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827" r:id="rId1"/>
  </p:sldMasterIdLst>
  <p:notesMasterIdLst>
    <p:notesMasterId r:id="rId50"/>
  </p:notesMasterIdLst>
  <p:handoutMasterIdLst>
    <p:handoutMasterId r:id="rId51"/>
  </p:handoutMasterIdLst>
  <p:sldIdLst>
    <p:sldId id="606" r:id="rId2"/>
    <p:sldId id="697" r:id="rId3"/>
    <p:sldId id="699" r:id="rId4"/>
    <p:sldId id="654" r:id="rId5"/>
    <p:sldId id="647" r:id="rId6"/>
    <p:sldId id="648" r:id="rId7"/>
    <p:sldId id="655" r:id="rId8"/>
    <p:sldId id="610" r:id="rId9"/>
    <p:sldId id="656" r:id="rId10"/>
    <p:sldId id="657" r:id="rId11"/>
    <p:sldId id="660" r:id="rId12"/>
    <p:sldId id="659" r:id="rId13"/>
    <p:sldId id="661" r:id="rId14"/>
    <p:sldId id="662" r:id="rId15"/>
    <p:sldId id="663" r:id="rId16"/>
    <p:sldId id="664" r:id="rId17"/>
    <p:sldId id="665" r:id="rId18"/>
    <p:sldId id="666" r:id="rId19"/>
    <p:sldId id="667" r:id="rId20"/>
    <p:sldId id="700" r:id="rId21"/>
    <p:sldId id="669" r:id="rId22"/>
    <p:sldId id="668" r:id="rId23"/>
    <p:sldId id="670" r:id="rId24"/>
    <p:sldId id="671" r:id="rId25"/>
    <p:sldId id="672" r:id="rId26"/>
    <p:sldId id="673" r:id="rId27"/>
    <p:sldId id="675" r:id="rId28"/>
    <p:sldId id="676" r:id="rId29"/>
    <p:sldId id="677" r:id="rId30"/>
    <p:sldId id="678" r:id="rId31"/>
    <p:sldId id="679" r:id="rId32"/>
    <p:sldId id="680" r:id="rId33"/>
    <p:sldId id="681" r:id="rId34"/>
    <p:sldId id="682" r:id="rId35"/>
    <p:sldId id="683" r:id="rId36"/>
    <p:sldId id="684" r:id="rId37"/>
    <p:sldId id="685" r:id="rId38"/>
    <p:sldId id="686" r:id="rId39"/>
    <p:sldId id="688" r:id="rId40"/>
    <p:sldId id="693" r:id="rId41"/>
    <p:sldId id="696" r:id="rId42"/>
    <p:sldId id="689" r:id="rId43"/>
    <p:sldId id="701" r:id="rId44"/>
    <p:sldId id="694" r:id="rId45"/>
    <p:sldId id="674" r:id="rId46"/>
    <p:sldId id="690" r:id="rId47"/>
    <p:sldId id="691" r:id="rId48"/>
    <p:sldId id="692" r:id="rId49"/>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87453" autoAdjust="0"/>
  </p:normalViewPr>
  <p:slideViewPr>
    <p:cSldViewPr snapToObjects="1">
      <p:cViewPr varScale="1">
        <p:scale>
          <a:sx n="108" d="100"/>
          <a:sy n="108" d="100"/>
        </p:scale>
        <p:origin x="174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3277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C95572C8-08FA-4E18-A56D-04E29901EF33}" type="slidenum">
              <a:rPr lang="en-US" altLang="zh-CN"/>
              <a:pPr>
                <a:defRPr/>
              </a:pPr>
              <a:t>‹#›</a:t>
            </a:fld>
            <a:endParaRPr lang="en-US" altLang="zh-CN"/>
          </a:p>
        </p:txBody>
      </p:sp>
    </p:spTree>
    <p:extLst>
      <p:ext uri="{BB962C8B-B14F-4D97-AF65-F5344CB8AC3E}">
        <p14:creationId xmlns:p14="http://schemas.microsoft.com/office/powerpoint/2010/main" val="98860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819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8909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896265BD-27AC-41F9-B4DA-540A1E1A50BA}" type="slidenum">
              <a:rPr lang="en-US" altLang="zh-CN"/>
              <a:pPr>
                <a:defRPr/>
              </a:pPr>
              <a:t>‹#›</a:t>
            </a:fld>
            <a:endParaRPr lang="en-US" altLang="zh-CN"/>
          </a:p>
        </p:txBody>
      </p:sp>
    </p:spTree>
    <p:extLst>
      <p:ext uri="{BB962C8B-B14F-4D97-AF65-F5344CB8AC3E}">
        <p14:creationId xmlns:p14="http://schemas.microsoft.com/office/powerpoint/2010/main" val="11751608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92188" y="768350"/>
            <a:ext cx="5114925" cy="3836988"/>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kern="1200" dirty="0">
                <a:solidFill>
                  <a:schemeClr val="tx1"/>
                </a:solidFill>
                <a:effectLst/>
                <a:latin typeface="Arial" charset="0"/>
                <a:ea typeface="宋体" pitchFamily="2" charset="-122"/>
                <a:cs typeface="+mn-cs"/>
              </a:rPr>
              <a:t>Logisim</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http://www.cburch.com/logisim/</a:t>
            </a:r>
            <a:r>
              <a:rPr lang="zh-CN" altLang="zh-CN" sz="1200" kern="1200" dirty="0">
                <a:solidFill>
                  <a:schemeClr val="tx1"/>
                </a:solidFill>
                <a:effectLst/>
                <a:latin typeface="Arial" charset="0"/>
                <a:ea typeface="宋体" pitchFamily="2" charset="-122"/>
                <a:cs typeface="+mn-cs"/>
              </a:rPr>
              <a:t>）是</a:t>
            </a:r>
            <a:r>
              <a:rPr lang="en-US" altLang="zh-CN" sz="1200" kern="1200" dirty="0">
                <a:solidFill>
                  <a:schemeClr val="tx1"/>
                </a:solidFill>
                <a:effectLst/>
                <a:latin typeface="Arial" charset="0"/>
                <a:ea typeface="宋体" pitchFamily="2" charset="-122"/>
                <a:cs typeface="+mn-cs"/>
              </a:rPr>
              <a:t>Carl Burch</a:t>
            </a:r>
            <a:r>
              <a:rPr lang="zh-CN" altLang="zh-CN" sz="1200" kern="1200" dirty="0">
                <a:solidFill>
                  <a:schemeClr val="tx1"/>
                </a:solidFill>
                <a:effectLst/>
                <a:latin typeface="Arial" charset="0"/>
                <a:ea typeface="宋体" pitchFamily="2" charset="-122"/>
                <a:cs typeface="+mn-cs"/>
              </a:rPr>
              <a:t>开发的一个设计和模拟数字逻辑电路的图形化教学工具，其界面简洁、操作简单，功能却十分强大。非常便于学习逻辑电路设计的基本概念，能够从简单的子电路分层构建较复杂的数字电路。</a:t>
            </a:r>
          </a:p>
          <a:p>
            <a:pPr eaLnBrk="1" hangingPunct="1"/>
            <a:r>
              <a:rPr lang="zh-CN" altLang="en-US" dirty="0">
                <a:ea typeface="宋体" charset="-122"/>
              </a:rPr>
              <a:t>意大利版本，</a:t>
            </a:r>
            <a:r>
              <a:rPr lang="en-US" altLang="zh-CN" dirty="0">
                <a:ea typeface="宋体" charset="-122"/>
              </a:rPr>
              <a:t>2018</a:t>
            </a:r>
            <a:r>
              <a:rPr lang="zh-CN" altLang="en-US" dirty="0">
                <a:ea typeface="宋体" charset="-122"/>
              </a:rPr>
              <a:t>年更新，在</a:t>
            </a:r>
            <a:r>
              <a:rPr lang="en-US" altLang="zh-CN" dirty="0">
                <a:ea typeface="宋体" charset="-122"/>
              </a:rPr>
              <a:t>Java 9</a:t>
            </a:r>
            <a:r>
              <a:rPr lang="zh-CN" altLang="en-US" dirty="0">
                <a:ea typeface="宋体" charset="-122"/>
              </a:rPr>
              <a:t>、</a:t>
            </a:r>
            <a:r>
              <a:rPr lang="en-US" altLang="zh-CN" dirty="0">
                <a:ea typeface="宋体" charset="-122"/>
              </a:rPr>
              <a:t>Java10</a:t>
            </a:r>
            <a:r>
              <a:rPr lang="zh-CN" altLang="en-US" dirty="0">
                <a:ea typeface="宋体" charset="-122"/>
              </a:rPr>
              <a:t>上运行，进一步修改</a:t>
            </a:r>
            <a:r>
              <a:rPr lang="en-US" altLang="zh-CN" dirty="0">
                <a:ea typeface="宋体" charset="-122"/>
              </a:rPr>
              <a:t>bug</a:t>
            </a:r>
            <a:r>
              <a:rPr lang="zh-CN" altLang="en-US" dirty="0">
                <a:ea typeface="宋体" charset="-122"/>
              </a:rPr>
              <a:t>。</a:t>
            </a:r>
            <a:endParaRPr lang="en-US" altLang="zh-CN" dirty="0">
              <a:ea typeface="宋体" charset="-122"/>
            </a:endParaRPr>
          </a:p>
          <a:p>
            <a:pPr eaLnBrk="1" hangingPunct="1"/>
            <a:r>
              <a:rPr lang="zh-CN" altLang="en-US" dirty="0">
                <a:ea typeface="宋体" charset="-122"/>
              </a:rPr>
              <a:t>中文版</a:t>
            </a:r>
            <a:r>
              <a:rPr lang="en-US" altLang="zh-CN" dirty="0">
                <a:ea typeface="宋体" charset="-122"/>
              </a:rPr>
              <a:t>https://sourceforge.net/projects/logisimit/</a:t>
            </a:r>
            <a:endParaRPr lang="zh-CN" altLang="en-US" dirty="0">
              <a:ea typeface="宋体" charset="-122"/>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ea typeface="宋体" charset="-122"/>
              </a:defRPr>
            </a:lvl1pPr>
            <a:lvl2pPr marL="742950" indent="-285750" defTabSz="990600" eaLnBrk="0" hangingPunct="0">
              <a:defRPr>
                <a:solidFill>
                  <a:schemeClr val="tx1"/>
                </a:solidFill>
                <a:latin typeface="Arial" charset="0"/>
                <a:ea typeface="宋体" charset="-122"/>
              </a:defRPr>
            </a:lvl2pPr>
            <a:lvl3pPr marL="1143000" indent="-228600" defTabSz="990600" eaLnBrk="0" hangingPunct="0">
              <a:defRPr>
                <a:solidFill>
                  <a:schemeClr val="tx1"/>
                </a:solidFill>
                <a:latin typeface="Arial" charset="0"/>
                <a:ea typeface="宋体" charset="-122"/>
              </a:defRPr>
            </a:lvl3pPr>
            <a:lvl4pPr marL="1600200" indent="-228600" defTabSz="990600" eaLnBrk="0" hangingPunct="0">
              <a:defRPr>
                <a:solidFill>
                  <a:schemeClr val="tx1"/>
                </a:solidFill>
                <a:latin typeface="Arial" charset="0"/>
                <a:ea typeface="宋体" charset="-122"/>
              </a:defRPr>
            </a:lvl4pPr>
            <a:lvl5pPr marL="2057400" indent="-228600" defTabSz="990600" eaLnBrk="0" hangingPunct="0">
              <a:defRPr>
                <a:solidFill>
                  <a:schemeClr val="tx1"/>
                </a:solidFill>
                <a:latin typeface="Arial" charset="0"/>
                <a:ea typeface="宋体" charset="-122"/>
              </a:defRPr>
            </a:lvl5pPr>
            <a:lvl6pPr marL="2514600" indent="-228600" defTabSz="990600" eaLnBrk="0" fontAlgn="base" hangingPunct="0">
              <a:spcBef>
                <a:spcPct val="0"/>
              </a:spcBef>
              <a:spcAft>
                <a:spcPct val="0"/>
              </a:spcAft>
              <a:defRPr>
                <a:solidFill>
                  <a:schemeClr val="tx1"/>
                </a:solidFill>
                <a:latin typeface="Arial" charset="0"/>
                <a:ea typeface="宋体" charset="-122"/>
              </a:defRPr>
            </a:lvl6pPr>
            <a:lvl7pPr marL="2971800" indent="-228600" defTabSz="990600" eaLnBrk="0" fontAlgn="base" hangingPunct="0">
              <a:spcBef>
                <a:spcPct val="0"/>
              </a:spcBef>
              <a:spcAft>
                <a:spcPct val="0"/>
              </a:spcAft>
              <a:defRPr>
                <a:solidFill>
                  <a:schemeClr val="tx1"/>
                </a:solidFill>
                <a:latin typeface="Arial" charset="0"/>
                <a:ea typeface="宋体" charset="-122"/>
              </a:defRPr>
            </a:lvl7pPr>
            <a:lvl8pPr marL="3429000" indent="-228600" defTabSz="990600" eaLnBrk="0" fontAlgn="base" hangingPunct="0">
              <a:spcBef>
                <a:spcPct val="0"/>
              </a:spcBef>
              <a:spcAft>
                <a:spcPct val="0"/>
              </a:spcAft>
              <a:defRPr>
                <a:solidFill>
                  <a:schemeClr val="tx1"/>
                </a:solidFill>
                <a:latin typeface="Arial" charset="0"/>
                <a:ea typeface="宋体" charset="-122"/>
              </a:defRPr>
            </a:lvl8pPr>
            <a:lvl9pPr marL="3886200" indent="-228600" defTabSz="990600" eaLnBrk="0" fontAlgn="base" hangingPunct="0">
              <a:spcBef>
                <a:spcPct val="0"/>
              </a:spcBef>
              <a:spcAft>
                <a:spcPct val="0"/>
              </a:spcAft>
              <a:defRPr>
                <a:solidFill>
                  <a:schemeClr val="tx1"/>
                </a:solidFill>
                <a:latin typeface="Arial" charset="0"/>
                <a:ea typeface="宋体" charset="-122"/>
              </a:defRPr>
            </a:lvl9pPr>
          </a:lstStyle>
          <a:p>
            <a:pPr eaLnBrk="1" hangingPunct="1"/>
            <a:fld id="{C790CB5D-942D-4B49-BF00-30332BD6AE08}" type="slidenum">
              <a:rPr lang="en-US" altLang="zh-CN" smtClean="0"/>
              <a:pPr eaLnBrk="1" hangingPunct="1"/>
              <a:t>1</a:t>
            </a:fld>
            <a:endParaRPr lang="en-US" altLang="zh-CN"/>
          </a:p>
        </p:txBody>
      </p:sp>
    </p:spTree>
    <p:extLst>
      <p:ext uri="{BB962C8B-B14F-4D97-AF65-F5344CB8AC3E}">
        <p14:creationId xmlns:p14="http://schemas.microsoft.com/office/powerpoint/2010/main" val="2783927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96265BD-27AC-41F9-B4DA-540A1E1A50BA}" type="slidenum">
              <a:rPr lang="en-US" altLang="zh-CN" smtClean="0"/>
              <a:pPr>
                <a:defRPr/>
              </a:pPr>
              <a:t>5</a:t>
            </a:fld>
            <a:endParaRPr lang="en-US" altLang="zh-CN"/>
          </a:p>
        </p:txBody>
      </p:sp>
    </p:spTree>
    <p:extLst>
      <p:ext uri="{BB962C8B-B14F-4D97-AF65-F5344CB8AC3E}">
        <p14:creationId xmlns:p14="http://schemas.microsoft.com/office/powerpoint/2010/main" val="3435730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indent="0">
              <a:buFont typeface="Wingdings" pitchFamily="2" charset="2"/>
              <a:buNone/>
            </a:pPr>
            <a:r>
              <a:rPr lang="en-US" altLang="zh-CN" sz="1200" kern="0" dirty="0"/>
              <a:t>1.</a:t>
            </a:r>
            <a:r>
              <a:rPr lang="zh-CN" altLang="en-US" sz="1200" kern="0" dirty="0"/>
              <a:t>点戳工具：改变电路输入端的赋值。</a:t>
            </a:r>
            <a:endParaRPr lang="en-US" altLang="zh-CN" sz="1200" kern="0" dirty="0"/>
          </a:p>
          <a:p>
            <a:pPr marL="0" indent="0">
              <a:buFont typeface="Wingdings" pitchFamily="2" charset="2"/>
              <a:buNone/>
            </a:pPr>
            <a:r>
              <a:rPr lang="en-US" altLang="zh-CN" sz="1200" kern="0" dirty="0"/>
              <a:t>2.</a:t>
            </a:r>
            <a:r>
              <a:rPr lang="zh-CN" altLang="en-US" sz="1200" kern="0" dirty="0"/>
              <a:t>选中按钮：编辑选中的组件、添加导线。</a:t>
            </a:r>
            <a:endParaRPr lang="en-US" altLang="zh-CN" sz="1200" kern="0" dirty="0"/>
          </a:p>
          <a:p>
            <a:pPr marL="0" indent="0">
              <a:buFont typeface="Wingdings" pitchFamily="2" charset="2"/>
              <a:buNone/>
            </a:pPr>
            <a:r>
              <a:rPr lang="en-US" altLang="zh-CN" sz="1200" kern="0" dirty="0"/>
              <a:t>3.</a:t>
            </a:r>
            <a:r>
              <a:rPr lang="zh-CN" altLang="en-US" sz="1200" kern="0" dirty="0"/>
              <a:t>文字输入：编辑电路中的文本标识。</a:t>
            </a:r>
          </a:p>
          <a:p>
            <a:pPr marL="0" indent="0">
              <a:buFont typeface="Wingdings" pitchFamily="2" charset="2"/>
              <a:buNone/>
            </a:pPr>
            <a:r>
              <a:rPr lang="en-US" altLang="zh-CN" sz="1200" kern="0" dirty="0"/>
              <a:t>4.</a:t>
            </a:r>
            <a:r>
              <a:rPr lang="zh-CN" altLang="en-US" sz="1200" kern="0" dirty="0"/>
              <a:t>输入引脚：添加输入引脚。</a:t>
            </a:r>
            <a:endParaRPr lang="en-US" altLang="zh-CN" sz="1200" kern="0" dirty="0"/>
          </a:p>
          <a:p>
            <a:pPr marL="0" indent="0">
              <a:buFont typeface="Wingdings" pitchFamily="2" charset="2"/>
              <a:buNone/>
            </a:pPr>
            <a:r>
              <a:rPr lang="en-US" altLang="zh-CN" sz="1200" kern="0" dirty="0"/>
              <a:t>5.</a:t>
            </a:r>
            <a:r>
              <a:rPr lang="zh-CN" altLang="en-US" sz="1200" kern="0" dirty="0"/>
              <a:t>输出引脚：添加输出引脚。</a:t>
            </a:r>
            <a:endParaRPr lang="en-US" altLang="zh-CN" sz="1200" kern="0" dirty="0"/>
          </a:p>
          <a:p>
            <a:pPr marL="0" indent="0">
              <a:buFont typeface="Wingdings" pitchFamily="2" charset="2"/>
              <a:buNone/>
            </a:pPr>
            <a:r>
              <a:rPr lang="en-US" altLang="zh-CN" sz="1200" kern="0" dirty="0"/>
              <a:t>6.</a:t>
            </a:r>
            <a:r>
              <a:rPr lang="zh-CN" altLang="en-US" sz="1200" kern="0" dirty="0"/>
              <a:t>非门：在电路中添加非门。</a:t>
            </a:r>
          </a:p>
          <a:p>
            <a:pPr marL="0" indent="0">
              <a:buFont typeface="Wingdings" pitchFamily="2" charset="2"/>
              <a:buNone/>
            </a:pPr>
            <a:r>
              <a:rPr lang="en-US" altLang="zh-CN" sz="1200" kern="0" dirty="0"/>
              <a:t>7.</a:t>
            </a:r>
            <a:r>
              <a:rPr lang="zh-CN" altLang="en-US" sz="1200" kern="0" dirty="0"/>
              <a:t>与门：在电路中添加与门，可在属性栏中，修改属性。</a:t>
            </a:r>
          </a:p>
          <a:p>
            <a:pPr marL="0" indent="0">
              <a:buNone/>
            </a:pPr>
            <a:r>
              <a:rPr lang="en-US" altLang="zh-CN" sz="1200" kern="0" dirty="0"/>
              <a:t>8.</a:t>
            </a:r>
            <a:r>
              <a:rPr lang="zh-CN" altLang="en-US" sz="1200" kern="0" dirty="0"/>
              <a:t>或门：在电路中添加或门，可在属性栏中，修改属性</a:t>
            </a:r>
            <a:endParaRPr lang="zh-CN" altLang="en-US" dirty="0"/>
          </a:p>
        </p:txBody>
      </p:sp>
      <p:sp>
        <p:nvSpPr>
          <p:cNvPr id="4" name="灯片编号占位符 3"/>
          <p:cNvSpPr>
            <a:spLocks noGrp="1"/>
          </p:cNvSpPr>
          <p:nvPr>
            <p:ph type="sldNum" sz="quarter" idx="5"/>
          </p:nvPr>
        </p:nvSpPr>
        <p:spPr/>
        <p:txBody>
          <a:bodyPr/>
          <a:lstStyle/>
          <a:p>
            <a:pPr>
              <a:defRPr/>
            </a:pPr>
            <a:fld id="{896265BD-27AC-41F9-B4DA-540A1E1A50BA}" type="slidenum">
              <a:rPr lang="en-US" altLang="zh-CN" smtClean="0"/>
              <a:pPr>
                <a:defRPr/>
              </a:pPr>
              <a:t>6</a:t>
            </a:fld>
            <a:endParaRPr lang="en-US" altLang="zh-CN"/>
          </a:p>
        </p:txBody>
      </p:sp>
    </p:spTree>
    <p:extLst>
      <p:ext uri="{BB962C8B-B14F-4D97-AF65-F5344CB8AC3E}">
        <p14:creationId xmlns:p14="http://schemas.microsoft.com/office/powerpoint/2010/main" val="3626659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96265BD-27AC-41F9-B4DA-540A1E1A50BA}" type="slidenum">
              <a:rPr lang="en-US" altLang="zh-CN" smtClean="0"/>
              <a:pPr>
                <a:defRPr/>
              </a:pPr>
              <a:t>28</a:t>
            </a:fld>
            <a:endParaRPr lang="en-US" altLang="zh-CN"/>
          </a:p>
        </p:txBody>
      </p:sp>
    </p:spTree>
    <p:extLst>
      <p:ext uri="{BB962C8B-B14F-4D97-AF65-F5344CB8AC3E}">
        <p14:creationId xmlns:p14="http://schemas.microsoft.com/office/powerpoint/2010/main" val="3575989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96265BD-27AC-41F9-B4DA-540A1E1A50BA}" type="slidenum">
              <a:rPr lang="en-US" altLang="zh-CN" smtClean="0"/>
              <a:pPr>
                <a:defRPr/>
              </a:pPr>
              <a:t>29</a:t>
            </a:fld>
            <a:endParaRPr lang="en-US" altLang="zh-CN"/>
          </a:p>
        </p:txBody>
      </p:sp>
    </p:spTree>
    <p:extLst>
      <p:ext uri="{BB962C8B-B14F-4D97-AF65-F5344CB8AC3E}">
        <p14:creationId xmlns:p14="http://schemas.microsoft.com/office/powerpoint/2010/main" val="245838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96265BD-27AC-41F9-B4DA-540A1E1A50BA}" type="slidenum">
              <a:rPr lang="en-US" altLang="zh-CN" smtClean="0"/>
              <a:pPr>
                <a:defRPr/>
              </a:pPr>
              <a:t>30</a:t>
            </a:fld>
            <a:endParaRPr lang="en-US" altLang="zh-CN"/>
          </a:p>
        </p:txBody>
      </p:sp>
    </p:spTree>
    <p:extLst>
      <p:ext uri="{BB962C8B-B14F-4D97-AF65-F5344CB8AC3E}">
        <p14:creationId xmlns:p14="http://schemas.microsoft.com/office/powerpoint/2010/main" val="618429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96265BD-27AC-41F9-B4DA-540A1E1A50BA}" type="slidenum">
              <a:rPr lang="en-US" altLang="zh-CN" smtClean="0"/>
              <a:pPr>
                <a:defRPr/>
              </a:pPr>
              <a:t>31</a:t>
            </a:fld>
            <a:endParaRPr lang="en-US" altLang="zh-CN"/>
          </a:p>
        </p:txBody>
      </p:sp>
    </p:spTree>
    <p:extLst>
      <p:ext uri="{BB962C8B-B14F-4D97-AF65-F5344CB8AC3E}">
        <p14:creationId xmlns:p14="http://schemas.microsoft.com/office/powerpoint/2010/main" val="1678242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有其它布局方法</a:t>
            </a:r>
          </a:p>
        </p:txBody>
      </p:sp>
      <p:sp>
        <p:nvSpPr>
          <p:cNvPr id="4" name="灯片编号占位符 3"/>
          <p:cNvSpPr>
            <a:spLocks noGrp="1"/>
          </p:cNvSpPr>
          <p:nvPr>
            <p:ph type="sldNum" sz="quarter" idx="5"/>
          </p:nvPr>
        </p:nvSpPr>
        <p:spPr/>
        <p:txBody>
          <a:bodyPr/>
          <a:lstStyle/>
          <a:p>
            <a:pPr>
              <a:defRPr/>
            </a:pPr>
            <a:fld id="{896265BD-27AC-41F9-B4DA-540A1E1A50BA}" type="slidenum">
              <a:rPr lang="en-US" altLang="zh-CN" smtClean="0"/>
              <a:pPr>
                <a:defRPr/>
              </a:pPr>
              <a:t>38</a:t>
            </a:fld>
            <a:endParaRPr lang="en-US" altLang="zh-CN"/>
          </a:p>
        </p:txBody>
      </p:sp>
    </p:spTree>
    <p:extLst>
      <p:ext uri="{BB962C8B-B14F-4D97-AF65-F5344CB8AC3E}">
        <p14:creationId xmlns:p14="http://schemas.microsoft.com/office/powerpoint/2010/main" val="26145608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341438"/>
            <a:ext cx="2514600" cy="2514600"/>
          </a:xfrm>
          <a:prstGeom prst="ellipse">
            <a:avLst/>
          </a:prstGeom>
          <a:noFill/>
          <a:ln w="12700">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lgn="ctr" eaLnBrk="0" hangingPunct="0">
              <a:defRPr>
                <a:solidFill>
                  <a:schemeClr val="tx1"/>
                </a:solidFill>
                <a:latin typeface="Times New Roman" panose="02020603050405020304" pitchFamily="18" charset="0"/>
                <a:ea typeface="宋体" panose="02010600030101010101" pitchFamily="2" charset="-122"/>
              </a:defRPr>
            </a:lvl1pPr>
            <a:lvl2pPr marL="742950" indent="-285750" algn="ctr" eaLnBrk="0" hangingPunct="0">
              <a:defRPr>
                <a:solidFill>
                  <a:schemeClr val="tx1"/>
                </a:solidFill>
                <a:latin typeface="Times New Roman" panose="02020603050405020304" pitchFamily="18" charset="0"/>
                <a:ea typeface="宋体" panose="02010600030101010101" pitchFamily="2" charset="-122"/>
              </a:defRPr>
            </a:lvl2pPr>
            <a:lvl3pPr marL="1143000" indent="-228600" algn="ctr" eaLnBrk="0" hangingPunct="0">
              <a:defRPr>
                <a:solidFill>
                  <a:schemeClr val="tx1"/>
                </a:solidFill>
                <a:latin typeface="Times New Roman" panose="02020603050405020304" pitchFamily="18" charset="0"/>
                <a:ea typeface="宋体" panose="02010600030101010101" pitchFamily="2" charset="-122"/>
              </a:defRPr>
            </a:lvl3pPr>
            <a:lvl4pPr marL="1600200" indent="-228600" algn="ctr" eaLnBrk="0" hangingPunct="0">
              <a:defRPr>
                <a:solidFill>
                  <a:schemeClr val="tx1"/>
                </a:solidFill>
                <a:latin typeface="Times New Roman" panose="02020603050405020304" pitchFamily="18" charset="0"/>
                <a:ea typeface="宋体" panose="02010600030101010101" pitchFamily="2" charset="-122"/>
              </a:defRPr>
            </a:lvl4pPr>
            <a:lvl5pPr marL="2057400" indent="-228600" algn="ctr"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zh-CN" sz="1800">
              <a:cs typeface="Times New Roman" panose="02020603050405020304" pitchFamily="18" charset="0"/>
            </a:endParaRPr>
          </a:p>
        </p:txBody>
      </p:sp>
      <p:sp>
        <p:nvSpPr>
          <p:cNvPr id="5" name="Rectangle 7"/>
          <p:cNvSpPr>
            <a:spLocks noChangeArrowheads="1"/>
          </p:cNvSpPr>
          <p:nvPr/>
        </p:nvSpPr>
        <p:spPr bwMode="hidden">
          <a:xfrm>
            <a:off x="0" y="1916115"/>
            <a:ext cx="4724400" cy="1512887"/>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lgn="ctr" eaLnBrk="0" hangingPunct="0">
              <a:defRPr>
                <a:solidFill>
                  <a:schemeClr val="tx1"/>
                </a:solidFill>
                <a:latin typeface="Times New Roman" panose="02020603050405020304" pitchFamily="18" charset="0"/>
                <a:ea typeface="宋体" panose="02010600030101010101" pitchFamily="2" charset="-122"/>
              </a:defRPr>
            </a:lvl1pPr>
            <a:lvl2pPr marL="742950" indent="-285750" algn="ctr" eaLnBrk="0" hangingPunct="0">
              <a:defRPr>
                <a:solidFill>
                  <a:schemeClr val="tx1"/>
                </a:solidFill>
                <a:latin typeface="Times New Roman" panose="02020603050405020304" pitchFamily="18" charset="0"/>
                <a:ea typeface="宋体" panose="02010600030101010101" pitchFamily="2" charset="-122"/>
              </a:defRPr>
            </a:lvl2pPr>
            <a:lvl3pPr marL="1143000" indent="-228600" algn="ctr" eaLnBrk="0" hangingPunct="0">
              <a:defRPr>
                <a:solidFill>
                  <a:schemeClr val="tx1"/>
                </a:solidFill>
                <a:latin typeface="Times New Roman" panose="02020603050405020304" pitchFamily="18" charset="0"/>
                <a:ea typeface="宋体" panose="02010600030101010101" pitchFamily="2" charset="-122"/>
              </a:defRPr>
            </a:lvl3pPr>
            <a:lvl4pPr marL="1600200" indent="-228600" algn="ctr" eaLnBrk="0" hangingPunct="0">
              <a:defRPr>
                <a:solidFill>
                  <a:schemeClr val="tx1"/>
                </a:solidFill>
                <a:latin typeface="Times New Roman" panose="02020603050405020304" pitchFamily="18" charset="0"/>
                <a:ea typeface="宋体" panose="02010600030101010101" pitchFamily="2" charset="-122"/>
              </a:defRPr>
            </a:lvl4pPr>
            <a:lvl5pPr marL="2057400" indent="-228600" algn="ctr"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zh-CN" sz="2400">
              <a:cs typeface="Times New Roman" panose="02020603050405020304" pitchFamily="18" charset="0"/>
            </a:endParaRPr>
          </a:p>
        </p:txBody>
      </p:sp>
      <p:sp>
        <p:nvSpPr>
          <p:cNvPr id="6" name="Rectangle 8"/>
          <p:cNvSpPr>
            <a:spLocks noChangeArrowheads="1"/>
          </p:cNvSpPr>
          <p:nvPr/>
        </p:nvSpPr>
        <p:spPr bwMode="hidden">
          <a:xfrm>
            <a:off x="3962400" y="1916115"/>
            <a:ext cx="4724400" cy="1512887"/>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lgn="ctr" eaLnBrk="0" hangingPunct="0">
              <a:defRPr>
                <a:solidFill>
                  <a:schemeClr val="tx1"/>
                </a:solidFill>
                <a:latin typeface="Times New Roman" panose="02020603050405020304" pitchFamily="18" charset="0"/>
                <a:ea typeface="宋体" panose="02010600030101010101" pitchFamily="2" charset="-122"/>
              </a:defRPr>
            </a:lvl1pPr>
            <a:lvl2pPr marL="742950" indent="-285750" algn="ctr" eaLnBrk="0" hangingPunct="0">
              <a:defRPr>
                <a:solidFill>
                  <a:schemeClr val="tx1"/>
                </a:solidFill>
                <a:latin typeface="Times New Roman" panose="02020603050405020304" pitchFamily="18" charset="0"/>
                <a:ea typeface="宋体" panose="02010600030101010101" pitchFamily="2" charset="-122"/>
              </a:defRPr>
            </a:lvl2pPr>
            <a:lvl3pPr marL="1143000" indent="-228600" algn="ctr" eaLnBrk="0" hangingPunct="0">
              <a:defRPr>
                <a:solidFill>
                  <a:schemeClr val="tx1"/>
                </a:solidFill>
                <a:latin typeface="Times New Roman" panose="02020603050405020304" pitchFamily="18" charset="0"/>
                <a:ea typeface="宋体" panose="02010600030101010101" pitchFamily="2" charset="-122"/>
              </a:defRPr>
            </a:lvl3pPr>
            <a:lvl4pPr marL="1600200" indent="-228600" algn="ctr" eaLnBrk="0" hangingPunct="0">
              <a:defRPr>
                <a:solidFill>
                  <a:schemeClr val="tx1"/>
                </a:solidFill>
                <a:latin typeface="Times New Roman" panose="02020603050405020304" pitchFamily="18" charset="0"/>
                <a:ea typeface="宋体" panose="02010600030101010101" pitchFamily="2" charset="-122"/>
              </a:defRPr>
            </a:lvl4pPr>
            <a:lvl5pPr marL="2057400" indent="-228600" algn="ctr"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zh-CN" sz="2400">
              <a:cs typeface="Times New Roman" panose="02020603050405020304" pitchFamily="18" charset="0"/>
            </a:endParaRPr>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542" y="74778"/>
            <a:ext cx="1990725" cy="1095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70153"/>
            <a:ext cx="9117013" cy="28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2352676" y="4619638"/>
            <a:ext cx="5184775" cy="1336675"/>
          </a:xfrm>
        </p:spPr>
        <p:txBody>
          <a:bodyPr/>
          <a:lstStyle>
            <a:lvl1pPr marL="0" indent="0">
              <a:buFont typeface="Wingdings" pitchFamily="2" charset="2"/>
              <a:buNone/>
              <a:defRPr>
                <a:latin typeface="微软雅黑" panose="020B0503020204020204" pitchFamily="34" charset="-122"/>
                <a:ea typeface="微软雅黑" panose="020B0503020204020204" pitchFamily="34" charset="-122"/>
                <a:cs typeface="Times New Roman" pitchFamily="18" charset="0"/>
              </a:defRPr>
            </a:lvl1pPr>
          </a:lstStyle>
          <a:p>
            <a:r>
              <a:rPr lang="zh-CN" altLang="en-US"/>
              <a:t>单击此处编辑母版副标题样式</a:t>
            </a:r>
            <a:endParaRPr lang="zh-CN" altLang="en-US" dirty="0"/>
          </a:p>
        </p:txBody>
      </p:sp>
      <p:sp>
        <p:nvSpPr>
          <p:cNvPr id="189449" name="Rectangle 9"/>
          <p:cNvSpPr>
            <a:spLocks noGrp="1" noChangeArrowheads="1"/>
          </p:cNvSpPr>
          <p:nvPr>
            <p:ph type="ctrTitle"/>
          </p:nvPr>
        </p:nvSpPr>
        <p:spPr>
          <a:xfrm>
            <a:off x="1021557" y="1920914"/>
            <a:ext cx="7405688" cy="1600200"/>
          </a:xfrm>
        </p:spPr>
        <p:txBody>
          <a:bodyPr anchor="ctr"/>
          <a:lstStyle>
            <a:lvl1pPr algn="ctr">
              <a:defRPr sz="36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defRPr>
            </a:lvl1pPr>
          </a:lstStyle>
          <a:p>
            <a:r>
              <a:rPr lang="zh-CN" altLang="en-US"/>
              <a:t>单击此处编辑母版标题样式</a:t>
            </a:r>
            <a:endParaRPr lang="zh-CN" altLang="en-US" dirty="0"/>
          </a:p>
        </p:txBody>
      </p:sp>
      <p:sp>
        <p:nvSpPr>
          <p:cNvPr id="10" name="Rectangle 5"/>
          <p:cNvSpPr>
            <a:spLocks noGrp="1" noChangeArrowheads="1"/>
          </p:cNvSpPr>
          <p:nvPr>
            <p:ph type="sldNum" sz="quarter" idx="10"/>
          </p:nvPr>
        </p:nvSpPr>
        <p:spPr>
          <a:xfrm>
            <a:off x="8532814" y="6427788"/>
            <a:ext cx="585787" cy="457200"/>
          </a:xfrm>
        </p:spPr>
        <p:txBody>
          <a:bodyPr/>
          <a:lstStyle>
            <a:lvl1pPr>
              <a:defRPr>
                <a:latin typeface="Times New Roman" charset="0"/>
                <a:cs typeface="Times New Roman" charset="0"/>
              </a:defRPr>
            </a:lvl1pPr>
          </a:lstStyle>
          <a:p>
            <a:pPr>
              <a:defRPr/>
            </a:pPr>
            <a:fld id="{D33D53CA-0BB3-4DD1-B0A5-BA3B7C5C507F}" type="slidenum">
              <a:rPr lang="en-US" altLang="zh-CN" smtClean="0"/>
              <a:pPr>
                <a:defRPr/>
              </a:pPr>
              <a:t>‹#›</a:t>
            </a:fld>
            <a:endParaRPr lang="en-US" altLang="zh-CN"/>
          </a:p>
        </p:txBody>
      </p:sp>
      <p:pic>
        <p:nvPicPr>
          <p:cNvPr id="11" name="图片 10" descr="D:\Misc\Nju's Logo\NJU_CS.JPG"/>
          <p:cNvPicPr/>
          <p:nvPr/>
        </p:nvPicPr>
        <p:blipFill rotWithShape="1">
          <a:blip r:embed="rId4" cstate="print">
            <a:extLst>
              <a:ext uri="{28A0092B-C50C-407E-A947-70E740481C1C}">
                <a14:useLocalDpi xmlns:a14="http://schemas.microsoft.com/office/drawing/2010/main" val="0"/>
              </a:ext>
            </a:extLst>
          </a:blip>
          <a:srcRect/>
          <a:stretch/>
        </p:blipFill>
        <p:spPr bwMode="auto">
          <a:xfrm>
            <a:off x="66733" y="122135"/>
            <a:ext cx="864767" cy="86007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3108695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19945" y="149687"/>
            <a:ext cx="7176118" cy="576262"/>
          </a:xfrm>
        </p:spPr>
        <p:txBody>
          <a:bodyPr/>
          <a:lstStyle>
            <a:lvl1pPr algn="ctr">
              <a:defRPr sz="3200">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179512" y="1024244"/>
            <a:ext cx="8856984" cy="5367763"/>
          </a:xfrm>
        </p:spPr>
        <p:txBody>
          <a:bodyPr/>
          <a:lstStyle>
            <a:lvl1pPr>
              <a:defRPr sz="2400" b="0">
                <a:effectLst/>
                <a:latin typeface="微软雅黑" panose="020B0503020204020204" pitchFamily="34" charset="-122"/>
                <a:ea typeface="微软雅黑" panose="020B0503020204020204" pitchFamily="34" charset="-122"/>
                <a:cs typeface="Times New Roman" pitchFamily="18" charset="0"/>
              </a:defRPr>
            </a:lvl1pPr>
            <a:lvl2pPr>
              <a:defRPr b="0">
                <a:latin typeface="微软雅黑" panose="020B0503020204020204" pitchFamily="34" charset="-122"/>
                <a:ea typeface="微软雅黑" panose="020B0503020204020204" pitchFamily="34" charset="-122"/>
                <a:cs typeface="Times New Roman" pitchFamily="18" charset="0"/>
              </a:defRPr>
            </a:lvl2pPr>
            <a:lvl3pPr marL="1293813" indent="-403225">
              <a:buFont typeface="Wingdings" panose="05000000000000000000" pitchFamily="2" charset="2"/>
              <a:buChar char="u"/>
              <a:defRPr b="0">
                <a:latin typeface="微软雅黑" panose="020B0503020204020204" pitchFamily="34" charset="-122"/>
                <a:ea typeface="微软雅黑" panose="020B0503020204020204" pitchFamily="34" charset="-122"/>
                <a:cs typeface="Times New Roman" pitchFamily="18" charset="0"/>
              </a:defRPr>
            </a:lvl3pPr>
            <a:lvl4pPr marL="1681163" indent="-385763">
              <a:buFont typeface="Wingdings" panose="05000000000000000000" pitchFamily="2" charset="2"/>
              <a:buChar char="p"/>
              <a:defRPr sz="2000" b="0">
                <a:latin typeface="微软雅黑" panose="020B0503020204020204" pitchFamily="34" charset="-122"/>
                <a:ea typeface="微软雅黑" panose="020B0503020204020204" pitchFamily="34" charset="-122"/>
                <a:cs typeface="Times New Roman" pitchFamily="18" charset="0"/>
              </a:defRPr>
            </a:lvl4pPr>
            <a:lvl5pPr marL="2070100" indent="-387350">
              <a:buFont typeface="Wingdings" panose="05000000000000000000" pitchFamily="2" charset="2"/>
              <a:buChar char="Ø"/>
              <a:defRPr b="0">
                <a:latin typeface="Times New Roman" pitchFamily="18" charset="0"/>
                <a:cs typeface="Times New Roman"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9"/>
          <p:cNvSpPr>
            <a:spLocks noGrp="1" noChangeArrowheads="1"/>
          </p:cNvSpPr>
          <p:nvPr>
            <p:ph type="sldNum" sz="quarter" idx="10"/>
          </p:nvPr>
        </p:nvSpPr>
        <p:spPr/>
        <p:txBody>
          <a:bodyPr/>
          <a:lstStyle>
            <a:lvl1pPr>
              <a:defRPr sz="1200"/>
            </a:lvl1pPr>
          </a:lstStyle>
          <a:p>
            <a:pPr>
              <a:defRPr/>
            </a:pPr>
            <a:fld id="{3B78F852-FEB5-4FC6-8012-DF6F33E7AD00}" type="slidenum">
              <a:rPr lang="en-US" altLang="zh-CN" smtClean="0"/>
              <a:pPr>
                <a:defRPr/>
              </a:pPr>
              <a:t>‹#›</a:t>
            </a:fld>
            <a:endParaRPr lang="en-US" altLang="zh-CN"/>
          </a:p>
        </p:txBody>
      </p:sp>
    </p:spTree>
    <p:extLst>
      <p:ext uri="{BB962C8B-B14F-4D97-AF65-F5344CB8AC3E}">
        <p14:creationId xmlns:p14="http://schemas.microsoft.com/office/powerpoint/2010/main" val="4167438691"/>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7">
            <a:extLst>
              <a:ext uri="{FF2B5EF4-FFF2-40B4-BE49-F238E27FC236}">
                <a16:creationId xmlns:a16="http://schemas.microsoft.com/office/drawing/2014/main" id="{7F7E7008-024A-4AD2-98D5-0961F973F267}"/>
              </a:ext>
            </a:extLst>
          </p:cNvPr>
          <p:cNvSpPr>
            <a:spLocks noGrp="1"/>
          </p:cNvSpPr>
          <p:nvPr>
            <p:ph type="sldNum" sz="quarter" idx="10"/>
          </p:nvPr>
        </p:nvSpPr>
        <p:spPr/>
        <p:txBody>
          <a:bodyPr/>
          <a:lstStyle/>
          <a:p>
            <a:pPr>
              <a:defRPr/>
            </a:pPr>
            <a:fld id="{327D9E5B-827A-4C91-9D9B-A5E6BB9EA804}" type="slidenum">
              <a:rPr lang="en-US" altLang="zh-CN" smtClean="0"/>
              <a:pPr>
                <a:defRPr/>
              </a:pPr>
              <a:t>‹#›</a:t>
            </a:fld>
            <a:endParaRPr lang="en-US" altLang="zh-CN"/>
          </a:p>
        </p:txBody>
      </p:sp>
    </p:spTree>
    <p:extLst>
      <p:ext uri="{BB962C8B-B14F-4D97-AF65-F5344CB8AC3E}">
        <p14:creationId xmlns:p14="http://schemas.microsoft.com/office/powerpoint/2010/main" val="3627392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ChangeArrowheads="1"/>
          </p:cNvSpPr>
          <p:nvPr/>
        </p:nvSpPr>
        <p:spPr bwMode="auto">
          <a:xfrm>
            <a:off x="179389" y="918976"/>
            <a:ext cx="8577610" cy="72344"/>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lgn="ctr" eaLnBrk="0" hangingPunct="0">
              <a:defRPr>
                <a:solidFill>
                  <a:schemeClr val="tx1"/>
                </a:solidFill>
                <a:latin typeface="Times New Roman" panose="02020603050405020304" pitchFamily="18" charset="0"/>
                <a:ea typeface="宋体" panose="02010600030101010101" pitchFamily="2" charset="-122"/>
              </a:defRPr>
            </a:lvl1pPr>
            <a:lvl2pPr marL="742950" indent="-285750" algn="ctr" eaLnBrk="0" hangingPunct="0">
              <a:defRPr>
                <a:solidFill>
                  <a:schemeClr val="tx1"/>
                </a:solidFill>
                <a:latin typeface="Times New Roman" panose="02020603050405020304" pitchFamily="18" charset="0"/>
                <a:ea typeface="宋体" panose="02010600030101010101" pitchFamily="2" charset="-122"/>
              </a:defRPr>
            </a:lvl2pPr>
            <a:lvl3pPr marL="1143000" indent="-228600" algn="ctr" eaLnBrk="0" hangingPunct="0">
              <a:defRPr>
                <a:solidFill>
                  <a:schemeClr val="tx1"/>
                </a:solidFill>
                <a:latin typeface="Times New Roman" panose="02020603050405020304" pitchFamily="18" charset="0"/>
                <a:ea typeface="宋体" panose="02010600030101010101" pitchFamily="2" charset="-122"/>
              </a:defRPr>
            </a:lvl3pPr>
            <a:lvl4pPr marL="1600200" indent="-228600" algn="ctr" eaLnBrk="0" hangingPunct="0">
              <a:defRPr>
                <a:solidFill>
                  <a:schemeClr val="tx1"/>
                </a:solidFill>
                <a:latin typeface="Times New Roman" panose="02020603050405020304" pitchFamily="18" charset="0"/>
                <a:ea typeface="宋体" panose="02010600030101010101" pitchFamily="2" charset="-122"/>
              </a:defRPr>
            </a:lvl4pPr>
            <a:lvl5pPr marL="2057400" indent="-228600" algn="ctr"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zh-CN" sz="2400">
              <a:cs typeface="+mn-cs"/>
            </a:endParaRPr>
          </a:p>
        </p:txBody>
      </p:sp>
      <p:sp>
        <p:nvSpPr>
          <p:cNvPr id="1028" name="Rectangle 4"/>
          <p:cNvSpPr>
            <a:spLocks noGrp="1" noChangeArrowheads="1"/>
          </p:cNvSpPr>
          <p:nvPr>
            <p:ph type="title"/>
          </p:nvPr>
        </p:nvSpPr>
        <p:spPr bwMode="auto">
          <a:xfrm>
            <a:off x="997076" y="158793"/>
            <a:ext cx="7149848"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9" name="Rectangle 5"/>
          <p:cNvSpPr>
            <a:spLocks noGrp="1" noChangeArrowheads="1"/>
          </p:cNvSpPr>
          <p:nvPr>
            <p:ph type="body" idx="1"/>
          </p:nvPr>
        </p:nvSpPr>
        <p:spPr bwMode="auto">
          <a:xfrm>
            <a:off x="179389" y="1044869"/>
            <a:ext cx="8785225" cy="52754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88425" name="Rectangle 9"/>
          <p:cNvSpPr>
            <a:spLocks noGrp="1" noChangeArrowheads="1"/>
          </p:cNvSpPr>
          <p:nvPr>
            <p:ph type="sldNum" sz="quarter" idx="4"/>
          </p:nvPr>
        </p:nvSpPr>
        <p:spPr bwMode="auto">
          <a:xfrm>
            <a:off x="8532814" y="6489702"/>
            <a:ext cx="50165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600">
                <a:solidFill>
                  <a:srgbClr val="0000CC"/>
                </a:solidFill>
                <a:latin typeface="Arial" charset="0"/>
              </a:defRPr>
            </a:lvl1pPr>
          </a:lstStyle>
          <a:p>
            <a:pPr>
              <a:defRPr/>
            </a:pPr>
            <a:fld id="{327D9E5B-827A-4C91-9D9B-A5E6BB9EA804}" type="slidenum">
              <a:rPr lang="en-US" altLang="zh-CN" smtClean="0"/>
              <a:pPr>
                <a:defRPr/>
              </a:pPr>
              <a:t>‹#›</a:t>
            </a:fld>
            <a:endParaRPr lang="en-US" altLang="zh-CN"/>
          </a:p>
        </p:txBody>
      </p:sp>
      <p:pic>
        <p:nvPicPr>
          <p:cNvPr id="103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 y="6424615"/>
            <a:ext cx="9117013" cy="28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图片 8" descr="D:\Misc\Nju's Logo\NJU_CS.JPG">
            <a:extLst>
              <a:ext uri="{FF2B5EF4-FFF2-40B4-BE49-F238E27FC236}">
                <a16:creationId xmlns:a16="http://schemas.microsoft.com/office/drawing/2014/main" id="{6D358036-8798-4914-9E55-BE57EB622D5D}"/>
              </a:ext>
            </a:extLst>
          </p:cNvPr>
          <p:cNvPicPr/>
          <p:nvPr/>
        </p:nvPicPr>
        <p:blipFill rotWithShape="1">
          <a:blip r:embed="rId6" cstate="print">
            <a:extLst>
              <a:ext uri="{28A0092B-C50C-407E-A947-70E740481C1C}">
                <a14:useLocalDpi xmlns:a14="http://schemas.microsoft.com/office/drawing/2010/main" val="0"/>
              </a:ext>
            </a:extLst>
          </a:blip>
          <a:srcRect/>
          <a:stretch/>
        </p:blipFill>
        <p:spPr bwMode="auto">
          <a:xfrm>
            <a:off x="85777" y="32184"/>
            <a:ext cx="864767" cy="86007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00684078"/>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Lst>
  <p:transition spd="med">
    <p:fade/>
  </p:transition>
  <p:hf hdr="0" ftr="0" dt="0"/>
  <p:txStyles>
    <p:titleStyle>
      <a:lvl1pPr algn="ctr" rtl="0" eaLnBrk="1" fontAlgn="base" hangingPunct="1">
        <a:spcBef>
          <a:spcPct val="0"/>
        </a:spcBef>
        <a:spcAft>
          <a:spcPct val="0"/>
        </a:spcAft>
        <a:defRPr sz="3200" b="1">
          <a:solidFill>
            <a:srgbClr val="0000CC"/>
          </a:solidFill>
          <a:effectLst/>
          <a:latin typeface="微软雅黑" panose="020B0503020204020204" pitchFamily="34" charset="-122"/>
          <a:ea typeface="微软雅黑" panose="020B0503020204020204" pitchFamily="34" charset="-122"/>
          <a:cs typeface="Times New Roman" pitchFamily="18" charset="0"/>
        </a:defRPr>
      </a:lvl1pPr>
      <a:lvl2pPr algn="ctr" rtl="0" eaLnBrk="1" fontAlgn="base" hangingPunct="1">
        <a:spcBef>
          <a:spcPct val="0"/>
        </a:spcBef>
        <a:spcAft>
          <a:spcPct val="0"/>
        </a:spcAft>
        <a:defRPr sz="3200" b="1">
          <a:solidFill>
            <a:srgbClr val="0000CC"/>
          </a:solidFill>
          <a:latin typeface="Times New Roman" panose="02020603050405020304" pitchFamily="18" charset="0"/>
          <a:ea typeface="宋体" charset="0"/>
          <a:cs typeface="Times New Roman" panose="02020603050405020304" pitchFamily="18" charset="0"/>
        </a:defRPr>
      </a:lvl2pPr>
      <a:lvl3pPr algn="ctr" rtl="0" eaLnBrk="1" fontAlgn="base" hangingPunct="1">
        <a:spcBef>
          <a:spcPct val="0"/>
        </a:spcBef>
        <a:spcAft>
          <a:spcPct val="0"/>
        </a:spcAft>
        <a:defRPr sz="3200" b="1">
          <a:solidFill>
            <a:srgbClr val="0000CC"/>
          </a:solidFill>
          <a:latin typeface="Times New Roman" panose="02020603050405020304" pitchFamily="18" charset="0"/>
          <a:ea typeface="宋体" charset="0"/>
          <a:cs typeface="Times New Roman" panose="02020603050405020304" pitchFamily="18" charset="0"/>
        </a:defRPr>
      </a:lvl3pPr>
      <a:lvl4pPr algn="ctr" rtl="0" eaLnBrk="1" fontAlgn="base" hangingPunct="1">
        <a:spcBef>
          <a:spcPct val="0"/>
        </a:spcBef>
        <a:spcAft>
          <a:spcPct val="0"/>
        </a:spcAft>
        <a:defRPr sz="3200" b="1">
          <a:solidFill>
            <a:srgbClr val="0000CC"/>
          </a:solidFill>
          <a:latin typeface="Times New Roman" panose="02020603050405020304" pitchFamily="18" charset="0"/>
          <a:ea typeface="宋体" charset="0"/>
          <a:cs typeface="Times New Roman" panose="02020603050405020304" pitchFamily="18" charset="0"/>
        </a:defRPr>
      </a:lvl4pPr>
      <a:lvl5pPr algn="ctr" rtl="0" eaLnBrk="1" fontAlgn="base" hangingPunct="1">
        <a:spcBef>
          <a:spcPct val="0"/>
        </a:spcBef>
        <a:spcAft>
          <a:spcPct val="0"/>
        </a:spcAft>
        <a:defRPr sz="3200" b="1">
          <a:solidFill>
            <a:srgbClr val="0000CC"/>
          </a:solidFill>
          <a:latin typeface="Times New Roman" panose="02020603050405020304" pitchFamily="18" charset="0"/>
          <a:ea typeface="宋体" charset="0"/>
          <a:cs typeface="Times New Roman" panose="02020603050405020304" pitchFamily="18" charset="0"/>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1" fontAlgn="base" hangingPunct="1">
        <a:spcBef>
          <a:spcPts val="300"/>
        </a:spcBef>
        <a:spcAft>
          <a:spcPct val="0"/>
        </a:spcAft>
        <a:buClr>
          <a:srgbClr val="CC6600"/>
        </a:buClr>
        <a:buSzPct val="70000"/>
        <a:buFont typeface="Wingdings" charset="0"/>
        <a:buChar char="n"/>
        <a:defRPr sz="2400" b="0">
          <a:solidFill>
            <a:schemeClr val="tx1"/>
          </a:solidFill>
          <a:effectLst/>
          <a:latin typeface="微软雅黑" panose="020B0503020204020204" pitchFamily="34" charset="-122"/>
          <a:ea typeface="微软雅黑" panose="020B0503020204020204" pitchFamily="34" charset="-122"/>
          <a:cs typeface="Times New Roman" pitchFamily="18" charset="0"/>
        </a:defRPr>
      </a:lvl1pPr>
      <a:lvl2pPr marL="889000" indent="-439738" algn="l" rtl="0" eaLnBrk="1" fontAlgn="base" hangingPunct="1">
        <a:spcBef>
          <a:spcPts val="300"/>
        </a:spcBef>
        <a:spcAft>
          <a:spcPct val="0"/>
        </a:spcAft>
        <a:buClr>
          <a:schemeClr val="hlink"/>
        </a:buClr>
        <a:buSzPct val="65000"/>
        <a:buFont typeface="Wingdings" charset="0"/>
        <a:buChar char="¡"/>
        <a:defRPr sz="2400" b="0">
          <a:solidFill>
            <a:schemeClr val="tx1"/>
          </a:solidFill>
          <a:latin typeface="微软雅黑" panose="020B0503020204020204" pitchFamily="34" charset="-122"/>
          <a:ea typeface="微软雅黑" panose="020B0503020204020204" pitchFamily="34" charset="-122"/>
          <a:cs typeface="Times New Roman" pitchFamily="18" charset="0"/>
        </a:defRPr>
      </a:lvl2pPr>
      <a:lvl3pPr marL="1293813"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a:solidFill>
            <a:schemeClr val="tx1"/>
          </a:solidFill>
          <a:latin typeface="微软雅黑" panose="020B0503020204020204" pitchFamily="34" charset="-122"/>
          <a:ea typeface="微软雅黑" panose="020B0503020204020204" pitchFamily="34" charset="-122"/>
          <a:cs typeface="Times New Roman" pitchFamily="18" charset="0"/>
        </a:defRPr>
      </a:lvl3pPr>
      <a:lvl4pPr marL="1581150" indent="-285750" algn="l" rtl="0" eaLnBrk="1" fontAlgn="base" hangingPunct="1">
        <a:spcBef>
          <a:spcPts val="300"/>
        </a:spcBef>
        <a:spcAft>
          <a:spcPct val="0"/>
        </a:spcAft>
        <a:buClr>
          <a:schemeClr val="hlink"/>
        </a:buClr>
        <a:buSzPct val="75000"/>
        <a:buFont typeface="Wingdings" panose="05000000000000000000" pitchFamily="2" charset="2"/>
        <a:buChar char="p"/>
        <a:defRPr kumimoji="1" sz="2000">
          <a:solidFill>
            <a:schemeClr val="tx1"/>
          </a:solidFill>
          <a:latin typeface="微软雅黑" panose="020B0503020204020204" pitchFamily="34" charset="-122"/>
          <a:ea typeface="微软雅黑" panose="020B0503020204020204" pitchFamily="34" charset="-122"/>
          <a:cs typeface="Times New Roman"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a:solidFill>
            <a:schemeClr val="tx1"/>
          </a:solidFill>
          <a:latin typeface="仿宋" panose="02010609060101010101" pitchFamily="49" charset="-122"/>
          <a:ea typeface="仿宋" panose="02010609060101010101" pitchFamily="49" charset="-122"/>
          <a:cs typeface="Times New Roman" pitchFamily="18" charset="0"/>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3" Type="http://schemas.openxmlformats.org/officeDocument/2006/relationships/hyperlink" Target="https://sourceforge.net/projects/logisimit/" TargetMode="External"/><Relationship Id="rId2" Type="http://schemas.openxmlformats.org/officeDocument/2006/relationships/hyperlink" Target="http://www.cburch.com/logisim" TargetMode="External"/><Relationship Id="rId1" Type="http://schemas.openxmlformats.org/officeDocument/2006/relationships/slideLayout" Target="../slideLayouts/slideLayout2.xml"/><Relationship Id="rId4" Type="http://schemas.openxmlformats.org/officeDocument/2006/relationships/hyperlink" Target="https://sourceforge.net/p/logisimit/activity"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467544" y="3573016"/>
            <a:ext cx="7959701" cy="2448372"/>
          </a:xfrm>
        </p:spPr>
        <p:txBody>
          <a:bodyPr/>
          <a:lstStyle/>
          <a:p>
            <a:pPr algn="ctr" eaLnBrk="1" hangingPunct="1"/>
            <a:endParaRPr lang="en-US" altLang="zh-CN" sz="2800" dirty="0"/>
          </a:p>
          <a:p>
            <a:pPr algn="ctr" eaLnBrk="1" hangingPunct="1"/>
            <a:endParaRPr lang="en-US" altLang="zh-CN" sz="2800" dirty="0"/>
          </a:p>
          <a:p>
            <a:pPr algn="ctr" eaLnBrk="1" hangingPunct="1"/>
            <a:endParaRPr lang="en-US" altLang="zh-CN" sz="2800" dirty="0"/>
          </a:p>
          <a:p>
            <a:pPr algn="ctr" eaLnBrk="1" hangingPunct="1"/>
            <a:r>
              <a:rPr lang="zh-CN" altLang="en-US" sz="2800" dirty="0"/>
              <a:t>吴海军</a:t>
            </a:r>
            <a:endParaRPr lang="en-US" altLang="zh-CN" sz="2800" dirty="0"/>
          </a:p>
          <a:p>
            <a:pPr algn="ctr" eaLnBrk="1" hangingPunct="1"/>
            <a:r>
              <a:rPr lang="zh-CN" altLang="en-US" sz="2800" dirty="0"/>
              <a:t>南京大学计算机科学与技术系</a:t>
            </a:r>
          </a:p>
        </p:txBody>
      </p:sp>
      <p:sp>
        <p:nvSpPr>
          <p:cNvPr id="3074" name="Rectangle 2"/>
          <p:cNvSpPr>
            <a:spLocks noGrp="1" noChangeArrowheads="1"/>
          </p:cNvSpPr>
          <p:nvPr>
            <p:ph type="ctrTitle"/>
          </p:nvPr>
        </p:nvSpPr>
        <p:spPr/>
        <p:txBody>
          <a:bodyPr/>
          <a:lstStyle/>
          <a:p>
            <a:pPr eaLnBrk="1" hangingPunct="1"/>
            <a:r>
              <a:rPr lang="zh-CN" altLang="en-US" sz="4400" dirty="0"/>
              <a:t>数字逻辑与计算机组成</a:t>
            </a:r>
            <a:br>
              <a:rPr lang="en-US" altLang="zh-CN" sz="4400" dirty="0"/>
            </a:br>
            <a:r>
              <a:rPr lang="zh-CN" altLang="en-US" sz="4400" dirty="0"/>
              <a:t>课内实验介绍</a:t>
            </a:r>
            <a:endParaRPr lang="en-US" altLang="zh-CN" sz="4400" dirty="0"/>
          </a:p>
        </p:txBody>
      </p:sp>
    </p:spTree>
    <p:extLst>
      <p:ext uri="{BB962C8B-B14F-4D97-AF65-F5344CB8AC3E}">
        <p14:creationId xmlns:p14="http://schemas.microsoft.com/office/powerpoint/2010/main" val="2418073564"/>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FB65C6-EA27-46A0-833E-15CE07654FC3}"/>
              </a:ext>
            </a:extLst>
          </p:cNvPr>
          <p:cNvSpPr>
            <a:spLocks noGrp="1"/>
          </p:cNvSpPr>
          <p:nvPr>
            <p:ph type="title"/>
          </p:nvPr>
        </p:nvSpPr>
        <p:spPr/>
        <p:txBody>
          <a:bodyPr/>
          <a:lstStyle/>
          <a:p>
            <a:r>
              <a:rPr lang="en-US" altLang="zh-CN" dirty="0"/>
              <a:t>Logisim</a:t>
            </a:r>
            <a:r>
              <a:rPr lang="zh-CN" altLang="en-US" dirty="0"/>
              <a:t>线路库</a:t>
            </a:r>
          </a:p>
        </p:txBody>
      </p:sp>
      <p:pic>
        <p:nvPicPr>
          <p:cNvPr id="6" name="内容占位符 5">
            <a:extLst>
              <a:ext uri="{FF2B5EF4-FFF2-40B4-BE49-F238E27FC236}">
                <a16:creationId xmlns:a16="http://schemas.microsoft.com/office/drawing/2014/main" id="{898EA535-90FD-40E5-BA37-27D05723624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9512" y="1216758"/>
            <a:ext cx="2769550" cy="4516497"/>
          </a:xfrm>
        </p:spPr>
      </p:pic>
      <p:sp>
        <p:nvSpPr>
          <p:cNvPr id="3" name="内容占位符 2">
            <a:extLst>
              <a:ext uri="{FF2B5EF4-FFF2-40B4-BE49-F238E27FC236}">
                <a16:creationId xmlns:a16="http://schemas.microsoft.com/office/drawing/2014/main" id="{09D5EDE4-AD0B-465B-AABB-7F1C2586FADC}"/>
              </a:ext>
            </a:extLst>
          </p:cNvPr>
          <p:cNvSpPr>
            <a:spLocks noGrp="1"/>
          </p:cNvSpPr>
          <p:nvPr>
            <p:ph sz="half" idx="2"/>
          </p:nvPr>
        </p:nvSpPr>
        <p:spPr>
          <a:xfrm>
            <a:off x="3347864" y="1239838"/>
            <a:ext cx="5796136" cy="5094287"/>
          </a:xfrm>
        </p:spPr>
        <p:txBody>
          <a:bodyPr/>
          <a:lstStyle/>
          <a:p>
            <a:pPr marL="393700" indent="-285750"/>
            <a:r>
              <a:rPr lang="en-US" altLang="zh-CN" sz="2400" dirty="0"/>
              <a:t>Wiring</a:t>
            </a:r>
            <a:r>
              <a:rPr lang="zh-CN" altLang="en-US" sz="2400" dirty="0"/>
              <a:t>线路库包含与线路相关的基本组件，由属性表定义功能。</a:t>
            </a:r>
            <a:endParaRPr lang="en-US" altLang="zh-CN" sz="2400" dirty="0"/>
          </a:p>
          <a:p>
            <a:pPr marL="742950" lvl="1" indent="-285750"/>
            <a:r>
              <a:rPr lang="en-US" altLang="zh-CN" sz="2000" dirty="0">
                <a:solidFill>
                  <a:srgbClr val="00B050"/>
                </a:solidFill>
              </a:rPr>
              <a:t>Splitter</a:t>
            </a:r>
            <a:r>
              <a:rPr lang="zh-CN" altLang="en-US" sz="2000" dirty="0">
                <a:solidFill>
                  <a:srgbClr val="00B050"/>
                </a:solidFill>
              </a:rPr>
              <a:t>分线器</a:t>
            </a:r>
            <a:r>
              <a:rPr lang="zh-CN" altLang="en-US" sz="2000" dirty="0"/>
              <a:t>：将多位线路进行拆分或将多个线路进行合并。</a:t>
            </a:r>
            <a:endParaRPr lang="en-US" altLang="zh-CN" sz="2000" dirty="0"/>
          </a:p>
          <a:p>
            <a:pPr marL="742950" lvl="1" indent="-285750"/>
            <a:r>
              <a:rPr lang="en-US" altLang="zh-CN" sz="2000" dirty="0"/>
              <a:t>Pin</a:t>
            </a:r>
            <a:r>
              <a:rPr lang="zh-CN" altLang="en-US" sz="2000" dirty="0"/>
              <a:t>引脚：电路的输入或输出引脚。</a:t>
            </a:r>
            <a:endParaRPr lang="en-US" altLang="zh-CN" sz="2000" dirty="0"/>
          </a:p>
          <a:p>
            <a:pPr marL="742950" lvl="1" indent="-285750"/>
            <a:r>
              <a:rPr lang="en-US" altLang="zh-CN" sz="2000" dirty="0">
                <a:solidFill>
                  <a:srgbClr val="00B050"/>
                </a:solidFill>
              </a:rPr>
              <a:t>Probe</a:t>
            </a:r>
            <a:r>
              <a:rPr lang="zh-CN" altLang="en-US" sz="2000" dirty="0">
                <a:solidFill>
                  <a:srgbClr val="00B050"/>
                </a:solidFill>
              </a:rPr>
              <a:t>探针</a:t>
            </a:r>
            <a:r>
              <a:rPr lang="zh-CN" altLang="en-US" sz="2000" dirty="0"/>
              <a:t>：监控电路中指定位置的具体值，类似输出引脚，连接线条灰色，用于线路调试。</a:t>
            </a:r>
            <a:endParaRPr lang="en-US" altLang="zh-CN" sz="2000" dirty="0"/>
          </a:p>
          <a:p>
            <a:pPr marL="742950" lvl="1" indent="-285750"/>
            <a:r>
              <a:rPr lang="en-US" altLang="zh-CN" sz="2000" dirty="0">
                <a:solidFill>
                  <a:srgbClr val="00B050"/>
                </a:solidFill>
              </a:rPr>
              <a:t>Tunnel</a:t>
            </a:r>
            <a:r>
              <a:rPr lang="zh-CN" altLang="en-US" sz="2000" dirty="0">
                <a:solidFill>
                  <a:srgbClr val="00B050"/>
                </a:solidFill>
              </a:rPr>
              <a:t>隧道</a:t>
            </a:r>
            <a:r>
              <a:rPr lang="zh-CN" altLang="en-US" sz="2000" dirty="0"/>
              <a:t>：类似于多层印刷电路板的过孔，可以将没有线路相连的两个或多个点逻辑连通，通过</a:t>
            </a:r>
            <a:r>
              <a:rPr lang="zh-CN" altLang="en-US" sz="2000" dirty="0">
                <a:solidFill>
                  <a:srgbClr val="FF0000"/>
                </a:solidFill>
              </a:rPr>
              <a:t>相同的标识符</a:t>
            </a:r>
            <a:r>
              <a:rPr lang="zh-CN" altLang="en-US" sz="2000" dirty="0"/>
              <a:t>相连。有助于电路设计整洁美观。</a:t>
            </a:r>
            <a:endParaRPr lang="en-US" altLang="zh-CN" sz="2000" dirty="0"/>
          </a:p>
          <a:p>
            <a:pPr marL="742950" lvl="1" indent="-285750"/>
            <a:r>
              <a:rPr lang="en-US" altLang="zh-CN" sz="2000" dirty="0"/>
              <a:t>Pull Resistor</a:t>
            </a:r>
            <a:r>
              <a:rPr lang="zh-CN" altLang="en-US" sz="2000" dirty="0"/>
              <a:t>上</a:t>
            </a:r>
            <a:r>
              <a:rPr lang="en-US" altLang="zh-CN" sz="2000" dirty="0"/>
              <a:t>/</a:t>
            </a:r>
            <a:r>
              <a:rPr lang="zh-CN" altLang="en-US" sz="2000" dirty="0"/>
              <a:t>下拉电阻：用于处理连接点的不确定值（浮动值）。</a:t>
            </a:r>
            <a:endParaRPr lang="en-US" altLang="zh-CN" sz="2000" dirty="0"/>
          </a:p>
          <a:p>
            <a:endParaRPr lang="zh-CN" altLang="en-US" dirty="0"/>
          </a:p>
        </p:txBody>
      </p:sp>
      <p:sp>
        <p:nvSpPr>
          <p:cNvPr id="4" name="灯片编号占位符 3">
            <a:extLst>
              <a:ext uri="{FF2B5EF4-FFF2-40B4-BE49-F238E27FC236}">
                <a16:creationId xmlns:a16="http://schemas.microsoft.com/office/drawing/2014/main" id="{F6B1744A-8A91-498A-A4EF-2C075A278A83}"/>
              </a:ext>
            </a:extLst>
          </p:cNvPr>
          <p:cNvSpPr>
            <a:spLocks noGrp="1"/>
          </p:cNvSpPr>
          <p:nvPr>
            <p:ph type="sldNum" sz="quarter" idx="10"/>
          </p:nvPr>
        </p:nvSpPr>
        <p:spPr/>
        <p:txBody>
          <a:bodyPr/>
          <a:lstStyle/>
          <a:p>
            <a:pPr>
              <a:defRPr/>
            </a:pPr>
            <a:fld id="{3B78F852-FEB5-4FC6-8012-DF6F33E7AD00}" type="slidenum">
              <a:rPr lang="en-US" altLang="zh-CN" smtClean="0"/>
              <a:pPr>
                <a:defRPr/>
              </a:pPr>
              <a:t>10</a:t>
            </a:fld>
            <a:endParaRPr lang="en-US" altLang="zh-CN"/>
          </a:p>
        </p:txBody>
      </p:sp>
    </p:spTree>
    <p:extLst>
      <p:ext uri="{BB962C8B-B14F-4D97-AF65-F5344CB8AC3E}">
        <p14:creationId xmlns:p14="http://schemas.microsoft.com/office/powerpoint/2010/main" val="425616021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FB65C6-EA27-46A0-833E-15CE07654FC3}"/>
              </a:ext>
            </a:extLst>
          </p:cNvPr>
          <p:cNvSpPr>
            <a:spLocks noGrp="1"/>
          </p:cNvSpPr>
          <p:nvPr>
            <p:ph type="title"/>
          </p:nvPr>
        </p:nvSpPr>
        <p:spPr/>
        <p:txBody>
          <a:bodyPr/>
          <a:lstStyle/>
          <a:p>
            <a:r>
              <a:rPr lang="en-US" altLang="zh-CN" dirty="0"/>
              <a:t>Logisim</a:t>
            </a:r>
            <a:r>
              <a:rPr lang="zh-CN" altLang="en-US" dirty="0"/>
              <a:t>线路库</a:t>
            </a:r>
          </a:p>
        </p:txBody>
      </p:sp>
      <p:pic>
        <p:nvPicPr>
          <p:cNvPr id="6" name="内容占位符 5">
            <a:extLst>
              <a:ext uri="{FF2B5EF4-FFF2-40B4-BE49-F238E27FC236}">
                <a16:creationId xmlns:a16="http://schemas.microsoft.com/office/drawing/2014/main" id="{898EA535-90FD-40E5-BA37-27D05723624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9512" y="1216758"/>
            <a:ext cx="2769550" cy="4516497"/>
          </a:xfrm>
        </p:spPr>
      </p:pic>
      <p:sp>
        <p:nvSpPr>
          <p:cNvPr id="3" name="内容占位符 2">
            <a:extLst>
              <a:ext uri="{FF2B5EF4-FFF2-40B4-BE49-F238E27FC236}">
                <a16:creationId xmlns:a16="http://schemas.microsoft.com/office/drawing/2014/main" id="{09D5EDE4-AD0B-465B-AABB-7F1C2586FADC}"/>
              </a:ext>
            </a:extLst>
          </p:cNvPr>
          <p:cNvSpPr>
            <a:spLocks noGrp="1"/>
          </p:cNvSpPr>
          <p:nvPr>
            <p:ph sz="half" idx="2"/>
          </p:nvPr>
        </p:nvSpPr>
        <p:spPr>
          <a:xfrm>
            <a:off x="3347864" y="1239838"/>
            <a:ext cx="5796136" cy="5094287"/>
          </a:xfrm>
        </p:spPr>
        <p:txBody>
          <a:bodyPr/>
          <a:lstStyle/>
          <a:p>
            <a:pPr marL="393700" indent="-285750"/>
            <a:r>
              <a:rPr lang="en-US" altLang="zh-CN" sz="2400" dirty="0"/>
              <a:t>Wiring</a:t>
            </a:r>
            <a:r>
              <a:rPr lang="zh-CN" altLang="en-US" sz="2400" dirty="0"/>
              <a:t>线路库包含与线路相关的基本组件，由属性表定义功能。</a:t>
            </a:r>
            <a:endParaRPr lang="en-US" altLang="zh-CN" sz="2400" dirty="0"/>
          </a:p>
          <a:p>
            <a:pPr marL="742950" lvl="1" indent="-285750"/>
            <a:r>
              <a:rPr lang="en-US" altLang="zh-CN" sz="2000" dirty="0">
                <a:solidFill>
                  <a:srgbClr val="FF0000"/>
                </a:solidFill>
              </a:rPr>
              <a:t>Clock</a:t>
            </a:r>
            <a:r>
              <a:rPr lang="zh-CN" altLang="en-US" sz="2000" dirty="0">
                <a:solidFill>
                  <a:srgbClr val="FF0000"/>
                </a:solidFill>
              </a:rPr>
              <a:t>时钟：时钟信号源，以固定频率输出</a:t>
            </a:r>
            <a:endParaRPr lang="en-US" altLang="zh-CN" sz="2000" dirty="0">
              <a:solidFill>
                <a:srgbClr val="FF0000"/>
              </a:solidFill>
            </a:endParaRPr>
          </a:p>
          <a:p>
            <a:pPr marL="742950" lvl="1" indent="-285750"/>
            <a:r>
              <a:rPr lang="en-US" altLang="zh-CN" sz="2000" dirty="0"/>
              <a:t>Programmable Generator</a:t>
            </a:r>
            <a:r>
              <a:rPr lang="zh-CN" altLang="en-US" sz="2000" dirty="0"/>
              <a:t>：可编程信号发生器，</a:t>
            </a:r>
            <a:r>
              <a:rPr lang="en-US" altLang="zh-CN" sz="2000" dirty="0"/>
              <a:t>4</a:t>
            </a:r>
            <a:r>
              <a:rPr lang="zh-CN" altLang="en-US" sz="2000" dirty="0"/>
              <a:t>个输出状态。</a:t>
            </a:r>
            <a:endParaRPr lang="en-US" altLang="zh-CN" sz="2000" dirty="0"/>
          </a:p>
          <a:p>
            <a:pPr marL="742950" lvl="1" indent="-285750"/>
            <a:r>
              <a:rPr lang="en-US" altLang="zh-CN" sz="2000" dirty="0"/>
              <a:t>Constant</a:t>
            </a:r>
            <a:r>
              <a:rPr lang="zh-CN" altLang="en-US" sz="2000" dirty="0"/>
              <a:t>常量：数值属性固定的值</a:t>
            </a:r>
            <a:endParaRPr lang="en-US" altLang="zh-CN" sz="2000" dirty="0"/>
          </a:p>
          <a:p>
            <a:pPr marL="742950" lvl="1" indent="-285750"/>
            <a:r>
              <a:rPr lang="en-US" altLang="zh-CN" sz="2000" dirty="0">
                <a:solidFill>
                  <a:srgbClr val="00B050"/>
                </a:solidFill>
              </a:rPr>
              <a:t>Power</a:t>
            </a:r>
            <a:r>
              <a:rPr lang="zh-CN" altLang="en-US" sz="2000" dirty="0">
                <a:solidFill>
                  <a:srgbClr val="00B050"/>
                </a:solidFill>
              </a:rPr>
              <a:t>电源</a:t>
            </a:r>
            <a:r>
              <a:rPr lang="zh-CN" altLang="en-US" sz="2000" dirty="0"/>
              <a:t>：特殊的常量，值为</a:t>
            </a:r>
            <a:r>
              <a:rPr lang="en-US" altLang="zh-CN" sz="2000" dirty="0"/>
              <a:t>1</a:t>
            </a:r>
          </a:p>
          <a:p>
            <a:pPr marL="742950" lvl="1" indent="-285750"/>
            <a:r>
              <a:rPr lang="en-US" altLang="zh-CN" sz="2000" dirty="0">
                <a:solidFill>
                  <a:srgbClr val="00B050"/>
                </a:solidFill>
              </a:rPr>
              <a:t>Ground</a:t>
            </a:r>
            <a:r>
              <a:rPr lang="zh-CN" altLang="en-US" sz="2000" dirty="0">
                <a:solidFill>
                  <a:srgbClr val="00B050"/>
                </a:solidFill>
              </a:rPr>
              <a:t>接地</a:t>
            </a:r>
            <a:r>
              <a:rPr lang="zh-CN" altLang="en-US" sz="2000" dirty="0"/>
              <a:t>：特殊的常量，值为</a:t>
            </a:r>
            <a:r>
              <a:rPr lang="en-US" altLang="zh-CN" sz="2000" dirty="0"/>
              <a:t>0</a:t>
            </a:r>
          </a:p>
          <a:p>
            <a:pPr marL="742950" lvl="1" indent="-285750"/>
            <a:r>
              <a:rPr lang="en-US" altLang="zh-CN" sz="2000" dirty="0"/>
              <a:t>Transistor</a:t>
            </a:r>
            <a:r>
              <a:rPr lang="zh-CN" altLang="en-US" sz="2000" dirty="0"/>
              <a:t>晶体管：有</a:t>
            </a:r>
            <a:r>
              <a:rPr lang="en-US" altLang="zh-CN" sz="2000" dirty="0"/>
              <a:t>PMOS</a:t>
            </a:r>
            <a:r>
              <a:rPr lang="zh-CN" altLang="en-US" sz="2000" dirty="0"/>
              <a:t>、</a:t>
            </a:r>
            <a:r>
              <a:rPr lang="en-US" altLang="zh-CN" sz="2000" dirty="0"/>
              <a:t>NMOS</a:t>
            </a:r>
            <a:r>
              <a:rPr lang="zh-CN" altLang="en-US" sz="2000" dirty="0"/>
              <a:t>晶体管两种类型</a:t>
            </a:r>
            <a:endParaRPr lang="en-US" altLang="zh-CN" sz="2000" dirty="0"/>
          </a:p>
          <a:p>
            <a:pPr marL="742950" lvl="1" indent="-285750"/>
            <a:r>
              <a:rPr lang="en-US" altLang="zh-CN" sz="2000" dirty="0" err="1"/>
              <a:t>Transmision</a:t>
            </a:r>
            <a:r>
              <a:rPr lang="en-US" altLang="zh-CN" sz="2000" dirty="0"/>
              <a:t> Gate</a:t>
            </a:r>
            <a:r>
              <a:rPr lang="zh-CN" altLang="en-US" sz="2000" dirty="0"/>
              <a:t>传输门：</a:t>
            </a:r>
            <a:endParaRPr lang="en-US" altLang="zh-CN" sz="2000" dirty="0"/>
          </a:p>
          <a:p>
            <a:pPr marL="742950" lvl="1" indent="-285750"/>
            <a:r>
              <a:rPr lang="en-US" altLang="zh-CN" sz="2000" dirty="0">
                <a:solidFill>
                  <a:srgbClr val="00B050"/>
                </a:solidFill>
              </a:rPr>
              <a:t>Bit Extender</a:t>
            </a:r>
            <a:r>
              <a:rPr lang="zh-CN" altLang="en-US" sz="2000" dirty="0">
                <a:solidFill>
                  <a:srgbClr val="00B050"/>
                </a:solidFill>
              </a:rPr>
              <a:t>位扩展器</a:t>
            </a:r>
            <a:r>
              <a:rPr lang="zh-CN" altLang="en-US" sz="2000" dirty="0"/>
              <a:t>：可扩展或截断数据位宽，扩展时刻选择</a:t>
            </a:r>
            <a:r>
              <a:rPr lang="en-US" altLang="zh-CN" sz="2000" dirty="0"/>
              <a:t>0</a:t>
            </a:r>
            <a:r>
              <a:rPr lang="zh-CN" altLang="en-US" sz="2000" dirty="0"/>
              <a:t>、</a:t>
            </a:r>
            <a:r>
              <a:rPr lang="en-US" altLang="zh-CN" sz="2000" dirty="0"/>
              <a:t>1</a:t>
            </a:r>
            <a:r>
              <a:rPr lang="zh-CN" altLang="en-US" sz="2000" dirty="0"/>
              <a:t>、符号位或额外输入位扩展。</a:t>
            </a:r>
            <a:endParaRPr lang="en-US" altLang="zh-CN" sz="2000" dirty="0"/>
          </a:p>
          <a:p>
            <a:endParaRPr lang="zh-CN" altLang="en-US" dirty="0"/>
          </a:p>
        </p:txBody>
      </p:sp>
      <p:sp>
        <p:nvSpPr>
          <p:cNvPr id="4" name="灯片编号占位符 3">
            <a:extLst>
              <a:ext uri="{FF2B5EF4-FFF2-40B4-BE49-F238E27FC236}">
                <a16:creationId xmlns:a16="http://schemas.microsoft.com/office/drawing/2014/main" id="{F6B1744A-8A91-498A-A4EF-2C075A278A83}"/>
              </a:ext>
            </a:extLst>
          </p:cNvPr>
          <p:cNvSpPr>
            <a:spLocks noGrp="1"/>
          </p:cNvSpPr>
          <p:nvPr>
            <p:ph type="sldNum" sz="quarter" idx="10"/>
          </p:nvPr>
        </p:nvSpPr>
        <p:spPr/>
        <p:txBody>
          <a:bodyPr/>
          <a:lstStyle/>
          <a:p>
            <a:pPr>
              <a:defRPr/>
            </a:pPr>
            <a:fld id="{3B78F852-FEB5-4FC6-8012-DF6F33E7AD00}" type="slidenum">
              <a:rPr lang="en-US" altLang="zh-CN" smtClean="0"/>
              <a:pPr>
                <a:defRPr/>
              </a:pPr>
              <a:t>11</a:t>
            </a:fld>
            <a:endParaRPr lang="en-US" altLang="zh-CN"/>
          </a:p>
        </p:txBody>
      </p:sp>
    </p:spTree>
    <p:extLst>
      <p:ext uri="{BB962C8B-B14F-4D97-AF65-F5344CB8AC3E}">
        <p14:creationId xmlns:p14="http://schemas.microsoft.com/office/powerpoint/2010/main" val="3523818555"/>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08933-FA67-483B-9619-175E08D9841B}"/>
              </a:ext>
            </a:extLst>
          </p:cNvPr>
          <p:cNvSpPr>
            <a:spLocks noGrp="1"/>
          </p:cNvSpPr>
          <p:nvPr>
            <p:ph type="title"/>
          </p:nvPr>
        </p:nvSpPr>
        <p:spPr/>
        <p:txBody>
          <a:bodyPr/>
          <a:lstStyle/>
          <a:p>
            <a:r>
              <a:rPr lang="en-US" altLang="zh-CN" dirty="0"/>
              <a:t>Logisim</a:t>
            </a:r>
            <a:r>
              <a:rPr lang="zh-CN" altLang="en-US" dirty="0"/>
              <a:t>输入输出库</a:t>
            </a:r>
          </a:p>
        </p:txBody>
      </p:sp>
      <p:pic>
        <p:nvPicPr>
          <p:cNvPr id="7" name="内容占位符 6">
            <a:extLst>
              <a:ext uri="{FF2B5EF4-FFF2-40B4-BE49-F238E27FC236}">
                <a16:creationId xmlns:a16="http://schemas.microsoft.com/office/drawing/2014/main" id="{BBA7B100-466D-4C55-ACE1-8810257DC2D0}"/>
              </a:ext>
            </a:extLst>
          </p:cNvPr>
          <p:cNvPicPr>
            <a:picLocks noGrp="1" noChangeAspect="1"/>
          </p:cNvPicPr>
          <p:nvPr>
            <p:ph sz="half" idx="1"/>
          </p:nvPr>
        </p:nvPicPr>
        <p:blipFill>
          <a:blip r:embed="rId2"/>
          <a:stretch>
            <a:fillRect/>
          </a:stretch>
        </p:blipFill>
        <p:spPr>
          <a:xfrm>
            <a:off x="323528" y="1223880"/>
            <a:ext cx="3184552" cy="5013431"/>
          </a:xfrm>
          <a:prstGeom prst="rect">
            <a:avLst/>
          </a:prstGeom>
        </p:spPr>
      </p:pic>
      <p:sp>
        <p:nvSpPr>
          <p:cNvPr id="6" name="内容占位符 5">
            <a:extLst>
              <a:ext uri="{FF2B5EF4-FFF2-40B4-BE49-F238E27FC236}">
                <a16:creationId xmlns:a16="http://schemas.microsoft.com/office/drawing/2014/main" id="{C9AE10C2-2B23-4228-B9C1-42ED55EBB439}"/>
              </a:ext>
            </a:extLst>
          </p:cNvPr>
          <p:cNvSpPr>
            <a:spLocks noGrp="1"/>
          </p:cNvSpPr>
          <p:nvPr>
            <p:ph sz="half" idx="2"/>
          </p:nvPr>
        </p:nvSpPr>
        <p:spPr>
          <a:xfrm>
            <a:off x="3059832" y="1052736"/>
            <a:ext cx="6084168" cy="5281389"/>
          </a:xfrm>
        </p:spPr>
        <p:txBody>
          <a:bodyPr/>
          <a:lstStyle/>
          <a:p>
            <a:r>
              <a:rPr lang="zh-CN" altLang="en-US" sz="2400" dirty="0"/>
              <a:t>输入输出库包含与用户交互的组件</a:t>
            </a:r>
            <a:endParaRPr lang="en-US" altLang="zh-CN" sz="2400" dirty="0"/>
          </a:p>
          <a:p>
            <a:pPr lvl="1"/>
            <a:r>
              <a:rPr lang="en-US" altLang="zh-CN" sz="2000" dirty="0"/>
              <a:t>Button</a:t>
            </a:r>
            <a:r>
              <a:rPr lang="zh-CN" altLang="en-US" sz="2000" dirty="0"/>
              <a:t>按钮：模拟一个按钮，未按下输出</a:t>
            </a:r>
            <a:r>
              <a:rPr lang="en-US" altLang="zh-CN" sz="2000" dirty="0"/>
              <a:t>0</a:t>
            </a:r>
            <a:r>
              <a:rPr lang="zh-CN" altLang="en-US" sz="2000" dirty="0"/>
              <a:t>，鼠标点击模拟按下输出</a:t>
            </a:r>
            <a:r>
              <a:rPr lang="en-US" altLang="zh-CN" sz="2000" dirty="0"/>
              <a:t>1</a:t>
            </a:r>
            <a:r>
              <a:rPr lang="zh-CN" altLang="en-US" sz="2000" dirty="0"/>
              <a:t>，释放鼠标按钮后输出</a:t>
            </a:r>
            <a:r>
              <a:rPr lang="en-US" altLang="zh-CN" sz="2000" dirty="0"/>
              <a:t>0</a:t>
            </a:r>
          </a:p>
          <a:p>
            <a:pPr lvl="1"/>
            <a:r>
              <a:rPr lang="en-US" altLang="zh-CN" sz="2000" dirty="0"/>
              <a:t>Switch</a:t>
            </a:r>
            <a:r>
              <a:rPr lang="zh-CN" altLang="en-US" sz="2000" dirty="0"/>
              <a:t>开关：通过选择不同位置来设置输入、输出间导通或截止。</a:t>
            </a:r>
            <a:endParaRPr lang="en-US" altLang="zh-CN" sz="2000" dirty="0"/>
          </a:p>
          <a:p>
            <a:pPr lvl="1"/>
            <a:r>
              <a:rPr lang="en-US" altLang="zh-CN" sz="2000" dirty="0">
                <a:solidFill>
                  <a:srgbClr val="00B050"/>
                </a:solidFill>
              </a:rPr>
              <a:t>Dip Switch</a:t>
            </a:r>
            <a:r>
              <a:rPr lang="zh-CN" altLang="en-US" sz="2000" dirty="0">
                <a:solidFill>
                  <a:srgbClr val="00B050"/>
                </a:solidFill>
              </a:rPr>
              <a:t>一组拨档输入：选择不同位置持续输出</a:t>
            </a:r>
            <a:r>
              <a:rPr lang="en-US" altLang="zh-CN" sz="2000" dirty="0">
                <a:solidFill>
                  <a:srgbClr val="00B050"/>
                </a:solidFill>
              </a:rPr>
              <a:t>0</a:t>
            </a:r>
            <a:r>
              <a:rPr lang="zh-CN" altLang="en-US" sz="2000" dirty="0">
                <a:solidFill>
                  <a:srgbClr val="00B050"/>
                </a:solidFill>
              </a:rPr>
              <a:t>或</a:t>
            </a:r>
            <a:r>
              <a:rPr lang="en-US" altLang="zh-CN" sz="2000" dirty="0">
                <a:solidFill>
                  <a:srgbClr val="00B050"/>
                </a:solidFill>
              </a:rPr>
              <a:t>1</a:t>
            </a:r>
            <a:r>
              <a:rPr lang="zh-CN" altLang="en-US" sz="2000" dirty="0">
                <a:solidFill>
                  <a:srgbClr val="00B050"/>
                </a:solidFill>
              </a:rPr>
              <a:t>。</a:t>
            </a:r>
            <a:endParaRPr lang="en-US" altLang="zh-CN" sz="2000" dirty="0">
              <a:solidFill>
                <a:srgbClr val="00B050"/>
              </a:solidFill>
            </a:endParaRPr>
          </a:p>
          <a:p>
            <a:pPr lvl="1"/>
            <a:r>
              <a:rPr lang="en-US" altLang="zh-CN" sz="2000" dirty="0"/>
              <a:t>Slider</a:t>
            </a:r>
            <a:r>
              <a:rPr lang="zh-CN" altLang="en-US" sz="2000" dirty="0"/>
              <a:t>连续输出：可通过鼠标平滑移动连续输出</a:t>
            </a:r>
            <a:r>
              <a:rPr lang="en-US" altLang="zh-CN" sz="2000" dirty="0"/>
              <a:t>n</a:t>
            </a:r>
            <a:r>
              <a:rPr lang="zh-CN" altLang="en-US" sz="2000" dirty="0"/>
              <a:t>位数二进制数。</a:t>
            </a:r>
            <a:endParaRPr lang="en-US" altLang="zh-CN" sz="2000" dirty="0"/>
          </a:p>
          <a:p>
            <a:pPr lvl="1"/>
            <a:r>
              <a:rPr lang="en-US" altLang="zh-CN" sz="2000" dirty="0"/>
              <a:t>Joystick</a:t>
            </a:r>
            <a:r>
              <a:rPr lang="zh-CN" altLang="en-US" sz="2000" dirty="0"/>
              <a:t>操纵杆：鼠标拖动中间按钮，输出</a:t>
            </a:r>
            <a:r>
              <a:rPr lang="en-US" altLang="zh-CN" sz="2000" dirty="0"/>
              <a:t>x</a:t>
            </a:r>
            <a:r>
              <a:rPr lang="zh-CN" altLang="en-US" sz="2000" dirty="0"/>
              <a:t>、</a:t>
            </a:r>
            <a:r>
              <a:rPr lang="en-US" altLang="zh-CN" sz="2000" dirty="0"/>
              <a:t>y</a:t>
            </a:r>
            <a:r>
              <a:rPr lang="zh-CN" altLang="en-US" sz="2000" dirty="0"/>
              <a:t>两个坐标</a:t>
            </a:r>
            <a:endParaRPr lang="en-US" altLang="zh-CN" sz="2000" dirty="0"/>
          </a:p>
          <a:p>
            <a:pPr lvl="1"/>
            <a:r>
              <a:rPr lang="en-US" altLang="zh-CN" sz="2000" dirty="0"/>
              <a:t>Keyboard</a:t>
            </a:r>
            <a:r>
              <a:rPr lang="zh-CN" altLang="en-US" sz="2000" dirty="0"/>
              <a:t>键盘：允许电路读取从键盘输入的</a:t>
            </a:r>
            <a:r>
              <a:rPr lang="en-US" altLang="zh-CN" sz="2000" dirty="0"/>
              <a:t>ASCII</a:t>
            </a:r>
            <a:r>
              <a:rPr lang="zh-CN" altLang="en-US" sz="2000" dirty="0"/>
              <a:t>键值。</a:t>
            </a:r>
            <a:endParaRPr lang="en-US" altLang="zh-CN" sz="2000" dirty="0"/>
          </a:p>
          <a:p>
            <a:pPr lvl="1"/>
            <a:r>
              <a:rPr lang="en-US" altLang="zh-CN" sz="2000" dirty="0">
                <a:solidFill>
                  <a:srgbClr val="00B050"/>
                </a:solidFill>
              </a:rPr>
              <a:t>Buzzer</a:t>
            </a:r>
            <a:r>
              <a:rPr lang="zh-CN" altLang="en-US" sz="2000" dirty="0">
                <a:solidFill>
                  <a:srgbClr val="00B050"/>
                </a:solidFill>
              </a:rPr>
              <a:t>蜂鸣器：发出有输入定义的频率声音</a:t>
            </a:r>
          </a:p>
        </p:txBody>
      </p:sp>
      <p:sp>
        <p:nvSpPr>
          <p:cNvPr id="4" name="灯片编号占位符 3">
            <a:extLst>
              <a:ext uri="{FF2B5EF4-FFF2-40B4-BE49-F238E27FC236}">
                <a16:creationId xmlns:a16="http://schemas.microsoft.com/office/drawing/2014/main" id="{9F06B410-83FA-4FD9-BD8C-8F0AF2B97D0D}"/>
              </a:ext>
            </a:extLst>
          </p:cNvPr>
          <p:cNvSpPr>
            <a:spLocks noGrp="1"/>
          </p:cNvSpPr>
          <p:nvPr>
            <p:ph type="sldNum" sz="quarter" idx="10"/>
          </p:nvPr>
        </p:nvSpPr>
        <p:spPr/>
        <p:txBody>
          <a:bodyPr/>
          <a:lstStyle/>
          <a:p>
            <a:pPr>
              <a:defRPr/>
            </a:pPr>
            <a:fld id="{3B78F852-FEB5-4FC6-8012-DF6F33E7AD00}" type="slidenum">
              <a:rPr lang="en-US" altLang="zh-CN" smtClean="0"/>
              <a:pPr>
                <a:defRPr/>
              </a:pPr>
              <a:t>12</a:t>
            </a:fld>
            <a:endParaRPr lang="en-US" altLang="zh-CN"/>
          </a:p>
        </p:txBody>
      </p:sp>
    </p:spTree>
    <p:extLst>
      <p:ext uri="{BB962C8B-B14F-4D97-AF65-F5344CB8AC3E}">
        <p14:creationId xmlns:p14="http://schemas.microsoft.com/office/powerpoint/2010/main" val="303461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08933-FA67-483B-9619-175E08D9841B}"/>
              </a:ext>
            </a:extLst>
          </p:cNvPr>
          <p:cNvSpPr>
            <a:spLocks noGrp="1"/>
          </p:cNvSpPr>
          <p:nvPr>
            <p:ph type="title"/>
          </p:nvPr>
        </p:nvSpPr>
        <p:spPr/>
        <p:txBody>
          <a:bodyPr/>
          <a:lstStyle/>
          <a:p>
            <a:r>
              <a:rPr lang="en-US" altLang="zh-CN" dirty="0"/>
              <a:t>Logisim</a:t>
            </a:r>
            <a:r>
              <a:rPr lang="zh-CN" altLang="en-US" dirty="0"/>
              <a:t>输入输出库</a:t>
            </a:r>
          </a:p>
        </p:txBody>
      </p:sp>
      <p:pic>
        <p:nvPicPr>
          <p:cNvPr id="7" name="内容占位符 6">
            <a:extLst>
              <a:ext uri="{FF2B5EF4-FFF2-40B4-BE49-F238E27FC236}">
                <a16:creationId xmlns:a16="http://schemas.microsoft.com/office/drawing/2014/main" id="{BBA7B100-466D-4C55-ACE1-8810257DC2D0}"/>
              </a:ext>
            </a:extLst>
          </p:cNvPr>
          <p:cNvPicPr>
            <a:picLocks noGrp="1" noChangeAspect="1"/>
          </p:cNvPicPr>
          <p:nvPr>
            <p:ph sz="half" idx="1"/>
          </p:nvPr>
        </p:nvPicPr>
        <p:blipFill>
          <a:blip r:embed="rId2"/>
          <a:stretch>
            <a:fillRect/>
          </a:stretch>
        </p:blipFill>
        <p:spPr>
          <a:xfrm>
            <a:off x="323528" y="1223880"/>
            <a:ext cx="3184552" cy="5013431"/>
          </a:xfrm>
          <a:prstGeom prst="rect">
            <a:avLst/>
          </a:prstGeom>
        </p:spPr>
      </p:pic>
      <p:sp>
        <p:nvSpPr>
          <p:cNvPr id="6" name="内容占位符 5">
            <a:extLst>
              <a:ext uri="{FF2B5EF4-FFF2-40B4-BE49-F238E27FC236}">
                <a16:creationId xmlns:a16="http://schemas.microsoft.com/office/drawing/2014/main" id="{C9AE10C2-2B23-4228-B9C1-42ED55EBB439}"/>
              </a:ext>
            </a:extLst>
          </p:cNvPr>
          <p:cNvSpPr>
            <a:spLocks noGrp="1"/>
          </p:cNvSpPr>
          <p:nvPr>
            <p:ph sz="half" idx="2"/>
          </p:nvPr>
        </p:nvSpPr>
        <p:spPr>
          <a:xfrm>
            <a:off x="3032291" y="978144"/>
            <a:ext cx="6084168" cy="5511558"/>
          </a:xfrm>
        </p:spPr>
        <p:txBody>
          <a:bodyPr/>
          <a:lstStyle/>
          <a:p>
            <a:r>
              <a:rPr lang="zh-CN" altLang="en-US" sz="2400" dirty="0"/>
              <a:t>输入输出库包含与用户交互的组件</a:t>
            </a:r>
            <a:endParaRPr lang="en-US" altLang="zh-CN" sz="2400" dirty="0"/>
          </a:p>
          <a:p>
            <a:pPr lvl="1"/>
            <a:r>
              <a:rPr lang="en-US" altLang="zh-CN" sz="2000" dirty="0">
                <a:solidFill>
                  <a:srgbClr val="00B050"/>
                </a:solidFill>
              </a:rPr>
              <a:t>LED</a:t>
            </a:r>
            <a:r>
              <a:rPr lang="zh-CN" altLang="en-US" sz="2000" dirty="0">
                <a:solidFill>
                  <a:srgbClr val="00B050"/>
                </a:solidFill>
              </a:rPr>
              <a:t>指示灯：根据灯的亮和灭显示其输入值是</a:t>
            </a:r>
            <a:r>
              <a:rPr lang="en-US" altLang="zh-CN" sz="2000" dirty="0">
                <a:solidFill>
                  <a:srgbClr val="00B050"/>
                </a:solidFill>
              </a:rPr>
              <a:t>1</a:t>
            </a:r>
            <a:r>
              <a:rPr lang="zh-CN" altLang="en-US" sz="2000" dirty="0">
                <a:solidFill>
                  <a:srgbClr val="00B050"/>
                </a:solidFill>
              </a:rPr>
              <a:t>还是</a:t>
            </a:r>
            <a:r>
              <a:rPr lang="en-US" altLang="zh-CN" sz="2000" dirty="0">
                <a:solidFill>
                  <a:srgbClr val="00B050"/>
                </a:solidFill>
              </a:rPr>
              <a:t>0</a:t>
            </a:r>
            <a:r>
              <a:rPr lang="zh-CN" altLang="en-US" sz="2000" dirty="0">
                <a:solidFill>
                  <a:srgbClr val="00B050"/>
                </a:solidFill>
              </a:rPr>
              <a:t>。</a:t>
            </a:r>
            <a:endParaRPr lang="en-US" altLang="zh-CN" sz="2000" dirty="0">
              <a:solidFill>
                <a:srgbClr val="00B050"/>
              </a:solidFill>
            </a:endParaRPr>
          </a:p>
          <a:p>
            <a:pPr lvl="1"/>
            <a:r>
              <a:rPr lang="en-US" altLang="zh-CN" sz="2000" dirty="0"/>
              <a:t>RGB LED</a:t>
            </a:r>
            <a:r>
              <a:rPr lang="zh-CN" altLang="en-US" sz="2000" dirty="0"/>
              <a:t>彩色指示灯：根据三个</a:t>
            </a:r>
            <a:r>
              <a:rPr lang="en-US" altLang="zh-CN" sz="2000" dirty="0"/>
              <a:t>1</a:t>
            </a:r>
            <a:r>
              <a:rPr lang="zh-CN" altLang="en-US" sz="2000" dirty="0"/>
              <a:t>位</a:t>
            </a:r>
            <a:r>
              <a:rPr lang="en-US" altLang="zh-CN" sz="2000" dirty="0"/>
              <a:t>R</a:t>
            </a:r>
            <a:r>
              <a:rPr lang="zh-CN" altLang="en-US" sz="2000" dirty="0"/>
              <a:t>、</a:t>
            </a:r>
            <a:r>
              <a:rPr lang="en-US" altLang="zh-CN" sz="2000" dirty="0"/>
              <a:t>G</a:t>
            </a:r>
            <a:r>
              <a:rPr lang="zh-CN" altLang="en-US" sz="2000" dirty="0"/>
              <a:t>、</a:t>
            </a:r>
            <a:r>
              <a:rPr lang="en-US" altLang="zh-CN" sz="2000" dirty="0"/>
              <a:t>B</a:t>
            </a:r>
            <a:r>
              <a:rPr lang="zh-CN" altLang="en-US" sz="2000" dirty="0"/>
              <a:t>输入值来显示指示灯的色彩，全</a:t>
            </a:r>
            <a:r>
              <a:rPr lang="en-US" altLang="zh-CN" sz="2000" dirty="0"/>
              <a:t>0</a:t>
            </a:r>
            <a:r>
              <a:rPr lang="zh-CN" altLang="en-US" sz="2000" dirty="0"/>
              <a:t>黑色，全</a:t>
            </a:r>
            <a:r>
              <a:rPr lang="en-US" altLang="zh-CN" sz="2000" dirty="0"/>
              <a:t>1</a:t>
            </a:r>
            <a:r>
              <a:rPr lang="zh-CN" altLang="en-US" sz="2000" dirty="0"/>
              <a:t>白色。</a:t>
            </a:r>
            <a:endParaRPr lang="en-US" altLang="zh-CN" sz="2000" dirty="0"/>
          </a:p>
          <a:p>
            <a:pPr lvl="1"/>
            <a:r>
              <a:rPr lang="en-US" altLang="zh-CN" sz="2000" dirty="0">
                <a:solidFill>
                  <a:srgbClr val="00B050"/>
                </a:solidFill>
              </a:rPr>
              <a:t>Digital Oscilloscope</a:t>
            </a:r>
            <a:r>
              <a:rPr lang="zh-CN" altLang="en-US" sz="2000" dirty="0">
                <a:solidFill>
                  <a:srgbClr val="00B050"/>
                </a:solidFill>
              </a:rPr>
              <a:t>数字示波器：显示输入信号的波形。</a:t>
            </a:r>
            <a:endParaRPr lang="en-US" altLang="zh-CN" sz="2000" dirty="0">
              <a:solidFill>
                <a:srgbClr val="00B050"/>
              </a:solidFill>
            </a:endParaRPr>
          </a:p>
          <a:p>
            <a:pPr lvl="1"/>
            <a:r>
              <a:rPr lang="en-US" altLang="zh-CN" sz="2000" dirty="0"/>
              <a:t>7-Segment Display</a:t>
            </a:r>
            <a:r>
              <a:rPr lang="zh-CN" altLang="en-US" sz="2000" dirty="0"/>
              <a:t>七段数码管：</a:t>
            </a:r>
            <a:r>
              <a:rPr lang="en-US" altLang="zh-CN" sz="2000" dirty="0"/>
              <a:t>8</a:t>
            </a:r>
            <a:r>
              <a:rPr lang="zh-CN" altLang="en-US" sz="2000" dirty="0"/>
              <a:t>个</a:t>
            </a:r>
            <a:r>
              <a:rPr lang="en-US" altLang="zh-CN" sz="2000" dirty="0"/>
              <a:t>1</a:t>
            </a:r>
            <a:r>
              <a:rPr lang="zh-CN" altLang="en-US" sz="2000" dirty="0"/>
              <a:t>位输入值分别对应</a:t>
            </a:r>
            <a:r>
              <a:rPr lang="en-US" altLang="zh-CN" sz="2000" dirty="0"/>
              <a:t>7</a:t>
            </a:r>
            <a:r>
              <a:rPr lang="zh-CN" altLang="en-US" sz="2000" dirty="0"/>
              <a:t>个线段和</a:t>
            </a:r>
            <a:r>
              <a:rPr lang="en-US" altLang="zh-CN" sz="2000" dirty="0"/>
              <a:t>1</a:t>
            </a:r>
            <a:r>
              <a:rPr lang="zh-CN" altLang="en-US" sz="2000" dirty="0"/>
              <a:t>个小数点。</a:t>
            </a:r>
            <a:endParaRPr lang="en-US" altLang="zh-CN" sz="2000" dirty="0"/>
          </a:p>
          <a:p>
            <a:pPr lvl="1"/>
            <a:r>
              <a:rPr lang="en-US" altLang="zh-CN" sz="2000" dirty="0">
                <a:solidFill>
                  <a:srgbClr val="00B050"/>
                </a:solidFill>
              </a:rPr>
              <a:t>Hex Digit Display</a:t>
            </a:r>
            <a:r>
              <a:rPr lang="zh-CN" altLang="en-US" sz="2000" dirty="0">
                <a:solidFill>
                  <a:srgbClr val="00B050"/>
                </a:solidFill>
              </a:rPr>
              <a:t>十六进制数码管：一个</a:t>
            </a:r>
            <a:r>
              <a:rPr lang="en-US" altLang="zh-CN" sz="2000" dirty="0">
                <a:solidFill>
                  <a:srgbClr val="00B050"/>
                </a:solidFill>
              </a:rPr>
              <a:t>4</a:t>
            </a:r>
            <a:r>
              <a:rPr lang="zh-CN" altLang="en-US" sz="2000" dirty="0">
                <a:solidFill>
                  <a:srgbClr val="00B050"/>
                </a:solidFill>
              </a:rPr>
              <a:t>位输入对应数值，一个</a:t>
            </a:r>
            <a:r>
              <a:rPr lang="en-US" altLang="zh-CN" sz="2000" dirty="0">
                <a:solidFill>
                  <a:srgbClr val="00B050"/>
                </a:solidFill>
              </a:rPr>
              <a:t>1</a:t>
            </a:r>
            <a:r>
              <a:rPr lang="zh-CN" altLang="en-US" sz="2000" dirty="0">
                <a:solidFill>
                  <a:srgbClr val="00B050"/>
                </a:solidFill>
              </a:rPr>
              <a:t>位输入对应小数点。</a:t>
            </a:r>
            <a:endParaRPr lang="en-US" altLang="zh-CN" sz="2000" dirty="0">
              <a:solidFill>
                <a:srgbClr val="00B050"/>
              </a:solidFill>
            </a:endParaRPr>
          </a:p>
          <a:p>
            <a:pPr lvl="1"/>
            <a:r>
              <a:rPr lang="en-US" altLang="zh-CN" sz="2000" dirty="0"/>
              <a:t>LED Matrix LED</a:t>
            </a:r>
            <a:r>
              <a:rPr lang="zh-CN" altLang="en-US" sz="2000" dirty="0"/>
              <a:t>矩阵：通过一个像素点阵来显示符号。有行模式、列模式、行列模式三种不同引脚模式。</a:t>
            </a:r>
            <a:endParaRPr lang="en-US" altLang="zh-CN" sz="2000" dirty="0"/>
          </a:p>
          <a:p>
            <a:pPr lvl="1"/>
            <a:r>
              <a:rPr lang="en-US" altLang="zh-CN" sz="2000" dirty="0"/>
              <a:t>TTY</a:t>
            </a:r>
            <a:r>
              <a:rPr lang="zh-CN" altLang="en-US" sz="2000" dirty="0"/>
              <a:t>字符终端：一个简单的字符显示终端，接收可显示的</a:t>
            </a:r>
            <a:r>
              <a:rPr lang="en-US" altLang="zh-CN" sz="2000" dirty="0"/>
              <a:t>ASCII</a:t>
            </a:r>
            <a:r>
              <a:rPr lang="zh-CN" altLang="en-US" sz="2000" dirty="0"/>
              <a:t>码。</a:t>
            </a:r>
            <a:endParaRPr lang="en-US" altLang="zh-CN" sz="2000" dirty="0"/>
          </a:p>
        </p:txBody>
      </p:sp>
      <p:sp>
        <p:nvSpPr>
          <p:cNvPr id="4" name="灯片编号占位符 3">
            <a:extLst>
              <a:ext uri="{FF2B5EF4-FFF2-40B4-BE49-F238E27FC236}">
                <a16:creationId xmlns:a16="http://schemas.microsoft.com/office/drawing/2014/main" id="{9F06B410-83FA-4FD9-BD8C-8F0AF2B97D0D}"/>
              </a:ext>
            </a:extLst>
          </p:cNvPr>
          <p:cNvSpPr>
            <a:spLocks noGrp="1"/>
          </p:cNvSpPr>
          <p:nvPr>
            <p:ph type="sldNum" sz="quarter" idx="10"/>
          </p:nvPr>
        </p:nvSpPr>
        <p:spPr/>
        <p:txBody>
          <a:bodyPr/>
          <a:lstStyle/>
          <a:p>
            <a:pPr>
              <a:defRPr/>
            </a:pPr>
            <a:fld id="{3B78F852-FEB5-4FC6-8012-DF6F33E7AD00}" type="slidenum">
              <a:rPr lang="en-US" altLang="zh-CN" smtClean="0"/>
              <a:pPr>
                <a:defRPr/>
              </a:pPr>
              <a:t>13</a:t>
            </a:fld>
            <a:endParaRPr lang="en-US" altLang="zh-CN"/>
          </a:p>
        </p:txBody>
      </p:sp>
    </p:spTree>
    <p:extLst>
      <p:ext uri="{BB962C8B-B14F-4D97-AF65-F5344CB8AC3E}">
        <p14:creationId xmlns:p14="http://schemas.microsoft.com/office/powerpoint/2010/main" val="3062019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DD763FA-F89D-419B-8C44-B378E970BBEA}"/>
              </a:ext>
            </a:extLst>
          </p:cNvPr>
          <p:cNvSpPr>
            <a:spLocks noGrp="1"/>
          </p:cNvSpPr>
          <p:nvPr>
            <p:ph type="title"/>
          </p:nvPr>
        </p:nvSpPr>
        <p:spPr/>
        <p:txBody>
          <a:bodyPr/>
          <a:lstStyle/>
          <a:p>
            <a:r>
              <a:rPr lang="en-US" altLang="zh-CN" dirty="0"/>
              <a:t>Logisim</a:t>
            </a:r>
            <a:r>
              <a:rPr lang="zh-CN" altLang="en-US" dirty="0"/>
              <a:t>偏好设置</a:t>
            </a:r>
          </a:p>
        </p:txBody>
      </p:sp>
      <p:sp>
        <p:nvSpPr>
          <p:cNvPr id="7" name="内容占位符 6">
            <a:extLst>
              <a:ext uri="{FF2B5EF4-FFF2-40B4-BE49-F238E27FC236}">
                <a16:creationId xmlns:a16="http://schemas.microsoft.com/office/drawing/2014/main" id="{031C9D35-AEA0-481B-AD1B-6A675783B1AF}"/>
              </a:ext>
            </a:extLst>
          </p:cNvPr>
          <p:cNvSpPr>
            <a:spLocks noGrp="1"/>
          </p:cNvSpPr>
          <p:nvPr>
            <p:ph idx="1"/>
          </p:nvPr>
        </p:nvSpPr>
        <p:spPr>
          <a:xfrm>
            <a:off x="179512" y="1024245"/>
            <a:ext cx="8856984" cy="460540"/>
          </a:xfrm>
        </p:spPr>
        <p:txBody>
          <a:bodyPr/>
          <a:lstStyle/>
          <a:p>
            <a:r>
              <a:rPr lang="zh-CN" altLang="en-US" dirty="0"/>
              <a:t>在</a:t>
            </a:r>
            <a:r>
              <a:rPr lang="en-US" altLang="zh-CN" dirty="0"/>
              <a:t>File</a:t>
            </a:r>
            <a:r>
              <a:rPr lang="zh-CN" altLang="en-US" dirty="0"/>
              <a:t>菜单下点击</a:t>
            </a:r>
            <a:r>
              <a:rPr lang="en-US" altLang="zh-CN" dirty="0" err="1"/>
              <a:t>Prefrence</a:t>
            </a:r>
            <a:r>
              <a:rPr lang="zh-CN" altLang="en-US" dirty="0"/>
              <a:t>，弹出偏好设置窗口</a:t>
            </a:r>
          </a:p>
        </p:txBody>
      </p:sp>
      <p:sp>
        <p:nvSpPr>
          <p:cNvPr id="5" name="灯片编号占位符 4">
            <a:extLst>
              <a:ext uri="{FF2B5EF4-FFF2-40B4-BE49-F238E27FC236}">
                <a16:creationId xmlns:a16="http://schemas.microsoft.com/office/drawing/2014/main" id="{D338D33F-9FB5-40B2-B3C4-FDA916458174}"/>
              </a:ext>
            </a:extLst>
          </p:cNvPr>
          <p:cNvSpPr>
            <a:spLocks noGrp="1"/>
          </p:cNvSpPr>
          <p:nvPr>
            <p:ph type="sldNum" sz="quarter" idx="10"/>
          </p:nvPr>
        </p:nvSpPr>
        <p:spPr/>
        <p:txBody>
          <a:bodyPr/>
          <a:lstStyle/>
          <a:p>
            <a:pPr>
              <a:defRPr/>
            </a:pPr>
            <a:fld id="{327D9E5B-827A-4C91-9D9B-A5E6BB9EA804}" type="slidenum">
              <a:rPr lang="en-US" altLang="zh-CN" smtClean="0"/>
              <a:pPr>
                <a:defRPr/>
              </a:pPr>
              <a:t>14</a:t>
            </a:fld>
            <a:endParaRPr lang="en-US" altLang="zh-CN"/>
          </a:p>
        </p:txBody>
      </p:sp>
      <p:pic>
        <p:nvPicPr>
          <p:cNvPr id="9" name="图片 8">
            <a:extLst>
              <a:ext uri="{FF2B5EF4-FFF2-40B4-BE49-F238E27FC236}">
                <a16:creationId xmlns:a16="http://schemas.microsoft.com/office/drawing/2014/main" id="{51C1792D-47E6-4ACF-A6D3-D8F3350BD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01" y="1628800"/>
            <a:ext cx="3323355" cy="3312368"/>
          </a:xfrm>
          <a:prstGeom prst="rect">
            <a:avLst/>
          </a:prstGeom>
        </p:spPr>
      </p:pic>
      <p:sp>
        <p:nvSpPr>
          <p:cNvPr id="10" name="内容占位符 5">
            <a:extLst>
              <a:ext uri="{FF2B5EF4-FFF2-40B4-BE49-F238E27FC236}">
                <a16:creationId xmlns:a16="http://schemas.microsoft.com/office/drawing/2014/main" id="{31A12BBF-C61A-4215-9969-B9B7680DB545}"/>
              </a:ext>
            </a:extLst>
          </p:cNvPr>
          <p:cNvSpPr txBox="1">
            <a:spLocks/>
          </p:cNvSpPr>
          <p:nvPr/>
        </p:nvSpPr>
        <p:spPr>
          <a:xfrm>
            <a:off x="3635896" y="1484785"/>
            <a:ext cx="5400600" cy="4896543"/>
          </a:xfrm>
          <a:prstGeom prst="rect">
            <a:avLst/>
          </a:prstGeom>
        </p:spPr>
        <p:txBody>
          <a:bodyPr/>
          <a:lstStyle>
            <a:lvl1pPr marL="447675" indent="-447675" algn="l" rtl="0" eaLnBrk="1" fontAlgn="base" hangingPunct="1">
              <a:spcBef>
                <a:spcPts val="300"/>
              </a:spcBef>
              <a:spcAft>
                <a:spcPct val="0"/>
              </a:spcAft>
              <a:buClr>
                <a:srgbClr val="CC6600"/>
              </a:buClr>
              <a:buSzPct val="70000"/>
              <a:buFont typeface="Wingdings" charset="0"/>
              <a:buChar char="n"/>
              <a:defRPr sz="2400" b="0">
                <a:solidFill>
                  <a:schemeClr val="tx1"/>
                </a:solidFill>
                <a:effectLst/>
                <a:latin typeface="微软雅黑" panose="020B0503020204020204" pitchFamily="34" charset="-122"/>
                <a:ea typeface="微软雅黑" panose="020B0503020204020204" pitchFamily="34" charset="-122"/>
                <a:cs typeface="Times New Roman" pitchFamily="18" charset="0"/>
              </a:defRPr>
            </a:lvl1pPr>
            <a:lvl2pPr marL="889000" indent="-439738" algn="l" rtl="0" eaLnBrk="1" fontAlgn="base" hangingPunct="1">
              <a:spcBef>
                <a:spcPts val="300"/>
              </a:spcBef>
              <a:spcAft>
                <a:spcPct val="0"/>
              </a:spcAft>
              <a:buClr>
                <a:schemeClr val="hlink"/>
              </a:buClr>
              <a:buSzPct val="65000"/>
              <a:buFont typeface="Wingdings" charset="0"/>
              <a:buChar char="¡"/>
              <a:defRPr sz="2400" b="0">
                <a:solidFill>
                  <a:schemeClr val="tx1"/>
                </a:solidFill>
                <a:latin typeface="微软雅黑" panose="020B0503020204020204" pitchFamily="34" charset="-122"/>
                <a:ea typeface="微软雅黑" panose="020B0503020204020204" pitchFamily="34" charset="-122"/>
                <a:cs typeface="Times New Roman" pitchFamily="18" charset="0"/>
              </a:defRPr>
            </a:lvl2pPr>
            <a:lvl3pPr marL="1293813"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a:solidFill>
                  <a:schemeClr val="tx1"/>
                </a:solidFill>
                <a:latin typeface="微软雅黑" panose="020B0503020204020204" pitchFamily="34" charset="-122"/>
                <a:ea typeface="微软雅黑" panose="020B0503020204020204" pitchFamily="34" charset="-122"/>
                <a:cs typeface="Times New Roman" pitchFamily="18" charset="0"/>
              </a:defRPr>
            </a:lvl3pPr>
            <a:lvl4pPr marL="1581150" indent="-285750" algn="l" rtl="0" eaLnBrk="1" fontAlgn="base" hangingPunct="1">
              <a:spcBef>
                <a:spcPts val="300"/>
              </a:spcBef>
              <a:spcAft>
                <a:spcPct val="0"/>
              </a:spcAft>
              <a:buClr>
                <a:schemeClr val="hlink"/>
              </a:buClr>
              <a:buSzPct val="75000"/>
              <a:buFont typeface="Wingdings" panose="05000000000000000000" pitchFamily="2" charset="2"/>
              <a:buChar char="p"/>
              <a:defRPr kumimoji="1" sz="2000">
                <a:solidFill>
                  <a:schemeClr val="tx1"/>
                </a:solidFill>
                <a:latin typeface="微软雅黑" panose="020B0503020204020204" pitchFamily="34" charset="-122"/>
                <a:ea typeface="微软雅黑" panose="020B0503020204020204" pitchFamily="34" charset="-122"/>
                <a:cs typeface="Times New Roman"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a:solidFill>
                  <a:schemeClr val="tx1"/>
                </a:solidFill>
                <a:latin typeface="仿宋" panose="02010609060101010101" pitchFamily="49" charset="-122"/>
                <a:ea typeface="仿宋" panose="02010609060101010101" pitchFamily="49" charset="-122"/>
                <a:cs typeface="Times New Roman" pitchFamily="18" charset="0"/>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kern="0" dirty="0"/>
              <a:t>在</a:t>
            </a:r>
            <a:r>
              <a:rPr lang="en-US" altLang="zh-CN" kern="0" dirty="0"/>
              <a:t>international</a:t>
            </a:r>
            <a:r>
              <a:rPr lang="zh-CN" altLang="en-US" kern="0" dirty="0"/>
              <a:t>国际化选项卡中</a:t>
            </a:r>
            <a:endParaRPr lang="en-US" altLang="zh-CN" kern="0" dirty="0"/>
          </a:p>
          <a:p>
            <a:pPr lvl="1"/>
            <a:r>
              <a:rPr lang="zh-CN" altLang="en-US" sz="2000" kern="0" dirty="0"/>
              <a:t>可选择逻辑门的三种形式：</a:t>
            </a:r>
            <a:r>
              <a:rPr lang="zh-CN" altLang="en-US" sz="2000" kern="0" dirty="0">
                <a:solidFill>
                  <a:srgbClr val="FF0000"/>
                </a:solidFill>
              </a:rPr>
              <a:t>标准形状</a:t>
            </a:r>
            <a:r>
              <a:rPr lang="en-US" altLang="zh-CN" sz="2000" kern="0" dirty="0"/>
              <a:t>Shape</a:t>
            </a:r>
            <a:r>
              <a:rPr lang="zh-CN" altLang="en-US" sz="2000" kern="0" dirty="0"/>
              <a:t>、矩形</a:t>
            </a:r>
            <a:r>
              <a:rPr lang="en-US" altLang="zh-CN" sz="2000" kern="0" dirty="0"/>
              <a:t>Rectangular</a:t>
            </a:r>
            <a:r>
              <a:rPr lang="zh-CN" altLang="en-US" sz="2000" kern="0" dirty="0"/>
              <a:t>和</a:t>
            </a:r>
            <a:r>
              <a:rPr lang="en-US" altLang="zh-CN" sz="2000" kern="0" dirty="0"/>
              <a:t>DIN 40700</a:t>
            </a:r>
            <a:r>
              <a:rPr lang="zh-CN" altLang="en-US" sz="2000" kern="0" dirty="0"/>
              <a:t>规范。</a:t>
            </a:r>
            <a:endParaRPr lang="en-US" altLang="zh-CN" sz="2000" kern="0" dirty="0"/>
          </a:p>
          <a:p>
            <a:pPr lvl="1"/>
            <a:r>
              <a:rPr lang="zh-CN" altLang="en-US" sz="2000" kern="0" dirty="0"/>
              <a:t>选择</a:t>
            </a:r>
            <a:r>
              <a:rPr lang="zh-CN" altLang="en-US" sz="2000" kern="0" dirty="0">
                <a:solidFill>
                  <a:srgbClr val="FF0000"/>
                </a:solidFill>
              </a:rPr>
              <a:t>中文</a:t>
            </a:r>
            <a:r>
              <a:rPr lang="en-US" altLang="zh-CN" sz="2000" kern="0" dirty="0">
                <a:solidFill>
                  <a:srgbClr val="FF0000"/>
                </a:solidFill>
              </a:rPr>
              <a:t>/Chinese</a:t>
            </a:r>
            <a:r>
              <a:rPr lang="zh-CN" altLang="en-US" sz="2000" kern="0" dirty="0"/>
              <a:t>，可切换界面语言为汉字。</a:t>
            </a:r>
            <a:endParaRPr lang="en-US" altLang="zh-CN" sz="2000" kern="0" dirty="0"/>
          </a:p>
          <a:p>
            <a:r>
              <a:rPr lang="zh-CN" altLang="en-US" kern="0" dirty="0"/>
              <a:t>在</a:t>
            </a:r>
            <a:r>
              <a:rPr lang="en-US" altLang="zh-CN" kern="0" dirty="0"/>
              <a:t>windows</a:t>
            </a:r>
            <a:r>
              <a:rPr lang="zh-CN" altLang="en-US" kern="0" dirty="0"/>
              <a:t>选项卡中</a:t>
            </a:r>
            <a:endParaRPr lang="en-US" altLang="zh-CN" kern="0" dirty="0"/>
          </a:p>
          <a:p>
            <a:pPr lvl="1"/>
            <a:r>
              <a:rPr lang="zh-CN" altLang="en-US" sz="2000" kern="0" dirty="0"/>
              <a:t>设置工具栏的位置</a:t>
            </a:r>
            <a:endParaRPr lang="en-US" altLang="zh-CN" sz="2000" kern="0" dirty="0"/>
          </a:p>
          <a:p>
            <a:pPr lvl="1"/>
            <a:r>
              <a:rPr lang="zh-CN" altLang="en-US" sz="2000" kern="0" dirty="0"/>
              <a:t>设置“滴答”运行频率</a:t>
            </a:r>
            <a:endParaRPr lang="en-US" altLang="zh-CN" sz="2000" kern="0" dirty="0"/>
          </a:p>
          <a:p>
            <a:r>
              <a:rPr lang="zh-CN" altLang="en-US" kern="0" dirty="0"/>
              <a:t>在</a:t>
            </a:r>
            <a:r>
              <a:rPr lang="en-US" altLang="zh-CN" kern="0" dirty="0"/>
              <a:t>Layout</a:t>
            </a:r>
            <a:r>
              <a:rPr lang="zh-CN" altLang="en-US" kern="0" dirty="0"/>
              <a:t>选项卡中</a:t>
            </a:r>
            <a:endParaRPr lang="en-US" altLang="zh-CN" kern="0" dirty="0"/>
          </a:p>
          <a:p>
            <a:pPr lvl="1"/>
            <a:r>
              <a:rPr lang="en-US" altLang="zh-CN" sz="2000" kern="0" dirty="0"/>
              <a:t>show component tips</a:t>
            </a:r>
            <a:r>
              <a:rPr lang="zh-CN" altLang="en-US" sz="2000" kern="0" dirty="0"/>
              <a:t>组件提示开关</a:t>
            </a:r>
            <a:endParaRPr lang="en-US" altLang="zh-CN" sz="2000" kern="0" dirty="0"/>
          </a:p>
          <a:p>
            <a:pPr lvl="1"/>
            <a:r>
              <a:rPr lang="en-US" altLang="zh-CN" sz="2000" kern="0" dirty="0"/>
              <a:t>keep connections while moving</a:t>
            </a:r>
            <a:r>
              <a:rPr lang="zh-CN" altLang="en-US" sz="2000" kern="0" dirty="0"/>
              <a:t>移动组件时保持连接</a:t>
            </a:r>
            <a:endParaRPr lang="en-US" altLang="zh-CN" sz="2000" kern="0" dirty="0"/>
          </a:p>
          <a:p>
            <a:endParaRPr lang="en-US" altLang="zh-CN" sz="2000" kern="0" dirty="0"/>
          </a:p>
        </p:txBody>
      </p:sp>
    </p:spTree>
    <p:extLst>
      <p:ext uri="{BB962C8B-B14F-4D97-AF65-F5344CB8AC3E}">
        <p14:creationId xmlns:p14="http://schemas.microsoft.com/office/powerpoint/2010/main" val="375604358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224FA-09E0-49EA-9ABB-7B5DDE08BFBB}"/>
              </a:ext>
            </a:extLst>
          </p:cNvPr>
          <p:cNvSpPr>
            <a:spLocks noGrp="1"/>
          </p:cNvSpPr>
          <p:nvPr>
            <p:ph type="title"/>
          </p:nvPr>
        </p:nvSpPr>
        <p:spPr/>
        <p:txBody>
          <a:bodyPr/>
          <a:lstStyle/>
          <a:p>
            <a:r>
              <a:rPr lang="en-US" altLang="zh-CN" dirty="0"/>
              <a:t>Logisim </a:t>
            </a:r>
            <a:r>
              <a:rPr lang="zh-CN" altLang="en-US" dirty="0"/>
              <a:t>工程选项</a:t>
            </a:r>
          </a:p>
        </p:txBody>
      </p:sp>
      <p:sp>
        <p:nvSpPr>
          <p:cNvPr id="3" name="内容占位符 2">
            <a:extLst>
              <a:ext uri="{FF2B5EF4-FFF2-40B4-BE49-F238E27FC236}">
                <a16:creationId xmlns:a16="http://schemas.microsoft.com/office/drawing/2014/main" id="{EE17BBF4-A773-4808-A084-9519E390D502}"/>
              </a:ext>
            </a:extLst>
          </p:cNvPr>
          <p:cNvSpPr>
            <a:spLocks noGrp="1"/>
          </p:cNvSpPr>
          <p:nvPr>
            <p:ph idx="1"/>
          </p:nvPr>
        </p:nvSpPr>
        <p:spPr/>
        <p:txBody>
          <a:bodyPr/>
          <a:lstStyle/>
          <a:p>
            <a:r>
              <a:rPr lang="zh-CN" altLang="en-US" dirty="0"/>
              <a:t>在</a:t>
            </a:r>
            <a:r>
              <a:rPr lang="en-US" altLang="zh-CN" dirty="0"/>
              <a:t>Project</a:t>
            </a:r>
            <a:r>
              <a:rPr lang="zh-CN" altLang="en-US" dirty="0"/>
              <a:t>菜单下点击</a:t>
            </a:r>
            <a:r>
              <a:rPr lang="en-US" altLang="zh-CN" dirty="0"/>
              <a:t>Option</a:t>
            </a:r>
            <a:r>
              <a:rPr lang="zh-CN" altLang="en-US" dirty="0"/>
              <a:t>，弹出工程选项窗口</a:t>
            </a:r>
            <a:endParaRPr lang="en-US" altLang="zh-CN" dirty="0"/>
          </a:p>
          <a:p>
            <a:endParaRPr lang="zh-CN" altLang="en-US" dirty="0"/>
          </a:p>
        </p:txBody>
      </p:sp>
      <p:sp>
        <p:nvSpPr>
          <p:cNvPr id="4" name="灯片编号占位符 3">
            <a:extLst>
              <a:ext uri="{FF2B5EF4-FFF2-40B4-BE49-F238E27FC236}">
                <a16:creationId xmlns:a16="http://schemas.microsoft.com/office/drawing/2014/main" id="{AD49FE07-A64A-4B27-B4CB-0B384EEF1B74}"/>
              </a:ext>
            </a:extLst>
          </p:cNvPr>
          <p:cNvSpPr>
            <a:spLocks noGrp="1"/>
          </p:cNvSpPr>
          <p:nvPr>
            <p:ph type="sldNum" sz="quarter" idx="10"/>
          </p:nvPr>
        </p:nvSpPr>
        <p:spPr/>
        <p:txBody>
          <a:bodyPr/>
          <a:lstStyle/>
          <a:p>
            <a:pPr>
              <a:defRPr/>
            </a:pPr>
            <a:fld id="{3B78F852-FEB5-4FC6-8012-DF6F33E7AD00}" type="slidenum">
              <a:rPr lang="en-US" altLang="zh-CN" smtClean="0"/>
              <a:pPr>
                <a:defRPr/>
              </a:pPr>
              <a:t>15</a:t>
            </a:fld>
            <a:endParaRPr lang="en-US" altLang="zh-CN"/>
          </a:p>
        </p:txBody>
      </p:sp>
      <p:pic>
        <p:nvPicPr>
          <p:cNvPr id="5" name="图片 4">
            <a:extLst>
              <a:ext uri="{FF2B5EF4-FFF2-40B4-BE49-F238E27FC236}">
                <a16:creationId xmlns:a16="http://schemas.microsoft.com/office/drawing/2014/main" id="{44D4B06B-3C74-4C07-933E-759577B8BC6F}"/>
              </a:ext>
            </a:extLst>
          </p:cNvPr>
          <p:cNvPicPr>
            <a:picLocks noChangeAspect="1"/>
          </p:cNvPicPr>
          <p:nvPr/>
        </p:nvPicPr>
        <p:blipFill rotWithShape="1">
          <a:blip r:embed="rId2"/>
          <a:srcRect l="33463" t="24801" r="31520" b="19201"/>
          <a:stretch/>
        </p:blipFill>
        <p:spPr>
          <a:xfrm>
            <a:off x="323528" y="1829655"/>
            <a:ext cx="3779161" cy="3399545"/>
          </a:xfrm>
          <a:prstGeom prst="rect">
            <a:avLst/>
          </a:prstGeom>
        </p:spPr>
      </p:pic>
      <p:sp>
        <p:nvSpPr>
          <p:cNvPr id="6" name="内容占位符 5">
            <a:extLst>
              <a:ext uri="{FF2B5EF4-FFF2-40B4-BE49-F238E27FC236}">
                <a16:creationId xmlns:a16="http://schemas.microsoft.com/office/drawing/2014/main" id="{7073E5EC-BDE8-4A44-A22E-EB4D86184F4B}"/>
              </a:ext>
            </a:extLst>
          </p:cNvPr>
          <p:cNvSpPr txBox="1">
            <a:spLocks/>
          </p:cNvSpPr>
          <p:nvPr/>
        </p:nvSpPr>
        <p:spPr>
          <a:xfrm>
            <a:off x="4246704" y="1484785"/>
            <a:ext cx="4789791" cy="4896543"/>
          </a:xfrm>
          <a:prstGeom prst="rect">
            <a:avLst/>
          </a:prstGeom>
        </p:spPr>
        <p:txBody>
          <a:bodyPr/>
          <a:lstStyle>
            <a:lvl1pPr marL="447675" indent="-447675" algn="l" rtl="0" eaLnBrk="1" fontAlgn="base" hangingPunct="1">
              <a:spcBef>
                <a:spcPts val="300"/>
              </a:spcBef>
              <a:spcAft>
                <a:spcPct val="0"/>
              </a:spcAft>
              <a:buClr>
                <a:srgbClr val="CC6600"/>
              </a:buClr>
              <a:buSzPct val="70000"/>
              <a:buFont typeface="Wingdings" charset="0"/>
              <a:buChar char="n"/>
              <a:defRPr sz="2400" b="0">
                <a:solidFill>
                  <a:schemeClr val="tx1"/>
                </a:solidFill>
                <a:effectLst/>
                <a:latin typeface="微软雅黑" panose="020B0503020204020204" pitchFamily="34" charset="-122"/>
                <a:ea typeface="微软雅黑" panose="020B0503020204020204" pitchFamily="34" charset="-122"/>
                <a:cs typeface="Times New Roman" pitchFamily="18" charset="0"/>
              </a:defRPr>
            </a:lvl1pPr>
            <a:lvl2pPr marL="889000" indent="-439738" algn="l" rtl="0" eaLnBrk="1" fontAlgn="base" hangingPunct="1">
              <a:spcBef>
                <a:spcPts val="300"/>
              </a:spcBef>
              <a:spcAft>
                <a:spcPct val="0"/>
              </a:spcAft>
              <a:buClr>
                <a:schemeClr val="hlink"/>
              </a:buClr>
              <a:buSzPct val="65000"/>
              <a:buFont typeface="Wingdings" charset="0"/>
              <a:buChar char="¡"/>
              <a:defRPr sz="2400" b="0">
                <a:solidFill>
                  <a:schemeClr val="tx1"/>
                </a:solidFill>
                <a:latin typeface="微软雅黑" panose="020B0503020204020204" pitchFamily="34" charset="-122"/>
                <a:ea typeface="微软雅黑" panose="020B0503020204020204" pitchFamily="34" charset="-122"/>
                <a:cs typeface="Times New Roman" pitchFamily="18" charset="0"/>
              </a:defRPr>
            </a:lvl2pPr>
            <a:lvl3pPr marL="1293813"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a:solidFill>
                  <a:schemeClr val="tx1"/>
                </a:solidFill>
                <a:latin typeface="微软雅黑" panose="020B0503020204020204" pitchFamily="34" charset="-122"/>
                <a:ea typeface="微软雅黑" panose="020B0503020204020204" pitchFamily="34" charset="-122"/>
                <a:cs typeface="Times New Roman" pitchFamily="18" charset="0"/>
              </a:defRPr>
            </a:lvl3pPr>
            <a:lvl4pPr marL="1581150" indent="-285750" algn="l" rtl="0" eaLnBrk="1" fontAlgn="base" hangingPunct="1">
              <a:spcBef>
                <a:spcPts val="300"/>
              </a:spcBef>
              <a:spcAft>
                <a:spcPct val="0"/>
              </a:spcAft>
              <a:buClr>
                <a:schemeClr val="hlink"/>
              </a:buClr>
              <a:buSzPct val="75000"/>
              <a:buFont typeface="Wingdings" panose="05000000000000000000" pitchFamily="2" charset="2"/>
              <a:buChar char="p"/>
              <a:defRPr kumimoji="1" sz="2000">
                <a:solidFill>
                  <a:schemeClr val="tx1"/>
                </a:solidFill>
                <a:latin typeface="微软雅黑" panose="020B0503020204020204" pitchFamily="34" charset="-122"/>
                <a:ea typeface="微软雅黑" panose="020B0503020204020204" pitchFamily="34" charset="-122"/>
                <a:cs typeface="Times New Roman"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a:solidFill>
                  <a:schemeClr val="tx1"/>
                </a:solidFill>
                <a:latin typeface="仿宋" panose="02010609060101010101" pitchFamily="49" charset="-122"/>
                <a:ea typeface="仿宋" panose="02010609060101010101" pitchFamily="49" charset="-122"/>
                <a:cs typeface="Times New Roman" pitchFamily="18" charset="0"/>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kern="0" dirty="0"/>
              <a:t>在</a:t>
            </a:r>
            <a:r>
              <a:rPr lang="en-US" altLang="zh-CN" kern="0" dirty="0"/>
              <a:t>simulation</a:t>
            </a:r>
            <a:r>
              <a:rPr lang="zh-CN" altLang="en-US" kern="0" dirty="0"/>
              <a:t>选项卡中</a:t>
            </a:r>
            <a:endParaRPr lang="en-US" altLang="zh-CN" kern="0" dirty="0"/>
          </a:p>
          <a:p>
            <a:pPr lvl="1"/>
            <a:r>
              <a:rPr lang="en-US" altLang="zh-CN" sz="2000" kern="0" dirty="0"/>
              <a:t>Iterations until </a:t>
            </a:r>
            <a:r>
              <a:rPr lang="en-US" altLang="zh-CN" sz="2000" kern="0" dirty="0" err="1"/>
              <a:t>osillation</a:t>
            </a:r>
            <a:r>
              <a:rPr lang="zh-CN" altLang="en-US" sz="2000" kern="0" dirty="0"/>
              <a:t>在震荡前的循环次数。表示“滴答”的次数。</a:t>
            </a:r>
            <a:endParaRPr lang="en-US" altLang="zh-CN" sz="2000" kern="0" dirty="0"/>
          </a:p>
          <a:p>
            <a:pPr lvl="1"/>
            <a:r>
              <a:rPr lang="en-US" altLang="zh-CN" sz="2000" kern="0" dirty="0"/>
              <a:t>Gate </a:t>
            </a:r>
            <a:r>
              <a:rPr lang="en-US" altLang="zh-CN" sz="2000" kern="0" dirty="0" err="1"/>
              <a:t>outpout</a:t>
            </a:r>
            <a:r>
              <a:rPr lang="en-US" altLang="zh-CN" sz="2000" kern="0" dirty="0"/>
              <a:t> when undefined</a:t>
            </a:r>
            <a:r>
              <a:rPr lang="zh-CN" altLang="en-US" sz="2000" kern="0" dirty="0"/>
              <a:t>未连接的逻辑门输出：默认为忽略该输入，在实际电路中这种逻辑门可能导致行为不可预测，建议设置成错误。</a:t>
            </a:r>
            <a:endParaRPr lang="en-US" altLang="zh-CN" sz="2000" kern="0" dirty="0"/>
          </a:p>
          <a:p>
            <a:pPr lvl="1"/>
            <a:r>
              <a:rPr lang="en-US" altLang="zh-CN" sz="2000" kern="0" dirty="0"/>
              <a:t>Add noise to component delays</a:t>
            </a:r>
            <a:r>
              <a:rPr lang="zh-CN" altLang="en-US" sz="2000" kern="0" dirty="0"/>
              <a:t>组件延迟噪声：建议关闭该选项。</a:t>
            </a:r>
            <a:endParaRPr lang="en-US" altLang="zh-CN" sz="2000" kern="0" dirty="0"/>
          </a:p>
        </p:txBody>
      </p:sp>
    </p:spTree>
    <p:extLst>
      <p:ext uri="{BB962C8B-B14F-4D97-AF65-F5344CB8AC3E}">
        <p14:creationId xmlns:p14="http://schemas.microsoft.com/office/powerpoint/2010/main" val="4200866110"/>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3CA8A-D249-4BED-AE6D-3E7E5E484A3E}"/>
              </a:ext>
            </a:extLst>
          </p:cNvPr>
          <p:cNvSpPr>
            <a:spLocks noGrp="1"/>
          </p:cNvSpPr>
          <p:nvPr>
            <p:ph type="title"/>
          </p:nvPr>
        </p:nvSpPr>
        <p:spPr/>
        <p:txBody>
          <a:bodyPr/>
          <a:lstStyle/>
          <a:p>
            <a:r>
              <a:rPr lang="en-US" altLang="zh-CN" dirty="0"/>
              <a:t>Logisim </a:t>
            </a:r>
            <a:r>
              <a:rPr lang="zh-CN" altLang="en-US" dirty="0"/>
              <a:t>帮助</a:t>
            </a:r>
          </a:p>
        </p:txBody>
      </p:sp>
      <p:sp>
        <p:nvSpPr>
          <p:cNvPr id="3" name="内容占位符 2">
            <a:extLst>
              <a:ext uri="{FF2B5EF4-FFF2-40B4-BE49-F238E27FC236}">
                <a16:creationId xmlns:a16="http://schemas.microsoft.com/office/drawing/2014/main" id="{D8955737-6771-4311-B17B-753B743D8523}"/>
              </a:ext>
            </a:extLst>
          </p:cNvPr>
          <p:cNvSpPr>
            <a:spLocks noGrp="1"/>
          </p:cNvSpPr>
          <p:nvPr>
            <p:ph idx="1"/>
          </p:nvPr>
        </p:nvSpPr>
        <p:spPr/>
        <p:txBody>
          <a:bodyPr/>
          <a:lstStyle/>
          <a:p>
            <a:r>
              <a:rPr lang="zh-CN" altLang="en-US" dirty="0"/>
              <a:t>在</a:t>
            </a:r>
            <a:r>
              <a:rPr lang="en-US" altLang="zh-CN" dirty="0"/>
              <a:t>Help</a:t>
            </a:r>
            <a:r>
              <a:rPr lang="zh-CN" altLang="en-US" dirty="0"/>
              <a:t>菜单下，点击</a:t>
            </a:r>
            <a:r>
              <a:rPr lang="en-US" altLang="zh-CN" dirty="0">
                <a:latin typeface="Arial" panose="020B0604020202020204" pitchFamily="34" charset="0"/>
                <a:cs typeface="Arial" panose="020B0604020202020204" pitchFamily="34" charset="0"/>
              </a:rPr>
              <a:t>User’s</a:t>
            </a:r>
            <a:r>
              <a:rPr lang="zh-CN" altLang="en-US" dirty="0"/>
              <a:t> </a:t>
            </a:r>
            <a:r>
              <a:rPr lang="en-US" altLang="zh-CN" dirty="0"/>
              <a:t>Guide</a:t>
            </a:r>
            <a:endParaRPr lang="zh-CN" altLang="en-US" dirty="0"/>
          </a:p>
        </p:txBody>
      </p:sp>
      <p:sp>
        <p:nvSpPr>
          <p:cNvPr id="4" name="灯片编号占位符 3">
            <a:extLst>
              <a:ext uri="{FF2B5EF4-FFF2-40B4-BE49-F238E27FC236}">
                <a16:creationId xmlns:a16="http://schemas.microsoft.com/office/drawing/2014/main" id="{5A89FEC6-DB5F-4433-834C-24AA75B18E4D}"/>
              </a:ext>
            </a:extLst>
          </p:cNvPr>
          <p:cNvSpPr>
            <a:spLocks noGrp="1"/>
          </p:cNvSpPr>
          <p:nvPr>
            <p:ph type="sldNum" sz="quarter" idx="10"/>
          </p:nvPr>
        </p:nvSpPr>
        <p:spPr/>
        <p:txBody>
          <a:bodyPr/>
          <a:lstStyle/>
          <a:p>
            <a:pPr>
              <a:defRPr/>
            </a:pPr>
            <a:fld id="{3B78F852-FEB5-4FC6-8012-DF6F33E7AD00}" type="slidenum">
              <a:rPr lang="en-US" altLang="zh-CN" smtClean="0"/>
              <a:pPr>
                <a:defRPr/>
              </a:pPr>
              <a:t>16</a:t>
            </a:fld>
            <a:endParaRPr lang="en-US" altLang="zh-CN"/>
          </a:p>
        </p:txBody>
      </p:sp>
      <p:pic>
        <p:nvPicPr>
          <p:cNvPr id="6" name="图片 5">
            <a:extLst>
              <a:ext uri="{FF2B5EF4-FFF2-40B4-BE49-F238E27FC236}">
                <a16:creationId xmlns:a16="http://schemas.microsoft.com/office/drawing/2014/main" id="{D0695C16-21A8-46E7-8678-AFDF341DE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556792"/>
            <a:ext cx="7057158" cy="4823756"/>
          </a:xfrm>
          <a:prstGeom prst="rect">
            <a:avLst/>
          </a:prstGeom>
        </p:spPr>
      </p:pic>
    </p:spTree>
    <p:extLst>
      <p:ext uri="{BB962C8B-B14F-4D97-AF65-F5344CB8AC3E}">
        <p14:creationId xmlns:p14="http://schemas.microsoft.com/office/powerpoint/2010/main" val="232544772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9D4BE-FBB2-4671-B787-895F38835406}"/>
              </a:ext>
            </a:extLst>
          </p:cNvPr>
          <p:cNvSpPr>
            <a:spLocks noGrp="1"/>
          </p:cNvSpPr>
          <p:nvPr>
            <p:ph type="title"/>
          </p:nvPr>
        </p:nvSpPr>
        <p:spPr/>
        <p:txBody>
          <a:bodyPr/>
          <a:lstStyle/>
          <a:p>
            <a:r>
              <a:rPr lang="en-US" altLang="zh-CN" dirty="0"/>
              <a:t>Logisim </a:t>
            </a:r>
            <a:r>
              <a:rPr lang="zh-CN" altLang="en-US" dirty="0"/>
              <a:t>基础库文件</a:t>
            </a:r>
          </a:p>
        </p:txBody>
      </p:sp>
      <p:sp>
        <p:nvSpPr>
          <p:cNvPr id="3" name="内容占位符 2">
            <a:extLst>
              <a:ext uri="{FF2B5EF4-FFF2-40B4-BE49-F238E27FC236}">
                <a16:creationId xmlns:a16="http://schemas.microsoft.com/office/drawing/2014/main" id="{2D59F093-33F5-4B26-B776-EE00D893B3F7}"/>
              </a:ext>
            </a:extLst>
          </p:cNvPr>
          <p:cNvSpPr>
            <a:spLocks noGrp="1"/>
          </p:cNvSpPr>
          <p:nvPr>
            <p:ph idx="1"/>
          </p:nvPr>
        </p:nvSpPr>
        <p:spPr/>
        <p:txBody>
          <a:bodyPr/>
          <a:lstStyle/>
          <a:p>
            <a:r>
              <a:rPr lang="zh-CN" altLang="en-US" dirty="0"/>
              <a:t>逻辑门库</a:t>
            </a:r>
          </a:p>
        </p:txBody>
      </p:sp>
      <p:sp>
        <p:nvSpPr>
          <p:cNvPr id="4" name="灯片编号占位符 3">
            <a:extLst>
              <a:ext uri="{FF2B5EF4-FFF2-40B4-BE49-F238E27FC236}">
                <a16:creationId xmlns:a16="http://schemas.microsoft.com/office/drawing/2014/main" id="{B506BB73-B6E5-4F16-A255-5051EAC87084}"/>
              </a:ext>
            </a:extLst>
          </p:cNvPr>
          <p:cNvSpPr>
            <a:spLocks noGrp="1"/>
          </p:cNvSpPr>
          <p:nvPr>
            <p:ph type="sldNum" sz="quarter" idx="10"/>
          </p:nvPr>
        </p:nvSpPr>
        <p:spPr/>
        <p:txBody>
          <a:bodyPr/>
          <a:lstStyle/>
          <a:p>
            <a:pPr>
              <a:defRPr/>
            </a:pPr>
            <a:fld id="{3B78F852-FEB5-4FC6-8012-DF6F33E7AD00}" type="slidenum">
              <a:rPr lang="en-US" altLang="zh-CN" smtClean="0"/>
              <a:pPr>
                <a:defRPr/>
              </a:pPr>
              <a:t>17</a:t>
            </a:fld>
            <a:endParaRPr lang="en-US" altLang="zh-CN"/>
          </a:p>
        </p:txBody>
      </p:sp>
      <p:pic>
        <p:nvPicPr>
          <p:cNvPr id="6" name="图片 5">
            <a:extLst>
              <a:ext uri="{FF2B5EF4-FFF2-40B4-BE49-F238E27FC236}">
                <a16:creationId xmlns:a16="http://schemas.microsoft.com/office/drawing/2014/main" id="{C9A7BF42-BF23-4E72-A94D-648CEF74C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56" y="1628800"/>
            <a:ext cx="3017607" cy="4248472"/>
          </a:xfrm>
          <a:prstGeom prst="rect">
            <a:avLst/>
          </a:prstGeom>
        </p:spPr>
      </p:pic>
      <p:pic>
        <p:nvPicPr>
          <p:cNvPr id="8" name="图片 7">
            <a:extLst>
              <a:ext uri="{FF2B5EF4-FFF2-40B4-BE49-F238E27FC236}">
                <a16:creationId xmlns:a16="http://schemas.microsoft.com/office/drawing/2014/main" id="{16614960-FBA7-4B29-B22E-C85A03828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467" y="1635291"/>
            <a:ext cx="6195841" cy="4182846"/>
          </a:xfrm>
          <a:prstGeom prst="rect">
            <a:avLst/>
          </a:prstGeom>
        </p:spPr>
      </p:pic>
    </p:spTree>
    <p:extLst>
      <p:ext uri="{BB962C8B-B14F-4D97-AF65-F5344CB8AC3E}">
        <p14:creationId xmlns:p14="http://schemas.microsoft.com/office/powerpoint/2010/main" val="359225519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FF8E25-4DDF-488B-A8B2-3E5F9D4E3F17}"/>
              </a:ext>
            </a:extLst>
          </p:cNvPr>
          <p:cNvSpPr>
            <a:spLocks noGrp="1"/>
          </p:cNvSpPr>
          <p:nvPr>
            <p:ph type="title"/>
          </p:nvPr>
        </p:nvSpPr>
        <p:spPr/>
        <p:txBody>
          <a:bodyPr/>
          <a:lstStyle/>
          <a:p>
            <a:r>
              <a:rPr lang="en-US" altLang="zh-CN" dirty="0"/>
              <a:t>Logisim </a:t>
            </a:r>
            <a:r>
              <a:rPr lang="zh-CN" altLang="en-US" dirty="0"/>
              <a:t>基础库文件</a:t>
            </a:r>
          </a:p>
        </p:txBody>
      </p:sp>
      <p:sp>
        <p:nvSpPr>
          <p:cNvPr id="4" name="灯片编号占位符 3">
            <a:extLst>
              <a:ext uri="{FF2B5EF4-FFF2-40B4-BE49-F238E27FC236}">
                <a16:creationId xmlns:a16="http://schemas.microsoft.com/office/drawing/2014/main" id="{EDA62A6D-490C-42E7-801F-D1466CA3F139}"/>
              </a:ext>
            </a:extLst>
          </p:cNvPr>
          <p:cNvSpPr>
            <a:spLocks noGrp="1"/>
          </p:cNvSpPr>
          <p:nvPr>
            <p:ph type="sldNum" sz="quarter" idx="10"/>
          </p:nvPr>
        </p:nvSpPr>
        <p:spPr/>
        <p:txBody>
          <a:bodyPr/>
          <a:lstStyle/>
          <a:p>
            <a:pPr>
              <a:defRPr/>
            </a:pPr>
            <a:fld id="{3B78F852-FEB5-4FC6-8012-DF6F33E7AD00}" type="slidenum">
              <a:rPr lang="en-US" altLang="zh-CN" smtClean="0"/>
              <a:pPr>
                <a:defRPr/>
              </a:pPr>
              <a:t>18</a:t>
            </a:fld>
            <a:endParaRPr lang="en-US" altLang="zh-CN"/>
          </a:p>
        </p:txBody>
      </p:sp>
      <p:pic>
        <p:nvPicPr>
          <p:cNvPr id="10" name="内容占位符 9">
            <a:extLst>
              <a:ext uri="{FF2B5EF4-FFF2-40B4-BE49-F238E27FC236}">
                <a16:creationId xmlns:a16="http://schemas.microsoft.com/office/drawing/2014/main" id="{F3514CE7-C0A4-4C7B-8A1C-9F40956075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124744"/>
            <a:ext cx="3384376" cy="4975627"/>
          </a:xfrm>
        </p:spPr>
      </p:pic>
      <p:pic>
        <p:nvPicPr>
          <p:cNvPr id="12" name="图片 11">
            <a:extLst>
              <a:ext uri="{FF2B5EF4-FFF2-40B4-BE49-F238E27FC236}">
                <a16:creationId xmlns:a16="http://schemas.microsoft.com/office/drawing/2014/main" id="{7031CB68-18D9-4390-814B-CA7555D91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9780" y="1340768"/>
            <a:ext cx="3625530" cy="4464496"/>
          </a:xfrm>
          <a:prstGeom prst="rect">
            <a:avLst/>
          </a:prstGeom>
        </p:spPr>
      </p:pic>
    </p:spTree>
    <p:extLst>
      <p:ext uri="{BB962C8B-B14F-4D97-AF65-F5344CB8AC3E}">
        <p14:creationId xmlns:p14="http://schemas.microsoft.com/office/powerpoint/2010/main" val="1444851282"/>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FF517-A989-40E7-9F18-2518FFC97A97}"/>
              </a:ext>
            </a:extLst>
          </p:cNvPr>
          <p:cNvSpPr>
            <a:spLocks noGrp="1"/>
          </p:cNvSpPr>
          <p:nvPr>
            <p:ph type="title"/>
          </p:nvPr>
        </p:nvSpPr>
        <p:spPr/>
        <p:txBody>
          <a:bodyPr/>
          <a:lstStyle/>
          <a:p>
            <a:r>
              <a:rPr lang="en-US" altLang="zh-CN" dirty="0">
                <a:ea typeface="宋体" panose="02010600030101010101" pitchFamily="2" charset="-122"/>
              </a:rPr>
              <a:t>Logisim </a:t>
            </a:r>
            <a:r>
              <a:rPr lang="zh-CN" altLang="en-US" dirty="0">
                <a:ea typeface="宋体" panose="02010600030101010101" pitchFamily="2" charset="-122"/>
              </a:rPr>
              <a:t>库文件</a:t>
            </a:r>
            <a:endParaRPr lang="zh-CN" altLang="en-US" dirty="0"/>
          </a:p>
        </p:txBody>
      </p:sp>
      <p:sp>
        <p:nvSpPr>
          <p:cNvPr id="3" name="内容占位符 2">
            <a:extLst>
              <a:ext uri="{FF2B5EF4-FFF2-40B4-BE49-F238E27FC236}">
                <a16:creationId xmlns:a16="http://schemas.microsoft.com/office/drawing/2014/main" id="{DF9327B5-643E-4FE9-9BBF-EC90A48FBFAD}"/>
              </a:ext>
            </a:extLst>
          </p:cNvPr>
          <p:cNvSpPr>
            <a:spLocks noGrp="1"/>
          </p:cNvSpPr>
          <p:nvPr>
            <p:ph idx="1"/>
          </p:nvPr>
        </p:nvSpPr>
        <p:spPr/>
        <p:txBody>
          <a:bodyPr/>
          <a:lstStyle/>
          <a:p>
            <a:r>
              <a:rPr lang="zh-CN" altLang="en-US" b="1" dirty="0"/>
              <a:t>系统嵌入库文件：</a:t>
            </a:r>
            <a:r>
              <a:rPr lang="en-US" altLang="zh-CN" dirty="0"/>
              <a:t>Logisim</a:t>
            </a:r>
            <a:r>
              <a:rPr lang="zh-CN" altLang="en-US" dirty="0"/>
              <a:t>系统已经包含的库文件</a:t>
            </a:r>
            <a:endParaRPr lang="en-US" altLang="zh-CN" dirty="0"/>
          </a:p>
          <a:p>
            <a:r>
              <a:rPr lang="zh-CN" altLang="en-US" b="1" dirty="0"/>
              <a:t>生成的库文件：</a:t>
            </a:r>
            <a:r>
              <a:rPr lang="zh-CN" altLang="en-US" dirty="0"/>
              <a:t>使用</a:t>
            </a:r>
            <a:r>
              <a:rPr lang="en-US" altLang="zh-CN" dirty="0"/>
              <a:t>Logisim</a:t>
            </a:r>
            <a:r>
              <a:rPr lang="zh-CN" altLang="en-US" dirty="0"/>
              <a:t>项目文件生成并保存在本地磁盘中的元器件集合。</a:t>
            </a:r>
            <a:endParaRPr lang="en-US" altLang="zh-CN" dirty="0"/>
          </a:p>
          <a:p>
            <a:r>
              <a:rPr lang="en-US" altLang="zh-CN" b="1" dirty="0"/>
              <a:t>JAR</a:t>
            </a:r>
            <a:r>
              <a:rPr lang="zh-CN" altLang="en-US" b="1" dirty="0"/>
              <a:t>库文件：</a:t>
            </a:r>
            <a:r>
              <a:rPr lang="zh-CN" altLang="en-US" dirty="0"/>
              <a:t>第三方利用</a:t>
            </a:r>
            <a:r>
              <a:rPr lang="en-US" altLang="zh-CN" dirty="0"/>
              <a:t>java</a:t>
            </a:r>
            <a:r>
              <a:rPr lang="zh-CN" altLang="en-US" dirty="0"/>
              <a:t>开发的库文件。可以下载到本地使用。</a:t>
            </a:r>
            <a:endParaRPr lang="zh-CN" altLang="en-US" b="1" dirty="0"/>
          </a:p>
          <a:p>
            <a:pPr lvl="1"/>
            <a:r>
              <a:rPr lang="en-US" altLang="zh-CN" b="1" dirty="0"/>
              <a:t>cs3410.jar</a:t>
            </a:r>
          </a:p>
          <a:p>
            <a:pPr lvl="1"/>
            <a:r>
              <a:rPr lang="en-US" altLang="zh-CN" b="1" dirty="0"/>
              <a:t>mips-probe.jar</a:t>
            </a:r>
          </a:p>
          <a:p>
            <a:endParaRPr lang="zh-CN" altLang="en-US" dirty="0"/>
          </a:p>
        </p:txBody>
      </p:sp>
      <p:sp>
        <p:nvSpPr>
          <p:cNvPr id="4" name="灯片编号占位符 3">
            <a:extLst>
              <a:ext uri="{FF2B5EF4-FFF2-40B4-BE49-F238E27FC236}">
                <a16:creationId xmlns:a16="http://schemas.microsoft.com/office/drawing/2014/main" id="{7D9452B6-A1C2-4DCF-8B77-A217BEBAAFF8}"/>
              </a:ext>
            </a:extLst>
          </p:cNvPr>
          <p:cNvSpPr>
            <a:spLocks noGrp="1"/>
          </p:cNvSpPr>
          <p:nvPr>
            <p:ph type="sldNum" sz="quarter" idx="10"/>
          </p:nvPr>
        </p:nvSpPr>
        <p:spPr/>
        <p:txBody>
          <a:bodyPr/>
          <a:lstStyle/>
          <a:p>
            <a:pPr>
              <a:defRPr/>
            </a:pPr>
            <a:fld id="{3B78F852-FEB5-4FC6-8012-DF6F33E7AD00}" type="slidenum">
              <a:rPr lang="en-US" altLang="zh-CN" smtClean="0"/>
              <a:pPr>
                <a:defRPr/>
              </a:pPr>
              <a:t>19</a:t>
            </a:fld>
            <a:endParaRPr lang="en-US" altLang="zh-CN"/>
          </a:p>
        </p:txBody>
      </p:sp>
    </p:spTree>
    <p:extLst>
      <p:ext uri="{BB962C8B-B14F-4D97-AF65-F5344CB8AC3E}">
        <p14:creationId xmlns:p14="http://schemas.microsoft.com/office/powerpoint/2010/main" val="249892352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44E63-B23B-4788-88A7-7D90FF309C85}"/>
              </a:ext>
            </a:extLst>
          </p:cNvPr>
          <p:cNvSpPr>
            <a:spLocks noGrp="1"/>
          </p:cNvSpPr>
          <p:nvPr>
            <p:ph type="title"/>
          </p:nvPr>
        </p:nvSpPr>
        <p:spPr/>
        <p:txBody>
          <a:bodyPr/>
          <a:lstStyle/>
          <a:p>
            <a:r>
              <a:rPr lang="zh-CN" altLang="en-US" dirty="0"/>
              <a:t>主要内容</a:t>
            </a:r>
          </a:p>
        </p:txBody>
      </p:sp>
      <p:sp>
        <p:nvSpPr>
          <p:cNvPr id="3" name="内容占位符 2">
            <a:extLst>
              <a:ext uri="{FF2B5EF4-FFF2-40B4-BE49-F238E27FC236}">
                <a16:creationId xmlns:a16="http://schemas.microsoft.com/office/drawing/2014/main" id="{04613F0E-BD0E-4E3D-9B5D-522A8E713067}"/>
              </a:ext>
            </a:extLst>
          </p:cNvPr>
          <p:cNvSpPr>
            <a:spLocks noGrp="1"/>
          </p:cNvSpPr>
          <p:nvPr>
            <p:ph idx="1"/>
          </p:nvPr>
        </p:nvSpPr>
        <p:spPr/>
        <p:txBody>
          <a:bodyPr/>
          <a:lstStyle/>
          <a:p>
            <a:r>
              <a:rPr lang="en-US" altLang="zh-CN" dirty="0"/>
              <a:t>Logisim</a:t>
            </a:r>
            <a:r>
              <a:rPr lang="zh-CN" altLang="en-US" dirty="0"/>
              <a:t>使用简介</a:t>
            </a:r>
            <a:endParaRPr lang="en-US" altLang="zh-CN" dirty="0"/>
          </a:p>
          <a:p>
            <a:r>
              <a:rPr lang="en-US" altLang="zh-CN" dirty="0"/>
              <a:t>Logisim</a:t>
            </a:r>
            <a:r>
              <a:rPr lang="zh-CN" altLang="en-US" dirty="0"/>
              <a:t>实验</a:t>
            </a:r>
            <a:r>
              <a:rPr lang="en-US" altLang="zh-CN" dirty="0"/>
              <a:t>1</a:t>
            </a:r>
          </a:p>
          <a:p>
            <a:pPr lvl="1"/>
            <a:r>
              <a:rPr lang="zh-CN" altLang="en-US" dirty="0"/>
              <a:t>多数表决器</a:t>
            </a:r>
            <a:endParaRPr lang="en-US" altLang="zh-CN" dirty="0"/>
          </a:p>
          <a:p>
            <a:pPr lvl="1"/>
            <a:r>
              <a:rPr lang="zh-CN" altLang="en-US" dirty="0"/>
              <a:t>构建或门</a:t>
            </a:r>
            <a:endParaRPr lang="en-US" altLang="zh-CN" dirty="0"/>
          </a:p>
          <a:p>
            <a:pPr lvl="1"/>
            <a:r>
              <a:rPr lang="zh-CN" altLang="en-US" dirty="0"/>
              <a:t>晶体管实现</a:t>
            </a:r>
            <a:r>
              <a:rPr lang="en-US" altLang="zh-CN" dirty="0"/>
              <a:t>2</a:t>
            </a:r>
            <a:r>
              <a:rPr lang="zh-CN" altLang="en-US" dirty="0"/>
              <a:t>选</a:t>
            </a:r>
            <a:r>
              <a:rPr lang="en-US" altLang="zh-CN" dirty="0"/>
              <a:t>1</a:t>
            </a:r>
            <a:r>
              <a:rPr lang="zh-CN" altLang="en-US" dirty="0"/>
              <a:t>多路选择器</a:t>
            </a:r>
            <a:endParaRPr lang="en-US" altLang="zh-CN" dirty="0"/>
          </a:p>
          <a:p>
            <a:pPr lvl="1"/>
            <a:r>
              <a:rPr lang="en-US" altLang="zh-CN" dirty="0"/>
              <a:t>4</a:t>
            </a:r>
            <a:r>
              <a:rPr lang="zh-CN" altLang="en-US" dirty="0"/>
              <a:t>位奇偶校验器</a:t>
            </a:r>
            <a:endParaRPr lang="en-US" altLang="zh-CN" dirty="0"/>
          </a:p>
          <a:p>
            <a:r>
              <a:rPr lang="en-US" altLang="zh-CN" dirty="0"/>
              <a:t>Logisim</a:t>
            </a:r>
            <a:r>
              <a:rPr lang="zh-CN" altLang="en-US" dirty="0"/>
              <a:t>常见问题</a:t>
            </a:r>
            <a:endParaRPr lang="en-US" altLang="zh-CN" dirty="0"/>
          </a:p>
          <a:p>
            <a:pPr lvl="1"/>
            <a:endParaRPr lang="en-US" altLang="zh-CN" dirty="0"/>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EDD6DB35-6146-4459-B7CB-9ABB55F2B462}"/>
              </a:ext>
            </a:extLst>
          </p:cNvPr>
          <p:cNvSpPr>
            <a:spLocks noGrp="1"/>
          </p:cNvSpPr>
          <p:nvPr>
            <p:ph type="sldNum" sz="quarter" idx="10"/>
          </p:nvPr>
        </p:nvSpPr>
        <p:spPr/>
        <p:txBody>
          <a:bodyPr/>
          <a:lstStyle/>
          <a:p>
            <a:pPr>
              <a:defRPr/>
            </a:pPr>
            <a:fld id="{3B78F852-FEB5-4FC6-8012-DF6F33E7AD00}" type="slidenum">
              <a:rPr lang="en-US" altLang="zh-CN" smtClean="0"/>
              <a:pPr>
                <a:defRPr/>
              </a:pPr>
              <a:t>2</a:t>
            </a:fld>
            <a:endParaRPr lang="en-US" altLang="zh-CN"/>
          </a:p>
        </p:txBody>
      </p:sp>
    </p:spTree>
    <p:extLst>
      <p:ext uri="{BB962C8B-B14F-4D97-AF65-F5344CB8AC3E}">
        <p14:creationId xmlns:p14="http://schemas.microsoft.com/office/powerpoint/2010/main" val="4176643502"/>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5">
            <a:extLst>
              <a:ext uri="{FF2B5EF4-FFF2-40B4-BE49-F238E27FC236}">
                <a16:creationId xmlns:a16="http://schemas.microsoft.com/office/drawing/2014/main" id="{692B848B-3802-445B-819F-D9615B2A8313}"/>
              </a:ext>
            </a:extLst>
          </p:cNvPr>
          <p:cNvSpPr>
            <a:spLocks noGrp="1"/>
          </p:cNvSpPr>
          <p:nvPr>
            <p:ph type="subTitle" idx="1"/>
          </p:nvPr>
        </p:nvSpPr>
        <p:spPr/>
        <p:txBody>
          <a:bodyPr/>
          <a:lstStyle/>
          <a:p>
            <a:r>
              <a:rPr lang="zh-CN" altLang="en-US" dirty="0"/>
              <a:t>课内实验</a:t>
            </a:r>
            <a:r>
              <a:rPr lang="en-US" altLang="zh-CN" dirty="0"/>
              <a:t>1</a:t>
            </a:r>
            <a:endParaRPr lang="zh-CN" altLang="en-US" dirty="0"/>
          </a:p>
        </p:txBody>
      </p:sp>
      <p:sp>
        <p:nvSpPr>
          <p:cNvPr id="5" name="标题 4">
            <a:extLst>
              <a:ext uri="{FF2B5EF4-FFF2-40B4-BE49-F238E27FC236}">
                <a16:creationId xmlns:a16="http://schemas.microsoft.com/office/drawing/2014/main" id="{629653BA-AEF3-4F4A-A0E7-A995DA2D1CDD}"/>
              </a:ext>
            </a:extLst>
          </p:cNvPr>
          <p:cNvSpPr>
            <a:spLocks noGrp="1"/>
          </p:cNvSpPr>
          <p:nvPr>
            <p:ph type="ctrTitle"/>
          </p:nvPr>
        </p:nvSpPr>
        <p:spPr/>
        <p:txBody>
          <a:bodyPr/>
          <a:lstStyle/>
          <a:p>
            <a:r>
              <a:rPr lang="en-US" altLang="zh-CN" dirty="0"/>
              <a:t>Logisim</a:t>
            </a:r>
            <a:r>
              <a:rPr lang="zh-CN" altLang="en-US" dirty="0"/>
              <a:t>实验</a:t>
            </a:r>
            <a:r>
              <a:rPr lang="en-US" altLang="zh-CN" dirty="0"/>
              <a:t>1</a:t>
            </a:r>
            <a:endParaRPr lang="zh-CN" altLang="en-US" dirty="0"/>
          </a:p>
        </p:txBody>
      </p:sp>
      <p:sp>
        <p:nvSpPr>
          <p:cNvPr id="4" name="灯片编号占位符 3">
            <a:extLst>
              <a:ext uri="{FF2B5EF4-FFF2-40B4-BE49-F238E27FC236}">
                <a16:creationId xmlns:a16="http://schemas.microsoft.com/office/drawing/2014/main" id="{9A26255B-6F50-4493-995B-3DFEFD21647B}"/>
              </a:ext>
            </a:extLst>
          </p:cNvPr>
          <p:cNvSpPr>
            <a:spLocks noGrp="1"/>
          </p:cNvSpPr>
          <p:nvPr>
            <p:ph type="sldNum" sz="quarter" idx="10"/>
          </p:nvPr>
        </p:nvSpPr>
        <p:spPr/>
        <p:txBody>
          <a:bodyPr/>
          <a:lstStyle/>
          <a:p>
            <a:pPr>
              <a:defRPr/>
            </a:pPr>
            <a:fld id="{3B78F852-FEB5-4FC6-8012-DF6F33E7AD00}" type="slidenum">
              <a:rPr lang="en-US" altLang="zh-CN" smtClean="0"/>
              <a:pPr>
                <a:defRPr/>
              </a:pPr>
              <a:t>20</a:t>
            </a:fld>
            <a:endParaRPr lang="en-US" altLang="zh-CN"/>
          </a:p>
        </p:txBody>
      </p:sp>
    </p:spTree>
    <p:extLst>
      <p:ext uri="{BB962C8B-B14F-4D97-AF65-F5344CB8AC3E}">
        <p14:creationId xmlns:p14="http://schemas.microsoft.com/office/powerpoint/2010/main" val="1079193640"/>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8BAF6-F0CA-4BB9-BFAB-BA02801EBC3A}"/>
              </a:ext>
            </a:extLst>
          </p:cNvPr>
          <p:cNvSpPr>
            <a:spLocks noGrp="1"/>
          </p:cNvSpPr>
          <p:nvPr>
            <p:ph type="title"/>
          </p:nvPr>
        </p:nvSpPr>
        <p:spPr/>
        <p:txBody>
          <a:bodyPr/>
          <a:lstStyle/>
          <a:p>
            <a:r>
              <a:rPr lang="en-US" altLang="zh-CN" dirty="0"/>
              <a:t>Logisim</a:t>
            </a:r>
            <a:r>
              <a:rPr lang="zh-CN" altLang="en-US" dirty="0"/>
              <a:t>实验</a:t>
            </a:r>
            <a:r>
              <a:rPr lang="en-US" altLang="zh-CN" dirty="0"/>
              <a:t>1.1</a:t>
            </a:r>
            <a:r>
              <a:rPr lang="zh-CN" altLang="en-US" dirty="0"/>
              <a:t>：多数表决器</a:t>
            </a:r>
          </a:p>
        </p:txBody>
      </p:sp>
      <p:sp>
        <p:nvSpPr>
          <p:cNvPr id="3" name="内容占位符 2">
            <a:extLst>
              <a:ext uri="{FF2B5EF4-FFF2-40B4-BE49-F238E27FC236}">
                <a16:creationId xmlns:a16="http://schemas.microsoft.com/office/drawing/2014/main" id="{948C9D54-2E4C-4784-B7E9-F4B06F89410E}"/>
              </a:ext>
            </a:extLst>
          </p:cNvPr>
          <p:cNvSpPr>
            <a:spLocks noGrp="1"/>
          </p:cNvSpPr>
          <p:nvPr>
            <p:ph idx="1"/>
          </p:nvPr>
        </p:nvSpPr>
        <p:spPr/>
        <p:txBody>
          <a:bodyPr/>
          <a:lstStyle/>
          <a:p>
            <a:r>
              <a:rPr lang="zh-CN" altLang="en-US" dirty="0"/>
              <a:t>实验</a:t>
            </a:r>
            <a:r>
              <a:rPr lang="en-US" altLang="zh-CN" dirty="0"/>
              <a:t>1</a:t>
            </a:r>
            <a:r>
              <a:rPr lang="zh-CN" altLang="en-US" dirty="0"/>
              <a:t>：利用基本逻辑门实现</a:t>
            </a:r>
            <a:r>
              <a:rPr lang="en-US" altLang="zh-CN" dirty="0"/>
              <a:t>3</a:t>
            </a:r>
            <a:r>
              <a:rPr lang="zh-CN" altLang="en-US" dirty="0"/>
              <a:t>输入多数表决器</a:t>
            </a:r>
            <a:endParaRPr lang="en-US" altLang="zh-CN" dirty="0"/>
          </a:p>
          <a:p>
            <a:r>
              <a:rPr lang="zh-CN" altLang="en-US" dirty="0"/>
              <a:t>实验步骤：</a:t>
            </a:r>
            <a:endParaRPr lang="en-US" altLang="zh-CN" dirty="0"/>
          </a:p>
          <a:p>
            <a:pPr marL="906462" lvl="1" indent="-457200">
              <a:buFont typeface="+mj-lt"/>
              <a:buAutoNum type="arabicPeriod"/>
            </a:pPr>
            <a:r>
              <a:rPr lang="zh-CN" altLang="en-US" dirty="0"/>
              <a:t>实验原理：列出真值表，生成逻辑表达式</a:t>
            </a:r>
            <a:endParaRPr lang="en-US" altLang="zh-CN" dirty="0"/>
          </a:p>
          <a:p>
            <a:pPr marL="906462" lvl="1" indent="-457200">
              <a:buFont typeface="+mj-lt"/>
              <a:buAutoNum type="arabicPeriod"/>
            </a:pPr>
            <a:r>
              <a:rPr lang="zh-CN" altLang="en-US" dirty="0"/>
              <a:t>添加逻辑门：放置需要的逻辑门、输入、输出引脚等，并布局到适当位置</a:t>
            </a:r>
            <a:endParaRPr lang="en-US" altLang="zh-CN" dirty="0"/>
          </a:p>
          <a:p>
            <a:pPr marL="906462" lvl="1" indent="-457200">
              <a:buFont typeface="+mj-lt"/>
              <a:buAutoNum type="arabicPeriod"/>
            </a:pPr>
            <a:r>
              <a:rPr lang="zh-CN" altLang="en-US" dirty="0"/>
              <a:t>添加线路：将输入引脚、逻辑门的输入端、输出端、输出引脚等通过连接线相连。</a:t>
            </a:r>
            <a:endParaRPr lang="en-US" altLang="zh-CN" dirty="0"/>
          </a:p>
          <a:p>
            <a:pPr marL="906462" lvl="1" indent="-457200">
              <a:buFont typeface="+mj-lt"/>
              <a:buAutoNum type="arabicPeriod"/>
            </a:pPr>
            <a:r>
              <a:rPr lang="zh-CN" altLang="en-US" dirty="0"/>
              <a:t>添加标识符：添加注释文字，便于电路的理解</a:t>
            </a:r>
            <a:endParaRPr lang="en-US" altLang="zh-CN" dirty="0"/>
          </a:p>
          <a:p>
            <a:pPr marL="906462" lvl="1" indent="-457200">
              <a:buFont typeface="+mj-lt"/>
              <a:buAutoNum type="arabicPeriod"/>
            </a:pPr>
            <a:r>
              <a:rPr lang="zh-CN" altLang="en-US" dirty="0"/>
              <a:t>仿真测试：进入仿真状态，验证电路功能。</a:t>
            </a:r>
            <a:endParaRPr lang="en-US" altLang="zh-CN" dirty="0"/>
          </a:p>
          <a:p>
            <a:pPr marL="906462" lvl="1" indent="-457200">
              <a:buFont typeface="+mj-lt"/>
              <a:buAutoNum type="arabicPeriod"/>
            </a:pPr>
            <a:endParaRPr lang="zh-CN" altLang="en-US" dirty="0"/>
          </a:p>
          <a:p>
            <a:endParaRPr lang="zh-CN" altLang="en-US" dirty="0"/>
          </a:p>
        </p:txBody>
      </p:sp>
      <p:sp>
        <p:nvSpPr>
          <p:cNvPr id="4" name="灯片编号占位符 3">
            <a:extLst>
              <a:ext uri="{FF2B5EF4-FFF2-40B4-BE49-F238E27FC236}">
                <a16:creationId xmlns:a16="http://schemas.microsoft.com/office/drawing/2014/main" id="{7CBE6A20-7D42-43BC-BDCC-508FDE3E52A3}"/>
              </a:ext>
            </a:extLst>
          </p:cNvPr>
          <p:cNvSpPr>
            <a:spLocks noGrp="1"/>
          </p:cNvSpPr>
          <p:nvPr>
            <p:ph type="sldNum" sz="quarter" idx="10"/>
          </p:nvPr>
        </p:nvSpPr>
        <p:spPr/>
        <p:txBody>
          <a:bodyPr/>
          <a:lstStyle/>
          <a:p>
            <a:pPr>
              <a:defRPr/>
            </a:pPr>
            <a:fld id="{3B78F852-FEB5-4FC6-8012-DF6F33E7AD00}" type="slidenum">
              <a:rPr lang="en-US" altLang="zh-CN" smtClean="0"/>
              <a:pPr>
                <a:defRPr/>
              </a:pPr>
              <a:t>21</a:t>
            </a:fld>
            <a:endParaRPr lang="en-US" altLang="zh-CN"/>
          </a:p>
        </p:txBody>
      </p:sp>
    </p:spTree>
    <p:extLst>
      <p:ext uri="{BB962C8B-B14F-4D97-AF65-F5344CB8AC3E}">
        <p14:creationId xmlns:p14="http://schemas.microsoft.com/office/powerpoint/2010/main" val="86363974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Logisim</a:t>
            </a:r>
            <a:r>
              <a:rPr lang="zh-CN" altLang="en-US" dirty="0"/>
              <a:t>实验</a:t>
            </a:r>
            <a:r>
              <a:rPr lang="en-US" altLang="zh-CN" dirty="0"/>
              <a:t>1.1</a:t>
            </a:r>
            <a:r>
              <a:rPr lang="zh-CN" altLang="en-US" dirty="0"/>
              <a:t>：多数表决器</a:t>
            </a:r>
          </a:p>
        </p:txBody>
      </p:sp>
      <p:sp>
        <p:nvSpPr>
          <p:cNvPr id="3" name="内容占位符 2"/>
          <p:cNvSpPr>
            <a:spLocks noGrp="1"/>
          </p:cNvSpPr>
          <p:nvPr>
            <p:ph idx="1"/>
          </p:nvPr>
        </p:nvSpPr>
        <p:spPr>
          <a:xfrm>
            <a:off x="142528" y="1151130"/>
            <a:ext cx="8677943" cy="909718"/>
          </a:xfrm>
        </p:spPr>
        <p:txBody>
          <a:bodyPr/>
          <a:lstStyle/>
          <a:p>
            <a:r>
              <a:rPr lang="zh-CN" altLang="en-US" dirty="0"/>
              <a:t>实验</a:t>
            </a:r>
            <a:r>
              <a:rPr lang="en-US" altLang="zh-CN" dirty="0"/>
              <a:t>1</a:t>
            </a:r>
            <a:r>
              <a:rPr lang="zh-CN" altLang="en-US" dirty="0"/>
              <a:t>：利用基本逻辑门实现</a:t>
            </a:r>
            <a:r>
              <a:rPr lang="en-US" altLang="zh-CN" dirty="0"/>
              <a:t>3</a:t>
            </a:r>
            <a:r>
              <a:rPr lang="zh-CN" altLang="en-US" dirty="0"/>
              <a:t>输入多数表决器</a:t>
            </a:r>
            <a:endParaRPr lang="en-US" altLang="zh-CN" dirty="0"/>
          </a:p>
          <a:p>
            <a:pPr lvl="1"/>
            <a:r>
              <a:rPr lang="en-US" altLang="zh-CN" dirty="0"/>
              <a:t>1</a:t>
            </a:r>
            <a:r>
              <a:rPr lang="zh-CN" altLang="en-US" dirty="0"/>
              <a:t>、实验原理：输入、输出真值表</a:t>
            </a:r>
          </a:p>
        </p:txBody>
      </p:sp>
      <p:sp>
        <p:nvSpPr>
          <p:cNvPr id="6" name="灯片编号占位符 5"/>
          <p:cNvSpPr>
            <a:spLocks noGrp="1"/>
          </p:cNvSpPr>
          <p:nvPr>
            <p:ph type="sldNum" sz="quarter" idx="10"/>
          </p:nvPr>
        </p:nvSpPr>
        <p:spPr/>
        <p:txBody>
          <a:bodyPr/>
          <a:lstStyle/>
          <a:p>
            <a:pPr>
              <a:defRPr/>
            </a:pPr>
            <a:fld id="{3B78F852-FEB5-4FC6-8012-DF6F33E7AD00}" type="slidenum">
              <a:rPr lang="en-US" altLang="zh-CN" smtClean="0"/>
              <a:pPr>
                <a:defRPr/>
              </a:pPr>
              <a:t>22</a:t>
            </a:fld>
            <a:endParaRPr lang="en-US" altLang="zh-CN"/>
          </a:p>
        </p:txBody>
      </p:sp>
      <p:graphicFrame>
        <p:nvGraphicFramePr>
          <p:cNvPr id="9" name="表格 8"/>
          <p:cNvGraphicFramePr>
            <a:graphicFrameLocks noGrp="1"/>
          </p:cNvGraphicFramePr>
          <p:nvPr>
            <p:extLst>
              <p:ext uri="{D42A27DB-BD31-4B8C-83A1-F6EECF244321}">
                <p14:modId xmlns:p14="http://schemas.microsoft.com/office/powerpoint/2010/main" val="3445432543"/>
              </p:ext>
            </p:extLst>
          </p:nvPr>
        </p:nvGraphicFramePr>
        <p:xfrm>
          <a:off x="713527" y="2052907"/>
          <a:ext cx="1584176" cy="2926080"/>
        </p:xfrm>
        <a:graphic>
          <a:graphicData uri="http://schemas.openxmlformats.org/drawingml/2006/table">
            <a:tbl>
              <a:tblPr firstRow="1" bandRow="1">
                <a:tableStyleId>{5940675A-B579-460E-94D1-54222C63F5DA}</a:tableStyleId>
              </a:tblPr>
              <a:tblGrid>
                <a:gridCol w="1022049">
                  <a:extLst>
                    <a:ext uri="{9D8B030D-6E8A-4147-A177-3AD203B41FA5}">
                      <a16:colId xmlns:a16="http://schemas.microsoft.com/office/drawing/2014/main" val="20000"/>
                    </a:ext>
                  </a:extLst>
                </a:gridCol>
                <a:gridCol w="562127">
                  <a:extLst>
                    <a:ext uri="{9D8B030D-6E8A-4147-A177-3AD203B41FA5}">
                      <a16:colId xmlns:a16="http://schemas.microsoft.com/office/drawing/2014/main" val="20001"/>
                    </a:ext>
                  </a:extLst>
                </a:gridCol>
              </a:tblGrid>
              <a:tr h="351039">
                <a:tc>
                  <a:txBody>
                    <a:bodyPr/>
                    <a:lstStyle/>
                    <a:p>
                      <a:pPr algn="ctr"/>
                      <a:r>
                        <a:rPr lang="en-US" altLang="zh-CN" sz="2000" dirty="0">
                          <a:latin typeface="Arial" panose="020B0604020202020204" pitchFamily="34" charset="0"/>
                          <a:cs typeface="Arial" panose="020B0604020202020204" pitchFamily="34" charset="0"/>
                        </a:rPr>
                        <a:t> XYZ</a:t>
                      </a: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Arial" panose="020B0604020202020204" pitchFamily="34" charset="0"/>
                          <a:cs typeface="Arial" panose="020B0604020202020204" pitchFamily="34" charset="0"/>
                        </a:rPr>
                        <a:t>F</a:t>
                      </a: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2241249">
                <a:tc>
                  <a:txBody>
                    <a:bodyPr/>
                    <a:lstStyle/>
                    <a:p>
                      <a:pPr algn="ctr"/>
                      <a:r>
                        <a:rPr lang="en-US" altLang="zh-CN" sz="2000" dirty="0">
                          <a:latin typeface="Arial" panose="020B0604020202020204" pitchFamily="34" charset="0"/>
                          <a:cs typeface="Arial" panose="020B0604020202020204" pitchFamily="34" charset="0"/>
                        </a:rPr>
                        <a:t>000</a:t>
                      </a:r>
                    </a:p>
                    <a:p>
                      <a:pPr algn="ctr"/>
                      <a:r>
                        <a:rPr lang="en-US" altLang="zh-CN" sz="2000" dirty="0">
                          <a:latin typeface="Arial" panose="020B0604020202020204" pitchFamily="34" charset="0"/>
                          <a:cs typeface="Arial" panose="020B0604020202020204" pitchFamily="34" charset="0"/>
                        </a:rPr>
                        <a:t>001</a:t>
                      </a:r>
                    </a:p>
                    <a:p>
                      <a:pPr algn="ctr"/>
                      <a:r>
                        <a:rPr lang="en-US" altLang="zh-CN" sz="2000" dirty="0">
                          <a:latin typeface="Arial" panose="020B0604020202020204" pitchFamily="34" charset="0"/>
                          <a:cs typeface="Arial" panose="020B0604020202020204" pitchFamily="34" charset="0"/>
                        </a:rPr>
                        <a:t>010</a:t>
                      </a:r>
                    </a:p>
                    <a:p>
                      <a:pPr algn="ctr"/>
                      <a:r>
                        <a:rPr lang="en-US" altLang="zh-CN" sz="2000" dirty="0">
                          <a:latin typeface="Arial" panose="020B0604020202020204" pitchFamily="34" charset="0"/>
                          <a:cs typeface="Arial" panose="020B0604020202020204" pitchFamily="34" charset="0"/>
                        </a:rPr>
                        <a:t>011</a:t>
                      </a:r>
                    </a:p>
                    <a:p>
                      <a:pPr algn="ctr"/>
                      <a:r>
                        <a:rPr lang="en-US" altLang="zh-CN" sz="2000" dirty="0">
                          <a:latin typeface="Arial" panose="020B0604020202020204" pitchFamily="34" charset="0"/>
                          <a:cs typeface="Arial" panose="020B0604020202020204" pitchFamily="34" charset="0"/>
                        </a:rPr>
                        <a:t>100</a:t>
                      </a:r>
                    </a:p>
                    <a:p>
                      <a:pPr algn="ctr"/>
                      <a:r>
                        <a:rPr lang="en-US" altLang="zh-CN" sz="2000" dirty="0">
                          <a:latin typeface="Arial" panose="020B0604020202020204" pitchFamily="34" charset="0"/>
                          <a:cs typeface="Arial" panose="020B0604020202020204" pitchFamily="34" charset="0"/>
                        </a:rPr>
                        <a:t>101</a:t>
                      </a:r>
                    </a:p>
                    <a:p>
                      <a:pPr algn="ctr"/>
                      <a:r>
                        <a:rPr lang="en-US" altLang="zh-CN" sz="2000" dirty="0">
                          <a:latin typeface="Arial" panose="020B0604020202020204" pitchFamily="34" charset="0"/>
                          <a:cs typeface="Arial" panose="020B0604020202020204" pitchFamily="34" charset="0"/>
                        </a:rPr>
                        <a:t>110</a:t>
                      </a:r>
                    </a:p>
                    <a:p>
                      <a:pPr algn="ctr"/>
                      <a:r>
                        <a:rPr lang="en-US" altLang="zh-CN" sz="2000" dirty="0">
                          <a:latin typeface="Arial" panose="020B0604020202020204" pitchFamily="34" charset="0"/>
                          <a:cs typeface="Arial" panose="020B0604020202020204" pitchFamily="34" charset="0"/>
                        </a:rPr>
                        <a:t>111</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p>
                    <a:p>
                      <a:pPr algn="ctr"/>
                      <a:r>
                        <a:rPr lang="en-US" altLang="zh-CN" sz="2000" dirty="0">
                          <a:latin typeface="Arial" panose="020B0604020202020204" pitchFamily="34" charset="0"/>
                          <a:cs typeface="Arial" panose="020B0604020202020204" pitchFamily="34" charset="0"/>
                        </a:rPr>
                        <a:t>0</a:t>
                      </a:r>
                    </a:p>
                    <a:p>
                      <a:pPr algn="ctr"/>
                      <a:r>
                        <a:rPr lang="en-US" altLang="zh-CN" sz="2000" dirty="0">
                          <a:latin typeface="Arial" panose="020B0604020202020204" pitchFamily="34" charset="0"/>
                          <a:cs typeface="Arial" panose="020B0604020202020204" pitchFamily="34" charset="0"/>
                        </a:rPr>
                        <a:t>0</a:t>
                      </a:r>
                    </a:p>
                    <a:p>
                      <a:pPr algn="ctr"/>
                      <a:r>
                        <a:rPr lang="en-US" altLang="zh-CN" sz="2000" dirty="0">
                          <a:latin typeface="Arial" panose="020B0604020202020204" pitchFamily="34" charset="0"/>
                          <a:cs typeface="Arial" panose="020B0604020202020204" pitchFamily="34" charset="0"/>
                        </a:rPr>
                        <a:t>1</a:t>
                      </a:r>
                    </a:p>
                    <a:p>
                      <a:pPr algn="ctr"/>
                      <a:r>
                        <a:rPr lang="en-US" altLang="zh-CN" sz="2000" dirty="0">
                          <a:latin typeface="Arial" panose="020B0604020202020204" pitchFamily="34" charset="0"/>
                          <a:cs typeface="Arial" panose="020B0604020202020204" pitchFamily="34" charset="0"/>
                        </a:rPr>
                        <a:t>0</a:t>
                      </a:r>
                    </a:p>
                    <a:p>
                      <a:pPr algn="ctr"/>
                      <a:r>
                        <a:rPr lang="en-US" altLang="zh-CN" sz="2000" dirty="0">
                          <a:latin typeface="Arial" panose="020B0604020202020204" pitchFamily="34" charset="0"/>
                          <a:cs typeface="Arial" panose="020B0604020202020204" pitchFamily="34" charset="0"/>
                        </a:rPr>
                        <a:t>1</a:t>
                      </a:r>
                    </a:p>
                    <a:p>
                      <a:pPr algn="ctr"/>
                      <a:r>
                        <a:rPr lang="en-US" altLang="zh-CN" sz="2000" dirty="0">
                          <a:latin typeface="Arial" panose="020B0604020202020204" pitchFamily="34" charset="0"/>
                          <a:cs typeface="Arial" panose="020B0604020202020204" pitchFamily="34" charset="0"/>
                        </a:rPr>
                        <a:t>1</a:t>
                      </a:r>
                    </a:p>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BBAEFCB-3678-43C5-BE89-9F7AA7736DB1}"/>
                  </a:ext>
                </a:extLst>
              </p:cNvPr>
              <p:cNvSpPr/>
              <p:nvPr/>
            </p:nvSpPr>
            <p:spPr>
              <a:xfrm>
                <a:off x="2729751" y="2103239"/>
                <a:ext cx="4229748" cy="461665"/>
              </a:xfrm>
              <a:prstGeom prst="rect">
                <a:avLst/>
              </a:prstGeom>
            </p:spPr>
            <p:txBody>
              <a:bodyPr wrap="none">
                <a:spAutoFit/>
              </a:bodyPr>
              <a:lstStyle/>
              <a:p>
                <a:pPr algn="just">
                  <a:spcAft>
                    <a:spcPts val="0"/>
                  </a:spcAft>
                </a:pP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输出函数</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F=</a:t>
                </a:r>
                <a14:m>
                  <m:oMath xmlns:m="http://schemas.openxmlformats.org/officeDocument/2006/math">
                    <m:r>
                      <a:rPr lang="en-US" altLang="zh-CN" sz="2400" kern="10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2400" kern="100">
                        <a:effectLst/>
                        <a:latin typeface="Cambria Math" panose="02040503050406030204" pitchFamily="18" charset="0"/>
                        <a:ea typeface="等线" panose="02010600030101010101" pitchFamily="2" charset="-122"/>
                        <a:cs typeface="Times New Roman" panose="02020603050405020304" pitchFamily="18" charset="0"/>
                      </a:rPr>
                      <m:t>Y</m:t>
                    </m:r>
                    <m:r>
                      <a:rPr lang="en-US" altLang="zh-CN" sz="2400" kern="1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400" kern="100">
                        <a:effectLst/>
                        <a:latin typeface="Cambria Math" panose="02040503050406030204" pitchFamily="18" charset="0"/>
                        <a:ea typeface="等线" panose="02010600030101010101" pitchFamily="2" charset="-122"/>
                        <a:cs typeface="Times New Roman" panose="02020603050405020304" pitchFamily="18" charset="0"/>
                      </a:rPr>
                      <m:t>Z</m:t>
                    </m:r>
                  </m:oMath>
                </a14:m>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𝑋</m:t>
                    </m:r>
                    <m:r>
                      <a:rPr lang="en-US" altLang="zh-CN" sz="2400" kern="1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400" kern="100">
                        <a:effectLst/>
                        <a:latin typeface="Cambria Math" panose="02040503050406030204" pitchFamily="18" charset="0"/>
                        <a:ea typeface="等线" panose="02010600030101010101" pitchFamily="2" charset="-122"/>
                        <a:cs typeface="Times New Roman" panose="02020603050405020304" pitchFamily="18" charset="0"/>
                      </a:rPr>
                      <m:t>Z</m:t>
                    </m:r>
                  </m:oMath>
                </a14:m>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𝑋</m:t>
                    </m:r>
                    <m:r>
                      <a:rPr lang="en-US" altLang="zh-CN" sz="2400" kern="1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400" kern="100">
                        <a:effectLst/>
                        <a:latin typeface="Cambria Math" panose="02040503050406030204" pitchFamily="18" charset="0"/>
                        <a:ea typeface="等线" panose="02010600030101010101" pitchFamily="2" charset="-122"/>
                        <a:cs typeface="Times New Roman" panose="02020603050405020304" pitchFamily="18" charset="0"/>
                      </a:rPr>
                      <m:t>Y</m:t>
                    </m:r>
                  </m:oMath>
                </a14:m>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FBBAEFCB-3678-43C5-BE89-9F7AA7736DB1}"/>
                  </a:ext>
                </a:extLst>
              </p:cNvPr>
              <p:cNvSpPr>
                <a:spLocks noRot="1" noChangeAspect="1" noMove="1" noResize="1" noEditPoints="1" noAdjustHandles="1" noChangeArrowheads="1" noChangeShapeType="1" noTextEdit="1"/>
              </p:cNvSpPr>
              <p:nvPr/>
            </p:nvSpPr>
            <p:spPr>
              <a:xfrm>
                <a:off x="2729751" y="2103239"/>
                <a:ext cx="4229748" cy="461665"/>
              </a:xfrm>
              <a:prstGeom prst="rect">
                <a:avLst/>
              </a:prstGeom>
              <a:blipFill>
                <a:blip r:embed="rId2"/>
                <a:stretch>
                  <a:fillRect l="-2305" t="-10526" b="-28947"/>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A8D6945B-2216-4AD1-B72B-84BC51A8409A}"/>
              </a:ext>
            </a:extLst>
          </p:cNvPr>
          <p:cNvSpPr/>
          <p:nvPr/>
        </p:nvSpPr>
        <p:spPr>
          <a:xfrm>
            <a:off x="2729751" y="2649894"/>
            <a:ext cx="5904656" cy="830997"/>
          </a:xfrm>
          <a:prstGeom prst="rect">
            <a:avLst/>
          </a:prstGeom>
        </p:spPr>
        <p:txBody>
          <a:bodyPr wrap="square">
            <a:spAutoFit/>
          </a:bodyPr>
          <a:lstStyle/>
          <a:p>
            <a:pPr algn="just">
              <a:spcAft>
                <a:spcPts val="0"/>
              </a:spcAft>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数字电路分析：需要</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输入与门和</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个三输入或门；</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个输入引脚和</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个输出引脚。</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6964373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8BAF6-F0CA-4BB9-BFAB-BA02801EBC3A}"/>
              </a:ext>
            </a:extLst>
          </p:cNvPr>
          <p:cNvSpPr>
            <a:spLocks noGrp="1"/>
          </p:cNvSpPr>
          <p:nvPr>
            <p:ph type="title"/>
          </p:nvPr>
        </p:nvSpPr>
        <p:spPr/>
        <p:txBody>
          <a:bodyPr/>
          <a:lstStyle/>
          <a:p>
            <a:r>
              <a:rPr lang="en-US" altLang="zh-CN" dirty="0"/>
              <a:t>Logisim</a:t>
            </a:r>
            <a:r>
              <a:rPr lang="zh-CN" altLang="en-US" dirty="0"/>
              <a:t>实验</a:t>
            </a:r>
            <a:r>
              <a:rPr lang="en-US" altLang="zh-CN" dirty="0"/>
              <a:t>1.1</a:t>
            </a:r>
            <a:r>
              <a:rPr lang="zh-CN" altLang="en-US" dirty="0"/>
              <a:t>：多数表决器</a:t>
            </a:r>
          </a:p>
        </p:txBody>
      </p:sp>
      <p:sp>
        <p:nvSpPr>
          <p:cNvPr id="3" name="内容占位符 2">
            <a:extLst>
              <a:ext uri="{FF2B5EF4-FFF2-40B4-BE49-F238E27FC236}">
                <a16:creationId xmlns:a16="http://schemas.microsoft.com/office/drawing/2014/main" id="{948C9D54-2E4C-4784-B7E9-F4B06F89410E}"/>
              </a:ext>
            </a:extLst>
          </p:cNvPr>
          <p:cNvSpPr>
            <a:spLocks noGrp="1"/>
          </p:cNvSpPr>
          <p:nvPr>
            <p:ph idx="1"/>
          </p:nvPr>
        </p:nvSpPr>
        <p:spPr/>
        <p:txBody>
          <a:bodyPr/>
          <a:lstStyle/>
          <a:p>
            <a:r>
              <a:rPr lang="zh-CN" altLang="en-US" dirty="0"/>
              <a:t>实验</a:t>
            </a:r>
            <a:r>
              <a:rPr lang="en-US" altLang="zh-CN" dirty="0"/>
              <a:t>1</a:t>
            </a:r>
            <a:r>
              <a:rPr lang="zh-CN" altLang="en-US" dirty="0"/>
              <a:t>：利用基本逻辑门实现</a:t>
            </a:r>
            <a:r>
              <a:rPr lang="en-US" altLang="zh-CN" dirty="0"/>
              <a:t>3</a:t>
            </a:r>
            <a:r>
              <a:rPr lang="zh-CN" altLang="en-US" dirty="0"/>
              <a:t>输入多数表决器</a:t>
            </a:r>
            <a:endParaRPr lang="en-US" altLang="zh-CN" dirty="0"/>
          </a:p>
          <a:p>
            <a:pPr lvl="1"/>
            <a:r>
              <a:rPr lang="en-US" altLang="zh-CN" dirty="0"/>
              <a:t>2</a:t>
            </a:r>
            <a:r>
              <a:rPr lang="zh-CN" altLang="en-US" dirty="0"/>
              <a:t>、添加逻辑门：放置需要的逻辑门、输入、输出引脚等，并布局到适当位置</a:t>
            </a:r>
            <a:endParaRPr lang="en-US" altLang="zh-CN" dirty="0"/>
          </a:p>
          <a:p>
            <a:pPr lvl="2"/>
            <a:r>
              <a:rPr lang="zh-CN" altLang="en-US" dirty="0"/>
              <a:t>打开</a:t>
            </a:r>
            <a:r>
              <a:rPr lang="en-US" altLang="zh-CN" dirty="0"/>
              <a:t>Logisim</a:t>
            </a:r>
            <a:r>
              <a:rPr lang="zh-CN" altLang="en-US" dirty="0"/>
              <a:t>软件，通过快捷工具栏放置与门、或门、驶入引脚、输出引脚</a:t>
            </a:r>
            <a:endParaRPr lang="en-US" altLang="zh-CN" dirty="0"/>
          </a:p>
          <a:p>
            <a:pPr lvl="2"/>
            <a:r>
              <a:rPr lang="zh-CN" altLang="en-US" dirty="0"/>
              <a:t>或门缺省输入端口数是</a:t>
            </a:r>
            <a:r>
              <a:rPr lang="en-US" altLang="zh-CN" dirty="0"/>
              <a:t>2</a:t>
            </a:r>
            <a:r>
              <a:rPr lang="zh-CN" altLang="en-US" dirty="0"/>
              <a:t>，需修改属性表，将输入端口数改为</a:t>
            </a:r>
            <a:r>
              <a:rPr lang="en-US" altLang="zh-CN" dirty="0"/>
              <a:t>3</a:t>
            </a:r>
            <a:endParaRPr lang="zh-CN" altLang="en-US" dirty="0"/>
          </a:p>
        </p:txBody>
      </p:sp>
      <p:sp>
        <p:nvSpPr>
          <p:cNvPr id="4" name="灯片编号占位符 3">
            <a:extLst>
              <a:ext uri="{FF2B5EF4-FFF2-40B4-BE49-F238E27FC236}">
                <a16:creationId xmlns:a16="http://schemas.microsoft.com/office/drawing/2014/main" id="{7CBE6A20-7D42-43BC-BDCC-508FDE3E52A3}"/>
              </a:ext>
            </a:extLst>
          </p:cNvPr>
          <p:cNvSpPr>
            <a:spLocks noGrp="1"/>
          </p:cNvSpPr>
          <p:nvPr>
            <p:ph type="sldNum" sz="quarter" idx="10"/>
          </p:nvPr>
        </p:nvSpPr>
        <p:spPr/>
        <p:txBody>
          <a:bodyPr/>
          <a:lstStyle/>
          <a:p>
            <a:pPr>
              <a:defRPr/>
            </a:pPr>
            <a:fld id="{3B78F852-FEB5-4FC6-8012-DF6F33E7AD00}" type="slidenum">
              <a:rPr lang="en-US" altLang="zh-CN" smtClean="0"/>
              <a:pPr>
                <a:defRPr/>
              </a:pPr>
              <a:t>23</a:t>
            </a:fld>
            <a:endParaRPr lang="en-US" altLang="zh-CN"/>
          </a:p>
        </p:txBody>
      </p:sp>
      <p:pic>
        <p:nvPicPr>
          <p:cNvPr id="6" name="图片 5">
            <a:extLst>
              <a:ext uri="{FF2B5EF4-FFF2-40B4-BE49-F238E27FC236}">
                <a16:creationId xmlns:a16="http://schemas.microsoft.com/office/drawing/2014/main" id="{2A9E5ADE-5B2B-46DD-AA4D-78A2E2768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3354412"/>
            <a:ext cx="6178907" cy="3002821"/>
          </a:xfrm>
          <a:prstGeom prst="rect">
            <a:avLst/>
          </a:prstGeom>
        </p:spPr>
      </p:pic>
    </p:spTree>
    <p:extLst>
      <p:ext uri="{BB962C8B-B14F-4D97-AF65-F5344CB8AC3E}">
        <p14:creationId xmlns:p14="http://schemas.microsoft.com/office/powerpoint/2010/main" val="3599966085"/>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8BAF6-F0CA-4BB9-BFAB-BA02801EBC3A}"/>
              </a:ext>
            </a:extLst>
          </p:cNvPr>
          <p:cNvSpPr>
            <a:spLocks noGrp="1"/>
          </p:cNvSpPr>
          <p:nvPr>
            <p:ph type="title"/>
          </p:nvPr>
        </p:nvSpPr>
        <p:spPr/>
        <p:txBody>
          <a:bodyPr/>
          <a:lstStyle/>
          <a:p>
            <a:r>
              <a:rPr lang="en-US" altLang="zh-CN" dirty="0"/>
              <a:t>Logisim</a:t>
            </a:r>
            <a:r>
              <a:rPr lang="zh-CN" altLang="en-US" dirty="0"/>
              <a:t>实验</a:t>
            </a:r>
            <a:r>
              <a:rPr lang="en-US" altLang="zh-CN" dirty="0"/>
              <a:t>1.1</a:t>
            </a:r>
            <a:r>
              <a:rPr lang="zh-CN" altLang="en-US" dirty="0"/>
              <a:t>：多数表决器</a:t>
            </a:r>
          </a:p>
        </p:txBody>
      </p:sp>
      <p:sp>
        <p:nvSpPr>
          <p:cNvPr id="3" name="内容占位符 2">
            <a:extLst>
              <a:ext uri="{FF2B5EF4-FFF2-40B4-BE49-F238E27FC236}">
                <a16:creationId xmlns:a16="http://schemas.microsoft.com/office/drawing/2014/main" id="{948C9D54-2E4C-4784-B7E9-F4B06F89410E}"/>
              </a:ext>
            </a:extLst>
          </p:cNvPr>
          <p:cNvSpPr>
            <a:spLocks noGrp="1"/>
          </p:cNvSpPr>
          <p:nvPr>
            <p:ph idx="1"/>
          </p:nvPr>
        </p:nvSpPr>
        <p:spPr/>
        <p:txBody>
          <a:bodyPr/>
          <a:lstStyle/>
          <a:p>
            <a:r>
              <a:rPr lang="zh-CN" altLang="en-US" dirty="0"/>
              <a:t>实验</a:t>
            </a:r>
            <a:r>
              <a:rPr lang="en-US" altLang="zh-CN" dirty="0"/>
              <a:t>1</a:t>
            </a:r>
            <a:r>
              <a:rPr lang="zh-CN" altLang="en-US" dirty="0"/>
              <a:t>：利用基本逻辑门实现</a:t>
            </a:r>
            <a:r>
              <a:rPr lang="en-US" altLang="zh-CN" dirty="0"/>
              <a:t>3</a:t>
            </a:r>
            <a:r>
              <a:rPr lang="zh-CN" altLang="en-US" dirty="0"/>
              <a:t>输入多数表决器</a:t>
            </a:r>
            <a:endParaRPr lang="en-US" altLang="zh-CN" dirty="0"/>
          </a:p>
          <a:p>
            <a:pPr lvl="1"/>
            <a:r>
              <a:rPr lang="en-US" altLang="zh-CN" dirty="0"/>
              <a:t>3</a:t>
            </a:r>
            <a:r>
              <a:rPr lang="zh-CN" altLang="en-US" dirty="0"/>
              <a:t>、添加线路：将输入引脚、逻辑门的输入端、输出端、输出引脚等通过连接线相连。</a:t>
            </a:r>
            <a:endParaRPr lang="en-US" altLang="zh-CN" dirty="0"/>
          </a:p>
          <a:p>
            <a:pPr lvl="2"/>
            <a:r>
              <a:rPr lang="zh-CN" altLang="en-US" dirty="0"/>
              <a:t>在编辑状态下，当鼠标移动移动到某个连接点时，出现绿色圆圈，拖动该圆圈到目的位置即可生成线路。</a:t>
            </a:r>
            <a:endParaRPr lang="en-US" altLang="zh-CN" dirty="0"/>
          </a:p>
          <a:p>
            <a:pPr lvl="2"/>
            <a:r>
              <a:rPr lang="zh-CN" altLang="en-US" dirty="0"/>
              <a:t>所有的输入和输出引脚都需要线路相连，不能悬空。</a:t>
            </a:r>
            <a:endParaRPr lang="en-US" altLang="zh-CN" dirty="0"/>
          </a:p>
        </p:txBody>
      </p:sp>
      <p:sp>
        <p:nvSpPr>
          <p:cNvPr id="4" name="灯片编号占位符 3">
            <a:extLst>
              <a:ext uri="{FF2B5EF4-FFF2-40B4-BE49-F238E27FC236}">
                <a16:creationId xmlns:a16="http://schemas.microsoft.com/office/drawing/2014/main" id="{7CBE6A20-7D42-43BC-BDCC-508FDE3E52A3}"/>
              </a:ext>
            </a:extLst>
          </p:cNvPr>
          <p:cNvSpPr>
            <a:spLocks noGrp="1"/>
          </p:cNvSpPr>
          <p:nvPr>
            <p:ph type="sldNum" sz="quarter" idx="10"/>
          </p:nvPr>
        </p:nvSpPr>
        <p:spPr/>
        <p:txBody>
          <a:bodyPr/>
          <a:lstStyle/>
          <a:p>
            <a:pPr>
              <a:defRPr/>
            </a:pPr>
            <a:fld id="{3B78F852-FEB5-4FC6-8012-DF6F33E7AD00}" type="slidenum">
              <a:rPr lang="en-US" altLang="zh-CN" smtClean="0"/>
              <a:pPr>
                <a:defRPr/>
              </a:pPr>
              <a:t>24</a:t>
            </a:fld>
            <a:endParaRPr lang="en-US" altLang="zh-CN"/>
          </a:p>
        </p:txBody>
      </p:sp>
      <p:pic>
        <p:nvPicPr>
          <p:cNvPr id="9" name="图片 8">
            <a:extLst>
              <a:ext uri="{FF2B5EF4-FFF2-40B4-BE49-F238E27FC236}">
                <a16:creationId xmlns:a16="http://schemas.microsoft.com/office/drawing/2014/main" id="{FB9FB22C-46D0-4440-A896-8A1911D82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206" y="3270829"/>
            <a:ext cx="6637595" cy="3170025"/>
          </a:xfrm>
          <a:prstGeom prst="rect">
            <a:avLst/>
          </a:prstGeom>
        </p:spPr>
      </p:pic>
    </p:spTree>
    <p:extLst>
      <p:ext uri="{BB962C8B-B14F-4D97-AF65-F5344CB8AC3E}">
        <p14:creationId xmlns:p14="http://schemas.microsoft.com/office/powerpoint/2010/main" val="14707646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8BAF6-F0CA-4BB9-BFAB-BA02801EBC3A}"/>
              </a:ext>
            </a:extLst>
          </p:cNvPr>
          <p:cNvSpPr>
            <a:spLocks noGrp="1"/>
          </p:cNvSpPr>
          <p:nvPr>
            <p:ph type="title"/>
          </p:nvPr>
        </p:nvSpPr>
        <p:spPr/>
        <p:txBody>
          <a:bodyPr/>
          <a:lstStyle/>
          <a:p>
            <a:r>
              <a:rPr lang="en-US" altLang="zh-CN" dirty="0"/>
              <a:t>Logisim</a:t>
            </a:r>
            <a:r>
              <a:rPr lang="zh-CN" altLang="en-US" dirty="0"/>
              <a:t>实验</a:t>
            </a:r>
            <a:r>
              <a:rPr lang="en-US" altLang="zh-CN" dirty="0"/>
              <a:t>1</a:t>
            </a:r>
            <a:r>
              <a:rPr lang="zh-CN" altLang="en-US" dirty="0"/>
              <a:t>：多数表决器</a:t>
            </a:r>
          </a:p>
        </p:txBody>
      </p:sp>
      <p:sp>
        <p:nvSpPr>
          <p:cNvPr id="3" name="内容占位符 2">
            <a:extLst>
              <a:ext uri="{FF2B5EF4-FFF2-40B4-BE49-F238E27FC236}">
                <a16:creationId xmlns:a16="http://schemas.microsoft.com/office/drawing/2014/main" id="{948C9D54-2E4C-4784-B7E9-F4B06F89410E}"/>
              </a:ext>
            </a:extLst>
          </p:cNvPr>
          <p:cNvSpPr>
            <a:spLocks noGrp="1"/>
          </p:cNvSpPr>
          <p:nvPr>
            <p:ph idx="1"/>
          </p:nvPr>
        </p:nvSpPr>
        <p:spPr/>
        <p:txBody>
          <a:bodyPr/>
          <a:lstStyle/>
          <a:p>
            <a:r>
              <a:rPr lang="zh-CN" altLang="en-US" dirty="0"/>
              <a:t>实验</a:t>
            </a:r>
            <a:r>
              <a:rPr lang="en-US" altLang="zh-CN" dirty="0"/>
              <a:t>1</a:t>
            </a:r>
            <a:r>
              <a:rPr lang="zh-CN" altLang="en-US" dirty="0"/>
              <a:t>：利用基本逻辑门实现</a:t>
            </a:r>
            <a:r>
              <a:rPr lang="en-US" altLang="zh-CN" dirty="0"/>
              <a:t>3</a:t>
            </a:r>
            <a:r>
              <a:rPr lang="zh-CN" altLang="en-US" dirty="0"/>
              <a:t>输入多数表决器</a:t>
            </a:r>
            <a:endParaRPr lang="en-US" altLang="zh-CN" dirty="0"/>
          </a:p>
          <a:p>
            <a:pPr lvl="1"/>
            <a:r>
              <a:rPr lang="en-US" altLang="zh-CN" dirty="0"/>
              <a:t>4</a:t>
            </a:r>
            <a:r>
              <a:rPr lang="zh-CN" altLang="en-US" dirty="0"/>
              <a:t>、添加标识符：添加注释文字，便于电路的理解</a:t>
            </a:r>
            <a:endParaRPr lang="en-US" altLang="zh-CN" dirty="0"/>
          </a:p>
          <a:p>
            <a:pPr lvl="2"/>
            <a:r>
              <a:rPr lang="zh-CN" altLang="en-US" dirty="0"/>
              <a:t>选中输入、输出引脚，在属性表中添加引脚标识符</a:t>
            </a:r>
            <a:endParaRPr lang="en-US" altLang="zh-CN" dirty="0"/>
          </a:p>
          <a:p>
            <a:pPr lvl="2"/>
            <a:r>
              <a:rPr lang="zh-CN" altLang="en-US" dirty="0"/>
              <a:t>选中逻辑门，在属性表中添加门标识符</a:t>
            </a:r>
            <a:endParaRPr lang="en-US" altLang="zh-CN" dirty="0"/>
          </a:p>
          <a:p>
            <a:pPr lvl="2"/>
            <a:r>
              <a:rPr lang="zh-CN" altLang="en-US" dirty="0"/>
              <a:t>点击快捷工具栏中文本工具，在电路空白处添加描述文字。</a:t>
            </a:r>
            <a:endParaRPr lang="en-US" altLang="zh-CN" dirty="0"/>
          </a:p>
          <a:p>
            <a:pPr lvl="2"/>
            <a:r>
              <a:rPr lang="zh-CN" altLang="en-US" dirty="0"/>
              <a:t>标识符、注释文字的字体、大小、颜色和位置等均可在属性表中修改</a:t>
            </a:r>
            <a:endParaRPr lang="en-US" altLang="zh-CN" dirty="0"/>
          </a:p>
        </p:txBody>
      </p:sp>
      <p:sp>
        <p:nvSpPr>
          <p:cNvPr id="4" name="灯片编号占位符 3">
            <a:extLst>
              <a:ext uri="{FF2B5EF4-FFF2-40B4-BE49-F238E27FC236}">
                <a16:creationId xmlns:a16="http://schemas.microsoft.com/office/drawing/2014/main" id="{7CBE6A20-7D42-43BC-BDCC-508FDE3E52A3}"/>
              </a:ext>
            </a:extLst>
          </p:cNvPr>
          <p:cNvSpPr>
            <a:spLocks noGrp="1"/>
          </p:cNvSpPr>
          <p:nvPr>
            <p:ph type="sldNum" sz="quarter" idx="10"/>
          </p:nvPr>
        </p:nvSpPr>
        <p:spPr/>
        <p:txBody>
          <a:bodyPr/>
          <a:lstStyle/>
          <a:p>
            <a:pPr>
              <a:defRPr/>
            </a:pPr>
            <a:fld id="{3B78F852-FEB5-4FC6-8012-DF6F33E7AD00}" type="slidenum">
              <a:rPr lang="en-US" altLang="zh-CN" smtClean="0"/>
              <a:pPr>
                <a:defRPr/>
              </a:pPr>
              <a:t>25</a:t>
            </a:fld>
            <a:endParaRPr lang="en-US" altLang="zh-CN"/>
          </a:p>
        </p:txBody>
      </p:sp>
      <p:pic>
        <p:nvPicPr>
          <p:cNvPr id="6" name="图片 5">
            <a:extLst>
              <a:ext uri="{FF2B5EF4-FFF2-40B4-BE49-F238E27FC236}">
                <a16:creationId xmlns:a16="http://schemas.microsoft.com/office/drawing/2014/main" id="{DE95CACA-90F9-46AE-8B6C-DEBF26A80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3320881"/>
            <a:ext cx="6629975" cy="3071126"/>
          </a:xfrm>
          <a:prstGeom prst="rect">
            <a:avLst/>
          </a:prstGeom>
        </p:spPr>
      </p:pic>
    </p:spTree>
    <p:extLst>
      <p:ext uri="{BB962C8B-B14F-4D97-AF65-F5344CB8AC3E}">
        <p14:creationId xmlns:p14="http://schemas.microsoft.com/office/powerpoint/2010/main" val="260697777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8BAF6-F0CA-4BB9-BFAB-BA02801EBC3A}"/>
              </a:ext>
            </a:extLst>
          </p:cNvPr>
          <p:cNvSpPr>
            <a:spLocks noGrp="1"/>
          </p:cNvSpPr>
          <p:nvPr>
            <p:ph type="title"/>
          </p:nvPr>
        </p:nvSpPr>
        <p:spPr/>
        <p:txBody>
          <a:bodyPr/>
          <a:lstStyle/>
          <a:p>
            <a:r>
              <a:rPr lang="en-US" altLang="zh-CN" dirty="0"/>
              <a:t>Logisim</a:t>
            </a:r>
            <a:r>
              <a:rPr lang="zh-CN" altLang="en-US" dirty="0"/>
              <a:t>实验</a:t>
            </a:r>
            <a:r>
              <a:rPr lang="en-US" altLang="zh-CN" dirty="0"/>
              <a:t>1.1</a:t>
            </a:r>
            <a:r>
              <a:rPr lang="zh-CN" altLang="en-US" dirty="0"/>
              <a:t>：多数表决器</a:t>
            </a:r>
          </a:p>
        </p:txBody>
      </p:sp>
      <p:sp>
        <p:nvSpPr>
          <p:cNvPr id="3" name="内容占位符 2">
            <a:extLst>
              <a:ext uri="{FF2B5EF4-FFF2-40B4-BE49-F238E27FC236}">
                <a16:creationId xmlns:a16="http://schemas.microsoft.com/office/drawing/2014/main" id="{948C9D54-2E4C-4784-B7E9-F4B06F89410E}"/>
              </a:ext>
            </a:extLst>
          </p:cNvPr>
          <p:cNvSpPr>
            <a:spLocks noGrp="1"/>
          </p:cNvSpPr>
          <p:nvPr>
            <p:ph idx="1"/>
          </p:nvPr>
        </p:nvSpPr>
        <p:spPr/>
        <p:txBody>
          <a:bodyPr/>
          <a:lstStyle/>
          <a:p>
            <a:r>
              <a:rPr lang="zh-CN" altLang="en-US" dirty="0"/>
              <a:t>实验</a:t>
            </a:r>
            <a:r>
              <a:rPr lang="en-US" altLang="zh-CN" dirty="0"/>
              <a:t>1</a:t>
            </a:r>
            <a:r>
              <a:rPr lang="zh-CN" altLang="en-US" dirty="0"/>
              <a:t>：利用基本逻辑门实现</a:t>
            </a:r>
            <a:r>
              <a:rPr lang="en-US" altLang="zh-CN" dirty="0"/>
              <a:t>3</a:t>
            </a:r>
            <a:r>
              <a:rPr lang="zh-CN" altLang="en-US" dirty="0"/>
              <a:t>输入多数表决器</a:t>
            </a:r>
            <a:endParaRPr lang="en-US" altLang="zh-CN" dirty="0"/>
          </a:p>
          <a:p>
            <a:pPr lvl="1"/>
            <a:r>
              <a:rPr lang="en-US" altLang="zh-CN" dirty="0"/>
              <a:t>5</a:t>
            </a:r>
            <a:r>
              <a:rPr lang="zh-CN" altLang="en-US" dirty="0"/>
              <a:t>、仿真测试：进入仿真状态，验证电路功能。</a:t>
            </a:r>
            <a:endParaRPr lang="en-US" altLang="zh-CN" dirty="0"/>
          </a:p>
          <a:p>
            <a:pPr lvl="2"/>
            <a:r>
              <a:rPr lang="zh-CN" altLang="en-US" dirty="0"/>
              <a:t>在快捷工具栏中，选中点戳工具，进入仿真状态。</a:t>
            </a:r>
            <a:endParaRPr lang="en-US" altLang="zh-CN" dirty="0"/>
          </a:p>
          <a:p>
            <a:pPr lvl="2"/>
            <a:r>
              <a:rPr lang="zh-CN" altLang="en-US" dirty="0"/>
              <a:t>把鼠标移到某个输入引脚，点击鼠标左键，改变该输入引脚的赋值为</a:t>
            </a:r>
            <a:r>
              <a:rPr lang="en-US" altLang="zh-CN" dirty="0"/>
              <a:t>1</a:t>
            </a:r>
            <a:r>
              <a:rPr lang="zh-CN" altLang="en-US" dirty="0"/>
              <a:t>，检测输出引脚的数值，填写输入、输出对应表，验证电路的正确性。</a:t>
            </a:r>
            <a:endParaRPr lang="en-US" altLang="zh-CN" dirty="0"/>
          </a:p>
        </p:txBody>
      </p:sp>
      <p:sp>
        <p:nvSpPr>
          <p:cNvPr id="4" name="灯片编号占位符 3">
            <a:extLst>
              <a:ext uri="{FF2B5EF4-FFF2-40B4-BE49-F238E27FC236}">
                <a16:creationId xmlns:a16="http://schemas.microsoft.com/office/drawing/2014/main" id="{7CBE6A20-7D42-43BC-BDCC-508FDE3E52A3}"/>
              </a:ext>
            </a:extLst>
          </p:cNvPr>
          <p:cNvSpPr>
            <a:spLocks noGrp="1"/>
          </p:cNvSpPr>
          <p:nvPr>
            <p:ph type="sldNum" sz="quarter" idx="10"/>
          </p:nvPr>
        </p:nvSpPr>
        <p:spPr/>
        <p:txBody>
          <a:bodyPr/>
          <a:lstStyle/>
          <a:p>
            <a:pPr>
              <a:defRPr/>
            </a:pPr>
            <a:fld id="{3B78F852-FEB5-4FC6-8012-DF6F33E7AD00}" type="slidenum">
              <a:rPr lang="en-US" altLang="zh-CN" smtClean="0"/>
              <a:pPr>
                <a:defRPr/>
              </a:pPr>
              <a:t>26</a:t>
            </a:fld>
            <a:endParaRPr lang="en-US" altLang="zh-CN"/>
          </a:p>
        </p:txBody>
      </p:sp>
      <p:pic>
        <p:nvPicPr>
          <p:cNvPr id="7" name="图片 6">
            <a:extLst>
              <a:ext uri="{FF2B5EF4-FFF2-40B4-BE49-F238E27FC236}">
                <a16:creationId xmlns:a16="http://schemas.microsoft.com/office/drawing/2014/main" id="{BFCC177D-6225-415A-B8C1-74A61BC48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9" y="3320881"/>
            <a:ext cx="5688632" cy="3071126"/>
          </a:xfrm>
          <a:prstGeom prst="rect">
            <a:avLst/>
          </a:prstGeom>
        </p:spPr>
      </p:pic>
      <p:graphicFrame>
        <p:nvGraphicFramePr>
          <p:cNvPr id="8" name="表格 7">
            <a:extLst>
              <a:ext uri="{FF2B5EF4-FFF2-40B4-BE49-F238E27FC236}">
                <a16:creationId xmlns:a16="http://schemas.microsoft.com/office/drawing/2014/main" id="{2749B853-C68E-4993-9BC8-26741C4811FF}"/>
              </a:ext>
            </a:extLst>
          </p:cNvPr>
          <p:cNvGraphicFramePr>
            <a:graphicFrameLocks noGrp="1"/>
          </p:cNvGraphicFramePr>
          <p:nvPr>
            <p:extLst>
              <p:ext uri="{D42A27DB-BD31-4B8C-83A1-F6EECF244321}">
                <p14:modId xmlns:p14="http://schemas.microsoft.com/office/powerpoint/2010/main" val="162333762"/>
              </p:ext>
            </p:extLst>
          </p:nvPr>
        </p:nvGraphicFramePr>
        <p:xfrm>
          <a:off x="6611887" y="3393404"/>
          <a:ext cx="1584176" cy="2926080"/>
        </p:xfrm>
        <a:graphic>
          <a:graphicData uri="http://schemas.openxmlformats.org/drawingml/2006/table">
            <a:tbl>
              <a:tblPr firstRow="1" bandRow="1">
                <a:tableStyleId>{5940675A-B579-460E-94D1-54222C63F5DA}</a:tableStyleId>
              </a:tblPr>
              <a:tblGrid>
                <a:gridCol w="1022049">
                  <a:extLst>
                    <a:ext uri="{9D8B030D-6E8A-4147-A177-3AD203B41FA5}">
                      <a16:colId xmlns:a16="http://schemas.microsoft.com/office/drawing/2014/main" val="20000"/>
                    </a:ext>
                  </a:extLst>
                </a:gridCol>
                <a:gridCol w="562127">
                  <a:extLst>
                    <a:ext uri="{9D8B030D-6E8A-4147-A177-3AD203B41FA5}">
                      <a16:colId xmlns:a16="http://schemas.microsoft.com/office/drawing/2014/main" val="20001"/>
                    </a:ext>
                  </a:extLst>
                </a:gridCol>
              </a:tblGrid>
              <a:tr h="351039">
                <a:tc>
                  <a:txBody>
                    <a:bodyPr/>
                    <a:lstStyle/>
                    <a:p>
                      <a:pPr algn="ctr"/>
                      <a:r>
                        <a:rPr lang="en-US" altLang="zh-CN" sz="2000" dirty="0">
                          <a:latin typeface="Arial" panose="020B0604020202020204" pitchFamily="34" charset="0"/>
                          <a:cs typeface="Arial" panose="020B0604020202020204" pitchFamily="34" charset="0"/>
                        </a:rPr>
                        <a:t> XYZ</a:t>
                      </a: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Arial" panose="020B0604020202020204" pitchFamily="34" charset="0"/>
                          <a:cs typeface="Arial" panose="020B0604020202020204" pitchFamily="34" charset="0"/>
                        </a:rPr>
                        <a:t>F</a:t>
                      </a: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2241249">
                <a:tc>
                  <a:txBody>
                    <a:bodyPr/>
                    <a:lstStyle/>
                    <a:p>
                      <a:pPr algn="ctr"/>
                      <a:r>
                        <a:rPr lang="en-US" altLang="zh-CN" sz="2000" dirty="0">
                          <a:latin typeface="Arial" panose="020B0604020202020204" pitchFamily="34" charset="0"/>
                          <a:cs typeface="Arial" panose="020B0604020202020204" pitchFamily="34" charset="0"/>
                        </a:rPr>
                        <a:t>000</a:t>
                      </a:r>
                    </a:p>
                    <a:p>
                      <a:pPr algn="ctr"/>
                      <a:r>
                        <a:rPr lang="en-US" altLang="zh-CN" sz="2000" dirty="0">
                          <a:latin typeface="Arial" panose="020B0604020202020204" pitchFamily="34" charset="0"/>
                          <a:cs typeface="Arial" panose="020B0604020202020204" pitchFamily="34" charset="0"/>
                        </a:rPr>
                        <a:t>001</a:t>
                      </a:r>
                    </a:p>
                    <a:p>
                      <a:pPr algn="ctr"/>
                      <a:r>
                        <a:rPr lang="en-US" altLang="zh-CN" sz="2000" dirty="0">
                          <a:latin typeface="Arial" panose="020B0604020202020204" pitchFamily="34" charset="0"/>
                          <a:cs typeface="Arial" panose="020B0604020202020204" pitchFamily="34" charset="0"/>
                        </a:rPr>
                        <a:t>010</a:t>
                      </a:r>
                    </a:p>
                    <a:p>
                      <a:pPr algn="ctr"/>
                      <a:r>
                        <a:rPr lang="en-US" altLang="zh-CN" sz="2000" dirty="0">
                          <a:latin typeface="Arial" panose="020B0604020202020204" pitchFamily="34" charset="0"/>
                          <a:cs typeface="Arial" panose="020B0604020202020204" pitchFamily="34" charset="0"/>
                        </a:rPr>
                        <a:t>011</a:t>
                      </a:r>
                    </a:p>
                    <a:p>
                      <a:pPr algn="ctr"/>
                      <a:r>
                        <a:rPr lang="en-US" altLang="zh-CN" sz="2000" dirty="0">
                          <a:latin typeface="Arial" panose="020B0604020202020204" pitchFamily="34" charset="0"/>
                          <a:cs typeface="Arial" panose="020B0604020202020204" pitchFamily="34" charset="0"/>
                        </a:rPr>
                        <a:t>100</a:t>
                      </a:r>
                    </a:p>
                    <a:p>
                      <a:pPr algn="ctr"/>
                      <a:r>
                        <a:rPr lang="en-US" altLang="zh-CN" sz="2000" dirty="0">
                          <a:latin typeface="Arial" panose="020B0604020202020204" pitchFamily="34" charset="0"/>
                          <a:cs typeface="Arial" panose="020B0604020202020204" pitchFamily="34" charset="0"/>
                        </a:rPr>
                        <a:t>101</a:t>
                      </a:r>
                    </a:p>
                    <a:p>
                      <a:pPr algn="ctr"/>
                      <a:r>
                        <a:rPr lang="en-US" altLang="zh-CN" sz="2000" dirty="0">
                          <a:latin typeface="Arial" panose="020B0604020202020204" pitchFamily="34" charset="0"/>
                          <a:cs typeface="Arial" panose="020B0604020202020204" pitchFamily="34" charset="0"/>
                        </a:rPr>
                        <a:t>110</a:t>
                      </a:r>
                    </a:p>
                    <a:p>
                      <a:pPr algn="ctr"/>
                      <a:r>
                        <a:rPr lang="en-US" altLang="zh-CN" sz="2000" dirty="0">
                          <a:latin typeface="Arial" panose="020B0604020202020204" pitchFamily="34" charset="0"/>
                          <a:cs typeface="Arial" panose="020B0604020202020204" pitchFamily="34" charset="0"/>
                        </a:rPr>
                        <a:t>111</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p>
                    <a:p>
                      <a:pPr algn="ctr"/>
                      <a:r>
                        <a:rPr lang="en-US" altLang="zh-CN" sz="2000" dirty="0">
                          <a:latin typeface="Arial" panose="020B0604020202020204" pitchFamily="34" charset="0"/>
                          <a:cs typeface="Arial" panose="020B0604020202020204" pitchFamily="34" charset="0"/>
                        </a:rPr>
                        <a:t>0</a:t>
                      </a:r>
                    </a:p>
                    <a:p>
                      <a:pPr algn="ctr"/>
                      <a:r>
                        <a:rPr lang="en-US" altLang="zh-CN" sz="2000" dirty="0">
                          <a:latin typeface="Arial" panose="020B0604020202020204" pitchFamily="34" charset="0"/>
                          <a:cs typeface="Arial" panose="020B0604020202020204" pitchFamily="34" charset="0"/>
                        </a:rPr>
                        <a:t>0</a:t>
                      </a:r>
                    </a:p>
                    <a:p>
                      <a:pPr algn="ctr"/>
                      <a:r>
                        <a:rPr lang="en-US" altLang="zh-CN" sz="2000" dirty="0">
                          <a:latin typeface="Arial" panose="020B0604020202020204" pitchFamily="34" charset="0"/>
                          <a:cs typeface="Arial" panose="020B0604020202020204" pitchFamily="34" charset="0"/>
                        </a:rPr>
                        <a:t>1</a:t>
                      </a:r>
                    </a:p>
                    <a:p>
                      <a:pPr algn="ctr"/>
                      <a:r>
                        <a:rPr lang="en-US" altLang="zh-CN" sz="2000" dirty="0">
                          <a:latin typeface="Arial" panose="020B0604020202020204" pitchFamily="34" charset="0"/>
                          <a:cs typeface="Arial" panose="020B0604020202020204" pitchFamily="34" charset="0"/>
                        </a:rPr>
                        <a:t>0</a:t>
                      </a:r>
                    </a:p>
                    <a:p>
                      <a:pPr algn="ctr"/>
                      <a:r>
                        <a:rPr lang="en-US" altLang="zh-CN" sz="2000" dirty="0">
                          <a:latin typeface="Arial" panose="020B0604020202020204" pitchFamily="34" charset="0"/>
                          <a:cs typeface="Arial" panose="020B0604020202020204" pitchFamily="34" charset="0"/>
                        </a:rPr>
                        <a:t>1</a:t>
                      </a:r>
                    </a:p>
                    <a:p>
                      <a:pPr algn="ctr"/>
                      <a:r>
                        <a:rPr lang="en-US" altLang="zh-CN" sz="2000" dirty="0">
                          <a:latin typeface="Arial" panose="020B0604020202020204" pitchFamily="34" charset="0"/>
                          <a:cs typeface="Arial" panose="020B0604020202020204" pitchFamily="34" charset="0"/>
                        </a:rPr>
                        <a:t>1</a:t>
                      </a:r>
                    </a:p>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28044227"/>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068E4C-BD14-466A-AF70-B407B9B5ACB6}"/>
              </a:ext>
            </a:extLst>
          </p:cNvPr>
          <p:cNvSpPr>
            <a:spLocks noGrp="1"/>
          </p:cNvSpPr>
          <p:nvPr>
            <p:ph type="title"/>
          </p:nvPr>
        </p:nvSpPr>
        <p:spPr/>
        <p:txBody>
          <a:bodyPr/>
          <a:lstStyle/>
          <a:p>
            <a:r>
              <a:rPr lang="en-US" altLang="zh-CN" dirty="0"/>
              <a:t>Logisim</a:t>
            </a:r>
            <a:r>
              <a:rPr lang="zh-CN" altLang="en-US" dirty="0"/>
              <a:t>实验</a:t>
            </a:r>
            <a:r>
              <a:rPr lang="en-US" altLang="zh-CN" dirty="0"/>
              <a:t>1.2</a:t>
            </a:r>
            <a:r>
              <a:rPr lang="zh-CN" altLang="en-US" dirty="0"/>
              <a:t>：构建或门</a:t>
            </a:r>
          </a:p>
        </p:txBody>
      </p:sp>
      <p:sp>
        <p:nvSpPr>
          <p:cNvPr id="3" name="内容占位符 2">
            <a:extLst>
              <a:ext uri="{FF2B5EF4-FFF2-40B4-BE49-F238E27FC236}">
                <a16:creationId xmlns:a16="http://schemas.microsoft.com/office/drawing/2014/main" id="{F3AA864A-552A-46FB-848F-C0CBCB76213D}"/>
              </a:ext>
            </a:extLst>
          </p:cNvPr>
          <p:cNvSpPr>
            <a:spLocks noGrp="1"/>
          </p:cNvSpPr>
          <p:nvPr>
            <p:ph idx="1"/>
          </p:nvPr>
        </p:nvSpPr>
        <p:spPr>
          <a:xfrm>
            <a:off x="179512" y="1024245"/>
            <a:ext cx="8856984" cy="1684676"/>
          </a:xfrm>
        </p:spPr>
        <p:txBody>
          <a:bodyPr/>
          <a:lstStyle/>
          <a:p>
            <a:r>
              <a:rPr lang="zh-CN" altLang="en-US" dirty="0"/>
              <a:t>实验</a:t>
            </a:r>
            <a:r>
              <a:rPr lang="en-US" altLang="zh-CN" dirty="0"/>
              <a:t>2</a:t>
            </a:r>
            <a:r>
              <a:rPr lang="zh-CN" altLang="en-US" dirty="0"/>
              <a:t>：</a:t>
            </a:r>
            <a:r>
              <a:rPr lang="zh-CN" altLang="zh-CN" dirty="0"/>
              <a:t>利用</a:t>
            </a:r>
            <a:r>
              <a:rPr lang="en-US" altLang="zh-CN" dirty="0"/>
              <a:t>CMOS</a:t>
            </a:r>
            <a:r>
              <a:rPr lang="zh-CN" altLang="zh-CN" dirty="0"/>
              <a:t>晶体管构建两输入或门，并验证其功能。</a:t>
            </a:r>
            <a:endParaRPr lang="en-US" altLang="zh-CN" dirty="0"/>
          </a:p>
          <a:p>
            <a:r>
              <a:rPr lang="en-US" altLang="zh-CN" dirty="0"/>
              <a:t>1</a:t>
            </a:r>
            <a:r>
              <a:rPr lang="zh-CN" altLang="en-US" dirty="0"/>
              <a:t>、实验原理：根据数字电路原理，或门是由或非门级联反相器构成。</a:t>
            </a:r>
            <a:endParaRPr lang="en-US" altLang="zh-CN" dirty="0"/>
          </a:p>
          <a:p>
            <a:pPr lvl="1"/>
            <a:r>
              <a:rPr lang="zh-CN" altLang="en-US" dirty="0"/>
              <a:t>或非门、反相器的原理如下所示：</a:t>
            </a:r>
          </a:p>
        </p:txBody>
      </p:sp>
      <p:sp>
        <p:nvSpPr>
          <p:cNvPr id="4" name="灯片编号占位符 3">
            <a:extLst>
              <a:ext uri="{FF2B5EF4-FFF2-40B4-BE49-F238E27FC236}">
                <a16:creationId xmlns:a16="http://schemas.microsoft.com/office/drawing/2014/main" id="{C9CDEEA7-3F40-4DF5-AADF-11458B733B29}"/>
              </a:ext>
            </a:extLst>
          </p:cNvPr>
          <p:cNvSpPr>
            <a:spLocks noGrp="1"/>
          </p:cNvSpPr>
          <p:nvPr>
            <p:ph type="sldNum" sz="quarter" idx="10"/>
          </p:nvPr>
        </p:nvSpPr>
        <p:spPr/>
        <p:txBody>
          <a:bodyPr/>
          <a:lstStyle/>
          <a:p>
            <a:pPr>
              <a:defRPr/>
            </a:pPr>
            <a:fld id="{3B78F852-FEB5-4FC6-8012-DF6F33E7AD00}" type="slidenum">
              <a:rPr lang="en-US" altLang="zh-CN" smtClean="0"/>
              <a:pPr>
                <a:defRPr/>
              </a:pPr>
              <a:t>27</a:t>
            </a:fld>
            <a:endParaRPr lang="en-US" altLang="zh-CN"/>
          </a:p>
        </p:txBody>
      </p:sp>
      <p:pic>
        <p:nvPicPr>
          <p:cNvPr id="5" name="图片 4">
            <a:extLst>
              <a:ext uri="{FF2B5EF4-FFF2-40B4-BE49-F238E27FC236}">
                <a16:creationId xmlns:a16="http://schemas.microsoft.com/office/drawing/2014/main" id="{B86123A0-FD69-4805-BE6C-2B10AEE55E3E}"/>
              </a:ext>
            </a:extLst>
          </p:cNvPr>
          <p:cNvPicPr>
            <a:picLocks noChangeAspect="1"/>
          </p:cNvPicPr>
          <p:nvPr/>
        </p:nvPicPr>
        <p:blipFill>
          <a:blip r:embed="rId2"/>
          <a:stretch>
            <a:fillRect/>
          </a:stretch>
        </p:blipFill>
        <p:spPr>
          <a:xfrm>
            <a:off x="683568" y="2708920"/>
            <a:ext cx="1805940" cy="2689860"/>
          </a:xfrm>
          <a:prstGeom prst="rect">
            <a:avLst/>
          </a:prstGeom>
        </p:spPr>
      </p:pic>
      <p:pic>
        <p:nvPicPr>
          <p:cNvPr id="6" name="图片 5">
            <a:extLst>
              <a:ext uri="{FF2B5EF4-FFF2-40B4-BE49-F238E27FC236}">
                <a16:creationId xmlns:a16="http://schemas.microsoft.com/office/drawing/2014/main" id="{93BE7DCA-8F82-4472-9622-AE1C8CA117F6}"/>
              </a:ext>
            </a:extLst>
          </p:cNvPr>
          <p:cNvPicPr>
            <a:picLocks noChangeAspect="1"/>
          </p:cNvPicPr>
          <p:nvPr/>
        </p:nvPicPr>
        <p:blipFill>
          <a:blip r:embed="rId3"/>
          <a:stretch>
            <a:fillRect/>
          </a:stretch>
        </p:blipFill>
        <p:spPr>
          <a:xfrm>
            <a:off x="2610347" y="2708920"/>
            <a:ext cx="1958340" cy="2247900"/>
          </a:xfrm>
          <a:prstGeom prst="rect">
            <a:avLst/>
          </a:prstGeom>
        </p:spPr>
      </p:pic>
      <p:sp>
        <p:nvSpPr>
          <p:cNvPr id="7" name="矩形 6">
            <a:extLst>
              <a:ext uri="{FF2B5EF4-FFF2-40B4-BE49-F238E27FC236}">
                <a16:creationId xmlns:a16="http://schemas.microsoft.com/office/drawing/2014/main" id="{42388B46-6AE2-4A38-B3FE-1D8C92D7CA58}"/>
              </a:ext>
            </a:extLst>
          </p:cNvPr>
          <p:cNvSpPr/>
          <p:nvPr/>
        </p:nvSpPr>
        <p:spPr>
          <a:xfrm>
            <a:off x="827584" y="5398780"/>
            <a:ext cx="1569660" cy="369332"/>
          </a:xfrm>
          <a:prstGeom prst="rect">
            <a:avLst/>
          </a:prstGeom>
        </p:spPr>
        <p:txBody>
          <a:bodyPr wrap="none">
            <a:spAutoFit/>
          </a:bodyPr>
          <a:lstStyle/>
          <a:p>
            <a:r>
              <a:rPr lang="zh-CN" altLang="en-US" dirty="0"/>
              <a:t>或非门原理图</a:t>
            </a:r>
          </a:p>
        </p:txBody>
      </p:sp>
      <p:sp>
        <p:nvSpPr>
          <p:cNvPr id="8" name="矩形 7">
            <a:extLst>
              <a:ext uri="{FF2B5EF4-FFF2-40B4-BE49-F238E27FC236}">
                <a16:creationId xmlns:a16="http://schemas.microsoft.com/office/drawing/2014/main" id="{452EBE55-5F32-4284-9407-8146DA59DF88}"/>
              </a:ext>
            </a:extLst>
          </p:cNvPr>
          <p:cNvSpPr/>
          <p:nvPr/>
        </p:nvSpPr>
        <p:spPr>
          <a:xfrm>
            <a:off x="2771800" y="5398780"/>
            <a:ext cx="1569660" cy="369332"/>
          </a:xfrm>
          <a:prstGeom prst="rect">
            <a:avLst/>
          </a:prstGeom>
        </p:spPr>
        <p:txBody>
          <a:bodyPr wrap="none">
            <a:spAutoFit/>
          </a:bodyPr>
          <a:lstStyle/>
          <a:p>
            <a:r>
              <a:rPr lang="zh-CN" altLang="en-US" dirty="0"/>
              <a:t>反相器原理图</a:t>
            </a:r>
          </a:p>
        </p:txBody>
      </p:sp>
      <p:sp>
        <p:nvSpPr>
          <p:cNvPr id="9" name="内容占位符 2">
            <a:extLst>
              <a:ext uri="{FF2B5EF4-FFF2-40B4-BE49-F238E27FC236}">
                <a16:creationId xmlns:a16="http://schemas.microsoft.com/office/drawing/2014/main" id="{FA1E4DEA-044A-4710-A120-3C66C782C04C}"/>
              </a:ext>
            </a:extLst>
          </p:cNvPr>
          <p:cNvSpPr txBox="1">
            <a:spLocks/>
          </p:cNvSpPr>
          <p:nvPr/>
        </p:nvSpPr>
        <p:spPr bwMode="auto">
          <a:xfrm>
            <a:off x="4341460" y="2914634"/>
            <a:ext cx="4529437" cy="23145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ts val="300"/>
              </a:spcBef>
              <a:spcAft>
                <a:spcPct val="0"/>
              </a:spcAft>
              <a:buClr>
                <a:srgbClr val="CC6600"/>
              </a:buClr>
              <a:buSzPct val="70000"/>
              <a:buFont typeface="Wingdings" charset="0"/>
              <a:buChar char="n"/>
              <a:defRPr sz="2400" b="0">
                <a:solidFill>
                  <a:schemeClr val="tx1"/>
                </a:solidFill>
                <a:effectLst/>
                <a:latin typeface="微软雅黑" panose="020B0503020204020204" pitchFamily="34" charset="-122"/>
                <a:ea typeface="微软雅黑" panose="020B0503020204020204" pitchFamily="34" charset="-122"/>
                <a:cs typeface="Times New Roman" pitchFamily="18" charset="0"/>
              </a:defRPr>
            </a:lvl1pPr>
            <a:lvl2pPr marL="889000" indent="-439738" algn="l" rtl="0" eaLnBrk="1" fontAlgn="base" hangingPunct="1">
              <a:spcBef>
                <a:spcPts val="300"/>
              </a:spcBef>
              <a:spcAft>
                <a:spcPct val="0"/>
              </a:spcAft>
              <a:buClr>
                <a:schemeClr val="hlink"/>
              </a:buClr>
              <a:buSzPct val="65000"/>
              <a:buFont typeface="Wingdings" charset="0"/>
              <a:buChar char="¡"/>
              <a:defRPr sz="2400" b="0">
                <a:solidFill>
                  <a:schemeClr val="tx1"/>
                </a:solidFill>
                <a:latin typeface="微软雅黑" panose="020B0503020204020204" pitchFamily="34" charset="-122"/>
                <a:ea typeface="微软雅黑" panose="020B0503020204020204" pitchFamily="34" charset="-122"/>
                <a:cs typeface="Times New Roman" pitchFamily="18" charset="0"/>
              </a:defRPr>
            </a:lvl2pPr>
            <a:lvl3pPr marL="1293813"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微软雅黑" panose="020B0503020204020204" pitchFamily="34" charset="-122"/>
                <a:ea typeface="微软雅黑" panose="020B0503020204020204" pitchFamily="34" charset="-122"/>
                <a:cs typeface="Times New Roman" pitchFamily="18" charset="0"/>
              </a:defRPr>
            </a:lvl3pPr>
            <a:lvl4pPr marL="1681163" indent="-385763" algn="l" rtl="0" eaLnBrk="1" fontAlgn="base" hangingPunct="1">
              <a:spcBef>
                <a:spcPts val="300"/>
              </a:spcBef>
              <a:spcAft>
                <a:spcPct val="0"/>
              </a:spcAft>
              <a:buClr>
                <a:schemeClr val="hlink"/>
              </a:buClr>
              <a:buSzPct val="75000"/>
              <a:buFont typeface="Wingdings" panose="05000000000000000000" pitchFamily="2" charset="2"/>
              <a:buChar char="p"/>
              <a:defRPr kumimoji="1" sz="2000" b="0">
                <a:solidFill>
                  <a:schemeClr val="tx1"/>
                </a:solidFill>
                <a:latin typeface="微软雅黑" panose="020B0503020204020204" pitchFamily="34" charset="-122"/>
                <a:ea typeface="微软雅黑" panose="020B0503020204020204" pitchFamily="34" charset="-122"/>
                <a:cs typeface="Times New Roman"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itchFamily="18" charset="0"/>
                <a:ea typeface="仿宋" panose="02010609060101010101" pitchFamily="49" charset="-122"/>
                <a:cs typeface="Times New Roman" pitchFamily="18" charset="0"/>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lvl="1"/>
            <a:r>
              <a:rPr lang="zh-CN" altLang="en-US" kern="0" dirty="0"/>
              <a:t>实现电路部件分析：</a:t>
            </a:r>
            <a:endParaRPr lang="en-US" altLang="zh-CN" kern="0" dirty="0"/>
          </a:p>
          <a:p>
            <a:pPr lvl="2"/>
            <a:r>
              <a:rPr lang="en-US" altLang="zh-CN" kern="0" dirty="0"/>
              <a:t>3</a:t>
            </a:r>
            <a:r>
              <a:rPr lang="zh-CN" altLang="en-US" kern="0" dirty="0"/>
              <a:t>对</a:t>
            </a:r>
            <a:r>
              <a:rPr lang="en-US" altLang="zh-CN" kern="0" dirty="0"/>
              <a:t>CMOS</a:t>
            </a:r>
            <a:r>
              <a:rPr lang="zh-CN" altLang="en-US" kern="0" dirty="0"/>
              <a:t>晶体管</a:t>
            </a:r>
            <a:endParaRPr lang="en-US" altLang="zh-CN" kern="0" dirty="0"/>
          </a:p>
          <a:p>
            <a:pPr lvl="2"/>
            <a:r>
              <a:rPr lang="en-US" altLang="zh-CN" kern="0" dirty="0"/>
              <a:t>2</a:t>
            </a:r>
            <a:r>
              <a:rPr lang="zh-CN" altLang="en-US" kern="0" dirty="0"/>
              <a:t>个输入引脚</a:t>
            </a:r>
            <a:endParaRPr lang="en-US" altLang="zh-CN" kern="0" dirty="0"/>
          </a:p>
          <a:p>
            <a:pPr lvl="2"/>
            <a:r>
              <a:rPr lang="en-US" altLang="zh-CN" kern="0" dirty="0"/>
              <a:t>1</a:t>
            </a:r>
            <a:r>
              <a:rPr lang="zh-CN" altLang="en-US" kern="0" dirty="0"/>
              <a:t>个输出引脚</a:t>
            </a:r>
            <a:endParaRPr lang="en-US" altLang="zh-CN" kern="0" dirty="0"/>
          </a:p>
          <a:p>
            <a:pPr lvl="2"/>
            <a:r>
              <a:rPr lang="en-US" altLang="zh-CN" kern="0" dirty="0"/>
              <a:t>1</a:t>
            </a:r>
            <a:r>
              <a:rPr lang="zh-CN" altLang="en-US" kern="0" dirty="0"/>
              <a:t>个电源</a:t>
            </a:r>
            <a:endParaRPr lang="en-US" altLang="zh-CN" kern="0" dirty="0"/>
          </a:p>
          <a:p>
            <a:pPr lvl="2"/>
            <a:r>
              <a:rPr lang="en-US" altLang="zh-CN" kern="0" dirty="0"/>
              <a:t>1</a:t>
            </a:r>
            <a:r>
              <a:rPr lang="zh-CN" altLang="en-US" kern="0" dirty="0"/>
              <a:t>个地线</a:t>
            </a:r>
          </a:p>
        </p:txBody>
      </p:sp>
    </p:spTree>
    <p:extLst>
      <p:ext uri="{BB962C8B-B14F-4D97-AF65-F5344CB8AC3E}">
        <p14:creationId xmlns:p14="http://schemas.microsoft.com/office/powerpoint/2010/main" val="2934187020"/>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7A7D0-649B-4E58-A01E-64733502A306}"/>
              </a:ext>
            </a:extLst>
          </p:cNvPr>
          <p:cNvSpPr>
            <a:spLocks noGrp="1"/>
          </p:cNvSpPr>
          <p:nvPr>
            <p:ph type="title"/>
          </p:nvPr>
        </p:nvSpPr>
        <p:spPr/>
        <p:txBody>
          <a:bodyPr/>
          <a:lstStyle/>
          <a:p>
            <a:r>
              <a:rPr lang="en-US" altLang="zh-CN" dirty="0"/>
              <a:t>Logisim</a:t>
            </a:r>
            <a:r>
              <a:rPr lang="zh-CN" altLang="en-US" dirty="0"/>
              <a:t>实验</a:t>
            </a:r>
            <a:r>
              <a:rPr lang="en-US" altLang="zh-CN" dirty="0"/>
              <a:t>1.2</a:t>
            </a:r>
            <a:r>
              <a:rPr lang="zh-CN" altLang="en-US" dirty="0"/>
              <a:t>：构建或门</a:t>
            </a:r>
          </a:p>
        </p:txBody>
      </p:sp>
      <p:sp>
        <p:nvSpPr>
          <p:cNvPr id="3" name="内容占位符 2">
            <a:extLst>
              <a:ext uri="{FF2B5EF4-FFF2-40B4-BE49-F238E27FC236}">
                <a16:creationId xmlns:a16="http://schemas.microsoft.com/office/drawing/2014/main" id="{287E4049-16FA-4CF7-8EB1-F5A67C0D16E9}"/>
              </a:ext>
            </a:extLst>
          </p:cNvPr>
          <p:cNvSpPr>
            <a:spLocks noGrp="1"/>
          </p:cNvSpPr>
          <p:nvPr>
            <p:ph idx="1"/>
          </p:nvPr>
        </p:nvSpPr>
        <p:spPr/>
        <p:txBody>
          <a:bodyPr/>
          <a:lstStyle/>
          <a:p>
            <a:r>
              <a:rPr lang="en-US" altLang="zh-CN" dirty="0"/>
              <a:t>2</a:t>
            </a:r>
            <a:r>
              <a:rPr lang="zh-CN" altLang="en-US" dirty="0"/>
              <a:t>、添加晶体管，选择晶体管类型为</a:t>
            </a:r>
            <a:r>
              <a:rPr lang="en-US" altLang="zh-CN" dirty="0"/>
              <a:t>P-Type</a:t>
            </a:r>
            <a:r>
              <a:rPr lang="zh-CN" altLang="en-US" dirty="0"/>
              <a:t>，朝向选择：</a:t>
            </a:r>
            <a:r>
              <a:rPr lang="en-US" altLang="zh-CN" dirty="0"/>
              <a:t>South</a:t>
            </a:r>
            <a:r>
              <a:rPr lang="zh-CN" altLang="en-US" dirty="0"/>
              <a:t>，复制该晶体管</a:t>
            </a:r>
            <a:r>
              <a:rPr lang="en-US" altLang="zh-CN" dirty="0"/>
              <a:t>3</a:t>
            </a:r>
            <a:r>
              <a:rPr lang="zh-CN" altLang="en-US" dirty="0"/>
              <a:t>只。</a:t>
            </a:r>
            <a:endParaRPr lang="en-US" altLang="zh-CN" dirty="0"/>
          </a:p>
          <a:p>
            <a:pPr lvl="1"/>
            <a:r>
              <a:rPr lang="zh-CN" altLang="en-US" dirty="0"/>
              <a:t>添加</a:t>
            </a:r>
            <a:r>
              <a:rPr lang="en-US" altLang="zh-CN" dirty="0"/>
              <a:t>NMOS</a:t>
            </a:r>
            <a:r>
              <a:rPr lang="zh-CN" altLang="en-US" dirty="0"/>
              <a:t>晶体管</a:t>
            </a:r>
            <a:r>
              <a:rPr lang="en-US" altLang="zh-CN" dirty="0"/>
              <a:t>3</a:t>
            </a:r>
            <a:r>
              <a:rPr lang="zh-CN" altLang="en-US" dirty="0"/>
              <a:t>只，朝向选择：</a:t>
            </a:r>
            <a:r>
              <a:rPr lang="en-US" altLang="zh-CN" dirty="0"/>
              <a:t>North</a:t>
            </a:r>
            <a:r>
              <a:rPr lang="zh-CN" altLang="en-US" dirty="0"/>
              <a:t>。</a:t>
            </a:r>
            <a:endParaRPr lang="en-US" altLang="zh-CN" dirty="0"/>
          </a:p>
          <a:p>
            <a:pPr lvl="1"/>
            <a:r>
              <a:rPr lang="zh-CN" altLang="en-US" dirty="0"/>
              <a:t>添加输入、输出引脚和电源、地线</a:t>
            </a:r>
          </a:p>
        </p:txBody>
      </p:sp>
      <p:sp>
        <p:nvSpPr>
          <p:cNvPr id="4" name="灯片编号占位符 3">
            <a:extLst>
              <a:ext uri="{FF2B5EF4-FFF2-40B4-BE49-F238E27FC236}">
                <a16:creationId xmlns:a16="http://schemas.microsoft.com/office/drawing/2014/main" id="{2396E664-4DD7-44AD-9B74-74A4BD3C89A9}"/>
              </a:ext>
            </a:extLst>
          </p:cNvPr>
          <p:cNvSpPr>
            <a:spLocks noGrp="1"/>
          </p:cNvSpPr>
          <p:nvPr>
            <p:ph type="sldNum" sz="quarter" idx="10"/>
          </p:nvPr>
        </p:nvSpPr>
        <p:spPr/>
        <p:txBody>
          <a:bodyPr/>
          <a:lstStyle/>
          <a:p>
            <a:pPr>
              <a:defRPr/>
            </a:pPr>
            <a:fld id="{3B78F852-FEB5-4FC6-8012-DF6F33E7AD00}" type="slidenum">
              <a:rPr lang="en-US" altLang="zh-CN" smtClean="0"/>
              <a:pPr>
                <a:defRPr/>
              </a:pPr>
              <a:t>28</a:t>
            </a:fld>
            <a:endParaRPr lang="en-US" altLang="zh-CN"/>
          </a:p>
        </p:txBody>
      </p:sp>
      <p:pic>
        <p:nvPicPr>
          <p:cNvPr id="8" name="图片 7">
            <a:extLst>
              <a:ext uri="{FF2B5EF4-FFF2-40B4-BE49-F238E27FC236}">
                <a16:creationId xmlns:a16="http://schemas.microsoft.com/office/drawing/2014/main" id="{E4F12088-C396-445A-9643-0192C5DFEB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636912"/>
            <a:ext cx="6561389" cy="3755095"/>
          </a:xfrm>
          <a:prstGeom prst="rect">
            <a:avLst/>
          </a:prstGeom>
        </p:spPr>
      </p:pic>
      <p:pic>
        <p:nvPicPr>
          <p:cNvPr id="10" name="图片 9">
            <a:extLst>
              <a:ext uri="{FF2B5EF4-FFF2-40B4-BE49-F238E27FC236}">
                <a16:creationId xmlns:a16="http://schemas.microsoft.com/office/drawing/2014/main" id="{2F8664C1-BF6A-4775-9148-3F48A114A3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9971" y="3118621"/>
            <a:ext cx="4064057" cy="3190699"/>
          </a:xfrm>
          <a:prstGeom prst="rect">
            <a:avLst/>
          </a:prstGeom>
        </p:spPr>
      </p:pic>
    </p:spTree>
    <p:extLst>
      <p:ext uri="{BB962C8B-B14F-4D97-AF65-F5344CB8AC3E}">
        <p14:creationId xmlns:p14="http://schemas.microsoft.com/office/powerpoint/2010/main" val="2102489434"/>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A0566-4066-497F-8B27-8A4ADB5045E5}"/>
              </a:ext>
            </a:extLst>
          </p:cNvPr>
          <p:cNvSpPr>
            <a:spLocks noGrp="1"/>
          </p:cNvSpPr>
          <p:nvPr>
            <p:ph type="title"/>
          </p:nvPr>
        </p:nvSpPr>
        <p:spPr/>
        <p:txBody>
          <a:bodyPr/>
          <a:lstStyle/>
          <a:p>
            <a:r>
              <a:rPr lang="en-US" altLang="zh-CN" dirty="0"/>
              <a:t>Logisim</a:t>
            </a:r>
            <a:r>
              <a:rPr lang="zh-CN" altLang="en-US" dirty="0"/>
              <a:t>实验</a:t>
            </a:r>
            <a:r>
              <a:rPr lang="en-US" altLang="zh-CN" dirty="0"/>
              <a:t>1.2</a:t>
            </a:r>
            <a:r>
              <a:rPr lang="zh-CN" altLang="en-US" dirty="0"/>
              <a:t>：构建或门</a:t>
            </a:r>
          </a:p>
        </p:txBody>
      </p:sp>
      <p:sp>
        <p:nvSpPr>
          <p:cNvPr id="3" name="内容占位符 2">
            <a:extLst>
              <a:ext uri="{FF2B5EF4-FFF2-40B4-BE49-F238E27FC236}">
                <a16:creationId xmlns:a16="http://schemas.microsoft.com/office/drawing/2014/main" id="{5BAEFBC4-E702-4460-866F-3630BB1E095E}"/>
              </a:ext>
            </a:extLst>
          </p:cNvPr>
          <p:cNvSpPr>
            <a:spLocks noGrp="1"/>
          </p:cNvSpPr>
          <p:nvPr>
            <p:ph idx="1"/>
          </p:nvPr>
        </p:nvSpPr>
        <p:spPr/>
        <p:txBody>
          <a:bodyPr/>
          <a:lstStyle/>
          <a:p>
            <a:r>
              <a:rPr lang="en-US" altLang="zh-CN" dirty="0"/>
              <a:t>3</a:t>
            </a:r>
            <a:r>
              <a:rPr lang="zh-CN" altLang="en-US" dirty="0"/>
              <a:t>、添加线路，根据与非门和反相器原理图级联</a:t>
            </a:r>
          </a:p>
        </p:txBody>
      </p:sp>
      <p:sp>
        <p:nvSpPr>
          <p:cNvPr id="4" name="灯片编号占位符 3">
            <a:extLst>
              <a:ext uri="{FF2B5EF4-FFF2-40B4-BE49-F238E27FC236}">
                <a16:creationId xmlns:a16="http://schemas.microsoft.com/office/drawing/2014/main" id="{74B9C14C-DEDA-4BD4-A246-5F8BD9BE54DB}"/>
              </a:ext>
            </a:extLst>
          </p:cNvPr>
          <p:cNvSpPr>
            <a:spLocks noGrp="1"/>
          </p:cNvSpPr>
          <p:nvPr>
            <p:ph type="sldNum" sz="quarter" idx="10"/>
          </p:nvPr>
        </p:nvSpPr>
        <p:spPr/>
        <p:txBody>
          <a:bodyPr/>
          <a:lstStyle/>
          <a:p>
            <a:pPr>
              <a:defRPr/>
            </a:pPr>
            <a:fld id="{3B78F852-FEB5-4FC6-8012-DF6F33E7AD00}" type="slidenum">
              <a:rPr lang="en-US" altLang="zh-CN" smtClean="0"/>
              <a:pPr>
                <a:defRPr/>
              </a:pPr>
              <a:t>29</a:t>
            </a:fld>
            <a:endParaRPr lang="en-US" altLang="zh-CN"/>
          </a:p>
        </p:txBody>
      </p:sp>
      <p:pic>
        <p:nvPicPr>
          <p:cNvPr id="6" name="图片 5">
            <a:extLst>
              <a:ext uri="{FF2B5EF4-FFF2-40B4-BE49-F238E27FC236}">
                <a16:creationId xmlns:a16="http://schemas.microsoft.com/office/drawing/2014/main" id="{276DC6EE-FA5B-49FC-878B-53A8725C69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628800"/>
            <a:ext cx="6538527" cy="4455431"/>
          </a:xfrm>
          <a:prstGeom prst="rect">
            <a:avLst/>
          </a:prstGeom>
        </p:spPr>
      </p:pic>
    </p:spTree>
    <p:extLst>
      <p:ext uri="{BB962C8B-B14F-4D97-AF65-F5344CB8AC3E}">
        <p14:creationId xmlns:p14="http://schemas.microsoft.com/office/powerpoint/2010/main" val="155497800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5">
            <a:extLst>
              <a:ext uri="{FF2B5EF4-FFF2-40B4-BE49-F238E27FC236}">
                <a16:creationId xmlns:a16="http://schemas.microsoft.com/office/drawing/2014/main" id="{14588C22-CD31-4C0B-B8C4-48A8AA8CC2BC}"/>
              </a:ext>
            </a:extLst>
          </p:cNvPr>
          <p:cNvSpPr>
            <a:spLocks noGrp="1"/>
          </p:cNvSpPr>
          <p:nvPr>
            <p:ph type="subTitle" idx="1"/>
          </p:nvPr>
        </p:nvSpPr>
        <p:spPr/>
        <p:txBody>
          <a:bodyPr/>
          <a:lstStyle/>
          <a:p>
            <a:endParaRPr lang="zh-CN" altLang="en-US"/>
          </a:p>
        </p:txBody>
      </p:sp>
      <p:sp>
        <p:nvSpPr>
          <p:cNvPr id="5" name="标题 4">
            <a:extLst>
              <a:ext uri="{FF2B5EF4-FFF2-40B4-BE49-F238E27FC236}">
                <a16:creationId xmlns:a16="http://schemas.microsoft.com/office/drawing/2014/main" id="{4D5C0958-3BAD-42E7-B9E7-61AB25247F2E}"/>
              </a:ext>
            </a:extLst>
          </p:cNvPr>
          <p:cNvSpPr>
            <a:spLocks noGrp="1"/>
          </p:cNvSpPr>
          <p:nvPr>
            <p:ph type="ctrTitle"/>
          </p:nvPr>
        </p:nvSpPr>
        <p:spPr/>
        <p:txBody>
          <a:bodyPr/>
          <a:lstStyle/>
          <a:p>
            <a:r>
              <a:rPr lang="en-US" altLang="zh-CN" dirty="0"/>
              <a:t>Logisim</a:t>
            </a:r>
            <a:r>
              <a:rPr lang="zh-CN" altLang="en-US" dirty="0"/>
              <a:t>使用简介</a:t>
            </a:r>
          </a:p>
        </p:txBody>
      </p:sp>
      <p:sp>
        <p:nvSpPr>
          <p:cNvPr id="4" name="灯片编号占位符 3">
            <a:extLst>
              <a:ext uri="{FF2B5EF4-FFF2-40B4-BE49-F238E27FC236}">
                <a16:creationId xmlns:a16="http://schemas.microsoft.com/office/drawing/2014/main" id="{D767C20F-7CC6-40A0-9E17-A09B65237FA3}"/>
              </a:ext>
            </a:extLst>
          </p:cNvPr>
          <p:cNvSpPr>
            <a:spLocks noGrp="1"/>
          </p:cNvSpPr>
          <p:nvPr>
            <p:ph type="sldNum" sz="quarter" idx="10"/>
          </p:nvPr>
        </p:nvSpPr>
        <p:spPr/>
        <p:txBody>
          <a:bodyPr/>
          <a:lstStyle/>
          <a:p>
            <a:pPr>
              <a:defRPr/>
            </a:pPr>
            <a:fld id="{3B78F852-FEB5-4FC6-8012-DF6F33E7AD00}" type="slidenum">
              <a:rPr lang="en-US" altLang="zh-CN" smtClean="0"/>
              <a:pPr>
                <a:defRPr/>
              </a:pPr>
              <a:t>3</a:t>
            </a:fld>
            <a:endParaRPr lang="en-US" altLang="zh-CN"/>
          </a:p>
        </p:txBody>
      </p:sp>
    </p:spTree>
    <p:extLst>
      <p:ext uri="{BB962C8B-B14F-4D97-AF65-F5344CB8AC3E}">
        <p14:creationId xmlns:p14="http://schemas.microsoft.com/office/powerpoint/2010/main" val="2600433431"/>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A0566-4066-497F-8B27-8A4ADB5045E5}"/>
              </a:ext>
            </a:extLst>
          </p:cNvPr>
          <p:cNvSpPr>
            <a:spLocks noGrp="1"/>
          </p:cNvSpPr>
          <p:nvPr>
            <p:ph type="title"/>
          </p:nvPr>
        </p:nvSpPr>
        <p:spPr/>
        <p:txBody>
          <a:bodyPr/>
          <a:lstStyle/>
          <a:p>
            <a:r>
              <a:rPr lang="en-US" altLang="zh-CN" dirty="0"/>
              <a:t>Logisim</a:t>
            </a:r>
            <a:r>
              <a:rPr lang="zh-CN" altLang="en-US" dirty="0"/>
              <a:t>实验</a:t>
            </a:r>
            <a:r>
              <a:rPr lang="en-US" altLang="zh-CN" dirty="0"/>
              <a:t>1.2</a:t>
            </a:r>
            <a:r>
              <a:rPr lang="zh-CN" altLang="en-US" dirty="0"/>
              <a:t>：构建或门</a:t>
            </a:r>
          </a:p>
        </p:txBody>
      </p:sp>
      <p:sp>
        <p:nvSpPr>
          <p:cNvPr id="3" name="内容占位符 2">
            <a:extLst>
              <a:ext uri="{FF2B5EF4-FFF2-40B4-BE49-F238E27FC236}">
                <a16:creationId xmlns:a16="http://schemas.microsoft.com/office/drawing/2014/main" id="{5BAEFBC4-E702-4460-866F-3630BB1E095E}"/>
              </a:ext>
            </a:extLst>
          </p:cNvPr>
          <p:cNvSpPr>
            <a:spLocks noGrp="1"/>
          </p:cNvSpPr>
          <p:nvPr>
            <p:ph idx="1"/>
          </p:nvPr>
        </p:nvSpPr>
        <p:spPr/>
        <p:txBody>
          <a:bodyPr/>
          <a:lstStyle/>
          <a:p>
            <a:r>
              <a:rPr lang="en-US" altLang="zh-CN" dirty="0"/>
              <a:t>4</a:t>
            </a:r>
            <a:r>
              <a:rPr lang="zh-CN" altLang="en-US" dirty="0"/>
              <a:t>、添加标识符，标注输入、输出引脚及晶体管标识符，添加电路功能描述</a:t>
            </a:r>
          </a:p>
        </p:txBody>
      </p:sp>
      <p:sp>
        <p:nvSpPr>
          <p:cNvPr id="4" name="灯片编号占位符 3">
            <a:extLst>
              <a:ext uri="{FF2B5EF4-FFF2-40B4-BE49-F238E27FC236}">
                <a16:creationId xmlns:a16="http://schemas.microsoft.com/office/drawing/2014/main" id="{74B9C14C-DEDA-4BD4-A246-5F8BD9BE54DB}"/>
              </a:ext>
            </a:extLst>
          </p:cNvPr>
          <p:cNvSpPr>
            <a:spLocks noGrp="1"/>
          </p:cNvSpPr>
          <p:nvPr>
            <p:ph type="sldNum" sz="quarter" idx="10"/>
          </p:nvPr>
        </p:nvSpPr>
        <p:spPr/>
        <p:txBody>
          <a:bodyPr/>
          <a:lstStyle/>
          <a:p>
            <a:pPr>
              <a:defRPr/>
            </a:pPr>
            <a:fld id="{3B78F852-FEB5-4FC6-8012-DF6F33E7AD00}" type="slidenum">
              <a:rPr lang="en-US" altLang="zh-CN" smtClean="0"/>
              <a:pPr>
                <a:defRPr/>
              </a:pPr>
              <a:t>30</a:t>
            </a:fld>
            <a:endParaRPr lang="en-US" altLang="zh-CN"/>
          </a:p>
        </p:txBody>
      </p:sp>
      <p:pic>
        <p:nvPicPr>
          <p:cNvPr id="7" name="图片 6">
            <a:extLst>
              <a:ext uri="{FF2B5EF4-FFF2-40B4-BE49-F238E27FC236}">
                <a16:creationId xmlns:a16="http://schemas.microsoft.com/office/drawing/2014/main" id="{AC710A5B-CC0F-4E26-AEE4-0235CC7D5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331" y="1916831"/>
            <a:ext cx="6569009" cy="4475176"/>
          </a:xfrm>
          <a:prstGeom prst="rect">
            <a:avLst/>
          </a:prstGeom>
        </p:spPr>
      </p:pic>
    </p:spTree>
    <p:extLst>
      <p:ext uri="{BB962C8B-B14F-4D97-AF65-F5344CB8AC3E}">
        <p14:creationId xmlns:p14="http://schemas.microsoft.com/office/powerpoint/2010/main" val="40322708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A0566-4066-497F-8B27-8A4ADB5045E5}"/>
              </a:ext>
            </a:extLst>
          </p:cNvPr>
          <p:cNvSpPr>
            <a:spLocks noGrp="1"/>
          </p:cNvSpPr>
          <p:nvPr>
            <p:ph type="title"/>
          </p:nvPr>
        </p:nvSpPr>
        <p:spPr/>
        <p:txBody>
          <a:bodyPr/>
          <a:lstStyle/>
          <a:p>
            <a:r>
              <a:rPr lang="en-US" altLang="zh-CN" dirty="0"/>
              <a:t>Logisim</a:t>
            </a:r>
            <a:r>
              <a:rPr lang="zh-CN" altLang="en-US" dirty="0"/>
              <a:t>实验</a:t>
            </a:r>
            <a:r>
              <a:rPr lang="en-US" altLang="zh-CN" dirty="0"/>
              <a:t>1.2</a:t>
            </a:r>
            <a:r>
              <a:rPr lang="zh-CN" altLang="en-US" dirty="0"/>
              <a:t>：构建或门</a:t>
            </a:r>
          </a:p>
        </p:txBody>
      </p:sp>
      <p:sp>
        <p:nvSpPr>
          <p:cNvPr id="3" name="内容占位符 2">
            <a:extLst>
              <a:ext uri="{FF2B5EF4-FFF2-40B4-BE49-F238E27FC236}">
                <a16:creationId xmlns:a16="http://schemas.microsoft.com/office/drawing/2014/main" id="{5BAEFBC4-E702-4460-866F-3630BB1E095E}"/>
              </a:ext>
            </a:extLst>
          </p:cNvPr>
          <p:cNvSpPr>
            <a:spLocks noGrp="1"/>
          </p:cNvSpPr>
          <p:nvPr>
            <p:ph idx="1"/>
          </p:nvPr>
        </p:nvSpPr>
        <p:spPr/>
        <p:txBody>
          <a:bodyPr/>
          <a:lstStyle/>
          <a:p>
            <a:r>
              <a:rPr lang="en-US" altLang="zh-CN" dirty="0"/>
              <a:t>5</a:t>
            </a:r>
            <a:r>
              <a:rPr lang="zh-CN" altLang="en-US" dirty="0"/>
              <a:t>、仿真验证电路，进入仿真状态，改变输入引脚赋值，记录输出引脚的数值，填写输入输出数据表，验证电路功能。</a:t>
            </a:r>
          </a:p>
        </p:txBody>
      </p:sp>
      <p:sp>
        <p:nvSpPr>
          <p:cNvPr id="4" name="灯片编号占位符 3">
            <a:extLst>
              <a:ext uri="{FF2B5EF4-FFF2-40B4-BE49-F238E27FC236}">
                <a16:creationId xmlns:a16="http://schemas.microsoft.com/office/drawing/2014/main" id="{74B9C14C-DEDA-4BD4-A246-5F8BD9BE54DB}"/>
              </a:ext>
            </a:extLst>
          </p:cNvPr>
          <p:cNvSpPr>
            <a:spLocks noGrp="1"/>
          </p:cNvSpPr>
          <p:nvPr>
            <p:ph type="sldNum" sz="quarter" idx="10"/>
          </p:nvPr>
        </p:nvSpPr>
        <p:spPr/>
        <p:txBody>
          <a:bodyPr/>
          <a:lstStyle/>
          <a:p>
            <a:pPr>
              <a:defRPr/>
            </a:pPr>
            <a:fld id="{3B78F852-FEB5-4FC6-8012-DF6F33E7AD00}" type="slidenum">
              <a:rPr lang="en-US" altLang="zh-CN" smtClean="0"/>
              <a:pPr>
                <a:defRPr/>
              </a:pPr>
              <a:t>31</a:t>
            </a:fld>
            <a:endParaRPr lang="en-US" altLang="zh-CN"/>
          </a:p>
        </p:txBody>
      </p:sp>
      <p:pic>
        <p:nvPicPr>
          <p:cNvPr id="6" name="图片 5">
            <a:extLst>
              <a:ext uri="{FF2B5EF4-FFF2-40B4-BE49-F238E27FC236}">
                <a16:creationId xmlns:a16="http://schemas.microsoft.com/office/drawing/2014/main" id="{C145AEAE-7C3E-48AF-A1C7-8D18EF398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82" y="2060847"/>
            <a:ext cx="6515665" cy="4380007"/>
          </a:xfrm>
          <a:prstGeom prst="rect">
            <a:avLst/>
          </a:prstGeom>
        </p:spPr>
      </p:pic>
      <p:graphicFrame>
        <p:nvGraphicFramePr>
          <p:cNvPr id="8" name="表格 7">
            <a:extLst>
              <a:ext uri="{FF2B5EF4-FFF2-40B4-BE49-F238E27FC236}">
                <a16:creationId xmlns:a16="http://schemas.microsoft.com/office/drawing/2014/main" id="{5561BC9D-DE1A-4E0D-947A-BCB85F757515}"/>
              </a:ext>
            </a:extLst>
          </p:cNvPr>
          <p:cNvGraphicFramePr>
            <a:graphicFrameLocks noGrp="1"/>
          </p:cNvGraphicFramePr>
          <p:nvPr>
            <p:extLst>
              <p:ext uri="{D42A27DB-BD31-4B8C-83A1-F6EECF244321}">
                <p14:modId xmlns:p14="http://schemas.microsoft.com/office/powerpoint/2010/main" val="668381343"/>
              </p:ext>
            </p:extLst>
          </p:nvPr>
        </p:nvGraphicFramePr>
        <p:xfrm>
          <a:off x="6948638" y="2708921"/>
          <a:ext cx="1584176" cy="1706880"/>
        </p:xfrm>
        <a:graphic>
          <a:graphicData uri="http://schemas.openxmlformats.org/drawingml/2006/table">
            <a:tbl>
              <a:tblPr firstRow="1" bandRow="1">
                <a:tableStyleId>{5940675A-B579-460E-94D1-54222C63F5DA}</a:tableStyleId>
              </a:tblPr>
              <a:tblGrid>
                <a:gridCol w="1022049">
                  <a:extLst>
                    <a:ext uri="{9D8B030D-6E8A-4147-A177-3AD203B41FA5}">
                      <a16:colId xmlns:a16="http://schemas.microsoft.com/office/drawing/2014/main" val="20000"/>
                    </a:ext>
                  </a:extLst>
                </a:gridCol>
                <a:gridCol w="562127">
                  <a:extLst>
                    <a:ext uri="{9D8B030D-6E8A-4147-A177-3AD203B41FA5}">
                      <a16:colId xmlns:a16="http://schemas.microsoft.com/office/drawing/2014/main" val="20001"/>
                    </a:ext>
                  </a:extLst>
                </a:gridCol>
              </a:tblGrid>
              <a:tr h="351912">
                <a:tc>
                  <a:txBody>
                    <a:bodyPr/>
                    <a:lstStyle/>
                    <a:p>
                      <a:pPr algn="ctr"/>
                      <a:r>
                        <a:rPr lang="en-US" altLang="zh-CN" sz="2000" dirty="0">
                          <a:latin typeface="Arial" panose="020B0604020202020204" pitchFamily="34" charset="0"/>
                          <a:cs typeface="Arial" panose="020B0604020202020204" pitchFamily="34" charset="0"/>
                        </a:rPr>
                        <a:t> XY</a:t>
                      </a: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Arial" panose="020B0604020202020204" pitchFamily="34" charset="0"/>
                          <a:cs typeface="Arial" panose="020B0604020202020204" pitchFamily="34" charset="0"/>
                        </a:rPr>
                        <a:t>Z</a:t>
                      </a: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1304271">
                <a:tc>
                  <a:txBody>
                    <a:bodyPr/>
                    <a:lstStyle/>
                    <a:p>
                      <a:pPr algn="ctr"/>
                      <a:r>
                        <a:rPr lang="en-US" altLang="zh-CN" sz="2000" dirty="0">
                          <a:latin typeface="Arial" panose="020B0604020202020204" pitchFamily="34" charset="0"/>
                          <a:cs typeface="Arial" panose="020B0604020202020204" pitchFamily="34" charset="0"/>
                        </a:rPr>
                        <a:t>00</a:t>
                      </a:r>
                    </a:p>
                    <a:p>
                      <a:pPr algn="ctr"/>
                      <a:r>
                        <a:rPr lang="en-US" altLang="zh-CN" sz="2000" dirty="0">
                          <a:latin typeface="Arial" panose="020B0604020202020204" pitchFamily="34" charset="0"/>
                          <a:cs typeface="Arial" panose="020B0604020202020204" pitchFamily="34" charset="0"/>
                        </a:rPr>
                        <a:t>01</a:t>
                      </a:r>
                    </a:p>
                    <a:p>
                      <a:pPr algn="ctr"/>
                      <a:r>
                        <a:rPr lang="en-US" altLang="zh-CN" sz="2000" dirty="0">
                          <a:latin typeface="Arial" panose="020B0604020202020204" pitchFamily="34" charset="0"/>
                          <a:cs typeface="Arial" panose="020B0604020202020204" pitchFamily="34" charset="0"/>
                        </a:rPr>
                        <a:t>10</a:t>
                      </a:r>
                    </a:p>
                    <a:p>
                      <a:pPr algn="ctr"/>
                      <a:r>
                        <a:rPr lang="en-US" altLang="zh-CN" sz="2000" dirty="0">
                          <a:latin typeface="Arial" panose="020B0604020202020204" pitchFamily="34" charset="0"/>
                          <a:cs typeface="Arial" panose="020B0604020202020204" pitchFamily="34" charset="0"/>
                        </a:rPr>
                        <a:t>11</a:t>
                      </a: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p>
                    <a:p>
                      <a:pPr algn="ctr"/>
                      <a:r>
                        <a:rPr lang="en-US" altLang="zh-CN" sz="2000" dirty="0">
                          <a:latin typeface="Arial" panose="020B0604020202020204" pitchFamily="34" charset="0"/>
                          <a:cs typeface="Arial" panose="020B0604020202020204" pitchFamily="34" charset="0"/>
                        </a:rPr>
                        <a:t>1</a:t>
                      </a:r>
                    </a:p>
                    <a:p>
                      <a:pPr algn="ctr"/>
                      <a:r>
                        <a:rPr lang="en-US" altLang="zh-CN" sz="2000" dirty="0">
                          <a:latin typeface="Arial" panose="020B0604020202020204" pitchFamily="34" charset="0"/>
                          <a:cs typeface="Arial" panose="020B0604020202020204" pitchFamily="34" charset="0"/>
                        </a:rPr>
                        <a:t>1</a:t>
                      </a:r>
                    </a:p>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92243982"/>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48E6C-0AED-4BC4-9836-D3BA4752CDBE}"/>
              </a:ext>
            </a:extLst>
          </p:cNvPr>
          <p:cNvSpPr>
            <a:spLocks noGrp="1"/>
          </p:cNvSpPr>
          <p:nvPr>
            <p:ph type="title"/>
          </p:nvPr>
        </p:nvSpPr>
        <p:spPr>
          <a:xfrm>
            <a:off x="1019944" y="149687"/>
            <a:ext cx="7512869" cy="576262"/>
          </a:xfrm>
        </p:spPr>
        <p:txBody>
          <a:bodyPr/>
          <a:lstStyle/>
          <a:p>
            <a:r>
              <a:rPr lang="en-US" altLang="zh-CN" dirty="0"/>
              <a:t>Logisim</a:t>
            </a:r>
            <a:r>
              <a:rPr lang="zh-CN" altLang="en-US" dirty="0"/>
              <a:t>实验</a:t>
            </a:r>
            <a:r>
              <a:rPr lang="en-US" altLang="zh-CN" dirty="0"/>
              <a:t>1.3</a:t>
            </a:r>
            <a:r>
              <a:rPr lang="zh-CN" altLang="en-US" dirty="0"/>
              <a:t>：实现</a:t>
            </a:r>
            <a:r>
              <a:rPr lang="en-US" altLang="zh-CN" dirty="0"/>
              <a:t>2</a:t>
            </a:r>
            <a:r>
              <a:rPr lang="zh-CN" altLang="en-US" dirty="0"/>
              <a:t>选</a:t>
            </a:r>
            <a:r>
              <a:rPr lang="en-US" altLang="zh-CN" dirty="0"/>
              <a:t>1</a:t>
            </a:r>
            <a:r>
              <a:rPr lang="zh-CN" altLang="en-US" dirty="0"/>
              <a:t>多路选择器</a:t>
            </a:r>
          </a:p>
        </p:txBody>
      </p:sp>
      <p:sp>
        <p:nvSpPr>
          <p:cNvPr id="3" name="内容占位符 2">
            <a:extLst>
              <a:ext uri="{FF2B5EF4-FFF2-40B4-BE49-F238E27FC236}">
                <a16:creationId xmlns:a16="http://schemas.microsoft.com/office/drawing/2014/main" id="{D6659CEF-6BBD-4933-9AB2-AB30FF1B5637}"/>
              </a:ext>
            </a:extLst>
          </p:cNvPr>
          <p:cNvSpPr>
            <a:spLocks noGrp="1"/>
          </p:cNvSpPr>
          <p:nvPr>
            <p:ph idx="1"/>
          </p:nvPr>
        </p:nvSpPr>
        <p:spPr>
          <a:xfrm>
            <a:off x="179512" y="1024245"/>
            <a:ext cx="8856984" cy="1396644"/>
          </a:xfrm>
        </p:spPr>
        <p:txBody>
          <a:bodyPr/>
          <a:lstStyle/>
          <a:p>
            <a:r>
              <a:rPr lang="zh-CN" altLang="en-US" dirty="0"/>
              <a:t>实验</a:t>
            </a:r>
            <a:r>
              <a:rPr lang="en-US" altLang="zh-CN" dirty="0"/>
              <a:t>3</a:t>
            </a:r>
            <a:r>
              <a:rPr lang="zh-CN" altLang="en-US" dirty="0"/>
              <a:t>：</a:t>
            </a:r>
            <a:r>
              <a:rPr lang="zh-CN" altLang="zh-CN" dirty="0"/>
              <a:t>利用</a:t>
            </a:r>
            <a:r>
              <a:rPr lang="zh-CN" altLang="en-US" dirty="0"/>
              <a:t>晶体管</a:t>
            </a:r>
            <a:r>
              <a:rPr lang="zh-CN" altLang="zh-CN" dirty="0"/>
              <a:t>和传输门，实现</a:t>
            </a:r>
            <a:r>
              <a:rPr lang="en-US" altLang="zh-CN" dirty="0"/>
              <a:t>2</a:t>
            </a:r>
            <a:r>
              <a:rPr lang="zh-CN" altLang="zh-CN" dirty="0"/>
              <a:t>选</a:t>
            </a:r>
            <a:r>
              <a:rPr lang="en-US" altLang="zh-CN" dirty="0"/>
              <a:t>1</a:t>
            </a:r>
            <a:r>
              <a:rPr lang="zh-CN" altLang="zh-CN" dirty="0"/>
              <a:t>多路选择器；并封装成子电路，实现</a:t>
            </a:r>
            <a:r>
              <a:rPr lang="en-US" altLang="zh-CN" dirty="0"/>
              <a:t>4</a:t>
            </a:r>
            <a:r>
              <a:rPr lang="zh-CN" altLang="zh-CN" dirty="0"/>
              <a:t>选</a:t>
            </a:r>
            <a:r>
              <a:rPr lang="en-US" altLang="zh-CN" dirty="0"/>
              <a:t>1</a:t>
            </a:r>
            <a:r>
              <a:rPr lang="zh-CN" altLang="zh-CN" dirty="0"/>
              <a:t>多路选择器。</a:t>
            </a:r>
            <a:endParaRPr lang="en-US" altLang="zh-CN" dirty="0"/>
          </a:p>
          <a:p>
            <a:r>
              <a:rPr lang="en-US" altLang="zh-CN" dirty="0"/>
              <a:t>1</a:t>
            </a:r>
            <a:r>
              <a:rPr lang="zh-CN" altLang="en-US" dirty="0"/>
              <a:t>、实验原理图如下所示：</a:t>
            </a:r>
          </a:p>
        </p:txBody>
      </p:sp>
      <p:sp>
        <p:nvSpPr>
          <p:cNvPr id="4" name="灯片编号占位符 3">
            <a:extLst>
              <a:ext uri="{FF2B5EF4-FFF2-40B4-BE49-F238E27FC236}">
                <a16:creationId xmlns:a16="http://schemas.microsoft.com/office/drawing/2014/main" id="{C1797E07-C582-4209-8781-58D55C01135F}"/>
              </a:ext>
            </a:extLst>
          </p:cNvPr>
          <p:cNvSpPr>
            <a:spLocks noGrp="1"/>
          </p:cNvSpPr>
          <p:nvPr>
            <p:ph type="sldNum" sz="quarter" idx="10"/>
          </p:nvPr>
        </p:nvSpPr>
        <p:spPr/>
        <p:txBody>
          <a:bodyPr/>
          <a:lstStyle/>
          <a:p>
            <a:pPr>
              <a:defRPr/>
            </a:pPr>
            <a:fld id="{3B78F852-FEB5-4FC6-8012-DF6F33E7AD00}" type="slidenum">
              <a:rPr lang="en-US" altLang="zh-CN" smtClean="0"/>
              <a:pPr>
                <a:defRPr/>
              </a:pPr>
              <a:t>32</a:t>
            </a:fld>
            <a:endParaRPr lang="en-US" altLang="zh-CN"/>
          </a:p>
        </p:txBody>
      </p:sp>
      <p:pic>
        <p:nvPicPr>
          <p:cNvPr id="5" name="Picture 2" descr="The circuit includes PMOS and NMOS transistors in series, connected at their drains. Each transistor receives input S at the gate terminal, with V sub C C at the source of the PMOS. The circuit also includes a series of 2 CMOS gates. The line between the transistor drains is wired to a line connecting the NMOS side of one CMOS gate to the PMOS side of the other CMOS gate. The remaining CMOS gate terminals receive input S. The CMOS gates also receive inputs D 0 and D 1 on their drain-to-drain lines, while their source-to-source lines are wired to output Y.">
            <a:extLst>
              <a:ext uri="{FF2B5EF4-FFF2-40B4-BE49-F238E27FC236}">
                <a16:creationId xmlns:a16="http://schemas.microsoft.com/office/drawing/2014/main" id="{FDC18104-A962-4CCC-B429-EF1B15792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420888"/>
            <a:ext cx="3605714" cy="3312368"/>
          </a:xfrm>
          <a:prstGeom prst="rect">
            <a:avLst/>
          </a:prstGeom>
        </p:spPr>
      </p:pic>
      <p:sp>
        <p:nvSpPr>
          <p:cNvPr id="6" name="内容占位符 2">
            <a:extLst>
              <a:ext uri="{FF2B5EF4-FFF2-40B4-BE49-F238E27FC236}">
                <a16:creationId xmlns:a16="http://schemas.microsoft.com/office/drawing/2014/main" id="{7B55D737-8DA3-4901-B59A-533B2833D146}"/>
              </a:ext>
            </a:extLst>
          </p:cNvPr>
          <p:cNvSpPr txBox="1">
            <a:spLocks/>
          </p:cNvSpPr>
          <p:nvPr/>
        </p:nvSpPr>
        <p:spPr bwMode="auto">
          <a:xfrm>
            <a:off x="4254202" y="2708920"/>
            <a:ext cx="4529437" cy="23145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ts val="300"/>
              </a:spcBef>
              <a:spcAft>
                <a:spcPct val="0"/>
              </a:spcAft>
              <a:buClr>
                <a:srgbClr val="CC6600"/>
              </a:buClr>
              <a:buSzPct val="70000"/>
              <a:buFont typeface="Wingdings" charset="0"/>
              <a:buChar char="n"/>
              <a:defRPr sz="2400" b="0">
                <a:solidFill>
                  <a:schemeClr val="tx1"/>
                </a:solidFill>
                <a:effectLst/>
                <a:latin typeface="微软雅黑" panose="020B0503020204020204" pitchFamily="34" charset="-122"/>
                <a:ea typeface="微软雅黑" panose="020B0503020204020204" pitchFamily="34" charset="-122"/>
                <a:cs typeface="Times New Roman" pitchFamily="18" charset="0"/>
              </a:defRPr>
            </a:lvl1pPr>
            <a:lvl2pPr marL="889000" indent="-439738" algn="l" rtl="0" eaLnBrk="1" fontAlgn="base" hangingPunct="1">
              <a:spcBef>
                <a:spcPts val="300"/>
              </a:spcBef>
              <a:spcAft>
                <a:spcPct val="0"/>
              </a:spcAft>
              <a:buClr>
                <a:schemeClr val="hlink"/>
              </a:buClr>
              <a:buSzPct val="65000"/>
              <a:buFont typeface="Wingdings" charset="0"/>
              <a:buChar char="¡"/>
              <a:defRPr sz="2400" b="0">
                <a:solidFill>
                  <a:schemeClr val="tx1"/>
                </a:solidFill>
                <a:latin typeface="微软雅黑" panose="020B0503020204020204" pitchFamily="34" charset="-122"/>
                <a:ea typeface="微软雅黑" panose="020B0503020204020204" pitchFamily="34" charset="-122"/>
                <a:cs typeface="Times New Roman" pitchFamily="18" charset="0"/>
              </a:defRPr>
            </a:lvl2pPr>
            <a:lvl3pPr marL="1293813"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微软雅黑" panose="020B0503020204020204" pitchFamily="34" charset="-122"/>
                <a:ea typeface="微软雅黑" panose="020B0503020204020204" pitchFamily="34" charset="-122"/>
                <a:cs typeface="Times New Roman" pitchFamily="18" charset="0"/>
              </a:defRPr>
            </a:lvl3pPr>
            <a:lvl4pPr marL="1681163" indent="-385763" algn="l" rtl="0" eaLnBrk="1" fontAlgn="base" hangingPunct="1">
              <a:spcBef>
                <a:spcPts val="300"/>
              </a:spcBef>
              <a:spcAft>
                <a:spcPct val="0"/>
              </a:spcAft>
              <a:buClr>
                <a:schemeClr val="hlink"/>
              </a:buClr>
              <a:buSzPct val="75000"/>
              <a:buFont typeface="Wingdings" panose="05000000000000000000" pitchFamily="2" charset="2"/>
              <a:buChar char="p"/>
              <a:defRPr kumimoji="1" sz="2000" b="0">
                <a:solidFill>
                  <a:schemeClr val="tx1"/>
                </a:solidFill>
                <a:latin typeface="微软雅黑" panose="020B0503020204020204" pitchFamily="34" charset="-122"/>
                <a:ea typeface="微软雅黑" panose="020B0503020204020204" pitchFamily="34" charset="-122"/>
                <a:cs typeface="Times New Roman"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itchFamily="18" charset="0"/>
                <a:ea typeface="仿宋" panose="02010609060101010101" pitchFamily="49" charset="-122"/>
                <a:cs typeface="Times New Roman" pitchFamily="18" charset="0"/>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lvl="1"/>
            <a:r>
              <a:rPr lang="zh-CN" altLang="en-US" kern="0" dirty="0"/>
              <a:t>实现电路部件分析：</a:t>
            </a:r>
            <a:endParaRPr lang="en-US" altLang="zh-CN" kern="0" dirty="0"/>
          </a:p>
          <a:p>
            <a:pPr lvl="2"/>
            <a:r>
              <a:rPr lang="en-US" altLang="zh-CN" kern="0" dirty="0"/>
              <a:t>1</a:t>
            </a:r>
            <a:r>
              <a:rPr lang="zh-CN" altLang="en-US" kern="0" dirty="0"/>
              <a:t>对</a:t>
            </a:r>
            <a:r>
              <a:rPr lang="en-US" altLang="zh-CN" kern="0" dirty="0"/>
              <a:t>CMOS</a:t>
            </a:r>
            <a:r>
              <a:rPr lang="zh-CN" altLang="en-US" kern="0" dirty="0"/>
              <a:t>晶体管</a:t>
            </a:r>
            <a:endParaRPr lang="en-US" altLang="zh-CN" kern="0" dirty="0"/>
          </a:p>
          <a:p>
            <a:pPr lvl="2"/>
            <a:r>
              <a:rPr lang="en-US" altLang="zh-CN" kern="0" dirty="0"/>
              <a:t>2</a:t>
            </a:r>
            <a:r>
              <a:rPr lang="zh-CN" altLang="en-US" kern="0" dirty="0"/>
              <a:t>个传输门</a:t>
            </a:r>
            <a:endParaRPr lang="en-US" altLang="zh-CN" kern="0" dirty="0"/>
          </a:p>
          <a:p>
            <a:pPr lvl="2"/>
            <a:r>
              <a:rPr lang="en-US" altLang="zh-CN" kern="0" dirty="0"/>
              <a:t>2</a:t>
            </a:r>
            <a:r>
              <a:rPr lang="zh-CN" altLang="en-US" kern="0" dirty="0"/>
              <a:t>个输入引脚</a:t>
            </a:r>
            <a:endParaRPr lang="en-US" altLang="zh-CN" kern="0" dirty="0"/>
          </a:p>
          <a:p>
            <a:pPr lvl="2"/>
            <a:r>
              <a:rPr lang="en-US" altLang="zh-CN" kern="0" dirty="0"/>
              <a:t>1</a:t>
            </a:r>
            <a:r>
              <a:rPr lang="zh-CN" altLang="en-US" kern="0" dirty="0"/>
              <a:t>个输出引脚</a:t>
            </a:r>
            <a:endParaRPr lang="en-US" altLang="zh-CN" kern="0" dirty="0"/>
          </a:p>
          <a:p>
            <a:pPr lvl="2"/>
            <a:r>
              <a:rPr lang="en-US" altLang="zh-CN" kern="0" dirty="0"/>
              <a:t>1</a:t>
            </a:r>
            <a:r>
              <a:rPr lang="zh-CN" altLang="en-US" kern="0" dirty="0"/>
              <a:t>个电源</a:t>
            </a:r>
            <a:endParaRPr lang="en-US" altLang="zh-CN" kern="0" dirty="0"/>
          </a:p>
          <a:p>
            <a:pPr lvl="2"/>
            <a:r>
              <a:rPr lang="en-US" altLang="zh-CN" kern="0" dirty="0"/>
              <a:t>1</a:t>
            </a:r>
            <a:r>
              <a:rPr lang="zh-CN" altLang="en-US" kern="0" dirty="0"/>
              <a:t>个地线</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EE40C69-BDC5-44E1-90CD-12AC1DAD9D07}"/>
                  </a:ext>
                </a:extLst>
              </p:cNvPr>
              <p:cNvSpPr txBox="1"/>
              <p:nvPr/>
            </p:nvSpPr>
            <p:spPr>
              <a:xfrm>
                <a:off x="2115860" y="5733256"/>
                <a:ext cx="2376264" cy="400815"/>
              </a:xfrm>
              <a:prstGeom prst="rect">
                <a:avLst/>
              </a:prstGeom>
              <a:noFill/>
            </p:spPr>
            <p:txBody>
              <a:bodyPr wrap="square" rtlCol="0">
                <a:spAutoFit/>
              </a:bodyPr>
              <a:lstStyle/>
              <a:p>
                <a:r>
                  <a:rPr lang="en-US" altLang="zh-CN" sz="2000" dirty="0"/>
                  <a:t>Y=D0</a:t>
                </a:r>
                <a:r>
                  <a:rPr lang="en-US" altLang="zh-CN" sz="2000" dirty="0">
                    <a:sym typeface="Wingdings" panose="05000000000000000000" pitchFamily="2" charset="2"/>
                  </a:rPr>
                  <a:t> </a:t>
                </a:r>
                <a14:m>
                  <m:oMath xmlns:m="http://schemas.openxmlformats.org/officeDocument/2006/math">
                    <m:r>
                      <a:rPr lang="en-US" altLang="zh-CN" sz="2000" i="1">
                        <a:latin typeface="Cambria Math" panose="02040503050406030204" pitchFamily="18" charset="0"/>
                        <a:sym typeface="Wingdings" panose="05000000000000000000" pitchFamily="2" charset="2"/>
                      </a:rPr>
                      <m:t> </m:t>
                    </m:r>
                    <m:acc>
                      <m:accPr>
                        <m:chr m:val="̅"/>
                        <m:ctrlPr>
                          <a:rPr lang="en-US" altLang="zh-CN" sz="2000" i="1" smtClean="0">
                            <a:latin typeface="Cambria Math" panose="02040503050406030204" pitchFamily="18" charset="0"/>
                          </a:rPr>
                        </m:ctrlPr>
                      </m:accPr>
                      <m:e>
                        <m:r>
                          <a:rPr lang="en-US" altLang="zh-CN" sz="2000" b="0" i="1" smtClean="0">
                            <a:latin typeface="Cambria Math" panose="02040503050406030204" pitchFamily="18" charset="0"/>
                          </a:rPr>
                          <m:t>𝑆</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𝑆</m:t>
                    </m:r>
                  </m:oMath>
                </a14:m>
                <a:endParaRPr lang="zh-CN" altLang="en-US" sz="2000" dirty="0"/>
              </a:p>
            </p:txBody>
          </p:sp>
        </mc:Choice>
        <mc:Fallback xmlns="">
          <p:sp>
            <p:nvSpPr>
              <p:cNvPr id="7" name="文本框 6">
                <a:extLst>
                  <a:ext uri="{FF2B5EF4-FFF2-40B4-BE49-F238E27FC236}">
                    <a16:creationId xmlns:a16="http://schemas.microsoft.com/office/drawing/2014/main" id="{BEE40C69-BDC5-44E1-90CD-12AC1DAD9D07}"/>
                  </a:ext>
                </a:extLst>
              </p:cNvPr>
              <p:cNvSpPr txBox="1">
                <a:spLocks noRot="1" noChangeAspect="1" noMove="1" noResize="1" noEditPoints="1" noAdjustHandles="1" noChangeArrowheads="1" noChangeShapeType="1" noTextEdit="1"/>
              </p:cNvSpPr>
              <p:nvPr/>
            </p:nvSpPr>
            <p:spPr>
              <a:xfrm>
                <a:off x="2115860" y="5733256"/>
                <a:ext cx="2376264" cy="400815"/>
              </a:xfrm>
              <a:prstGeom prst="rect">
                <a:avLst/>
              </a:prstGeom>
              <a:blipFill>
                <a:blip r:embed="rId3"/>
                <a:stretch>
                  <a:fillRect l="-2564" t="-6061" b="-27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23202923"/>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48E6C-0AED-4BC4-9836-D3BA4752CDBE}"/>
              </a:ext>
            </a:extLst>
          </p:cNvPr>
          <p:cNvSpPr>
            <a:spLocks noGrp="1"/>
          </p:cNvSpPr>
          <p:nvPr>
            <p:ph type="title"/>
          </p:nvPr>
        </p:nvSpPr>
        <p:spPr>
          <a:xfrm>
            <a:off x="1019944" y="149687"/>
            <a:ext cx="7512869" cy="576262"/>
          </a:xfrm>
        </p:spPr>
        <p:txBody>
          <a:bodyPr/>
          <a:lstStyle/>
          <a:p>
            <a:r>
              <a:rPr lang="en-US" altLang="zh-CN" dirty="0"/>
              <a:t>Logisim</a:t>
            </a:r>
            <a:r>
              <a:rPr lang="zh-CN" altLang="en-US" dirty="0"/>
              <a:t>实验</a:t>
            </a:r>
            <a:r>
              <a:rPr lang="en-US" altLang="zh-CN" dirty="0"/>
              <a:t>1.3</a:t>
            </a:r>
            <a:r>
              <a:rPr lang="zh-CN" altLang="en-US" dirty="0"/>
              <a:t>：实现</a:t>
            </a:r>
            <a:r>
              <a:rPr lang="en-US" altLang="zh-CN" dirty="0"/>
              <a:t>2</a:t>
            </a:r>
            <a:r>
              <a:rPr lang="zh-CN" altLang="en-US" dirty="0"/>
              <a:t>选</a:t>
            </a:r>
            <a:r>
              <a:rPr lang="en-US" altLang="zh-CN" dirty="0"/>
              <a:t>1</a:t>
            </a:r>
            <a:r>
              <a:rPr lang="zh-CN" altLang="en-US" dirty="0"/>
              <a:t>多路选择器</a:t>
            </a:r>
          </a:p>
        </p:txBody>
      </p:sp>
      <p:sp>
        <p:nvSpPr>
          <p:cNvPr id="3" name="内容占位符 2">
            <a:extLst>
              <a:ext uri="{FF2B5EF4-FFF2-40B4-BE49-F238E27FC236}">
                <a16:creationId xmlns:a16="http://schemas.microsoft.com/office/drawing/2014/main" id="{D6659CEF-6BBD-4933-9AB2-AB30FF1B5637}"/>
              </a:ext>
            </a:extLst>
          </p:cNvPr>
          <p:cNvSpPr>
            <a:spLocks noGrp="1"/>
          </p:cNvSpPr>
          <p:nvPr>
            <p:ph idx="1"/>
          </p:nvPr>
        </p:nvSpPr>
        <p:spPr/>
        <p:txBody>
          <a:bodyPr/>
          <a:lstStyle/>
          <a:p>
            <a:r>
              <a:rPr lang="zh-CN" altLang="en-US" dirty="0"/>
              <a:t>实验</a:t>
            </a:r>
            <a:r>
              <a:rPr lang="en-US" altLang="zh-CN" dirty="0"/>
              <a:t>3</a:t>
            </a:r>
            <a:r>
              <a:rPr lang="zh-CN" altLang="en-US" dirty="0"/>
              <a:t>：</a:t>
            </a:r>
            <a:r>
              <a:rPr lang="zh-CN" altLang="zh-CN" dirty="0"/>
              <a:t>利用</a:t>
            </a:r>
            <a:r>
              <a:rPr lang="zh-CN" altLang="en-US" dirty="0"/>
              <a:t>晶体管</a:t>
            </a:r>
            <a:r>
              <a:rPr lang="zh-CN" altLang="zh-CN" dirty="0"/>
              <a:t>和传输门，实现</a:t>
            </a:r>
            <a:r>
              <a:rPr lang="en-US" altLang="zh-CN" dirty="0"/>
              <a:t>2</a:t>
            </a:r>
            <a:r>
              <a:rPr lang="zh-CN" altLang="zh-CN" dirty="0"/>
              <a:t>选</a:t>
            </a:r>
            <a:r>
              <a:rPr lang="en-US" altLang="zh-CN" dirty="0"/>
              <a:t>1</a:t>
            </a:r>
            <a:r>
              <a:rPr lang="zh-CN" altLang="zh-CN" dirty="0"/>
              <a:t>多路选择器；并封装成子电路，实现</a:t>
            </a:r>
            <a:r>
              <a:rPr lang="en-US" altLang="zh-CN" dirty="0"/>
              <a:t>4</a:t>
            </a:r>
            <a:r>
              <a:rPr lang="zh-CN" altLang="zh-CN" dirty="0"/>
              <a:t>选</a:t>
            </a:r>
            <a:r>
              <a:rPr lang="en-US" altLang="zh-CN" dirty="0"/>
              <a:t>1</a:t>
            </a:r>
            <a:r>
              <a:rPr lang="zh-CN" altLang="zh-CN" dirty="0"/>
              <a:t>多路选择器。</a:t>
            </a:r>
            <a:endParaRPr lang="en-US" altLang="zh-CN" dirty="0"/>
          </a:p>
          <a:p>
            <a:r>
              <a:rPr lang="en-US" altLang="zh-CN" dirty="0"/>
              <a:t>2</a:t>
            </a:r>
            <a:r>
              <a:rPr lang="zh-CN" altLang="en-US" dirty="0"/>
              <a:t>、实现电路如下所示，仿真检测电路功能。</a:t>
            </a:r>
            <a:endParaRPr lang="en-US" altLang="zh-CN" dirty="0"/>
          </a:p>
          <a:p>
            <a:r>
              <a:rPr lang="zh-CN" altLang="en-US" dirty="0"/>
              <a:t>保存电路，文件名：</a:t>
            </a:r>
            <a:r>
              <a:rPr lang="en-US" altLang="zh-CN" dirty="0"/>
              <a:t>2-1MUX.circ</a:t>
            </a:r>
            <a:endParaRPr lang="zh-CN" altLang="en-US" dirty="0"/>
          </a:p>
        </p:txBody>
      </p:sp>
      <p:sp>
        <p:nvSpPr>
          <p:cNvPr id="4" name="灯片编号占位符 3">
            <a:extLst>
              <a:ext uri="{FF2B5EF4-FFF2-40B4-BE49-F238E27FC236}">
                <a16:creationId xmlns:a16="http://schemas.microsoft.com/office/drawing/2014/main" id="{C1797E07-C582-4209-8781-58D55C01135F}"/>
              </a:ext>
            </a:extLst>
          </p:cNvPr>
          <p:cNvSpPr>
            <a:spLocks noGrp="1"/>
          </p:cNvSpPr>
          <p:nvPr>
            <p:ph type="sldNum" sz="quarter" idx="10"/>
          </p:nvPr>
        </p:nvSpPr>
        <p:spPr/>
        <p:txBody>
          <a:bodyPr/>
          <a:lstStyle/>
          <a:p>
            <a:pPr>
              <a:defRPr/>
            </a:pPr>
            <a:fld id="{3B78F852-FEB5-4FC6-8012-DF6F33E7AD00}" type="slidenum">
              <a:rPr lang="en-US" altLang="zh-CN" smtClean="0"/>
              <a:pPr>
                <a:defRPr/>
              </a:pPr>
              <a:t>33</a:t>
            </a:fld>
            <a:endParaRPr lang="en-US" altLang="zh-CN"/>
          </a:p>
        </p:txBody>
      </p:sp>
      <p:pic>
        <p:nvPicPr>
          <p:cNvPr id="6" name="图片 5">
            <a:extLst>
              <a:ext uri="{FF2B5EF4-FFF2-40B4-BE49-F238E27FC236}">
                <a16:creationId xmlns:a16="http://schemas.microsoft.com/office/drawing/2014/main" id="{D41E01BF-C723-4AC4-AAE9-3BD0EBC79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206" y="2636912"/>
            <a:ext cx="6097980" cy="3672408"/>
          </a:xfrm>
          <a:prstGeom prst="rect">
            <a:avLst/>
          </a:prstGeom>
        </p:spPr>
      </p:pic>
      <p:graphicFrame>
        <p:nvGraphicFramePr>
          <p:cNvPr id="7" name="表格 6">
            <a:extLst>
              <a:ext uri="{FF2B5EF4-FFF2-40B4-BE49-F238E27FC236}">
                <a16:creationId xmlns:a16="http://schemas.microsoft.com/office/drawing/2014/main" id="{A47BD5EC-8BEB-4397-B54B-59B506585B95}"/>
              </a:ext>
            </a:extLst>
          </p:cNvPr>
          <p:cNvGraphicFramePr>
            <a:graphicFrameLocks noGrp="1"/>
          </p:cNvGraphicFramePr>
          <p:nvPr>
            <p:extLst>
              <p:ext uri="{D42A27DB-BD31-4B8C-83A1-F6EECF244321}">
                <p14:modId xmlns:p14="http://schemas.microsoft.com/office/powerpoint/2010/main" val="752599034"/>
              </p:ext>
            </p:extLst>
          </p:nvPr>
        </p:nvGraphicFramePr>
        <p:xfrm>
          <a:off x="6948264" y="2801476"/>
          <a:ext cx="1772938" cy="2926080"/>
        </p:xfrm>
        <a:graphic>
          <a:graphicData uri="http://schemas.openxmlformats.org/drawingml/2006/table">
            <a:tbl>
              <a:tblPr firstRow="1" bandRow="1">
                <a:tableStyleId>{5940675A-B579-460E-94D1-54222C63F5DA}</a:tableStyleId>
              </a:tblPr>
              <a:tblGrid>
                <a:gridCol w="1224136">
                  <a:extLst>
                    <a:ext uri="{9D8B030D-6E8A-4147-A177-3AD203B41FA5}">
                      <a16:colId xmlns:a16="http://schemas.microsoft.com/office/drawing/2014/main" val="20000"/>
                    </a:ext>
                  </a:extLst>
                </a:gridCol>
                <a:gridCol w="548802">
                  <a:extLst>
                    <a:ext uri="{9D8B030D-6E8A-4147-A177-3AD203B41FA5}">
                      <a16:colId xmlns:a16="http://schemas.microsoft.com/office/drawing/2014/main" val="20001"/>
                    </a:ext>
                  </a:extLst>
                </a:gridCol>
              </a:tblGrid>
              <a:tr h="351039">
                <a:tc>
                  <a:txBody>
                    <a:bodyPr/>
                    <a:lstStyle/>
                    <a:p>
                      <a:pPr algn="ctr"/>
                      <a:r>
                        <a:rPr lang="en-US" altLang="zh-CN" sz="2000" dirty="0">
                          <a:latin typeface="Arial" panose="020B0604020202020204" pitchFamily="34" charset="0"/>
                          <a:cs typeface="Arial" panose="020B0604020202020204" pitchFamily="34" charset="0"/>
                        </a:rPr>
                        <a:t> S D0 D1</a:t>
                      </a: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Arial" panose="020B0604020202020204" pitchFamily="34" charset="0"/>
                          <a:cs typeface="Arial" panose="020B0604020202020204" pitchFamily="34" charset="0"/>
                        </a:rPr>
                        <a:t>Y</a:t>
                      </a:r>
                      <a:endParaRPr lang="zh-CN" alt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2241249">
                <a:tc>
                  <a:txBody>
                    <a:bodyPr/>
                    <a:lstStyle/>
                    <a:p>
                      <a:pPr algn="ctr"/>
                      <a:r>
                        <a:rPr lang="en-US" altLang="zh-CN" sz="2000" dirty="0">
                          <a:latin typeface="Arial" panose="020B0604020202020204" pitchFamily="34" charset="0"/>
                          <a:cs typeface="Arial" panose="020B0604020202020204" pitchFamily="34" charset="0"/>
                        </a:rPr>
                        <a:t>0 0 0</a:t>
                      </a:r>
                    </a:p>
                    <a:p>
                      <a:pPr algn="ctr"/>
                      <a:r>
                        <a:rPr lang="en-US" altLang="zh-CN" sz="2000" dirty="0">
                          <a:latin typeface="Arial" panose="020B0604020202020204" pitchFamily="34" charset="0"/>
                          <a:cs typeface="Arial" panose="020B0604020202020204" pitchFamily="34" charset="0"/>
                        </a:rPr>
                        <a:t>0 0 1</a:t>
                      </a:r>
                    </a:p>
                    <a:p>
                      <a:pPr algn="ctr"/>
                      <a:r>
                        <a:rPr lang="en-US" altLang="zh-CN" sz="2000" dirty="0">
                          <a:latin typeface="Arial" panose="020B0604020202020204" pitchFamily="34" charset="0"/>
                          <a:cs typeface="Arial" panose="020B0604020202020204" pitchFamily="34" charset="0"/>
                        </a:rPr>
                        <a:t>0 1 0</a:t>
                      </a:r>
                    </a:p>
                    <a:p>
                      <a:pPr algn="ctr"/>
                      <a:r>
                        <a:rPr lang="en-US" altLang="zh-CN" sz="2000" dirty="0">
                          <a:latin typeface="Arial" panose="020B0604020202020204" pitchFamily="34" charset="0"/>
                          <a:cs typeface="Arial" panose="020B0604020202020204" pitchFamily="34" charset="0"/>
                        </a:rPr>
                        <a:t>0 1 1</a:t>
                      </a:r>
                    </a:p>
                    <a:p>
                      <a:pPr algn="ctr"/>
                      <a:r>
                        <a:rPr lang="en-US" altLang="zh-CN" sz="2000" dirty="0">
                          <a:latin typeface="Arial" panose="020B0604020202020204" pitchFamily="34" charset="0"/>
                          <a:cs typeface="Arial" panose="020B0604020202020204" pitchFamily="34" charset="0"/>
                        </a:rPr>
                        <a:t>1 0 0</a:t>
                      </a:r>
                    </a:p>
                    <a:p>
                      <a:pPr algn="ctr"/>
                      <a:r>
                        <a:rPr lang="en-US" altLang="zh-CN" sz="2000" dirty="0">
                          <a:latin typeface="Arial" panose="020B0604020202020204" pitchFamily="34" charset="0"/>
                          <a:cs typeface="Arial" panose="020B0604020202020204" pitchFamily="34" charset="0"/>
                        </a:rPr>
                        <a:t>1 0 1</a:t>
                      </a:r>
                    </a:p>
                    <a:p>
                      <a:pPr algn="ctr"/>
                      <a:r>
                        <a:rPr lang="en-US" altLang="zh-CN" sz="2000" dirty="0">
                          <a:latin typeface="Arial" panose="020B0604020202020204" pitchFamily="34" charset="0"/>
                          <a:cs typeface="Arial" panose="020B0604020202020204" pitchFamily="34" charset="0"/>
                        </a:rPr>
                        <a:t>1 1 0</a:t>
                      </a:r>
                    </a:p>
                    <a:p>
                      <a:pPr algn="ctr"/>
                      <a:r>
                        <a:rPr lang="en-US" altLang="zh-CN" sz="2000" dirty="0">
                          <a:latin typeface="Arial" panose="020B0604020202020204" pitchFamily="34" charset="0"/>
                          <a:cs typeface="Arial" panose="020B0604020202020204" pitchFamily="34" charset="0"/>
                        </a:rPr>
                        <a:t>1 1 1</a:t>
                      </a:r>
                      <a:endParaRPr lang="zh-CN" altLang="en-US"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latin typeface="Arial" panose="020B0604020202020204" pitchFamily="34" charset="0"/>
                          <a:cs typeface="Arial" panose="020B0604020202020204" pitchFamily="34" charset="0"/>
                        </a:rPr>
                        <a:t>0</a:t>
                      </a:r>
                    </a:p>
                    <a:p>
                      <a:pPr algn="ctr"/>
                      <a:r>
                        <a:rPr lang="en-US" altLang="zh-CN" sz="2000" dirty="0">
                          <a:latin typeface="Arial" panose="020B0604020202020204" pitchFamily="34" charset="0"/>
                          <a:cs typeface="Arial" panose="020B0604020202020204" pitchFamily="34" charset="0"/>
                        </a:rPr>
                        <a:t>0</a:t>
                      </a:r>
                    </a:p>
                    <a:p>
                      <a:pPr algn="ctr"/>
                      <a:r>
                        <a:rPr lang="en-US" altLang="zh-CN" sz="2000" dirty="0">
                          <a:latin typeface="Arial" panose="020B0604020202020204" pitchFamily="34" charset="0"/>
                          <a:cs typeface="Arial" panose="020B0604020202020204" pitchFamily="34" charset="0"/>
                        </a:rPr>
                        <a:t>1</a:t>
                      </a:r>
                    </a:p>
                    <a:p>
                      <a:pPr algn="ctr"/>
                      <a:r>
                        <a:rPr lang="en-US" altLang="zh-CN" sz="2000" dirty="0">
                          <a:latin typeface="Arial" panose="020B0604020202020204" pitchFamily="34" charset="0"/>
                          <a:cs typeface="Arial" panose="020B0604020202020204" pitchFamily="34" charset="0"/>
                        </a:rPr>
                        <a:t>1</a:t>
                      </a:r>
                    </a:p>
                    <a:p>
                      <a:pPr algn="ctr"/>
                      <a:r>
                        <a:rPr lang="en-US" altLang="zh-CN" sz="2000" dirty="0">
                          <a:latin typeface="Arial" panose="020B0604020202020204" pitchFamily="34" charset="0"/>
                          <a:cs typeface="Arial" panose="020B0604020202020204" pitchFamily="34" charset="0"/>
                        </a:rPr>
                        <a:t>0</a:t>
                      </a:r>
                    </a:p>
                    <a:p>
                      <a:pPr algn="ctr"/>
                      <a:r>
                        <a:rPr lang="en-US" altLang="zh-CN" sz="2000" dirty="0">
                          <a:latin typeface="Arial" panose="020B0604020202020204" pitchFamily="34" charset="0"/>
                          <a:cs typeface="Arial" panose="020B0604020202020204" pitchFamily="34" charset="0"/>
                        </a:rPr>
                        <a:t>1</a:t>
                      </a:r>
                    </a:p>
                    <a:p>
                      <a:pPr algn="ctr"/>
                      <a:r>
                        <a:rPr lang="en-US" altLang="zh-CN" sz="2000" dirty="0">
                          <a:latin typeface="Arial" panose="020B0604020202020204" pitchFamily="34" charset="0"/>
                          <a:cs typeface="Arial" panose="020B0604020202020204" pitchFamily="34" charset="0"/>
                        </a:rPr>
                        <a:t>0</a:t>
                      </a:r>
                    </a:p>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CD868A6-E32C-493A-9811-08E2C89E66EC}"/>
                  </a:ext>
                </a:extLst>
              </p:cNvPr>
              <p:cNvSpPr txBox="1"/>
              <p:nvPr/>
            </p:nvSpPr>
            <p:spPr>
              <a:xfrm>
                <a:off x="6798267" y="5908505"/>
                <a:ext cx="2376264" cy="400815"/>
              </a:xfrm>
              <a:prstGeom prst="rect">
                <a:avLst/>
              </a:prstGeom>
              <a:noFill/>
            </p:spPr>
            <p:txBody>
              <a:bodyPr wrap="square" rtlCol="0">
                <a:spAutoFit/>
              </a:bodyPr>
              <a:lstStyle/>
              <a:p>
                <a:r>
                  <a:rPr lang="en-US" altLang="zh-CN" sz="2000" dirty="0"/>
                  <a:t>Y=D0</a:t>
                </a:r>
                <a:r>
                  <a:rPr lang="en-US" altLang="zh-CN" sz="2000" dirty="0">
                    <a:sym typeface="Wingdings" panose="05000000000000000000" pitchFamily="2" charset="2"/>
                  </a:rPr>
                  <a:t> </a:t>
                </a:r>
                <a14:m>
                  <m:oMath xmlns:m="http://schemas.openxmlformats.org/officeDocument/2006/math">
                    <m:r>
                      <a:rPr lang="en-US" altLang="zh-CN" sz="2000" i="1">
                        <a:latin typeface="Cambria Math" panose="02040503050406030204" pitchFamily="18" charset="0"/>
                        <a:sym typeface="Wingdings" panose="05000000000000000000" pitchFamily="2" charset="2"/>
                      </a:rPr>
                      <m:t> </m:t>
                    </m:r>
                    <m:acc>
                      <m:accPr>
                        <m:chr m:val="̅"/>
                        <m:ctrlPr>
                          <a:rPr lang="en-US" altLang="zh-CN" sz="2000" i="1" smtClean="0">
                            <a:latin typeface="Cambria Math" panose="02040503050406030204" pitchFamily="18" charset="0"/>
                          </a:rPr>
                        </m:ctrlPr>
                      </m:accPr>
                      <m:e>
                        <m:r>
                          <a:rPr lang="en-US" altLang="zh-CN" sz="2000" b="0" i="1" smtClean="0">
                            <a:latin typeface="Cambria Math" panose="02040503050406030204" pitchFamily="18" charset="0"/>
                          </a:rPr>
                          <m:t>𝑆</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𝑆</m:t>
                    </m:r>
                  </m:oMath>
                </a14:m>
                <a:endParaRPr lang="zh-CN" altLang="en-US" sz="2000" dirty="0"/>
              </a:p>
            </p:txBody>
          </p:sp>
        </mc:Choice>
        <mc:Fallback xmlns="">
          <p:sp>
            <p:nvSpPr>
              <p:cNvPr id="8" name="文本框 7">
                <a:extLst>
                  <a:ext uri="{FF2B5EF4-FFF2-40B4-BE49-F238E27FC236}">
                    <a16:creationId xmlns:a16="http://schemas.microsoft.com/office/drawing/2014/main" id="{6CD868A6-E32C-493A-9811-08E2C89E66EC}"/>
                  </a:ext>
                </a:extLst>
              </p:cNvPr>
              <p:cNvSpPr txBox="1">
                <a:spLocks noRot="1" noChangeAspect="1" noMove="1" noResize="1" noEditPoints="1" noAdjustHandles="1" noChangeArrowheads="1" noChangeShapeType="1" noTextEdit="1"/>
              </p:cNvSpPr>
              <p:nvPr/>
            </p:nvSpPr>
            <p:spPr>
              <a:xfrm>
                <a:off x="6798267" y="5908505"/>
                <a:ext cx="2376264" cy="400815"/>
              </a:xfrm>
              <a:prstGeom prst="rect">
                <a:avLst/>
              </a:prstGeom>
              <a:blipFill>
                <a:blip r:embed="rId3"/>
                <a:stretch>
                  <a:fillRect l="-2564" t="-6061" b="-27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6508376"/>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48E6C-0AED-4BC4-9836-D3BA4752CDBE}"/>
              </a:ext>
            </a:extLst>
          </p:cNvPr>
          <p:cNvSpPr>
            <a:spLocks noGrp="1"/>
          </p:cNvSpPr>
          <p:nvPr>
            <p:ph type="title"/>
          </p:nvPr>
        </p:nvSpPr>
        <p:spPr>
          <a:xfrm>
            <a:off x="1019944" y="149687"/>
            <a:ext cx="7512869" cy="576262"/>
          </a:xfrm>
        </p:spPr>
        <p:txBody>
          <a:bodyPr/>
          <a:lstStyle/>
          <a:p>
            <a:r>
              <a:rPr lang="en-US" altLang="zh-CN" dirty="0"/>
              <a:t>Logisim</a:t>
            </a:r>
            <a:r>
              <a:rPr lang="zh-CN" altLang="en-US" dirty="0"/>
              <a:t>实验</a:t>
            </a:r>
            <a:r>
              <a:rPr lang="en-US" altLang="zh-CN" dirty="0"/>
              <a:t>1.3</a:t>
            </a:r>
            <a:r>
              <a:rPr lang="zh-CN" altLang="en-US" dirty="0"/>
              <a:t>：实现</a:t>
            </a:r>
            <a:r>
              <a:rPr lang="en-US" altLang="zh-CN" dirty="0"/>
              <a:t>2</a:t>
            </a:r>
            <a:r>
              <a:rPr lang="zh-CN" altLang="en-US" dirty="0"/>
              <a:t>选</a:t>
            </a:r>
            <a:r>
              <a:rPr lang="en-US" altLang="zh-CN" dirty="0"/>
              <a:t>1</a:t>
            </a:r>
            <a:r>
              <a:rPr lang="zh-CN" altLang="en-US" dirty="0"/>
              <a:t>多路选择器</a:t>
            </a:r>
          </a:p>
        </p:txBody>
      </p:sp>
      <p:sp>
        <p:nvSpPr>
          <p:cNvPr id="3" name="内容占位符 2">
            <a:extLst>
              <a:ext uri="{FF2B5EF4-FFF2-40B4-BE49-F238E27FC236}">
                <a16:creationId xmlns:a16="http://schemas.microsoft.com/office/drawing/2014/main" id="{D6659CEF-6BBD-4933-9AB2-AB30FF1B5637}"/>
              </a:ext>
            </a:extLst>
          </p:cNvPr>
          <p:cNvSpPr>
            <a:spLocks noGrp="1"/>
          </p:cNvSpPr>
          <p:nvPr>
            <p:ph idx="1"/>
          </p:nvPr>
        </p:nvSpPr>
        <p:spPr/>
        <p:txBody>
          <a:bodyPr/>
          <a:lstStyle/>
          <a:p>
            <a:pPr lvl="0"/>
            <a:r>
              <a:rPr lang="en-US" altLang="zh-CN" dirty="0"/>
              <a:t>3</a:t>
            </a:r>
            <a:r>
              <a:rPr lang="zh-CN" altLang="en-US" dirty="0"/>
              <a:t>、</a:t>
            </a:r>
            <a:r>
              <a:rPr lang="zh-CN" altLang="zh-CN" dirty="0"/>
              <a:t>新建一个电路（</a:t>
            </a:r>
            <a:r>
              <a:rPr lang="en-US" altLang="zh-CN" dirty="0" err="1"/>
              <a:t>File</a:t>
            </a:r>
            <a:r>
              <a:rPr lang="en-US" altLang="zh-CN" dirty="0" err="1">
                <a:sym typeface="Wingdings" panose="05000000000000000000" pitchFamily="2" charset="2"/>
              </a:rPr>
              <a:t></a:t>
            </a:r>
            <a:r>
              <a:rPr lang="en-US" altLang="zh-CN" dirty="0" err="1"/>
              <a:t>New</a:t>
            </a:r>
            <a:r>
              <a:rPr lang="zh-CN" altLang="zh-CN" dirty="0"/>
              <a:t>）</a:t>
            </a:r>
            <a:r>
              <a:rPr lang="zh-CN" altLang="en-US" dirty="0"/>
              <a:t>命名为：</a:t>
            </a:r>
            <a:r>
              <a:rPr lang="en-US" altLang="zh-CN" dirty="0"/>
              <a:t>4-1MUX</a:t>
            </a:r>
            <a:r>
              <a:rPr lang="zh-CN" altLang="zh-CN" dirty="0"/>
              <a:t>。</a:t>
            </a:r>
          </a:p>
          <a:p>
            <a:pPr lvl="0"/>
            <a:r>
              <a:rPr lang="zh-CN" altLang="en-US" dirty="0"/>
              <a:t>添加</a:t>
            </a:r>
            <a:r>
              <a:rPr lang="zh-CN" altLang="zh-CN" dirty="0"/>
              <a:t>一个子电路</a:t>
            </a:r>
            <a:r>
              <a:rPr lang="en-US" altLang="zh-CN" dirty="0"/>
              <a:t>2-1MUX</a:t>
            </a:r>
            <a:r>
              <a:rPr lang="zh-CN" altLang="zh-CN" dirty="0"/>
              <a:t>（</a:t>
            </a:r>
            <a:r>
              <a:rPr lang="en-US" altLang="zh-CN" dirty="0" err="1"/>
              <a:t>Project</a:t>
            </a:r>
            <a:r>
              <a:rPr lang="en-US" altLang="zh-CN" dirty="0" err="1">
                <a:sym typeface="Wingdings" panose="05000000000000000000" pitchFamily="2" charset="2"/>
              </a:rPr>
              <a:t></a:t>
            </a:r>
            <a:r>
              <a:rPr lang="en-US" altLang="zh-CN" dirty="0" err="1"/>
              <a:t>Add</a:t>
            </a:r>
            <a:r>
              <a:rPr lang="en-US" altLang="zh-CN" dirty="0"/>
              <a:t> Circuit</a:t>
            </a:r>
            <a:r>
              <a:rPr lang="zh-CN" altLang="zh-CN" dirty="0"/>
              <a:t>）</a:t>
            </a:r>
            <a:r>
              <a:rPr lang="en-US" altLang="zh-CN" dirty="0"/>
              <a:t>,</a:t>
            </a:r>
            <a:r>
              <a:rPr lang="zh-CN" altLang="en-US" dirty="0"/>
              <a:t>打开</a:t>
            </a:r>
            <a:r>
              <a:rPr lang="en-US" altLang="zh-CN" dirty="0"/>
              <a:t>2-1MUX</a:t>
            </a:r>
            <a:r>
              <a:rPr lang="zh-CN" altLang="en-US" dirty="0"/>
              <a:t>子电路，把设计好的</a:t>
            </a:r>
            <a:r>
              <a:rPr lang="en-US" altLang="zh-CN" dirty="0"/>
              <a:t>2-1MUX</a:t>
            </a:r>
            <a:r>
              <a:rPr lang="zh-CN" altLang="en-US" dirty="0"/>
              <a:t>电路拷贝到工作区中。</a:t>
            </a:r>
            <a:endParaRPr lang="en-US" altLang="zh-CN" dirty="0"/>
          </a:p>
          <a:p>
            <a:pPr lvl="0"/>
            <a:r>
              <a:rPr lang="zh-CN" altLang="en-US" dirty="0"/>
              <a:t>双击导航窗口中</a:t>
            </a:r>
            <a:r>
              <a:rPr lang="en-US" altLang="zh-CN" dirty="0"/>
              <a:t>main</a:t>
            </a:r>
            <a:r>
              <a:rPr lang="zh-CN" altLang="en-US" dirty="0"/>
              <a:t>，可把</a:t>
            </a:r>
            <a:r>
              <a:rPr lang="en-US" altLang="zh-CN" dirty="0"/>
              <a:t>2-1MUX</a:t>
            </a:r>
            <a:r>
              <a:rPr lang="zh-CN" altLang="en-US" dirty="0"/>
              <a:t>子电路拖曳到</a:t>
            </a:r>
            <a:r>
              <a:rPr lang="en-US" altLang="zh-CN" dirty="0"/>
              <a:t>main</a:t>
            </a:r>
            <a:r>
              <a:rPr lang="zh-CN" altLang="en-US" dirty="0"/>
              <a:t>工作区中，子电路用矩形表示，包括</a:t>
            </a:r>
            <a:r>
              <a:rPr lang="en-US" altLang="zh-CN" dirty="0"/>
              <a:t>3</a:t>
            </a:r>
            <a:r>
              <a:rPr lang="zh-CN" altLang="en-US" dirty="0"/>
              <a:t>个输入引脚和</a:t>
            </a:r>
            <a:r>
              <a:rPr lang="en-US" altLang="zh-CN" dirty="0"/>
              <a:t>1</a:t>
            </a:r>
            <a:r>
              <a:rPr lang="zh-CN" altLang="en-US" dirty="0"/>
              <a:t>个输出引脚。</a:t>
            </a:r>
            <a:endParaRPr lang="en-US" altLang="zh-CN" dirty="0"/>
          </a:p>
          <a:p>
            <a:pPr lvl="0"/>
            <a:r>
              <a:rPr lang="zh-CN" altLang="en-US" dirty="0"/>
              <a:t>构建</a:t>
            </a:r>
            <a:r>
              <a:rPr lang="en-US" altLang="zh-CN" dirty="0"/>
              <a:t>4</a:t>
            </a:r>
            <a:r>
              <a:rPr lang="zh-CN" altLang="en-US" dirty="0"/>
              <a:t>选</a:t>
            </a:r>
            <a:r>
              <a:rPr lang="en-US" altLang="zh-CN" dirty="0"/>
              <a:t>1</a:t>
            </a:r>
            <a:r>
              <a:rPr lang="zh-CN" altLang="en-US" dirty="0"/>
              <a:t>多路选择器需要</a:t>
            </a:r>
            <a:r>
              <a:rPr lang="en-US" altLang="zh-CN" dirty="0"/>
              <a:t>3</a:t>
            </a:r>
            <a:r>
              <a:rPr lang="zh-CN" altLang="en-US" dirty="0"/>
              <a:t>个</a:t>
            </a:r>
            <a:r>
              <a:rPr lang="en-US" altLang="zh-CN" dirty="0"/>
              <a:t>2</a:t>
            </a:r>
            <a:r>
              <a:rPr lang="zh-CN" altLang="en-US" dirty="0"/>
              <a:t>选</a:t>
            </a:r>
            <a:r>
              <a:rPr lang="en-US" altLang="zh-CN" dirty="0"/>
              <a:t>1</a:t>
            </a:r>
            <a:r>
              <a:rPr lang="zh-CN" altLang="en-US" dirty="0"/>
              <a:t>多路选择，得到如下电路图</a:t>
            </a:r>
            <a:endParaRPr lang="zh-CN" altLang="zh-CN" dirty="0"/>
          </a:p>
          <a:p>
            <a:endParaRPr lang="zh-CN" altLang="en-US" dirty="0"/>
          </a:p>
        </p:txBody>
      </p:sp>
      <p:sp>
        <p:nvSpPr>
          <p:cNvPr id="4" name="灯片编号占位符 3">
            <a:extLst>
              <a:ext uri="{FF2B5EF4-FFF2-40B4-BE49-F238E27FC236}">
                <a16:creationId xmlns:a16="http://schemas.microsoft.com/office/drawing/2014/main" id="{C1797E07-C582-4209-8781-58D55C01135F}"/>
              </a:ext>
            </a:extLst>
          </p:cNvPr>
          <p:cNvSpPr>
            <a:spLocks noGrp="1"/>
          </p:cNvSpPr>
          <p:nvPr>
            <p:ph type="sldNum" sz="quarter" idx="10"/>
          </p:nvPr>
        </p:nvSpPr>
        <p:spPr/>
        <p:txBody>
          <a:bodyPr/>
          <a:lstStyle/>
          <a:p>
            <a:pPr>
              <a:defRPr/>
            </a:pPr>
            <a:fld id="{3B78F852-FEB5-4FC6-8012-DF6F33E7AD00}" type="slidenum">
              <a:rPr lang="en-US" altLang="zh-CN" smtClean="0"/>
              <a:pPr>
                <a:defRPr/>
              </a:pPr>
              <a:t>34</a:t>
            </a:fld>
            <a:endParaRPr lang="en-US" altLang="zh-CN"/>
          </a:p>
        </p:txBody>
      </p:sp>
      <p:pic>
        <p:nvPicPr>
          <p:cNvPr id="6" name="图片 5">
            <a:extLst>
              <a:ext uri="{FF2B5EF4-FFF2-40B4-BE49-F238E27FC236}">
                <a16:creationId xmlns:a16="http://schemas.microsoft.com/office/drawing/2014/main" id="{FFBB20FA-2002-4E8F-94AB-FF5BC9629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3560817"/>
            <a:ext cx="6485182" cy="2664296"/>
          </a:xfrm>
          <a:prstGeom prst="rect">
            <a:avLst/>
          </a:prstGeom>
        </p:spPr>
      </p:pic>
    </p:spTree>
    <p:extLst>
      <p:ext uri="{BB962C8B-B14F-4D97-AF65-F5344CB8AC3E}">
        <p14:creationId xmlns:p14="http://schemas.microsoft.com/office/powerpoint/2010/main" val="1402006548"/>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48E6C-0AED-4BC4-9836-D3BA4752CDBE}"/>
              </a:ext>
            </a:extLst>
          </p:cNvPr>
          <p:cNvSpPr>
            <a:spLocks noGrp="1"/>
          </p:cNvSpPr>
          <p:nvPr>
            <p:ph type="title"/>
          </p:nvPr>
        </p:nvSpPr>
        <p:spPr>
          <a:xfrm>
            <a:off x="1019944" y="149687"/>
            <a:ext cx="7413159" cy="576262"/>
          </a:xfrm>
        </p:spPr>
        <p:txBody>
          <a:bodyPr/>
          <a:lstStyle/>
          <a:p>
            <a:r>
              <a:rPr lang="en-US" altLang="zh-CN" dirty="0"/>
              <a:t>Logisim</a:t>
            </a:r>
            <a:r>
              <a:rPr lang="zh-CN" altLang="en-US" dirty="0"/>
              <a:t>实验</a:t>
            </a:r>
            <a:r>
              <a:rPr lang="en-US" altLang="zh-CN" dirty="0"/>
              <a:t>1.3</a:t>
            </a:r>
            <a:r>
              <a:rPr lang="zh-CN" altLang="en-US" dirty="0"/>
              <a:t>：实现</a:t>
            </a:r>
            <a:r>
              <a:rPr lang="en-US" altLang="zh-CN" dirty="0"/>
              <a:t>2</a:t>
            </a:r>
            <a:r>
              <a:rPr lang="zh-CN" altLang="en-US" dirty="0"/>
              <a:t>选</a:t>
            </a:r>
            <a:r>
              <a:rPr lang="en-US" altLang="zh-CN" dirty="0"/>
              <a:t>1</a:t>
            </a:r>
            <a:r>
              <a:rPr lang="zh-CN" altLang="en-US" dirty="0"/>
              <a:t>多路选择器</a:t>
            </a:r>
          </a:p>
        </p:txBody>
      </p:sp>
      <p:sp>
        <p:nvSpPr>
          <p:cNvPr id="3" name="内容占位符 2">
            <a:extLst>
              <a:ext uri="{FF2B5EF4-FFF2-40B4-BE49-F238E27FC236}">
                <a16:creationId xmlns:a16="http://schemas.microsoft.com/office/drawing/2014/main" id="{D6659CEF-6BBD-4933-9AB2-AB30FF1B5637}"/>
              </a:ext>
            </a:extLst>
          </p:cNvPr>
          <p:cNvSpPr>
            <a:spLocks noGrp="1"/>
          </p:cNvSpPr>
          <p:nvPr>
            <p:ph idx="1"/>
          </p:nvPr>
        </p:nvSpPr>
        <p:spPr>
          <a:xfrm>
            <a:off x="179512" y="1024245"/>
            <a:ext cx="8964488" cy="1485696"/>
          </a:xfrm>
        </p:spPr>
        <p:txBody>
          <a:bodyPr/>
          <a:lstStyle/>
          <a:p>
            <a:r>
              <a:rPr lang="en-US" altLang="zh-CN" dirty="0"/>
              <a:t>4</a:t>
            </a:r>
            <a:r>
              <a:rPr lang="zh-CN" altLang="en-US" dirty="0"/>
              <a:t>、编辑子电路外观：选中子电路快捷操作栏中的外观编辑模式</a:t>
            </a:r>
            <a:endParaRPr lang="en-US" altLang="zh-CN" dirty="0"/>
          </a:p>
          <a:p>
            <a:r>
              <a:rPr lang="zh-CN" altLang="en-US" dirty="0"/>
              <a:t>缺省子电路外观：带缺口的矩形，输入引脚在矩形左侧，端口用方形表示，输出引脚在矩形右侧，端口用圆形表示。</a:t>
            </a:r>
            <a:endParaRPr lang="en-US" altLang="zh-CN" dirty="0"/>
          </a:p>
          <a:p>
            <a:endParaRPr lang="zh-CN" altLang="en-US" dirty="0"/>
          </a:p>
        </p:txBody>
      </p:sp>
      <p:sp>
        <p:nvSpPr>
          <p:cNvPr id="4" name="灯片编号占位符 3">
            <a:extLst>
              <a:ext uri="{FF2B5EF4-FFF2-40B4-BE49-F238E27FC236}">
                <a16:creationId xmlns:a16="http://schemas.microsoft.com/office/drawing/2014/main" id="{C1797E07-C582-4209-8781-58D55C01135F}"/>
              </a:ext>
            </a:extLst>
          </p:cNvPr>
          <p:cNvSpPr>
            <a:spLocks noGrp="1"/>
          </p:cNvSpPr>
          <p:nvPr>
            <p:ph type="sldNum" sz="quarter" idx="10"/>
          </p:nvPr>
        </p:nvSpPr>
        <p:spPr/>
        <p:txBody>
          <a:bodyPr/>
          <a:lstStyle/>
          <a:p>
            <a:pPr>
              <a:defRPr/>
            </a:pPr>
            <a:fld id="{3B78F852-FEB5-4FC6-8012-DF6F33E7AD00}" type="slidenum">
              <a:rPr lang="en-US" altLang="zh-CN" smtClean="0"/>
              <a:pPr>
                <a:defRPr/>
              </a:pPr>
              <a:t>35</a:t>
            </a:fld>
            <a:endParaRPr lang="en-US" altLang="zh-CN"/>
          </a:p>
        </p:txBody>
      </p:sp>
      <p:pic>
        <p:nvPicPr>
          <p:cNvPr id="8" name="图片 7">
            <a:extLst>
              <a:ext uri="{FF2B5EF4-FFF2-40B4-BE49-F238E27FC236}">
                <a16:creationId xmlns:a16="http://schemas.microsoft.com/office/drawing/2014/main" id="{C1890A80-A189-4162-83F9-C3B72B2C6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598636"/>
            <a:ext cx="3989931" cy="3802371"/>
          </a:xfrm>
          <a:prstGeom prst="rect">
            <a:avLst/>
          </a:prstGeom>
        </p:spPr>
      </p:pic>
      <p:pic>
        <p:nvPicPr>
          <p:cNvPr id="10" name="图片 9">
            <a:extLst>
              <a:ext uri="{FF2B5EF4-FFF2-40B4-BE49-F238E27FC236}">
                <a16:creationId xmlns:a16="http://schemas.microsoft.com/office/drawing/2014/main" id="{5E9F514E-480E-45C6-965B-5D4175AF40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659" y="3335595"/>
            <a:ext cx="4032445" cy="720080"/>
          </a:xfrm>
          <a:prstGeom prst="rect">
            <a:avLst/>
          </a:prstGeom>
        </p:spPr>
      </p:pic>
      <p:sp>
        <p:nvSpPr>
          <p:cNvPr id="11" name="文本框 10">
            <a:extLst>
              <a:ext uri="{FF2B5EF4-FFF2-40B4-BE49-F238E27FC236}">
                <a16:creationId xmlns:a16="http://schemas.microsoft.com/office/drawing/2014/main" id="{94AE935E-3E73-4708-BEE7-881E4ACAA4EB}"/>
              </a:ext>
            </a:extLst>
          </p:cNvPr>
          <p:cNvSpPr txBox="1"/>
          <p:nvPr/>
        </p:nvSpPr>
        <p:spPr>
          <a:xfrm>
            <a:off x="4255885" y="4169304"/>
            <a:ext cx="1368152" cy="369332"/>
          </a:xfrm>
          <a:prstGeom prst="rect">
            <a:avLst/>
          </a:prstGeom>
          <a:noFill/>
        </p:spPr>
        <p:txBody>
          <a:bodyPr wrap="square" rtlCol="0">
            <a:spAutoFit/>
          </a:bodyPr>
          <a:lstStyle/>
          <a:p>
            <a:r>
              <a:rPr lang="zh-CN" altLang="en-US" dirty="0"/>
              <a:t>添加子电路</a:t>
            </a:r>
          </a:p>
        </p:txBody>
      </p:sp>
      <p:sp>
        <p:nvSpPr>
          <p:cNvPr id="12" name="文本框 11">
            <a:extLst>
              <a:ext uri="{FF2B5EF4-FFF2-40B4-BE49-F238E27FC236}">
                <a16:creationId xmlns:a16="http://schemas.microsoft.com/office/drawing/2014/main" id="{C7326D70-CB88-4B8F-BD0A-04C7E8C0A41A}"/>
              </a:ext>
            </a:extLst>
          </p:cNvPr>
          <p:cNvSpPr txBox="1"/>
          <p:nvPr/>
        </p:nvSpPr>
        <p:spPr>
          <a:xfrm>
            <a:off x="4559288" y="2637406"/>
            <a:ext cx="1368152" cy="646331"/>
          </a:xfrm>
          <a:prstGeom prst="rect">
            <a:avLst/>
          </a:prstGeom>
          <a:noFill/>
        </p:spPr>
        <p:txBody>
          <a:bodyPr wrap="square" rtlCol="0">
            <a:spAutoFit/>
          </a:bodyPr>
          <a:lstStyle/>
          <a:p>
            <a:r>
              <a:rPr lang="zh-CN" altLang="en-US" dirty="0"/>
              <a:t>添加子电路上移一层</a:t>
            </a:r>
          </a:p>
        </p:txBody>
      </p:sp>
      <p:sp>
        <p:nvSpPr>
          <p:cNvPr id="13" name="文本框 12">
            <a:extLst>
              <a:ext uri="{FF2B5EF4-FFF2-40B4-BE49-F238E27FC236}">
                <a16:creationId xmlns:a16="http://schemas.microsoft.com/office/drawing/2014/main" id="{152161C2-094B-4D54-8633-C0B266E39A24}"/>
              </a:ext>
            </a:extLst>
          </p:cNvPr>
          <p:cNvSpPr txBox="1"/>
          <p:nvPr/>
        </p:nvSpPr>
        <p:spPr>
          <a:xfrm>
            <a:off x="5309594" y="4448434"/>
            <a:ext cx="1368152" cy="646331"/>
          </a:xfrm>
          <a:prstGeom prst="rect">
            <a:avLst/>
          </a:prstGeom>
          <a:noFill/>
        </p:spPr>
        <p:txBody>
          <a:bodyPr wrap="square" rtlCol="0">
            <a:spAutoFit/>
          </a:bodyPr>
          <a:lstStyle/>
          <a:p>
            <a:r>
              <a:rPr lang="zh-CN" altLang="en-US" dirty="0"/>
              <a:t>添加子电路下移一层</a:t>
            </a:r>
          </a:p>
        </p:txBody>
      </p:sp>
      <p:sp>
        <p:nvSpPr>
          <p:cNvPr id="14" name="文本框 13">
            <a:extLst>
              <a:ext uri="{FF2B5EF4-FFF2-40B4-BE49-F238E27FC236}">
                <a16:creationId xmlns:a16="http://schemas.microsoft.com/office/drawing/2014/main" id="{4FD206BB-A6FB-4285-AAA1-30A12816D096}"/>
              </a:ext>
            </a:extLst>
          </p:cNvPr>
          <p:cNvSpPr txBox="1"/>
          <p:nvPr/>
        </p:nvSpPr>
        <p:spPr>
          <a:xfrm>
            <a:off x="5938383" y="2823741"/>
            <a:ext cx="1368152" cy="369332"/>
          </a:xfrm>
          <a:prstGeom prst="rect">
            <a:avLst/>
          </a:prstGeom>
          <a:noFill/>
        </p:spPr>
        <p:txBody>
          <a:bodyPr wrap="square" rtlCol="0">
            <a:spAutoFit/>
          </a:bodyPr>
          <a:lstStyle/>
          <a:p>
            <a:r>
              <a:rPr lang="zh-CN" altLang="en-US" dirty="0"/>
              <a:t>删除子电路</a:t>
            </a:r>
          </a:p>
        </p:txBody>
      </p:sp>
      <p:sp>
        <p:nvSpPr>
          <p:cNvPr id="15" name="文本框 14">
            <a:extLst>
              <a:ext uri="{FF2B5EF4-FFF2-40B4-BE49-F238E27FC236}">
                <a16:creationId xmlns:a16="http://schemas.microsoft.com/office/drawing/2014/main" id="{FB33B792-E6D1-49EC-813A-7B0E33714477}"/>
              </a:ext>
            </a:extLst>
          </p:cNvPr>
          <p:cNvSpPr txBox="1"/>
          <p:nvPr/>
        </p:nvSpPr>
        <p:spPr>
          <a:xfrm>
            <a:off x="6622459" y="4514004"/>
            <a:ext cx="1666631" cy="369332"/>
          </a:xfrm>
          <a:prstGeom prst="rect">
            <a:avLst/>
          </a:prstGeom>
          <a:noFill/>
        </p:spPr>
        <p:txBody>
          <a:bodyPr wrap="square" rtlCol="0">
            <a:spAutoFit/>
          </a:bodyPr>
          <a:lstStyle/>
          <a:p>
            <a:r>
              <a:rPr lang="zh-CN" altLang="en-US" dirty="0"/>
              <a:t>电路编辑模式</a:t>
            </a:r>
          </a:p>
        </p:txBody>
      </p:sp>
      <p:sp>
        <p:nvSpPr>
          <p:cNvPr id="16" name="文本框 15">
            <a:extLst>
              <a:ext uri="{FF2B5EF4-FFF2-40B4-BE49-F238E27FC236}">
                <a16:creationId xmlns:a16="http://schemas.microsoft.com/office/drawing/2014/main" id="{230F81BB-6305-464B-AC1D-F8B9C50EBB89}"/>
              </a:ext>
            </a:extLst>
          </p:cNvPr>
          <p:cNvSpPr txBox="1"/>
          <p:nvPr/>
        </p:nvSpPr>
        <p:spPr>
          <a:xfrm>
            <a:off x="7411480" y="2575635"/>
            <a:ext cx="944679" cy="646331"/>
          </a:xfrm>
          <a:prstGeom prst="rect">
            <a:avLst/>
          </a:prstGeom>
          <a:noFill/>
        </p:spPr>
        <p:txBody>
          <a:bodyPr wrap="square" rtlCol="0">
            <a:spAutoFit/>
          </a:bodyPr>
          <a:lstStyle/>
          <a:p>
            <a:r>
              <a:rPr lang="zh-CN" altLang="en-US" dirty="0"/>
              <a:t>外观编辑模式</a:t>
            </a:r>
          </a:p>
        </p:txBody>
      </p:sp>
      <p:cxnSp>
        <p:nvCxnSpPr>
          <p:cNvPr id="18" name="直接箭头连接符 17">
            <a:extLst>
              <a:ext uri="{FF2B5EF4-FFF2-40B4-BE49-F238E27FC236}">
                <a16:creationId xmlns:a16="http://schemas.microsoft.com/office/drawing/2014/main" id="{682741D6-7033-4B88-BE9E-7F9B219C1B4C}"/>
              </a:ext>
            </a:extLst>
          </p:cNvPr>
          <p:cNvCxnSpPr>
            <a:stCxn id="11" idx="0"/>
          </p:cNvCxnSpPr>
          <p:nvPr/>
        </p:nvCxnSpPr>
        <p:spPr bwMode="auto">
          <a:xfrm flipH="1" flipV="1">
            <a:off x="4760699" y="3961674"/>
            <a:ext cx="179262" cy="207630"/>
          </a:xfrm>
          <a:prstGeom prst="straightConnector1">
            <a:avLst/>
          </a:prstGeom>
          <a:solidFill>
            <a:schemeClr val="bg1"/>
          </a:solidFill>
          <a:ln w="28575" cap="flat" cmpd="sng" algn="ctr">
            <a:solidFill>
              <a:srgbClr val="FF0000"/>
            </a:solidFill>
            <a:prstDash val="solid"/>
            <a:round/>
            <a:headEnd type="none" w="med" len="med"/>
            <a:tailEnd type="triangle"/>
          </a:ln>
          <a:effectLst/>
        </p:spPr>
      </p:cxnSp>
      <p:cxnSp>
        <p:nvCxnSpPr>
          <p:cNvPr id="19" name="直接箭头连接符 18">
            <a:extLst>
              <a:ext uri="{FF2B5EF4-FFF2-40B4-BE49-F238E27FC236}">
                <a16:creationId xmlns:a16="http://schemas.microsoft.com/office/drawing/2014/main" id="{CD307F90-6D41-4C5B-9AA6-49D4D7ED47C9}"/>
              </a:ext>
            </a:extLst>
          </p:cNvPr>
          <p:cNvCxnSpPr>
            <a:cxnSpLocks/>
            <a:stCxn id="13" idx="0"/>
          </p:cNvCxnSpPr>
          <p:nvPr/>
        </p:nvCxnSpPr>
        <p:spPr bwMode="auto">
          <a:xfrm flipH="1" flipV="1">
            <a:off x="5927440" y="3961676"/>
            <a:ext cx="66230" cy="486758"/>
          </a:xfrm>
          <a:prstGeom prst="straightConnector1">
            <a:avLst/>
          </a:prstGeom>
          <a:solidFill>
            <a:schemeClr val="bg1"/>
          </a:solidFill>
          <a:ln w="28575" cap="flat" cmpd="sng" algn="ctr">
            <a:solidFill>
              <a:srgbClr val="FF0000"/>
            </a:solidFill>
            <a:prstDash val="solid"/>
            <a:round/>
            <a:headEnd type="none" w="med" len="med"/>
            <a:tailEnd type="triangle"/>
          </a:ln>
          <a:effectLst/>
        </p:spPr>
      </p:cxnSp>
      <p:cxnSp>
        <p:nvCxnSpPr>
          <p:cNvPr id="22" name="直接箭头连接符 21">
            <a:extLst>
              <a:ext uri="{FF2B5EF4-FFF2-40B4-BE49-F238E27FC236}">
                <a16:creationId xmlns:a16="http://schemas.microsoft.com/office/drawing/2014/main" id="{3976A88D-CD11-4982-9B0B-B01452526340}"/>
              </a:ext>
            </a:extLst>
          </p:cNvPr>
          <p:cNvCxnSpPr>
            <a:cxnSpLocks/>
            <a:stCxn id="15" idx="0"/>
          </p:cNvCxnSpPr>
          <p:nvPr/>
        </p:nvCxnSpPr>
        <p:spPr bwMode="auto">
          <a:xfrm flipH="1" flipV="1">
            <a:off x="7337495" y="3925926"/>
            <a:ext cx="118280" cy="588078"/>
          </a:xfrm>
          <a:prstGeom prst="straightConnector1">
            <a:avLst/>
          </a:prstGeom>
          <a:solidFill>
            <a:schemeClr val="bg1"/>
          </a:solidFill>
          <a:ln w="28575" cap="flat" cmpd="sng" algn="ctr">
            <a:solidFill>
              <a:srgbClr val="FF0000"/>
            </a:solidFill>
            <a:prstDash val="solid"/>
            <a:round/>
            <a:headEnd type="none" w="med" len="med"/>
            <a:tailEnd type="triangle"/>
          </a:ln>
          <a:effectLst/>
        </p:spPr>
      </p:cxnSp>
      <p:cxnSp>
        <p:nvCxnSpPr>
          <p:cNvPr id="27" name="直接箭头连接符 26">
            <a:extLst>
              <a:ext uri="{FF2B5EF4-FFF2-40B4-BE49-F238E27FC236}">
                <a16:creationId xmlns:a16="http://schemas.microsoft.com/office/drawing/2014/main" id="{3E559BE3-E981-40E3-837E-C16261D66502}"/>
              </a:ext>
            </a:extLst>
          </p:cNvPr>
          <p:cNvCxnSpPr>
            <a:cxnSpLocks/>
            <a:stCxn id="12" idx="2"/>
          </p:cNvCxnSpPr>
          <p:nvPr/>
        </p:nvCxnSpPr>
        <p:spPr bwMode="auto">
          <a:xfrm>
            <a:off x="5243364" y="3283737"/>
            <a:ext cx="0" cy="218119"/>
          </a:xfrm>
          <a:prstGeom prst="straightConnector1">
            <a:avLst/>
          </a:prstGeom>
          <a:solidFill>
            <a:schemeClr val="bg1"/>
          </a:solidFill>
          <a:ln w="38100" cap="flat" cmpd="sng" algn="ctr">
            <a:solidFill>
              <a:srgbClr val="FF0000"/>
            </a:solidFill>
            <a:prstDash val="solid"/>
            <a:round/>
            <a:headEnd type="none" w="med" len="med"/>
            <a:tailEnd type="triangle"/>
          </a:ln>
          <a:effectLst/>
        </p:spPr>
      </p:cxnSp>
      <p:cxnSp>
        <p:nvCxnSpPr>
          <p:cNvPr id="30" name="直接箭头连接符 29">
            <a:extLst>
              <a:ext uri="{FF2B5EF4-FFF2-40B4-BE49-F238E27FC236}">
                <a16:creationId xmlns:a16="http://schemas.microsoft.com/office/drawing/2014/main" id="{6577D26A-38F9-475C-97F7-CCBD8E0CD54E}"/>
              </a:ext>
            </a:extLst>
          </p:cNvPr>
          <p:cNvCxnSpPr>
            <a:cxnSpLocks/>
            <a:stCxn id="14" idx="2"/>
          </p:cNvCxnSpPr>
          <p:nvPr/>
        </p:nvCxnSpPr>
        <p:spPr bwMode="auto">
          <a:xfrm flipH="1">
            <a:off x="6454293" y="3193073"/>
            <a:ext cx="168166" cy="308783"/>
          </a:xfrm>
          <a:prstGeom prst="straightConnector1">
            <a:avLst/>
          </a:prstGeom>
          <a:solidFill>
            <a:schemeClr val="bg1"/>
          </a:solidFill>
          <a:ln w="38100" cap="flat" cmpd="sng" algn="ctr">
            <a:solidFill>
              <a:srgbClr val="FF0000"/>
            </a:solidFill>
            <a:prstDash val="solid"/>
            <a:round/>
            <a:headEnd type="none" w="med" len="med"/>
            <a:tailEnd type="triangle"/>
          </a:ln>
          <a:effectLst/>
        </p:spPr>
      </p:cxnSp>
      <p:cxnSp>
        <p:nvCxnSpPr>
          <p:cNvPr id="35" name="直接箭头连接符 34">
            <a:extLst>
              <a:ext uri="{FF2B5EF4-FFF2-40B4-BE49-F238E27FC236}">
                <a16:creationId xmlns:a16="http://schemas.microsoft.com/office/drawing/2014/main" id="{FDC5DD34-78BE-432D-AF5B-7AB53815E363}"/>
              </a:ext>
            </a:extLst>
          </p:cNvPr>
          <p:cNvCxnSpPr>
            <a:cxnSpLocks/>
            <a:stCxn id="16" idx="2"/>
          </p:cNvCxnSpPr>
          <p:nvPr/>
        </p:nvCxnSpPr>
        <p:spPr bwMode="auto">
          <a:xfrm>
            <a:off x="7883820" y="3221966"/>
            <a:ext cx="0" cy="179200"/>
          </a:xfrm>
          <a:prstGeom prst="straightConnector1">
            <a:avLst/>
          </a:prstGeom>
          <a:solidFill>
            <a:schemeClr val="bg1"/>
          </a:solidFill>
          <a:ln w="38100" cap="flat" cmpd="sng" algn="ctr">
            <a:solidFill>
              <a:srgbClr val="FF0000"/>
            </a:solidFill>
            <a:prstDash val="solid"/>
            <a:round/>
            <a:headEnd type="none" w="med" len="med"/>
            <a:tailEnd type="triangle"/>
          </a:ln>
          <a:effectLst/>
        </p:spPr>
      </p:cxnSp>
      <p:pic>
        <p:nvPicPr>
          <p:cNvPr id="39" name="图片 38">
            <a:extLst>
              <a:ext uri="{FF2B5EF4-FFF2-40B4-BE49-F238E27FC236}">
                <a16:creationId xmlns:a16="http://schemas.microsoft.com/office/drawing/2014/main" id="{EE18D64D-ADC1-4B62-B5A1-20F99B0DBC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3793" y="5497809"/>
            <a:ext cx="3732366" cy="485324"/>
          </a:xfrm>
          <a:prstGeom prst="rect">
            <a:avLst/>
          </a:prstGeom>
        </p:spPr>
      </p:pic>
      <p:sp>
        <p:nvSpPr>
          <p:cNvPr id="40" name="文本框 39">
            <a:extLst>
              <a:ext uri="{FF2B5EF4-FFF2-40B4-BE49-F238E27FC236}">
                <a16:creationId xmlns:a16="http://schemas.microsoft.com/office/drawing/2014/main" id="{8F736C70-6D36-4018-B196-C238FA9AD2CA}"/>
              </a:ext>
            </a:extLst>
          </p:cNvPr>
          <p:cNvSpPr txBox="1"/>
          <p:nvPr/>
        </p:nvSpPr>
        <p:spPr>
          <a:xfrm>
            <a:off x="5243364" y="6081985"/>
            <a:ext cx="1872210" cy="369332"/>
          </a:xfrm>
          <a:prstGeom prst="rect">
            <a:avLst/>
          </a:prstGeom>
          <a:noFill/>
        </p:spPr>
        <p:txBody>
          <a:bodyPr wrap="square" rtlCol="0">
            <a:spAutoFit/>
          </a:bodyPr>
          <a:lstStyle/>
          <a:p>
            <a:r>
              <a:rPr lang="zh-CN" altLang="en-US" dirty="0"/>
              <a:t>外观编辑工具栏</a:t>
            </a:r>
          </a:p>
        </p:txBody>
      </p:sp>
    </p:spTree>
    <p:extLst>
      <p:ext uri="{BB962C8B-B14F-4D97-AF65-F5344CB8AC3E}">
        <p14:creationId xmlns:p14="http://schemas.microsoft.com/office/powerpoint/2010/main" val="4016552173"/>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48E6C-0AED-4BC4-9836-D3BA4752CDBE}"/>
              </a:ext>
            </a:extLst>
          </p:cNvPr>
          <p:cNvSpPr>
            <a:spLocks noGrp="1"/>
          </p:cNvSpPr>
          <p:nvPr>
            <p:ph type="title"/>
          </p:nvPr>
        </p:nvSpPr>
        <p:spPr>
          <a:xfrm>
            <a:off x="1019944" y="149687"/>
            <a:ext cx="7512869" cy="576262"/>
          </a:xfrm>
        </p:spPr>
        <p:txBody>
          <a:bodyPr/>
          <a:lstStyle/>
          <a:p>
            <a:r>
              <a:rPr lang="en-US" altLang="zh-CN" dirty="0"/>
              <a:t>Logisim</a:t>
            </a:r>
            <a:r>
              <a:rPr lang="zh-CN" altLang="en-US" dirty="0"/>
              <a:t>实验</a:t>
            </a:r>
            <a:r>
              <a:rPr lang="en-US" altLang="zh-CN" dirty="0"/>
              <a:t>1.3</a:t>
            </a:r>
            <a:r>
              <a:rPr lang="zh-CN" altLang="en-US" dirty="0"/>
              <a:t>：实现</a:t>
            </a:r>
            <a:r>
              <a:rPr lang="en-US" altLang="zh-CN" dirty="0"/>
              <a:t>2</a:t>
            </a:r>
            <a:r>
              <a:rPr lang="zh-CN" altLang="en-US" dirty="0"/>
              <a:t>选</a:t>
            </a:r>
            <a:r>
              <a:rPr lang="en-US" altLang="zh-CN" dirty="0"/>
              <a:t>1</a:t>
            </a:r>
            <a:r>
              <a:rPr lang="zh-CN" altLang="en-US" dirty="0"/>
              <a:t>多路选择器</a:t>
            </a:r>
          </a:p>
        </p:txBody>
      </p:sp>
      <p:sp>
        <p:nvSpPr>
          <p:cNvPr id="3" name="内容占位符 2">
            <a:extLst>
              <a:ext uri="{FF2B5EF4-FFF2-40B4-BE49-F238E27FC236}">
                <a16:creationId xmlns:a16="http://schemas.microsoft.com/office/drawing/2014/main" id="{D6659CEF-6BBD-4933-9AB2-AB30FF1B5637}"/>
              </a:ext>
            </a:extLst>
          </p:cNvPr>
          <p:cNvSpPr>
            <a:spLocks noGrp="1"/>
          </p:cNvSpPr>
          <p:nvPr>
            <p:ph idx="1"/>
          </p:nvPr>
        </p:nvSpPr>
        <p:spPr/>
        <p:txBody>
          <a:bodyPr/>
          <a:lstStyle/>
          <a:p>
            <a:r>
              <a:rPr lang="en-US" altLang="zh-CN" dirty="0"/>
              <a:t>5</a:t>
            </a:r>
            <a:r>
              <a:rPr lang="zh-CN" altLang="en-US" dirty="0"/>
              <a:t>、编辑子电路外观为梯形，并重新布局输入引脚位置，则需要修改主程序中的线路。</a:t>
            </a:r>
            <a:endParaRPr lang="en-US" altLang="zh-CN" dirty="0"/>
          </a:p>
          <a:p>
            <a:endParaRPr lang="zh-CN" altLang="en-US" dirty="0"/>
          </a:p>
        </p:txBody>
      </p:sp>
      <p:sp>
        <p:nvSpPr>
          <p:cNvPr id="4" name="灯片编号占位符 3">
            <a:extLst>
              <a:ext uri="{FF2B5EF4-FFF2-40B4-BE49-F238E27FC236}">
                <a16:creationId xmlns:a16="http://schemas.microsoft.com/office/drawing/2014/main" id="{C1797E07-C582-4209-8781-58D55C01135F}"/>
              </a:ext>
            </a:extLst>
          </p:cNvPr>
          <p:cNvSpPr>
            <a:spLocks noGrp="1"/>
          </p:cNvSpPr>
          <p:nvPr>
            <p:ph type="sldNum" sz="quarter" idx="10"/>
          </p:nvPr>
        </p:nvSpPr>
        <p:spPr/>
        <p:txBody>
          <a:bodyPr/>
          <a:lstStyle/>
          <a:p>
            <a:pPr>
              <a:defRPr/>
            </a:pPr>
            <a:fld id="{3B78F852-FEB5-4FC6-8012-DF6F33E7AD00}" type="slidenum">
              <a:rPr lang="en-US" altLang="zh-CN" smtClean="0"/>
              <a:pPr>
                <a:defRPr/>
              </a:pPr>
              <a:t>36</a:t>
            </a:fld>
            <a:endParaRPr lang="en-US" altLang="zh-CN"/>
          </a:p>
        </p:txBody>
      </p:sp>
      <p:pic>
        <p:nvPicPr>
          <p:cNvPr id="6" name="图片 5">
            <a:extLst>
              <a:ext uri="{FF2B5EF4-FFF2-40B4-BE49-F238E27FC236}">
                <a16:creationId xmlns:a16="http://schemas.microsoft.com/office/drawing/2014/main" id="{A6FCC23E-749A-422D-A74A-BB86EB527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61" y="1772816"/>
            <a:ext cx="2832887" cy="2433984"/>
          </a:xfrm>
          <a:prstGeom prst="rect">
            <a:avLst/>
          </a:prstGeom>
        </p:spPr>
      </p:pic>
      <p:pic>
        <p:nvPicPr>
          <p:cNvPr id="8" name="图片 7">
            <a:extLst>
              <a:ext uri="{FF2B5EF4-FFF2-40B4-BE49-F238E27FC236}">
                <a16:creationId xmlns:a16="http://schemas.microsoft.com/office/drawing/2014/main" id="{3A7EE1EA-7993-43FA-8D5D-F04B29EFC2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6112" y="1704257"/>
            <a:ext cx="3966665" cy="2297065"/>
          </a:xfrm>
          <a:prstGeom prst="rect">
            <a:avLst/>
          </a:prstGeom>
        </p:spPr>
      </p:pic>
      <p:pic>
        <p:nvPicPr>
          <p:cNvPr id="10" name="图片 9">
            <a:extLst>
              <a:ext uri="{FF2B5EF4-FFF2-40B4-BE49-F238E27FC236}">
                <a16:creationId xmlns:a16="http://schemas.microsoft.com/office/drawing/2014/main" id="{4A03A3CF-2431-495E-91C1-DA99002812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5776" y="3951489"/>
            <a:ext cx="4320480" cy="2683848"/>
          </a:xfrm>
          <a:prstGeom prst="rect">
            <a:avLst/>
          </a:prstGeom>
        </p:spPr>
      </p:pic>
    </p:spTree>
    <p:extLst>
      <p:ext uri="{BB962C8B-B14F-4D97-AF65-F5344CB8AC3E}">
        <p14:creationId xmlns:p14="http://schemas.microsoft.com/office/powerpoint/2010/main" val="3685794596"/>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48E6C-0AED-4BC4-9836-D3BA4752CDBE}"/>
              </a:ext>
            </a:extLst>
          </p:cNvPr>
          <p:cNvSpPr>
            <a:spLocks noGrp="1"/>
          </p:cNvSpPr>
          <p:nvPr>
            <p:ph type="title"/>
          </p:nvPr>
        </p:nvSpPr>
        <p:spPr>
          <a:xfrm>
            <a:off x="1019944" y="149687"/>
            <a:ext cx="7512869" cy="576262"/>
          </a:xfrm>
        </p:spPr>
        <p:txBody>
          <a:bodyPr/>
          <a:lstStyle/>
          <a:p>
            <a:r>
              <a:rPr lang="en-US" altLang="zh-CN" dirty="0"/>
              <a:t>Logisim</a:t>
            </a:r>
            <a:r>
              <a:rPr lang="zh-CN" altLang="en-US" dirty="0"/>
              <a:t>实验</a:t>
            </a:r>
            <a:r>
              <a:rPr lang="en-US" altLang="zh-CN" dirty="0"/>
              <a:t>1.3</a:t>
            </a:r>
            <a:r>
              <a:rPr lang="zh-CN" altLang="en-US" dirty="0"/>
              <a:t>：实现</a:t>
            </a:r>
            <a:r>
              <a:rPr lang="en-US" altLang="zh-CN" dirty="0"/>
              <a:t>2</a:t>
            </a:r>
            <a:r>
              <a:rPr lang="zh-CN" altLang="en-US" dirty="0"/>
              <a:t>选</a:t>
            </a:r>
            <a:r>
              <a:rPr lang="en-US" altLang="zh-CN" dirty="0"/>
              <a:t>1</a:t>
            </a:r>
            <a:r>
              <a:rPr lang="zh-CN" altLang="en-US" dirty="0"/>
              <a:t>多路选择器</a:t>
            </a:r>
          </a:p>
        </p:txBody>
      </p:sp>
      <p:sp>
        <p:nvSpPr>
          <p:cNvPr id="3" name="内容占位符 2">
            <a:extLst>
              <a:ext uri="{FF2B5EF4-FFF2-40B4-BE49-F238E27FC236}">
                <a16:creationId xmlns:a16="http://schemas.microsoft.com/office/drawing/2014/main" id="{D6659CEF-6BBD-4933-9AB2-AB30FF1B5637}"/>
              </a:ext>
            </a:extLst>
          </p:cNvPr>
          <p:cNvSpPr>
            <a:spLocks noGrp="1"/>
          </p:cNvSpPr>
          <p:nvPr>
            <p:ph idx="1"/>
          </p:nvPr>
        </p:nvSpPr>
        <p:spPr/>
        <p:txBody>
          <a:bodyPr/>
          <a:lstStyle/>
          <a:p>
            <a:r>
              <a:rPr lang="en-US" altLang="zh-CN" dirty="0"/>
              <a:t>6</a:t>
            </a:r>
            <a:r>
              <a:rPr lang="zh-CN" altLang="en-US" dirty="0"/>
              <a:t>、子电路调试方法：</a:t>
            </a:r>
            <a:endParaRPr lang="en-US" altLang="zh-CN" dirty="0"/>
          </a:p>
          <a:p>
            <a:pPr lvl="1"/>
            <a:r>
              <a:rPr lang="zh-CN" altLang="en-US" dirty="0"/>
              <a:t>鼠标移到子电路上，单击右键，选择</a:t>
            </a:r>
            <a:r>
              <a:rPr lang="en-US" altLang="zh-CN" dirty="0"/>
              <a:t>View </a:t>
            </a:r>
            <a:r>
              <a:rPr lang="zh-CN" altLang="en-US" dirty="0"/>
              <a:t>子电路，进入子电路查看状态</a:t>
            </a:r>
            <a:endParaRPr lang="en-US" altLang="zh-CN" dirty="0"/>
          </a:p>
          <a:p>
            <a:pPr lvl="1"/>
            <a:r>
              <a:rPr lang="zh-CN" altLang="en-US" dirty="0"/>
              <a:t>在点戳仿真状态下，单击子电路，出现放大镜，再双击放大镜，则进入子电路查看状态，检查调试状态</a:t>
            </a:r>
            <a:endParaRPr lang="en-US" altLang="zh-CN" dirty="0"/>
          </a:p>
          <a:p>
            <a:pPr lvl="1"/>
            <a:r>
              <a:rPr lang="zh-CN" altLang="en-US" dirty="0"/>
              <a:t>在</a:t>
            </a:r>
            <a:r>
              <a:rPr lang="en-US" altLang="zh-CN" dirty="0"/>
              <a:t>Project</a:t>
            </a:r>
            <a:r>
              <a:rPr lang="zh-CN" altLang="en-US" dirty="0"/>
              <a:t>下，查看仿真树</a:t>
            </a:r>
            <a:r>
              <a:rPr lang="en-US" altLang="zh-CN" dirty="0"/>
              <a:t>View Simulation Tree</a:t>
            </a:r>
            <a:r>
              <a:rPr lang="zh-CN" altLang="en-US" dirty="0"/>
              <a:t>双击层次元素，则进入对应的子电路查看状态</a:t>
            </a:r>
          </a:p>
        </p:txBody>
      </p:sp>
      <p:sp>
        <p:nvSpPr>
          <p:cNvPr id="4" name="灯片编号占位符 3">
            <a:extLst>
              <a:ext uri="{FF2B5EF4-FFF2-40B4-BE49-F238E27FC236}">
                <a16:creationId xmlns:a16="http://schemas.microsoft.com/office/drawing/2014/main" id="{C1797E07-C582-4209-8781-58D55C01135F}"/>
              </a:ext>
            </a:extLst>
          </p:cNvPr>
          <p:cNvSpPr>
            <a:spLocks noGrp="1"/>
          </p:cNvSpPr>
          <p:nvPr>
            <p:ph type="sldNum" sz="quarter" idx="10"/>
          </p:nvPr>
        </p:nvSpPr>
        <p:spPr/>
        <p:txBody>
          <a:bodyPr/>
          <a:lstStyle/>
          <a:p>
            <a:pPr>
              <a:defRPr/>
            </a:pPr>
            <a:fld id="{3B78F852-FEB5-4FC6-8012-DF6F33E7AD00}" type="slidenum">
              <a:rPr lang="en-US" altLang="zh-CN" smtClean="0"/>
              <a:pPr>
                <a:defRPr/>
              </a:pPr>
              <a:t>37</a:t>
            </a:fld>
            <a:endParaRPr lang="en-US" altLang="zh-CN"/>
          </a:p>
        </p:txBody>
      </p:sp>
      <p:pic>
        <p:nvPicPr>
          <p:cNvPr id="6" name="图片 5">
            <a:extLst>
              <a:ext uri="{FF2B5EF4-FFF2-40B4-BE49-F238E27FC236}">
                <a16:creationId xmlns:a16="http://schemas.microsoft.com/office/drawing/2014/main" id="{572D8A1E-C544-4706-9C11-209BE0408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96" y="3967652"/>
            <a:ext cx="3785744" cy="2410603"/>
          </a:xfrm>
          <a:prstGeom prst="rect">
            <a:avLst/>
          </a:prstGeom>
        </p:spPr>
      </p:pic>
      <p:pic>
        <p:nvPicPr>
          <p:cNvPr id="8" name="图片 7">
            <a:extLst>
              <a:ext uri="{FF2B5EF4-FFF2-40B4-BE49-F238E27FC236}">
                <a16:creationId xmlns:a16="http://schemas.microsoft.com/office/drawing/2014/main" id="{83763C3E-E82F-4792-A1C4-C172E8D1C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8600" y="3967652"/>
            <a:ext cx="3995936" cy="2424356"/>
          </a:xfrm>
          <a:prstGeom prst="rect">
            <a:avLst/>
          </a:prstGeom>
        </p:spPr>
      </p:pic>
    </p:spTree>
    <p:extLst>
      <p:ext uri="{BB962C8B-B14F-4D97-AF65-F5344CB8AC3E}">
        <p14:creationId xmlns:p14="http://schemas.microsoft.com/office/powerpoint/2010/main" val="4037627397"/>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C4F16-24B4-45DE-BCCF-82FAB84DBE81}"/>
              </a:ext>
            </a:extLst>
          </p:cNvPr>
          <p:cNvSpPr>
            <a:spLocks noGrp="1"/>
          </p:cNvSpPr>
          <p:nvPr>
            <p:ph type="title"/>
          </p:nvPr>
        </p:nvSpPr>
        <p:spPr>
          <a:xfrm>
            <a:off x="1019944" y="149687"/>
            <a:ext cx="8124055" cy="576262"/>
          </a:xfrm>
        </p:spPr>
        <p:txBody>
          <a:bodyPr/>
          <a:lstStyle/>
          <a:p>
            <a:r>
              <a:rPr lang="en-US" altLang="zh-CN" dirty="0"/>
              <a:t>Logisim</a:t>
            </a:r>
            <a:r>
              <a:rPr lang="zh-CN" altLang="en-US" dirty="0"/>
              <a:t>实验</a:t>
            </a:r>
            <a:r>
              <a:rPr lang="en-US" altLang="zh-CN" dirty="0"/>
              <a:t>1.4</a:t>
            </a:r>
            <a:r>
              <a:rPr lang="zh-CN" altLang="en-US" dirty="0"/>
              <a:t>： </a:t>
            </a:r>
            <a:r>
              <a:rPr lang="en-US" altLang="zh-CN" dirty="0"/>
              <a:t>4</a:t>
            </a:r>
            <a:r>
              <a:rPr lang="zh-CN" altLang="zh-CN" dirty="0"/>
              <a:t>位奇偶校验电路</a:t>
            </a:r>
            <a:endParaRPr lang="zh-CN" altLang="en-US" dirty="0"/>
          </a:p>
        </p:txBody>
      </p:sp>
      <p:sp>
        <p:nvSpPr>
          <p:cNvPr id="3" name="内容占位符 2">
            <a:extLst>
              <a:ext uri="{FF2B5EF4-FFF2-40B4-BE49-F238E27FC236}">
                <a16:creationId xmlns:a16="http://schemas.microsoft.com/office/drawing/2014/main" id="{FB239217-2372-4966-9A4D-DC87767A3D56}"/>
              </a:ext>
            </a:extLst>
          </p:cNvPr>
          <p:cNvSpPr>
            <a:spLocks noGrp="1"/>
          </p:cNvSpPr>
          <p:nvPr>
            <p:ph idx="1"/>
          </p:nvPr>
        </p:nvSpPr>
        <p:spPr/>
        <p:txBody>
          <a:bodyPr/>
          <a:lstStyle/>
          <a:p>
            <a:r>
              <a:rPr lang="zh-CN" altLang="en-US" dirty="0"/>
              <a:t>实验</a:t>
            </a:r>
            <a:r>
              <a:rPr lang="en-US" altLang="zh-CN" dirty="0"/>
              <a:t>4</a:t>
            </a:r>
            <a:r>
              <a:rPr lang="zh-CN" altLang="en-US" dirty="0"/>
              <a:t>：</a:t>
            </a:r>
            <a:r>
              <a:rPr lang="zh-CN" altLang="zh-CN" dirty="0"/>
              <a:t>利用异或门实现</a:t>
            </a:r>
            <a:r>
              <a:rPr lang="en-US" altLang="zh-CN" dirty="0"/>
              <a:t>4</a:t>
            </a:r>
            <a:r>
              <a:rPr lang="zh-CN" altLang="zh-CN" dirty="0"/>
              <a:t>位二进制数奇偶校验电路</a:t>
            </a:r>
            <a:r>
              <a:rPr lang="zh-CN" altLang="en-US" dirty="0"/>
              <a:t>，并学会使用组合逻辑分析生成电路</a:t>
            </a:r>
            <a:r>
              <a:rPr lang="zh-CN" altLang="zh-CN" dirty="0"/>
              <a:t>。</a:t>
            </a:r>
            <a:endParaRPr lang="en-US" altLang="zh-CN" dirty="0"/>
          </a:p>
          <a:p>
            <a:r>
              <a:rPr lang="en-US" altLang="zh-CN" dirty="0"/>
              <a:t>1</a:t>
            </a:r>
            <a:r>
              <a:rPr lang="zh-CN" altLang="en-US" dirty="0"/>
              <a:t>、实验原理：</a:t>
            </a:r>
            <a:r>
              <a:rPr lang="en-US" altLang="zh-CN" dirty="0"/>
              <a:t>4</a:t>
            </a:r>
            <a:r>
              <a:rPr lang="zh-CN" altLang="en-US" dirty="0"/>
              <a:t>个输入，</a:t>
            </a:r>
            <a:r>
              <a:rPr lang="en-US" altLang="zh-CN" dirty="0"/>
              <a:t>3</a:t>
            </a:r>
            <a:r>
              <a:rPr lang="zh-CN" altLang="en-US" dirty="0"/>
              <a:t>个异或门，有两个相反的输出。</a:t>
            </a:r>
            <a:endParaRPr lang="en-US" altLang="zh-CN" dirty="0"/>
          </a:p>
          <a:p>
            <a:r>
              <a:rPr lang="zh-CN" altLang="zh-CN" dirty="0"/>
              <a:t>采用</a:t>
            </a:r>
            <a:r>
              <a:rPr lang="en-US" altLang="zh-CN" dirty="0"/>
              <a:t>2</a:t>
            </a:r>
            <a:r>
              <a:rPr lang="zh-CN" altLang="zh-CN" dirty="0"/>
              <a:t>叉树结构布局电路</a:t>
            </a:r>
            <a:endParaRPr lang="zh-CN" altLang="en-US" dirty="0"/>
          </a:p>
        </p:txBody>
      </p:sp>
      <p:sp>
        <p:nvSpPr>
          <p:cNvPr id="4" name="灯片编号占位符 3">
            <a:extLst>
              <a:ext uri="{FF2B5EF4-FFF2-40B4-BE49-F238E27FC236}">
                <a16:creationId xmlns:a16="http://schemas.microsoft.com/office/drawing/2014/main" id="{CD58696D-4B94-4410-979C-CD7374DE3969}"/>
              </a:ext>
            </a:extLst>
          </p:cNvPr>
          <p:cNvSpPr>
            <a:spLocks noGrp="1"/>
          </p:cNvSpPr>
          <p:nvPr>
            <p:ph type="sldNum" sz="quarter" idx="10"/>
          </p:nvPr>
        </p:nvSpPr>
        <p:spPr/>
        <p:txBody>
          <a:bodyPr/>
          <a:lstStyle/>
          <a:p>
            <a:pPr>
              <a:defRPr/>
            </a:pPr>
            <a:fld id="{3B78F852-FEB5-4FC6-8012-DF6F33E7AD00}" type="slidenum">
              <a:rPr lang="en-US" altLang="zh-CN" smtClean="0"/>
              <a:pPr>
                <a:defRPr/>
              </a:pPr>
              <a:t>38</a:t>
            </a:fld>
            <a:endParaRPr lang="en-US" altLang="zh-CN"/>
          </a:p>
        </p:txBody>
      </p:sp>
      <p:pic>
        <p:nvPicPr>
          <p:cNvPr id="6" name="图片 5">
            <a:extLst>
              <a:ext uri="{FF2B5EF4-FFF2-40B4-BE49-F238E27FC236}">
                <a16:creationId xmlns:a16="http://schemas.microsoft.com/office/drawing/2014/main" id="{A9CF4832-4014-46CA-A98C-EF7A15A652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2708920"/>
            <a:ext cx="5406154" cy="3683087"/>
          </a:xfrm>
          <a:prstGeom prst="rect">
            <a:avLst/>
          </a:prstGeom>
        </p:spPr>
      </p:pic>
    </p:spTree>
    <p:extLst>
      <p:ext uri="{BB962C8B-B14F-4D97-AF65-F5344CB8AC3E}">
        <p14:creationId xmlns:p14="http://schemas.microsoft.com/office/powerpoint/2010/main" val="1947637336"/>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C4F16-24B4-45DE-BCCF-82FAB84DBE81}"/>
              </a:ext>
            </a:extLst>
          </p:cNvPr>
          <p:cNvSpPr>
            <a:spLocks noGrp="1"/>
          </p:cNvSpPr>
          <p:nvPr>
            <p:ph type="title"/>
          </p:nvPr>
        </p:nvSpPr>
        <p:spPr>
          <a:xfrm>
            <a:off x="1019944" y="149687"/>
            <a:ext cx="8124055" cy="576262"/>
          </a:xfrm>
        </p:spPr>
        <p:txBody>
          <a:bodyPr/>
          <a:lstStyle/>
          <a:p>
            <a:r>
              <a:rPr lang="en-US" altLang="zh-CN" dirty="0"/>
              <a:t>Logisim</a:t>
            </a:r>
            <a:r>
              <a:rPr lang="zh-CN" altLang="en-US" dirty="0"/>
              <a:t>实验</a:t>
            </a:r>
            <a:r>
              <a:rPr lang="en-US" altLang="zh-CN" dirty="0"/>
              <a:t>1.4</a:t>
            </a:r>
            <a:r>
              <a:rPr lang="zh-CN" altLang="en-US" dirty="0"/>
              <a:t>： </a:t>
            </a:r>
            <a:r>
              <a:rPr lang="en-US" altLang="zh-CN" dirty="0"/>
              <a:t>4</a:t>
            </a:r>
            <a:r>
              <a:rPr lang="zh-CN" altLang="zh-CN" dirty="0"/>
              <a:t>位奇偶校验电路</a:t>
            </a:r>
            <a:endParaRPr lang="zh-CN" altLang="en-US" dirty="0"/>
          </a:p>
        </p:txBody>
      </p:sp>
      <p:sp>
        <p:nvSpPr>
          <p:cNvPr id="3" name="内容占位符 2">
            <a:extLst>
              <a:ext uri="{FF2B5EF4-FFF2-40B4-BE49-F238E27FC236}">
                <a16:creationId xmlns:a16="http://schemas.microsoft.com/office/drawing/2014/main" id="{FB239217-2372-4966-9A4D-DC87767A3D56}"/>
              </a:ext>
            </a:extLst>
          </p:cNvPr>
          <p:cNvSpPr>
            <a:spLocks noGrp="1"/>
          </p:cNvSpPr>
          <p:nvPr>
            <p:ph idx="1"/>
          </p:nvPr>
        </p:nvSpPr>
        <p:spPr/>
        <p:txBody>
          <a:bodyPr/>
          <a:lstStyle/>
          <a:p>
            <a:r>
              <a:rPr lang="zh-CN" altLang="en-US" dirty="0"/>
              <a:t>实验</a:t>
            </a:r>
            <a:r>
              <a:rPr lang="en-US" altLang="zh-CN" dirty="0"/>
              <a:t>4</a:t>
            </a:r>
            <a:r>
              <a:rPr lang="zh-CN" altLang="en-US" dirty="0"/>
              <a:t>：</a:t>
            </a:r>
            <a:r>
              <a:rPr lang="zh-CN" altLang="zh-CN" dirty="0"/>
              <a:t>利用异或门实现</a:t>
            </a:r>
            <a:r>
              <a:rPr lang="en-US" altLang="zh-CN" dirty="0"/>
              <a:t>4</a:t>
            </a:r>
            <a:r>
              <a:rPr lang="zh-CN" altLang="zh-CN" dirty="0"/>
              <a:t>位二进制数奇偶校验电路。</a:t>
            </a:r>
            <a:endParaRPr lang="en-US" altLang="zh-CN" dirty="0"/>
          </a:p>
          <a:p>
            <a:r>
              <a:rPr lang="en-US" altLang="zh-CN" dirty="0"/>
              <a:t>2</a:t>
            </a:r>
            <a:r>
              <a:rPr lang="zh-CN" altLang="en-US" dirty="0"/>
              <a:t>、组合电路分析</a:t>
            </a:r>
            <a:r>
              <a:rPr lang="en-US" altLang="zh-CN" dirty="0"/>
              <a:t>Project</a:t>
            </a:r>
            <a:r>
              <a:rPr lang="en-US" altLang="zh-CN" dirty="0">
                <a:sym typeface="Wingdings" panose="05000000000000000000" pitchFamily="2" charset="2"/>
              </a:rPr>
              <a:t>  </a:t>
            </a:r>
            <a:r>
              <a:rPr lang="en-US" altLang="zh-CN" dirty="0"/>
              <a:t>Analyze Circuit</a:t>
            </a:r>
            <a:r>
              <a:rPr lang="zh-CN" altLang="en-US" dirty="0"/>
              <a:t>，已有通过</a:t>
            </a:r>
            <a:r>
              <a:rPr lang="zh-CN" altLang="en-US" dirty="0">
                <a:solidFill>
                  <a:srgbClr val="FF0000"/>
                </a:solidFill>
              </a:rPr>
              <a:t>验证的电路图</a:t>
            </a:r>
            <a:r>
              <a:rPr lang="zh-CN" altLang="en-US" dirty="0"/>
              <a:t>，则可产生当前项目的输入变量名称、输出变量名称、</a:t>
            </a:r>
            <a:r>
              <a:rPr lang="zh-CN" altLang="en-US" dirty="0">
                <a:solidFill>
                  <a:srgbClr val="FF0000"/>
                </a:solidFill>
              </a:rPr>
              <a:t>真值表</a:t>
            </a:r>
            <a:r>
              <a:rPr lang="zh-CN" altLang="en-US" dirty="0"/>
              <a:t>、输出逻辑表达式和最小项列表（最小项范式）</a:t>
            </a:r>
            <a:endParaRPr lang="en-US" altLang="zh-CN" dirty="0"/>
          </a:p>
          <a:p>
            <a:r>
              <a:rPr lang="zh-CN" altLang="en-US" dirty="0"/>
              <a:t>如果有真值表或输出表达式或最小项列表亦可生成</a:t>
            </a:r>
            <a:r>
              <a:rPr lang="zh-CN" altLang="en-US" dirty="0">
                <a:solidFill>
                  <a:srgbClr val="FF0000"/>
                </a:solidFill>
              </a:rPr>
              <a:t>电路图</a:t>
            </a:r>
            <a:r>
              <a:rPr lang="zh-CN" altLang="en-US" dirty="0"/>
              <a:t>。</a:t>
            </a:r>
          </a:p>
        </p:txBody>
      </p:sp>
      <p:sp>
        <p:nvSpPr>
          <p:cNvPr id="4" name="灯片编号占位符 3">
            <a:extLst>
              <a:ext uri="{FF2B5EF4-FFF2-40B4-BE49-F238E27FC236}">
                <a16:creationId xmlns:a16="http://schemas.microsoft.com/office/drawing/2014/main" id="{CD58696D-4B94-4410-979C-CD7374DE3969}"/>
              </a:ext>
            </a:extLst>
          </p:cNvPr>
          <p:cNvSpPr>
            <a:spLocks noGrp="1"/>
          </p:cNvSpPr>
          <p:nvPr>
            <p:ph type="sldNum" sz="quarter" idx="10"/>
          </p:nvPr>
        </p:nvSpPr>
        <p:spPr/>
        <p:txBody>
          <a:bodyPr/>
          <a:lstStyle/>
          <a:p>
            <a:pPr>
              <a:defRPr/>
            </a:pPr>
            <a:fld id="{3B78F852-FEB5-4FC6-8012-DF6F33E7AD00}" type="slidenum">
              <a:rPr lang="en-US" altLang="zh-CN" smtClean="0"/>
              <a:pPr>
                <a:defRPr/>
              </a:pPr>
              <a:t>39</a:t>
            </a:fld>
            <a:endParaRPr lang="en-US" altLang="zh-CN"/>
          </a:p>
        </p:txBody>
      </p:sp>
      <p:pic>
        <p:nvPicPr>
          <p:cNvPr id="7" name="图片 6">
            <a:extLst>
              <a:ext uri="{FF2B5EF4-FFF2-40B4-BE49-F238E27FC236}">
                <a16:creationId xmlns:a16="http://schemas.microsoft.com/office/drawing/2014/main" id="{0334EB61-90B3-4DC1-BC17-C110F0AC8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61" y="3227091"/>
            <a:ext cx="5288738" cy="3416784"/>
          </a:xfrm>
          <a:prstGeom prst="rect">
            <a:avLst/>
          </a:prstGeom>
        </p:spPr>
      </p:pic>
      <p:pic>
        <p:nvPicPr>
          <p:cNvPr id="9" name="图片 8">
            <a:extLst>
              <a:ext uri="{FF2B5EF4-FFF2-40B4-BE49-F238E27FC236}">
                <a16:creationId xmlns:a16="http://schemas.microsoft.com/office/drawing/2014/main" id="{AE1D243D-078C-457E-A38E-009A3F7E8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573639"/>
            <a:ext cx="5235394" cy="2034716"/>
          </a:xfrm>
          <a:prstGeom prst="rect">
            <a:avLst/>
          </a:prstGeom>
        </p:spPr>
      </p:pic>
      <p:pic>
        <p:nvPicPr>
          <p:cNvPr id="11" name="图片 10">
            <a:extLst>
              <a:ext uri="{FF2B5EF4-FFF2-40B4-BE49-F238E27FC236}">
                <a16:creationId xmlns:a16="http://schemas.microsoft.com/office/drawing/2014/main" id="{D7DD4E05-0A1E-4271-AFFC-41F0F6662E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7539" y="3249256"/>
            <a:ext cx="4576100" cy="3416783"/>
          </a:xfrm>
          <a:prstGeom prst="rect">
            <a:avLst/>
          </a:prstGeom>
        </p:spPr>
      </p:pic>
    </p:spTree>
    <p:extLst>
      <p:ext uri="{BB962C8B-B14F-4D97-AF65-F5344CB8AC3E}">
        <p14:creationId xmlns:p14="http://schemas.microsoft.com/office/powerpoint/2010/main" val="3991580806"/>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80158-DB0A-48D6-92CB-4D8B095EA5B3}"/>
              </a:ext>
            </a:extLst>
          </p:cNvPr>
          <p:cNvSpPr>
            <a:spLocks noGrp="1"/>
          </p:cNvSpPr>
          <p:nvPr>
            <p:ph type="title"/>
          </p:nvPr>
        </p:nvSpPr>
        <p:spPr/>
        <p:txBody>
          <a:bodyPr/>
          <a:lstStyle/>
          <a:p>
            <a:r>
              <a:rPr lang="en-US" altLang="zh-CN" dirty="0"/>
              <a:t>Logisim</a:t>
            </a:r>
            <a:r>
              <a:rPr lang="zh-CN" altLang="en-US" dirty="0"/>
              <a:t>的发展</a:t>
            </a:r>
          </a:p>
        </p:txBody>
      </p:sp>
      <p:sp>
        <p:nvSpPr>
          <p:cNvPr id="3" name="内容占位符 2">
            <a:extLst>
              <a:ext uri="{FF2B5EF4-FFF2-40B4-BE49-F238E27FC236}">
                <a16:creationId xmlns:a16="http://schemas.microsoft.com/office/drawing/2014/main" id="{B59E7E97-11CE-40AD-B44F-F95F82F699E1}"/>
              </a:ext>
            </a:extLst>
          </p:cNvPr>
          <p:cNvSpPr>
            <a:spLocks noGrp="1"/>
          </p:cNvSpPr>
          <p:nvPr>
            <p:ph idx="1"/>
          </p:nvPr>
        </p:nvSpPr>
        <p:spPr/>
        <p:txBody>
          <a:bodyPr/>
          <a:lstStyle/>
          <a:p>
            <a:r>
              <a:rPr lang="en-US" altLang="zh-CN" kern="1200" dirty="0">
                <a:latin typeface="微软雅黑" panose="020B0503020204020204" pitchFamily="34" charset="-122"/>
                <a:ea typeface="微软雅黑" panose="020B0503020204020204" pitchFamily="34" charset="-122"/>
                <a:hlinkClick r:id="rId2"/>
              </a:rPr>
              <a:t>Logisim</a:t>
            </a:r>
            <a:r>
              <a:rPr lang="zh-CN" altLang="zh-CN" kern="1200" dirty="0">
                <a:latin typeface="微软雅黑" panose="020B0503020204020204" pitchFamily="34" charset="-122"/>
                <a:ea typeface="微软雅黑" panose="020B0503020204020204" pitchFamily="34" charset="-122"/>
              </a:rPr>
              <a:t>是</a:t>
            </a:r>
            <a:r>
              <a:rPr lang="en-US" altLang="zh-CN" kern="1200" dirty="0">
                <a:latin typeface="微软雅黑" panose="020B0503020204020204" pitchFamily="34" charset="-122"/>
                <a:ea typeface="微软雅黑" panose="020B0503020204020204" pitchFamily="34" charset="-122"/>
              </a:rPr>
              <a:t>Carl Burch</a:t>
            </a:r>
            <a:r>
              <a:rPr lang="zh-CN" altLang="zh-CN" kern="1200" dirty="0">
                <a:latin typeface="微软雅黑" panose="020B0503020204020204" pitchFamily="34" charset="-122"/>
                <a:ea typeface="微软雅黑" panose="020B0503020204020204" pitchFamily="34" charset="-122"/>
              </a:rPr>
              <a:t>开发的一个设计和</a:t>
            </a:r>
            <a:r>
              <a:rPr lang="zh-CN" altLang="en-US" kern="1200" dirty="0">
                <a:latin typeface="微软雅黑" panose="020B0503020204020204" pitchFamily="34" charset="-122"/>
                <a:ea typeface="微软雅黑" panose="020B0503020204020204" pitchFamily="34" charset="-122"/>
              </a:rPr>
              <a:t>仿真</a:t>
            </a:r>
            <a:r>
              <a:rPr lang="zh-CN" altLang="zh-CN" kern="1200" dirty="0">
                <a:latin typeface="微软雅黑" panose="020B0503020204020204" pitchFamily="34" charset="-122"/>
                <a:ea typeface="微软雅黑" panose="020B0503020204020204" pitchFamily="34" charset="-122"/>
              </a:rPr>
              <a:t>数字逻辑电路的图形化教学工具</a:t>
            </a:r>
            <a:r>
              <a:rPr lang="zh-CN" altLang="en-US" kern="1200" dirty="0">
                <a:latin typeface="微软雅黑" panose="020B0503020204020204" pitchFamily="34" charset="-122"/>
                <a:ea typeface="微软雅黑" panose="020B0503020204020204" pitchFamily="34" charset="-122"/>
              </a:rPr>
              <a:t>。</a:t>
            </a:r>
            <a:r>
              <a:rPr lang="zh-CN" altLang="en-US" sz="2000" b="1" dirty="0"/>
              <a:t> </a:t>
            </a:r>
            <a:endParaRPr lang="en-US" altLang="zh-CN" kern="1200" dirty="0">
              <a:latin typeface="微软雅黑" panose="020B0503020204020204" pitchFamily="34" charset="-122"/>
              <a:ea typeface="微软雅黑" panose="020B0503020204020204" pitchFamily="34" charset="-122"/>
            </a:endParaRPr>
          </a:p>
          <a:p>
            <a:r>
              <a:rPr lang="zh-CN" altLang="zh-CN" kern="1200" dirty="0">
                <a:latin typeface="微软雅黑" panose="020B0503020204020204" pitchFamily="34" charset="-122"/>
                <a:ea typeface="微软雅黑" panose="020B0503020204020204" pitchFamily="34" charset="-122"/>
              </a:rPr>
              <a:t>非常便于学习</a:t>
            </a:r>
            <a:r>
              <a:rPr lang="zh-CN" altLang="en-US" kern="1200" dirty="0">
                <a:latin typeface="微软雅黑" panose="020B0503020204020204" pitchFamily="34" charset="-122"/>
                <a:ea typeface="微软雅黑" panose="020B0503020204020204" pitchFamily="34" charset="-122"/>
              </a:rPr>
              <a:t>数字</a:t>
            </a:r>
            <a:r>
              <a:rPr lang="zh-CN" altLang="zh-CN" kern="1200" dirty="0">
                <a:latin typeface="微软雅黑" panose="020B0503020204020204" pitchFamily="34" charset="-122"/>
                <a:ea typeface="微软雅黑" panose="020B0503020204020204" pitchFamily="34" charset="-122"/>
              </a:rPr>
              <a:t>逻辑电路设计的基本概念，能够从简单的子电路分层构建较复杂的数字电路。</a:t>
            </a:r>
            <a:endParaRPr lang="en-US" altLang="zh-CN" kern="1200" dirty="0">
              <a:latin typeface="微软雅黑" panose="020B0503020204020204" pitchFamily="34" charset="-122"/>
              <a:ea typeface="微软雅黑" panose="020B0503020204020204" pitchFamily="34" charset="-122"/>
            </a:endParaRPr>
          </a:p>
          <a:p>
            <a:r>
              <a:rPr lang="en-US" altLang="zh-CN" kern="1200" dirty="0">
                <a:latin typeface="微软雅黑" panose="020B0503020204020204" pitchFamily="34" charset="-122"/>
                <a:ea typeface="微软雅黑" panose="020B0503020204020204" pitchFamily="34" charset="-122"/>
              </a:rPr>
              <a:t>2001</a:t>
            </a:r>
            <a:r>
              <a:rPr lang="zh-CN" altLang="en-US" kern="1200" dirty="0">
                <a:latin typeface="微软雅黑" panose="020B0503020204020204" pitchFamily="34" charset="-122"/>
                <a:ea typeface="微软雅黑" panose="020B0503020204020204" pitchFamily="34" charset="-122"/>
              </a:rPr>
              <a:t>年</a:t>
            </a:r>
            <a:r>
              <a:rPr lang="en-US" altLang="zh-CN" kern="1200" dirty="0">
                <a:latin typeface="微软雅黑" panose="020B0503020204020204" pitchFamily="34" charset="-122"/>
                <a:ea typeface="微软雅黑" panose="020B0503020204020204" pitchFamily="34" charset="-122"/>
              </a:rPr>
              <a:t>4</a:t>
            </a:r>
            <a:r>
              <a:rPr lang="zh-CN" altLang="en-US" kern="1200" dirty="0">
                <a:latin typeface="微软雅黑" panose="020B0503020204020204" pitchFamily="34" charset="-122"/>
                <a:ea typeface="微软雅黑" panose="020B0503020204020204" pitchFamily="34" charset="-122"/>
              </a:rPr>
              <a:t>月</a:t>
            </a:r>
            <a:r>
              <a:rPr lang="en-US" altLang="zh-CN" kern="1200" dirty="0">
                <a:latin typeface="微软雅黑" panose="020B0503020204020204" pitchFamily="34" charset="-122"/>
                <a:ea typeface="微软雅黑" panose="020B0503020204020204" pitchFamily="34" charset="-122"/>
              </a:rPr>
              <a:t>-2011</a:t>
            </a:r>
            <a:r>
              <a:rPr lang="zh-CN" altLang="en-US" kern="1200" dirty="0">
                <a:latin typeface="微软雅黑" panose="020B0503020204020204" pitchFamily="34" charset="-122"/>
                <a:ea typeface="微软雅黑" panose="020B0503020204020204" pitchFamily="34" charset="-122"/>
              </a:rPr>
              <a:t>年</a:t>
            </a:r>
            <a:r>
              <a:rPr lang="en-US" altLang="zh-CN" kern="1200" dirty="0">
                <a:latin typeface="微软雅黑" panose="020B0503020204020204" pitchFamily="34" charset="-122"/>
                <a:ea typeface="微软雅黑" panose="020B0503020204020204" pitchFamily="34" charset="-122"/>
              </a:rPr>
              <a:t>5</a:t>
            </a:r>
            <a:r>
              <a:rPr lang="zh-CN" altLang="en-US" kern="1200" dirty="0">
                <a:latin typeface="微软雅黑" panose="020B0503020204020204" pitchFamily="34" charset="-122"/>
                <a:ea typeface="微软雅黑" panose="020B0503020204020204" pitchFamily="34" charset="-122"/>
              </a:rPr>
              <a:t>月，版本</a:t>
            </a:r>
            <a:r>
              <a:rPr lang="en-US" altLang="zh-CN" kern="1200" dirty="0">
                <a:latin typeface="微软雅黑" panose="020B0503020204020204" pitchFamily="34" charset="-122"/>
                <a:ea typeface="微软雅黑" panose="020B0503020204020204" pitchFamily="34" charset="-122"/>
              </a:rPr>
              <a:t>V2.7.1</a:t>
            </a:r>
            <a:r>
              <a:rPr lang="zh-CN" altLang="en-US" kern="1200" dirty="0">
                <a:latin typeface="微软雅黑" panose="020B0503020204020204" pitchFamily="34" charset="-122"/>
                <a:ea typeface="微软雅黑" panose="020B0503020204020204" pitchFamily="34" charset="-122"/>
              </a:rPr>
              <a:t>，基于</a:t>
            </a:r>
            <a:r>
              <a:rPr lang="en-US" altLang="zh-CN" kern="1200" dirty="0">
                <a:latin typeface="微软雅黑" panose="020B0503020204020204" pitchFamily="34" charset="-122"/>
                <a:ea typeface="微软雅黑" panose="020B0503020204020204" pitchFamily="34" charset="-122"/>
              </a:rPr>
              <a:t>Java</a:t>
            </a:r>
            <a:r>
              <a:rPr lang="zh-CN" altLang="en-US" kern="1200" dirty="0">
                <a:latin typeface="微软雅黑" panose="020B0503020204020204" pitchFamily="34" charset="-122"/>
                <a:ea typeface="微软雅黑" panose="020B0503020204020204" pitchFamily="34" charset="-122"/>
              </a:rPr>
              <a:t>开发，跨平台运行，按照</a:t>
            </a:r>
            <a:r>
              <a:rPr lang="en-US" altLang="zh-CN" kern="1200" dirty="0">
                <a:latin typeface="微软雅黑" panose="020B0503020204020204" pitchFamily="34" charset="-122"/>
                <a:ea typeface="微软雅黑" panose="020B0503020204020204" pitchFamily="34" charset="-122"/>
              </a:rPr>
              <a:t>GNU</a:t>
            </a:r>
            <a:r>
              <a:rPr lang="zh-CN" altLang="en-US" kern="1200" dirty="0">
                <a:latin typeface="微软雅黑" panose="020B0503020204020204" pitchFamily="34" charset="-122"/>
                <a:ea typeface="微软雅黑" panose="020B0503020204020204" pitchFamily="34" charset="-122"/>
              </a:rPr>
              <a:t>开源协议授权使用。</a:t>
            </a:r>
            <a:endParaRPr lang="en-US" altLang="zh-CN" kern="1200" dirty="0">
              <a:latin typeface="微软雅黑" panose="020B0503020204020204" pitchFamily="34" charset="-122"/>
              <a:ea typeface="微软雅黑" panose="020B0503020204020204" pitchFamily="34" charset="-122"/>
            </a:endParaRPr>
          </a:p>
          <a:p>
            <a:pPr lvl="1"/>
            <a:r>
              <a:rPr lang="en-US" altLang="zh-CN" sz="2000" dirty="0"/>
              <a:t>Windows</a:t>
            </a:r>
            <a:r>
              <a:rPr lang="zh-CN" altLang="en-US" sz="2000" dirty="0"/>
              <a:t>平台使用</a:t>
            </a:r>
            <a:r>
              <a:rPr lang="en-US" altLang="zh-CN" sz="2000" dirty="0"/>
              <a:t>EXE</a:t>
            </a:r>
            <a:r>
              <a:rPr lang="zh-CN" altLang="en-US" sz="2000" dirty="0"/>
              <a:t>文件，</a:t>
            </a:r>
            <a:r>
              <a:rPr lang="en-US" altLang="zh-CN" sz="2000" dirty="0"/>
              <a:t>MAC</a:t>
            </a:r>
            <a:r>
              <a:rPr lang="zh-CN" altLang="en-US" sz="2000" dirty="0"/>
              <a:t>或</a:t>
            </a:r>
            <a:r>
              <a:rPr lang="en-US" altLang="zh-CN" sz="2000" dirty="0"/>
              <a:t>Linux</a:t>
            </a:r>
            <a:r>
              <a:rPr lang="zh-CN" altLang="en-US" sz="2000" dirty="0"/>
              <a:t>平台使用</a:t>
            </a:r>
            <a:r>
              <a:rPr lang="en-US" altLang="zh-CN" sz="2000" dirty="0"/>
              <a:t>JAR</a:t>
            </a:r>
            <a:r>
              <a:rPr lang="zh-CN" altLang="en-US" sz="2000" dirty="0"/>
              <a:t>文件</a:t>
            </a:r>
            <a:endParaRPr lang="en-US" altLang="zh-CN" kern="120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SourceForge</a:t>
            </a:r>
            <a:r>
              <a:rPr lang="zh-CN" altLang="en-US" dirty="0">
                <a:latin typeface="微软雅黑" panose="020B0503020204020204" pitchFamily="34" charset="-122"/>
                <a:ea typeface="微软雅黑" panose="020B0503020204020204" pitchFamily="34" charset="-122"/>
              </a:rPr>
              <a:t>上有多个</a:t>
            </a:r>
            <a:r>
              <a:rPr lang="en-US" altLang="zh-CN" dirty="0">
                <a:latin typeface="微软雅黑" panose="020B0503020204020204" pitchFamily="34" charset="-122"/>
                <a:ea typeface="微软雅黑" panose="020B0503020204020204" pitchFamily="34" charset="-122"/>
              </a:rPr>
              <a:t>Logisim</a:t>
            </a:r>
            <a:r>
              <a:rPr lang="zh-CN" altLang="en-US" dirty="0">
                <a:latin typeface="微软雅黑" panose="020B0503020204020204" pitchFamily="34" charset="-122"/>
                <a:ea typeface="微软雅黑" panose="020B0503020204020204" pitchFamily="34" charset="-122"/>
              </a:rPr>
              <a:t>项目，其中</a:t>
            </a:r>
            <a:r>
              <a:rPr lang="zh-CN" altLang="en-US" dirty="0">
                <a:latin typeface="微软雅黑" panose="020B0503020204020204" pitchFamily="34" charset="-122"/>
                <a:ea typeface="微软雅黑" panose="020B0503020204020204" pitchFamily="34" charset="-122"/>
                <a:hlinkClick r:id="rId3"/>
              </a:rPr>
              <a:t>意大利语版本</a:t>
            </a:r>
            <a:r>
              <a:rPr lang="en-US" altLang="zh-CN" dirty="0">
                <a:latin typeface="微软雅黑" panose="020B0503020204020204" pitchFamily="34" charset="-122"/>
                <a:ea typeface="微软雅黑" panose="020B0503020204020204" pitchFamily="34" charset="-122"/>
              </a:rPr>
              <a:t>2017</a:t>
            </a:r>
            <a:r>
              <a:rPr lang="zh-CN" altLang="en-US" dirty="0">
                <a:latin typeface="微软雅黑" panose="020B0503020204020204" pitchFamily="34" charset="-122"/>
                <a:ea typeface="微软雅黑" panose="020B0503020204020204" pitchFamily="34" charset="-122"/>
              </a:rPr>
              <a:t>年开始修改，在</a:t>
            </a:r>
            <a:r>
              <a:rPr lang="en-US" altLang="zh-CN" dirty="0">
                <a:latin typeface="微软雅黑" panose="020B0503020204020204" pitchFamily="34" charset="-122"/>
                <a:ea typeface="微软雅黑" panose="020B0503020204020204" pitchFamily="34" charset="-122"/>
              </a:rPr>
              <a:t>Java 10</a:t>
            </a:r>
            <a:r>
              <a:rPr lang="zh-CN" altLang="en-US" dirty="0">
                <a:latin typeface="微软雅黑" panose="020B0503020204020204" pitchFamily="34" charset="-122"/>
                <a:ea typeface="微软雅黑" panose="020B0503020204020204" pitchFamily="34" charset="-122"/>
              </a:rPr>
              <a:t>及以上版本上重新编译，修改</a:t>
            </a:r>
            <a:r>
              <a:rPr lang="en-US" altLang="zh-CN" dirty="0">
                <a:latin typeface="微软雅黑" panose="020B0503020204020204" pitchFamily="34" charset="-122"/>
                <a:ea typeface="微软雅黑" panose="020B0503020204020204" pitchFamily="34" charset="-122"/>
              </a:rPr>
              <a:t>bug</a:t>
            </a:r>
            <a:r>
              <a:rPr lang="zh-CN" altLang="en-US" dirty="0">
                <a:latin typeface="微软雅黑" panose="020B0503020204020204" pitchFamily="34" charset="-122"/>
                <a:ea typeface="微软雅黑" panose="020B0503020204020204" pitchFamily="34" charset="-122"/>
              </a:rPr>
              <a:t>，添加新组件。最新版本：</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V2.16.1.0</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hlinkClick r:id="rId4"/>
              </a:rPr>
              <a:t>2020-04-18</a:t>
            </a:r>
            <a:endParaRPr lang="en-US" altLang="zh-CN" b="1" dirty="0">
              <a:latin typeface="微软雅黑" panose="020B0503020204020204" pitchFamily="34" charset="-122"/>
              <a:ea typeface="微软雅黑" panose="020B0503020204020204" pitchFamily="34" charset="-122"/>
            </a:endParaRPr>
          </a:p>
          <a:p>
            <a:r>
              <a:rPr lang="zh-CN" altLang="en-US" dirty="0"/>
              <a:t>电路文件类型为</a:t>
            </a:r>
            <a:r>
              <a:rPr lang="en-US" altLang="zh-CN" dirty="0"/>
              <a:t>circ</a:t>
            </a:r>
            <a:r>
              <a:rPr lang="zh-CN" altLang="en-US" dirty="0"/>
              <a:t>，格式为</a:t>
            </a:r>
            <a:r>
              <a:rPr lang="en-US" altLang="zh-CN" dirty="0"/>
              <a:t>xml</a:t>
            </a:r>
            <a:r>
              <a:rPr lang="zh-CN" altLang="en-US" dirty="0"/>
              <a:t>，所有子电路都是以这样的标记出现，</a:t>
            </a:r>
            <a:r>
              <a:rPr lang="en-US" altLang="zh-CN" dirty="0"/>
              <a:t>&lt;circuit name=“</a:t>
            </a:r>
            <a:r>
              <a:rPr lang="zh-CN" altLang="en-US" dirty="0"/>
              <a:t>***</a:t>
            </a:r>
            <a:r>
              <a:rPr lang="en-US" altLang="zh-CN" dirty="0"/>
              <a:t>”&gt;&lt;/circuit&gt;</a:t>
            </a:r>
            <a:r>
              <a:rPr lang="zh-CN" altLang="en-US" dirty="0"/>
              <a:t>，包含电路外观。</a:t>
            </a:r>
          </a:p>
          <a:p>
            <a:endParaRPr lang="zh-CN" altLang="en-US" b="1" dirty="0">
              <a:latin typeface="微软雅黑" panose="020B0503020204020204" pitchFamily="34" charset="-122"/>
              <a:ea typeface="微软雅黑" panose="020B0503020204020204" pitchFamily="34" charset="-122"/>
            </a:endParaRPr>
          </a:p>
        </p:txBody>
      </p:sp>
      <p:sp>
        <p:nvSpPr>
          <p:cNvPr id="6" name="灯片编号占位符 5">
            <a:extLst>
              <a:ext uri="{FF2B5EF4-FFF2-40B4-BE49-F238E27FC236}">
                <a16:creationId xmlns:a16="http://schemas.microsoft.com/office/drawing/2014/main" id="{21C31FC0-B1A1-4496-BD64-6204FDF31B9B}"/>
              </a:ext>
            </a:extLst>
          </p:cNvPr>
          <p:cNvSpPr>
            <a:spLocks noGrp="1"/>
          </p:cNvSpPr>
          <p:nvPr>
            <p:ph type="sldNum" sz="quarter" idx="10"/>
          </p:nvPr>
        </p:nvSpPr>
        <p:spPr/>
        <p:txBody>
          <a:bodyPr/>
          <a:lstStyle/>
          <a:p>
            <a:pPr>
              <a:defRPr/>
            </a:pPr>
            <a:fld id="{3B78F852-FEB5-4FC6-8012-DF6F33E7AD00}" type="slidenum">
              <a:rPr lang="en-US" altLang="zh-CN" smtClean="0"/>
              <a:pPr>
                <a:defRPr/>
              </a:pPr>
              <a:t>4</a:t>
            </a:fld>
            <a:endParaRPr lang="en-US" altLang="zh-CN"/>
          </a:p>
        </p:txBody>
      </p:sp>
    </p:spTree>
    <p:extLst>
      <p:ext uri="{BB962C8B-B14F-4D97-AF65-F5344CB8AC3E}">
        <p14:creationId xmlns:p14="http://schemas.microsoft.com/office/powerpoint/2010/main" val="3149679236"/>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10CFF-6CBB-433E-B3E2-B958FDCAC720}"/>
              </a:ext>
            </a:extLst>
          </p:cNvPr>
          <p:cNvSpPr>
            <a:spLocks noGrp="1"/>
          </p:cNvSpPr>
          <p:nvPr>
            <p:ph type="title"/>
          </p:nvPr>
        </p:nvSpPr>
        <p:spPr/>
        <p:txBody>
          <a:bodyPr/>
          <a:lstStyle/>
          <a:p>
            <a:r>
              <a:rPr lang="en-US" altLang="zh-CN" dirty="0"/>
              <a:t>Logisim</a:t>
            </a:r>
            <a:r>
              <a:rPr lang="zh-CN" altLang="en-US" dirty="0"/>
              <a:t>实验</a:t>
            </a:r>
            <a:r>
              <a:rPr lang="en-US" altLang="zh-CN" dirty="0"/>
              <a:t>1.4</a:t>
            </a:r>
            <a:r>
              <a:rPr lang="zh-CN" altLang="en-US" dirty="0"/>
              <a:t>： </a:t>
            </a:r>
            <a:r>
              <a:rPr lang="en-US" altLang="zh-CN" dirty="0"/>
              <a:t>4</a:t>
            </a:r>
            <a:r>
              <a:rPr lang="zh-CN" altLang="zh-CN" dirty="0"/>
              <a:t>位奇偶校验电路</a:t>
            </a:r>
            <a:endParaRPr lang="zh-CN" altLang="en-US" dirty="0"/>
          </a:p>
        </p:txBody>
      </p:sp>
      <p:sp>
        <p:nvSpPr>
          <p:cNvPr id="3" name="内容占位符 2">
            <a:extLst>
              <a:ext uri="{FF2B5EF4-FFF2-40B4-BE49-F238E27FC236}">
                <a16:creationId xmlns:a16="http://schemas.microsoft.com/office/drawing/2014/main" id="{AC96A292-CBC4-4403-AD66-564C78594783}"/>
              </a:ext>
            </a:extLst>
          </p:cNvPr>
          <p:cNvSpPr>
            <a:spLocks noGrp="1"/>
          </p:cNvSpPr>
          <p:nvPr>
            <p:ph idx="1"/>
          </p:nvPr>
        </p:nvSpPr>
        <p:spPr/>
        <p:txBody>
          <a:bodyPr/>
          <a:lstStyle/>
          <a:p>
            <a:r>
              <a:rPr lang="en-US" altLang="zh-CN" dirty="0"/>
              <a:t>3</a:t>
            </a:r>
            <a:r>
              <a:rPr lang="zh-CN" altLang="en-US" dirty="0"/>
              <a:t>、使用真值表之前或输出逻辑表达式之前，需先定义输入和输出变量名称。</a:t>
            </a:r>
            <a:endParaRPr lang="en-US" altLang="zh-CN" dirty="0"/>
          </a:p>
          <a:p>
            <a:r>
              <a:rPr lang="zh-CN" altLang="en-US" dirty="0"/>
              <a:t>使用</a:t>
            </a:r>
            <a:r>
              <a:rPr lang="zh-CN" altLang="en-US" dirty="0">
                <a:solidFill>
                  <a:srgbClr val="FF0000"/>
                </a:solidFill>
              </a:rPr>
              <a:t>输出逻辑表达式</a:t>
            </a:r>
            <a:r>
              <a:rPr lang="zh-CN" altLang="en-US" dirty="0"/>
              <a:t>来描述功能</a:t>
            </a:r>
            <a:endParaRPr lang="en-US" altLang="zh-CN" dirty="0"/>
          </a:p>
          <a:p>
            <a:r>
              <a:rPr lang="en-US" altLang="zh-CN" dirty="0"/>
              <a:t>Logisim</a:t>
            </a:r>
            <a:r>
              <a:rPr lang="zh-CN" altLang="en-US" dirty="0"/>
              <a:t>中支持的逻辑运算符</a:t>
            </a:r>
            <a:endParaRPr lang="en-US" altLang="zh-CN" dirty="0"/>
          </a:p>
          <a:p>
            <a:pPr lvl="1"/>
            <a:r>
              <a:rPr lang="zh-CN" altLang="en-US" dirty="0"/>
              <a:t>逻辑非：</a:t>
            </a:r>
            <a:r>
              <a:rPr lang="en-US" altLang="zh-CN" dirty="0"/>
              <a:t>NOT</a:t>
            </a:r>
            <a:r>
              <a:rPr lang="zh-CN" altLang="en-US" dirty="0"/>
              <a:t>、</a:t>
            </a:r>
            <a:r>
              <a:rPr lang="en-US" altLang="zh-CN" dirty="0"/>
              <a:t>~</a:t>
            </a:r>
            <a:r>
              <a:rPr lang="zh-CN" altLang="en-US" dirty="0"/>
              <a:t>、！、</a:t>
            </a:r>
            <a:r>
              <a:rPr lang="en-US" altLang="zh-CN" dirty="0"/>
              <a:t>’</a:t>
            </a:r>
          </a:p>
          <a:p>
            <a:pPr lvl="1"/>
            <a:r>
              <a:rPr lang="zh-CN" altLang="en-US" dirty="0"/>
              <a:t>逻辑与：</a:t>
            </a:r>
            <a:r>
              <a:rPr lang="en-US" altLang="zh-CN" dirty="0"/>
              <a:t>AND</a:t>
            </a:r>
            <a:r>
              <a:rPr lang="zh-CN" altLang="en-US" dirty="0"/>
              <a:t>、</a:t>
            </a:r>
            <a:r>
              <a:rPr lang="en-US" altLang="zh-CN" dirty="0"/>
              <a:t>&amp;</a:t>
            </a:r>
            <a:r>
              <a:rPr lang="zh-CN" altLang="en-US" dirty="0"/>
              <a:t>、</a:t>
            </a:r>
            <a:r>
              <a:rPr lang="en-US" altLang="zh-CN" dirty="0"/>
              <a:t>&amp;&amp;</a:t>
            </a:r>
          </a:p>
          <a:p>
            <a:pPr lvl="1"/>
            <a:r>
              <a:rPr lang="zh-CN" altLang="en-US" dirty="0"/>
              <a:t>逻辑或：</a:t>
            </a:r>
            <a:r>
              <a:rPr lang="en-US" altLang="zh-CN" dirty="0"/>
              <a:t>OR</a:t>
            </a:r>
            <a:r>
              <a:rPr lang="zh-CN" altLang="en-US" dirty="0"/>
              <a:t>、</a:t>
            </a:r>
            <a:r>
              <a:rPr lang="en-US" altLang="zh-CN" dirty="0"/>
              <a:t>+</a:t>
            </a:r>
            <a:r>
              <a:rPr lang="zh-CN" altLang="en-US" dirty="0"/>
              <a:t>、</a:t>
            </a:r>
            <a:r>
              <a:rPr lang="en-US" altLang="zh-CN" dirty="0"/>
              <a:t>|</a:t>
            </a:r>
            <a:r>
              <a:rPr lang="zh-CN" altLang="en-US" dirty="0"/>
              <a:t>、</a:t>
            </a:r>
            <a:r>
              <a:rPr lang="en-US" altLang="zh-CN" dirty="0"/>
              <a:t>||</a:t>
            </a:r>
          </a:p>
          <a:p>
            <a:pPr lvl="1"/>
            <a:r>
              <a:rPr lang="zh-CN" altLang="en-US" dirty="0"/>
              <a:t>异或：</a:t>
            </a:r>
            <a:r>
              <a:rPr lang="en-US" altLang="zh-CN" dirty="0"/>
              <a:t>XOR</a:t>
            </a:r>
            <a:r>
              <a:rPr lang="zh-CN" altLang="en-US" dirty="0"/>
              <a:t>、</a:t>
            </a:r>
            <a:r>
              <a:rPr lang="en-US" altLang="zh-CN" dirty="0"/>
              <a:t>^</a:t>
            </a:r>
            <a:endParaRPr lang="zh-CN" altLang="en-US" dirty="0"/>
          </a:p>
        </p:txBody>
      </p:sp>
      <p:sp>
        <p:nvSpPr>
          <p:cNvPr id="4" name="灯片编号占位符 3">
            <a:extLst>
              <a:ext uri="{FF2B5EF4-FFF2-40B4-BE49-F238E27FC236}">
                <a16:creationId xmlns:a16="http://schemas.microsoft.com/office/drawing/2014/main" id="{052697A5-5049-4FC0-BBD3-E9D14BBC7A56}"/>
              </a:ext>
            </a:extLst>
          </p:cNvPr>
          <p:cNvSpPr>
            <a:spLocks noGrp="1"/>
          </p:cNvSpPr>
          <p:nvPr>
            <p:ph type="sldNum" sz="quarter" idx="10"/>
          </p:nvPr>
        </p:nvSpPr>
        <p:spPr/>
        <p:txBody>
          <a:bodyPr/>
          <a:lstStyle/>
          <a:p>
            <a:pPr>
              <a:defRPr/>
            </a:pPr>
            <a:fld id="{3B78F852-FEB5-4FC6-8012-DF6F33E7AD00}" type="slidenum">
              <a:rPr lang="en-US" altLang="zh-CN" smtClean="0"/>
              <a:pPr>
                <a:defRPr/>
              </a:pPr>
              <a:t>40</a:t>
            </a:fld>
            <a:endParaRPr lang="en-US" altLang="zh-CN"/>
          </a:p>
        </p:txBody>
      </p:sp>
      <p:pic>
        <p:nvPicPr>
          <p:cNvPr id="5" name="图片 4">
            <a:extLst>
              <a:ext uri="{FF2B5EF4-FFF2-40B4-BE49-F238E27FC236}">
                <a16:creationId xmlns:a16="http://schemas.microsoft.com/office/drawing/2014/main" id="{E26EA3D4-A24B-4140-A1BF-90E14BA10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787632"/>
            <a:ext cx="4392488" cy="3312368"/>
          </a:xfrm>
          <a:prstGeom prst="rect">
            <a:avLst/>
          </a:prstGeom>
        </p:spPr>
      </p:pic>
    </p:spTree>
    <p:extLst>
      <p:ext uri="{BB962C8B-B14F-4D97-AF65-F5344CB8AC3E}">
        <p14:creationId xmlns:p14="http://schemas.microsoft.com/office/powerpoint/2010/main" val="284326404"/>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C4F16-24B4-45DE-BCCF-82FAB84DBE81}"/>
              </a:ext>
            </a:extLst>
          </p:cNvPr>
          <p:cNvSpPr>
            <a:spLocks noGrp="1"/>
          </p:cNvSpPr>
          <p:nvPr>
            <p:ph type="title"/>
          </p:nvPr>
        </p:nvSpPr>
        <p:spPr>
          <a:xfrm>
            <a:off x="1019944" y="149687"/>
            <a:ext cx="8124055" cy="576262"/>
          </a:xfrm>
        </p:spPr>
        <p:txBody>
          <a:bodyPr/>
          <a:lstStyle/>
          <a:p>
            <a:r>
              <a:rPr lang="en-US" altLang="zh-CN" dirty="0"/>
              <a:t>Logisim</a:t>
            </a:r>
            <a:r>
              <a:rPr lang="zh-CN" altLang="en-US" dirty="0"/>
              <a:t>实验</a:t>
            </a:r>
            <a:r>
              <a:rPr lang="en-US" altLang="zh-CN" dirty="0"/>
              <a:t>1.4</a:t>
            </a:r>
            <a:r>
              <a:rPr lang="zh-CN" altLang="en-US" dirty="0"/>
              <a:t>： </a:t>
            </a:r>
            <a:r>
              <a:rPr lang="en-US" altLang="zh-CN" dirty="0"/>
              <a:t>4</a:t>
            </a:r>
            <a:r>
              <a:rPr lang="zh-CN" altLang="zh-CN" dirty="0"/>
              <a:t>位奇偶校验电路</a:t>
            </a:r>
            <a:endParaRPr lang="zh-CN" altLang="en-US" dirty="0"/>
          </a:p>
        </p:txBody>
      </p:sp>
      <p:sp>
        <p:nvSpPr>
          <p:cNvPr id="3" name="内容占位符 2">
            <a:extLst>
              <a:ext uri="{FF2B5EF4-FFF2-40B4-BE49-F238E27FC236}">
                <a16:creationId xmlns:a16="http://schemas.microsoft.com/office/drawing/2014/main" id="{FB239217-2372-4966-9A4D-DC87767A3D56}"/>
              </a:ext>
            </a:extLst>
          </p:cNvPr>
          <p:cNvSpPr>
            <a:spLocks noGrp="1"/>
          </p:cNvSpPr>
          <p:nvPr>
            <p:ph idx="1"/>
          </p:nvPr>
        </p:nvSpPr>
        <p:spPr/>
        <p:txBody>
          <a:bodyPr/>
          <a:lstStyle/>
          <a:p>
            <a:r>
              <a:rPr lang="zh-CN" altLang="en-US" dirty="0"/>
              <a:t>实验</a:t>
            </a:r>
            <a:r>
              <a:rPr lang="en-US" altLang="zh-CN" dirty="0"/>
              <a:t>4</a:t>
            </a:r>
            <a:r>
              <a:rPr lang="zh-CN" altLang="en-US" dirty="0"/>
              <a:t>：</a:t>
            </a:r>
            <a:r>
              <a:rPr lang="zh-CN" altLang="zh-CN" dirty="0"/>
              <a:t>利用异或门实现</a:t>
            </a:r>
            <a:r>
              <a:rPr lang="en-US" altLang="zh-CN" dirty="0"/>
              <a:t>4</a:t>
            </a:r>
            <a:r>
              <a:rPr lang="zh-CN" altLang="zh-CN" dirty="0"/>
              <a:t>位二进制数奇偶校验电路。</a:t>
            </a:r>
            <a:endParaRPr lang="en-US" altLang="zh-CN" dirty="0"/>
          </a:p>
          <a:p>
            <a:r>
              <a:rPr lang="zh-CN" altLang="en-US" dirty="0"/>
              <a:t>最小项范式，偶校验最小项范式如下：</a:t>
            </a:r>
          </a:p>
        </p:txBody>
      </p:sp>
      <p:sp>
        <p:nvSpPr>
          <p:cNvPr id="4" name="灯片编号占位符 3">
            <a:extLst>
              <a:ext uri="{FF2B5EF4-FFF2-40B4-BE49-F238E27FC236}">
                <a16:creationId xmlns:a16="http://schemas.microsoft.com/office/drawing/2014/main" id="{CD58696D-4B94-4410-979C-CD7374DE3969}"/>
              </a:ext>
            </a:extLst>
          </p:cNvPr>
          <p:cNvSpPr>
            <a:spLocks noGrp="1"/>
          </p:cNvSpPr>
          <p:nvPr>
            <p:ph type="sldNum" sz="quarter" idx="10"/>
          </p:nvPr>
        </p:nvSpPr>
        <p:spPr/>
        <p:txBody>
          <a:bodyPr/>
          <a:lstStyle/>
          <a:p>
            <a:pPr>
              <a:defRPr/>
            </a:pPr>
            <a:fld id="{3B78F852-FEB5-4FC6-8012-DF6F33E7AD00}" type="slidenum">
              <a:rPr lang="en-US" altLang="zh-CN" smtClean="0"/>
              <a:pPr>
                <a:defRPr/>
              </a:pPr>
              <a:t>41</a:t>
            </a:fld>
            <a:endParaRPr lang="en-US" altLang="zh-CN"/>
          </a:p>
        </p:txBody>
      </p:sp>
      <p:pic>
        <p:nvPicPr>
          <p:cNvPr id="15" name="图片 14">
            <a:extLst>
              <a:ext uri="{FF2B5EF4-FFF2-40B4-BE49-F238E27FC236}">
                <a16:creationId xmlns:a16="http://schemas.microsoft.com/office/drawing/2014/main" id="{55A0774D-28A6-49B0-A0D9-FDCD64D2D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983726"/>
            <a:ext cx="5918102" cy="4176464"/>
          </a:xfrm>
          <a:prstGeom prst="rect">
            <a:avLst/>
          </a:prstGeom>
        </p:spPr>
      </p:pic>
    </p:spTree>
    <p:extLst>
      <p:ext uri="{BB962C8B-B14F-4D97-AF65-F5344CB8AC3E}">
        <p14:creationId xmlns:p14="http://schemas.microsoft.com/office/powerpoint/2010/main" val="2115373262"/>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C4F16-24B4-45DE-BCCF-82FAB84DBE81}"/>
              </a:ext>
            </a:extLst>
          </p:cNvPr>
          <p:cNvSpPr>
            <a:spLocks noGrp="1"/>
          </p:cNvSpPr>
          <p:nvPr>
            <p:ph type="title"/>
          </p:nvPr>
        </p:nvSpPr>
        <p:spPr>
          <a:xfrm>
            <a:off x="1019944" y="149687"/>
            <a:ext cx="8124055" cy="576262"/>
          </a:xfrm>
        </p:spPr>
        <p:txBody>
          <a:bodyPr/>
          <a:lstStyle/>
          <a:p>
            <a:r>
              <a:rPr lang="en-US" altLang="zh-CN" dirty="0"/>
              <a:t>Logisim</a:t>
            </a:r>
            <a:r>
              <a:rPr lang="zh-CN" altLang="en-US" dirty="0"/>
              <a:t>实验</a:t>
            </a:r>
            <a:r>
              <a:rPr lang="en-US" altLang="zh-CN" dirty="0"/>
              <a:t>1.4</a:t>
            </a:r>
            <a:r>
              <a:rPr lang="zh-CN" altLang="en-US" dirty="0"/>
              <a:t>： </a:t>
            </a:r>
            <a:r>
              <a:rPr lang="en-US" altLang="zh-CN" dirty="0"/>
              <a:t>4</a:t>
            </a:r>
            <a:r>
              <a:rPr lang="zh-CN" altLang="zh-CN" dirty="0"/>
              <a:t>位奇偶校验电路</a:t>
            </a:r>
            <a:endParaRPr lang="zh-CN" altLang="en-US" dirty="0"/>
          </a:p>
        </p:txBody>
      </p:sp>
      <p:sp>
        <p:nvSpPr>
          <p:cNvPr id="3" name="内容占位符 2">
            <a:extLst>
              <a:ext uri="{FF2B5EF4-FFF2-40B4-BE49-F238E27FC236}">
                <a16:creationId xmlns:a16="http://schemas.microsoft.com/office/drawing/2014/main" id="{FB239217-2372-4966-9A4D-DC87767A3D56}"/>
              </a:ext>
            </a:extLst>
          </p:cNvPr>
          <p:cNvSpPr>
            <a:spLocks noGrp="1"/>
          </p:cNvSpPr>
          <p:nvPr>
            <p:ph idx="1"/>
          </p:nvPr>
        </p:nvSpPr>
        <p:spPr/>
        <p:txBody>
          <a:bodyPr/>
          <a:lstStyle/>
          <a:p>
            <a:r>
              <a:rPr lang="en-US" altLang="zh-CN" dirty="0"/>
              <a:t>4</a:t>
            </a:r>
            <a:r>
              <a:rPr lang="zh-CN" altLang="en-US" dirty="0"/>
              <a:t>、生成电路</a:t>
            </a:r>
            <a:r>
              <a:rPr lang="en-US" altLang="zh-CN" dirty="0"/>
              <a:t>Build Circuit</a:t>
            </a:r>
            <a:r>
              <a:rPr lang="zh-CN" altLang="en-US" dirty="0"/>
              <a:t>，</a:t>
            </a:r>
            <a:r>
              <a:rPr lang="zh-CN" altLang="zh-CN" dirty="0"/>
              <a:t>，在真值表、输出表达式和最小项范式的页面中，都有</a:t>
            </a:r>
            <a:r>
              <a:rPr lang="en-US" altLang="zh-CN" dirty="0"/>
              <a:t>Build Circuit</a:t>
            </a:r>
            <a:r>
              <a:rPr lang="zh-CN" altLang="zh-CN" dirty="0"/>
              <a:t>按钮，单击该按钮，则自动生成逻辑电路。</a:t>
            </a:r>
            <a:endParaRPr lang="en-US" altLang="zh-CN" dirty="0"/>
          </a:p>
          <a:p>
            <a:pPr lvl="1"/>
            <a:r>
              <a:rPr lang="zh-CN" altLang="en-US" dirty="0"/>
              <a:t>可选择值使用</a:t>
            </a:r>
            <a:r>
              <a:rPr lang="en-US" altLang="zh-CN" dirty="0"/>
              <a:t>2</a:t>
            </a:r>
            <a:r>
              <a:rPr lang="zh-CN" altLang="en-US" dirty="0"/>
              <a:t>输入逻辑门</a:t>
            </a:r>
            <a:endParaRPr lang="en-US" altLang="zh-CN" dirty="0"/>
          </a:p>
          <a:p>
            <a:pPr lvl="1"/>
            <a:r>
              <a:rPr lang="zh-CN" altLang="en-US" dirty="0"/>
              <a:t>可选择只使用与非门实现电路</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自动生成的电路通常比较美观</a:t>
            </a:r>
            <a:endParaRPr lang="en-US" altLang="zh-CN" dirty="0"/>
          </a:p>
        </p:txBody>
      </p:sp>
      <p:sp>
        <p:nvSpPr>
          <p:cNvPr id="4" name="灯片编号占位符 3">
            <a:extLst>
              <a:ext uri="{FF2B5EF4-FFF2-40B4-BE49-F238E27FC236}">
                <a16:creationId xmlns:a16="http://schemas.microsoft.com/office/drawing/2014/main" id="{CD58696D-4B94-4410-979C-CD7374DE3969}"/>
              </a:ext>
            </a:extLst>
          </p:cNvPr>
          <p:cNvSpPr>
            <a:spLocks noGrp="1"/>
          </p:cNvSpPr>
          <p:nvPr>
            <p:ph type="sldNum" sz="quarter" idx="10"/>
          </p:nvPr>
        </p:nvSpPr>
        <p:spPr/>
        <p:txBody>
          <a:bodyPr/>
          <a:lstStyle/>
          <a:p>
            <a:pPr>
              <a:defRPr/>
            </a:pPr>
            <a:fld id="{3B78F852-FEB5-4FC6-8012-DF6F33E7AD00}" type="slidenum">
              <a:rPr lang="en-US" altLang="zh-CN" smtClean="0"/>
              <a:pPr>
                <a:defRPr/>
              </a:pPr>
              <a:t>42</a:t>
            </a:fld>
            <a:endParaRPr lang="en-US" altLang="zh-CN"/>
          </a:p>
        </p:txBody>
      </p:sp>
      <p:pic>
        <p:nvPicPr>
          <p:cNvPr id="12" name="图片 11">
            <a:extLst>
              <a:ext uri="{FF2B5EF4-FFF2-40B4-BE49-F238E27FC236}">
                <a16:creationId xmlns:a16="http://schemas.microsoft.com/office/drawing/2014/main" id="{27B84B66-2BFD-4116-A09B-3CA5779A9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9044" y="2060847"/>
            <a:ext cx="3204988" cy="4691147"/>
          </a:xfrm>
          <a:prstGeom prst="rect">
            <a:avLst/>
          </a:prstGeom>
        </p:spPr>
      </p:pic>
      <p:pic>
        <p:nvPicPr>
          <p:cNvPr id="10" name="图片 9">
            <a:extLst>
              <a:ext uri="{FF2B5EF4-FFF2-40B4-BE49-F238E27FC236}">
                <a16:creationId xmlns:a16="http://schemas.microsoft.com/office/drawing/2014/main" id="{252F98A9-4D10-42C9-8703-B3E527205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499" y="3113467"/>
            <a:ext cx="4248472" cy="2312950"/>
          </a:xfrm>
          <a:prstGeom prst="rect">
            <a:avLst/>
          </a:prstGeom>
        </p:spPr>
      </p:pic>
    </p:spTree>
    <p:extLst>
      <p:ext uri="{BB962C8B-B14F-4D97-AF65-F5344CB8AC3E}">
        <p14:creationId xmlns:p14="http://schemas.microsoft.com/office/powerpoint/2010/main" val="301102447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5">
            <a:extLst>
              <a:ext uri="{FF2B5EF4-FFF2-40B4-BE49-F238E27FC236}">
                <a16:creationId xmlns:a16="http://schemas.microsoft.com/office/drawing/2014/main" id="{C6A59897-2D4C-4318-B473-CD971E2FD0BB}"/>
              </a:ext>
            </a:extLst>
          </p:cNvPr>
          <p:cNvSpPr>
            <a:spLocks noGrp="1"/>
          </p:cNvSpPr>
          <p:nvPr>
            <p:ph type="subTitle" idx="1"/>
          </p:nvPr>
        </p:nvSpPr>
        <p:spPr/>
        <p:txBody>
          <a:bodyPr/>
          <a:lstStyle/>
          <a:p>
            <a:endParaRPr lang="zh-CN" altLang="en-US"/>
          </a:p>
        </p:txBody>
      </p:sp>
      <p:sp>
        <p:nvSpPr>
          <p:cNvPr id="5" name="标题 4">
            <a:extLst>
              <a:ext uri="{FF2B5EF4-FFF2-40B4-BE49-F238E27FC236}">
                <a16:creationId xmlns:a16="http://schemas.microsoft.com/office/drawing/2014/main" id="{0E3B4F60-C313-4620-B022-AB5F38D65D31}"/>
              </a:ext>
            </a:extLst>
          </p:cNvPr>
          <p:cNvSpPr>
            <a:spLocks noGrp="1"/>
          </p:cNvSpPr>
          <p:nvPr>
            <p:ph type="ctrTitle"/>
          </p:nvPr>
        </p:nvSpPr>
        <p:spPr/>
        <p:txBody>
          <a:bodyPr/>
          <a:lstStyle/>
          <a:p>
            <a:r>
              <a:rPr lang="en-US" altLang="zh-CN" dirty="0"/>
              <a:t>Logisim</a:t>
            </a:r>
            <a:r>
              <a:rPr lang="zh-CN" altLang="en-US" dirty="0"/>
              <a:t>常见问题</a:t>
            </a:r>
          </a:p>
        </p:txBody>
      </p:sp>
      <p:sp>
        <p:nvSpPr>
          <p:cNvPr id="4" name="灯片编号占位符 3">
            <a:extLst>
              <a:ext uri="{FF2B5EF4-FFF2-40B4-BE49-F238E27FC236}">
                <a16:creationId xmlns:a16="http://schemas.microsoft.com/office/drawing/2014/main" id="{4D81F655-A14C-4A46-95B1-E4CD3241FD2D}"/>
              </a:ext>
            </a:extLst>
          </p:cNvPr>
          <p:cNvSpPr>
            <a:spLocks noGrp="1"/>
          </p:cNvSpPr>
          <p:nvPr>
            <p:ph type="sldNum" sz="quarter" idx="10"/>
          </p:nvPr>
        </p:nvSpPr>
        <p:spPr/>
        <p:txBody>
          <a:bodyPr/>
          <a:lstStyle/>
          <a:p>
            <a:pPr>
              <a:defRPr/>
            </a:pPr>
            <a:fld id="{3B78F852-FEB5-4FC6-8012-DF6F33E7AD00}" type="slidenum">
              <a:rPr lang="en-US" altLang="zh-CN" smtClean="0"/>
              <a:pPr>
                <a:defRPr/>
              </a:pPr>
              <a:t>43</a:t>
            </a:fld>
            <a:endParaRPr lang="en-US" altLang="zh-CN"/>
          </a:p>
        </p:txBody>
      </p:sp>
    </p:spTree>
    <p:extLst>
      <p:ext uri="{BB962C8B-B14F-4D97-AF65-F5344CB8AC3E}">
        <p14:creationId xmlns:p14="http://schemas.microsoft.com/office/powerpoint/2010/main" val="2521798984"/>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AD01C-126B-4AB1-A725-491709CC1A85}"/>
              </a:ext>
            </a:extLst>
          </p:cNvPr>
          <p:cNvSpPr>
            <a:spLocks noGrp="1"/>
          </p:cNvSpPr>
          <p:nvPr>
            <p:ph type="title"/>
          </p:nvPr>
        </p:nvSpPr>
        <p:spPr/>
        <p:txBody>
          <a:bodyPr/>
          <a:lstStyle/>
          <a:p>
            <a:r>
              <a:rPr lang="en-US" altLang="zh-CN" dirty="0"/>
              <a:t>Logisim</a:t>
            </a:r>
            <a:r>
              <a:rPr lang="zh-CN" altLang="en-US" dirty="0"/>
              <a:t>器件延迟</a:t>
            </a:r>
          </a:p>
        </p:txBody>
      </p:sp>
      <p:sp>
        <p:nvSpPr>
          <p:cNvPr id="3" name="内容占位符 2">
            <a:extLst>
              <a:ext uri="{FF2B5EF4-FFF2-40B4-BE49-F238E27FC236}">
                <a16:creationId xmlns:a16="http://schemas.microsoft.com/office/drawing/2014/main" id="{B4B57A88-141A-41F1-82A1-5C60613C5E30}"/>
              </a:ext>
            </a:extLst>
          </p:cNvPr>
          <p:cNvSpPr>
            <a:spLocks noGrp="1"/>
          </p:cNvSpPr>
          <p:nvPr>
            <p:ph idx="1"/>
          </p:nvPr>
        </p:nvSpPr>
        <p:spPr>
          <a:xfrm>
            <a:off x="143508" y="1024244"/>
            <a:ext cx="8856984" cy="5367763"/>
          </a:xfrm>
        </p:spPr>
        <p:txBody>
          <a:bodyPr/>
          <a:lstStyle/>
          <a:p>
            <a:r>
              <a:rPr lang="en-US" altLang="zh-CN" dirty="0"/>
              <a:t>Logisim</a:t>
            </a:r>
            <a:r>
              <a:rPr lang="zh-CN" altLang="en-US" dirty="0"/>
              <a:t>中的组件都是有延迟的</a:t>
            </a:r>
            <a:endParaRPr lang="en-US" altLang="zh-CN" dirty="0"/>
          </a:p>
          <a:p>
            <a:r>
              <a:rPr lang="zh-CN" altLang="en-US" dirty="0"/>
              <a:t>可以使用单步仿真的方法验证</a:t>
            </a:r>
            <a:endParaRPr lang="en-US" altLang="zh-CN" dirty="0"/>
          </a:p>
          <a:p>
            <a:pPr lvl="1"/>
            <a:r>
              <a:rPr lang="zh-CN" altLang="en-US" dirty="0"/>
              <a:t>关闭自动仿真</a:t>
            </a:r>
            <a:r>
              <a:rPr lang="en-US" altLang="zh-CN" dirty="0" err="1"/>
              <a:t>Ctrl+E</a:t>
            </a:r>
            <a:r>
              <a:rPr lang="zh-CN" altLang="en-US" dirty="0"/>
              <a:t>，利用单步仿真</a:t>
            </a:r>
            <a:r>
              <a:rPr lang="en-US" altLang="zh-CN" dirty="0" err="1"/>
              <a:t>Ctrl+I</a:t>
            </a:r>
            <a:r>
              <a:rPr lang="zh-CN" altLang="en-US" dirty="0"/>
              <a:t>，当输入端</a:t>
            </a:r>
            <a:r>
              <a:rPr lang="en-US" altLang="zh-CN" dirty="0"/>
              <a:t>x</a:t>
            </a:r>
            <a:r>
              <a:rPr lang="zh-CN" altLang="en-US" dirty="0"/>
              <a:t>从</a:t>
            </a:r>
            <a:r>
              <a:rPr lang="en-US" altLang="zh-CN" dirty="0"/>
              <a:t>0</a:t>
            </a:r>
            <a:r>
              <a:rPr lang="zh-CN" altLang="en-US" dirty="0"/>
              <a:t>变为</a:t>
            </a:r>
            <a:r>
              <a:rPr lang="en-US" altLang="zh-CN" dirty="0"/>
              <a:t>1</a:t>
            </a:r>
            <a:r>
              <a:rPr lang="zh-CN" altLang="en-US" dirty="0"/>
              <a:t>时，输出端</a:t>
            </a:r>
            <a:r>
              <a:rPr lang="en-US" altLang="zh-CN" dirty="0"/>
              <a:t>Y</a:t>
            </a:r>
            <a:r>
              <a:rPr lang="zh-CN" altLang="en-US" dirty="0"/>
              <a:t>，在单步仿真下，出现输出为</a:t>
            </a:r>
            <a:r>
              <a:rPr lang="en-US" altLang="zh-CN" dirty="0"/>
              <a:t>1</a:t>
            </a:r>
            <a:r>
              <a:rPr lang="zh-CN" altLang="en-US" dirty="0"/>
              <a:t>值。</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zh-CN" altLang="en-US" dirty="0"/>
              <a:t>也可以把输出接到触发器的时钟端，间接验证产生了跳变。</a:t>
            </a:r>
          </a:p>
        </p:txBody>
      </p:sp>
      <p:sp>
        <p:nvSpPr>
          <p:cNvPr id="4" name="灯片编号占位符 3">
            <a:extLst>
              <a:ext uri="{FF2B5EF4-FFF2-40B4-BE49-F238E27FC236}">
                <a16:creationId xmlns:a16="http://schemas.microsoft.com/office/drawing/2014/main" id="{98DACE52-72DF-413F-9B21-4414886D4E82}"/>
              </a:ext>
            </a:extLst>
          </p:cNvPr>
          <p:cNvSpPr>
            <a:spLocks noGrp="1"/>
          </p:cNvSpPr>
          <p:nvPr>
            <p:ph type="sldNum" sz="quarter" idx="10"/>
          </p:nvPr>
        </p:nvSpPr>
        <p:spPr/>
        <p:txBody>
          <a:bodyPr/>
          <a:lstStyle/>
          <a:p>
            <a:pPr>
              <a:defRPr/>
            </a:pPr>
            <a:fld id="{3B78F852-FEB5-4FC6-8012-DF6F33E7AD00}" type="slidenum">
              <a:rPr lang="en-US" altLang="zh-CN" smtClean="0"/>
              <a:pPr>
                <a:defRPr/>
              </a:pPr>
              <a:t>44</a:t>
            </a:fld>
            <a:endParaRPr lang="en-US" altLang="zh-CN"/>
          </a:p>
        </p:txBody>
      </p:sp>
      <p:pic>
        <p:nvPicPr>
          <p:cNvPr id="6" name="图片 5">
            <a:extLst>
              <a:ext uri="{FF2B5EF4-FFF2-40B4-BE49-F238E27FC236}">
                <a16:creationId xmlns:a16="http://schemas.microsoft.com/office/drawing/2014/main" id="{96F7198E-7401-4E3D-AD6D-25D567C80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924944"/>
            <a:ext cx="2488092" cy="1349474"/>
          </a:xfrm>
          <a:prstGeom prst="rect">
            <a:avLst/>
          </a:prstGeom>
        </p:spPr>
      </p:pic>
      <p:pic>
        <p:nvPicPr>
          <p:cNvPr id="8" name="图片 7">
            <a:extLst>
              <a:ext uri="{FF2B5EF4-FFF2-40B4-BE49-F238E27FC236}">
                <a16:creationId xmlns:a16="http://schemas.microsoft.com/office/drawing/2014/main" id="{48527686-E865-4261-A872-861A56602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39" y="2924944"/>
            <a:ext cx="2488091" cy="1299621"/>
          </a:xfrm>
          <a:prstGeom prst="rect">
            <a:avLst/>
          </a:prstGeom>
        </p:spPr>
      </p:pic>
      <p:pic>
        <p:nvPicPr>
          <p:cNvPr id="10" name="图片 9">
            <a:extLst>
              <a:ext uri="{FF2B5EF4-FFF2-40B4-BE49-F238E27FC236}">
                <a16:creationId xmlns:a16="http://schemas.microsoft.com/office/drawing/2014/main" id="{D89A9E31-A11A-4BAB-BCFD-DE05844B56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8639" y="2789246"/>
            <a:ext cx="2635809" cy="1370621"/>
          </a:xfrm>
          <a:prstGeom prst="rect">
            <a:avLst/>
          </a:prstGeom>
        </p:spPr>
      </p:pic>
    </p:spTree>
    <p:extLst>
      <p:ext uri="{BB962C8B-B14F-4D97-AF65-F5344CB8AC3E}">
        <p14:creationId xmlns:p14="http://schemas.microsoft.com/office/powerpoint/2010/main" val="2081617385"/>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88280-D386-4E73-AE7F-DF8E59DF20A9}"/>
              </a:ext>
            </a:extLst>
          </p:cNvPr>
          <p:cNvSpPr>
            <a:spLocks noGrp="1"/>
          </p:cNvSpPr>
          <p:nvPr>
            <p:ph type="title"/>
          </p:nvPr>
        </p:nvSpPr>
        <p:spPr/>
        <p:txBody>
          <a:bodyPr/>
          <a:lstStyle/>
          <a:p>
            <a:r>
              <a:rPr lang="zh-CN" altLang="en-US" dirty="0"/>
              <a:t>线路不同颜色的含义</a:t>
            </a:r>
          </a:p>
        </p:txBody>
      </p:sp>
      <p:sp>
        <p:nvSpPr>
          <p:cNvPr id="3" name="内容占位符 2">
            <a:extLst>
              <a:ext uri="{FF2B5EF4-FFF2-40B4-BE49-F238E27FC236}">
                <a16:creationId xmlns:a16="http://schemas.microsoft.com/office/drawing/2014/main" id="{0EB0AE26-F06D-41E4-9434-74F2FAC5A597}"/>
              </a:ext>
            </a:extLst>
          </p:cNvPr>
          <p:cNvSpPr>
            <a:spLocks noGrp="1"/>
          </p:cNvSpPr>
          <p:nvPr>
            <p:ph idx="1"/>
          </p:nvPr>
        </p:nvSpPr>
        <p:spPr>
          <a:xfrm>
            <a:off x="3094224" y="1417651"/>
            <a:ext cx="5832648" cy="4875566"/>
          </a:xfrm>
        </p:spPr>
        <p:txBody>
          <a:bodyPr/>
          <a:lstStyle/>
          <a:p>
            <a:pPr marL="342900" lvl="0" indent="-342900">
              <a:spcAft>
                <a:spcPts val="0"/>
              </a:spcAft>
              <a:buFont typeface="Wingdings" panose="05000000000000000000" pitchFamily="2" charset="2"/>
              <a:buChar char=""/>
            </a:pPr>
            <a:r>
              <a:rPr lang="en-US" altLang="zh-CN" sz="2000" b="1" dirty="0">
                <a:cs typeface="宋体" panose="02010600030101010101" pitchFamily="2" charset="-122"/>
              </a:rPr>
              <a:t>Gray</a:t>
            </a:r>
            <a:r>
              <a:rPr lang="zh-CN" altLang="en-US" sz="2000" b="1" dirty="0">
                <a:cs typeface="宋体" panose="02010600030101010101" pitchFamily="2" charset="-122"/>
              </a:rPr>
              <a:t>：</a:t>
            </a:r>
            <a:r>
              <a:rPr lang="zh-CN" altLang="en-US" sz="2000" dirty="0">
                <a:cs typeface="宋体" panose="02010600030101010101" pitchFamily="2" charset="-122"/>
              </a:rPr>
              <a:t>线的位宽度是未知的。发生这种情况，因为电线没有连接到任何组件的输入和输出。连接到探针。</a:t>
            </a:r>
            <a:endParaRPr lang="en-US" altLang="zh-CN" sz="2000" dirty="0">
              <a:cs typeface="宋体" panose="02010600030101010101" pitchFamily="2" charset="-122"/>
            </a:endParaRPr>
          </a:p>
          <a:p>
            <a:pPr marL="342900" lvl="0" indent="-342900">
              <a:spcAft>
                <a:spcPts val="0"/>
              </a:spcAft>
              <a:buFont typeface="Wingdings" panose="05000000000000000000" pitchFamily="2" charset="2"/>
              <a:buChar char=""/>
            </a:pPr>
            <a:r>
              <a:rPr lang="en-US" altLang="zh-CN" sz="2000" b="1" dirty="0">
                <a:cs typeface="宋体" panose="02010600030101010101" pitchFamily="2" charset="-122"/>
              </a:rPr>
              <a:t>Blue</a:t>
            </a:r>
            <a:r>
              <a:rPr lang="zh-CN" altLang="en-US" sz="2000" b="1" dirty="0">
                <a:cs typeface="宋体" panose="02010600030101010101" pitchFamily="2" charset="-122"/>
              </a:rPr>
              <a:t>：高阻抗位的</a:t>
            </a:r>
            <a:r>
              <a:rPr lang="zh-CN" altLang="en-US" sz="2000" dirty="0">
                <a:cs typeface="宋体" panose="02010600030101010101" pitchFamily="2" charset="-122"/>
              </a:rPr>
              <a:t>一位的值，但没有一个特定的值到线驱动，称为高阻态或悬浮态。</a:t>
            </a:r>
            <a:endParaRPr lang="zh-CN" altLang="zh-CN" sz="2000" kern="100" dirty="0"/>
          </a:p>
          <a:p>
            <a:pPr marL="342900" lvl="0" indent="-342900">
              <a:spcAft>
                <a:spcPts val="0"/>
              </a:spcAft>
              <a:buFont typeface="Wingdings" panose="05000000000000000000" pitchFamily="2" charset="2"/>
              <a:buChar char=""/>
            </a:pPr>
            <a:r>
              <a:rPr lang="en-US" altLang="zh-CN" sz="2000" b="1" dirty="0">
                <a:cs typeface="宋体" panose="02010600030101010101" pitchFamily="2" charset="-122"/>
              </a:rPr>
              <a:t>Dark green</a:t>
            </a:r>
            <a:r>
              <a:rPr lang="zh-CN" altLang="en-US" sz="2000" b="1" dirty="0">
                <a:cs typeface="宋体" panose="02010600030101010101" pitchFamily="2" charset="-122"/>
              </a:rPr>
              <a:t>：</a:t>
            </a:r>
            <a:r>
              <a:rPr lang="zh-CN" altLang="en-US" sz="2000" dirty="0">
                <a:cs typeface="宋体" panose="02010600030101010101" pitchFamily="2" charset="-122"/>
              </a:rPr>
              <a:t>线路载有一位</a:t>
            </a:r>
            <a:r>
              <a:rPr lang="en-US" altLang="zh-CN" sz="2000" dirty="0">
                <a:solidFill>
                  <a:srgbClr val="FF0000"/>
                </a:solidFill>
                <a:cs typeface="宋体" panose="02010600030101010101" pitchFamily="2" charset="-122"/>
              </a:rPr>
              <a:t>0</a:t>
            </a:r>
            <a:r>
              <a:rPr lang="zh-CN" altLang="en-US" sz="2000" dirty="0">
                <a:cs typeface="宋体" panose="02010600030101010101" pitchFamily="2" charset="-122"/>
              </a:rPr>
              <a:t>值。</a:t>
            </a:r>
            <a:endParaRPr lang="zh-CN" altLang="zh-CN" sz="2000" kern="100" dirty="0"/>
          </a:p>
          <a:p>
            <a:pPr marL="342900" lvl="0" indent="-342900">
              <a:spcAft>
                <a:spcPts val="0"/>
              </a:spcAft>
              <a:buFont typeface="Wingdings" panose="05000000000000000000" pitchFamily="2" charset="2"/>
              <a:buChar char=""/>
            </a:pPr>
            <a:r>
              <a:rPr lang="en-US" altLang="zh-CN" sz="2000" b="1" dirty="0">
                <a:cs typeface="宋体" panose="02010600030101010101" pitchFamily="2" charset="-122"/>
              </a:rPr>
              <a:t>Bright green</a:t>
            </a:r>
            <a:r>
              <a:rPr lang="zh-CN" altLang="en-US" sz="2000" b="1" dirty="0">
                <a:cs typeface="宋体" panose="02010600030101010101" pitchFamily="2" charset="-122"/>
              </a:rPr>
              <a:t>：</a:t>
            </a:r>
            <a:r>
              <a:rPr lang="zh-CN" altLang="en-US" sz="2000" dirty="0">
                <a:cs typeface="宋体" panose="02010600030101010101" pitchFamily="2" charset="-122"/>
              </a:rPr>
              <a:t>线路载有一位</a:t>
            </a:r>
            <a:r>
              <a:rPr lang="en-US" altLang="zh-CN" sz="2000" dirty="0">
                <a:solidFill>
                  <a:srgbClr val="FF0000"/>
                </a:solidFill>
                <a:cs typeface="宋体" panose="02010600030101010101" pitchFamily="2" charset="-122"/>
              </a:rPr>
              <a:t>1</a:t>
            </a:r>
            <a:r>
              <a:rPr lang="zh-CN" altLang="en-US" sz="2000" dirty="0">
                <a:cs typeface="宋体" panose="02010600030101010101" pitchFamily="2" charset="-122"/>
              </a:rPr>
              <a:t>值。</a:t>
            </a:r>
            <a:endParaRPr lang="zh-CN" altLang="zh-CN" sz="2000" kern="100" dirty="0"/>
          </a:p>
          <a:p>
            <a:pPr marL="342900" lvl="0" indent="-342900">
              <a:spcAft>
                <a:spcPts val="0"/>
              </a:spcAft>
              <a:buFont typeface="Wingdings" panose="05000000000000000000" pitchFamily="2" charset="2"/>
              <a:buChar char=""/>
            </a:pPr>
            <a:r>
              <a:rPr lang="en-US" altLang="zh-CN" sz="2000" b="1" dirty="0">
                <a:cs typeface="宋体" panose="02010600030101010101" pitchFamily="2" charset="-122"/>
              </a:rPr>
              <a:t>Black</a:t>
            </a:r>
            <a:r>
              <a:rPr lang="zh-CN" altLang="en-US" sz="2000" b="1" dirty="0">
                <a:cs typeface="宋体" panose="02010600030101010101" pitchFamily="2" charset="-122"/>
              </a:rPr>
              <a:t>：导</a:t>
            </a:r>
            <a:r>
              <a:rPr lang="zh-CN" altLang="en-US" sz="2000" dirty="0">
                <a:cs typeface="宋体" panose="02010600030101010101" pitchFamily="2" charset="-122"/>
              </a:rPr>
              <a:t>线有多重价值。一些或所有的位可能不指定</a:t>
            </a:r>
            <a:endParaRPr lang="en-US" altLang="zh-CN" sz="2000" dirty="0">
              <a:cs typeface="宋体" panose="02010600030101010101" pitchFamily="2" charset="-122"/>
            </a:endParaRPr>
          </a:p>
          <a:p>
            <a:pPr lvl="0">
              <a:spcAft>
                <a:spcPts val="0"/>
              </a:spcAft>
              <a:buFont typeface="Wingdings" panose="05000000000000000000" pitchFamily="2" charset="2"/>
              <a:buChar char=""/>
            </a:pPr>
            <a:r>
              <a:rPr lang="en-US" altLang="zh-CN" sz="2000" b="1" dirty="0">
                <a:cs typeface="宋体" panose="02010600030101010101" pitchFamily="2" charset="-122"/>
              </a:rPr>
              <a:t>Red</a:t>
            </a:r>
            <a:r>
              <a:rPr lang="zh-CN" altLang="en-US" sz="2000" b="1" dirty="0">
                <a:cs typeface="宋体" panose="02010600030101010101" pitchFamily="2" charset="-122"/>
              </a:rPr>
              <a:t>：导</a:t>
            </a:r>
            <a:r>
              <a:rPr lang="zh-CN" altLang="en-US" sz="2000" dirty="0">
                <a:cs typeface="宋体" panose="02010600030101010101" pitchFamily="2" charset="-122"/>
              </a:rPr>
              <a:t>线表示</a:t>
            </a:r>
            <a:r>
              <a:rPr lang="zh-CN" altLang="en-US" sz="2000" dirty="0">
                <a:solidFill>
                  <a:srgbClr val="FF0000"/>
                </a:solidFill>
                <a:cs typeface="宋体" panose="02010600030101010101" pitchFamily="2" charset="-122"/>
              </a:rPr>
              <a:t>错误的值</a:t>
            </a:r>
            <a:r>
              <a:rPr lang="zh-CN" altLang="en-US" sz="2000" dirty="0">
                <a:cs typeface="宋体" panose="02010600030101010101" pitchFamily="2" charset="-122"/>
              </a:rPr>
              <a:t>，可能是有的位值不确定，存在线路短路。当有任何有不确定值时，多位导线会变红</a:t>
            </a:r>
            <a:r>
              <a:rPr lang="en-US" altLang="zh-CN" sz="2000" dirty="0">
                <a:cs typeface="宋体" panose="02010600030101010101" pitchFamily="2" charset="-122"/>
              </a:rPr>
              <a:t>.</a:t>
            </a:r>
            <a:endParaRPr lang="zh-CN" altLang="zh-CN" sz="2000" kern="100" dirty="0"/>
          </a:p>
          <a:p>
            <a:pPr lvl="0">
              <a:spcAft>
                <a:spcPts val="0"/>
              </a:spcAft>
              <a:buFont typeface="Wingdings" panose="05000000000000000000" pitchFamily="2" charset="2"/>
              <a:buChar char=""/>
            </a:pPr>
            <a:r>
              <a:rPr lang="en-US" altLang="zh-CN" sz="2000" b="1" dirty="0">
                <a:cs typeface="宋体" panose="02010600030101010101" pitchFamily="2" charset="-122"/>
              </a:rPr>
              <a:t>Orange</a:t>
            </a:r>
            <a:r>
              <a:rPr lang="zh-CN" altLang="en-US" sz="2000" b="1" dirty="0">
                <a:cs typeface="宋体" panose="02010600030101010101" pitchFamily="2" charset="-122"/>
              </a:rPr>
              <a:t>：</a:t>
            </a:r>
            <a:r>
              <a:rPr lang="zh-CN" altLang="en-US" sz="2000" dirty="0">
                <a:cs typeface="宋体" panose="02010600030101010101" pitchFamily="2" charset="-122"/>
              </a:rPr>
              <a:t>连接到导线组件</a:t>
            </a:r>
            <a:r>
              <a:rPr lang="zh-CN" altLang="en-US" sz="2000" dirty="0">
                <a:solidFill>
                  <a:srgbClr val="FF0000"/>
                </a:solidFill>
                <a:cs typeface="宋体" panose="02010600030101010101" pitchFamily="2" charset="-122"/>
              </a:rPr>
              <a:t>数位宽度不一致</a:t>
            </a:r>
            <a:r>
              <a:rPr lang="zh-CN" altLang="en-US" sz="2000" dirty="0">
                <a:cs typeface="宋体" panose="02010600030101010101" pitchFamily="2" charset="-122"/>
              </a:rPr>
              <a:t>。一个橙色线是有效的“破碎”：它没有进行组件之间的值。</a:t>
            </a:r>
            <a:endParaRPr lang="zh-CN" altLang="en-US" sz="2000" dirty="0"/>
          </a:p>
          <a:p>
            <a:pPr marL="0" lvl="0" indent="0">
              <a:spcAft>
                <a:spcPts val="0"/>
              </a:spcAft>
              <a:buNone/>
            </a:pPr>
            <a:endParaRPr lang="zh-CN" altLang="en-US" sz="2000" dirty="0"/>
          </a:p>
        </p:txBody>
      </p:sp>
      <p:sp>
        <p:nvSpPr>
          <p:cNvPr id="4" name="灯片编号占位符 3">
            <a:extLst>
              <a:ext uri="{FF2B5EF4-FFF2-40B4-BE49-F238E27FC236}">
                <a16:creationId xmlns:a16="http://schemas.microsoft.com/office/drawing/2014/main" id="{72B4A145-4853-4216-84E2-834E68C4FEB7}"/>
              </a:ext>
            </a:extLst>
          </p:cNvPr>
          <p:cNvSpPr>
            <a:spLocks noGrp="1"/>
          </p:cNvSpPr>
          <p:nvPr>
            <p:ph type="sldNum" sz="quarter" idx="10"/>
          </p:nvPr>
        </p:nvSpPr>
        <p:spPr/>
        <p:txBody>
          <a:bodyPr/>
          <a:lstStyle/>
          <a:p>
            <a:pPr>
              <a:defRPr/>
            </a:pPr>
            <a:fld id="{3B78F852-FEB5-4FC6-8012-DF6F33E7AD00}" type="slidenum">
              <a:rPr lang="en-US" altLang="zh-CN" smtClean="0"/>
              <a:pPr>
                <a:defRPr/>
              </a:pPr>
              <a:t>45</a:t>
            </a:fld>
            <a:endParaRPr lang="en-US" altLang="zh-CN"/>
          </a:p>
        </p:txBody>
      </p:sp>
      <p:pic>
        <p:nvPicPr>
          <p:cNvPr id="5" name="Picture 2">
            <a:extLst>
              <a:ext uri="{FF2B5EF4-FFF2-40B4-BE49-F238E27FC236}">
                <a16:creationId xmlns:a16="http://schemas.microsoft.com/office/drawing/2014/main" id="{250633CE-2B83-4287-8451-A6902621019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17128" y="1484784"/>
            <a:ext cx="2808312"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5430814"/>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E166E-614A-4153-98F7-20F953743E75}"/>
              </a:ext>
            </a:extLst>
          </p:cNvPr>
          <p:cNvSpPr>
            <a:spLocks noGrp="1"/>
          </p:cNvSpPr>
          <p:nvPr>
            <p:ph type="title"/>
          </p:nvPr>
        </p:nvSpPr>
        <p:spPr/>
        <p:txBody>
          <a:bodyPr/>
          <a:lstStyle/>
          <a:p>
            <a:r>
              <a:rPr lang="en-US" altLang="zh-CN" dirty="0"/>
              <a:t>Logisim</a:t>
            </a:r>
            <a:r>
              <a:rPr lang="zh-CN" altLang="en-US" dirty="0"/>
              <a:t>的特殊问题</a:t>
            </a:r>
          </a:p>
        </p:txBody>
      </p:sp>
      <p:sp>
        <p:nvSpPr>
          <p:cNvPr id="3" name="内容占位符 2">
            <a:extLst>
              <a:ext uri="{FF2B5EF4-FFF2-40B4-BE49-F238E27FC236}">
                <a16:creationId xmlns:a16="http://schemas.microsoft.com/office/drawing/2014/main" id="{10D3D1D1-6FD3-45AE-BD93-52916E1C6678}"/>
              </a:ext>
            </a:extLst>
          </p:cNvPr>
          <p:cNvSpPr>
            <a:spLocks noGrp="1"/>
          </p:cNvSpPr>
          <p:nvPr>
            <p:ph idx="1"/>
          </p:nvPr>
        </p:nvSpPr>
        <p:spPr>
          <a:xfrm>
            <a:off x="179512" y="1024244"/>
            <a:ext cx="8854952" cy="5367763"/>
          </a:xfrm>
        </p:spPr>
        <p:txBody>
          <a:bodyPr/>
          <a:lstStyle/>
          <a:p>
            <a:r>
              <a:rPr lang="zh-CN" altLang="en-US" dirty="0"/>
              <a:t>电路出现大面积蓝线</a:t>
            </a:r>
          </a:p>
          <a:p>
            <a:pPr lvl="1"/>
            <a:r>
              <a:rPr lang="zh-CN" altLang="en-US" sz="2000" dirty="0"/>
              <a:t>电路出现蓝线一般是没有连接具体的值，成为高阻态或悬浮态。</a:t>
            </a:r>
            <a:endParaRPr lang="en-US" altLang="zh-CN" sz="2000" dirty="0"/>
          </a:p>
          <a:p>
            <a:pPr lvl="1"/>
            <a:r>
              <a:rPr lang="zh-CN" altLang="en-US" sz="2000" dirty="0"/>
              <a:t>如果遇到莫名其妙的呈现大面积蓝线，这主要是其内部仿真算法紊乱的原因，这个时候可以有几个方法尝试修复：</a:t>
            </a:r>
          </a:p>
          <a:p>
            <a:pPr marL="1311275" lvl="2" indent="-457200">
              <a:buFont typeface="+mj-lt"/>
              <a:buAutoNum type="arabicPeriod"/>
            </a:pPr>
            <a:r>
              <a:rPr lang="en-US" altLang="zh-CN" dirty="0" err="1"/>
              <a:t>Ctrl+R</a:t>
            </a:r>
            <a:r>
              <a:rPr lang="zh-CN" altLang="en-US" dirty="0"/>
              <a:t>总复位所有电路</a:t>
            </a:r>
          </a:p>
          <a:p>
            <a:pPr marL="1311275" lvl="2" indent="-457200">
              <a:buFont typeface="+mj-lt"/>
              <a:buAutoNum type="arabicPeriod"/>
            </a:pPr>
            <a:r>
              <a:rPr lang="zh-CN" altLang="en-US" dirty="0"/>
              <a:t>重启自动仿真</a:t>
            </a:r>
          </a:p>
          <a:p>
            <a:pPr marL="1311275" lvl="2" indent="-457200">
              <a:buFont typeface="+mj-lt"/>
              <a:buAutoNum type="arabicPeriod"/>
            </a:pPr>
            <a:r>
              <a:rPr lang="zh-CN" altLang="en-US" dirty="0"/>
              <a:t>重启</a:t>
            </a:r>
            <a:r>
              <a:rPr lang="en-US" altLang="zh-CN" dirty="0"/>
              <a:t>Logisim</a:t>
            </a:r>
            <a:endParaRPr lang="zh-CN" altLang="en-US" dirty="0"/>
          </a:p>
        </p:txBody>
      </p:sp>
      <p:sp>
        <p:nvSpPr>
          <p:cNvPr id="4" name="灯片编号占位符 3">
            <a:extLst>
              <a:ext uri="{FF2B5EF4-FFF2-40B4-BE49-F238E27FC236}">
                <a16:creationId xmlns:a16="http://schemas.microsoft.com/office/drawing/2014/main" id="{12D90F49-87BF-413B-8822-7C193C931E10}"/>
              </a:ext>
            </a:extLst>
          </p:cNvPr>
          <p:cNvSpPr>
            <a:spLocks noGrp="1"/>
          </p:cNvSpPr>
          <p:nvPr>
            <p:ph type="sldNum" sz="quarter" idx="10"/>
          </p:nvPr>
        </p:nvSpPr>
        <p:spPr/>
        <p:txBody>
          <a:bodyPr/>
          <a:lstStyle/>
          <a:p>
            <a:pPr>
              <a:defRPr/>
            </a:pPr>
            <a:fld id="{3B78F852-FEB5-4FC6-8012-DF6F33E7AD00}" type="slidenum">
              <a:rPr lang="en-US" altLang="zh-CN" smtClean="0"/>
              <a:pPr>
                <a:defRPr/>
              </a:pPr>
              <a:t>46</a:t>
            </a:fld>
            <a:endParaRPr lang="en-US" altLang="zh-CN"/>
          </a:p>
        </p:txBody>
      </p:sp>
      <p:pic>
        <p:nvPicPr>
          <p:cNvPr id="5" name="图片 4">
            <a:extLst>
              <a:ext uri="{FF2B5EF4-FFF2-40B4-BE49-F238E27FC236}">
                <a16:creationId xmlns:a16="http://schemas.microsoft.com/office/drawing/2014/main" id="{1EE9F993-99A5-4E5B-8899-33C97298C288}"/>
              </a:ext>
            </a:extLst>
          </p:cNvPr>
          <p:cNvPicPr>
            <a:picLocks noChangeAspect="1"/>
          </p:cNvPicPr>
          <p:nvPr/>
        </p:nvPicPr>
        <p:blipFill rotWithShape="1">
          <a:blip r:embed="rId2"/>
          <a:srcRect l="12988" t="26200" r="67325" b="43000"/>
          <a:stretch/>
        </p:blipFill>
        <p:spPr>
          <a:xfrm>
            <a:off x="4427984" y="2492895"/>
            <a:ext cx="4430808" cy="3899111"/>
          </a:xfrm>
          <a:prstGeom prst="rect">
            <a:avLst/>
          </a:prstGeom>
        </p:spPr>
      </p:pic>
    </p:spTree>
    <p:extLst>
      <p:ext uri="{BB962C8B-B14F-4D97-AF65-F5344CB8AC3E}">
        <p14:creationId xmlns:p14="http://schemas.microsoft.com/office/powerpoint/2010/main" val="2745852279"/>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E166E-614A-4153-98F7-20F953743E75}"/>
              </a:ext>
            </a:extLst>
          </p:cNvPr>
          <p:cNvSpPr>
            <a:spLocks noGrp="1"/>
          </p:cNvSpPr>
          <p:nvPr>
            <p:ph type="title"/>
          </p:nvPr>
        </p:nvSpPr>
        <p:spPr/>
        <p:txBody>
          <a:bodyPr/>
          <a:lstStyle/>
          <a:p>
            <a:r>
              <a:rPr lang="en-US" altLang="zh-CN" dirty="0"/>
              <a:t>Logisim</a:t>
            </a:r>
            <a:r>
              <a:rPr lang="zh-CN" altLang="en-US" dirty="0"/>
              <a:t>的特殊问题</a:t>
            </a:r>
          </a:p>
        </p:txBody>
      </p:sp>
      <p:sp>
        <p:nvSpPr>
          <p:cNvPr id="3" name="内容占位符 2">
            <a:extLst>
              <a:ext uri="{FF2B5EF4-FFF2-40B4-BE49-F238E27FC236}">
                <a16:creationId xmlns:a16="http://schemas.microsoft.com/office/drawing/2014/main" id="{10D3D1D1-6FD3-45AE-BD93-52916E1C6678}"/>
              </a:ext>
            </a:extLst>
          </p:cNvPr>
          <p:cNvSpPr>
            <a:spLocks noGrp="1"/>
          </p:cNvSpPr>
          <p:nvPr>
            <p:ph idx="1"/>
          </p:nvPr>
        </p:nvSpPr>
        <p:spPr>
          <a:xfrm>
            <a:off x="179512" y="1024244"/>
            <a:ext cx="8854952" cy="5367763"/>
          </a:xfrm>
        </p:spPr>
        <p:txBody>
          <a:bodyPr/>
          <a:lstStyle/>
          <a:p>
            <a:r>
              <a:rPr lang="zh-CN" altLang="en-US" dirty="0"/>
              <a:t>电路出现红线的原因：</a:t>
            </a:r>
            <a:endParaRPr lang="en-US" altLang="zh-CN" dirty="0"/>
          </a:p>
          <a:p>
            <a:pPr lvl="1"/>
            <a:r>
              <a:rPr lang="zh-CN" altLang="en-US" dirty="0"/>
              <a:t>第一种是逻辑部件的</a:t>
            </a:r>
            <a:r>
              <a:rPr lang="zh-CN" altLang="en-US" dirty="0">
                <a:solidFill>
                  <a:srgbClr val="FF0000"/>
                </a:solidFill>
              </a:rPr>
              <a:t>输入悬空</a:t>
            </a:r>
            <a:r>
              <a:rPr lang="zh-CN" altLang="en-US" dirty="0"/>
              <a:t>，为蓝线，所以输出为错误状态。将输入连接上具体信号红线即可消失。</a:t>
            </a:r>
            <a:endParaRPr lang="en-US" altLang="zh-CN" dirty="0"/>
          </a:p>
          <a:p>
            <a:pPr lvl="1"/>
            <a:r>
              <a:rPr lang="zh-CN" altLang="en-US" dirty="0"/>
              <a:t>第二种就是</a:t>
            </a:r>
            <a:r>
              <a:rPr lang="zh-CN" altLang="en-US" dirty="0">
                <a:solidFill>
                  <a:srgbClr val="FF0000"/>
                </a:solidFill>
              </a:rPr>
              <a:t>短路故障</a:t>
            </a:r>
            <a:r>
              <a:rPr lang="zh-CN" altLang="en-US" dirty="0"/>
              <a:t>，通常有两种情况</a:t>
            </a:r>
            <a:endParaRPr lang="en-US" altLang="zh-CN" dirty="0"/>
          </a:p>
          <a:p>
            <a:pPr lvl="2"/>
            <a:r>
              <a:rPr lang="zh-CN" altLang="en-US" dirty="0"/>
              <a:t>一种情况是将输入引脚错误连接到逻辑部件输出端口；</a:t>
            </a:r>
            <a:endParaRPr lang="en-US" altLang="zh-CN" dirty="0"/>
          </a:p>
          <a:p>
            <a:pPr lvl="2"/>
            <a:r>
              <a:rPr lang="zh-CN" altLang="en-US" dirty="0"/>
              <a:t>另一种情况是</a:t>
            </a:r>
            <a:r>
              <a:rPr lang="zh-CN" altLang="en-US" dirty="0">
                <a:solidFill>
                  <a:srgbClr val="FF0000"/>
                </a:solidFill>
              </a:rPr>
              <a:t>连接错误</a:t>
            </a:r>
            <a:r>
              <a:rPr lang="zh-CN" altLang="en-US" dirty="0"/>
              <a:t>造成的，往往在电路动态运行中才会出现红线。</a:t>
            </a:r>
            <a:endParaRPr lang="en-US" altLang="zh-CN" dirty="0"/>
          </a:p>
          <a:p>
            <a:pPr lvl="3"/>
            <a:r>
              <a:rPr lang="zh-CN" altLang="en-US" dirty="0"/>
              <a:t>因为初始状态下短路位置连接的多个数据来源的值是相同的，所以没有信号冲突；动态运行时可能出现短接的两个部件的数据是不同的，造成了信号冲突，显示红色。</a:t>
            </a:r>
            <a:endParaRPr lang="en-US" altLang="zh-CN" dirty="0"/>
          </a:p>
          <a:p>
            <a:pPr lvl="1"/>
            <a:r>
              <a:rPr lang="zh-CN" altLang="en-US" dirty="0"/>
              <a:t>解决短路故障的方法</a:t>
            </a:r>
            <a:endParaRPr lang="en-US" altLang="zh-CN" dirty="0"/>
          </a:p>
          <a:p>
            <a:pPr lvl="2"/>
            <a:r>
              <a:rPr lang="zh-CN" altLang="en-US" dirty="0"/>
              <a:t>查找红色路径中是否有不当连接的。</a:t>
            </a:r>
            <a:endParaRPr lang="en-US" altLang="zh-CN" dirty="0"/>
          </a:p>
          <a:p>
            <a:pPr lvl="2"/>
            <a:r>
              <a:rPr lang="zh-CN" altLang="en-US" dirty="0"/>
              <a:t>删掉电路封装，查找被隐藏在下面的短路线路。</a:t>
            </a:r>
          </a:p>
        </p:txBody>
      </p:sp>
      <p:sp>
        <p:nvSpPr>
          <p:cNvPr id="4" name="灯片编号占位符 3">
            <a:extLst>
              <a:ext uri="{FF2B5EF4-FFF2-40B4-BE49-F238E27FC236}">
                <a16:creationId xmlns:a16="http://schemas.microsoft.com/office/drawing/2014/main" id="{12D90F49-87BF-413B-8822-7C193C931E10}"/>
              </a:ext>
            </a:extLst>
          </p:cNvPr>
          <p:cNvSpPr>
            <a:spLocks noGrp="1"/>
          </p:cNvSpPr>
          <p:nvPr>
            <p:ph type="sldNum" sz="quarter" idx="10"/>
          </p:nvPr>
        </p:nvSpPr>
        <p:spPr/>
        <p:txBody>
          <a:bodyPr/>
          <a:lstStyle/>
          <a:p>
            <a:pPr>
              <a:defRPr/>
            </a:pPr>
            <a:fld id="{3B78F852-FEB5-4FC6-8012-DF6F33E7AD00}" type="slidenum">
              <a:rPr lang="en-US" altLang="zh-CN" smtClean="0"/>
              <a:pPr>
                <a:defRPr/>
              </a:pPr>
              <a:t>47</a:t>
            </a:fld>
            <a:endParaRPr lang="en-US" altLang="zh-CN"/>
          </a:p>
        </p:txBody>
      </p:sp>
    </p:spTree>
    <p:extLst>
      <p:ext uri="{BB962C8B-B14F-4D97-AF65-F5344CB8AC3E}">
        <p14:creationId xmlns:p14="http://schemas.microsoft.com/office/powerpoint/2010/main" val="2357237730"/>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96B10-3D8C-4BDB-AC08-CAEF9C82297D}"/>
              </a:ext>
            </a:extLst>
          </p:cNvPr>
          <p:cNvSpPr>
            <a:spLocks noGrp="1"/>
          </p:cNvSpPr>
          <p:nvPr>
            <p:ph type="title"/>
          </p:nvPr>
        </p:nvSpPr>
        <p:spPr/>
        <p:txBody>
          <a:bodyPr/>
          <a:lstStyle/>
          <a:p>
            <a:r>
              <a:rPr lang="en-US" altLang="zh-CN" dirty="0"/>
              <a:t>Logisim</a:t>
            </a:r>
            <a:r>
              <a:rPr lang="zh-CN" altLang="en-US" dirty="0"/>
              <a:t>的特殊问题</a:t>
            </a:r>
          </a:p>
        </p:txBody>
      </p:sp>
      <p:sp>
        <p:nvSpPr>
          <p:cNvPr id="3" name="内容占位符 2">
            <a:extLst>
              <a:ext uri="{FF2B5EF4-FFF2-40B4-BE49-F238E27FC236}">
                <a16:creationId xmlns:a16="http://schemas.microsoft.com/office/drawing/2014/main" id="{81E43450-51E0-4317-96EC-C3BB3CCDC7BC}"/>
              </a:ext>
            </a:extLst>
          </p:cNvPr>
          <p:cNvSpPr>
            <a:spLocks noGrp="1"/>
          </p:cNvSpPr>
          <p:nvPr>
            <p:ph idx="1"/>
          </p:nvPr>
        </p:nvSpPr>
        <p:spPr/>
        <p:txBody>
          <a:bodyPr/>
          <a:lstStyle/>
          <a:p>
            <a:r>
              <a:rPr lang="zh-CN" altLang="en-US" dirty="0"/>
              <a:t>电路仿真循环次数达到一定阈值，</a:t>
            </a:r>
            <a:r>
              <a:rPr lang="en-US" altLang="zh-CN" dirty="0"/>
              <a:t>Logisim</a:t>
            </a:r>
            <a:r>
              <a:rPr lang="zh-CN" altLang="en-US" dirty="0"/>
              <a:t>提示发生震荡</a:t>
            </a:r>
            <a:endParaRPr lang="en-US" altLang="zh-CN" dirty="0"/>
          </a:p>
          <a:p>
            <a:pPr lvl="1"/>
            <a:r>
              <a:rPr lang="zh-CN" altLang="en-US" dirty="0"/>
              <a:t>电路出现震荡大多数是由于</a:t>
            </a:r>
            <a:r>
              <a:rPr lang="zh-CN" altLang="en-US" dirty="0">
                <a:solidFill>
                  <a:srgbClr val="FF0000"/>
                </a:solidFill>
              </a:rPr>
              <a:t>不恰当的回路</a:t>
            </a:r>
            <a:r>
              <a:rPr lang="zh-CN" altLang="en-US" dirty="0"/>
              <a:t>造成的</a:t>
            </a:r>
            <a:endParaRPr lang="en-US" altLang="zh-CN" dirty="0"/>
          </a:p>
          <a:p>
            <a:pPr lvl="1"/>
            <a:r>
              <a:rPr lang="zh-CN" altLang="en-US" dirty="0"/>
              <a:t>查看发生震荡的电路，尝试</a:t>
            </a:r>
            <a:r>
              <a:rPr lang="zh-CN" altLang="en-US" dirty="0">
                <a:solidFill>
                  <a:srgbClr val="FF0000"/>
                </a:solidFill>
              </a:rPr>
              <a:t>断开一些回路</a:t>
            </a:r>
            <a:r>
              <a:rPr lang="zh-CN" altLang="en-US" dirty="0"/>
              <a:t>，重启</a:t>
            </a:r>
            <a:r>
              <a:rPr lang="en-US" altLang="zh-CN" dirty="0"/>
              <a:t>Logisim</a:t>
            </a:r>
            <a:r>
              <a:rPr lang="zh-CN" altLang="en-US" dirty="0"/>
              <a:t>看能否消除这个震荡，反复测试，直到找出问题。</a:t>
            </a:r>
            <a:endParaRPr lang="en-US" altLang="zh-CN" dirty="0"/>
          </a:p>
          <a:p>
            <a:pPr lvl="1"/>
            <a:r>
              <a:rPr lang="zh-CN" altLang="en-US" dirty="0"/>
              <a:t>也可以尝试关闭系统自动仿真，然后利用信号</a:t>
            </a:r>
            <a:r>
              <a:rPr lang="zh-CN" altLang="en-US" dirty="0">
                <a:solidFill>
                  <a:srgbClr val="FF0000"/>
                </a:solidFill>
              </a:rPr>
              <a:t>单步仿真</a:t>
            </a:r>
            <a:r>
              <a:rPr lang="zh-CN" altLang="en-US" dirty="0"/>
              <a:t>的方式逐步检查电路，直到发现回路。</a:t>
            </a:r>
          </a:p>
          <a:p>
            <a:endParaRPr lang="zh-CN" altLang="en-US" dirty="0"/>
          </a:p>
        </p:txBody>
      </p:sp>
      <p:sp>
        <p:nvSpPr>
          <p:cNvPr id="4" name="灯片编号占位符 3">
            <a:extLst>
              <a:ext uri="{FF2B5EF4-FFF2-40B4-BE49-F238E27FC236}">
                <a16:creationId xmlns:a16="http://schemas.microsoft.com/office/drawing/2014/main" id="{8D30558F-681C-469A-B430-090589F05641}"/>
              </a:ext>
            </a:extLst>
          </p:cNvPr>
          <p:cNvSpPr>
            <a:spLocks noGrp="1"/>
          </p:cNvSpPr>
          <p:nvPr>
            <p:ph type="sldNum" sz="quarter" idx="10"/>
          </p:nvPr>
        </p:nvSpPr>
        <p:spPr/>
        <p:txBody>
          <a:bodyPr/>
          <a:lstStyle/>
          <a:p>
            <a:pPr>
              <a:defRPr/>
            </a:pPr>
            <a:fld id="{3B78F852-FEB5-4FC6-8012-DF6F33E7AD00}" type="slidenum">
              <a:rPr lang="en-US" altLang="zh-CN" smtClean="0"/>
              <a:pPr>
                <a:defRPr/>
              </a:pPr>
              <a:t>48</a:t>
            </a:fld>
            <a:endParaRPr lang="en-US" altLang="zh-CN"/>
          </a:p>
        </p:txBody>
      </p:sp>
    </p:spTree>
    <p:extLst>
      <p:ext uri="{BB962C8B-B14F-4D97-AF65-F5344CB8AC3E}">
        <p14:creationId xmlns:p14="http://schemas.microsoft.com/office/powerpoint/2010/main" val="312539596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A2B4B-2C5E-4F43-B4C1-5F91A1319D98}"/>
              </a:ext>
            </a:extLst>
          </p:cNvPr>
          <p:cNvSpPr>
            <a:spLocks noGrp="1"/>
          </p:cNvSpPr>
          <p:nvPr>
            <p:ph type="title"/>
          </p:nvPr>
        </p:nvSpPr>
        <p:spPr/>
        <p:txBody>
          <a:bodyPr/>
          <a:lstStyle/>
          <a:p>
            <a:r>
              <a:rPr lang="en-US" altLang="zh-CN" dirty="0"/>
              <a:t>Logisim</a:t>
            </a:r>
            <a:r>
              <a:rPr lang="zh-CN" altLang="en-US" dirty="0"/>
              <a:t>界面</a:t>
            </a:r>
          </a:p>
        </p:txBody>
      </p:sp>
      <p:pic>
        <p:nvPicPr>
          <p:cNvPr id="8" name="内容占位符 7">
            <a:extLst>
              <a:ext uri="{FF2B5EF4-FFF2-40B4-BE49-F238E27FC236}">
                <a16:creationId xmlns:a16="http://schemas.microsoft.com/office/drawing/2014/main" id="{EE760CAE-83BE-4C66-90DF-B60FC0F6EE92}"/>
              </a:ext>
            </a:extLst>
          </p:cNvPr>
          <p:cNvPicPr>
            <a:picLocks noGrp="1" noChangeAspect="1"/>
          </p:cNvPicPr>
          <p:nvPr>
            <p:ph idx="1"/>
          </p:nvPr>
        </p:nvPicPr>
        <p:blipFill>
          <a:blip r:embed="rId3"/>
          <a:stretch>
            <a:fillRect/>
          </a:stretch>
        </p:blipFill>
        <p:spPr>
          <a:xfrm>
            <a:off x="293418" y="1155308"/>
            <a:ext cx="8596105" cy="5108891"/>
          </a:xfrm>
          <a:prstGeom prst="rect">
            <a:avLst/>
          </a:prstGeom>
        </p:spPr>
      </p:pic>
      <p:sp>
        <p:nvSpPr>
          <p:cNvPr id="6" name="灯片编号占位符 5">
            <a:extLst>
              <a:ext uri="{FF2B5EF4-FFF2-40B4-BE49-F238E27FC236}">
                <a16:creationId xmlns:a16="http://schemas.microsoft.com/office/drawing/2014/main" id="{52E3298C-375E-4B57-B789-CB586B59BFAE}"/>
              </a:ext>
            </a:extLst>
          </p:cNvPr>
          <p:cNvSpPr>
            <a:spLocks noGrp="1"/>
          </p:cNvSpPr>
          <p:nvPr>
            <p:ph type="sldNum" sz="quarter" idx="10"/>
          </p:nvPr>
        </p:nvSpPr>
        <p:spPr/>
        <p:txBody>
          <a:bodyPr/>
          <a:lstStyle/>
          <a:p>
            <a:pPr>
              <a:defRPr/>
            </a:pPr>
            <a:fld id="{3B78F852-FEB5-4FC6-8012-DF6F33E7AD00}" type="slidenum">
              <a:rPr lang="en-US" altLang="zh-CN" smtClean="0"/>
              <a:pPr>
                <a:defRPr/>
              </a:pPr>
              <a:t>5</a:t>
            </a:fld>
            <a:endParaRPr lang="en-US" altLang="zh-CN"/>
          </a:p>
        </p:txBody>
      </p:sp>
      <p:sp>
        <p:nvSpPr>
          <p:cNvPr id="13" name="矩形: 圆角 12">
            <a:extLst>
              <a:ext uri="{FF2B5EF4-FFF2-40B4-BE49-F238E27FC236}">
                <a16:creationId xmlns:a16="http://schemas.microsoft.com/office/drawing/2014/main" id="{D461868B-BF11-463A-A819-5BF1EB8061A7}"/>
              </a:ext>
            </a:extLst>
          </p:cNvPr>
          <p:cNvSpPr/>
          <p:nvPr/>
        </p:nvSpPr>
        <p:spPr>
          <a:xfrm>
            <a:off x="255120" y="1573913"/>
            <a:ext cx="2448272"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对话气泡: 圆角矩形 13">
            <a:extLst>
              <a:ext uri="{FF2B5EF4-FFF2-40B4-BE49-F238E27FC236}">
                <a16:creationId xmlns:a16="http://schemas.microsoft.com/office/drawing/2014/main" id="{A3E31CD2-F253-4CA2-9903-C3E45B7A04A6}"/>
              </a:ext>
            </a:extLst>
          </p:cNvPr>
          <p:cNvSpPr/>
          <p:nvPr/>
        </p:nvSpPr>
        <p:spPr>
          <a:xfrm>
            <a:off x="2970704" y="1510321"/>
            <a:ext cx="1800200" cy="364257"/>
          </a:xfrm>
          <a:prstGeom prst="wedgeRoundRectCallout">
            <a:avLst>
              <a:gd name="adj1" fmla="val -63218"/>
              <a:gd name="adj2" fmla="val -757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B0F0"/>
                </a:solidFill>
              </a:rPr>
              <a:t>快捷工具栏</a:t>
            </a:r>
          </a:p>
        </p:txBody>
      </p:sp>
      <p:sp>
        <p:nvSpPr>
          <p:cNvPr id="15" name="矩形: 圆角 14">
            <a:extLst>
              <a:ext uri="{FF2B5EF4-FFF2-40B4-BE49-F238E27FC236}">
                <a16:creationId xmlns:a16="http://schemas.microsoft.com/office/drawing/2014/main" id="{EF385792-7C9F-44D5-99DD-62198F43CD56}"/>
              </a:ext>
            </a:extLst>
          </p:cNvPr>
          <p:cNvSpPr/>
          <p:nvPr/>
        </p:nvSpPr>
        <p:spPr>
          <a:xfrm>
            <a:off x="218186" y="2060677"/>
            <a:ext cx="2053208" cy="175987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对话气泡: 圆角矩形 15">
            <a:extLst>
              <a:ext uri="{FF2B5EF4-FFF2-40B4-BE49-F238E27FC236}">
                <a16:creationId xmlns:a16="http://schemas.microsoft.com/office/drawing/2014/main" id="{26147795-DEA7-4736-AC37-C1AB585D0389}"/>
              </a:ext>
            </a:extLst>
          </p:cNvPr>
          <p:cNvSpPr/>
          <p:nvPr/>
        </p:nvSpPr>
        <p:spPr>
          <a:xfrm>
            <a:off x="2107938" y="2436443"/>
            <a:ext cx="1750884" cy="437820"/>
          </a:xfrm>
          <a:prstGeom prst="wedgeRoundRectCallout">
            <a:avLst>
              <a:gd name="adj1" fmla="val -66530"/>
              <a:gd name="adj2" fmla="val 5369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B0F0"/>
                </a:solidFill>
              </a:rPr>
              <a:t>导航窗口</a:t>
            </a:r>
          </a:p>
        </p:txBody>
      </p:sp>
      <p:sp>
        <p:nvSpPr>
          <p:cNvPr id="17" name="矩形: 圆角 16">
            <a:extLst>
              <a:ext uri="{FF2B5EF4-FFF2-40B4-BE49-F238E27FC236}">
                <a16:creationId xmlns:a16="http://schemas.microsoft.com/office/drawing/2014/main" id="{ABE0D3ED-CE35-4527-B821-D5E01719FC72}"/>
              </a:ext>
            </a:extLst>
          </p:cNvPr>
          <p:cNvSpPr/>
          <p:nvPr/>
        </p:nvSpPr>
        <p:spPr>
          <a:xfrm>
            <a:off x="277623" y="4089346"/>
            <a:ext cx="2053208" cy="19319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对话气泡: 圆角矩形 17">
            <a:extLst>
              <a:ext uri="{FF2B5EF4-FFF2-40B4-BE49-F238E27FC236}">
                <a16:creationId xmlns:a16="http://schemas.microsoft.com/office/drawing/2014/main" id="{5A52B9A4-2EAF-44E1-A830-0BF7B32B6D88}"/>
              </a:ext>
            </a:extLst>
          </p:cNvPr>
          <p:cNvSpPr/>
          <p:nvPr/>
        </p:nvSpPr>
        <p:spPr>
          <a:xfrm>
            <a:off x="2406063" y="4108007"/>
            <a:ext cx="1652651" cy="438524"/>
          </a:xfrm>
          <a:prstGeom prst="wedgeRoundRectCallout">
            <a:avLst>
              <a:gd name="adj1" fmla="val -63218"/>
              <a:gd name="adj2" fmla="val -757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00B0F0"/>
                </a:solidFill>
              </a:rPr>
              <a:t>属性窗口</a:t>
            </a:r>
          </a:p>
        </p:txBody>
      </p:sp>
      <p:sp>
        <p:nvSpPr>
          <p:cNvPr id="19" name="矩形: 圆角 18">
            <a:extLst>
              <a:ext uri="{FF2B5EF4-FFF2-40B4-BE49-F238E27FC236}">
                <a16:creationId xmlns:a16="http://schemas.microsoft.com/office/drawing/2014/main" id="{770C841B-8A28-480F-80F5-759D0B73F801}"/>
              </a:ext>
            </a:extLst>
          </p:cNvPr>
          <p:cNvSpPr/>
          <p:nvPr/>
        </p:nvSpPr>
        <p:spPr>
          <a:xfrm>
            <a:off x="2713664" y="2045580"/>
            <a:ext cx="5973135" cy="42637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对话气泡: 圆角矩形 19">
            <a:extLst>
              <a:ext uri="{FF2B5EF4-FFF2-40B4-BE49-F238E27FC236}">
                <a16:creationId xmlns:a16="http://schemas.microsoft.com/office/drawing/2014/main" id="{6A16398B-91F9-4B6F-B95D-23A9EAA1AD1F}"/>
              </a:ext>
            </a:extLst>
          </p:cNvPr>
          <p:cNvSpPr/>
          <p:nvPr/>
        </p:nvSpPr>
        <p:spPr>
          <a:xfrm>
            <a:off x="4529878" y="2763647"/>
            <a:ext cx="3050392" cy="1494024"/>
          </a:xfrm>
          <a:prstGeom prst="wedgeRoundRectCallout">
            <a:avLst>
              <a:gd name="adj1" fmla="val -49771"/>
              <a:gd name="adj2" fmla="val -814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B0F0"/>
                </a:solidFill>
              </a:rPr>
              <a:t>工作区、画布</a:t>
            </a:r>
          </a:p>
        </p:txBody>
      </p:sp>
      <p:sp>
        <p:nvSpPr>
          <p:cNvPr id="21" name="对话气泡: 圆角矩形 20">
            <a:extLst>
              <a:ext uri="{FF2B5EF4-FFF2-40B4-BE49-F238E27FC236}">
                <a16:creationId xmlns:a16="http://schemas.microsoft.com/office/drawing/2014/main" id="{7F255890-AEF5-417B-8D28-E9CB756B4795}"/>
              </a:ext>
            </a:extLst>
          </p:cNvPr>
          <p:cNvSpPr/>
          <p:nvPr/>
        </p:nvSpPr>
        <p:spPr>
          <a:xfrm>
            <a:off x="255120" y="6373189"/>
            <a:ext cx="2396597" cy="364257"/>
          </a:xfrm>
          <a:prstGeom prst="wedgeRoundRectCallout">
            <a:avLst>
              <a:gd name="adj1" fmla="val -28520"/>
              <a:gd name="adj2" fmla="val -8436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B0F0"/>
                </a:solidFill>
              </a:rPr>
              <a:t>工作区缩放比例</a:t>
            </a:r>
          </a:p>
        </p:txBody>
      </p:sp>
      <p:sp>
        <p:nvSpPr>
          <p:cNvPr id="22" name="对话气泡: 圆角矩形 21">
            <a:extLst>
              <a:ext uri="{FF2B5EF4-FFF2-40B4-BE49-F238E27FC236}">
                <a16:creationId xmlns:a16="http://schemas.microsoft.com/office/drawing/2014/main" id="{60D4C6D0-6280-4C3D-B3FB-C0DC23C6AED9}"/>
              </a:ext>
            </a:extLst>
          </p:cNvPr>
          <p:cNvSpPr/>
          <p:nvPr/>
        </p:nvSpPr>
        <p:spPr>
          <a:xfrm>
            <a:off x="3004682" y="6384180"/>
            <a:ext cx="3050392" cy="364257"/>
          </a:xfrm>
          <a:prstGeom prst="wedgeRoundRectCallout">
            <a:avLst>
              <a:gd name="adj1" fmla="val -69592"/>
              <a:gd name="adj2" fmla="val -9617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B0F0"/>
                </a:solidFill>
              </a:rPr>
              <a:t>工作区选择网格显示</a:t>
            </a:r>
          </a:p>
        </p:txBody>
      </p:sp>
      <p:sp>
        <p:nvSpPr>
          <p:cNvPr id="23" name="矩形: 圆角 22">
            <a:extLst>
              <a:ext uri="{FF2B5EF4-FFF2-40B4-BE49-F238E27FC236}">
                <a16:creationId xmlns:a16="http://schemas.microsoft.com/office/drawing/2014/main" id="{A9107FD2-6494-4B05-A94D-ED7053762F03}"/>
              </a:ext>
            </a:extLst>
          </p:cNvPr>
          <p:cNvSpPr/>
          <p:nvPr/>
        </p:nvSpPr>
        <p:spPr>
          <a:xfrm>
            <a:off x="268821" y="1833484"/>
            <a:ext cx="1545502"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对话气泡: 圆角矩形 23">
            <a:extLst>
              <a:ext uri="{FF2B5EF4-FFF2-40B4-BE49-F238E27FC236}">
                <a16:creationId xmlns:a16="http://schemas.microsoft.com/office/drawing/2014/main" id="{853B95E7-08EE-4C87-B442-292911FC8440}"/>
              </a:ext>
            </a:extLst>
          </p:cNvPr>
          <p:cNvSpPr/>
          <p:nvPr/>
        </p:nvSpPr>
        <p:spPr>
          <a:xfrm>
            <a:off x="2086901" y="1885747"/>
            <a:ext cx="2190383" cy="364257"/>
          </a:xfrm>
          <a:prstGeom prst="wedgeRoundRectCallout">
            <a:avLst>
              <a:gd name="adj1" fmla="val -62716"/>
              <a:gd name="adj2" fmla="val -2529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B0F0"/>
                </a:solidFill>
              </a:rPr>
              <a:t>子电路工具栏</a:t>
            </a:r>
          </a:p>
        </p:txBody>
      </p:sp>
    </p:spTree>
    <p:extLst>
      <p:ext uri="{BB962C8B-B14F-4D97-AF65-F5344CB8AC3E}">
        <p14:creationId xmlns:p14="http://schemas.microsoft.com/office/powerpoint/2010/main" val="36616365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42911D-DF56-49E8-B0DE-C98EB2377EB5}"/>
              </a:ext>
            </a:extLst>
          </p:cNvPr>
          <p:cNvSpPr>
            <a:spLocks noGrp="1"/>
          </p:cNvSpPr>
          <p:nvPr>
            <p:ph type="title"/>
          </p:nvPr>
        </p:nvSpPr>
        <p:spPr/>
        <p:txBody>
          <a:bodyPr/>
          <a:lstStyle/>
          <a:p>
            <a:r>
              <a:rPr lang="zh-CN" altLang="en-US" dirty="0"/>
              <a:t>快捷工具栏</a:t>
            </a:r>
          </a:p>
        </p:txBody>
      </p:sp>
      <p:pic>
        <p:nvPicPr>
          <p:cNvPr id="8" name="内容占位符 7">
            <a:extLst>
              <a:ext uri="{FF2B5EF4-FFF2-40B4-BE49-F238E27FC236}">
                <a16:creationId xmlns:a16="http://schemas.microsoft.com/office/drawing/2014/main" id="{FC0BC0C8-4587-46E1-83E3-4534A53256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9552" y="1172047"/>
            <a:ext cx="7145744" cy="1008112"/>
          </a:xfrm>
        </p:spPr>
      </p:pic>
      <p:sp>
        <p:nvSpPr>
          <p:cNvPr id="6" name="灯片编号占位符 5">
            <a:extLst>
              <a:ext uri="{FF2B5EF4-FFF2-40B4-BE49-F238E27FC236}">
                <a16:creationId xmlns:a16="http://schemas.microsoft.com/office/drawing/2014/main" id="{F8E150D0-C135-4B16-BE88-5E99B11EE125}"/>
              </a:ext>
            </a:extLst>
          </p:cNvPr>
          <p:cNvSpPr>
            <a:spLocks noGrp="1"/>
          </p:cNvSpPr>
          <p:nvPr>
            <p:ph type="sldNum" sz="quarter" idx="10"/>
          </p:nvPr>
        </p:nvSpPr>
        <p:spPr/>
        <p:txBody>
          <a:bodyPr/>
          <a:lstStyle/>
          <a:p>
            <a:pPr>
              <a:defRPr/>
            </a:pPr>
            <a:fld id="{3B78F852-FEB5-4FC6-8012-DF6F33E7AD00}" type="slidenum">
              <a:rPr lang="en-US" altLang="zh-CN" smtClean="0"/>
              <a:pPr>
                <a:defRPr/>
              </a:pPr>
              <a:t>6</a:t>
            </a:fld>
            <a:endParaRPr lang="en-US" altLang="zh-CN"/>
          </a:p>
        </p:txBody>
      </p:sp>
      <p:sp>
        <p:nvSpPr>
          <p:cNvPr id="9" name="矩形 8">
            <a:extLst>
              <a:ext uri="{FF2B5EF4-FFF2-40B4-BE49-F238E27FC236}">
                <a16:creationId xmlns:a16="http://schemas.microsoft.com/office/drawing/2014/main" id="{4B88D291-AF25-4BD3-AB8F-7E62C1ED558B}"/>
              </a:ext>
            </a:extLst>
          </p:cNvPr>
          <p:cNvSpPr/>
          <p:nvPr/>
        </p:nvSpPr>
        <p:spPr>
          <a:xfrm>
            <a:off x="483075" y="2298481"/>
            <a:ext cx="8568952" cy="1200329"/>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1.Poke tool</a:t>
            </a:r>
            <a:r>
              <a:rPr lang="zh-CN" altLang="en-US" sz="2400" dirty="0">
                <a:latin typeface="微软雅黑" panose="020B0503020204020204" pitchFamily="34" charset="-122"/>
                <a:ea typeface="微软雅黑" panose="020B0503020204020204" pitchFamily="34" charset="-122"/>
              </a:rPr>
              <a:t>（   ）点戳工具：选中点戳工具，进入仿真状态，可动态改变工作区中部件某个输入端引脚的赋值。用鼠标点击输入端，它的输入值就会在</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之间切换。</a:t>
            </a:r>
          </a:p>
        </p:txBody>
      </p:sp>
      <p:sp>
        <p:nvSpPr>
          <p:cNvPr id="11" name="矩形 10">
            <a:extLst>
              <a:ext uri="{FF2B5EF4-FFF2-40B4-BE49-F238E27FC236}">
                <a16:creationId xmlns:a16="http://schemas.microsoft.com/office/drawing/2014/main" id="{C6B54ACE-81A3-4D30-8CB4-24D32E3713F1}"/>
              </a:ext>
            </a:extLst>
          </p:cNvPr>
          <p:cNvSpPr/>
          <p:nvPr/>
        </p:nvSpPr>
        <p:spPr>
          <a:xfrm>
            <a:off x="539552" y="3654988"/>
            <a:ext cx="8512475" cy="1569660"/>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2.Edit tool (     )</a:t>
            </a:r>
            <a:r>
              <a:rPr lang="zh-CN" altLang="en-US" sz="2400" dirty="0">
                <a:latin typeface="微软雅黑" panose="020B0503020204020204" pitchFamily="34" charset="-122"/>
                <a:ea typeface="微软雅黑" panose="020B0503020204020204" pitchFamily="34" charset="-122"/>
              </a:rPr>
              <a:t>编辑工具：选中编辑工具后，进入编辑状态，可对工作区选中的部件进行拖曳、删除、修改属性等操作。当光标停在某个部件端口时，一个绿色的小圆圈将围绕该端口，此时按住鼠标左键，就可以进行器件间的连线。</a:t>
            </a:r>
          </a:p>
        </p:txBody>
      </p:sp>
      <p:sp>
        <p:nvSpPr>
          <p:cNvPr id="12" name="矩形 11">
            <a:extLst>
              <a:ext uri="{FF2B5EF4-FFF2-40B4-BE49-F238E27FC236}">
                <a16:creationId xmlns:a16="http://schemas.microsoft.com/office/drawing/2014/main" id="{75246307-45EE-415D-A653-D3910A6CD965}"/>
              </a:ext>
            </a:extLst>
          </p:cNvPr>
          <p:cNvSpPr/>
          <p:nvPr/>
        </p:nvSpPr>
        <p:spPr>
          <a:xfrm>
            <a:off x="596029" y="5189642"/>
            <a:ext cx="8512475" cy="830997"/>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3.Text tool</a:t>
            </a:r>
            <a:r>
              <a:rPr lang="zh-CN" altLang="en-US" sz="2400" dirty="0">
                <a:latin typeface="微软雅黑" panose="020B0503020204020204" pitchFamily="34" charset="-122"/>
                <a:ea typeface="微软雅黑" panose="020B0503020204020204" pitchFamily="34" charset="-122"/>
              </a:rPr>
              <a:t>（  ）文本工具：在电路中添加标识符或注释文字。如：在器件的输入输出端或器件边沿添加文字描述。</a:t>
            </a:r>
          </a:p>
        </p:txBody>
      </p:sp>
      <p:pic>
        <p:nvPicPr>
          <p:cNvPr id="7" name="图片 6">
            <a:extLst>
              <a:ext uri="{FF2B5EF4-FFF2-40B4-BE49-F238E27FC236}">
                <a16:creationId xmlns:a16="http://schemas.microsoft.com/office/drawing/2014/main" id="{4DE055AF-487D-4BAE-9E54-1AF9927801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3538" y="2392700"/>
            <a:ext cx="259102" cy="304826"/>
          </a:xfrm>
          <a:prstGeom prst="rect">
            <a:avLst/>
          </a:prstGeom>
        </p:spPr>
      </p:pic>
      <p:pic>
        <p:nvPicPr>
          <p:cNvPr id="17" name="图片 16">
            <a:extLst>
              <a:ext uri="{FF2B5EF4-FFF2-40B4-BE49-F238E27FC236}">
                <a16:creationId xmlns:a16="http://schemas.microsoft.com/office/drawing/2014/main" id="{F740656D-2584-417F-B31F-3DCD233B6C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1125" y="3719835"/>
            <a:ext cx="304826" cy="312447"/>
          </a:xfrm>
          <a:prstGeom prst="rect">
            <a:avLst/>
          </a:prstGeom>
        </p:spPr>
      </p:pic>
      <p:pic>
        <p:nvPicPr>
          <p:cNvPr id="19" name="图片 18">
            <a:extLst>
              <a:ext uri="{FF2B5EF4-FFF2-40B4-BE49-F238E27FC236}">
                <a16:creationId xmlns:a16="http://schemas.microsoft.com/office/drawing/2014/main" id="{1294EAD2-7578-4337-A215-B621D7DC28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6849" y="5265290"/>
            <a:ext cx="259102" cy="281964"/>
          </a:xfrm>
          <a:prstGeom prst="rect">
            <a:avLst/>
          </a:prstGeom>
        </p:spPr>
      </p:pic>
    </p:spTree>
    <p:extLst>
      <p:ext uri="{BB962C8B-B14F-4D97-AF65-F5344CB8AC3E}">
        <p14:creationId xmlns:p14="http://schemas.microsoft.com/office/powerpoint/2010/main" val="25293361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42911D-DF56-49E8-B0DE-C98EB2377EB5}"/>
              </a:ext>
            </a:extLst>
          </p:cNvPr>
          <p:cNvSpPr>
            <a:spLocks noGrp="1"/>
          </p:cNvSpPr>
          <p:nvPr>
            <p:ph type="title"/>
          </p:nvPr>
        </p:nvSpPr>
        <p:spPr/>
        <p:txBody>
          <a:bodyPr/>
          <a:lstStyle/>
          <a:p>
            <a:r>
              <a:rPr lang="zh-CN" altLang="en-US" dirty="0"/>
              <a:t>快捷工具栏</a:t>
            </a:r>
          </a:p>
        </p:txBody>
      </p:sp>
      <p:pic>
        <p:nvPicPr>
          <p:cNvPr id="8" name="内容占位符 7">
            <a:extLst>
              <a:ext uri="{FF2B5EF4-FFF2-40B4-BE49-F238E27FC236}">
                <a16:creationId xmlns:a16="http://schemas.microsoft.com/office/drawing/2014/main" id="{FC0BC0C8-4587-46E1-83E3-4534A53256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172047"/>
            <a:ext cx="7145744" cy="1008112"/>
          </a:xfrm>
        </p:spPr>
      </p:pic>
      <p:sp>
        <p:nvSpPr>
          <p:cNvPr id="6" name="灯片编号占位符 5">
            <a:extLst>
              <a:ext uri="{FF2B5EF4-FFF2-40B4-BE49-F238E27FC236}">
                <a16:creationId xmlns:a16="http://schemas.microsoft.com/office/drawing/2014/main" id="{F8E150D0-C135-4B16-BE88-5E99B11EE125}"/>
              </a:ext>
            </a:extLst>
          </p:cNvPr>
          <p:cNvSpPr>
            <a:spLocks noGrp="1"/>
          </p:cNvSpPr>
          <p:nvPr>
            <p:ph type="sldNum" sz="quarter" idx="10"/>
          </p:nvPr>
        </p:nvSpPr>
        <p:spPr/>
        <p:txBody>
          <a:bodyPr/>
          <a:lstStyle/>
          <a:p>
            <a:pPr>
              <a:defRPr/>
            </a:pPr>
            <a:fld id="{3B78F852-FEB5-4FC6-8012-DF6F33E7AD00}" type="slidenum">
              <a:rPr lang="en-US" altLang="zh-CN" smtClean="0"/>
              <a:pPr>
                <a:defRPr/>
              </a:pPr>
              <a:t>7</a:t>
            </a:fld>
            <a:endParaRPr lang="en-US" altLang="zh-CN"/>
          </a:p>
        </p:txBody>
      </p:sp>
      <p:sp>
        <p:nvSpPr>
          <p:cNvPr id="7" name="矩形 6">
            <a:extLst>
              <a:ext uri="{FF2B5EF4-FFF2-40B4-BE49-F238E27FC236}">
                <a16:creationId xmlns:a16="http://schemas.microsoft.com/office/drawing/2014/main" id="{CBA3AA14-A0EC-4D68-B253-EE74B6F15B1F}"/>
              </a:ext>
            </a:extLst>
          </p:cNvPr>
          <p:cNvSpPr/>
          <p:nvPr/>
        </p:nvSpPr>
        <p:spPr>
          <a:xfrm>
            <a:off x="467544" y="2261824"/>
            <a:ext cx="8568952" cy="1323439"/>
          </a:xfrm>
          <a:prstGeom prst="rect">
            <a:avLst/>
          </a:prstGeom>
          <a:solidFill>
            <a:schemeClr val="accent1">
              <a:lumMod val="20000"/>
              <a:lumOff val="80000"/>
            </a:schemeClr>
          </a:solidFill>
        </p:spPr>
        <p:txBody>
          <a:bodyPr wrap="square">
            <a:spAutoFit/>
          </a:bodyPr>
          <a:lstStyle/>
          <a:p>
            <a:r>
              <a:rPr lang="en-US" altLang="zh-CN" sz="2000" dirty="0">
                <a:latin typeface="微软雅黑" panose="020B0503020204020204" pitchFamily="34" charset="-122"/>
                <a:ea typeface="微软雅黑" panose="020B0503020204020204" pitchFamily="34" charset="-122"/>
              </a:rPr>
              <a:t>1.Input Pin</a:t>
            </a:r>
            <a:r>
              <a:rPr lang="zh-CN" altLang="en-US" sz="2000" dirty="0">
                <a:latin typeface="微软雅黑" panose="020B0503020204020204" pitchFamily="34" charset="-122"/>
                <a:ea typeface="微软雅黑" panose="020B0503020204020204" pitchFamily="34" charset="-122"/>
              </a:rPr>
              <a:t>（   ）输入引脚：选中输入引脚后，在画布任意位置单击鼠标左键后，放置一个输入引脚。然后在属性窗口中，修改输入端属性。在鼠标移到输入端时，一个绿色的小圆圈将围绕端口，此时，只需按住鼠标左键，就可以进行器件间的连线。</a:t>
            </a:r>
          </a:p>
        </p:txBody>
      </p:sp>
      <p:sp>
        <p:nvSpPr>
          <p:cNvPr id="9" name="矩形 8">
            <a:extLst>
              <a:ext uri="{FF2B5EF4-FFF2-40B4-BE49-F238E27FC236}">
                <a16:creationId xmlns:a16="http://schemas.microsoft.com/office/drawing/2014/main" id="{BE085F98-6B95-4AD4-B782-41C6EF6EB8D9}"/>
              </a:ext>
            </a:extLst>
          </p:cNvPr>
          <p:cNvSpPr/>
          <p:nvPr/>
        </p:nvSpPr>
        <p:spPr>
          <a:xfrm>
            <a:off x="467544" y="3595665"/>
            <a:ext cx="8568952" cy="707886"/>
          </a:xfrm>
          <a:prstGeom prst="rect">
            <a:avLst/>
          </a:prstGeom>
          <a:solidFill>
            <a:schemeClr val="accent2">
              <a:lumMod val="20000"/>
              <a:lumOff val="80000"/>
            </a:schemeClr>
          </a:solidFill>
        </p:spPr>
        <p:txBody>
          <a:bodyPr wrap="square">
            <a:spAutoFit/>
          </a:bodyPr>
          <a:lstStyle/>
          <a:p>
            <a:r>
              <a:rPr lang="en-US" altLang="zh-CN" sz="2000" dirty="0">
                <a:latin typeface="微软雅黑" panose="020B0503020204020204" pitchFamily="34" charset="-122"/>
                <a:ea typeface="微软雅黑" panose="020B0503020204020204" pitchFamily="34" charset="-122"/>
              </a:rPr>
              <a:t>2.Output Pin</a:t>
            </a:r>
            <a:r>
              <a:rPr lang="zh-CN" altLang="en-US" sz="2000" dirty="0">
                <a:latin typeface="微软雅黑" panose="020B0503020204020204" pitchFamily="34" charset="-122"/>
                <a:ea typeface="微软雅黑" panose="020B0503020204020204" pitchFamily="34" charset="-122"/>
              </a:rPr>
              <a:t>（    ）输出引脚：选中输出引脚后，在画布任意位置单击鼠标左键后，放置一个输出引脚。</a:t>
            </a:r>
          </a:p>
        </p:txBody>
      </p:sp>
      <p:sp>
        <p:nvSpPr>
          <p:cNvPr id="11" name="矩形 10">
            <a:extLst>
              <a:ext uri="{FF2B5EF4-FFF2-40B4-BE49-F238E27FC236}">
                <a16:creationId xmlns:a16="http://schemas.microsoft.com/office/drawing/2014/main" id="{CAEB9391-8BA4-4243-BDB6-1CE5D31E2C10}"/>
              </a:ext>
            </a:extLst>
          </p:cNvPr>
          <p:cNvSpPr/>
          <p:nvPr/>
        </p:nvSpPr>
        <p:spPr>
          <a:xfrm>
            <a:off x="467544" y="4313953"/>
            <a:ext cx="8568952" cy="707886"/>
          </a:xfrm>
          <a:prstGeom prst="rect">
            <a:avLst/>
          </a:prstGeom>
          <a:solidFill>
            <a:schemeClr val="accent1">
              <a:lumMod val="20000"/>
              <a:lumOff val="80000"/>
            </a:schemeClr>
          </a:solidFill>
        </p:spPr>
        <p:txBody>
          <a:bodyPr wrap="square">
            <a:spAutoFit/>
          </a:bodyPr>
          <a:lstStyle/>
          <a:p>
            <a:r>
              <a:rPr lang="en-US" altLang="zh-CN" sz="2000" dirty="0">
                <a:latin typeface="微软雅黑" panose="020B0503020204020204" pitchFamily="34" charset="-122"/>
                <a:ea typeface="微软雅黑" panose="020B0503020204020204" pitchFamily="34" charset="-122"/>
              </a:rPr>
              <a:t>3.NOT gate</a:t>
            </a:r>
            <a:r>
              <a:rPr lang="zh-CN" altLang="en-US" sz="2000" dirty="0">
                <a:latin typeface="微软雅黑" panose="020B0503020204020204" pitchFamily="34" charset="-122"/>
                <a:ea typeface="微软雅黑" panose="020B0503020204020204" pitchFamily="34" charset="-122"/>
              </a:rPr>
              <a:t>（   ）非门：选中非门后，在画布任意位置单击鼠标左键后，放置非门。</a:t>
            </a:r>
          </a:p>
        </p:txBody>
      </p:sp>
      <p:sp>
        <p:nvSpPr>
          <p:cNvPr id="12" name="矩形 11">
            <a:extLst>
              <a:ext uri="{FF2B5EF4-FFF2-40B4-BE49-F238E27FC236}">
                <a16:creationId xmlns:a16="http://schemas.microsoft.com/office/drawing/2014/main" id="{153393E8-41D5-40F3-8935-D816178E4DBF}"/>
              </a:ext>
            </a:extLst>
          </p:cNvPr>
          <p:cNvSpPr/>
          <p:nvPr/>
        </p:nvSpPr>
        <p:spPr>
          <a:xfrm>
            <a:off x="488545" y="5034249"/>
            <a:ext cx="8547951" cy="707886"/>
          </a:xfrm>
          <a:prstGeom prst="rect">
            <a:avLst/>
          </a:prstGeom>
          <a:solidFill>
            <a:schemeClr val="accent2">
              <a:lumMod val="20000"/>
              <a:lumOff val="80000"/>
            </a:schemeClr>
          </a:solidFill>
        </p:spPr>
        <p:txBody>
          <a:bodyPr wrap="square">
            <a:spAutoFit/>
          </a:bodyPr>
          <a:lstStyle/>
          <a:p>
            <a:r>
              <a:rPr lang="en-US" altLang="zh-CN" sz="2000" dirty="0">
                <a:latin typeface="微软雅黑" panose="020B0503020204020204" pitchFamily="34" charset="-122"/>
                <a:ea typeface="微软雅黑" panose="020B0503020204020204" pitchFamily="34" charset="-122"/>
              </a:rPr>
              <a:t>4.AND gate</a:t>
            </a:r>
            <a:r>
              <a:rPr lang="zh-CN" altLang="en-US" sz="2000" dirty="0">
                <a:latin typeface="微软雅黑" panose="020B0503020204020204" pitchFamily="34" charset="-122"/>
                <a:ea typeface="微软雅黑" panose="020B0503020204020204" pitchFamily="34" charset="-122"/>
              </a:rPr>
              <a:t>（   ）与门：选中与门后，在画布任意位置放置与门，可修改属性，如输出端方向、输入端数目、位宽、标识符、输入端负逻辑等。</a:t>
            </a:r>
          </a:p>
        </p:txBody>
      </p:sp>
      <p:sp>
        <p:nvSpPr>
          <p:cNvPr id="13" name="矩形 12">
            <a:extLst>
              <a:ext uri="{FF2B5EF4-FFF2-40B4-BE49-F238E27FC236}">
                <a16:creationId xmlns:a16="http://schemas.microsoft.com/office/drawing/2014/main" id="{60D71A36-8D7B-4F70-8CD2-4DFDABFF3C57}"/>
              </a:ext>
            </a:extLst>
          </p:cNvPr>
          <p:cNvSpPr/>
          <p:nvPr/>
        </p:nvSpPr>
        <p:spPr>
          <a:xfrm>
            <a:off x="449244" y="5807005"/>
            <a:ext cx="8568952" cy="707886"/>
          </a:xfrm>
          <a:prstGeom prst="rect">
            <a:avLst/>
          </a:prstGeom>
          <a:solidFill>
            <a:schemeClr val="accent1">
              <a:lumMod val="20000"/>
              <a:lumOff val="80000"/>
            </a:schemeClr>
          </a:solidFill>
        </p:spPr>
        <p:txBody>
          <a:bodyPr wrap="square">
            <a:spAutoFit/>
          </a:bodyPr>
          <a:lstStyle/>
          <a:p>
            <a:r>
              <a:rPr lang="en-US" altLang="zh-CN" sz="2000" dirty="0">
                <a:latin typeface="微软雅黑" panose="020B0503020204020204" pitchFamily="34" charset="-122"/>
                <a:ea typeface="微软雅黑" panose="020B0503020204020204" pitchFamily="34" charset="-122"/>
              </a:rPr>
              <a:t>5.OR gate</a:t>
            </a:r>
            <a:r>
              <a:rPr lang="zh-CN" altLang="en-US" sz="2000" dirty="0">
                <a:latin typeface="微软雅黑" panose="020B0503020204020204" pitchFamily="34" charset="-122"/>
                <a:ea typeface="微软雅黑" panose="020B0503020204020204" pitchFamily="34" charset="-122"/>
              </a:rPr>
              <a:t>（     ）或门：选中或门后，在画布任意位置放置或门， 可修改属性，如输出端方向、输入端数目、位宽、标识符、输入端负逻辑等。 。</a:t>
            </a:r>
          </a:p>
        </p:txBody>
      </p:sp>
      <p:pic>
        <p:nvPicPr>
          <p:cNvPr id="14" name="图片 13" descr="http://www.cburch.com/logisim/docs/2.7/en/icons/pinInput.gif">
            <a:extLst>
              <a:ext uri="{FF2B5EF4-FFF2-40B4-BE49-F238E27FC236}">
                <a16:creationId xmlns:a16="http://schemas.microsoft.com/office/drawing/2014/main" id="{EA77AF0E-4B75-4BD7-B928-20DA8CD66A2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76310" y="2400706"/>
            <a:ext cx="263442" cy="153035"/>
          </a:xfrm>
          <a:prstGeom prst="rect">
            <a:avLst/>
          </a:prstGeom>
          <a:noFill/>
          <a:ln>
            <a:noFill/>
          </a:ln>
        </p:spPr>
      </p:pic>
      <p:pic>
        <p:nvPicPr>
          <p:cNvPr id="15" name="图片 14" descr="http://www.cburch.com/logisim/docs/2.7/en/icons/pinOutputReversed.gif">
            <a:extLst>
              <a:ext uri="{FF2B5EF4-FFF2-40B4-BE49-F238E27FC236}">
                <a16:creationId xmlns:a16="http://schemas.microsoft.com/office/drawing/2014/main" id="{D0C7598C-4EEA-4409-8DB2-64E438AAAE7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376289" y="3663704"/>
            <a:ext cx="288032" cy="257666"/>
          </a:xfrm>
          <a:prstGeom prst="rect">
            <a:avLst/>
          </a:prstGeom>
          <a:noFill/>
          <a:ln>
            <a:noFill/>
          </a:ln>
        </p:spPr>
      </p:pic>
      <p:pic>
        <p:nvPicPr>
          <p:cNvPr id="16" name="图片 15" descr="http://www.cburch.com/logisim/docs/2.7/en/icons/notGate.gif">
            <a:extLst>
              <a:ext uri="{FF2B5EF4-FFF2-40B4-BE49-F238E27FC236}">
                <a16:creationId xmlns:a16="http://schemas.microsoft.com/office/drawing/2014/main" id="{EDC85593-F108-41CD-8266-CC2E303FCCB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258505" y="4415411"/>
            <a:ext cx="153035" cy="153035"/>
          </a:xfrm>
          <a:prstGeom prst="rect">
            <a:avLst/>
          </a:prstGeom>
          <a:noFill/>
          <a:ln>
            <a:noFill/>
          </a:ln>
        </p:spPr>
      </p:pic>
      <p:pic>
        <p:nvPicPr>
          <p:cNvPr id="17" name="图片 16" descr="http://www.cburch.com/logisim/docs/2.7/en/icons/andGate.gif">
            <a:extLst>
              <a:ext uri="{FF2B5EF4-FFF2-40B4-BE49-F238E27FC236}">
                <a16:creationId xmlns:a16="http://schemas.microsoft.com/office/drawing/2014/main" id="{9AB2957E-F3C4-4084-BB92-6F1DED403D83}"/>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2231155" y="5153906"/>
            <a:ext cx="235717" cy="173677"/>
          </a:xfrm>
          <a:prstGeom prst="rect">
            <a:avLst/>
          </a:prstGeom>
          <a:noFill/>
          <a:ln>
            <a:noFill/>
          </a:ln>
        </p:spPr>
      </p:pic>
      <p:pic>
        <p:nvPicPr>
          <p:cNvPr id="18" name="图片 17" descr="http://www.cburch.com/logisim/docs/2.7/en/icons/orGate.gif">
            <a:extLst>
              <a:ext uri="{FF2B5EF4-FFF2-40B4-BE49-F238E27FC236}">
                <a16:creationId xmlns:a16="http://schemas.microsoft.com/office/drawing/2014/main" id="{03DF892B-07BF-48BB-865B-CA35E0801A3A}"/>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2123751" y="5856795"/>
            <a:ext cx="269507" cy="304153"/>
          </a:xfrm>
          <a:prstGeom prst="rect">
            <a:avLst/>
          </a:prstGeom>
          <a:noFill/>
          <a:ln>
            <a:noFill/>
          </a:ln>
        </p:spPr>
      </p:pic>
    </p:spTree>
    <p:extLst>
      <p:ext uri="{BB962C8B-B14F-4D97-AF65-F5344CB8AC3E}">
        <p14:creationId xmlns:p14="http://schemas.microsoft.com/office/powerpoint/2010/main" val="209449108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Logisim</a:t>
            </a:r>
            <a:r>
              <a:rPr lang="zh-CN" altLang="en-US" dirty="0"/>
              <a:t>导航窗口</a:t>
            </a:r>
          </a:p>
        </p:txBody>
      </p:sp>
      <p:pic>
        <p:nvPicPr>
          <p:cNvPr id="9" name="内容占位符 8">
            <a:extLst>
              <a:ext uri="{FF2B5EF4-FFF2-40B4-BE49-F238E27FC236}">
                <a16:creationId xmlns:a16="http://schemas.microsoft.com/office/drawing/2014/main" id="{2C1A8A64-59FD-4D2D-8502-324342AE7B3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23528" y="1179472"/>
            <a:ext cx="2376264" cy="5240429"/>
          </a:xfrm>
        </p:spPr>
      </p:pic>
      <p:sp>
        <p:nvSpPr>
          <p:cNvPr id="3" name="内容占位符 2">
            <a:extLst>
              <a:ext uri="{FF2B5EF4-FFF2-40B4-BE49-F238E27FC236}">
                <a16:creationId xmlns:a16="http://schemas.microsoft.com/office/drawing/2014/main" id="{85B0547D-6E3D-4940-B781-9A94EA170B95}"/>
              </a:ext>
            </a:extLst>
          </p:cNvPr>
          <p:cNvSpPr>
            <a:spLocks noGrp="1"/>
          </p:cNvSpPr>
          <p:nvPr>
            <p:ph sz="half" idx="2"/>
          </p:nvPr>
        </p:nvSpPr>
        <p:spPr>
          <a:xfrm>
            <a:off x="3347864" y="1239838"/>
            <a:ext cx="5796136" cy="5094287"/>
          </a:xfrm>
        </p:spPr>
        <p:txBody>
          <a:bodyPr/>
          <a:lstStyle/>
          <a:p>
            <a:pPr marL="393700" indent="-285750"/>
            <a:r>
              <a:rPr lang="zh-CN" altLang="en-US" sz="2400" dirty="0"/>
              <a:t>导航窗口提供</a:t>
            </a:r>
            <a:r>
              <a:rPr lang="en-US" altLang="zh-CN" sz="2400" dirty="0"/>
              <a:t>Logisim</a:t>
            </a:r>
            <a:r>
              <a:rPr lang="zh-CN" altLang="en-US" sz="2400" dirty="0"/>
              <a:t>所有的基本组件，用户可以将选中的组件拖曳都工作区中，并在属性窗口中定义其属性。</a:t>
            </a:r>
            <a:endParaRPr lang="en-US" altLang="zh-CN" sz="2400" dirty="0"/>
          </a:p>
          <a:p>
            <a:pPr marL="742950" lvl="1" indent="-285750"/>
            <a:r>
              <a:rPr lang="en-US" altLang="zh-CN" sz="2000" dirty="0"/>
              <a:t>Wiring</a:t>
            </a:r>
            <a:r>
              <a:rPr lang="zh-CN" altLang="en-US" sz="2000" dirty="0"/>
              <a:t>线路库</a:t>
            </a:r>
            <a:r>
              <a:rPr lang="zh-CN" altLang="zh-CN" sz="2000" dirty="0"/>
              <a:t>：</a:t>
            </a:r>
            <a:r>
              <a:rPr lang="zh-CN" altLang="en-US" sz="2000" dirty="0"/>
              <a:t>与线路直接相关的组件</a:t>
            </a:r>
            <a:r>
              <a:rPr lang="zh-CN" altLang="zh-CN" sz="2000" dirty="0"/>
              <a:t>。</a:t>
            </a:r>
          </a:p>
          <a:p>
            <a:pPr marL="742950" lvl="1" indent="-285750"/>
            <a:r>
              <a:rPr lang="en-US" altLang="zh-CN" sz="2000" dirty="0"/>
              <a:t>Gates</a:t>
            </a:r>
            <a:r>
              <a:rPr lang="zh-CN" altLang="en-US" sz="2000" dirty="0"/>
              <a:t>逻辑</a:t>
            </a:r>
            <a:r>
              <a:rPr lang="zh-CN" altLang="zh-CN" sz="2000" dirty="0"/>
              <a:t>门</a:t>
            </a:r>
            <a:r>
              <a:rPr lang="zh-CN" altLang="en-US" sz="2000" dirty="0"/>
              <a:t>库</a:t>
            </a:r>
            <a:r>
              <a:rPr lang="zh-CN" altLang="zh-CN" sz="2000" dirty="0"/>
              <a:t>：</a:t>
            </a:r>
            <a:r>
              <a:rPr lang="zh-CN" altLang="en-US" sz="2000" dirty="0"/>
              <a:t>完成</a:t>
            </a:r>
            <a:r>
              <a:rPr lang="zh-CN" altLang="zh-CN" sz="2000" dirty="0"/>
              <a:t>简单逻辑功能组件。</a:t>
            </a:r>
          </a:p>
          <a:p>
            <a:pPr marL="742950" lvl="1" indent="-285750"/>
            <a:r>
              <a:rPr lang="en-US" altLang="zh-CN" sz="2000" dirty="0"/>
              <a:t>TTL</a:t>
            </a:r>
            <a:r>
              <a:rPr lang="zh-CN" altLang="en-US" sz="2000" dirty="0"/>
              <a:t>库：</a:t>
            </a:r>
            <a:r>
              <a:rPr lang="en-US" altLang="zh-CN" sz="2000" dirty="0"/>
              <a:t>74</a:t>
            </a:r>
            <a:r>
              <a:rPr lang="zh-CN" altLang="en-US" sz="2000" dirty="0"/>
              <a:t>系列中小规模集成电路。</a:t>
            </a:r>
            <a:endParaRPr lang="en-US" altLang="zh-CN" sz="2000" dirty="0"/>
          </a:p>
          <a:p>
            <a:pPr marL="742950" lvl="1" indent="-285750"/>
            <a:r>
              <a:rPr lang="en-US" altLang="zh-CN" sz="2000" dirty="0" err="1"/>
              <a:t>Plexers</a:t>
            </a:r>
            <a:r>
              <a:rPr lang="zh-CN" altLang="zh-CN" sz="2000" dirty="0"/>
              <a:t>器件：更复杂的组合器件，如多路复用器和解码器。</a:t>
            </a:r>
          </a:p>
          <a:p>
            <a:pPr marL="742950" lvl="1" indent="-285750"/>
            <a:r>
              <a:rPr lang="en-US" altLang="zh-CN" sz="2000" dirty="0"/>
              <a:t>Arithmetic</a:t>
            </a:r>
            <a:r>
              <a:rPr lang="zh-CN" altLang="zh-CN" sz="2000" dirty="0"/>
              <a:t>算术：</a:t>
            </a:r>
            <a:r>
              <a:rPr lang="zh-CN" altLang="en-US" sz="2000" dirty="0"/>
              <a:t>具有算术</a:t>
            </a:r>
            <a:r>
              <a:rPr lang="zh-CN" altLang="zh-CN" sz="2000" dirty="0"/>
              <a:t>运算</a:t>
            </a:r>
            <a:r>
              <a:rPr lang="zh-CN" altLang="en-US" sz="2000" dirty="0"/>
              <a:t>功能</a:t>
            </a:r>
            <a:r>
              <a:rPr lang="zh-CN" altLang="zh-CN" sz="2000" dirty="0"/>
              <a:t>部件。</a:t>
            </a:r>
          </a:p>
          <a:p>
            <a:pPr marL="742950" lvl="1" indent="-285750"/>
            <a:r>
              <a:rPr lang="en-US" altLang="zh-CN" sz="2000" dirty="0"/>
              <a:t>Memory</a:t>
            </a:r>
            <a:r>
              <a:rPr lang="zh-CN" altLang="zh-CN" sz="2000" dirty="0"/>
              <a:t>存储器：</a:t>
            </a:r>
            <a:r>
              <a:rPr lang="zh-CN" altLang="en-US" sz="2000" dirty="0"/>
              <a:t>具有</a:t>
            </a:r>
            <a:r>
              <a:rPr lang="zh-CN" altLang="zh-CN" sz="2000" dirty="0"/>
              <a:t>存储数据的器件，如触发器</a:t>
            </a:r>
            <a:r>
              <a:rPr lang="zh-CN" altLang="en-US" sz="2000" dirty="0"/>
              <a:t>、</a:t>
            </a:r>
            <a:r>
              <a:rPr lang="zh-CN" altLang="zh-CN" sz="2000" dirty="0"/>
              <a:t>寄存器和</a:t>
            </a:r>
            <a:r>
              <a:rPr lang="en-US" altLang="zh-CN" sz="2000" dirty="0"/>
              <a:t>RAM</a:t>
            </a:r>
            <a:r>
              <a:rPr lang="zh-CN" altLang="zh-CN" sz="2000" dirty="0"/>
              <a:t>等。</a:t>
            </a:r>
          </a:p>
          <a:p>
            <a:pPr marL="742950" lvl="1" indent="-285750"/>
            <a:r>
              <a:rPr lang="en-US" altLang="zh-CN" sz="2000" dirty="0"/>
              <a:t>I/O</a:t>
            </a:r>
            <a:r>
              <a:rPr lang="zh-CN" altLang="zh-CN" sz="2000" dirty="0"/>
              <a:t>输入输出：用于</a:t>
            </a:r>
            <a:r>
              <a:rPr lang="zh-CN" altLang="en-US" sz="2000" dirty="0"/>
              <a:t>人机</a:t>
            </a:r>
            <a:r>
              <a:rPr lang="zh-CN" altLang="zh-CN" sz="2000" dirty="0"/>
              <a:t>交互的组件。</a:t>
            </a:r>
          </a:p>
          <a:p>
            <a:pPr marL="742950" lvl="1" indent="-285750"/>
            <a:r>
              <a:rPr lang="en-US" altLang="zh-CN" sz="2000" dirty="0"/>
              <a:t>Base</a:t>
            </a:r>
            <a:r>
              <a:rPr lang="zh-CN" altLang="zh-CN" sz="2000" dirty="0"/>
              <a:t>基础工具库：</a:t>
            </a:r>
            <a:r>
              <a:rPr lang="zh-CN" altLang="en-US" sz="2000" dirty="0"/>
              <a:t>系统中</a:t>
            </a:r>
            <a:r>
              <a:rPr lang="zh-CN" altLang="zh-CN" sz="2000" dirty="0"/>
              <a:t>不可或缺的工具。</a:t>
            </a:r>
          </a:p>
          <a:p>
            <a:endParaRPr lang="zh-CN" altLang="en-US" dirty="0"/>
          </a:p>
        </p:txBody>
      </p:sp>
      <p:sp>
        <p:nvSpPr>
          <p:cNvPr id="6" name="灯片编号占位符 5"/>
          <p:cNvSpPr>
            <a:spLocks noGrp="1"/>
          </p:cNvSpPr>
          <p:nvPr>
            <p:ph type="sldNum" sz="quarter" idx="10"/>
          </p:nvPr>
        </p:nvSpPr>
        <p:spPr/>
        <p:txBody>
          <a:bodyPr/>
          <a:lstStyle/>
          <a:p>
            <a:pPr>
              <a:defRPr/>
            </a:pPr>
            <a:fld id="{3B78F852-FEB5-4FC6-8012-DF6F33E7AD00}" type="slidenum">
              <a:rPr lang="en-US" altLang="zh-CN" smtClean="0"/>
              <a:pPr>
                <a:defRPr/>
              </a:pPr>
              <a:t>8</a:t>
            </a:fld>
            <a:endParaRPr lang="en-US" altLang="zh-CN"/>
          </a:p>
        </p:txBody>
      </p:sp>
      <p:sp>
        <p:nvSpPr>
          <p:cNvPr id="39" name="矩形 38"/>
          <p:cNvSpPr/>
          <p:nvPr/>
        </p:nvSpPr>
        <p:spPr>
          <a:xfrm>
            <a:off x="251518" y="2432109"/>
            <a:ext cx="2448274" cy="2077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5404676"/>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822A6-399D-4F71-9E30-5F7D19F2A426}"/>
              </a:ext>
            </a:extLst>
          </p:cNvPr>
          <p:cNvSpPr>
            <a:spLocks noGrp="1"/>
          </p:cNvSpPr>
          <p:nvPr>
            <p:ph type="title"/>
          </p:nvPr>
        </p:nvSpPr>
        <p:spPr/>
        <p:txBody>
          <a:bodyPr/>
          <a:lstStyle/>
          <a:p>
            <a:r>
              <a:rPr lang="en-US" altLang="zh-CN" dirty="0"/>
              <a:t>Logisim</a:t>
            </a:r>
            <a:r>
              <a:rPr lang="zh-CN" altLang="en-US" dirty="0"/>
              <a:t>属性窗口</a:t>
            </a:r>
          </a:p>
        </p:txBody>
      </p:sp>
      <p:pic>
        <p:nvPicPr>
          <p:cNvPr id="6" name="内容占位符 5">
            <a:extLst>
              <a:ext uri="{FF2B5EF4-FFF2-40B4-BE49-F238E27FC236}">
                <a16:creationId xmlns:a16="http://schemas.microsoft.com/office/drawing/2014/main" id="{0C4B43AE-6D1E-4C78-A7EB-0160578B895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7544" y="1167027"/>
            <a:ext cx="2160240" cy="5094287"/>
          </a:xfrm>
        </p:spPr>
      </p:pic>
      <p:sp>
        <p:nvSpPr>
          <p:cNvPr id="3" name="内容占位符 2">
            <a:extLst>
              <a:ext uri="{FF2B5EF4-FFF2-40B4-BE49-F238E27FC236}">
                <a16:creationId xmlns:a16="http://schemas.microsoft.com/office/drawing/2014/main" id="{914BB697-A66F-4D29-944A-7AC2F304BA9C}"/>
              </a:ext>
            </a:extLst>
          </p:cNvPr>
          <p:cNvSpPr>
            <a:spLocks noGrp="1"/>
          </p:cNvSpPr>
          <p:nvPr>
            <p:ph sz="half" idx="2"/>
          </p:nvPr>
        </p:nvSpPr>
        <p:spPr>
          <a:xfrm>
            <a:off x="3131840" y="1239838"/>
            <a:ext cx="6012160" cy="5094287"/>
          </a:xfrm>
        </p:spPr>
        <p:txBody>
          <a:bodyPr/>
          <a:lstStyle/>
          <a:p>
            <a:pPr marL="393700" indent="-285750"/>
            <a:r>
              <a:rPr lang="zh-CN" altLang="en-US" sz="2400" dirty="0"/>
              <a:t>属性窗口配置组件的功能和外观。属性表左侧用来显示属性名称，右侧显示属性值，可用鼠标点击修改。</a:t>
            </a:r>
            <a:endParaRPr lang="en-US" altLang="zh-CN" sz="2400" dirty="0"/>
          </a:p>
          <a:p>
            <a:pPr marL="393700" indent="-285750"/>
            <a:r>
              <a:rPr lang="zh-CN" altLang="en-US" sz="2400" dirty="0"/>
              <a:t>不同的组件的属性表不相同。</a:t>
            </a:r>
            <a:endParaRPr lang="en-US" altLang="zh-CN" sz="2400" dirty="0"/>
          </a:p>
          <a:p>
            <a:pPr marL="393700" indent="-285750"/>
            <a:r>
              <a:rPr lang="zh-CN" altLang="en-US" sz="2400" dirty="0"/>
              <a:t>很多组件有公共的属性：</a:t>
            </a:r>
            <a:endParaRPr lang="en-US" altLang="zh-CN" sz="2400" dirty="0"/>
          </a:p>
          <a:p>
            <a:pPr marL="742950" lvl="1" indent="-285750"/>
            <a:r>
              <a:rPr lang="zh-CN" altLang="en-US" sz="2000" dirty="0"/>
              <a:t>朝向</a:t>
            </a:r>
            <a:endParaRPr lang="en-US" altLang="zh-CN" sz="2000" dirty="0"/>
          </a:p>
          <a:p>
            <a:pPr marL="742950" lvl="1" indent="-285750"/>
            <a:r>
              <a:rPr lang="zh-CN" altLang="en-US" sz="2000" dirty="0"/>
              <a:t>数据位宽</a:t>
            </a:r>
            <a:endParaRPr lang="en-US" altLang="zh-CN" sz="2000" dirty="0"/>
          </a:p>
          <a:p>
            <a:pPr marL="742950" lvl="1" indent="-285750"/>
            <a:r>
              <a:rPr lang="zh-CN" altLang="en-US" sz="2000" dirty="0"/>
              <a:t>尺寸</a:t>
            </a:r>
            <a:endParaRPr lang="en-US" altLang="zh-CN" sz="2000" dirty="0"/>
          </a:p>
          <a:p>
            <a:pPr marL="742950" lvl="1" indent="-285750"/>
            <a:r>
              <a:rPr lang="zh-CN" altLang="en-US" sz="2000" dirty="0"/>
              <a:t>输入端口数</a:t>
            </a:r>
            <a:endParaRPr lang="en-US" altLang="zh-CN" sz="2000" dirty="0"/>
          </a:p>
          <a:p>
            <a:pPr marL="742950" lvl="1" indent="-285750"/>
            <a:r>
              <a:rPr lang="zh-CN" altLang="en-US" sz="2000" dirty="0"/>
              <a:t>输出值范围</a:t>
            </a:r>
            <a:endParaRPr lang="en-US" altLang="zh-CN" sz="2000" dirty="0"/>
          </a:p>
          <a:p>
            <a:pPr marL="742950" lvl="1" indent="-285750"/>
            <a:r>
              <a:rPr lang="zh-CN" altLang="en-US" sz="2000" dirty="0"/>
              <a:t>标识符</a:t>
            </a:r>
            <a:endParaRPr lang="en-US" altLang="zh-CN" sz="2000" dirty="0"/>
          </a:p>
          <a:p>
            <a:pPr marL="742950" lvl="1" indent="-285750"/>
            <a:r>
              <a:rPr lang="zh-CN" altLang="en-US" sz="2000" dirty="0"/>
              <a:t>标识符字体、颜色</a:t>
            </a:r>
            <a:endParaRPr lang="en-US" altLang="zh-CN" sz="2000" dirty="0"/>
          </a:p>
          <a:p>
            <a:pPr marL="742950" lvl="1" indent="-285750"/>
            <a:r>
              <a:rPr lang="zh-CN" altLang="en-US" sz="2000" dirty="0"/>
              <a:t>输入端负逻辑选择等</a:t>
            </a:r>
            <a:endParaRPr lang="zh-CN" altLang="en-US" dirty="0"/>
          </a:p>
        </p:txBody>
      </p:sp>
      <p:sp>
        <p:nvSpPr>
          <p:cNvPr id="4" name="灯片编号占位符 3">
            <a:extLst>
              <a:ext uri="{FF2B5EF4-FFF2-40B4-BE49-F238E27FC236}">
                <a16:creationId xmlns:a16="http://schemas.microsoft.com/office/drawing/2014/main" id="{E9947DE4-3090-4B32-B31E-579225B68BB3}"/>
              </a:ext>
            </a:extLst>
          </p:cNvPr>
          <p:cNvSpPr>
            <a:spLocks noGrp="1"/>
          </p:cNvSpPr>
          <p:nvPr>
            <p:ph type="sldNum" sz="quarter" idx="10"/>
          </p:nvPr>
        </p:nvSpPr>
        <p:spPr/>
        <p:txBody>
          <a:bodyPr/>
          <a:lstStyle/>
          <a:p>
            <a:pPr>
              <a:defRPr/>
            </a:pPr>
            <a:fld id="{3B78F852-FEB5-4FC6-8012-DF6F33E7AD00}" type="slidenum">
              <a:rPr lang="en-US" altLang="zh-CN" smtClean="0"/>
              <a:pPr>
                <a:defRPr/>
              </a:pPr>
              <a:t>9</a:t>
            </a:fld>
            <a:endParaRPr lang="en-US" altLang="zh-CN"/>
          </a:p>
        </p:txBody>
      </p:sp>
      <p:sp>
        <p:nvSpPr>
          <p:cNvPr id="7" name="矩形 6">
            <a:extLst>
              <a:ext uri="{FF2B5EF4-FFF2-40B4-BE49-F238E27FC236}">
                <a16:creationId xmlns:a16="http://schemas.microsoft.com/office/drawing/2014/main" id="{515161A4-9E0A-41F3-AAE8-7D13D0A749FE}"/>
              </a:ext>
            </a:extLst>
          </p:cNvPr>
          <p:cNvSpPr/>
          <p:nvPr/>
        </p:nvSpPr>
        <p:spPr>
          <a:xfrm>
            <a:off x="395536" y="4045089"/>
            <a:ext cx="2232248" cy="20482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2913203"/>
      </p:ext>
    </p:extLst>
  </p:cSld>
  <p:clrMapOvr>
    <a:masterClrMapping/>
  </p:clrMapOvr>
  <p:transition spd="med">
    <p:fade/>
  </p:transition>
</p:sld>
</file>

<file path=ppt/theme/theme1.xml><?xml version="1.0" encoding="utf-8"?>
<a:theme xmlns:a="http://schemas.openxmlformats.org/drawingml/2006/main" name="dl_co">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l_co" id="{DA35436A-0D18-403A-8EC9-327430A0FF0E}" vid="{0A52CE80-1F27-485E-A5A8-9CE00CF50607}"/>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18712</TotalTime>
  <Words>3955</Words>
  <Application>Microsoft Office PowerPoint</Application>
  <PresentationFormat>全屏显示(4:3)</PresentationFormat>
  <Paragraphs>426</Paragraphs>
  <Slides>48</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48</vt:i4>
      </vt:variant>
    </vt:vector>
  </HeadingPairs>
  <TitlesOfParts>
    <vt:vector size="57" baseType="lpstr">
      <vt:lpstr>等线</vt:lpstr>
      <vt:lpstr>仿宋</vt:lpstr>
      <vt:lpstr>宋体</vt:lpstr>
      <vt:lpstr>微软雅黑</vt:lpstr>
      <vt:lpstr>Arial</vt:lpstr>
      <vt:lpstr>Cambria Math</vt:lpstr>
      <vt:lpstr>Times New Roman</vt:lpstr>
      <vt:lpstr>Wingdings</vt:lpstr>
      <vt:lpstr>dl_co</vt:lpstr>
      <vt:lpstr>数字逻辑与计算机组成 课内实验介绍</vt:lpstr>
      <vt:lpstr>主要内容</vt:lpstr>
      <vt:lpstr>Logisim使用简介</vt:lpstr>
      <vt:lpstr>Logisim的发展</vt:lpstr>
      <vt:lpstr>Logisim界面</vt:lpstr>
      <vt:lpstr>快捷工具栏</vt:lpstr>
      <vt:lpstr>快捷工具栏</vt:lpstr>
      <vt:lpstr>Logisim导航窗口</vt:lpstr>
      <vt:lpstr>Logisim属性窗口</vt:lpstr>
      <vt:lpstr>Logisim线路库</vt:lpstr>
      <vt:lpstr>Logisim线路库</vt:lpstr>
      <vt:lpstr>Logisim输入输出库</vt:lpstr>
      <vt:lpstr>Logisim输入输出库</vt:lpstr>
      <vt:lpstr>Logisim偏好设置</vt:lpstr>
      <vt:lpstr>Logisim 工程选项</vt:lpstr>
      <vt:lpstr>Logisim 帮助</vt:lpstr>
      <vt:lpstr>Logisim 基础库文件</vt:lpstr>
      <vt:lpstr>Logisim 基础库文件</vt:lpstr>
      <vt:lpstr>Logisim 库文件</vt:lpstr>
      <vt:lpstr>Logisim实验1</vt:lpstr>
      <vt:lpstr>Logisim实验1.1：多数表决器</vt:lpstr>
      <vt:lpstr>Logisim实验1.1：多数表决器</vt:lpstr>
      <vt:lpstr>Logisim实验1.1：多数表决器</vt:lpstr>
      <vt:lpstr>Logisim实验1.1：多数表决器</vt:lpstr>
      <vt:lpstr>Logisim实验1：多数表决器</vt:lpstr>
      <vt:lpstr>Logisim实验1.1：多数表决器</vt:lpstr>
      <vt:lpstr>Logisim实验1.2：构建或门</vt:lpstr>
      <vt:lpstr>Logisim实验1.2：构建或门</vt:lpstr>
      <vt:lpstr>Logisim实验1.2：构建或门</vt:lpstr>
      <vt:lpstr>Logisim实验1.2：构建或门</vt:lpstr>
      <vt:lpstr>Logisim实验1.2：构建或门</vt:lpstr>
      <vt:lpstr>Logisim实验1.3：实现2选1多路选择器</vt:lpstr>
      <vt:lpstr>Logisim实验1.3：实现2选1多路选择器</vt:lpstr>
      <vt:lpstr>Logisim实验1.3：实现2选1多路选择器</vt:lpstr>
      <vt:lpstr>Logisim实验1.3：实现2选1多路选择器</vt:lpstr>
      <vt:lpstr>Logisim实验1.3：实现2选1多路选择器</vt:lpstr>
      <vt:lpstr>Logisim实验1.3：实现2选1多路选择器</vt:lpstr>
      <vt:lpstr>Logisim实验1.4： 4位奇偶校验电路</vt:lpstr>
      <vt:lpstr>Logisim实验1.4： 4位奇偶校验电路</vt:lpstr>
      <vt:lpstr>Logisim实验1.4： 4位奇偶校验电路</vt:lpstr>
      <vt:lpstr>Logisim实验1.4： 4位奇偶校验电路</vt:lpstr>
      <vt:lpstr>Logisim实验1.4： 4位奇偶校验电路</vt:lpstr>
      <vt:lpstr>Logisim常见问题</vt:lpstr>
      <vt:lpstr>Logisim器件延迟</vt:lpstr>
      <vt:lpstr>线路不同颜色的含义</vt:lpstr>
      <vt:lpstr>Logisim的特殊问题</vt:lpstr>
      <vt:lpstr>Logisim的特殊问题</vt:lpstr>
      <vt:lpstr>Logisim的特殊问题</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多媒体技术基础</dc:title>
  <dc:creator>Wu Haijun</dc:creator>
  <cp:lastModifiedBy>吴 海军</cp:lastModifiedBy>
  <cp:revision>674</cp:revision>
  <cp:lastPrinted>2013-02-25T11:41:47Z</cp:lastPrinted>
  <dcterms:created xsi:type="dcterms:W3CDTF">2006-07-10T13:07:00Z</dcterms:created>
  <dcterms:modified xsi:type="dcterms:W3CDTF">2021-02-01T14:50:55Z</dcterms:modified>
</cp:coreProperties>
</file>