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bookmarkIdSeed="3">
  <p:sldMasterIdLst>
    <p:sldMasterId id="2147483648" r:id="rId1"/>
  </p:sldMasterIdLst>
  <p:notesMasterIdLst>
    <p:notesMasterId r:id="rId79"/>
  </p:notesMasterIdLst>
  <p:handoutMasterIdLst>
    <p:handoutMasterId r:id="rId80"/>
  </p:handoutMasterIdLst>
  <p:sldIdLst>
    <p:sldId id="256" r:id="rId2"/>
    <p:sldId id="651" r:id="rId3"/>
    <p:sldId id="724" r:id="rId4"/>
    <p:sldId id="959" r:id="rId5"/>
    <p:sldId id="951" r:id="rId6"/>
    <p:sldId id="952" r:id="rId7"/>
    <p:sldId id="571" r:id="rId8"/>
    <p:sldId id="686" r:id="rId9"/>
    <p:sldId id="687" r:id="rId10"/>
    <p:sldId id="722" r:id="rId11"/>
    <p:sldId id="545" r:id="rId12"/>
    <p:sldId id="672" r:id="rId13"/>
    <p:sldId id="960" r:id="rId14"/>
    <p:sldId id="962" r:id="rId15"/>
    <p:sldId id="323" r:id="rId16"/>
    <p:sldId id="746" r:id="rId17"/>
    <p:sldId id="963" r:id="rId18"/>
    <p:sldId id="324" r:id="rId19"/>
    <p:sldId id="325" r:id="rId20"/>
    <p:sldId id="327" r:id="rId21"/>
    <p:sldId id="574" r:id="rId22"/>
    <p:sldId id="332" r:id="rId23"/>
    <p:sldId id="329" r:id="rId24"/>
    <p:sldId id="330" r:id="rId25"/>
    <p:sldId id="331" r:id="rId26"/>
    <p:sldId id="333" r:id="rId27"/>
    <p:sldId id="965" r:id="rId28"/>
    <p:sldId id="660" r:id="rId29"/>
    <p:sldId id="747" r:id="rId30"/>
    <p:sldId id="684" r:id="rId31"/>
    <p:sldId id="975" r:id="rId32"/>
    <p:sldId id="691" r:id="rId33"/>
    <p:sldId id="692" r:id="rId34"/>
    <p:sldId id="693" r:id="rId35"/>
    <p:sldId id="953" r:id="rId36"/>
    <p:sldId id="283" r:id="rId37"/>
    <p:sldId id="454" r:id="rId38"/>
    <p:sldId id="455" r:id="rId39"/>
    <p:sldId id="553" r:id="rId40"/>
    <p:sldId id="554" r:id="rId41"/>
    <p:sldId id="555" r:id="rId42"/>
    <p:sldId id="556" r:id="rId43"/>
    <p:sldId id="557" r:id="rId44"/>
    <p:sldId id="558" r:id="rId45"/>
    <p:sldId id="467" r:id="rId46"/>
    <p:sldId id="297" r:id="rId47"/>
    <p:sldId id="296" r:id="rId48"/>
    <p:sldId id="957" r:id="rId49"/>
    <p:sldId id="973" r:id="rId50"/>
    <p:sldId id="472" r:id="rId51"/>
    <p:sldId id="471" r:id="rId52"/>
    <p:sldId id="305" r:id="rId53"/>
    <p:sldId id="559" r:id="rId54"/>
    <p:sldId id="473" r:id="rId55"/>
    <p:sldId id="966" r:id="rId56"/>
    <p:sldId id="561" r:id="rId57"/>
    <p:sldId id="485" r:id="rId58"/>
    <p:sldId id="543" r:id="rId59"/>
    <p:sldId id="635" r:id="rId60"/>
    <p:sldId id="535" r:id="rId61"/>
    <p:sldId id="967" r:id="rId62"/>
    <p:sldId id="563" r:id="rId63"/>
    <p:sldId id="634" r:id="rId64"/>
    <p:sldId id="564" r:id="rId65"/>
    <p:sldId id="968" r:id="rId66"/>
    <p:sldId id="738" r:id="rId67"/>
    <p:sldId id="626" r:id="rId68"/>
    <p:sldId id="627" r:id="rId69"/>
    <p:sldId id="628" r:id="rId70"/>
    <p:sldId id="622" r:id="rId71"/>
    <p:sldId id="629" r:id="rId72"/>
    <p:sldId id="630" r:id="rId73"/>
    <p:sldId id="631" r:id="rId74"/>
    <p:sldId id="969" r:id="rId75"/>
    <p:sldId id="970" r:id="rId76"/>
    <p:sldId id="971" r:id="rId77"/>
    <p:sldId id="972" r:id="rId78"/>
  </p:sldIdLst>
  <p:sldSz cx="9144000" cy="6858000" type="screen4x3"/>
  <p:notesSz cx="6858000" cy="9144000"/>
  <p:defaultTex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3FD"/>
    <a:srgbClr val="FFF5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08" autoAdjust="0"/>
    <p:restoredTop sz="88142" autoAdjust="0"/>
  </p:normalViewPr>
  <p:slideViewPr>
    <p:cSldViewPr snapToGrid="0">
      <p:cViewPr varScale="1">
        <p:scale>
          <a:sx n="76" d="100"/>
          <a:sy n="76" d="100"/>
        </p:scale>
        <p:origin x="1392" y="43"/>
      </p:cViewPr>
      <p:guideLst/>
    </p:cSldViewPr>
  </p:slideViewPr>
  <p:notesTextViewPr>
    <p:cViewPr>
      <p:scale>
        <a:sx n="1" d="1"/>
        <a:sy n="1" d="1"/>
      </p:scale>
      <p:origin x="0" y="0"/>
    </p:cViewPr>
  </p:notesTextViewPr>
  <p:notesViewPr>
    <p:cSldViewPr snapToGrid="0">
      <p:cViewPr varScale="1">
        <p:scale>
          <a:sx n="72" d="100"/>
          <a:sy n="72" d="100"/>
        </p:scale>
        <p:origin x="3524" y="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DA53CD-E16A-419A-9569-8258BBB3DA43}" type="datetimeFigureOut">
              <a:rPr lang="zh-CN" altLang="en-US" smtClean="0"/>
              <a:t>2021/10/1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508385-4203-44FF-B7F7-FCCF76D6A270}"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9B277-5710-419B-B361-DE5191FE99C8}" type="datetimeFigureOut">
              <a:rPr lang="zh-CN" altLang="en-US" smtClean="0"/>
              <a:t>2021/10/1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2BEBF-96A3-450B-A772-FAEFF39FE49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s://zh.wikipedia.org/wiki/%E9%80%BB%E8%BE%91%E4%B8%8E" TargetMode="External"/><Relationship Id="rId13" Type="http://schemas.openxmlformats.org/officeDocument/2006/relationships/hyperlink" Target="https://zh.wikipedia.org/wiki/%E5%B7%AE%E9%9B%86" TargetMode="External"/><Relationship Id="rId18" Type="http://schemas.openxmlformats.org/officeDocument/2006/relationships/hyperlink" Target="https://zh.wikipedia.org/wiki/%E8%B0%A2%E8%B4%B9%E5%B0%94%E7%AB%96%E7%BA%BF" TargetMode="External"/><Relationship Id="rId3" Type="http://schemas.openxmlformats.org/officeDocument/2006/relationships/hyperlink" Target="https://zh.wikipedia.org/wiki/%E7%A9%BA%E9%9B%86" TargetMode="External"/><Relationship Id="rId7" Type="http://schemas.openxmlformats.org/officeDocument/2006/relationships/hyperlink" Target="https://zh.wikipedia.org/wiki/%E4%BA%A4%E9%9B%86" TargetMode="External"/><Relationship Id="rId12" Type="http://schemas.openxmlformats.org/officeDocument/2006/relationships/hyperlink" Target="https://zh.wikipedia.org/wiki/%E9%80%BB%E8%BE%91%E9%9D%9E" TargetMode="External"/><Relationship Id="rId17" Type="http://schemas.openxmlformats.org/officeDocument/2006/relationships/hyperlink" Target="https://zh.wikipedia.org/wiki/%E5%BD%93%E4%B8%94%E4%BB%85%E5%BD%93" TargetMode="External"/><Relationship Id="rId2" Type="http://schemas.openxmlformats.org/officeDocument/2006/relationships/slide" Target="../slides/slide36.xml"/><Relationship Id="rId16" Type="http://schemas.openxmlformats.org/officeDocument/2006/relationships/hyperlink" Target="https://zh.wikipedia.org/wiki/%E5%AE%9E%E8%B4%A8%E6%9D%A1%E4%BB%B6" TargetMode="External"/><Relationship Id="rId20" Type="http://schemas.openxmlformats.org/officeDocument/2006/relationships/hyperlink" Target="https://zh.wikipedia.org/wiki/%E9%80%BB%E8%BE%91%E6%88%96%E9%9D%9E" TargetMode="External"/><Relationship Id="rId1" Type="http://schemas.openxmlformats.org/officeDocument/2006/relationships/notesMaster" Target="../notesMasters/notesMaster1.xml"/><Relationship Id="rId6" Type="http://schemas.openxmlformats.org/officeDocument/2006/relationships/hyperlink" Target="https://zh.wikipedia.org/w/index.php?title=%E7%9C%9F_(%E9%82%8F%E8%BC%AF)&amp;action=edit&amp;redlink=1" TargetMode="External"/><Relationship Id="rId11" Type="http://schemas.openxmlformats.org/officeDocument/2006/relationships/hyperlink" Target="https://zh.wikipedia.org/wiki/%E8%A1%A5%E9%9B%86" TargetMode="External"/><Relationship Id="rId5" Type="http://schemas.openxmlformats.org/officeDocument/2006/relationships/hyperlink" Target="https://zh.wikipedia.org/wiki/%E5%85%A8%E9%9B%86" TargetMode="External"/><Relationship Id="rId15" Type="http://schemas.openxmlformats.org/officeDocument/2006/relationships/hyperlink" Target="https://zh.wikipedia.org/wiki/%E9%80%BB%E8%BE%91%E5%BC%82%E6%88%96" TargetMode="External"/><Relationship Id="rId10" Type="http://schemas.openxmlformats.org/officeDocument/2006/relationships/hyperlink" Target="https://zh.wikipedia.org/wiki/%E9%80%BB%E8%BE%91%E6%88%96" TargetMode="External"/><Relationship Id="rId19" Type="http://schemas.openxmlformats.org/officeDocument/2006/relationships/hyperlink" Target="https://zh.wikipedia.org/wiki/%E9%80%BB%E8%BE%91%E4%B8%8E%E9%9D%9E" TargetMode="External"/><Relationship Id="rId4" Type="http://schemas.openxmlformats.org/officeDocument/2006/relationships/hyperlink" Target="https://zh.wikipedia.org/w/index.php?title=%E5%81%87_(%E9%82%8F%E8%BC%AF)&amp;action=edit&amp;redlink=1" TargetMode="External"/><Relationship Id="rId9" Type="http://schemas.openxmlformats.org/officeDocument/2006/relationships/hyperlink" Target="https://zh.wikipedia.org/wiki/%E8%81%AF%E9%9B%86" TargetMode="External"/><Relationship Id="rId14" Type="http://schemas.openxmlformats.org/officeDocument/2006/relationships/hyperlink" Target="https://zh.wikipedia.org/wiki/%E5%AF%B9%E7%A7%B0%E5%B7%A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62BEBF-96A3-450B-A772-FAEFF39FE495}"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kumimoji="0" lang="en-US" altLang="zh-CN" dirty="0">
                <a:solidFill>
                  <a:srgbClr val="CC3300"/>
                </a:solidFill>
              </a:rPr>
              <a:t>AB</a:t>
            </a:r>
            <a:r>
              <a:rPr kumimoji="0" lang="zh-CN" altLang="en-US" dirty="0">
                <a:solidFill>
                  <a:srgbClr val="CC3300"/>
                </a:solidFill>
              </a:rPr>
              <a:t>段</a:t>
            </a:r>
            <a:r>
              <a:rPr kumimoji="0" lang="zh-CN" altLang="en-US" dirty="0"/>
              <a:t>：</a:t>
            </a:r>
            <a:r>
              <a:rPr kumimoji="0" lang="en-US" altLang="zh-CN" i="1" dirty="0" err="1"/>
              <a:t>v</a:t>
            </a:r>
            <a:r>
              <a:rPr kumimoji="0" lang="en-US" altLang="zh-CN" baseline="-30000" dirty="0" err="1"/>
              <a:t>I</a:t>
            </a:r>
            <a:r>
              <a:rPr kumimoji="0" lang="zh-CN" altLang="en-US" dirty="0"/>
              <a:t>＜</a:t>
            </a:r>
            <a:r>
              <a:rPr kumimoji="0" lang="en-US" altLang="zh-CN" dirty="0"/>
              <a:t>1.5V</a:t>
            </a:r>
            <a:r>
              <a:rPr kumimoji="0" lang="zh-CN" altLang="en-US" dirty="0"/>
              <a:t>， </a:t>
            </a:r>
            <a:r>
              <a:rPr kumimoji="0" lang="en-US" altLang="zh-CN" dirty="0"/>
              <a:t>VT</a:t>
            </a:r>
            <a:r>
              <a:rPr kumimoji="0" lang="en-US" altLang="zh-CN" baseline="-25000" dirty="0"/>
              <a:t>N</a:t>
            </a:r>
            <a:r>
              <a:rPr kumimoji="0" lang="zh-CN" altLang="en-US" dirty="0"/>
              <a:t>截止， </a:t>
            </a:r>
            <a:r>
              <a:rPr kumimoji="0" lang="en-US" altLang="zh-CN" dirty="0"/>
              <a:t>VT</a:t>
            </a:r>
            <a:r>
              <a:rPr kumimoji="0" lang="en-US" altLang="zh-CN" baseline="-25000" dirty="0"/>
              <a:t>P</a:t>
            </a:r>
            <a:r>
              <a:rPr kumimoji="0" lang="zh-CN" altLang="en-US" dirty="0"/>
              <a:t>导通，输出电压</a:t>
            </a:r>
            <a:r>
              <a:rPr kumimoji="0" lang="en-US" altLang="zh-CN" i="1" dirty="0" err="1"/>
              <a:t>v</a:t>
            </a:r>
            <a:r>
              <a:rPr kumimoji="0" lang="en-US" altLang="zh-CN" baseline="-30000" dirty="0" err="1"/>
              <a:t>O</a:t>
            </a:r>
            <a:r>
              <a:rPr kumimoji="0" lang="en-US" altLang="zh-CN" dirty="0" err="1"/>
              <a:t>≈V</a:t>
            </a:r>
            <a:r>
              <a:rPr kumimoji="0" lang="en-US" altLang="zh-CN" baseline="-30000" dirty="0" err="1"/>
              <a:t>DD</a:t>
            </a:r>
            <a:r>
              <a:rPr kumimoji="0" lang="en-US" altLang="zh-CN" b="0" dirty="0"/>
              <a:t> </a:t>
            </a:r>
          </a:p>
          <a:p>
            <a:pPr marL="0" marR="0" indent="0" algn="l" defTabSz="914400" rtl="0" eaLnBrk="0" fontAlgn="base" latinLnBrk="0" hangingPunct="0">
              <a:lnSpc>
                <a:spcPct val="100000"/>
              </a:lnSpc>
              <a:spcBef>
                <a:spcPct val="30000"/>
              </a:spcBef>
              <a:spcAft>
                <a:spcPct val="0"/>
              </a:spcAft>
              <a:buClrTx/>
              <a:buSzTx/>
              <a:buFontTx/>
              <a:buNone/>
              <a:defRPr/>
            </a:pPr>
            <a:r>
              <a:rPr kumimoji="0" lang="en-US" altLang="zh-CN" dirty="0">
                <a:solidFill>
                  <a:srgbClr val="CC3300"/>
                </a:solidFill>
              </a:rPr>
              <a:t>CD</a:t>
            </a:r>
            <a:r>
              <a:rPr kumimoji="0" lang="zh-CN" altLang="en-US" dirty="0">
                <a:solidFill>
                  <a:srgbClr val="CC3300"/>
                </a:solidFill>
              </a:rPr>
              <a:t>段</a:t>
            </a:r>
            <a:r>
              <a:rPr kumimoji="0" lang="zh-CN" altLang="en-US" dirty="0"/>
              <a:t>：</a:t>
            </a:r>
            <a:r>
              <a:rPr kumimoji="0" lang="en-US" altLang="zh-CN" i="1" dirty="0" err="1"/>
              <a:t>v</a:t>
            </a:r>
            <a:r>
              <a:rPr kumimoji="0" lang="en-US" altLang="zh-CN" baseline="-30000" dirty="0" err="1"/>
              <a:t>I</a:t>
            </a:r>
            <a:r>
              <a:rPr kumimoji="0" lang="zh-CN" altLang="en-US" dirty="0"/>
              <a:t>＞</a:t>
            </a:r>
            <a:r>
              <a:rPr kumimoji="0" lang="en-US" altLang="zh-CN" dirty="0"/>
              <a:t>3.5V</a:t>
            </a:r>
            <a:r>
              <a:rPr kumimoji="0" lang="zh-CN" altLang="en-US" dirty="0"/>
              <a:t>， </a:t>
            </a:r>
            <a:r>
              <a:rPr kumimoji="0" lang="en-US" altLang="zh-CN" dirty="0"/>
              <a:t>VT</a:t>
            </a:r>
            <a:r>
              <a:rPr kumimoji="0" lang="en-US" altLang="zh-CN" baseline="-25000" dirty="0"/>
              <a:t>N</a:t>
            </a:r>
            <a:r>
              <a:rPr kumimoji="0" lang="zh-CN" altLang="en-US" dirty="0"/>
              <a:t>导通， </a:t>
            </a:r>
            <a:r>
              <a:rPr kumimoji="0" lang="en-US" altLang="zh-CN" dirty="0"/>
              <a:t>VT</a:t>
            </a:r>
            <a:r>
              <a:rPr kumimoji="0" lang="en-US" altLang="zh-CN" baseline="-25000" dirty="0"/>
              <a:t>P</a:t>
            </a:r>
            <a:r>
              <a:rPr kumimoji="0" lang="zh-CN" altLang="en-US" dirty="0"/>
              <a:t>截止，输出电压</a:t>
            </a:r>
            <a:r>
              <a:rPr kumimoji="0" lang="en-US" altLang="zh-CN" i="1" dirty="0"/>
              <a:t>v</a:t>
            </a:r>
            <a:r>
              <a:rPr kumimoji="0" lang="en-US" altLang="zh-CN" baseline="-30000" dirty="0"/>
              <a:t>O</a:t>
            </a:r>
            <a:r>
              <a:rPr kumimoji="0" lang="en-US" altLang="zh-CN" dirty="0"/>
              <a:t>≈0V</a:t>
            </a:r>
            <a:r>
              <a:rPr kumimoji="0" lang="en-US" altLang="zh-CN" b="0" dirty="0"/>
              <a:t> </a:t>
            </a:r>
          </a:p>
          <a:p>
            <a:pPr marL="0" marR="0" indent="0" algn="l" defTabSz="914400" rtl="0" eaLnBrk="0" fontAlgn="base" latinLnBrk="0" hangingPunct="0">
              <a:lnSpc>
                <a:spcPct val="100000"/>
              </a:lnSpc>
              <a:spcBef>
                <a:spcPct val="30000"/>
              </a:spcBef>
              <a:spcAft>
                <a:spcPct val="0"/>
              </a:spcAft>
              <a:buClrTx/>
              <a:buSzTx/>
              <a:buFontTx/>
              <a:buNone/>
              <a:defRPr/>
            </a:pPr>
            <a:r>
              <a:rPr kumimoji="0" lang="en-US" altLang="zh-CN" dirty="0">
                <a:solidFill>
                  <a:srgbClr val="CC3300"/>
                </a:solidFill>
              </a:rPr>
              <a:t>BC</a:t>
            </a:r>
            <a:r>
              <a:rPr kumimoji="0" lang="zh-CN" altLang="en-US" dirty="0">
                <a:solidFill>
                  <a:srgbClr val="CC3300"/>
                </a:solidFill>
              </a:rPr>
              <a:t>段</a:t>
            </a:r>
            <a:r>
              <a:rPr kumimoji="0" lang="zh-CN" altLang="en-US" dirty="0"/>
              <a:t>：</a:t>
            </a:r>
            <a:r>
              <a:rPr kumimoji="0" lang="en-US" altLang="zh-CN" dirty="0"/>
              <a:t>1.5V≤</a:t>
            </a:r>
            <a:r>
              <a:rPr kumimoji="0" lang="en-US" altLang="zh-CN" i="1" dirty="0"/>
              <a:t>v</a:t>
            </a:r>
            <a:r>
              <a:rPr kumimoji="0" lang="en-US" altLang="zh-CN" baseline="-30000" dirty="0"/>
              <a:t>I</a:t>
            </a:r>
            <a:r>
              <a:rPr kumimoji="0" lang="en-US" altLang="zh-CN" dirty="0"/>
              <a:t>≤3.5V </a:t>
            </a:r>
            <a:r>
              <a:rPr kumimoji="0" lang="zh-CN" altLang="en-US" dirty="0"/>
              <a:t>，</a:t>
            </a:r>
            <a:r>
              <a:rPr kumimoji="0" lang="en-US" altLang="zh-CN" dirty="0"/>
              <a:t>VT</a:t>
            </a:r>
            <a:r>
              <a:rPr kumimoji="0" lang="en-US" altLang="zh-CN" baseline="-25000" dirty="0"/>
              <a:t>P</a:t>
            </a:r>
            <a:r>
              <a:rPr kumimoji="0" lang="zh-CN" altLang="en-US" dirty="0"/>
              <a:t>、</a:t>
            </a:r>
            <a:r>
              <a:rPr kumimoji="0" lang="en-US" altLang="zh-CN" dirty="0"/>
              <a:t>VT</a:t>
            </a:r>
            <a:r>
              <a:rPr kumimoji="0" lang="en-US" altLang="zh-CN" baseline="-25000" dirty="0"/>
              <a:t>N</a:t>
            </a:r>
            <a:r>
              <a:rPr kumimoji="0" lang="zh-CN" altLang="en-US" dirty="0"/>
              <a:t>均导通。当</a:t>
            </a:r>
            <a:r>
              <a:rPr kumimoji="0" lang="en-US" altLang="zh-CN" i="1" dirty="0" err="1"/>
              <a:t>v</a:t>
            </a:r>
            <a:r>
              <a:rPr kumimoji="0" lang="en-US" altLang="zh-CN" baseline="-30000" dirty="0" err="1"/>
              <a:t>I</a:t>
            </a:r>
            <a:r>
              <a:rPr kumimoji="0" lang="en-US" altLang="zh-CN" dirty="0"/>
              <a:t> =V</a:t>
            </a:r>
            <a:r>
              <a:rPr kumimoji="0" lang="en-US" altLang="zh-CN" baseline="-30000" dirty="0"/>
              <a:t>DD</a:t>
            </a:r>
            <a:r>
              <a:rPr kumimoji="0" lang="zh-CN" altLang="en-US" dirty="0"/>
              <a:t>／</a:t>
            </a:r>
            <a:r>
              <a:rPr kumimoji="0" lang="en-US" altLang="zh-CN" dirty="0"/>
              <a:t>2</a:t>
            </a:r>
            <a:r>
              <a:rPr kumimoji="0" lang="zh-CN" altLang="en-US" dirty="0"/>
              <a:t>时， </a:t>
            </a:r>
            <a:r>
              <a:rPr kumimoji="0" lang="en-US" altLang="zh-CN" dirty="0"/>
              <a:t>VT</a:t>
            </a:r>
            <a:r>
              <a:rPr kumimoji="0" lang="en-US" altLang="zh-CN" baseline="-25000" dirty="0"/>
              <a:t>P</a:t>
            </a:r>
            <a:r>
              <a:rPr kumimoji="0" lang="zh-CN" altLang="en-US" dirty="0"/>
              <a:t>和</a:t>
            </a:r>
            <a:r>
              <a:rPr kumimoji="0" lang="en-US" altLang="zh-CN" dirty="0"/>
              <a:t>VT</a:t>
            </a:r>
            <a:r>
              <a:rPr kumimoji="0" lang="en-US" altLang="zh-CN" baseline="-25000" dirty="0"/>
              <a:t>N</a:t>
            </a:r>
            <a:r>
              <a:rPr kumimoji="0" lang="en-US" altLang="zh-CN" sz="1400" b="0" dirty="0"/>
              <a:t> </a:t>
            </a:r>
            <a:r>
              <a:rPr kumimoji="0" lang="zh-CN" altLang="en-US" dirty="0"/>
              <a:t>导通程度相当。</a:t>
            </a:r>
          </a:p>
          <a:p>
            <a:endParaRPr lang="zh-CN" altLang="en-US" dirty="0"/>
          </a:p>
          <a:p>
            <a:r>
              <a:rPr lang="en-US" altLang="zh-CN" dirty="0"/>
              <a:t>4.5V,0.45V</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12</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13</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err="1"/>
              <a:t>V</a:t>
            </a:r>
            <a:r>
              <a:rPr lang="en-US" altLang="zh-CN" sz="1200" baseline="-25000" dirty="0" err="1"/>
              <a:t>OHmin</a:t>
            </a:r>
            <a:r>
              <a:rPr lang="en-US" altLang="zh-CN" sz="1200" dirty="0" err="1"/>
              <a:t>-V</a:t>
            </a:r>
            <a:r>
              <a:rPr lang="en-US" altLang="zh-CN" sz="1200" baseline="-25000" dirty="0" err="1"/>
              <a:t>IHmin</a:t>
            </a:r>
            <a:r>
              <a:rPr lang="zh-CN" altLang="en-US" sz="1200" dirty="0"/>
              <a:t> </a:t>
            </a:r>
            <a:r>
              <a:rPr lang="en-US" altLang="zh-CN" sz="1200" dirty="0"/>
              <a:t>=4.4-3.15=1.25V</a:t>
            </a:r>
            <a:endParaRPr lang="zh-CN" altLang="en-US" sz="12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err="1"/>
              <a:t>V</a:t>
            </a:r>
            <a:r>
              <a:rPr lang="en-US" altLang="zh-CN" sz="1200" baseline="-25000" dirty="0" err="1"/>
              <a:t>ILmax</a:t>
            </a:r>
            <a:r>
              <a:rPr lang="en-US" altLang="zh-CN" sz="1200" dirty="0"/>
              <a:t>- </a:t>
            </a:r>
            <a:r>
              <a:rPr lang="en-US" altLang="zh-CN" sz="1200" dirty="0" err="1"/>
              <a:t>V</a:t>
            </a:r>
            <a:r>
              <a:rPr lang="en-US" altLang="zh-CN" sz="1200" baseline="-25000" dirty="0" err="1"/>
              <a:t>OLmax</a:t>
            </a:r>
            <a:r>
              <a:rPr lang="en-US" altLang="zh-CN" sz="1200" baseline="-25000" dirty="0"/>
              <a:t>  </a:t>
            </a:r>
            <a:r>
              <a:rPr lang="en-US" altLang="zh-CN" sz="1200" dirty="0"/>
              <a:t>=1.35-0.1=1.25V</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B762BEBF-96A3-450B-A772-FAEFF39FE495}"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eaLnBrk="1" hangingPunct="1">
              <a:lnSpc>
                <a:spcPct val="90000"/>
              </a:lnSpc>
            </a:pPr>
            <a:r>
              <a:rPr lang="zh-CN" altLang="en-US" sz="3200" dirty="0"/>
              <a:t>半导体中参与导电的实体</a:t>
            </a:r>
            <a:r>
              <a:rPr lang="en-US" altLang="zh-CN" sz="3200" dirty="0">
                <a:latin typeface="Arial" panose="020B0604020202020204" pitchFamily="34" charset="0"/>
              </a:rPr>
              <a:t>—</a:t>
            </a:r>
            <a:r>
              <a:rPr lang="zh-CN" altLang="en-US" sz="3200" b="1" dirty="0"/>
              <a:t>载流子</a:t>
            </a:r>
            <a:r>
              <a:rPr lang="en-US" altLang="zh-CN" sz="3200" dirty="0"/>
              <a:t>(Carrier)</a:t>
            </a:r>
            <a:r>
              <a:rPr lang="zh-CN" altLang="en-US" sz="3200" dirty="0"/>
              <a:t>，有</a:t>
            </a:r>
            <a:r>
              <a:rPr lang="zh-CN" altLang="en-US" sz="3200" b="1" dirty="0">
                <a:solidFill>
                  <a:srgbClr val="FF0000"/>
                </a:solidFill>
              </a:rPr>
              <a:t>电子</a:t>
            </a:r>
            <a:r>
              <a:rPr lang="en-US" altLang="zh-CN" sz="3200" dirty="0">
                <a:ea typeface="宋体" panose="02010600030101010101" pitchFamily="2" charset="-122"/>
              </a:rPr>
              <a:t>electron</a:t>
            </a:r>
            <a:r>
              <a:rPr lang="zh-CN" altLang="en-US" sz="3200" dirty="0"/>
              <a:t>和</a:t>
            </a:r>
            <a:r>
              <a:rPr lang="zh-CN" altLang="en-US" sz="3200" b="1" dirty="0">
                <a:solidFill>
                  <a:srgbClr val="FF0000"/>
                </a:solidFill>
              </a:rPr>
              <a:t>空穴</a:t>
            </a:r>
            <a:r>
              <a:rPr lang="en-US" altLang="zh-CN" sz="3200" dirty="0"/>
              <a:t>hole</a:t>
            </a:r>
            <a:r>
              <a:rPr lang="zh-CN" altLang="en-US" sz="3200" dirty="0"/>
              <a:t>两种，通过改变载流子的数量，可以改变半导体的导电特性。</a:t>
            </a:r>
            <a:endParaRPr lang="en-US" altLang="zh-CN" sz="3200" dirty="0"/>
          </a:p>
          <a:p>
            <a:r>
              <a:rPr lang="zh-CN" altLang="en-US" sz="3200" dirty="0"/>
              <a:t>硅</a:t>
            </a:r>
            <a:r>
              <a:rPr lang="en-US" altLang="zh-CN" sz="3200" dirty="0">
                <a:ea typeface="宋体" panose="02010600030101010101" pitchFamily="2" charset="-122"/>
              </a:rPr>
              <a:t> silicon</a:t>
            </a:r>
            <a:r>
              <a:rPr lang="zh-CN" altLang="en-US" sz="3200" dirty="0">
                <a:ea typeface="宋体" panose="02010600030101010101" pitchFamily="2" charset="-122"/>
              </a:rPr>
              <a:t>，属于半导体，纯硅没有多余的</a:t>
            </a:r>
            <a:r>
              <a:rPr lang="zh-CN" altLang="en-US" sz="3200" dirty="0"/>
              <a:t>载流子，导电性能差。</a:t>
            </a:r>
            <a:endParaRPr lang="en-US" altLang="zh-CN" sz="3200" dirty="0"/>
          </a:p>
          <a:p>
            <a:pPr lvl="1"/>
            <a:r>
              <a:rPr lang="zh-CN" altLang="en-US" sz="2800" dirty="0"/>
              <a:t>添加杂质增强导电性</a:t>
            </a:r>
            <a:endParaRPr lang="en-US" altLang="zh-CN" sz="2800" dirty="0"/>
          </a:p>
          <a:p>
            <a:pPr lvl="2" eaLnBrk="1" hangingPunct="1">
              <a:lnSpc>
                <a:spcPct val="90000"/>
              </a:lnSpc>
            </a:pPr>
            <a:r>
              <a:rPr lang="zh-CN" altLang="en-US" sz="2800" dirty="0"/>
              <a:t>加入三价元素杂质，例如硼或者铟，增加</a:t>
            </a:r>
            <a:r>
              <a:rPr lang="zh-CN" altLang="en-US" sz="2800" dirty="0">
                <a:solidFill>
                  <a:srgbClr val="FF0000"/>
                </a:solidFill>
              </a:rPr>
              <a:t>空穴</a:t>
            </a:r>
            <a:r>
              <a:rPr lang="zh-CN" altLang="en-US" sz="2800" dirty="0"/>
              <a:t>的数量，属于</a:t>
            </a:r>
            <a:r>
              <a:rPr lang="en-US" altLang="zh-CN" sz="2800" dirty="0"/>
              <a:t>P</a:t>
            </a:r>
            <a:r>
              <a:rPr lang="zh-CN" altLang="en-US" sz="2800" dirty="0"/>
              <a:t>型掺杂</a:t>
            </a:r>
            <a:r>
              <a:rPr lang="en-US" altLang="zh-CN" sz="2800" dirty="0"/>
              <a:t>Positive</a:t>
            </a:r>
          </a:p>
          <a:p>
            <a:pPr lvl="2" eaLnBrk="1" hangingPunct="1">
              <a:lnSpc>
                <a:spcPct val="90000"/>
              </a:lnSpc>
            </a:pPr>
            <a:r>
              <a:rPr lang="zh-CN" altLang="en-US" sz="2800" dirty="0"/>
              <a:t>加入五价元素杂质，例如磷、砷或锑，增加</a:t>
            </a:r>
            <a:r>
              <a:rPr lang="zh-CN" altLang="en-US" sz="2800" dirty="0">
                <a:solidFill>
                  <a:srgbClr val="FF0000"/>
                </a:solidFill>
              </a:rPr>
              <a:t>自由电子</a:t>
            </a:r>
            <a:r>
              <a:rPr lang="zh-CN" altLang="en-US" sz="2800" dirty="0"/>
              <a:t>的数量</a:t>
            </a:r>
            <a:r>
              <a:rPr lang="en-US" altLang="zh-CN" sz="2800" dirty="0"/>
              <a:t>,</a:t>
            </a:r>
            <a:r>
              <a:rPr lang="zh-CN" altLang="en-US" sz="2800" dirty="0"/>
              <a:t>属于</a:t>
            </a:r>
            <a:r>
              <a:rPr lang="en-US" altLang="zh-CN" sz="2800" dirty="0"/>
              <a:t>N</a:t>
            </a:r>
            <a:r>
              <a:rPr lang="zh-CN" altLang="en-US" sz="2800" dirty="0"/>
              <a:t>型掺杂</a:t>
            </a:r>
            <a:r>
              <a:rPr lang="en-US" altLang="zh-CN" sz="2800" dirty="0"/>
              <a:t>Negative</a:t>
            </a:r>
            <a:endParaRPr lang="zh-CN" altLang="en-US" sz="2800" dirty="0"/>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15</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17</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18</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342900" indent="-342900">
              <a:buFont typeface="Arial" panose="020B0604020202020204" pitchFamily="34" charset="0"/>
              <a:buChar char="•"/>
            </a:pPr>
            <a:r>
              <a:rPr lang="zh-CN" altLang="en-US" sz="1200" dirty="0"/>
              <a:t>输入电压阈值主要由两种晶体管的开关阈值电压决定。</a:t>
            </a:r>
            <a:endParaRPr lang="en-US" altLang="zh-CN" sz="1200" dirty="0"/>
          </a:p>
          <a:p>
            <a:pPr marL="342900" indent="-342900">
              <a:buFont typeface="Arial" panose="020B0604020202020204" pitchFamily="34" charset="0"/>
              <a:buChar char="•"/>
            </a:pPr>
            <a:r>
              <a:rPr lang="en-US" altLang="zh-CN" sz="1200" dirty="0"/>
              <a:t>V</a:t>
            </a:r>
            <a:r>
              <a:rPr lang="en-US" altLang="zh-CN" sz="1200" baseline="-25000" dirty="0"/>
              <a:t>IN</a:t>
            </a:r>
            <a:r>
              <a:rPr lang="zh-CN" altLang="en-US" sz="1200" dirty="0"/>
              <a:t>由</a:t>
            </a:r>
            <a:r>
              <a:rPr lang="en-US" altLang="zh-CN" sz="1200" dirty="0"/>
              <a:t>0V</a:t>
            </a:r>
            <a:r>
              <a:rPr lang="zh-CN" altLang="en-US" sz="1200" dirty="0"/>
              <a:t>向</a:t>
            </a:r>
            <a:r>
              <a:rPr lang="en-US" altLang="zh-CN" sz="1200" dirty="0" err="1"/>
              <a:t>Vcc</a:t>
            </a:r>
            <a:r>
              <a:rPr lang="zh-CN" altLang="en-US" sz="1200" dirty="0"/>
              <a:t>逐渐增大，</a:t>
            </a:r>
            <a:r>
              <a:rPr lang="en-US" altLang="zh-CN" sz="1200" dirty="0" err="1"/>
              <a:t>pMOS</a:t>
            </a:r>
            <a:r>
              <a:rPr lang="zh-CN" altLang="en-US" sz="1200" dirty="0"/>
              <a:t>由导通转换成截止状态，触发截止状态时的输入电压称为</a:t>
            </a:r>
            <a:r>
              <a:rPr lang="en-US" altLang="zh-CN" sz="1200" dirty="0" err="1"/>
              <a:t>V</a:t>
            </a:r>
            <a:r>
              <a:rPr lang="en-US" altLang="zh-CN" sz="1200" baseline="-25000" dirty="0" err="1"/>
              <a:t>ILmax</a:t>
            </a:r>
            <a:r>
              <a:rPr lang="zh-CN" altLang="en-US" sz="1200" dirty="0"/>
              <a:t>，输出电压称为</a:t>
            </a:r>
            <a:r>
              <a:rPr lang="en-US" altLang="zh-CN" sz="1200" dirty="0" err="1"/>
              <a:t>V</a:t>
            </a:r>
            <a:r>
              <a:rPr lang="en-US" altLang="zh-CN" sz="1200" baseline="-25000" dirty="0" err="1"/>
              <a:t>OHmin</a:t>
            </a:r>
            <a:r>
              <a:rPr lang="zh-CN" altLang="en-US" sz="1200" dirty="0"/>
              <a:t>。</a:t>
            </a:r>
            <a:r>
              <a:rPr lang="en-US" altLang="zh-CN" sz="1200" dirty="0"/>
              <a:t>VIN</a:t>
            </a:r>
            <a:r>
              <a:rPr lang="zh-CN" altLang="en-US" sz="1200" dirty="0"/>
              <a:t>继续增加，当</a:t>
            </a:r>
            <a:r>
              <a:rPr lang="en-US" altLang="zh-CN" sz="1200" dirty="0" err="1"/>
              <a:t>nMOS</a:t>
            </a:r>
            <a:r>
              <a:rPr lang="zh-CN" altLang="en-US" sz="1200" dirty="0"/>
              <a:t>管导通时，输入电压称为</a:t>
            </a:r>
            <a:r>
              <a:rPr lang="en-US" altLang="zh-CN" sz="1200" dirty="0" err="1"/>
              <a:t>V</a:t>
            </a:r>
            <a:r>
              <a:rPr lang="en-US" altLang="zh-CN" sz="1200" baseline="-25000" dirty="0" err="1"/>
              <a:t>IHmin</a:t>
            </a:r>
            <a:r>
              <a:rPr lang="zh-CN" altLang="en-US" sz="1200" dirty="0"/>
              <a:t>，输出电压称为</a:t>
            </a:r>
            <a:r>
              <a:rPr lang="en-US" altLang="zh-CN" sz="1200" dirty="0" err="1"/>
              <a:t>V</a:t>
            </a:r>
            <a:r>
              <a:rPr lang="en-US" altLang="zh-CN" sz="1200" baseline="-25000" dirty="0" err="1"/>
              <a:t>OLmax</a:t>
            </a:r>
            <a:r>
              <a:rPr lang="zh-CN" altLang="en-US" sz="1200" dirty="0"/>
              <a:t>。</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19</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20</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21</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en-US" altLang="zh-CN" dirty="0"/>
              <a:t>n</a:t>
            </a:r>
            <a:r>
              <a:rPr lang="zh-CN" altLang="en-US" dirty="0"/>
              <a:t>沟道晶体管的导通电阻比</a:t>
            </a:r>
            <a:r>
              <a:rPr lang="en-US" altLang="zh-CN" dirty="0"/>
              <a:t>p</a:t>
            </a:r>
            <a:r>
              <a:rPr lang="zh-CN" altLang="en-US" dirty="0"/>
              <a:t>沟道晶体管的导通电阻要低，</a:t>
            </a:r>
            <a:r>
              <a:rPr lang="en-US" altLang="zh-CN" dirty="0"/>
              <a:t>k</a:t>
            </a:r>
            <a:r>
              <a:rPr lang="zh-CN" altLang="en-US" dirty="0"/>
              <a:t>输入的与非门要比或非门的速度快。</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22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2800" dirty="0">
                <a:latin typeface="Verdana" panose="020B0604030504040204" pitchFamily="34" charset="0"/>
              </a:rPr>
              <a:t>能够构建任何组合数字逻辑电路，需要</a:t>
            </a:r>
            <a:r>
              <a:rPr lang="en-US" altLang="zh-CN" sz="2800" dirty="0">
                <a:latin typeface="Verdana" panose="020B0604030504040204" pitchFamily="34" charset="0"/>
              </a:rPr>
              <a:t>3</a:t>
            </a:r>
            <a:r>
              <a:rPr lang="zh-CN" altLang="en-US" sz="2800" dirty="0">
                <a:latin typeface="Verdana" panose="020B0604030504040204" pitchFamily="34" charset="0"/>
              </a:rPr>
              <a:t>种基本逻辑函数。</a:t>
            </a:r>
            <a:endParaRPr lang="en-US" altLang="zh-CN" sz="2800" dirty="0">
              <a:latin typeface="Verdana" panose="020B0604030504040204" pitchFamily="34" charset="0"/>
            </a:endParaRPr>
          </a:p>
          <a:p>
            <a:pPr lvl="1"/>
            <a:r>
              <a:rPr lang="zh-CN" altLang="en-US" sz="2400" dirty="0">
                <a:latin typeface="Verdana" panose="020B0604030504040204" pitchFamily="34" charset="0"/>
              </a:rPr>
              <a:t>与门 </a:t>
            </a:r>
            <a:r>
              <a:rPr lang="en-US" altLang="zh-CN" sz="2400" dirty="0">
                <a:latin typeface="Verdana" panose="020B0604030504040204" pitchFamily="34" charset="0"/>
              </a:rPr>
              <a:t>AND</a:t>
            </a:r>
            <a:r>
              <a:rPr lang="zh-CN" altLang="en-US" sz="2400" dirty="0">
                <a:latin typeface="Verdana" panose="020B0604030504040204" pitchFamily="34" charset="0"/>
              </a:rPr>
              <a:t>：当且仅当所有输入值为</a:t>
            </a:r>
            <a:r>
              <a:rPr lang="en-US" altLang="zh-CN" sz="2400" dirty="0">
                <a:latin typeface="Verdana" panose="020B0604030504040204" pitchFamily="34" charset="0"/>
              </a:rPr>
              <a:t>1</a:t>
            </a:r>
            <a:r>
              <a:rPr lang="zh-CN" altLang="en-US" sz="2400" dirty="0">
                <a:latin typeface="Verdana" panose="020B0604030504040204" pitchFamily="34" charset="0"/>
              </a:rPr>
              <a:t>时，输出才为</a:t>
            </a:r>
            <a:r>
              <a:rPr lang="en-US" altLang="zh-CN" sz="2400" dirty="0">
                <a:latin typeface="Verdana" panose="020B0604030504040204" pitchFamily="34" charset="0"/>
              </a:rPr>
              <a:t>1</a:t>
            </a:r>
            <a:r>
              <a:rPr lang="zh-CN" altLang="en-US" sz="2400" dirty="0">
                <a:latin typeface="Verdana" panose="020B0604030504040204" pitchFamily="34" charset="0"/>
              </a:rPr>
              <a:t>。</a:t>
            </a:r>
            <a:endParaRPr lang="en-US" altLang="zh-CN" sz="2400" dirty="0">
              <a:latin typeface="Verdana" panose="020B0604030504040204" pitchFamily="34" charset="0"/>
            </a:endParaRPr>
          </a:p>
          <a:p>
            <a:pPr lvl="1"/>
            <a:r>
              <a:rPr lang="zh-CN" altLang="en-US" sz="2400" dirty="0">
                <a:latin typeface="Verdana" panose="020B0604030504040204" pitchFamily="34" charset="0"/>
              </a:rPr>
              <a:t>或门 </a:t>
            </a:r>
            <a:r>
              <a:rPr lang="en-US" altLang="zh-CN" sz="2400" dirty="0">
                <a:latin typeface="Verdana" panose="020B0604030504040204" pitchFamily="34" charset="0"/>
              </a:rPr>
              <a:t>OR</a:t>
            </a:r>
            <a:r>
              <a:rPr lang="zh-CN" altLang="en-US" sz="2400" dirty="0">
                <a:latin typeface="Verdana" panose="020B0604030504040204" pitchFamily="34" charset="0"/>
              </a:rPr>
              <a:t>：只需有一个输值入为</a:t>
            </a:r>
            <a:r>
              <a:rPr lang="en-US" altLang="zh-CN" sz="2400" dirty="0">
                <a:latin typeface="Verdana" panose="020B0604030504040204" pitchFamily="34" charset="0"/>
              </a:rPr>
              <a:t>1</a:t>
            </a:r>
            <a:r>
              <a:rPr lang="zh-CN" altLang="en-US" sz="2400" dirty="0">
                <a:latin typeface="Verdana" panose="020B0604030504040204" pitchFamily="34" charset="0"/>
              </a:rPr>
              <a:t>时，输出就为</a:t>
            </a:r>
            <a:r>
              <a:rPr lang="en-US" altLang="zh-CN" sz="2400" dirty="0">
                <a:latin typeface="Verdana" panose="020B0604030504040204" pitchFamily="34" charset="0"/>
              </a:rPr>
              <a:t>1</a:t>
            </a:r>
            <a:r>
              <a:rPr lang="zh-CN" altLang="en-US" sz="2400" dirty="0">
                <a:latin typeface="Verdana" panose="020B0604030504040204" pitchFamily="34" charset="0"/>
              </a:rPr>
              <a:t>。</a:t>
            </a:r>
            <a:endParaRPr lang="zh-CN" altLang="en-US" sz="2400" dirty="0"/>
          </a:p>
          <a:p>
            <a:pPr lvl="1"/>
            <a:r>
              <a:rPr lang="zh-CN" altLang="en-US" sz="2400" dirty="0">
                <a:latin typeface="Verdana" panose="020B0604030504040204" pitchFamily="34" charset="0"/>
              </a:rPr>
              <a:t>非门 </a:t>
            </a:r>
            <a:r>
              <a:rPr lang="en-US" altLang="zh-CN" sz="2400" dirty="0">
                <a:latin typeface="Verdana" panose="020B0604030504040204" pitchFamily="34" charset="0"/>
              </a:rPr>
              <a:t>NOT</a:t>
            </a:r>
            <a:r>
              <a:rPr lang="zh-CN" altLang="en-US" sz="2400" dirty="0">
                <a:latin typeface="Verdana" panose="020B0604030504040204" pitchFamily="34" charset="0"/>
              </a:rPr>
              <a:t>：产生一个与输入值相反的输出，亦称为反相器</a:t>
            </a:r>
            <a:r>
              <a:rPr lang="en-US" altLang="zh-CN" sz="2400" dirty="0">
                <a:latin typeface="Verdana" panose="020B0604030504040204" pitchFamily="34" charset="0"/>
              </a:rPr>
              <a:t>inverter</a:t>
            </a:r>
            <a:r>
              <a:rPr lang="zh-CN" altLang="en-US" sz="2400" dirty="0">
                <a:latin typeface="Verdana" panose="020B0604030504040204" pitchFamily="34" charset="0"/>
              </a:rPr>
              <a:t>。</a:t>
            </a:r>
            <a:endParaRPr lang="zh-CN" altLang="en-US" sz="2400" dirty="0"/>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dirty="0"/>
              <a:t>扇入系数</a:t>
            </a:r>
            <a:r>
              <a:rPr lang="en-US" altLang="zh-CN" sz="1200" dirty="0"/>
              <a:t>NI</a:t>
            </a:r>
            <a:r>
              <a:rPr lang="zh-CN" altLang="en-US" sz="1200" dirty="0"/>
              <a:t>：门电路允许的输入端的数目，称为该门电路的扇入系数。</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23</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一般</a:t>
            </a:r>
            <a:r>
              <a:rPr lang="en-US" altLang="zh-CN" dirty="0"/>
              <a:t>NI≤5</a:t>
            </a:r>
            <a:r>
              <a:rPr lang="zh-CN" altLang="en-US" dirty="0"/>
              <a:t>，最多不超过</a:t>
            </a:r>
            <a:r>
              <a:rPr lang="en-US" altLang="zh-CN" dirty="0"/>
              <a:t>8</a:t>
            </a:r>
            <a:r>
              <a:rPr lang="zh-CN" altLang="en-US" dirty="0"/>
              <a:t>。实际应用中若要求门电路的输入端数目超过它的扇入系数，可使用与扩展器或者或扩展器来增加输入端数目，也可改用分级实现的方法。典型门电路的扇入系数对</a:t>
            </a:r>
            <a:r>
              <a:rPr lang="en-US" altLang="zh-CN" dirty="0"/>
              <a:t>NOR</a:t>
            </a:r>
            <a:r>
              <a:rPr lang="zh-CN" altLang="en-US" dirty="0"/>
              <a:t>为</a:t>
            </a:r>
            <a:r>
              <a:rPr lang="en-US" altLang="zh-CN" dirty="0"/>
              <a:t>4</a:t>
            </a:r>
            <a:r>
              <a:rPr lang="zh-CN" altLang="en-US" dirty="0"/>
              <a:t>，对</a:t>
            </a:r>
            <a:r>
              <a:rPr lang="en-US" altLang="zh-CN" dirty="0"/>
              <a:t>NAND</a:t>
            </a:r>
            <a:r>
              <a:rPr lang="zh-CN" altLang="en-US" dirty="0"/>
              <a:t>为</a:t>
            </a:r>
            <a:r>
              <a:rPr lang="en-US" altLang="zh-CN" dirty="0"/>
              <a:t>6</a:t>
            </a:r>
            <a:r>
              <a:rPr lang="zh-CN" altLang="en-US" dirty="0"/>
              <a:t>。实际应用中若要求门电路的输入端数目小与它的扇入系数，可将多余的输入端接高电平或低电平，这取决于门电路的逻辑功能。 </a:t>
            </a:r>
            <a:r>
              <a:rPr lang="en-US" altLang="zh-CN" dirty="0"/>
              <a:t>[1] </a:t>
            </a:r>
          </a:p>
          <a:p>
            <a:r>
              <a:rPr lang="zh-CN" altLang="en-US" dirty="0"/>
              <a:t>门电路输入端的增加，会使串联的</a:t>
            </a:r>
            <a:r>
              <a:rPr lang="en-US" altLang="zh-CN" dirty="0"/>
              <a:t>MOS</a:t>
            </a:r>
            <a:r>
              <a:rPr lang="zh-CN" altLang="en-US" dirty="0"/>
              <a:t>管的总的等效电阻增加，会使输出电压偏离电源电压或地电平。</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24</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zh-CN" altLang="en-US" dirty="0"/>
              <a:t>与非门比与门速度快。</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25</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26</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延迟时间短</a:t>
            </a:r>
            <a:endParaRPr lang="en-US" altLang="zh-CN" dirty="0"/>
          </a:p>
          <a:p>
            <a:r>
              <a:rPr lang="zh-CN" altLang="en-US"/>
              <a:t>硬件描述语言自动生成。</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28</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zh-CN" altLang="en-US" sz="1200" dirty="0">
                <a:latin typeface="+mn-ea"/>
              </a:rPr>
              <a:t>速度取决于两个特性，即</a:t>
            </a:r>
            <a:r>
              <a:rPr lang="zh-CN" altLang="en-US" sz="1200" b="1" dirty="0">
                <a:solidFill>
                  <a:srgbClr val="FF0000"/>
                </a:solidFill>
                <a:latin typeface="+mn-ea"/>
              </a:rPr>
              <a:t>转换时间</a:t>
            </a:r>
            <a:r>
              <a:rPr lang="zh-CN" altLang="en-US" sz="1200" dirty="0">
                <a:latin typeface="+mn-ea"/>
              </a:rPr>
              <a:t>和</a:t>
            </a:r>
            <a:r>
              <a:rPr lang="zh-CN" altLang="en-US" sz="1200" b="1" dirty="0">
                <a:solidFill>
                  <a:srgbClr val="FF0000"/>
                </a:solidFill>
                <a:latin typeface="+mn-ea"/>
              </a:rPr>
              <a:t>传播延迟</a:t>
            </a:r>
            <a:r>
              <a:rPr lang="zh-CN" altLang="en-US" sz="1200" dirty="0">
                <a:latin typeface="+mn-ea"/>
              </a:rPr>
              <a:t>。</a:t>
            </a:r>
            <a:endParaRPr lang="en-US" altLang="zh-CN" sz="1200" dirty="0">
              <a:latin typeface="+mn-ea"/>
            </a:endParaRPr>
          </a:p>
          <a:p>
            <a:r>
              <a:rPr lang="en-US" altLang="zh-CN" sz="1200" dirty="0">
                <a:latin typeface="+mn-ea"/>
              </a:rPr>
              <a:t>CMOS</a:t>
            </a:r>
            <a:r>
              <a:rPr lang="zh-CN" altLang="en-US" sz="1200" dirty="0">
                <a:latin typeface="+mn-ea"/>
              </a:rPr>
              <a:t>输入端、封装和内部连线间存在相当大的</a:t>
            </a:r>
            <a:r>
              <a:rPr lang="zh-CN" altLang="en-US" sz="1200" b="1" dirty="0">
                <a:solidFill>
                  <a:srgbClr val="FF0000"/>
                </a:solidFill>
                <a:latin typeface="+mn-ea"/>
              </a:rPr>
              <a:t>电容</a:t>
            </a:r>
          </a:p>
          <a:p>
            <a:r>
              <a:rPr lang="zh-CN" altLang="en-US" sz="1200" b="1" dirty="0">
                <a:solidFill>
                  <a:srgbClr val="FF0000"/>
                </a:solidFill>
                <a:latin typeface="+mn-ea"/>
              </a:rPr>
              <a:t>电容充放电时间</a:t>
            </a:r>
            <a:r>
              <a:rPr lang="zh-CN" altLang="en-US" sz="1200" dirty="0">
                <a:latin typeface="+mn-ea"/>
              </a:rPr>
              <a:t>是构成电路</a:t>
            </a:r>
            <a:r>
              <a:rPr lang="en-US" altLang="zh-CN" sz="1200" dirty="0">
                <a:latin typeface="+mn-ea"/>
              </a:rPr>
              <a:t>/</a:t>
            </a:r>
            <a:r>
              <a:rPr lang="zh-CN" altLang="en-US" sz="1200" dirty="0">
                <a:latin typeface="+mn-ea"/>
              </a:rPr>
              <a:t>器件时延的主要因素之一。</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30</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endParaRPr lang="zh-CN" altLang="en-US" sz="1200" kern="1200" baseline="0" dirty="0">
              <a:solidFill>
                <a:schemeClr val="tx1"/>
              </a:solidFill>
              <a:latin typeface="Arial" panose="020B0604020202020204" pitchFamily="34" charset="0"/>
              <a:ea typeface="宋体" panose="02010600030101010101" pitchFamily="2" charset="-122"/>
              <a:cs typeface="+mn-cs"/>
            </a:endParaRPr>
          </a:p>
          <a:p>
            <a:r>
              <a:rPr lang="zh-CN" altLang="en-US" sz="1200" kern="1200" baseline="0" dirty="0">
                <a:solidFill>
                  <a:schemeClr val="tx1"/>
                </a:solidFill>
                <a:latin typeface="Arial" panose="020B0604020202020204" pitchFamily="34" charset="0"/>
                <a:ea typeface="宋体" panose="02010600030101010101" pitchFamily="2" charset="-122"/>
                <a:cs typeface="+mn-cs"/>
              </a:rPr>
              <a:t>传播延迟</a:t>
            </a:r>
            <a:r>
              <a:rPr lang="en-US" altLang="zh-CN" sz="1200" kern="1200" baseline="0" dirty="0">
                <a:solidFill>
                  <a:schemeClr val="tx1"/>
                </a:solidFill>
                <a:latin typeface="Arial" panose="020B0604020202020204" pitchFamily="34" charset="0"/>
                <a:ea typeface="宋体" panose="02010600030101010101" pitchFamily="2" charset="-122"/>
                <a:cs typeface="+mn-cs"/>
              </a:rPr>
              <a:t>(Propagation delays)</a:t>
            </a:r>
          </a:p>
          <a:p>
            <a:r>
              <a:rPr lang="zh-CN" altLang="en-US" sz="1200" kern="1200" baseline="0" dirty="0">
                <a:solidFill>
                  <a:schemeClr val="tx1"/>
                </a:solidFill>
                <a:latin typeface="Arial" panose="020B0604020202020204" pitchFamily="34" charset="0"/>
                <a:ea typeface="宋体" panose="02010600030101010101" pitchFamily="2" charset="-122"/>
                <a:cs typeface="+mn-cs"/>
              </a:rPr>
              <a:t>􀂄需要考虑的数字电路的物理特性</a:t>
            </a:r>
          </a:p>
          <a:p>
            <a:r>
              <a:rPr lang="zh-CN" altLang="en-US" sz="1200" kern="1200" baseline="0" dirty="0">
                <a:solidFill>
                  <a:schemeClr val="tx1"/>
                </a:solidFill>
                <a:latin typeface="Arial" panose="020B0604020202020204" pitchFamily="34" charset="0"/>
                <a:ea typeface="宋体" panose="02010600030101010101" pitchFamily="2" charset="-122"/>
                <a:cs typeface="+mn-cs"/>
              </a:rPr>
              <a:t>􀂄传播延迟</a:t>
            </a:r>
          </a:p>
          <a:p>
            <a:r>
              <a:rPr lang="zh-CN" altLang="en-US" sz="1200" kern="1200" baseline="0" dirty="0">
                <a:solidFill>
                  <a:schemeClr val="tx1"/>
                </a:solidFill>
                <a:latin typeface="Arial" panose="020B0604020202020204" pitchFamily="34" charset="0"/>
                <a:ea typeface="宋体" panose="02010600030101010101" pitchFamily="2" charset="-122"/>
                <a:cs typeface="+mn-cs"/>
              </a:rPr>
              <a:t>􀂄门的扇入</a:t>
            </a:r>
            <a:r>
              <a:rPr lang="en-US" altLang="zh-CN" sz="1200" kern="1200" baseline="0" dirty="0">
                <a:solidFill>
                  <a:schemeClr val="tx1"/>
                </a:solidFill>
                <a:latin typeface="Arial" panose="020B0604020202020204" pitchFamily="34" charset="0"/>
                <a:ea typeface="宋体" panose="02010600030101010101" pitchFamily="2" charset="-122"/>
                <a:cs typeface="+mn-cs"/>
              </a:rPr>
              <a:t>(fan-in)</a:t>
            </a:r>
            <a:r>
              <a:rPr lang="zh-CN" altLang="en-US" sz="1200" kern="1200" baseline="0" dirty="0">
                <a:solidFill>
                  <a:schemeClr val="tx1"/>
                </a:solidFill>
                <a:latin typeface="Arial" panose="020B0604020202020204" pitchFamily="34" charset="0"/>
                <a:ea typeface="宋体" panose="02010600030101010101" pitchFamily="2" charset="-122"/>
                <a:cs typeface="+mn-cs"/>
              </a:rPr>
              <a:t>和扇出</a:t>
            </a:r>
            <a:r>
              <a:rPr lang="en-US" altLang="zh-CN" sz="1200" kern="1200" baseline="0" dirty="0">
                <a:solidFill>
                  <a:schemeClr val="tx1"/>
                </a:solidFill>
                <a:latin typeface="Arial" panose="020B0604020202020204" pitchFamily="34" charset="0"/>
                <a:ea typeface="宋体" panose="02010600030101010101" pitchFamily="2" charset="-122"/>
                <a:cs typeface="+mn-cs"/>
              </a:rPr>
              <a:t>(fan-out)</a:t>
            </a:r>
            <a:r>
              <a:rPr lang="zh-CN" altLang="en-US" sz="1200" kern="1200" baseline="0" dirty="0">
                <a:solidFill>
                  <a:schemeClr val="tx1"/>
                </a:solidFill>
                <a:latin typeface="Arial" panose="020B0604020202020204" pitchFamily="34" charset="0"/>
                <a:ea typeface="宋体" panose="02010600030101010101" pitchFamily="2" charset="-122"/>
                <a:cs typeface="+mn-cs"/>
              </a:rPr>
              <a:t>限制</a:t>
            </a:r>
          </a:p>
          <a:p>
            <a:r>
              <a:rPr lang="zh-CN" altLang="en-US" sz="1200" kern="1200" baseline="0" dirty="0">
                <a:solidFill>
                  <a:schemeClr val="tx1"/>
                </a:solidFill>
                <a:latin typeface="Arial" panose="020B0604020202020204" pitchFamily="34" charset="0"/>
                <a:ea typeface="宋体" panose="02010600030101010101" pitchFamily="2" charset="-122"/>
                <a:cs typeface="+mn-cs"/>
              </a:rPr>
              <a:t>􀂄功耗</a:t>
            </a:r>
          </a:p>
          <a:p>
            <a:r>
              <a:rPr lang="zh-CN" altLang="en-US" sz="1200" kern="1200" baseline="0" dirty="0">
                <a:solidFill>
                  <a:schemeClr val="tx1"/>
                </a:solidFill>
                <a:latin typeface="Arial" panose="020B0604020202020204" pitchFamily="34" charset="0"/>
                <a:ea typeface="宋体" panose="02010600030101010101" pitchFamily="2" charset="-122"/>
                <a:cs typeface="+mn-cs"/>
              </a:rPr>
              <a:t>􀂄规模和重量</a:t>
            </a:r>
          </a:p>
          <a:p>
            <a:r>
              <a:rPr lang="zh-CN" altLang="en-US" sz="1200" kern="1200" baseline="0" dirty="0">
                <a:solidFill>
                  <a:schemeClr val="tx1"/>
                </a:solidFill>
                <a:latin typeface="Arial" panose="020B0604020202020204" pitchFamily="34" charset="0"/>
                <a:ea typeface="宋体" panose="02010600030101010101" pitchFamily="2" charset="-122"/>
                <a:cs typeface="+mn-cs"/>
              </a:rPr>
              <a:t>􀂄传播延迟：输入变化和相应输出变化时间的延迟</a:t>
            </a:r>
          </a:p>
          <a:p>
            <a:r>
              <a:rPr lang="zh-CN" altLang="en-US" sz="1200" kern="1200" baseline="0" dirty="0">
                <a:solidFill>
                  <a:schemeClr val="tx1"/>
                </a:solidFill>
                <a:latin typeface="Arial" panose="020B0604020202020204" pitchFamily="34" charset="0"/>
                <a:ea typeface="宋体" panose="02010600030101010101" pitchFamily="2" charset="-122"/>
                <a:cs typeface="+mn-cs"/>
              </a:rPr>
              <a:t>􀂄电路复杂性</a:t>
            </a:r>
          </a:p>
          <a:p>
            <a:r>
              <a:rPr lang="zh-CN" altLang="en-US" sz="1200" kern="1200" baseline="0" dirty="0">
                <a:solidFill>
                  <a:schemeClr val="tx1"/>
                </a:solidFill>
                <a:latin typeface="Arial" panose="020B0604020202020204" pitchFamily="34" charset="0"/>
                <a:ea typeface="宋体" panose="02010600030101010101" pitchFamily="2" charset="-122"/>
                <a:cs typeface="+mn-cs"/>
              </a:rPr>
              <a:t>􀂄工艺</a:t>
            </a:r>
          </a:p>
          <a:p>
            <a:r>
              <a:rPr lang="zh-CN" altLang="en-US" sz="1200" kern="1200" baseline="0" dirty="0">
                <a:solidFill>
                  <a:schemeClr val="tx1"/>
                </a:solidFill>
                <a:latin typeface="Arial" panose="020B0604020202020204" pitchFamily="34" charset="0"/>
                <a:ea typeface="宋体" panose="02010600030101010101" pitchFamily="2" charset="-122"/>
                <a:cs typeface="+mn-cs"/>
              </a:rPr>
              <a:t>􀂄门的扇出</a:t>
            </a:r>
          </a:p>
          <a:p>
            <a:r>
              <a:rPr lang="zh-CN" altLang="en-US" sz="1200" kern="1200" baseline="0" dirty="0">
                <a:solidFill>
                  <a:schemeClr val="tx1"/>
                </a:solidFill>
                <a:latin typeface="Arial" panose="020B0604020202020204" pitchFamily="34" charset="0"/>
                <a:ea typeface="宋体" panose="02010600030101010101" pitchFamily="2" charset="-122"/>
                <a:cs typeface="+mn-cs"/>
              </a:rPr>
              <a:t>􀂄温度</a:t>
            </a:r>
          </a:p>
          <a:p>
            <a:r>
              <a:rPr lang="zh-CN" altLang="en-US" sz="1200" kern="1200" baseline="0" dirty="0">
                <a:solidFill>
                  <a:schemeClr val="tx1"/>
                </a:solidFill>
                <a:latin typeface="Arial" panose="020B0604020202020204" pitchFamily="34" charset="0"/>
                <a:ea typeface="宋体" panose="02010600030101010101" pitchFamily="2" charset="-122"/>
                <a:cs typeface="+mn-cs"/>
              </a:rPr>
              <a:t>􀂄芯片电压等等</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32</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ea typeface="宋体" panose="02010600030101010101" pitchFamily="2" charset="-122"/>
              </a:rPr>
              <a:t>Voltage waveforms for logic gates.</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33</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panose="020B0604020202020204" pitchFamily="34" charset="0"/>
                <a:ea typeface="宋体" panose="02010600030101010101" pitchFamily="2" charset="-122"/>
                <a:cs typeface="+mn-cs"/>
              </a:rPr>
              <a:t>静态功率与频率无关（</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f=1/T</a:t>
            </a:r>
            <a:r>
              <a:rPr lang="zh-CN" altLang="en-US" sz="1200" b="0" i="0" u="none" strike="noStrike" kern="1200" baseline="0" dirty="0">
                <a:solidFill>
                  <a:schemeClr val="tx1"/>
                </a:solidFill>
                <a:latin typeface="Arial" panose="020B0604020202020204" pitchFamily="34" charset="0"/>
                <a:ea typeface="宋体" panose="02010600030101010101" pitchFamily="2" charset="-122"/>
                <a:cs typeface="+mn-cs"/>
              </a:rPr>
              <a:t>），动态功率与频率以及电源电压</a:t>
            </a:r>
            <a:r>
              <a:rPr lang="en-US" altLang="zh-CN" sz="1200" b="0" i="0" u="none" strike="noStrike" kern="1200" baseline="0" dirty="0" err="1">
                <a:solidFill>
                  <a:schemeClr val="tx1"/>
                </a:solidFill>
                <a:latin typeface="Arial" panose="020B0604020202020204" pitchFamily="34" charset="0"/>
                <a:ea typeface="宋体" panose="02010600030101010101" pitchFamily="2" charset="-122"/>
                <a:cs typeface="+mn-cs"/>
              </a:rPr>
              <a:t>Vc</a:t>
            </a:r>
            <a:r>
              <a:rPr lang="zh-CN" altLang="en-US" sz="1200" b="0" i="0" u="none" strike="noStrike" kern="1200" baseline="0">
                <a:solidFill>
                  <a:schemeClr val="tx1"/>
                </a:solidFill>
                <a:latin typeface="Arial" panose="020B0604020202020204" pitchFamily="34" charset="0"/>
                <a:ea typeface="宋体" panose="02010600030101010101" pitchFamily="2" charset="-122"/>
                <a:cs typeface="+mn-cs"/>
              </a:rPr>
              <a:t>成正比。 </a:t>
            </a:r>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34</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fontScale="70000" lnSpcReduction="20000"/>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zh-CN" altLang="en-US" sz="2800" dirty="0"/>
              <a:t>运算</a:t>
            </a:r>
            <a:r>
              <a:rPr lang="en-US" altLang="zh-CN" sz="2800" dirty="0"/>
              <a:t>/</a:t>
            </a:r>
            <a:r>
              <a:rPr lang="zh-CN" altLang="en-US" sz="2800" dirty="0"/>
              <a:t>符号布尔代数集合论逻辑学</a:t>
            </a:r>
            <a:r>
              <a:rPr lang="en-US" altLang="zh-CN" sz="2800" dirty="0">
                <a:effectLst/>
              </a:rPr>
              <a:t>0</a:t>
            </a:r>
            <a:r>
              <a:rPr lang="zh-CN" altLang="en-US" sz="2800" dirty="0">
                <a:effectLst/>
              </a:rPr>
              <a:t>底</a:t>
            </a:r>
            <a:r>
              <a:rPr lang="zh-CN" altLang="en-US" sz="2800" u="none" strike="noStrike" kern="1200" dirty="0">
                <a:solidFill>
                  <a:schemeClr val="tx1"/>
                </a:solidFill>
                <a:effectLst/>
                <a:latin typeface="Arial" panose="020B0604020202020204" pitchFamily="34" charset="0"/>
                <a:ea typeface="宋体" panose="02010600030101010101" pitchFamily="2" charset="-122"/>
                <a:cs typeface="+mn-cs"/>
                <a:hlinkClick r:id="rId3" tooltip="空集"/>
              </a:rPr>
              <a:t>空集</a:t>
            </a:r>
            <a:r>
              <a:rPr lang="zh-CN" altLang="en-US" sz="2800" u="none" strike="noStrike" kern="1200" dirty="0">
                <a:solidFill>
                  <a:schemeClr val="tx1"/>
                </a:solidFill>
                <a:effectLst/>
                <a:latin typeface="Arial" panose="020B0604020202020204" pitchFamily="34" charset="0"/>
                <a:ea typeface="宋体" panose="02010600030101010101" pitchFamily="2" charset="-122"/>
                <a:cs typeface="+mn-cs"/>
                <a:hlinkClick r:id="rId4" tooltip="假 (逻辑)（页面不存在）"/>
              </a:rPr>
              <a:t>假</a:t>
            </a:r>
            <a:r>
              <a:rPr lang="en-US" altLang="zh-CN" sz="2800" dirty="0">
                <a:effectLst/>
              </a:rPr>
              <a:t>1</a:t>
            </a:r>
            <a:r>
              <a:rPr lang="zh-CN" altLang="en-US" sz="2800" dirty="0">
                <a:effectLst/>
              </a:rPr>
              <a:t>顶</a:t>
            </a:r>
            <a:r>
              <a:rPr lang="zh-CN" altLang="en-US" sz="2800" u="none" strike="noStrike" kern="1200" dirty="0">
                <a:solidFill>
                  <a:schemeClr val="tx1"/>
                </a:solidFill>
                <a:effectLst/>
                <a:latin typeface="Arial" panose="020B0604020202020204" pitchFamily="34" charset="0"/>
                <a:ea typeface="宋体" panose="02010600030101010101" pitchFamily="2" charset="-122"/>
                <a:cs typeface="+mn-cs"/>
                <a:hlinkClick r:id="rId5" tooltip="全集"/>
              </a:rPr>
              <a:t>全集</a:t>
            </a:r>
            <a:r>
              <a:rPr lang="zh-CN" altLang="en-US" sz="2800" u="none" strike="noStrike" kern="1200" dirty="0">
                <a:solidFill>
                  <a:schemeClr val="tx1"/>
                </a:solidFill>
                <a:effectLst/>
                <a:latin typeface="Arial" panose="020B0604020202020204" pitchFamily="34" charset="0"/>
                <a:ea typeface="宋体" panose="02010600030101010101" pitchFamily="2" charset="-122"/>
                <a:cs typeface="+mn-cs"/>
                <a:hlinkClick r:id="rId6" tooltip="真 (逻辑)（页面不存在）"/>
              </a:rPr>
              <a:t>真</a:t>
            </a:r>
            <a:r>
              <a:rPr lang="zh-CN" altLang="en-US" sz="2800" dirty="0">
                <a:effectLst/>
              </a:rPr>
              <a:t>∧或∩下确界</a:t>
            </a:r>
            <a:r>
              <a:rPr lang="zh-CN" altLang="en-US" sz="2800" u="none" strike="noStrike" kern="1200" dirty="0">
                <a:solidFill>
                  <a:schemeClr val="tx1"/>
                </a:solidFill>
                <a:effectLst/>
                <a:latin typeface="Arial" panose="020B0604020202020204" pitchFamily="34" charset="0"/>
                <a:ea typeface="宋体" panose="02010600030101010101" pitchFamily="2" charset="-122"/>
                <a:cs typeface="+mn-cs"/>
                <a:hlinkClick r:id="rId7" tooltip="交集"/>
              </a:rPr>
              <a:t>交集</a:t>
            </a:r>
            <a:r>
              <a:rPr lang="zh-CN" altLang="en-US" sz="2800" u="none" strike="noStrike" kern="1200" dirty="0">
                <a:solidFill>
                  <a:schemeClr val="tx1"/>
                </a:solidFill>
                <a:effectLst/>
                <a:latin typeface="Arial" panose="020B0604020202020204" pitchFamily="34" charset="0"/>
                <a:ea typeface="宋体" panose="02010600030101010101" pitchFamily="2" charset="-122"/>
                <a:cs typeface="+mn-cs"/>
                <a:hlinkClick r:id="rId8" tooltip="逻辑与"/>
              </a:rPr>
              <a:t>与</a:t>
            </a:r>
            <a:r>
              <a:rPr lang="zh-CN" altLang="en-US" sz="2800" dirty="0">
                <a:effectLst/>
              </a:rPr>
              <a:t>∨或∪上确界</a:t>
            </a:r>
            <a:r>
              <a:rPr lang="zh-CN" altLang="en-US" sz="2800" u="none" strike="noStrike" kern="1200" dirty="0">
                <a:solidFill>
                  <a:schemeClr val="tx1"/>
                </a:solidFill>
                <a:effectLst/>
                <a:latin typeface="Arial" panose="020B0604020202020204" pitchFamily="34" charset="0"/>
                <a:ea typeface="宋体" panose="02010600030101010101" pitchFamily="2" charset="-122"/>
                <a:cs typeface="+mn-cs"/>
                <a:hlinkClick r:id="rId9" tooltip="联集"/>
              </a:rPr>
              <a:t>联集</a:t>
            </a:r>
            <a:r>
              <a:rPr lang="zh-CN" altLang="en-US" sz="2800" u="none" strike="noStrike" kern="1200" dirty="0">
                <a:solidFill>
                  <a:schemeClr val="tx1"/>
                </a:solidFill>
                <a:effectLst/>
                <a:latin typeface="Arial" panose="020B0604020202020204" pitchFamily="34" charset="0"/>
                <a:ea typeface="宋体" panose="02010600030101010101" pitchFamily="2" charset="-122"/>
                <a:cs typeface="+mn-cs"/>
                <a:hlinkClick r:id="rId10" tooltip="逻辑或"/>
              </a:rPr>
              <a:t>或</a:t>
            </a:r>
            <a:r>
              <a:rPr lang="en-US" altLang="zh-CN" sz="2800" dirty="0">
                <a:effectLst/>
              </a:rPr>
              <a:t>¬</a:t>
            </a:r>
            <a:r>
              <a:rPr lang="zh-CN" altLang="en-US" sz="2800" dirty="0">
                <a:effectLst/>
              </a:rPr>
              <a:t>或</a:t>
            </a:r>
            <a:r>
              <a:rPr lang="en-US" altLang="zh-CN" sz="2800" dirty="0">
                <a:effectLst/>
              </a:rPr>
              <a:t>'</a:t>
            </a:r>
            <a:r>
              <a:rPr lang="zh-CN" altLang="en-US" sz="2800" dirty="0">
                <a:effectLst/>
              </a:rPr>
              <a:t>或</a:t>
            </a:r>
            <a:r>
              <a:rPr lang="en-US" altLang="zh-CN" sz="2800" baseline="30000" dirty="0">
                <a:effectLst/>
              </a:rPr>
              <a:t>c</a:t>
            </a:r>
            <a:r>
              <a:rPr lang="zh-CN" altLang="en-US" sz="2800" dirty="0">
                <a:effectLst/>
              </a:rPr>
              <a:t>补</a:t>
            </a:r>
            <a:r>
              <a:rPr lang="zh-CN" altLang="en-US" sz="2800" u="none" strike="noStrike" kern="1200" dirty="0">
                <a:solidFill>
                  <a:schemeClr val="tx1"/>
                </a:solidFill>
                <a:effectLst/>
                <a:latin typeface="Arial" panose="020B0604020202020204" pitchFamily="34" charset="0"/>
                <a:ea typeface="宋体" panose="02010600030101010101" pitchFamily="2" charset="-122"/>
                <a:cs typeface="+mn-cs"/>
                <a:hlinkClick r:id="rId11" tooltip="补集"/>
              </a:rPr>
              <a:t>补集</a:t>
            </a:r>
            <a:r>
              <a:rPr lang="zh-CN" altLang="en-US" sz="2800" u="none" strike="noStrike" kern="1200" dirty="0">
                <a:solidFill>
                  <a:schemeClr val="tx1"/>
                </a:solidFill>
                <a:effectLst/>
                <a:latin typeface="Arial" panose="020B0604020202020204" pitchFamily="34" charset="0"/>
                <a:ea typeface="宋体" panose="02010600030101010101" pitchFamily="2" charset="-122"/>
                <a:cs typeface="+mn-cs"/>
                <a:hlinkClick r:id="rId12" tooltip="逻辑非"/>
              </a:rPr>
              <a:t>非</a:t>
            </a:r>
            <a:r>
              <a:rPr lang="en-US" altLang="zh-CN" sz="2800" dirty="0">
                <a:effectLst/>
              </a:rPr>
              <a:t>-</a:t>
            </a:r>
            <a:r>
              <a:rPr lang="zh-CN" altLang="en-US" sz="2800" dirty="0">
                <a:effectLst/>
              </a:rPr>
              <a:t>减</a:t>
            </a:r>
            <a:r>
              <a:rPr lang="zh-CN" altLang="en-US" sz="2800" u="none" strike="noStrike" kern="1200" dirty="0">
                <a:solidFill>
                  <a:schemeClr val="tx1"/>
                </a:solidFill>
                <a:effectLst/>
                <a:latin typeface="Arial" panose="020B0604020202020204" pitchFamily="34" charset="0"/>
                <a:ea typeface="宋体" panose="02010600030101010101" pitchFamily="2" charset="-122"/>
                <a:cs typeface="+mn-cs"/>
                <a:hlinkClick r:id="rId13" tooltip="差集"/>
              </a:rPr>
              <a:t>差集</a:t>
            </a:r>
            <a:r>
              <a:rPr lang="en-US" altLang="zh-CN" sz="2800" dirty="0">
                <a:effectLst/>
              </a:rPr>
              <a:t>+</a:t>
            </a:r>
            <a:r>
              <a:rPr lang="zh-CN" altLang="en-US" sz="2800" dirty="0">
                <a:effectLst/>
              </a:rPr>
              <a:t>或</a:t>
            </a:r>
            <a:r>
              <a:rPr lang="en-US" altLang="zh-CN" sz="2800" dirty="0">
                <a:effectLst/>
              </a:rPr>
              <a:t>Δ</a:t>
            </a:r>
            <a:r>
              <a:rPr lang="zh-CN" altLang="en-US" sz="2800" u="none" strike="noStrike" kern="1200" dirty="0">
                <a:solidFill>
                  <a:schemeClr val="tx1"/>
                </a:solidFill>
                <a:effectLst/>
                <a:latin typeface="Arial" panose="020B0604020202020204" pitchFamily="34" charset="0"/>
                <a:ea typeface="宋体" panose="02010600030101010101" pitchFamily="2" charset="-122"/>
                <a:cs typeface="+mn-cs"/>
                <a:hlinkClick r:id="rId14" tooltip="对称差"/>
              </a:rPr>
              <a:t>对称差</a:t>
            </a:r>
            <a:r>
              <a:rPr lang="zh-CN" altLang="en-US" sz="2800" dirty="0">
                <a:effectLst/>
              </a:rPr>
              <a:t>对称差</a:t>
            </a:r>
            <a:r>
              <a:rPr lang="zh-CN" altLang="en-US" sz="2800" u="none" strike="noStrike" kern="1200" dirty="0">
                <a:solidFill>
                  <a:schemeClr val="tx1"/>
                </a:solidFill>
                <a:effectLst/>
                <a:latin typeface="Arial" panose="020B0604020202020204" pitchFamily="34" charset="0"/>
                <a:ea typeface="宋体" panose="02010600030101010101" pitchFamily="2" charset="-122"/>
                <a:cs typeface="+mn-cs"/>
                <a:hlinkClick r:id="rId15" tooltip="逻辑异或"/>
              </a:rPr>
              <a:t>异或</a:t>
            </a:r>
            <a:r>
              <a:rPr lang="zh-CN" altLang="en-US" sz="2800" dirty="0">
                <a:effectLst/>
              </a:rPr>
              <a:t>→条件</a:t>
            </a:r>
            <a:r>
              <a:rPr lang="zh-CN" altLang="en-US" sz="2800" u="none" strike="noStrike" kern="1200" dirty="0">
                <a:solidFill>
                  <a:schemeClr val="tx1"/>
                </a:solidFill>
                <a:effectLst/>
                <a:latin typeface="Arial" panose="020B0604020202020204" pitchFamily="34" charset="0"/>
                <a:ea typeface="宋体" panose="02010600030101010101" pitchFamily="2" charset="-122"/>
                <a:cs typeface="+mn-cs"/>
                <a:hlinkClick r:id="rId16" tooltip="实质条件"/>
              </a:rPr>
              <a:t>条件</a:t>
            </a:r>
            <a:r>
              <a:rPr lang="zh-CN" altLang="en-US" sz="2800" dirty="0">
                <a:effectLst/>
              </a:rPr>
              <a:t>↔双向条件</a:t>
            </a:r>
            <a:r>
              <a:rPr lang="zh-CN" altLang="en-US" sz="2800" u="none" strike="noStrike" kern="1200" dirty="0">
                <a:solidFill>
                  <a:schemeClr val="tx1"/>
                </a:solidFill>
                <a:effectLst/>
                <a:latin typeface="Arial" panose="020B0604020202020204" pitchFamily="34" charset="0"/>
                <a:ea typeface="宋体" panose="02010600030101010101" pitchFamily="2" charset="-122"/>
                <a:cs typeface="+mn-cs"/>
                <a:hlinkClick r:id="rId17" tooltip="当且仅当"/>
              </a:rPr>
              <a:t>双条件</a:t>
            </a:r>
            <a:r>
              <a:rPr lang="en-US" altLang="zh-CN" sz="2800" dirty="0">
                <a:effectLst/>
              </a:rPr>
              <a:t>|</a:t>
            </a:r>
            <a:r>
              <a:rPr lang="zh-CN" altLang="en-US" sz="2800" dirty="0">
                <a:effectLst/>
              </a:rPr>
              <a:t>或↑</a:t>
            </a:r>
            <a:r>
              <a:rPr lang="zh-CN" altLang="en-US" sz="2800" u="none" strike="noStrike" kern="1200" dirty="0">
                <a:solidFill>
                  <a:schemeClr val="tx1"/>
                </a:solidFill>
                <a:effectLst/>
                <a:latin typeface="Arial" panose="020B0604020202020204" pitchFamily="34" charset="0"/>
                <a:ea typeface="宋体" panose="02010600030101010101" pitchFamily="2" charset="-122"/>
                <a:cs typeface="+mn-cs"/>
                <a:hlinkClick r:id="rId18" tooltip="谢费尔竖线"/>
              </a:rPr>
              <a:t>谢费尔竖线</a:t>
            </a:r>
            <a:r>
              <a:rPr lang="zh-CN" altLang="en-US" sz="2800" u="none" strike="noStrike" kern="1200" dirty="0">
                <a:solidFill>
                  <a:schemeClr val="tx1"/>
                </a:solidFill>
                <a:effectLst/>
                <a:latin typeface="Arial" panose="020B0604020202020204" pitchFamily="34" charset="0"/>
                <a:ea typeface="宋体" panose="02010600030101010101" pitchFamily="2" charset="-122"/>
                <a:cs typeface="+mn-cs"/>
                <a:hlinkClick r:id="rId19" tooltip="逻辑与非"/>
              </a:rPr>
              <a:t>与非</a:t>
            </a:r>
            <a:r>
              <a:rPr lang="zh-CN" altLang="en-US" sz="2800" dirty="0">
                <a:effectLst/>
              </a:rPr>
              <a:t>⊕或↓皮尔斯箭头</a:t>
            </a:r>
            <a:r>
              <a:rPr lang="zh-CN" altLang="en-US" sz="2800" u="none" strike="noStrike" kern="1200" dirty="0">
                <a:solidFill>
                  <a:schemeClr val="tx1"/>
                </a:solidFill>
                <a:effectLst/>
                <a:latin typeface="Arial" panose="020B0604020202020204" pitchFamily="34" charset="0"/>
                <a:ea typeface="宋体" panose="02010600030101010101" pitchFamily="2" charset="-122"/>
                <a:cs typeface="+mn-cs"/>
                <a:hlinkClick r:id="rId20" tooltip="逻辑或非"/>
              </a:rPr>
              <a:t>或非</a:t>
            </a:r>
            <a:br>
              <a:rPr lang="zh-CN" altLang="en-US" sz="2800" dirty="0"/>
            </a:br>
            <a:endParaRPr lang="zh-CN" altLang="en-US" sz="2800" dirty="0"/>
          </a:p>
          <a:p>
            <a:pPr eaLnBrk="1" hangingPunct="1"/>
            <a:endParaRPr lang="en-US" altLang="zh-CN" sz="2800" dirty="0"/>
          </a:p>
          <a:p>
            <a:pPr eaLnBrk="1" hangingPunct="1"/>
            <a:r>
              <a:rPr lang="en-US" altLang="zh-CN" sz="2800" dirty="0"/>
              <a:t>1938</a:t>
            </a:r>
            <a:r>
              <a:rPr lang="zh-CN" altLang="en-US" sz="2800" dirty="0"/>
              <a:t>年，香农</a:t>
            </a:r>
            <a:r>
              <a:rPr lang="en-US" altLang="zh-CN" sz="2800" dirty="0"/>
              <a:t>(Shannon)</a:t>
            </a:r>
          </a:p>
          <a:p>
            <a:pPr lvl="1" eaLnBrk="1" hangingPunct="1"/>
            <a:r>
              <a:rPr lang="en-US" altLang="zh-CN" sz="2400" dirty="0"/>
              <a:t> </a:t>
            </a:r>
            <a:r>
              <a:rPr lang="en-US" altLang="zh-CN" sz="2400" b="1" i="1" dirty="0">
                <a:solidFill>
                  <a:srgbClr val="FF0000"/>
                </a:solidFill>
                <a:latin typeface="Times New Roman" panose="02020603050405020304" pitchFamily="18" charset="0"/>
              </a:rPr>
              <a:t>A Symbolic Analysis of Relay and Switching Circuits</a:t>
            </a:r>
            <a:r>
              <a:rPr lang="en-US" altLang="zh-CN" sz="2400" i="1" dirty="0"/>
              <a:t>,</a:t>
            </a:r>
            <a:r>
              <a:rPr lang="zh-CN" altLang="en-US" sz="2400" dirty="0"/>
              <a:t>硕士论文</a:t>
            </a:r>
          </a:p>
          <a:p>
            <a:pPr lvl="1" eaLnBrk="1" hangingPunct="1"/>
            <a:r>
              <a:rPr lang="zh-CN" altLang="en-US" sz="2400" dirty="0"/>
              <a:t>提出将布尔代数用于分析和优化继电器逻辑电路。</a:t>
            </a:r>
          </a:p>
          <a:p>
            <a:pPr eaLnBrk="1" hangingPunct="1">
              <a:lnSpc>
                <a:spcPct val="80000"/>
              </a:lnSpc>
              <a:buFont typeface="Wingdings" panose="05000000000000000000" pitchFamily="2" charset="2"/>
              <a:buNone/>
            </a:pPr>
            <a:endParaRPr lang="en-US" altLang="zh-CN" sz="16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zh-CN" sz="1600" dirty="0">
                <a:latin typeface="Times New Roman" panose="02020603050405020304" pitchFamily="18" charset="0"/>
              </a:rPr>
              <a:t>Nature and Design of this Work</a:t>
            </a:r>
            <a:endParaRPr lang="en-US" altLang="zh-CN" sz="1200" dirty="0">
              <a:latin typeface="Times New Roman" panose="02020603050405020304" pitchFamily="18" charset="0"/>
            </a:endParaRPr>
          </a:p>
          <a:p>
            <a:pPr eaLnBrk="1" hangingPunct="1">
              <a:lnSpc>
                <a:spcPct val="80000"/>
              </a:lnSpc>
            </a:pPr>
            <a:endParaRPr lang="en-US" altLang="zh-CN" sz="1200" dirty="0">
              <a:latin typeface="Times New Roman" panose="02020603050405020304" pitchFamily="18" charset="0"/>
            </a:endParaRPr>
          </a:p>
          <a:p>
            <a:pPr eaLnBrk="1" hangingPunct="1">
              <a:lnSpc>
                <a:spcPct val="80000"/>
              </a:lnSpc>
            </a:pPr>
            <a:r>
              <a:rPr lang="en-US" altLang="zh-CN" sz="1200" dirty="0">
                <a:latin typeface="Times New Roman" panose="02020603050405020304" pitchFamily="18" charset="0"/>
              </a:rPr>
              <a:t>The design of the following treatise is to </a:t>
            </a:r>
            <a:r>
              <a:rPr lang="en-US" altLang="zh-CN" sz="1200" b="1" dirty="0">
                <a:solidFill>
                  <a:schemeClr val="accent2"/>
                </a:solidFill>
                <a:latin typeface="Times New Roman" panose="02020603050405020304" pitchFamily="18" charset="0"/>
              </a:rPr>
              <a:t>investigate the fundamental laws of those operations of the mind</a:t>
            </a:r>
            <a:r>
              <a:rPr lang="en-US" altLang="zh-CN" sz="1200" dirty="0">
                <a:latin typeface="Times New Roman" panose="02020603050405020304" pitchFamily="18" charset="0"/>
              </a:rPr>
              <a:t> by which reasoning is performed;…to collect from the various elements of truth brought to view in the course of these inquiries </a:t>
            </a:r>
            <a:r>
              <a:rPr lang="en-US" altLang="zh-CN" sz="1200" b="1" dirty="0">
                <a:solidFill>
                  <a:schemeClr val="accent2"/>
                </a:solidFill>
                <a:latin typeface="Times New Roman" panose="02020603050405020304" pitchFamily="18" charset="0"/>
              </a:rPr>
              <a:t>some probable intimations concerning the nature and constitution of the human mind</a:t>
            </a:r>
            <a:r>
              <a:rPr lang="en-US" altLang="zh-CN" sz="1200" dirty="0">
                <a:latin typeface="Times New Roman" panose="02020603050405020304" pitchFamily="18" charset="0"/>
              </a:rPr>
              <a:t>.</a:t>
            </a:r>
          </a:p>
          <a:p>
            <a:pPr eaLnBrk="1" hangingPunct="1">
              <a:lnSpc>
                <a:spcPct val="80000"/>
              </a:lnSpc>
            </a:pPr>
            <a:r>
              <a:rPr lang="en-US" altLang="zh-CN" sz="1200" dirty="0">
                <a:latin typeface="Times New Roman" panose="02020603050405020304" pitchFamily="18" charset="0"/>
              </a:rPr>
              <a:t>“the operations of the mind are in a certain real sense subject to laws, and that a science of the mind is therefore possible.”</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36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2800" dirty="0">
                <a:latin typeface="Verdana" panose="020B0604030504040204" pitchFamily="34" charset="0"/>
              </a:rPr>
              <a:t>能够构建任何组合数字逻辑电路，需要</a:t>
            </a:r>
            <a:r>
              <a:rPr lang="en-US" altLang="zh-CN" sz="2800" dirty="0">
                <a:latin typeface="Verdana" panose="020B0604030504040204" pitchFamily="34" charset="0"/>
              </a:rPr>
              <a:t>3</a:t>
            </a:r>
            <a:r>
              <a:rPr lang="zh-CN" altLang="en-US" sz="2800" dirty="0">
                <a:latin typeface="Verdana" panose="020B0604030504040204" pitchFamily="34" charset="0"/>
              </a:rPr>
              <a:t>种基本逻辑函数。</a:t>
            </a:r>
            <a:endParaRPr lang="en-US" altLang="zh-CN" sz="2800" dirty="0">
              <a:latin typeface="Verdana" panose="020B0604030504040204" pitchFamily="34" charset="0"/>
            </a:endParaRPr>
          </a:p>
          <a:p>
            <a:pPr lvl="1"/>
            <a:r>
              <a:rPr lang="zh-CN" altLang="en-US" sz="2400" dirty="0">
                <a:latin typeface="Verdana" panose="020B0604030504040204" pitchFamily="34" charset="0"/>
              </a:rPr>
              <a:t>与门 </a:t>
            </a:r>
            <a:r>
              <a:rPr lang="en-US" altLang="zh-CN" sz="2400" dirty="0">
                <a:latin typeface="Verdana" panose="020B0604030504040204" pitchFamily="34" charset="0"/>
              </a:rPr>
              <a:t>AND</a:t>
            </a:r>
            <a:r>
              <a:rPr lang="zh-CN" altLang="en-US" sz="2400" dirty="0">
                <a:latin typeface="Verdana" panose="020B0604030504040204" pitchFamily="34" charset="0"/>
              </a:rPr>
              <a:t>：当且仅当所有输入值为</a:t>
            </a:r>
            <a:r>
              <a:rPr lang="en-US" altLang="zh-CN" sz="2400" dirty="0">
                <a:latin typeface="Verdana" panose="020B0604030504040204" pitchFamily="34" charset="0"/>
              </a:rPr>
              <a:t>1</a:t>
            </a:r>
            <a:r>
              <a:rPr lang="zh-CN" altLang="en-US" sz="2400" dirty="0">
                <a:latin typeface="Verdana" panose="020B0604030504040204" pitchFamily="34" charset="0"/>
              </a:rPr>
              <a:t>时，输出才为</a:t>
            </a:r>
            <a:r>
              <a:rPr lang="en-US" altLang="zh-CN" sz="2400" dirty="0">
                <a:latin typeface="Verdana" panose="020B0604030504040204" pitchFamily="34" charset="0"/>
              </a:rPr>
              <a:t>1</a:t>
            </a:r>
            <a:r>
              <a:rPr lang="zh-CN" altLang="en-US" sz="2400" dirty="0">
                <a:latin typeface="Verdana" panose="020B0604030504040204" pitchFamily="34" charset="0"/>
              </a:rPr>
              <a:t>。</a:t>
            </a:r>
            <a:endParaRPr lang="en-US" altLang="zh-CN" sz="2400" dirty="0">
              <a:latin typeface="Verdana" panose="020B0604030504040204" pitchFamily="34" charset="0"/>
            </a:endParaRPr>
          </a:p>
          <a:p>
            <a:pPr lvl="1"/>
            <a:r>
              <a:rPr lang="zh-CN" altLang="en-US" sz="2400" dirty="0">
                <a:latin typeface="Verdana" panose="020B0604030504040204" pitchFamily="34" charset="0"/>
              </a:rPr>
              <a:t>或门 </a:t>
            </a:r>
            <a:r>
              <a:rPr lang="en-US" altLang="zh-CN" sz="2400" dirty="0">
                <a:latin typeface="Verdana" panose="020B0604030504040204" pitchFamily="34" charset="0"/>
              </a:rPr>
              <a:t>OR</a:t>
            </a:r>
            <a:r>
              <a:rPr lang="zh-CN" altLang="en-US" sz="2400" dirty="0">
                <a:latin typeface="Verdana" panose="020B0604030504040204" pitchFamily="34" charset="0"/>
              </a:rPr>
              <a:t>：只需有一个输值入为</a:t>
            </a:r>
            <a:r>
              <a:rPr lang="en-US" altLang="zh-CN" sz="2400" dirty="0">
                <a:latin typeface="Verdana" panose="020B0604030504040204" pitchFamily="34" charset="0"/>
              </a:rPr>
              <a:t>1</a:t>
            </a:r>
            <a:r>
              <a:rPr lang="zh-CN" altLang="en-US" sz="2400" dirty="0">
                <a:latin typeface="Verdana" panose="020B0604030504040204" pitchFamily="34" charset="0"/>
              </a:rPr>
              <a:t>时，输出就为</a:t>
            </a:r>
            <a:r>
              <a:rPr lang="en-US" altLang="zh-CN" sz="2400" dirty="0">
                <a:latin typeface="Verdana" panose="020B0604030504040204" pitchFamily="34" charset="0"/>
              </a:rPr>
              <a:t>1</a:t>
            </a:r>
            <a:r>
              <a:rPr lang="zh-CN" altLang="en-US" sz="2400" dirty="0">
                <a:latin typeface="Verdana" panose="020B0604030504040204" pitchFamily="34" charset="0"/>
              </a:rPr>
              <a:t>。</a:t>
            </a:r>
            <a:endParaRPr lang="zh-CN" altLang="en-US" sz="2400" dirty="0"/>
          </a:p>
          <a:p>
            <a:pPr lvl="1"/>
            <a:r>
              <a:rPr lang="zh-CN" altLang="en-US" sz="2400" dirty="0">
                <a:latin typeface="Verdana" panose="020B0604030504040204" pitchFamily="34" charset="0"/>
              </a:rPr>
              <a:t>非门 </a:t>
            </a:r>
            <a:r>
              <a:rPr lang="en-US" altLang="zh-CN" sz="2400" dirty="0">
                <a:latin typeface="Verdana" panose="020B0604030504040204" pitchFamily="34" charset="0"/>
              </a:rPr>
              <a:t>NOT</a:t>
            </a:r>
            <a:r>
              <a:rPr lang="zh-CN" altLang="en-US" sz="2400" dirty="0">
                <a:latin typeface="Verdana" panose="020B0604030504040204" pitchFamily="34" charset="0"/>
              </a:rPr>
              <a:t>：产生一个与输入值相反的输出，亦称为反相器</a:t>
            </a:r>
            <a:r>
              <a:rPr lang="en-US" altLang="zh-CN" sz="2400" dirty="0">
                <a:latin typeface="Verdana" panose="020B0604030504040204" pitchFamily="34" charset="0"/>
              </a:rPr>
              <a:t>inverter</a:t>
            </a:r>
            <a:r>
              <a:rPr lang="zh-CN" altLang="en-US" sz="2400" dirty="0">
                <a:latin typeface="Verdana" panose="020B0604030504040204" pitchFamily="34" charset="0"/>
              </a:rPr>
              <a:t>。</a:t>
            </a:r>
            <a:endParaRPr lang="zh-CN" altLang="en-US" sz="2400" dirty="0"/>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37</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离散数学中称为合取</a:t>
            </a:r>
            <a:r>
              <a:rPr lang="zh-CN" altLang="en-US" sz="1200" dirty="0">
                <a:solidFill>
                  <a:schemeClr val="tx2"/>
                </a:solidFill>
              </a:rPr>
              <a:t>∧和</a:t>
            </a:r>
            <a:r>
              <a:rPr lang="zh-CN" altLang="en-US" dirty="0"/>
              <a:t>析取</a:t>
            </a:r>
            <a:r>
              <a:rPr lang="zh-CN" altLang="en-US" sz="1200" dirty="0">
                <a:solidFill>
                  <a:schemeClr val="tx2"/>
                </a:solidFill>
              </a:rPr>
              <a:t>∨操作。</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38</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dirty="0"/>
                  <a:t>证明方法：用其它公理或定理来证明，完备归纳法</a:t>
                </a: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t>Y·Z</a:t>
                </a:r>
                <a:r>
                  <a:rPr lang="zh-CN" altLang="en-US" sz="1200" dirty="0"/>
                  <a:t>称为一致项</a:t>
                </a:r>
                <a:r>
                  <a:rPr lang="en-US" altLang="zh-CN" sz="1200" dirty="0"/>
                  <a:t>/</a:t>
                </a:r>
                <a:r>
                  <a:rPr lang="zh-CN" altLang="en-US" sz="1200" dirty="0"/>
                  <a:t>冗余项，若</a:t>
                </a:r>
                <a:r>
                  <a:rPr lang="en-US" altLang="zh-CN" sz="1200" dirty="0"/>
                  <a:t>Y·Z</a:t>
                </a:r>
                <a:r>
                  <a:rPr lang="zh-CN" altLang="en-US" sz="1200" dirty="0"/>
                  <a:t>为</a:t>
                </a:r>
                <a:r>
                  <a:rPr lang="en-US" altLang="zh-CN" sz="1200" dirty="0"/>
                  <a:t>1</a:t>
                </a:r>
                <a:r>
                  <a:rPr lang="zh-CN" altLang="en-US" sz="1200" dirty="0"/>
                  <a:t>，则</a:t>
                </a:r>
                <a:r>
                  <a:rPr lang="en-US" altLang="zh-CN" sz="1200" dirty="0"/>
                  <a:t>X·Y</a:t>
                </a:r>
                <a:r>
                  <a:rPr lang="zh-CN" altLang="en-US" sz="1200" dirty="0"/>
                  <a:t>和</a:t>
                </a:r>
                <a14:m>
                  <m:oMath xmlns:m="http://schemas.openxmlformats.org/officeDocument/2006/math">
                    <m:acc>
                      <m:accPr>
                        <m:chr m:val="̅"/>
                        <m:ctrlPr>
                          <a:rPr lang="en-US" altLang="zh-CN" sz="1200" i="1">
                            <a:latin typeface="Cambria Math" panose="02040503050406030204" pitchFamily="18" charset="0"/>
                            <a:ea typeface="Cambria Math" panose="02040503050406030204" pitchFamily="18" charset="0"/>
                          </a:rPr>
                        </m:ctrlPr>
                      </m:accPr>
                      <m:e>
                        <m:r>
                          <a:rPr lang="en-US" altLang="zh-CN" sz="1200" i="1">
                            <a:latin typeface="Cambria Math" panose="02040503050406030204" pitchFamily="18" charset="0"/>
                            <a:ea typeface="Cambria Math" panose="02040503050406030204" pitchFamily="18" charset="0"/>
                          </a:rPr>
                          <m:t>𝑋</m:t>
                        </m:r>
                      </m:e>
                    </m:acc>
                  </m:oMath>
                </a14:m>
                <a:r>
                  <a:rPr lang="en-US" altLang="zh-CN" sz="1200" dirty="0"/>
                  <a:t>·Z</a:t>
                </a:r>
                <a:r>
                  <a:rPr lang="zh-CN" altLang="en-US" sz="1200" dirty="0"/>
                  <a:t>必有一个为</a:t>
                </a:r>
                <a:r>
                  <a:rPr lang="en-US" altLang="zh-CN" sz="1200" dirty="0"/>
                  <a:t>1</a:t>
                </a:r>
                <a:endParaRPr lang="zh-CN" altLang="en-US" sz="1200" dirty="0"/>
              </a:p>
              <a:p>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pPr>
              <a:defRPr/>
            </a:pPr>
            <a:fld id="{B641ABC4-95DD-415B-A5DD-26797A8ABBCC}" type="slidenum">
              <a:rPr lang="en-US" altLang="zh-CN" smtClean="0"/>
              <a:t>41</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证明</a:t>
            </a:r>
            <a:r>
              <a:rPr lang="en-US" altLang="zh-CN" dirty="0"/>
              <a:t>5</a:t>
            </a:r>
            <a:r>
              <a:rPr lang="zh-CN" altLang="en-US" dirty="0"/>
              <a:t>（</a:t>
            </a:r>
            <a:r>
              <a:rPr lang="en-US" altLang="zh-CN" dirty="0"/>
              <a:t>a</a:t>
            </a:r>
            <a:r>
              <a:rPr lang="zh-CN" altLang="en-US" dirty="0"/>
              <a:t>） </a:t>
            </a:r>
            <a:r>
              <a:rPr lang="en-US" altLang="zh-CN" dirty="0" err="1"/>
              <a:t>x+x’y</a:t>
            </a:r>
            <a:r>
              <a:rPr lang="en-US" altLang="zh-CN" dirty="0"/>
              <a:t>=</a:t>
            </a:r>
            <a:r>
              <a:rPr lang="en-US" altLang="zh-CN" dirty="0" err="1"/>
              <a:t>x+xy+x’y</a:t>
            </a:r>
            <a:r>
              <a:rPr lang="en-US" altLang="zh-CN" dirty="0"/>
              <a:t> =x+(</a:t>
            </a:r>
            <a:r>
              <a:rPr lang="en-US" altLang="zh-CN" dirty="0" err="1"/>
              <a:t>x+x</a:t>
            </a:r>
            <a:r>
              <a:rPr lang="en-US" altLang="zh-CN" dirty="0"/>
              <a:t>’)y=</a:t>
            </a:r>
            <a:r>
              <a:rPr lang="en-US" altLang="zh-CN" dirty="0" err="1"/>
              <a:t>x+y</a:t>
            </a:r>
            <a:r>
              <a:rPr lang="en-US" altLang="zh-CN" dirty="0"/>
              <a:t> </a:t>
            </a:r>
            <a:r>
              <a:rPr lang="zh-CN" altLang="en-US" dirty="0"/>
              <a:t>定理</a:t>
            </a:r>
            <a:r>
              <a:rPr lang="en-US" altLang="zh-CN" dirty="0"/>
              <a:t>4</a:t>
            </a:r>
            <a:r>
              <a:rPr lang="zh-CN" altLang="en-US" dirty="0"/>
              <a:t>（</a:t>
            </a:r>
            <a:r>
              <a:rPr lang="en-US" altLang="zh-CN" dirty="0"/>
              <a:t>a)</a:t>
            </a:r>
          </a:p>
          <a:p>
            <a:r>
              <a:rPr lang="zh-CN" altLang="en-US" dirty="0"/>
              <a:t>第</a:t>
            </a:r>
            <a:r>
              <a:rPr lang="en-US" altLang="zh-CN" dirty="0"/>
              <a:t>2</a:t>
            </a:r>
            <a:r>
              <a:rPr lang="zh-CN" altLang="en-US" dirty="0"/>
              <a:t>中方法</a:t>
            </a:r>
            <a:r>
              <a:rPr lang="zh-CN" altLang="en-US" baseline="0" dirty="0"/>
              <a:t> 利用公理</a:t>
            </a:r>
            <a:r>
              <a:rPr lang="en-US" altLang="zh-CN" baseline="0" dirty="0"/>
              <a:t>5</a:t>
            </a:r>
            <a:r>
              <a:rPr lang="zh-CN" altLang="en-US" baseline="0" dirty="0"/>
              <a:t>，分配律</a:t>
            </a:r>
            <a:r>
              <a:rPr lang="en-US" altLang="zh-CN" baseline="0" dirty="0" err="1"/>
              <a:t>x+x’y</a:t>
            </a:r>
            <a:r>
              <a:rPr lang="en-US" altLang="zh-CN" baseline="0" dirty="0"/>
              <a:t>=(</a:t>
            </a:r>
            <a:r>
              <a:rPr lang="en-US" altLang="zh-CN" baseline="0" dirty="0" err="1"/>
              <a:t>x+x</a:t>
            </a:r>
            <a:r>
              <a:rPr lang="en-US" altLang="zh-CN" baseline="0" dirty="0"/>
              <a:t>’)(</a:t>
            </a:r>
            <a:r>
              <a:rPr lang="en-US" altLang="zh-CN" baseline="0" dirty="0" err="1"/>
              <a:t>x+y</a:t>
            </a:r>
            <a:r>
              <a:rPr lang="en-US" altLang="zh-CN" baseline="0" dirty="0"/>
              <a:t>)=</a:t>
            </a:r>
            <a:r>
              <a:rPr lang="en-US" altLang="zh-CN" baseline="0" dirty="0" err="1"/>
              <a:t>x+y</a:t>
            </a:r>
            <a:endParaRPr lang="en-US" altLang="zh-CN" sz="2400" dirty="0">
              <a:latin typeface="Cambria Math" panose="02040503050406030204" pitchFamily="18" charset="0"/>
              <a:ea typeface="Cambria Math" panose="02040503050406030204" pitchFamily="18" charset="0"/>
            </a:endParaRPr>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t>42</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特别是在</a:t>
            </a:r>
            <a:r>
              <a:rPr lang="en-US" altLang="zh-CN" dirty="0"/>
              <a:t>LUT</a:t>
            </a:r>
            <a:r>
              <a:rPr lang="zh-CN" altLang="en-US" dirty="0"/>
              <a:t>中，函数的变量数是有上限的，例如</a:t>
            </a:r>
            <a:r>
              <a:rPr lang="en-US" altLang="zh-CN" dirty="0"/>
              <a:t>6</a:t>
            </a:r>
            <a:r>
              <a:rPr lang="zh-CN" altLang="en-US" dirty="0"/>
              <a:t>个变量，则</a:t>
            </a:r>
            <a:r>
              <a:rPr lang="en-US" altLang="zh-CN" dirty="0"/>
              <a:t>7</a:t>
            </a:r>
            <a:r>
              <a:rPr lang="zh-CN" altLang="en-US" dirty="0"/>
              <a:t>、</a:t>
            </a:r>
            <a:r>
              <a:rPr lang="en-US" altLang="zh-CN" dirty="0"/>
              <a:t>8</a:t>
            </a:r>
            <a:r>
              <a:rPr lang="zh-CN" altLang="en-US" dirty="0"/>
              <a:t>个变量的函数则可以利用</a:t>
            </a:r>
            <a:r>
              <a:rPr lang="en-US" altLang="zh-CN" dirty="0"/>
              <a:t>6</a:t>
            </a:r>
            <a:r>
              <a:rPr lang="zh-CN" altLang="en-US" dirty="0"/>
              <a:t>个变量的</a:t>
            </a:r>
            <a:r>
              <a:rPr lang="en-US" altLang="zh-CN" dirty="0"/>
              <a:t>LUT</a:t>
            </a:r>
            <a:r>
              <a:rPr lang="zh-CN" altLang="en-US" dirty="0"/>
              <a:t>组合电路来实现</a:t>
            </a:r>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t>43</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在逻辑电路图中广泛应用。</a:t>
            </a:r>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t>44</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46</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最小项和最大项互为反函数，反函数的反函数等于自身</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47</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a:t>3</a:t>
            </a:r>
            <a:r>
              <a:rPr lang="zh-CN" altLang="en-US" dirty="0"/>
              <a:t>个输入变量可能的函数有</a:t>
            </a:r>
            <a:r>
              <a:rPr lang="en-US" altLang="zh-CN" dirty="0"/>
              <a:t>2^8=256</a:t>
            </a:r>
            <a:r>
              <a:rPr lang="zh-CN" altLang="en-US" dirty="0"/>
              <a:t>种</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50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a:t>ANSI/IEEE Std 91-1984</a:t>
            </a:r>
            <a:r>
              <a:rPr lang="zh-CN" altLang="en-US" dirty="0"/>
              <a:t>允许两种逻辑符号表示方式：特色形状的符号和矩形符号。</a:t>
            </a:r>
            <a:endParaRPr lang="en-US" altLang="zh-CN" dirty="0"/>
          </a:p>
          <a:p>
            <a:r>
              <a:rPr lang="zh-CN" altLang="en-US" sz="1200" b="0" i="0" u="none" strike="noStrike" kern="1200" baseline="0" dirty="0">
                <a:solidFill>
                  <a:schemeClr val="tx1"/>
                </a:solidFill>
                <a:latin typeface="+mn-lt"/>
                <a:ea typeface="+mn-ea"/>
                <a:cs typeface="+mn-cs"/>
              </a:rPr>
              <a:t>非门图形符号输出端的小圆圈称为反相圈，在逻辑门的符号中，表示“反相”特性，逻辑变量值取反。将反相圈和与门、或门输出端相结合，则得到另外两个常用的逻辑门：与非门和或非门。</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896265BD-27AC-41F9-B4DA-540A1E1A50BA}" type="slidenum">
              <a:rPr lang="en-US" altLang="zh-CN" smtClean="0"/>
              <a:t>5</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sz="1200" dirty="0"/>
              <a:t>1</a:t>
            </a:r>
            <a:r>
              <a:rPr lang="zh-CN" altLang="en-US" sz="1200" dirty="0"/>
              <a:t>对应逻辑</a:t>
            </a:r>
            <a:r>
              <a:rPr lang="zh-CN" altLang="en-US" sz="1200" dirty="0">
                <a:solidFill>
                  <a:srgbClr val="FF0000"/>
                </a:solidFill>
              </a:rPr>
              <a:t>真</a:t>
            </a:r>
            <a:r>
              <a:rPr lang="zh-CN" altLang="en-US" sz="1200" dirty="0"/>
              <a:t>；</a:t>
            </a:r>
            <a:r>
              <a:rPr lang="en-US" altLang="zh-CN" sz="1200" dirty="0"/>
              <a:t>0</a:t>
            </a:r>
            <a:r>
              <a:rPr lang="zh-CN" altLang="en-US" sz="1200" dirty="0"/>
              <a:t>对应逻辑</a:t>
            </a:r>
            <a:r>
              <a:rPr lang="zh-CN" altLang="en-US" sz="1200" dirty="0">
                <a:solidFill>
                  <a:srgbClr val="FF0000"/>
                </a:solidFill>
              </a:rPr>
              <a:t>假</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51</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定时图</a:t>
            </a:r>
            <a:r>
              <a:rPr lang="en-US" altLang="zh-CN" dirty="0"/>
              <a:t>/</a:t>
            </a:r>
            <a:r>
              <a:rPr lang="zh-CN" altLang="en-US" dirty="0"/>
              <a:t>时序图</a:t>
            </a:r>
            <a:r>
              <a:rPr lang="en-US" altLang="zh-CN" dirty="0"/>
              <a:t>timing diagram</a:t>
            </a:r>
          </a:p>
          <a:p>
            <a:r>
              <a:rPr lang="zh-CN" altLang="en-US" dirty="0"/>
              <a:t>逻辑</a:t>
            </a:r>
            <a:r>
              <a:rPr lang="en-US" altLang="zh-CN" dirty="0"/>
              <a:t>0</a:t>
            </a:r>
            <a:r>
              <a:rPr lang="zh-CN" altLang="en-US" dirty="0"/>
              <a:t>和</a:t>
            </a:r>
            <a:r>
              <a:rPr lang="en-US" altLang="zh-CN" dirty="0"/>
              <a:t>1</a:t>
            </a:r>
            <a:r>
              <a:rPr lang="zh-CN" altLang="en-US" dirty="0"/>
              <a:t>之间的变化不是立即变化，输出对输入变化的响应会有一点延迟。</a:t>
            </a:r>
            <a:endParaRPr lang="en-US" altLang="zh-CN" dirty="0"/>
          </a:p>
          <a:p>
            <a:r>
              <a:rPr lang="zh-CN" altLang="en-US" dirty="0"/>
              <a:t>忽略模拟定时特性</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52</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54</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标准项中每个变量可以以原变量或反变量的形式出现。对于非标准项，可利用布尔代数的互补律扩充缺失的逻辑变量从而转换为标准项。</a:t>
            </a: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B762BEBF-96A3-450B-A772-FAEFF39FE495}" type="slidenum">
              <a:rPr lang="zh-CN" altLang="en-US" smtClean="0"/>
              <a:t>55</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A836D4F-C92A-4654-8958-E5F14232A201}" type="slidenum">
              <a:rPr lang="en-US" altLang="zh-CN"/>
              <a:t>56</a:t>
            </a:fld>
            <a:endParaRPr lang="en-US" altLang="zh-CN"/>
          </a:p>
        </p:txBody>
      </p:sp>
      <p:sp>
        <p:nvSpPr>
          <p:cNvPr id="112642" name="Rectangle 2"/>
          <p:cNvSpPr>
            <a:spLocks noGrp="1" noRot="1" noChangeAspect="1" noChangeArrowheads="1" noTextEdit="1"/>
          </p:cNvSpPr>
          <p:nvPr>
            <p:ph type="sldImg"/>
          </p:nvPr>
        </p:nvSpPr>
        <p:spPr>
          <a:xfrm>
            <a:off x="992188" y="768350"/>
            <a:ext cx="5114925" cy="3836988"/>
          </a:xfrm>
        </p:spPr>
      </p:sp>
      <p:sp>
        <p:nvSpPr>
          <p:cNvPr id="112643" name="Rectangle 3"/>
          <p:cNvSpPr>
            <a:spLocks noGrp="1" noChangeArrowheads="1"/>
          </p:cNvSpPr>
          <p:nvPr>
            <p:ph type="body" idx="1"/>
          </p:nvPr>
        </p:nvSpPr>
        <p:spPr/>
        <p:txBody>
          <a:bodyPr/>
          <a:lstStyle/>
          <a:p>
            <a:r>
              <a:rPr lang="zh-CN" altLang="en-US" sz="1200" kern="1200" dirty="0">
                <a:solidFill>
                  <a:schemeClr val="tx1"/>
                </a:solidFill>
                <a:latin typeface="+mn-ea"/>
                <a:ea typeface="宋体" panose="02010600030101010101" pitchFamily="2" charset="-122"/>
                <a:cs typeface="+mn-cs"/>
              </a:rPr>
              <a:t>对于任何一个逻辑函数，它的真值表是唯一的，因而它的最小项</a:t>
            </a:r>
            <a:r>
              <a:rPr lang="zh-CN" altLang="en-US" sz="1200" kern="1200" dirty="0">
                <a:solidFill>
                  <a:schemeClr val="tx2"/>
                </a:solidFill>
                <a:latin typeface="+mn-ea"/>
                <a:ea typeface="宋体" panose="02010600030101010101" pitchFamily="2" charset="-122"/>
                <a:cs typeface="+mn-cs"/>
              </a:rPr>
              <a:t>表达式</a:t>
            </a:r>
            <a:r>
              <a:rPr lang="zh-CN" altLang="en-US" sz="1200" kern="1200" dirty="0">
                <a:solidFill>
                  <a:schemeClr val="tx1"/>
                </a:solidFill>
                <a:latin typeface="+mn-ea"/>
                <a:ea typeface="宋体" panose="02010600030101010101" pitchFamily="2" charset="-122"/>
                <a:cs typeface="+mn-cs"/>
              </a:rPr>
              <a:t>也是唯一的。</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a:t>ABCD</a:t>
            </a:r>
            <a:r>
              <a:rPr lang="zh-CN" altLang="en-US" dirty="0"/>
              <a:t>组合成二进制数进行比较，最小项和最大项程序等价</a:t>
            </a:r>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t>57</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一般采用两级电路</a:t>
            </a:r>
            <a:r>
              <a:rPr lang="en-US" altLang="zh-CN" dirty="0"/>
              <a:t>(Two-level Circuits),</a:t>
            </a:r>
            <a:r>
              <a:rPr lang="zh-CN" altLang="en-US" dirty="0"/>
              <a:t>输入信号通过两级门到达输出信号</a:t>
            </a:r>
            <a:r>
              <a:rPr lang="en-US" altLang="zh-CN" dirty="0"/>
              <a:t>,</a:t>
            </a:r>
            <a:r>
              <a:rPr lang="zh-CN" altLang="en-US" dirty="0"/>
              <a:t>采用多于两级是基于扇入</a:t>
            </a:r>
            <a:r>
              <a:rPr lang="en-US" altLang="zh-CN" dirty="0"/>
              <a:t>(Fan-in)</a:t>
            </a:r>
            <a:r>
              <a:rPr lang="zh-CN" altLang="en-US" dirty="0"/>
              <a:t>限制或电路速度方面的考虑。</a:t>
            </a:r>
          </a:p>
          <a:p>
            <a:r>
              <a:rPr lang="zh-CN" altLang="en-US" sz="1200" dirty="0"/>
              <a:t>在多数系统中，“与非门”和“或非门”的速度比“与门”和“或门”速度</a:t>
            </a:r>
            <a:r>
              <a:rPr lang="zh-CN" altLang="en-US" sz="1200" b="1" dirty="0">
                <a:solidFill>
                  <a:srgbClr val="FF0000"/>
                </a:solidFill>
              </a:rPr>
              <a:t>快</a:t>
            </a:r>
            <a:r>
              <a:rPr lang="zh-CN" altLang="en-US" sz="1200" dirty="0"/>
              <a:t>。可用与非门替代与门</a:t>
            </a:r>
            <a:endParaRPr lang="zh-CN" altLang="en-US" dirty="0"/>
          </a:p>
          <a:p>
            <a:r>
              <a:rPr lang="zh-CN" altLang="en-US" dirty="0">
                <a:solidFill>
                  <a:srgbClr val="FF0000"/>
                </a:solidFill>
              </a:rPr>
              <a:t>减少输入变量的数目</a:t>
            </a:r>
            <a:endParaRPr lang="en-US" altLang="zh-CN" dirty="0">
              <a:solidFill>
                <a:srgbClr val="FF0000"/>
              </a:solidFill>
            </a:endParaRPr>
          </a:p>
          <a:p>
            <a:pPr lvl="1"/>
            <a:r>
              <a:rPr lang="zh-CN" altLang="en-US" dirty="0"/>
              <a:t>输入变量</a:t>
            </a:r>
            <a:endParaRPr lang="en-US" altLang="zh-CN" dirty="0"/>
          </a:p>
          <a:p>
            <a:pPr lvl="2"/>
            <a:r>
              <a:rPr lang="zh-CN" altLang="en-US" dirty="0"/>
              <a:t>大概估计一个输入变量</a:t>
            </a:r>
            <a:r>
              <a:rPr lang="en-US" altLang="zh-CN" dirty="0"/>
              <a:t>2</a:t>
            </a:r>
            <a:r>
              <a:rPr lang="zh-CN" altLang="en-US" dirty="0"/>
              <a:t>个晶体管</a:t>
            </a:r>
          </a:p>
          <a:p>
            <a:pPr lvl="2"/>
            <a:r>
              <a:rPr lang="zh-CN" altLang="en-US" dirty="0"/>
              <a:t>为什么不算非门？</a:t>
            </a:r>
          </a:p>
          <a:p>
            <a:pPr lvl="1"/>
            <a:r>
              <a:rPr lang="zh-CN" altLang="en-US" dirty="0"/>
              <a:t>较少的输入变量意味着较少的晶体管</a:t>
            </a:r>
            <a:endParaRPr lang="en-US" altLang="zh-CN" dirty="0"/>
          </a:p>
          <a:p>
            <a:pPr lvl="2"/>
            <a:r>
              <a:rPr lang="zh-CN" altLang="en-US" dirty="0"/>
              <a:t>更小的电路</a:t>
            </a:r>
          </a:p>
          <a:p>
            <a:pPr lvl="1"/>
            <a:r>
              <a:rPr lang="zh-CN" altLang="en-US" dirty="0"/>
              <a:t>较少的输入意味着较快的门</a:t>
            </a:r>
            <a:endParaRPr lang="en-US" altLang="zh-CN" dirty="0"/>
          </a:p>
          <a:p>
            <a:pPr lvl="2"/>
            <a:r>
              <a:rPr lang="zh-CN" altLang="en-US" dirty="0"/>
              <a:t>门越小越快</a:t>
            </a:r>
          </a:p>
          <a:p>
            <a:pPr lvl="1"/>
            <a:r>
              <a:rPr lang="zh-CN" altLang="en-US" dirty="0"/>
              <a:t>扇入</a:t>
            </a:r>
            <a:r>
              <a:rPr lang="en-US" altLang="zh-CN" dirty="0"/>
              <a:t>fan-ins </a:t>
            </a:r>
            <a:r>
              <a:rPr lang="zh-CN" altLang="en-US" dirty="0"/>
              <a:t>（门的输入数）由所采用的工艺限制</a:t>
            </a:r>
          </a:p>
          <a:p>
            <a:r>
              <a:rPr lang="zh-CN" altLang="en-US" dirty="0">
                <a:solidFill>
                  <a:srgbClr val="FF0000"/>
                </a:solidFill>
              </a:rPr>
              <a:t>减少门的数目</a:t>
            </a:r>
            <a:endParaRPr lang="en-US" altLang="zh-CN" dirty="0">
              <a:solidFill>
                <a:srgbClr val="FF0000"/>
              </a:solidFill>
            </a:endParaRPr>
          </a:p>
          <a:p>
            <a:pPr lvl="1"/>
            <a:r>
              <a:rPr lang="zh-CN" altLang="en-US" dirty="0"/>
              <a:t>较少的门数意味着更小的电路</a:t>
            </a:r>
            <a:endParaRPr lang="en-US" altLang="zh-CN" dirty="0"/>
          </a:p>
          <a:p>
            <a:pPr lvl="2"/>
            <a:r>
              <a:rPr lang="zh-CN" altLang="en-US" dirty="0"/>
              <a:t>直接影响制造成本</a:t>
            </a:r>
          </a:p>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t>59</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1786DB-640E-4636-A79B-E79079B8C1DD}" type="slidenum">
              <a:rPr lang="en-US" altLang="zh-CN"/>
              <a:t>60</a:t>
            </a:fld>
            <a:endParaRPr lang="en-US" altLang="zh-CN"/>
          </a:p>
        </p:txBody>
      </p:sp>
      <p:sp>
        <p:nvSpPr>
          <p:cNvPr id="91138" name="Rectangle 2"/>
          <p:cNvSpPr>
            <a:spLocks noGrp="1" noRot="1" noChangeAspect="1" noChangeArrowheads="1" noTextEdit="1"/>
          </p:cNvSpPr>
          <p:nvPr>
            <p:ph type="sldImg"/>
          </p:nvPr>
        </p:nvSpPr>
        <p:spPr>
          <a:xfrm>
            <a:off x="992188" y="768350"/>
            <a:ext cx="5114925" cy="3836988"/>
          </a:xfrm>
        </p:spPr>
      </p:sp>
      <p:sp>
        <p:nvSpPr>
          <p:cNvPr id="91139" name="Rectangle 3"/>
          <p:cNvSpPr>
            <a:spLocks noGrp="1" noChangeArrowheads="1"/>
          </p:cNvSpPr>
          <p:nvPr>
            <p:ph type="body" idx="1"/>
          </p:nvPr>
        </p:nvSpPr>
        <p:spPr/>
        <p:txBody>
          <a:bodyPr/>
          <a:lstStyle/>
          <a:p>
            <a:r>
              <a:rPr lang="zh-CN" altLang="en-US"/>
              <a:t>切勿死记这些方法。</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sym typeface="+mn-ea"/>
              </a:rPr>
              <a:t>后</a:t>
            </a:r>
            <a:r>
              <a:rPr lang="en-US" altLang="zh-CN" dirty="0">
                <a:sym typeface="+mn-ea"/>
              </a:rPr>
              <a:t>3</a:t>
            </a:r>
            <a:r>
              <a:rPr lang="zh-CN" altLang="en-US" dirty="0">
                <a:sym typeface="+mn-ea"/>
              </a:rPr>
              <a:t>项提取</a:t>
            </a:r>
            <a:r>
              <a:rPr lang="en-US" altLang="zh-CN" dirty="0">
                <a:sym typeface="+mn-ea"/>
              </a:rPr>
              <a:t>W’</a:t>
            </a:r>
            <a:r>
              <a:rPr lang="zh-CN" altLang="en-US" dirty="0">
                <a:sym typeface="+mn-ea"/>
              </a:rPr>
              <a:t>得到</a:t>
            </a:r>
            <a:r>
              <a:rPr lang="en-US" altLang="zh-CN" dirty="0" err="1">
                <a:sym typeface="+mn-ea"/>
              </a:rPr>
              <a:t>yz+y’z+xyz</a:t>
            </a:r>
            <a:r>
              <a:rPr lang="en-US" altLang="zh-CN" dirty="0">
                <a:sym typeface="+mn-ea"/>
              </a:rPr>
              <a:t>’=</a:t>
            </a:r>
            <a:r>
              <a:rPr lang="en-US" altLang="zh-CN" dirty="0" err="1">
                <a:sym typeface="+mn-ea"/>
              </a:rPr>
              <a:t>z+xyz</a:t>
            </a:r>
            <a:r>
              <a:rPr lang="en-US" altLang="zh-CN" dirty="0">
                <a:sym typeface="+mn-ea"/>
              </a:rPr>
              <a:t>’=</a:t>
            </a:r>
            <a:r>
              <a:rPr lang="en-US" altLang="zh-CN" dirty="0" err="1">
                <a:sym typeface="+mn-ea"/>
              </a:rPr>
              <a:t>z+xy</a:t>
            </a:r>
            <a:r>
              <a:rPr lang="zh-CN" altLang="en-US" dirty="0">
                <a:sym typeface="+mn-ea"/>
              </a:rPr>
              <a:t>，完整表示为</a:t>
            </a:r>
            <a:r>
              <a:rPr lang="en-US" altLang="zh-CN" dirty="0" err="1">
                <a:sym typeface="+mn-ea"/>
              </a:rPr>
              <a:t>w’z+w’xy</a:t>
            </a:r>
            <a:r>
              <a:rPr lang="zh-CN" altLang="en-US" dirty="0">
                <a:sym typeface="+mn-ea"/>
              </a:rPr>
              <a:t>。</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sym typeface="+mn-ea"/>
              </a:rPr>
              <a:t>=</a:t>
            </a:r>
            <a:r>
              <a:rPr lang="en-US" altLang="zh-CN" dirty="0" err="1">
                <a:sym typeface="+mn-ea"/>
              </a:rPr>
              <a:t>w’z+wx+xy</a:t>
            </a:r>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t>62</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xfrm>
            <a:off x="992188" y="768350"/>
            <a:ext cx="5114925" cy="3836988"/>
          </a:xfrm>
        </p:spPr>
      </p:sp>
      <p:sp>
        <p:nvSpPr>
          <p:cNvPr id="491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anose="02010600030101010101" pitchFamily="2" charset="-122"/>
              </a:rPr>
              <a:t>用于格雷码、奇偶校验等</a:t>
            </a:r>
            <a:endParaRPr lang="en-US" altLang="zh-CN" dirty="0">
              <a:ea typeface="宋体" panose="02010600030101010101" pitchFamily="2" charset="-122"/>
            </a:endParaRPr>
          </a:p>
          <a:p>
            <a:r>
              <a:rPr lang="en-US" altLang="zh-CN" dirty="0" err="1">
                <a:ea typeface="宋体" panose="02010600030101010101" pitchFamily="2" charset="-122"/>
              </a:rPr>
              <a:t>exclusice</a:t>
            </a:r>
            <a:r>
              <a:rPr lang="en-US" altLang="zh-CN" dirty="0">
                <a:ea typeface="宋体" panose="02010600030101010101" pitchFamily="2" charset="-122"/>
              </a:rPr>
              <a:t> OR XOR</a:t>
            </a:r>
            <a:endParaRPr lang="zh-CN" altLang="en-US" dirty="0">
              <a:ea typeface="宋体" panose="02010600030101010101" pitchFamily="2" charset="-122"/>
            </a:endParaRPr>
          </a:p>
        </p:txBody>
      </p:sp>
      <p:sp>
        <p:nvSpPr>
          <p:cNvPr id="491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7297864-D1B4-4D4F-B908-F7A64CF47C77}" type="slidenum">
              <a:rPr lang="en-US" altLang="zh-CN" smtClean="0"/>
              <a:t>7</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如何比较 有时间就介绍</a:t>
            </a:r>
            <a:r>
              <a:rPr lang="en-US" altLang="zh-CN" dirty="0"/>
              <a:t>Logisim</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t>63</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00A8151-409E-4DDB-8655-B27FF5831872}" type="slidenum">
              <a:rPr lang="en-US" altLang="zh-CN"/>
              <a:t>64</a:t>
            </a:fld>
            <a:endParaRPr lang="en-US" altLang="zh-CN"/>
          </a:p>
        </p:txBody>
      </p:sp>
      <p:sp>
        <p:nvSpPr>
          <p:cNvPr id="101378" name="Rectangle 2"/>
          <p:cNvSpPr>
            <a:spLocks noGrp="1" noRot="1" noChangeAspect="1" noChangeArrowheads="1" noTextEdit="1"/>
          </p:cNvSpPr>
          <p:nvPr>
            <p:ph type="sldImg"/>
          </p:nvPr>
        </p:nvSpPr>
        <p:spPr>
          <a:xfrm>
            <a:off x="992188" y="768350"/>
            <a:ext cx="5114925" cy="3836988"/>
          </a:xfrm>
        </p:spPr>
      </p:sp>
      <p:sp>
        <p:nvSpPr>
          <p:cNvPr id="101379" name="Rectangle 3"/>
          <p:cNvSpPr>
            <a:spLocks noGrp="1" noChangeArrowheads="1"/>
          </p:cNvSpPr>
          <p:nvPr>
            <p:ph type="body" idx="1"/>
          </p:nvPr>
        </p:nvSpPr>
        <p:spPr/>
        <p:txBody>
          <a:bodyPr/>
          <a:lstStyle/>
          <a:p>
            <a:r>
              <a:rPr lang="en-US" altLang="zh-CN" dirty="0"/>
              <a:t>*</a:t>
            </a:r>
            <a:r>
              <a:rPr lang="zh-CN" altLang="en-US" dirty="0"/>
              <a:t>注：也有最大项卡诺图。最小项：</a:t>
            </a:r>
            <a:r>
              <a:rPr lang="en-US" altLang="zh-CN" dirty="0" err="1"/>
              <a:t>minterm</a:t>
            </a:r>
            <a:r>
              <a:rPr lang="zh-CN" altLang="en-US" dirty="0"/>
              <a:t>。</a:t>
            </a:r>
          </a:p>
          <a:p>
            <a:endParaRPr lang="zh-CN" altLang="en-US" dirty="0"/>
          </a:p>
          <a:p>
            <a:r>
              <a:rPr lang="zh-CN" altLang="en-US" dirty="0"/>
              <a:t>将</a:t>
            </a:r>
            <a:r>
              <a:rPr lang="en-US" altLang="zh-CN" dirty="0"/>
              <a:t>n</a:t>
            </a:r>
            <a:r>
              <a:rPr lang="zh-CN" altLang="en-US" dirty="0"/>
              <a:t>个变量的全部最小项分别用一个个小方格表示，并使具有逻辑相邻性的最小项在几何位置上也相邻地排列，所得的图形被称为（全称）</a:t>
            </a:r>
            <a:r>
              <a:rPr lang="en-US" altLang="zh-CN" dirty="0"/>
              <a:t>n</a:t>
            </a:r>
            <a:r>
              <a:rPr lang="zh-CN" altLang="en-US" dirty="0"/>
              <a:t>变量最小项卡诺图。</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00A8151-409E-4DDB-8655-B27FF5831872}" type="slidenum">
              <a:rPr lang="en-US" altLang="zh-CN"/>
              <a:t>65</a:t>
            </a:fld>
            <a:endParaRPr lang="en-US" altLang="zh-CN"/>
          </a:p>
        </p:txBody>
      </p:sp>
      <p:sp>
        <p:nvSpPr>
          <p:cNvPr id="101378" name="Rectangle 2"/>
          <p:cNvSpPr>
            <a:spLocks noGrp="1" noRot="1" noChangeAspect="1" noChangeArrowheads="1" noTextEdit="1"/>
          </p:cNvSpPr>
          <p:nvPr>
            <p:ph type="sldImg"/>
          </p:nvPr>
        </p:nvSpPr>
        <p:spPr>
          <a:xfrm>
            <a:off x="992188" y="768350"/>
            <a:ext cx="5114925" cy="3836988"/>
          </a:xfrm>
        </p:spPr>
      </p:sp>
      <p:sp>
        <p:nvSpPr>
          <p:cNvPr id="101379" name="Rectangle 3"/>
          <p:cNvSpPr>
            <a:spLocks noGrp="1" noChangeArrowheads="1"/>
          </p:cNvSpPr>
          <p:nvPr>
            <p:ph type="body" idx="1"/>
          </p:nvPr>
        </p:nvSpPr>
        <p:spPr/>
        <p:txBody>
          <a:bodyPr/>
          <a:lstStyle/>
          <a:p>
            <a:r>
              <a:rPr lang="en-US" altLang="zh-CN" dirty="0"/>
              <a:t>*</a:t>
            </a:r>
            <a:r>
              <a:rPr lang="zh-CN" altLang="en-US" dirty="0"/>
              <a:t>注：也有最大项卡诺图。最小项：</a:t>
            </a:r>
            <a:r>
              <a:rPr lang="en-US" altLang="zh-CN" dirty="0" err="1"/>
              <a:t>minterm</a:t>
            </a:r>
            <a:r>
              <a:rPr lang="zh-CN" altLang="en-US" dirty="0"/>
              <a:t>。</a:t>
            </a:r>
          </a:p>
          <a:p>
            <a:endParaRPr lang="zh-CN" altLang="en-US" dirty="0"/>
          </a:p>
          <a:p>
            <a:r>
              <a:rPr lang="zh-CN" altLang="en-US" dirty="0"/>
              <a:t>将</a:t>
            </a:r>
            <a:r>
              <a:rPr lang="en-US" altLang="zh-CN" dirty="0"/>
              <a:t>n</a:t>
            </a:r>
            <a:r>
              <a:rPr lang="zh-CN" altLang="en-US" dirty="0"/>
              <a:t>个变量的全部最小项分别用一个个小方格表示，并使具有逻辑相邻性的最小项在几何位置上也相邻地排列，所得的图形被称为（全称）</a:t>
            </a:r>
            <a:r>
              <a:rPr lang="en-US" altLang="zh-CN" dirty="0"/>
              <a:t>n</a:t>
            </a:r>
            <a:r>
              <a:rPr lang="zh-CN" altLang="en-US" dirty="0"/>
              <a:t>变量最小项卡诺图。</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a:lnSpc>
                <a:spcPct val="120000"/>
              </a:lnSpc>
              <a:spcBef>
                <a:spcPts val="0"/>
              </a:spcBef>
            </a:pPr>
            <a:r>
              <a:rPr lang="zh-CN" altLang="en-US" sz="3200" dirty="0">
                <a:solidFill>
                  <a:srgbClr val="FF0000"/>
                </a:solidFill>
              </a:rPr>
              <a:t>奇异“</a:t>
            </a:r>
            <a:r>
              <a:rPr lang="en-US" altLang="zh-CN" sz="3200" dirty="0">
                <a:solidFill>
                  <a:srgbClr val="FF0000"/>
                </a:solidFill>
              </a:rPr>
              <a:t>1</a:t>
            </a:r>
            <a:r>
              <a:rPr lang="zh-CN" altLang="en-US" sz="3200" dirty="0">
                <a:solidFill>
                  <a:srgbClr val="FF0000"/>
                </a:solidFill>
              </a:rPr>
              <a:t>”单元</a:t>
            </a:r>
            <a:r>
              <a:rPr lang="en-US" altLang="zh-CN" sz="3200" dirty="0">
                <a:solidFill>
                  <a:srgbClr val="FF0000"/>
                </a:solidFill>
              </a:rPr>
              <a:t>(distinguished 1-cell)</a:t>
            </a:r>
            <a:r>
              <a:rPr lang="zh-CN" altLang="en-US" sz="3200" dirty="0"/>
              <a:t>：仅被一个实质蕴含项覆盖的最小项。</a:t>
            </a:r>
          </a:p>
          <a:p>
            <a:r>
              <a:rPr lang="zh-CN" altLang="en-US" sz="3200" dirty="0"/>
              <a:t>如何化简逻辑函数</a:t>
            </a:r>
            <a:r>
              <a:rPr lang="en-US" altLang="zh-CN" sz="3200" dirty="0"/>
              <a:t>——</a:t>
            </a:r>
            <a:r>
              <a:rPr lang="zh-CN" altLang="en-US" sz="3200" dirty="0"/>
              <a:t>最小化</a:t>
            </a:r>
            <a:r>
              <a:rPr lang="en-US" altLang="zh-CN" sz="3200" dirty="0"/>
              <a:t>(Minimize)</a:t>
            </a:r>
          </a:p>
          <a:p>
            <a:pPr lvl="1"/>
            <a:r>
              <a:rPr lang="zh-CN" altLang="en-US" sz="2800" dirty="0"/>
              <a:t> </a:t>
            </a:r>
            <a:r>
              <a:rPr lang="en-US" altLang="zh-CN" sz="2800" dirty="0"/>
              <a:t>(</a:t>
            </a:r>
            <a:r>
              <a:rPr lang="zh-CN" altLang="en-US" sz="2800" dirty="0"/>
              <a:t>主蕴涵项</a:t>
            </a:r>
            <a:r>
              <a:rPr lang="en-US" altLang="zh-CN" sz="2800" dirty="0"/>
              <a:t>)</a:t>
            </a:r>
            <a:r>
              <a:rPr lang="zh-CN" altLang="en-US" sz="2800" dirty="0"/>
              <a:t>定理：最简“积之和”是主蕴涵项之和</a:t>
            </a:r>
          </a:p>
          <a:p>
            <a:r>
              <a:rPr lang="zh-CN" altLang="en-US" sz="3200" dirty="0"/>
              <a:t> 蕴涵项</a:t>
            </a:r>
            <a:r>
              <a:rPr lang="en-US" altLang="zh-CN" sz="3200" dirty="0"/>
              <a:t>(</a:t>
            </a:r>
            <a:r>
              <a:rPr lang="en-US" altLang="zh-CN" sz="3200" dirty="0" err="1"/>
              <a:t>Implicant</a:t>
            </a:r>
            <a:r>
              <a:rPr lang="en-US" altLang="zh-CN" sz="3200" dirty="0"/>
              <a:t>)</a:t>
            </a:r>
          </a:p>
          <a:p>
            <a:pPr lvl="1"/>
            <a:r>
              <a:rPr lang="zh-CN" altLang="en-US" sz="2800" dirty="0"/>
              <a:t> 任何积项都称为蕴涵项，与卡诺图中的圈对应</a:t>
            </a:r>
          </a:p>
          <a:p>
            <a:r>
              <a:rPr lang="zh-CN" altLang="en-US" sz="3200" dirty="0"/>
              <a:t> 主蕴涵项</a:t>
            </a:r>
            <a:r>
              <a:rPr lang="en-US" altLang="zh-CN" sz="3200" dirty="0"/>
              <a:t>(Prime </a:t>
            </a:r>
            <a:r>
              <a:rPr lang="en-US" altLang="zh-CN" sz="3200" dirty="0" err="1"/>
              <a:t>implicant</a:t>
            </a:r>
            <a:r>
              <a:rPr lang="en-US" altLang="zh-CN" sz="3200" dirty="0"/>
              <a:t>)</a:t>
            </a:r>
          </a:p>
          <a:p>
            <a:pPr lvl="1"/>
            <a:r>
              <a:rPr lang="zh-CN" altLang="en-US" sz="2800" dirty="0"/>
              <a:t> 也称“本原蕴涵项”或“素项”</a:t>
            </a:r>
          </a:p>
          <a:p>
            <a:pPr lvl="1"/>
            <a:r>
              <a:rPr lang="zh-CN" altLang="en-US" sz="2800" dirty="0"/>
              <a:t> 定义若逻辑函数的积项</a:t>
            </a:r>
            <a:r>
              <a:rPr lang="en-US" altLang="zh-CN" sz="2800" dirty="0"/>
              <a:t>P</a:t>
            </a:r>
            <a:r>
              <a:rPr lang="zh-CN" altLang="en-US" sz="2800" dirty="0"/>
              <a:t>再也不能同其它积项合并以组成变量个数更少的积项，则称</a:t>
            </a:r>
            <a:r>
              <a:rPr lang="en-US" altLang="zh-CN" sz="2800" dirty="0"/>
              <a:t>P</a:t>
            </a:r>
            <a:r>
              <a:rPr lang="zh-CN" altLang="en-US" sz="2800" dirty="0"/>
              <a:t>为主蕴涵项</a:t>
            </a:r>
          </a:p>
          <a:p>
            <a:pPr lvl="1"/>
            <a:r>
              <a:rPr lang="zh-CN" altLang="en-US" sz="2800" dirty="0"/>
              <a:t> 对应卡诺图中</a:t>
            </a:r>
            <a:r>
              <a:rPr lang="zh-CN" altLang="en-US" sz="2800" dirty="0">
                <a:solidFill>
                  <a:srgbClr val="FF0000"/>
                </a:solidFill>
              </a:rPr>
              <a:t>最大的圈</a:t>
            </a:r>
          </a:p>
          <a:p>
            <a:r>
              <a:rPr lang="zh-CN" altLang="en-US" sz="2800" dirty="0">
                <a:solidFill>
                  <a:srgbClr val="FF0000"/>
                </a:solidFill>
              </a:rPr>
              <a:t>质</a:t>
            </a:r>
            <a:r>
              <a:rPr lang="zh-CN" altLang="en-US" sz="2800" dirty="0"/>
              <a:t>主蕴涵项</a:t>
            </a:r>
            <a:r>
              <a:rPr lang="en-US" altLang="zh-CN" sz="2800" dirty="0"/>
              <a:t>(Essential prime </a:t>
            </a:r>
            <a:r>
              <a:rPr lang="en-US" altLang="zh-CN" sz="2800" dirty="0" err="1"/>
              <a:t>implicant</a:t>
            </a:r>
            <a:r>
              <a:rPr lang="en-US" altLang="zh-CN" sz="2800" dirty="0"/>
              <a:t>)</a:t>
            </a:r>
          </a:p>
          <a:p>
            <a:pPr lvl="1"/>
            <a:r>
              <a:rPr lang="zh-CN" altLang="en-US" sz="2400" dirty="0"/>
              <a:t> 定义：不能被其它蕴涵项代替的主蕴涵项；至少包含一个不能被其它任何主蕴涵项所覆盖的最小项</a:t>
            </a:r>
          </a:p>
          <a:p>
            <a:pPr lvl="1"/>
            <a:r>
              <a:rPr lang="zh-CN" altLang="en-US" sz="2400" dirty="0"/>
              <a:t> 也称“必要素项”，对应卡诺图中</a:t>
            </a:r>
            <a:r>
              <a:rPr lang="zh-CN" altLang="en-US" sz="2400" dirty="0">
                <a:solidFill>
                  <a:srgbClr val="FF0000"/>
                </a:solidFill>
              </a:rPr>
              <a:t>必不可少</a:t>
            </a:r>
            <a:r>
              <a:rPr lang="zh-CN" altLang="en-US" sz="2400" dirty="0"/>
              <a:t>的最大圈</a:t>
            </a:r>
          </a:p>
          <a:p>
            <a:r>
              <a:rPr lang="zh-CN" altLang="en-US" sz="2800" dirty="0"/>
              <a:t> 覆盖</a:t>
            </a:r>
            <a:r>
              <a:rPr lang="en-US" altLang="zh-CN" sz="2800" dirty="0"/>
              <a:t>(Cover)</a:t>
            </a:r>
          </a:p>
          <a:p>
            <a:pPr lvl="1"/>
            <a:r>
              <a:rPr lang="zh-CN" altLang="en-US" sz="2400" dirty="0"/>
              <a:t> 若逻辑函数的所有最小项被</a:t>
            </a:r>
            <a:r>
              <a:rPr lang="en-US" altLang="zh-CN" sz="2400" dirty="0"/>
              <a:t>1</a:t>
            </a:r>
            <a:r>
              <a:rPr lang="zh-CN" altLang="en-US" sz="2400" dirty="0"/>
              <a:t>组蕴涵项所包含，则该组蕴涵项称为函数的</a:t>
            </a:r>
            <a:r>
              <a:rPr lang="en-US" altLang="zh-CN" sz="2400" dirty="0"/>
              <a:t>1</a:t>
            </a:r>
            <a:r>
              <a:rPr lang="zh-CN" altLang="en-US" sz="2400" dirty="0"/>
              <a:t>个覆盖</a:t>
            </a:r>
          </a:p>
          <a:p>
            <a:r>
              <a:rPr lang="zh-CN" altLang="en-US" sz="2800" dirty="0"/>
              <a:t> 最小覆盖</a:t>
            </a:r>
            <a:r>
              <a:rPr lang="en-US" altLang="zh-CN" sz="2800" dirty="0"/>
              <a:t>(Minimal cover)</a:t>
            </a:r>
          </a:p>
          <a:p>
            <a:pPr lvl="1"/>
            <a:r>
              <a:rPr lang="zh-CN" altLang="en-US" sz="2400" dirty="0"/>
              <a:t> 是</a:t>
            </a:r>
            <a:r>
              <a:rPr lang="en-US" altLang="zh-CN" sz="2400" dirty="0"/>
              <a:t>1</a:t>
            </a:r>
            <a:r>
              <a:rPr lang="zh-CN" altLang="en-US" sz="2400" dirty="0"/>
              <a:t>个包含最少主蕴涵项和最少符号数的覆盖</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66</a:t>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与教材上卡诺图最小项分布不同，结果相同</a:t>
            </a:r>
            <a:endParaRPr lang="en-US" altLang="zh-CN" dirty="0"/>
          </a:p>
          <a:p>
            <a:r>
              <a:rPr lang="zh-CN" altLang="en-US" dirty="0"/>
              <a:t>讲解生成蕴含项的过程，写出变量组合</a:t>
            </a:r>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t>67</a:t>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质蕴涵项：尽可能找最大的卡诺圈</a:t>
            </a:r>
            <a:endParaRPr lang="en-US" altLang="zh-CN" dirty="0"/>
          </a:p>
          <a:p>
            <a:pPr lvl="1"/>
            <a:r>
              <a:rPr lang="zh-CN" altLang="en-US" dirty="0"/>
              <a:t>附加的知识：</a:t>
            </a:r>
          </a:p>
          <a:p>
            <a:pPr lvl="1"/>
            <a:r>
              <a:rPr lang="zh-CN" altLang="en-US" dirty="0"/>
              <a:t>完备的步骤是</a:t>
            </a:r>
          </a:p>
          <a:p>
            <a:pPr lvl="1"/>
            <a:r>
              <a:rPr lang="en-US" altLang="zh-CN" dirty="0"/>
              <a:t>Step 1. </a:t>
            </a:r>
            <a:r>
              <a:rPr lang="zh-CN" altLang="en-US" dirty="0"/>
              <a:t>建立逻辑函数的卡诺图；</a:t>
            </a:r>
          </a:p>
          <a:p>
            <a:pPr lvl="1"/>
            <a:r>
              <a:rPr lang="en-US" altLang="zh-CN" dirty="0"/>
              <a:t>Step 2. </a:t>
            </a:r>
            <a:r>
              <a:rPr lang="zh-CN" altLang="en-US" dirty="0"/>
              <a:t>圈出所有的本源蕴涵项（素项）</a:t>
            </a:r>
            <a:r>
              <a:rPr lang="en-US" altLang="zh-CN" dirty="0"/>
              <a:t>—— </a:t>
            </a:r>
            <a:r>
              <a:rPr lang="zh-CN" altLang="en-US" dirty="0"/>
              <a:t>最大合并范围的卡诺圈所圈定的合并项；</a:t>
            </a:r>
          </a:p>
          <a:p>
            <a:pPr lvl="1"/>
            <a:r>
              <a:rPr lang="en-US" altLang="zh-CN" dirty="0"/>
              <a:t>Step 3. </a:t>
            </a:r>
            <a:r>
              <a:rPr lang="zh-CN" altLang="en-US" dirty="0"/>
              <a:t>确定实质蕴涵项 </a:t>
            </a:r>
            <a:r>
              <a:rPr lang="en-US" altLang="zh-CN" dirty="0"/>
              <a:t>—— </a:t>
            </a:r>
            <a:r>
              <a:rPr lang="zh-CN" altLang="en-US" dirty="0"/>
              <a:t>逻辑函数的表达式为最简时的蕴涵项叫作实质蕴涵项，实质素项的特点是至少包含一个实质最小项，所谓实质最小项是指只被合并了一次的最小项；</a:t>
            </a:r>
          </a:p>
          <a:p>
            <a:pPr lvl="1"/>
            <a:r>
              <a:rPr lang="en-US" altLang="zh-CN" dirty="0"/>
              <a:t>Step 4. </a:t>
            </a:r>
            <a:r>
              <a:rPr lang="zh-CN" altLang="en-US" dirty="0"/>
              <a:t>写出函数的最简逻辑表达式 </a:t>
            </a:r>
            <a:r>
              <a:rPr lang="en-US" altLang="zh-CN" dirty="0"/>
              <a:t>—— </a:t>
            </a:r>
            <a:r>
              <a:rPr lang="zh-CN" altLang="en-US" dirty="0"/>
              <a:t>最小实质素项集。</a:t>
            </a:r>
          </a:p>
          <a:p>
            <a:pPr lvl="1"/>
            <a:endParaRPr lang="zh-CN" altLang="en-US" dirty="0"/>
          </a:p>
          <a:p>
            <a:pPr lvl="1"/>
            <a:endParaRPr lang="zh-CN" altLang="en-US" dirty="0"/>
          </a:p>
          <a:p>
            <a:pPr lvl="1"/>
            <a:r>
              <a:rPr lang="zh-CN" altLang="en-US" dirty="0"/>
              <a:t>注：与项 是 升蕴涵项，</a:t>
            </a:r>
          </a:p>
          <a:p>
            <a:r>
              <a:rPr lang="zh-CN" altLang="en-US" dirty="0"/>
              <a:t>所谓“</a:t>
            </a:r>
            <a:r>
              <a:rPr lang="en-US" altLang="zh-CN" dirty="0"/>
              <a:t>1”</a:t>
            </a:r>
            <a:r>
              <a:rPr lang="zh-CN" altLang="en-US" dirty="0"/>
              <a:t>格不能漏圈</a:t>
            </a:r>
            <a:r>
              <a:rPr lang="en-US" altLang="zh-CN" dirty="0"/>
              <a:t>——</a:t>
            </a:r>
            <a:r>
              <a:rPr lang="zh-CN" altLang="en-US" dirty="0"/>
              <a:t>卡诺圈应覆盖卡诺图中所有的“</a:t>
            </a:r>
            <a:r>
              <a:rPr lang="en-US" altLang="zh-CN" dirty="0"/>
              <a:t>1”</a:t>
            </a:r>
            <a:r>
              <a:rPr lang="zh-CN" altLang="en-US" dirty="0"/>
              <a:t>格。</a:t>
            </a:r>
          </a:p>
          <a:p>
            <a:endParaRPr lang="zh-CN" altLang="en-US" dirty="0"/>
          </a:p>
          <a:p>
            <a:r>
              <a:rPr lang="zh-CN" altLang="en-US" dirty="0"/>
              <a:t>圈的面积尽可能大</a:t>
            </a:r>
            <a:r>
              <a:rPr lang="en-US" altLang="zh-CN" dirty="0"/>
              <a:t>——“ the largest circle of power 2 cells ”</a:t>
            </a:r>
          </a:p>
          <a:p>
            <a:r>
              <a:rPr lang="en-US" altLang="zh-CN" dirty="0"/>
              <a:t>“</a:t>
            </a:r>
            <a:r>
              <a:rPr lang="zh-CN" altLang="en-US" dirty="0"/>
              <a:t>格” </a:t>
            </a:r>
            <a:r>
              <a:rPr lang="en-US" altLang="zh-CN" dirty="0"/>
              <a:t>-- cell</a:t>
            </a:r>
          </a:p>
          <a:p>
            <a:endParaRPr lang="en-US" altLang="zh-CN" dirty="0"/>
          </a:p>
          <a:p>
            <a:r>
              <a:rPr lang="zh-CN" altLang="en-US" dirty="0"/>
              <a:t>含有“实质最小项”的素项就是实质蕴涵项。</a:t>
            </a:r>
            <a:endParaRPr lang="en-US" altLang="zh-CN" dirty="0"/>
          </a:p>
          <a:p>
            <a:pPr marL="0" marR="0" lvl="2" indent="0" algn="l" defTabSz="914400" rtl="0" eaLnBrk="0" fontAlgn="base" latinLnBrk="0" hangingPunct="0">
              <a:lnSpc>
                <a:spcPct val="100000"/>
              </a:lnSpc>
              <a:spcBef>
                <a:spcPct val="30000"/>
              </a:spcBef>
              <a:spcAft>
                <a:spcPct val="0"/>
              </a:spcAft>
              <a:buClrTx/>
              <a:buSzTx/>
              <a:buFontTx/>
              <a:buNone/>
              <a:defRPr/>
            </a:pPr>
            <a:r>
              <a:rPr lang="zh-CN" altLang="en-US" sz="2000" dirty="0"/>
              <a:t>“唯一的</a:t>
            </a:r>
            <a:r>
              <a:rPr lang="zh-CN" altLang="en-US" sz="2000" dirty="0">
                <a:solidFill>
                  <a:srgbClr val="FF0000"/>
                </a:solidFill>
                <a:latin typeface="Times New Roman" panose="02020603050405020304" pitchFamily="18" charset="0"/>
              </a:rPr>
              <a:t>‘</a:t>
            </a:r>
            <a:r>
              <a:rPr lang="en-US" altLang="zh-CN" sz="2000" dirty="0">
                <a:solidFill>
                  <a:srgbClr val="FF0000"/>
                </a:solidFill>
                <a:latin typeface="Times New Roman" panose="02020603050405020304" pitchFamily="18" charset="0"/>
              </a:rPr>
              <a:t>1</a:t>
            </a:r>
            <a:r>
              <a:rPr lang="zh-CN" altLang="en-US" sz="2000" dirty="0">
                <a:solidFill>
                  <a:srgbClr val="FF0000"/>
                </a:solidFill>
              </a:rPr>
              <a:t>格</a:t>
            </a:r>
            <a:r>
              <a:rPr lang="zh-CN" altLang="en-US" sz="2000" dirty="0">
                <a:solidFill>
                  <a:srgbClr val="FF0000"/>
                </a:solidFill>
                <a:latin typeface="Times New Roman" panose="02020603050405020304" pitchFamily="18" charset="0"/>
              </a:rPr>
              <a:t>’</a:t>
            </a:r>
            <a:r>
              <a:rPr lang="zh-CN" altLang="en-US" sz="2000" dirty="0"/>
              <a:t>”</a:t>
            </a:r>
            <a:r>
              <a:rPr lang="en-US" altLang="zh-CN" sz="2000" dirty="0"/>
              <a:t>——</a:t>
            </a:r>
            <a:r>
              <a:rPr lang="zh-CN" altLang="en-US" sz="2000" dirty="0"/>
              <a:t>学名“实质最小项”</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68</a:t>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和前面布尔代数法化简对比</a:t>
            </a:r>
          </a:p>
        </p:txBody>
      </p:sp>
      <p:sp>
        <p:nvSpPr>
          <p:cNvPr id="4" name="灯片编号占位符 3"/>
          <p:cNvSpPr>
            <a:spLocks noGrp="1"/>
          </p:cNvSpPr>
          <p:nvPr>
            <p:ph type="sldNum" sz="quarter" idx="5"/>
          </p:nvPr>
        </p:nvSpPr>
        <p:spPr/>
        <p:txBody>
          <a:bodyPr/>
          <a:lstStyle/>
          <a:p>
            <a:pPr>
              <a:defRPr/>
            </a:pPr>
            <a:fld id="{B641ABC4-95DD-415B-A5DD-26797A8ABBCC}" type="slidenum">
              <a:rPr lang="en-US" altLang="zh-CN" smtClean="0"/>
              <a:t>69</a:t>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2ACD34-2073-4FEA-A2F5-BB20415E92F6}" type="slidenum">
              <a:rPr lang="en-US" altLang="zh-CN"/>
              <a:t>70</a:t>
            </a:fld>
            <a:endParaRPr lang="en-US" altLang="zh-CN"/>
          </a:p>
        </p:txBody>
      </p:sp>
      <p:sp>
        <p:nvSpPr>
          <p:cNvPr id="180226" name="Rectangle 2"/>
          <p:cNvSpPr>
            <a:spLocks noGrp="1" noRot="1" noChangeAspect="1" noChangeArrowheads="1" noTextEdit="1"/>
          </p:cNvSpPr>
          <p:nvPr>
            <p:ph type="sldImg"/>
          </p:nvPr>
        </p:nvSpPr>
        <p:spPr>
          <a:xfrm>
            <a:off x="992188" y="768350"/>
            <a:ext cx="5114925" cy="3836988"/>
          </a:xfrm>
        </p:spPr>
      </p:sp>
      <p:sp>
        <p:nvSpPr>
          <p:cNvPr id="180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ea typeface="宋体" panose="02010600030101010101" pitchFamily="2" charset="-122"/>
              </a:rPr>
              <a:t>只要将反相圈移到输入端，同时将与门和或门互换。</a:t>
            </a:r>
            <a:endParaRPr lang="zh-CN" altLang="en-US" dirty="0"/>
          </a:p>
        </p:txBody>
      </p:sp>
      <p:sp>
        <p:nvSpPr>
          <p:cNvPr id="4" name="灯片编号占位符 3"/>
          <p:cNvSpPr>
            <a:spLocks noGrp="1"/>
          </p:cNvSpPr>
          <p:nvPr>
            <p:ph type="sldNum" sz="quarter" idx="5"/>
          </p:nvPr>
        </p:nvSpPr>
        <p:spPr/>
        <p:txBody>
          <a:bodyPr/>
          <a:lstStyle/>
          <a:p>
            <a:fld id="{B762BEBF-96A3-450B-A772-FAEFF39FE495}" type="slidenum">
              <a:rPr lang="zh-CN" altLang="en-US" smtClean="0"/>
              <a:t>74</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利用与非门和或非门来构建数字系统通常速度更快。</a:t>
            </a:r>
            <a:endParaRPr lang="en-US" altLang="zh-CN" sz="1200" dirty="0"/>
          </a:p>
        </p:txBody>
      </p:sp>
      <p:sp>
        <p:nvSpPr>
          <p:cNvPr id="4" name="灯片编号占位符 3"/>
          <p:cNvSpPr>
            <a:spLocks noGrp="1"/>
          </p:cNvSpPr>
          <p:nvPr>
            <p:ph type="sldNum" sz="quarter" idx="5"/>
          </p:nvPr>
        </p:nvSpPr>
        <p:spPr/>
        <p:txBody>
          <a:bodyPr/>
          <a:lstStyle/>
          <a:p>
            <a:fld id="{B762BEBF-96A3-450B-A772-FAEFF39FE495}" type="slidenum">
              <a:rPr lang="zh-CN" altLang="en-US" smtClean="0"/>
              <a:t>75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6AF2A5A-940A-4D4F-93EA-512BD4B05891}" type="slidenum">
              <a:rPr lang="en-US" altLang="zh-CN" smtClean="0"/>
              <a:t>8</a:t>
            </a:fld>
            <a:endParaRPr lang="en-US" altLang="zh-CN"/>
          </a:p>
        </p:txBody>
      </p:sp>
      <p:sp>
        <p:nvSpPr>
          <p:cNvPr id="91139" name="Rectangle 2"/>
          <p:cNvSpPr>
            <a:spLocks noGrp="1" noRot="1" noChangeAspect="1" noChangeArrowheads="1" noTextEdit="1"/>
          </p:cNvSpPr>
          <p:nvPr>
            <p:ph type="sldImg"/>
          </p:nvPr>
        </p:nvSpPr>
        <p:spPr>
          <a:xfrm>
            <a:off x="992188" y="768350"/>
            <a:ext cx="5114925" cy="3836988"/>
          </a:xfrm>
        </p:spPr>
      </p:sp>
      <p:sp>
        <p:nvSpPr>
          <p:cNvPr id="91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模拟量 </a:t>
            </a:r>
            <a:r>
              <a:rPr lang="en-US" altLang="zh-CN" dirty="0">
                <a:latin typeface="Arial" panose="020B0604020202020204" pitchFamily="34" charset="0"/>
              </a:rPr>
              <a:t>Analog Value</a:t>
            </a:r>
            <a:r>
              <a:rPr lang="zh-CN" altLang="en-US" dirty="0">
                <a:latin typeface="Arial" panose="020B0604020202020204" pitchFamily="34" charset="0"/>
              </a:rPr>
              <a:t>：连续的物理量</a:t>
            </a:r>
          </a:p>
          <a:p>
            <a:r>
              <a:rPr lang="zh-CN" altLang="en-US" dirty="0">
                <a:latin typeface="Arial" panose="020B0604020202020204" pitchFamily="34" charset="0"/>
              </a:rPr>
              <a:t>三极管的开关特性：开</a:t>
            </a:r>
            <a:r>
              <a:rPr lang="en-US" altLang="zh-CN" dirty="0">
                <a:latin typeface="Arial" panose="020B0604020202020204" pitchFamily="34" charset="0"/>
              </a:rPr>
              <a:t>—</a:t>
            </a:r>
            <a:r>
              <a:rPr lang="zh-CN" altLang="en-US" dirty="0">
                <a:latin typeface="Arial" panose="020B0604020202020204" pitchFamily="34" charset="0"/>
              </a:rPr>
              <a:t>饱和</a:t>
            </a:r>
            <a:r>
              <a:rPr lang="en-US" altLang="zh-CN" dirty="0">
                <a:latin typeface="Arial" panose="020B0604020202020204" pitchFamily="34" charset="0"/>
              </a:rPr>
              <a:t>/</a:t>
            </a:r>
            <a:r>
              <a:rPr lang="zh-CN" altLang="en-US" dirty="0">
                <a:latin typeface="Arial" panose="020B0604020202020204" pitchFamily="34" charset="0"/>
              </a:rPr>
              <a:t>关</a:t>
            </a:r>
            <a:r>
              <a:rPr lang="en-US" altLang="zh-CN" dirty="0">
                <a:latin typeface="Arial" panose="020B0604020202020204" pitchFamily="34" charset="0"/>
              </a:rPr>
              <a:t>—</a:t>
            </a:r>
            <a:r>
              <a:rPr lang="zh-CN" altLang="en-US" dirty="0">
                <a:latin typeface="Arial" panose="020B0604020202020204" pitchFamily="34" charset="0"/>
              </a:rPr>
              <a:t>不导通</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利用与非门和或非门来构建数字系统通常速度更快。</a:t>
            </a:r>
            <a:endParaRPr lang="en-US" altLang="zh-CN" sz="1200" dirty="0"/>
          </a:p>
        </p:txBody>
      </p:sp>
      <p:sp>
        <p:nvSpPr>
          <p:cNvPr id="4" name="灯片编号占位符 3"/>
          <p:cNvSpPr>
            <a:spLocks noGrp="1"/>
          </p:cNvSpPr>
          <p:nvPr>
            <p:ph type="sldNum" sz="quarter" idx="5"/>
          </p:nvPr>
        </p:nvSpPr>
        <p:spPr/>
        <p:txBody>
          <a:bodyPr/>
          <a:lstStyle/>
          <a:p>
            <a:fld id="{B762BEBF-96A3-450B-A772-FAEFF39FE495}" type="slidenum">
              <a:rPr lang="zh-CN" altLang="en-US" smtClean="0"/>
              <a:t>76</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利用与非门和或非门来构建数字系统通常速度更快。</a:t>
            </a:r>
            <a:endParaRPr lang="en-US" altLang="zh-CN" sz="1200" dirty="0"/>
          </a:p>
        </p:txBody>
      </p:sp>
      <p:sp>
        <p:nvSpPr>
          <p:cNvPr id="4" name="灯片编号占位符 3"/>
          <p:cNvSpPr>
            <a:spLocks noGrp="1"/>
          </p:cNvSpPr>
          <p:nvPr>
            <p:ph type="sldNum" sz="quarter" idx="5"/>
          </p:nvPr>
        </p:nvSpPr>
        <p:spPr/>
        <p:txBody>
          <a:bodyPr/>
          <a:lstStyle/>
          <a:p>
            <a:fld id="{B762BEBF-96A3-450B-A772-FAEFF39FE495}" type="slidenum">
              <a:rPr lang="zh-CN" altLang="en-US" smtClean="0"/>
              <a:t>77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lvl="2"/>
            <a:r>
              <a:rPr lang="zh-CN" altLang="en-US" sz="2500" dirty="0"/>
              <a:t>更多的灵活性，更快，更精确的计算</a:t>
            </a:r>
          </a:p>
          <a:p>
            <a:pPr lvl="2"/>
            <a:r>
              <a:rPr lang="zh-CN" altLang="en-US" sz="2500" dirty="0"/>
              <a:t>容易实现存储设备</a:t>
            </a:r>
          </a:p>
          <a:p>
            <a:pPr lvl="2"/>
            <a:r>
              <a:rPr lang="zh-CN" altLang="en-US" sz="2500" dirty="0"/>
              <a:t>误差监测和修正</a:t>
            </a:r>
          </a:p>
          <a:p>
            <a:pPr lvl="2"/>
            <a:r>
              <a:rPr lang="zh-CN" altLang="en-US" sz="2500" dirty="0"/>
              <a:t>容易最小化</a:t>
            </a:r>
          </a:p>
          <a:p>
            <a:pPr marL="0" lvl="1">
              <a:spcBef>
                <a:spcPts val="0"/>
              </a:spcBef>
            </a:pPr>
            <a:endParaRPr lang="en-US" altLang="zh-CN" sz="2800" dirty="0"/>
          </a:p>
          <a:p>
            <a:pPr marL="0" lvl="1">
              <a:spcBef>
                <a:spcPts val="0"/>
              </a:spcBef>
            </a:pPr>
            <a:r>
              <a:rPr lang="zh-CN" altLang="en-US" sz="2800" dirty="0"/>
              <a:t>真实的数字在深层次上也是</a:t>
            </a:r>
            <a:r>
              <a:rPr lang="zh-CN" altLang="en-US" sz="2800" dirty="0">
                <a:solidFill>
                  <a:srgbClr val="FF0000"/>
                </a:solidFill>
              </a:rPr>
              <a:t>模拟的</a:t>
            </a:r>
            <a:endParaRPr lang="en-US" altLang="zh-CN" sz="2800" dirty="0">
              <a:solidFill>
                <a:srgbClr val="FF0000"/>
              </a:solidFill>
            </a:endParaRPr>
          </a:p>
          <a:p>
            <a:pPr marL="0" lvl="2">
              <a:spcBef>
                <a:spcPts val="0"/>
              </a:spcBef>
            </a:pPr>
            <a:r>
              <a:rPr lang="zh-CN" altLang="en-US" sz="2000" dirty="0"/>
              <a:t>在数字逻辑电路课程中要记住这个事实</a:t>
            </a:r>
          </a:p>
          <a:p>
            <a:pPr marL="0" lvl="2">
              <a:spcBef>
                <a:spcPts val="0"/>
              </a:spcBef>
            </a:pPr>
            <a:r>
              <a:rPr lang="zh-CN" altLang="en-US" sz="2000" dirty="0"/>
              <a:t>某些时候，在设计数字电路时，还需考虑模拟的特性</a:t>
            </a:r>
            <a:endParaRPr lang="en-US" altLang="zh-CN" sz="2000" dirty="0"/>
          </a:p>
          <a:p>
            <a:pPr marL="0" lvl="2">
              <a:spcBef>
                <a:spcPts val="0"/>
              </a:spcBef>
            </a:pPr>
            <a:endParaRPr lang="en-US" altLang="zh-CN" sz="2000" dirty="0"/>
          </a:p>
          <a:p>
            <a:pPr marL="0" lvl="1">
              <a:spcBef>
                <a:spcPts val="0"/>
              </a:spcBef>
            </a:pPr>
            <a:r>
              <a:rPr lang="zh-CN" altLang="en-US" sz="2800" dirty="0"/>
              <a:t>疯狂的数字</a:t>
            </a:r>
            <a:endParaRPr lang="en-US" altLang="zh-CN" sz="2800" dirty="0"/>
          </a:p>
          <a:p>
            <a:pPr marL="0" lvl="2">
              <a:spcBef>
                <a:spcPts val="0"/>
              </a:spcBef>
            </a:pPr>
            <a:r>
              <a:rPr lang="zh-CN" altLang="en-US" sz="2000" dirty="0"/>
              <a:t>音乐：</a:t>
            </a:r>
            <a:r>
              <a:rPr lang="en-US" altLang="zh-CN" sz="2000" dirty="0"/>
              <a:t>CD, MP3</a:t>
            </a:r>
          </a:p>
          <a:p>
            <a:pPr marL="0" lvl="2">
              <a:spcBef>
                <a:spcPts val="0"/>
              </a:spcBef>
            </a:pPr>
            <a:r>
              <a:rPr lang="zh-CN" altLang="en-US" sz="2000" dirty="0"/>
              <a:t>电影：</a:t>
            </a:r>
            <a:r>
              <a:rPr lang="en-US" altLang="zh-CN" sz="2000" dirty="0"/>
              <a:t>MPEG, RM, DVD</a:t>
            </a:r>
          </a:p>
          <a:p>
            <a:pPr marL="0" lvl="2">
              <a:spcBef>
                <a:spcPts val="0"/>
              </a:spcBef>
            </a:pPr>
            <a:r>
              <a:rPr lang="zh-CN" altLang="en-US" sz="2000" dirty="0"/>
              <a:t>数字电视</a:t>
            </a:r>
          </a:p>
          <a:p>
            <a:pPr marL="0" lvl="2">
              <a:spcBef>
                <a:spcPts val="0"/>
              </a:spcBef>
            </a:pPr>
            <a:r>
              <a:rPr lang="zh-CN" altLang="en-US" sz="2000" dirty="0"/>
              <a:t>数字照相机</a:t>
            </a:r>
          </a:p>
          <a:p>
            <a:pPr marL="0" lvl="2">
              <a:spcBef>
                <a:spcPts val="0"/>
              </a:spcBef>
            </a:pPr>
            <a:r>
              <a:rPr lang="zh-CN" altLang="en-US" sz="2000" dirty="0"/>
              <a:t>数字摄影机</a:t>
            </a:r>
          </a:p>
          <a:p>
            <a:pPr marL="0" lvl="2">
              <a:spcBef>
                <a:spcPts val="0"/>
              </a:spcBef>
            </a:pPr>
            <a:r>
              <a:rPr lang="zh-CN" altLang="en-US" sz="2000" dirty="0"/>
              <a:t>手机</a:t>
            </a:r>
          </a:p>
          <a:p>
            <a:pPr marL="0" lvl="2">
              <a:spcBef>
                <a:spcPts val="0"/>
              </a:spcBef>
            </a:pPr>
            <a:endParaRPr lang="zh-CN" altLang="en-US" dirty="0"/>
          </a:p>
        </p:txBody>
      </p:sp>
      <p:sp>
        <p:nvSpPr>
          <p:cNvPr id="4" name="灯片编号占位符 3"/>
          <p:cNvSpPr>
            <a:spLocks noGrp="1"/>
          </p:cNvSpPr>
          <p:nvPr>
            <p:ph type="sldNum" sz="quarter" idx="10"/>
          </p:nvPr>
        </p:nvSpPr>
        <p:spPr/>
        <p:txBody>
          <a:bodyPr/>
          <a:lstStyle/>
          <a:p>
            <a:pPr>
              <a:defRPr/>
            </a:pPr>
            <a:fld id="{896265BD-27AC-41F9-B4DA-540A1E1A50BA}" type="slidenum">
              <a:rPr lang="en-US" altLang="zh-CN" smtClean="0"/>
              <a:t>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a:t>The HIGH range typically corresponds to binary 1 and LOW range to binary 0. The threshold region is a range of voltages</a:t>
            </a:r>
          </a:p>
          <a:p>
            <a:r>
              <a:rPr lang="en-US" altLang="zh-CN" dirty="0"/>
              <a:t>for which the input voltage value cannot be interpreted reliably as either a 0 or a 1.</a:t>
            </a:r>
          </a:p>
          <a:p>
            <a:r>
              <a:rPr lang="zh-CN" altLang="en-US" dirty="0"/>
              <a:t>同一个逻辑电路，在不同的逻辑假定下，其逻辑功能是不同的。</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10</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79ACC2B-7DDE-43DD-810A-998AAA989F9D}" type="slidenum">
              <a:rPr lang="en-US" altLang="zh-CN"/>
              <a:t>11</a:t>
            </a:fld>
            <a:endParaRPr lang="en-US" altLang="zh-CN"/>
          </a:p>
        </p:txBody>
      </p:sp>
      <p:sp>
        <p:nvSpPr>
          <p:cNvPr id="230402" name="Rectangle 2"/>
          <p:cNvSpPr>
            <a:spLocks noGrp="1" noRot="1" noChangeAspect="1" noChangeArrowheads="1" noTextEdit="1"/>
          </p:cNvSpPr>
          <p:nvPr>
            <p:ph type="sldImg"/>
          </p:nvPr>
        </p:nvSpPr>
        <p:spPr>
          <a:xfrm>
            <a:off x="992188" y="768350"/>
            <a:ext cx="5114925" cy="3836988"/>
          </a:xfrm>
        </p:spPr>
      </p:sp>
      <p:sp>
        <p:nvSpPr>
          <p:cNvPr id="230403" name="Rectangle 3"/>
          <p:cNvSpPr>
            <a:spLocks noGrp="1" noChangeArrowheads="1"/>
          </p:cNvSpPr>
          <p:nvPr>
            <p:ph type="body" idx="1"/>
          </p:nvPr>
        </p:nvSpPr>
        <p:spPr/>
        <p:txBody>
          <a:bodyPr/>
          <a:lstStyle/>
          <a:p>
            <a:r>
              <a:rPr lang="en-US" altLang="zh-CN"/>
              <a:t>The HIGH range typically corresponds to binary 1 and LOW range to binary 0. The threshold region is a range of voltages</a:t>
            </a:r>
          </a:p>
          <a:p>
            <a:r>
              <a:rPr lang="en-US" altLang="zh-CN"/>
              <a:t>for which the input voltage value cannot be interpreted reliably as either a 0 or a 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586827"/>
          </a:xfrm>
        </p:spPr>
        <p:txBody>
          <a:bodyPr/>
          <a:lstStyle>
            <a:lvl1pPr algn="ctr">
              <a:defRPr sz="40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595419"/>
          </a:xfrm>
        </p:spPr>
        <p:txBody>
          <a:bodyPr/>
          <a:lstStyle>
            <a:lvl1pPr marL="0" indent="0" algn="ctr">
              <a:buNone/>
              <a:defRPr sz="3200">
                <a:latin typeface="微软雅黑 Light" panose="020B0502040204020203" pitchFamily="34" charset="-122"/>
                <a:ea typeface="微软雅黑 Light" panose="020B0502040204020203" pitchFamily="34"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00100" y="190500"/>
            <a:ext cx="6073775" cy="479747"/>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284773" y="915505"/>
            <a:ext cx="8523654" cy="1999522"/>
          </a:xfrm>
        </p:spPr>
        <p:txBody>
          <a:bodyPr/>
          <a:lstStyle>
            <a:lvl1pPr>
              <a:defRPr sz="2400" b="1" baseline="0">
                <a:latin typeface="微软雅黑" panose="020B0503020204020204" pitchFamily="34" charset="-122"/>
                <a:ea typeface="微软雅黑" panose="020B0503020204020204" pitchFamily="34" charset="-122"/>
              </a:defRPr>
            </a:lvl1pPr>
            <a:lvl2pPr>
              <a:defRPr sz="2200" b="1">
                <a:latin typeface="微软雅黑" panose="020B0503020204020204" pitchFamily="34" charset="-122"/>
                <a:ea typeface="微软雅黑" panose="020B0503020204020204" pitchFamily="34" charset="-122"/>
              </a:defRPr>
            </a:lvl2pPr>
            <a:lvl3pPr>
              <a:defRPr sz="2000" b="1">
                <a:latin typeface="微软雅黑" panose="020B0503020204020204" pitchFamily="34" charset="-122"/>
                <a:ea typeface="微软雅黑" panose="020B0503020204020204" pitchFamily="34" charset="-122"/>
              </a:defRPr>
            </a:lvl3pPr>
            <a:lvl4pPr>
              <a:defRPr sz="1800" b="1">
                <a:latin typeface="微软雅黑" panose="020B0503020204020204" pitchFamily="34" charset="-122"/>
                <a:ea typeface="微软雅黑" panose="020B0503020204020204" pitchFamily="34" charset="-122"/>
              </a:defRPr>
            </a:lvl4pPr>
            <a:lvl5pPr>
              <a:defRPr sz="1800" b="1">
                <a:latin typeface="微软雅黑 Light" panose="020B0502040204020203" pitchFamily="34" charset="-122"/>
                <a:ea typeface="微软雅黑 Light" panose="020B0502040204020203"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Line 6"/>
          <p:cNvSpPr>
            <a:spLocks noChangeShapeType="1"/>
          </p:cNvSpPr>
          <p:nvPr userDrawn="1"/>
        </p:nvSpPr>
        <p:spPr bwMode="auto">
          <a:xfrm>
            <a:off x="317500" y="673100"/>
            <a:ext cx="8458200" cy="0"/>
          </a:xfrm>
          <a:prstGeom prst="line">
            <a:avLst/>
          </a:prstGeom>
          <a:noFill/>
          <a:ln w="1270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0" y="190500"/>
            <a:ext cx="6073775" cy="479747"/>
          </a:xfrm>
        </p:spPr>
        <p:txBody>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Line 6"/>
          <p:cNvSpPr>
            <a:spLocks noChangeShapeType="1"/>
          </p:cNvSpPr>
          <p:nvPr userDrawn="1"/>
        </p:nvSpPr>
        <p:spPr bwMode="auto">
          <a:xfrm>
            <a:off x="317500" y="673100"/>
            <a:ext cx="8458200" cy="0"/>
          </a:xfrm>
          <a:prstGeom prst="line">
            <a:avLst/>
          </a:prstGeom>
          <a:noFill/>
          <a:ln w="1270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00100" y="190500"/>
            <a:ext cx="6073775" cy="47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dirty="0"/>
              <a:t>Title</a:t>
            </a:r>
          </a:p>
        </p:txBody>
      </p:sp>
      <p:sp>
        <p:nvSpPr>
          <p:cNvPr id="1028" name="Rectangle 5"/>
          <p:cNvSpPr>
            <a:spLocks noGrp="1" noChangeArrowheads="1"/>
          </p:cNvSpPr>
          <p:nvPr>
            <p:ph type="body" idx="1"/>
          </p:nvPr>
        </p:nvSpPr>
        <p:spPr bwMode="auto">
          <a:xfrm>
            <a:off x="444500" y="889000"/>
            <a:ext cx="8191500" cy="239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dirty="0"/>
              <a:t>This is our 1st Level Bullet</a:t>
            </a:r>
          </a:p>
          <a:p>
            <a:pPr lvl="1"/>
            <a:r>
              <a:rPr lang="en-US" altLang="zh-CN" dirty="0"/>
              <a:t>This is our 2nd level bullet</a:t>
            </a:r>
          </a:p>
          <a:p>
            <a:pPr lvl="2"/>
            <a:r>
              <a:rPr lang="en-US" altLang="zh-CN" dirty="0"/>
              <a:t>This is our 3rd level bullet</a:t>
            </a:r>
          </a:p>
          <a:p>
            <a:pPr lvl="0"/>
            <a:r>
              <a:rPr lang="en-US" altLang="zh-CN" dirty="0"/>
              <a:t>This is our next 1st Level Bullet</a:t>
            </a:r>
          </a:p>
          <a:p>
            <a:pPr lvl="1"/>
            <a:r>
              <a:rPr lang="en-US" altLang="zh-CN" dirty="0"/>
              <a:t>This is our 2nd level bullet</a:t>
            </a:r>
          </a:p>
          <a:p>
            <a:pPr lvl="2"/>
            <a:r>
              <a:rPr lang="en-US" altLang="zh-CN" dirty="0"/>
              <a:t>This is our 3rd level bullet</a:t>
            </a:r>
          </a:p>
        </p:txBody>
      </p:sp>
      <p:sp>
        <p:nvSpPr>
          <p:cNvPr id="1029" name="Line 6"/>
          <p:cNvSpPr>
            <a:spLocks noChangeShapeType="1"/>
          </p:cNvSpPr>
          <p:nvPr/>
        </p:nvSpPr>
        <p:spPr bwMode="auto">
          <a:xfrm>
            <a:off x="317500" y="673100"/>
            <a:ext cx="8458200" cy="0"/>
          </a:xfrm>
          <a:prstGeom prst="line">
            <a:avLst/>
          </a:prstGeom>
          <a:noFill/>
          <a:ln w="1270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hdr="0" ftr="0" dt="0"/>
  <p:txStyles>
    <p:titleStyle>
      <a:lvl1pPr algn="l" rtl="0" eaLnBrk="1" fontAlgn="base" hangingPunct="1">
        <a:lnSpc>
          <a:spcPct val="87000"/>
        </a:lnSpc>
        <a:spcBef>
          <a:spcPct val="0"/>
        </a:spcBef>
        <a:spcAft>
          <a:spcPct val="0"/>
        </a:spcAft>
        <a:defRPr sz="3200" b="1">
          <a:solidFill>
            <a:srgbClr val="CC0000"/>
          </a:solidFill>
          <a:latin typeface="微软雅黑" panose="020B0503020204020204" pitchFamily="34" charset="-122"/>
          <a:ea typeface="微软雅黑" panose="020B0503020204020204" pitchFamily="34" charset="-122"/>
          <a:cs typeface="+mj-cs"/>
        </a:defRPr>
      </a:lvl1pPr>
      <a:lvl2pPr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2pPr>
      <a:lvl3pPr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3pPr>
      <a:lvl4pPr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4pPr>
      <a:lvl5pPr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5pPr>
      <a:lvl6pPr marL="457200"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6pPr>
      <a:lvl7pPr marL="914400"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7pPr>
      <a:lvl8pPr marL="1371600"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8pPr>
      <a:lvl9pPr marL="1828800"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9pPr>
    </p:titleStyle>
    <p:bodyStyle>
      <a:lvl1pPr marL="203200" indent="-203200" algn="l" rtl="0" eaLnBrk="1" fontAlgn="base" hangingPunct="1">
        <a:lnSpc>
          <a:spcPct val="120000"/>
        </a:lnSpc>
        <a:spcBef>
          <a:spcPct val="10000"/>
        </a:spcBef>
        <a:spcAft>
          <a:spcPct val="0"/>
        </a:spcAft>
        <a:buClr>
          <a:schemeClr val="tx1"/>
        </a:buClr>
        <a:buSzPct val="60000"/>
        <a:buFont typeface="Wingdings" panose="05000000000000000000" pitchFamily="2" charset="2"/>
        <a:buChar char="u"/>
        <a:defRPr sz="2200" b="1">
          <a:solidFill>
            <a:schemeClr val="tx1"/>
          </a:solidFill>
          <a:latin typeface="+mn-lt"/>
          <a:ea typeface="+mn-ea"/>
          <a:cs typeface="+mn-cs"/>
        </a:defRPr>
      </a:lvl1pPr>
      <a:lvl2pPr marL="685800" indent="-190500" algn="l" rtl="0" eaLnBrk="1" fontAlgn="base" hangingPunct="1">
        <a:lnSpc>
          <a:spcPct val="120000"/>
        </a:lnSpc>
        <a:spcBef>
          <a:spcPct val="10000"/>
        </a:spcBef>
        <a:spcAft>
          <a:spcPct val="0"/>
        </a:spcAft>
        <a:buSzPct val="100000"/>
        <a:buChar char="•"/>
        <a:defRPr sz="2000" b="1">
          <a:solidFill>
            <a:srgbClr val="0000FF"/>
          </a:solidFill>
          <a:latin typeface="+mn-lt"/>
          <a:ea typeface="+mn-ea"/>
        </a:defRPr>
      </a:lvl2pPr>
      <a:lvl3pPr marL="1257300" indent="-342900" algn="l" rtl="0" eaLnBrk="1" fontAlgn="base" hangingPunct="1">
        <a:lnSpc>
          <a:spcPct val="120000"/>
        </a:lnSpc>
        <a:spcBef>
          <a:spcPct val="10000"/>
        </a:spcBef>
        <a:spcAft>
          <a:spcPct val="0"/>
        </a:spcAft>
        <a:buSzPct val="100000"/>
        <a:buChar char="-"/>
        <a:defRPr b="1">
          <a:solidFill>
            <a:schemeClr val="tx1"/>
          </a:solidFill>
          <a:latin typeface="+mn-lt"/>
          <a:ea typeface="+mn-ea"/>
        </a:defRPr>
      </a:lvl3pPr>
      <a:lvl4pPr marL="17145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2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oleObject" Target="../embeddings/oleObject5.bin"/><Relationship Id="rId4" Type="http://schemas.openxmlformats.org/officeDocument/2006/relationships/image" Target="../media/image55.png"/></Relationships>
</file>

<file path=ppt/slides/_rels/slide5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65.png"/><Relationship Id="rId7" Type="http://schemas.openxmlformats.org/officeDocument/2006/relationships/oleObject" Target="../embeddings/oleObject7.bin"/><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oleObject" Target="../embeddings/oleObject6.bin"/><Relationship Id="rId4" Type="http://schemas.openxmlformats.org/officeDocument/2006/relationships/image" Target="../media/image66.png"/></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18" Type="http://schemas.openxmlformats.org/officeDocument/2006/relationships/image" Target="../media/image85.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17" Type="http://schemas.openxmlformats.org/officeDocument/2006/relationships/image" Target="../media/image84.png"/><Relationship Id="rId2" Type="http://schemas.openxmlformats.org/officeDocument/2006/relationships/notesSlide" Target="../notesSlides/notesSlide44.xml"/><Relationship Id="rId16" Type="http://schemas.openxmlformats.org/officeDocument/2006/relationships/image" Target="../media/image83.png"/><Relationship Id="rId20" Type="http://schemas.openxmlformats.org/officeDocument/2006/relationships/image" Target="../media/image87.png"/><Relationship Id="rId1" Type="http://schemas.openxmlformats.org/officeDocument/2006/relationships/slideLayout" Target="../slideLayouts/slideLayout4.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5" Type="http://schemas.openxmlformats.org/officeDocument/2006/relationships/image" Target="../media/image82.png"/><Relationship Id="rId10" Type="http://schemas.openxmlformats.org/officeDocument/2006/relationships/image" Target="../media/image77.png"/><Relationship Id="rId19" Type="http://schemas.openxmlformats.org/officeDocument/2006/relationships/image" Target="../media/image86.png"/><Relationship Id="rId4" Type="http://schemas.openxmlformats.org/officeDocument/2006/relationships/image" Target="../media/image71.png"/><Relationship Id="rId9" Type="http://schemas.openxmlformats.org/officeDocument/2006/relationships/image" Target="../media/image76.png"/><Relationship Id="rId14" Type="http://schemas.openxmlformats.org/officeDocument/2006/relationships/image" Target="../media/image8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93.png"/></Relationships>
</file>

<file path=ppt/slides/_rels/slide65.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60.wmf"/><Relationship Id="rId4" Type="http://schemas.openxmlformats.org/officeDocument/2006/relationships/oleObject" Target="../embeddings/oleObject8.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57.xml"/><Relationship Id="rId1" Type="http://schemas.openxmlformats.org/officeDocument/2006/relationships/slideLayout" Target="../slideLayouts/slideLayout4.xml"/><Relationship Id="rId5" Type="http://schemas.openxmlformats.org/officeDocument/2006/relationships/image" Target="../media/image105.png"/><Relationship Id="rId4" Type="http://schemas.openxmlformats.org/officeDocument/2006/relationships/image" Target="../media/image61.wmf"/></Relationships>
</file>

<file path=ppt/slides/_rels/slide71.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7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68.jpeg"/><Relationship Id="rId3" Type="http://schemas.openxmlformats.org/officeDocument/2006/relationships/image" Target="../media/image112.png"/><Relationship Id="rId7" Type="http://schemas.openxmlformats.org/officeDocument/2006/relationships/image" Target="../media/image116.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 Id="rId9" Type="http://schemas.openxmlformats.org/officeDocument/2006/relationships/image" Target="../media/image96.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2</a:t>
            </a:r>
            <a:r>
              <a:rPr lang="zh-CN" altLang="en-US" dirty="0"/>
              <a:t>章 数字逻辑基础</a:t>
            </a:r>
          </a:p>
        </p:txBody>
      </p:sp>
      <p:sp>
        <p:nvSpPr>
          <p:cNvPr id="3" name="副标题 2"/>
          <p:cNvSpPr>
            <a:spLocks noGrp="1"/>
          </p:cNvSpPr>
          <p:nvPr>
            <p:ph type="subTitle" idx="1"/>
          </p:nvPr>
        </p:nvSpPr>
        <p:spPr>
          <a:xfrm>
            <a:off x="2561574" y="3303741"/>
            <a:ext cx="4340268" cy="2075825"/>
          </a:xfrm>
        </p:spPr>
        <p:txBody>
          <a:bodyPr/>
          <a:lstStyle/>
          <a:p>
            <a:pPr algn="l" eaLnBrk="0" hangingPunct="0">
              <a:lnSpc>
                <a:spcPts val="4000"/>
              </a:lnSpc>
              <a:spcBef>
                <a:spcPct val="0"/>
              </a:spcBef>
              <a:defRPr/>
            </a:pPr>
            <a:r>
              <a:rPr lang="zh-CN" altLang="en-US" sz="2600" kern="1200" dirty="0">
                <a:latin typeface="+mj-ea"/>
                <a:ea typeface="+mj-ea"/>
              </a:rPr>
              <a:t>第一讲  逻辑门和数字抽象</a:t>
            </a:r>
            <a:endParaRPr lang="en-US" altLang="zh-CN" sz="2600" kern="1200" dirty="0">
              <a:latin typeface="+mj-ea"/>
              <a:ea typeface="+mj-ea"/>
            </a:endParaRPr>
          </a:p>
          <a:p>
            <a:pPr algn="l" eaLnBrk="0" hangingPunct="0">
              <a:lnSpc>
                <a:spcPts val="4000"/>
              </a:lnSpc>
              <a:spcBef>
                <a:spcPct val="0"/>
              </a:spcBef>
              <a:defRPr/>
            </a:pPr>
            <a:r>
              <a:rPr lang="zh-CN" altLang="en-US" sz="2600" kern="1200" dirty="0">
                <a:latin typeface="+mj-ea"/>
                <a:ea typeface="+mj-ea"/>
              </a:rPr>
              <a:t>第二讲  布尔代数</a:t>
            </a:r>
            <a:endParaRPr lang="en-US" altLang="zh-CN" sz="2600" kern="1200" dirty="0">
              <a:latin typeface="+mj-ea"/>
              <a:ea typeface="+mj-ea"/>
            </a:endParaRPr>
          </a:p>
          <a:p>
            <a:pPr algn="l" eaLnBrk="0" hangingPunct="0">
              <a:lnSpc>
                <a:spcPts val="4000"/>
              </a:lnSpc>
              <a:spcBef>
                <a:spcPct val="0"/>
              </a:spcBef>
              <a:defRPr/>
            </a:pPr>
            <a:r>
              <a:rPr lang="zh-CN" altLang="en-US" sz="2600" kern="1200" dirty="0">
                <a:latin typeface="+mj-ea"/>
                <a:ea typeface="+mj-ea"/>
              </a:rPr>
              <a:t>第三讲  逻辑关系描述</a:t>
            </a:r>
            <a:endParaRPr lang="en-US" altLang="zh-CN" sz="2600" kern="1200" dirty="0">
              <a:latin typeface="+mj-ea"/>
              <a:ea typeface="+mj-ea"/>
            </a:endParaRPr>
          </a:p>
          <a:p>
            <a:pPr algn="l" eaLnBrk="0" hangingPunct="0">
              <a:lnSpc>
                <a:spcPts val="4000"/>
              </a:lnSpc>
              <a:spcBef>
                <a:spcPct val="0"/>
              </a:spcBef>
              <a:defRPr/>
            </a:pPr>
            <a:r>
              <a:rPr lang="zh-CN" altLang="en-US" sz="2600" kern="1200" dirty="0">
                <a:latin typeface="+mj-ea"/>
                <a:ea typeface="+mj-ea"/>
              </a:rPr>
              <a:t>第四讲  逻辑函数化简</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2" y="185722"/>
            <a:ext cx="6524228" cy="742951"/>
          </a:xfrm>
        </p:spPr>
        <p:txBody>
          <a:bodyPr/>
          <a:lstStyle/>
          <a:p>
            <a:r>
              <a:rPr lang="en-US" altLang="zh-CN" dirty="0"/>
              <a:t>1.2 </a:t>
            </a:r>
            <a:r>
              <a:rPr lang="zh-CN" altLang="en-US" dirty="0"/>
              <a:t>数字抽象</a:t>
            </a:r>
          </a:p>
        </p:txBody>
      </p:sp>
      <p:sp>
        <p:nvSpPr>
          <p:cNvPr id="3" name="内容占位符 2"/>
          <p:cNvSpPr>
            <a:spLocks noGrp="1"/>
          </p:cNvSpPr>
          <p:nvPr>
            <p:ph idx="1"/>
          </p:nvPr>
        </p:nvSpPr>
        <p:spPr>
          <a:xfrm>
            <a:off x="488946" y="1011869"/>
            <a:ext cx="8498910" cy="2060500"/>
          </a:xfrm>
        </p:spPr>
        <p:txBody>
          <a:bodyPr/>
          <a:lstStyle/>
          <a:p>
            <a:pPr>
              <a:spcBef>
                <a:spcPts val="1200"/>
              </a:spcBef>
            </a:pPr>
            <a:r>
              <a:rPr lang="zh-CN" altLang="en-US" sz="2300" dirty="0"/>
              <a:t>逻辑采样：将物理量实际值的无穷集映射为两个子集，对应于两个</a:t>
            </a:r>
            <a:r>
              <a:rPr lang="zh-CN" altLang="en-US" sz="2300" dirty="0">
                <a:solidFill>
                  <a:srgbClr val="FF0000"/>
                </a:solidFill>
              </a:rPr>
              <a:t>状态</a:t>
            </a:r>
            <a:r>
              <a:rPr lang="zh-CN" altLang="en-US" sz="2300" dirty="0"/>
              <a:t>或两个逻辑值</a:t>
            </a:r>
            <a:r>
              <a:rPr lang="en-US" altLang="zh-CN" sz="2300" dirty="0">
                <a:solidFill>
                  <a:srgbClr val="FF0000"/>
                </a:solidFill>
              </a:rPr>
              <a:t>0</a:t>
            </a:r>
            <a:r>
              <a:rPr lang="zh-CN" altLang="en-US" sz="2300" dirty="0"/>
              <a:t>和</a:t>
            </a:r>
            <a:r>
              <a:rPr lang="en-US" altLang="zh-CN" sz="2300" dirty="0">
                <a:solidFill>
                  <a:srgbClr val="FF0000"/>
                </a:solidFill>
              </a:rPr>
              <a:t>1</a:t>
            </a:r>
            <a:r>
              <a:rPr lang="zh-CN" altLang="en-US" sz="2300" dirty="0"/>
              <a:t>，从而隐藏模拟量的物理特性。</a:t>
            </a:r>
            <a:endParaRPr lang="en-US" altLang="zh-CN" sz="2300" dirty="0"/>
          </a:p>
          <a:p>
            <a:pPr>
              <a:spcBef>
                <a:spcPts val="1200"/>
              </a:spcBef>
            </a:pPr>
            <a:r>
              <a:rPr lang="zh-CN" altLang="en-US" sz="2300" dirty="0"/>
              <a:t>物理量如何明确可靠地检测出</a:t>
            </a:r>
            <a:r>
              <a:rPr lang="en-US" altLang="zh-CN" sz="2300" dirty="0"/>
              <a:t>0</a:t>
            </a:r>
            <a:r>
              <a:rPr lang="zh-CN" altLang="en-US" sz="2300" dirty="0"/>
              <a:t>、</a:t>
            </a:r>
            <a:r>
              <a:rPr lang="en-US" altLang="zh-CN" sz="2300" dirty="0"/>
              <a:t>1</a:t>
            </a:r>
            <a:r>
              <a:rPr lang="zh-CN" altLang="en-US" sz="2300" dirty="0"/>
              <a:t>状态？</a:t>
            </a:r>
            <a:endParaRPr lang="en-US" altLang="zh-CN" sz="2300" dirty="0"/>
          </a:p>
          <a:p>
            <a:pPr lvl="1">
              <a:spcBef>
                <a:spcPts val="1200"/>
              </a:spcBef>
            </a:pPr>
            <a:r>
              <a:rPr lang="zh-CN" altLang="en-US" dirty="0"/>
              <a:t>设定</a:t>
            </a:r>
            <a:r>
              <a:rPr lang="zh-CN" altLang="en-US" b="1" dirty="0">
                <a:solidFill>
                  <a:srgbClr val="FF0000"/>
                </a:solidFill>
              </a:rPr>
              <a:t>阈值范围</a:t>
            </a:r>
            <a:r>
              <a:rPr lang="en-US" altLang="zh-CN" dirty="0"/>
              <a:t>/</a:t>
            </a:r>
            <a:r>
              <a:rPr lang="zh-CN" altLang="en-US" dirty="0"/>
              <a:t>未定义区。</a:t>
            </a:r>
            <a:endParaRPr lang="en-US" altLang="zh-CN" dirty="0"/>
          </a:p>
        </p:txBody>
      </p:sp>
      <p:sp>
        <p:nvSpPr>
          <p:cNvPr id="6" name="灯片编号占位符 5"/>
          <p:cNvSpPr>
            <a:spLocks noGrp="1"/>
          </p:cNvSpPr>
          <p:nvPr>
            <p:ph type="sldNum" sz="quarter" idx="4294967295"/>
          </p:nvPr>
        </p:nvSpPr>
        <p:spPr>
          <a:xfrm>
            <a:off x="8542142" y="6107656"/>
            <a:ext cx="501650" cy="333375"/>
          </a:xfrm>
          <a:prstGeom prst="rect">
            <a:avLst/>
          </a:prstGeom>
        </p:spPr>
        <p:txBody>
          <a:bodyPr/>
          <a:lstStyle/>
          <a:p>
            <a:pPr>
              <a:defRPr/>
            </a:pPr>
            <a:fld id="{F38CFDAA-5283-40C9-80A4-C3781C02EB22}" type="slidenum">
              <a:rPr lang="en-US" altLang="zh-CN" smtClean="0"/>
              <a:t>10</a:t>
            </a:fld>
            <a:endParaRPr lang="en-US" altLang="zh-CN" dirty="0"/>
          </a:p>
        </p:txBody>
      </p:sp>
      <p:graphicFrame>
        <p:nvGraphicFramePr>
          <p:cNvPr id="7" name="表格 6"/>
          <p:cNvGraphicFramePr>
            <a:graphicFrameLocks noGrp="1"/>
          </p:cNvGraphicFramePr>
          <p:nvPr/>
        </p:nvGraphicFramePr>
        <p:xfrm>
          <a:off x="905191" y="3767039"/>
          <a:ext cx="7466004" cy="1737361"/>
        </p:xfrm>
        <a:graphic>
          <a:graphicData uri="http://schemas.openxmlformats.org/drawingml/2006/table">
            <a:tbl>
              <a:tblPr firstRow="1" bandRow="1">
                <a:tableStyleId>{68D230F3-CF80-4859-8CE7-A43EE81993B5}</a:tableStyleId>
              </a:tblPr>
              <a:tblGrid>
                <a:gridCol w="1440161">
                  <a:extLst>
                    <a:ext uri="{9D8B030D-6E8A-4147-A177-3AD203B41FA5}">
                      <a16:colId xmlns:a16="http://schemas.microsoft.com/office/drawing/2014/main" val="20000"/>
                    </a:ext>
                  </a:extLst>
                </a:gridCol>
                <a:gridCol w="2808312">
                  <a:extLst>
                    <a:ext uri="{9D8B030D-6E8A-4147-A177-3AD203B41FA5}">
                      <a16:colId xmlns:a16="http://schemas.microsoft.com/office/drawing/2014/main" val="20001"/>
                    </a:ext>
                  </a:extLst>
                </a:gridCol>
                <a:gridCol w="3217531">
                  <a:extLst>
                    <a:ext uri="{9D8B030D-6E8A-4147-A177-3AD203B41FA5}">
                      <a16:colId xmlns:a16="http://schemas.microsoft.com/office/drawing/2014/main" val="20002"/>
                    </a:ext>
                  </a:extLst>
                </a:gridCol>
              </a:tblGrid>
              <a:tr h="822961">
                <a:tc>
                  <a:txBody>
                    <a:bodyPr/>
                    <a:lstStyle/>
                    <a:p>
                      <a:pPr algn="ctr"/>
                      <a:r>
                        <a:rPr lang="en-US" altLang="zh-CN" sz="2400" dirty="0"/>
                        <a:t>   </a:t>
                      </a:r>
                      <a:r>
                        <a:rPr lang="zh-CN" altLang="en-US" sz="2400" dirty="0"/>
                        <a:t>逻辑值</a:t>
                      </a:r>
                      <a:endParaRPr lang="zh-CN" altLang="en-US" sz="2400" b="1" dirty="0"/>
                    </a:p>
                  </a:txBody>
                  <a:tcPr>
                    <a:cell3D prstMaterial="dkEdge">
                      <a:bevel/>
                      <a:lightRig rig="flood" dir="t"/>
                    </a:cell3D>
                  </a:tcPr>
                </a:tc>
                <a:tc>
                  <a:txBody>
                    <a:bodyPr/>
                    <a:lstStyle/>
                    <a:p>
                      <a:pPr algn="ctr"/>
                      <a:r>
                        <a:rPr lang="en-US" altLang="zh-CN" sz="2400" dirty="0">
                          <a:solidFill>
                            <a:srgbClr val="FF0000"/>
                          </a:solidFill>
                        </a:rPr>
                        <a:t>  </a:t>
                      </a:r>
                      <a:r>
                        <a:rPr lang="zh-CN" altLang="en-US" sz="2400" dirty="0">
                          <a:solidFill>
                            <a:srgbClr val="FF0000"/>
                          </a:solidFill>
                        </a:rPr>
                        <a:t>正逻辑</a:t>
                      </a:r>
                      <a:endParaRPr lang="en-US" altLang="zh-CN" sz="2400" dirty="0">
                        <a:solidFill>
                          <a:srgbClr val="FF0000"/>
                        </a:solidFill>
                      </a:endParaRPr>
                    </a:p>
                    <a:p>
                      <a:pPr algn="ctr"/>
                      <a:r>
                        <a:rPr lang="en-US" altLang="zh-CN" sz="2400" dirty="0" err="1">
                          <a:solidFill>
                            <a:srgbClr val="FF0000"/>
                          </a:solidFill>
                        </a:rPr>
                        <a:t>Postitive</a:t>
                      </a:r>
                      <a:r>
                        <a:rPr lang="en-US" altLang="zh-CN" sz="2400" baseline="0" dirty="0">
                          <a:solidFill>
                            <a:srgbClr val="FF0000"/>
                          </a:solidFill>
                        </a:rPr>
                        <a:t> Logic</a:t>
                      </a:r>
                      <a:endParaRPr lang="zh-CN" altLang="en-US" sz="2400" b="1" dirty="0">
                        <a:solidFill>
                          <a:srgbClr val="FF0000"/>
                        </a:solidFill>
                      </a:endParaRPr>
                    </a:p>
                  </a:txBody>
                  <a:tcPr>
                    <a:cell3D prstMaterial="dkEdge">
                      <a:bevel/>
                      <a:lightRig rig="flood" dir="t"/>
                    </a:cell3D>
                  </a:tcPr>
                </a:tc>
                <a:tc>
                  <a:txBody>
                    <a:bodyPr/>
                    <a:lstStyle/>
                    <a:p>
                      <a:pPr algn="ctr"/>
                      <a:r>
                        <a:rPr lang="zh-CN" altLang="en-US" sz="2400" dirty="0"/>
                        <a:t>负逻辑</a:t>
                      </a:r>
                      <a:endParaRPr lang="en-US" altLang="zh-CN" sz="2400" dirty="0"/>
                    </a:p>
                    <a:p>
                      <a:pPr algn="ctr"/>
                      <a:r>
                        <a:rPr lang="en-US" altLang="zh-CN" sz="2400" dirty="0"/>
                        <a:t>Negative Logic</a:t>
                      </a:r>
                      <a:endParaRPr lang="zh-CN" altLang="en-US" sz="2400" b="1" dirty="0">
                        <a:solidFill>
                          <a:srgbClr val="FF0000"/>
                        </a:solidFill>
                      </a:endParaRPr>
                    </a:p>
                  </a:txBody>
                  <a:tcPr>
                    <a:cell3D prstMaterial="dkEdge">
                      <a:bevel/>
                      <a:lightRig rig="flood" dir="t"/>
                    </a:cell3D>
                  </a:tcPr>
                </a:tc>
                <a:extLst>
                  <a:ext uri="{0D108BD9-81ED-4DB2-BD59-A6C34878D82A}">
                    <a16:rowId xmlns:a16="http://schemas.microsoft.com/office/drawing/2014/main" val="10000"/>
                  </a:ext>
                </a:extLst>
              </a:tr>
              <a:tr h="457200">
                <a:tc>
                  <a:txBody>
                    <a:bodyPr/>
                    <a:lstStyle/>
                    <a:p>
                      <a:pPr algn="ctr"/>
                      <a:r>
                        <a:rPr lang="en-US" altLang="zh-CN" sz="2400" dirty="0"/>
                        <a:t>0</a:t>
                      </a:r>
                      <a:endParaRPr lang="zh-CN" altLang="en-US" sz="2400" dirty="0"/>
                    </a:p>
                  </a:txBody>
                  <a:tcPr>
                    <a:cell3D prstMaterial="dkEdge">
                      <a:bevel/>
                      <a:lightRig rig="flood" dir="t"/>
                    </a:cell3D>
                  </a:tcPr>
                </a:tc>
                <a:tc>
                  <a:txBody>
                    <a:bodyPr/>
                    <a:lstStyle/>
                    <a:p>
                      <a:pPr algn="ctr"/>
                      <a:r>
                        <a:rPr lang="zh-CN" altLang="en-US" sz="2400" dirty="0">
                          <a:solidFill>
                            <a:srgbClr val="FF0000"/>
                          </a:solidFill>
                        </a:rPr>
                        <a:t>低电平</a:t>
                      </a:r>
                      <a:r>
                        <a:rPr lang="en-US" altLang="zh-CN" sz="2400" dirty="0">
                          <a:solidFill>
                            <a:srgbClr val="FF0000"/>
                          </a:solidFill>
                        </a:rPr>
                        <a:t>L</a:t>
                      </a:r>
                      <a:endParaRPr lang="zh-CN" altLang="en-US" sz="2400" dirty="0">
                        <a:solidFill>
                          <a:srgbClr val="FF0000"/>
                        </a:solidFill>
                      </a:endParaRPr>
                    </a:p>
                  </a:txBody>
                  <a:tcPr>
                    <a:cell3D prstMaterial="dkEdge">
                      <a:bevel/>
                      <a:lightRig rig="flood" dir="t"/>
                    </a:cell3D>
                  </a:tcPr>
                </a:tc>
                <a:tc>
                  <a:txBody>
                    <a:bodyPr/>
                    <a:lstStyle/>
                    <a:p>
                      <a:pPr algn="ctr"/>
                      <a:r>
                        <a:rPr lang="zh-CN" altLang="en-US" sz="2400" dirty="0"/>
                        <a:t>高电平</a:t>
                      </a:r>
                      <a:r>
                        <a:rPr lang="en-US" altLang="zh-CN" sz="2400" dirty="0"/>
                        <a:t>H</a:t>
                      </a:r>
                      <a:endParaRPr lang="zh-CN" altLang="en-US" sz="2400" dirty="0"/>
                    </a:p>
                  </a:txBody>
                  <a:tcPr>
                    <a:cell3D prstMaterial="dkEdge">
                      <a:bevel/>
                      <a:lightRig rig="flood" dir="t"/>
                    </a:cell3D>
                  </a:tcPr>
                </a:tc>
                <a:extLst>
                  <a:ext uri="{0D108BD9-81ED-4DB2-BD59-A6C34878D82A}">
                    <a16:rowId xmlns:a16="http://schemas.microsoft.com/office/drawing/2014/main" val="10001"/>
                  </a:ext>
                </a:extLst>
              </a:tr>
              <a:tr h="457200">
                <a:tc>
                  <a:txBody>
                    <a:bodyPr/>
                    <a:lstStyle/>
                    <a:p>
                      <a:pPr algn="ctr"/>
                      <a:r>
                        <a:rPr lang="en-US" altLang="zh-CN" sz="2400" dirty="0"/>
                        <a:t>1</a:t>
                      </a:r>
                      <a:endParaRPr lang="zh-CN" altLang="en-US" sz="2400" dirty="0"/>
                    </a:p>
                  </a:txBody>
                  <a:tcPr>
                    <a:cell3D prstMaterial="dkEdge">
                      <a:bevel/>
                      <a:lightRig rig="flood" dir="t"/>
                    </a:cell3D>
                  </a:tcPr>
                </a:tc>
                <a:tc>
                  <a:txBody>
                    <a:bodyPr/>
                    <a:lstStyle/>
                    <a:p>
                      <a:pPr algn="ctr"/>
                      <a:r>
                        <a:rPr lang="zh-CN" altLang="en-US" sz="2400" dirty="0">
                          <a:solidFill>
                            <a:srgbClr val="FF0000"/>
                          </a:solidFill>
                        </a:rPr>
                        <a:t>高电平</a:t>
                      </a:r>
                      <a:r>
                        <a:rPr lang="en-US" altLang="zh-CN" sz="2400" dirty="0">
                          <a:solidFill>
                            <a:srgbClr val="FF0000"/>
                          </a:solidFill>
                        </a:rPr>
                        <a:t>H</a:t>
                      </a:r>
                      <a:endParaRPr lang="zh-CN" altLang="en-US" sz="2400" dirty="0">
                        <a:solidFill>
                          <a:srgbClr val="FF0000"/>
                        </a:solidFill>
                      </a:endParaRPr>
                    </a:p>
                  </a:txBody>
                  <a:tcPr>
                    <a:cell3D prstMaterial="dkEdge">
                      <a:bevel/>
                      <a:lightRig rig="flood" dir="t"/>
                    </a:cell3D>
                  </a:tcPr>
                </a:tc>
                <a:tc>
                  <a:txBody>
                    <a:bodyPr/>
                    <a:lstStyle/>
                    <a:p>
                      <a:pPr algn="ctr"/>
                      <a:r>
                        <a:rPr lang="zh-CN" altLang="en-US" sz="2400" dirty="0"/>
                        <a:t>低电平</a:t>
                      </a:r>
                      <a:r>
                        <a:rPr lang="en-US" altLang="zh-CN" sz="2400" dirty="0"/>
                        <a:t>L</a:t>
                      </a:r>
                      <a:endParaRPr lang="zh-CN" altLang="en-US" sz="2400" dirty="0"/>
                    </a:p>
                  </a:txBody>
                  <a:tcPr>
                    <a:cell3D prstMaterial="dkEdge">
                      <a:bevel/>
                      <a:lightRig rig="flood" dir="t"/>
                    </a:cell3D>
                  </a:tcPr>
                </a:tc>
                <a:extLst>
                  <a:ext uri="{0D108BD9-81ED-4DB2-BD59-A6C34878D82A}">
                    <a16:rowId xmlns:a16="http://schemas.microsoft.com/office/drawing/2014/main" val="10002"/>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The coordinate plane is divided into three regions for outputs, noise margin, and inputs from left to right. For outputs, the region for logic 1 is above the region for logic 0. The logic 1 and logic 0 regions for the inputs are similarly positioned. However, each individual region represents a wider range of voltage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2066716"/>
            <a:ext cx="4608512" cy="3638986"/>
          </a:xfrm>
          <a:prstGeom prst="rect">
            <a:avLst/>
          </a:prstGeom>
        </p:spPr>
      </p:pic>
      <p:sp>
        <p:nvSpPr>
          <p:cNvPr id="139266" name="Rectangle 1026"/>
          <p:cNvSpPr>
            <a:spLocks noGrp="1" noChangeArrowheads="1"/>
          </p:cNvSpPr>
          <p:nvPr>
            <p:ph type="title"/>
          </p:nvPr>
        </p:nvSpPr>
        <p:spPr>
          <a:xfrm>
            <a:off x="996926" y="228600"/>
            <a:ext cx="6527402" cy="479747"/>
          </a:xfrm>
        </p:spPr>
        <p:txBody>
          <a:bodyPr/>
          <a:lstStyle/>
          <a:p>
            <a:r>
              <a:rPr lang="en-US" altLang="zh-CN" dirty="0"/>
              <a:t>1.2 </a:t>
            </a:r>
            <a:r>
              <a:rPr lang="zh-CN" altLang="en-US" dirty="0"/>
              <a:t>数字抽象</a:t>
            </a:r>
            <a:endParaRPr lang="en-US" altLang="zh-CN" dirty="0"/>
          </a:p>
        </p:txBody>
      </p:sp>
      <p:sp>
        <p:nvSpPr>
          <p:cNvPr id="7" name="灯片编号占位符 6"/>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11</a:t>
            </a:fld>
            <a:endParaRPr lang="en-US" altLang="zh-CN"/>
          </a:p>
        </p:txBody>
      </p:sp>
      <p:sp>
        <p:nvSpPr>
          <p:cNvPr id="139286" name="Text Box 1046"/>
          <p:cNvSpPr txBox="1">
            <a:spLocks noChangeArrowheads="1"/>
          </p:cNvSpPr>
          <p:nvPr/>
        </p:nvSpPr>
        <p:spPr bwMode="auto">
          <a:xfrm>
            <a:off x="6210984" y="5881920"/>
            <a:ext cx="155916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buFontTx/>
              <a:buNone/>
            </a:pPr>
            <a:r>
              <a:rPr lang="zh-CN" altLang="en-US" sz="2400" dirty="0">
                <a:solidFill>
                  <a:schemeClr val="tx1"/>
                </a:solidFill>
                <a:latin typeface="微软雅黑" panose="020B0503020204020204" pitchFamily="34" charset="-122"/>
                <a:ea typeface="微软雅黑" panose="020B0503020204020204" pitchFamily="34" charset="-122"/>
              </a:rPr>
              <a:t>未定义区</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139287" name="Line 1047"/>
          <p:cNvSpPr>
            <a:spLocks noChangeShapeType="1"/>
          </p:cNvSpPr>
          <p:nvPr/>
        </p:nvSpPr>
        <p:spPr bwMode="auto">
          <a:xfrm rot="26012979" flipH="1" flipV="1">
            <a:off x="6606323" y="4100504"/>
            <a:ext cx="1584941" cy="1522669"/>
          </a:xfrm>
          <a:prstGeom prst="line">
            <a:avLst/>
          </a:prstGeom>
          <a:noFill/>
          <a:ln w="38100">
            <a:solidFill>
              <a:srgbClr val="FF0000"/>
            </a:solidFill>
            <a:round/>
            <a:tailEnd type="triangle" w="med" len="med"/>
          </a:ln>
          <a:effectLst/>
        </p:spPr>
        <p:txBody>
          <a:bodyPr/>
          <a:lstStyle/>
          <a:p>
            <a:endParaRPr lang="zh-CN" altLang="en-US"/>
          </a:p>
        </p:txBody>
      </p:sp>
      <p:sp>
        <p:nvSpPr>
          <p:cNvPr id="9" name="Line 1047"/>
          <p:cNvSpPr>
            <a:spLocks noChangeShapeType="1"/>
          </p:cNvSpPr>
          <p:nvPr/>
        </p:nvSpPr>
        <p:spPr bwMode="auto">
          <a:xfrm rot="26012979" flipH="1">
            <a:off x="5101895" y="4603852"/>
            <a:ext cx="2388091" cy="246788"/>
          </a:xfrm>
          <a:prstGeom prst="line">
            <a:avLst/>
          </a:prstGeom>
          <a:noFill/>
          <a:ln w="38100">
            <a:solidFill>
              <a:srgbClr val="FF0000"/>
            </a:solidFill>
            <a:round/>
            <a:tailEnd type="triangle" w="med" len="med"/>
          </a:ln>
          <a:effectLst/>
        </p:spPr>
        <p:txBody>
          <a:bodyPr/>
          <a:lstStyle/>
          <a:p>
            <a:endParaRPr lang="zh-CN" altLang="en-US"/>
          </a:p>
        </p:txBody>
      </p:sp>
      <p:sp>
        <p:nvSpPr>
          <p:cNvPr id="3" name="矩形 2"/>
          <p:cNvSpPr/>
          <p:nvPr/>
        </p:nvSpPr>
        <p:spPr>
          <a:xfrm>
            <a:off x="107504" y="1262912"/>
            <a:ext cx="5688632" cy="461665"/>
          </a:xfrm>
          <a:prstGeom prst="rect">
            <a:avLst/>
          </a:prstGeom>
        </p:spPr>
        <p:txBody>
          <a:bodyPr wrap="square">
            <a:spAutoFit/>
          </a:bodyPr>
          <a:lstStyle/>
          <a:p>
            <a:pPr marL="457200" indent="-457200">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输入、输出电平的逻辑采样</a:t>
            </a:r>
          </a:p>
        </p:txBody>
      </p:sp>
      <p:pic>
        <p:nvPicPr>
          <p:cNvPr id="12" name="Picture 2" descr="CMOS logic circuits have two logic levels defined by voltage. Logic 0 or low from 0.0 to 1.5 volts, and logic 1 or high from 3.5 to 5.0 volts. The interval from 1.5 to 3.5 volts is the undefined logic level."/>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473" y="2270656"/>
            <a:ext cx="3962479" cy="3435046"/>
          </a:xfrm>
          <a:prstGeom prst="rect">
            <a:avLst/>
          </a:prstGeom>
        </p:spPr>
      </p:pic>
      <p:sp>
        <p:nvSpPr>
          <p:cNvPr id="13" name="Text Box 1046"/>
          <p:cNvSpPr txBox="1">
            <a:spLocks noChangeArrowheads="1"/>
          </p:cNvSpPr>
          <p:nvPr/>
        </p:nvSpPr>
        <p:spPr bwMode="auto">
          <a:xfrm>
            <a:off x="3304538" y="3450002"/>
            <a:ext cx="1267462" cy="83099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buFontTx/>
              <a:buNone/>
            </a:pPr>
            <a:r>
              <a:rPr lang="zh-CN" altLang="en-US" sz="2400" dirty="0">
                <a:solidFill>
                  <a:schemeClr val="tx1"/>
                </a:solidFill>
                <a:latin typeface="微软雅黑" panose="020B0503020204020204" pitchFamily="34" charset="-122"/>
                <a:ea typeface="微软雅黑" panose="020B0503020204020204" pitchFamily="34" charset="-122"/>
              </a:rPr>
              <a:t>不确定状态</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92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6" grpId="0" animBg="1"/>
      <p:bldP spid="139287" grpId="0" animBg="1"/>
      <p:bldP spid="9"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数字抽象</a:t>
            </a:r>
          </a:p>
        </p:txBody>
      </p:sp>
      <p:sp>
        <p:nvSpPr>
          <p:cNvPr id="8" name="内容占位符 7"/>
          <p:cNvSpPr>
            <a:spLocks noGrp="1"/>
          </p:cNvSpPr>
          <p:nvPr>
            <p:ph idx="1"/>
          </p:nvPr>
        </p:nvSpPr>
        <p:spPr>
          <a:xfrm>
            <a:off x="418009" y="895373"/>
            <a:ext cx="7415408" cy="937051"/>
          </a:xfrm>
        </p:spPr>
        <p:txBody>
          <a:bodyPr/>
          <a:lstStyle/>
          <a:p>
            <a:r>
              <a:rPr lang="zh-CN" altLang="en-US" dirty="0"/>
              <a:t>逻辑门电路的输出电压受到</a:t>
            </a:r>
            <a:r>
              <a:rPr lang="zh-CN" altLang="en-US" dirty="0">
                <a:solidFill>
                  <a:srgbClr val="FF0000"/>
                </a:solidFill>
              </a:rPr>
              <a:t>负载</a:t>
            </a:r>
            <a:r>
              <a:rPr lang="zh-CN" altLang="en-US" dirty="0"/>
              <a:t>及</a:t>
            </a:r>
            <a:r>
              <a:rPr lang="zh-CN" altLang="en-US" dirty="0">
                <a:solidFill>
                  <a:srgbClr val="FF0000"/>
                </a:solidFill>
              </a:rPr>
              <a:t>噪声</a:t>
            </a:r>
            <a:r>
              <a:rPr lang="zh-CN" altLang="en-US" dirty="0"/>
              <a:t>的影响。</a:t>
            </a:r>
            <a:endParaRPr lang="en-US" altLang="zh-CN" dirty="0"/>
          </a:p>
          <a:p>
            <a:r>
              <a:rPr lang="zh-CN" altLang="en-US" dirty="0"/>
              <a:t>输出电压必须能够被其他逻辑门的输入端</a:t>
            </a:r>
            <a:r>
              <a:rPr lang="zh-CN" altLang="en-US" dirty="0">
                <a:solidFill>
                  <a:srgbClr val="FF0000"/>
                </a:solidFill>
              </a:rPr>
              <a:t>准确识别</a:t>
            </a:r>
            <a:r>
              <a:rPr lang="zh-CN" altLang="en-US" dirty="0"/>
              <a:t>。</a:t>
            </a:r>
            <a:endParaRPr lang="en-US" altLang="zh-CN" dirty="0"/>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12</a:t>
            </a:fld>
            <a:endParaRPr lang="en-US" altLang="zh-CN"/>
          </a:p>
        </p:txBody>
      </p:sp>
      <p:pic>
        <p:nvPicPr>
          <p:cNvPr id="9" name="图片 8"/>
          <p:cNvPicPr>
            <a:picLocks noChangeAspect="1"/>
          </p:cNvPicPr>
          <p:nvPr/>
        </p:nvPicPr>
        <p:blipFill>
          <a:blip r:embed="rId3"/>
          <a:stretch>
            <a:fillRect/>
          </a:stretch>
        </p:blipFill>
        <p:spPr>
          <a:xfrm>
            <a:off x="1569399" y="1802349"/>
            <a:ext cx="6264018" cy="4603405"/>
          </a:xfrm>
          <a:prstGeom prst="rect">
            <a:avLst/>
          </a:prstGeom>
        </p:spPr>
      </p:pic>
      <p:sp>
        <p:nvSpPr>
          <p:cNvPr id="10" name="矩形 9"/>
          <p:cNvSpPr/>
          <p:nvPr/>
        </p:nvSpPr>
        <p:spPr>
          <a:xfrm>
            <a:off x="2091847" y="6405754"/>
            <a:ext cx="3970749"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非门典型的输入</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输出传输特性图</a:t>
            </a:r>
          </a:p>
        </p:txBody>
      </p:sp>
      <p:sp>
        <p:nvSpPr>
          <p:cNvPr id="3" name="矩形 2"/>
          <p:cNvSpPr/>
          <p:nvPr/>
        </p:nvSpPr>
        <p:spPr bwMode="auto">
          <a:xfrm>
            <a:off x="2849671" y="3012510"/>
            <a:ext cx="3638811" cy="2542784"/>
          </a:xfrm>
          <a:prstGeom prst="rect">
            <a:avLst/>
          </a:prstGeom>
          <a:solidFill>
            <a:srgbClr val="FFF5E0">
              <a:alpha val="54118"/>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Times New Roman" panose="02020603050405020304" pitchFamily="18" charset="0"/>
            </a:endParaRPr>
          </a:p>
        </p:txBody>
      </p:sp>
      <p:sp>
        <p:nvSpPr>
          <p:cNvPr id="11" name="矩形 10"/>
          <p:cNvSpPr/>
          <p:nvPr/>
        </p:nvSpPr>
        <p:spPr bwMode="auto">
          <a:xfrm>
            <a:off x="3851754" y="2655518"/>
            <a:ext cx="1396651" cy="3006246"/>
          </a:xfrm>
          <a:prstGeom prst="rect">
            <a:avLst/>
          </a:prstGeom>
          <a:solidFill>
            <a:srgbClr val="00B050">
              <a:alpha val="41176"/>
            </a:srgbClr>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数字抽象</a:t>
            </a:r>
            <a:endParaRPr lang="en-US" altLang="zh-CN" sz="4000" dirty="0"/>
          </a:p>
        </p:txBody>
      </p:sp>
      <p:sp>
        <p:nvSpPr>
          <p:cNvPr id="3" name="内容占位符 2"/>
          <p:cNvSpPr>
            <a:spLocks noGrp="1"/>
          </p:cNvSpPr>
          <p:nvPr>
            <p:ph idx="1"/>
          </p:nvPr>
        </p:nvSpPr>
        <p:spPr>
          <a:xfrm>
            <a:off x="121430" y="843725"/>
            <a:ext cx="8840943" cy="6265305"/>
          </a:xfrm>
        </p:spPr>
        <p:txBody>
          <a:bodyPr/>
          <a:lstStyle/>
          <a:p>
            <a:r>
              <a:rPr lang="zh-CN" altLang="zh-CN" sz="2200" b="1" dirty="0"/>
              <a:t>输入电压</a:t>
            </a:r>
            <a:r>
              <a:rPr lang="zh-CN" altLang="zh-CN" sz="2200" dirty="0"/>
              <a:t>主要由晶体管的</a:t>
            </a:r>
            <a:r>
              <a:rPr lang="zh-CN" altLang="zh-CN" sz="2200" dirty="0">
                <a:solidFill>
                  <a:srgbClr val="FF0000"/>
                </a:solidFill>
              </a:rPr>
              <a:t>开关阈值电压</a:t>
            </a:r>
            <a:r>
              <a:rPr lang="zh-CN" altLang="zh-CN" sz="2200" dirty="0"/>
              <a:t>决定，而</a:t>
            </a:r>
            <a:r>
              <a:rPr lang="zh-CN" altLang="zh-CN" sz="2200" b="1" dirty="0"/>
              <a:t>输出电压</a:t>
            </a:r>
            <a:r>
              <a:rPr lang="zh-CN" altLang="zh-CN" sz="2200" dirty="0"/>
              <a:t>则主要由晶体管</a:t>
            </a:r>
            <a:r>
              <a:rPr lang="zh-CN" altLang="zh-CN" sz="2200" dirty="0">
                <a:solidFill>
                  <a:srgbClr val="FF0000"/>
                </a:solidFill>
              </a:rPr>
              <a:t>导通时的电阻</a:t>
            </a:r>
            <a:r>
              <a:rPr lang="zh-CN" altLang="zh-CN" sz="2200" dirty="0"/>
              <a:t>决定。</a:t>
            </a:r>
          </a:p>
          <a:p>
            <a:pPr lvl="1"/>
            <a:r>
              <a:rPr lang="en-US" altLang="zh-CN" sz="2000" dirty="0" err="1"/>
              <a:t>V</a:t>
            </a:r>
            <a:r>
              <a:rPr lang="en-US" altLang="zh-CN" sz="2000" baseline="-25000" dirty="0" err="1"/>
              <a:t>OHmin</a:t>
            </a:r>
            <a:r>
              <a:rPr lang="zh-CN" altLang="en-US" sz="2000" dirty="0"/>
              <a:t>：输出为高态时的最小输出电压值。</a:t>
            </a:r>
            <a:endParaRPr lang="en-US" altLang="zh-CN" sz="2000" dirty="0"/>
          </a:p>
          <a:p>
            <a:pPr lvl="1"/>
            <a:r>
              <a:rPr lang="en-US" altLang="zh-CN" sz="2000" dirty="0" err="1"/>
              <a:t>V</a:t>
            </a:r>
            <a:r>
              <a:rPr lang="en-US" altLang="zh-CN" sz="2000" baseline="-25000" dirty="0" err="1"/>
              <a:t>OLmax</a:t>
            </a:r>
            <a:r>
              <a:rPr lang="zh-CN" altLang="en-US" sz="2000" dirty="0"/>
              <a:t>：输出为低态时的最大输出电压值。</a:t>
            </a:r>
            <a:endParaRPr lang="en-US" altLang="zh-CN" sz="2000" dirty="0"/>
          </a:p>
          <a:p>
            <a:pPr lvl="1"/>
            <a:r>
              <a:rPr lang="en-US" altLang="zh-CN" sz="2000" dirty="0" err="1"/>
              <a:t>V</a:t>
            </a:r>
            <a:r>
              <a:rPr lang="en-US" altLang="zh-CN" sz="2000" baseline="-25000" dirty="0" err="1"/>
              <a:t>IHmin</a:t>
            </a:r>
            <a:r>
              <a:rPr lang="zh-CN" altLang="en-US" sz="2000" dirty="0"/>
              <a:t>：确保能被识别为高态的最小输入电压值。</a:t>
            </a:r>
            <a:endParaRPr lang="en-US" altLang="zh-CN" sz="2000" dirty="0"/>
          </a:p>
          <a:p>
            <a:pPr lvl="1"/>
            <a:r>
              <a:rPr lang="en-US" altLang="zh-CN" sz="2000" dirty="0" err="1"/>
              <a:t>V</a:t>
            </a:r>
            <a:r>
              <a:rPr lang="en-US" altLang="zh-CN" sz="2000" baseline="-25000" dirty="0" err="1"/>
              <a:t>ILmax</a:t>
            </a:r>
            <a:r>
              <a:rPr lang="zh-CN" altLang="en-US" sz="2000" dirty="0"/>
              <a:t>：确保能被识别为低态的最大输入电压值。</a:t>
            </a:r>
            <a:endParaRPr lang="en-US" altLang="zh-CN" sz="2000" dirty="0"/>
          </a:p>
          <a:p>
            <a:pPr lvl="1"/>
            <a:endParaRPr lang="en-US" altLang="zh-CN" sz="2000" dirty="0"/>
          </a:p>
          <a:p>
            <a:r>
              <a:rPr lang="en-US" altLang="zh-CN" sz="2200" dirty="0"/>
              <a:t>V</a:t>
            </a:r>
            <a:r>
              <a:rPr lang="en-US" altLang="zh-CN" sz="2200" baseline="-25000" dirty="0"/>
              <a:t>CC</a:t>
            </a:r>
            <a:r>
              <a:rPr lang="en-US" altLang="zh-CN" sz="2200" dirty="0"/>
              <a:t>/V</a:t>
            </a:r>
            <a:r>
              <a:rPr lang="en-US" altLang="zh-CN" sz="2200" baseline="-25000" dirty="0"/>
              <a:t>DD</a:t>
            </a:r>
            <a:r>
              <a:rPr lang="zh-CN" altLang="en-US" sz="2200" dirty="0"/>
              <a:t>称为</a:t>
            </a:r>
            <a:r>
              <a:rPr lang="zh-CN" altLang="zh-CN" sz="2200" b="1" dirty="0"/>
              <a:t>电源电压</a:t>
            </a:r>
            <a:r>
              <a:rPr lang="zh-CN" altLang="en-US" sz="2200" dirty="0"/>
              <a:t>，典型值为</a:t>
            </a:r>
            <a:r>
              <a:rPr lang="en-US" altLang="zh-CN" sz="2200" dirty="0"/>
              <a:t>5.0V±10%</a:t>
            </a:r>
          </a:p>
          <a:p>
            <a:r>
              <a:rPr lang="en-US" altLang="zh-CN" sz="2200" dirty="0"/>
              <a:t>GND</a:t>
            </a:r>
            <a:r>
              <a:rPr lang="zh-CN" altLang="en-US" sz="2200" dirty="0"/>
              <a:t>称为</a:t>
            </a:r>
            <a:r>
              <a:rPr lang="zh-CN" altLang="zh-CN" sz="2200" dirty="0"/>
              <a:t>地线。</a:t>
            </a:r>
            <a:endParaRPr lang="en-US" altLang="zh-CN" sz="2200" dirty="0"/>
          </a:p>
          <a:p>
            <a:r>
              <a:rPr lang="zh-CN" altLang="zh-CN" sz="2200" dirty="0"/>
              <a:t>电路电平参数的</a:t>
            </a:r>
            <a:r>
              <a:rPr lang="zh-CN" altLang="en-US" sz="2200" dirty="0"/>
              <a:t>典型数值如下：</a:t>
            </a:r>
            <a:endParaRPr lang="zh-CN" altLang="zh-CN" sz="2200" dirty="0"/>
          </a:p>
          <a:p>
            <a:pPr lvl="1"/>
            <a:r>
              <a:rPr lang="en-US" altLang="zh-CN" sz="2000" dirty="0" err="1"/>
              <a:t>V</a:t>
            </a:r>
            <a:r>
              <a:rPr lang="en-US" altLang="zh-CN" sz="2000" baseline="-25000" dirty="0" err="1"/>
              <a:t>OHmin</a:t>
            </a:r>
            <a:r>
              <a:rPr lang="zh-CN" altLang="zh-CN" sz="2000" dirty="0"/>
              <a:t>：</a:t>
            </a:r>
            <a:r>
              <a:rPr lang="en-US" altLang="zh-CN" sz="2000" dirty="0"/>
              <a:t>V</a:t>
            </a:r>
            <a:r>
              <a:rPr lang="en-US" altLang="zh-CN" sz="2000" baseline="-25000" dirty="0"/>
              <a:t>CC</a:t>
            </a:r>
            <a:r>
              <a:rPr lang="en-US" altLang="zh-CN" sz="2000" dirty="0"/>
              <a:t>-0.1V</a:t>
            </a:r>
            <a:r>
              <a:rPr lang="zh-CN" altLang="zh-CN" sz="2000" dirty="0"/>
              <a:t>，</a:t>
            </a:r>
            <a:r>
              <a:rPr lang="en-US" altLang="zh-CN" sz="2000" dirty="0"/>
              <a:t>V</a:t>
            </a:r>
            <a:r>
              <a:rPr lang="en-US" altLang="zh-CN" sz="2000" baseline="-25000" dirty="0"/>
              <a:t>CC</a:t>
            </a:r>
            <a:r>
              <a:rPr lang="zh-CN" altLang="zh-CN" sz="2000" dirty="0"/>
              <a:t>最小值是</a:t>
            </a:r>
            <a:r>
              <a:rPr lang="en-US" altLang="zh-CN" sz="2000" dirty="0"/>
              <a:t>4.5V</a:t>
            </a:r>
            <a:r>
              <a:rPr lang="zh-CN" altLang="zh-CN" sz="2000" dirty="0"/>
              <a:t>，减去</a:t>
            </a:r>
            <a:r>
              <a:rPr lang="en-US" altLang="zh-CN" sz="2000" dirty="0"/>
              <a:t>0.1V</a:t>
            </a:r>
            <a:r>
              <a:rPr lang="zh-CN" altLang="zh-CN" sz="2000" dirty="0"/>
              <a:t>，得到</a:t>
            </a:r>
            <a:r>
              <a:rPr lang="en-US" altLang="zh-CN" sz="2000" dirty="0"/>
              <a:t>4.4V</a:t>
            </a:r>
            <a:r>
              <a:rPr lang="zh-CN" altLang="zh-CN" sz="2000" dirty="0"/>
              <a:t>。</a:t>
            </a:r>
          </a:p>
          <a:p>
            <a:pPr lvl="1"/>
            <a:r>
              <a:rPr lang="en-US" altLang="zh-CN" sz="2000" dirty="0" err="1"/>
              <a:t>V</a:t>
            </a:r>
            <a:r>
              <a:rPr lang="en-US" altLang="zh-CN" sz="2000" baseline="-25000" dirty="0" err="1"/>
              <a:t>OLmax</a:t>
            </a:r>
            <a:r>
              <a:rPr lang="zh-CN" altLang="zh-CN" sz="2000" dirty="0"/>
              <a:t>：地线</a:t>
            </a:r>
            <a:r>
              <a:rPr lang="en-US" altLang="zh-CN" sz="2000" dirty="0"/>
              <a:t>GND</a:t>
            </a:r>
            <a:r>
              <a:rPr lang="zh-CN" altLang="zh-CN" sz="2000" dirty="0"/>
              <a:t>（</a:t>
            </a:r>
            <a:r>
              <a:rPr lang="en-US" altLang="zh-CN" sz="2000" dirty="0"/>
              <a:t>0V</a:t>
            </a:r>
            <a:r>
              <a:rPr lang="zh-CN" altLang="zh-CN" sz="2000" dirty="0"/>
              <a:t>）</a:t>
            </a:r>
            <a:r>
              <a:rPr lang="en-US" altLang="zh-CN" sz="2000" dirty="0"/>
              <a:t>+0.1V</a:t>
            </a:r>
            <a:r>
              <a:rPr lang="zh-CN" altLang="zh-CN" sz="2000" dirty="0"/>
              <a:t>。</a:t>
            </a:r>
          </a:p>
          <a:p>
            <a:pPr lvl="1"/>
            <a:r>
              <a:rPr lang="en-US" altLang="zh-CN" sz="2000" dirty="0" err="1"/>
              <a:t>V</a:t>
            </a:r>
            <a:r>
              <a:rPr lang="en-US" altLang="zh-CN" sz="2000" baseline="-25000" dirty="0" err="1"/>
              <a:t>IHmin</a:t>
            </a:r>
            <a:r>
              <a:rPr lang="zh-CN" altLang="zh-CN" sz="2000" dirty="0"/>
              <a:t>：</a:t>
            </a:r>
            <a:r>
              <a:rPr lang="en-US" altLang="zh-CN" sz="2000" dirty="0"/>
              <a:t>V</a:t>
            </a:r>
            <a:r>
              <a:rPr lang="en-US" altLang="zh-CN" sz="2000" baseline="-25000" dirty="0"/>
              <a:t>CC</a:t>
            </a:r>
            <a:r>
              <a:rPr lang="zh-CN" altLang="zh-CN" sz="2000" dirty="0"/>
              <a:t>的</a:t>
            </a:r>
            <a:r>
              <a:rPr lang="en-US" altLang="zh-CN" sz="2000" dirty="0"/>
              <a:t>70%</a:t>
            </a:r>
            <a:r>
              <a:rPr lang="zh-CN" altLang="zh-CN" sz="2000" dirty="0"/>
              <a:t>，约为</a:t>
            </a:r>
            <a:r>
              <a:rPr lang="en-US" altLang="zh-CN" sz="2000" dirty="0"/>
              <a:t>3.15V</a:t>
            </a:r>
            <a:r>
              <a:rPr lang="zh-CN" altLang="zh-CN" sz="2000" dirty="0"/>
              <a:t>。</a:t>
            </a:r>
          </a:p>
          <a:p>
            <a:pPr lvl="1"/>
            <a:r>
              <a:rPr lang="en-US" altLang="zh-CN" sz="2000" dirty="0" err="1"/>
              <a:t>V</a:t>
            </a:r>
            <a:r>
              <a:rPr lang="en-US" altLang="zh-CN" sz="2000" baseline="-25000" dirty="0" err="1"/>
              <a:t>ILmax</a:t>
            </a:r>
            <a:r>
              <a:rPr lang="zh-CN" altLang="zh-CN" sz="2000" dirty="0"/>
              <a:t>：</a:t>
            </a:r>
            <a:r>
              <a:rPr lang="en-US" altLang="zh-CN" sz="2000" dirty="0"/>
              <a:t>V</a:t>
            </a:r>
            <a:r>
              <a:rPr lang="en-US" altLang="zh-CN" sz="2000" baseline="-25000" dirty="0"/>
              <a:t>CC</a:t>
            </a:r>
            <a:r>
              <a:rPr lang="zh-CN" altLang="zh-CN" sz="2000" dirty="0"/>
              <a:t>的</a:t>
            </a:r>
            <a:r>
              <a:rPr lang="en-US" altLang="zh-CN" sz="2000" dirty="0"/>
              <a:t>30%</a:t>
            </a:r>
            <a:r>
              <a:rPr lang="zh-CN" altLang="zh-CN" sz="2000" dirty="0"/>
              <a:t>，约为</a:t>
            </a:r>
            <a:r>
              <a:rPr lang="en-US" altLang="zh-CN" sz="2000" dirty="0"/>
              <a:t>1.35V</a:t>
            </a:r>
            <a:r>
              <a:rPr lang="zh-CN" altLang="zh-CN" sz="2000" dirty="0"/>
              <a:t>。</a:t>
            </a:r>
          </a:p>
          <a:p>
            <a:pPr lvl="1"/>
            <a:endParaRPr lang="zh-CN" altLang="en-US" sz="2400" dirty="0"/>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13</a:t>
            </a:fld>
            <a:endParaRPr lang="en-US" altLang="zh-CN" dirty="0"/>
          </a:p>
        </p:txBody>
      </p:sp>
      <p:sp>
        <p:nvSpPr>
          <p:cNvPr id="7" name="Rectangle 2"/>
          <p:cNvSpPr>
            <a:spLocks noChangeArrowheads="1"/>
          </p:cNvSpPr>
          <p:nvPr/>
        </p:nvSpPr>
        <p:spPr bwMode="auto">
          <a:xfrm>
            <a:off x="2828157" y="37470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2" name="图片 11"/>
          <p:cNvPicPr>
            <a:picLocks noChangeAspect="1"/>
          </p:cNvPicPr>
          <p:nvPr/>
        </p:nvPicPr>
        <p:blipFill rotWithShape="1">
          <a:blip r:embed="rId3"/>
          <a:srcRect r="26321"/>
          <a:stretch>
            <a:fillRect/>
          </a:stretch>
        </p:blipFill>
        <p:spPr>
          <a:xfrm>
            <a:off x="6156543" y="1102290"/>
            <a:ext cx="2862198" cy="3913214"/>
          </a:xfrm>
          <a:prstGeom prst="rect">
            <a:avLst/>
          </a:prstGeom>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数字抽象</a:t>
            </a:r>
          </a:p>
        </p:txBody>
      </p:sp>
      <p:sp>
        <p:nvSpPr>
          <p:cNvPr id="3" name="内容占位符 2"/>
          <p:cNvSpPr>
            <a:spLocks noGrp="1"/>
          </p:cNvSpPr>
          <p:nvPr>
            <p:ph idx="1"/>
          </p:nvPr>
        </p:nvSpPr>
        <p:spPr>
          <a:xfrm>
            <a:off x="578126" y="884248"/>
            <a:ext cx="8379912" cy="2106602"/>
          </a:xfrm>
        </p:spPr>
        <p:txBody>
          <a:bodyPr/>
          <a:lstStyle/>
          <a:p>
            <a:r>
              <a:rPr lang="zh-CN" altLang="en-US" sz="2200" b="1" dirty="0">
                <a:solidFill>
                  <a:srgbClr val="FF0000"/>
                </a:solidFill>
              </a:rPr>
              <a:t>直流噪声容限</a:t>
            </a:r>
            <a:r>
              <a:rPr lang="en-US" altLang="zh-CN" sz="2200" b="1" dirty="0">
                <a:solidFill>
                  <a:srgbClr val="FF0000"/>
                </a:solidFill>
              </a:rPr>
              <a:t>DC noise margin</a:t>
            </a:r>
            <a:r>
              <a:rPr lang="zh-CN" altLang="en-US" sz="2200" dirty="0"/>
              <a:t>是一种对噪声程度的度量</a:t>
            </a:r>
            <a:r>
              <a:rPr lang="en-US" altLang="zh-CN" sz="2200" dirty="0"/>
              <a:t>,</a:t>
            </a:r>
            <a:r>
              <a:rPr lang="zh-CN" altLang="en-US" sz="2200" dirty="0"/>
              <a:t>表示多大的噪声会使最差输出电压被破坏，成为不可被输入端识别的值。</a:t>
            </a:r>
            <a:endParaRPr lang="en-US" altLang="zh-CN" sz="2200" dirty="0"/>
          </a:p>
          <a:p>
            <a:pPr lvl="1"/>
            <a:r>
              <a:rPr lang="zh-CN" altLang="zh-CN" sz="2000" dirty="0"/>
              <a:t>高态直流噪声容限</a:t>
            </a:r>
            <a:r>
              <a:rPr lang="en-US" altLang="zh-CN" sz="2000" dirty="0"/>
              <a:t>NM</a:t>
            </a:r>
            <a:r>
              <a:rPr lang="en-US" altLang="zh-CN" sz="2000" baseline="-25000" dirty="0"/>
              <a:t>H</a:t>
            </a:r>
            <a:r>
              <a:rPr lang="en-US" altLang="zh-CN" sz="2000" dirty="0"/>
              <a:t>=</a:t>
            </a:r>
            <a:r>
              <a:rPr lang="en-US" altLang="zh-CN" sz="2000" dirty="0" err="1"/>
              <a:t>V</a:t>
            </a:r>
            <a:r>
              <a:rPr lang="en-US" altLang="zh-CN" sz="2000" baseline="-25000" dirty="0" err="1"/>
              <a:t>OHmin</a:t>
            </a:r>
            <a:r>
              <a:rPr lang="en-US" altLang="zh-CN" sz="2000" dirty="0" err="1"/>
              <a:t>-V</a:t>
            </a:r>
            <a:r>
              <a:rPr lang="en-US" altLang="zh-CN" sz="2000" baseline="-25000" dirty="0" err="1"/>
              <a:t>IHmin</a:t>
            </a:r>
            <a:endParaRPr lang="en-US" altLang="zh-CN" sz="2000" dirty="0"/>
          </a:p>
          <a:p>
            <a:pPr lvl="1"/>
            <a:r>
              <a:rPr lang="zh-CN" altLang="zh-CN" sz="2000" dirty="0"/>
              <a:t>低态直流噪声容限</a:t>
            </a:r>
            <a:r>
              <a:rPr lang="en-US" altLang="zh-CN" sz="2000" dirty="0"/>
              <a:t>NM</a:t>
            </a:r>
            <a:r>
              <a:rPr lang="en-US" altLang="zh-CN" sz="2000" baseline="-25000" dirty="0"/>
              <a:t>L</a:t>
            </a:r>
            <a:r>
              <a:rPr lang="en-US" altLang="zh-CN" sz="2000" dirty="0"/>
              <a:t>=</a:t>
            </a:r>
            <a:r>
              <a:rPr lang="en-US" altLang="zh-CN" sz="2000" dirty="0" err="1"/>
              <a:t>V</a:t>
            </a:r>
            <a:r>
              <a:rPr lang="en-US" altLang="zh-CN" sz="2000" baseline="-25000" dirty="0" err="1"/>
              <a:t>ILmax</a:t>
            </a:r>
            <a:r>
              <a:rPr lang="en-US" altLang="zh-CN" sz="2000" dirty="0"/>
              <a:t>- </a:t>
            </a:r>
            <a:r>
              <a:rPr lang="en-US" altLang="zh-CN" sz="2000" dirty="0" err="1"/>
              <a:t>V</a:t>
            </a:r>
            <a:r>
              <a:rPr lang="en-US" altLang="zh-CN" sz="2000" baseline="-25000" dirty="0" err="1"/>
              <a:t>OLmax</a:t>
            </a:r>
            <a:endParaRPr lang="en-US" altLang="zh-CN" sz="2000" dirty="0"/>
          </a:p>
          <a:p>
            <a:endParaRPr lang="zh-CN" altLang="en-US" dirty="0"/>
          </a:p>
        </p:txBody>
      </p:sp>
      <p:sp>
        <p:nvSpPr>
          <p:cNvPr id="7" name="灯片编号占位符 6"/>
          <p:cNvSpPr>
            <a:spLocks noGrp="1"/>
          </p:cNvSpPr>
          <p:nvPr>
            <p:ph type="sldNum" sz="quarter" idx="4294967295"/>
          </p:nvPr>
        </p:nvSpPr>
        <p:spPr>
          <a:xfrm>
            <a:off x="8642350" y="6489700"/>
            <a:ext cx="501650" cy="333375"/>
          </a:xfrm>
          <a:prstGeom prst="rect">
            <a:avLst/>
          </a:prstGeom>
        </p:spPr>
        <p:txBody>
          <a:bodyPr/>
          <a:lstStyle/>
          <a:p>
            <a:fld id="{C1ECEEFF-59F7-41BB-B9A9-13867E2BF01F}" type="slidenum">
              <a:rPr lang="zh-CN" altLang="en-US" smtClean="0"/>
              <a:t>14</a:t>
            </a:fld>
            <a:endParaRPr lang="zh-CN" altLang="en-US"/>
          </a:p>
        </p:txBody>
      </p:sp>
      <p:grpSp>
        <p:nvGrpSpPr>
          <p:cNvPr id="4" name="组合 3"/>
          <p:cNvGrpSpPr/>
          <p:nvPr/>
        </p:nvGrpSpPr>
        <p:grpSpPr>
          <a:xfrm>
            <a:off x="578126" y="2787041"/>
            <a:ext cx="7920784" cy="3782860"/>
            <a:chOff x="1541907" y="3429000"/>
            <a:chExt cx="6677819" cy="2744301"/>
          </a:xfrm>
        </p:grpSpPr>
        <p:graphicFrame>
          <p:nvGraphicFramePr>
            <p:cNvPr id="5" name="Object 2"/>
            <p:cNvGraphicFramePr>
              <a:graphicFrameLocks noChangeAspect="1"/>
            </p:cNvGraphicFramePr>
            <p:nvPr/>
          </p:nvGraphicFramePr>
          <p:xfrm>
            <a:off x="1541907" y="3429000"/>
            <a:ext cx="6677819" cy="2744301"/>
          </p:xfrm>
          <a:graphic>
            <a:graphicData uri="http://schemas.openxmlformats.org/presentationml/2006/ole">
              <mc:AlternateContent xmlns:mc="http://schemas.openxmlformats.org/markup-compatibility/2006">
                <mc:Choice xmlns:v="urn:schemas-microsoft-com:vml" Requires="v">
                  <p:oleObj name="VISIO" r:id="rId3" imgW="4032250" imgH="1917065" progId="Visio.Drawing.11">
                    <p:embed/>
                  </p:oleObj>
                </mc:Choice>
                <mc:Fallback>
                  <p:oleObj name="VISIO" r:id="rId3" imgW="4032250" imgH="1917065"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1907" y="3429000"/>
                          <a:ext cx="6677819" cy="2744301"/>
                        </a:xfrm>
                        <a:prstGeom prst="rect">
                          <a:avLst/>
                        </a:prstGeom>
                        <a:noFill/>
                        <a:ln>
                          <a:noFill/>
                        </a:ln>
                        <a:effectLst/>
                      </p:spPr>
                    </p:pic>
                  </p:oleObj>
                </mc:Fallback>
              </mc:AlternateContent>
            </a:graphicData>
          </a:graphic>
        </p:graphicFrame>
        <p:sp>
          <p:nvSpPr>
            <p:cNvPr id="8" name="文本框 7"/>
            <p:cNvSpPr txBox="1"/>
            <p:nvPr/>
          </p:nvSpPr>
          <p:spPr>
            <a:xfrm>
              <a:off x="1552467" y="4209643"/>
              <a:ext cx="1133476" cy="468885"/>
            </a:xfrm>
            <a:prstGeom prst="rect">
              <a:avLst/>
            </a:prstGeom>
            <a:solidFill>
              <a:schemeClr val="bg1"/>
            </a:solidFill>
          </p:spPr>
          <p:txBody>
            <a:bodyPr wrap="square" rtlCol="0">
              <a:spAutoFit/>
            </a:bodyPr>
            <a:lstStyle/>
            <a:p>
              <a:pPr algn="ctr"/>
              <a:r>
                <a:rPr lang="zh-CN" altLang="en-US" sz="1800" dirty="0">
                  <a:latin typeface="微软雅黑" panose="020B0503020204020204" pitchFamily="34" charset="-122"/>
                  <a:ea typeface="微软雅黑" panose="020B0503020204020204" pitchFamily="34" charset="-122"/>
                </a:rPr>
                <a:t>输出高电平范围</a:t>
              </a:r>
            </a:p>
          </p:txBody>
        </p:sp>
        <p:sp>
          <p:nvSpPr>
            <p:cNvPr id="9" name="文本框 8"/>
            <p:cNvSpPr txBox="1"/>
            <p:nvPr/>
          </p:nvSpPr>
          <p:spPr>
            <a:xfrm>
              <a:off x="1552467" y="5438775"/>
              <a:ext cx="1133475" cy="468885"/>
            </a:xfrm>
            <a:prstGeom prst="rect">
              <a:avLst/>
            </a:prstGeom>
            <a:solidFill>
              <a:schemeClr val="bg1"/>
            </a:solidFill>
          </p:spPr>
          <p:txBody>
            <a:bodyPr wrap="square" rtlCol="0">
              <a:spAutoFit/>
            </a:bodyPr>
            <a:lstStyle/>
            <a:p>
              <a:pPr algn="ctr"/>
              <a:r>
                <a:rPr lang="zh-CN" altLang="en-US" sz="1800" dirty="0">
                  <a:latin typeface="微软雅黑" panose="020B0503020204020204" pitchFamily="34" charset="-122"/>
                  <a:ea typeface="微软雅黑" panose="020B0503020204020204" pitchFamily="34" charset="-122"/>
                </a:rPr>
                <a:t>输出低电平范围</a:t>
              </a:r>
            </a:p>
          </p:txBody>
        </p:sp>
        <p:sp>
          <p:nvSpPr>
            <p:cNvPr id="10" name="文本框 9"/>
            <p:cNvSpPr txBox="1"/>
            <p:nvPr/>
          </p:nvSpPr>
          <p:spPr>
            <a:xfrm>
              <a:off x="6468620" y="4305300"/>
              <a:ext cx="1133475" cy="468885"/>
            </a:xfrm>
            <a:prstGeom prst="rect">
              <a:avLst/>
            </a:prstGeom>
            <a:solidFill>
              <a:schemeClr val="bg1"/>
            </a:solidFill>
          </p:spPr>
          <p:txBody>
            <a:bodyPr wrap="square" rtlCol="0">
              <a:spAutoFit/>
            </a:bodyPr>
            <a:lstStyle/>
            <a:p>
              <a:pPr algn="ctr"/>
              <a:r>
                <a:rPr lang="zh-CN" altLang="en-US" sz="1800" dirty="0">
                  <a:latin typeface="微软雅黑" panose="020B0503020204020204" pitchFamily="34" charset="-122"/>
                  <a:ea typeface="微软雅黑" panose="020B0503020204020204" pitchFamily="34" charset="-122"/>
                </a:rPr>
                <a:t>输入高电平范围</a:t>
              </a:r>
            </a:p>
          </p:txBody>
        </p:sp>
        <p:sp>
          <p:nvSpPr>
            <p:cNvPr id="11" name="文本框 10"/>
            <p:cNvSpPr txBox="1"/>
            <p:nvPr/>
          </p:nvSpPr>
          <p:spPr>
            <a:xfrm>
              <a:off x="6468620" y="5294995"/>
              <a:ext cx="1133475" cy="468885"/>
            </a:xfrm>
            <a:prstGeom prst="rect">
              <a:avLst/>
            </a:prstGeom>
            <a:solidFill>
              <a:schemeClr val="bg1"/>
            </a:solidFill>
          </p:spPr>
          <p:txBody>
            <a:bodyPr wrap="square" rtlCol="0">
              <a:spAutoFit/>
            </a:bodyPr>
            <a:lstStyle/>
            <a:p>
              <a:pPr algn="ctr"/>
              <a:r>
                <a:rPr lang="zh-CN" altLang="en-US" sz="1800" dirty="0">
                  <a:latin typeface="微软雅黑" panose="020B0503020204020204" pitchFamily="34" charset="-122"/>
                  <a:ea typeface="微软雅黑" panose="020B0503020204020204" pitchFamily="34" charset="-122"/>
                </a:rPr>
                <a:t>输入低电平范围</a:t>
              </a:r>
            </a:p>
          </p:txBody>
        </p:sp>
      </p:gr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algn="just"/>
            <a:r>
              <a:rPr lang="en-US" altLang="zh-CN" dirty="0"/>
              <a:t>1.3 CMOS</a:t>
            </a:r>
            <a:r>
              <a:rPr lang="zh-CN" altLang="en-US" dirty="0"/>
              <a:t>晶体管</a:t>
            </a:r>
          </a:p>
        </p:txBody>
      </p:sp>
      <p:sp>
        <p:nvSpPr>
          <p:cNvPr id="9" name="内容占位符 8"/>
          <p:cNvSpPr>
            <a:spLocks noGrp="1"/>
          </p:cNvSpPr>
          <p:nvPr>
            <p:ph idx="1"/>
          </p:nvPr>
        </p:nvSpPr>
        <p:spPr>
          <a:xfrm>
            <a:off x="284773" y="915505"/>
            <a:ext cx="8523654" cy="5991384"/>
          </a:xfrm>
        </p:spPr>
        <p:txBody>
          <a:bodyPr/>
          <a:lstStyle/>
          <a:p>
            <a:r>
              <a:rPr lang="zh-CN" altLang="en-US" sz="2200" dirty="0"/>
              <a:t>基于金属氧化物半导体场效应晶体管的</a:t>
            </a:r>
            <a:r>
              <a:rPr lang="en-US" altLang="zh-CN" sz="2200" dirty="0"/>
              <a:t>CMOS</a:t>
            </a:r>
            <a:r>
              <a:rPr lang="zh-CN" altLang="en-US" sz="2200" dirty="0"/>
              <a:t>（</a:t>
            </a:r>
            <a:r>
              <a:rPr lang="en-US" altLang="zh-CN" sz="2200" dirty="0"/>
              <a:t>Complementary Metal-Oxide Semiconductor</a:t>
            </a:r>
            <a:r>
              <a:rPr lang="zh-CN" altLang="en-US" sz="2200" dirty="0"/>
              <a:t>）</a:t>
            </a:r>
            <a:endParaRPr lang="en-US" altLang="zh-CN" sz="2200" dirty="0"/>
          </a:p>
          <a:p>
            <a:r>
              <a:rPr lang="en-US" altLang="zh-CN" sz="2200" dirty="0"/>
              <a:t>MOS</a:t>
            </a:r>
            <a:r>
              <a:rPr lang="zh-CN" altLang="en-US" sz="2200" dirty="0"/>
              <a:t>晶体管三极：</a:t>
            </a:r>
            <a:endParaRPr lang="en-US" altLang="zh-CN" sz="2200" dirty="0"/>
          </a:p>
          <a:p>
            <a:pPr lvl="1"/>
            <a:r>
              <a:rPr lang="zh-CN" altLang="en-US" sz="2000" dirty="0"/>
              <a:t>栅极</a:t>
            </a:r>
            <a:r>
              <a:rPr lang="en-US" altLang="zh-CN" sz="2000" dirty="0"/>
              <a:t>gate</a:t>
            </a:r>
          </a:p>
          <a:p>
            <a:pPr lvl="1"/>
            <a:r>
              <a:rPr lang="zh-CN" altLang="en-US" sz="2000" dirty="0"/>
              <a:t>源极</a:t>
            </a:r>
            <a:r>
              <a:rPr lang="en-US" altLang="zh-CN" sz="2000" dirty="0"/>
              <a:t>source</a:t>
            </a:r>
          </a:p>
          <a:p>
            <a:pPr lvl="1"/>
            <a:r>
              <a:rPr lang="zh-CN" altLang="en-US" sz="2000" dirty="0"/>
              <a:t>漏极</a:t>
            </a:r>
            <a:r>
              <a:rPr lang="en-US" altLang="zh-CN" sz="2000" dirty="0"/>
              <a:t>drain</a:t>
            </a:r>
          </a:p>
          <a:p>
            <a:pPr lvl="1"/>
            <a:endParaRPr lang="en-US" altLang="zh-CN" sz="2000" dirty="0"/>
          </a:p>
          <a:p>
            <a:endParaRPr lang="en-US" altLang="zh-CN" sz="2200" dirty="0"/>
          </a:p>
          <a:p>
            <a:r>
              <a:rPr lang="en-US" altLang="zh-CN" sz="2200" dirty="0"/>
              <a:t>MOS</a:t>
            </a:r>
            <a:r>
              <a:rPr lang="zh-CN" altLang="en-US" sz="2200" dirty="0"/>
              <a:t>晶体管可被模型化为一种</a:t>
            </a:r>
            <a:r>
              <a:rPr lang="en-US" altLang="zh-CN" sz="2200" dirty="0"/>
              <a:t>3</a:t>
            </a:r>
            <a:r>
              <a:rPr lang="zh-CN" altLang="en-US" sz="2200" dirty="0"/>
              <a:t>端子压控电阻导体，将电压加到一个端子，来控制其他两个端子间的电阻。</a:t>
            </a:r>
            <a:endParaRPr lang="en-US" altLang="zh-CN" sz="2200" dirty="0"/>
          </a:p>
          <a:p>
            <a:r>
              <a:rPr lang="en-US" altLang="zh-CN" sz="2200" dirty="0"/>
              <a:t>MOS</a:t>
            </a:r>
            <a:r>
              <a:rPr lang="zh-CN" altLang="en-US" sz="2200" dirty="0"/>
              <a:t>晶体管分为：</a:t>
            </a:r>
            <a:endParaRPr lang="en-US" altLang="zh-CN" sz="2200" dirty="0"/>
          </a:p>
          <a:p>
            <a:pPr lvl="1"/>
            <a:r>
              <a:rPr lang="en-US" altLang="zh-CN" sz="2000" dirty="0"/>
              <a:t>n</a:t>
            </a:r>
            <a:r>
              <a:rPr lang="zh-CN" altLang="en-US" sz="2000" dirty="0"/>
              <a:t>沟道型</a:t>
            </a:r>
            <a:r>
              <a:rPr lang="en-US" altLang="zh-CN" sz="2000" dirty="0"/>
              <a:t>NMOS</a:t>
            </a:r>
            <a:r>
              <a:rPr lang="zh-CN" altLang="en-US" sz="2000" dirty="0"/>
              <a:t>，</a:t>
            </a:r>
            <a:r>
              <a:rPr lang="en-US" altLang="zh-CN" sz="2000" dirty="0"/>
              <a:t>N</a:t>
            </a:r>
            <a:r>
              <a:rPr lang="zh-CN" altLang="en-US" sz="2000" dirty="0"/>
              <a:t>型杂质有磷或者锑</a:t>
            </a:r>
            <a:endParaRPr lang="en-US" altLang="zh-CN" sz="2000" dirty="0"/>
          </a:p>
          <a:p>
            <a:pPr lvl="1"/>
            <a:r>
              <a:rPr lang="en-US" altLang="zh-CN" sz="2000" dirty="0"/>
              <a:t>p</a:t>
            </a:r>
            <a:r>
              <a:rPr lang="zh-CN" altLang="en-US" sz="2000" dirty="0"/>
              <a:t>沟道型</a:t>
            </a:r>
            <a:r>
              <a:rPr lang="en-US" altLang="zh-CN" sz="2000" dirty="0"/>
              <a:t>PMOS</a:t>
            </a:r>
            <a:r>
              <a:rPr lang="zh-CN" altLang="en-US" sz="2000" dirty="0"/>
              <a:t>，</a:t>
            </a:r>
            <a:r>
              <a:rPr lang="en-US" altLang="zh-CN" sz="2000" dirty="0"/>
              <a:t>P</a:t>
            </a:r>
            <a:r>
              <a:rPr lang="zh-CN" altLang="en-US" sz="2000" dirty="0"/>
              <a:t>型杂质有硼或者铟</a:t>
            </a:r>
            <a:endParaRPr lang="en-US" altLang="zh-CN" sz="2000" dirty="0"/>
          </a:p>
          <a:p>
            <a:endParaRPr lang="zh-CN" altLang="en-US" sz="2800" dirty="0"/>
          </a:p>
        </p:txBody>
      </p:sp>
      <p:sp>
        <p:nvSpPr>
          <p:cNvPr id="10" name="灯片编号占位符 9"/>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15</a:t>
            </a:fld>
            <a:endParaRPr lang="en-US" altLang="zh-CN"/>
          </a:p>
        </p:txBody>
      </p:sp>
      <p:pic>
        <p:nvPicPr>
          <p:cNvPr id="7" name="Picture 2" descr="Structure of an NMOS transis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6871" y="1396653"/>
            <a:ext cx="5335480" cy="27619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The MOS transistor can be represented by a standard variable resistor symbol, consisting of a zigzag crossed by a diagonal arrow. V sub in is connected to the zigzag by a dashed line segment, perpendicular to i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2389" y="4718767"/>
            <a:ext cx="2411261" cy="1937620"/>
          </a:xfrm>
          <a:prstGeom prst="rect">
            <a:avLst/>
          </a:prstGeom>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CMOS</a:t>
            </a:r>
            <a:r>
              <a:rPr lang="zh-CN" altLang="en-US" dirty="0"/>
              <a:t>晶体管</a:t>
            </a:r>
          </a:p>
        </p:txBody>
      </p:sp>
      <p:sp>
        <p:nvSpPr>
          <p:cNvPr id="3" name="内容占位符 2"/>
          <p:cNvSpPr>
            <a:spLocks noGrp="1"/>
          </p:cNvSpPr>
          <p:nvPr>
            <p:ph idx="1"/>
          </p:nvPr>
        </p:nvSpPr>
        <p:spPr>
          <a:xfrm>
            <a:off x="385965" y="1026007"/>
            <a:ext cx="8167020" cy="452945"/>
          </a:xfrm>
        </p:spPr>
        <p:txBody>
          <a:bodyPr/>
          <a:lstStyle/>
          <a:p>
            <a:r>
              <a:rPr lang="zh-CN" altLang="en-US" dirty="0"/>
              <a:t>栅极和源极之间电压</a:t>
            </a:r>
            <a:r>
              <a:rPr lang="en-US" altLang="zh-CN" dirty="0" err="1"/>
              <a:t>V</a:t>
            </a:r>
            <a:r>
              <a:rPr lang="en-US" altLang="zh-CN" baseline="-25000" dirty="0" err="1"/>
              <a:t>gs</a:t>
            </a:r>
            <a:r>
              <a:rPr lang="zh-CN" altLang="en-US" dirty="0"/>
              <a:t>控制源极和漏极间电阻</a:t>
            </a:r>
            <a:r>
              <a:rPr lang="en-US" altLang="zh-CN" dirty="0" err="1"/>
              <a:t>R</a:t>
            </a:r>
            <a:r>
              <a:rPr lang="en-US" altLang="zh-CN" baseline="-25000" dirty="0" err="1"/>
              <a:t>ds</a:t>
            </a:r>
            <a:r>
              <a:rPr lang="zh-CN" altLang="en-US" dirty="0"/>
              <a:t>的大小</a:t>
            </a:r>
          </a:p>
        </p:txBody>
      </p:sp>
      <p:sp>
        <p:nvSpPr>
          <p:cNvPr id="6" name="灯片编号占位符 5"/>
          <p:cNvSpPr>
            <a:spLocks noGrp="1"/>
          </p:cNvSpPr>
          <p:nvPr>
            <p:ph type="sldNum" sz="quarter" idx="4294967295"/>
          </p:nvPr>
        </p:nvSpPr>
        <p:spPr>
          <a:xfrm>
            <a:off x="8552985" y="6354998"/>
            <a:ext cx="501650" cy="333375"/>
          </a:xfrm>
          <a:prstGeom prst="rect">
            <a:avLst/>
          </a:prstGeom>
        </p:spPr>
        <p:txBody>
          <a:bodyPr/>
          <a:lstStyle/>
          <a:p>
            <a:pPr>
              <a:defRPr/>
            </a:pPr>
            <a:fld id="{F38CFDAA-5283-40C9-80A4-C3781C02EB22}" type="slidenum">
              <a:rPr lang="en-US" altLang="zh-CN" smtClean="0"/>
              <a:t>16</a:t>
            </a:fld>
            <a:endParaRPr lang="en-US" altLang="zh-CN" dirty="0"/>
          </a:p>
        </p:txBody>
      </p:sp>
      <p:sp>
        <p:nvSpPr>
          <p:cNvPr id="9" name="Text Box 8"/>
          <p:cNvSpPr txBox="1">
            <a:spLocks noChangeArrowheads="1"/>
          </p:cNvSpPr>
          <p:nvPr/>
        </p:nvSpPr>
        <p:spPr bwMode="auto">
          <a:xfrm>
            <a:off x="144049" y="4887255"/>
            <a:ext cx="4033381" cy="938719"/>
          </a:xfrm>
          <a:prstGeom prst="rect">
            <a:avLst/>
          </a:prstGeom>
          <a:noFill/>
          <a:ln w="9525">
            <a:noFill/>
            <a:miter lim="800000"/>
          </a:ln>
        </p:spPr>
        <p:txBody>
          <a:bodyPr wrap="square">
            <a:spAutoFit/>
          </a:bodyPr>
          <a:lstStyle/>
          <a:p>
            <a:pPr>
              <a:spcBef>
                <a:spcPct val="50000"/>
              </a:spcBef>
            </a:pPr>
            <a:r>
              <a:rPr lang="en-US" altLang="zh-CN" sz="2200" dirty="0">
                <a:latin typeface="+mj-ea"/>
                <a:ea typeface="+mj-ea"/>
              </a:rPr>
              <a:t>NMOS</a:t>
            </a:r>
            <a:r>
              <a:rPr lang="zh-CN" altLang="en-US" sz="2200" dirty="0">
                <a:latin typeface="+mj-ea"/>
                <a:ea typeface="+mj-ea"/>
              </a:rPr>
              <a:t>：增大</a:t>
            </a:r>
            <a:r>
              <a:rPr lang="en-US" altLang="zh-CN" sz="2200" dirty="0" err="1">
                <a:latin typeface="+mj-ea"/>
                <a:ea typeface="+mj-ea"/>
              </a:rPr>
              <a:t>V</a:t>
            </a:r>
            <a:r>
              <a:rPr lang="en-US" altLang="zh-CN" sz="2200" baseline="-25000" dirty="0" err="1">
                <a:latin typeface="+mj-ea"/>
                <a:ea typeface="+mj-ea"/>
              </a:rPr>
              <a:t>gs</a:t>
            </a:r>
            <a:r>
              <a:rPr lang="en-US" altLang="zh-CN" sz="2200" baseline="-25000" dirty="0">
                <a:latin typeface="+mj-ea"/>
                <a:ea typeface="+mj-ea"/>
              </a:rPr>
              <a:t> </a:t>
            </a:r>
            <a:r>
              <a:rPr lang="zh-CN" altLang="en-US" sz="2200" dirty="0">
                <a:latin typeface="+mj-ea"/>
                <a:ea typeface="+mj-ea"/>
              </a:rPr>
              <a:t>，则</a:t>
            </a:r>
            <a:r>
              <a:rPr lang="en-US" altLang="zh-CN" sz="2200" dirty="0" err="1">
                <a:latin typeface="+mj-ea"/>
                <a:ea typeface="+mj-ea"/>
              </a:rPr>
              <a:t>R</a:t>
            </a:r>
            <a:r>
              <a:rPr lang="en-US" altLang="zh-CN" sz="2200" baseline="-25000" dirty="0" err="1">
                <a:latin typeface="+mj-ea"/>
                <a:ea typeface="+mj-ea"/>
              </a:rPr>
              <a:t>ds</a:t>
            </a:r>
            <a:r>
              <a:rPr lang="zh-CN" altLang="en-US" sz="2200" dirty="0">
                <a:latin typeface="+mj-ea"/>
                <a:ea typeface="+mj-ea"/>
              </a:rPr>
              <a:t>下</a:t>
            </a:r>
            <a:r>
              <a:rPr lang="zh-CN" altLang="zh-CN" sz="2200" dirty="0">
                <a:latin typeface="+mj-ea"/>
                <a:ea typeface="+mj-ea"/>
              </a:rPr>
              <a:t>降</a:t>
            </a:r>
            <a:endParaRPr lang="en-US" altLang="zh-CN" sz="2200" dirty="0">
              <a:latin typeface="+mj-ea"/>
              <a:ea typeface="+mj-ea"/>
            </a:endParaRPr>
          </a:p>
          <a:p>
            <a:pPr>
              <a:spcBef>
                <a:spcPct val="50000"/>
              </a:spcBef>
            </a:pPr>
            <a:r>
              <a:rPr lang="zh-CN" altLang="en-US" sz="2200" dirty="0">
                <a:latin typeface="+mj-ea"/>
                <a:ea typeface="+mj-ea"/>
              </a:rPr>
              <a:t>通常</a:t>
            </a:r>
            <a:r>
              <a:rPr lang="en-US" altLang="zh-CN" sz="2200" dirty="0" err="1">
                <a:latin typeface="+mj-ea"/>
                <a:ea typeface="+mj-ea"/>
              </a:rPr>
              <a:t>V</a:t>
            </a:r>
            <a:r>
              <a:rPr lang="en-US" altLang="zh-CN" sz="2200" baseline="-25000" dirty="0" err="1">
                <a:latin typeface="+mj-ea"/>
                <a:ea typeface="+mj-ea"/>
              </a:rPr>
              <a:t>gs</a:t>
            </a:r>
            <a:r>
              <a:rPr lang="zh-CN" altLang="en-US" sz="2200" dirty="0">
                <a:latin typeface="+mj-ea"/>
                <a:ea typeface="+mj-ea"/>
              </a:rPr>
              <a:t>≥</a:t>
            </a:r>
            <a:r>
              <a:rPr lang="en-US" altLang="zh-CN" sz="2200" dirty="0">
                <a:latin typeface="+mj-ea"/>
                <a:ea typeface="+mj-ea"/>
              </a:rPr>
              <a:t>0</a:t>
            </a:r>
          </a:p>
        </p:txBody>
      </p:sp>
      <p:sp>
        <p:nvSpPr>
          <p:cNvPr id="10" name="Text Box 8"/>
          <p:cNvSpPr txBox="1">
            <a:spLocks noChangeArrowheads="1"/>
          </p:cNvSpPr>
          <p:nvPr/>
        </p:nvSpPr>
        <p:spPr bwMode="auto">
          <a:xfrm>
            <a:off x="4908433" y="4843413"/>
            <a:ext cx="3930883" cy="938719"/>
          </a:xfrm>
          <a:prstGeom prst="rect">
            <a:avLst/>
          </a:prstGeom>
          <a:noFill/>
          <a:ln w="9525">
            <a:noFill/>
            <a:miter lim="800000"/>
          </a:ln>
        </p:spPr>
        <p:txBody>
          <a:bodyPr wrap="square">
            <a:spAutoFit/>
          </a:bodyPr>
          <a:lstStyle/>
          <a:p>
            <a:pPr>
              <a:spcBef>
                <a:spcPct val="50000"/>
              </a:spcBef>
            </a:pPr>
            <a:r>
              <a:rPr lang="en-US" altLang="zh-CN" sz="2200" dirty="0">
                <a:latin typeface="微软雅黑" panose="020B0503020204020204" pitchFamily="34" charset="-122"/>
                <a:ea typeface="微软雅黑" panose="020B0503020204020204" pitchFamily="34" charset="-122"/>
              </a:rPr>
              <a:t>PMOS</a:t>
            </a:r>
            <a:r>
              <a:rPr lang="zh-CN" altLang="en-US" sz="2200" dirty="0">
                <a:latin typeface="微软雅黑" panose="020B0503020204020204" pitchFamily="34" charset="-122"/>
                <a:ea typeface="微软雅黑" panose="020B0503020204020204" pitchFamily="34" charset="-122"/>
              </a:rPr>
              <a:t>：减低</a:t>
            </a:r>
            <a:r>
              <a:rPr lang="en-US" altLang="zh-CN" sz="2200" dirty="0" err="1">
                <a:latin typeface="微软雅黑" panose="020B0503020204020204" pitchFamily="34" charset="-122"/>
                <a:ea typeface="微软雅黑" panose="020B0503020204020204" pitchFamily="34" charset="-122"/>
              </a:rPr>
              <a:t>V</a:t>
            </a:r>
            <a:r>
              <a:rPr lang="en-US" altLang="zh-CN" sz="2200" baseline="-25000" dirty="0" err="1">
                <a:latin typeface="微软雅黑" panose="020B0503020204020204" pitchFamily="34" charset="-122"/>
                <a:ea typeface="微软雅黑" panose="020B0503020204020204" pitchFamily="34" charset="-122"/>
              </a:rPr>
              <a:t>gs</a:t>
            </a:r>
            <a:r>
              <a:rPr lang="en-US" altLang="zh-CN" sz="2200" baseline="-250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，则</a:t>
            </a:r>
            <a:r>
              <a:rPr lang="en-US" altLang="zh-CN" sz="2200" dirty="0" err="1">
                <a:latin typeface="微软雅黑" panose="020B0503020204020204" pitchFamily="34" charset="-122"/>
                <a:ea typeface="微软雅黑" panose="020B0503020204020204" pitchFamily="34" charset="-122"/>
              </a:rPr>
              <a:t>R</a:t>
            </a:r>
            <a:r>
              <a:rPr lang="en-US" altLang="zh-CN" sz="2200" baseline="-25000" dirty="0" err="1">
                <a:latin typeface="微软雅黑" panose="020B0503020204020204" pitchFamily="34" charset="-122"/>
                <a:ea typeface="微软雅黑" panose="020B0503020204020204" pitchFamily="34" charset="-122"/>
              </a:rPr>
              <a:t>ds</a:t>
            </a:r>
            <a:r>
              <a:rPr lang="zh-CN" altLang="en-US" sz="2200" dirty="0">
                <a:latin typeface="微软雅黑" panose="020B0503020204020204" pitchFamily="34" charset="-122"/>
                <a:ea typeface="微软雅黑" panose="020B0503020204020204" pitchFamily="34" charset="-122"/>
              </a:rPr>
              <a:t>下</a:t>
            </a:r>
            <a:r>
              <a:rPr lang="zh-CN" altLang="zh-CN" sz="2200" dirty="0">
                <a:latin typeface="微软雅黑" panose="020B0503020204020204" pitchFamily="34" charset="-122"/>
                <a:ea typeface="微软雅黑" panose="020B0503020204020204" pitchFamily="34" charset="-122"/>
              </a:rPr>
              <a:t>降</a:t>
            </a:r>
            <a:endParaRPr lang="en-US" altLang="zh-CN" sz="2200" dirty="0">
              <a:latin typeface="微软雅黑" panose="020B0503020204020204" pitchFamily="34" charset="-122"/>
              <a:ea typeface="微软雅黑" panose="020B0503020204020204" pitchFamily="34" charset="-122"/>
            </a:endParaRPr>
          </a:p>
          <a:p>
            <a:pPr>
              <a:spcBef>
                <a:spcPct val="50000"/>
              </a:spcBef>
            </a:pPr>
            <a:r>
              <a:rPr lang="zh-CN" altLang="en-US" sz="2200" dirty="0">
                <a:latin typeface="微软雅黑" panose="020B0503020204020204" pitchFamily="34" charset="-122"/>
                <a:ea typeface="微软雅黑" panose="020B0503020204020204" pitchFamily="34" charset="-122"/>
              </a:rPr>
              <a:t>通常</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V</a:t>
            </a:r>
            <a:r>
              <a:rPr lang="en-US" altLang="zh-CN" sz="2200" baseline="-25000" dirty="0" err="1">
                <a:latin typeface="微软雅黑" panose="020B0503020204020204" pitchFamily="34" charset="-122"/>
                <a:ea typeface="微软雅黑" panose="020B0503020204020204" pitchFamily="34" charset="-122"/>
              </a:rPr>
              <a:t>gs</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0</a:t>
            </a:r>
          </a:p>
        </p:txBody>
      </p:sp>
      <p:pic>
        <p:nvPicPr>
          <p:cNvPr id="14" name="Picture 2" descr="The central portion of the symbol is a pair of side by side vertical line segments, with the shorter segment on the left. Three pins are connected to the vertical segments by wire lines. The first wire line extends rightward from the gate to the midpoint of the left vertical segment. The second wire line extends rightward and then upward from the top of the longer vertical segment to the drain. The third wire line extends rightward and then downward from the bottom of the longer vertical segment to the source. V sub g s is between the positive gate and the negative source. Voltage-controlled resistance means that an increase in v sub g s means a decrease in R sub d s. Note, normally V sub g s is greater than or equal to 0."/>
          <p:cNvPicPr>
            <a:picLocks noChangeAspect="1"/>
          </p:cNvPicPr>
          <p:nvPr/>
        </p:nvPicPr>
        <p:blipFill rotWithShape="1">
          <a:blip r:embed="rId2">
            <a:extLst>
              <a:ext uri="{28A0092B-C50C-407E-A947-70E740481C1C}">
                <a14:useLocalDpi xmlns:a14="http://schemas.microsoft.com/office/drawing/2010/main" val="0"/>
              </a:ext>
            </a:extLst>
          </a:blip>
          <a:srcRect r="61018"/>
          <a:stretch>
            <a:fillRect/>
          </a:stretch>
        </p:blipFill>
        <p:spPr>
          <a:xfrm>
            <a:off x="144049" y="2185791"/>
            <a:ext cx="2054269" cy="2132749"/>
          </a:xfrm>
          <a:prstGeom prst="rect">
            <a:avLst/>
          </a:prstGeom>
        </p:spPr>
      </p:pic>
      <p:pic>
        <p:nvPicPr>
          <p:cNvPr id="15" name="Picture 2" descr="The symbol is the same as the N MOS symbol, with the following alterations. The gate wire attaches to an inversion bubble on the shorter vertical line segment. The positions of the source and drain are reversed, and v sub g s is between the positive gate and the negative source. Due to voltage-controlled resistance, a decrease in v sub g s leads to a decrease in R sub d s. Note, normally V sub g s is less than or equal to 0."/>
          <p:cNvPicPr>
            <a:picLocks noChangeAspect="1"/>
          </p:cNvPicPr>
          <p:nvPr/>
        </p:nvPicPr>
        <p:blipFill rotWithShape="1">
          <a:blip r:embed="rId3">
            <a:extLst>
              <a:ext uri="{28A0092B-C50C-407E-A947-70E740481C1C}">
                <a14:useLocalDpi xmlns:a14="http://schemas.microsoft.com/office/drawing/2010/main" val="0"/>
              </a:ext>
            </a:extLst>
          </a:blip>
          <a:srcRect r="61594"/>
          <a:stretch>
            <a:fillRect/>
          </a:stretch>
        </p:blipFill>
        <p:spPr>
          <a:xfrm>
            <a:off x="6948812" y="1840477"/>
            <a:ext cx="1997903" cy="2109221"/>
          </a:xfrm>
          <a:prstGeom prst="rect">
            <a:avLst/>
          </a:prstGeom>
        </p:spPr>
      </p:pic>
      <p:pic>
        <p:nvPicPr>
          <p:cNvPr id="4" name="图片 3"/>
          <p:cNvPicPr>
            <a:picLocks noChangeAspect="1"/>
          </p:cNvPicPr>
          <p:nvPr/>
        </p:nvPicPr>
        <p:blipFill>
          <a:blip r:embed="rId4"/>
          <a:stretch>
            <a:fillRect/>
          </a:stretch>
        </p:blipFill>
        <p:spPr>
          <a:xfrm>
            <a:off x="4746147" y="1734854"/>
            <a:ext cx="2127728" cy="2736937"/>
          </a:xfrm>
          <a:prstGeom prst="rect">
            <a:avLst/>
          </a:prstGeom>
        </p:spPr>
      </p:pic>
      <p:pic>
        <p:nvPicPr>
          <p:cNvPr id="5" name="图片 4"/>
          <p:cNvPicPr>
            <a:picLocks noChangeAspect="1"/>
          </p:cNvPicPr>
          <p:nvPr/>
        </p:nvPicPr>
        <p:blipFill>
          <a:blip r:embed="rId5"/>
          <a:stretch>
            <a:fillRect/>
          </a:stretch>
        </p:blipFill>
        <p:spPr>
          <a:xfrm>
            <a:off x="2404115" y="1918001"/>
            <a:ext cx="1952625" cy="245745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algn="just"/>
            <a:r>
              <a:rPr lang="en-US" altLang="zh-CN" dirty="0"/>
              <a:t>1.3 CMOS</a:t>
            </a:r>
            <a:r>
              <a:rPr lang="zh-CN" altLang="en-US" dirty="0"/>
              <a:t>晶体管</a:t>
            </a:r>
          </a:p>
        </p:txBody>
      </p:sp>
      <p:sp>
        <p:nvSpPr>
          <p:cNvPr id="9" name="内容占位符 8"/>
          <p:cNvSpPr>
            <a:spLocks noGrp="1"/>
          </p:cNvSpPr>
          <p:nvPr>
            <p:ph idx="1"/>
          </p:nvPr>
        </p:nvSpPr>
        <p:spPr>
          <a:xfrm>
            <a:off x="284773" y="915505"/>
            <a:ext cx="8523654" cy="5012654"/>
          </a:xfrm>
        </p:spPr>
        <p:txBody>
          <a:bodyPr/>
          <a:lstStyle/>
          <a:p>
            <a:pPr>
              <a:spcBef>
                <a:spcPts val="600"/>
              </a:spcBef>
              <a:spcAft>
                <a:spcPts val="600"/>
              </a:spcAft>
            </a:pPr>
            <a:r>
              <a:rPr lang="en-US" altLang="zh-CN" sz="2200" dirty="0"/>
              <a:t>CMOS </a:t>
            </a:r>
            <a:r>
              <a:rPr lang="zh-CN" altLang="en-US" sz="2200" dirty="0"/>
              <a:t>晶体管以互补的形式共用一对</a:t>
            </a:r>
            <a:r>
              <a:rPr lang="en-US" altLang="zh-CN" sz="2200" dirty="0"/>
              <a:t>NMOS </a:t>
            </a:r>
            <a:r>
              <a:rPr lang="zh-CN" altLang="en-US" sz="2200" dirty="0"/>
              <a:t>和</a:t>
            </a:r>
            <a:r>
              <a:rPr lang="en-US" altLang="zh-CN" sz="2200" dirty="0"/>
              <a:t>PMOS </a:t>
            </a:r>
            <a:r>
              <a:rPr lang="zh-CN" altLang="en-US" sz="2200" dirty="0"/>
              <a:t>晶体管</a:t>
            </a:r>
            <a:endParaRPr lang="en-US" altLang="zh-CN" sz="2200" dirty="0"/>
          </a:p>
          <a:p>
            <a:pPr>
              <a:spcBef>
                <a:spcPts val="600"/>
              </a:spcBef>
              <a:spcAft>
                <a:spcPts val="600"/>
              </a:spcAft>
            </a:pPr>
            <a:r>
              <a:rPr lang="zh-CN" altLang="zh-CN" sz="2200" dirty="0">
                <a:solidFill>
                  <a:srgbClr val="FF0000"/>
                </a:solidFill>
              </a:rPr>
              <a:t>栅极</a:t>
            </a:r>
            <a:r>
              <a:rPr lang="zh-CN" altLang="zh-CN" sz="2200" dirty="0"/>
              <a:t>和</a:t>
            </a:r>
            <a:r>
              <a:rPr lang="zh-CN" altLang="zh-CN" sz="2200" dirty="0">
                <a:solidFill>
                  <a:srgbClr val="00B0F0"/>
                </a:solidFill>
              </a:rPr>
              <a:t>漏极</a:t>
            </a:r>
            <a:r>
              <a:rPr lang="zh-CN" altLang="zh-CN" sz="2200" dirty="0"/>
              <a:t>共用</a:t>
            </a:r>
            <a:r>
              <a:rPr lang="zh-CN" altLang="en-US" sz="2200" dirty="0"/>
              <a:t>，分别连接到</a:t>
            </a:r>
            <a:r>
              <a:rPr lang="zh-CN" altLang="en-US" sz="2200" dirty="0">
                <a:solidFill>
                  <a:srgbClr val="FF0000"/>
                </a:solidFill>
              </a:rPr>
              <a:t>输入</a:t>
            </a:r>
            <a:r>
              <a:rPr lang="zh-CN" altLang="en-US" sz="2200" dirty="0"/>
              <a:t>和</a:t>
            </a:r>
            <a:r>
              <a:rPr lang="zh-CN" altLang="en-US" sz="2200" dirty="0">
                <a:solidFill>
                  <a:srgbClr val="00B0F0"/>
                </a:solidFill>
              </a:rPr>
              <a:t>输出</a:t>
            </a:r>
            <a:r>
              <a:rPr lang="zh-CN" altLang="en-US" sz="2200" dirty="0"/>
              <a:t>信号。</a:t>
            </a:r>
            <a:endParaRPr lang="en-US" altLang="zh-CN" sz="2200" dirty="0"/>
          </a:p>
          <a:p>
            <a:pPr lvl="1">
              <a:spcBef>
                <a:spcPts val="600"/>
              </a:spcBef>
              <a:spcAft>
                <a:spcPts val="600"/>
              </a:spcAft>
            </a:pPr>
            <a:r>
              <a:rPr lang="en-US" altLang="zh-CN" dirty="0"/>
              <a:t>NMOS </a:t>
            </a:r>
            <a:r>
              <a:rPr lang="zh-CN" altLang="en-US" dirty="0"/>
              <a:t>晶体管的</a:t>
            </a:r>
            <a:r>
              <a:rPr lang="zh-CN" altLang="en-US" dirty="0">
                <a:solidFill>
                  <a:srgbClr val="FF0000"/>
                </a:solidFill>
              </a:rPr>
              <a:t>源极</a:t>
            </a:r>
            <a:r>
              <a:rPr lang="zh-CN" altLang="en-US" dirty="0"/>
              <a:t>连接地线</a:t>
            </a:r>
            <a:r>
              <a:rPr lang="en-US" altLang="zh-CN" dirty="0"/>
              <a:t>GND</a:t>
            </a:r>
          </a:p>
          <a:p>
            <a:pPr lvl="1">
              <a:spcBef>
                <a:spcPts val="600"/>
              </a:spcBef>
              <a:spcAft>
                <a:spcPts val="600"/>
              </a:spcAft>
            </a:pPr>
            <a:r>
              <a:rPr lang="en-US" altLang="zh-CN" dirty="0"/>
              <a:t>PMOS </a:t>
            </a:r>
            <a:r>
              <a:rPr lang="zh-CN" altLang="en-US" dirty="0"/>
              <a:t>晶体管的</a:t>
            </a:r>
            <a:r>
              <a:rPr lang="zh-CN" altLang="en-US" dirty="0">
                <a:solidFill>
                  <a:srgbClr val="FF0000"/>
                </a:solidFill>
              </a:rPr>
              <a:t>源极</a:t>
            </a:r>
            <a:r>
              <a:rPr lang="zh-CN" altLang="en-US" dirty="0"/>
              <a:t>连接电源电压</a:t>
            </a:r>
            <a:r>
              <a:rPr lang="en-US" altLang="zh-CN" i="1" dirty="0"/>
              <a:t>V</a:t>
            </a:r>
            <a:r>
              <a:rPr lang="en-US" altLang="zh-CN" baseline="-25000" dirty="0"/>
              <a:t>DD</a:t>
            </a:r>
          </a:p>
          <a:p>
            <a:pPr lvl="1">
              <a:spcBef>
                <a:spcPts val="600"/>
              </a:spcBef>
              <a:spcAft>
                <a:spcPts val="600"/>
              </a:spcAft>
            </a:pPr>
            <a:r>
              <a:rPr lang="zh-CN" altLang="en-US" dirty="0"/>
              <a:t>通过改变栅极的输入电压值，从而改变漏极的输出电压值。</a:t>
            </a:r>
            <a:endParaRPr lang="en-US" altLang="zh-CN" dirty="0"/>
          </a:p>
          <a:p>
            <a:pPr lvl="1">
              <a:spcBef>
                <a:spcPts val="600"/>
              </a:spcBef>
              <a:spcAft>
                <a:spcPts val="600"/>
              </a:spcAft>
            </a:pPr>
            <a:r>
              <a:rPr lang="zh-CN" altLang="en-US" dirty="0"/>
              <a:t>可以看成电压控制开关</a:t>
            </a:r>
          </a:p>
          <a:p>
            <a:pPr eaLnBrk="1" hangingPunct="1">
              <a:spcBef>
                <a:spcPts val="600"/>
              </a:spcBef>
              <a:spcAft>
                <a:spcPts val="600"/>
              </a:spcAft>
            </a:pPr>
            <a:r>
              <a:rPr lang="zh-CN" altLang="en-US" dirty="0"/>
              <a:t>常用</a:t>
            </a:r>
            <a:r>
              <a:rPr lang="en-US" altLang="zh-CN" dirty="0"/>
              <a:t>CMOS</a:t>
            </a:r>
            <a:r>
              <a:rPr lang="zh-CN" altLang="en-US" dirty="0"/>
              <a:t>门电路</a:t>
            </a:r>
          </a:p>
          <a:p>
            <a:pPr lvl="1" eaLnBrk="1" hangingPunct="1">
              <a:spcBef>
                <a:spcPts val="600"/>
              </a:spcBef>
              <a:spcAft>
                <a:spcPts val="600"/>
              </a:spcAft>
            </a:pPr>
            <a:r>
              <a:rPr lang="zh-CN" altLang="en-US" dirty="0"/>
              <a:t>反相器 </a:t>
            </a:r>
            <a:r>
              <a:rPr lang="en-US" altLang="zh-CN" dirty="0"/>
              <a:t>/ </a:t>
            </a:r>
            <a:r>
              <a:rPr lang="zh-CN" altLang="en-US" dirty="0"/>
              <a:t>与非门 </a:t>
            </a:r>
            <a:r>
              <a:rPr lang="en-US" altLang="zh-CN" dirty="0"/>
              <a:t>/ </a:t>
            </a:r>
            <a:r>
              <a:rPr lang="zh-CN" altLang="en-US" dirty="0"/>
              <a:t>或非门 </a:t>
            </a:r>
            <a:r>
              <a:rPr lang="en-US" altLang="zh-CN" dirty="0"/>
              <a:t>/ </a:t>
            </a:r>
            <a:r>
              <a:rPr lang="zh-CN" altLang="en-US" dirty="0"/>
              <a:t>与或非门 </a:t>
            </a:r>
            <a:r>
              <a:rPr lang="en-US" altLang="zh-CN" dirty="0"/>
              <a:t>/ </a:t>
            </a:r>
            <a:r>
              <a:rPr lang="zh-CN" altLang="en-US" dirty="0"/>
              <a:t>或与非门</a:t>
            </a:r>
          </a:p>
          <a:p>
            <a:pPr>
              <a:spcBef>
                <a:spcPts val="600"/>
              </a:spcBef>
              <a:spcAft>
                <a:spcPts val="600"/>
              </a:spcAft>
            </a:pPr>
            <a:endParaRPr lang="zh-CN" altLang="en-US" dirty="0"/>
          </a:p>
        </p:txBody>
      </p:sp>
      <p:sp>
        <p:nvSpPr>
          <p:cNvPr id="10" name="灯片编号占位符 9"/>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17</a:t>
            </a:fld>
            <a:endParaRPr lang="en-US" altLang="zh-CN"/>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ltLang="zh-CN" dirty="0"/>
              <a:t>1.3 CMOS</a:t>
            </a:r>
            <a:r>
              <a:rPr lang="zh-CN" altLang="en-US" dirty="0"/>
              <a:t>晶体管</a:t>
            </a:r>
          </a:p>
        </p:txBody>
      </p:sp>
      <p:pic>
        <p:nvPicPr>
          <p:cNvPr id="46" name="Picture 8"/>
          <p:cNvPicPr>
            <a:picLocks noGrp="1" noChangeAspect="1" noChangeArrowheads="1"/>
          </p:cNvPicPr>
          <p:nvPr>
            <p:ph idx="1"/>
          </p:nvPr>
        </p:nvPicPr>
        <p:blipFill rotWithShape="1">
          <a:blip r:embed="rId3" cstate="print"/>
          <a:srcRect r="23794"/>
          <a:stretch>
            <a:fillRect/>
          </a:stretch>
        </p:blipFill>
        <p:spPr>
          <a:xfrm>
            <a:off x="206272" y="1803712"/>
            <a:ext cx="4151413" cy="4409524"/>
          </a:xfrm>
          <a:noFill/>
        </p:spPr>
      </p:pic>
      <p:sp>
        <p:nvSpPr>
          <p:cNvPr id="8" name="灯片编号占位符 7"/>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18</a:t>
            </a:fld>
            <a:endParaRPr lang="en-US" altLang="zh-CN"/>
          </a:p>
        </p:txBody>
      </p:sp>
      <p:pic>
        <p:nvPicPr>
          <p:cNvPr id="37" name="Picture 8"/>
          <p:cNvPicPr>
            <a:picLocks noChangeAspect="1" noChangeArrowheads="1"/>
          </p:cNvPicPr>
          <p:nvPr/>
        </p:nvPicPr>
        <p:blipFill>
          <a:blip r:embed="rId4" cstate="print"/>
          <a:srcRect r="52619"/>
          <a:stretch>
            <a:fillRect/>
          </a:stretch>
        </p:blipFill>
        <p:spPr bwMode="auto">
          <a:xfrm>
            <a:off x="6350696" y="995847"/>
            <a:ext cx="2775453" cy="2764921"/>
          </a:xfrm>
          <a:prstGeom prst="rect">
            <a:avLst/>
          </a:prstGeom>
          <a:noFill/>
          <a:ln w="9525">
            <a:noFill/>
            <a:miter lim="800000"/>
            <a:headEnd/>
            <a:tailEnd/>
          </a:ln>
        </p:spPr>
      </p:pic>
      <p:pic>
        <p:nvPicPr>
          <p:cNvPr id="38" name="Picture 8"/>
          <p:cNvPicPr>
            <a:picLocks noChangeAspect="1" noChangeArrowheads="1"/>
          </p:cNvPicPr>
          <p:nvPr/>
        </p:nvPicPr>
        <p:blipFill>
          <a:blip r:embed="rId4" cstate="print"/>
          <a:srcRect l="53572"/>
          <a:stretch>
            <a:fillRect/>
          </a:stretch>
        </p:blipFill>
        <p:spPr bwMode="auto">
          <a:xfrm>
            <a:off x="6450775" y="3645528"/>
            <a:ext cx="2652842" cy="2641527"/>
          </a:xfrm>
          <a:prstGeom prst="rect">
            <a:avLst/>
          </a:prstGeom>
          <a:noFill/>
          <a:ln w="9525">
            <a:noFill/>
            <a:miter lim="800000"/>
            <a:headEnd/>
            <a:tailEnd/>
          </a:ln>
        </p:spPr>
      </p:pic>
      <p:sp>
        <p:nvSpPr>
          <p:cNvPr id="40" name="矩形 39"/>
          <p:cNvSpPr/>
          <p:nvPr/>
        </p:nvSpPr>
        <p:spPr>
          <a:xfrm>
            <a:off x="5838845" y="4669226"/>
            <a:ext cx="447667" cy="38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136717" y="1996489"/>
            <a:ext cx="1643075" cy="1323439"/>
          </a:xfrm>
          <a:prstGeom prst="rect">
            <a:avLst/>
          </a:prstGeom>
        </p:spPr>
        <p:txBody>
          <a:bodyPr wrap="square">
            <a:spAutoFit/>
          </a:bodyPr>
          <a:lstStyle/>
          <a:p>
            <a:pPr>
              <a:spcBef>
                <a:spcPct val="50000"/>
              </a:spcBef>
            </a:pPr>
            <a:r>
              <a:rPr lang="en-US" altLang="zh-CN" sz="2000" dirty="0">
                <a:solidFill>
                  <a:srgbClr val="FF0000"/>
                </a:solidFill>
                <a:latin typeface="微软雅黑" panose="020B0503020204020204" pitchFamily="34" charset="-122"/>
                <a:ea typeface="微软雅黑" panose="020B0503020204020204" pitchFamily="34" charset="-122"/>
              </a:rPr>
              <a:t>V</a:t>
            </a:r>
            <a:r>
              <a:rPr lang="en-US" altLang="zh-CN" sz="2000" baseline="-25000" dirty="0">
                <a:solidFill>
                  <a:srgbClr val="FF0000"/>
                </a:solidFill>
                <a:latin typeface="微软雅黑" panose="020B0503020204020204" pitchFamily="34" charset="-122"/>
                <a:ea typeface="微软雅黑" panose="020B0503020204020204" pitchFamily="34" charset="-122"/>
              </a:rPr>
              <a:t>IN</a:t>
            </a:r>
            <a:r>
              <a:rPr lang="en-US" altLang="zh-CN" sz="2000" dirty="0">
                <a:solidFill>
                  <a:srgbClr val="FF0000"/>
                </a:solidFill>
                <a:latin typeface="微软雅黑" panose="020B0503020204020204" pitchFamily="34" charset="-122"/>
                <a:ea typeface="微软雅黑" panose="020B0503020204020204" pitchFamily="34" charset="-122"/>
              </a:rPr>
              <a:t>=L</a:t>
            </a:r>
          </a:p>
          <a:p>
            <a:pPr>
              <a:spcBef>
                <a:spcPct val="50000"/>
              </a:spcBef>
            </a:pPr>
            <a:r>
              <a:rPr lang="en-US" altLang="zh-CN" sz="2000" dirty="0">
                <a:solidFill>
                  <a:srgbClr val="FF0000"/>
                </a:solidFill>
                <a:latin typeface="微软雅黑" panose="020B0503020204020204" pitchFamily="34" charset="-122"/>
                <a:ea typeface="微软雅黑" panose="020B0503020204020204" pitchFamily="34" charset="-122"/>
              </a:rPr>
              <a:t>V</a:t>
            </a:r>
            <a:r>
              <a:rPr lang="en-US" altLang="zh-CN" sz="2000" baseline="-25000" dirty="0">
                <a:solidFill>
                  <a:srgbClr val="FF0000"/>
                </a:solidFill>
                <a:latin typeface="+mj-ea"/>
                <a:ea typeface="+mj-ea"/>
              </a:rPr>
              <a:t>gs1</a:t>
            </a:r>
            <a:r>
              <a:rPr lang="en-US" altLang="zh-CN" sz="2000" dirty="0">
                <a:solidFill>
                  <a:srgbClr val="FF0000"/>
                </a:solidFill>
                <a:latin typeface="微软雅黑" panose="020B0503020204020204" pitchFamily="34" charset="-122"/>
                <a:ea typeface="微软雅黑" panose="020B0503020204020204" pitchFamily="34" charset="-122"/>
              </a:rPr>
              <a:t> = 0</a:t>
            </a:r>
          </a:p>
          <a:p>
            <a:pPr>
              <a:spcBef>
                <a:spcPct val="50000"/>
              </a:spcBef>
            </a:pPr>
            <a:r>
              <a:rPr lang="en-US" altLang="zh-CN" sz="2000" dirty="0">
                <a:solidFill>
                  <a:srgbClr val="FF0000"/>
                </a:solidFill>
                <a:latin typeface="微软雅黑" panose="020B0503020204020204" pitchFamily="34" charset="-122"/>
                <a:ea typeface="微软雅黑" panose="020B0503020204020204" pitchFamily="34" charset="-122"/>
              </a:rPr>
              <a:t>V</a:t>
            </a:r>
            <a:r>
              <a:rPr lang="en-US" altLang="zh-CN" sz="2000" baseline="-25000" dirty="0">
                <a:solidFill>
                  <a:srgbClr val="FF0000"/>
                </a:solidFill>
                <a:latin typeface="+mj-ea"/>
                <a:ea typeface="+mj-ea"/>
              </a:rPr>
              <a:t>gs2</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5V</a:t>
            </a:r>
          </a:p>
        </p:txBody>
      </p:sp>
      <p:sp>
        <p:nvSpPr>
          <p:cNvPr id="45" name="矩形 44"/>
          <p:cNvSpPr/>
          <p:nvPr/>
        </p:nvSpPr>
        <p:spPr>
          <a:xfrm>
            <a:off x="5097075" y="4524894"/>
            <a:ext cx="1643075" cy="1323439"/>
          </a:xfrm>
          <a:prstGeom prst="rect">
            <a:avLst/>
          </a:prstGeom>
        </p:spPr>
        <p:txBody>
          <a:bodyPr wrap="square">
            <a:spAutoFit/>
          </a:bodyPr>
          <a:lstStyle/>
          <a:p>
            <a:pPr>
              <a:spcBef>
                <a:spcPct val="50000"/>
              </a:spcBef>
            </a:pPr>
            <a:r>
              <a:rPr lang="en-US" altLang="zh-CN" sz="2000" dirty="0">
                <a:solidFill>
                  <a:srgbClr val="FF0000"/>
                </a:solidFill>
                <a:latin typeface="微软雅黑" panose="020B0503020204020204" pitchFamily="34" charset="-122"/>
                <a:ea typeface="微软雅黑" panose="020B0503020204020204" pitchFamily="34" charset="-122"/>
              </a:rPr>
              <a:t>V</a:t>
            </a:r>
            <a:r>
              <a:rPr lang="en-US" altLang="zh-CN" sz="2000" baseline="-25000" dirty="0">
                <a:solidFill>
                  <a:srgbClr val="FF0000"/>
                </a:solidFill>
                <a:latin typeface="微软雅黑" panose="020B0503020204020204" pitchFamily="34" charset="-122"/>
                <a:ea typeface="微软雅黑" panose="020B0503020204020204" pitchFamily="34" charset="-122"/>
              </a:rPr>
              <a:t>IN</a:t>
            </a:r>
            <a:r>
              <a:rPr lang="en-US" altLang="zh-CN" sz="2000" dirty="0">
                <a:solidFill>
                  <a:srgbClr val="FF0000"/>
                </a:solidFill>
                <a:latin typeface="微软雅黑" panose="020B0503020204020204" pitchFamily="34" charset="-122"/>
                <a:ea typeface="微软雅黑" panose="020B0503020204020204" pitchFamily="34" charset="-122"/>
              </a:rPr>
              <a:t>=H</a:t>
            </a:r>
          </a:p>
          <a:p>
            <a:pPr>
              <a:spcBef>
                <a:spcPct val="50000"/>
              </a:spcBef>
            </a:pPr>
            <a:r>
              <a:rPr lang="en-US" altLang="zh-CN" sz="2000" dirty="0">
                <a:solidFill>
                  <a:srgbClr val="FF0000"/>
                </a:solidFill>
                <a:latin typeface="微软雅黑" panose="020B0503020204020204" pitchFamily="34" charset="-122"/>
                <a:ea typeface="微软雅黑" panose="020B0503020204020204" pitchFamily="34" charset="-122"/>
              </a:rPr>
              <a:t>V</a:t>
            </a:r>
            <a:r>
              <a:rPr lang="en-US" altLang="zh-CN" sz="2000" baseline="-25000" dirty="0">
                <a:solidFill>
                  <a:srgbClr val="FF0000"/>
                </a:solidFill>
                <a:latin typeface="+mj-ea"/>
                <a:ea typeface="+mj-ea"/>
              </a:rPr>
              <a:t>gs1</a:t>
            </a:r>
            <a:r>
              <a:rPr lang="en-US" altLang="zh-CN" sz="2000" dirty="0">
                <a:solidFill>
                  <a:srgbClr val="FF0000"/>
                </a:solidFill>
                <a:latin typeface="微软雅黑" panose="020B0503020204020204" pitchFamily="34" charset="-122"/>
                <a:ea typeface="微软雅黑" panose="020B0503020204020204" pitchFamily="34" charset="-122"/>
              </a:rPr>
              <a:t> =5V</a:t>
            </a:r>
          </a:p>
          <a:p>
            <a:pPr>
              <a:spcBef>
                <a:spcPct val="50000"/>
              </a:spcBef>
            </a:pPr>
            <a:r>
              <a:rPr lang="en-US" altLang="zh-CN" sz="2000" dirty="0">
                <a:solidFill>
                  <a:srgbClr val="FF0000"/>
                </a:solidFill>
                <a:latin typeface="微软雅黑" panose="020B0503020204020204" pitchFamily="34" charset="-122"/>
                <a:ea typeface="微软雅黑" panose="020B0503020204020204" pitchFamily="34" charset="-122"/>
              </a:rPr>
              <a:t>V</a:t>
            </a:r>
            <a:r>
              <a:rPr lang="en-US" altLang="zh-CN" sz="2000" baseline="-25000" dirty="0">
                <a:solidFill>
                  <a:srgbClr val="FF0000"/>
                </a:solidFill>
                <a:latin typeface="+mj-ea"/>
                <a:ea typeface="+mj-ea"/>
              </a:rPr>
              <a:t>gs2</a:t>
            </a:r>
            <a:r>
              <a:rPr lang="en-US" altLang="zh-CN" sz="2000" dirty="0">
                <a:solidFill>
                  <a:srgbClr val="FF0000"/>
                </a:solidFill>
                <a:latin typeface="微软雅黑" panose="020B0503020204020204" pitchFamily="34" charset="-122"/>
                <a:ea typeface="微软雅黑" panose="020B0503020204020204" pitchFamily="34" charset="-122"/>
              </a:rPr>
              <a:t> = 0</a:t>
            </a:r>
          </a:p>
        </p:txBody>
      </p:sp>
      <p:sp>
        <p:nvSpPr>
          <p:cNvPr id="26" name="Text Box 65"/>
          <p:cNvSpPr txBox="1">
            <a:spLocks noChangeArrowheads="1"/>
          </p:cNvSpPr>
          <p:nvPr/>
        </p:nvSpPr>
        <p:spPr bwMode="auto">
          <a:xfrm>
            <a:off x="3163842" y="5822814"/>
            <a:ext cx="1408157" cy="338554"/>
          </a:xfrm>
          <a:prstGeom prst="rect">
            <a:avLst/>
          </a:prstGeom>
          <a:solidFill>
            <a:schemeClr val="accent5">
              <a:lumMod val="20000"/>
              <a:lumOff val="80000"/>
            </a:schemeClr>
          </a:solidFill>
          <a:ln w="9525">
            <a:solidFill>
              <a:schemeClr val="accent1"/>
            </a:solidFill>
            <a:miter lim="800000"/>
          </a:ln>
        </p:spPr>
        <p:txBody>
          <a:bodyPr wrap="square">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源极接地</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0V</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7" name="直接箭头连接符 26"/>
          <p:cNvCxnSpPr>
            <a:stCxn id="26" idx="1"/>
          </p:cNvCxnSpPr>
          <p:nvPr/>
        </p:nvCxnSpPr>
        <p:spPr>
          <a:xfrm flipH="1">
            <a:off x="2578676" y="5992091"/>
            <a:ext cx="585166" cy="1408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156179" y="5514146"/>
            <a:ext cx="1895542" cy="400110"/>
          </a:xfrm>
          <a:prstGeom prst="rect">
            <a:avLst/>
          </a:prstGeom>
          <a:solidFill>
            <a:schemeClr val="accent5">
              <a:lumMod val="20000"/>
              <a:lumOff val="80000"/>
            </a:schemeClr>
          </a:solidFill>
        </p:spPr>
        <p:txBody>
          <a:bodyPr wrap="square">
            <a:spAutoFit/>
          </a:bodyPr>
          <a:lstStyle/>
          <a:p>
            <a:pPr>
              <a:spcBef>
                <a:spcPct val="50000"/>
              </a:spcBef>
            </a:pPr>
            <a:r>
              <a:rPr lang="en-US" altLang="zh-CN" sz="2000" dirty="0" err="1">
                <a:solidFill>
                  <a:srgbClr val="FF0000"/>
                </a:solidFill>
                <a:latin typeface="+mj-ea"/>
                <a:ea typeface="+mj-ea"/>
              </a:rPr>
              <a:t>V</a:t>
            </a:r>
            <a:r>
              <a:rPr lang="en-US" altLang="zh-CN" sz="2000" baseline="-25000" dirty="0" err="1">
                <a:solidFill>
                  <a:srgbClr val="FF0000"/>
                </a:solidFill>
                <a:latin typeface="+mj-ea"/>
                <a:ea typeface="+mj-ea"/>
              </a:rPr>
              <a:t>gs</a:t>
            </a:r>
            <a:r>
              <a:rPr lang="en-US" altLang="zh-CN" sz="2000" dirty="0">
                <a:solidFill>
                  <a:srgbClr val="FF0000"/>
                </a:solidFill>
                <a:latin typeface="+mj-ea"/>
                <a:ea typeface="+mj-ea"/>
              </a:rPr>
              <a:t> &gt; 0,</a:t>
            </a:r>
            <a:r>
              <a:rPr lang="zh-CN" altLang="en-US" sz="2000" dirty="0">
                <a:solidFill>
                  <a:srgbClr val="FF0000"/>
                </a:solidFill>
                <a:latin typeface="+mj-ea"/>
                <a:ea typeface="+mj-ea"/>
              </a:rPr>
              <a:t>导通</a:t>
            </a:r>
            <a:endParaRPr lang="en-US" altLang="zh-CN" sz="2000" dirty="0">
              <a:solidFill>
                <a:srgbClr val="FF0000"/>
              </a:solidFill>
              <a:latin typeface="+mj-ea"/>
              <a:ea typeface="+mj-ea"/>
            </a:endParaRPr>
          </a:p>
        </p:txBody>
      </p:sp>
      <p:sp>
        <p:nvSpPr>
          <p:cNvPr id="44" name="矩形 43"/>
          <p:cNvSpPr/>
          <p:nvPr/>
        </p:nvSpPr>
        <p:spPr>
          <a:xfrm>
            <a:off x="156178" y="2605726"/>
            <a:ext cx="1833239" cy="400110"/>
          </a:xfrm>
          <a:prstGeom prst="rect">
            <a:avLst/>
          </a:prstGeom>
          <a:solidFill>
            <a:schemeClr val="accent3">
              <a:lumMod val="95000"/>
            </a:schemeClr>
          </a:solidFill>
        </p:spPr>
        <p:txBody>
          <a:bodyPr wrap="square">
            <a:spAutoFit/>
          </a:bodyPr>
          <a:lstStyle/>
          <a:p>
            <a:pPr>
              <a:spcBef>
                <a:spcPct val="50000"/>
              </a:spcBef>
            </a:pPr>
            <a:r>
              <a:rPr lang="en-US" altLang="zh-CN" sz="2000" dirty="0" err="1">
                <a:solidFill>
                  <a:srgbClr val="FF0000"/>
                </a:solidFill>
                <a:latin typeface="+mj-ea"/>
                <a:ea typeface="+mj-ea"/>
              </a:rPr>
              <a:t>V</a:t>
            </a:r>
            <a:r>
              <a:rPr lang="en-US" altLang="zh-CN" sz="2000" baseline="-25000" dirty="0" err="1">
                <a:solidFill>
                  <a:srgbClr val="FF0000"/>
                </a:solidFill>
                <a:latin typeface="+mj-ea"/>
                <a:ea typeface="+mj-ea"/>
              </a:rPr>
              <a:t>gs</a:t>
            </a:r>
            <a:r>
              <a:rPr lang="en-US" altLang="zh-CN" sz="2000" dirty="0">
                <a:solidFill>
                  <a:srgbClr val="FF0000"/>
                </a:solidFill>
                <a:latin typeface="+mj-ea"/>
                <a:ea typeface="+mj-ea"/>
              </a:rPr>
              <a:t> &lt; 0,</a:t>
            </a:r>
            <a:r>
              <a:rPr lang="zh-CN" altLang="en-US" sz="2000" dirty="0">
                <a:solidFill>
                  <a:srgbClr val="FF0000"/>
                </a:solidFill>
                <a:latin typeface="+mj-ea"/>
                <a:ea typeface="+mj-ea"/>
              </a:rPr>
              <a:t>导通</a:t>
            </a:r>
            <a:endParaRPr lang="en-US" altLang="zh-CN" sz="2000" dirty="0">
              <a:solidFill>
                <a:srgbClr val="FF0000"/>
              </a:solidFill>
              <a:latin typeface="+mj-ea"/>
              <a:ea typeface="+mj-ea"/>
            </a:endParaRPr>
          </a:p>
        </p:txBody>
      </p:sp>
      <p:sp>
        <p:nvSpPr>
          <p:cNvPr id="3" name="矩形 2"/>
          <p:cNvSpPr/>
          <p:nvPr/>
        </p:nvSpPr>
        <p:spPr>
          <a:xfrm>
            <a:off x="7376395" y="6274101"/>
            <a:ext cx="121058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开关模型</a:t>
            </a:r>
          </a:p>
        </p:txBody>
      </p:sp>
      <p:sp>
        <p:nvSpPr>
          <p:cNvPr id="29" name="矩形 28"/>
          <p:cNvSpPr/>
          <p:nvPr/>
        </p:nvSpPr>
        <p:spPr>
          <a:xfrm>
            <a:off x="1994096" y="6287055"/>
            <a:ext cx="954107" cy="400110"/>
          </a:xfrm>
          <a:prstGeom prst="rect">
            <a:avLst/>
          </a:prstGeom>
        </p:spPr>
        <p:txBody>
          <a:bodyPr wrap="none">
            <a:spAutoFit/>
          </a:bodyPr>
          <a:lstStyle/>
          <a:p>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原理</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图</a:t>
            </a:r>
          </a:p>
        </p:txBody>
      </p:sp>
      <p:sp>
        <p:nvSpPr>
          <p:cNvPr id="32" name="Text Box 65"/>
          <p:cNvSpPr txBox="1">
            <a:spLocks noChangeArrowheads="1"/>
          </p:cNvSpPr>
          <p:nvPr/>
        </p:nvSpPr>
        <p:spPr bwMode="auto">
          <a:xfrm>
            <a:off x="3012704" y="2172012"/>
            <a:ext cx="1811358" cy="338554"/>
          </a:xfrm>
          <a:prstGeom prst="rect">
            <a:avLst/>
          </a:prstGeom>
          <a:solidFill>
            <a:schemeClr val="accent5">
              <a:lumMod val="20000"/>
              <a:lumOff val="80000"/>
            </a:schemeClr>
          </a:solidFill>
          <a:ln w="9525">
            <a:solidFill>
              <a:schemeClr val="accent1"/>
            </a:solidFill>
            <a:miter lim="800000"/>
          </a:ln>
        </p:spPr>
        <p:txBody>
          <a:bodyPr wrap="square">
            <a:spAutoFit/>
          </a:bodyPr>
          <a:lstStyle/>
          <a:p>
            <a:pPr>
              <a:spcBef>
                <a:spcPct val="50000"/>
              </a:spcBef>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源极接电源电压</a:t>
            </a:r>
          </a:p>
        </p:txBody>
      </p:sp>
      <p:cxnSp>
        <p:nvCxnSpPr>
          <p:cNvPr id="33" name="直接箭头连接符 32"/>
          <p:cNvCxnSpPr>
            <a:stCxn id="32" idx="1"/>
          </p:cNvCxnSpPr>
          <p:nvPr/>
        </p:nvCxnSpPr>
        <p:spPr>
          <a:xfrm flipH="1">
            <a:off x="2427538" y="2341289"/>
            <a:ext cx="585166" cy="1408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 Box 65"/>
          <p:cNvSpPr txBox="1">
            <a:spLocks noChangeArrowheads="1"/>
          </p:cNvSpPr>
          <p:nvPr/>
        </p:nvSpPr>
        <p:spPr bwMode="auto">
          <a:xfrm>
            <a:off x="74568" y="3641037"/>
            <a:ext cx="1336500" cy="584775"/>
          </a:xfrm>
          <a:prstGeom prst="rect">
            <a:avLst/>
          </a:prstGeom>
          <a:solidFill>
            <a:schemeClr val="accent5">
              <a:lumMod val="20000"/>
              <a:lumOff val="80000"/>
            </a:schemeClr>
          </a:solidFill>
          <a:ln w="9525">
            <a:solidFill>
              <a:schemeClr val="accent1"/>
            </a:solidFill>
            <a:miter lim="800000"/>
          </a:ln>
        </p:spPr>
        <p:txBody>
          <a:bodyPr wrap="square">
            <a:spAutoFit/>
          </a:bodyPr>
          <a:lstStyle/>
          <a:p>
            <a:pPr>
              <a:spcBef>
                <a:spcPct val="50000"/>
              </a:spcBef>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栅极共用，接输入信号</a:t>
            </a:r>
          </a:p>
        </p:txBody>
      </p:sp>
      <p:sp>
        <p:nvSpPr>
          <p:cNvPr id="36" name="Text Box 65"/>
          <p:cNvSpPr txBox="1">
            <a:spLocks noChangeArrowheads="1"/>
          </p:cNvSpPr>
          <p:nvPr/>
        </p:nvSpPr>
        <p:spPr bwMode="auto">
          <a:xfrm>
            <a:off x="3353572" y="3158664"/>
            <a:ext cx="1336500" cy="584775"/>
          </a:xfrm>
          <a:prstGeom prst="rect">
            <a:avLst/>
          </a:prstGeom>
          <a:solidFill>
            <a:schemeClr val="accent5">
              <a:lumMod val="20000"/>
              <a:lumOff val="80000"/>
            </a:schemeClr>
          </a:solidFill>
          <a:ln w="9525">
            <a:solidFill>
              <a:schemeClr val="accent1"/>
            </a:solidFill>
            <a:miter lim="800000"/>
          </a:ln>
        </p:spPr>
        <p:txBody>
          <a:bodyPr wrap="square">
            <a:spAutoFit/>
          </a:bodyPr>
          <a:lstStyle/>
          <a:p>
            <a:pPr>
              <a:spcBef>
                <a:spcPct val="50000"/>
              </a:spcBef>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漏极共用，接输出信号</a:t>
            </a:r>
          </a:p>
        </p:txBody>
      </p:sp>
      <p:sp>
        <p:nvSpPr>
          <p:cNvPr id="11" name="矩形 10"/>
          <p:cNvSpPr/>
          <p:nvPr/>
        </p:nvSpPr>
        <p:spPr>
          <a:xfrm>
            <a:off x="3508513" y="4522363"/>
            <a:ext cx="899265" cy="25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内容占位符 2"/>
          <p:cNvSpPr txBox="1"/>
          <p:nvPr/>
        </p:nvSpPr>
        <p:spPr bwMode="auto">
          <a:xfrm>
            <a:off x="369206" y="905073"/>
            <a:ext cx="8641731" cy="945801"/>
          </a:xfrm>
          <a:prstGeom prst="rect">
            <a:avLst/>
          </a:prstGeom>
          <a:noFill/>
          <a:ln>
            <a:noFill/>
          </a:ln>
        </p:spPr>
        <p:txBody>
          <a:bodyPr vert="horz" wrap="square" lIns="91440" tIns="45720" rIns="91440" bIns="45720" numCol="1" anchor="t" anchorCtr="0" compatLnSpc="1"/>
          <a:lstStyle>
            <a:lvl1pPr marL="447675" indent="-447675" algn="l" rtl="0" eaLnBrk="1" fontAlgn="base" hangingPunct="1">
              <a:spcBef>
                <a:spcPts val="300"/>
              </a:spcBef>
              <a:spcAft>
                <a:spcPct val="0"/>
              </a:spcAft>
              <a:buClr>
                <a:srgbClr val="CC6600"/>
              </a:buClr>
              <a:buSzPct val="70000"/>
              <a:buFont typeface="Wingdings" panose="05000000000000000000" charset="0"/>
              <a:buChar char="n"/>
              <a:defRPr sz="2800" b="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vl2pPr marL="889000" indent="-440055" algn="l" rtl="0" eaLnBrk="1" fontAlgn="base" hangingPunct="1">
              <a:spcBef>
                <a:spcPts val="300"/>
              </a:spcBef>
              <a:spcAft>
                <a:spcPct val="0"/>
              </a:spcAft>
              <a:buClr>
                <a:schemeClr val="hlink"/>
              </a:buClr>
              <a:buSzPct val="65000"/>
              <a:buFont typeface="Wingdings" panose="05000000000000000000" charset="0"/>
              <a:buChar char="¡"/>
              <a:defRPr sz="2400" b="0">
                <a:solidFill>
                  <a:schemeClr val="tx1"/>
                </a:solidFill>
                <a:latin typeface="微软雅黑 Light" panose="020B0502040204020203" pitchFamily="34" charset="-122"/>
                <a:ea typeface="微软雅黑 Light" panose="020B0502040204020203" pitchFamily="34" charset="-122"/>
                <a:cs typeface="Times New Roman" panose="02020603050405020304" pitchFamily="18" charset="0"/>
              </a:defRPr>
            </a:lvl2pPr>
            <a:lvl3pPr marL="1294130"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3pPr>
            <a:lvl4pPr marL="1681480" indent="-386080" algn="l" rtl="0" eaLnBrk="1" fontAlgn="base" hangingPunct="1">
              <a:spcBef>
                <a:spcPts val="300"/>
              </a:spcBef>
              <a:spcAft>
                <a:spcPct val="0"/>
              </a:spcAft>
              <a:buClr>
                <a:schemeClr val="hlink"/>
              </a:buClr>
              <a:buSzPct val="75000"/>
              <a:buFont typeface="Wingdings" panose="05000000000000000000" pitchFamily="2" charset="2"/>
              <a:buChar char="p"/>
              <a:defRPr kumimoji="1" sz="18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en-US" sz="2200" b="1" dirty="0">
                <a:solidFill>
                  <a:srgbClr val="FF0000"/>
                </a:solidFill>
              </a:rPr>
              <a:t>非门</a:t>
            </a:r>
            <a:r>
              <a:rPr lang="zh-CN" altLang="en-US" sz="2200" b="1" dirty="0"/>
              <a:t>使用一对</a:t>
            </a:r>
            <a:r>
              <a:rPr lang="en-US" altLang="zh-CN" sz="2200" b="1" dirty="0"/>
              <a:t>CMOS </a:t>
            </a:r>
            <a:r>
              <a:rPr lang="zh-CN" altLang="en-US" sz="2200" b="1" dirty="0"/>
              <a:t>晶体管实现</a:t>
            </a:r>
            <a:endParaRPr lang="zh-CN" altLang="en-US" sz="2200" b="1" kern="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500" fill="hold"/>
                                        <p:tgtEl>
                                          <p:spTgt spid="44"/>
                                        </p:tgtEl>
                                        <p:attrNameLst>
                                          <p:attrName>ppt_x</p:attrName>
                                        </p:attrNameLst>
                                      </p:cBhvr>
                                      <p:tavLst>
                                        <p:tav tm="0">
                                          <p:val>
                                            <p:strVal val="#ppt_x"/>
                                          </p:val>
                                        </p:tav>
                                        <p:tav tm="100000">
                                          <p:val>
                                            <p:strVal val="#ppt_x"/>
                                          </p:val>
                                        </p:tav>
                                      </p:tavLst>
                                    </p:anim>
                                    <p:anim calcmode="lin" valueType="num">
                                      <p:cBhvr additive="base">
                                        <p:cTn id="2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ppt_x"/>
                                          </p:val>
                                        </p:tav>
                                        <p:tav tm="100000">
                                          <p:val>
                                            <p:strVal val="#ppt_x"/>
                                          </p:val>
                                        </p:tav>
                                      </p:tavLst>
                                    </p:anim>
                                    <p:anim calcmode="lin" valueType="num">
                                      <p:cBhvr additive="base">
                                        <p:cTn id="3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additive="base">
                                        <p:cTn id="39" dur="500" fill="hold"/>
                                        <p:tgtEl>
                                          <p:spTgt spid="42"/>
                                        </p:tgtEl>
                                        <p:attrNameLst>
                                          <p:attrName>ppt_x</p:attrName>
                                        </p:attrNameLst>
                                      </p:cBhvr>
                                      <p:tavLst>
                                        <p:tav tm="0">
                                          <p:val>
                                            <p:strVal val="#ppt_x"/>
                                          </p:val>
                                        </p:tav>
                                        <p:tav tm="100000">
                                          <p:val>
                                            <p:strVal val="#ppt_x"/>
                                          </p:val>
                                        </p:tav>
                                      </p:tavLst>
                                    </p:anim>
                                    <p:anim calcmode="lin" valueType="num">
                                      <p:cBhvr additive="base">
                                        <p:cTn id="4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blinds(horizontal)">
                                      <p:cBhvr>
                                        <p:cTn id="45" dur="500"/>
                                        <p:tgtEl>
                                          <p:spTgt spid="37"/>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5"/>
                                        </p:tgtEl>
                                        <p:attrNameLst>
                                          <p:attrName>style.visibility</p:attrName>
                                        </p:attrNameLst>
                                      </p:cBhvr>
                                      <p:to>
                                        <p:strVal val="visible"/>
                                      </p:to>
                                    </p:set>
                                    <p:anim calcmode="lin" valueType="num">
                                      <p:cBhvr additive="base">
                                        <p:cTn id="50" dur="500" fill="hold"/>
                                        <p:tgtEl>
                                          <p:spTgt spid="45"/>
                                        </p:tgtEl>
                                        <p:attrNameLst>
                                          <p:attrName>ppt_x</p:attrName>
                                        </p:attrNameLst>
                                      </p:cBhvr>
                                      <p:tavLst>
                                        <p:tav tm="0">
                                          <p:val>
                                            <p:strVal val="#ppt_x"/>
                                          </p:val>
                                        </p:tav>
                                        <p:tav tm="100000">
                                          <p:val>
                                            <p:strVal val="#ppt_x"/>
                                          </p:val>
                                        </p:tav>
                                      </p:tavLst>
                                    </p:anim>
                                    <p:anim calcmode="lin" valueType="num">
                                      <p:cBhvr additive="base">
                                        <p:cTn id="51"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blinds(horizontal)">
                                      <p:cBhvr>
                                        <p:cTn id="56" dur="500"/>
                                        <p:tgtEl>
                                          <p:spTgt spid="3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P spid="26" grpId="0" animBg="1"/>
      <p:bldP spid="43" grpId="0" animBg="1"/>
      <p:bldP spid="44" grpId="0" animBg="1"/>
      <p:bldP spid="3" grpId="0"/>
      <p:bldP spid="32" grpId="0" animBg="1"/>
      <p:bldP spid="35" grpId="0" animBg="1"/>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altLang="zh-CN" dirty="0"/>
              <a:t>1.3 CMOS</a:t>
            </a:r>
            <a:r>
              <a:rPr lang="zh-CN" altLang="en-US" dirty="0"/>
              <a:t>晶体管</a:t>
            </a:r>
          </a:p>
        </p:txBody>
      </p:sp>
      <p:sp>
        <p:nvSpPr>
          <p:cNvPr id="8" name="灯片编号占位符 7"/>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19</a:t>
            </a:fld>
            <a:endParaRPr lang="en-US" altLang="zh-CN"/>
          </a:p>
        </p:txBody>
      </p:sp>
      <p:pic>
        <p:nvPicPr>
          <p:cNvPr id="11" name="Picture 10"/>
          <p:cNvPicPr>
            <a:picLocks noChangeAspect="1" noChangeArrowheads="1"/>
          </p:cNvPicPr>
          <p:nvPr/>
        </p:nvPicPr>
        <p:blipFill>
          <a:blip r:embed="rId3" cstate="print"/>
          <a:srcRect l="46786" t="18022" b="12452"/>
          <a:stretch>
            <a:fillRect/>
          </a:stretch>
        </p:blipFill>
        <p:spPr bwMode="auto">
          <a:xfrm>
            <a:off x="320190" y="1685923"/>
            <a:ext cx="3816424" cy="3949687"/>
          </a:xfrm>
          <a:prstGeom prst="rect">
            <a:avLst/>
          </a:prstGeom>
          <a:noFill/>
          <a:ln w="9525">
            <a:noFill/>
            <a:miter lim="800000"/>
            <a:headEnd/>
            <a:tailEnd/>
          </a:ln>
        </p:spPr>
      </p:pic>
      <p:pic>
        <p:nvPicPr>
          <p:cNvPr id="10" name="图片 9"/>
          <p:cNvPicPr>
            <a:picLocks noChangeAspect="1"/>
          </p:cNvPicPr>
          <p:nvPr/>
        </p:nvPicPr>
        <p:blipFill>
          <a:blip r:embed="rId4"/>
          <a:stretch>
            <a:fillRect/>
          </a:stretch>
        </p:blipFill>
        <p:spPr>
          <a:xfrm>
            <a:off x="4783953" y="1614185"/>
            <a:ext cx="4259686" cy="4223356"/>
          </a:xfrm>
          <a:prstGeom prst="rect">
            <a:avLst/>
          </a:prstGeom>
        </p:spPr>
      </p:pic>
      <p:sp>
        <p:nvSpPr>
          <p:cNvPr id="12" name="矩形 11"/>
          <p:cNvSpPr/>
          <p:nvPr/>
        </p:nvSpPr>
        <p:spPr>
          <a:xfrm>
            <a:off x="1789820" y="3910529"/>
            <a:ext cx="954107"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功能表</a:t>
            </a:r>
          </a:p>
        </p:txBody>
      </p:sp>
      <p:sp>
        <p:nvSpPr>
          <p:cNvPr id="13" name="矩形 12"/>
          <p:cNvSpPr/>
          <p:nvPr/>
        </p:nvSpPr>
        <p:spPr>
          <a:xfrm>
            <a:off x="1783941" y="5652875"/>
            <a:ext cx="121058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逻辑符号</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标题 6"/>
          <p:cNvSpPr>
            <a:spLocks noGrp="1"/>
          </p:cNvSpPr>
          <p:nvPr>
            <p:ph type="ctrTitle"/>
          </p:nvPr>
        </p:nvSpPr>
        <p:spPr>
          <a:xfrm>
            <a:off x="497910" y="1071975"/>
            <a:ext cx="7772400" cy="533288"/>
          </a:xfrm>
        </p:spPr>
        <p:txBody>
          <a:bodyPr/>
          <a:lstStyle/>
          <a:p>
            <a:r>
              <a:rPr lang="zh-CN" altLang="en-US" sz="3600" dirty="0"/>
              <a:t>第一讲</a:t>
            </a:r>
            <a:r>
              <a:rPr lang="en-US" altLang="zh-CN" sz="3600" dirty="0"/>
              <a:t> </a:t>
            </a:r>
            <a:r>
              <a:rPr lang="zh-CN" altLang="en-US" sz="3600" dirty="0"/>
              <a:t>逻辑门和数字抽象</a:t>
            </a:r>
            <a:endParaRPr lang="en-US" altLang="zh-CN" sz="3600" dirty="0"/>
          </a:p>
        </p:txBody>
      </p:sp>
      <p:sp>
        <p:nvSpPr>
          <p:cNvPr id="4" name="Rectangle 3"/>
          <p:cNvSpPr txBox="1">
            <a:spLocks noChangeArrowheads="1"/>
          </p:cNvSpPr>
          <p:nvPr/>
        </p:nvSpPr>
        <p:spPr bwMode="auto">
          <a:xfrm>
            <a:off x="2279432" y="1992116"/>
            <a:ext cx="5474179" cy="432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0" indent="0" algn="ctr" rtl="0" eaLnBrk="1" fontAlgn="base" hangingPunct="1">
              <a:lnSpc>
                <a:spcPct val="120000"/>
              </a:lnSpc>
              <a:spcBef>
                <a:spcPct val="10000"/>
              </a:spcBef>
              <a:spcAft>
                <a:spcPct val="0"/>
              </a:spcAft>
              <a:buClr>
                <a:schemeClr val="tx1"/>
              </a:buClr>
              <a:buSzPct val="60000"/>
              <a:buFont typeface="Wingdings" panose="05000000000000000000" pitchFamily="2" charset="2"/>
              <a:buNone/>
              <a:defRPr sz="3200" b="1">
                <a:solidFill>
                  <a:schemeClr val="tx1"/>
                </a:solidFill>
                <a:latin typeface="微软雅黑 Light" panose="020B0502040204020203" pitchFamily="34" charset="-122"/>
                <a:ea typeface="微软雅黑 Light" panose="020B0502040204020203" pitchFamily="34" charset="-122"/>
                <a:cs typeface="+mn-cs"/>
              </a:defRPr>
            </a:lvl1pPr>
            <a:lvl2pPr marL="457200" indent="0" algn="ctr" rtl="0" eaLnBrk="1" fontAlgn="base" hangingPunct="1">
              <a:lnSpc>
                <a:spcPct val="120000"/>
              </a:lnSpc>
              <a:spcBef>
                <a:spcPct val="10000"/>
              </a:spcBef>
              <a:spcAft>
                <a:spcPct val="0"/>
              </a:spcAft>
              <a:buSzPct val="100000"/>
              <a:buNone/>
              <a:defRPr sz="2000" b="1">
                <a:solidFill>
                  <a:srgbClr val="0000FF"/>
                </a:solidFill>
                <a:latin typeface="+mn-lt"/>
                <a:ea typeface="+mn-ea"/>
              </a:defRPr>
            </a:lvl2pPr>
            <a:lvl3pPr marL="914400" indent="0" algn="ctr" rtl="0" eaLnBrk="1" fontAlgn="base" hangingPunct="1">
              <a:lnSpc>
                <a:spcPct val="120000"/>
              </a:lnSpc>
              <a:spcBef>
                <a:spcPct val="10000"/>
              </a:spcBef>
              <a:spcAft>
                <a:spcPct val="0"/>
              </a:spcAft>
              <a:buSzPct val="100000"/>
              <a:buNone/>
              <a:defRPr b="1">
                <a:solidFill>
                  <a:schemeClr val="tx1"/>
                </a:solidFill>
                <a:latin typeface="+mn-lt"/>
                <a:ea typeface="+mn-ea"/>
              </a:defRPr>
            </a:lvl3pPr>
            <a:lvl4pPr marL="13716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4pPr>
            <a:lvl5pPr marL="18288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5pPr>
            <a:lvl6pPr marL="22860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6pPr>
            <a:lvl7pPr marL="27432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7pPr>
            <a:lvl8pPr marL="32004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8pPr>
            <a:lvl9pPr marL="36576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9pPr>
          </a:lstStyle>
          <a:p>
            <a:pPr marL="203200" indent="-203200" algn="l" eaLnBrk="0" hangingPunct="0">
              <a:spcBef>
                <a:spcPts val="600"/>
              </a:spcBef>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逻辑门</a:t>
            </a:r>
            <a:endParaRPr lang="en-US" altLang="zh-CN" sz="2200" dirty="0">
              <a:latin typeface="微软雅黑" panose="020B0503020204020204" pitchFamily="34" charset="-122"/>
              <a:ea typeface="微软雅黑" panose="020B0503020204020204" pitchFamily="34" charset="-122"/>
            </a:endParaRPr>
          </a:p>
          <a:p>
            <a:pPr marL="685800" lvl="1" indent="-190500" algn="l" eaLnBrk="0" hangingPunct="0">
              <a:spcBef>
                <a:spcPts val="600"/>
              </a:spcBef>
              <a:buChar char="•"/>
            </a:pPr>
            <a:r>
              <a:rPr lang="zh-CN" altLang="en-US" sz="2200" dirty="0">
                <a:latin typeface="微软雅黑" panose="020B0503020204020204" pitchFamily="34" charset="-122"/>
                <a:ea typeface="微软雅黑" panose="020B0503020204020204" pitchFamily="34" charset="-122"/>
              </a:rPr>
              <a:t>逻辑关系、真值表、逻辑门符号</a:t>
            </a:r>
          </a:p>
          <a:p>
            <a:pPr marL="203200" indent="-203200" algn="l" eaLnBrk="0" hangingPunct="0">
              <a:spcBef>
                <a:spcPts val="600"/>
              </a:spcBef>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数字抽象</a:t>
            </a:r>
            <a:endParaRPr lang="en-US" altLang="zh-CN" sz="2200" dirty="0">
              <a:latin typeface="微软雅黑" panose="020B0503020204020204" pitchFamily="34" charset="-122"/>
              <a:ea typeface="微软雅黑" panose="020B0503020204020204" pitchFamily="34" charset="-122"/>
            </a:endParaRPr>
          </a:p>
          <a:p>
            <a:pPr marL="685800" lvl="1" indent="-190500" algn="l" eaLnBrk="0" hangingPunct="0">
              <a:spcBef>
                <a:spcPts val="600"/>
              </a:spcBef>
              <a:buChar char="•"/>
            </a:pPr>
            <a:r>
              <a:rPr lang="zh-CN" altLang="en-US" sz="2200" dirty="0">
                <a:latin typeface="微软雅黑" panose="020B0503020204020204" pitchFamily="34" charset="-122"/>
                <a:ea typeface="微软雅黑" panose="020B0503020204020204" pitchFamily="34" charset="-122"/>
              </a:rPr>
              <a:t>模拟信号与数字信号</a:t>
            </a:r>
            <a:endParaRPr lang="en-US" altLang="zh-CN" sz="2200" dirty="0">
              <a:latin typeface="微软雅黑" panose="020B0503020204020204" pitchFamily="34" charset="-122"/>
              <a:ea typeface="微软雅黑" panose="020B0503020204020204" pitchFamily="34" charset="-122"/>
            </a:endParaRPr>
          </a:p>
          <a:p>
            <a:pPr marL="685800" lvl="1" indent="-190500" algn="l" eaLnBrk="0" hangingPunct="0">
              <a:spcBef>
                <a:spcPts val="600"/>
              </a:spcBef>
              <a:buChar char="•"/>
            </a:pPr>
            <a:r>
              <a:rPr lang="zh-CN" altLang="en-US" sz="2200" dirty="0">
                <a:latin typeface="微软雅黑" panose="020B0503020204020204" pitchFamily="34" charset="-122"/>
                <a:ea typeface="微软雅黑" panose="020B0503020204020204" pitchFamily="34" charset="-122"/>
              </a:rPr>
              <a:t>直流噪声容限</a:t>
            </a:r>
            <a:endParaRPr lang="en-US" altLang="zh-CN" sz="2200" dirty="0">
              <a:latin typeface="微软雅黑" panose="020B0503020204020204" pitchFamily="34" charset="-122"/>
              <a:ea typeface="微软雅黑" panose="020B0503020204020204" pitchFamily="34" charset="-122"/>
            </a:endParaRPr>
          </a:p>
          <a:p>
            <a:pPr marL="203200" indent="-203200" algn="l" eaLnBrk="0" hangingPunct="0">
              <a:spcBef>
                <a:spcPts val="600"/>
              </a:spcBef>
              <a:buFont typeface="Wingdings" panose="05000000000000000000" pitchFamily="2" charset="2"/>
              <a:buChar char="u"/>
            </a:pPr>
            <a:r>
              <a:rPr lang="en-US" altLang="zh-CN" sz="2200" dirty="0">
                <a:latin typeface="微软雅黑" panose="020B0503020204020204" pitchFamily="34" charset="-122"/>
                <a:ea typeface="微软雅黑" panose="020B0503020204020204" pitchFamily="34" charset="-122"/>
              </a:rPr>
              <a:t>CMOS</a:t>
            </a:r>
            <a:r>
              <a:rPr lang="zh-CN" altLang="en-US" sz="2200" kern="0" dirty="0">
                <a:latin typeface="微软雅黑" panose="020B0503020204020204" pitchFamily="34" charset="-122"/>
                <a:ea typeface="微软雅黑" panose="020B0503020204020204" pitchFamily="34" charset="-122"/>
              </a:rPr>
              <a:t>晶体管</a:t>
            </a:r>
            <a:endParaRPr lang="zh-CN" altLang="en-US" sz="2200" dirty="0">
              <a:latin typeface="微软雅黑" panose="020B0503020204020204" pitchFamily="34" charset="-122"/>
              <a:ea typeface="微软雅黑" panose="020B0503020204020204" pitchFamily="34" charset="-122"/>
            </a:endParaRPr>
          </a:p>
          <a:p>
            <a:pPr marL="685800" lvl="1" indent="-190500" algn="l" eaLnBrk="0" hangingPunct="0">
              <a:spcBef>
                <a:spcPts val="600"/>
              </a:spcBef>
              <a:buChar char="•"/>
            </a:pPr>
            <a:r>
              <a:rPr lang="en-US" altLang="zh-CN" sz="2200" dirty="0">
                <a:latin typeface="微软雅黑" panose="020B0503020204020204" pitchFamily="34" charset="-122"/>
                <a:ea typeface="微软雅黑" panose="020B0503020204020204" pitchFamily="34" charset="-122"/>
              </a:rPr>
              <a:t>PMOS</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NMOS</a:t>
            </a:r>
          </a:p>
          <a:p>
            <a:pPr marL="685800" lvl="1" indent="-190500" algn="l" eaLnBrk="0" hangingPunct="0">
              <a:spcBef>
                <a:spcPts val="600"/>
              </a:spcBef>
              <a:buChar char="•"/>
            </a:pPr>
            <a:r>
              <a:rPr lang="zh-CN" altLang="en-US" sz="2200" dirty="0">
                <a:latin typeface="微软雅黑" panose="020B0503020204020204" pitchFamily="34" charset="-122"/>
                <a:ea typeface="微软雅黑" panose="020B0503020204020204" pitchFamily="34" charset="-122"/>
              </a:rPr>
              <a:t>常用</a:t>
            </a:r>
            <a:r>
              <a:rPr lang="en-US" altLang="zh-CN" sz="2200" dirty="0">
                <a:latin typeface="微软雅黑" panose="020B0503020204020204" pitchFamily="34" charset="-122"/>
                <a:ea typeface="微软雅黑" panose="020B0503020204020204" pitchFamily="34" charset="-122"/>
              </a:rPr>
              <a:t>CMOS</a:t>
            </a:r>
            <a:r>
              <a:rPr lang="zh-CN" altLang="en-US" sz="2200" dirty="0">
                <a:latin typeface="微软雅黑" panose="020B0503020204020204" pitchFamily="34" charset="-122"/>
                <a:ea typeface="微软雅黑" panose="020B0503020204020204" pitchFamily="34" charset="-122"/>
              </a:rPr>
              <a:t>门电路</a:t>
            </a:r>
            <a:endParaRPr lang="en-US" altLang="zh-CN" sz="2200" dirty="0">
              <a:latin typeface="微软雅黑" panose="020B0503020204020204" pitchFamily="34" charset="-122"/>
              <a:ea typeface="微软雅黑" panose="020B0503020204020204" pitchFamily="34" charset="-122"/>
            </a:endParaRPr>
          </a:p>
          <a:p>
            <a:pPr marL="203200" indent="-203200" algn="l" eaLnBrk="0" hangingPunct="0">
              <a:spcBef>
                <a:spcPts val="600"/>
              </a:spcBef>
              <a:buFont typeface="Wingdings" panose="05000000000000000000" pitchFamily="2" charset="2"/>
              <a:buChar char="u"/>
            </a:pPr>
            <a:r>
              <a:rPr lang="en-US" altLang="zh-CN" sz="2200" dirty="0">
                <a:latin typeface="微软雅黑" panose="020B0503020204020204" pitchFamily="34" charset="-122"/>
                <a:ea typeface="微软雅黑" panose="020B0503020204020204" pitchFamily="34" charset="-122"/>
              </a:rPr>
              <a:t>CMOS</a:t>
            </a:r>
            <a:r>
              <a:rPr lang="zh-CN" altLang="en-US" sz="2200" kern="0" dirty="0">
                <a:latin typeface="微软雅黑" panose="020B0503020204020204" pitchFamily="34" charset="-122"/>
                <a:ea typeface="微软雅黑" panose="020B0503020204020204" pitchFamily="34" charset="-122"/>
              </a:rPr>
              <a:t>电路电气特性</a:t>
            </a:r>
            <a:endParaRPr lang="zh-CN" altLang="en-US" sz="2200"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zh-CN" dirty="0"/>
              <a:t>1.3 CMOS</a:t>
            </a:r>
            <a:r>
              <a:rPr lang="zh-CN" altLang="en-US" dirty="0"/>
              <a:t>晶体管</a:t>
            </a:r>
          </a:p>
        </p:txBody>
      </p:sp>
      <p:pic>
        <p:nvPicPr>
          <p:cNvPr id="30724" name="Picture 9"/>
          <p:cNvPicPr>
            <a:picLocks noGrp="1" noChangeAspect="1" noChangeArrowheads="1"/>
          </p:cNvPicPr>
          <p:nvPr>
            <p:ph idx="1"/>
          </p:nvPr>
        </p:nvPicPr>
        <p:blipFill rotWithShape="1">
          <a:blip r:embed="rId3" cstate="print"/>
          <a:srcRect r="50202"/>
          <a:stretch>
            <a:fillRect/>
          </a:stretch>
        </p:blipFill>
        <p:spPr>
          <a:xfrm>
            <a:off x="93765" y="1899501"/>
            <a:ext cx="3714288" cy="4319672"/>
          </a:xfrm>
          <a:noFill/>
        </p:spPr>
      </p:pic>
      <p:sp>
        <p:nvSpPr>
          <p:cNvPr id="8" name="灯片编号占位符 7"/>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20</a:t>
            </a:fld>
            <a:endParaRPr lang="en-US" altLang="zh-CN"/>
          </a:p>
        </p:txBody>
      </p:sp>
      <p:pic>
        <p:nvPicPr>
          <p:cNvPr id="13" name="Picture 8"/>
          <p:cNvPicPr>
            <a:picLocks noChangeAspect="1" noChangeArrowheads="1"/>
          </p:cNvPicPr>
          <p:nvPr/>
        </p:nvPicPr>
        <p:blipFill>
          <a:blip r:embed="rId4" cstate="print"/>
          <a:srcRect/>
          <a:stretch>
            <a:fillRect/>
          </a:stretch>
        </p:blipFill>
        <p:spPr bwMode="auto">
          <a:xfrm>
            <a:off x="6788919" y="1727990"/>
            <a:ext cx="2310605" cy="4375244"/>
          </a:xfrm>
          <a:prstGeom prst="rect">
            <a:avLst/>
          </a:prstGeom>
          <a:noFill/>
          <a:ln w="9525">
            <a:noFill/>
            <a:miter lim="800000"/>
            <a:headEnd/>
            <a:tailEnd/>
          </a:ln>
        </p:spPr>
      </p:pic>
      <p:pic>
        <p:nvPicPr>
          <p:cNvPr id="11" name="Picture 9"/>
          <p:cNvPicPr>
            <a:picLocks noChangeAspect="1" noChangeArrowheads="1"/>
          </p:cNvPicPr>
          <p:nvPr/>
        </p:nvPicPr>
        <p:blipFill>
          <a:blip r:embed="rId5" cstate="print"/>
          <a:srcRect/>
          <a:stretch>
            <a:fillRect/>
          </a:stretch>
        </p:blipFill>
        <p:spPr bwMode="auto">
          <a:xfrm>
            <a:off x="4198488" y="1835366"/>
            <a:ext cx="2675387" cy="4267868"/>
          </a:xfrm>
          <a:prstGeom prst="rect">
            <a:avLst/>
          </a:prstGeom>
          <a:noFill/>
          <a:ln w="9525">
            <a:noFill/>
            <a:miter lim="800000"/>
            <a:headEnd/>
            <a:tailEnd/>
          </a:ln>
        </p:spPr>
      </p:pic>
      <p:sp>
        <p:nvSpPr>
          <p:cNvPr id="14" name="矩形 13"/>
          <p:cNvSpPr/>
          <p:nvPr/>
        </p:nvSpPr>
        <p:spPr>
          <a:xfrm>
            <a:off x="1598940" y="6287055"/>
            <a:ext cx="954107" cy="400110"/>
          </a:xfrm>
          <a:prstGeom prst="rect">
            <a:avLst/>
          </a:prstGeom>
        </p:spPr>
        <p:txBody>
          <a:bodyPr wrap="none">
            <a:spAutoFit/>
          </a:bodyPr>
          <a:lstStyle/>
          <a:p>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原理</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图</a:t>
            </a:r>
          </a:p>
        </p:txBody>
      </p:sp>
      <p:sp>
        <p:nvSpPr>
          <p:cNvPr id="15" name="矩形 14"/>
          <p:cNvSpPr/>
          <p:nvPr/>
        </p:nvSpPr>
        <p:spPr>
          <a:xfrm>
            <a:off x="6506779" y="6287055"/>
            <a:ext cx="121058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开关模型</a:t>
            </a:r>
          </a:p>
        </p:txBody>
      </p:sp>
      <p:sp>
        <p:nvSpPr>
          <p:cNvPr id="16" name="Text Box 65"/>
          <p:cNvSpPr txBox="1">
            <a:spLocks noChangeArrowheads="1"/>
          </p:cNvSpPr>
          <p:nvPr/>
        </p:nvSpPr>
        <p:spPr bwMode="auto">
          <a:xfrm>
            <a:off x="3020318" y="2223097"/>
            <a:ext cx="1374036" cy="338554"/>
          </a:xfrm>
          <a:prstGeom prst="rect">
            <a:avLst/>
          </a:prstGeom>
          <a:solidFill>
            <a:schemeClr val="accent5">
              <a:lumMod val="20000"/>
              <a:lumOff val="80000"/>
            </a:schemeClr>
          </a:solidFill>
          <a:ln w="9525">
            <a:solidFill>
              <a:schemeClr val="accent1"/>
            </a:solidFill>
            <a:miter lim="800000"/>
          </a:ln>
        </p:spPr>
        <p:txBody>
          <a:bodyPr wrap="square">
            <a:spAutoFit/>
          </a:bodyPr>
          <a:lstStyle/>
          <a:p>
            <a:pPr>
              <a:spcBef>
                <a:spcPct val="50000"/>
              </a:spcBef>
            </a:pPr>
            <a:r>
              <a:rPr lang="en-US" altLang="zh-CN" dirty="0">
                <a:latin typeface="微软雅黑" panose="020B0503020204020204" pitchFamily="34" charset="-122"/>
                <a:ea typeface="微软雅黑" panose="020B0503020204020204" pitchFamily="34" charset="-122"/>
              </a:rPr>
              <a:t>PMOS</a:t>
            </a:r>
            <a:r>
              <a:rPr lang="zh-CN" altLang="en-US" dirty="0">
                <a:latin typeface="微软雅黑" panose="020B0503020204020204" pitchFamily="34" charset="-122"/>
                <a:ea typeface="微软雅黑" panose="020B0503020204020204" pitchFamily="34" charset="-122"/>
              </a:rPr>
              <a:t>并联</a:t>
            </a:r>
          </a:p>
        </p:txBody>
      </p:sp>
      <p:cxnSp>
        <p:nvCxnSpPr>
          <p:cNvPr id="17" name="直接箭头连接符 16"/>
          <p:cNvCxnSpPr/>
          <p:nvPr/>
        </p:nvCxnSpPr>
        <p:spPr>
          <a:xfrm flipH="1">
            <a:off x="3175348" y="2493714"/>
            <a:ext cx="531988" cy="33949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 Box 65"/>
          <p:cNvSpPr txBox="1">
            <a:spLocks noChangeArrowheads="1"/>
          </p:cNvSpPr>
          <p:nvPr/>
        </p:nvSpPr>
        <p:spPr bwMode="auto">
          <a:xfrm>
            <a:off x="2420659" y="5819571"/>
            <a:ext cx="1374036" cy="338554"/>
          </a:xfrm>
          <a:prstGeom prst="rect">
            <a:avLst/>
          </a:prstGeom>
          <a:solidFill>
            <a:schemeClr val="accent5">
              <a:lumMod val="20000"/>
              <a:lumOff val="80000"/>
            </a:schemeClr>
          </a:solidFill>
          <a:ln w="9525">
            <a:solidFill>
              <a:schemeClr val="accent1"/>
            </a:solidFill>
            <a:miter lim="800000"/>
          </a:ln>
        </p:spPr>
        <p:txBody>
          <a:bodyPr wrap="square">
            <a:spAutoFit/>
          </a:bodyPr>
          <a:lstStyle/>
          <a:p>
            <a:pPr>
              <a:spcBef>
                <a:spcPct val="50000"/>
              </a:spcBef>
            </a:pPr>
            <a:r>
              <a:rPr lang="en-US" altLang="zh-CN" dirty="0">
                <a:latin typeface="微软雅黑" panose="020B0503020204020204" pitchFamily="34" charset="-122"/>
                <a:ea typeface="微软雅黑" panose="020B0503020204020204" pitchFamily="34" charset="-122"/>
              </a:rPr>
              <a:t>NMOS</a:t>
            </a:r>
            <a:r>
              <a:rPr lang="zh-CN" altLang="en-US" dirty="0">
                <a:latin typeface="微软雅黑" panose="020B0503020204020204" pitchFamily="34" charset="-122"/>
                <a:ea typeface="微软雅黑" panose="020B0503020204020204" pitchFamily="34" charset="-122"/>
              </a:rPr>
              <a:t>串联</a:t>
            </a:r>
          </a:p>
        </p:txBody>
      </p:sp>
      <p:cxnSp>
        <p:nvCxnSpPr>
          <p:cNvPr id="19" name="直接箭头连接符 18"/>
          <p:cNvCxnSpPr/>
          <p:nvPr/>
        </p:nvCxnSpPr>
        <p:spPr>
          <a:xfrm flipH="1" flipV="1">
            <a:off x="2065379" y="4872625"/>
            <a:ext cx="1109969" cy="94694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内容占位符 2"/>
          <p:cNvSpPr txBox="1"/>
          <p:nvPr/>
        </p:nvSpPr>
        <p:spPr bwMode="auto">
          <a:xfrm>
            <a:off x="431013" y="741401"/>
            <a:ext cx="7865752" cy="1356410"/>
          </a:xfrm>
          <a:prstGeom prst="rect">
            <a:avLst/>
          </a:prstGeom>
          <a:noFill/>
          <a:ln>
            <a:noFill/>
          </a:ln>
        </p:spPr>
        <p:txBody>
          <a:bodyPr vert="horz" wrap="square" lIns="91440" tIns="45720" rIns="91440" bIns="45720" numCol="1" anchor="t" anchorCtr="0" compatLnSpc="1"/>
          <a:lstStyle>
            <a:lvl1pPr marL="447675" indent="-447675" algn="l" rtl="0" eaLnBrk="1" fontAlgn="base" hangingPunct="1">
              <a:spcBef>
                <a:spcPts val="300"/>
              </a:spcBef>
              <a:spcAft>
                <a:spcPct val="0"/>
              </a:spcAft>
              <a:buClr>
                <a:srgbClr val="CC6600"/>
              </a:buClr>
              <a:buSzPct val="70000"/>
              <a:buFont typeface="Wingdings" panose="05000000000000000000" charset="0"/>
              <a:buChar char="n"/>
              <a:defRPr sz="2800" b="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vl2pPr marL="889000" indent="-440055" algn="l" rtl="0" eaLnBrk="1" fontAlgn="base" hangingPunct="1">
              <a:spcBef>
                <a:spcPts val="300"/>
              </a:spcBef>
              <a:spcAft>
                <a:spcPct val="0"/>
              </a:spcAft>
              <a:buClr>
                <a:schemeClr val="hlink"/>
              </a:buClr>
              <a:buSzPct val="65000"/>
              <a:buFont typeface="Wingdings" panose="05000000000000000000" charset="0"/>
              <a:buChar char="¡"/>
              <a:defRPr sz="2400" b="0">
                <a:solidFill>
                  <a:schemeClr val="tx1"/>
                </a:solidFill>
                <a:latin typeface="微软雅黑 Light" panose="020B0502040204020203" pitchFamily="34" charset="-122"/>
                <a:ea typeface="微软雅黑 Light" panose="020B0502040204020203" pitchFamily="34" charset="-122"/>
                <a:cs typeface="Times New Roman" panose="02020603050405020304" pitchFamily="18" charset="0"/>
              </a:defRPr>
            </a:lvl2pPr>
            <a:lvl3pPr marL="1294130"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3pPr>
            <a:lvl4pPr marL="1681480" indent="-386080" algn="l" rtl="0" eaLnBrk="1" fontAlgn="base" hangingPunct="1">
              <a:spcBef>
                <a:spcPts val="300"/>
              </a:spcBef>
              <a:spcAft>
                <a:spcPct val="0"/>
              </a:spcAft>
              <a:buClr>
                <a:schemeClr val="hlink"/>
              </a:buClr>
              <a:buSzPct val="75000"/>
              <a:buFont typeface="Wingdings" panose="05000000000000000000" pitchFamily="2" charset="2"/>
              <a:buChar char="p"/>
              <a:defRPr kumimoji="1" sz="18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en-US" altLang="zh-CN" sz="2200" b="1" dirty="0">
                <a:latin typeface="+mj-ea"/>
                <a:ea typeface="+mj-ea"/>
              </a:rPr>
              <a:t>2</a:t>
            </a:r>
            <a:r>
              <a:rPr lang="zh-CN" altLang="zh-CN" sz="2200" b="1" dirty="0">
                <a:latin typeface="+mj-ea"/>
                <a:ea typeface="+mj-ea"/>
              </a:rPr>
              <a:t>输入</a:t>
            </a:r>
            <a:r>
              <a:rPr lang="zh-CN" altLang="zh-CN" sz="2200" b="1" dirty="0">
                <a:solidFill>
                  <a:srgbClr val="FF0000"/>
                </a:solidFill>
                <a:latin typeface="+mj-ea"/>
                <a:ea typeface="+mj-ea"/>
              </a:rPr>
              <a:t>与非门</a:t>
            </a:r>
            <a:r>
              <a:rPr lang="zh-CN" altLang="en-US" sz="2200" b="1" dirty="0">
                <a:latin typeface="+mj-ea"/>
                <a:ea typeface="+mj-ea"/>
              </a:rPr>
              <a:t>使用</a:t>
            </a:r>
            <a:r>
              <a:rPr lang="zh-CN" altLang="zh-CN" sz="2200" b="1" dirty="0">
                <a:latin typeface="+mj-ea"/>
                <a:ea typeface="+mj-ea"/>
              </a:rPr>
              <a:t>两对</a:t>
            </a:r>
            <a:r>
              <a:rPr lang="en-US" altLang="zh-CN" sz="2200" b="1" dirty="0">
                <a:latin typeface="+mj-ea"/>
                <a:ea typeface="+mj-ea"/>
              </a:rPr>
              <a:t>CMOS</a:t>
            </a:r>
            <a:r>
              <a:rPr lang="zh-CN" altLang="zh-CN" sz="2200" b="1" dirty="0">
                <a:latin typeface="+mj-ea"/>
                <a:ea typeface="+mj-ea"/>
              </a:rPr>
              <a:t>晶体管</a:t>
            </a:r>
            <a:r>
              <a:rPr lang="zh-CN" altLang="en-US" sz="2200" b="1" dirty="0">
                <a:latin typeface="+mj-ea"/>
                <a:ea typeface="+mj-ea"/>
              </a:rPr>
              <a:t>实现</a:t>
            </a:r>
            <a:endParaRPr lang="en-US" altLang="zh-CN" sz="2200" b="1" dirty="0">
              <a:latin typeface="+mj-ea"/>
              <a:ea typeface="+mj-ea"/>
            </a:endParaRPr>
          </a:p>
          <a:p>
            <a:pPr lvl="1"/>
            <a:r>
              <a:rPr lang="en-US" altLang="zh-CN" sz="2200" b="1" dirty="0">
                <a:solidFill>
                  <a:schemeClr val="accent2"/>
                </a:solidFill>
                <a:latin typeface="+mj-ea"/>
                <a:ea typeface="+mj-ea"/>
              </a:rPr>
              <a:t>NMOS</a:t>
            </a:r>
            <a:r>
              <a:rPr lang="zh-CN" altLang="zh-CN" sz="2200" b="1" dirty="0">
                <a:solidFill>
                  <a:schemeClr val="accent2"/>
                </a:solidFill>
                <a:latin typeface="+mj-ea"/>
                <a:ea typeface="+mj-ea"/>
              </a:rPr>
              <a:t>管串联</a:t>
            </a:r>
            <a:endParaRPr lang="en-US" altLang="zh-CN" sz="2200" b="1" dirty="0">
              <a:solidFill>
                <a:schemeClr val="accent2"/>
              </a:solidFill>
              <a:latin typeface="+mj-ea"/>
              <a:ea typeface="+mj-ea"/>
            </a:endParaRPr>
          </a:p>
          <a:p>
            <a:pPr lvl="1"/>
            <a:r>
              <a:rPr lang="en-US" altLang="zh-CN" sz="2200" b="1" dirty="0">
                <a:solidFill>
                  <a:schemeClr val="accent2"/>
                </a:solidFill>
                <a:latin typeface="+mj-ea"/>
                <a:ea typeface="+mj-ea"/>
              </a:rPr>
              <a:t>PMOS</a:t>
            </a:r>
            <a:r>
              <a:rPr lang="zh-CN" altLang="zh-CN" sz="2200" b="1" dirty="0">
                <a:solidFill>
                  <a:schemeClr val="accent2"/>
                </a:solidFill>
                <a:latin typeface="+mj-ea"/>
                <a:ea typeface="+mj-ea"/>
              </a:rPr>
              <a:t>管并联</a:t>
            </a:r>
            <a:endParaRPr lang="zh-CN" altLang="en-US" sz="2200" b="1" kern="0" dirty="0">
              <a:solidFill>
                <a:schemeClr val="accent2"/>
              </a:solidFill>
              <a:latin typeface="+mj-ea"/>
              <a:ea typeface="+mj-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zh-CN" dirty="0"/>
              <a:t>1.3 CMOS</a:t>
            </a:r>
            <a:r>
              <a:rPr lang="zh-CN" altLang="en-US" dirty="0"/>
              <a:t>晶体管</a:t>
            </a:r>
          </a:p>
        </p:txBody>
      </p:sp>
      <p:pic>
        <p:nvPicPr>
          <p:cNvPr id="30724" name="Picture 9"/>
          <p:cNvPicPr>
            <a:picLocks noGrp="1" noChangeAspect="1" noChangeArrowheads="1"/>
          </p:cNvPicPr>
          <p:nvPr>
            <p:ph idx="1"/>
          </p:nvPr>
        </p:nvPicPr>
        <p:blipFill rotWithShape="1">
          <a:blip r:embed="rId3" cstate="print"/>
          <a:srcRect l="61751" t="15935" b="12034"/>
          <a:stretch>
            <a:fillRect/>
          </a:stretch>
        </p:blipFill>
        <p:spPr>
          <a:xfrm>
            <a:off x="179512" y="1268760"/>
            <a:ext cx="4104456" cy="4764050"/>
          </a:xfrm>
          <a:noFill/>
        </p:spPr>
      </p:pic>
      <p:sp>
        <p:nvSpPr>
          <p:cNvPr id="8" name="灯片编号占位符 7"/>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21</a:t>
            </a:fld>
            <a:endParaRPr lang="en-US" altLang="zh-CN"/>
          </a:p>
        </p:txBody>
      </p:sp>
      <p:graphicFrame>
        <p:nvGraphicFramePr>
          <p:cNvPr id="10" name="Group 47"/>
          <p:cNvGraphicFramePr>
            <a:graphicFrameLocks noGrp="1"/>
          </p:cNvGraphicFramePr>
          <p:nvPr/>
        </p:nvGraphicFramePr>
        <p:xfrm>
          <a:off x="5784676" y="2255371"/>
          <a:ext cx="2171700" cy="2790827"/>
        </p:xfrm>
        <a:graphic>
          <a:graphicData uri="http://schemas.openxmlformats.org/drawingml/2006/table">
            <a:tbl>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tblGrid>
              <a:tr h="557213">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Z</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cap="none" normalizeH="0" baseline="0" dirty="0">
                          <a:ln>
                            <a:noFill/>
                          </a:ln>
                          <a:solidFill>
                            <a:srgbClr val="6666FF"/>
                          </a:solidFill>
                          <a:effectLst/>
                          <a:latin typeface="Arial" panose="020B0604020202020204" pitchFamily="34" charset="0"/>
                        </a:rPr>
                        <a:t>  1</a:t>
                      </a:r>
                      <a:endParaRPr kumimoji="0" lang="zh-CN" altLang="zh-CN" sz="2400" b="1" i="0" u="none" strike="noStrike" cap="none" normalizeH="0" baseline="0" dirty="0">
                        <a:ln>
                          <a:noFill/>
                        </a:ln>
                        <a:solidFill>
                          <a:srgbClr val="6666FF"/>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72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0" i="0" u="none" strike="noStrike" cap="none" normalizeH="0" baseline="0" dirty="0">
                          <a:ln>
                            <a:noFill/>
                          </a:ln>
                          <a:solidFill>
                            <a:srgbClr val="6666FF"/>
                          </a:solidFill>
                          <a:effectLst/>
                          <a:latin typeface="Arial" panose="020B0604020202020204" pitchFamily="34" charset="0"/>
                        </a:rPr>
                        <a:t>  1</a:t>
                      </a:r>
                      <a:endParaRPr kumimoji="0" lang="zh-CN" altLang="zh-CN" sz="2400" b="0" i="0" u="none" strike="noStrike" cap="none" normalizeH="0" baseline="0" dirty="0">
                        <a:ln>
                          <a:noFill/>
                        </a:ln>
                        <a:solidFill>
                          <a:srgbClr val="6666FF"/>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72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0" i="0" u="none" strike="noStrike" cap="none" normalizeH="0" baseline="0" dirty="0">
                          <a:ln>
                            <a:noFill/>
                          </a:ln>
                          <a:solidFill>
                            <a:srgbClr val="6666FF"/>
                          </a:solidFill>
                          <a:effectLst/>
                          <a:latin typeface="Arial" panose="020B0604020202020204" pitchFamily="34" charset="0"/>
                        </a:rPr>
                        <a:t>  1</a:t>
                      </a:r>
                      <a:endParaRPr kumimoji="0" lang="zh-CN" altLang="zh-CN" sz="2400" b="0" i="0" u="none" strike="noStrike" cap="none" normalizeH="0" baseline="0" dirty="0">
                        <a:ln>
                          <a:noFill/>
                        </a:ln>
                        <a:solidFill>
                          <a:srgbClr val="6666FF"/>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72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0" i="0" u="none" strike="noStrike" cap="none" normalizeH="0" baseline="0" dirty="0">
                          <a:ln>
                            <a:noFill/>
                          </a:ln>
                          <a:solidFill>
                            <a:srgbClr val="6666FF"/>
                          </a:solidFill>
                          <a:effectLst/>
                          <a:latin typeface="Arial" panose="020B0604020202020204" pitchFamily="34" charset="0"/>
                        </a:rPr>
                        <a:t>  0</a:t>
                      </a:r>
                      <a:endParaRPr kumimoji="0" lang="zh-CN" altLang="zh-CN" sz="2400" b="0" i="0" u="none" strike="noStrike" cap="none" normalizeH="0" baseline="0" dirty="0">
                        <a:ln>
                          <a:noFill/>
                        </a:ln>
                        <a:solidFill>
                          <a:srgbClr val="6666FF"/>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 name="矩形 10"/>
          <p:cNvSpPr/>
          <p:nvPr/>
        </p:nvSpPr>
        <p:spPr>
          <a:xfrm>
            <a:off x="1680220" y="4097895"/>
            <a:ext cx="954107"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功能表</a:t>
            </a:r>
          </a:p>
        </p:txBody>
      </p:sp>
      <p:sp>
        <p:nvSpPr>
          <p:cNvPr id="12" name="矩形 11"/>
          <p:cNvSpPr/>
          <p:nvPr/>
        </p:nvSpPr>
        <p:spPr>
          <a:xfrm>
            <a:off x="1524000" y="6023531"/>
            <a:ext cx="121058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逻辑符号</a:t>
            </a:r>
          </a:p>
        </p:txBody>
      </p:sp>
      <p:sp>
        <p:nvSpPr>
          <p:cNvPr id="2" name="矩形 1"/>
          <p:cNvSpPr/>
          <p:nvPr/>
        </p:nvSpPr>
        <p:spPr>
          <a:xfrm>
            <a:off x="5676474" y="1759907"/>
            <a:ext cx="2452917" cy="400110"/>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输入与非门真值表</a:t>
            </a: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zh-CN" dirty="0"/>
              <a:t>1.3 CMOS</a:t>
            </a:r>
            <a:r>
              <a:rPr lang="zh-CN" altLang="en-US" dirty="0"/>
              <a:t>晶体管</a:t>
            </a:r>
          </a:p>
        </p:txBody>
      </p:sp>
      <p:pic>
        <p:nvPicPr>
          <p:cNvPr id="35844" name="Picture 9"/>
          <p:cNvPicPr>
            <a:picLocks noGrp="1" noChangeAspect="1" noChangeArrowheads="1"/>
          </p:cNvPicPr>
          <p:nvPr>
            <p:ph idx="1"/>
          </p:nvPr>
        </p:nvPicPr>
        <p:blipFill>
          <a:blip r:embed="rId3" cstate="print"/>
          <a:srcRect/>
          <a:stretch>
            <a:fillRect/>
          </a:stretch>
        </p:blipFill>
        <p:spPr>
          <a:xfrm>
            <a:off x="546004" y="2004164"/>
            <a:ext cx="7310413" cy="4062460"/>
          </a:xfrm>
        </p:spPr>
      </p:pic>
      <p:sp>
        <p:nvSpPr>
          <p:cNvPr id="9" name="灯片编号占位符 8"/>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22</a:t>
            </a:fld>
            <a:endParaRPr lang="en-US" altLang="zh-CN"/>
          </a:p>
        </p:txBody>
      </p:sp>
      <p:sp>
        <p:nvSpPr>
          <p:cNvPr id="27655" name="Text Box 7"/>
          <p:cNvSpPr txBox="1">
            <a:spLocks noChangeArrowheads="1"/>
          </p:cNvSpPr>
          <p:nvPr/>
        </p:nvSpPr>
        <p:spPr bwMode="auto">
          <a:xfrm>
            <a:off x="5218112" y="6114689"/>
            <a:ext cx="3311525" cy="396875"/>
          </a:xfrm>
          <a:prstGeom prst="rect">
            <a:avLst/>
          </a:prstGeom>
          <a:solidFill>
            <a:schemeClr val="folHlink"/>
          </a:solidFill>
          <a:ln w="9525">
            <a:noFill/>
            <a:miter lim="800000"/>
          </a:ln>
        </p:spPr>
        <p:txBody>
          <a:bodyPr>
            <a:spAutoFit/>
          </a:bodyPr>
          <a:lstStyle/>
          <a:p>
            <a:pPr>
              <a:spcBef>
                <a:spcPct val="50000"/>
              </a:spcBef>
            </a:pPr>
            <a:r>
              <a:rPr lang="en-US" altLang="zh-CN" sz="2000" dirty="0">
                <a:solidFill>
                  <a:schemeClr val="accent2"/>
                </a:solidFill>
                <a:latin typeface="微软雅黑" panose="020B0503020204020204" pitchFamily="34" charset="-122"/>
                <a:ea typeface="微软雅黑" panose="020B0503020204020204" pitchFamily="34" charset="-122"/>
              </a:rPr>
              <a:t>CMOS</a:t>
            </a:r>
            <a:r>
              <a:rPr lang="zh-CN" altLang="en-US" sz="2000" dirty="0">
                <a:solidFill>
                  <a:schemeClr val="accent2"/>
                </a:solidFill>
                <a:latin typeface="微软雅黑" panose="020B0503020204020204" pitchFamily="34" charset="-122"/>
                <a:ea typeface="微软雅黑" panose="020B0503020204020204" pitchFamily="34" charset="-122"/>
              </a:rPr>
              <a:t>的或门如何得到？</a:t>
            </a:r>
          </a:p>
        </p:txBody>
      </p:sp>
      <p:sp>
        <p:nvSpPr>
          <p:cNvPr id="11" name="矩形 10"/>
          <p:cNvSpPr/>
          <p:nvPr/>
        </p:nvSpPr>
        <p:spPr>
          <a:xfrm>
            <a:off x="2083476" y="6120368"/>
            <a:ext cx="954107" cy="400110"/>
          </a:xfrm>
          <a:prstGeom prst="rect">
            <a:avLst/>
          </a:prstGeom>
        </p:spPr>
        <p:txBody>
          <a:bodyPr wrap="none">
            <a:spAutoFit/>
          </a:bodyPr>
          <a:lstStyle/>
          <a:p>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原理</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图</a:t>
            </a:r>
          </a:p>
        </p:txBody>
      </p:sp>
      <p:sp>
        <p:nvSpPr>
          <p:cNvPr id="12" name="矩形 11"/>
          <p:cNvSpPr/>
          <p:nvPr/>
        </p:nvSpPr>
        <p:spPr>
          <a:xfrm>
            <a:off x="5959978" y="1763231"/>
            <a:ext cx="954107"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功能表</a:t>
            </a:r>
            <a:endParaRPr lang="zh-CN" altLang="en-US" sz="2000" dirty="0">
              <a:latin typeface="微软雅黑" panose="020B0503020204020204" pitchFamily="34" charset="-122"/>
              <a:ea typeface="微软雅黑" panose="020B0503020204020204" pitchFamily="34" charset="-122"/>
            </a:endParaRPr>
          </a:p>
        </p:txBody>
      </p:sp>
      <p:sp>
        <p:nvSpPr>
          <p:cNvPr id="13" name="矩形 12"/>
          <p:cNvSpPr/>
          <p:nvPr/>
        </p:nvSpPr>
        <p:spPr>
          <a:xfrm>
            <a:off x="5831738" y="5490492"/>
            <a:ext cx="121058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逻辑符号</a:t>
            </a:r>
          </a:p>
        </p:txBody>
      </p:sp>
      <p:sp>
        <p:nvSpPr>
          <p:cNvPr id="14" name="内容占位符 2"/>
          <p:cNvSpPr txBox="1"/>
          <p:nvPr/>
        </p:nvSpPr>
        <p:spPr bwMode="auto">
          <a:xfrm>
            <a:off x="401427" y="873657"/>
            <a:ext cx="5773906" cy="1356410"/>
          </a:xfrm>
          <a:prstGeom prst="rect">
            <a:avLst/>
          </a:prstGeom>
          <a:noFill/>
          <a:ln>
            <a:noFill/>
          </a:ln>
        </p:spPr>
        <p:txBody>
          <a:bodyPr vert="horz" wrap="square" lIns="91440" tIns="45720" rIns="91440" bIns="45720" numCol="1" anchor="t" anchorCtr="0" compatLnSpc="1"/>
          <a:lstStyle>
            <a:lvl1pPr marL="447675" indent="-447675" algn="l" rtl="0" eaLnBrk="1" fontAlgn="base" hangingPunct="1">
              <a:spcBef>
                <a:spcPts val="300"/>
              </a:spcBef>
              <a:spcAft>
                <a:spcPct val="0"/>
              </a:spcAft>
              <a:buClr>
                <a:srgbClr val="CC6600"/>
              </a:buClr>
              <a:buSzPct val="70000"/>
              <a:buFont typeface="Wingdings" panose="05000000000000000000" charset="0"/>
              <a:buChar char="n"/>
              <a:defRPr sz="2800" b="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vl2pPr marL="889000" indent="-440055" algn="l" rtl="0" eaLnBrk="1" fontAlgn="base" hangingPunct="1">
              <a:spcBef>
                <a:spcPts val="300"/>
              </a:spcBef>
              <a:spcAft>
                <a:spcPct val="0"/>
              </a:spcAft>
              <a:buClr>
                <a:schemeClr val="hlink"/>
              </a:buClr>
              <a:buSzPct val="65000"/>
              <a:buFont typeface="Wingdings" panose="05000000000000000000" charset="0"/>
              <a:buChar char="¡"/>
              <a:defRPr sz="2400" b="0">
                <a:solidFill>
                  <a:schemeClr val="tx1"/>
                </a:solidFill>
                <a:latin typeface="微软雅黑 Light" panose="020B0502040204020203" pitchFamily="34" charset="-122"/>
                <a:ea typeface="微软雅黑 Light" panose="020B0502040204020203" pitchFamily="34" charset="-122"/>
                <a:cs typeface="Times New Roman" panose="02020603050405020304" pitchFamily="18" charset="0"/>
              </a:defRPr>
            </a:lvl2pPr>
            <a:lvl3pPr marL="1294130"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3pPr>
            <a:lvl4pPr marL="1681480" indent="-386080" algn="l" rtl="0" eaLnBrk="1" fontAlgn="base" hangingPunct="1">
              <a:spcBef>
                <a:spcPts val="300"/>
              </a:spcBef>
              <a:spcAft>
                <a:spcPct val="0"/>
              </a:spcAft>
              <a:buClr>
                <a:schemeClr val="hlink"/>
              </a:buClr>
              <a:buSzPct val="75000"/>
              <a:buFont typeface="Wingdings" panose="05000000000000000000" pitchFamily="2" charset="2"/>
              <a:buChar char="p"/>
              <a:defRPr kumimoji="1" sz="18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en-US" altLang="zh-CN" sz="2200" b="1" dirty="0">
                <a:latin typeface="+mj-ea"/>
                <a:ea typeface="+mj-ea"/>
              </a:rPr>
              <a:t>2</a:t>
            </a:r>
            <a:r>
              <a:rPr lang="zh-CN" altLang="zh-CN" sz="2200" b="1" dirty="0">
                <a:latin typeface="+mj-ea"/>
                <a:ea typeface="+mj-ea"/>
              </a:rPr>
              <a:t>输入</a:t>
            </a:r>
            <a:r>
              <a:rPr lang="zh-CN" altLang="en-US" sz="2200" b="1" dirty="0">
                <a:solidFill>
                  <a:srgbClr val="FF0000"/>
                </a:solidFill>
                <a:latin typeface="+mj-ea"/>
                <a:ea typeface="+mj-ea"/>
              </a:rPr>
              <a:t>或</a:t>
            </a:r>
            <a:r>
              <a:rPr lang="zh-CN" altLang="zh-CN" sz="2200" b="1" dirty="0">
                <a:solidFill>
                  <a:srgbClr val="FF0000"/>
                </a:solidFill>
                <a:latin typeface="+mj-ea"/>
                <a:ea typeface="+mj-ea"/>
              </a:rPr>
              <a:t>非门</a:t>
            </a:r>
            <a:r>
              <a:rPr lang="zh-CN" altLang="en-US" sz="2200" b="1" dirty="0">
                <a:latin typeface="+mj-ea"/>
                <a:ea typeface="+mj-ea"/>
              </a:rPr>
              <a:t>使用</a:t>
            </a:r>
            <a:r>
              <a:rPr lang="zh-CN" altLang="zh-CN" sz="2200" b="1" dirty="0">
                <a:latin typeface="+mj-ea"/>
                <a:ea typeface="+mj-ea"/>
              </a:rPr>
              <a:t>两对</a:t>
            </a:r>
            <a:r>
              <a:rPr lang="en-US" altLang="zh-CN" sz="2200" b="1" dirty="0">
                <a:latin typeface="+mj-ea"/>
                <a:ea typeface="+mj-ea"/>
              </a:rPr>
              <a:t>CMOS</a:t>
            </a:r>
            <a:r>
              <a:rPr lang="zh-CN" altLang="zh-CN" sz="2200" b="1" dirty="0">
                <a:latin typeface="+mj-ea"/>
                <a:ea typeface="+mj-ea"/>
              </a:rPr>
              <a:t>晶体管</a:t>
            </a:r>
            <a:r>
              <a:rPr lang="zh-CN" altLang="en-US" sz="2200" b="1" dirty="0">
                <a:latin typeface="+mj-ea"/>
                <a:ea typeface="+mj-ea"/>
              </a:rPr>
              <a:t>实现</a:t>
            </a:r>
            <a:endParaRPr lang="en-US" altLang="zh-CN" sz="2200" b="1" dirty="0">
              <a:latin typeface="+mj-ea"/>
              <a:ea typeface="+mj-ea"/>
            </a:endParaRPr>
          </a:p>
          <a:p>
            <a:pPr lvl="1"/>
            <a:r>
              <a:rPr lang="en-US" altLang="zh-CN" sz="2200" b="1" dirty="0">
                <a:solidFill>
                  <a:schemeClr val="accent2"/>
                </a:solidFill>
                <a:latin typeface="+mj-ea"/>
                <a:ea typeface="+mj-ea"/>
              </a:rPr>
              <a:t>NMOS</a:t>
            </a:r>
            <a:r>
              <a:rPr lang="zh-CN" altLang="zh-CN" sz="2200" b="1" dirty="0">
                <a:solidFill>
                  <a:schemeClr val="accent2"/>
                </a:solidFill>
                <a:latin typeface="+mj-ea"/>
                <a:ea typeface="+mj-ea"/>
              </a:rPr>
              <a:t>管</a:t>
            </a:r>
            <a:r>
              <a:rPr lang="zh-CN" altLang="en-US" sz="2200" b="1" dirty="0">
                <a:solidFill>
                  <a:schemeClr val="accent2"/>
                </a:solidFill>
                <a:latin typeface="+mj-ea"/>
                <a:ea typeface="+mj-ea"/>
              </a:rPr>
              <a:t>并</a:t>
            </a:r>
            <a:r>
              <a:rPr lang="zh-CN" altLang="zh-CN" sz="2200" b="1" dirty="0">
                <a:solidFill>
                  <a:schemeClr val="accent2"/>
                </a:solidFill>
                <a:latin typeface="+mj-ea"/>
                <a:ea typeface="+mj-ea"/>
              </a:rPr>
              <a:t>联</a:t>
            </a:r>
            <a:endParaRPr lang="en-US" altLang="zh-CN" sz="2200" b="1" dirty="0">
              <a:solidFill>
                <a:schemeClr val="accent2"/>
              </a:solidFill>
              <a:latin typeface="+mj-ea"/>
              <a:ea typeface="+mj-ea"/>
            </a:endParaRPr>
          </a:p>
          <a:p>
            <a:pPr lvl="1"/>
            <a:r>
              <a:rPr lang="en-US" altLang="zh-CN" sz="2200" b="1" dirty="0">
                <a:solidFill>
                  <a:schemeClr val="accent2"/>
                </a:solidFill>
                <a:latin typeface="+mj-ea"/>
                <a:ea typeface="+mj-ea"/>
              </a:rPr>
              <a:t>PMOS</a:t>
            </a:r>
            <a:r>
              <a:rPr lang="zh-CN" altLang="zh-CN" sz="2200" b="1" dirty="0">
                <a:solidFill>
                  <a:schemeClr val="accent2"/>
                </a:solidFill>
                <a:latin typeface="+mj-ea"/>
                <a:ea typeface="+mj-ea"/>
              </a:rPr>
              <a:t>管</a:t>
            </a:r>
            <a:r>
              <a:rPr lang="zh-CN" altLang="en-US" sz="2200" b="1" dirty="0">
                <a:solidFill>
                  <a:schemeClr val="accent2"/>
                </a:solidFill>
                <a:latin typeface="+mj-ea"/>
                <a:ea typeface="+mj-ea"/>
              </a:rPr>
              <a:t>串</a:t>
            </a:r>
            <a:r>
              <a:rPr lang="zh-CN" altLang="zh-CN" sz="2200" b="1" dirty="0">
                <a:solidFill>
                  <a:schemeClr val="accent2"/>
                </a:solidFill>
                <a:latin typeface="+mj-ea"/>
                <a:ea typeface="+mj-ea"/>
              </a:rPr>
              <a:t>联</a:t>
            </a:r>
            <a:endParaRPr lang="zh-CN" altLang="en-US" sz="2200" b="1" kern="0" dirty="0">
              <a:solidFill>
                <a:schemeClr val="accent2"/>
              </a:solidFill>
              <a:latin typeface="+mj-ea"/>
              <a:ea typeface="+mj-ea"/>
            </a:endParaRPr>
          </a:p>
        </p:txBody>
      </p:sp>
      <p:pic>
        <p:nvPicPr>
          <p:cNvPr id="2" name="图片 1"/>
          <p:cNvPicPr>
            <a:picLocks noChangeAspect="1"/>
          </p:cNvPicPr>
          <p:nvPr/>
        </p:nvPicPr>
        <p:blipFill>
          <a:blip r:embed="rId4"/>
          <a:stretch>
            <a:fillRect/>
          </a:stretch>
        </p:blipFill>
        <p:spPr>
          <a:xfrm>
            <a:off x="4388929" y="2187373"/>
            <a:ext cx="4541520" cy="2410826"/>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blinds(horizontal)">
                                      <p:cBhvr>
                                        <p:cTn id="7"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zh-CN" dirty="0"/>
              <a:t>1.3 CMOS</a:t>
            </a:r>
            <a:r>
              <a:rPr lang="zh-CN" altLang="en-US" dirty="0"/>
              <a:t>晶体管</a:t>
            </a:r>
          </a:p>
        </p:txBody>
      </p:sp>
      <p:pic>
        <p:nvPicPr>
          <p:cNvPr id="32772" name="Picture 5" descr="cmos3nd"/>
          <p:cNvPicPr>
            <a:picLocks noGrp="1" noChangeAspect="1" noChangeArrowheads="1"/>
          </p:cNvPicPr>
          <p:nvPr>
            <p:ph idx="1"/>
          </p:nvPr>
        </p:nvPicPr>
        <p:blipFill>
          <a:blip r:embed="rId3" cstate="print"/>
          <a:stretch>
            <a:fillRect/>
          </a:stretch>
        </p:blipFill>
        <p:spPr>
          <a:xfrm>
            <a:off x="313744" y="2046057"/>
            <a:ext cx="8592800" cy="4375921"/>
          </a:xfrm>
          <a:noFill/>
        </p:spPr>
      </p:pic>
      <p:sp>
        <p:nvSpPr>
          <p:cNvPr id="10" name="灯片编号占位符 9"/>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23</a:t>
            </a:fld>
            <a:endParaRPr lang="en-US" altLang="zh-CN"/>
          </a:p>
        </p:txBody>
      </p:sp>
      <p:sp>
        <p:nvSpPr>
          <p:cNvPr id="2" name="矩形 1"/>
          <p:cNvSpPr/>
          <p:nvPr/>
        </p:nvSpPr>
        <p:spPr>
          <a:xfrm>
            <a:off x="6111667" y="6097679"/>
            <a:ext cx="2843808" cy="3920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399902" y="6421978"/>
            <a:ext cx="1702710" cy="40011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输入与非门</a:t>
            </a:r>
          </a:p>
        </p:txBody>
      </p:sp>
      <p:sp>
        <p:nvSpPr>
          <p:cNvPr id="12" name="内容占位符 2"/>
          <p:cNvSpPr txBox="1"/>
          <p:nvPr/>
        </p:nvSpPr>
        <p:spPr bwMode="auto">
          <a:xfrm>
            <a:off x="313744" y="894035"/>
            <a:ext cx="8641731" cy="1356410"/>
          </a:xfrm>
          <a:prstGeom prst="rect">
            <a:avLst/>
          </a:prstGeom>
          <a:noFill/>
          <a:ln>
            <a:noFill/>
          </a:ln>
        </p:spPr>
        <p:txBody>
          <a:bodyPr vert="horz" wrap="square" lIns="91440" tIns="45720" rIns="91440" bIns="45720" numCol="1" anchor="t" anchorCtr="0" compatLnSpc="1"/>
          <a:lstStyle>
            <a:lvl1pPr marL="447675" indent="-447675" algn="l" rtl="0" eaLnBrk="1" fontAlgn="base" hangingPunct="1">
              <a:spcBef>
                <a:spcPts val="300"/>
              </a:spcBef>
              <a:spcAft>
                <a:spcPct val="0"/>
              </a:spcAft>
              <a:buClr>
                <a:srgbClr val="CC6600"/>
              </a:buClr>
              <a:buSzPct val="70000"/>
              <a:buFont typeface="Wingdings" panose="05000000000000000000" charset="0"/>
              <a:buChar char="n"/>
              <a:defRPr sz="2800" b="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vl2pPr marL="889000" indent="-440055" algn="l" rtl="0" eaLnBrk="1" fontAlgn="base" hangingPunct="1">
              <a:spcBef>
                <a:spcPts val="300"/>
              </a:spcBef>
              <a:spcAft>
                <a:spcPct val="0"/>
              </a:spcAft>
              <a:buClr>
                <a:schemeClr val="hlink"/>
              </a:buClr>
              <a:buSzPct val="65000"/>
              <a:buFont typeface="Wingdings" panose="05000000000000000000" charset="0"/>
              <a:buChar char="¡"/>
              <a:defRPr sz="2400" b="0">
                <a:solidFill>
                  <a:schemeClr val="tx1"/>
                </a:solidFill>
                <a:latin typeface="微软雅黑 Light" panose="020B0502040204020203" pitchFamily="34" charset="-122"/>
                <a:ea typeface="微软雅黑 Light" panose="020B0502040204020203" pitchFamily="34" charset="-122"/>
                <a:cs typeface="Times New Roman" panose="02020603050405020304" pitchFamily="18" charset="0"/>
              </a:defRPr>
            </a:lvl2pPr>
            <a:lvl3pPr marL="1294130"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3pPr>
            <a:lvl4pPr marL="1681480" indent="-386080" algn="l" rtl="0" eaLnBrk="1" fontAlgn="base" hangingPunct="1">
              <a:spcBef>
                <a:spcPts val="300"/>
              </a:spcBef>
              <a:spcAft>
                <a:spcPct val="0"/>
              </a:spcAft>
              <a:buClr>
                <a:schemeClr val="hlink"/>
              </a:buClr>
              <a:buSzPct val="75000"/>
              <a:buFont typeface="Wingdings" panose="05000000000000000000" pitchFamily="2" charset="2"/>
              <a:buChar char="p"/>
              <a:defRPr kumimoji="1" sz="18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zh-CN" sz="2200" b="1" dirty="0"/>
              <a:t>使用</a:t>
            </a:r>
            <a:r>
              <a:rPr lang="en-US" altLang="zh-CN" sz="2200" b="1" dirty="0">
                <a:solidFill>
                  <a:srgbClr val="00B0F0"/>
                </a:solidFill>
              </a:rPr>
              <a:t>k</a:t>
            </a:r>
            <a:r>
              <a:rPr lang="zh-CN" altLang="zh-CN" sz="2200" b="1" dirty="0"/>
              <a:t>对</a:t>
            </a:r>
            <a:r>
              <a:rPr lang="en-US" altLang="zh-CN" sz="2200" b="1" dirty="0"/>
              <a:t>NMOS</a:t>
            </a:r>
            <a:r>
              <a:rPr lang="zh-CN" altLang="zh-CN" sz="2200" b="1" dirty="0"/>
              <a:t>和</a:t>
            </a:r>
            <a:r>
              <a:rPr lang="en-US" altLang="zh-CN" sz="2200" b="1" dirty="0"/>
              <a:t>PMOS</a:t>
            </a:r>
            <a:r>
              <a:rPr lang="zh-CN" altLang="zh-CN" sz="2200" b="1" dirty="0"/>
              <a:t>晶体管通过串</a:t>
            </a:r>
            <a:r>
              <a:rPr lang="en-US" altLang="zh-CN" sz="2200" b="1" dirty="0"/>
              <a:t>-</a:t>
            </a:r>
            <a:r>
              <a:rPr lang="zh-CN" altLang="zh-CN" sz="2200" b="1" dirty="0"/>
              <a:t>并联结构构造一个</a:t>
            </a:r>
            <a:r>
              <a:rPr lang="en-US" altLang="zh-CN" sz="2200" b="1" dirty="0">
                <a:solidFill>
                  <a:srgbClr val="00B0F0"/>
                </a:solidFill>
              </a:rPr>
              <a:t>k</a:t>
            </a:r>
            <a:r>
              <a:rPr lang="zh-CN" altLang="zh-CN" sz="2200" b="1" dirty="0"/>
              <a:t>输入</a:t>
            </a:r>
            <a:r>
              <a:rPr lang="en-US" altLang="zh-CN" sz="2200" b="1" dirty="0"/>
              <a:t>CMOS</a:t>
            </a:r>
            <a:r>
              <a:rPr lang="zh-CN" altLang="zh-CN" sz="2200" b="1" dirty="0"/>
              <a:t>与非门</a:t>
            </a:r>
            <a:r>
              <a:rPr lang="en-US" altLang="zh-CN" sz="2200" b="1" dirty="0"/>
              <a:t>/</a:t>
            </a:r>
            <a:r>
              <a:rPr lang="zh-CN" altLang="zh-CN" sz="2200" b="1" dirty="0"/>
              <a:t>或非门</a:t>
            </a:r>
            <a:endParaRPr lang="en-US" altLang="zh-CN" sz="2200" b="1" dirty="0"/>
          </a:p>
          <a:p>
            <a:r>
              <a:rPr lang="en-US" altLang="zh-CN" sz="2200" b="1" dirty="0"/>
              <a:t>3</a:t>
            </a:r>
            <a:r>
              <a:rPr lang="zh-CN" altLang="zh-CN" sz="2200" b="1" dirty="0"/>
              <a:t>输入</a:t>
            </a:r>
            <a:r>
              <a:rPr lang="zh-CN" altLang="zh-CN" sz="2200" b="1" dirty="0">
                <a:solidFill>
                  <a:srgbClr val="FF0000"/>
                </a:solidFill>
              </a:rPr>
              <a:t>与非门</a:t>
            </a:r>
            <a:r>
              <a:rPr lang="zh-CN" altLang="zh-CN" sz="2200" b="1" dirty="0"/>
              <a:t>包含</a:t>
            </a:r>
            <a:r>
              <a:rPr lang="en-US" altLang="zh-CN" sz="2200" b="1" dirty="0"/>
              <a:t>3</a:t>
            </a:r>
            <a:r>
              <a:rPr lang="zh-CN" altLang="zh-CN" sz="2200" b="1" dirty="0"/>
              <a:t>对</a:t>
            </a:r>
            <a:r>
              <a:rPr lang="en-US" altLang="zh-CN" sz="2200" b="1" dirty="0"/>
              <a:t>CMOS</a:t>
            </a:r>
            <a:r>
              <a:rPr lang="zh-CN" altLang="zh-CN" sz="2200" b="1" dirty="0"/>
              <a:t>晶体管</a:t>
            </a:r>
            <a:endParaRPr lang="zh-CN" altLang="en-US" sz="2200" b="1" kern="0" dirty="0"/>
          </a:p>
          <a:p>
            <a:pPr lvl="1"/>
            <a:endParaRPr lang="zh-CN" altLang="en-US" sz="1600" kern="0" dirty="0"/>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zh-CN" dirty="0"/>
              <a:t>1.3 CMOS</a:t>
            </a:r>
            <a:r>
              <a:rPr lang="zh-CN" altLang="en-US" dirty="0"/>
              <a:t>晶体管</a:t>
            </a:r>
          </a:p>
        </p:txBody>
      </p:sp>
      <p:pic>
        <p:nvPicPr>
          <p:cNvPr id="33796" name="Picture 5" descr="cmos8nd"/>
          <p:cNvPicPr>
            <a:picLocks noGrp="1" noChangeAspect="1" noChangeArrowheads="1"/>
          </p:cNvPicPr>
          <p:nvPr>
            <p:ph idx="1"/>
          </p:nvPr>
        </p:nvPicPr>
        <p:blipFill rotWithShape="1">
          <a:blip r:embed="rId3" cstate="print"/>
          <a:srcRect b="13722"/>
          <a:stretch>
            <a:fillRect/>
          </a:stretch>
        </p:blipFill>
        <p:spPr>
          <a:xfrm>
            <a:off x="269311" y="2641424"/>
            <a:ext cx="8473856" cy="3327227"/>
          </a:xfrm>
          <a:noFill/>
        </p:spPr>
      </p:pic>
      <p:sp>
        <p:nvSpPr>
          <p:cNvPr id="8" name="灯片编号占位符 7"/>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24</a:t>
            </a:fld>
            <a:endParaRPr lang="en-US" altLang="zh-CN"/>
          </a:p>
        </p:txBody>
      </p:sp>
      <p:sp>
        <p:nvSpPr>
          <p:cNvPr id="11" name="矩形 10"/>
          <p:cNvSpPr/>
          <p:nvPr/>
        </p:nvSpPr>
        <p:spPr>
          <a:xfrm>
            <a:off x="4278377" y="6089590"/>
            <a:ext cx="1702710" cy="40011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8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输入与非门</a:t>
            </a:r>
          </a:p>
        </p:txBody>
      </p:sp>
      <p:sp>
        <p:nvSpPr>
          <p:cNvPr id="12" name="内容占位符 2"/>
          <p:cNvSpPr txBox="1"/>
          <p:nvPr/>
        </p:nvSpPr>
        <p:spPr bwMode="auto">
          <a:xfrm>
            <a:off x="338796" y="856456"/>
            <a:ext cx="8692470" cy="1784969"/>
          </a:xfrm>
          <a:prstGeom prst="rect">
            <a:avLst/>
          </a:prstGeom>
          <a:noFill/>
          <a:ln>
            <a:noFill/>
          </a:ln>
        </p:spPr>
        <p:txBody>
          <a:bodyPr vert="horz" wrap="square" lIns="91440" tIns="45720" rIns="91440" bIns="45720" numCol="1" anchor="t" anchorCtr="0" compatLnSpc="1"/>
          <a:lstStyle>
            <a:lvl1pPr marL="447675" indent="-447675" algn="l" rtl="0" eaLnBrk="1" fontAlgn="base" hangingPunct="1">
              <a:spcBef>
                <a:spcPts val="300"/>
              </a:spcBef>
              <a:spcAft>
                <a:spcPct val="0"/>
              </a:spcAft>
              <a:buClr>
                <a:srgbClr val="CC6600"/>
              </a:buClr>
              <a:buSzPct val="70000"/>
              <a:buFont typeface="Wingdings" panose="05000000000000000000" charset="0"/>
              <a:buChar char="n"/>
              <a:defRPr sz="2800" b="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vl2pPr marL="889000" indent="-440055" algn="l" rtl="0" eaLnBrk="1" fontAlgn="base" hangingPunct="1">
              <a:spcBef>
                <a:spcPts val="300"/>
              </a:spcBef>
              <a:spcAft>
                <a:spcPct val="0"/>
              </a:spcAft>
              <a:buClr>
                <a:schemeClr val="hlink"/>
              </a:buClr>
              <a:buSzPct val="65000"/>
              <a:buFont typeface="Wingdings" panose="05000000000000000000" charset="0"/>
              <a:buChar char="¡"/>
              <a:defRPr sz="2400" b="0">
                <a:solidFill>
                  <a:schemeClr val="tx1"/>
                </a:solidFill>
                <a:latin typeface="微软雅黑 Light" panose="020B0502040204020203" pitchFamily="34" charset="-122"/>
                <a:ea typeface="微软雅黑 Light" panose="020B0502040204020203" pitchFamily="34" charset="-122"/>
                <a:cs typeface="Times New Roman" panose="02020603050405020304" pitchFamily="18" charset="0"/>
              </a:defRPr>
            </a:lvl2pPr>
            <a:lvl3pPr marL="1294130"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3pPr>
            <a:lvl4pPr marL="1681480" indent="-386080" algn="l" rtl="0" eaLnBrk="1" fontAlgn="base" hangingPunct="1">
              <a:spcBef>
                <a:spcPts val="300"/>
              </a:spcBef>
              <a:spcAft>
                <a:spcPct val="0"/>
              </a:spcAft>
              <a:buClr>
                <a:schemeClr val="hlink"/>
              </a:buClr>
              <a:buSzPct val="75000"/>
              <a:buFont typeface="Wingdings" panose="05000000000000000000" pitchFamily="2" charset="2"/>
              <a:buChar char="p"/>
              <a:defRPr kumimoji="1" sz="18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en-US" sz="2200" b="1" dirty="0"/>
              <a:t>受扇入系数等电气特性的限制，输入端不能无限制增加。</a:t>
            </a:r>
            <a:endParaRPr lang="en-US" altLang="zh-CN" sz="2200" b="1" dirty="0"/>
          </a:p>
          <a:p>
            <a:r>
              <a:rPr lang="zh-CN" altLang="en-US" sz="2200" b="1" dirty="0"/>
              <a:t>一般输入端数目不超过</a:t>
            </a:r>
            <a:r>
              <a:rPr lang="en-US" altLang="zh-CN" sz="2200" b="1" dirty="0">
                <a:solidFill>
                  <a:srgbClr val="FF0000"/>
                </a:solidFill>
              </a:rPr>
              <a:t>8</a:t>
            </a:r>
            <a:r>
              <a:rPr lang="en-US" altLang="zh-CN" sz="2200" b="1" dirty="0"/>
              <a:t> </a:t>
            </a:r>
            <a:r>
              <a:rPr lang="zh-CN" altLang="en-US" sz="2200" b="1" dirty="0"/>
              <a:t>个。</a:t>
            </a:r>
            <a:endParaRPr lang="en-US" altLang="zh-CN" sz="2200" b="1" dirty="0"/>
          </a:p>
          <a:p>
            <a:r>
              <a:rPr lang="zh-CN" altLang="en-US" sz="2200" b="1" dirty="0"/>
              <a:t>输入端较多的门电路可用输入端较少的门电路</a:t>
            </a:r>
            <a:r>
              <a:rPr lang="zh-CN" altLang="en-US" sz="2200" b="1" dirty="0">
                <a:solidFill>
                  <a:srgbClr val="FF0000"/>
                </a:solidFill>
              </a:rPr>
              <a:t>级联</a:t>
            </a:r>
            <a:r>
              <a:rPr lang="zh-CN" altLang="en-US" sz="2200" b="1" dirty="0"/>
              <a:t>而构成，速度更快、体积更小</a:t>
            </a:r>
            <a:endParaRPr lang="zh-CN" altLang="en-US" sz="2200" b="1" kern="0" dirty="0"/>
          </a:p>
          <a:p>
            <a:pPr lvl="1"/>
            <a:endParaRPr lang="zh-CN" altLang="en-US" sz="1600" kern="0" dirty="0"/>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ltLang="zh-CN" dirty="0"/>
              <a:t>1.3 CMOS</a:t>
            </a:r>
            <a:r>
              <a:rPr lang="zh-CN" altLang="en-US" dirty="0"/>
              <a:t>晶体管</a:t>
            </a:r>
          </a:p>
        </p:txBody>
      </p:sp>
      <p:sp>
        <p:nvSpPr>
          <p:cNvPr id="11" name="灯片编号占位符 10"/>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25</a:t>
            </a:fld>
            <a:endParaRPr lang="en-US" altLang="zh-CN"/>
          </a:p>
        </p:txBody>
      </p:sp>
      <p:sp>
        <p:nvSpPr>
          <p:cNvPr id="2" name="矩形 1"/>
          <p:cNvSpPr/>
          <p:nvPr/>
        </p:nvSpPr>
        <p:spPr>
          <a:xfrm>
            <a:off x="6426641" y="5943725"/>
            <a:ext cx="1446230" cy="40011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输入与门</a:t>
            </a:r>
          </a:p>
        </p:txBody>
      </p:sp>
      <p:sp>
        <p:nvSpPr>
          <p:cNvPr id="16" name="内容占位符 2"/>
          <p:cNvSpPr txBox="1"/>
          <p:nvPr/>
        </p:nvSpPr>
        <p:spPr bwMode="auto">
          <a:xfrm>
            <a:off x="420216" y="796373"/>
            <a:ext cx="7132980" cy="1009206"/>
          </a:xfrm>
          <a:prstGeom prst="rect">
            <a:avLst/>
          </a:prstGeom>
          <a:noFill/>
          <a:ln>
            <a:noFill/>
          </a:ln>
        </p:spPr>
        <p:txBody>
          <a:bodyPr vert="horz" wrap="square" lIns="91440" tIns="45720" rIns="91440" bIns="45720" numCol="1" anchor="t" anchorCtr="0" compatLnSpc="1"/>
          <a:lstStyle>
            <a:lvl1pPr marL="447675" indent="-447675" algn="l" rtl="0" eaLnBrk="1" fontAlgn="base" hangingPunct="1">
              <a:spcBef>
                <a:spcPts val="300"/>
              </a:spcBef>
              <a:spcAft>
                <a:spcPct val="0"/>
              </a:spcAft>
              <a:buClr>
                <a:srgbClr val="CC6600"/>
              </a:buClr>
              <a:buSzPct val="70000"/>
              <a:buFont typeface="Wingdings" panose="05000000000000000000" charset="0"/>
              <a:buChar char="n"/>
              <a:defRPr sz="2800" b="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vl2pPr marL="889000" indent="-440055" algn="l" rtl="0" eaLnBrk="1" fontAlgn="base" hangingPunct="1">
              <a:spcBef>
                <a:spcPts val="300"/>
              </a:spcBef>
              <a:spcAft>
                <a:spcPct val="0"/>
              </a:spcAft>
              <a:buClr>
                <a:schemeClr val="hlink"/>
              </a:buClr>
              <a:buSzPct val="65000"/>
              <a:buFont typeface="Wingdings" panose="05000000000000000000" charset="0"/>
              <a:buChar char="¡"/>
              <a:defRPr sz="2400" b="0">
                <a:solidFill>
                  <a:schemeClr val="tx1"/>
                </a:solidFill>
                <a:latin typeface="微软雅黑 Light" panose="020B0502040204020203" pitchFamily="34" charset="-122"/>
                <a:ea typeface="微软雅黑 Light" panose="020B0502040204020203" pitchFamily="34" charset="-122"/>
                <a:cs typeface="Times New Roman" panose="02020603050405020304" pitchFamily="18" charset="0"/>
              </a:defRPr>
            </a:lvl2pPr>
            <a:lvl3pPr marL="1294130"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3pPr>
            <a:lvl4pPr marL="1681480" indent="-386080" algn="l" rtl="0" eaLnBrk="1" fontAlgn="base" hangingPunct="1">
              <a:spcBef>
                <a:spcPts val="300"/>
              </a:spcBef>
              <a:spcAft>
                <a:spcPct val="0"/>
              </a:spcAft>
              <a:buClr>
                <a:schemeClr val="hlink"/>
              </a:buClr>
              <a:buSzPct val="75000"/>
              <a:buFont typeface="Wingdings" panose="05000000000000000000" pitchFamily="2" charset="2"/>
              <a:buChar char="p"/>
              <a:defRPr kumimoji="1" sz="18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en-US" sz="2200" b="1" dirty="0"/>
              <a:t>通过与非门级联非门实现</a:t>
            </a:r>
            <a:r>
              <a:rPr lang="zh-CN" altLang="en-US" sz="2200" b="1" dirty="0">
                <a:solidFill>
                  <a:srgbClr val="FF0000"/>
                </a:solidFill>
              </a:rPr>
              <a:t>与门</a:t>
            </a:r>
            <a:r>
              <a:rPr lang="zh-CN" altLang="en-US" sz="2200" b="1" dirty="0"/>
              <a:t>。</a:t>
            </a:r>
            <a:endParaRPr lang="en-US" altLang="zh-CN" sz="2200" b="1" dirty="0"/>
          </a:p>
          <a:p>
            <a:r>
              <a:rPr lang="en-US" altLang="zh-CN" sz="2200" b="1" kern="0" dirty="0"/>
              <a:t>2</a:t>
            </a:r>
            <a:r>
              <a:rPr lang="zh-CN" altLang="en-US" sz="2200" b="1" kern="0" dirty="0"/>
              <a:t>输入与门使用了</a:t>
            </a:r>
            <a:r>
              <a:rPr lang="en-US" altLang="zh-CN" sz="2200" b="1" kern="0" dirty="0">
                <a:solidFill>
                  <a:srgbClr val="FF0000"/>
                </a:solidFill>
              </a:rPr>
              <a:t>3</a:t>
            </a:r>
            <a:r>
              <a:rPr lang="zh-CN" altLang="en-US" sz="2200" b="1" kern="0" dirty="0"/>
              <a:t>对</a:t>
            </a:r>
            <a:r>
              <a:rPr lang="en-US" altLang="zh-CN" sz="2200" b="1" kern="0" dirty="0"/>
              <a:t>CMOS</a:t>
            </a:r>
            <a:r>
              <a:rPr lang="zh-CN" altLang="en-US" sz="2200" b="1" kern="0" dirty="0"/>
              <a:t>晶体管。</a:t>
            </a:r>
          </a:p>
        </p:txBody>
      </p:sp>
      <p:pic>
        <p:nvPicPr>
          <p:cNvPr id="4" name="图片 3"/>
          <p:cNvPicPr>
            <a:picLocks noChangeAspect="1"/>
          </p:cNvPicPr>
          <p:nvPr/>
        </p:nvPicPr>
        <p:blipFill>
          <a:blip r:embed="rId3"/>
          <a:stretch>
            <a:fillRect/>
          </a:stretch>
        </p:blipFill>
        <p:spPr>
          <a:xfrm>
            <a:off x="484459" y="1615857"/>
            <a:ext cx="4291367" cy="4213812"/>
          </a:xfrm>
          <a:prstGeom prst="rect">
            <a:avLst/>
          </a:prstGeom>
        </p:spPr>
      </p:pic>
      <p:sp>
        <p:nvSpPr>
          <p:cNvPr id="13" name="矩形标注 12"/>
          <p:cNvSpPr/>
          <p:nvPr/>
        </p:nvSpPr>
        <p:spPr>
          <a:xfrm>
            <a:off x="204736" y="5764347"/>
            <a:ext cx="1162072" cy="579488"/>
          </a:xfrm>
          <a:prstGeom prst="wedgeRectCallout">
            <a:avLst>
              <a:gd name="adj1" fmla="val 45410"/>
              <a:gd name="adj2" fmla="val -133528"/>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与非门</a:t>
            </a:r>
          </a:p>
        </p:txBody>
      </p:sp>
      <p:sp>
        <p:nvSpPr>
          <p:cNvPr id="14" name="矩形标注 13"/>
          <p:cNvSpPr/>
          <p:nvPr/>
        </p:nvSpPr>
        <p:spPr>
          <a:xfrm>
            <a:off x="3836987" y="5654345"/>
            <a:ext cx="1162072" cy="579488"/>
          </a:xfrm>
          <a:prstGeom prst="wedgeRectCallout">
            <a:avLst>
              <a:gd name="adj1" fmla="val -39102"/>
              <a:gd name="adj2" fmla="val -118156"/>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非门</a:t>
            </a:r>
          </a:p>
        </p:txBody>
      </p:sp>
      <p:pic>
        <p:nvPicPr>
          <p:cNvPr id="5" name="图片 4"/>
          <p:cNvPicPr>
            <a:picLocks noChangeAspect="1"/>
          </p:cNvPicPr>
          <p:nvPr/>
        </p:nvPicPr>
        <p:blipFill>
          <a:blip r:embed="rId4"/>
          <a:stretch>
            <a:fillRect/>
          </a:stretch>
        </p:blipFill>
        <p:spPr>
          <a:xfrm>
            <a:off x="4911377" y="1881601"/>
            <a:ext cx="4126028" cy="346075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4"/>
          <p:cNvSpPr>
            <a:spLocks noGrp="1" noChangeArrowheads="1"/>
          </p:cNvSpPr>
          <p:nvPr>
            <p:ph type="title"/>
          </p:nvPr>
        </p:nvSpPr>
        <p:spPr/>
        <p:txBody>
          <a:bodyPr/>
          <a:lstStyle/>
          <a:p>
            <a:r>
              <a:rPr lang="en-US" altLang="zh-CN" dirty="0"/>
              <a:t>1.3 CMOS</a:t>
            </a:r>
            <a:r>
              <a:rPr lang="zh-CN" altLang="en-US" dirty="0"/>
              <a:t>晶体管</a:t>
            </a:r>
          </a:p>
        </p:txBody>
      </p:sp>
      <p:pic>
        <p:nvPicPr>
          <p:cNvPr id="11" name="Picture 2" descr="Part ay. The circuit consists of 2 parallel series of 2 transistors. Each series consists of a PMOS unit and an NMOS unit connected via a drain line, with V sub D D = 5 volts at the source terminal of each PMOS unit. The first pair has NMOS Q 1 and PMOS Q 2, with input Ay at each gate. The drain line of the pair is then wired to the gates of NMOS Q 3 and PMOS Q 4 in the second pair, and output Z emerged from the second pair's drain line. Part b. A table. The table has 2 rows and 6 columns. The columns have the following headings from left to right. Ay, Q 1, Q 2, Q 3, Q 4, Z. The row entries are as follows. Row 1. Ay, L. Q 1, off. Q 2, on. Q 3, off. Q 4, on. Z, L. Row 2. Ay, H. Q 1, on. Q 2, off. Q 3, on. Q 4, off. Z, H. Part c. The logic diagram shows a buffer receiving input ay and sending output Z."/>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744" y="1835050"/>
            <a:ext cx="8630431" cy="4322195"/>
          </a:xfrm>
          <a:prstGeom prst="rect">
            <a:avLst/>
          </a:prstGeom>
        </p:spPr>
      </p:pic>
      <p:sp>
        <p:nvSpPr>
          <p:cNvPr id="8" name="灯片编号占位符 7"/>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26</a:t>
            </a:fld>
            <a:endParaRPr lang="en-US" altLang="zh-CN"/>
          </a:p>
        </p:txBody>
      </p:sp>
      <p:sp>
        <p:nvSpPr>
          <p:cNvPr id="12" name="矩形 11"/>
          <p:cNvSpPr/>
          <p:nvPr/>
        </p:nvSpPr>
        <p:spPr>
          <a:xfrm>
            <a:off x="4791184" y="6211089"/>
            <a:ext cx="954107"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缓冲器</a:t>
            </a:r>
          </a:p>
        </p:txBody>
      </p:sp>
      <p:sp>
        <p:nvSpPr>
          <p:cNvPr id="13" name="内容占位符 2"/>
          <p:cNvSpPr txBox="1"/>
          <p:nvPr/>
        </p:nvSpPr>
        <p:spPr bwMode="auto">
          <a:xfrm>
            <a:off x="345059" y="862720"/>
            <a:ext cx="8641731" cy="1009206"/>
          </a:xfrm>
          <a:prstGeom prst="rect">
            <a:avLst/>
          </a:prstGeom>
          <a:noFill/>
          <a:ln>
            <a:noFill/>
          </a:ln>
        </p:spPr>
        <p:txBody>
          <a:bodyPr vert="horz" wrap="square" lIns="91440" tIns="45720" rIns="91440" bIns="45720" numCol="1" anchor="t" anchorCtr="0" compatLnSpc="1"/>
          <a:lstStyle>
            <a:lvl1pPr marL="447675" indent="-447675" algn="l" rtl="0" eaLnBrk="1" fontAlgn="base" hangingPunct="1">
              <a:spcBef>
                <a:spcPts val="300"/>
              </a:spcBef>
              <a:spcAft>
                <a:spcPct val="0"/>
              </a:spcAft>
              <a:buClr>
                <a:srgbClr val="CC6600"/>
              </a:buClr>
              <a:buSzPct val="70000"/>
              <a:buFont typeface="Wingdings" panose="05000000000000000000" charset="0"/>
              <a:buChar char="n"/>
              <a:defRPr sz="2800" b="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vl2pPr marL="889000" indent="-440055" algn="l" rtl="0" eaLnBrk="1" fontAlgn="base" hangingPunct="1">
              <a:spcBef>
                <a:spcPts val="300"/>
              </a:spcBef>
              <a:spcAft>
                <a:spcPct val="0"/>
              </a:spcAft>
              <a:buClr>
                <a:schemeClr val="hlink"/>
              </a:buClr>
              <a:buSzPct val="65000"/>
              <a:buFont typeface="Wingdings" panose="05000000000000000000" charset="0"/>
              <a:buChar char="¡"/>
              <a:defRPr sz="2400" b="0">
                <a:solidFill>
                  <a:schemeClr val="tx1"/>
                </a:solidFill>
                <a:latin typeface="微软雅黑 Light" panose="020B0502040204020203" pitchFamily="34" charset="-122"/>
                <a:ea typeface="微软雅黑 Light" panose="020B0502040204020203" pitchFamily="34" charset="-122"/>
                <a:cs typeface="Times New Roman" panose="02020603050405020304" pitchFamily="18" charset="0"/>
              </a:defRPr>
            </a:lvl2pPr>
            <a:lvl3pPr marL="1294130"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3pPr>
            <a:lvl4pPr marL="1681480" indent="-386080" algn="l" rtl="0" eaLnBrk="1" fontAlgn="base" hangingPunct="1">
              <a:spcBef>
                <a:spcPts val="300"/>
              </a:spcBef>
              <a:spcAft>
                <a:spcPct val="0"/>
              </a:spcAft>
              <a:buClr>
                <a:schemeClr val="hlink"/>
              </a:buClr>
              <a:buSzPct val="75000"/>
              <a:buFont typeface="Wingdings" panose="05000000000000000000" pitchFamily="2" charset="2"/>
              <a:buChar char="p"/>
              <a:defRPr kumimoji="1" sz="18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en-US" sz="2200" b="1" dirty="0"/>
              <a:t>两级非门实现</a:t>
            </a:r>
            <a:r>
              <a:rPr lang="zh-CN" altLang="en-US" sz="2200" b="1" dirty="0">
                <a:solidFill>
                  <a:srgbClr val="FF0000"/>
                </a:solidFill>
              </a:rPr>
              <a:t>缓冲器</a:t>
            </a:r>
            <a:r>
              <a:rPr lang="zh-CN" altLang="en-US" sz="2200" b="1" dirty="0"/>
              <a:t>，将一个“弱”信号转换为具有相同逻辑值的“强”信号</a:t>
            </a:r>
            <a:endParaRPr lang="zh-CN" altLang="en-US" sz="2200" b="1" kern="0" dirty="0"/>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CMOS</a:t>
            </a:r>
            <a:r>
              <a:rPr lang="zh-CN" altLang="en-US" dirty="0"/>
              <a:t>晶体管</a:t>
            </a:r>
          </a:p>
        </p:txBody>
      </p:sp>
      <p:sp>
        <p:nvSpPr>
          <p:cNvPr id="3" name="内容占位符 2"/>
          <p:cNvSpPr>
            <a:spLocks noGrp="1"/>
          </p:cNvSpPr>
          <p:nvPr>
            <p:ph idx="1"/>
          </p:nvPr>
        </p:nvSpPr>
        <p:spPr>
          <a:xfrm>
            <a:off x="400833" y="896210"/>
            <a:ext cx="8473857" cy="2150332"/>
          </a:xfrm>
        </p:spPr>
        <p:txBody>
          <a:bodyPr/>
          <a:lstStyle/>
          <a:p>
            <a:r>
              <a:rPr lang="zh-CN" altLang="en-US" sz="2200" dirty="0">
                <a:solidFill>
                  <a:srgbClr val="FF0000"/>
                </a:solidFill>
              </a:rPr>
              <a:t>传输门</a:t>
            </a:r>
            <a:r>
              <a:rPr lang="zh-CN" altLang="en-US" sz="2200" dirty="0"/>
              <a:t>（</a:t>
            </a:r>
            <a:r>
              <a:rPr lang="en-US" altLang="zh-CN" sz="2200" dirty="0"/>
              <a:t>transmission gate</a:t>
            </a:r>
            <a:r>
              <a:rPr lang="zh-CN" altLang="en-US" sz="2200" dirty="0"/>
              <a:t>）由一对</a:t>
            </a:r>
            <a:r>
              <a:rPr lang="en-US" altLang="zh-CN" sz="2200" dirty="0"/>
              <a:t>CMOS </a:t>
            </a:r>
            <a:r>
              <a:rPr lang="zh-CN" altLang="en-US" sz="2200" dirty="0"/>
              <a:t>晶体管以及控制信号</a:t>
            </a:r>
            <a:r>
              <a:rPr lang="en-US" altLang="zh-CN" sz="2200" dirty="0"/>
              <a:t>EN</a:t>
            </a:r>
            <a:r>
              <a:rPr lang="zh-CN" altLang="en-US" sz="2200" dirty="0"/>
              <a:t>构成。</a:t>
            </a:r>
            <a:endParaRPr lang="en-US" altLang="zh-CN" sz="2200" dirty="0"/>
          </a:p>
          <a:p>
            <a:pPr lvl="1"/>
            <a:r>
              <a:rPr lang="zh-CN" altLang="en-US" dirty="0"/>
              <a:t>信号</a:t>
            </a:r>
            <a:r>
              <a:rPr lang="en-US" altLang="zh-CN" dirty="0"/>
              <a:t>EN</a:t>
            </a:r>
            <a:r>
              <a:rPr lang="zh-CN" altLang="en-US" dirty="0"/>
              <a:t>用于控制晶体管的导通与截止</a:t>
            </a:r>
            <a:r>
              <a:rPr lang="en-US" altLang="zh-CN" dirty="0"/>
              <a:t>, </a:t>
            </a:r>
            <a:r>
              <a:rPr lang="zh-CN" altLang="en-US" sz="2200" dirty="0"/>
              <a:t>其功能相当于一个逻辑控制开关。</a:t>
            </a:r>
            <a:endParaRPr lang="en-US" altLang="zh-CN" sz="2200" dirty="0"/>
          </a:p>
          <a:p>
            <a:r>
              <a:rPr lang="zh-CN" altLang="en-US" sz="2200" dirty="0"/>
              <a:t>传输门的传播延迟非常短、电路简单，可双向传输。</a:t>
            </a:r>
          </a:p>
        </p:txBody>
      </p:sp>
      <p:sp>
        <p:nvSpPr>
          <p:cNvPr id="9" name="灯片编号占位符 8"/>
          <p:cNvSpPr>
            <a:spLocks noGrp="1"/>
          </p:cNvSpPr>
          <p:nvPr>
            <p:ph type="sldNum" sz="quarter" idx="4294967295"/>
          </p:nvPr>
        </p:nvSpPr>
        <p:spPr>
          <a:xfrm>
            <a:off x="8642350" y="6489700"/>
            <a:ext cx="501650" cy="333375"/>
          </a:xfrm>
          <a:prstGeom prst="rect">
            <a:avLst/>
          </a:prstGeom>
        </p:spPr>
        <p:txBody>
          <a:bodyPr/>
          <a:lstStyle/>
          <a:p>
            <a:fld id="{C1ECEEFF-59F7-41BB-B9A9-13867E2BF01F}" type="slidenum">
              <a:rPr lang="zh-CN" altLang="en-US" smtClean="0"/>
              <a:t>27</a:t>
            </a:fld>
            <a:endParaRPr lang="zh-CN" altLang="en-US"/>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046390" y="3374143"/>
            <a:ext cx="4827485" cy="2387845"/>
          </a:xfrm>
          <a:prstGeom prst="rect">
            <a:avLst/>
          </a:prstGeom>
          <a:noFill/>
          <a:ln>
            <a:noFill/>
          </a:ln>
        </p:spPr>
      </p:pic>
      <p:sp>
        <p:nvSpPr>
          <p:cNvPr id="5" name="矩形 4"/>
          <p:cNvSpPr/>
          <p:nvPr/>
        </p:nvSpPr>
        <p:spPr>
          <a:xfrm>
            <a:off x="3916822" y="6089590"/>
            <a:ext cx="954107"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传输门</a:t>
            </a: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CMOS</a:t>
            </a:r>
            <a:r>
              <a:rPr lang="zh-CN" altLang="en-US" dirty="0"/>
              <a:t>晶体管*</a:t>
            </a:r>
          </a:p>
        </p:txBody>
      </p:sp>
      <p:sp>
        <p:nvSpPr>
          <p:cNvPr id="3" name="内容占位符 2"/>
          <p:cNvSpPr>
            <a:spLocks noGrp="1"/>
          </p:cNvSpPr>
          <p:nvPr>
            <p:ph idx="1"/>
          </p:nvPr>
        </p:nvSpPr>
        <p:spPr>
          <a:xfrm>
            <a:off x="382044" y="758680"/>
            <a:ext cx="8686800" cy="423129"/>
          </a:xfrm>
        </p:spPr>
        <p:txBody>
          <a:bodyPr/>
          <a:lstStyle/>
          <a:p>
            <a:r>
              <a:rPr lang="zh-CN" altLang="en-US" sz="2200" dirty="0"/>
              <a:t>用单级晶体管实现两级逻辑与或非门。</a:t>
            </a: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28</a:t>
            </a:fld>
            <a:endParaRPr lang="en-US" altLang="zh-CN"/>
          </a:p>
        </p:txBody>
      </p:sp>
      <p:sp>
        <p:nvSpPr>
          <p:cNvPr id="11" name="矩形 10"/>
          <p:cNvSpPr/>
          <p:nvPr/>
        </p:nvSpPr>
        <p:spPr>
          <a:xfrm>
            <a:off x="509575" y="5825076"/>
            <a:ext cx="3817565" cy="83099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400" dirty="0">
                <a:solidFill>
                  <a:srgbClr val="FF0000"/>
                </a:solidFill>
              </a:rPr>
              <a:t>任何输入组合下，</a:t>
            </a:r>
            <a:r>
              <a:rPr lang="en-US" altLang="zh-CN" sz="2400" dirty="0">
                <a:solidFill>
                  <a:srgbClr val="FF0000"/>
                </a:solidFill>
              </a:rPr>
              <a:t>Z</a:t>
            </a:r>
            <a:r>
              <a:rPr lang="zh-CN" altLang="en-US" sz="2400" dirty="0">
                <a:solidFill>
                  <a:srgbClr val="FF0000"/>
                </a:solidFill>
              </a:rPr>
              <a:t>都不能同时与</a:t>
            </a:r>
            <a:r>
              <a:rPr lang="en-US" altLang="zh-CN" sz="2400" dirty="0">
                <a:solidFill>
                  <a:srgbClr val="FF0000"/>
                </a:solidFill>
              </a:rPr>
              <a:t>V</a:t>
            </a:r>
            <a:r>
              <a:rPr lang="en-US" altLang="zh-CN" sz="2400" baseline="-25000" dirty="0">
                <a:solidFill>
                  <a:srgbClr val="FF0000"/>
                </a:solidFill>
              </a:rPr>
              <a:t>DD</a:t>
            </a:r>
            <a:r>
              <a:rPr lang="zh-CN" altLang="en-US" sz="2400" dirty="0">
                <a:solidFill>
                  <a:srgbClr val="FF0000"/>
                </a:solidFill>
              </a:rPr>
              <a:t>和地线相连。</a:t>
            </a:r>
          </a:p>
        </p:txBody>
      </p:sp>
      <p:pic>
        <p:nvPicPr>
          <p:cNvPr id="12" name="Picture 2" descr="Part ay. The circuit consists of two parallel series of transistors. Each series has a PMOS gate wired to V sub D D, and for each series, the following list provides the gate inputs received by each transistor in the direction away from V sub D D. First series. PMOS Q 2, Ay. PMOS Q 6, C. NMOS, Q 5, C. NMOS Q 7, D. Second series. PMOS Q 4, B. PMOS Q 8, D. NMOS Q 3, B. NMOS Q 1, Ay. Additional wiring also connects the series as follows. Q 2 to Q 6 line connects to Q 4 to Q 8 line. Q 6 to Q 5 line connected to Q 8 to Q 3 line. Part b. A table. The table has 15 rows and 13 columns. The columns have the following headings from left to right. Ay, B, C, D, Q 1, Q 2, Q 3, Q 4, Q 5, Q 6, Q 7, Q 8, Z. The row entries are as follows. Row 1. Ay, L. B, L. C, L. D, L. Q 1, off. Q 2, on. Q 3, off. Q 4, on. Q 5, off. Q 6, on. Q 7, off. Q 8, on. Z, H. Row 2. Ay, L. B, L. C, L. D, H. Q 1, off. Q 2, on. Q 3, off. Q 4, on. Q 5, off. Q 6, on. Q 7, on. Q 8, off. Z, H. Row 3. Ay, L. B, L. C, H. D, L. Q 1, off. Q 2, on. Q 3, off. Q 4, on. Q 5, on. Q 6, off. Q 7, off. Q 8, on. Z, H. Row 4. Ay, L. B, L. C, H. D, H. Q 1, off. Q 2, on. Q 3, off. Q 4, on. Q 5, on. Q 6, off. Q 7, on. Q 8, off. Z, L. Row 5. Ay, L. B, H. C, L. D, L. Q 1, off. Q 2, on. Q 3, on. Q 4, off. Q 5, off. Q 6, on. Q 7, off. Q 8, on. Z, H. Row 6. Ay, L. B, H. C, L. D, H. Q 1, off. Q 2, on. Q 3, on. Q 4, off. Q 5, off. Q 6, on. Q 7, on. Q 8, off. Z, H. Row 7. Ay, L. B, H. C, H. D, L. Q 1, off. Q 2, on. Q 3, on. Q 4, off. Q 5, on. Q 6, off. Q 7, off. Q 8, on. Z, H. Row 8. Ay, H. B, H. C, H. D, H. Q 1, on. Q 2, on. Q 3, on. Q 4, off. Q 5, on. Q 6, off. Q 7, on. Q 8, off. Z, L. Row 9. Ay, H. B, L. C, L. D, L. Q 1, on. Q 2, on. Q 3, off. Q 4, on. Q 5, off. Q 6, on. Q 7, off. Q 8, on. Z, H. Row 10. Ay, H. B, L. C, L. D, H. Q 1, on. Q 2, off. Q 3, off. Q 4, on. Q 5, off. Q 6, on. Q 7, on. Q 8, off. Z, H. Row 11. Ay, H. B, L. C, H. D, L. Q 1, on. Q 2, off. Q 3, off. Q 4, on. Q 5, on. Q 6, off. Q 7, off. Q 8, on. Z, H. Row 12. Ay, H. B, L. C, H. D, H. Q 1, on. Q 2, off. Q 3, off. Q 4, on. Q 5, on. Q 6, off. Q 7, on. Q 8, off. Z, L. Row 13. Ay, H. B, H. C, L. D, L. Q 1, on. Q 2, off. Q 3, on. Q 4, off. Q 5, off. Q 6, on. Q 7, off. Q 8, on. Z, L. Row 14. Ay, H. B, H. C, L. D, H. Q 1, on. Q 2, off. Q 3, on. Q 4, off. Q 5, off. Q 6, on. Q 7, on. Q 8, off. Z, L. Row 15. Ay, H. B, H. C, H. D, L. Q 1, on. Q 2, off. Q 3, on. Q 4, off. Q 5, on. Q 6, off. Q 7, off. Q 8, on. Z, 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982" y="1128576"/>
            <a:ext cx="8486383" cy="4391232"/>
          </a:xfrm>
          <a:prstGeom prst="rect">
            <a:avLst/>
          </a:prstGeom>
        </p:spPr>
      </p:pic>
      <p:pic>
        <p:nvPicPr>
          <p:cNvPr id="13" name="Picture 2" descr="A 2-level circuit. The first level consists on 2 2-input AND gates. The gates receives inputs Ay and B, and C and C, respectively. The second level consists of a single NOR gate. The NOR gate receives the outputs from the level-1 AND gates, and it sends Z."/>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8614" y="5278502"/>
            <a:ext cx="3055866" cy="1438376"/>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CMOS</a:t>
            </a:r>
            <a:r>
              <a:rPr lang="zh-CN" altLang="en-US" dirty="0"/>
              <a:t>晶体管*</a:t>
            </a:r>
          </a:p>
        </p:txBody>
      </p:sp>
      <p:sp>
        <p:nvSpPr>
          <p:cNvPr id="9" name="内容占位符 2"/>
          <p:cNvSpPr>
            <a:spLocks noGrp="1"/>
          </p:cNvSpPr>
          <p:nvPr>
            <p:ph idx="1"/>
          </p:nvPr>
        </p:nvSpPr>
        <p:spPr>
          <a:xfrm>
            <a:off x="457200" y="837567"/>
            <a:ext cx="8686800" cy="423129"/>
          </a:xfrm>
        </p:spPr>
        <p:txBody>
          <a:bodyPr/>
          <a:lstStyle/>
          <a:p>
            <a:r>
              <a:rPr lang="zh-CN" altLang="en-US" sz="2200" dirty="0"/>
              <a:t>用单级晶体管实现两级逻辑或与非门。</a:t>
            </a: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29</a:t>
            </a:fld>
            <a:endParaRPr lang="en-US" altLang="zh-CN"/>
          </a:p>
        </p:txBody>
      </p:sp>
      <p:pic>
        <p:nvPicPr>
          <p:cNvPr id="7" name="Picture 2" descr="Part ay. The circuit consists of two parallel series of transistors. Each series starts with a PMOS wired to V sub D D, and for each series, the following list provides the gate input for each transistor. First series. PMOS Q 2, Ay. PMOS Q 4, B. NMOS Q 5, C. NMOS Q 1, Ay. Second series. PMOS Q 6, C. PMOS Q 8, D. NMOS Q 7, D. NMOS Q 3, B. The series as also connected as follows. Q 4 to Q 5 line connected to Q 8 to Q 7 line. Q 5 to Q 1 line connected to Q 7 to Q 3 line. Part b. A table. The table has 16 rows and 13 columns. The columns have the following headings from left to right. Ay, B, C, D, Q 1, Q 2, Q 3, Q 4, Q 5, Q 6, Q 7, Q 8, Z. The row entries are as follows. Row 1. Ay, L. B, L. C, L. D, L. Q 1, off. Q 2, on. Q 3, off. Q 4, on. Q 5, off. Q 6, on. Q 7, off. Q 8, on. Z, H. Row 2. Ay, L. B, L. C, L. D, H. Q 1, off. Q 2, on. Q 3, off. Q 4, on. Q 5, off. Q 6, on. Q 7, on. Q 8, off. Z, H. Row 3. Ay, L. B, L. C, H. D, L. Q 1, off. Q 2, on. Q 3, off. Q 4, on. Q 5, on. Q 6, off. Q 7, off. Q 8, on. Z, H. Row 4. Ay, L. B, L. C, H. D, H. Q 1, off. Q 2, on. Q 3, off. Q 4, on. Q 5, on. Q 6, off. Q 7, on. Q 8, off. Z, H. Row 5. Ay, L. B, H. C, L. D, L. Q 1, off. Q 2, on. Q 3, on. Q 4, off. Q 5, off. Q 6, on. Q 7, off. Q 8, on. Z, H. Row 6. Ay, L. B, H. C, L. D, H. Q 1, off. Q 2, on. Q 3, on. Q 4, off. Q 5, off. Q 6, on. Q 7, on. Q 8, off. Z, L. Row 7. Ay, L. B, H. C, H. D, L. Q 1, off. Q 2, on. Q 3, on. Q 4, off. Q 5, on. Q 6, off. Q 7, off. Q 8, on. Z, L. Row 8. Ay, H. B, H. C, H. D, H. Q 1, on. Q 2, on. Q 3, on. Q 4, off. Q 5, on. Q 6, off. Q 7, on. Q 8, off. Z, L. Row 9. Ay, H. B, L. C, L. D, L. Q 1, on. Q 2, on. Q 3, off. Q 4, on. Q 5, off. Q 6, on. Q 7, off. Q 8, on. Z, H. Row 10. Ay, H. B, L. C, L. D, H. Q 1, on. Q 2, off. Q 3, off. Q 4, on. Q 5, off. Q 6, on. Q 7, on. Q 8, off. Z, L. Row 11. Ay, H. B, L. C, H. D, L. Q 1, on. Q 2, off. Q 3, off. Q 4, on. Q 5, on. Q 6, off. Q 7, off. Q 8, on. Z, L. Row 12. Ay, H. B, L. C, H. D, H. Q 1, on. Q 2, off. Q 3, off. Q 4, on. Q 5, on. Q 6, off. Q 7, on. Q 8, off. Z, L. Row 13. Ay, H. B, H. C, L. D, L. Q 1, on. Q 2, off. Q 3, on. Q 4, off. Q 5, off. Q 6, on. Q 7, off. Q 8, on. Z, H. Row 14. Ay, H. B, H. C, L. D, H. Q 1, on. Q 2, off. Q 3, on. Q 4, off. Q 5, off. Q 6, on. Q 7, on. Q 8, off. Z, L. Row 15. Ay, H. B, H. C, H. D, L. Q 1, on. Q 2, off. Q 3, on. Q 4, off. Q 5, on. Q 6, off. Q 7, off. Q 8, on. Z, L. Row 16. Ay, H. B, H. C, H. D, H. Q 1, on. Q 2, off. Q 3, on. Q 4, off. Q 5, on. Q 6, off. Q 7, on. Q 8, off. Z, 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90" y="1815656"/>
            <a:ext cx="8390553" cy="4766153"/>
          </a:xfrm>
          <a:prstGeom prst="rect">
            <a:avLst/>
          </a:prstGeom>
        </p:spPr>
      </p:pic>
      <p:pic>
        <p:nvPicPr>
          <p:cNvPr id="8" name="Picture 2" descr="The circuit has 2 levels. The first level consists of 2 OR gates receiving inputs Ay and B, and C and D, respectively. The second level consists of a single NAND gate. The NAND gate receives the outputs of the OR gates, and it sends Z."/>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186" y="190500"/>
            <a:ext cx="3287922" cy="1717265"/>
          </a:xfrm>
          <a:prstGeom prst="rect">
            <a:avLst/>
          </a:prstGeom>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3" y="185722"/>
            <a:ext cx="6447967" cy="742951"/>
          </a:xfrm>
        </p:spPr>
        <p:txBody>
          <a:bodyPr/>
          <a:lstStyle/>
          <a:p>
            <a:r>
              <a:rPr lang="en-US" altLang="zh-CN" dirty="0"/>
              <a:t>1.1 </a:t>
            </a:r>
            <a:r>
              <a:rPr lang="zh-CN" altLang="en-US" dirty="0"/>
              <a:t>逻辑门</a:t>
            </a:r>
          </a:p>
        </p:txBody>
      </p:sp>
      <p:sp>
        <p:nvSpPr>
          <p:cNvPr id="3" name="内容占位符 2"/>
          <p:cNvSpPr>
            <a:spLocks noGrp="1"/>
          </p:cNvSpPr>
          <p:nvPr>
            <p:ph idx="1"/>
          </p:nvPr>
        </p:nvSpPr>
        <p:spPr>
          <a:xfrm>
            <a:off x="251520" y="852488"/>
            <a:ext cx="8892480" cy="4806059"/>
          </a:xfrm>
        </p:spPr>
        <p:txBody>
          <a:bodyPr/>
          <a:lstStyle/>
          <a:p>
            <a:r>
              <a:rPr lang="zh-CN" altLang="en-US" sz="2200" b="1" dirty="0"/>
              <a:t>逻辑门电路</a:t>
            </a:r>
            <a:r>
              <a:rPr lang="en-US" altLang="zh-CN" sz="2200" b="1" dirty="0"/>
              <a:t>(logic gate)</a:t>
            </a:r>
            <a:r>
              <a:rPr lang="zh-CN" altLang="en-US" sz="2200" dirty="0"/>
              <a:t>是最基础的数字电路，具有</a:t>
            </a:r>
            <a:r>
              <a:rPr lang="zh-CN" altLang="en-US" sz="2200" dirty="0">
                <a:solidFill>
                  <a:srgbClr val="FF0000"/>
                </a:solidFill>
              </a:rPr>
              <a:t>允许</a:t>
            </a:r>
            <a:r>
              <a:rPr lang="zh-CN" altLang="en-US" sz="2200" dirty="0"/>
              <a:t>或</a:t>
            </a:r>
            <a:r>
              <a:rPr lang="zh-CN" altLang="en-US" sz="2200" dirty="0">
                <a:solidFill>
                  <a:srgbClr val="FF0000"/>
                </a:solidFill>
              </a:rPr>
              <a:t>禁止</a:t>
            </a:r>
            <a:r>
              <a:rPr lang="zh-CN" altLang="en-US" sz="2200" dirty="0"/>
              <a:t>信号传输的功能，也称为门电路。</a:t>
            </a:r>
            <a:endParaRPr lang="en-US" altLang="zh-CN" sz="2200" dirty="0"/>
          </a:p>
          <a:p>
            <a:pPr lvl="1"/>
            <a:r>
              <a:rPr lang="zh-CN" altLang="en-US" dirty="0"/>
              <a:t>一个或多个输入信号</a:t>
            </a:r>
            <a:endParaRPr lang="en-US" altLang="zh-CN" dirty="0"/>
          </a:p>
          <a:p>
            <a:pPr lvl="1"/>
            <a:r>
              <a:rPr lang="zh-CN" altLang="en-US" dirty="0"/>
              <a:t>一个输出信号：表明输入信号之间的</a:t>
            </a:r>
            <a:r>
              <a:rPr lang="zh-CN" altLang="en-US" dirty="0">
                <a:solidFill>
                  <a:srgbClr val="FF0000"/>
                </a:solidFill>
              </a:rPr>
              <a:t>逻辑关系</a:t>
            </a:r>
            <a:r>
              <a:rPr lang="zh-CN" altLang="en-US" dirty="0"/>
              <a:t>。</a:t>
            </a:r>
            <a:endParaRPr lang="en-US" altLang="zh-CN" dirty="0"/>
          </a:p>
          <a:p>
            <a:r>
              <a:rPr lang="zh-CN" altLang="en-US" sz="2200" dirty="0"/>
              <a:t>逻辑门都有自己特有的</a:t>
            </a:r>
            <a:r>
              <a:rPr lang="zh-CN" altLang="en-US" sz="2200" dirty="0">
                <a:solidFill>
                  <a:srgbClr val="FF0000"/>
                </a:solidFill>
              </a:rPr>
              <a:t>图形符号</a:t>
            </a:r>
            <a:endParaRPr lang="en-US" altLang="zh-CN" sz="2200" dirty="0"/>
          </a:p>
          <a:p>
            <a:pPr lvl="1"/>
            <a:r>
              <a:rPr lang="zh-CN" altLang="en-US" dirty="0"/>
              <a:t>左边：输入信号</a:t>
            </a:r>
            <a:endParaRPr lang="en-US" altLang="zh-CN" dirty="0"/>
          </a:p>
          <a:p>
            <a:pPr lvl="1"/>
            <a:r>
              <a:rPr lang="zh-CN" altLang="en-US" dirty="0"/>
              <a:t>右边：输出信号</a:t>
            </a:r>
            <a:endParaRPr lang="en-US" altLang="zh-CN" dirty="0"/>
          </a:p>
          <a:p>
            <a:pPr lvl="1"/>
            <a:r>
              <a:rPr lang="zh-CN" altLang="en-US" dirty="0"/>
              <a:t>使用标识符来命名输入和输出信号，如</a:t>
            </a:r>
            <a:r>
              <a:rPr lang="en-US" altLang="zh-CN" dirty="0"/>
              <a:t>X</a:t>
            </a:r>
            <a:r>
              <a:rPr lang="zh-CN" altLang="en-US" dirty="0"/>
              <a:t>、</a:t>
            </a:r>
            <a:r>
              <a:rPr lang="en-US" altLang="zh-CN" dirty="0"/>
              <a:t>Y</a:t>
            </a:r>
            <a:r>
              <a:rPr lang="zh-CN" altLang="en-US" dirty="0"/>
              <a:t>、</a:t>
            </a:r>
            <a:r>
              <a:rPr lang="en-US" altLang="zh-CN" dirty="0"/>
              <a:t>Z</a:t>
            </a:r>
            <a:r>
              <a:rPr lang="zh-CN" altLang="en-US" dirty="0"/>
              <a:t>、</a:t>
            </a:r>
            <a:r>
              <a:rPr lang="en-US" altLang="zh-CN" dirty="0"/>
              <a:t>INPUT </a:t>
            </a:r>
            <a:r>
              <a:rPr lang="zh-CN" altLang="en-US" dirty="0"/>
              <a:t>等。</a:t>
            </a:r>
            <a:endParaRPr lang="en-US" altLang="zh-CN" dirty="0"/>
          </a:p>
          <a:p>
            <a:r>
              <a:rPr lang="zh-CN" altLang="en-US" sz="2200" dirty="0"/>
              <a:t>输入信号、输出信号称为</a:t>
            </a:r>
            <a:r>
              <a:rPr lang="zh-CN" altLang="en-US" sz="2200" b="1" dirty="0"/>
              <a:t>逻辑变量</a:t>
            </a:r>
            <a:r>
              <a:rPr lang="zh-CN" altLang="en-US" sz="2200" dirty="0"/>
              <a:t>。</a:t>
            </a:r>
            <a:endParaRPr lang="en-US" altLang="zh-CN" sz="2200" dirty="0"/>
          </a:p>
          <a:p>
            <a:r>
              <a:rPr lang="zh-CN" altLang="en-US" sz="2200" dirty="0"/>
              <a:t>输入信号的取值是</a:t>
            </a:r>
            <a:r>
              <a:rPr lang="en-US" altLang="zh-CN" sz="2200" dirty="0">
                <a:solidFill>
                  <a:srgbClr val="FF0000"/>
                </a:solidFill>
              </a:rPr>
              <a:t>0</a:t>
            </a:r>
            <a:r>
              <a:rPr lang="zh-CN" altLang="en-US" sz="2200" dirty="0"/>
              <a:t>或</a:t>
            </a:r>
            <a:r>
              <a:rPr lang="en-US" altLang="zh-CN" sz="2200" dirty="0">
                <a:solidFill>
                  <a:srgbClr val="FF0000"/>
                </a:solidFill>
              </a:rPr>
              <a:t>1</a:t>
            </a:r>
            <a:r>
              <a:rPr lang="zh-CN" altLang="en-US" sz="2200" dirty="0"/>
              <a:t>，逻辑运算的结果也是</a:t>
            </a:r>
            <a:r>
              <a:rPr lang="en-US" altLang="zh-CN" sz="2200" dirty="0">
                <a:solidFill>
                  <a:srgbClr val="FF0000"/>
                </a:solidFill>
              </a:rPr>
              <a:t>0</a:t>
            </a:r>
            <a:r>
              <a:rPr lang="zh-CN" altLang="en-US" sz="2200" dirty="0"/>
              <a:t>或</a:t>
            </a:r>
            <a:r>
              <a:rPr lang="en-US" altLang="zh-CN" sz="2200" dirty="0">
                <a:solidFill>
                  <a:srgbClr val="FF0000"/>
                </a:solidFill>
              </a:rPr>
              <a:t>1</a:t>
            </a:r>
            <a:r>
              <a:rPr lang="zh-CN" altLang="en-US" sz="2200" dirty="0"/>
              <a:t>。</a:t>
            </a:r>
            <a:endParaRPr lang="en-US" altLang="zh-CN" sz="2200" dirty="0"/>
          </a:p>
          <a:p>
            <a:endParaRPr lang="en-US" altLang="zh-CN" sz="2400" dirty="0">
              <a:latin typeface="+mn-ea"/>
            </a:endParaRPr>
          </a:p>
        </p:txBody>
      </p:sp>
      <p:sp>
        <p:nvSpPr>
          <p:cNvPr id="6" name="灯片编号占位符 5"/>
          <p:cNvSpPr>
            <a:spLocks noGrp="1"/>
          </p:cNvSpPr>
          <p:nvPr>
            <p:ph type="sldNum" sz="quarter" idx="4294967295"/>
          </p:nvPr>
        </p:nvSpPr>
        <p:spPr>
          <a:xfrm>
            <a:off x="8642350" y="6458385"/>
            <a:ext cx="501650" cy="333375"/>
          </a:xfrm>
          <a:prstGeom prst="rect">
            <a:avLst/>
          </a:prstGeom>
        </p:spPr>
        <p:txBody>
          <a:bodyPr/>
          <a:lstStyle/>
          <a:p>
            <a:pPr>
              <a:defRPr/>
            </a:pPr>
            <a:fld id="{F38CFDAA-5283-40C9-80A4-C3781C02EB22}" type="slidenum">
              <a:rPr lang="en-US" altLang="zh-CN" smtClean="0"/>
              <a:t>3</a:t>
            </a:fld>
            <a:endParaRPr lang="en-US" altLang="zh-CN" dirty="0"/>
          </a:p>
        </p:txBody>
      </p:sp>
      <p:pic>
        <p:nvPicPr>
          <p:cNvPr id="357378" name="Picture 2" descr="http://www.jpgushi.com/d/file/m/m/201012/f292ccd6c6a2d2d6a31dd1145ab803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2552" y="5227546"/>
            <a:ext cx="1839519" cy="1054223"/>
          </a:xfrm>
          <a:prstGeom prst="rect">
            <a:avLst/>
          </a:prstGeom>
          <a:noFill/>
          <a:extLst>
            <a:ext uri="{909E8E84-426E-40DD-AFC4-6F175D3DCCD1}">
              <a14:hiddenFill xmlns:a14="http://schemas.microsoft.com/office/drawing/2010/main">
                <a:solidFill>
                  <a:srgbClr val="FFFFFF"/>
                </a:solidFill>
              </a14:hiddenFill>
            </a:ext>
          </a:extLst>
        </p:spPr>
      </p:pic>
      <p:pic>
        <p:nvPicPr>
          <p:cNvPr id="357380" name="Picture 4" descr="http://www.chinabaike.com/uploads/allimg/110102/0R63212P-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a:fillRect/>
          </a:stretch>
        </p:blipFill>
        <p:spPr bwMode="auto">
          <a:xfrm>
            <a:off x="5153103" y="5244218"/>
            <a:ext cx="1789733" cy="10375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73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73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1.4 CMOS</a:t>
            </a:r>
            <a:r>
              <a:rPr lang="zh-CN" altLang="en-US" dirty="0"/>
              <a:t>电路电气特性</a:t>
            </a:r>
          </a:p>
        </p:txBody>
      </p:sp>
      <p:sp>
        <p:nvSpPr>
          <p:cNvPr id="9" name="内容占位符 8"/>
          <p:cNvSpPr>
            <a:spLocks noGrp="1"/>
          </p:cNvSpPr>
          <p:nvPr>
            <p:ph idx="1"/>
          </p:nvPr>
        </p:nvSpPr>
        <p:spPr>
          <a:xfrm>
            <a:off x="382044" y="864058"/>
            <a:ext cx="8442542" cy="1744067"/>
          </a:xfrm>
        </p:spPr>
        <p:txBody>
          <a:bodyPr/>
          <a:lstStyle/>
          <a:p>
            <a:r>
              <a:rPr lang="zh-CN" altLang="en-US" sz="2200" dirty="0"/>
              <a:t>转换时间</a:t>
            </a:r>
            <a:r>
              <a:rPr lang="en-US" altLang="zh-CN" sz="2200" dirty="0"/>
              <a:t>transition time </a:t>
            </a:r>
            <a:r>
              <a:rPr lang="zh-CN" altLang="en-US" sz="2200" dirty="0"/>
              <a:t>：逻辑电路的</a:t>
            </a:r>
            <a:r>
              <a:rPr lang="zh-CN" altLang="en-US" sz="2200" b="1" dirty="0">
                <a:solidFill>
                  <a:srgbClr val="FF0000"/>
                </a:solidFill>
              </a:rPr>
              <a:t>输出信号</a:t>
            </a:r>
            <a:r>
              <a:rPr lang="zh-CN" altLang="en-US" sz="2200" dirty="0"/>
              <a:t>从一种状态转换到另一种状态所需的时间</a:t>
            </a:r>
            <a:endParaRPr lang="en-US" altLang="zh-CN" sz="2200" dirty="0"/>
          </a:p>
          <a:p>
            <a:pPr lvl="1"/>
            <a:r>
              <a:rPr lang="zh-CN" altLang="en-US" dirty="0"/>
              <a:t>上升时间</a:t>
            </a:r>
            <a:r>
              <a:rPr lang="en-US" altLang="zh-CN" dirty="0"/>
              <a:t>rise time t</a:t>
            </a:r>
            <a:r>
              <a:rPr lang="en-US" altLang="zh-CN" baseline="-25000" dirty="0"/>
              <a:t>r</a:t>
            </a:r>
            <a:r>
              <a:rPr lang="zh-CN" altLang="en-US" dirty="0"/>
              <a:t>：从低态到高态。</a:t>
            </a:r>
            <a:endParaRPr lang="en-US" altLang="zh-CN" dirty="0"/>
          </a:p>
          <a:p>
            <a:pPr lvl="1"/>
            <a:r>
              <a:rPr lang="zh-CN" altLang="en-US" dirty="0"/>
              <a:t>下降时间</a:t>
            </a:r>
            <a:r>
              <a:rPr lang="en-US" altLang="zh-CN" dirty="0"/>
              <a:t>fall time </a:t>
            </a:r>
            <a:r>
              <a:rPr lang="en-US" altLang="zh-CN" dirty="0" err="1"/>
              <a:t>t</a:t>
            </a:r>
            <a:r>
              <a:rPr lang="en-US" altLang="zh-CN" baseline="-25000" dirty="0" err="1"/>
              <a:t>f</a:t>
            </a:r>
            <a:r>
              <a:rPr lang="zh-CN" altLang="en-US" dirty="0"/>
              <a:t> ：从高态到低态。</a:t>
            </a:r>
          </a:p>
        </p:txBody>
      </p:sp>
      <p:sp>
        <p:nvSpPr>
          <p:cNvPr id="7" name="灯片编号占位符 6"/>
          <p:cNvSpPr>
            <a:spLocks noGrp="1"/>
          </p:cNvSpPr>
          <p:nvPr>
            <p:ph type="sldNum" sz="quarter" idx="4294967295"/>
          </p:nvPr>
        </p:nvSpPr>
        <p:spPr>
          <a:xfrm>
            <a:off x="8642350" y="6489700"/>
            <a:ext cx="501650" cy="333375"/>
          </a:xfrm>
          <a:prstGeom prst="rect">
            <a:avLst/>
          </a:prstGeom>
        </p:spPr>
        <p:txBody>
          <a:bodyPr/>
          <a:lstStyle/>
          <a:p>
            <a:fld id="{5D56AAF9-5CA4-47C1-A250-364EA598F13C}" type="slidenum">
              <a:rPr lang="zh-CN" altLang="en-US" smtClean="0"/>
              <a:t>30</a:t>
            </a:fld>
            <a:endParaRPr lang="en-US" altLang="zh-CN"/>
          </a:p>
        </p:txBody>
      </p:sp>
      <p:pic>
        <p:nvPicPr>
          <p:cNvPr id="10" name="Picture 2" descr="Each graph shows a low high low pulse. Part ay. The signal is represented by a square wave form. Part b. The pulse is trapezoidal with diagonal rising and falling edges. The horizontal distance between the ends of the rising edge is t sub r, and the horizontal distance between ends of the falling edge is t sub f. Part c. The actual plot for the signal represent by part b is rounded, with its highest segment at, high, above V sub I H min and its lowest segments, at low, below V sub I L max. t sub r corresponds to the segment of the rising edge between V sub I L max and V sub I H min, and t sub f corresponds to the segment of the falling edge between the same V valu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741" y="2767504"/>
            <a:ext cx="7632848" cy="3486895"/>
          </a:xfrm>
          <a:prstGeom prst="rect">
            <a:avLst/>
          </a:prstGeom>
        </p:spPr>
      </p:pic>
      <p:sp>
        <p:nvSpPr>
          <p:cNvPr id="2" name="矩形 1"/>
          <p:cNvSpPr/>
          <p:nvPr/>
        </p:nvSpPr>
        <p:spPr>
          <a:xfrm>
            <a:off x="2234765" y="6365992"/>
            <a:ext cx="5938467" cy="400110"/>
          </a:xfrm>
          <a:prstGeom prst="rect">
            <a:avLst/>
          </a:prstGeom>
        </p:spPr>
        <p:txBody>
          <a:bodyPr wrap="square">
            <a:spAutoFit/>
          </a:bodyPr>
          <a:lstStyle/>
          <a:p>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转换时间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理想状态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近似状态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实际状态</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CMOS</a:t>
            </a:r>
            <a:r>
              <a:rPr lang="zh-CN" altLang="en-US" dirty="0"/>
              <a:t>电路电气特性</a:t>
            </a:r>
          </a:p>
        </p:txBody>
      </p:sp>
      <p:sp>
        <p:nvSpPr>
          <p:cNvPr id="3" name="内容占位符 2"/>
          <p:cNvSpPr>
            <a:spLocks noGrp="1"/>
          </p:cNvSpPr>
          <p:nvPr>
            <p:ph idx="1"/>
          </p:nvPr>
        </p:nvSpPr>
        <p:spPr>
          <a:xfrm>
            <a:off x="315843" y="740287"/>
            <a:ext cx="4546600" cy="3910238"/>
          </a:xfrm>
        </p:spPr>
        <p:txBody>
          <a:bodyPr/>
          <a:lstStyle/>
          <a:p>
            <a:r>
              <a:rPr lang="zh-CN" altLang="en-US" sz="2200" dirty="0"/>
              <a:t>影响转换时间的因素</a:t>
            </a:r>
          </a:p>
          <a:p>
            <a:pPr lvl="1"/>
            <a:r>
              <a:rPr lang="zh-CN" altLang="en-US" dirty="0">
                <a:solidFill>
                  <a:srgbClr val="FF0000"/>
                </a:solidFill>
              </a:rPr>
              <a:t>晶体管的导通电阻</a:t>
            </a:r>
          </a:p>
          <a:p>
            <a:pPr lvl="1"/>
            <a:r>
              <a:rPr lang="zh-CN" altLang="en-US" dirty="0">
                <a:solidFill>
                  <a:srgbClr val="FF0000"/>
                </a:solidFill>
              </a:rPr>
              <a:t>负载电容</a:t>
            </a:r>
          </a:p>
          <a:p>
            <a:r>
              <a:rPr lang="zh-CN" altLang="en-US" sz="2200" dirty="0"/>
              <a:t>寄生电容的来源</a:t>
            </a:r>
          </a:p>
          <a:p>
            <a:pPr lvl="1"/>
            <a:r>
              <a:rPr lang="zh-CN" altLang="en-US" dirty="0"/>
              <a:t>输出电路，</a:t>
            </a:r>
            <a:r>
              <a:rPr lang="en-US" altLang="zh-CN" dirty="0"/>
              <a:t>2-10pF</a:t>
            </a:r>
          </a:p>
          <a:p>
            <a:pPr lvl="1"/>
            <a:r>
              <a:rPr lang="zh-CN" altLang="en-US" dirty="0"/>
              <a:t>输出和其它输入的连线电容，</a:t>
            </a:r>
            <a:r>
              <a:rPr lang="en-US" altLang="zh-CN" dirty="0"/>
              <a:t>1pF/</a:t>
            </a:r>
            <a:r>
              <a:rPr lang="zh-CN" altLang="en-US" dirty="0"/>
              <a:t>英寸或更多</a:t>
            </a:r>
          </a:p>
          <a:p>
            <a:pPr lvl="1"/>
            <a:r>
              <a:rPr lang="zh-CN" altLang="en-US" dirty="0"/>
              <a:t>输入电路，</a:t>
            </a:r>
            <a:r>
              <a:rPr lang="en-US" altLang="zh-CN" dirty="0"/>
              <a:t>2-15pF</a:t>
            </a:r>
          </a:p>
          <a:p>
            <a:r>
              <a:rPr lang="zh-CN" altLang="en-US" sz="2200" dirty="0"/>
              <a:t>称电容负载或交流负载</a:t>
            </a:r>
          </a:p>
        </p:txBody>
      </p:sp>
      <p:pic>
        <p:nvPicPr>
          <p:cNvPr id="4" name="Picture 7"/>
          <p:cNvPicPr>
            <a:picLocks noChangeAspect="1" noChangeArrowheads="1"/>
          </p:cNvPicPr>
          <p:nvPr/>
        </p:nvPicPr>
        <p:blipFill>
          <a:blip r:embed="rId2" cstate="print"/>
          <a:srcRect/>
          <a:stretch>
            <a:fillRect/>
          </a:stretch>
        </p:blipFill>
        <p:spPr bwMode="auto">
          <a:xfrm>
            <a:off x="4568170" y="989059"/>
            <a:ext cx="4438044" cy="3217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Rectangle 10"/>
          <p:cNvSpPr>
            <a:spLocks noChangeArrowheads="1"/>
          </p:cNvSpPr>
          <p:nvPr/>
        </p:nvSpPr>
        <p:spPr bwMode="auto">
          <a:xfrm>
            <a:off x="7101705" y="989827"/>
            <a:ext cx="1655762" cy="574675"/>
          </a:xfrm>
          <a:prstGeom prst="rect">
            <a:avLst/>
          </a:prstGeom>
          <a:solidFill>
            <a:schemeClr val="bg1"/>
          </a:solidFill>
          <a:ln w="9525">
            <a:noFill/>
            <a:miter lim="800000"/>
          </a:ln>
        </p:spPr>
        <p:txBody>
          <a:bodyPr wrap="none" anchor="ctr"/>
          <a:lstStyle/>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转换时间分析的</a:t>
            </a:r>
          </a:p>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等效电路</a:t>
            </a:r>
          </a:p>
        </p:txBody>
      </p:sp>
      <p:grpSp>
        <p:nvGrpSpPr>
          <p:cNvPr id="6" name="组合 5"/>
          <p:cNvGrpSpPr/>
          <p:nvPr/>
        </p:nvGrpSpPr>
        <p:grpSpPr>
          <a:xfrm>
            <a:off x="7180540" y="3143248"/>
            <a:ext cx="1210588" cy="1919468"/>
            <a:chOff x="7180540" y="3143248"/>
            <a:chExt cx="1210588" cy="1919468"/>
          </a:xfrm>
        </p:grpSpPr>
        <p:sp>
          <p:nvSpPr>
            <p:cNvPr id="7" name="矩形 6"/>
            <p:cNvSpPr/>
            <p:nvPr/>
          </p:nvSpPr>
          <p:spPr>
            <a:xfrm>
              <a:off x="7180540" y="4662606"/>
              <a:ext cx="121058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直流负载</a:t>
              </a:r>
            </a:p>
          </p:txBody>
        </p:sp>
        <p:cxnSp>
          <p:nvCxnSpPr>
            <p:cNvPr id="8" name="直接箭头连接符 7"/>
            <p:cNvCxnSpPr>
              <a:stCxn id="7" idx="0"/>
            </p:cNvCxnSpPr>
            <p:nvPr/>
          </p:nvCxnSpPr>
          <p:spPr>
            <a:xfrm flipV="1">
              <a:off x="7785834" y="3143248"/>
              <a:ext cx="143752" cy="151935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7" idx="0"/>
            </p:cNvCxnSpPr>
            <p:nvPr/>
          </p:nvCxnSpPr>
          <p:spPr>
            <a:xfrm flipV="1">
              <a:off x="7785834" y="3571876"/>
              <a:ext cx="358066" cy="109073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5366028" y="3571876"/>
            <a:ext cx="1814512" cy="1490840"/>
            <a:chOff x="5366028" y="3571876"/>
            <a:chExt cx="1814512" cy="1490840"/>
          </a:xfrm>
        </p:grpSpPr>
        <p:sp>
          <p:nvSpPr>
            <p:cNvPr id="11" name="矩形 10"/>
            <p:cNvSpPr/>
            <p:nvPr/>
          </p:nvSpPr>
          <p:spPr>
            <a:xfrm>
              <a:off x="5366028" y="4662606"/>
              <a:ext cx="121058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交流负载</a:t>
              </a:r>
            </a:p>
          </p:txBody>
        </p:sp>
        <p:cxnSp>
          <p:nvCxnSpPr>
            <p:cNvPr id="12" name="直接箭头连接符 11"/>
            <p:cNvCxnSpPr/>
            <p:nvPr/>
          </p:nvCxnSpPr>
          <p:spPr>
            <a:xfrm rot="5400000" flipH="1" flipV="1">
              <a:off x="6169105" y="3651171"/>
              <a:ext cx="1090730" cy="93214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4342686" y="5172030"/>
            <a:ext cx="4576894"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只驱动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CMOS</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输入时，直流负载可忽略</a:t>
            </a:r>
            <a:endParaRPr lang="en-US" altLang="zh-CN" sz="2000" dirty="0"/>
          </a:p>
        </p:txBody>
      </p:sp>
      <p:sp>
        <p:nvSpPr>
          <p:cNvPr id="14" name="矩形 13"/>
          <p:cNvSpPr/>
          <p:nvPr/>
        </p:nvSpPr>
        <p:spPr>
          <a:xfrm>
            <a:off x="862859" y="5829360"/>
            <a:ext cx="6317681" cy="769441"/>
          </a:xfrm>
          <a:prstGeom prst="rect">
            <a:avLst/>
          </a:prstGeom>
        </p:spPr>
        <p:txBody>
          <a:bodyPr wrap="square">
            <a:spAutoFit/>
          </a:bodyPr>
          <a:lstStyle/>
          <a:p>
            <a:r>
              <a:rPr lang="zh-CN" altLang="en-US" sz="2200" dirty="0">
                <a:solidFill>
                  <a:schemeClr val="accent2"/>
                </a:solidFill>
                <a:latin typeface="微软雅黑" panose="020B0503020204020204" pitchFamily="34" charset="-122"/>
                <a:ea typeface="微软雅黑" panose="020B0503020204020204" pitchFamily="34" charset="-122"/>
              </a:rPr>
              <a:t>交流负载决定了输出状态转换时的电压和电流，以及从一个状态转换到另一个状态所需的时间。</a:t>
            </a:r>
            <a:endParaRPr lang="en-US" altLang="zh-CN" sz="22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ox(in)">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800100" y="190500"/>
            <a:ext cx="6073775" cy="479747"/>
          </a:xfrm>
        </p:spPr>
        <p:txBody>
          <a:bodyPr/>
          <a:lstStyle/>
          <a:p>
            <a:r>
              <a:rPr lang="en-US" altLang="zh-CN" dirty="0"/>
              <a:t>1.4 CMOS</a:t>
            </a:r>
            <a:r>
              <a:rPr lang="zh-CN" altLang="en-US" dirty="0"/>
              <a:t>电路电气特性</a:t>
            </a:r>
          </a:p>
        </p:txBody>
      </p:sp>
      <p:sp>
        <p:nvSpPr>
          <p:cNvPr id="9" name="内容占位符 8"/>
          <p:cNvSpPr>
            <a:spLocks noGrp="1"/>
          </p:cNvSpPr>
          <p:nvPr>
            <p:ph idx="1"/>
          </p:nvPr>
        </p:nvSpPr>
        <p:spPr>
          <a:xfrm>
            <a:off x="382043" y="889110"/>
            <a:ext cx="8686800" cy="2556021"/>
          </a:xfrm>
        </p:spPr>
        <p:txBody>
          <a:bodyPr/>
          <a:lstStyle/>
          <a:p>
            <a:r>
              <a:rPr lang="zh-CN" altLang="en-US" sz="2200" b="1" dirty="0">
                <a:solidFill>
                  <a:srgbClr val="FF0000"/>
                </a:solidFill>
              </a:rPr>
              <a:t>传播延迟</a:t>
            </a:r>
            <a:r>
              <a:rPr lang="en-US" altLang="zh-CN" sz="2200" dirty="0"/>
              <a:t>(</a:t>
            </a:r>
            <a:r>
              <a:rPr lang="en-US" altLang="zh-CN" sz="2200" dirty="0" err="1"/>
              <a:t>t</a:t>
            </a:r>
            <a:r>
              <a:rPr lang="en-US" altLang="zh-CN" sz="2200" baseline="-25000" dirty="0" err="1"/>
              <a:t>p</a:t>
            </a:r>
            <a:r>
              <a:rPr lang="zh-CN" altLang="en-US" sz="2200" dirty="0"/>
              <a:t>，</a:t>
            </a:r>
            <a:r>
              <a:rPr lang="en-US" altLang="zh-CN" sz="2200" dirty="0"/>
              <a:t>propagation delay)</a:t>
            </a:r>
            <a:r>
              <a:rPr lang="zh-CN" altLang="en-US" sz="2200" dirty="0"/>
              <a:t>是指从输入信号变化到产生输出信号变化所需的时间。</a:t>
            </a:r>
            <a:endParaRPr lang="en-US" altLang="zh-CN" sz="2200" dirty="0"/>
          </a:p>
          <a:p>
            <a:r>
              <a:rPr lang="zh-CN" altLang="en-US" sz="2200" dirty="0">
                <a:solidFill>
                  <a:srgbClr val="FF0000"/>
                </a:solidFill>
              </a:rPr>
              <a:t>信号通路</a:t>
            </a:r>
            <a:r>
              <a:rPr lang="en-US" altLang="zh-CN" sz="2200" dirty="0"/>
              <a:t>signal path</a:t>
            </a:r>
            <a:r>
              <a:rPr lang="zh-CN" altLang="en-US" sz="2200" dirty="0"/>
              <a:t>：是指一个特定</a:t>
            </a:r>
            <a:r>
              <a:rPr lang="zh-CN" altLang="en-US" sz="2200" dirty="0">
                <a:solidFill>
                  <a:srgbClr val="FF0000"/>
                </a:solidFill>
              </a:rPr>
              <a:t>输入</a:t>
            </a:r>
            <a:r>
              <a:rPr lang="zh-CN" altLang="en-US" sz="2200" dirty="0"/>
              <a:t>信号到逻辑元件的特定</a:t>
            </a:r>
            <a:r>
              <a:rPr lang="zh-CN" altLang="en-US" sz="2200" dirty="0">
                <a:solidFill>
                  <a:srgbClr val="FF0000"/>
                </a:solidFill>
              </a:rPr>
              <a:t>输出</a:t>
            </a:r>
            <a:r>
              <a:rPr lang="zh-CN" altLang="en-US" sz="2200" dirty="0"/>
              <a:t>信号所经历的电气通路。</a:t>
            </a:r>
            <a:endParaRPr lang="en-US" altLang="zh-CN" sz="2200" dirty="0"/>
          </a:p>
          <a:p>
            <a:r>
              <a:rPr lang="en-US" altLang="zh-CN" sz="2200" dirty="0" err="1"/>
              <a:t>t</a:t>
            </a:r>
            <a:r>
              <a:rPr lang="en-US" altLang="zh-CN" sz="2200" baseline="-25000" dirty="0" err="1"/>
              <a:t>pHL</a:t>
            </a:r>
            <a:r>
              <a:rPr lang="zh-CN" altLang="en-US" sz="2200" dirty="0"/>
              <a:t>：输入变化引起相应输出从高到低变化的时间。</a:t>
            </a:r>
            <a:endParaRPr lang="en-US" altLang="zh-CN" sz="2200" dirty="0"/>
          </a:p>
          <a:p>
            <a:r>
              <a:rPr lang="en-US" altLang="zh-CN" sz="2200" dirty="0" err="1"/>
              <a:t>t</a:t>
            </a:r>
            <a:r>
              <a:rPr lang="en-US" altLang="zh-CN" sz="2200" baseline="-25000" dirty="0" err="1"/>
              <a:t>pLH</a:t>
            </a:r>
            <a:r>
              <a:rPr lang="zh-CN" altLang="en-US" sz="2200" dirty="0"/>
              <a:t>：输入变化引起相应输出低到高变化的时间。</a:t>
            </a:r>
          </a:p>
        </p:txBody>
      </p:sp>
      <p:sp>
        <p:nvSpPr>
          <p:cNvPr id="12" name="灯片编号占位符 11"/>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32</a:t>
            </a:fld>
            <a:endParaRPr lang="en-US" altLang="zh-CN"/>
          </a:p>
        </p:txBody>
      </p:sp>
      <p:pic>
        <p:nvPicPr>
          <p:cNvPr id="10" name="Picture 2"/>
          <p:cNvPicPr>
            <a:picLocks noChangeAspect="1" noChangeArrowheads="1"/>
          </p:cNvPicPr>
          <p:nvPr/>
        </p:nvPicPr>
        <p:blipFill>
          <a:blip r:embed="rId3" cstate="print"/>
          <a:srcRect/>
          <a:stretch>
            <a:fillRect/>
          </a:stretch>
        </p:blipFill>
        <p:spPr bwMode="auto">
          <a:xfrm>
            <a:off x="382043" y="3861015"/>
            <a:ext cx="8027231" cy="2387799"/>
          </a:xfrm>
          <a:prstGeom prst="rect">
            <a:avLst/>
          </a:prstGeom>
          <a:noFill/>
          <a:ln w="9525">
            <a:noFill/>
            <a:miter lim="800000"/>
            <a:headEnd/>
            <a:tailEnd/>
          </a:ln>
        </p:spPr>
      </p:pic>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190500"/>
            <a:ext cx="6073775" cy="479747"/>
          </a:xfrm>
        </p:spPr>
        <p:txBody>
          <a:bodyPr/>
          <a:lstStyle/>
          <a:p>
            <a:r>
              <a:rPr lang="en-US" altLang="zh-CN" dirty="0"/>
              <a:t>1.4 CMOS</a:t>
            </a:r>
            <a:r>
              <a:rPr lang="zh-CN" altLang="en-US" dirty="0"/>
              <a:t>电路电气特性</a:t>
            </a: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33</a:t>
            </a:fld>
            <a:endParaRPr lang="en-US" altLang="zh-CN"/>
          </a:p>
        </p:txBody>
      </p:sp>
      <p:sp>
        <p:nvSpPr>
          <p:cNvPr id="232451" name="AutoShape 3"/>
          <p:cNvSpPr>
            <a:spLocks noChangeAspect="1" noChangeArrowheads="1" noTextEdit="1"/>
          </p:cNvSpPr>
          <p:nvPr/>
        </p:nvSpPr>
        <p:spPr bwMode="auto">
          <a:xfrm>
            <a:off x="714375" y="1403350"/>
            <a:ext cx="8124825" cy="4740275"/>
          </a:xfrm>
          <a:prstGeom prst="rect">
            <a:avLst/>
          </a:prstGeom>
          <a:noFill/>
          <a:ln w="9525">
            <a:noFill/>
            <a:miter lim="800000"/>
          </a:ln>
        </p:spPr>
        <p:txBody>
          <a:bodyPr vert="horz" wrap="square" lIns="91440" tIns="45720" rIns="91440" bIns="45720" numCol="1" anchor="t" anchorCtr="0" compatLnSpc="1"/>
          <a:lstStyle/>
          <a:p>
            <a:endParaRPr lang="zh-CN" altLang="en-US"/>
          </a:p>
        </p:txBody>
      </p:sp>
      <p:sp>
        <p:nvSpPr>
          <p:cNvPr id="232453" name="Rectangle 5"/>
          <p:cNvSpPr>
            <a:spLocks noChangeArrowheads="1"/>
          </p:cNvSpPr>
          <p:nvPr/>
        </p:nvSpPr>
        <p:spPr bwMode="auto">
          <a:xfrm>
            <a:off x="3367088" y="5292725"/>
            <a:ext cx="15875" cy="33338"/>
          </a:xfrm>
          <a:prstGeom prst="rect">
            <a:avLst/>
          </a:prstGeom>
          <a:solidFill>
            <a:srgbClr val="00FFFF"/>
          </a:solidFill>
          <a:ln w="9525">
            <a:noFill/>
            <a:miter lim="800000"/>
          </a:ln>
        </p:spPr>
        <p:txBody>
          <a:bodyPr vert="horz" wrap="square" lIns="91440" tIns="45720" rIns="91440" bIns="45720" numCol="1" anchor="t" anchorCtr="0" compatLnSpc="1"/>
          <a:lstStyle/>
          <a:p>
            <a:endParaRPr lang="zh-CN" altLang="en-US"/>
          </a:p>
        </p:txBody>
      </p:sp>
      <p:sp>
        <p:nvSpPr>
          <p:cNvPr id="232454" name="Freeform 6"/>
          <p:cNvSpPr/>
          <p:nvPr/>
        </p:nvSpPr>
        <p:spPr bwMode="auto">
          <a:xfrm>
            <a:off x="3382963" y="4025900"/>
            <a:ext cx="2076450" cy="1300163"/>
          </a:xfrm>
          <a:custGeom>
            <a:avLst/>
            <a:gdLst/>
            <a:ahLst/>
            <a:cxnLst>
              <a:cxn ang="0">
                <a:pos x="642" y="1595"/>
              </a:cxn>
              <a:cxn ang="0">
                <a:pos x="642" y="1595"/>
              </a:cxn>
              <a:cxn ang="0">
                <a:pos x="1130" y="1595"/>
              </a:cxn>
              <a:cxn ang="0">
                <a:pos x="1258" y="1583"/>
              </a:cxn>
              <a:cxn ang="0">
                <a:pos x="1251" y="1588"/>
              </a:cxn>
              <a:cxn ang="0">
                <a:pos x="1299" y="1562"/>
              </a:cxn>
              <a:cxn ang="0">
                <a:pos x="1359" y="1501"/>
              </a:cxn>
              <a:cxn ang="0">
                <a:pos x="1359" y="1501"/>
              </a:cxn>
              <a:cxn ang="0">
                <a:pos x="1541" y="1272"/>
              </a:cxn>
              <a:cxn ang="0">
                <a:pos x="1852" y="811"/>
              </a:cxn>
              <a:cxn ang="0">
                <a:pos x="1852" y="811"/>
              </a:cxn>
              <a:cxn ang="0">
                <a:pos x="2170" y="338"/>
              </a:cxn>
              <a:cxn ang="0">
                <a:pos x="2352" y="101"/>
              </a:cxn>
              <a:cxn ang="0">
                <a:pos x="2352" y="101"/>
              </a:cxn>
              <a:cxn ang="0">
                <a:pos x="2420" y="48"/>
              </a:cxn>
              <a:cxn ang="0">
                <a:pos x="2474" y="21"/>
              </a:cxn>
              <a:cxn ang="0">
                <a:pos x="2482" y="14"/>
              </a:cxn>
              <a:cxn ang="0">
                <a:pos x="2610" y="41"/>
              </a:cxn>
              <a:cxn ang="0">
                <a:pos x="2617" y="41"/>
              </a:cxn>
              <a:cxn ang="0">
                <a:pos x="2487" y="55"/>
              </a:cxn>
              <a:cxn ang="0">
                <a:pos x="2441" y="82"/>
              </a:cxn>
              <a:cxn ang="0">
                <a:pos x="2441" y="75"/>
              </a:cxn>
              <a:cxn ang="0">
                <a:pos x="2380" y="129"/>
              </a:cxn>
              <a:cxn ang="0">
                <a:pos x="2204" y="366"/>
              </a:cxn>
              <a:cxn ang="0">
                <a:pos x="2204" y="366"/>
              </a:cxn>
              <a:cxn ang="0">
                <a:pos x="1886" y="832"/>
              </a:cxn>
              <a:cxn ang="0">
                <a:pos x="1575" y="1291"/>
              </a:cxn>
              <a:cxn ang="0">
                <a:pos x="1575" y="1291"/>
              </a:cxn>
              <a:cxn ang="0">
                <a:pos x="1393" y="1528"/>
              </a:cxn>
              <a:cxn ang="0">
                <a:pos x="1325" y="1588"/>
              </a:cxn>
              <a:cxn ang="0">
                <a:pos x="1325" y="1595"/>
              </a:cxn>
              <a:cxn ang="0">
                <a:pos x="1270" y="1622"/>
              </a:cxn>
              <a:cxn ang="0">
                <a:pos x="1135" y="1636"/>
              </a:cxn>
              <a:cxn ang="0">
                <a:pos x="1130" y="1636"/>
              </a:cxn>
              <a:cxn ang="0">
                <a:pos x="642" y="1636"/>
              </a:cxn>
              <a:cxn ang="0">
                <a:pos x="0" y="1636"/>
              </a:cxn>
            </a:cxnLst>
            <a:rect l="0" t="0" r="r" b="b"/>
            <a:pathLst>
              <a:path w="2617" h="1636">
                <a:moveTo>
                  <a:pt x="0" y="1595"/>
                </a:moveTo>
                <a:lnTo>
                  <a:pt x="642" y="1595"/>
                </a:lnTo>
                <a:lnTo>
                  <a:pt x="642" y="1595"/>
                </a:lnTo>
                <a:lnTo>
                  <a:pt x="642" y="1595"/>
                </a:lnTo>
                <a:lnTo>
                  <a:pt x="1130" y="1595"/>
                </a:lnTo>
                <a:lnTo>
                  <a:pt x="1130" y="1595"/>
                </a:lnTo>
                <a:lnTo>
                  <a:pt x="1130" y="1595"/>
                </a:lnTo>
                <a:lnTo>
                  <a:pt x="1258" y="1583"/>
                </a:lnTo>
                <a:lnTo>
                  <a:pt x="1251" y="1588"/>
                </a:lnTo>
                <a:lnTo>
                  <a:pt x="1251" y="1588"/>
                </a:lnTo>
                <a:lnTo>
                  <a:pt x="1304" y="1562"/>
                </a:lnTo>
                <a:lnTo>
                  <a:pt x="1299" y="1562"/>
                </a:lnTo>
                <a:lnTo>
                  <a:pt x="1299" y="1562"/>
                </a:lnTo>
                <a:lnTo>
                  <a:pt x="1359" y="1501"/>
                </a:lnTo>
                <a:lnTo>
                  <a:pt x="1359" y="1501"/>
                </a:lnTo>
                <a:lnTo>
                  <a:pt x="1359" y="1501"/>
                </a:lnTo>
                <a:lnTo>
                  <a:pt x="1541" y="1264"/>
                </a:lnTo>
                <a:lnTo>
                  <a:pt x="1541" y="1272"/>
                </a:lnTo>
                <a:lnTo>
                  <a:pt x="1541" y="1272"/>
                </a:lnTo>
                <a:lnTo>
                  <a:pt x="1852" y="811"/>
                </a:lnTo>
                <a:lnTo>
                  <a:pt x="1852" y="811"/>
                </a:lnTo>
                <a:lnTo>
                  <a:pt x="1852" y="811"/>
                </a:lnTo>
                <a:lnTo>
                  <a:pt x="2170" y="345"/>
                </a:lnTo>
                <a:lnTo>
                  <a:pt x="2170" y="338"/>
                </a:lnTo>
                <a:lnTo>
                  <a:pt x="2170" y="338"/>
                </a:lnTo>
                <a:lnTo>
                  <a:pt x="2352" y="101"/>
                </a:lnTo>
                <a:lnTo>
                  <a:pt x="2352" y="101"/>
                </a:lnTo>
                <a:lnTo>
                  <a:pt x="2352" y="101"/>
                </a:lnTo>
                <a:lnTo>
                  <a:pt x="2414" y="48"/>
                </a:lnTo>
                <a:lnTo>
                  <a:pt x="2420" y="48"/>
                </a:lnTo>
                <a:lnTo>
                  <a:pt x="2420" y="48"/>
                </a:lnTo>
                <a:lnTo>
                  <a:pt x="2474" y="21"/>
                </a:lnTo>
                <a:lnTo>
                  <a:pt x="2482" y="14"/>
                </a:lnTo>
                <a:lnTo>
                  <a:pt x="2482" y="14"/>
                </a:lnTo>
                <a:lnTo>
                  <a:pt x="2610" y="0"/>
                </a:lnTo>
                <a:lnTo>
                  <a:pt x="2610" y="41"/>
                </a:lnTo>
                <a:lnTo>
                  <a:pt x="2610" y="0"/>
                </a:lnTo>
                <a:lnTo>
                  <a:pt x="2617" y="41"/>
                </a:lnTo>
                <a:lnTo>
                  <a:pt x="2487" y="55"/>
                </a:lnTo>
                <a:lnTo>
                  <a:pt x="2487" y="55"/>
                </a:lnTo>
                <a:lnTo>
                  <a:pt x="2494" y="55"/>
                </a:lnTo>
                <a:lnTo>
                  <a:pt x="2441" y="82"/>
                </a:lnTo>
                <a:lnTo>
                  <a:pt x="2441" y="82"/>
                </a:lnTo>
                <a:lnTo>
                  <a:pt x="2441" y="75"/>
                </a:lnTo>
                <a:lnTo>
                  <a:pt x="2380" y="129"/>
                </a:lnTo>
                <a:lnTo>
                  <a:pt x="2380" y="129"/>
                </a:lnTo>
                <a:lnTo>
                  <a:pt x="2386" y="129"/>
                </a:lnTo>
                <a:lnTo>
                  <a:pt x="2204" y="366"/>
                </a:lnTo>
                <a:lnTo>
                  <a:pt x="2204" y="366"/>
                </a:lnTo>
                <a:lnTo>
                  <a:pt x="2204" y="366"/>
                </a:lnTo>
                <a:lnTo>
                  <a:pt x="1886" y="832"/>
                </a:lnTo>
                <a:lnTo>
                  <a:pt x="1886" y="832"/>
                </a:lnTo>
                <a:lnTo>
                  <a:pt x="1886" y="832"/>
                </a:lnTo>
                <a:lnTo>
                  <a:pt x="1575" y="1291"/>
                </a:lnTo>
                <a:lnTo>
                  <a:pt x="1575" y="1291"/>
                </a:lnTo>
                <a:lnTo>
                  <a:pt x="1575" y="1291"/>
                </a:lnTo>
                <a:lnTo>
                  <a:pt x="1393" y="1528"/>
                </a:lnTo>
                <a:lnTo>
                  <a:pt x="1393" y="1528"/>
                </a:lnTo>
                <a:lnTo>
                  <a:pt x="1386" y="1528"/>
                </a:lnTo>
                <a:lnTo>
                  <a:pt x="1325" y="1588"/>
                </a:lnTo>
                <a:lnTo>
                  <a:pt x="1325" y="1588"/>
                </a:lnTo>
                <a:lnTo>
                  <a:pt x="1325" y="1595"/>
                </a:lnTo>
                <a:lnTo>
                  <a:pt x="1270" y="1622"/>
                </a:lnTo>
                <a:lnTo>
                  <a:pt x="1270" y="1622"/>
                </a:lnTo>
                <a:lnTo>
                  <a:pt x="1265" y="1622"/>
                </a:lnTo>
                <a:lnTo>
                  <a:pt x="1135" y="1636"/>
                </a:lnTo>
                <a:lnTo>
                  <a:pt x="1135" y="1636"/>
                </a:lnTo>
                <a:lnTo>
                  <a:pt x="1130" y="1636"/>
                </a:lnTo>
                <a:lnTo>
                  <a:pt x="642" y="1636"/>
                </a:lnTo>
                <a:lnTo>
                  <a:pt x="642" y="1636"/>
                </a:lnTo>
                <a:lnTo>
                  <a:pt x="642" y="1636"/>
                </a:lnTo>
                <a:lnTo>
                  <a:pt x="0" y="1636"/>
                </a:lnTo>
                <a:lnTo>
                  <a:pt x="0" y="1595"/>
                </a:lnTo>
                <a:close/>
              </a:path>
            </a:pathLst>
          </a:custGeom>
          <a:solidFill>
            <a:srgbClr val="00FFFF"/>
          </a:solidFill>
          <a:ln w="9525">
            <a:noFill/>
            <a:round/>
          </a:ln>
        </p:spPr>
        <p:txBody>
          <a:bodyPr vert="horz" wrap="square" lIns="91440" tIns="45720" rIns="91440" bIns="45720" numCol="1" anchor="t" anchorCtr="0" compatLnSpc="1"/>
          <a:lstStyle/>
          <a:p>
            <a:endParaRPr lang="zh-CN" altLang="en-US"/>
          </a:p>
        </p:txBody>
      </p:sp>
      <p:sp>
        <p:nvSpPr>
          <p:cNvPr id="232455" name="Freeform 7"/>
          <p:cNvSpPr/>
          <p:nvPr/>
        </p:nvSpPr>
        <p:spPr bwMode="auto">
          <a:xfrm>
            <a:off x="5394325" y="4025900"/>
            <a:ext cx="58738" cy="33338"/>
          </a:xfrm>
          <a:custGeom>
            <a:avLst/>
            <a:gdLst/>
            <a:ahLst/>
            <a:cxnLst>
              <a:cxn ang="0">
                <a:pos x="75" y="41"/>
              </a:cxn>
              <a:cxn ang="0">
                <a:pos x="0" y="41"/>
              </a:cxn>
              <a:cxn ang="0">
                <a:pos x="0" y="0"/>
              </a:cxn>
              <a:cxn ang="0">
                <a:pos x="0" y="41"/>
              </a:cxn>
              <a:cxn ang="0">
                <a:pos x="0" y="0"/>
              </a:cxn>
              <a:cxn ang="0">
                <a:pos x="75" y="0"/>
              </a:cxn>
              <a:cxn ang="0">
                <a:pos x="75" y="41"/>
              </a:cxn>
            </a:cxnLst>
            <a:rect l="0" t="0" r="r" b="b"/>
            <a:pathLst>
              <a:path w="75" h="41">
                <a:moveTo>
                  <a:pt x="75" y="41"/>
                </a:moveTo>
                <a:lnTo>
                  <a:pt x="0" y="41"/>
                </a:lnTo>
                <a:lnTo>
                  <a:pt x="0" y="0"/>
                </a:lnTo>
                <a:lnTo>
                  <a:pt x="0" y="41"/>
                </a:lnTo>
                <a:lnTo>
                  <a:pt x="0" y="0"/>
                </a:lnTo>
                <a:lnTo>
                  <a:pt x="75" y="0"/>
                </a:lnTo>
                <a:lnTo>
                  <a:pt x="75" y="41"/>
                </a:lnTo>
                <a:close/>
              </a:path>
            </a:pathLst>
          </a:custGeom>
          <a:solidFill>
            <a:srgbClr val="00FFFF"/>
          </a:solidFill>
          <a:ln w="9525">
            <a:noFill/>
            <a:round/>
          </a:ln>
        </p:spPr>
        <p:txBody>
          <a:bodyPr vert="horz" wrap="square" lIns="91440" tIns="45720" rIns="91440" bIns="45720" numCol="1" anchor="t" anchorCtr="0" compatLnSpc="1"/>
          <a:lstStyle/>
          <a:p>
            <a:endParaRPr lang="zh-CN" altLang="en-US"/>
          </a:p>
        </p:txBody>
      </p:sp>
      <p:sp>
        <p:nvSpPr>
          <p:cNvPr id="232456" name="Rectangle 8"/>
          <p:cNvSpPr>
            <a:spLocks noChangeArrowheads="1"/>
          </p:cNvSpPr>
          <p:nvPr/>
        </p:nvSpPr>
        <p:spPr bwMode="auto">
          <a:xfrm>
            <a:off x="6735763" y="4025900"/>
            <a:ext cx="15875" cy="33338"/>
          </a:xfrm>
          <a:prstGeom prst="rect">
            <a:avLst/>
          </a:prstGeom>
          <a:solidFill>
            <a:srgbClr val="00FFFF"/>
          </a:solidFill>
          <a:ln w="9525">
            <a:noFill/>
            <a:miter lim="800000"/>
          </a:ln>
        </p:spPr>
        <p:txBody>
          <a:bodyPr vert="horz" wrap="square" lIns="91440" tIns="45720" rIns="91440" bIns="45720" numCol="1" anchor="t" anchorCtr="0" compatLnSpc="1"/>
          <a:lstStyle/>
          <a:p>
            <a:endParaRPr lang="zh-CN" altLang="en-US"/>
          </a:p>
        </p:txBody>
      </p:sp>
      <p:sp>
        <p:nvSpPr>
          <p:cNvPr id="232457" name="Rectangle 9"/>
          <p:cNvSpPr>
            <a:spLocks noChangeArrowheads="1"/>
          </p:cNvSpPr>
          <p:nvPr/>
        </p:nvSpPr>
        <p:spPr bwMode="auto">
          <a:xfrm>
            <a:off x="5394325" y="4025900"/>
            <a:ext cx="1341438" cy="33338"/>
          </a:xfrm>
          <a:prstGeom prst="rect">
            <a:avLst/>
          </a:prstGeom>
          <a:solidFill>
            <a:srgbClr val="00FFFF"/>
          </a:solidFill>
          <a:ln w="9525">
            <a:noFill/>
            <a:miter lim="800000"/>
          </a:ln>
        </p:spPr>
        <p:txBody>
          <a:bodyPr vert="horz" wrap="square" lIns="91440" tIns="45720" rIns="91440" bIns="45720" numCol="1" anchor="t" anchorCtr="0" compatLnSpc="1"/>
          <a:lstStyle/>
          <a:p>
            <a:endParaRPr lang="zh-CN" altLang="en-US"/>
          </a:p>
        </p:txBody>
      </p:sp>
      <p:sp>
        <p:nvSpPr>
          <p:cNvPr id="232458" name="Rectangle 10"/>
          <p:cNvSpPr>
            <a:spLocks noChangeArrowheads="1"/>
          </p:cNvSpPr>
          <p:nvPr/>
        </p:nvSpPr>
        <p:spPr bwMode="auto">
          <a:xfrm>
            <a:off x="7615238" y="1549400"/>
            <a:ext cx="17463" cy="31750"/>
          </a:xfrm>
          <a:prstGeom prst="rect">
            <a:avLst/>
          </a:prstGeom>
          <a:solidFill>
            <a:srgbClr val="00FFFF"/>
          </a:solidFill>
          <a:ln w="9525">
            <a:noFill/>
            <a:miter lim="800000"/>
          </a:ln>
        </p:spPr>
        <p:txBody>
          <a:bodyPr vert="horz" wrap="square" lIns="91440" tIns="45720" rIns="91440" bIns="45720" numCol="1" anchor="t" anchorCtr="0" compatLnSpc="1"/>
          <a:lstStyle/>
          <a:p>
            <a:endParaRPr lang="zh-CN" altLang="en-US"/>
          </a:p>
        </p:txBody>
      </p:sp>
      <p:sp>
        <p:nvSpPr>
          <p:cNvPr id="232459" name="Freeform 11"/>
          <p:cNvSpPr/>
          <p:nvPr/>
        </p:nvSpPr>
        <p:spPr bwMode="auto">
          <a:xfrm>
            <a:off x="5486400" y="1549400"/>
            <a:ext cx="2128838" cy="1296988"/>
          </a:xfrm>
          <a:custGeom>
            <a:avLst/>
            <a:gdLst/>
            <a:ahLst/>
            <a:cxnLst>
              <a:cxn ang="0">
                <a:pos x="2007" y="41"/>
              </a:cxn>
              <a:cxn ang="0">
                <a:pos x="2007" y="41"/>
              </a:cxn>
              <a:cxn ang="0">
                <a:pos x="1488" y="41"/>
              </a:cxn>
              <a:cxn ang="0">
                <a:pos x="1358" y="54"/>
              </a:cxn>
              <a:cxn ang="0">
                <a:pos x="1365" y="54"/>
              </a:cxn>
              <a:cxn ang="0">
                <a:pos x="1311" y="75"/>
              </a:cxn>
              <a:cxn ang="0">
                <a:pos x="1251" y="135"/>
              </a:cxn>
              <a:cxn ang="0">
                <a:pos x="1257" y="135"/>
              </a:cxn>
              <a:cxn ang="0">
                <a:pos x="1075" y="372"/>
              </a:cxn>
              <a:cxn ang="0">
                <a:pos x="757" y="831"/>
              </a:cxn>
              <a:cxn ang="0">
                <a:pos x="757" y="831"/>
              </a:cxn>
              <a:cxn ang="0">
                <a:pos x="445" y="1291"/>
              </a:cxn>
              <a:cxn ang="0">
                <a:pos x="264" y="1528"/>
              </a:cxn>
              <a:cxn ang="0">
                <a:pos x="257" y="1528"/>
              </a:cxn>
              <a:cxn ang="0">
                <a:pos x="196" y="1596"/>
              </a:cxn>
              <a:cxn ang="0">
                <a:pos x="141" y="1622"/>
              </a:cxn>
              <a:cxn ang="0">
                <a:pos x="136" y="1622"/>
              </a:cxn>
              <a:cxn ang="0">
                <a:pos x="0" y="1596"/>
              </a:cxn>
              <a:cxn ang="0">
                <a:pos x="0" y="1596"/>
              </a:cxn>
              <a:cxn ang="0">
                <a:pos x="129" y="1581"/>
              </a:cxn>
              <a:cxn ang="0">
                <a:pos x="175" y="1562"/>
              </a:cxn>
              <a:cxn ang="0">
                <a:pos x="169" y="1562"/>
              </a:cxn>
              <a:cxn ang="0">
                <a:pos x="230" y="1500"/>
              </a:cxn>
              <a:cxn ang="0">
                <a:pos x="412" y="1263"/>
              </a:cxn>
              <a:cxn ang="0">
                <a:pos x="412" y="1270"/>
              </a:cxn>
              <a:cxn ang="0">
                <a:pos x="723" y="811"/>
              </a:cxn>
              <a:cxn ang="0">
                <a:pos x="1041" y="351"/>
              </a:cxn>
              <a:cxn ang="0">
                <a:pos x="1041" y="345"/>
              </a:cxn>
              <a:cxn ang="0">
                <a:pos x="1223" y="108"/>
              </a:cxn>
              <a:cxn ang="0">
                <a:pos x="1285" y="47"/>
              </a:cxn>
              <a:cxn ang="0">
                <a:pos x="1290" y="47"/>
              </a:cxn>
              <a:cxn ang="0">
                <a:pos x="1345" y="20"/>
              </a:cxn>
              <a:cxn ang="0">
                <a:pos x="1480" y="0"/>
              </a:cxn>
              <a:cxn ang="0">
                <a:pos x="1480" y="0"/>
              </a:cxn>
              <a:cxn ang="0">
                <a:pos x="2007" y="0"/>
              </a:cxn>
              <a:cxn ang="0">
                <a:pos x="2683" y="0"/>
              </a:cxn>
            </a:cxnLst>
            <a:rect l="0" t="0" r="r" b="b"/>
            <a:pathLst>
              <a:path w="2683" h="1635">
                <a:moveTo>
                  <a:pt x="2683" y="41"/>
                </a:moveTo>
                <a:lnTo>
                  <a:pt x="2007" y="41"/>
                </a:lnTo>
                <a:lnTo>
                  <a:pt x="2007" y="41"/>
                </a:lnTo>
                <a:lnTo>
                  <a:pt x="2007" y="41"/>
                </a:lnTo>
                <a:lnTo>
                  <a:pt x="1480" y="41"/>
                </a:lnTo>
                <a:lnTo>
                  <a:pt x="1488" y="41"/>
                </a:lnTo>
                <a:lnTo>
                  <a:pt x="1488" y="41"/>
                </a:lnTo>
                <a:lnTo>
                  <a:pt x="1358" y="54"/>
                </a:lnTo>
                <a:lnTo>
                  <a:pt x="1365" y="54"/>
                </a:lnTo>
                <a:lnTo>
                  <a:pt x="1365" y="54"/>
                </a:lnTo>
                <a:lnTo>
                  <a:pt x="1311" y="80"/>
                </a:lnTo>
                <a:lnTo>
                  <a:pt x="1311" y="75"/>
                </a:lnTo>
                <a:lnTo>
                  <a:pt x="1311" y="75"/>
                </a:lnTo>
                <a:lnTo>
                  <a:pt x="1251" y="135"/>
                </a:lnTo>
                <a:lnTo>
                  <a:pt x="1257" y="135"/>
                </a:lnTo>
                <a:lnTo>
                  <a:pt x="1257" y="135"/>
                </a:lnTo>
                <a:lnTo>
                  <a:pt x="1075" y="372"/>
                </a:lnTo>
                <a:lnTo>
                  <a:pt x="1075" y="372"/>
                </a:lnTo>
                <a:lnTo>
                  <a:pt x="1075" y="372"/>
                </a:lnTo>
                <a:lnTo>
                  <a:pt x="757" y="831"/>
                </a:lnTo>
                <a:lnTo>
                  <a:pt x="757" y="831"/>
                </a:lnTo>
                <a:lnTo>
                  <a:pt x="757" y="831"/>
                </a:lnTo>
                <a:lnTo>
                  <a:pt x="445" y="1291"/>
                </a:lnTo>
                <a:lnTo>
                  <a:pt x="445" y="1291"/>
                </a:lnTo>
                <a:lnTo>
                  <a:pt x="445" y="1291"/>
                </a:lnTo>
                <a:lnTo>
                  <a:pt x="264" y="1528"/>
                </a:lnTo>
                <a:lnTo>
                  <a:pt x="257" y="1528"/>
                </a:lnTo>
                <a:lnTo>
                  <a:pt x="257" y="1528"/>
                </a:lnTo>
                <a:lnTo>
                  <a:pt x="196" y="1588"/>
                </a:lnTo>
                <a:lnTo>
                  <a:pt x="196" y="1596"/>
                </a:lnTo>
                <a:lnTo>
                  <a:pt x="196" y="1596"/>
                </a:lnTo>
                <a:lnTo>
                  <a:pt x="141" y="1622"/>
                </a:lnTo>
                <a:lnTo>
                  <a:pt x="136" y="1622"/>
                </a:lnTo>
                <a:lnTo>
                  <a:pt x="136" y="1622"/>
                </a:lnTo>
                <a:lnTo>
                  <a:pt x="6" y="1635"/>
                </a:lnTo>
                <a:lnTo>
                  <a:pt x="0" y="1596"/>
                </a:lnTo>
                <a:lnTo>
                  <a:pt x="0" y="1635"/>
                </a:lnTo>
                <a:lnTo>
                  <a:pt x="0" y="1596"/>
                </a:lnTo>
                <a:lnTo>
                  <a:pt x="129" y="1581"/>
                </a:lnTo>
                <a:lnTo>
                  <a:pt x="129" y="1581"/>
                </a:lnTo>
                <a:lnTo>
                  <a:pt x="122" y="1588"/>
                </a:lnTo>
                <a:lnTo>
                  <a:pt x="175" y="1562"/>
                </a:lnTo>
                <a:lnTo>
                  <a:pt x="175" y="1562"/>
                </a:lnTo>
                <a:lnTo>
                  <a:pt x="169" y="1562"/>
                </a:lnTo>
                <a:lnTo>
                  <a:pt x="230" y="1500"/>
                </a:lnTo>
                <a:lnTo>
                  <a:pt x="230" y="1500"/>
                </a:lnTo>
                <a:lnTo>
                  <a:pt x="230" y="1500"/>
                </a:lnTo>
                <a:lnTo>
                  <a:pt x="412" y="1263"/>
                </a:lnTo>
                <a:lnTo>
                  <a:pt x="412" y="1263"/>
                </a:lnTo>
                <a:lnTo>
                  <a:pt x="412" y="1270"/>
                </a:lnTo>
                <a:lnTo>
                  <a:pt x="723" y="811"/>
                </a:lnTo>
                <a:lnTo>
                  <a:pt x="723" y="811"/>
                </a:lnTo>
                <a:lnTo>
                  <a:pt x="723" y="811"/>
                </a:lnTo>
                <a:lnTo>
                  <a:pt x="1041" y="351"/>
                </a:lnTo>
                <a:lnTo>
                  <a:pt x="1041" y="351"/>
                </a:lnTo>
                <a:lnTo>
                  <a:pt x="1041" y="345"/>
                </a:lnTo>
                <a:lnTo>
                  <a:pt x="1223" y="108"/>
                </a:lnTo>
                <a:lnTo>
                  <a:pt x="1223" y="108"/>
                </a:lnTo>
                <a:lnTo>
                  <a:pt x="1223" y="108"/>
                </a:lnTo>
                <a:lnTo>
                  <a:pt x="1285" y="47"/>
                </a:lnTo>
                <a:lnTo>
                  <a:pt x="1285" y="47"/>
                </a:lnTo>
                <a:lnTo>
                  <a:pt x="1290" y="47"/>
                </a:lnTo>
                <a:lnTo>
                  <a:pt x="1345" y="20"/>
                </a:lnTo>
                <a:lnTo>
                  <a:pt x="1345" y="20"/>
                </a:lnTo>
                <a:lnTo>
                  <a:pt x="1352" y="13"/>
                </a:lnTo>
                <a:lnTo>
                  <a:pt x="1480" y="0"/>
                </a:lnTo>
                <a:lnTo>
                  <a:pt x="1480" y="0"/>
                </a:lnTo>
                <a:lnTo>
                  <a:pt x="1480" y="0"/>
                </a:lnTo>
                <a:lnTo>
                  <a:pt x="2007" y="0"/>
                </a:lnTo>
                <a:lnTo>
                  <a:pt x="2007" y="0"/>
                </a:lnTo>
                <a:lnTo>
                  <a:pt x="2007" y="0"/>
                </a:lnTo>
                <a:lnTo>
                  <a:pt x="2683" y="0"/>
                </a:lnTo>
                <a:lnTo>
                  <a:pt x="2683" y="41"/>
                </a:lnTo>
                <a:close/>
              </a:path>
            </a:pathLst>
          </a:custGeom>
          <a:solidFill>
            <a:srgbClr val="00FFFF"/>
          </a:solidFill>
          <a:ln w="9525">
            <a:noFill/>
            <a:round/>
          </a:ln>
        </p:spPr>
        <p:txBody>
          <a:bodyPr vert="horz" wrap="square" lIns="91440" tIns="45720" rIns="91440" bIns="45720" numCol="1" anchor="t" anchorCtr="0" compatLnSpc="1"/>
          <a:lstStyle/>
          <a:p>
            <a:endParaRPr lang="zh-CN" altLang="en-US"/>
          </a:p>
        </p:txBody>
      </p:sp>
      <p:sp>
        <p:nvSpPr>
          <p:cNvPr id="232460" name="Freeform 12"/>
          <p:cNvSpPr/>
          <p:nvPr/>
        </p:nvSpPr>
        <p:spPr bwMode="auto">
          <a:xfrm>
            <a:off x="5486400" y="2814638"/>
            <a:ext cx="57150" cy="31750"/>
          </a:xfrm>
          <a:custGeom>
            <a:avLst/>
            <a:gdLst/>
            <a:ahLst/>
            <a:cxnLst>
              <a:cxn ang="0">
                <a:pos x="0" y="0"/>
              </a:cxn>
              <a:cxn ang="0">
                <a:pos x="74" y="0"/>
              </a:cxn>
              <a:cxn ang="0">
                <a:pos x="74" y="39"/>
              </a:cxn>
              <a:cxn ang="0">
                <a:pos x="74" y="0"/>
              </a:cxn>
              <a:cxn ang="0">
                <a:pos x="74" y="39"/>
              </a:cxn>
              <a:cxn ang="0">
                <a:pos x="0" y="39"/>
              </a:cxn>
              <a:cxn ang="0">
                <a:pos x="0" y="0"/>
              </a:cxn>
            </a:cxnLst>
            <a:rect l="0" t="0" r="r" b="b"/>
            <a:pathLst>
              <a:path w="74" h="39">
                <a:moveTo>
                  <a:pt x="0" y="0"/>
                </a:moveTo>
                <a:lnTo>
                  <a:pt x="74" y="0"/>
                </a:lnTo>
                <a:lnTo>
                  <a:pt x="74" y="39"/>
                </a:lnTo>
                <a:lnTo>
                  <a:pt x="74" y="0"/>
                </a:lnTo>
                <a:lnTo>
                  <a:pt x="74" y="39"/>
                </a:lnTo>
                <a:lnTo>
                  <a:pt x="0" y="39"/>
                </a:lnTo>
                <a:lnTo>
                  <a:pt x="0" y="0"/>
                </a:lnTo>
                <a:close/>
              </a:path>
            </a:pathLst>
          </a:custGeom>
          <a:solidFill>
            <a:srgbClr val="00FFFF"/>
          </a:solidFill>
          <a:ln w="9525">
            <a:noFill/>
            <a:round/>
          </a:ln>
        </p:spPr>
        <p:txBody>
          <a:bodyPr vert="horz" wrap="square" lIns="91440" tIns="45720" rIns="91440" bIns="45720" numCol="1" anchor="t" anchorCtr="0" compatLnSpc="1"/>
          <a:lstStyle/>
          <a:p>
            <a:endParaRPr lang="zh-CN" altLang="en-US"/>
          </a:p>
        </p:txBody>
      </p:sp>
      <p:sp>
        <p:nvSpPr>
          <p:cNvPr id="232461" name="Rectangle 13"/>
          <p:cNvSpPr>
            <a:spLocks noChangeArrowheads="1"/>
          </p:cNvSpPr>
          <p:nvPr/>
        </p:nvSpPr>
        <p:spPr bwMode="auto">
          <a:xfrm>
            <a:off x="4187825" y="2814638"/>
            <a:ext cx="14288" cy="31750"/>
          </a:xfrm>
          <a:prstGeom prst="rect">
            <a:avLst/>
          </a:prstGeom>
          <a:solidFill>
            <a:srgbClr val="00FFFF"/>
          </a:solidFill>
          <a:ln w="9525">
            <a:noFill/>
            <a:miter lim="800000"/>
          </a:ln>
        </p:spPr>
        <p:txBody>
          <a:bodyPr vert="horz" wrap="square" lIns="91440" tIns="45720" rIns="91440" bIns="45720" numCol="1" anchor="t" anchorCtr="0" compatLnSpc="1"/>
          <a:lstStyle/>
          <a:p>
            <a:endParaRPr lang="zh-CN" altLang="en-US"/>
          </a:p>
        </p:txBody>
      </p:sp>
      <p:sp>
        <p:nvSpPr>
          <p:cNvPr id="232462" name="Rectangle 14"/>
          <p:cNvSpPr>
            <a:spLocks noChangeArrowheads="1"/>
          </p:cNvSpPr>
          <p:nvPr/>
        </p:nvSpPr>
        <p:spPr bwMode="auto">
          <a:xfrm>
            <a:off x="4202113" y="2814638"/>
            <a:ext cx="1341438" cy="31750"/>
          </a:xfrm>
          <a:prstGeom prst="rect">
            <a:avLst/>
          </a:prstGeom>
          <a:solidFill>
            <a:srgbClr val="00FFFF"/>
          </a:solidFill>
          <a:ln w="9525">
            <a:noFill/>
            <a:miter lim="800000"/>
          </a:ln>
        </p:spPr>
        <p:txBody>
          <a:bodyPr vert="horz" wrap="square" lIns="91440" tIns="45720" rIns="91440" bIns="45720" numCol="1" anchor="t" anchorCtr="0" compatLnSpc="1"/>
          <a:lstStyle/>
          <a:p>
            <a:endParaRPr lang="zh-CN" altLang="en-US"/>
          </a:p>
        </p:txBody>
      </p:sp>
      <p:sp>
        <p:nvSpPr>
          <p:cNvPr id="232463" name="Rectangle 15"/>
          <p:cNvSpPr>
            <a:spLocks noChangeArrowheads="1"/>
          </p:cNvSpPr>
          <p:nvPr/>
        </p:nvSpPr>
        <p:spPr bwMode="auto">
          <a:xfrm>
            <a:off x="2159000" y="1549400"/>
            <a:ext cx="15875" cy="31750"/>
          </a:xfrm>
          <a:prstGeom prst="rect">
            <a:avLst/>
          </a:prstGeom>
          <a:solidFill>
            <a:srgbClr val="00FFFF"/>
          </a:solidFill>
          <a:ln w="9525">
            <a:noFill/>
            <a:miter lim="800000"/>
          </a:ln>
        </p:spPr>
        <p:txBody>
          <a:bodyPr vert="horz" wrap="square" lIns="91440" tIns="45720" rIns="91440" bIns="45720" numCol="1" anchor="t" anchorCtr="0" compatLnSpc="1"/>
          <a:lstStyle/>
          <a:p>
            <a:endParaRPr lang="zh-CN" altLang="en-US"/>
          </a:p>
        </p:txBody>
      </p:sp>
      <p:sp>
        <p:nvSpPr>
          <p:cNvPr id="232464" name="Freeform 16"/>
          <p:cNvSpPr/>
          <p:nvPr/>
        </p:nvSpPr>
        <p:spPr bwMode="auto">
          <a:xfrm>
            <a:off x="2174875" y="1549400"/>
            <a:ext cx="2071688" cy="1296988"/>
          </a:xfrm>
          <a:custGeom>
            <a:avLst/>
            <a:gdLst/>
            <a:ahLst/>
            <a:cxnLst>
              <a:cxn ang="0">
                <a:pos x="643" y="0"/>
              </a:cxn>
              <a:cxn ang="0">
                <a:pos x="643" y="0"/>
              </a:cxn>
              <a:cxn ang="0">
                <a:pos x="1135" y="0"/>
              </a:cxn>
              <a:cxn ang="0">
                <a:pos x="1265" y="13"/>
              </a:cxn>
              <a:cxn ang="0">
                <a:pos x="1271" y="20"/>
              </a:cxn>
              <a:cxn ang="0">
                <a:pos x="1326" y="47"/>
              </a:cxn>
              <a:cxn ang="0">
                <a:pos x="1386" y="108"/>
              </a:cxn>
              <a:cxn ang="0">
                <a:pos x="1393" y="108"/>
              </a:cxn>
              <a:cxn ang="0">
                <a:pos x="1575" y="351"/>
              </a:cxn>
              <a:cxn ang="0">
                <a:pos x="1886" y="811"/>
              </a:cxn>
              <a:cxn ang="0">
                <a:pos x="1886" y="811"/>
              </a:cxn>
              <a:cxn ang="0">
                <a:pos x="2204" y="1263"/>
              </a:cxn>
              <a:cxn ang="0">
                <a:pos x="2386" y="1500"/>
              </a:cxn>
              <a:cxn ang="0">
                <a:pos x="2380" y="1500"/>
              </a:cxn>
              <a:cxn ang="0">
                <a:pos x="2441" y="1562"/>
              </a:cxn>
              <a:cxn ang="0">
                <a:pos x="2494" y="1588"/>
              </a:cxn>
              <a:cxn ang="0">
                <a:pos x="2487" y="1581"/>
              </a:cxn>
              <a:cxn ang="0">
                <a:pos x="2603" y="1635"/>
              </a:cxn>
              <a:cxn ang="0">
                <a:pos x="2603" y="1635"/>
              </a:cxn>
              <a:cxn ang="0">
                <a:pos x="2482" y="1622"/>
              </a:cxn>
              <a:cxn ang="0">
                <a:pos x="2420" y="1596"/>
              </a:cxn>
              <a:cxn ang="0">
                <a:pos x="2414" y="1588"/>
              </a:cxn>
              <a:cxn ang="0">
                <a:pos x="2352" y="1528"/>
              </a:cxn>
              <a:cxn ang="0">
                <a:pos x="2170" y="1291"/>
              </a:cxn>
              <a:cxn ang="0">
                <a:pos x="2170" y="1291"/>
              </a:cxn>
              <a:cxn ang="0">
                <a:pos x="1852" y="831"/>
              </a:cxn>
              <a:cxn ang="0">
                <a:pos x="1541" y="372"/>
              </a:cxn>
              <a:cxn ang="0">
                <a:pos x="1541" y="372"/>
              </a:cxn>
              <a:cxn ang="0">
                <a:pos x="1359" y="135"/>
              </a:cxn>
              <a:cxn ang="0">
                <a:pos x="1299" y="75"/>
              </a:cxn>
              <a:cxn ang="0">
                <a:pos x="1304" y="80"/>
              </a:cxn>
              <a:cxn ang="0">
                <a:pos x="1251" y="54"/>
              </a:cxn>
              <a:cxn ang="0">
                <a:pos x="1130" y="41"/>
              </a:cxn>
              <a:cxn ang="0">
                <a:pos x="1130" y="41"/>
              </a:cxn>
              <a:cxn ang="0">
                <a:pos x="643" y="41"/>
              </a:cxn>
              <a:cxn ang="0">
                <a:pos x="0" y="41"/>
              </a:cxn>
            </a:cxnLst>
            <a:rect l="0" t="0" r="r" b="b"/>
            <a:pathLst>
              <a:path w="2610" h="1635">
                <a:moveTo>
                  <a:pt x="0" y="0"/>
                </a:moveTo>
                <a:lnTo>
                  <a:pt x="643" y="0"/>
                </a:lnTo>
                <a:lnTo>
                  <a:pt x="643" y="0"/>
                </a:lnTo>
                <a:lnTo>
                  <a:pt x="643" y="0"/>
                </a:lnTo>
                <a:lnTo>
                  <a:pt x="1130" y="0"/>
                </a:lnTo>
                <a:lnTo>
                  <a:pt x="1135" y="0"/>
                </a:lnTo>
                <a:lnTo>
                  <a:pt x="1135" y="0"/>
                </a:lnTo>
                <a:lnTo>
                  <a:pt x="1265" y="13"/>
                </a:lnTo>
                <a:lnTo>
                  <a:pt x="1271" y="20"/>
                </a:lnTo>
                <a:lnTo>
                  <a:pt x="1271" y="20"/>
                </a:lnTo>
                <a:lnTo>
                  <a:pt x="1326" y="47"/>
                </a:lnTo>
                <a:lnTo>
                  <a:pt x="1326" y="47"/>
                </a:lnTo>
                <a:lnTo>
                  <a:pt x="1326" y="47"/>
                </a:lnTo>
                <a:lnTo>
                  <a:pt x="1386" y="108"/>
                </a:lnTo>
                <a:lnTo>
                  <a:pt x="1393" y="108"/>
                </a:lnTo>
                <a:lnTo>
                  <a:pt x="1393" y="108"/>
                </a:lnTo>
                <a:lnTo>
                  <a:pt x="1575" y="345"/>
                </a:lnTo>
                <a:lnTo>
                  <a:pt x="1575" y="351"/>
                </a:lnTo>
                <a:lnTo>
                  <a:pt x="1575" y="351"/>
                </a:lnTo>
                <a:lnTo>
                  <a:pt x="1886" y="811"/>
                </a:lnTo>
                <a:lnTo>
                  <a:pt x="1886" y="811"/>
                </a:lnTo>
                <a:lnTo>
                  <a:pt x="1886" y="811"/>
                </a:lnTo>
                <a:lnTo>
                  <a:pt x="2204" y="1270"/>
                </a:lnTo>
                <a:lnTo>
                  <a:pt x="2204" y="1263"/>
                </a:lnTo>
                <a:lnTo>
                  <a:pt x="2204" y="1263"/>
                </a:lnTo>
                <a:lnTo>
                  <a:pt x="2386" y="1500"/>
                </a:lnTo>
                <a:lnTo>
                  <a:pt x="2380" y="1500"/>
                </a:lnTo>
                <a:lnTo>
                  <a:pt x="2380" y="1500"/>
                </a:lnTo>
                <a:lnTo>
                  <a:pt x="2441" y="1562"/>
                </a:lnTo>
                <a:lnTo>
                  <a:pt x="2441" y="1562"/>
                </a:lnTo>
                <a:lnTo>
                  <a:pt x="2441" y="1562"/>
                </a:lnTo>
                <a:lnTo>
                  <a:pt x="2494" y="1588"/>
                </a:lnTo>
                <a:lnTo>
                  <a:pt x="2487" y="1581"/>
                </a:lnTo>
                <a:lnTo>
                  <a:pt x="2487" y="1581"/>
                </a:lnTo>
                <a:lnTo>
                  <a:pt x="2610" y="1596"/>
                </a:lnTo>
                <a:lnTo>
                  <a:pt x="2603" y="1635"/>
                </a:lnTo>
                <a:lnTo>
                  <a:pt x="2603" y="1596"/>
                </a:lnTo>
                <a:lnTo>
                  <a:pt x="2603" y="1635"/>
                </a:lnTo>
                <a:lnTo>
                  <a:pt x="2482" y="1622"/>
                </a:lnTo>
                <a:lnTo>
                  <a:pt x="2482" y="1622"/>
                </a:lnTo>
                <a:lnTo>
                  <a:pt x="2475" y="1622"/>
                </a:lnTo>
                <a:lnTo>
                  <a:pt x="2420" y="1596"/>
                </a:lnTo>
                <a:lnTo>
                  <a:pt x="2420" y="1596"/>
                </a:lnTo>
                <a:lnTo>
                  <a:pt x="2414" y="1588"/>
                </a:lnTo>
                <a:lnTo>
                  <a:pt x="2352" y="1528"/>
                </a:lnTo>
                <a:lnTo>
                  <a:pt x="2352" y="1528"/>
                </a:lnTo>
                <a:lnTo>
                  <a:pt x="2352" y="1528"/>
                </a:lnTo>
                <a:lnTo>
                  <a:pt x="2170" y="1291"/>
                </a:lnTo>
                <a:lnTo>
                  <a:pt x="2170" y="1291"/>
                </a:lnTo>
                <a:lnTo>
                  <a:pt x="2170" y="1291"/>
                </a:lnTo>
                <a:lnTo>
                  <a:pt x="1852" y="831"/>
                </a:lnTo>
                <a:lnTo>
                  <a:pt x="1852" y="831"/>
                </a:lnTo>
                <a:lnTo>
                  <a:pt x="1852" y="831"/>
                </a:lnTo>
                <a:lnTo>
                  <a:pt x="1541" y="372"/>
                </a:lnTo>
                <a:lnTo>
                  <a:pt x="1541" y="372"/>
                </a:lnTo>
                <a:lnTo>
                  <a:pt x="1541" y="372"/>
                </a:lnTo>
                <a:lnTo>
                  <a:pt x="1359" y="135"/>
                </a:lnTo>
                <a:lnTo>
                  <a:pt x="1359" y="135"/>
                </a:lnTo>
                <a:lnTo>
                  <a:pt x="1359" y="135"/>
                </a:lnTo>
                <a:lnTo>
                  <a:pt x="1299" y="75"/>
                </a:lnTo>
                <a:lnTo>
                  <a:pt x="1299" y="75"/>
                </a:lnTo>
                <a:lnTo>
                  <a:pt x="1304" y="80"/>
                </a:lnTo>
                <a:lnTo>
                  <a:pt x="1251" y="54"/>
                </a:lnTo>
                <a:lnTo>
                  <a:pt x="1251" y="54"/>
                </a:lnTo>
                <a:lnTo>
                  <a:pt x="1258" y="54"/>
                </a:lnTo>
                <a:lnTo>
                  <a:pt x="1130" y="41"/>
                </a:lnTo>
                <a:lnTo>
                  <a:pt x="1130" y="41"/>
                </a:lnTo>
                <a:lnTo>
                  <a:pt x="1130" y="41"/>
                </a:lnTo>
                <a:lnTo>
                  <a:pt x="643" y="41"/>
                </a:lnTo>
                <a:lnTo>
                  <a:pt x="643" y="41"/>
                </a:lnTo>
                <a:lnTo>
                  <a:pt x="643" y="41"/>
                </a:lnTo>
                <a:lnTo>
                  <a:pt x="0" y="41"/>
                </a:lnTo>
                <a:lnTo>
                  <a:pt x="0" y="0"/>
                </a:lnTo>
                <a:close/>
              </a:path>
            </a:pathLst>
          </a:custGeom>
          <a:solidFill>
            <a:srgbClr val="00FFFF"/>
          </a:solidFill>
          <a:ln w="9525">
            <a:noFill/>
            <a:round/>
          </a:ln>
        </p:spPr>
        <p:txBody>
          <a:bodyPr vert="horz" wrap="square" lIns="91440" tIns="45720" rIns="91440" bIns="45720" numCol="1" anchor="t" anchorCtr="0" compatLnSpc="1"/>
          <a:lstStyle/>
          <a:p>
            <a:endParaRPr lang="zh-CN" altLang="en-US"/>
          </a:p>
        </p:txBody>
      </p:sp>
      <p:sp>
        <p:nvSpPr>
          <p:cNvPr id="232465" name="Freeform 17"/>
          <p:cNvSpPr/>
          <p:nvPr/>
        </p:nvSpPr>
        <p:spPr bwMode="auto">
          <a:xfrm>
            <a:off x="4187825" y="2814638"/>
            <a:ext cx="52388" cy="31750"/>
          </a:xfrm>
          <a:custGeom>
            <a:avLst/>
            <a:gdLst/>
            <a:ahLst/>
            <a:cxnLst>
              <a:cxn ang="0">
                <a:pos x="68" y="39"/>
              </a:cxn>
              <a:cxn ang="0">
                <a:pos x="0" y="39"/>
              </a:cxn>
              <a:cxn ang="0">
                <a:pos x="0" y="0"/>
              </a:cxn>
              <a:cxn ang="0">
                <a:pos x="0" y="39"/>
              </a:cxn>
              <a:cxn ang="0">
                <a:pos x="0" y="0"/>
              </a:cxn>
              <a:cxn ang="0">
                <a:pos x="68" y="0"/>
              </a:cxn>
              <a:cxn ang="0">
                <a:pos x="68" y="39"/>
              </a:cxn>
            </a:cxnLst>
            <a:rect l="0" t="0" r="r" b="b"/>
            <a:pathLst>
              <a:path w="68" h="39">
                <a:moveTo>
                  <a:pt x="68" y="39"/>
                </a:moveTo>
                <a:lnTo>
                  <a:pt x="0" y="39"/>
                </a:lnTo>
                <a:lnTo>
                  <a:pt x="0" y="0"/>
                </a:lnTo>
                <a:lnTo>
                  <a:pt x="0" y="39"/>
                </a:lnTo>
                <a:lnTo>
                  <a:pt x="0" y="0"/>
                </a:lnTo>
                <a:lnTo>
                  <a:pt x="68" y="0"/>
                </a:lnTo>
                <a:lnTo>
                  <a:pt x="68" y="39"/>
                </a:lnTo>
                <a:close/>
              </a:path>
            </a:pathLst>
          </a:custGeom>
          <a:solidFill>
            <a:srgbClr val="00FFFF"/>
          </a:solidFill>
          <a:ln w="9525">
            <a:noFill/>
            <a:round/>
          </a:ln>
        </p:spPr>
        <p:txBody>
          <a:bodyPr vert="horz" wrap="square" lIns="91440" tIns="45720" rIns="91440" bIns="45720" numCol="1" anchor="t" anchorCtr="0" compatLnSpc="1"/>
          <a:lstStyle/>
          <a:p>
            <a:endParaRPr lang="zh-CN" altLang="en-US"/>
          </a:p>
        </p:txBody>
      </p:sp>
      <p:sp>
        <p:nvSpPr>
          <p:cNvPr id="232466" name="Rectangle 18"/>
          <p:cNvSpPr>
            <a:spLocks noChangeArrowheads="1"/>
          </p:cNvSpPr>
          <p:nvPr/>
        </p:nvSpPr>
        <p:spPr bwMode="auto">
          <a:xfrm>
            <a:off x="5527675" y="2814638"/>
            <a:ext cx="15875" cy="31750"/>
          </a:xfrm>
          <a:prstGeom prst="rect">
            <a:avLst/>
          </a:prstGeom>
          <a:solidFill>
            <a:srgbClr val="00FFFF"/>
          </a:solidFill>
          <a:ln w="9525">
            <a:noFill/>
            <a:miter lim="800000"/>
          </a:ln>
        </p:spPr>
        <p:txBody>
          <a:bodyPr vert="horz" wrap="square" lIns="91440" tIns="45720" rIns="91440" bIns="45720" numCol="1" anchor="t" anchorCtr="0" compatLnSpc="1"/>
          <a:lstStyle/>
          <a:p>
            <a:endParaRPr lang="zh-CN" altLang="en-US"/>
          </a:p>
        </p:txBody>
      </p:sp>
      <p:sp>
        <p:nvSpPr>
          <p:cNvPr id="232467" name="Rectangle 19"/>
          <p:cNvSpPr>
            <a:spLocks noChangeArrowheads="1"/>
          </p:cNvSpPr>
          <p:nvPr/>
        </p:nvSpPr>
        <p:spPr bwMode="auto">
          <a:xfrm>
            <a:off x="4187825" y="2814638"/>
            <a:ext cx="1339850" cy="31750"/>
          </a:xfrm>
          <a:prstGeom prst="rect">
            <a:avLst/>
          </a:prstGeom>
          <a:solidFill>
            <a:srgbClr val="00FFFF"/>
          </a:solidFill>
          <a:ln w="9525">
            <a:noFill/>
            <a:miter lim="800000"/>
          </a:ln>
        </p:spPr>
        <p:txBody>
          <a:bodyPr vert="horz" wrap="square" lIns="91440" tIns="45720" rIns="91440" bIns="45720" numCol="1" anchor="t" anchorCtr="0" compatLnSpc="1"/>
          <a:lstStyle/>
          <a:p>
            <a:endParaRPr lang="zh-CN" altLang="en-US"/>
          </a:p>
        </p:txBody>
      </p:sp>
      <p:sp>
        <p:nvSpPr>
          <p:cNvPr id="232468" name="Rectangle 20"/>
          <p:cNvSpPr>
            <a:spLocks noChangeArrowheads="1"/>
          </p:cNvSpPr>
          <p:nvPr/>
        </p:nvSpPr>
        <p:spPr bwMode="auto">
          <a:xfrm>
            <a:off x="8821738" y="5292725"/>
            <a:ext cx="17463" cy="33338"/>
          </a:xfrm>
          <a:prstGeom prst="rect">
            <a:avLst/>
          </a:prstGeom>
          <a:solidFill>
            <a:srgbClr val="00FFFF"/>
          </a:solidFill>
          <a:ln w="9525">
            <a:noFill/>
            <a:miter lim="800000"/>
          </a:ln>
        </p:spPr>
        <p:txBody>
          <a:bodyPr vert="horz" wrap="square" lIns="91440" tIns="45720" rIns="91440" bIns="45720" numCol="1" anchor="t" anchorCtr="0" compatLnSpc="1"/>
          <a:lstStyle/>
          <a:p>
            <a:endParaRPr lang="zh-CN" altLang="en-US"/>
          </a:p>
        </p:txBody>
      </p:sp>
      <p:sp>
        <p:nvSpPr>
          <p:cNvPr id="232469" name="Freeform 21"/>
          <p:cNvSpPr/>
          <p:nvPr/>
        </p:nvSpPr>
        <p:spPr bwMode="auto">
          <a:xfrm>
            <a:off x="6692900" y="4025900"/>
            <a:ext cx="2128838" cy="1300163"/>
          </a:xfrm>
          <a:custGeom>
            <a:avLst/>
            <a:gdLst/>
            <a:ahLst/>
            <a:cxnLst>
              <a:cxn ang="0">
                <a:pos x="2007" y="1636"/>
              </a:cxn>
              <a:cxn ang="0">
                <a:pos x="2007" y="1636"/>
              </a:cxn>
              <a:cxn ang="0">
                <a:pos x="1480" y="1636"/>
              </a:cxn>
              <a:cxn ang="0">
                <a:pos x="1352" y="1622"/>
              </a:cxn>
              <a:cxn ang="0">
                <a:pos x="1345" y="1622"/>
              </a:cxn>
              <a:cxn ang="0">
                <a:pos x="1285" y="1588"/>
              </a:cxn>
              <a:cxn ang="0">
                <a:pos x="1223" y="1528"/>
              </a:cxn>
              <a:cxn ang="0">
                <a:pos x="1223" y="1528"/>
              </a:cxn>
              <a:cxn ang="0">
                <a:pos x="1041" y="1291"/>
              </a:cxn>
              <a:cxn ang="0">
                <a:pos x="730" y="832"/>
              </a:cxn>
              <a:cxn ang="0">
                <a:pos x="730" y="832"/>
              </a:cxn>
              <a:cxn ang="0">
                <a:pos x="411" y="366"/>
              </a:cxn>
              <a:cxn ang="0">
                <a:pos x="230" y="129"/>
              </a:cxn>
              <a:cxn ang="0">
                <a:pos x="230" y="129"/>
              </a:cxn>
              <a:cxn ang="0">
                <a:pos x="175" y="82"/>
              </a:cxn>
              <a:cxn ang="0">
                <a:pos x="121" y="55"/>
              </a:cxn>
              <a:cxn ang="0">
                <a:pos x="128" y="55"/>
              </a:cxn>
              <a:cxn ang="0">
                <a:pos x="0" y="0"/>
              </a:cxn>
              <a:cxn ang="0">
                <a:pos x="6" y="0"/>
              </a:cxn>
              <a:cxn ang="0">
                <a:pos x="135" y="14"/>
              </a:cxn>
              <a:cxn ang="0">
                <a:pos x="196" y="48"/>
              </a:cxn>
              <a:cxn ang="0">
                <a:pos x="196" y="48"/>
              </a:cxn>
              <a:cxn ang="0">
                <a:pos x="257" y="101"/>
              </a:cxn>
              <a:cxn ang="0">
                <a:pos x="445" y="338"/>
              </a:cxn>
              <a:cxn ang="0">
                <a:pos x="445" y="345"/>
              </a:cxn>
              <a:cxn ang="0">
                <a:pos x="764" y="811"/>
              </a:cxn>
              <a:cxn ang="0">
                <a:pos x="1075" y="1272"/>
              </a:cxn>
              <a:cxn ang="0">
                <a:pos x="1075" y="1264"/>
              </a:cxn>
              <a:cxn ang="0">
                <a:pos x="1256" y="1501"/>
              </a:cxn>
              <a:cxn ang="0">
                <a:pos x="1311" y="1562"/>
              </a:cxn>
              <a:cxn ang="0">
                <a:pos x="1311" y="1562"/>
              </a:cxn>
              <a:cxn ang="0">
                <a:pos x="1365" y="1588"/>
              </a:cxn>
              <a:cxn ang="0">
                <a:pos x="1487" y="1595"/>
              </a:cxn>
              <a:cxn ang="0">
                <a:pos x="1480" y="1595"/>
              </a:cxn>
              <a:cxn ang="0">
                <a:pos x="2007" y="1595"/>
              </a:cxn>
              <a:cxn ang="0">
                <a:pos x="2683" y="1595"/>
              </a:cxn>
            </a:cxnLst>
            <a:rect l="0" t="0" r="r" b="b"/>
            <a:pathLst>
              <a:path w="2683" h="1636">
                <a:moveTo>
                  <a:pt x="2683" y="1636"/>
                </a:moveTo>
                <a:lnTo>
                  <a:pt x="2007" y="1636"/>
                </a:lnTo>
                <a:lnTo>
                  <a:pt x="2007" y="1636"/>
                </a:lnTo>
                <a:lnTo>
                  <a:pt x="2007" y="1636"/>
                </a:lnTo>
                <a:lnTo>
                  <a:pt x="1480" y="1636"/>
                </a:lnTo>
                <a:lnTo>
                  <a:pt x="1480" y="1636"/>
                </a:lnTo>
                <a:lnTo>
                  <a:pt x="1480" y="1636"/>
                </a:lnTo>
                <a:lnTo>
                  <a:pt x="1352" y="1622"/>
                </a:lnTo>
                <a:lnTo>
                  <a:pt x="1345" y="1622"/>
                </a:lnTo>
                <a:lnTo>
                  <a:pt x="1345" y="1622"/>
                </a:lnTo>
                <a:lnTo>
                  <a:pt x="1290" y="1595"/>
                </a:lnTo>
                <a:lnTo>
                  <a:pt x="1285" y="1588"/>
                </a:lnTo>
                <a:lnTo>
                  <a:pt x="1285" y="1588"/>
                </a:lnTo>
                <a:lnTo>
                  <a:pt x="1223" y="1528"/>
                </a:lnTo>
                <a:lnTo>
                  <a:pt x="1223" y="1528"/>
                </a:lnTo>
                <a:lnTo>
                  <a:pt x="1223" y="1528"/>
                </a:lnTo>
                <a:lnTo>
                  <a:pt x="1041" y="1291"/>
                </a:lnTo>
                <a:lnTo>
                  <a:pt x="1041" y="1291"/>
                </a:lnTo>
                <a:lnTo>
                  <a:pt x="1041" y="1291"/>
                </a:lnTo>
                <a:lnTo>
                  <a:pt x="730" y="832"/>
                </a:lnTo>
                <a:lnTo>
                  <a:pt x="730" y="832"/>
                </a:lnTo>
                <a:lnTo>
                  <a:pt x="730" y="832"/>
                </a:lnTo>
                <a:lnTo>
                  <a:pt x="411" y="366"/>
                </a:lnTo>
                <a:lnTo>
                  <a:pt x="411" y="366"/>
                </a:lnTo>
                <a:lnTo>
                  <a:pt x="411" y="366"/>
                </a:lnTo>
                <a:lnTo>
                  <a:pt x="230" y="129"/>
                </a:lnTo>
                <a:lnTo>
                  <a:pt x="230" y="129"/>
                </a:lnTo>
                <a:lnTo>
                  <a:pt x="230" y="129"/>
                </a:lnTo>
                <a:lnTo>
                  <a:pt x="169" y="75"/>
                </a:lnTo>
                <a:lnTo>
                  <a:pt x="175" y="82"/>
                </a:lnTo>
                <a:lnTo>
                  <a:pt x="175" y="82"/>
                </a:lnTo>
                <a:lnTo>
                  <a:pt x="121" y="55"/>
                </a:lnTo>
                <a:lnTo>
                  <a:pt x="128" y="55"/>
                </a:lnTo>
                <a:lnTo>
                  <a:pt x="128" y="55"/>
                </a:lnTo>
                <a:lnTo>
                  <a:pt x="0" y="41"/>
                </a:lnTo>
                <a:lnTo>
                  <a:pt x="0" y="0"/>
                </a:lnTo>
                <a:lnTo>
                  <a:pt x="0" y="41"/>
                </a:lnTo>
                <a:lnTo>
                  <a:pt x="6" y="0"/>
                </a:lnTo>
                <a:lnTo>
                  <a:pt x="135" y="14"/>
                </a:lnTo>
                <a:lnTo>
                  <a:pt x="135" y="14"/>
                </a:lnTo>
                <a:lnTo>
                  <a:pt x="141" y="21"/>
                </a:lnTo>
                <a:lnTo>
                  <a:pt x="196" y="48"/>
                </a:lnTo>
                <a:lnTo>
                  <a:pt x="196" y="48"/>
                </a:lnTo>
                <a:lnTo>
                  <a:pt x="196" y="48"/>
                </a:lnTo>
                <a:lnTo>
                  <a:pt x="257" y="101"/>
                </a:lnTo>
                <a:lnTo>
                  <a:pt x="257" y="101"/>
                </a:lnTo>
                <a:lnTo>
                  <a:pt x="264" y="101"/>
                </a:lnTo>
                <a:lnTo>
                  <a:pt x="445" y="338"/>
                </a:lnTo>
                <a:lnTo>
                  <a:pt x="445" y="338"/>
                </a:lnTo>
                <a:lnTo>
                  <a:pt x="445" y="345"/>
                </a:lnTo>
                <a:lnTo>
                  <a:pt x="764" y="811"/>
                </a:lnTo>
                <a:lnTo>
                  <a:pt x="764" y="811"/>
                </a:lnTo>
                <a:lnTo>
                  <a:pt x="764" y="811"/>
                </a:lnTo>
                <a:lnTo>
                  <a:pt x="1075" y="1272"/>
                </a:lnTo>
                <a:lnTo>
                  <a:pt x="1075" y="1272"/>
                </a:lnTo>
                <a:lnTo>
                  <a:pt x="1075" y="1264"/>
                </a:lnTo>
                <a:lnTo>
                  <a:pt x="1256" y="1501"/>
                </a:lnTo>
                <a:lnTo>
                  <a:pt x="1256" y="1501"/>
                </a:lnTo>
                <a:lnTo>
                  <a:pt x="1251" y="1501"/>
                </a:lnTo>
                <a:lnTo>
                  <a:pt x="1311" y="1562"/>
                </a:lnTo>
                <a:lnTo>
                  <a:pt x="1311" y="1562"/>
                </a:lnTo>
                <a:lnTo>
                  <a:pt x="1311" y="1562"/>
                </a:lnTo>
                <a:lnTo>
                  <a:pt x="1365" y="1588"/>
                </a:lnTo>
                <a:lnTo>
                  <a:pt x="1365" y="1588"/>
                </a:lnTo>
                <a:lnTo>
                  <a:pt x="1358" y="1583"/>
                </a:lnTo>
                <a:lnTo>
                  <a:pt x="1487" y="1595"/>
                </a:lnTo>
                <a:lnTo>
                  <a:pt x="1487" y="1595"/>
                </a:lnTo>
                <a:lnTo>
                  <a:pt x="1480" y="1595"/>
                </a:lnTo>
                <a:lnTo>
                  <a:pt x="2007" y="1595"/>
                </a:lnTo>
                <a:lnTo>
                  <a:pt x="2007" y="1595"/>
                </a:lnTo>
                <a:lnTo>
                  <a:pt x="2007" y="1595"/>
                </a:lnTo>
                <a:lnTo>
                  <a:pt x="2683" y="1595"/>
                </a:lnTo>
                <a:lnTo>
                  <a:pt x="2683" y="1636"/>
                </a:lnTo>
                <a:close/>
              </a:path>
            </a:pathLst>
          </a:custGeom>
          <a:solidFill>
            <a:srgbClr val="00FFFF"/>
          </a:solidFill>
          <a:ln w="9525">
            <a:noFill/>
            <a:round/>
          </a:ln>
        </p:spPr>
        <p:txBody>
          <a:bodyPr vert="horz" wrap="square" lIns="91440" tIns="45720" rIns="91440" bIns="45720" numCol="1" anchor="t" anchorCtr="0" compatLnSpc="1"/>
          <a:lstStyle/>
          <a:p>
            <a:endParaRPr lang="zh-CN" altLang="en-US"/>
          </a:p>
        </p:txBody>
      </p:sp>
      <p:sp>
        <p:nvSpPr>
          <p:cNvPr id="232470" name="Freeform 22"/>
          <p:cNvSpPr/>
          <p:nvPr/>
        </p:nvSpPr>
        <p:spPr bwMode="auto">
          <a:xfrm>
            <a:off x="6692900" y="4025900"/>
            <a:ext cx="58738" cy="33338"/>
          </a:xfrm>
          <a:custGeom>
            <a:avLst/>
            <a:gdLst/>
            <a:ahLst/>
            <a:cxnLst>
              <a:cxn ang="0">
                <a:pos x="0" y="0"/>
              </a:cxn>
              <a:cxn ang="0">
                <a:pos x="74" y="0"/>
              </a:cxn>
              <a:cxn ang="0">
                <a:pos x="74" y="41"/>
              </a:cxn>
              <a:cxn ang="0">
                <a:pos x="74" y="0"/>
              </a:cxn>
              <a:cxn ang="0">
                <a:pos x="74" y="41"/>
              </a:cxn>
              <a:cxn ang="0">
                <a:pos x="0" y="41"/>
              </a:cxn>
              <a:cxn ang="0">
                <a:pos x="0" y="0"/>
              </a:cxn>
            </a:cxnLst>
            <a:rect l="0" t="0" r="r" b="b"/>
            <a:pathLst>
              <a:path w="74" h="41">
                <a:moveTo>
                  <a:pt x="0" y="0"/>
                </a:moveTo>
                <a:lnTo>
                  <a:pt x="74" y="0"/>
                </a:lnTo>
                <a:lnTo>
                  <a:pt x="74" y="41"/>
                </a:lnTo>
                <a:lnTo>
                  <a:pt x="74" y="0"/>
                </a:lnTo>
                <a:lnTo>
                  <a:pt x="74" y="41"/>
                </a:lnTo>
                <a:lnTo>
                  <a:pt x="0" y="41"/>
                </a:lnTo>
                <a:lnTo>
                  <a:pt x="0" y="0"/>
                </a:lnTo>
                <a:close/>
              </a:path>
            </a:pathLst>
          </a:custGeom>
          <a:solidFill>
            <a:srgbClr val="00FFFF"/>
          </a:solidFill>
          <a:ln w="9525">
            <a:noFill/>
            <a:round/>
          </a:ln>
        </p:spPr>
        <p:txBody>
          <a:bodyPr vert="horz" wrap="square" lIns="91440" tIns="45720" rIns="91440" bIns="45720" numCol="1" anchor="t" anchorCtr="0" compatLnSpc="1"/>
          <a:lstStyle/>
          <a:p>
            <a:endParaRPr lang="zh-CN" altLang="en-US"/>
          </a:p>
        </p:txBody>
      </p:sp>
      <p:sp>
        <p:nvSpPr>
          <p:cNvPr id="232471" name="Rectangle 23"/>
          <p:cNvSpPr>
            <a:spLocks noChangeArrowheads="1"/>
          </p:cNvSpPr>
          <p:nvPr/>
        </p:nvSpPr>
        <p:spPr bwMode="auto">
          <a:xfrm>
            <a:off x="5394325" y="4025900"/>
            <a:ext cx="15875" cy="33338"/>
          </a:xfrm>
          <a:prstGeom prst="rect">
            <a:avLst/>
          </a:prstGeom>
          <a:solidFill>
            <a:srgbClr val="00FFFF"/>
          </a:solidFill>
          <a:ln w="9525">
            <a:noFill/>
            <a:miter lim="800000"/>
          </a:ln>
        </p:spPr>
        <p:txBody>
          <a:bodyPr vert="horz" wrap="square" lIns="91440" tIns="45720" rIns="91440" bIns="45720" numCol="1" anchor="t" anchorCtr="0" compatLnSpc="1"/>
          <a:lstStyle/>
          <a:p>
            <a:endParaRPr lang="zh-CN" altLang="en-US"/>
          </a:p>
        </p:txBody>
      </p:sp>
      <p:sp>
        <p:nvSpPr>
          <p:cNvPr id="232472" name="Rectangle 24"/>
          <p:cNvSpPr>
            <a:spLocks noChangeArrowheads="1"/>
          </p:cNvSpPr>
          <p:nvPr/>
        </p:nvSpPr>
        <p:spPr bwMode="auto">
          <a:xfrm>
            <a:off x="5410200" y="4025900"/>
            <a:ext cx="1341438" cy="33338"/>
          </a:xfrm>
          <a:prstGeom prst="rect">
            <a:avLst/>
          </a:prstGeom>
          <a:solidFill>
            <a:srgbClr val="00FFFF"/>
          </a:solidFill>
          <a:ln w="9525">
            <a:noFill/>
            <a:miter lim="800000"/>
          </a:ln>
        </p:spPr>
        <p:txBody>
          <a:bodyPr vert="horz" wrap="square" lIns="91440" tIns="45720" rIns="91440" bIns="45720" numCol="1" anchor="t" anchorCtr="0" compatLnSpc="1"/>
          <a:lstStyle/>
          <a:p>
            <a:endParaRPr lang="zh-CN" altLang="en-US"/>
          </a:p>
        </p:txBody>
      </p:sp>
      <p:sp>
        <p:nvSpPr>
          <p:cNvPr id="232473" name="Rectangle 25"/>
          <p:cNvSpPr>
            <a:spLocks noChangeArrowheads="1"/>
          </p:cNvSpPr>
          <p:nvPr/>
        </p:nvSpPr>
        <p:spPr bwMode="auto">
          <a:xfrm>
            <a:off x="5105400" y="4032250"/>
            <a:ext cx="4763" cy="174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474" name="Rectangle 26"/>
          <p:cNvSpPr>
            <a:spLocks noChangeArrowheads="1"/>
          </p:cNvSpPr>
          <p:nvPr/>
        </p:nvSpPr>
        <p:spPr bwMode="auto">
          <a:xfrm>
            <a:off x="1493838" y="4032250"/>
            <a:ext cx="4763" cy="174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475" name="Rectangle 27"/>
          <p:cNvSpPr>
            <a:spLocks noChangeArrowheads="1"/>
          </p:cNvSpPr>
          <p:nvPr/>
        </p:nvSpPr>
        <p:spPr bwMode="auto">
          <a:xfrm>
            <a:off x="1498600" y="4032250"/>
            <a:ext cx="3606800" cy="174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476" name="Rectangle 28"/>
          <p:cNvSpPr>
            <a:spLocks noChangeArrowheads="1"/>
          </p:cNvSpPr>
          <p:nvPr/>
        </p:nvSpPr>
        <p:spPr bwMode="auto">
          <a:xfrm>
            <a:off x="3930650" y="2825750"/>
            <a:ext cx="3175" cy="158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477" name="Rectangle 29"/>
          <p:cNvSpPr>
            <a:spLocks noChangeArrowheads="1"/>
          </p:cNvSpPr>
          <p:nvPr/>
        </p:nvSpPr>
        <p:spPr bwMode="auto">
          <a:xfrm>
            <a:off x="1493838" y="2825750"/>
            <a:ext cx="4763" cy="158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478" name="Rectangle 30"/>
          <p:cNvSpPr>
            <a:spLocks noChangeArrowheads="1"/>
          </p:cNvSpPr>
          <p:nvPr/>
        </p:nvSpPr>
        <p:spPr bwMode="auto">
          <a:xfrm>
            <a:off x="1498600" y="2825750"/>
            <a:ext cx="2432050" cy="158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479" name="Rectangle 31"/>
          <p:cNvSpPr>
            <a:spLocks noChangeArrowheads="1"/>
          </p:cNvSpPr>
          <p:nvPr/>
        </p:nvSpPr>
        <p:spPr bwMode="auto">
          <a:xfrm>
            <a:off x="1949450" y="1549400"/>
            <a:ext cx="6350" cy="14288"/>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480" name="Rectangle 32"/>
          <p:cNvSpPr>
            <a:spLocks noChangeArrowheads="1"/>
          </p:cNvSpPr>
          <p:nvPr/>
        </p:nvSpPr>
        <p:spPr bwMode="auto">
          <a:xfrm>
            <a:off x="1493838" y="1549400"/>
            <a:ext cx="4763" cy="14288"/>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481" name="Rectangle 33"/>
          <p:cNvSpPr>
            <a:spLocks noChangeArrowheads="1"/>
          </p:cNvSpPr>
          <p:nvPr/>
        </p:nvSpPr>
        <p:spPr bwMode="auto">
          <a:xfrm>
            <a:off x="1744886" y="1549400"/>
            <a:ext cx="450850" cy="14288"/>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482" name="Rectangle 34"/>
          <p:cNvSpPr>
            <a:spLocks noChangeArrowheads="1"/>
          </p:cNvSpPr>
          <p:nvPr/>
        </p:nvSpPr>
        <p:spPr bwMode="auto">
          <a:xfrm>
            <a:off x="3189288" y="5303838"/>
            <a:ext cx="4763" cy="158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483" name="Rectangle 35"/>
          <p:cNvSpPr>
            <a:spLocks noChangeArrowheads="1"/>
          </p:cNvSpPr>
          <p:nvPr/>
        </p:nvSpPr>
        <p:spPr bwMode="auto">
          <a:xfrm>
            <a:off x="1493838" y="5303838"/>
            <a:ext cx="4763" cy="158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484" name="Rectangle 36"/>
          <p:cNvSpPr>
            <a:spLocks noChangeArrowheads="1"/>
          </p:cNvSpPr>
          <p:nvPr/>
        </p:nvSpPr>
        <p:spPr bwMode="auto">
          <a:xfrm>
            <a:off x="1657176" y="5303838"/>
            <a:ext cx="1690688" cy="158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485" name="Rectangle 37"/>
          <p:cNvSpPr>
            <a:spLocks noChangeArrowheads="1"/>
          </p:cNvSpPr>
          <p:nvPr/>
        </p:nvSpPr>
        <p:spPr bwMode="auto">
          <a:xfrm>
            <a:off x="4044165" y="3140273"/>
            <a:ext cx="513548" cy="369332"/>
          </a:xfrm>
          <a:prstGeom prst="rect">
            <a:avLst/>
          </a:prstGeom>
          <a:noFill/>
          <a:ln w="9525">
            <a:noFill/>
            <a:miter lim="800000"/>
          </a:ln>
        </p:spPr>
        <p:txBody>
          <a:bodyPr vert="horz" wrap="squar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2400" dirty="0" err="1">
                <a:solidFill>
                  <a:srgbClr val="000000"/>
                </a:solidFill>
                <a:latin typeface="Times-Roman" charset="0"/>
                <a:cs typeface="宋体" panose="02010600030101010101" pitchFamily="2" charset="-122"/>
              </a:rPr>
              <a:t>t</a:t>
            </a:r>
            <a:r>
              <a:rPr lang="en-US" altLang="zh-CN" sz="2400" baseline="-25000" dirty="0" err="1">
                <a:solidFill>
                  <a:srgbClr val="000000"/>
                </a:solidFill>
                <a:latin typeface="Times-Roman" charset="0"/>
                <a:cs typeface="宋体" panose="02010600030101010101" pitchFamily="2" charset="-122"/>
              </a:rPr>
              <a:t>pLH</a:t>
            </a:r>
            <a:r>
              <a:rPr kumimoji="0" lang="zh-CN" altLang="zh-CN" sz="2400" b="0" i="0" u="none" strike="noStrike" cap="none" normalizeH="0" baseline="0" dirty="0">
                <a:ln>
                  <a:noFill/>
                </a:ln>
                <a:solidFill>
                  <a:srgbClr val="000000"/>
                </a:solidFill>
                <a:effectLst/>
                <a:latin typeface="Times-Roman" charset="0"/>
                <a:ea typeface="宋体" panose="02010600030101010101" pitchFamily="2" charset="-122"/>
                <a:cs typeface="宋体" panose="02010600030101010101" pitchFamily="2" charset="-122"/>
              </a:rPr>
              <a:t> </a:t>
            </a:r>
            <a:endParaRPr kumimoji="0" lang="zh-CN"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2486" name="Rectangle 38"/>
          <p:cNvSpPr>
            <a:spLocks noChangeArrowheads="1"/>
          </p:cNvSpPr>
          <p:nvPr/>
        </p:nvSpPr>
        <p:spPr bwMode="auto">
          <a:xfrm>
            <a:off x="1033463" y="1420813"/>
            <a:ext cx="257175" cy="271463"/>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1" u="none" strike="noStrike" cap="none" normalizeH="0" baseline="0">
                <a:ln>
                  <a:noFill/>
                </a:ln>
                <a:solidFill>
                  <a:srgbClr val="000000"/>
                </a:solidFill>
                <a:effectLst/>
                <a:latin typeface="Times-Roman" charset="0"/>
                <a:ea typeface="宋体" panose="02010600030101010101" pitchFamily="2" charset="-122"/>
                <a:cs typeface="宋体" panose="02010600030101010101" pitchFamily="2" charset="-122"/>
              </a:rPr>
              <a:t>V </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2487" name="Rectangle 39"/>
          <p:cNvSpPr>
            <a:spLocks noChangeArrowheads="1"/>
          </p:cNvSpPr>
          <p:nvPr/>
        </p:nvSpPr>
        <p:spPr bwMode="auto">
          <a:xfrm>
            <a:off x="1155700" y="1506538"/>
            <a:ext cx="240450" cy="200055"/>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300" i="1" dirty="0">
                <a:solidFill>
                  <a:srgbClr val="000000"/>
                </a:solidFill>
                <a:latin typeface="Times-Roman" charset="0"/>
                <a:cs typeface="宋体" panose="02010600030101010101" pitchFamily="2" charset="-122"/>
              </a:rPr>
              <a:t>CC</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2488" name="Rectangle 40"/>
          <p:cNvSpPr>
            <a:spLocks noChangeArrowheads="1"/>
          </p:cNvSpPr>
          <p:nvPr/>
        </p:nvSpPr>
        <p:spPr bwMode="auto">
          <a:xfrm>
            <a:off x="1033463" y="3914775"/>
            <a:ext cx="257175" cy="271463"/>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1" u="none" strike="noStrike" cap="none" normalizeH="0" baseline="0">
                <a:ln>
                  <a:noFill/>
                </a:ln>
                <a:solidFill>
                  <a:srgbClr val="000000"/>
                </a:solidFill>
                <a:effectLst/>
                <a:latin typeface="Times-Roman" charset="0"/>
                <a:ea typeface="宋体" panose="02010600030101010101" pitchFamily="2" charset="-122"/>
                <a:cs typeface="宋体" panose="02010600030101010101" pitchFamily="2" charset="-122"/>
              </a:rPr>
              <a:t>V </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2489" name="Rectangle 41"/>
          <p:cNvSpPr>
            <a:spLocks noChangeArrowheads="1"/>
          </p:cNvSpPr>
          <p:nvPr/>
        </p:nvSpPr>
        <p:spPr bwMode="auto">
          <a:xfrm>
            <a:off x="1155700" y="3995738"/>
            <a:ext cx="240450" cy="200055"/>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300" i="1" dirty="0">
                <a:solidFill>
                  <a:srgbClr val="000000"/>
                </a:solidFill>
                <a:latin typeface="Times-Roman" charset="0"/>
                <a:cs typeface="宋体" panose="02010600030101010101" pitchFamily="2" charset="-122"/>
              </a:rPr>
              <a:t>CC</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2490" name="Rectangle 42"/>
          <p:cNvSpPr>
            <a:spLocks noChangeArrowheads="1"/>
          </p:cNvSpPr>
          <p:nvPr/>
        </p:nvSpPr>
        <p:spPr bwMode="auto">
          <a:xfrm>
            <a:off x="1036638" y="2692400"/>
            <a:ext cx="482600" cy="271463"/>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1" u="none" strike="noStrike" cap="none" normalizeH="0" baseline="0">
                <a:ln>
                  <a:noFill/>
                </a:ln>
                <a:solidFill>
                  <a:srgbClr val="000000"/>
                </a:solidFill>
                <a:effectLst/>
                <a:latin typeface="Times-Roman" charset="0"/>
                <a:ea typeface="宋体" panose="02010600030101010101" pitchFamily="2" charset="-122"/>
                <a:cs typeface="宋体" panose="02010600030101010101" pitchFamily="2" charset="-122"/>
              </a:rPr>
              <a:t>Gnd </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2491" name="Rectangle 43"/>
          <p:cNvSpPr>
            <a:spLocks noChangeArrowheads="1"/>
          </p:cNvSpPr>
          <p:nvPr/>
        </p:nvSpPr>
        <p:spPr bwMode="auto">
          <a:xfrm>
            <a:off x="1036638" y="5181600"/>
            <a:ext cx="482600" cy="271463"/>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1" u="none" strike="noStrike" cap="none" normalizeH="0" baseline="0">
                <a:ln>
                  <a:noFill/>
                </a:ln>
                <a:solidFill>
                  <a:srgbClr val="000000"/>
                </a:solidFill>
                <a:effectLst/>
                <a:latin typeface="Times-Roman" charset="0"/>
                <a:ea typeface="宋体" panose="02010600030101010101" pitchFamily="2" charset="-122"/>
                <a:cs typeface="宋体" panose="02010600030101010101" pitchFamily="2" charset="-122"/>
              </a:rPr>
              <a:t>Gnd </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2492" name="Rectangle 44"/>
          <p:cNvSpPr>
            <a:spLocks noChangeArrowheads="1"/>
          </p:cNvSpPr>
          <p:nvPr/>
        </p:nvSpPr>
        <p:spPr bwMode="auto">
          <a:xfrm>
            <a:off x="765175" y="1984375"/>
            <a:ext cx="257175" cy="271463"/>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1" u="none" strike="noStrike" cap="none" normalizeH="0" baseline="0">
                <a:ln>
                  <a:noFill/>
                </a:ln>
                <a:solidFill>
                  <a:srgbClr val="000000"/>
                </a:solidFill>
                <a:effectLst/>
                <a:latin typeface="Times-Roman" charset="0"/>
                <a:ea typeface="宋体" panose="02010600030101010101" pitchFamily="2" charset="-122"/>
                <a:cs typeface="宋体" panose="02010600030101010101" pitchFamily="2" charset="-122"/>
              </a:rPr>
              <a:t>V </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2493" name="Rectangle 45"/>
          <p:cNvSpPr>
            <a:spLocks noChangeArrowheads="1"/>
          </p:cNvSpPr>
          <p:nvPr/>
        </p:nvSpPr>
        <p:spPr bwMode="auto">
          <a:xfrm>
            <a:off x="887413" y="2065338"/>
            <a:ext cx="213200" cy="200055"/>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300" i="1" dirty="0">
                <a:solidFill>
                  <a:srgbClr val="000000"/>
                </a:solidFill>
                <a:latin typeface="Times-Roman" charset="0"/>
                <a:cs typeface="宋体" panose="02010600030101010101" pitchFamily="2" charset="-122"/>
              </a:rPr>
              <a:t>IN</a:t>
            </a:r>
            <a:r>
              <a:rPr kumimoji="0" lang="zh-CN" altLang="zh-CN" sz="1300" b="0" i="1" u="none" strike="noStrike" cap="none" normalizeH="0" baseline="0" dirty="0">
                <a:ln>
                  <a:noFill/>
                </a:ln>
                <a:solidFill>
                  <a:srgbClr val="000000"/>
                </a:solidFill>
                <a:effectLst/>
                <a:latin typeface="Times-Roman" charset="0"/>
                <a:ea typeface="宋体" panose="02010600030101010101" pitchFamily="2" charset="-122"/>
                <a:cs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2494" name="Rectangle 46"/>
          <p:cNvSpPr>
            <a:spLocks noChangeArrowheads="1"/>
          </p:cNvSpPr>
          <p:nvPr/>
        </p:nvSpPr>
        <p:spPr bwMode="auto">
          <a:xfrm>
            <a:off x="754063" y="4543425"/>
            <a:ext cx="257175" cy="271463"/>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1" u="none" strike="noStrike" cap="none" normalizeH="0" baseline="0" dirty="0">
                <a:ln>
                  <a:noFill/>
                </a:ln>
                <a:solidFill>
                  <a:srgbClr val="000000"/>
                </a:solidFill>
                <a:effectLst/>
                <a:latin typeface="Times-Roman" charset="0"/>
                <a:ea typeface="宋体" panose="02010600030101010101" pitchFamily="2" charset="-122"/>
                <a:cs typeface="宋体" panose="02010600030101010101" pitchFamily="2" charset="-122"/>
              </a:rPr>
              <a:t>V </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2495" name="Rectangle 47"/>
          <p:cNvSpPr>
            <a:spLocks noChangeArrowheads="1"/>
          </p:cNvSpPr>
          <p:nvPr/>
        </p:nvSpPr>
        <p:spPr bwMode="auto">
          <a:xfrm>
            <a:off x="3495675" y="2192338"/>
            <a:ext cx="4763" cy="158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496" name="Rectangle 48"/>
          <p:cNvSpPr>
            <a:spLocks noChangeArrowheads="1"/>
          </p:cNvSpPr>
          <p:nvPr/>
        </p:nvSpPr>
        <p:spPr bwMode="auto">
          <a:xfrm>
            <a:off x="3817938" y="2192338"/>
            <a:ext cx="4763" cy="158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497" name="Rectangle 49"/>
          <p:cNvSpPr>
            <a:spLocks noChangeArrowheads="1"/>
          </p:cNvSpPr>
          <p:nvPr/>
        </p:nvSpPr>
        <p:spPr bwMode="auto">
          <a:xfrm>
            <a:off x="3500438" y="2192338"/>
            <a:ext cx="317500" cy="158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498" name="Rectangle 50"/>
          <p:cNvSpPr>
            <a:spLocks noChangeArrowheads="1"/>
          </p:cNvSpPr>
          <p:nvPr/>
        </p:nvSpPr>
        <p:spPr bwMode="auto">
          <a:xfrm>
            <a:off x="3651250" y="2025650"/>
            <a:ext cx="14288" cy="6350"/>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499" name="Rectangle 51"/>
          <p:cNvSpPr>
            <a:spLocks noChangeArrowheads="1"/>
          </p:cNvSpPr>
          <p:nvPr/>
        </p:nvSpPr>
        <p:spPr bwMode="auto">
          <a:xfrm>
            <a:off x="3651250" y="3721100"/>
            <a:ext cx="14288" cy="6350"/>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00" name="Rectangle 52"/>
          <p:cNvSpPr>
            <a:spLocks noChangeArrowheads="1"/>
          </p:cNvSpPr>
          <p:nvPr/>
        </p:nvSpPr>
        <p:spPr bwMode="auto">
          <a:xfrm>
            <a:off x="3651250" y="2032000"/>
            <a:ext cx="14288" cy="1689100"/>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01" name="Rectangle 53"/>
          <p:cNvSpPr>
            <a:spLocks noChangeArrowheads="1"/>
          </p:cNvSpPr>
          <p:nvPr/>
        </p:nvSpPr>
        <p:spPr bwMode="auto">
          <a:xfrm>
            <a:off x="866775" y="4622800"/>
            <a:ext cx="487313" cy="276999"/>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OUT</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2502" name="Rectangle 54"/>
          <p:cNvSpPr>
            <a:spLocks noChangeArrowheads="1"/>
          </p:cNvSpPr>
          <p:nvPr/>
        </p:nvSpPr>
        <p:spPr bwMode="auto">
          <a:xfrm>
            <a:off x="5903913" y="2192338"/>
            <a:ext cx="6350" cy="158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03" name="Rectangle 55"/>
          <p:cNvSpPr>
            <a:spLocks noChangeArrowheads="1"/>
          </p:cNvSpPr>
          <p:nvPr/>
        </p:nvSpPr>
        <p:spPr bwMode="auto">
          <a:xfrm>
            <a:off x="6226175" y="2192338"/>
            <a:ext cx="4763" cy="158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04" name="Rectangle 56"/>
          <p:cNvSpPr>
            <a:spLocks noChangeArrowheads="1"/>
          </p:cNvSpPr>
          <p:nvPr/>
        </p:nvSpPr>
        <p:spPr bwMode="auto">
          <a:xfrm>
            <a:off x="5910263" y="2192338"/>
            <a:ext cx="315913" cy="158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05" name="Rectangle 57"/>
          <p:cNvSpPr>
            <a:spLocks noChangeArrowheads="1"/>
          </p:cNvSpPr>
          <p:nvPr/>
        </p:nvSpPr>
        <p:spPr bwMode="auto">
          <a:xfrm>
            <a:off x="3081338" y="2101850"/>
            <a:ext cx="506413" cy="273050"/>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a:ln>
                  <a:noFill/>
                </a:ln>
                <a:solidFill>
                  <a:srgbClr val="000000"/>
                </a:solidFill>
                <a:effectLst/>
                <a:latin typeface="Times-Roman" charset="0"/>
                <a:ea typeface="宋体" panose="02010600030101010101" pitchFamily="2" charset="-122"/>
                <a:cs typeface="宋体" panose="02010600030101010101" pitchFamily="2" charset="-122"/>
              </a:rPr>
              <a:t>50% </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2506" name="Rectangle 58"/>
          <p:cNvSpPr>
            <a:spLocks noChangeArrowheads="1"/>
          </p:cNvSpPr>
          <p:nvPr/>
        </p:nvSpPr>
        <p:spPr bwMode="auto">
          <a:xfrm>
            <a:off x="5475288" y="2101850"/>
            <a:ext cx="506413" cy="273050"/>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a:ln>
                  <a:noFill/>
                </a:ln>
                <a:solidFill>
                  <a:srgbClr val="000000"/>
                </a:solidFill>
                <a:effectLst/>
                <a:latin typeface="Times-Roman" charset="0"/>
                <a:ea typeface="宋体" panose="02010600030101010101" pitchFamily="2" charset="-122"/>
                <a:cs typeface="宋体" panose="02010600030101010101" pitchFamily="2" charset="-122"/>
              </a:rPr>
              <a:t>50% </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2507" name="Rectangle 59"/>
          <p:cNvSpPr>
            <a:spLocks noChangeArrowheads="1"/>
          </p:cNvSpPr>
          <p:nvPr/>
        </p:nvSpPr>
        <p:spPr bwMode="auto">
          <a:xfrm>
            <a:off x="5281613" y="4227513"/>
            <a:ext cx="506413" cy="273050"/>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a:ln>
                  <a:noFill/>
                </a:ln>
                <a:solidFill>
                  <a:srgbClr val="000000"/>
                </a:solidFill>
                <a:effectLst/>
                <a:latin typeface="Times-Roman" charset="0"/>
                <a:ea typeface="宋体" panose="02010600030101010101" pitchFamily="2" charset="-122"/>
                <a:cs typeface="宋体" panose="02010600030101010101" pitchFamily="2" charset="-122"/>
              </a:rPr>
              <a:t>90% </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2509" name="Rectangle 61"/>
          <p:cNvSpPr>
            <a:spLocks noChangeArrowheads="1"/>
          </p:cNvSpPr>
          <p:nvPr/>
        </p:nvSpPr>
        <p:spPr bwMode="auto">
          <a:xfrm>
            <a:off x="4557713" y="5262563"/>
            <a:ext cx="506413" cy="273050"/>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a:ln>
                  <a:noFill/>
                </a:ln>
                <a:solidFill>
                  <a:srgbClr val="000000"/>
                </a:solidFill>
                <a:effectLst/>
                <a:latin typeface="Times-Roman" charset="0"/>
                <a:ea typeface="宋体" panose="02010600030101010101" pitchFamily="2" charset="-122"/>
                <a:cs typeface="宋体" panose="02010600030101010101" pitchFamily="2" charset="-122"/>
              </a:rPr>
              <a:t>10% </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2510" name="Rectangle 62"/>
          <p:cNvSpPr>
            <a:spLocks noChangeArrowheads="1"/>
          </p:cNvSpPr>
          <p:nvPr/>
        </p:nvSpPr>
        <p:spPr bwMode="auto">
          <a:xfrm>
            <a:off x="4799013" y="5895975"/>
            <a:ext cx="190500" cy="271463"/>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1" u="none" strike="noStrike" cap="none" normalizeH="0" baseline="0">
                <a:ln>
                  <a:noFill/>
                </a:ln>
                <a:solidFill>
                  <a:srgbClr val="000000"/>
                </a:solidFill>
                <a:effectLst/>
                <a:latin typeface="Times-Roman" charset="0"/>
                <a:ea typeface="宋体" panose="02010600030101010101" pitchFamily="2" charset="-122"/>
                <a:cs typeface="宋体" panose="02010600030101010101" pitchFamily="2" charset="-122"/>
              </a:rPr>
              <a:t>t </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2511" name="Freeform 63"/>
          <p:cNvSpPr/>
          <p:nvPr/>
        </p:nvSpPr>
        <p:spPr bwMode="auto">
          <a:xfrm>
            <a:off x="4546600" y="5770563"/>
            <a:ext cx="123825" cy="76200"/>
          </a:xfrm>
          <a:custGeom>
            <a:avLst/>
            <a:gdLst/>
            <a:ahLst/>
            <a:cxnLst>
              <a:cxn ang="0">
                <a:pos x="155" y="48"/>
              </a:cxn>
              <a:cxn ang="0">
                <a:pos x="155" y="74"/>
              </a:cxn>
              <a:cxn ang="0">
                <a:pos x="155" y="95"/>
              </a:cxn>
              <a:cxn ang="0">
                <a:pos x="135" y="88"/>
              </a:cxn>
              <a:cxn ang="0">
                <a:pos x="0" y="62"/>
              </a:cxn>
              <a:cxn ang="0">
                <a:pos x="0" y="33"/>
              </a:cxn>
              <a:cxn ang="0">
                <a:pos x="0" y="33"/>
              </a:cxn>
              <a:cxn ang="0">
                <a:pos x="135" y="7"/>
              </a:cxn>
              <a:cxn ang="0">
                <a:pos x="155" y="0"/>
              </a:cxn>
              <a:cxn ang="0">
                <a:pos x="155" y="21"/>
              </a:cxn>
              <a:cxn ang="0">
                <a:pos x="140" y="33"/>
              </a:cxn>
              <a:cxn ang="0">
                <a:pos x="5" y="62"/>
              </a:cxn>
              <a:cxn ang="0">
                <a:pos x="5" y="62"/>
              </a:cxn>
              <a:cxn ang="0">
                <a:pos x="5" y="33"/>
              </a:cxn>
              <a:cxn ang="0">
                <a:pos x="140" y="62"/>
              </a:cxn>
              <a:cxn ang="0">
                <a:pos x="135" y="88"/>
              </a:cxn>
              <a:cxn ang="0">
                <a:pos x="128" y="74"/>
              </a:cxn>
              <a:cxn ang="0">
                <a:pos x="128" y="48"/>
              </a:cxn>
              <a:cxn ang="0">
                <a:pos x="155" y="48"/>
              </a:cxn>
            </a:cxnLst>
            <a:rect l="0" t="0" r="r" b="b"/>
            <a:pathLst>
              <a:path w="155" h="95">
                <a:moveTo>
                  <a:pt x="155" y="48"/>
                </a:moveTo>
                <a:lnTo>
                  <a:pt x="155" y="74"/>
                </a:lnTo>
                <a:lnTo>
                  <a:pt x="155" y="95"/>
                </a:lnTo>
                <a:lnTo>
                  <a:pt x="135" y="88"/>
                </a:lnTo>
                <a:lnTo>
                  <a:pt x="0" y="62"/>
                </a:lnTo>
                <a:lnTo>
                  <a:pt x="0" y="33"/>
                </a:lnTo>
                <a:lnTo>
                  <a:pt x="0" y="33"/>
                </a:lnTo>
                <a:lnTo>
                  <a:pt x="135" y="7"/>
                </a:lnTo>
                <a:lnTo>
                  <a:pt x="155" y="0"/>
                </a:lnTo>
                <a:lnTo>
                  <a:pt x="155" y="21"/>
                </a:lnTo>
                <a:lnTo>
                  <a:pt x="140" y="33"/>
                </a:lnTo>
                <a:lnTo>
                  <a:pt x="5" y="62"/>
                </a:lnTo>
                <a:lnTo>
                  <a:pt x="5" y="62"/>
                </a:lnTo>
                <a:lnTo>
                  <a:pt x="5" y="33"/>
                </a:lnTo>
                <a:lnTo>
                  <a:pt x="140" y="62"/>
                </a:lnTo>
                <a:lnTo>
                  <a:pt x="135" y="88"/>
                </a:lnTo>
                <a:lnTo>
                  <a:pt x="128" y="74"/>
                </a:lnTo>
                <a:lnTo>
                  <a:pt x="128" y="48"/>
                </a:lnTo>
                <a:lnTo>
                  <a:pt x="155" y="48"/>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232512" name="Freeform 64"/>
          <p:cNvSpPr/>
          <p:nvPr/>
        </p:nvSpPr>
        <p:spPr bwMode="auto">
          <a:xfrm>
            <a:off x="4648200" y="5786438"/>
            <a:ext cx="22225" cy="22225"/>
          </a:xfrm>
          <a:custGeom>
            <a:avLst/>
            <a:gdLst/>
            <a:ahLst/>
            <a:cxnLst>
              <a:cxn ang="0">
                <a:pos x="27" y="0"/>
              </a:cxn>
              <a:cxn ang="0">
                <a:pos x="27" y="27"/>
              </a:cxn>
              <a:cxn ang="0">
                <a:pos x="0" y="27"/>
              </a:cxn>
              <a:cxn ang="0">
                <a:pos x="0" y="27"/>
              </a:cxn>
              <a:cxn ang="0">
                <a:pos x="0" y="27"/>
              </a:cxn>
              <a:cxn ang="0">
                <a:pos x="0" y="0"/>
              </a:cxn>
              <a:cxn ang="0">
                <a:pos x="27" y="0"/>
              </a:cxn>
            </a:cxnLst>
            <a:rect l="0" t="0" r="r" b="b"/>
            <a:pathLst>
              <a:path w="27" h="27">
                <a:moveTo>
                  <a:pt x="27" y="0"/>
                </a:moveTo>
                <a:lnTo>
                  <a:pt x="27" y="27"/>
                </a:lnTo>
                <a:lnTo>
                  <a:pt x="0" y="27"/>
                </a:lnTo>
                <a:lnTo>
                  <a:pt x="0" y="27"/>
                </a:lnTo>
                <a:lnTo>
                  <a:pt x="0" y="27"/>
                </a:lnTo>
                <a:lnTo>
                  <a:pt x="0" y="0"/>
                </a:lnTo>
                <a:lnTo>
                  <a:pt x="27" y="0"/>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232513" name="Freeform 65"/>
          <p:cNvSpPr/>
          <p:nvPr/>
        </p:nvSpPr>
        <p:spPr bwMode="auto">
          <a:xfrm>
            <a:off x="4551363" y="5786438"/>
            <a:ext cx="107950" cy="42863"/>
          </a:xfrm>
          <a:custGeom>
            <a:avLst/>
            <a:gdLst/>
            <a:ahLst/>
            <a:cxnLst>
              <a:cxn ang="0">
                <a:pos x="135" y="27"/>
              </a:cxn>
              <a:cxn ang="0">
                <a:pos x="135" y="53"/>
              </a:cxn>
              <a:cxn ang="0">
                <a:pos x="0" y="27"/>
              </a:cxn>
              <a:cxn ang="0">
                <a:pos x="135" y="0"/>
              </a:cxn>
              <a:cxn ang="0">
                <a:pos x="135" y="27"/>
              </a:cxn>
            </a:cxnLst>
            <a:rect l="0" t="0" r="r" b="b"/>
            <a:pathLst>
              <a:path w="135" h="53">
                <a:moveTo>
                  <a:pt x="135" y="27"/>
                </a:moveTo>
                <a:lnTo>
                  <a:pt x="135" y="53"/>
                </a:lnTo>
                <a:lnTo>
                  <a:pt x="0" y="27"/>
                </a:lnTo>
                <a:lnTo>
                  <a:pt x="135" y="0"/>
                </a:lnTo>
                <a:lnTo>
                  <a:pt x="135" y="27"/>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232514" name="Freeform 66"/>
          <p:cNvSpPr/>
          <p:nvPr/>
        </p:nvSpPr>
        <p:spPr bwMode="auto">
          <a:xfrm>
            <a:off x="5051425" y="5770563"/>
            <a:ext cx="122238" cy="76200"/>
          </a:xfrm>
          <a:custGeom>
            <a:avLst/>
            <a:gdLst/>
            <a:ahLst/>
            <a:cxnLst>
              <a:cxn ang="0">
                <a:pos x="0" y="48"/>
              </a:cxn>
              <a:cxn ang="0">
                <a:pos x="0" y="21"/>
              </a:cxn>
              <a:cxn ang="0">
                <a:pos x="0" y="0"/>
              </a:cxn>
              <a:cxn ang="0">
                <a:pos x="19" y="7"/>
              </a:cxn>
              <a:cxn ang="0">
                <a:pos x="155" y="33"/>
              </a:cxn>
              <a:cxn ang="0">
                <a:pos x="155" y="62"/>
              </a:cxn>
              <a:cxn ang="0">
                <a:pos x="155" y="62"/>
              </a:cxn>
              <a:cxn ang="0">
                <a:pos x="19" y="88"/>
              </a:cxn>
              <a:cxn ang="0">
                <a:pos x="0" y="95"/>
              </a:cxn>
              <a:cxn ang="0">
                <a:pos x="0" y="74"/>
              </a:cxn>
              <a:cxn ang="0">
                <a:pos x="12" y="62"/>
              </a:cxn>
              <a:cxn ang="0">
                <a:pos x="148" y="33"/>
              </a:cxn>
              <a:cxn ang="0">
                <a:pos x="148" y="33"/>
              </a:cxn>
              <a:cxn ang="0">
                <a:pos x="148" y="62"/>
              </a:cxn>
              <a:cxn ang="0">
                <a:pos x="12" y="33"/>
              </a:cxn>
              <a:cxn ang="0">
                <a:pos x="19" y="7"/>
              </a:cxn>
              <a:cxn ang="0">
                <a:pos x="26" y="21"/>
              </a:cxn>
              <a:cxn ang="0">
                <a:pos x="26" y="48"/>
              </a:cxn>
              <a:cxn ang="0">
                <a:pos x="0" y="48"/>
              </a:cxn>
            </a:cxnLst>
            <a:rect l="0" t="0" r="r" b="b"/>
            <a:pathLst>
              <a:path w="155" h="95">
                <a:moveTo>
                  <a:pt x="0" y="48"/>
                </a:moveTo>
                <a:lnTo>
                  <a:pt x="0" y="21"/>
                </a:lnTo>
                <a:lnTo>
                  <a:pt x="0" y="0"/>
                </a:lnTo>
                <a:lnTo>
                  <a:pt x="19" y="7"/>
                </a:lnTo>
                <a:lnTo>
                  <a:pt x="155" y="33"/>
                </a:lnTo>
                <a:lnTo>
                  <a:pt x="155" y="62"/>
                </a:lnTo>
                <a:lnTo>
                  <a:pt x="155" y="62"/>
                </a:lnTo>
                <a:lnTo>
                  <a:pt x="19" y="88"/>
                </a:lnTo>
                <a:lnTo>
                  <a:pt x="0" y="95"/>
                </a:lnTo>
                <a:lnTo>
                  <a:pt x="0" y="74"/>
                </a:lnTo>
                <a:lnTo>
                  <a:pt x="12" y="62"/>
                </a:lnTo>
                <a:lnTo>
                  <a:pt x="148" y="33"/>
                </a:lnTo>
                <a:lnTo>
                  <a:pt x="148" y="33"/>
                </a:lnTo>
                <a:lnTo>
                  <a:pt x="148" y="62"/>
                </a:lnTo>
                <a:lnTo>
                  <a:pt x="12" y="33"/>
                </a:lnTo>
                <a:lnTo>
                  <a:pt x="19" y="7"/>
                </a:lnTo>
                <a:lnTo>
                  <a:pt x="26" y="21"/>
                </a:lnTo>
                <a:lnTo>
                  <a:pt x="26" y="48"/>
                </a:lnTo>
                <a:lnTo>
                  <a:pt x="0" y="48"/>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232515" name="Freeform 67"/>
          <p:cNvSpPr/>
          <p:nvPr/>
        </p:nvSpPr>
        <p:spPr bwMode="auto">
          <a:xfrm>
            <a:off x="5051425" y="5808663"/>
            <a:ext cx="20638" cy="20638"/>
          </a:xfrm>
          <a:custGeom>
            <a:avLst/>
            <a:gdLst/>
            <a:ahLst/>
            <a:cxnLst>
              <a:cxn ang="0">
                <a:pos x="0" y="26"/>
              </a:cxn>
              <a:cxn ang="0">
                <a:pos x="0" y="0"/>
              </a:cxn>
              <a:cxn ang="0">
                <a:pos x="26" y="0"/>
              </a:cxn>
              <a:cxn ang="0">
                <a:pos x="26" y="0"/>
              </a:cxn>
              <a:cxn ang="0">
                <a:pos x="26" y="0"/>
              </a:cxn>
              <a:cxn ang="0">
                <a:pos x="26" y="26"/>
              </a:cxn>
              <a:cxn ang="0">
                <a:pos x="0" y="26"/>
              </a:cxn>
            </a:cxnLst>
            <a:rect l="0" t="0" r="r" b="b"/>
            <a:pathLst>
              <a:path w="26" h="26">
                <a:moveTo>
                  <a:pt x="0" y="26"/>
                </a:moveTo>
                <a:lnTo>
                  <a:pt x="0" y="0"/>
                </a:lnTo>
                <a:lnTo>
                  <a:pt x="26" y="0"/>
                </a:lnTo>
                <a:lnTo>
                  <a:pt x="26" y="0"/>
                </a:lnTo>
                <a:lnTo>
                  <a:pt x="26" y="0"/>
                </a:lnTo>
                <a:lnTo>
                  <a:pt x="26" y="26"/>
                </a:lnTo>
                <a:lnTo>
                  <a:pt x="0" y="26"/>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232516" name="Freeform 68"/>
          <p:cNvSpPr/>
          <p:nvPr/>
        </p:nvSpPr>
        <p:spPr bwMode="auto">
          <a:xfrm>
            <a:off x="5060950" y="5786438"/>
            <a:ext cx="107950" cy="42863"/>
          </a:xfrm>
          <a:custGeom>
            <a:avLst/>
            <a:gdLst/>
            <a:ahLst/>
            <a:cxnLst>
              <a:cxn ang="0">
                <a:pos x="0" y="27"/>
              </a:cxn>
              <a:cxn ang="0">
                <a:pos x="0" y="0"/>
              </a:cxn>
              <a:cxn ang="0">
                <a:pos x="136" y="27"/>
              </a:cxn>
              <a:cxn ang="0">
                <a:pos x="0" y="53"/>
              </a:cxn>
              <a:cxn ang="0">
                <a:pos x="0" y="27"/>
              </a:cxn>
            </a:cxnLst>
            <a:rect l="0" t="0" r="r" b="b"/>
            <a:pathLst>
              <a:path w="136" h="53">
                <a:moveTo>
                  <a:pt x="0" y="27"/>
                </a:moveTo>
                <a:lnTo>
                  <a:pt x="0" y="0"/>
                </a:lnTo>
                <a:lnTo>
                  <a:pt x="136" y="27"/>
                </a:lnTo>
                <a:lnTo>
                  <a:pt x="0" y="53"/>
                </a:lnTo>
                <a:lnTo>
                  <a:pt x="0" y="27"/>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232517" name="Rectangle 69"/>
          <p:cNvSpPr>
            <a:spLocks noChangeArrowheads="1"/>
          </p:cNvSpPr>
          <p:nvPr/>
        </p:nvSpPr>
        <p:spPr bwMode="auto">
          <a:xfrm>
            <a:off x="4664075" y="5802313"/>
            <a:ext cx="6350" cy="174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18" name="Rectangle 70"/>
          <p:cNvSpPr>
            <a:spLocks noChangeArrowheads="1"/>
          </p:cNvSpPr>
          <p:nvPr/>
        </p:nvSpPr>
        <p:spPr bwMode="auto">
          <a:xfrm>
            <a:off x="5051425" y="5802313"/>
            <a:ext cx="4763" cy="174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19" name="Rectangle 71"/>
          <p:cNvSpPr>
            <a:spLocks noChangeArrowheads="1"/>
          </p:cNvSpPr>
          <p:nvPr/>
        </p:nvSpPr>
        <p:spPr bwMode="auto">
          <a:xfrm>
            <a:off x="4670425" y="5802313"/>
            <a:ext cx="381000" cy="17463"/>
          </a:xfrm>
          <a:prstGeom prst="rect">
            <a:avLst/>
          </a:prstGeom>
          <a:solidFill>
            <a:srgbClr val="002060"/>
          </a:solidFill>
          <a:ln w="9525">
            <a:noFill/>
            <a:miter lim="800000"/>
          </a:ln>
        </p:spPr>
        <p:txBody>
          <a:bodyPr vert="horz" wrap="square" lIns="91440" tIns="45720" rIns="91440" bIns="45720" numCol="1" anchor="t" anchorCtr="0" compatLnSpc="1"/>
          <a:lstStyle/>
          <a:p>
            <a:endParaRPr lang="zh-CN" altLang="en-US"/>
          </a:p>
        </p:txBody>
      </p:sp>
      <p:sp>
        <p:nvSpPr>
          <p:cNvPr id="232520" name="Rectangle 72"/>
          <p:cNvSpPr>
            <a:spLocks noChangeArrowheads="1"/>
          </p:cNvSpPr>
          <p:nvPr/>
        </p:nvSpPr>
        <p:spPr bwMode="auto">
          <a:xfrm>
            <a:off x="4702175" y="4670425"/>
            <a:ext cx="6350" cy="174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21" name="Rectangle 73"/>
          <p:cNvSpPr>
            <a:spLocks noChangeArrowheads="1"/>
          </p:cNvSpPr>
          <p:nvPr/>
        </p:nvSpPr>
        <p:spPr bwMode="auto">
          <a:xfrm>
            <a:off x="5024438" y="4670425"/>
            <a:ext cx="4763" cy="174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22" name="Rectangle 74"/>
          <p:cNvSpPr>
            <a:spLocks noChangeArrowheads="1"/>
          </p:cNvSpPr>
          <p:nvPr/>
        </p:nvSpPr>
        <p:spPr bwMode="auto">
          <a:xfrm>
            <a:off x="4708525" y="4670425"/>
            <a:ext cx="315913" cy="174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23" name="Rectangle 75"/>
          <p:cNvSpPr>
            <a:spLocks noChangeArrowheads="1"/>
          </p:cNvSpPr>
          <p:nvPr/>
        </p:nvSpPr>
        <p:spPr bwMode="auto">
          <a:xfrm>
            <a:off x="4864100" y="4789488"/>
            <a:ext cx="14288" cy="47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24" name="Rectangle 76"/>
          <p:cNvSpPr>
            <a:spLocks noChangeArrowheads="1"/>
          </p:cNvSpPr>
          <p:nvPr/>
        </p:nvSpPr>
        <p:spPr bwMode="auto">
          <a:xfrm>
            <a:off x="4864100" y="3448050"/>
            <a:ext cx="14288" cy="47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25" name="Rectangle 77"/>
          <p:cNvSpPr>
            <a:spLocks noChangeArrowheads="1"/>
          </p:cNvSpPr>
          <p:nvPr/>
        </p:nvSpPr>
        <p:spPr bwMode="auto">
          <a:xfrm>
            <a:off x="4864100" y="3452813"/>
            <a:ext cx="14288" cy="13366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26" name="Rectangle 78"/>
          <p:cNvSpPr>
            <a:spLocks noChangeArrowheads="1"/>
          </p:cNvSpPr>
          <p:nvPr/>
        </p:nvSpPr>
        <p:spPr bwMode="auto">
          <a:xfrm>
            <a:off x="4857750" y="5975350"/>
            <a:ext cx="171450" cy="228600"/>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300" b="0" i="1" u="none" strike="noStrike" cap="none" normalizeH="0" baseline="0">
                <a:ln>
                  <a:noFill/>
                </a:ln>
                <a:solidFill>
                  <a:srgbClr val="000000"/>
                </a:solidFill>
                <a:effectLst/>
                <a:latin typeface="Times-Roman" charset="0"/>
                <a:ea typeface="宋体" panose="02010600030101010101" pitchFamily="2" charset="-122"/>
                <a:cs typeface="宋体" panose="02010600030101010101" pitchFamily="2" charset="-122"/>
              </a:rPr>
              <a:t>r </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2527" name="Rectangle 79"/>
          <p:cNvSpPr>
            <a:spLocks noChangeArrowheads="1"/>
          </p:cNvSpPr>
          <p:nvPr/>
        </p:nvSpPr>
        <p:spPr bwMode="auto">
          <a:xfrm>
            <a:off x="4332288" y="5191125"/>
            <a:ext cx="4763" cy="158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28" name="Rectangle 80"/>
          <p:cNvSpPr>
            <a:spLocks noChangeArrowheads="1"/>
          </p:cNvSpPr>
          <p:nvPr/>
        </p:nvSpPr>
        <p:spPr bwMode="auto">
          <a:xfrm>
            <a:off x="4654550" y="5191125"/>
            <a:ext cx="4763" cy="158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29" name="Rectangle 81"/>
          <p:cNvSpPr>
            <a:spLocks noChangeArrowheads="1"/>
          </p:cNvSpPr>
          <p:nvPr/>
        </p:nvSpPr>
        <p:spPr bwMode="auto">
          <a:xfrm>
            <a:off x="4337050" y="5191125"/>
            <a:ext cx="317500" cy="158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30" name="Rectangle 82"/>
          <p:cNvSpPr>
            <a:spLocks noChangeArrowheads="1"/>
          </p:cNvSpPr>
          <p:nvPr/>
        </p:nvSpPr>
        <p:spPr bwMode="auto">
          <a:xfrm>
            <a:off x="4494213" y="5030788"/>
            <a:ext cx="14288" cy="47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31" name="Rectangle 83"/>
          <p:cNvSpPr>
            <a:spLocks noChangeArrowheads="1"/>
          </p:cNvSpPr>
          <p:nvPr/>
        </p:nvSpPr>
        <p:spPr bwMode="auto">
          <a:xfrm>
            <a:off x="4494213" y="5991225"/>
            <a:ext cx="14288" cy="47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32" name="Rectangle 84"/>
          <p:cNvSpPr>
            <a:spLocks noChangeArrowheads="1"/>
          </p:cNvSpPr>
          <p:nvPr/>
        </p:nvSpPr>
        <p:spPr bwMode="auto">
          <a:xfrm>
            <a:off x="4494213" y="5035550"/>
            <a:ext cx="14288" cy="9556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33" name="Rectangle 85"/>
          <p:cNvSpPr>
            <a:spLocks noChangeArrowheads="1"/>
          </p:cNvSpPr>
          <p:nvPr/>
        </p:nvSpPr>
        <p:spPr bwMode="auto">
          <a:xfrm>
            <a:off x="5060950" y="4160838"/>
            <a:ext cx="6350" cy="174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34" name="Rectangle 86"/>
          <p:cNvSpPr>
            <a:spLocks noChangeArrowheads="1"/>
          </p:cNvSpPr>
          <p:nvPr/>
        </p:nvSpPr>
        <p:spPr bwMode="auto">
          <a:xfrm>
            <a:off x="5383213" y="4160838"/>
            <a:ext cx="4763" cy="174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35" name="Rectangle 87"/>
          <p:cNvSpPr>
            <a:spLocks noChangeArrowheads="1"/>
          </p:cNvSpPr>
          <p:nvPr/>
        </p:nvSpPr>
        <p:spPr bwMode="auto">
          <a:xfrm>
            <a:off x="5067300" y="4160838"/>
            <a:ext cx="315913" cy="174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36" name="Rectangle 88"/>
          <p:cNvSpPr>
            <a:spLocks noChangeArrowheads="1"/>
          </p:cNvSpPr>
          <p:nvPr/>
        </p:nvSpPr>
        <p:spPr bwMode="auto">
          <a:xfrm>
            <a:off x="5218113" y="4000500"/>
            <a:ext cx="15875" cy="47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37" name="Rectangle 89"/>
          <p:cNvSpPr>
            <a:spLocks noChangeArrowheads="1"/>
          </p:cNvSpPr>
          <p:nvPr/>
        </p:nvSpPr>
        <p:spPr bwMode="auto">
          <a:xfrm>
            <a:off x="5218113" y="5995988"/>
            <a:ext cx="15875" cy="6350"/>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38" name="Rectangle 90"/>
          <p:cNvSpPr>
            <a:spLocks noChangeArrowheads="1"/>
          </p:cNvSpPr>
          <p:nvPr/>
        </p:nvSpPr>
        <p:spPr bwMode="auto">
          <a:xfrm>
            <a:off x="5218113" y="4005263"/>
            <a:ext cx="15875" cy="199072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39" name="Rectangle 91"/>
          <p:cNvSpPr>
            <a:spLocks noChangeArrowheads="1"/>
          </p:cNvSpPr>
          <p:nvPr/>
        </p:nvSpPr>
        <p:spPr bwMode="auto">
          <a:xfrm>
            <a:off x="6751638" y="4160838"/>
            <a:ext cx="4763" cy="174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40" name="Rectangle 92"/>
          <p:cNvSpPr>
            <a:spLocks noChangeArrowheads="1"/>
          </p:cNvSpPr>
          <p:nvPr/>
        </p:nvSpPr>
        <p:spPr bwMode="auto">
          <a:xfrm>
            <a:off x="7073900" y="4160838"/>
            <a:ext cx="4763" cy="174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41" name="Rectangle 93"/>
          <p:cNvSpPr>
            <a:spLocks noChangeArrowheads="1"/>
          </p:cNvSpPr>
          <p:nvPr/>
        </p:nvSpPr>
        <p:spPr bwMode="auto">
          <a:xfrm>
            <a:off x="6756400" y="4160838"/>
            <a:ext cx="317500" cy="174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42" name="Rectangle 94"/>
          <p:cNvSpPr>
            <a:spLocks noChangeArrowheads="1"/>
          </p:cNvSpPr>
          <p:nvPr/>
        </p:nvSpPr>
        <p:spPr bwMode="auto">
          <a:xfrm>
            <a:off x="4289425" y="4575175"/>
            <a:ext cx="506413" cy="273050"/>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a:ln>
                  <a:noFill/>
                </a:ln>
                <a:solidFill>
                  <a:srgbClr val="000000"/>
                </a:solidFill>
                <a:effectLst/>
                <a:latin typeface="Times-Roman" charset="0"/>
                <a:ea typeface="宋体" panose="02010600030101010101" pitchFamily="2" charset="-122"/>
                <a:cs typeface="宋体" panose="02010600030101010101" pitchFamily="2" charset="-122"/>
              </a:rPr>
              <a:t>50% </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2543" name="Rectangle 95"/>
          <p:cNvSpPr>
            <a:spLocks noChangeArrowheads="1"/>
          </p:cNvSpPr>
          <p:nvPr/>
        </p:nvSpPr>
        <p:spPr bwMode="auto">
          <a:xfrm>
            <a:off x="7110413" y="4670425"/>
            <a:ext cx="6350" cy="174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44" name="Rectangle 96"/>
          <p:cNvSpPr>
            <a:spLocks noChangeArrowheads="1"/>
          </p:cNvSpPr>
          <p:nvPr/>
        </p:nvSpPr>
        <p:spPr bwMode="auto">
          <a:xfrm>
            <a:off x="7432675" y="4670425"/>
            <a:ext cx="6350" cy="174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45" name="Rectangle 97"/>
          <p:cNvSpPr>
            <a:spLocks noChangeArrowheads="1"/>
          </p:cNvSpPr>
          <p:nvPr/>
        </p:nvSpPr>
        <p:spPr bwMode="auto">
          <a:xfrm>
            <a:off x="7116763" y="4670425"/>
            <a:ext cx="315913" cy="174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46" name="Rectangle 98"/>
          <p:cNvSpPr>
            <a:spLocks noChangeArrowheads="1"/>
          </p:cNvSpPr>
          <p:nvPr/>
        </p:nvSpPr>
        <p:spPr bwMode="auto">
          <a:xfrm>
            <a:off x="6505575" y="4227513"/>
            <a:ext cx="506413" cy="273050"/>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a:ln>
                  <a:noFill/>
                </a:ln>
                <a:solidFill>
                  <a:srgbClr val="000000"/>
                </a:solidFill>
                <a:effectLst/>
                <a:latin typeface="Times-Roman" charset="0"/>
                <a:ea typeface="宋体" panose="02010600030101010101" pitchFamily="2" charset="-122"/>
                <a:cs typeface="宋体" panose="02010600030101010101" pitchFamily="2" charset="-122"/>
              </a:rPr>
              <a:t>90% </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2547" name="Rectangle 99"/>
          <p:cNvSpPr>
            <a:spLocks noChangeArrowheads="1"/>
          </p:cNvSpPr>
          <p:nvPr/>
        </p:nvSpPr>
        <p:spPr bwMode="auto">
          <a:xfrm>
            <a:off x="7481888" y="5191125"/>
            <a:ext cx="4763" cy="158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48" name="Rectangle 100"/>
          <p:cNvSpPr>
            <a:spLocks noChangeArrowheads="1"/>
          </p:cNvSpPr>
          <p:nvPr/>
        </p:nvSpPr>
        <p:spPr bwMode="auto">
          <a:xfrm>
            <a:off x="7802563" y="5191125"/>
            <a:ext cx="6350" cy="158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49" name="Rectangle 101"/>
          <p:cNvSpPr>
            <a:spLocks noChangeArrowheads="1"/>
          </p:cNvSpPr>
          <p:nvPr/>
        </p:nvSpPr>
        <p:spPr bwMode="auto">
          <a:xfrm>
            <a:off x="7486650" y="5191125"/>
            <a:ext cx="315913" cy="158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50" name="Rectangle 102"/>
          <p:cNvSpPr>
            <a:spLocks noChangeArrowheads="1"/>
          </p:cNvSpPr>
          <p:nvPr/>
        </p:nvSpPr>
        <p:spPr bwMode="auto">
          <a:xfrm>
            <a:off x="7486650" y="4575175"/>
            <a:ext cx="506413" cy="273050"/>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a:ln>
                  <a:noFill/>
                </a:ln>
                <a:solidFill>
                  <a:srgbClr val="000000"/>
                </a:solidFill>
                <a:effectLst/>
                <a:latin typeface="Times-Roman" charset="0"/>
                <a:ea typeface="宋体" panose="02010600030101010101" pitchFamily="2" charset="-122"/>
                <a:cs typeface="宋体" panose="02010600030101010101" pitchFamily="2" charset="-122"/>
              </a:rPr>
              <a:t>50% </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2551" name="Rectangle 103"/>
          <p:cNvSpPr>
            <a:spLocks noChangeArrowheads="1"/>
          </p:cNvSpPr>
          <p:nvPr/>
        </p:nvSpPr>
        <p:spPr bwMode="auto">
          <a:xfrm>
            <a:off x="7239000" y="5262563"/>
            <a:ext cx="506413" cy="273050"/>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a:ln>
                  <a:noFill/>
                </a:ln>
                <a:solidFill>
                  <a:srgbClr val="000000"/>
                </a:solidFill>
                <a:effectLst/>
                <a:latin typeface="Times-Roman" charset="0"/>
                <a:ea typeface="宋体" panose="02010600030101010101" pitchFamily="2" charset="-122"/>
                <a:cs typeface="宋体" panose="02010600030101010101" pitchFamily="2" charset="-122"/>
              </a:rPr>
              <a:t>10% </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2552" name="Rectangle 104"/>
          <p:cNvSpPr>
            <a:spLocks noChangeArrowheads="1"/>
          </p:cNvSpPr>
          <p:nvPr/>
        </p:nvSpPr>
        <p:spPr bwMode="auto">
          <a:xfrm>
            <a:off x="7229475" y="5895975"/>
            <a:ext cx="190500" cy="271463"/>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1" u="none" strike="noStrike" cap="none" normalizeH="0" baseline="0">
                <a:ln>
                  <a:noFill/>
                </a:ln>
                <a:solidFill>
                  <a:srgbClr val="000000"/>
                </a:solidFill>
                <a:effectLst/>
                <a:latin typeface="Times-Roman" charset="0"/>
                <a:ea typeface="宋体" panose="02010600030101010101" pitchFamily="2" charset="-122"/>
                <a:cs typeface="宋体" panose="02010600030101010101" pitchFamily="2" charset="-122"/>
              </a:rPr>
              <a:t>t </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32553" name="Freeform 105"/>
          <p:cNvSpPr/>
          <p:nvPr/>
        </p:nvSpPr>
        <p:spPr bwMode="auto">
          <a:xfrm>
            <a:off x="7470775" y="5770563"/>
            <a:ext cx="123825" cy="76200"/>
          </a:xfrm>
          <a:custGeom>
            <a:avLst/>
            <a:gdLst/>
            <a:ahLst/>
            <a:cxnLst>
              <a:cxn ang="0">
                <a:pos x="0" y="48"/>
              </a:cxn>
              <a:cxn ang="0">
                <a:pos x="0" y="21"/>
              </a:cxn>
              <a:cxn ang="0">
                <a:pos x="0" y="0"/>
              </a:cxn>
              <a:cxn ang="0">
                <a:pos x="20" y="7"/>
              </a:cxn>
              <a:cxn ang="0">
                <a:pos x="155" y="33"/>
              </a:cxn>
              <a:cxn ang="0">
                <a:pos x="155" y="62"/>
              </a:cxn>
              <a:cxn ang="0">
                <a:pos x="155" y="62"/>
              </a:cxn>
              <a:cxn ang="0">
                <a:pos x="20" y="88"/>
              </a:cxn>
              <a:cxn ang="0">
                <a:pos x="0" y="95"/>
              </a:cxn>
              <a:cxn ang="0">
                <a:pos x="0" y="74"/>
              </a:cxn>
              <a:cxn ang="0">
                <a:pos x="13" y="62"/>
              </a:cxn>
              <a:cxn ang="0">
                <a:pos x="148" y="33"/>
              </a:cxn>
              <a:cxn ang="0">
                <a:pos x="148" y="33"/>
              </a:cxn>
              <a:cxn ang="0">
                <a:pos x="148" y="62"/>
              </a:cxn>
              <a:cxn ang="0">
                <a:pos x="13" y="33"/>
              </a:cxn>
              <a:cxn ang="0">
                <a:pos x="20" y="7"/>
              </a:cxn>
              <a:cxn ang="0">
                <a:pos x="27" y="21"/>
              </a:cxn>
              <a:cxn ang="0">
                <a:pos x="27" y="48"/>
              </a:cxn>
              <a:cxn ang="0">
                <a:pos x="0" y="48"/>
              </a:cxn>
            </a:cxnLst>
            <a:rect l="0" t="0" r="r" b="b"/>
            <a:pathLst>
              <a:path w="155" h="95">
                <a:moveTo>
                  <a:pt x="0" y="48"/>
                </a:moveTo>
                <a:lnTo>
                  <a:pt x="0" y="21"/>
                </a:lnTo>
                <a:lnTo>
                  <a:pt x="0" y="0"/>
                </a:lnTo>
                <a:lnTo>
                  <a:pt x="20" y="7"/>
                </a:lnTo>
                <a:lnTo>
                  <a:pt x="155" y="33"/>
                </a:lnTo>
                <a:lnTo>
                  <a:pt x="155" y="62"/>
                </a:lnTo>
                <a:lnTo>
                  <a:pt x="155" y="62"/>
                </a:lnTo>
                <a:lnTo>
                  <a:pt x="20" y="88"/>
                </a:lnTo>
                <a:lnTo>
                  <a:pt x="0" y="95"/>
                </a:lnTo>
                <a:lnTo>
                  <a:pt x="0" y="74"/>
                </a:lnTo>
                <a:lnTo>
                  <a:pt x="13" y="62"/>
                </a:lnTo>
                <a:lnTo>
                  <a:pt x="148" y="33"/>
                </a:lnTo>
                <a:lnTo>
                  <a:pt x="148" y="33"/>
                </a:lnTo>
                <a:lnTo>
                  <a:pt x="148" y="62"/>
                </a:lnTo>
                <a:lnTo>
                  <a:pt x="13" y="33"/>
                </a:lnTo>
                <a:lnTo>
                  <a:pt x="20" y="7"/>
                </a:lnTo>
                <a:lnTo>
                  <a:pt x="27" y="21"/>
                </a:lnTo>
                <a:lnTo>
                  <a:pt x="27" y="48"/>
                </a:lnTo>
                <a:lnTo>
                  <a:pt x="0" y="48"/>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232554" name="Freeform 106"/>
          <p:cNvSpPr/>
          <p:nvPr/>
        </p:nvSpPr>
        <p:spPr bwMode="auto">
          <a:xfrm>
            <a:off x="7470775" y="5808663"/>
            <a:ext cx="22225" cy="20638"/>
          </a:xfrm>
          <a:custGeom>
            <a:avLst/>
            <a:gdLst/>
            <a:ahLst/>
            <a:cxnLst>
              <a:cxn ang="0">
                <a:pos x="0" y="26"/>
              </a:cxn>
              <a:cxn ang="0">
                <a:pos x="0" y="0"/>
              </a:cxn>
              <a:cxn ang="0">
                <a:pos x="27" y="0"/>
              </a:cxn>
              <a:cxn ang="0">
                <a:pos x="27" y="0"/>
              </a:cxn>
              <a:cxn ang="0">
                <a:pos x="27" y="0"/>
              </a:cxn>
              <a:cxn ang="0">
                <a:pos x="27" y="26"/>
              </a:cxn>
              <a:cxn ang="0">
                <a:pos x="0" y="26"/>
              </a:cxn>
            </a:cxnLst>
            <a:rect l="0" t="0" r="r" b="b"/>
            <a:pathLst>
              <a:path w="27" h="26">
                <a:moveTo>
                  <a:pt x="0" y="26"/>
                </a:moveTo>
                <a:lnTo>
                  <a:pt x="0" y="0"/>
                </a:lnTo>
                <a:lnTo>
                  <a:pt x="27" y="0"/>
                </a:lnTo>
                <a:lnTo>
                  <a:pt x="27" y="0"/>
                </a:lnTo>
                <a:lnTo>
                  <a:pt x="27" y="0"/>
                </a:lnTo>
                <a:lnTo>
                  <a:pt x="27" y="26"/>
                </a:lnTo>
                <a:lnTo>
                  <a:pt x="0" y="26"/>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232555" name="Freeform 107"/>
          <p:cNvSpPr/>
          <p:nvPr/>
        </p:nvSpPr>
        <p:spPr bwMode="auto">
          <a:xfrm>
            <a:off x="7481888" y="5786438"/>
            <a:ext cx="106363" cy="42863"/>
          </a:xfrm>
          <a:custGeom>
            <a:avLst/>
            <a:gdLst/>
            <a:ahLst/>
            <a:cxnLst>
              <a:cxn ang="0">
                <a:pos x="0" y="27"/>
              </a:cxn>
              <a:cxn ang="0">
                <a:pos x="0" y="0"/>
              </a:cxn>
              <a:cxn ang="0">
                <a:pos x="135" y="27"/>
              </a:cxn>
              <a:cxn ang="0">
                <a:pos x="0" y="53"/>
              </a:cxn>
              <a:cxn ang="0">
                <a:pos x="0" y="27"/>
              </a:cxn>
            </a:cxnLst>
            <a:rect l="0" t="0" r="r" b="b"/>
            <a:pathLst>
              <a:path w="135" h="53">
                <a:moveTo>
                  <a:pt x="0" y="27"/>
                </a:moveTo>
                <a:lnTo>
                  <a:pt x="0" y="0"/>
                </a:lnTo>
                <a:lnTo>
                  <a:pt x="135" y="27"/>
                </a:lnTo>
                <a:lnTo>
                  <a:pt x="0" y="53"/>
                </a:lnTo>
                <a:lnTo>
                  <a:pt x="0" y="27"/>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232556" name="Freeform 108"/>
          <p:cNvSpPr/>
          <p:nvPr/>
        </p:nvSpPr>
        <p:spPr bwMode="auto">
          <a:xfrm>
            <a:off x="6965950" y="5770563"/>
            <a:ext cx="123825" cy="76200"/>
          </a:xfrm>
          <a:custGeom>
            <a:avLst/>
            <a:gdLst/>
            <a:ahLst/>
            <a:cxnLst>
              <a:cxn ang="0">
                <a:pos x="156" y="48"/>
              </a:cxn>
              <a:cxn ang="0">
                <a:pos x="156" y="74"/>
              </a:cxn>
              <a:cxn ang="0">
                <a:pos x="156" y="95"/>
              </a:cxn>
              <a:cxn ang="0">
                <a:pos x="135" y="88"/>
              </a:cxn>
              <a:cxn ang="0">
                <a:pos x="0" y="62"/>
              </a:cxn>
              <a:cxn ang="0">
                <a:pos x="0" y="33"/>
              </a:cxn>
              <a:cxn ang="0">
                <a:pos x="0" y="33"/>
              </a:cxn>
              <a:cxn ang="0">
                <a:pos x="135" y="7"/>
              </a:cxn>
              <a:cxn ang="0">
                <a:pos x="156" y="0"/>
              </a:cxn>
              <a:cxn ang="0">
                <a:pos x="156" y="21"/>
              </a:cxn>
              <a:cxn ang="0">
                <a:pos x="142" y="33"/>
              </a:cxn>
              <a:cxn ang="0">
                <a:pos x="7" y="62"/>
              </a:cxn>
              <a:cxn ang="0">
                <a:pos x="7" y="62"/>
              </a:cxn>
              <a:cxn ang="0">
                <a:pos x="7" y="33"/>
              </a:cxn>
              <a:cxn ang="0">
                <a:pos x="142" y="62"/>
              </a:cxn>
              <a:cxn ang="0">
                <a:pos x="135" y="88"/>
              </a:cxn>
              <a:cxn ang="0">
                <a:pos x="129" y="74"/>
              </a:cxn>
              <a:cxn ang="0">
                <a:pos x="129" y="48"/>
              </a:cxn>
              <a:cxn ang="0">
                <a:pos x="156" y="48"/>
              </a:cxn>
            </a:cxnLst>
            <a:rect l="0" t="0" r="r" b="b"/>
            <a:pathLst>
              <a:path w="156" h="95">
                <a:moveTo>
                  <a:pt x="156" y="48"/>
                </a:moveTo>
                <a:lnTo>
                  <a:pt x="156" y="74"/>
                </a:lnTo>
                <a:lnTo>
                  <a:pt x="156" y="95"/>
                </a:lnTo>
                <a:lnTo>
                  <a:pt x="135" y="88"/>
                </a:lnTo>
                <a:lnTo>
                  <a:pt x="0" y="62"/>
                </a:lnTo>
                <a:lnTo>
                  <a:pt x="0" y="33"/>
                </a:lnTo>
                <a:lnTo>
                  <a:pt x="0" y="33"/>
                </a:lnTo>
                <a:lnTo>
                  <a:pt x="135" y="7"/>
                </a:lnTo>
                <a:lnTo>
                  <a:pt x="156" y="0"/>
                </a:lnTo>
                <a:lnTo>
                  <a:pt x="156" y="21"/>
                </a:lnTo>
                <a:lnTo>
                  <a:pt x="142" y="33"/>
                </a:lnTo>
                <a:lnTo>
                  <a:pt x="7" y="62"/>
                </a:lnTo>
                <a:lnTo>
                  <a:pt x="7" y="62"/>
                </a:lnTo>
                <a:lnTo>
                  <a:pt x="7" y="33"/>
                </a:lnTo>
                <a:lnTo>
                  <a:pt x="142" y="62"/>
                </a:lnTo>
                <a:lnTo>
                  <a:pt x="135" y="88"/>
                </a:lnTo>
                <a:lnTo>
                  <a:pt x="129" y="74"/>
                </a:lnTo>
                <a:lnTo>
                  <a:pt x="129" y="48"/>
                </a:lnTo>
                <a:lnTo>
                  <a:pt x="156" y="48"/>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232557" name="Freeform 109"/>
          <p:cNvSpPr/>
          <p:nvPr/>
        </p:nvSpPr>
        <p:spPr bwMode="auto">
          <a:xfrm>
            <a:off x="7069138" y="5786438"/>
            <a:ext cx="20638" cy="22225"/>
          </a:xfrm>
          <a:custGeom>
            <a:avLst/>
            <a:gdLst/>
            <a:ahLst/>
            <a:cxnLst>
              <a:cxn ang="0">
                <a:pos x="27" y="0"/>
              </a:cxn>
              <a:cxn ang="0">
                <a:pos x="27" y="27"/>
              </a:cxn>
              <a:cxn ang="0">
                <a:pos x="0" y="27"/>
              </a:cxn>
              <a:cxn ang="0">
                <a:pos x="0" y="27"/>
              </a:cxn>
              <a:cxn ang="0">
                <a:pos x="0" y="27"/>
              </a:cxn>
              <a:cxn ang="0">
                <a:pos x="0" y="0"/>
              </a:cxn>
              <a:cxn ang="0">
                <a:pos x="27" y="0"/>
              </a:cxn>
            </a:cxnLst>
            <a:rect l="0" t="0" r="r" b="b"/>
            <a:pathLst>
              <a:path w="27" h="27">
                <a:moveTo>
                  <a:pt x="27" y="0"/>
                </a:moveTo>
                <a:lnTo>
                  <a:pt x="27" y="27"/>
                </a:lnTo>
                <a:lnTo>
                  <a:pt x="0" y="27"/>
                </a:lnTo>
                <a:lnTo>
                  <a:pt x="0" y="27"/>
                </a:lnTo>
                <a:lnTo>
                  <a:pt x="0" y="27"/>
                </a:lnTo>
                <a:lnTo>
                  <a:pt x="0" y="0"/>
                </a:lnTo>
                <a:lnTo>
                  <a:pt x="27" y="0"/>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232558" name="Freeform 110"/>
          <p:cNvSpPr/>
          <p:nvPr/>
        </p:nvSpPr>
        <p:spPr bwMode="auto">
          <a:xfrm>
            <a:off x="6970713" y="5786438"/>
            <a:ext cx="107950" cy="42863"/>
          </a:xfrm>
          <a:custGeom>
            <a:avLst/>
            <a:gdLst/>
            <a:ahLst/>
            <a:cxnLst>
              <a:cxn ang="0">
                <a:pos x="135" y="27"/>
              </a:cxn>
              <a:cxn ang="0">
                <a:pos x="135" y="53"/>
              </a:cxn>
              <a:cxn ang="0">
                <a:pos x="0" y="27"/>
              </a:cxn>
              <a:cxn ang="0">
                <a:pos x="135" y="0"/>
              </a:cxn>
              <a:cxn ang="0">
                <a:pos x="135" y="27"/>
              </a:cxn>
            </a:cxnLst>
            <a:rect l="0" t="0" r="r" b="b"/>
            <a:pathLst>
              <a:path w="135" h="53">
                <a:moveTo>
                  <a:pt x="135" y="27"/>
                </a:moveTo>
                <a:lnTo>
                  <a:pt x="135" y="53"/>
                </a:lnTo>
                <a:lnTo>
                  <a:pt x="0" y="27"/>
                </a:lnTo>
                <a:lnTo>
                  <a:pt x="135" y="0"/>
                </a:lnTo>
                <a:lnTo>
                  <a:pt x="135" y="27"/>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232559" name="Rectangle 111"/>
          <p:cNvSpPr>
            <a:spLocks noChangeArrowheads="1"/>
          </p:cNvSpPr>
          <p:nvPr/>
        </p:nvSpPr>
        <p:spPr bwMode="auto">
          <a:xfrm>
            <a:off x="7470775" y="5802313"/>
            <a:ext cx="4763" cy="174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60" name="Rectangle 112"/>
          <p:cNvSpPr>
            <a:spLocks noChangeArrowheads="1"/>
          </p:cNvSpPr>
          <p:nvPr/>
        </p:nvSpPr>
        <p:spPr bwMode="auto">
          <a:xfrm>
            <a:off x="7085013" y="5802313"/>
            <a:ext cx="4763" cy="174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61" name="Rectangle 113"/>
          <p:cNvSpPr>
            <a:spLocks noChangeArrowheads="1"/>
          </p:cNvSpPr>
          <p:nvPr/>
        </p:nvSpPr>
        <p:spPr bwMode="auto">
          <a:xfrm>
            <a:off x="7089775" y="5802313"/>
            <a:ext cx="381000" cy="17463"/>
          </a:xfrm>
          <a:prstGeom prst="rect">
            <a:avLst/>
          </a:prstGeom>
          <a:solidFill>
            <a:srgbClr val="002060"/>
          </a:solidFill>
          <a:ln w="9525">
            <a:noFill/>
            <a:miter lim="800000"/>
          </a:ln>
        </p:spPr>
        <p:txBody>
          <a:bodyPr vert="horz" wrap="square" lIns="91440" tIns="45720" rIns="91440" bIns="45720" numCol="1" anchor="t" anchorCtr="0" compatLnSpc="1"/>
          <a:lstStyle/>
          <a:p>
            <a:endParaRPr lang="zh-CN" altLang="en-US"/>
          </a:p>
        </p:txBody>
      </p:sp>
      <p:sp>
        <p:nvSpPr>
          <p:cNvPr id="232562" name="Rectangle 114"/>
          <p:cNvSpPr>
            <a:spLocks noChangeArrowheads="1"/>
          </p:cNvSpPr>
          <p:nvPr/>
        </p:nvSpPr>
        <p:spPr bwMode="auto">
          <a:xfrm>
            <a:off x="7635875" y="5030788"/>
            <a:ext cx="17463" cy="47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63" name="Rectangle 115"/>
          <p:cNvSpPr>
            <a:spLocks noChangeArrowheads="1"/>
          </p:cNvSpPr>
          <p:nvPr/>
        </p:nvSpPr>
        <p:spPr bwMode="auto">
          <a:xfrm>
            <a:off x="7635875" y="5991225"/>
            <a:ext cx="17463" cy="47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64" name="Rectangle 116"/>
          <p:cNvSpPr>
            <a:spLocks noChangeArrowheads="1"/>
          </p:cNvSpPr>
          <p:nvPr/>
        </p:nvSpPr>
        <p:spPr bwMode="auto">
          <a:xfrm>
            <a:off x="7635875" y="5035550"/>
            <a:ext cx="17463" cy="9556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65" name="Rectangle 117"/>
          <p:cNvSpPr>
            <a:spLocks noChangeArrowheads="1"/>
          </p:cNvSpPr>
          <p:nvPr/>
        </p:nvSpPr>
        <p:spPr bwMode="auto">
          <a:xfrm>
            <a:off x="6911975" y="4000500"/>
            <a:ext cx="17463" cy="47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66" name="Rectangle 118"/>
          <p:cNvSpPr>
            <a:spLocks noChangeArrowheads="1"/>
          </p:cNvSpPr>
          <p:nvPr/>
        </p:nvSpPr>
        <p:spPr bwMode="auto">
          <a:xfrm>
            <a:off x="6911975" y="5995988"/>
            <a:ext cx="17463" cy="6350"/>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67" name="Rectangle 119"/>
          <p:cNvSpPr>
            <a:spLocks noChangeArrowheads="1"/>
          </p:cNvSpPr>
          <p:nvPr/>
        </p:nvSpPr>
        <p:spPr bwMode="auto">
          <a:xfrm>
            <a:off x="6911975" y="4005263"/>
            <a:ext cx="17463" cy="199072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68" name="Rectangle 120"/>
          <p:cNvSpPr>
            <a:spLocks noChangeArrowheads="1"/>
          </p:cNvSpPr>
          <p:nvPr/>
        </p:nvSpPr>
        <p:spPr bwMode="auto">
          <a:xfrm>
            <a:off x="7272338" y="4821238"/>
            <a:ext cx="15875" cy="6350"/>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69" name="Rectangle 121"/>
          <p:cNvSpPr>
            <a:spLocks noChangeArrowheads="1"/>
          </p:cNvSpPr>
          <p:nvPr/>
        </p:nvSpPr>
        <p:spPr bwMode="auto">
          <a:xfrm>
            <a:off x="7272338" y="3448050"/>
            <a:ext cx="15875" cy="4763"/>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70" name="Rectangle 122"/>
          <p:cNvSpPr>
            <a:spLocks noChangeArrowheads="1"/>
          </p:cNvSpPr>
          <p:nvPr/>
        </p:nvSpPr>
        <p:spPr bwMode="auto">
          <a:xfrm>
            <a:off x="7272338" y="3452813"/>
            <a:ext cx="15875" cy="136842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71" name="Rectangle 123"/>
          <p:cNvSpPr>
            <a:spLocks noChangeArrowheads="1"/>
          </p:cNvSpPr>
          <p:nvPr/>
        </p:nvSpPr>
        <p:spPr bwMode="auto">
          <a:xfrm>
            <a:off x="6059488" y="2025650"/>
            <a:ext cx="15875" cy="6350"/>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72" name="Rectangle 124"/>
          <p:cNvSpPr>
            <a:spLocks noChangeArrowheads="1"/>
          </p:cNvSpPr>
          <p:nvPr/>
        </p:nvSpPr>
        <p:spPr bwMode="auto">
          <a:xfrm>
            <a:off x="6059488" y="3721100"/>
            <a:ext cx="15875" cy="6350"/>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73" name="Rectangle 125"/>
          <p:cNvSpPr>
            <a:spLocks noChangeArrowheads="1"/>
          </p:cNvSpPr>
          <p:nvPr/>
        </p:nvSpPr>
        <p:spPr bwMode="auto">
          <a:xfrm>
            <a:off x="6059488" y="2032000"/>
            <a:ext cx="15875" cy="1689100"/>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74" name="Freeform 126"/>
          <p:cNvSpPr/>
          <p:nvPr/>
        </p:nvSpPr>
        <p:spPr bwMode="auto">
          <a:xfrm>
            <a:off x="3703638" y="3516313"/>
            <a:ext cx="128588" cy="80963"/>
          </a:xfrm>
          <a:custGeom>
            <a:avLst/>
            <a:gdLst/>
            <a:ahLst/>
            <a:cxnLst>
              <a:cxn ang="0">
                <a:pos x="162" y="55"/>
              </a:cxn>
              <a:cxn ang="0">
                <a:pos x="162" y="82"/>
              </a:cxn>
              <a:cxn ang="0">
                <a:pos x="162" y="101"/>
              </a:cxn>
              <a:cxn ang="0">
                <a:pos x="142" y="96"/>
              </a:cxn>
              <a:cxn ang="0">
                <a:pos x="0" y="67"/>
              </a:cxn>
              <a:cxn ang="0">
                <a:pos x="0" y="41"/>
              </a:cxn>
              <a:cxn ang="0">
                <a:pos x="0" y="41"/>
              </a:cxn>
              <a:cxn ang="0">
                <a:pos x="142" y="7"/>
              </a:cxn>
              <a:cxn ang="0">
                <a:pos x="162" y="0"/>
              </a:cxn>
              <a:cxn ang="0">
                <a:pos x="162" y="21"/>
              </a:cxn>
              <a:cxn ang="0">
                <a:pos x="149" y="34"/>
              </a:cxn>
              <a:cxn ang="0">
                <a:pos x="7" y="67"/>
              </a:cxn>
              <a:cxn ang="0">
                <a:pos x="7" y="67"/>
              </a:cxn>
              <a:cxn ang="0">
                <a:pos x="7" y="41"/>
              </a:cxn>
              <a:cxn ang="0">
                <a:pos x="149" y="67"/>
              </a:cxn>
              <a:cxn ang="0">
                <a:pos x="142" y="96"/>
              </a:cxn>
              <a:cxn ang="0">
                <a:pos x="135" y="82"/>
              </a:cxn>
              <a:cxn ang="0">
                <a:pos x="135" y="55"/>
              </a:cxn>
              <a:cxn ang="0">
                <a:pos x="162" y="55"/>
              </a:cxn>
            </a:cxnLst>
            <a:rect l="0" t="0" r="r" b="b"/>
            <a:pathLst>
              <a:path w="162" h="101">
                <a:moveTo>
                  <a:pt x="162" y="55"/>
                </a:moveTo>
                <a:lnTo>
                  <a:pt x="162" y="82"/>
                </a:lnTo>
                <a:lnTo>
                  <a:pt x="162" y="101"/>
                </a:lnTo>
                <a:lnTo>
                  <a:pt x="142" y="96"/>
                </a:lnTo>
                <a:lnTo>
                  <a:pt x="0" y="67"/>
                </a:lnTo>
                <a:lnTo>
                  <a:pt x="0" y="41"/>
                </a:lnTo>
                <a:lnTo>
                  <a:pt x="0" y="41"/>
                </a:lnTo>
                <a:lnTo>
                  <a:pt x="142" y="7"/>
                </a:lnTo>
                <a:lnTo>
                  <a:pt x="162" y="0"/>
                </a:lnTo>
                <a:lnTo>
                  <a:pt x="162" y="21"/>
                </a:lnTo>
                <a:lnTo>
                  <a:pt x="149" y="34"/>
                </a:lnTo>
                <a:lnTo>
                  <a:pt x="7" y="67"/>
                </a:lnTo>
                <a:lnTo>
                  <a:pt x="7" y="67"/>
                </a:lnTo>
                <a:lnTo>
                  <a:pt x="7" y="41"/>
                </a:lnTo>
                <a:lnTo>
                  <a:pt x="149" y="67"/>
                </a:lnTo>
                <a:lnTo>
                  <a:pt x="142" y="96"/>
                </a:lnTo>
                <a:lnTo>
                  <a:pt x="135" y="82"/>
                </a:lnTo>
                <a:lnTo>
                  <a:pt x="135" y="55"/>
                </a:lnTo>
                <a:lnTo>
                  <a:pt x="162" y="55"/>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232575" name="Freeform 127"/>
          <p:cNvSpPr/>
          <p:nvPr/>
        </p:nvSpPr>
        <p:spPr bwMode="auto">
          <a:xfrm>
            <a:off x="3811588" y="3533775"/>
            <a:ext cx="20638" cy="26988"/>
          </a:xfrm>
          <a:custGeom>
            <a:avLst/>
            <a:gdLst/>
            <a:ahLst/>
            <a:cxnLst>
              <a:cxn ang="0">
                <a:pos x="27" y="0"/>
              </a:cxn>
              <a:cxn ang="0">
                <a:pos x="27" y="34"/>
              </a:cxn>
              <a:cxn ang="0">
                <a:pos x="0" y="34"/>
              </a:cxn>
              <a:cxn ang="0">
                <a:pos x="0" y="34"/>
              </a:cxn>
              <a:cxn ang="0">
                <a:pos x="0" y="34"/>
              </a:cxn>
              <a:cxn ang="0">
                <a:pos x="0" y="0"/>
              </a:cxn>
              <a:cxn ang="0">
                <a:pos x="27" y="0"/>
              </a:cxn>
            </a:cxnLst>
            <a:rect l="0" t="0" r="r" b="b"/>
            <a:pathLst>
              <a:path w="27" h="34">
                <a:moveTo>
                  <a:pt x="27" y="0"/>
                </a:moveTo>
                <a:lnTo>
                  <a:pt x="27" y="34"/>
                </a:lnTo>
                <a:lnTo>
                  <a:pt x="0" y="34"/>
                </a:lnTo>
                <a:lnTo>
                  <a:pt x="0" y="34"/>
                </a:lnTo>
                <a:lnTo>
                  <a:pt x="0" y="34"/>
                </a:lnTo>
                <a:lnTo>
                  <a:pt x="0" y="0"/>
                </a:lnTo>
                <a:lnTo>
                  <a:pt x="27" y="0"/>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232576" name="Freeform 128"/>
          <p:cNvSpPr/>
          <p:nvPr/>
        </p:nvSpPr>
        <p:spPr bwMode="auto">
          <a:xfrm>
            <a:off x="3709988" y="3533775"/>
            <a:ext cx="112713" cy="47625"/>
          </a:xfrm>
          <a:custGeom>
            <a:avLst/>
            <a:gdLst/>
            <a:ahLst/>
            <a:cxnLst>
              <a:cxn ang="0">
                <a:pos x="142" y="34"/>
              </a:cxn>
              <a:cxn ang="0">
                <a:pos x="142" y="61"/>
              </a:cxn>
              <a:cxn ang="0">
                <a:pos x="0" y="34"/>
              </a:cxn>
              <a:cxn ang="0">
                <a:pos x="142" y="0"/>
              </a:cxn>
              <a:cxn ang="0">
                <a:pos x="142" y="34"/>
              </a:cxn>
            </a:cxnLst>
            <a:rect l="0" t="0" r="r" b="b"/>
            <a:pathLst>
              <a:path w="142" h="61">
                <a:moveTo>
                  <a:pt x="142" y="34"/>
                </a:moveTo>
                <a:lnTo>
                  <a:pt x="142" y="61"/>
                </a:lnTo>
                <a:lnTo>
                  <a:pt x="0" y="34"/>
                </a:lnTo>
                <a:lnTo>
                  <a:pt x="142" y="0"/>
                </a:lnTo>
                <a:lnTo>
                  <a:pt x="142" y="34"/>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232577" name="Freeform 129"/>
          <p:cNvSpPr/>
          <p:nvPr/>
        </p:nvSpPr>
        <p:spPr bwMode="auto">
          <a:xfrm>
            <a:off x="4691063" y="3516313"/>
            <a:ext cx="128588" cy="80963"/>
          </a:xfrm>
          <a:custGeom>
            <a:avLst/>
            <a:gdLst/>
            <a:ahLst/>
            <a:cxnLst>
              <a:cxn ang="0">
                <a:pos x="0" y="55"/>
              </a:cxn>
              <a:cxn ang="0">
                <a:pos x="0" y="21"/>
              </a:cxn>
              <a:cxn ang="0">
                <a:pos x="0" y="0"/>
              </a:cxn>
              <a:cxn ang="0">
                <a:pos x="21" y="7"/>
              </a:cxn>
              <a:cxn ang="0">
                <a:pos x="162" y="41"/>
              </a:cxn>
              <a:cxn ang="0">
                <a:pos x="162" y="67"/>
              </a:cxn>
              <a:cxn ang="0">
                <a:pos x="162" y="67"/>
              </a:cxn>
              <a:cxn ang="0">
                <a:pos x="21" y="96"/>
              </a:cxn>
              <a:cxn ang="0">
                <a:pos x="0" y="101"/>
              </a:cxn>
              <a:cxn ang="0">
                <a:pos x="0" y="82"/>
              </a:cxn>
              <a:cxn ang="0">
                <a:pos x="14" y="67"/>
              </a:cxn>
              <a:cxn ang="0">
                <a:pos x="157" y="41"/>
              </a:cxn>
              <a:cxn ang="0">
                <a:pos x="157" y="41"/>
              </a:cxn>
              <a:cxn ang="0">
                <a:pos x="157" y="67"/>
              </a:cxn>
              <a:cxn ang="0">
                <a:pos x="14" y="34"/>
              </a:cxn>
              <a:cxn ang="0">
                <a:pos x="21" y="7"/>
              </a:cxn>
              <a:cxn ang="0">
                <a:pos x="27" y="21"/>
              </a:cxn>
              <a:cxn ang="0">
                <a:pos x="27" y="55"/>
              </a:cxn>
              <a:cxn ang="0">
                <a:pos x="0" y="55"/>
              </a:cxn>
            </a:cxnLst>
            <a:rect l="0" t="0" r="r" b="b"/>
            <a:pathLst>
              <a:path w="162" h="101">
                <a:moveTo>
                  <a:pt x="0" y="55"/>
                </a:moveTo>
                <a:lnTo>
                  <a:pt x="0" y="21"/>
                </a:lnTo>
                <a:lnTo>
                  <a:pt x="0" y="0"/>
                </a:lnTo>
                <a:lnTo>
                  <a:pt x="21" y="7"/>
                </a:lnTo>
                <a:lnTo>
                  <a:pt x="162" y="41"/>
                </a:lnTo>
                <a:lnTo>
                  <a:pt x="162" y="67"/>
                </a:lnTo>
                <a:lnTo>
                  <a:pt x="162" y="67"/>
                </a:lnTo>
                <a:lnTo>
                  <a:pt x="21" y="96"/>
                </a:lnTo>
                <a:lnTo>
                  <a:pt x="0" y="101"/>
                </a:lnTo>
                <a:lnTo>
                  <a:pt x="0" y="82"/>
                </a:lnTo>
                <a:lnTo>
                  <a:pt x="14" y="67"/>
                </a:lnTo>
                <a:lnTo>
                  <a:pt x="157" y="41"/>
                </a:lnTo>
                <a:lnTo>
                  <a:pt x="157" y="41"/>
                </a:lnTo>
                <a:lnTo>
                  <a:pt x="157" y="67"/>
                </a:lnTo>
                <a:lnTo>
                  <a:pt x="14" y="34"/>
                </a:lnTo>
                <a:lnTo>
                  <a:pt x="21" y="7"/>
                </a:lnTo>
                <a:lnTo>
                  <a:pt x="27" y="21"/>
                </a:lnTo>
                <a:lnTo>
                  <a:pt x="27" y="55"/>
                </a:lnTo>
                <a:lnTo>
                  <a:pt x="0" y="55"/>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232578" name="Freeform 130"/>
          <p:cNvSpPr/>
          <p:nvPr/>
        </p:nvSpPr>
        <p:spPr bwMode="auto">
          <a:xfrm>
            <a:off x="4691063" y="3560763"/>
            <a:ext cx="22225" cy="20638"/>
          </a:xfrm>
          <a:custGeom>
            <a:avLst/>
            <a:gdLst/>
            <a:ahLst/>
            <a:cxnLst>
              <a:cxn ang="0">
                <a:pos x="0" y="27"/>
              </a:cxn>
              <a:cxn ang="0">
                <a:pos x="0" y="0"/>
              </a:cxn>
              <a:cxn ang="0">
                <a:pos x="27" y="0"/>
              </a:cxn>
              <a:cxn ang="0">
                <a:pos x="27" y="0"/>
              </a:cxn>
              <a:cxn ang="0">
                <a:pos x="27" y="0"/>
              </a:cxn>
              <a:cxn ang="0">
                <a:pos x="27" y="27"/>
              </a:cxn>
              <a:cxn ang="0">
                <a:pos x="0" y="27"/>
              </a:cxn>
            </a:cxnLst>
            <a:rect l="0" t="0" r="r" b="b"/>
            <a:pathLst>
              <a:path w="27" h="27">
                <a:moveTo>
                  <a:pt x="0" y="27"/>
                </a:moveTo>
                <a:lnTo>
                  <a:pt x="0" y="0"/>
                </a:lnTo>
                <a:lnTo>
                  <a:pt x="27" y="0"/>
                </a:lnTo>
                <a:lnTo>
                  <a:pt x="27" y="0"/>
                </a:lnTo>
                <a:lnTo>
                  <a:pt x="27" y="0"/>
                </a:lnTo>
                <a:lnTo>
                  <a:pt x="27" y="27"/>
                </a:lnTo>
                <a:lnTo>
                  <a:pt x="0" y="27"/>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232579" name="Freeform 131"/>
          <p:cNvSpPr/>
          <p:nvPr/>
        </p:nvSpPr>
        <p:spPr bwMode="auto">
          <a:xfrm>
            <a:off x="4702175" y="3533775"/>
            <a:ext cx="112713" cy="47625"/>
          </a:xfrm>
          <a:custGeom>
            <a:avLst/>
            <a:gdLst/>
            <a:ahLst/>
            <a:cxnLst>
              <a:cxn ang="0">
                <a:pos x="0" y="34"/>
              </a:cxn>
              <a:cxn ang="0">
                <a:pos x="0" y="0"/>
              </a:cxn>
              <a:cxn ang="0">
                <a:pos x="143" y="34"/>
              </a:cxn>
              <a:cxn ang="0">
                <a:pos x="0" y="61"/>
              </a:cxn>
              <a:cxn ang="0">
                <a:pos x="0" y="34"/>
              </a:cxn>
            </a:cxnLst>
            <a:rect l="0" t="0" r="r" b="b"/>
            <a:pathLst>
              <a:path w="143" h="61">
                <a:moveTo>
                  <a:pt x="0" y="34"/>
                </a:moveTo>
                <a:lnTo>
                  <a:pt x="0" y="0"/>
                </a:lnTo>
                <a:lnTo>
                  <a:pt x="143" y="34"/>
                </a:lnTo>
                <a:lnTo>
                  <a:pt x="0" y="61"/>
                </a:lnTo>
                <a:lnTo>
                  <a:pt x="0" y="34"/>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232580" name="Rectangle 132"/>
          <p:cNvSpPr>
            <a:spLocks noChangeArrowheads="1"/>
          </p:cNvSpPr>
          <p:nvPr/>
        </p:nvSpPr>
        <p:spPr bwMode="auto">
          <a:xfrm>
            <a:off x="3827463" y="3554413"/>
            <a:ext cx="4763" cy="158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81" name="Rectangle 133"/>
          <p:cNvSpPr>
            <a:spLocks noChangeArrowheads="1"/>
          </p:cNvSpPr>
          <p:nvPr/>
        </p:nvSpPr>
        <p:spPr bwMode="auto">
          <a:xfrm>
            <a:off x="4691063" y="3554413"/>
            <a:ext cx="6350" cy="158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82" name="Rectangle 134"/>
          <p:cNvSpPr>
            <a:spLocks noChangeArrowheads="1"/>
          </p:cNvSpPr>
          <p:nvPr/>
        </p:nvSpPr>
        <p:spPr bwMode="auto">
          <a:xfrm>
            <a:off x="3832225" y="3554413"/>
            <a:ext cx="858838" cy="15875"/>
          </a:xfrm>
          <a:prstGeom prst="rect">
            <a:avLst/>
          </a:prstGeom>
          <a:solidFill>
            <a:srgbClr val="FF0000"/>
          </a:solidFill>
          <a:ln w="9525">
            <a:noFill/>
            <a:miter lim="800000"/>
          </a:ln>
        </p:spPr>
        <p:txBody>
          <a:bodyPr vert="horz" wrap="square" lIns="91440" tIns="45720" rIns="91440" bIns="45720" numCol="1" anchor="t" anchorCtr="0" compatLnSpc="1"/>
          <a:lstStyle/>
          <a:p>
            <a:endParaRPr lang="zh-CN" altLang="en-US"/>
          </a:p>
        </p:txBody>
      </p:sp>
      <p:sp>
        <p:nvSpPr>
          <p:cNvPr id="232583" name="Freeform 135"/>
          <p:cNvSpPr/>
          <p:nvPr/>
        </p:nvSpPr>
        <p:spPr bwMode="auto">
          <a:xfrm>
            <a:off x="6113463" y="3516313"/>
            <a:ext cx="123825" cy="80963"/>
          </a:xfrm>
          <a:custGeom>
            <a:avLst/>
            <a:gdLst/>
            <a:ahLst/>
            <a:cxnLst>
              <a:cxn ang="0">
                <a:pos x="157" y="55"/>
              </a:cxn>
              <a:cxn ang="0">
                <a:pos x="157" y="82"/>
              </a:cxn>
              <a:cxn ang="0">
                <a:pos x="157" y="101"/>
              </a:cxn>
              <a:cxn ang="0">
                <a:pos x="136" y="96"/>
              </a:cxn>
              <a:cxn ang="0">
                <a:pos x="0" y="67"/>
              </a:cxn>
              <a:cxn ang="0">
                <a:pos x="0" y="41"/>
              </a:cxn>
              <a:cxn ang="0">
                <a:pos x="0" y="41"/>
              </a:cxn>
              <a:cxn ang="0">
                <a:pos x="136" y="7"/>
              </a:cxn>
              <a:cxn ang="0">
                <a:pos x="157" y="0"/>
              </a:cxn>
              <a:cxn ang="0">
                <a:pos x="157" y="21"/>
              </a:cxn>
              <a:cxn ang="0">
                <a:pos x="143" y="34"/>
              </a:cxn>
              <a:cxn ang="0">
                <a:pos x="8" y="67"/>
              </a:cxn>
              <a:cxn ang="0">
                <a:pos x="8" y="67"/>
              </a:cxn>
              <a:cxn ang="0">
                <a:pos x="8" y="41"/>
              </a:cxn>
              <a:cxn ang="0">
                <a:pos x="143" y="67"/>
              </a:cxn>
              <a:cxn ang="0">
                <a:pos x="136" y="96"/>
              </a:cxn>
              <a:cxn ang="0">
                <a:pos x="129" y="82"/>
              </a:cxn>
              <a:cxn ang="0">
                <a:pos x="129" y="55"/>
              </a:cxn>
              <a:cxn ang="0">
                <a:pos x="157" y="55"/>
              </a:cxn>
            </a:cxnLst>
            <a:rect l="0" t="0" r="r" b="b"/>
            <a:pathLst>
              <a:path w="157" h="101">
                <a:moveTo>
                  <a:pt x="157" y="55"/>
                </a:moveTo>
                <a:lnTo>
                  <a:pt x="157" y="82"/>
                </a:lnTo>
                <a:lnTo>
                  <a:pt x="157" y="101"/>
                </a:lnTo>
                <a:lnTo>
                  <a:pt x="136" y="96"/>
                </a:lnTo>
                <a:lnTo>
                  <a:pt x="0" y="67"/>
                </a:lnTo>
                <a:lnTo>
                  <a:pt x="0" y="41"/>
                </a:lnTo>
                <a:lnTo>
                  <a:pt x="0" y="41"/>
                </a:lnTo>
                <a:lnTo>
                  <a:pt x="136" y="7"/>
                </a:lnTo>
                <a:lnTo>
                  <a:pt x="157" y="0"/>
                </a:lnTo>
                <a:lnTo>
                  <a:pt x="157" y="21"/>
                </a:lnTo>
                <a:lnTo>
                  <a:pt x="143" y="34"/>
                </a:lnTo>
                <a:lnTo>
                  <a:pt x="8" y="67"/>
                </a:lnTo>
                <a:lnTo>
                  <a:pt x="8" y="67"/>
                </a:lnTo>
                <a:lnTo>
                  <a:pt x="8" y="41"/>
                </a:lnTo>
                <a:lnTo>
                  <a:pt x="143" y="67"/>
                </a:lnTo>
                <a:lnTo>
                  <a:pt x="136" y="96"/>
                </a:lnTo>
                <a:lnTo>
                  <a:pt x="129" y="82"/>
                </a:lnTo>
                <a:lnTo>
                  <a:pt x="129" y="55"/>
                </a:lnTo>
                <a:lnTo>
                  <a:pt x="157" y="55"/>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232584" name="Freeform 136"/>
          <p:cNvSpPr/>
          <p:nvPr/>
        </p:nvSpPr>
        <p:spPr bwMode="auto">
          <a:xfrm>
            <a:off x="6215063" y="3533775"/>
            <a:ext cx="22225" cy="26988"/>
          </a:xfrm>
          <a:custGeom>
            <a:avLst/>
            <a:gdLst/>
            <a:ahLst/>
            <a:cxnLst>
              <a:cxn ang="0">
                <a:pos x="28" y="0"/>
              </a:cxn>
              <a:cxn ang="0">
                <a:pos x="28" y="34"/>
              </a:cxn>
              <a:cxn ang="0">
                <a:pos x="0" y="34"/>
              </a:cxn>
              <a:cxn ang="0">
                <a:pos x="0" y="34"/>
              </a:cxn>
              <a:cxn ang="0">
                <a:pos x="0" y="34"/>
              </a:cxn>
              <a:cxn ang="0">
                <a:pos x="0" y="0"/>
              </a:cxn>
              <a:cxn ang="0">
                <a:pos x="28" y="0"/>
              </a:cxn>
            </a:cxnLst>
            <a:rect l="0" t="0" r="r" b="b"/>
            <a:pathLst>
              <a:path w="28" h="34">
                <a:moveTo>
                  <a:pt x="28" y="0"/>
                </a:moveTo>
                <a:lnTo>
                  <a:pt x="28" y="34"/>
                </a:lnTo>
                <a:lnTo>
                  <a:pt x="0" y="34"/>
                </a:lnTo>
                <a:lnTo>
                  <a:pt x="0" y="34"/>
                </a:lnTo>
                <a:lnTo>
                  <a:pt x="0" y="34"/>
                </a:lnTo>
                <a:lnTo>
                  <a:pt x="0" y="0"/>
                </a:lnTo>
                <a:lnTo>
                  <a:pt x="28" y="0"/>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232585" name="Freeform 137"/>
          <p:cNvSpPr/>
          <p:nvPr/>
        </p:nvSpPr>
        <p:spPr bwMode="auto">
          <a:xfrm>
            <a:off x="6118225" y="3533775"/>
            <a:ext cx="107950" cy="47625"/>
          </a:xfrm>
          <a:custGeom>
            <a:avLst/>
            <a:gdLst/>
            <a:ahLst/>
            <a:cxnLst>
              <a:cxn ang="0">
                <a:pos x="135" y="34"/>
              </a:cxn>
              <a:cxn ang="0">
                <a:pos x="135" y="61"/>
              </a:cxn>
              <a:cxn ang="0">
                <a:pos x="0" y="34"/>
              </a:cxn>
              <a:cxn ang="0">
                <a:pos x="135" y="0"/>
              </a:cxn>
              <a:cxn ang="0">
                <a:pos x="135" y="34"/>
              </a:cxn>
            </a:cxnLst>
            <a:rect l="0" t="0" r="r" b="b"/>
            <a:pathLst>
              <a:path w="135" h="61">
                <a:moveTo>
                  <a:pt x="135" y="34"/>
                </a:moveTo>
                <a:lnTo>
                  <a:pt x="135" y="61"/>
                </a:lnTo>
                <a:lnTo>
                  <a:pt x="0" y="34"/>
                </a:lnTo>
                <a:lnTo>
                  <a:pt x="135" y="0"/>
                </a:lnTo>
                <a:lnTo>
                  <a:pt x="135" y="34"/>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232586" name="Freeform 138"/>
          <p:cNvSpPr/>
          <p:nvPr/>
        </p:nvSpPr>
        <p:spPr bwMode="auto">
          <a:xfrm>
            <a:off x="7096125" y="3516313"/>
            <a:ext cx="128588" cy="80963"/>
          </a:xfrm>
          <a:custGeom>
            <a:avLst/>
            <a:gdLst/>
            <a:ahLst/>
            <a:cxnLst>
              <a:cxn ang="0">
                <a:pos x="0" y="55"/>
              </a:cxn>
              <a:cxn ang="0">
                <a:pos x="0" y="21"/>
              </a:cxn>
              <a:cxn ang="0">
                <a:pos x="0" y="0"/>
              </a:cxn>
              <a:cxn ang="0">
                <a:pos x="20" y="7"/>
              </a:cxn>
              <a:cxn ang="0">
                <a:pos x="162" y="41"/>
              </a:cxn>
              <a:cxn ang="0">
                <a:pos x="162" y="67"/>
              </a:cxn>
              <a:cxn ang="0">
                <a:pos x="162" y="67"/>
              </a:cxn>
              <a:cxn ang="0">
                <a:pos x="20" y="96"/>
              </a:cxn>
              <a:cxn ang="0">
                <a:pos x="0" y="101"/>
              </a:cxn>
              <a:cxn ang="0">
                <a:pos x="0" y="82"/>
              </a:cxn>
              <a:cxn ang="0">
                <a:pos x="13" y="67"/>
              </a:cxn>
              <a:cxn ang="0">
                <a:pos x="155" y="41"/>
              </a:cxn>
              <a:cxn ang="0">
                <a:pos x="155" y="41"/>
              </a:cxn>
              <a:cxn ang="0">
                <a:pos x="155" y="67"/>
              </a:cxn>
              <a:cxn ang="0">
                <a:pos x="13" y="34"/>
              </a:cxn>
              <a:cxn ang="0">
                <a:pos x="20" y="7"/>
              </a:cxn>
              <a:cxn ang="0">
                <a:pos x="27" y="21"/>
              </a:cxn>
              <a:cxn ang="0">
                <a:pos x="27" y="55"/>
              </a:cxn>
              <a:cxn ang="0">
                <a:pos x="0" y="55"/>
              </a:cxn>
            </a:cxnLst>
            <a:rect l="0" t="0" r="r" b="b"/>
            <a:pathLst>
              <a:path w="162" h="101">
                <a:moveTo>
                  <a:pt x="0" y="55"/>
                </a:moveTo>
                <a:lnTo>
                  <a:pt x="0" y="21"/>
                </a:lnTo>
                <a:lnTo>
                  <a:pt x="0" y="0"/>
                </a:lnTo>
                <a:lnTo>
                  <a:pt x="20" y="7"/>
                </a:lnTo>
                <a:lnTo>
                  <a:pt x="162" y="41"/>
                </a:lnTo>
                <a:lnTo>
                  <a:pt x="162" y="67"/>
                </a:lnTo>
                <a:lnTo>
                  <a:pt x="162" y="67"/>
                </a:lnTo>
                <a:lnTo>
                  <a:pt x="20" y="96"/>
                </a:lnTo>
                <a:lnTo>
                  <a:pt x="0" y="101"/>
                </a:lnTo>
                <a:lnTo>
                  <a:pt x="0" y="82"/>
                </a:lnTo>
                <a:lnTo>
                  <a:pt x="13" y="67"/>
                </a:lnTo>
                <a:lnTo>
                  <a:pt x="155" y="41"/>
                </a:lnTo>
                <a:lnTo>
                  <a:pt x="155" y="41"/>
                </a:lnTo>
                <a:lnTo>
                  <a:pt x="155" y="67"/>
                </a:lnTo>
                <a:lnTo>
                  <a:pt x="13" y="34"/>
                </a:lnTo>
                <a:lnTo>
                  <a:pt x="20" y="7"/>
                </a:lnTo>
                <a:lnTo>
                  <a:pt x="27" y="21"/>
                </a:lnTo>
                <a:lnTo>
                  <a:pt x="27" y="55"/>
                </a:lnTo>
                <a:lnTo>
                  <a:pt x="0" y="55"/>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232587" name="Freeform 139"/>
          <p:cNvSpPr/>
          <p:nvPr/>
        </p:nvSpPr>
        <p:spPr bwMode="auto">
          <a:xfrm>
            <a:off x="7096125" y="3560763"/>
            <a:ext cx="20638" cy="20638"/>
          </a:xfrm>
          <a:custGeom>
            <a:avLst/>
            <a:gdLst/>
            <a:ahLst/>
            <a:cxnLst>
              <a:cxn ang="0">
                <a:pos x="0" y="27"/>
              </a:cxn>
              <a:cxn ang="0">
                <a:pos x="0" y="0"/>
              </a:cxn>
              <a:cxn ang="0">
                <a:pos x="27" y="0"/>
              </a:cxn>
              <a:cxn ang="0">
                <a:pos x="27" y="0"/>
              </a:cxn>
              <a:cxn ang="0">
                <a:pos x="27" y="0"/>
              </a:cxn>
              <a:cxn ang="0">
                <a:pos x="27" y="27"/>
              </a:cxn>
              <a:cxn ang="0">
                <a:pos x="0" y="27"/>
              </a:cxn>
            </a:cxnLst>
            <a:rect l="0" t="0" r="r" b="b"/>
            <a:pathLst>
              <a:path w="27" h="27">
                <a:moveTo>
                  <a:pt x="0" y="27"/>
                </a:moveTo>
                <a:lnTo>
                  <a:pt x="0" y="0"/>
                </a:lnTo>
                <a:lnTo>
                  <a:pt x="27" y="0"/>
                </a:lnTo>
                <a:lnTo>
                  <a:pt x="27" y="0"/>
                </a:lnTo>
                <a:lnTo>
                  <a:pt x="27" y="0"/>
                </a:lnTo>
                <a:lnTo>
                  <a:pt x="27" y="27"/>
                </a:lnTo>
                <a:lnTo>
                  <a:pt x="0" y="27"/>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232588" name="Freeform 140"/>
          <p:cNvSpPr/>
          <p:nvPr/>
        </p:nvSpPr>
        <p:spPr bwMode="auto">
          <a:xfrm>
            <a:off x="7105650" y="3533775"/>
            <a:ext cx="112713" cy="47625"/>
          </a:xfrm>
          <a:custGeom>
            <a:avLst/>
            <a:gdLst/>
            <a:ahLst/>
            <a:cxnLst>
              <a:cxn ang="0">
                <a:pos x="0" y="34"/>
              </a:cxn>
              <a:cxn ang="0">
                <a:pos x="0" y="0"/>
              </a:cxn>
              <a:cxn ang="0">
                <a:pos x="142" y="34"/>
              </a:cxn>
              <a:cxn ang="0">
                <a:pos x="0" y="61"/>
              </a:cxn>
              <a:cxn ang="0">
                <a:pos x="0" y="34"/>
              </a:cxn>
            </a:cxnLst>
            <a:rect l="0" t="0" r="r" b="b"/>
            <a:pathLst>
              <a:path w="142" h="61">
                <a:moveTo>
                  <a:pt x="0" y="34"/>
                </a:moveTo>
                <a:lnTo>
                  <a:pt x="0" y="0"/>
                </a:lnTo>
                <a:lnTo>
                  <a:pt x="142" y="34"/>
                </a:lnTo>
                <a:lnTo>
                  <a:pt x="0" y="61"/>
                </a:lnTo>
                <a:lnTo>
                  <a:pt x="0" y="34"/>
                </a:lnTo>
                <a:close/>
              </a:path>
            </a:pathLst>
          </a:custGeom>
          <a:solidFill>
            <a:srgbClr val="000000"/>
          </a:solidFill>
          <a:ln w="9525">
            <a:noFill/>
            <a:round/>
          </a:ln>
        </p:spPr>
        <p:txBody>
          <a:bodyPr vert="horz" wrap="square" lIns="91440" tIns="45720" rIns="91440" bIns="45720" numCol="1" anchor="t" anchorCtr="0" compatLnSpc="1"/>
          <a:lstStyle/>
          <a:p>
            <a:endParaRPr lang="zh-CN" altLang="en-US"/>
          </a:p>
        </p:txBody>
      </p:sp>
      <p:sp>
        <p:nvSpPr>
          <p:cNvPr id="232589" name="Rectangle 141"/>
          <p:cNvSpPr>
            <a:spLocks noChangeArrowheads="1"/>
          </p:cNvSpPr>
          <p:nvPr/>
        </p:nvSpPr>
        <p:spPr bwMode="auto">
          <a:xfrm>
            <a:off x="6230938" y="3554413"/>
            <a:ext cx="6350" cy="158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90" name="Rectangle 142"/>
          <p:cNvSpPr>
            <a:spLocks noChangeArrowheads="1"/>
          </p:cNvSpPr>
          <p:nvPr/>
        </p:nvSpPr>
        <p:spPr bwMode="auto">
          <a:xfrm>
            <a:off x="7096125" y="3554413"/>
            <a:ext cx="3175" cy="15875"/>
          </a:xfrm>
          <a:prstGeom prst="rect">
            <a:avLst/>
          </a:prstGeom>
          <a:solidFill>
            <a:srgbClr val="000000"/>
          </a:solidFill>
          <a:ln w="9525">
            <a:noFill/>
            <a:miter lim="800000"/>
          </a:ln>
        </p:spPr>
        <p:txBody>
          <a:bodyPr vert="horz" wrap="square" lIns="91440" tIns="45720" rIns="91440" bIns="45720" numCol="1" anchor="t" anchorCtr="0" compatLnSpc="1"/>
          <a:lstStyle/>
          <a:p>
            <a:endParaRPr lang="zh-CN" altLang="en-US"/>
          </a:p>
        </p:txBody>
      </p:sp>
      <p:sp>
        <p:nvSpPr>
          <p:cNvPr id="232591" name="Rectangle 143"/>
          <p:cNvSpPr>
            <a:spLocks noChangeArrowheads="1"/>
          </p:cNvSpPr>
          <p:nvPr/>
        </p:nvSpPr>
        <p:spPr bwMode="auto">
          <a:xfrm>
            <a:off x="6237288" y="3554413"/>
            <a:ext cx="858838" cy="15875"/>
          </a:xfrm>
          <a:prstGeom prst="rect">
            <a:avLst/>
          </a:prstGeom>
          <a:solidFill>
            <a:srgbClr val="FF0000"/>
          </a:solidFill>
          <a:ln w="9525">
            <a:noFill/>
            <a:miter lim="800000"/>
          </a:ln>
        </p:spPr>
        <p:txBody>
          <a:bodyPr vert="horz" wrap="square" lIns="91440" tIns="45720" rIns="91440" bIns="45720" numCol="1" anchor="t" anchorCtr="0" compatLnSpc="1"/>
          <a:lstStyle/>
          <a:p>
            <a:endParaRPr lang="zh-CN" altLang="en-US"/>
          </a:p>
        </p:txBody>
      </p:sp>
      <p:sp>
        <p:nvSpPr>
          <p:cNvPr id="232592" name="Rectangle 144"/>
          <p:cNvSpPr>
            <a:spLocks noChangeArrowheads="1"/>
          </p:cNvSpPr>
          <p:nvPr/>
        </p:nvSpPr>
        <p:spPr bwMode="auto">
          <a:xfrm>
            <a:off x="7288213" y="5975350"/>
            <a:ext cx="152400" cy="228600"/>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300" b="0" i="1" u="none" strike="noStrike" cap="none" normalizeH="0" baseline="0">
                <a:ln>
                  <a:noFill/>
                </a:ln>
                <a:solidFill>
                  <a:srgbClr val="000000"/>
                </a:solidFill>
                <a:effectLst/>
                <a:latin typeface="Times-Roman" charset="0"/>
                <a:ea typeface="宋体" panose="02010600030101010101" pitchFamily="2" charset="-122"/>
                <a:cs typeface="宋体" panose="02010600030101010101" pitchFamily="2" charset="-122"/>
              </a:rPr>
              <a:t>f </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50" name="Rectangle 37"/>
          <p:cNvSpPr>
            <a:spLocks noChangeArrowheads="1"/>
          </p:cNvSpPr>
          <p:nvPr/>
        </p:nvSpPr>
        <p:spPr bwMode="auto">
          <a:xfrm>
            <a:off x="6398427" y="3146981"/>
            <a:ext cx="513548" cy="369332"/>
          </a:xfrm>
          <a:prstGeom prst="rect">
            <a:avLst/>
          </a:prstGeom>
          <a:noFill/>
          <a:ln w="9525">
            <a:noFill/>
            <a:miter lim="800000"/>
          </a:ln>
        </p:spPr>
        <p:txBody>
          <a:bodyPr vert="horz" wrap="squar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2400" dirty="0" err="1">
                <a:solidFill>
                  <a:srgbClr val="000000"/>
                </a:solidFill>
                <a:latin typeface="Times-Roman" charset="0"/>
                <a:cs typeface="宋体" panose="02010600030101010101" pitchFamily="2" charset="-122"/>
              </a:rPr>
              <a:t>t</a:t>
            </a:r>
            <a:r>
              <a:rPr lang="en-US" altLang="zh-CN" sz="2400" baseline="-25000" dirty="0" err="1">
                <a:solidFill>
                  <a:srgbClr val="000000"/>
                </a:solidFill>
                <a:latin typeface="Times-Roman" charset="0"/>
                <a:cs typeface="宋体" panose="02010600030101010101" pitchFamily="2" charset="-122"/>
              </a:rPr>
              <a:t>pHL</a:t>
            </a:r>
            <a:r>
              <a:rPr kumimoji="0" lang="zh-CN" altLang="zh-CN" sz="2400" b="0" i="0" u="none" strike="noStrike" cap="none" normalizeH="0" baseline="0" dirty="0">
                <a:ln>
                  <a:noFill/>
                </a:ln>
                <a:solidFill>
                  <a:srgbClr val="000000"/>
                </a:solidFill>
                <a:effectLst/>
                <a:latin typeface="Times-Roman" charset="0"/>
                <a:ea typeface="宋体" panose="02010600030101010101" pitchFamily="2" charset="-122"/>
                <a:cs typeface="宋体" panose="02010600030101010101" pitchFamily="2" charset="-122"/>
              </a:rPr>
              <a:t> </a:t>
            </a:r>
            <a:endParaRPr kumimoji="0" lang="zh-CN"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00100" y="190500"/>
            <a:ext cx="6073775" cy="479747"/>
          </a:xfrm>
        </p:spPr>
        <p:txBody>
          <a:bodyPr/>
          <a:lstStyle/>
          <a:p>
            <a:r>
              <a:rPr lang="en-US" altLang="zh-CN" dirty="0"/>
              <a:t>1.4 CMOS</a:t>
            </a:r>
            <a:r>
              <a:rPr lang="zh-CN" altLang="en-US" dirty="0"/>
              <a:t>电路电气特性</a:t>
            </a:r>
          </a:p>
        </p:txBody>
      </p:sp>
      <p:sp>
        <p:nvSpPr>
          <p:cNvPr id="20483" name="Rectangle 3"/>
          <p:cNvSpPr>
            <a:spLocks noGrp="1" noChangeArrowheads="1"/>
          </p:cNvSpPr>
          <p:nvPr>
            <p:ph idx="1"/>
          </p:nvPr>
        </p:nvSpPr>
        <p:spPr>
          <a:xfrm>
            <a:off x="457200" y="1072916"/>
            <a:ext cx="8686800" cy="3721340"/>
          </a:xfrm>
        </p:spPr>
        <p:txBody>
          <a:bodyPr/>
          <a:lstStyle/>
          <a:p>
            <a:pPr>
              <a:spcBef>
                <a:spcPts val="600"/>
              </a:spcBef>
            </a:pPr>
            <a:r>
              <a:rPr lang="zh-CN" altLang="en-US" sz="2200" dirty="0"/>
              <a:t>数字电路在输出信号保持不变时的功率损耗称为</a:t>
            </a:r>
            <a:r>
              <a:rPr lang="zh-CN" altLang="en-US" sz="2200" b="1" dirty="0">
                <a:solidFill>
                  <a:srgbClr val="FF0000"/>
                </a:solidFill>
              </a:rPr>
              <a:t>静态功耗</a:t>
            </a:r>
            <a:r>
              <a:rPr lang="zh-CN" altLang="en-US" sz="2200" dirty="0"/>
              <a:t>，通常</a:t>
            </a:r>
            <a:r>
              <a:rPr lang="en-US" altLang="zh-CN" sz="2200" dirty="0"/>
              <a:t>CMOS</a:t>
            </a:r>
            <a:r>
              <a:rPr lang="zh-CN" altLang="en-US" sz="2200" dirty="0"/>
              <a:t>电路的静态功耗很低</a:t>
            </a:r>
            <a:r>
              <a:rPr lang="zh-CN" altLang="en-US" sz="2200" dirty="0">
                <a:sym typeface="Wingdings" panose="05000000000000000000" pitchFamily="2" charset="2"/>
              </a:rPr>
              <a:t>，常忽略。</a:t>
            </a:r>
            <a:endParaRPr lang="zh-CN" altLang="en-US" sz="2200" dirty="0"/>
          </a:p>
          <a:p>
            <a:pPr>
              <a:spcBef>
                <a:spcPts val="600"/>
              </a:spcBef>
            </a:pPr>
            <a:r>
              <a:rPr lang="zh-CN" altLang="zh-CN" sz="2200" dirty="0"/>
              <a:t>在输出信号高低状态转换时的功率损耗称为</a:t>
            </a:r>
            <a:r>
              <a:rPr lang="zh-CN" altLang="zh-CN" sz="2200" b="1" dirty="0">
                <a:solidFill>
                  <a:srgbClr val="FF0000"/>
                </a:solidFill>
              </a:rPr>
              <a:t>动态功耗</a:t>
            </a:r>
            <a:r>
              <a:rPr lang="zh-CN" altLang="zh-CN" sz="2200" dirty="0"/>
              <a:t>。主要来源</a:t>
            </a:r>
            <a:r>
              <a:rPr lang="zh-CN" altLang="en-US" sz="2200" dirty="0"/>
              <a:t>：</a:t>
            </a:r>
            <a:endParaRPr lang="en-US" altLang="zh-CN" sz="2200" dirty="0"/>
          </a:p>
          <a:p>
            <a:pPr lvl="1">
              <a:spcBef>
                <a:spcPts val="600"/>
              </a:spcBef>
            </a:pPr>
            <a:r>
              <a:rPr lang="zh-CN" altLang="zh-CN" dirty="0"/>
              <a:t>输出端上的电容性负载</a:t>
            </a:r>
            <a:r>
              <a:rPr lang="en-US" altLang="zh-CN" dirty="0"/>
              <a:t>C</a:t>
            </a:r>
            <a:r>
              <a:rPr lang="en-US" altLang="zh-CN" baseline="-25000" dirty="0"/>
              <a:t>L</a:t>
            </a:r>
            <a:endParaRPr lang="en-US" altLang="zh-CN" dirty="0"/>
          </a:p>
          <a:p>
            <a:pPr lvl="1">
              <a:spcBef>
                <a:spcPts val="600"/>
              </a:spcBef>
            </a:pPr>
            <a:r>
              <a:rPr lang="en-US" altLang="zh-CN" dirty="0"/>
              <a:t>CMOS</a:t>
            </a:r>
            <a:r>
              <a:rPr lang="zh-CN" altLang="zh-CN" dirty="0"/>
              <a:t>电路内部</a:t>
            </a:r>
            <a:r>
              <a:rPr lang="zh-CN" altLang="en-US" dirty="0"/>
              <a:t>的</a:t>
            </a:r>
            <a:r>
              <a:rPr lang="zh-CN" altLang="zh-CN" dirty="0"/>
              <a:t>功耗电容</a:t>
            </a:r>
            <a:r>
              <a:rPr lang="en-US" altLang="zh-CN" dirty="0"/>
              <a:t>C</a:t>
            </a:r>
            <a:r>
              <a:rPr lang="en-US" altLang="zh-CN" baseline="-25000" dirty="0"/>
              <a:t>PD</a:t>
            </a:r>
            <a:endParaRPr lang="en-US" altLang="zh-CN" dirty="0"/>
          </a:p>
          <a:p>
            <a:pPr>
              <a:spcBef>
                <a:spcPts val="600"/>
              </a:spcBef>
            </a:pPr>
            <a:r>
              <a:rPr lang="zh-CN" altLang="en-US" sz="2200" dirty="0"/>
              <a:t>动态功耗：</a:t>
            </a:r>
            <a:r>
              <a:rPr lang="en-US" altLang="zh-CN" sz="2200" dirty="0"/>
              <a:t>P</a:t>
            </a:r>
            <a:r>
              <a:rPr lang="en-US" altLang="zh-CN" sz="2200" baseline="-25000" dirty="0"/>
              <a:t>D</a:t>
            </a:r>
            <a:r>
              <a:rPr lang="en-US" altLang="zh-CN" sz="2200" dirty="0"/>
              <a:t>=(C</a:t>
            </a:r>
            <a:r>
              <a:rPr lang="en-US" altLang="zh-CN" sz="2200" baseline="-25000" dirty="0"/>
              <a:t>L </a:t>
            </a:r>
            <a:r>
              <a:rPr lang="en-US" altLang="zh-CN" sz="2200" dirty="0"/>
              <a:t>+C</a:t>
            </a:r>
            <a:r>
              <a:rPr lang="en-US" altLang="zh-CN" sz="2200" baseline="-25000" dirty="0"/>
              <a:t>PD</a:t>
            </a:r>
            <a:r>
              <a:rPr lang="en-US" altLang="zh-CN" sz="2200" dirty="0"/>
              <a:t>)</a:t>
            </a:r>
            <a:r>
              <a:rPr lang="en-US" altLang="zh-CN" sz="2200" dirty="0">
                <a:cs typeface="Arial" panose="020B0604020202020204" pitchFamily="34" charset="0"/>
              </a:rPr>
              <a:t>×V</a:t>
            </a:r>
            <a:r>
              <a:rPr lang="en-US" altLang="zh-CN" sz="2200" baseline="-25000" dirty="0">
                <a:cs typeface="Arial" panose="020B0604020202020204" pitchFamily="34" charset="0"/>
              </a:rPr>
              <a:t>CC</a:t>
            </a:r>
            <a:r>
              <a:rPr lang="en-US" altLang="zh-CN" sz="2200" baseline="30000" dirty="0">
                <a:cs typeface="Arial" panose="020B0604020202020204" pitchFamily="34" charset="0"/>
              </a:rPr>
              <a:t>2</a:t>
            </a:r>
            <a:r>
              <a:rPr lang="en-US" altLang="zh-CN" sz="2200" dirty="0">
                <a:cs typeface="Arial" panose="020B0604020202020204" pitchFamily="34" charset="0"/>
              </a:rPr>
              <a:t>×f</a:t>
            </a:r>
            <a:r>
              <a:rPr lang="zh-CN" altLang="en-US" sz="2200" dirty="0">
                <a:cs typeface="Arial" panose="020B0604020202020204" pitchFamily="34" charset="0"/>
              </a:rPr>
              <a:t>，</a:t>
            </a:r>
            <a:r>
              <a:rPr lang="en-US" altLang="zh-CN" sz="2200" dirty="0">
                <a:cs typeface="Arial" panose="020B0604020202020204" pitchFamily="34" charset="0"/>
              </a:rPr>
              <a:t>f</a:t>
            </a:r>
            <a:r>
              <a:rPr lang="zh-CN" altLang="en-US" sz="2200" dirty="0"/>
              <a:t> 为输出信号转换的频率</a:t>
            </a:r>
            <a:endParaRPr lang="en-US" altLang="zh-CN" sz="2200" dirty="0"/>
          </a:p>
          <a:p>
            <a:pPr>
              <a:spcBef>
                <a:spcPts val="600"/>
              </a:spcBef>
            </a:pPr>
            <a:r>
              <a:rPr lang="zh-CN" altLang="en-US" sz="2200" dirty="0"/>
              <a:t>在</a:t>
            </a:r>
            <a:r>
              <a:rPr lang="en-US" altLang="zh-CN" sz="2200" dirty="0"/>
              <a:t>CMOS</a:t>
            </a:r>
            <a:r>
              <a:rPr lang="zh-CN" altLang="en-US" sz="2200" dirty="0"/>
              <a:t>电路的应用中， </a:t>
            </a:r>
            <a:r>
              <a:rPr lang="en-US" altLang="zh-CN" sz="2200" dirty="0"/>
              <a:t>CV</a:t>
            </a:r>
            <a:r>
              <a:rPr lang="en-US" altLang="zh-CN" sz="2200" baseline="30000" dirty="0"/>
              <a:t>2</a:t>
            </a:r>
            <a:r>
              <a:rPr lang="en-US" altLang="zh-CN" sz="2200" dirty="0"/>
              <a:t>f</a:t>
            </a:r>
            <a:r>
              <a:rPr lang="zh-CN" altLang="en-US" sz="2200" dirty="0"/>
              <a:t>功率是总功率的主要成分</a:t>
            </a:r>
          </a:p>
          <a:p>
            <a:endParaRPr lang="en-US" altLang="zh-CN" sz="2400" dirty="0">
              <a:latin typeface="Times New Roman" panose="02020603050405020304" pitchFamily="18" charset="0"/>
            </a:endParaRPr>
          </a:p>
        </p:txBody>
      </p:sp>
      <p:sp>
        <p:nvSpPr>
          <p:cNvPr id="5" name="灯片编号占位符 4"/>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34</a:t>
            </a:fld>
            <a:endParaRPr lang="en-US" altLang="zh-CN"/>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ctrTitle"/>
          </p:nvPr>
        </p:nvSpPr>
        <p:spPr>
          <a:xfrm>
            <a:off x="391439" y="1717066"/>
            <a:ext cx="7772400" cy="533288"/>
          </a:xfrm>
        </p:spPr>
        <p:txBody>
          <a:bodyPr/>
          <a:lstStyle/>
          <a:p>
            <a:r>
              <a:rPr lang="zh-CN" altLang="en-US" sz="3600" dirty="0"/>
              <a:t>第二讲</a:t>
            </a:r>
            <a:r>
              <a:rPr lang="en-US" altLang="zh-CN" sz="3600" dirty="0"/>
              <a:t> </a:t>
            </a:r>
            <a:r>
              <a:rPr lang="zh-CN" altLang="en-US" sz="3600" dirty="0"/>
              <a:t>布尔代数</a:t>
            </a:r>
          </a:p>
        </p:txBody>
      </p:sp>
      <p:sp useBgFill="1">
        <p:nvSpPr>
          <p:cNvPr id="6" name="Rectangle 3"/>
          <p:cNvSpPr txBox="1">
            <a:spLocks noChangeArrowheads="1"/>
          </p:cNvSpPr>
          <p:nvPr/>
        </p:nvSpPr>
        <p:spPr bwMode="auto">
          <a:xfrm>
            <a:off x="3187569" y="3038041"/>
            <a:ext cx="3206967" cy="2054922"/>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0" indent="0" algn="ctr" rtl="0" eaLnBrk="1" fontAlgn="base" hangingPunct="1">
              <a:lnSpc>
                <a:spcPct val="120000"/>
              </a:lnSpc>
              <a:spcBef>
                <a:spcPct val="10000"/>
              </a:spcBef>
              <a:spcAft>
                <a:spcPct val="0"/>
              </a:spcAft>
              <a:buClr>
                <a:schemeClr val="tx1"/>
              </a:buClr>
              <a:buSzPct val="60000"/>
              <a:buFont typeface="Wingdings" panose="05000000000000000000" pitchFamily="2" charset="2"/>
              <a:buNone/>
              <a:defRPr sz="3200" b="1">
                <a:solidFill>
                  <a:schemeClr val="tx1"/>
                </a:solidFill>
                <a:latin typeface="微软雅黑 Light" panose="020B0502040204020203" pitchFamily="34" charset="-122"/>
                <a:ea typeface="微软雅黑 Light" panose="020B0502040204020203" pitchFamily="34" charset="-122"/>
                <a:cs typeface="+mn-cs"/>
              </a:defRPr>
            </a:lvl1pPr>
            <a:lvl2pPr marL="457200" indent="0" algn="ctr" rtl="0" eaLnBrk="1" fontAlgn="base" hangingPunct="1">
              <a:lnSpc>
                <a:spcPct val="120000"/>
              </a:lnSpc>
              <a:spcBef>
                <a:spcPct val="10000"/>
              </a:spcBef>
              <a:spcAft>
                <a:spcPct val="0"/>
              </a:spcAft>
              <a:buSzPct val="100000"/>
              <a:buNone/>
              <a:defRPr sz="2000" b="1">
                <a:solidFill>
                  <a:srgbClr val="0000FF"/>
                </a:solidFill>
                <a:latin typeface="+mn-lt"/>
                <a:ea typeface="+mn-ea"/>
              </a:defRPr>
            </a:lvl2pPr>
            <a:lvl3pPr marL="914400" indent="0" algn="ctr" rtl="0" eaLnBrk="1" fontAlgn="base" hangingPunct="1">
              <a:lnSpc>
                <a:spcPct val="120000"/>
              </a:lnSpc>
              <a:spcBef>
                <a:spcPct val="10000"/>
              </a:spcBef>
              <a:spcAft>
                <a:spcPct val="0"/>
              </a:spcAft>
              <a:buSzPct val="100000"/>
              <a:buNone/>
              <a:defRPr b="1">
                <a:solidFill>
                  <a:schemeClr val="tx1"/>
                </a:solidFill>
                <a:latin typeface="+mn-lt"/>
                <a:ea typeface="+mn-ea"/>
              </a:defRPr>
            </a:lvl3pPr>
            <a:lvl4pPr marL="13716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4pPr>
            <a:lvl5pPr marL="18288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5pPr>
            <a:lvl6pPr marL="22860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6pPr>
            <a:lvl7pPr marL="27432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7pPr>
            <a:lvl8pPr marL="32004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8pPr>
            <a:lvl9pPr marL="36576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9pPr>
          </a:lstStyle>
          <a:p>
            <a:pPr marL="203200" indent="-203200" algn="l" eaLnBrk="0" hangingPunct="0">
              <a:spcBef>
                <a:spcPts val="600"/>
              </a:spcBef>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公理系统</a:t>
            </a:r>
            <a:endParaRPr lang="en-US" altLang="zh-CN" sz="2400" dirty="0">
              <a:latin typeface="微软雅黑" panose="020B0503020204020204" pitchFamily="34" charset="-122"/>
              <a:ea typeface="微软雅黑" panose="020B0503020204020204" pitchFamily="34" charset="-122"/>
            </a:endParaRPr>
          </a:p>
          <a:p>
            <a:pPr marL="203200" indent="-203200" algn="l" eaLnBrk="0" hangingPunct="0">
              <a:spcBef>
                <a:spcPts val="600"/>
              </a:spcBef>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定理</a:t>
            </a:r>
            <a:endParaRPr lang="en-US" altLang="zh-CN" sz="2400" dirty="0">
              <a:latin typeface="微软雅黑" panose="020B0503020204020204" pitchFamily="34" charset="-122"/>
              <a:ea typeface="微软雅黑" panose="020B0503020204020204" pitchFamily="34" charset="-122"/>
            </a:endParaRPr>
          </a:p>
          <a:p>
            <a:pPr marL="203200" indent="-203200" algn="l" eaLnBrk="0" hangingPunct="0">
              <a:spcBef>
                <a:spcPts val="600"/>
              </a:spcBef>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对偶定律</a:t>
            </a:r>
            <a:endParaRPr lang="en-US" altLang="zh-CN" sz="2400" dirty="0">
              <a:latin typeface="微软雅黑" panose="020B0503020204020204" pitchFamily="34" charset="-122"/>
              <a:ea typeface="微软雅黑" panose="020B0503020204020204" pitchFamily="34" charset="-122"/>
            </a:endParaRPr>
          </a:p>
          <a:p>
            <a:pPr marL="203200" indent="-203200" algn="l" eaLnBrk="0" hangingPunct="0">
              <a:spcBef>
                <a:spcPts val="600"/>
              </a:spcBef>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反演定律</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dirty="0"/>
              <a:t>2 </a:t>
            </a:r>
            <a:r>
              <a:rPr lang="zh-CN" altLang="en-US" dirty="0"/>
              <a:t>布尔代数</a:t>
            </a:r>
          </a:p>
        </p:txBody>
      </p:sp>
      <p:sp>
        <p:nvSpPr>
          <p:cNvPr id="21507" name="Rectangle 3"/>
          <p:cNvSpPr>
            <a:spLocks noGrp="1" noChangeArrowheads="1"/>
          </p:cNvSpPr>
          <p:nvPr>
            <p:ph idx="1"/>
          </p:nvPr>
        </p:nvSpPr>
        <p:spPr>
          <a:xfrm>
            <a:off x="284773" y="1021976"/>
            <a:ext cx="8523654" cy="3904082"/>
          </a:xfrm>
        </p:spPr>
        <p:txBody>
          <a:bodyPr/>
          <a:lstStyle/>
          <a:p>
            <a:pPr>
              <a:spcBef>
                <a:spcPts val="600"/>
              </a:spcBef>
            </a:pPr>
            <a:r>
              <a:rPr lang="zh-CN" altLang="en-US" sz="2200" dirty="0"/>
              <a:t>乔治</a:t>
            </a:r>
            <a:r>
              <a:rPr lang="en-US" altLang="zh-CN" sz="2200" dirty="0"/>
              <a:t>•</a:t>
            </a:r>
            <a:r>
              <a:rPr lang="zh-CN" altLang="en-US" sz="2200" dirty="0"/>
              <a:t>布尔</a:t>
            </a:r>
            <a:r>
              <a:rPr lang="en-US" altLang="zh-CN" sz="2200" dirty="0"/>
              <a:t>George Boole</a:t>
            </a:r>
            <a:r>
              <a:rPr lang="zh-CN" altLang="en-US" sz="2200" dirty="0"/>
              <a:t>（</a:t>
            </a:r>
            <a:r>
              <a:rPr lang="en-US" altLang="zh-CN" sz="2200" dirty="0"/>
              <a:t>1815–1864</a:t>
            </a:r>
            <a:r>
              <a:rPr lang="zh-CN" altLang="en-US" sz="2200" dirty="0"/>
              <a:t>），英国数学家，</a:t>
            </a:r>
            <a:r>
              <a:rPr lang="en-US" altLang="zh-CN" sz="2200" dirty="0"/>
              <a:t>1854</a:t>
            </a:r>
            <a:r>
              <a:rPr lang="zh-CN" altLang="en-US" sz="2200" dirty="0"/>
              <a:t>年发明了一种二值代数系统，称为</a:t>
            </a:r>
            <a:r>
              <a:rPr lang="zh-CN" altLang="en-US" sz="2200" dirty="0">
                <a:solidFill>
                  <a:schemeClr val="accent2"/>
                </a:solidFill>
              </a:rPr>
              <a:t>开关代数</a:t>
            </a:r>
            <a:r>
              <a:rPr lang="zh-CN" altLang="en-US" sz="2200" dirty="0"/>
              <a:t>或</a:t>
            </a:r>
            <a:r>
              <a:rPr lang="zh-CN" altLang="en-US" sz="2200" dirty="0">
                <a:solidFill>
                  <a:schemeClr val="accent2"/>
                </a:solidFill>
              </a:rPr>
              <a:t>布尔代数</a:t>
            </a:r>
            <a:endParaRPr lang="en-US" altLang="zh-CN" sz="2200" dirty="0">
              <a:solidFill>
                <a:schemeClr val="accent2"/>
              </a:solidFill>
            </a:endParaRPr>
          </a:p>
          <a:p>
            <a:pPr lvl="1" eaLnBrk="1" hangingPunct="1">
              <a:spcBef>
                <a:spcPts val="600"/>
              </a:spcBef>
            </a:pPr>
            <a:r>
              <a:rPr lang="zh-CN" altLang="en-US" b="1" i="1" dirty="0">
                <a:solidFill>
                  <a:schemeClr val="accent2"/>
                </a:solidFill>
              </a:rPr>
              <a:t> </a:t>
            </a:r>
            <a:r>
              <a:rPr lang="en-US" altLang="zh-CN" i="1" dirty="0">
                <a:solidFill>
                  <a:srgbClr val="FF0000"/>
                </a:solidFill>
              </a:rPr>
              <a:t>An Investigation of the Laws of Thought</a:t>
            </a:r>
            <a:r>
              <a:rPr lang="zh-CN" altLang="en-US" dirty="0">
                <a:solidFill>
                  <a:srgbClr val="FF0000"/>
                </a:solidFill>
              </a:rPr>
              <a:t>，</a:t>
            </a:r>
            <a:r>
              <a:rPr lang="zh-CN" altLang="zh-CN" i="1" dirty="0">
                <a:solidFill>
                  <a:srgbClr val="FF0000"/>
                </a:solidFill>
              </a:rPr>
              <a:t>on which are Founded the Mathematical Theories of Logic and Probabilities</a:t>
            </a:r>
            <a:endParaRPr lang="en-US" altLang="zh-CN" dirty="0">
              <a:solidFill>
                <a:srgbClr val="FF0000"/>
              </a:solidFill>
            </a:endParaRPr>
          </a:p>
          <a:p>
            <a:pPr lvl="1" eaLnBrk="1" hangingPunct="1">
              <a:spcBef>
                <a:spcPts val="600"/>
              </a:spcBef>
            </a:pPr>
            <a:r>
              <a:rPr lang="zh-CN" altLang="en-US" dirty="0"/>
              <a:t>“基于人类逻辑思考的本性”，将人类思想转换成符号，并指出这些符号只需要两个值：</a:t>
            </a:r>
            <a:r>
              <a:rPr lang="zh-CN" altLang="en-US" dirty="0">
                <a:solidFill>
                  <a:srgbClr val="FF0000"/>
                </a:solidFill>
              </a:rPr>
              <a:t>真</a:t>
            </a:r>
            <a:r>
              <a:rPr lang="zh-CN" altLang="en-US" dirty="0"/>
              <a:t>、</a:t>
            </a:r>
            <a:r>
              <a:rPr lang="zh-CN" altLang="en-US" dirty="0">
                <a:solidFill>
                  <a:srgbClr val="FF0000"/>
                </a:solidFill>
              </a:rPr>
              <a:t>假</a:t>
            </a:r>
            <a:endParaRPr lang="en-US" altLang="zh-CN" dirty="0">
              <a:solidFill>
                <a:srgbClr val="FF0000"/>
              </a:solidFill>
            </a:endParaRPr>
          </a:p>
          <a:p>
            <a:pPr eaLnBrk="1" hangingPunct="1">
              <a:spcBef>
                <a:spcPts val="600"/>
              </a:spcBef>
            </a:pPr>
            <a:r>
              <a:rPr lang="zh-CN" altLang="en-US" sz="2200" dirty="0"/>
              <a:t>布尔代数在代数学（代数结构）、逻辑演算、集合论、拓扑空间理论、测度论、概率论、泛函分析等数学分支中均有应用。</a:t>
            </a:r>
            <a:endParaRPr lang="en-US" altLang="zh-CN" sz="2200" dirty="0"/>
          </a:p>
        </p:txBody>
      </p:sp>
      <p:sp>
        <p:nvSpPr>
          <p:cNvPr id="21508" name="灯片编号占位符 3"/>
          <p:cNvSpPr>
            <a:spLocks noGrp="1"/>
          </p:cNvSpPr>
          <p:nvPr>
            <p:ph type="sldNum" sz="quarter" idx="4294967295"/>
          </p:nvPr>
        </p:nvSpPr>
        <p:spPr>
          <a:xfrm>
            <a:off x="8642350" y="6489700"/>
            <a:ext cx="501650" cy="333375"/>
          </a:xfrm>
          <a:prstGeom prst="rect">
            <a:avLst/>
          </a:prstGeom>
          <a:noFill/>
        </p:spPr>
        <p:txBody>
          <a:bodyPr/>
          <a:lstStyle/>
          <a:p>
            <a:fld id="{96CAB49D-8D64-4E82-BEE5-21C5B6307E78}" type="slidenum">
              <a:rPr lang="en-US" altLang="zh-CN" smtClean="0">
                <a:ea typeface="宋体" panose="02010600030101010101" pitchFamily="2" charset="-122"/>
              </a:rPr>
              <a:t>36</a:t>
            </a:fld>
            <a:endParaRPr lang="en-US" altLang="zh-CN">
              <a:ea typeface="宋体" panose="02010600030101010101" pitchFamily="2" charset="-122"/>
            </a:endParaRP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190500"/>
            <a:ext cx="6073775" cy="479747"/>
          </a:xfrm>
        </p:spPr>
        <p:txBody>
          <a:bodyPr/>
          <a:lstStyle/>
          <a:p>
            <a:r>
              <a:rPr lang="en-US" altLang="zh-CN" dirty="0"/>
              <a:t>2 </a:t>
            </a:r>
            <a:r>
              <a:rPr lang="zh-CN" altLang="en-US" dirty="0"/>
              <a:t>布尔代数</a:t>
            </a:r>
          </a:p>
        </p:txBody>
      </p:sp>
      <p:sp>
        <p:nvSpPr>
          <p:cNvPr id="3" name="内容占位符 2"/>
          <p:cNvSpPr>
            <a:spLocks noGrp="1"/>
          </p:cNvSpPr>
          <p:nvPr>
            <p:ph idx="1"/>
          </p:nvPr>
        </p:nvSpPr>
        <p:spPr>
          <a:xfrm>
            <a:off x="284773" y="915505"/>
            <a:ext cx="8523654" cy="4350358"/>
          </a:xfrm>
        </p:spPr>
        <p:txBody>
          <a:bodyPr/>
          <a:lstStyle/>
          <a:p>
            <a:r>
              <a:rPr lang="zh-CN" altLang="en-US" sz="2200" b="1" dirty="0"/>
              <a:t>逻辑量：</a:t>
            </a:r>
            <a:r>
              <a:rPr lang="zh-CN" altLang="en-US" sz="2200" dirty="0"/>
              <a:t>逻辑变量和逻辑常量</a:t>
            </a:r>
            <a:r>
              <a:rPr lang="en-US" altLang="zh-CN" sz="2200" dirty="0"/>
              <a:t>{0,1}</a:t>
            </a:r>
            <a:r>
              <a:rPr lang="zh-CN" altLang="en-US" sz="2200" dirty="0"/>
              <a:t>。</a:t>
            </a:r>
          </a:p>
          <a:p>
            <a:r>
              <a:rPr lang="zh-CN" altLang="en-US" sz="2200" b="1" dirty="0"/>
              <a:t>逻辑变量</a:t>
            </a:r>
            <a:r>
              <a:rPr lang="zh-CN" altLang="en-US" sz="2200" dirty="0"/>
              <a:t>：在</a:t>
            </a:r>
            <a:r>
              <a:rPr lang="zh-CN" altLang="en-US" sz="2200" b="1" dirty="0"/>
              <a:t>数字系统中</a:t>
            </a:r>
            <a:r>
              <a:rPr lang="zh-CN" altLang="en-US" sz="2200" dirty="0"/>
              <a:t>表示某个状态。</a:t>
            </a:r>
            <a:endParaRPr lang="zh-CN" altLang="en-US" sz="2200" dirty="0">
              <a:solidFill>
                <a:schemeClr val="accent2"/>
              </a:solidFill>
            </a:endParaRPr>
          </a:p>
          <a:p>
            <a:pPr lvl="1"/>
            <a:r>
              <a:rPr lang="zh-CN" altLang="en-US" dirty="0"/>
              <a:t>通常用</a:t>
            </a:r>
            <a:r>
              <a:rPr lang="zh-CN" altLang="en-US" dirty="0">
                <a:solidFill>
                  <a:srgbClr val="FF0000"/>
                </a:solidFill>
              </a:rPr>
              <a:t>字母</a:t>
            </a:r>
            <a:r>
              <a:rPr lang="zh-CN" altLang="en-US" dirty="0">
                <a:latin typeface="Times New Roman" panose="02020603050405020304" pitchFamily="18" charset="0"/>
              </a:rPr>
              <a:t>或</a:t>
            </a:r>
            <a:r>
              <a:rPr lang="zh-CN" altLang="en-US" dirty="0">
                <a:solidFill>
                  <a:srgbClr val="FF0000"/>
                </a:solidFill>
                <a:latin typeface="Times New Roman" panose="02020603050405020304" pitchFamily="18" charset="0"/>
              </a:rPr>
              <a:t>字符串</a:t>
            </a:r>
            <a:r>
              <a:rPr lang="zh-CN" altLang="en-US" dirty="0">
                <a:latin typeface="Times New Roman" panose="02020603050405020304" pitchFamily="18" charset="0"/>
              </a:rPr>
              <a:t>来</a:t>
            </a:r>
            <a:r>
              <a:rPr lang="zh-CN" altLang="en-US" dirty="0"/>
              <a:t>表示；</a:t>
            </a:r>
          </a:p>
          <a:p>
            <a:pPr lvl="1"/>
            <a:r>
              <a:rPr lang="zh-CN" altLang="en-US" dirty="0"/>
              <a:t>只有两种取值：“</a:t>
            </a:r>
            <a:r>
              <a:rPr lang="zh-CN" altLang="en-US" dirty="0">
                <a:solidFill>
                  <a:srgbClr val="FF0000"/>
                </a:solidFill>
              </a:rPr>
              <a:t>真</a:t>
            </a:r>
            <a:r>
              <a:rPr lang="zh-CN" altLang="en-US" dirty="0"/>
              <a:t>”或“</a:t>
            </a:r>
            <a:r>
              <a:rPr lang="zh-CN" altLang="en-US" dirty="0">
                <a:solidFill>
                  <a:srgbClr val="FF0000"/>
                </a:solidFill>
              </a:rPr>
              <a:t>假</a:t>
            </a:r>
            <a:r>
              <a:rPr lang="zh-CN" altLang="en-US" dirty="0"/>
              <a:t>” ；</a:t>
            </a:r>
          </a:p>
          <a:p>
            <a:pPr lvl="2"/>
            <a:r>
              <a:rPr lang="zh-CN" altLang="en-US" sz="2200" dirty="0"/>
              <a:t>“真”记作</a:t>
            </a:r>
            <a:r>
              <a:rPr lang="zh-CN" altLang="en-US" sz="2200" dirty="0">
                <a:solidFill>
                  <a:schemeClr val="accent2"/>
                </a:solidFill>
              </a:rPr>
              <a:t>“</a:t>
            </a:r>
            <a:r>
              <a:rPr lang="en-US" altLang="zh-CN" sz="2200" dirty="0">
                <a:solidFill>
                  <a:srgbClr val="FF0000"/>
                </a:solidFill>
              </a:rPr>
              <a:t>1</a:t>
            </a:r>
            <a:r>
              <a:rPr lang="en-US" altLang="zh-CN" sz="2200" dirty="0">
                <a:solidFill>
                  <a:schemeClr val="accent2"/>
                </a:solidFill>
              </a:rPr>
              <a:t>”</a:t>
            </a:r>
            <a:r>
              <a:rPr lang="zh-CN" altLang="en-US" sz="2200" dirty="0"/>
              <a:t>，数字电路中表示为</a:t>
            </a:r>
            <a:r>
              <a:rPr lang="zh-CN" altLang="en-US" sz="2200" dirty="0">
                <a:solidFill>
                  <a:srgbClr val="FF0000"/>
                </a:solidFill>
              </a:rPr>
              <a:t>高电平</a:t>
            </a:r>
            <a:r>
              <a:rPr lang="zh-CN" altLang="en-US" sz="2200" dirty="0"/>
              <a:t>；</a:t>
            </a:r>
            <a:endParaRPr lang="en-US" altLang="zh-CN" sz="2200" dirty="0"/>
          </a:p>
          <a:p>
            <a:pPr lvl="2"/>
            <a:r>
              <a:rPr lang="zh-CN" altLang="en-US" sz="2200" dirty="0"/>
              <a:t>“假”记作</a:t>
            </a:r>
            <a:r>
              <a:rPr lang="zh-CN" altLang="en-US" sz="2200" dirty="0">
                <a:solidFill>
                  <a:schemeClr val="accent2"/>
                </a:solidFill>
              </a:rPr>
              <a:t>“</a:t>
            </a:r>
            <a:r>
              <a:rPr lang="en-US" altLang="zh-CN" sz="2200" dirty="0">
                <a:solidFill>
                  <a:srgbClr val="FF0000"/>
                </a:solidFill>
              </a:rPr>
              <a:t>0</a:t>
            </a:r>
            <a:r>
              <a:rPr lang="en-US" altLang="zh-CN" sz="2200" dirty="0">
                <a:solidFill>
                  <a:schemeClr val="accent2"/>
                </a:solidFill>
              </a:rPr>
              <a:t>”</a:t>
            </a:r>
            <a:r>
              <a:rPr lang="zh-CN" altLang="en-US" sz="2200" dirty="0"/>
              <a:t>，数字电路中表示为</a:t>
            </a:r>
            <a:r>
              <a:rPr lang="zh-CN" altLang="en-US" sz="2200" dirty="0">
                <a:solidFill>
                  <a:srgbClr val="FF0000"/>
                </a:solidFill>
              </a:rPr>
              <a:t>低电平</a:t>
            </a:r>
            <a:r>
              <a:rPr lang="zh-CN" altLang="en-US" sz="2200" dirty="0"/>
              <a:t>；</a:t>
            </a:r>
          </a:p>
          <a:p>
            <a:pPr lvl="1"/>
            <a:r>
              <a:rPr lang="en-US" altLang="zh-CN" dirty="0">
                <a:solidFill>
                  <a:srgbClr val="FF0000"/>
                </a:solidFill>
              </a:rPr>
              <a:t>0</a:t>
            </a:r>
            <a:r>
              <a:rPr lang="zh-CN" altLang="en-US" dirty="0"/>
              <a:t>和</a:t>
            </a:r>
            <a:r>
              <a:rPr lang="en-US" altLang="zh-CN" dirty="0">
                <a:solidFill>
                  <a:srgbClr val="FF0000"/>
                </a:solidFill>
              </a:rPr>
              <a:t>1</a:t>
            </a:r>
            <a:r>
              <a:rPr lang="zh-CN" altLang="en-US" dirty="0"/>
              <a:t>不表示</a:t>
            </a:r>
            <a:r>
              <a:rPr lang="zh-CN" altLang="en-US" dirty="0">
                <a:solidFill>
                  <a:srgbClr val="00B0F0"/>
                </a:solidFill>
              </a:rPr>
              <a:t>数值的大小</a:t>
            </a:r>
            <a:r>
              <a:rPr lang="zh-CN" altLang="en-US" dirty="0"/>
              <a:t>，只表示</a:t>
            </a:r>
            <a:r>
              <a:rPr lang="zh-CN" altLang="en-US" dirty="0">
                <a:solidFill>
                  <a:srgbClr val="00B0F0"/>
                </a:solidFill>
              </a:rPr>
              <a:t>完全相反</a:t>
            </a:r>
            <a:r>
              <a:rPr lang="zh-CN" altLang="en-US" dirty="0"/>
              <a:t>的两种状态。</a:t>
            </a:r>
          </a:p>
          <a:p>
            <a:r>
              <a:rPr lang="zh-CN" altLang="en-US" sz="2200" b="1" dirty="0"/>
              <a:t>逻辑表达式</a:t>
            </a:r>
            <a:r>
              <a:rPr lang="zh-CN" altLang="en-US" sz="2200" dirty="0"/>
              <a:t>：用</a:t>
            </a:r>
            <a:r>
              <a:rPr lang="zh-CN" altLang="en-US" sz="2200" dirty="0">
                <a:solidFill>
                  <a:srgbClr val="FF0000"/>
                </a:solidFill>
              </a:rPr>
              <a:t>逻辑运算符</a:t>
            </a:r>
            <a:r>
              <a:rPr lang="zh-CN" altLang="en-US" sz="2200" dirty="0"/>
              <a:t>将</a:t>
            </a:r>
            <a:r>
              <a:rPr lang="zh-CN" altLang="en-US" sz="2200" dirty="0">
                <a:solidFill>
                  <a:srgbClr val="FF0000"/>
                </a:solidFill>
              </a:rPr>
              <a:t>逻辑量</a:t>
            </a:r>
            <a:r>
              <a:rPr lang="zh-CN" altLang="en-US" sz="2200" dirty="0"/>
              <a:t>连接起来的代数式。其运算结果是一个逻辑值。</a:t>
            </a:r>
            <a:endParaRPr lang="en-US" altLang="zh-CN" sz="2200" dirty="0"/>
          </a:p>
          <a:p>
            <a:r>
              <a:rPr lang="zh-CN" altLang="en-US" sz="2200" b="1" dirty="0">
                <a:solidFill>
                  <a:srgbClr val="FF0000"/>
                </a:solidFill>
              </a:rPr>
              <a:t>逻辑函数</a:t>
            </a:r>
            <a:r>
              <a:rPr lang="zh-CN" altLang="en-US" sz="2200" b="1" dirty="0"/>
              <a:t>：表明</a:t>
            </a:r>
            <a:r>
              <a:rPr lang="zh-CN" altLang="en-US" sz="2200" dirty="0"/>
              <a:t>输入和输出变量之间的逻辑关系。</a:t>
            </a: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37</a:t>
            </a:fld>
            <a:endParaRPr lang="en-US" altLang="zh-CN"/>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布尔代数</a:t>
            </a:r>
          </a:p>
        </p:txBody>
      </p:sp>
      <p:sp>
        <p:nvSpPr>
          <p:cNvPr id="3" name="内容占位符 2"/>
          <p:cNvSpPr>
            <a:spLocks noGrp="1"/>
          </p:cNvSpPr>
          <p:nvPr>
            <p:ph idx="1"/>
          </p:nvPr>
        </p:nvSpPr>
        <p:spPr>
          <a:xfrm>
            <a:off x="413359" y="924774"/>
            <a:ext cx="8686800" cy="1181050"/>
          </a:xfrm>
        </p:spPr>
        <p:txBody>
          <a:bodyPr/>
          <a:lstStyle/>
          <a:p>
            <a:r>
              <a:rPr lang="zh-CN" altLang="en-US" dirty="0"/>
              <a:t>逻辑运算：在布尔代数中，有</a:t>
            </a:r>
            <a:r>
              <a:rPr lang="zh-CN" altLang="en-US" dirty="0">
                <a:solidFill>
                  <a:srgbClr val="FF0000"/>
                </a:solidFill>
              </a:rPr>
              <a:t>与</a:t>
            </a:r>
            <a:r>
              <a:rPr lang="zh-CN" altLang="en-US" dirty="0"/>
              <a:t>、</a:t>
            </a:r>
            <a:r>
              <a:rPr lang="zh-CN" altLang="en-US" dirty="0">
                <a:solidFill>
                  <a:srgbClr val="FF0000"/>
                </a:solidFill>
              </a:rPr>
              <a:t>或</a:t>
            </a:r>
            <a:r>
              <a:rPr lang="zh-CN" altLang="en-US" dirty="0"/>
              <a:t>、</a:t>
            </a:r>
            <a:r>
              <a:rPr lang="zh-CN" altLang="en-US" dirty="0">
                <a:solidFill>
                  <a:srgbClr val="FF0000"/>
                </a:solidFill>
              </a:rPr>
              <a:t>非</a:t>
            </a:r>
            <a:r>
              <a:rPr lang="zh-CN" altLang="en-US" dirty="0"/>
              <a:t>三种基本逻辑运算。</a:t>
            </a: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38</a:t>
            </a:fld>
            <a:endParaRPr lang="en-US" altLang="zh-CN"/>
          </a:p>
        </p:txBody>
      </p:sp>
      <p:sp>
        <p:nvSpPr>
          <p:cNvPr id="7" name="Text Box 6"/>
          <p:cNvSpPr txBox="1">
            <a:spLocks noChangeArrowheads="1"/>
          </p:cNvSpPr>
          <p:nvPr/>
        </p:nvSpPr>
        <p:spPr bwMode="auto">
          <a:xfrm>
            <a:off x="553386" y="1639871"/>
            <a:ext cx="8282694" cy="461665"/>
          </a:xfrm>
          <a:prstGeom prst="rect">
            <a:avLst/>
          </a:prstGeom>
          <a:noFill/>
          <a:ln w="9525">
            <a:noFill/>
            <a:miter lim="800000"/>
          </a:ln>
        </p:spPr>
        <p:txBody>
          <a:bodyPr wrap="square">
            <a:spAutoFit/>
          </a:bodyPr>
          <a:lstStyle/>
          <a:p>
            <a:r>
              <a:rPr lang="zh-CN" altLang="en-US" sz="2200" dirty="0">
                <a:solidFill>
                  <a:schemeClr val="tx2"/>
                </a:solidFill>
                <a:latin typeface="+mj-ea"/>
                <a:ea typeface="+mj-ea"/>
              </a:rPr>
              <a:t>与运算：合取、</a:t>
            </a:r>
            <a:r>
              <a:rPr lang="zh-CN" altLang="en-US" sz="2200" dirty="0">
                <a:solidFill>
                  <a:srgbClr val="FF0000"/>
                </a:solidFill>
                <a:latin typeface="+mj-ea"/>
                <a:ea typeface="+mj-ea"/>
              </a:rPr>
              <a:t>逻辑乘</a:t>
            </a:r>
            <a:r>
              <a:rPr lang="zh-CN" altLang="en-US" sz="2200" dirty="0">
                <a:solidFill>
                  <a:schemeClr val="tx2"/>
                </a:solidFill>
                <a:latin typeface="+mj-ea"/>
                <a:ea typeface="+mj-ea"/>
              </a:rPr>
              <a:t>，符号“</a:t>
            </a:r>
            <a:r>
              <a:rPr lang="en-US" altLang="zh-CN" sz="2200" dirty="0">
                <a:solidFill>
                  <a:srgbClr val="FF0000"/>
                </a:solidFill>
                <a:latin typeface="+mj-ea"/>
                <a:ea typeface="+mj-ea"/>
              </a:rPr>
              <a:t>•</a:t>
            </a:r>
            <a:r>
              <a:rPr lang="zh-CN" altLang="en-US" sz="2200" dirty="0">
                <a:solidFill>
                  <a:schemeClr val="tx2"/>
                </a:solidFill>
                <a:latin typeface="+mj-ea"/>
                <a:ea typeface="+mj-ea"/>
              </a:rPr>
              <a:t>”、“∧”</a:t>
            </a:r>
            <a:r>
              <a:rPr lang="en-US" altLang="zh-CN" sz="2200" dirty="0">
                <a:solidFill>
                  <a:schemeClr val="tx2"/>
                </a:solidFill>
                <a:latin typeface="+mj-ea"/>
                <a:ea typeface="+mj-ea"/>
              </a:rPr>
              <a:t>,Verilog</a:t>
            </a:r>
            <a:r>
              <a:rPr lang="zh-CN" altLang="en-US" sz="2200" dirty="0">
                <a:solidFill>
                  <a:schemeClr val="tx2"/>
                </a:solidFill>
                <a:latin typeface="+mj-ea"/>
                <a:ea typeface="+mj-ea"/>
              </a:rPr>
              <a:t>：</a:t>
            </a:r>
            <a:r>
              <a:rPr lang="zh-CN" altLang="en-US" sz="2400" dirty="0">
                <a:solidFill>
                  <a:schemeClr val="tx2"/>
                </a:solidFill>
                <a:latin typeface="+mj-ea"/>
                <a:ea typeface="+mj-ea"/>
              </a:rPr>
              <a:t>“</a:t>
            </a:r>
            <a:r>
              <a:rPr lang="en-US" altLang="zh-CN" sz="2400" dirty="0">
                <a:solidFill>
                  <a:schemeClr val="tx2"/>
                </a:solidFill>
                <a:latin typeface="+mj-ea"/>
                <a:ea typeface="+mj-ea"/>
              </a:rPr>
              <a:t>&amp;</a:t>
            </a:r>
            <a:r>
              <a:rPr lang="zh-CN" altLang="en-US" sz="2400" dirty="0">
                <a:solidFill>
                  <a:schemeClr val="tx2"/>
                </a:solidFill>
                <a:latin typeface="+mj-ea"/>
                <a:ea typeface="+mj-ea"/>
              </a:rPr>
              <a:t>”</a:t>
            </a:r>
          </a:p>
        </p:txBody>
      </p:sp>
      <p:sp>
        <p:nvSpPr>
          <p:cNvPr id="8" name="Text Box 6"/>
          <p:cNvSpPr txBox="1">
            <a:spLocks noChangeArrowheads="1"/>
          </p:cNvSpPr>
          <p:nvPr/>
        </p:nvSpPr>
        <p:spPr bwMode="auto">
          <a:xfrm>
            <a:off x="534336" y="2293610"/>
            <a:ext cx="8301744" cy="430887"/>
          </a:xfrm>
          <a:prstGeom prst="rect">
            <a:avLst/>
          </a:prstGeom>
          <a:noFill/>
          <a:ln w="9525">
            <a:noFill/>
            <a:miter lim="800000"/>
          </a:ln>
        </p:spPr>
        <p:txBody>
          <a:bodyPr wrap="square">
            <a:spAutoFit/>
          </a:bodyPr>
          <a:lstStyle/>
          <a:p>
            <a:r>
              <a:rPr lang="zh-CN" altLang="en-US" sz="2200" dirty="0">
                <a:solidFill>
                  <a:schemeClr val="tx2"/>
                </a:solidFill>
                <a:latin typeface="+mj-ea"/>
                <a:ea typeface="+mj-ea"/>
              </a:rPr>
              <a:t>或运算：析取、</a:t>
            </a:r>
            <a:r>
              <a:rPr lang="zh-CN" altLang="en-US" sz="2200" dirty="0">
                <a:solidFill>
                  <a:srgbClr val="FF0000"/>
                </a:solidFill>
                <a:latin typeface="+mj-ea"/>
                <a:ea typeface="+mj-ea"/>
              </a:rPr>
              <a:t>逻辑加</a:t>
            </a:r>
            <a:r>
              <a:rPr lang="zh-CN" altLang="en-US" sz="2200" dirty="0">
                <a:solidFill>
                  <a:schemeClr val="tx2"/>
                </a:solidFill>
                <a:latin typeface="+mj-ea"/>
                <a:ea typeface="+mj-ea"/>
              </a:rPr>
              <a:t>，符号“</a:t>
            </a:r>
            <a:r>
              <a:rPr lang="en-US" altLang="zh-CN" sz="2200" b="1" dirty="0">
                <a:solidFill>
                  <a:srgbClr val="FF0000"/>
                </a:solidFill>
                <a:latin typeface="+mj-ea"/>
                <a:ea typeface="+mj-ea"/>
              </a:rPr>
              <a:t>+</a:t>
            </a:r>
            <a:r>
              <a:rPr lang="zh-CN" altLang="en-US" sz="2200" dirty="0">
                <a:solidFill>
                  <a:schemeClr val="tx2"/>
                </a:solidFill>
                <a:latin typeface="+mj-ea"/>
                <a:ea typeface="+mj-ea"/>
              </a:rPr>
              <a:t>”、“∨”</a:t>
            </a:r>
            <a:r>
              <a:rPr lang="en-US" altLang="zh-CN" sz="2200" dirty="0">
                <a:solidFill>
                  <a:schemeClr val="tx2"/>
                </a:solidFill>
                <a:latin typeface="+mj-ea"/>
                <a:ea typeface="+mj-ea"/>
              </a:rPr>
              <a:t> ,Verilog</a:t>
            </a:r>
            <a:r>
              <a:rPr lang="zh-CN" altLang="en-US" sz="2200" dirty="0">
                <a:solidFill>
                  <a:schemeClr val="tx2"/>
                </a:solidFill>
                <a:latin typeface="+mj-ea"/>
                <a:ea typeface="+mj-ea"/>
              </a:rPr>
              <a:t>：“</a:t>
            </a:r>
            <a:r>
              <a:rPr lang="en-US" altLang="zh-CN" sz="2200" dirty="0">
                <a:solidFill>
                  <a:schemeClr val="tx2"/>
                </a:solidFill>
                <a:latin typeface="+mj-ea"/>
                <a:ea typeface="+mj-ea"/>
              </a:rPr>
              <a:t>|</a:t>
            </a:r>
            <a:r>
              <a:rPr lang="zh-CN" altLang="en-US" sz="2200" dirty="0">
                <a:solidFill>
                  <a:schemeClr val="tx2"/>
                </a:solidFill>
                <a:latin typeface="+mj-ea"/>
                <a:ea typeface="+mj-ea"/>
              </a:rPr>
              <a:t>”</a:t>
            </a:r>
          </a:p>
        </p:txBody>
      </p:sp>
      <p:sp>
        <p:nvSpPr>
          <p:cNvPr id="9" name="Text Box 6"/>
          <p:cNvSpPr txBox="1">
            <a:spLocks noChangeArrowheads="1"/>
          </p:cNvSpPr>
          <p:nvPr/>
        </p:nvSpPr>
        <p:spPr bwMode="auto">
          <a:xfrm>
            <a:off x="468823" y="2968233"/>
            <a:ext cx="8432770" cy="430887"/>
          </a:xfrm>
          <a:prstGeom prst="rect">
            <a:avLst/>
          </a:prstGeom>
          <a:noFill/>
          <a:ln w="9525">
            <a:noFill/>
            <a:miter lim="800000"/>
          </a:ln>
        </p:spPr>
        <p:txBody>
          <a:bodyPr wrap="square">
            <a:spAutoFit/>
          </a:bodyPr>
          <a:lstStyle/>
          <a:p>
            <a:r>
              <a:rPr lang="zh-CN" altLang="en-US" sz="2200" dirty="0">
                <a:solidFill>
                  <a:schemeClr val="tx2"/>
                </a:solidFill>
                <a:latin typeface="+mj-ea"/>
                <a:ea typeface="+mj-ea"/>
              </a:rPr>
              <a:t>非运算：否定、</a:t>
            </a:r>
            <a:r>
              <a:rPr lang="zh-CN" altLang="en-US" sz="2200" dirty="0">
                <a:solidFill>
                  <a:srgbClr val="FF0000"/>
                </a:solidFill>
                <a:latin typeface="+mj-ea"/>
                <a:ea typeface="+mj-ea"/>
              </a:rPr>
              <a:t>取反</a:t>
            </a:r>
            <a:r>
              <a:rPr lang="zh-CN" altLang="en-US" sz="2200" dirty="0">
                <a:solidFill>
                  <a:schemeClr val="tx2"/>
                </a:solidFill>
                <a:latin typeface="+mj-ea"/>
                <a:ea typeface="+mj-ea"/>
              </a:rPr>
              <a:t>，符号“ </a:t>
            </a:r>
            <a:r>
              <a:rPr lang="en-US" altLang="zh-CN" sz="2200" dirty="0">
                <a:solidFill>
                  <a:srgbClr val="FF0000"/>
                </a:solidFill>
                <a:latin typeface="+mj-ea"/>
                <a:ea typeface="+mj-ea"/>
              </a:rPr>
              <a:t>¯ </a:t>
            </a:r>
            <a:r>
              <a:rPr lang="zh-CN" altLang="en-US" sz="2200" dirty="0">
                <a:solidFill>
                  <a:schemeClr val="tx2"/>
                </a:solidFill>
                <a:latin typeface="+mj-ea"/>
                <a:ea typeface="+mj-ea"/>
              </a:rPr>
              <a:t>”、“</a:t>
            </a:r>
            <a:r>
              <a:rPr lang="en-US" altLang="zh-CN" sz="2200" dirty="0">
                <a:solidFill>
                  <a:schemeClr val="tx2"/>
                </a:solidFill>
                <a:latin typeface="+mj-ea"/>
                <a:ea typeface="+mj-ea"/>
              </a:rPr>
              <a:t>¯/~/¬</a:t>
            </a:r>
            <a:r>
              <a:rPr lang="zh-CN" altLang="en-US" sz="2200" dirty="0">
                <a:solidFill>
                  <a:schemeClr val="tx2"/>
                </a:solidFill>
                <a:latin typeface="+mj-ea"/>
                <a:ea typeface="+mj-ea"/>
              </a:rPr>
              <a:t>”</a:t>
            </a:r>
            <a:r>
              <a:rPr lang="en-US" altLang="zh-CN" sz="2200" dirty="0">
                <a:solidFill>
                  <a:schemeClr val="tx2"/>
                </a:solidFill>
                <a:latin typeface="+mj-ea"/>
                <a:ea typeface="+mj-ea"/>
              </a:rPr>
              <a:t> ,Verilog</a:t>
            </a:r>
            <a:r>
              <a:rPr lang="zh-CN" altLang="en-US" sz="2200" dirty="0">
                <a:solidFill>
                  <a:schemeClr val="tx2"/>
                </a:solidFill>
                <a:latin typeface="+mj-ea"/>
                <a:ea typeface="+mj-ea"/>
              </a:rPr>
              <a:t>：“</a:t>
            </a:r>
            <a:r>
              <a:rPr lang="en-US" altLang="zh-CN" sz="2200" dirty="0">
                <a:solidFill>
                  <a:schemeClr val="tx2"/>
                </a:solidFill>
                <a:latin typeface="+mj-ea"/>
                <a:ea typeface="+mj-ea"/>
              </a:rPr>
              <a:t>~</a:t>
            </a:r>
            <a:r>
              <a:rPr lang="zh-CN" altLang="en-US" sz="2200" dirty="0">
                <a:solidFill>
                  <a:schemeClr val="tx2"/>
                </a:solidFill>
                <a:latin typeface="+mj-ea"/>
                <a:ea typeface="+mj-ea"/>
              </a:rPr>
              <a:t>”</a:t>
            </a:r>
          </a:p>
        </p:txBody>
      </p:sp>
      <p:sp>
        <p:nvSpPr>
          <p:cNvPr id="14" name="TextBox 13"/>
          <p:cNvSpPr txBox="1"/>
          <p:nvPr/>
        </p:nvSpPr>
        <p:spPr>
          <a:xfrm>
            <a:off x="413359" y="3734135"/>
            <a:ext cx="4608512" cy="1785104"/>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运算优先顺序：</a:t>
            </a:r>
          </a:p>
          <a:p>
            <a:pPr lvl="1"/>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）圆括号</a:t>
            </a:r>
          </a:p>
          <a:p>
            <a:pPr lvl="1"/>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rPr>
              <a:t>非</a:t>
            </a:r>
            <a:r>
              <a:rPr lang="zh-CN" altLang="en-US" sz="2200" dirty="0">
                <a:latin typeface="微软雅黑" panose="020B0503020204020204" pitchFamily="34" charset="-122"/>
                <a:ea typeface="微软雅黑" panose="020B0503020204020204" pitchFamily="34" charset="-122"/>
              </a:rPr>
              <a:t>运算：一元运算</a:t>
            </a:r>
          </a:p>
          <a:p>
            <a:pPr lvl="1"/>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rPr>
              <a:t>与</a:t>
            </a:r>
            <a:r>
              <a:rPr lang="zh-CN" altLang="en-US" sz="2200" dirty="0">
                <a:latin typeface="微软雅黑" panose="020B0503020204020204" pitchFamily="34" charset="-122"/>
                <a:ea typeface="微软雅黑" panose="020B0503020204020204" pitchFamily="34" charset="-122"/>
              </a:rPr>
              <a:t>运算：二元运算</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rPr>
              <a:t>或</a:t>
            </a:r>
            <a:r>
              <a:rPr lang="zh-CN" altLang="en-US" sz="2200" dirty="0">
                <a:latin typeface="微软雅黑" panose="020B0503020204020204" pitchFamily="34" charset="-122"/>
                <a:ea typeface="微软雅黑" panose="020B0503020204020204" pitchFamily="34" charset="-122"/>
              </a:rPr>
              <a:t>运算：二元运算</a:t>
            </a:r>
          </a:p>
        </p:txBody>
      </p:sp>
      <p:sp>
        <p:nvSpPr>
          <p:cNvPr id="12" name="矩形 11"/>
          <p:cNvSpPr/>
          <p:nvPr/>
        </p:nvSpPr>
        <p:spPr>
          <a:xfrm>
            <a:off x="4694733" y="4242477"/>
            <a:ext cx="4163888" cy="86177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200" b="1" dirty="0">
                <a:latin typeface="微软雅黑" panose="020B0503020204020204" pitchFamily="34" charset="-122"/>
                <a:ea typeface="微软雅黑" panose="020B0503020204020204" pitchFamily="34" charset="-122"/>
              </a:rPr>
              <a:t>逻辑乘的符号在单符号变量中可省略“</a:t>
            </a:r>
            <a:r>
              <a:rPr lang="en-US" altLang="zh-CN" sz="28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2200" b="1" dirty="0">
                <a:latin typeface="微软雅黑" panose="020B0503020204020204" pitchFamily="34" charset="-122"/>
                <a:ea typeface="微软雅黑" panose="020B0503020204020204" pitchFamily="34" charset="-122"/>
              </a:rPr>
              <a:t>”，不建议省略</a:t>
            </a:r>
            <a:r>
              <a:rPr lang="zh-CN" altLang="en-US" sz="2800" b="1" dirty="0"/>
              <a:t>。</a:t>
            </a:r>
            <a:endParaRPr lang="zh-CN" altLang="en-US" sz="28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4" grpId="0"/>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公理系统</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79135" y="990661"/>
                <a:ext cx="7969879" cy="4603953"/>
              </a:xfrm>
            </p:spPr>
            <p:txBody>
              <a:bodyPr/>
              <a:lstStyle/>
              <a:p>
                <a:r>
                  <a:rPr lang="zh-CN" altLang="en-US" sz="2200" dirty="0"/>
                  <a:t>用符号</a:t>
                </a:r>
                <a:r>
                  <a:rPr lang="en-US" altLang="zh-CN" sz="2200" dirty="0"/>
                  <a:t>X</a:t>
                </a:r>
                <a:r>
                  <a:rPr lang="zh-CN" altLang="en-US" sz="2200" dirty="0"/>
                  <a:t>、</a:t>
                </a:r>
                <a:r>
                  <a:rPr lang="en-US" altLang="zh-CN" sz="2200" dirty="0"/>
                  <a:t>Y</a:t>
                </a:r>
                <a:r>
                  <a:rPr lang="zh-CN" altLang="en-US" sz="2200" dirty="0"/>
                  <a:t>、</a:t>
                </a:r>
                <a:r>
                  <a:rPr lang="en-US" altLang="zh-CN" sz="2200" dirty="0"/>
                  <a:t>Z</a:t>
                </a:r>
                <a:r>
                  <a:rPr lang="zh-CN" altLang="en-US" sz="2200" dirty="0"/>
                  <a:t>表示逻辑变量的状态。</a:t>
                </a:r>
                <a:endParaRPr lang="en-US" altLang="zh-CN" sz="2200" dirty="0"/>
              </a:p>
              <a:p>
                <a:r>
                  <a:rPr lang="zh-CN" altLang="en-US" sz="2200" dirty="0"/>
                  <a:t>公理</a:t>
                </a:r>
                <a:r>
                  <a:rPr lang="en-US" altLang="zh-CN" sz="2200" dirty="0"/>
                  <a:t>1</a:t>
                </a:r>
                <a:r>
                  <a:rPr lang="zh-CN" altLang="en-US" sz="2200" dirty="0"/>
                  <a:t>：</a:t>
                </a:r>
                <a:endParaRPr lang="en-US" altLang="zh-CN" sz="2200" dirty="0"/>
              </a:p>
              <a:p>
                <a:pPr lvl="1"/>
                <a:r>
                  <a:rPr lang="en-US" altLang="zh-CN" dirty="0"/>
                  <a:t>(A1)</a:t>
                </a:r>
                <a:r>
                  <a:rPr lang="zh-CN" altLang="en-US" dirty="0"/>
                  <a:t>如果</a:t>
                </a:r>
                <a:r>
                  <a:rPr lang="en-US" altLang="zh-CN" dirty="0"/>
                  <a:t>x≠1</a:t>
                </a:r>
                <a:r>
                  <a:rPr lang="zh-CN" altLang="en-US" dirty="0"/>
                  <a:t>，则</a:t>
                </a:r>
                <a:r>
                  <a:rPr lang="en-US" altLang="zh-CN" dirty="0"/>
                  <a:t>x=0</a:t>
                </a:r>
                <a:r>
                  <a:rPr lang="zh-CN" altLang="en-US" dirty="0"/>
                  <a:t>；</a:t>
                </a:r>
                <a:r>
                  <a:rPr lang="en-US" altLang="zh-CN" dirty="0"/>
                  <a:t>  (A1D)</a:t>
                </a:r>
                <a:r>
                  <a:rPr lang="zh-CN" altLang="en-US" dirty="0"/>
                  <a:t>如果</a:t>
                </a:r>
                <a:r>
                  <a:rPr lang="en-US" altLang="zh-CN" dirty="0"/>
                  <a:t>x≠0</a:t>
                </a:r>
                <a:r>
                  <a:rPr lang="zh-CN" altLang="en-US" dirty="0"/>
                  <a:t>，则</a:t>
                </a:r>
                <a:r>
                  <a:rPr lang="en-US" altLang="zh-CN" dirty="0"/>
                  <a:t>x=1</a:t>
                </a:r>
              </a:p>
              <a:p>
                <a:r>
                  <a:rPr lang="zh-CN" altLang="en-US" sz="2200" dirty="0"/>
                  <a:t>公理</a:t>
                </a:r>
                <a:r>
                  <a:rPr lang="en-US" altLang="zh-CN" sz="2200" dirty="0"/>
                  <a:t>2</a:t>
                </a:r>
                <a:r>
                  <a:rPr lang="zh-CN" altLang="en-US" sz="2200" dirty="0"/>
                  <a:t>：</a:t>
                </a:r>
                <a:endParaRPr lang="en-US" altLang="zh-CN" sz="2200" dirty="0"/>
              </a:p>
              <a:p>
                <a:pPr lvl="1"/>
                <a:r>
                  <a:rPr lang="en-US" altLang="zh-CN" dirty="0"/>
                  <a:t>(A2)</a:t>
                </a:r>
                <a:r>
                  <a:rPr lang="zh-CN" altLang="en-US" dirty="0"/>
                  <a:t>如果</a:t>
                </a:r>
                <a:r>
                  <a:rPr lang="en-US" altLang="zh-CN" dirty="0"/>
                  <a:t>x=0</a:t>
                </a:r>
                <a:r>
                  <a:rPr lang="zh-CN" altLang="en-US" dirty="0"/>
                  <a:t>，则</a:t>
                </a:r>
                <a14:m>
                  <m:oMath xmlns:m="http://schemas.openxmlformats.org/officeDocument/2006/math">
                    <m:acc>
                      <m:accPr>
                        <m:chr m:val="̅"/>
                        <m:ctrlPr>
                          <a:rPr lang="es-ES" altLang="zh-CN" sz="3000" i="1">
                            <a:latin typeface="Cambria Math" panose="02040503050406030204" pitchFamily="18" charset="0"/>
                            <a:ea typeface="Cambria Math" panose="02040503050406030204" pitchFamily="18" charset="0"/>
                          </a:rPr>
                        </m:ctrlPr>
                      </m:accPr>
                      <m:e>
                        <m:r>
                          <m:rPr>
                            <m:sty m:val="p"/>
                          </m:rPr>
                          <a:rPr lang="en-US" altLang="zh-CN" sz="3000" b="0" i="0" smtClean="0">
                            <a:latin typeface="Cambria Math" panose="02040503050406030204" pitchFamily="18" charset="0"/>
                            <a:ea typeface="Cambria Math" panose="02040503050406030204" pitchFamily="18" charset="0"/>
                          </a:rPr>
                          <m:t>x</m:t>
                        </m:r>
                      </m:e>
                    </m:acc>
                    <m:r>
                      <a:rPr lang="en-US" altLang="zh-CN" sz="3000" i="1">
                        <a:latin typeface="Cambria Math" panose="02040503050406030204" pitchFamily="18" charset="0"/>
                        <a:ea typeface="Cambria Math" panose="02040503050406030204" pitchFamily="18" charset="0"/>
                      </a:rPr>
                      <m:t> </m:t>
                    </m:r>
                  </m:oMath>
                </a14:m>
                <a:r>
                  <a:rPr lang="en-US" altLang="zh-CN" dirty="0"/>
                  <a:t>=1</a:t>
                </a:r>
                <a:r>
                  <a:rPr lang="zh-CN" altLang="en-US" dirty="0"/>
                  <a:t>；</a:t>
                </a:r>
                <a:r>
                  <a:rPr lang="en-US" altLang="zh-CN" dirty="0"/>
                  <a:t> (A2D)</a:t>
                </a:r>
                <a:r>
                  <a:rPr lang="zh-CN" altLang="en-US" dirty="0"/>
                  <a:t>如果</a:t>
                </a:r>
                <a:r>
                  <a:rPr lang="en-US" altLang="zh-CN" dirty="0"/>
                  <a:t>x=1</a:t>
                </a:r>
                <a:r>
                  <a:rPr lang="zh-CN" altLang="en-US" dirty="0"/>
                  <a:t>，则</a:t>
                </a:r>
                <a14:m>
                  <m:oMath xmlns:m="http://schemas.openxmlformats.org/officeDocument/2006/math">
                    <m:acc>
                      <m:accPr>
                        <m:chr m:val="̅"/>
                        <m:ctrlPr>
                          <a:rPr lang="es-ES" altLang="zh-CN" sz="3200" i="1">
                            <a:latin typeface="Cambria Math" panose="02040503050406030204" pitchFamily="18" charset="0"/>
                            <a:ea typeface="Cambria Math" panose="02040503050406030204" pitchFamily="18" charset="0"/>
                          </a:rPr>
                        </m:ctrlPr>
                      </m:accPr>
                      <m:e>
                        <m:r>
                          <m:rPr>
                            <m:sty m:val="p"/>
                          </m:rPr>
                          <a:rPr lang="en-US" altLang="zh-CN" sz="3200" b="0" i="0" smtClean="0">
                            <a:latin typeface="Cambria Math" panose="02040503050406030204" pitchFamily="18" charset="0"/>
                            <a:ea typeface="Cambria Math" panose="02040503050406030204" pitchFamily="18" charset="0"/>
                          </a:rPr>
                          <m:t>x</m:t>
                        </m:r>
                      </m:e>
                    </m:acc>
                    <m:r>
                      <a:rPr lang="en-US" altLang="zh-CN" sz="3200" i="1">
                        <a:latin typeface="Cambria Math" panose="02040503050406030204" pitchFamily="18" charset="0"/>
                        <a:ea typeface="Cambria Math" panose="02040503050406030204" pitchFamily="18" charset="0"/>
                      </a:rPr>
                      <m:t> </m:t>
                    </m:r>
                  </m:oMath>
                </a14:m>
                <a:r>
                  <a:rPr lang="en-US" altLang="zh-CN" dirty="0"/>
                  <a:t>=0</a:t>
                </a:r>
              </a:p>
              <a:p>
                <a:r>
                  <a:rPr lang="zh-CN" altLang="en-US" sz="2200" dirty="0"/>
                  <a:t>常量运算公理</a:t>
                </a:r>
                <a:endParaRPr lang="en-US" altLang="zh-CN" sz="2200" dirty="0"/>
              </a:p>
              <a:p>
                <a:pPr lvl="1"/>
                <a:r>
                  <a:rPr lang="en-US" altLang="zh-CN" dirty="0"/>
                  <a:t>0•0 = 0         (A3)       1+1=1           (A3D)</a:t>
                </a:r>
                <a:endParaRPr lang="zh-CN" altLang="en-US" dirty="0"/>
              </a:p>
              <a:p>
                <a:pPr lvl="1"/>
                <a:r>
                  <a:rPr lang="en-US" altLang="zh-CN" dirty="0"/>
                  <a:t>1•1 = 1         (A4)       0+0=0            (A4D)</a:t>
                </a:r>
                <a:endParaRPr lang="zh-CN" altLang="en-US" dirty="0"/>
              </a:p>
              <a:p>
                <a:pPr lvl="1"/>
                <a:r>
                  <a:rPr lang="en-US" altLang="zh-CN" dirty="0"/>
                  <a:t>0•1 =1•0=0  (A5)       1+0=0+1=1  (A5D)</a:t>
                </a:r>
                <a:endParaRPr lang="zh-CN" altLang="en-US" dirty="0"/>
              </a:p>
              <a:p>
                <a:pPr lvl="1"/>
                <a:endParaRPr lang="zh-CN" altLang="en-US"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579135" y="990661"/>
                <a:ext cx="7969879" cy="4603953"/>
              </a:xfrm>
              <a:blipFill rotWithShape="1">
                <a:blip r:embed="rId2"/>
                <a:stretch>
                  <a:fillRect t="-1" b="6"/>
                </a:stretch>
              </a:blipFill>
            </p:spPr>
            <p:txBody>
              <a:bodyPr/>
              <a:lstStyle/>
              <a:p>
                <a:r>
                  <a:rPr lang="zh-CN" altLang="en-US">
                    <a:noFill/>
                  </a:rPr>
                  <a:t> </a:t>
                </a:r>
              </a:p>
            </p:txBody>
          </p:sp>
        </mc:Fallback>
      </mc:AlternateContent>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39</a:t>
            </a:fld>
            <a:endParaRPr lang="en-US" altLang="zh-CN"/>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3" y="185722"/>
            <a:ext cx="6447967" cy="742951"/>
          </a:xfrm>
        </p:spPr>
        <p:txBody>
          <a:bodyPr/>
          <a:lstStyle/>
          <a:p>
            <a:r>
              <a:rPr lang="en-US" altLang="zh-CN" dirty="0"/>
              <a:t>1.1 </a:t>
            </a:r>
            <a:r>
              <a:rPr lang="zh-CN" altLang="en-US" dirty="0"/>
              <a:t>逻辑门</a:t>
            </a:r>
          </a:p>
        </p:txBody>
      </p:sp>
      <p:sp>
        <p:nvSpPr>
          <p:cNvPr id="3" name="内容占位符 2"/>
          <p:cNvSpPr>
            <a:spLocks noGrp="1"/>
          </p:cNvSpPr>
          <p:nvPr>
            <p:ph idx="1"/>
          </p:nvPr>
        </p:nvSpPr>
        <p:spPr>
          <a:xfrm>
            <a:off x="383043" y="987681"/>
            <a:ext cx="8390830" cy="5502019"/>
          </a:xfrm>
        </p:spPr>
        <p:txBody>
          <a:bodyPr/>
          <a:lstStyle/>
          <a:p>
            <a:pPr>
              <a:spcBef>
                <a:spcPts val="600"/>
              </a:spcBef>
            </a:pPr>
            <a:r>
              <a:rPr lang="zh-CN" altLang="en-US" dirty="0">
                <a:latin typeface="+mn-ea"/>
              </a:rPr>
              <a:t>输入信号和输出信号之间的逻辑关系使用</a:t>
            </a:r>
            <a:r>
              <a:rPr lang="zh-CN" altLang="en-US" dirty="0">
                <a:solidFill>
                  <a:srgbClr val="FF0000"/>
                </a:solidFill>
                <a:latin typeface="+mn-ea"/>
              </a:rPr>
              <a:t>真值表</a:t>
            </a:r>
            <a:r>
              <a:rPr lang="zh-CN" altLang="en-US" dirty="0">
                <a:latin typeface="+mn-ea"/>
              </a:rPr>
              <a:t>或者</a:t>
            </a:r>
            <a:r>
              <a:rPr lang="zh-CN" altLang="en-US" dirty="0">
                <a:solidFill>
                  <a:srgbClr val="FF0000"/>
                </a:solidFill>
                <a:latin typeface="+mn-ea"/>
              </a:rPr>
              <a:t>逻辑表达式</a:t>
            </a:r>
            <a:r>
              <a:rPr lang="zh-CN" altLang="en-US" dirty="0">
                <a:latin typeface="+mn-ea"/>
              </a:rPr>
              <a:t>来描述。</a:t>
            </a:r>
            <a:endParaRPr lang="en-US" altLang="zh-CN" dirty="0">
              <a:latin typeface="+mn-ea"/>
            </a:endParaRPr>
          </a:p>
          <a:p>
            <a:pPr>
              <a:spcBef>
                <a:spcPts val="600"/>
              </a:spcBef>
            </a:pPr>
            <a:r>
              <a:rPr lang="zh-CN" altLang="en-US" b="1" dirty="0">
                <a:solidFill>
                  <a:srgbClr val="FF0000"/>
                </a:solidFill>
                <a:latin typeface="+mn-ea"/>
              </a:rPr>
              <a:t>真值表</a:t>
            </a:r>
            <a:r>
              <a:rPr lang="zh-CN" altLang="en-US" dirty="0">
                <a:latin typeface="+mn-ea"/>
              </a:rPr>
              <a:t>是一个</a:t>
            </a:r>
            <a:r>
              <a:rPr lang="zh-CN" altLang="en-US" dirty="0">
                <a:solidFill>
                  <a:srgbClr val="FF0000"/>
                </a:solidFill>
                <a:latin typeface="+mn-ea"/>
              </a:rPr>
              <a:t>二维表</a:t>
            </a:r>
            <a:endParaRPr lang="en-US" altLang="zh-CN" dirty="0">
              <a:latin typeface="+mn-ea"/>
            </a:endParaRPr>
          </a:p>
          <a:p>
            <a:pPr lvl="1">
              <a:spcBef>
                <a:spcPts val="600"/>
              </a:spcBef>
            </a:pPr>
            <a:r>
              <a:rPr lang="zh-CN" altLang="en-US" sz="2400" dirty="0">
                <a:latin typeface="+mn-ea"/>
              </a:rPr>
              <a:t>表头左侧是输入信号，右侧是输出信号；</a:t>
            </a:r>
            <a:endParaRPr lang="en-US" altLang="zh-CN" sz="2400" dirty="0">
              <a:latin typeface="+mn-ea"/>
            </a:endParaRPr>
          </a:p>
          <a:p>
            <a:pPr lvl="1">
              <a:spcBef>
                <a:spcPts val="600"/>
              </a:spcBef>
            </a:pPr>
            <a:r>
              <a:rPr lang="zh-CN" altLang="en-US" sz="2400" dirty="0">
                <a:latin typeface="+mn-ea"/>
              </a:rPr>
              <a:t>按顺序列出</a:t>
            </a:r>
            <a:r>
              <a:rPr lang="zh-CN" altLang="en-US" sz="2400" dirty="0">
                <a:solidFill>
                  <a:srgbClr val="FF0000"/>
                </a:solidFill>
                <a:latin typeface="+mn-ea"/>
              </a:rPr>
              <a:t>所有可能</a:t>
            </a:r>
            <a:r>
              <a:rPr lang="zh-CN" altLang="en-US" sz="2400" dirty="0">
                <a:latin typeface="+mn-ea"/>
              </a:rPr>
              <a:t>的输入组合和该输入组合</a:t>
            </a:r>
            <a:r>
              <a:rPr lang="zh-CN" altLang="en-US" sz="2400" dirty="0">
                <a:solidFill>
                  <a:srgbClr val="FF0000"/>
                </a:solidFill>
                <a:latin typeface="+mn-ea"/>
              </a:rPr>
              <a:t>对应</a:t>
            </a:r>
            <a:r>
              <a:rPr lang="zh-CN" altLang="en-US" sz="2400" dirty="0">
                <a:latin typeface="+mn-ea"/>
              </a:rPr>
              <a:t>的输出信号值。</a:t>
            </a:r>
            <a:endParaRPr lang="en-US" altLang="zh-CN" sz="2400" dirty="0">
              <a:latin typeface="+mn-ea"/>
            </a:endParaRPr>
          </a:p>
          <a:p>
            <a:pPr>
              <a:spcBef>
                <a:spcPts val="600"/>
              </a:spcBef>
            </a:pPr>
            <a:r>
              <a:rPr lang="zh-CN" altLang="en-US" dirty="0">
                <a:latin typeface="+mn-ea"/>
              </a:rPr>
              <a:t>最基本的逻辑运算是</a:t>
            </a:r>
            <a:r>
              <a:rPr lang="zh-CN" altLang="en-US" dirty="0">
                <a:solidFill>
                  <a:srgbClr val="FF0000"/>
                </a:solidFill>
                <a:latin typeface="+mn-ea"/>
              </a:rPr>
              <a:t>与</a:t>
            </a:r>
            <a:r>
              <a:rPr lang="zh-CN" altLang="en-US" dirty="0">
                <a:latin typeface="+mn-ea"/>
              </a:rPr>
              <a:t>、</a:t>
            </a:r>
            <a:r>
              <a:rPr lang="zh-CN" altLang="en-US" dirty="0">
                <a:solidFill>
                  <a:srgbClr val="FF0000"/>
                </a:solidFill>
                <a:latin typeface="+mn-ea"/>
              </a:rPr>
              <a:t>或</a:t>
            </a:r>
            <a:r>
              <a:rPr lang="zh-CN" altLang="en-US" dirty="0">
                <a:latin typeface="+mn-ea"/>
              </a:rPr>
              <a:t>、</a:t>
            </a:r>
            <a:r>
              <a:rPr lang="zh-CN" altLang="en-US" dirty="0">
                <a:solidFill>
                  <a:srgbClr val="FF0000"/>
                </a:solidFill>
                <a:latin typeface="+mn-ea"/>
              </a:rPr>
              <a:t>非</a:t>
            </a:r>
            <a:r>
              <a:rPr lang="zh-CN" altLang="en-US" dirty="0">
                <a:latin typeface="+mn-ea"/>
              </a:rPr>
              <a:t>三种运算</a:t>
            </a:r>
            <a:endParaRPr lang="en-US" altLang="zh-CN" dirty="0">
              <a:latin typeface="+mn-ea"/>
            </a:endParaRPr>
          </a:p>
          <a:p>
            <a:pPr lvl="1">
              <a:spcBef>
                <a:spcPts val="600"/>
              </a:spcBef>
            </a:pPr>
            <a:r>
              <a:rPr lang="zh-CN" altLang="en-US" sz="2400" dirty="0">
                <a:latin typeface="+mn-ea"/>
              </a:rPr>
              <a:t>这三种运算可以表示任意组合逻辑关系。</a:t>
            </a:r>
            <a:endParaRPr lang="en-US" altLang="zh-CN" sz="2400" dirty="0">
              <a:latin typeface="+mn-ea"/>
            </a:endParaRPr>
          </a:p>
          <a:p>
            <a:pPr lvl="1">
              <a:spcBef>
                <a:spcPts val="600"/>
              </a:spcBef>
            </a:pPr>
            <a:r>
              <a:rPr lang="zh-CN" altLang="en-US" sz="2400" dirty="0">
                <a:latin typeface="+mn-ea"/>
              </a:rPr>
              <a:t>逻辑门分别称为与门、或门和非门，统称为基本逻辑门。</a:t>
            </a:r>
            <a:endParaRPr lang="en-US" altLang="zh-CN" sz="2400" dirty="0">
              <a:latin typeface="+mn-ea"/>
            </a:endParaRPr>
          </a:p>
          <a:p>
            <a:pPr>
              <a:spcBef>
                <a:spcPts val="600"/>
              </a:spcBef>
            </a:pPr>
            <a:r>
              <a:rPr lang="zh-CN" altLang="en-US" b="1" dirty="0">
                <a:solidFill>
                  <a:srgbClr val="FF0000"/>
                </a:solidFill>
                <a:latin typeface="+mn-ea"/>
              </a:rPr>
              <a:t>逻辑表达式</a:t>
            </a:r>
            <a:r>
              <a:rPr lang="zh-CN" altLang="en-US" dirty="0">
                <a:latin typeface="+mn-ea"/>
              </a:rPr>
              <a:t>就是用</a:t>
            </a:r>
            <a:r>
              <a:rPr lang="zh-CN" altLang="en-US" dirty="0">
                <a:solidFill>
                  <a:srgbClr val="0070C0"/>
                </a:solidFill>
                <a:latin typeface="+mn-ea"/>
              </a:rPr>
              <a:t>逻辑运算符</a:t>
            </a:r>
            <a:r>
              <a:rPr lang="zh-CN" altLang="en-US" dirty="0">
                <a:latin typeface="+mn-ea"/>
              </a:rPr>
              <a:t>来连接</a:t>
            </a:r>
            <a:r>
              <a:rPr lang="zh-CN" altLang="en-US" dirty="0">
                <a:solidFill>
                  <a:srgbClr val="0070C0"/>
                </a:solidFill>
                <a:latin typeface="+mn-ea"/>
              </a:rPr>
              <a:t>逻辑变量</a:t>
            </a:r>
            <a:r>
              <a:rPr lang="zh-CN" altLang="en-US" dirty="0">
                <a:latin typeface="+mn-ea"/>
              </a:rPr>
              <a:t>。</a:t>
            </a:r>
            <a:endParaRPr lang="en-US" altLang="zh-CN" dirty="0">
              <a:latin typeface="+mn-ea"/>
            </a:endParaRPr>
          </a:p>
          <a:p>
            <a:pPr marL="0" indent="0">
              <a:buNone/>
            </a:pPr>
            <a:endParaRPr lang="en-US" altLang="zh-CN" dirty="0">
              <a:latin typeface="+mn-ea"/>
            </a:endParaRP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4</a:t>
            </a:fld>
            <a:endParaRPr lang="en-US" altLang="zh-CN"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定理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84773" y="915505"/>
                <a:ext cx="8523654" cy="3828612"/>
              </a:xfrm>
            </p:spPr>
            <p:txBody>
              <a:bodyPr/>
              <a:lstStyle/>
              <a:p>
                <a:r>
                  <a:rPr lang="zh-CN" altLang="en-US" sz="2200" dirty="0"/>
                  <a:t>单变量定理</a:t>
                </a:r>
                <a:endParaRPr lang="en-US" altLang="zh-CN" sz="2200" dirty="0"/>
              </a:p>
              <a:p>
                <a:pPr lvl="1"/>
                <a:r>
                  <a:rPr lang="zh-CN" altLang="en-US" dirty="0"/>
                  <a:t>一致性  </a:t>
                </a:r>
                <a:r>
                  <a:rPr lang="en-US" altLang="zh-CN" dirty="0"/>
                  <a:t>(T1)  X•</a:t>
                </a:r>
                <a:r>
                  <a:rPr lang="en-US" altLang="zh-CN" b="1" dirty="0"/>
                  <a:t>0 = 0 	   </a:t>
                </a:r>
                <a:r>
                  <a:rPr lang="en-US" altLang="zh-CN" dirty="0"/>
                  <a:t>(T1D)</a:t>
                </a:r>
                <a:r>
                  <a:rPr lang="en-US" altLang="zh-CN" b="1" dirty="0"/>
                  <a:t>  </a:t>
                </a:r>
                <a:r>
                  <a:rPr lang="en-US" altLang="zh-CN" dirty="0"/>
                  <a:t>X•</a:t>
                </a:r>
                <a:r>
                  <a:rPr lang="en-US" altLang="zh-CN" b="1" dirty="0"/>
                  <a:t>1 = </a:t>
                </a:r>
                <a:r>
                  <a:rPr lang="en-US" altLang="zh-CN" dirty="0"/>
                  <a:t>X</a:t>
                </a:r>
              </a:p>
              <a:p>
                <a:pPr lvl="1"/>
                <a:r>
                  <a:rPr lang="zh-CN" altLang="en-US" dirty="0"/>
                  <a:t>空元素 </a:t>
                </a:r>
                <a:r>
                  <a:rPr lang="en-US" altLang="zh-CN" dirty="0"/>
                  <a:t>(T2) X+ 1 = 1         (T2D) X•0 = 0</a:t>
                </a:r>
              </a:p>
              <a:p>
                <a:pPr lvl="1"/>
                <a:r>
                  <a:rPr lang="zh-CN" altLang="en-US" dirty="0"/>
                  <a:t>同一律 </a:t>
                </a:r>
                <a:r>
                  <a:rPr lang="en-US" altLang="zh-CN" dirty="0"/>
                  <a:t>(T3) X+ X = X        (T3D) X •X= X</a:t>
                </a:r>
              </a:p>
              <a:p>
                <a:pPr lvl="1"/>
                <a:r>
                  <a:rPr lang="zh-CN" altLang="en-US" dirty="0"/>
                  <a:t>还原律 </a:t>
                </a:r>
                <a:r>
                  <a:rPr lang="en-US" altLang="zh-CN" dirty="0"/>
                  <a:t>(T4) </a:t>
                </a:r>
                <a14:m>
                  <m:oMath xmlns:m="http://schemas.openxmlformats.org/officeDocument/2006/math">
                    <m:r>
                      <a:rPr lang="en-US" altLang="zh-CN" sz="2400">
                        <a:latin typeface="Cambria Math" panose="02040503050406030204" pitchFamily="18" charset="0"/>
                      </a:rPr>
                      <m:t> </m:t>
                    </m:r>
                    <m:acc>
                      <m:accPr>
                        <m:chr m:val="̿"/>
                        <m:ctrlPr>
                          <a:rPr lang="en-US" altLang="zh-CN" sz="2400" i="1">
                            <a:latin typeface="Cambria Math" panose="02040503050406030204" pitchFamily="18" charset="0"/>
                          </a:rPr>
                        </m:ctrlPr>
                      </m:accPr>
                      <m:e>
                        <m:r>
                          <a:rPr lang="en-US" altLang="zh-CN" sz="2400">
                            <a:latin typeface="Cambria Math" panose="02040503050406030204" pitchFamily="18" charset="0"/>
                          </a:rPr>
                          <m:t>𝐗</m:t>
                        </m:r>
                      </m:e>
                    </m:acc>
                  </m:oMath>
                </a14:m>
                <a:r>
                  <a:rPr lang="en-US" altLang="zh-CN" dirty="0"/>
                  <a:t> = X</a:t>
                </a:r>
              </a:p>
              <a:p>
                <a:pPr lvl="1"/>
                <a:r>
                  <a:rPr lang="zh-CN" altLang="en-US" dirty="0"/>
                  <a:t>互补律 </a:t>
                </a:r>
                <a:r>
                  <a:rPr lang="en-US" altLang="zh-CN" dirty="0"/>
                  <a:t>(T5) X+ </a:t>
                </a:r>
                <a14:m>
                  <m:oMath xmlns:m="http://schemas.openxmlformats.org/officeDocument/2006/math">
                    <m:acc>
                      <m:accPr>
                        <m:chr m:val="̅"/>
                        <m:ctrlPr>
                          <a:rPr lang="pt-BR" altLang="zh-CN" b="1" i="1" smtClean="0">
                            <a:latin typeface="Cambria Math" panose="02040503050406030204" pitchFamily="18" charset="0"/>
                          </a:rPr>
                        </m:ctrlPr>
                      </m:accPr>
                      <m:e>
                        <m:r>
                          <a:rPr lang="en-US" altLang="zh-CN" b="1" i="0" smtClean="0">
                            <a:latin typeface="Cambria Math" panose="02040503050406030204" pitchFamily="18" charset="0"/>
                          </a:rPr>
                          <m:t>𝐗</m:t>
                        </m:r>
                      </m:e>
                    </m:acc>
                  </m:oMath>
                </a14:m>
                <a:r>
                  <a:rPr lang="en-US" altLang="zh-CN" dirty="0"/>
                  <a:t>= 1         (T5D) X•</a:t>
                </a:r>
                <a14:m>
                  <m:oMath xmlns:m="http://schemas.openxmlformats.org/officeDocument/2006/math">
                    <m:acc>
                      <m:accPr>
                        <m:chr m:val="̅"/>
                        <m:ctrlPr>
                          <a:rPr lang="pt-BR" altLang="zh-CN" b="1" i="1">
                            <a:latin typeface="Cambria Math" panose="02040503050406030204" pitchFamily="18" charset="0"/>
                          </a:rPr>
                        </m:ctrlPr>
                      </m:accPr>
                      <m:e>
                        <m:r>
                          <a:rPr lang="en-US" altLang="zh-CN" b="1" i="0" smtClean="0">
                            <a:latin typeface="Cambria Math" panose="02040503050406030204" pitchFamily="18" charset="0"/>
                          </a:rPr>
                          <m:t>𝐗</m:t>
                        </m:r>
                      </m:e>
                    </m:acc>
                  </m:oMath>
                </a14:m>
                <a:r>
                  <a:rPr lang="en-US" altLang="zh-CN" dirty="0"/>
                  <a:t>= 0</a:t>
                </a:r>
              </a:p>
              <a:p>
                <a:endParaRPr lang="en-US" altLang="zh-CN" dirty="0"/>
              </a:p>
              <a:p>
                <a:r>
                  <a:rPr lang="zh-CN" altLang="en-US" dirty="0"/>
                  <a:t>可用完备归纳法证明</a:t>
                </a:r>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284773" y="915505"/>
                <a:ext cx="8523654" cy="3828612"/>
              </a:xfrm>
              <a:blipFill rotWithShape="1">
                <a:blip r:embed="rId2"/>
                <a:stretch>
                  <a:fillRect l="-3" t="-12" r="4" b="1"/>
                </a:stretch>
              </a:blipFill>
            </p:spPr>
            <p:txBody>
              <a:bodyPr/>
              <a:lstStyle/>
              <a:p>
                <a:r>
                  <a:rPr lang="zh-CN" altLang="en-US">
                    <a:noFill/>
                  </a:rPr>
                  <a:t> </a:t>
                </a:r>
              </a:p>
            </p:txBody>
          </p:sp>
        </mc:Fallback>
      </mc:AlternateContent>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40</a:t>
            </a:fld>
            <a:endParaRPr lang="en-US" altLang="zh-CN"/>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定理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47195" y="826641"/>
                <a:ext cx="8523654" cy="4858766"/>
              </a:xfrm>
            </p:spPr>
            <p:txBody>
              <a:bodyPr/>
              <a:lstStyle/>
              <a:p>
                <a:r>
                  <a:rPr lang="zh-CN" altLang="en-US" sz="2200" dirty="0"/>
                  <a:t>二变量和三变量定理</a:t>
                </a:r>
                <a:endParaRPr lang="en-US" altLang="zh-CN" sz="2200" dirty="0"/>
              </a:p>
              <a:p>
                <a:pPr lvl="1"/>
                <a:r>
                  <a:rPr lang="zh-CN" altLang="en-US" dirty="0"/>
                  <a:t>交换律 </a:t>
                </a:r>
                <a:r>
                  <a:rPr lang="en-US" altLang="zh-CN" dirty="0"/>
                  <a:t>(T6)  X+Y=Y+X           (T6D) X•Y=Y•X</a:t>
                </a:r>
              </a:p>
              <a:p>
                <a:pPr lvl="1"/>
                <a:r>
                  <a:rPr lang="zh-CN" altLang="en-US" dirty="0"/>
                  <a:t>结合律 </a:t>
                </a:r>
                <a:r>
                  <a:rPr lang="en-US" altLang="zh-CN" dirty="0"/>
                  <a:t>(T7)  (X+Y)+Z=X+(Y+Z) </a:t>
                </a:r>
              </a:p>
              <a:p>
                <a:pPr marL="344170" lvl="1" indent="0">
                  <a:buNone/>
                </a:pPr>
                <a:r>
                  <a:rPr lang="en-US" altLang="zh-CN" dirty="0"/>
                  <a:t>               (T7D)  (X•Y) •Z=X•(Y•Z)</a:t>
                </a:r>
              </a:p>
              <a:p>
                <a:pPr lvl="1"/>
                <a:r>
                  <a:rPr lang="zh-CN" altLang="en-US" dirty="0"/>
                  <a:t>分配律 </a:t>
                </a:r>
                <a:r>
                  <a:rPr lang="en-US" altLang="zh-CN" dirty="0"/>
                  <a:t>(T8)  X•Y +X•Z=X •(Y+Z)</a:t>
                </a:r>
              </a:p>
              <a:p>
                <a:pPr marL="344170" lvl="1" indent="0">
                  <a:buNone/>
                </a:pPr>
                <a:r>
                  <a:rPr lang="en-US" altLang="zh-CN" dirty="0"/>
                  <a:t>                (T8D) (X+Y) •(X+Z)=X+Y•Z</a:t>
                </a:r>
              </a:p>
              <a:p>
                <a:pPr lvl="1"/>
                <a:r>
                  <a:rPr lang="zh-CN" altLang="en-US" dirty="0"/>
                  <a:t>吸收律 </a:t>
                </a:r>
                <a:r>
                  <a:rPr lang="en-US" altLang="zh-CN" dirty="0"/>
                  <a:t>(T9)  X+ X•Y =X       (T9D) X•(X+Y)=X</a:t>
                </a:r>
              </a:p>
              <a:p>
                <a:pPr lvl="1"/>
                <a:r>
                  <a:rPr lang="zh-CN" altLang="en-US" dirty="0"/>
                  <a:t>组合律 </a:t>
                </a:r>
                <a:r>
                  <a:rPr lang="en-US" altLang="zh-CN" dirty="0"/>
                  <a:t>(T10) X•Y + X•</a:t>
                </a:r>
                <a14:m>
                  <m:oMath xmlns:m="http://schemas.openxmlformats.org/officeDocument/2006/math">
                    <m:acc>
                      <m:accPr>
                        <m:chr m:val="̅"/>
                        <m:ctrlPr>
                          <a:rPr lang="pt-BR" altLang="zh-CN" b="1" i="1">
                            <a:latin typeface="Cambria Math" panose="02040503050406030204" pitchFamily="18" charset="0"/>
                          </a:rPr>
                        </m:ctrlPr>
                      </m:accPr>
                      <m:e>
                        <m:r>
                          <a:rPr lang="en-US" altLang="zh-CN" b="1" i="1" smtClean="0">
                            <a:latin typeface="Cambria Math" panose="02040503050406030204" pitchFamily="18" charset="0"/>
                          </a:rPr>
                          <m:t>𝒀</m:t>
                        </m:r>
                      </m:e>
                    </m:acc>
                  </m:oMath>
                </a14:m>
                <a:r>
                  <a:rPr lang="en-US" altLang="zh-CN" dirty="0"/>
                  <a:t> =X  (T10D) (X+Y) •( X+</a:t>
                </a:r>
                <a14:m>
                  <m:oMath xmlns:m="http://schemas.openxmlformats.org/officeDocument/2006/math">
                    <m:acc>
                      <m:accPr>
                        <m:chr m:val="̅"/>
                        <m:ctrlPr>
                          <a:rPr lang="pt-BR" altLang="zh-CN" b="1" i="1">
                            <a:latin typeface="Cambria Math" panose="02040503050406030204" pitchFamily="18" charset="0"/>
                          </a:rPr>
                        </m:ctrlPr>
                      </m:accPr>
                      <m:e>
                        <m:r>
                          <a:rPr lang="en-US" altLang="zh-CN" b="1" i="0">
                            <a:latin typeface="Cambria Math" panose="02040503050406030204" pitchFamily="18" charset="0"/>
                          </a:rPr>
                          <m:t>𝐘</m:t>
                        </m:r>
                      </m:e>
                    </m:acc>
                  </m:oMath>
                </a14:m>
                <a:r>
                  <a:rPr lang="en-US" altLang="zh-CN" dirty="0"/>
                  <a:t>) =X </a:t>
                </a:r>
              </a:p>
              <a:p>
                <a:pPr lvl="1"/>
                <a:r>
                  <a:rPr lang="zh-CN" altLang="en-US" dirty="0"/>
                  <a:t>一致律  </a:t>
                </a:r>
                <a:r>
                  <a:rPr lang="en-US" altLang="zh-CN" dirty="0"/>
                  <a:t>(T11) X•Y+</a:t>
                </a:r>
                <a:r>
                  <a:rPr lang="pt-BR" altLang="zh-CN" b="1" dirty="0"/>
                  <a:t> </a:t>
                </a:r>
                <a14:m>
                  <m:oMath xmlns:m="http://schemas.openxmlformats.org/officeDocument/2006/math">
                    <m:acc>
                      <m:accPr>
                        <m:chr m:val="̅"/>
                        <m:ctrlPr>
                          <a:rPr lang="pt-BR" altLang="zh-CN" b="1" i="1">
                            <a:latin typeface="Cambria Math" panose="02040503050406030204" pitchFamily="18" charset="0"/>
                          </a:rPr>
                        </m:ctrlPr>
                      </m:accPr>
                      <m:e>
                        <m:r>
                          <a:rPr lang="en-US" altLang="zh-CN" b="1" i="0" smtClean="0">
                            <a:latin typeface="Cambria Math" panose="02040503050406030204" pitchFamily="18" charset="0"/>
                          </a:rPr>
                          <m:t>𝐗</m:t>
                        </m:r>
                      </m:e>
                    </m:acc>
                    <m:r>
                      <a:rPr lang="en-US" altLang="zh-CN" b="1" i="1">
                        <a:latin typeface="Cambria Math" panose="02040503050406030204" pitchFamily="18" charset="0"/>
                      </a:rPr>
                      <m:t> </m:t>
                    </m:r>
                  </m:oMath>
                </a14:m>
                <a:r>
                  <a:rPr lang="en-US" altLang="zh-CN" dirty="0"/>
                  <a:t>• Z+Y • Z =X • Y+</a:t>
                </a:r>
                <a:r>
                  <a:rPr lang="pt-BR" altLang="zh-CN" b="1" dirty="0"/>
                  <a:t> </a:t>
                </a:r>
                <a14:m>
                  <m:oMath xmlns:m="http://schemas.openxmlformats.org/officeDocument/2006/math">
                    <m:acc>
                      <m:accPr>
                        <m:chr m:val="̅"/>
                        <m:ctrlPr>
                          <a:rPr lang="pt-BR" altLang="zh-CN" b="1" i="1">
                            <a:latin typeface="Cambria Math" panose="02040503050406030204" pitchFamily="18" charset="0"/>
                          </a:rPr>
                        </m:ctrlPr>
                      </m:accPr>
                      <m:e>
                        <m:r>
                          <a:rPr lang="en-US" altLang="zh-CN" b="1" i="0">
                            <a:latin typeface="Cambria Math" panose="02040503050406030204" pitchFamily="18" charset="0"/>
                          </a:rPr>
                          <m:t>𝐗</m:t>
                        </m:r>
                      </m:e>
                    </m:acc>
                    <m:r>
                      <a:rPr lang="en-US" altLang="zh-CN" b="1" i="1">
                        <a:latin typeface="Cambria Math" panose="02040503050406030204" pitchFamily="18" charset="0"/>
                      </a:rPr>
                      <m:t> </m:t>
                    </m:r>
                  </m:oMath>
                </a14:m>
                <a:r>
                  <a:rPr lang="en-US" altLang="zh-CN" dirty="0"/>
                  <a:t>• Z</a:t>
                </a:r>
              </a:p>
              <a:p>
                <a:pPr marL="344170" lvl="1" indent="0">
                  <a:buNone/>
                </a:pPr>
                <a:r>
                  <a:rPr lang="en-US" altLang="zh-CN" dirty="0"/>
                  <a:t>                 (T11D) (X+Y) •(</a:t>
                </a:r>
                <a14:m>
                  <m:oMath xmlns:m="http://schemas.openxmlformats.org/officeDocument/2006/math">
                    <m:acc>
                      <m:accPr>
                        <m:chr m:val="̅"/>
                        <m:ctrlPr>
                          <a:rPr lang="pt-BR" altLang="zh-CN" b="1" i="1">
                            <a:latin typeface="Cambria Math" panose="02040503050406030204" pitchFamily="18" charset="0"/>
                          </a:rPr>
                        </m:ctrlPr>
                      </m:accPr>
                      <m:e>
                        <m:r>
                          <a:rPr lang="en-US" altLang="zh-CN" b="1" i="0">
                            <a:latin typeface="Cambria Math" panose="02040503050406030204" pitchFamily="18" charset="0"/>
                          </a:rPr>
                          <m:t>𝐗</m:t>
                        </m:r>
                      </m:e>
                    </m:acc>
                    <m:r>
                      <a:rPr lang="en-US" altLang="zh-CN" b="1" i="1">
                        <a:latin typeface="Cambria Math" panose="02040503050406030204" pitchFamily="18" charset="0"/>
                      </a:rPr>
                      <m:t> </m:t>
                    </m:r>
                  </m:oMath>
                </a14:m>
                <a:r>
                  <a:rPr lang="en-US" altLang="zh-CN" dirty="0"/>
                  <a:t>+Z) •(Y+Z)=(X+Y) •(</a:t>
                </a:r>
                <a14:m>
                  <m:oMath xmlns:m="http://schemas.openxmlformats.org/officeDocument/2006/math">
                    <m:acc>
                      <m:accPr>
                        <m:chr m:val="̅"/>
                        <m:ctrlPr>
                          <a:rPr lang="pt-BR" altLang="zh-CN" b="1" i="1">
                            <a:latin typeface="Cambria Math" panose="02040503050406030204" pitchFamily="18" charset="0"/>
                          </a:rPr>
                        </m:ctrlPr>
                      </m:accPr>
                      <m:e>
                        <m:r>
                          <a:rPr lang="en-US" altLang="zh-CN" b="1" i="0">
                            <a:latin typeface="Cambria Math" panose="02040503050406030204" pitchFamily="18" charset="0"/>
                          </a:rPr>
                          <m:t>𝐗</m:t>
                        </m:r>
                      </m:e>
                    </m:acc>
                    <m:r>
                      <a:rPr lang="en-US" altLang="zh-CN" b="1" i="1">
                        <a:latin typeface="Cambria Math" panose="02040503050406030204" pitchFamily="18" charset="0"/>
                      </a:rPr>
                      <m:t> </m:t>
                    </m:r>
                  </m:oMath>
                </a14:m>
                <a:r>
                  <a:rPr lang="en-US" altLang="zh-CN" dirty="0"/>
                  <a:t>+Z)</a:t>
                </a:r>
              </a:p>
              <a:p>
                <a:pPr marL="0" indent="0">
                  <a:buNone/>
                </a:pPr>
                <a:endParaRPr lang="en-US" altLang="zh-CN" sz="2200"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247195" y="826641"/>
                <a:ext cx="8523654" cy="4858766"/>
              </a:xfrm>
              <a:blipFill rotWithShape="1">
                <a:blip r:embed="rId3"/>
                <a:stretch>
                  <a:fillRect l="-2" t="-10" r="3" b="5"/>
                </a:stretch>
              </a:blipFill>
            </p:spPr>
            <p:txBody>
              <a:bodyPr/>
              <a:lstStyle/>
              <a:p>
                <a:r>
                  <a:rPr lang="zh-CN" altLang="en-US">
                    <a:noFill/>
                  </a:rPr>
                  <a:t> </a:t>
                </a:r>
              </a:p>
            </p:txBody>
          </p:sp>
        </mc:Fallback>
      </mc:AlternateContent>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41</a:t>
            </a:fld>
            <a:endParaRPr lang="en-US" altLang="zh-CN"/>
          </a:p>
        </p:txBody>
      </p:sp>
      <p:sp>
        <p:nvSpPr>
          <p:cNvPr id="7" name="矩形标注 6"/>
          <p:cNvSpPr/>
          <p:nvPr/>
        </p:nvSpPr>
        <p:spPr>
          <a:xfrm>
            <a:off x="6216398" y="2463936"/>
            <a:ext cx="1814317" cy="792088"/>
          </a:xfrm>
          <a:prstGeom prst="wedgeRectCallout">
            <a:avLst>
              <a:gd name="adj1" fmla="val -68512"/>
              <a:gd name="adj2" fmla="val 3705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rPr>
              <a:t>与算术运算规则不同！</a:t>
            </a:r>
          </a:p>
        </p:txBody>
      </p:sp>
      <p:sp>
        <p:nvSpPr>
          <p:cNvPr id="8" name="文本框 7"/>
          <p:cNvSpPr txBox="1"/>
          <p:nvPr/>
        </p:nvSpPr>
        <p:spPr>
          <a:xfrm>
            <a:off x="1000100" y="6206480"/>
            <a:ext cx="289560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a:latin typeface="微软雅黑" panose="020B0503020204020204" pitchFamily="34" charset="-122"/>
                <a:ea typeface="微软雅黑" panose="020B0503020204020204" pitchFamily="34" charset="-122"/>
              </a:rPr>
              <a:t>称为一致项</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冗余项</a:t>
            </a:r>
          </a:p>
        </p:txBody>
      </p:sp>
      <p:cxnSp>
        <p:nvCxnSpPr>
          <p:cNvPr id="9" name="直接箭头连接符 8"/>
          <p:cNvCxnSpPr/>
          <p:nvPr/>
        </p:nvCxnSpPr>
        <p:spPr>
          <a:xfrm flipV="1">
            <a:off x="3253631" y="4710162"/>
            <a:ext cx="1488566" cy="149631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895700" y="5144209"/>
            <a:ext cx="1692995" cy="106227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887046" y="6206480"/>
            <a:ext cx="452436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a:solidFill>
                  <a:srgbClr val="FF0000"/>
                </a:solidFill>
                <a:latin typeface="微软雅黑 Light" panose="020B0502040204020203" pitchFamily="34" charset="-122"/>
                <a:ea typeface="微软雅黑 Light" panose="020B0502040204020203" pitchFamily="34" charset="-122"/>
              </a:rPr>
              <a:t>在组合电路用来消除时序冒险。</a:t>
            </a:r>
          </a:p>
        </p:txBody>
      </p:sp>
      <p:cxnSp>
        <p:nvCxnSpPr>
          <p:cNvPr id="11" name="直接连接符 10"/>
          <p:cNvCxnSpPr/>
          <p:nvPr/>
        </p:nvCxnSpPr>
        <p:spPr bwMode="auto">
          <a:xfrm>
            <a:off x="4421688" y="4716237"/>
            <a:ext cx="701457" cy="0"/>
          </a:xfrm>
          <a:prstGeom prst="line">
            <a:avLst/>
          </a:prstGeom>
          <a:noFill/>
          <a:ln w="28575" cap="flat" cmpd="sng" algn="ctr">
            <a:solidFill>
              <a:srgbClr val="FF0000"/>
            </a:solidFill>
            <a:prstDash val="solid"/>
            <a:round/>
            <a:headEnd type="none" w="med" len="med"/>
            <a:tailEnd type="none" w="med" len="med"/>
          </a:ln>
          <a:effectLst/>
        </p:spPr>
      </p:cxnSp>
      <p:cxnSp>
        <p:nvCxnSpPr>
          <p:cNvPr id="16" name="直接连接符 15"/>
          <p:cNvCxnSpPr/>
          <p:nvPr/>
        </p:nvCxnSpPr>
        <p:spPr bwMode="auto">
          <a:xfrm>
            <a:off x="5237967" y="5144209"/>
            <a:ext cx="701457" cy="0"/>
          </a:xfrm>
          <a:prstGeom prst="line">
            <a:avLst/>
          </a:prstGeom>
          <a:noFill/>
          <a:ln w="28575" cap="flat" cmpd="sng" algn="ctr">
            <a:solidFill>
              <a:srgbClr val="FF0000"/>
            </a:solidFill>
            <a:prstDash val="solid"/>
            <a:round/>
            <a:headEnd type="none" w="med" len="med"/>
            <a:tailEnd type="none" w="med" len="med"/>
          </a:ln>
          <a:effectLst/>
        </p:spPr>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定理</a:t>
            </a:r>
          </a:p>
        </p:txBody>
      </p:sp>
      <p:sp>
        <p:nvSpPr>
          <p:cNvPr id="3" name="内容占位符 2"/>
          <p:cNvSpPr>
            <a:spLocks noGrp="1"/>
          </p:cNvSpPr>
          <p:nvPr>
            <p:ph idx="1"/>
          </p:nvPr>
        </p:nvSpPr>
        <p:spPr>
          <a:xfrm>
            <a:off x="457200" y="1026896"/>
            <a:ext cx="6300592" cy="3843103"/>
          </a:xfrm>
        </p:spPr>
        <p:txBody>
          <a:bodyPr/>
          <a:lstStyle/>
          <a:p>
            <a:r>
              <a:rPr lang="zh-CN" altLang="en-US" sz="2200" dirty="0"/>
              <a:t>证明定理</a:t>
            </a:r>
            <a:r>
              <a:rPr lang="en-US" altLang="zh-CN" sz="2200" dirty="0"/>
              <a:t>T9</a:t>
            </a:r>
            <a:r>
              <a:rPr lang="zh-CN" altLang="en-US" sz="2200" dirty="0"/>
              <a:t>（方法有多种）</a:t>
            </a:r>
            <a:endParaRPr lang="en-US" altLang="zh-CN" sz="2200" dirty="0"/>
          </a:p>
          <a:p>
            <a:pPr marL="938530" lvl="3" indent="0">
              <a:buNone/>
            </a:pPr>
            <a:r>
              <a:rPr lang="es-ES" altLang="zh-CN" sz="2200" dirty="0"/>
              <a:t>X+X</a:t>
            </a:r>
            <a:r>
              <a:rPr lang="en-US" altLang="zh-CN" sz="2200" dirty="0"/>
              <a:t> • </a:t>
            </a:r>
            <a:r>
              <a:rPr lang="es-ES" altLang="zh-CN" sz="2200" dirty="0"/>
              <a:t>Y = X</a:t>
            </a:r>
            <a:r>
              <a:rPr lang="en-US" altLang="zh-CN" sz="2200" dirty="0"/>
              <a:t> • </a:t>
            </a:r>
            <a:r>
              <a:rPr lang="es-ES" altLang="zh-CN" sz="2200" dirty="0"/>
              <a:t>1+X</a:t>
            </a:r>
            <a:r>
              <a:rPr lang="en-US" altLang="zh-CN" sz="2200" dirty="0"/>
              <a:t> • </a:t>
            </a:r>
            <a:r>
              <a:rPr lang="es-ES" altLang="zh-CN" sz="2200" dirty="0"/>
              <a:t>Y</a:t>
            </a:r>
          </a:p>
          <a:p>
            <a:pPr marL="2170430" lvl="6" indent="0">
              <a:buNone/>
            </a:pPr>
            <a:r>
              <a:rPr lang="en-US" altLang="zh-CN" sz="2200" b="1" dirty="0">
                <a:latin typeface="微软雅黑" panose="020B0503020204020204" pitchFamily="34" charset="-122"/>
                <a:ea typeface="微软雅黑" panose="020B0503020204020204" pitchFamily="34" charset="-122"/>
              </a:rPr>
              <a:t>= X • (1+Y)</a:t>
            </a:r>
          </a:p>
          <a:p>
            <a:pPr marL="2170430" lvl="6" indent="0">
              <a:buNone/>
            </a:pPr>
            <a:r>
              <a:rPr lang="en-US" altLang="zh-CN" sz="2200" b="1" dirty="0">
                <a:latin typeface="微软雅黑" panose="020B0503020204020204" pitchFamily="34" charset="-122"/>
                <a:ea typeface="微软雅黑" panose="020B0503020204020204" pitchFamily="34" charset="-122"/>
              </a:rPr>
              <a:t>= X • 1</a:t>
            </a:r>
          </a:p>
          <a:p>
            <a:pPr marL="2170430" lvl="6" indent="0">
              <a:buNone/>
            </a:pPr>
            <a:r>
              <a:rPr lang="en-US" altLang="zh-CN" sz="2200" b="1" dirty="0">
                <a:latin typeface="微软雅黑" panose="020B0503020204020204" pitchFamily="34" charset="-122"/>
                <a:ea typeface="微软雅黑" panose="020B0503020204020204" pitchFamily="34" charset="-122"/>
              </a:rPr>
              <a:t>=X</a:t>
            </a:r>
          </a:p>
          <a:p>
            <a:r>
              <a:rPr lang="zh-CN" altLang="en-US" sz="2200" dirty="0"/>
              <a:t>证明</a:t>
            </a:r>
            <a:r>
              <a:rPr lang="en-US" altLang="zh-CN" sz="2200" dirty="0"/>
              <a:t>T9D</a:t>
            </a:r>
            <a:r>
              <a:rPr lang="zh-CN" altLang="en-US" sz="2200" dirty="0"/>
              <a:t> </a:t>
            </a:r>
            <a:endParaRPr lang="en-US" altLang="zh-CN" sz="2200" dirty="0"/>
          </a:p>
          <a:p>
            <a:pPr marL="0" indent="0">
              <a:buNone/>
            </a:pPr>
            <a:r>
              <a:rPr lang="en-US" altLang="zh-CN" sz="2200" dirty="0"/>
              <a:t>	</a:t>
            </a:r>
            <a:r>
              <a:rPr lang="es-ES" altLang="zh-CN" sz="2200" dirty="0"/>
              <a:t>X</a:t>
            </a:r>
            <a:r>
              <a:rPr lang="en-US" altLang="zh-CN" sz="2200" dirty="0"/>
              <a:t> • </a:t>
            </a:r>
            <a:r>
              <a:rPr lang="es-ES" altLang="zh-CN" sz="2200" dirty="0"/>
              <a:t>(X+ Y) = X</a:t>
            </a:r>
            <a:r>
              <a:rPr lang="en-US" altLang="zh-CN" sz="2200" dirty="0"/>
              <a:t> • </a:t>
            </a:r>
            <a:r>
              <a:rPr lang="es-ES" altLang="zh-CN" sz="2200" dirty="0"/>
              <a:t>X+X</a:t>
            </a:r>
            <a:r>
              <a:rPr lang="en-US" altLang="zh-CN" sz="2200" dirty="0"/>
              <a:t> • </a:t>
            </a:r>
            <a:r>
              <a:rPr lang="es-ES" altLang="zh-CN" sz="2200" dirty="0"/>
              <a:t>Y</a:t>
            </a:r>
          </a:p>
          <a:p>
            <a:pPr marL="0" indent="0">
              <a:buNone/>
            </a:pPr>
            <a:r>
              <a:rPr lang="es-ES" altLang="zh-CN"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 X+ X •Y</a:t>
            </a:r>
          </a:p>
          <a:p>
            <a:pPr marL="0" indent="0">
              <a:buNone/>
            </a:pPr>
            <a:r>
              <a:rPr lang="en-US" altLang="zh-CN" sz="2200" dirty="0"/>
              <a:t>  		       </a:t>
            </a:r>
            <a:r>
              <a:rPr lang="en-US" altLang="zh-CN" sz="2200" b="1" dirty="0">
                <a:latin typeface="微软雅黑" panose="020B0503020204020204" pitchFamily="34" charset="-122"/>
                <a:ea typeface="微软雅黑" panose="020B0503020204020204" pitchFamily="34" charset="-122"/>
              </a:rPr>
              <a:t>= X</a:t>
            </a:r>
            <a:endParaRPr lang="zh-CN" altLang="en-US" sz="2200" b="1" dirty="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42</a:t>
            </a:fld>
            <a:endParaRPr lang="en-US" altLang="zh-CN"/>
          </a:p>
        </p:txBody>
      </p:sp>
      <mc:AlternateContent xmlns:mc="http://schemas.openxmlformats.org/markup-compatibility/2006" xmlns:a14="http://schemas.microsoft.com/office/drawing/2010/main">
        <mc:Choice Requires="a14">
          <p:sp>
            <p:nvSpPr>
              <p:cNvPr id="9" name="矩形 8"/>
              <p:cNvSpPr/>
              <p:nvPr/>
            </p:nvSpPr>
            <p:spPr>
              <a:xfrm>
                <a:off x="489773" y="4950437"/>
                <a:ext cx="4572000" cy="1107996"/>
              </a:xfrm>
              <a:prstGeom prst="rect">
                <a:avLst/>
              </a:prstGeom>
            </p:spPr>
            <p:txBody>
              <a:bodyPr>
                <a:spAutoFit/>
              </a:bodyPr>
              <a:lstStyle/>
              <a:p>
                <a:pPr lvl="1"/>
                <a:r>
                  <a:rPr lang="zh-CN" altLang="en-US" sz="2200" dirty="0">
                    <a:solidFill>
                      <a:schemeClr val="accent2"/>
                    </a:solidFill>
                    <a:latin typeface="微软雅黑" panose="020B0503020204020204" pitchFamily="34" charset="-122"/>
                    <a:ea typeface="微软雅黑" panose="020B0503020204020204" pitchFamily="34" charset="-122"/>
                  </a:rPr>
                  <a:t>请证明以下公式：</a:t>
                </a:r>
                <a:endParaRPr lang="es-ES" altLang="zh-CN" sz="2200" dirty="0">
                  <a:solidFill>
                    <a:schemeClr val="accent2"/>
                  </a:solidFill>
                  <a:latin typeface="微软雅黑" panose="020B0503020204020204" pitchFamily="34" charset="-122"/>
                  <a:ea typeface="微软雅黑" panose="020B0503020204020204" pitchFamily="34" charset="-122"/>
                </a:endParaRPr>
              </a:p>
              <a:p>
                <a:pPr lvl="1"/>
                <a:r>
                  <a:rPr lang="es-ES" altLang="zh-CN" sz="2200" dirty="0">
                    <a:solidFill>
                      <a:schemeClr val="accent2"/>
                    </a:solidFill>
                    <a:latin typeface="微软雅黑" panose="020B0503020204020204" pitchFamily="34" charset="-122"/>
                    <a:ea typeface="微软雅黑" panose="020B0503020204020204" pitchFamily="34" charset="-122"/>
                  </a:rPr>
                  <a:t>    (a) X + </a:t>
                </a:r>
                <a14:m>
                  <m:oMath xmlns:m="http://schemas.openxmlformats.org/officeDocument/2006/math">
                    <m:acc>
                      <m:accPr>
                        <m:chr m:val="̅"/>
                        <m:ctrlPr>
                          <a:rPr lang="es-ES" altLang="zh-CN" sz="2200" i="1">
                            <a:solidFill>
                              <a:schemeClr val="accent2"/>
                            </a:solidFill>
                            <a:latin typeface="Cambria Math" panose="02040503050406030204" pitchFamily="18" charset="0"/>
                            <a:ea typeface="Cambria Math" panose="02040503050406030204" pitchFamily="18" charset="0"/>
                          </a:rPr>
                        </m:ctrlPr>
                      </m:accPr>
                      <m:e>
                        <m:r>
                          <m:rPr>
                            <m:sty m:val="p"/>
                          </m:rPr>
                          <a:rPr lang="en-US" altLang="zh-CN" sz="2200" i="0">
                            <a:solidFill>
                              <a:schemeClr val="accent2"/>
                            </a:solidFill>
                            <a:latin typeface="Cambria Math" panose="02040503050406030204" pitchFamily="18" charset="0"/>
                            <a:ea typeface="Cambria Math" panose="02040503050406030204" pitchFamily="18" charset="0"/>
                          </a:rPr>
                          <m:t>X</m:t>
                        </m:r>
                      </m:e>
                    </m:acc>
                  </m:oMath>
                </a14:m>
                <a:r>
                  <a:rPr lang="en-US" altLang="zh-CN" sz="2200" dirty="0">
                    <a:solidFill>
                      <a:schemeClr val="accent2"/>
                    </a:solidFill>
                    <a:latin typeface="微软雅黑" panose="020B0503020204020204" pitchFamily="34" charset="-122"/>
                    <a:ea typeface="微软雅黑" panose="020B0503020204020204" pitchFamily="34" charset="-122"/>
                  </a:rPr>
                  <a:t>•</a:t>
                </a:r>
                <a:r>
                  <a:rPr lang="es-ES" altLang="zh-CN" sz="2200" dirty="0">
                    <a:solidFill>
                      <a:schemeClr val="accent2"/>
                    </a:solidFill>
                    <a:latin typeface="微软雅黑" panose="020B0503020204020204" pitchFamily="34" charset="-122"/>
                    <a:ea typeface="微软雅黑" panose="020B0503020204020204" pitchFamily="34" charset="-122"/>
                  </a:rPr>
                  <a:t>Y= X+Y</a:t>
                </a:r>
              </a:p>
              <a:p>
                <a:pPr lvl="1"/>
                <a:r>
                  <a:rPr lang="en-US" altLang="zh-CN" sz="2200" dirty="0">
                    <a:solidFill>
                      <a:schemeClr val="accent2"/>
                    </a:solidFill>
                    <a:latin typeface="微软雅黑" panose="020B0503020204020204" pitchFamily="34" charset="-122"/>
                    <a:ea typeface="微软雅黑" panose="020B0503020204020204" pitchFamily="34" charset="-122"/>
                  </a:rPr>
                  <a:t>    (b) X•(</a:t>
                </a:r>
                <a14:m>
                  <m:oMath xmlns:m="http://schemas.openxmlformats.org/officeDocument/2006/math">
                    <m:acc>
                      <m:accPr>
                        <m:chr m:val="̅"/>
                        <m:ctrlPr>
                          <a:rPr lang="es-ES" altLang="zh-CN" sz="2200" i="1">
                            <a:solidFill>
                              <a:schemeClr val="accent2"/>
                            </a:solidFill>
                            <a:latin typeface="Cambria Math" panose="02040503050406030204" pitchFamily="18" charset="0"/>
                            <a:ea typeface="Cambria Math" panose="02040503050406030204" pitchFamily="18" charset="0"/>
                          </a:rPr>
                        </m:ctrlPr>
                      </m:accPr>
                      <m:e>
                        <m:r>
                          <m:rPr>
                            <m:sty m:val="p"/>
                          </m:rPr>
                          <a:rPr lang="en-US" altLang="zh-CN" sz="2200" i="0">
                            <a:solidFill>
                              <a:schemeClr val="accent2"/>
                            </a:solidFill>
                            <a:latin typeface="Cambria Math" panose="02040503050406030204" pitchFamily="18" charset="0"/>
                            <a:ea typeface="Cambria Math" panose="02040503050406030204" pitchFamily="18" charset="0"/>
                          </a:rPr>
                          <m:t>X</m:t>
                        </m:r>
                      </m:e>
                    </m:acc>
                  </m:oMath>
                </a14:m>
                <a:r>
                  <a:rPr lang="en-US" altLang="zh-CN" sz="2200" dirty="0">
                    <a:solidFill>
                      <a:schemeClr val="accent2"/>
                    </a:solidFill>
                    <a:latin typeface="微软雅黑" panose="020B0503020204020204" pitchFamily="34" charset="-122"/>
                    <a:ea typeface="微软雅黑" panose="020B0503020204020204" pitchFamily="34" charset="-122"/>
                  </a:rPr>
                  <a:t>+ Y) = X•Y</a:t>
                </a:r>
              </a:p>
            </p:txBody>
          </p:sp>
        </mc:Choice>
        <mc:Fallback xmlns="">
          <p:sp>
            <p:nvSpPr>
              <p:cNvPr id="9" name="矩形 8"/>
              <p:cNvSpPr>
                <a:spLocks noRot="1" noChangeAspect="1" noMove="1" noResize="1" noEditPoints="1" noAdjustHandles="1" noChangeArrowheads="1" noChangeShapeType="1" noTextEdit="1"/>
              </p:cNvSpPr>
              <p:nvPr/>
            </p:nvSpPr>
            <p:spPr>
              <a:xfrm>
                <a:off x="489773" y="4950437"/>
                <a:ext cx="4572000" cy="1107996"/>
              </a:xfrm>
              <a:prstGeom prst="rect">
                <a:avLst/>
              </a:prstGeom>
              <a:blipFill rotWithShape="1">
                <a:blip r:embed="rId3"/>
                <a:stretch>
                  <a:fillRect l="-4" t="-55" r="4" b="48"/>
                </a:stretch>
              </a:blipFill>
            </p:spPr>
            <p:txBody>
              <a:bodyPr/>
              <a:lstStyle/>
              <a:p>
                <a:r>
                  <a:rPr lang="zh-CN" altLang="en-US">
                    <a:noFill/>
                  </a:rPr>
                  <a:t> </a:t>
                </a:r>
              </a:p>
            </p:txBody>
          </p:sp>
        </mc:Fallback>
      </mc:AlternateContent>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定理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84773" y="915505"/>
                <a:ext cx="8523654" cy="5332229"/>
              </a:xfrm>
            </p:spPr>
            <p:txBody>
              <a:bodyPr/>
              <a:lstStyle/>
              <a:p>
                <a:r>
                  <a:rPr lang="en-US" altLang="zh-CN" sz="2200" dirty="0">
                    <a:latin typeface="+mj-ea"/>
                    <a:ea typeface="+mj-ea"/>
                  </a:rPr>
                  <a:t>n</a:t>
                </a:r>
                <a:r>
                  <a:rPr lang="zh-CN" altLang="en-US" sz="2200" dirty="0">
                    <a:latin typeface="+mj-ea"/>
                    <a:ea typeface="+mj-ea"/>
                  </a:rPr>
                  <a:t>变量定理</a:t>
                </a:r>
                <a:endParaRPr lang="en-US" altLang="zh-CN" sz="2200" dirty="0">
                  <a:latin typeface="+mj-ea"/>
                  <a:ea typeface="+mj-ea"/>
                </a:endParaRPr>
              </a:p>
              <a:p>
                <a:pPr lvl="1"/>
                <a:r>
                  <a:rPr lang="zh-CN" altLang="en-US" dirty="0">
                    <a:latin typeface="+mj-ea"/>
                    <a:ea typeface="+mj-ea"/>
                  </a:rPr>
                  <a:t>广义同一律 </a:t>
                </a:r>
                <a:r>
                  <a:rPr lang="en-US" altLang="zh-CN" dirty="0">
                    <a:latin typeface="+mj-ea"/>
                    <a:ea typeface="+mj-ea"/>
                  </a:rPr>
                  <a:t>(T12)      X+X+…+X=X</a:t>
                </a:r>
              </a:p>
              <a:p>
                <a:pPr marL="344170" lvl="1" indent="0">
                  <a:buNone/>
                </a:pPr>
                <a:r>
                  <a:rPr lang="en-US" altLang="zh-CN" dirty="0">
                    <a:latin typeface="+mj-ea"/>
                    <a:ea typeface="+mj-ea"/>
                  </a:rPr>
                  <a:t>                      (T12D)   X •X • …•X = X</a:t>
                </a:r>
              </a:p>
              <a:p>
                <a:pPr lvl="1"/>
                <a:r>
                  <a:rPr lang="zh-CN" altLang="en-US" dirty="0">
                    <a:latin typeface="+mj-ea"/>
                    <a:ea typeface="+mj-ea"/>
                  </a:rPr>
                  <a:t>德</a:t>
                </a:r>
                <a:r>
                  <a:rPr lang="en-US" altLang="zh-CN" dirty="0">
                    <a:latin typeface="+mj-ea"/>
                    <a:ea typeface="+mj-ea"/>
                  </a:rPr>
                  <a:t>•</a:t>
                </a:r>
                <a:r>
                  <a:rPr lang="zh-CN" altLang="en-US" dirty="0">
                    <a:latin typeface="+mj-ea"/>
                    <a:ea typeface="+mj-ea"/>
                  </a:rPr>
                  <a:t>摩根定理</a:t>
                </a:r>
                <a:r>
                  <a:rPr lang="en-US" altLang="zh-CN" dirty="0">
                    <a:latin typeface="+mj-ea"/>
                    <a:ea typeface="+mj-ea"/>
                  </a:rPr>
                  <a:t>De Morgan’s Theorem</a:t>
                </a:r>
              </a:p>
              <a:p>
                <a:pPr marL="344170" lvl="1" indent="0">
                  <a:buNone/>
                </a:pPr>
                <a:r>
                  <a:rPr lang="en-US" altLang="zh-CN" dirty="0">
                    <a:latin typeface="+mj-ea"/>
                    <a:ea typeface="+mj-ea"/>
                  </a:rPr>
                  <a:t>     (T13)     </a:t>
                </a:r>
                <a14:m>
                  <m:oMath xmlns:m="http://schemas.openxmlformats.org/officeDocument/2006/math">
                    <m:acc>
                      <m:accPr>
                        <m:chr m:val="̅"/>
                        <m:ctrlPr>
                          <a:rPr lang="en-US" altLang="zh-CN" i="1">
                            <a:latin typeface="Cambria Math" panose="02040503050406030204" pitchFamily="18" charset="0"/>
                            <a:ea typeface="+mj-ea"/>
                          </a:rPr>
                        </m:ctrlPr>
                      </m:accPr>
                      <m:e>
                        <m:sSub>
                          <m:sSubPr>
                            <m:ctrlPr>
                              <a:rPr lang="en-US" altLang="zh-CN" i="1">
                                <a:latin typeface="Cambria Math" panose="02040503050406030204" pitchFamily="18" charset="0"/>
                                <a:ea typeface="+mj-ea"/>
                              </a:rPr>
                            </m:ctrlPr>
                          </m:sSubPr>
                          <m:e>
                            <m:r>
                              <m:rPr>
                                <m:sty m:val="p"/>
                              </m:rPr>
                              <a:rPr lang="en-US" altLang="zh-CN" i="0">
                                <a:latin typeface="Cambria Math" panose="02040503050406030204" pitchFamily="18" charset="0"/>
                                <a:ea typeface="+mj-ea"/>
                              </a:rPr>
                              <m:t>X</m:t>
                            </m:r>
                          </m:e>
                          <m:sub>
                            <m:r>
                              <a:rPr lang="en-US" altLang="zh-CN" i="0">
                                <a:latin typeface="Cambria Math" panose="02040503050406030204" pitchFamily="18" charset="0"/>
                                <a:ea typeface="+mj-ea"/>
                              </a:rPr>
                              <m:t>1</m:t>
                            </m:r>
                          </m:sub>
                        </m:sSub>
                        <m:r>
                          <a:rPr lang="en-US" altLang="zh-CN" i="0">
                            <a:latin typeface="Cambria Math" panose="02040503050406030204" pitchFamily="18" charset="0"/>
                            <a:ea typeface="+mj-ea"/>
                          </a:rPr>
                          <m:t>∙</m:t>
                        </m:r>
                        <m:sSub>
                          <m:sSubPr>
                            <m:ctrlPr>
                              <a:rPr lang="en-US" altLang="zh-CN" i="1">
                                <a:latin typeface="Cambria Math" panose="02040503050406030204" pitchFamily="18" charset="0"/>
                                <a:ea typeface="+mj-ea"/>
                              </a:rPr>
                            </m:ctrlPr>
                          </m:sSubPr>
                          <m:e>
                            <m:r>
                              <m:rPr>
                                <m:sty m:val="p"/>
                              </m:rPr>
                              <a:rPr lang="en-US" altLang="zh-CN" i="0">
                                <a:latin typeface="Cambria Math" panose="02040503050406030204" pitchFamily="18" charset="0"/>
                                <a:ea typeface="+mj-ea"/>
                              </a:rPr>
                              <m:t>X</m:t>
                            </m:r>
                          </m:e>
                          <m:sub>
                            <m:r>
                              <a:rPr lang="en-US" altLang="zh-CN" i="0">
                                <a:latin typeface="Cambria Math" panose="02040503050406030204" pitchFamily="18" charset="0"/>
                                <a:ea typeface="+mj-ea"/>
                              </a:rPr>
                              <m:t>2</m:t>
                            </m:r>
                          </m:sub>
                        </m:sSub>
                        <m:r>
                          <a:rPr lang="en-US" altLang="zh-CN" i="0">
                            <a:latin typeface="Cambria Math" panose="02040503050406030204" pitchFamily="18" charset="0"/>
                            <a:ea typeface="+mj-ea"/>
                          </a:rPr>
                          <m:t>∙⋯∙</m:t>
                        </m:r>
                        <m:sSub>
                          <m:sSubPr>
                            <m:ctrlPr>
                              <a:rPr lang="en-US" altLang="zh-CN" i="1">
                                <a:latin typeface="Cambria Math" panose="02040503050406030204" pitchFamily="18" charset="0"/>
                                <a:ea typeface="+mj-ea"/>
                              </a:rPr>
                            </m:ctrlPr>
                          </m:sSubPr>
                          <m:e>
                            <m:r>
                              <m:rPr>
                                <m:sty m:val="p"/>
                              </m:rPr>
                              <a:rPr lang="en-US" altLang="zh-CN" i="0">
                                <a:latin typeface="Cambria Math" panose="02040503050406030204" pitchFamily="18" charset="0"/>
                                <a:ea typeface="+mj-ea"/>
                              </a:rPr>
                              <m:t>X</m:t>
                            </m:r>
                          </m:e>
                          <m:sub>
                            <m:r>
                              <m:rPr>
                                <m:sty m:val="p"/>
                              </m:rPr>
                              <a:rPr lang="en-US" altLang="zh-CN" i="0">
                                <a:latin typeface="Cambria Math" panose="02040503050406030204" pitchFamily="18" charset="0"/>
                                <a:ea typeface="+mj-ea"/>
                              </a:rPr>
                              <m:t>n</m:t>
                            </m:r>
                          </m:sub>
                        </m:sSub>
                      </m:e>
                    </m:acc>
                    <m:r>
                      <a:rPr lang="en-US" altLang="zh-CN">
                        <a:latin typeface="Cambria Math" panose="02040503050406030204" pitchFamily="18" charset="0"/>
                        <a:ea typeface="+mj-ea"/>
                      </a:rPr>
                      <m:t>=</m:t>
                    </m:r>
                    <m:acc>
                      <m:accPr>
                        <m:chr m:val="̅"/>
                        <m:ctrlPr>
                          <a:rPr lang="en-US" altLang="zh-CN" i="1">
                            <a:latin typeface="Cambria Math" panose="02040503050406030204" pitchFamily="18" charset="0"/>
                            <a:ea typeface="+mj-ea"/>
                          </a:rPr>
                        </m:ctrlPr>
                      </m:accPr>
                      <m:e>
                        <m:sSub>
                          <m:sSubPr>
                            <m:ctrlPr>
                              <a:rPr lang="en-US" altLang="zh-CN" i="1">
                                <a:latin typeface="Cambria Math" panose="02040503050406030204" pitchFamily="18" charset="0"/>
                                <a:ea typeface="+mj-ea"/>
                              </a:rPr>
                            </m:ctrlPr>
                          </m:sSubPr>
                          <m:e>
                            <m:r>
                              <m:rPr>
                                <m:sty m:val="p"/>
                              </m:rPr>
                              <a:rPr lang="en-US" altLang="zh-CN" i="0">
                                <a:latin typeface="Cambria Math" panose="02040503050406030204" pitchFamily="18" charset="0"/>
                                <a:ea typeface="+mj-ea"/>
                              </a:rPr>
                              <m:t>X</m:t>
                            </m:r>
                          </m:e>
                          <m:sub>
                            <m:r>
                              <a:rPr lang="en-US" altLang="zh-CN" i="0">
                                <a:latin typeface="Cambria Math" panose="02040503050406030204" pitchFamily="18" charset="0"/>
                                <a:ea typeface="+mj-ea"/>
                              </a:rPr>
                              <m:t>1</m:t>
                            </m:r>
                          </m:sub>
                        </m:sSub>
                      </m:e>
                    </m:acc>
                    <m:r>
                      <a:rPr lang="en-US" altLang="zh-CN" i="0">
                        <a:latin typeface="Cambria Math" panose="02040503050406030204" pitchFamily="18" charset="0"/>
                        <a:ea typeface="+mj-ea"/>
                      </a:rPr>
                      <m:t>+</m:t>
                    </m:r>
                    <m:acc>
                      <m:accPr>
                        <m:chr m:val="̅"/>
                        <m:ctrlPr>
                          <a:rPr lang="en-US" altLang="zh-CN" i="1">
                            <a:latin typeface="Cambria Math" panose="02040503050406030204" pitchFamily="18" charset="0"/>
                            <a:ea typeface="+mj-ea"/>
                          </a:rPr>
                        </m:ctrlPr>
                      </m:accPr>
                      <m:e>
                        <m:sSub>
                          <m:sSubPr>
                            <m:ctrlPr>
                              <a:rPr lang="en-US" altLang="zh-CN" i="1">
                                <a:latin typeface="Cambria Math" panose="02040503050406030204" pitchFamily="18" charset="0"/>
                                <a:ea typeface="+mj-ea"/>
                              </a:rPr>
                            </m:ctrlPr>
                          </m:sSubPr>
                          <m:e>
                            <m:r>
                              <m:rPr>
                                <m:sty m:val="p"/>
                              </m:rPr>
                              <a:rPr lang="en-US" altLang="zh-CN" i="0">
                                <a:latin typeface="Cambria Math" panose="02040503050406030204" pitchFamily="18" charset="0"/>
                                <a:ea typeface="+mj-ea"/>
                              </a:rPr>
                              <m:t>X</m:t>
                            </m:r>
                          </m:e>
                          <m:sub>
                            <m:r>
                              <a:rPr lang="en-US" altLang="zh-CN" i="0">
                                <a:latin typeface="Cambria Math" panose="02040503050406030204" pitchFamily="18" charset="0"/>
                                <a:ea typeface="+mj-ea"/>
                              </a:rPr>
                              <m:t>2</m:t>
                            </m:r>
                          </m:sub>
                        </m:sSub>
                      </m:e>
                    </m:acc>
                    <m:r>
                      <a:rPr lang="en-US" altLang="zh-CN" i="0">
                        <a:latin typeface="Cambria Math" panose="02040503050406030204" pitchFamily="18" charset="0"/>
                        <a:ea typeface="+mj-ea"/>
                      </a:rPr>
                      <m:t>+⋯+</m:t>
                    </m:r>
                    <m:acc>
                      <m:accPr>
                        <m:chr m:val="̅"/>
                        <m:ctrlPr>
                          <a:rPr lang="en-US" altLang="zh-CN" i="1">
                            <a:latin typeface="Cambria Math" panose="02040503050406030204" pitchFamily="18" charset="0"/>
                            <a:ea typeface="+mj-ea"/>
                          </a:rPr>
                        </m:ctrlPr>
                      </m:accPr>
                      <m:e>
                        <m:sSub>
                          <m:sSubPr>
                            <m:ctrlPr>
                              <a:rPr lang="en-US" altLang="zh-CN" i="1">
                                <a:latin typeface="Cambria Math" panose="02040503050406030204" pitchFamily="18" charset="0"/>
                                <a:ea typeface="+mj-ea"/>
                              </a:rPr>
                            </m:ctrlPr>
                          </m:sSubPr>
                          <m:e>
                            <m:r>
                              <m:rPr>
                                <m:sty m:val="p"/>
                              </m:rPr>
                              <a:rPr lang="en-US" altLang="zh-CN" i="0">
                                <a:latin typeface="Cambria Math" panose="02040503050406030204" pitchFamily="18" charset="0"/>
                                <a:ea typeface="+mj-ea"/>
                              </a:rPr>
                              <m:t>X</m:t>
                            </m:r>
                          </m:e>
                          <m:sub>
                            <m:r>
                              <m:rPr>
                                <m:sty m:val="p"/>
                              </m:rPr>
                              <a:rPr lang="en-US" altLang="zh-CN" i="0">
                                <a:latin typeface="Cambria Math" panose="02040503050406030204" pitchFamily="18" charset="0"/>
                                <a:ea typeface="+mj-ea"/>
                              </a:rPr>
                              <m:t>n</m:t>
                            </m:r>
                          </m:sub>
                        </m:sSub>
                      </m:e>
                    </m:acc>
                  </m:oMath>
                </a14:m>
                <a:endParaRPr lang="en-US" altLang="zh-CN" dirty="0">
                  <a:latin typeface="+mj-ea"/>
                  <a:ea typeface="+mj-ea"/>
                </a:endParaRPr>
              </a:p>
              <a:p>
                <a:pPr marL="344170" lvl="1" indent="0">
                  <a:buNone/>
                </a:pPr>
                <a:r>
                  <a:rPr lang="en-US" altLang="zh-CN" dirty="0">
                    <a:latin typeface="+mj-ea"/>
                    <a:ea typeface="+mj-ea"/>
                  </a:rPr>
                  <a:t>     (T13D)   </a:t>
                </a:r>
                <a14:m>
                  <m:oMath xmlns:m="http://schemas.openxmlformats.org/officeDocument/2006/math">
                    <m:acc>
                      <m:accPr>
                        <m:chr m:val="̅"/>
                        <m:ctrlPr>
                          <a:rPr lang="en-US" altLang="zh-CN" i="1">
                            <a:latin typeface="Cambria Math" panose="02040503050406030204" pitchFamily="18" charset="0"/>
                            <a:ea typeface="+mj-ea"/>
                          </a:rPr>
                        </m:ctrlPr>
                      </m:accPr>
                      <m:e>
                        <m:sSub>
                          <m:sSubPr>
                            <m:ctrlPr>
                              <a:rPr lang="en-US" altLang="zh-CN" i="1">
                                <a:latin typeface="Cambria Math" panose="02040503050406030204" pitchFamily="18" charset="0"/>
                                <a:ea typeface="+mj-ea"/>
                              </a:rPr>
                            </m:ctrlPr>
                          </m:sSubPr>
                          <m:e>
                            <m:r>
                              <m:rPr>
                                <m:sty m:val="p"/>
                              </m:rPr>
                              <a:rPr lang="en-US" altLang="zh-CN" i="0">
                                <a:latin typeface="Cambria Math" panose="02040503050406030204" pitchFamily="18" charset="0"/>
                                <a:ea typeface="+mj-ea"/>
                              </a:rPr>
                              <m:t>X</m:t>
                            </m:r>
                          </m:e>
                          <m:sub>
                            <m:r>
                              <a:rPr lang="en-US" altLang="zh-CN" i="0">
                                <a:latin typeface="Cambria Math" panose="02040503050406030204" pitchFamily="18" charset="0"/>
                                <a:ea typeface="+mj-ea"/>
                              </a:rPr>
                              <m:t>1</m:t>
                            </m:r>
                          </m:sub>
                        </m:sSub>
                        <m:r>
                          <a:rPr lang="en-US" altLang="zh-CN" i="0">
                            <a:latin typeface="Cambria Math" panose="02040503050406030204" pitchFamily="18" charset="0"/>
                            <a:ea typeface="+mj-ea"/>
                          </a:rPr>
                          <m:t>+</m:t>
                        </m:r>
                        <m:sSub>
                          <m:sSubPr>
                            <m:ctrlPr>
                              <a:rPr lang="en-US" altLang="zh-CN" i="1">
                                <a:latin typeface="Cambria Math" panose="02040503050406030204" pitchFamily="18" charset="0"/>
                                <a:ea typeface="+mj-ea"/>
                              </a:rPr>
                            </m:ctrlPr>
                          </m:sSubPr>
                          <m:e>
                            <m:r>
                              <m:rPr>
                                <m:sty m:val="p"/>
                              </m:rPr>
                              <a:rPr lang="en-US" altLang="zh-CN" i="0">
                                <a:latin typeface="Cambria Math" panose="02040503050406030204" pitchFamily="18" charset="0"/>
                                <a:ea typeface="+mj-ea"/>
                              </a:rPr>
                              <m:t>X</m:t>
                            </m:r>
                          </m:e>
                          <m:sub>
                            <m:r>
                              <a:rPr lang="en-US" altLang="zh-CN" i="0">
                                <a:latin typeface="Cambria Math" panose="02040503050406030204" pitchFamily="18" charset="0"/>
                                <a:ea typeface="+mj-ea"/>
                              </a:rPr>
                              <m:t>2</m:t>
                            </m:r>
                          </m:sub>
                        </m:sSub>
                        <m:r>
                          <a:rPr lang="en-US" altLang="zh-CN" i="0">
                            <a:latin typeface="Cambria Math" panose="02040503050406030204" pitchFamily="18" charset="0"/>
                            <a:ea typeface="+mj-ea"/>
                          </a:rPr>
                          <m:t>+⋯+</m:t>
                        </m:r>
                        <m:sSub>
                          <m:sSubPr>
                            <m:ctrlPr>
                              <a:rPr lang="en-US" altLang="zh-CN" i="1">
                                <a:latin typeface="Cambria Math" panose="02040503050406030204" pitchFamily="18" charset="0"/>
                                <a:ea typeface="+mj-ea"/>
                              </a:rPr>
                            </m:ctrlPr>
                          </m:sSubPr>
                          <m:e>
                            <m:r>
                              <m:rPr>
                                <m:sty m:val="p"/>
                              </m:rPr>
                              <a:rPr lang="en-US" altLang="zh-CN" i="0">
                                <a:latin typeface="Cambria Math" panose="02040503050406030204" pitchFamily="18" charset="0"/>
                                <a:ea typeface="+mj-ea"/>
                              </a:rPr>
                              <m:t>X</m:t>
                            </m:r>
                          </m:e>
                          <m:sub>
                            <m:r>
                              <m:rPr>
                                <m:sty m:val="p"/>
                              </m:rPr>
                              <a:rPr lang="en-US" altLang="zh-CN" i="0">
                                <a:latin typeface="Cambria Math" panose="02040503050406030204" pitchFamily="18" charset="0"/>
                                <a:ea typeface="+mj-ea"/>
                              </a:rPr>
                              <m:t>n</m:t>
                            </m:r>
                          </m:sub>
                        </m:sSub>
                      </m:e>
                    </m:acc>
                    <m:r>
                      <a:rPr lang="en-US" altLang="zh-CN" i="0">
                        <a:latin typeface="Cambria Math" panose="02040503050406030204" pitchFamily="18" charset="0"/>
                        <a:ea typeface="+mj-ea"/>
                      </a:rPr>
                      <m:t>=</m:t>
                    </m:r>
                    <m:acc>
                      <m:accPr>
                        <m:chr m:val="̅"/>
                        <m:ctrlPr>
                          <a:rPr lang="en-US" altLang="zh-CN" i="1">
                            <a:latin typeface="Cambria Math" panose="02040503050406030204" pitchFamily="18" charset="0"/>
                            <a:ea typeface="+mj-ea"/>
                          </a:rPr>
                        </m:ctrlPr>
                      </m:accPr>
                      <m:e>
                        <m:sSub>
                          <m:sSubPr>
                            <m:ctrlPr>
                              <a:rPr lang="en-US" altLang="zh-CN" i="1">
                                <a:latin typeface="Cambria Math" panose="02040503050406030204" pitchFamily="18" charset="0"/>
                                <a:ea typeface="+mj-ea"/>
                              </a:rPr>
                            </m:ctrlPr>
                          </m:sSubPr>
                          <m:e>
                            <m:r>
                              <m:rPr>
                                <m:sty m:val="p"/>
                              </m:rPr>
                              <a:rPr lang="en-US" altLang="zh-CN" i="0">
                                <a:latin typeface="Cambria Math" panose="02040503050406030204" pitchFamily="18" charset="0"/>
                                <a:ea typeface="+mj-ea"/>
                              </a:rPr>
                              <m:t>X</m:t>
                            </m:r>
                          </m:e>
                          <m:sub>
                            <m:r>
                              <a:rPr lang="en-US" altLang="zh-CN" i="0">
                                <a:latin typeface="Cambria Math" panose="02040503050406030204" pitchFamily="18" charset="0"/>
                                <a:ea typeface="+mj-ea"/>
                              </a:rPr>
                              <m:t>1</m:t>
                            </m:r>
                          </m:sub>
                        </m:sSub>
                      </m:e>
                    </m:acc>
                    <m:r>
                      <a:rPr lang="en-US" altLang="zh-CN" i="0">
                        <a:latin typeface="Cambria Math" panose="02040503050406030204" pitchFamily="18" charset="0"/>
                        <a:ea typeface="+mj-ea"/>
                      </a:rPr>
                      <m:t>∙</m:t>
                    </m:r>
                    <m:acc>
                      <m:accPr>
                        <m:chr m:val="̅"/>
                        <m:ctrlPr>
                          <a:rPr lang="en-US" altLang="zh-CN" i="1">
                            <a:latin typeface="Cambria Math" panose="02040503050406030204" pitchFamily="18" charset="0"/>
                            <a:ea typeface="+mj-ea"/>
                          </a:rPr>
                        </m:ctrlPr>
                      </m:accPr>
                      <m:e>
                        <m:sSub>
                          <m:sSubPr>
                            <m:ctrlPr>
                              <a:rPr lang="en-US" altLang="zh-CN" i="1">
                                <a:latin typeface="Cambria Math" panose="02040503050406030204" pitchFamily="18" charset="0"/>
                                <a:ea typeface="+mj-ea"/>
                              </a:rPr>
                            </m:ctrlPr>
                          </m:sSubPr>
                          <m:e>
                            <m:r>
                              <m:rPr>
                                <m:sty m:val="p"/>
                              </m:rPr>
                              <a:rPr lang="en-US" altLang="zh-CN" i="0">
                                <a:latin typeface="Cambria Math" panose="02040503050406030204" pitchFamily="18" charset="0"/>
                                <a:ea typeface="+mj-ea"/>
                              </a:rPr>
                              <m:t>X</m:t>
                            </m:r>
                          </m:e>
                          <m:sub>
                            <m:r>
                              <a:rPr lang="en-US" altLang="zh-CN" i="0">
                                <a:latin typeface="Cambria Math" panose="02040503050406030204" pitchFamily="18" charset="0"/>
                                <a:ea typeface="+mj-ea"/>
                              </a:rPr>
                              <m:t>2</m:t>
                            </m:r>
                          </m:sub>
                        </m:sSub>
                      </m:e>
                    </m:acc>
                    <m:r>
                      <a:rPr lang="en-US" altLang="zh-CN" i="0">
                        <a:latin typeface="Cambria Math" panose="02040503050406030204" pitchFamily="18" charset="0"/>
                        <a:ea typeface="+mj-ea"/>
                      </a:rPr>
                      <m:t>∙⋯∙</m:t>
                    </m:r>
                    <m:acc>
                      <m:accPr>
                        <m:chr m:val="̅"/>
                        <m:ctrlPr>
                          <a:rPr lang="en-US" altLang="zh-CN" i="1">
                            <a:latin typeface="Cambria Math" panose="02040503050406030204" pitchFamily="18" charset="0"/>
                            <a:ea typeface="+mj-ea"/>
                          </a:rPr>
                        </m:ctrlPr>
                      </m:accPr>
                      <m:e>
                        <m:sSub>
                          <m:sSubPr>
                            <m:ctrlPr>
                              <a:rPr lang="en-US" altLang="zh-CN" i="1">
                                <a:latin typeface="Cambria Math" panose="02040503050406030204" pitchFamily="18" charset="0"/>
                                <a:ea typeface="+mj-ea"/>
                              </a:rPr>
                            </m:ctrlPr>
                          </m:sSubPr>
                          <m:e>
                            <m:r>
                              <m:rPr>
                                <m:sty m:val="p"/>
                              </m:rPr>
                              <a:rPr lang="en-US" altLang="zh-CN" i="0">
                                <a:latin typeface="Cambria Math" panose="02040503050406030204" pitchFamily="18" charset="0"/>
                                <a:ea typeface="+mj-ea"/>
                              </a:rPr>
                              <m:t>X</m:t>
                            </m:r>
                          </m:e>
                          <m:sub>
                            <m:r>
                              <m:rPr>
                                <m:sty m:val="p"/>
                              </m:rPr>
                              <a:rPr lang="en-US" altLang="zh-CN" i="0">
                                <a:latin typeface="Cambria Math" panose="02040503050406030204" pitchFamily="18" charset="0"/>
                                <a:ea typeface="+mj-ea"/>
                              </a:rPr>
                              <m:t>n</m:t>
                            </m:r>
                          </m:sub>
                        </m:sSub>
                      </m:e>
                    </m:acc>
                  </m:oMath>
                </a14:m>
                <a:endParaRPr lang="zh-CN" altLang="en-US" dirty="0">
                  <a:latin typeface="+mj-ea"/>
                  <a:ea typeface="+mj-ea"/>
                </a:endParaRPr>
              </a:p>
              <a:p>
                <a:pPr lvl="1"/>
                <a:r>
                  <a:rPr lang="zh-CN" altLang="en-US" dirty="0"/>
                  <a:t>广义德</a:t>
                </a:r>
                <a:r>
                  <a:rPr lang="en-US" altLang="zh-CN" dirty="0">
                    <a:latin typeface="Arial Narrow" panose="020B0606020202030204" pitchFamily="34" charset="0"/>
                  </a:rPr>
                  <a:t>•</a:t>
                </a:r>
                <a:r>
                  <a:rPr lang="zh-CN" altLang="en-US" dirty="0"/>
                  <a:t>摩根定理</a:t>
                </a:r>
                <a:endParaRPr lang="en-US" altLang="zh-CN" dirty="0"/>
              </a:p>
              <a:p>
                <a:pPr marL="344170" lvl="1" indent="0">
                  <a:buNone/>
                </a:pPr>
                <a:r>
                  <a:rPr lang="en-US" altLang="zh-CN" dirty="0">
                    <a:latin typeface="Arial Narrow" panose="020B0606020202030204" pitchFamily="34" charset="0"/>
                  </a:rPr>
                  <a:t>     (T14)     </a:t>
                </a:r>
                <a14:m>
                  <m:oMath xmlns:m="http://schemas.openxmlformats.org/officeDocument/2006/math">
                    <m:acc>
                      <m:accPr>
                        <m:chr m:val="̅"/>
                        <m:ctrlPr>
                          <a:rPr lang="en-US" altLang="zh-CN" i="1">
                            <a:latin typeface="Cambria Math" panose="02040503050406030204" pitchFamily="18" charset="0"/>
                          </a:rPr>
                        </m:ctrlPr>
                      </m:accPr>
                      <m:e>
                        <m:r>
                          <m:rPr>
                            <m:sty m:val="p"/>
                          </m:rPr>
                          <a:rPr lang="en-US" altLang="zh-CN" i="0">
                            <a:latin typeface="Cambria Math" panose="02040503050406030204" pitchFamily="18" charset="0"/>
                          </a:rPr>
                          <m:t>F</m:t>
                        </m:r>
                        <m:r>
                          <a:rPr lang="en-US" altLang="zh-CN" i="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0">
                                <a:latin typeface="Cambria Math" panose="02040503050406030204" pitchFamily="18" charset="0"/>
                              </a:rPr>
                              <m:t>X</m:t>
                            </m:r>
                          </m:e>
                          <m:sub>
                            <m:r>
                              <a:rPr lang="en-US" altLang="zh-CN" i="0">
                                <a:latin typeface="Cambria Math" panose="02040503050406030204" pitchFamily="18" charset="0"/>
                              </a:rPr>
                              <m:t>1</m:t>
                            </m:r>
                          </m:sub>
                        </m:sSub>
                        <m:r>
                          <a:rPr lang="en-US" altLang="zh-CN" i="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0">
                                <a:latin typeface="Cambria Math" panose="02040503050406030204" pitchFamily="18" charset="0"/>
                              </a:rPr>
                              <m:t>X</m:t>
                            </m:r>
                          </m:e>
                          <m:sub>
                            <m:r>
                              <a:rPr lang="en-US" altLang="zh-CN" i="0">
                                <a:latin typeface="Cambria Math" panose="02040503050406030204" pitchFamily="18" charset="0"/>
                              </a:rPr>
                              <m:t>2</m:t>
                            </m:r>
                          </m:sub>
                        </m:sSub>
                        <m:r>
                          <a:rPr lang="en-US" altLang="zh-CN" i="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0">
                                <a:latin typeface="Cambria Math" panose="02040503050406030204" pitchFamily="18" charset="0"/>
                              </a:rPr>
                              <m:t>X</m:t>
                            </m:r>
                          </m:e>
                          <m:sub>
                            <m:r>
                              <m:rPr>
                                <m:sty m:val="p"/>
                              </m:rPr>
                              <a:rPr lang="en-US" altLang="zh-CN" i="0">
                                <a:latin typeface="Cambria Math" panose="02040503050406030204" pitchFamily="18" charset="0"/>
                              </a:rPr>
                              <m:t>n</m:t>
                            </m:r>
                          </m:sub>
                        </m:sSub>
                        <m:r>
                          <a:rPr lang="zh-CN" altLang="en-US" i="0">
                            <a:latin typeface="Cambria Math" panose="02040503050406030204" pitchFamily="18" charset="0"/>
                          </a:rPr>
                          <m:t>，</m:t>
                        </m:r>
                        <m:r>
                          <a:rPr lang="en-US" altLang="zh-CN" i="0">
                            <a:latin typeface="Cambria Math" panose="02040503050406030204" pitchFamily="18" charset="0"/>
                          </a:rPr>
                          <m:t>+</m:t>
                        </m:r>
                        <m:r>
                          <a:rPr lang="zh-CN" altLang="en-US" i="0">
                            <a:latin typeface="Cambria Math" panose="02040503050406030204" pitchFamily="18" charset="0"/>
                          </a:rPr>
                          <m:t>，</m:t>
                        </m:r>
                        <m:r>
                          <a:rPr lang="zh-CN" altLang="en-US" i="0">
                            <a:latin typeface="Cambria Math" panose="02040503050406030204" pitchFamily="18" charset="0"/>
                          </a:rPr>
                          <m:t>∙</m:t>
                        </m:r>
                        <m:r>
                          <a:rPr lang="zh-CN" altLang="en-US" i="0">
                            <a:latin typeface="Cambria Math" panose="02040503050406030204" pitchFamily="18" charset="0"/>
                          </a:rPr>
                          <m:t>）</m:t>
                        </m:r>
                      </m:e>
                    </m:acc>
                    <m:r>
                      <a:rPr lang="en-US" altLang="zh-CN" i="0">
                        <a:latin typeface="Cambria Math" panose="02040503050406030204" pitchFamily="18" charset="0"/>
                      </a:rPr>
                      <m:t>=</m:t>
                    </m:r>
                  </m:oMath>
                </a14:m>
                <a:r>
                  <a:rPr lang="en-US" altLang="zh-CN" dirty="0">
                    <a:latin typeface="Arial Narrow" panose="020B0606020202030204" pitchFamily="34" charset="0"/>
                  </a:rPr>
                  <a:t>F(</a:t>
                </a: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m:rPr>
                                <m:sty m:val="p"/>
                              </m:rPr>
                              <a:rPr lang="en-US" altLang="zh-CN" i="0">
                                <a:latin typeface="Cambria Math" panose="02040503050406030204" pitchFamily="18" charset="0"/>
                              </a:rPr>
                              <m:t>X</m:t>
                            </m:r>
                          </m:e>
                          <m:sub>
                            <m:r>
                              <a:rPr lang="en-US" altLang="zh-CN" i="0">
                                <a:latin typeface="Cambria Math" panose="02040503050406030204" pitchFamily="18" charset="0"/>
                              </a:rPr>
                              <m:t>1</m:t>
                            </m:r>
                          </m:sub>
                        </m:sSub>
                      </m:e>
                    </m:acc>
                    <m:r>
                      <a:rPr lang="en-US" altLang="zh-CN" i="0">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m:rPr>
                                <m:sty m:val="p"/>
                              </m:rPr>
                              <a:rPr lang="en-US" altLang="zh-CN" i="0">
                                <a:latin typeface="Cambria Math" panose="02040503050406030204" pitchFamily="18" charset="0"/>
                              </a:rPr>
                              <m:t>X</m:t>
                            </m:r>
                          </m:e>
                          <m:sub>
                            <m:r>
                              <a:rPr lang="en-US" altLang="zh-CN" i="0">
                                <a:latin typeface="Cambria Math" panose="02040503050406030204" pitchFamily="18" charset="0"/>
                              </a:rPr>
                              <m:t>2</m:t>
                            </m:r>
                          </m:sub>
                        </m:sSub>
                      </m:e>
                    </m:acc>
                    <m:r>
                      <a:rPr lang="en-US" altLang="zh-CN" i="0">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m:rPr>
                                <m:sty m:val="p"/>
                              </m:rPr>
                              <a:rPr lang="en-US" altLang="zh-CN" i="0">
                                <a:latin typeface="Cambria Math" panose="02040503050406030204" pitchFamily="18" charset="0"/>
                              </a:rPr>
                              <m:t>X</m:t>
                            </m:r>
                          </m:e>
                          <m:sub>
                            <m:r>
                              <m:rPr>
                                <m:sty m:val="p"/>
                              </m:rPr>
                              <a:rPr lang="en-US" altLang="zh-CN" i="0">
                                <a:latin typeface="Cambria Math" panose="02040503050406030204" pitchFamily="18" charset="0"/>
                              </a:rPr>
                              <m:t>n</m:t>
                            </m:r>
                          </m:sub>
                        </m:sSub>
                      </m:e>
                    </m:acc>
                  </m:oMath>
                </a14:m>
                <a:r>
                  <a:rPr lang="en-US" altLang="zh-CN" dirty="0">
                    <a:latin typeface="Arial Narrow" panose="020B0606020202030204" pitchFamily="34" charset="0"/>
                  </a:rPr>
                  <a:t>, </a:t>
                </a:r>
                <a:r>
                  <a:rPr lang="en-US" altLang="zh-CN" dirty="0">
                    <a:latin typeface="Arial Narrow" panose="020B0606020202030204" pitchFamily="34" charset="0"/>
                    <a:sym typeface="Wingdings" panose="05000000000000000000" pitchFamily="2" charset="2"/>
                  </a:rPr>
                  <a:t>,+)</a:t>
                </a:r>
                <a:endParaRPr lang="en-US" altLang="zh-CN" dirty="0">
                  <a:latin typeface="Arial Narrow" panose="020B0606020202030204" pitchFamily="34" charset="0"/>
                </a:endParaRPr>
              </a:p>
              <a:p>
                <a:pPr lvl="1"/>
                <a:r>
                  <a:rPr lang="zh-CN" altLang="en-US" dirty="0"/>
                  <a:t>香农定理</a:t>
                </a:r>
                <a:endParaRPr lang="en-US" altLang="zh-CN" dirty="0"/>
              </a:p>
              <a:p>
                <a:pPr marL="344170" lvl="1" indent="0">
                  <a:buNone/>
                </a:pPr>
                <a:r>
                  <a:rPr lang="en-US" altLang="zh-CN" dirty="0">
                    <a:latin typeface="Arial Narrow" panose="020B0606020202030204" pitchFamily="34" charset="0"/>
                  </a:rPr>
                  <a:t>      (T15)    F(X</a:t>
                </a:r>
                <a:r>
                  <a:rPr lang="en-US" altLang="zh-CN" baseline="-25000" dirty="0">
                    <a:latin typeface="Arial Narrow" panose="020B0606020202030204" pitchFamily="34" charset="0"/>
                  </a:rPr>
                  <a:t>1</a:t>
                </a:r>
                <a:r>
                  <a:rPr lang="en-US" altLang="zh-CN" dirty="0">
                    <a:latin typeface="Arial Narrow" panose="020B0606020202030204" pitchFamily="34" charset="0"/>
                  </a:rPr>
                  <a:t>,X</a:t>
                </a:r>
                <a:r>
                  <a:rPr lang="en-US" altLang="zh-CN" baseline="-25000" dirty="0">
                    <a:latin typeface="Arial Narrow" panose="020B0606020202030204" pitchFamily="34" charset="0"/>
                  </a:rPr>
                  <a:t>2</a:t>
                </a:r>
                <a:r>
                  <a:rPr lang="en-US" altLang="zh-CN" dirty="0">
                    <a:latin typeface="Arial Narrow" panose="020B0606020202030204" pitchFamily="34" charset="0"/>
                  </a:rPr>
                  <a:t>,</a:t>
                </a:r>
                <a14:m>
                  <m:oMath xmlns:m="http://schemas.openxmlformats.org/officeDocument/2006/math">
                    <m:r>
                      <a:rPr lang="en-US" altLang="zh-CN" i="1">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X</m:t>
                    </m:r>
                    <m:r>
                      <m:rPr>
                        <m:sty m:val="p"/>
                      </m:rPr>
                      <a:rPr lang="en-US" altLang="zh-CN" i="1" baseline="-25000">
                        <a:latin typeface="Cambria Math" panose="02040503050406030204" pitchFamily="18" charset="0"/>
                        <a:ea typeface="Cambria Math" panose="02040503050406030204" pitchFamily="18" charset="0"/>
                      </a:rPr>
                      <m:t>n</m:t>
                    </m:r>
                  </m:oMath>
                </a14:m>
                <a:r>
                  <a:rPr lang="en-US" altLang="zh-CN" dirty="0">
                    <a:latin typeface="Arial Narrow" panose="020B0606020202030204" pitchFamily="34" charset="0"/>
                    <a:sym typeface="Wingdings" panose="05000000000000000000" pitchFamily="2" charset="2"/>
                  </a:rPr>
                  <a:t>)=X</a:t>
                </a:r>
                <a:r>
                  <a:rPr lang="en-US" altLang="zh-CN" baseline="-25000" dirty="0">
                    <a:latin typeface="Arial Narrow" panose="020B0606020202030204" pitchFamily="34" charset="0"/>
                    <a:sym typeface="Wingdings" panose="05000000000000000000" pitchFamily="2" charset="2"/>
                  </a:rPr>
                  <a:t>1</a:t>
                </a:r>
                <a:r>
                  <a:rPr lang="en-US" altLang="zh-CN" dirty="0">
                    <a:latin typeface="Arial Narrow" panose="020B0606020202030204" pitchFamily="34" charset="0"/>
                  </a:rPr>
                  <a:t> • </a:t>
                </a:r>
                <a:r>
                  <a:rPr lang="en-US" altLang="zh-CN" dirty="0">
                    <a:latin typeface="Arial Narrow" panose="020B0606020202030204" pitchFamily="34" charset="0"/>
                    <a:sym typeface="Wingdings" panose="05000000000000000000" pitchFamily="2" charset="2"/>
                  </a:rPr>
                  <a:t>F(1,X</a:t>
                </a:r>
                <a:r>
                  <a:rPr lang="en-US" altLang="zh-CN" baseline="-25000" dirty="0">
                    <a:latin typeface="Arial Narrow" panose="020B0606020202030204" pitchFamily="34" charset="0"/>
                    <a:sym typeface="Wingdings" panose="05000000000000000000" pitchFamily="2" charset="2"/>
                  </a:rPr>
                  <a:t>2</a:t>
                </a:r>
                <a:r>
                  <a:rPr lang="en-US" altLang="zh-CN" dirty="0">
                    <a:latin typeface="Arial Narrow" panose="020B0606020202030204" pitchFamily="34" charset="0"/>
                    <a:sym typeface="Wingdings" panose="05000000000000000000" pitchFamily="2" charset="2"/>
                  </a:rPr>
                  <a:t>,</a:t>
                </a:r>
                <a:r>
                  <a:rPr lang="en-US" altLang="zh-CN" dirty="0">
                    <a:latin typeface="Arial Narrow" panose="020B0606020202030204" pitchFamily="34" charset="0"/>
                  </a:rPr>
                  <a:t> …</a:t>
                </a:r>
                <a:r>
                  <a:rPr lang="en-US" altLang="zh-CN" dirty="0">
                    <a:latin typeface="Arial Narrow" panose="020B0606020202030204" pitchFamily="34" charset="0"/>
                    <a:sym typeface="Wingdings" panose="05000000000000000000" pitchFamily="2" charset="2"/>
                  </a:rPr>
                  <a:t>,X</a:t>
                </a:r>
                <a:r>
                  <a:rPr lang="en-US" altLang="zh-CN" baseline="-25000" dirty="0">
                    <a:latin typeface="Arial Narrow" panose="020B0606020202030204" pitchFamily="34" charset="0"/>
                    <a:sym typeface="Wingdings" panose="05000000000000000000" pitchFamily="2" charset="2"/>
                  </a:rPr>
                  <a:t>n</a:t>
                </a:r>
                <a:r>
                  <a:rPr lang="en-US" altLang="zh-CN" dirty="0">
                    <a:latin typeface="Arial Narrow" panose="020B0606020202030204" pitchFamily="34" charset="0"/>
                    <a:sym typeface="Wingdings" panose="05000000000000000000" pitchFamily="2" charset="2"/>
                  </a:rPr>
                  <a:t>)+</a:t>
                </a:r>
                <a:r>
                  <a:rPr lang="en-US" altLang="zh-CN" dirty="0"/>
                  <a:t> </a:t>
                </a: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m:rPr>
                                <m:sty m:val="p"/>
                              </m:rPr>
                              <a:rPr lang="en-US" altLang="zh-CN" i="0">
                                <a:latin typeface="Cambria Math" panose="02040503050406030204" pitchFamily="18" charset="0"/>
                              </a:rPr>
                              <m:t>X</m:t>
                            </m:r>
                          </m:e>
                          <m:sub>
                            <m:r>
                              <a:rPr lang="en-US" altLang="zh-CN">
                                <a:latin typeface="Cambria Math" panose="02040503050406030204" pitchFamily="18" charset="0"/>
                              </a:rPr>
                              <m:t>1</m:t>
                            </m:r>
                          </m:sub>
                        </m:sSub>
                      </m:e>
                    </m:acc>
                  </m:oMath>
                </a14:m>
                <a:r>
                  <a:rPr lang="en-US" altLang="zh-CN" dirty="0">
                    <a:latin typeface="Arial Narrow" panose="020B0606020202030204" pitchFamily="34" charset="0"/>
                  </a:rPr>
                  <a:t> • </a:t>
                </a:r>
                <a:r>
                  <a:rPr lang="en-US" altLang="zh-CN" dirty="0">
                    <a:latin typeface="Arial Narrow" panose="020B0606020202030204" pitchFamily="34" charset="0"/>
                    <a:sym typeface="Wingdings" panose="05000000000000000000" pitchFamily="2" charset="2"/>
                  </a:rPr>
                  <a:t>F(0,X</a:t>
                </a:r>
                <a:r>
                  <a:rPr lang="en-US" altLang="zh-CN" baseline="-25000" dirty="0">
                    <a:latin typeface="Arial Narrow" panose="020B0606020202030204" pitchFamily="34" charset="0"/>
                    <a:sym typeface="Wingdings" panose="05000000000000000000" pitchFamily="2" charset="2"/>
                  </a:rPr>
                  <a:t>2</a:t>
                </a:r>
                <a:r>
                  <a:rPr lang="en-US" altLang="zh-CN" dirty="0">
                    <a:latin typeface="Arial Narrow" panose="020B0606020202030204" pitchFamily="34" charset="0"/>
                    <a:sym typeface="Wingdings" panose="05000000000000000000" pitchFamily="2" charset="2"/>
                  </a:rPr>
                  <a:t>,</a:t>
                </a:r>
                <a:r>
                  <a:rPr lang="en-US" altLang="zh-CN" dirty="0">
                    <a:latin typeface="Arial Narrow" panose="020B0606020202030204" pitchFamily="34" charset="0"/>
                  </a:rPr>
                  <a:t> …</a:t>
                </a:r>
                <a:r>
                  <a:rPr lang="en-US" altLang="zh-CN" dirty="0">
                    <a:latin typeface="Arial Narrow" panose="020B0606020202030204" pitchFamily="34" charset="0"/>
                    <a:sym typeface="Wingdings" panose="05000000000000000000" pitchFamily="2" charset="2"/>
                  </a:rPr>
                  <a:t>,</a:t>
                </a:r>
                <a:r>
                  <a:rPr lang="en-US" altLang="zh-CN" dirty="0" err="1">
                    <a:latin typeface="Arial Narrow" panose="020B0606020202030204" pitchFamily="34" charset="0"/>
                    <a:sym typeface="Wingdings" panose="05000000000000000000" pitchFamily="2" charset="2"/>
                  </a:rPr>
                  <a:t>X</a:t>
                </a:r>
                <a:r>
                  <a:rPr lang="en-US" altLang="zh-CN" baseline="-25000" dirty="0" err="1">
                    <a:latin typeface="Arial Narrow" panose="020B0606020202030204" pitchFamily="34" charset="0"/>
                    <a:sym typeface="Wingdings" panose="05000000000000000000" pitchFamily="2" charset="2"/>
                  </a:rPr>
                  <a:t>n</a:t>
                </a:r>
                <a:r>
                  <a:rPr lang="en-US" altLang="zh-CN" dirty="0">
                    <a:latin typeface="Arial Narrow" panose="020B0606020202030204" pitchFamily="34" charset="0"/>
                    <a:sym typeface="Wingdings" panose="05000000000000000000" pitchFamily="2" charset="2"/>
                  </a:rPr>
                  <a:t>)</a:t>
                </a:r>
              </a:p>
              <a:p>
                <a:pPr marL="344170" lvl="1" indent="0">
                  <a:buNone/>
                </a:pPr>
                <a:r>
                  <a:rPr lang="en-US" altLang="zh-CN" dirty="0">
                    <a:latin typeface="Arial Narrow" panose="020B0606020202030204" pitchFamily="34" charset="0"/>
                  </a:rPr>
                  <a:t>      (T15D) F(X</a:t>
                </a:r>
                <a:r>
                  <a:rPr lang="en-US" altLang="zh-CN" baseline="-25000" dirty="0">
                    <a:latin typeface="Arial Narrow" panose="020B0606020202030204" pitchFamily="34" charset="0"/>
                  </a:rPr>
                  <a:t>1</a:t>
                </a:r>
                <a:r>
                  <a:rPr lang="en-US" altLang="zh-CN" dirty="0">
                    <a:latin typeface="Arial Narrow" panose="020B0606020202030204" pitchFamily="34" charset="0"/>
                  </a:rPr>
                  <a:t>,X</a:t>
                </a:r>
                <a:r>
                  <a:rPr lang="en-US" altLang="zh-CN" baseline="-25000" dirty="0">
                    <a:latin typeface="Arial Narrow" panose="020B0606020202030204" pitchFamily="34" charset="0"/>
                  </a:rPr>
                  <a:t>2</a:t>
                </a:r>
                <a:r>
                  <a:rPr lang="en-US" altLang="zh-CN" dirty="0">
                    <a:latin typeface="Arial Narrow" panose="020B0606020202030204" pitchFamily="34" charset="0"/>
                  </a:rPr>
                  <a:t>,</a:t>
                </a:r>
                <a14:m>
                  <m:oMath xmlns:m="http://schemas.openxmlformats.org/officeDocument/2006/math">
                    <m:r>
                      <a:rPr lang="en-US" altLang="zh-CN" i="1">
                        <a:latin typeface="Cambria Math" panose="02040503050406030204" pitchFamily="18" charset="0"/>
                        <a:ea typeface="Cambria Math" panose="02040503050406030204" pitchFamily="18" charset="0"/>
                      </a:rPr>
                      <m:t>⋯,</m:t>
                    </m:r>
                    <m:r>
                      <m:rPr>
                        <m:sty m:val="p"/>
                      </m:rPr>
                      <a:rPr lang="en-US" altLang="zh-CN" i="0">
                        <a:latin typeface="Cambria Math" panose="02040503050406030204" pitchFamily="18" charset="0"/>
                        <a:ea typeface="Cambria Math" panose="02040503050406030204" pitchFamily="18" charset="0"/>
                      </a:rPr>
                      <m:t>X</m:t>
                    </m:r>
                    <m:r>
                      <m:rPr>
                        <m:sty m:val="p"/>
                      </m:rPr>
                      <a:rPr lang="en-US" altLang="zh-CN" i="1" baseline="-25000">
                        <a:latin typeface="Cambria Math" panose="02040503050406030204" pitchFamily="18" charset="0"/>
                        <a:ea typeface="Cambria Math" panose="02040503050406030204" pitchFamily="18" charset="0"/>
                      </a:rPr>
                      <m:t>n</m:t>
                    </m:r>
                  </m:oMath>
                </a14:m>
                <a:r>
                  <a:rPr lang="en-US" altLang="zh-CN" dirty="0">
                    <a:latin typeface="Arial Narrow" panose="020B0606020202030204" pitchFamily="34" charset="0"/>
                    <a:sym typeface="Wingdings" panose="05000000000000000000" pitchFamily="2" charset="2"/>
                  </a:rPr>
                  <a:t>)=[X</a:t>
                </a:r>
                <a:r>
                  <a:rPr lang="en-US" altLang="zh-CN" baseline="-25000" dirty="0">
                    <a:latin typeface="Arial Narrow" panose="020B0606020202030204" pitchFamily="34" charset="0"/>
                    <a:sym typeface="Wingdings" panose="05000000000000000000" pitchFamily="2" charset="2"/>
                  </a:rPr>
                  <a:t>1</a:t>
                </a:r>
                <a:r>
                  <a:rPr lang="en-US" altLang="zh-CN" dirty="0">
                    <a:latin typeface="Arial Narrow" panose="020B0606020202030204" pitchFamily="34" charset="0"/>
                  </a:rPr>
                  <a:t> + </a:t>
                </a:r>
                <a:r>
                  <a:rPr lang="en-US" altLang="zh-CN" dirty="0">
                    <a:latin typeface="Arial Narrow" panose="020B0606020202030204" pitchFamily="34" charset="0"/>
                    <a:sym typeface="Wingdings" panose="05000000000000000000" pitchFamily="2" charset="2"/>
                  </a:rPr>
                  <a:t>F(0,X</a:t>
                </a:r>
                <a:r>
                  <a:rPr lang="en-US" altLang="zh-CN" baseline="-25000" dirty="0">
                    <a:latin typeface="Arial Narrow" panose="020B0606020202030204" pitchFamily="34" charset="0"/>
                    <a:sym typeface="Wingdings" panose="05000000000000000000" pitchFamily="2" charset="2"/>
                  </a:rPr>
                  <a:t>2</a:t>
                </a:r>
                <a:r>
                  <a:rPr lang="en-US" altLang="zh-CN" dirty="0">
                    <a:latin typeface="Arial Narrow" panose="020B0606020202030204" pitchFamily="34" charset="0"/>
                    <a:sym typeface="Wingdings" panose="05000000000000000000" pitchFamily="2" charset="2"/>
                  </a:rPr>
                  <a:t>,</a:t>
                </a:r>
                <a:r>
                  <a:rPr lang="en-US" altLang="zh-CN" dirty="0">
                    <a:latin typeface="Arial Narrow" panose="020B0606020202030204" pitchFamily="34" charset="0"/>
                  </a:rPr>
                  <a:t> …</a:t>
                </a:r>
                <a:r>
                  <a:rPr lang="en-US" altLang="zh-CN" dirty="0">
                    <a:latin typeface="Arial Narrow" panose="020B0606020202030204" pitchFamily="34" charset="0"/>
                    <a:sym typeface="Wingdings" panose="05000000000000000000" pitchFamily="2" charset="2"/>
                  </a:rPr>
                  <a:t>,</a:t>
                </a:r>
                <a:r>
                  <a:rPr lang="en-US" altLang="zh-CN" dirty="0" err="1">
                    <a:latin typeface="Arial Narrow" panose="020B0606020202030204" pitchFamily="34" charset="0"/>
                    <a:sym typeface="Wingdings" panose="05000000000000000000" pitchFamily="2" charset="2"/>
                  </a:rPr>
                  <a:t>X</a:t>
                </a:r>
                <a:r>
                  <a:rPr lang="en-US" altLang="zh-CN" baseline="-25000" dirty="0" err="1">
                    <a:latin typeface="Arial Narrow" panose="020B0606020202030204" pitchFamily="34" charset="0"/>
                    <a:sym typeface="Wingdings" panose="05000000000000000000" pitchFamily="2" charset="2"/>
                  </a:rPr>
                  <a:t>n</a:t>
                </a:r>
                <a:r>
                  <a:rPr lang="en-US" altLang="zh-CN" dirty="0">
                    <a:latin typeface="Arial Narrow" panose="020B0606020202030204" pitchFamily="34" charset="0"/>
                    <a:sym typeface="Wingdings" panose="05000000000000000000" pitchFamily="2" charset="2"/>
                  </a:rPr>
                  <a:t>)]</a:t>
                </a:r>
                <a:r>
                  <a:rPr lang="en-US" altLang="zh-CN" dirty="0">
                    <a:latin typeface="Arial Narrow" panose="020B0606020202030204" pitchFamily="34" charset="0"/>
                  </a:rPr>
                  <a:t> •[</a:t>
                </a:r>
                <a:r>
                  <a:rPr lang="en-US" altLang="zh-CN" dirty="0"/>
                  <a:t> </a:t>
                </a: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m:rPr>
                                <m:sty m:val="p"/>
                              </m:rPr>
                              <a:rPr lang="en-US" altLang="zh-CN" i="0">
                                <a:latin typeface="Cambria Math" panose="02040503050406030204" pitchFamily="18" charset="0"/>
                              </a:rPr>
                              <m:t>X</m:t>
                            </m:r>
                          </m:e>
                          <m:sub>
                            <m:r>
                              <a:rPr lang="en-US" altLang="zh-CN">
                                <a:latin typeface="Cambria Math" panose="02040503050406030204" pitchFamily="18" charset="0"/>
                              </a:rPr>
                              <m:t>1</m:t>
                            </m:r>
                          </m:sub>
                        </m:sSub>
                      </m:e>
                    </m:acc>
                  </m:oMath>
                </a14:m>
                <a:r>
                  <a:rPr lang="en-US" altLang="zh-CN" dirty="0">
                    <a:latin typeface="Arial Narrow" panose="020B0606020202030204" pitchFamily="34" charset="0"/>
                  </a:rPr>
                  <a:t> + </a:t>
                </a:r>
                <a:r>
                  <a:rPr lang="en-US" altLang="zh-CN" dirty="0">
                    <a:latin typeface="Arial Narrow" panose="020B0606020202030204" pitchFamily="34" charset="0"/>
                    <a:sym typeface="Wingdings" panose="05000000000000000000" pitchFamily="2" charset="2"/>
                  </a:rPr>
                  <a:t>F(1,X</a:t>
                </a:r>
                <a:r>
                  <a:rPr lang="en-US" altLang="zh-CN" baseline="-25000" dirty="0">
                    <a:latin typeface="Arial Narrow" panose="020B0606020202030204" pitchFamily="34" charset="0"/>
                    <a:sym typeface="Wingdings" panose="05000000000000000000" pitchFamily="2" charset="2"/>
                  </a:rPr>
                  <a:t>2</a:t>
                </a:r>
                <a:r>
                  <a:rPr lang="en-US" altLang="zh-CN" dirty="0">
                    <a:latin typeface="Arial Narrow" panose="020B0606020202030204" pitchFamily="34" charset="0"/>
                    <a:sym typeface="Wingdings" panose="05000000000000000000" pitchFamily="2" charset="2"/>
                  </a:rPr>
                  <a:t>,</a:t>
                </a:r>
                <a:r>
                  <a:rPr lang="en-US" altLang="zh-CN" dirty="0">
                    <a:latin typeface="Arial Narrow" panose="020B0606020202030204" pitchFamily="34" charset="0"/>
                  </a:rPr>
                  <a:t> …</a:t>
                </a:r>
                <a:r>
                  <a:rPr lang="en-US" altLang="zh-CN" dirty="0">
                    <a:latin typeface="Arial Narrow" panose="020B0606020202030204" pitchFamily="34" charset="0"/>
                    <a:sym typeface="Wingdings" panose="05000000000000000000" pitchFamily="2" charset="2"/>
                  </a:rPr>
                  <a:t>,</a:t>
                </a:r>
                <a:r>
                  <a:rPr lang="en-US" altLang="zh-CN" dirty="0" err="1">
                    <a:latin typeface="Arial Narrow" panose="020B0606020202030204" pitchFamily="34" charset="0"/>
                    <a:sym typeface="Wingdings" panose="05000000000000000000" pitchFamily="2" charset="2"/>
                  </a:rPr>
                  <a:t>X</a:t>
                </a:r>
                <a:r>
                  <a:rPr lang="en-US" altLang="zh-CN" baseline="-25000" dirty="0" err="1">
                    <a:latin typeface="Arial Narrow" panose="020B0606020202030204" pitchFamily="34" charset="0"/>
                    <a:sym typeface="Wingdings" panose="05000000000000000000" pitchFamily="2" charset="2"/>
                  </a:rPr>
                  <a:t>n</a:t>
                </a:r>
                <a:r>
                  <a:rPr lang="en-US" altLang="zh-CN" dirty="0">
                    <a:latin typeface="Arial Narrow" panose="020B0606020202030204" pitchFamily="34" charset="0"/>
                    <a:sym typeface="Wingdings" panose="05000000000000000000" pitchFamily="2" charset="2"/>
                  </a:rPr>
                  <a:t>)]</a:t>
                </a:r>
                <a:endParaRPr lang="en-US" altLang="zh-CN" dirty="0">
                  <a:latin typeface="Arial Narrow" panose="020B0606020202030204" pitchFamily="34" charset="0"/>
                </a:endParaRPr>
              </a:p>
              <a:p>
                <a:endParaRPr lang="zh-CN" altLang="en-US"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284773" y="915505"/>
                <a:ext cx="8523654" cy="5332229"/>
              </a:xfrm>
              <a:blipFill rotWithShape="1">
                <a:blip r:embed="rId3"/>
                <a:stretch>
                  <a:fillRect l="-3" t="-9" r="4" b="-7396"/>
                </a:stretch>
              </a:blipFill>
            </p:spPr>
            <p:txBody>
              <a:bodyPr/>
              <a:lstStyle/>
              <a:p>
                <a:r>
                  <a:rPr lang="zh-CN" altLang="en-US">
                    <a:noFill/>
                  </a:rPr>
                  <a:t> </a:t>
                </a:r>
              </a:p>
            </p:txBody>
          </p:sp>
        </mc:Fallback>
      </mc:AlternateContent>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43</a:t>
            </a:fld>
            <a:endParaRPr lang="en-US" altLang="zh-CN"/>
          </a:p>
        </p:txBody>
      </p:sp>
      <p:sp>
        <p:nvSpPr>
          <p:cNvPr id="7" name="文本框 6"/>
          <p:cNvSpPr txBox="1"/>
          <p:nvPr/>
        </p:nvSpPr>
        <p:spPr>
          <a:xfrm>
            <a:off x="2617940" y="4487749"/>
            <a:ext cx="3049222"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200" dirty="0">
                <a:solidFill>
                  <a:srgbClr val="FF0000"/>
                </a:solidFill>
                <a:latin typeface="+mj-ea"/>
                <a:ea typeface="+mj-ea"/>
              </a:rPr>
              <a:t>用于多变量函数的实现</a:t>
            </a:r>
            <a:endParaRPr lang="zh-CN" altLang="en-US" sz="2800" dirty="0">
              <a:solidFill>
                <a:srgbClr val="FF0000"/>
              </a:solidFill>
              <a:latin typeface="+mj-ea"/>
              <a:ea typeface="+mj-ea"/>
            </a:endParaRPr>
          </a:p>
        </p:txBody>
      </p:sp>
      <p:sp>
        <p:nvSpPr>
          <p:cNvPr id="8" name="文本框 7"/>
          <p:cNvSpPr txBox="1"/>
          <p:nvPr/>
        </p:nvSpPr>
        <p:spPr>
          <a:xfrm>
            <a:off x="984794" y="6318398"/>
            <a:ext cx="1411660" cy="43088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200" dirty="0"/>
              <a:t>n</a:t>
            </a:r>
            <a:r>
              <a:rPr lang="zh-CN" altLang="en-US" sz="2200" dirty="0"/>
              <a:t>个变量</a:t>
            </a:r>
          </a:p>
        </p:txBody>
      </p:sp>
      <p:cxnSp>
        <p:nvCxnSpPr>
          <p:cNvPr id="9" name="直接箭头连接符 8"/>
          <p:cNvCxnSpPr/>
          <p:nvPr/>
        </p:nvCxnSpPr>
        <p:spPr>
          <a:xfrm flipV="1">
            <a:off x="1979712" y="5733257"/>
            <a:ext cx="297891" cy="58514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583189" y="6303008"/>
            <a:ext cx="1602519" cy="43088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200" dirty="0"/>
              <a:t>n-1</a:t>
            </a:r>
            <a:r>
              <a:rPr lang="zh-CN" altLang="en-US" sz="2200" dirty="0"/>
              <a:t>个变量</a:t>
            </a:r>
          </a:p>
        </p:txBody>
      </p:sp>
      <p:cxnSp>
        <p:nvCxnSpPr>
          <p:cNvPr id="15" name="直接箭头连接符 14"/>
          <p:cNvCxnSpPr/>
          <p:nvPr/>
        </p:nvCxnSpPr>
        <p:spPr>
          <a:xfrm flipV="1">
            <a:off x="4546600" y="5722465"/>
            <a:ext cx="297891" cy="58514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定理</a:t>
            </a:r>
          </a:p>
        </p:txBody>
      </p:sp>
      <p:sp>
        <p:nvSpPr>
          <p:cNvPr id="3" name="内容占位符 2"/>
          <p:cNvSpPr>
            <a:spLocks noGrp="1"/>
          </p:cNvSpPr>
          <p:nvPr>
            <p:ph idx="1"/>
          </p:nvPr>
        </p:nvSpPr>
        <p:spPr>
          <a:xfrm>
            <a:off x="457200" y="1239839"/>
            <a:ext cx="8686800" cy="973921"/>
          </a:xfrm>
        </p:spPr>
        <p:txBody>
          <a:bodyPr/>
          <a:lstStyle/>
          <a:p>
            <a:r>
              <a:rPr lang="zh-CN" altLang="en-US" sz="2200" dirty="0"/>
              <a:t>德</a:t>
            </a:r>
            <a:r>
              <a:rPr lang="en-US" altLang="zh-CN" sz="2200" dirty="0"/>
              <a:t>•</a:t>
            </a:r>
            <a:r>
              <a:rPr lang="zh-CN" altLang="en-US" sz="2200" dirty="0"/>
              <a:t>摩根定理的应用</a:t>
            </a:r>
          </a:p>
          <a:p>
            <a:endParaRPr lang="zh-CN" altLang="en-US" sz="2800" dirty="0"/>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44</a:t>
            </a:fld>
            <a:endParaRPr lang="en-US" altLang="zh-CN"/>
          </a:p>
        </p:txBody>
      </p:sp>
      <p:pic>
        <p:nvPicPr>
          <p:cNvPr id="7" name="Picture 3" descr="Part a. Inputs X and Y enter an OR gate, which then sends signal X + Y to an inverter. The inverter sends final output Z = (X + Y) prime. Part b. Inputs X and Y enter separate inverters, which then send signals X prime and Y prime to the same AND gate. The AND gate sends final output Z = X prime + Y prime. Part d. Inputs X and Y enter an AND gate with inversion bubbles at the inputs. The AND gate sends final output Z = X prime + Y prim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02" y="4340269"/>
            <a:ext cx="8195984" cy="1866674"/>
          </a:xfrm>
          <a:prstGeom prst="rect">
            <a:avLst/>
          </a:prstGeom>
        </p:spPr>
      </p:pic>
      <p:pic>
        <p:nvPicPr>
          <p:cNvPr id="8" name="Picture 3" descr="Part a. Inputs X and Y enter an AND gate, which sends output X dot Y to an inverter. The inverter sends final output Z = (X dot Y) prime. Part b. Inputs X and Y enter separate inverters, which send signals X prime and Y prime to the same OR gate. The OR gate sends final output Z = X prime + Y prime. Part c. Inputs X and Y enter a NAND gate, which consists of an AND gate with an inversion bubble at the output. The NAND gate sends Z = (X dot Y) prime. Part d. Inputs X and Y enter an OR gate with inversion bubbles at the inputs. The OR gate sends output Z = X prime + Y prim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009" y="1863128"/>
            <a:ext cx="8186574" cy="1887940"/>
          </a:xfrm>
          <a:prstGeom prst="rect">
            <a:avLst/>
          </a:prstGeom>
        </p:spPr>
      </p:pic>
      <p:sp>
        <p:nvSpPr>
          <p:cNvPr id="9" name="矩形 8"/>
          <p:cNvSpPr/>
          <p:nvPr/>
        </p:nvSpPr>
        <p:spPr>
          <a:xfrm>
            <a:off x="321008" y="3751068"/>
            <a:ext cx="8463078" cy="369332"/>
          </a:xfrm>
          <a:prstGeom prst="rect">
            <a:avLst/>
          </a:prstGeom>
        </p:spPr>
        <p:txBody>
          <a:bodyPr wrap="square">
            <a:spAutoFit/>
          </a:bodyPr>
          <a:lstStyle/>
          <a:p>
            <a:pPr eaLnBrk="1" hangingPunct="1"/>
            <a:r>
              <a:rPr lang="zh-CN" altLang="en-US" sz="1800" dirty="0">
                <a:latin typeface="+mj-ea"/>
                <a:ea typeface="+mj-ea"/>
              </a:rPr>
              <a:t>根据</a:t>
            </a:r>
            <a:r>
              <a:rPr lang="en-US" altLang="zh-CN" sz="1800" dirty="0">
                <a:latin typeface="+mj-ea"/>
                <a:ea typeface="+mj-ea"/>
              </a:rPr>
              <a:t>T13</a:t>
            </a:r>
            <a:r>
              <a:rPr lang="zh-CN" altLang="en-US" sz="1800" dirty="0">
                <a:latin typeface="+mj-ea"/>
                <a:ea typeface="+mj-ea"/>
              </a:rPr>
              <a:t>的等效电路，</a:t>
            </a:r>
            <a:r>
              <a:rPr lang="en-US" altLang="zh-CN" sz="1800" dirty="0">
                <a:latin typeface="+mj-ea"/>
                <a:ea typeface="+mj-ea"/>
              </a:rPr>
              <a:t>a) </a:t>
            </a:r>
            <a:r>
              <a:rPr lang="zh-CN" altLang="en-US" sz="1800" dirty="0">
                <a:latin typeface="+mj-ea"/>
                <a:ea typeface="+mj-ea"/>
              </a:rPr>
              <a:t>与</a:t>
            </a:r>
            <a:r>
              <a:rPr lang="en-US" altLang="zh-CN" sz="1800" dirty="0">
                <a:latin typeface="+mj-ea"/>
                <a:ea typeface="+mj-ea"/>
              </a:rPr>
              <a:t>-</a:t>
            </a:r>
            <a:r>
              <a:rPr lang="zh-CN" altLang="en-US" sz="1800" dirty="0">
                <a:latin typeface="+mj-ea"/>
                <a:ea typeface="+mj-ea"/>
              </a:rPr>
              <a:t>非  </a:t>
            </a:r>
            <a:r>
              <a:rPr lang="en-US" altLang="zh-CN" sz="1800" dirty="0">
                <a:latin typeface="+mj-ea"/>
                <a:ea typeface="+mj-ea"/>
              </a:rPr>
              <a:t>b) </a:t>
            </a:r>
            <a:r>
              <a:rPr lang="zh-CN" altLang="en-US" sz="1800" dirty="0">
                <a:latin typeface="+mj-ea"/>
                <a:ea typeface="+mj-ea"/>
              </a:rPr>
              <a:t>非</a:t>
            </a:r>
            <a:r>
              <a:rPr lang="en-US" altLang="zh-CN" sz="1800" dirty="0">
                <a:latin typeface="+mj-ea"/>
                <a:ea typeface="+mj-ea"/>
              </a:rPr>
              <a:t>-</a:t>
            </a:r>
            <a:r>
              <a:rPr lang="zh-CN" altLang="en-US" sz="1800" dirty="0">
                <a:latin typeface="+mj-ea"/>
                <a:ea typeface="+mj-ea"/>
              </a:rPr>
              <a:t>或  </a:t>
            </a:r>
            <a:r>
              <a:rPr lang="en-US" altLang="zh-CN" sz="1800" dirty="0">
                <a:latin typeface="+mj-ea"/>
                <a:ea typeface="+mj-ea"/>
              </a:rPr>
              <a:t>c) </a:t>
            </a:r>
            <a:r>
              <a:rPr lang="zh-CN" altLang="en-US" sz="1800" dirty="0">
                <a:latin typeface="+mj-ea"/>
                <a:ea typeface="+mj-ea"/>
              </a:rPr>
              <a:t>与非门逻辑符号  </a:t>
            </a:r>
            <a:r>
              <a:rPr lang="en-US" altLang="zh-CN" sz="1800" dirty="0">
                <a:latin typeface="+mj-ea"/>
                <a:ea typeface="+mj-ea"/>
              </a:rPr>
              <a:t>d)</a:t>
            </a:r>
            <a:r>
              <a:rPr lang="zh-CN" altLang="en-US" sz="1800" dirty="0">
                <a:latin typeface="+mj-ea"/>
                <a:ea typeface="+mj-ea"/>
              </a:rPr>
              <a:t>与非门等效电路</a:t>
            </a:r>
            <a:endParaRPr lang="en-US" altLang="zh-CN" sz="1800" dirty="0">
              <a:latin typeface="+mj-ea"/>
              <a:ea typeface="+mj-ea"/>
            </a:endParaRPr>
          </a:p>
        </p:txBody>
      </p:sp>
      <p:sp>
        <p:nvSpPr>
          <p:cNvPr id="10" name="矩形 9"/>
          <p:cNvSpPr/>
          <p:nvPr/>
        </p:nvSpPr>
        <p:spPr>
          <a:xfrm>
            <a:off x="473091" y="6219469"/>
            <a:ext cx="8732388" cy="369332"/>
          </a:xfrm>
          <a:prstGeom prst="rect">
            <a:avLst/>
          </a:prstGeom>
        </p:spPr>
        <p:txBody>
          <a:bodyPr wrap="square">
            <a:spAutoFit/>
          </a:bodyPr>
          <a:lstStyle/>
          <a:p>
            <a:pPr eaLnBrk="1" hangingPunct="1"/>
            <a:r>
              <a:rPr lang="zh-CN" altLang="en-US" sz="1800" dirty="0">
                <a:latin typeface="+mj-ea"/>
                <a:ea typeface="+mj-ea"/>
              </a:rPr>
              <a:t>根据</a:t>
            </a:r>
            <a:r>
              <a:rPr lang="en-US" altLang="zh-CN" sz="1800" dirty="0">
                <a:latin typeface="+mj-ea"/>
                <a:ea typeface="+mj-ea"/>
              </a:rPr>
              <a:t>T13D</a:t>
            </a:r>
            <a:r>
              <a:rPr lang="zh-CN" altLang="en-US" sz="1800" dirty="0">
                <a:latin typeface="+mj-ea"/>
                <a:ea typeface="+mj-ea"/>
              </a:rPr>
              <a:t>的等效电路，</a:t>
            </a:r>
            <a:r>
              <a:rPr lang="en-US" altLang="zh-CN" sz="1800" dirty="0">
                <a:latin typeface="+mj-ea"/>
                <a:ea typeface="+mj-ea"/>
              </a:rPr>
              <a:t>a) </a:t>
            </a:r>
            <a:r>
              <a:rPr lang="zh-CN" altLang="en-US" sz="1800" dirty="0">
                <a:latin typeface="+mj-ea"/>
                <a:ea typeface="+mj-ea"/>
              </a:rPr>
              <a:t>或</a:t>
            </a:r>
            <a:r>
              <a:rPr lang="en-US" altLang="zh-CN" sz="1800" dirty="0">
                <a:latin typeface="+mj-ea"/>
                <a:ea typeface="+mj-ea"/>
              </a:rPr>
              <a:t>-</a:t>
            </a:r>
            <a:r>
              <a:rPr lang="zh-CN" altLang="en-US" sz="1800" dirty="0">
                <a:latin typeface="+mj-ea"/>
                <a:ea typeface="+mj-ea"/>
              </a:rPr>
              <a:t>非  </a:t>
            </a:r>
            <a:r>
              <a:rPr lang="en-US" altLang="zh-CN" sz="1800" dirty="0">
                <a:latin typeface="+mj-ea"/>
                <a:ea typeface="+mj-ea"/>
              </a:rPr>
              <a:t>b) </a:t>
            </a:r>
            <a:r>
              <a:rPr lang="zh-CN" altLang="en-US" sz="1800" dirty="0">
                <a:latin typeface="+mj-ea"/>
                <a:ea typeface="+mj-ea"/>
              </a:rPr>
              <a:t>非</a:t>
            </a:r>
            <a:r>
              <a:rPr lang="en-US" altLang="zh-CN" sz="1800" dirty="0">
                <a:latin typeface="+mj-ea"/>
                <a:ea typeface="+mj-ea"/>
              </a:rPr>
              <a:t>-</a:t>
            </a:r>
            <a:r>
              <a:rPr lang="zh-CN" altLang="en-US" sz="1800" dirty="0">
                <a:latin typeface="+mj-ea"/>
                <a:ea typeface="+mj-ea"/>
              </a:rPr>
              <a:t>与  </a:t>
            </a:r>
            <a:r>
              <a:rPr lang="en-US" altLang="zh-CN" sz="1800" dirty="0">
                <a:latin typeface="+mj-ea"/>
                <a:ea typeface="+mj-ea"/>
              </a:rPr>
              <a:t>c) </a:t>
            </a:r>
            <a:r>
              <a:rPr lang="zh-CN" altLang="en-US" sz="1800" dirty="0">
                <a:latin typeface="+mj-ea"/>
                <a:ea typeface="+mj-ea"/>
              </a:rPr>
              <a:t>或非门逻辑符号  </a:t>
            </a:r>
            <a:r>
              <a:rPr lang="en-US" altLang="zh-CN" sz="1800" dirty="0">
                <a:latin typeface="+mj-ea"/>
                <a:ea typeface="+mj-ea"/>
              </a:rPr>
              <a:t>d)</a:t>
            </a:r>
            <a:r>
              <a:rPr lang="zh-CN" altLang="en-US" sz="1800" dirty="0">
                <a:latin typeface="+mj-ea"/>
                <a:ea typeface="+mj-ea"/>
              </a:rPr>
              <a:t>或非门等效电路</a:t>
            </a:r>
            <a:endParaRPr lang="en-US" altLang="zh-CN" sz="1800" dirty="0">
              <a:latin typeface="+mj-ea"/>
              <a:ea typeface="+mj-ea"/>
            </a:endParaRPr>
          </a:p>
        </p:txBody>
      </p:sp>
      <p:sp>
        <p:nvSpPr>
          <p:cNvPr id="11" name="矩形 10"/>
          <p:cNvSpPr/>
          <p:nvPr/>
        </p:nvSpPr>
        <p:spPr>
          <a:xfrm>
            <a:off x="4093951" y="855118"/>
            <a:ext cx="4499992"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200" dirty="0">
                <a:solidFill>
                  <a:srgbClr val="FF0000"/>
                </a:solidFill>
                <a:latin typeface="+mj-ea"/>
                <a:ea typeface="+mj-ea"/>
              </a:rPr>
              <a:t>注意</a:t>
            </a:r>
            <a:r>
              <a:rPr lang="zh-CN" altLang="en-US" sz="2200" dirty="0">
                <a:latin typeface="+mj-ea"/>
                <a:ea typeface="+mj-ea"/>
              </a:rPr>
              <a:t>反相圈的位置，逻辑门的符号和逻辑门的名称之间的关系。</a:t>
            </a:r>
          </a:p>
        </p:txBody>
      </p:sp>
      <p:sp>
        <p:nvSpPr>
          <p:cNvPr id="12" name="矩形 11"/>
          <p:cNvSpPr/>
          <p:nvPr/>
        </p:nvSpPr>
        <p:spPr>
          <a:xfrm>
            <a:off x="3836987" y="2384595"/>
            <a:ext cx="4474032" cy="43088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200" dirty="0">
                <a:solidFill>
                  <a:srgbClr val="FF0000"/>
                </a:solidFill>
                <a:latin typeface="+mj-ea"/>
                <a:ea typeface="+mj-ea"/>
              </a:rPr>
              <a:t>这里表达式中的</a:t>
            </a:r>
            <a:r>
              <a:rPr lang="en-US" altLang="zh-CN" sz="2200" dirty="0">
                <a:solidFill>
                  <a:srgbClr val="FF0000"/>
                </a:solidFill>
                <a:latin typeface="+mj-ea"/>
                <a:ea typeface="+mj-ea"/>
              </a:rPr>
              <a:t>’</a:t>
            </a:r>
            <a:r>
              <a:rPr lang="zh-CN" altLang="en-US" sz="2200" dirty="0">
                <a:solidFill>
                  <a:srgbClr val="FF0000"/>
                </a:solidFill>
                <a:latin typeface="+mj-ea"/>
                <a:ea typeface="+mj-ea"/>
              </a:rPr>
              <a:t>表示取反</a:t>
            </a:r>
            <a:endParaRPr lang="zh-CN" altLang="en-US" sz="2200" dirty="0">
              <a:latin typeface="+mj-ea"/>
              <a:ea typeface="+mj-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ircle(in)">
                                      <p:cBhvr>
                                        <p:cTn id="16" dur="2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2.2 </a:t>
            </a:r>
            <a:r>
              <a:rPr lang="zh-CN" altLang="en-US" sz="3600" dirty="0"/>
              <a:t>定理</a:t>
            </a:r>
            <a:endParaRPr lang="zh-CN" altLang="en-US" dirty="0"/>
          </a:p>
        </p:txBody>
      </p:sp>
      <p:sp>
        <p:nvSpPr>
          <p:cNvPr id="3" name="内容占位符 2"/>
          <p:cNvSpPr>
            <a:spLocks noGrp="1"/>
          </p:cNvSpPr>
          <p:nvPr>
            <p:ph idx="1"/>
          </p:nvPr>
        </p:nvSpPr>
        <p:spPr>
          <a:xfrm>
            <a:off x="422362" y="1012559"/>
            <a:ext cx="8229600" cy="423129"/>
          </a:xfrm>
        </p:spPr>
        <p:txBody>
          <a:bodyPr/>
          <a:lstStyle/>
          <a:p>
            <a:r>
              <a:rPr lang="zh-CN" altLang="en-US" sz="2200" dirty="0"/>
              <a:t>德</a:t>
            </a:r>
            <a:r>
              <a:rPr lang="en-US" altLang="zh-CN" sz="2200" dirty="0"/>
              <a:t>•</a:t>
            </a:r>
            <a:r>
              <a:rPr lang="zh-CN" altLang="en-US" sz="2200" dirty="0"/>
              <a:t>摩根定理的应用例</a:t>
            </a: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45</a:t>
            </a:fld>
            <a:endParaRPr lang="en-US" altLang="zh-CN"/>
          </a:p>
        </p:txBody>
      </p:sp>
      <p:pic>
        <p:nvPicPr>
          <p:cNvPr id="306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349" y="1721633"/>
            <a:ext cx="6795369" cy="4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800100" y="109698"/>
            <a:ext cx="6073775" cy="533288"/>
          </a:xfrm>
        </p:spPr>
        <p:txBody>
          <a:bodyPr/>
          <a:lstStyle/>
          <a:p>
            <a:r>
              <a:rPr lang="en-US" altLang="zh-CN" sz="3600" dirty="0"/>
              <a:t>2.3 </a:t>
            </a:r>
            <a:r>
              <a:rPr lang="zh-CN" altLang="en-US" sz="3600" dirty="0"/>
              <a:t>对偶定律</a:t>
            </a:r>
            <a:endParaRPr lang="zh-CN" altLang="en-US" dirty="0"/>
          </a:p>
        </p:txBody>
      </p:sp>
      <p:sp>
        <p:nvSpPr>
          <p:cNvPr id="9" name="内容占位符 8"/>
          <p:cNvSpPr>
            <a:spLocks noGrp="1"/>
          </p:cNvSpPr>
          <p:nvPr>
            <p:ph idx="1"/>
          </p:nvPr>
        </p:nvSpPr>
        <p:spPr>
          <a:xfrm>
            <a:off x="457200" y="1051948"/>
            <a:ext cx="8686800" cy="2014911"/>
          </a:xfrm>
        </p:spPr>
        <p:txBody>
          <a:bodyPr/>
          <a:lstStyle/>
          <a:p>
            <a:pPr>
              <a:spcBef>
                <a:spcPct val="50000"/>
              </a:spcBef>
            </a:pPr>
            <a:r>
              <a:rPr lang="zh-CN" altLang="en-US" sz="2200" dirty="0"/>
              <a:t>对于任何一个逻辑表达式</a:t>
            </a:r>
            <a:r>
              <a:rPr lang="en-US" altLang="zh-CN" sz="2200" dirty="0"/>
              <a:t>Y</a:t>
            </a:r>
            <a:r>
              <a:rPr lang="zh-CN" altLang="en-US" sz="2200" dirty="0"/>
              <a:t>，若将其中的</a:t>
            </a:r>
            <a:r>
              <a:rPr lang="zh-CN" altLang="en-US" sz="2200" dirty="0">
                <a:solidFill>
                  <a:srgbClr val="0070C0"/>
                </a:solidFill>
              </a:rPr>
              <a:t>“</a:t>
            </a:r>
            <a:r>
              <a:rPr lang="en-US" altLang="zh-CN" sz="2200" dirty="0">
                <a:solidFill>
                  <a:srgbClr val="FF0000"/>
                </a:solidFill>
              </a:rPr>
              <a:t>·</a:t>
            </a:r>
            <a:r>
              <a:rPr lang="en-US" altLang="zh-CN" sz="2200" dirty="0">
                <a:solidFill>
                  <a:srgbClr val="0070C0"/>
                </a:solidFill>
              </a:rPr>
              <a:t>”</a:t>
            </a:r>
            <a:r>
              <a:rPr lang="zh-CN" altLang="en-US" sz="2200" dirty="0">
                <a:solidFill>
                  <a:srgbClr val="0070C0"/>
                </a:solidFill>
              </a:rPr>
              <a:t>与“</a:t>
            </a:r>
            <a:r>
              <a:rPr lang="en-US" altLang="zh-CN" sz="2200" dirty="0">
                <a:solidFill>
                  <a:srgbClr val="FF0000"/>
                </a:solidFill>
              </a:rPr>
              <a:t>+</a:t>
            </a:r>
            <a:r>
              <a:rPr lang="en-US" altLang="zh-CN" sz="2200" dirty="0">
                <a:solidFill>
                  <a:srgbClr val="0070C0"/>
                </a:solidFill>
              </a:rPr>
              <a:t>”</a:t>
            </a:r>
            <a:r>
              <a:rPr lang="zh-CN" altLang="en-US" sz="2200" dirty="0">
                <a:solidFill>
                  <a:srgbClr val="0070C0"/>
                </a:solidFill>
              </a:rPr>
              <a:t>互换，“</a:t>
            </a:r>
            <a:r>
              <a:rPr lang="en-US" altLang="zh-CN" sz="2200" dirty="0">
                <a:solidFill>
                  <a:srgbClr val="FF0000"/>
                </a:solidFill>
              </a:rPr>
              <a:t>0</a:t>
            </a:r>
            <a:r>
              <a:rPr lang="en-US" altLang="zh-CN" sz="2200" dirty="0">
                <a:solidFill>
                  <a:srgbClr val="0070C0"/>
                </a:solidFill>
              </a:rPr>
              <a:t>”</a:t>
            </a:r>
            <a:r>
              <a:rPr lang="zh-CN" altLang="en-US" sz="2200" dirty="0">
                <a:solidFill>
                  <a:srgbClr val="0070C0"/>
                </a:solidFill>
              </a:rPr>
              <a:t>和“</a:t>
            </a:r>
            <a:r>
              <a:rPr lang="en-US" altLang="zh-CN" sz="2200" dirty="0">
                <a:solidFill>
                  <a:srgbClr val="FF0000"/>
                </a:solidFill>
              </a:rPr>
              <a:t>1</a:t>
            </a:r>
            <a:r>
              <a:rPr lang="zh-CN" altLang="en-US" sz="2200" dirty="0">
                <a:solidFill>
                  <a:srgbClr val="0070C0"/>
                </a:solidFill>
              </a:rPr>
              <a:t>”互换</a:t>
            </a:r>
            <a:r>
              <a:rPr lang="zh-CN" altLang="en-US" sz="2200" dirty="0"/>
              <a:t>，则得到</a:t>
            </a:r>
            <a:r>
              <a:rPr lang="en-US" altLang="zh-CN" sz="2200" dirty="0"/>
              <a:t>Y</a:t>
            </a:r>
            <a:r>
              <a:rPr lang="zh-CN" altLang="en-US" sz="2200" dirty="0"/>
              <a:t>的对偶式</a:t>
            </a:r>
            <a:r>
              <a:rPr lang="en-US" altLang="zh-CN" sz="2200" dirty="0"/>
              <a:t>Y</a:t>
            </a:r>
            <a:r>
              <a:rPr lang="en-US" altLang="zh-CN" sz="2200" baseline="30000" dirty="0"/>
              <a:t>D</a:t>
            </a:r>
            <a:r>
              <a:rPr lang="zh-CN" altLang="en-US" sz="2200" dirty="0"/>
              <a:t>，称</a:t>
            </a:r>
            <a:r>
              <a:rPr lang="en-US" altLang="zh-CN" sz="2200" dirty="0"/>
              <a:t>Y</a:t>
            </a:r>
            <a:r>
              <a:rPr lang="zh-CN" altLang="en-US" sz="2200" dirty="0"/>
              <a:t>与</a:t>
            </a:r>
            <a:r>
              <a:rPr lang="en-US" altLang="zh-CN" sz="2200" dirty="0"/>
              <a:t>Y</a:t>
            </a:r>
            <a:r>
              <a:rPr lang="en-US" altLang="zh-CN" sz="2200" baseline="30000" dirty="0"/>
              <a:t>D</a:t>
            </a:r>
            <a:r>
              <a:rPr lang="zh-CN" altLang="en-US" sz="2200" dirty="0"/>
              <a:t>互为</a:t>
            </a:r>
            <a:r>
              <a:rPr lang="zh-CN" altLang="en-US" sz="2200" dirty="0">
                <a:solidFill>
                  <a:srgbClr val="FF0000"/>
                </a:solidFill>
              </a:rPr>
              <a:t>对偶式</a:t>
            </a:r>
            <a:r>
              <a:rPr lang="zh-CN" altLang="en-US" sz="2200" dirty="0"/>
              <a:t>。</a:t>
            </a:r>
            <a:endParaRPr lang="en-US" altLang="zh-CN" sz="2200" dirty="0"/>
          </a:p>
          <a:p>
            <a:pPr>
              <a:spcBef>
                <a:spcPct val="50000"/>
              </a:spcBef>
            </a:pPr>
            <a:r>
              <a:rPr lang="zh-CN" altLang="en-US" sz="2200" dirty="0">
                <a:solidFill>
                  <a:srgbClr val="FF0000"/>
                </a:solidFill>
              </a:rPr>
              <a:t>对偶定律：</a:t>
            </a:r>
            <a:r>
              <a:rPr lang="zh-CN" altLang="en-US" sz="2200" dirty="0">
                <a:solidFill>
                  <a:srgbClr val="7030A0"/>
                </a:solidFill>
              </a:rPr>
              <a:t>若两个逻辑表达式相等，则它们的对偶式也相等。</a:t>
            </a:r>
            <a:endParaRPr lang="zh-CN" altLang="en-US" sz="2200" dirty="0">
              <a:solidFill>
                <a:srgbClr val="FF0000"/>
              </a:solidFill>
            </a:endParaRPr>
          </a:p>
          <a:p>
            <a:pPr lvl="1">
              <a:spcBef>
                <a:spcPct val="50000"/>
              </a:spcBef>
            </a:pPr>
            <a:r>
              <a:rPr lang="zh-CN" altLang="en-US" dirty="0"/>
              <a:t>在保持</a:t>
            </a:r>
            <a:r>
              <a:rPr lang="zh-CN" altLang="en-US" dirty="0">
                <a:solidFill>
                  <a:srgbClr val="FF0000"/>
                </a:solidFill>
              </a:rPr>
              <a:t>运算优先次序</a:t>
            </a:r>
            <a:r>
              <a:rPr lang="zh-CN" altLang="en-US" dirty="0"/>
              <a:t>不变的前提下</a:t>
            </a:r>
          </a:p>
        </p:txBody>
      </p:sp>
      <p:sp>
        <p:nvSpPr>
          <p:cNvPr id="5" name="灯片编号占位符 4"/>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46</a:t>
            </a:fld>
            <a:endParaRPr lang="en-US" altLang="zh-CN"/>
          </a:p>
        </p:txBody>
      </p:sp>
      <p:sp>
        <p:nvSpPr>
          <p:cNvPr id="7" name="TextBox 6"/>
          <p:cNvSpPr txBox="1"/>
          <p:nvPr/>
        </p:nvSpPr>
        <p:spPr>
          <a:xfrm>
            <a:off x="1322262" y="3680148"/>
            <a:ext cx="1864568" cy="523220"/>
          </a:xfrm>
          <a:prstGeom prst="rect">
            <a:avLst/>
          </a:prstGeom>
          <a:noFill/>
        </p:spPr>
        <p:txBody>
          <a:bodyPr wrap="square" rtlCol="0">
            <a:spAutoFit/>
          </a:bodyPr>
          <a:lstStyle/>
          <a:p>
            <a:r>
              <a:rPr lang="en-US" altLang="zh-CN" sz="2800" dirty="0"/>
              <a:t>X+X·Y=X</a:t>
            </a:r>
            <a:endParaRPr lang="zh-CN" altLang="en-US" sz="2800" dirty="0"/>
          </a:p>
        </p:txBody>
      </p:sp>
      <p:sp>
        <p:nvSpPr>
          <p:cNvPr id="10" name="TextBox 9"/>
          <p:cNvSpPr txBox="1"/>
          <p:nvPr/>
        </p:nvSpPr>
        <p:spPr>
          <a:xfrm>
            <a:off x="5127536" y="3687407"/>
            <a:ext cx="2375553" cy="523220"/>
          </a:xfrm>
          <a:prstGeom prst="rect">
            <a:avLst/>
          </a:prstGeom>
          <a:noFill/>
        </p:spPr>
        <p:txBody>
          <a:bodyPr wrap="square" rtlCol="0">
            <a:spAutoFit/>
          </a:bodyPr>
          <a:lstStyle/>
          <a:p>
            <a:r>
              <a:rPr lang="en-US" altLang="zh-CN" sz="2800" dirty="0"/>
              <a:t>X·(X+Y)=X</a:t>
            </a:r>
            <a:endParaRPr lang="zh-CN" altLang="en-US" sz="2800" dirty="0"/>
          </a:p>
        </p:txBody>
      </p:sp>
      <p:sp>
        <p:nvSpPr>
          <p:cNvPr id="11" name="右箭头 10"/>
          <p:cNvSpPr/>
          <p:nvPr/>
        </p:nvSpPr>
        <p:spPr>
          <a:xfrm>
            <a:off x="3476300" y="3534386"/>
            <a:ext cx="1233486" cy="829262"/>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rgbClr val="FF0000"/>
                </a:solidFill>
                <a:latin typeface="+mj-ea"/>
                <a:ea typeface="+mj-ea"/>
              </a:rPr>
              <a:t>对偶式</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003474" y="126489"/>
            <a:ext cx="6905625" cy="533288"/>
          </a:xfrm>
        </p:spPr>
        <p:txBody>
          <a:bodyPr/>
          <a:lstStyle/>
          <a:p>
            <a:r>
              <a:rPr lang="en-US" altLang="zh-CN" sz="3600" dirty="0"/>
              <a:t>2.4 </a:t>
            </a:r>
            <a:r>
              <a:rPr lang="zh-CN" altLang="en-US" sz="3600" dirty="0"/>
              <a:t>反演定律*</a:t>
            </a:r>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a:xfrm>
                <a:off x="457200" y="1141564"/>
                <a:ext cx="8354860" cy="2996718"/>
              </a:xfrm>
            </p:spPr>
            <p:txBody>
              <a:bodyPr/>
              <a:lstStyle/>
              <a:p>
                <a:pPr marL="514350" indent="-514350">
                  <a:spcBef>
                    <a:spcPct val="50000"/>
                  </a:spcBef>
                </a:pPr>
                <a:r>
                  <a:rPr lang="zh-CN" altLang="en-US" sz="2200" b="1" dirty="0">
                    <a:solidFill>
                      <a:srgbClr val="FF0000"/>
                    </a:solidFill>
                  </a:rPr>
                  <a:t>反演定律</a:t>
                </a:r>
                <a:r>
                  <a:rPr lang="zh-CN" altLang="en-US" sz="2200" dirty="0">
                    <a:solidFill>
                      <a:srgbClr val="FF0000"/>
                    </a:solidFill>
                  </a:rPr>
                  <a:t>：</a:t>
                </a:r>
                <a:r>
                  <a:rPr lang="zh-CN" altLang="en-US" sz="2200" dirty="0"/>
                  <a:t>对于任意一个逻辑表达式</a:t>
                </a:r>
                <a:r>
                  <a:rPr lang="en-US" altLang="zh-CN" sz="2200" dirty="0"/>
                  <a:t>Y</a:t>
                </a:r>
                <a:r>
                  <a:rPr lang="zh-CN" altLang="en-US" sz="2200" dirty="0"/>
                  <a:t>，若将其中所有的</a:t>
                </a:r>
                <a:r>
                  <a:rPr lang="zh-CN" altLang="en-US" sz="2200" dirty="0">
                    <a:solidFill>
                      <a:srgbClr val="0070C0"/>
                    </a:solidFill>
                  </a:rPr>
                  <a:t>“</a:t>
                </a:r>
                <a:r>
                  <a:rPr lang="en-US" altLang="zh-CN" sz="2200" dirty="0">
                    <a:solidFill>
                      <a:srgbClr val="FF0000"/>
                    </a:solidFill>
                  </a:rPr>
                  <a:t>·</a:t>
                </a:r>
                <a:r>
                  <a:rPr lang="en-US" altLang="zh-CN" sz="2200" dirty="0">
                    <a:solidFill>
                      <a:srgbClr val="0070C0"/>
                    </a:solidFill>
                  </a:rPr>
                  <a:t>”</a:t>
                </a:r>
                <a:r>
                  <a:rPr lang="zh-CN" altLang="en-US" sz="2200" dirty="0">
                    <a:solidFill>
                      <a:srgbClr val="0070C0"/>
                    </a:solidFill>
                  </a:rPr>
                  <a:t>与“</a:t>
                </a:r>
                <a:r>
                  <a:rPr lang="en-US" altLang="zh-CN" sz="2200" dirty="0">
                    <a:solidFill>
                      <a:srgbClr val="FF0000"/>
                    </a:solidFill>
                  </a:rPr>
                  <a:t>+</a:t>
                </a:r>
                <a:r>
                  <a:rPr lang="en-US" altLang="zh-CN" sz="2200" dirty="0">
                    <a:solidFill>
                      <a:srgbClr val="0070C0"/>
                    </a:solidFill>
                  </a:rPr>
                  <a:t>”</a:t>
                </a:r>
                <a:r>
                  <a:rPr lang="zh-CN" altLang="en-US" sz="2200" dirty="0">
                    <a:solidFill>
                      <a:srgbClr val="0070C0"/>
                    </a:solidFill>
                  </a:rPr>
                  <a:t>互换，“</a:t>
                </a:r>
                <a:r>
                  <a:rPr lang="en-US" altLang="zh-CN" sz="2200" dirty="0">
                    <a:solidFill>
                      <a:srgbClr val="FF0000"/>
                    </a:solidFill>
                  </a:rPr>
                  <a:t>0</a:t>
                </a:r>
                <a:r>
                  <a:rPr lang="en-US" altLang="zh-CN" sz="2200" dirty="0">
                    <a:solidFill>
                      <a:srgbClr val="0070C0"/>
                    </a:solidFill>
                  </a:rPr>
                  <a:t>”</a:t>
                </a:r>
                <a:r>
                  <a:rPr lang="zh-CN" altLang="en-US" sz="2200" dirty="0">
                    <a:solidFill>
                      <a:srgbClr val="0070C0"/>
                    </a:solidFill>
                  </a:rPr>
                  <a:t>和“</a:t>
                </a:r>
                <a:r>
                  <a:rPr lang="en-US" altLang="zh-CN" sz="2200" dirty="0">
                    <a:solidFill>
                      <a:srgbClr val="FF0000"/>
                    </a:solidFill>
                  </a:rPr>
                  <a:t>1</a:t>
                </a:r>
                <a:r>
                  <a:rPr lang="en-US" altLang="zh-CN" sz="2200" dirty="0">
                    <a:solidFill>
                      <a:srgbClr val="0070C0"/>
                    </a:solidFill>
                  </a:rPr>
                  <a:t>”</a:t>
                </a:r>
                <a:r>
                  <a:rPr lang="zh-CN" altLang="en-US" sz="2200" dirty="0">
                    <a:solidFill>
                      <a:srgbClr val="0070C0"/>
                    </a:solidFill>
                  </a:rPr>
                  <a:t>互换，</a:t>
                </a:r>
                <a:r>
                  <a:rPr lang="zh-CN" altLang="en-US" sz="2200" dirty="0">
                    <a:solidFill>
                      <a:srgbClr val="FF0000"/>
                    </a:solidFill>
                  </a:rPr>
                  <a:t>原</a:t>
                </a:r>
                <a:r>
                  <a:rPr lang="zh-CN" altLang="en-US" sz="2200" dirty="0">
                    <a:solidFill>
                      <a:srgbClr val="0070C0"/>
                    </a:solidFill>
                  </a:rPr>
                  <a:t>变量与</a:t>
                </a:r>
                <a:r>
                  <a:rPr lang="zh-CN" altLang="en-US" sz="2200" dirty="0">
                    <a:solidFill>
                      <a:srgbClr val="FF0000"/>
                    </a:solidFill>
                  </a:rPr>
                  <a:t>反</a:t>
                </a:r>
                <a:r>
                  <a:rPr lang="zh-CN" altLang="en-US" sz="2200" dirty="0">
                    <a:solidFill>
                      <a:srgbClr val="0070C0"/>
                    </a:solidFill>
                  </a:rPr>
                  <a:t>变量互换</a:t>
                </a:r>
                <a:r>
                  <a:rPr lang="zh-CN" altLang="en-US" sz="2200" dirty="0"/>
                  <a:t>，则得到的结果就是原函数的</a:t>
                </a:r>
                <a:r>
                  <a:rPr lang="zh-CN" altLang="en-US" sz="2200" dirty="0">
                    <a:solidFill>
                      <a:srgbClr val="FF0000"/>
                    </a:solidFill>
                  </a:rPr>
                  <a:t>反函数</a:t>
                </a:r>
                <a14:m>
                  <m:oMath xmlns:m="http://schemas.openxmlformats.org/officeDocument/2006/math">
                    <m:acc>
                      <m:accPr>
                        <m:chr m:val="̅"/>
                        <m:ctrlPr>
                          <a:rPr lang="en-US" altLang="zh-CN" sz="2200" i="1" dirty="0" smtClean="0">
                            <a:latin typeface="Cambria Math" panose="02040503050406030204" pitchFamily="18" charset="0"/>
                          </a:rPr>
                        </m:ctrlPr>
                      </m:accPr>
                      <m:e>
                        <m:r>
                          <a:rPr lang="en-US" altLang="zh-CN" sz="2200" b="1" i="0" dirty="0" smtClean="0">
                            <a:solidFill>
                              <a:srgbClr val="FF0000"/>
                            </a:solidFill>
                            <a:latin typeface="Cambria Math" panose="02040503050406030204" pitchFamily="18" charset="0"/>
                          </a:rPr>
                          <m:t>𝐘</m:t>
                        </m:r>
                      </m:e>
                    </m:acc>
                  </m:oMath>
                </a14:m>
                <a:r>
                  <a:rPr lang="zh-CN" altLang="en-US" sz="2200" dirty="0"/>
                  <a:t>  。</a:t>
                </a:r>
                <a:endParaRPr lang="en-US" altLang="zh-CN" sz="2200" dirty="0"/>
              </a:p>
              <a:p>
                <a:pPr marL="955675" lvl="1" indent="-514350">
                  <a:spcBef>
                    <a:spcPct val="50000"/>
                  </a:spcBef>
                </a:pPr>
                <a:r>
                  <a:rPr lang="zh-CN" altLang="en-US" dirty="0"/>
                  <a:t>需遵守“先</a:t>
                </a:r>
                <a:r>
                  <a:rPr lang="zh-CN" altLang="en-US" dirty="0">
                    <a:solidFill>
                      <a:srgbClr val="FF0000"/>
                    </a:solidFill>
                  </a:rPr>
                  <a:t>括号</a:t>
                </a:r>
                <a:r>
                  <a:rPr lang="zh-CN" altLang="en-US" dirty="0"/>
                  <a:t>，然后</a:t>
                </a:r>
                <a:r>
                  <a:rPr lang="zh-CN" altLang="en-US" dirty="0">
                    <a:solidFill>
                      <a:srgbClr val="FF0000"/>
                    </a:solidFill>
                  </a:rPr>
                  <a:t>与</a:t>
                </a:r>
                <a:r>
                  <a:rPr lang="zh-CN" altLang="en-US" dirty="0"/>
                  <a:t>，最后</a:t>
                </a:r>
                <a:r>
                  <a:rPr lang="zh-CN" altLang="en-US" dirty="0">
                    <a:solidFill>
                      <a:srgbClr val="FF0000"/>
                    </a:solidFill>
                  </a:rPr>
                  <a:t>或</a:t>
                </a:r>
                <a:r>
                  <a:rPr lang="zh-CN" altLang="en-US" dirty="0"/>
                  <a:t>”的运算优先次序</a:t>
                </a:r>
                <a:endParaRPr lang="en-US" altLang="zh-CN" dirty="0"/>
              </a:p>
              <a:p>
                <a:pPr marL="955675" lvl="1" indent="-514350">
                  <a:spcBef>
                    <a:spcPct val="50000"/>
                  </a:spcBef>
                </a:pPr>
                <a:r>
                  <a:rPr lang="zh-CN" altLang="en-US" dirty="0"/>
                  <a:t>不属于单个变量上的取反运算保留不变</a:t>
                </a:r>
                <a:endParaRPr lang="en-US" altLang="zh-CN" dirty="0"/>
              </a:p>
              <a:p>
                <a:pPr marL="955675" lvl="1" indent="-514350">
                  <a:spcBef>
                    <a:spcPct val="50000"/>
                  </a:spcBef>
                </a:pPr>
                <a:r>
                  <a:rPr lang="en-US" altLang="zh-CN" dirty="0" err="1"/>
                  <a:t>DeMorgan</a:t>
                </a:r>
                <a:r>
                  <a:rPr lang="zh-CN" altLang="en-US" dirty="0"/>
                  <a:t>定理是反演定理的一个特例</a:t>
                </a:r>
              </a:p>
            </p:txBody>
          </p:sp>
        </mc:Choice>
        <mc:Fallback xmlns="">
          <p:sp>
            <p:nvSpPr>
              <p:cNvPr id="6" name="内容占位符 5"/>
              <p:cNvSpPr>
                <a:spLocks noRot="1" noChangeAspect="1" noMove="1" noResize="1" noEditPoints="1" noAdjustHandles="1" noChangeArrowheads="1" noChangeShapeType="1" noTextEdit="1"/>
              </p:cNvSpPr>
              <p:nvPr>
                <p:ph idx="1"/>
              </p:nvPr>
            </p:nvSpPr>
            <p:spPr>
              <a:xfrm>
                <a:off x="457200" y="1141564"/>
                <a:ext cx="8354860" cy="2996718"/>
              </a:xfrm>
              <a:blipFill rotWithShape="1">
                <a:blip r:embed="rId3"/>
                <a:stretch>
                  <a:fillRect t="-16" r="2" b="21"/>
                </a:stretch>
              </a:blipFill>
            </p:spPr>
            <p:txBody>
              <a:bodyPr/>
              <a:lstStyle/>
              <a:p>
                <a:r>
                  <a:rPr lang="zh-CN" altLang="en-US">
                    <a:noFill/>
                  </a:rPr>
                  <a:t> </a:t>
                </a:r>
              </a:p>
            </p:txBody>
          </p:sp>
        </mc:Fallback>
      </mc:AlternateContent>
      <p:sp>
        <p:nvSpPr>
          <p:cNvPr id="7" name="灯片编号占位符 6"/>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47</a:t>
            </a:fld>
            <a:endParaRPr lang="en-US" altLang="zh-CN"/>
          </a:p>
        </p:txBody>
      </p:sp>
      <p:sp>
        <p:nvSpPr>
          <p:cNvPr id="2" name="TextBox 1"/>
          <p:cNvSpPr txBox="1"/>
          <p:nvPr/>
        </p:nvSpPr>
        <p:spPr>
          <a:xfrm>
            <a:off x="1284104" y="4620069"/>
            <a:ext cx="499769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注意：</a:t>
            </a:r>
            <a:r>
              <a:rPr lang="zh-CN" altLang="en-US" sz="2400" dirty="0">
                <a:latin typeface="微软雅黑" panose="020B0503020204020204" pitchFamily="34" charset="-122"/>
                <a:ea typeface="微软雅黑" panose="020B0503020204020204" pitchFamily="34" charset="-122"/>
              </a:rPr>
              <a:t>与数学概念中的“反函数”有区别，也有人称之为补函数。</a:t>
            </a:r>
          </a:p>
        </p:txBody>
      </p:sp>
      <p:cxnSp>
        <p:nvCxnSpPr>
          <p:cNvPr id="4" name="直接连接符 3"/>
          <p:cNvCxnSpPr/>
          <p:nvPr/>
        </p:nvCxnSpPr>
        <p:spPr bwMode="auto">
          <a:xfrm>
            <a:off x="4941517" y="2041742"/>
            <a:ext cx="216000" cy="0"/>
          </a:xfrm>
          <a:prstGeom prst="line">
            <a:avLst/>
          </a:prstGeom>
          <a:noFill/>
          <a:ln w="38100" cap="flat" cmpd="sng" algn="ctr">
            <a:solidFill>
              <a:srgbClr val="FF0000"/>
            </a:solidFill>
            <a:prstDash val="solid"/>
            <a:round/>
            <a:headEnd type="none" w="med" len="med"/>
            <a:tailEnd type="none" w="med" len="med"/>
          </a:ln>
          <a:effectLst/>
        </p:spPr>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fld id="{C1ECEEFF-59F7-41BB-B9A9-13867E2BF01F}" type="slidenum">
              <a:rPr lang="zh-CN" altLang="en-US" smtClean="0"/>
              <a:t>48</a:t>
            </a:fld>
            <a:endParaRPr lang="zh-CN" altLang="en-US"/>
          </a:p>
        </p:txBody>
      </p:sp>
      <p:sp>
        <p:nvSpPr>
          <p:cNvPr id="7" name="内容占位符 2"/>
          <p:cNvSpPr>
            <a:spLocks noGrp="1"/>
          </p:cNvSpPr>
          <p:nvPr>
            <p:ph idx="1"/>
          </p:nvPr>
        </p:nvSpPr>
        <p:spPr>
          <a:xfrm>
            <a:off x="3153233" y="2681676"/>
            <a:ext cx="2840471" cy="1977336"/>
          </a:xfrm>
        </p:spPr>
        <p:txBody>
          <a:bodyPr/>
          <a:lstStyle/>
          <a:p>
            <a:pPr eaLnBrk="0" hangingPunct="0">
              <a:spcBef>
                <a:spcPts val="600"/>
              </a:spcBef>
            </a:pPr>
            <a:r>
              <a:rPr lang="zh-CN" altLang="en-US" kern="1200" dirty="0"/>
              <a:t>逻辑函数</a:t>
            </a:r>
            <a:endParaRPr lang="en-US" altLang="zh-CN" kern="1200" dirty="0"/>
          </a:p>
          <a:p>
            <a:pPr eaLnBrk="0" hangingPunct="0">
              <a:spcBef>
                <a:spcPts val="600"/>
              </a:spcBef>
            </a:pPr>
            <a:r>
              <a:rPr lang="zh-CN" altLang="zh-CN" kern="1200" dirty="0"/>
              <a:t>真值表</a:t>
            </a:r>
            <a:r>
              <a:rPr lang="zh-CN" altLang="en-US" kern="1200" dirty="0"/>
              <a:t>与波形图</a:t>
            </a:r>
            <a:endParaRPr lang="en-US" altLang="zh-CN" kern="1200" dirty="0"/>
          </a:p>
          <a:p>
            <a:pPr eaLnBrk="0" hangingPunct="0">
              <a:spcBef>
                <a:spcPts val="600"/>
              </a:spcBef>
            </a:pPr>
            <a:r>
              <a:rPr lang="zh-CN" altLang="en-US" kern="1200" dirty="0"/>
              <a:t>标准范式表示</a:t>
            </a:r>
            <a:endParaRPr lang="en-US" altLang="zh-CN" kern="1200" dirty="0"/>
          </a:p>
          <a:p>
            <a:endParaRPr lang="zh-CN" altLang="en-US" dirty="0"/>
          </a:p>
        </p:txBody>
      </p:sp>
      <p:sp>
        <p:nvSpPr>
          <p:cNvPr id="9" name="标题 6"/>
          <p:cNvSpPr txBox="1"/>
          <p:nvPr/>
        </p:nvSpPr>
        <p:spPr bwMode="auto">
          <a:xfrm>
            <a:off x="573066" y="1391389"/>
            <a:ext cx="7772400" cy="53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algn="l" rtl="0" eaLnBrk="1" fontAlgn="base" hangingPunct="1">
              <a:lnSpc>
                <a:spcPct val="87000"/>
              </a:lnSpc>
              <a:spcBef>
                <a:spcPct val="0"/>
              </a:spcBef>
              <a:spcAft>
                <a:spcPct val="0"/>
              </a:spcAft>
              <a:defRPr sz="3200" b="1">
                <a:solidFill>
                  <a:srgbClr val="CC0000"/>
                </a:solidFill>
                <a:latin typeface="微软雅黑" panose="020B0503020204020204" pitchFamily="34" charset="-122"/>
                <a:ea typeface="微软雅黑" panose="020B0503020204020204" pitchFamily="34" charset="-122"/>
                <a:cs typeface="+mj-cs"/>
              </a:defRPr>
            </a:lvl1pPr>
            <a:lvl2pPr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2pPr>
            <a:lvl3pPr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3pPr>
            <a:lvl4pPr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4pPr>
            <a:lvl5pPr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5pPr>
            <a:lvl6pPr marL="457200"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6pPr>
            <a:lvl7pPr marL="914400"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7pPr>
            <a:lvl8pPr marL="1371600"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8pPr>
            <a:lvl9pPr marL="1828800"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9pPr>
          </a:lstStyle>
          <a:p>
            <a:pPr algn="ctr"/>
            <a:r>
              <a:rPr lang="zh-CN" altLang="en-US" sz="3600" kern="0" dirty="0"/>
              <a:t>第三讲</a:t>
            </a:r>
            <a:r>
              <a:rPr lang="en-US" altLang="zh-CN" sz="3600" kern="0" dirty="0"/>
              <a:t> </a:t>
            </a:r>
            <a:r>
              <a:rPr lang="zh-CN" altLang="en-US" sz="3600" kern="0" dirty="0"/>
              <a:t>逻辑关系描述</a:t>
            </a:r>
          </a:p>
        </p:txBody>
      </p:sp>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逻辑函数</a:t>
            </a:r>
          </a:p>
        </p:txBody>
      </p:sp>
      <p:sp>
        <p:nvSpPr>
          <p:cNvPr id="3" name="内容占位符 2"/>
          <p:cNvSpPr>
            <a:spLocks noGrp="1"/>
          </p:cNvSpPr>
          <p:nvPr>
            <p:ph idx="1"/>
          </p:nvPr>
        </p:nvSpPr>
        <p:spPr>
          <a:xfrm>
            <a:off x="177479" y="939935"/>
            <a:ext cx="8709737" cy="1340880"/>
          </a:xfrm>
        </p:spPr>
        <p:txBody>
          <a:bodyPr/>
          <a:lstStyle/>
          <a:p>
            <a:r>
              <a:rPr lang="zh-CN" altLang="en-US" b="1" dirty="0">
                <a:solidFill>
                  <a:srgbClr val="FF0000"/>
                </a:solidFill>
              </a:rPr>
              <a:t>逻辑函数</a:t>
            </a:r>
            <a:r>
              <a:rPr lang="zh-CN" altLang="en-US" dirty="0"/>
              <a:t>是反映输入变量和输出变量之间逻辑关系的表达式。</a:t>
            </a:r>
            <a:endParaRPr lang="en-US" altLang="zh-CN" dirty="0"/>
          </a:p>
          <a:p>
            <a:pPr lvl="1"/>
            <a:r>
              <a:rPr lang="zh-CN" altLang="en-US" dirty="0"/>
              <a:t>将一组取值范围在</a:t>
            </a:r>
            <a:r>
              <a:rPr lang="en-US" altLang="zh-CN" dirty="0"/>
              <a:t>{0</a:t>
            </a:r>
            <a:r>
              <a:rPr lang="zh-CN" altLang="en-US" dirty="0"/>
              <a:t>，</a:t>
            </a:r>
            <a:r>
              <a:rPr lang="en-US" altLang="zh-CN" dirty="0"/>
              <a:t>1} </a:t>
            </a:r>
            <a:r>
              <a:rPr lang="zh-CN" altLang="en-US" dirty="0"/>
              <a:t>之中的输入变量唯一映射到在同样取值范围中的输出变量。</a:t>
            </a:r>
            <a:endParaRPr lang="zh-CN" altLang="en-US" sz="2800" dirty="0"/>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fld id="{C1ECEEFF-59F7-41BB-B9A9-13867E2BF01F}" type="slidenum">
              <a:rPr lang="zh-CN" altLang="en-US" smtClean="0"/>
              <a:t>49</a:t>
            </a:fld>
            <a:endParaRPr lang="zh-CN" altLang="en-US"/>
          </a:p>
        </p:txBody>
      </p:sp>
      <p:graphicFrame>
        <p:nvGraphicFramePr>
          <p:cNvPr id="5" name="对象 4"/>
          <p:cNvGraphicFramePr>
            <a:graphicFrameLocks noChangeAspect="1"/>
          </p:cNvGraphicFramePr>
          <p:nvPr/>
        </p:nvGraphicFramePr>
        <p:xfrm>
          <a:off x="4126295" y="2134246"/>
          <a:ext cx="4579293" cy="3953403"/>
        </p:xfrm>
        <a:graphic>
          <a:graphicData uri="http://schemas.openxmlformats.org/presentationml/2006/ole">
            <mc:AlternateContent xmlns:mc="http://schemas.openxmlformats.org/markup-compatibility/2006">
              <mc:Choice xmlns:v="urn:schemas-microsoft-com:vml" Requires="v">
                <p:oleObj name="Visio" r:id="rId2" imgW="1697990" imgH="1393190" progId="Visio.Drawing.15">
                  <p:embed/>
                </p:oleObj>
              </mc:Choice>
              <mc:Fallback>
                <p:oleObj name="Visio" r:id="rId2" imgW="1697990" imgH="1393190" progId="Visio.Drawing.15">
                  <p:embed/>
                  <p:pic>
                    <p:nvPicPr>
                      <p:cNvPr id="0" name="对象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6295" y="2134246"/>
                        <a:ext cx="4579293" cy="3953403"/>
                      </a:xfrm>
                      <a:prstGeom prst="rect">
                        <a:avLst/>
                      </a:prstGeom>
                      <a:noFill/>
                    </p:spPr>
                  </p:pic>
                </p:oleObj>
              </mc:Fallback>
            </mc:AlternateContent>
          </a:graphicData>
        </a:graphic>
      </p:graphicFrame>
      <p:sp>
        <p:nvSpPr>
          <p:cNvPr id="6" name="内容占位符 2"/>
          <p:cNvSpPr txBox="1"/>
          <p:nvPr/>
        </p:nvSpPr>
        <p:spPr bwMode="auto">
          <a:xfrm>
            <a:off x="177479" y="2550503"/>
            <a:ext cx="3740075" cy="2505675"/>
          </a:xfrm>
          <a:prstGeom prst="rect">
            <a:avLst/>
          </a:prstGeom>
          <a:noFill/>
          <a:ln>
            <a:noFill/>
          </a:ln>
        </p:spPr>
        <p:txBody>
          <a:bodyPr vert="horz" wrap="square" lIns="91440" tIns="45720" rIns="91440" bIns="45720" numCol="1" anchor="t" anchorCtr="0" compatLnSpc="1"/>
          <a:lstStyle>
            <a:lvl1pPr marL="447675" indent="-447675" algn="l" rtl="0" eaLnBrk="1" fontAlgn="base" hangingPunct="1">
              <a:spcBef>
                <a:spcPts val="300"/>
              </a:spcBef>
              <a:spcAft>
                <a:spcPct val="0"/>
              </a:spcAft>
              <a:buClr>
                <a:srgbClr val="CC6600"/>
              </a:buClr>
              <a:buSzPct val="70000"/>
              <a:buFont typeface="Wingdings" panose="05000000000000000000" charset="0"/>
              <a:buChar char="n"/>
              <a:defRPr sz="2800" b="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vl2pPr marL="889000" indent="-440055" algn="l" rtl="0" eaLnBrk="1" fontAlgn="base" hangingPunct="1">
              <a:spcBef>
                <a:spcPts val="300"/>
              </a:spcBef>
              <a:spcAft>
                <a:spcPct val="0"/>
              </a:spcAft>
              <a:buClr>
                <a:schemeClr val="hlink"/>
              </a:buClr>
              <a:buSzPct val="65000"/>
              <a:buFont typeface="Wingdings" panose="05000000000000000000" charset="0"/>
              <a:buChar char="¡"/>
              <a:defRPr sz="2400" b="0">
                <a:solidFill>
                  <a:schemeClr val="tx1"/>
                </a:solidFill>
                <a:latin typeface="微软雅黑 Light" panose="020B0502040204020203" pitchFamily="34" charset="-122"/>
                <a:ea typeface="微软雅黑 Light" panose="020B0502040204020203" pitchFamily="34" charset="-122"/>
                <a:cs typeface="Times New Roman" panose="02020603050405020304" pitchFamily="18" charset="0"/>
              </a:defRPr>
            </a:lvl2pPr>
            <a:lvl3pPr marL="1294130"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3pPr>
            <a:lvl4pPr marL="1681480" indent="-386080" algn="l" rtl="0" eaLnBrk="1" fontAlgn="base" hangingPunct="1">
              <a:spcBef>
                <a:spcPts val="300"/>
              </a:spcBef>
              <a:spcAft>
                <a:spcPct val="0"/>
              </a:spcAft>
              <a:buClr>
                <a:schemeClr val="hlink"/>
              </a:buClr>
              <a:buSzPct val="75000"/>
              <a:buFont typeface="Wingdings" panose="05000000000000000000" pitchFamily="2" charset="2"/>
              <a:buChar char="p"/>
              <a:defRPr kumimoji="1" sz="18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7620" indent="0">
              <a:lnSpc>
                <a:spcPct val="140000"/>
              </a:lnSpc>
              <a:buNone/>
            </a:pPr>
            <a:r>
              <a:rPr lang="zh-CN" altLang="en-US" sz="2200" b="1" kern="0" dirty="0">
                <a:latin typeface="微软雅黑" panose="020B0503020204020204" pitchFamily="34" charset="-122"/>
                <a:ea typeface="微软雅黑" panose="020B0503020204020204" pitchFamily="34" charset="-122"/>
              </a:rPr>
              <a:t>设</a:t>
            </a:r>
            <a:r>
              <a:rPr lang="en-US" altLang="zh-CN" sz="2200" b="1" kern="0" dirty="0">
                <a:latin typeface="微软雅黑" panose="020B0503020204020204" pitchFamily="34" charset="-122"/>
                <a:ea typeface="微软雅黑" panose="020B0503020204020204" pitchFamily="34" charset="-122"/>
              </a:rPr>
              <a:t>X</a:t>
            </a:r>
            <a:r>
              <a:rPr lang="en-US" altLang="zh-CN" sz="2200" b="1" kern="0" baseline="-25000" dirty="0">
                <a:latin typeface="微软雅黑" panose="020B0503020204020204" pitchFamily="34" charset="-122"/>
                <a:ea typeface="微软雅黑" panose="020B0503020204020204" pitchFamily="34" charset="-122"/>
              </a:rPr>
              <a:t>1</a:t>
            </a:r>
            <a:r>
              <a:rPr lang="en-US" altLang="zh-CN" sz="2200" b="1" kern="0" dirty="0">
                <a:latin typeface="微软雅黑" panose="020B0503020204020204" pitchFamily="34" charset="-122"/>
                <a:ea typeface="微软雅黑" panose="020B0503020204020204" pitchFamily="34" charset="-122"/>
              </a:rPr>
              <a:t>, X</a:t>
            </a:r>
            <a:r>
              <a:rPr lang="en-US" altLang="zh-CN" sz="2200" b="1" kern="0" baseline="-25000" dirty="0">
                <a:latin typeface="微软雅黑" panose="020B0503020204020204" pitchFamily="34" charset="-122"/>
                <a:ea typeface="微软雅黑" panose="020B0503020204020204" pitchFamily="34" charset="-122"/>
              </a:rPr>
              <a:t>2</a:t>
            </a:r>
            <a:r>
              <a:rPr lang="en-US" altLang="zh-CN" sz="2200" b="1" kern="0" dirty="0">
                <a:latin typeface="微软雅黑" panose="020B0503020204020204" pitchFamily="34" charset="-122"/>
                <a:ea typeface="微软雅黑" panose="020B0503020204020204" pitchFamily="34" charset="-122"/>
              </a:rPr>
              <a:t>, </a:t>
            </a:r>
            <a:r>
              <a:rPr lang="en-US" altLang="zh-CN" sz="2200" b="1" kern="0" dirty="0">
                <a:latin typeface="+mn-ea"/>
                <a:ea typeface="+mn-ea"/>
              </a:rPr>
              <a:t>…</a:t>
            </a:r>
            <a:r>
              <a:rPr lang="en-US" altLang="zh-CN" sz="2200" b="1" kern="0" dirty="0">
                <a:latin typeface="微软雅黑" panose="020B0503020204020204" pitchFamily="34" charset="-122"/>
                <a:ea typeface="微软雅黑" panose="020B0503020204020204" pitchFamily="34" charset="-122"/>
              </a:rPr>
              <a:t>, </a:t>
            </a:r>
            <a:r>
              <a:rPr lang="en-US" altLang="zh-CN" sz="2200" b="1" kern="0" dirty="0" err="1">
                <a:latin typeface="微软雅黑" panose="020B0503020204020204" pitchFamily="34" charset="-122"/>
                <a:ea typeface="微软雅黑" panose="020B0503020204020204" pitchFamily="34" charset="-122"/>
              </a:rPr>
              <a:t>X</a:t>
            </a:r>
            <a:r>
              <a:rPr lang="en-US" altLang="zh-CN" sz="2200" b="1" kern="0" baseline="-25000" dirty="0" err="1">
                <a:latin typeface="微软雅黑" panose="020B0503020204020204" pitchFamily="34" charset="-122"/>
                <a:ea typeface="微软雅黑" panose="020B0503020204020204" pitchFamily="34" charset="-122"/>
              </a:rPr>
              <a:t>n</a:t>
            </a:r>
            <a:r>
              <a:rPr lang="zh-CN" altLang="en-US" sz="2200" b="1" kern="0" dirty="0">
                <a:latin typeface="微软雅黑" panose="020B0503020204020204" pitchFamily="34" charset="-122"/>
                <a:ea typeface="微软雅黑" panose="020B0503020204020204" pitchFamily="34" charset="-122"/>
              </a:rPr>
              <a:t>是</a:t>
            </a:r>
            <a:r>
              <a:rPr lang="en-US" altLang="zh-CN" sz="2200" b="1" kern="0" dirty="0">
                <a:latin typeface="微软雅黑" panose="020B0503020204020204" pitchFamily="34" charset="-122"/>
                <a:ea typeface="微软雅黑" panose="020B0503020204020204" pitchFamily="34" charset="-122"/>
              </a:rPr>
              <a:t>n</a:t>
            </a:r>
            <a:r>
              <a:rPr lang="zh-CN" altLang="en-US" sz="2200" b="1" kern="0" dirty="0">
                <a:latin typeface="微软雅黑" panose="020B0503020204020204" pitchFamily="34" charset="-122"/>
                <a:ea typeface="微软雅黑" panose="020B0503020204020204" pitchFamily="34" charset="-122"/>
              </a:rPr>
              <a:t>个变量，每个变量取值</a:t>
            </a:r>
            <a:r>
              <a:rPr lang="en-US" altLang="zh-CN" sz="2200" b="1" kern="0" dirty="0">
                <a:latin typeface="微软雅黑" panose="020B0503020204020204" pitchFamily="34" charset="-122"/>
                <a:ea typeface="微软雅黑" panose="020B0503020204020204" pitchFamily="34" charset="-122"/>
              </a:rPr>
              <a:t>0 </a:t>
            </a:r>
            <a:r>
              <a:rPr lang="zh-CN" altLang="en-US" sz="2200" b="1" kern="0" dirty="0">
                <a:latin typeface="微软雅黑" panose="020B0503020204020204" pitchFamily="34" charset="-122"/>
                <a:ea typeface="微软雅黑" panose="020B0503020204020204" pitchFamily="34" charset="-122"/>
              </a:rPr>
              <a:t>或者取值</a:t>
            </a:r>
            <a:r>
              <a:rPr lang="en-US" altLang="zh-CN" sz="2200" b="1" kern="0" dirty="0">
                <a:latin typeface="微软雅黑" panose="020B0503020204020204" pitchFamily="34" charset="-122"/>
                <a:ea typeface="微软雅黑" panose="020B0503020204020204" pitchFamily="34" charset="-122"/>
              </a:rPr>
              <a:t>1</a:t>
            </a:r>
            <a:r>
              <a:rPr lang="zh-CN" altLang="en-US" sz="2200" b="1" kern="0" dirty="0">
                <a:latin typeface="微软雅黑" panose="020B0503020204020204" pitchFamily="34" charset="-122"/>
                <a:ea typeface="微软雅黑" panose="020B0503020204020204" pitchFamily="34" charset="-122"/>
              </a:rPr>
              <a:t>。</a:t>
            </a:r>
            <a:endParaRPr lang="en-US" altLang="zh-CN" sz="2200" b="1" kern="0" dirty="0">
              <a:latin typeface="微软雅黑" panose="020B0503020204020204" pitchFamily="34" charset="-122"/>
              <a:ea typeface="微软雅黑" panose="020B0503020204020204" pitchFamily="34" charset="-122"/>
            </a:endParaRPr>
          </a:p>
          <a:p>
            <a:pPr marL="7620" indent="0">
              <a:lnSpc>
                <a:spcPct val="140000"/>
              </a:lnSpc>
              <a:buNone/>
            </a:pPr>
            <a:endParaRPr lang="en-US" altLang="zh-CN" sz="2200" b="1" kern="0" dirty="0">
              <a:latin typeface="微软雅黑" panose="020B0503020204020204" pitchFamily="34" charset="-122"/>
              <a:ea typeface="微软雅黑" panose="020B0503020204020204" pitchFamily="34" charset="-122"/>
            </a:endParaRPr>
          </a:p>
          <a:p>
            <a:pPr marL="7620" indent="0">
              <a:lnSpc>
                <a:spcPct val="140000"/>
              </a:lnSpc>
              <a:buNone/>
            </a:pPr>
            <a:r>
              <a:rPr lang="en-US" altLang="zh-CN" sz="2200" b="1" kern="0" dirty="0">
                <a:latin typeface="微软雅黑" panose="020B0503020204020204" pitchFamily="34" charset="-122"/>
                <a:ea typeface="微软雅黑" panose="020B0503020204020204" pitchFamily="34" charset="-122"/>
              </a:rPr>
              <a:t>F(X</a:t>
            </a:r>
            <a:r>
              <a:rPr lang="en-US" altLang="zh-CN" sz="2200" b="1" kern="0" baseline="-25000" dirty="0">
                <a:latin typeface="微软雅黑" panose="020B0503020204020204" pitchFamily="34" charset="-122"/>
                <a:ea typeface="微软雅黑" panose="020B0503020204020204" pitchFamily="34" charset="-122"/>
              </a:rPr>
              <a:t>1</a:t>
            </a:r>
            <a:r>
              <a:rPr lang="en-US" altLang="zh-CN" sz="2200" b="1" kern="0" dirty="0">
                <a:latin typeface="微软雅黑" panose="020B0503020204020204" pitchFamily="34" charset="-122"/>
                <a:ea typeface="微软雅黑" panose="020B0503020204020204" pitchFamily="34" charset="-122"/>
              </a:rPr>
              <a:t>, X</a:t>
            </a:r>
            <a:r>
              <a:rPr lang="en-US" altLang="zh-CN" sz="2200" b="1" kern="0" baseline="-25000" dirty="0">
                <a:latin typeface="微软雅黑" panose="020B0503020204020204" pitchFamily="34" charset="-122"/>
                <a:ea typeface="微软雅黑" panose="020B0503020204020204" pitchFamily="34" charset="-122"/>
              </a:rPr>
              <a:t>2</a:t>
            </a:r>
            <a:r>
              <a:rPr lang="en-US" altLang="zh-CN" sz="2200" b="1" kern="0" dirty="0">
                <a:latin typeface="微软雅黑" panose="020B0503020204020204" pitchFamily="34" charset="-122"/>
                <a:ea typeface="微软雅黑" panose="020B0503020204020204" pitchFamily="34" charset="-122"/>
              </a:rPr>
              <a:t>, </a:t>
            </a:r>
            <a:r>
              <a:rPr lang="en-US" altLang="zh-CN" sz="2200" b="1" kern="0" dirty="0">
                <a:latin typeface="+mn-ea"/>
                <a:ea typeface="+mn-ea"/>
              </a:rPr>
              <a:t>…</a:t>
            </a:r>
            <a:r>
              <a:rPr lang="en-US" altLang="zh-CN" sz="2200" b="1" kern="0" dirty="0">
                <a:latin typeface="微软雅黑" panose="020B0503020204020204" pitchFamily="34" charset="-122"/>
                <a:ea typeface="微软雅黑" panose="020B0503020204020204" pitchFamily="34" charset="-122"/>
              </a:rPr>
              <a:t>, </a:t>
            </a:r>
            <a:r>
              <a:rPr lang="en-US" altLang="zh-CN" sz="2200" b="1" kern="0" dirty="0" err="1">
                <a:latin typeface="微软雅黑" panose="020B0503020204020204" pitchFamily="34" charset="-122"/>
                <a:ea typeface="微软雅黑" panose="020B0503020204020204" pitchFamily="34" charset="-122"/>
              </a:rPr>
              <a:t>X</a:t>
            </a:r>
            <a:r>
              <a:rPr lang="en-US" altLang="zh-CN" sz="2200" b="1" kern="0" baseline="-25000" dirty="0" err="1">
                <a:latin typeface="微软雅黑" panose="020B0503020204020204" pitchFamily="34" charset="-122"/>
                <a:ea typeface="微软雅黑" panose="020B0503020204020204" pitchFamily="34" charset="-122"/>
              </a:rPr>
              <a:t>n</a:t>
            </a:r>
            <a:r>
              <a:rPr lang="en-US" altLang="zh-CN" sz="2200" b="1" kern="0" dirty="0">
                <a:latin typeface="微软雅黑" panose="020B0503020204020204" pitchFamily="34" charset="-122"/>
                <a:ea typeface="微软雅黑" panose="020B0503020204020204" pitchFamily="34" charset="-122"/>
              </a:rPr>
              <a:t>) </a:t>
            </a:r>
            <a:r>
              <a:rPr lang="zh-CN" altLang="en-US" sz="2200" b="1" kern="0" dirty="0">
                <a:latin typeface="微软雅黑" panose="020B0503020204020204" pitchFamily="34" charset="-122"/>
                <a:ea typeface="微软雅黑" panose="020B0503020204020204" pitchFamily="34" charset="-122"/>
              </a:rPr>
              <a:t>是</a:t>
            </a:r>
            <a:r>
              <a:rPr lang="en-US" altLang="zh-CN" sz="2200" b="1" kern="0" dirty="0">
                <a:latin typeface="微软雅黑" panose="020B0503020204020204" pitchFamily="34" charset="-122"/>
                <a:ea typeface="微软雅黑" panose="020B0503020204020204" pitchFamily="34" charset="-122"/>
              </a:rPr>
              <a:t>X</a:t>
            </a:r>
            <a:r>
              <a:rPr lang="en-US" altLang="zh-CN" sz="2200" b="1" kern="0" baseline="-25000" dirty="0">
                <a:latin typeface="微软雅黑" panose="020B0503020204020204" pitchFamily="34" charset="-122"/>
                <a:ea typeface="微软雅黑" panose="020B0503020204020204" pitchFamily="34" charset="-122"/>
              </a:rPr>
              <a:t>1</a:t>
            </a:r>
            <a:r>
              <a:rPr lang="en-US" altLang="zh-CN" sz="2200" b="1" kern="0" dirty="0">
                <a:latin typeface="微软雅黑" panose="020B0503020204020204" pitchFamily="34" charset="-122"/>
                <a:ea typeface="微软雅黑" panose="020B0503020204020204" pitchFamily="34" charset="-122"/>
              </a:rPr>
              <a:t>, X</a:t>
            </a:r>
            <a:r>
              <a:rPr lang="en-US" altLang="zh-CN" sz="2200" b="1" kern="0" baseline="-25000" dirty="0">
                <a:latin typeface="微软雅黑" panose="020B0503020204020204" pitchFamily="34" charset="-122"/>
                <a:ea typeface="微软雅黑" panose="020B0503020204020204" pitchFamily="34" charset="-122"/>
              </a:rPr>
              <a:t>2</a:t>
            </a:r>
            <a:r>
              <a:rPr lang="en-US" altLang="zh-CN" sz="2200" b="1" kern="0" dirty="0">
                <a:latin typeface="微软雅黑" panose="020B0503020204020204" pitchFamily="34" charset="-122"/>
                <a:ea typeface="微软雅黑" panose="020B0503020204020204" pitchFamily="34" charset="-122"/>
              </a:rPr>
              <a:t>, </a:t>
            </a:r>
            <a:r>
              <a:rPr lang="en-US" altLang="zh-CN" sz="2200" b="1" kern="0" dirty="0">
                <a:latin typeface="+mn-ea"/>
                <a:ea typeface="+mn-ea"/>
              </a:rPr>
              <a:t>…</a:t>
            </a:r>
            <a:r>
              <a:rPr lang="en-US" altLang="zh-CN" sz="2200" b="1" kern="0" dirty="0">
                <a:latin typeface="微软雅黑" panose="020B0503020204020204" pitchFamily="34" charset="-122"/>
                <a:ea typeface="微软雅黑" panose="020B0503020204020204" pitchFamily="34" charset="-122"/>
              </a:rPr>
              <a:t>, </a:t>
            </a:r>
            <a:r>
              <a:rPr lang="en-US" altLang="zh-CN" sz="2200" b="1" kern="0" dirty="0" err="1">
                <a:latin typeface="微软雅黑" panose="020B0503020204020204" pitchFamily="34" charset="-122"/>
                <a:ea typeface="微软雅黑" panose="020B0503020204020204" pitchFamily="34" charset="-122"/>
              </a:rPr>
              <a:t>X</a:t>
            </a:r>
            <a:r>
              <a:rPr lang="en-US" altLang="zh-CN" sz="2200" b="1" kern="0" baseline="-25000" dirty="0" err="1">
                <a:latin typeface="微软雅黑" panose="020B0503020204020204" pitchFamily="34" charset="-122"/>
                <a:ea typeface="微软雅黑" panose="020B0503020204020204" pitchFamily="34" charset="-122"/>
              </a:rPr>
              <a:t>n</a:t>
            </a:r>
            <a:r>
              <a:rPr lang="zh-CN" altLang="en-US" sz="2200" b="1" kern="0" dirty="0">
                <a:latin typeface="微软雅黑" panose="020B0503020204020204" pitchFamily="34" charset="-122"/>
                <a:ea typeface="微软雅黑" panose="020B0503020204020204" pitchFamily="34" charset="-122"/>
              </a:rPr>
              <a:t>的一个逻辑函数，</a:t>
            </a:r>
            <a:r>
              <a:rPr lang="zh-CN" altLang="en-US" sz="2200" b="1" kern="0" dirty="0"/>
              <a:t>其</a:t>
            </a:r>
            <a:r>
              <a:rPr lang="zh-CN" altLang="en-US" sz="2200" b="1" kern="0" dirty="0">
                <a:latin typeface="微软雅黑" panose="020B0503020204020204" pitchFamily="34" charset="-122"/>
                <a:ea typeface="微软雅黑" panose="020B0503020204020204" pitchFamily="34" charset="-122"/>
              </a:rPr>
              <a:t>取值由</a:t>
            </a:r>
            <a:r>
              <a:rPr lang="en-US" altLang="zh-CN" sz="2200" b="1" kern="0" dirty="0">
                <a:latin typeface="微软雅黑" panose="020B0503020204020204" pitchFamily="34" charset="-122"/>
                <a:ea typeface="微软雅黑" panose="020B0503020204020204" pitchFamily="34" charset="-122"/>
              </a:rPr>
              <a:t>X</a:t>
            </a:r>
            <a:r>
              <a:rPr lang="en-US" altLang="zh-CN" sz="2200" b="1" kern="0" baseline="-25000" dirty="0">
                <a:latin typeface="微软雅黑" panose="020B0503020204020204" pitchFamily="34" charset="-122"/>
                <a:ea typeface="微软雅黑" panose="020B0503020204020204" pitchFamily="34" charset="-122"/>
              </a:rPr>
              <a:t>1</a:t>
            </a:r>
            <a:r>
              <a:rPr lang="en-US" altLang="zh-CN" sz="2200" b="1" kern="0" dirty="0">
                <a:latin typeface="微软雅黑" panose="020B0503020204020204" pitchFamily="34" charset="-122"/>
                <a:ea typeface="微软雅黑" panose="020B0503020204020204" pitchFamily="34" charset="-122"/>
              </a:rPr>
              <a:t>, X</a:t>
            </a:r>
            <a:r>
              <a:rPr lang="en-US" altLang="zh-CN" sz="2200" b="1" kern="0" baseline="-25000" dirty="0">
                <a:latin typeface="微软雅黑" panose="020B0503020204020204" pitchFamily="34" charset="-122"/>
                <a:ea typeface="微软雅黑" panose="020B0503020204020204" pitchFamily="34" charset="-122"/>
              </a:rPr>
              <a:t>2</a:t>
            </a:r>
            <a:r>
              <a:rPr lang="en-US" altLang="zh-CN" sz="2200" b="1" kern="0" dirty="0">
                <a:latin typeface="微软雅黑" panose="020B0503020204020204" pitchFamily="34" charset="-122"/>
                <a:ea typeface="微软雅黑" panose="020B0503020204020204" pitchFamily="34" charset="-122"/>
              </a:rPr>
              <a:t>, </a:t>
            </a:r>
            <a:r>
              <a:rPr lang="en-US" altLang="zh-CN" sz="2200" b="1" kern="0" dirty="0">
                <a:latin typeface="+mn-ea"/>
                <a:ea typeface="+mn-ea"/>
              </a:rPr>
              <a:t>…</a:t>
            </a:r>
            <a:r>
              <a:rPr lang="en-US" altLang="zh-CN" sz="2200" b="1" kern="0" dirty="0">
                <a:latin typeface="微软雅黑" panose="020B0503020204020204" pitchFamily="34" charset="-122"/>
                <a:ea typeface="微软雅黑" panose="020B0503020204020204" pitchFamily="34" charset="-122"/>
              </a:rPr>
              <a:t>, </a:t>
            </a:r>
            <a:r>
              <a:rPr lang="en-US" altLang="zh-CN" sz="2200" b="1" kern="0" dirty="0" err="1">
                <a:latin typeface="微软雅黑" panose="020B0503020204020204" pitchFamily="34" charset="-122"/>
                <a:ea typeface="微软雅黑" panose="020B0503020204020204" pitchFamily="34" charset="-122"/>
              </a:rPr>
              <a:t>X</a:t>
            </a:r>
            <a:r>
              <a:rPr lang="en-US" altLang="zh-CN" sz="2200" b="1" kern="0" baseline="-25000" dirty="0" err="1">
                <a:latin typeface="微软雅黑" panose="020B0503020204020204" pitchFamily="34" charset="-122"/>
                <a:ea typeface="微软雅黑" panose="020B0503020204020204" pitchFamily="34" charset="-122"/>
              </a:rPr>
              <a:t>n</a:t>
            </a:r>
            <a:r>
              <a:rPr lang="zh-CN" altLang="en-US" sz="2200" b="1" kern="0" dirty="0">
                <a:latin typeface="微软雅黑" panose="020B0503020204020204" pitchFamily="34" charset="-122"/>
                <a:ea typeface="微软雅黑" panose="020B0503020204020204" pitchFamily="34" charset="-122"/>
              </a:rPr>
              <a:t>的取值决定。</a:t>
            </a:r>
          </a:p>
          <a:p>
            <a:endParaRPr lang="zh-CN" altLang="en-US" kern="0" dirty="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逻辑门</a:t>
            </a:r>
          </a:p>
        </p:txBody>
      </p:sp>
      <p:sp>
        <p:nvSpPr>
          <p:cNvPr id="15" name="内容占位符 14"/>
          <p:cNvSpPr>
            <a:spLocks noGrp="1"/>
          </p:cNvSpPr>
          <p:nvPr>
            <p:ph idx="1"/>
          </p:nvPr>
        </p:nvSpPr>
        <p:spPr>
          <a:xfrm>
            <a:off x="347981" y="739761"/>
            <a:ext cx="8712844" cy="3433761"/>
          </a:xfrm>
        </p:spPr>
        <p:txBody>
          <a:bodyPr/>
          <a:lstStyle/>
          <a:p>
            <a:r>
              <a:rPr lang="zh-CN" altLang="en-US" dirty="0"/>
              <a:t>基本逻辑门</a:t>
            </a:r>
            <a:endParaRPr lang="en-US" altLang="zh-CN" dirty="0"/>
          </a:p>
          <a:p>
            <a:pPr lvl="1"/>
            <a:r>
              <a:rPr lang="zh-CN" altLang="en-US" dirty="0">
                <a:latin typeface="微软雅黑" panose="020B0503020204020204" pitchFamily="34" charset="-122"/>
                <a:ea typeface="微软雅黑" panose="020B0503020204020204" pitchFamily="34" charset="-122"/>
              </a:rPr>
              <a:t>与门</a:t>
            </a:r>
            <a:r>
              <a:rPr lang="en-US" altLang="zh-CN" dirty="0">
                <a:latin typeface="微软雅黑" panose="020B0503020204020204" pitchFamily="34" charset="-122"/>
                <a:ea typeface="微软雅黑" panose="020B0503020204020204" pitchFamily="34" charset="-122"/>
              </a:rPr>
              <a:t>AND</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当且仅当</a:t>
            </a:r>
            <a:r>
              <a:rPr lang="zh-CN" altLang="en-US" dirty="0">
                <a:latin typeface="微软雅黑" panose="020B0503020204020204" pitchFamily="34" charset="-122"/>
                <a:ea typeface="微软雅黑" panose="020B0503020204020204" pitchFamily="34" charset="-122"/>
              </a:rPr>
              <a:t>所有输入信号</a:t>
            </a:r>
            <a:r>
              <a:rPr lang="zh-CN" altLang="en-US" dirty="0">
                <a:solidFill>
                  <a:srgbClr val="FF0000"/>
                </a:solidFill>
                <a:latin typeface="微软雅黑" panose="020B0503020204020204" pitchFamily="34" charset="-122"/>
                <a:ea typeface="微软雅黑" panose="020B0503020204020204" pitchFamily="34" charset="-122"/>
              </a:rPr>
              <a:t>为</a:t>
            </a:r>
            <a:r>
              <a:rPr lang="en-US" altLang="zh-CN" dirty="0">
                <a:solidFill>
                  <a:srgbClr val="FF0000"/>
                </a:solidFill>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时，输出信号才为</a:t>
            </a:r>
            <a:r>
              <a:rPr lang="en-US" altLang="zh-CN" dirty="0">
                <a:solidFill>
                  <a:srgbClr val="FF0000"/>
                </a:solidFill>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，运算符用乘点号“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”表示，称为与运算或者逻辑乘运算。</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或门</a:t>
            </a:r>
            <a:r>
              <a:rPr lang="en-US" altLang="zh-CN" dirty="0">
                <a:latin typeface="微软雅黑" panose="020B0503020204020204" pitchFamily="34" charset="-122"/>
                <a:ea typeface="微软雅黑" panose="020B0503020204020204" pitchFamily="34" charset="-122"/>
              </a:rPr>
              <a:t>OR</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只要</a:t>
            </a:r>
            <a:r>
              <a:rPr lang="zh-CN" altLang="en-US" dirty="0">
                <a:latin typeface="微软雅黑" panose="020B0503020204020204" pitchFamily="34" charset="-122"/>
                <a:ea typeface="微软雅黑" panose="020B0503020204020204" pitchFamily="34" charset="-122"/>
              </a:rPr>
              <a:t>有一个输入信号</a:t>
            </a:r>
            <a:r>
              <a:rPr lang="zh-CN" altLang="en-US" dirty="0">
                <a:solidFill>
                  <a:srgbClr val="FF0000"/>
                </a:solidFill>
                <a:latin typeface="微软雅黑" panose="020B0503020204020204" pitchFamily="34" charset="-122"/>
                <a:ea typeface="微软雅黑" panose="020B0503020204020204" pitchFamily="34" charset="-122"/>
              </a:rPr>
              <a:t>为</a:t>
            </a:r>
            <a:r>
              <a:rPr lang="en-US" altLang="zh-CN" dirty="0">
                <a:solidFill>
                  <a:srgbClr val="FF0000"/>
                </a:solidFill>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时，输出信号就为</a:t>
            </a:r>
            <a:r>
              <a:rPr lang="en-US" altLang="zh-CN" dirty="0">
                <a:solidFill>
                  <a:srgbClr val="FF0000"/>
                </a:solidFill>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。运算符用加号“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表示，称为或运算或者逻辑加运算。</a:t>
            </a:r>
          </a:p>
          <a:p>
            <a:pPr lvl="1"/>
            <a:r>
              <a:rPr lang="zh-CN" altLang="en-US" dirty="0">
                <a:latin typeface="微软雅黑" panose="020B0503020204020204" pitchFamily="34" charset="-122"/>
                <a:ea typeface="微软雅黑" panose="020B0503020204020204" pitchFamily="34" charset="-122"/>
              </a:rPr>
              <a:t>非门</a:t>
            </a:r>
            <a:r>
              <a:rPr lang="en-US" altLang="zh-CN" dirty="0">
                <a:latin typeface="微软雅黑" panose="020B0503020204020204" pitchFamily="34" charset="-122"/>
                <a:ea typeface="微软雅黑" panose="020B0503020204020204" pitchFamily="34" charset="-122"/>
              </a:rPr>
              <a:t>NOT </a:t>
            </a:r>
            <a:r>
              <a:rPr lang="zh-CN" altLang="en-US" dirty="0">
                <a:latin typeface="微软雅黑" panose="020B0503020204020204" pitchFamily="34" charset="-122"/>
                <a:ea typeface="微软雅黑" panose="020B0503020204020204" pitchFamily="34" charset="-122"/>
              </a:rPr>
              <a:t>：输出信号是输入信号的</a:t>
            </a:r>
            <a:r>
              <a:rPr lang="zh-CN" altLang="en-US" dirty="0">
                <a:solidFill>
                  <a:srgbClr val="FF0000"/>
                </a:solidFill>
                <a:latin typeface="微软雅黑" panose="020B0503020204020204" pitchFamily="34" charset="-122"/>
                <a:ea typeface="微软雅黑" panose="020B0503020204020204" pitchFamily="34" charset="-122"/>
              </a:rPr>
              <a:t>相反值</a:t>
            </a:r>
            <a:r>
              <a:rPr lang="zh-CN" altLang="en-US" dirty="0">
                <a:latin typeface="微软雅黑" panose="020B0503020204020204" pitchFamily="34" charset="-122"/>
                <a:ea typeface="微软雅黑" panose="020B0503020204020204" pitchFamily="34" charset="-122"/>
              </a:rPr>
              <a:t>，也称反相器。运算符用上横线“</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表示，称为非运算或者取反运算。</a:t>
            </a:r>
          </a:p>
          <a:p>
            <a:endParaRPr lang="zh-CN" altLang="en-US" sz="2000" dirty="0"/>
          </a:p>
        </p:txBody>
      </p:sp>
      <p:sp>
        <p:nvSpPr>
          <p:cNvPr id="6" name="灯片编号占位符 5"/>
          <p:cNvSpPr>
            <a:spLocks noGrp="1"/>
          </p:cNvSpPr>
          <p:nvPr>
            <p:ph type="sldNum" sz="quarter" idx="4294967295"/>
          </p:nvPr>
        </p:nvSpPr>
        <p:spPr>
          <a:xfrm>
            <a:off x="8642350" y="6521015"/>
            <a:ext cx="501650" cy="333375"/>
          </a:xfrm>
          <a:prstGeom prst="rect">
            <a:avLst/>
          </a:prstGeom>
        </p:spPr>
        <p:txBody>
          <a:bodyPr/>
          <a:lstStyle/>
          <a:p>
            <a:pPr>
              <a:defRPr/>
            </a:pPr>
            <a:fld id="{3B78F852-FEB5-4FC6-8012-DF6F33E7AD00}" type="slidenum">
              <a:rPr lang="en-US" altLang="zh-CN" smtClean="0"/>
              <a:t>5</a:t>
            </a:fld>
            <a:endParaRPr lang="en-US" altLang="zh-CN"/>
          </a:p>
        </p:txBody>
      </p:sp>
      <p:pic>
        <p:nvPicPr>
          <p:cNvPr id="16" name="Picture 3" descr="Three diagrams show the logic gate symbols for AND, OR, and NOT gates. Part ay. The symbol for the AND gate is a half oval. Lines for inputs X and Y attached to the flat edge of the oval, and the line for output X AND Y or X dot Y extends from the opposite curved edge of the shape, parallel to the input lines. The corresponding truth table has columns with the following headings from left to right. X, Y, X AND Y. The row entries are as follows. Row 1, 0 0 0. Row 2, 0 1 0. Row 3, 1 0 0. Row 4, 1 1 1. Part b. The symbol for the OR gate is a rounded arrowhead pointing toward the output. The lines for inputs X and Y connect to the concave edge at the back of the arrowhead. Two convex edges converge on a point at the front end of the arrowhead, and the line for X OR Y, or X + Y, extends from the point, parallel to the input lines. Part c. The symbol for the NOT gate, or inverter, is a triangle with a small circle, or inversion bubble, at one vertex. The line for input X connects to the side opposite the bubble, perpendicular to it, and the output line for NOT X, or X prime, extends from the bubble, collinear to the input line."/>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a:off x="1947643" y="3958225"/>
            <a:ext cx="2191586" cy="258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3" descr="Three diagrams show the logic gate symbols for AND, OR, and NOT gates. Part ay. The symbol for the AND gate is a half oval. Lines for inputs X and Y attached to the flat edge of the oval, and the line for output X AND Y or X dot Y extends from the opposite curved edge of the shape, parallel to the input lines. The corresponding truth table has columns with the following headings from left to right. X, Y, X AND Y. The row entries are as follows. Row 1, 0 0 0. Row 2, 0 1 0. Row 3, 1 0 0. Row 4, 1 1 1. Part b. The symbol for the OR gate is a rounded arrowhead pointing toward the output. The lines for inputs X and Y connect to the concave edge at the back of the arrowhead. Two convex edges converge on a point at the front end of the arrowhead, and the line for X OR Y, or X + Y, extends from the point, parallel to the input lines. Part c. The symbol for the NOT gate, or inverter, is a triangle with a small circle, or inversion bubble, at one vertex. The line for input X connects to the side opposite the bubble, perpendicular to it, and the output line for NOT X, or X prime, extends from the bubble, collinear to the input line."/>
          <p:cNvPicPr>
            <a:picLocks noChangeAspect="1"/>
          </p:cNvPicPr>
          <p:nvPr/>
        </p:nvPicPr>
        <p:blipFill rotWithShape="1">
          <a:blip r:embed="rId4" cstate="print">
            <a:extLst>
              <a:ext uri="{28A0092B-C50C-407E-A947-70E740481C1C}">
                <a14:useLocalDpi xmlns:a14="http://schemas.microsoft.com/office/drawing/2010/main" val="0"/>
              </a:ext>
            </a:extLst>
          </a:blip>
          <a:srcRect/>
          <a:stretch>
            <a:fillRect/>
          </a:stretch>
        </p:blipFill>
        <p:spPr bwMode="auto">
          <a:xfrm>
            <a:off x="4452911" y="3958225"/>
            <a:ext cx="2325999" cy="262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3" descr="Three diagrams show the logic gate symbols for AND, OR, and NOT gates. Part ay. The symbol for the AND gate is a half oval. Lines for inputs X and Y attached to the flat edge of the oval, and the line for output X AND Y or X dot Y extends from the opposite curved edge of the shape, parallel to the input lines. The corresponding truth table has columns with the following headings from left to right. X, Y, X AND Y. The row entries are as follows. Row 1, 0 0 0. Row 2, 0 1 0. Row 3, 1 0 0. Row 4, 1 1 1. Part b. The symbol for the OR gate is a rounded arrowhead pointing toward the output. The lines for inputs X and Y connect to the concave edge at the back of the arrowhead. Two convex edges converge on a point at the front end of the arrowhead, and the line for X OR Y, or X + Y, extends from the point, parallel to the input lines. Part c. The symbol for the NOT gate, or inverter, is a triangle with a small circle, or inversion bubble, at one vertex. The line for input X connects to the side opposite the bubble, perpendicular to it, and the output line for NOT X, or X prime, extends from the bubble, collinear to the input line."/>
          <p:cNvPicPr>
            <a:picLocks noChangeAspect="1"/>
          </p:cNvPicPr>
          <p:nvPr/>
        </p:nvPicPr>
        <p:blipFill rotWithShape="1">
          <a:blip r:embed="rId5" cstate="print">
            <a:extLst>
              <a:ext uri="{28A0092B-C50C-407E-A947-70E740481C1C}">
                <a14:useLocalDpi xmlns:a14="http://schemas.microsoft.com/office/drawing/2010/main" val="0"/>
              </a:ext>
            </a:extLst>
          </a:blip>
          <a:srcRect/>
          <a:stretch>
            <a:fillRect/>
          </a:stretch>
        </p:blipFill>
        <p:spPr bwMode="auto">
          <a:xfrm>
            <a:off x="6904033" y="3958225"/>
            <a:ext cx="2018614" cy="266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圆角矩形标注 2"/>
          <p:cNvSpPr/>
          <p:nvPr/>
        </p:nvSpPr>
        <p:spPr>
          <a:xfrm>
            <a:off x="7106176" y="6196616"/>
            <a:ext cx="1213792" cy="455123"/>
          </a:xfrm>
          <a:prstGeom prst="wedgeRoundRectCallout">
            <a:avLst>
              <a:gd name="adj1" fmla="val 25451"/>
              <a:gd name="adj2" fmla="val -426934"/>
              <a:gd name="adj3" fmla="val 16667"/>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a:solidFill>
                  <a:srgbClr val="FF0000"/>
                </a:solidFill>
              </a:rPr>
              <a:t>反相圈</a:t>
            </a:r>
          </a:p>
        </p:txBody>
      </p:sp>
      <mc:AlternateContent xmlns:mc="http://schemas.openxmlformats.org/markup-compatibility/2006" xmlns:a14="http://schemas.microsoft.com/office/drawing/2010/main">
        <mc:Choice Requires="a14">
          <p:sp>
            <p:nvSpPr>
              <p:cNvPr id="41" name="文本框 40"/>
              <p:cNvSpPr txBox="1"/>
              <p:nvPr/>
            </p:nvSpPr>
            <p:spPr>
              <a:xfrm>
                <a:off x="8172400" y="4496252"/>
                <a:ext cx="514400" cy="46166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a:solidFill>
                                <a:srgbClr val="00B0F0"/>
                              </a:solidFill>
                              <a:latin typeface="Cambria Math" panose="02040503050406030204" pitchFamily="18" charset="0"/>
                            </a:rPr>
                          </m:ctrlPr>
                        </m:accPr>
                        <m:e>
                          <m:r>
                            <a:rPr lang="en-US" altLang="zh-CN" sz="2400" i="1">
                              <a:solidFill>
                                <a:srgbClr val="00B0F0"/>
                              </a:solidFill>
                              <a:latin typeface="Cambria Math" panose="02040503050406030204" pitchFamily="18" charset="0"/>
                            </a:rPr>
                            <m:t>𝑋</m:t>
                          </m:r>
                        </m:e>
                      </m:acc>
                    </m:oMath>
                  </m:oMathPara>
                </a14:m>
                <a:endParaRPr lang="zh-CN" altLang="en-US" sz="2400" dirty="0">
                  <a:solidFill>
                    <a:srgbClr val="00B0F0"/>
                  </a:solidFill>
                </a:endParaRPr>
              </a:p>
            </p:txBody>
          </p:sp>
        </mc:Choice>
        <mc:Fallback xmlns="">
          <p:sp>
            <p:nvSpPr>
              <p:cNvPr id="41" name="文本框 40"/>
              <p:cNvSpPr txBox="1">
                <a:spLocks noRot="1" noChangeAspect="1" noMove="1" noResize="1" noEditPoints="1" noAdjustHandles="1" noChangeArrowheads="1" noChangeShapeType="1" noTextEdit="1"/>
              </p:cNvSpPr>
              <p:nvPr/>
            </p:nvSpPr>
            <p:spPr>
              <a:xfrm>
                <a:off x="8172400" y="4496252"/>
                <a:ext cx="514400" cy="461665"/>
              </a:xfrm>
              <a:prstGeom prst="rect">
                <a:avLst/>
              </a:prstGeom>
              <a:blipFill rotWithShape="1">
                <a:blip r:embed="rId6"/>
                <a:stretch>
                  <a:fillRect l="-114" t="-98" b="102"/>
                </a:stretch>
              </a:blipFill>
            </p:spPr>
            <p:txBody>
              <a:bodyPr/>
              <a:lstStyle/>
              <a:p>
                <a:r>
                  <a:rPr lang="zh-CN" altLang="en-US">
                    <a:noFill/>
                  </a:rPr>
                  <a:t> </a:t>
                </a:r>
              </a:p>
            </p:txBody>
          </p:sp>
        </mc:Fallback>
      </mc:AlternateContent>
      <p:sp>
        <p:nvSpPr>
          <p:cNvPr id="3" name="对话气泡: 圆角矩形 2"/>
          <p:cNvSpPr/>
          <p:nvPr/>
        </p:nvSpPr>
        <p:spPr>
          <a:xfrm>
            <a:off x="163801" y="4206287"/>
            <a:ext cx="1269585" cy="457179"/>
          </a:xfrm>
          <a:prstGeom prst="wedgeRoundRectCallout">
            <a:avLst>
              <a:gd name="adj1" fmla="val 91146"/>
              <a:gd name="adj2" fmla="val -14164"/>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逻辑符号</a:t>
            </a:r>
          </a:p>
        </p:txBody>
      </p:sp>
      <p:sp>
        <p:nvSpPr>
          <p:cNvPr id="19" name="对话气泡: 圆角矩形 18"/>
          <p:cNvSpPr/>
          <p:nvPr/>
        </p:nvSpPr>
        <p:spPr>
          <a:xfrm>
            <a:off x="131248" y="4928589"/>
            <a:ext cx="1554397" cy="587330"/>
          </a:xfrm>
          <a:prstGeom prst="wedgeRoundRectCallout">
            <a:avLst>
              <a:gd name="adj1" fmla="val 180237"/>
              <a:gd name="adj2" fmla="val -98435"/>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逻辑表达式</a:t>
            </a:r>
          </a:p>
        </p:txBody>
      </p:sp>
      <p:sp>
        <p:nvSpPr>
          <p:cNvPr id="20" name="对话气泡: 圆角矩形 19"/>
          <p:cNvSpPr/>
          <p:nvPr/>
        </p:nvSpPr>
        <p:spPr>
          <a:xfrm>
            <a:off x="276548" y="5902335"/>
            <a:ext cx="1269585" cy="457179"/>
          </a:xfrm>
          <a:prstGeom prst="wedgeRoundRectCallout">
            <a:avLst>
              <a:gd name="adj1" fmla="val 97199"/>
              <a:gd name="adj2" fmla="val -147892"/>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真值表</a:t>
            </a:r>
          </a:p>
        </p:txBody>
      </p:sp>
      <p:cxnSp>
        <p:nvCxnSpPr>
          <p:cNvPr id="8" name="直接连接符 7"/>
          <p:cNvCxnSpPr>
            <a:endCxn id="16" idx="2"/>
          </p:cNvCxnSpPr>
          <p:nvPr/>
        </p:nvCxnSpPr>
        <p:spPr>
          <a:xfrm>
            <a:off x="3014443" y="4957917"/>
            <a:ext cx="28993" cy="1589083"/>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22" idx="2"/>
          </p:cNvCxnSpPr>
          <p:nvPr/>
        </p:nvCxnSpPr>
        <p:spPr>
          <a:xfrm>
            <a:off x="5575236" y="5031275"/>
            <a:ext cx="40675" cy="1553078"/>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620000" y="5031275"/>
            <a:ext cx="0" cy="979921"/>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3" grpId="0" animBg="1"/>
      <p:bldP spid="19" grpId="0" animBg="1"/>
      <p:bldP spid="2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逻辑函数</a:t>
            </a:r>
          </a:p>
        </p:txBody>
      </p:sp>
      <p:sp>
        <p:nvSpPr>
          <p:cNvPr id="3" name="内容占位符 2"/>
          <p:cNvSpPr>
            <a:spLocks noGrp="1"/>
          </p:cNvSpPr>
          <p:nvPr>
            <p:ph idx="1"/>
          </p:nvPr>
        </p:nvSpPr>
        <p:spPr>
          <a:xfrm>
            <a:off x="363255" y="833342"/>
            <a:ext cx="8686800" cy="1337802"/>
          </a:xfrm>
        </p:spPr>
        <p:txBody>
          <a:bodyPr/>
          <a:lstStyle/>
          <a:p>
            <a:r>
              <a:rPr lang="zh-CN" altLang="zh-CN" sz="2200" dirty="0"/>
              <a:t>每一组输入组合都有一个确定的输出值</a:t>
            </a:r>
            <a:endParaRPr lang="en-US" altLang="zh-CN" sz="2200" dirty="0"/>
          </a:p>
          <a:p>
            <a:r>
              <a:rPr lang="zh-CN" altLang="zh-CN" sz="2200" dirty="0"/>
              <a:t>每个逻辑函数都有一组确定的输出</a:t>
            </a:r>
            <a:endParaRPr lang="en-US" altLang="zh-CN" sz="2200" dirty="0"/>
          </a:p>
          <a:p>
            <a:r>
              <a:rPr lang="zh-CN" altLang="en-US" sz="2200" dirty="0"/>
              <a:t>两个输入变量的函数</a:t>
            </a:r>
            <a:r>
              <a:rPr lang="en-US" altLang="zh-CN" sz="2200" dirty="0"/>
              <a:t>F(</a:t>
            </a:r>
            <a:r>
              <a:rPr lang="en-US" altLang="zh-CN" sz="2200" dirty="0" err="1"/>
              <a:t>x,y</a:t>
            </a:r>
            <a:r>
              <a:rPr lang="en-US" altLang="zh-CN" sz="2200" dirty="0"/>
              <a:t>)</a:t>
            </a:r>
            <a:r>
              <a:rPr lang="zh-CN" altLang="en-US" sz="2200" dirty="0"/>
              <a:t>可能的输出值如下：</a:t>
            </a: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50</a:t>
            </a:fld>
            <a:endParaRPr lang="en-US" altLang="zh-CN"/>
          </a:p>
        </p:txBody>
      </p:sp>
      <p:sp>
        <p:nvSpPr>
          <p:cNvPr id="8" name="内容占位符 2"/>
          <p:cNvSpPr txBox="1"/>
          <p:nvPr/>
        </p:nvSpPr>
        <p:spPr bwMode="auto">
          <a:xfrm>
            <a:off x="949997" y="5120623"/>
            <a:ext cx="6677049" cy="503955"/>
          </a:xfrm>
          <a:prstGeom prst="rect">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pPr marL="0" indent="0">
              <a:buNone/>
            </a:pPr>
            <a:r>
              <a:rPr lang="zh-CN" altLang="en-US" sz="2400" dirty="0">
                <a:latin typeface="微软雅黑" panose="020B0503020204020204" pitchFamily="34" charset="-122"/>
                <a:ea typeface="微软雅黑" panose="020B0503020204020204" pitchFamily="34" charset="-122"/>
              </a:rPr>
              <a:t>三个输入变量有多少种可能的逻辑函数</a:t>
            </a:r>
            <a:r>
              <a:rPr lang="en-US" altLang="zh-CN" sz="2400" dirty="0">
                <a:latin typeface="微软雅黑" panose="020B0503020204020204" pitchFamily="34" charset="-122"/>
                <a:ea typeface="微软雅黑" panose="020B0503020204020204" pitchFamily="34" charset="-122"/>
              </a:rPr>
              <a:t>f(</a:t>
            </a:r>
            <a:r>
              <a:rPr lang="en-US" altLang="zh-CN" sz="2400" dirty="0" err="1">
                <a:latin typeface="微软雅黑" panose="020B0503020204020204" pitchFamily="34" charset="-122"/>
                <a:ea typeface="微软雅黑" panose="020B0503020204020204" pitchFamily="34" charset="-122"/>
              </a:rPr>
              <a:t>x,y,z</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1000101" y="251996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1219307" y="2290344"/>
          <a:ext cx="6239942" cy="2363075"/>
        </p:xfrm>
        <a:graphic>
          <a:graphicData uri="http://schemas.openxmlformats.org/presentationml/2006/ole">
            <mc:AlternateContent xmlns:mc="http://schemas.openxmlformats.org/markup-compatibility/2006">
              <mc:Choice xmlns:v="urn:schemas-microsoft-com:vml" Requires="v">
                <p:oleObj name="Visio" r:id="rId3" imgW="2238375" imgH="692150" progId="Visio.Drawing.15">
                  <p:embed/>
                </p:oleObj>
              </mc:Choice>
              <mc:Fallback>
                <p:oleObj name="Visio" r:id="rId3" imgW="2238375" imgH="69215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307" y="2290344"/>
                        <a:ext cx="6239942" cy="2363075"/>
                      </a:xfrm>
                      <a:prstGeom prst="rect">
                        <a:avLst/>
                      </a:prstGeom>
                      <a:noFill/>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真值表与波形图</a:t>
            </a:r>
            <a:endParaRPr lang="zh-CN" altLang="en-US" dirty="0">
              <a:solidFill>
                <a:schemeClr val="tx1"/>
              </a:solidFill>
            </a:endParaRPr>
          </a:p>
        </p:txBody>
      </p:sp>
      <p:sp>
        <p:nvSpPr>
          <p:cNvPr id="3" name="内容占位符 2"/>
          <p:cNvSpPr>
            <a:spLocks noGrp="1"/>
          </p:cNvSpPr>
          <p:nvPr>
            <p:ph idx="1"/>
          </p:nvPr>
        </p:nvSpPr>
        <p:spPr>
          <a:xfrm>
            <a:off x="419549" y="1468673"/>
            <a:ext cx="5780835" cy="4125553"/>
          </a:xfrm>
        </p:spPr>
        <p:txBody>
          <a:bodyPr/>
          <a:lstStyle/>
          <a:p>
            <a:pPr>
              <a:spcBef>
                <a:spcPts val="600"/>
              </a:spcBef>
            </a:pPr>
            <a:r>
              <a:rPr lang="zh-CN" altLang="en-US" sz="2200" dirty="0">
                <a:solidFill>
                  <a:srgbClr val="FF0000"/>
                </a:solidFill>
              </a:rPr>
              <a:t>真值表 </a:t>
            </a:r>
            <a:r>
              <a:rPr lang="en-US" altLang="zh-CN" sz="2200" dirty="0">
                <a:solidFill>
                  <a:srgbClr val="FF0000"/>
                </a:solidFill>
              </a:rPr>
              <a:t>true table</a:t>
            </a:r>
            <a:r>
              <a:rPr lang="zh-CN" altLang="en-US" sz="2200" dirty="0"/>
              <a:t>：用二维表的形式列出逻辑函数所有的输入组合和对应的输出值。</a:t>
            </a:r>
            <a:endParaRPr lang="en-US" altLang="zh-CN" sz="2200" dirty="0"/>
          </a:p>
          <a:p>
            <a:pPr>
              <a:spcBef>
                <a:spcPts val="600"/>
              </a:spcBef>
            </a:pPr>
            <a:r>
              <a:rPr lang="zh-CN" altLang="en-US" sz="2200" dirty="0"/>
              <a:t>标题栏左侧为输入组合，右侧对应输出。</a:t>
            </a:r>
            <a:endParaRPr lang="en-US" altLang="zh-CN" sz="2200" dirty="0"/>
          </a:p>
          <a:p>
            <a:pPr>
              <a:spcBef>
                <a:spcPts val="600"/>
              </a:spcBef>
            </a:pPr>
            <a:r>
              <a:rPr lang="zh-CN" altLang="en-US" sz="2200" dirty="0"/>
              <a:t>输入组合通常按照</a:t>
            </a:r>
            <a:r>
              <a:rPr lang="zh-CN" altLang="en-US" sz="2200" dirty="0">
                <a:solidFill>
                  <a:srgbClr val="FF0000"/>
                </a:solidFill>
              </a:rPr>
              <a:t>递增</a:t>
            </a:r>
            <a:r>
              <a:rPr lang="zh-CN" altLang="en-US" sz="2200" dirty="0"/>
              <a:t>顺序排列，输出写在相邻的列中。</a:t>
            </a:r>
            <a:endParaRPr lang="en-US" altLang="zh-CN" sz="2200" dirty="0"/>
          </a:p>
          <a:p>
            <a:pPr>
              <a:spcBef>
                <a:spcPts val="600"/>
              </a:spcBef>
            </a:pPr>
            <a:r>
              <a:rPr lang="en-US" altLang="zh-CN" sz="2200" dirty="0"/>
              <a:t>n</a:t>
            </a:r>
            <a:r>
              <a:rPr lang="zh-CN" altLang="en-US" sz="2200" dirty="0"/>
              <a:t>个</a:t>
            </a:r>
            <a:r>
              <a:rPr lang="zh-CN" altLang="zh-CN" sz="2200" dirty="0"/>
              <a:t>输入变量逻辑函数的真值表有</a:t>
            </a:r>
            <a:r>
              <a:rPr lang="en-US" altLang="zh-CN" sz="2200" dirty="0"/>
              <a:t>2</a:t>
            </a:r>
            <a:r>
              <a:rPr lang="en-US" altLang="zh-CN" sz="2200" baseline="30000" dirty="0"/>
              <a:t>n</a:t>
            </a:r>
            <a:r>
              <a:rPr lang="zh-CN" altLang="zh-CN" sz="2200" dirty="0"/>
              <a:t>行</a:t>
            </a:r>
            <a:r>
              <a:rPr lang="zh-CN" altLang="en-US" sz="2200" dirty="0"/>
              <a:t>。</a:t>
            </a:r>
            <a:endParaRPr lang="en-US" altLang="zh-CN" sz="2200" dirty="0"/>
          </a:p>
          <a:p>
            <a:pPr>
              <a:spcBef>
                <a:spcPts val="600"/>
              </a:spcBef>
            </a:pPr>
            <a:r>
              <a:rPr lang="zh-CN" altLang="zh-CN" sz="2200" dirty="0"/>
              <a:t>当</a:t>
            </a:r>
            <a:r>
              <a:rPr lang="en-US" altLang="zh-CN" sz="2200" dirty="0"/>
              <a:t>n</a:t>
            </a:r>
            <a:r>
              <a:rPr lang="zh-CN" altLang="zh-CN" sz="2200" dirty="0"/>
              <a:t>较大时，真值表将变得十分巨大而失去使用价值。</a:t>
            </a:r>
            <a:endParaRPr lang="en-US" altLang="zh-CN" sz="2200" dirty="0"/>
          </a:p>
          <a:p>
            <a:endParaRPr lang="zh-CN" altLang="en-US" sz="2800" b="0" dirty="0"/>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51</a:t>
            </a:fld>
            <a:endParaRPr lang="en-US" altLang="zh-CN"/>
          </a:p>
        </p:txBody>
      </p:sp>
      <mc:AlternateContent xmlns:mc="http://schemas.openxmlformats.org/markup-compatibility/2006" xmlns:a14="http://schemas.microsoft.com/office/drawing/2010/main">
        <mc:Choice Requires="a14">
          <p:sp>
            <p:nvSpPr>
              <p:cNvPr id="8" name="Object 5"/>
              <p:cNvSpPr txBox="1"/>
              <p:nvPr/>
            </p:nvSpPr>
            <p:spPr bwMode="auto">
              <a:xfrm>
                <a:off x="5578997" y="6019800"/>
                <a:ext cx="3565003" cy="584623"/>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m:rPr>
                          <m:sty m:val="p"/>
                        </m:rPr>
                        <a:rPr lang="zh-CN" altLang="en-US" sz="2400" i="0">
                          <a:solidFill>
                            <a:srgbClr val="000000"/>
                          </a:solidFill>
                          <a:latin typeface="Cambria Math" panose="02040503050406030204" pitchFamily="18" charset="0"/>
                        </a:rPr>
                        <m:t>Y</m:t>
                      </m:r>
                      <m:r>
                        <a:rPr lang="zh-CN" altLang="en-US" sz="2400" i="0">
                          <a:solidFill>
                            <a:srgbClr val="000000"/>
                          </a:solidFill>
                          <a:latin typeface="Cambria Math" panose="02040503050406030204" pitchFamily="18" charset="0"/>
                        </a:rPr>
                        <m:t>=</m:t>
                      </m:r>
                      <m:r>
                        <m:rPr>
                          <m:sty m:val="p"/>
                        </m:rPr>
                        <a:rPr lang="zh-CN" altLang="en-US" sz="2400" i="0">
                          <a:solidFill>
                            <a:srgbClr val="000000"/>
                          </a:solidFill>
                          <a:latin typeface="Cambria Math" panose="02040503050406030204" pitchFamily="18" charset="0"/>
                        </a:rPr>
                        <m:t>A</m:t>
                      </m:r>
                      <m:r>
                        <a:rPr lang="zh-CN" altLang="en-US" sz="2400" i="0" smtClean="0">
                          <a:solidFill>
                            <a:srgbClr val="000000"/>
                          </a:solidFill>
                          <a:latin typeface="Cambria Math" panose="02040503050406030204" pitchFamily="18" charset="0"/>
                        </a:rPr>
                        <m:t>∙</m:t>
                      </m:r>
                      <m:r>
                        <m:rPr>
                          <m:sty m:val="p"/>
                        </m:rPr>
                        <a:rPr lang="zh-CN" altLang="en-US" sz="2400" i="0">
                          <a:solidFill>
                            <a:srgbClr val="000000"/>
                          </a:solidFill>
                          <a:latin typeface="Cambria Math" panose="02040503050406030204" pitchFamily="18" charset="0"/>
                        </a:rPr>
                        <m:t>B</m:t>
                      </m:r>
                      <m:r>
                        <a:rPr lang="zh-CN" altLang="en-US" sz="2400" i="0">
                          <a:solidFill>
                            <a:srgbClr val="000000"/>
                          </a:solidFill>
                          <a:latin typeface="Cambria Math" panose="02040503050406030204" pitchFamily="18" charset="0"/>
                        </a:rPr>
                        <m:t>+</m:t>
                      </m:r>
                      <m:r>
                        <m:rPr>
                          <m:sty m:val="p"/>
                        </m:rPr>
                        <a:rPr lang="zh-CN" altLang="en-US" sz="2400" i="0">
                          <a:solidFill>
                            <a:srgbClr val="000000"/>
                          </a:solidFill>
                          <a:latin typeface="Cambria Math" panose="02040503050406030204" pitchFamily="18" charset="0"/>
                        </a:rPr>
                        <m:t>B</m:t>
                      </m:r>
                      <m:r>
                        <a:rPr lang="zh-CN" altLang="en-US" sz="2400" i="0">
                          <a:solidFill>
                            <a:srgbClr val="000000"/>
                          </a:solidFill>
                          <a:latin typeface="Cambria Math" panose="02040503050406030204" pitchFamily="18" charset="0"/>
                        </a:rPr>
                        <m:t>∙</m:t>
                      </m:r>
                      <m:r>
                        <m:rPr>
                          <m:sty m:val="p"/>
                        </m:rPr>
                        <a:rPr lang="zh-CN" altLang="en-US" sz="2400" i="0">
                          <a:solidFill>
                            <a:srgbClr val="000000"/>
                          </a:solidFill>
                          <a:latin typeface="Cambria Math" panose="02040503050406030204" pitchFamily="18" charset="0"/>
                        </a:rPr>
                        <m:t>C</m:t>
                      </m:r>
                      <m:r>
                        <a:rPr lang="zh-CN" altLang="en-US" sz="2400" i="0">
                          <a:solidFill>
                            <a:srgbClr val="000000"/>
                          </a:solidFill>
                          <a:latin typeface="Cambria Math" panose="02040503050406030204" pitchFamily="18" charset="0"/>
                        </a:rPr>
                        <m:t>+</m:t>
                      </m:r>
                      <m:r>
                        <m:rPr>
                          <m:sty m:val="p"/>
                        </m:rPr>
                        <a:rPr lang="zh-CN" altLang="en-US" sz="2400" i="0">
                          <a:solidFill>
                            <a:srgbClr val="000000"/>
                          </a:solidFill>
                          <a:latin typeface="Cambria Math" panose="02040503050406030204" pitchFamily="18" charset="0"/>
                        </a:rPr>
                        <m:t>A</m:t>
                      </m:r>
                      <m:r>
                        <a:rPr lang="zh-CN" altLang="en-US" sz="2400" i="0">
                          <a:solidFill>
                            <a:srgbClr val="000000"/>
                          </a:solidFill>
                          <a:latin typeface="Cambria Math" panose="02040503050406030204" pitchFamily="18" charset="0"/>
                        </a:rPr>
                        <m:t>∙</m:t>
                      </m:r>
                      <m:r>
                        <m:rPr>
                          <m:sty m:val="p"/>
                        </m:rPr>
                        <a:rPr lang="zh-CN" altLang="en-US" sz="2400" i="0">
                          <a:solidFill>
                            <a:srgbClr val="000000"/>
                          </a:solidFill>
                          <a:latin typeface="Cambria Math" panose="02040503050406030204" pitchFamily="18" charset="0"/>
                        </a:rPr>
                        <m:t>C</m:t>
                      </m:r>
                    </m:oMath>
                  </m:oMathPara>
                </a14:m>
                <a:endParaRPr lang="zh-CN" altLang="en-US" sz="2400" dirty="0">
                  <a:latin typeface="隶书" panose="02010509060101010101" pitchFamily="49" charset="-122"/>
                  <a:ea typeface="隶书" panose="02010509060101010101" pitchFamily="49" charset="-122"/>
                </a:endParaRPr>
              </a:p>
            </p:txBody>
          </p:sp>
        </mc:Choice>
        <mc:Fallback xmlns="">
          <p:sp>
            <p:nvSpPr>
              <p:cNvPr id="8" name="Object 5"/>
              <p:cNvSpPr txBox="1">
                <a:spLocks noRot="1" noChangeAspect="1" noMove="1" noResize="1" noEditPoints="1" noAdjustHandles="1" noChangeArrowheads="1" noChangeShapeType="1" noTextEdit="1"/>
              </p:cNvSpPr>
              <p:nvPr/>
            </p:nvSpPr>
            <p:spPr bwMode="auto">
              <a:xfrm>
                <a:off x="5578997" y="6019800"/>
                <a:ext cx="3565003" cy="584623"/>
              </a:xfrm>
              <a:prstGeom prst="rect">
                <a:avLst/>
              </a:prstGeom>
              <a:blipFill rotWithShape="1">
                <a:blip r:embed="rId3"/>
                <a:stretch>
                  <a:fillRect l="-15" b="72"/>
                </a:stretch>
              </a:blipFill>
              <a:ln>
                <a:noFill/>
              </a:ln>
              <a:effectLst/>
            </p:spPr>
            <p:txBody>
              <a:bodyPr/>
              <a:lstStyle/>
              <a:p>
                <a:r>
                  <a:rPr lang="zh-CN" altLang="en-US">
                    <a:noFill/>
                  </a:rPr>
                  <a:t> </a:t>
                </a:r>
              </a:p>
            </p:txBody>
          </p:sp>
        </mc:Fallback>
      </mc:AlternateContent>
      <p:graphicFrame>
        <p:nvGraphicFramePr>
          <p:cNvPr id="9" name="Group 3"/>
          <p:cNvGraphicFramePr>
            <a:graphicFrameLocks noGrp="1"/>
          </p:cNvGraphicFramePr>
          <p:nvPr/>
        </p:nvGraphicFramePr>
        <p:xfrm>
          <a:off x="6667500" y="1704530"/>
          <a:ext cx="2074920" cy="4207419"/>
        </p:xfrm>
        <a:graphic>
          <a:graphicData uri="http://schemas.openxmlformats.org/drawingml/2006/table">
            <a:tbl>
              <a:tblPr/>
              <a:tblGrid>
                <a:gridCol w="1257300">
                  <a:extLst>
                    <a:ext uri="{9D8B030D-6E8A-4147-A177-3AD203B41FA5}">
                      <a16:colId xmlns:a16="http://schemas.microsoft.com/office/drawing/2014/main" val="20000"/>
                    </a:ext>
                  </a:extLst>
                </a:gridCol>
                <a:gridCol w="817620">
                  <a:extLst>
                    <a:ext uri="{9D8B030D-6E8A-4147-A177-3AD203B41FA5}">
                      <a16:colId xmlns:a16="http://schemas.microsoft.com/office/drawing/2014/main" val="20001"/>
                    </a:ext>
                  </a:extLst>
                </a:gridCol>
              </a:tblGrid>
              <a:tr h="46749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rgbClr val="FF0000"/>
                          </a:solidFill>
                          <a:effectLst/>
                          <a:latin typeface="Tahoma" panose="020B0604030504040204" pitchFamily="34" charset="0"/>
                          <a:ea typeface="黑体" panose="02010609060101010101" pitchFamily="49" charset="-122"/>
                        </a:rPr>
                        <a:t>ABC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rgbClr val="FF0000"/>
                          </a:solidFill>
                          <a:effectLst/>
                          <a:latin typeface="Tahoma" panose="020B0604030504040204" pitchFamily="34" charset="0"/>
                          <a:ea typeface="黑体" panose="02010609060101010101" pitchFamily="49"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7491">
                <a:tc>
                  <a:txBody>
                    <a:bodyPr/>
                    <a:lstStyle/>
                    <a:p>
                      <a:endParaRPr lang="zh-CN" alt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7491">
                <a:tc>
                  <a:txBody>
                    <a:bodyPr/>
                    <a:lstStyle/>
                    <a:p>
                      <a:endParaRPr lang="zh-CN" alt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7491">
                <a:tc>
                  <a:txBody>
                    <a:bodyPr/>
                    <a:lstStyle/>
                    <a:p>
                      <a:endParaRPr lang="zh-CN" alt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7491">
                <a:tc>
                  <a:txBody>
                    <a:bodyPr/>
                    <a:lstStyle/>
                    <a:p>
                      <a:endParaRPr lang="zh-CN" alt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7491">
                <a:tc>
                  <a:txBody>
                    <a:bodyPr/>
                    <a:lstStyle/>
                    <a:p>
                      <a:endParaRPr lang="zh-CN" alt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7491">
                <a:tc>
                  <a:txBody>
                    <a:bodyPr/>
                    <a:lstStyle/>
                    <a:p>
                      <a:endParaRPr lang="zh-CN" alt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7491">
                <a:tc>
                  <a:txBody>
                    <a:bodyPr/>
                    <a:lstStyle/>
                    <a:p>
                      <a:endParaRPr lang="zh-CN" alt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7491">
                <a:tc>
                  <a:txBody>
                    <a:bodyPr/>
                    <a:lstStyle/>
                    <a:p>
                      <a:endParaRPr lang="zh-CN" altLang="en-US"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0" name="矩形 9"/>
          <p:cNvSpPr/>
          <p:nvPr/>
        </p:nvSpPr>
        <p:spPr>
          <a:xfrm>
            <a:off x="6959722" y="1130500"/>
            <a:ext cx="1107996" cy="461665"/>
          </a:xfrm>
          <a:prstGeom prst="rect">
            <a:avLst/>
          </a:prstGeom>
        </p:spPr>
        <p:txBody>
          <a:bodyPr wrap="none">
            <a:spAutoFit/>
          </a:bodyPr>
          <a:lstStyle/>
          <a:p>
            <a:r>
              <a:rPr lang="zh-CN" altLang="en-US" sz="2400" b="1" dirty="0"/>
              <a:t>真值表</a:t>
            </a:r>
          </a:p>
        </p:txBody>
      </p:sp>
      <p:graphicFrame>
        <p:nvGraphicFramePr>
          <p:cNvPr id="7" name="表格 6"/>
          <p:cNvGraphicFramePr>
            <a:graphicFrameLocks noGrp="1"/>
          </p:cNvGraphicFramePr>
          <p:nvPr/>
        </p:nvGraphicFramePr>
        <p:xfrm>
          <a:off x="6658516" y="2172021"/>
          <a:ext cx="1242717" cy="3739928"/>
        </p:xfrm>
        <a:graphic>
          <a:graphicData uri="http://schemas.openxmlformats.org/drawingml/2006/table">
            <a:tbl>
              <a:tblPr/>
              <a:tblGrid>
                <a:gridCol w="1242717">
                  <a:extLst>
                    <a:ext uri="{9D8B030D-6E8A-4147-A177-3AD203B41FA5}">
                      <a16:colId xmlns:a16="http://schemas.microsoft.com/office/drawing/2014/main" val="20000"/>
                    </a:ext>
                  </a:extLst>
                </a:gridCol>
              </a:tblGrid>
              <a:tr h="46749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749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749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749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749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749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749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749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1" name="表格 10"/>
          <p:cNvGraphicFramePr>
            <a:graphicFrameLocks noGrp="1"/>
          </p:cNvGraphicFramePr>
          <p:nvPr/>
        </p:nvGraphicFramePr>
        <p:xfrm>
          <a:off x="7905725" y="2162928"/>
          <a:ext cx="845679" cy="3739928"/>
        </p:xfrm>
        <a:graphic>
          <a:graphicData uri="http://schemas.openxmlformats.org/drawingml/2006/table">
            <a:tbl>
              <a:tblPr/>
              <a:tblGrid>
                <a:gridCol w="845679">
                  <a:extLst>
                    <a:ext uri="{9D8B030D-6E8A-4147-A177-3AD203B41FA5}">
                      <a16:colId xmlns:a16="http://schemas.microsoft.com/office/drawing/2014/main" val="20000"/>
                    </a:ext>
                  </a:extLst>
                </a:gridCol>
              </a:tblGrid>
              <a:tr h="46749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749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749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749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749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749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749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749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1" y="185722"/>
            <a:ext cx="7686700" cy="742951"/>
          </a:xfrm>
        </p:spPr>
        <p:txBody>
          <a:bodyPr/>
          <a:lstStyle/>
          <a:p>
            <a:r>
              <a:rPr lang="en-US" altLang="zh-CN" dirty="0"/>
              <a:t>3.2 </a:t>
            </a:r>
            <a:r>
              <a:rPr lang="zh-CN" altLang="en-US" dirty="0"/>
              <a:t>真值表与波形图</a:t>
            </a:r>
          </a:p>
        </p:txBody>
      </p:sp>
      <p:sp>
        <p:nvSpPr>
          <p:cNvPr id="3" name="内容占位符 2"/>
          <p:cNvSpPr>
            <a:spLocks noGrp="1"/>
          </p:cNvSpPr>
          <p:nvPr>
            <p:ph idx="1"/>
          </p:nvPr>
        </p:nvSpPr>
        <p:spPr>
          <a:xfrm>
            <a:off x="228602" y="857245"/>
            <a:ext cx="8807897" cy="2184188"/>
          </a:xfrm>
        </p:spPr>
        <p:txBody>
          <a:bodyPr/>
          <a:lstStyle/>
          <a:p>
            <a:r>
              <a:rPr lang="zh-CN" altLang="en-US" sz="2200" b="1" dirty="0">
                <a:solidFill>
                  <a:srgbClr val="FF0000"/>
                </a:solidFill>
              </a:rPr>
              <a:t>波形图</a:t>
            </a:r>
            <a:r>
              <a:rPr lang="zh-CN" altLang="en-US" sz="2200" dirty="0"/>
              <a:t>描绘了逻辑函数输出变量对于输入变量的变化所产生的响应。在理想状态下，忽略时间延迟。</a:t>
            </a:r>
          </a:p>
          <a:p>
            <a:pPr lvl="1"/>
            <a:r>
              <a:rPr lang="zh-CN" altLang="en-US" dirty="0"/>
              <a:t>横轴表示时间</a:t>
            </a:r>
            <a:endParaRPr lang="en-US" altLang="zh-CN" dirty="0"/>
          </a:p>
          <a:p>
            <a:pPr lvl="1"/>
            <a:r>
              <a:rPr lang="zh-CN" altLang="en-US" dirty="0"/>
              <a:t>纵向用横线的高低来表示逻辑值大小</a:t>
            </a:r>
            <a:endParaRPr lang="en-US" altLang="zh-CN" dirty="0"/>
          </a:p>
          <a:p>
            <a:r>
              <a:rPr lang="zh-CN" altLang="en-US" sz="2200" dirty="0"/>
              <a:t>完整的波形图至少需要列出所有的输入组合和所对应的输出值</a:t>
            </a: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52</a:t>
            </a:fld>
            <a:endParaRPr lang="en-US" altLang="zh-CN" dirty="0"/>
          </a:p>
        </p:txBody>
      </p:sp>
      <p:graphicFrame>
        <p:nvGraphicFramePr>
          <p:cNvPr id="9" name="Object 1"/>
          <p:cNvGraphicFramePr>
            <a:graphicFrameLocks noChangeAspect="1"/>
          </p:cNvGraphicFramePr>
          <p:nvPr/>
        </p:nvGraphicFramePr>
        <p:xfrm>
          <a:off x="871539" y="3254637"/>
          <a:ext cx="6557983" cy="1332673"/>
        </p:xfrm>
        <a:graphic>
          <a:graphicData uri="http://schemas.openxmlformats.org/presentationml/2006/ole">
            <mc:AlternateContent xmlns:mc="http://schemas.openxmlformats.org/markup-compatibility/2006">
              <mc:Choice xmlns:v="urn:schemas-microsoft-com:vml" Requires="v">
                <p:oleObj name="BMP 图像" r:id="rId3" imgW="4505325" imgH="695325" progId="PBrush">
                  <p:embed/>
                </p:oleObj>
              </mc:Choice>
              <mc:Fallback>
                <p:oleObj name="BMP 图像" r:id="rId3" imgW="4505325" imgH="695325" progId="PBrush">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539" y="3254637"/>
                        <a:ext cx="6557983" cy="1332673"/>
                      </a:xfrm>
                      <a:prstGeom prst="rect">
                        <a:avLst/>
                      </a:prstGeom>
                      <a:noFill/>
                    </p:spPr>
                  </p:pic>
                </p:oleObj>
              </mc:Fallback>
            </mc:AlternateContent>
          </a:graphicData>
        </a:graphic>
      </p:graphicFrame>
      <p:graphicFrame>
        <p:nvGraphicFramePr>
          <p:cNvPr id="10" name="Object 3"/>
          <p:cNvGraphicFramePr>
            <a:graphicFrameLocks noChangeAspect="1"/>
          </p:cNvGraphicFramePr>
          <p:nvPr/>
        </p:nvGraphicFramePr>
        <p:xfrm>
          <a:off x="900635" y="5154194"/>
          <a:ext cx="6528887" cy="1342987"/>
        </p:xfrm>
        <a:graphic>
          <a:graphicData uri="http://schemas.openxmlformats.org/presentationml/2006/ole">
            <mc:AlternateContent xmlns:mc="http://schemas.openxmlformats.org/markup-compatibility/2006">
              <mc:Choice xmlns:v="urn:schemas-microsoft-com:vml" Requires="v">
                <p:oleObj name="BMP 图像" r:id="rId5" imgW="4514850" imgH="704850" progId="PBrush">
                  <p:embed/>
                </p:oleObj>
              </mc:Choice>
              <mc:Fallback>
                <p:oleObj name="BMP 图像" r:id="rId5" imgW="4514850" imgH="704850" progId="PBrush">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635" y="5154194"/>
                        <a:ext cx="6528887" cy="1342987"/>
                      </a:xfrm>
                      <a:prstGeom prst="rect">
                        <a:avLst/>
                      </a:prstGeom>
                      <a:noFill/>
                    </p:spPr>
                  </p:pic>
                </p:oleObj>
              </mc:Fallback>
            </mc:AlternateContent>
          </a:graphicData>
        </a:graphic>
      </p:graphicFrame>
      <p:sp>
        <p:nvSpPr>
          <p:cNvPr id="11" name="文本框 10"/>
          <p:cNvSpPr txBox="1"/>
          <p:nvPr/>
        </p:nvSpPr>
        <p:spPr>
          <a:xfrm>
            <a:off x="3835769" y="4613999"/>
            <a:ext cx="1048364" cy="369332"/>
          </a:xfrm>
          <a:prstGeom prst="rect">
            <a:avLst/>
          </a:prstGeom>
          <a:noFill/>
        </p:spPr>
        <p:txBody>
          <a:bodyPr wrap="none" lIns="0" tIns="0" rIns="0" bIns="0" rtlCol="0">
            <a:spAutoFit/>
          </a:bodyPr>
          <a:lstStyle/>
          <a:p>
            <a:r>
              <a:rPr lang="en-US" altLang="zh-CN" sz="2400" dirty="0">
                <a:solidFill>
                  <a:srgbClr val="FF0000"/>
                </a:solidFill>
              </a:rPr>
              <a:t>Y=A</a:t>
            </a:r>
            <a:r>
              <a:rPr lang="en-US" altLang="zh-CN" sz="2400" dirty="0">
                <a:solidFill>
                  <a:srgbClr val="FF0000"/>
                </a:solidFill>
                <a:latin typeface="宋体" panose="02010600030101010101" pitchFamily="2" charset="-122"/>
              </a:rPr>
              <a:t>·</a:t>
            </a:r>
            <a:r>
              <a:rPr lang="en-US" altLang="zh-CN" sz="2400" dirty="0">
                <a:solidFill>
                  <a:srgbClr val="FF0000"/>
                </a:solidFill>
              </a:rPr>
              <a:t>B</a:t>
            </a:r>
            <a:endParaRPr lang="zh-CN" altLang="en-US" sz="2400" dirty="0">
              <a:solidFill>
                <a:srgbClr val="FF0000"/>
              </a:solidFill>
            </a:endParaRPr>
          </a:p>
        </p:txBody>
      </p:sp>
      <p:sp>
        <p:nvSpPr>
          <p:cNvPr id="12" name="文本框 11"/>
          <p:cNvSpPr txBox="1"/>
          <p:nvPr/>
        </p:nvSpPr>
        <p:spPr>
          <a:xfrm>
            <a:off x="3938361" y="6497181"/>
            <a:ext cx="945772" cy="369332"/>
          </a:xfrm>
          <a:prstGeom prst="rect">
            <a:avLst/>
          </a:prstGeom>
          <a:noFill/>
        </p:spPr>
        <p:txBody>
          <a:bodyPr wrap="none" lIns="0" tIns="0" rIns="0" bIns="0" rtlCol="0">
            <a:spAutoFit/>
          </a:bodyPr>
          <a:lstStyle/>
          <a:p>
            <a:r>
              <a:rPr lang="en-US" altLang="zh-CN" sz="2400" dirty="0">
                <a:solidFill>
                  <a:srgbClr val="FF0000"/>
                </a:solidFill>
              </a:rPr>
              <a:t>Y=A+B</a:t>
            </a:r>
            <a:endParaRPr lang="zh-CN" altLang="en-US" sz="2400" dirty="0">
              <a:solidFill>
                <a:srgbClr val="FF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逻辑函数的标准表示</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69521" y="1078344"/>
                <a:ext cx="8523654" cy="3763081"/>
              </a:xfrm>
            </p:spPr>
            <p:txBody>
              <a:bodyPr/>
              <a:lstStyle/>
              <a:p>
                <a:pPr>
                  <a:spcBef>
                    <a:spcPts val="1200"/>
                  </a:spcBef>
                </a:pPr>
                <a:r>
                  <a:rPr lang="zh-CN" altLang="zh-CN" sz="2200" b="1" dirty="0">
                    <a:solidFill>
                      <a:srgbClr val="FF0000"/>
                    </a:solidFill>
                  </a:rPr>
                  <a:t>乘积项</a:t>
                </a:r>
                <a:r>
                  <a:rPr lang="zh-CN" altLang="en-US" sz="2200" b="1" dirty="0"/>
                  <a:t>：</a:t>
                </a:r>
                <a:r>
                  <a:rPr lang="zh-CN" altLang="zh-CN" sz="2200" dirty="0"/>
                  <a:t>包含</a:t>
                </a:r>
                <a:r>
                  <a:rPr lang="en-US" altLang="zh-CN" sz="2200" dirty="0"/>
                  <a:t>1</a:t>
                </a:r>
                <a:r>
                  <a:rPr lang="zh-CN" altLang="zh-CN" sz="2200" dirty="0"/>
                  <a:t>个或</a:t>
                </a:r>
                <a:r>
                  <a:rPr lang="en-US" altLang="zh-CN" sz="2200" dirty="0"/>
                  <a:t>1</a:t>
                </a:r>
                <a:r>
                  <a:rPr lang="zh-CN" altLang="zh-CN" sz="2200" dirty="0"/>
                  <a:t>个以上逻辑变量的与项。例如，</a:t>
                </a:r>
                <a:r>
                  <a:rPr lang="en-US" altLang="zh-CN" sz="2200" dirty="0"/>
                  <a:t>X</a:t>
                </a:r>
                <a:r>
                  <a:rPr lang="zh-CN" altLang="zh-CN" sz="2200" dirty="0"/>
                  <a:t>、</a:t>
                </a:r>
                <a:r>
                  <a:rPr lang="en-US" altLang="zh-CN" sz="2200" dirty="0"/>
                  <a:t>X</a:t>
                </a:r>
                <a14:m>
                  <m:oMath xmlns:m="http://schemas.openxmlformats.org/officeDocument/2006/math">
                    <m:r>
                      <a:rPr lang="en-US" altLang="zh-CN" sz="2200" i="1">
                        <a:latin typeface="Cambria Math" panose="02040503050406030204" pitchFamily="18" charset="0"/>
                        <a:ea typeface="+mj-ea"/>
                      </a:rPr>
                      <m:t>∙</m:t>
                    </m:r>
                    <m:r>
                      <a:rPr lang="en-US" altLang="zh-CN" sz="2200" i="1">
                        <a:latin typeface="Cambria Math" panose="02040503050406030204" pitchFamily="18" charset="0"/>
                        <a:ea typeface="+mj-ea"/>
                      </a:rPr>
                      <m:t>𝑌</m:t>
                    </m:r>
                    <m:r>
                      <a:rPr lang="zh-CN" altLang="zh-CN" sz="2200" i="1">
                        <a:latin typeface="Cambria Math" panose="02040503050406030204" pitchFamily="18" charset="0"/>
                        <a:ea typeface="+mj-ea"/>
                      </a:rPr>
                      <m:t>和</m:t>
                    </m:r>
                    <m:acc>
                      <m:accPr>
                        <m:chr m:val="̅"/>
                        <m:ctrlPr>
                          <a:rPr lang="zh-CN" altLang="zh-CN" sz="2200" i="1">
                            <a:latin typeface="Cambria Math" panose="02040503050406030204" pitchFamily="18" charset="0"/>
                            <a:ea typeface="+mj-ea"/>
                          </a:rPr>
                        </m:ctrlPr>
                      </m:accPr>
                      <m:e>
                        <m:r>
                          <a:rPr lang="en-US" altLang="zh-CN" sz="2200" i="1">
                            <a:latin typeface="Cambria Math" panose="02040503050406030204" pitchFamily="18" charset="0"/>
                            <a:ea typeface="+mj-ea"/>
                          </a:rPr>
                          <m:t>𝑋</m:t>
                        </m:r>
                      </m:e>
                    </m:acc>
                    <m:r>
                      <a:rPr lang="en-US" altLang="zh-CN" sz="2200" i="1">
                        <a:latin typeface="Cambria Math" panose="02040503050406030204" pitchFamily="18" charset="0"/>
                        <a:ea typeface="+mj-ea"/>
                      </a:rPr>
                      <m:t>∙</m:t>
                    </m:r>
                    <m:acc>
                      <m:accPr>
                        <m:chr m:val="̅"/>
                        <m:ctrlPr>
                          <a:rPr lang="zh-CN" altLang="zh-CN" sz="2200" i="1">
                            <a:latin typeface="Cambria Math" panose="02040503050406030204" pitchFamily="18" charset="0"/>
                            <a:ea typeface="+mj-ea"/>
                          </a:rPr>
                        </m:ctrlPr>
                      </m:accPr>
                      <m:e>
                        <m:r>
                          <a:rPr lang="en-US" altLang="zh-CN" sz="2200" i="1">
                            <a:latin typeface="Cambria Math" panose="02040503050406030204" pitchFamily="18" charset="0"/>
                            <a:ea typeface="+mj-ea"/>
                          </a:rPr>
                          <m:t>𝑌</m:t>
                        </m:r>
                      </m:e>
                    </m:acc>
                    <m:r>
                      <a:rPr lang="en-US" altLang="zh-CN" sz="2200" i="1">
                        <a:latin typeface="Cambria Math" panose="02040503050406030204" pitchFamily="18" charset="0"/>
                        <a:ea typeface="+mj-ea"/>
                      </a:rPr>
                      <m:t>∙</m:t>
                    </m:r>
                    <m:r>
                      <a:rPr lang="en-US" altLang="zh-CN" sz="2200" i="1">
                        <a:latin typeface="Cambria Math" panose="02040503050406030204" pitchFamily="18" charset="0"/>
                        <a:ea typeface="+mj-ea"/>
                      </a:rPr>
                      <m:t>𝑍</m:t>
                    </m:r>
                  </m:oMath>
                </a14:m>
                <a:r>
                  <a:rPr lang="zh-CN" altLang="zh-CN" sz="2200" dirty="0"/>
                  <a:t>都是乘积项</a:t>
                </a:r>
                <a:r>
                  <a:rPr lang="zh-CN" altLang="zh-CN" sz="2200" b="1" dirty="0"/>
                  <a:t>。</a:t>
                </a:r>
                <a:endParaRPr lang="en-US" altLang="zh-CN" sz="2200" b="1" dirty="0"/>
              </a:p>
              <a:p>
                <a:pPr>
                  <a:spcBef>
                    <a:spcPts val="1200"/>
                  </a:spcBef>
                </a:pPr>
                <a:r>
                  <a:rPr lang="zh-CN" altLang="zh-CN" sz="2200" b="1" dirty="0">
                    <a:solidFill>
                      <a:srgbClr val="FF0000"/>
                    </a:solidFill>
                  </a:rPr>
                  <a:t>求和项</a:t>
                </a:r>
                <a:r>
                  <a:rPr lang="zh-CN" altLang="en-US" sz="2200" b="1" dirty="0"/>
                  <a:t>：</a:t>
                </a:r>
                <a:r>
                  <a:rPr lang="zh-CN" altLang="zh-CN" sz="2200" dirty="0"/>
                  <a:t>包含</a:t>
                </a:r>
                <a:r>
                  <a:rPr lang="en-US" altLang="zh-CN" sz="2200" dirty="0"/>
                  <a:t>1</a:t>
                </a:r>
                <a:r>
                  <a:rPr lang="zh-CN" altLang="zh-CN" sz="2200" dirty="0"/>
                  <a:t>个或</a:t>
                </a:r>
                <a:r>
                  <a:rPr lang="en-US" altLang="zh-CN" sz="2200" dirty="0"/>
                  <a:t>1</a:t>
                </a:r>
                <a:r>
                  <a:rPr lang="zh-CN" altLang="zh-CN" sz="2200" dirty="0"/>
                  <a:t>个以上逻辑变量的或项。例如，</a:t>
                </a:r>
                <a:r>
                  <a:rPr lang="en-US" altLang="zh-CN" sz="2200" dirty="0"/>
                  <a:t>X</a:t>
                </a:r>
                <a:r>
                  <a:rPr lang="zh-CN" altLang="zh-CN" sz="2200" dirty="0"/>
                  <a:t>、</a:t>
                </a:r>
                <a:r>
                  <a:rPr lang="en-US" altLang="zh-CN" sz="2200" dirty="0"/>
                  <a:t>X+</a:t>
                </a:r>
                <a14:m>
                  <m:oMath xmlns:m="http://schemas.openxmlformats.org/officeDocument/2006/math">
                    <m:r>
                      <m:rPr>
                        <m:sty m:val="p"/>
                      </m:rPr>
                      <a:rPr lang="en-US" altLang="zh-CN" sz="2200" i="0">
                        <a:latin typeface="Cambria Math" panose="02040503050406030204" pitchFamily="18" charset="0"/>
                        <a:ea typeface="+mj-ea"/>
                      </a:rPr>
                      <m:t>Y</m:t>
                    </m:r>
                    <m:r>
                      <a:rPr lang="zh-CN" altLang="zh-CN" sz="2200" i="0">
                        <a:latin typeface="Cambria Math" panose="02040503050406030204" pitchFamily="18" charset="0"/>
                        <a:ea typeface="+mj-ea"/>
                      </a:rPr>
                      <m:t>和</m:t>
                    </m:r>
                    <m:acc>
                      <m:accPr>
                        <m:chr m:val="̅"/>
                        <m:ctrlPr>
                          <a:rPr lang="zh-CN" altLang="zh-CN" sz="2200" i="1">
                            <a:latin typeface="Cambria Math" panose="02040503050406030204" pitchFamily="18" charset="0"/>
                            <a:ea typeface="+mj-ea"/>
                          </a:rPr>
                        </m:ctrlPr>
                      </m:accPr>
                      <m:e>
                        <m:r>
                          <m:rPr>
                            <m:sty m:val="p"/>
                          </m:rPr>
                          <a:rPr lang="en-US" altLang="zh-CN" sz="2200" i="0">
                            <a:latin typeface="Cambria Math" panose="02040503050406030204" pitchFamily="18" charset="0"/>
                            <a:ea typeface="+mj-ea"/>
                          </a:rPr>
                          <m:t>X</m:t>
                        </m:r>
                      </m:e>
                    </m:acc>
                    <m:r>
                      <a:rPr lang="en-US" altLang="zh-CN" sz="2200" i="0">
                        <a:latin typeface="Cambria Math" panose="02040503050406030204" pitchFamily="18" charset="0"/>
                        <a:ea typeface="+mj-ea"/>
                      </a:rPr>
                      <m:t>+</m:t>
                    </m:r>
                    <m:acc>
                      <m:accPr>
                        <m:chr m:val="̅"/>
                        <m:ctrlPr>
                          <a:rPr lang="zh-CN" altLang="zh-CN" sz="2200" i="1">
                            <a:latin typeface="Cambria Math" panose="02040503050406030204" pitchFamily="18" charset="0"/>
                            <a:ea typeface="+mj-ea"/>
                          </a:rPr>
                        </m:ctrlPr>
                      </m:accPr>
                      <m:e>
                        <m:r>
                          <m:rPr>
                            <m:sty m:val="p"/>
                          </m:rPr>
                          <a:rPr lang="en-US" altLang="zh-CN" sz="2200" i="0">
                            <a:latin typeface="Cambria Math" panose="02040503050406030204" pitchFamily="18" charset="0"/>
                            <a:ea typeface="+mj-ea"/>
                          </a:rPr>
                          <m:t>Y</m:t>
                        </m:r>
                      </m:e>
                    </m:acc>
                    <m:r>
                      <a:rPr lang="en-US" altLang="zh-CN" sz="2200" i="0">
                        <a:latin typeface="Cambria Math" panose="02040503050406030204" pitchFamily="18" charset="0"/>
                        <a:ea typeface="+mj-ea"/>
                      </a:rPr>
                      <m:t>+</m:t>
                    </m:r>
                    <m:r>
                      <m:rPr>
                        <m:sty m:val="p"/>
                      </m:rPr>
                      <a:rPr lang="en-US" altLang="zh-CN" sz="2200" i="0">
                        <a:latin typeface="Cambria Math" panose="02040503050406030204" pitchFamily="18" charset="0"/>
                        <a:ea typeface="+mj-ea"/>
                      </a:rPr>
                      <m:t>Z</m:t>
                    </m:r>
                  </m:oMath>
                </a14:m>
                <a:r>
                  <a:rPr lang="zh-CN" altLang="zh-CN" sz="2200" dirty="0"/>
                  <a:t>都是求和项</a:t>
                </a:r>
                <a:r>
                  <a:rPr lang="zh-CN" altLang="zh-CN" sz="2200" b="1" dirty="0"/>
                  <a:t>。</a:t>
                </a:r>
                <a:endParaRPr lang="zh-CN" altLang="zh-CN" sz="2200" dirty="0"/>
              </a:p>
              <a:p>
                <a:pPr>
                  <a:spcBef>
                    <a:spcPts val="1200"/>
                  </a:spcBef>
                </a:pPr>
                <a:r>
                  <a:rPr lang="zh-CN" altLang="zh-CN" sz="2200" b="1" dirty="0">
                    <a:solidFill>
                      <a:srgbClr val="FF0000"/>
                    </a:solidFill>
                  </a:rPr>
                  <a:t>“与</a:t>
                </a:r>
                <a:r>
                  <a:rPr lang="en-US" altLang="zh-CN" sz="2200" b="1" dirty="0">
                    <a:solidFill>
                      <a:srgbClr val="FF0000"/>
                    </a:solidFill>
                  </a:rPr>
                  <a:t>-</a:t>
                </a:r>
                <a:r>
                  <a:rPr lang="zh-CN" altLang="zh-CN" sz="2200" b="1" dirty="0">
                    <a:solidFill>
                      <a:srgbClr val="FF0000"/>
                    </a:solidFill>
                  </a:rPr>
                  <a:t>或”表达式</a:t>
                </a:r>
                <a:r>
                  <a:rPr lang="zh-CN" altLang="zh-CN" sz="2200" dirty="0"/>
                  <a:t>或</a:t>
                </a:r>
                <a:r>
                  <a:rPr lang="zh-CN" altLang="zh-CN" sz="2200" b="1" dirty="0">
                    <a:solidFill>
                      <a:srgbClr val="FF0000"/>
                    </a:solidFill>
                  </a:rPr>
                  <a:t>积之和表达式</a:t>
                </a:r>
                <a:r>
                  <a:rPr lang="en-US" altLang="zh-CN" sz="2200" dirty="0"/>
                  <a:t>(Sum of Product</a:t>
                </a:r>
                <a:r>
                  <a:rPr lang="zh-CN" altLang="zh-CN" sz="2200" dirty="0"/>
                  <a:t>，</a:t>
                </a:r>
                <a:r>
                  <a:rPr lang="en-US" altLang="zh-CN" sz="2200" dirty="0"/>
                  <a:t>SOP)</a:t>
                </a:r>
                <a:r>
                  <a:rPr lang="zh-CN" altLang="en-US" sz="2200" dirty="0"/>
                  <a:t>：</a:t>
                </a:r>
                <a:r>
                  <a:rPr lang="zh-CN" altLang="zh-CN" sz="2200" dirty="0"/>
                  <a:t>多个乘积项的或运算</a:t>
                </a:r>
                <a:r>
                  <a:rPr lang="zh-CN" altLang="en-US" sz="2200" dirty="0"/>
                  <a:t>。例如：</a:t>
                </a:r>
                <a:r>
                  <a:rPr lang="en-US" altLang="zh-CN" sz="2200" dirty="0"/>
                  <a:t>X</a:t>
                </a:r>
                <a14:m>
                  <m:oMath xmlns:m="http://schemas.openxmlformats.org/officeDocument/2006/math">
                    <m:r>
                      <a:rPr lang="en-US" altLang="zh-CN" sz="2200">
                        <a:latin typeface="Cambria Math" panose="02040503050406030204" pitchFamily="18" charset="0"/>
                      </a:rPr>
                      <m:t>∙</m:t>
                    </m:r>
                    <m:r>
                      <m:rPr>
                        <m:sty m:val="p"/>
                      </m:rPr>
                      <a:rPr lang="en-US" altLang="zh-CN" sz="2200" i="0">
                        <a:latin typeface="Cambria Math" panose="02040503050406030204" pitchFamily="18" charset="0"/>
                      </a:rPr>
                      <m:t>Y</m:t>
                    </m:r>
                    <m:r>
                      <a:rPr lang="en-US" altLang="zh-CN" sz="2200" i="0">
                        <a:latin typeface="Cambria Math" panose="02040503050406030204" pitchFamily="18" charset="0"/>
                      </a:rPr>
                      <m:t>+</m:t>
                    </m:r>
                  </m:oMath>
                </a14:m>
                <a:r>
                  <a:rPr lang="en-US" altLang="zh-CN" sz="2200" b="1" dirty="0"/>
                  <a:t> </a:t>
                </a:r>
                <a14:m>
                  <m:oMath xmlns:m="http://schemas.openxmlformats.org/officeDocument/2006/math">
                    <m:acc>
                      <m:accPr>
                        <m:chr m:val="̅"/>
                        <m:ctrlPr>
                          <a:rPr lang="zh-CN" altLang="zh-CN" sz="2200" i="1">
                            <a:latin typeface="Cambria Math" panose="02040503050406030204" pitchFamily="18" charset="0"/>
                          </a:rPr>
                        </m:ctrlPr>
                      </m:accPr>
                      <m:e>
                        <m:r>
                          <m:rPr>
                            <m:sty m:val="p"/>
                          </m:rPr>
                          <a:rPr lang="en-US" altLang="zh-CN" sz="2200" i="0">
                            <a:latin typeface="Cambria Math" panose="02040503050406030204" pitchFamily="18" charset="0"/>
                          </a:rPr>
                          <m:t>X</m:t>
                        </m:r>
                      </m:e>
                    </m:acc>
                    <m:r>
                      <a:rPr lang="en-US" altLang="zh-CN" sz="2200" i="0">
                        <a:latin typeface="Cambria Math" panose="02040503050406030204" pitchFamily="18" charset="0"/>
                      </a:rPr>
                      <m:t>∙</m:t>
                    </m:r>
                    <m:acc>
                      <m:accPr>
                        <m:chr m:val="̅"/>
                        <m:ctrlPr>
                          <a:rPr lang="zh-CN" altLang="zh-CN" sz="2200" i="1">
                            <a:latin typeface="Cambria Math" panose="02040503050406030204" pitchFamily="18" charset="0"/>
                          </a:rPr>
                        </m:ctrlPr>
                      </m:accPr>
                      <m:e>
                        <m:r>
                          <m:rPr>
                            <m:sty m:val="p"/>
                          </m:rPr>
                          <a:rPr lang="en-US" altLang="zh-CN" sz="2200" i="0">
                            <a:latin typeface="Cambria Math" panose="02040503050406030204" pitchFamily="18" charset="0"/>
                          </a:rPr>
                          <m:t>Y</m:t>
                        </m:r>
                      </m:e>
                    </m:acc>
                    <m:r>
                      <a:rPr lang="en-US" altLang="zh-CN" sz="2200" i="0">
                        <a:latin typeface="Cambria Math" panose="02040503050406030204" pitchFamily="18" charset="0"/>
                      </a:rPr>
                      <m:t>∙</m:t>
                    </m:r>
                    <m:r>
                      <m:rPr>
                        <m:sty m:val="p"/>
                      </m:rPr>
                      <a:rPr lang="en-US" altLang="zh-CN" sz="2200" i="0">
                        <a:latin typeface="Cambria Math" panose="02040503050406030204" pitchFamily="18" charset="0"/>
                      </a:rPr>
                      <m:t>Z</m:t>
                    </m:r>
                  </m:oMath>
                </a14:m>
                <a:r>
                  <a:rPr lang="zh-CN" altLang="zh-CN" sz="2200" dirty="0"/>
                  <a:t>。</a:t>
                </a:r>
              </a:p>
              <a:p>
                <a:pPr>
                  <a:spcBef>
                    <a:spcPts val="1200"/>
                  </a:spcBef>
                </a:pPr>
                <a:r>
                  <a:rPr lang="zh-CN" altLang="zh-CN" sz="2200" b="1" dirty="0">
                    <a:solidFill>
                      <a:srgbClr val="FF0000"/>
                    </a:solidFill>
                  </a:rPr>
                  <a:t>“或</a:t>
                </a:r>
                <a:r>
                  <a:rPr lang="en-US" altLang="zh-CN" sz="2200" b="1" dirty="0">
                    <a:solidFill>
                      <a:srgbClr val="FF0000"/>
                    </a:solidFill>
                  </a:rPr>
                  <a:t>-</a:t>
                </a:r>
                <a:r>
                  <a:rPr lang="zh-CN" altLang="zh-CN" sz="2200" b="1" dirty="0">
                    <a:solidFill>
                      <a:srgbClr val="FF0000"/>
                    </a:solidFill>
                  </a:rPr>
                  <a:t>与”表达式</a:t>
                </a:r>
                <a:r>
                  <a:rPr lang="zh-CN" altLang="zh-CN" sz="2200" dirty="0"/>
                  <a:t>或</a:t>
                </a:r>
                <a:r>
                  <a:rPr lang="zh-CN" altLang="zh-CN" sz="2200" b="1" dirty="0">
                    <a:solidFill>
                      <a:srgbClr val="FF0000"/>
                    </a:solidFill>
                  </a:rPr>
                  <a:t>和之积表达式</a:t>
                </a:r>
                <a:r>
                  <a:rPr lang="en-US" altLang="zh-CN" sz="2200" dirty="0"/>
                  <a:t>(Product of Sum</a:t>
                </a:r>
                <a:r>
                  <a:rPr lang="zh-CN" altLang="zh-CN" sz="2200" dirty="0"/>
                  <a:t>，</a:t>
                </a:r>
                <a:r>
                  <a:rPr lang="en-US" altLang="zh-CN" sz="2200" dirty="0"/>
                  <a:t>POS</a:t>
                </a:r>
                <a:r>
                  <a:rPr lang="zh-CN" altLang="zh-CN" sz="2200" dirty="0"/>
                  <a:t>）</a:t>
                </a:r>
                <a:r>
                  <a:rPr lang="zh-CN" altLang="en-US" sz="2200" dirty="0"/>
                  <a:t>：</a:t>
                </a:r>
                <a:r>
                  <a:rPr lang="zh-CN" altLang="zh-CN" sz="2200" dirty="0"/>
                  <a:t>多个求和项的与运算。</a:t>
                </a:r>
                <a:r>
                  <a:rPr lang="zh-CN" altLang="en-US" sz="2200" dirty="0"/>
                  <a:t>例如：</a:t>
                </a:r>
                <a:r>
                  <a:rPr lang="zh-CN" altLang="zh-CN" sz="2200" dirty="0"/>
                  <a:t> </a:t>
                </a:r>
                <a:r>
                  <a:rPr lang="en-US" altLang="zh-CN" sz="2200" dirty="0"/>
                  <a:t>(X+</a:t>
                </a:r>
                <a14:m>
                  <m:oMath xmlns:m="http://schemas.openxmlformats.org/officeDocument/2006/math">
                    <m:r>
                      <m:rPr>
                        <m:sty m:val="p"/>
                      </m:rPr>
                      <a:rPr lang="en-US" altLang="zh-CN" sz="2200">
                        <a:latin typeface="Cambria Math" panose="02040503050406030204" pitchFamily="18" charset="0"/>
                      </a:rPr>
                      <m:t>Y</m:t>
                    </m:r>
                    <m:r>
                      <a:rPr lang="en-US" altLang="zh-CN" sz="2200">
                        <a:latin typeface="Cambria Math" panose="02040503050406030204" pitchFamily="18" charset="0"/>
                      </a:rPr>
                      <m:t>)∙(</m:t>
                    </m:r>
                    <m:acc>
                      <m:accPr>
                        <m:chr m:val="̅"/>
                        <m:ctrlPr>
                          <a:rPr lang="zh-CN" altLang="zh-CN" sz="2200" i="1">
                            <a:latin typeface="Cambria Math" panose="02040503050406030204" pitchFamily="18" charset="0"/>
                          </a:rPr>
                        </m:ctrlPr>
                      </m:accPr>
                      <m:e>
                        <m:r>
                          <m:rPr>
                            <m:sty m:val="p"/>
                          </m:rPr>
                          <a:rPr lang="en-US" altLang="zh-CN" sz="2200">
                            <a:latin typeface="Cambria Math" panose="02040503050406030204" pitchFamily="18" charset="0"/>
                          </a:rPr>
                          <m:t>X</m:t>
                        </m:r>
                      </m:e>
                    </m:acc>
                    <m:r>
                      <a:rPr lang="en-US" altLang="zh-CN" sz="2200">
                        <a:latin typeface="Cambria Math" panose="02040503050406030204" pitchFamily="18" charset="0"/>
                      </a:rPr>
                      <m:t>+</m:t>
                    </m:r>
                    <m:acc>
                      <m:accPr>
                        <m:chr m:val="̅"/>
                        <m:ctrlPr>
                          <a:rPr lang="zh-CN" altLang="zh-CN" sz="2200" i="1">
                            <a:latin typeface="Cambria Math" panose="02040503050406030204" pitchFamily="18" charset="0"/>
                          </a:rPr>
                        </m:ctrlPr>
                      </m:accPr>
                      <m:e>
                        <m:r>
                          <m:rPr>
                            <m:sty m:val="p"/>
                          </m:rPr>
                          <a:rPr lang="en-US" altLang="zh-CN" sz="2200">
                            <a:latin typeface="Cambria Math" panose="02040503050406030204" pitchFamily="18" charset="0"/>
                          </a:rPr>
                          <m:t>Y</m:t>
                        </m:r>
                      </m:e>
                    </m:acc>
                    <m:r>
                      <a:rPr lang="en-US" altLang="zh-CN" sz="2200">
                        <a:latin typeface="Cambria Math" panose="02040503050406030204" pitchFamily="18" charset="0"/>
                      </a:rPr>
                      <m:t>+</m:t>
                    </m:r>
                    <m:r>
                      <m:rPr>
                        <m:sty m:val="p"/>
                      </m:rPr>
                      <a:rPr lang="en-US" altLang="zh-CN" sz="2200">
                        <a:latin typeface="Cambria Math" panose="02040503050406030204" pitchFamily="18" charset="0"/>
                      </a:rPr>
                      <m:t>Z</m:t>
                    </m:r>
                    <m:r>
                      <a:rPr lang="en-US" altLang="zh-CN" sz="2200">
                        <a:latin typeface="Cambria Math" panose="02040503050406030204" pitchFamily="18" charset="0"/>
                      </a:rPr>
                      <m:t>)</m:t>
                    </m:r>
                  </m:oMath>
                </a14:m>
                <a:r>
                  <a:rPr lang="zh-CN" altLang="zh-CN" sz="2200" dirty="0"/>
                  <a:t>。</a:t>
                </a:r>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369521" y="1078344"/>
                <a:ext cx="8523654" cy="3763081"/>
              </a:xfrm>
              <a:blipFill rotWithShape="1">
                <a:blip r:embed="rId2"/>
                <a:stretch>
                  <a:fillRect l="-7" t="-3" b="5"/>
                </a:stretch>
              </a:blipFill>
            </p:spPr>
            <p:txBody>
              <a:bodyPr/>
              <a:lstStyle/>
              <a:p>
                <a:r>
                  <a:rPr lang="zh-CN" altLang="en-US">
                    <a:noFill/>
                  </a:rPr>
                  <a:t> </a:t>
                </a:r>
              </a:p>
            </p:txBody>
          </p:sp>
        </mc:Fallback>
      </mc:AlternateContent>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53</a:t>
            </a:fld>
            <a:endParaRPr lang="en-US" altLang="zh-CN"/>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逻辑函数的标准表示</a:t>
            </a:r>
          </a:p>
        </p:txBody>
      </p:sp>
      <p:sp>
        <p:nvSpPr>
          <p:cNvPr id="3" name="内容占位符 2"/>
          <p:cNvSpPr>
            <a:spLocks noGrp="1"/>
          </p:cNvSpPr>
          <p:nvPr>
            <p:ph idx="1"/>
          </p:nvPr>
        </p:nvSpPr>
        <p:spPr>
          <a:xfrm>
            <a:off x="206375" y="1086099"/>
            <a:ext cx="8686800" cy="3218317"/>
          </a:xfrm>
        </p:spPr>
        <p:txBody>
          <a:bodyPr/>
          <a:lstStyle/>
          <a:p>
            <a:r>
              <a:rPr lang="zh-CN" altLang="en-US" sz="2200" dirty="0">
                <a:solidFill>
                  <a:srgbClr val="FF0000"/>
                </a:solidFill>
              </a:rPr>
              <a:t>与</a:t>
            </a:r>
            <a:r>
              <a:rPr lang="en-US" altLang="zh-CN" sz="2200" dirty="0">
                <a:solidFill>
                  <a:srgbClr val="FF0000"/>
                </a:solidFill>
              </a:rPr>
              <a:t>-</a:t>
            </a:r>
            <a:r>
              <a:rPr lang="zh-CN" altLang="en-US" sz="2200" dirty="0">
                <a:solidFill>
                  <a:srgbClr val="FF0000"/>
                </a:solidFill>
              </a:rPr>
              <a:t>或表达式</a:t>
            </a:r>
            <a:r>
              <a:rPr lang="zh-CN" altLang="en-US" sz="2200" dirty="0"/>
              <a:t>：积之和表达式</a:t>
            </a:r>
            <a:r>
              <a:rPr lang="en-US" altLang="zh-CN" sz="2200" dirty="0"/>
              <a:t>SOP</a:t>
            </a:r>
          </a:p>
          <a:p>
            <a:pPr marL="0" indent="0">
              <a:buNone/>
            </a:pPr>
            <a:r>
              <a:rPr lang="en-US" altLang="zh-CN" sz="2200" dirty="0"/>
              <a:t>   </a:t>
            </a:r>
          </a:p>
          <a:p>
            <a:pPr marL="0" indent="0">
              <a:buNone/>
            </a:pPr>
            <a:r>
              <a:rPr lang="en-US" altLang="zh-CN" sz="2200" dirty="0"/>
              <a:t>                            </a:t>
            </a:r>
            <a:r>
              <a:rPr lang="zh-CN" altLang="en-US" sz="2200" dirty="0">
                <a:solidFill>
                  <a:schemeClr val="accent6"/>
                </a:solidFill>
              </a:rPr>
              <a:t>与项             </a:t>
            </a:r>
            <a:endParaRPr lang="en-US" altLang="zh-CN" sz="2200" dirty="0">
              <a:solidFill>
                <a:schemeClr val="accent6"/>
              </a:solidFill>
            </a:endParaRPr>
          </a:p>
          <a:p>
            <a:pPr marL="0" indent="0">
              <a:buNone/>
            </a:pPr>
            <a:r>
              <a:rPr lang="en-US" altLang="zh-CN" sz="2200" dirty="0">
                <a:solidFill>
                  <a:schemeClr val="accent6"/>
                </a:solidFill>
              </a:rPr>
              <a:t>		    </a:t>
            </a:r>
            <a:r>
              <a:rPr lang="zh-CN" altLang="en-US" sz="2200" dirty="0">
                <a:solidFill>
                  <a:schemeClr val="accent6"/>
                </a:solidFill>
              </a:rPr>
              <a:t>乘积项</a:t>
            </a:r>
            <a:endParaRPr lang="en-US" altLang="zh-CN" sz="2200" dirty="0">
              <a:solidFill>
                <a:schemeClr val="accent6"/>
              </a:solidFill>
            </a:endParaRPr>
          </a:p>
          <a:p>
            <a:endParaRPr lang="en-US" altLang="zh-CN" sz="2200" dirty="0">
              <a:solidFill>
                <a:srgbClr val="FF0000"/>
              </a:solidFill>
            </a:endParaRPr>
          </a:p>
          <a:p>
            <a:r>
              <a:rPr lang="zh-CN" altLang="en-US" sz="2200" dirty="0">
                <a:solidFill>
                  <a:srgbClr val="FF0000"/>
                </a:solidFill>
              </a:rPr>
              <a:t>或</a:t>
            </a:r>
            <a:r>
              <a:rPr lang="en-US" altLang="zh-CN" sz="2200" dirty="0">
                <a:solidFill>
                  <a:srgbClr val="FF0000"/>
                </a:solidFill>
              </a:rPr>
              <a:t>-</a:t>
            </a:r>
            <a:r>
              <a:rPr lang="zh-CN" altLang="en-US" sz="2200" dirty="0">
                <a:solidFill>
                  <a:srgbClr val="FF0000"/>
                </a:solidFill>
              </a:rPr>
              <a:t>与表达式</a:t>
            </a:r>
            <a:r>
              <a:rPr lang="zh-CN" altLang="en-US" sz="2200" dirty="0"/>
              <a:t>：和之积表达式</a:t>
            </a:r>
            <a:r>
              <a:rPr lang="en-US" altLang="zh-CN" sz="2200" dirty="0"/>
              <a:t>POS</a:t>
            </a:r>
            <a:endParaRPr lang="zh-CN" altLang="en-US" sz="2200" dirty="0"/>
          </a:p>
          <a:p>
            <a:endParaRPr lang="zh-CN" altLang="en-US" sz="2800" b="0" dirty="0"/>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54</a:t>
            </a:fld>
            <a:endParaRPr lang="en-US" altLang="zh-CN"/>
          </a:p>
        </p:txBody>
      </p:sp>
      <mc:AlternateContent xmlns:mc="http://schemas.openxmlformats.org/markup-compatibility/2006" xmlns:a14="http://schemas.microsoft.com/office/drawing/2010/main">
        <mc:Choice Requires="a14">
          <p:sp>
            <p:nvSpPr>
              <p:cNvPr id="7" name="对象 6"/>
              <p:cNvSpPr txBox="1"/>
              <p:nvPr/>
            </p:nvSpPr>
            <p:spPr>
              <a:xfrm>
                <a:off x="417231" y="1581287"/>
                <a:ext cx="5895975" cy="528637"/>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r>
                        <a:rPr lang="zh-CN" altLang="en-US" sz="2400" i="1">
                          <a:solidFill>
                            <a:srgbClr val="000000"/>
                          </a:solidFill>
                          <a:latin typeface="Cambria Math" panose="02040503050406030204" pitchFamily="18" charset="0"/>
                        </a:rPr>
                        <m:t>𝑓</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𝐶</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𝐴</m:t>
                          </m:r>
                        </m:e>
                      </m:ba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𝐶</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𝐵</m:t>
                          </m:r>
                        </m:e>
                      </m:ba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𝐶</m:t>
                          </m:r>
                        </m:e>
                      </m:bar>
                    </m:oMath>
                  </m:oMathPara>
                </a14:m>
                <a:endParaRPr lang="zh-CN" altLang="en-US" sz="2400" dirty="0"/>
              </a:p>
            </p:txBody>
          </p:sp>
        </mc:Choice>
        <mc:Fallback xmlns="">
          <p:sp>
            <p:nvSpPr>
              <p:cNvPr id="7" name="对象 6"/>
              <p:cNvSpPr txBox="1">
                <a:spLocks noRot="1" noChangeAspect="1" noMove="1" noResize="1" noEditPoints="1" noAdjustHandles="1" noChangeArrowheads="1" noChangeShapeType="1" noTextEdit="1"/>
              </p:cNvSpPr>
              <p:nvPr/>
            </p:nvSpPr>
            <p:spPr>
              <a:xfrm>
                <a:off x="417231" y="1581287"/>
                <a:ext cx="5895975" cy="528637"/>
              </a:xfrm>
              <a:prstGeom prst="rect">
                <a:avLst/>
              </a:prstGeom>
              <a:blipFill rotWithShape="1">
                <a:blip r:embed="rId3"/>
                <a:stretch>
                  <a:fillRect l="-1" t="-26" r="1" b="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对象 23"/>
              <p:cNvSpPr txBox="1"/>
              <p:nvPr/>
            </p:nvSpPr>
            <p:spPr bwMode="auto">
              <a:xfrm>
                <a:off x="417231" y="3849877"/>
                <a:ext cx="6619875" cy="528637"/>
              </a:xfrm>
              <a:prstGeom prst="rect">
                <a:avLst/>
              </a:prstGeom>
              <a:noFill/>
              <a:ln>
                <a:noFill/>
              </a:ln>
            </p:spPr>
            <p:txBody>
              <a:bodyPr>
                <a:normAutofit/>
              </a:bodyPr>
              <a:lstStyle/>
              <a:p>
                <a:pPr/>
                <a14:m>
                  <m:oMathPara xmlns:m="http://schemas.openxmlformats.org/officeDocument/2006/math">
                    <m:oMathParaPr>
                      <m:jc m:val="centerGroup"/>
                    </m:oMathParaPr>
                    <m:oMath xmlns:m="http://schemas.openxmlformats.org/officeDocument/2006/math">
                      <m:r>
                        <a:rPr lang="zh-CN" altLang="en-US" sz="2400" i="1">
                          <a:solidFill>
                            <a:srgbClr val="000000"/>
                          </a:solidFill>
                          <a:latin typeface="Cambria Math" panose="02040503050406030204" pitchFamily="18" charset="0"/>
                        </a:rPr>
                        <m:t>𝑓</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𝐶</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r>
                        <a:rPr lang="zh-CN" altLang="en-US" sz="2400" i="1">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𝐶</m:t>
                          </m:r>
                        </m:e>
                      </m:ba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𝐴</m:t>
                          </m:r>
                        </m:e>
                      </m:ba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𝐶</m:t>
                      </m:r>
                      <m:r>
                        <a:rPr lang="zh-CN" altLang="en-US" sz="2400" i="1">
                          <a:solidFill>
                            <a:srgbClr val="000000"/>
                          </a:solidFill>
                          <a:latin typeface="Cambria Math" panose="02040503050406030204" pitchFamily="18" charset="0"/>
                        </a:rPr>
                        <m:t>)</m:t>
                      </m:r>
                    </m:oMath>
                  </m:oMathPara>
                </a14:m>
                <a:endParaRPr lang="zh-CN" altLang="en-US" sz="2400" dirty="0"/>
              </a:p>
            </p:txBody>
          </p:sp>
        </mc:Choice>
        <mc:Fallback xmlns="">
          <p:sp>
            <p:nvSpPr>
              <p:cNvPr id="24" name="对象 23"/>
              <p:cNvSpPr txBox="1">
                <a:spLocks noRot="1" noChangeAspect="1" noMove="1" noResize="1" noEditPoints="1" noAdjustHandles="1" noChangeArrowheads="1" noChangeShapeType="1" noTextEdit="1"/>
              </p:cNvSpPr>
              <p:nvPr/>
            </p:nvSpPr>
            <p:spPr bwMode="auto">
              <a:xfrm>
                <a:off x="417231" y="3849877"/>
                <a:ext cx="6619875" cy="528637"/>
              </a:xfrm>
              <a:prstGeom prst="rect">
                <a:avLst/>
              </a:prstGeom>
              <a:blipFill rotWithShape="1">
                <a:blip r:embed="rId4"/>
                <a:stretch>
                  <a:fillRect l="-1" t="-96" r="1" b="36"/>
                </a:stretch>
              </a:blipFill>
              <a:ln>
                <a:noFill/>
              </a:ln>
            </p:spPr>
            <p:txBody>
              <a:bodyPr/>
              <a:lstStyle/>
              <a:p>
                <a:r>
                  <a:rPr lang="zh-CN" altLang="en-US">
                    <a:noFill/>
                  </a:rPr>
                  <a:t> </a:t>
                </a:r>
              </a:p>
            </p:txBody>
          </p:sp>
        </mc:Fallback>
      </mc:AlternateContent>
      <p:graphicFrame>
        <p:nvGraphicFramePr>
          <p:cNvPr id="16" name="Object 4"/>
          <p:cNvGraphicFramePr>
            <a:graphicFrameLocks noChangeAspect="1"/>
          </p:cNvGraphicFramePr>
          <p:nvPr/>
        </p:nvGraphicFramePr>
        <p:xfrm>
          <a:off x="6053202" y="1639592"/>
          <a:ext cx="2970070" cy="2002359"/>
        </p:xfrm>
        <a:graphic>
          <a:graphicData uri="http://schemas.openxmlformats.org/presentationml/2006/ole">
            <mc:AlternateContent xmlns:mc="http://schemas.openxmlformats.org/markup-compatibility/2006">
              <mc:Choice xmlns:v="urn:schemas-microsoft-com:vml" Requires="v">
                <p:oleObj name="Artwork" r:id="rId5" imgW="4648200" imgH="1238250" progId="">
                  <p:embed/>
                </p:oleObj>
              </mc:Choice>
              <mc:Fallback>
                <p:oleObj name="Artwork" r:id="rId5" imgW="4648200" imgH="1238250"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l="59836"/>
                      <a:stretch>
                        <a:fillRect/>
                      </a:stretch>
                    </p:blipFill>
                    <p:spPr bwMode="auto">
                      <a:xfrm>
                        <a:off x="6053202" y="1639592"/>
                        <a:ext cx="2970070" cy="2002359"/>
                      </a:xfrm>
                      <a:prstGeom prst="rect">
                        <a:avLst/>
                      </a:prstGeom>
                      <a:noFill/>
                      <a:ln>
                        <a:noFill/>
                      </a:ln>
                      <a:effectLst/>
                    </p:spPr>
                  </p:pic>
                </p:oleObj>
              </mc:Fallback>
            </mc:AlternateContent>
          </a:graphicData>
        </a:graphic>
      </p:graphicFrame>
      <p:graphicFrame>
        <p:nvGraphicFramePr>
          <p:cNvPr id="18" name="Object 4"/>
          <p:cNvGraphicFramePr>
            <a:graphicFrameLocks noChangeAspect="1"/>
          </p:cNvGraphicFramePr>
          <p:nvPr/>
        </p:nvGraphicFramePr>
        <p:xfrm>
          <a:off x="2522661" y="4540685"/>
          <a:ext cx="2897440" cy="1962511"/>
        </p:xfrm>
        <a:graphic>
          <a:graphicData uri="http://schemas.openxmlformats.org/presentationml/2006/ole">
            <mc:AlternateContent xmlns:mc="http://schemas.openxmlformats.org/markup-compatibility/2006">
              <mc:Choice xmlns:v="urn:schemas-microsoft-com:vml" Requires="v">
                <p:oleObj name="Artwork" r:id="rId7" imgW="1828800" imgH="1238250" progId="">
                  <p:embed/>
                </p:oleObj>
              </mc:Choice>
              <mc:Fallback>
                <p:oleObj name="Artwork" r:id="rId7" imgW="1828800" imgH="1238250" progId="">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2661" y="4540685"/>
                        <a:ext cx="2897440" cy="1962511"/>
                      </a:xfrm>
                      <a:prstGeom prst="rect">
                        <a:avLst/>
                      </a:prstGeom>
                      <a:noFill/>
                      <a:ln>
                        <a:noFill/>
                      </a:ln>
                      <a:effectLst/>
                    </p:spPr>
                  </p:pic>
                </p:oleObj>
              </mc:Fallback>
            </mc:AlternateContent>
          </a:graphicData>
        </a:graphic>
      </p:graphicFrame>
      <p:sp>
        <p:nvSpPr>
          <p:cNvPr id="4" name="矩形 3"/>
          <p:cNvSpPr/>
          <p:nvPr/>
        </p:nvSpPr>
        <p:spPr>
          <a:xfrm>
            <a:off x="5505189" y="4304416"/>
            <a:ext cx="1096027" cy="430887"/>
          </a:xfrm>
          <a:prstGeom prst="rect">
            <a:avLst/>
          </a:prstGeom>
        </p:spPr>
        <p:txBody>
          <a:bodyPr wrap="square">
            <a:spAutoFit/>
          </a:bodyPr>
          <a:lstStyle/>
          <a:p>
            <a:r>
              <a:rPr lang="zh-CN" altLang="en-US" sz="2200" dirty="0">
                <a:solidFill>
                  <a:schemeClr val="accent6"/>
                </a:solidFill>
                <a:latin typeface="微软雅黑" panose="020B0503020204020204" pitchFamily="34" charset="-122"/>
                <a:ea typeface="微软雅黑" panose="020B0503020204020204" pitchFamily="34" charset="-122"/>
              </a:rPr>
              <a:t>求和项</a:t>
            </a:r>
            <a:r>
              <a:rPr lang="en-US" altLang="zh-CN" dirty="0">
                <a:solidFill>
                  <a:schemeClr val="accent6"/>
                </a:solidFill>
              </a:rPr>
              <a:t> </a:t>
            </a:r>
            <a:endParaRPr lang="zh-CN" altLang="en-US" dirty="0">
              <a:solidFill>
                <a:schemeClr val="accent6"/>
              </a:solidFill>
            </a:endParaRPr>
          </a:p>
        </p:txBody>
      </p:sp>
      <p:sp>
        <p:nvSpPr>
          <p:cNvPr id="5" name="矩形 4"/>
          <p:cNvSpPr/>
          <p:nvPr/>
        </p:nvSpPr>
        <p:spPr>
          <a:xfrm>
            <a:off x="5714965" y="4648878"/>
            <a:ext cx="748923" cy="430887"/>
          </a:xfrm>
          <a:prstGeom prst="rect">
            <a:avLst/>
          </a:prstGeom>
        </p:spPr>
        <p:txBody>
          <a:bodyPr wrap="none">
            <a:spAutoFit/>
          </a:bodyPr>
          <a:lstStyle/>
          <a:p>
            <a:r>
              <a:rPr lang="zh-CN" altLang="en-US" sz="2200" dirty="0">
                <a:solidFill>
                  <a:schemeClr val="accent6"/>
                </a:solidFill>
                <a:latin typeface="微软雅黑" panose="020B0503020204020204" pitchFamily="34" charset="-122"/>
                <a:ea typeface="微软雅黑" panose="020B0503020204020204" pitchFamily="34" charset="-122"/>
              </a:rPr>
              <a:t>或项</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逻辑函数的标准表示</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84773" y="915505"/>
                <a:ext cx="8523654" cy="5357172"/>
              </a:xfrm>
            </p:spPr>
            <p:txBody>
              <a:bodyPr/>
              <a:lstStyle/>
              <a:p>
                <a:pPr>
                  <a:spcBef>
                    <a:spcPts val="600"/>
                  </a:spcBef>
                </a:pPr>
                <a:r>
                  <a:rPr lang="zh-CN" altLang="en-US" sz="2200" dirty="0">
                    <a:solidFill>
                      <a:srgbClr val="FF0000"/>
                    </a:solidFill>
                  </a:rPr>
                  <a:t>标准乘积项</a:t>
                </a:r>
                <a:r>
                  <a:rPr lang="zh-CN" altLang="en-US" sz="2200" dirty="0">
                    <a:solidFill>
                      <a:schemeClr val="accent6"/>
                    </a:solidFill>
                  </a:rPr>
                  <a:t>（标准求和项）</a:t>
                </a:r>
                <a:r>
                  <a:rPr lang="zh-CN" altLang="en-US" sz="2200" dirty="0"/>
                  <a:t>：每个逻辑变量出现且仅出现一次的乘积项</a:t>
                </a:r>
                <a:r>
                  <a:rPr lang="zh-CN" altLang="en-US" sz="2200" dirty="0">
                    <a:solidFill>
                      <a:schemeClr val="accent6"/>
                    </a:solidFill>
                  </a:rPr>
                  <a:t>（求和项）</a:t>
                </a:r>
                <a:r>
                  <a:rPr lang="zh-CN" altLang="en-US" sz="2200" dirty="0"/>
                  <a:t>。</a:t>
                </a:r>
                <a:r>
                  <a:rPr lang="en-US" altLang="zh-CN" sz="2200" dirty="0"/>
                  <a:t> n </a:t>
                </a:r>
                <a:r>
                  <a:rPr lang="zh-CN" altLang="en-US" sz="2200" dirty="0"/>
                  <a:t>个变量的标准项共有</a:t>
                </a:r>
                <a:r>
                  <a:rPr lang="en-US" altLang="zh-CN" sz="2200" dirty="0"/>
                  <a:t>2</a:t>
                </a:r>
                <a:r>
                  <a:rPr lang="en-US" altLang="zh-CN" sz="2200" baseline="30000" dirty="0"/>
                  <a:t>n</a:t>
                </a:r>
                <a:r>
                  <a:rPr lang="en-US" altLang="zh-CN" sz="2200" dirty="0"/>
                  <a:t> </a:t>
                </a:r>
                <a:r>
                  <a:rPr lang="zh-CN" altLang="en-US" sz="2200" dirty="0"/>
                  <a:t>个。</a:t>
                </a:r>
                <a:endParaRPr lang="en-US" altLang="zh-CN" sz="2200" dirty="0"/>
              </a:p>
              <a:p>
                <a:pPr>
                  <a:spcBef>
                    <a:spcPts val="600"/>
                  </a:spcBef>
                </a:pPr>
                <a:r>
                  <a:rPr lang="zh-CN" altLang="en-US" sz="2200" dirty="0"/>
                  <a:t>标准乘积项也称为</a:t>
                </a:r>
                <a:r>
                  <a:rPr lang="zh-CN" altLang="en-US" sz="2200" dirty="0">
                    <a:solidFill>
                      <a:srgbClr val="FF0000"/>
                    </a:solidFill>
                  </a:rPr>
                  <a:t>最小项</a:t>
                </a:r>
                <a:r>
                  <a:rPr lang="zh-CN" altLang="en-US" sz="2200" dirty="0"/>
                  <a:t>，每个最小项都对应真值表中的一个输入组合，赋值该输入组合后，最小项的运算结果为</a:t>
                </a:r>
                <a:r>
                  <a:rPr lang="en-US" altLang="zh-CN" sz="2200" dirty="0">
                    <a:solidFill>
                      <a:srgbClr val="FF0000"/>
                    </a:solidFill>
                  </a:rPr>
                  <a:t>1</a:t>
                </a:r>
                <a:r>
                  <a:rPr lang="zh-CN" altLang="en-US" sz="2200" dirty="0"/>
                  <a:t>。</a:t>
                </a:r>
                <a:endParaRPr lang="en-US" altLang="zh-CN" sz="2200" dirty="0"/>
              </a:p>
              <a:p>
                <a:pPr>
                  <a:spcBef>
                    <a:spcPts val="600"/>
                  </a:spcBef>
                </a:pPr>
                <a:r>
                  <a:rPr lang="zh-CN" altLang="en-US" sz="2200" dirty="0"/>
                  <a:t>将该输入组合对应的</a:t>
                </a:r>
                <a:r>
                  <a:rPr lang="en-US" altLang="zh-CN" sz="2200" dirty="0"/>
                  <a:t>0/1</a:t>
                </a:r>
                <a:r>
                  <a:rPr lang="zh-CN" altLang="en-US" sz="2200" dirty="0"/>
                  <a:t>序列看成序号</a:t>
                </a:r>
                <a:r>
                  <a:rPr lang="en-US" altLang="zh-CN" sz="2200" dirty="0" err="1"/>
                  <a:t>i</a:t>
                </a:r>
                <a:r>
                  <a:rPr lang="zh-CN" altLang="en-US" sz="2200" dirty="0"/>
                  <a:t>，则可用</a:t>
                </a:r>
                <a:r>
                  <a:rPr lang="en-US" altLang="zh-CN" sz="2200" dirty="0"/>
                  <a:t>m</a:t>
                </a:r>
                <a:r>
                  <a:rPr lang="en-US" altLang="zh-CN" sz="2200" baseline="-25000" dirty="0"/>
                  <a:t>i</a:t>
                </a:r>
                <a:r>
                  <a:rPr lang="en-US" altLang="zh-CN" sz="2200" dirty="0"/>
                  <a:t> </a:t>
                </a:r>
                <a:r>
                  <a:rPr lang="zh-CN" altLang="en-US" sz="2200" dirty="0"/>
                  <a:t>表示该最小项，</a:t>
                </a:r>
                <a:r>
                  <a:rPr lang="en-US" altLang="zh-CN" sz="2200" dirty="0" err="1"/>
                  <a:t>i</a:t>
                </a:r>
                <a:r>
                  <a:rPr lang="en-US" altLang="zh-CN" sz="2200" dirty="0"/>
                  <a:t> </a:t>
                </a:r>
                <a:r>
                  <a:rPr lang="zh-CN" altLang="en-US" sz="2200" dirty="0"/>
                  <a:t>称为该最小项的编号。</a:t>
                </a:r>
                <a:endParaRPr lang="en-US" altLang="zh-CN" sz="2200" dirty="0"/>
              </a:p>
              <a:p>
                <a:pPr lvl="1" indent="-342900">
                  <a:spcBef>
                    <a:spcPts val="600"/>
                  </a:spcBef>
                </a:pPr>
                <a:r>
                  <a:rPr lang="zh-CN" altLang="en-US" b="1" dirty="0"/>
                  <a:t>如</a:t>
                </a:r>
                <a14:m>
                  <m:oMath xmlns:m="http://schemas.openxmlformats.org/officeDocument/2006/math">
                    <m:r>
                      <a:rPr lang="zh-CN" altLang="en-US" b="1" i="1">
                        <a:latin typeface="Cambria Math" panose="02040503050406030204" pitchFamily="18" charset="0"/>
                        <a:ea typeface="+mj-ea"/>
                      </a:rPr>
                      <m:t>：</m:t>
                    </m:r>
                    <m:acc>
                      <m:accPr>
                        <m:chr m:val="̅"/>
                        <m:ctrlPr>
                          <a:rPr lang="en-US" altLang="zh-CN" b="1" i="1">
                            <a:latin typeface="Cambria Math" panose="02040503050406030204" pitchFamily="18" charset="0"/>
                            <a:ea typeface="+mj-ea"/>
                          </a:rPr>
                        </m:ctrlPr>
                      </m:accPr>
                      <m:e>
                        <m:r>
                          <a:rPr lang="en-US" altLang="zh-CN" b="1" i="1">
                            <a:latin typeface="Cambria Math" panose="02040503050406030204" pitchFamily="18" charset="0"/>
                            <a:ea typeface="+mj-ea"/>
                          </a:rPr>
                          <m:t>𝑨</m:t>
                        </m:r>
                      </m:e>
                    </m:acc>
                    <m:r>
                      <a:rPr lang="zh-CN" altLang="en-US" i="1">
                        <a:solidFill>
                          <a:srgbClr val="000000"/>
                        </a:solidFill>
                        <a:latin typeface="Cambria Math" panose="02040503050406030204" pitchFamily="18" charset="0"/>
                        <a:ea typeface="+mj-ea"/>
                      </a:rPr>
                      <m:t>•</m:t>
                    </m:r>
                    <m:acc>
                      <m:accPr>
                        <m:chr m:val="̅"/>
                        <m:ctrlPr>
                          <a:rPr lang="en-US" altLang="zh-CN" b="1" i="1">
                            <a:latin typeface="Cambria Math" panose="02040503050406030204" pitchFamily="18" charset="0"/>
                            <a:ea typeface="+mj-ea"/>
                          </a:rPr>
                        </m:ctrlPr>
                      </m:accPr>
                      <m:e>
                        <m:r>
                          <a:rPr lang="en-US" altLang="zh-CN" b="1" i="1">
                            <a:latin typeface="Cambria Math" panose="02040503050406030204" pitchFamily="18" charset="0"/>
                            <a:ea typeface="+mj-ea"/>
                          </a:rPr>
                          <m:t>𝑩</m:t>
                        </m:r>
                      </m:e>
                    </m:acc>
                    <m:r>
                      <a:rPr lang="zh-CN" altLang="en-US" i="1">
                        <a:solidFill>
                          <a:srgbClr val="000000"/>
                        </a:solidFill>
                        <a:latin typeface="Cambria Math" panose="02040503050406030204" pitchFamily="18" charset="0"/>
                        <a:ea typeface="+mj-ea"/>
                      </a:rPr>
                      <m:t>•</m:t>
                    </m:r>
                    <m:r>
                      <a:rPr lang="en-US" altLang="zh-CN" b="1" i="1">
                        <a:latin typeface="Cambria Math" panose="02040503050406030204" pitchFamily="18" charset="0"/>
                        <a:ea typeface="+mj-ea"/>
                      </a:rPr>
                      <m:t>𝑪</m:t>
                    </m:r>
                    <m:r>
                      <a:rPr lang="zh-CN" altLang="en-US" b="1" i="1">
                        <a:latin typeface="Cambria Math" panose="02040503050406030204" pitchFamily="18" charset="0"/>
                        <a:ea typeface="+mj-ea"/>
                      </a:rPr>
                      <m:t>只有</m:t>
                    </m:r>
                    <m:r>
                      <a:rPr lang="zh-CN" altLang="en-US" i="1">
                        <a:latin typeface="Cambria Math" panose="02040503050406030204" pitchFamily="18" charset="0"/>
                        <a:ea typeface="+mj-ea"/>
                      </a:rPr>
                      <m:t>当输入</m:t>
                    </m:r>
                    <m:r>
                      <a:rPr lang="en-US" altLang="zh-CN" i="1" smtClean="0">
                        <a:solidFill>
                          <a:srgbClr val="FF0000"/>
                        </a:solidFill>
                        <a:latin typeface="Cambria Math" panose="02040503050406030204" pitchFamily="18" charset="0"/>
                        <a:ea typeface="+mj-ea"/>
                      </a:rPr>
                      <m:t>001</m:t>
                    </m:r>
                    <m:r>
                      <a:rPr lang="zh-CN" altLang="en-US" i="1">
                        <a:latin typeface="Cambria Math" panose="02040503050406030204" pitchFamily="18" charset="0"/>
                        <a:ea typeface="+mj-ea"/>
                      </a:rPr>
                      <m:t>时，结果为</m:t>
                    </m:r>
                    <m:r>
                      <a:rPr lang="en-US" altLang="zh-CN" i="1">
                        <a:latin typeface="Cambria Math" panose="02040503050406030204" pitchFamily="18" charset="0"/>
                        <a:ea typeface="+mj-ea"/>
                      </a:rPr>
                      <m:t>1</m:t>
                    </m:r>
                    <m:r>
                      <a:rPr lang="zh-CN" altLang="en-US" i="1">
                        <a:latin typeface="Cambria Math" panose="02040503050406030204" pitchFamily="18" charset="0"/>
                        <a:ea typeface="+mj-ea"/>
                      </a:rPr>
                      <m:t>，最小项编号为</m:t>
                    </m:r>
                    <m:r>
                      <a:rPr lang="en-US" altLang="zh-CN" i="1">
                        <a:latin typeface="Cambria Math" panose="02040503050406030204" pitchFamily="18" charset="0"/>
                        <a:ea typeface="+mj-ea"/>
                      </a:rPr>
                      <m:t>𝑚</m:t>
                    </m:r>
                    <m:r>
                      <a:rPr lang="en-US" altLang="zh-CN" i="1" baseline="-25000" smtClean="0">
                        <a:solidFill>
                          <a:srgbClr val="FF0000"/>
                        </a:solidFill>
                        <a:latin typeface="Cambria Math" panose="02040503050406030204" pitchFamily="18" charset="0"/>
                        <a:ea typeface="+mj-ea"/>
                      </a:rPr>
                      <m:t>1</m:t>
                    </m:r>
                  </m:oMath>
                </a14:m>
                <a:endParaRPr lang="en-US" altLang="zh-CN" dirty="0">
                  <a:latin typeface="+mj-ea"/>
                  <a:ea typeface="+mj-ea"/>
                </a:endParaRPr>
              </a:p>
              <a:p>
                <a:pPr>
                  <a:spcBef>
                    <a:spcPts val="600"/>
                  </a:spcBef>
                </a:pPr>
                <a:r>
                  <a:rPr lang="zh-CN" altLang="en-US" sz="2200" dirty="0">
                    <a:solidFill>
                      <a:schemeClr val="accent6"/>
                    </a:solidFill>
                  </a:rPr>
                  <a:t>标准求和项</a:t>
                </a:r>
                <a:r>
                  <a:rPr lang="zh-CN" altLang="en-US" sz="2200" dirty="0"/>
                  <a:t>也称为</a:t>
                </a:r>
                <a:r>
                  <a:rPr lang="zh-CN" altLang="en-US" sz="2200" dirty="0">
                    <a:solidFill>
                      <a:srgbClr val="FF0000"/>
                    </a:solidFill>
                  </a:rPr>
                  <a:t>最大项</a:t>
                </a:r>
                <a:r>
                  <a:rPr lang="zh-CN" altLang="en-US" sz="2200" dirty="0"/>
                  <a:t>，每个最大项都对应真值表中的一个输入组合，赋值该输入组合后，最大项的运算结果为</a:t>
                </a:r>
                <a:r>
                  <a:rPr lang="en-US" altLang="zh-CN" sz="2200" dirty="0">
                    <a:solidFill>
                      <a:srgbClr val="FF0000"/>
                    </a:solidFill>
                  </a:rPr>
                  <a:t>0</a:t>
                </a:r>
                <a:r>
                  <a:rPr lang="zh-CN" altLang="en-US" sz="2200" dirty="0"/>
                  <a:t>。</a:t>
                </a:r>
                <a:endParaRPr lang="en-US" altLang="zh-CN" sz="2200" dirty="0"/>
              </a:p>
              <a:p>
                <a:pPr>
                  <a:spcBef>
                    <a:spcPts val="600"/>
                  </a:spcBef>
                </a:pPr>
                <a:r>
                  <a:rPr lang="zh-CN" altLang="en-US" sz="2200" dirty="0"/>
                  <a:t>将该输入组合对应的</a:t>
                </a:r>
                <a:r>
                  <a:rPr lang="en-US" altLang="zh-CN" sz="2200" dirty="0"/>
                  <a:t>0/1</a:t>
                </a:r>
                <a:r>
                  <a:rPr lang="zh-CN" altLang="en-US" sz="2200" dirty="0"/>
                  <a:t>序列编码看成序号</a:t>
                </a:r>
                <a:r>
                  <a:rPr lang="en-US" altLang="zh-CN" sz="2200" dirty="0" err="1"/>
                  <a:t>i</a:t>
                </a:r>
                <a:r>
                  <a:rPr lang="zh-CN" altLang="en-US" sz="2200" dirty="0"/>
                  <a:t>，则可用</a:t>
                </a:r>
                <a:r>
                  <a:rPr lang="en-US" altLang="zh-CN" sz="2200" dirty="0"/>
                  <a:t>M</a:t>
                </a:r>
                <a:r>
                  <a:rPr lang="en-US" altLang="zh-CN" sz="2200" baseline="-25000" dirty="0"/>
                  <a:t>i</a:t>
                </a:r>
                <a:r>
                  <a:rPr lang="en-US" altLang="zh-CN" sz="2200" dirty="0"/>
                  <a:t> </a:t>
                </a:r>
                <a:r>
                  <a:rPr lang="zh-CN" altLang="en-US" sz="2200" dirty="0"/>
                  <a:t>表示该最大项，</a:t>
                </a:r>
                <a:r>
                  <a:rPr lang="en-US" altLang="zh-CN" sz="2200" dirty="0" err="1"/>
                  <a:t>i</a:t>
                </a:r>
                <a:r>
                  <a:rPr lang="en-US" altLang="zh-CN" sz="2200" dirty="0"/>
                  <a:t> </a:t>
                </a:r>
                <a:r>
                  <a:rPr lang="zh-CN" altLang="en-US" sz="2200" dirty="0"/>
                  <a:t>称为该最大项的编号。</a:t>
                </a:r>
                <a:endParaRPr lang="en-US" altLang="zh-CN" sz="2200" dirty="0"/>
              </a:p>
              <a:p>
                <a:pPr lvl="1">
                  <a:spcBef>
                    <a:spcPts val="600"/>
                  </a:spcBef>
                </a:pPr>
                <a:r>
                  <a:rPr lang="zh-CN" altLang="en-US" b="1" dirty="0"/>
                  <a:t>如</a:t>
                </a:r>
                <a14:m>
                  <m:oMath xmlns:m="http://schemas.openxmlformats.org/officeDocument/2006/math">
                    <m:r>
                      <a:rPr lang="zh-CN" altLang="en-US" b="1" i="1">
                        <a:latin typeface="Cambria Math" panose="02040503050406030204" pitchFamily="18" charset="0"/>
                      </a:rPr>
                      <m:t>：</m:t>
                    </m:r>
                    <m:acc>
                      <m:accPr>
                        <m:chr m:val="̅"/>
                        <m:ctrlPr>
                          <a:rPr lang="en-US" altLang="zh-CN" b="1" i="1">
                            <a:latin typeface="Cambria Math" panose="02040503050406030204" pitchFamily="18" charset="0"/>
                          </a:rPr>
                        </m:ctrlPr>
                      </m:accPr>
                      <m:e>
                        <m:r>
                          <a:rPr lang="en-US" altLang="zh-CN" b="1" i="1">
                            <a:latin typeface="Cambria Math" panose="02040503050406030204" pitchFamily="18" charset="0"/>
                          </a:rPr>
                          <m:t>𝑨</m:t>
                        </m:r>
                      </m:e>
                    </m:acc>
                    <m:r>
                      <a:rPr lang="en-US" altLang="zh-CN" b="1" i="1">
                        <a:latin typeface="Cambria Math" panose="02040503050406030204" pitchFamily="18" charset="0"/>
                      </a:rPr>
                      <m:t>+</m:t>
                    </m:r>
                    <m:acc>
                      <m:accPr>
                        <m:chr m:val="̅"/>
                        <m:ctrlPr>
                          <a:rPr lang="en-US" altLang="zh-CN" b="1" i="1">
                            <a:latin typeface="Cambria Math" panose="02040503050406030204" pitchFamily="18" charset="0"/>
                          </a:rPr>
                        </m:ctrlPr>
                      </m:accPr>
                      <m:e>
                        <m:r>
                          <a:rPr lang="en-US" altLang="zh-CN" b="1" i="1">
                            <a:latin typeface="Cambria Math" panose="02040503050406030204" pitchFamily="18" charset="0"/>
                          </a:rPr>
                          <m:t>𝑩</m:t>
                        </m:r>
                      </m:e>
                    </m:acc>
                    <m:r>
                      <a:rPr lang="en-US" altLang="zh-CN" b="1" i="1">
                        <a:latin typeface="Cambria Math" panose="02040503050406030204" pitchFamily="18" charset="0"/>
                      </a:rPr>
                      <m:t>+</m:t>
                    </m:r>
                    <m:r>
                      <a:rPr lang="en-US" altLang="zh-CN" b="1" i="1">
                        <a:latin typeface="Cambria Math" panose="02040503050406030204" pitchFamily="18" charset="0"/>
                      </a:rPr>
                      <m:t>𝑪</m:t>
                    </m:r>
                    <m:r>
                      <a:rPr lang="en-US" altLang="zh-CN" b="1" i="1">
                        <a:latin typeface="Cambria Math" panose="02040503050406030204" pitchFamily="18" charset="0"/>
                      </a:rPr>
                      <m:t> </m:t>
                    </m:r>
                    <m:r>
                      <a:rPr lang="zh-CN" altLang="en-US" i="1">
                        <a:latin typeface="Cambria Math" panose="02040503050406030204" pitchFamily="18" charset="0"/>
                      </a:rPr>
                      <m:t>只有输入</m:t>
                    </m:r>
                    <m:r>
                      <a:rPr lang="en-US" altLang="zh-CN" i="1" smtClean="0">
                        <a:solidFill>
                          <a:srgbClr val="FF0000"/>
                        </a:solidFill>
                        <a:latin typeface="Cambria Math" panose="02040503050406030204" pitchFamily="18" charset="0"/>
                      </a:rPr>
                      <m:t>110</m:t>
                    </m:r>
                    <m:r>
                      <a:rPr lang="zh-CN" altLang="en-US" i="1">
                        <a:latin typeface="Cambria Math" panose="02040503050406030204" pitchFamily="18" charset="0"/>
                      </a:rPr>
                      <m:t>时，结果为</m:t>
                    </m:r>
                    <m:r>
                      <a:rPr lang="en-US" altLang="zh-CN" i="1">
                        <a:latin typeface="Cambria Math" panose="02040503050406030204" pitchFamily="18" charset="0"/>
                      </a:rPr>
                      <m:t>0</m:t>
                    </m:r>
                    <m:r>
                      <a:rPr lang="zh-CN" altLang="en-US" i="1">
                        <a:latin typeface="Cambria Math" panose="02040503050406030204" pitchFamily="18" charset="0"/>
                      </a:rPr>
                      <m:t>，最大项编号为</m:t>
                    </m:r>
                    <m:r>
                      <a:rPr lang="en-US" altLang="zh-CN" i="1">
                        <a:latin typeface="Cambria Math" panose="02040503050406030204" pitchFamily="18" charset="0"/>
                      </a:rPr>
                      <m:t>𝑀</m:t>
                    </m:r>
                    <m:r>
                      <a:rPr lang="en-US" altLang="zh-CN" i="1" baseline="-25000" smtClean="0">
                        <a:solidFill>
                          <a:srgbClr val="FF0000"/>
                        </a:solidFill>
                        <a:latin typeface="Cambria Math" panose="02040503050406030204" pitchFamily="18" charset="0"/>
                      </a:rPr>
                      <m:t>6</m:t>
                    </m:r>
                  </m:oMath>
                </a14:m>
                <a:endParaRPr lang="zh-CN" altLang="en-US"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284773" y="915505"/>
                <a:ext cx="8523654" cy="5357172"/>
              </a:xfrm>
              <a:blipFill rotWithShape="1">
                <a:blip r:embed="rId3"/>
                <a:stretch>
                  <a:fillRect l="-3" t="-9" r="4" b="-5604"/>
                </a:stretch>
              </a:blipFill>
            </p:spPr>
            <p:txBody>
              <a:bodyPr/>
              <a:lstStyle/>
              <a:p>
                <a:r>
                  <a:rPr lang="zh-CN" altLang="en-US">
                    <a:noFill/>
                  </a:rPr>
                  <a:t> </a:t>
                </a:r>
              </a:p>
            </p:txBody>
          </p:sp>
        </mc:Fallback>
      </mc:AlternateContent>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55</a:t>
            </a:fld>
            <a:endParaRPr lang="en-US" altLang="zh-CN"/>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4294967295"/>
          </p:nvPr>
        </p:nvSpPr>
        <p:spPr>
          <a:xfrm>
            <a:off x="8642350" y="6489700"/>
            <a:ext cx="501650" cy="333375"/>
          </a:xfrm>
          <a:prstGeom prst="rect">
            <a:avLst/>
          </a:prstGeom>
        </p:spPr>
        <p:txBody>
          <a:bodyPr/>
          <a:lstStyle/>
          <a:p>
            <a:pPr>
              <a:defRPr/>
            </a:pPr>
            <a:fld id="{FDFDDDCF-CC0E-4CF3-A497-3FEE434E7AE7}" type="slidenum">
              <a:rPr lang="en-US" altLang="zh-CN" smtClean="0"/>
              <a:t>56</a:t>
            </a:fld>
            <a:endParaRPr lang="en-US" altLang="zh-CN"/>
          </a:p>
        </p:txBody>
      </p:sp>
      <p:sp>
        <p:nvSpPr>
          <p:cNvPr id="111618" name="Rectangle 2"/>
          <p:cNvSpPr>
            <a:spLocks noGrp="1" noChangeArrowheads="1"/>
          </p:cNvSpPr>
          <p:nvPr>
            <p:ph type="title" idx="4294967295"/>
          </p:nvPr>
        </p:nvSpPr>
        <p:spPr>
          <a:xfrm>
            <a:off x="2143125" y="84138"/>
            <a:ext cx="7000875" cy="914400"/>
          </a:xfrm>
        </p:spPr>
        <p:txBody>
          <a:bodyPr/>
          <a:lstStyle/>
          <a:p>
            <a:r>
              <a:rPr lang="en-US" altLang="zh-CN" sz="3600" dirty="0"/>
              <a:t>3.3 </a:t>
            </a:r>
            <a:r>
              <a:rPr lang="zh-CN" altLang="en-US" sz="3600" dirty="0"/>
              <a:t>逻辑函数的标准表示</a:t>
            </a:r>
            <a:endParaRPr lang="zh-CN" altLang="en-US" dirty="0"/>
          </a:p>
        </p:txBody>
      </p:sp>
      <p:graphicFrame>
        <p:nvGraphicFramePr>
          <p:cNvPr id="111619" name="Group 3"/>
          <p:cNvGraphicFramePr>
            <a:graphicFrameLocks noGrp="1"/>
          </p:cNvGraphicFramePr>
          <p:nvPr/>
        </p:nvGraphicFramePr>
        <p:xfrm>
          <a:off x="338126" y="1594955"/>
          <a:ext cx="4521906" cy="4114800"/>
        </p:xfrm>
        <a:graphic>
          <a:graphicData uri="http://schemas.openxmlformats.org/drawingml/2006/table">
            <a:tbl>
              <a:tblPr/>
              <a:tblGrid>
                <a:gridCol w="1497570">
                  <a:extLst>
                    <a:ext uri="{9D8B030D-6E8A-4147-A177-3AD203B41FA5}">
                      <a16:colId xmlns:a16="http://schemas.microsoft.com/office/drawing/2014/main" val="20000"/>
                    </a:ext>
                  </a:extLst>
                </a:gridCol>
                <a:gridCol w="641478">
                  <a:extLst>
                    <a:ext uri="{9D8B030D-6E8A-4147-A177-3AD203B41FA5}">
                      <a16:colId xmlns:a16="http://schemas.microsoft.com/office/drawing/2014/main" val="20001"/>
                    </a:ext>
                  </a:extLst>
                </a:gridCol>
                <a:gridCol w="1090061">
                  <a:extLst>
                    <a:ext uri="{9D8B030D-6E8A-4147-A177-3AD203B41FA5}">
                      <a16:colId xmlns:a16="http://schemas.microsoft.com/office/drawing/2014/main" val="20002"/>
                    </a:ext>
                  </a:extLst>
                </a:gridCol>
                <a:gridCol w="1292797">
                  <a:extLst>
                    <a:ext uri="{9D8B030D-6E8A-4147-A177-3AD203B41FA5}">
                      <a16:colId xmlns:a16="http://schemas.microsoft.com/office/drawing/2014/main" val="20003"/>
                    </a:ext>
                  </a:extLst>
                </a:gridCol>
              </a:tblGrid>
              <a:tr h="390525">
                <a:tc>
                  <a:txBody>
                    <a:bodyPr/>
                    <a:lstStyle/>
                    <a:p>
                      <a:pPr marL="0" marR="0" lvl="0" indent="0" algn="ctr" defTabSz="914400" rtl="0" eaLnBrk="1" fontAlgn="base" latinLnBrk="0" hangingPunct="1">
                        <a:lnSpc>
                          <a:spcPct val="100000"/>
                        </a:lnSpc>
                        <a:spcBef>
                          <a:spcPts val="0"/>
                        </a:spcBef>
                        <a:spcAft>
                          <a:spcPct val="0"/>
                        </a:spcAft>
                        <a:buClr>
                          <a:schemeClr val="accent1"/>
                        </a:buClr>
                        <a:buSzPct val="80000"/>
                        <a:buFont typeface="Wingdings" panose="05000000000000000000" pitchFamily="2" charset="2"/>
                        <a:buNone/>
                      </a:pPr>
                      <a:r>
                        <a:rPr kumimoji="1" lang="en-US" altLang="zh-CN" sz="2400" b="0"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000" b="0" i="0" u="none" strike="noStrike" cap="none" normalizeH="0" baseline="0" dirty="0">
                          <a:ln>
                            <a:noFill/>
                          </a:ln>
                          <a:solidFill>
                            <a:schemeClr val="tx1"/>
                          </a:solidFill>
                          <a:effectLst/>
                          <a:latin typeface="+mn-ea"/>
                          <a:ea typeface="+mn-ea"/>
                        </a:rPr>
                        <a:t>最小项</a:t>
                      </a:r>
                      <a:endParaRPr kumimoji="1" lang="en-US" altLang="zh-CN" sz="2000" b="0" i="0" u="none" strike="noStrike" cap="none" normalizeH="0" baseline="0" dirty="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zh-CN" altLang="en-US" sz="2400" b="0" i="0" u="none" strike="noStrike" cap="none" normalizeH="0" baseline="0" dirty="0">
                          <a:ln>
                            <a:noFill/>
                          </a:ln>
                          <a:solidFill>
                            <a:schemeClr val="tx1"/>
                          </a:solidFill>
                          <a:effectLst/>
                          <a:latin typeface="+mn-ea"/>
                          <a:ea typeface="+mn-ea"/>
                        </a:rPr>
                        <a:t>最大项</a:t>
                      </a:r>
                      <a:endParaRPr kumimoji="1" lang="en-US" altLang="zh-CN" sz="2400" b="0" i="0" u="none" strike="noStrike" cap="none" normalizeH="0" baseline="0" dirty="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5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  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  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30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  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0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  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  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33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  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36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  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en-US" altLang="zh-CN" sz="24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09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  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en-US" altLang="zh-CN"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11652" name="Line 36"/>
          <p:cNvSpPr>
            <a:spLocks noChangeShapeType="1"/>
          </p:cNvSpPr>
          <p:nvPr/>
        </p:nvSpPr>
        <p:spPr bwMode="auto">
          <a:xfrm>
            <a:off x="899592" y="1571554"/>
            <a:ext cx="0" cy="411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en-US" dirty="0"/>
          </a:p>
        </p:txBody>
      </p:sp>
      <mc:AlternateContent xmlns:mc="http://schemas.openxmlformats.org/markup-compatibility/2006" xmlns:a14="http://schemas.microsoft.com/office/drawing/2010/main">
        <mc:Choice Requires="a14">
          <p:sp>
            <p:nvSpPr>
              <p:cNvPr id="111672" name="Object 56"/>
              <p:cNvSpPr txBox="1"/>
              <p:nvPr/>
            </p:nvSpPr>
            <p:spPr bwMode="auto">
              <a:xfrm>
                <a:off x="5277482" y="4757328"/>
                <a:ext cx="3579063" cy="1119944"/>
              </a:xfrm>
              <a:prstGeom prst="rect">
                <a:avLst/>
              </a:prstGeom>
              <a:noFill/>
              <a:ln>
                <a:noFill/>
              </a:ln>
              <a:effectLst/>
            </p:spPr>
            <p:txBody>
              <a:bodyPr>
                <a:noAutofit/>
              </a:bodyPr>
              <a:lstStyle/>
              <a:p>
                <a14:m>
                  <m:oMath xmlns:m="http://schemas.openxmlformats.org/officeDocument/2006/math">
                    <m:r>
                      <a:rPr lang="zh-CN" altLang="en-US" sz="2000" i="1" smtClean="0">
                        <a:solidFill>
                          <a:srgbClr val="000000"/>
                        </a:solidFill>
                        <a:latin typeface="Cambria Math" panose="02040503050406030204" pitchFamily="18" charset="0"/>
                      </a:rPr>
                      <m:t>𝑌</m:t>
                    </m:r>
                    <m:r>
                      <a:rPr lang="zh-CN" altLang="en-US" sz="2000" i="1" smtClean="0">
                        <a:solidFill>
                          <a:srgbClr val="000000"/>
                        </a:solidFill>
                        <a:latin typeface="Cambria Math" panose="02040503050406030204" pitchFamily="18" charset="0"/>
                      </a:rPr>
                      <m:t>=</m:t>
                    </m:r>
                  </m:oMath>
                </a14:m>
                <a:r>
                  <a:rPr lang="en-US" altLang="zh-CN" sz="2000" i="1" dirty="0">
                    <a:solidFill>
                      <a:srgbClr val="000000"/>
                    </a:solidFill>
                    <a:latin typeface="Cambria Math" panose="02040503050406030204" pitchFamily="18" charset="0"/>
                  </a:rPr>
                  <a:t>(</a:t>
                </a:r>
                <a14:m>
                  <m:oMath xmlns:m="http://schemas.openxmlformats.org/officeDocument/2006/math">
                    <m:r>
                      <a:rPr lang="zh-CN" altLang="en-US" sz="2000" i="1">
                        <a:solidFill>
                          <a:srgbClr val="000000"/>
                        </a:solidFill>
                        <a:latin typeface="Cambria Math" panose="02040503050406030204" pitchFamily="18" charset="0"/>
                      </a:rPr>
                      <m:t>𝐴</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𝐵</m:t>
                    </m:r>
                    <m:r>
                      <a:rPr lang="zh-CN" altLang="en-US" sz="2000"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i="1">
                            <a:solidFill>
                              <a:srgbClr val="000000"/>
                            </a:solidFill>
                            <a:latin typeface="Cambria Math" panose="02040503050406030204" pitchFamily="18" charset="0"/>
                          </a:rPr>
                          <m:t>𝐶</m:t>
                        </m:r>
                      </m:e>
                    </m:bar>
                  </m:oMath>
                </a14:m>
                <a:r>
                  <a:rPr lang="en-US" altLang="zh-CN" sz="2000" dirty="0"/>
                  <a:t>)</a:t>
                </a:r>
                <a:r>
                  <a:rPr lang="zh-CN" altLang="en-US" sz="2000" dirty="0">
                    <a:solidFill>
                      <a:srgbClr val="000000"/>
                    </a:solidFill>
                  </a:rPr>
                  <a:t> </a:t>
                </a:r>
                <a14:m>
                  <m:oMath xmlns:m="http://schemas.openxmlformats.org/officeDocument/2006/math">
                    <m:r>
                      <a:rPr lang="zh-CN" altLang="en-US" sz="2000" i="1">
                        <a:solidFill>
                          <a:srgbClr val="000000"/>
                        </a:solidFill>
                        <a:latin typeface="Cambria Math" panose="02040503050406030204" pitchFamily="18" charset="0"/>
                      </a:rPr>
                      <m:t>•</m:t>
                    </m:r>
                  </m:oMath>
                </a14:m>
                <a:r>
                  <a:rPr lang="en-US" altLang="zh-CN" sz="2000" dirty="0"/>
                  <a:t>(</a:t>
                </a:r>
                <a14:m>
                  <m:oMath xmlns:m="http://schemas.openxmlformats.org/officeDocument/2006/math">
                    <m:r>
                      <a:rPr lang="zh-CN" altLang="en-US" sz="2000" i="1">
                        <a:solidFill>
                          <a:srgbClr val="000000"/>
                        </a:solidFill>
                        <a:latin typeface="Cambria Math" panose="02040503050406030204" pitchFamily="18" charset="0"/>
                      </a:rPr>
                      <m:t>𝐴</m:t>
                    </m:r>
                    <m:r>
                      <a:rPr lang="zh-CN" altLang="en-US" sz="2000"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i="1">
                            <a:solidFill>
                              <a:srgbClr val="000000"/>
                            </a:solidFill>
                            <a:latin typeface="Cambria Math" panose="02040503050406030204" pitchFamily="18" charset="0"/>
                          </a:rPr>
                          <m:t>𝐵</m:t>
                        </m:r>
                      </m:e>
                    </m:ba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𝐶</m:t>
                    </m:r>
                  </m:oMath>
                </a14:m>
                <a:r>
                  <a:rPr lang="en-US" altLang="zh-CN" sz="2000" dirty="0"/>
                  <a:t>)</a:t>
                </a:r>
                <a:r>
                  <a:rPr lang="zh-CN" altLang="en-US" sz="2000" dirty="0">
                    <a:solidFill>
                      <a:srgbClr val="000000"/>
                    </a:solidFill>
                  </a:rPr>
                  <a:t> </a:t>
                </a:r>
                <a14:m>
                  <m:oMath xmlns:m="http://schemas.openxmlformats.org/officeDocument/2006/math">
                    <m:r>
                      <a:rPr lang="zh-CN" altLang="en-US" sz="2000" i="1">
                        <a:solidFill>
                          <a:srgbClr val="000000"/>
                        </a:solidFill>
                        <a:latin typeface="Cambria Math" panose="02040503050406030204" pitchFamily="18" charset="0"/>
                      </a:rPr>
                      <m:t>•</m:t>
                    </m:r>
                  </m:oMath>
                </a14:m>
                <a:r>
                  <a:rPr lang="en-US" altLang="zh-CN" sz="2000" dirty="0"/>
                  <a:t>(</a:t>
                </a:r>
                <a14:m>
                  <m:oMath xmlns:m="http://schemas.openxmlformats.org/officeDocument/2006/math">
                    <m:r>
                      <a:rPr lang="zh-CN" altLang="en-US" sz="2000" i="1">
                        <a:solidFill>
                          <a:srgbClr val="000000"/>
                        </a:solidFill>
                        <a:latin typeface="Cambria Math" panose="02040503050406030204" pitchFamily="18" charset="0"/>
                      </a:rPr>
                      <m:t>𝐴</m:t>
                    </m:r>
                    <m:r>
                      <a:rPr lang="zh-CN" altLang="en-US" sz="2000"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i="1">
                            <a:solidFill>
                              <a:srgbClr val="000000"/>
                            </a:solidFill>
                            <a:latin typeface="Cambria Math" panose="02040503050406030204" pitchFamily="18" charset="0"/>
                          </a:rPr>
                          <m:t>𝐵</m:t>
                        </m:r>
                      </m:e>
                    </m:bar>
                    <m:r>
                      <a:rPr lang="zh-CN" altLang="en-US" sz="2000"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i="1">
                            <a:solidFill>
                              <a:srgbClr val="000000"/>
                            </a:solidFill>
                            <a:latin typeface="Cambria Math" panose="02040503050406030204" pitchFamily="18" charset="0"/>
                          </a:rPr>
                          <m:t>𝐶</m:t>
                        </m:r>
                      </m:e>
                    </m:bar>
                  </m:oMath>
                </a14:m>
                <a:r>
                  <a:rPr lang="en-US" altLang="zh-CN" sz="2000" dirty="0"/>
                  <a:t>)</a:t>
                </a:r>
                <a:r>
                  <a:rPr lang="zh-CN" altLang="en-US" sz="2000" dirty="0">
                    <a:solidFill>
                      <a:srgbClr val="000000"/>
                    </a:solidFill>
                  </a:rPr>
                  <a:t> </a:t>
                </a:r>
                <a14:m>
                  <m:oMath xmlns:m="http://schemas.openxmlformats.org/officeDocument/2006/math">
                    <m:r>
                      <a:rPr lang="zh-CN" altLang="en-US" sz="2000" i="1">
                        <a:solidFill>
                          <a:srgbClr val="000000"/>
                        </a:solidFill>
                        <a:latin typeface="Cambria Math" panose="02040503050406030204" pitchFamily="18" charset="0"/>
                      </a:rPr>
                      <m:t>•</m:t>
                    </m:r>
                  </m:oMath>
                </a14:m>
                <a:r>
                  <a:rPr lang="en-US" altLang="zh-CN" sz="2000" dirty="0"/>
                  <a:t>(</a:t>
                </a:r>
                <a14:m>
                  <m:oMath xmlns:m="http://schemas.openxmlformats.org/officeDocument/2006/math">
                    <m:bar>
                      <m:barPr>
                        <m:pos m:val="top"/>
                        <m:ctrlPr>
                          <a:rPr lang="zh-CN" altLang="en-US" sz="2000" i="1">
                            <a:solidFill>
                              <a:srgbClr val="000000"/>
                            </a:solidFill>
                            <a:latin typeface="Cambria Math" panose="02040503050406030204" pitchFamily="18" charset="0"/>
                          </a:rPr>
                        </m:ctrlPr>
                      </m:barPr>
                      <m:e>
                        <m:r>
                          <a:rPr lang="zh-CN" altLang="en-US" sz="2000" i="1">
                            <a:solidFill>
                              <a:srgbClr val="000000"/>
                            </a:solidFill>
                            <a:latin typeface="Cambria Math" panose="02040503050406030204" pitchFamily="18" charset="0"/>
                          </a:rPr>
                          <m:t>𝐴</m:t>
                        </m:r>
                      </m:e>
                    </m:ba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𝐵</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𝐶</m:t>
                    </m:r>
                  </m:oMath>
                </a14:m>
                <a:r>
                  <a:rPr lang="en-US" altLang="zh-CN" sz="2000" dirty="0"/>
                  <a:t>)</a:t>
                </a:r>
                <a:r>
                  <a:rPr lang="zh-CN" altLang="en-US" sz="2000" dirty="0">
                    <a:solidFill>
                      <a:srgbClr val="000000"/>
                    </a:solidFill>
                  </a:rPr>
                  <a:t> </a:t>
                </a:r>
                <a14:m>
                  <m:oMath xmlns:m="http://schemas.openxmlformats.org/officeDocument/2006/math">
                    <m:r>
                      <a:rPr lang="zh-CN" altLang="en-US" sz="2000" i="1">
                        <a:solidFill>
                          <a:srgbClr val="000000"/>
                        </a:solidFill>
                        <a:latin typeface="Cambria Math" panose="02040503050406030204" pitchFamily="18" charset="0"/>
                      </a:rPr>
                      <m:t>•</m:t>
                    </m:r>
                  </m:oMath>
                </a14:m>
                <a:r>
                  <a:rPr lang="en-US" altLang="zh-CN" sz="2000" dirty="0"/>
                  <a:t>(</a:t>
                </a:r>
                <a14:m>
                  <m:oMath xmlns:m="http://schemas.openxmlformats.org/officeDocument/2006/math">
                    <m:bar>
                      <m:barPr>
                        <m:pos m:val="top"/>
                        <m:ctrlPr>
                          <a:rPr lang="zh-CN" altLang="en-US" sz="2000" i="1">
                            <a:solidFill>
                              <a:srgbClr val="000000"/>
                            </a:solidFill>
                            <a:latin typeface="Cambria Math" panose="02040503050406030204" pitchFamily="18" charset="0"/>
                          </a:rPr>
                        </m:ctrlPr>
                      </m:barPr>
                      <m:e>
                        <m:r>
                          <a:rPr lang="zh-CN" altLang="en-US" sz="2000" i="1">
                            <a:solidFill>
                              <a:srgbClr val="000000"/>
                            </a:solidFill>
                            <a:latin typeface="Cambria Math" panose="02040503050406030204" pitchFamily="18" charset="0"/>
                          </a:rPr>
                          <m:t>𝐴</m:t>
                        </m:r>
                      </m:e>
                    </m:ba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𝐵</m:t>
                    </m:r>
                    <m:r>
                      <a:rPr lang="zh-CN" altLang="en-US" sz="2000"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i="1">
                            <a:solidFill>
                              <a:srgbClr val="000000"/>
                            </a:solidFill>
                            <a:latin typeface="Cambria Math" panose="02040503050406030204" pitchFamily="18" charset="0"/>
                          </a:rPr>
                          <m:t>𝐶</m:t>
                        </m:r>
                      </m:e>
                    </m:bar>
                  </m:oMath>
                </a14:m>
                <a:r>
                  <a:rPr lang="zh-CN" altLang="en-US" sz="2000" dirty="0"/>
                  <a:t>）</a:t>
                </a:r>
                <a:r>
                  <a:rPr lang="en-US" altLang="zh-CN" sz="2000" dirty="0"/>
                  <a:t>=</a:t>
                </a:r>
                <a14:m>
                  <m:oMath xmlns:m="http://schemas.openxmlformats.org/officeDocument/2006/math">
                    <m:nary>
                      <m:naryPr>
                        <m:chr m:val="∏"/>
                        <m:subHide m:val="on"/>
                        <m:supHide m:val="on"/>
                        <m:ctrlPr>
                          <a:rPr lang="zh-CN" altLang="en-US" sz="2000" i="1">
                            <a:solidFill>
                              <a:srgbClr val="000000"/>
                            </a:solidFill>
                            <a:latin typeface="Cambria Math" panose="02040503050406030204" pitchFamily="18" charset="0"/>
                          </a:rPr>
                        </m:ctrlPr>
                      </m:naryPr>
                      <m:sub/>
                      <m:sup/>
                      <m:e>
                        <m:r>
                          <a:rPr lang="zh-CN" altLang="en-US" sz="2000" i="1">
                            <a:solidFill>
                              <a:srgbClr val="000000"/>
                            </a:solidFill>
                            <a:latin typeface="Cambria Math" panose="02040503050406030204" pitchFamily="18" charset="0"/>
                          </a:rPr>
                          <m:t>𝑀</m:t>
                        </m:r>
                        <m:r>
                          <a:rPr lang="zh-CN" altLang="en-US" sz="2000" i="1">
                            <a:solidFill>
                              <a:srgbClr val="000000"/>
                            </a:solidFill>
                            <a:latin typeface="Cambria Math" panose="02040503050406030204" pitchFamily="18" charset="0"/>
                          </a:rPr>
                          <m:t>(1,2,3,4,5)</m:t>
                        </m:r>
                      </m:e>
                    </m:nary>
                  </m:oMath>
                </a14:m>
                <a:endParaRPr lang="zh-CN" altLang="en-US" sz="2000" dirty="0"/>
              </a:p>
            </p:txBody>
          </p:sp>
        </mc:Choice>
        <mc:Fallback xmlns="">
          <p:sp>
            <p:nvSpPr>
              <p:cNvPr id="111672" name="Object 56"/>
              <p:cNvSpPr txBox="1">
                <a:spLocks noRot="1" noChangeAspect="1" noMove="1" noResize="1" noEditPoints="1" noAdjustHandles="1" noChangeArrowheads="1" noChangeShapeType="1" noTextEdit="1"/>
              </p:cNvSpPr>
              <p:nvPr/>
            </p:nvSpPr>
            <p:spPr bwMode="auto">
              <a:xfrm>
                <a:off x="5277482" y="4757328"/>
                <a:ext cx="3579063" cy="1119944"/>
              </a:xfrm>
              <a:prstGeom prst="rect">
                <a:avLst/>
              </a:prstGeom>
              <a:blipFill rotWithShape="1">
                <a:blip r:embed="rId3"/>
                <a:stretch>
                  <a:fillRect l="-18" t="-48" r="6" b="31"/>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对象 4"/>
              <p:cNvSpPr txBox="1"/>
              <p:nvPr/>
            </p:nvSpPr>
            <p:spPr bwMode="auto">
              <a:xfrm>
                <a:off x="4973152" y="2461801"/>
                <a:ext cx="4170848" cy="1190554"/>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000" i="1" smtClean="0">
                          <a:solidFill>
                            <a:srgbClr val="000000"/>
                          </a:solidFill>
                          <a:latin typeface="Cambria Math" panose="02040503050406030204" pitchFamily="18" charset="0"/>
                        </a:rPr>
                        <m:t>𝑌</m:t>
                      </m:r>
                      <m:r>
                        <a:rPr lang="zh-CN" altLang="en-US" sz="2000" i="1" smtClean="0">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i="1">
                              <a:solidFill>
                                <a:srgbClr val="000000"/>
                              </a:solidFill>
                              <a:latin typeface="Cambria Math" panose="02040503050406030204" pitchFamily="18" charset="0"/>
                            </a:rPr>
                            <m:t>𝐴</m:t>
                          </m:r>
                        </m:e>
                      </m:bar>
                      <m:r>
                        <a:rPr lang="zh-CN" altLang="en-US" sz="2000"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i="1">
                              <a:solidFill>
                                <a:srgbClr val="000000"/>
                              </a:solidFill>
                              <a:latin typeface="Cambria Math" panose="02040503050406030204" pitchFamily="18" charset="0"/>
                            </a:rPr>
                            <m:t>𝐵</m:t>
                          </m:r>
                        </m:e>
                      </m:bar>
                      <m:r>
                        <a:rPr lang="zh-CN" altLang="en-US" sz="2000"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i="1">
                              <a:solidFill>
                                <a:srgbClr val="000000"/>
                              </a:solidFill>
                              <a:latin typeface="Cambria Math" panose="02040503050406030204" pitchFamily="18" charset="0"/>
                            </a:rPr>
                            <m:t>𝐶</m:t>
                          </m:r>
                        </m:e>
                      </m:bar>
                      <m:r>
                        <a:rPr lang="en-US" altLang="zh-CN"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𝐴</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𝐵</m:t>
                      </m:r>
                      <m:r>
                        <a:rPr lang="zh-CN" altLang="en-US" sz="2000"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i="1">
                              <a:solidFill>
                                <a:srgbClr val="000000"/>
                              </a:solidFill>
                              <a:latin typeface="Cambria Math" panose="02040503050406030204" pitchFamily="18" charset="0"/>
                            </a:rPr>
                            <m:t>𝐶</m:t>
                          </m:r>
                        </m:e>
                      </m:bar>
                      <m:r>
                        <a:rPr lang="en-US" altLang="zh-CN" sz="2000" b="0" i="1" smtClean="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𝐴</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𝐵</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𝐶</m:t>
                      </m:r>
                    </m:oMath>
                  </m:oMathPara>
                </a14:m>
                <a:endParaRPr lang="en-US" altLang="zh-CN" sz="2000" i="1" dirty="0">
                  <a:solidFill>
                    <a:srgbClr val="000000"/>
                  </a:solidFill>
                  <a:latin typeface="Arial Narrow" panose="020B0606020202030204" pitchFamily="34" charset="0"/>
                </a:endParaRPr>
              </a:p>
              <a:p>
                <a:pPr/>
                <a14:m>
                  <m:oMathPara xmlns:m="http://schemas.openxmlformats.org/officeDocument/2006/math">
                    <m:oMathParaPr>
                      <m:jc m:val="left"/>
                    </m:oMathParaPr>
                    <m:oMath xmlns:m="http://schemas.openxmlformats.org/officeDocument/2006/math">
                      <m:r>
                        <a:rPr lang="en-US" altLang="zh-CN" sz="2000" b="0" i="1" smtClean="0">
                          <a:solidFill>
                            <a:srgbClr val="000000"/>
                          </a:solidFill>
                          <a:latin typeface="Cambria Math" panose="02040503050406030204" pitchFamily="18" charset="0"/>
                        </a:rPr>
                        <m:t>   =∑</m:t>
                      </m:r>
                      <m:r>
                        <a:rPr lang="en-US" altLang="zh-CN" sz="2000" b="0" i="1" smtClean="0">
                          <a:solidFill>
                            <a:srgbClr val="000000"/>
                          </a:solidFill>
                          <a:latin typeface="Cambria Math" panose="02040503050406030204" pitchFamily="18" charset="0"/>
                        </a:rPr>
                        <m:t>𝑚</m:t>
                      </m:r>
                      <m:r>
                        <a:rPr lang="zh-CN" altLang="en-US" sz="2000" i="1" smtClean="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(0,6,7)</m:t>
                      </m:r>
                    </m:oMath>
                  </m:oMathPara>
                </a14:m>
                <a:endParaRPr lang="zh-CN" altLang="en-US" sz="2000" dirty="0">
                  <a:latin typeface="Arial Narrow" panose="020B0606020202030204" pitchFamily="34" charset="0"/>
                </a:endParaRPr>
              </a:p>
            </p:txBody>
          </p:sp>
        </mc:Choice>
        <mc:Fallback xmlns="">
          <p:sp>
            <p:nvSpPr>
              <p:cNvPr id="5" name="对象 4"/>
              <p:cNvSpPr txBox="1">
                <a:spLocks noRot="1" noChangeAspect="1" noMove="1" noResize="1" noEditPoints="1" noAdjustHandles="1" noChangeArrowheads="1" noChangeShapeType="1" noTextEdit="1"/>
              </p:cNvSpPr>
              <p:nvPr/>
            </p:nvSpPr>
            <p:spPr bwMode="auto">
              <a:xfrm>
                <a:off x="4973152" y="2461801"/>
                <a:ext cx="4170848" cy="1190554"/>
              </a:xfrm>
              <a:prstGeom prst="rect">
                <a:avLst/>
              </a:prstGeom>
              <a:blipFill rotWithShape="1">
                <a:blip r:embed="rId4"/>
                <a:stretch>
                  <a:fillRect l="-11" t="-45" b="39"/>
                </a:stretch>
              </a:blipFill>
              <a:ln>
                <a:noFill/>
              </a:ln>
              <a:effectLst/>
            </p:spPr>
            <p:txBody>
              <a:bodyPr/>
              <a:lstStyle/>
              <a:p>
                <a:r>
                  <a:rPr lang="zh-CN" altLang="en-US">
                    <a:noFill/>
                  </a:rPr>
                  <a:t> </a:t>
                </a:r>
              </a:p>
            </p:txBody>
          </p:sp>
        </mc:Fallback>
      </mc:AlternateContent>
      <p:sp>
        <p:nvSpPr>
          <p:cNvPr id="20" name="TextBox 19"/>
          <p:cNvSpPr txBox="1"/>
          <p:nvPr/>
        </p:nvSpPr>
        <p:spPr>
          <a:xfrm>
            <a:off x="5092948" y="1156871"/>
            <a:ext cx="3856899" cy="769441"/>
          </a:xfrm>
          <a:prstGeom prst="rect">
            <a:avLst/>
          </a:prstGeom>
          <a:noFill/>
        </p:spPr>
        <p:txBody>
          <a:bodyPr wrap="square" rtlCol="0">
            <a:spAutoFit/>
          </a:bodyPr>
          <a:lstStyle/>
          <a:p>
            <a:r>
              <a:rPr lang="zh-CN" altLang="en-US" sz="2200" b="1" dirty="0">
                <a:latin typeface="+mj-ea"/>
                <a:ea typeface="+mj-ea"/>
              </a:rPr>
              <a:t>标准和</a:t>
            </a:r>
            <a:r>
              <a:rPr lang="en-US" altLang="zh-CN" sz="2200" b="1" dirty="0">
                <a:latin typeface="+mj-ea"/>
                <a:ea typeface="+mj-ea"/>
              </a:rPr>
              <a:t>/</a:t>
            </a:r>
            <a:r>
              <a:rPr lang="zh-CN" altLang="en-US" sz="2200" b="1" dirty="0">
                <a:solidFill>
                  <a:srgbClr val="FF0000"/>
                </a:solidFill>
                <a:latin typeface="+mj-ea"/>
                <a:ea typeface="+mj-ea"/>
              </a:rPr>
              <a:t>最小项列表</a:t>
            </a:r>
            <a:r>
              <a:rPr lang="zh-CN" altLang="en-US" sz="2200" dirty="0">
                <a:latin typeface="+mj-ea"/>
                <a:ea typeface="+mj-ea"/>
              </a:rPr>
              <a:t>：使得函数输出为</a:t>
            </a:r>
            <a:r>
              <a:rPr lang="en-US" altLang="zh-CN" sz="2200" dirty="0">
                <a:latin typeface="+mj-ea"/>
                <a:ea typeface="+mj-ea"/>
              </a:rPr>
              <a:t>1</a:t>
            </a:r>
            <a:r>
              <a:rPr lang="zh-CN" altLang="en-US" sz="2200" dirty="0">
                <a:latin typeface="+mj-ea"/>
                <a:ea typeface="+mj-ea"/>
              </a:rPr>
              <a:t>的最小项之和。</a:t>
            </a:r>
          </a:p>
        </p:txBody>
      </p:sp>
      <p:sp>
        <p:nvSpPr>
          <p:cNvPr id="21" name="TextBox 20"/>
          <p:cNvSpPr txBox="1"/>
          <p:nvPr/>
        </p:nvSpPr>
        <p:spPr>
          <a:xfrm>
            <a:off x="5225604" y="4010334"/>
            <a:ext cx="3792310" cy="769441"/>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标准积</a:t>
            </a:r>
            <a:r>
              <a:rPr lang="en-US" altLang="zh-CN" sz="2200" b="1" dirty="0">
                <a:latin typeface="微软雅黑" panose="020B0503020204020204" pitchFamily="34" charset="-122"/>
                <a:ea typeface="微软雅黑" panose="020B0503020204020204" pitchFamily="34" charset="-122"/>
              </a:rPr>
              <a:t>/</a:t>
            </a:r>
            <a:r>
              <a:rPr lang="zh-CN" altLang="en-US" sz="2200" b="1" dirty="0">
                <a:solidFill>
                  <a:srgbClr val="FF0000"/>
                </a:solidFill>
                <a:latin typeface="微软雅黑" panose="020B0503020204020204" pitchFamily="34" charset="-122"/>
                <a:ea typeface="微软雅黑" panose="020B0503020204020204" pitchFamily="34" charset="-122"/>
              </a:rPr>
              <a:t>最大项列表</a:t>
            </a:r>
            <a:r>
              <a:rPr lang="zh-CN" altLang="en-US" sz="2200" dirty="0">
                <a:latin typeface="微软雅黑" panose="020B0503020204020204" pitchFamily="34" charset="-122"/>
                <a:ea typeface="微软雅黑" panose="020B0503020204020204" pitchFamily="34" charset="-122"/>
              </a:rPr>
              <a:t>：使得函数输出为</a:t>
            </a:r>
            <a:r>
              <a:rPr lang="en-US" altLang="zh-CN" sz="2200" dirty="0">
                <a:latin typeface="微软雅黑" panose="020B0503020204020204" pitchFamily="34" charset="-122"/>
                <a:ea typeface="微软雅黑" panose="020B0503020204020204" pitchFamily="34" charset="-122"/>
              </a:rPr>
              <a:t>0</a:t>
            </a:r>
            <a:r>
              <a:rPr lang="zh-CN" altLang="en-US" sz="2200" dirty="0">
                <a:latin typeface="微软雅黑" panose="020B0503020204020204" pitchFamily="34" charset="-122"/>
                <a:ea typeface="微软雅黑" panose="020B0503020204020204" pitchFamily="34" charset="-122"/>
              </a:rPr>
              <a:t>的最大项之积。</a:t>
            </a:r>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椭圆 15"/>
          <p:cNvSpPr/>
          <p:nvPr/>
        </p:nvSpPr>
        <p:spPr>
          <a:xfrm>
            <a:off x="1935018" y="2089980"/>
            <a:ext cx="404734" cy="3597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935018" y="4772745"/>
            <a:ext cx="404734" cy="3597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935018" y="5265193"/>
            <a:ext cx="404734" cy="3597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AutoShape 70"/>
          <p:cNvSpPr>
            <a:spLocks noChangeArrowheads="1"/>
          </p:cNvSpPr>
          <p:nvPr/>
        </p:nvSpPr>
        <p:spPr bwMode="auto">
          <a:xfrm>
            <a:off x="1848342" y="2546142"/>
            <a:ext cx="563418" cy="304800"/>
          </a:xfrm>
          <a:prstGeom prst="roundRect">
            <a:avLst>
              <a:gd name="adj" fmla="val 16667"/>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AutoShape 70"/>
          <p:cNvSpPr>
            <a:spLocks noChangeArrowheads="1"/>
          </p:cNvSpPr>
          <p:nvPr/>
        </p:nvSpPr>
        <p:spPr bwMode="auto">
          <a:xfrm>
            <a:off x="1848342" y="3001109"/>
            <a:ext cx="563418" cy="304800"/>
          </a:xfrm>
          <a:prstGeom prst="roundRect">
            <a:avLst>
              <a:gd name="adj" fmla="val 16667"/>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AutoShape 70"/>
          <p:cNvSpPr>
            <a:spLocks noChangeArrowheads="1"/>
          </p:cNvSpPr>
          <p:nvPr/>
        </p:nvSpPr>
        <p:spPr bwMode="auto">
          <a:xfrm>
            <a:off x="1848342" y="3447596"/>
            <a:ext cx="563418" cy="304800"/>
          </a:xfrm>
          <a:prstGeom prst="roundRect">
            <a:avLst>
              <a:gd name="adj" fmla="val 16667"/>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AutoShape 70"/>
          <p:cNvSpPr>
            <a:spLocks noChangeArrowheads="1"/>
          </p:cNvSpPr>
          <p:nvPr/>
        </p:nvSpPr>
        <p:spPr bwMode="auto">
          <a:xfrm>
            <a:off x="1848342" y="3928862"/>
            <a:ext cx="563418" cy="304800"/>
          </a:xfrm>
          <a:prstGeom prst="roundRect">
            <a:avLst>
              <a:gd name="adj" fmla="val 16667"/>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AutoShape 70"/>
          <p:cNvSpPr>
            <a:spLocks noChangeArrowheads="1"/>
          </p:cNvSpPr>
          <p:nvPr/>
        </p:nvSpPr>
        <p:spPr bwMode="auto">
          <a:xfrm>
            <a:off x="1848342" y="4365361"/>
            <a:ext cx="563418" cy="304800"/>
          </a:xfrm>
          <a:prstGeom prst="roundRect">
            <a:avLst>
              <a:gd name="adj" fmla="val 16667"/>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矩形 25"/>
          <p:cNvSpPr/>
          <p:nvPr/>
        </p:nvSpPr>
        <p:spPr>
          <a:xfrm>
            <a:off x="2123728" y="1167066"/>
            <a:ext cx="1107996" cy="461665"/>
          </a:xfrm>
          <a:prstGeom prst="rect">
            <a:avLst/>
          </a:prstGeom>
        </p:spPr>
        <p:txBody>
          <a:bodyPr wrap="none">
            <a:spAutoFit/>
          </a:bodyPr>
          <a:lstStyle/>
          <a:p>
            <a:r>
              <a:rPr lang="zh-CN" altLang="en-US" sz="2400" b="1" dirty="0"/>
              <a:t>真值表</a:t>
            </a:r>
          </a:p>
        </p:txBody>
      </p:sp>
      <p:grpSp>
        <p:nvGrpSpPr>
          <p:cNvPr id="30" name="Group 57"/>
          <p:cNvGrpSpPr/>
          <p:nvPr/>
        </p:nvGrpSpPr>
        <p:grpSpPr bwMode="auto">
          <a:xfrm>
            <a:off x="2483404" y="2089980"/>
            <a:ext cx="1140513" cy="3581748"/>
            <a:chOff x="810" y="1494"/>
            <a:chExt cx="726" cy="2313"/>
          </a:xfrm>
        </p:grpSpPr>
        <mc:AlternateContent xmlns:mc="http://schemas.openxmlformats.org/markup-compatibility/2006" xmlns:a14="http://schemas.microsoft.com/office/drawing/2010/main">
          <mc:Choice Requires="a14">
            <p:sp>
              <p:nvSpPr>
                <p:cNvPr id="31" name="Object 58"/>
                <p:cNvSpPr txBox="1"/>
                <p:nvPr/>
              </p:nvSpPr>
              <p:spPr bwMode="auto">
                <a:xfrm>
                  <a:off x="840" y="1494"/>
                  <a:ext cx="696" cy="347"/>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𝐴</m:t>
                            </m:r>
                          </m:e>
                        </m:ba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𝐵</m:t>
                            </m:r>
                          </m:e>
                        </m:ba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𝐶</m:t>
                            </m:r>
                          </m:e>
                        </m:bar>
                      </m:oMath>
                    </m:oMathPara>
                  </a14:m>
                  <a:endParaRPr lang="zh-CN" altLang="en-US" dirty="0"/>
                </a:p>
              </p:txBody>
            </p:sp>
          </mc:Choice>
          <mc:Fallback xmlns="">
            <p:sp>
              <p:nvSpPr>
                <p:cNvPr id="31" name="Object 58"/>
                <p:cNvSpPr txBox="1">
                  <a:spLocks noRot="1" noChangeAspect="1" noMove="1" noResize="1" noEditPoints="1" noAdjustHandles="1" noChangeArrowheads="1" noChangeShapeType="1" noTextEdit="1"/>
                </p:cNvSpPr>
                <p:nvPr/>
              </p:nvSpPr>
              <p:spPr bwMode="auto">
                <a:xfrm>
                  <a:off x="840" y="1494"/>
                  <a:ext cx="696" cy="347"/>
                </a:xfrm>
                <a:prstGeom prst="rect">
                  <a:avLst/>
                </a:prstGeom>
                <a:blipFill rotWithShape="1">
                  <a:blip r:embed="rId5"/>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Object 59"/>
                <p:cNvSpPr txBox="1"/>
                <p:nvPr/>
              </p:nvSpPr>
              <p:spPr bwMode="auto">
                <a:xfrm>
                  <a:off x="859" y="1782"/>
                  <a:ext cx="677" cy="364"/>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𝐴</m:t>
                            </m:r>
                          </m:e>
                        </m:ba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𝐵</m:t>
                            </m:r>
                          </m:e>
                        </m:ba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𝐶</m:t>
                        </m:r>
                      </m:oMath>
                    </m:oMathPara>
                  </a14:m>
                  <a:endParaRPr lang="zh-CN" altLang="en-US" dirty="0"/>
                </a:p>
              </p:txBody>
            </p:sp>
          </mc:Choice>
          <mc:Fallback xmlns="">
            <p:sp>
              <p:nvSpPr>
                <p:cNvPr id="32" name="Object 59"/>
                <p:cNvSpPr txBox="1">
                  <a:spLocks noRot="1" noChangeAspect="1" noMove="1" noResize="1" noEditPoints="1" noAdjustHandles="1" noChangeArrowheads="1" noChangeShapeType="1" noTextEdit="1"/>
                </p:cNvSpPr>
                <p:nvPr/>
              </p:nvSpPr>
              <p:spPr bwMode="auto">
                <a:xfrm>
                  <a:off x="859" y="1782"/>
                  <a:ext cx="677" cy="364"/>
                </a:xfrm>
                <a:prstGeom prst="rect">
                  <a:avLst/>
                </a:prstGeom>
                <a:blipFill rotWithShape="1">
                  <a:blip r:embed="rId6"/>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Object 60"/>
                <p:cNvSpPr txBox="1"/>
                <p:nvPr/>
              </p:nvSpPr>
              <p:spPr bwMode="auto">
                <a:xfrm>
                  <a:off x="839" y="2080"/>
                  <a:ext cx="671" cy="315"/>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𝐴</m:t>
                            </m:r>
                          </m:e>
                        </m:ba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𝐵</m:t>
                        </m: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𝐶</m:t>
                            </m:r>
                          </m:e>
                        </m:bar>
                      </m:oMath>
                    </m:oMathPara>
                  </a14:m>
                  <a:endParaRPr lang="zh-CN" altLang="en-US" dirty="0"/>
                </a:p>
              </p:txBody>
            </p:sp>
          </mc:Choice>
          <mc:Fallback xmlns="">
            <p:sp>
              <p:nvSpPr>
                <p:cNvPr id="33" name="Object 60"/>
                <p:cNvSpPr txBox="1">
                  <a:spLocks noRot="1" noChangeAspect="1" noMove="1" noResize="1" noEditPoints="1" noAdjustHandles="1" noChangeArrowheads="1" noChangeShapeType="1" noTextEdit="1"/>
                </p:cNvSpPr>
                <p:nvPr/>
              </p:nvSpPr>
              <p:spPr bwMode="auto">
                <a:xfrm>
                  <a:off x="839" y="2080"/>
                  <a:ext cx="671" cy="315"/>
                </a:xfrm>
                <a:prstGeom prst="rect">
                  <a:avLst/>
                </a:prstGeom>
                <a:blipFill rotWithShape="1">
                  <a:blip r:embed="rId7"/>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Object 61"/>
                <p:cNvSpPr txBox="1"/>
                <p:nvPr/>
              </p:nvSpPr>
              <p:spPr bwMode="auto">
                <a:xfrm>
                  <a:off x="842" y="2369"/>
                  <a:ext cx="671" cy="316"/>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𝐴</m:t>
                            </m:r>
                          </m:e>
                        </m:ba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𝐵</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𝐶</m:t>
                        </m:r>
                      </m:oMath>
                    </m:oMathPara>
                  </a14:m>
                  <a:endParaRPr lang="zh-CN" altLang="en-US" dirty="0"/>
                </a:p>
              </p:txBody>
            </p:sp>
          </mc:Choice>
          <mc:Fallback xmlns="">
            <p:sp>
              <p:nvSpPr>
                <p:cNvPr id="34" name="Object 61"/>
                <p:cNvSpPr txBox="1">
                  <a:spLocks noRot="1" noChangeAspect="1" noMove="1" noResize="1" noEditPoints="1" noAdjustHandles="1" noChangeArrowheads="1" noChangeShapeType="1" noTextEdit="1"/>
                </p:cNvSpPr>
                <p:nvPr/>
              </p:nvSpPr>
              <p:spPr bwMode="auto">
                <a:xfrm>
                  <a:off x="842" y="2369"/>
                  <a:ext cx="671" cy="316"/>
                </a:xfrm>
                <a:prstGeom prst="rect">
                  <a:avLst/>
                </a:prstGeom>
                <a:blipFill rotWithShape="1">
                  <a:blip r:embed="rId8"/>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Object 62"/>
                <p:cNvSpPr txBox="1"/>
                <p:nvPr/>
              </p:nvSpPr>
              <p:spPr bwMode="auto">
                <a:xfrm>
                  <a:off x="810" y="2637"/>
                  <a:ext cx="693" cy="358"/>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𝐴</m:t>
                        </m: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𝐵</m:t>
                            </m:r>
                          </m:e>
                        </m:ba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𝐶</m:t>
                            </m:r>
                          </m:e>
                        </m:bar>
                      </m:oMath>
                    </m:oMathPara>
                  </a14:m>
                  <a:endParaRPr lang="zh-CN" altLang="en-US" dirty="0"/>
                </a:p>
              </p:txBody>
            </p:sp>
          </mc:Choice>
          <mc:Fallback xmlns="">
            <p:sp>
              <p:nvSpPr>
                <p:cNvPr id="35" name="Object 62"/>
                <p:cNvSpPr txBox="1">
                  <a:spLocks noRot="1" noChangeAspect="1" noMove="1" noResize="1" noEditPoints="1" noAdjustHandles="1" noChangeArrowheads="1" noChangeShapeType="1" noTextEdit="1"/>
                </p:cNvSpPr>
                <p:nvPr/>
              </p:nvSpPr>
              <p:spPr bwMode="auto">
                <a:xfrm>
                  <a:off x="810" y="2637"/>
                  <a:ext cx="693" cy="358"/>
                </a:xfrm>
                <a:prstGeom prst="rect">
                  <a:avLst/>
                </a:prstGeom>
                <a:blipFill rotWithShape="1">
                  <a:blip r:embed="rId9"/>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Object 63"/>
                <p:cNvSpPr txBox="1"/>
                <p:nvPr/>
              </p:nvSpPr>
              <p:spPr bwMode="auto">
                <a:xfrm>
                  <a:off x="835" y="2944"/>
                  <a:ext cx="671" cy="315"/>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𝐴</m:t>
                        </m: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𝐵</m:t>
                            </m:r>
                          </m:e>
                        </m:ba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𝐶</m:t>
                        </m:r>
                      </m:oMath>
                    </m:oMathPara>
                  </a14:m>
                  <a:endParaRPr lang="zh-CN" altLang="en-US" dirty="0"/>
                </a:p>
              </p:txBody>
            </p:sp>
          </mc:Choice>
          <mc:Fallback xmlns="">
            <p:sp>
              <p:nvSpPr>
                <p:cNvPr id="36" name="Object 63"/>
                <p:cNvSpPr txBox="1">
                  <a:spLocks noRot="1" noChangeAspect="1" noMove="1" noResize="1" noEditPoints="1" noAdjustHandles="1" noChangeArrowheads="1" noChangeShapeType="1" noTextEdit="1"/>
                </p:cNvSpPr>
                <p:nvPr/>
              </p:nvSpPr>
              <p:spPr bwMode="auto">
                <a:xfrm>
                  <a:off x="835" y="2944"/>
                  <a:ext cx="671" cy="315"/>
                </a:xfrm>
                <a:prstGeom prst="rect">
                  <a:avLst/>
                </a:prstGeom>
                <a:blipFill rotWithShape="1">
                  <a:blip r:embed="rId10"/>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Object 64"/>
                <p:cNvSpPr txBox="1"/>
                <p:nvPr/>
              </p:nvSpPr>
              <p:spPr bwMode="auto">
                <a:xfrm>
                  <a:off x="830" y="3231"/>
                  <a:ext cx="671" cy="316"/>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𝐴</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𝐵</m:t>
                        </m: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𝐶</m:t>
                            </m:r>
                          </m:e>
                        </m:bar>
                      </m:oMath>
                    </m:oMathPara>
                  </a14:m>
                  <a:endParaRPr lang="zh-CN" altLang="en-US" dirty="0"/>
                </a:p>
              </p:txBody>
            </p:sp>
          </mc:Choice>
          <mc:Fallback xmlns="">
            <p:sp>
              <p:nvSpPr>
                <p:cNvPr id="37" name="Object 64"/>
                <p:cNvSpPr txBox="1">
                  <a:spLocks noRot="1" noChangeAspect="1" noMove="1" noResize="1" noEditPoints="1" noAdjustHandles="1" noChangeArrowheads="1" noChangeShapeType="1" noTextEdit="1"/>
                </p:cNvSpPr>
                <p:nvPr/>
              </p:nvSpPr>
              <p:spPr bwMode="auto">
                <a:xfrm>
                  <a:off x="830" y="3231"/>
                  <a:ext cx="671" cy="316"/>
                </a:xfrm>
                <a:prstGeom prst="rect">
                  <a:avLst/>
                </a:prstGeom>
                <a:blipFill rotWithShape="1">
                  <a:blip r:embed="rId11"/>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Object 65"/>
                <p:cNvSpPr txBox="1"/>
                <p:nvPr/>
              </p:nvSpPr>
              <p:spPr bwMode="auto">
                <a:xfrm>
                  <a:off x="826" y="3547"/>
                  <a:ext cx="671" cy="260"/>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𝐴</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𝐵</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𝐶</m:t>
                        </m:r>
                      </m:oMath>
                    </m:oMathPara>
                  </a14:m>
                  <a:endParaRPr lang="zh-CN" altLang="en-US" dirty="0"/>
                </a:p>
              </p:txBody>
            </p:sp>
          </mc:Choice>
          <mc:Fallback xmlns="">
            <p:sp>
              <p:nvSpPr>
                <p:cNvPr id="38" name="Object 65"/>
                <p:cNvSpPr txBox="1">
                  <a:spLocks noRot="1" noChangeAspect="1" noMove="1" noResize="1" noEditPoints="1" noAdjustHandles="1" noChangeArrowheads="1" noChangeShapeType="1" noTextEdit="1"/>
                </p:cNvSpPr>
                <p:nvPr/>
              </p:nvSpPr>
              <p:spPr bwMode="auto">
                <a:xfrm>
                  <a:off x="826" y="3547"/>
                  <a:ext cx="671" cy="260"/>
                </a:xfrm>
                <a:prstGeom prst="rect">
                  <a:avLst/>
                </a:prstGeom>
                <a:blipFill rotWithShape="1">
                  <a:blip r:embed="rId12"/>
                </a:blipFill>
                <a:ln>
                  <a:noFill/>
                </a:ln>
                <a:effectLst/>
              </p:spPr>
              <p:txBody>
                <a:bodyPr/>
                <a:lstStyle/>
                <a:p>
                  <a:r>
                    <a:rPr lang="zh-CN" altLang="en-US">
                      <a:noFill/>
                    </a:rPr>
                    <a:t> </a:t>
                  </a:r>
                </a:p>
              </p:txBody>
            </p:sp>
          </mc:Fallback>
        </mc:AlternateContent>
      </p:grpSp>
      <p:grpSp>
        <p:nvGrpSpPr>
          <p:cNvPr id="39" name="Group 66"/>
          <p:cNvGrpSpPr/>
          <p:nvPr/>
        </p:nvGrpSpPr>
        <p:grpSpPr bwMode="auto">
          <a:xfrm>
            <a:off x="3526904" y="2089980"/>
            <a:ext cx="1407736" cy="3654276"/>
            <a:chOff x="637" y="1660"/>
            <a:chExt cx="1248" cy="2352"/>
          </a:xfrm>
        </p:grpSpPr>
        <mc:AlternateContent xmlns:mc="http://schemas.openxmlformats.org/markup-compatibility/2006" xmlns:a14="http://schemas.microsoft.com/office/drawing/2010/main">
          <mc:Choice Requires="a14">
            <p:sp>
              <p:nvSpPr>
                <p:cNvPr id="40" name="Object 67"/>
                <p:cNvSpPr txBox="1"/>
                <p:nvPr/>
              </p:nvSpPr>
              <p:spPr bwMode="auto">
                <a:xfrm>
                  <a:off x="687" y="1660"/>
                  <a:ext cx="1198" cy="260"/>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𝐴</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𝐵</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𝐶</m:t>
                        </m:r>
                      </m:oMath>
                    </m:oMathPara>
                  </a14:m>
                  <a:endParaRPr lang="zh-CN" altLang="en-US" dirty="0"/>
                </a:p>
              </p:txBody>
            </p:sp>
          </mc:Choice>
          <mc:Fallback xmlns="">
            <p:sp>
              <p:nvSpPr>
                <p:cNvPr id="40" name="Object 67"/>
                <p:cNvSpPr txBox="1">
                  <a:spLocks noRot="1" noChangeAspect="1" noMove="1" noResize="1" noEditPoints="1" noAdjustHandles="1" noChangeArrowheads="1" noChangeShapeType="1" noTextEdit="1"/>
                </p:cNvSpPr>
                <p:nvPr/>
              </p:nvSpPr>
              <p:spPr bwMode="auto">
                <a:xfrm>
                  <a:off x="687" y="1660"/>
                  <a:ext cx="1198" cy="260"/>
                </a:xfrm>
                <a:prstGeom prst="rect">
                  <a:avLst/>
                </a:prstGeom>
                <a:blipFill rotWithShape="1">
                  <a:blip r:embed="rId13"/>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Object 68"/>
                <p:cNvSpPr txBox="1"/>
                <p:nvPr/>
              </p:nvSpPr>
              <p:spPr bwMode="auto">
                <a:xfrm>
                  <a:off x="655" y="1940"/>
                  <a:ext cx="1198" cy="316"/>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𝐴</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𝐵</m:t>
                        </m: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𝐶</m:t>
                            </m:r>
                          </m:e>
                        </m:bar>
                      </m:oMath>
                    </m:oMathPara>
                  </a14:m>
                  <a:endParaRPr lang="zh-CN" altLang="en-US" dirty="0"/>
                </a:p>
              </p:txBody>
            </p:sp>
          </mc:Choice>
          <mc:Fallback xmlns="">
            <p:sp>
              <p:nvSpPr>
                <p:cNvPr id="41" name="Object 68"/>
                <p:cNvSpPr txBox="1">
                  <a:spLocks noRot="1" noChangeAspect="1" noMove="1" noResize="1" noEditPoints="1" noAdjustHandles="1" noChangeArrowheads="1" noChangeShapeType="1" noTextEdit="1"/>
                </p:cNvSpPr>
                <p:nvPr/>
              </p:nvSpPr>
              <p:spPr bwMode="auto">
                <a:xfrm>
                  <a:off x="655" y="1940"/>
                  <a:ext cx="1198" cy="316"/>
                </a:xfrm>
                <a:prstGeom prst="rect">
                  <a:avLst/>
                </a:prstGeom>
                <a:blipFill rotWithShape="1">
                  <a:blip r:embed="rId14"/>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Object 69"/>
                <p:cNvSpPr txBox="1"/>
                <p:nvPr/>
              </p:nvSpPr>
              <p:spPr bwMode="auto">
                <a:xfrm>
                  <a:off x="641" y="2229"/>
                  <a:ext cx="1198" cy="315"/>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𝐴</m:t>
                        </m: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𝐵</m:t>
                            </m:r>
                          </m:e>
                        </m:ba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𝐶</m:t>
                        </m:r>
                      </m:oMath>
                    </m:oMathPara>
                  </a14:m>
                  <a:endParaRPr lang="zh-CN" altLang="en-US" dirty="0"/>
                </a:p>
              </p:txBody>
            </p:sp>
          </mc:Choice>
          <mc:Fallback xmlns="">
            <p:sp>
              <p:nvSpPr>
                <p:cNvPr id="42" name="Object 69"/>
                <p:cNvSpPr txBox="1">
                  <a:spLocks noRot="1" noChangeAspect="1" noMove="1" noResize="1" noEditPoints="1" noAdjustHandles="1" noChangeArrowheads="1" noChangeShapeType="1" noTextEdit="1"/>
                </p:cNvSpPr>
                <p:nvPr/>
              </p:nvSpPr>
              <p:spPr bwMode="auto">
                <a:xfrm>
                  <a:off x="641" y="2229"/>
                  <a:ext cx="1198" cy="315"/>
                </a:xfrm>
                <a:prstGeom prst="rect">
                  <a:avLst/>
                </a:prstGeom>
                <a:blipFill rotWithShape="1">
                  <a:blip r:embed="rId15"/>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Object 70"/>
                <p:cNvSpPr txBox="1"/>
                <p:nvPr/>
              </p:nvSpPr>
              <p:spPr bwMode="auto">
                <a:xfrm>
                  <a:off x="637" y="2516"/>
                  <a:ext cx="1198" cy="316"/>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𝐴</m:t>
                        </m: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𝐵</m:t>
                            </m:r>
                          </m:e>
                        </m:ba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𝐶</m:t>
                            </m:r>
                          </m:e>
                        </m:bar>
                      </m:oMath>
                    </m:oMathPara>
                  </a14:m>
                  <a:endParaRPr lang="zh-CN" altLang="en-US" dirty="0"/>
                </a:p>
              </p:txBody>
            </p:sp>
          </mc:Choice>
          <mc:Fallback xmlns="">
            <p:sp>
              <p:nvSpPr>
                <p:cNvPr id="43" name="Object 70"/>
                <p:cNvSpPr txBox="1">
                  <a:spLocks noRot="1" noChangeAspect="1" noMove="1" noResize="1" noEditPoints="1" noAdjustHandles="1" noChangeArrowheads="1" noChangeShapeType="1" noTextEdit="1"/>
                </p:cNvSpPr>
                <p:nvPr/>
              </p:nvSpPr>
              <p:spPr bwMode="auto">
                <a:xfrm>
                  <a:off x="637" y="2516"/>
                  <a:ext cx="1198" cy="316"/>
                </a:xfrm>
                <a:prstGeom prst="rect">
                  <a:avLst/>
                </a:prstGeom>
                <a:blipFill rotWithShape="1">
                  <a:blip r:embed="rId16"/>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Object 71"/>
                <p:cNvSpPr txBox="1"/>
                <p:nvPr/>
              </p:nvSpPr>
              <p:spPr bwMode="auto">
                <a:xfrm>
                  <a:off x="651" y="2804"/>
                  <a:ext cx="1198" cy="316"/>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𝐴</m:t>
                            </m:r>
                          </m:e>
                        </m:ba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𝐵</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𝐶</m:t>
                        </m:r>
                      </m:oMath>
                    </m:oMathPara>
                  </a14:m>
                  <a:endParaRPr lang="zh-CN" altLang="en-US" dirty="0"/>
                </a:p>
              </p:txBody>
            </p:sp>
          </mc:Choice>
          <mc:Fallback xmlns="">
            <p:sp>
              <p:nvSpPr>
                <p:cNvPr id="44" name="Object 71"/>
                <p:cNvSpPr txBox="1">
                  <a:spLocks noRot="1" noChangeAspect="1" noMove="1" noResize="1" noEditPoints="1" noAdjustHandles="1" noChangeArrowheads="1" noChangeShapeType="1" noTextEdit="1"/>
                </p:cNvSpPr>
                <p:nvPr/>
              </p:nvSpPr>
              <p:spPr bwMode="auto">
                <a:xfrm>
                  <a:off x="651" y="2804"/>
                  <a:ext cx="1198" cy="316"/>
                </a:xfrm>
                <a:prstGeom prst="rect">
                  <a:avLst/>
                </a:prstGeom>
                <a:blipFill rotWithShape="1">
                  <a:blip r:embed="rId17"/>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Object 72"/>
                <p:cNvSpPr txBox="1"/>
                <p:nvPr/>
              </p:nvSpPr>
              <p:spPr bwMode="auto">
                <a:xfrm>
                  <a:off x="655" y="3093"/>
                  <a:ext cx="1198" cy="315"/>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𝐴</m:t>
                            </m:r>
                          </m:e>
                        </m:ba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𝐵</m:t>
                        </m: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𝐶</m:t>
                            </m:r>
                          </m:e>
                        </m:bar>
                      </m:oMath>
                    </m:oMathPara>
                  </a14:m>
                  <a:endParaRPr lang="zh-CN" altLang="en-US" dirty="0"/>
                </a:p>
              </p:txBody>
            </p:sp>
          </mc:Choice>
          <mc:Fallback xmlns="">
            <p:sp>
              <p:nvSpPr>
                <p:cNvPr id="45" name="Object 72"/>
                <p:cNvSpPr txBox="1">
                  <a:spLocks noRot="1" noChangeAspect="1" noMove="1" noResize="1" noEditPoints="1" noAdjustHandles="1" noChangeArrowheads="1" noChangeShapeType="1" noTextEdit="1"/>
                </p:cNvSpPr>
                <p:nvPr/>
              </p:nvSpPr>
              <p:spPr bwMode="auto">
                <a:xfrm>
                  <a:off x="655" y="3093"/>
                  <a:ext cx="1198" cy="315"/>
                </a:xfrm>
                <a:prstGeom prst="rect">
                  <a:avLst/>
                </a:prstGeom>
                <a:blipFill rotWithShape="1">
                  <a:blip r:embed="rId18"/>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Object 73"/>
                <p:cNvSpPr txBox="1"/>
                <p:nvPr/>
              </p:nvSpPr>
              <p:spPr bwMode="auto">
                <a:xfrm>
                  <a:off x="641" y="3380"/>
                  <a:ext cx="1198" cy="316"/>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𝐴</m:t>
                            </m:r>
                          </m:e>
                        </m:ba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𝐵</m:t>
                            </m:r>
                          </m:e>
                        </m:ba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𝐶</m:t>
                        </m:r>
                      </m:oMath>
                    </m:oMathPara>
                  </a14:m>
                  <a:endParaRPr lang="zh-CN" altLang="en-US"/>
                </a:p>
              </p:txBody>
            </p:sp>
          </mc:Choice>
          <mc:Fallback xmlns="">
            <p:sp>
              <p:nvSpPr>
                <p:cNvPr id="46" name="Object 73"/>
                <p:cNvSpPr txBox="1">
                  <a:spLocks noRot="1" noChangeAspect="1" noMove="1" noResize="1" noEditPoints="1" noAdjustHandles="1" noChangeArrowheads="1" noChangeShapeType="1" noTextEdit="1"/>
                </p:cNvSpPr>
                <p:nvPr/>
              </p:nvSpPr>
              <p:spPr bwMode="auto">
                <a:xfrm>
                  <a:off x="641" y="3380"/>
                  <a:ext cx="1198" cy="316"/>
                </a:xfrm>
                <a:prstGeom prst="rect">
                  <a:avLst/>
                </a:prstGeom>
                <a:blipFill rotWithShape="1">
                  <a:blip r:embed="rId19"/>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Object 74"/>
                <p:cNvSpPr txBox="1"/>
                <p:nvPr/>
              </p:nvSpPr>
              <p:spPr bwMode="auto">
                <a:xfrm>
                  <a:off x="646" y="3696"/>
                  <a:ext cx="1198" cy="316"/>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𝐴</m:t>
                            </m:r>
                          </m:e>
                        </m:ba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𝐵</m:t>
                            </m:r>
                          </m:e>
                        </m:ba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𝐶</m:t>
                            </m:r>
                          </m:e>
                        </m:bar>
                      </m:oMath>
                    </m:oMathPara>
                  </a14:m>
                  <a:endParaRPr lang="zh-CN" altLang="en-US"/>
                </a:p>
              </p:txBody>
            </p:sp>
          </mc:Choice>
          <mc:Fallback xmlns="">
            <p:sp>
              <p:nvSpPr>
                <p:cNvPr id="47" name="Object 74"/>
                <p:cNvSpPr txBox="1">
                  <a:spLocks noRot="1" noChangeAspect="1" noMove="1" noResize="1" noEditPoints="1" noAdjustHandles="1" noChangeArrowheads="1" noChangeShapeType="1" noTextEdit="1"/>
                </p:cNvSpPr>
                <p:nvPr/>
              </p:nvSpPr>
              <p:spPr bwMode="auto">
                <a:xfrm>
                  <a:off x="646" y="3696"/>
                  <a:ext cx="1198" cy="316"/>
                </a:xfrm>
                <a:prstGeom prst="rect">
                  <a:avLst/>
                </a:prstGeom>
                <a:blipFill rotWithShape="1">
                  <a:blip r:embed="rId20"/>
                </a:blipFill>
                <a:ln>
                  <a:noFill/>
                </a:ln>
                <a:effectLst/>
              </p:spPr>
              <p:txBody>
                <a:bodyPr/>
                <a:lstStyle/>
                <a:p>
                  <a:r>
                    <a:rPr lang="zh-CN" altLang="en-US">
                      <a:noFill/>
                    </a:rPr>
                    <a:t> </a:t>
                  </a:r>
                </a:p>
              </p:txBody>
            </p:sp>
          </mc:Fallback>
        </mc:AlternateContent>
      </p:grpSp>
      <p:sp>
        <p:nvSpPr>
          <p:cNvPr id="48" name="矩形 47"/>
          <p:cNvSpPr/>
          <p:nvPr/>
        </p:nvSpPr>
        <p:spPr>
          <a:xfrm>
            <a:off x="312448" y="6020898"/>
            <a:ext cx="8466511"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0" lvl="2"/>
            <a:r>
              <a:rPr lang="zh-CN" altLang="en-US" sz="2400" dirty="0"/>
              <a:t>真值表的表示是</a:t>
            </a:r>
            <a:r>
              <a:rPr lang="zh-CN" altLang="en-US" sz="2400" dirty="0">
                <a:solidFill>
                  <a:srgbClr val="FF0000"/>
                </a:solidFill>
              </a:rPr>
              <a:t>唯一</a:t>
            </a:r>
            <a:r>
              <a:rPr lang="zh-CN" altLang="en-US" sz="2400" dirty="0">
                <a:solidFill>
                  <a:schemeClr val="tx1"/>
                </a:solidFill>
              </a:rPr>
              <a:t>的</a:t>
            </a:r>
            <a:r>
              <a:rPr lang="zh-CN" altLang="en-US" sz="2400" dirty="0"/>
              <a:t>，因此标准项列表的表示也是</a:t>
            </a:r>
            <a:r>
              <a:rPr lang="zh-CN" altLang="en-US" sz="2400" dirty="0">
                <a:solidFill>
                  <a:srgbClr val="FF0000"/>
                </a:solidFill>
              </a:rPr>
              <a:t>唯一</a:t>
            </a:r>
            <a:r>
              <a:rPr lang="zh-CN" altLang="en-US" sz="2400" dirty="0"/>
              <a:t>的。</a:t>
            </a:r>
            <a:endParaRPr lang="en-US" altLang="zh-CN" sz="2400" dirty="0"/>
          </a:p>
        </p:txBody>
      </p:sp>
      <p:grpSp>
        <p:nvGrpSpPr>
          <p:cNvPr id="8" name="组合 7"/>
          <p:cNvGrpSpPr/>
          <p:nvPr/>
        </p:nvGrpSpPr>
        <p:grpSpPr>
          <a:xfrm>
            <a:off x="2522678" y="2089980"/>
            <a:ext cx="2985426" cy="445976"/>
            <a:chOff x="2522678" y="2089980"/>
            <a:chExt cx="2985426" cy="445976"/>
          </a:xfrm>
        </p:grpSpPr>
        <p:sp>
          <p:nvSpPr>
            <p:cNvPr id="3" name="矩形: 圆角 2"/>
            <p:cNvSpPr/>
            <p:nvPr/>
          </p:nvSpPr>
          <p:spPr>
            <a:xfrm>
              <a:off x="2522678" y="2089980"/>
              <a:ext cx="1060626" cy="37182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a:stCxn id="40" idx="1"/>
            </p:cNvCxnSpPr>
            <p:nvPr/>
          </p:nvCxnSpPr>
          <p:spPr>
            <a:xfrm>
              <a:off x="3583304" y="2291960"/>
              <a:ext cx="1924800" cy="2439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2452591" y="2797161"/>
            <a:ext cx="4639689" cy="2371812"/>
            <a:chOff x="2522678" y="89989"/>
            <a:chExt cx="4639689" cy="2371812"/>
          </a:xfrm>
        </p:grpSpPr>
        <p:sp>
          <p:nvSpPr>
            <p:cNvPr id="50" name="矩形: 圆角 49"/>
            <p:cNvSpPr/>
            <p:nvPr/>
          </p:nvSpPr>
          <p:spPr>
            <a:xfrm>
              <a:off x="2522678" y="2089980"/>
              <a:ext cx="1060626" cy="37182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箭头连接符 50"/>
            <p:cNvCxnSpPr/>
            <p:nvPr/>
          </p:nvCxnSpPr>
          <p:spPr>
            <a:xfrm flipV="1">
              <a:off x="3583304" y="89989"/>
              <a:ext cx="3579063" cy="220197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2577647" y="2814881"/>
            <a:ext cx="5976664" cy="2837562"/>
            <a:chOff x="2522678" y="-375761"/>
            <a:chExt cx="5976664" cy="2837562"/>
          </a:xfrm>
        </p:grpSpPr>
        <p:sp>
          <p:nvSpPr>
            <p:cNvPr id="54" name="矩形: 圆角 53"/>
            <p:cNvSpPr/>
            <p:nvPr/>
          </p:nvSpPr>
          <p:spPr>
            <a:xfrm>
              <a:off x="2522678" y="2089980"/>
              <a:ext cx="1060626" cy="37182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箭头连接符 54"/>
            <p:cNvCxnSpPr/>
            <p:nvPr/>
          </p:nvCxnSpPr>
          <p:spPr>
            <a:xfrm flipV="1">
              <a:off x="3583304" y="-375761"/>
              <a:ext cx="4916038" cy="266772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3612148" y="2560360"/>
            <a:ext cx="2234711" cy="2413693"/>
            <a:chOff x="2459517" y="2089980"/>
            <a:chExt cx="2195108" cy="2279399"/>
          </a:xfrm>
        </p:grpSpPr>
        <p:sp>
          <p:nvSpPr>
            <p:cNvPr id="57" name="矩形: 圆角 56"/>
            <p:cNvSpPr/>
            <p:nvPr/>
          </p:nvSpPr>
          <p:spPr>
            <a:xfrm>
              <a:off x="2459517" y="2089980"/>
              <a:ext cx="1207934" cy="214007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箭头连接符 57"/>
            <p:cNvCxnSpPr/>
            <p:nvPr/>
          </p:nvCxnSpPr>
          <p:spPr>
            <a:xfrm>
              <a:off x="3647703" y="3039396"/>
              <a:ext cx="1006922" cy="132998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390035" y="1515320"/>
            <a:ext cx="276641" cy="4216539"/>
          </a:xfrm>
          <a:prstGeom prst="rect">
            <a:avLst/>
          </a:prstGeom>
          <a:noFill/>
        </p:spPr>
        <p:txBody>
          <a:bodyPr wrap="square" rtlCol="0">
            <a:spAutoFit/>
          </a:bodyPr>
          <a:lstStyle/>
          <a:p>
            <a:r>
              <a:rPr lang="zh-CN" altLang="en-US" dirty="0"/>
              <a:t>序号</a:t>
            </a:r>
            <a:endParaRPr lang="en-US" altLang="zh-CN" dirty="0"/>
          </a:p>
          <a:p>
            <a:pPr>
              <a:spcBef>
                <a:spcPts val="600"/>
              </a:spcBef>
            </a:pPr>
            <a:r>
              <a:rPr lang="en-US" altLang="zh-CN" sz="2400" dirty="0"/>
              <a:t>0</a:t>
            </a:r>
          </a:p>
          <a:p>
            <a:pPr>
              <a:spcBef>
                <a:spcPts val="600"/>
              </a:spcBef>
            </a:pPr>
            <a:r>
              <a:rPr lang="en-US" altLang="zh-CN" sz="2400" dirty="0"/>
              <a:t>1</a:t>
            </a:r>
          </a:p>
          <a:p>
            <a:pPr>
              <a:spcBef>
                <a:spcPts val="600"/>
              </a:spcBef>
            </a:pPr>
            <a:r>
              <a:rPr lang="en-US" altLang="zh-CN" sz="2400" dirty="0"/>
              <a:t>2</a:t>
            </a:r>
          </a:p>
          <a:p>
            <a:pPr>
              <a:spcBef>
                <a:spcPts val="600"/>
              </a:spcBef>
            </a:pPr>
            <a:r>
              <a:rPr lang="en-US" altLang="zh-CN" sz="2400" dirty="0"/>
              <a:t>3</a:t>
            </a:r>
          </a:p>
          <a:p>
            <a:pPr>
              <a:spcBef>
                <a:spcPts val="600"/>
              </a:spcBef>
            </a:pPr>
            <a:r>
              <a:rPr lang="en-US" altLang="zh-CN" sz="2400" dirty="0"/>
              <a:t>4</a:t>
            </a:r>
          </a:p>
          <a:p>
            <a:pPr>
              <a:spcBef>
                <a:spcPts val="600"/>
              </a:spcBef>
            </a:pPr>
            <a:r>
              <a:rPr lang="en-US" altLang="zh-CN" sz="2400" dirty="0"/>
              <a:t>5</a:t>
            </a:r>
          </a:p>
          <a:p>
            <a:pPr>
              <a:spcBef>
                <a:spcPts val="600"/>
              </a:spcBef>
            </a:pPr>
            <a:r>
              <a:rPr lang="en-US" altLang="zh-CN" sz="2400" dirty="0"/>
              <a:t>6</a:t>
            </a:r>
          </a:p>
          <a:p>
            <a:pPr>
              <a:spcBef>
                <a:spcPts val="600"/>
              </a:spcBef>
            </a:pPr>
            <a:r>
              <a:rPr lang="en-US" altLang="zh-CN" sz="2400" dirty="0"/>
              <a:t>7</a:t>
            </a:r>
            <a:endParaRPr lang="en-US" altLang="zh-CN"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ppt_x"/>
                                          </p:val>
                                        </p:tav>
                                        <p:tav tm="100000">
                                          <p:val>
                                            <p:strVal val="#ppt_x"/>
                                          </p:val>
                                        </p:tav>
                                      </p:tavLst>
                                    </p:anim>
                                    <p:anim calcmode="lin" valueType="num">
                                      <p:cBhvr additive="base">
                                        <p:cTn id="4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167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48"/>
                                        </p:tgtEl>
                                        <p:attrNameLst>
                                          <p:attrName>style.visibility</p:attrName>
                                        </p:attrNameLst>
                                      </p:cBhvr>
                                      <p:to>
                                        <p:strVal val="visible"/>
                                      </p:to>
                                    </p:set>
                                    <p:anim calcmode="lin" valueType="num">
                                      <p:cBhvr additive="base">
                                        <p:cTn id="71" dur="500" fill="hold"/>
                                        <p:tgtEl>
                                          <p:spTgt spid="48"/>
                                        </p:tgtEl>
                                        <p:attrNameLst>
                                          <p:attrName>ppt_x</p:attrName>
                                        </p:attrNameLst>
                                      </p:cBhvr>
                                      <p:tavLst>
                                        <p:tav tm="0">
                                          <p:val>
                                            <p:strVal val="#ppt_x"/>
                                          </p:val>
                                        </p:tav>
                                        <p:tav tm="100000">
                                          <p:val>
                                            <p:strVal val="#ppt_x"/>
                                          </p:val>
                                        </p:tav>
                                      </p:tavLst>
                                    </p:anim>
                                    <p:anim calcmode="lin" valueType="num">
                                      <p:cBhvr additive="base">
                                        <p:cTn id="7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72" grpId="0"/>
      <p:bldP spid="20" grpId="0"/>
      <p:bldP spid="21" grpId="0"/>
      <p:bldP spid="16" grpId="0" animBg="1"/>
      <p:bldP spid="17" grpId="0" animBg="1"/>
      <p:bldP spid="18" grpId="0" animBg="1"/>
      <p:bldP spid="19" grpId="0" animBg="1"/>
      <p:bldP spid="22" grpId="0" animBg="1"/>
      <p:bldP spid="23" grpId="0" animBg="1"/>
      <p:bldP spid="24" grpId="0" animBg="1"/>
      <p:bldP spid="25" grpId="0" animBg="1"/>
      <p:bldP spid="4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185720"/>
            <a:ext cx="7532340" cy="742950"/>
          </a:xfrm>
        </p:spPr>
        <p:txBody>
          <a:bodyPr/>
          <a:lstStyle/>
          <a:p>
            <a:r>
              <a:rPr lang="en-US" altLang="zh-CN" dirty="0"/>
              <a:t>3.3 </a:t>
            </a:r>
            <a:r>
              <a:rPr lang="zh-CN" altLang="en-US" dirty="0"/>
              <a:t>逻辑函数的标准表示</a:t>
            </a:r>
          </a:p>
        </p:txBody>
      </p:sp>
      <p:sp>
        <p:nvSpPr>
          <p:cNvPr id="3" name="内容占位符 2"/>
          <p:cNvSpPr>
            <a:spLocks noGrp="1"/>
          </p:cNvSpPr>
          <p:nvPr>
            <p:ph idx="1"/>
          </p:nvPr>
        </p:nvSpPr>
        <p:spPr>
          <a:xfrm>
            <a:off x="430520" y="1285875"/>
            <a:ext cx="8686800" cy="4070858"/>
          </a:xfrm>
        </p:spPr>
        <p:txBody>
          <a:bodyPr/>
          <a:lstStyle/>
          <a:p>
            <a:pPr>
              <a:spcBef>
                <a:spcPts val="600"/>
              </a:spcBef>
              <a:spcAft>
                <a:spcPts val="600"/>
              </a:spcAft>
            </a:pPr>
            <a:r>
              <a:rPr lang="zh-CN" altLang="en-US" sz="2200" dirty="0"/>
              <a:t>函数的最小项列表和最大项列表</a:t>
            </a:r>
            <a:r>
              <a:rPr lang="zh-CN" altLang="en-US" sz="2200" dirty="0">
                <a:solidFill>
                  <a:srgbClr val="FF0000"/>
                </a:solidFill>
              </a:rPr>
              <a:t>等价</a:t>
            </a:r>
            <a:r>
              <a:rPr lang="zh-CN" altLang="en-US" sz="2200" dirty="0"/>
              <a:t>且可</a:t>
            </a:r>
            <a:r>
              <a:rPr lang="zh-CN" altLang="en-US" sz="2200" dirty="0">
                <a:solidFill>
                  <a:srgbClr val="FF0000"/>
                </a:solidFill>
              </a:rPr>
              <a:t>相互转换</a:t>
            </a:r>
            <a:r>
              <a:rPr lang="zh-CN" altLang="en-US" sz="2200" dirty="0"/>
              <a:t>。</a:t>
            </a:r>
            <a:endParaRPr lang="en-US" altLang="zh-CN" sz="2200" dirty="0"/>
          </a:p>
          <a:p>
            <a:pPr>
              <a:spcBef>
                <a:spcPts val="600"/>
              </a:spcBef>
              <a:spcAft>
                <a:spcPts val="600"/>
              </a:spcAft>
            </a:pPr>
            <a:r>
              <a:rPr lang="en-US" altLang="zh-CN" sz="2200" dirty="0"/>
              <a:t>n </a:t>
            </a:r>
            <a:r>
              <a:rPr lang="zh-CN" altLang="en-US" sz="2200" dirty="0"/>
              <a:t>个变量的逻辑函数其最小项列表编号集合与最大项列表编号集合之并集为</a:t>
            </a:r>
            <a:r>
              <a:rPr lang="en-US" altLang="zh-CN" sz="2200" dirty="0"/>
              <a:t>n</a:t>
            </a:r>
            <a:r>
              <a:rPr lang="zh-CN" altLang="en-US" sz="2200" dirty="0"/>
              <a:t>位编号全集</a:t>
            </a:r>
            <a:r>
              <a:rPr lang="en-US" altLang="zh-CN" sz="2200" dirty="0"/>
              <a:t>{0</a:t>
            </a:r>
            <a:r>
              <a:rPr lang="zh-CN" altLang="en-US" sz="2200" dirty="0"/>
              <a:t>，</a:t>
            </a:r>
            <a:r>
              <a:rPr lang="en-US" altLang="zh-CN" sz="2200" dirty="0"/>
              <a:t>1</a:t>
            </a:r>
            <a:r>
              <a:rPr lang="zh-CN" altLang="en-US" sz="2200" dirty="0"/>
              <a:t>，</a:t>
            </a:r>
            <a:r>
              <a:rPr lang="en-US" altLang="zh-CN" sz="2200" dirty="0"/>
              <a:t>…</a:t>
            </a:r>
            <a:r>
              <a:rPr lang="zh-CN" altLang="en-US" sz="2200" dirty="0"/>
              <a:t>，</a:t>
            </a:r>
            <a:r>
              <a:rPr lang="en-US" altLang="zh-CN" sz="2200" dirty="0"/>
              <a:t>2</a:t>
            </a:r>
            <a:r>
              <a:rPr lang="en-US" altLang="zh-CN" sz="2200" baseline="30000" dirty="0"/>
              <a:t>n-1</a:t>
            </a:r>
            <a:r>
              <a:rPr lang="en-US" altLang="zh-CN" sz="2200" dirty="0"/>
              <a:t>}</a:t>
            </a:r>
            <a:r>
              <a:rPr lang="zh-CN" altLang="en-US" sz="2200" dirty="0"/>
              <a:t>，且这两个集合之交集为</a:t>
            </a:r>
            <a:r>
              <a:rPr lang="en-US" altLang="zh-CN" sz="2200" dirty="0"/>
              <a:t>0</a:t>
            </a:r>
            <a:r>
              <a:rPr lang="zh-CN" altLang="en-US" sz="2200" dirty="0"/>
              <a:t>，它们为</a:t>
            </a:r>
            <a:r>
              <a:rPr lang="zh-CN" altLang="en-US" sz="2200" dirty="0">
                <a:solidFill>
                  <a:srgbClr val="FF0000"/>
                </a:solidFill>
              </a:rPr>
              <a:t>互补</a:t>
            </a:r>
            <a:r>
              <a:rPr lang="zh-CN" altLang="en-US" sz="2200" dirty="0"/>
              <a:t>关系。</a:t>
            </a:r>
            <a:endParaRPr lang="en-US" altLang="zh-CN" sz="2200" dirty="0"/>
          </a:p>
          <a:p>
            <a:pPr>
              <a:spcBef>
                <a:spcPts val="600"/>
              </a:spcBef>
              <a:spcAft>
                <a:spcPts val="600"/>
              </a:spcAft>
            </a:pPr>
            <a:r>
              <a:rPr lang="zh-CN" altLang="en-US" sz="2200" dirty="0"/>
              <a:t>两个列表之间可方便转换，只需对相应的编号集合</a:t>
            </a:r>
            <a:r>
              <a:rPr lang="zh-CN" altLang="en-US" sz="2200" dirty="0">
                <a:solidFill>
                  <a:srgbClr val="FF0000"/>
                </a:solidFill>
              </a:rPr>
              <a:t>求补</a:t>
            </a:r>
            <a:r>
              <a:rPr lang="zh-CN" altLang="en-US" sz="2200" dirty="0"/>
              <a:t>即可。</a:t>
            </a:r>
            <a:endParaRPr lang="en-US" altLang="zh-CN" sz="2200" dirty="0"/>
          </a:p>
          <a:p>
            <a:pPr lvl="1">
              <a:spcBef>
                <a:spcPts val="600"/>
              </a:spcBef>
              <a:spcAft>
                <a:spcPts val="600"/>
              </a:spcAft>
            </a:pPr>
            <a:r>
              <a:rPr lang="en-US" altLang="zh-CN" dirty="0"/>
              <a:t>f(A,B,C)</a:t>
            </a:r>
            <a:r>
              <a:rPr lang="en-US" altLang="zh-CN" dirty="0">
                <a:latin typeface="Times New Roman" panose="02020603050405020304" pitchFamily="18" charset="0"/>
                <a:cs typeface="Times New Roman" panose="02020603050405020304" pitchFamily="18" charset="0"/>
              </a:rPr>
              <a:t>=</a:t>
            </a:r>
            <a:r>
              <a:rPr lang="en-US" altLang="zh-CN" dirty="0">
                <a:latin typeface="Symbol" panose="05050102010706020507" pitchFamily="18" charset="2"/>
              </a:rPr>
              <a:t>S</a:t>
            </a:r>
            <a:r>
              <a:rPr lang="en-US" altLang="zh-CN" dirty="0"/>
              <a:t> m (0,1,2,3) = </a:t>
            </a:r>
            <a:r>
              <a:rPr lang="en-US" altLang="zh-CN" dirty="0">
                <a:latin typeface="Symbol" panose="05050102010706020507" pitchFamily="18" charset="2"/>
              </a:rPr>
              <a:t>P </a:t>
            </a:r>
            <a:r>
              <a:rPr lang="en-US" altLang="zh-CN" dirty="0"/>
              <a:t>M(4,5,6,7) </a:t>
            </a:r>
          </a:p>
          <a:p>
            <a:pPr lvl="1">
              <a:spcBef>
                <a:spcPts val="600"/>
              </a:spcBef>
              <a:spcAft>
                <a:spcPts val="600"/>
              </a:spcAft>
            </a:pPr>
            <a:r>
              <a:rPr lang="en-US" altLang="zh-CN" dirty="0"/>
              <a:t>f(X,Y) = </a:t>
            </a:r>
            <a:r>
              <a:rPr lang="en-US" altLang="zh-CN" dirty="0">
                <a:latin typeface="Symbol" panose="05050102010706020507" pitchFamily="18" charset="2"/>
              </a:rPr>
              <a:t>S</a:t>
            </a:r>
            <a:r>
              <a:rPr lang="en-US" altLang="zh-CN" dirty="0"/>
              <a:t> m (1) = </a:t>
            </a:r>
            <a:r>
              <a:rPr lang="en-US" altLang="zh-CN" dirty="0">
                <a:latin typeface="Symbol" panose="05050102010706020507" pitchFamily="18" charset="2"/>
              </a:rPr>
              <a:t>P </a:t>
            </a:r>
            <a:r>
              <a:rPr lang="en-US" altLang="zh-CN" dirty="0"/>
              <a:t>M(0,2,3)</a:t>
            </a:r>
            <a:endParaRPr lang="zh-CN" altLang="en-US" dirty="0"/>
          </a:p>
          <a:p>
            <a:pPr lvl="1">
              <a:spcBef>
                <a:spcPts val="600"/>
              </a:spcBef>
              <a:spcAft>
                <a:spcPts val="600"/>
              </a:spcAft>
            </a:pPr>
            <a:r>
              <a:rPr lang="en-US" altLang="zh-CN" dirty="0"/>
              <a:t>f(A,B,C) = </a:t>
            </a:r>
            <a:r>
              <a:rPr lang="en-US" altLang="zh-CN" dirty="0">
                <a:latin typeface="Symbol" panose="05050102010706020507" pitchFamily="18" charset="2"/>
              </a:rPr>
              <a:t>S</a:t>
            </a:r>
            <a:r>
              <a:rPr lang="en-US" altLang="zh-CN" dirty="0"/>
              <a:t> m (0,6,7) = </a:t>
            </a:r>
            <a:r>
              <a:rPr lang="en-US" altLang="zh-CN" dirty="0">
                <a:latin typeface="Symbol" panose="05050102010706020507" pitchFamily="18" charset="2"/>
              </a:rPr>
              <a:t>P </a:t>
            </a:r>
            <a:r>
              <a:rPr lang="en-US" altLang="zh-CN" dirty="0"/>
              <a:t>M(1,2,3,4,5) </a:t>
            </a: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57</a:t>
            </a:fld>
            <a:endParaRPr lang="en-US" altLang="zh-CN"/>
          </a:p>
        </p:txBody>
      </p:sp>
    </p:spTree>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805890" y="1912829"/>
            <a:ext cx="6073775" cy="479747"/>
          </a:xfrm>
        </p:spPr>
        <p:txBody>
          <a:bodyPr/>
          <a:lstStyle/>
          <a:p>
            <a:r>
              <a:rPr lang="zh-CN" altLang="en-US" dirty="0"/>
              <a:t>第四讲 </a:t>
            </a:r>
            <a:r>
              <a:rPr lang="en-US" altLang="zh-CN" dirty="0"/>
              <a:t> </a:t>
            </a:r>
            <a:r>
              <a:rPr lang="zh-CN" altLang="en-US" dirty="0"/>
              <a:t>逻辑函数的化简与变换</a:t>
            </a:r>
          </a:p>
        </p:txBody>
      </p:sp>
      <p:sp>
        <p:nvSpPr>
          <p:cNvPr id="3" name="内容占位符 2"/>
          <p:cNvSpPr>
            <a:spLocks noGrp="1"/>
          </p:cNvSpPr>
          <p:nvPr>
            <p:ph idx="1"/>
          </p:nvPr>
        </p:nvSpPr>
        <p:spPr>
          <a:xfrm>
            <a:off x="3510225" y="2825724"/>
            <a:ext cx="3260093" cy="1897314"/>
          </a:xfrm>
        </p:spPr>
        <p:txBody>
          <a:bodyPr/>
          <a:lstStyle/>
          <a:p>
            <a:r>
              <a:rPr lang="zh-CN" altLang="en-US" dirty="0"/>
              <a:t>代数法化简</a:t>
            </a:r>
            <a:endParaRPr lang="en-US" altLang="zh-CN" dirty="0"/>
          </a:p>
          <a:p>
            <a:r>
              <a:rPr lang="zh-CN" altLang="en-US" dirty="0"/>
              <a:t>卡诺图化简</a:t>
            </a:r>
            <a:endParaRPr lang="en-US" altLang="zh-CN" dirty="0"/>
          </a:p>
          <a:p>
            <a:r>
              <a:rPr lang="zh-CN" altLang="en-US" dirty="0"/>
              <a:t>等效逻辑符号表示</a:t>
            </a:r>
            <a:endParaRPr lang="en-US" altLang="zh-CN" dirty="0"/>
          </a:p>
          <a:p>
            <a:r>
              <a:rPr lang="zh-CN" altLang="en-US" dirty="0"/>
              <a:t>逻辑函数变换</a:t>
            </a: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58</a:t>
            </a:fld>
            <a:endParaRPr lang="en-US" altLang="zh-CN"/>
          </a:p>
        </p:txBody>
      </p:sp>
    </p:spTree>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逻辑函数的化简与变换</a:t>
            </a:r>
          </a:p>
        </p:txBody>
      </p:sp>
      <p:sp>
        <p:nvSpPr>
          <p:cNvPr id="3" name="内容占位符 2"/>
          <p:cNvSpPr>
            <a:spLocks noGrp="1"/>
          </p:cNvSpPr>
          <p:nvPr>
            <p:ph idx="1"/>
          </p:nvPr>
        </p:nvSpPr>
        <p:spPr>
          <a:xfrm>
            <a:off x="284773" y="915505"/>
            <a:ext cx="8523654" cy="5255221"/>
          </a:xfrm>
        </p:spPr>
        <p:txBody>
          <a:bodyPr/>
          <a:lstStyle/>
          <a:p>
            <a:pPr>
              <a:spcBef>
                <a:spcPts val="600"/>
              </a:spcBef>
            </a:pPr>
            <a:r>
              <a:rPr lang="zh-CN" altLang="en-US" sz="2200" dirty="0">
                <a:solidFill>
                  <a:srgbClr val="FF0000"/>
                </a:solidFill>
              </a:rPr>
              <a:t>减少输入变量的数目</a:t>
            </a:r>
            <a:endParaRPr lang="en-US" altLang="zh-CN" sz="2200" dirty="0">
              <a:solidFill>
                <a:srgbClr val="FF0000"/>
              </a:solidFill>
            </a:endParaRPr>
          </a:p>
          <a:p>
            <a:pPr lvl="1">
              <a:spcBef>
                <a:spcPts val="600"/>
              </a:spcBef>
            </a:pPr>
            <a:r>
              <a:rPr lang="zh-CN" altLang="en-US" dirty="0"/>
              <a:t>最小项和最大项的数目随变量数呈指数级增长</a:t>
            </a:r>
            <a:endParaRPr lang="en-US" altLang="zh-CN" dirty="0"/>
          </a:p>
          <a:p>
            <a:pPr>
              <a:spcBef>
                <a:spcPts val="600"/>
              </a:spcBef>
            </a:pPr>
            <a:r>
              <a:rPr lang="zh-CN" altLang="en-US" sz="2200" dirty="0">
                <a:solidFill>
                  <a:srgbClr val="FF0000"/>
                </a:solidFill>
              </a:rPr>
              <a:t>减少门的数目</a:t>
            </a:r>
            <a:endParaRPr lang="en-US" altLang="zh-CN" sz="2200" dirty="0">
              <a:solidFill>
                <a:srgbClr val="FF0000"/>
              </a:solidFill>
            </a:endParaRPr>
          </a:p>
          <a:p>
            <a:pPr lvl="1">
              <a:spcBef>
                <a:spcPts val="600"/>
              </a:spcBef>
            </a:pPr>
            <a:r>
              <a:rPr lang="zh-CN" altLang="en-US" dirty="0"/>
              <a:t>可以使用更小的集成电路器件</a:t>
            </a:r>
            <a:endParaRPr lang="en-US" altLang="zh-CN" dirty="0"/>
          </a:p>
          <a:p>
            <a:pPr>
              <a:spcBef>
                <a:spcPts val="600"/>
              </a:spcBef>
            </a:pPr>
            <a:r>
              <a:rPr lang="zh-CN" altLang="en-US" sz="2200" dirty="0">
                <a:solidFill>
                  <a:srgbClr val="FF0000"/>
                </a:solidFill>
              </a:rPr>
              <a:t>减少</a:t>
            </a:r>
            <a:r>
              <a:rPr lang="zh-CN" altLang="en-US" sz="2200">
                <a:solidFill>
                  <a:srgbClr val="FF0000"/>
                </a:solidFill>
              </a:rPr>
              <a:t>电路的规模</a:t>
            </a:r>
            <a:endParaRPr lang="en-US" altLang="zh-CN" sz="2200" dirty="0">
              <a:solidFill>
                <a:srgbClr val="FF0000"/>
              </a:solidFill>
            </a:endParaRPr>
          </a:p>
          <a:p>
            <a:pPr lvl="1">
              <a:spcBef>
                <a:spcPts val="600"/>
              </a:spcBef>
            </a:pPr>
            <a:r>
              <a:rPr lang="zh-CN" altLang="en-US" dirty="0"/>
              <a:t>门越小速度越快；可以减少电路层级数。</a:t>
            </a:r>
            <a:endParaRPr lang="en-US" altLang="zh-CN" dirty="0"/>
          </a:p>
          <a:p>
            <a:pPr lvl="1">
              <a:spcBef>
                <a:spcPts val="600"/>
              </a:spcBef>
            </a:pPr>
            <a:endParaRPr lang="en-US" altLang="zh-CN" dirty="0"/>
          </a:p>
          <a:p>
            <a:pPr lvl="1">
              <a:spcBef>
                <a:spcPts val="600"/>
              </a:spcBef>
            </a:pPr>
            <a:endParaRPr lang="zh-CN" altLang="en-US" dirty="0"/>
          </a:p>
          <a:p>
            <a:pPr>
              <a:spcBef>
                <a:spcPts val="600"/>
              </a:spcBef>
            </a:pPr>
            <a:r>
              <a:rPr lang="zh-CN" altLang="en-US" sz="2200" dirty="0">
                <a:solidFill>
                  <a:srgbClr val="002060"/>
                </a:solidFill>
              </a:rPr>
              <a:t>数字系统辅助设计工具</a:t>
            </a:r>
            <a:r>
              <a:rPr lang="en-US" altLang="zh-CN" sz="2200" dirty="0">
                <a:solidFill>
                  <a:srgbClr val="002060"/>
                </a:solidFill>
              </a:rPr>
              <a:t>EDA</a:t>
            </a:r>
            <a:r>
              <a:rPr lang="zh-CN" altLang="en-US" sz="2200" dirty="0">
                <a:solidFill>
                  <a:srgbClr val="002060"/>
                </a:solidFill>
              </a:rPr>
              <a:t>中都包含最小化程序</a:t>
            </a:r>
            <a:endParaRPr lang="en-US" altLang="zh-CN" sz="2200" dirty="0">
              <a:solidFill>
                <a:srgbClr val="002060"/>
              </a:solidFill>
            </a:endParaRPr>
          </a:p>
          <a:p>
            <a:pPr lvl="1">
              <a:spcBef>
                <a:spcPts val="600"/>
              </a:spcBef>
            </a:pPr>
            <a:r>
              <a:rPr lang="en-US" altLang="zh-CN" dirty="0"/>
              <a:t>FPGA</a:t>
            </a:r>
            <a:r>
              <a:rPr lang="zh-CN" altLang="en-US" dirty="0"/>
              <a:t>、</a:t>
            </a:r>
            <a:r>
              <a:rPr lang="en-US" altLang="zh-CN" dirty="0"/>
              <a:t>PLD</a:t>
            </a:r>
            <a:r>
              <a:rPr lang="zh-CN" altLang="en-US" dirty="0"/>
              <a:t>的资源毕竟是有限的</a:t>
            </a:r>
            <a:endParaRPr lang="en-US" altLang="zh-CN" dirty="0"/>
          </a:p>
          <a:p>
            <a:pPr lvl="1">
              <a:spcBef>
                <a:spcPts val="600"/>
              </a:spcBef>
            </a:pPr>
            <a:r>
              <a:rPr lang="en-US" altLang="zh-CN" dirty="0"/>
              <a:t>ASIC</a:t>
            </a:r>
            <a:r>
              <a:rPr lang="zh-CN" altLang="en-US" dirty="0"/>
              <a:t>门电路的输入端的数量也是有限的</a:t>
            </a: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59</a:t>
            </a:fld>
            <a:endParaRPr lang="en-US" altLang="zh-CN"/>
          </a:p>
        </p:txBody>
      </p:sp>
      <p:sp>
        <p:nvSpPr>
          <p:cNvPr id="7" name="矩形 6"/>
          <p:cNvSpPr/>
          <p:nvPr/>
        </p:nvSpPr>
        <p:spPr>
          <a:xfrm>
            <a:off x="995786" y="3843774"/>
            <a:ext cx="5041759"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0" lvl="1">
              <a:buClr>
                <a:schemeClr val="tx2"/>
              </a:buClr>
            </a:pPr>
            <a:r>
              <a:rPr lang="en-US" altLang="zh-CN" sz="2200" dirty="0"/>
              <a:t>1. </a:t>
            </a:r>
            <a:r>
              <a:rPr lang="zh-CN" altLang="en-US" sz="2200" dirty="0"/>
              <a:t>通常不考虑输入反相器的成本。</a:t>
            </a:r>
            <a:endParaRPr lang="en-US" altLang="zh-CN" sz="2200" dirty="0"/>
          </a:p>
          <a:p>
            <a:pPr marL="0" lvl="1">
              <a:buClr>
                <a:schemeClr val="tx2"/>
              </a:buClr>
            </a:pPr>
            <a:r>
              <a:rPr lang="en-US" altLang="zh-CN" sz="2200" dirty="0"/>
              <a:t>2. </a:t>
            </a:r>
            <a:r>
              <a:rPr lang="zh-CN" altLang="en-US" sz="2200" dirty="0"/>
              <a:t>通常从真值表或标准范式开始化简</a:t>
            </a:r>
            <a:r>
              <a:rPr lang="zh-CN" altLang="en-US" sz="2400" dirty="0"/>
              <a:t>。</a:t>
            </a:r>
            <a:endParaRPr lang="zh-CN" altLang="en-US" sz="2400" b="1"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逻辑门</a:t>
            </a:r>
          </a:p>
        </p:txBody>
      </p:sp>
      <p:sp>
        <p:nvSpPr>
          <p:cNvPr id="3" name="内容占位符 2"/>
          <p:cNvSpPr>
            <a:spLocks noGrp="1"/>
          </p:cNvSpPr>
          <p:nvPr>
            <p:ph idx="1"/>
          </p:nvPr>
        </p:nvSpPr>
        <p:spPr>
          <a:xfrm>
            <a:off x="413359" y="872301"/>
            <a:ext cx="8686800" cy="3067506"/>
          </a:xfrm>
        </p:spPr>
        <p:txBody>
          <a:bodyPr/>
          <a:lstStyle/>
          <a:p>
            <a:r>
              <a:rPr lang="zh-CN" altLang="en-US" dirty="0"/>
              <a:t>与非门 </a:t>
            </a:r>
            <a:r>
              <a:rPr lang="en-US" altLang="zh-CN" dirty="0"/>
              <a:t>NAND</a:t>
            </a:r>
          </a:p>
          <a:p>
            <a:pPr lvl="1"/>
            <a:r>
              <a:rPr lang="zh-CN" altLang="en-US" dirty="0">
                <a:latin typeface="Verdana" panose="020B0604030504040204" pitchFamily="34" charset="0"/>
              </a:rPr>
              <a:t>只要有一个输入信号为</a:t>
            </a:r>
            <a:r>
              <a:rPr lang="en-US" altLang="zh-CN" dirty="0">
                <a:solidFill>
                  <a:srgbClr val="FF0000"/>
                </a:solidFill>
                <a:latin typeface="Verdana" panose="020B0604030504040204" pitchFamily="34" charset="0"/>
              </a:rPr>
              <a:t>0</a:t>
            </a:r>
            <a:r>
              <a:rPr lang="zh-CN" altLang="en-US" dirty="0">
                <a:latin typeface="Verdana" panose="020B0604030504040204" pitchFamily="34" charset="0"/>
              </a:rPr>
              <a:t>，输出信号就为</a:t>
            </a:r>
            <a:r>
              <a:rPr lang="en-US" altLang="zh-CN" dirty="0">
                <a:solidFill>
                  <a:srgbClr val="FF0000"/>
                </a:solidFill>
                <a:latin typeface="Verdana" panose="020B0604030504040204" pitchFamily="34" charset="0"/>
              </a:rPr>
              <a:t>1</a:t>
            </a:r>
            <a:r>
              <a:rPr lang="zh-CN" altLang="en-US" dirty="0">
                <a:latin typeface="Verdana" panose="020B0604030504040204" pitchFamily="34" charset="0"/>
              </a:rPr>
              <a:t>。</a:t>
            </a:r>
            <a:r>
              <a:rPr lang="zh-CN" altLang="en-US" dirty="0"/>
              <a:t>逻辑表达式用与运算加上横线来表示。</a:t>
            </a:r>
            <a:endParaRPr lang="en-US" altLang="zh-CN" dirty="0">
              <a:solidFill>
                <a:srgbClr val="FF0000"/>
              </a:solidFill>
              <a:latin typeface="Verdana" panose="020B0604030504040204" pitchFamily="34" charset="0"/>
            </a:endParaRPr>
          </a:p>
          <a:p>
            <a:pPr>
              <a:defRPr/>
            </a:pPr>
            <a:r>
              <a:rPr lang="zh-CN" altLang="en-US" dirty="0"/>
              <a:t>或非门 </a:t>
            </a:r>
            <a:r>
              <a:rPr lang="en-US" altLang="zh-CN" dirty="0"/>
              <a:t>NOR</a:t>
            </a:r>
          </a:p>
          <a:p>
            <a:pPr lvl="1">
              <a:defRPr/>
            </a:pPr>
            <a:r>
              <a:rPr lang="zh-CN" altLang="en-US" dirty="0"/>
              <a:t>当且仅当所有输入信号为</a:t>
            </a:r>
            <a:r>
              <a:rPr lang="en-US" altLang="zh-CN" dirty="0">
                <a:solidFill>
                  <a:srgbClr val="FF0000"/>
                </a:solidFill>
              </a:rPr>
              <a:t>0</a:t>
            </a:r>
            <a:r>
              <a:rPr lang="zh-CN" altLang="en-US" dirty="0"/>
              <a:t>时，输信号出才为</a:t>
            </a:r>
            <a:r>
              <a:rPr lang="en-US" altLang="zh-CN" dirty="0">
                <a:solidFill>
                  <a:srgbClr val="FF0000"/>
                </a:solidFill>
              </a:rPr>
              <a:t>1</a:t>
            </a:r>
            <a:r>
              <a:rPr lang="zh-CN" altLang="en-US" dirty="0"/>
              <a:t>。逻辑表达式用或运算加上横线来表示。</a:t>
            </a:r>
          </a:p>
          <a:p>
            <a:endParaRPr lang="zh-CN" altLang="en-US" sz="2000" dirty="0"/>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3B78F852-FEB5-4FC6-8012-DF6F33E7AD00}" type="slidenum">
              <a:rPr lang="en-US" altLang="zh-CN" smtClean="0"/>
              <a:t>6</a:t>
            </a:fld>
            <a:endParaRPr lang="en-US" altLang="zh-CN"/>
          </a:p>
        </p:txBody>
      </p:sp>
      <p:pic>
        <p:nvPicPr>
          <p:cNvPr id="7" name="Picture 3" descr="Part ay. The NAND gate is an AND gate with an inversion bubble at the output. The gate receives inputs X and Y and sends output X NAND Y, or (X dot Y) prime. The corresponding truth table has columns with the following headings from left to right. X, Y, X NAND Y. The row entries are as follows. Row 1, 0 0 1. Row 2, 0 1 1. Row 3, 1 0 1. Row 4, 1 1 0. Part b. The NOR gate is an OR gate with an inversion bubble at the output. The gate receives inputs X and Y and sends output X NOR Y, or (X + Y) prime. The corresponding truth table has columns with the following headings from left to right. X, Y, X NOR Y. The row entries are as follows. Row 1, 0 0 1. Row 2, 0 1 0. Row 3, 1 0 0. Row 4, 1 1 0."/>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96599" y="4016194"/>
            <a:ext cx="2808313"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Part ay. The NAND gate is an AND gate with an inversion bubble at the output. The gate receives inputs X and Y and sends output X NAND Y, or (X dot Y) prime. The corresponding truth table has columns with the following headings from left to right. X, Y, X NAND Y. The row entries are as follows. Row 1, 0 0 1. Row 2, 0 1 1. Row 3, 1 0 1. Row 4, 1 1 0. Part b. The NOR gate is an OR gate with an inversion bubble at the output. The gate receives inputs X and Y and sends output X NOR Y, or (X + Y) prime. The corresponding truth table has columns with the following headings from left to right. X, Y, X NOR Y. The row entries are as follows. Row 1, 0 0 1. Row 2, 0 1 0. Row 3, 1 0 0. Row 4, 1 1 0."/>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a:off x="5633103" y="4032274"/>
            <a:ext cx="2808313"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5" name="文本框 14"/>
              <p:cNvSpPr txBox="1"/>
              <p:nvPr/>
            </p:nvSpPr>
            <p:spPr>
              <a:xfrm>
                <a:off x="7354868" y="4495767"/>
                <a:ext cx="864096" cy="46166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a:solidFill>
                                <a:srgbClr val="00B0F0"/>
                              </a:solidFill>
                              <a:latin typeface="Cambria Math" panose="02040503050406030204" pitchFamily="18" charset="0"/>
                            </a:rPr>
                          </m:ctrlPr>
                        </m:accPr>
                        <m:e>
                          <m:r>
                            <a:rPr lang="en-US" altLang="zh-CN" sz="2400" i="1">
                              <a:solidFill>
                                <a:srgbClr val="00B0F0"/>
                              </a:solidFill>
                              <a:latin typeface="Cambria Math" panose="02040503050406030204" pitchFamily="18" charset="0"/>
                            </a:rPr>
                            <m:t>𝑋</m:t>
                          </m:r>
                          <m:r>
                            <a:rPr lang="en-US" altLang="zh-CN" sz="2400" i="1">
                              <a:solidFill>
                                <a:srgbClr val="00B0F0"/>
                              </a:solidFill>
                              <a:latin typeface="Cambria Math" panose="02040503050406030204" pitchFamily="18" charset="0"/>
                            </a:rPr>
                            <m:t>+</m:t>
                          </m:r>
                          <m:r>
                            <a:rPr lang="en-US" altLang="zh-CN" sz="2400" i="1">
                              <a:solidFill>
                                <a:srgbClr val="00B0F0"/>
                              </a:solidFill>
                              <a:latin typeface="Cambria Math" panose="02040503050406030204" pitchFamily="18" charset="0"/>
                            </a:rPr>
                            <m:t>𝑌</m:t>
                          </m:r>
                        </m:e>
                      </m:acc>
                    </m:oMath>
                  </m:oMathPara>
                </a14:m>
                <a:endParaRPr lang="zh-CN" altLang="en-US" sz="2400" dirty="0">
                  <a:solidFill>
                    <a:srgbClr val="00B0F0"/>
                  </a:solidFill>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7354868" y="4495767"/>
                <a:ext cx="864096" cy="461665"/>
              </a:xfrm>
              <a:prstGeom prst="rect">
                <a:avLst/>
              </a:prstGeom>
              <a:blipFill rotWithShape="1">
                <a:blip r:embed="rId4"/>
                <a:stretch>
                  <a:fillRect l="-34" t="-130" r="18" b="1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690283" y="4438137"/>
                <a:ext cx="864096" cy="46166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a:solidFill>
                                <a:srgbClr val="00B0F0"/>
                              </a:solidFill>
                              <a:latin typeface="Cambria Math" panose="02040503050406030204" pitchFamily="18" charset="0"/>
                            </a:rPr>
                          </m:ctrlPr>
                        </m:accPr>
                        <m:e>
                          <m:r>
                            <a:rPr lang="en-US" altLang="zh-CN" sz="2400" i="1" smtClean="0">
                              <a:solidFill>
                                <a:srgbClr val="00B0F0"/>
                              </a:solidFill>
                              <a:latin typeface="Cambria Math" panose="02040503050406030204" pitchFamily="18" charset="0"/>
                            </a:rPr>
                            <m:t>𝑋</m:t>
                          </m:r>
                          <m:r>
                            <a:rPr lang="en-US" altLang="zh-CN" sz="2400" i="1">
                              <a:solidFill>
                                <a:srgbClr val="00B0F0"/>
                              </a:solidFill>
                              <a:latin typeface="Cambria Math" panose="02040503050406030204" pitchFamily="18" charset="0"/>
                              <a:sym typeface="Wingdings" panose="05000000000000000000" pitchFamily="2" charset="2"/>
                            </a:rPr>
                            <m:t></m:t>
                          </m:r>
                          <m:r>
                            <a:rPr lang="en-US" altLang="zh-CN" sz="2400" i="1">
                              <a:solidFill>
                                <a:srgbClr val="00B0F0"/>
                              </a:solidFill>
                              <a:latin typeface="Cambria Math" panose="02040503050406030204" pitchFamily="18" charset="0"/>
                            </a:rPr>
                            <m:t>𝑌</m:t>
                          </m:r>
                        </m:e>
                      </m:acc>
                    </m:oMath>
                  </m:oMathPara>
                </a14:m>
                <a:endParaRPr lang="zh-CN" altLang="en-US" sz="2400" dirty="0">
                  <a:solidFill>
                    <a:srgbClr val="00B0F0"/>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2690283" y="4438137"/>
                <a:ext cx="864096" cy="461665"/>
              </a:xfrm>
              <a:prstGeom prst="rect">
                <a:avLst/>
              </a:prstGeom>
              <a:blipFill rotWithShape="1">
                <a:blip r:embed="rId5"/>
                <a:stretch>
                  <a:fillRect l="-49" t="-26" r="33" b="31"/>
                </a:stretch>
              </a:blipFill>
            </p:spPr>
            <p:txBody>
              <a:bodyPr/>
              <a:lstStyle/>
              <a:p>
                <a:r>
                  <a:rPr lang="zh-CN" altLang="en-US">
                    <a:noFill/>
                  </a:rPr>
                  <a:t> </a:t>
                </a:r>
              </a:p>
            </p:txBody>
          </p:sp>
        </mc:Fallback>
      </mc:AlternateContent>
      <p:cxnSp>
        <p:nvCxnSpPr>
          <p:cNvPr id="13" name="直接连接符 12"/>
          <p:cNvCxnSpPr/>
          <p:nvPr/>
        </p:nvCxnSpPr>
        <p:spPr>
          <a:xfrm>
            <a:off x="2414512" y="5019400"/>
            <a:ext cx="0" cy="1589085"/>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073260" y="5035479"/>
            <a:ext cx="0" cy="1589085"/>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a:t>4.1 </a:t>
            </a:r>
            <a:r>
              <a:rPr lang="zh-CN" altLang="en-US" dirty="0"/>
              <a:t>代数法化简</a:t>
            </a:r>
          </a:p>
        </p:txBody>
      </p:sp>
      <mc:AlternateContent xmlns:mc="http://schemas.openxmlformats.org/markup-compatibility/2006" xmlns:a14="http://schemas.microsoft.com/office/drawing/2010/main">
        <mc:Choice Requires="a14">
          <p:sp>
            <p:nvSpPr>
              <p:cNvPr id="90115" name="Rectangle 3"/>
              <p:cNvSpPr>
                <a:spLocks noGrp="1" noChangeArrowheads="1"/>
              </p:cNvSpPr>
              <p:nvPr>
                <p:ph idx="1"/>
              </p:nvPr>
            </p:nvSpPr>
            <p:spPr>
              <a:xfrm>
                <a:off x="284773" y="915505"/>
                <a:ext cx="8523654" cy="4331763"/>
              </a:xfrm>
            </p:spPr>
            <p:txBody>
              <a:bodyPr/>
              <a:lstStyle/>
              <a:p>
                <a:r>
                  <a:rPr lang="zh-CN" altLang="en-US" sz="2200" dirty="0"/>
                  <a:t>利用布尔代数的</a:t>
                </a:r>
                <a:r>
                  <a:rPr lang="zh-CN" altLang="en-US" sz="2200" dirty="0">
                    <a:solidFill>
                      <a:srgbClr val="002060"/>
                    </a:solidFill>
                  </a:rPr>
                  <a:t>公理、定理、定律</a:t>
                </a:r>
                <a:r>
                  <a:rPr lang="zh-CN" altLang="en-US" sz="2200" dirty="0"/>
                  <a:t>等，消去逻辑表达式式中</a:t>
                </a:r>
                <a:r>
                  <a:rPr lang="zh-CN" altLang="en-US" sz="2200" dirty="0">
                    <a:solidFill>
                      <a:srgbClr val="FF0000"/>
                    </a:solidFill>
                  </a:rPr>
                  <a:t>多余的乘积项或多余的因子</a:t>
                </a:r>
                <a:r>
                  <a:rPr lang="zh-CN" altLang="en-US" sz="2200" dirty="0"/>
                  <a:t>，进行化简。</a:t>
                </a:r>
                <a:endParaRPr lang="en-US" altLang="zh-CN" sz="2200" dirty="0"/>
              </a:p>
              <a:p>
                <a:pPr lvl="1"/>
                <a:r>
                  <a:rPr lang="zh-CN" altLang="en-US" dirty="0"/>
                  <a:t>利用互补律</a:t>
                </a:r>
                <a:r>
                  <a:rPr lang="en-US" altLang="zh-CN" dirty="0"/>
                  <a:t>T5</a:t>
                </a:r>
                <a:r>
                  <a:rPr lang="zh-CN" altLang="en-US" dirty="0"/>
                  <a:t>：</a:t>
                </a:r>
                <a:r>
                  <a:rPr lang="zh-CN" altLang="en-US" dirty="0">
                    <a:solidFill>
                      <a:srgbClr val="000000"/>
                    </a:solidFill>
                  </a:rPr>
                  <a:t> </a:t>
                </a:r>
                <a14:m>
                  <m:oMath xmlns:m="http://schemas.openxmlformats.org/officeDocument/2006/math">
                    <m:bar>
                      <m:barPr>
                        <m:pos m:val="top"/>
                        <m:ctrlPr>
                          <a:rPr lang="zh-CN" altLang="en-US" i="1" smtClean="0">
                            <a:solidFill>
                              <a:schemeClr val="accent2"/>
                            </a:solidFill>
                            <a:latin typeface="Cambria Math" panose="02040503050406030204" pitchFamily="18" charset="0"/>
                          </a:rPr>
                        </m:ctrlPr>
                      </m:barPr>
                      <m:e>
                        <m:r>
                          <a:rPr lang="en-US" altLang="zh-CN" b="1" i="1">
                            <a:solidFill>
                              <a:schemeClr val="accent2"/>
                            </a:solidFill>
                            <a:latin typeface="Cambria Math" panose="02040503050406030204" pitchFamily="18" charset="0"/>
                          </a:rPr>
                          <m:t>𝑿</m:t>
                        </m:r>
                      </m:e>
                    </m:bar>
                    <m:r>
                      <a:rPr lang="zh-CN" altLang="en-US" b="1" i="1">
                        <a:solidFill>
                          <a:schemeClr val="accent2"/>
                        </a:solidFill>
                        <a:latin typeface="Cambria Math" panose="02040503050406030204" pitchFamily="18" charset="0"/>
                      </a:rPr>
                      <m:t>+</m:t>
                    </m:r>
                    <m:r>
                      <a:rPr lang="en-US" altLang="zh-CN" b="1" i="1">
                        <a:solidFill>
                          <a:schemeClr val="accent2"/>
                        </a:solidFill>
                        <a:latin typeface="Cambria Math" panose="02040503050406030204" pitchFamily="18" charset="0"/>
                      </a:rPr>
                      <m:t>𝑿</m:t>
                    </m:r>
                    <m:r>
                      <a:rPr lang="zh-CN" altLang="en-US" b="1" i="1">
                        <a:solidFill>
                          <a:schemeClr val="accent2"/>
                        </a:solidFill>
                        <a:latin typeface="Cambria Math" panose="02040503050406030204" pitchFamily="18" charset="0"/>
                      </a:rPr>
                      <m:t>=</m:t>
                    </m:r>
                    <m:r>
                      <a:rPr lang="zh-CN" altLang="en-US" b="1" i="1">
                        <a:solidFill>
                          <a:schemeClr val="accent2"/>
                        </a:solidFill>
                        <a:latin typeface="Cambria Math" panose="02040503050406030204" pitchFamily="18" charset="0"/>
                      </a:rPr>
                      <m:t>𝟏</m:t>
                    </m:r>
                    <m:r>
                      <a:rPr lang="zh-CN" altLang="en-US" b="1" i="1">
                        <a:solidFill>
                          <a:schemeClr val="accent2"/>
                        </a:solidFill>
                        <a:latin typeface="Cambria Math" panose="02040503050406030204" pitchFamily="18" charset="0"/>
                      </a:rPr>
                      <m:t> </m:t>
                    </m:r>
                  </m:oMath>
                </a14:m>
                <a:r>
                  <a:rPr lang="zh-CN" altLang="en-US" dirty="0"/>
                  <a:t>，可消去一个变量。</a:t>
                </a:r>
              </a:p>
              <a:p>
                <a:pPr lvl="1"/>
                <a:r>
                  <a:rPr lang="zh-CN" altLang="en-US" dirty="0"/>
                  <a:t>利用吸收律</a:t>
                </a:r>
                <a:r>
                  <a:rPr lang="en-US" altLang="zh-CN" dirty="0"/>
                  <a:t>T9</a:t>
                </a:r>
                <a:r>
                  <a:rPr lang="zh-CN" altLang="en-US" dirty="0"/>
                  <a:t>：</a:t>
                </a:r>
                <a:r>
                  <a:rPr lang="en-US" altLang="zh-CN" dirty="0"/>
                  <a:t>X+X•Y=X </a:t>
                </a:r>
                <a:r>
                  <a:rPr lang="zh-CN" altLang="en-US" dirty="0"/>
                  <a:t>和 </a:t>
                </a:r>
                <a:r>
                  <a:rPr lang="es-ES" altLang="zh-CN" dirty="0">
                    <a:latin typeface="Cambria Math" panose="02040503050406030204" pitchFamily="18" charset="0"/>
                    <a:ea typeface="Cambria Math" panose="02040503050406030204" pitchFamily="18" charset="0"/>
                  </a:rPr>
                  <a:t>X + </a:t>
                </a:r>
                <a14:m>
                  <m:oMath xmlns:m="http://schemas.openxmlformats.org/officeDocument/2006/math">
                    <m:acc>
                      <m:accPr>
                        <m:chr m:val="̅"/>
                        <m:ctrlPr>
                          <a:rPr lang="es-ES" altLang="zh-CN" i="1">
                            <a:latin typeface="Cambria Math" panose="02040503050406030204" pitchFamily="18" charset="0"/>
                            <a:ea typeface="Cambria Math" panose="02040503050406030204" pitchFamily="18" charset="0"/>
                          </a:rPr>
                        </m:ctrlPr>
                      </m:accPr>
                      <m:e>
                        <m:r>
                          <a:rPr lang="en-US" altLang="zh-CN" b="1" i="1">
                            <a:latin typeface="Cambria Math" panose="02040503050406030204" pitchFamily="18" charset="0"/>
                            <a:ea typeface="Cambria Math" panose="02040503050406030204" pitchFamily="18" charset="0"/>
                          </a:rPr>
                          <m:t>𝑿</m:t>
                        </m:r>
                      </m:e>
                    </m:acc>
                  </m:oMath>
                </a14:m>
                <a:r>
                  <a:rPr lang="zh-CN" altLang="en-US" dirty="0">
                    <a:solidFill>
                      <a:srgbClr val="000000"/>
                    </a:solidFill>
                  </a:rPr>
                  <a:t> </a:t>
                </a:r>
                <a14:m>
                  <m:oMath xmlns:m="http://schemas.openxmlformats.org/officeDocument/2006/math">
                    <m:r>
                      <a:rPr lang="zh-CN" altLang="en-US" b="1" i="1" smtClean="0">
                        <a:solidFill>
                          <a:schemeClr val="accent2"/>
                        </a:solidFill>
                        <a:latin typeface="Cambria Math" panose="02040503050406030204" pitchFamily="18" charset="0"/>
                      </a:rPr>
                      <m:t>•</m:t>
                    </m:r>
                    <m:r>
                      <a:rPr lang="zh-CN" altLang="en-US" b="1" i="1">
                        <a:solidFill>
                          <a:srgbClr val="000000"/>
                        </a:solidFill>
                        <a:latin typeface="Cambria Math" panose="02040503050406030204" pitchFamily="18" charset="0"/>
                      </a:rPr>
                      <m:t> </m:t>
                    </m:r>
                  </m:oMath>
                </a14:m>
                <a:r>
                  <a:rPr lang="es-ES" altLang="zh-CN" dirty="0">
                    <a:latin typeface="Cambria Math" panose="02040503050406030204" pitchFamily="18" charset="0"/>
                    <a:ea typeface="Cambria Math" panose="02040503050406030204" pitchFamily="18" charset="0"/>
                  </a:rPr>
                  <a:t>Y= X+Y</a:t>
                </a:r>
                <a:r>
                  <a:rPr lang="zh-CN" altLang="en-US" dirty="0"/>
                  <a:t>，可消去乘积项中一个因子。</a:t>
                </a:r>
              </a:p>
              <a:p>
                <a:pPr lvl="1"/>
                <a:r>
                  <a:rPr lang="zh-CN" altLang="en-US" dirty="0"/>
                  <a:t>利用组合律</a:t>
                </a:r>
                <a:r>
                  <a:rPr lang="en-US" altLang="zh-CN" dirty="0"/>
                  <a:t>T10</a:t>
                </a:r>
                <a:r>
                  <a:rPr lang="zh-CN" altLang="en-US" dirty="0"/>
                  <a:t>：</a:t>
                </a:r>
                <a:r>
                  <a:rPr lang="en-US" altLang="zh-CN" dirty="0"/>
                  <a:t>X•Y+X •</a:t>
                </a:r>
                <a:r>
                  <a:rPr lang="es-ES" altLang="zh-CN" dirty="0">
                    <a:ea typeface="Cambria Math" panose="02040503050406030204" pitchFamily="18" charset="0"/>
                  </a:rPr>
                  <a:t> </a:t>
                </a:r>
                <a14:m>
                  <m:oMath xmlns:m="http://schemas.openxmlformats.org/officeDocument/2006/math">
                    <m:acc>
                      <m:accPr>
                        <m:chr m:val="̅"/>
                        <m:ctrlPr>
                          <a:rPr lang="es-ES" altLang="zh-CN" i="1">
                            <a:latin typeface="Cambria Math" panose="02040503050406030204" pitchFamily="18" charset="0"/>
                            <a:ea typeface="Cambria Math" panose="02040503050406030204" pitchFamily="18" charset="0"/>
                          </a:rPr>
                        </m:ctrlPr>
                      </m:accPr>
                      <m:e>
                        <m:r>
                          <m:rPr>
                            <m:sty m:val="p"/>
                          </m:rPr>
                          <a:rPr lang="en-US" altLang="zh-CN" b="0" i="0" smtClean="0">
                            <a:latin typeface="Cambria Math" panose="02040503050406030204" pitchFamily="18" charset="0"/>
                            <a:ea typeface="Cambria Math" panose="02040503050406030204" pitchFamily="18" charset="0"/>
                          </a:rPr>
                          <m:t>Y</m:t>
                        </m:r>
                      </m:e>
                    </m:acc>
                  </m:oMath>
                </a14:m>
                <a:r>
                  <a:rPr lang="zh-CN" altLang="en-US" dirty="0">
                    <a:solidFill>
                      <a:srgbClr val="000000"/>
                    </a:solidFill>
                  </a:rPr>
                  <a:t> </a:t>
                </a:r>
                <a:r>
                  <a:rPr lang="en-US" altLang="zh-CN" dirty="0">
                    <a:solidFill>
                      <a:schemeClr val="accent2"/>
                    </a:solidFill>
                  </a:rPr>
                  <a:t>=</a:t>
                </a:r>
                <a:r>
                  <a:rPr lang="en-US" altLang="zh-CN" dirty="0"/>
                  <a:t>X </a:t>
                </a:r>
                <a:r>
                  <a:rPr lang="zh-CN" altLang="en-US" dirty="0"/>
                  <a:t>和 </a:t>
                </a:r>
                <a:r>
                  <a:rPr lang="en-US" altLang="zh-CN" dirty="0"/>
                  <a:t>(X+Y)•(X+</a:t>
                </a:r>
                <a:r>
                  <a:rPr lang="es-ES" altLang="zh-CN" dirty="0">
                    <a:ea typeface="Cambria Math" panose="02040503050406030204" pitchFamily="18" charset="0"/>
                  </a:rPr>
                  <a:t> </a:t>
                </a:r>
                <a14:m>
                  <m:oMath xmlns:m="http://schemas.openxmlformats.org/officeDocument/2006/math">
                    <m:acc>
                      <m:accPr>
                        <m:chr m:val="̅"/>
                        <m:ctrlPr>
                          <a:rPr lang="es-ES" altLang="zh-CN" i="1">
                            <a:latin typeface="Cambria Math" panose="02040503050406030204" pitchFamily="18" charset="0"/>
                            <a:ea typeface="Cambria Math" panose="02040503050406030204" pitchFamily="18" charset="0"/>
                          </a:rPr>
                        </m:ctrlPr>
                      </m:accPr>
                      <m:e>
                        <m:r>
                          <m:rPr>
                            <m:sty m:val="p"/>
                          </m:rPr>
                          <a:rPr lang="en-US" altLang="zh-CN" i="0">
                            <a:latin typeface="Cambria Math" panose="02040503050406030204" pitchFamily="18" charset="0"/>
                            <a:ea typeface="Cambria Math" panose="02040503050406030204" pitchFamily="18" charset="0"/>
                          </a:rPr>
                          <m:t>Y</m:t>
                        </m:r>
                      </m:e>
                    </m:acc>
                    <m:r>
                      <a:rPr lang="en-US" altLang="zh-CN" i="1">
                        <a:latin typeface="Cambria Math" panose="02040503050406030204" pitchFamily="18" charset="0"/>
                        <a:ea typeface="Cambria Math" panose="02040503050406030204" pitchFamily="18" charset="0"/>
                      </a:rPr>
                      <m:t> </m:t>
                    </m:r>
                  </m:oMath>
                </a14:m>
                <a:r>
                  <a:rPr lang="en-US" altLang="zh-CN" dirty="0"/>
                  <a:t>)=X</a:t>
                </a:r>
                <a:r>
                  <a:rPr lang="zh-CN" altLang="en-US" dirty="0"/>
                  <a:t>，可消去一个变量。</a:t>
                </a:r>
              </a:p>
              <a:p>
                <a:pPr lvl="1"/>
                <a:r>
                  <a:rPr lang="zh-CN" altLang="en-US" dirty="0"/>
                  <a:t>利用一致律</a:t>
                </a:r>
                <a:r>
                  <a:rPr lang="en-US" altLang="zh-CN" dirty="0"/>
                  <a:t>T11</a:t>
                </a:r>
                <a:r>
                  <a:rPr lang="zh-CN" altLang="en-US" dirty="0"/>
                  <a:t>，可消去冗余的乘积项。</a:t>
                </a:r>
              </a:p>
              <a:p>
                <a:r>
                  <a:rPr lang="zh-CN" altLang="zh-CN" sz="2200" dirty="0"/>
                  <a:t>如果表达式的层级超过了两级，则先转换为两级</a:t>
                </a:r>
                <a:r>
                  <a:rPr lang="zh-CN" altLang="en-US" sz="2200" dirty="0"/>
                  <a:t>。</a:t>
                </a:r>
                <a:endParaRPr lang="en-US" altLang="zh-CN" sz="2200" dirty="0"/>
              </a:p>
              <a:p>
                <a:r>
                  <a:rPr lang="zh-CN" altLang="en-US" sz="2200" dirty="0"/>
                  <a:t>如有整体取反运算，则先转换为单变量取反运算。</a:t>
                </a:r>
              </a:p>
            </p:txBody>
          </p:sp>
        </mc:Choice>
        <mc:Fallback xmlns="">
          <p:sp>
            <p:nvSpPr>
              <p:cNvPr id="90115" name="Rectangle 3"/>
              <p:cNvSpPr>
                <a:spLocks noRot="1" noChangeAspect="1" noMove="1" noResize="1" noEditPoints="1" noAdjustHandles="1" noChangeArrowheads="1" noChangeShapeType="1" noTextEdit="1"/>
              </p:cNvSpPr>
              <p:nvPr>
                <p:ph idx="1"/>
              </p:nvPr>
            </p:nvSpPr>
            <p:spPr>
              <a:xfrm>
                <a:off x="284773" y="915505"/>
                <a:ext cx="8523654" cy="4331763"/>
              </a:xfrm>
              <a:blipFill rotWithShape="1">
                <a:blip r:embed="rId3"/>
                <a:stretch>
                  <a:fillRect l="-3" t="-11" r="4" b="-97"/>
                </a:stretch>
              </a:blipFill>
            </p:spPr>
            <p:txBody>
              <a:bodyPr/>
              <a:lstStyle/>
              <a:p>
                <a:r>
                  <a:rPr lang="zh-CN" altLang="en-US">
                    <a:noFill/>
                  </a:rPr>
                  <a:t> </a:t>
                </a:r>
              </a:p>
            </p:txBody>
          </p:sp>
        </mc:Fallback>
      </mc:AlternateContent>
      <p:sp>
        <p:nvSpPr>
          <p:cNvPr id="4" name="灯片编号占位符 4"/>
          <p:cNvSpPr>
            <a:spLocks noGrp="1"/>
          </p:cNvSpPr>
          <p:nvPr>
            <p:ph type="sldNum" sz="quarter" idx="4294967295"/>
          </p:nvPr>
        </p:nvSpPr>
        <p:spPr>
          <a:xfrm>
            <a:off x="6248400" y="6415088"/>
            <a:ext cx="2895600" cy="268287"/>
          </a:xfrm>
          <a:prstGeom prst="rect">
            <a:avLst/>
          </a:prstGeom>
        </p:spPr>
        <p:txBody>
          <a:bodyPr/>
          <a:lstStyle/>
          <a:p>
            <a:fld id="{14E5B4D6-5EB3-4844-A473-3538FBB19D50}" type="slidenum">
              <a:rPr lang="en-US" altLang="zh-CN"/>
              <a:t>60</a:t>
            </a:fld>
            <a:endParaRPr lang="en-US" altLang="zh-CN"/>
          </a:p>
        </p:txBody>
      </p:sp>
    </p:spTree>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代数法化简</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84773" y="915505"/>
                <a:ext cx="8523654" cy="4007485"/>
              </a:xfrm>
            </p:spPr>
            <p:txBody>
              <a:bodyPr/>
              <a:lstStyle/>
              <a:p>
                <a:r>
                  <a:rPr lang="zh-CN" altLang="zh-CN" b="1" dirty="0"/>
                  <a:t> </a:t>
                </a:r>
                <a:r>
                  <a:rPr lang="zh-CN" altLang="zh-CN" sz="2200" dirty="0"/>
                  <a:t>化简</a:t>
                </a:r>
                <a:r>
                  <a:rPr lang="zh-CN" altLang="en-US" sz="2200" dirty="0"/>
                  <a:t>：</a:t>
                </a:r>
                <a:r>
                  <a:rPr lang="en-US" altLang="zh-CN" sz="2200" dirty="0"/>
                  <a:t>F(</a:t>
                </a:r>
                <a:r>
                  <a:rPr lang="en-US" altLang="zh-CN" sz="2200" dirty="0" err="1"/>
                  <a:t>w,x,y,z</a:t>
                </a:r>
                <a:r>
                  <a:rPr lang="en-US" altLang="zh-CN" sz="2200" dirty="0"/>
                  <a:t>)=w</a:t>
                </a:r>
                <a14:m>
                  <m:oMath xmlns:m="http://schemas.openxmlformats.org/officeDocument/2006/math">
                    <m:r>
                      <a:rPr lang="en-US" altLang="zh-CN" sz="2200" i="1">
                        <a:latin typeface="Cambria Math" panose="02040503050406030204" pitchFamily="18" charset="0"/>
                      </a:rPr>
                      <m:t>∙</m:t>
                    </m:r>
                  </m:oMath>
                </a14:m>
                <a:r>
                  <a:rPr lang="en-US" altLang="zh-CN" sz="2200" dirty="0" err="1"/>
                  <a:t>x+w</a:t>
                </a:r>
                <a14:m>
                  <m:oMath xmlns:m="http://schemas.openxmlformats.org/officeDocument/2006/math">
                    <m:r>
                      <a:rPr lang="en-US" altLang="zh-CN" sz="2200" i="1">
                        <a:latin typeface="Cambria Math" panose="02040503050406030204" pitchFamily="18" charset="0"/>
                      </a:rPr>
                      <m:t>∙</m:t>
                    </m:r>
                  </m:oMath>
                </a14:m>
                <a:r>
                  <a:rPr lang="en-US" altLang="zh-CN" sz="2200" dirty="0"/>
                  <a:t>x</a:t>
                </a:r>
                <a14:m>
                  <m:oMath xmlns:m="http://schemas.openxmlformats.org/officeDocument/2006/math">
                    <m:r>
                      <a:rPr lang="en-US" altLang="zh-CN" sz="2200" i="1">
                        <a:latin typeface="Cambria Math" panose="02040503050406030204" pitchFamily="18" charset="0"/>
                      </a:rPr>
                      <m:t>∙</m:t>
                    </m:r>
                  </m:oMath>
                </a14:m>
                <a:r>
                  <a:rPr lang="en-US" altLang="zh-CN" sz="2200" dirty="0"/>
                  <a:t>y+</a:t>
                </a:r>
                <a14:m>
                  <m:oMath xmlns:m="http://schemas.openxmlformats.org/officeDocument/2006/math">
                    <m:acc>
                      <m:accPr>
                        <m:chr m:val="̅"/>
                        <m:ctrlPr>
                          <a:rPr lang="zh-CN" altLang="zh-CN" sz="2200" i="1">
                            <a:latin typeface="Cambria Math" panose="02040503050406030204" pitchFamily="18" charset="0"/>
                          </a:rPr>
                        </m:ctrlPr>
                      </m:accPr>
                      <m:e>
                        <m:r>
                          <a:rPr lang="en-US" altLang="zh-CN" sz="2200" i="1">
                            <a:latin typeface="Cambria Math" panose="02040503050406030204" pitchFamily="18" charset="0"/>
                          </a:rPr>
                          <m:t>𝑤</m:t>
                        </m:r>
                      </m:e>
                    </m:acc>
                    <m:r>
                      <a:rPr lang="en-US" altLang="zh-CN" sz="2200" i="1">
                        <a:latin typeface="Cambria Math" panose="02040503050406030204" pitchFamily="18" charset="0"/>
                      </a:rPr>
                      <m:t>∙</m:t>
                    </m:r>
                  </m:oMath>
                </a14:m>
                <a:r>
                  <a:rPr lang="en-US" altLang="zh-CN" sz="2200" dirty="0"/>
                  <a:t>y</a:t>
                </a:r>
                <a14:m>
                  <m:oMath xmlns:m="http://schemas.openxmlformats.org/officeDocument/2006/math">
                    <m:r>
                      <a:rPr lang="en-US" altLang="zh-CN" sz="2200" i="1">
                        <a:latin typeface="Cambria Math" panose="02040503050406030204" pitchFamily="18" charset="0"/>
                      </a:rPr>
                      <m:t>∙</m:t>
                    </m:r>
                  </m:oMath>
                </a14:m>
                <a:r>
                  <a:rPr lang="en-US" altLang="zh-CN" sz="2200" dirty="0"/>
                  <a:t>z+</a:t>
                </a:r>
                <a14:m>
                  <m:oMath xmlns:m="http://schemas.openxmlformats.org/officeDocument/2006/math">
                    <m:acc>
                      <m:accPr>
                        <m:chr m:val="̅"/>
                        <m:ctrlPr>
                          <a:rPr lang="zh-CN" altLang="zh-CN" sz="2200" i="1">
                            <a:latin typeface="Cambria Math" panose="02040503050406030204" pitchFamily="18" charset="0"/>
                          </a:rPr>
                        </m:ctrlPr>
                      </m:accPr>
                      <m:e>
                        <m:r>
                          <a:rPr lang="en-US" altLang="zh-CN" sz="2200" i="1">
                            <a:latin typeface="Cambria Math" panose="02040503050406030204" pitchFamily="18" charset="0"/>
                          </a:rPr>
                          <m:t>𝑤</m:t>
                        </m:r>
                      </m:e>
                    </m:acc>
                    <m:r>
                      <a:rPr lang="en-US" altLang="zh-CN" sz="2200" i="1">
                        <a:latin typeface="Cambria Math" panose="02040503050406030204" pitchFamily="18" charset="0"/>
                      </a:rPr>
                      <m:t>∙</m:t>
                    </m:r>
                    <m:acc>
                      <m:accPr>
                        <m:chr m:val="̅"/>
                        <m:ctrlPr>
                          <a:rPr lang="zh-CN" altLang="zh-CN" sz="2200" i="1">
                            <a:latin typeface="Cambria Math" panose="02040503050406030204" pitchFamily="18" charset="0"/>
                          </a:rPr>
                        </m:ctrlPr>
                      </m:accPr>
                      <m:e>
                        <m:r>
                          <a:rPr lang="en-US" altLang="zh-CN" sz="2200" i="1">
                            <a:latin typeface="Cambria Math" panose="02040503050406030204" pitchFamily="18" charset="0"/>
                          </a:rPr>
                          <m:t>𝑦</m:t>
                        </m:r>
                      </m:e>
                    </m:acc>
                    <m:r>
                      <a:rPr lang="en-US" altLang="zh-CN" sz="2200" i="1">
                        <a:latin typeface="Cambria Math" panose="02040503050406030204" pitchFamily="18" charset="0"/>
                      </a:rPr>
                      <m:t>∙</m:t>
                    </m:r>
                  </m:oMath>
                </a14:m>
                <a:r>
                  <a:rPr lang="en-US" altLang="zh-CN" sz="2200" dirty="0"/>
                  <a:t>z+</a:t>
                </a:r>
                <a14:m>
                  <m:oMath xmlns:m="http://schemas.openxmlformats.org/officeDocument/2006/math">
                    <m:acc>
                      <m:accPr>
                        <m:chr m:val="̅"/>
                        <m:ctrlPr>
                          <a:rPr lang="zh-CN" altLang="zh-CN" sz="2200" i="1">
                            <a:latin typeface="Cambria Math" panose="02040503050406030204" pitchFamily="18" charset="0"/>
                          </a:rPr>
                        </m:ctrlPr>
                      </m:accPr>
                      <m:e>
                        <m:r>
                          <a:rPr lang="en-US" altLang="zh-CN" sz="2200" i="1">
                            <a:latin typeface="Cambria Math" panose="02040503050406030204" pitchFamily="18" charset="0"/>
                          </a:rPr>
                          <m:t>𝑤</m:t>
                        </m:r>
                      </m:e>
                    </m:acc>
                    <m:r>
                      <a:rPr lang="en-US" altLang="zh-CN" sz="2200" i="1">
                        <a:latin typeface="Cambria Math" panose="02040503050406030204" pitchFamily="18" charset="0"/>
                      </a:rPr>
                      <m:t>∙</m:t>
                    </m:r>
                  </m:oMath>
                </a14:m>
                <a:r>
                  <a:rPr lang="en-US" altLang="zh-CN" sz="2200" dirty="0"/>
                  <a:t>x</a:t>
                </a:r>
                <a14:m>
                  <m:oMath xmlns:m="http://schemas.openxmlformats.org/officeDocument/2006/math">
                    <m:r>
                      <a:rPr lang="en-US" altLang="zh-CN" sz="2200" i="1">
                        <a:latin typeface="Cambria Math" panose="02040503050406030204" pitchFamily="18" charset="0"/>
                      </a:rPr>
                      <m:t>∙</m:t>
                    </m:r>
                  </m:oMath>
                </a14:m>
                <a:r>
                  <a:rPr lang="en-US" altLang="zh-CN" sz="2200" dirty="0"/>
                  <a:t>y</a:t>
                </a:r>
                <a14:m>
                  <m:oMath xmlns:m="http://schemas.openxmlformats.org/officeDocument/2006/math">
                    <m:r>
                      <a:rPr lang="en-US" altLang="zh-CN" sz="2200" i="1">
                        <a:latin typeface="Cambria Math" panose="02040503050406030204" pitchFamily="18" charset="0"/>
                      </a:rPr>
                      <m:t>∙</m:t>
                    </m:r>
                    <m:acc>
                      <m:accPr>
                        <m:chr m:val="̅"/>
                        <m:ctrlPr>
                          <a:rPr lang="zh-CN" altLang="zh-CN" sz="2200" i="1">
                            <a:latin typeface="Cambria Math" panose="02040503050406030204" pitchFamily="18" charset="0"/>
                          </a:rPr>
                        </m:ctrlPr>
                      </m:accPr>
                      <m:e>
                        <m:r>
                          <a:rPr lang="en-US" altLang="zh-CN" sz="2200" i="1">
                            <a:latin typeface="Cambria Math" panose="02040503050406030204" pitchFamily="18" charset="0"/>
                          </a:rPr>
                          <m:t>𝑧</m:t>
                        </m:r>
                      </m:e>
                    </m:acc>
                  </m:oMath>
                </a14:m>
                <a:r>
                  <a:rPr lang="zh-CN" altLang="zh-CN" sz="2200" dirty="0"/>
                  <a:t>。</a:t>
                </a:r>
                <a:endParaRPr lang="en-US" altLang="zh-CN" sz="2200" dirty="0"/>
              </a:p>
              <a:p>
                <a:pPr marL="0" indent="0">
                  <a:buNone/>
                </a:pPr>
                <a:r>
                  <a:rPr lang="en-US" altLang="zh-CN" sz="2200" dirty="0"/>
                  <a:t>         =</a:t>
                </a:r>
                <a:r>
                  <a:rPr lang="en-US" altLang="zh-CN" sz="2200" dirty="0" err="1"/>
                  <a:t>w∙x+</a:t>
                </a:r>
                <a14:m>
                  <m:oMath xmlns:m="http://schemas.openxmlformats.org/officeDocument/2006/math">
                    <m:acc>
                      <m:accPr>
                        <m:chr m:val="̅"/>
                        <m:ctrlPr>
                          <a:rPr lang="zh-CN" altLang="zh-CN" sz="2200" i="1">
                            <a:latin typeface="Cambria Math" panose="02040503050406030204" pitchFamily="18" charset="0"/>
                          </a:rPr>
                        </m:ctrlPr>
                      </m:accPr>
                      <m:e>
                        <m:r>
                          <a:rPr lang="en-US" altLang="zh-CN" sz="2200" i="1">
                            <a:latin typeface="Cambria Math" panose="02040503050406030204" pitchFamily="18" charset="0"/>
                          </a:rPr>
                          <m:t>𝑤</m:t>
                        </m:r>
                      </m:e>
                    </m:acc>
                  </m:oMath>
                </a14:m>
                <a:r>
                  <a:rPr lang="en-US" altLang="zh-CN" sz="2200" dirty="0"/>
                  <a:t>(</a:t>
                </a:r>
                <a:r>
                  <a:rPr lang="en-US" altLang="zh-CN" sz="2200" dirty="0" err="1"/>
                  <a:t>y∙z+</a:t>
                </a:r>
                <a14:m>
                  <m:oMath xmlns:m="http://schemas.openxmlformats.org/officeDocument/2006/math">
                    <m:acc>
                      <m:accPr>
                        <m:chr m:val="̅"/>
                        <m:ctrlPr>
                          <a:rPr lang="zh-CN" altLang="zh-CN" sz="2200" i="1">
                            <a:latin typeface="Cambria Math" panose="02040503050406030204" pitchFamily="18" charset="0"/>
                          </a:rPr>
                        </m:ctrlPr>
                      </m:accPr>
                      <m:e>
                        <m:r>
                          <a:rPr lang="en-US" altLang="zh-CN" sz="2200" i="1">
                            <a:latin typeface="Cambria Math" panose="02040503050406030204" pitchFamily="18" charset="0"/>
                          </a:rPr>
                          <m:t>𝑦</m:t>
                        </m:r>
                      </m:e>
                    </m:acc>
                  </m:oMath>
                </a14:m>
                <a:r>
                  <a:rPr lang="en-US" altLang="zh-CN" sz="2200" dirty="0" err="1"/>
                  <a:t>∙z+x∙y∙</a:t>
                </a:r>
                <a14:m>
                  <m:oMath xmlns:m="http://schemas.openxmlformats.org/officeDocument/2006/math">
                    <m:acc>
                      <m:accPr>
                        <m:chr m:val="̅"/>
                        <m:ctrlPr>
                          <a:rPr lang="zh-CN" altLang="zh-CN" sz="2200" i="1">
                            <a:latin typeface="Cambria Math" panose="02040503050406030204" pitchFamily="18" charset="0"/>
                          </a:rPr>
                        </m:ctrlPr>
                      </m:accPr>
                      <m:e>
                        <m:r>
                          <a:rPr lang="en-US" altLang="zh-CN" sz="2200" i="1">
                            <a:latin typeface="Cambria Math" panose="02040503050406030204" pitchFamily="18" charset="0"/>
                          </a:rPr>
                          <m:t>𝑧</m:t>
                        </m:r>
                      </m:e>
                    </m:acc>
                  </m:oMath>
                </a14:m>
                <a:r>
                  <a:rPr lang="en-US" altLang="zh-CN" sz="2200" dirty="0"/>
                  <a:t>)        (</a:t>
                </a:r>
                <a:r>
                  <a:rPr lang="zh-CN" altLang="en-US" sz="2200" dirty="0"/>
                  <a:t>根据</a:t>
                </a:r>
                <a:r>
                  <a:rPr lang="en-US" altLang="zh-CN" sz="2200" dirty="0"/>
                  <a:t>T8</a:t>
                </a:r>
                <a:r>
                  <a:rPr lang="zh-CN" altLang="en-US" sz="2200" dirty="0"/>
                  <a:t>和</a:t>
                </a:r>
                <a:r>
                  <a:rPr lang="en-US" altLang="zh-CN" sz="2200" dirty="0"/>
                  <a:t>T9)</a:t>
                </a:r>
              </a:p>
              <a:p>
                <a:pPr marL="0" indent="0">
                  <a:buNone/>
                </a:pPr>
                <a:r>
                  <a:rPr lang="en-US" altLang="zh-CN" sz="2200" dirty="0"/>
                  <a:t>          =</a:t>
                </a:r>
                <a:r>
                  <a:rPr lang="en-US" altLang="zh-CN" sz="2200" dirty="0" err="1"/>
                  <a:t>w∙x+</a:t>
                </a:r>
                <a14:m>
                  <m:oMath xmlns:m="http://schemas.openxmlformats.org/officeDocument/2006/math">
                    <m:acc>
                      <m:accPr>
                        <m:chr m:val="̅"/>
                        <m:ctrlPr>
                          <a:rPr lang="zh-CN" altLang="zh-CN" sz="2200" i="1">
                            <a:latin typeface="Cambria Math" panose="02040503050406030204" pitchFamily="18" charset="0"/>
                          </a:rPr>
                        </m:ctrlPr>
                      </m:accPr>
                      <m:e>
                        <m:r>
                          <a:rPr lang="en-US" altLang="zh-CN" sz="2200" i="1">
                            <a:latin typeface="Cambria Math" panose="02040503050406030204" pitchFamily="18" charset="0"/>
                          </a:rPr>
                          <m:t>𝑤</m:t>
                        </m:r>
                      </m:e>
                    </m:acc>
                  </m:oMath>
                </a14:m>
                <a:r>
                  <a:rPr lang="en-US" altLang="zh-CN" sz="2200" dirty="0"/>
                  <a:t>(</a:t>
                </a:r>
                <a:r>
                  <a:rPr lang="en-US" altLang="zh-CN" sz="2200" dirty="0" err="1"/>
                  <a:t>z+x∙y∙</a:t>
                </a:r>
                <a14:m>
                  <m:oMath xmlns:m="http://schemas.openxmlformats.org/officeDocument/2006/math">
                    <m:acc>
                      <m:accPr>
                        <m:chr m:val="̅"/>
                        <m:ctrlPr>
                          <a:rPr lang="zh-CN" altLang="zh-CN" sz="2200" i="1">
                            <a:latin typeface="Cambria Math" panose="02040503050406030204" pitchFamily="18" charset="0"/>
                          </a:rPr>
                        </m:ctrlPr>
                      </m:accPr>
                      <m:e>
                        <m:r>
                          <a:rPr lang="en-US" altLang="zh-CN" sz="2200" i="1">
                            <a:latin typeface="Cambria Math" panose="02040503050406030204" pitchFamily="18" charset="0"/>
                          </a:rPr>
                          <m:t>𝑧</m:t>
                        </m:r>
                      </m:e>
                    </m:acc>
                  </m:oMath>
                </a14:m>
                <a:r>
                  <a:rPr lang="en-US" altLang="zh-CN" sz="2200" dirty="0"/>
                  <a:t>)                 (</a:t>
                </a:r>
                <a:r>
                  <a:rPr lang="zh-CN" altLang="en-US" sz="2200" dirty="0"/>
                  <a:t>根据</a:t>
                </a:r>
                <a:r>
                  <a:rPr lang="en-US" altLang="zh-CN" sz="2200" dirty="0"/>
                  <a:t>T10)</a:t>
                </a:r>
              </a:p>
              <a:p>
                <a:pPr marL="0" indent="0">
                  <a:buNone/>
                </a:pPr>
                <a:r>
                  <a:rPr lang="en-US" altLang="zh-CN" sz="2200" dirty="0"/>
                  <a:t>          =</a:t>
                </a:r>
                <a:r>
                  <a:rPr lang="en-US" altLang="zh-CN" sz="2200" dirty="0" err="1"/>
                  <a:t>w∙x+</a:t>
                </a:r>
                <a14:m>
                  <m:oMath xmlns:m="http://schemas.openxmlformats.org/officeDocument/2006/math">
                    <m:acc>
                      <m:accPr>
                        <m:chr m:val="̅"/>
                        <m:ctrlPr>
                          <a:rPr lang="zh-CN" altLang="zh-CN" sz="2200" i="1">
                            <a:latin typeface="Cambria Math" panose="02040503050406030204" pitchFamily="18" charset="0"/>
                          </a:rPr>
                        </m:ctrlPr>
                      </m:accPr>
                      <m:e>
                        <m:r>
                          <a:rPr lang="en-US" altLang="zh-CN" sz="2200" i="1">
                            <a:latin typeface="Cambria Math" panose="02040503050406030204" pitchFamily="18" charset="0"/>
                          </a:rPr>
                          <m:t>𝑤</m:t>
                        </m:r>
                      </m:e>
                    </m:acc>
                  </m:oMath>
                </a14:m>
                <a:r>
                  <a:rPr lang="en-US" altLang="zh-CN" sz="2200" dirty="0"/>
                  <a:t>(</a:t>
                </a:r>
                <a:r>
                  <a:rPr lang="en-US" altLang="zh-CN" sz="2200" dirty="0" err="1"/>
                  <a:t>z+x∙y</a:t>
                </a:r>
                <a:r>
                  <a:rPr lang="en-US" altLang="zh-CN" sz="2200" dirty="0"/>
                  <a:t>)                    (</a:t>
                </a:r>
                <a:r>
                  <a:rPr lang="zh-CN" altLang="en-US" sz="2200" dirty="0"/>
                  <a:t>根据</a:t>
                </a:r>
                <a:r>
                  <a:rPr lang="en-US" altLang="zh-CN" sz="2200" dirty="0"/>
                  <a:t>T9)</a:t>
                </a:r>
              </a:p>
              <a:p>
                <a:pPr marL="0" indent="0">
                  <a:buNone/>
                </a:pPr>
                <a:r>
                  <a:rPr lang="en-US" altLang="zh-CN" sz="2200" dirty="0"/>
                  <a:t>          =</a:t>
                </a:r>
                <a:r>
                  <a:rPr lang="en-US" altLang="zh-CN" sz="2200" dirty="0" err="1"/>
                  <a:t>w∙x+</a:t>
                </a:r>
                <a14:m>
                  <m:oMath xmlns:m="http://schemas.openxmlformats.org/officeDocument/2006/math">
                    <m:acc>
                      <m:accPr>
                        <m:chr m:val="̅"/>
                        <m:ctrlPr>
                          <a:rPr lang="zh-CN" altLang="zh-CN" sz="2200" i="1">
                            <a:latin typeface="Cambria Math" panose="02040503050406030204" pitchFamily="18" charset="0"/>
                          </a:rPr>
                        </m:ctrlPr>
                      </m:accPr>
                      <m:e>
                        <m:r>
                          <a:rPr lang="en-US" altLang="zh-CN" sz="2200" i="1">
                            <a:latin typeface="Cambria Math" panose="02040503050406030204" pitchFamily="18" charset="0"/>
                          </a:rPr>
                          <m:t>𝑤</m:t>
                        </m:r>
                      </m:e>
                    </m:acc>
                  </m:oMath>
                </a14:m>
                <a:r>
                  <a:rPr lang="en-US" altLang="zh-CN" sz="2200" dirty="0" err="1"/>
                  <a:t>∙z+</a:t>
                </a:r>
                <a14:m>
                  <m:oMath xmlns:m="http://schemas.openxmlformats.org/officeDocument/2006/math">
                    <m:acc>
                      <m:accPr>
                        <m:chr m:val="̅"/>
                        <m:ctrlPr>
                          <a:rPr lang="zh-CN" altLang="zh-CN" sz="2200" i="1">
                            <a:latin typeface="Cambria Math" panose="02040503050406030204" pitchFamily="18" charset="0"/>
                          </a:rPr>
                        </m:ctrlPr>
                      </m:accPr>
                      <m:e>
                        <m:r>
                          <a:rPr lang="en-US" altLang="zh-CN" sz="2200" i="1">
                            <a:latin typeface="Cambria Math" panose="02040503050406030204" pitchFamily="18" charset="0"/>
                          </a:rPr>
                          <m:t>𝑤</m:t>
                        </m:r>
                      </m:e>
                    </m:acc>
                  </m:oMath>
                </a14:m>
                <a:r>
                  <a:rPr lang="en-US" altLang="zh-CN" sz="2200" dirty="0" err="1"/>
                  <a:t>∙x∙y</a:t>
                </a:r>
                <a:r>
                  <a:rPr lang="en-US" altLang="zh-CN" sz="2200" dirty="0"/>
                  <a:t>                  (</a:t>
                </a:r>
                <a:r>
                  <a:rPr lang="zh-CN" altLang="en-US" sz="2200" dirty="0"/>
                  <a:t>根据</a:t>
                </a:r>
                <a:r>
                  <a:rPr lang="en-US" altLang="zh-CN" sz="2200" dirty="0"/>
                  <a:t>T9)</a:t>
                </a:r>
              </a:p>
              <a:p>
                <a:pPr marL="0" indent="0">
                  <a:buNone/>
                </a:pPr>
                <a:r>
                  <a:rPr lang="en-US" altLang="zh-CN" sz="2200" dirty="0"/>
                  <a:t>          =(</a:t>
                </a:r>
                <a:r>
                  <a:rPr lang="en-US" altLang="zh-CN" sz="2200" dirty="0" err="1"/>
                  <a:t>w+</a:t>
                </a:r>
                <a14:m>
                  <m:oMath xmlns:m="http://schemas.openxmlformats.org/officeDocument/2006/math">
                    <m:acc>
                      <m:accPr>
                        <m:chr m:val="̅"/>
                        <m:ctrlPr>
                          <a:rPr lang="zh-CN" altLang="zh-CN" sz="2200" i="1">
                            <a:latin typeface="Cambria Math" panose="02040503050406030204" pitchFamily="18" charset="0"/>
                          </a:rPr>
                        </m:ctrlPr>
                      </m:accPr>
                      <m:e>
                        <m:r>
                          <a:rPr lang="en-US" altLang="zh-CN" sz="2200" i="1">
                            <a:latin typeface="Cambria Math" panose="02040503050406030204" pitchFamily="18" charset="0"/>
                          </a:rPr>
                          <m:t>𝑤</m:t>
                        </m:r>
                      </m:e>
                    </m:acc>
                  </m:oMath>
                </a14:m>
                <a:r>
                  <a:rPr lang="en-US" altLang="zh-CN" sz="2200" dirty="0" err="1"/>
                  <a:t>∙y</a:t>
                </a:r>
                <a:r>
                  <a:rPr lang="en-US" altLang="zh-CN" sz="2200" dirty="0"/>
                  <a:t>)∙</a:t>
                </a:r>
                <a:r>
                  <a:rPr lang="en-US" altLang="zh-CN" sz="2200" dirty="0" err="1"/>
                  <a:t>x+</a:t>
                </a:r>
                <a14:m>
                  <m:oMath xmlns:m="http://schemas.openxmlformats.org/officeDocument/2006/math">
                    <m:acc>
                      <m:accPr>
                        <m:chr m:val="̅"/>
                        <m:ctrlPr>
                          <a:rPr lang="zh-CN" altLang="zh-CN" sz="2200" i="1">
                            <a:latin typeface="Cambria Math" panose="02040503050406030204" pitchFamily="18" charset="0"/>
                          </a:rPr>
                        </m:ctrlPr>
                      </m:accPr>
                      <m:e>
                        <m:r>
                          <a:rPr lang="en-US" altLang="zh-CN" sz="2200" i="1">
                            <a:latin typeface="Cambria Math" panose="02040503050406030204" pitchFamily="18" charset="0"/>
                          </a:rPr>
                          <m:t>𝑤</m:t>
                        </m:r>
                      </m:e>
                    </m:acc>
                  </m:oMath>
                </a14:m>
                <a:r>
                  <a:rPr lang="en-US" altLang="zh-CN" sz="2200" dirty="0" err="1"/>
                  <a:t>∙z</a:t>
                </a:r>
                <a:r>
                  <a:rPr lang="en-US" altLang="zh-CN" sz="2200" dirty="0"/>
                  <a:t>                  (</a:t>
                </a:r>
                <a:r>
                  <a:rPr lang="zh-CN" altLang="en-US" sz="2200" dirty="0"/>
                  <a:t>根据</a:t>
                </a:r>
                <a:r>
                  <a:rPr lang="en-US" altLang="zh-CN" sz="2200" dirty="0"/>
                  <a:t>T8)</a:t>
                </a:r>
              </a:p>
              <a:p>
                <a:pPr marL="0" indent="0">
                  <a:buNone/>
                </a:pPr>
                <a:r>
                  <a:rPr lang="en-US" altLang="zh-CN" sz="2200" dirty="0"/>
                  <a:t>          =(</a:t>
                </a:r>
                <a:r>
                  <a:rPr lang="en-US" altLang="zh-CN" sz="2200" dirty="0" err="1"/>
                  <a:t>w+y</a:t>
                </a:r>
                <a:r>
                  <a:rPr lang="en-US" altLang="zh-CN" sz="2200" dirty="0"/>
                  <a:t>)∙</a:t>
                </a:r>
                <a:r>
                  <a:rPr lang="en-US" altLang="zh-CN" sz="2200" dirty="0" err="1"/>
                  <a:t>x+</a:t>
                </a:r>
                <a14:m>
                  <m:oMath xmlns:m="http://schemas.openxmlformats.org/officeDocument/2006/math">
                    <m:acc>
                      <m:accPr>
                        <m:chr m:val="̅"/>
                        <m:ctrlPr>
                          <a:rPr lang="zh-CN" altLang="zh-CN" sz="2200" i="1">
                            <a:latin typeface="Cambria Math" panose="02040503050406030204" pitchFamily="18" charset="0"/>
                          </a:rPr>
                        </m:ctrlPr>
                      </m:accPr>
                      <m:e>
                        <m:r>
                          <a:rPr lang="en-US" altLang="zh-CN" sz="2200" i="1">
                            <a:latin typeface="Cambria Math" panose="02040503050406030204" pitchFamily="18" charset="0"/>
                          </a:rPr>
                          <m:t>𝑤</m:t>
                        </m:r>
                      </m:e>
                    </m:acc>
                  </m:oMath>
                </a14:m>
                <a:r>
                  <a:rPr lang="en-US" altLang="zh-CN" sz="2200" dirty="0" err="1"/>
                  <a:t>∙z</a:t>
                </a:r>
                <a:r>
                  <a:rPr lang="en-US" altLang="zh-CN" sz="2200" dirty="0"/>
                  <a:t>                      (</a:t>
                </a:r>
                <a:r>
                  <a:rPr lang="zh-CN" altLang="en-US" sz="2200" dirty="0"/>
                  <a:t>根据</a:t>
                </a:r>
                <a:r>
                  <a:rPr lang="en-US" altLang="zh-CN" sz="2200" dirty="0"/>
                  <a:t>T9)</a:t>
                </a:r>
              </a:p>
              <a:p>
                <a:pPr marL="0" indent="0">
                  <a:buNone/>
                </a:pPr>
                <a:r>
                  <a:rPr lang="en-US" altLang="zh-CN" sz="2200" dirty="0"/>
                  <a:t>          =</a:t>
                </a:r>
                <a:r>
                  <a:rPr lang="en-US" altLang="zh-CN" sz="2200" dirty="0" err="1"/>
                  <a:t>w∙x+x∙y+</a:t>
                </a:r>
                <a14:m>
                  <m:oMath xmlns:m="http://schemas.openxmlformats.org/officeDocument/2006/math">
                    <m:acc>
                      <m:accPr>
                        <m:chr m:val="̅"/>
                        <m:ctrlPr>
                          <a:rPr lang="zh-CN" altLang="zh-CN" sz="2200" i="1">
                            <a:latin typeface="Cambria Math" panose="02040503050406030204" pitchFamily="18" charset="0"/>
                          </a:rPr>
                        </m:ctrlPr>
                      </m:accPr>
                      <m:e>
                        <m:r>
                          <a:rPr lang="en-US" altLang="zh-CN" sz="2200" i="1">
                            <a:latin typeface="Cambria Math" panose="02040503050406030204" pitchFamily="18" charset="0"/>
                          </a:rPr>
                          <m:t>𝑤</m:t>
                        </m:r>
                      </m:e>
                    </m:acc>
                  </m:oMath>
                </a14:m>
                <a:r>
                  <a:rPr lang="en-US" altLang="zh-CN" sz="2200" dirty="0" err="1"/>
                  <a:t>∙z</a:t>
                </a:r>
                <a:r>
                  <a:rPr lang="en-US" altLang="zh-CN" sz="2200" dirty="0"/>
                  <a:t>                     (</a:t>
                </a:r>
                <a:r>
                  <a:rPr lang="zh-CN" altLang="en-US" sz="2200" dirty="0"/>
                  <a:t>根据</a:t>
                </a:r>
                <a:r>
                  <a:rPr lang="en-US" altLang="zh-CN" sz="2200" dirty="0"/>
                  <a:t>T8)</a:t>
                </a:r>
              </a:p>
              <a:p>
                <a:r>
                  <a:rPr lang="zh-CN" altLang="en-US" sz="2200" dirty="0"/>
                  <a:t>和原表达式相比，化简后减少了</a:t>
                </a:r>
                <a:r>
                  <a:rPr lang="en-US" altLang="zh-CN" sz="2200" dirty="0"/>
                  <a:t>2</a:t>
                </a:r>
                <a:r>
                  <a:rPr lang="zh-CN" altLang="en-US" sz="2200" dirty="0"/>
                  <a:t>个与门、</a:t>
                </a:r>
                <a:r>
                  <a:rPr lang="en-US" altLang="zh-CN" sz="2200" dirty="0"/>
                  <a:t>11</a:t>
                </a:r>
                <a:r>
                  <a:rPr lang="zh-CN" altLang="en-US" sz="2200" dirty="0"/>
                  <a:t>个输入端。</a:t>
                </a:r>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284773" y="915505"/>
                <a:ext cx="8523654" cy="4007485"/>
              </a:xfrm>
              <a:blipFill rotWithShape="1">
                <a:blip r:embed="rId3"/>
                <a:stretch>
                  <a:fillRect l="-3" t="-12" r="4" b="12"/>
                </a:stretch>
              </a:blipFill>
            </p:spPr>
            <p:txBody>
              <a:bodyPr/>
              <a:lstStyle/>
              <a:p>
                <a:r>
                  <a:rPr lang="zh-CN" altLang="en-US">
                    <a:noFill/>
                  </a:rPr>
                  <a:t> </a:t>
                </a:r>
              </a:p>
            </p:txBody>
          </p:sp>
        </mc:Fallback>
      </mc:AlternateContent>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fld id="{C1ECEEFF-59F7-41BB-B9A9-13867E2BF01F}" type="slidenum">
              <a:rPr lang="zh-CN" altLang="en-US" smtClean="0"/>
              <a:t>61</a:t>
            </a:fld>
            <a:endParaRPr lang="zh-CN" altLang="en-US"/>
          </a:p>
        </p:txBody>
      </p:sp>
    </p:spTree>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代数法化简</a:t>
            </a:r>
          </a:p>
        </p:txBody>
      </p:sp>
      <mc:AlternateContent xmlns:mc="http://schemas.openxmlformats.org/markup-compatibility/2006" xmlns:a14="http://schemas.microsoft.com/office/drawing/2010/main">
        <mc:Choice Requires="a14">
          <p:sp>
            <p:nvSpPr>
              <p:cNvPr id="7" name="对象 7"/>
              <p:cNvSpPr txBox="1">
                <a:spLocks noGrp="1"/>
              </p:cNvSpPr>
              <p:nvPr>
                <p:ph idx="1"/>
              </p:nvPr>
            </p:nvSpPr>
            <p:spPr bwMode="auto">
              <a:xfrm>
                <a:off x="311732" y="797441"/>
                <a:ext cx="8625985" cy="5564667"/>
              </a:xfrm>
              <a:prstGeom prst="rect">
                <a:avLst/>
              </a:prstGeom>
              <a:noFill/>
            </p:spPr>
            <p:txBody>
              <a:bodyPr>
                <a:normAutofit/>
              </a:bodyPr>
              <a:lstStyle/>
              <a:p>
                <a:r>
                  <a:rPr lang="zh-CN" altLang="en-US" dirty="0"/>
                  <a:t>化简</a:t>
                </a:r>
                <a14:m>
                  <m:oMath xmlns:m="http://schemas.openxmlformats.org/officeDocument/2006/math">
                    <m:r>
                      <a:rPr lang="en-US" altLang="zh-CN" b="0" i="0" dirty="0" smtClean="0">
                        <a:latin typeface="Cambria Math" panose="02040503050406030204" pitchFamily="18" charset="0"/>
                      </a:rPr>
                      <m:t> </m:t>
                    </m:r>
                    <m:r>
                      <m:rPr>
                        <m:nor/>
                      </m:rPr>
                      <a:rPr lang="en-US" altLang="zh-CN" i="1" dirty="0">
                        <a:latin typeface="Cambria Math" panose="02040503050406030204" pitchFamily="18" charset="0"/>
                      </a:rPr>
                      <m:t>f</m:t>
                    </m:r>
                    <m:r>
                      <m:rPr>
                        <m:nor/>
                      </m:rPr>
                      <a:rPr lang="en-US" altLang="zh-CN" i="1" dirty="0">
                        <a:latin typeface="Cambria Math" panose="02040503050406030204" pitchFamily="18" charset="0"/>
                      </a:rPr>
                      <m:t>(</m:t>
                    </m:r>
                    <m:r>
                      <m:rPr>
                        <m:nor/>
                      </m:rPr>
                      <a:rPr lang="en-US" altLang="zh-CN" i="1" dirty="0">
                        <a:latin typeface="Cambria Math" panose="02040503050406030204" pitchFamily="18" charset="0"/>
                      </a:rPr>
                      <m:t>A</m:t>
                    </m:r>
                    <m:r>
                      <m:rPr>
                        <m:nor/>
                      </m:rPr>
                      <a:rPr lang="en-US" altLang="zh-CN" i="1" dirty="0">
                        <a:latin typeface="Cambria Math" panose="02040503050406030204" pitchFamily="18" charset="0"/>
                      </a:rPr>
                      <m:t>,</m:t>
                    </m:r>
                    <m:r>
                      <m:rPr>
                        <m:nor/>
                      </m:rPr>
                      <a:rPr lang="en-US" altLang="zh-CN" i="1" dirty="0">
                        <a:latin typeface="Cambria Math" panose="02040503050406030204" pitchFamily="18" charset="0"/>
                      </a:rPr>
                      <m:t>B</m:t>
                    </m:r>
                    <m:r>
                      <m:rPr>
                        <m:nor/>
                      </m:rPr>
                      <a:rPr lang="en-US" altLang="zh-CN" i="1" dirty="0">
                        <a:latin typeface="Cambria Math" panose="02040503050406030204" pitchFamily="18" charset="0"/>
                      </a:rPr>
                      <m:t>,</m:t>
                    </m:r>
                    <m:r>
                      <m:rPr>
                        <m:nor/>
                      </m:rPr>
                      <a:rPr lang="en-US" altLang="zh-CN" i="1" dirty="0">
                        <a:latin typeface="Cambria Math" panose="02040503050406030204" pitchFamily="18" charset="0"/>
                      </a:rPr>
                      <m:t>C</m:t>
                    </m:r>
                    <m:r>
                      <m:rPr>
                        <m:nor/>
                      </m:rPr>
                      <a:rPr lang="en-US" altLang="zh-CN" i="1" dirty="0">
                        <a:latin typeface="Cambria Math" panose="02040503050406030204" pitchFamily="18" charset="0"/>
                      </a:rPr>
                      <m:t>,</m:t>
                    </m:r>
                    <m:r>
                      <m:rPr>
                        <m:nor/>
                      </m:rPr>
                      <a:rPr lang="en-US" altLang="zh-CN" i="1" dirty="0">
                        <a:latin typeface="Cambria Math" panose="02040503050406030204" pitchFamily="18" charset="0"/>
                      </a:rPr>
                      <m:t>D</m:t>
                    </m:r>
                    <m:r>
                      <m:rPr>
                        <m:nor/>
                      </m:rPr>
                      <a:rPr lang="en-US" altLang="zh-CN" i="1" dirty="0">
                        <a:latin typeface="Cambria Math" panose="02040503050406030204" pitchFamily="18" charset="0"/>
                      </a:rPr>
                      <m:t>) = ∑</m:t>
                    </m:r>
                    <m:r>
                      <m:rPr>
                        <m:nor/>
                      </m:rPr>
                      <a:rPr lang="en-US" altLang="zh-CN" i="1" dirty="0">
                        <a:latin typeface="Cambria Math" panose="02040503050406030204" pitchFamily="18" charset="0"/>
                      </a:rPr>
                      <m:t>m</m:t>
                    </m:r>
                    <m:r>
                      <m:rPr>
                        <m:nor/>
                      </m:rPr>
                      <a:rPr lang="en-US" altLang="zh-CN" dirty="0">
                        <a:latin typeface="Cambria Math" panose="02040503050406030204" pitchFamily="18" charset="0"/>
                      </a:rPr>
                      <m:t>(1,2,5,7,8,10,12,13,15)</m:t>
                    </m:r>
                  </m:oMath>
                </a14:m>
                <a:endParaRPr lang="en-US" altLang="zh-CN" dirty="0"/>
              </a:p>
              <a:p>
                <a:endParaRPr lang="zh-CN" altLang="en-US" sz="1100" dirty="0"/>
              </a:p>
              <a:p>
                <a:pPr marL="349250" lvl="1" indent="0">
                  <a:buNone/>
                </a:pPr>
                <a:r>
                  <a:rPr lang="en-US" altLang="zh-CN" sz="2400" dirty="0"/>
                  <a:t> =</a:t>
                </a:r>
                <a14:m>
                  <m:oMath xmlns:m="http://schemas.openxmlformats.org/officeDocument/2006/math">
                    <m:acc>
                      <m:accPr>
                        <m:chr m:val="̅"/>
                        <m:ctrlPr>
                          <a:rPr lang="en-US" altLang="zh-CN" sz="2400" i="1" smtClean="0">
                            <a:latin typeface="Cambria Math" panose="02040503050406030204" pitchFamily="18" charset="0"/>
                          </a:rPr>
                        </m:ctrlPr>
                      </m:accPr>
                      <m:e>
                        <m:r>
                          <m:rPr>
                            <m:sty m:val="p"/>
                          </m:rPr>
                          <a:rPr lang="en-US" altLang="zh-CN" sz="2400" i="1">
                            <a:latin typeface="Cambria Math" panose="02040503050406030204" pitchFamily="18" charset="0"/>
                          </a:rPr>
                          <m:t>A</m:t>
                        </m:r>
                      </m:e>
                    </m:acc>
                    <m:r>
                      <a:rPr lang="en-US" altLang="zh-CN" sz="2400" i="1" smtClean="0">
                        <a:latin typeface="Cambria Math" panose="02040503050406030204" pitchFamily="18" charset="0"/>
                        <a:ea typeface="Cambria Math" panose="02040503050406030204" pitchFamily="18" charset="0"/>
                      </a:rPr>
                      <m:t>∙</m:t>
                    </m:r>
                    <m:acc>
                      <m:accPr>
                        <m:chr m:val="̅"/>
                        <m:ctrlPr>
                          <a:rPr lang="en-US" altLang="zh-CN" sz="240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𝐵</m:t>
                        </m:r>
                      </m:e>
                    </m:acc>
                    <m:r>
                      <a:rPr lang="en-US" altLang="zh-CN" sz="2400" i="1" smtClean="0">
                        <a:latin typeface="Cambria Math" panose="02040503050406030204" pitchFamily="18" charset="0"/>
                        <a:ea typeface="Cambria Math" panose="02040503050406030204" pitchFamily="18" charset="0"/>
                      </a:rPr>
                      <m:t>∙</m:t>
                    </m:r>
                    <m:acc>
                      <m:accPr>
                        <m:chr m:val="̅"/>
                        <m:ctrlPr>
                          <a:rPr lang="en-US" altLang="zh-CN" sz="240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𝐶</m:t>
                        </m:r>
                      </m:e>
                    </m:acc>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𝐷</m:t>
                    </m:r>
                    <m:r>
                      <a:rPr lang="en-US" altLang="zh-CN" sz="2400" b="0" i="1" smtClean="0">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rPr>
                        </m:ctrlPr>
                      </m:accPr>
                      <m:e>
                        <m:r>
                          <m:rPr>
                            <m:sty m:val="p"/>
                          </m:rPr>
                          <a:rPr lang="en-US" altLang="zh-CN" sz="2400" i="1">
                            <a:latin typeface="Cambria Math" panose="02040503050406030204" pitchFamily="18" charset="0"/>
                          </a:rPr>
                          <m:t>A</m:t>
                        </m:r>
                      </m:e>
                    </m:acc>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Cambria Math" panose="02040503050406030204" pitchFamily="18" charset="0"/>
                          </a:rPr>
                          <m:t>𝐵</m:t>
                        </m:r>
                      </m:e>
                    </m:acc>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𝐶</m:t>
                    </m:r>
                    <m:r>
                      <a:rPr lang="en-US" altLang="zh-CN" sz="2400" b="0" i="1" smtClean="0">
                        <a:latin typeface="Cambria Math" panose="02040503050406030204" pitchFamily="18" charset="0"/>
                        <a:ea typeface="Cambria Math" panose="02040503050406030204" pitchFamily="18" charset="0"/>
                      </a:rPr>
                      <m:t>∙</m:t>
                    </m:r>
                    <m:acc>
                      <m:accPr>
                        <m:chr m:val="̅"/>
                        <m:ctrlPr>
                          <a:rPr lang="en-US" altLang="zh-CN" sz="2400" b="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𝐷</m:t>
                        </m:r>
                      </m:e>
                    </m:acc>
                    <m:r>
                      <a:rPr lang="en-US" altLang="zh-CN" sz="2400" b="0" i="1" smtClean="0">
                        <a:latin typeface="Cambria Math" panose="02040503050406030204" pitchFamily="18" charset="0"/>
                      </a:rPr>
                      <m:t>+</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𝐴</m:t>
                        </m:r>
                      </m:e>
                    </m:acc>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𝐵</m:t>
                    </m:r>
                    <m:r>
                      <a:rPr lang="en-US" altLang="zh-CN" sz="2400" b="0" i="1" smtClean="0">
                        <a:latin typeface="Cambria Math" panose="02040503050406030204" pitchFamily="18" charset="0"/>
                        <a:ea typeface="Cambria Math" panose="02040503050406030204" pitchFamily="18" charset="0"/>
                      </a:rPr>
                      <m:t>∙</m:t>
                    </m:r>
                    <m:acc>
                      <m:accPr>
                        <m:chr m:val="̅"/>
                        <m:ctrlPr>
                          <a:rPr lang="en-US" altLang="zh-CN" sz="2400" b="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𝐶</m:t>
                        </m:r>
                      </m:e>
                    </m:acc>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𝐷</m:t>
                    </m:r>
                    <m:r>
                      <a:rPr lang="en-US" altLang="zh-CN" sz="2400" b="0" i="1" smtClean="0">
                        <a:latin typeface="Cambria Math" panose="02040503050406030204" pitchFamily="18" charset="0"/>
                        <a:ea typeface="Cambria Math" panose="02040503050406030204" pitchFamily="18" charset="0"/>
                      </a:rPr>
                      <m:t>+</m:t>
                    </m:r>
                    <m:acc>
                      <m:accPr>
                        <m:chr m:val="̅"/>
                        <m:ctrlPr>
                          <a:rPr lang="en-US" altLang="zh-CN" sz="2400" b="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𝐴</m:t>
                        </m:r>
                      </m:e>
                    </m:acc>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𝐵</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𝐶</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𝐷</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𝐴</m:t>
                    </m:r>
                    <m:r>
                      <a:rPr lang="en-US" altLang="zh-CN" sz="2400" b="0" i="1" smtClean="0">
                        <a:latin typeface="Cambria Math" panose="02040503050406030204" pitchFamily="18" charset="0"/>
                        <a:ea typeface="Cambria Math" panose="02040503050406030204" pitchFamily="18" charset="0"/>
                      </a:rPr>
                      <m:t>∙</m:t>
                    </m:r>
                    <m:acc>
                      <m:accPr>
                        <m:chr m:val="̅"/>
                        <m:ctrlPr>
                          <a:rPr lang="en-US" altLang="zh-CN" sz="2400" b="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𝐵</m:t>
                        </m:r>
                      </m:e>
                    </m:acc>
                    <m:r>
                      <a:rPr lang="en-US" altLang="zh-CN" sz="2400" i="1" smtClean="0">
                        <a:latin typeface="Cambria Math" panose="02040503050406030204" pitchFamily="18" charset="0"/>
                        <a:ea typeface="Cambria Math" panose="02040503050406030204" pitchFamily="18" charset="0"/>
                      </a:rPr>
                      <m:t>∙</m:t>
                    </m:r>
                    <m:acc>
                      <m:accPr>
                        <m:chr m:val="̅"/>
                        <m:ctrlPr>
                          <a:rPr lang="en-US" altLang="zh-CN" sz="240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𝐶</m:t>
                        </m:r>
                      </m:e>
                    </m:acc>
                    <m:r>
                      <a:rPr lang="en-US" altLang="zh-CN" sz="2400" i="1" smtClean="0">
                        <a:latin typeface="Cambria Math" panose="02040503050406030204" pitchFamily="18" charset="0"/>
                        <a:ea typeface="Cambria Math" panose="02040503050406030204" pitchFamily="18" charset="0"/>
                      </a:rPr>
                      <m:t>∙</m:t>
                    </m:r>
                    <m:acc>
                      <m:accPr>
                        <m:chr m:val="̅"/>
                        <m:ctrlPr>
                          <a:rPr lang="en-US" altLang="zh-CN" sz="240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𝐷</m:t>
                        </m:r>
                      </m:e>
                    </m:acc>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𝐴</m:t>
                    </m:r>
                    <m:r>
                      <a:rPr lang="en-US" altLang="zh-CN" sz="2400" b="0" i="1" smtClean="0">
                        <a:latin typeface="Cambria Math" panose="02040503050406030204" pitchFamily="18" charset="0"/>
                        <a:ea typeface="Cambria Math" panose="02040503050406030204" pitchFamily="18" charset="0"/>
                      </a:rPr>
                      <m:t>∙</m:t>
                    </m:r>
                    <m:acc>
                      <m:accPr>
                        <m:chr m:val="̅"/>
                        <m:ctrlPr>
                          <a:rPr lang="en-US" altLang="zh-CN" sz="2400" b="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𝐵</m:t>
                        </m:r>
                      </m:e>
                    </m:acc>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𝐶</m:t>
                    </m:r>
                    <m:r>
                      <a:rPr lang="en-US" altLang="zh-CN" sz="2400" b="0" i="1" smtClean="0">
                        <a:latin typeface="Cambria Math" panose="02040503050406030204" pitchFamily="18" charset="0"/>
                        <a:ea typeface="Cambria Math" panose="02040503050406030204" pitchFamily="18" charset="0"/>
                      </a:rPr>
                      <m:t>∙</m:t>
                    </m:r>
                    <m:acc>
                      <m:accPr>
                        <m:chr m:val="̅"/>
                        <m:ctrlPr>
                          <a:rPr lang="en-US" altLang="zh-CN" sz="2400" b="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𝐷</m:t>
                        </m:r>
                      </m:e>
                    </m:acc>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𝐴</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𝐵</m:t>
                    </m:r>
                    <m:r>
                      <a:rPr lang="en-US" altLang="zh-CN" sz="2400" b="0" i="1" smtClean="0">
                        <a:latin typeface="Cambria Math" panose="02040503050406030204" pitchFamily="18" charset="0"/>
                        <a:ea typeface="Cambria Math" panose="02040503050406030204" pitchFamily="18" charset="0"/>
                      </a:rPr>
                      <m:t>∙</m:t>
                    </m:r>
                    <m:acc>
                      <m:accPr>
                        <m:chr m:val="̅"/>
                        <m:ctrlPr>
                          <a:rPr lang="en-US" altLang="zh-CN" sz="2400" b="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𝐶</m:t>
                        </m:r>
                      </m:e>
                    </m:acc>
                    <m:r>
                      <a:rPr lang="en-US" altLang="zh-CN" sz="2400" i="1" smtClean="0">
                        <a:latin typeface="Cambria Math" panose="02040503050406030204" pitchFamily="18" charset="0"/>
                        <a:ea typeface="Cambria Math" panose="02040503050406030204" pitchFamily="18" charset="0"/>
                      </a:rPr>
                      <m:t>∙</m:t>
                    </m:r>
                    <m:acc>
                      <m:accPr>
                        <m:chr m:val="̅"/>
                        <m:ctrlPr>
                          <a:rPr lang="en-US" altLang="zh-CN" sz="240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𝐷</m:t>
                        </m:r>
                      </m:e>
                    </m:acc>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𝐴</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𝐵</m:t>
                    </m:r>
                    <m:r>
                      <a:rPr lang="en-US" altLang="zh-CN" sz="2400" b="0" i="1" smtClean="0">
                        <a:latin typeface="Cambria Math" panose="02040503050406030204" pitchFamily="18" charset="0"/>
                        <a:ea typeface="Cambria Math" panose="02040503050406030204" pitchFamily="18" charset="0"/>
                      </a:rPr>
                      <m:t>∙</m:t>
                    </m:r>
                    <m:acc>
                      <m:accPr>
                        <m:chr m:val="̅"/>
                        <m:ctrlPr>
                          <a:rPr lang="en-US" altLang="zh-CN" sz="2400" b="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𝐶</m:t>
                        </m:r>
                      </m:e>
                    </m:acc>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𝐷</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𝐴</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𝐵</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𝐶</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𝐷</m:t>
                    </m:r>
                  </m:oMath>
                </a14:m>
                <a:endParaRPr lang="en-US" altLang="zh-CN" sz="2400" b="0" dirty="0">
                  <a:ea typeface="Cambria Math" panose="02040503050406030204" pitchFamily="18" charset="0"/>
                </a:endParaRPr>
              </a:p>
              <a:p>
                <a:pPr marL="349250" lvl="1" indent="0">
                  <a:buNone/>
                </a:pPr>
                <a:r>
                  <a:rPr lang="en-US" altLang="zh-CN" sz="2400" dirty="0"/>
                  <a:t>=</a:t>
                </a:r>
                <a14:m>
                  <m:oMath xmlns:m="http://schemas.openxmlformats.org/officeDocument/2006/math">
                    <m:acc>
                      <m:accPr>
                        <m:chr m:val="̅"/>
                        <m:ctrlPr>
                          <a:rPr lang="en-US" altLang="zh-CN" sz="2400" i="1" smtClean="0">
                            <a:latin typeface="Cambria Math" panose="02040503050406030204" pitchFamily="18" charset="0"/>
                          </a:rPr>
                        </m:ctrlPr>
                      </m:accPr>
                      <m:e>
                        <m:r>
                          <a:rPr lang="en-US" altLang="zh-CN" sz="2400" b="0" i="1" smtClean="0">
                            <a:latin typeface="Cambria Math" panose="02040503050406030204" pitchFamily="18" charset="0"/>
                          </a:rPr>
                          <m:t>𝐴</m:t>
                        </m:r>
                      </m:e>
                    </m:acc>
                    <m:r>
                      <a:rPr lang="en-US" altLang="zh-CN" sz="2400" i="1" smtClean="0">
                        <a:latin typeface="Cambria Math" panose="02040503050406030204" pitchFamily="18" charset="0"/>
                        <a:ea typeface="Cambria Math" panose="02040503050406030204" pitchFamily="18" charset="0"/>
                      </a:rPr>
                      <m:t>∙</m:t>
                    </m:r>
                    <m:acc>
                      <m:accPr>
                        <m:chr m:val="̅"/>
                        <m:ctrlPr>
                          <a:rPr lang="en-US" altLang="zh-CN" sz="240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𝐶</m:t>
                        </m:r>
                      </m:e>
                    </m:acc>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𝐷</m:t>
                    </m:r>
                    <m:r>
                      <a:rPr lang="en-US" altLang="zh-CN" sz="2400" b="0" i="1" smtClean="0">
                        <a:latin typeface="Cambria Math" panose="02040503050406030204" pitchFamily="18" charset="0"/>
                        <a:ea typeface="Cambria Math" panose="02040503050406030204" pitchFamily="18" charset="0"/>
                      </a:rPr>
                      <m:t>+</m:t>
                    </m:r>
                    <m:acc>
                      <m:accPr>
                        <m:chr m:val="̅"/>
                        <m:ctrlPr>
                          <a:rPr lang="en-US" altLang="zh-CN" sz="2400" b="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𝐵</m:t>
                        </m:r>
                      </m:e>
                    </m:acc>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𝐶</m:t>
                    </m:r>
                    <m:r>
                      <a:rPr lang="en-US" altLang="zh-CN" sz="2400" b="0" i="1" smtClean="0">
                        <a:latin typeface="Cambria Math" panose="02040503050406030204" pitchFamily="18" charset="0"/>
                        <a:ea typeface="Cambria Math" panose="02040503050406030204" pitchFamily="18" charset="0"/>
                      </a:rPr>
                      <m:t>∙</m:t>
                    </m:r>
                    <m:acc>
                      <m:accPr>
                        <m:chr m:val="̅"/>
                        <m:ctrlPr>
                          <a:rPr lang="en-US" altLang="zh-CN" sz="2400" b="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𝐷</m:t>
                        </m:r>
                      </m:e>
                    </m:acc>
                    <m:r>
                      <a:rPr lang="en-US" altLang="zh-CN" sz="2400" b="0" i="1" smtClean="0">
                        <a:latin typeface="Cambria Math" panose="02040503050406030204" pitchFamily="18" charset="0"/>
                      </a:rPr>
                      <m:t>+</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𝐴</m:t>
                        </m:r>
                      </m:e>
                    </m:acc>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𝐵</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𝐷</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𝐵</m:t>
                    </m:r>
                    <m:r>
                      <a:rPr lang="en-US" altLang="zh-CN" sz="2400" b="0" i="1" smtClean="0">
                        <a:latin typeface="Cambria Math" panose="02040503050406030204" pitchFamily="18" charset="0"/>
                        <a:ea typeface="Cambria Math" panose="02040503050406030204" pitchFamily="18" charset="0"/>
                      </a:rPr>
                      <m:t>∙</m:t>
                    </m:r>
                    <m:acc>
                      <m:accPr>
                        <m:chr m:val="̅"/>
                        <m:ctrlPr>
                          <a:rPr lang="en-US" altLang="zh-CN" sz="2400" b="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𝐶</m:t>
                        </m:r>
                      </m:e>
                    </m:acc>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𝐷</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rPr>
                      <m:t>𝐵</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𝐶</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𝐷</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𝐴</m:t>
                    </m:r>
                    <m:r>
                      <a:rPr lang="en-US" altLang="zh-CN" sz="2400" b="0" i="1" smtClean="0">
                        <a:latin typeface="Cambria Math" panose="02040503050406030204" pitchFamily="18" charset="0"/>
                        <a:ea typeface="Cambria Math" panose="02040503050406030204" pitchFamily="18" charset="0"/>
                      </a:rPr>
                      <m:t>∙</m:t>
                    </m:r>
                    <m:acc>
                      <m:accPr>
                        <m:chr m:val="̅"/>
                        <m:ctrlPr>
                          <a:rPr lang="en-US" altLang="zh-CN" sz="2400" b="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𝐵</m:t>
                        </m:r>
                      </m:e>
                    </m:acc>
                    <m:r>
                      <a:rPr lang="en-US" altLang="zh-CN" sz="2400" i="1" smtClean="0">
                        <a:latin typeface="Cambria Math" panose="02040503050406030204" pitchFamily="18" charset="0"/>
                        <a:ea typeface="Cambria Math" panose="02040503050406030204" pitchFamily="18" charset="0"/>
                      </a:rPr>
                      <m:t>∙</m:t>
                    </m:r>
                    <m:acc>
                      <m:accPr>
                        <m:chr m:val="̅"/>
                        <m:ctrlPr>
                          <a:rPr lang="en-US" altLang="zh-CN" sz="240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𝐷</m:t>
                        </m:r>
                      </m:e>
                    </m:acc>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𝐴</m:t>
                    </m:r>
                    <m:r>
                      <a:rPr lang="en-US" altLang="zh-CN" sz="2400" b="0" i="1" smtClean="0">
                        <a:latin typeface="Cambria Math" panose="02040503050406030204" pitchFamily="18" charset="0"/>
                        <a:ea typeface="Cambria Math" panose="02040503050406030204" pitchFamily="18" charset="0"/>
                      </a:rPr>
                      <m:t>∙</m:t>
                    </m:r>
                    <m:acc>
                      <m:accPr>
                        <m:chr m:val="̅"/>
                        <m:ctrlPr>
                          <a:rPr lang="en-US" altLang="zh-CN" sz="2400" b="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𝐶</m:t>
                        </m:r>
                      </m:e>
                    </m:acc>
                    <m:r>
                      <a:rPr lang="en-US" altLang="zh-CN" sz="2400" i="1" smtClean="0">
                        <a:latin typeface="Cambria Math" panose="02040503050406030204" pitchFamily="18" charset="0"/>
                        <a:ea typeface="Cambria Math" panose="02040503050406030204" pitchFamily="18" charset="0"/>
                      </a:rPr>
                      <m:t>∙</m:t>
                    </m:r>
                    <m:acc>
                      <m:accPr>
                        <m:chr m:val="̅"/>
                        <m:ctrlPr>
                          <a:rPr lang="en-US" altLang="zh-CN" sz="240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𝐷</m:t>
                        </m:r>
                      </m:e>
                    </m:acc>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𝐴</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𝐵</m:t>
                    </m:r>
                    <m:r>
                      <a:rPr lang="en-US" altLang="zh-CN" sz="2400" b="0" i="1" smtClean="0">
                        <a:latin typeface="Cambria Math" panose="02040503050406030204" pitchFamily="18" charset="0"/>
                        <a:ea typeface="Cambria Math" panose="02040503050406030204" pitchFamily="18" charset="0"/>
                      </a:rPr>
                      <m:t>∙</m:t>
                    </m:r>
                    <m:acc>
                      <m:accPr>
                        <m:chr m:val="̅"/>
                        <m:ctrlPr>
                          <a:rPr lang="en-US" altLang="zh-CN" sz="2400" b="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𝐶</m:t>
                        </m:r>
                      </m:e>
                    </m:acc>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𝐴</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𝐵</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𝐷</m:t>
                    </m:r>
                  </m:oMath>
                </a14:m>
                <a:endParaRPr lang="en-US" altLang="zh-CN" sz="2400" dirty="0"/>
              </a:p>
              <a:p>
                <a:pPr marL="349250" lvl="1" indent="0">
                  <a:buNone/>
                </a:pPr>
                <a:r>
                  <a:rPr lang="en-US" altLang="zh-CN" sz="2400" dirty="0"/>
                  <a:t>=</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𝐴</m:t>
                        </m:r>
                      </m:e>
                    </m:acc>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Cambria Math" panose="02040503050406030204" pitchFamily="18" charset="0"/>
                          </a:rPr>
                          <m:t>𝐶</m:t>
                        </m:r>
                      </m:e>
                    </m:acc>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𝐷</m:t>
                    </m:r>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Cambria Math" panose="02040503050406030204" pitchFamily="18" charset="0"/>
                          </a:rPr>
                          <m:t>𝐵</m:t>
                        </m:r>
                      </m:e>
                    </m:acc>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𝐶</m:t>
                    </m:r>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Cambria Math" panose="02040503050406030204" pitchFamily="18" charset="0"/>
                          </a:rPr>
                          <m:t>𝐷</m:t>
                        </m:r>
                      </m:e>
                    </m:acc>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𝐵</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𝐷</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𝐴</m:t>
                    </m:r>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Cambria Math" panose="02040503050406030204" pitchFamily="18" charset="0"/>
                          </a:rPr>
                          <m:t>𝐵</m:t>
                        </m:r>
                      </m:e>
                    </m:acc>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Cambria Math" panose="02040503050406030204" pitchFamily="18" charset="0"/>
                          </a:rPr>
                          <m:t>𝐷</m:t>
                        </m:r>
                      </m:e>
                    </m:acc>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𝐴</m:t>
                    </m:r>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Cambria Math" panose="02040503050406030204" pitchFamily="18" charset="0"/>
                          </a:rPr>
                          <m:t>𝐶</m:t>
                        </m:r>
                      </m:e>
                    </m:acc>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Cambria Math" panose="02040503050406030204" pitchFamily="18" charset="0"/>
                          </a:rPr>
                          <m:t>𝐷</m:t>
                        </m:r>
                      </m:e>
                    </m:acc>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𝐴</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𝐵</m:t>
                    </m:r>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Cambria Math" panose="02040503050406030204" pitchFamily="18" charset="0"/>
                          </a:rPr>
                          <m:t>𝐶</m:t>
                        </m:r>
                      </m:e>
                    </m:acc>
                  </m:oMath>
                </a14:m>
                <a:endParaRPr lang="en-US" altLang="zh-CN" sz="2400" dirty="0"/>
              </a:p>
              <a:p>
                <a:pPr marL="349250" lvl="1" indent="0">
                  <a:buNone/>
                </a:pPr>
                <a:endParaRPr lang="en-US" altLang="zh-CN" sz="2400" dirty="0"/>
              </a:p>
              <a:p>
                <a:pPr marL="349250" lvl="1" indent="0">
                  <a:buNone/>
                </a:pPr>
                <a:r>
                  <a:rPr lang="en-US" altLang="zh-CN" sz="2400" dirty="0"/>
                  <a:t>=</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𝐴</m:t>
                        </m:r>
                      </m:e>
                    </m:acc>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Cambria Math" panose="02040503050406030204" pitchFamily="18" charset="0"/>
                          </a:rPr>
                          <m:t>𝐶</m:t>
                        </m:r>
                      </m:e>
                    </m:acc>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𝐷</m:t>
                    </m:r>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Cambria Math" panose="02040503050406030204" pitchFamily="18" charset="0"/>
                          </a:rPr>
                          <m:t>𝐵</m:t>
                        </m:r>
                      </m:e>
                    </m:acc>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𝐶</m:t>
                    </m:r>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Cambria Math" panose="02040503050406030204" pitchFamily="18" charset="0"/>
                          </a:rPr>
                          <m:t>𝐷</m:t>
                        </m:r>
                      </m:e>
                    </m:acc>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𝐵</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𝐷</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𝐴</m:t>
                    </m:r>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Cambria Math" panose="02040503050406030204" pitchFamily="18" charset="0"/>
                          </a:rPr>
                          <m:t>𝐵</m:t>
                        </m:r>
                      </m:e>
                    </m:acc>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Cambria Math" panose="02040503050406030204" pitchFamily="18" charset="0"/>
                          </a:rPr>
                          <m:t>𝐷</m:t>
                        </m:r>
                      </m:e>
                    </m:acc>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𝐴</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𝐵</m:t>
                    </m:r>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Cambria Math" panose="02040503050406030204" pitchFamily="18" charset="0"/>
                          </a:rPr>
                          <m:t>𝐶</m:t>
                        </m:r>
                      </m:e>
                    </m:acc>
                  </m:oMath>
                </a14:m>
                <a:endParaRPr lang="zh-CN" altLang="en-US" sz="2400" dirty="0"/>
              </a:p>
              <a:p>
                <a:pPr marL="349250" lvl="1" indent="0">
                  <a:buNone/>
                </a:pPr>
                <a:endParaRPr lang="zh-CN" altLang="en-US" sz="2400" dirty="0"/>
              </a:p>
            </p:txBody>
          </p:sp>
        </mc:Choice>
        <mc:Fallback xmlns="">
          <p:sp>
            <p:nvSpPr>
              <p:cNvPr id="7" name="对象 7"/>
              <p:cNvSpPr txBox="1">
                <a:spLocks noRot="1" noChangeAspect="1" noMove="1" noResize="1" noEditPoints="1" noAdjustHandles="1" noChangeArrowheads="1" noChangeShapeType="1" noTextEdit="1"/>
              </p:cNvSpPr>
              <p:nvPr>
                <p:ph idx="1"/>
              </p:nvPr>
            </p:nvSpPr>
            <p:spPr bwMode="auto">
              <a:xfrm>
                <a:off x="311732" y="797441"/>
                <a:ext cx="8625985" cy="5564667"/>
              </a:xfrm>
              <a:prstGeom prst="rect">
                <a:avLst/>
              </a:prstGeom>
              <a:blipFill rotWithShape="1">
                <a:blip r:embed="rId3"/>
                <a:stretch>
                  <a:fillRect l="-7" t="-9" r="1" b="1"/>
                </a:stretch>
              </a:blipFill>
            </p:spPr>
            <p:txBody>
              <a:bodyPr/>
              <a:lstStyle/>
              <a:p>
                <a:r>
                  <a:rPr lang="zh-CN" altLang="en-US">
                    <a:noFill/>
                  </a:rPr>
                  <a:t> </a:t>
                </a:r>
              </a:p>
            </p:txBody>
          </p:sp>
        </mc:Fallback>
      </mc:AlternateContent>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62</a:t>
            </a:fld>
            <a:endParaRPr lang="en-US" altLang="zh-CN"/>
          </a:p>
        </p:txBody>
      </p:sp>
      <mc:AlternateContent xmlns:mc="http://schemas.openxmlformats.org/markup-compatibility/2006" xmlns:a14="http://schemas.microsoft.com/office/drawing/2010/main">
        <mc:Choice Requires="a14">
          <p:sp>
            <p:nvSpPr>
              <p:cNvPr id="3" name="矩形 2"/>
              <p:cNvSpPr/>
              <p:nvPr/>
            </p:nvSpPr>
            <p:spPr>
              <a:xfrm>
                <a:off x="4302245" y="4233642"/>
                <a:ext cx="4608512" cy="461665"/>
              </a:xfrm>
              <a:prstGeom prst="rect">
                <a:avLst/>
              </a:prstGeom>
            </p:spPr>
            <p:txBody>
              <a:bodyPr wrap="square">
                <a:spAutoFit/>
              </a:bodyPr>
              <a:lstStyle/>
              <a:p>
                <a:pPr marL="0" lvl="1"/>
                <a:r>
                  <a:rPr lang="en-US" altLang="zh-CN" sz="2400" dirty="0"/>
                  <a:t>X•Y+</a:t>
                </a:r>
                <a:r>
                  <a:rPr lang="pt-BR" altLang="zh-CN" sz="2400" b="1" dirty="0"/>
                  <a:t> </a:t>
                </a:r>
                <a14:m>
                  <m:oMath xmlns:m="http://schemas.openxmlformats.org/officeDocument/2006/math">
                    <m:acc>
                      <m:accPr>
                        <m:chr m:val="̅"/>
                        <m:ctrlPr>
                          <a:rPr lang="pt-BR" altLang="zh-CN" sz="2400" b="1" i="1">
                            <a:latin typeface="Cambria Math" panose="02040503050406030204" pitchFamily="18" charset="0"/>
                          </a:rPr>
                        </m:ctrlPr>
                      </m:accPr>
                      <m:e>
                        <m:r>
                          <a:rPr lang="en-US" altLang="zh-CN" sz="2400" b="1" i="1">
                            <a:latin typeface="Cambria Math" panose="02040503050406030204" pitchFamily="18" charset="0"/>
                          </a:rPr>
                          <m:t>𝑿</m:t>
                        </m:r>
                      </m:e>
                    </m:acc>
                    <m:r>
                      <a:rPr lang="en-US" altLang="zh-CN" sz="2400" b="1" i="1">
                        <a:latin typeface="Cambria Math" panose="02040503050406030204" pitchFamily="18" charset="0"/>
                      </a:rPr>
                      <m:t> </m:t>
                    </m:r>
                  </m:oMath>
                </a14:m>
                <a:r>
                  <a:rPr lang="en-US" altLang="zh-CN" sz="2400" dirty="0"/>
                  <a:t>• Z+Y • Z =X • Y+</a:t>
                </a:r>
                <a:r>
                  <a:rPr lang="pt-BR" altLang="zh-CN" sz="2400" b="1" dirty="0"/>
                  <a:t> </a:t>
                </a:r>
                <a14:m>
                  <m:oMath xmlns:m="http://schemas.openxmlformats.org/officeDocument/2006/math">
                    <m:acc>
                      <m:accPr>
                        <m:chr m:val="̅"/>
                        <m:ctrlPr>
                          <a:rPr lang="pt-BR" altLang="zh-CN" sz="2400" b="1" i="1">
                            <a:latin typeface="Cambria Math" panose="02040503050406030204" pitchFamily="18" charset="0"/>
                          </a:rPr>
                        </m:ctrlPr>
                      </m:accPr>
                      <m:e>
                        <m:r>
                          <a:rPr lang="en-US" altLang="zh-CN" sz="2400" b="1" i="1">
                            <a:latin typeface="Cambria Math" panose="02040503050406030204" pitchFamily="18" charset="0"/>
                          </a:rPr>
                          <m:t>𝑿</m:t>
                        </m:r>
                      </m:e>
                    </m:acc>
                    <m:r>
                      <a:rPr lang="en-US" altLang="zh-CN" sz="2400" b="1" i="1">
                        <a:latin typeface="Cambria Math" panose="02040503050406030204" pitchFamily="18" charset="0"/>
                      </a:rPr>
                      <m:t> </m:t>
                    </m:r>
                  </m:oMath>
                </a14:m>
                <a:r>
                  <a:rPr lang="en-US" altLang="zh-CN" sz="2400" dirty="0"/>
                  <a:t>• Z</a:t>
                </a:r>
              </a:p>
            </p:txBody>
          </p:sp>
        </mc:Choice>
        <mc:Fallback xmlns="">
          <p:sp>
            <p:nvSpPr>
              <p:cNvPr id="3" name="矩形 2"/>
              <p:cNvSpPr>
                <a:spLocks noRot="1" noChangeAspect="1" noMove="1" noResize="1" noEditPoints="1" noAdjustHandles="1" noChangeArrowheads="1" noChangeShapeType="1" noTextEdit="1"/>
              </p:cNvSpPr>
              <p:nvPr/>
            </p:nvSpPr>
            <p:spPr>
              <a:xfrm>
                <a:off x="4302245" y="4233642"/>
                <a:ext cx="4608512" cy="461665"/>
              </a:xfrm>
              <a:prstGeom prst="rect">
                <a:avLst/>
              </a:prstGeom>
              <a:blipFill rotWithShape="1">
                <a:blip r:embed="rId4"/>
                <a:stretch>
                  <a:fillRect l="-3" t="-21" r="9" b="25"/>
                </a:stretch>
              </a:blipFill>
            </p:spPr>
            <p:txBody>
              <a:bodyPr/>
              <a:lstStyle/>
              <a:p>
                <a:r>
                  <a:rPr lang="zh-CN" altLang="en-US">
                    <a:noFill/>
                  </a:rPr>
                  <a:t> </a:t>
                </a:r>
              </a:p>
            </p:txBody>
          </p:sp>
        </mc:Fallback>
      </mc:AlternateContent>
      <p:sp>
        <p:nvSpPr>
          <p:cNvPr id="27" name="矩形 26"/>
          <p:cNvSpPr/>
          <p:nvPr/>
        </p:nvSpPr>
        <p:spPr>
          <a:xfrm>
            <a:off x="2258285" y="5236983"/>
            <a:ext cx="3465843"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3200" dirty="0">
                <a:solidFill>
                  <a:srgbClr val="FF0000"/>
                </a:solidFill>
              </a:rPr>
              <a:t>是最简表达式吗？</a:t>
            </a:r>
          </a:p>
        </p:txBody>
      </p:sp>
      <p:cxnSp>
        <p:nvCxnSpPr>
          <p:cNvPr id="11" name="直接连接符 10"/>
          <p:cNvCxnSpPr/>
          <p:nvPr/>
        </p:nvCxnSpPr>
        <p:spPr>
          <a:xfrm>
            <a:off x="3923928" y="3311065"/>
            <a:ext cx="936104"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302245" y="3717032"/>
            <a:ext cx="936104"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386503" y="3311065"/>
            <a:ext cx="93610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792909" y="3311065"/>
            <a:ext cx="93610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292080" y="4149080"/>
            <a:ext cx="62824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732240" y="4149080"/>
            <a:ext cx="62824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014101" y="4149080"/>
            <a:ext cx="62824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代数法化简</a:t>
            </a:r>
          </a:p>
        </p:txBody>
      </p:sp>
      <p:sp>
        <p:nvSpPr>
          <p:cNvPr id="3" name="内容占位符 2"/>
          <p:cNvSpPr>
            <a:spLocks noGrp="1"/>
          </p:cNvSpPr>
          <p:nvPr>
            <p:ph idx="1"/>
          </p:nvPr>
        </p:nvSpPr>
        <p:spPr>
          <a:xfrm>
            <a:off x="444500" y="889000"/>
            <a:ext cx="8523654" cy="4938788"/>
          </a:xfrm>
        </p:spPr>
        <p:txBody>
          <a:bodyPr/>
          <a:lstStyle/>
          <a:p>
            <a:r>
              <a:rPr lang="zh-CN" altLang="en-US" sz="2200" b="1" dirty="0">
                <a:solidFill>
                  <a:srgbClr val="993300"/>
                </a:solidFill>
              </a:rPr>
              <a:t>优点</a:t>
            </a:r>
            <a:endParaRPr lang="en-US" altLang="zh-CN" sz="2200" b="1" dirty="0">
              <a:solidFill>
                <a:srgbClr val="993300"/>
              </a:solidFill>
            </a:endParaRPr>
          </a:p>
          <a:p>
            <a:pPr lvl="1"/>
            <a:r>
              <a:rPr lang="zh-CN" altLang="en-US" dirty="0">
                <a:solidFill>
                  <a:srgbClr val="FF0000"/>
                </a:solidFill>
              </a:rPr>
              <a:t>不受变量数目的限制</a:t>
            </a:r>
            <a:endParaRPr lang="en-US" altLang="zh-CN" dirty="0">
              <a:solidFill>
                <a:srgbClr val="FF0000"/>
              </a:solidFill>
            </a:endParaRPr>
          </a:p>
          <a:p>
            <a:pPr lvl="1"/>
            <a:r>
              <a:rPr lang="zh-CN" altLang="en-US" dirty="0">
                <a:solidFill>
                  <a:srgbClr val="FF0000"/>
                </a:solidFill>
              </a:rPr>
              <a:t>化简比较直观</a:t>
            </a:r>
            <a:endParaRPr lang="en-US" altLang="zh-CN" dirty="0">
              <a:solidFill>
                <a:srgbClr val="FF0000"/>
              </a:solidFill>
            </a:endParaRPr>
          </a:p>
          <a:p>
            <a:r>
              <a:rPr lang="zh-CN" altLang="en-US" sz="2200" b="1" dirty="0">
                <a:solidFill>
                  <a:srgbClr val="993300"/>
                </a:solidFill>
              </a:rPr>
              <a:t>缺点</a:t>
            </a:r>
            <a:endParaRPr lang="en-US" altLang="zh-CN" sz="2200" b="1" dirty="0">
              <a:solidFill>
                <a:srgbClr val="993300"/>
              </a:solidFill>
            </a:endParaRPr>
          </a:p>
          <a:p>
            <a:pPr lvl="1"/>
            <a:r>
              <a:rPr lang="zh-CN" altLang="en-US" dirty="0">
                <a:solidFill>
                  <a:srgbClr val="FF0000"/>
                </a:solidFill>
              </a:rPr>
              <a:t>没有一定的规律和步骤，技巧性很强</a:t>
            </a:r>
            <a:endParaRPr lang="en-US" altLang="zh-CN" dirty="0">
              <a:solidFill>
                <a:srgbClr val="FF0000"/>
              </a:solidFill>
            </a:endParaRPr>
          </a:p>
          <a:p>
            <a:pPr lvl="1"/>
            <a:r>
              <a:rPr lang="zh-CN" altLang="en-US" dirty="0">
                <a:solidFill>
                  <a:srgbClr val="FF0000"/>
                </a:solidFill>
              </a:rPr>
              <a:t>难以判断化简结果是否最简</a:t>
            </a:r>
            <a:endParaRPr lang="en-US" altLang="zh-CN" dirty="0">
              <a:solidFill>
                <a:srgbClr val="FF0000"/>
              </a:solidFill>
            </a:endParaRPr>
          </a:p>
          <a:p>
            <a:pPr lvl="1"/>
            <a:endParaRPr lang="en-US" altLang="zh-CN" sz="2400" dirty="0">
              <a:solidFill>
                <a:srgbClr val="FF0000"/>
              </a:solidFill>
              <a:latin typeface="微软雅黑" panose="020B0503020204020204" pitchFamily="34" charset="-122"/>
              <a:ea typeface="微软雅黑" panose="020B0503020204020204" pitchFamily="34" charset="-122"/>
            </a:endParaRPr>
          </a:p>
          <a:p>
            <a:pPr lvl="1"/>
            <a:endParaRPr lang="en-US" altLang="zh-CN" sz="2400" dirty="0">
              <a:solidFill>
                <a:srgbClr val="FF0000"/>
              </a:solidFill>
              <a:latin typeface="微软雅黑" panose="020B0503020204020204" pitchFamily="34" charset="-122"/>
              <a:ea typeface="微软雅黑" panose="020B0503020204020204" pitchFamily="34" charset="-122"/>
            </a:endParaRPr>
          </a:p>
          <a:p>
            <a:r>
              <a:rPr lang="zh-CN" altLang="en-US" sz="2200" dirty="0"/>
              <a:t>判别逻辑表达式是否为最小化</a:t>
            </a:r>
          </a:p>
          <a:p>
            <a:pPr lvl="1"/>
            <a:r>
              <a:rPr lang="zh-CN" altLang="en-US" dirty="0"/>
              <a:t>乘积项（与项）最少</a:t>
            </a:r>
          </a:p>
          <a:p>
            <a:pPr lvl="1"/>
            <a:r>
              <a:rPr lang="zh-CN" altLang="en-US" dirty="0"/>
              <a:t>每个乘积项中因子（逻辑变量）最少</a:t>
            </a: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63</a:t>
            </a:fld>
            <a:endParaRPr lang="en-US" altLang="zh-CN"/>
          </a:p>
        </p:txBody>
      </p:sp>
      <p:sp>
        <p:nvSpPr>
          <p:cNvPr id="7" name="矩形 6"/>
          <p:cNvSpPr/>
          <p:nvPr/>
        </p:nvSpPr>
        <p:spPr>
          <a:xfrm>
            <a:off x="1024819" y="3698487"/>
            <a:ext cx="4833995"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a:solidFill>
                  <a:schemeClr val="tx1"/>
                </a:solidFill>
              </a:rPr>
              <a:t>如何证明是最简表达式？</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dirty="0"/>
              <a:t>4.2 </a:t>
            </a:r>
            <a:r>
              <a:rPr lang="zh-CN" altLang="en-US" dirty="0"/>
              <a:t>卡诺图化简</a:t>
            </a:r>
          </a:p>
        </p:txBody>
      </p:sp>
      <p:sp>
        <p:nvSpPr>
          <p:cNvPr id="100355" name="Rectangle 3"/>
          <p:cNvSpPr>
            <a:spLocks noGrp="1" noChangeArrowheads="1"/>
          </p:cNvSpPr>
          <p:nvPr>
            <p:ph idx="1"/>
          </p:nvPr>
        </p:nvSpPr>
        <p:spPr>
          <a:xfrm>
            <a:off x="284773" y="915505"/>
            <a:ext cx="8523654" cy="3612271"/>
          </a:xfrm>
        </p:spPr>
        <p:txBody>
          <a:bodyPr/>
          <a:lstStyle/>
          <a:p>
            <a:pPr>
              <a:spcBef>
                <a:spcPts val="1200"/>
              </a:spcBef>
            </a:pPr>
            <a:r>
              <a:rPr lang="zh-CN" altLang="en-US" sz="2200" dirty="0">
                <a:solidFill>
                  <a:srgbClr val="FF0000"/>
                </a:solidFill>
              </a:rPr>
              <a:t>卡诺图</a:t>
            </a:r>
            <a:r>
              <a:rPr lang="zh-CN" altLang="en-US" sz="2200" dirty="0"/>
              <a:t>（</a:t>
            </a:r>
            <a:r>
              <a:rPr lang="en-US" altLang="zh-CN" sz="2200" dirty="0"/>
              <a:t>Karnaugh map</a:t>
            </a:r>
            <a:r>
              <a:rPr lang="zh-CN" altLang="en-US" sz="2200" dirty="0"/>
              <a:t>）</a:t>
            </a:r>
            <a:r>
              <a:rPr lang="en-US" altLang="zh-CN" sz="2200" dirty="0"/>
              <a:t>:  </a:t>
            </a:r>
            <a:r>
              <a:rPr lang="zh-CN" altLang="en-US" sz="2200" dirty="0"/>
              <a:t>真值表的图形化表示，把能化简的最小项通过</a:t>
            </a:r>
            <a:r>
              <a:rPr lang="zh-CN" altLang="en-US" sz="2200" dirty="0">
                <a:solidFill>
                  <a:srgbClr val="C00000"/>
                </a:solidFill>
              </a:rPr>
              <a:t>相邻项合并</a:t>
            </a:r>
            <a:r>
              <a:rPr lang="zh-CN" altLang="en-US" sz="2200" dirty="0"/>
              <a:t>的可视化方式标识出来。</a:t>
            </a:r>
            <a:endParaRPr lang="en-US" altLang="zh-CN" sz="2200" dirty="0"/>
          </a:p>
          <a:p>
            <a:pPr lvl="1">
              <a:spcBef>
                <a:spcPts val="1200"/>
              </a:spcBef>
            </a:pPr>
            <a:r>
              <a:rPr lang="en-US" altLang="zh-CN" dirty="0"/>
              <a:t>n</a:t>
            </a:r>
            <a:r>
              <a:rPr lang="zh-CN" altLang="en-US" dirty="0"/>
              <a:t>个变量的卡诺图是一个含有</a:t>
            </a:r>
            <a:r>
              <a:rPr lang="en-US" altLang="zh-CN" dirty="0">
                <a:solidFill>
                  <a:srgbClr val="FF0000"/>
                </a:solidFill>
              </a:rPr>
              <a:t>2</a:t>
            </a:r>
            <a:r>
              <a:rPr lang="en-US" altLang="zh-CN" baseline="30000" dirty="0">
                <a:solidFill>
                  <a:srgbClr val="FF0000"/>
                </a:solidFill>
              </a:rPr>
              <a:t>n</a:t>
            </a:r>
            <a:r>
              <a:rPr lang="zh-CN" altLang="en-US" dirty="0"/>
              <a:t>个单元的矩阵图</a:t>
            </a:r>
            <a:endParaRPr lang="en-US" altLang="zh-CN" dirty="0"/>
          </a:p>
          <a:p>
            <a:pPr lvl="1">
              <a:lnSpc>
                <a:spcPct val="90000"/>
              </a:lnSpc>
              <a:spcBef>
                <a:spcPts val="1200"/>
              </a:spcBef>
            </a:pPr>
            <a:r>
              <a:rPr lang="zh-CN" altLang="en-US" dirty="0">
                <a:solidFill>
                  <a:srgbClr val="FF0000"/>
                </a:solidFill>
              </a:rPr>
              <a:t>每一行</a:t>
            </a:r>
            <a:r>
              <a:rPr lang="zh-CN" altLang="en-US" dirty="0"/>
              <a:t>和</a:t>
            </a:r>
            <a:r>
              <a:rPr lang="zh-CN" altLang="en-US" dirty="0">
                <a:solidFill>
                  <a:srgbClr val="FF0000"/>
                </a:solidFill>
              </a:rPr>
              <a:t>每一列的编号</a:t>
            </a:r>
            <a:r>
              <a:rPr lang="zh-CN" altLang="en-US" dirty="0"/>
              <a:t>对应逻辑变量的输入组合，</a:t>
            </a:r>
            <a:r>
              <a:rPr lang="en-US" altLang="zh-CN" dirty="0"/>
              <a:t>0 </a:t>
            </a:r>
            <a:r>
              <a:rPr lang="zh-CN" altLang="en-US" dirty="0"/>
              <a:t>表示反变量，</a:t>
            </a:r>
            <a:r>
              <a:rPr lang="en-US" altLang="zh-CN" dirty="0"/>
              <a:t>1 </a:t>
            </a:r>
            <a:r>
              <a:rPr lang="zh-CN" altLang="en-US" dirty="0"/>
              <a:t>表示原变量</a:t>
            </a:r>
            <a:endParaRPr lang="en-US" altLang="zh-CN" dirty="0"/>
          </a:p>
          <a:p>
            <a:pPr lvl="1">
              <a:lnSpc>
                <a:spcPct val="90000"/>
              </a:lnSpc>
              <a:spcBef>
                <a:spcPts val="1200"/>
              </a:spcBef>
            </a:pPr>
            <a:r>
              <a:rPr lang="zh-CN" altLang="en-US" dirty="0"/>
              <a:t>编号按照</a:t>
            </a:r>
            <a:r>
              <a:rPr lang="zh-CN" altLang="en-US" b="1" dirty="0">
                <a:solidFill>
                  <a:srgbClr val="FF0000"/>
                </a:solidFill>
              </a:rPr>
              <a:t>格雷码</a:t>
            </a:r>
            <a:r>
              <a:rPr lang="zh-CN" altLang="en-US" dirty="0"/>
              <a:t>的顺序排列，即相邻编号只有</a:t>
            </a:r>
            <a:r>
              <a:rPr lang="en-US" altLang="zh-CN" dirty="0">
                <a:solidFill>
                  <a:srgbClr val="FF0000"/>
                </a:solidFill>
              </a:rPr>
              <a:t>1</a:t>
            </a:r>
            <a:r>
              <a:rPr lang="zh-CN" altLang="en-US" dirty="0"/>
              <a:t>位不同</a:t>
            </a:r>
            <a:endParaRPr lang="en-US" altLang="zh-CN" dirty="0"/>
          </a:p>
          <a:p>
            <a:pPr lvl="1">
              <a:spcBef>
                <a:spcPts val="1200"/>
              </a:spcBef>
            </a:pPr>
            <a:r>
              <a:rPr lang="zh-CN" altLang="en-US" dirty="0"/>
              <a:t>根据格雷码的规则，空间位置上（</a:t>
            </a:r>
            <a:r>
              <a:rPr lang="zh-CN" altLang="en-US" dirty="0">
                <a:solidFill>
                  <a:srgbClr val="00B0F0"/>
                </a:solidFill>
              </a:rPr>
              <a:t>上下、左右或</a:t>
            </a:r>
            <a:r>
              <a:rPr lang="zh-CN" altLang="en-US" b="1" dirty="0">
                <a:solidFill>
                  <a:srgbClr val="00B0F0"/>
                </a:solidFill>
              </a:rPr>
              <a:t>首尾</a:t>
            </a:r>
            <a:r>
              <a:rPr lang="zh-CN" altLang="en-US" dirty="0"/>
              <a:t>）</a:t>
            </a:r>
            <a:r>
              <a:rPr lang="zh-CN" altLang="en-US" b="1" dirty="0">
                <a:solidFill>
                  <a:srgbClr val="FF0000"/>
                </a:solidFill>
                <a:effectLst>
                  <a:outerShdw blurRad="38100" dist="38100" dir="2700000" algn="tl">
                    <a:srgbClr val="C0C0C0"/>
                  </a:outerShdw>
                </a:effectLst>
              </a:rPr>
              <a:t>相邻</a:t>
            </a:r>
            <a:r>
              <a:rPr lang="zh-CN" altLang="en-US" dirty="0"/>
              <a:t>的小方格具有</a:t>
            </a:r>
            <a:r>
              <a:rPr lang="zh-CN" altLang="en-US" dirty="0">
                <a:solidFill>
                  <a:srgbClr val="FF0000"/>
                </a:solidFill>
              </a:rPr>
              <a:t>逻辑相邻性</a:t>
            </a:r>
            <a:endParaRPr lang="en-US" altLang="zh-CN" dirty="0"/>
          </a:p>
        </p:txBody>
      </p:sp>
      <p:sp>
        <p:nvSpPr>
          <p:cNvPr id="7" name="灯片编号占位符 6"/>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64</a:t>
            </a:fld>
            <a:endParaRPr lang="en-US" altLang="zh-CN"/>
          </a:p>
        </p:txBody>
      </p:sp>
      <p:grpSp>
        <p:nvGrpSpPr>
          <p:cNvPr id="5" name="Group 26"/>
          <p:cNvGrpSpPr/>
          <p:nvPr/>
        </p:nvGrpSpPr>
        <p:grpSpPr bwMode="auto">
          <a:xfrm>
            <a:off x="4207166" y="4331269"/>
            <a:ext cx="4085063" cy="2451993"/>
            <a:chOff x="3211" y="437"/>
            <a:chExt cx="1781" cy="1339"/>
          </a:xfrm>
        </p:grpSpPr>
        <p:sp>
          <p:nvSpPr>
            <p:cNvPr id="6" name="Rectangle 27"/>
            <p:cNvSpPr>
              <a:spLocks noChangeArrowheads="1"/>
            </p:cNvSpPr>
            <p:nvPr/>
          </p:nvSpPr>
          <p:spPr bwMode="auto">
            <a:xfrm>
              <a:off x="4464" y="1490"/>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10</a:t>
              </a:r>
            </a:p>
          </p:txBody>
        </p:sp>
        <p:sp>
          <p:nvSpPr>
            <p:cNvPr id="8" name="Rectangle 28"/>
            <p:cNvSpPr>
              <a:spLocks noChangeArrowheads="1"/>
            </p:cNvSpPr>
            <p:nvPr/>
          </p:nvSpPr>
          <p:spPr bwMode="auto">
            <a:xfrm>
              <a:off x="4464" y="1248"/>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14</a:t>
              </a:r>
            </a:p>
          </p:txBody>
        </p:sp>
        <p:sp>
          <p:nvSpPr>
            <p:cNvPr id="9" name="Rectangle 29"/>
            <p:cNvSpPr>
              <a:spLocks noChangeArrowheads="1"/>
            </p:cNvSpPr>
            <p:nvPr/>
          </p:nvSpPr>
          <p:spPr bwMode="auto">
            <a:xfrm>
              <a:off x="4464" y="100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6</a:t>
              </a:r>
            </a:p>
          </p:txBody>
        </p:sp>
        <p:sp>
          <p:nvSpPr>
            <p:cNvPr id="10" name="Rectangle 30"/>
            <p:cNvSpPr>
              <a:spLocks noChangeArrowheads="1"/>
            </p:cNvSpPr>
            <p:nvPr/>
          </p:nvSpPr>
          <p:spPr bwMode="auto">
            <a:xfrm>
              <a:off x="4464" y="76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2</a:t>
              </a:r>
            </a:p>
          </p:txBody>
        </p:sp>
        <p:sp>
          <p:nvSpPr>
            <p:cNvPr id="11" name="Rectangle 31"/>
            <p:cNvSpPr>
              <a:spLocks noChangeArrowheads="1"/>
            </p:cNvSpPr>
            <p:nvPr/>
          </p:nvSpPr>
          <p:spPr bwMode="auto">
            <a:xfrm>
              <a:off x="3888" y="1490"/>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9</a:t>
              </a:r>
            </a:p>
          </p:txBody>
        </p:sp>
        <p:sp>
          <p:nvSpPr>
            <p:cNvPr id="12" name="Rectangle 32"/>
            <p:cNvSpPr>
              <a:spLocks noChangeArrowheads="1"/>
            </p:cNvSpPr>
            <p:nvPr/>
          </p:nvSpPr>
          <p:spPr bwMode="auto">
            <a:xfrm>
              <a:off x="3888" y="1248"/>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13</a:t>
              </a:r>
            </a:p>
          </p:txBody>
        </p:sp>
        <p:sp>
          <p:nvSpPr>
            <p:cNvPr id="13" name="Rectangle 33"/>
            <p:cNvSpPr>
              <a:spLocks noChangeArrowheads="1"/>
            </p:cNvSpPr>
            <p:nvPr/>
          </p:nvSpPr>
          <p:spPr bwMode="auto">
            <a:xfrm>
              <a:off x="3888" y="100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5</a:t>
              </a:r>
            </a:p>
          </p:txBody>
        </p:sp>
        <p:sp>
          <p:nvSpPr>
            <p:cNvPr id="14" name="Rectangle 34"/>
            <p:cNvSpPr>
              <a:spLocks noChangeArrowheads="1"/>
            </p:cNvSpPr>
            <p:nvPr/>
          </p:nvSpPr>
          <p:spPr bwMode="auto">
            <a:xfrm>
              <a:off x="3888" y="76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15" name="Rectangle 35"/>
            <p:cNvSpPr>
              <a:spLocks noChangeArrowheads="1"/>
            </p:cNvSpPr>
            <p:nvPr/>
          </p:nvSpPr>
          <p:spPr bwMode="auto">
            <a:xfrm>
              <a:off x="4176" y="1490"/>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11</a:t>
              </a:r>
            </a:p>
          </p:txBody>
        </p:sp>
        <p:sp>
          <p:nvSpPr>
            <p:cNvPr id="16" name="Rectangle 36"/>
            <p:cNvSpPr>
              <a:spLocks noChangeArrowheads="1"/>
            </p:cNvSpPr>
            <p:nvPr/>
          </p:nvSpPr>
          <p:spPr bwMode="auto">
            <a:xfrm>
              <a:off x="4176" y="1248"/>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15</a:t>
              </a:r>
            </a:p>
          </p:txBody>
        </p:sp>
        <p:sp>
          <p:nvSpPr>
            <p:cNvPr id="17" name="Rectangle 37"/>
            <p:cNvSpPr>
              <a:spLocks noChangeArrowheads="1"/>
            </p:cNvSpPr>
            <p:nvPr/>
          </p:nvSpPr>
          <p:spPr bwMode="auto">
            <a:xfrm>
              <a:off x="4176" y="100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7</a:t>
              </a:r>
            </a:p>
          </p:txBody>
        </p:sp>
        <p:sp>
          <p:nvSpPr>
            <p:cNvPr id="18" name="Rectangle 38"/>
            <p:cNvSpPr>
              <a:spLocks noChangeArrowheads="1"/>
            </p:cNvSpPr>
            <p:nvPr/>
          </p:nvSpPr>
          <p:spPr bwMode="auto">
            <a:xfrm>
              <a:off x="4176" y="76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3</a:t>
              </a:r>
            </a:p>
          </p:txBody>
        </p:sp>
        <p:sp>
          <p:nvSpPr>
            <p:cNvPr id="19" name="Rectangle 39"/>
            <p:cNvSpPr>
              <a:spLocks noChangeArrowheads="1"/>
            </p:cNvSpPr>
            <p:nvPr/>
          </p:nvSpPr>
          <p:spPr bwMode="auto">
            <a:xfrm>
              <a:off x="3600" y="1490"/>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8</a:t>
              </a:r>
            </a:p>
          </p:txBody>
        </p:sp>
        <p:sp>
          <p:nvSpPr>
            <p:cNvPr id="20" name="Rectangle 40"/>
            <p:cNvSpPr>
              <a:spLocks noChangeArrowheads="1"/>
            </p:cNvSpPr>
            <p:nvPr/>
          </p:nvSpPr>
          <p:spPr bwMode="auto">
            <a:xfrm>
              <a:off x="3600" y="100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4</a:t>
              </a:r>
            </a:p>
          </p:txBody>
        </p:sp>
        <p:sp>
          <p:nvSpPr>
            <p:cNvPr id="21" name="Rectangle 41"/>
            <p:cNvSpPr>
              <a:spLocks noChangeArrowheads="1"/>
            </p:cNvSpPr>
            <p:nvPr/>
          </p:nvSpPr>
          <p:spPr bwMode="auto">
            <a:xfrm>
              <a:off x="3600" y="1248"/>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12</a:t>
              </a:r>
            </a:p>
          </p:txBody>
        </p:sp>
        <p:sp>
          <p:nvSpPr>
            <p:cNvPr id="22" name="Rectangle 42"/>
            <p:cNvSpPr>
              <a:spLocks noChangeArrowheads="1"/>
            </p:cNvSpPr>
            <p:nvPr/>
          </p:nvSpPr>
          <p:spPr bwMode="auto">
            <a:xfrm>
              <a:off x="3600" y="76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0</a:t>
              </a:r>
            </a:p>
          </p:txBody>
        </p:sp>
        <p:sp>
          <p:nvSpPr>
            <p:cNvPr id="23" name="Line 43"/>
            <p:cNvSpPr>
              <a:spLocks noChangeShapeType="1"/>
            </p:cNvSpPr>
            <p:nvPr/>
          </p:nvSpPr>
          <p:spPr bwMode="auto">
            <a:xfrm>
              <a:off x="3600" y="768"/>
              <a:ext cx="1152"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44"/>
            <p:cNvSpPr>
              <a:spLocks noChangeShapeType="1"/>
            </p:cNvSpPr>
            <p:nvPr/>
          </p:nvSpPr>
          <p:spPr bwMode="auto">
            <a:xfrm>
              <a:off x="3600" y="1776"/>
              <a:ext cx="1152"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45"/>
            <p:cNvSpPr>
              <a:spLocks noChangeShapeType="1"/>
            </p:cNvSpPr>
            <p:nvPr/>
          </p:nvSpPr>
          <p:spPr bwMode="auto">
            <a:xfrm>
              <a:off x="3600" y="768"/>
              <a:ext cx="0" cy="1008"/>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46"/>
            <p:cNvSpPr>
              <a:spLocks noChangeShapeType="1"/>
            </p:cNvSpPr>
            <p:nvPr/>
          </p:nvSpPr>
          <p:spPr bwMode="auto">
            <a:xfrm>
              <a:off x="4752" y="768"/>
              <a:ext cx="0" cy="1008"/>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47"/>
            <p:cNvSpPr>
              <a:spLocks noChangeShapeType="1"/>
            </p:cNvSpPr>
            <p:nvPr/>
          </p:nvSpPr>
          <p:spPr bwMode="auto">
            <a:xfrm>
              <a:off x="3600" y="1248"/>
              <a:ext cx="115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8" name="Line 48"/>
            <p:cNvSpPr>
              <a:spLocks noChangeShapeType="1"/>
            </p:cNvSpPr>
            <p:nvPr/>
          </p:nvSpPr>
          <p:spPr bwMode="auto">
            <a:xfrm>
              <a:off x="3600" y="1008"/>
              <a:ext cx="115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49"/>
            <p:cNvSpPr>
              <a:spLocks noChangeShapeType="1"/>
            </p:cNvSpPr>
            <p:nvPr/>
          </p:nvSpPr>
          <p:spPr bwMode="auto">
            <a:xfrm>
              <a:off x="3600" y="1490"/>
              <a:ext cx="115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50"/>
            <p:cNvSpPr>
              <a:spLocks noChangeShapeType="1"/>
            </p:cNvSpPr>
            <p:nvPr/>
          </p:nvSpPr>
          <p:spPr bwMode="auto">
            <a:xfrm>
              <a:off x="4176" y="768"/>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51"/>
            <p:cNvSpPr>
              <a:spLocks noChangeShapeType="1"/>
            </p:cNvSpPr>
            <p:nvPr/>
          </p:nvSpPr>
          <p:spPr bwMode="auto">
            <a:xfrm>
              <a:off x="3888" y="768"/>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52"/>
            <p:cNvSpPr>
              <a:spLocks noChangeShapeType="1"/>
            </p:cNvSpPr>
            <p:nvPr/>
          </p:nvSpPr>
          <p:spPr bwMode="auto">
            <a:xfrm>
              <a:off x="4464" y="768"/>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53"/>
            <p:cNvSpPr>
              <a:spLocks noChangeShapeType="1"/>
            </p:cNvSpPr>
            <p:nvPr/>
          </p:nvSpPr>
          <p:spPr bwMode="auto">
            <a:xfrm>
              <a:off x="3360" y="528"/>
              <a:ext cx="24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Text Box 54"/>
            <p:cNvSpPr txBox="1">
              <a:spLocks noChangeArrowheads="1"/>
            </p:cNvSpPr>
            <p:nvPr/>
          </p:nvSpPr>
          <p:spPr bwMode="auto">
            <a:xfrm>
              <a:off x="3211" y="603"/>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dirty="0"/>
                <a:t>AB</a:t>
              </a:r>
            </a:p>
          </p:txBody>
        </p:sp>
        <p:sp>
          <p:nvSpPr>
            <p:cNvPr id="35" name="Text Box 55"/>
            <p:cNvSpPr txBox="1">
              <a:spLocks noChangeArrowheads="1"/>
            </p:cNvSpPr>
            <p:nvPr/>
          </p:nvSpPr>
          <p:spPr bwMode="auto">
            <a:xfrm>
              <a:off x="3408" y="437"/>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dirty="0"/>
                <a:t>CD</a:t>
              </a:r>
            </a:p>
          </p:txBody>
        </p:sp>
        <p:sp>
          <p:nvSpPr>
            <p:cNvPr id="36" name="Text Box 56"/>
            <p:cNvSpPr txBox="1">
              <a:spLocks noChangeArrowheads="1"/>
            </p:cNvSpPr>
            <p:nvPr/>
          </p:nvSpPr>
          <p:spPr bwMode="auto">
            <a:xfrm>
              <a:off x="3379" y="807"/>
              <a:ext cx="288" cy="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1400"/>
                </a:spcBef>
              </a:pPr>
              <a:r>
                <a:rPr lang="en-US" altLang="zh-CN" sz="1600" dirty="0">
                  <a:latin typeface="微软雅黑" panose="020B0503020204020204" pitchFamily="34" charset="-122"/>
                  <a:ea typeface="微软雅黑" panose="020B0503020204020204" pitchFamily="34" charset="-122"/>
                </a:rPr>
                <a:t>00</a:t>
              </a:r>
            </a:p>
            <a:p>
              <a:pPr>
                <a:spcBef>
                  <a:spcPts val="1400"/>
                </a:spcBef>
              </a:pPr>
              <a:r>
                <a:rPr lang="en-US" altLang="zh-CN" sz="1600" dirty="0">
                  <a:latin typeface="微软雅黑" panose="020B0503020204020204" pitchFamily="34" charset="-122"/>
                  <a:ea typeface="微软雅黑" panose="020B0503020204020204" pitchFamily="34" charset="-122"/>
                </a:rPr>
                <a:t>01</a:t>
              </a:r>
            </a:p>
            <a:p>
              <a:pPr>
                <a:spcBef>
                  <a:spcPts val="1400"/>
                </a:spcBef>
              </a:pPr>
              <a:r>
                <a:rPr lang="en-US" altLang="zh-CN" sz="1600" dirty="0">
                  <a:solidFill>
                    <a:srgbClr val="FF0000"/>
                  </a:solidFill>
                  <a:latin typeface="微软雅黑" panose="020B0503020204020204" pitchFamily="34" charset="-122"/>
                  <a:ea typeface="微软雅黑" panose="020B0503020204020204" pitchFamily="34" charset="-122"/>
                </a:rPr>
                <a:t>11</a:t>
              </a:r>
            </a:p>
            <a:p>
              <a:pPr>
                <a:spcBef>
                  <a:spcPts val="1400"/>
                </a:spcBef>
              </a:pPr>
              <a:r>
                <a:rPr lang="en-US" altLang="zh-CN" sz="1600" dirty="0">
                  <a:latin typeface="微软雅黑" panose="020B0503020204020204" pitchFamily="34" charset="-122"/>
                  <a:ea typeface="微软雅黑" panose="020B0503020204020204" pitchFamily="34" charset="-122"/>
                </a:rPr>
                <a:t>10</a:t>
              </a:r>
            </a:p>
          </p:txBody>
        </p:sp>
        <p:sp>
          <p:nvSpPr>
            <p:cNvPr id="37" name="Text Box 57"/>
            <p:cNvSpPr txBox="1">
              <a:spLocks noChangeArrowheads="1"/>
            </p:cNvSpPr>
            <p:nvPr/>
          </p:nvSpPr>
          <p:spPr bwMode="auto">
            <a:xfrm>
              <a:off x="3600" y="576"/>
              <a:ext cx="1392"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latin typeface="微软雅黑" panose="020B0503020204020204" pitchFamily="34" charset="-122"/>
                  <a:ea typeface="微软雅黑" panose="020B0503020204020204" pitchFamily="34" charset="-122"/>
                </a:rPr>
                <a:t>00         01      </a:t>
              </a:r>
              <a:r>
                <a:rPr lang="en-US" altLang="zh-CN" sz="1600" dirty="0">
                  <a:solidFill>
                    <a:srgbClr val="FF0000"/>
                  </a:solidFill>
                  <a:latin typeface="微软雅黑" panose="020B0503020204020204" pitchFamily="34" charset="-122"/>
                  <a:ea typeface="微软雅黑" panose="020B0503020204020204" pitchFamily="34" charset="-122"/>
                </a:rPr>
                <a:t>11</a:t>
              </a:r>
              <a:r>
                <a:rPr lang="en-US" altLang="zh-CN" sz="1600" dirty="0">
                  <a:latin typeface="微软雅黑" panose="020B0503020204020204" pitchFamily="34" charset="-122"/>
                  <a:ea typeface="微软雅黑" panose="020B0503020204020204" pitchFamily="34" charset="-122"/>
                </a:rPr>
                <a:t>       10</a:t>
              </a:r>
            </a:p>
          </p:txBody>
        </p:sp>
      </p:grpSp>
      <p:grpSp>
        <p:nvGrpSpPr>
          <p:cNvPr id="38" name="Group 58"/>
          <p:cNvGrpSpPr/>
          <p:nvPr/>
        </p:nvGrpSpPr>
        <p:grpSpPr bwMode="auto">
          <a:xfrm>
            <a:off x="413978" y="4846755"/>
            <a:ext cx="3352800" cy="1447800"/>
            <a:chOff x="288" y="1440"/>
            <a:chExt cx="2112" cy="912"/>
          </a:xfrm>
        </p:grpSpPr>
        <p:sp>
          <p:nvSpPr>
            <p:cNvPr id="39" name="Line 59"/>
            <p:cNvSpPr>
              <a:spLocks noChangeShapeType="1"/>
            </p:cNvSpPr>
            <p:nvPr/>
          </p:nvSpPr>
          <p:spPr bwMode="auto">
            <a:xfrm>
              <a:off x="1776" y="1824"/>
              <a:ext cx="576"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60"/>
            <p:cNvSpPr>
              <a:spLocks noChangeShapeType="1"/>
            </p:cNvSpPr>
            <p:nvPr/>
          </p:nvSpPr>
          <p:spPr bwMode="auto">
            <a:xfrm>
              <a:off x="1776" y="2352"/>
              <a:ext cx="576"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61"/>
            <p:cNvSpPr>
              <a:spLocks noChangeShapeType="1"/>
            </p:cNvSpPr>
            <p:nvPr/>
          </p:nvSpPr>
          <p:spPr bwMode="auto">
            <a:xfrm>
              <a:off x="1776" y="1824"/>
              <a:ext cx="0" cy="528"/>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62"/>
            <p:cNvSpPr>
              <a:spLocks noChangeShapeType="1"/>
            </p:cNvSpPr>
            <p:nvPr/>
          </p:nvSpPr>
          <p:spPr bwMode="auto">
            <a:xfrm>
              <a:off x="2352" y="1824"/>
              <a:ext cx="0" cy="528"/>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63"/>
            <p:cNvSpPr>
              <a:spLocks noChangeShapeType="1"/>
            </p:cNvSpPr>
            <p:nvPr/>
          </p:nvSpPr>
          <p:spPr bwMode="auto">
            <a:xfrm>
              <a:off x="1776" y="2088"/>
              <a:ext cx="57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64"/>
            <p:cNvSpPr>
              <a:spLocks noChangeShapeType="1"/>
            </p:cNvSpPr>
            <p:nvPr/>
          </p:nvSpPr>
          <p:spPr bwMode="auto">
            <a:xfrm>
              <a:off x="2064" y="1824"/>
              <a:ext cx="0" cy="52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65"/>
            <p:cNvSpPr>
              <a:spLocks noChangeShapeType="1"/>
            </p:cNvSpPr>
            <p:nvPr/>
          </p:nvSpPr>
          <p:spPr bwMode="auto">
            <a:xfrm>
              <a:off x="1536" y="1584"/>
              <a:ext cx="24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Rectangle 66"/>
            <p:cNvSpPr>
              <a:spLocks noChangeArrowheads="1"/>
            </p:cNvSpPr>
            <p:nvPr/>
          </p:nvSpPr>
          <p:spPr bwMode="auto">
            <a:xfrm>
              <a:off x="2064" y="2054"/>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i="1"/>
                <a:t>m</a:t>
              </a:r>
              <a:r>
                <a:rPr lang="en-US" altLang="zh-CN" sz="1600" baseline="-25000"/>
                <a:t>3</a:t>
              </a:r>
            </a:p>
          </p:txBody>
        </p:sp>
        <p:sp>
          <p:nvSpPr>
            <p:cNvPr id="47" name="Rectangle 67"/>
            <p:cNvSpPr>
              <a:spLocks noChangeArrowheads="1"/>
            </p:cNvSpPr>
            <p:nvPr/>
          </p:nvSpPr>
          <p:spPr bwMode="auto">
            <a:xfrm>
              <a:off x="2064" y="1824"/>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i="1" dirty="0"/>
                <a:t>m</a:t>
              </a:r>
              <a:r>
                <a:rPr lang="en-US" altLang="zh-CN" sz="1600" baseline="-25000" dirty="0"/>
                <a:t>1</a:t>
              </a:r>
            </a:p>
          </p:txBody>
        </p:sp>
        <p:sp>
          <p:nvSpPr>
            <p:cNvPr id="48" name="Rectangle 68"/>
            <p:cNvSpPr>
              <a:spLocks noChangeArrowheads="1"/>
            </p:cNvSpPr>
            <p:nvPr/>
          </p:nvSpPr>
          <p:spPr bwMode="auto">
            <a:xfrm>
              <a:off x="1776" y="2054"/>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i="1" dirty="0"/>
                <a:t>m</a:t>
              </a:r>
              <a:r>
                <a:rPr lang="en-US" altLang="zh-CN" sz="1600" baseline="-25000" dirty="0"/>
                <a:t>2</a:t>
              </a:r>
            </a:p>
          </p:txBody>
        </p:sp>
        <p:sp>
          <p:nvSpPr>
            <p:cNvPr id="49" name="Rectangle 69"/>
            <p:cNvSpPr>
              <a:spLocks noChangeArrowheads="1"/>
            </p:cNvSpPr>
            <p:nvPr/>
          </p:nvSpPr>
          <p:spPr bwMode="auto">
            <a:xfrm>
              <a:off x="1776" y="1824"/>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i="1" dirty="0"/>
                <a:t>m</a:t>
              </a:r>
              <a:r>
                <a:rPr lang="en-US" altLang="zh-CN" sz="1600" baseline="-25000" dirty="0"/>
                <a:t>0</a:t>
              </a:r>
            </a:p>
          </p:txBody>
        </p:sp>
        <p:sp>
          <p:nvSpPr>
            <p:cNvPr id="50" name="Text Box 70"/>
            <p:cNvSpPr txBox="1">
              <a:spLocks noChangeArrowheads="1"/>
            </p:cNvSpPr>
            <p:nvPr/>
          </p:nvSpPr>
          <p:spPr bwMode="auto">
            <a:xfrm>
              <a:off x="1584" y="1488"/>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a:t>B</a:t>
              </a:r>
            </a:p>
          </p:txBody>
        </p:sp>
        <p:sp>
          <p:nvSpPr>
            <p:cNvPr id="51" name="Text Box 71"/>
            <p:cNvSpPr txBox="1">
              <a:spLocks noChangeArrowheads="1"/>
            </p:cNvSpPr>
            <p:nvPr/>
          </p:nvSpPr>
          <p:spPr bwMode="auto">
            <a:xfrm>
              <a:off x="1392" y="158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a:t>A</a:t>
              </a:r>
            </a:p>
          </p:txBody>
        </p:sp>
        <p:sp>
          <p:nvSpPr>
            <p:cNvPr id="52" name="Text Box 72"/>
            <p:cNvSpPr txBox="1">
              <a:spLocks noChangeArrowheads="1"/>
            </p:cNvSpPr>
            <p:nvPr/>
          </p:nvSpPr>
          <p:spPr bwMode="auto">
            <a:xfrm>
              <a:off x="1824" y="1632"/>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0       1</a:t>
              </a:r>
            </a:p>
          </p:txBody>
        </p:sp>
        <p:sp>
          <p:nvSpPr>
            <p:cNvPr id="53" name="Text Box 73"/>
            <p:cNvSpPr txBox="1">
              <a:spLocks noChangeArrowheads="1"/>
            </p:cNvSpPr>
            <p:nvPr/>
          </p:nvSpPr>
          <p:spPr bwMode="auto">
            <a:xfrm>
              <a:off x="1584" y="1824"/>
              <a:ext cx="192"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0</a:t>
              </a:r>
            </a:p>
            <a:p>
              <a:pPr>
                <a:spcBef>
                  <a:spcPct val="50000"/>
                </a:spcBef>
              </a:pPr>
              <a:r>
                <a:rPr lang="en-US" altLang="zh-CN" sz="1600"/>
                <a:t>1</a:t>
              </a:r>
            </a:p>
          </p:txBody>
        </p:sp>
        <p:sp>
          <p:nvSpPr>
            <p:cNvPr id="54" name="Line 74"/>
            <p:cNvSpPr>
              <a:spLocks noChangeShapeType="1"/>
            </p:cNvSpPr>
            <p:nvPr/>
          </p:nvSpPr>
          <p:spPr bwMode="auto">
            <a:xfrm>
              <a:off x="672" y="1776"/>
              <a:ext cx="576"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75"/>
            <p:cNvSpPr>
              <a:spLocks noChangeShapeType="1"/>
            </p:cNvSpPr>
            <p:nvPr/>
          </p:nvSpPr>
          <p:spPr bwMode="auto">
            <a:xfrm>
              <a:off x="672" y="2352"/>
              <a:ext cx="576"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76"/>
            <p:cNvSpPr>
              <a:spLocks noChangeShapeType="1"/>
            </p:cNvSpPr>
            <p:nvPr/>
          </p:nvSpPr>
          <p:spPr bwMode="auto">
            <a:xfrm>
              <a:off x="672" y="1776"/>
              <a:ext cx="0" cy="576"/>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77"/>
            <p:cNvSpPr>
              <a:spLocks noChangeShapeType="1"/>
            </p:cNvSpPr>
            <p:nvPr/>
          </p:nvSpPr>
          <p:spPr bwMode="auto">
            <a:xfrm>
              <a:off x="1248" y="1776"/>
              <a:ext cx="0" cy="576"/>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78"/>
            <p:cNvSpPr>
              <a:spLocks noChangeShapeType="1"/>
            </p:cNvSpPr>
            <p:nvPr/>
          </p:nvSpPr>
          <p:spPr bwMode="auto">
            <a:xfrm>
              <a:off x="672" y="2064"/>
              <a:ext cx="57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79"/>
            <p:cNvSpPr>
              <a:spLocks noChangeShapeType="1"/>
            </p:cNvSpPr>
            <p:nvPr/>
          </p:nvSpPr>
          <p:spPr bwMode="auto">
            <a:xfrm>
              <a:off x="960" y="1776"/>
              <a:ext cx="0" cy="57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80"/>
            <p:cNvSpPr>
              <a:spLocks noChangeShapeType="1"/>
            </p:cNvSpPr>
            <p:nvPr/>
          </p:nvSpPr>
          <p:spPr bwMode="auto">
            <a:xfrm>
              <a:off x="432" y="1536"/>
              <a:ext cx="24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Rectangle 81"/>
            <p:cNvSpPr>
              <a:spLocks noChangeArrowheads="1"/>
            </p:cNvSpPr>
            <p:nvPr/>
          </p:nvSpPr>
          <p:spPr bwMode="auto">
            <a:xfrm>
              <a:off x="960" y="2122"/>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algn="ctr"/>
              <a:r>
                <a:rPr lang="en-US" altLang="zh-CN" sz="1800" dirty="0"/>
                <a:t>AB</a:t>
              </a:r>
            </a:p>
          </p:txBody>
        </p:sp>
        <p:sp>
          <p:nvSpPr>
            <p:cNvPr id="62" name="Rectangle 82"/>
            <p:cNvSpPr>
              <a:spLocks noChangeArrowheads="1"/>
            </p:cNvSpPr>
            <p:nvPr/>
          </p:nvSpPr>
          <p:spPr bwMode="auto">
            <a:xfrm>
              <a:off x="960" y="1776"/>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63" name="Rectangle 83"/>
            <p:cNvSpPr>
              <a:spLocks noChangeArrowheads="1"/>
            </p:cNvSpPr>
            <p:nvPr/>
          </p:nvSpPr>
          <p:spPr bwMode="auto">
            <a:xfrm>
              <a:off x="672" y="2006"/>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64" name="Rectangle 84"/>
            <p:cNvSpPr>
              <a:spLocks noChangeArrowheads="1"/>
            </p:cNvSpPr>
            <p:nvPr/>
          </p:nvSpPr>
          <p:spPr bwMode="auto">
            <a:xfrm>
              <a:off x="672" y="1776"/>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1600" i="1"/>
            </a:p>
          </p:txBody>
        </p:sp>
        <p:sp>
          <p:nvSpPr>
            <p:cNvPr id="65" name="Text Box 85"/>
            <p:cNvSpPr txBox="1">
              <a:spLocks noChangeArrowheads="1"/>
            </p:cNvSpPr>
            <p:nvPr/>
          </p:nvSpPr>
          <p:spPr bwMode="auto">
            <a:xfrm>
              <a:off x="480" y="1440"/>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dirty="0"/>
                <a:t>B</a:t>
              </a:r>
            </a:p>
          </p:txBody>
        </p:sp>
        <p:sp>
          <p:nvSpPr>
            <p:cNvPr id="66" name="Text Box 86"/>
            <p:cNvSpPr txBox="1">
              <a:spLocks noChangeArrowheads="1"/>
            </p:cNvSpPr>
            <p:nvPr/>
          </p:nvSpPr>
          <p:spPr bwMode="auto">
            <a:xfrm>
              <a:off x="288" y="153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a:t>A</a:t>
              </a:r>
            </a:p>
          </p:txBody>
        </p:sp>
        <p:sp>
          <p:nvSpPr>
            <p:cNvPr id="67" name="Text Box 87"/>
            <p:cNvSpPr txBox="1">
              <a:spLocks noChangeArrowheads="1"/>
            </p:cNvSpPr>
            <p:nvPr/>
          </p:nvSpPr>
          <p:spPr bwMode="auto">
            <a:xfrm>
              <a:off x="720" y="1584"/>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t>0       1</a:t>
              </a:r>
            </a:p>
          </p:txBody>
        </p:sp>
        <p:sp>
          <p:nvSpPr>
            <p:cNvPr id="68" name="Text Box 88"/>
            <p:cNvSpPr txBox="1">
              <a:spLocks noChangeArrowheads="1"/>
            </p:cNvSpPr>
            <p:nvPr/>
          </p:nvSpPr>
          <p:spPr bwMode="auto">
            <a:xfrm>
              <a:off x="480" y="1776"/>
              <a:ext cx="192"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0</a:t>
              </a:r>
            </a:p>
            <a:p>
              <a:pPr>
                <a:spcBef>
                  <a:spcPct val="50000"/>
                </a:spcBef>
              </a:pPr>
              <a:r>
                <a:rPr lang="en-US" altLang="zh-CN" sz="1600"/>
                <a:t>1</a:t>
              </a:r>
            </a:p>
          </p:txBody>
        </p:sp>
        <mc:AlternateContent xmlns:mc="http://schemas.openxmlformats.org/markup-compatibility/2006" xmlns:a14="http://schemas.microsoft.com/office/drawing/2010/main">
          <mc:Choice Requires="a14">
            <p:sp>
              <p:nvSpPr>
                <p:cNvPr id="69" name="Object 89"/>
                <p:cNvSpPr txBox="1"/>
                <p:nvPr/>
              </p:nvSpPr>
              <p:spPr bwMode="auto">
                <a:xfrm>
                  <a:off x="672" y="1836"/>
                  <a:ext cx="257" cy="252"/>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bar>
                          <m:barPr>
                            <m:pos m:val="top"/>
                            <m:ctrlPr>
                              <a:rPr lang="zh-CN" altLang="en-US" sz="1800" i="1">
                                <a:solidFill>
                                  <a:srgbClr val="000000"/>
                                </a:solidFill>
                                <a:latin typeface="Cambria Math" panose="02040503050406030204" pitchFamily="18" charset="0"/>
                              </a:rPr>
                            </m:ctrlPr>
                          </m:barPr>
                          <m:e>
                            <m:r>
                              <a:rPr lang="zh-CN" altLang="en-US" sz="1800" b="1" i="0">
                                <a:solidFill>
                                  <a:srgbClr val="000000"/>
                                </a:solidFill>
                                <a:latin typeface="Cambria Math" panose="02040503050406030204" pitchFamily="18" charset="0"/>
                              </a:rPr>
                              <m:t>𝐀</m:t>
                            </m:r>
                          </m:e>
                        </m:bar>
                        <m:bar>
                          <m:barPr>
                            <m:pos m:val="top"/>
                            <m:ctrlPr>
                              <a:rPr lang="zh-CN" altLang="en-US" sz="1800" i="1">
                                <a:solidFill>
                                  <a:srgbClr val="000000"/>
                                </a:solidFill>
                                <a:latin typeface="Cambria Math" panose="02040503050406030204" pitchFamily="18" charset="0"/>
                              </a:rPr>
                            </m:ctrlPr>
                          </m:barPr>
                          <m:e>
                            <m:r>
                              <a:rPr lang="zh-CN" altLang="en-US" sz="1800" b="1" i="0">
                                <a:solidFill>
                                  <a:srgbClr val="000000"/>
                                </a:solidFill>
                                <a:latin typeface="Cambria Math" panose="02040503050406030204" pitchFamily="18" charset="0"/>
                              </a:rPr>
                              <m:t>𝐁</m:t>
                            </m:r>
                          </m:e>
                        </m:bar>
                      </m:oMath>
                    </m:oMathPara>
                  </a14:m>
                  <a:endParaRPr lang="zh-CN" altLang="en-US" sz="1800" dirty="0"/>
                </a:p>
              </p:txBody>
            </p:sp>
          </mc:Choice>
          <mc:Fallback xmlns="">
            <p:sp>
              <p:nvSpPr>
                <p:cNvPr id="69" name="Object 89"/>
                <p:cNvSpPr txBox="1">
                  <a:spLocks noRot="1" noChangeAspect="1" noMove="1" noResize="1" noEditPoints="1" noAdjustHandles="1" noChangeArrowheads="1" noChangeShapeType="1" noTextEdit="1"/>
                </p:cNvSpPr>
                <p:nvPr/>
              </p:nvSpPr>
              <p:spPr bwMode="auto">
                <a:xfrm>
                  <a:off x="672" y="1836"/>
                  <a:ext cx="257" cy="252"/>
                </a:xfrm>
                <a:prstGeom prst="rect">
                  <a:avLst/>
                </a:prstGeom>
                <a:blipFill rotWithShape="1">
                  <a:blip r:embed="rId3"/>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Object 90"/>
                <p:cNvSpPr txBox="1"/>
                <p:nvPr/>
              </p:nvSpPr>
              <p:spPr bwMode="auto">
                <a:xfrm>
                  <a:off x="988" y="1836"/>
                  <a:ext cx="248" cy="263"/>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bar>
                          <m:barPr>
                            <m:pos m:val="top"/>
                            <m:ctrlPr>
                              <a:rPr lang="zh-CN" altLang="en-US" i="1">
                                <a:solidFill>
                                  <a:srgbClr val="000000"/>
                                </a:solidFill>
                                <a:latin typeface="Cambria Math" panose="02040503050406030204" pitchFamily="18" charset="0"/>
                              </a:rPr>
                            </m:ctrlPr>
                          </m:barPr>
                          <m:e>
                            <m:r>
                              <a:rPr lang="zh-CN" altLang="en-US" b="1" i="0">
                                <a:solidFill>
                                  <a:srgbClr val="000000"/>
                                </a:solidFill>
                                <a:latin typeface="Cambria Math" panose="02040503050406030204" pitchFamily="18" charset="0"/>
                              </a:rPr>
                              <m:t>𝐀</m:t>
                            </m:r>
                          </m:e>
                        </m:bar>
                        <m:r>
                          <a:rPr lang="zh-CN" altLang="en-US" b="1" i="0">
                            <a:solidFill>
                              <a:srgbClr val="000000"/>
                            </a:solidFill>
                            <a:latin typeface="Cambria Math" panose="02040503050406030204" pitchFamily="18" charset="0"/>
                          </a:rPr>
                          <m:t>𝐁</m:t>
                        </m:r>
                      </m:oMath>
                    </m:oMathPara>
                  </a14:m>
                  <a:endParaRPr lang="zh-CN" altLang="en-US" dirty="0"/>
                </a:p>
              </p:txBody>
            </p:sp>
          </mc:Choice>
          <mc:Fallback xmlns="">
            <p:sp>
              <p:nvSpPr>
                <p:cNvPr id="70" name="Object 90"/>
                <p:cNvSpPr txBox="1">
                  <a:spLocks noRot="1" noChangeAspect="1" noMove="1" noResize="1" noEditPoints="1" noAdjustHandles="1" noChangeArrowheads="1" noChangeShapeType="1" noTextEdit="1"/>
                </p:cNvSpPr>
                <p:nvPr/>
              </p:nvSpPr>
              <p:spPr bwMode="auto">
                <a:xfrm>
                  <a:off x="988" y="1836"/>
                  <a:ext cx="248" cy="263"/>
                </a:xfrm>
                <a:prstGeom prst="rect">
                  <a:avLst/>
                </a:prstGeom>
                <a:blipFill rotWithShape="1">
                  <a:blip r:embed="rId4"/>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Object 91"/>
                <p:cNvSpPr txBox="1"/>
                <p:nvPr/>
              </p:nvSpPr>
              <p:spPr bwMode="auto">
                <a:xfrm>
                  <a:off x="660" y="2099"/>
                  <a:ext cx="257" cy="245"/>
                </a:xfrm>
                <a:prstGeom prst="rect">
                  <a:avLst/>
                </a:prstGeom>
                <a:noFill/>
                <a:ln>
                  <a:noFill/>
                </a:ln>
                <a:effectLst/>
              </p:spPr>
              <p:txBody>
                <a:bodyPr>
                  <a:normAutofit fontScale="92500"/>
                </a:bodyPr>
                <a:lstStyle/>
                <a:p>
                  <a:pPr/>
                  <a14:m>
                    <m:oMathPara xmlns:m="http://schemas.openxmlformats.org/officeDocument/2006/math">
                      <m:oMathParaPr>
                        <m:jc m:val="centerGroup"/>
                      </m:oMathParaPr>
                      <m:oMath xmlns:m="http://schemas.openxmlformats.org/officeDocument/2006/math">
                        <m:r>
                          <a:rPr lang="zh-CN" altLang="en-US" sz="1800" b="1" i="0">
                            <a:solidFill>
                              <a:srgbClr val="000000"/>
                            </a:solidFill>
                            <a:latin typeface="Cambria Math" panose="02040503050406030204" pitchFamily="18" charset="0"/>
                          </a:rPr>
                          <m:t>𝐀</m:t>
                        </m:r>
                        <m:bar>
                          <m:barPr>
                            <m:pos m:val="top"/>
                            <m:ctrlPr>
                              <a:rPr lang="zh-CN" altLang="en-US" sz="1800" i="1">
                                <a:solidFill>
                                  <a:srgbClr val="000000"/>
                                </a:solidFill>
                                <a:latin typeface="Cambria Math" panose="02040503050406030204" pitchFamily="18" charset="0"/>
                              </a:rPr>
                            </m:ctrlPr>
                          </m:barPr>
                          <m:e>
                            <m:r>
                              <a:rPr lang="zh-CN" altLang="en-US" sz="1800" b="1" i="0">
                                <a:solidFill>
                                  <a:srgbClr val="000000"/>
                                </a:solidFill>
                                <a:latin typeface="Cambria Math" panose="02040503050406030204" pitchFamily="18" charset="0"/>
                              </a:rPr>
                              <m:t>𝐁</m:t>
                            </m:r>
                          </m:e>
                        </m:bar>
                      </m:oMath>
                    </m:oMathPara>
                  </a14:m>
                  <a:endParaRPr lang="zh-CN" altLang="en-US" sz="1800" dirty="0"/>
                </a:p>
              </p:txBody>
            </p:sp>
          </mc:Choice>
          <mc:Fallback xmlns="">
            <p:sp>
              <p:nvSpPr>
                <p:cNvPr id="71" name="Object 91"/>
                <p:cNvSpPr txBox="1">
                  <a:spLocks noRot="1" noChangeAspect="1" noMove="1" noResize="1" noEditPoints="1" noAdjustHandles="1" noChangeArrowheads="1" noChangeShapeType="1" noTextEdit="1"/>
                </p:cNvSpPr>
                <p:nvPr/>
              </p:nvSpPr>
              <p:spPr bwMode="auto">
                <a:xfrm>
                  <a:off x="660" y="2099"/>
                  <a:ext cx="257" cy="245"/>
                </a:xfrm>
                <a:prstGeom prst="rect">
                  <a:avLst/>
                </a:prstGeom>
                <a:blipFill rotWithShape="1">
                  <a:blip r:embed="rId5"/>
                </a:blipFill>
                <a:ln>
                  <a:noFill/>
                </a:ln>
                <a:effectLst/>
              </p:spPr>
              <p:txBody>
                <a:bodyPr/>
                <a:lstStyle/>
                <a:p>
                  <a:r>
                    <a:rPr lang="zh-CN" altLang="en-US">
                      <a:noFill/>
                    </a:rPr>
                    <a:t> </a:t>
                  </a:r>
                </a:p>
              </p:txBody>
            </p:sp>
          </mc:Fallback>
        </mc:AlternateContent>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3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3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3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3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dirty="0"/>
              <a:t>4.2 </a:t>
            </a:r>
            <a:r>
              <a:rPr lang="zh-CN" altLang="en-US" dirty="0"/>
              <a:t>卡诺图化简</a:t>
            </a:r>
          </a:p>
        </p:txBody>
      </p:sp>
      <p:sp>
        <p:nvSpPr>
          <p:cNvPr id="100355" name="Rectangle 3"/>
          <p:cNvSpPr>
            <a:spLocks noGrp="1" noChangeArrowheads="1"/>
          </p:cNvSpPr>
          <p:nvPr>
            <p:ph idx="1"/>
          </p:nvPr>
        </p:nvSpPr>
        <p:spPr>
          <a:xfrm>
            <a:off x="64501" y="789082"/>
            <a:ext cx="4796611" cy="5767130"/>
          </a:xfrm>
        </p:spPr>
        <p:txBody>
          <a:bodyPr/>
          <a:lstStyle/>
          <a:p>
            <a:r>
              <a:rPr lang="zh-CN" altLang="en-US" sz="2100" dirty="0"/>
              <a:t>卡诺图每个单元对应一个最小项，其中标注该最小项在</a:t>
            </a:r>
            <a:r>
              <a:rPr lang="zh-CN" altLang="en-US" sz="2100" dirty="0">
                <a:solidFill>
                  <a:srgbClr val="FF0000"/>
                </a:solidFill>
              </a:rPr>
              <a:t>真值表</a:t>
            </a:r>
            <a:r>
              <a:rPr lang="zh-CN" altLang="en-US" sz="2100" dirty="0"/>
              <a:t>中的输出值，如果输出为</a:t>
            </a:r>
            <a:r>
              <a:rPr lang="en-US" altLang="zh-CN" sz="2100" dirty="0"/>
              <a:t>1</a:t>
            </a:r>
            <a:r>
              <a:rPr lang="zh-CN" altLang="en-US" sz="2100" dirty="0"/>
              <a:t>，则称为“</a:t>
            </a:r>
            <a:r>
              <a:rPr lang="en-US" altLang="zh-CN" sz="2100" dirty="0">
                <a:solidFill>
                  <a:srgbClr val="FF0000"/>
                </a:solidFill>
              </a:rPr>
              <a:t>1</a:t>
            </a:r>
            <a:r>
              <a:rPr lang="zh-CN" altLang="en-US" sz="2100" dirty="0">
                <a:solidFill>
                  <a:srgbClr val="FF0000"/>
                </a:solidFill>
              </a:rPr>
              <a:t>单元</a:t>
            </a:r>
            <a:r>
              <a:rPr lang="zh-CN" altLang="en-US" sz="2100" dirty="0"/>
              <a:t>”</a:t>
            </a:r>
            <a:endParaRPr lang="en-US" altLang="zh-CN" sz="2100" dirty="0"/>
          </a:p>
          <a:p>
            <a:r>
              <a:rPr lang="zh-CN" altLang="en-US" sz="2100" dirty="0"/>
              <a:t>若两个“</a:t>
            </a:r>
            <a:r>
              <a:rPr lang="en-US" altLang="zh-CN" sz="2100" dirty="0"/>
              <a:t>1</a:t>
            </a:r>
            <a:r>
              <a:rPr lang="zh-CN" altLang="en-US" sz="2100" dirty="0"/>
              <a:t>单元”</a:t>
            </a:r>
            <a:r>
              <a:rPr lang="zh-CN" altLang="en-US" sz="2100" dirty="0">
                <a:solidFill>
                  <a:srgbClr val="FF0000"/>
                </a:solidFill>
              </a:rPr>
              <a:t>相邻</a:t>
            </a:r>
            <a:r>
              <a:rPr lang="zh-CN" altLang="en-US" sz="2100" dirty="0"/>
              <a:t>，则表示两个最小项仅</a:t>
            </a:r>
            <a:r>
              <a:rPr lang="en-US" altLang="zh-CN" sz="2100" dirty="0"/>
              <a:t>1</a:t>
            </a:r>
            <a:r>
              <a:rPr lang="zh-CN" altLang="en-US" sz="2100" dirty="0"/>
              <a:t>个变量不同，该变量在一个方格中为原变量，在另一个方格中则为反变量。根据</a:t>
            </a:r>
            <a:r>
              <a:rPr lang="en-US" altLang="zh-CN" sz="2100" dirty="0"/>
              <a:t>T10</a:t>
            </a:r>
            <a:r>
              <a:rPr lang="zh-CN" altLang="en-US" sz="2100" dirty="0"/>
              <a:t>，这两个最小项可合并为</a:t>
            </a:r>
            <a:r>
              <a:rPr lang="zh-CN" altLang="en-US" sz="2100" dirty="0">
                <a:solidFill>
                  <a:srgbClr val="FF0000"/>
                </a:solidFill>
              </a:rPr>
              <a:t>一个乘积项</a:t>
            </a:r>
            <a:r>
              <a:rPr lang="zh-CN" altLang="en-US" sz="2100" dirty="0"/>
              <a:t>，并消去</a:t>
            </a:r>
            <a:r>
              <a:rPr lang="zh-CN" altLang="en-US" sz="2100" dirty="0">
                <a:solidFill>
                  <a:srgbClr val="FF0000"/>
                </a:solidFill>
              </a:rPr>
              <a:t>那个</a:t>
            </a:r>
            <a:r>
              <a:rPr lang="zh-CN" altLang="en-US" sz="2100" dirty="0"/>
              <a:t>不相同的变量</a:t>
            </a:r>
            <a:endParaRPr lang="en-US" altLang="zh-CN" sz="2100" dirty="0"/>
          </a:p>
          <a:p>
            <a:r>
              <a:rPr lang="zh-CN" altLang="en-US" sz="2100" dirty="0"/>
              <a:t>相邻单元数越多可消去的变量数越多</a:t>
            </a:r>
            <a:endParaRPr lang="en-US" altLang="zh-CN" sz="2100" dirty="0"/>
          </a:p>
          <a:p>
            <a:r>
              <a:rPr lang="zh-CN" altLang="en-US" sz="2100" dirty="0"/>
              <a:t>相邻</a:t>
            </a:r>
            <a:r>
              <a:rPr lang="en-US" altLang="zh-CN" sz="2100" dirty="0">
                <a:solidFill>
                  <a:srgbClr val="FF0000"/>
                </a:solidFill>
              </a:rPr>
              <a:t>2</a:t>
            </a:r>
            <a:r>
              <a:rPr lang="en-US" altLang="zh-CN" sz="2100" baseline="30000" dirty="0">
                <a:solidFill>
                  <a:srgbClr val="FF0000"/>
                </a:solidFill>
              </a:rPr>
              <a:t>i</a:t>
            </a:r>
            <a:r>
              <a:rPr lang="zh-CN" altLang="en-US" sz="2100" dirty="0"/>
              <a:t>个</a:t>
            </a:r>
            <a:r>
              <a:rPr lang="zh-CN" altLang="en-US" sz="2100" dirty="0">
                <a:solidFill>
                  <a:schemeClr val="accent2"/>
                </a:solidFill>
              </a:rPr>
              <a:t>“</a:t>
            </a:r>
            <a:r>
              <a:rPr lang="en-US" altLang="zh-CN" sz="2100" dirty="0">
                <a:solidFill>
                  <a:srgbClr val="FF0000"/>
                </a:solidFill>
              </a:rPr>
              <a:t>1</a:t>
            </a:r>
            <a:r>
              <a:rPr lang="zh-CN" altLang="en-US" sz="2100" dirty="0">
                <a:solidFill>
                  <a:srgbClr val="FF0000"/>
                </a:solidFill>
              </a:rPr>
              <a:t>单元</a:t>
            </a:r>
            <a:r>
              <a:rPr lang="zh-CN" altLang="en-US" sz="2100" dirty="0">
                <a:solidFill>
                  <a:schemeClr val="accent2"/>
                </a:solidFill>
              </a:rPr>
              <a:t>” </a:t>
            </a:r>
            <a:r>
              <a:rPr lang="zh-CN" altLang="en-US" sz="2100" dirty="0"/>
              <a:t>的最小项可以合并成一个乘积项，并消去</a:t>
            </a:r>
            <a:r>
              <a:rPr lang="en-US" altLang="zh-CN" sz="2100" dirty="0" err="1">
                <a:solidFill>
                  <a:srgbClr val="FF0000"/>
                </a:solidFill>
              </a:rPr>
              <a:t>i</a:t>
            </a:r>
            <a:r>
              <a:rPr lang="zh-CN" altLang="en-US" sz="2100" dirty="0"/>
              <a:t>个不同的变量</a:t>
            </a:r>
            <a:endParaRPr lang="en-US" altLang="zh-CN" sz="2100" dirty="0"/>
          </a:p>
          <a:p>
            <a:r>
              <a:rPr lang="zh-CN" altLang="en-US" sz="2100" dirty="0"/>
              <a:t>使用一个方框来标注可以合并的“</a:t>
            </a:r>
            <a:r>
              <a:rPr lang="en-US" altLang="zh-CN" sz="2100" dirty="0"/>
              <a:t>1</a:t>
            </a:r>
            <a:r>
              <a:rPr lang="zh-CN" altLang="en-US" sz="2100" dirty="0"/>
              <a:t>单元” ，这个方框称为</a:t>
            </a:r>
            <a:r>
              <a:rPr lang="zh-CN" altLang="en-US" sz="2100" dirty="0">
                <a:solidFill>
                  <a:srgbClr val="FF0000"/>
                </a:solidFill>
              </a:rPr>
              <a:t>卡诺圈</a:t>
            </a:r>
            <a:endParaRPr lang="zh-CN" altLang="en-US" sz="2100" dirty="0"/>
          </a:p>
        </p:txBody>
      </p:sp>
      <p:sp>
        <p:nvSpPr>
          <p:cNvPr id="7" name="灯片编号占位符 6"/>
          <p:cNvSpPr>
            <a:spLocks noGrp="1"/>
          </p:cNvSpPr>
          <p:nvPr>
            <p:ph type="sldNum" sz="quarter" idx="4294967295"/>
          </p:nvPr>
        </p:nvSpPr>
        <p:spPr>
          <a:xfrm>
            <a:off x="8590497" y="6473606"/>
            <a:ext cx="501650" cy="333375"/>
          </a:xfrm>
          <a:prstGeom prst="rect">
            <a:avLst/>
          </a:prstGeom>
        </p:spPr>
        <p:txBody>
          <a:bodyPr/>
          <a:lstStyle/>
          <a:p>
            <a:pPr>
              <a:defRPr/>
            </a:pPr>
            <a:fld id="{F38CFDAA-5283-40C9-80A4-C3781C02EB22}" type="slidenum">
              <a:rPr lang="en-US" altLang="zh-CN" smtClean="0"/>
              <a:t>65</a:t>
            </a:fld>
            <a:endParaRPr lang="en-US" altLang="zh-CN"/>
          </a:p>
        </p:txBody>
      </p:sp>
      <p:sp>
        <p:nvSpPr>
          <p:cNvPr id="5" name="AutoShape 7"/>
          <p:cNvSpPr>
            <a:spLocks noChangeArrowheads="1"/>
          </p:cNvSpPr>
          <p:nvPr/>
        </p:nvSpPr>
        <p:spPr bwMode="auto">
          <a:xfrm>
            <a:off x="6539623" y="702271"/>
            <a:ext cx="381000" cy="823912"/>
          </a:xfrm>
          <a:prstGeom prst="flowChartAlternateProcess">
            <a:avLst/>
          </a:prstGeom>
          <a:solidFill>
            <a:schemeClr val="bg1"/>
          </a:solidFill>
          <a:ln w="19050">
            <a:solidFill>
              <a:srgbClr val="CC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 name="Group 8"/>
          <p:cNvGrpSpPr/>
          <p:nvPr/>
        </p:nvGrpSpPr>
        <p:grpSpPr bwMode="auto">
          <a:xfrm>
            <a:off x="5320423" y="49808"/>
            <a:ext cx="2895600" cy="1524000"/>
            <a:chOff x="144" y="2304"/>
            <a:chExt cx="1824" cy="960"/>
          </a:xfrm>
        </p:grpSpPr>
        <p:sp>
          <p:nvSpPr>
            <p:cNvPr id="8" name="Rectangle 9"/>
            <p:cNvSpPr>
              <a:spLocks noChangeArrowheads="1"/>
            </p:cNvSpPr>
            <p:nvPr/>
          </p:nvSpPr>
          <p:spPr bwMode="auto">
            <a:xfrm>
              <a:off x="1536" y="297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9" name="Rectangle 10"/>
            <p:cNvSpPr>
              <a:spLocks noChangeArrowheads="1"/>
            </p:cNvSpPr>
            <p:nvPr/>
          </p:nvSpPr>
          <p:spPr bwMode="auto">
            <a:xfrm>
              <a:off x="1536" y="26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0" name="Rectangle 11"/>
            <p:cNvSpPr>
              <a:spLocks noChangeArrowheads="1"/>
            </p:cNvSpPr>
            <p:nvPr/>
          </p:nvSpPr>
          <p:spPr bwMode="auto">
            <a:xfrm>
              <a:off x="864" y="297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11" name="Rectangle 12"/>
            <p:cNvSpPr>
              <a:spLocks noChangeArrowheads="1"/>
            </p:cNvSpPr>
            <p:nvPr/>
          </p:nvSpPr>
          <p:spPr bwMode="auto">
            <a:xfrm>
              <a:off x="864" y="26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12" name="Rectangle 13"/>
            <p:cNvSpPr>
              <a:spLocks noChangeArrowheads="1"/>
            </p:cNvSpPr>
            <p:nvPr/>
          </p:nvSpPr>
          <p:spPr bwMode="auto">
            <a:xfrm>
              <a:off x="1200" y="297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3" name="Rectangle 14"/>
            <p:cNvSpPr>
              <a:spLocks noChangeArrowheads="1"/>
            </p:cNvSpPr>
            <p:nvPr/>
          </p:nvSpPr>
          <p:spPr bwMode="auto">
            <a:xfrm>
              <a:off x="1200" y="26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4" name="Rectangle 15"/>
            <p:cNvSpPr>
              <a:spLocks noChangeArrowheads="1"/>
            </p:cNvSpPr>
            <p:nvPr/>
          </p:nvSpPr>
          <p:spPr bwMode="auto">
            <a:xfrm>
              <a:off x="528" y="297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5" name="Rectangle 16"/>
            <p:cNvSpPr>
              <a:spLocks noChangeArrowheads="1"/>
            </p:cNvSpPr>
            <p:nvPr/>
          </p:nvSpPr>
          <p:spPr bwMode="auto">
            <a:xfrm>
              <a:off x="528" y="26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6" name="Line 17"/>
            <p:cNvSpPr>
              <a:spLocks noChangeShapeType="1"/>
            </p:cNvSpPr>
            <p:nvPr/>
          </p:nvSpPr>
          <p:spPr bwMode="auto">
            <a:xfrm>
              <a:off x="528" y="2688"/>
              <a:ext cx="1344"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8"/>
            <p:cNvSpPr>
              <a:spLocks noChangeShapeType="1"/>
            </p:cNvSpPr>
            <p:nvPr/>
          </p:nvSpPr>
          <p:spPr bwMode="auto">
            <a:xfrm>
              <a:off x="528" y="3264"/>
              <a:ext cx="1344"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9"/>
            <p:cNvSpPr>
              <a:spLocks noChangeShapeType="1"/>
            </p:cNvSpPr>
            <p:nvPr/>
          </p:nvSpPr>
          <p:spPr bwMode="auto">
            <a:xfrm>
              <a:off x="528" y="2688"/>
              <a:ext cx="0" cy="576"/>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20"/>
            <p:cNvSpPr>
              <a:spLocks noChangeShapeType="1"/>
            </p:cNvSpPr>
            <p:nvPr/>
          </p:nvSpPr>
          <p:spPr bwMode="auto">
            <a:xfrm>
              <a:off x="1872" y="2688"/>
              <a:ext cx="0" cy="576"/>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1"/>
            <p:cNvSpPr>
              <a:spLocks noChangeShapeType="1"/>
            </p:cNvSpPr>
            <p:nvPr/>
          </p:nvSpPr>
          <p:spPr bwMode="auto">
            <a:xfrm>
              <a:off x="528" y="2976"/>
              <a:ext cx="134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2"/>
            <p:cNvSpPr>
              <a:spLocks noChangeShapeType="1"/>
            </p:cNvSpPr>
            <p:nvPr/>
          </p:nvSpPr>
          <p:spPr bwMode="auto">
            <a:xfrm>
              <a:off x="1200" y="2688"/>
              <a:ext cx="0" cy="57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3"/>
            <p:cNvSpPr>
              <a:spLocks noChangeShapeType="1"/>
            </p:cNvSpPr>
            <p:nvPr/>
          </p:nvSpPr>
          <p:spPr bwMode="auto">
            <a:xfrm>
              <a:off x="864" y="2688"/>
              <a:ext cx="0" cy="57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4"/>
            <p:cNvSpPr>
              <a:spLocks noChangeShapeType="1"/>
            </p:cNvSpPr>
            <p:nvPr/>
          </p:nvSpPr>
          <p:spPr bwMode="auto">
            <a:xfrm>
              <a:off x="1536" y="2688"/>
              <a:ext cx="0" cy="57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5"/>
            <p:cNvSpPr>
              <a:spLocks noChangeShapeType="1"/>
            </p:cNvSpPr>
            <p:nvPr/>
          </p:nvSpPr>
          <p:spPr bwMode="auto">
            <a:xfrm>
              <a:off x="288" y="2448"/>
              <a:ext cx="24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Text Box 26"/>
            <p:cNvSpPr txBox="1">
              <a:spLocks noChangeArrowheads="1"/>
            </p:cNvSpPr>
            <p:nvPr/>
          </p:nvSpPr>
          <p:spPr bwMode="auto">
            <a:xfrm>
              <a:off x="144" y="2400"/>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a:t>A</a:t>
              </a:r>
            </a:p>
          </p:txBody>
        </p:sp>
        <p:sp>
          <p:nvSpPr>
            <p:cNvPr id="26" name="Text Box 27"/>
            <p:cNvSpPr txBox="1">
              <a:spLocks noChangeArrowheads="1"/>
            </p:cNvSpPr>
            <p:nvPr/>
          </p:nvSpPr>
          <p:spPr bwMode="auto">
            <a:xfrm>
              <a:off x="288" y="2304"/>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a:t>BC</a:t>
              </a:r>
            </a:p>
          </p:txBody>
        </p:sp>
        <p:sp>
          <p:nvSpPr>
            <p:cNvPr id="27" name="Text Box 28"/>
            <p:cNvSpPr txBox="1">
              <a:spLocks noChangeArrowheads="1"/>
            </p:cNvSpPr>
            <p:nvPr/>
          </p:nvSpPr>
          <p:spPr bwMode="auto">
            <a:xfrm>
              <a:off x="576" y="2448"/>
              <a:ext cx="13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00      01       11      10</a:t>
              </a:r>
            </a:p>
          </p:txBody>
        </p:sp>
        <p:sp>
          <p:nvSpPr>
            <p:cNvPr id="28" name="Text Box 29"/>
            <p:cNvSpPr txBox="1">
              <a:spLocks noChangeArrowheads="1"/>
            </p:cNvSpPr>
            <p:nvPr/>
          </p:nvSpPr>
          <p:spPr bwMode="auto">
            <a:xfrm>
              <a:off x="336" y="2736"/>
              <a:ext cx="192"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0</a:t>
              </a:r>
            </a:p>
            <a:p>
              <a:pPr>
                <a:spcBef>
                  <a:spcPct val="50000"/>
                </a:spcBef>
              </a:pPr>
              <a:r>
                <a:rPr lang="en-US" altLang="zh-CN" sz="1600"/>
                <a:t>1</a:t>
              </a:r>
            </a:p>
          </p:txBody>
        </p:sp>
      </p:grpSp>
      <mc:AlternateContent xmlns:mc="http://schemas.openxmlformats.org/markup-compatibility/2006" xmlns:a14="http://schemas.microsoft.com/office/drawing/2010/main">
        <mc:Choice Requires="a14">
          <p:sp>
            <p:nvSpPr>
              <p:cNvPr id="29" name="Object 63"/>
              <p:cNvSpPr txBox="1"/>
              <p:nvPr/>
            </p:nvSpPr>
            <p:spPr bwMode="auto">
              <a:xfrm>
                <a:off x="8090543" y="768897"/>
                <a:ext cx="887413" cy="533400"/>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𝐵</m:t>
                          </m:r>
                        </m:e>
                      </m:bar>
                      <m:r>
                        <a:rPr lang="zh-CN" altLang="en-US" sz="2400" i="1" smtClean="0">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𝐶</m:t>
                      </m:r>
                    </m:oMath>
                  </m:oMathPara>
                </a14:m>
                <a:endParaRPr lang="zh-CN" altLang="en-US" sz="2400" dirty="0"/>
              </a:p>
            </p:txBody>
          </p:sp>
        </mc:Choice>
        <mc:Fallback xmlns="">
          <p:sp>
            <p:nvSpPr>
              <p:cNvPr id="29" name="Object 63"/>
              <p:cNvSpPr txBox="1">
                <a:spLocks noRot="1" noChangeAspect="1" noMove="1" noResize="1" noEditPoints="1" noAdjustHandles="1" noChangeArrowheads="1" noChangeShapeType="1" noTextEdit="1"/>
              </p:cNvSpPr>
              <p:nvPr/>
            </p:nvSpPr>
            <p:spPr bwMode="auto">
              <a:xfrm>
                <a:off x="8090543" y="768897"/>
                <a:ext cx="887413" cy="533400"/>
              </a:xfrm>
              <a:prstGeom prst="rect">
                <a:avLst/>
              </a:prstGeom>
              <a:blipFill rotWithShape="1">
                <a:blip r:embed="rId3"/>
                <a:stretch>
                  <a:fillRect l="-1" t="-103" r="37" b="103"/>
                </a:stretch>
              </a:blipFill>
              <a:ln>
                <a:noFill/>
              </a:ln>
              <a:effectLst/>
            </p:spPr>
            <p:txBody>
              <a:bodyPr/>
              <a:lstStyle/>
              <a:p>
                <a:r>
                  <a:rPr lang="zh-CN" altLang="en-US">
                    <a:noFill/>
                  </a:rPr>
                  <a:t> </a:t>
                </a:r>
              </a:p>
            </p:txBody>
          </p:sp>
        </mc:Fallback>
      </mc:AlternateContent>
      <p:graphicFrame>
        <p:nvGraphicFramePr>
          <p:cNvPr id="30" name="Object 87"/>
          <p:cNvGraphicFramePr>
            <a:graphicFrameLocks noChangeAspect="1"/>
          </p:cNvGraphicFramePr>
          <p:nvPr/>
        </p:nvGraphicFramePr>
        <p:xfrm>
          <a:off x="8299267" y="2750157"/>
          <a:ext cx="708025" cy="419100"/>
        </p:xfrm>
        <a:graphic>
          <a:graphicData uri="http://schemas.openxmlformats.org/presentationml/2006/ole">
            <mc:AlternateContent xmlns:mc="http://schemas.openxmlformats.org/markup-compatibility/2006">
              <mc:Choice xmlns:v="urn:schemas-microsoft-com:vml" Requires="v">
                <p:oleObj name="Equation" r:id="rId4" imgW="342900" imgH="203200" progId="Equation.3">
                  <p:embed/>
                </p:oleObj>
              </mc:Choice>
              <mc:Fallback>
                <p:oleObj name="Equation" r:id="rId4" imgW="342900" imgH="203200" progId="Equation.3">
                  <p:embed/>
                  <p:pic>
                    <p:nvPicPr>
                      <p:cNvPr id="0" name="Object 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9267" y="2750157"/>
                        <a:ext cx="708025"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 name="Group 88"/>
          <p:cNvGrpSpPr/>
          <p:nvPr/>
        </p:nvGrpSpPr>
        <p:grpSpPr bwMode="auto">
          <a:xfrm>
            <a:off x="5426075" y="1650400"/>
            <a:ext cx="2895600" cy="2209800"/>
            <a:chOff x="3168" y="384"/>
            <a:chExt cx="1824" cy="1392"/>
          </a:xfrm>
        </p:grpSpPr>
        <p:sp>
          <p:nvSpPr>
            <p:cNvPr id="32" name="Rectangle 89"/>
            <p:cNvSpPr>
              <a:spLocks noChangeArrowheads="1"/>
            </p:cNvSpPr>
            <p:nvPr/>
          </p:nvSpPr>
          <p:spPr bwMode="auto">
            <a:xfrm>
              <a:off x="4464" y="1490"/>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33" name="Rectangle 90"/>
            <p:cNvSpPr>
              <a:spLocks noChangeArrowheads="1"/>
            </p:cNvSpPr>
            <p:nvPr/>
          </p:nvSpPr>
          <p:spPr bwMode="auto">
            <a:xfrm>
              <a:off x="4464" y="1248"/>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34" name="Rectangle 91"/>
            <p:cNvSpPr>
              <a:spLocks noChangeArrowheads="1"/>
            </p:cNvSpPr>
            <p:nvPr/>
          </p:nvSpPr>
          <p:spPr bwMode="auto">
            <a:xfrm>
              <a:off x="4464" y="100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35" name="Rectangle 92"/>
            <p:cNvSpPr>
              <a:spLocks noChangeArrowheads="1"/>
            </p:cNvSpPr>
            <p:nvPr/>
          </p:nvSpPr>
          <p:spPr bwMode="auto">
            <a:xfrm>
              <a:off x="4464" y="76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36" name="Rectangle 93"/>
            <p:cNvSpPr>
              <a:spLocks noChangeArrowheads="1"/>
            </p:cNvSpPr>
            <p:nvPr/>
          </p:nvSpPr>
          <p:spPr bwMode="auto">
            <a:xfrm>
              <a:off x="3888" y="1490"/>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37" name="Rectangle 94"/>
            <p:cNvSpPr>
              <a:spLocks noChangeArrowheads="1"/>
            </p:cNvSpPr>
            <p:nvPr/>
          </p:nvSpPr>
          <p:spPr bwMode="auto">
            <a:xfrm>
              <a:off x="3888" y="1248"/>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38" name="Rectangle 95"/>
            <p:cNvSpPr>
              <a:spLocks noChangeArrowheads="1"/>
            </p:cNvSpPr>
            <p:nvPr/>
          </p:nvSpPr>
          <p:spPr bwMode="auto">
            <a:xfrm>
              <a:off x="3888" y="100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39" name="Rectangle 96"/>
            <p:cNvSpPr>
              <a:spLocks noChangeArrowheads="1"/>
            </p:cNvSpPr>
            <p:nvPr/>
          </p:nvSpPr>
          <p:spPr bwMode="auto">
            <a:xfrm>
              <a:off x="3888" y="76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40" name="Rectangle 97"/>
            <p:cNvSpPr>
              <a:spLocks noChangeArrowheads="1"/>
            </p:cNvSpPr>
            <p:nvPr/>
          </p:nvSpPr>
          <p:spPr bwMode="auto">
            <a:xfrm>
              <a:off x="4176" y="1490"/>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41" name="Rectangle 98"/>
            <p:cNvSpPr>
              <a:spLocks noChangeArrowheads="1"/>
            </p:cNvSpPr>
            <p:nvPr/>
          </p:nvSpPr>
          <p:spPr bwMode="auto">
            <a:xfrm>
              <a:off x="4176" y="1248"/>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42" name="Rectangle 99"/>
            <p:cNvSpPr>
              <a:spLocks noChangeArrowheads="1"/>
            </p:cNvSpPr>
            <p:nvPr/>
          </p:nvSpPr>
          <p:spPr bwMode="auto">
            <a:xfrm>
              <a:off x="4176" y="100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43" name="Rectangle 100"/>
            <p:cNvSpPr>
              <a:spLocks noChangeArrowheads="1"/>
            </p:cNvSpPr>
            <p:nvPr/>
          </p:nvSpPr>
          <p:spPr bwMode="auto">
            <a:xfrm>
              <a:off x="4176" y="76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44" name="Rectangle 101"/>
            <p:cNvSpPr>
              <a:spLocks noChangeArrowheads="1"/>
            </p:cNvSpPr>
            <p:nvPr/>
          </p:nvSpPr>
          <p:spPr bwMode="auto">
            <a:xfrm>
              <a:off x="3600" y="1490"/>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45" name="Rectangle 102"/>
            <p:cNvSpPr>
              <a:spLocks noChangeArrowheads="1"/>
            </p:cNvSpPr>
            <p:nvPr/>
          </p:nvSpPr>
          <p:spPr bwMode="auto">
            <a:xfrm>
              <a:off x="3600" y="100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46" name="Rectangle 103"/>
            <p:cNvSpPr>
              <a:spLocks noChangeArrowheads="1"/>
            </p:cNvSpPr>
            <p:nvPr/>
          </p:nvSpPr>
          <p:spPr bwMode="auto">
            <a:xfrm>
              <a:off x="3600" y="1248"/>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47" name="Rectangle 104"/>
            <p:cNvSpPr>
              <a:spLocks noChangeArrowheads="1"/>
            </p:cNvSpPr>
            <p:nvPr/>
          </p:nvSpPr>
          <p:spPr bwMode="auto">
            <a:xfrm>
              <a:off x="3600" y="76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48" name="Line 105"/>
            <p:cNvSpPr>
              <a:spLocks noChangeShapeType="1"/>
            </p:cNvSpPr>
            <p:nvPr/>
          </p:nvSpPr>
          <p:spPr bwMode="auto">
            <a:xfrm>
              <a:off x="3600" y="768"/>
              <a:ext cx="1152"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06"/>
            <p:cNvSpPr>
              <a:spLocks noChangeShapeType="1"/>
            </p:cNvSpPr>
            <p:nvPr/>
          </p:nvSpPr>
          <p:spPr bwMode="auto">
            <a:xfrm>
              <a:off x="3600" y="1776"/>
              <a:ext cx="1152"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107"/>
            <p:cNvSpPr>
              <a:spLocks noChangeShapeType="1"/>
            </p:cNvSpPr>
            <p:nvPr/>
          </p:nvSpPr>
          <p:spPr bwMode="auto">
            <a:xfrm>
              <a:off x="3600" y="768"/>
              <a:ext cx="0" cy="1008"/>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108"/>
            <p:cNvSpPr>
              <a:spLocks noChangeShapeType="1"/>
            </p:cNvSpPr>
            <p:nvPr/>
          </p:nvSpPr>
          <p:spPr bwMode="auto">
            <a:xfrm>
              <a:off x="4752" y="768"/>
              <a:ext cx="0" cy="1008"/>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109"/>
            <p:cNvSpPr>
              <a:spLocks noChangeShapeType="1"/>
            </p:cNvSpPr>
            <p:nvPr/>
          </p:nvSpPr>
          <p:spPr bwMode="auto">
            <a:xfrm>
              <a:off x="3600" y="1248"/>
              <a:ext cx="115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110"/>
            <p:cNvSpPr>
              <a:spLocks noChangeShapeType="1"/>
            </p:cNvSpPr>
            <p:nvPr/>
          </p:nvSpPr>
          <p:spPr bwMode="auto">
            <a:xfrm>
              <a:off x="3600" y="1008"/>
              <a:ext cx="115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111"/>
            <p:cNvSpPr>
              <a:spLocks noChangeShapeType="1"/>
            </p:cNvSpPr>
            <p:nvPr/>
          </p:nvSpPr>
          <p:spPr bwMode="auto">
            <a:xfrm>
              <a:off x="3600" y="1490"/>
              <a:ext cx="115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112"/>
            <p:cNvSpPr>
              <a:spLocks noChangeShapeType="1"/>
            </p:cNvSpPr>
            <p:nvPr/>
          </p:nvSpPr>
          <p:spPr bwMode="auto">
            <a:xfrm>
              <a:off x="4176" y="768"/>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113"/>
            <p:cNvSpPr>
              <a:spLocks noChangeShapeType="1"/>
            </p:cNvSpPr>
            <p:nvPr/>
          </p:nvSpPr>
          <p:spPr bwMode="auto">
            <a:xfrm>
              <a:off x="3888" y="768"/>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114"/>
            <p:cNvSpPr>
              <a:spLocks noChangeShapeType="1"/>
            </p:cNvSpPr>
            <p:nvPr/>
          </p:nvSpPr>
          <p:spPr bwMode="auto">
            <a:xfrm>
              <a:off x="4464" y="768"/>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115"/>
            <p:cNvSpPr>
              <a:spLocks noChangeShapeType="1"/>
            </p:cNvSpPr>
            <p:nvPr/>
          </p:nvSpPr>
          <p:spPr bwMode="auto">
            <a:xfrm>
              <a:off x="3360" y="528"/>
              <a:ext cx="24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Text Box 116"/>
            <p:cNvSpPr txBox="1">
              <a:spLocks noChangeArrowheads="1"/>
            </p:cNvSpPr>
            <p:nvPr/>
          </p:nvSpPr>
          <p:spPr bwMode="auto">
            <a:xfrm>
              <a:off x="3168" y="528"/>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a:t>AB</a:t>
              </a:r>
            </a:p>
          </p:txBody>
        </p:sp>
        <p:sp>
          <p:nvSpPr>
            <p:cNvPr id="60" name="Text Box 117"/>
            <p:cNvSpPr txBox="1">
              <a:spLocks noChangeArrowheads="1"/>
            </p:cNvSpPr>
            <p:nvPr/>
          </p:nvSpPr>
          <p:spPr bwMode="auto">
            <a:xfrm>
              <a:off x="3360" y="384"/>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dirty="0"/>
                <a:t>CD</a:t>
              </a:r>
            </a:p>
          </p:txBody>
        </p:sp>
        <p:sp>
          <p:nvSpPr>
            <p:cNvPr id="61" name="Text Box 118"/>
            <p:cNvSpPr txBox="1">
              <a:spLocks noChangeArrowheads="1"/>
            </p:cNvSpPr>
            <p:nvPr/>
          </p:nvSpPr>
          <p:spPr bwMode="auto">
            <a:xfrm>
              <a:off x="3360" y="816"/>
              <a:ext cx="288" cy="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00</a:t>
              </a:r>
            </a:p>
            <a:p>
              <a:pPr>
                <a:spcBef>
                  <a:spcPct val="50000"/>
                </a:spcBef>
              </a:pPr>
              <a:r>
                <a:rPr lang="en-US" altLang="zh-CN" sz="1600"/>
                <a:t>01</a:t>
              </a:r>
            </a:p>
            <a:p>
              <a:pPr>
                <a:spcBef>
                  <a:spcPct val="50000"/>
                </a:spcBef>
              </a:pPr>
              <a:r>
                <a:rPr lang="en-US" altLang="zh-CN" sz="1600"/>
                <a:t>11</a:t>
              </a:r>
            </a:p>
            <a:p>
              <a:pPr>
                <a:spcBef>
                  <a:spcPct val="50000"/>
                </a:spcBef>
              </a:pPr>
              <a:r>
                <a:rPr lang="en-US" altLang="zh-CN" sz="1600"/>
                <a:t>10</a:t>
              </a:r>
            </a:p>
          </p:txBody>
        </p:sp>
        <p:sp>
          <p:nvSpPr>
            <p:cNvPr id="62" name="Text Box 119"/>
            <p:cNvSpPr txBox="1">
              <a:spLocks noChangeArrowheads="1"/>
            </p:cNvSpPr>
            <p:nvPr/>
          </p:nvSpPr>
          <p:spPr bwMode="auto">
            <a:xfrm>
              <a:off x="3600" y="576"/>
              <a:ext cx="13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t>00     01     11     10</a:t>
              </a:r>
            </a:p>
          </p:txBody>
        </p:sp>
      </p:grpSp>
      <p:sp>
        <p:nvSpPr>
          <p:cNvPr id="63" name="AutoShape 120"/>
          <p:cNvSpPr/>
          <p:nvPr/>
        </p:nvSpPr>
        <p:spPr bwMode="auto">
          <a:xfrm rot="19149892">
            <a:off x="6188075" y="3479200"/>
            <a:ext cx="304800" cy="381000"/>
          </a:xfrm>
          <a:prstGeom prst="rightBracket">
            <a:avLst>
              <a:gd name="adj" fmla="val 10417"/>
            </a:avLst>
          </a:prstGeom>
          <a:noFill/>
          <a:ln w="19050">
            <a:solidFill>
              <a:srgbClr val="CC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AutoShape 121"/>
          <p:cNvSpPr/>
          <p:nvPr/>
        </p:nvSpPr>
        <p:spPr bwMode="auto">
          <a:xfrm rot="2220543">
            <a:off x="6188075" y="2260000"/>
            <a:ext cx="304800" cy="381000"/>
          </a:xfrm>
          <a:prstGeom prst="rightBracket">
            <a:avLst>
              <a:gd name="adj" fmla="val 10417"/>
            </a:avLst>
          </a:prstGeom>
          <a:noFill/>
          <a:ln w="19050">
            <a:solidFill>
              <a:srgbClr val="CC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AutoShape 122"/>
          <p:cNvSpPr/>
          <p:nvPr/>
        </p:nvSpPr>
        <p:spPr bwMode="auto">
          <a:xfrm rot="8144431">
            <a:off x="7559675" y="2260000"/>
            <a:ext cx="304800" cy="381000"/>
          </a:xfrm>
          <a:prstGeom prst="rightBracket">
            <a:avLst>
              <a:gd name="adj" fmla="val 10417"/>
            </a:avLst>
          </a:prstGeom>
          <a:noFill/>
          <a:ln w="19050">
            <a:solidFill>
              <a:srgbClr val="CC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AutoShape 123"/>
          <p:cNvSpPr/>
          <p:nvPr/>
        </p:nvSpPr>
        <p:spPr bwMode="auto">
          <a:xfrm rot="13336084">
            <a:off x="7559675" y="3479200"/>
            <a:ext cx="304800" cy="381000"/>
          </a:xfrm>
          <a:prstGeom prst="rightBracket">
            <a:avLst>
              <a:gd name="adj" fmla="val 10417"/>
            </a:avLst>
          </a:prstGeom>
          <a:noFill/>
          <a:ln w="19050">
            <a:solidFill>
              <a:srgbClr val="CC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AutoShape 73"/>
          <p:cNvSpPr>
            <a:spLocks noChangeArrowheads="1"/>
          </p:cNvSpPr>
          <p:nvPr/>
        </p:nvSpPr>
        <p:spPr bwMode="auto">
          <a:xfrm>
            <a:off x="6374738" y="4605550"/>
            <a:ext cx="304800" cy="1524000"/>
          </a:xfrm>
          <a:prstGeom prst="roundRect">
            <a:avLst>
              <a:gd name="adj" fmla="val 16667"/>
            </a:avLst>
          </a:prstGeom>
          <a:solidFill>
            <a:schemeClr val="bg1"/>
          </a:solidFill>
          <a:ln w="19050">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AutoShape 74"/>
          <p:cNvSpPr>
            <a:spLocks noChangeArrowheads="1"/>
          </p:cNvSpPr>
          <p:nvPr/>
        </p:nvSpPr>
        <p:spPr bwMode="auto">
          <a:xfrm>
            <a:off x="7746338" y="4605550"/>
            <a:ext cx="304800" cy="1524000"/>
          </a:xfrm>
          <a:prstGeom prst="roundRect">
            <a:avLst>
              <a:gd name="adj" fmla="val 16667"/>
            </a:avLst>
          </a:prstGeom>
          <a:solidFill>
            <a:schemeClr val="bg1"/>
          </a:solidFill>
          <a:ln w="19050">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9" name="Group 75"/>
          <p:cNvGrpSpPr/>
          <p:nvPr/>
        </p:nvGrpSpPr>
        <p:grpSpPr bwMode="auto">
          <a:xfrm>
            <a:off x="4779301" y="3903305"/>
            <a:ext cx="4532313" cy="2230438"/>
            <a:chOff x="2499" y="2243"/>
            <a:chExt cx="2855" cy="1405"/>
          </a:xfrm>
        </p:grpSpPr>
        <p:sp>
          <p:nvSpPr>
            <p:cNvPr id="70" name="Rectangle 76"/>
            <p:cNvSpPr>
              <a:spLocks noChangeArrowheads="1"/>
            </p:cNvSpPr>
            <p:nvPr/>
          </p:nvSpPr>
          <p:spPr bwMode="auto">
            <a:xfrm>
              <a:off x="4032" y="3362"/>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71" name="Rectangle 77"/>
            <p:cNvSpPr>
              <a:spLocks noChangeArrowheads="1"/>
            </p:cNvSpPr>
            <p:nvPr/>
          </p:nvSpPr>
          <p:spPr bwMode="auto">
            <a:xfrm>
              <a:off x="4032" y="3120"/>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72" name="Rectangle 78"/>
            <p:cNvSpPr>
              <a:spLocks noChangeArrowheads="1"/>
            </p:cNvSpPr>
            <p:nvPr/>
          </p:nvSpPr>
          <p:spPr bwMode="auto">
            <a:xfrm>
              <a:off x="4032" y="2880"/>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73" name="Rectangle 79"/>
            <p:cNvSpPr>
              <a:spLocks noChangeArrowheads="1"/>
            </p:cNvSpPr>
            <p:nvPr/>
          </p:nvSpPr>
          <p:spPr bwMode="auto">
            <a:xfrm>
              <a:off x="4032" y="2640"/>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74" name="Rectangle 80"/>
            <p:cNvSpPr>
              <a:spLocks noChangeArrowheads="1"/>
            </p:cNvSpPr>
            <p:nvPr/>
          </p:nvSpPr>
          <p:spPr bwMode="auto">
            <a:xfrm>
              <a:off x="4320" y="3362"/>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75" name="Rectangle 81"/>
            <p:cNvSpPr>
              <a:spLocks noChangeArrowheads="1"/>
            </p:cNvSpPr>
            <p:nvPr/>
          </p:nvSpPr>
          <p:spPr bwMode="auto">
            <a:xfrm>
              <a:off x="4320" y="3120"/>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76" name="Rectangle 82"/>
            <p:cNvSpPr>
              <a:spLocks noChangeArrowheads="1"/>
            </p:cNvSpPr>
            <p:nvPr/>
          </p:nvSpPr>
          <p:spPr bwMode="auto">
            <a:xfrm>
              <a:off x="4320" y="2880"/>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77" name="Rectangle 83"/>
            <p:cNvSpPr>
              <a:spLocks noChangeArrowheads="1"/>
            </p:cNvSpPr>
            <p:nvPr/>
          </p:nvSpPr>
          <p:spPr bwMode="auto">
            <a:xfrm>
              <a:off x="4320" y="2640"/>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78" name="Rectangle 84"/>
            <p:cNvSpPr>
              <a:spLocks noChangeArrowheads="1"/>
            </p:cNvSpPr>
            <p:nvPr/>
          </p:nvSpPr>
          <p:spPr bwMode="auto">
            <a:xfrm>
              <a:off x="4608" y="3362"/>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79" name="Rectangle 85"/>
            <p:cNvSpPr>
              <a:spLocks noChangeArrowheads="1"/>
            </p:cNvSpPr>
            <p:nvPr/>
          </p:nvSpPr>
          <p:spPr bwMode="auto">
            <a:xfrm>
              <a:off x="4608" y="3120"/>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80" name="Rectangle 86"/>
            <p:cNvSpPr>
              <a:spLocks noChangeArrowheads="1"/>
            </p:cNvSpPr>
            <p:nvPr/>
          </p:nvSpPr>
          <p:spPr bwMode="auto">
            <a:xfrm>
              <a:off x="4608" y="2880"/>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81" name="Rectangle 87"/>
            <p:cNvSpPr>
              <a:spLocks noChangeArrowheads="1"/>
            </p:cNvSpPr>
            <p:nvPr/>
          </p:nvSpPr>
          <p:spPr bwMode="auto">
            <a:xfrm>
              <a:off x="4608" y="2640"/>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82" name="Rectangle 88"/>
            <p:cNvSpPr>
              <a:spLocks noChangeArrowheads="1"/>
            </p:cNvSpPr>
            <p:nvPr/>
          </p:nvSpPr>
          <p:spPr bwMode="auto">
            <a:xfrm>
              <a:off x="4896" y="3362"/>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83" name="Rectangle 89"/>
            <p:cNvSpPr>
              <a:spLocks noChangeArrowheads="1"/>
            </p:cNvSpPr>
            <p:nvPr/>
          </p:nvSpPr>
          <p:spPr bwMode="auto">
            <a:xfrm>
              <a:off x="4896" y="3120"/>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84" name="Rectangle 90"/>
            <p:cNvSpPr>
              <a:spLocks noChangeArrowheads="1"/>
            </p:cNvSpPr>
            <p:nvPr/>
          </p:nvSpPr>
          <p:spPr bwMode="auto">
            <a:xfrm>
              <a:off x="4896" y="2880"/>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85" name="Rectangle 91"/>
            <p:cNvSpPr>
              <a:spLocks noChangeArrowheads="1"/>
            </p:cNvSpPr>
            <p:nvPr/>
          </p:nvSpPr>
          <p:spPr bwMode="auto">
            <a:xfrm>
              <a:off x="4896" y="2640"/>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86" name="Rectangle 92"/>
            <p:cNvSpPr>
              <a:spLocks noChangeArrowheads="1"/>
            </p:cNvSpPr>
            <p:nvPr/>
          </p:nvSpPr>
          <p:spPr bwMode="auto">
            <a:xfrm>
              <a:off x="3744" y="3362"/>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87" name="Rectangle 93"/>
            <p:cNvSpPr>
              <a:spLocks noChangeArrowheads="1"/>
            </p:cNvSpPr>
            <p:nvPr/>
          </p:nvSpPr>
          <p:spPr bwMode="auto">
            <a:xfrm>
              <a:off x="3744" y="3120"/>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88" name="Rectangle 94"/>
            <p:cNvSpPr>
              <a:spLocks noChangeArrowheads="1"/>
            </p:cNvSpPr>
            <p:nvPr/>
          </p:nvSpPr>
          <p:spPr bwMode="auto">
            <a:xfrm>
              <a:off x="3744" y="2880"/>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89" name="Rectangle 95"/>
            <p:cNvSpPr>
              <a:spLocks noChangeArrowheads="1"/>
            </p:cNvSpPr>
            <p:nvPr/>
          </p:nvSpPr>
          <p:spPr bwMode="auto">
            <a:xfrm>
              <a:off x="3744" y="2640"/>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90" name="Rectangle 96"/>
            <p:cNvSpPr>
              <a:spLocks noChangeArrowheads="1"/>
            </p:cNvSpPr>
            <p:nvPr/>
          </p:nvSpPr>
          <p:spPr bwMode="auto">
            <a:xfrm>
              <a:off x="3168" y="3362"/>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91" name="Rectangle 97"/>
            <p:cNvSpPr>
              <a:spLocks noChangeArrowheads="1"/>
            </p:cNvSpPr>
            <p:nvPr/>
          </p:nvSpPr>
          <p:spPr bwMode="auto">
            <a:xfrm>
              <a:off x="3168" y="3120"/>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92" name="Rectangle 98"/>
            <p:cNvSpPr>
              <a:spLocks noChangeArrowheads="1"/>
            </p:cNvSpPr>
            <p:nvPr/>
          </p:nvSpPr>
          <p:spPr bwMode="auto">
            <a:xfrm>
              <a:off x="3168" y="2880"/>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93" name="Rectangle 99"/>
            <p:cNvSpPr>
              <a:spLocks noChangeArrowheads="1"/>
            </p:cNvSpPr>
            <p:nvPr/>
          </p:nvSpPr>
          <p:spPr bwMode="auto">
            <a:xfrm>
              <a:off x="3168" y="2640"/>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94" name="Rectangle 100"/>
            <p:cNvSpPr>
              <a:spLocks noChangeArrowheads="1"/>
            </p:cNvSpPr>
            <p:nvPr/>
          </p:nvSpPr>
          <p:spPr bwMode="auto">
            <a:xfrm>
              <a:off x="3456" y="3362"/>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95" name="Rectangle 101"/>
            <p:cNvSpPr>
              <a:spLocks noChangeArrowheads="1"/>
            </p:cNvSpPr>
            <p:nvPr/>
          </p:nvSpPr>
          <p:spPr bwMode="auto">
            <a:xfrm>
              <a:off x="3456" y="3120"/>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96" name="Rectangle 102"/>
            <p:cNvSpPr>
              <a:spLocks noChangeArrowheads="1"/>
            </p:cNvSpPr>
            <p:nvPr/>
          </p:nvSpPr>
          <p:spPr bwMode="auto">
            <a:xfrm>
              <a:off x="3456" y="2880"/>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97" name="Rectangle 103"/>
            <p:cNvSpPr>
              <a:spLocks noChangeArrowheads="1"/>
            </p:cNvSpPr>
            <p:nvPr/>
          </p:nvSpPr>
          <p:spPr bwMode="auto">
            <a:xfrm>
              <a:off x="3456" y="2640"/>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98" name="Rectangle 104"/>
            <p:cNvSpPr>
              <a:spLocks noChangeArrowheads="1"/>
            </p:cNvSpPr>
            <p:nvPr/>
          </p:nvSpPr>
          <p:spPr bwMode="auto">
            <a:xfrm>
              <a:off x="2880" y="3362"/>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99" name="Rectangle 105"/>
            <p:cNvSpPr>
              <a:spLocks noChangeArrowheads="1"/>
            </p:cNvSpPr>
            <p:nvPr/>
          </p:nvSpPr>
          <p:spPr bwMode="auto">
            <a:xfrm>
              <a:off x="2880" y="2880"/>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00" name="Rectangle 106"/>
            <p:cNvSpPr>
              <a:spLocks noChangeArrowheads="1"/>
            </p:cNvSpPr>
            <p:nvPr/>
          </p:nvSpPr>
          <p:spPr bwMode="auto">
            <a:xfrm>
              <a:off x="2880" y="3120"/>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01" name="Rectangle 107"/>
            <p:cNvSpPr>
              <a:spLocks noChangeArrowheads="1"/>
            </p:cNvSpPr>
            <p:nvPr/>
          </p:nvSpPr>
          <p:spPr bwMode="auto">
            <a:xfrm>
              <a:off x="2880" y="2640"/>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02" name="Line 108"/>
            <p:cNvSpPr>
              <a:spLocks noChangeShapeType="1"/>
            </p:cNvSpPr>
            <p:nvPr/>
          </p:nvSpPr>
          <p:spPr bwMode="auto">
            <a:xfrm>
              <a:off x="2880" y="2640"/>
              <a:ext cx="2304"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Line 109"/>
            <p:cNvSpPr>
              <a:spLocks noChangeShapeType="1"/>
            </p:cNvSpPr>
            <p:nvPr/>
          </p:nvSpPr>
          <p:spPr bwMode="auto">
            <a:xfrm>
              <a:off x="2880" y="3648"/>
              <a:ext cx="2304"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 name="Line 110"/>
            <p:cNvSpPr>
              <a:spLocks noChangeShapeType="1"/>
            </p:cNvSpPr>
            <p:nvPr/>
          </p:nvSpPr>
          <p:spPr bwMode="auto">
            <a:xfrm>
              <a:off x="2880" y="2640"/>
              <a:ext cx="0" cy="1008"/>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 name="Line 111"/>
            <p:cNvSpPr>
              <a:spLocks noChangeShapeType="1"/>
            </p:cNvSpPr>
            <p:nvPr/>
          </p:nvSpPr>
          <p:spPr bwMode="auto">
            <a:xfrm>
              <a:off x="5184" y="2640"/>
              <a:ext cx="0" cy="1008"/>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 name="Line 112"/>
            <p:cNvSpPr>
              <a:spLocks noChangeShapeType="1"/>
            </p:cNvSpPr>
            <p:nvPr/>
          </p:nvSpPr>
          <p:spPr bwMode="auto">
            <a:xfrm>
              <a:off x="2880" y="3120"/>
              <a:ext cx="230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 name="Line 113"/>
            <p:cNvSpPr>
              <a:spLocks noChangeShapeType="1"/>
            </p:cNvSpPr>
            <p:nvPr/>
          </p:nvSpPr>
          <p:spPr bwMode="auto">
            <a:xfrm>
              <a:off x="2880" y="2880"/>
              <a:ext cx="230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 name="Line 114"/>
            <p:cNvSpPr>
              <a:spLocks noChangeShapeType="1"/>
            </p:cNvSpPr>
            <p:nvPr/>
          </p:nvSpPr>
          <p:spPr bwMode="auto">
            <a:xfrm>
              <a:off x="2880" y="3362"/>
              <a:ext cx="230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 name="Line 115"/>
            <p:cNvSpPr>
              <a:spLocks noChangeShapeType="1"/>
            </p:cNvSpPr>
            <p:nvPr/>
          </p:nvSpPr>
          <p:spPr bwMode="auto">
            <a:xfrm>
              <a:off x="3456" y="2640"/>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 name="Line 116"/>
            <p:cNvSpPr>
              <a:spLocks noChangeShapeType="1"/>
            </p:cNvSpPr>
            <p:nvPr/>
          </p:nvSpPr>
          <p:spPr bwMode="auto">
            <a:xfrm>
              <a:off x="3168" y="2640"/>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 name="Line 117"/>
            <p:cNvSpPr>
              <a:spLocks noChangeShapeType="1"/>
            </p:cNvSpPr>
            <p:nvPr/>
          </p:nvSpPr>
          <p:spPr bwMode="auto">
            <a:xfrm>
              <a:off x="3744" y="2640"/>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 name="Line 118"/>
            <p:cNvSpPr>
              <a:spLocks noChangeShapeType="1"/>
            </p:cNvSpPr>
            <p:nvPr/>
          </p:nvSpPr>
          <p:spPr bwMode="auto">
            <a:xfrm>
              <a:off x="4896" y="2640"/>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 name="Line 119"/>
            <p:cNvSpPr>
              <a:spLocks noChangeShapeType="1"/>
            </p:cNvSpPr>
            <p:nvPr/>
          </p:nvSpPr>
          <p:spPr bwMode="auto">
            <a:xfrm>
              <a:off x="4608" y="2640"/>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 name="Line 120"/>
            <p:cNvSpPr>
              <a:spLocks noChangeShapeType="1"/>
            </p:cNvSpPr>
            <p:nvPr/>
          </p:nvSpPr>
          <p:spPr bwMode="auto">
            <a:xfrm>
              <a:off x="4320" y="2640"/>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 name="Line 121"/>
            <p:cNvSpPr>
              <a:spLocks noChangeShapeType="1"/>
            </p:cNvSpPr>
            <p:nvPr/>
          </p:nvSpPr>
          <p:spPr bwMode="auto">
            <a:xfrm>
              <a:off x="4032" y="2640"/>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 name="Line 122"/>
            <p:cNvSpPr>
              <a:spLocks noChangeShapeType="1"/>
            </p:cNvSpPr>
            <p:nvPr/>
          </p:nvSpPr>
          <p:spPr bwMode="auto">
            <a:xfrm>
              <a:off x="2640" y="2400"/>
              <a:ext cx="24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 name="Text Box 123"/>
            <p:cNvSpPr txBox="1">
              <a:spLocks noChangeArrowheads="1"/>
            </p:cNvSpPr>
            <p:nvPr/>
          </p:nvSpPr>
          <p:spPr bwMode="auto">
            <a:xfrm>
              <a:off x="2499" y="2444"/>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dirty="0"/>
                <a:t>AB</a:t>
              </a:r>
            </a:p>
          </p:txBody>
        </p:sp>
        <p:sp>
          <p:nvSpPr>
            <p:cNvPr id="118" name="Text Box 124"/>
            <p:cNvSpPr txBox="1">
              <a:spLocks noChangeArrowheads="1"/>
            </p:cNvSpPr>
            <p:nvPr/>
          </p:nvSpPr>
          <p:spPr bwMode="auto">
            <a:xfrm>
              <a:off x="2684" y="2243"/>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dirty="0"/>
                <a:t>CDE</a:t>
              </a:r>
            </a:p>
          </p:txBody>
        </p:sp>
        <p:sp>
          <p:nvSpPr>
            <p:cNvPr id="119" name="Text Box 125"/>
            <p:cNvSpPr txBox="1">
              <a:spLocks noChangeArrowheads="1"/>
            </p:cNvSpPr>
            <p:nvPr/>
          </p:nvSpPr>
          <p:spPr bwMode="auto">
            <a:xfrm>
              <a:off x="2906" y="2448"/>
              <a:ext cx="244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000    001    011     010   110     111    101     100</a:t>
              </a:r>
            </a:p>
          </p:txBody>
        </p:sp>
        <p:sp>
          <p:nvSpPr>
            <p:cNvPr id="120" name="Text Box 126"/>
            <p:cNvSpPr txBox="1">
              <a:spLocks noChangeArrowheads="1"/>
            </p:cNvSpPr>
            <p:nvPr/>
          </p:nvSpPr>
          <p:spPr bwMode="auto">
            <a:xfrm>
              <a:off x="2640" y="2688"/>
              <a:ext cx="288" cy="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00</a:t>
              </a:r>
            </a:p>
            <a:p>
              <a:pPr>
                <a:spcBef>
                  <a:spcPct val="50000"/>
                </a:spcBef>
              </a:pPr>
              <a:r>
                <a:rPr lang="en-US" altLang="zh-CN" sz="1600"/>
                <a:t>01</a:t>
              </a:r>
            </a:p>
            <a:p>
              <a:pPr>
                <a:spcBef>
                  <a:spcPct val="50000"/>
                </a:spcBef>
              </a:pPr>
              <a:r>
                <a:rPr lang="en-US" altLang="zh-CN" sz="1600"/>
                <a:t>11</a:t>
              </a:r>
            </a:p>
            <a:p>
              <a:pPr>
                <a:spcBef>
                  <a:spcPct val="50000"/>
                </a:spcBef>
              </a:pPr>
              <a:r>
                <a:rPr lang="en-US" altLang="zh-CN" sz="1600"/>
                <a:t>10</a:t>
              </a:r>
            </a:p>
          </p:txBody>
        </p:sp>
      </p:grpSp>
      <p:cxnSp>
        <p:nvCxnSpPr>
          <p:cNvPr id="121" name="AutoShape 127"/>
          <p:cNvCxnSpPr>
            <a:cxnSpLocks noChangeShapeType="1"/>
            <a:stCxn id="67" idx="2"/>
            <a:endCxn id="68" idx="2"/>
          </p:cNvCxnSpPr>
          <p:nvPr/>
        </p:nvCxnSpPr>
        <p:spPr bwMode="auto">
          <a:xfrm rot="16200000" flipH="1">
            <a:off x="7212144" y="5454069"/>
            <a:ext cx="1588" cy="1371600"/>
          </a:xfrm>
          <a:prstGeom prst="curvedConnector3">
            <a:avLst>
              <a:gd name="adj1" fmla="val 13800000"/>
            </a:avLst>
          </a:prstGeom>
          <a:noFill/>
          <a:ln w="19050">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22" name="Object 128"/>
              <p:cNvSpPr txBox="1"/>
              <p:nvPr/>
            </p:nvSpPr>
            <p:spPr bwMode="auto">
              <a:xfrm>
                <a:off x="6728340" y="6383303"/>
                <a:ext cx="1033836" cy="412749"/>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CN" altLang="en-US" sz="2400" i="1">
                          <a:solidFill>
                            <a:srgbClr val="000000"/>
                          </a:solidFill>
                          <a:latin typeface="Cambria Math" panose="02040503050406030204" pitchFamily="18" charset="0"/>
                        </a:rPr>
                        <m:t>𝐷</m:t>
                      </m:r>
                      <m:r>
                        <a:rPr lang="zh-CN" altLang="en-US" sz="2400" i="1" smtClean="0">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𝐸</m:t>
                      </m:r>
                    </m:oMath>
                  </m:oMathPara>
                </a14:m>
                <a:endParaRPr lang="zh-CN" altLang="en-US" sz="2400" dirty="0"/>
              </a:p>
            </p:txBody>
          </p:sp>
        </mc:Choice>
        <mc:Fallback xmlns="">
          <p:sp>
            <p:nvSpPr>
              <p:cNvPr id="122" name="Object 128"/>
              <p:cNvSpPr txBox="1">
                <a:spLocks noRot="1" noChangeAspect="1" noMove="1" noResize="1" noEditPoints="1" noAdjustHandles="1" noChangeArrowheads="1" noChangeShapeType="1" noTextEdit="1"/>
              </p:cNvSpPr>
              <p:nvPr/>
            </p:nvSpPr>
            <p:spPr bwMode="auto">
              <a:xfrm>
                <a:off x="6728340" y="6383303"/>
                <a:ext cx="1033836" cy="412749"/>
              </a:xfrm>
              <a:prstGeom prst="rect">
                <a:avLst/>
              </a:prstGeom>
              <a:blipFill rotWithShape="1">
                <a:blip r:embed="rId6"/>
                <a:stretch>
                  <a:fillRect l="-50" t="-69" r="55" b="68"/>
                </a:stretch>
              </a:blipFill>
              <a:ln>
                <a:noFill/>
              </a:ln>
              <a:effectLst/>
            </p:spPr>
            <p:txBody>
              <a:bodyPr/>
              <a:lstStyle/>
              <a:p>
                <a:r>
                  <a:rPr lang="zh-CN" altLang="en-US">
                    <a:noFill/>
                  </a:rPr>
                  <a:t> </a:t>
                </a:r>
              </a:p>
            </p:txBody>
          </p:sp>
        </mc:Fallback>
      </mc:AlternateContent>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03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0-#ppt_w/2"/>
                                          </p:val>
                                        </p:tav>
                                        <p:tav tm="100000">
                                          <p:val>
                                            <p:strVal val="#ppt_x"/>
                                          </p:val>
                                        </p:tav>
                                      </p:tavLst>
                                    </p:anim>
                                    <p:anim calcmode="lin" valueType="num">
                                      <p:cBhvr additive="base">
                                        <p:cTn id="3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0-#ppt_w/2"/>
                                          </p:val>
                                        </p:tav>
                                        <p:tav tm="100000">
                                          <p:val>
                                            <p:strVal val="#ppt_x"/>
                                          </p:val>
                                        </p:tav>
                                      </p:tavLst>
                                    </p:anim>
                                    <p:anim calcmode="lin" valueType="num">
                                      <p:cBhvr additive="base">
                                        <p:cTn id="4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3"/>
                                        </p:tgtEl>
                                        <p:attrNameLst>
                                          <p:attrName>style.visibility</p:attrName>
                                        </p:attrNameLst>
                                      </p:cBhvr>
                                      <p:to>
                                        <p:strVal val="visible"/>
                                      </p:to>
                                    </p:set>
                                    <p:anim calcmode="lin" valueType="num">
                                      <p:cBhvr additive="base">
                                        <p:cTn id="49" dur="500" fill="hold"/>
                                        <p:tgtEl>
                                          <p:spTgt spid="63"/>
                                        </p:tgtEl>
                                        <p:attrNameLst>
                                          <p:attrName>ppt_x</p:attrName>
                                        </p:attrNameLst>
                                      </p:cBhvr>
                                      <p:tavLst>
                                        <p:tav tm="0">
                                          <p:val>
                                            <p:strVal val="0-#ppt_w/2"/>
                                          </p:val>
                                        </p:tav>
                                        <p:tav tm="100000">
                                          <p:val>
                                            <p:strVal val="#ppt_x"/>
                                          </p:val>
                                        </p:tav>
                                      </p:tavLst>
                                    </p:anim>
                                    <p:anim calcmode="lin" valueType="num">
                                      <p:cBhvr additive="base">
                                        <p:cTn id="50"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4"/>
                                        </p:tgtEl>
                                        <p:attrNameLst>
                                          <p:attrName>style.visibility</p:attrName>
                                        </p:attrNameLst>
                                      </p:cBhvr>
                                      <p:to>
                                        <p:strVal val="visible"/>
                                      </p:to>
                                    </p:set>
                                    <p:anim calcmode="lin" valueType="num">
                                      <p:cBhvr additive="base">
                                        <p:cTn id="55" dur="500" fill="hold"/>
                                        <p:tgtEl>
                                          <p:spTgt spid="64"/>
                                        </p:tgtEl>
                                        <p:attrNameLst>
                                          <p:attrName>ppt_x</p:attrName>
                                        </p:attrNameLst>
                                      </p:cBhvr>
                                      <p:tavLst>
                                        <p:tav tm="0">
                                          <p:val>
                                            <p:strVal val="0-#ppt_w/2"/>
                                          </p:val>
                                        </p:tav>
                                        <p:tav tm="100000">
                                          <p:val>
                                            <p:strVal val="#ppt_x"/>
                                          </p:val>
                                        </p:tav>
                                      </p:tavLst>
                                    </p:anim>
                                    <p:anim calcmode="lin" valueType="num">
                                      <p:cBhvr additive="base">
                                        <p:cTn id="56"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5"/>
                                        </p:tgtEl>
                                        <p:attrNameLst>
                                          <p:attrName>style.visibility</p:attrName>
                                        </p:attrNameLst>
                                      </p:cBhvr>
                                      <p:to>
                                        <p:strVal val="visible"/>
                                      </p:to>
                                    </p:set>
                                    <p:anim calcmode="lin" valueType="num">
                                      <p:cBhvr additive="base">
                                        <p:cTn id="61" dur="500" fill="hold"/>
                                        <p:tgtEl>
                                          <p:spTgt spid="65"/>
                                        </p:tgtEl>
                                        <p:attrNameLst>
                                          <p:attrName>ppt_x</p:attrName>
                                        </p:attrNameLst>
                                      </p:cBhvr>
                                      <p:tavLst>
                                        <p:tav tm="0">
                                          <p:val>
                                            <p:strVal val="0-#ppt_w/2"/>
                                          </p:val>
                                        </p:tav>
                                        <p:tav tm="100000">
                                          <p:val>
                                            <p:strVal val="#ppt_x"/>
                                          </p:val>
                                        </p:tav>
                                      </p:tavLst>
                                    </p:anim>
                                    <p:anim calcmode="lin" valueType="num">
                                      <p:cBhvr additive="base">
                                        <p:cTn id="62"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6"/>
                                        </p:tgtEl>
                                        <p:attrNameLst>
                                          <p:attrName>style.visibility</p:attrName>
                                        </p:attrNameLst>
                                      </p:cBhvr>
                                      <p:to>
                                        <p:strVal val="visible"/>
                                      </p:to>
                                    </p:set>
                                    <p:anim calcmode="lin" valueType="num">
                                      <p:cBhvr additive="base">
                                        <p:cTn id="67" dur="500" fill="hold"/>
                                        <p:tgtEl>
                                          <p:spTgt spid="66"/>
                                        </p:tgtEl>
                                        <p:attrNameLst>
                                          <p:attrName>ppt_x</p:attrName>
                                        </p:attrNameLst>
                                      </p:cBhvr>
                                      <p:tavLst>
                                        <p:tav tm="0">
                                          <p:val>
                                            <p:strVal val="0-#ppt_w/2"/>
                                          </p:val>
                                        </p:tav>
                                        <p:tav tm="100000">
                                          <p:val>
                                            <p:strVal val="#ppt_x"/>
                                          </p:val>
                                        </p:tav>
                                      </p:tavLst>
                                    </p:anim>
                                    <p:anim calcmode="lin" valueType="num">
                                      <p:cBhvr additive="base">
                                        <p:cTn id="68"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wipe(left)">
                                      <p:cBhvr>
                                        <p:cTn id="73" dur="500"/>
                                        <p:tgtEl>
                                          <p:spTgt spid="30"/>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69"/>
                                        </p:tgtEl>
                                        <p:attrNameLst>
                                          <p:attrName>style.visibility</p:attrName>
                                        </p:attrNameLst>
                                      </p:cBhvr>
                                      <p:to>
                                        <p:strVal val="visible"/>
                                      </p:to>
                                    </p:set>
                                    <p:anim calcmode="lin" valueType="num">
                                      <p:cBhvr additive="base">
                                        <p:cTn id="78" dur="500" fill="hold"/>
                                        <p:tgtEl>
                                          <p:spTgt spid="69"/>
                                        </p:tgtEl>
                                        <p:attrNameLst>
                                          <p:attrName>ppt_x</p:attrName>
                                        </p:attrNameLst>
                                      </p:cBhvr>
                                      <p:tavLst>
                                        <p:tav tm="0">
                                          <p:val>
                                            <p:strVal val="0-#ppt_w/2"/>
                                          </p:val>
                                        </p:tav>
                                        <p:tav tm="100000">
                                          <p:val>
                                            <p:strVal val="#ppt_x"/>
                                          </p:val>
                                        </p:tav>
                                      </p:tavLst>
                                    </p:anim>
                                    <p:anim calcmode="lin" valueType="num">
                                      <p:cBhvr additive="base">
                                        <p:cTn id="79"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67"/>
                                        </p:tgtEl>
                                        <p:attrNameLst>
                                          <p:attrName>style.visibility</p:attrName>
                                        </p:attrNameLst>
                                      </p:cBhvr>
                                      <p:to>
                                        <p:strVal val="visible"/>
                                      </p:to>
                                    </p:set>
                                    <p:anim calcmode="lin" valueType="num">
                                      <p:cBhvr additive="base">
                                        <p:cTn id="84" dur="500" fill="hold"/>
                                        <p:tgtEl>
                                          <p:spTgt spid="67"/>
                                        </p:tgtEl>
                                        <p:attrNameLst>
                                          <p:attrName>ppt_x</p:attrName>
                                        </p:attrNameLst>
                                      </p:cBhvr>
                                      <p:tavLst>
                                        <p:tav tm="0">
                                          <p:val>
                                            <p:strVal val="0-#ppt_w/2"/>
                                          </p:val>
                                        </p:tav>
                                        <p:tav tm="100000">
                                          <p:val>
                                            <p:strVal val="#ppt_x"/>
                                          </p:val>
                                        </p:tav>
                                      </p:tavLst>
                                    </p:anim>
                                    <p:anim calcmode="lin" valueType="num">
                                      <p:cBhvr additive="base">
                                        <p:cTn id="85"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grpId="0" nodeType="clickEffect">
                                  <p:stCondLst>
                                    <p:cond delay="0"/>
                                  </p:stCondLst>
                                  <p:childTnLst>
                                    <p:set>
                                      <p:cBhvr>
                                        <p:cTn id="89" dur="1" fill="hold">
                                          <p:stCondLst>
                                            <p:cond delay="0"/>
                                          </p:stCondLst>
                                        </p:cTn>
                                        <p:tgtEl>
                                          <p:spTgt spid="68"/>
                                        </p:tgtEl>
                                        <p:attrNameLst>
                                          <p:attrName>style.visibility</p:attrName>
                                        </p:attrNameLst>
                                      </p:cBhvr>
                                      <p:to>
                                        <p:strVal val="visible"/>
                                      </p:to>
                                    </p:set>
                                    <p:anim calcmode="lin" valueType="num">
                                      <p:cBhvr additive="base">
                                        <p:cTn id="90" dur="500" fill="hold"/>
                                        <p:tgtEl>
                                          <p:spTgt spid="68"/>
                                        </p:tgtEl>
                                        <p:attrNameLst>
                                          <p:attrName>ppt_x</p:attrName>
                                        </p:attrNameLst>
                                      </p:cBhvr>
                                      <p:tavLst>
                                        <p:tav tm="0">
                                          <p:val>
                                            <p:strVal val="0-#ppt_w/2"/>
                                          </p:val>
                                        </p:tav>
                                        <p:tav tm="100000">
                                          <p:val>
                                            <p:strVal val="#ppt_x"/>
                                          </p:val>
                                        </p:tav>
                                      </p:tavLst>
                                    </p:anim>
                                    <p:anim calcmode="lin" valueType="num">
                                      <p:cBhvr additive="base">
                                        <p:cTn id="91"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nodeType="clickEffect">
                                  <p:stCondLst>
                                    <p:cond delay="0"/>
                                  </p:stCondLst>
                                  <p:childTnLst>
                                    <p:set>
                                      <p:cBhvr>
                                        <p:cTn id="95" dur="1" fill="hold">
                                          <p:stCondLst>
                                            <p:cond delay="0"/>
                                          </p:stCondLst>
                                        </p:cTn>
                                        <p:tgtEl>
                                          <p:spTgt spid="121"/>
                                        </p:tgtEl>
                                        <p:attrNameLst>
                                          <p:attrName>style.visibility</p:attrName>
                                        </p:attrNameLst>
                                      </p:cBhvr>
                                      <p:to>
                                        <p:strVal val="visible"/>
                                      </p:to>
                                    </p:set>
                                    <p:anim calcmode="lin" valueType="num">
                                      <p:cBhvr additive="base">
                                        <p:cTn id="96" dur="500" fill="hold"/>
                                        <p:tgtEl>
                                          <p:spTgt spid="121"/>
                                        </p:tgtEl>
                                        <p:attrNameLst>
                                          <p:attrName>ppt_x</p:attrName>
                                        </p:attrNameLst>
                                      </p:cBhvr>
                                      <p:tavLst>
                                        <p:tav tm="0">
                                          <p:val>
                                            <p:strVal val="0-#ppt_w/2"/>
                                          </p:val>
                                        </p:tav>
                                        <p:tav tm="100000">
                                          <p:val>
                                            <p:strVal val="#ppt_x"/>
                                          </p:val>
                                        </p:tav>
                                      </p:tavLst>
                                    </p:anim>
                                    <p:anim calcmode="lin" valueType="num">
                                      <p:cBhvr additive="base">
                                        <p:cTn id="97" dur="500" fill="hold"/>
                                        <p:tgtEl>
                                          <p:spTgt spid="121"/>
                                        </p:tgtEl>
                                        <p:attrNameLst>
                                          <p:attrName>ppt_y</p:attrName>
                                        </p:attrNameLst>
                                      </p:cBhvr>
                                      <p:tavLst>
                                        <p:tav tm="0">
                                          <p:val>
                                            <p:strVal val="#ppt_y"/>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P spid="5" grpId="0" animBg="1"/>
      <p:bldP spid="29" grpId="0"/>
      <p:bldP spid="63" grpId="0" animBg="1"/>
      <p:bldP spid="64" grpId="0" animBg="1"/>
      <p:bldP spid="65" grpId="0" animBg="1"/>
      <p:bldP spid="66" grpId="0" animBg="1"/>
      <p:bldP spid="67" grpId="0" animBg="1"/>
      <p:bldP spid="68" grpId="0" animBg="1"/>
      <p:bldP spid="12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4.2 </a:t>
            </a:r>
            <a:r>
              <a:rPr lang="zh-CN" altLang="en-US" sz="3600" dirty="0"/>
              <a:t>卡诺图化简</a:t>
            </a:r>
            <a:endParaRPr lang="zh-CN" altLang="en-US" sz="2800" dirty="0"/>
          </a:p>
        </p:txBody>
      </p:sp>
      <p:sp>
        <p:nvSpPr>
          <p:cNvPr id="3" name="内容占位符 2"/>
          <p:cNvSpPr>
            <a:spLocks noGrp="1"/>
          </p:cNvSpPr>
          <p:nvPr>
            <p:ph idx="1"/>
          </p:nvPr>
        </p:nvSpPr>
        <p:spPr>
          <a:xfrm>
            <a:off x="519830" y="1043324"/>
            <a:ext cx="8022920" cy="5163321"/>
          </a:xfrm>
        </p:spPr>
        <p:txBody>
          <a:bodyPr/>
          <a:lstStyle/>
          <a:p>
            <a:pPr>
              <a:lnSpc>
                <a:spcPct val="120000"/>
              </a:lnSpc>
              <a:spcBef>
                <a:spcPts val="0"/>
              </a:spcBef>
            </a:pPr>
            <a:r>
              <a:rPr lang="zh-CN" altLang="en-US" sz="2200" dirty="0">
                <a:solidFill>
                  <a:srgbClr val="FF0000"/>
                </a:solidFill>
              </a:rPr>
              <a:t>蕴涵项</a:t>
            </a:r>
            <a:r>
              <a:rPr lang="zh-CN" altLang="en-US" sz="2200" dirty="0"/>
              <a:t>是一个乘积项，</a:t>
            </a:r>
            <a:r>
              <a:rPr lang="zh-CN" altLang="en-US" sz="2200" b="1" dirty="0">
                <a:solidFill>
                  <a:srgbClr val="FF0000"/>
                </a:solidFill>
              </a:rPr>
              <a:t>覆盖</a:t>
            </a:r>
            <a:r>
              <a:rPr lang="zh-CN" altLang="en-US" sz="2200" dirty="0"/>
              <a:t>了逻辑函数的</a:t>
            </a:r>
            <a:r>
              <a:rPr lang="en-US" altLang="zh-CN" sz="2200" dirty="0"/>
              <a:t>1</a:t>
            </a:r>
            <a:r>
              <a:rPr lang="zh-CN" altLang="en-US" sz="2200" dirty="0"/>
              <a:t>个或多个最小项。 </a:t>
            </a:r>
          </a:p>
          <a:p>
            <a:pPr>
              <a:lnSpc>
                <a:spcPct val="120000"/>
              </a:lnSpc>
              <a:spcBef>
                <a:spcPts val="0"/>
              </a:spcBef>
            </a:pPr>
            <a:r>
              <a:rPr lang="zh-CN" altLang="en-US" sz="2200" dirty="0">
                <a:solidFill>
                  <a:srgbClr val="FF0000"/>
                </a:solidFill>
              </a:rPr>
              <a:t>质蕴涵项</a:t>
            </a:r>
            <a:r>
              <a:rPr lang="en-US" altLang="zh-CN" sz="2200" dirty="0"/>
              <a:t>(prime implicant) </a:t>
            </a:r>
            <a:r>
              <a:rPr lang="zh-CN" altLang="en-US" sz="2200" dirty="0"/>
              <a:t>：没有被该逻辑函数的其它蕴涵项所</a:t>
            </a:r>
            <a:r>
              <a:rPr lang="zh-CN" altLang="en-US" sz="2200" b="1" dirty="0">
                <a:solidFill>
                  <a:srgbClr val="00B0F0"/>
                </a:solidFill>
              </a:rPr>
              <a:t>覆盖</a:t>
            </a:r>
            <a:r>
              <a:rPr lang="zh-CN" altLang="en-US" sz="2200" dirty="0"/>
              <a:t>的蕴涵项。 </a:t>
            </a:r>
          </a:p>
          <a:p>
            <a:pPr>
              <a:lnSpc>
                <a:spcPct val="120000"/>
              </a:lnSpc>
              <a:spcBef>
                <a:spcPts val="0"/>
              </a:spcBef>
            </a:pPr>
            <a:r>
              <a:rPr lang="zh-CN" altLang="en-US" sz="2200" dirty="0">
                <a:solidFill>
                  <a:srgbClr val="FF0000"/>
                </a:solidFill>
              </a:rPr>
              <a:t>实质蕴涵项</a:t>
            </a:r>
            <a:r>
              <a:rPr lang="en-US" altLang="zh-CN" sz="2200" dirty="0"/>
              <a:t>(essential prime implicant)</a:t>
            </a:r>
            <a:r>
              <a:rPr lang="zh-CN" altLang="en-US" sz="2200" dirty="0"/>
              <a:t>：覆盖的最小项中</a:t>
            </a:r>
            <a:r>
              <a:rPr lang="zh-CN" altLang="en-US" sz="2200" dirty="0">
                <a:solidFill>
                  <a:srgbClr val="FF0000"/>
                </a:solidFill>
              </a:rPr>
              <a:t>至少有一个最小项</a:t>
            </a:r>
            <a:r>
              <a:rPr lang="zh-CN" altLang="en-US" sz="2200" dirty="0"/>
              <a:t>没有被其他质蕴涵项所覆盖的质蕴涵项。</a:t>
            </a:r>
            <a:endParaRPr lang="en-US" altLang="zh-CN" sz="2200" dirty="0"/>
          </a:p>
          <a:p>
            <a:pPr>
              <a:lnSpc>
                <a:spcPct val="120000"/>
              </a:lnSpc>
              <a:spcBef>
                <a:spcPts val="0"/>
              </a:spcBef>
            </a:pPr>
            <a:r>
              <a:rPr lang="zh-CN" altLang="en-US" sz="2200" dirty="0"/>
              <a:t>质蕴涵项覆盖的最小项越多越可能是实质蕴涵项。</a:t>
            </a:r>
            <a:endParaRPr lang="en-US" altLang="zh-CN" sz="2200" dirty="0"/>
          </a:p>
          <a:p>
            <a:pPr>
              <a:lnSpc>
                <a:spcPct val="120000"/>
              </a:lnSpc>
              <a:spcBef>
                <a:spcPts val="0"/>
              </a:spcBef>
            </a:pPr>
            <a:r>
              <a:rPr lang="zh-CN" altLang="en-US" sz="2200" dirty="0"/>
              <a:t>如果逻辑函数的所有最小项都被一组的质蕴涵项所覆盖，则该组蕴涵项被称为函数的一个</a:t>
            </a:r>
            <a:r>
              <a:rPr lang="zh-CN" altLang="en-US" sz="2200" dirty="0">
                <a:solidFill>
                  <a:srgbClr val="FF0000"/>
                </a:solidFill>
              </a:rPr>
              <a:t>覆盖</a:t>
            </a:r>
            <a:r>
              <a:rPr lang="en-US" altLang="zh-CN" sz="2200" dirty="0"/>
              <a:t>(Cover)</a:t>
            </a:r>
            <a:r>
              <a:rPr lang="zh-CN" altLang="en-US" sz="2200" dirty="0"/>
              <a:t>，一定包含了所有的实质蕴涵项。 </a:t>
            </a:r>
          </a:p>
          <a:p>
            <a:pPr>
              <a:lnSpc>
                <a:spcPct val="120000"/>
              </a:lnSpc>
              <a:spcBef>
                <a:spcPts val="0"/>
              </a:spcBef>
            </a:pPr>
            <a:r>
              <a:rPr lang="zh-CN" altLang="en-US" sz="2200" dirty="0">
                <a:solidFill>
                  <a:srgbClr val="FF0000"/>
                </a:solidFill>
              </a:rPr>
              <a:t>最小覆盖</a:t>
            </a:r>
            <a:r>
              <a:rPr lang="zh-CN" altLang="en-US" sz="2200" dirty="0"/>
              <a:t>是包含</a:t>
            </a:r>
            <a:r>
              <a:rPr lang="zh-CN" altLang="en-US" sz="2200" dirty="0">
                <a:solidFill>
                  <a:srgbClr val="FF0000"/>
                </a:solidFill>
              </a:rPr>
              <a:t>质蕴涵项数是最少</a:t>
            </a:r>
            <a:r>
              <a:rPr lang="zh-CN" altLang="en-US" sz="2200" dirty="0"/>
              <a:t>的，并且质蕴涵项中的</a:t>
            </a:r>
            <a:r>
              <a:rPr lang="zh-CN" altLang="en-US" sz="2200" dirty="0">
                <a:solidFill>
                  <a:srgbClr val="FF0000"/>
                </a:solidFill>
              </a:rPr>
              <a:t>变量总数也是最少的</a:t>
            </a:r>
            <a:r>
              <a:rPr lang="zh-CN" altLang="en-US" sz="2200" dirty="0"/>
              <a:t>。</a:t>
            </a:r>
            <a:endParaRPr lang="en-US" altLang="zh-CN" sz="2200" dirty="0"/>
          </a:p>
          <a:p>
            <a:pPr>
              <a:lnSpc>
                <a:spcPct val="120000"/>
              </a:lnSpc>
              <a:spcBef>
                <a:spcPts val="0"/>
              </a:spcBef>
            </a:pPr>
            <a:r>
              <a:rPr lang="zh-CN" altLang="en-US" sz="2200" dirty="0"/>
              <a:t>逻辑函数化简问题就转化为寻找该函数的</a:t>
            </a:r>
            <a:r>
              <a:rPr lang="zh-CN" altLang="en-US" sz="2200" dirty="0">
                <a:solidFill>
                  <a:srgbClr val="FF0000"/>
                </a:solidFill>
              </a:rPr>
              <a:t>最小覆盖</a:t>
            </a:r>
            <a:r>
              <a:rPr lang="zh-CN" altLang="en-US" sz="2200" dirty="0"/>
              <a:t>问题。</a:t>
            </a: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66</a:t>
            </a:fld>
            <a:endParaRPr lang="en-US" altLang="zh-CN"/>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4.2 </a:t>
            </a:r>
            <a:r>
              <a:rPr lang="zh-CN" altLang="en-US" sz="3600" dirty="0"/>
              <a:t>卡诺图化简</a:t>
            </a:r>
            <a:endParaRPr lang="zh-CN" altLang="en-US" dirty="0"/>
          </a:p>
        </p:txBody>
      </p:sp>
      <mc:AlternateContent xmlns:mc="http://schemas.openxmlformats.org/markup-compatibility/2006" xmlns:a14="http://schemas.microsoft.com/office/drawing/2010/main">
        <mc:Choice Requires="a14">
          <p:sp>
            <p:nvSpPr>
              <p:cNvPr id="34" name="内容占位符 2"/>
              <p:cNvSpPr>
                <a:spLocks noGrp="1"/>
              </p:cNvSpPr>
              <p:nvPr>
                <p:ph idx="1"/>
              </p:nvPr>
            </p:nvSpPr>
            <p:spPr>
              <a:xfrm>
                <a:off x="683568" y="3536778"/>
                <a:ext cx="8208912" cy="3176905"/>
              </a:xfrm>
            </p:spPr>
            <p:txBody>
              <a:bodyPr/>
              <a:lstStyle/>
              <a:p>
                <a:pPr marL="0" indent="0">
                  <a:spcBef>
                    <a:spcPts val="600"/>
                  </a:spcBef>
                  <a:buNone/>
                </a:pPr>
                <a:r>
                  <a:rPr lang="zh-CN" altLang="en-US" sz="2200" dirty="0"/>
                  <a:t>蕴涵项：</a:t>
                </a:r>
                <a:endParaRPr lang="en-US" altLang="zh-CN" sz="2200" dirty="0"/>
              </a:p>
              <a:p>
                <a:pPr marL="294005" lvl="3" indent="0">
                  <a:spcBef>
                    <a:spcPts val="600"/>
                  </a:spcBef>
                  <a:buNone/>
                </a:pPr>
                <a:r>
                  <a:rPr lang="zh-CN" altLang="en-US" sz="2200" dirty="0">
                    <a:solidFill>
                      <a:schemeClr val="accent2"/>
                    </a:solidFill>
                  </a:rPr>
                  <a:t>最小项：</a:t>
                </a:r>
                <a:r>
                  <a:rPr lang="en-US" altLang="zh-CN" sz="2200" dirty="0">
                    <a:solidFill>
                      <a:schemeClr val="accent2"/>
                    </a:solidFill>
                  </a:rPr>
                  <a:t> {</a:t>
                </a:r>
                <a14:m>
                  <m:oMath xmlns:m="http://schemas.openxmlformats.org/officeDocument/2006/math">
                    <m:acc>
                      <m:accPr>
                        <m:chr m:val="̅"/>
                        <m:ctrlPr>
                          <a:rPr lang="en-US" altLang="zh-CN" sz="2200" i="1" smtClean="0">
                            <a:solidFill>
                              <a:schemeClr val="accent2"/>
                            </a:solidFill>
                            <a:latin typeface="Cambria Math" panose="02040503050406030204" pitchFamily="18" charset="0"/>
                          </a:rPr>
                        </m:ctrlPr>
                      </m:accPr>
                      <m:e>
                        <m:r>
                          <m:rPr>
                            <m:sty m:val="p"/>
                          </m:rPr>
                          <a:rPr lang="en-US" altLang="zh-CN" sz="2200" b="0" i="0" smtClean="0">
                            <a:solidFill>
                              <a:schemeClr val="accent2"/>
                            </a:solidFill>
                            <a:latin typeface="Cambria Math" panose="02040503050406030204" pitchFamily="18" charset="0"/>
                          </a:rPr>
                          <m:t>A</m:t>
                        </m:r>
                      </m:e>
                    </m:acc>
                    <m:r>
                      <a:rPr lang="en-US" altLang="zh-CN" sz="2200" b="0" i="0" smtClean="0">
                        <a:solidFill>
                          <a:schemeClr val="accent2"/>
                        </a:solidFill>
                        <a:latin typeface="Cambria Math" panose="02040503050406030204" pitchFamily="18" charset="0"/>
                        <a:ea typeface="Cambria Math" panose="02040503050406030204" pitchFamily="18" charset="0"/>
                      </a:rPr>
                      <m:t>∙</m:t>
                    </m:r>
                    <m:acc>
                      <m:accPr>
                        <m:chr m:val="̅"/>
                        <m:ctrlPr>
                          <a:rPr lang="en-US" altLang="zh-CN" sz="2200" i="1" smtClean="0">
                            <a:solidFill>
                              <a:schemeClr val="accent2"/>
                            </a:solidFill>
                            <a:latin typeface="Cambria Math" panose="02040503050406030204" pitchFamily="18" charset="0"/>
                          </a:rPr>
                        </m:ctrlPr>
                      </m:accPr>
                      <m:e>
                        <m:r>
                          <m:rPr>
                            <m:sty m:val="p"/>
                          </m:rPr>
                          <a:rPr lang="en-US" altLang="zh-CN" sz="2200" b="0" i="0" smtClean="0">
                            <a:solidFill>
                              <a:schemeClr val="accent2"/>
                            </a:solidFill>
                            <a:latin typeface="Cambria Math" panose="02040503050406030204" pitchFamily="18" charset="0"/>
                          </a:rPr>
                          <m:t>B</m:t>
                        </m:r>
                      </m:e>
                    </m:acc>
                    <m:r>
                      <a:rPr lang="en-US" altLang="zh-CN" sz="2200" i="0">
                        <a:solidFill>
                          <a:schemeClr val="accent2"/>
                        </a:solidFill>
                        <a:latin typeface="Cambria Math" panose="02040503050406030204" pitchFamily="18" charset="0"/>
                        <a:ea typeface="Cambria Math" panose="02040503050406030204" pitchFamily="18" charset="0"/>
                      </a:rPr>
                      <m:t>∙</m:t>
                    </m:r>
                    <m:r>
                      <m:rPr>
                        <m:sty m:val="p"/>
                      </m:rPr>
                      <a:rPr lang="en-US" altLang="zh-CN" sz="2200" b="0" i="0" smtClean="0">
                        <a:solidFill>
                          <a:schemeClr val="accent2"/>
                        </a:solidFill>
                        <a:latin typeface="Cambria Math" panose="02040503050406030204" pitchFamily="18" charset="0"/>
                      </a:rPr>
                      <m:t>C</m:t>
                    </m:r>
                  </m:oMath>
                </a14:m>
                <a:r>
                  <a:rPr lang="en-US" altLang="zh-CN" sz="2200" dirty="0">
                    <a:solidFill>
                      <a:schemeClr val="accent2"/>
                    </a:solidFill>
                  </a:rPr>
                  <a:t>, </a:t>
                </a:r>
                <a14:m>
                  <m:oMath xmlns:m="http://schemas.openxmlformats.org/officeDocument/2006/math">
                    <m:acc>
                      <m:accPr>
                        <m:chr m:val="̅"/>
                        <m:ctrlPr>
                          <a:rPr lang="en-US" altLang="zh-CN" sz="2200" i="1">
                            <a:solidFill>
                              <a:schemeClr val="accent2"/>
                            </a:solidFill>
                            <a:latin typeface="Cambria Math" panose="02040503050406030204" pitchFamily="18" charset="0"/>
                          </a:rPr>
                        </m:ctrlPr>
                      </m:accPr>
                      <m:e>
                        <m:r>
                          <m:rPr>
                            <m:sty m:val="p"/>
                          </m:rPr>
                          <a:rPr lang="en-US" altLang="zh-CN" sz="2200" i="0">
                            <a:solidFill>
                              <a:schemeClr val="accent2"/>
                            </a:solidFill>
                            <a:latin typeface="Cambria Math" panose="02040503050406030204" pitchFamily="18" charset="0"/>
                          </a:rPr>
                          <m:t>A</m:t>
                        </m:r>
                      </m:e>
                    </m:acc>
                    <m:r>
                      <a:rPr lang="en-US" altLang="zh-CN" sz="2200" i="0">
                        <a:solidFill>
                          <a:schemeClr val="accent2"/>
                        </a:solidFill>
                        <a:latin typeface="Cambria Math" panose="02040503050406030204" pitchFamily="18" charset="0"/>
                        <a:ea typeface="Cambria Math" panose="02040503050406030204" pitchFamily="18" charset="0"/>
                      </a:rPr>
                      <m:t>∙</m:t>
                    </m:r>
                    <m:r>
                      <m:rPr>
                        <m:sty m:val="p"/>
                      </m:rPr>
                      <a:rPr lang="en-US" altLang="zh-CN" sz="2200" i="0">
                        <a:solidFill>
                          <a:schemeClr val="accent2"/>
                        </a:solidFill>
                        <a:latin typeface="Cambria Math" panose="02040503050406030204" pitchFamily="18" charset="0"/>
                      </a:rPr>
                      <m:t>B</m:t>
                    </m:r>
                    <m:r>
                      <a:rPr lang="en-US" altLang="zh-CN" sz="2200" i="0">
                        <a:solidFill>
                          <a:schemeClr val="accent2"/>
                        </a:solidFill>
                        <a:latin typeface="Cambria Math" panose="02040503050406030204" pitchFamily="18" charset="0"/>
                        <a:ea typeface="Cambria Math" panose="02040503050406030204" pitchFamily="18" charset="0"/>
                      </a:rPr>
                      <m:t>∙</m:t>
                    </m:r>
                    <m:r>
                      <m:rPr>
                        <m:sty m:val="p"/>
                      </m:rPr>
                      <a:rPr lang="en-US" altLang="zh-CN" sz="2200" b="0" i="0" smtClean="0">
                        <a:solidFill>
                          <a:schemeClr val="accent2"/>
                        </a:solidFill>
                        <a:latin typeface="Cambria Math" panose="02040503050406030204" pitchFamily="18" charset="0"/>
                      </a:rPr>
                      <m:t>C</m:t>
                    </m:r>
                  </m:oMath>
                </a14:m>
                <a:r>
                  <a:rPr lang="en-US" altLang="zh-CN" sz="2200" dirty="0">
                    <a:solidFill>
                      <a:schemeClr val="accent2"/>
                    </a:solidFill>
                  </a:rPr>
                  <a:t>, A</a:t>
                </a:r>
                <a:r>
                  <a:rPr lang="en-US" altLang="zh-CN" sz="2200" dirty="0">
                    <a:solidFill>
                      <a:schemeClr val="accent2"/>
                    </a:solidFill>
                    <a:ea typeface="Cambria Math" panose="02040503050406030204" pitchFamily="18" charset="0"/>
                  </a:rPr>
                  <a:t> </a:t>
                </a:r>
                <a14:m>
                  <m:oMath xmlns:m="http://schemas.openxmlformats.org/officeDocument/2006/math">
                    <m:r>
                      <a:rPr lang="en-US" altLang="zh-CN" sz="2200" i="0">
                        <a:solidFill>
                          <a:schemeClr val="accent2"/>
                        </a:solidFill>
                        <a:latin typeface="Cambria Math" panose="02040503050406030204" pitchFamily="18" charset="0"/>
                        <a:ea typeface="Cambria Math" panose="02040503050406030204" pitchFamily="18" charset="0"/>
                      </a:rPr>
                      <m:t>∙ </m:t>
                    </m:r>
                    <m:acc>
                      <m:accPr>
                        <m:chr m:val="̅"/>
                        <m:ctrlPr>
                          <a:rPr lang="en-US" altLang="zh-CN" sz="2200" i="1">
                            <a:solidFill>
                              <a:schemeClr val="accent2"/>
                            </a:solidFill>
                            <a:latin typeface="Cambria Math" panose="02040503050406030204" pitchFamily="18" charset="0"/>
                          </a:rPr>
                        </m:ctrlPr>
                      </m:accPr>
                      <m:e>
                        <m:r>
                          <m:rPr>
                            <m:sty m:val="p"/>
                          </m:rPr>
                          <a:rPr lang="en-US" altLang="zh-CN" sz="2200" i="0">
                            <a:solidFill>
                              <a:schemeClr val="accent2"/>
                            </a:solidFill>
                            <a:latin typeface="Cambria Math" panose="02040503050406030204" pitchFamily="18" charset="0"/>
                          </a:rPr>
                          <m:t>B</m:t>
                        </m:r>
                      </m:e>
                    </m:acc>
                    <m:r>
                      <a:rPr lang="en-US" altLang="zh-CN" sz="2200" i="0">
                        <a:solidFill>
                          <a:schemeClr val="accent2"/>
                        </a:solidFill>
                        <a:latin typeface="Cambria Math" panose="02040503050406030204" pitchFamily="18" charset="0"/>
                        <a:ea typeface="Cambria Math" panose="02040503050406030204" pitchFamily="18" charset="0"/>
                      </a:rPr>
                      <m:t>∙</m:t>
                    </m:r>
                    <m:acc>
                      <m:accPr>
                        <m:chr m:val="̅"/>
                        <m:ctrlPr>
                          <a:rPr lang="en-US" altLang="zh-CN" sz="2200" i="1">
                            <a:solidFill>
                              <a:schemeClr val="accent2"/>
                            </a:solidFill>
                            <a:latin typeface="Cambria Math" panose="02040503050406030204" pitchFamily="18" charset="0"/>
                          </a:rPr>
                        </m:ctrlPr>
                      </m:accPr>
                      <m:e>
                        <m:r>
                          <m:rPr>
                            <m:sty m:val="p"/>
                          </m:rPr>
                          <a:rPr lang="en-US" altLang="zh-CN" sz="2200" i="0">
                            <a:solidFill>
                              <a:schemeClr val="accent2"/>
                            </a:solidFill>
                            <a:latin typeface="Cambria Math" panose="02040503050406030204" pitchFamily="18" charset="0"/>
                          </a:rPr>
                          <m:t>C</m:t>
                        </m:r>
                      </m:e>
                    </m:acc>
                  </m:oMath>
                </a14:m>
                <a:r>
                  <a:rPr lang="zh-CN" altLang="en-US" sz="2200" dirty="0">
                    <a:solidFill>
                      <a:schemeClr val="accent2"/>
                    </a:solidFill>
                  </a:rPr>
                  <a:t> </a:t>
                </a:r>
                <a:r>
                  <a:rPr lang="en-US" altLang="zh-CN" sz="2200" dirty="0">
                    <a:solidFill>
                      <a:schemeClr val="accent2"/>
                    </a:solidFill>
                  </a:rPr>
                  <a:t>, A</a:t>
                </a:r>
                <a:r>
                  <a:rPr lang="en-US" altLang="zh-CN" sz="2200" dirty="0">
                    <a:solidFill>
                      <a:schemeClr val="accent2"/>
                    </a:solidFill>
                    <a:ea typeface="Cambria Math" panose="02040503050406030204" pitchFamily="18" charset="0"/>
                  </a:rPr>
                  <a:t> </a:t>
                </a:r>
                <a14:m>
                  <m:oMath xmlns:m="http://schemas.openxmlformats.org/officeDocument/2006/math">
                    <m:r>
                      <a:rPr lang="en-US" altLang="zh-CN" sz="2200" i="0">
                        <a:solidFill>
                          <a:schemeClr val="accent2"/>
                        </a:solidFill>
                        <a:latin typeface="Cambria Math" panose="02040503050406030204" pitchFamily="18" charset="0"/>
                        <a:ea typeface="Cambria Math" panose="02040503050406030204" pitchFamily="18" charset="0"/>
                      </a:rPr>
                      <m:t>∙ </m:t>
                    </m:r>
                    <m:acc>
                      <m:accPr>
                        <m:chr m:val="̅"/>
                        <m:ctrlPr>
                          <a:rPr lang="en-US" altLang="zh-CN" sz="2200" i="1">
                            <a:solidFill>
                              <a:schemeClr val="accent2"/>
                            </a:solidFill>
                            <a:latin typeface="Cambria Math" panose="02040503050406030204" pitchFamily="18" charset="0"/>
                          </a:rPr>
                        </m:ctrlPr>
                      </m:accPr>
                      <m:e>
                        <m:r>
                          <m:rPr>
                            <m:sty m:val="p"/>
                          </m:rPr>
                          <a:rPr lang="en-US" altLang="zh-CN" sz="2200" i="0">
                            <a:solidFill>
                              <a:schemeClr val="accent2"/>
                            </a:solidFill>
                            <a:latin typeface="Cambria Math" panose="02040503050406030204" pitchFamily="18" charset="0"/>
                          </a:rPr>
                          <m:t>B</m:t>
                        </m:r>
                      </m:e>
                    </m:acc>
                    <m:r>
                      <a:rPr lang="en-US" altLang="zh-CN" sz="2200" i="0">
                        <a:solidFill>
                          <a:schemeClr val="accent2"/>
                        </a:solidFill>
                        <a:latin typeface="Cambria Math" panose="02040503050406030204" pitchFamily="18" charset="0"/>
                        <a:ea typeface="Cambria Math" panose="02040503050406030204" pitchFamily="18" charset="0"/>
                      </a:rPr>
                      <m:t>∙</m:t>
                    </m:r>
                    <m:r>
                      <m:rPr>
                        <m:sty m:val="p"/>
                      </m:rPr>
                      <a:rPr lang="en-US" altLang="zh-CN" sz="2200" b="0" i="0" smtClean="0">
                        <a:solidFill>
                          <a:schemeClr val="accent2"/>
                        </a:solidFill>
                        <a:latin typeface="Cambria Math" panose="02040503050406030204" pitchFamily="18" charset="0"/>
                      </a:rPr>
                      <m:t>C</m:t>
                    </m:r>
                  </m:oMath>
                </a14:m>
                <a:r>
                  <a:rPr lang="zh-CN" altLang="en-US" sz="2200" dirty="0">
                    <a:solidFill>
                      <a:schemeClr val="accent2"/>
                    </a:solidFill>
                  </a:rPr>
                  <a:t> </a:t>
                </a:r>
                <a:r>
                  <a:rPr lang="en-US" altLang="zh-CN" sz="2200" dirty="0">
                    <a:solidFill>
                      <a:schemeClr val="accent2"/>
                    </a:solidFill>
                  </a:rPr>
                  <a:t>, A</a:t>
                </a:r>
                <a:r>
                  <a:rPr lang="en-US" altLang="zh-CN" sz="2200" dirty="0">
                    <a:solidFill>
                      <a:schemeClr val="accent2"/>
                    </a:solidFill>
                    <a:ea typeface="Cambria Math" panose="02040503050406030204" pitchFamily="18" charset="0"/>
                  </a:rPr>
                  <a:t> </a:t>
                </a:r>
                <a14:m>
                  <m:oMath xmlns:m="http://schemas.openxmlformats.org/officeDocument/2006/math">
                    <m:r>
                      <a:rPr lang="en-US" altLang="zh-CN" sz="2200" i="0">
                        <a:solidFill>
                          <a:schemeClr val="accent2"/>
                        </a:solidFill>
                        <a:latin typeface="Cambria Math" panose="02040503050406030204" pitchFamily="18" charset="0"/>
                        <a:ea typeface="Cambria Math" panose="02040503050406030204" pitchFamily="18" charset="0"/>
                      </a:rPr>
                      <m:t>∙ </m:t>
                    </m:r>
                  </m:oMath>
                </a14:m>
                <a:r>
                  <a:rPr lang="en-US" altLang="zh-CN" sz="2200" dirty="0">
                    <a:solidFill>
                      <a:schemeClr val="accent2"/>
                    </a:solidFill>
                  </a:rPr>
                  <a:t>B</a:t>
                </a:r>
                <a:r>
                  <a:rPr lang="en-US" altLang="zh-CN" sz="2200" dirty="0">
                    <a:solidFill>
                      <a:schemeClr val="accent2"/>
                    </a:solidFill>
                    <a:ea typeface="Cambria Math" panose="02040503050406030204" pitchFamily="18" charset="0"/>
                  </a:rPr>
                  <a:t> </a:t>
                </a:r>
                <a14:m>
                  <m:oMath xmlns:m="http://schemas.openxmlformats.org/officeDocument/2006/math">
                    <m:r>
                      <a:rPr lang="en-US" altLang="zh-CN" sz="2200" i="0">
                        <a:solidFill>
                          <a:schemeClr val="accent2"/>
                        </a:solidFill>
                        <a:latin typeface="Cambria Math" panose="02040503050406030204" pitchFamily="18" charset="0"/>
                        <a:ea typeface="Cambria Math" panose="02040503050406030204" pitchFamily="18" charset="0"/>
                      </a:rPr>
                      <m:t>∙ </m:t>
                    </m:r>
                  </m:oMath>
                </a14:m>
                <a:r>
                  <a:rPr lang="en-US" altLang="zh-CN" sz="2200" dirty="0">
                    <a:solidFill>
                      <a:schemeClr val="accent2"/>
                    </a:solidFill>
                  </a:rPr>
                  <a:t>C} </a:t>
                </a:r>
              </a:p>
              <a:p>
                <a:pPr marL="294005" lvl="3" indent="0">
                  <a:spcBef>
                    <a:spcPts val="600"/>
                  </a:spcBef>
                  <a:buNone/>
                </a:pPr>
                <a:r>
                  <a:rPr lang="zh-CN" altLang="en-US" sz="2200" dirty="0">
                    <a:solidFill>
                      <a:schemeClr val="accent2"/>
                    </a:solidFill>
                  </a:rPr>
                  <a:t>含有两个最小项的蕴涵项： </a:t>
                </a:r>
                <a:endParaRPr lang="en-US" altLang="zh-CN" sz="2200" dirty="0">
                  <a:solidFill>
                    <a:schemeClr val="accent2"/>
                  </a:solidFill>
                </a:endParaRPr>
              </a:p>
              <a:p>
                <a:pPr marL="294005" lvl="3" indent="0">
                  <a:spcBef>
                    <a:spcPts val="600"/>
                  </a:spcBef>
                  <a:buNone/>
                </a:pPr>
                <a:r>
                  <a:rPr lang="zh-CN" altLang="en-US" sz="2200" dirty="0">
                    <a:solidFill>
                      <a:schemeClr val="accent2"/>
                    </a:solidFill>
                  </a:rPr>
                  <a:t>含有四个最小项的蕴涵项：</a:t>
                </a:r>
                <a:endParaRPr lang="en-US" altLang="zh-CN" sz="2200" dirty="0">
                  <a:solidFill>
                    <a:schemeClr val="accent2"/>
                  </a:solidFill>
                </a:endParaRPr>
              </a:p>
              <a:p>
                <a:pPr marL="0" indent="0">
                  <a:spcBef>
                    <a:spcPts val="600"/>
                  </a:spcBef>
                  <a:buNone/>
                </a:pPr>
                <a:r>
                  <a:rPr lang="zh-CN" altLang="en-US" sz="2200" dirty="0"/>
                  <a:t>质蕴涵项，没有</a:t>
                </a:r>
                <a:r>
                  <a:rPr lang="zh-CN" altLang="en-US" sz="2200" b="1" dirty="0">
                    <a:solidFill>
                      <a:srgbClr val="FF0000"/>
                    </a:solidFill>
                  </a:rPr>
                  <a:t>被覆盖</a:t>
                </a:r>
                <a:r>
                  <a:rPr lang="zh-CN" altLang="en-US" sz="2200" dirty="0"/>
                  <a:t>的蕴涵项：</a:t>
                </a:r>
                <a:r>
                  <a:rPr lang="en-US" altLang="zh-CN" sz="2200" dirty="0"/>
                  <a:t> {</a:t>
                </a:r>
                <a14:m>
                  <m:oMath xmlns:m="http://schemas.openxmlformats.org/officeDocument/2006/math">
                    <m:r>
                      <m:rPr>
                        <m:nor/>
                      </m:rPr>
                      <a:rPr lang="en-US" altLang="zh-CN" sz="2200" dirty="0">
                        <a:latin typeface="Cambria Math" panose="02040503050406030204" pitchFamily="18" charset="0"/>
                      </a:rPr>
                      <m:t>A</m:t>
                    </m:r>
                    <m:r>
                      <a:rPr lang="en-US" altLang="zh-CN" sz="2200" i="0">
                        <a:latin typeface="Cambria Math" panose="02040503050406030204" pitchFamily="18" charset="0"/>
                        <a:ea typeface="Cambria Math" panose="02040503050406030204" pitchFamily="18" charset="0"/>
                      </a:rPr>
                      <m:t>∙</m:t>
                    </m:r>
                    <m:acc>
                      <m:accPr>
                        <m:chr m:val="̅"/>
                        <m:ctrlPr>
                          <a:rPr lang="en-US" altLang="zh-CN" sz="2200" i="1">
                            <a:latin typeface="Cambria Math" panose="02040503050406030204" pitchFamily="18" charset="0"/>
                          </a:rPr>
                        </m:ctrlPr>
                      </m:accPr>
                      <m:e>
                        <m:r>
                          <m:rPr>
                            <m:sty m:val="p"/>
                          </m:rPr>
                          <a:rPr lang="en-US" altLang="zh-CN" sz="2200" i="0">
                            <a:latin typeface="Cambria Math" panose="02040503050406030204" pitchFamily="18" charset="0"/>
                          </a:rPr>
                          <m:t>B</m:t>
                        </m:r>
                      </m:e>
                    </m:acc>
                  </m:oMath>
                </a14:m>
                <a:r>
                  <a:rPr lang="en-US" altLang="zh-CN" sz="2200" dirty="0"/>
                  <a:t>,  C} </a:t>
                </a:r>
              </a:p>
              <a:p>
                <a:pPr marL="0" indent="0">
                  <a:spcBef>
                    <a:spcPts val="600"/>
                  </a:spcBef>
                  <a:buNone/>
                </a:pPr>
                <a:r>
                  <a:rPr lang="zh-CN" altLang="en-US" sz="2200" dirty="0"/>
                  <a:t>实质蕴涵项 </a:t>
                </a:r>
                <a:r>
                  <a:rPr lang="en-US" altLang="zh-CN" sz="2200" dirty="0"/>
                  <a:t>= {</a:t>
                </a:r>
                <a14:m>
                  <m:oMath xmlns:m="http://schemas.openxmlformats.org/officeDocument/2006/math">
                    <m:r>
                      <m:rPr>
                        <m:nor/>
                      </m:rPr>
                      <a:rPr lang="en-US" altLang="zh-CN" sz="2200" dirty="0">
                        <a:latin typeface="Cambria Math" panose="02040503050406030204" pitchFamily="18" charset="0"/>
                      </a:rPr>
                      <m:t>A</m:t>
                    </m:r>
                    <m:r>
                      <a:rPr lang="en-US" altLang="zh-CN" sz="2200" i="0">
                        <a:latin typeface="Cambria Math" panose="02040503050406030204" pitchFamily="18" charset="0"/>
                        <a:ea typeface="Cambria Math" panose="02040503050406030204" pitchFamily="18" charset="0"/>
                      </a:rPr>
                      <m:t>∙</m:t>
                    </m:r>
                    <m:acc>
                      <m:accPr>
                        <m:chr m:val="̅"/>
                        <m:ctrlPr>
                          <a:rPr lang="en-US" altLang="zh-CN" sz="2200" i="1">
                            <a:latin typeface="Cambria Math" panose="02040503050406030204" pitchFamily="18" charset="0"/>
                          </a:rPr>
                        </m:ctrlPr>
                      </m:accPr>
                      <m:e>
                        <m:r>
                          <m:rPr>
                            <m:sty m:val="p"/>
                          </m:rPr>
                          <a:rPr lang="en-US" altLang="zh-CN" sz="2200" i="0">
                            <a:latin typeface="Cambria Math" panose="02040503050406030204" pitchFamily="18" charset="0"/>
                          </a:rPr>
                          <m:t>B</m:t>
                        </m:r>
                      </m:e>
                    </m:acc>
                  </m:oMath>
                </a14:m>
                <a:r>
                  <a:rPr lang="en-US" altLang="zh-CN" sz="2200" dirty="0"/>
                  <a:t>, C}</a:t>
                </a:r>
              </a:p>
              <a:p>
                <a:pPr marL="0" indent="0">
                  <a:spcBef>
                    <a:spcPts val="600"/>
                  </a:spcBef>
                  <a:buNone/>
                </a:pPr>
                <a:r>
                  <a:rPr lang="zh-CN" altLang="en-US" sz="2200" dirty="0"/>
                  <a:t>最小覆盖 </a:t>
                </a:r>
                <a:r>
                  <a:rPr lang="en-US" altLang="zh-CN" sz="2200" dirty="0"/>
                  <a:t>=A</a:t>
                </a:r>
                <a14:m>
                  <m:oMath xmlns:m="http://schemas.openxmlformats.org/officeDocument/2006/math">
                    <m:r>
                      <a:rPr lang="en-US" altLang="zh-CN" sz="2200" i="0">
                        <a:latin typeface="Cambria Math" panose="02040503050406030204" pitchFamily="18" charset="0"/>
                        <a:ea typeface="Cambria Math" panose="02040503050406030204" pitchFamily="18" charset="0"/>
                      </a:rPr>
                      <m:t>∙</m:t>
                    </m:r>
                    <m:acc>
                      <m:accPr>
                        <m:chr m:val="̅"/>
                        <m:ctrlPr>
                          <a:rPr lang="en-US" altLang="zh-CN" sz="2200" i="1">
                            <a:latin typeface="Cambria Math" panose="02040503050406030204" pitchFamily="18" charset="0"/>
                          </a:rPr>
                        </m:ctrlPr>
                      </m:accPr>
                      <m:e>
                        <m:r>
                          <m:rPr>
                            <m:sty m:val="p"/>
                          </m:rPr>
                          <a:rPr lang="en-US" altLang="zh-CN" sz="2200" i="0">
                            <a:latin typeface="Cambria Math" panose="02040503050406030204" pitchFamily="18" charset="0"/>
                          </a:rPr>
                          <m:t>B</m:t>
                        </m:r>
                      </m:e>
                    </m:acc>
                  </m:oMath>
                </a14:m>
                <a:r>
                  <a:rPr lang="en-US" altLang="zh-CN" sz="2200" dirty="0"/>
                  <a:t>+ C </a:t>
                </a:r>
                <a:endParaRPr lang="zh-CN" altLang="en-US" sz="2200" dirty="0"/>
              </a:p>
            </p:txBody>
          </p:sp>
        </mc:Choice>
        <mc:Fallback xmlns="">
          <p:sp>
            <p:nvSpPr>
              <p:cNvPr id="34" name="内容占位符 2"/>
              <p:cNvSpPr>
                <a:spLocks noRot="1" noChangeAspect="1" noMove="1" noResize="1" noEditPoints="1" noAdjustHandles="1" noChangeArrowheads="1" noChangeShapeType="1" noTextEdit="1"/>
              </p:cNvSpPr>
              <p:nvPr>
                <p:ph idx="1"/>
              </p:nvPr>
            </p:nvSpPr>
            <p:spPr>
              <a:xfrm>
                <a:off x="683568" y="3536778"/>
                <a:ext cx="8208912" cy="3176905"/>
              </a:xfrm>
              <a:blipFill rotWithShape="1">
                <a:blip r:embed="rId3"/>
                <a:stretch>
                  <a:fillRect l="-4" t="-15" r="7" b="15"/>
                </a:stretch>
              </a:blipFill>
            </p:spPr>
            <p:txBody>
              <a:bodyPr/>
              <a:lstStyle/>
              <a:p>
                <a:r>
                  <a:rPr lang="zh-CN" altLang="en-US">
                    <a:noFill/>
                  </a:rPr>
                  <a:t> </a:t>
                </a:r>
              </a:p>
            </p:txBody>
          </p:sp>
        </mc:Fallback>
      </mc:AlternateContent>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67</a:t>
            </a:fld>
            <a:endParaRPr lang="en-US" altLang="zh-CN"/>
          </a:p>
        </p:txBody>
      </p:sp>
      <p:grpSp>
        <p:nvGrpSpPr>
          <p:cNvPr id="32" name="组合 31"/>
          <p:cNvGrpSpPr/>
          <p:nvPr/>
        </p:nvGrpSpPr>
        <p:grpSpPr>
          <a:xfrm>
            <a:off x="306760" y="1703393"/>
            <a:ext cx="2895600" cy="1536878"/>
            <a:chOff x="611560" y="1196752"/>
            <a:chExt cx="2895600" cy="1536878"/>
          </a:xfrm>
        </p:grpSpPr>
        <p:grpSp>
          <p:nvGrpSpPr>
            <p:cNvPr id="7" name="Group 8"/>
            <p:cNvGrpSpPr/>
            <p:nvPr/>
          </p:nvGrpSpPr>
          <p:grpSpPr bwMode="auto">
            <a:xfrm>
              <a:off x="611560" y="1196752"/>
              <a:ext cx="2895600" cy="1524000"/>
              <a:chOff x="144" y="2304"/>
              <a:chExt cx="1824" cy="960"/>
            </a:xfrm>
          </p:grpSpPr>
          <p:sp>
            <p:nvSpPr>
              <p:cNvPr id="8" name="Rectangle 9"/>
              <p:cNvSpPr>
                <a:spLocks noChangeArrowheads="1"/>
              </p:cNvSpPr>
              <p:nvPr/>
            </p:nvSpPr>
            <p:spPr bwMode="auto">
              <a:xfrm>
                <a:off x="1536" y="297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9" name="Rectangle 10"/>
              <p:cNvSpPr>
                <a:spLocks noChangeArrowheads="1"/>
              </p:cNvSpPr>
              <p:nvPr/>
            </p:nvSpPr>
            <p:spPr bwMode="auto">
              <a:xfrm>
                <a:off x="1536" y="26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0" name="Rectangle 11"/>
              <p:cNvSpPr>
                <a:spLocks noChangeArrowheads="1"/>
              </p:cNvSpPr>
              <p:nvPr/>
            </p:nvSpPr>
            <p:spPr bwMode="auto">
              <a:xfrm>
                <a:off x="864" y="297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11" name="Rectangle 12"/>
              <p:cNvSpPr>
                <a:spLocks noChangeArrowheads="1"/>
              </p:cNvSpPr>
              <p:nvPr/>
            </p:nvSpPr>
            <p:spPr bwMode="auto">
              <a:xfrm>
                <a:off x="864" y="272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12" name="Rectangle 13"/>
              <p:cNvSpPr>
                <a:spLocks noChangeArrowheads="1"/>
              </p:cNvSpPr>
              <p:nvPr/>
            </p:nvSpPr>
            <p:spPr bwMode="auto">
              <a:xfrm>
                <a:off x="1200" y="297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3" name="Rectangle 14"/>
              <p:cNvSpPr>
                <a:spLocks noChangeArrowheads="1"/>
              </p:cNvSpPr>
              <p:nvPr/>
            </p:nvSpPr>
            <p:spPr bwMode="auto">
              <a:xfrm>
                <a:off x="1200" y="26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4" name="Rectangle 15"/>
              <p:cNvSpPr>
                <a:spLocks noChangeArrowheads="1"/>
              </p:cNvSpPr>
              <p:nvPr/>
            </p:nvSpPr>
            <p:spPr bwMode="auto">
              <a:xfrm>
                <a:off x="528" y="297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5" name="Rectangle 16"/>
              <p:cNvSpPr>
                <a:spLocks noChangeArrowheads="1"/>
              </p:cNvSpPr>
              <p:nvPr/>
            </p:nvSpPr>
            <p:spPr bwMode="auto">
              <a:xfrm>
                <a:off x="528" y="26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6" name="Line 17"/>
              <p:cNvSpPr>
                <a:spLocks noChangeShapeType="1"/>
              </p:cNvSpPr>
              <p:nvPr/>
            </p:nvSpPr>
            <p:spPr bwMode="auto">
              <a:xfrm>
                <a:off x="528" y="2688"/>
                <a:ext cx="1344"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8"/>
              <p:cNvSpPr>
                <a:spLocks noChangeShapeType="1"/>
              </p:cNvSpPr>
              <p:nvPr/>
            </p:nvSpPr>
            <p:spPr bwMode="auto">
              <a:xfrm>
                <a:off x="528" y="3264"/>
                <a:ext cx="1344"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9"/>
              <p:cNvSpPr>
                <a:spLocks noChangeShapeType="1"/>
              </p:cNvSpPr>
              <p:nvPr/>
            </p:nvSpPr>
            <p:spPr bwMode="auto">
              <a:xfrm>
                <a:off x="528" y="2688"/>
                <a:ext cx="0" cy="576"/>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20"/>
              <p:cNvSpPr>
                <a:spLocks noChangeShapeType="1"/>
              </p:cNvSpPr>
              <p:nvPr/>
            </p:nvSpPr>
            <p:spPr bwMode="auto">
              <a:xfrm>
                <a:off x="1872" y="2688"/>
                <a:ext cx="0" cy="576"/>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1"/>
              <p:cNvSpPr>
                <a:spLocks noChangeShapeType="1"/>
              </p:cNvSpPr>
              <p:nvPr/>
            </p:nvSpPr>
            <p:spPr bwMode="auto">
              <a:xfrm>
                <a:off x="528" y="2976"/>
                <a:ext cx="134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2"/>
              <p:cNvSpPr>
                <a:spLocks noChangeShapeType="1"/>
              </p:cNvSpPr>
              <p:nvPr/>
            </p:nvSpPr>
            <p:spPr bwMode="auto">
              <a:xfrm>
                <a:off x="1200" y="2688"/>
                <a:ext cx="0" cy="57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3"/>
              <p:cNvSpPr>
                <a:spLocks noChangeShapeType="1"/>
              </p:cNvSpPr>
              <p:nvPr/>
            </p:nvSpPr>
            <p:spPr bwMode="auto">
              <a:xfrm>
                <a:off x="864" y="2688"/>
                <a:ext cx="0" cy="57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4"/>
              <p:cNvSpPr>
                <a:spLocks noChangeShapeType="1"/>
              </p:cNvSpPr>
              <p:nvPr/>
            </p:nvSpPr>
            <p:spPr bwMode="auto">
              <a:xfrm>
                <a:off x="1536" y="2688"/>
                <a:ext cx="0" cy="57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5"/>
              <p:cNvSpPr>
                <a:spLocks noChangeShapeType="1"/>
              </p:cNvSpPr>
              <p:nvPr/>
            </p:nvSpPr>
            <p:spPr bwMode="auto">
              <a:xfrm>
                <a:off x="288" y="2448"/>
                <a:ext cx="24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Text Box 26"/>
              <p:cNvSpPr txBox="1">
                <a:spLocks noChangeArrowheads="1"/>
              </p:cNvSpPr>
              <p:nvPr/>
            </p:nvSpPr>
            <p:spPr bwMode="auto">
              <a:xfrm>
                <a:off x="144" y="2400"/>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a:t>A</a:t>
                </a:r>
              </a:p>
            </p:txBody>
          </p:sp>
          <p:sp>
            <p:nvSpPr>
              <p:cNvPr id="26" name="Text Box 27"/>
              <p:cNvSpPr txBox="1">
                <a:spLocks noChangeArrowheads="1"/>
              </p:cNvSpPr>
              <p:nvPr/>
            </p:nvSpPr>
            <p:spPr bwMode="auto">
              <a:xfrm>
                <a:off x="288" y="2304"/>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a:t>BC</a:t>
                </a:r>
              </a:p>
            </p:txBody>
          </p:sp>
          <p:sp>
            <p:nvSpPr>
              <p:cNvPr id="27" name="Text Box 28"/>
              <p:cNvSpPr txBox="1">
                <a:spLocks noChangeArrowheads="1"/>
              </p:cNvSpPr>
              <p:nvPr/>
            </p:nvSpPr>
            <p:spPr bwMode="auto">
              <a:xfrm>
                <a:off x="576" y="2448"/>
                <a:ext cx="13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t>00      01       11      10</a:t>
                </a:r>
              </a:p>
            </p:txBody>
          </p:sp>
          <p:sp>
            <p:nvSpPr>
              <p:cNvPr id="28" name="Text Box 29"/>
              <p:cNvSpPr txBox="1">
                <a:spLocks noChangeArrowheads="1"/>
              </p:cNvSpPr>
              <p:nvPr/>
            </p:nvSpPr>
            <p:spPr bwMode="auto">
              <a:xfrm>
                <a:off x="336" y="2736"/>
                <a:ext cx="192"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0</a:t>
                </a:r>
              </a:p>
              <a:p>
                <a:pPr>
                  <a:spcBef>
                    <a:spcPct val="50000"/>
                  </a:spcBef>
                </a:pPr>
                <a:r>
                  <a:rPr lang="en-US" altLang="zh-CN" sz="1600"/>
                  <a:t>1</a:t>
                </a:r>
              </a:p>
            </p:txBody>
          </p:sp>
        </p:grpSp>
        <p:sp>
          <p:nvSpPr>
            <p:cNvPr id="29" name="Rectangle 12"/>
            <p:cNvSpPr>
              <a:spLocks noChangeArrowheads="1"/>
            </p:cNvSpPr>
            <p:nvPr/>
          </p:nvSpPr>
          <p:spPr bwMode="auto">
            <a:xfrm>
              <a:off x="2339752" y="1844824"/>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30" name="Rectangle 12"/>
            <p:cNvSpPr>
              <a:spLocks noChangeArrowheads="1"/>
            </p:cNvSpPr>
            <p:nvPr/>
          </p:nvSpPr>
          <p:spPr bwMode="auto">
            <a:xfrm>
              <a:off x="2324100" y="227643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31" name="Rectangle 12"/>
            <p:cNvSpPr>
              <a:spLocks noChangeArrowheads="1"/>
            </p:cNvSpPr>
            <p:nvPr/>
          </p:nvSpPr>
          <p:spPr bwMode="auto">
            <a:xfrm>
              <a:off x="1331640" y="225172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grpSp>
      <p:grpSp>
        <p:nvGrpSpPr>
          <p:cNvPr id="35" name="组合 34"/>
          <p:cNvGrpSpPr/>
          <p:nvPr/>
        </p:nvGrpSpPr>
        <p:grpSpPr>
          <a:xfrm>
            <a:off x="3176518" y="1690515"/>
            <a:ext cx="2895600" cy="1536878"/>
            <a:chOff x="611560" y="1196752"/>
            <a:chExt cx="2895600" cy="1536878"/>
          </a:xfrm>
        </p:grpSpPr>
        <p:grpSp>
          <p:nvGrpSpPr>
            <p:cNvPr id="36" name="Group 8"/>
            <p:cNvGrpSpPr/>
            <p:nvPr/>
          </p:nvGrpSpPr>
          <p:grpSpPr bwMode="auto">
            <a:xfrm>
              <a:off x="611560" y="1196752"/>
              <a:ext cx="2895600" cy="1524000"/>
              <a:chOff x="144" y="2304"/>
              <a:chExt cx="1824" cy="960"/>
            </a:xfrm>
          </p:grpSpPr>
          <p:sp>
            <p:nvSpPr>
              <p:cNvPr id="40" name="Rectangle 9"/>
              <p:cNvSpPr>
                <a:spLocks noChangeArrowheads="1"/>
              </p:cNvSpPr>
              <p:nvPr/>
            </p:nvSpPr>
            <p:spPr bwMode="auto">
              <a:xfrm>
                <a:off x="1536" y="297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41" name="Rectangle 10"/>
              <p:cNvSpPr>
                <a:spLocks noChangeArrowheads="1"/>
              </p:cNvSpPr>
              <p:nvPr/>
            </p:nvSpPr>
            <p:spPr bwMode="auto">
              <a:xfrm>
                <a:off x="1536" y="26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42" name="Rectangle 11"/>
              <p:cNvSpPr>
                <a:spLocks noChangeArrowheads="1"/>
              </p:cNvSpPr>
              <p:nvPr/>
            </p:nvSpPr>
            <p:spPr bwMode="auto">
              <a:xfrm>
                <a:off x="864" y="297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43" name="Rectangle 12"/>
              <p:cNvSpPr>
                <a:spLocks noChangeArrowheads="1"/>
              </p:cNvSpPr>
              <p:nvPr/>
            </p:nvSpPr>
            <p:spPr bwMode="auto">
              <a:xfrm>
                <a:off x="864" y="26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44" name="Rectangle 13"/>
              <p:cNvSpPr>
                <a:spLocks noChangeArrowheads="1"/>
              </p:cNvSpPr>
              <p:nvPr/>
            </p:nvSpPr>
            <p:spPr bwMode="auto">
              <a:xfrm>
                <a:off x="1200" y="297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45" name="Rectangle 14"/>
              <p:cNvSpPr>
                <a:spLocks noChangeArrowheads="1"/>
              </p:cNvSpPr>
              <p:nvPr/>
            </p:nvSpPr>
            <p:spPr bwMode="auto">
              <a:xfrm>
                <a:off x="1200" y="26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46" name="Rectangle 15"/>
              <p:cNvSpPr>
                <a:spLocks noChangeArrowheads="1"/>
              </p:cNvSpPr>
              <p:nvPr/>
            </p:nvSpPr>
            <p:spPr bwMode="auto">
              <a:xfrm>
                <a:off x="528" y="297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47" name="Rectangle 16"/>
              <p:cNvSpPr>
                <a:spLocks noChangeArrowheads="1"/>
              </p:cNvSpPr>
              <p:nvPr/>
            </p:nvSpPr>
            <p:spPr bwMode="auto">
              <a:xfrm>
                <a:off x="528" y="26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48" name="Line 17"/>
              <p:cNvSpPr>
                <a:spLocks noChangeShapeType="1"/>
              </p:cNvSpPr>
              <p:nvPr/>
            </p:nvSpPr>
            <p:spPr bwMode="auto">
              <a:xfrm>
                <a:off x="528" y="2688"/>
                <a:ext cx="1344"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8"/>
              <p:cNvSpPr>
                <a:spLocks noChangeShapeType="1"/>
              </p:cNvSpPr>
              <p:nvPr/>
            </p:nvSpPr>
            <p:spPr bwMode="auto">
              <a:xfrm>
                <a:off x="528" y="3264"/>
                <a:ext cx="1344"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19"/>
              <p:cNvSpPr>
                <a:spLocks noChangeShapeType="1"/>
              </p:cNvSpPr>
              <p:nvPr/>
            </p:nvSpPr>
            <p:spPr bwMode="auto">
              <a:xfrm>
                <a:off x="528" y="2688"/>
                <a:ext cx="0" cy="576"/>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20"/>
              <p:cNvSpPr>
                <a:spLocks noChangeShapeType="1"/>
              </p:cNvSpPr>
              <p:nvPr/>
            </p:nvSpPr>
            <p:spPr bwMode="auto">
              <a:xfrm>
                <a:off x="1872" y="2688"/>
                <a:ext cx="0" cy="576"/>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21"/>
              <p:cNvSpPr>
                <a:spLocks noChangeShapeType="1"/>
              </p:cNvSpPr>
              <p:nvPr/>
            </p:nvSpPr>
            <p:spPr bwMode="auto">
              <a:xfrm>
                <a:off x="528" y="2976"/>
                <a:ext cx="134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2"/>
              <p:cNvSpPr>
                <a:spLocks noChangeShapeType="1"/>
              </p:cNvSpPr>
              <p:nvPr/>
            </p:nvSpPr>
            <p:spPr bwMode="auto">
              <a:xfrm>
                <a:off x="1200" y="2688"/>
                <a:ext cx="0" cy="57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23"/>
              <p:cNvSpPr>
                <a:spLocks noChangeShapeType="1"/>
              </p:cNvSpPr>
              <p:nvPr/>
            </p:nvSpPr>
            <p:spPr bwMode="auto">
              <a:xfrm>
                <a:off x="864" y="2688"/>
                <a:ext cx="0" cy="57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24"/>
              <p:cNvSpPr>
                <a:spLocks noChangeShapeType="1"/>
              </p:cNvSpPr>
              <p:nvPr/>
            </p:nvSpPr>
            <p:spPr bwMode="auto">
              <a:xfrm>
                <a:off x="1536" y="2688"/>
                <a:ext cx="0" cy="57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25"/>
              <p:cNvSpPr>
                <a:spLocks noChangeShapeType="1"/>
              </p:cNvSpPr>
              <p:nvPr/>
            </p:nvSpPr>
            <p:spPr bwMode="auto">
              <a:xfrm>
                <a:off x="288" y="2448"/>
                <a:ext cx="24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Text Box 26"/>
              <p:cNvSpPr txBox="1">
                <a:spLocks noChangeArrowheads="1"/>
              </p:cNvSpPr>
              <p:nvPr/>
            </p:nvSpPr>
            <p:spPr bwMode="auto">
              <a:xfrm>
                <a:off x="144" y="2400"/>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a:t>A</a:t>
                </a:r>
              </a:p>
            </p:txBody>
          </p:sp>
          <p:sp>
            <p:nvSpPr>
              <p:cNvPr id="58" name="Text Box 27"/>
              <p:cNvSpPr txBox="1">
                <a:spLocks noChangeArrowheads="1"/>
              </p:cNvSpPr>
              <p:nvPr/>
            </p:nvSpPr>
            <p:spPr bwMode="auto">
              <a:xfrm>
                <a:off x="288" y="2304"/>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a:t>BC</a:t>
                </a:r>
              </a:p>
            </p:txBody>
          </p:sp>
          <p:sp>
            <p:nvSpPr>
              <p:cNvPr id="59" name="Text Box 28"/>
              <p:cNvSpPr txBox="1">
                <a:spLocks noChangeArrowheads="1"/>
              </p:cNvSpPr>
              <p:nvPr/>
            </p:nvSpPr>
            <p:spPr bwMode="auto">
              <a:xfrm>
                <a:off x="576" y="2448"/>
                <a:ext cx="13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t>00      01       11      10</a:t>
                </a:r>
              </a:p>
            </p:txBody>
          </p:sp>
          <p:sp>
            <p:nvSpPr>
              <p:cNvPr id="60" name="Text Box 29"/>
              <p:cNvSpPr txBox="1">
                <a:spLocks noChangeArrowheads="1"/>
              </p:cNvSpPr>
              <p:nvPr/>
            </p:nvSpPr>
            <p:spPr bwMode="auto">
              <a:xfrm>
                <a:off x="336" y="2736"/>
                <a:ext cx="192"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0</a:t>
                </a:r>
              </a:p>
              <a:p>
                <a:pPr>
                  <a:spcBef>
                    <a:spcPct val="50000"/>
                  </a:spcBef>
                </a:pPr>
                <a:r>
                  <a:rPr lang="en-US" altLang="zh-CN" sz="1600"/>
                  <a:t>1</a:t>
                </a:r>
              </a:p>
            </p:txBody>
          </p:sp>
        </p:grpSp>
        <p:sp>
          <p:nvSpPr>
            <p:cNvPr id="37" name="Rectangle 12"/>
            <p:cNvSpPr>
              <a:spLocks noChangeArrowheads="1"/>
            </p:cNvSpPr>
            <p:nvPr/>
          </p:nvSpPr>
          <p:spPr bwMode="auto">
            <a:xfrm>
              <a:off x="2339752" y="1844824"/>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38" name="Rectangle 12"/>
            <p:cNvSpPr>
              <a:spLocks noChangeArrowheads="1"/>
            </p:cNvSpPr>
            <p:nvPr/>
          </p:nvSpPr>
          <p:spPr bwMode="auto">
            <a:xfrm>
              <a:off x="2324100" y="227643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39" name="Rectangle 12"/>
            <p:cNvSpPr>
              <a:spLocks noChangeArrowheads="1"/>
            </p:cNvSpPr>
            <p:nvPr/>
          </p:nvSpPr>
          <p:spPr bwMode="auto">
            <a:xfrm>
              <a:off x="1331640" y="225172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grpSp>
      <p:grpSp>
        <p:nvGrpSpPr>
          <p:cNvPr id="61" name="组合 60"/>
          <p:cNvGrpSpPr/>
          <p:nvPr/>
        </p:nvGrpSpPr>
        <p:grpSpPr>
          <a:xfrm>
            <a:off x="6104433" y="1671407"/>
            <a:ext cx="2895600" cy="1536878"/>
            <a:chOff x="611560" y="1196752"/>
            <a:chExt cx="2895600" cy="1536878"/>
          </a:xfrm>
        </p:grpSpPr>
        <p:grpSp>
          <p:nvGrpSpPr>
            <p:cNvPr id="62" name="Group 8"/>
            <p:cNvGrpSpPr/>
            <p:nvPr/>
          </p:nvGrpSpPr>
          <p:grpSpPr bwMode="auto">
            <a:xfrm>
              <a:off x="611560" y="1196752"/>
              <a:ext cx="2895600" cy="1524000"/>
              <a:chOff x="144" y="2304"/>
              <a:chExt cx="1824" cy="960"/>
            </a:xfrm>
          </p:grpSpPr>
          <p:sp>
            <p:nvSpPr>
              <p:cNvPr id="66" name="Rectangle 9"/>
              <p:cNvSpPr>
                <a:spLocks noChangeArrowheads="1"/>
              </p:cNvSpPr>
              <p:nvPr/>
            </p:nvSpPr>
            <p:spPr bwMode="auto">
              <a:xfrm>
                <a:off x="1536" y="297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67" name="Rectangle 10"/>
              <p:cNvSpPr>
                <a:spLocks noChangeArrowheads="1"/>
              </p:cNvSpPr>
              <p:nvPr/>
            </p:nvSpPr>
            <p:spPr bwMode="auto">
              <a:xfrm>
                <a:off x="1536" y="26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68" name="Rectangle 11"/>
              <p:cNvSpPr>
                <a:spLocks noChangeArrowheads="1"/>
              </p:cNvSpPr>
              <p:nvPr/>
            </p:nvSpPr>
            <p:spPr bwMode="auto">
              <a:xfrm>
                <a:off x="864" y="297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69" name="Rectangle 12"/>
              <p:cNvSpPr>
                <a:spLocks noChangeArrowheads="1"/>
              </p:cNvSpPr>
              <p:nvPr/>
            </p:nvSpPr>
            <p:spPr bwMode="auto">
              <a:xfrm>
                <a:off x="864" y="26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70" name="Rectangle 13"/>
              <p:cNvSpPr>
                <a:spLocks noChangeArrowheads="1"/>
              </p:cNvSpPr>
              <p:nvPr/>
            </p:nvSpPr>
            <p:spPr bwMode="auto">
              <a:xfrm>
                <a:off x="1200" y="297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71" name="Rectangle 14"/>
              <p:cNvSpPr>
                <a:spLocks noChangeArrowheads="1"/>
              </p:cNvSpPr>
              <p:nvPr/>
            </p:nvSpPr>
            <p:spPr bwMode="auto">
              <a:xfrm>
                <a:off x="1200" y="26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72" name="Rectangle 15"/>
              <p:cNvSpPr>
                <a:spLocks noChangeArrowheads="1"/>
              </p:cNvSpPr>
              <p:nvPr/>
            </p:nvSpPr>
            <p:spPr bwMode="auto">
              <a:xfrm>
                <a:off x="528" y="297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73" name="Rectangle 16"/>
              <p:cNvSpPr>
                <a:spLocks noChangeArrowheads="1"/>
              </p:cNvSpPr>
              <p:nvPr/>
            </p:nvSpPr>
            <p:spPr bwMode="auto">
              <a:xfrm>
                <a:off x="528" y="26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74" name="Line 17"/>
              <p:cNvSpPr>
                <a:spLocks noChangeShapeType="1"/>
              </p:cNvSpPr>
              <p:nvPr/>
            </p:nvSpPr>
            <p:spPr bwMode="auto">
              <a:xfrm>
                <a:off x="528" y="2688"/>
                <a:ext cx="1344"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Line 18"/>
              <p:cNvSpPr>
                <a:spLocks noChangeShapeType="1"/>
              </p:cNvSpPr>
              <p:nvPr/>
            </p:nvSpPr>
            <p:spPr bwMode="auto">
              <a:xfrm>
                <a:off x="528" y="3264"/>
                <a:ext cx="1344"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Line 19"/>
              <p:cNvSpPr>
                <a:spLocks noChangeShapeType="1"/>
              </p:cNvSpPr>
              <p:nvPr/>
            </p:nvSpPr>
            <p:spPr bwMode="auto">
              <a:xfrm>
                <a:off x="528" y="2688"/>
                <a:ext cx="0" cy="576"/>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 name="Line 20"/>
              <p:cNvSpPr>
                <a:spLocks noChangeShapeType="1"/>
              </p:cNvSpPr>
              <p:nvPr/>
            </p:nvSpPr>
            <p:spPr bwMode="auto">
              <a:xfrm>
                <a:off x="1872" y="2688"/>
                <a:ext cx="0" cy="576"/>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Line 21"/>
              <p:cNvSpPr>
                <a:spLocks noChangeShapeType="1"/>
              </p:cNvSpPr>
              <p:nvPr/>
            </p:nvSpPr>
            <p:spPr bwMode="auto">
              <a:xfrm>
                <a:off x="528" y="2976"/>
                <a:ext cx="134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Line 22"/>
              <p:cNvSpPr>
                <a:spLocks noChangeShapeType="1"/>
              </p:cNvSpPr>
              <p:nvPr/>
            </p:nvSpPr>
            <p:spPr bwMode="auto">
              <a:xfrm>
                <a:off x="1200" y="2688"/>
                <a:ext cx="0" cy="57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Line 23"/>
              <p:cNvSpPr>
                <a:spLocks noChangeShapeType="1"/>
              </p:cNvSpPr>
              <p:nvPr/>
            </p:nvSpPr>
            <p:spPr bwMode="auto">
              <a:xfrm>
                <a:off x="864" y="2688"/>
                <a:ext cx="0" cy="57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Line 24"/>
              <p:cNvSpPr>
                <a:spLocks noChangeShapeType="1"/>
              </p:cNvSpPr>
              <p:nvPr/>
            </p:nvSpPr>
            <p:spPr bwMode="auto">
              <a:xfrm>
                <a:off x="1536" y="2688"/>
                <a:ext cx="0" cy="57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25"/>
              <p:cNvSpPr>
                <a:spLocks noChangeShapeType="1"/>
              </p:cNvSpPr>
              <p:nvPr/>
            </p:nvSpPr>
            <p:spPr bwMode="auto">
              <a:xfrm>
                <a:off x="288" y="2448"/>
                <a:ext cx="24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Text Box 26"/>
              <p:cNvSpPr txBox="1">
                <a:spLocks noChangeArrowheads="1"/>
              </p:cNvSpPr>
              <p:nvPr/>
            </p:nvSpPr>
            <p:spPr bwMode="auto">
              <a:xfrm>
                <a:off x="144" y="2400"/>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a:t>A</a:t>
                </a:r>
              </a:p>
            </p:txBody>
          </p:sp>
          <p:sp>
            <p:nvSpPr>
              <p:cNvPr id="84" name="Text Box 27"/>
              <p:cNvSpPr txBox="1">
                <a:spLocks noChangeArrowheads="1"/>
              </p:cNvSpPr>
              <p:nvPr/>
            </p:nvSpPr>
            <p:spPr bwMode="auto">
              <a:xfrm>
                <a:off x="288" y="2304"/>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a:t>BC</a:t>
                </a:r>
              </a:p>
            </p:txBody>
          </p:sp>
          <p:sp>
            <p:nvSpPr>
              <p:cNvPr id="85" name="Text Box 28"/>
              <p:cNvSpPr txBox="1">
                <a:spLocks noChangeArrowheads="1"/>
              </p:cNvSpPr>
              <p:nvPr/>
            </p:nvSpPr>
            <p:spPr bwMode="auto">
              <a:xfrm>
                <a:off x="576" y="2448"/>
                <a:ext cx="13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t>00      01       11      10</a:t>
                </a:r>
              </a:p>
            </p:txBody>
          </p:sp>
          <p:sp>
            <p:nvSpPr>
              <p:cNvPr id="86" name="Text Box 29"/>
              <p:cNvSpPr txBox="1">
                <a:spLocks noChangeArrowheads="1"/>
              </p:cNvSpPr>
              <p:nvPr/>
            </p:nvSpPr>
            <p:spPr bwMode="auto">
              <a:xfrm>
                <a:off x="336" y="2736"/>
                <a:ext cx="192"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0</a:t>
                </a:r>
              </a:p>
              <a:p>
                <a:pPr>
                  <a:spcBef>
                    <a:spcPct val="50000"/>
                  </a:spcBef>
                </a:pPr>
                <a:r>
                  <a:rPr lang="en-US" altLang="zh-CN" sz="1600"/>
                  <a:t>1</a:t>
                </a:r>
              </a:p>
            </p:txBody>
          </p:sp>
        </p:grpSp>
        <p:sp>
          <p:nvSpPr>
            <p:cNvPr id="63" name="Rectangle 12"/>
            <p:cNvSpPr>
              <a:spLocks noChangeArrowheads="1"/>
            </p:cNvSpPr>
            <p:nvPr/>
          </p:nvSpPr>
          <p:spPr bwMode="auto">
            <a:xfrm>
              <a:off x="2339752" y="1844824"/>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64" name="Rectangle 12"/>
            <p:cNvSpPr>
              <a:spLocks noChangeArrowheads="1"/>
            </p:cNvSpPr>
            <p:nvPr/>
          </p:nvSpPr>
          <p:spPr bwMode="auto">
            <a:xfrm>
              <a:off x="2324100" y="227643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65" name="Rectangle 12"/>
            <p:cNvSpPr>
              <a:spLocks noChangeArrowheads="1"/>
            </p:cNvSpPr>
            <p:nvPr/>
          </p:nvSpPr>
          <p:spPr bwMode="auto">
            <a:xfrm>
              <a:off x="1331640" y="225172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grpSp>
      <p:sp>
        <p:nvSpPr>
          <p:cNvPr id="87" name="AutoShape 7"/>
          <p:cNvSpPr>
            <a:spLocks noChangeArrowheads="1"/>
          </p:cNvSpPr>
          <p:nvPr/>
        </p:nvSpPr>
        <p:spPr bwMode="auto">
          <a:xfrm>
            <a:off x="4407024" y="2365989"/>
            <a:ext cx="927502" cy="370226"/>
          </a:xfrm>
          <a:prstGeom prst="flowChartAlternateProcess">
            <a:avLst/>
          </a:prstGeom>
          <a:noFill/>
          <a:ln w="28575">
            <a:solidFill>
              <a:srgbClr val="CC3300"/>
            </a:solidFill>
            <a:miter lim="800000"/>
          </a:ln>
          <a:effectLst/>
        </p:spPr>
        <p:txBody>
          <a:bodyPr wrap="none" anchor="ctr"/>
          <a:lstStyle/>
          <a:p>
            <a:endParaRPr lang="zh-CN" altLang="en-US"/>
          </a:p>
        </p:txBody>
      </p:sp>
      <p:sp>
        <p:nvSpPr>
          <p:cNvPr id="88" name="AutoShape 7"/>
          <p:cNvSpPr>
            <a:spLocks noChangeArrowheads="1"/>
          </p:cNvSpPr>
          <p:nvPr/>
        </p:nvSpPr>
        <p:spPr bwMode="auto">
          <a:xfrm>
            <a:off x="3851920" y="2798037"/>
            <a:ext cx="927502" cy="370226"/>
          </a:xfrm>
          <a:prstGeom prst="flowChartAlternateProcess">
            <a:avLst/>
          </a:prstGeom>
          <a:noFill/>
          <a:ln w="28575">
            <a:solidFill>
              <a:srgbClr val="CC3300"/>
            </a:solidFill>
            <a:miter lim="800000"/>
          </a:ln>
          <a:effectLst/>
        </p:spPr>
        <p:txBody>
          <a:bodyPr wrap="none" anchor="ctr"/>
          <a:lstStyle/>
          <a:p>
            <a:endParaRPr lang="zh-CN" altLang="en-US"/>
          </a:p>
        </p:txBody>
      </p:sp>
      <p:sp>
        <p:nvSpPr>
          <p:cNvPr id="89" name="AutoShape 7"/>
          <p:cNvSpPr>
            <a:spLocks noChangeArrowheads="1"/>
          </p:cNvSpPr>
          <p:nvPr/>
        </p:nvSpPr>
        <p:spPr bwMode="auto">
          <a:xfrm>
            <a:off x="4427984" y="2808223"/>
            <a:ext cx="927502" cy="370226"/>
          </a:xfrm>
          <a:prstGeom prst="flowChartAlternateProcess">
            <a:avLst/>
          </a:prstGeom>
          <a:noFill/>
          <a:ln w="28575">
            <a:solidFill>
              <a:srgbClr val="CC3300"/>
            </a:solidFill>
            <a:miter lim="800000"/>
          </a:ln>
          <a:effectLst/>
        </p:spPr>
        <p:txBody>
          <a:bodyPr wrap="none" anchor="ctr"/>
          <a:lstStyle/>
          <a:p>
            <a:endParaRPr lang="zh-CN" altLang="en-US"/>
          </a:p>
        </p:txBody>
      </p:sp>
      <p:sp>
        <p:nvSpPr>
          <p:cNvPr id="90" name="AutoShape 7"/>
          <p:cNvSpPr>
            <a:spLocks noChangeArrowheads="1"/>
          </p:cNvSpPr>
          <p:nvPr/>
        </p:nvSpPr>
        <p:spPr bwMode="auto">
          <a:xfrm>
            <a:off x="4355976" y="2304167"/>
            <a:ext cx="440113" cy="924661"/>
          </a:xfrm>
          <a:prstGeom prst="flowChartAlternateProcess">
            <a:avLst/>
          </a:prstGeom>
          <a:noFill/>
          <a:ln w="28575">
            <a:solidFill>
              <a:srgbClr val="00B050"/>
            </a:solidFill>
            <a:miter lim="800000"/>
          </a:ln>
          <a:effectLst/>
        </p:spPr>
        <p:txBody>
          <a:bodyPr wrap="none" anchor="ctr"/>
          <a:lstStyle/>
          <a:p>
            <a:endParaRPr lang="zh-CN" altLang="en-US"/>
          </a:p>
        </p:txBody>
      </p:sp>
      <p:sp>
        <p:nvSpPr>
          <p:cNvPr id="91" name="AutoShape 7"/>
          <p:cNvSpPr>
            <a:spLocks noChangeArrowheads="1"/>
          </p:cNvSpPr>
          <p:nvPr/>
        </p:nvSpPr>
        <p:spPr bwMode="auto">
          <a:xfrm>
            <a:off x="4923975" y="2304167"/>
            <a:ext cx="440113" cy="924661"/>
          </a:xfrm>
          <a:prstGeom prst="flowChartAlternateProcess">
            <a:avLst/>
          </a:prstGeom>
          <a:noFill/>
          <a:ln w="28575">
            <a:solidFill>
              <a:srgbClr val="00B050"/>
            </a:solidFill>
            <a:miter lim="800000"/>
          </a:ln>
          <a:effectLst/>
        </p:spPr>
        <p:txBody>
          <a:bodyPr wrap="none" anchor="ctr"/>
          <a:lstStyle/>
          <a:p>
            <a:endParaRPr lang="zh-CN" altLang="en-US"/>
          </a:p>
        </p:txBody>
      </p:sp>
      <p:sp>
        <p:nvSpPr>
          <p:cNvPr id="92" name="AutoShape 7"/>
          <p:cNvSpPr>
            <a:spLocks noChangeArrowheads="1"/>
          </p:cNvSpPr>
          <p:nvPr/>
        </p:nvSpPr>
        <p:spPr bwMode="auto">
          <a:xfrm>
            <a:off x="4478742" y="2342805"/>
            <a:ext cx="818185" cy="805355"/>
          </a:xfrm>
          <a:prstGeom prst="flowChartAlternateProcess">
            <a:avLst/>
          </a:prstGeom>
          <a:noFill/>
          <a:ln w="28575">
            <a:solidFill>
              <a:srgbClr val="00B0F0"/>
            </a:solidFill>
            <a:miter lim="800000"/>
          </a:ln>
          <a:effectLst/>
        </p:spPr>
        <p:txBody>
          <a:bodyPr wrap="none" anchor="ctr"/>
          <a:lstStyle/>
          <a:p>
            <a:endParaRPr lang="zh-CN" altLang="en-US"/>
          </a:p>
        </p:txBody>
      </p:sp>
      <p:sp>
        <p:nvSpPr>
          <p:cNvPr id="93" name="AutoShape 7"/>
          <p:cNvSpPr>
            <a:spLocks noChangeArrowheads="1"/>
          </p:cNvSpPr>
          <p:nvPr/>
        </p:nvSpPr>
        <p:spPr bwMode="auto">
          <a:xfrm>
            <a:off x="7426223" y="2304167"/>
            <a:ext cx="818185" cy="805355"/>
          </a:xfrm>
          <a:prstGeom prst="flowChartAlternateProcess">
            <a:avLst/>
          </a:prstGeom>
          <a:noFill/>
          <a:ln w="28575">
            <a:solidFill>
              <a:srgbClr val="00B0F0"/>
            </a:solidFill>
            <a:miter lim="800000"/>
          </a:ln>
          <a:effectLst/>
        </p:spPr>
        <p:txBody>
          <a:bodyPr wrap="none" anchor="ctr"/>
          <a:lstStyle/>
          <a:p>
            <a:endParaRPr lang="zh-CN" altLang="en-US"/>
          </a:p>
        </p:txBody>
      </p:sp>
      <p:sp>
        <p:nvSpPr>
          <p:cNvPr id="94" name="AutoShape 7"/>
          <p:cNvSpPr>
            <a:spLocks noChangeArrowheads="1"/>
          </p:cNvSpPr>
          <p:nvPr/>
        </p:nvSpPr>
        <p:spPr bwMode="auto">
          <a:xfrm>
            <a:off x="6812850" y="2798037"/>
            <a:ext cx="927502" cy="370226"/>
          </a:xfrm>
          <a:prstGeom prst="flowChartAlternateProcess">
            <a:avLst/>
          </a:prstGeom>
          <a:noFill/>
          <a:ln w="28575">
            <a:solidFill>
              <a:srgbClr val="CC3300"/>
            </a:solidFill>
            <a:miter lim="800000"/>
          </a:ln>
          <a:effectLst/>
        </p:spPr>
        <p:txBody>
          <a:bodyPr wrap="none" anchor="ctr"/>
          <a:lstStyle/>
          <a:p>
            <a:endParaRPr lang="zh-CN" altLang="en-US"/>
          </a:p>
        </p:txBody>
      </p:sp>
      <p:cxnSp>
        <p:nvCxnSpPr>
          <p:cNvPr id="95" name="直接箭头连接符 94"/>
          <p:cNvCxnSpPr/>
          <p:nvPr/>
        </p:nvCxnSpPr>
        <p:spPr>
          <a:xfrm flipV="1">
            <a:off x="3557518" y="3113740"/>
            <a:ext cx="4421561" cy="26607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flipV="1">
            <a:off x="2949879" y="3154944"/>
            <a:ext cx="3894219" cy="26195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矩形 2"/>
              <p:cNvSpPr/>
              <p:nvPr/>
            </p:nvSpPr>
            <p:spPr>
              <a:xfrm>
                <a:off x="4279348" y="4418597"/>
                <a:ext cx="3699731" cy="400815"/>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rPr>
                  <a:t>{</a:t>
                </a:r>
                <a14:m>
                  <m:oMath xmlns:m="http://schemas.openxmlformats.org/officeDocument/2006/math">
                    <m:acc>
                      <m:accPr>
                        <m:chr m:val="̅"/>
                        <m:ctrlPr>
                          <a:rPr lang="en-US" altLang="zh-CN" sz="2000" i="1">
                            <a:latin typeface="Cambria Math" panose="02040503050406030204" pitchFamily="18" charset="0"/>
                          </a:rPr>
                        </m:ctrlPr>
                      </m:accPr>
                      <m:e>
                        <m:r>
                          <m:rPr>
                            <m:sty m:val="p"/>
                          </m:rPr>
                          <a:rPr lang="en-US" altLang="zh-CN" sz="2000" i="0">
                            <a:latin typeface="Cambria Math" panose="02040503050406030204" pitchFamily="18" charset="0"/>
                          </a:rPr>
                          <m:t>A</m:t>
                        </m:r>
                      </m:e>
                    </m:acc>
                    <m:r>
                      <a:rPr lang="en-US" altLang="zh-CN" sz="2000" i="0">
                        <a:latin typeface="Cambria Math" panose="02040503050406030204" pitchFamily="18" charset="0"/>
                        <a:ea typeface="Cambria Math" panose="02040503050406030204" pitchFamily="18" charset="0"/>
                      </a:rPr>
                      <m:t>∙</m:t>
                    </m:r>
                    <m:r>
                      <m:rPr>
                        <m:sty m:val="p"/>
                      </m:rPr>
                      <a:rPr lang="en-US" altLang="zh-CN" sz="2000" i="0">
                        <a:latin typeface="Cambria Math" panose="02040503050406030204" pitchFamily="18" charset="0"/>
                      </a:rPr>
                      <m:t>C</m:t>
                    </m:r>
                  </m:oMath>
                </a14:m>
                <a:r>
                  <a:rPr lang="en-US" altLang="zh-CN" sz="2000" dirty="0">
                    <a:latin typeface="微软雅黑" panose="020B0503020204020204" pitchFamily="34" charset="-122"/>
                    <a:ea typeface="微软雅黑" panose="020B0503020204020204" pitchFamily="34" charset="-122"/>
                  </a:rPr>
                  <a:t>, A </a:t>
                </a:r>
                <a14:m>
                  <m:oMath xmlns:m="http://schemas.openxmlformats.org/officeDocument/2006/math">
                    <m:r>
                      <a:rPr lang="en-US" altLang="zh-CN" sz="2000" i="0">
                        <a:latin typeface="Cambria Math" panose="02040503050406030204" pitchFamily="18" charset="0"/>
                        <a:ea typeface="Cambria Math" panose="02040503050406030204" pitchFamily="18" charset="0"/>
                      </a:rPr>
                      <m:t>∙ </m:t>
                    </m:r>
                    <m:acc>
                      <m:accPr>
                        <m:chr m:val="̅"/>
                        <m:ctrlPr>
                          <a:rPr lang="en-US" altLang="zh-CN" sz="2000" i="1">
                            <a:latin typeface="Cambria Math" panose="02040503050406030204" pitchFamily="18" charset="0"/>
                          </a:rPr>
                        </m:ctrlPr>
                      </m:accPr>
                      <m:e>
                        <m:r>
                          <m:rPr>
                            <m:sty m:val="p"/>
                          </m:rPr>
                          <a:rPr lang="en-US" altLang="zh-CN" sz="2000" i="0">
                            <a:latin typeface="Cambria Math" panose="02040503050406030204" pitchFamily="18" charset="0"/>
                          </a:rPr>
                          <m:t>B</m:t>
                        </m:r>
                      </m:e>
                    </m:acc>
                  </m:oMath>
                </a14:m>
                <a:r>
                  <a:rPr lang="en-US" altLang="zh-CN" sz="2000" dirty="0">
                    <a:latin typeface="微软雅黑" panose="020B0503020204020204" pitchFamily="34" charset="-122"/>
                    <a:ea typeface="微软雅黑" panose="020B0503020204020204" pitchFamily="34" charset="-122"/>
                  </a:rPr>
                  <a:t>, A </a:t>
                </a:r>
                <a14:m>
                  <m:oMath xmlns:m="http://schemas.openxmlformats.org/officeDocument/2006/math">
                    <m:r>
                      <a:rPr lang="en-US" altLang="zh-CN" sz="2000" i="0">
                        <a:latin typeface="Cambria Math" panose="02040503050406030204" pitchFamily="18" charset="0"/>
                        <a:ea typeface="Cambria Math" panose="02040503050406030204" pitchFamily="18" charset="0"/>
                      </a:rPr>
                      <m:t>∙ </m:t>
                    </m:r>
                  </m:oMath>
                </a14:m>
                <a:r>
                  <a:rPr lang="en-US" altLang="zh-CN" sz="2000" dirty="0">
                    <a:latin typeface="微软雅黑" panose="020B0503020204020204" pitchFamily="34" charset="-122"/>
                    <a:ea typeface="微软雅黑" panose="020B0503020204020204" pitchFamily="34" charset="-122"/>
                  </a:rPr>
                  <a:t>C, </a:t>
                </a:r>
                <a14:m>
                  <m:oMath xmlns:m="http://schemas.openxmlformats.org/officeDocument/2006/math">
                    <m:acc>
                      <m:accPr>
                        <m:chr m:val="̅"/>
                        <m:ctrlPr>
                          <a:rPr lang="en-US" altLang="zh-CN" sz="2000" i="1">
                            <a:latin typeface="Cambria Math" panose="02040503050406030204" pitchFamily="18" charset="0"/>
                          </a:rPr>
                        </m:ctrlPr>
                      </m:accPr>
                      <m:e>
                        <m:r>
                          <m:rPr>
                            <m:sty m:val="p"/>
                          </m:rPr>
                          <a:rPr lang="en-US" altLang="zh-CN" sz="2000" i="0">
                            <a:latin typeface="Cambria Math" panose="02040503050406030204" pitchFamily="18" charset="0"/>
                          </a:rPr>
                          <m:t>B</m:t>
                        </m:r>
                      </m:e>
                    </m:acc>
                    <m:r>
                      <a:rPr lang="en-US" altLang="zh-CN" sz="2000" i="0">
                        <a:latin typeface="Cambria Math" panose="02040503050406030204" pitchFamily="18" charset="0"/>
                        <a:ea typeface="Cambria Math" panose="02040503050406030204" pitchFamily="18" charset="0"/>
                      </a:rPr>
                      <m:t>∙</m:t>
                    </m:r>
                    <m:r>
                      <m:rPr>
                        <m:sty m:val="p"/>
                      </m:rPr>
                      <a:rPr lang="en-US" altLang="zh-CN" sz="2000" i="0">
                        <a:latin typeface="Cambria Math" panose="02040503050406030204" pitchFamily="18" charset="0"/>
                      </a:rPr>
                      <m:t>C</m:t>
                    </m:r>
                  </m:oMath>
                </a14:m>
                <a:r>
                  <a:rPr lang="en-US" altLang="zh-CN" sz="2000" dirty="0">
                    <a:latin typeface="微软雅黑" panose="020B0503020204020204" pitchFamily="34" charset="-122"/>
                    <a:ea typeface="微软雅黑" panose="020B0503020204020204" pitchFamily="34" charset="-122"/>
                  </a:rPr>
                  <a:t>, B </a:t>
                </a:r>
                <a14:m>
                  <m:oMath xmlns:m="http://schemas.openxmlformats.org/officeDocument/2006/math">
                    <m:r>
                      <a:rPr lang="en-US" altLang="zh-CN" sz="2000" i="0">
                        <a:latin typeface="Cambria Math" panose="02040503050406030204" pitchFamily="18" charset="0"/>
                        <a:ea typeface="Cambria Math" panose="02040503050406030204" pitchFamily="18" charset="0"/>
                      </a:rPr>
                      <m:t>∙ </m:t>
                    </m:r>
                  </m:oMath>
                </a14:m>
                <a:r>
                  <a:rPr lang="en-US" altLang="zh-CN" sz="2000" dirty="0">
                    <a:latin typeface="微软雅黑" panose="020B0503020204020204" pitchFamily="34" charset="-122"/>
                    <a:ea typeface="微软雅黑" panose="020B0503020204020204" pitchFamily="34" charset="-122"/>
                  </a:rPr>
                  <a:t>C}</a:t>
                </a:r>
                <a:endParaRPr lang="zh-CN" altLang="en-US" sz="2000" dirty="0">
                  <a:latin typeface="微软雅黑" panose="020B0503020204020204" pitchFamily="34" charset="-122"/>
                  <a:ea typeface="微软雅黑" panose="020B0503020204020204" pitchFamily="34"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4279348" y="4418597"/>
                <a:ext cx="3699731" cy="400815"/>
              </a:xfrm>
              <a:prstGeom prst="rect">
                <a:avLst/>
              </a:prstGeom>
              <a:blipFill rotWithShape="1">
                <a:blip r:embed="rId4"/>
                <a:stretch>
                  <a:fillRect l="-2" t="-67" r="-2463" b="99"/>
                </a:stretch>
              </a:blipFill>
            </p:spPr>
            <p:txBody>
              <a:bodyPr/>
              <a:lstStyle/>
              <a:p>
                <a:r>
                  <a:rPr lang="zh-CN" altLang="en-US">
                    <a:noFill/>
                  </a:rPr>
                  <a:t> </a:t>
                </a:r>
              </a:p>
            </p:txBody>
          </p:sp>
        </mc:Fallback>
      </mc:AlternateContent>
      <p:sp>
        <p:nvSpPr>
          <p:cNvPr id="33" name="矩形 32"/>
          <p:cNvSpPr/>
          <p:nvPr/>
        </p:nvSpPr>
        <p:spPr>
          <a:xfrm>
            <a:off x="4218807" y="4823759"/>
            <a:ext cx="611065" cy="400110"/>
          </a:xfrm>
          <a:prstGeom prst="rect">
            <a:avLst/>
          </a:prstGeom>
        </p:spPr>
        <p:txBody>
          <a:bodyPr wrap="none">
            <a:spAutoFit/>
          </a:bodyPr>
          <a:lstStyle/>
          <a:p>
            <a:r>
              <a:rPr lang="en-US" altLang="zh-CN" sz="2000" dirty="0"/>
              <a:t>{</a:t>
            </a:r>
            <a:r>
              <a:rPr lang="en-US" altLang="zh-CN" sz="2000" i="1" dirty="0"/>
              <a:t>C</a:t>
            </a:r>
            <a:r>
              <a:rPr lang="en-US" altLang="zh-CN" sz="2000" dirty="0"/>
              <a:t>} </a:t>
            </a:r>
            <a:endParaRPr lang="zh-CN" altLang="en-US" sz="2000" dirty="0"/>
          </a:p>
        </p:txBody>
      </p:sp>
      <p:sp>
        <p:nvSpPr>
          <p:cNvPr id="98" name="Rectangle 3"/>
          <p:cNvSpPr txBox="1">
            <a:spLocks noChangeArrowheads="1"/>
          </p:cNvSpPr>
          <p:nvPr/>
        </p:nvSpPr>
        <p:spPr bwMode="auto">
          <a:xfrm>
            <a:off x="457200" y="984080"/>
            <a:ext cx="8686800" cy="90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r>
              <a:rPr lang="zh-CN" altLang="en-US" sz="2400" kern="0" dirty="0"/>
              <a:t>确定逻辑函数</a:t>
            </a:r>
            <a:r>
              <a:rPr lang="en-US" altLang="zh-CN" sz="2400" kern="0" dirty="0"/>
              <a:t>F(A,B,C)=</a:t>
            </a:r>
            <a:r>
              <a:rPr lang="en-US" altLang="zh-CN" sz="2400" kern="0" dirty="0" err="1"/>
              <a:t>Σm</a:t>
            </a:r>
            <a:r>
              <a:rPr lang="en-US" altLang="zh-CN" sz="2400" kern="0" dirty="0"/>
              <a:t>(1,3,4,5,7)</a:t>
            </a:r>
            <a:r>
              <a:rPr lang="zh-CN" altLang="en-US" sz="2400" kern="0" dirty="0"/>
              <a:t>的最小覆盖的方法</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anim calcmode="lin" valueType="num">
                                      <p:cBhvr additive="base">
                                        <p:cTn id="15" dur="500" fill="hold"/>
                                        <p:tgtEl>
                                          <p:spTgt spid="87"/>
                                        </p:tgtEl>
                                        <p:attrNameLst>
                                          <p:attrName>ppt_x</p:attrName>
                                        </p:attrNameLst>
                                      </p:cBhvr>
                                      <p:tavLst>
                                        <p:tav tm="0">
                                          <p:val>
                                            <p:strVal val="0-#ppt_w/2"/>
                                          </p:val>
                                        </p:tav>
                                        <p:tav tm="100000">
                                          <p:val>
                                            <p:strVal val="#ppt_x"/>
                                          </p:val>
                                        </p:tav>
                                      </p:tavLst>
                                    </p:anim>
                                    <p:anim calcmode="lin" valueType="num">
                                      <p:cBhvr additive="base">
                                        <p:cTn id="16"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8"/>
                                        </p:tgtEl>
                                        <p:attrNameLst>
                                          <p:attrName>style.visibility</p:attrName>
                                        </p:attrNameLst>
                                      </p:cBhvr>
                                      <p:to>
                                        <p:strVal val="visible"/>
                                      </p:to>
                                    </p:set>
                                    <p:anim calcmode="lin" valueType="num">
                                      <p:cBhvr additive="base">
                                        <p:cTn id="21" dur="500" fill="hold"/>
                                        <p:tgtEl>
                                          <p:spTgt spid="88"/>
                                        </p:tgtEl>
                                        <p:attrNameLst>
                                          <p:attrName>ppt_x</p:attrName>
                                        </p:attrNameLst>
                                      </p:cBhvr>
                                      <p:tavLst>
                                        <p:tav tm="0">
                                          <p:val>
                                            <p:strVal val="0-#ppt_w/2"/>
                                          </p:val>
                                        </p:tav>
                                        <p:tav tm="100000">
                                          <p:val>
                                            <p:strVal val="#ppt_x"/>
                                          </p:val>
                                        </p:tav>
                                      </p:tavLst>
                                    </p:anim>
                                    <p:anim calcmode="lin" valueType="num">
                                      <p:cBhvr additive="base">
                                        <p:cTn id="22" dur="5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89"/>
                                        </p:tgtEl>
                                        <p:attrNameLst>
                                          <p:attrName>style.visibility</p:attrName>
                                        </p:attrNameLst>
                                      </p:cBhvr>
                                      <p:to>
                                        <p:strVal val="visible"/>
                                      </p:to>
                                    </p:set>
                                    <p:anim calcmode="lin" valueType="num">
                                      <p:cBhvr additive="base">
                                        <p:cTn id="27" dur="500" fill="hold"/>
                                        <p:tgtEl>
                                          <p:spTgt spid="89"/>
                                        </p:tgtEl>
                                        <p:attrNameLst>
                                          <p:attrName>ppt_x</p:attrName>
                                        </p:attrNameLst>
                                      </p:cBhvr>
                                      <p:tavLst>
                                        <p:tav tm="0">
                                          <p:val>
                                            <p:strVal val="0-#ppt_w/2"/>
                                          </p:val>
                                        </p:tav>
                                        <p:tav tm="100000">
                                          <p:val>
                                            <p:strVal val="#ppt_x"/>
                                          </p:val>
                                        </p:tav>
                                      </p:tavLst>
                                    </p:anim>
                                    <p:anim calcmode="lin" valueType="num">
                                      <p:cBhvr additive="base">
                                        <p:cTn id="28" dur="500" fill="hold"/>
                                        <p:tgtEl>
                                          <p:spTgt spid="8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90"/>
                                        </p:tgtEl>
                                        <p:attrNameLst>
                                          <p:attrName>style.visibility</p:attrName>
                                        </p:attrNameLst>
                                      </p:cBhvr>
                                      <p:to>
                                        <p:strVal val="visible"/>
                                      </p:to>
                                    </p:set>
                                    <p:anim calcmode="lin" valueType="num">
                                      <p:cBhvr additive="base">
                                        <p:cTn id="33" dur="500" fill="hold"/>
                                        <p:tgtEl>
                                          <p:spTgt spid="90"/>
                                        </p:tgtEl>
                                        <p:attrNameLst>
                                          <p:attrName>ppt_x</p:attrName>
                                        </p:attrNameLst>
                                      </p:cBhvr>
                                      <p:tavLst>
                                        <p:tav tm="0">
                                          <p:val>
                                            <p:strVal val="0-#ppt_w/2"/>
                                          </p:val>
                                        </p:tav>
                                        <p:tav tm="100000">
                                          <p:val>
                                            <p:strVal val="#ppt_x"/>
                                          </p:val>
                                        </p:tav>
                                      </p:tavLst>
                                    </p:anim>
                                    <p:anim calcmode="lin" valueType="num">
                                      <p:cBhvr additive="base">
                                        <p:cTn id="34"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91"/>
                                        </p:tgtEl>
                                        <p:attrNameLst>
                                          <p:attrName>style.visibility</p:attrName>
                                        </p:attrNameLst>
                                      </p:cBhvr>
                                      <p:to>
                                        <p:strVal val="visible"/>
                                      </p:to>
                                    </p:set>
                                    <p:anim calcmode="lin" valueType="num">
                                      <p:cBhvr additive="base">
                                        <p:cTn id="39" dur="500" fill="hold"/>
                                        <p:tgtEl>
                                          <p:spTgt spid="91"/>
                                        </p:tgtEl>
                                        <p:attrNameLst>
                                          <p:attrName>ppt_x</p:attrName>
                                        </p:attrNameLst>
                                      </p:cBhvr>
                                      <p:tavLst>
                                        <p:tav tm="0">
                                          <p:val>
                                            <p:strVal val="0-#ppt_w/2"/>
                                          </p:val>
                                        </p:tav>
                                        <p:tav tm="100000">
                                          <p:val>
                                            <p:strVal val="#ppt_x"/>
                                          </p:val>
                                        </p:tav>
                                      </p:tavLst>
                                    </p:anim>
                                    <p:anim calcmode="lin" valueType="num">
                                      <p:cBhvr additive="base">
                                        <p:cTn id="40"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2"/>
                                        </p:tgtEl>
                                        <p:attrNameLst>
                                          <p:attrName>style.visibility</p:attrName>
                                        </p:attrNameLst>
                                      </p:cBhvr>
                                      <p:to>
                                        <p:strVal val="visible"/>
                                      </p:to>
                                    </p:set>
                                    <p:anim calcmode="lin" valueType="num">
                                      <p:cBhvr additive="base">
                                        <p:cTn id="49" dur="500" fill="hold"/>
                                        <p:tgtEl>
                                          <p:spTgt spid="92"/>
                                        </p:tgtEl>
                                        <p:attrNameLst>
                                          <p:attrName>ppt_x</p:attrName>
                                        </p:attrNameLst>
                                      </p:cBhvr>
                                      <p:tavLst>
                                        <p:tav tm="0">
                                          <p:val>
                                            <p:strVal val="0-#ppt_w/2"/>
                                          </p:val>
                                        </p:tav>
                                        <p:tav tm="100000">
                                          <p:val>
                                            <p:strVal val="#ppt_x"/>
                                          </p:val>
                                        </p:tav>
                                      </p:tavLst>
                                    </p:anim>
                                    <p:anim calcmode="lin" valueType="num">
                                      <p:cBhvr additive="base">
                                        <p:cTn id="50"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4">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4">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93"/>
                                        </p:tgtEl>
                                        <p:attrNameLst>
                                          <p:attrName>style.visibility</p:attrName>
                                        </p:attrNameLst>
                                      </p:cBhvr>
                                      <p:to>
                                        <p:strVal val="visible"/>
                                      </p:to>
                                    </p:set>
                                    <p:anim calcmode="lin" valueType="num">
                                      <p:cBhvr additive="base">
                                        <p:cTn id="79" dur="500" fill="hold"/>
                                        <p:tgtEl>
                                          <p:spTgt spid="93"/>
                                        </p:tgtEl>
                                        <p:attrNameLst>
                                          <p:attrName>ppt_x</p:attrName>
                                        </p:attrNameLst>
                                      </p:cBhvr>
                                      <p:tavLst>
                                        <p:tav tm="0">
                                          <p:val>
                                            <p:strVal val="0-#ppt_w/2"/>
                                          </p:val>
                                        </p:tav>
                                        <p:tav tm="100000">
                                          <p:val>
                                            <p:strVal val="#ppt_x"/>
                                          </p:val>
                                        </p:tav>
                                      </p:tavLst>
                                    </p:anim>
                                    <p:anim calcmode="lin" valueType="num">
                                      <p:cBhvr additive="base">
                                        <p:cTn id="80" dur="500" fill="hold"/>
                                        <p:tgtEl>
                                          <p:spTgt spid="93"/>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94"/>
                                        </p:tgtEl>
                                        <p:attrNameLst>
                                          <p:attrName>style.visibility</p:attrName>
                                        </p:attrNameLst>
                                      </p:cBhvr>
                                      <p:to>
                                        <p:strVal val="visible"/>
                                      </p:to>
                                    </p:set>
                                    <p:anim calcmode="lin" valueType="num">
                                      <p:cBhvr additive="base">
                                        <p:cTn id="85" dur="500" fill="hold"/>
                                        <p:tgtEl>
                                          <p:spTgt spid="94"/>
                                        </p:tgtEl>
                                        <p:attrNameLst>
                                          <p:attrName>ppt_x</p:attrName>
                                        </p:attrNameLst>
                                      </p:cBhvr>
                                      <p:tavLst>
                                        <p:tav tm="0">
                                          <p:val>
                                            <p:strVal val="0-#ppt_w/2"/>
                                          </p:val>
                                        </p:tav>
                                        <p:tav tm="100000">
                                          <p:val>
                                            <p:strVal val="#ppt_x"/>
                                          </p:val>
                                        </p:tav>
                                      </p:tavLst>
                                    </p:anim>
                                    <p:anim calcmode="lin" valueType="num">
                                      <p:cBhvr additive="base">
                                        <p:cTn id="86" dur="500" fill="hold"/>
                                        <p:tgtEl>
                                          <p:spTgt spid="94"/>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4">
                                            <p:txEl>
                                              <p:pRg st="5" end="5"/>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9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animBg="1"/>
      <p:bldP spid="90" grpId="0" animBg="1"/>
      <p:bldP spid="91" grpId="0" animBg="1"/>
      <p:bldP spid="92" grpId="0" animBg="1"/>
      <p:bldP spid="93" grpId="0" animBg="1"/>
      <p:bldP spid="94" grpId="0" animBg="1"/>
      <p:bldP spid="3" grpId="0"/>
      <p:bldP spid="3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卡诺图化简</a:t>
            </a:r>
          </a:p>
        </p:txBody>
      </p:sp>
      <p:sp>
        <p:nvSpPr>
          <p:cNvPr id="3" name="内容占位符 2"/>
          <p:cNvSpPr>
            <a:spLocks noGrp="1"/>
          </p:cNvSpPr>
          <p:nvPr>
            <p:ph idx="1"/>
          </p:nvPr>
        </p:nvSpPr>
        <p:spPr>
          <a:xfrm>
            <a:off x="284773" y="915505"/>
            <a:ext cx="8523654" cy="4036426"/>
          </a:xfrm>
        </p:spPr>
        <p:txBody>
          <a:bodyPr/>
          <a:lstStyle/>
          <a:p>
            <a:pPr>
              <a:spcBef>
                <a:spcPts val="600"/>
              </a:spcBef>
              <a:spcAft>
                <a:spcPts val="600"/>
              </a:spcAft>
            </a:pPr>
            <a:r>
              <a:rPr lang="zh-CN" altLang="en-US" sz="2200" dirty="0"/>
              <a:t>逻辑函数卡诺图</a:t>
            </a:r>
            <a:r>
              <a:rPr lang="zh-CN" altLang="en-US" sz="2200" dirty="0">
                <a:solidFill>
                  <a:srgbClr val="FF0000"/>
                </a:solidFill>
              </a:rPr>
              <a:t>化简的关键</a:t>
            </a:r>
            <a:r>
              <a:rPr lang="zh-CN" altLang="en-US" sz="2200" dirty="0"/>
              <a:t>：找出和选择质蕴涵项，一般步骤如下： </a:t>
            </a:r>
            <a:endParaRPr lang="en-US" altLang="zh-CN" sz="2200" dirty="0"/>
          </a:p>
          <a:p>
            <a:pPr marL="858520" lvl="1" indent="-514350">
              <a:spcBef>
                <a:spcPts val="600"/>
              </a:spcBef>
              <a:spcAft>
                <a:spcPts val="600"/>
              </a:spcAft>
              <a:buFont typeface="+mj-lt"/>
              <a:buAutoNum type="arabicPeriod"/>
            </a:pPr>
            <a:r>
              <a:rPr lang="zh-CN" altLang="en-US" dirty="0"/>
              <a:t>根据逻辑表达式，列出真值表，构建卡诺图</a:t>
            </a:r>
            <a:endParaRPr lang="en-US" altLang="zh-CN" dirty="0"/>
          </a:p>
          <a:p>
            <a:pPr marL="858520" lvl="1" indent="-514350">
              <a:spcBef>
                <a:spcPts val="600"/>
              </a:spcBef>
              <a:spcAft>
                <a:spcPts val="600"/>
              </a:spcAft>
              <a:buFont typeface="+mj-lt"/>
              <a:buAutoNum type="arabicPeriod"/>
            </a:pPr>
            <a:r>
              <a:rPr lang="zh-CN" altLang="en-US" dirty="0"/>
              <a:t>找出卡诺图中的所有</a:t>
            </a:r>
            <a:r>
              <a:rPr lang="zh-CN" altLang="en-US" dirty="0">
                <a:solidFill>
                  <a:srgbClr val="FF0000"/>
                </a:solidFill>
              </a:rPr>
              <a:t>质蕴涵项</a:t>
            </a:r>
            <a:r>
              <a:rPr lang="zh-CN" altLang="en-US" dirty="0"/>
              <a:t>，从覆盖范围最大的质蕴涵项开始</a:t>
            </a:r>
          </a:p>
          <a:p>
            <a:pPr marL="858520" lvl="1" indent="-514350">
              <a:spcBef>
                <a:spcPts val="600"/>
              </a:spcBef>
              <a:spcAft>
                <a:spcPts val="600"/>
              </a:spcAft>
              <a:buFont typeface="+mj-lt"/>
              <a:buAutoNum type="arabicPeriod"/>
            </a:pPr>
            <a:r>
              <a:rPr lang="zh-CN" altLang="en-US" dirty="0"/>
              <a:t>找出所有的</a:t>
            </a:r>
            <a:r>
              <a:rPr lang="zh-CN" altLang="en-US" dirty="0">
                <a:solidFill>
                  <a:srgbClr val="FF0000"/>
                </a:solidFill>
              </a:rPr>
              <a:t>实质蕴涵项</a:t>
            </a:r>
            <a:endParaRPr lang="zh-CN" altLang="en-US" dirty="0"/>
          </a:p>
          <a:p>
            <a:pPr marL="858520" lvl="1" indent="-514350">
              <a:spcBef>
                <a:spcPts val="600"/>
              </a:spcBef>
              <a:spcAft>
                <a:spcPts val="600"/>
              </a:spcAft>
              <a:buFont typeface="+mj-lt"/>
              <a:buAutoNum type="arabicPeriod"/>
            </a:pPr>
            <a:r>
              <a:rPr lang="zh-CN" altLang="en-US" dirty="0"/>
              <a:t>在剩余的质蕴涵项中寻找一个</a:t>
            </a:r>
            <a:r>
              <a:rPr lang="zh-CN" altLang="en-US" dirty="0">
                <a:solidFill>
                  <a:srgbClr val="FF0000"/>
                </a:solidFill>
              </a:rPr>
              <a:t>最小的覆盖</a:t>
            </a:r>
            <a:r>
              <a:rPr lang="zh-CN" altLang="en-US" dirty="0"/>
              <a:t>，该覆盖包含那些没有被实质蕴涵项所覆盖的最小项</a:t>
            </a:r>
            <a:endParaRPr lang="en-US" altLang="zh-CN" dirty="0"/>
          </a:p>
          <a:p>
            <a:pPr marL="858520" lvl="1" indent="-514350">
              <a:spcBef>
                <a:spcPts val="600"/>
              </a:spcBef>
              <a:spcAft>
                <a:spcPts val="600"/>
              </a:spcAft>
              <a:buFont typeface="+mj-lt"/>
              <a:buAutoNum type="arabicPeriod"/>
            </a:pPr>
            <a:r>
              <a:rPr lang="zh-CN" altLang="en-US" dirty="0"/>
              <a:t>合并</a:t>
            </a:r>
            <a:r>
              <a:rPr lang="en-US" altLang="zh-CN" dirty="0"/>
              <a:t>3</a:t>
            </a:r>
            <a:r>
              <a:rPr lang="zh-CN" altLang="en-US" dirty="0"/>
              <a:t>、</a:t>
            </a:r>
            <a:r>
              <a:rPr lang="en-US" altLang="zh-CN" dirty="0"/>
              <a:t>4</a:t>
            </a:r>
            <a:r>
              <a:rPr lang="zh-CN" altLang="en-US" dirty="0"/>
              <a:t>两步的结果，生成函数的</a:t>
            </a:r>
            <a:r>
              <a:rPr lang="zh-CN" altLang="en-US" dirty="0">
                <a:solidFill>
                  <a:srgbClr val="FF0000"/>
                </a:solidFill>
              </a:rPr>
              <a:t>最简逻辑表达式</a:t>
            </a:r>
            <a:endParaRPr lang="zh-CN" altLang="en-US" dirty="0"/>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68</a:t>
            </a:fld>
            <a:endParaRPr lang="en-US" altLang="zh-CN"/>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卡诺图化简</a:t>
            </a:r>
          </a:p>
        </p:txBody>
      </p:sp>
      <p:sp>
        <p:nvSpPr>
          <p:cNvPr id="3" name="内容占位符 2"/>
          <p:cNvSpPr>
            <a:spLocks noGrp="1"/>
          </p:cNvSpPr>
          <p:nvPr>
            <p:ph idx="1"/>
          </p:nvPr>
        </p:nvSpPr>
        <p:spPr>
          <a:xfrm>
            <a:off x="453067" y="1087586"/>
            <a:ext cx="7620000" cy="1073114"/>
          </a:xfrm>
        </p:spPr>
        <p:txBody>
          <a:bodyPr/>
          <a:lstStyle/>
          <a:p>
            <a:r>
              <a:rPr lang="en-US" altLang="zh-CN" sz="2500" dirty="0"/>
              <a:t>F(A,B,C,D) = ∑m(1,2,5,7,8,10,12,13,15) </a:t>
            </a:r>
            <a:endParaRPr lang="zh-CN" altLang="en-US" sz="2500" dirty="0"/>
          </a:p>
          <a:p>
            <a:endParaRPr lang="zh-CN" altLang="en-US" sz="2800" dirty="0"/>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69</a:t>
            </a:fld>
            <a:endParaRPr lang="en-US" altLang="zh-CN"/>
          </a:p>
        </p:txBody>
      </p:sp>
      <p:grpSp>
        <p:nvGrpSpPr>
          <p:cNvPr id="81" name="组合 80"/>
          <p:cNvGrpSpPr/>
          <p:nvPr/>
        </p:nvGrpSpPr>
        <p:grpSpPr>
          <a:xfrm>
            <a:off x="102171" y="1815278"/>
            <a:ext cx="2828925" cy="2124075"/>
            <a:chOff x="523875" y="2087435"/>
            <a:chExt cx="2828925" cy="2124075"/>
          </a:xfrm>
        </p:grpSpPr>
        <p:grpSp>
          <p:nvGrpSpPr>
            <p:cNvPr id="47" name="Group 6"/>
            <p:cNvGrpSpPr/>
            <p:nvPr/>
          </p:nvGrpSpPr>
          <p:grpSpPr bwMode="auto">
            <a:xfrm>
              <a:off x="523875" y="2087435"/>
              <a:ext cx="2828925" cy="2124075"/>
              <a:chOff x="3210" y="438"/>
              <a:chExt cx="1782" cy="1338"/>
            </a:xfrm>
          </p:grpSpPr>
          <p:sp>
            <p:nvSpPr>
              <p:cNvPr id="48" name="Rectangle 7"/>
              <p:cNvSpPr>
                <a:spLocks noChangeArrowheads="1"/>
              </p:cNvSpPr>
              <p:nvPr/>
            </p:nvSpPr>
            <p:spPr bwMode="auto">
              <a:xfrm>
                <a:off x="4464" y="1490"/>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49" name="Rectangle 8"/>
              <p:cNvSpPr>
                <a:spLocks noChangeArrowheads="1"/>
              </p:cNvSpPr>
              <p:nvPr/>
            </p:nvSpPr>
            <p:spPr bwMode="auto">
              <a:xfrm>
                <a:off x="4464" y="1248"/>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50" name="Rectangle 9"/>
              <p:cNvSpPr>
                <a:spLocks noChangeArrowheads="1"/>
              </p:cNvSpPr>
              <p:nvPr/>
            </p:nvSpPr>
            <p:spPr bwMode="auto">
              <a:xfrm>
                <a:off x="4464" y="100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51" name="Rectangle 10"/>
              <p:cNvSpPr>
                <a:spLocks noChangeArrowheads="1"/>
              </p:cNvSpPr>
              <p:nvPr/>
            </p:nvSpPr>
            <p:spPr bwMode="auto">
              <a:xfrm>
                <a:off x="3888" y="1012"/>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52" name="Rectangle 11"/>
              <p:cNvSpPr>
                <a:spLocks noChangeArrowheads="1"/>
              </p:cNvSpPr>
              <p:nvPr/>
            </p:nvSpPr>
            <p:spPr bwMode="auto">
              <a:xfrm>
                <a:off x="3888" y="788"/>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53" name="Rectangle 12"/>
              <p:cNvSpPr>
                <a:spLocks noChangeArrowheads="1"/>
              </p:cNvSpPr>
              <p:nvPr/>
            </p:nvSpPr>
            <p:spPr bwMode="auto">
              <a:xfrm>
                <a:off x="3888" y="1248"/>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54" name="Rectangle 13"/>
              <p:cNvSpPr>
                <a:spLocks noChangeArrowheads="1"/>
              </p:cNvSpPr>
              <p:nvPr/>
            </p:nvSpPr>
            <p:spPr bwMode="auto">
              <a:xfrm>
                <a:off x="3888" y="100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55" name="Rectangle 14"/>
              <p:cNvSpPr>
                <a:spLocks noChangeArrowheads="1"/>
              </p:cNvSpPr>
              <p:nvPr/>
            </p:nvSpPr>
            <p:spPr bwMode="auto">
              <a:xfrm>
                <a:off x="3600" y="1516"/>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56" name="Rectangle 15"/>
              <p:cNvSpPr>
                <a:spLocks noChangeArrowheads="1"/>
              </p:cNvSpPr>
              <p:nvPr/>
            </p:nvSpPr>
            <p:spPr bwMode="auto">
              <a:xfrm>
                <a:off x="4188" y="1249"/>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57" name="Rectangle 16"/>
              <p:cNvSpPr>
                <a:spLocks noChangeArrowheads="1"/>
              </p:cNvSpPr>
              <p:nvPr/>
            </p:nvSpPr>
            <p:spPr bwMode="auto">
              <a:xfrm>
                <a:off x="4464" y="768"/>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58" name="Rectangle 17"/>
              <p:cNvSpPr>
                <a:spLocks noChangeArrowheads="1"/>
              </p:cNvSpPr>
              <p:nvPr/>
            </p:nvSpPr>
            <p:spPr bwMode="auto">
              <a:xfrm>
                <a:off x="4176" y="100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59" name="Rectangle 18"/>
              <p:cNvSpPr>
                <a:spLocks noChangeArrowheads="1"/>
              </p:cNvSpPr>
              <p:nvPr/>
            </p:nvSpPr>
            <p:spPr bwMode="auto">
              <a:xfrm>
                <a:off x="4176" y="76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60" name="Rectangle 19"/>
              <p:cNvSpPr>
                <a:spLocks noChangeArrowheads="1"/>
              </p:cNvSpPr>
              <p:nvPr/>
            </p:nvSpPr>
            <p:spPr bwMode="auto">
              <a:xfrm>
                <a:off x="3600" y="1490"/>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61" name="Rectangle 20"/>
              <p:cNvSpPr>
                <a:spLocks noChangeArrowheads="1"/>
              </p:cNvSpPr>
              <p:nvPr/>
            </p:nvSpPr>
            <p:spPr bwMode="auto">
              <a:xfrm>
                <a:off x="3600" y="1272"/>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62" name="Rectangle 21"/>
              <p:cNvSpPr>
                <a:spLocks noChangeArrowheads="1"/>
              </p:cNvSpPr>
              <p:nvPr/>
            </p:nvSpPr>
            <p:spPr bwMode="auto">
              <a:xfrm>
                <a:off x="3600" y="1248"/>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63" name="Rectangle 22"/>
              <p:cNvSpPr>
                <a:spLocks noChangeArrowheads="1"/>
              </p:cNvSpPr>
              <p:nvPr/>
            </p:nvSpPr>
            <p:spPr bwMode="auto">
              <a:xfrm>
                <a:off x="3600" y="76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64" name="Line 23"/>
              <p:cNvSpPr>
                <a:spLocks noChangeShapeType="1"/>
              </p:cNvSpPr>
              <p:nvPr/>
            </p:nvSpPr>
            <p:spPr bwMode="auto">
              <a:xfrm>
                <a:off x="3600" y="768"/>
                <a:ext cx="1152"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24"/>
              <p:cNvSpPr>
                <a:spLocks noChangeShapeType="1"/>
              </p:cNvSpPr>
              <p:nvPr/>
            </p:nvSpPr>
            <p:spPr bwMode="auto">
              <a:xfrm>
                <a:off x="3600" y="1776"/>
                <a:ext cx="1152"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25"/>
              <p:cNvSpPr>
                <a:spLocks noChangeShapeType="1"/>
              </p:cNvSpPr>
              <p:nvPr/>
            </p:nvSpPr>
            <p:spPr bwMode="auto">
              <a:xfrm>
                <a:off x="3600" y="768"/>
                <a:ext cx="0" cy="1008"/>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26"/>
              <p:cNvSpPr>
                <a:spLocks noChangeShapeType="1"/>
              </p:cNvSpPr>
              <p:nvPr/>
            </p:nvSpPr>
            <p:spPr bwMode="auto">
              <a:xfrm>
                <a:off x="4752" y="768"/>
                <a:ext cx="0" cy="1008"/>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27"/>
              <p:cNvSpPr>
                <a:spLocks noChangeShapeType="1"/>
              </p:cNvSpPr>
              <p:nvPr/>
            </p:nvSpPr>
            <p:spPr bwMode="auto">
              <a:xfrm>
                <a:off x="3600" y="1248"/>
                <a:ext cx="115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Line 28"/>
              <p:cNvSpPr>
                <a:spLocks noChangeShapeType="1"/>
              </p:cNvSpPr>
              <p:nvPr/>
            </p:nvSpPr>
            <p:spPr bwMode="auto">
              <a:xfrm>
                <a:off x="3600" y="1008"/>
                <a:ext cx="115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29"/>
              <p:cNvSpPr>
                <a:spLocks noChangeShapeType="1"/>
              </p:cNvSpPr>
              <p:nvPr/>
            </p:nvSpPr>
            <p:spPr bwMode="auto">
              <a:xfrm>
                <a:off x="3600" y="1490"/>
                <a:ext cx="115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30"/>
              <p:cNvSpPr>
                <a:spLocks noChangeShapeType="1"/>
              </p:cNvSpPr>
              <p:nvPr/>
            </p:nvSpPr>
            <p:spPr bwMode="auto">
              <a:xfrm>
                <a:off x="4176" y="768"/>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31"/>
              <p:cNvSpPr>
                <a:spLocks noChangeShapeType="1"/>
              </p:cNvSpPr>
              <p:nvPr/>
            </p:nvSpPr>
            <p:spPr bwMode="auto">
              <a:xfrm>
                <a:off x="3888" y="768"/>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32"/>
              <p:cNvSpPr>
                <a:spLocks noChangeShapeType="1"/>
              </p:cNvSpPr>
              <p:nvPr/>
            </p:nvSpPr>
            <p:spPr bwMode="auto">
              <a:xfrm>
                <a:off x="4464" y="768"/>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Line 33"/>
              <p:cNvSpPr>
                <a:spLocks noChangeShapeType="1"/>
              </p:cNvSpPr>
              <p:nvPr/>
            </p:nvSpPr>
            <p:spPr bwMode="auto">
              <a:xfrm>
                <a:off x="3360" y="528"/>
                <a:ext cx="24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Text Box 34"/>
              <p:cNvSpPr txBox="1">
                <a:spLocks noChangeArrowheads="1"/>
              </p:cNvSpPr>
              <p:nvPr/>
            </p:nvSpPr>
            <p:spPr bwMode="auto">
              <a:xfrm>
                <a:off x="3472" y="438"/>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dirty="0"/>
                  <a:t>CD</a:t>
                </a:r>
              </a:p>
            </p:txBody>
          </p:sp>
          <p:sp>
            <p:nvSpPr>
              <p:cNvPr id="76" name="Text Box 35"/>
              <p:cNvSpPr txBox="1">
                <a:spLocks noChangeArrowheads="1"/>
              </p:cNvSpPr>
              <p:nvPr/>
            </p:nvSpPr>
            <p:spPr bwMode="auto">
              <a:xfrm>
                <a:off x="3210" y="592"/>
                <a:ext cx="3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dirty="0"/>
                  <a:t>AB</a:t>
                </a:r>
              </a:p>
            </p:txBody>
          </p:sp>
          <p:sp>
            <p:nvSpPr>
              <p:cNvPr id="77" name="Text Box 36"/>
              <p:cNvSpPr txBox="1">
                <a:spLocks noChangeArrowheads="1"/>
              </p:cNvSpPr>
              <p:nvPr/>
            </p:nvSpPr>
            <p:spPr bwMode="auto">
              <a:xfrm>
                <a:off x="3360" y="816"/>
                <a:ext cx="288" cy="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00</a:t>
                </a:r>
              </a:p>
              <a:p>
                <a:pPr>
                  <a:spcBef>
                    <a:spcPct val="50000"/>
                  </a:spcBef>
                </a:pPr>
                <a:r>
                  <a:rPr lang="en-US" altLang="zh-CN" sz="1600"/>
                  <a:t>01</a:t>
                </a:r>
              </a:p>
              <a:p>
                <a:pPr>
                  <a:spcBef>
                    <a:spcPct val="50000"/>
                  </a:spcBef>
                </a:pPr>
                <a:r>
                  <a:rPr lang="en-US" altLang="zh-CN" sz="1600"/>
                  <a:t>11</a:t>
                </a:r>
              </a:p>
              <a:p>
                <a:pPr>
                  <a:spcBef>
                    <a:spcPct val="50000"/>
                  </a:spcBef>
                </a:pPr>
                <a:r>
                  <a:rPr lang="en-US" altLang="zh-CN" sz="1600"/>
                  <a:t>10</a:t>
                </a:r>
              </a:p>
            </p:txBody>
          </p:sp>
          <p:sp>
            <p:nvSpPr>
              <p:cNvPr id="78" name="Text Box 37"/>
              <p:cNvSpPr txBox="1">
                <a:spLocks noChangeArrowheads="1"/>
              </p:cNvSpPr>
              <p:nvPr/>
            </p:nvSpPr>
            <p:spPr bwMode="auto">
              <a:xfrm>
                <a:off x="3600" y="576"/>
                <a:ext cx="13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00     01     11     10</a:t>
                </a:r>
              </a:p>
            </p:txBody>
          </p:sp>
        </p:grpSp>
        <p:sp>
          <p:nvSpPr>
            <p:cNvPr id="80" name="Rectangle 15"/>
            <p:cNvSpPr>
              <a:spLocks noChangeArrowheads="1"/>
            </p:cNvSpPr>
            <p:nvPr/>
          </p:nvSpPr>
          <p:spPr bwMode="auto">
            <a:xfrm>
              <a:off x="2057400" y="2995485"/>
              <a:ext cx="457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grpSp>
      <p:sp>
        <p:nvSpPr>
          <p:cNvPr id="82" name="圆角矩形 81"/>
          <p:cNvSpPr/>
          <p:nvPr/>
        </p:nvSpPr>
        <p:spPr>
          <a:xfrm>
            <a:off x="1178496" y="2726503"/>
            <a:ext cx="914400" cy="758825"/>
          </a:xfrm>
          <a:prstGeom prst="roundRect">
            <a:avLst/>
          </a:prstGeom>
          <a:solidFill>
            <a:srgbClr val="FFC00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82"/>
          <p:cNvSpPr/>
          <p:nvPr/>
        </p:nvSpPr>
        <p:spPr>
          <a:xfrm>
            <a:off x="797496" y="3177353"/>
            <a:ext cx="381000" cy="730250"/>
          </a:xfrm>
          <a:prstGeom prst="roundRect">
            <a:avLst/>
          </a:prstGeom>
          <a:solidFill>
            <a:schemeClr val="tx2">
              <a:lumMod val="40000"/>
              <a:lumOff val="6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角矩形 83"/>
          <p:cNvSpPr/>
          <p:nvPr/>
        </p:nvSpPr>
        <p:spPr>
          <a:xfrm>
            <a:off x="1273746" y="2377253"/>
            <a:ext cx="381000" cy="730250"/>
          </a:xfrm>
          <a:prstGeom prst="roundRect">
            <a:avLst/>
          </a:prstGeom>
          <a:solidFill>
            <a:schemeClr val="tx2">
              <a:lumMod val="40000"/>
              <a:lumOff val="6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圆角矩形 85"/>
          <p:cNvSpPr/>
          <p:nvPr/>
        </p:nvSpPr>
        <p:spPr>
          <a:xfrm>
            <a:off x="797496" y="3139253"/>
            <a:ext cx="666750" cy="346075"/>
          </a:xfrm>
          <a:prstGeom prst="roundRect">
            <a:avLst/>
          </a:prstGeom>
          <a:solidFill>
            <a:schemeClr val="accent5">
              <a:lumMod val="20000"/>
              <a:lumOff val="80000"/>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AutoShape 51"/>
          <p:cNvSpPr/>
          <p:nvPr/>
        </p:nvSpPr>
        <p:spPr bwMode="auto">
          <a:xfrm>
            <a:off x="2169096" y="3556766"/>
            <a:ext cx="457200" cy="304800"/>
          </a:xfrm>
          <a:prstGeom prst="leftBracket">
            <a:avLst>
              <a:gd name="adj" fmla="val 8333"/>
            </a:avLst>
          </a:prstGeom>
          <a:solidFill>
            <a:schemeClr val="accent5">
              <a:lumMod val="20000"/>
              <a:lumOff val="80000"/>
              <a:alpha val="35000"/>
            </a:schemeClr>
          </a:solidFill>
          <a:ln w="19050">
            <a:solidFill>
              <a:srgbClr val="CC3300"/>
            </a:solidFill>
            <a:round/>
          </a:ln>
        </p:spPr>
        <p:txBody>
          <a:bodyPr/>
          <a:lstStyle/>
          <a:p>
            <a:endParaRPr lang="zh-CN" altLang="en-US"/>
          </a:p>
        </p:txBody>
      </p:sp>
      <p:sp>
        <p:nvSpPr>
          <p:cNvPr id="89" name="AutoShape 51"/>
          <p:cNvSpPr/>
          <p:nvPr/>
        </p:nvSpPr>
        <p:spPr bwMode="auto">
          <a:xfrm rot="10800000">
            <a:off x="593636" y="3588813"/>
            <a:ext cx="457200" cy="304800"/>
          </a:xfrm>
          <a:prstGeom prst="leftBracket">
            <a:avLst>
              <a:gd name="adj" fmla="val 8333"/>
            </a:avLst>
          </a:prstGeom>
          <a:solidFill>
            <a:schemeClr val="accent5">
              <a:lumMod val="20000"/>
              <a:lumOff val="80000"/>
              <a:alpha val="35000"/>
            </a:schemeClr>
          </a:solidFill>
          <a:ln w="19050">
            <a:solidFill>
              <a:srgbClr val="CC3300"/>
            </a:solidFill>
            <a:round/>
          </a:ln>
        </p:spPr>
        <p:txBody>
          <a:bodyPr/>
          <a:lstStyle/>
          <a:p>
            <a:endParaRPr lang="zh-CN" altLang="en-US"/>
          </a:p>
        </p:txBody>
      </p:sp>
      <p:sp>
        <p:nvSpPr>
          <p:cNvPr id="90" name="AutoShape 51"/>
          <p:cNvSpPr/>
          <p:nvPr/>
        </p:nvSpPr>
        <p:spPr bwMode="auto">
          <a:xfrm rot="5400000">
            <a:off x="2126432" y="3665013"/>
            <a:ext cx="457200" cy="304800"/>
          </a:xfrm>
          <a:prstGeom prst="leftBracket">
            <a:avLst>
              <a:gd name="adj" fmla="val 8333"/>
            </a:avLst>
          </a:prstGeom>
          <a:solidFill>
            <a:schemeClr val="accent5">
              <a:lumMod val="20000"/>
              <a:lumOff val="80000"/>
              <a:alpha val="35000"/>
            </a:schemeClr>
          </a:solidFill>
          <a:ln w="19050">
            <a:solidFill>
              <a:srgbClr val="CC3300"/>
            </a:solidFill>
            <a:round/>
          </a:ln>
        </p:spPr>
        <p:txBody>
          <a:bodyPr/>
          <a:lstStyle/>
          <a:p>
            <a:endParaRPr lang="zh-CN" altLang="en-US"/>
          </a:p>
        </p:txBody>
      </p:sp>
      <p:sp>
        <p:nvSpPr>
          <p:cNvPr id="91" name="AutoShape 51"/>
          <p:cNvSpPr/>
          <p:nvPr/>
        </p:nvSpPr>
        <p:spPr bwMode="auto">
          <a:xfrm rot="16006040">
            <a:off x="2120639" y="2287059"/>
            <a:ext cx="457200" cy="304800"/>
          </a:xfrm>
          <a:prstGeom prst="leftBracket">
            <a:avLst>
              <a:gd name="adj" fmla="val 8333"/>
            </a:avLst>
          </a:prstGeom>
          <a:solidFill>
            <a:schemeClr val="accent5">
              <a:lumMod val="20000"/>
              <a:lumOff val="80000"/>
              <a:alpha val="35000"/>
            </a:schemeClr>
          </a:solidFill>
          <a:ln w="19050">
            <a:solidFill>
              <a:srgbClr val="CC3300"/>
            </a:solidFill>
            <a:round/>
          </a:ln>
        </p:spPr>
        <p:txBody>
          <a:bodyPr/>
          <a:lstStyle/>
          <a:p>
            <a:endParaRPr lang="zh-CN" altLang="en-US"/>
          </a:p>
        </p:txBody>
      </p:sp>
      <p:grpSp>
        <p:nvGrpSpPr>
          <p:cNvPr id="92" name="组合 91"/>
          <p:cNvGrpSpPr/>
          <p:nvPr/>
        </p:nvGrpSpPr>
        <p:grpSpPr>
          <a:xfrm>
            <a:off x="3150890" y="1681188"/>
            <a:ext cx="2876550" cy="2173288"/>
            <a:chOff x="476250" y="2038223"/>
            <a:chExt cx="2876550" cy="2173288"/>
          </a:xfrm>
        </p:grpSpPr>
        <p:grpSp>
          <p:nvGrpSpPr>
            <p:cNvPr id="93" name="Group 6"/>
            <p:cNvGrpSpPr/>
            <p:nvPr/>
          </p:nvGrpSpPr>
          <p:grpSpPr bwMode="auto">
            <a:xfrm>
              <a:off x="476250" y="2038223"/>
              <a:ext cx="2876550" cy="2173288"/>
              <a:chOff x="3180" y="407"/>
              <a:chExt cx="1812" cy="1369"/>
            </a:xfrm>
          </p:grpSpPr>
          <p:sp>
            <p:nvSpPr>
              <p:cNvPr id="95" name="Rectangle 7"/>
              <p:cNvSpPr>
                <a:spLocks noChangeArrowheads="1"/>
              </p:cNvSpPr>
              <p:nvPr/>
            </p:nvSpPr>
            <p:spPr bwMode="auto">
              <a:xfrm>
                <a:off x="4464" y="1490"/>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96" name="Rectangle 8"/>
              <p:cNvSpPr>
                <a:spLocks noChangeArrowheads="1"/>
              </p:cNvSpPr>
              <p:nvPr/>
            </p:nvSpPr>
            <p:spPr bwMode="auto">
              <a:xfrm>
                <a:off x="4464" y="1248"/>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97" name="Rectangle 9"/>
              <p:cNvSpPr>
                <a:spLocks noChangeArrowheads="1"/>
              </p:cNvSpPr>
              <p:nvPr/>
            </p:nvSpPr>
            <p:spPr bwMode="auto">
              <a:xfrm>
                <a:off x="4464" y="100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98" name="Rectangle 10"/>
              <p:cNvSpPr>
                <a:spLocks noChangeArrowheads="1"/>
              </p:cNvSpPr>
              <p:nvPr/>
            </p:nvSpPr>
            <p:spPr bwMode="auto">
              <a:xfrm>
                <a:off x="3888" y="1012"/>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99" name="Rectangle 11"/>
              <p:cNvSpPr>
                <a:spLocks noChangeArrowheads="1"/>
              </p:cNvSpPr>
              <p:nvPr/>
            </p:nvSpPr>
            <p:spPr bwMode="auto">
              <a:xfrm>
                <a:off x="3888" y="788"/>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100" name="Rectangle 12"/>
              <p:cNvSpPr>
                <a:spLocks noChangeArrowheads="1"/>
              </p:cNvSpPr>
              <p:nvPr/>
            </p:nvSpPr>
            <p:spPr bwMode="auto">
              <a:xfrm>
                <a:off x="3888" y="1248"/>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101" name="Rectangle 13"/>
              <p:cNvSpPr>
                <a:spLocks noChangeArrowheads="1"/>
              </p:cNvSpPr>
              <p:nvPr/>
            </p:nvSpPr>
            <p:spPr bwMode="auto">
              <a:xfrm>
                <a:off x="3888" y="100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02" name="Rectangle 14"/>
              <p:cNvSpPr>
                <a:spLocks noChangeArrowheads="1"/>
              </p:cNvSpPr>
              <p:nvPr/>
            </p:nvSpPr>
            <p:spPr bwMode="auto">
              <a:xfrm>
                <a:off x="3600" y="1516"/>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103" name="Rectangle 15"/>
              <p:cNvSpPr>
                <a:spLocks noChangeArrowheads="1"/>
              </p:cNvSpPr>
              <p:nvPr/>
            </p:nvSpPr>
            <p:spPr bwMode="auto">
              <a:xfrm>
                <a:off x="4188" y="1249"/>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104" name="Rectangle 16"/>
              <p:cNvSpPr>
                <a:spLocks noChangeArrowheads="1"/>
              </p:cNvSpPr>
              <p:nvPr/>
            </p:nvSpPr>
            <p:spPr bwMode="auto">
              <a:xfrm>
                <a:off x="4464" y="768"/>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105" name="Rectangle 17"/>
              <p:cNvSpPr>
                <a:spLocks noChangeArrowheads="1"/>
              </p:cNvSpPr>
              <p:nvPr/>
            </p:nvSpPr>
            <p:spPr bwMode="auto">
              <a:xfrm>
                <a:off x="4176" y="100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06" name="Rectangle 18"/>
              <p:cNvSpPr>
                <a:spLocks noChangeArrowheads="1"/>
              </p:cNvSpPr>
              <p:nvPr/>
            </p:nvSpPr>
            <p:spPr bwMode="auto">
              <a:xfrm>
                <a:off x="4176" y="76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07" name="Rectangle 19"/>
              <p:cNvSpPr>
                <a:spLocks noChangeArrowheads="1"/>
              </p:cNvSpPr>
              <p:nvPr/>
            </p:nvSpPr>
            <p:spPr bwMode="auto">
              <a:xfrm>
                <a:off x="3600" y="1490"/>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08" name="Rectangle 20"/>
              <p:cNvSpPr>
                <a:spLocks noChangeArrowheads="1"/>
              </p:cNvSpPr>
              <p:nvPr/>
            </p:nvSpPr>
            <p:spPr bwMode="auto">
              <a:xfrm>
                <a:off x="3600" y="1272"/>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109" name="Rectangle 21"/>
              <p:cNvSpPr>
                <a:spLocks noChangeArrowheads="1"/>
              </p:cNvSpPr>
              <p:nvPr/>
            </p:nvSpPr>
            <p:spPr bwMode="auto">
              <a:xfrm>
                <a:off x="3600" y="1248"/>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10" name="Rectangle 22"/>
              <p:cNvSpPr>
                <a:spLocks noChangeArrowheads="1"/>
              </p:cNvSpPr>
              <p:nvPr/>
            </p:nvSpPr>
            <p:spPr bwMode="auto">
              <a:xfrm>
                <a:off x="3600" y="76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11" name="Line 23"/>
              <p:cNvSpPr>
                <a:spLocks noChangeShapeType="1"/>
              </p:cNvSpPr>
              <p:nvPr/>
            </p:nvSpPr>
            <p:spPr bwMode="auto">
              <a:xfrm>
                <a:off x="3600" y="768"/>
                <a:ext cx="1152"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 name="Line 24"/>
              <p:cNvSpPr>
                <a:spLocks noChangeShapeType="1"/>
              </p:cNvSpPr>
              <p:nvPr/>
            </p:nvSpPr>
            <p:spPr bwMode="auto">
              <a:xfrm>
                <a:off x="3600" y="1776"/>
                <a:ext cx="1152"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 name="Line 25"/>
              <p:cNvSpPr>
                <a:spLocks noChangeShapeType="1"/>
              </p:cNvSpPr>
              <p:nvPr/>
            </p:nvSpPr>
            <p:spPr bwMode="auto">
              <a:xfrm>
                <a:off x="3600" y="768"/>
                <a:ext cx="0" cy="1008"/>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 name="Line 26"/>
              <p:cNvSpPr>
                <a:spLocks noChangeShapeType="1"/>
              </p:cNvSpPr>
              <p:nvPr/>
            </p:nvSpPr>
            <p:spPr bwMode="auto">
              <a:xfrm>
                <a:off x="4752" y="768"/>
                <a:ext cx="0" cy="1008"/>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 name="Line 27"/>
              <p:cNvSpPr>
                <a:spLocks noChangeShapeType="1"/>
              </p:cNvSpPr>
              <p:nvPr/>
            </p:nvSpPr>
            <p:spPr bwMode="auto">
              <a:xfrm>
                <a:off x="3600" y="1248"/>
                <a:ext cx="115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 name="Line 28"/>
              <p:cNvSpPr>
                <a:spLocks noChangeShapeType="1"/>
              </p:cNvSpPr>
              <p:nvPr/>
            </p:nvSpPr>
            <p:spPr bwMode="auto">
              <a:xfrm>
                <a:off x="3600" y="1008"/>
                <a:ext cx="115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 name="Line 29"/>
              <p:cNvSpPr>
                <a:spLocks noChangeShapeType="1"/>
              </p:cNvSpPr>
              <p:nvPr/>
            </p:nvSpPr>
            <p:spPr bwMode="auto">
              <a:xfrm>
                <a:off x="3600" y="1490"/>
                <a:ext cx="115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 name="Line 30"/>
              <p:cNvSpPr>
                <a:spLocks noChangeShapeType="1"/>
              </p:cNvSpPr>
              <p:nvPr/>
            </p:nvSpPr>
            <p:spPr bwMode="auto">
              <a:xfrm>
                <a:off x="4176" y="768"/>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 name="Line 31"/>
              <p:cNvSpPr>
                <a:spLocks noChangeShapeType="1"/>
              </p:cNvSpPr>
              <p:nvPr/>
            </p:nvSpPr>
            <p:spPr bwMode="auto">
              <a:xfrm>
                <a:off x="3888" y="768"/>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 name="Line 32"/>
              <p:cNvSpPr>
                <a:spLocks noChangeShapeType="1"/>
              </p:cNvSpPr>
              <p:nvPr/>
            </p:nvSpPr>
            <p:spPr bwMode="auto">
              <a:xfrm>
                <a:off x="4464" y="768"/>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 name="Line 33"/>
              <p:cNvSpPr>
                <a:spLocks noChangeShapeType="1"/>
              </p:cNvSpPr>
              <p:nvPr/>
            </p:nvSpPr>
            <p:spPr bwMode="auto">
              <a:xfrm>
                <a:off x="3360" y="528"/>
                <a:ext cx="24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 name="Text Box 34"/>
              <p:cNvSpPr txBox="1">
                <a:spLocks noChangeArrowheads="1"/>
              </p:cNvSpPr>
              <p:nvPr/>
            </p:nvSpPr>
            <p:spPr bwMode="auto">
              <a:xfrm>
                <a:off x="3405" y="407"/>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dirty="0"/>
                  <a:t>CD</a:t>
                </a:r>
              </a:p>
            </p:txBody>
          </p:sp>
          <p:sp>
            <p:nvSpPr>
              <p:cNvPr id="123" name="Text Box 35"/>
              <p:cNvSpPr txBox="1">
                <a:spLocks noChangeArrowheads="1"/>
              </p:cNvSpPr>
              <p:nvPr/>
            </p:nvSpPr>
            <p:spPr bwMode="auto">
              <a:xfrm>
                <a:off x="3180" y="616"/>
                <a:ext cx="3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dirty="0"/>
                  <a:t>AB</a:t>
                </a:r>
              </a:p>
            </p:txBody>
          </p:sp>
          <p:sp>
            <p:nvSpPr>
              <p:cNvPr id="124" name="Text Box 36"/>
              <p:cNvSpPr txBox="1">
                <a:spLocks noChangeArrowheads="1"/>
              </p:cNvSpPr>
              <p:nvPr/>
            </p:nvSpPr>
            <p:spPr bwMode="auto">
              <a:xfrm>
                <a:off x="3360" y="816"/>
                <a:ext cx="288" cy="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00</a:t>
                </a:r>
              </a:p>
              <a:p>
                <a:pPr>
                  <a:spcBef>
                    <a:spcPct val="50000"/>
                  </a:spcBef>
                </a:pPr>
                <a:r>
                  <a:rPr lang="en-US" altLang="zh-CN" sz="1600"/>
                  <a:t>01</a:t>
                </a:r>
              </a:p>
              <a:p>
                <a:pPr>
                  <a:spcBef>
                    <a:spcPct val="50000"/>
                  </a:spcBef>
                </a:pPr>
                <a:r>
                  <a:rPr lang="en-US" altLang="zh-CN" sz="1600"/>
                  <a:t>11</a:t>
                </a:r>
              </a:p>
              <a:p>
                <a:pPr>
                  <a:spcBef>
                    <a:spcPct val="50000"/>
                  </a:spcBef>
                </a:pPr>
                <a:r>
                  <a:rPr lang="en-US" altLang="zh-CN" sz="1600"/>
                  <a:t>10</a:t>
                </a:r>
              </a:p>
            </p:txBody>
          </p:sp>
          <p:sp>
            <p:nvSpPr>
              <p:cNvPr id="125" name="Text Box 37"/>
              <p:cNvSpPr txBox="1">
                <a:spLocks noChangeArrowheads="1"/>
              </p:cNvSpPr>
              <p:nvPr/>
            </p:nvSpPr>
            <p:spPr bwMode="auto">
              <a:xfrm>
                <a:off x="3600" y="576"/>
                <a:ext cx="13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00     01     11     10</a:t>
                </a:r>
              </a:p>
            </p:txBody>
          </p:sp>
        </p:grpSp>
        <p:sp>
          <p:nvSpPr>
            <p:cNvPr id="94" name="Rectangle 15"/>
            <p:cNvSpPr>
              <a:spLocks noChangeArrowheads="1"/>
            </p:cNvSpPr>
            <p:nvPr/>
          </p:nvSpPr>
          <p:spPr bwMode="auto">
            <a:xfrm>
              <a:off x="2057400" y="2995485"/>
              <a:ext cx="457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grpSp>
      <p:sp>
        <p:nvSpPr>
          <p:cNvPr id="126" name="圆角矩形 125"/>
          <p:cNvSpPr/>
          <p:nvPr/>
        </p:nvSpPr>
        <p:spPr>
          <a:xfrm>
            <a:off x="4274840" y="2641625"/>
            <a:ext cx="914400" cy="758825"/>
          </a:xfrm>
          <a:prstGeom prst="roundRect">
            <a:avLst/>
          </a:prstGeom>
          <a:solidFill>
            <a:srgbClr val="FFC00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圆角矩形 127"/>
          <p:cNvSpPr/>
          <p:nvPr/>
        </p:nvSpPr>
        <p:spPr>
          <a:xfrm>
            <a:off x="4370090" y="2292375"/>
            <a:ext cx="381000" cy="730250"/>
          </a:xfrm>
          <a:prstGeom prst="roundRect">
            <a:avLst/>
          </a:prstGeom>
          <a:solidFill>
            <a:schemeClr val="tx2">
              <a:lumMod val="40000"/>
              <a:lumOff val="6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AutoShape 51"/>
          <p:cNvSpPr/>
          <p:nvPr/>
        </p:nvSpPr>
        <p:spPr bwMode="auto">
          <a:xfrm rot="5400000">
            <a:off x="5222776" y="3580135"/>
            <a:ext cx="457200" cy="304800"/>
          </a:xfrm>
          <a:prstGeom prst="leftBracket">
            <a:avLst>
              <a:gd name="adj" fmla="val 8333"/>
            </a:avLst>
          </a:prstGeom>
          <a:solidFill>
            <a:schemeClr val="accent5">
              <a:lumMod val="20000"/>
              <a:lumOff val="80000"/>
              <a:alpha val="35000"/>
            </a:schemeClr>
          </a:solidFill>
          <a:ln w="19050">
            <a:solidFill>
              <a:srgbClr val="CC3300"/>
            </a:solidFill>
            <a:round/>
          </a:ln>
        </p:spPr>
        <p:txBody>
          <a:bodyPr/>
          <a:lstStyle/>
          <a:p>
            <a:endParaRPr lang="zh-CN" altLang="en-US"/>
          </a:p>
        </p:txBody>
      </p:sp>
      <p:sp>
        <p:nvSpPr>
          <p:cNvPr id="133" name="AutoShape 51"/>
          <p:cNvSpPr/>
          <p:nvPr/>
        </p:nvSpPr>
        <p:spPr bwMode="auto">
          <a:xfrm rot="16006040">
            <a:off x="5216983" y="2202181"/>
            <a:ext cx="457200" cy="304800"/>
          </a:xfrm>
          <a:prstGeom prst="leftBracket">
            <a:avLst>
              <a:gd name="adj" fmla="val 8333"/>
            </a:avLst>
          </a:prstGeom>
          <a:solidFill>
            <a:schemeClr val="accent5">
              <a:lumMod val="20000"/>
              <a:lumOff val="80000"/>
              <a:alpha val="35000"/>
            </a:schemeClr>
          </a:solidFill>
          <a:ln w="19050">
            <a:solidFill>
              <a:srgbClr val="CC3300"/>
            </a:solidFill>
            <a:round/>
          </a:ln>
        </p:spPr>
        <p:txBody>
          <a:bodyPr/>
          <a:lstStyle/>
          <a:p>
            <a:endParaRPr lang="zh-CN" altLang="en-US"/>
          </a:p>
        </p:txBody>
      </p:sp>
      <p:grpSp>
        <p:nvGrpSpPr>
          <p:cNvPr id="173" name="组合 172"/>
          <p:cNvGrpSpPr/>
          <p:nvPr/>
        </p:nvGrpSpPr>
        <p:grpSpPr>
          <a:xfrm>
            <a:off x="5968042" y="1628800"/>
            <a:ext cx="2943225" cy="2332335"/>
            <a:chOff x="5972175" y="1900957"/>
            <a:chExt cx="2943225" cy="2332335"/>
          </a:xfrm>
        </p:grpSpPr>
        <p:grpSp>
          <p:nvGrpSpPr>
            <p:cNvPr id="134" name="组合 133"/>
            <p:cNvGrpSpPr/>
            <p:nvPr/>
          </p:nvGrpSpPr>
          <p:grpSpPr>
            <a:xfrm>
              <a:off x="5972175" y="1900957"/>
              <a:ext cx="2943225" cy="2225675"/>
              <a:chOff x="409575" y="1985835"/>
              <a:chExt cx="2943225" cy="2225675"/>
            </a:xfrm>
          </p:grpSpPr>
          <p:grpSp>
            <p:nvGrpSpPr>
              <p:cNvPr id="135" name="Group 6"/>
              <p:cNvGrpSpPr/>
              <p:nvPr/>
            </p:nvGrpSpPr>
            <p:grpSpPr bwMode="auto">
              <a:xfrm>
                <a:off x="409575" y="1985835"/>
                <a:ext cx="2943225" cy="2225675"/>
                <a:chOff x="3138" y="374"/>
                <a:chExt cx="1854" cy="1402"/>
              </a:xfrm>
            </p:grpSpPr>
            <p:sp>
              <p:nvSpPr>
                <p:cNvPr id="137" name="Rectangle 7"/>
                <p:cNvSpPr>
                  <a:spLocks noChangeArrowheads="1"/>
                </p:cNvSpPr>
                <p:nvPr/>
              </p:nvSpPr>
              <p:spPr bwMode="auto">
                <a:xfrm>
                  <a:off x="4464" y="1490"/>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138" name="Rectangle 8"/>
                <p:cNvSpPr>
                  <a:spLocks noChangeArrowheads="1"/>
                </p:cNvSpPr>
                <p:nvPr/>
              </p:nvSpPr>
              <p:spPr bwMode="auto">
                <a:xfrm>
                  <a:off x="4464" y="1248"/>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39" name="Rectangle 9"/>
                <p:cNvSpPr>
                  <a:spLocks noChangeArrowheads="1"/>
                </p:cNvSpPr>
                <p:nvPr/>
              </p:nvSpPr>
              <p:spPr bwMode="auto">
                <a:xfrm>
                  <a:off x="4464" y="100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40" name="Rectangle 10"/>
                <p:cNvSpPr>
                  <a:spLocks noChangeArrowheads="1"/>
                </p:cNvSpPr>
                <p:nvPr/>
              </p:nvSpPr>
              <p:spPr bwMode="auto">
                <a:xfrm>
                  <a:off x="3888" y="1012"/>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141" name="Rectangle 11"/>
                <p:cNvSpPr>
                  <a:spLocks noChangeArrowheads="1"/>
                </p:cNvSpPr>
                <p:nvPr/>
              </p:nvSpPr>
              <p:spPr bwMode="auto">
                <a:xfrm>
                  <a:off x="3888" y="788"/>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142" name="Rectangle 12"/>
                <p:cNvSpPr>
                  <a:spLocks noChangeArrowheads="1"/>
                </p:cNvSpPr>
                <p:nvPr/>
              </p:nvSpPr>
              <p:spPr bwMode="auto">
                <a:xfrm>
                  <a:off x="3888" y="1248"/>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143" name="Rectangle 13"/>
                <p:cNvSpPr>
                  <a:spLocks noChangeArrowheads="1"/>
                </p:cNvSpPr>
                <p:nvPr/>
              </p:nvSpPr>
              <p:spPr bwMode="auto">
                <a:xfrm>
                  <a:off x="3888" y="100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44" name="Rectangle 14"/>
                <p:cNvSpPr>
                  <a:spLocks noChangeArrowheads="1"/>
                </p:cNvSpPr>
                <p:nvPr/>
              </p:nvSpPr>
              <p:spPr bwMode="auto">
                <a:xfrm>
                  <a:off x="3600" y="1516"/>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145" name="Rectangle 15"/>
                <p:cNvSpPr>
                  <a:spLocks noChangeArrowheads="1"/>
                </p:cNvSpPr>
                <p:nvPr/>
              </p:nvSpPr>
              <p:spPr bwMode="auto">
                <a:xfrm>
                  <a:off x="4188" y="1249"/>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146" name="Rectangle 16"/>
                <p:cNvSpPr>
                  <a:spLocks noChangeArrowheads="1"/>
                </p:cNvSpPr>
                <p:nvPr/>
              </p:nvSpPr>
              <p:spPr bwMode="auto">
                <a:xfrm>
                  <a:off x="4464" y="768"/>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147" name="Rectangle 17"/>
                <p:cNvSpPr>
                  <a:spLocks noChangeArrowheads="1"/>
                </p:cNvSpPr>
                <p:nvPr/>
              </p:nvSpPr>
              <p:spPr bwMode="auto">
                <a:xfrm>
                  <a:off x="4176" y="100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48" name="Rectangle 18"/>
                <p:cNvSpPr>
                  <a:spLocks noChangeArrowheads="1"/>
                </p:cNvSpPr>
                <p:nvPr/>
              </p:nvSpPr>
              <p:spPr bwMode="auto">
                <a:xfrm>
                  <a:off x="4176" y="76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49" name="Rectangle 19"/>
                <p:cNvSpPr>
                  <a:spLocks noChangeArrowheads="1"/>
                </p:cNvSpPr>
                <p:nvPr/>
              </p:nvSpPr>
              <p:spPr bwMode="auto">
                <a:xfrm>
                  <a:off x="3600" y="1490"/>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50" name="Rectangle 20"/>
                <p:cNvSpPr>
                  <a:spLocks noChangeArrowheads="1"/>
                </p:cNvSpPr>
                <p:nvPr/>
              </p:nvSpPr>
              <p:spPr bwMode="auto">
                <a:xfrm>
                  <a:off x="3600" y="1272"/>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151" name="Rectangle 21"/>
                <p:cNvSpPr>
                  <a:spLocks noChangeArrowheads="1"/>
                </p:cNvSpPr>
                <p:nvPr/>
              </p:nvSpPr>
              <p:spPr bwMode="auto">
                <a:xfrm>
                  <a:off x="3600" y="1248"/>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52" name="Rectangle 22"/>
                <p:cNvSpPr>
                  <a:spLocks noChangeArrowheads="1"/>
                </p:cNvSpPr>
                <p:nvPr/>
              </p:nvSpPr>
              <p:spPr bwMode="auto">
                <a:xfrm>
                  <a:off x="3600" y="76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53" name="Line 23"/>
                <p:cNvSpPr>
                  <a:spLocks noChangeShapeType="1"/>
                </p:cNvSpPr>
                <p:nvPr/>
              </p:nvSpPr>
              <p:spPr bwMode="auto">
                <a:xfrm>
                  <a:off x="3600" y="768"/>
                  <a:ext cx="1152"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 name="Line 24"/>
                <p:cNvSpPr>
                  <a:spLocks noChangeShapeType="1"/>
                </p:cNvSpPr>
                <p:nvPr/>
              </p:nvSpPr>
              <p:spPr bwMode="auto">
                <a:xfrm>
                  <a:off x="3600" y="1776"/>
                  <a:ext cx="1152"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 name="Line 25"/>
                <p:cNvSpPr>
                  <a:spLocks noChangeShapeType="1"/>
                </p:cNvSpPr>
                <p:nvPr/>
              </p:nvSpPr>
              <p:spPr bwMode="auto">
                <a:xfrm>
                  <a:off x="3600" y="768"/>
                  <a:ext cx="0" cy="1008"/>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 name="Line 26"/>
                <p:cNvSpPr>
                  <a:spLocks noChangeShapeType="1"/>
                </p:cNvSpPr>
                <p:nvPr/>
              </p:nvSpPr>
              <p:spPr bwMode="auto">
                <a:xfrm>
                  <a:off x="4752" y="768"/>
                  <a:ext cx="0" cy="1008"/>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7" name="Line 27"/>
                <p:cNvSpPr>
                  <a:spLocks noChangeShapeType="1"/>
                </p:cNvSpPr>
                <p:nvPr/>
              </p:nvSpPr>
              <p:spPr bwMode="auto">
                <a:xfrm>
                  <a:off x="3600" y="1248"/>
                  <a:ext cx="115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 name="Line 28"/>
                <p:cNvSpPr>
                  <a:spLocks noChangeShapeType="1"/>
                </p:cNvSpPr>
                <p:nvPr/>
              </p:nvSpPr>
              <p:spPr bwMode="auto">
                <a:xfrm>
                  <a:off x="3600" y="1008"/>
                  <a:ext cx="115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 name="Line 29"/>
                <p:cNvSpPr>
                  <a:spLocks noChangeShapeType="1"/>
                </p:cNvSpPr>
                <p:nvPr/>
              </p:nvSpPr>
              <p:spPr bwMode="auto">
                <a:xfrm>
                  <a:off x="3600" y="1490"/>
                  <a:ext cx="115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 name="Line 30"/>
                <p:cNvSpPr>
                  <a:spLocks noChangeShapeType="1"/>
                </p:cNvSpPr>
                <p:nvPr/>
              </p:nvSpPr>
              <p:spPr bwMode="auto">
                <a:xfrm>
                  <a:off x="4176" y="768"/>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 name="Line 31"/>
                <p:cNvSpPr>
                  <a:spLocks noChangeShapeType="1"/>
                </p:cNvSpPr>
                <p:nvPr/>
              </p:nvSpPr>
              <p:spPr bwMode="auto">
                <a:xfrm>
                  <a:off x="3888" y="768"/>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 name="Line 32"/>
                <p:cNvSpPr>
                  <a:spLocks noChangeShapeType="1"/>
                </p:cNvSpPr>
                <p:nvPr/>
              </p:nvSpPr>
              <p:spPr bwMode="auto">
                <a:xfrm>
                  <a:off x="4464" y="768"/>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 name="Line 33"/>
                <p:cNvSpPr>
                  <a:spLocks noChangeShapeType="1"/>
                </p:cNvSpPr>
                <p:nvPr/>
              </p:nvSpPr>
              <p:spPr bwMode="auto">
                <a:xfrm>
                  <a:off x="3360" y="528"/>
                  <a:ext cx="24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 name="Text Box 34"/>
                <p:cNvSpPr txBox="1">
                  <a:spLocks noChangeArrowheads="1"/>
                </p:cNvSpPr>
                <p:nvPr/>
              </p:nvSpPr>
              <p:spPr bwMode="auto">
                <a:xfrm>
                  <a:off x="3360" y="374"/>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dirty="0"/>
                    <a:t>CD</a:t>
                  </a:r>
                </a:p>
              </p:txBody>
            </p:sp>
            <p:sp>
              <p:nvSpPr>
                <p:cNvPr id="165" name="Text Box 35"/>
                <p:cNvSpPr txBox="1">
                  <a:spLocks noChangeArrowheads="1"/>
                </p:cNvSpPr>
                <p:nvPr/>
              </p:nvSpPr>
              <p:spPr bwMode="auto">
                <a:xfrm>
                  <a:off x="3138" y="607"/>
                  <a:ext cx="3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dirty="0"/>
                    <a:t>AB</a:t>
                  </a:r>
                </a:p>
              </p:txBody>
            </p:sp>
            <p:sp>
              <p:nvSpPr>
                <p:cNvPr id="166" name="Text Box 36"/>
                <p:cNvSpPr txBox="1">
                  <a:spLocks noChangeArrowheads="1"/>
                </p:cNvSpPr>
                <p:nvPr/>
              </p:nvSpPr>
              <p:spPr bwMode="auto">
                <a:xfrm>
                  <a:off x="3360" y="816"/>
                  <a:ext cx="288" cy="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00</a:t>
                  </a:r>
                </a:p>
                <a:p>
                  <a:pPr>
                    <a:spcBef>
                      <a:spcPct val="50000"/>
                    </a:spcBef>
                  </a:pPr>
                  <a:r>
                    <a:rPr lang="en-US" altLang="zh-CN" sz="1600"/>
                    <a:t>01</a:t>
                  </a:r>
                </a:p>
                <a:p>
                  <a:pPr>
                    <a:spcBef>
                      <a:spcPct val="50000"/>
                    </a:spcBef>
                  </a:pPr>
                  <a:r>
                    <a:rPr lang="en-US" altLang="zh-CN" sz="1600"/>
                    <a:t>11</a:t>
                  </a:r>
                </a:p>
                <a:p>
                  <a:pPr>
                    <a:spcBef>
                      <a:spcPct val="50000"/>
                    </a:spcBef>
                  </a:pPr>
                  <a:r>
                    <a:rPr lang="en-US" altLang="zh-CN" sz="1600"/>
                    <a:t>10</a:t>
                  </a:r>
                </a:p>
              </p:txBody>
            </p:sp>
            <p:sp>
              <p:nvSpPr>
                <p:cNvPr id="167" name="Text Box 37"/>
                <p:cNvSpPr txBox="1">
                  <a:spLocks noChangeArrowheads="1"/>
                </p:cNvSpPr>
                <p:nvPr/>
              </p:nvSpPr>
              <p:spPr bwMode="auto">
                <a:xfrm>
                  <a:off x="3600" y="576"/>
                  <a:ext cx="13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00     01     11     10</a:t>
                  </a:r>
                </a:p>
              </p:txBody>
            </p:sp>
          </p:grpSp>
          <p:sp>
            <p:nvSpPr>
              <p:cNvPr id="136" name="Rectangle 15"/>
              <p:cNvSpPr>
                <a:spLocks noChangeArrowheads="1"/>
              </p:cNvSpPr>
              <p:nvPr/>
            </p:nvSpPr>
            <p:spPr bwMode="auto">
              <a:xfrm>
                <a:off x="2057400" y="2995485"/>
                <a:ext cx="457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grpSp>
        <p:grpSp>
          <p:nvGrpSpPr>
            <p:cNvPr id="172" name="组合 171"/>
            <p:cNvGrpSpPr/>
            <p:nvPr/>
          </p:nvGrpSpPr>
          <p:grpSpPr>
            <a:xfrm>
              <a:off x="7162800" y="2398138"/>
              <a:ext cx="1328936" cy="1835154"/>
              <a:chOff x="7162800" y="2398138"/>
              <a:chExt cx="1328936" cy="1835154"/>
            </a:xfrm>
          </p:grpSpPr>
          <p:sp>
            <p:nvSpPr>
              <p:cNvPr id="168" name="圆角矩形 167"/>
              <p:cNvSpPr/>
              <p:nvPr/>
            </p:nvSpPr>
            <p:spPr>
              <a:xfrm>
                <a:off x="7162800" y="2913782"/>
                <a:ext cx="914400" cy="758825"/>
              </a:xfrm>
              <a:prstGeom prst="roundRect">
                <a:avLst/>
              </a:prstGeom>
              <a:solidFill>
                <a:srgbClr val="FFC00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圆角矩形 168"/>
              <p:cNvSpPr/>
              <p:nvPr/>
            </p:nvSpPr>
            <p:spPr>
              <a:xfrm>
                <a:off x="7258050" y="2564532"/>
                <a:ext cx="381000" cy="730250"/>
              </a:xfrm>
              <a:prstGeom prst="roundRect">
                <a:avLst/>
              </a:prstGeom>
              <a:solidFill>
                <a:schemeClr val="tx2">
                  <a:lumMod val="40000"/>
                  <a:lumOff val="6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AutoShape 51"/>
              <p:cNvSpPr/>
              <p:nvPr/>
            </p:nvSpPr>
            <p:spPr bwMode="auto">
              <a:xfrm rot="5400000">
                <a:off x="8110736" y="3852292"/>
                <a:ext cx="457200" cy="304800"/>
              </a:xfrm>
              <a:prstGeom prst="leftBracket">
                <a:avLst>
                  <a:gd name="adj" fmla="val 8333"/>
                </a:avLst>
              </a:prstGeom>
              <a:solidFill>
                <a:schemeClr val="accent5">
                  <a:lumMod val="20000"/>
                  <a:lumOff val="80000"/>
                  <a:alpha val="35000"/>
                </a:schemeClr>
              </a:solidFill>
              <a:ln w="19050">
                <a:solidFill>
                  <a:srgbClr val="CC3300"/>
                </a:solidFill>
                <a:round/>
              </a:ln>
            </p:spPr>
            <p:txBody>
              <a:bodyPr/>
              <a:lstStyle/>
              <a:p>
                <a:endParaRPr lang="zh-CN" altLang="en-US"/>
              </a:p>
            </p:txBody>
          </p:sp>
          <p:sp>
            <p:nvSpPr>
              <p:cNvPr id="171" name="AutoShape 51"/>
              <p:cNvSpPr/>
              <p:nvPr/>
            </p:nvSpPr>
            <p:spPr bwMode="auto">
              <a:xfrm rot="16006040">
                <a:off x="8104943" y="2474338"/>
                <a:ext cx="457200" cy="304800"/>
              </a:xfrm>
              <a:prstGeom prst="leftBracket">
                <a:avLst>
                  <a:gd name="adj" fmla="val 8333"/>
                </a:avLst>
              </a:prstGeom>
              <a:solidFill>
                <a:schemeClr val="accent5">
                  <a:lumMod val="20000"/>
                  <a:lumOff val="80000"/>
                  <a:alpha val="35000"/>
                </a:schemeClr>
              </a:solidFill>
              <a:ln w="19050">
                <a:solidFill>
                  <a:srgbClr val="CC3300"/>
                </a:solidFill>
                <a:round/>
              </a:ln>
            </p:spPr>
            <p:txBody>
              <a:bodyPr/>
              <a:lstStyle/>
              <a:p>
                <a:endParaRPr lang="zh-CN" altLang="en-US"/>
              </a:p>
            </p:txBody>
          </p:sp>
        </p:grpSp>
      </p:grpSp>
      <p:sp>
        <p:nvSpPr>
          <p:cNvPr id="174" name="圆角矩形 173"/>
          <p:cNvSpPr/>
          <p:nvPr/>
        </p:nvSpPr>
        <p:spPr>
          <a:xfrm>
            <a:off x="6743700" y="3054375"/>
            <a:ext cx="381000" cy="730250"/>
          </a:xfrm>
          <a:prstGeom prst="roundRect">
            <a:avLst/>
          </a:prstGeom>
          <a:solidFill>
            <a:schemeClr val="tx2">
              <a:lumMod val="40000"/>
              <a:lumOff val="6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174"/>
          <p:cNvSpPr/>
          <p:nvPr/>
        </p:nvSpPr>
        <p:spPr>
          <a:xfrm>
            <a:off x="279207" y="4164633"/>
            <a:ext cx="223651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找出所有质蕴涵项</a:t>
            </a:r>
            <a:endParaRPr lang="en-US" altLang="zh-CN" sz="2000" dirty="0">
              <a:latin typeface="微软雅黑" panose="020B0503020204020204" pitchFamily="34" charset="-122"/>
              <a:ea typeface="微软雅黑" panose="020B0503020204020204" pitchFamily="34" charset="-122"/>
            </a:endParaRPr>
          </a:p>
        </p:txBody>
      </p:sp>
      <p:sp>
        <p:nvSpPr>
          <p:cNvPr id="176" name="矩形 175"/>
          <p:cNvSpPr/>
          <p:nvPr/>
        </p:nvSpPr>
        <p:spPr>
          <a:xfrm>
            <a:off x="3185854" y="4223404"/>
            <a:ext cx="2749471"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选择所有的实质蕴涵项</a:t>
            </a:r>
            <a:endParaRPr lang="en-US" altLang="zh-CN" sz="2000" dirty="0">
              <a:latin typeface="微软雅黑" panose="020B0503020204020204" pitchFamily="34" charset="-122"/>
              <a:ea typeface="微软雅黑" panose="020B0503020204020204" pitchFamily="34" charset="-122"/>
            </a:endParaRPr>
          </a:p>
        </p:txBody>
      </p:sp>
      <p:sp>
        <p:nvSpPr>
          <p:cNvPr id="177" name="矩形 176"/>
          <p:cNvSpPr/>
          <p:nvPr/>
        </p:nvSpPr>
        <p:spPr>
          <a:xfrm>
            <a:off x="6371303" y="4223404"/>
            <a:ext cx="249299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选择最小的覆盖子集</a:t>
            </a:r>
          </a:p>
        </p:txBody>
      </p:sp>
      <mc:AlternateContent xmlns:mc="http://schemas.openxmlformats.org/markup-compatibility/2006" xmlns:a14="http://schemas.microsoft.com/office/drawing/2010/main">
        <mc:Choice Requires="a14">
          <p:sp>
            <p:nvSpPr>
              <p:cNvPr id="131" name="矩形 130"/>
              <p:cNvSpPr/>
              <p:nvPr/>
            </p:nvSpPr>
            <p:spPr>
              <a:xfrm>
                <a:off x="43841" y="4588661"/>
                <a:ext cx="3026173" cy="1202637"/>
              </a:xfrm>
              <a:prstGeom prst="rect">
                <a:avLst/>
              </a:prstGeom>
            </p:spPr>
            <p:txBody>
              <a:bodyPr wrap="square">
                <a:spAutoFit/>
              </a:bodyPr>
              <a:lstStyle/>
              <a:p>
                <a:r>
                  <a:rPr lang="en-US" altLang="zh-CN" sz="2400" dirty="0">
                    <a:latin typeface="Arial Narrow" panose="020B0606020202030204" pitchFamily="34" charset="0"/>
                  </a:rPr>
                  <a:t>B</a:t>
                </a:r>
                <a:r>
                  <a:rPr lang="en-US" altLang="zh-CN" sz="2400" dirty="0">
                    <a:latin typeface="Arial Narrow" panose="020B0606020202030204" pitchFamily="34" charset="0"/>
                    <a:ea typeface="Cambria Math" panose="020405030504060302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US" altLang="zh-CN" sz="2400" dirty="0">
                    <a:latin typeface="Arial Narrow" panose="020B0606020202030204" pitchFamily="34" charset="0"/>
                  </a:rPr>
                  <a:t>D,</a:t>
                </a:r>
                <a14:m>
                  <m:oMath xmlns:m="http://schemas.openxmlformats.org/officeDocument/2006/math">
                    <m:acc>
                      <m:accPr>
                        <m:chr m:val="̅"/>
                        <m:ctrlPr>
                          <a:rPr lang="en-US" altLang="zh-CN" sz="2400" i="1">
                            <a:latin typeface="Cambria Math" panose="02040503050406030204" pitchFamily="18" charset="0"/>
                          </a:rPr>
                        </m:ctrlPr>
                      </m:accPr>
                      <m:e>
                        <m:r>
                          <a:rPr lang="en-US" altLang="zh-CN" sz="2400" b="1" i="1" smtClean="0">
                            <a:latin typeface="Cambria Math" panose="02040503050406030204" pitchFamily="18" charset="0"/>
                          </a:rPr>
                          <m:t> </m:t>
                        </m:r>
                        <m:r>
                          <a:rPr lang="en-US" altLang="zh-CN" sz="2400" i="1">
                            <a:latin typeface="Cambria Math" panose="02040503050406030204" pitchFamily="18" charset="0"/>
                          </a:rPr>
                          <m:t>𝐴</m:t>
                        </m:r>
                      </m:e>
                    </m:acc>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rPr>
                        </m:ctrlPr>
                      </m:accPr>
                      <m:e>
                        <m:r>
                          <a:rPr lang="en-US" altLang="zh-CN" sz="2400" b="0" i="1" smtClean="0">
                            <a:latin typeface="Cambria Math" panose="02040503050406030204" pitchFamily="18" charset="0"/>
                          </a:rPr>
                          <m:t>𝐶</m:t>
                        </m:r>
                      </m:e>
                    </m:acc>
                  </m:oMath>
                </a14:m>
                <a:r>
                  <a:rPr lang="en-US" altLang="zh-CN" sz="2400" dirty="0">
                    <a:latin typeface="Arial Narrow" panose="020B0606020202030204" pitchFamily="34" charset="0"/>
                    <a:ea typeface="Cambria Math" panose="020405030504060302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 </m:t>
                    </m:r>
                  </m:oMath>
                </a14:m>
                <a:r>
                  <a:rPr lang="en-US" altLang="zh-CN" sz="2400" dirty="0">
                    <a:latin typeface="Arial Narrow" panose="020B0606020202030204" pitchFamily="34" charset="0"/>
                  </a:rPr>
                  <a:t>D, </a:t>
                </a:r>
                <a14:m>
                  <m:oMath xmlns:m="http://schemas.openxmlformats.org/officeDocument/2006/math">
                    <m:acc>
                      <m:accPr>
                        <m:chr m:val="̅"/>
                        <m:ctrlPr>
                          <a:rPr lang="en-US" altLang="zh-CN" sz="2400" i="1">
                            <a:latin typeface="Cambria Math" panose="02040503050406030204" pitchFamily="18" charset="0"/>
                          </a:rPr>
                        </m:ctrlPr>
                      </m:accPr>
                      <m:e>
                        <m:r>
                          <a:rPr lang="en-US" altLang="zh-CN" sz="2400" b="0" i="1" smtClean="0">
                            <a:latin typeface="Cambria Math" panose="02040503050406030204" pitchFamily="18" charset="0"/>
                          </a:rPr>
                          <m:t>𝐵</m:t>
                        </m:r>
                      </m:e>
                    </m:acc>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rPr>
                      <m:t>𝐶</m:t>
                    </m:r>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rPr>
                        </m:ctrlPr>
                      </m:accPr>
                      <m:e>
                        <m:r>
                          <a:rPr lang="en-US" altLang="zh-CN" sz="2400" b="0" i="1" smtClean="0">
                            <a:latin typeface="Cambria Math" panose="02040503050406030204" pitchFamily="18" charset="0"/>
                          </a:rPr>
                          <m:t>𝐷</m:t>
                        </m:r>
                      </m:e>
                    </m:acc>
                  </m:oMath>
                </a14:m>
                <a:r>
                  <a:rPr lang="en-US" altLang="zh-CN" sz="2400" dirty="0">
                    <a:latin typeface="Arial Narrow" panose="020B0606020202030204" pitchFamily="34" charset="0"/>
                  </a:rPr>
                  <a:t>,</a:t>
                </a:r>
                <a14:m>
                  <m:oMath xmlns:m="http://schemas.openxmlformats.org/officeDocument/2006/math">
                    <m:r>
                      <a:rPr lang="en-US" altLang="zh-CN" sz="2400" b="1" i="0" smtClean="0">
                        <a:latin typeface="Cambria Math" panose="02040503050406030204" pitchFamily="18" charset="0"/>
                      </a:rPr>
                      <m:t> </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𝐴</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rPr>
                      <m:t>𝐵</m:t>
                    </m:r>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𝐶</m:t>
                        </m:r>
                      </m:e>
                    </m:acc>
                  </m:oMath>
                </a14:m>
                <a:r>
                  <a:rPr lang="en-US" altLang="zh-CN" sz="2400" dirty="0">
                    <a:latin typeface="Arial Narrow" panose="020B0606020202030204" pitchFamily="34" charset="0"/>
                  </a:rPr>
                  <a:t>, </a:t>
                </a:r>
                <a14:m>
                  <m:oMath xmlns:m="http://schemas.openxmlformats.org/officeDocument/2006/math">
                    <m:r>
                      <a:rPr lang="en-US" altLang="zh-CN" sz="2400" b="0" i="1" smtClean="0">
                        <a:latin typeface="Cambria Math" panose="02040503050406030204" pitchFamily="18" charset="0"/>
                      </a:rPr>
                      <m:t>𝐴</m:t>
                    </m:r>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rPr>
                        </m:ctrlPr>
                      </m:accPr>
                      <m:e>
                        <m:r>
                          <a:rPr lang="en-US" altLang="zh-CN" sz="2400" b="0" i="1" smtClean="0">
                            <a:latin typeface="Cambria Math" panose="02040503050406030204" pitchFamily="18" charset="0"/>
                          </a:rPr>
                          <m:t>𝐵</m:t>
                        </m:r>
                      </m:e>
                    </m:acc>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rPr>
                        </m:ctrlPr>
                      </m:accPr>
                      <m:e>
                        <m:r>
                          <a:rPr lang="en-US" altLang="zh-CN" sz="2400" b="0" i="1" smtClean="0">
                            <a:latin typeface="Cambria Math" panose="02040503050406030204" pitchFamily="18" charset="0"/>
                          </a:rPr>
                          <m:t>𝐷</m:t>
                        </m:r>
                      </m:e>
                    </m:acc>
                  </m:oMath>
                </a14:m>
                <a:r>
                  <a:rPr lang="en-US" altLang="zh-CN" sz="2400" dirty="0">
                    <a:latin typeface="Arial Narrow" panose="020B0606020202030204" pitchFamily="34" charset="0"/>
                  </a:rPr>
                  <a:t>, A</a:t>
                </a:r>
                <a:r>
                  <a:rPr lang="en-US" altLang="zh-CN" sz="2400" dirty="0">
                    <a:latin typeface="Arial Narrow" panose="020B0606020202030204" pitchFamily="34" charset="0"/>
                    <a:ea typeface="Cambria Math" panose="020405030504060302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 </m:t>
                    </m:r>
                    <m:acc>
                      <m:accPr>
                        <m:chr m:val="̅"/>
                        <m:ctrlPr>
                          <a:rPr lang="en-US" altLang="zh-CN" sz="2400" i="1">
                            <a:latin typeface="Cambria Math" panose="02040503050406030204" pitchFamily="18" charset="0"/>
                          </a:rPr>
                        </m:ctrlPr>
                      </m:accPr>
                      <m:e>
                        <m:r>
                          <a:rPr lang="en-US" altLang="zh-CN" sz="2400" b="0" i="1" smtClean="0">
                            <a:latin typeface="Cambria Math" panose="02040503050406030204" pitchFamily="18" charset="0"/>
                          </a:rPr>
                          <m:t>𝐶</m:t>
                        </m:r>
                      </m:e>
                    </m:acc>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rPr>
                        </m:ctrlPr>
                      </m:accPr>
                      <m:e>
                        <m:r>
                          <a:rPr lang="en-US" altLang="zh-CN" sz="2400" b="0" i="1" smtClean="0">
                            <a:latin typeface="Cambria Math" panose="02040503050406030204" pitchFamily="18" charset="0"/>
                          </a:rPr>
                          <m:t>𝐷</m:t>
                        </m:r>
                      </m:e>
                    </m:acc>
                  </m:oMath>
                </a14:m>
                <a:endParaRPr lang="en-US" altLang="zh-CN" sz="2400" dirty="0">
                  <a:latin typeface="Arial Narrow" panose="020B0606020202030204" pitchFamily="34" charset="0"/>
                </a:endParaRPr>
              </a:p>
            </p:txBody>
          </p:sp>
        </mc:Choice>
        <mc:Fallback xmlns="">
          <p:sp>
            <p:nvSpPr>
              <p:cNvPr id="131" name="矩形 130"/>
              <p:cNvSpPr>
                <a:spLocks noRot="1" noChangeAspect="1" noMove="1" noResize="1" noEditPoints="1" noAdjustHandles="1" noChangeArrowheads="1" noChangeShapeType="1" noTextEdit="1"/>
              </p:cNvSpPr>
              <p:nvPr/>
            </p:nvSpPr>
            <p:spPr>
              <a:xfrm>
                <a:off x="43841" y="4588661"/>
                <a:ext cx="3026173" cy="1202637"/>
              </a:xfrm>
              <a:prstGeom prst="rect">
                <a:avLst/>
              </a:prstGeom>
              <a:blipFill rotWithShape="1">
                <a:blip r:embed="rId3"/>
                <a:stretch>
                  <a:fillRect l="-1" t="-13" r="14" b="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8" name="矩形 177"/>
              <p:cNvSpPr/>
              <p:nvPr/>
            </p:nvSpPr>
            <p:spPr>
              <a:xfrm>
                <a:off x="3703487" y="4623514"/>
                <a:ext cx="2121116" cy="831766"/>
              </a:xfrm>
              <a:prstGeom prst="rect">
                <a:avLst/>
              </a:prstGeom>
            </p:spPr>
            <p:txBody>
              <a:bodyPr wrap="square">
                <a:spAutoFit/>
              </a:bodyPr>
              <a:lstStyle/>
              <a:p>
                <a:r>
                  <a:rPr lang="en-US" altLang="zh-CN" sz="2400" dirty="0">
                    <a:latin typeface="Arial Narrow" panose="020B0606020202030204" pitchFamily="34" charset="0"/>
                  </a:rPr>
                  <a:t>B</a:t>
                </a:r>
                <a:r>
                  <a:rPr lang="en-US" altLang="zh-CN" sz="2400" dirty="0">
                    <a:latin typeface="Arial Narrow" panose="020B0606020202030204" pitchFamily="34" charset="0"/>
                    <a:ea typeface="Cambria Math" panose="020405030504060302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 </m:t>
                    </m:r>
                  </m:oMath>
                </a14:m>
                <a:r>
                  <a:rPr lang="en-US" altLang="zh-CN" sz="2400" dirty="0">
                    <a:latin typeface="Arial Narrow" panose="020B0606020202030204" pitchFamily="34" charset="0"/>
                  </a:rPr>
                  <a:t>D +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𝐴</m:t>
                        </m:r>
                      </m:e>
                    </m:acc>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rPr>
                        </m:ctrlPr>
                      </m:accPr>
                      <m:e>
                        <m:r>
                          <a:rPr lang="en-US" altLang="zh-CN" sz="2400" b="0" i="1" smtClean="0">
                            <a:latin typeface="Cambria Math" panose="02040503050406030204" pitchFamily="18" charset="0"/>
                          </a:rPr>
                          <m:t>𝐶</m:t>
                        </m:r>
                      </m:e>
                    </m:acc>
                  </m:oMath>
                </a14:m>
                <a:r>
                  <a:rPr lang="en-US" altLang="zh-CN" sz="2400" dirty="0">
                    <a:latin typeface="Arial Narrow" panose="020B0606020202030204" pitchFamily="34" charset="0"/>
                    <a:ea typeface="Cambria Math" panose="020405030504060302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 </m:t>
                    </m:r>
                  </m:oMath>
                </a14:m>
                <a:r>
                  <a:rPr lang="en-US" altLang="zh-CN" sz="2400" dirty="0">
                    <a:latin typeface="Arial Narrow" panose="020B0606020202030204" pitchFamily="34" charset="0"/>
                  </a:rPr>
                  <a:t>D</a:t>
                </a:r>
              </a:p>
              <a:p>
                <a:r>
                  <a:rPr lang="en-US" altLang="zh-CN" sz="2400" dirty="0">
                    <a:latin typeface="Arial Narrow" panose="020B0606020202030204" pitchFamily="34" charset="0"/>
                  </a:rPr>
                  <a:t>+</a:t>
                </a:r>
                <a14:m>
                  <m:oMath xmlns:m="http://schemas.openxmlformats.org/officeDocument/2006/math">
                    <m:acc>
                      <m:accPr>
                        <m:chr m:val="̅"/>
                        <m:ctrlPr>
                          <a:rPr lang="en-US" altLang="zh-CN" sz="2400" i="1">
                            <a:latin typeface="Cambria Math" panose="02040503050406030204" pitchFamily="18" charset="0"/>
                          </a:rPr>
                        </m:ctrlPr>
                      </m:accPr>
                      <m:e>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𝐵</m:t>
                        </m:r>
                      </m:e>
                    </m:acc>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rPr>
                      <m:t>𝐶</m:t>
                    </m:r>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rPr>
                        </m:ctrlPr>
                      </m:accPr>
                      <m:e>
                        <m:r>
                          <a:rPr lang="en-US" altLang="zh-CN" sz="2400" b="0" i="1" smtClean="0">
                            <a:latin typeface="Cambria Math" panose="02040503050406030204" pitchFamily="18" charset="0"/>
                          </a:rPr>
                          <m:t>𝐷</m:t>
                        </m:r>
                      </m:e>
                    </m:acc>
                  </m:oMath>
                </a14:m>
                <a:endParaRPr lang="en-US" altLang="zh-CN" sz="2400" dirty="0">
                  <a:latin typeface="Arial Narrow" panose="020B0606020202030204" pitchFamily="34" charset="0"/>
                </a:endParaRPr>
              </a:p>
            </p:txBody>
          </p:sp>
        </mc:Choice>
        <mc:Fallback xmlns="">
          <p:sp>
            <p:nvSpPr>
              <p:cNvPr id="178" name="矩形 177"/>
              <p:cNvSpPr>
                <a:spLocks noRot="1" noChangeAspect="1" noMove="1" noResize="1" noEditPoints="1" noAdjustHandles="1" noChangeArrowheads="1" noChangeShapeType="1" noTextEdit="1"/>
              </p:cNvSpPr>
              <p:nvPr/>
            </p:nvSpPr>
            <p:spPr>
              <a:xfrm>
                <a:off x="3703487" y="4623514"/>
                <a:ext cx="2121116" cy="831766"/>
              </a:xfrm>
              <a:prstGeom prst="rect">
                <a:avLst/>
              </a:prstGeom>
              <a:blipFill rotWithShape="1">
                <a:blip r:embed="rId4"/>
                <a:stretch>
                  <a:fillRect l="-8" t="-9" r="18" b="-393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9" name="矩形 178"/>
              <p:cNvSpPr/>
              <p:nvPr/>
            </p:nvSpPr>
            <p:spPr>
              <a:xfrm>
                <a:off x="6433202" y="4677428"/>
                <a:ext cx="2544097" cy="832536"/>
              </a:xfrm>
              <a:prstGeom prst="rect">
                <a:avLst/>
              </a:prstGeom>
            </p:spPr>
            <p:txBody>
              <a:bodyPr wrap="square">
                <a:spAutoFit/>
              </a:bodyPr>
              <a:lstStyle/>
              <a:p>
                <a14:m>
                  <m:oMath xmlns:m="http://schemas.openxmlformats.org/officeDocument/2006/math">
                    <m:r>
                      <a:rPr lang="en-US" altLang="zh-CN" sz="2400" b="0" i="1" smtClean="0">
                        <a:latin typeface="Cambria Math" panose="02040503050406030204" pitchFamily="18" charset="0"/>
                      </a:rPr>
                      <m:t>𝐴</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rPr>
                      <m:t>𝐵</m:t>
                    </m:r>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𝐶</m:t>
                        </m:r>
                      </m:e>
                    </m:acc>
                  </m:oMath>
                </a14:m>
                <a:r>
                  <a:rPr lang="en-US" altLang="zh-CN" sz="2400" dirty="0">
                    <a:latin typeface="Arial Narrow" panose="020B0606020202030204" pitchFamily="34" charset="0"/>
                  </a:rPr>
                  <a:t>,</a:t>
                </a:r>
                <a14:m>
                  <m:oMath xmlns:m="http://schemas.openxmlformats.org/officeDocument/2006/math">
                    <m:r>
                      <a:rPr lang="en-US" altLang="zh-CN" sz="2400" b="1" i="0" smtClean="0">
                        <a:latin typeface="Cambria Math" panose="02040503050406030204" pitchFamily="18" charset="0"/>
                      </a:rPr>
                      <m:t>   </m:t>
                    </m:r>
                    <m:r>
                      <a:rPr lang="en-US" altLang="zh-CN" sz="2400" b="0" i="1" smtClean="0">
                        <a:latin typeface="Cambria Math" panose="02040503050406030204" pitchFamily="18" charset="0"/>
                      </a:rPr>
                      <m:t>𝐴</m:t>
                    </m:r>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rPr>
                        </m:ctrlPr>
                      </m:accPr>
                      <m:e>
                        <m:r>
                          <a:rPr lang="en-US" altLang="zh-CN" sz="2400" b="0" i="1" smtClean="0">
                            <a:latin typeface="Cambria Math" panose="02040503050406030204" pitchFamily="18" charset="0"/>
                          </a:rPr>
                          <m:t>𝐵</m:t>
                        </m:r>
                      </m:e>
                    </m:acc>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rPr>
                        </m:ctrlPr>
                      </m:accPr>
                      <m:e>
                        <m:r>
                          <a:rPr lang="en-US" altLang="zh-CN" sz="2400" b="0" i="1" smtClean="0">
                            <a:latin typeface="Cambria Math" panose="02040503050406030204" pitchFamily="18" charset="0"/>
                          </a:rPr>
                          <m:t>𝐷</m:t>
                        </m:r>
                      </m:e>
                    </m:acc>
                  </m:oMath>
                </a14:m>
                <a:r>
                  <a:rPr lang="en-US" altLang="zh-CN" sz="2400" dirty="0">
                    <a:latin typeface="Arial Narrow" panose="020B0606020202030204" pitchFamily="34" charset="0"/>
                  </a:rPr>
                  <a:t>, A</a:t>
                </a:r>
                <a:r>
                  <a:rPr lang="en-US" altLang="zh-CN" sz="2400" dirty="0">
                    <a:latin typeface="Arial Narrow" panose="020B0606020202030204" pitchFamily="34" charset="0"/>
                    <a:ea typeface="Cambria Math" panose="020405030504060302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 </m:t>
                    </m:r>
                    <m:acc>
                      <m:accPr>
                        <m:chr m:val="̅"/>
                        <m:ctrlPr>
                          <a:rPr lang="en-US" altLang="zh-CN" sz="2400" i="1">
                            <a:latin typeface="Cambria Math" panose="02040503050406030204" pitchFamily="18" charset="0"/>
                          </a:rPr>
                        </m:ctrlPr>
                      </m:accPr>
                      <m:e>
                        <m:r>
                          <a:rPr lang="en-US" altLang="zh-CN" sz="2400" b="0" i="1" smtClean="0">
                            <a:latin typeface="Cambria Math" panose="02040503050406030204" pitchFamily="18" charset="0"/>
                          </a:rPr>
                          <m:t>𝐶</m:t>
                        </m:r>
                      </m:e>
                    </m:acc>
                    <m:r>
                      <a:rPr lang="en-US" altLang="zh-CN" sz="2400" i="1">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rPr>
                        </m:ctrlPr>
                      </m:accPr>
                      <m:e>
                        <m:r>
                          <a:rPr lang="en-US" altLang="zh-CN" sz="2400" b="0" i="1" smtClean="0">
                            <a:latin typeface="Cambria Math" panose="02040503050406030204" pitchFamily="18" charset="0"/>
                          </a:rPr>
                          <m:t>𝐷</m:t>
                        </m:r>
                      </m:e>
                    </m:acc>
                  </m:oMath>
                </a14:m>
                <a:endParaRPr lang="en-US" altLang="zh-CN" sz="2400" dirty="0">
                  <a:latin typeface="Arial Narrow" panose="020B0606020202030204" pitchFamily="34" charset="0"/>
                </a:endParaRPr>
              </a:p>
            </p:txBody>
          </p:sp>
        </mc:Choice>
        <mc:Fallback xmlns="">
          <p:sp>
            <p:nvSpPr>
              <p:cNvPr id="179" name="矩形 178"/>
              <p:cNvSpPr>
                <a:spLocks noRot="1" noChangeAspect="1" noMove="1" noResize="1" noEditPoints="1" noAdjustHandles="1" noChangeArrowheads="1" noChangeShapeType="1" noTextEdit="1"/>
              </p:cNvSpPr>
              <p:nvPr/>
            </p:nvSpPr>
            <p:spPr>
              <a:xfrm>
                <a:off x="6433202" y="4677428"/>
                <a:ext cx="2544097" cy="832536"/>
              </a:xfrm>
              <a:prstGeom prst="rect">
                <a:avLst/>
              </a:prstGeom>
              <a:blipFill rotWithShape="1">
                <a:blip r:embed="rId5"/>
                <a:stretch>
                  <a:fillRect l="-1" t="-2" r="12" b="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0" name="矩形 179"/>
              <p:cNvSpPr/>
              <p:nvPr/>
            </p:nvSpPr>
            <p:spPr>
              <a:xfrm>
                <a:off x="1289516" y="5905139"/>
                <a:ext cx="6542146" cy="462434"/>
              </a:xfrm>
              <a:prstGeom prst="rect">
                <a:avLst/>
              </a:prstGeom>
            </p:spPr>
            <p:txBody>
              <a:bodyPr wrap="square">
                <a:spAutoFit/>
              </a:bodyPr>
              <a:lstStyle/>
              <a:p>
                <a:r>
                  <a:rPr lang="en-US" altLang="zh-CN" sz="2400" dirty="0"/>
                  <a:t>F(A,B,C,D)=B</a:t>
                </a:r>
                <a:r>
                  <a:rPr lang="en-US" altLang="zh-CN" sz="2400" dirty="0">
                    <a:ea typeface="Cambria Math" panose="02040503050406030204" pitchFamily="18" charset="0"/>
                  </a:rPr>
                  <a:t> </a:t>
                </a:r>
                <a14:m>
                  <m:oMath xmlns:m="http://schemas.openxmlformats.org/officeDocument/2006/math">
                    <m:r>
                      <a:rPr lang="en-US" altLang="zh-CN" sz="2400" b="1" i="0">
                        <a:latin typeface="Cambria Math" panose="02040503050406030204" pitchFamily="18" charset="0"/>
                        <a:ea typeface="Cambria Math" panose="02040503050406030204" pitchFamily="18" charset="0"/>
                      </a:rPr>
                      <m:t>∙ </m:t>
                    </m:r>
                  </m:oMath>
                </a14:m>
                <a:r>
                  <a:rPr lang="en-US" altLang="zh-CN" sz="2400" dirty="0"/>
                  <a:t>D+</a:t>
                </a:r>
                <a14:m>
                  <m:oMath xmlns:m="http://schemas.openxmlformats.org/officeDocument/2006/math">
                    <m:acc>
                      <m:accPr>
                        <m:chr m:val="̅"/>
                        <m:ctrlPr>
                          <a:rPr lang="en-US" altLang="zh-CN" sz="2400" i="1">
                            <a:latin typeface="Cambria Math" panose="02040503050406030204" pitchFamily="18" charset="0"/>
                          </a:rPr>
                        </m:ctrlPr>
                      </m:accPr>
                      <m:e>
                        <m:r>
                          <a:rPr lang="en-US" altLang="zh-CN" sz="2400" b="1" i="0">
                            <a:latin typeface="Cambria Math" panose="02040503050406030204" pitchFamily="18" charset="0"/>
                          </a:rPr>
                          <m:t>𝐀</m:t>
                        </m:r>
                      </m:e>
                    </m:acc>
                    <m:r>
                      <a:rPr lang="en-US" altLang="zh-CN" sz="2400" b="1" i="0">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rPr>
                        </m:ctrlPr>
                      </m:accPr>
                      <m:e>
                        <m:r>
                          <a:rPr lang="en-US" altLang="zh-CN" sz="2400" b="1" i="0" smtClean="0">
                            <a:latin typeface="Cambria Math" panose="02040503050406030204" pitchFamily="18" charset="0"/>
                          </a:rPr>
                          <m:t>𝐂</m:t>
                        </m:r>
                      </m:e>
                    </m:acc>
                    <m:r>
                      <a:rPr lang="en-US" altLang="zh-CN" sz="2400" b="1" i="0">
                        <a:latin typeface="Cambria Math" panose="02040503050406030204" pitchFamily="18" charset="0"/>
                        <a:ea typeface="Cambria Math" panose="02040503050406030204" pitchFamily="18" charset="0"/>
                      </a:rPr>
                      <m:t>∙</m:t>
                    </m:r>
                  </m:oMath>
                </a14:m>
                <a:r>
                  <a:rPr lang="en-US" altLang="zh-CN" sz="2400" dirty="0"/>
                  <a:t>D+</a:t>
                </a:r>
                <a14:m>
                  <m:oMath xmlns:m="http://schemas.openxmlformats.org/officeDocument/2006/math">
                    <m:acc>
                      <m:accPr>
                        <m:chr m:val="̅"/>
                        <m:ctrlPr>
                          <a:rPr lang="en-US" altLang="zh-CN" sz="2400" i="1">
                            <a:latin typeface="Cambria Math" panose="02040503050406030204" pitchFamily="18" charset="0"/>
                          </a:rPr>
                        </m:ctrlPr>
                      </m:accPr>
                      <m:e>
                        <m:r>
                          <a:rPr lang="en-US" altLang="zh-CN" sz="2400" b="1" i="0" smtClean="0">
                            <a:latin typeface="Cambria Math" panose="02040503050406030204" pitchFamily="18" charset="0"/>
                          </a:rPr>
                          <m:t>𝐁</m:t>
                        </m:r>
                      </m:e>
                    </m:acc>
                    <m:r>
                      <a:rPr lang="en-US" altLang="zh-CN" sz="2400" b="1" i="0">
                        <a:latin typeface="Cambria Math" panose="02040503050406030204" pitchFamily="18" charset="0"/>
                        <a:ea typeface="Cambria Math" panose="02040503050406030204" pitchFamily="18" charset="0"/>
                      </a:rPr>
                      <m:t>∙</m:t>
                    </m:r>
                    <m:r>
                      <a:rPr lang="en-US" altLang="zh-CN" sz="2400" b="1" i="0" smtClean="0">
                        <a:latin typeface="Cambria Math" panose="02040503050406030204" pitchFamily="18" charset="0"/>
                      </a:rPr>
                      <m:t>𝐂</m:t>
                    </m:r>
                    <m:r>
                      <a:rPr lang="en-US" altLang="zh-CN" sz="2400" b="1" i="0">
                        <a:latin typeface="Cambria Math" panose="02040503050406030204" pitchFamily="18" charset="0"/>
                        <a:ea typeface="Cambria Math" panose="02040503050406030204" pitchFamily="18" charset="0"/>
                      </a:rPr>
                      <m:t>∙</m:t>
                    </m:r>
                    <m:acc>
                      <m:accPr>
                        <m:chr m:val="̅"/>
                        <m:ctrlPr>
                          <a:rPr lang="en-US" altLang="zh-CN" sz="2400" i="1">
                            <a:latin typeface="Cambria Math" panose="02040503050406030204" pitchFamily="18" charset="0"/>
                          </a:rPr>
                        </m:ctrlPr>
                      </m:accPr>
                      <m:e>
                        <m:r>
                          <a:rPr lang="en-US" altLang="zh-CN" sz="2400" b="1" i="0" smtClean="0">
                            <a:latin typeface="Cambria Math" panose="02040503050406030204" pitchFamily="18" charset="0"/>
                          </a:rPr>
                          <m:t>𝐃</m:t>
                        </m:r>
                      </m:e>
                    </m:acc>
                    <m:r>
                      <a:rPr lang="en-US" altLang="zh-CN" sz="2400" b="1" i="0" smtClean="0">
                        <a:latin typeface="Cambria Math" panose="02040503050406030204" pitchFamily="18" charset="0"/>
                      </a:rPr>
                      <m:t>+</m:t>
                    </m:r>
                  </m:oMath>
                </a14:m>
                <a:r>
                  <a:rPr lang="en-US" altLang="zh-CN" sz="2400" dirty="0">
                    <a:solidFill>
                      <a:srgbClr val="FF0000"/>
                    </a:solidFill>
                  </a:rPr>
                  <a:t>A</a:t>
                </a:r>
                <a:r>
                  <a:rPr lang="en-US" altLang="zh-CN" sz="2400" dirty="0">
                    <a:ea typeface="Cambria Math" panose="02040503050406030204" pitchFamily="18" charset="0"/>
                  </a:rPr>
                  <a:t> </a:t>
                </a:r>
                <a14:m>
                  <m:oMath xmlns:m="http://schemas.openxmlformats.org/officeDocument/2006/math">
                    <m:r>
                      <a:rPr lang="en-US" altLang="zh-CN" sz="2400" b="1" i="0">
                        <a:latin typeface="Cambria Math" panose="02040503050406030204" pitchFamily="18" charset="0"/>
                        <a:ea typeface="Cambria Math" panose="02040503050406030204" pitchFamily="18" charset="0"/>
                      </a:rPr>
                      <m:t>∙ </m:t>
                    </m:r>
                    <m:acc>
                      <m:accPr>
                        <m:chr m:val="̅"/>
                        <m:ctrlPr>
                          <a:rPr lang="en-US" altLang="zh-CN" sz="2400" i="1">
                            <a:solidFill>
                              <a:srgbClr val="FF0000"/>
                            </a:solidFill>
                            <a:latin typeface="Cambria Math" panose="02040503050406030204" pitchFamily="18" charset="0"/>
                          </a:rPr>
                        </m:ctrlPr>
                      </m:accPr>
                      <m:e>
                        <m:r>
                          <a:rPr lang="en-US" altLang="zh-CN" sz="2400" b="1" i="0" smtClean="0">
                            <a:solidFill>
                              <a:srgbClr val="FF0000"/>
                            </a:solidFill>
                            <a:latin typeface="Cambria Math" panose="02040503050406030204" pitchFamily="18" charset="0"/>
                          </a:rPr>
                          <m:t>𝐂</m:t>
                        </m:r>
                      </m:e>
                    </m:acc>
                    <m:r>
                      <a:rPr lang="en-US" altLang="zh-CN" sz="2400" b="1" i="0">
                        <a:latin typeface="Cambria Math" panose="02040503050406030204" pitchFamily="18" charset="0"/>
                        <a:ea typeface="Cambria Math" panose="02040503050406030204" pitchFamily="18" charset="0"/>
                      </a:rPr>
                      <m:t>∙</m:t>
                    </m:r>
                    <m:acc>
                      <m:accPr>
                        <m:chr m:val="̅"/>
                        <m:ctrlPr>
                          <a:rPr lang="en-US" altLang="zh-CN" sz="2400" i="1">
                            <a:solidFill>
                              <a:srgbClr val="FF0000"/>
                            </a:solidFill>
                            <a:latin typeface="Cambria Math" panose="02040503050406030204" pitchFamily="18" charset="0"/>
                          </a:rPr>
                        </m:ctrlPr>
                      </m:accPr>
                      <m:e>
                        <m:r>
                          <a:rPr lang="en-US" altLang="zh-CN" sz="2400" b="1" i="0" smtClean="0">
                            <a:solidFill>
                              <a:srgbClr val="FF0000"/>
                            </a:solidFill>
                            <a:latin typeface="Cambria Math" panose="02040503050406030204" pitchFamily="18" charset="0"/>
                          </a:rPr>
                          <m:t>𝐃</m:t>
                        </m:r>
                      </m:e>
                    </m:acc>
                  </m:oMath>
                </a14:m>
                <a:endParaRPr lang="en-US" altLang="zh-CN" sz="2400" dirty="0"/>
              </a:p>
            </p:txBody>
          </p:sp>
        </mc:Choice>
        <mc:Fallback xmlns="">
          <p:sp>
            <p:nvSpPr>
              <p:cNvPr id="180" name="矩形 179"/>
              <p:cNvSpPr>
                <a:spLocks noRot="1" noChangeAspect="1" noMove="1" noResize="1" noEditPoints="1" noAdjustHandles="1" noChangeArrowheads="1" noChangeShapeType="1" noTextEdit="1"/>
              </p:cNvSpPr>
              <p:nvPr/>
            </p:nvSpPr>
            <p:spPr>
              <a:xfrm>
                <a:off x="1289516" y="5905139"/>
                <a:ext cx="6542146" cy="462434"/>
              </a:xfrm>
              <a:prstGeom prst="rect">
                <a:avLst/>
              </a:prstGeom>
              <a:blipFill rotWithShape="1">
                <a:blip r:embed="rId6"/>
                <a:stretch>
                  <a:fillRect l="-7" t="-59" r="3" b="93"/>
                </a:stretch>
              </a:blipFill>
            </p:spPr>
            <p:txBody>
              <a:bodyPr/>
              <a:lstStyle/>
              <a:p>
                <a:r>
                  <a:rPr lang="zh-CN" altLang="en-US">
                    <a:noFill/>
                  </a:rPr>
                  <a:t> </a:t>
                </a:r>
              </a:p>
            </p:txBody>
          </p:sp>
        </mc:Fallback>
      </mc:AlternateContent>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5"/>
                                        </p:tgtEl>
                                        <p:attrNameLst>
                                          <p:attrName>style.visibility</p:attrName>
                                        </p:attrNameLst>
                                      </p:cBhvr>
                                      <p:to>
                                        <p:strVal val="visible"/>
                                      </p:to>
                                    </p:set>
                                    <p:anim calcmode="lin" valueType="num">
                                      <p:cBhvr additive="base">
                                        <p:cTn id="7" dur="500" fill="hold"/>
                                        <p:tgtEl>
                                          <p:spTgt spid="175"/>
                                        </p:tgtEl>
                                        <p:attrNameLst>
                                          <p:attrName>ppt_x</p:attrName>
                                        </p:attrNameLst>
                                      </p:cBhvr>
                                      <p:tavLst>
                                        <p:tav tm="0">
                                          <p:val>
                                            <p:strVal val="#ppt_x"/>
                                          </p:val>
                                        </p:tav>
                                        <p:tav tm="100000">
                                          <p:val>
                                            <p:strVal val="#ppt_x"/>
                                          </p:val>
                                        </p:tav>
                                      </p:tavLst>
                                    </p:anim>
                                    <p:anim calcmode="lin" valueType="num">
                                      <p:cBhvr additive="base">
                                        <p:cTn id="8" dur="500" fill="hold"/>
                                        <p:tgtEl>
                                          <p:spTgt spid="1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2"/>
                                        </p:tgtEl>
                                        <p:attrNameLst>
                                          <p:attrName>style.visibility</p:attrName>
                                        </p:attrNameLst>
                                      </p:cBhvr>
                                      <p:to>
                                        <p:strVal val="visible"/>
                                      </p:to>
                                    </p:set>
                                    <p:anim calcmode="lin" valueType="num">
                                      <p:cBhvr additive="base">
                                        <p:cTn id="13" dur="500" fill="hold"/>
                                        <p:tgtEl>
                                          <p:spTgt spid="82"/>
                                        </p:tgtEl>
                                        <p:attrNameLst>
                                          <p:attrName>ppt_x</p:attrName>
                                        </p:attrNameLst>
                                      </p:cBhvr>
                                      <p:tavLst>
                                        <p:tav tm="0">
                                          <p:val>
                                            <p:strVal val="#ppt_x"/>
                                          </p:val>
                                        </p:tav>
                                        <p:tav tm="100000">
                                          <p:val>
                                            <p:strVal val="#ppt_x"/>
                                          </p:val>
                                        </p:tav>
                                      </p:tavLst>
                                    </p:anim>
                                    <p:anim calcmode="lin" valueType="num">
                                      <p:cBhvr additive="base">
                                        <p:cTn id="1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4"/>
                                        </p:tgtEl>
                                        <p:attrNameLst>
                                          <p:attrName>style.visibility</p:attrName>
                                        </p:attrNameLst>
                                      </p:cBhvr>
                                      <p:to>
                                        <p:strVal val="visible"/>
                                      </p:to>
                                    </p:set>
                                    <p:anim calcmode="lin" valueType="num">
                                      <p:cBhvr additive="base">
                                        <p:cTn id="19" dur="500" fill="hold"/>
                                        <p:tgtEl>
                                          <p:spTgt spid="84"/>
                                        </p:tgtEl>
                                        <p:attrNameLst>
                                          <p:attrName>ppt_x</p:attrName>
                                        </p:attrNameLst>
                                      </p:cBhvr>
                                      <p:tavLst>
                                        <p:tav tm="0">
                                          <p:val>
                                            <p:strVal val="#ppt_x"/>
                                          </p:val>
                                        </p:tav>
                                        <p:tav tm="100000">
                                          <p:val>
                                            <p:strVal val="#ppt_x"/>
                                          </p:val>
                                        </p:tav>
                                      </p:tavLst>
                                    </p:anim>
                                    <p:anim calcmode="lin" valueType="num">
                                      <p:cBhvr additive="base">
                                        <p:cTn id="20"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6"/>
                                        </p:tgtEl>
                                        <p:attrNameLst>
                                          <p:attrName>style.visibility</p:attrName>
                                        </p:attrNameLst>
                                      </p:cBhvr>
                                      <p:to>
                                        <p:strVal val="visible"/>
                                      </p:to>
                                    </p:set>
                                    <p:anim calcmode="lin" valueType="num">
                                      <p:cBhvr additive="base">
                                        <p:cTn id="25" dur="500" fill="hold"/>
                                        <p:tgtEl>
                                          <p:spTgt spid="86"/>
                                        </p:tgtEl>
                                        <p:attrNameLst>
                                          <p:attrName>ppt_x</p:attrName>
                                        </p:attrNameLst>
                                      </p:cBhvr>
                                      <p:tavLst>
                                        <p:tav tm="0">
                                          <p:val>
                                            <p:strVal val="#ppt_x"/>
                                          </p:val>
                                        </p:tav>
                                        <p:tav tm="100000">
                                          <p:val>
                                            <p:strVal val="#ppt_x"/>
                                          </p:val>
                                        </p:tav>
                                      </p:tavLst>
                                    </p:anim>
                                    <p:anim calcmode="lin" valueType="num">
                                      <p:cBhvr additive="base">
                                        <p:cTn id="26"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3"/>
                                        </p:tgtEl>
                                        <p:attrNameLst>
                                          <p:attrName>style.visibility</p:attrName>
                                        </p:attrNameLst>
                                      </p:cBhvr>
                                      <p:to>
                                        <p:strVal val="visible"/>
                                      </p:to>
                                    </p:set>
                                    <p:anim calcmode="lin" valueType="num">
                                      <p:cBhvr additive="base">
                                        <p:cTn id="31" dur="500" fill="hold"/>
                                        <p:tgtEl>
                                          <p:spTgt spid="83"/>
                                        </p:tgtEl>
                                        <p:attrNameLst>
                                          <p:attrName>ppt_x</p:attrName>
                                        </p:attrNameLst>
                                      </p:cBhvr>
                                      <p:tavLst>
                                        <p:tav tm="0">
                                          <p:val>
                                            <p:strVal val="#ppt_x"/>
                                          </p:val>
                                        </p:tav>
                                        <p:tav tm="100000">
                                          <p:val>
                                            <p:strVal val="#ppt_x"/>
                                          </p:val>
                                        </p:tav>
                                      </p:tavLst>
                                    </p:anim>
                                    <p:anim calcmode="lin" valueType="num">
                                      <p:cBhvr additive="base">
                                        <p:cTn id="32"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7"/>
                                        </p:tgtEl>
                                        <p:attrNameLst>
                                          <p:attrName>style.visibility</p:attrName>
                                        </p:attrNameLst>
                                      </p:cBhvr>
                                      <p:to>
                                        <p:strVal val="visible"/>
                                      </p:to>
                                    </p:set>
                                    <p:anim calcmode="lin" valueType="num">
                                      <p:cBhvr additive="base">
                                        <p:cTn id="37" dur="500" fill="hold"/>
                                        <p:tgtEl>
                                          <p:spTgt spid="87"/>
                                        </p:tgtEl>
                                        <p:attrNameLst>
                                          <p:attrName>ppt_x</p:attrName>
                                        </p:attrNameLst>
                                      </p:cBhvr>
                                      <p:tavLst>
                                        <p:tav tm="0">
                                          <p:val>
                                            <p:strVal val="0-#ppt_w/2"/>
                                          </p:val>
                                        </p:tav>
                                        <p:tav tm="100000">
                                          <p:val>
                                            <p:strVal val="#ppt_x"/>
                                          </p:val>
                                        </p:tav>
                                      </p:tavLst>
                                    </p:anim>
                                    <p:anim calcmode="lin" valueType="num">
                                      <p:cBhvr additive="base">
                                        <p:cTn id="38" dur="500" fill="hold"/>
                                        <p:tgtEl>
                                          <p:spTgt spid="87"/>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89"/>
                                        </p:tgtEl>
                                        <p:attrNameLst>
                                          <p:attrName>style.visibility</p:attrName>
                                        </p:attrNameLst>
                                      </p:cBhvr>
                                      <p:to>
                                        <p:strVal val="visible"/>
                                      </p:to>
                                    </p:set>
                                    <p:anim calcmode="lin" valueType="num">
                                      <p:cBhvr additive="base">
                                        <p:cTn id="41" dur="500" fill="hold"/>
                                        <p:tgtEl>
                                          <p:spTgt spid="89"/>
                                        </p:tgtEl>
                                        <p:attrNameLst>
                                          <p:attrName>ppt_x</p:attrName>
                                        </p:attrNameLst>
                                      </p:cBhvr>
                                      <p:tavLst>
                                        <p:tav tm="0">
                                          <p:val>
                                            <p:strVal val="0-#ppt_w/2"/>
                                          </p:val>
                                        </p:tav>
                                        <p:tav tm="100000">
                                          <p:val>
                                            <p:strVal val="#ppt_x"/>
                                          </p:val>
                                        </p:tav>
                                      </p:tavLst>
                                    </p:anim>
                                    <p:anim calcmode="lin" valueType="num">
                                      <p:cBhvr additive="base">
                                        <p:cTn id="42" dur="500" fill="hold"/>
                                        <p:tgtEl>
                                          <p:spTgt spid="89"/>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90"/>
                                        </p:tgtEl>
                                        <p:attrNameLst>
                                          <p:attrName>style.visibility</p:attrName>
                                        </p:attrNameLst>
                                      </p:cBhvr>
                                      <p:to>
                                        <p:strVal val="visible"/>
                                      </p:to>
                                    </p:set>
                                    <p:anim calcmode="lin" valueType="num">
                                      <p:cBhvr additive="base">
                                        <p:cTn id="47" dur="500" fill="hold"/>
                                        <p:tgtEl>
                                          <p:spTgt spid="90"/>
                                        </p:tgtEl>
                                        <p:attrNameLst>
                                          <p:attrName>ppt_x</p:attrName>
                                        </p:attrNameLst>
                                      </p:cBhvr>
                                      <p:tavLst>
                                        <p:tav tm="0">
                                          <p:val>
                                            <p:strVal val="0-#ppt_w/2"/>
                                          </p:val>
                                        </p:tav>
                                        <p:tav tm="100000">
                                          <p:val>
                                            <p:strVal val="#ppt_x"/>
                                          </p:val>
                                        </p:tav>
                                      </p:tavLst>
                                    </p:anim>
                                    <p:anim calcmode="lin" valueType="num">
                                      <p:cBhvr additive="base">
                                        <p:cTn id="48" dur="500" fill="hold"/>
                                        <p:tgtEl>
                                          <p:spTgt spid="90"/>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anim calcmode="lin" valueType="num">
                                      <p:cBhvr additive="base">
                                        <p:cTn id="51" dur="500" fill="hold"/>
                                        <p:tgtEl>
                                          <p:spTgt spid="91"/>
                                        </p:tgtEl>
                                        <p:attrNameLst>
                                          <p:attrName>ppt_x</p:attrName>
                                        </p:attrNameLst>
                                      </p:cBhvr>
                                      <p:tavLst>
                                        <p:tav tm="0">
                                          <p:val>
                                            <p:strVal val="0-#ppt_w/2"/>
                                          </p:val>
                                        </p:tav>
                                        <p:tav tm="100000">
                                          <p:val>
                                            <p:strVal val="#ppt_x"/>
                                          </p:val>
                                        </p:tav>
                                      </p:tavLst>
                                    </p:anim>
                                    <p:anim calcmode="lin" valueType="num">
                                      <p:cBhvr additive="base">
                                        <p:cTn id="52"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31"/>
                                        </p:tgtEl>
                                        <p:attrNameLst>
                                          <p:attrName>style.visibility</p:attrName>
                                        </p:attrNameLst>
                                      </p:cBhvr>
                                      <p:to>
                                        <p:strVal val="visible"/>
                                      </p:to>
                                    </p:set>
                                    <p:anim calcmode="lin" valueType="num">
                                      <p:cBhvr additive="base">
                                        <p:cTn id="57" dur="500" fill="hold"/>
                                        <p:tgtEl>
                                          <p:spTgt spid="131"/>
                                        </p:tgtEl>
                                        <p:attrNameLst>
                                          <p:attrName>ppt_x</p:attrName>
                                        </p:attrNameLst>
                                      </p:cBhvr>
                                      <p:tavLst>
                                        <p:tav tm="0">
                                          <p:val>
                                            <p:strVal val="#ppt_x"/>
                                          </p:val>
                                        </p:tav>
                                        <p:tav tm="100000">
                                          <p:val>
                                            <p:strVal val="#ppt_x"/>
                                          </p:val>
                                        </p:tav>
                                      </p:tavLst>
                                    </p:anim>
                                    <p:anim calcmode="lin" valueType="num">
                                      <p:cBhvr additive="base">
                                        <p:cTn id="58"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92"/>
                                        </p:tgtEl>
                                        <p:attrNameLst>
                                          <p:attrName>style.visibility</p:attrName>
                                        </p:attrNameLst>
                                      </p:cBhvr>
                                      <p:to>
                                        <p:strVal val="visible"/>
                                      </p:to>
                                    </p:set>
                                    <p:anim calcmode="lin" valueType="num">
                                      <p:cBhvr additive="base">
                                        <p:cTn id="63" dur="500" fill="hold"/>
                                        <p:tgtEl>
                                          <p:spTgt spid="92"/>
                                        </p:tgtEl>
                                        <p:attrNameLst>
                                          <p:attrName>ppt_x</p:attrName>
                                        </p:attrNameLst>
                                      </p:cBhvr>
                                      <p:tavLst>
                                        <p:tav tm="0">
                                          <p:val>
                                            <p:strVal val="#ppt_x"/>
                                          </p:val>
                                        </p:tav>
                                        <p:tav tm="100000">
                                          <p:val>
                                            <p:strVal val="#ppt_x"/>
                                          </p:val>
                                        </p:tav>
                                      </p:tavLst>
                                    </p:anim>
                                    <p:anim calcmode="lin" valueType="num">
                                      <p:cBhvr additive="base">
                                        <p:cTn id="64"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76"/>
                                        </p:tgtEl>
                                        <p:attrNameLst>
                                          <p:attrName>style.visibility</p:attrName>
                                        </p:attrNameLst>
                                      </p:cBhvr>
                                      <p:to>
                                        <p:strVal val="visible"/>
                                      </p:to>
                                    </p:set>
                                    <p:anim calcmode="lin" valueType="num">
                                      <p:cBhvr additive="base">
                                        <p:cTn id="69" dur="500" fill="hold"/>
                                        <p:tgtEl>
                                          <p:spTgt spid="176"/>
                                        </p:tgtEl>
                                        <p:attrNameLst>
                                          <p:attrName>ppt_x</p:attrName>
                                        </p:attrNameLst>
                                      </p:cBhvr>
                                      <p:tavLst>
                                        <p:tav tm="0">
                                          <p:val>
                                            <p:strVal val="#ppt_x"/>
                                          </p:val>
                                        </p:tav>
                                        <p:tav tm="100000">
                                          <p:val>
                                            <p:strVal val="#ppt_x"/>
                                          </p:val>
                                        </p:tav>
                                      </p:tavLst>
                                    </p:anim>
                                    <p:anim calcmode="lin" valueType="num">
                                      <p:cBhvr additive="base">
                                        <p:cTn id="70" dur="500" fill="hold"/>
                                        <p:tgtEl>
                                          <p:spTgt spid="176"/>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26"/>
                                        </p:tgtEl>
                                        <p:attrNameLst>
                                          <p:attrName>style.visibility</p:attrName>
                                        </p:attrNameLst>
                                      </p:cBhvr>
                                      <p:to>
                                        <p:strVal val="visible"/>
                                      </p:to>
                                    </p:set>
                                    <p:anim calcmode="lin" valueType="num">
                                      <p:cBhvr additive="base">
                                        <p:cTn id="75" dur="500" fill="hold"/>
                                        <p:tgtEl>
                                          <p:spTgt spid="126"/>
                                        </p:tgtEl>
                                        <p:attrNameLst>
                                          <p:attrName>ppt_x</p:attrName>
                                        </p:attrNameLst>
                                      </p:cBhvr>
                                      <p:tavLst>
                                        <p:tav tm="0">
                                          <p:val>
                                            <p:strVal val="#ppt_x"/>
                                          </p:val>
                                        </p:tav>
                                        <p:tav tm="100000">
                                          <p:val>
                                            <p:strVal val="#ppt_x"/>
                                          </p:val>
                                        </p:tav>
                                      </p:tavLst>
                                    </p:anim>
                                    <p:anim calcmode="lin" valueType="num">
                                      <p:cBhvr additive="base">
                                        <p:cTn id="76"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28"/>
                                        </p:tgtEl>
                                        <p:attrNameLst>
                                          <p:attrName>style.visibility</p:attrName>
                                        </p:attrNameLst>
                                      </p:cBhvr>
                                      <p:to>
                                        <p:strVal val="visible"/>
                                      </p:to>
                                    </p:set>
                                    <p:anim calcmode="lin" valueType="num">
                                      <p:cBhvr additive="base">
                                        <p:cTn id="81" dur="500" fill="hold"/>
                                        <p:tgtEl>
                                          <p:spTgt spid="128"/>
                                        </p:tgtEl>
                                        <p:attrNameLst>
                                          <p:attrName>ppt_x</p:attrName>
                                        </p:attrNameLst>
                                      </p:cBhvr>
                                      <p:tavLst>
                                        <p:tav tm="0">
                                          <p:val>
                                            <p:strVal val="#ppt_x"/>
                                          </p:val>
                                        </p:tav>
                                        <p:tav tm="100000">
                                          <p:val>
                                            <p:strVal val="#ppt_x"/>
                                          </p:val>
                                        </p:tav>
                                      </p:tavLst>
                                    </p:anim>
                                    <p:anim calcmode="lin" valueType="num">
                                      <p:cBhvr additive="base">
                                        <p:cTn id="82"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grpId="0" nodeType="click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500" fill="hold"/>
                                        <p:tgtEl>
                                          <p:spTgt spid="132"/>
                                        </p:tgtEl>
                                        <p:attrNameLst>
                                          <p:attrName>ppt_x</p:attrName>
                                        </p:attrNameLst>
                                      </p:cBhvr>
                                      <p:tavLst>
                                        <p:tav tm="0">
                                          <p:val>
                                            <p:strVal val="0-#ppt_w/2"/>
                                          </p:val>
                                        </p:tav>
                                        <p:tav tm="100000">
                                          <p:val>
                                            <p:strVal val="#ppt_x"/>
                                          </p:val>
                                        </p:tav>
                                      </p:tavLst>
                                    </p:anim>
                                    <p:anim calcmode="lin" valueType="num">
                                      <p:cBhvr additive="base">
                                        <p:cTn id="88" dur="500" fill="hold"/>
                                        <p:tgtEl>
                                          <p:spTgt spid="132"/>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500" fill="hold"/>
                                        <p:tgtEl>
                                          <p:spTgt spid="133"/>
                                        </p:tgtEl>
                                        <p:attrNameLst>
                                          <p:attrName>ppt_x</p:attrName>
                                        </p:attrNameLst>
                                      </p:cBhvr>
                                      <p:tavLst>
                                        <p:tav tm="0">
                                          <p:val>
                                            <p:strVal val="0-#ppt_w/2"/>
                                          </p:val>
                                        </p:tav>
                                        <p:tav tm="100000">
                                          <p:val>
                                            <p:strVal val="#ppt_x"/>
                                          </p:val>
                                        </p:tav>
                                      </p:tavLst>
                                    </p:anim>
                                    <p:anim calcmode="lin" valueType="num">
                                      <p:cBhvr additive="base">
                                        <p:cTn id="92" dur="500" fill="hold"/>
                                        <p:tgtEl>
                                          <p:spTgt spid="133"/>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78"/>
                                        </p:tgtEl>
                                        <p:attrNameLst>
                                          <p:attrName>style.visibility</p:attrName>
                                        </p:attrNameLst>
                                      </p:cBhvr>
                                      <p:to>
                                        <p:strVal val="visible"/>
                                      </p:to>
                                    </p:set>
                                    <p:anim calcmode="lin" valueType="num">
                                      <p:cBhvr additive="base">
                                        <p:cTn id="97" dur="500" fill="hold"/>
                                        <p:tgtEl>
                                          <p:spTgt spid="178"/>
                                        </p:tgtEl>
                                        <p:attrNameLst>
                                          <p:attrName>ppt_x</p:attrName>
                                        </p:attrNameLst>
                                      </p:cBhvr>
                                      <p:tavLst>
                                        <p:tav tm="0">
                                          <p:val>
                                            <p:strVal val="#ppt_x"/>
                                          </p:val>
                                        </p:tav>
                                        <p:tav tm="100000">
                                          <p:val>
                                            <p:strVal val="#ppt_x"/>
                                          </p:val>
                                        </p:tav>
                                      </p:tavLst>
                                    </p:anim>
                                    <p:anim calcmode="lin" valueType="num">
                                      <p:cBhvr additive="base">
                                        <p:cTn id="98" dur="500" fill="hold"/>
                                        <p:tgtEl>
                                          <p:spTgt spid="17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73"/>
                                        </p:tgtEl>
                                        <p:attrNameLst>
                                          <p:attrName>style.visibility</p:attrName>
                                        </p:attrNameLst>
                                      </p:cBhvr>
                                      <p:to>
                                        <p:strVal val="visible"/>
                                      </p:to>
                                    </p:set>
                                    <p:anim calcmode="lin" valueType="num">
                                      <p:cBhvr additive="base">
                                        <p:cTn id="103" dur="500" fill="hold"/>
                                        <p:tgtEl>
                                          <p:spTgt spid="173"/>
                                        </p:tgtEl>
                                        <p:attrNameLst>
                                          <p:attrName>ppt_x</p:attrName>
                                        </p:attrNameLst>
                                      </p:cBhvr>
                                      <p:tavLst>
                                        <p:tav tm="0">
                                          <p:val>
                                            <p:strVal val="#ppt_x"/>
                                          </p:val>
                                        </p:tav>
                                        <p:tav tm="100000">
                                          <p:val>
                                            <p:strVal val="#ppt_x"/>
                                          </p:val>
                                        </p:tav>
                                      </p:tavLst>
                                    </p:anim>
                                    <p:anim calcmode="lin" valueType="num">
                                      <p:cBhvr additive="base">
                                        <p:cTn id="104" dur="500" fill="hold"/>
                                        <p:tgtEl>
                                          <p:spTgt spid="173"/>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77"/>
                                        </p:tgtEl>
                                        <p:attrNameLst>
                                          <p:attrName>style.visibility</p:attrName>
                                        </p:attrNameLst>
                                      </p:cBhvr>
                                      <p:to>
                                        <p:strVal val="visible"/>
                                      </p:to>
                                    </p:set>
                                    <p:anim calcmode="lin" valueType="num">
                                      <p:cBhvr additive="base">
                                        <p:cTn id="109" dur="500" fill="hold"/>
                                        <p:tgtEl>
                                          <p:spTgt spid="177"/>
                                        </p:tgtEl>
                                        <p:attrNameLst>
                                          <p:attrName>ppt_x</p:attrName>
                                        </p:attrNameLst>
                                      </p:cBhvr>
                                      <p:tavLst>
                                        <p:tav tm="0">
                                          <p:val>
                                            <p:strVal val="#ppt_x"/>
                                          </p:val>
                                        </p:tav>
                                        <p:tav tm="100000">
                                          <p:val>
                                            <p:strVal val="#ppt_x"/>
                                          </p:val>
                                        </p:tav>
                                      </p:tavLst>
                                    </p:anim>
                                    <p:anim calcmode="lin" valueType="num">
                                      <p:cBhvr additive="base">
                                        <p:cTn id="110" dur="500" fill="hold"/>
                                        <p:tgtEl>
                                          <p:spTgt spid="177"/>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79"/>
                                        </p:tgtEl>
                                        <p:attrNameLst>
                                          <p:attrName>style.visibility</p:attrName>
                                        </p:attrNameLst>
                                      </p:cBhvr>
                                      <p:to>
                                        <p:strVal val="visible"/>
                                      </p:to>
                                    </p:set>
                                    <p:anim calcmode="lin" valueType="num">
                                      <p:cBhvr additive="base">
                                        <p:cTn id="115" dur="500" fill="hold"/>
                                        <p:tgtEl>
                                          <p:spTgt spid="179"/>
                                        </p:tgtEl>
                                        <p:attrNameLst>
                                          <p:attrName>ppt_x</p:attrName>
                                        </p:attrNameLst>
                                      </p:cBhvr>
                                      <p:tavLst>
                                        <p:tav tm="0">
                                          <p:val>
                                            <p:strVal val="#ppt_x"/>
                                          </p:val>
                                        </p:tav>
                                        <p:tav tm="100000">
                                          <p:val>
                                            <p:strVal val="#ppt_x"/>
                                          </p:val>
                                        </p:tav>
                                      </p:tavLst>
                                    </p:anim>
                                    <p:anim calcmode="lin" valueType="num">
                                      <p:cBhvr additive="base">
                                        <p:cTn id="116" dur="500" fill="hold"/>
                                        <p:tgtEl>
                                          <p:spTgt spid="17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74"/>
                                        </p:tgtEl>
                                        <p:attrNameLst>
                                          <p:attrName>style.visibility</p:attrName>
                                        </p:attrNameLst>
                                      </p:cBhvr>
                                      <p:to>
                                        <p:strVal val="visible"/>
                                      </p:to>
                                    </p:set>
                                    <p:anim calcmode="lin" valueType="num">
                                      <p:cBhvr additive="base">
                                        <p:cTn id="121" dur="500" fill="hold"/>
                                        <p:tgtEl>
                                          <p:spTgt spid="174"/>
                                        </p:tgtEl>
                                        <p:attrNameLst>
                                          <p:attrName>ppt_x</p:attrName>
                                        </p:attrNameLst>
                                      </p:cBhvr>
                                      <p:tavLst>
                                        <p:tav tm="0">
                                          <p:val>
                                            <p:strVal val="#ppt_x"/>
                                          </p:val>
                                        </p:tav>
                                        <p:tav tm="100000">
                                          <p:val>
                                            <p:strVal val="#ppt_x"/>
                                          </p:val>
                                        </p:tav>
                                      </p:tavLst>
                                    </p:anim>
                                    <p:anim calcmode="lin" valueType="num">
                                      <p:cBhvr additive="base">
                                        <p:cTn id="122" dur="500" fill="hold"/>
                                        <p:tgtEl>
                                          <p:spTgt spid="174"/>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180"/>
                                        </p:tgtEl>
                                        <p:attrNameLst>
                                          <p:attrName>style.visibility</p:attrName>
                                        </p:attrNameLst>
                                      </p:cBhvr>
                                      <p:to>
                                        <p:strVal val="visible"/>
                                      </p:to>
                                    </p:set>
                                    <p:anim calcmode="lin" valueType="num">
                                      <p:cBhvr additive="base">
                                        <p:cTn id="127" dur="500" fill="hold"/>
                                        <p:tgtEl>
                                          <p:spTgt spid="180"/>
                                        </p:tgtEl>
                                        <p:attrNameLst>
                                          <p:attrName>ppt_x</p:attrName>
                                        </p:attrNameLst>
                                      </p:cBhvr>
                                      <p:tavLst>
                                        <p:tav tm="0">
                                          <p:val>
                                            <p:strVal val="#ppt_x"/>
                                          </p:val>
                                        </p:tav>
                                        <p:tav tm="100000">
                                          <p:val>
                                            <p:strVal val="#ppt_x"/>
                                          </p:val>
                                        </p:tav>
                                      </p:tavLst>
                                    </p:anim>
                                    <p:anim calcmode="lin" valueType="num">
                                      <p:cBhvr additive="base">
                                        <p:cTn id="128" dur="500" fill="hold"/>
                                        <p:tgtEl>
                                          <p:spTgt spid="1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84" grpId="0" animBg="1"/>
      <p:bldP spid="86" grpId="0" animBg="1"/>
      <p:bldP spid="87" grpId="0" animBg="1"/>
      <p:bldP spid="89" grpId="0" animBg="1"/>
      <p:bldP spid="90" grpId="0" animBg="1"/>
      <p:bldP spid="91" grpId="0" animBg="1"/>
      <p:bldP spid="126" grpId="0" animBg="1"/>
      <p:bldP spid="128" grpId="0" animBg="1"/>
      <p:bldP spid="132" grpId="0" animBg="1"/>
      <p:bldP spid="133" grpId="0" animBg="1"/>
      <p:bldP spid="174" grpId="0" animBg="1"/>
      <p:bldP spid="175" grpId="0"/>
      <p:bldP spid="176" grpId="0"/>
      <p:bldP spid="177" grpId="0"/>
      <p:bldP spid="131" grpId="0"/>
      <p:bldP spid="178" grpId="0"/>
      <p:bldP spid="179" grpId="0"/>
      <p:bldP spid="1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dirty="0"/>
              <a:t>1.1 </a:t>
            </a:r>
            <a:r>
              <a:rPr lang="zh-CN" altLang="en-US" dirty="0"/>
              <a:t>逻辑门</a:t>
            </a:r>
          </a:p>
        </p:txBody>
      </p:sp>
      <p:sp>
        <p:nvSpPr>
          <p:cNvPr id="5123" name="内容占位符 2"/>
          <p:cNvSpPr>
            <a:spLocks noGrp="1"/>
          </p:cNvSpPr>
          <p:nvPr>
            <p:ph idx="1"/>
          </p:nvPr>
        </p:nvSpPr>
        <p:spPr>
          <a:xfrm>
            <a:off x="360342" y="838508"/>
            <a:ext cx="8661758" cy="3261406"/>
          </a:xfrm>
        </p:spPr>
        <p:txBody>
          <a:bodyPr/>
          <a:lstStyle/>
          <a:p>
            <a:r>
              <a:rPr lang="zh-CN" altLang="en-US" dirty="0"/>
              <a:t>异或门</a:t>
            </a:r>
            <a:r>
              <a:rPr lang="en-US" altLang="zh-CN" dirty="0"/>
              <a:t>XOR</a:t>
            </a:r>
          </a:p>
          <a:p>
            <a:pPr lvl="1"/>
            <a:r>
              <a:rPr lang="zh-CN" altLang="en-US" sz="2400" dirty="0"/>
              <a:t>当两个输入</a:t>
            </a:r>
            <a:r>
              <a:rPr lang="zh-CN" altLang="en-US" sz="2400" b="1" dirty="0">
                <a:solidFill>
                  <a:srgbClr val="FF0000"/>
                </a:solidFill>
              </a:rPr>
              <a:t>不同</a:t>
            </a:r>
            <a:r>
              <a:rPr lang="zh-CN" altLang="en-US" sz="2400" dirty="0"/>
              <a:t>时，输出为</a:t>
            </a:r>
            <a:r>
              <a:rPr lang="en-US" altLang="zh-CN" sz="2400" dirty="0">
                <a:solidFill>
                  <a:srgbClr val="FF0000"/>
                </a:solidFill>
              </a:rPr>
              <a:t>1</a:t>
            </a:r>
            <a:r>
              <a:rPr lang="en-US" altLang="zh-CN" sz="2400" dirty="0"/>
              <a:t>。</a:t>
            </a:r>
            <a:r>
              <a:rPr lang="zh-CN" altLang="en-US" sz="2400" dirty="0"/>
              <a:t>运算符用“⊕”表示，逻辑表达式：</a:t>
            </a:r>
            <a:endParaRPr lang="en-US" altLang="zh-CN" sz="2400" dirty="0"/>
          </a:p>
          <a:p>
            <a:r>
              <a:rPr lang="zh-CN" altLang="en-US" dirty="0"/>
              <a:t>同或门</a:t>
            </a:r>
            <a:r>
              <a:rPr lang="en-US" altLang="zh-CN" dirty="0"/>
              <a:t>NXOR</a:t>
            </a:r>
          </a:p>
          <a:p>
            <a:pPr lvl="1"/>
            <a:r>
              <a:rPr lang="zh-CN" altLang="en-US" sz="2400" dirty="0"/>
              <a:t>当两个输入</a:t>
            </a:r>
            <a:r>
              <a:rPr lang="zh-CN" altLang="en-US" sz="2400" b="1" dirty="0">
                <a:solidFill>
                  <a:srgbClr val="FF0000"/>
                </a:solidFill>
              </a:rPr>
              <a:t>相同</a:t>
            </a:r>
            <a:r>
              <a:rPr lang="zh-CN" altLang="en-US" sz="2400" dirty="0"/>
              <a:t>时，输出为</a:t>
            </a:r>
            <a:r>
              <a:rPr lang="en-US" altLang="zh-CN" sz="2400" dirty="0">
                <a:solidFill>
                  <a:srgbClr val="FF0000"/>
                </a:solidFill>
              </a:rPr>
              <a:t>1</a:t>
            </a:r>
            <a:r>
              <a:rPr lang="en-US" altLang="zh-CN" sz="2400" dirty="0"/>
              <a:t>。</a:t>
            </a:r>
            <a:r>
              <a:rPr lang="zh-CN" altLang="en-US" sz="2400" dirty="0"/>
              <a:t>也称为异或非门或等价关系门。运算符用“⊙”表示。</a:t>
            </a:r>
            <a:endParaRPr lang="en-US" altLang="zh-CN" sz="2400" dirty="0"/>
          </a:p>
          <a:p>
            <a:pPr marL="495300" lvl="1" indent="0">
              <a:buNone/>
            </a:pPr>
            <a:endParaRPr lang="en-US" altLang="zh-CN" sz="2200" i="1" kern="1200" dirty="0">
              <a:solidFill>
                <a:srgbClr val="000000"/>
              </a:solidFill>
              <a:latin typeface="Cambria Math" panose="02040503050406030204" pitchFamily="18" charset="0"/>
              <a:ea typeface="宋体" panose="02010600030101010101" pitchFamily="2" charset="-122"/>
              <a:cs typeface="+mn-cs"/>
            </a:endParaRPr>
          </a:p>
        </p:txBody>
      </p:sp>
      <p:sp>
        <p:nvSpPr>
          <p:cNvPr id="5125" name="灯片编号占位符 4"/>
          <p:cNvSpPr>
            <a:spLocks noGrp="1"/>
          </p:cNvSpPr>
          <p:nvPr>
            <p:ph type="sldNum" sz="quarter" idx="4294967295"/>
          </p:nvPr>
        </p:nvSpPr>
        <p:spPr>
          <a:xfrm>
            <a:off x="8642350" y="6489700"/>
            <a:ext cx="501650"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760EFA2-C065-401B-BB3A-F0E612F5A789}" type="slidenum">
              <a:rPr lang="en-US" altLang="zh-CN" smtClean="0"/>
              <a:t>7</a:t>
            </a:fld>
            <a:endParaRPr lang="en-US" altLang="zh-CN"/>
          </a:p>
        </p:txBody>
      </p:sp>
      <mc:AlternateContent xmlns:mc="http://schemas.openxmlformats.org/markup-compatibility/2006" xmlns:a14="http://schemas.microsoft.com/office/drawing/2010/main">
        <mc:Choice Requires="a14">
          <p:sp>
            <p:nvSpPr>
              <p:cNvPr id="13" name="Object 6"/>
              <p:cNvSpPr txBox="1"/>
              <p:nvPr/>
            </p:nvSpPr>
            <p:spPr bwMode="auto">
              <a:xfrm>
                <a:off x="2164102" y="1752410"/>
                <a:ext cx="3073865" cy="527994"/>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CN" altLang="en-US" sz="2200" b="1" i="1">
                          <a:solidFill>
                            <a:srgbClr val="000000"/>
                          </a:solidFill>
                          <a:latin typeface="Cambria Math" panose="02040503050406030204" pitchFamily="18" charset="0"/>
                        </a:rPr>
                        <m:t>𝑿</m:t>
                      </m:r>
                      <m:r>
                        <a:rPr lang="zh-CN" altLang="en-US" sz="2200" b="1" i="1">
                          <a:solidFill>
                            <a:srgbClr val="000000"/>
                          </a:solidFill>
                          <a:latin typeface="Cambria Math" panose="02040503050406030204" pitchFamily="18" charset="0"/>
                        </a:rPr>
                        <m:t>⊕</m:t>
                      </m:r>
                      <m:r>
                        <a:rPr lang="zh-CN" altLang="en-US" sz="2200" b="1" i="1">
                          <a:solidFill>
                            <a:srgbClr val="000000"/>
                          </a:solidFill>
                          <a:latin typeface="Cambria Math" panose="02040503050406030204" pitchFamily="18" charset="0"/>
                        </a:rPr>
                        <m:t>𝒀</m:t>
                      </m:r>
                      <m:r>
                        <a:rPr lang="zh-CN" altLang="en-US" sz="2200" b="1" i="1">
                          <a:solidFill>
                            <a:srgbClr val="000000"/>
                          </a:solidFill>
                          <a:latin typeface="Cambria Math" panose="02040503050406030204" pitchFamily="18" charset="0"/>
                        </a:rPr>
                        <m:t>=</m:t>
                      </m:r>
                      <m:bar>
                        <m:barPr>
                          <m:pos m:val="top"/>
                          <m:ctrlPr>
                            <a:rPr lang="zh-CN" altLang="en-US" sz="2200" i="1">
                              <a:solidFill>
                                <a:srgbClr val="000000"/>
                              </a:solidFill>
                              <a:latin typeface="Cambria Math" panose="02040503050406030204" pitchFamily="18" charset="0"/>
                            </a:rPr>
                          </m:ctrlPr>
                        </m:barPr>
                        <m:e>
                          <m:r>
                            <a:rPr lang="zh-CN" altLang="en-US" sz="2200" b="1" i="1">
                              <a:solidFill>
                                <a:srgbClr val="000000"/>
                              </a:solidFill>
                              <a:latin typeface="Cambria Math" panose="02040503050406030204" pitchFamily="18" charset="0"/>
                            </a:rPr>
                            <m:t>𝑿</m:t>
                          </m:r>
                        </m:e>
                      </m:bar>
                      <m:r>
                        <a:rPr lang="zh-CN" altLang="en-US" sz="2200" b="1" i="1">
                          <a:solidFill>
                            <a:srgbClr val="000000"/>
                          </a:solidFill>
                          <a:latin typeface="Cambria Math" panose="02040503050406030204" pitchFamily="18" charset="0"/>
                        </a:rPr>
                        <m:t>⋅</m:t>
                      </m:r>
                      <m:r>
                        <a:rPr lang="zh-CN" altLang="en-US" sz="2200" b="1" i="1">
                          <a:solidFill>
                            <a:srgbClr val="000000"/>
                          </a:solidFill>
                          <a:latin typeface="Cambria Math" panose="02040503050406030204" pitchFamily="18" charset="0"/>
                        </a:rPr>
                        <m:t>𝒀</m:t>
                      </m:r>
                      <m:r>
                        <a:rPr lang="zh-CN" altLang="en-US" sz="2200" b="1" i="1">
                          <a:solidFill>
                            <a:srgbClr val="000000"/>
                          </a:solidFill>
                          <a:latin typeface="Cambria Math" panose="02040503050406030204" pitchFamily="18" charset="0"/>
                        </a:rPr>
                        <m:t>+</m:t>
                      </m:r>
                      <m:r>
                        <a:rPr lang="zh-CN" altLang="en-US" sz="2200" b="1" i="1">
                          <a:solidFill>
                            <a:srgbClr val="000000"/>
                          </a:solidFill>
                          <a:latin typeface="Cambria Math" panose="02040503050406030204" pitchFamily="18" charset="0"/>
                        </a:rPr>
                        <m:t>𝑿</m:t>
                      </m:r>
                      <m:r>
                        <a:rPr lang="zh-CN" altLang="en-US" sz="2200" b="1" i="1">
                          <a:solidFill>
                            <a:srgbClr val="000000"/>
                          </a:solidFill>
                          <a:latin typeface="Cambria Math" panose="02040503050406030204" pitchFamily="18" charset="0"/>
                        </a:rPr>
                        <m:t>⋅</m:t>
                      </m:r>
                      <m:bar>
                        <m:barPr>
                          <m:pos m:val="top"/>
                          <m:ctrlPr>
                            <a:rPr lang="zh-CN" altLang="en-US" sz="2200" i="1">
                              <a:solidFill>
                                <a:srgbClr val="000000"/>
                              </a:solidFill>
                              <a:latin typeface="Cambria Math" panose="02040503050406030204" pitchFamily="18" charset="0"/>
                            </a:rPr>
                          </m:ctrlPr>
                        </m:barPr>
                        <m:e>
                          <m:r>
                            <a:rPr lang="zh-CN" altLang="en-US" sz="2200" b="1" i="1">
                              <a:solidFill>
                                <a:srgbClr val="000000"/>
                              </a:solidFill>
                              <a:latin typeface="Cambria Math" panose="02040503050406030204" pitchFamily="18" charset="0"/>
                            </a:rPr>
                            <m:t>𝒀</m:t>
                          </m:r>
                        </m:e>
                      </m:bar>
                    </m:oMath>
                  </m:oMathPara>
                </a14:m>
                <a:endParaRPr lang="zh-CN" altLang="en-US" sz="2200" dirty="0">
                  <a:latin typeface="微软雅黑" panose="020B0503020204020204" pitchFamily="34" charset="-122"/>
                  <a:ea typeface="微软雅黑" panose="020B0503020204020204" pitchFamily="34" charset="-122"/>
                </a:endParaRPr>
              </a:p>
            </p:txBody>
          </p:sp>
        </mc:Choice>
        <mc:Fallback xmlns="">
          <p:sp>
            <p:nvSpPr>
              <p:cNvPr id="13" name="Object 6"/>
              <p:cNvSpPr txBox="1">
                <a:spLocks noRot="1" noChangeAspect="1" noMove="1" noResize="1" noEditPoints="1" noAdjustHandles="1" noChangeArrowheads="1" noChangeShapeType="1" noTextEdit="1"/>
              </p:cNvSpPr>
              <p:nvPr/>
            </p:nvSpPr>
            <p:spPr bwMode="auto">
              <a:xfrm>
                <a:off x="2164102" y="1752410"/>
                <a:ext cx="3073865" cy="527994"/>
              </a:xfrm>
              <a:prstGeom prst="rect">
                <a:avLst/>
              </a:prstGeom>
              <a:blipFill rotWithShape="1">
                <a:blip r:embed="rId3"/>
                <a:stretch>
                  <a:fillRect l="-1" t="-84" r="16" b="23"/>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Object 8"/>
              <p:cNvSpPr txBox="1"/>
              <p:nvPr/>
            </p:nvSpPr>
            <p:spPr bwMode="auto">
              <a:xfrm>
                <a:off x="4820342" y="3194306"/>
                <a:ext cx="3161860" cy="527994"/>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CN" altLang="en-US" sz="2200" b="1" i="1">
                          <a:solidFill>
                            <a:srgbClr val="000000"/>
                          </a:solidFill>
                          <a:latin typeface="Cambria Math" panose="02040503050406030204" pitchFamily="18" charset="0"/>
                        </a:rPr>
                        <m:t>𝑿</m:t>
                      </m:r>
                      <m:r>
                        <a:rPr lang="zh-CN" altLang="en-US" sz="2200" b="1" i="1">
                          <a:solidFill>
                            <a:srgbClr val="000000"/>
                          </a:solidFill>
                          <a:latin typeface="Cambria Math" panose="02040503050406030204" pitchFamily="18" charset="0"/>
                        </a:rPr>
                        <m:t> ⊙ </m:t>
                      </m:r>
                      <m:r>
                        <a:rPr lang="zh-CN" altLang="en-US" sz="2200" b="1" i="1">
                          <a:solidFill>
                            <a:srgbClr val="000000"/>
                          </a:solidFill>
                          <a:latin typeface="Cambria Math" panose="02040503050406030204" pitchFamily="18" charset="0"/>
                        </a:rPr>
                        <m:t>𝒀</m:t>
                      </m:r>
                      <m:r>
                        <a:rPr lang="zh-CN" altLang="en-US" sz="2200" b="1" i="1">
                          <a:solidFill>
                            <a:srgbClr val="000000"/>
                          </a:solidFill>
                          <a:latin typeface="Cambria Math" panose="02040503050406030204" pitchFamily="18" charset="0"/>
                        </a:rPr>
                        <m:t>=</m:t>
                      </m:r>
                      <m:bar>
                        <m:barPr>
                          <m:pos m:val="top"/>
                          <m:ctrlPr>
                            <a:rPr lang="zh-CN" altLang="en-US" sz="2200" i="1">
                              <a:solidFill>
                                <a:srgbClr val="000000"/>
                              </a:solidFill>
                              <a:latin typeface="Cambria Math" panose="02040503050406030204" pitchFamily="18" charset="0"/>
                            </a:rPr>
                          </m:ctrlPr>
                        </m:barPr>
                        <m:e>
                          <m:r>
                            <a:rPr lang="zh-CN" altLang="en-US" sz="2200" b="1" i="1">
                              <a:solidFill>
                                <a:srgbClr val="000000"/>
                              </a:solidFill>
                              <a:latin typeface="Cambria Math" panose="02040503050406030204" pitchFamily="18" charset="0"/>
                            </a:rPr>
                            <m:t>𝑿</m:t>
                          </m:r>
                        </m:e>
                      </m:bar>
                      <m:r>
                        <a:rPr lang="zh-CN" altLang="en-US" sz="2200" b="1" i="1">
                          <a:solidFill>
                            <a:srgbClr val="000000"/>
                          </a:solidFill>
                          <a:latin typeface="Cambria Math" panose="02040503050406030204" pitchFamily="18" charset="0"/>
                        </a:rPr>
                        <m:t>⋅</m:t>
                      </m:r>
                      <m:bar>
                        <m:barPr>
                          <m:pos m:val="top"/>
                          <m:ctrlPr>
                            <a:rPr lang="zh-CN" altLang="en-US" sz="2200" i="1">
                              <a:solidFill>
                                <a:srgbClr val="000000"/>
                              </a:solidFill>
                              <a:latin typeface="Cambria Math" panose="02040503050406030204" pitchFamily="18" charset="0"/>
                            </a:rPr>
                          </m:ctrlPr>
                        </m:barPr>
                        <m:e>
                          <m:r>
                            <a:rPr lang="zh-CN" altLang="en-US" sz="2200" b="1" i="1">
                              <a:solidFill>
                                <a:srgbClr val="000000"/>
                              </a:solidFill>
                              <a:latin typeface="Cambria Math" panose="02040503050406030204" pitchFamily="18" charset="0"/>
                            </a:rPr>
                            <m:t>𝒀</m:t>
                          </m:r>
                        </m:e>
                      </m:bar>
                      <m:r>
                        <a:rPr lang="zh-CN" altLang="en-US" sz="2200" b="1" i="1">
                          <a:solidFill>
                            <a:srgbClr val="000000"/>
                          </a:solidFill>
                          <a:latin typeface="Cambria Math" panose="02040503050406030204" pitchFamily="18" charset="0"/>
                        </a:rPr>
                        <m:t>+</m:t>
                      </m:r>
                      <m:r>
                        <a:rPr lang="zh-CN" altLang="en-US" sz="2200" b="1" i="1">
                          <a:solidFill>
                            <a:srgbClr val="000000"/>
                          </a:solidFill>
                          <a:latin typeface="Cambria Math" panose="02040503050406030204" pitchFamily="18" charset="0"/>
                        </a:rPr>
                        <m:t>𝑿</m:t>
                      </m:r>
                      <m:r>
                        <a:rPr lang="zh-CN" altLang="en-US" sz="2200" b="1" i="1">
                          <a:solidFill>
                            <a:srgbClr val="000000"/>
                          </a:solidFill>
                          <a:latin typeface="Cambria Math" panose="02040503050406030204" pitchFamily="18" charset="0"/>
                        </a:rPr>
                        <m:t>⋅</m:t>
                      </m:r>
                      <m:r>
                        <a:rPr lang="zh-CN" altLang="en-US" sz="2200" b="1" i="1">
                          <a:solidFill>
                            <a:srgbClr val="000000"/>
                          </a:solidFill>
                          <a:latin typeface="Cambria Math" panose="02040503050406030204" pitchFamily="18" charset="0"/>
                        </a:rPr>
                        <m:t>𝒀</m:t>
                      </m:r>
                    </m:oMath>
                  </m:oMathPara>
                </a14:m>
                <a:endParaRPr lang="zh-CN" altLang="en-US" sz="2200" i="1" dirty="0">
                  <a:solidFill>
                    <a:srgbClr val="000000"/>
                  </a:solidFill>
                  <a:latin typeface="Cambria Math" panose="02040503050406030204" pitchFamily="18" charset="0"/>
                </a:endParaRPr>
              </a:p>
            </p:txBody>
          </p:sp>
        </mc:Choice>
        <mc:Fallback xmlns="">
          <p:sp>
            <p:nvSpPr>
              <p:cNvPr id="15" name="Object 8"/>
              <p:cNvSpPr txBox="1">
                <a:spLocks noRot="1" noChangeAspect="1" noMove="1" noResize="1" noEditPoints="1" noAdjustHandles="1" noChangeArrowheads="1" noChangeShapeType="1" noTextEdit="1"/>
              </p:cNvSpPr>
              <p:nvPr/>
            </p:nvSpPr>
            <p:spPr bwMode="auto">
              <a:xfrm>
                <a:off x="4820342" y="3194306"/>
                <a:ext cx="3161860" cy="527994"/>
              </a:xfrm>
              <a:prstGeom prst="rect">
                <a:avLst/>
              </a:prstGeom>
              <a:blipFill rotWithShape="1">
                <a:blip r:embed="rId4"/>
                <a:stretch>
                  <a:fillRect l="-2" t="-48" r="8" b="107"/>
                </a:stretch>
              </a:blipFill>
              <a:ln>
                <a:noFill/>
              </a:ln>
              <a:effectLst/>
            </p:spPr>
            <p:txBody>
              <a:bodyPr/>
              <a:lstStyle/>
              <a:p>
                <a:r>
                  <a:rPr lang="zh-CN" altLang="en-US">
                    <a:noFill/>
                  </a:rPr>
                  <a:t> </a:t>
                </a:r>
              </a:p>
            </p:txBody>
          </p:sp>
        </mc:Fallback>
      </mc:AlternateContent>
      <p:sp>
        <p:nvSpPr>
          <p:cNvPr id="6" name="矩形 5"/>
          <p:cNvSpPr/>
          <p:nvPr/>
        </p:nvSpPr>
        <p:spPr>
          <a:xfrm>
            <a:off x="8272061" y="5895984"/>
            <a:ext cx="619540" cy="369332"/>
          </a:xfrm>
          <a:prstGeom prst="rect">
            <a:avLst/>
          </a:prstGeom>
        </p:spPr>
        <p:txBody>
          <a:bodyPr wrap="square">
            <a:spAutoFit/>
          </a:bodyPr>
          <a:lstStyle/>
          <a:p>
            <a:r>
              <a:rPr lang="en-US" altLang="zh-CN" dirty="0"/>
              <a:t> </a:t>
            </a:r>
            <a:endParaRPr lang="zh-CN" altLang="en-US" dirty="0"/>
          </a:p>
        </p:txBody>
      </p:sp>
      <p:pic>
        <p:nvPicPr>
          <p:cNvPr id="18" name="图片 17"/>
          <p:cNvPicPr/>
          <p:nvPr/>
        </p:nvPicPr>
        <p:blipFill>
          <a:blip r:embed="rId5">
            <a:extLst>
              <a:ext uri="{28A0092B-C50C-407E-A947-70E740481C1C}">
                <a14:useLocalDpi xmlns:a14="http://schemas.microsoft.com/office/drawing/2010/main" val="0"/>
              </a:ext>
            </a:extLst>
          </a:blip>
          <a:srcRect/>
          <a:stretch>
            <a:fillRect/>
          </a:stretch>
        </p:blipFill>
        <p:spPr bwMode="auto">
          <a:xfrm>
            <a:off x="1394778" y="3902128"/>
            <a:ext cx="6851128" cy="2785359"/>
          </a:xfrm>
          <a:prstGeom prst="rect">
            <a:avLst/>
          </a:prstGeom>
          <a:noFill/>
          <a:ln>
            <a:noFill/>
          </a:ln>
        </p:spPr>
      </p:pic>
    </p:spTree>
  </p:cSld>
  <p:clrMapOvr>
    <a:masterClrMapping/>
  </p:clrMapOvr>
  <p:transition spd="med">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a:xfrm>
            <a:off x="8642350" y="6489700"/>
            <a:ext cx="501650" cy="333375"/>
          </a:xfrm>
          <a:prstGeom prst="rect">
            <a:avLst/>
          </a:prstGeom>
        </p:spPr>
        <p:txBody>
          <a:bodyPr/>
          <a:lstStyle/>
          <a:p>
            <a:pPr>
              <a:defRPr/>
            </a:pPr>
            <a:fld id="{FDFDDDCF-CC0E-4CF3-A497-3FEE434E7AE7}" type="slidenum">
              <a:rPr lang="en-US" altLang="zh-CN" smtClean="0"/>
              <a:t>70</a:t>
            </a:fld>
            <a:endParaRPr lang="en-US" altLang="zh-CN"/>
          </a:p>
        </p:txBody>
      </p:sp>
      <p:sp>
        <p:nvSpPr>
          <p:cNvPr id="131074" name="Rectangle 2"/>
          <p:cNvSpPr>
            <a:spLocks noGrp="1" noChangeArrowheads="1"/>
          </p:cNvSpPr>
          <p:nvPr>
            <p:ph type="title" idx="4294967295"/>
          </p:nvPr>
        </p:nvSpPr>
        <p:spPr>
          <a:xfrm>
            <a:off x="503238" y="76200"/>
            <a:ext cx="8640762" cy="914400"/>
          </a:xfrm>
        </p:spPr>
        <p:txBody>
          <a:bodyPr/>
          <a:lstStyle/>
          <a:p>
            <a:r>
              <a:rPr lang="en-US" altLang="zh-CN" dirty="0"/>
              <a:t>4.2 </a:t>
            </a:r>
            <a:r>
              <a:rPr lang="zh-CN" altLang="en-US" dirty="0"/>
              <a:t>卡诺图化简</a:t>
            </a:r>
          </a:p>
        </p:txBody>
      </p:sp>
      <p:sp>
        <p:nvSpPr>
          <p:cNvPr id="131075" name="Oval 3"/>
          <p:cNvSpPr>
            <a:spLocks noChangeArrowheads="1"/>
          </p:cNvSpPr>
          <p:nvPr/>
        </p:nvSpPr>
        <p:spPr bwMode="auto">
          <a:xfrm>
            <a:off x="3719513" y="3705225"/>
            <a:ext cx="304800" cy="304800"/>
          </a:xfrm>
          <a:prstGeom prst="ellipse">
            <a:avLst/>
          </a:prstGeom>
          <a:solidFill>
            <a:schemeClr val="bg1"/>
          </a:solidFill>
          <a:ln w="19050">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CC3300"/>
              </a:solidFill>
            </a:endParaRPr>
          </a:p>
        </p:txBody>
      </p:sp>
      <p:sp>
        <p:nvSpPr>
          <p:cNvPr id="131076" name="AutoShape 4"/>
          <p:cNvSpPr>
            <a:spLocks noChangeArrowheads="1"/>
          </p:cNvSpPr>
          <p:nvPr/>
        </p:nvSpPr>
        <p:spPr bwMode="auto">
          <a:xfrm>
            <a:off x="4210050" y="4081463"/>
            <a:ext cx="685800" cy="685800"/>
          </a:xfrm>
          <a:prstGeom prst="roundRect">
            <a:avLst>
              <a:gd name="adj" fmla="val 27315"/>
            </a:avLst>
          </a:prstGeom>
          <a:solidFill>
            <a:schemeClr val="bg1"/>
          </a:solidFill>
          <a:ln w="19050">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1077" name="Object 5"/>
          <p:cNvGraphicFramePr>
            <a:graphicFrameLocks noChangeAspect="1"/>
          </p:cNvGraphicFramePr>
          <p:nvPr/>
        </p:nvGraphicFramePr>
        <p:xfrm>
          <a:off x="712788" y="1455738"/>
          <a:ext cx="7226300" cy="533400"/>
        </p:xfrm>
        <a:graphic>
          <a:graphicData uri="http://schemas.openxmlformats.org/presentationml/2006/ole">
            <mc:AlternateContent xmlns:mc="http://schemas.openxmlformats.org/markup-compatibility/2006">
              <mc:Choice xmlns:v="urn:schemas-microsoft-com:vml" Requires="v">
                <p:oleObj name="Equation" r:id="rId3" imgW="3441700" imgH="254000" progId="Equation.3">
                  <p:embed/>
                </p:oleObj>
              </mc:Choice>
              <mc:Fallback>
                <p:oleObj name="Equation" r:id="rId3" imgW="3441700" imgH="254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788" y="1455738"/>
                        <a:ext cx="72263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1078" name="Group 6"/>
          <p:cNvGrpSpPr/>
          <p:nvPr/>
        </p:nvGrpSpPr>
        <p:grpSpPr bwMode="auto">
          <a:xfrm>
            <a:off x="2971800" y="2667000"/>
            <a:ext cx="2895600" cy="2209800"/>
            <a:chOff x="3168" y="384"/>
            <a:chExt cx="1824" cy="1392"/>
          </a:xfrm>
        </p:grpSpPr>
        <p:sp>
          <p:nvSpPr>
            <p:cNvPr id="131079" name="Rectangle 7"/>
            <p:cNvSpPr>
              <a:spLocks noChangeArrowheads="1"/>
            </p:cNvSpPr>
            <p:nvPr/>
          </p:nvSpPr>
          <p:spPr bwMode="auto">
            <a:xfrm>
              <a:off x="4464" y="1490"/>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131080" name="Rectangle 8"/>
            <p:cNvSpPr>
              <a:spLocks noChangeArrowheads="1"/>
            </p:cNvSpPr>
            <p:nvPr/>
          </p:nvSpPr>
          <p:spPr bwMode="auto">
            <a:xfrm>
              <a:off x="4464" y="1248"/>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31081" name="Rectangle 9"/>
            <p:cNvSpPr>
              <a:spLocks noChangeArrowheads="1"/>
            </p:cNvSpPr>
            <p:nvPr/>
          </p:nvSpPr>
          <p:spPr bwMode="auto">
            <a:xfrm>
              <a:off x="4464" y="100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31082" name="Rectangle 10"/>
            <p:cNvSpPr>
              <a:spLocks noChangeArrowheads="1"/>
            </p:cNvSpPr>
            <p:nvPr/>
          </p:nvSpPr>
          <p:spPr bwMode="auto">
            <a:xfrm>
              <a:off x="4464" y="76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131083" name="Rectangle 11"/>
            <p:cNvSpPr>
              <a:spLocks noChangeArrowheads="1"/>
            </p:cNvSpPr>
            <p:nvPr/>
          </p:nvSpPr>
          <p:spPr bwMode="auto">
            <a:xfrm>
              <a:off x="3888" y="1490"/>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131084" name="Rectangle 12"/>
            <p:cNvSpPr>
              <a:spLocks noChangeArrowheads="1"/>
            </p:cNvSpPr>
            <p:nvPr/>
          </p:nvSpPr>
          <p:spPr bwMode="auto">
            <a:xfrm>
              <a:off x="3888" y="1248"/>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131085" name="Rectangle 13"/>
            <p:cNvSpPr>
              <a:spLocks noChangeArrowheads="1"/>
            </p:cNvSpPr>
            <p:nvPr/>
          </p:nvSpPr>
          <p:spPr bwMode="auto">
            <a:xfrm>
              <a:off x="3888" y="100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31086" name="Rectangle 14"/>
            <p:cNvSpPr>
              <a:spLocks noChangeArrowheads="1"/>
            </p:cNvSpPr>
            <p:nvPr/>
          </p:nvSpPr>
          <p:spPr bwMode="auto">
            <a:xfrm>
              <a:off x="3888" y="76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131087" name="Rectangle 15"/>
            <p:cNvSpPr>
              <a:spLocks noChangeArrowheads="1"/>
            </p:cNvSpPr>
            <p:nvPr/>
          </p:nvSpPr>
          <p:spPr bwMode="auto">
            <a:xfrm>
              <a:off x="4176" y="1490"/>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131088" name="Rectangle 16"/>
            <p:cNvSpPr>
              <a:spLocks noChangeArrowheads="1"/>
            </p:cNvSpPr>
            <p:nvPr/>
          </p:nvSpPr>
          <p:spPr bwMode="auto">
            <a:xfrm>
              <a:off x="4176" y="1248"/>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a:t>1</a:t>
              </a:r>
            </a:p>
          </p:txBody>
        </p:sp>
        <p:sp>
          <p:nvSpPr>
            <p:cNvPr id="131089" name="Rectangle 17"/>
            <p:cNvSpPr>
              <a:spLocks noChangeArrowheads="1"/>
            </p:cNvSpPr>
            <p:nvPr/>
          </p:nvSpPr>
          <p:spPr bwMode="auto">
            <a:xfrm>
              <a:off x="4176" y="100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31090" name="Rectangle 18"/>
            <p:cNvSpPr>
              <a:spLocks noChangeArrowheads="1"/>
            </p:cNvSpPr>
            <p:nvPr/>
          </p:nvSpPr>
          <p:spPr bwMode="auto">
            <a:xfrm>
              <a:off x="4176" y="76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31091" name="Rectangle 19"/>
            <p:cNvSpPr>
              <a:spLocks noChangeArrowheads="1"/>
            </p:cNvSpPr>
            <p:nvPr/>
          </p:nvSpPr>
          <p:spPr bwMode="auto">
            <a:xfrm>
              <a:off x="3600" y="1490"/>
              <a:ext cx="28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31092" name="Rectangle 20"/>
            <p:cNvSpPr>
              <a:spLocks noChangeArrowheads="1"/>
            </p:cNvSpPr>
            <p:nvPr/>
          </p:nvSpPr>
          <p:spPr bwMode="auto">
            <a:xfrm>
              <a:off x="3600" y="100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131093" name="Rectangle 21"/>
            <p:cNvSpPr>
              <a:spLocks noChangeArrowheads="1"/>
            </p:cNvSpPr>
            <p:nvPr/>
          </p:nvSpPr>
          <p:spPr bwMode="auto">
            <a:xfrm>
              <a:off x="3600" y="1248"/>
              <a:ext cx="28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31094" name="Rectangle 22"/>
            <p:cNvSpPr>
              <a:spLocks noChangeArrowheads="1"/>
            </p:cNvSpPr>
            <p:nvPr/>
          </p:nvSpPr>
          <p:spPr bwMode="auto">
            <a:xfrm>
              <a:off x="3600" y="76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000"/>
            </a:p>
          </p:txBody>
        </p:sp>
        <p:sp>
          <p:nvSpPr>
            <p:cNvPr id="131095" name="Line 23"/>
            <p:cNvSpPr>
              <a:spLocks noChangeShapeType="1"/>
            </p:cNvSpPr>
            <p:nvPr/>
          </p:nvSpPr>
          <p:spPr bwMode="auto">
            <a:xfrm>
              <a:off x="3600" y="768"/>
              <a:ext cx="1152"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96" name="Line 24"/>
            <p:cNvSpPr>
              <a:spLocks noChangeShapeType="1"/>
            </p:cNvSpPr>
            <p:nvPr/>
          </p:nvSpPr>
          <p:spPr bwMode="auto">
            <a:xfrm>
              <a:off x="3600" y="1776"/>
              <a:ext cx="1152"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97" name="Line 25"/>
            <p:cNvSpPr>
              <a:spLocks noChangeShapeType="1"/>
            </p:cNvSpPr>
            <p:nvPr/>
          </p:nvSpPr>
          <p:spPr bwMode="auto">
            <a:xfrm>
              <a:off x="3600" y="768"/>
              <a:ext cx="0" cy="1008"/>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98" name="Line 26"/>
            <p:cNvSpPr>
              <a:spLocks noChangeShapeType="1"/>
            </p:cNvSpPr>
            <p:nvPr/>
          </p:nvSpPr>
          <p:spPr bwMode="auto">
            <a:xfrm>
              <a:off x="4752" y="768"/>
              <a:ext cx="0" cy="1008"/>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99" name="Line 27"/>
            <p:cNvSpPr>
              <a:spLocks noChangeShapeType="1"/>
            </p:cNvSpPr>
            <p:nvPr/>
          </p:nvSpPr>
          <p:spPr bwMode="auto">
            <a:xfrm>
              <a:off x="3600" y="1248"/>
              <a:ext cx="115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00" name="Line 28"/>
            <p:cNvSpPr>
              <a:spLocks noChangeShapeType="1"/>
            </p:cNvSpPr>
            <p:nvPr/>
          </p:nvSpPr>
          <p:spPr bwMode="auto">
            <a:xfrm>
              <a:off x="3600" y="1008"/>
              <a:ext cx="115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01" name="Line 29"/>
            <p:cNvSpPr>
              <a:spLocks noChangeShapeType="1"/>
            </p:cNvSpPr>
            <p:nvPr/>
          </p:nvSpPr>
          <p:spPr bwMode="auto">
            <a:xfrm>
              <a:off x="3600" y="1490"/>
              <a:ext cx="115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02" name="Line 30"/>
            <p:cNvSpPr>
              <a:spLocks noChangeShapeType="1"/>
            </p:cNvSpPr>
            <p:nvPr/>
          </p:nvSpPr>
          <p:spPr bwMode="auto">
            <a:xfrm>
              <a:off x="4176" y="768"/>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03" name="Line 31"/>
            <p:cNvSpPr>
              <a:spLocks noChangeShapeType="1"/>
            </p:cNvSpPr>
            <p:nvPr/>
          </p:nvSpPr>
          <p:spPr bwMode="auto">
            <a:xfrm>
              <a:off x="3888" y="768"/>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04" name="Line 32"/>
            <p:cNvSpPr>
              <a:spLocks noChangeShapeType="1"/>
            </p:cNvSpPr>
            <p:nvPr/>
          </p:nvSpPr>
          <p:spPr bwMode="auto">
            <a:xfrm>
              <a:off x="4464" y="768"/>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05" name="Line 33"/>
            <p:cNvSpPr>
              <a:spLocks noChangeShapeType="1"/>
            </p:cNvSpPr>
            <p:nvPr/>
          </p:nvSpPr>
          <p:spPr bwMode="auto">
            <a:xfrm>
              <a:off x="3360" y="528"/>
              <a:ext cx="24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06" name="Text Box 34"/>
            <p:cNvSpPr txBox="1">
              <a:spLocks noChangeArrowheads="1"/>
            </p:cNvSpPr>
            <p:nvPr/>
          </p:nvSpPr>
          <p:spPr bwMode="auto">
            <a:xfrm>
              <a:off x="3168" y="528"/>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a:t>AB</a:t>
              </a:r>
            </a:p>
          </p:txBody>
        </p:sp>
        <p:sp>
          <p:nvSpPr>
            <p:cNvPr id="131107" name="Text Box 35"/>
            <p:cNvSpPr txBox="1">
              <a:spLocks noChangeArrowheads="1"/>
            </p:cNvSpPr>
            <p:nvPr/>
          </p:nvSpPr>
          <p:spPr bwMode="auto">
            <a:xfrm>
              <a:off x="3360" y="384"/>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a:t>CD</a:t>
              </a:r>
            </a:p>
          </p:txBody>
        </p:sp>
        <p:sp>
          <p:nvSpPr>
            <p:cNvPr id="131108" name="Text Box 36"/>
            <p:cNvSpPr txBox="1">
              <a:spLocks noChangeArrowheads="1"/>
            </p:cNvSpPr>
            <p:nvPr/>
          </p:nvSpPr>
          <p:spPr bwMode="auto">
            <a:xfrm>
              <a:off x="3360" y="816"/>
              <a:ext cx="288" cy="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00</a:t>
              </a:r>
            </a:p>
            <a:p>
              <a:pPr>
                <a:spcBef>
                  <a:spcPct val="50000"/>
                </a:spcBef>
              </a:pPr>
              <a:r>
                <a:rPr lang="en-US" altLang="zh-CN" sz="1600"/>
                <a:t>01</a:t>
              </a:r>
            </a:p>
            <a:p>
              <a:pPr>
                <a:spcBef>
                  <a:spcPct val="50000"/>
                </a:spcBef>
              </a:pPr>
              <a:r>
                <a:rPr lang="en-US" altLang="zh-CN" sz="1600"/>
                <a:t>11</a:t>
              </a:r>
            </a:p>
            <a:p>
              <a:pPr>
                <a:spcBef>
                  <a:spcPct val="50000"/>
                </a:spcBef>
              </a:pPr>
              <a:r>
                <a:rPr lang="en-US" altLang="zh-CN" sz="1600"/>
                <a:t>10</a:t>
              </a:r>
            </a:p>
          </p:txBody>
        </p:sp>
        <p:sp>
          <p:nvSpPr>
            <p:cNvPr id="131109" name="Text Box 37"/>
            <p:cNvSpPr txBox="1">
              <a:spLocks noChangeArrowheads="1"/>
            </p:cNvSpPr>
            <p:nvPr/>
          </p:nvSpPr>
          <p:spPr bwMode="auto">
            <a:xfrm>
              <a:off x="3600" y="576"/>
              <a:ext cx="13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00     01     11     10</a:t>
              </a:r>
            </a:p>
          </p:txBody>
        </p:sp>
      </p:grpSp>
      <p:sp>
        <p:nvSpPr>
          <p:cNvPr id="131110" name="AutoShape 38"/>
          <p:cNvSpPr/>
          <p:nvPr/>
        </p:nvSpPr>
        <p:spPr bwMode="auto">
          <a:xfrm rot="-16181993">
            <a:off x="4100513" y="3241675"/>
            <a:ext cx="457200" cy="304800"/>
          </a:xfrm>
          <a:prstGeom prst="rightBracket">
            <a:avLst>
              <a:gd name="adj" fmla="val 50000"/>
            </a:avLst>
          </a:prstGeom>
          <a:noFill/>
          <a:ln w="19050">
            <a:solidFill>
              <a:srgbClr val="CC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11" name="AutoShape 39"/>
          <p:cNvSpPr/>
          <p:nvPr/>
        </p:nvSpPr>
        <p:spPr bwMode="auto">
          <a:xfrm rot="-5381994">
            <a:off x="4100513" y="4570413"/>
            <a:ext cx="457200" cy="304800"/>
          </a:xfrm>
          <a:prstGeom prst="rightBracket">
            <a:avLst>
              <a:gd name="adj" fmla="val 36745"/>
            </a:avLst>
          </a:prstGeom>
          <a:noFill/>
          <a:ln w="19050">
            <a:solidFill>
              <a:srgbClr val="CC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12" name="AutoShape 40"/>
          <p:cNvSpPr/>
          <p:nvPr/>
        </p:nvSpPr>
        <p:spPr bwMode="auto">
          <a:xfrm rot="-5381994">
            <a:off x="5027613" y="4572000"/>
            <a:ext cx="457200" cy="304800"/>
          </a:xfrm>
          <a:prstGeom prst="rightBracket">
            <a:avLst>
              <a:gd name="adj" fmla="val 41403"/>
            </a:avLst>
          </a:prstGeom>
          <a:noFill/>
          <a:ln w="19050">
            <a:solidFill>
              <a:srgbClr val="CC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13" name="AutoShape 41"/>
          <p:cNvSpPr/>
          <p:nvPr/>
        </p:nvSpPr>
        <p:spPr bwMode="auto">
          <a:xfrm rot="-16181993">
            <a:off x="5034757" y="3223419"/>
            <a:ext cx="457200" cy="344487"/>
          </a:xfrm>
          <a:prstGeom prst="rightBracket">
            <a:avLst>
              <a:gd name="adj" fmla="val 37588"/>
            </a:avLst>
          </a:prstGeom>
          <a:noFill/>
          <a:ln w="19050">
            <a:solidFill>
              <a:srgbClr val="CC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131114" name="Object 42"/>
              <p:cNvSpPr txBox="1"/>
              <p:nvPr/>
            </p:nvSpPr>
            <p:spPr bwMode="auto">
              <a:xfrm>
                <a:off x="1412874" y="5334000"/>
                <a:ext cx="6327469" cy="466725"/>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CN" altLang="en-US" sz="2400" i="1">
                          <a:solidFill>
                            <a:srgbClr val="000000"/>
                          </a:solidFill>
                          <a:latin typeface="Cambria Math" panose="02040503050406030204" pitchFamily="18" charset="0"/>
                        </a:rPr>
                        <m:t>𝑌</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𝐷</m:t>
                      </m: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𝐵</m:t>
                          </m:r>
                        </m:e>
                      </m:ba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𝐶</m:t>
                          </m:r>
                        </m:e>
                      </m:ba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𝐷</m:t>
                      </m: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𝐵</m:t>
                          </m:r>
                        </m:e>
                      </m:ba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𝐶</m:t>
                      </m: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𝐷</m:t>
                          </m:r>
                        </m:e>
                      </m:ba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𝐴</m:t>
                          </m:r>
                        </m:e>
                      </m:ba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𝐶</m:t>
                          </m:r>
                        </m:e>
                      </m:ba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𝐷</m:t>
                          </m:r>
                        </m:e>
                      </m:bar>
                    </m:oMath>
                  </m:oMathPara>
                </a14:m>
                <a:endParaRPr lang="zh-CN" altLang="en-US" sz="2400" dirty="0"/>
              </a:p>
            </p:txBody>
          </p:sp>
        </mc:Choice>
        <mc:Fallback xmlns="">
          <p:sp>
            <p:nvSpPr>
              <p:cNvPr id="131114" name="Object 42"/>
              <p:cNvSpPr txBox="1">
                <a:spLocks noRot="1" noChangeAspect="1" noMove="1" noResize="1" noEditPoints="1" noAdjustHandles="1" noChangeArrowheads="1" noChangeShapeType="1" noTextEdit="1"/>
              </p:cNvSpPr>
              <p:nvPr/>
            </p:nvSpPr>
            <p:spPr bwMode="auto">
              <a:xfrm>
                <a:off x="1412874" y="5334000"/>
                <a:ext cx="6327469" cy="466725"/>
              </a:xfrm>
              <a:prstGeom prst="rect">
                <a:avLst/>
              </a:prstGeom>
              <a:blipFill rotWithShape="1">
                <a:blip r:embed="rId5"/>
                <a:stretch>
                  <a:fillRect l="-10" r="5"/>
                </a:stretch>
              </a:blipFill>
              <a:ln>
                <a:noFill/>
              </a:ln>
              <a:effectLst/>
            </p:spPr>
            <p:txBody>
              <a:bodyPr/>
              <a:lstStyle/>
              <a:p>
                <a:r>
                  <a:rPr lang="zh-CN" altLang="en-US">
                    <a:noFill/>
                  </a:rPr>
                  <a:t> </a:t>
                </a:r>
              </a:p>
            </p:txBody>
          </p:sp>
        </mc:Fallback>
      </mc:AlternateContent>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1078"/>
                                        </p:tgtEl>
                                        <p:attrNameLst>
                                          <p:attrName>style.visibility</p:attrName>
                                        </p:attrNameLst>
                                      </p:cBhvr>
                                      <p:to>
                                        <p:strVal val="visible"/>
                                      </p:to>
                                    </p:set>
                                    <p:anim calcmode="lin" valueType="num">
                                      <p:cBhvr additive="base">
                                        <p:cTn id="7" dur="500" fill="hold"/>
                                        <p:tgtEl>
                                          <p:spTgt spid="131078"/>
                                        </p:tgtEl>
                                        <p:attrNameLst>
                                          <p:attrName>ppt_x</p:attrName>
                                        </p:attrNameLst>
                                      </p:cBhvr>
                                      <p:tavLst>
                                        <p:tav tm="0">
                                          <p:val>
                                            <p:strVal val="0-#ppt_w/2"/>
                                          </p:val>
                                        </p:tav>
                                        <p:tav tm="100000">
                                          <p:val>
                                            <p:strVal val="#ppt_x"/>
                                          </p:val>
                                        </p:tav>
                                      </p:tavLst>
                                    </p:anim>
                                    <p:anim calcmode="lin" valueType="num">
                                      <p:cBhvr additive="base">
                                        <p:cTn id="8" dur="500" fill="hold"/>
                                        <p:tgtEl>
                                          <p:spTgt spid="1310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1076"/>
                                        </p:tgtEl>
                                        <p:attrNameLst>
                                          <p:attrName>style.visibility</p:attrName>
                                        </p:attrNameLst>
                                      </p:cBhvr>
                                      <p:to>
                                        <p:strVal val="visible"/>
                                      </p:to>
                                    </p:set>
                                    <p:anim calcmode="lin" valueType="num">
                                      <p:cBhvr additive="base">
                                        <p:cTn id="13" dur="500" fill="hold"/>
                                        <p:tgtEl>
                                          <p:spTgt spid="131076"/>
                                        </p:tgtEl>
                                        <p:attrNameLst>
                                          <p:attrName>ppt_x</p:attrName>
                                        </p:attrNameLst>
                                      </p:cBhvr>
                                      <p:tavLst>
                                        <p:tav tm="0">
                                          <p:val>
                                            <p:strVal val="0-#ppt_w/2"/>
                                          </p:val>
                                        </p:tav>
                                        <p:tav tm="100000">
                                          <p:val>
                                            <p:strVal val="#ppt_x"/>
                                          </p:val>
                                        </p:tav>
                                      </p:tavLst>
                                    </p:anim>
                                    <p:anim calcmode="lin" valueType="num">
                                      <p:cBhvr additive="base">
                                        <p:cTn id="14" dur="500" fill="hold"/>
                                        <p:tgtEl>
                                          <p:spTgt spid="13107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1110"/>
                                        </p:tgtEl>
                                        <p:attrNameLst>
                                          <p:attrName>style.visibility</p:attrName>
                                        </p:attrNameLst>
                                      </p:cBhvr>
                                      <p:to>
                                        <p:strVal val="visible"/>
                                      </p:to>
                                    </p:set>
                                    <p:anim calcmode="lin" valueType="num">
                                      <p:cBhvr additive="base">
                                        <p:cTn id="19" dur="500" fill="hold"/>
                                        <p:tgtEl>
                                          <p:spTgt spid="131110"/>
                                        </p:tgtEl>
                                        <p:attrNameLst>
                                          <p:attrName>ppt_x</p:attrName>
                                        </p:attrNameLst>
                                      </p:cBhvr>
                                      <p:tavLst>
                                        <p:tav tm="0">
                                          <p:val>
                                            <p:strVal val="0-#ppt_w/2"/>
                                          </p:val>
                                        </p:tav>
                                        <p:tav tm="100000">
                                          <p:val>
                                            <p:strVal val="#ppt_x"/>
                                          </p:val>
                                        </p:tav>
                                      </p:tavLst>
                                    </p:anim>
                                    <p:anim calcmode="lin" valueType="num">
                                      <p:cBhvr additive="base">
                                        <p:cTn id="20" dur="500" fill="hold"/>
                                        <p:tgtEl>
                                          <p:spTgt spid="1311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1111"/>
                                        </p:tgtEl>
                                        <p:attrNameLst>
                                          <p:attrName>style.visibility</p:attrName>
                                        </p:attrNameLst>
                                      </p:cBhvr>
                                      <p:to>
                                        <p:strVal val="visible"/>
                                      </p:to>
                                    </p:set>
                                    <p:anim calcmode="lin" valueType="num">
                                      <p:cBhvr additive="base">
                                        <p:cTn id="25" dur="500" fill="hold"/>
                                        <p:tgtEl>
                                          <p:spTgt spid="131111"/>
                                        </p:tgtEl>
                                        <p:attrNameLst>
                                          <p:attrName>ppt_x</p:attrName>
                                        </p:attrNameLst>
                                      </p:cBhvr>
                                      <p:tavLst>
                                        <p:tav tm="0">
                                          <p:val>
                                            <p:strVal val="0-#ppt_w/2"/>
                                          </p:val>
                                        </p:tav>
                                        <p:tav tm="100000">
                                          <p:val>
                                            <p:strVal val="#ppt_x"/>
                                          </p:val>
                                        </p:tav>
                                      </p:tavLst>
                                    </p:anim>
                                    <p:anim calcmode="lin" valueType="num">
                                      <p:cBhvr additive="base">
                                        <p:cTn id="26" dur="500" fill="hold"/>
                                        <p:tgtEl>
                                          <p:spTgt spid="1311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1112"/>
                                        </p:tgtEl>
                                        <p:attrNameLst>
                                          <p:attrName>style.visibility</p:attrName>
                                        </p:attrNameLst>
                                      </p:cBhvr>
                                      <p:to>
                                        <p:strVal val="visible"/>
                                      </p:to>
                                    </p:set>
                                    <p:anim calcmode="lin" valueType="num">
                                      <p:cBhvr additive="base">
                                        <p:cTn id="31" dur="500" fill="hold"/>
                                        <p:tgtEl>
                                          <p:spTgt spid="131112"/>
                                        </p:tgtEl>
                                        <p:attrNameLst>
                                          <p:attrName>ppt_x</p:attrName>
                                        </p:attrNameLst>
                                      </p:cBhvr>
                                      <p:tavLst>
                                        <p:tav tm="0">
                                          <p:val>
                                            <p:strVal val="0-#ppt_w/2"/>
                                          </p:val>
                                        </p:tav>
                                        <p:tav tm="100000">
                                          <p:val>
                                            <p:strVal val="#ppt_x"/>
                                          </p:val>
                                        </p:tav>
                                      </p:tavLst>
                                    </p:anim>
                                    <p:anim calcmode="lin" valueType="num">
                                      <p:cBhvr additive="base">
                                        <p:cTn id="32" dur="500" fill="hold"/>
                                        <p:tgtEl>
                                          <p:spTgt spid="1311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1113"/>
                                        </p:tgtEl>
                                        <p:attrNameLst>
                                          <p:attrName>style.visibility</p:attrName>
                                        </p:attrNameLst>
                                      </p:cBhvr>
                                      <p:to>
                                        <p:strVal val="visible"/>
                                      </p:to>
                                    </p:set>
                                    <p:anim calcmode="lin" valueType="num">
                                      <p:cBhvr additive="base">
                                        <p:cTn id="37" dur="500" fill="hold"/>
                                        <p:tgtEl>
                                          <p:spTgt spid="131113"/>
                                        </p:tgtEl>
                                        <p:attrNameLst>
                                          <p:attrName>ppt_x</p:attrName>
                                        </p:attrNameLst>
                                      </p:cBhvr>
                                      <p:tavLst>
                                        <p:tav tm="0">
                                          <p:val>
                                            <p:strVal val="0-#ppt_w/2"/>
                                          </p:val>
                                        </p:tav>
                                        <p:tav tm="100000">
                                          <p:val>
                                            <p:strVal val="#ppt_x"/>
                                          </p:val>
                                        </p:tav>
                                      </p:tavLst>
                                    </p:anim>
                                    <p:anim calcmode="lin" valueType="num">
                                      <p:cBhvr additive="base">
                                        <p:cTn id="38" dur="500" fill="hold"/>
                                        <p:tgtEl>
                                          <p:spTgt spid="13111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1075"/>
                                        </p:tgtEl>
                                        <p:attrNameLst>
                                          <p:attrName>style.visibility</p:attrName>
                                        </p:attrNameLst>
                                      </p:cBhvr>
                                      <p:to>
                                        <p:strVal val="visible"/>
                                      </p:to>
                                    </p:set>
                                    <p:anim calcmode="lin" valueType="num">
                                      <p:cBhvr additive="base">
                                        <p:cTn id="43" dur="500" fill="hold"/>
                                        <p:tgtEl>
                                          <p:spTgt spid="131075"/>
                                        </p:tgtEl>
                                        <p:attrNameLst>
                                          <p:attrName>ppt_x</p:attrName>
                                        </p:attrNameLst>
                                      </p:cBhvr>
                                      <p:tavLst>
                                        <p:tav tm="0">
                                          <p:val>
                                            <p:strVal val="0-#ppt_w/2"/>
                                          </p:val>
                                        </p:tav>
                                        <p:tav tm="100000">
                                          <p:val>
                                            <p:strVal val="#ppt_x"/>
                                          </p:val>
                                        </p:tav>
                                      </p:tavLst>
                                    </p:anim>
                                    <p:anim calcmode="lin" valueType="num">
                                      <p:cBhvr additive="base">
                                        <p:cTn id="44" dur="500" fill="hold"/>
                                        <p:tgtEl>
                                          <p:spTgt spid="13107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1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animBg="1" autoUpdateAnimBg="0"/>
      <p:bldP spid="131076" grpId="0" animBg="1"/>
      <p:bldP spid="131110" grpId="0" animBg="1"/>
      <p:bldP spid="131111" grpId="0" animBg="1"/>
      <p:bldP spid="131112" grpId="0" animBg="1"/>
      <p:bldP spid="131113" grpId="0" animBg="1"/>
      <p:bldP spid="13111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卡诺图化简</a:t>
            </a:r>
          </a:p>
        </p:txBody>
      </p:sp>
      <p:sp>
        <p:nvSpPr>
          <p:cNvPr id="5" name="灯片编号占位符 4"/>
          <p:cNvSpPr>
            <a:spLocks noGrp="1"/>
          </p:cNvSpPr>
          <p:nvPr>
            <p:ph type="sldNum" sz="quarter" idx="4294967295"/>
          </p:nvPr>
        </p:nvSpPr>
        <p:spPr>
          <a:xfrm>
            <a:off x="8642350" y="6489700"/>
            <a:ext cx="501650" cy="333375"/>
          </a:xfrm>
          <a:prstGeom prst="rect">
            <a:avLst/>
          </a:prstGeom>
        </p:spPr>
        <p:txBody>
          <a:bodyPr/>
          <a:lstStyle/>
          <a:p>
            <a:pPr>
              <a:defRPr/>
            </a:pPr>
            <a:fld id="{0C6AB4C8-3ADE-422A-88BF-39C99268A1B3}" type="slidenum">
              <a:rPr lang="en-US" altLang="zh-CN" smtClean="0"/>
              <a:t>71</a:t>
            </a:fld>
            <a:endParaRPr lang="en-US" altLang="zh-CN"/>
          </a:p>
        </p:txBody>
      </p:sp>
      <p:sp>
        <p:nvSpPr>
          <p:cNvPr id="6" name="Rectangle 102"/>
          <p:cNvSpPr>
            <a:spLocks noChangeArrowheads="1"/>
          </p:cNvSpPr>
          <p:nvPr/>
        </p:nvSpPr>
        <p:spPr bwMode="auto">
          <a:xfrm>
            <a:off x="2667000" y="3380581"/>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grpSp>
        <p:nvGrpSpPr>
          <p:cNvPr id="7" name="Group 103"/>
          <p:cNvGrpSpPr/>
          <p:nvPr/>
        </p:nvGrpSpPr>
        <p:grpSpPr bwMode="auto">
          <a:xfrm>
            <a:off x="1828800" y="2697956"/>
            <a:ext cx="1219200" cy="2198688"/>
            <a:chOff x="1440" y="2304"/>
            <a:chExt cx="768" cy="1385"/>
          </a:xfrm>
        </p:grpSpPr>
        <p:sp>
          <p:nvSpPr>
            <p:cNvPr id="8" name="Line 104"/>
            <p:cNvSpPr>
              <a:spLocks noChangeShapeType="1"/>
            </p:cNvSpPr>
            <p:nvPr/>
          </p:nvSpPr>
          <p:spPr bwMode="auto">
            <a:xfrm>
              <a:off x="1728" y="2496"/>
              <a:ext cx="240" cy="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105"/>
            <p:cNvSpPr txBox="1">
              <a:spLocks noChangeArrowheads="1"/>
            </p:cNvSpPr>
            <p:nvPr/>
          </p:nvSpPr>
          <p:spPr bwMode="auto">
            <a:xfrm>
              <a:off x="1440" y="249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dirty="0"/>
                <a:t>DE</a:t>
              </a:r>
            </a:p>
          </p:txBody>
        </p:sp>
        <p:sp>
          <p:nvSpPr>
            <p:cNvPr id="10" name="Text Box 106"/>
            <p:cNvSpPr txBox="1">
              <a:spLocks noChangeArrowheads="1"/>
            </p:cNvSpPr>
            <p:nvPr/>
          </p:nvSpPr>
          <p:spPr bwMode="auto">
            <a:xfrm>
              <a:off x="1728" y="2304"/>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i="1" dirty="0"/>
                <a:t>ABC</a:t>
              </a:r>
            </a:p>
          </p:txBody>
        </p:sp>
        <p:sp>
          <p:nvSpPr>
            <p:cNvPr id="11" name="Text Box 107"/>
            <p:cNvSpPr txBox="1">
              <a:spLocks noChangeArrowheads="1"/>
            </p:cNvSpPr>
            <p:nvPr/>
          </p:nvSpPr>
          <p:spPr bwMode="auto">
            <a:xfrm>
              <a:off x="1728" y="2784"/>
              <a:ext cx="288" cy="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00</a:t>
              </a:r>
            </a:p>
            <a:p>
              <a:pPr>
                <a:spcBef>
                  <a:spcPct val="50000"/>
                </a:spcBef>
              </a:pPr>
              <a:r>
                <a:rPr lang="en-US" altLang="zh-CN" sz="1600"/>
                <a:t>01</a:t>
              </a:r>
            </a:p>
            <a:p>
              <a:pPr>
                <a:spcBef>
                  <a:spcPct val="50000"/>
                </a:spcBef>
              </a:pPr>
              <a:r>
                <a:rPr lang="en-US" altLang="zh-CN" sz="1600"/>
                <a:t>11</a:t>
              </a:r>
            </a:p>
            <a:p>
              <a:pPr>
                <a:spcBef>
                  <a:spcPct val="50000"/>
                </a:spcBef>
              </a:pPr>
              <a:r>
                <a:rPr lang="en-US" altLang="zh-CN" sz="1600"/>
                <a:t>10</a:t>
              </a:r>
            </a:p>
          </p:txBody>
        </p:sp>
      </p:grpSp>
      <p:sp>
        <p:nvSpPr>
          <p:cNvPr id="12" name="Line 108"/>
          <p:cNvSpPr>
            <a:spLocks noChangeShapeType="1"/>
          </p:cNvSpPr>
          <p:nvPr/>
        </p:nvSpPr>
        <p:spPr bwMode="auto">
          <a:xfrm>
            <a:off x="4495800" y="2850356"/>
            <a:ext cx="0" cy="2438400"/>
          </a:xfrm>
          <a:prstGeom prst="line">
            <a:avLst/>
          </a:prstGeom>
          <a:noFill/>
          <a:ln w="76200" cmpd="tri">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zh-CN" altLang="en-US"/>
          </a:p>
        </p:txBody>
      </p:sp>
      <p:grpSp>
        <p:nvGrpSpPr>
          <p:cNvPr id="13" name="Group 109"/>
          <p:cNvGrpSpPr/>
          <p:nvPr/>
        </p:nvGrpSpPr>
        <p:grpSpPr bwMode="auto">
          <a:xfrm>
            <a:off x="2667000" y="3383756"/>
            <a:ext cx="3657600" cy="1524000"/>
            <a:chOff x="3024" y="2736"/>
            <a:chExt cx="2304" cy="960"/>
          </a:xfrm>
        </p:grpSpPr>
        <p:sp>
          <p:nvSpPr>
            <p:cNvPr id="14" name="Line 110"/>
            <p:cNvSpPr>
              <a:spLocks noChangeShapeType="1"/>
            </p:cNvSpPr>
            <p:nvPr/>
          </p:nvSpPr>
          <p:spPr bwMode="auto">
            <a:xfrm>
              <a:off x="3024" y="2736"/>
              <a:ext cx="2304"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11"/>
            <p:cNvSpPr>
              <a:spLocks noChangeShapeType="1"/>
            </p:cNvSpPr>
            <p:nvPr/>
          </p:nvSpPr>
          <p:spPr bwMode="auto">
            <a:xfrm>
              <a:off x="3024" y="3696"/>
              <a:ext cx="2304" cy="0"/>
            </a:xfrm>
            <a:prstGeom prst="line">
              <a:avLst/>
            </a:prstGeom>
            <a:noFill/>
            <a:ln w="1905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12"/>
            <p:cNvSpPr>
              <a:spLocks noChangeShapeType="1"/>
            </p:cNvSpPr>
            <p:nvPr/>
          </p:nvSpPr>
          <p:spPr bwMode="auto">
            <a:xfrm>
              <a:off x="3024" y="3216"/>
              <a:ext cx="230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13"/>
            <p:cNvSpPr>
              <a:spLocks noChangeShapeType="1"/>
            </p:cNvSpPr>
            <p:nvPr/>
          </p:nvSpPr>
          <p:spPr bwMode="auto">
            <a:xfrm>
              <a:off x="3024" y="2976"/>
              <a:ext cx="230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14"/>
            <p:cNvSpPr>
              <a:spLocks noChangeShapeType="1"/>
            </p:cNvSpPr>
            <p:nvPr/>
          </p:nvSpPr>
          <p:spPr bwMode="auto">
            <a:xfrm>
              <a:off x="3024" y="3458"/>
              <a:ext cx="230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15"/>
            <p:cNvSpPr>
              <a:spLocks noChangeShapeType="1"/>
            </p:cNvSpPr>
            <p:nvPr/>
          </p:nvSpPr>
          <p:spPr bwMode="auto">
            <a:xfrm>
              <a:off x="3024" y="2736"/>
              <a:ext cx="0" cy="9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16"/>
            <p:cNvSpPr>
              <a:spLocks noChangeShapeType="1"/>
            </p:cNvSpPr>
            <p:nvPr/>
          </p:nvSpPr>
          <p:spPr bwMode="auto">
            <a:xfrm>
              <a:off x="3312" y="2736"/>
              <a:ext cx="0" cy="9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17"/>
            <p:cNvSpPr>
              <a:spLocks noChangeShapeType="1"/>
            </p:cNvSpPr>
            <p:nvPr/>
          </p:nvSpPr>
          <p:spPr bwMode="auto">
            <a:xfrm>
              <a:off x="3600" y="2736"/>
              <a:ext cx="0" cy="9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18"/>
            <p:cNvSpPr>
              <a:spLocks noChangeShapeType="1"/>
            </p:cNvSpPr>
            <p:nvPr/>
          </p:nvSpPr>
          <p:spPr bwMode="auto">
            <a:xfrm>
              <a:off x="3888" y="2736"/>
              <a:ext cx="0" cy="9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19"/>
            <p:cNvSpPr>
              <a:spLocks noChangeShapeType="1"/>
            </p:cNvSpPr>
            <p:nvPr/>
          </p:nvSpPr>
          <p:spPr bwMode="auto">
            <a:xfrm>
              <a:off x="4176" y="2736"/>
              <a:ext cx="0" cy="9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20"/>
            <p:cNvSpPr>
              <a:spLocks noChangeShapeType="1"/>
            </p:cNvSpPr>
            <p:nvPr/>
          </p:nvSpPr>
          <p:spPr bwMode="auto">
            <a:xfrm>
              <a:off x="4464" y="2736"/>
              <a:ext cx="0" cy="9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21"/>
            <p:cNvSpPr>
              <a:spLocks noChangeShapeType="1"/>
            </p:cNvSpPr>
            <p:nvPr/>
          </p:nvSpPr>
          <p:spPr bwMode="auto">
            <a:xfrm>
              <a:off x="4752" y="2736"/>
              <a:ext cx="0" cy="9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122"/>
            <p:cNvSpPr>
              <a:spLocks noChangeShapeType="1"/>
            </p:cNvSpPr>
            <p:nvPr/>
          </p:nvSpPr>
          <p:spPr bwMode="auto">
            <a:xfrm>
              <a:off x="5040" y="2736"/>
              <a:ext cx="0" cy="9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123"/>
            <p:cNvSpPr>
              <a:spLocks noChangeShapeType="1"/>
            </p:cNvSpPr>
            <p:nvPr/>
          </p:nvSpPr>
          <p:spPr bwMode="auto">
            <a:xfrm>
              <a:off x="5328" y="2736"/>
              <a:ext cx="0" cy="9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 name="Group 124"/>
          <p:cNvGrpSpPr/>
          <p:nvPr/>
        </p:nvGrpSpPr>
        <p:grpSpPr bwMode="auto">
          <a:xfrm>
            <a:off x="2667000" y="3002756"/>
            <a:ext cx="1905000" cy="336550"/>
            <a:chOff x="3024" y="2496"/>
            <a:chExt cx="1200" cy="212"/>
          </a:xfrm>
        </p:grpSpPr>
        <p:sp>
          <p:nvSpPr>
            <p:cNvPr id="29" name="Text Box 125"/>
            <p:cNvSpPr txBox="1">
              <a:spLocks noChangeArrowheads="1"/>
            </p:cNvSpPr>
            <p:nvPr/>
          </p:nvSpPr>
          <p:spPr bwMode="auto">
            <a:xfrm>
              <a:off x="3024" y="249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000</a:t>
              </a:r>
            </a:p>
          </p:txBody>
        </p:sp>
        <p:sp>
          <p:nvSpPr>
            <p:cNvPr id="30" name="Text Box 126"/>
            <p:cNvSpPr txBox="1">
              <a:spLocks noChangeArrowheads="1"/>
            </p:cNvSpPr>
            <p:nvPr/>
          </p:nvSpPr>
          <p:spPr bwMode="auto">
            <a:xfrm>
              <a:off x="3888" y="249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010</a:t>
              </a:r>
            </a:p>
          </p:txBody>
        </p:sp>
        <p:sp>
          <p:nvSpPr>
            <p:cNvPr id="31" name="Text Box 127"/>
            <p:cNvSpPr txBox="1">
              <a:spLocks noChangeArrowheads="1"/>
            </p:cNvSpPr>
            <p:nvPr/>
          </p:nvSpPr>
          <p:spPr bwMode="auto">
            <a:xfrm>
              <a:off x="3312" y="249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001</a:t>
              </a:r>
            </a:p>
          </p:txBody>
        </p:sp>
        <p:sp>
          <p:nvSpPr>
            <p:cNvPr id="32" name="Text Box 128"/>
            <p:cNvSpPr txBox="1">
              <a:spLocks noChangeArrowheads="1"/>
            </p:cNvSpPr>
            <p:nvPr/>
          </p:nvSpPr>
          <p:spPr bwMode="auto">
            <a:xfrm>
              <a:off x="3600" y="249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t>011</a:t>
              </a:r>
            </a:p>
          </p:txBody>
        </p:sp>
      </p:grpSp>
      <p:grpSp>
        <p:nvGrpSpPr>
          <p:cNvPr id="33" name="Group 129"/>
          <p:cNvGrpSpPr/>
          <p:nvPr/>
        </p:nvGrpSpPr>
        <p:grpSpPr bwMode="auto">
          <a:xfrm>
            <a:off x="4038600" y="2850356"/>
            <a:ext cx="990600" cy="488950"/>
            <a:chOff x="3888" y="2208"/>
            <a:chExt cx="624" cy="308"/>
          </a:xfrm>
        </p:grpSpPr>
        <p:sp>
          <p:nvSpPr>
            <p:cNvPr id="34" name="Text Box 130"/>
            <p:cNvSpPr txBox="1">
              <a:spLocks noChangeArrowheads="1"/>
            </p:cNvSpPr>
            <p:nvPr/>
          </p:nvSpPr>
          <p:spPr bwMode="auto">
            <a:xfrm>
              <a:off x="4176" y="230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rPr>
                <a:t>1</a:t>
              </a:r>
              <a:r>
                <a:rPr lang="en-US" altLang="zh-CN" sz="1600"/>
                <a:t>10</a:t>
              </a:r>
            </a:p>
          </p:txBody>
        </p:sp>
        <p:sp>
          <p:nvSpPr>
            <p:cNvPr id="35" name="Line 131"/>
            <p:cNvSpPr>
              <a:spLocks noChangeShapeType="1"/>
            </p:cNvSpPr>
            <p:nvPr/>
          </p:nvSpPr>
          <p:spPr bwMode="auto">
            <a:xfrm flipV="1">
              <a:off x="4320" y="2208"/>
              <a:ext cx="0"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132"/>
            <p:cNvSpPr>
              <a:spLocks noChangeShapeType="1"/>
            </p:cNvSpPr>
            <p:nvPr/>
          </p:nvSpPr>
          <p:spPr bwMode="auto">
            <a:xfrm flipH="1">
              <a:off x="4032" y="2208"/>
              <a:ext cx="2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Text Box 133"/>
            <p:cNvSpPr txBox="1">
              <a:spLocks noChangeArrowheads="1"/>
            </p:cNvSpPr>
            <p:nvPr/>
          </p:nvSpPr>
          <p:spPr bwMode="auto">
            <a:xfrm>
              <a:off x="3888" y="230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rPr>
                <a:t>0</a:t>
              </a:r>
              <a:r>
                <a:rPr lang="en-US" altLang="zh-CN" sz="1600"/>
                <a:t>10</a:t>
              </a:r>
            </a:p>
          </p:txBody>
        </p:sp>
        <p:sp>
          <p:nvSpPr>
            <p:cNvPr id="38" name="Line 134"/>
            <p:cNvSpPr>
              <a:spLocks noChangeShapeType="1"/>
            </p:cNvSpPr>
            <p:nvPr/>
          </p:nvSpPr>
          <p:spPr bwMode="auto">
            <a:xfrm>
              <a:off x="4032" y="2208"/>
              <a:ext cx="0"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 name="Group 135"/>
          <p:cNvGrpSpPr/>
          <p:nvPr/>
        </p:nvGrpSpPr>
        <p:grpSpPr bwMode="auto">
          <a:xfrm>
            <a:off x="3581400" y="2655094"/>
            <a:ext cx="1828800" cy="685800"/>
            <a:chOff x="3600" y="2016"/>
            <a:chExt cx="1152" cy="432"/>
          </a:xfrm>
        </p:grpSpPr>
        <p:sp>
          <p:nvSpPr>
            <p:cNvPr id="40" name="Text Box 136"/>
            <p:cNvSpPr txBox="1">
              <a:spLocks noChangeArrowheads="1"/>
            </p:cNvSpPr>
            <p:nvPr/>
          </p:nvSpPr>
          <p:spPr bwMode="auto">
            <a:xfrm>
              <a:off x="4416" y="223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rPr>
                <a:t>1</a:t>
              </a:r>
              <a:r>
                <a:rPr lang="en-US" altLang="zh-CN" sz="1600"/>
                <a:t>11</a:t>
              </a:r>
            </a:p>
          </p:txBody>
        </p:sp>
        <p:sp>
          <p:nvSpPr>
            <p:cNvPr id="41" name="Text Box 137"/>
            <p:cNvSpPr txBox="1">
              <a:spLocks noChangeArrowheads="1"/>
            </p:cNvSpPr>
            <p:nvPr/>
          </p:nvSpPr>
          <p:spPr bwMode="auto">
            <a:xfrm>
              <a:off x="3600" y="223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rPr>
                <a:t>0</a:t>
              </a:r>
              <a:r>
                <a:rPr lang="en-US" altLang="zh-CN" sz="1600"/>
                <a:t>11</a:t>
              </a:r>
            </a:p>
          </p:txBody>
        </p:sp>
        <p:sp>
          <p:nvSpPr>
            <p:cNvPr id="42" name="Line 138"/>
            <p:cNvSpPr>
              <a:spLocks noChangeShapeType="1"/>
            </p:cNvSpPr>
            <p:nvPr/>
          </p:nvSpPr>
          <p:spPr bwMode="auto">
            <a:xfrm flipH="1">
              <a:off x="3744" y="2016"/>
              <a:ext cx="0" cy="22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139"/>
            <p:cNvSpPr>
              <a:spLocks noChangeShapeType="1"/>
            </p:cNvSpPr>
            <p:nvPr/>
          </p:nvSpPr>
          <p:spPr bwMode="auto">
            <a:xfrm>
              <a:off x="3744" y="2016"/>
              <a:ext cx="81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140"/>
            <p:cNvSpPr>
              <a:spLocks noChangeShapeType="1"/>
            </p:cNvSpPr>
            <p:nvPr/>
          </p:nvSpPr>
          <p:spPr bwMode="auto">
            <a:xfrm flipH="1" flipV="1">
              <a:off x="4560" y="2016"/>
              <a:ext cx="0" cy="22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5" name="Group 141"/>
          <p:cNvGrpSpPr/>
          <p:nvPr/>
        </p:nvGrpSpPr>
        <p:grpSpPr bwMode="auto">
          <a:xfrm>
            <a:off x="3124200" y="2470944"/>
            <a:ext cx="2743200" cy="869950"/>
            <a:chOff x="3312" y="1776"/>
            <a:chExt cx="1728" cy="548"/>
          </a:xfrm>
        </p:grpSpPr>
        <p:sp>
          <p:nvSpPr>
            <p:cNvPr id="46" name="Text Box 142"/>
            <p:cNvSpPr txBox="1">
              <a:spLocks noChangeArrowheads="1"/>
            </p:cNvSpPr>
            <p:nvPr/>
          </p:nvSpPr>
          <p:spPr bwMode="auto">
            <a:xfrm>
              <a:off x="4704" y="2112"/>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rPr>
                <a:t>1</a:t>
              </a:r>
              <a:r>
                <a:rPr lang="en-US" altLang="zh-CN" sz="1600"/>
                <a:t>01</a:t>
              </a:r>
            </a:p>
          </p:txBody>
        </p:sp>
        <p:sp>
          <p:nvSpPr>
            <p:cNvPr id="47" name="Text Box 143"/>
            <p:cNvSpPr txBox="1">
              <a:spLocks noChangeArrowheads="1"/>
            </p:cNvSpPr>
            <p:nvPr/>
          </p:nvSpPr>
          <p:spPr bwMode="auto">
            <a:xfrm>
              <a:off x="3312" y="2112"/>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rPr>
                <a:t>0</a:t>
              </a:r>
              <a:r>
                <a:rPr lang="en-US" altLang="zh-CN" sz="1600"/>
                <a:t>01</a:t>
              </a:r>
            </a:p>
          </p:txBody>
        </p:sp>
        <p:sp>
          <p:nvSpPr>
            <p:cNvPr id="48" name="Line 144"/>
            <p:cNvSpPr>
              <a:spLocks noChangeShapeType="1"/>
            </p:cNvSpPr>
            <p:nvPr/>
          </p:nvSpPr>
          <p:spPr bwMode="auto">
            <a:xfrm flipV="1">
              <a:off x="3456" y="1776"/>
              <a:ext cx="0"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45"/>
            <p:cNvSpPr>
              <a:spLocks noChangeShapeType="1"/>
            </p:cNvSpPr>
            <p:nvPr/>
          </p:nvSpPr>
          <p:spPr bwMode="auto">
            <a:xfrm>
              <a:off x="3456" y="1776"/>
              <a:ext cx="13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146"/>
            <p:cNvSpPr>
              <a:spLocks noChangeShapeType="1"/>
            </p:cNvSpPr>
            <p:nvPr/>
          </p:nvSpPr>
          <p:spPr bwMode="auto">
            <a:xfrm flipV="1">
              <a:off x="4848" y="1776"/>
              <a:ext cx="0"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 name="Group 147"/>
          <p:cNvGrpSpPr/>
          <p:nvPr/>
        </p:nvGrpSpPr>
        <p:grpSpPr bwMode="auto">
          <a:xfrm>
            <a:off x="2667000" y="2316956"/>
            <a:ext cx="3657600" cy="1022350"/>
            <a:chOff x="3024" y="1536"/>
            <a:chExt cx="2304" cy="644"/>
          </a:xfrm>
        </p:grpSpPr>
        <p:sp>
          <p:nvSpPr>
            <p:cNvPr id="52" name="Text Box 148"/>
            <p:cNvSpPr txBox="1">
              <a:spLocks noChangeArrowheads="1"/>
            </p:cNvSpPr>
            <p:nvPr/>
          </p:nvSpPr>
          <p:spPr bwMode="auto">
            <a:xfrm>
              <a:off x="4992" y="1968"/>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rPr>
                <a:t>1</a:t>
              </a:r>
              <a:r>
                <a:rPr lang="en-US" altLang="zh-CN" sz="1600"/>
                <a:t>00</a:t>
              </a:r>
            </a:p>
          </p:txBody>
        </p:sp>
        <p:sp>
          <p:nvSpPr>
            <p:cNvPr id="53" name="Text Box 149"/>
            <p:cNvSpPr txBox="1">
              <a:spLocks noChangeArrowheads="1"/>
            </p:cNvSpPr>
            <p:nvPr/>
          </p:nvSpPr>
          <p:spPr bwMode="auto">
            <a:xfrm>
              <a:off x="3024" y="1968"/>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solidFill>
                    <a:srgbClr val="FF0000"/>
                  </a:solidFill>
                </a:rPr>
                <a:t>0</a:t>
              </a:r>
              <a:r>
                <a:rPr lang="en-US" altLang="zh-CN" sz="1600"/>
                <a:t>00</a:t>
              </a:r>
            </a:p>
          </p:txBody>
        </p:sp>
        <p:sp>
          <p:nvSpPr>
            <p:cNvPr id="54" name="Line 150"/>
            <p:cNvSpPr>
              <a:spLocks noChangeShapeType="1"/>
            </p:cNvSpPr>
            <p:nvPr/>
          </p:nvSpPr>
          <p:spPr bwMode="auto">
            <a:xfrm>
              <a:off x="3168" y="1536"/>
              <a:ext cx="19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151"/>
            <p:cNvSpPr>
              <a:spLocks noChangeShapeType="1"/>
            </p:cNvSpPr>
            <p:nvPr/>
          </p:nvSpPr>
          <p:spPr bwMode="auto">
            <a:xfrm flipV="1">
              <a:off x="3168" y="1536"/>
              <a:ext cx="0"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152"/>
            <p:cNvSpPr>
              <a:spLocks noChangeShapeType="1"/>
            </p:cNvSpPr>
            <p:nvPr/>
          </p:nvSpPr>
          <p:spPr bwMode="auto">
            <a:xfrm flipV="1">
              <a:off x="5136" y="1536"/>
              <a:ext cx="0"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7" name="Rectangle 153"/>
          <p:cNvSpPr>
            <a:spLocks noChangeArrowheads="1"/>
          </p:cNvSpPr>
          <p:nvPr/>
        </p:nvSpPr>
        <p:spPr bwMode="auto">
          <a:xfrm>
            <a:off x="3124200" y="33837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sz="2000" dirty="0"/>
          </a:p>
        </p:txBody>
      </p:sp>
      <p:sp>
        <p:nvSpPr>
          <p:cNvPr id="58" name="Rectangle 154"/>
          <p:cNvSpPr>
            <a:spLocks noChangeArrowheads="1"/>
          </p:cNvSpPr>
          <p:nvPr/>
        </p:nvSpPr>
        <p:spPr bwMode="auto">
          <a:xfrm>
            <a:off x="4038600" y="33837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59" name="Rectangle 155"/>
          <p:cNvSpPr>
            <a:spLocks noChangeArrowheads="1"/>
          </p:cNvSpPr>
          <p:nvPr/>
        </p:nvSpPr>
        <p:spPr bwMode="auto">
          <a:xfrm>
            <a:off x="3581400" y="33837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sz="2000" dirty="0"/>
          </a:p>
        </p:txBody>
      </p:sp>
      <p:sp>
        <p:nvSpPr>
          <p:cNvPr id="60" name="Rectangle 156"/>
          <p:cNvSpPr>
            <a:spLocks noChangeArrowheads="1"/>
          </p:cNvSpPr>
          <p:nvPr/>
        </p:nvSpPr>
        <p:spPr bwMode="auto">
          <a:xfrm>
            <a:off x="5867400" y="33837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sz="2000" dirty="0"/>
          </a:p>
        </p:txBody>
      </p:sp>
      <p:sp>
        <p:nvSpPr>
          <p:cNvPr id="61" name="Rectangle 157"/>
          <p:cNvSpPr>
            <a:spLocks noChangeArrowheads="1"/>
          </p:cNvSpPr>
          <p:nvPr/>
        </p:nvSpPr>
        <p:spPr bwMode="auto">
          <a:xfrm>
            <a:off x="5410200" y="33837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sz="2000" dirty="0"/>
          </a:p>
        </p:txBody>
      </p:sp>
      <p:sp>
        <p:nvSpPr>
          <p:cNvPr id="62" name="Rectangle 158"/>
          <p:cNvSpPr>
            <a:spLocks noChangeArrowheads="1"/>
          </p:cNvSpPr>
          <p:nvPr/>
        </p:nvSpPr>
        <p:spPr bwMode="auto">
          <a:xfrm>
            <a:off x="4495800" y="33837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sz="2000" dirty="0"/>
          </a:p>
        </p:txBody>
      </p:sp>
      <p:sp>
        <p:nvSpPr>
          <p:cNvPr id="64" name="Rectangle 160"/>
          <p:cNvSpPr>
            <a:spLocks noChangeArrowheads="1"/>
          </p:cNvSpPr>
          <p:nvPr/>
        </p:nvSpPr>
        <p:spPr bwMode="auto">
          <a:xfrm>
            <a:off x="2667000" y="37647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sz="2000" dirty="0"/>
          </a:p>
        </p:txBody>
      </p:sp>
      <p:sp>
        <p:nvSpPr>
          <p:cNvPr id="65" name="Rectangle 161"/>
          <p:cNvSpPr>
            <a:spLocks noChangeArrowheads="1"/>
          </p:cNvSpPr>
          <p:nvPr/>
        </p:nvSpPr>
        <p:spPr bwMode="auto">
          <a:xfrm>
            <a:off x="3124200" y="37647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sz="2000" dirty="0"/>
          </a:p>
        </p:txBody>
      </p:sp>
      <p:sp>
        <p:nvSpPr>
          <p:cNvPr id="67" name="Rectangle 163"/>
          <p:cNvSpPr>
            <a:spLocks noChangeArrowheads="1"/>
          </p:cNvSpPr>
          <p:nvPr/>
        </p:nvSpPr>
        <p:spPr bwMode="auto">
          <a:xfrm>
            <a:off x="3581400" y="37647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sz="2000" dirty="0"/>
          </a:p>
        </p:txBody>
      </p:sp>
      <p:sp>
        <p:nvSpPr>
          <p:cNvPr id="68" name="Rectangle 164"/>
          <p:cNvSpPr>
            <a:spLocks noChangeArrowheads="1"/>
          </p:cNvSpPr>
          <p:nvPr/>
        </p:nvSpPr>
        <p:spPr bwMode="auto">
          <a:xfrm>
            <a:off x="5867400" y="4179644"/>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t>1</a:t>
            </a:r>
          </a:p>
        </p:txBody>
      </p:sp>
      <p:sp>
        <p:nvSpPr>
          <p:cNvPr id="69" name="Rectangle 165"/>
          <p:cNvSpPr>
            <a:spLocks noChangeArrowheads="1"/>
          </p:cNvSpPr>
          <p:nvPr/>
        </p:nvSpPr>
        <p:spPr bwMode="auto">
          <a:xfrm>
            <a:off x="5829300" y="3356992"/>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t>1</a:t>
            </a:r>
          </a:p>
        </p:txBody>
      </p:sp>
      <p:sp>
        <p:nvSpPr>
          <p:cNvPr id="70" name="Rectangle 166"/>
          <p:cNvSpPr>
            <a:spLocks noChangeArrowheads="1"/>
          </p:cNvSpPr>
          <p:nvPr/>
        </p:nvSpPr>
        <p:spPr bwMode="auto">
          <a:xfrm>
            <a:off x="4495800" y="37647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dirty="0"/>
          </a:p>
        </p:txBody>
      </p:sp>
      <p:sp>
        <p:nvSpPr>
          <p:cNvPr id="71" name="Rectangle 167"/>
          <p:cNvSpPr>
            <a:spLocks noChangeArrowheads="1"/>
          </p:cNvSpPr>
          <p:nvPr/>
        </p:nvSpPr>
        <p:spPr bwMode="auto">
          <a:xfrm>
            <a:off x="4953000" y="37647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dirty="0"/>
          </a:p>
        </p:txBody>
      </p:sp>
      <p:sp>
        <p:nvSpPr>
          <p:cNvPr id="72" name="Rectangle 168"/>
          <p:cNvSpPr>
            <a:spLocks noChangeArrowheads="1"/>
          </p:cNvSpPr>
          <p:nvPr/>
        </p:nvSpPr>
        <p:spPr bwMode="auto">
          <a:xfrm>
            <a:off x="2667000" y="45267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dirty="0"/>
          </a:p>
        </p:txBody>
      </p:sp>
      <p:sp>
        <p:nvSpPr>
          <p:cNvPr id="73" name="Rectangle 169"/>
          <p:cNvSpPr>
            <a:spLocks noChangeArrowheads="1"/>
          </p:cNvSpPr>
          <p:nvPr/>
        </p:nvSpPr>
        <p:spPr bwMode="auto">
          <a:xfrm>
            <a:off x="3124200" y="45267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dirty="0"/>
          </a:p>
        </p:txBody>
      </p:sp>
      <p:sp>
        <p:nvSpPr>
          <p:cNvPr id="74" name="Rectangle 170"/>
          <p:cNvSpPr>
            <a:spLocks noChangeArrowheads="1"/>
          </p:cNvSpPr>
          <p:nvPr/>
        </p:nvSpPr>
        <p:spPr bwMode="auto">
          <a:xfrm>
            <a:off x="4038600" y="45267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t>1</a:t>
            </a:r>
          </a:p>
        </p:txBody>
      </p:sp>
      <p:sp>
        <p:nvSpPr>
          <p:cNvPr id="75" name="Rectangle 171"/>
          <p:cNvSpPr>
            <a:spLocks noChangeArrowheads="1"/>
          </p:cNvSpPr>
          <p:nvPr/>
        </p:nvSpPr>
        <p:spPr bwMode="auto">
          <a:xfrm>
            <a:off x="3581400" y="45267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dirty="0"/>
          </a:p>
        </p:txBody>
      </p:sp>
      <p:sp>
        <p:nvSpPr>
          <p:cNvPr id="76" name="Rectangle 172"/>
          <p:cNvSpPr>
            <a:spLocks noChangeArrowheads="1"/>
          </p:cNvSpPr>
          <p:nvPr/>
        </p:nvSpPr>
        <p:spPr bwMode="auto">
          <a:xfrm>
            <a:off x="5867400" y="45267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dirty="0"/>
          </a:p>
        </p:txBody>
      </p:sp>
      <p:sp>
        <p:nvSpPr>
          <p:cNvPr id="77" name="Rectangle 173"/>
          <p:cNvSpPr>
            <a:spLocks noChangeArrowheads="1"/>
          </p:cNvSpPr>
          <p:nvPr/>
        </p:nvSpPr>
        <p:spPr bwMode="auto">
          <a:xfrm>
            <a:off x="5410200" y="45267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dirty="0"/>
          </a:p>
        </p:txBody>
      </p:sp>
      <p:sp>
        <p:nvSpPr>
          <p:cNvPr id="78" name="Rectangle 174"/>
          <p:cNvSpPr>
            <a:spLocks noChangeArrowheads="1"/>
          </p:cNvSpPr>
          <p:nvPr/>
        </p:nvSpPr>
        <p:spPr bwMode="auto">
          <a:xfrm>
            <a:off x="4495800" y="45267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dirty="0"/>
          </a:p>
        </p:txBody>
      </p:sp>
      <p:sp>
        <p:nvSpPr>
          <p:cNvPr id="80" name="Rectangle 176"/>
          <p:cNvSpPr>
            <a:spLocks noChangeArrowheads="1"/>
          </p:cNvSpPr>
          <p:nvPr/>
        </p:nvSpPr>
        <p:spPr bwMode="auto">
          <a:xfrm>
            <a:off x="2667000" y="41457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dirty="0"/>
          </a:p>
        </p:txBody>
      </p:sp>
      <p:sp>
        <p:nvSpPr>
          <p:cNvPr id="81" name="Rectangle 177"/>
          <p:cNvSpPr>
            <a:spLocks noChangeArrowheads="1"/>
          </p:cNvSpPr>
          <p:nvPr/>
        </p:nvSpPr>
        <p:spPr bwMode="auto">
          <a:xfrm>
            <a:off x="3124200" y="41457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dirty="0"/>
          </a:p>
        </p:txBody>
      </p:sp>
      <p:sp>
        <p:nvSpPr>
          <p:cNvPr id="83" name="Rectangle 179"/>
          <p:cNvSpPr>
            <a:spLocks noChangeArrowheads="1"/>
          </p:cNvSpPr>
          <p:nvPr/>
        </p:nvSpPr>
        <p:spPr bwMode="auto">
          <a:xfrm>
            <a:off x="3581400" y="41457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dirty="0"/>
          </a:p>
        </p:txBody>
      </p:sp>
      <p:sp>
        <p:nvSpPr>
          <p:cNvPr id="85" name="Rectangle 181"/>
          <p:cNvSpPr>
            <a:spLocks noChangeArrowheads="1"/>
          </p:cNvSpPr>
          <p:nvPr/>
        </p:nvSpPr>
        <p:spPr bwMode="auto">
          <a:xfrm>
            <a:off x="4968240" y="4515644"/>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t>1</a:t>
            </a:r>
          </a:p>
        </p:txBody>
      </p:sp>
      <p:sp>
        <p:nvSpPr>
          <p:cNvPr id="86" name="Rectangle 182"/>
          <p:cNvSpPr>
            <a:spLocks noChangeArrowheads="1"/>
          </p:cNvSpPr>
          <p:nvPr/>
        </p:nvSpPr>
        <p:spPr bwMode="auto">
          <a:xfrm>
            <a:off x="4495800" y="41457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dirty="0"/>
          </a:p>
        </p:txBody>
      </p:sp>
      <p:sp>
        <p:nvSpPr>
          <p:cNvPr id="87" name="Rectangle 183"/>
          <p:cNvSpPr>
            <a:spLocks noChangeArrowheads="1"/>
          </p:cNvSpPr>
          <p:nvPr/>
        </p:nvSpPr>
        <p:spPr bwMode="auto">
          <a:xfrm>
            <a:off x="4953000" y="41457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dirty="0"/>
          </a:p>
        </p:txBody>
      </p:sp>
      <p:sp>
        <p:nvSpPr>
          <p:cNvPr id="88" name="Text Box 4"/>
          <p:cNvSpPr txBox="1">
            <a:spLocks noChangeArrowheads="1"/>
          </p:cNvSpPr>
          <p:nvPr/>
        </p:nvSpPr>
        <p:spPr bwMode="auto">
          <a:xfrm>
            <a:off x="371314" y="1196752"/>
            <a:ext cx="82215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solidFill>
                  <a:schemeClr val="tx2"/>
                </a:solidFill>
              </a:rPr>
              <a:t>F (A,B,C,D,E) = </a:t>
            </a:r>
            <a:r>
              <a:rPr lang="en-US" altLang="zh-CN" sz="2400" dirty="0">
                <a:solidFill>
                  <a:schemeClr val="tx2"/>
                </a:solidFill>
                <a:sym typeface="Symbol" panose="05050102010706020507" pitchFamily="18" charset="2"/>
              </a:rPr>
              <a:t></a:t>
            </a:r>
            <a:r>
              <a:rPr lang="en-US" altLang="zh-CN" sz="2400" i="1" dirty="0">
                <a:solidFill>
                  <a:schemeClr val="tx2"/>
                </a:solidFill>
                <a:sym typeface="Symbol" panose="05050102010706020507" pitchFamily="18" charset="2"/>
              </a:rPr>
              <a:t>m</a:t>
            </a:r>
            <a:r>
              <a:rPr lang="en-US" altLang="zh-CN" sz="2400" dirty="0">
                <a:solidFill>
                  <a:schemeClr val="tx2"/>
                </a:solidFill>
                <a:sym typeface="Symbol" panose="05050102010706020507" pitchFamily="18" charset="2"/>
              </a:rPr>
              <a:t>(0,2,4,6,7,8,10,11,12,13,14,16,18,19,29,30)</a:t>
            </a:r>
          </a:p>
        </p:txBody>
      </p:sp>
      <p:sp>
        <p:nvSpPr>
          <p:cNvPr id="90" name="Rectangle 102"/>
          <p:cNvSpPr>
            <a:spLocks noChangeArrowheads="1"/>
          </p:cNvSpPr>
          <p:nvPr/>
        </p:nvSpPr>
        <p:spPr bwMode="auto">
          <a:xfrm>
            <a:off x="3563888" y="4560644"/>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dirty="0"/>
              <a:t>1</a:t>
            </a:r>
          </a:p>
        </p:txBody>
      </p:sp>
      <p:sp>
        <p:nvSpPr>
          <p:cNvPr id="94" name="Rectangle 165"/>
          <p:cNvSpPr>
            <a:spLocks noChangeArrowheads="1"/>
          </p:cNvSpPr>
          <p:nvPr/>
        </p:nvSpPr>
        <p:spPr bwMode="auto">
          <a:xfrm>
            <a:off x="3619500" y="33875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t>1</a:t>
            </a:r>
          </a:p>
        </p:txBody>
      </p:sp>
      <p:sp>
        <p:nvSpPr>
          <p:cNvPr id="95" name="Rectangle 165"/>
          <p:cNvSpPr>
            <a:spLocks noChangeArrowheads="1"/>
          </p:cNvSpPr>
          <p:nvPr/>
        </p:nvSpPr>
        <p:spPr bwMode="auto">
          <a:xfrm>
            <a:off x="4968240" y="3798644"/>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t>1</a:t>
            </a:r>
          </a:p>
        </p:txBody>
      </p:sp>
      <p:sp>
        <p:nvSpPr>
          <p:cNvPr id="96" name="Rectangle 165"/>
          <p:cNvSpPr>
            <a:spLocks noChangeArrowheads="1"/>
          </p:cNvSpPr>
          <p:nvPr/>
        </p:nvSpPr>
        <p:spPr bwMode="auto">
          <a:xfrm>
            <a:off x="5867400" y="4538791"/>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t>1</a:t>
            </a:r>
          </a:p>
        </p:txBody>
      </p:sp>
      <p:sp>
        <p:nvSpPr>
          <p:cNvPr id="97" name="Rectangle 165"/>
          <p:cNvSpPr>
            <a:spLocks noChangeArrowheads="1"/>
          </p:cNvSpPr>
          <p:nvPr/>
        </p:nvSpPr>
        <p:spPr bwMode="auto">
          <a:xfrm>
            <a:off x="2689880" y="4534123"/>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t>1</a:t>
            </a:r>
          </a:p>
        </p:txBody>
      </p:sp>
      <p:sp>
        <p:nvSpPr>
          <p:cNvPr id="98" name="Rectangle 165"/>
          <p:cNvSpPr>
            <a:spLocks noChangeArrowheads="1"/>
          </p:cNvSpPr>
          <p:nvPr/>
        </p:nvSpPr>
        <p:spPr bwMode="auto">
          <a:xfrm>
            <a:off x="3131840" y="338708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t>1</a:t>
            </a:r>
          </a:p>
        </p:txBody>
      </p:sp>
      <p:sp>
        <p:nvSpPr>
          <p:cNvPr id="99" name="Rectangle 165"/>
          <p:cNvSpPr>
            <a:spLocks noChangeArrowheads="1"/>
          </p:cNvSpPr>
          <p:nvPr/>
        </p:nvSpPr>
        <p:spPr bwMode="auto">
          <a:xfrm>
            <a:off x="3121928" y="453831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t>1</a:t>
            </a:r>
          </a:p>
        </p:txBody>
      </p:sp>
      <p:sp>
        <p:nvSpPr>
          <p:cNvPr id="100" name="Rectangle 165"/>
          <p:cNvSpPr>
            <a:spLocks noChangeArrowheads="1"/>
          </p:cNvSpPr>
          <p:nvPr/>
        </p:nvSpPr>
        <p:spPr bwMode="auto">
          <a:xfrm>
            <a:off x="3116600" y="414908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t>1</a:t>
            </a:r>
          </a:p>
        </p:txBody>
      </p:sp>
      <p:sp>
        <p:nvSpPr>
          <p:cNvPr id="101" name="Rectangle 165"/>
          <p:cNvSpPr>
            <a:spLocks noChangeArrowheads="1"/>
          </p:cNvSpPr>
          <p:nvPr/>
        </p:nvSpPr>
        <p:spPr bwMode="auto">
          <a:xfrm>
            <a:off x="4000500" y="414908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t>1</a:t>
            </a:r>
          </a:p>
        </p:txBody>
      </p:sp>
      <p:sp>
        <p:nvSpPr>
          <p:cNvPr id="117" name="Rectangle 165"/>
          <p:cNvSpPr>
            <a:spLocks noChangeArrowheads="1"/>
          </p:cNvSpPr>
          <p:nvPr/>
        </p:nvSpPr>
        <p:spPr bwMode="auto">
          <a:xfrm>
            <a:off x="3596660" y="3768556"/>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t>1</a:t>
            </a:r>
          </a:p>
        </p:txBody>
      </p:sp>
      <mc:AlternateContent xmlns:mc="http://schemas.openxmlformats.org/markup-compatibility/2006" xmlns:a14="http://schemas.microsoft.com/office/drawing/2010/main">
        <mc:Choice Requires="a14">
          <p:sp>
            <p:nvSpPr>
              <p:cNvPr id="118" name="矩形 117"/>
              <p:cNvSpPr/>
              <p:nvPr/>
            </p:nvSpPr>
            <p:spPr>
              <a:xfrm>
                <a:off x="722982" y="5445224"/>
                <a:ext cx="7732086" cy="1221740"/>
              </a:xfrm>
              <a:prstGeom prst="rect">
                <a:avLst/>
              </a:prstGeom>
            </p:spPr>
            <p:txBody>
              <a:bodyPr wrap="square">
                <a:spAutoFit/>
              </a:bodyPr>
              <a:lstStyle/>
              <a:p>
                <a:r>
                  <a:rPr lang="pl-PL" altLang="zh-CN" sz="2400" dirty="0"/>
                  <a:t>F =</a:t>
                </a:r>
                <a14:m>
                  <m:oMath xmlns:m="http://schemas.openxmlformats.org/officeDocument/2006/math">
                    <m:acc>
                      <m:accPr>
                        <m:chr m:val="̅"/>
                        <m:ctrlPr>
                          <a:rPr lang="en-US" altLang="zh-CN" sz="2400" i="1">
                            <a:latin typeface="Cambria Math" panose="02040503050406030204" pitchFamily="18" charset="0"/>
                          </a:rPr>
                        </m:ctrlPr>
                      </m:accPr>
                      <m:e>
                        <m:r>
                          <m:rPr>
                            <m:sty m:val="p"/>
                          </m:rPr>
                          <a:rPr lang="en-US" altLang="zh-CN" sz="2400" b="0" i="0" smtClean="0">
                            <a:latin typeface="Cambria Math" panose="02040503050406030204" pitchFamily="18" charset="0"/>
                          </a:rPr>
                          <m:t>A</m:t>
                        </m:r>
                      </m:e>
                    </m:acc>
                  </m:oMath>
                </a14:m>
                <a:r>
                  <a:rPr lang="pl-PL" altLang="zh-CN" sz="2400" dirty="0"/>
                  <a:t>  ⋅</a:t>
                </a:r>
                <a14:m>
                  <m:oMath xmlns:m="http://schemas.openxmlformats.org/officeDocument/2006/math">
                    <m:acc>
                      <m:accPr>
                        <m:chr m:val="̅"/>
                        <m:ctrlPr>
                          <a:rPr lang="en-US" altLang="zh-CN" sz="2400" i="1">
                            <a:latin typeface="Cambria Math" panose="02040503050406030204" pitchFamily="18" charset="0"/>
                          </a:rPr>
                        </m:ctrlPr>
                      </m:accPr>
                      <m:e>
                        <m:r>
                          <m:rPr>
                            <m:sty m:val="p"/>
                          </m:rPr>
                          <a:rPr lang="en-US" altLang="zh-CN" sz="2400" b="0" i="0" smtClean="0">
                            <a:latin typeface="Cambria Math" panose="02040503050406030204" pitchFamily="18" charset="0"/>
                          </a:rPr>
                          <m:t>E</m:t>
                        </m:r>
                      </m:e>
                    </m:acc>
                  </m:oMath>
                </a14:m>
                <a:r>
                  <a:rPr lang="pl-PL" altLang="zh-CN" sz="2400" dirty="0"/>
                  <a:t> +</a:t>
                </a:r>
                <a14:m>
                  <m:oMath xmlns:m="http://schemas.openxmlformats.org/officeDocument/2006/math">
                    <m:acc>
                      <m:accPr>
                        <m:chr m:val="̅"/>
                        <m:ctrlPr>
                          <a:rPr lang="en-US" altLang="zh-CN" sz="2400" i="1" smtClean="0">
                            <a:latin typeface="Cambria Math" panose="02040503050406030204" pitchFamily="18" charset="0"/>
                          </a:rPr>
                        </m:ctrlPr>
                      </m:accPr>
                      <m:e>
                        <m:r>
                          <a:rPr lang="en-US" altLang="zh-CN" sz="2400" b="0" i="0" smtClean="0">
                            <a:latin typeface="Cambria Math" panose="02040503050406030204" pitchFamily="18" charset="0"/>
                          </a:rPr>
                          <m:t> </m:t>
                        </m:r>
                        <m:r>
                          <m:rPr>
                            <m:sty m:val="p"/>
                          </m:rPr>
                          <a:rPr lang="en-US" altLang="zh-CN" sz="2400" b="0" i="0" smtClean="0">
                            <a:latin typeface="Cambria Math" panose="02040503050406030204" pitchFamily="18" charset="0"/>
                          </a:rPr>
                          <m:t>B</m:t>
                        </m:r>
                      </m:e>
                    </m:acc>
                  </m:oMath>
                </a14:m>
                <a:r>
                  <a:rPr lang="pl-PL" altLang="zh-CN" sz="2400" dirty="0"/>
                  <a:t> ⋅</a:t>
                </a:r>
                <a14:m>
                  <m:oMath xmlns:m="http://schemas.openxmlformats.org/officeDocument/2006/math">
                    <m:acc>
                      <m:accPr>
                        <m:chr m:val="̅"/>
                        <m:ctrlPr>
                          <a:rPr lang="en-US" altLang="zh-CN" sz="2400" i="1">
                            <a:latin typeface="Cambria Math" panose="02040503050406030204" pitchFamily="18" charset="0"/>
                          </a:rPr>
                        </m:ctrlPr>
                      </m:accPr>
                      <m:e>
                        <m:r>
                          <m:rPr>
                            <m:sty m:val="p"/>
                          </m:rPr>
                          <a:rPr lang="en-US" altLang="zh-CN" sz="2400" b="0" i="0" smtClean="0">
                            <a:latin typeface="Cambria Math" panose="02040503050406030204" pitchFamily="18" charset="0"/>
                          </a:rPr>
                          <m:t>C</m:t>
                        </m:r>
                      </m:e>
                    </m:acc>
                  </m:oMath>
                </a14:m>
                <a:r>
                  <a:rPr lang="pl-PL" altLang="zh-CN" sz="2400" dirty="0"/>
                  <a:t> ⋅</a:t>
                </a:r>
                <a14:m>
                  <m:oMath xmlns:m="http://schemas.openxmlformats.org/officeDocument/2006/math">
                    <m:acc>
                      <m:accPr>
                        <m:chr m:val="̅"/>
                        <m:ctrlPr>
                          <a:rPr lang="en-US" altLang="zh-CN" sz="2400" i="1">
                            <a:latin typeface="Cambria Math" panose="02040503050406030204" pitchFamily="18" charset="0"/>
                          </a:rPr>
                        </m:ctrlPr>
                      </m:accPr>
                      <m:e>
                        <m:r>
                          <m:rPr>
                            <m:sty m:val="p"/>
                          </m:rPr>
                          <a:rPr lang="en-US" altLang="zh-CN" sz="2400" b="0" i="0" smtClean="0">
                            <a:latin typeface="Cambria Math" panose="02040503050406030204" pitchFamily="18" charset="0"/>
                          </a:rPr>
                          <m:t>E</m:t>
                        </m:r>
                      </m:e>
                    </m:acc>
                  </m:oMath>
                </a14:m>
                <a:r>
                  <a:rPr lang="en-US" altLang="zh-CN" sz="2400" dirty="0"/>
                  <a:t> </a:t>
                </a:r>
                <a:r>
                  <a:rPr lang="pl-PL" altLang="zh-CN" sz="2400" dirty="0"/>
                  <a:t>+</a:t>
                </a:r>
                <a:r>
                  <a:rPr lang="en-US" altLang="zh-CN" sz="2400" dirty="0"/>
                  <a:t> </a:t>
                </a:r>
                <a14:m>
                  <m:oMath xmlns:m="http://schemas.openxmlformats.org/officeDocument/2006/math">
                    <m:acc>
                      <m:accPr>
                        <m:chr m:val="̅"/>
                        <m:ctrlPr>
                          <a:rPr lang="en-US" altLang="zh-CN" sz="2400" i="1">
                            <a:latin typeface="Cambria Math" panose="02040503050406030204" pitchFamily="18" charset="0"/>
                          </a:rPr>
                        </m:ctrlPr>
                      </m:accPr>
                      <m:e>
                        <m:r>
                          <m:rPr>
                            <m:sty m:val="p"/>
                          </m:rPr>
                          <a:rPr lang="en-US" altLang="zh-CN" sz="2400" b="0" i="0" smtClean="0">
                            <a:latin typeface="Cambria Math" panose="02040503050406030204" pitchFamily="18" charset="0"/>
                          </a:rPr>
                          <m:t>A</m:t>
                        </m:r>
                      </m:e>
                    </m:acc>
                  </m:oMath>
                </a14:m>
                <a:r>
                  <a:rPr lang="pl-PL" altLang="zh-CN" sz="2400" dirty="0"/>
                  <a:t> ⋅</a:t>
                </a:r>
                <a14:m>
                  <m:oMath xmlns:m="http://schemas.openxmlformats.org/officeDocument/2006/math">
                    <m:acc>
                      <m:accPr>
                        <m:chr m:val="̅"/>
                        <m:ctrlPr>
                          <a:rPr lang="en-US" altLang="zh-CN" sz="2400" i="1">
                            <a:latin typeface="Cambria Math" panose="02040503050406030204" pitchFamily="18" charset="0"/>
                          </a:rPr>
                        </m:ctrlPr>
                      </m:accPr>
                      <m:e>
                        <m:r>
                          <m:rPr>
                            <m:sty m:val="p"/>
                          </m:rPr>
                          <a:rPr lang="en-US" altLang="zh-CN" sz="2400" b="0" i="0" smtClean="0">
                            <a:latin typeface="Cambria Math" panose="02040503050406030204" pitchFamily="18" charset="0"/>
                          </a:rPr>
                          <m:t>B</m:t>
                        </m:r>
                      </m:e>
                    </m:acc>
                  </m:oMath>
                </a14:m>
                <a:r>
                  <a:rPr lang="pl-PL" altLang="zh-CN" sz="2400" dirty="0"/>
                  <a:t> ⋅ </a:t>
                </a:r>
                <a:r>
                  <a:rPr lang="en-US" altLang="zh-CN" sz="2400" dirty="0"/>
                  <a:t>C</a:t>
                </a:r>
                <a:r>
                  <a:rPr lang="pl-PL" altLang="zh-CN" sz="2400" dirty="0"/>
                  <a:t> ⋅ </a:t>
                </a:r>
                <a:r>
                  <a:rPr lang="en-US" altLang="zh-CN" sz="2400" dirty="0"/>
                  <a:t>D</a:t>
                </a:r>
                <a:r>
                  <a:rPr lang="pl-PL" altLang="zh-CN" sz="2400" dirty="0"/>
                  <a:t> </a:t>
                </a:r>
                <a:r>
                  <a:rPr lang="en-US" altLang="zh-CN" sz="2400" dirty="0"/>
                  <a:t> </a:t>
                </a:r>
                <a:r>
                  <a:rPr lang="pl-PL" altLang="zh-CN" sz="2400" dirty="0"/>
                  <a:t>+</a:t>
                </a:r>
                <a14:m>
                  <m:oMath xmlns:m="http://schemas.openxmlformats.org/officeDocument/2006/math">
                    <m:acc>
                      <m:accPr>
                        <m:chr m:val="̅"/>
                        <m:ctrlPr>
                          <a:rPr lang="en-US" altLang="zh-CN" sz="2400" i="1">
                            <a:latin typeface="Cambria Math" panose="02040503050406030204" pitchFamily="18" charset="0"/>
                          </a:rPr>
                        </m:ctrlPr>
                      </m:accPr>
                      <m:e>
                        <m:r>
                          <a:rPr lang="en-US" altLang="zh-CN" sz="2400" b="0" i="0" smtClean="0">
                            <a:latin typeface="Cambria Math" panose="02040503050406030204" pitchFamily="18" charset="0"/>
                          </a:rPr>
                          <m:t> </m:t>
                        </m:r>
                        <m:r>
                          <m:rPr>
                            <m:sty m:val="p"/>
                          </m:rPr>
                          <a:rPr lang="en-US" altLang="zh-CN" sz="2400" b="0" i="0" smtClean="0">
                            <a:latin typeface="Cambria Math" panose="02040503050406030204" pitchFamily="18" charset="0"/>
                          </a:rPr>
                          <m:t>A</m:t>
                        </m:r>
                      </m:e>
                    </m:acc>
                  </m:oMath>
                </a14:m>
                <a:r>
                  <a:rPr lang="pl-PL" altLang="zh-CN" sz="2400" dirty="0"/>
                  <a:t> ⋅ </a:t>
                </a:r>
                <a:r>
                  <a:rPr lang="en-US" altLang="zh-CN" sz="2400" dirty="0"/>
                  <a:t>B</a:t>
                </a:r>
                <a:r>
                  <a:rPr lang="pl-PL" altLang="zh-CN" sz="2400" dirty="0"/>
                  <a:t> ⋅</a:t>
                </a:r>
                <a14:m>
                  <m:oMath xmlns:m="http://schemas.openxmlformats.org/officeDocument/2006/math">
                    <m:acc>
                      <m:accPr>
                        <m:chr m:val="̅"/>
                        <m:ctrlPr>
                          <a:rPr lang="en-US" altLang="zh-CN" sz="2400" i="1">
                            <a:latin typeface="Cambria Math" panose="02040503050406030204" pitchFamily="18" charset="0"/>
                          </a:rPr>
                        </m:ctrlPr>
                      </m:accPr>
                      <m:e>
                        <m:r>
                          <m:rPr>
                            <m:sty m:val="p"/>
                          </m:rPr>
                          <a:rPr lang="en-US" altLang="zh-CN" sz="2400" b="0" i="0" smtClean="0">
                            <a:latin typeface="Cambria Math" panose="02040503050406030204" pitchFamily="18" charset="0"/>
                          </a:rPr>
                          <m:t>C</m:t>
                        </m:r>
                      </m:e>
                    </m:acc>
                  </m:oMath>
                </a14:m>
                <a:r>
                  <a:rPr lang="pl-PL" altLang="zh-CN" sz="2400" dirty="0"/>
                  <a:t> ⋅ </a:t>
                </a:r>
                <a:r>
                  <a:rPr lang="en-US" altLang="zh-CN" sz="2400" dirty="0"/>
                  <a:t>D</a:t>
                </a:r>
                <a:r>
                  <a:rPr lang="pl-PL" altLang="zh-CN" sz="2400" dirty="0"/>
                  <a:t> +</a:t>
                </a:r>
                <a:r>
                  <a:rPr lang="en-US" altLang="zh-CN" sz="2400" dirty="0"/>
                  <a:t>A</a:t>
                </a:r>
                <a:r>
                  <a:rPr lang="pl-PL" altLang="zh-CN" sz="2400" dirty="0"/>
                  <a:t> ⋅ </a:t>
                </a:r>
                <a14:m>
                  <m:oMath xmlns:m="http://schemas.openxmlformats.org/officeDocument/2006/math">
                    <m:acc>
                      <m:accPr>
                        <m:chr m:val="̅"/>
                        <m:ctrlPr>
                          <a:rPr lang="en-US" altLang="zh-CN" sz="2400" i="1">
                            <a:latin typeface="Cambria Math" panose="02040503050406030204" pitchFamily="18" charset="0"/>
                          </a:rPr>
                        </m:ctrlPr>
                      </m:accPr>
                      <m:e>
                        <m:r>
                          <m:rPr>
                            <m:sty m:val="p"/>
                          </m:rPr>
                          <a:rPr lang="en-US" altLang="zh-CN" sz="2400" i="0">
                            <a:latin typeface="Cambria Math" panose="02040503050406030204" pitchFamily="18" charset="0"/>
                          </a:rPr>
                          <m:t>B</m:t>
                        </m:r>
                      </m:e>
                    </m:acc>
                  </m:oMath>
                </a14:m>
                <a:r>
                  <a:rPr lang="pl-PL" altLang="zh-CN" sz="2400" dirty="0"/>
                  <a:t> ⋅ </a:t>
                </a:r>
                <a14:m>
                  <m:oMath xmlns:m="http://schemas.openxmlformats.org/officeDocument/2006/math">
                    <m:acc>
                      <m:accPr>
                        <m:chr m:val="̅"/>
                        <m:ctrlPr>
                          <a:rPr lang="en-US" altLang="zh-CN" sz="2400" i="1">
                            <a:latin typeface="Cambria Math" panose="02040503050406030204" pitchFamily="18" charset="0"/>
                          </a:rPr>
                        </m:ctrlPr>
                      </m:accPr>
                      <m:e>
                        <m:r>
                          <m:rPr>
                            <m:sty m:val="p"/>
                          </m:rPr>
                          <a:rPr lang="en-US" altLang="zh-CN" sz="2400" i="0">
                            <a:latin typeface="Cambria Math" panose="02040503050406030204" pitchFamily="18" charset="0"/>
                          </a:rPr>
                          <m:t>C</m:t>
                        </m:r>
                      </m:e>
                    </m:acc>
                  </m:oMath>
                </a14:m>
                <a:r>
                  <a:rPr lang="pl-PL" altLang="zh-CN" sz="2400" dirty="0"/>
                  <a:t> ⋅ </a:t>
                </a:r>
                <a:r>
                  <a:rPr lang="en-US" altLang="zh-CN" sz="2400" dirty="0"/>
                  <a:t>D + B</a:t>
                </a:r>
                <a:r>
                  <a:rPr lang="pl-PL" altLang="zh-CN" sz="2400" dirty="0"/>
                  <a:t> ⋅ </a:t>
                </a:r>
                <a:r>
                  <a:rPr lang="en-US" altLang="zh-CN" sz="2400" dirty="0"/>
                  <a:t>C</a:t>
                </a:r>
                <a:r>
                  <a:rPr lang="pl-PL" altLang="zh-CN" sz="2400" dirty="0"/>
                  <a:t> ⋅ </a:t>
                </a:r>
                <a14:m>
                  <m:oMath xmlns:m="http://schemas.openxmlformats.org/officeDocument/2006/math">
                    <m:acc>
                      <m:accPr>
                        <m:chr m:val="̅"/>
                        <m:ctrlPr>
                          <a:rPr lang="en-US" altLang="zh-CN" sz="2400" i="1">
                            <a:latin typeface="Cambria Math" panose="02040503050406030204" pitchFamily="18" charset="0"/>
                          </a:rPr>
                        </m:ctrlPr>
                      </m:accPr>
                      <m:e>
                        <m:r>
                          <m:rPr>
                            <m:sty m:val="p"/>
                          </m:rPr>
                          <a:rPr lang="en-US" altLang="zh-CN" sz="2400" i="0">
                            <a:latin typeface="Cambria Math" panose="02040503050406030204" pitchFamily="18" charset="0"/>
                          </a:rPr>
                          <m:t>D</m:t>
                        </m:r>
                      </m:e>
                    </m:acc>
                  </m:oMath>
                </a14:m>
                <a:r>
                  <a:rPr lang="pl-PL" altLang="zh-CN" sz="2400" dirty="0"/>
                  <a:t> ⋅ </a:t>
                </a:r>
                <a:r>
                  <a:rPr lang="en-US" altLang="zh-CN" sz="2400" dirty="0"/>
                  <a:t>E</a:t>
                </a:r>
                <a:r>
                  <a:rPr lang="pl-PL" altLang="zh-CN" sz="2400" dirty="0"/>
                  <a:t> + </a:t>
                </a:r>
                <a:r>
                  <a:rPr lang="en-US" altLang="zh-CN" sz="2400" dirty="0"/>
                  <a:t>B</a:t>
                </a:r>
                <a:r>
                  <a:rPr lang="pl-PL" altLang="zh-CN" sz="2400" dirty="0"/>
                  <a:t> ⋅ </a:t>
                </a:r>
                <a:r>
                  <a:rPr lang="en-US" altLang="zh-CN" sz="2400" dirty="0"/>
                  <a:t>C</a:t>
                </a:r>
                <a:r>
                  <a:rPr lang="pl-PL" altLang="zh-CN" sz="2400" dirty="0"/>
                  <a:t> ⋅ </a:t>
                </a:r>
                <a:r>
                  <a:rPr lang="en-US" altLang="zh-CN" sz="2400" dirty="0"/>
                  <a:t>D</a:t>
                </a:r>
                <a:r>
                  <a:rPr lang="pl-PL" altLang="zh-CN" sz="2400" dirty="0"/>
                  <a:t> ⋅ </a:t>
                </a:r>
                <a14:m>
                  <m:oMath xmlns:m="http://schemas.openxmlformats.org/officeDocument/2006/math">
                    <m:acc>
                      <m:accPr>
                        <m:chr m:val="̅"/>
                        <m:ctrlPr>
                          <a:rPr lang="en-US" altLang="zh-CN" sz="2400" i="1">
                            <a:latin typeface="Cambria Math" panose="02040503050406030204" pitchFamily="18" charset="0"/>
                          </a:rPr>
                        </m:ctrlPr>
                      </m:accPr>
                      <m:e>
                        <m:r>
                          <m:rPr>
                            <m:sty m:val="p"/>
                          </m:rPr>
                          <a:rPr lang="en-US" altLang="zh-CN" sz="2400" i="0">
                            <a:latin typeface="Cambria Math" panose="02040503050406030204" pitchFamily="18" charset="0"/>
                          </a:rPr>
                          <m:t>E</m:t>
                        </m:r>
                      </m:e>
                    </m:acc>
                  </m:oMath>
                </a14:m>
                <a:endParaRPr lang="zh-CN" altLang="en-US" sz="2400" dirty="0"/>
              </a:p>
            </p:txBody>
          </p:sp>
        </mc:Choice>
        <mc:Fallback xmlns="">
          <p:sp>
            <p:nvSpPr>
              <p:cNvPr id="118" name="矩形 117"/>
              <p:cNvSpPr>
                <a:spLocks noRot="1" noChangeAspect="1" noMove="1" noResize="1" noEditPoints="1" noAdjustHandles="1" noChangeArrowheads="1" noChangeShapeType="1" noTextEdit="1"/>
              </p:cNvSpPr>
              <p:nvPr/>
            </p:nvSpPr>
            <p:spPr>
              <a:xfrm>
                <a:off x="722982" y="5445224"/>
                <a:ext cx="7732086" cy="1221740"/>
              </a:xfrm>
              <a:prstGeom prst="rect">
                <a:avLst/>
              </a:prstGeom>
              <a:blipFill rotWithShape="1">
                <a:blip r:embed="rId2"/>
                <a:stretch>
                  <a:fillRect l="-5" t="-8" r="1" b="8"/>
                </a:stretch>
              </a:blipFill>
            </p:spPr>
            <p:txBody>
              <a:bodyPr/>
              <a:lstStyle/>
              <a:p>
                <a:r>
                  <a:rPr lang="zh-CN" altLang="en-US">
                    <a:noFill/>
                  </a:rPr>
                  <a:t> </a:t>
                </a:r>
              </a:p>
            </p:txBody>
          </p:sp>
        </mc:Fallback>
      </mc:AlternateContent>
      <p:sp>
        <p:nvSpPr>
          <p:cNvPr id="119" name="AutoShape 14"/>
          <p:cNvSpPr>
            <a:spLocks noChangeArrowheads="1"/>
          </p:cNvSpPr>
          <p:nvPr/>
        </p:nvSpPr>
        <p:spPr bwMode="auto">
          <a:xfrm>
            <a:off x="2724150" y="3339306"/>
            <a:ext cx="1733550" cy="380826"/>
          </a:xfrm>
          <a:prstGeom prst="roundRect">
            <a:avLst>
              <a:gd name="adj" fmla="val 16667"/>
            </a:avLst>
          </a:prstGeom>
          <a:solidFill>
            <a:srgbClr val="7030A0">
              <a:alpha val="16862"/>
            </a:srgbClr>
          </a:solidFill>
          <a:ln w="9525">
            <a:solidFill>
              <a:schemeClr val="tx1"/>
            </a:solidFill>
            <a:round/>
          </a:ln>
        </p:spPr>
        <p:txBody>
          <a:bodyPr wrap="none" anchor="ctr"/>
          <a:lstStyle/>
          <a:p>
            <a:endParaRPr lang="zh-CN" altLang="en-US"/>
          </a:p>
        </p:txBody>
      </p:sp>
      <p:sp>
        <p:nvSpPr>
          <p:cNvPr id="120" name="AutoShape 14"/>
          <p:cNvSpPr>
            <a:spLocks noChangeArrowheads="1"/>
          </p:cNvSpPr>
          <p:nvPr/>
        </p:nvSpPr>
        <p:spPr bwMode="auto">
          <a:xfrm>
            <a:off x="2724150" y="4560342"/>
            <a:ext cx="1703834" cy="380826"/>
          </a:xfrm>
          <a:prstGeom prst="roundRect">
            <a:avLst>
              <a:gd name="adj" fmla="val 16667"/>
            </a:avLst>
          </a:prstGeom>
          <a:solidFill>
            <a:srgbClr val="7030A0">
              <a:alpha val="16862"/>
            </a:srgbClr>
          </a:solidFill>
          <a:ln w="9525">
            <a:solidFill>
              <a:schemeClr val="tx1"/>
            </a:solidFill>
            <a:round/>
          </a:ln>
        </p:spPr>
        <p:txBody>
          <a:bodyPr wrap="none" anchor="ctr"/>
          <a:lstStyle/>
          <a:p>
            <a:endParaRPr lang="zh-CN" altLang="en-US"/>
          </a:p>
        </p:txBody>
      </p:sp>
      <p:sp>
        <p:nvSpPr>
          <p:cNvPr id="121" name="AutoShape 13"/>
          <p:cNvSpPr>
            <a:spLocks noChangeArrowheads="1"/>
          </p:cNvSpPr>
          <p:nvPr/>
        </p:nvSpPr>
        <p:spPr bwMode="auto">
          <a:xfrm>
            <a:off x="3076276" y="4151953"/>
            <a:ext cx="487612" cy="759385"/>
          </a:xfrm>
          <a:prstGeom prst="roundRect">
            <a:avLst>
              <a:gd name="adj" fmla="val 16667"/>
            </a:avLst>
          </a:prstGeom>
          <a:solidFill>
            <a:srgbClr val="00B0F0">
              <a:alpha val="16862"/>
            </a:srgbClr>
          </a:solidFill>
          <a:ln w="9525">
            <a:solidFill>
              <a:schemeClr val="tx1"/>
            </a:solidFill>
            <a:round/>
          </a:ln>
        </p:spPr>
        <p:txBody>
          <a:bodyPr wrap="none" anchor="ctr"/>
          <a:lstStyle/>
          <a:p>
            <a:endParaRPr lang="zh-CN" altLang="en-US"/>
          </a:p>
        </p:txBody>
      </p:sp>
      <p:sp>
        <p:nvSpPr>
          <p:cNvPr id="122" name="AutoShape 5"/>
          <p:cNvSpPr>
            <a:spLocks noChangeArrowheads="1"/>
          </p:cNvSpPr>
          <p:nvPr/>
        </p:nvSpPr>
        <p:spPr bwMode="auto">
          <a:xfrm>
            <a:off x="4067602" y="4153361"/>
            <a:ext cx="360382" cy="765954"/>
          </a:xfrm>
          <a:prstGeom prst="roundRect">
            <a:avLst>
              <a:gd name="adj" fmla="val 16667"/>
            </a:avLst>
          </a:prstGeom>
          <a:solidFill>
            <a:srgbClr val="92D050">
              <a:alpha val="16862"/>
            </a:srgbClr>
          </a:solidFill>
          <a:ln w="9525">
            <a:solidFill>
              <a:schemeClr val="tx1"/>
            </a:solidFill>
            <a:round/>
          </a:ln>
        </p:spPr>
        <p:txBody>
          <a:bodyPr wrap="none" anchor="ctr"/>
          <a:lstStyle/>
          <a:p>
            <a:endParaRPr lang="zh-CN" altLang="en-US"/>
          </a:p>
        </p:txBody>
      </p:sp>
      <p:sp>
        <p:nvSpPr>
          <p:cNvPr id="124" name="AutoShape 122"/>
          <p:cNvSpPr/>
          <p:nvPr/>
        </p:nvSpPr>
        <p:spPr bwMode="auto">
          <a:xfrm rot="8144431">
            <a:off x="5977701" y="3355745"/>
            <a:ext cx="304800" cy="381000"/>
          </a:xfrm>
          <a:prstGeom prst="rightBracket">
            <a:avLst>
              <a:gd name="adj" fmla="val 10417"/>
            </a:avLst>
          </a:prstGeom>
          <a:noFill/>
          <a:ln w="19050">
            <a:solidFill>
              <a:srgbClr val="CC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AutoShape 123"/>
          <p:cNvSpPr/>
          <p:nvPr/>
        </p:nvSpPr>
        <p:spPr bwMode="auto">
          <a:xfrm rot="13336084">
            <a:off x="6028660" y="4562096"/>
            <a:ext cx="304800" cy="381000"/>
          </a:xfrm>
          <a:prstGeom prst="rightBracket">
            <a:avLst>
              <a:gd name="adj" fmla="val 10417"/>
            </a:avLst>
          </a:prstGeom>
          <a:noFill/>
          <a:ln w="19050">
            <a:solidFill>
              <a:srgbClr val="CC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AutoShape 120"/>
          <p:cNvSpPr/>
          <p:nvPr/>
        </p:nvSpPr>
        <p:spPr bwMode="auto">
          <a:xfrm rot="19149892">
            <a:off x="2715254" y="4562404"/>
            <a:ext cx="304800" cy="381000"/>
          </a:xfrm>
          <a:prstGeom prst="rightBracket">
            <a:avLst>
              <a:gd name="adj" fmla="val 10417"/>
            </a:avLst>
          </a:prstGeom>
          <a:noFill/>
          <a:ln w="19050">
            <a:solidFill>
              <a:srgbClr val="CC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 name="AutoShape 121"/>
          <p:cNvSpPr/>
          <p:nvPr/>
        </p:nvSpPr>
        <p:spPr bwMode="auto">
          <a:xfrm rot="2220543">
            <a:off x="2743072" y="3338342"/>
            <a:ext cx="304800" cy="381000"/>
          </a:xfrm>
          <a:prstGeom prst="rightBracket">
            <a:avLst>
              <a:gd name="adj" fmla="val 10417"/>
            </a:avLst>
          </a:prstGeom>
          <a:noFill/>
          <a:ln w="19050">
            <a:solidFill>
              <a:srgbClr val="CC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 name="椭圆 129"/>
          <p:cNvSpPr/>
          <p:nvPr/>
        </p:nvSpPr>
        <p:spPr>
          <a:xfrm>
            <a:off x="4981017" y="3780544"/>
            <a:ext cx="401166" cy="349424"/>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AutoShape 5"/>
          <p:cNvSpPr>
            <a:spLocks noChangeArrowheads="1"/>
          </p:cNvSpPr>
          <p:nvPr/>
        </p:nvSpPr>
        <p:spPr bwMode="auto">
          <a:xfrm>
            <a:off x="5877709" y="4153361"/>
            <a:ext cx="360382" cy="765954"/>
          </a:xfrm>
          <a:prstGeom prst="roundRect">
            <a:avLst>
              <a:gd name="adj" fmla="val 16667"/>
            </a:avLst>
          </a:prstGeom>
          <a:solidFill>
            <a:srgbClr val="92D050">
              <a:alpha val="16862"/>
            </a:srgbClr>
          </a:solidFill>
          <a:ln w="9525">
            <a:solidFill>
              <a:schemeClr val="tx1"/>
            </a:solidFill>
            <a:round/>
          </a:ln>
        </p:spPr>
        <p:txBody>
          <a:bodyPr wrap="none" anchor="ctr"/>
          <a:lstStyle/>
          <a:p>
            <a:endParaRPr lang="zh-CN" altLang="en-US"/>
          </a:p>
        </p:txBody>
      </p:sp>
      <p:sp>
        <p:nvSpPr>
          <p:cNvPr id="132" name="椭圆 131"/>
          <p:cNvSpPr/>
          <p:nvPr/>
        </p:nvSpPr>
        <p:spPr>
          <a:xfrm>
            <a:off x="3639917" y="3764756"/>
            <a:ext cx="401166" cy="349424"/>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5029200" y="4558332"/>
            <a:ext cx="401166" cy="349424"/>
          </a:xfrm>
          <a:prstGeom prst="ellipse">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3563888" y="4581128"/>
            <a:ext cx="401166" cy="349424"/>
          </a:xfrm>
          <a:prstGeom prst="ellipse">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wedge">
                                      <p:cBhvr>
                                        <p:cTn id="7" dur="1000"/>
                                        <p:tgtEl>
                                          <p:spTgt spid="119"/>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120"/>
                                        </p:tgtEl>
                                        <p:attrNameLst>
                                          <p:attrName>style.visibility</p:attrName>
                                        </p:attrNameLst>
                                      </p:cBhvr>
                                      <p:to>
                                        <p:strVal val="visible"/>
                                      </p:to>
                                    </p:set>
                                    <p:animEffect transition="in" filter="wedge">
                                      <p:cBhvr>
                                        <p:cTn id="10" dur="1000"/>
                                        <p:tgtEl>
                                          <p:spTgt spid="12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24"/>
                                        </p:tgtEl>
                                        <p:attrNameLst>
                                          <p:attrName>style.visibility</p:attrName>
                                        </p:attrNameLst>
                                      </p:cBhvr>
                                      <p:to>
                                        <p:strVal val="visible"/>
                                      </p:to>
                                    </p:set>
                                    <p:anim calcmode="lin" valueType="num">
                                      <p:cBhvr additive="base">
                                        <p:cTn id="15" dur="500" fill="hold"/>
                                        <p:tgtEl>
                                          <p:spTgt spid="124"/>
                                        </p:tgtEl>
                                        <p:attrNameLst>
                                          <p:attrName>ppt_x</p:attrName>
                                        </p:attrNameLst>
                                      </p:cBhvr>
                                      <p:tavLst>
                                        <p:tav tm="0">
                                          <p:val>
                                            <p:strVal val="0-#ppt_w/2"/>
                                          </p:val>
                                        </p:tav>
                                        <p:tav tm="100000">
                                          <p:val>
                                            <p:strVal val="#ppt_x"/>
                                          </p:val>
                                        </p:tav>
                                      </p:tavLst>
                                    </p:anim>
                                    <p:anim calcmode="lin" valueType="num">
                                      <p:cBhvr additive="base">
                                        <p:cTn id="16" dur="500" fill="hold"/>
                                        <p:tgtEl>
                                          <p:spTgt spid="12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26"/>
                                        </p:tgtEl>
                                        <p:attrNameLst>
                                          <p:attrName>style.visibility</p:attrName>
                                        </p:attrNameLst>
                                      </p:cBhvr>
                                      <p:to>
                                        <p:strVal val="visible"/>
                                      </p:to>
                                    </p:set>
                                    <p:anim calcmode="lin" valueType="num">
                                      <p:cBhvr additive="base">
                                        <p:cTn id="19" dur="500" fill="hold"/>
                                        <p:tgtEl>
                                          <p:spTgt spid="126"/>
                                        </p:tgtEl>
                                        <p:attrNameLst>
                                          <p:attrName>ppt_x</p:attrName>
                                        </p:attrNameLst>
                                      </p:cBhvr>
                                      <p:tavLst>
                                        <p:tav tm="0">
                                          <p:val>
                                            <p:strVal val="0-#ppt_w/2"/>
                                          </p:val>
                                        </p:tav>
                                        <p:tav tm="100000">
                                          <p:val>
                                            <p:strVal val="#ppt_x"/>
                                          </p:val>
                                        </p:tav>
                                      </p:tavLst>
                                    </p:anim>
                                    <p:anim calcmode="lin" valueType="num">
                                      <p:cBhvr additive="base">
                                        <p:cTn id="20" dur="500" fill="hold"/>
                                        <p:tgtEl>
                                          <p:spTgt spid="126"/>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27"/>
                                        </p:tgtEl>
                                        <p:attrNameLst>
                                          <p:attrName>style.visibility</p:attrName>
                                        </p:attrNameLst>
                                      </p:cBhvr>
                                      <p:to>
                                        <p:strVal val="visible"/>
                                      </p:to>
                                    </p:set>
                                    <p:anim calcmode="lin" valueType="num">
                                      <p:cBhvr additive="base">
                                        <p:cTn id="23" dur="500" fill="hold"/>
                                        <p:tgtEl>
                                          <p:spTgt spid="127"/>
                                        </p:tgtEl>
                                        <p:attrNameLst>
                                          <p:attrName>ppt_x</p:attrName>
                                        </p:attrNameLst>
                                      </p:cBhvr>
                                      <p:tavLst>
                                        <p:tav tm="0">
                                          <p:val>
                                            <p:strVal val="0-#ppt_w/2"/>
                                          </p:val>
                                        </p:tav>
                                        <p:tav tm="100000">
                                          <p:val>
                                            <p:strVal val="#ppt_x"/>
                                          </p:val>
                                        </p:tav>
                                      </p:tavLst>
                                    </p:anim>
                                    <p:anim calcmode="lin" valueType="num">
                                      <p:cBhvr additive="base">
                                        <p:cTn id="24" dur="500" fill="hold"/>
                                        <p:tgtEl>
                                          <p:spTgt spid="12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28"/>
                                        </p:tgtEl>
                                        <p:attrNameLst>
                                          <p:attrName>style.visibility</p:attrName>
                                        </p:attrNameLst>
                                      </p:cBhvr>
                                      <p:to>
                                        <p:strVal val="visible"/>
                                      </p:to>
                                    </p:set>
                                    <p:anim calcmode="lin" valueType="num">
                                      <p:cBhvr additive="base">
                                        <p:cTn id="27" dur="500" fill="hold"/>
                                        <p:tgtEl>
                                          <p:spTgt spid="128"/>
                                        </p:tgtEl>
                                        <p:attrNameLst>
                                          <p:attrName>ppt_x</p:attrName>
                                        </p:attrNameLst>
                                      </p:cBhvr>
                                      <p:tavLst>
                                        <p:tav tm="0">
                                          <p:val>
                                            <p:strVal val="0-#ppt_w/2"/>
                                          </p:val>
                                        </p:tav>
                                        <p:tav tm="100000">
                                          <p:val>
                                            <p:strVal val="#ppt_x"/>
                                          </p:val>
                                        </p:tav>
                                      </p:tavLst>
                                    </p:anim>
                                    <p:anim calcmode="lin" valueType="num">
                                      <p:cBhvr additive="base">
                                        <p:cTn id="28" dur="500" fill="hold"/>
                                        <p:tgtEl>
                                          <p:spTgt spid="1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0" presetClass="entr" presetSubtype="0" fill="hold" grpId="0" nodeType="clickEffect">
                                  <p:stCondLst>
                                    <p:cond delay="0"/>
                                  </p:stCondLst>
                                  <p:childTnLst>
                                    <p:set>
                                      <p:cBhvr>
                                        <p:cTn id="32" dur="1" fill="hold">
                                          <p:stCondLst>
                                            <p:cond delay="0"/>
                                          </p:stCondLst>
                                        </p:cTn>
                                        <p:tgtEl>
                                          <p:spTgt spid="121"/>
                                        </p:tgtEl>
                                        <p:attrNameLst>
                                          <p:attrName>style.visibility</p:attrName>
                                        </p:attrNameLst>
                                      </p:cBhvr>
                                      <p:to>
                                        <p:strVal val="visible"/>
                                      </p:to>
                                    </p:set>
                                    <p:animEffect transition="in" filter="wedge">
                                      <p:cBhvr>
                                        <p:cTn id="33" dur="1000"/>
                                        <p:tgtEl>
                                          <p:spTgt spid="121"/>
                                        </p:tgtEl>
                                      </p:cBhvr>
                                    </p:animEffect>
                                  </p:childTnLst>
                                </p:cTn>
                              </p:par>
                            </p:childTnLst>
                          </p:cTn>
                        </p:par>
                      </p:childTnLst>
                    </p:cTn>
                  </p:par>
                  <p:par>
                    <p:cTn id="34" fill="hold">
                      <p:stCondLst>
                        <p:cond delay="indefinite"/>
                      </p:stCondLst>
                      <p:childTnLst>
                        <p:par>
                          <p:cTn id="35" fill="hold">
                            <p:stCondLst>
                              <p:cond delay="0"/>
                            </p:stCondLst>
                            <p:childTnLst>
                              <p:par>
                                <p:cTn id="36" presetID="20" presetClass="entr" presetSubtype="0" fill="hold" grpId="0" nodeType="clickEffect">
                                  <p:stCondLst>
                                    <p:cond delay="0"/>
                                  </p:stCondLst>
                                  <p:childTnLst>
                                    <p:set>
                                      <p:cBhvr>
                                        <p:cTn id="37" dur="1" fill="hold">
                                          <p:stCondLst>
                                            <p:cond delay="0"/>
                                          </p:stCondLst>
                                        </p:cTn>
                                        <p:tgtEl>
                                          <p:spTgt spid="122"/>
                                        </p:tgtEl>
                                        <p:attrNameLst>
                                          <p:attrName>style.visibility</p:attrName>
                                        </p:attrNameLst>
                                      </p:cBhvr>
                                      <p:to>
                                        <p:strVal val="visible"/>
                                      </p:to>
                                    </p:set>
                                    <p:animEffect transition="in" filter="wedge">
                                      <p:cBhvr>
                                        <p:cTn id="38" dur="1000"/>
                                        <p:tgtEl>
                                          <p:spTgt spid="122"/>
                                        </p:tgtEl>
                                      </p:cBhvr>
                                    </p:animEffect>
                                  </p:childTnLst>
                                </p:cTn>
                              </p:par>
                            </p:childTnLst>
                          </p:cTn>
                        </p:par>
                      </p:childTnLst>
                    </p:cTn>
                  </p:par>
                  <p:par>
                    <p:cTn id="39" fill="hold">
                      <p:stCondLst>
                        <p:cond delay="indefinite"/>
                      </p:stCondLst>
                      <p:childTnLst>
                        <p:par>
                          <p:cTn id="40" fill="hold">
                            <p:stCondLst>
                              <p:cond delay="0"/>
                            </p:stCondLst>
                            <p:childTnLst>
                              <p:par>
                                <p:cTn id="41" presetID="20" presetClass="entr" presetSubtype="0" fill="hold" grpId="0" nodeType="click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wedge">
                                      <p:cBhvr>
                                        <p:cTn id="43" dur="1000"/>
                                        <p:tgtEl>
                                          <p:spTgt spid="13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3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3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3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P spid="119" grpId="0" animBg="1"/>
      <p:bldP spid="120" grpId="0" animBg="1"/>
      <p:bldP spid="121" grpId="0" animBg="1"/>
      <p:bldP spid="122" grpId="0" animBg="1"/>
      <p:bldP spid="124" grpId="0" animBg="1"/>
      <p:bldP spid="126" grpId="0" animBg="1"/>
      <p:bldP spid="127" grpId="0" animBg="1"/>
      <p:bldP spid="128" grpId="0" animBg="1"/>
      <p:bldP spid="130" grpId="0" animBg="1"/>
      <p:bldP spid="131" grpId="0" animBg="1"/>
      <p:bldP spid="132" grpId="0" animBg="1"/>
      <p:bldP spid="133" grpId="0" animBg="1"/>
      <p:bldP spid="13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卡诺图化简</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00099" y="915505"/>
                <a:ext cx="8008327" cy="2759730"/>
              </a:xfrm>
            </p:spPr>
            <p:txBody>
              <a:bodyPr/>
              <a:lstStyle/>
              <a:p>
                <a:pPr>
                  <a:spcBef>
                    <a:spcPct val="50000"/>
                  </a:spcBef>
                </a:pPr>
                <a:r>
                  <a:rPr lang="zh-CN" altLang="en-US" sz="2200" dirty="0">
                    <a:solidFill>
                      <a:schemeClr val="tx2"/>
                    </a:solidFill>
                  </a:rPr>
                  <a:t>列出全部质蕴含项和实质蕴含项，并给出最简与或表达式。</a:t>
                </a:r>
                <a:endParaRPr lang="en-US" altLang="zh-CN" sz="2200" dirty="0">
                  <a:solidFill>
                    <a:schemeClr val="tx2"/>
                  </a:solidFill>
                </a:endParaRPr>
              </a:p>
              <a:p>
                <a:pPr marL="0" indent="0">
                  <a:spcBef>
                    <a:spcPct val="50000"/>
                  </a:spcBef>
                  <a:buNone/>
                </a:pPr>
                <a:r>
                  <a:rPr lang="en-US" altLang="zh-CN" sz="2200" i="1" dirty="0">
                    <a:solidFill>
                      <a:schemeClr val="tx2"/>
                    </a:solidFill>
                  </a:rPr>
                  <a:t>F </a:t>
                </a:r>
                <a:r>
                  <a:rPr lang="en-US" altLang="zh-CN" sz="2200" dirty="0">
                    <a:solidFill>
                      <a:schemeClr val="tx2"/>
                    </a:solidFill>
                  </a:rPr>
                  <a:t>(A,B,C,D) = </a:t>
                </a:r>
                <a:r>
                  <a:rPr lang="en-US" altLang="zh-CN" sz="2200" dirty="0">
                    <a:solidFill>
                      <a:schemeClr val="tx2"/>
                    </a:solidFill>
                    <a:sym typeface="Symbol" panose="05050102010706020507" pitchFamily="18" charset="2"/>
                  </a:rPr>
                  <a:t></a:t>
                </a:r>
                <a:r>
                  <a:rPr lang="en-US" altLang="zh-CN" sz="2200" i="1" dirty="0">
                    <a:solidFill>
                      <a:schemeClr val="tx2"/>
                    </a:solidFill>
                    <a:sym typeface="Symbol" panose="05050102010706020507" pitchFamily="18" charset="2"/>
                  </a:rPr>
                  <a:t>m</a:t>
                </a:r>
                <a:r>
                  <a:rPr lang="en-US" altLang="zh-CN" sz="2200" dirty="0">
                    <a:solidFill>
                      <a:schemeClr val="tx2"/>
                    </a:solidFill>
                    <a:sym typeface="Symbol" panose="05050102010706020507" pitchFamily="18" charset="2"/>
                  </a:rPr>
                  <a:t>(0,1,4,5,7,8,10,13,14,15)</a:t>
                </a:r>
              </a:p>
              <a:p>
                <a:pPr marL="0" indent="0">
                  <a:spcBef>
                    <a:spcPct val="50000"/>
                  </a:spcBef>
                  <a:buNone/>
                </a:pPr>
                <a:r>
                  <a:rPr lang="en-US" altLang="zh-CN" sz="2200" i="1" dirty="0">
                    <a:solidFill>
                      <a:schemeClr val="tx2"/>
                    </a:solidFill>
                  </a:rPr>
                  <a:t>F </a:t>
                </a:r>
                <a:r>
                  <a:rPr lang="en-US" altLang="zh-CN" sz="2200" dirty="0">
                    <a:solidFill>
                      <a:schemeClr val="tx2"/>
                    </a:solidFill>
                  </a:rPr>
                  <a:t>(A,B,C,D) = </a:t>
                </a:r>
                <a:r>
                  <a:rPr lang="en-US" altLang="zh-CN" sz="2200" dirty="0">
                    <a:solidFill>
                      <a:schemeClr val="tx2"/>
                    </a:solidFill>
                    <a:sym typeface="Symbol" panose="05050102010706020507" pitchFamily="18" charset="2"/>
                  </a:rPr>
                  <a:t></a:t>
                </a:r>
                <a:r>
                  <a:rPr lang="en-US" altLang="zh-CN" sz="2200" i="1" dirty="0">
                    <a:solidFill>
                      <a:schemeClr val="tx2"/>
                    </a:solidFill>
                    <a:sym typeface="Symbol" panose="05050102010706020507" pitchFamily="18" charset="2"/>
                  </a:rPr>
                  <a:t>m</a:t>
                </a:r>
                <a:r>
                  <a:rPr lang="en-US" altLang="zh-CN" sz="2200" dirty="0">
                    <a:solidFill>
                      <a:schemeClr val="tx2"/>
                    </a:solidFill>
                    <a:sym typeface="Symbol" panose="05050102010706020507" pitchFamily="18" charset="2"/>
                  </a:rPr>
                  <a:t>(1,2,3,4,8,9,10,12,13,14,15)</a:t>
                </a:r>
              </a:p>
              <a:p>
                <a:pPr>
                  <a:spcBef>
                    <a:spcPct val="50000"/>
                  </a:spcBef>
                </a:pPr>
                <a:endParaRPr lang="en-US" altLang="zh-CN" sz="2200" dirty="0">
                  <a:solidFill>
                    <a:schemeClr val="tx2"/>
                  </a:solidFill>
                  <a:sym typeface="Symbol" panose="05050102010706020507" pitchFamily="18" charset="2"/>
                </a:endParaRPr>
              </a:p>
              <a:p>
                <a:pPr>
                  <a:spcBef>
                    <a:spcPct val="50000"/>
                  </a:spcBef>
                </a:pPr>
                <a:r>
                  <a:rPr lang="zh-CN" altLang="en-US" sz="2200" dirty="0">
                    <a:solidFill>
                      <a:schemeClr val="tx2"/>
                    </a:solidFill>
                    <a:latin typeface="+mj-ea"/>
                    <a:ea typeface="+mj-ea"/>
                    <a:sym typeface="Symbol" panose="05050102010706020507" pitchFamily="18" charset="2"/>
                  </a:rPr>
                  <a:t>卡诺图化简：</a:t>
                </a:r>
                <a:r>
                  <a:rPr lang="en-US" altLang="zh-CN" sz="2200" dirty="0">
                    <a:latin typeface="+mj-ea"/>
                    <a:ea typeface="+mj-ea"/>
                  </a:rPr>
                  <a:t>F=</a:t>
                </a:r>
                <a:r>
                  <a:rPr lang="en-US" altLang="zh-CN" sz="2200" dirty="0" err="1">
                    <a:latin typeface="+mj-ea"/>
                    <a:ea typeface="+mj-ea"/>
                  </a:rPr>
                  <a:t>wx+wxy</a:t>
                </a:r>
                <a:r>
                  <a:rPr lang="en-US" altLang="zh-CN" sz="2200" dirty="0">
                    <a:latin typeface="+mj-ea"/>
                    <a:ea typeface="+mj-ea"/>
                  </a:rPr>
                  <a:t>+</a:t>
                </a:r>
                <a14:m>
                  <m:oMath xmlns:m="http://schemas.openxmlformats.org/officeDocument/2006/math">
                    <m:acc>
                      <m:accPr>
                        <m:chr m:val="̅"/>
                        <m:ctrlPr>
                          <a:rPr lang="en-US" altLang="zh-CN" sz="2200" i="1">
                            <a:latin typeface="Cambria Math" panose="02040503050406030204" pitchFamily="18" charset="0"/>
                            <a:ea typeface="+mj-ea"/>
                          </a:rPr>
                        </m:ctrlPr>
                      </m:accPr>
                      <m:e>
                        <m:r>
                          <a:rPr lang="en-US" altLang="zh-CN" sz="2200" i="1">
                            <a:latin typeface="Cambria Math" panose="02040503050406030204" pitchFamily="18" charset="0"/>
                            <a:ea typeface="+mj-ea"/>
                          </a:rPr>
                          <m:t>𝑤</m:t>
                        </m:r>
                      </m:e>
                    </m:acc>
                  </m:oMath>
                </a14:m>
                <a:r>
                  <a:rPr lang="en-US" altLang="zh-CN" sz="2200" dirty="0">
                    <a:latin typeface="+mj-ea"/>
                    <a:ea typeface="+mj-ea"/>
                  </a:rPr>
                  <a:t>yz+</a:t>
                </a:r>
                <a14:m>
                  <m:oMath xmlns:m="http://schemas.openxmlformats.org/officeDocument/2006/math">
                    <m:acc>
                      <m:accPr>
                        <m:chr m:val="̅"/>
                        <m:ctrlPr>
                          <a:rPr lang="en-US" altLang="zh-CN" sz="2200" i="1">
                            <a:latin typeface="Cambria Math" panose="02040503050406030204" pitchFamily="18" charset="0"/>
                            <a:ea typeface="+mj-ea"/>
                          </a:rPr>
                        </m:ctrlPr>
                      </m:accPr>
                      <m:e>
                        <m:r>
                          <a:rPr lang="en-US" altLang="zh-CN" sz="2200" i="1">
                            <a:latin typeface="Cambria Math" panose="02040503050406030204" pitchFamily="18" charset="0"/>
                            <a:ea typeface="+mj-ea"/>
                          </a:rPr>
                          <m:t>𝑤</m:t>
                        </m:r>
                      </m:e>
                    </m:acc>
                    <m:acc>
                      <m:accPr>
                        <m:chr m:val="̅"/>
                        <m:ctrlPr>
                          <a:rPr lang="en-US" altLang="zh-CN" sz="2200" i="1">
                            <a:latin typeface="Cambria Math" panose="02040503050406030204" pitchFamily="18" charset="0"/>
                            <a:ea typeface="+mj-ea"/>
                          </a:rPr>
                        </m:ctrlPr>
                      </m:accPr>
                      <m:e>
                        <m:r>
                          <a:rPr lang="en-US" altLang="zh-CN" sz="2200" i="1">
                            <a:latin typeface="Cambria Math" panose="02040503050406030204" pitchFamily="18" charset="0"/>
                            <a:ea typeface="+mj-ea"/>
                          </a:rPr>
                          <m:t>𝑦</m:t>
                        </m:r>
                      </m:e>
                    </m:acc>
                  </m:oMath>
                </a14:m>
                <a:r>
                  <a:rPr lang="en-US" altLang="zh-CN" sz="2200" dirty="0">
                    <a:latin typeface="+mj-ea"/>
                    <a:ea typeface="+mj-ea"/>
                  </a:rPr>
                  <a:t>z+</a:t>
                </a:r>
                <a14:m>
                  <m:oMath xmlns:m="http://schemas.openxmlformats.org/officeDocument/2006/math">
                    <m:acc>
                      <m:accPr>
                        <m:chr m:val="̅"/>
                        <m:ctrlPr>
                          <a:rPr lang="en-US" altLang="zh-CN" sz="2200" i="1">
                            <a:latin typeface="Cambria Math" panose="02040503050406030204" pitchFamily="18" charset="0"/>
                            <a:ea typeface="+mj-ea"/>
                          </a:rPr>
                        </m:ctrlPr>
                      </m:accPr>
                      <m:e>
                        <m:r>
                          <a:rPr lang="en-US" altLang="zh-CN" sz="2200" i="1">
                            <a:latin typeface="Cambria Math" panose="02040503050406030204" pitchFamily="18" charset="0"/>
                            <a:ea typeface="+mj-ea"/>
                          </a:rPr>
                          <m:t>𝑤</m:t>
                        </m:r>
                      </m:e>
                    </m:acc>
                  </m:oMath>
                </a14:m>
                <a:r>
                  <a:rPr lang="en-US" altLang="zh-CN" sz="2200" dirty="0">
                    <a:latin typeface="+mj-ea"/>
                    <a:ea typeface="+mj-ea"/>
                  </a:rPr>
                  <a:t>xy</a:t>
                </a:r>
                <a14:m>
                  <m:oMath xmlns:m="http://schemas.openxmlformats.org/officeDocument/2006/math">
                    <m:acc>
                      <m:accPr>
                        <m:chr m:val="̅"/>
                        <m:ctrlPr>
                          <a:rPr lang="en-US" altLang="zh-CN" sz="2200" i="1">
                            <a:latin typeface="Cambria Math" panose="02040503050406030204" pitchFamily="18" charset="0"/>
                            <a:ea typeface="+mj-ea"/>
                          </a:rPr>
                        </m:ctrlPr>
                      </m:accPr>
                      <m:e>
                        <m:r>
                          <a:rPr lang="en-US" altLang="zh-CN" sz="2200" i="1">
                            <a:latin typeface="Cambria Math" panose="02040503050406030204" pitchFamily="18" charset="0"/>
                            <a:ea typeface="+mj-ea"/>
                          </a:rPr>
                          <m:t>𝑧</m:t>
                        </m:r>
                      </m:e>
                    </m:acc>
                  </m:oMath>
                </a14:m>
                <a:endParaRPr lang="en-US" altLang="zh-CN" sz="2200" dirty="0">
                  <a:solidFill>
                    <a:schemeClr val="tx2"/>
                  </a:solidFill>
                  <a:latin typeface="+mj-ea"/>
                  <a:ea typeface="+mj-ea"/>
                  <a:sym typeface="Symbol" panose="05050102010706020507" pitchFamily="18" charset="2"/>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800099" y="915505"/>
                <a:ext cx="8008327" cy="2759730"/>
              </a:xfrm>
              <a:blipFill rotWithShape="1">
                <a:blip r:embed="rId2"/>
                <a:stretch>
                  <a:fillRect l="-8" t="-17" r="4" b="18"/>
                </a:stretch>
              </a:blipFill>
            </p:spPr>
            <p:txBody>
              <a:bodyPr/>
              <a:lstStyle/>
              <a:p>
                <a:r>
                  <a:rPr lang="zh-CN" altLang="en-US">
                    <a:noFill/>
                  </a:rPr>
                  <a:t> </a:t>
                </a:r>
              </a:p>
            </p:txBody>
          </p:sp>
        </mc:Fallback>
      </mc:AlternateContent>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4.2 </a:t>
            </a:r>
            <a:r>
              <a:rPr lang="zh-CN" altLang="en-US" dirty="0"/>
              <a:t>卡诺图化简</a:t>
            </a:r>
          </a:p>
        </p:txBody>
      </p:sp>
      <p:sp>
        <p:nvSpPr>
          <p:cNvPr id="9" name="内容占位符 8"/>
          <p:cNvSpPr>
            <a:spLocks noGrp="1"/>
          </p:cNvSpPr>
          <p:nvPr>
            <p:ph idx="1"/>
          </p:nvPr>
        </p:nvSpPr>
        <p:spPr>
          <a:xfrm>
            <a:off x="395469" y="908620"/>
            <a:ext cx="8554378" cy="4021807"/>
          </a:xfrm>
        </p:spPr>
        <p:txBody>
          <a:bodyPr/>
          <a:lstStyle/>
          <a:p>
            <a:pPr>
              <a:spcBef>
                <a:spcPts val="600"/>
              </a:spcBef>
            </a:pPr>
            <a:r>
              <a:rPr lang="zh-CN" altLang="en-US" sz="2200" dirty="0"/>
              <a:t>利用对偶性原理，卡诺图也可以用来化简</a:t>
            </a:r>
            <a:r>
              <a:rPr lang="zh-CN" altLang="en-US" sz="2200" dirty="0">
                <a:solidFill>
                  <a:srgbClr val="FF0000"/>
                </a:solidFill>
              </a:rPr>
              <a:t>和之积表达式</a:t>
            </a:r>
            <a:r>
              <a:rPr lang="zh-CN" altLang="en-US" sz="2200" dirty="0"/>
              <a:t>，只需要将真值表中输出值为</a:t>
            </a:r>
            <a:r>
              <a:rPr lang="en-US" altLang="zh-CN" sz="2200" dirty="0"/>
              <a:t>0 </a:t>
            </a:r>
            <a:r>
              <a:rPr lang="zh-CN" altLang="en-US" sz="2200" dirty="0"/>
              <a:t>的最大项对应的单元标注为</a:t>
            </a:r>
            <a:r>
              <a:rPr lang="en-US" altLang="zh-CN" sz="2200" dirty="0"/>
              <a:t>0</a:t>
            </a:r>
            <a:r>
              <a:rPr lang="zh-CN" altLang="en-US" sz="2200" dirty="0"/>
              <a:t>，然后合并相邻的“</a:t>
            </a:r>
            <a:r>
              <a:rPr lang="en-US" altLang="zh-CN" sz="2200" dirty="0"/>
              <a:t>0 </a:t>
            </a:r>
            <a:r>
              <a:rPr lang="zh-CN" altLang="en-US" sz="2200" dirty="0"/>
              <a:t>单元”，得到求和的质蕴涵项。</a:t>
            </a:r>
            <a:endParaRPr lang="en-US" altLang="zh-CN" sz="2200" dirty="0"/>
          </a:p>
          <a:p>
            <a:pPr>
              <a:spcBef>
                <a:spcPts val="600"/>
              </a:spcBef>
            </a:pPr>
            <a:r>
              <a:rPr lang="zh-CN" altLang="en-US" sz="2200" dirty="0"/>
              <a:t>卡诺图化简优点</a:t>
            </a:r>
            <a:endParaRPr lang="en-US" altLang="zh-CN" sz="2200" dirty="0"/>
          </a:p>
          <a:p>
            <a:pPr lvl="1">
              <a:spcBef>
                <a:spcPts val="600"/>
              </a:spcBef>
            </a:pPr>
            <a:r>
              <a:rPr lang="zh-CN" altLang="en-US" dirty="0"/>
              <a:t>方便、直观、容易掌握 </a:t>
            </a:r>
            <a:endParaRPr lang="en-US" altLang="zh-CN" dirty="0"/>
          </a:p>
          <a:p>
            <a:pPr>
              <a:spcBef>
                <a:spcPts val="600"/>
              </a:spcBef>
            </a:pPr>
            <a:r>
              <a:rPr lang="zh-CN" altLang="en-US" sz="2200" dirty="0"/>
              <a:t>卡诺图化简缺点</a:t>
            </a:r>
            <a:endParaRPr lang="en-US" altLang="zh-CN" sz="2200" dirty="0"/>
          </a:p>
          <a:p>
            <a:pPr lvl="1">
              <a:spcBef>
                <a:spcPts val="600"/>
              </a:spcBef>
            </a:pPr>
            <a:r>
              <a:rPr lang="zh-CN" altLang="en-US" dirty="0"/>
              <a:t>受到变量数量的约束，当变量数大于</a:t>
            </a:r>
            <a:r>
              <a:rPr lang="en-US" altLang="zh-CN" dirty="0"/>
              <a:t>6</a:t>
            </a:r>
            <a:r>
              <a:rPr lang="zh-CN" altLang="en-US" dirty="0"/>
              <a:t>时，卡诺图绘制以及相邻关系的识别将变得非常复杂，从而导致难以直观化简。</a:t>
            </a:r>
            <a:endParaRPr lang="en-US" altLang="zh-CN" dirty="0"/>
          </a:p>
          <a:p>
            <a:pPr marL="0" indent="0">
              <a:buNone/>
            </a:pPr>
            <a:endParaRPr lang="zh-CN" altLang="en-US" dirty="0"/>
          </a:p>
        </p:txBody>
      </p:sp>
      <p:sp>
        <p:nvSpPr>
          <p:cNvPr id="7" name="灯片编号占位符 6"/>
          <p:cNvSpPr>
            <a:spLocks noGrp="1"/>
          </p:cNvSpPr>
          <p:nvPr>
            <p:ph type="sldNum" sz="quarter" idx="4294967295"/>
          </p:nvPr>
        </p:nvSpPr>
        <p:spPr>
          <a:xfrm>
            <a:off x="8642350" y="6489700"/>
            <a:ext cx="501650" cy="333375"/>
          </a:xfrm>
          <a:prstGeom prst="rect">
            <a:avLst/>
          </a:prstGeom>
        </p:spPr>
        <p:txBody>
          <a:bodyPr/>
          <a:lstStyle/>
          <a:p>
            <a:pPr>
              <a:defRPr/>
            </a:pPr>
            <a:fld id="{EDC9EC5A-3A7E-44D3-A108-1E2CF17B1AE9}" type="slidenum">
              <a:rPr lang="en-US" altLang="zh-CN" smtClean="0"/>
              <a:t>73</a:t>
            </a:fld>
            <a:endParaRPr lang="en-US" altLang="zh-CN"/>
          </a:p>
        </p:txBody>
      </p:sp>
      <p:sp>
        <p:nvSpPr>
          <p:cNvPr id="2" name="矩形 1"/>
          <p:cNvSpPr/>
          <p:nvPr/>
        </p:nvSpPr>
        <p:spPr>
          <a:xfrm>
            <a:off x="1039660" y="5053212"/>
            <a:ext cx="7152361" cy="110799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50000"/>
              </a:lnSpc>
              <a:spcBef>
                <a:spcPts val="0"/>
              </a:spcBef>
            </a:pPr>
            <a:r>
              <a:rPr lang="zh-CN" altLang="en-US" sz="2200" dirty="0">
                <a:latin typeface="微软雅黑" panose="020B0503020204020204" pitchFamily="34" charset="-122"/>
                <a:ea typeface="微软雅黑" panose="020B0503020204020204" pitchFamily="34" charset="-122"/>
              </a:rPr>
              <a:t>在现代数字系统设计中，大多采用计算机程序</a:t>
            </a:r>
            <a:r>
              <a:rPr lang="zh-CN" altLang="en-US" sz="2200" dirty="0">
                <a:solidFill>
                  <a:srgbClr val="FF0000"/>
                </a:solidFill>
                <a:latin typeface="微软雅黑" panose="020B0503020204020204" pitchFamily="34" charset="-122"/>
                <a:ea typeface="微软雅黑" panose="020B0503020204020204" pitchFamily="34" charset="-122"/>
              </a:rPr>
              <a:t>自动实现逻辑函数的化简</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4.3 </a:t>
            </a:r>
            <a:r>
              <a:rPr lang="zh-CN" altLang="en-US" dirty="0"/>
              <a:t>逻辑函数变换</a:t>
            </a:r>
          </a:p>
        </p:txBody>
      </p:sp>
      <p:sp>
        <p:nvSpPr>
          <p:cNvPr id="9" name="内容占位符 8"/>
          <p:cNvSpPr>
            <a:spLocks noGrp="1"/>
          </p:cNvSpPr>
          <p:nvPr>
            <p:ph idx="1"/>
          </p:nvPr>
        </p:nvSpPr>
        <p:spPr>
          <a:xfrm>
            <a:off x="416708" y="1015353"/>
            <a:ext cx="8225642" cy="1709635"/>
          </a:xfrm>
        </p:spPr>
        <p:txBody>
          <a:bodyPr/>
          <a:lstStyle/>
          <a:p>
            <a:r>
              <a:rPr lang="zh-CN" altLang="en-US" sz="2200" dirty="0">
                <a:solidFill>
                  <a:srgbClr val="FF0000"/>
                </a:solidFill>
              </a:rPr>
              <a:t>等效逻辑符号</a:t>
            </a:r>
            <a:r>
              <a:rPr lang="zh-CN" altLang="en-US" sz="2200" dirty="0"/>
              <a:t>：功能相同，符号不同。</a:t>
            </a:r>
            <a:endParaRPr lang="en-US" altLang="zh-CN" sz="2200" dirty="0"/>
          </a:p>
          <a:p>
            <a:pPr lvl="1"/>
            <a:r>
              <a:rPr lang="zh-CN" altLang="en-US" dirty="0"/>
              <a:t>反相输出门利用一次德</a:t>
            </a:r>
            <a:r>
              <a:rPr lang="en-US" altLang="zh-CN" dirty="0"/>
              <a:t>·</a:t>
            </a:r>
            <a:r>
              <a:rPr lang="zh-CN" altLang="en-US" dirty="0"/>
              <a:t>摩根定理，转换为非反相输出门。</a:t>
            </a:r>
            <a:endParaRPr lang="en-US" altLang="zh-CN" dirty="0"/>
          </a:p>
          <a:p>
            <a:pPr lvl="1"/>
            <a:r>
              <a:rPr lang="zh-CN" altLang="en-US" dirty="0"/>
              <a:t>非反相输出门</a:t>
            </a:r>
            <a:r>
              <a:rPr lang="zh-CN" altLang="en-US" dirty="0">
                <a:solidFill>
                  <a:srgbClr val="FF0000"/>
                </a:solidFill>
              </a:rPr>
              <a:t>两次取反</a:t>
            </a:r>
            <a:r>
              <a:rPr lang="zh-CN" altLang="en-US" dirty="0"/>
              <a:t>，利用德</a:t>
            </a:r>
            <a:r>
              <a:rPr lang="en-US" altLang="zh-CN" dirty="0"/>
              <a:t>·</a:t>
            </a:r>
            <a:r>
              <a:rPr lang="zh-CN" altLang="en-US" dirty="0"/>
              <a:t>摩根定理</a:t>
            </a:r>
            <a:r>
              <a:rPr lang="zh-CN" altLang="en-US" dirty="0">
                <a:solidFill>
                  <a:srgbClr val="FF0000"/>
                </a:solidFill>
              </a:rPr>
              <a:t>转换下层</a:t>
            </a:r>
            <a:r>
              <a:rPr lang="zh-CN" altLang="en-US" dirty="0"/>
              <a:t>的取反运算，可得到反相输出门。</a:t>
            </a:r>
          </a:p>
        </p:txBody>
      </p:sp>
      <p:sp>
        <p:nvSpPr>
          <p:cNvPr id="7" name="灯片编号占位符 6"/>
          <p:cNvSpPr>
            <a:spLocks noGrp="1"/>
          </p:cNvSpPr>
          <p:nvPr>
            <p:ph type="sldNum" sz="quarter" idx="4294967295"/>
          </p:nvPr>
        </p:nvSpPr>
        <p:spPr>
          <a:xfrm>
            <a:off x="8642350" y="6489700"/>
            <a:ext cx="501650" cy="333375"/>
          </a:xfrm>
          <a:prstGeom prst="rect">
            <a:avLst/>
          </a:prstGeom>
        </p:spPr>
        <p:txBody>
          <a:bodyPr/>
          <a:lstStyle/>
          <a:p>
            <a:pPr>
              <a:defRPr/>
            </a:pPr>
            <a:fld id="{EDC9EC5A-3A7E-44D3-A108-1E2CF17B1AE9}" type="slidenum">
              <a:rPr lang="en-US" altLang="zh-CN" smtClean="0"/>
              <a:t>74</a:t>
            </a:fld>
            <a:endParaRPr lang="en-US" altLang="zh-CN"/>
          </a:p>
        </p:txBody>
      </p:sp>
      <p:pic>
        <p:nvPicPr>
          <p:cNvPr id="10" name="图片 9"/>
          <p:cNvPicPr/>
          <p:nvPr/>
        </p:nvPicPr>
        <p:blipFill>
          <a:blip r:embed="rId3">
            <a:extLst>
              <a:ext uri="{28A0092B-C50C-407E-A947-70E740481C1C}">
                <a14:useLocalDpi xmlns:a14="http://schemas.microsoft.com/office/drawing/2010/main" val="0"/>
              </a:ext>
            </a:extLst>
          </a:blip>
          <a:srcRect/>
          <a:stretch>
            <a:fillRect/>
          </a:stretch>
        </p:blipFill>
        <p:spPr bwMode="auto">
          <a:xfrm>
            <a:off x="1246340" y="3120200"/>
            <a:ext cx="6945315" cy="3068876"/>
          </a:xfrm>
          <a:prstGeom prst="rect">
            <a:avLst/>
          </a:prstGeom>
          <a:noFill/>
          <a:ln>
            <a:noFill/>
          </a:ln>
        </p:spPr>
      </p:pic>
    </p:spTree>
  </p:cSld>
  <p:clrMapOvr>
    <a:masterClrMapping/>
  </p:clrMapOvr>
  <p:transition spd="med">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4.3 </a:t>
            </a:r>
            <a:r>
              <a:rPr lang="zh-CN" altLang="en-US" dirty="0"/>
              <a:t>逻辑函数变换</a:t>
            </a:r>
          </a:p>
        </p:txBody>
      </p:sp>
      <p:sp>
        <p:nvSpPr>
          <p:cNvPr id="9" name="内容占位符 8"/>
          <p:cNvSpPr>
            <a:spLocks noGrp="1"/>
          </p:cNvSpPr>
          <p:nvPr>
            <p:ph idx="1"/>
          </p:nvPr>
        </p:nvSpPr>
        <p:spPr>
          <a:xfrm>
            <a:off x="353859" y="901961"/>
            <a:ext cx="8436279" cy="2589876"/>
          </a:xfrm>
        </p:spPr>
        <p:txBody>
          <a:bodyPr/>
          <a:lstStyle/>
          <a:p>
            <a:r>
              <a:rPr lang="zh-CN" altLang="en-US" sz="2200" dirty="0"/>
              <a:t>在数字电路中，与非门和或非门通常比与门和或门的执行</a:t>
            </a:r>
            <a:r>
              <a:rPr lang="zh-CN" altLang="en-US" sz="2200" dirty="0">
                <a:solidFill>
                  <a:srgbClr val="FF0000"/>
                </a:solidFill>
              </a:rPr>
              <a:t>速度快</a:t>
            </a:r>
            <a:r>
              <a:rPr lang="zh-CN" altLang="en-US" sz="2200" dirty="0"/>
              <a:t>。</a:t>
            </a:r>
            <a:endParaRPr lang="en-US" altLang="zh-CN" sz="2200" dirty="0"/>
          </a:p>
          <a:p>
            <a:r>
              <a:rPr lang="zh-CN" altLang="en-US" sz="2200" dirty="0"/>
              <a:t>将“与</a:t>
            </a:r>
            <a:r>
              <a:rPr lang="en-US" altLang="zh-CN" sz="2200" dirty="0"/>
              <a:t>-</a:t>
            </a:r>
            <a:r>
              <a:rPr lang="zh-CN" altLang="en-US" sz="2200" dirty="0"/>
              <a:t>或”表达式转换为“与非</a:t>
            </a:r>
            <a:r>
              <a:rPr lang="en-US" altLang="zh-CN" sz="2200" dirty="0"/>
              <a:t>-</a:t>
            </a:r>
            <a:r>
              <a:rPr lang="zh-CN" altLang="en-US" sz="2200" dirty="0"/>
              <a:t>与非”表达式？</a:t>
            </a:r>
            <a:endParaRPr lang="en-US" altLang="zh-CN" sz="2200" dirty="0"/>
          </a:p>
          <a:p>
            <a:pPr lvl="1"/>
            <a:r>
              <a:rPr lang="zh-CN" altLang="en-US" dirty="0"/>
              <a:t>将“与</a:t>
            </a:r>
            <a:r>
              <a:rPr lang="en-US" altLang="zh-CN" dirty="0"/>
              <a:t>-</a:t>
            </a:r>
            <a:r>
              <a:rPr lang="zh-CN" altLang="en-US" dirty="0"/>
              <a:t>或”表达式整体</a:t>
            </a:r>
            <a:r>
              <a:rPr lang="zh-CN" altLang="en-US" dirty="0">
                <a:solidFill>
                  <a:srgbClr val="FF0000"/>
                </a:solidFill>
              </a:rPr>
              <a:t>两次取反</a:t>
            </a:r>
            <a:r>
              <a:rPr lang="zh-CN" altLang="en-US" dirty="0"/>
              <a:t>，然后运用德摩根定律</a:t>
            </a:r>
            <a:r>
              <a:rPr lang="zh-CN" altLang="en-US" dirty="0">
                <a:solidFill>
                  <a:srgbClr val="FF0000"/>
                </a:solidFill>
              </a:rPr>
              <a:t>转换下层</a:t>
            </a:r>
            <a:r>
              <a:rPr lang="zh-CN" altLang="en-US" dirty="0"/>
              <a:t>的取反运算，就可以得到“与非</a:t>
            </a:r>
            <a:r>
              <a:rPr lang="en-US" altLang="zh-CN" dirty="0"/>
              <a:t>-</a:t>
            </a:r>
            <a:r>
              <a:rPr lang="zh-CN" altLang="en-US" dirty="0"/>
              <a:t>与非”表达式</a:t>
            </a:r>
            <a:endParaRPr lang="en-US" altLang="zh-CN" dirty="0"/>
          </a:p>
          <a:p>
            <a:pPr lvl="1"/>
            <a:r>
              <a:rPr lang="zh-CN" altLang="en-US" dirty="0"/>
              <a:t>使用</a:t>
            </a:r>
            <a:r>
              <a:rPr lang="zh-CN" altLang="en-US" dirty="0">
                <a:solidFill>
                  <a:srgbClr val="FF0000"/>
                </a:solidFill>
              </a:rPr>
              <a:t>与非门</a:t>
            </a:r>
            <a:r>
              <a:rPr lang="zh-CN" altLang="en-US" dirty="0"/>
              <a:t>替代</a:t>
            </a:r>
            <a:r>
              <a:rPr lang="zh-CN" altLang="en-US" dirty="0">
                <a:solidFill>
                  <a:srgbClr val="00B0F0"/>
                </a:solidFill>
              </a:rPr>
              <a:t>与门</a:t>
            </a:r>
            <a:r>
              <a:rPr lang="zh-CN" altLang="en-US" dirty="0"/>
              <a:t>和</a:t>
            </a:r>
            <a:r>
              <a:rPr lang="zh-CN" altLang="en-US" dirty="0">
                <a:solidFill>
                  <a:srgbClr val="00B0F0"/>
                </a:solidFill>
              </a:rPr>
              <a:t>或门</a:t>
            </a:r>
            <a:r>
              <a:rPr lang="zh-CN" altLang="en-US" dirty="0"/>
              <a:t>来实现该逻辑函数。</a:t>
            </a:r>
            <a:endParaRPr lang="en-US" altLang="zh-CN" dirty="0"/>
          </a:p>
          <a:p>
            <a:pPr lvl="1"/>
            <a:r>
              <a:rPr lang="zh-CN" altLang="en-US" dirty="0"/>
              <a:t>例如：</a:t>
            </a:r>
            <a:r>
              <a:rPr lang="en-US" altLang="zh-CN" dirty="0"/>
              <a:t>F(X,Y,Z)=X∙Y+Y∙Z+X∙Z</a:t>
            </a:r>
            <a:r>
              <a:rPr lang="zh-CN" altLang="en-US" dirty="0"/>
              <a:t>，转换为：</a:t>
            </a:r>
          </a:p>
        </p:txBody>
      </p:sp>
      <p:sp>
        <p:nvSpPr>
          <p:cNvPr id="7" name="灯片编号占位符 6"/>
          <p:cNvSpPr>
            <a:spLocks noGrp="1"/>
          </p:cNvSpPr>
          <p:nvPr>
            <p:ph type="sldNum" sz="quarter" idx="4294967295"/>
          </p:nvPr>
        </p:nvSpPr>
        <p:spPr>
          <a:xfrm>
            <a:off x="8642350" y="6489700"/>
            <a:ext cx="501650" cy="333375"/>
          </a:xfrm>
          <a:prstGeom prst="rect">
            <a:avLst/>
          </a:prstGeom>
        </p:spPr>
        <p:txBody>
          <a:bodyPr/>
          <a:lstStyle/>
          <a:p>
            <a:pPr>
              <a:defRPr/>
            </a:pPr>
            <a:fld id="{EDC9EC5A-3A7E-44D3-A108-1E2CF17B1AE9}" type="slidenum">
              <a:rPr lang="en-US" altLang="zh-CN" smtClean="0"/>
              <a:t>75</a:t>
            </a:fld>
            <a:endParaRPr lang="en-US" altLang="zh-CN"/>
          </a:p>
        </p:txBody>
      </p:sp>
      <mc:AlternateContent xmlns:mc="http://schemas.openxmlformats.org/markup-compatibility/2006" xmlns:a14="http://schemas.microsoft.com/office/drawing/2010/main">
        <mc:Choice Requires="a14">
          <p:sp>
            <p:nvSpPr>
              <p:cNvPr id="2" name="矩形 1"/>
              <p:cNvSpPr/>
              <p:nvPr/>
            </p:nvSpPr>
            <p:spPr>
              <a:xfrm>
                <a:off x="1363873" y="3566976"/>
                <a:ext cx="6707660" cy="509114"/>
              </a:xfrm>
              <a:prstGeom prst="rect">
                <a:avLst/>
              </a:prstGeom>
            </p:spPr>
            <p:txBody>
              <a:bodyPr wrap="square">
                <a:spAutoFit/>
              </a:bodyPr>
              <a:lstStyle/>
              <a:p>
                <a:r>
                  <a:rPr lang="en-US" altLang="zh-CN" sz="2400" dirty="0">
                    <a:latin typeface="Times New Roman" panose="02020603050405020304" pitchFamily="18" charset="0"/>
                  </a:rPr>
                  <a:t>F(X,Y,Z)=</a:t>
                </a:r>
                <a14:m>
                  <m:oMath xmlns:m="http://schemas.openxmlformats.org/officeDocument/2006/math">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𝑋</m:t>
                        </m:r>
                        <m:r>
                          <a:rPr lang="en-US" altLang="zh-CN" sz="2400">
                            <a:latin typeface="Cambria Math" panose="02040503050406030204" pitchFamily="18" charset="0"/>
                            <a:cs typeface="Times New Roman" panose="02020603050405020304" pitchFamily="18" charset="0"/>
                          </a:rPr>
                          <m:t>∙</m:t>
                        </m:r>
                        <m:r>
                          <m:rPr>
                            <m:sty m:val="p"/>
                          </m:rPr>
                          <a:rPr lang="en-US" altLang="zh-CN" sz="2400">
                            <a:latin typeface="Cambria Math" panose="02040503050406030204" pitchFamily="18" charset="0"/>
                            <a:cs typeface="Times New Roman" panose="02020603050405020304" pitchFamily="18" charset="0"/>
                          </a:rPr>
                          <m:t>Y</m:t>
                        </m:r>
                        <m:r>
                          <a:rPr lang="en-US" altLang="zh-CN" sz="2400">
                            <a:latin typeface="Cambria Math" panose="02040503050406030204" pitchFamily="18" charset="0"/>
                            <a:cs typeface="Times New Roman" panose="02020603050405020304" pitchFamily="18" charset="0"/>
                          </a:rPr>
                          <m:t>+ </m:t>
                        </m:r>
                        <m:r>
                          <m:rPr>
                            <m:sty m:val="p"/>
                          </m:rPr>
                          <a:rPr lang="en-US" altLang="zh-CN" sz="2400">
                            <a:latin typeface="Cambria Math" panose="02040503050406030204" pitchFamily="18" charset="0"/>
                            <a:cs typeface="Times New Roman" panose="02020603050405020304" pitchFamily="18" charset="0"/>
                          </a:rPr>
                          <m:t>Y</m:t>
                        </m:r>
                        <m:r>
                          <a:rPr lang="en-US" altLang="zh-CN" sz="2400">
                            <a:latin typeface="Cambria Math" panose="02040503050406030204" pitchFamily="18" charset="0"/>
                            <a:cs typeface="Times New Roman" panose="02020603050405020304" pitchFamily="18" charset="0"/>
                          </a:rPr>
                          <m:t>∙</m:t>
                        </m:r>
                        <m:r>
                          <m:rPr>
                            <m:sty m:val="p"/>
                          </m:rPr>
                          <a:rPr lang="en-US" altLang="zh-CN" sz="2400">
                            <a:latin typeface="Cambria Math" panose="02040503050406030204" pitchFamily="18" charset="0"/>
                            <a:cs typeface="Times New Roman" panose="02020603050405020304" pitchFamily="18" charset="0"/>
                          </a:rPr>
                          <m:t>Z</m:t>
                        </m:r>
                        <m:r>
                          <a:rPr lang="en-US" altLang="zh-CN" sz="240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 </m:t>
                        </m:r>
                        <m:r>
                          <a:rPr lang="en-US" altLang="zh-CN" sz="2400" i="1">
                            <a:latin typeface="Cambria Math" panose="02040503050406030204" pitchFamily="18" charset="0"/>
                            <a:cs typeface="Times New Roman" panose="02020603050405020304" pitchFamily="18" charset="0"/>
                          </a:rPr>
                          <m:t>𝑋</m:t>
                        </m:r>
                        <m:r>
                          <a:rPr lang="en-US" altLang="zh-CN" sz="2400">
                            <a:latin typeface="Cambria Math" panose="02040503050406030204" pitchFamily="18" charset="0"/>
                            <a:cs typeface="Times New Roman" panose="02020603050405020304" pitchFamily="18" charset="0"/>
                          </a:rPr>
                          <m:t>∙</m:t>
                        </m:r>
                        <m:r>
                          <m:rPr>
                            <m:sty m:val="p"/>
                          </m:rPr>
                          <a:rPr lang="en-US" altLang="zh-CN" sz="2400">
                            <a:latin typeface="Cambria Math" panose="02040503050406030204" pitchFamily="18" charset="0"/>
                            <a:cs typeface="Times New Roman" panose="02020603050405020304" pitchFamily="18" charset="0"/>
                          </a:rPr>
                          <m:t>Z</m:t>
                        </m:r>
                      </m:e>
                    </m:acc>
                  </m:oMath>
                </a14:m>
                <a:r>
                  <a:rPr lang="en-US" altLang="zh-CN" sz="2400" dirty="0">
                    <a:latin typeface="Times New Roman" panose="02020603050405020304" pitchFamily="18" charset="0"/>
                  </a:rPr>
                  <a:t>=</a:t>
                </a:r>
                <a14:m>
                  <m:oMath xmlns:m="http://schemas.openxmlformats.org/officeDocument/2006/math">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𝑋</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𝑌</m:t>
                            </m:r>
                          </m:e>
                        </m:acc>
                        <m:r>
                          <a:rPr lang="en-US" altLang="zh-CN" sz="2400" i="1">
                            <a:latin typeface="Cambria Math" panose="02040503050406030204" pitchFamily="18" charset="0"/>
                            <a:cs typeface="Times New Roman" panose="02020603050405020304" pitchFamily="18" charset="0"/>
                          </a:rPr>
                          <m:t>∙</m:t>
                        </m:r>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𝑌</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𝑍</m:t>
                            </m:r>
                          </m:e>
                        </m:acc>
                        <m:r>
                          <a:rPr lang="en-US" altLang="zh-CN" sz="2400" i="1">
                            <a:latin typeface="Cambria Math" panose="02040503050406030204" pitchFamily="18" charset="0"/>
                            <a:cs typeface="Times New Roman" panose="02020603050405020304" pitchFamily="18" charset="0"/>
                          </a:rPr>
                          <m:t>∙</m:t>
                        </m:r>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𝑋</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𝑍</m:t>
                            </m:r>
                          </m:e>
                        </m:acc>
                      </m:e>
                    </m:acc>
                  </m:oMath>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1363873" y="3566976"/>
                <a:ext cx="6707660" cy="509114"/>
              </a:xfrm>
              <a:prstGeom prst="rect">
                <a:avLst/>
              </a:prstGeom>
              <a:blipFill rotWithShape="1">
                <a:blip r:embed="rId3"/>
                <a:stretch>
                  <a:fillRect l="-8" t="-36" r="1" b="5"/>
                </a:stretch>
              </a:blipFill>
            </p:spPr>
            <p:txBody>
              <a:bodyPr/>
              <a:lstStyle/>
              <a:p>
                <a:r>
                  <a:rPr lang="zh-CN" altLang="en-US">
                    <a:noFill/>
                  </a:rPr>
                  <a:t> </a:t>
                </a:r>
              </a:p>
            </p:txBody>
          </p:sp>
        </mc:Fallback>
      </mc:AlternateContent>
      <p:pic>
        <p:nvPicPr>
          <p:cNvPr id="11" name="图片 10"/>
          <p:cNvPicPr/>
          <p:nvPr/>
        </p:nvPicPr>
        <p:blipFill>
          <a:blip r:embed="rId4">
            <a:extLst>
              <a:ext uri="{28A0092B-C50C-407E-A947-70E740481C1C}">
                <a14:useLocalDpi xmlns:a14="http://schemas.microsoft.com/office/drawing/2010/main" val="0"/>
              </a:ext>
            </a:extLst>
          </a:blip>
          <a:srcRect/>
          <a:stretch>
            <a:fillRect/>
          </a:stretch>
        </p:blipFill>
        <p:spPr bwMode="auto">
          <a:xfrm>
            <a:off x="713984" y="4076091"/>
            <a:ext cx="7590771" cy="2646776"/>
          </a:xfrm>
          <a:prstGeom prst="rect">
            <a:avLst/>
          </a:prstGeom>
          <a:noFill/>
          <a:ln>
            <a:noFill/>
          </a:ln>
        </p:spPr>
      </p:pic>
    </p:spTree>
  </p:cSld>
  <p:clrMapOvr>
    <a:masterClrMapping/>
  </p:clrMapOvr>
  <p:transition spd="med">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4.3 </a:t>
            </a:r>
            <a:r>
              <a:rPr lang="zh-CN" altLang="en-US" dirty="0"/>
              <a:t>逻辑函数变换</a:t>
            </a:r>
          </a:p>
        </p:txBody>
      </p:sp>
      <p:sp>
        <p:nvSpPr>
          <p:cNvPr id="9" name="内容占位符 8"/>
          <p:cNvSpPr>
            <a:spLocks noGrp="1"/>
          </p:cNvSpPr>
          <p:nvPr>
            <p:ph idx="1"/>
          </p:nvPr>
        </p:nvSpPr>
        <p:spPr>
          <a:xfrm>
            <a:off x="331330" y="997677"/>
            <a:ext cx="8311020" cy="1675780"/>
          </a:xfrm>
        </p:spPr>
        <p:txBody>
          <a:bodyPr/>
          <a:lstStyle/>
          <a:p>
            <a:r>
              <a:rPr lang="zh-CN" altLang="en-US" sz="2200" dirty="0"/>
              <a:t>对于任何积之和表达式都可使用“与</a:t>
            </a:r>
            <a:r>
              <a:rPr lang="en-US" altLang="zh-CN" sz="2200" dirty="0"/>
              <a:t>-</a:t>
            </a:r>
            <a:r>
              <a:rPr lang="zh-CN" altLang="en-US" sz="2200" dirty="0"/>
              <a:t>或”电路和“与非</a:t>
            </a:r>
            <a:r>
              <a:rPr lang="en-US" altLang="zh-CN" sz="2200" dirty="0"/>
              <a:t>-</a:t>
            </a:r>
            <a:r>
              <a:rPr lang="zh-CN" altLang="en-US" sz="2200" dirty="0"/>
              <a:t>与非”电路这两种方法实现。</a:t>
            </a:r>
            <a:endParaRPr lang="en-US" altLang="zh-CN" sz="2200" dirty="0"/>
          </a:p>
          <a:p>
            <a:r>
              <a:rPr lang="zh-CN" altLang="en-US" sz="2200" dirty="0"/>
              <a:t>在第一级的输出和第二级的输入之间加入</a:t>
            </a:r>
            <a:r>
              <a:rPr lang="zh-CN" altLang="en-US" sz="2200" dirty="0">
                <a:solidFill>
                  <a:srgbClr val="FF0000"/>
                </a:solidFill>
              </a:rPr>
              <a:t>一对反相器</a:t>
            </a:r>
            <a:r>
              <a:rPr lang="zh-CN" altLang="en-US" sz="2200" dirty="0"/>
              <a:t>，来实现用反相门替代与门和或门。</a:t>
            </a:r>
          </a:p>
        </p:txBody>
      </p:sp>
      <p:sp>
        <p:nvSpPr>
          <p:cNvPr id="7" name="灯片编号占位符 6"/>
          <p:cNvSpPr>
            <a:spLocks noGrp="1"/>
          </p:cNvSpPr>
          <p:nvPr>
            <p:ph type="sldNum" sz="quarter" idx="4294967295"/>
          </p:nvPr>
        </p:nvSpPr>
        <p:spPr>
          <a:xfrm>
            <a:off x="8642350" y="6489700"/>
            <a:ext cx="501650" cy="333375"/>
          </a:xfrm>
          <a:prstGeom prst="rect">
            <a:avLst/>
          </a:prstGeom>
        </p:spPr>
        <p:txBody>
          <a:bodyPr/>
          <a:lstStyle/>
          <a:p>
            <a:pPr>
              <a:defRPr/>
            </a:pPr>
            <a:fld id="{EDC9EC5A-3A7E-44D3-A108-1E2CF17B1AE9}" type="slidenum">
              <a:rPr lang="en-US" altLang="zh-CN" smtClean="0"/>
              <a:t>76</a:t>
            </a:fld>
            <a:endParaRPr lang="en-US" altLang="zh-CN"/>
          </a:p>
        </p:txBody>
      </p:sp>
      <p:pic>
        <p:nvPicPr>
          <p:cNvPr id="10" name="图片 9"/>
          <p:cNvPicPr/>
          <p:nvPr/>
        </p:nvPicPr>
        <p:blipFill>
          <a:blip r:embed="rId3">
            <a:extLst>
              <a:ext uri="{28A0092B-C50C-407E-A947-70E740481C1C}">
                <a14:useLocalDpi xmlns:a14="http://schemas.microsoft.com/office/drawing/2010/main" val="0"/>
              </a:ext>
            </a:extLst>
          </a:blip>
          <a:srcRect/>
          <a:stretch>
            <a:fillRect/>
          </a:stretch>
        </p:blipFill>
        <p:spPr bwMode="auto">
          <a:xfrm>
            <a:off x="438411" y="2939107"/>
            <a:ext cx="8354860" cy="3243903"/>
          </a:xfrm>
          <a:prstGeom prst="rect">
            <a:avLst/>
          </a:prstGeom>
          <a:noFill/>
          <a:ln>
            <a:noFill/>
          </a:ln>
        </p:spPr>
      </p:pic>
    </p:spTree>
  </p:cSld>
  <p:clrMapOvr>
    <a:masterClrMapping/>
  </p:clrMapOvr>
  <p:transition spd="med">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4.3 </a:t>
            </a:r>
            <a:r>
              <a:rPr lang="zh-CN" altLang="en-US" dirty="0"/>
              <a:t>逻辑函数变换*</a:t>
            </a:r>
          </a:p>
        </p:txBody>
      </p:sp>
      <p:sp>
        <p:nvSpPr>
          <p:cNvPr id="9" name="内容占位符 8"/>
          <p:cNvSpPr>
            <a:spLocks noGrp="1"/>
          </p:cNvSpPr>
          <p:nvPr>
            <p:ph idx="1"/>
          </p:nvPr>
        </p:nvSpPr>
        <p:spPr>
          <a:xfrm>
            <a:off x="457200" y="840771"/>
            <a:ext cx="8686800" cy="1337802"/>
          </a:xfrm>
        </p:spPr>
        <p:txBody>
          <a:bodyPr/>
          <a:lstStyle/>
          <a:p>
            <a:r>
              <a:rPr lang="zh-CN" altLang="en-US" sz="2200" dirty="0"/>
              <a:t>利用</a:t>
            </a:r>
            <a:r>
              <a:rPr lang="zh-CN" altLang="en-US" sz="2200" dirty="0">
                <a:solidFill>
                  <a:srgbClr val="FF0000"/>
                </a:solidFill>
              </a:rPr>
              <a:t>布尔代数</a:t>
            </a:r>
            <a:r>
              <a:rPr lang="zh-CN" altLang="en-US" sz="2200" dirty="0"/>
              <a:t>可以实现不同形式逻辑表达式之间的变换。</a:t>
            </a:r>
            <a:endParaRPr lang="en-US" altLang="zh-CN" sz="2200" dirty="0"/>
          </a:p>
          <a:p>
            <a:r>
              <a:rPr lang="zh-CN" altLang="en-US" sz="2200" dirty="0"/>
              <a:t>公式之间可等价变换，逻辑电路图的不同设计，实现也不同</a:t>
            </a:r>
            <a:endParaRPr lang="en-US" altLang="zh-CN" sz="2200" dirty="0"/>
          </a:p>
          <a:p>
            <a:r>
              <a:rPr lang="zh-CN" altLang="en-US" sz="2200" dirty="0"/>
              <a:t>示例：</a:t>
            </a:r>
            <a:r>
              <a:rPr lang="zh-CN" altLang="en-US" sz="2200" dirty="0">
                <a:solidFill>
                  <a:srgbClr val="00B0F0"/>
                </a:solidFill>
              </a:rPr>
              <a:t>与或</a:t>
            </a:r>
            <a:r>
              <a:rPr lang="zh-CN" altLang="en-US" sz="2200" dirty="0"/>
              <a:t>表达式转换成</a:t>
            </a:r>
            <a:r>
              <a:rPr lang="zh-CN" altLang="en-US" sz="2200" dirty="0">
                <a:solidFill>
                  <a:srgbClr val="00B0F0"/>
                </a:solidFill>
              </a:rPr>
              <a:t>或与</a:t>
            </a:r>
            <a:r>
              <a:rPr lang="zh-CN" altLang="en-US" sz="2200" dirty="0"/>
              <a:t>表达式</a:t>
            </a:r>
          </a:p>
        </p:txBody>
      </p:sp>
      <p:sp>
        <p:nvSpPr>
          <p:cNvPr id="7" name="灯片编号占位符 6"/>
          <p:cNvSpPr>
            <a:spLocks noGrp="1"/>
          </p:cNvSpPr>
          <p:nvPr>
            <p:ph type="sldNum" sz="quarter" idx="4294967295"/>
          </p:nvPr>
        </p:nvSpPr>
        <p:spPr>
          <a:xfrm>
            <a:off x="8642350" y="6489700"/>
            <a:ext cx="501650" cy="333375"/>
          </a:xfrm>
          <a:prstGeom prst="rect">
            <a:avLst/>
          </a:prstGeom>
        </p:spPr>
        <p:txBody>
          <a:bodyPr/>
          <a:lstStyle/>
          <a:p>
            <a:pPr>
              <a:defRPr/>
            </a:pPr>
            <a:fld id="{EDC9EC5A-3A7E-44D3-A108-1E2CF17B1AE9}" type="slidenum">
              <a:rPr lang="en-US" altLang="zh-CN" smtClean="0"/>
              <a:t>77</a:t>
            </a:fld>
            <a:endParaRPr lang="en-US" altLang="zh-CN"/>
          </a:p>
        </p:txBody>
      </p:sp>
      <mc:AlternateContent xmlns:mc="http://schemas.openxmlformats.org/markup-compatibility/2006" xmlns:a14="http://schemas.microsoft.com/office/drawing/2010/main">
        <mc:Choice Requires="a14">
          <p:sp>
            <p:nvSpPr>
              <p:cNvPr id="11" name="Object 9"/>
              <p:cNvSpPr txBox="1"/>
              <p:nvPr/>
            </p:nvSpPr>
            <p:spPr bwMode="auto">
              <a:xfrm>
                <a:off x="457200" y="2183244"/>
                <a:ext cx="3409727" cy="411162"/>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r>
                        <a:rPr lang="zh-CN" altLang="en-US" sz="2000" b="1" i="1">
                          <a:solidFill>
                            <a:srgbClr val="000000"/>
                          </a:solidFill>
                          <a:latin typeface="Cambria Math" panose="02040503050406030204" pitchFamily="18" charset="0"/>
                        </a:rPr>
                        <m:t>𝑭</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𝑿</m:t>
                      </m:r>
                      <m:r>
                        <a:rPr lang="zh-CN" altLang="en-US" sz="2000" b="1"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b="1" i="1">
                              <a:solidFill>
                                <a:srgbClr val="000000"/>
                              </a:solidFill>
                              <a:latin typeface="Cambria Math" panose="02040503050406030204" pitchFamily="18" charset="0"/>
                            </a:rPr>
                            <m:t>𝒀</m:t>
                          </m:r>
                        </m:e>
                      </m:ba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𝒁</m:t>
                      </m:r>
                      <m:r>
                        <a:rPr lang="zh-CN" altLang="en-US" sz="2000" b="1"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b="1" i="1">
                              <a:solidFill>
                                <a:srgbClr val="000000"/>
                              </a:solidFill>
                              <a:latin typeface="Cambria Math" panose="02040503050406030204" pitchFamily="18" charset="0"/>
                            </a:rPr>
                            <m:t>𝑿</m:t>
                          </m:r>
                        </m:e>
                      </m:ba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𝒀</m:t>
                      </m:r>
                      <m:r>
                        <a:rPr lang="zh-CN" altLang="en-US" sz="2000" b="1"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b="1" i="1">
                              <a:solidFill>
                                <a:srgbClr val="000000"/>
                              </a:solidFill>
                              <a:latin typeface="Cambria Math" panose="02040503050406030204" pitchFamily="18" charset="0"/>
                            </a:rPr>
                            <m:t>𝒁</m:t>
                          </m:r>
                        </m:e>
                      </m:bar>
                    </m:oMath>
                  </m:oMathPara>
                </a14:m>
                <a:endParaRPr lang="zh-CN" altLang="en-US" sz="2000" dirty="0"/>
              </a:p>
            </p:txBody>
          </p:sp>
        </mc:Choice>
        <mc:Fallback xmlns="">
          <p:sp>
            <p:nvSpPr>
              <p:cNvPr id="11" name="Object 9"/>
              <p:cNvSpPr txBox="1">
                <a:spLocks noRot="1" noChangeAspect="1" noMove="1" noResize="1" noEditPoints="1" noAdjustHandles="1" noChangeArrowheads="1" noChangeShapeType="1" noTextEdit="1"/>
              </p:cNvSpPr>
              <p:nvPr/>
            </p:nvSpPr>
            <p:spPr bwMode="auto">
              <a:xfrm>
                <a:off x="457200" y="2183244"/>
                <a:ext cx="3409727" cy="411162"/>
              </a:xfrm>
              <a:prstGeom prst="rect">
                <a:avLst/>
              </a:prstGeom>
              <a:blipFill rotWithShape="1">
                <a:blip r:embed="rId3"/>
                <a:stretch>
                  <a:fillRect t="-28" r="12" b="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Object 9"/>
              <p:cNvSpPr txBox="1"/>
              <p:nvPr/>
            </p:nvSpPr>
            <p:spPr bwMode="auto">
              <a:xfrm>
                <a:off x="407617" y="2558015"/>
                <a:ext cx="4914303" cy="411162"/>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r>
                        <a:rPr lang="zh-CN" altLang="en-US" sz="2000" b="1" i="1">
                          <a:solidFill>
                            <a:srgbClr val="000000"/>
                          </a:solidFill>
                          <a:latin typeface="Cambria Math" panose="02040503050406030204" pitchFamily="18" charset="0"/>
                        </a:rPr>
                        <m:t>𝑭</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𝑿</m:t>
                      </m:r>
                      <m:r>
                        <a:rPr lang="zh-CN" altLang="en-US" sz="2000" b="1"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b="1" i="1">
                              <a:solidFill>
                                <a:srgbClr val="000000"/>
                              </a:solidFill>
                              <a:latin typeface="Cambria Math" panose="02040503050406030204" pitchFamily="18" charset="0"/>
                            </a:rPr>
                            <m:t>𝒀</m:t>
                          </m:r>
                        </m:e>
                      </m:bar>
                      <m:r>
                        <a:rPr lang="zh-CN" altLang="en-US" sz="2000" b="1"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b="1" i="1">
                              <a:solidFill>
                                <a:srgbClr val="000000"/>
                              </a:solidFill>
                              <a:latin typeface="Cambria Math" panose="02040503050406030204" pitchFamily="18" charset="0"/>
                            </a:rPr>
                            <m:t>𝑿</m:t>
                          </m:r>
                        </m:e>
                      </m:ba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𝒀</m:t>
                      </m:r>
                      <m:r>
                        <a:rPr lang="zh-CN" altLang="en-US" sz="2000" b="1"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b="1" i="1">
                              <a:solidFill>
                                <a:srgbClr val="000000"/>
                              </a:solidFill>
                              <a:latin typeface="Cambria Math" panose="02040503050406030204" pitchFamily="18" charset="0"/>
                            </a:rPr>
                            <m:t>𝒁</m:t>
                          </m:r>
                        </m:e>
                      </m:ba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𝒁</m:t>
                      </m:r>
                      <m:r>
                        <a:rPr lang="zh-CN" altLang="en-US" sz="2000" b="1"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b="1" i="1">
                              <a:solidFill>
                                <a:srgbClr val="000000"/>
                              </a:solidFill>
                              <a:latin typeface="Cambria Math" panose="02040503050406030204" pitchFamily="18" charset="0"/>
                            </a:rPr>
                            <m:t>𝑿</m:t>
                          </m:r>
                        </m:e>
                      </m:ba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𝒀</m:t>
                      </m:r>
                      <m:r>
                        <a:rPr lang="zh-CN" altLang="en-US" sz="2000" b="1"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b="1" i="1">
                              <a:solidFill>
                                <a:srgbClr val="000000"/>
                              </a:solidFill>
                              <a:latin typeface="Cambria Math" panose="02040503050406030204" pitchFamily="18" charset="0"/>
                            </a:rPr>
                            <m:t>𝒁</m:t>
                          </m:r>
                        </m:e>
                      </m:bar>
                      <m:r>
                        <a:rPr lang="zh-CN" altLang="en-US" sz="2000" b="1" i="1">
                          <a:solidFill>
                            <a:srgbClr val="000000"/>
                          </a:solidFill>
                          <a:latin typeface="Cambria Math" panose="02040503050406030204" pitchFamily="18" charset="0"/>
                        </a:rPr>
                        <m:t>)</m:t>
                      </m:r>
                    </m:oMath>
                  </m:oMathPara>
                </a14:m>
                <a:endParaRPr lang="zh-CN" altLang="en-US" sz="2000" dirty="0"/>
              </a:p>
            </p:txBody>
          </p:sp>
        </mc:Choice>
        <mc:Fallback xmlns="">
          <p:sp>
            <p:nvSpPr>
              <p:cNvPr id="12" name="Object 9"/>
              <p:cNvSpPr txBox="1">
                <a:spLocks noRot="1" noChangeAspect="1" noMove="1" noResize="1" noEditPoints="1" noAdjustHandles="1" noChangeArrowheads="1" noChangeShapeType="1" noTextEdit="1"/>
              </p:cNvSpPr>
              <p:nvPr/>
            </p:nvSpPr>
            <p:spPr bwMode="auto">
              <a:xfrm>
                <a:off x="407617" y="2558015"/>
                <a:ext cx="4914303" cy="411162"/>
              </a:xfrm>
              <a:prstGeom prst="rect">
                <a:avLst/>
              </a:prstGeom>
              <a:blipFill rotWithShape="1">
                <a:blip r:embed="rId4"/>
                <a:stretch>
                  <a:fillRect l="-12" t="-57" r="13" b="1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Object 9"/>
              <p:cNvSpPr txBox="1"/>
              <p:nvPr/>
            </p:nvSpPr>
            <p:spPr bwMode="auto">
              <a:xfrm>
                <a:off x="192071" y="3011072"/>
                <a:ext cx="8757775" cy="411162"/>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r>
                        <a:rPr lang="zh-CN" altLang="en-US" sz="2000" b="1" i="1">
                          <a:solidFill>
                            <a:srgbClr val="000000"/>
                          </a:solidFill>
                          <a:latin typeface="Cambria Math" panose="02040503050406030204" pitchFamily="18" charset="0"/>
                        </a:rPr>
                        <m:t>𝑭</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𝑿</m:t>
                      </m:r>
                      <m:r>
                        <a:rPr lang="zh-CN" altLang="en-US" sz="2000" b="1"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b="1" i="1">
                              <a:solidFill>
                                <a:srgbClr val="000000"/>
                              </a:solidFill>
                              <a:latin typeface="Cambria Math" panose="02040503050406030204" pitchFamily="18" charset="0"/>
                            </a:rPr>
                            <m:t>𝒀</m:t>
                          </m:r>
                        </m:e>
                      </m:bar>
                      <m:r>
                        <a:rPr lang="zh-CN" altLang="en-US" sz="2000" b="1"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b="1" i="1">
                              <a:solidFill>
                                <a:srgbClr val="000000"/>
                              </a:solidFill>
                              <a:latin typeface="Cambria Math" panose="02040503050406030204" pitchFamily="18" charset="0"/>
                            </a:rPr>
                            <m:t>𝑿</m:t>
                          </m:r>
                          <m:r>
                            <a:rPr lang="zh-CN" altLang="en-US" sz="2000" b="1" i="1">
                              <a:solidFill>
                                <a:srgbClr val="000000"/>
                              </a:solidFill>
                              <a:latin typeface="Cambria Math" panose="02040503050406030204" pitchFamily="18" charset="0"/>
                            </a:rPr>
                            <m:t>)</m:t>
                          </m:r>
                        </m:e>
                      </m:ba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𝑿</m:t>
                      </m:r>
                      <m:r>
                        <a:rPr lang="zh-CN" altLang="en-US" sz="2000" b="1"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b="1" i="1">
                              <a:solidFill>
                                <a:srgbClr val="000000"/>
                              </a:solidFill>
                              <a:latin typeface="Cambria Math" panose="02040503050406030204" pitchFamily="18" charset="0"/>
                            </a:rPr>
                            <m:t>𝒀</m:t>
                          </m:r>
                        </m:e>
                      </m:ba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𝒀</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𝑿</m:t>
                      </m:r>
                      <m:r>
                        <a:rPr lang="zh-CN" altLang="en-US" sz="2000" b="1"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b="1" i="1">
                              <a:solidFill>
                                <a:srgbClr val="000000"/>
                              </a:solidFill>
                              <a:latin typeface="Cambria Math" panose="02040503050406030204" pitchFamily="18" charset="0"/>
                            </a:rPr>
                            <m:t>𝒀</m:t>
                          </m:r>
                        </m:e>
                      </m:bar>
                      <m:r>
                        <a:rPr lang="zh-CN" altLang="en-US" sz="2000" b="1"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b="1" i="1">
                              <a:solidFill>
                                <a:srgbClr val="000000"/>
                              </a:solidFill>
                              <a:latin typeface="Cambria Math" panose="02040503050406030204" pitchFamily="18" charset="0"/>
                            </a:rPr>
                            <m:t>𝒁</m:t>
                          </m:r>
                        </m:e>
                      </m:ba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𝒁</m:t>
                      </m:r>
                      <m:r>
                        <a:rPr lang="zh-CN" altLang="en-US" sz="2000" b="1"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b="1" i="1">
                              <a:solidFill>
                                <a:srgbClr val="000000"/>
                              </a:solidFill>
                              <a:latin typeface="Cambria Math" panose="02040503050406030204" pitchFamily="18" charset="0"/>
                            </a:rPr>
                            <m:t>𝑿</m:t>
                          </m:r>
                        </m:e>
                      </m:ba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𝒁</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𝒀</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𝒁</m:t>
                      </m:r>
                      <m:r>
                        <a:rPr lang="zh-CN" altLang="en-US" sz="2000" b="1"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b="1" i="1">
                              <a:solidFill>
                                <a:srgbClr val="000000"/>
                              </a:solidFill>
                              <a:latin typeface="Cambria Math" panose="02040503050406030204" pitchFamily="18" charset="0"/>
                            </a:rPr>
                            <m:t>𝒁</m:t>
                          </m:r>
                        </m:e>
                      </m:bar>
                      <m:r>
                        <a:rPr lang="zh-CN" altLang="en-US" sz="2000" b="1" i="1">
                          <a:solidFill>
                            <a:srgbClr val="000000"/>
                          </a:solidFill>
                          <a:latin typeface="Cambria Math" panose="02040503050406030204" pitchFamily="18" charset="0"/>
                        </a:rPr>
                        <m:t>)</m:t>
                      </m:r>
                    </m:oMath>
                  </m:oMathPara>
                </a14:m>
                <a:endParaRPr lang="zh-CN" altLang="en-US" sz="2000" dirty="0"/>
              </a:p>
            </p:txBody>
          </p:sp>
        </mc:Choice>
        <mc:Fallback xmlns="">
          <p:sp>
            <p:nvSpPr>
              <p:cNvPr id="13" name="Object 9"/>
              <p:cNvSpPr txBox="1">
                <a:spLocks noRot="1" noChangeAspect="1" noMove="1" noResize="1" noEditPoints="1" noAdjustHandles="1" noChangeArrowheads="1" noChangeShapeType="1" noTextEdit="1"/>
              </p:cNvSpPr>
              <p:nvPr/>
            </p:nvSpPr>
            <p:spPr bwMode="auto">
              <a:xfrm>
                <a:off x="192071" y="3011072"/>
                <a:ext cx="8757775" cy="411162"/>
              </a:xfrm>
              <a:prstGeom prst="rect">
                <a:avLst/>
              </a:prstGeom>
              <a:blipFill rotWithShape="1">
                <a:blip r:embed="rId5"/>
                <a:stretch>
                  <a:fillRect l="-3" t="-131" r="2" b="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Object 9"/>
              <p:cNvSpPr txBox="1"/>
              <p:nvPr/>
            </p:nvSpPr>
            <p:spPr bwMode="auto">
              <a:xfrm>
                <a:off x="275572" y="3414431"/>
                <a:ext cx="5605398" cy="411163"/>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r>
                        <a:rPr lang="zh-CN" altLang="en-US" sz="2000" b="1" i="1">
                          <a:solidFill>
                            <a:srgbClr val="000000"/>
                          </a:solidFill>
                          <a:latin typeface="Cambria Math" panose="02040503050406030204" pitchFamily="18" charset="0"/>
                        </a:rPr>
                        <m:t>𝑭</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𝟏</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𝟏</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𝑿</m:t>
                      </m:r>
                      <m:r>
                        <a:rPr lang="zh-CN" altLang="en-US" sz="2000" b="1"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b="1" i="1">
                              <a:solidFill>
                                <a:srgbClr val="000000"/>
                              </a:solidFill>
                              <a:latin typeface="Cambria Math" panose="02040503050406030204" pitchFamily="18" charset="0"/>
                            </a:rPr>
                            <m:t>𝒀</m:t>
                          </m:r>
                        </m:e>
                      </m:bar>
                      <m:r>
                        <a:rPr lang="zh-CN" altLang="en-US" sz="2000" b="1"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b="1" i="1">
                              <a:solidFill>
                                <a:srgbClr val="000000"/>
                              </a:solidFill>
                              <a:latin typeface="Cambria Math" panose="02040503050406030204" pitchFamily="18" charset="0"/>
                            </a:rPr>
                            <m:t>𝒁</m:t>
                          </m:r>
                        </m:e>
                      </m:ba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𝒁</m:t>
                      </m:r>
                      <m:r>
                        <a:rPr lang="zh-CN" altLang="en-US" sz="2000" b="1"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b="1" i="1">
                              <a:solidFill>
                                <a:srgbClr val="000000"/>
                              </a:solidFill>
                              <a:latin typeface="Cambria Math" panose="02040503050406030204" pitchFamily="18" charset="0"/>
                            </a:rPr>
                            <m:t>𝑿</m:t>
                          </m:r>
                        </m:e>
                      </m:ba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𝒁</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𝒀</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𝟏</m:t>
                      </m:r>
                    </m:oMath>
                  </m:oMathPara>
                </a14:m>
                <a:endParaRPr lang="zh-CN" altLang="en-US" sz="2000" dirty="0"/>
              </a:p>
            </p:txBody>
          </p:sp>
        </mc:Choice>
        <mc:Fallback xmlns="">
          <p:sp>
            <p:nvSpPr>
              <p:cNvPr id="14" name="Object 9"/>
              <p:cNvSpPr txBox="1">
                <a:spLocks noRot="1" noChangeAspect="1" noMove="1" noResize="1" noEditPoints="1" noAdjustHandles="1" noChangeArrowheads="1" noChangeShapeType="1" noTextEdit="1"/>
              </p:cNvSpPr>
              <p:nvPr/>
            </p:nvSpPr>
            <p:spPr bwMode="auto">
              <a:xfrm>
                <a:off x="275572" y="3414431"/>
                <a:ext cx="5605398" cy="411163"/>
              </a:xfrm>
              <a:prstGeom prst="rect">
                <a:avLst/>
              </a:prstGeom>
              <a:blipFill rotWithShape="1">
                <a:blip r:embed="rId6"/>
                <a:stretch>
                  <a:fillRect l="-11" t="-9" r="4" b="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Object 9"/>
              <p:cNvSpPr txBox="1"/>
              <p:nvPr/>
            </p:nvSpPr>
            <p:spPr bwMode="auto">
              <a:xfrm>
                <a:off x="148056" y="3841555"/>
                <a:ext cx="4705780" cy="411162"/>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r>
                        <a:rPr lang="zh-CN" altLang="en-US" sz="2000" b="1" i="1">
                          <a:solidFill>
                            <a:srgbClr val="000000"/>
                          </a:solidFill>
                          <a:latin typeface="Cambria Math" panose="02040503050406030204" pitchFamily="18" charset="0"/>
                        </a:rPr>
                        <m:t>𝑭</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𝑿</m:t>
                      </m:r>
                      <m:r>
                        <a:rPr lang="zh-CN" altLang="en-US" sz="2000" b="1"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b="1" i="1">
                              <a:solidFill>
                                <a:srgbClr val="000000"/>
                              </a:solidFill>
                              <a:latin typeface="Cambria Math" panose="02040503050406030204" pitchFamily="18" charset="0"/>
                            </a:rPr>
                            <m:t>𝒀</m:t>
                          </m:r>
                        </m:e>
                      </m:bar>
                      <m:r>
                        <a:rPr lang="zh-CN" altLang="en-US" sz="2000" b="1"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b="1" i="1">
                              <a:solidFill>
                                <a:srgbClr val="000000"/>
                              </a:solidFill>
                              <a:latin typeface="Cambria Math" panose="02040503050406030204" pitchFamily="18" charset="0"/>
                            </a:rPr>
                            <m:t>𝒁</m:t>
                          </m:r>
                        </m:e>
                      </m:ba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𝒁</m:t>
                      </m:r>
                      <m:r>
                        <a:rPr lang="zh-CN" altLang="en-US" sz="2000" b="1" i="1">
                          <a:solidFill>
                            <a:srgbClr val="000000"/>
                          </a:solidFill>
                          <a:latin typeface="Cambria Math" panose="02040503050406030204" pitchFamily="18" charset="0"/>
                        </a:rPr>
                        <m:t>+</m:t>
                      </m:r>
                      <m:bar>
                        <m:barPr>
                          <m:pos m:val="top"/>
                          <m:ctrlPr>
                            <a:rPr lang="zh-CN" altLang="en-US" sz="2000" i="1">
                              <a:solidFill>
                                <a:srgbClr val="000000"/>
                              </a:solidFill>
                              <a:latin typeface="Cambria Math" panose="02040503050406030204" pitchFamily="18" charset="0"/>
                            </a:rPr>
                          </m:ctrlPr>
                        </m:barPr>
                        <m:e>
                          <m:r>
                            <a:rPr lang="zh-CN" altLang="en-US" sz="2000" b="1" i="1">
                              <a:solidFill>
                                <a:srgbClr val="000000"/>
                              </a:solidFill>
                              <a:latin typeface="Cambria Math" panose="02040503050406030204" pitchFamily="18" charset="0"/>
                            </a:rPr>
                            <m:t>𝑿</m:t>
                          </m:r>
                        </m:e>
                      </m:ba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𝒁</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𝒀</m:t>
                      </m:r>
                      <m:r>
                        <a:rPr lang="zh-CN" altLang="en-US" sz="2000" b="1" i="1">
                          <a:solidFill>
                            <a:srgbClr val="000000"/>
                          </a:solidFill>
                          <a:latin typeface="Cambria Math" panose="02040503050406030204" pitchFamily="18" charset="0"/>
                        </a:rPr>
                        <m:t>)</m:t>
                      </m:r>
                    </m:oMath>
                  </m:oMathPara>
                </a14:m>
                <a:endParaRPr lang="zh-CN" altLang="en-US" sz="2000" dirty="0"/>
              </a:p>
            </p:txBody>
          </p:sp>
        </mc:Choice>
        <mc:Fallback xmlns="">
          <p:sp>
            <p:nvSpPr>
              <p:cNvPr id="15" name="Object 9"/>
              <p:cNvSpPr txBox="1">
                <a:spLocks noRot="1" noChangeAspect="1" noMove="1" noResize="1" noEditPoints="1" noAdjustHandles="1" noChangeArrowheads="1" noChangeShapeType="1" noTextEdit="1"/>
              </p:cNvSpPr>
              <p:nvPr/>
            </p:nvSpPr>
            <p:spPr bwMode="auto">
              <a:xfrm>
                <a:off x="148056" y="3841555"/>
                <a:ext cx="4705780" cy="411162"/>
              </a:xfrm>
              <a:prstGeom prst="rect">
                <a:avLst/>
              </a:prstGeom>
              <a:blipFill rotWithShape="1">
                <a:blip r:embed="rId7"/>
                <a:stretch>
                  <a:fillRect l="-2" t="-107" r="11" b="30"/>
                </a:stretch>
              </a:blipFill>
            </p:spPr>
            <p:txBody>
              <a:bodyPr/>
              <a:lstStyle/>
              <a:p>
                <a:r>
                  <a:rPr lang="zh-CN" altLang="en-US">
                    <a:noFill/>
                  </a:rPr>
                  <a:t> </a:t>
                </a:r>
              </a:p>
            </p:txBody>
          </p:sp>
        </mc:Fallback>
      </mc:AlternateContent>
      <p:pic>
        <p:nvPicPr>
          <p:cNvPr id="16" name="Picture 3" descr="The circuit includes inverters in advance of the first level to complement the initial inputs as indicated. The first level consists of a single OR gate. The OR gate receives inputs X and Y prime, and it sends output X + Y prime. The second level consists of 2 AND gates. The first AND gate receives inputs X + Y prime and Z, and it sends (X + Y prime) dot Z. The second AND gate receives inputs X prime, Y, and Z prime, and it sends X prime dot Y dot Z prime. The third level consists of a single OR gate. This OR gate receives inputs (X + Y prime) dot Z, and X prime dot Y dot Z prime, and it sends output F = ((X + Y prime) dot Z) + (X prime dot Y dot Z prim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4757" y="4350372"/>
            <a:ext cx="4214176" cy="2407420"/>
          </a:xfrm>
          <a:prstGeom prst="rect">
            <a:avLst/>
          </a:prstGeom>
        </p:spPr>
      </p:pic>
      <p:pic>
        <p:nvPicPr>
          <p:cNvPr id="2" name="图片 1"/>
          <p:cNvPicPr>
            <a:picLocks noChangeAspect="1"/>
          </p:cNvPicPr>
          <p:nvPr/>
        </p:nvPicPr>
        <p:blipFill>
          <a:blip r:embed="rId9"/>
          <a:stretch>
            <a:fillRect/>
          </a:stretch>
        </p:blipFill>
        <p:spPr>
          <a:xfrm>
            <a:off x="4722833" y="3889331"/>
            <a:ext cx="4302084" cy="2868461"/>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5" name="Rectangle 3"/>
          <p:cNvSpPr>
            <a:spLocks noGrp="1" noChangeArrowheads="1"/>
          </p:cNvSpPr>
          <p:nvPr>
            <p:ph type="title"/>
          </p:nvPr>
        </p:nvSpPr>
        <p:spPr>
          <a:xfrm>
            <a:off x="1000917" y="158443"/>
            <a:ext cx="5048200" cy="852488"/>
          </a:xfrm>
        </p:spPr>
        <p:txBody>
          <a:bodyPr/>
          <a:lstStyle/>
          <a:p>
            <a:r>
              <a:rPr lang="en-US" altLang="zh-CN" dirty="0"/>
              <a:t>1.2 </a:t>
            </a:r>
            <a:r>
              <a:rPr lang="zh-CN" altLang="en-US" dirty="0"/>
              <a:t>数字抽象</a:t>
            </a:r>
          </a:p>
        </p:txBody>
      </p:sp>
      <p:sp>
        <p:nvSpPr>
          <p:cNvPr id="10246" name="内容占位符 7"/>
          <p:cNvSpPr>
            <a:spLocks noGrp="1"/>
          </p:cNvSpPr>
          <p:nvPr>
            <p:ph idx="1"/>
          </p:nvPr>
        </p:nvSpPr>
        <p:spPr>
          <a:xfrm>
            <a:off x="306887" y="1530761"/>
            <a:ext cx="8686800" cy="4384214"/>
          </a:xfrm>
        </p:spPr>
        <p:txBody>
          <a:bodyPr/>
          <a:lstStyle/>
          <a:p>
            <a:r>
              <a:rPr lang="zh-CN" altLang="en-US" sz="2200" dirty="0">
                <a:solidFill>
                  <a:srgbClr val="FF0000"/>
                </a:solidFill>
              </a:rPr>
              <a:t>模拟信号</a:t>
            </a:r>
            <a:endParaRPr lang="en-US" altLang="zh-CN" sz="2200" dirty="0">
              <a:solidFill>
                <a:srgbClr val="FF0000"/>
              </a:solidFill>
            </a:endParaRPr>
          </a:p>
          <a:p>
            <a:pPr lvl="1"/>
            <a:r>
              <a:rPr lang="zh-CN" altLang="en-US" dirty="0"/>
              <a:t>连续的</a:t>
            </a:r>
            <a:endParaRPr lang="en-US" altLang="zh-CN" dirty="0"/>
          </a:p>
          <a:p>
            <a:pPr lvl="2"/>
            <a:r>
              <a:rPr lang="zh-CN" altLang="en-US" sz="2200" b="1" dirty="0">
                <a:solidFill>
                  <a:srgbClr val="FF0000"/>
                </a:solidFill>
              </a:rPr>
              <a:t>时间</a:t>
            </a:r>
            <a:r>
              <a:rPr lang="zh-CN" altLang="en-US" sz="2200" b="1" dirty="0">
                <a:solidFill>
                  <a:schemeClr val="tx2"/>
                </a:solidFill>
              </a:rPr>
              <a:t>上</a:t>
            </a:r>
            <a:r>
              <a:rPr lang="zh-CN" altLang="en-US" sz="2200" dirty="0"/>
              <a:t>的</a:t>
            </a:r>
            <a:r>
              <a:rPr lang="zh-CN" altLang="en-US" sz="2200" b="1" dirty="0"/>
              <a:t>连续</a:t>
            </a:r>
            <a:r>
              <a:rPr lang="en-US" altLang="zh-CN" sz="2200" dirty="0"/>
              <a:t>: </a:t>
            </a:r>
            <a:r>
              <a:rPr lang="zh-CN" altLang="en-US" sz="2200" dirty="0"/>
              <a:t>任意时刻有一个相对的值</a:t>
            </a:r>
          </a:p>
          <a:p>
            <a:pPr lvl="2"/>
            <a:r>
              <a:rPr lang="zh-CN" altLang="en-US" sz="2200" b="1" dirty="0">
                <a:solidFill>
                  <a:srgbClr val="FF0000"/>
                </a:solidFill>
              </a:rPr>
              <a:t>数值</a:t>
            </a:r>
            <a:r>
              <a:rPr lang="zh-CN" altLang="en-US" sz="2200" b="1" dirty="0">
                <a:solidFill>
                  <a:schemeClr val="tx2"/>
                </a:solidFill>
              </a:rPr>
              <a:t>上</a:t>
            </a:r>
            <a:r>
              <a:rPr lang="zh-CN" altLang="en-US" sz="2200" dirty="0"/>
              <a:t>的</a:t>
            </a:r>
            <a:r>
              <a:rPr lang="zh-CN" altLang="en-US" sz="2200" b="1" dirty="0"/>
              <a:t>连续</a:t>
            </a:r>
            <a:r>
              <a:rPr lang="en-US" altLang="zh-CN" sz="2200" dirty="0"/>
              <a:t>: </a:t>
            </a:r>
            <a:r>
              <a:rPr lang="zh-CN" altLang="en-US" sz="2200" dirty="0"/>
              <a:t>任意时刻可以是在一定范围内的任意值</a:t>
            </a:r>
          </a:p>
          <a:p>
            <a:pPr lvl="1"/>
            <a:r>
              <a:rPr lang="zh-CN" altLang="en-US" dirty="0"/>
              <a:t>例如：电压，电流，温度，亮度，颜色等</a:t>
            </a:r>
          </a:p>
          <a:p>
            <a:pPr lvl="1"/>
            <a:r>
              <a:rPr lang="zh-CN" altLang="en-US" dirty="0"/>
              <a:t>缺点</a:t>
            </a:r>
            <a:endParaRPr lang="en-US" altLang="zh-CN" dirty="0"/>
          </a:p>
          <a:p>
            <a:pPr lvl="2"/>
            <a:r>
              <a:rPr lang="zh-CN" altLang="en-US" sz="2200" dirty="0"/>
              <a:t>精度受限，很难度量</a:t>
            </a:r>
          </a:p>
          <a:p>
            <a:pPr lvl="2"/>
            <a:r>
              <a:rPr lang="zh-CN" altLang="en-US" sz="2200" dirty="0"/>
              <a:t>不稳定，容易受噪声的干扰</a:t>
            </a:r>
          </a:p>
          <a:p>
            <a:pPr lvl="2"/>
            <a:r>
              <a:rPr lang="zh-CN" altLang="en-US" sz="2200" dirty="0"/>
              <a:t>难以保存</a:t>
            </a:r>
            <a:endParaRPr lang="en-US" altLang="zh-CN" sz="2200" dirty="0"/>
          </a:p>
          <a:p>
            <a:pPr lvl="1"/>
            <a:r>
              <a:rPr lang="zh-CN" altLang="en-US" dirty="0"/>
              <a:t>优点：表示事物比较准确</a:t>
            </a:r>
          </a:p>
        </p:txBody>
      </p:sp>
      <p:sp>
        <p:nvSpPr>
          <p:cNvPr id="10244" name="灯片编号占位符 5"/>
          <p:cNvSpPr>
            <a:spLocks noGrp="1"/>
          </p:cNvSpPr>
          <p:nvPr>
            <p:ph type="sldNum" sz="quarter" idx="4294967295"/>
          </p:nvPr>
        </p:nvSpPr>
        <p:spPr>
          <a:xfrm>
            <a:off x="8642350" y="6489700"/>
            <a:ext cx="501650"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C23CBD1-DD17-4EC0-882D-DF2E5A3D45A1}" type="slidenum">
              <a:rPr lang="en-US" altLang="zh-CN" smtClean="0"/>
              <a:t>8</a:t>
            </a:fld>
            <a:endParaRPr lang="en-US" altLang="zh-CN" dirty="0"/>
          </a:p>
        </p:txBody>
      </p:sp>
      <p:sp>
        <p:nvSpPr>
          <p:cNvPr id="2" name="矩形 1"/>
          <p:cNvSpPr/>
          <p:nvPr/>
        </p:nvSpPr>
        <p:spPr>
          <a:xfrm>
            <a:off x="4888282" y="5391755"/>
            <a:ext cx="3438395"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800" b="1" dirty="0">
                <a:solidFill>
                  <a:srgbClr val="FF0000"/>
                </a:solidFill>
              </a:rPr>
              <a:t>自然世界是模拟的！</a:t>
            </a:r>
          </a:p>
        </p:txBody>
      </p:sp>
      <p:pic>
        <p:nvPicPr>
          <p:cNvPr id="8" name="Picture 2" descr="C:\Users\WuHaijun\AppData\Local\Microsoft\Windows\Temporary Internet Files\Content.IE5\26U0SL1U\20091215064620-1065461554[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a:off x="3858018" y="219834"/>
            <a:ext cx="5229616" cy="19440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2" y="185722"/>
            <a:ext cx="6147830" cy="742951"/>
          </a:xfrm>
        </p:spPr>
        <p:txBody>
          <a:bodyPr/>
          <a:lstStyle/>
          <a:p>
            <a:r>
              <a:rPr lang="en-US" altLang="zh-CN" dirty="0"/>
              <a:t>1.2 </a:t>
            </a:r>
            <a:r>
              <a:rPr lang="zh-CN" altLang="en-US" dirty="0"/>
              <a:t>数字抽象</a:t>
            </a:r>
            <a:endParaRPr lang="zh-CN" altLang="en-US" sz="4000" dirty="0"/>
          </a:p>
        </p:txBody>
      </p:sp>
      <p:sp>
        <p:nvSpPr>
          <p:cNvPr id="3" name="内容占位符 2"/>
          <p:cNvSpPr>
            <a:spLocks noGrp="1"/>
          </p:cNvSpPr>
          <p:nvPr>
            <p:ph idx="1"/>
          </p:nvPr>
        </p:nvSpPr>
        <p:spPr>
          <a:xfrm>
            <a:off x="165867" y="773127"/>
            <a:ext cx="3585679" cy="5704575"/>
          </a:xfrm>
        </p:spPr>
        <p:txBody>
          <a:bodyPr/>
          <a:lstStyle/>
          <a:p>
            <a:pPr>
              <a:spcBef>
                <a:spcPts val="0"/>
              </a:spcBef>
            </a:pPr>
            <a:r>
              <a:rPr lang="zh-CN" altLang="en-US" sz="2200" dirty="0">
                <a:solidFill>
                  <a:srgbClr val="FF0000"/>
                </a:solidFill>
              </a:rPr>
              <a:t>数字信号</a:t>
            </a:r>
            <a:endParaRPr lang="en-US" altLang="zh-CN" sz="2200" dirty="0">
              <a:solidFill>
                <a:srgbClr val="FF0000"/>
              </a:solidFill>
            </a:endParaRPr>
          </a:p>
          <a:p>
            <a:pPr lvl="1">
              <a:spcBef>
                <a:spcPts val="0"/>
              </a:spcBef>
            </a:pPr>
            <a:r>
              <a:rPr lang="zh-CN" altLang="en-US" dirty="0"/>
              <a:t>非连续（离散）</a:t>
            </a:r>
            <a:endParaRPr lang="en-US" altLang="zh-CN" dirty="0"/>
          </a:p>
          <a:p>
            <a:pPr lvl="2">
              <a:spcBef>
                <a:spcPts val="0"/>
              </a:spcBef>
            </a:pPr>
            <a:r>
              <a:rPr lang="zh-CN" altLang="en-US" sz="2200" dirty="0"/>
              <a:t>时间上离散</a:t>
            </a:r>
            <a:endParaRPr lang="en-US" altLang="zh-CN" sz="2200" dirty="0"/>
          </a:p>
          <a:p>
            <a:pPr marL="914400" lvl="2" indent="0">
              <a:spcBef>
                <a:spcPts val="0"/>
              </a:spcBef>
              <a:buNone/>
            </a:pPr>
            <a:r>
              <a:rPr lang="zh-CN" altLang="en-US" sz="2200" dirty="0">
                <a:solidFill>
                  <a:srgbClr val="C00000"/>
                </a:solidFill>
              </a:rPr>
              <a:t>只在某些时刻有定义</a:t>
            </a:r>
          </a:p>
          <a:p>
            <a:pPr lvl="2">
              <a:spcBef>
                <a:spcPts val="0"/>
              </a:spcBef>
            </a:pPr>
            <a:r>
              <a:rPr lang="zh-CN" altLang="en-US" sz="2200" dirty="0"/>
              <a:t>数值上离散</a:t>
            </a:r>
            <a:endParaRPr lang="en-US" altLang="zh-CN" sz="2200" dirty="0"/>
          </a:p>
          <a:p>
            <a:pPr marL="914400" lvl="2" indent="0">
              <a:spcBef>
                <a:spcPts val="0"/>
              </a:spcBef>
              <a:buNone/>
            </a:pPr>
            <a:r>
              <a:rPr lang="zh-CN" altLang="en-US" sz="2200" dirty="0">
                <a:solidFill>
                  <a:srgbClr val="C00000"/>
                </a:solidFill>
              </a:rPr>
              <a:t>只能是有限集合中的一个值</a:t>
            </a:r>
          </a:p>
          <a:p>
            <a:pPr lvl="1">
              <a:spcBef>
                <a:spcPts val="0"/>
              </a:spcBef>
            </a:pPr>
            <a:r>
              <a:rPr lang="zh-CN" altLang="en-US" dirty="0"/>
              <a:t>如数字声音、图像、视频、电影特技等</a:t>
            </a:r>
            <a:endParaRPr lang="en-US" altLang="zh-CN" dirty="0"/>
          </a:p>
          <a:p>
            <a:pPr lvl="1">
              <a:spcBef>
                <a:spcPts val="0"/>
              </a:spcBef>
            </a:pPr>
            <a:r>
              <a:rPr lang="zh-CN" altLang="en-US" dirty="0"/>
              <a:t>优点</a:t>
            </a:r>
            <a:endParaRPr lang="en-US" altLang="zh-CN" dirty="0"/>
          </a:p>
          <a:p>
            <a:pPr lvl="2">
              <a:spcBef>
                <a:spcPts val="0"/>
              </a:spcBef>
            </a:pPr>
            <a:r>
              <a:rPr lang="zh-CN" altLang="en-US" sz="2200" dirty="0"/>
              <a:t>结果重复</a:t>
            </a:r>
            <a:endParaRPr lang="en-US" altLang="zh-CN" sz="2200" dirty="0"/>
          </a:p>
          <a:p>
            <a:pPr lvl="2">
              <a:spcBef>
                <a:spcPts val="0"/>
              </a:spcBef>
            </a:pPr>
            <a:r>
              <a:rPr lang="zh-CN" altLang="en-US" sz="2200" dirty="0"/>
              <a:t>设计简单</a:t>
            </a:r>
            <a:endParaRPr lang="en-US" altLang="zh-CN" sz="2200" dirty="0"/>
          </a:p>
          <a:p>
            <a:pPr lvl="2">
              <a:spcBef>
                <a:spcPts val="0"/>
              </a:spcBef>
            </a:pPr>
            <a:r>
              <a:rPr lang="zh-CN" altLang="en-US" sz="2200" dirty="0"/>
              <a:t>功能灵活</a:t>
            </a:r>
            <a:endParaRPr lang="en-US" altLang="zh-CN" sz="2200" dirty="0"/>
          </a:p>
          <a:p>
            <a:pPr lvl="2">
              <a:spcBef>
                <a:spcPts val="0"/>
              </a:spcBef>
            </a:pPr>
            <a:r>
              <a:rPr lang="zh-CN" altLang="en-US" sz="2200" dirty="0"/>
              <a:t>可编程</a:t>
            </a:r>
            <a:r>
              <a:rPr lang="en-US" altLang="zh-CN" sz="2200" dirty="0"/>
              <a:t>HDL</a:t>
            </a:r>
            <a:endParaRPr lang="zh-CN" altLang="en-US" sz="2200" dirty="0"/>
          </a:p>
        </p:txBody>
      </p:sp>
      <p:sp>
        <p:nvSpPr>
          <p:cNvPr id="6" name="灯片编号占位符 5"/>
          <p:cNvSpPr>
            <a:spLocks noGrp="1"/>
          </p:cNvSpPr>
          <p:nvPr>
            <p:ph type="sldNum" sz="quarter" idx="4294967295"/>
          </p:nvPr>
        </p:nvSpPr>
        <p:spPr>
          <a:xfrm>
            <a:off x="8453961" y="6414657"/>
            <a:ext cx="501650" cy="333375"/>
          </a:xfrm>
          <a:prstGeom prst="rect">
            <a:avLst/>
          </a:prstGeom>
        </p:spPr>
        <p:txBody>
          <a:bodyPr/>
          <a:lstStyle/>
          <a:p>
            <a:pPr>
              <a:defRPr/>
            </a:pPr>
            <a:fld id="{3B78F852-FEB5-4FC6-8012-DF6F33E7AD00}" type="slidenum">
              <a:rPr lang="en-US" altLang="zh-CN" smtClean="0"/>
              <a:t>9</a:t>
            </a:fld>
            <a:endParaRPr lang="en-US" altLang="zh-CN" dirty="0"/>
          </a:p>
        </p:txBody>
      </p:sp>
      <p:sp>
        <p:nvSpPr>
          <p:cNvPr id="7" name="矩形 6"/>
          <p:cNvSpPr/>
          <p:nvPr/>
        </p:nvSpPr>
        <p:spPr>
          <a:xfrm>
            <a:off x="3338191" y="4238835"/>
            <a:ext cx="5696272" cy="523220"/>
          </a:xfrm>
          <a:prstGeom prst="rect">
            <a:avLst/>
          </a:prstGeom>
          <a:solidFill>
            <a:schemeClr val="accent5">
              <a:lumMod val="20000"/>
              <a:lumOff val="80000"/>
            </a:schemeClr>
          </a:solidFill>
          <a:ln>
            <a:solidFill>
              <a:schemeClr val="accent1">
                <a:shade val="50000"/>
              </a:schemeClr>
            </a:solidFill>
          </a:ln>
        </p:spPr>
        <p:txBody>
          <a:bodyPr wrap="square">
            <a:spAutoFit/>
          </a:bodyPr>
          <a:lstStyle/>
          <a:p>
            <a:pPr marL="0" lvl="1"/>
            <a:r>
              <a:rPr lang="zh-CN" altLang="en-US" sz="2400" dirty="0">
                <a:latin typeface="微软雅黑" panose="020B0503020204020204" pitchFamily="34" charset="-122"/>
                <a:ea typeface="微软雅黑" panose="020B0503020204020204" pitchFamily="34" charset="-122"/>
              </a:rPr>
              <a:t>数字系统在底层实现时是</a:t>
            </a:r>
            <a:r>
              <a:rPr lang="zh-CN" altLang="en-US" sz="2400" dirty="0">
                <a:solidFill>
                  <a:srgbClr val="FF0000"/>
                </a:solidFill>
                <a:latin typeface="微软雅黑" panose="020B0503020204020204" pitchFamily="34" charset="-122"/>
                <a:ea typeface="微软雅黑" panose="020B0503020204020204" pitchFamily="34" charset="-122"/>
              </a:rPr>
              <a:t>模拟信号</a:t>
            </a:r>
            <a:r>
              <a:rPr lang="zh-CN" altLang="en-US" sz="2800" dirty="0">
                <a:solidFill>
                  <a:srgbClr val="FF0000"/>
                </a:solidFill>
              </a:rPr>
              <a:t>！</a:t>
            </a:r>
            <a:endParaRPr lang="en-US" altLang="zh-CN" sz="2800" dirty="0">
              <a:solidFill>
                <a:srgbClr val="FF0000"/>
              </a:solidFill>
            </a:endParaRPr>
          </a:p>
        </p:txBody>
      </p:sp>
      <p:sp>
        <p:nvSpPr>
          <p:cNvPr id="8" name="矩形 7"/>
          <p:cNvSpPr/>
          <p:nvPr/>
        </p:nvSpPr>
        <p:spPr>
          <a:xfrm>
            <a:off x="4572000" y="3567226"/>
            <a:ext cx="3271192" cy="430887"/>
          </a:xfrm>
          <a:prstGeom prst="rect">
            <a:avLst/>
          </a:prstGeom>
          <a:solidFill>
            <a:schemeClr val="accent5">
              <a:lumMod val="20000"/>
              <a:lumOff val="80000"/>
            </a:schemeClr>
          </a:solidFill>
          <a:ln>
            <a:solidFill>
              <a:schemeClr val="accent1">
                <a:shade val="50000"/>
              </a:schemeClr>
            </a:solidFill>
          </a:ln>
        </p:spPr>
        <p:txBody>
          <a:bodyPr wrap="square">
            <a:spAutoFit/>
          </a:bodyPr>
          <a:lstStyle/>
          <a:p>
            <a:pPr marL="0" lvl="1"/>
            <a:r>
              <a:rPr lang="zh-CN" altLang="en-US" sz="2200" dirty="0">
                <a:solidFill>
                  <a:srgbClr val="002060"/>
                </a:solidFill>
                <a:latin typeface="微软雅黑" panose="020B0503020204020204" pitchFamily="34" charset="-122"/>
                <a:ea typeface="微软雅黑" panose="020B0503020204020204" pitchFamily="34" charset="-122"/>
              </a:rPr>
              <a:t>数字系统随处可见！</a:t>
            </a:r>
            <a:endParaRPr lang="en-US" altLang="zh-CN" sz="2200" dirty="0">
              <a:solidFill>
                <a:srgbClr val="002060"/>
              </a:solidFill>
              <a:latin typeface="微软雅黑" panose="020B0503020204020204" pitchFamily="34" charset="-122"/>
              <a:ea typeface="微软雅黑" panose="020B0503020204020204" pitchFamily="34" charset="-122"/>
            </a:endParaRPr>
          </a:p>
        </p:txBody>
      </p:sp>
      <p:pic>
        <p:nvPicPr>
          <p:cNvPr id="9" name="Picture 2" descr="C:\Users\WuHaijun\AppData\Local\Microsoft\Windows\Temporary Internet Files\Content.IE5\26U0SL1U\20091215064620-106546155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179" y="444245"/>
            <a:ext cx="5288244" cy="2930767"/>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3212428" y="5576446"/>
            <a:ext cx="1359572" cy="43088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lvl="1"/>
            <a:r>
              <a:rPr lang="zh-CN" altLang="en-US" sz="2200" dirty="0">
                <a:latin typeface="微软雅黑" panose="020B0503020204020204" pitchFamily="34" charset="-122"/>
                <a:ea typeface="微软雅黑" panose="020B0503020204020204" pitchFamily="34" charset="-122"/>
              </a:rPr>
              <a:t>模拟信号</a:t>
            </a:r>
          </a:p>
        </p:txBody>
      </p:sp>
      <p:sp>
        <p:nvSpPr>
          <p:cNvPr id="11" name="矩形 10"/>
          <p:cNvSpPr/>
          <p:nvPr/>
        </p:nvSpPr>
        <p:spPr>
          <a:xfrm>
            <a:off x="7544641" y="5570210"/>
            <a:ext cx="1329551" cy="43088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lvl="1"/>
            <a:r>
              <a:rPr lang="zh-CN" altLang="en-US" sz="2200" dirty="0">
                <a:latin typeface="微软雅黑" panose="020B0503020204020204" pitchFamily="34" charset="-122"/>
                <a:ea typeface="微软雅黑" panose="020B0503020204020204" pitchFamily="34" charset="-122"/>
              </a:rPr>
              <a:t>数字信号</a:t>
            </a:r>
          </a:p>
        </p:txBody>
      </p:sp>
      <p:sp>
        <p:nvSpPr>
          <p:cNvPr id="12" name="箭头: 右 11"/>
          <p:cNvSpPr/>
          <p:nvPr/>
        </p:nvSpPr>
        <p:spPr>
          <a:xfrm>
            <a:off x="4603315" y="5480065"/>
            <a:ext cx="2895600" cy="65348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a:t>采样、量化、编码</a:t>
            </a:r>
          </a:p>
        </p:txBody>
      </p:sp>
      <p:sp>
        <p:nvSpPr>
          <p:cNvPr id="13" name="矩形 12"/>
          <p:cNvSpPr/>
          <p:nvPr/>
        </p:nvSpPr>
        <p:spPr>
          <a:xfrm>
            <a:off x="3332783" y="4850391"/>
            <a:ext cx="56962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0" lvl="1"/>
            <a:r>
              <a:rPr lang="zh-CN" altLang="en-US" sz="2400" dirty="0">
                <a:latin typeface="微软雅黑" panose="020B0503020204020204" pitchFamily="34" charset="-122"/>
                <a:ea typeface="微软雅黑" panose="020B0503020204020204" pitchFamily="34" charset="-122"/>
              </a:rPr>
              <a:t>核心：知道何时需考虑</a:t>
            </a:r>
            <a:r>
              <a:rPr lang="zh-CN" altLang="en-US" sz="2400" dirty="0">
                <a:solidFill>
                  <a:srgbClr val="FF0000"/>
                </a:solidFill>
                <a:latin typeface="微软雅黑" panose="020B0503020204020204" pitchFamily="34" charset="-122"/>
                <a:ea typeface="微软雅黑" panose="020B0503020204020204" pitchFamily="34" charset="-122"/>
              </a:rPr>
              <a:t>模拟特性！</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Lst>
  </p:timing>
</p:sld>
</file>

<file path=ppt/theme/theme1.xml><?xml version="1.0" encoding="utf-8"?>
<a:theme xmlns:a="http://schemas.openxmlformats.org/drawingml/2006/main" name="cfyuan1">
  <a:themeElements>
    <a:clrScheme name="dela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127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lay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lay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lay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lay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la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lay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lay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cfyuan1</Template>
  <TotalTime>110</TotalTime>
  <Words>9355</Words>
  <Application>Microsoft Office PowerPoint</Application>
  <PresentationFormat>全屏显示(4:3)</PresentationFormat>
  <Paragraphs>1194</Paragraphs>
  <Slides>77</Slides>
  <Notes>61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5</vt:i4>
      </vt:variant>
      <vt:variant>
        <vt:lpstr>幻灯片标题</vt:lpstr>
      </vt:variant>
      <vt:variant>
        <vt:i4>77</vt:i4>
      </vt:variant>
    </vt:vector>
  </HeadingPairs>
  <TitlesOfParts>
    <vt:vector size="98" baseType="lpstr">
      <vt:lpstr>Times-Roman</vt:lpstr>
      <vt:lpstr>等线</vt:lpstr>
      <vt:lpstr>黑体</vt:lpstr>
      <vt:lpstr>隶书</vt:lpstr>
      <vt:lpstr>宋体</vt:lpstr>
      <vt:lpstr>微软雅黑</vt:lpstr>
      <vt:lpstr>微软雅黑 Light</vt:lpstr>
      <vt:lpstr>Arial</vt:lpstr>
      <vt:lpstr>Arial Narrow</vt:lpstr>
      <vt:lpstr>Cambria Math</vt:lpstr>
      <vt:lpstr>Symbol</vt:lpstr>
      <vt:lpstr>Tahoma</vt:lpstr>
      <vt:lpstr>Times New Roman</vt:lpstr>
      <vt:lpstr>Verdana</vt:lpstr>
      <vt:lpstr>Wingdings</vt:lpstr>
      <vt:lpstr>cfyuan1</vt:lpstr>
      <vt:lpstr>VISIO</vt:lpstr>
      <vt:lpstr>Visio</vt:lpstr>
      <vt:lpstr>BMP 图像</vt:lpstr>
      <vt:lpstr>Artwork</vt:lpstr>
      <vt:lpstr>Equation</vt:lpstr>
      <vt:lpstr>第2章 数字逻辑基础</vt:lpstr>
      <vt:lpstr>第一讲 逻辑门和数字抽象</vt:lpstr>
      <vt:lpstr>1.1 逻辑门</vt:lpstr>
      <vt:lpstr>1.1 逻辑门</vt:lpstr>
      <vt:lpstr>1.1 逻辑门</vt:lpstr>
      <vt:lpstr>1.1 逻辑门</vt:lpstr>
      <vt:lpstr>1.1 逻辑门</vt:lpstr>
      <vt:lpstr>1.2 数字抽象</vt:lpstr>
      <vt:lpstr>1.2 数字抽象</vt:lpstr>
      <vt:lpstr>1.2 数字抽象</vt:lpstr>
      <vt:lpstr>1.2 数字抽象</vt:lpstr>
      <vt:lpstr>1.2 数字抽象</vt:lpstr>
      <vt:lpstr>1.2 数字抽象</vt:lpstr>
      <vt:lpstr>1.2 数字抽象</vt:lpstr>
      <vt:lpstr>1.3 CMOS晶体管</vt:lpstr>
      <vt:lpstr>1.3 CMOS晶体管</vt:lpstr>
      <vt:lpstr>1.3 CMOS晶体管</vt:lpstr>
      <vt:lpstr>1.3 CMOS晶体管</vt:lpstr>
      <vt:lpstr>1.3 CMOS晶体管</vt:lpstr>
      <vt:lpstr>1.3 CMOS晶体管</vt:lpstr>
      <vt:lpstr>1.3 CMOS晶体管</vt:lpstr>
      <vt:lpstr>1.3 CMOS晶体管</vt:lpstr>
      <vt:lpstr>1.3 CMOS晶体管</vt:lpstr>
      <vt:lpstr>1.3 CMOS晶体管</vt:lpstr>
      <vt:lpstr>1.3 CMOS晶体管</vt:lpstr>
      <vt:lpstr>1.3 CMOS晶体管</vt:lpstr>
      <vt:lpstr>1.3 CMOS晶体管</vt:lpstr>
      <vt:lpstr>1.3 CMOS晶体管*</vt:lpstr>
      <vt:lpstr>1.3 CMOS晶体管*</vt:lpstr>
      <vt:lpstr>1.4 CMOS电路电气特性</vt:lpstr>
      <vt:lpstr>1.4 CMOS电路电气特性</vt:lpstr>
      <vt:lpstr>1.4 CMOS电路电气特性</vt:lpstr>
      <vt:lpstr>1.4 CMOS电路电气特性</vt:lpstr>
      <vt:lpstr>1.4 CMOS电路电气特性</vt:lpstr>
      <vt:lpstr>第二讲 布尔代数</vt:lpstr>
      <vt:lpstr>2 布尔代数</vt:lpstr>
      <vt:lpstr>2 布尔代数</vt:lpstr>
      <vt:lpstr>2 布尔代数</vt:lpstr>
      <vt:lpstr>2.1 公理系统</vt:lpstr>
      <vt:lpstr>2.2 定理</vt:lpstr>
      <vt:lpstr>2.2 定理</vt:lpstr>
      <vt:lpstr>2.2 定理</vt:lpstr>
      <vt:lpstr>2.2 定理</vt:lpstr>
      <vt:lpstr>2.2 定理</vt:lpstr>
      <vt:lpstr>2.2 定理</vt:lpstr>
      <vt:lpstr>2.3 对偶定律</vt:lpstr>
      <vt:lpstr>2.4 反演定律*</vt:lpstr>
      <vt:lpstr>PowerPoint 演示文稿</vt:lpstr>
      <vt:lpstr>3.1 逻辑函数</vt:lpstr>
      <vt:lpstr>3.1 逻辑函数</vt:lpstr>
      <vt:lpstr>3.2 真值表与波形图</vt:lpstr>
      <vt:lpstr>3.2 真值表与波形图</vt:lpstr>
      <vt:lpstr>3.3 逻辑函数的标准表示</vt:lpstr>
      <vt:lpstr>3.3 逻辑函数的标准表示</vt:lpstr>
      <vt:lpstr>3.3 逻辑函数的标准表示</vt:lpstr>
      <vt:lpstr>3.3 逻辑函数的标准表示</vt:lpstr>
      <vt:lpstr>3.3 逻辑函数的标准表示</vt:lpstr>
      <vt:lpstr>第四讲  逻辑函数的化简与变换</vt:lpstr>
      <vt:lpstr>4 逻辑函数的化简与变换</vt:lpstr>
      <vt:lpstr>4.1 代数法化简</vt:lpstr>
      <vt:lpstr>4.1 代数法化简</vt:lpstr>
      <vt:lpstr>4.1 代数法化简</vt:lpstr>
      <vt:lpstr>4.1 代数法化简</vt:lpstr>
      <vt:lpstr>4.2 卡诺图化简</vt:lpstr>
      <vt:lpstr>4.2 卡诺图化简</vt:lpstr>
      <vt:lpstr>4.2 卡诺图化简</vt:lpstr>
      <vt:lpstr>4.2 卡诺图化简</vt:lpstr>
      <vt:lpstr>4.2 卡诺图化简</vt:lpstr>
      <vt:lpstr>4.2 卡诺图化简</vt:lpstr>
      <vt:lpstr>4.2 卡诺图化简</vt:lpstr>
      <vt:lpstr>4.2 卡诺图化简</vt:lpstr>
      <vt:lpstr>4.2 卡诺图化简</vt:lpstr>
      <vt:lpstr>4.2 卡诺图化简</vt:lpstr>
      <vt:lpstr>4.3 逻辑函数变换</vt:lpstr>
      <vt:lpstr>4.3 逻辑函数变换</vt:lpstr>
      <vt:lpstr>4.3 逻辑函数变换</vt:lpstr>
      <vt:lpstr>4.3 逻辑函数变换*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数字逻辑基础</dc:title>
  <dc:creator>吴 海军</dc:creator>
  <cp:lastModifiedBy>sun wenbo</cp:lastModifiedBy>
  <cp:revision>206</cp:revision>
  <dcterms:created xsi:type="dcterms:W3CDTF">2020-09-27T00:14:00Z</dcterms:created>
  <dcterms:modified xsi:type="dcterms:W3CDTF">2021-10-01T15:53:57Z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B90556F7500F4DF7BF65B01260652D75</vt:lpwstr>
  </property>
  <property fmtid="{D5CDD505-2E9C-101B-9397-08002B2CF9AE}" pid="3" name="KSOProductBuildVer">
    <vt:lpwstr>2052-11.1.0.10356</vt:lpwstr>
  </property>
</Properties>
</file>