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showSpecialPlsOnTitleSld="0">
  <p:sldMasterIdLst>
    <p:sldMasterId id="2147483648" r:id="rId1"/>
  </p:sldMasterIdLst>
  <p:notesMasterIdLst>
    <p:notesMasterId r:id="rId4"/>
  </p:notesMasterIdLst>
  <p:handoutMasterIdLst>
    <p:handoutMasterId r:id="rId74"/>
  </p:handoutMasterIdLst>
  <p:sldIdLst>
    <p:sldId id="256" r:id="rId3"/>
    <p:sldId id="526" r:id="rId5"/>
    <p:sldId id="744" r:id="rId6"/>
    <p:sldId id="745" r:id="rId7"/>
    <p:sldId id="746" r:id="rId8"/>
    <p:sldId id="747" r:id="rId9"/>
    <p:sldId id="748" r:id="rId10"/>
    <p:sldId id="769" r:id="rId11"/>
    <p:sldId id="722" r:id="rId12"/>
    <p:sldId id="723" r:id="rId13"/>
    <p:sldId id="724" r:id="rId14"/>
    <p:sldId id="595" r:id="rId15"/>
    <p:sldId id="597" r:id="rId16"/>
    <p:sldId id="598" r:id="rId17"/>
    <p:sldId id="749" r:id="rId18"/>
    <p:sldId id="618" r:id="rId19"/>
    <p:sldId id="291" r:id="rId20"/>
    <p:sldId id="486" r:id="rId21"/>
    <p:sldId id="463" r:id="rId22"/>
    <p:sldId id="334" r:id="rId23"/>
    <p:sldId id="335" r:id="rId24"/>
    <p:sldId id="336" r:id="rId25"/>
    <p:sldId id="440" r:id="rId26"/>
    <p:sldId id="337" r:id="rId27"/>
    <p:sldId id="414" r:id="rId28"/>
    <p:sldId id="415" r:id="rId29"/>
    <p:sldId id="416" r:id="rId30"/>
    <p:sldId id="474" r:id="rId31"/>
    <p:sldId id="464" r:id="rId32"/>
    <p:sldId id="808" r:id="rId33"/>
    <p:sldId id="809" r:id="rId34"/>
    <p:sldId id="810" r:id="rId35"/>
    <p:sldId id="811" r:id="rId36"/>
    <p:sldId id="750" r:id="rId37"/>
    <p:sldId id="751" r:id="rId38"/>
    <p:sldId id="465" r:id="rId39"/>
    <p:sldId id="500" r:id="rId40"/>
    <p:sldId id="752" r:id="rId41"/>
    <p:sldId id="770" r:id="rId42"/>
    <p:sldId id="843" r:id="rId43"/>
    <p:sldId id="844" r:id="rId44"/>
    <p:sldId id="845" r:id="rId45"/>
    <p:sldId id="846" r:id="rId46"/>
    <p:sldId id="847" r:id="rId47"/>
    <p:sldId id="848" r:id="rId48"/>
    <p:sldId id="458" r:id="rId49"/>
    <p:sldId id="753" r:id="rId50"/>
    <p:sldId id="316" r:id="rId51"/>
    <p:sldId id="317" r:id="rId52"/>
    <p:sldId id="771" r:id="rId53"/>
    <p:sldId id="691" r:id="rId54"/>
    <p:sldId id="773" r:id="rId55"/>
    <p:sldId id="772" r:id="rId56"/>
    <p:sldId id="775" r:id="rId57"/>
    <p:sldId id="774" r:id="rId58"/>
    <p:sldId id="767" r:id="rId59"/>
    <p:sldId id="823" r:id="rId60"/>
    <p:sldId id="824" r:id="rId61"/>
    <p:sldId id="825" r:id="rId62"/>
    <p:sldId id="821" r:id="rId63"/>
    <p:sldId id="822" r:id="rId64"/>
    <p:sldId id="812" r:id="rId65"/>
    <p:sldId id="813" r:id="rId66"/>
    <p:sldId id="814" r:id="rId67"/>
    <p:sldId id="815" r:id="rId68"/>
    <p:sldId id="816" r:id="rId69"/>
    <p:sldId id="817" r:id="rId70"/>
    <p:sldId id="818" r:id="rId71"/>
    <p:sldId id="819" r:id="rId72"/>
    <p:sldId id="820" r:id="rId73"/>
  </p:sldIdLst>
  <p:sldSz cx="9144000" cy="6858000" type="screen4x3"/>
  <p:notesSz cx="7099300" cy="10234295"/>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4" autoAdjust="0"/>
    <p:restoredTop sz="88749" autoAdjust="0"/>
  </p:normalViewPr>
  <p:slideViewPr>
    <p:cSldViewPr snapToObjects="1">
      <p:cViewPr>
        <p:scale>
          <a:sx n="60" d="100"/>
          <a:sy n="60" d="100"/>
        </p:scale>
        <p:origin x="76" y="724"/>
      </p:cViewPr>
      <p:guideLst>
        <p:guide orient="horz" pos="2155"/>
        <p:guide pos="2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defRPr>
            </a:lvl1pPr>
          </a:lstStyle>
          <a:p>
            <a:pPr>
              <a:defRPr/>
            </a:pPr>
            <a:fld id="{EA23AA59-C4DE-484D-8543-0FD8DE09036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defRPr>
            </a:lvl1pPr>
          </a:lstStyle>
          <a:p>
            <a:pPr>
              <a:defRPr/>
            </a:pPr>
            <a:fld id="{B641ABC4-95DD-415B-A5DD-26797A8ABB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p:spPr>
      </p:sp>
      <p:sp>
        <p:nvSpPr>
          <p:cNvPr id="15363" name="备注占位符 2"/>
          <p:cNvSpPr>
            <a:spLocks noGrp="1"/>
          </p:cNvSpPr>
          <p:nvPr>
            <p:ph type="body" idx="1"/>
          </p:nvPr>
        </p:nvSpPr>
        <p:spPr>
          <a:noFill/>
        </p:spPr>
        <p:txBody>
          <a:bodyPr/>
          <a:lstStyle/>
          <a:p>
            <a:pPr eaLnBrk="1" hangingPunct="1"/>
            <a:r>
              <a:rPr lang="en-US" altLang="zh-CN" dirty="0"/>
              <a:t>2</a:t>
            </a:r>
            <a:r>
              <a:rPr lang="zh-CN" altLang="en-US"/>
              <a:t>小时讲完</a:t>
            </a:r>
            <a:endParaRPr lang="zh-CN" altLang="en-US" dirty="0"/>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sz="2300" b="1" dirty="0">
              <a:solidFill>
                <a:srgbClr val="0000F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ln>
        </p:spPr>
        <p:txBody>
          <a:bodyPr wrap="square" numCol="1" anchorCtr="0" compatLnSpc="1"/>
          <a:lstStyle/>
          <a:p>
            <a:pPr fontAlgn="base">
              <a:spcBef>
                <a:spcPct val="0"/>
              </a:spcBef>
              <a:spcAft>
                <a:spcPct val="0"/>
              </a:spcAft>
            </a:pPr>
            <a:fld id="{21C428A8-0280-46C7-981F-C4A99362919A}" type="slidenum">
              <a:rPr lang="en-US" altLang="zh-CN"/>
            </a:fld>
            <a:endParaRPr lang="en-US" altLang="zh-CN"/>
          </a:p>
        </p:txBody>
      </p:sp>
      <p:sp>
        <p:nvSpPr>
          <p:cNvPr id="256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ln>
        </p:spPr>
      </p:sp>
      <p:sp>
        <p:nvSpPr>
          <p:cNvPr id="25604" name="Rectangle 3"/>
          <p:cNvSpPr>
            <a:spLocks noGrp="1" noChangeArrowheads="1"/>
          </p:cNvSpPr>
          <p:nvPr>
            <p:ph type="body" idx="1"/>
          </p:nvPr>
        </p:nvSpPr>
        <p:spPr bwMode="auto">
          <a:noFill/>
        </p:spPr>
        <p:txBody>
          <a:bodyPr wrap="square" numCol="1" anchor="t" anchorCtr="0" compatLnSpc="1"/>
          <a:lstStyle/>
          <a:p>
            <a:pPr>
              <a:spcBef>
                <a:spcPct val="0"/>
              </a:spcBef>
            </a:pPr>
            <a:r>
              <a:rPr lang="zh-CN" altLang="en-US" dirty="0"/>
              <a:t>三态缓冲器的用途：三态总线。使用三态缓冲器需要注意的是：如果两个电路同时向一个总线输出，并且试图让总线驱动为不同的状态，则总线上会出现非法值（非逻辑值）。</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52174F-818A-4691-ABDC-86C6A77DF70D}" type="slidenum">
              <a:rPr lang="en-US" altLang="zh-CN" smtClean="0"/>
            </a:fld>
            <a:endParaRPr lang="en-US" altLang="zh-CN"/>
          </a:p>
        </p:txBody>
      </p:sp>
      <p:sp>
        <p:nvSpPr>
          <p:cNvPr id="62467" name="Rectangle 2"/>
          <p:cNvSpPr>
            <a:spLocks noGrp="1" noRot="1" noChangeAspect="1" noTextEdit="1"/>
          </p:cNvSpPr>
          <p:nvPr>
            <p:ph type="sldImg"/>
          </p:nvPr>
        </p:nvSpPr>
        <p:spPr>
          <a:xfrm>
            <a:off x="992188" y="768350"/>
            <a:ext cx="5114925" cy="3836988"/>
          </a:xfrm>
        </p:spPr>
      </p:sp>
      <p:sp>
        <p:nvSpPr>
          <p:cNvPr id="62468"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调整次序，先讲解译码器和多路选择器，再讲解</a:t>
            </a:r>
            <a:r>
              <a:rPr lang="en-US" altLang="zh-CN" dirty="0"/>
              <a:t>ROM</a:t>
            </a:r>
            <a:r>
              <a:rPr lang="zh-CN" altLang="en-US" dirty="0"/>
              <a:t>和组合</a:t>
            </a:r>
            <a:r>
              <a:rPr lang="en-US" altLang="zh-CN" dirty="0"/>
              <a:t>PLD</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输出无效编码</a:t>
            </a:r>
            <a:endParaRPr lang="zh-CN" altLang="en-US" dirty="0"/>
          </a:p>
        </p:txBody>
      </p:sp>
      <p:sp>
        <p:nvSpPr>
          <p:cNvPr id="4" name="灯片编号占位符 3"/>
          <p:cNvSpPr>
            <a:spLocks noGrp="1"/>
          </p:cNvSpPr>
          <p:nvPr>
            <p:ph type="sldNum" sz="quarter" idx="5"/>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最大输入端的宽度是</a:t>
            </a:r>
            <a:r>
              <a:rPr lang="en-US" altLang="zh-CN" dirty="0">
                <a:ea typeface="宋体" panose="02010600030101010101" pitchFamily="2" charset="-122"/>
              </a:rPr>
              <a:t>3</a:t>
            </a:r>
            <a:endParaRPr lang="zh-CN" altLang="en-US" dirty="0">
              <a:ea typeface="宋体" panose="02010600030101010101"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EE1A2C-592D-4730-BA99-6877CF77EBE3}"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992188" y="768350"/>
            <a:ext cx="5114925" cy="3836988"/>
          </a:xfrm>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ym typeface="+mn-ea"/>
              </a:rPr>
              <a:t>建议简单提一下即可</a:t>
            </a:r>
            <a:endParaRPr lang="zh-CN" altLang="en-US">
              <a:ea typeface="宋体" panose="02010600030101010101" pitchFamily="2" charset="-122"/>
            </a:endParaRPr>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4B16E4-D3AE-455B-ACB0-0373E7B1459F}"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992188" y="768350"/>
            <a:ext cx="5114925" cy="3836988"/>
          </a:xfrm>
        </p:spPr>
      </p:sp>
      <p:sp>
        <p:nvSpPr>
          <p:cNvPr id="76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输出函数表达式，可以用最小项表达式，也可用最大项表达式</a:t>
            </a:r>
            <a:endParaRPr lang="zh-CN" altLang="en-US" dirty="0">
              <a:ea typeface="宋体" panose="02010600030101010101" pitchFamily="2" charset="-122"/>
            </a:endParaRPr>
          </a:p>
          <a:p>
            <a:r>
              <a:rPr lang="zh-CN" altLang="en-US" dirty="0">
                <a:ea typeface="宋体" panose="02010600030101010101" pitchFamily="2" charset="-122"/>
              </a:rPr>
              <a:t>最大项处理一个表达式，最小项处理多个表达式课化简成</a:t>
            </a:r>
            <a:r>
              <a:rPr lang="en-US" altLang="zh-CN" dirty="0">
                <a:ea typeface="宋体" panose="02010600030101010101" pitchFamily="2" charset="-122"/>
              </a:rPr>
              <a:t>1</a:t>
            </a:r>
            <a:r>
              <a:rPr lang="zh-CN" altLang="en-US" dirty="0">
                <a:ea typeface="宋体" panose="02010600030101010101" pitchFamily="2" charset="-122"/>
              </a:rPr>
              <a:t>项，与最大项相反</a:t>
            </a:r>
            <a:endParaRPr lang="zh-CN" altLang="en-US" dirty="0">
              <a:ea typeface="宋体" panose="02010600030101010101" pitchFamily="2" charset="-122"/>
            </a:endParaRPr>
          </a:p>
        </p:txBody>
      </p:sp>
      <p:sp>
        <p:nvSpPr>
          <p:cNvPr id="768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03F392-5611-4FB4-B1F9-79CAC69020C1}"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考虑</a:t>
            </a:r>
            <a:r>
              <a:rPr lang="en-US" altLang="zh-CN" dirty="0"/>
              <a:t>A</a:t>
            </a:r>
            <a:r>
              <a:rPr lang="zh-CN" altLang="en-US" dirty="0"/>
              <a:t>、</a:t>
            </a:r>
            <a:r>
              <a:rPr lang="en-US" altLang="zh-CN" dirty="0"/>
              <a:t>B</a:t>
            </a:r>
            <a:r>
              <a:rPr lang="zh-CN" altLang="en-US" dirty="0"/>
              <a:t>、</a:t>
            </a:r>
            <a:r>
              <a:rPr lang="en-US" altLang="zh-CN" dirty="0"/>
              <a:t>C</a:t>
            </a:r>
            <a:r>
              <a:rPr lang="zh-CN" altLang="en-US" dirty="0"/>
              <a:t>不同输入到</a:t>
            </a:r>
            <a:r>
              <a:rPr lang="en-US" altLang="zh-CN" dirty="0"/>
              <a:t>Y1_L</a:t>
            </a:r>
            <a:r>
              <a:rPr lang="zh-CN" altLang="en-US" dirty="0"/>
              <a:t>的不同数据通路，导致不同的延迟时间，比如</a:t>
            </a:r>
            <a:r>
              <a:rPr lang="en-US" altLang="zh-CN" dirty="0"/>
              <a:t>A</a:t>
            </a:r>
            <a:r>
              <a:rPr lang="zh-CN" altLang="en-US" dirty="0"/>
              <a:t>、</a:t>
            </a:r>
            <a:r>
              <a:rPr lang="en-US" altLang="zh-CN" dirty="0"/>
              <a:t>B</a:t>
            </a:r>
            <a:r>
              <a:rPr lang="zh-CN" altLang="en-US" dirty="0"/>
              <a:t>同时变化</a:t>
            </a:r>
            <a:r>
              <a:rPr lang="en-US" altLang="zh-CN" dirty="0"/>
              <a:t>01-10</a:t>
            </a:r>
            <a:r>
              <a:rPr lang="zh-CN" altLang="en-US" dirty="0"/>
              <a:t>，对</a:t>
            </a:r>
            <a:r>
              <a:rPr lang="en-US" altLang="zh-CN" dirty="0"/>
              <a:t>Y1_L</a:t>
            </a:r>
            <a:r>
              <a:rPr lang="zh-CN" altLang="en-US"/>
              <a:t>的影响的速度是不同的，导致产生尖峰脉冲。</a:t>
            </a:r>
            <a:endParaRPr lang="en-US" altLang="zh-CN" dirty="0"/>
          </a:p>
          <a:p>
            <a:r>
              <a:rPr lang="zh-CN" altLang="en-US" dirty="0"/>
              <a:t>最宽的输入端是</a:t>
            </a:r>
            <a:r>
              <a:rPr lang="en-US" altLang="zh-CN" dirty="0"/>
              <a:t>4</a:t>
            </a:r>
            <a:endParaRPr lang="zh-CN" altLang="en-US" dirty="0"/>
          </a:p>
        </p:txBody>
      </p:sp>
      <p:sp>
        <p:nvSpPr>
          <p:cNvPr id="4" name="灯片编号占位符 3"/>
          <p:cNvSpPr>
            <a:spLocks noGrp="1"/>
          </p:cNvSpPr>
          <p:nvPr>
            <p:ph type="sldNum" sz="quarter" idx="5"/>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992188" y="768350"/>
            <a:ext cx="5114925" cy="3836988"/>
          </a:xfrm>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有其它级联方式吗？更大译码器如何实现？预译码</a:t>
            </a:r>
            <a:endParaRPr lang="zh-CN" altLang="en-US" dirty="0">
              <a:ea typeface="宋体" panose="02010600030101010101" pitchFamily="2" charset="-122"/>
            </a:endParaRPr>
          </a:p>
        </p:txBody>
      </p:sp>
      <p:sp>
        <p:nvSpPr>
          <p:cNvPr id="778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055D35-3958-4EF4-A457-84BFD79822D1}"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D.P: Decimal Point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a:t>写共阳极时的编码</a:t>
            </a:r>
            <a:endParaRPr lang="zh-CN" altLang="en-US"/>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注意</a:t>
            </a:r>
            <a:r>
              <a:rPr lang="en-US" altLang="zh-CN" dirty="0"/>
              <a:t>6</a:t>
            </a:r>
            <a:r>
              <a:rPr lang="zh-CN" altLang="en-US" dirty="0"/>
              <a:t>和</a:t>
            </a:r>
            <a:r>
              <a:rPr lang="en-US" altLang="zh-CN" dirty="0"/>
              <a:t>b</a:t>
            </a:r>
            <a:r>
              <a:rPr lang="zh-CN" altLang="en-US" dirty="0"/>
              <a:t>的区别</a:t>
            </a:r>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90000"/>
              </a:lnSpc>
            </a:pPr>
            <a:r>
              <a:rPr lang="en-US" altLang="zh-CN" dirty="0"/>
              <a:t>Priority Encoder </a:t>
            </a:r>
            <a:r>
              <a:rPr lang="zh-CN" altLang="en-US" dirty="0"/>
              <a:t>优先编码器</a:t>
            </a:r>
            <a:endParaRPr lang="zh-CN" altLang="en-US" dirty="0"/>
          </a:p>
          <a:p>
            <a:pPr lvl="1">
              <a:lnSpc>
                <a:spcPct val="90000"/>
              </a:lnSpc>
            </a:pPr>
            <a:r>
              <a:rPr lang="en-US" altLang="zh-CN" dirty="0"/>
              <a:t>Allows multiple inputs to be active and sends the binary value of the subscript of the input line with highest priority.</a:t>
            </a:r>
            <a:r>
              <a:rPr lang="zh-CN" altLang="en-US" dirty="0"/>
              <a:t>允许多个输入有效，编码输出优先级最高的输入。</a:t>
            </a:r>
            <a:endParaRPr lang="zh-CN" altLang="en-US" dirty="0"/>
          </a:p>
          <a:p>
            <a:pPr lvl="1">
              <a:lnSpc>
                <a:spcPct val="90000"/>
              </a:lnSpc>
            </a:pPr>
            <a:r>
              <a:rPr lang="en-US" altLang="zh-CN" dirty="0"/>
              <a:t>Highest priority is assigned the highest subscript.</a:t>
            </a:r>
            <a:r>
              <a:rPr lang="zh-CN" altLang="en-US" dirty="0"/>
              <a:t>最高优先级分配最高级下标（输入线）</a:t>
            </a:r>
            <a:endParaRPr lang="zh-CN" altLang="en-US" dirty="0"/>
          </a:p>
          <a:p>
            <a:pPr lvl="1">
              <a:lnSpc>
                <a:spcPct val="90000"/>
              </a:lnSpc>
            </a:pPr>
            <a:r>
              <a:rPr lang="zh-CN" altLang="en-US" dirty="0"/>
              <a:t>通常根据事件在系统中的功能来分配优先级</a:t>
            </a:r>
            <a:endParaRPr lang="en-US" altLang="zh-CN" dirty="0"/>
          </a:p>
          <a:p>
            <a:r>
              <a:rPr lang="en-US" altLang="zh-CN" dirty="0"/>
              <a:t>74X147:10</a:t>
            </a:r>
            <a:r>
              <a:rPr lang="zh-CN" altLang="en-US" dirty="0"/>
              <a:t>线－</a:t>
            </a:r>
            <a:r>
              <a:rPr lang="en-US" altLang="zh-CN" dirty="0"/>
              <a:t>BCD</a:t>
            </a:r>
            <a:r>
              <a:rPr lang="zh-CN" altLang="en-US" dirty="0"/>
              <a:t>码</a:t>
            </a:r>
            <a:endParaRPr lang="zh-CN" altLang="en-US" dirty="0"/>
          </a:p>
          <a:p>
            <a:r>
              <a:rPr lang="en-US" altLang="zh-CN" dirty="0"/>
              <a:t>74X148</a:t>
            </a:r>
            <a:r>
              <a:rPr lang="zh-CN" altLang="en-US" dirty="0"/>
              <a:t>：三位优先编码器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p:spPr>
      </p:sp>
      <p:sp>
        <p:nvSpPr>
          <p:cNvPr id="92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921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F603E3-2AA0-4BA1-8AEF-A83B10928F2C}"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sz="22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992188" y="768350"/>
            <a:ext cx="5114925" cy="3836988"/>
          </a:xfrm>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57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C0124C-680F-4D01-8DCF-3432BDC2A27D}"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992188" y="768350"/>
            <a:ext cx="5114925" cy="3836988"/>
          </a:xfrm>
        </p:spPr>
      </p:sp>
      <p:sp>
        <p:nvSpPr>
          <p:cNvPr id="1167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67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4F560F-52F7-40D5-87ED-4FF63A28D18C}"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992188" y="768350"/>
            <a:ext cx="5114925" cy="3836988"/>
          </a:xfrm>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A45BD2-1796-499C-9643-C06B3BD35AEE}"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992188" y="768350"/>
            <a:ext cx="5114925" cy="3836988"/>
          </a:xfrm>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A9E355-DB77-45B6-8F1D-BF5463AEC2D2}"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992188" y="768350"/>
            <a:ext cx="5114925" cy="3836988"/>
          </a:xfrm>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20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9C62DF-C432-4F40-9D45-F80C2D697D15}"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992188" y="768350"/>
            <a:ext cx="5114925" cy="3836988"/>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E7A7A4-CD03-4D5B-8F3C-2AAE4E9B09A8}"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992188" y="768350"/>
            <a:ext cx="5114925" cy="3836988"/>
          </a:xfrm>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1249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56D469-4E91-401F-B30C-65315422FD82}"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992188" y="768350"/>
            <a:ext cx="5114925" cy="3836988"/>
          </a:xfrm>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249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56D469-4E91-401F-B30C-65315422FD82}"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992188" y="768350"/>
            <a:ext cx="5114925" cy="3836988"/>
          </a:xfrm>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加法器：</a:t>
            </a:r>
            <a:endParaRPr lang="en-US" altLang="zh-CN" dirty="0"/>
          </a:p>
          <a:p>
            <a:pPr lvl="1"/>
            <a:r>
              <a:rPr lang="zh-CN" altLang="en-US" dirty="0"/>
              <a:t>根据相应的数制规定，完成两个数加法运算的电路。</a:t>
            </a:r>
            <a:endParaRPr lang="en-US" altLang="zh-CN" dirty="0"/>
          </a:p>
          <a:p>
            <a:r>
              <a:rPr lang="zh-CN" altLang="en-US" dirty="0"/>
              <a:t>减法器：</a:t>
            </a:r>
            <a:endParaRPr lang="en-US" altLang="zh-CN" dirty="0"/>
          </a:p>
          <a:p>
            <a:pPr lvl="1"/>
            <a:r>
              <a:rPr lang="zh-CN" altLang="en-US" dirty="0"/>
              <a:t>根据相应的数制规定，完成两个数减法运算的电路。</a:t>
            </a:r>
            <a:endParaRPr lang="en-US" altLang="zh-CN" dirty="0"/>
          </a:p>
          <a:p>
            <a:pPr lvl="1"/>
            <a:r>
              <a:rPr lang="zh-CN" altLang="en-US" dirty="0"/>
              <a:t>可以直接设计。</a:t>
            </a:r>
            <a:endParaRPr lang="en-US" altLang="zh-CN" dirty="0"/>
          </a:p>
          <a:p>
            <a:pPr lvl="1"/>
            <a:r>
              <a:rPr lang="zh-CN" altLang="en-US" dirty="0"/>
              <a:t>可以通过减数变补，进行加法运算。</a:t>
            </a:r>
            <a:endParaRPr lang="en-US" altLang="zh-CN" dirty="0"/>
          </a:p>
          <a:p>
            <a:r>
              <a:rPr lang="en-US" altLang="zh-CN" dirty="0"/>
              <a:t>ALU</a:t>
            </a:r>
            <a:endParaRPr lang="en-US" altLang="zh-CN" dirty="0"/>
          </a:p>
          <a:p>
            <a:pPr lvl="1"/>
            <a:r>
              <a:rPr lang="zh-CN" altLang="en-US" dirty="0"/>
              <a:t>可以根据操作码完成加法、减法等运算功能的电路。</a:t>
            </a:r>
            <a:endParaRPr lang="en-US" altLang="zh-CN" dirty="0"/>
          </a:p>
          <a:p>
            <a:pPr lvl="1"/>
            <a:endParaRPr lang="en-US" altLang="zh-CN" dirty="0"/>
          </a:p>
          <a:p>
            <a:endParaRPr lang="zh-CN" altLang="en-US" dirty="0">
              <a:ea typeface="宋体" panose="02010600030101010101" pitchFamily="2" charset="-122"/>
            </a:endParaRPr>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C3127D-5F7B-4E98-8C92-DFFFACD2A4F3}"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从输入</a:t>
            </a:r>
            <a:r>
              <a:rPr lang="en-US" altLang="zh-CN" dirty="0"/>
              <a:t>A</a:t>
            </a:r>
            <a:r>
              <a:rPr lang="zh-CN" altLang="en-US" dirty="0"/>
              <a:t>到输出经过了</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992188" y="768350"/>
            <a:ext cx="5114925" cy="3836988"/>
          </a:xfrm>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anose="02010600030101010101" pitchFamily="2" charset="-122"/>
              </a:rPr>
              <a:t>S=(A</a:t>
            </a:r>
            <a:r>
              <a:rPr lang="en-US" altLang="zh-CN" sz="1200" kern="1200" dirty="0">
                <a:solidFill>
                  <a:schemeClr val="tx1"/>
                </a:solidFill>
                <a:latin typeface="Arial" panose="020B0604020202020204" pitchFamily="34" charset="0"/>
                <a:ea typeface="楷体_GB2312" pitchFamily="49" charset="-122"/>
                <a:cs typeface="宋体" panose="02010600030101010101" pitchFamily="2" charset="-122"/>
                <a:sym typeface="Symbol" panose="05050102010706020507" pitchFamily="18" charset="2"/>
              </a:rPr>
              <a:t>B)C</a:t>
            </a:r>
            <a:endParaRPr lang="en-US" altLang="zh-CN" sz="1200" kern="1200" dirty="0">
              <a:solidFill>
                <a:schemeClr val="tx1"/>
              </a:solidFill>
              <a:latin typeface="Arial" panose="020B0604020202020204" pitchFamily="34" charset="0"/>
              <a:ea typeface="楷体_GB2312" pitchFamily="49" charset="-122"/>
              <a:cs typeface="宋体" panose="02010600030101010101" pitchFamily="2" charset="-122"/>
              <a:sym typeface="Symbol" panose="05050102010706020507" pitchFamily="18" charset="2"/>
            </a:endParaRPr>
          </a:p>
          <a:p>
            <a:r>
              <a:rPr lang="en-US" altLang="zh-CN" sz="1200" kern="1200" dirty="0">
                <a:solidFill>
                  <a:schemeClr val="tx1"/>
                </a:solidFill>
                <a:latin typeface="Arial" panose="020B0604020202020204" pitchFamily="34" charset="0"/>
                <a:ea typeface="楷体_GB2312" pitchFamily="49" charset="-122"/>
                <a:sym typeface="Symbol" panose="05050102010706020507" pitchFamily="18" charset="2"/>
              </a:rPr>
              <a:t>CO=AB+(A</a:t>
            </a:r>
            <a:r>
              <a:rPr lang="en-US" altLang="zh-CN" sz="1200" kern="1200" dirty="0">
                <a:solidFill>
                  <a:schemeClr val="tx1"/>
                </a:solidFill>
                <a:latin typeface="Arial" panose="020B0604020202020204" pitchFamily="34" charset="0"/>
                <a:ea typeface="楷体_GB2312" pitchFamily="49" charset="-122"/>
                <a:cs typeface="宋体" panose="02010600030101010101" pitchFamily="2" charset="-122"/>
                <a:sym typeface="Symbol" panose="05050102010706020507" pitchFamily="18" charset="2"/>
              </a:rPr>
              <a:t>B)C</a:t>
            </a:r>
            <a:endParaRPr lang="zh-CN" altLang="en-US" dirty="0">
              <a:ea typeface="宋体" panose="02010600030101010101" pitchFamily="2" charset="-122"/>
            </a:endParaRPr>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AE91B3-B6E7-4E73-AA19-97268EB52F9D}"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52174F-818A-4691-ABDC-86C6A77DF70D}" type="slidenum">
              <a:rPr lang="en-US" altLang="zh-CN" smtClean="0"/>
            </a:fld>
            <a:endParaRPr lang="en-US" altLang="zh-CN"/>
          </a:p>
        </p:txBody>
      </p:sp>
      <p:sp>
        <p:nvSpPr>
          <p:cNvPr id="62467" name="Rectangle 2"/>
          <p:cNvSpPr>
            <a:spLocks noGrp="1" noRot="1" noChangeAspect="1" noTextEdit="1"/>
          </p:cNvSpPr>
          <p:nvPr>
            <p:ph type="sldImg"/>
          </p:nvPr>
        </p:nvSpPr>
        <p:spPr>
          <a:xfrm>
            <a:off x="992188" y="768350"/>
            <a:ext cx="5114925" cy="3836988"/>
          </a:xfrm>
        </p:spPr>
      </p:sp>
      <p:sp>
        <p:nvSpPr>
          <p:cNvPr id="62468"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10000"/>
          </a:bodyPr>
          <a:lstStyle/>
          <a:p>
            <a:pPr lvl="1"/>
            <a:r>
              <a:rPr lang="zh-CN" altLang="en-US" sz="2000" dirty="0"/>
              <a:t>电源电压：有额定范围，通常电源电压较低时，电路工作速度比较慢</a:t>
            </a:r>
            <a:endParaRPr lang="zh-CN" altLang="en-US" sz="2000" dirty="0"/>
          </a:p>
          <a:p>
            <a:pPr lvl="1"/>
            <a:r>
              <a:rPr lang="zh-CN" altLang="en-US" sz="2000" dirty="0"/>
              <a:t>温度：电路的速度随着工作温度的变化而变化。</a:t>
            </a:r>
            <a:endParaRPr lang="zh-CN" altLang="en-US" sz="2000" dirty="0"/>
          </a:p>
          <a:p>
            <a:pPr lvl="1"/>
            <a:r>
              <a:rPr lang="zh-CN" altLang="en-US" sz="2000" dirty="0"/>
              <a:t>输出负载：电路的输出为其它组件提供输入电流，电流大小受负载影响。</a:t>
            </a:r>
            <a:endParaRPr lang="zh-CN" altLang="en-US" sz="2000" dirty="0"/>
          </a:p>
          <a:p>
            <a:pPr lvl="1"/>
            <a:r>
              <a:rPr lang="zh-CN" altLang="en-US" sz="2000" dirty="0"/>
              <a:t>输入的上升和下降时间：输入转换时间慢的话，对应的输出转换时间也会长。</a:t>
            </a:r>
            <a:endParaRPr lang="zh-CN" altLang="en-US" sz="2000" dirty="0"/>
          </a:p>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10000"/>
          </a:bodyPr>
          <a:lstStyle/>
          <a:p>
            <a:pPr lvl="1"/>
            <a:r>
              <a:rPr lang="zh-CN" altLang="en-US" sz="2000" dirty="0"/>
              <a:t>电源电压：有额定范围，通常电源电压较低时，电路工作速度比较慢</a:t>
            </a:r>
            <a:endParaRPr lang="zh-CN" altLang="en-US" sz="2000" dirty="0"/>
          </a:p>
          <a:p>
            <a:pPr lvl="1"/>
            <a:r>
              <a:rPr lang="zh-CN" altLang="en-US" sz="2000" dirty="0"/>
              <a:t>温度：电路的速度随着工作温度的变化而变化。</a:t>
            </a:r>
            <a:endParaRPr lang="zh-CN" altLang="en-US" sz="2000" dirty="0"/>
          </a:p>
          <a:p>
            <a:pPr lvl="1"/>
            <a:r>
              <a:rPr lang="zh-CN" altLang="en-US" sz="2000" dirty="0"/>
              <a:t>输出负载：电路的输出为其它组件提供输入电流，电流大小受负载影响。</a:t>
            </a:r>
            <a:endParaRPr lang="zh-CN" altLang="en-US" sz="2000" dirty="0"/>
          </a:p>
          <a:p>
            <a:pPr lvl="1"/>
            <a:r>
              <a:rPr lang="zh-CN" altLang="en-US" sz="2000" dirty="0"/>
              <a:t>输入的上升和下降时间：输入转换时间慢的话，对应的输出转换时间也会长。</a:t>
            </a:r>
            <a:endParaRPr lang="zh-CN" altLang="en-US" sz="2000" dirty="0"/>
          </a:p>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10000"/>
          </a:bodyPr>
          <a:lstStyle/>
          <a:p>
            <a:pPr lvl="1"/>
            <a:r>
              <a:rPr lang="zh-CN" altLang="en-US" sz="2000" dirty="0"/>
              <a:t>电源电压：有额定范围，通常电源电压较低时，电路工作速度比较慢</a:t>
            </a:r>
            <a:endParaRPr lang="zh-CN" altLang="en-US" sz="2000" dirty="0"/>
          </a:p>
          <a:p>
            <a:pPr lvl="1"/>
            <a:r>
              <a:rPr lang="zh-CN" altLang="en-US" sz="2000" dirty="0"/>
              <a:t>温度：电路的速度随着工作温度的变化而变化。</a:t>
            </a:r>
            <a:endParaRPr lang="zh-CN" altLang="en-US" sz="2000" dirty="0"/>
          </a:p>
          <a:p>
            <a:pPr lvl="1"/>
            <a:r>
              <a:rPr lang="zh-CN" altLang="en-US" sz="2000" dirty="0"/>
              <a:t>输出负载：电路的输出为其它组件提供输入电流，电流大小受负载影响。</a:t>
            </a:r>
            <a:endParaRPr lang="zh-CN" altLang="en-US" sz="2000" dirty="0"/>
          </a:p>
          <a:p>
            <a:pPr lvl="1"/>
            <a:r>
              <a:rPr lang="zh-CN" altLang="en-US" sz="2000" dirty="0"/>
              <a:t>输入的上升和下降时间：输入转换时间慢的话，对应的输出转换时间也会长。</a:t>
            </a:r>
            <a:endParaRPr lang="zh-CN" altLang="en-US" sz="2000" dirty="0"/>
          </a:p>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10000"/>
          </a:bodyPr>
          <a:lstStyle/>
          <a:p>
            <a:pPr lvl="1"/>
            <a:r>
              <a:rPr lang="zh-CN" altLang="en-US" sz="2000" dirty="0"/>
              <a:t>电源电压：有额定范围，通常电源电压较低时，电路工作速度比较慢</a:t>
            </a:r>
            <a:endParaRPr lang="zh-CN" altLang="en-US" sz="2000" dirty="0"/>
          </a:p>
          <a:p>
            <a:pPr lvl="1"/>
            <a:r>
              <a:rPr lang="zh-CN" altLang="en-US" sz="2000" dirty="0"/>
              <a:t>温度：电路的速度随着工作温度的变化而变化。</a:t>
            </a:r>
            <a:endParaRPr lang="zh-CN" altLang="en-US" sz="2000" dirty="0"/>
          </a:p>
          <a:p>
            <a:pPr lvl="1"/>
            <a:r>
              <a:rPr lang="zh-CN" altLang="en-US" sz="2000" dirty="0"/>
              <a:t>输出负载：电路的输出为其它组件提供输入电流，电流大小受负载影响。</a:t>
            </a:r>
            <a:endParaRPr lang="zh-CN" altLang="en-US" sz="2000" dirty="0"/>
          </a:p>
          <a:p>
            <a:pPr lvl="1"/>
            <a:r>
              <a:rPr lang="zh-CN" altLang="en-US" sz="2000" dirty="0"/>
              <a:t>输入的上升和下降时间：输入转换时间慢的话，对应的输出转换时间也会长。</a:t>
            </a:r>
            <a:endParaRPr lang="zh-CN" altLang="en-US" sz="2000" dirty="0"/>
          </a:p>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10000"/>
          </a:bodyPr>
          <a:lstStyle/>
          <a:p>
            <a:pPr lvl="1"/>
            <a:r>
              <a:rPr lang="zh-CN" altLang="en-US" sz="2000" dirty="0"/>
              <a:t>电源电压：有额定范围，通常电源电压较低时，电路工作速度比较慢</a:t>
            </a:r>
            <a:endParaRPr lang="zh-CN" altLang="en-US" sz="2000" dirty="0"/>
          </a:p>
          <a:p>
            <a:pPr lvl="1"/>
            <a:r>
              <a:rPr lang="zh-CN" altLang="en-US" sz="2000" dirty="0"/>
              <a:t>温度：电路的速度随着工作温度的变化而变化。</a:t>
            </a:r>
            <a:endParaRPr lang="zh-CN" altLang="en-US" sz="2000" dirty="0"/>
          </a:p>
          <a:p>
            <a:pPr lvl="1"/>
            <a:r>
              <a:rPr lang="zh-CN" altLang="en-US" sz="2000" dirty="0"/>
              <a:t>输出负载：电路的输出为其它组件提供输入电流，电流大小受负载影响。</a:t>
            </a:r>
            <a:endParaRPr lang="zh-CN" altLang="en-US" sz="2000" dirty="0"/>
          </a:p>
          <a:p>
            <a:pPr lvl="1"/>
            <a:r>
              <a:rPr lang="zh-CN" altLang="en-US" sz="2000" dirty="0"/>
              <a:t>输入的上升和下降时间：输入转换时间慢的话，对应的输出转换时间也会长。</a:t>
            </a:r>
            <a:endParaRPr lang="zh-CN" altLang="en-US" sz="2000" dirty="0"/>
          </a:p>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dirty="0"/>
              <a:t>逻辑电路的瞬态特性可能和稳态特性的预期不一致</a:t>
            </a:r>
            <a:endParaRPr lang="en-US" altLang="zh-CN" sz="1200" dirty="0"/>
          </a:p>
          <a:p>
            <a:r>
              <a:rPr lang="zh-CN" altLang="en-US" sz="1200" dirty="0"/>
              <a:t>由于电路延迟，输出端可能产生短脉冲，可能出现尖峰</a:t>
            </a:r>
            <a:r>
              <a:rPr lang="en-US" altLang="zh-CN" sz="1200" dirty="0"/>
              <a:t>/</a:t>
            </a:r>
            <a:r>
              <a:rPr lang="zh-CN" altLang="en-US" sz="1200" dirty="0"/>
              <a:t>毛刺</a:t>
            </a:r>
            <a:r>
              <a:rPr lang="en-US" altLang="zh-CN" sz="1200" dirty="0"/>
              <a:t>/</a:t>
            </a:r>
            <a:r>
              <a:rPr lang="zh-CN" altLang="en-US" sz="1200" dirty="0"/>
              <a:t>闪烁</a:t>
            </a:r>
            <a:r>
              <a:rPr lang="en-US" altLang="zh-CN" sz="1200" dirty="0"/>
              <a:t>(glitch)</a:t>
            </a:r>
            <a:r>
              <a:rPr lang="zh-CN" altLang="en-US" sz="1200" dirty="0"/>
              <a:t>。</a:t>
            </a:r>
            <a:endParaRPr lang="zh-CN" altLang="en-US" sz="1200" dirty="0"/>
          </a:p>
          <a:p>
            <a:r>
              <a:rPr lang="zh-CN" altLang="en-US" sz="1200" dirty="0"/>
              <a:t>输入信号经不同路径因而经历的</a:t>
            </a:r>
            <a:r>
              <a:rPr lang="zh-CN" altLang="en-US" sz="1200" dirty="0">
                <a:solidFill>
                  <a:srgbClr val="00B050"/>
                </a:solidFill>
              </a:rPr>
              <a:t>延迟不同</a:t>
            </a:r>
            <a:r>
              <a:rPr lang="zh-CN" altLang="en-US" sz="1200" dirty="0"/>
              <a:t>，若各输入信号的变化不能同时传递到输出级，就可能产生真值表以外的冒险信号。</a:t>
            </a:r>
            <a:endParaRPr lang="en-US" altLang="zh-CN" sz="1200" dirty="0"/>
          </a:p>
          <a:p>
            <a:r>
              <a:rPr lang="zh-CN" altLang="en-US" sz="1200" dirty="0"/>
              <a:t>一个信号，以</a:t>
            </a:r>
            <a:r>
              <a:rPr lang="zh-CN" altLang="en-US" sz="1200" dirty="0">
                <a:solidFill>
                  <a:srgbClr val="00B050"/>
                </a:solidFill>
              </a:rPr>
              <a:t>两种形式</a:t>
            </a:r>
            <a:r>
              <a:rPr lang="zh-CN" altLang="en-US" sz="1200" dirty="0"/>
              <a:t>出现在输出端，因传输时间不同，使二者某段时间</a:t>
            </a:r>
            <a:r>
              <a:rPr lang="zh-CN" altLang="en-US" sz="1200" dirty="0">
                <a:solidFill>
                  <a:srgbClr val="FF0000"/>
                </a:solidFill>
              </a:rPr>
              <a:t>不具有</a:t>
            </a:r>
            <a:r>
              <a:rPr lang="zh-CN" altLang="en-US" sz="1200" dirty="0"/>
              <a:t>相应逻辑关系，造成错误输出，称为冒险或险象（</a:t>
            </a:r>
            <a:r>
              <a:rPr lang="en-US" altLang="zh-CN" sz="1200" dirty="0"/>
              <a:t> Hazard </a:t>
            </a:r>
            <a:r>
              <a:rPr lang="zh-CN" altLang="en-US" sz="1200" dirty="0"/>
              <a:t>）</a:t>
            </a:r>
            <a:endParaRPr lang="en-US" altLang="zh-CN" sz="1200" dirty="0"/>
          </a:p>
          <a:p>
            <a:pPr eaLnBrk="1" hangingPunct="1">
              <a:lnSpc>
                <a:spcPct val="90000"/>
              </a:lnSpc>
            </a:pPr>
            <a:r>
              <a:rPr lang="zh-CN" altLang="en-US" sz="1200" dirty="0"/>
              <a:t>竞争：门电路的</a:t>
            </a:r>
            <a:r>
              <a:rPr lang="zh-CN" altLang="en-US" sz="1200" b="1" dirty="0">
                <a:solidFill>
                  <a:srgbClr val="FF0000"/>
                </a:solidFill>
              </a:rPr>
              <a:t>两个输入端同时向相反</a:t>
            </a:r>
            <a:r>
              <a:rPr lang="zh-CN" altLang="en-US" sz="1200" dirty="0"/>
              <a:t>的逻辑电平跳变。</a:t>
            </a:r>
            <a:endParaRPr lang="en-US" altLang="zh-CN" sz="1200"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2188" y="768350"/>
            <a:ext cx="5114925" cy="3836988"/>
          </a:xfrm>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0F386D-4F7C-4965-9367-C73AA312D861}"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t>综合：从功能的准确形式定义开始构建出具体实现的过程，一个能够实现这个功能的物理逻辑电路。</a:t>
            </a:r>
            <a:endParaRPr lang="zh-CN" altLang="en-US" sz="1200"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t>通常</a:t>
            </a:r>
            <a:r>
              <a:rPr lang="zh-CN" altLang="en-US" sz="1200" dirty="0">
                <a:solidFill>
                  <a:srgbClr val="00B0F0"/>
                </a:solidFill>
              </a:rPr>
              <a:t>与非门</a:t>
            </a:r>
            <a:r>
              <a:rPr lang="zh-CN" altLang="en-US" sz="1200" dirty="0"/>
              <a:t>比</a:t>
            </a:r>
            <a:r>
              <a:rPr lang="zh-CN" altLang="en-US" sz="1200" dirty="0">
                <a:solidFill>
                  <a:srgbClr val="00B0F0"/>
                </a:solidFill>
              </a:rPr>
              <a:t>与门</a:t>
            </a:r>
            <a:r>
              <a:rPr lang="zh-CN" altLang="en-US" sz="1200" dirty="0"/>
              <a:t>速度</a:t>
            </a:r>
            <a:r>
              <a:rPr lang="zh-CN" altLang="en-US" sz="1200" dirty="0">
                <a:solidFill>
                  <a:srgbClr val="FF0000"/>
                </a:solidFill>
              </a:rPr>
              <a:t>快</a:t>
            </a:r>
            <a:r>
              <a:rPr lang="zh-CN" altLang="en-US" sz="1200" dirty="0"/>
              <a:t>、</a:t>
            </a:r>
            <a:r>
              <a:rPr lang="zh-CN" altLang="en-US" sz="1200" dirty="0">
                <a:solidFill>
                  <a:srgbClr val="00B0F0"/>
                </a:solidFill>
              </a:rPr>
              <a:t>或非门</a:t>
            </a:r>
            <a:r>
              <a:rPr lang="zh-CN" altLang="en-US" sz="1200" dirty="0"/>
              <a:t>比</a:t>
            </a:r>
            <a:r>
              <a:rPr lang="zh-CN" altLang="en-US" sz="1200" dirty="0">
                <a:solidFill>
                  <a:srgbClr val="00B0F0"/>
                </a:solidFill>
              </a:rPr>
              <a:t>或门</a:t>
            </a:r>
            <a:r>
              <a:rPr lang="zh-CN" altLang="en-US" sz="1200" dirty="0"/>
              <a:t>速度</a:t>
            </a:r>
            <a:r>
              <a:rPr lang="zh-CN" altLang="en-US" sz="1200" b="1" dirty="0">
                <a:solidFill>
                  <a:srgbClr val="FF0000"/>
                </a:solidFill>
              </a:rPr>
              <a:t>快</a:t>
            </a:r>
            <a:r>
              <a:rPr lang="zh-CN" altLang="en-US" sz="1200" dirty="0"/>
              <a:t>，可用与非门代替与门、或非门代替或门。</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a:ea typeface="宋体" panose="02010600030101010101" pitchFamily="2" charset="-122"/>
              </a:rPr>
              <a:t>Brute-force design</a:t>
            </a:r>
            <a:endParaRPr lang="en-US" altLang="zh-CN" dirty="0">
              <a:ea typeface="宋体" panose="02010600030101010101" pitchFamily="2" charset="-122"/>
            </a:endParaRPr>
          </a:p>
          <a:p>
            <a:r>
              <a:rPr lang="en-US" altLang="zh-CN" dirty="0">
                <a:ea typeface="宋体" panose="02010600030101010101" pitchFamily="2" charset="-122"/>
              </a:rPr>
              <a:t> </a:t>
            </a:r>
            <a:br>
              <a:rPr lang="en-US" altLang="zh-CN" dirty="0">
                <a:ea typeface="宋体" panose="02010600030101010101" pitchFamily="2" charset="-122"/>
              </a:rPr>
            </a:br>
            <a:r>
              <a:rPr lang="en-US" altLang="zh-CN" dirty="0">
                <a:ea typeface="宋体" panose="02010600030101010101" pitchFamily="2" charset="-122"/>
              </a:rPr>
              <a:t>canonical sum </a:t>
            </a:r>
            <a:br>
              <a:rPr lang="en-US" altLang="zh-CN" dirty="0">
                <a:ea typeface="宋体" panose="02010600030101010101" pitchFamily="2" charset="-122"/>
              </a:rPr>
            </a:br>
            <a:r>
              <a:rPr lang="en-US" altLang="zh-CN" dirty="0">
                <a:ea typeface="宋体" panose="02010600030101010101" pitchFamily="2" charset="-122"/>
              </a:rPr>
              <a:t>(sum of </a:t>
            </a:r>
            <a:r>
              <a:rPr lang="en-US" altLang="zh-CN" dirty="0" err="1">
                <a:ea typeface="宋体" panose="02010600030101010101" pitchFamily="2" charset="-122"/>
              </a:rPr>
              <a:t>minterms</a:t>
            </a:r>
            <a:r>
              <a:rPr lang="en-US" altLang="zh-CN" dirty="0">
                <a:ea typeface="宋体" panose="02010600030101010101" pitchFamily="2" charset="-122"/>
              </a:rPr>
              <a:t>)</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ea typeface="宋体" panose="02010600030101010101" pitchFamily="2" charset="-122"/>
              </a:rPr>
              <a:t>Reduce number of gates and gate inputs</a:t>
            </a:r>
            <a:endParaRPr lang="en-US" altLang="zh-CN" dirty="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lvl="1"/>
            <a:r>
              <a:rPr lang="en-US" altLang="zh-CN" sz="2400" dirty="0"/>
              <a:t>1</a:t>
            </a:r>
            <a:r>
              <a:rPr lang="zh-CN" altLang="en-US" sz="2400" dirty="0"/>
              <a:t>、根据功能需求，分析其内在因果关系，确定</a:t>
            </a:r>
            <a:r>
              <a:rPr lang="zh-CN" altLang="en-US" sz="2400" dirty="0">
                <a:solidFill>
                  <a:srgbClr val="FA5860"/>
                </a:solidFill>
              </a:rPr>
              <a:t>输入变量和输出变量；</a:t>
            </a:r>
            <a:endParaRPr lang="en-US" altLang="zh-CN" sz="2400" dirty="0">
              <a:solidFill>
                <a:srgbClr val="FA5860"/>
              </a:solidFill>
            </a:endParaRPr>
          </a:p>
          <a:p>
            <a:pPr marL="0" lvl="1"/>
            <a:r>
              <a:rPr lang="en-US" altLang="zh-CN" sz="2400" dirty="0"/>
              <a:t>2</a:t>
            </a:r>
            <a:r>
              <a:rPr lang="zh-CN" altLang="en-US" sz="2400" dirty="0"/>
              <a:t>、定义逻辑状态含义：</a:t>
            </a:r>
            <a:r>
              <a:rPr lang="zh-CN" altLang="en-US" sz="2400" dirty="0">
                <a:solidFill>
                  <a:srgbClr val="FA5860"/>
                </a:solidFill>
              </a:rPr>
              <a:t>逻辑赋值；</a:t>
            </a:r>
            <a:endParaRPr lang="zh-CN" altLang="en-US" sz="2400" dirty="0">
              <a:solidFill>
                <a:srgbClr val="FA5860"/>
              </a:solidFill>
            </a:endParaRPr>
          </a:p>
          <a:p>
            <a:pPr marL="0" lvl="1"/>
            <a:r>
              <a:rPr lang="en-US" altLang="zh-CN" sz="2400" dirty="0"/>
              <a:t>3</a:t>
            </a:r>
            <a:r>
              <a:rPr lang="zh-CN" altLang="en-US" sz="2400" dirty="0"/>
              <a:t>、根据因果关系列出</a:t>
            </a:r>
            <a:r>
              <a:rPr lang="zh-CN" altLang="en-US" sz="2400" dirty="0">
                <a:solidFill>
                  <a:srgbClr val="FA5860"/>
                </a:solidFill>
              </a:rPr>
              <a:t>真值表。</a:t>
            </a:r>
            <a:endParaRPr lang="zh-CN" altLang="en-US" sz="2400" dirty="0">
              <a:solidFill>
                <a:srgbClr val="FA586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两个电路图功能相同，性价比、速度不同</a:t>
            </a:r>
            <a:endParaRPr lang="en-US" altLang="zh-CN" dirty="0"/>
          </a:p>
          <a:p>
            <a:r>
              <a:rPr lang="zh-CN" altLang="en-US" sz="3200" dirty="0"/>
              <a:t>公式法化简</a:t>
            </a:r>
            <a:endParaRPr lang="zh-CN" altLang="en-US" sz="3200" dirty="0"/>
          </a:p>
          <a:p>
            <a:pPr lvl="1"/>
            <a:r>
              <a:rPr lang="zh-CN" altLang="en-US" sz="2800" dirty="0"/>
              <a:t>根据逻辑代数的公理、定律、定理、公式等，消去逻辑函数式中多余的乘积项和多余的因子，进行化简。</a:t>
            </a:r>
            <a:endParaRPr lang="zh-CN" altLang="en-US" sz="2800" dirty="0"/>
          </a:p>
          <a:p>
            <a:pPr lvl="1"/>
            <a:r>
              <a:rPr lang="zh-CN" altLang="en-US" sz="2800" dirty="0"/>
              <a:t>公式法化简没有固定的步骤，而要根据具体问题具体应用不同的方法，这些方法大致包括：</a:t>
            </a:r>
            <a:endParaRPr lang="zh-CN" altLang="en-US" sz="2800" dirty="0"/>
          </a:p>
          <a:p>
            <a:pPr marL="344170" lvl="1" indent="0">
              <a:buNone/>
            </a:pPr>
            <a:r>
              <a:rPr lang="zh-CN" altLang="en-US" sz="2800" dirty="0">
                <a:solidFill>
                  <a:srgbClr val="FF0000"/>
                </a:solidFill>
              </a:rPr>
              <a:t>   并项法、吸收法、消因子法、消项法、配项法</a:t>
            </a:r>
            <a:r>
              <a:rPr lang="zh-CN" altLang="en-US" sz="2800" dirty="0"/>
              <a:t>等。</a:t>
            </a:r>
            <a:endParaRPr lang="zh-CN" altLang="en-US" sz="2800" dirty="0"/>
          </a:p>
          <a:p>
            <a:pPr lvl="1"/>
            <a:r>
              <a:rPr lang="zh-CN" altLang="en-US" sz="2800" dirty="0"/>
              <a:t>化简的方法不是唯一的。 </a:t>
            </a:r>
            <a:endParaRPr lang="zh-CN" altLang="en-US" sz="28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86827"/>
          </a:xfrm>
        </p:spPr>
        <p:txBody>
          <a:bodyPr/>
          <a:lstStyle>
            <a:lvl1pPr algn="ctr">
              <a:defRPr sz="4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595419"/>
          </a:xfrm>
        </p:spPr>
        <p:txBody>
          <a:bodyPr/>
          <a:lstStyle>
            <a:lvl1pPr marL="0" indent="0" algn="ctr">
              <a:buNone/>
              <a:defRPr sz="3200">
                <a:latin typeface="微软雅黑 Light" panose="020B0502040204020203" pitchFamily="34" charset="-122"/>
                <a:ea typeface="微软雅黑 Light" panose="020B0502040204020203"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b="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444500" y="889000"/>
            <a:ext cx="8523654" cy="5636341"/>
          </a:xfrm>
        </p:spPr>
        <p:txBody>
          <a:bodyPr/>
          <a:lstStyle>
            <a:lvl1pPr>
              <a:defRPr sz="2800" b="0">
                <a:latin typeface="微软雅黑" panose="020B0503020204020204" pitchFamily="34" charset="-122"/>
                <a:ea typeface="微软雅黑" panose="020B0503020204020204" pitchFamily="34" charset="-122"/>
              </a:defRPr>
            </a:lvl1pPr>
            <a:lvl2pPr>
              <a:defRPr sz="2400">
                <a:latin typeface="微软雅黑 Light" panose="020B0502040204020203" pitchFamily="34" charset="-122"/>
                <a:ea typeface="微软雅黑 Light" panose="020B0502040204020203" pitchFamily="34" charset="-122"/>
              </a:defRPr>
            </a:lvl2pPr>
            <a:lvl3pPr>
              <a:defRPr sz="20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a:xfrm>
            <a:off x="457200" y="6392863"/>
            <a:ext cx="2133600" cy="312737"/>
          </a:xfrm>
        </p:spPr>
        <p:txBody>
          <a:bodyPr/>
          <a:lstStyle>
            <a:lvl1pPr>
              <a:defRPr/>
            </a:lvl1pPr>
          </a:lstStyle>
          <a:p>
            <a:pPr>
              <a:defRPr/>
            </a:pPr>
            <a:fld id="{B06784A5-A460-4BDE-9ADC-609565053577}" type="datetime1">
              <a:rPr lang="zh-CN" altLang="en-US" smtClean="0"/>
            </a:fld>
            <a:endParaRPr lang="en-US" altLang="zh-CN"/>
          </a:p>
        </p:txBody>
      </p:sp>
      <p:sp>
        <p:nvSpPr>
          <p:cNvPr id="6" name="Rectangle 6"/>
          <p:cNvSpPr>
            <a:spLocks noGrp="1" noChangeArrowheads="1"/>
          </p:cNvSpPr>
          <p:nvPr>
            <p:ph type="ftr" sz="quarter" idx="11"/>
          </p:nvPr>
        </p:nvSpPr>
        <p:spPr>
          <a:xfrm>
            <a:off x="3124200" y="6437313"/>
            <a:ext cx="2895600" cy="268287"/>
          </a:xfrm>
        </p:spPr>
        <p:txBody>
          <a:bodyPr/>
          <a:lstStyle>
            <a:lvl1pPr>
              <a:defRPr/>
            </a:lvl1pPr>
          </a:lstStyle>
          <a:p>
            <a:pPr>
              <a:defRPr/>
            </a:pPr>
            <a:r>
              <a:rPr lang="zh-CN" altLang="en-US"/>
              <a:t>第</a:t>
            </a:r>
            <a:r>
              <a:rPr lang="en-US" altLang="zh-CN"/>
              <a:t>4</a:t>
            </a:r>
            <a:r>
              <a:rPr lang="zh-CN" altLang="en-US"/>
              <a:t>章第</a:t>
            </a:r>
            <a:r>
              <a:rPr lang="en-US" altLang="zh-CN"/>
              <a:t>2</a:t>
            </a:r>
            <a:r>
              <a:rPr lang="zh-CN" altLang="en-US"/>
              <a:t>讲</a:t>
            </a:r>
            <a:endParaRPr lang="en-US" altLang="zh-CN"/>
          </a:p>
        </p:txBody>
      </p:sp>
      <p:sp>
        <p:nvSpPr>
          <p:cNvPr id="7" name="Rectangle 7"/>
          <p:cNvSpPr>
            <a:spLocks noGrp="1" noChangeArrowheads="1"/>
          </p:cNvSpPr>
          <p:nvPr>
            <p:ph type="sldNum" sz="quarter" idx="12"/>
          </p:nvPr>
        </p:nvSpPr>
        <p:spPr>
          <a:xfrm>
            <a:off x="6553200" y="6437313"/>
            <a:ext cx="2133600" cy="268287"/>
          </a:xfrm>
        </p:spPr>
        <p:txBody>
          <a:bodyPr/>
          <a:lstStyle>
            <a:lvl1pPr>
              <a:defRPr/>
            </a:lvl1pPr>
          </a:lstStyle>
          <a:p>
            <a:pPr>
              <a:defRPr/>
            </a:pPr>
            <a:fld id="{9ABFBD5D-2B78-4DB4-9636-F6EF6D767400}" type="slidenum">
              <a:rPr lang="en-US" altLang="zh-CN"/>
            </a:fld>
            <a:endParaRPr lang="en-US" altLang="zh-CN"/>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392863"/>
            <a:ext cx="2133600" cy="312737"/>
          </a:xfrm>
        </p:spPr>
        <p:txBody>
          <a:bodyPr/>
          <a:lstStyle>
            <a:lvl1pPr>
              <a:defRPr/>
            </a:lvl1pPr>
          </a:lstStyle>
          <a:p>
            <a:pPr>
              <a:defRPr/>
            </a:pPr>
            <a:fld id="{A62EBA22-FC33-4EA0-B01A-5DAB9829587F}" type="datetime1">
              <a:rPr lang="zh-CN" altLang="en-US" smtClean="0"/>
            </a:fld>
            <a:endParaRPr lang="en-US" altLang="zh-CN"/>
          </a:p>
        </p:txBody>
      </p:sp>
      <p:sp>
        <p:nvSpPr>
          <p:cNvPr id="3" name="Rectangle 6"/>
          <p:cNvSpPr>
            <a:spLocks noGrp="1" noChangeArrowheads="1"/>
          </p:cNvSpPr>
          <p:nvPr>
            <p:ph type="ftr" sz="quarter" idx="11"/>
          </p:nvPr>
        </p:nvSpPr>
        <p:spPr>
          <a:xfrm>
            <a:off x="3124200" y="6437313"/>
            <a:ext cx="2895600" cy="268287"/>
          </a:xfrm>
        </p:spPr>
        <p:txBody>
          <a:bodyPr/>
          <a:lstStyle>
            <a:lvl1pPr>
              <a:defRPr/>
            </a:lvl1pPr>
          </a:lstStyle>
          <a:p>
            <a:pPr>
              <a:defRPr/>
            </a:pPr>
            <a:r>
              <a:rPr lang="zh-CN" altLang="en-US"/>
              <a:t>第</a:t>
            </a:r>
            <a:r>
              <a:rPr lang="en-US" altLang="zh-CN"/>
              <a:t>4</a:t>
            </a:r>
            <a:r>
              <a:rPr lang="zh-CN" altLang="en-US"/>
              <a:t>章第</a:t>
            </a:r>
            <a:r>
              <a:rPr lang="en-US" altLang="zh-CN"/>
              <a:t>2</a:t>
            </a:r>
            <a:r>
              <a:rPr lang="zh-CN" altLang="en-US"/>
              <a:t>讲</a:t>
            </a:r>
            <a:endParaRPr lang="en-US" altLang="zh-CN"/>
          </a:p>
        </p:txBody>
      </p:sp>
      <p:sp>
        <p:nvSpPr>
          <p:cNvPr id="4" name="Rectangle 7"/>
          <p:cNvSpPr>
            <a:spLocks noGrp="1" noChangeArrowheads="1"/>
          </p:cNvSpPr>
          <p:nvPr>
            <p:ph type="sldNum" sz="quarter" idx="12"/>
          </p:nvPr>
        </p:nvSpPr>
        <p:spPr>
          <a:xfrm>
            <a:off x="6553200" y="6437313"/>
            <a:ext cx="2133600" cy="268287"/>
          </a:xfrm>
        </p:spPr>
        <p:txBody>
          <a:bodyPr/>
          <a:lstStyle>
            <a:lvl1pPr>
              <a:defRPr/>
            </a:lvl1pPr>
          </a:lstStyle>
          <a:p>
            <a:pPr>
              <a:defRPr/>
            </a:pPr>
            <a:fld id="{FDFDDDCF-CC0E-4CF3-A497-3FEE434E7AE7}" type="slidenum">
              <a:rPr lang="en-US" altLang="zh-CN"/>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a:xfrm>
            <a:off x="457200" y="6392863"/>
            <a:ext cx="2133600" cy="312737"/>
          </a:xfrm>
        </p:spPr>
        <p:txBody>
          <a:bodyPr/>
          <a:lstStyle>
            <a:lvl1pPr>
              <a:defRPr/>
            </a:lvl1pPr>
          </a:lstStyle>
          <a:p>
            <a:pPr>
              <a:defRPr/>
            </a:pPr>
            <a:fld id="{6CEA921D-EEAF-4738-B708-2B978E145541}" type="datetime1">
              <a:rPr lang="zh-CN" altLang="en-US" smtClean="0"/>
            </a:fld>
            <a:endParaRPr lang="en-US" altLang="zh-CN"/>
          </a:p>
        </p:txBody>
      </p:sp>
      <p:sp>
        <p:nvSpPr>
          <p:cNvPr id="4" name="Rectangle 6"/>
          <p:cNvSpPr>
            <a:spLocks noGrp="1" noChangeArrowheads="1"/>
          </p:cNvSpPr>
          <p:nvPr>
            <p:ph type="ftr" sz="quarter" idx="11"/>
          </p:nvPr>
        </p:nvSpPr>
        <p:spPr>
          <a:xfrm>
            <a:off x="3124200" y="6437313"/>
            <a:ext cx="2895600" cy="268287"/>
          </a:xfrm>
        </p:spPr>
        <p:txBody>
          <a:bodyPr/>
          <a:lstStyle>
            <a:lvl1pPr>
              <a:defRPr/>
            </a:lvl1pPr>
          </a:lstStyle>
          <a:p>
            <a:pPr>
              <a:defRPr/>
            </a:pPr>
            <a:r>
              <a:rPr lang="zh-CN" altLang="en-US"/>
              <a:t>第</a:t>
            </a:r>
            <a:r>
              <a:rPr lang="en-US" altLang="zh-CN"/>
              <a:t>6</a:t>
            </a:r>
            <a:r>
              <a:rPr lang="zh-CN" altLang="en-US"/>
              <a:t>章</a:t>
            </a:r>
            <a:endParaRPr lang="en-US" altLang="zh-CN"/>
          </a:p>
        </p:txBody>
      </p:sp>
      <p:sp>
        <p:nvSpPr>
          <p:cNvPr id="5" name="Rectangle 7"/>
          <p:cNvSpPr>
            <a:spLocks noGrp="1" noChangeArrowheads="1"/>
          </p:cNvSpPr>
          <p:nvPr>
            <p:ph type="sldNum" sz="quarter" idx="12"/>
          </p:nvPr>
        </p:nvSpPr>
        <p:spPr>
          <a:xfrm>
            <a:off x="6553200" y="6437313"/>
            <a:ext cx="2133600" cy="268287"/>
          </a:xfrm>
        </p:spPr>
        <p:txBody>
          <a:bodyPr/>
          <a:lstStyle>
            <a:lvl1pPr>
              <a:defRPr/>
            </a:lvl1pPr>
          </a:lstStyle>
          <a:p>
            <a:pPr>
              <a:defRPr/>
            </a:pPr>
            <a:fld id="{B2F2A5DC-84F5-4391-B914-24AC292AA683}" type="slidenum">
              <a:rPr lang="en-US" altLang="zh-CN"/>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658F3BF1-9C07-42EC-80FE-65CEC315CAB3}" type="datetime1">
              <a:rPr lang="zh-CN" altLang="en-US" smtClean="0"/>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6</a:t>
            </a:r>
            <a:r>
              <a:rPr lang="zh-CN" altLang="en-US"/>
              <a:t>章</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257FDFD1-0DDD-4540-9DFE-2E12D27484CE}" type="slidenum">
              <a:rPr lang="zh-CN" altLang="en-US"/>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90600" y="1524000"/>
            <a:ext cx="39052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AFA8BD9D-2235-4218-AB3D-5571A02EC3B3}" type="datetime1">
              <a:rPr lang="zh-CN" altLang="en-US" smtClean="0"/>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6</a:t>
            </a:r>
            <a:r>
              <a:rPr lang="zh-CN" altLang="en-US"/>
              <a:t>章</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D561F9A-A6C1-4D90-9B28-AA619C82BEA4}" type="slidenum">
              <a:rPr lang="zh-CN" altLang="en-US"/>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8" name="Rectangle 5"/>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
        <p:nvSpPr>
          <p:cNvPr id="1029"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fade/>
  </p:transition>
  <p:hf hdr="0" ftr="0" dt="0"/>
  <p:txStyles>
    <p:titleStyle>
      <a:lvl1pPr algn="l" rtl="0" eaLnBrk="1" fontAlgn="base" hangingPunct="1">
        <a:lnSpc>
          <a:spcPct val="87000"/>
        </a:lnSpc>
        <a:spcBef>
          <a:spcPct val="0"/>
        </a:spcBef>
        <a:spcAft>
          <a:spcPct val="0"/>
        </a:spcAft>
        <a:defRPr sz="3200" b="1">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p:titleStyle>
    <p:body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1" fontAlgn="base" hangingPunct="1">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1" fontAlgn="base" hangingPunct="1">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0.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oleObject" Target="../embeddings/oleObject5.bin"/><Relationship Id="rId2" Type="http://schemas.openxmlformats.org/officeDocument/2006/relationships/image" Target="../media/image12.png"/><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emf"/><Relationship Id="rId3" Type="http://schemas.openxmlformats.org/officeDocument/2006/relationships/oleObject" Target="../embeddings/oleObject7.bin"/><Relationship Id="rId2" Type="http://schemas.openxmlformats.org/officeDocument/2006/relationships/image" Target="../media/image20.e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hyperlink" Target="//upload.wikimedia.org/wikipedia/commons/1/19/7-segment_cdefg.svg" TargetMode="External"/><Relationship Id="rId7" Type="http://schemas.openxmlformats.org/officeDocument/2006/relationships/image" Target="../media/image38.png"/><Relationship Id="rId6" Type="http://schemas.openxmlformats.org/officeDocument/2006/relationships/hyperlink" Target="//upload.wikimedia.org/wikipedia/commons/2/28/7-segment_abcefg.svg" TargetMode="External"/><Relationship Id="rId5" Type="http://schemas.openxmlformats.org/officeDocument/2006/relationships/image" Target="../media/image37.GIF"/><Relationship Id="rId4" Type="http://schemas.openxmlformats.org/officeDocument/2006/relationships/hyperlink" Target="//upload.wikimedia.org/wikipedia/commons/9/97/7-segments_Indicator.gif" TargetMode="External"/><Relationship Id="rId38" Type="http://schemas.openxmlformats.org/officeDocument/2006/relationships/notesSlide" Target="../notesSlides/notesSlide21.xml"/><Relationship Id="rId37" Type="http://schemas.openxmlformats.org/officeDocument/2006/relationships/slideLayout" Target="../slideLayouts/slideLayout2.xml"/><Relationship Id="rId36" Type="http://schemas.openxmlformats.org/officeDocument/2006/relationships/image" Target="../media/image53.png"/><Relationship Id="rId35" Type="http://schemas.openxmlformats.org/officeDocument/2006/relationships/hyperlink" Target="//upload.wikimedia.org/wikipedia/commons/7/7a/7-segment_abcdfg.svg" TargetMode="External"/><Relationship Id="rId34" Type="http://schemas.openxmlformats.org/officeDocument/2006/relationships/image" Target="../media/image52.png"/><Relationship Id="rId33" Type="http://schemas.openxmlformats.org/officeDocument/2006/relationships/hyperlink" Target="//upload.wikimedia.org/wikipedia/commons/a/ab/7-segment_abcdefg.svg" TargetMode="External"/><Relationship Id="rId32" Type="http://schemas.openxmlformats.org/officeDocument/2006/relationships/image" Target="../media/image51.png"/><Relationship Id="rId31" Type="http://schemas.openxmlformats.org/officeDocument/2006/relationships/hyperlink" Target="//upload.wikimedia.org/wikipedia/commons/6/62/7-segment_abc.svg" TargetMode="External"/><Relationship Id="rId30" Type="http://schemas.openxmlformats.org/officeDocument/2006/relationships/image" Target="../media/image50.png"/><Relationship Id="rId3" Type="http://schemas.openxmlformats.org/officeDocument/2006/relationships/image" Target="../media/image36.GIF"/><Relationship Id="rId29" Type="http://schemas.openxmlformats.org/officeDocument/2006/relationships/hyperlink" Target="//upload.wikimedia.org/wikipedia/commons/0/03/7-segment_acdefg.svg" TargetMode="External"/><Relationship Id="rId28" Type="http://schemas.openxmlformats.org/officeDocument/2006/relationships/image" Target="../media/image49.png"/><Relationship Id="rId27" Type="http://schemas.openxmlformats.org/officeDocument/2006/relationships/hyperlink" Target="//upload.wikimedia.org/wikipedia/commons/9/9b/7-segment_acdfg.svg" TargetMode="External"/><Relationship Id="rId26" Type="http://schemas.openxmlformats.org/officeDocument/2006/relationships/image" Target="../media/image48.png"/><Relationship Id="rId25" Type="http://schemas.openxmlformats.org/officeDocument/2006/relationships/hyperlink" Target="//upload.wikimedia.org/wikipedia/commons/b/b0/7-segment_bcfg.svg" TargetMode="External"/><Relationship Id="rId24" Type="http://schemas.openxmlformats.org/officeDocument/2006/relationships/image" Target="../media/image47.png"/><Relationship Id="rId23" Type="http://schemas.openxmlformats.org/officeDocument/2006/relationships/hyperlink" Target="//upload.wikimedia.org/wikipedia/commons/b/be/7-segment_abcdg.svg" TargetMode="External"/><Relationship Id="rId22" Type="http://schemas.openxmlformats.org/officeDocument/2006/relationships/image" Target="../media/image46.png"/><Relationship Id="rId21" Type="http://schemas.openxmlformats.org/officeDocument/2006/relationships/hyperlink" Target="//upload.wikimedia.org/wikipedia/commons/f/f8/7-segment_abdeg.svg" TargetMode="External"/><Relationship Id="rId20" Type="http://schemas.openxmlformats.org/officeDocument/2006/relationships/image" Target="../media/image45.png"/><Relationship Id="rId2" Type="http://schemas.openxmlformats.org/officeDocument/2006/relationships/hyperlink" Target="http://zh.wikipedia.org/wiki/File:Seven_segment_display-animated.gif" TargetMode="External"/><Relationship Id="rId19" Type="http://schemas.openxmlformats.org/officeDocument/2006/relationships/hyperlink" Target="//upload.wikimedia.org/wikipedia/commons/b/be/7-segment_bc.svg" TargetMode="External"/><Relationship Id="rId18" Type="http://schemas.openxmlformats.org/officeDocument/2006/relationships/image" Target="../media/image44.png"/><Relationship Id="rId17" Type="http://schemas.openxmlformats.org/officeDocument/2006/relationships/hyperlink" Target="//upload.wikimedia.org/wikipedia/commons/4/49/7-segment_abcdef.svg" TargetMode="External"/><Relationship Id="rId16" Type="http://schemas.openxmlformats.org/officeDocument/2006/relationships/image" Target="../media/image43.png"/><Relationship Id="rId15" Type="http://schemas.openxmlformats.org/officeDocument/2006/relationships/hyperlink" Target="//upload.wikimedia.org/wikipedia/commons/a/a6/7-segment_aefg.svg" TargetMode="External"/><Relationship Id="rId14" Type="http://schemas.openxmlformats.org/officeDocument/2006/relationships/image" Target="../media/image42.png"/><Relationship Id="rId13" Type="http://schemas.openxmlformats.org/officeDocument/2006/relationships/image" Target="../media/image41.png"/><Relationship Id="rId12" Type="http://schemas.openxmlformats.org/officeDocument/2006/relationships/hyperlink" Target="//upload.wikimedia.org/wikipedia/commons/3/33/7-segment_bcdeg.svg" TargetMode="External"/><Relationship Id="rId11" Type="http://schemas.openxmlformats.org/officeDocument/2006/relationships/image" Target="../media/image40.png"/><Relationship Id="rId10" Type="http://schemas.openxmlformats.org/officeDocument/2006/relationships/hyperlink" Target="//upload.wikimedia.org/wikipedia/commons/2/2d/7-segment_adef.svg" TargetMode="Externa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4.png"/><Relationship Id="rId3" Type="http://schemas.openxmlformats.org/officeDocument/2006/relationships/image" Target="../media/image63.wmf"/><Relationship Id="rId2" Type="http://schemas.openxmlformats.org/officeDocument/2006/relationships/oleObject" Target="../embeddings/oleObject8.bin"/><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jpe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78.jpe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5.vml"/><Relationship Id="rId5" Type="http://schemas.openxmlformats.org/officeDocument/2006/relationships/slideLayout" Target="../slideLayouts/slideLayout6.xml"/><Relationship Id="rId4" Type="http://schemas.openxmlformats.org/officeDocument/2006/relationships/image" Target="../media/image80.wmf"/><Relationship Id="rId3" Type="http://schemas.openxmlformats.org/officeDocument/2006/relationships/oleObject" Target="../embeddings/oleObject10.bin"/><Relationship Id="rId2" Type="http://schemas.openxmlformats.org/officeDocument/2006/relationships/image" Target="../media/image79.emf"/><Relationship Id="rId1"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6.vml"/><Relationship Id="rId3" Type="http://schemas.openxmlformats.org/officeDocument/2006/relationships/slideLayout" Target="../slideLayouts/slideLayout5.xml"/><Relationship Id="rId2" Type="http://schemas.openxmlformats.org/officeDocument/2006/relationships/image" Target="../media/image81.emf"/><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84.png"/><Relationship Id="rId1"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85.jpe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2.xml"/><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9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3.xml"/><Relationship Id="rId6" Type="http://schemas.openxmlformats.org/officeDocument/2006/relationships/image" Target="../media/image106.wmf"/><Relationship Id="rId5" Type="http://schemas.openxmlformats.org/officeDocument/2006/relationships/oleObject" Target="../embeddings/oleObject13.bin"/><Relationship Id="rId4" Type="http://schemas.openxmlformats.org/officeDocument/2006/relationships/image" Target="../media/image105.wmf"/><Relationship Id="rId3" Type="http://schemas.openxmlformats.org/officeDocument/2006/relationships/oleObject" Target="../embeddings/oleObject12.bin"/><Relationship Id="rId2" Type="http://schemas.openxmlformats.org/officeDocument/2006/relationships/image" Target="../media/image104.png"/><Relationship Id="rId1" Type="http://schemas.openxmlformats.org/officeDocument/2006/relationships/image" Target="../media/image10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image" Target="../media/image10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5.png"/><Relationship Id="rId7" Type="http://schemas.openxmlformats.org/officeDocument/2006/relationships/image" Target="../media/image114.wmf"/><Relationship Id="rId6" Type="http://schemas.openxmlformats.org/officeDocument/2006/relationships/oleObject" Target="../embeddings/oleObject16.bin"/><Relationship Id="rId5" Type="http://schemas.openxmlformats.org/officeDocument/2006/relationships/image" Target="../media/image113.wmf"/><Relationship Id="rId4" Type="http://schemas.openxmlformats.org/officeDocument/2006/relationships/oleObject" Target="../embeddings/oleObject15.bin"/><Relationship Id="rId3" Type="http://schemas.openxmlformats.org/officeDocument/2006/relationships/image" Target="../media/image112.wmf"/><Relationship Id="rId2" Type="http://schemas.openxmlformats.org/officeDocument/2006/relationships/oleObject" Target="../embeddings/oleObject14.bin"/><Relationship Id="rId11" Type="http://schemas.openxmlformats.org/officeDocument/2006/relationships/notesSlide" Target="../notesSlides/notesSlide48.xml"/><Relationship Id="rId10" Type="http://schemas.openxmlformats.org/officeDocument/2006/relationships/vmlDrawing" Target="../drawings/vmlDrawing8.vml"/><Relationship Id="rId1" Type="http://schemas.openxmlformats.org/officeDocument/2006/relationships/image" Target="../media/image111.wmf"/></Relationships>
</file>

<file path=ppt/slides/_rels/slide65.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119.wmf"/><Relationship Id="rId6" Type="http://schemas.openxmlformats.org/officeDocument/2006/relationships/oleObject" Target="../embeddings/oleObject19.bin"/><Relationship Id="rId5" Type="http://schemas.openxmlformats.org/officeDocument/2006/relationships/image" Target="../media/image118.wmf"/><Relationship Id="rId4" Type="http://schemas.openxmlformats.org/officeDocument/2006/relationships/oleObject" Target="../embeddings/oleObject18.bin"/><Relationship Id="rId3" Type="http://schemas.openxmlformats.org/officeDocument/2006/relationships/image" Target="../media/image117.wmf"/><Relationship Id="rId2" Type="http://schemas.openxmlformats.org/officeDocument/2006/relationships/oleObject" Target="../embeddings/oleObject17.bin"/><Relationship Id="rId1" Type="http://schemas.openxmlformats.org/officeDocument/2006/relationships/image" Target="../media/image11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a:t>第</a:t>
            </a:r>
            <a:r>
              <a:rPr lang="en-US" altLang="zh-CN" dirty="0"/>
              <a:t>3</a:t>
            </a:r>
            <a:r>
              <a:rPr lang="zh-CN" altLang="en-US" dirty="0"/>
              <a:t>章  组合逻辑电路</a:t>
            </a:r>
            <a:endParaRPr lang="en-US" altLang="zh-CN" dirty="0"/>
          </a:p>
        </p:txBody>
      </p:sp>
      <p:sp>
        <p:nvSpPr>
          <p:cNvPr id="2" name="矩形 1"/>
          <p:cNvSpPr/>
          <p:nvPr/>
        </p:nvSpPr>
        <p:spPr>
          <a:xfrm>
            <a:off x="2339752" y="3356992"/>
            <a:ext cx="4950296" cy="1559209"/>
          </a:xfrm>
          <a:prstGeom prst="rect">
            <a:avLst/>
          </a:prstGeom>
        </p:spPr>
        <p:txBody>
          <a:bodyPr wrap="square">
            <a:spAutoFit/>
          </a:bodyPr>
          <a:lstStyle/>
          <a:p>
            <a:pPr>
              <a:lnSpc>
                <a:spcPts val="4000"/>
              </a:lnSpc>
              <a:buClr>
                <a:schemeClr val="tx1"/>
              </a:buClr>
              <a:buSzPct val="60000"/>
              <a:defRPr/>
            </a:pPr>
            <a:r>
              <a:rPr lang="zh-CN" altLang="en-US" sz="2600" dirty="0" smtClean="0">
                <a:latin typeface="+mj-ea"/>
                <a:ea typeface="+mj-ea"/>
              </a:rPr>
              <a:t>第一讲  组合逻辑电路</a:t>
            </a:r>
            <a:r>
              <a:rPr lang="zh-CN" altLang="en-US" sz="2600" dirty="0">
                <a:latin typeface="+mj-ea"/>
                <a:ea typeface="+mj-ea"/>
              </a:rPr>
              <a:t>概述</a:t>
            </a:r>
            <a:endParaRPr lang="zh-CN" altLang="en-US" sz="2600" dirty="0">
              <a:latin typeface="+mj-ea"/>
              <a:ea typeface="+mj-ea"/>
            </a:endParaRPr>
          </a:p>
          <a:p>
            <a:pPr>
              <a:lnSpc>
                <a:spcPts val="4000"/>
              </a:lnSpc>
              <a:buClr>
                <a:schemeClr val="tx1"/>
              </a:buClr>
              <a:buSzPct val="60000"/>
              <a:defRPr/>
            </a:pPr>
            <a:r>
              <a:rPr lang="zh-CN" altLang="en-US" sz="2600" dirty="0" smtClean="0">
                <a:latin typeface="+mj-ea"/>
                <a:ea typeface="+mj-ea"/>
              </a:rPr>
              <a:t>第二讲  典型</a:t>
            </a:r>
            <a:r>
              <a:rPr lang="zh-CN" altLang="en-US" sz="2600" dirty="0">
                <a:latin typeface="+mj-ea"/>
                <a:ea typeface="+mj-ea"/>
              </a:rPr>
              <a:t>组合逻辑部件设计</a:t>
            </a:r>
            <a:endParaRPr lang="zh-CN" altLang="en-US" sz="2600" dirty="0">
              <a:latin typeface="+mj-ea"/>
              <a:ea typeface="+mj-ea"/>
            </a:endParaRPr>
          </a:p>
          <a:p>
            <a:pPr>
              <a:lnSpc>
                <a:spcPts val="4000"/>
              </a:lnSpc>
              <a:buClr>
                <a:schemeClr val="tx1"/>
              </a:buClr>
              <a:buSzPct val="60000"/>
              <a:defRPr/>
            </a:pPr>
            <a:r>
              <a:rPr lang="zh-CN" altLang="en-US" sz="2600" dirty="0" smtClean="0">
                <a:latin typeface="+mj-ea"/>
                <a:ea typeface="+mj-ea"/>
              </a:rPr>
              <a:t>第三讲  组合逻辑电路</a:t>
            </a:r>
            <a:r>
              <a:rPr lang="zh-CN" altLang="en-US" sz="2600" dirty="0">
                <a:latin typeface="+mj-ea"/>
                <a:ea typeface="+mj-ea"/>
              </a:rPr>
              <a:t>时序分析</a:t>
            </a:r>
            <a:endParaRPr lang="zh-CN" altLang="en-US" sz="2600" dirty="0">
              <a:latin typeface="+mj-ea"/>
              <a:ea typeface="+mj-ea"/>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b="1" dirty="0"/>
              <a:t>1.4 </a:t>
            </a:r>
            <a:r>
              <a:rPr lang="zh-CN" altLang="zh-CN" b="1" dirty="0"/>
              <a:t>组合逻辑电路</a:t>
            </a:r>
            <a:r>
              <a:rPr lang="zh-CN" altLang="en-US" b="1" dirty="0"/>
              <a:t>设计</a:t>
            </a:r>
            <a:endParaRPr lang="en-US" altLang="zh-CN" b="1" dirty="0"/>
          </a:p>
        </p:txBody>
      </p:sp>
      <p:sp>
        <p:nvSpPr>
          <p:cNvPr id="80899" name="Rectangle 3"/>
          <p:cNvSpPr>
            <a:spLocks noGrp="1" noChangeArrowheads="1"/>
          </p:cNvSpPr>
          <p:nvPr>
            <p:ph idx="1"/>
          </p:nvPr>
        </p:nvSpPr>
        <p:spPr>
          <a:xfrm>
            <a:off x="390364" y="779422"/>
            <a:ext cx="8363272" cy="1017715"/>
          </a:xfrm>
        </p:spPr>
        <p:txBody>
          <a:bodyPr/>
          <a:lstStyle/>
          <a:p>
            <a:pPr marL="0" indent="0">
              <a:buNone/>
            </a:pPr>
            <a:r>
              <a:rPr lang="zh-CN" altLang="en-US" sz="2200" b="1" dirty="0"/>
              <a:t>利用布尔代数化简</a:t>
            </a:r>
            <a:r>
              <a:rPr lang="en-US" altLang="zh-CN" sz="2200" b="1" dirty="0"/>
              <a:t>, </a:t>
            </a:r>
            <a:r>
              <a:rPr lang="zh-CN" altLang="en-US" sz="2200" b="1" dirty="0" smtClean="0"/>
              <a:t>以减少</a:t>
            </a:r>
            <a:r>
              <a:rPr lang="zh-CN" altLang="en-US" sz="2200" b="1" dirty="0"/>
              <a:t>逻辑门数和输入端</a:t>
            </a:r>
            <a:r>
              <a:rPr lang="zh-CN" altLang="en-US" sz="2200" b="1" dirty="0" smtClean="0"/>
              <a:t>数</a:t>
            </a:r>
            <a:endParaRPr lang="en-US" altLang="zh-CN" sz="2200" b="1" dirty="0"/>
          </a:p>
          <a:p>
            <a:endParaRPr lang="en-US" altLang="zh-CN" sz="2800" dirty="0"/>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graphicFrame>
        <p:nvGraphicFramePr>
          <p:cNvPr id="80903" name="Object 7"/>
          <p:cNvGraphicFramePr>
            <a:graphicFrameLocks noChangeAspect="1"/>
          </p:cNvGraphicFramePr>
          <p:nvPr/>
        </p:nvGraphicFramePr>
        <p:xfrm>
          <a:off x="320115" y="2142130"/>
          <a:ext cx="8610600" cy="457200"/>
        </p:xfrm>
        <a:graphic>
          <a:graphicData uri="http://schemas.openxmlformats.org/presentationml/2006/ole">
            <mc:AlternateContent xmlns:mc="http://schemas.openxmlformats.org/markup-compatibility/2006">
              <mc:Choice xmlns:v="urn:schemas-microsoft-com:vml" Requires="v">
                <p:oleObj spid="_x0000_s400373" name="Artwork" r:id="rId1" imgW="4429125" imgH="1000125" progId="">
                  <p:embed/>
                </p:oleObj>
              </mc:Choice>
              <mc:Fallback>
                <p:oleObj name="Artwork" r:id="rId1" imgW="4429125" imgH="1000125" progId="">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t="58775" b="17715"/>
                      <a:stretch>
                        <a:fillRect/>
                      </a:stretch>
                    </p:blipFill>
                    <p:spPr bwMode="auto">
                      <a:xfrm>
                        <a:off x="320115" y="214213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304800" y="1700808"/>
          <a:ext cx="8610600" cy="381000"/>
        </p:xfrm>
        <a:graphic>
          <a:graphicData uri="http://schemas.openxmlformats.org/presentationml/2006/ole">
            <mc:AlternateContent xmlns:mc="http://schemas.openxmlformats.org/markup-compatibility/2006">
              <mc:Choice xmlns:v="urn:schemas-microsoft-com:vml" Requires="v">
                <p:oleObj spid="_x0000_s400374" name="Artwork" r:id="rId3" imgW="4429125" imgH="1000125" progId="">
                  <p:embed/>
                </p:oleObj>
              </mc:Choice>
              <mc:Fallback>
                <p:oleObj name="Artwork" r:id="rId3" imgW="4429125" imgH="1000125" progId="">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t="19591" b="60817"/>
                      <a:stretch>
                        <a:fillRect/>
                      </a:stretch>
                    </p:blipFill>
                    <p:spPr bwMode="auto">
                      <a:xfrm>
                        <a:off x="304800" y="1700808"/>
                        <a:ext cx="861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1" name="Object 7"/>
          <p:cNvGraphicFramePr>
            <a:graphicFrameLocks noChangeAspect="1"/>
          </p:cNvGraphicFramePr>
          <p:nvPr/>
        </p:nvGraphicFramePr>
        <p:xfrm>
          <a:off x="1136854" y="3212976"/>
          <a:ext cx="6708204" cy="3018581"/>
        </p:xfrm>
        <a:graphic>
          <a:graphicData uri="http://schemas.openxmlformats.org/presentationml/2006/ole">
            <mc:AlternateContent xmlns:mc="http://schemas.openxmlformats.org/markup-compatibility/2006">
              <mc:Choice xmlns:v="urn:schemas-microsoft-com:vml" Requires="v">
                <p:oleObj spid="_x0000_s400375" name="Artwork" r:id="rId4" imgW="4772025" imgH="1838325" progId="">
                  <p:embed/>
                </p:oleObj>
              </mc:Choice>
              <mc:Fallback>
                <p:oleObj name="Artwork" r:id="rId4" imgW="4772025" imgH="1838325"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854" y="3212976"/>
                        <a:ext cx="6708204" cy="3018581"/>
                      </a:xfrm>
                      <a:prstGeom prst="rect">
                        <a:avLst/>
                      </a:prstGeom>
                      <a:noFill/>
                      <a:ln>
                        <a:noFill/>
                      </a:ln>
                      <a:effectLst/>
                    </p:spPr>
                  </p:pic>
                </p:oleObj>
              </mc:Fallback>
            </mc:AlternateContent>
          </a:graphicData>
        </a:graphic>
      </p:graphicFrame>
      <p:sp>
        <p:nvSpPr>
          <p:cNvPr id="14" name="TextBox 13"/>
          <p:cNvSpPr txBox="1"/>
          <p:nvPr/>
        </p:nvSpPr>
        <p:spPr>
          <a:xfrm>
            <a:off x="6483585" y="796569"/>
            <a:ext cx="2158765" cy="498598"/>
          </a:xfrm>
          <a:prstGeom prst="rect">
            <a:avLst/>
          </a:prstGeom>
          <a:noFill/>
        </p:spPr>
        <p:txBody>
          <a:bodyPr wrap="square" rtlCol="0">
            <a:spAutoFit/>
          </a:bodyPr>
          <a:lstStyle/>
          <a:p>
            <a:pPr eaLnBrk="1" hangingPunct="1">
              <a:lnSpc>
                <a:spcPct val="120000"/>
              </a:lnSpc>
              <a:spcBef>
                <a:spcPct val="10000"/>
              </a:spcBef>
              <a:buClr>
                <a:schemeClr val="tx1"/>
              </a:buClr>
              <a:buSzPct val="60000"/>
            </a:pPr>
            <a:r>
              <a:rPr lang="en-US" altLang="zh-CN" sz="2200" dirty="0" smtClean="0">
                <a:solidFill>
                  <a:srgbClr val="FF0000"/>
                </a:solidFill>
                <a:latin typeface="微软雅黑" panose="020B0503020204020204" pitchFamily="34" charset="-122"/>
                <a:ea typeface="微软雅黑" panose="020B0503020204020204" pitchFamily="34" charset="-122"/>
              </a:rPr>
              <a:t>X·Y+X·Y’=X</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15" name="Text Box 6"/>
          <p:cNvSpPr txBox="1">
            <a:spLocks noChangeArrowheads="1"/>
          </p:cNvSpPr>
          <p:nvPr/>
        </p:nvSpPr>
        <p:spPr bwMode="auto">
          <a:xfrm>
            <a:off x="396907" y="1246209"/>
            <a:ext cx="4686304" cy="461665"/>
          </a:xfrm>
          <a:prstGeom prst="rect">
            <a:avLst/>
          </a:prstGeom>
          <a:noFill/>
          <a:ln w="9525">
            <a:noFill/>
            <a:miter lim="800000"/>
          </a:ln>
          <a:effectLst/>
        </p:spPr>
        <p:txBody>
          <a:bodyPr wrap="square">
            <a:spAutoFit/>
          </a:bodyPr>
          <a:lstStyle/>
          <a:p>
            <a:r>
              <a:rPr lang="en-US" altLang="zh-CN" sz="2400" dirty="0">
                <a:ea typeface="宋体" panose="02010600030101010101" pitchFamily="2" charset="-122"/>
              </a:rPr>
              <a:t>F = </a:t>
            </a:r>
            <a:r>
              <a:rPr lang="en-US" altLang="zh-CN" sz="2400" dirty="0">
                <a:latin typeface="Symbol" panose="05050102010706020507" pitchFamily="18" charset="2"/>
                <a:ea typeface="宋体" panose="02010600030101010101" pitchFamily="2" charset="-122"/>
              </a:rPr>
              <a:t>S</a:t>
            </a:r>
            <a:r>
              <a:rPr lang="en-US" altLang="zh-CN" sz="2400" baseline="-25000" dirty="0">
                <a:latin typeface="Symbol" panose="05050102010706020507" pitchFamily="18" charset="2"/>
                <a:ea typeface="宋体" panose="02010600030101010101" pitchFamily="2" charset="-122"/>
              </a:rPr>
              <a:t>N3N2N1N0</a:t>
            </a:r>
            <a:r>
              <a:rPr lang="en-US" altLang="zh-CN" sz="2400" dirty="0">
                <a:ea typeface="宋体" panose="02010600030101010101" pitchFamily="2" charset="-122"/>
              </a:rPr>
              <a:t>(1,2,3,5,7,11,13)</a:t>
            </a:r>
            <a:endParaRPr lang="en-US" altLang="zh-CN" sz="2400" dirty="0">
              <a:ea typeface="宋体" panose="02010600030101010101" pitchFamily="2" charset="-122"/>
            </a:endParaRPr>
          </a:p>
        </p:txBody>
      </p:sp>
      <p:sp>
        <p:nvSpPr>
          <p:cNvPr id="16" name="文本框 15"/>
          <p:cNvSpPr txBox="1"/>
          <p:nvPr/>
        </p:nvSpPr>
        <p:spPr>
          <a:xfrm>
            <a:off x="4131855" y="6312966"/>
            <a:ext cx="3447469"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减少：</a:t>
            </a:r>
            <a:r>
              <a:rPr lang="en-US" altLang="zh-CN" sz="1800" dirty="0">
                <a:solidFill>
                  <a:srgbClr val="FF0000"/>
                </a:solidFill>
                <a:latin typeface="微软雅黑" panose="020B0503020204020204" pitchFamily="34" charset="-122"/>
                <a:ea typeface="微软雅黑" panose="020B0503020204020204" pitchFamily="34" charset="-122"/>
              </a:rPr>
              <a:t>3</a:t>
            </a:r>
            <a:r>
              <a:rPr lang="zh-CN" altLang="en-US" sz="1800" dirty="0">
                <a:solidFill>
                  <a:srgbClr val="FF0000"/>
                </a:solidFill>
                <a:latin typeface="微软雅黑" panose="020B0503020204020204" pitchFamily="34" charset="-122"/>
                <a:ea typeface="微软雅黑" panose="020B0503020204020204" pitchFamily="34" charset="-122"/>
              </a:rPr>
              <a:t>个与门和</a:t>
            </a:r>
            <a:r>
              <a:rPr lang="en-US" altLang="zh-CN" sz="1800" dirty="0">
                <a:solidFill>
                  <a:srgbClr val="FF0000"/>
                </a:solidFill>
                <a:latin typeface="微软雅黑" panose="020B0503020204020204" pitchFamily="34" charset="-122"/>
                <a:ea typeface="微软雅黑" panose="020B0503020204020204" pitchFamily="34" charset="-122"/>
              </a:rPr>
              <a:t>17</a:t>
            </a:r>
            <a:r>
              <a:rPr lang="zh-CN" altLang="en-US" sz="1800" dirty="0">
                <a:solidFill>
                  <a:srgbClr val="FF0000"/>
                </a:solidFill>
                <a:latin typeface="微软雅黑" panose="020B0503020204020204" pitchFamily="34" charset="-122"/>
                <a:ea typeface="微软雅黑" panose="020B0503020204020204" pitchFamily="34" charset="-122"/>
              </a:rPr>
              <a:t>个输入端</a:t>
            </a:r>
            <a:endParaRPr lang="zh-CN" altLang="en-US" sz="1800" dirty="0">
              <a:solidFill>
                <a:srgbClr val="FF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691680" y="2081808"/>
            <a:ext cx="432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419872" y="2059213"/>
            <a:ext cx="432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148064" y="2059213"/>
            <a:ext cx="4320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92280" y="2059213"/>
            <a:ext cx="4320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70384" y="2599330"/>
            <a:ext cx="8466112" cy="461665"/>
          </a:xfrm>
          <a:prstGeom prst="rect">
            <a:avLst/>
          </a:prstGeom>
          <a:noFill/>
        </p:spPr>
        <p:txBody>
          <a:bodyPr wrap="square" rtlCol="0">
            <a:spAutoFit/>
          </a:bodyPr>
          <a:lstStyle/>
          <a:p>
            <a:r>
              <a:rPr lang="en-US" altLang="zh-CN" sz="2400" dirty="0"/>
              <a:t>=</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3</a:t>
            </a:r>
            <a:r>
              <a:rPr lang="en-US" altLang="zh-CN" sz="2000" dirty="0">
                <a:latin typeface="Yu Gothic UI" panose="020B0500000000000000" pitchFamily="34" charset="-128"/>
                <a:ea typeface="Yu Gothic UI" panose="020B0500000000000000" pitchFamily="34" charset="-128"/>
              </a:rPr>
              <a:t>’</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0</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3</a:t>
            </a:r>
            <a:r>
              <a:rPr lang="en-US" altLang="zh-CN" sz="2000" dirty="0">
                <a:latin typeface="Yu Gothic UI" panose="020B0500000000000000" pitchFamily="34" charset="-128"/>
                <a:ea typeface="Yu Gothic UI" panose="020B0500000000000000" pitchFamily="34" charset="-128"/>
              </a:rPr>
              <a:t>’</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2</a:t>
            </a:r>
            <a:r>
              <a:rPr lang="en-US" altLang="zh-CN" sz="2000" dirty="0">
                <a:latin typeface="Yu Gothic UI" panose="020B0500000000000000" pitchFamily="34" charset="-128"/>
                <a:ea typeface="Yu Gothic UI" panose="020B0500000000000000" pitchFamily="34" charset="-128"/>
              </a:rPr>
              <a:t>’</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1</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0</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3</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2</a:t>
            </a:r>
            <a:r>
              <a:rPr lang="en-US" altLang="zh-CN" sz="2000" dirty="0">
                <a:latin typeface="Yu Gothic UI" panose="020B0500000000000000" pitchFamily="34" charset="-128"/>
                <a:ea typeface="Yu Gothic UI" panose="020B0500000000000000" pitchFamily="34" charset="-128"/>
              </a:rPr>
              <a:t>’</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1</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0</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3</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2</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1</a:t>
            </a:r>
            <a:r>
              <a:rPr lang="en-US" altLang="zh-CN" sz="2000" dirty="0">
                <a:latin typeface="Yu Gothic UI" panose="020B0500000000000000" pitchFamily="34" charset="-128"/>
                <a:ea typeface="Yu Gothic UI" panose="020B0500000000000000" pitchFamily="34" charset="-128"/>
              </a:rPr>
              <a:t>’</a:t>
            </a:r>
            <a:r>
              <a:rPr lang="en-US" altLang="zh-CN" sz="2000" dirty="0">
                <a:latin typeface="Yu Gothic UI" panose="020B0500000000000000" pitchFamily="34" charset="-128"/>
                <a:ea typeface="Yu Gothic UI" panose="020B0500000000000000" pitchFamily="34" charset="-128"/>
                <a:sym typeface="Wingdings" panose="05000000000000000000" pitchFamily="2" charset="2"/>
              </a:rPr>
              <a:t>  </a:t>
            </a:r>
            <a:r>
              <a:rPr lang="en-US" altLang="zh-CN" sz="2000" dirty="0">
                <a:latin typeface="Yu Gothic UI" panose="020B0500000000000000" pitchFamily="34" charset="-128"/>
                <a:ea typeface="Yu Gothic UI" panose="020B0500000000000000" pitchFamily="34" charset="-128"/>
              </a:rPr>
              <a:t>N</a:t>
            </a:r>
            <a:r>
              <a:rPr lang="en-US" altLang="zh-CN" sz="2000" baseline="-25000" dirty="0">
                <a:latin typeface="Yu Gothic UI" panose="020B0500000000000000" pitchFamily="34" charset="-128"/>
                <a:ea typeface="Yu Gothic UI" panose="020B0500000000000000" pitchFamily="34" charset="-128"/>
              </a:rPr>
              <a:t>0</a:t>
            </a:r>
            <a:endParaRPr lang="zh-CN" altLang="en-US" sz="2000" baseline="-25000" dirty="0">
              <a:latin typeface="Yu Gothic UI" panose="020B0500000000000000" pitchFamily="34" charset="-128"/>
              <a:ea typeface="Yu Gothic UI" panose="020B0500000000000000" pitchFamily="34" charset="-128"/>
            </a:endParaRPr>
          </a:p>
        </p:txBody>
      </p:sp>
      <p:cxnSp>
        <p:nvCxnSpPr>
          <p:cNvPr id="20" name="直接连接符 19"/>
          <p:cNvCxnSpPr/>
          <p:nvPr/>
        </p:nvCxnSpPr>
        <p:spPr>
          <a:xfrm>
            <a:off x="1259632" y="2560233"/>
            <a:ext cx="43204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99792" y="2563269"/>
            <a:ext cx="43204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09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831"/>
                                        </p:tgtEl>
                                        <p:attrNameLst>
                                          <p:attrName>style.visibility</p:attrName>
                                        </p:attrNameLst>
                                      </p:cBhvr>
                                      <p:to>
                                        <p:strVal val="visible"/>
                                      </p:to>
                                    </p:set>
                                    <p:animEffect transition="in" filter="blinds(horizontal)">
                                      <p:cBhvr>
                                        <p:cTn id="38" dur="500"/>
                                        <p:tgtEl>
                                          <p:spTgt spid="7783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00" y="185720"/>
            <a:ext cx="7734325" cy="479747"/>
          </a:xfrm>
        </p:spPr>
        <p:txBody>
          <a:bodyPr/>
          <a:lstStyle/>
          <a:p>
            <a:r>
              <a:rPr lang="en-US" altLang="zh-CN" b="1" dirty="0"/>
              <a:t>1.4 </a:t>
            </a:r>
            <a:r>
              <a:rPr lang="zh-CN" altLang="zh-CN" b="1" dirty="0"/>
              <a:t>组合逻辑电路</a:t>
            </a:r>
            <a:r>
              <a:rPr lang="zh-CN" altLang="en-US" b="1" dirty="0"/>
              <a:t>设计</a:t>
            </a:r>
            <a:endParaRPr lang="en-US" altLang="zh-CN" b="1" dirty="0"/>
          </a:p>
        </p:txBody>
      </p:sp>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graphicFrame>
        <p:nvGraphicFramePr>
          <p:cNvPr id="87044" name="Object 4"/>
          <p:cNvGraphicFramePr>
            <a:graphicFrameLocks noChangeAspect="1"/>
          </p:cNvGraphicFramePr>
          <p:nvPr/>
        </p:nvGraphicFramePr>
        <p:xfrm>
          <a:off x="2983703" y="810786"/>
          <a:ext cx="2895600" cy="3127849"/>
        </p:xfrm>
        <a:graphic>
          <a:graphicData uri="http://schemas.openxmlformats.org/presentationml/2006/ole">
            <mc:AlternateContent xmlns:mc="http://schemas.openxmlformats.org/markup-compatibility/2006">
              <mc:Choice xmlns:v="urn:schemas-microsoft-com:vml" Requires="v">
                <p:oleObj spid="_x0000_s400999" name="Artwork" r:id="rId1" imgW="1666875" imgH="1800225" progId="">
                  <p:embed/>
                </p:oleObj>
              </mc:Choice>
              <mc:Fallback>
                <p:oleObj name="Artwork" r:id="rId1" imgW="1666875" imgH="180022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703" y="810786"/>
                        <a:ext cx="2895600" cy="3127849"/>
                      </a:xfrm>
                      <a:prstGeom prst="rect">
                        <a:avLst/>
                      </a:prstGeom>
                      <a:noFill/>
                      <a:ln>
                        <a:noFill/>
                      </a:ln>
                      <a:effectLst/>
                    </p:spPr>
                  </p:pic>
                </p:oleObj>
              </mc:Fallback>
            </mc:AlternateContent>
          </a:graphicData>
        </a:graphic>
      </p:graphicFrame>
      <p:graphicFrame>
        <p:nvGraphicFramePr>
          <p:cNvPr id="82948" name="Object 4"/>
          <p:cNvGraphicFramePr>
            <a:graphicFrameLocks noChangeAspect="1"/>
          </p:cNvGraphicFramePr>
          <p:nvPr/>
        </p:nvGraphicFramePr>
        <p:xfrm>
          <a:off x="1373070" y="4108778"/>
          <a:ext cx="6736204" cy="2239040"/>
        </p:xfrm>
        <a:graphic>
          <a:graphicData uri="http://schemas.openxmlformats.org/presentationml/2006/ole">
            <mc:AlternateContent xmlns:mc="http://schemas.openxmlformats.org/markup-compatibility/2006">
              <mc:Choice xmlns:v="urn:schemas-microsoft-com:vml" Requires="v">
                <p:oleObj spid="_x0000_s401000" name="Artwork" r:id="rId3" imgW="4762500" imgH="1590675" progId="">
                  <p:embed/>
                </p:oleObj>
              </mc:Choice>
              <mc:Fallback>
                <p:oleObj name="Artwork" r:id="rId3" imgW="4762500" imgH="15906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070" y="4108778"/>
                        <a:ext cx="6736204" cy="2239040"/>
                      </a:xfrm>
                      <a:prstGeom prst="rect">
                        <a:avLst/>
                      </a:prstGeom>
                      <a:noFill/>
                      <a:ln>
                        <a:noFill/>
                      </a:ln>
                      <a:effectLst/>
                    </p:spPr>
                  </p:pic>
                </p:oleObj>
              </mc:Fallback>
            </mc:AlternateContent>
          </a:graphicData>
        </a:graphic>
      </p:graphicFrame>
      <p:sp>
        <p:nvSpPr>
          <p:cNvPr id="10" name="Rectangle 3"/>
          <p:cNvSpPr txBox="1">
            <a:spLocks noChangeArrowheads="1"/>
          </p:cNvSpPr>
          <p:nvPr/>
        </p:nvSpPr>
        <p:spPr bwMode="auto">
          <a:xfrm>
            <a:off x="439694" y="883463"/>
            <a:ext cx="2071924" cy="5367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zh-CN" altLang="en-US" sz="2200" dirty="0">
                <a:latin typeface="微软雅黑" panose="020B0503020204020204" pitchFamily="34" charset="-122"/>
                <a:ea typeface="微软雅黑" panose="020B0503020204020204" pitchFamily="34" charset="-122"/>
              </a:rPr>
              <a:t>按</a:t>
            </a:r>
            <a:r>
              <a:rPr lang="zh-CN" altLang="en-US" sz="2200" dirty="0" smtClean="0">
                <a:latin typeface="微软雅黑" panose="020B0503020204020204" pitchFamily="34" charset="-122"/>
                <a:ea typeface="微软雅黑" panose="020B0503020204020204" pitchFamily="34" charset="-122"/>
              </a:rPr>
              <a:t>卡</a:t>
            </a:r>
            <a:r>
              <a:rPr lang="zh-CN" altLang="en-US" sz="2200" dirty="0">
                <a:latin typeface="微软雅黑" panose="020B0503020204020204" pitchFamily="34" charset="-122"/>
                <a:ea typeface="微软雅黑" panose="020B0503020204020204" pitchFamily="34" charset="-122"/>
              </a:rPr>
              <a:t>诺图化简</a:t>
            </a:r>
            <a:endParaRPr lang="en-US" altLang="zh-CN" sz="2200" dirty="0">
              <a:latin typeface="微软雅黑" panose="020B0503020204020204" pitchFamily="34" charset="-122"/>
              <a:ea typeface="微软雅黑" panose="020B0503020204020204" pitchFamily="34" charset="-122"/>
            </a:endParaRPr>
          </a:p>
        </p:txBody>
      </p:sp>
      <p:sp>
        <p:nvSpPr>
          <p:cNvPr id="3" name="圆角矩形 2"/>
          <p:cNvSpPr/>
          <p:nvPr/>
        </p:nvSpPr>
        <p:spPr>
          <a:xfrm>
            <a:off x="3779912" y="1993562"/>
            <a:ext cx="655712"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707904" y="2452642"/>
            <a:ext cx="43204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219600" y="1913850"/>
            <a:ext cx="640432" cy="3947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中括号 3"/>
          <p:cNvSpPr/>
          <p:nvPr/>
        </p:nvSpPr>
        <p:spPr>
          <a:xfrm>
            <a:off x="4947320" y="2356083"/>
            <a:ext cx="560784" cy="432048"/>
          </a:xfrm>
          <a:prstGeom prst="leftBracket">
            <a:avLst/>
          </a:prstGeom>
          <a:ln>
            <a:solidFill>
              <a:srgbClr val="00B05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5" name="右中括号 4"/>
          <p:cNvSpPr/>
          <p:nvPr/>
        </p:nvSpPr>
        <p:spPr>
          <a:xfrm>
            <a:off x="3491880" y="2347660"/>
            <a:ext cx="579884" cy="440472"/>
          </a:xfrm>
          <a:prstGeom prst="rightBracket">
            <a:avLst/>
          </a:prstGeom>
          <a:ln>
            <a:solidFill>
              <a:srgbClr val="00B05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FF0000"/>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1475656" y="1725530"/>
                <a:ext cx="1115144"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ea typeface="Yu Gothic UI" panose="020B0500000000000000" pitchFamily="34" charset="-128"/>
                            </a:rPr>
                          </m:ctrlPr>
                        </m:accPr>
                        <m:e>
                          <m:sSub>
                            <m:sSubPr>
                              <m:ctrlPr>
                                <a:rPr lang="en-US" altLang="zh-CN" sz="2000" i="1">
                                  <a:latin typeface="Cambria Math" panose="02040503050406030204" pitchFamily="18" charset="0"/>
                                  <a:ea typeface="Yu Gothic UI" panose="020B0500000000000000" pitchFamily="34" charset="-128"/>
                                </a:rPr>
                              </m:ctrlPr>
                            </m:sSubPr>
                            <m:e>
                              <m:r>
                                <a:rPr lang="en-US" altLang="zh-CN" sz="2000">
                                  <a:latin typeface="Cambria Math" panose="02040503050406030204" pitchFamily="18" charset="0"/>
                                  <a:ea typeface="Yu Gothic UI" panose="020B0500000000000000" pitchFamily="34" charset="-128"/>
                                </a:rPr>
                                <m:t>𝐍</m:t>
                              </m:r>
                            </m:e>
                            <m:sub>
                              <m:r>
                                <a:rPr lang="en-US" altLang="zh-CN" sz="2000">
                                  <a:latin typeface="Cambria Math" panose="02040503050406030204" pitchFamily="18" charset="0"/>
                                  <a:ea typeface="Yu Gothic UI" panose="020B0500000000000000" pitchFamily="34" charset="-128"/>
                                </a:rPr>
                                <m:t>𝟑</m:t>
                              </m:r>
                            </m:sub>
                          </m:sSub>
                        </m:e>
                      </m:acc>
                      <m:r>
                        <a:rPr lang="en-US" altLang="zh-CN" sz="2000">
                          <a:latin typeface="Cambria Math" panose="02040503050406030204" pitchFamily="18" charset="0"/>
                          <a:ea typeface="Yu Gothic UI" panose="020B0500000000000000" pitchFamily="34" charset="-128"/>
                          <a:sym typeface="Wingdings" panose="05000000000000000000" pitchFamily="2" charset="2"/>
                        </a:rPr>
                        <m:t></m:t>
                      </m:r>
                      <m:sSub>
                        <m:sSubPr>
                          <m:ctrlPr>
                            <a:rPr lang="en-US" altLang="zh-CN" sz="2000" i="1">
                              <a:latin typeface="Cambria Math" panose="02040503050406030204" pitchFamily="18" charset="0"/>
                              <a:ea typeface="Yu Gothic UI" panose="020B0500000000000000" pitchFamily="34" charset="-128"/>
                            </a:rPr>
                          </m:ctrlPr>
                        </m:sSubPr>
                        <m:e>
                          <m:r>
                            <a:rPr lang="en-US" altLang="zh-CN" sz="2000">
                              <a:latin typeface="Cambria Math" panose="02040503050406030204" pitchFamily="18" charset="0"/>
                              <a:ea typeface="Yu Gothic UI" panose="020B0500000000000000" pitchFamily="34" charset="-128"/>
                            </a:rPr>
                            <m:t>𝐍</m:t>
                          </m:r>
                        </m:e>
                        <m:sub>
                          <m:r>
                            <a:rPr lang="en-US" altLang="zh-CN" sz="2000">
                              <a:latin typeface="Cambria Math" panose="02040503050406030204" pitchFamily="18" charset="0"/>
                              <a:ea typeface="Yu Gothic UI" panose="020B0500000000000000" pitchFamily="34" charset="-128"/>
                            </a:rPr>
                            <m:t>𝟎</m:t>
                          </m:r>
                        </m:sub>
                      </m:sSub>
                    </m:oMath>
                  </m:oMathPara>
                </a14:m>
                <a:endParaRPr lang="zh-CN" altLang="en-US" sz="2000" dirty="0">
                  <a:latin typeface="Yu Gothic UI" panose="020B0500000000000000" pitchFamily="34" charset="-128"/>
                  <a:ea typeface="Yu Gothic UI" panose="020B0500000000000000" pitchFamily="34" charset="-128"/>
                </a:endParaRPr>
              </a:p>
            </p:txBody>
          </p:sp>
        </mc:Choice>
        <mc:Fallback>
          <p:sp>
            <p:nvSpPr>
              <p:cNvPr id="11" name="文本框 10"/>
              <p:cNvSpPr txBox="1">
                <a:spLocks noRot="1" noChangeAspect="1" noMove="1" noResize="1" noEditPoints="1" noAdjustHandles="1" noChangeArrowheads="1" noChangeShapeType="1" noTextEdit="1"/>
              </p:cNvSpPr>
              <p:nvPr/>
            </p:nvSpPr>
            <p:spPr>
              <a:xfrm>
                <a:off x="1475656" y="1725530"/>
                <a:ext cx="1115144" cy="400110"/>
              </a:xfrm>
              <a:prstGeom prst="rect">
                <a:avLst/>
              </a:prstGeom>
              <a:blipFill rotWithShape="1">
                <a:blip r:embed="rId5"/>
                <a:stretch>
                  <a:fillRect l="-49" t="-59"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1043607" y="2875315"/>
                <a:ext cx="1443465"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ea typeface="Yu Gothic UI" panose="020B0500000000000000" pitchFamily="34" charset="-128"/>
                            </a:rPr>
                          </m:ctrlPr>
                        </m:accPr>
                        <m:e>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𝟑</m:t>
                              </m:r>
                            </m:sub>
                          </m:sSub>
                        </m:e>
                      </m:acc>
                      <m:r>
                        <a:rPr lang="zh-CN" altLang="en-US" sz="2000" b="1" i="0">
                          <a:latin typeface="Cambria Math" panose="02040503050406030204" pitchFamily="18" charset="0"/>
                          <a:ea typeface="Yu Gothic UI" panose="020B0500000000000000" pitchFamily="34" charset="-128"/>
                        </a:rPr>
                        <m:t>∙</m:t>
                      </m:r>
                      <m:acc>
                        <m:accPr>
                          <m:chr m:val="̅"/>
                          <m:ctrlPr>
                            <a:rPr lang="zh-CN" altLang="en-US" sz="2000" i="1">
                              <a:latin typeface="Cambria Math" panose="02040503050406030204" pitchFamily="18" charset="0"/>
                              <a:ea typeface="Yu Gothic UI" panose="020B0500000000000000" pitchFamily="34" charset="-128"/>
                            </a:rPr>
                          </m:ctrlPr>
                        </m:accPr>
                        <m:e>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𝟐</m:t>
                              </m:r>
                            </m:sub>
                          </m:sSub>
                        </m:e>
                      </m:acc>
                      <m:r>
                        <a:rPr lang="en-US" altLang="zh-CN" sz="2000" b="1" i="0">
                          <a:latin typeface="Cambria Math" panose="02040503050406030204" pitchFamily="18" charset="0"/>
                          <a:ea typeface="Yu Gothic UI" panose="020B0500000000000000" pitchFamily="34" charset="-128"/>
                          <a:sym typeface="Wingdings" panose="05000000000000000000" pitchFamily="2" charset="2"/>
                        </a:rPr>
                        <m:t></m:t>
                      </m:r>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𝟏</m:t>
                          </m:r>
                        </m:sub>
                      </m:sSub>
                    </m:oMath>
                  </m:oMathPara>
                </a14:m>
                <a:endParaRPr lang="zh-CN" altLang="en-US" sz="2000" dirty="0">
                  <a:latin typeface="Yu Gothic UI" panose="020B0500000000000000" pitchFamily="34" charset="-128"/>
                  <a:ea typeface="Yu Gothic UI" panose="020B0500000000000000" pitchFamily="34" charset="-128"/>
                </a:endParaRPr>
              </a:p>
            </p:txBody>
          </p:sp>
        </mc:Choice>
        <mc:Fallback>
          <p:sp>
            <p:nvSpPr>
              <p:cNvPr id="19" name="文本框 18"/>
              <p:cNvSpPr txBox="1">
                <a:spLocks noRot="1" noChangeAspect="1" noMove="1" noResize="1" noEditPoints="1" noAdjustHandles="1" noChangeArrowheads="1" noChangeShapeType="1" noTextEdit="1"/>
              </p:cNvSpPr>
              <p:nvPr/>
            </p:nvSpPr>
            <p:spPr>
              <a:xfrm>
                <a:off x="1043607" y="2875315"/>
                <a:ext cx="1443465" cy="400110"/>
              </a:xfrm>
              <a:prstGeom prst="rect">
                <a:avLst/>
              </a:prstGeom>
              <a:blipFill rotWithShape="1">
                <a:blip r:embed="rId6"/>
                <a:stretch>
                  <a:fillRect l="-21" t="-9" r="29"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6259488" y="1326161"/>
                <a:ext cx="1768896"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𝟐</m:t>
                          </m:r>
                        </m:sub>
                      </m:sSub>
                      <m:r>
                        <a:rPr lang="en-US" altLang="zh-CN" sz="2000" b="1" i="0">
                          <a:latin typeface="Cambria Math" panose="02040503050406030204" pitchFamily="18" charset="0"/>
                          <a:ea typeface="Yu Gothic UI" panose="020B0500000000000000" pitchFamily="34" charset="-128"/>
                        </a:rPr>
                        <m:t>∙</m:t>
                      </m:r>
                      <m:acc>
                        <m:accPr>
                          <m:chr m:val="̅"/>
                          <m:ctrlPr>
                            <a:rPr lang="zh-CN" altLang="en-US" sz="2000" i="1">
                              <a:latin typeface="Cambria Math" panose="02040503050406030204" pitchFamily="18" charset="0"/>
                              <a:ea typeface="Yu Gothic UI" panose="020B0500000000000000" pitchFamily="34" charset="-128"/>
                            </a:rPr>
                          </m:ctrlPr>
                        </m:accPr>
                        <m:e>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𝟏</m:t>
                              </m:r>
                            </m:sub>
                          </m:sSub>
                        </m:e>
                      </m:acc>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m:t>
                          </m:r>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𝟎</m:t>
                          </m:r>
                        </m:sub>
                      </m:sSub>
                    </m:oMath>
                  </m:oMathPara>
                </a14:m>
                <a:endParaRPr lang="zh-CN" altLang="en-US" sz="2000" dirty="0">
                  <a:latin typeface="Yu Gothic UI" panose="020B0500000000000000" pitchFamily="34" charset="-128"/>
                  <a:ea typeface="Yu Gothic UI" panose="020B0500000000000000" pitchFamily="34" charset="-128"/>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59488" y="1326161"/>
                <a:ext cx="1768896" cy="400110"/>
              </a:xfrm>
              <a:prstGeom prst="rect">
                <a:avLst/>
              </a:prstGeom>
              <a:blipFill rotWithShape="1">
                <a:blip r:embed="rId7"/>
                <a:stretch>
                  <a:fillRect l="-17" t="-70" r="4"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6250502" y="2636475"/>
                <a:ext cx="162684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ea typeface="Yu Gothic UI" panose="020B0500000000000000" pitchFamily="34" charset="-128"/>
                            </a:rPr>
                          </m:ctrlPr>
                        </m:accPr>
                        <m:e>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𝟐</m:t>
                              </m:r>
                            </m:sub>
                          </m:sSub>
                        </m:e>
                      </m:acc>
                      <m:sSub>
                        <m:sSubPr>
                          <m:ctrlPr>
                            <a:rPr lang="en-US" altLang="zh-CN" sz="2000" i="1">
                              <a:latin typeface="Cambria Math" panose="02040503050406030204" pitchFamily="18" charset="0"/>
                              <a:ea typeface="Yu Gothic UI" panose="020B0500000000000000" pitchFamily="34" charset="-128"/>
                            </a:rPr>
                          </m:ctrlPr>
                        </m:sSubPr>
                        <m:e>
                          <m:sSub>
                            <m:sSubPr>
                              <m:ctrlPr>
                                <a:rPr lang="en-US" altLang="zh-CN" sz="2000" i="1">
                                  <a:latin typeface="Cambria Math" panose="02040503050406030204" pitchFamily="18" charset="0"/>
                                  <a:ea typeface="Yu Gothic UI" panose="020B0500000000000000" pitchFamily="34" charset="-128"/>
                                </a:rPr>
                              </m:ctrlPr>
                            </m:sSubPr>
                            <m:e>
                              <m:r>
                                <a:rPr lang="en-US" altLang="zh-CN" sz="2000" b="1" i="0">
                                  <a:latin typeface="Cambria Math" panose="02040503050406030204" pitchFamily="18" charset="0"/>
                                  <a:ea typeface="Yu Gothic UI" panose="020B0500000000000000" pitchFamily="34" charset="-128"/>
                                </a:rPr>
                                <m:t>∙</m:t>
                              </m:r>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𝟏</m:t>
                              </m:r>
                            </m:sub>
                          </m:sSub>
                          <m:r>
                            <a:rPr lang="en-US" altLang="zh-CN" sz="2000" b="1" i="0">
                              <a:latin typeface="Cambria Math" panose="02040503050406030204" pitchFamily="18" charset="0"/>
                              <a:ea typeface="Yu Gothic UI" panose="020B0500000000000000" pitchFamily="34" charset="-128"/>
                            </a:rPr>
                            <m:t>∙</m:t>
                          </m:r>
                          <m:r>
                            <a:rPr lang="en-US" altLang="zh-CN" sz="2000" b="1" i="0">
                              <a:latin typeface="Cambria Math" panose="02040503050406030204" pitchFamily="18" charset="0"/>
                              <a:ea typeface="Yu Gothic UI" panose="020B0500000000000000" pitchFamily="34" charset="-128"/>
                            </a:rPr>
                            <m:t>𝐍</m:t>
                          </m:r>
                        </m:e>
                        <m:sub>
                          <m:r>
                            <a:rPr lang="en-US" altLang="zh-CN" sz="2000" b="1" i="0">
                              <a:latin typeface="Cambria Math" panose="02040503050406030204" pitchFamily="18" charset="0"/>
                              <a:ea typeface="Yu Gothic UI" panose="020B0500000000000000" pitchFamily="34" charset="-128"/>
                            </a:rPr>
                            <m:t>𝟎</m:t>
                          </m:r>
                        </m:sub>
                      </m:sSub>
                    </m:oMath>
                  </m:oMathPara>
                </a14:m>
                <a:endParaRPr lang="zh-CN" altLang="en-US" sz="2000" dirty="0">
                  <a:latin typeface="Yu Gothic UI" panose="020B0500000000000000" pitchFamily="34" charset="-128"/>
                  <a:ea typeface="Yu Gothic UI" panose="020B0500000000000000" pitchFamily="34" charset="-128"/>
                </a:endParaRPr>
              </a:p>
            </p:txBody>
          </p:sp>
        </mc:Choice>
        <mc:Fallback>
          <p:sp>
            <p:nvSpPr>
              <p:cNvPr id="21" name="文本框 20"/>
              <p:cNvSpPr txBox="1">
                <a:spLocks noRot="1" noChangeAspect="1" noMove="1" noResize="1" noEditPoints="1" noAdjustHandles="1" noChangeArrowheads="1" noChangeShapeType="1" noTextEdit="1"/>
              </p:cNvSpPr>
              <p:nvPr/>
            </p:nvSpPr>
            <p:spPr>
              <a:xfrm>
                <a:off x="6250502" y="2636475"/>
                <a:ext cx="1626840" cy="400110"/>
              </a:xfrm>
              <a:prstGeom prst="rect">
                <a:avLst/>
              </a:prstGeom>
              <a:blipFill rotWithShape="1">
                <a:blip r:embed="rId8"/>
                <a:stretch>
                  <a:fillRect l="-12" t="-147" r="10" b="4"/>
                </a:stretch>
              </a:blipFill>
            </p:spPr>
            <p:txBody>
              <a:bodyPr/>
              <a:lstStyle/>
              <a:p>
                <a:r>
                  <a:rPr lang="zh-CN" altLang="en-US">
                    <a:noFill/>
                  </a:rPr>
                  <a:t> </a:t>
                </a:r>
              </a:p>
            </p:txBody>
          </p:sp>
        </mc:Fallback>
      </mc:AlternateContent>
      <p:cxnSp>
        <p:nvCxnSpPr>
          <p:cNvPr id="15" name="直接箭头连接符 14"/>
          <p:cNvCxnSpPr/>
          <p:nvPr/>
        </p:nvCxnSpPr>
        <p:spPr>
          <a:xfrm flipH="1" flipV="1">
            <a:off x="2354838" y="1955130"/>
            <a:ext cx="1389070" cy="245799"/>
          </a:xfrm>
          <a:prstGeom prst="straightConnector1">
            <a:avLst/>
          </a:prstGeom>
          <a:ln>
            <a:solidFill>
              <a:srgbClr val="00B0F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6" name="直接箭头连接符 25"/>
          <p:cNvCxnSpPr/>
          <p:nvPr/>
        </p:nvCxnSpPr>
        <p:spPr>
          <a:xfrm flipH="1">
            <a:off x="2354838" y="2992242"/>
            <a:ext cx="1344152" cy="83128"/>
          </a:xfrm>
          <a:prstGeom prst="straightConnector1">
            <a:avLst/>
          </a:prstGeom>
          <a:ln>
            <a:solidFill>
              <a:srgbClr val="00B0F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9" name="直接箭头连接符 28"/>
          <p:cNvCxnSpPr/>
          <p:nvPr/>
        </p:nvCxnSpPr>
        <p:spPr>
          <a:xfrm flipV="1">
            <a:off x="4875312" y="1632560"/>
            <a:ext cx="1632856" cy="431736"/>
          </a:xfrm>
          <a:prstGeom prst="straightConnector1">
            <a:avLst/>
          </a:prstGeom>
          <a:ln>
            <a:solidFill>
              <a:srgbClr val="00B0F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直接箭头连接符 30"/>
          <p:cNvCxnSpPr/>
          <p:nvPr/>
        </p:nvCxnSpPr>
        <p:spPr>
          <a:xfrm>
            <a:off x="5207360" y="2540908"/>
            <a:ext cx="1180120" cy="228419"/>
          </a:xfrm>
          <a:prstGeom prst="straightConnector1">
            <a:avLst/>
          </a:prstGeom>
          <a:ln>
            <a:solidFill>
              <a:srgbClr val="00B0F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4" name="文本框 23"/>
          <p:cNvSpPr txBox="1"/>
          <p:nvPr/>
        </p:nvSpPr>
        <p:spPr>
          <a:xfrm>
            <a:off x="4860032" y="6389924"/>
            <a:ext cx="351311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减少：</a:t>
            </a:r>
            <a:r>
              <a:rPr lang="en-US" altLang="zh-CN" sz="1800" dirty="0">
                <a:solidFill>
                  <a:srgbClr val="FF0000"/>
                </a:solidFill>
                <a:latin typeface="微软雅黑" panose="020B0503020204020204" pitchFamily="34" charset="-122"/>
                <a:ea typeface="微软雅黑" panose="020B0503020204020204" pitchFamily="34" charset="-122"/>
              </a:rPr>
              <a:t>3</a:t>
            </a:r>
            <a:r>
              <a:rPr lang="zh-CN" altLang="en-US" sz="1800" dirty="0">
                <a:solidFill>
                  <a:srgbClr val="FF0000"/>
                </a:solidFill>
                <a:latin typeface="微软雅黑" panose="020B0503020204020204" pitchFamily="34" charset="-122"/>
                <a:ea typeface="微软雅黑" panose="020B0503020204020204" pitchFamily="34" charset="-122"/>
              </a:rPr>
              <a:t>个与门</a:t>
            </a:r>
            <a:r>
              <a:rPr lang="zh-CN" altLang="en-US" sz="1800" dirty="0" smtClean="0">
                <a:solidFill>
                  <a:srgbClr val="FF0000"/>
                </a:solidFill>
                <a:latin typeface="微软雅黑" panose="020B0503020204020204" pitchFamily="34" charset="-122"/>
                <a:ea typeface="微软雅黑" panose="020B0503020204020204" pitchFamily="34" charset="-122"/>
              </a:rPr>
              <a:t>和</a:t>
            </a:r>
            <a:r>
              <a:rPr lang="en-US" altLang="zh-CN" sz="1800" dirty="0" smtClean="0">
                <a:solidFill>
                  <a:srgbClr val="FF0000"/>
                </a:solidFill>
                <a:latin typeface="微软雅黑" panose="020B0503020204020204" pitchFamily="34" charset="-122"/>
                <a:ea typeface="微软雅黑" panose="020B0503020204020204" pitchFamily="34" charset="-122"/>
              </a:rPr>
              <a:t>20</a:t>
            </a:r>
            <a:r>
              <a:rPr lang="zh-CN" altLang="en-US" sz="1800" dirty="0" smtClean="0">
                <a:solidFill>
                  <a:srgbClr val="FF0000"/>
                </a:solidFill>
                <a:latin typeface="微软雅黑" panose="020B0503020204020204" pitchFamily="34" charset="-122"/>
                <a:ea typeface="微软雅黑" panose="020B0503020204020204" pitchFamily="34" charset="-122"/>
              </a:rPr>
              <a:t>个</a:t>
            </a:r>
            <a:r>
              <a:rPr lang="zh-CN" altLang="en-US" sz="1800" dirty="0">
                <a:solidFill>
                  <a:srgbClr val="FF0000"/>
                </a:solidFill>
                <a:latin typeface="微软雅黑" panose="020B0503020204020204" pitchFamily="34" charset="-122"/>
                <a:ea typeface="微软雅黑" panose="020B0503020204020204" pitchFamily="34" charset="-122"/>
              </a:rPr>
              <a:t>输入端</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1598935" y="3638085"/>
            <a:ext cx="5545001"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800" dirty="0"/>
              <a:t>F=N</a:t>
            </a:r>
            <a:r>
              <a:rPr lang="en-US" altLang="zh-CN" sz="1800" baseline="-25000" dirty="0"/>
              <a:t>3</a:t>
            </a:r>
            <a:r>
              <a:rPr lang="en-US" altLang="zh-CN" sz="1800" dirty="0"/>
              <a:t>’</a:t>
            </a:r>
            <a:r>
              <a:rPr lang="en-US" altLang="zh-CN" sz="1800" dirty="0">
                <a:sym typeface="Wingdings" panose="05000000000000000000" pitchFamily="2" charset="2"/>
              </a:rPr>
              <a:t></a:t>
            </a:r>
            <a:r>
              <a:rPr lang="en-US" altLang="zh-CN" sz="1800" dirty="0"/>
              <a:t>N</a:t>
            </a:r>
            <a:r>
              <a:rPr lang="en-US" altLang="zh-CN" sz="1800" baseline="-25000" dirty="0"/>
              <a:t>0</a:t>
            </a:r>
            <a:r>
              <a:rPr lang="en-US" altLang="zh-CN" sz="1800" dirty="0"/>
              <a:t>+N</a:t>
            </a:r>
            <a:r>
              <a:rPr lang="en-US" altLang="zh-CN" sz="1800" baseline="-25000" dirty="0"/>
              <a:t>3</a:t>
            </a:r>
            <a:r>
              <a:rPr lang="en-US" altLang="zh-CN" sz="1800" dirty="0"/>
              <a:t>’</a:t>
            </a:r>
            <a:r>
              <a:rPr lang="en-US" altLang="zh-CN" sz="1800" dirty="0">
                <a:sym typeface="Wingdings" panose="05000000000000000000" pitchFamily="2" charset="2"/>
              </a:rPr>
              <a:t>  </a:t>
            </a:r>
            <a:r>
              <a:rPr lang="en-US" altLang="zh-CN" sz="1800" dirty="0"/>
              <a:t>N</a:t>
            </a:r>
            <a:r>
              <a:rPr lang="en-US" altLang="zh-CN" sz="1800" baseline="-25000" dirty="0"/>
              <a:t>2</a:t>
            </a:r>
            <a:r>
              <a:rPr lang="en-US" altLang="zh-CN" sz="1800" dirty="0"/>
              <a:t>’</a:t>
            </a:r>
            <a:r>
              <a:rPr lang="en-US" altLang="zh-CN" sz="1800" dirty="0">
                <a:sym typeface="Wingdings" panose="05000000000000000000" pitchFamily="2" charset="2"/>
              </a:rPr>
              <a:t>  </a:t>
            </a:r>
            <a:r>
              <a:rPr lang="en-US" altLang="zh-CN" sz="1800" dirty="0"/>
              <a:t>N</a:t>
            </a:r>
            <a:r>
              <a:rPr lang="en-US" altLang="zh-CN" sz="1800" baseline="-25000" dirty="0"/>
              <a:t>1</a:t>
            </a:r>
            <a:r>
              <a:rPr lang="en-US" altLang="zh-CN" sz="1800" dirty="0">
                <a:sym typeface="Wingdings" panose="05000000000000000000" pitchFamily="2" charset="2"/>
              </a:rPr>
              <a:t> </a:t>
            </a:r>
            <a:r>
              <a:rPr lang="en-US" altLang="zh-CN" sz="1800" dirty="0"/>
              <a:t>+</a:t>
            </a:r>
            <a:r>
              <a:rPr lang="en-US" altLang="zh-CN" sz="1800" dirty="0">
                <a:sym typeface="Wingdings" panose="05000000000000000000" pitchFamily="2" charset="2"/>
              </a:rPr>
              <a:t> </a:t>
            </a:r>
            <a:r>
              <a:rPr lang="en-US" altLang="zh-CN" sz="1800" dirty="0"/>
              <a:t>N</a:t>
            </a:r>
            <a:r>
              <a:rPr lang="en-US" altLang="zh-CN" sz="1800" baseline="-25000" dirty="0"/>
              <a:t>2</a:t>
            </a:r>
            <a:r>
              <a:rPr lang="en-US" altLang="zh-CN" sz="1800" dirty="0"/>
              <a:t>’</a:t>
            </a:r>
            <a:r>
              <a:rPr lang="en-US" altLang="zh-CN" sz="1800" dirty="0">
                <a:sym typeface="Wingdings" panose="05000000000000000000" pitchFamily="2" charset="2"/>
              </a:rPr>
              <a:t>  </a:t>
            </a:r>
            <a:r>
              <a:rPr lang="en-US" altLang="zh-CN" sz="1800" dirty="0"/>
              <a:t>N</a:t>
            </a:r>
            <a:r>
              <a:rPr lang="en-US" altLang="zh-CN" sz="1800" baseline="-25000" dirty="0"/>
              <a:t>1</a:t>
            </a:r>
            <a:r>
              <a:rPr lang="en-US" altLang="zh-CN" sz="1800" dirty="0">
                <a:sym typeface="Wingdings" panose="05000000000000000000" pitchFamily="2" charset="2"/>
              </a:rPr>
              <a:t>  </a:t>
            </a:r>
            <a:r>
              <a:rPr lang="en-US" altLang="zh-CN" sz="1800" dirty="0"/>
              <a:t>N</a:t>
            </a:r>
            <a:r>
              <a:rPr lang="en-US" altLang="zh-CN" sz="1800" baseline="-25000" dirty="0"/>
              <a:t>0</a:t>
            </a:r>
            <a:r>
              <a:rPr lang="en-US" altLang="zh-CN" sz="1800" dirty="0"/>
              <a:t>+</a:t>
            </a:r>
            <a:r>
              <a:rPr lang="en-US" altLang="zh-CN" sz="1800" dirty="0">
                <a:sym typeface="Wingdings" panose="05000000000000000000" pitchFamily="2" charset="2"/>
              </a:rPr>
              <a:t> </a:t>
            </a:r>
            <a:r>
              <a:rPr lang="en-US" altLang="zh-CN" sz="1800" dirty="0"/>
              <a:t>N</a:t>
            </a:r>
            <a:r>
              <a:rPr lang="en-US" altLang="zh-CN" sz="1800" baseline="-25000" dirty="0"/>
              <a:t>2</a:t>
            </a:r>
            <a:r>
              <a:rPr lang="en-US" altLang="zh-CN" sz="1800" dirty="0">
                <a:sym typeface="Wingdings" panose="05000000000000000000" pitchFamily="2" charset="2"/>
              </a:rPr>
              <a:t>  </a:t>
            </a:r>
            <a:r>
              <a:rPr lang="en-US" altLang="zh-CN" sz="1800" dirty="0"/>
              <a:t>N</a:t>
            </a:r>
            <a:r>
              <a:rPr lang="en-US" altLang="zh-CN" sz="1800" baseline="-25000" dirty="0"/>
              <a:t>1</a:t>
            </a:r>
            <a:r>
              <a:rPr lang="en-US" altLang="zh-CN" sz="1800" dirty="0"/>
              <a:t>’</a:t>
            </a:r>
            <a:r>
              <a:rPr lang="en-US" altLang="zh-CN" sz="1800" dirty="0">
                <a:sym typeface="Wingdings" panose="05000000000000000000" pitchFamily="2" charset="2"/>
              </a:rPr>
              <a:t>  </a:t>
            </a:r>
            <a:r>
              <a:rPr lang="en-US" altLang="zh-CN" sz="1800" dirty="0"/>
              <a:t>N</a:t>
            </a:r>
            <a:r>
              <a:rPr lang="en-US" altLang="zh-CN" sz="1800" baseline="-25000" dirty="0"/>
              <a:t>0</a:t>
            </a:r>
            <a:endParaRPr lang="zh-CN" altLang="en-US" sz="1800" baseline="-25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948"/>
                                        </p:tgtEl>
                                        <p:attrNameLst>
                                          <p:attrName>style.visibility</p:attrName>
                                        </p:attrNameLst>
                                      </p:cBhvr>
                                      <p:to>
                                        <p:strVal val="visible"/>
                                      </p:to>
                                    </p:set>
                                    <p:animEffect transition="in" filter="blinds(horizontal)">
                                      <p:cBhvr>
                                        <p:cTn id="57" dur="500"/>
                                        <p:tgtEl>
                                          <p:spTgt spid="8294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4" grpId="0" animBg="1"/>
      <p:bldP spid="5" grpId="0" animBg="1"/>
      <p:bldP spid="11" grpId="0"/>
      <p:bldP spid="19" grpId="0"/>
      <p:bldP spid="20" grpId="0"/>
      <p:bldP spid="21" grpId="0"/>
      <p:bldP spid="24"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62" name="Group 2"/>
          <p:cNvGrpSpPr/>
          <p:nvPr/>
        </p:nvGrpSpPr>
        <p:grpSpPr bwMode="auto">
          <a:xfrm>
            <a:off x="401217" y="2268488"/>
            <a:ext cx="4953000" cy="1143000"/>
            <a:chOff x="1104" y="912"/>
            <a:chExt cx="3120" cy="720"/>
          </a:xfrm>
        </p:grpSpPr>
        <p:grpSp>
          <p:nvGrpSpPr>
            <p:cNvPr id="348163" name="Group 3"/>
            <p:cNvGrpSpPr/>
            <p:nvPr/>
          </p:nvGrpSpPr>
          <p:grpSpPr bwMode="auto">
            <a:xfrm>
              <a:off x="2256" y="1296"/>
              <a:ext cx="816" cy="336"/>
              <a:chOff x="2064" y="1344"/>
              <a:chExt cx="816" cy="336"/>
            </a:xfrm>
          </p:grpSpPr>
          <p:sp>
            <p:nvSpPr>
              <p:cNvPr id="348164" name="Rectangle 4"/>
              <p:cNvSpPr>
                <a:spLocks noChangeArrowheads="1"/>
              </p:cNvSpPr>
              <p:nvPr/>
            </p:nvSpPr>
            <p:spPr bwMode="auto">
              <a:xfrm>
                <a:off x="2064" y="1344"/>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65" name="Oval 5" descr="10%"/>
              <p:cNvSpPr>
                <a:spLocks noChangeArrowheads="1"/>
              </p:cNvSpPr>
              <p:nvPr/>
            </p:nvSpPr>
            <p:spPr bwMode="auto">
              <a:xfrm>
                <a:off x="2160" y="1440"/>
                <a:ext cx="144" cy="144"/>
              </a:xfrm>
              <a:prstGeom prst="ellipse">
                <a:avLst/>
              </a:prstGeom>
              <a:pattFill prst="pct10">
                <a:fgClr>
                  <a:srgbClr val="FF0101"/>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66" name="Oval 6"/>
              <p:cNvSpPr>
                <a:spLocks noChangeArrowheads="1"/>
              </p:cNvSpPr>
              <p:nvPr/>
            </p:nvSpPr>
            <p:spPr bwMode="auto">
              <a:xfrm>
                <a:off x="2400" y="1440"/>
                <a:ext cx="144" cy="144"/>
              </a:xfrm>
              <a:prstGeom prst="ellipse">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67" name="Oval 7" descr="10%"/>
              <p:cNvSpPr>
                <a:spLocks noChangeArrowheads="1"/>
              </p:cNvSpPr>
              <p:nvPr/>
            </p:nvSpPr>
            <p:spPr bwMode="auto">
              <a:xfrm>
                <a:off x="2640" y="1440"/>
                <a:ext cx="144" cy="144"/>
              </a:xfrm>
              <a:prstGeom prst="ellipse">
                <a:avLst/>
              </a:prstGeom>
              <a:pattFill prst="pct10">
                <a:fgClr>
                  <a:srgbClr val="00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168" name="Group 8"/>
            <p:cNvGrpSpPr/>
            <p:nvPr/>
          </p:nvGrpSpPr>
          <p:grpSpPr bwMode="auto">
            <a:xfrm>
              <a:off x="3408" y="1296"/>
              <a:ext cx="816" cy="336"/>
              <a:chOff x="3168" y="1344"/>
              <a:chExt cx="816" cy="336"/>
            </a:xfrm>
          </p:grpSpPr>
          <p:sp>
            <p:nvSpPr>
              <p:cNvPr id="348169" name="Rectangle 9"/>
              <p:cNvSpPr>
                <a:spLocks noChangeArrowheads="1"/>
              </p:cNvSpPr>
              <p:nvPr/>
            </p:nvSpPr>
            <p:spPr bwMode="auto">
              <a:xfrm>
                <a:off x="3168" y="1344"/>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0" name="Oval 10" descr="10%"/>
              <p:cNvSpPr>
                <a:spLocks noChangeArrowheads="1"/>
              </p:cNvSpPr>
              <p:nvPr/>
            </p:nvSpPr>
            <p:spPr bwMode="auto">
              <a:xfrm>
                <a:off x="3264" y="1440"/>
                <a:ext cx="144" cy="144"/>
              </a:xfrm>
              <a:prstGeom prst="ellipse">
                <a:avLst/>
              </a:prstGeom>
              <a:pattFill prst="pct10">
                <a:fgClr>
                  <a:srgbClr val="FF0101"/>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1" name="Oval 11" descr="10%"/>
              <p:cNvSpPr>
                <a:spLocks noChangeArrowheads="1"/>
              </p:cNvSpPr>
              <p:nvPr/>
            </p:nvSpPr>
            <p:spPr bwMode="auto">
              <a:xfrm>
                <a:off x="3504" y="1440"/>
                <a:ext cx="144" cy="144"/>
              </a:xfrm>
              <a:prstGeom prst="ellipse">
                <a:avLst/>
              </a:prstGeom>
              <a:pattFill prst="pct10">
                <a:fgClr>
                  <a:srgbClr val="FF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2" name="Oval 12"/>
              <p:cNvSpPr>
                <a:spLocks noChangeArrowheads="1"/>
              </p:cNvSpPr>
              <p:nvPr/>
            </p:nvSpPr>
            <p:spPr bwMode="auto">
              <a:xfrm>
                <a:off x="3744" y="1440"/>
                <a:ext cx="144" cy="144"/>
              </a:xfrm>
              <a:prstGeom prst="ellipse">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173" name="Group 13"/>
            <p:cNvGrpSpPr/>
            <p:nvPr/>
          </p:nvGrpSpPr>
          <p:grpSpPr bwMode="auto">
            <a:xfrm>
              <a:off x="1104" y="1296"/>
              <a:ext cx="816" cy="336"/>
              <a:chOff x="960" y="1344"/>
              <a:chExt cx="816" cy="336"/>
            </a:xfrm>
          </p:grpSpPr>
          <p:sp>
            <p:nvSpPr>
              <p:cNvPr id="348174" name="Rectangle 14"/>
              <p:cNvSpPr>
                <a:spLocks noChangeArrowheads="1"/>
              </p:cNvSpPr>
              <p:nvPr/>
            </p:nvSpPr>
            <p:spPr bwMode="auto">
              <a:xfrm>
                <a:off x="960" y="1344"/>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5" name="Oval 15"/>
              <p:cNvSpPr>
                <a:spLocks noChangeArrowheads="1"/>
              </p:cNvSpPr>
              <p:nvPr/>
            </p:nvSpPr>
            <p:spPr bwMode="auto">
              <a:xfrm>
                <a:off x="1056" y="1440"/>
                <a:ext cx="144" cy="144"/>
              </a:xfrm>
              <a:prstGeom prst="ellipse">
                <a:avLst/>
              </a:prstGeom>
              <a:solidFill>
                <a:srgbClr val="FF010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6" name="Oval 16" descr="10%"/>
              <p:cNvSpPr>
                <a:spLocks noChangeArrowheads="1"/>
              </p:cNvSpPr>
              <p:nvPr/>
            </p:nvSpPr>
            <p:spPr bwMode="auto">
              <a:xfrm>
                <a:off x="1296" y="1440"/>
                <a:ext cx="144" cy="144"/>
              </a:xfrm>
              <a:prstGeom prst="ellipse">
                <a:avLst/>
              </a:prstGeom>
              <a:pattFill prst="pct10">
                <a:fgClr>
                  <a:srgbClr val="FF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7" name="Oval 17" descr="10%"/>
              <p:cNvSpPr>
                <a:spLocks noChangeArrowheads="1"/>
              </p:cNvSpPr>
              <p:nvPr/>
            </p:nvSpPr>
            <p:spPr bwMode="auto">
              <a:xfrm>
                <a:off x="1536" y="1440"/>
                <a:ext cx="144" cy="144"/>
              </a:xfrm>
              <a:prstGeom prst="ellipse">
                <a:avLst/>
              </a:prstGeom>
              <a:pattFill prst="pct10">
                <a:fgClr>
                  <a:srgbClr val="00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178" name="Text Box 18"/>
            <p:cNvSpPr txBox="1">
              <a:spLocks noChangeArrowheads="1"/>
            </p:cNvSpPr>
            <p:nvPr/>
          </p:nvSpPr>
          <p:spPr bwMode="auto">
            <a:xfrm>
              <a:off x="2064" y="912"/>
              <a:ext cx="1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anose="020B0604030504040204" pitchFamily="34" charset="0"/>
                  <a:ea typeface="黑体" panose="02010609060101010101" pitchFamily="49" charset="-122"/>
                </a:rPr>
                <a:t>正常工作状态</a:t>
              </a:r>
              <a:endParaRPr lang="zh-CN" altLang="en-US" sz="2400" dirty="0">
                <a:latin typeface="Tahoma" panose="020B0604030504040204" pitchFamily="34" charset="0"/>
                <a:ea typeface="黑体" panose="02010609060101010101" pitchFamily="49" charset="-122"/>
              </a:endParaRPr>
            </a:p>
          </p:txBody>
        </p:sp>
      </p:grpSp>
      <p:grpSp>
        <p:nvGrpSpPr>
          <p:cNvPr id="348179" name="Group 19"/>
          <p:cNvGrpSpPr/>
          <p:nvPr/>
        </p:nvGrpSpPr>
        <p:grpSpPr bwMode="auto">
          <a:xfrm>
            <a:off x="5468417" y="1873758"/>
            <a:ext cx="1416050" cy="4049713"/>
            <a:chOff x="4247" y="905"/>
            <a:chExt cx="892" cy="2551"/>
          </a:xfrm>
        </p:grpSpPr>
        <p:sp>
          <p:nvSpPr>
            <p:cNvPr id="348180" name="Text Box 20"/>
            <p:cNvSpPr txBox="1">
              <a:spLocks noChangeArrowheads="1"/>
            </p:cNvSpPr>
            <p:nvPr/>
          </p:nvSpPr>
          <p:spPr bwMode="auto">
            <a:xfrm>
              <a:off x="4247" y="905"/>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故障状态</a:t>
              </a:r>
              <a:endParaRPr lang="zh-CN" altLang="en-US" sz="2400" dirty="0">
                <a:latin typeface="微软雅黑 Light" panose="020B0502040204020203" pitchFamily="34" charset="-122"/>
                <a:ea typeface="微软雅黑 Light" panose="020B0502040204020203" pitchFamily="34" charset="-122"/>
              </a:endParaRPr>
            </a:p>
          </p:txBody>
        </p:sp>
        <p:grpSp>
          <p:nvGrpSpPr>
            <p:cNvPr id="348181" name="Group 21"/>
            <p:cNvGrpSpPr/>
            <p:nvPr/>
          </p:nvGrpSpPr>
          <p:grpSpPr bwMode="auto">
            <a:xfrm>
              <a:off x="4320" y="1200"/>
              <a:ext cx="816" cy="336"/>
              <a:chOff x="384" y="2400"/>
              <a:chExt cx="816" cy="336"/>
            </a:xfrm>
          </p:grpSpPr>
          <p:sp>
            <p:nvSpPr>
              <p:cNvPr id="348182" name="Rectangle 22"/>
              <p:cNvSpPr>
                <a:spLocks noChangeArrowheads="1"/>
              </p:cNvSpPr>
              <p:nvPr/>
            </p:nvSpPr>
            <p:spPr bwMode="auto">
              <a:xfrm>
                <a:off x="384" y="2400"/>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3" name="Oval 23" descr="10%"/>
              <p:cNvSpPr>
                <a:spLocks noChangeArrowheads="1"/>
              </p:cNvSpPr>
              <p:nvPr/>
            </p:nvSpPr>
            <p:spPr bwMode="auto">
              <a:xfrm>
                <a:off x="480" y="2496"/>
                <a:ext cx="144" cy="144"/>
              </a:xfrm>
              <a:prstGeom prst="ellipse">
                <a:avLst/>
              </a:prstGeom>
              <a:pattFill prst="pct10">
                <a:fgClr>
                  <a:srgbClr val="FF0101"/>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4" name="Oval 24" descr="10%"/>
              <p:cNvSpPr>
                <a:spLocks noChangeArrowheads="1"/>
              </p:cNvSpPr>
              <p:nvPr/>
            </p:nvSpPr>
            <p:spPr bwMode="auto">
              <a:xfrm>
                <a:off x="720" y="2496"/>
                <a:ext cx="144" cy="144"/>
              </a:xfrm>
              <a:prstGeom prst="ellipse">
                <a:avLst/>
              </a:prstGeom>
              <a:pattFill prst="pct10">
                <a:fgClr>
                  <a:srgbClr val="FF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5" name="Oval 25" descr="10%"/>
              <p:cNvSpPr>
                <a:spLocks noChangeArrowheads="1"/>
              </p:cNvSpPr>
              <p:nvPr/>
            </p:nvSpPr>
            <p:spPr bwMode="auto">
              <a:xfrm>
                <a:off x="960" y="2496"/>
                <a:ext cx="144" cy="144"/>
              </a:xfrm>
              <a:prstGeom prst="ellipse">
                <a:avLst/>
              </a:prstGeom>
              <a:pattFill prst="pct10">
                <a:fgClr>
                  <a:srgbClr val="00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186" name="Group 26"/>
            <p:cNvGrpSpPr/>
            <p:nvPr/>
          </p:nvGrpSpPr>
          <p:grpSpPr bwMode="auto">
            <a:xfrm>
              <a:off x="4320" y="1680"/>
              <a:ext cx="816" cy="336"/>
              <a:chOff x="1344" y="2400"/>
              <a:chExt cx="816" cy="336"/>
            </a:xfrm>
          </p:grpSpPr>
          <p:sp>
            <p:nvSpPr>
              <p:cNvPr id="348187" name="Rectangle 27"/>
              <p:cNvSpPr>
                <a:spLocks noChangeArrowheads="1"/>
              </p:cNvSpPr>
              <p:nvPr/>
            </p:nvSpPr>
            <p:spPr bwMode="auto">
              <a:xfrm>
                <a:off x="1344" y="2400"/>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8" name="Oval 28"/>
              <p:cNvSpPr>
                <a:spLocks noChangeArrowheads="1"/>
              </p:cNvSpPr>
              <p:nvPr/>
            </p:nvSpPr>
            <p:spPr bwMode="auto">
              <a:xfrm>
                <a:off x="1440" y="2496"/>
                <a:ext cx="144" cy="144"/>
              </a:xfrm>
              <a:prstGeom prst="ellipse">
                <a:avLst/>
              </a:prstGeom>
              <a:solidFill>
                <a:srgbClr val="FF010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9" name="Oval 29"/>
              <p:cNvSpPr>
                <a:spLocks noChangeArrowheads="1"/>
              </p:cNvSpPr>
              <p:nvPr/>
            </p:nvSpPr>
            <p:spPr bwMode="auto">
              <a:xfrm>
                <a:off x="1680" y="2496"/>
                <a:ext cx="144" cy="144"/>
              </a:xfrm>
              <a:prstGeom prst="ellipse">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0" name="Oval 30" descr="10%"/>
              <p:cNvSpPr>
                <a:spLocks noChangeArrowheads="1"/>
              </p:cNvSpPr>
              <p:nvPr/>
            </p:nvSpPr>
            <p:spPr bwMode="auto">
              <a:xfrm>
                <a:off x="1920" y="2496"/>
                <a:ext cx="144" cy="144"/>
              </a:xfrm>
              <a:prstGeom prst="ellipse">
                <a:avLst/>
              </a:prstGeom>
              <a:pattFill prst="pct10">
                <a:fgClr>
                  <a:srgbClr val="00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191" name="Group 31"/>
            <p:cNvGrpSpPr/>
            <p:nvPr/>
          </p:nvGrpSpPr>
          <p:grpSpPr bwMode="auto">
            <a:xfrm>
              <a:off x="4320" y="2160"/>
              <a:ext cx="816" cy="336"/>
              <a:chOff x="2304" y="2400"/>
              <a:chExt cx="816" cy="336"/>
            </a:xfrm>
          </p:grpSpPr>
          <p:sp>
            <p:nvSpPr>
              <p:cNvPr id="348192" name="Rectangle 32"/>
              <p:cNvSpPr>
                <a:spLocks noChangeArrowheads="1"/>
              </p:cNvSpPr>
              <p:nvPr/>
            </p:nvSpPr>
            <p:spPr bwMode="auto">
              <a:xfrm>
                <a:off x="2304" y="2400"/>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3" name="Oval 33" descr="10%"/>
              <p:cNvSpPr>
                <a:spLocks noChangeArrowheads="1"/>
              </p:cNvSpPr>
              <p:nvPr/>
            </p:nvSpPr>
            <p:spPr bwMode="auto">
              <a:xfrm>
                <a:off x="2400" y="2496"/>
                <a:ext cx="144" cy="144"/>
              </a:xfrm>
              <a:prstGeom prst="ellipse">
                <a:avLst/>
              </a:prstGeom>
              <a:pattFill prst="pct10">
                <a:fgClr>
                  <a:srgbClr val="FF0101"/>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4" name="Oval 34"/>
              <p:cNvSpPr>
                <a:spLocks noChangeArrowheads="1"/>
              </p:cNvSpPr>
              <p:nvPr/>
            </p:nvSpPr>
            <p:spPr bwMode="auto">
              <a:xfrm>
                <a:off x="2640" y="2496"/>
                <a:ext cx="144" cy="144"/>
              </a:xfrm>
              <a:prstGeom prst="ellipse">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5" name="Oval 35"/>
              <p:cNvSpPr>
                <a:spLocks noChangeArrowheads="1"/>
              </p:cNvSpPr>
              <p:nvPr/>
            </p:nvSpPr>
            <p:spPr bwMode="auto">
              <a:xfrm>
                <a:off x="2880" y="2496"/>
                <a:ext cx="144" cy="144"/>
              </a:xfrm>
              <a:prstGeom prst="ellipse">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196" name="Group 36"/>
            <p:cNvGrpSpPr/>
            <p:nvPr/>
          </p:nvGrpSpPr>
          <p:grpSpPr bwMode="auto">
            <a:xfrm>
              <a:off x="4320" y="2640"/>
              <a:ext cx="816" cy="336"/>
              <a:chOff x="3264" y="2400"/>
              <a:chExt cx="816" cy="336"/>
            </a:xfrm>
          </p:grpSpPr>
          <p:sp>
            <p:nvSpPr>
              <p:cNvPr id="348197" name="Rectangle 37"/>
              <p:cNvSpPr>
                <a:spLocks noChangeArrowheads="1"/>
              </p:cNvSpPr>
              <p:nvPr/>
            </p:nvSpPr>
            <p:spPr bwMode="auto">
              <a:xfrm>
                <a:off x="3264" y="2400"/>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8" name="Oval 38"/>
              <p:cNvSpPr>
                <a:spLocks noChangeArrowheads="1"/>
              </p:cNvSpPr>
              <p:nvPr/>
            </p:nvSpPr>
            <p:spPr bwMode="auto">
              <a:xfrm>
                <a:off x="3360" y="2496"/>
                <a:ext cx="144" cy="144"/>
              </a:xfrm>
              <a:prstGeom prst="ellipse">
                <a:avLst/>
              </a:prstGeom>
              <a:solidFill>
                <a:srgbClr val="FF010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99" name="Oval 39" descr="10%"/>
              <p:cNvSpPr>
                <a:spLocks noChangeArrowheads="1"/>
              </p:cNvSpPr>
              <p:nvPr/>
            </p:nvSpPr>
            <p:spPr bwMode="auto">
              <a:xfrm>
                <a:off x="3600" y="2496"/>
                <a:ext cx="144" cy="144"/>
              </a:xfrm>
              <a:prstGeom prst="ellipse">
                <a:avLst/>
              </a:prstGeom>
              <a:pattFill prst="pct10">
                <a:fgClr>
                  <a:srgbClr val="FFFF00"/>
                </a:fgClr>
                <a:bgClr>
                  <a:schemeClr val="bg2"/>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0" name="Oval 40"/>
              <p:cNvSpPr>
                <a:spLocks noChangeArrowheads="1"/>
              </p:cNvSpPr>
              <p:nvPr/>
            </p:nvSpPr>
            <p:spPr bwMode="auto">
              <a:xfrm>
                <a:off x="3840" y="2496"/>
                <a:ext cx="144" cy="144"/>
              </a:xfrm>
              <a:prstGeom prst="ellipse">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201" name="Group 41"/>
            <p:cNvGrpSpPr/>
            <p:nvPr/>
          </p:nvGrpSpPr>
          <p:grpSpPr bwMode="auto">
            <a:xfrm>
              <a:off x="4320" y="3120"/>
              <a:ext cx="816" cy="336"/>
              <a:chOff x="4224" y="2400"/>
              <a:chExt cx="816" cy="336"/>
            </a:xfrm>
          </p:grpSpPr>
          <p:sp>
            <p:nvSpPr>
              <p:cNvPr id="348202" name="Rectangle 42"/>
              <p:cNvSpPr>
                <a:spLocks noChangeArrowheads="1"/>
              </p:cNvSpPr>
              <p:nvPr/>
            </p:nvSpPr>
            <p:spPr bwMode="auto">
              <a:xfrm>
                <a:off x="4224" y="2400"/>
                <a:ext cx="816" cy="3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3" name="Oval 43"/>
              <p:cNvSpPr>
                <a:spLocks noChangeArrowheads="1"/>
              </p:cNvSpPr>
              <p:nvPr/>
            </p:nvSpPr>
            <p:spPr bwMode="auto">
              <a:xfrm>
                <a:off x="4320" y="2496"/>
                <a:ext cx="144" cy="144"/>
              </a:xfrm>
              <a:prstGeom prst="ellipse">
                <a:avLst/>
              </a:prstGeom>
              <a:solidFill>
                <a:srgbClr val="FF010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4" name="Oval 44"/>
              <p:cNvSpPr>
                <a:spLocks noChangeArrowheads="1"/>
              </p:cNvSpPr>
              <p:nvPr/>
            </p:nvSpPr>
            <p:spPr bwMode="auto">
              <a:xfrm>
                <a:off x="4560" y="2496"/>
                <a:ext cx="144" cy="144"/>
              </a:xfrm>
              <a:prstGeom prst="ellipse">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5" name="Oval 45"/>
              <p:cNvSpPr>
                <a:spLocks noChangeArrowheads="1"/>
              </p:cNvSpPr>
              <p:nvPr/>
            </p:nvSpPr>
            <p:spPr bwMode="auto">
              <a:xfrm>
                <a:off x="4800" y="2496"/>
                <a:ext cx="144" cy="144"/>
              </a:xfrm>
              <a:prstGeom prst="ellipse">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48206" name="Text Box 46"/>
          <p:cNvSpPr txBox="1">
            <a:spLocks noChangeArrowheads="1"/>
          </p:cNvSpPr>
          <p:nvPr/>
        </p:nvSpPr>
        <p:spPr bwMode="auto">
          <a:xfrm>
            <a:off x="214950" y="1729482"/>
            <a:ext cx="5529320" cy="413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solidFill>
                  <a:schemeClr val="accent6"/>
                </a:solidFill>
                <a:latin typeface="微软雅黑" panose="020B0503020204020204" pitchFamily="34" charset="-122"/>
                <a:ea typeface="微软雅黑" panose="020B0503020204020204" pitchFamily="34" charset="-122"/>
              </a:rPr>
              <a:t>1、进行逻辑</a:t>
            </a:r>
            <a:r>
              <a:rPr lang="zh-CN" altLang="en-US" sz="2400" dirty="0" smtClean="0">
                <a:solidFill>
                  <a:schemeClr val="accent6"/>
                </a:solidFill>
                <a:latin typeface="微软雅黑" panose="020B0503020204020204" pitchFamily="34" charset="-122"/>
                <a:ea typeface="微软雅黑" panose="020B0503020204020204" pitchFamily="34" charset="-122"/>
              </a:rPr>
              <a:t>抽象</a:t>
            </a:r>
            <a:endParaRPr lang="en-US" altLang="zh-CN" sz="2400" dirty="0" smtClean="0">
              <a:solidFill>
                <a:schemeClr val="accent6"/>
              </a:solidFill>
              <a:latin typeface="微软雅黑" panose="020B0503020204020204" pitchFamily="34" charset="-122"/>
              <a:ea typeface="微软雅黑" panose="020B0503020204020204" pitchFamily="34" charset="-122"/>
            </a:endParaRPr>
          </a:p>
          <a:p>
            <a:pPr>
              <a:lnSpc>
                <a:spcPct val="150000"/>
              </a:lnSpc>
            </a:pPr>
            <a:endParaRPr lang="en-US" altLang="zh-CN" sz="2800" dirty="0">
              <a:solidFill>
                <a:schemeClr val="tx2"/>
              </a:solidFill>
              <a:latin typeface="微软雅黑 Light" panose="020B0502040204020203" pitchFamily="34" charset="-122"/>
              <a:ea typeface="微软雅黑 Light" panose="020B0502040204020203" pitchFamily="34" charset="-122"/>
            </a:endParaRPr>
          </a:p>
          <a:p>
            <a:pPr>
              <a:lnSpc>
                <a:spcPct val="150000"/>
              </a:lnSpc>
            </a:pPr>
            <a:endParaRPr lang="zh-CN" altLang="en-US" sz="2800" dirty="0">
              <a:solidFill>
                <a:schemeClr val="tx2"/>
              </a:solidFill>
              <a:latin typeface="微软雅黑 Light" panose="020B0502040204020203" pitchFamily="34" charset="-122"/>
              <a:ea typeface="微软雅黑 Light" panose="020B0502040204020203" pitchFamily="34" charset="-122"/>
            </a:endParaRPr>
          </a:p>
          <a:p>
            <a:pPr>
              <a:lnSpc>
                <a:spcPct val="170000"/>
              </a:lnSpc>
            </a:pPr>
            <a:r>
              <a:rPr lang="zh-CN" altLang="en-US" sz="2200" dirty="0">
                <a:solidFill>
                  <a:schemeClr val="tx2"/>
                </a:solidFill>
                <a:latin typeface="微软雅黑" panose="020B0503020204020204" pitchFamily="34" charset="-122"/>
                <a:ea typeface="微软雅黑" panose="020B0503020204020204" pitchFamily="34" charset="-122"/>
              </a:rPr>
              <a:t>输入变量：红</a:t>
            </a:r>
            <a:r>
              <a:rPr lang="en-US" altLang="zh-CN" sz="2200" dirty="0">
                <a:solidFill>
                  <a:schemeClr val="tx2"/>
                </a:solidFill>
                <a:latin typeface="微软雅黑" panose="020B0503020204020204" pitchFamily="34" charset="-122"/>
                <a:ea typeface="微软雅黑" panose="020B0503020204020204" pitchFamily="34" charset="-122"/>
              </a:rPr>
              <a:t>R </a:t>
            </a:r>
            <a:r>
              <a:rPr lang="zh-CN" altLang="en-US" sz="2200" dirty="0">
                <a:solidFill>
                  <a:schemeClr val="tx2"/>
                </a:solidFill>
                <a:latin typeface="微软雅黑" panose="020B0503020204020204" pitchFamily="34" charset="-122"/>
                <a:ea typeface="微软雅黑" panose="020B0503020204020204" pitchFamily="34" charset="-122"/>
              </a:rPr>
              <a:t>黄</a:t>
            </a:r>
            <a:r>
              <a:rPr lang="en-US" altLang="zh-CN" sz="2200" dirty="0">
                <a:solidFill>
                  <a:schemeClr val="tx2"/>
                </a:solidFill>
                <a:latin typeface="微软雅黑" panose="020B0503020204020204" pitchFamily="34" charset="-122"/>
                <a:ea typeface="微软雅黑" panose="020B0503020204020204" pitchFamily="34" charset="-122"/>
              </a:rPr>
              <a:t>Y </a:t>
            </a:r>
            <a:r>
              <a:rPr lang="zh-CN" altLang="en-US" sz="2200" dirty="0">
                <a:solidFill>
                  <a:schemeClr val="tx2"/>
                </a:solidFill>
                <a:latin typeface="微软雅黑" panose="020B0503020204020204" pitchFamily="34" charset="-122"/>
                <a:ea typeface="微软雅黑" panose="020B0503020204020204" pitchFamily="34" charset="-122"/>
              </a:rPr>
              <a:t>绿</a:t>
            </a:r>
            <a:r>
              <a:rPr lang="en-US" altLang="zh-CN" sz="2200" dirty="0">
                <a:solidFill>
                  <a:schemeClr val="tx2"/>
                </a:solidFill>
                <a:latin typeface="微软雅黑" panose="020B0503020204020204" pitchFamily="34" charset="-122"/>
                <a:ea typeface="微软雅黑" panose="020B0503020204020204" pitchFamily="34" charset="-122"/>
              </a:rPr>
              <a:t>G </a:t>
            </a:r>
            <a:r>
              <a:rPr lang="zh-CN" altLang="en-US" sz="2200" dirty="0">
                <a:solidFill>
                  <a:schemeClr val="tx2"/>
                </a:solidFill>
                <a:latin typeface="微软雅黑" panose="020B0503020204020204" pitchFamily="34" charset="-122"/>
                <a:ea typeface="微软雅黑" panose="020B0503020204020204" pitchFamily="34" charset="-122"/>
              </a:rPr>
              <a:t>三盏灯的状态</a:t>
            </a:r>
            <a:endParaRPr lang="zh-CN" altLang="en-US" sz="2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200" dirty="0">
                <a:solidFill>
                  <a:schemeClr val="tx2"/>
                </a:solidFill>
                <a:latin typeface="微软雅黑" panose="020B0503020204020204" pitchFamily="34" charset="-122"/>
                <a:ea typeface="微软雅黑" panose="020B0503020204020204" pitchFamily="34" charset="-122"/>
              </a:rPr>
              <a:t>          灯亮为1，不亮为0</a:t>
            </a:r>
            <a:endParaRPr lang="zh-CN" altLang="en-US" sz="2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200" dirty="0">
                <a:solidFill>
                  <a:schemeClr val="tx2"/>
                </a:solidFill>
                <a:latin typeface="微软雅黑" panose="020B0503020204020204" pitchFamily="34" charset="-122"/>
                <a:ea typeface="微软雅黑" panose="020B0503020204020204" pitchFamily="34" charset="-122"/>
              </a:rPr>
              <a:t>输出变量：故障信号</a:t>
            </a:r>
            <a:r>
              <a:rPr lang="en-US" altLang="zh-CN" sz="2200" dirty="0">
                <a:solidFill>
                  <a:schemeClr val="tx2"/>
                </a:solidFill>
                <a:latin typeface="微软雅黑" panose="020B0503020204020204" pitchFamily="34" charset="-122"/>
                <a:ea typeface="微软雅黑" panose="020B0503020204020204" pitchFamily="34" charset="-122"/>
              </a:rPr>
              <a:t>F</a:t>
            </a:r>
            <a:endParaRPr lang="zh-CN" altLang="en-US" sz="2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200" dirty="0">
                <a:solidFill>
                  <a:schemeClr val="tx2"/>
                </a:solidFill>
                <a:latin typeface="微软雅黑" panose="020B0503020204020204" pitchFamily="34" charset="-122"/>
                <a:ea typeface="微软雅黑" panose="020B0503020204020204" pitchFamily="34" charset="-122"/>
              </a:rPr>
              <a:t>         正常工作为0，发生故障为1</a:t>
            </a:r>
            <a:endParaRPr lang="zh-CN" altLang="en-US" sz="2200" dirty="0">
              <a:solidFill>
                <a:schemeClr val="tx2"/>
              </a:solidFill>
              <a:latin typeface="微软雅黑" panose="020B0503020204020204" pitchFamily="34" charset="-122"/>
              <a:ea typeface="微软雅黑" panose="020B0503020204020204" pitchFamily="34" charset="-122"/>
            </a:endParaRPr>
          </a:p>
        </p:txBody>
      </p:sp>
      <p:sp>
        <p:nvSpPr>
          <p:cNvPr id="348207" name="Rectangle 47"/>
          <p:cNvSpPr>
            <a:spLocks noChangeArrowheads="1"/>
          </p:cNvSpPr>
          <p:nvPr/>
        </p:nvSpPr>
        <p:spPr bwMode="auto">
          <a:xfrm>
            <a:off x="96417" y="896648"/>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zh-CN" altLang="en-US" sz="2800" dirty="0">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p:txBody>
          <a:bodyPr/>
          <a:lstStyle/>
          <a:p>
            <a:r>
              <a:rPr lang="en-US" altLang="zh-CN" b="1" dirty="0"/>
              <a:t>1.4 </a:t>
            </a:r>
            <a:r>
              <a:rPr lang="zh-CN" altLang="zh-CN" b="1" dirty="0"/>
              <a:t>组合逻辑电路</a:t>
            </a:r>
            <a:r>
              <a:rPr lang="zh-CN" altLang="en-US" b="1" dirty="0"/>
              <a:t>设计</a:t>
            </a:r>
            <a:endParaRPr lang="zh-CN" altLang="en-US" b="1" dirty="0"/>
          </a:p>
        </p:txBody>
      </p:sp>
      <p:sp>
        <p:nvSpPr>
          <p:cNvPr id="6" name="内容占位符 5"/>
          <p:cNvSpPr>
            <a:spLocks noGrp="1"/>
          </p:cNvSpPr>
          <p:nvPr>
            <p:ph idx="1"/>
          </p:nvPr>
        </p:nvSpPr>
        <p:spPr>
          <a:xfrm>
            <a:off x="300670" y="830469"/>
            <a:ext cx="6583797" cy="423129"/>
          </a:xfrm>
        </p:spPr>
        <p:txBody>
          <a:bodyPr/>
          <a:lstStyle/>
          <a:p>
            <a:pPr marL="0" indent="0" eaLnBrk="0" hangingPunct="0">
              <a:spcBef>
                <a:spcPct val="20000"/>
              </a:spcBef>
              <a:buClr>
                <a:schemeClr val="tx2"/>
              </a:buClr>
              <a:buSzPct val="70000"/>
              <a:buNone/>
            </a:pPr>
            <a:r>
              <a:rPr lang="zh-CN" altLang="en-US" sz="2200" b="1" kern="1200" smtClean="0"/>
              <a:t>例</a:t>
            </a:r>
            <a:r>
              <a:rPr lang="en-US" altLang="zh-CN" sz="2200" b="1" kern="1200" smtClean="0"/>
              <a:t>2</a:t>
            </a:r>
            <a:r>
              <a:rPr lang="zh-CN" altLang="en-US" sz="2200" b="1" kern="1200" smtClean="0"/>
              <a:t>：设计一个监视交通信号灯工作状态的逻辑电路</a:t>
            </a:r>
            <a:endParaRPr lang="zh-CN" altLang="en-US" sz="2200" b="1" kern="1200"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FDFDDDCF-CC0E-4CF3-A497-3FEE434E7AE7}" type="slidenum">
              <a:rPr lang="en-US" altLang="zh-CN" smtClean="0"/>
            </a:fld>
            <a:endParaRPr lang="en-US" altLang="zh-CN"/>
          </a:p>
        </p:txBody>
      </p:sp>
      <p:grpSp>
        <p:nvGrpSpPr>
          <p:cNvPr id="52" name="Group 21"/>
          <p:cNvGrpSpPr/>
          <p:nvPr/>
        </p:nvGrpSpPr>
        <p:grpSpPr bwMode="auto">
          <a:xfrm>
            <a:off x="6837841" y="1650714"/>
            <a:ext cx="2118148" cy="4559300"/>
            <a:chOff x="1920" y="872"/>
            <a:chExt cx="1392" cy="2872"/>
          </a:xfrm>
        </p:grpSpPr>
        <p:sp>
          <p:nvSpPr>
            <p:cNvPr id="53" name="Text Box 22"/>
            <p:cNvSpPr txBox="1">
              <a:spLocks noChangeArrowheads="1"/>
            </p:cNvSpPr>
            <p:nvPr/>
          </p:nvSpPr>
          <p:spPr bwMode="auto">
            <a:xfrm>
              <a:off x="1980" y="1451"/>
              <a:ext cx="1222" cy="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latin typeface="Tahoma" panose="020B0604030504040204" pitchFamily="34" charset="0"/>
                </a:rPr>
                <a:t>0    0    0</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0    0    1</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0    1    0</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0    1    1</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1    0    0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1    0    1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1    1    0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1    1    1     </a:t>
              </a:r>
              <a:endParaRPr lang="zh-CN" altLang="en-US" sz="2400" dirty="0">
                <a:latin typeface="Tahoma" panose="020B0604030504040204" pitchFamily="34" charset="0"/>
              </a:endParaRPr>
            </a:p>
          </p:txBody>
        </p:sp>
        <p:sp>
          <p:nvSpPr>
            <p:cNvPr id="54" name="Line 23"/>
            <p:cNvSpPr>
              <a:spLocks noChangeShapeType="1"/>
            </p:cNvSpPr>
            <p:nvPr/>
          </p:nvSpPr>
          <p:spPr bwMode="auto">
            <a:xfrm>
              <a:off x="1920" y="1488"/>
              <a:ext cx="139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24"/>
            <p:cNvSpPr>
              <a:spLocks noChangeShapeType="1"/>
            </p:cNvSpPr>
            <p:nvPr/>
          </p:nvSpPr>
          <p:spPr bwMode="auto">
            <a:xfrm>
              <a:off x="2256" y="1488"/>
              <a:ext cx="0" cy="225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25"/>
            <p:cNvSpPr>
              <a:spLocks noChangeShapeType="1"/>
            </p:cNvSpPr>
            <p:nvPr/>
          </p:nvSpPr>
          <p:spPr bwMode="auto">
            <a:xfrm>
              <a:off x="2640" y="1488"/>
              <a:ext cx="0" cy="225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26"/>
            <p:cNvSpPr>
              <a:spLocks noChangeShapeType="1"/>
            </p:cNvSpPr>
            <p:nvPr/>
          </p:nvSpPr>
          <p:spPr bwMode="auto">
            <a:xfrm>
              <a:off x="3024" y="1152"/>
              <a:ext cx="0" cy="25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7"/>
            <p:cNvSpPr>
              <a:spLocks noChangeShapeType="1"/>
            </p:cNvSpPr>
            <p:nvPr/>
          </p:nvSpPr>
          <p:spPr bwMode="auto">
            <a:xfrm>
              <a:off x="1920" y="3744"/>
              <a:ext cx="139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Text Box 28"/>
            <p:cNvSpPr txBox="1">
              <a:spLocks noChangeArrowheads="1"/>
            </p:cNvSpPr>
            <p:nvPr/>
          </p:nvSpPr>
          <p:spPr bwMode="auto">
            <a:xfrm>
              <a:off x="1953" y="120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R</a:t>
              </a:r>
              <a:endParaRPr lang="en-US" altLang="zh-CN">
                <a:latin typeface="Tahoma" panose="020B0604030504040204" pitchFamily="34" charset="0"/>
              </a:endParaRPr>
            </a:p>
          </p:txBody>
        </p:sp>
        <p:sp>
          <p:nvSpPr>
            <p:cNvPr id="60" name="Text Box 29"/>
            <p:cNvSpPr txBox="1">
              <a:spLocks noChangeArrowheads="1"/>
            </p:cNvSpPr>
            <p:nvPr/>
          </p:nvSpPr>
          <p:spPr bwMode="auto">
            <a:xfrm>
              <a:off x="2304" y="1200"/>
              <a:ext cx="2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Y</a:t>
              </a:r>
              <a:endParaRPr lang="en-US" altLang="zh-CN">
                <a:latin typeface="Tahoma" panose="020B0604030504040204" pitchFamily="34" charset="0"/>
              </a:endParaRPr>
            </a:p>
          </p:txBody>
        </p:sp>
        <p:sp>
          <p:nvSpPr>
            <p:cNvPr id="61" name="Text Box 30"/>
            <p:cNvSpPr txBox="1">
              <a:spLocks noChangeArrowheads="1"/>
            </p:cNvSpPr>
            <p:nvPr/>
          </p:nvSpPr>
          <p:spPr bwMode="auto">
            <a:xfrm>
              <a:off x="2669" y="1200"/>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G</a:t>
              </a:r>
              <a:endParaRPr lang="en-US" altLang="zh-CN">
                <a:latin typeface="Tahoma" panose="020B0604030504040204" pitchFamily="34" charset="0"/>
              </a:endParaRPr>
            </a:p>
          </p:txBody>
        </p:sp>
        <p:sp>
          <p:nvSpPr>
            <p:cNvPr id="62" name="Text Box 31"/>
            <p:cNvSpPr txBox="1">
              <a:spLocks noChangeArrowheads="1"/>
            </p:cNvSpPr>
            <p:nvPr/>
          </p:nvSpPr>
          <p:spPr bwMode="auto">
            <a:xfrm>
              <a:off x="3076" y="1200"/>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63" name="Line 32"/>
            <p:cNvSpPr>
              <a:spLocks noChangeShapeType="1"/>
            </p:cNvSpPr>
            <p:nvPr/>
          </p:nvSpPr>
          <p:spPr bwMode="auto">
            <a:xfrm>
              <a:off x="1920" y="1152"/>
              <a:ext cx="139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Text Box 33"/>
            <p:cNvSpPr txBox="1">
              <a:spLocks noChangeArrowheads="1"/>
            </p:cNvSpPr>
            <p:nvPr/>
          </p:nvSpPr>
          <p:spPr bwMode="auto">
            <a:xfrm>
              <a:off x="2140" y="872"/>
              <a:ext cx="8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真 值 表</a:t>
              </a:r>
              <a:endParaRPr lang="zh-CN" altLang="en-US" sz="2400" dirty="0">
                <a:latin typeface="微软雅黑 Light" panose="020B0502040204020203" pitchFamily="34" charset="-122"/>
                <a:ea typeface="微软雅黑 Light" panose="020B0502040204020203" pitchFamily="34" charset="-122"/>
              </a:endParaRPr>
            </a:p>
          </p:txBody>
        </p:sp>
      </p:grpSp>
      <p:sp>
        <p:nvSpPr>
          <p:cNvPr id="65" name="Text Box 34"/>
          <p:cNvSpPr txBox="1">
            <a:spLocks noChangeArrowheads="1"/>
          </p:cNvSpPr>
          <p:nvPr/>
        </p:nvSpPr>
        <p:spPr bwMode="auto">
          <a:xfrm>
            <a:off x="8539498" y="2599393"/>
            <a:ext cx="352982"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6">
                                            <p:txEl>
                                              <p:pRg st="0" end="0"/>
                                            </p:txEl>
                                          </p:spTgt>
                                        </p:tgtEl>
                                        <p:attrNameLst>
                                          <p:attrName>style.visibility</p:attrName>
                                        </p:attrNameLst>
                                      </p:cBhvr>
                                      <p:to>
                                        <p:strVal val="visible"/>
                                      </p:to>
                                    </p:set>
                                    <p:animEffect transition="in" filter="blinds(horizontal)">
                                      <p:cBhvr>
                                        <p:cTn id="7" dur="500"/>
                                        <p:tgtEl>
                                          <p:spTgt spid="348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62"/>
                                        </p:tgtEl>
                                        <p:attrNameLst>
                                          <p:attrName>style.visibility</p:attrName>
                                        </p:attrNameLst>
                                      </p:cBhvr>
                                      <p:to>
                                        <p:strVal val="visible"/>
                                      </p:to>
                                    </p:set>
                                    <p:animEffect transition="in" filter="blinds(horizontal)">
                                      <p:cBhvr>
                                        <p:cTn id="12" dur="500"/>
                                        <p:tgtEl>
                                          <p:spTgt spid="3481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79"/>
                                        </p:tgtEl>
                                        <p:attrNameLst>
                                          <p:attrName>style.visibility</p:attrName>
                                        </p:attrNameLst>
                                      </p:cBhvr>
                                      <p:to>
                                        <p:strVal val="visible"/>
                                      </p:to>
                                    </p:set>
                                    <p:animEffect transition="in" filter="blinds(horizontal)">
                                      <p:cBhvr>
                                        <p:cTn id="17" dur="500"/>
                                        <p:tgtEl>
                                          <p:spTgt spid="3481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06">
                                            <p:txEl>
                                              <p:pRg st="3" end="3"/>
                                            </p:txEl>
                                          </p:spTgt>
                                        </p:tgtEl>
                                        <p:attrNameLst>
                                          <p:attrName>style.visibility</p:attrName>
                                        </p:attrNameLst>
                                      </p:cBhvr>
                                      <p:to>
                                        <p:strVal val="visible"/>
                                      </p:to>
                                    </p:set>
                                    <p:animEffect transition="in" filter="blinds(horizontal)">
                                      <p:cBhvr>
                                        <p:cTn id="22" dur="500"/>
                                        <p:tgtEl>
                                          <p:spTgt spid="3482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206">
                                            <p:txEl>
                                              <p:pRg st="4" end="4"/>
                                            </p:txEl>
                                          </p:spTgt>
                                        </p:tgtEl>
                                        <p:attrNameLst>
                                          <p:attrName>style.visibility</p:attrName>
                                        </p:attrNameLst>
                                      </p:cBhvr>
                                      <p:to>
                                        <p:strVal val="visible"/>
                                      </p:to>
                                    </p:set>
                                    <p:animEffect transition="in" filter="blinds(horizontal)">
                                      <p:cBhvr>
                                        <p:cTn id="27" dur="500"/>
                                        <p:tgtEl>
                                          <p:spTgt spid="3482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206">
                                            <p:txEl>
                                              <p:pRg st="5" end="5"/>
                                            </p:txEl>
                                          </p:spTgt>
                                        </p:tgtEl>
                                        <p:attrNameLst>
                                          <p:attrName>style.visibility</p:attrName>
                                        </p:attrNameLst>
                                      </p:cBhvr>
                                      <p:to>
                                        <p:strVal val="visible"/>
                                      </p:to>
                                    </p:set>
                                    <p:animEffect transition="in" filter="blinds(horizontal)">
                                      <p:cBhvr>
                                        <p:cTn id="32" dur="500"/>
                                        <p:tgtEl>
                                          <p:spTgt spid="3482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8206">
                                            <p:txEl>
                                              <p:pRg st="6" end="6"/>
                                            </p:txEl>
                                          </p:spTgt>
                                        </p:tgtEl>
                                        <p:attrNameLst>
                                          <p:attrName>style.visibility</p:attrName>
                                        </p:attrNameLst>
                                      </p:cBhvr>
                                      <p:to>
                                        <p:strVal val="visible"/>
                                      </p:to>
                                    </p:set>
                                    <p:animEffect transition="in" filter="blinds(horizontal)">
                                      <p:cBhvr>
                                        <p:cTn id="37" dur="500"/>
                                        <p:tgtEl>
                                          <p:spTgt spid="3482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vertical)">
                                      <p:cBhvr>
                                        <p:cTn id="4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6" grpId="0" autoUpdateAnimBg="0" uiExpand="1" build="p"/>
      <p:bldP spid="6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50226" name="Text Box 18"/>
              <p:cNvSpPr txBox="1">
                <a:spLocks noChangeArrowheads="1"/>
              </p:cNvSpPr>
              <p:nvPr/>
            </p:nvSpPr>
            <p:spPr bwMode="auto">
              <a:xfrm>
                <a:off x="3981557" y="5782111"/>
                <a:ext cx="4570482" cy="46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rPr>
                  <a:t>F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𝐑</m:t>
                        </m:r>
                      </m:e>
                    </m:acc>
                  </m:oMath>
                </a14:m>
                <a:r>
                  <a:rPr lang="en-US" altLang="zh-CN" sz="2400" dirty="0">
                    <a:latin typeface="Tahoma" panose="020B0604030504040204" pitchFamily="34" charset="0"/>
                  </a:rPr>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𝐘</m:t>
                        </m:r>
                      </m:e>
                    </m:acc>
                  </m:oMath>
                </a14:m>
                <a:r>
                  <a:rPr lang="en-US" altLang="zh-CN" sz="2400" dirty="0">
                    <a:latin typeface="Tahoma" panose="020B0604030504040204" pitchFamily="34" charset="0"/>
                  </a:rPr>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𝐆</m:t>
                        </m:r>
                      </m:e>
                    </m:acc>
                  </m:oMath>
                </a14:m>
                <a:r>
                  <a:rPr lang="en-US" altLang="zh-CN" sz="2400" dirty="0">
                    <a:latin typeface="Tahoma" panose="020B0604030504040204" pitchFamily="34" charset="0"/>
                  </a:rPr>
                  <a:t> + R·Y + R·G + Y·G</a:t>
                </a:r>
                <a:endParaRPr lang="en-US" altLang="zh-CN" sz="2400" dirty="0">
                  <a:latin typeface="Tahoma" panose="020B0604030504040204" pitchFamily="34" charset="0"/>
                </a:endParaRPr>
              </a:p>
            </p:txBody>
          </p:sp>
        </mc:Choice>
        <mc:Fallback>
          <p:sp>
            <p:nvSpPr>
              <p:cNvPr id="350226" name="Text Box 18"/>
              <p:cNvSpPr txBox="1">
                <a:spLocks noRot="1" noChangeAspect="1" noMove="1" noResize="1" noEditPoints="1" noAdjustHandles="1" noChangeArrowheads="1" noChangeShapeType="1" noTextEdit="1"/>
              </p:cNvSpPr>
              <p:nvPr/>
            </p:nvSpPr>
            <p:spPr bwMode="auto">
              <a:xfrm>
                <a:off x="3981557" y="5782111"/>
                <a:ext cx="4570482" cy="462434"/>
              </a:xfrm>
              <a:prstGeom prst="rect">
                <a:avLst/>
              </a:prstGeom>
              <a:blipFill rotWithShape="1">
                <a:blip r:embed="rId1"/>
                <a:stretch>
                  <a:fillRect l="-2" t="-94" r="11" b="1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50227" name="AutoShape 19"/>
          <p:cNvSpPr>
            <a:spLocks noChangeArrowheads="1"/>
          </p:cNvSpPr>
          <p:nvPr/>
        </p:nvSpPr>
        <p:spPr bwMode="auto">
          <a:xfrm>
            <a:off x="5929768" y="3479580"/>
            <a:ext cx="457200" cy="457200"/>
          </a:xfrm>
          <a:prstGeom prst="roundRect">
            <a:avLst>
              <a:gd name="adj" fmla="val 35417"/>
            </a:avLst>
          </a:prstGeom>
          <a:noFill/>
          <a:ln w="38100">
            <a:solidFill>
              <a:srgbClr val="FF99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8" name="AutoShape 20"/>
          <p:cNvSpPr>
            <a:spLocks noChangeArrowheads="1"/>
          </p:cNvSpPr>
          <p:nvPr/>
        </p:nvSpPr>
        <p:spPr bwMode="auto">
          <a:xfrm>
            <a:off x="7148968" y="3479580"/>
            <a:ext cx="457200" cy="914400"/>
          </a:xfrm>
          <a:prstGeom prst="roundRect">
            <a:avLst>
              <a:gd name="adj" fmla="val 16667"/>
            </a:avLst>
          </a:prstGeom>
          <a:noFill/>
          <a:ln w="57150" cmpd="thickThin">
            <a:solidFill>
              <a:srgbClr val="66FF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9" name="AutoShape 21"/>
          <p:cNvSpPr>
            <a:spLocks noChangeArrowheads="1"/>
          </p:cNvSpPr>
          <p:nvPr/>
        </p:nvSpPr>
        <p:spPr bwMode="auto">
          <a:xfrm>
            <a:off x="7225168" y="4089180"/>
            <a:ext cx="914400" cy="381000"/>
          </a:xfrm>
          <a:prstGeom prst="roundRect">
            <a:avLst>
              <a:gd name="adj" fmla="val 16667"/>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0" name="AutoShape 22"/>
          <p:cNvSpPr>
            <a:spLocks noChangeArrowheads="1"/>
          </p:cNvSpPr>
          <p:nvPr/>
        </p:nvSpPr>
        <p:spPr bwMode="auto">
          <a:xfrm>
            <a:off x="6539368" y="4165380"/>
            <a:ext cx="990600" cy="381000"/>
          </a:xfrm>
          <a:prstGeom prst="roundRect">
            <a:avLst>
              <a:gd name="adj" fmla="val 16667"/>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350231" name="AutoShape 23"/>
              <p:cNvSpPr>
                <a:spLocks noChangeArrowheads="1"/>
              </p:cNvSpPr>
              <p:nvPr/>
            </p:nvSpPr>
            <p:spPr bwMode="auto">
              <a:xfrm>
                <a:off x="3872368" y="3631980"/>
                <a:ext cx="1447800" cy="685800"/>
              </a:xfrm>
              <a:prstGeom prst="wedgeRoundRectCallout">
                <a:avLst>
                  <a:gd name="adj1" fmla="val 93639"/>
                  <a:gd name="adj2" fmla="val -56019"/>
                  <a:gd name="adj3" fmla="val 16667"/>
                </a:avLst>
              </a:prstGeom>
              <a:noFill/>
              <a:ln w="12700">
                <a:solidFill>
                  <a:srgbClr val="FF99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a:latin typeface="Cambria Math" panose="02040503050406030204" pitchFamily="18" charset="0"/>
                          </a:rPr>
                          <m:t>𝐑</m:t>
                        </m:r>
                      </m:e>
                    </m:acc>
                  </m:oMath>
                </a14:m>
                <a:r>
                  <a:rPr lang="en-US" altLang="zh-CN" sz="2400" dirty="0">
                    <a:latin typeface="Tahoma" panose="020B0604030504040204" pitchFamily="34" charset="0"/>
                  </a:rPr>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a:latin typeface="Cambria Math" panose="02040503050406030204" pitchFamily="18" charset="0"/>
                          </a:rPr>
                          <m:t>𝐘</m:t>
                        </m:r>
                      </m:e>
                    </m:acc>
                  </m:oMath>
                </a14:m>
                <a:r>
                  <a:rPr lang="en-US" altLang="zh-CN" sz="2400" dirty="0">
                    <a:latin typeface="Tahoma" panose="020B0604030504040204" pitchFamily="34" charset="0"/>
                  </a:rPr>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a:latin typeface="Cambria Math" panose="02040503050406030204" pitchFamily="18" charset="0"/>
                          </a:rPr>
                          <m:t>𝐆</m:t>
                        </m:r>
                      </m:e>
                    </m:acc>
                  </m:oMath>
                </a14:m>
                <a:endParaRPr lang="en-US" altLang="zh-CN" sz="2400" dirty="0">
                  <a:solidFill>
                    <a:srgbClr val="FFC000"/>
                  </a:solidFill>
                  <a:latin typeface="Tahoma" panose="020B0604030504040204" pitchFamily="34" charset="0"/>
                  <a:ea typeface="黑体" panose="02010609060101010101" pitchFamily="49" charset="-122"/>
                </a:endParaRPr>
              </a:p>
            </p:txBody>
          </p:sp>
        </mc:Choice>
        <mc:Fallback>
          <p:sp>
            <p:nvSpPr>
              <p:cNvPr id="350231" name="AutoShape 23"/>
              <p:cNvSpPr>
                <a:spLocks noRot="1" noChangeAspect="1" noMove="1" noResize="1" noEditPoints="1" noAdjustHandles="1" noChangeArrowheads="1" noChangeShapeType="1" noTextEdit="1"/>
              </p:cNvSpPr>
              <p:nvPr/>
            </p:nvSpPr>
            <p:spPr bwMode="auto">
              <a:xfrm>
                <a:off x="3872368" y="3631980"/>
                <a:ext cx="1447800" cy="685800"/>
              </a:xfrm>
              <a:prstGeom prst="wedgeRoundRectCallout">
                <a:avLst>
                  <a:gd name="adj1" fmla="val 93639"/>
                  <a:gd name="adj2" fmla="val -56019"/>
                  <a:gd name="adj3" fmla="val 16667"/>
                </a:avLst>
              </a:prstGeom>
              <a:blipFill rotWithShape="1">
                <a:blip r:embed="rId2"/>
                <a:stretch>
                  <a:fillRect l="-448" t="-8764" r="-46920" b="-865"/>
                </a:stretch>
              </a:blipFill>
              <a:ln w="12700">
                <a:solidFill>
                  <a:srgbClr val="FF99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50232" name="AutoShape 24"/>
          <p:cNvSpPr>
            <a:spLocks noChangeArrowheads="1"/>
          </p:cNvSpPr>
          <p:nvPr/>
        </p:nvSpPr>
        <p:spPr bwMode="auto">
          <a:xfrm>
            <a:off x="7910968" y="2412780"/>
            <a:ext cx="914400" cy="609600"/>
          </a:xfrm>
          <a:prstGeom prst="wedgeRoundRectCallout">
            <a:avLst>
              <a:gd name="adj1" fmla="val -83333"/>
              <a:gd name="adj2" fmla="val 139324"/>
              <a:gd name="adj3" fmla="val 16667"/>
            </a:avLst>
          </a:prstGeom>
          <a:noFill/>
          <a:ln w="9525">
            <a:solidFill>
              <a:srgbClr val="66FF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dirty="0">
                <a:latin typeface="Tahoma" panose="020B0604030504040204" pitchFamily="34" charset="0"/>
              </a:rPr>
              <a:t>R·Y</a:t>
            </a:r>
            <a:endParaRPr lang="en-US" altLang="zh-CN" sz="2400" dirty="0">
              <a:latin typeface="Tahoma" panose="020B0604030504040204" pitchFamily="34" charset="0"/>
            </a:endParaRPr>
          </a:p>
        </p:txBody>
      </p:sp>
      <p:sp>
        <p:nvSpPr>
          <p:cNvPr id="350233" name="AutoShape 25"/>
          <p:cNvSpPr>
            <a:spLocks noChangeArrowheads="1"/>
          </p:cNvSpPr>
          <p:nvPr/>
        </p:nvSpPr>
        <p:spPr bwMode="auto">
          <a:xfrm>
            <a:off x="8063368" y="4927380"/>
            <a:ext cx="914400" cy="609600"/>
          </a:xfrm>
          <a:prstGeom prst="wedgeRoundRectCallout">
            <a:avLst>
              <a:gd name="adj1" fmla="val -70315"/>
              <a:gd name="adj2" fmla="val -112500"/>
              <a:gd name="adj3" fmla="val 16667"/>
            </a:avLst>
          </a:prstGeom>
          <a:noFill/>
          <a:ln w="9525">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dirty="0">
                <a:latin typeface="Tahoma" panose="020B0604030504040204" pitchFamily="34" charset="0"/>
              </a:rPr>
              <a:t>R·G</a:t>
            </a:r>
            <a:endParaRPr lang="en-US" altLang="zh-CN" sz="2400" dirty="0">
              <a:latin typeface="Tahoma" panose="020B0604030504040204" pitchFamily="34" charset="0"/>
            </a:endParaRPr>
          </a:p>
        </p:txBody>
      </p:sp>
      <p:sp>
        <p:nvSpPr>
          <p:cNvPr id="350234" name="AutoShape 26"/>
          <p:cNvSpPr>
            <a:spLocks noChangeArrowheads="1"/>
          </p:cNvSpPr>
          <p:nvPr/>
        </p:nvSpPr>
        <p:spPr bwMode="auto">
          <a:xfrm>
            <a:off x="5472568" y="4851180"/>
            <a:ext cx="914400" cy="609600"/>
          </a:xfrm>
          <a:prstGeom prst="wedgeRoundRectCallout">
            <a:avLst>
              <a:gd name="adj1" fmla="val 101912"/>
              <a:gd name="adj2" fmla="val -97917"/>
              <a:gd name="adj3" fmla="val 16667"/>
            </a:avLst>
          </a:prstGeom>
          <a:noFill/>
          <a:ln w="9525">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dirty="0">
                <a:latin typeface="Tahoma" panose="020B0604030504040204" pitchFamily="34" charset="0"/>
              </a:rPr>
              <a:t>Y·G</a:t>
            </a:r>
            <a:endParaRPr lang="en-US" altLang="zh-CN" sz="2400" dirty="0">
              <a:latin typeface="Tahoma" panose="020B0604030504040204" pitchFamily="34" charset="0"/>
            </a:endParaRPr>
          </a:p>
        </p:txBody>
      </p:sp>
      <p:grpSp>
        <p:nvGrpSpPr>
          <p:cNvPr id="350235" name="Group 27"/>
          <p:cNvGrpSpPr/>
          <p:nvPr/>
        </p:nvGrpSpPr>
        <p:grpSpPr bwMode="auto">
          <a:xfrm>
            <a:off x="5247143" y="2641380"/>
            <a:ext cx="3178175" cy="1981200"/>
            <a:chOff x="578" y="2448"/>
            <a:chExt cx="2002" cy="1248"/>
          </a:xfrm>
        </p:grpSpPr>
        <p:grpSp>
          <p:nvGrpSpPr>
            <p:cNvPr id="350236" name="Group 28"/>
            <p:cNvGrpSpPr/>
            <p:nvPr/>
          </p:nvGrpSpPr>
          <p:grpSpPr bwMode="auto">
            <a:xfrm>
              <a:off x="720" y="2688"/>
              <a:ext cx="1776" cy="1008"/>
              <a:chOff x="519" y="3024"/>
              <a:chExt cx="1776" cy="1008"/>
            </a:xfrm>
          </p:grpSpPr>
          <p:sp>
            <p:nvSpPr>
              <p:cNvPr id="350237" name="Line 29"/>
              <p:cNvSpPr>
                <a:spLocks noChangeShapeType="1"/>
              </p:cNvSpPr>
              <p:nvPr/>
            </p:nvSpPr>
            <p:spPr bwMode="auto">
              <a:xfrm>
                <a:off x="759" y="3648"/>
                <a:ext cx="153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0238" name="Line 30"/>
              <p:cNvSpPr>
                <a:spLocks noChangeShapeType="1"/>
              </p:cNvSpPr>
              <p:nvPr/>
            </p:nvSpPr>
            <p:spPr bwMode="auto">
              <a:xfrm>
                <a:off x="1143"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0239" name="Line 31"/>
              <p:cNvSpPr>
                <a:spLocks noChangeShapeType="1"/>
              </p:cNvSpPr>
              <p:nvPr/>
            </p:nvSpPr>
            <p:spPr bwMode="auto">
              <a:xfrm>
                <a:off x="1527"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40" name="Line 32"/>
              <p:cNvSpPr>
                <a:spLocks noChangeShapeType="1"/>
              </p:cNvSpPr>
              <p:nvPr/>
            </p:nvSpPr>
            <p:spPr bwMode="auto">
              <a:xfrm>
                <a:off x="1911"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41" name="Rectangle 33"/>
              <p:cNvSpPr>
                <a:spLocks noChangeArrowheads="1"/>
              </p:cNvSpPr>
              <p:nvPr/>
            </p:nvSpPr>
            <p:spPr bwMode="auto">
              <a:xfrm>
                <a:off x="759" y="3264"/>
                <a:ext cx="1536" cy="768"/>
              </a:xfrm>
              <a:prstGeom prst="rect">
                <a:avLst/>
              </a:prstGeom>
              <a:noFill/>
              <a:ln w="19050" cap="sq">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0242" name="Line 34"/>
              <p:cNvSpPr>
                <a:spLocks noChangeShapeType="1"/>
              </p:cNvSpPr>
              <p:nvPr/>
            </p:nvSpPr>
            <p:spPr bwMode="auto">
              <a:xfrm flipH="1" flipV="1">
                <a:off x="519" y="3024"/>
                <a:ext cx="240" cy="24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50243" name="Text Box 35"/>
            <p:cNvSpPr txBox="1">
              <a:spLocks noChangeArrowheads="1"/>
            </p:cNvSpPr>
            <p:nvPr/>
          </p:nvSpPr>
          <p:spPr bwMode="auto">
            <a:xfrm>
              <a:off x="578" y="2736"/>
              <a:ext cx="24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dirty="0">
                  <a:latin typeface="Tahoma" panose="020B0604030504040204" pitchFamily="34" charset="0"/>
                </a:rPr>
                <a:t>G</a:t>
              </a:r>
              <a:endParaRPr lang="en-US" altLang="zh-CN" sz="2200" dirty="0">
                <a:latin typeface="Tahoma" panose="020B0604030504040204" pitchFamily="34" charset="0"/>
              </a:endParaRPr>
            </a:p>
          </p:txBody>
        </p:sp>
        <p:sp>
          <p:nvSpPr>
            <p:cNvPr id="350244" name="Text Box 36"/>
            <p:cNvSpPr txBox="1">
              <a:spLocks noChangeArrowheads="1"/>
            </p:cNvSpPr>
            <p:nvPr/>
          </p:nvSpPr>
          <p:spPr bwMode="auto">
            <a:xfrm>
              <a:off x="729" y="2448"/>
              <a:ext cx="3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dirty="0">
                  <a:latin typeface="Tahoma" panose="020B0604030504040204" pitchFamily="34" charset="0"/>
                </a:rPr>
                <a:t>RY</a:t>
              </a:r>
              <a:endParaRPr lang="en-US" altLang="zh-CN" sz="2200" dirty="0">
                <a:latin typeface="Tahoma" panose="020B0604030504040204" pitchFamily="34" charset="0"/>
              </a:endParaRPr>
            </a:p>
          </p:txBody>
        </p:sp>
        <p:sp>
          <p:nvSpPr>
            <p:cNvPr id="350245" name="Text Box 37"/>
            <p:cNvSpPr txBox="1">
              <a:spLocks noChangeArrowheads="1"/>
            </p:cNvSpPr>
            <p:nvPr/>
          </p:nvSpPr>
          <p:spPr bwMode="auto">
            <a:xfrm>
              <a:off x="1008" y="2640"/>
              <a:ext cx="157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200" dirty="0">
                  <a:latin typeface="微软雅黑" panose="020B0503020204020204" pitchFamily="34" charset="-122"/>
                  <a:ea typeface="微软雅黑" panose="020B0503020204020204" pitchFamily="34" charset="-122"/>
                </a:rPr>
                <a:t>00   01   11   10</a:t>
              </a:r>
              <a:endParaRPr lang="zh-CN" altLang="en-US" sz="2200" dirty="0">
                <a:latin typeface="微软雅黑" panose="020B0503020204020204" pitchFamily="34" charset="-122"/>
                <a:ea typeface="微软雅黑" panose="020B0503020204020204" pitchFamily="34" charset="-122"/>
              </a:endParaRPr>
            </a:p>
          </p:txBody>
        </p:sp>
        <p:sp>
          <p:nvSpPr>
            <p:cNvPr id="350246" name="Text Box 38"/>
            <p:cNvSpPr txBox="1">
              <a:spLocks noChangeArrowheads="1"/>
            </p:cNvSpPr>
            <p:nvPr/>
          </p:nvSpPr>
          <p:spPr bwMode="auto">
            <a:xfrm>
              <a:off x="710" y="2996"/>
              <a:ext cx="2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200" dirty="0">
                  <a:latin typeface="微软雅黑" panose="020B0503020204020204" pitchFamily="34" charset="-122"/>
                  <a:ea typeface="微软雅黑" panose="020B0503020204020204" pitchFamily="34" charset="-122"/>
                </a:rPr>
                <a:t>0</a:t>
              </a:r>
              <a:endParaRPr lang="zh-CN" altLang="en-US" sz="2200" dirty="0">
                <a:latin typeface="微软雅黑" panose="020B0503020204020204" pitchFamily="34" charset="-122"/>
                <a:ea typeface="微软雅黑" panose="020B0503020204020204" pitchFamily="34" charset="-122"/>
              </a:endParaRPr>
            </a:p>
          </p:txBody>
        </p:sp>
        <p:sp>
          <p:nvSpPr>
            <p:cNvPr id="350247" name="Text Box 39"/>
            <p:cNvSpPr txBox="1">
              <a:spLocks noChangeArrowheads="1"/>
            </p:cNvSpPr>
            <p:nvPr/>
          </p:nvSpPr>
          <p:spPr bwMode="auto">
            <a:xfrm>
              <a:off x="710" y="3364"/>
              <a:ext cx="2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200" dirty="0">
                  <a:latin typeface="微软雅黑" panose="020B0503020204020204" pitchFamily="34" charset="-122"/>
                  <a:ea typeface="微软雅黑" panose="020B0503020204020204" pitchFamily="34" charset="-122"/>
                </a:rPr>
                <a:t>1</a:t>
              </a:r>
              <a:endParaRPr lang="zh-CN" altLang="en-US" sz="2200" dirty="0">
                <a:latin typeface="微软雅黑" panose="020B0503020204020204" pitchFamily="34" charset="-122"/>
                <a:ea typeface="微软雅黑" panose="020B0503020204020204" pitchFamily="34" charset="-122"/>
              </a:endParaRPr>
            </a:p>
          </p:txBody>
        </p:sp>
      </p:grpSp>
      <p:grpSp>
        <p:nvGrpSpPr>
          <p:cNvPr id="350248" name="Group 40"/>
          <p:cNvGrpSpPr/>
          <p:nvPr/>
        </p:nvGrpSpPr>
        <p:grpSpPr bwMode="auto">
          <a:xfrm>
            <a:off x="6002794" y="3476405"/>
            <a:ext cx="2133601" cy="1069975"/>
            <a:chOff x="1390" y="1918"/>
            <a:chExt cx="1344" cy="674"/>
          </a:xfrm>
        </p:grpSpPr>
        <p:sp>
          <p:nvSpPr>
            <p:cNvPr id="350249" name="Text Box 41"/>
            <p:cNvSpPr txBox="1">
              <a:spLocks noChangeArrowheads="1"/>
            </p:cNvSpPr>
            <p:nvPr/>
          </p:nvSpPr>
          <p:spPr bwMode="auto">
            <a:xfrm>
              <a:off x="1390" y="1918"/>
              <a:ext cx="9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latin typeface="Tahoma" panose="020B0604030504040204" pitchFamily="34" charset="0"/>
                </a:rPr>
                <a:t>1</a:t>
              </a:r>
              <a:r>
                <a:rPr lang="zh-CN" altLang="en-US" baseline="-25000" dirty="0">
                  <a:latin typeface="Tahoma" panose="020B0604030504040204" pitchFamily="34" charset="0"/>
                </a:rPr>
                <a:t> </a:t>
              </a:r>
              <a:r>
                <a:rPr lang="zh-CN" altLang="en-US" dirty="0">
                  <a:latin typeface="Tahoma" panose="020B0604030504040204" pitchFamily="34" charset="0"/>
                </a:rPr>
                <a:t>        </a:t>
              </a:r>
              <a:r>
                <a:rPr lang="zh-CN" altLang="en-US" baseline="-25000" dirty="0">
                  <a:latin typeface="Tahoma" panose="020B0604030504040204" pitchFamily="34" charset="0"/>
                </a:rPr>
                <a:t> </a:t>
              </a:r>
              <a:r>
                <a:rPr lang="zh-CN" altLang="en-US" dirty="0">
                  <a:latin typeface="Tahoma" panose="020B0604030504040204" pitchFamily="34" charset="0"/>
                </a:rPr>
                <a:t>     1</a:t>
              </a:r>
              <a:endParaRPr lang="zh-CN" altLang="en-US" dirty="0">
                <a:latin typeface="Tahoma" panose="020B0604030504040204" pitchFamily="34" charset="0"/>
              </a:endParaRPr>
            </a:p>
          </p:txBody>
        </p:sp>
        <p:sp>
          <p:nvSpPr>
            <p:cNvPr id="350250" name="Text Box 42"/>
            <p:cNvSpPr txBox="1">
              <a:spLocks noChangeArrowheads="1"/>
            </p:cNvSpPr>
            <p:nvPr/>
          </p:nvSpPr>
          <p:spPr bwMode="auto">
            <a:xfrm>
              <a:off x="1728" y="2304"/>
              <a:ext cx="10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anose="020B0604030504040204" pitchFamily="34" charset="0"/>
                </a:rPr>
                <a:t>1  </a:t>
              </a:r>
              <a:r>
                <a:rPr lang="zh-CN" altLang="en-US" baseline="-25000">
                  <a:latin typeface="Tahoma" panose="020B0604030504040204" pitchFamily="34" charset="0"/>
                </a:rPr>
                <a:t> </a:t>
              </a:r>
              <a:r>
                <a:rPr lang="zh-CN" altLang="en-US">
                  <a:latin typeface="Tahoma" panose="020B0604030504040204" pitchFamily="34" charset="0"/>
                </a:rPr>
                <a:t>  1   </a:t>
              </a:r>
              <a:r>
                <a:rPr lang="zh-CN" altLang="en-US" baseline="-25000">
                  <a:latin typeface="Tahoma" panose="020B0604030504040204" pitchFamily="34" charset="0"/>
                </a:rPr>
                <a:t> </a:t>
              </a:r>
              <a:r>
                <a:rPr lang="zh-CN" altLang="en-US">
                  <a:latin typeface="Tahoma" panose="020B0604030504040204" pitchFamily="34" charset="0"/>
                </a:rPr>
                <a:t> 1</a:t>
              </a:r>
              <a:endParaRPr lang="zh-CN" altLang="en-US">
                <a:latin typeface="Tahoma" panose="020B0604030504040204" pitchFamily="34" charset="0"/>
              </a:endParaRPr>
            </a:p>
          </p:txBody>
        </p:sp>
      </p:grpSp>
      <p:sp>
        <p:nvSpPr>
          <p:cNvPr id="5" name="标题 4"/>
          <p:cNvSpPr>
            <a:spLocks noGrp="1"/>
          </p:cNvSpPr>
          <p:nvPr>
            <p:ph type="title"/>
          </p:nvPr>
        </p:nvSpPr>
        <p:spPr/>
        <p:txBody>
          <a:bodyPr/>
          <a:lstStyle/>
          <a:p>
            <a:r>
              <a:rPr lang="en-US" altLang="zh-CN" b="1" dirty="0"/>
              <a:t>1.4 </a:t>
            </a:r>
            <a:r>
              <a:rPr lang="zh-CN" altLang="zh-CN" b="1" dirty="0"/>
              <a:t>组合逻辑电路</a:t>
            </a:r>
            <a:r>
              <a:rPr lang="zh-CN" altLang="en-US" b="1" dirty="0"/>
              <a:t>设计</a:t>
            </a:r>
            <a:endParaRPr lang="zh-CN" altLang="en-US" b="1" dirty="0"/>
          </a:p>
        </p:txBody>
      </p:sp>
      <p:sp>
        <p:nvSpPr>
          <p:cNvPr id="6" name="内容占位符 5"/>
          <p:cNvSpPr>
            <a:spLocks noGrp="1"/>
          </p:cNvSpPr>
          <p:nvPr>
            <p:ph idx="1"/>
          </p:nvPr>
        </p:nvSpPr>
        <p:spPr>
          <a:xfrm>
            <a:off x="179512" y="1125640"/>
            <a:ext cx="3024336" cy="605294"/>
          </a:xfrm>
        </p:spPr>
        <p:txBody>
          <a:bodyPr/>
          <a:lstStyle/>
          <a:p>
            <a:pPr marL="0" indent="0" eaLnBrk="0" hangingPunct="0">
              <a:lnSpc>
                <a:spcPct val="150000"/>
              </a:lnSpc>
              <a:spcBef>
                <a:spcPct val="0"/>
              </a:spcBef>
              <a:buNone/>
            </a:pPr>
            <a:r>
              <a:rPr lang="zh-CN" altLang="en-US" sz="2400" b="1" kern="1200" dirty="0">
                <a:solidFill>
                  <a:schemeClr val="accent6"/>
                </a:solidFill>
              </a:rPr>
              <a:t> </a:t>
            </a:r>
            <a:r>
              <a:rPr lang="zh-CN" altLang="en-US" sz="2400" b="1" kern="1200" dirty="0" smtClean="0">
                <a:solidFill>
                  <a:schemeClr val="accent6"/>
                </a:solidFill>
              </a:rPr>
              <a:t>   逻辑抽象结果</a:t>
            </a:r>
            <a:endParaRPr lang="zh-CN" altLang="en-US" sz="2400" b="1" kern="1200" dirty="0">
              <a:solidFill>
                <a:schemeClr val="accent6"/>
              </a:solidFill>
            </a:endParaRPr>
          </a:p>
        </p:txBody>
      </p:sp>
      <p:sp>
        <p:nvSpPr>
          <p:cNvPr id="4" name="灯片编号占位符 3"/>
          <p:cNvSpPr>
            <a:spLocks noGrp="1"/>
          </p:cNvSpPr>
          <p:nvPr>
            <p:ph type="sldNum" sz="quarter" idx="4294967295"/>
          </p:nvPr>
        </p:nvSpPr>
        <p:spPr>
          <a:xfrm>
            <a:off x="8518782" y="6411544"/>
            <a:ext cx="501650" cy="333375"/>
          </a:xfrm>
          <a:prstGeom prst="rect">
            <a:avLst/>
          </a:prstGeom>
        </p:spPr>
        <p:txBody>
          <a:bodyPr/>
          <a:lstStyle/>
          <a:p>
            <a:pPr>
              <a:defRPr/>
            </a:pPr>
            <a:fld id="{FDFDDDCF-CC0E-4CF3-A497-3FEE434E7AE7}" type="slidenum">
              <a:rPr lang="en-US" altLang="zh-CN" smtClean="0"/>
            </a:fld>
            <a:endParaRPr lang="en-US" altLang="zh-CN"/>
          </a:p>
        </p:txBody>
      </p:sp>
      <p:grpSp>
        <p:nvGrpSpPr>
          <p:cNvPr id="46" name="Group 2"/>
          <p:cNvGrpSpPr/>
          <p:nvPr/>
        </p:nvGrpSpPr>
        <p:grpSpPr bwMode="auto">
          <a:xfrm>
            <a:off x="417984" y="1762274"/>
            <a:ext cx="2209800" cy="4614862"/>
            <a:chOff x="1920" y="837"/>
            <a:chExt cx="1392" cy="2907"/>
          </a:xfrm>
        </p:grpSpPr>
        <p:sp>
          <p:nvSpPr>
            <p:cNvPr id="47" name="Text Box 3"/>
            <p:cNvSpPr txBox="1">
              <a:spLocks noChangeArrowheads="1"/>
            </p:cNvSpPr>
            <p:nvPr/>
          </p:nvSpPr>
          <p:spPr bwMode="auto">
            <a:xfrm>
              <a:off x="1980" y="1451"/>
              <a:ext cx="1222" cy="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latin typeface="Tahoma" panose="020B0604030504040204" pitchFamily="34" charset="0"/>
                </a:rPr>
                <a:t>0    0    0</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0    0    1</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0    1    0</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0    1    1</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1    0    0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1    0    1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1    1    0     </a:t>
              </a:r>
              <a:endParaRPr lang="zh-CN" altLang="en-US" sz="2400" dirty="0">
                <a:latin typeface="Tahoma" panose="020B0604030504040204" pitchFamily="34" charset="0"/>
              </a:endParaRPr>
            </a:p>
            <a:p>
              <a:pPr>
                <a:lnSpc>
                  <a:spcPct val="120000"/>
                </a:lnSpc>
              </a:pPr>
              <a:r>
                <a:rPr lang="zh-CN" altLang="en-US" sz="2400" dirty="0">
                  <a:latin typeface="Tahoma" panose="020B0604030504040204" pitchFamily="34" charset="0"/>
                </a:rPr>
                <a:t>1    1    1     </a:t>
              </a:r>
              <a:endParaRPr lang="zh-CN" altLang="en-US" sz="2400" dirty="0">
                <a:latin typeface="Tahoma" panose="020B0604030504040204" pitchFamily="34" charset="0"/>
              </a:endParaRPr>
            </a:p>
          </p:txBody>
        </p:sp>
        <p:sp>
          <p:nvSpPr>
            <p:cNvPr id="48" name="Line 4"/>
            <p:cNvSpPr>
              <a:spLocks noChangeShapeType="1"/>
            </p:cNvSpPr>
            <p:nvPr/>
          </p:nvSpPr>
          <p:spPr bwMode="auto">
            <a:xfrm>
              <a:off x="1920" y="1488"/>
              <a:ext cx="139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5"/>
            <p:cNvSpPr>
              <a:spLocks noChangeShapeType="1"/>
            </p:cNvSpPr>
            <p:nvPr/>
          </p:nvSpPr>
          <p:spPr bwMode="auto">
            <a:xfrm>
              <a:off x="2256" y="1488"/>
              <a:ext cx="0" cy="225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6"/>
            <p:cNvSpPr>
              <a:spLocks noChangeShapeType="1"/>
            </p:cNvSpPr>
            <p:nvPr/>
          </p:nvSpPr>
          <p:spPr bwMode="auto">
            <a:xfrm>
              <a:off x="2640" y="1488"/>
              <a:ext cx="0" cy="225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7"/>
            <p:cNvSpPr>
              <a:spLocks noChangeShapeType="1"/>
            </p:cNvSpPr>
            <p:nvPr/>
          </p:nvSpPr>
          <p:spPr bwMode="auto">
            <a:xfrm>
              <a:off x="3024" y="1152"/>
              <a:ext cx="0" cy="25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8"/>
            <p:cNvSpPr>
              <a:spLocks noChangeShapeType="1"/>
            </p:cNvSpPr>
            <p:nvPr/>
          </p:nvSpPr>
          <p:spPr bwMode="auto">
            <a:xfrm>
              <a:off x="1920" y="3744"/>
              <a:ext cx="139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Text Box 9"/>
            <p:cNvSpPr txBox="1">
              <a:spLocks noChangeArrowheads="1"/>
            </p:cNvSpPr>
            <p:nvPr/>
          </p:nvSpPr>
          <p:spPr bwMode="auto">
            <a:xfrm>
              <a:off x="1953" y="120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R</a:t>
              </a:r>
              <a:endParaRPr lang="en-US" altLang="zh-CN">
                <a:latin typeface="Tahoma" panose="020B0604030504040204" pitchFamily="34" charset="0"/>
              </a:endParaRPr>
            </a:p>
          </p:txBody>
        </p:sp>
        <p:sp>
          <p:nvSpPr>
            <p:cNvPr id="54" name="Text Box 10"/>
            <p:cNvSpPr txBox="1">
              <a:spLocks noChangeArrowheads="1"/>
            </p:cNvSpPr>
            <p:nvPr/>
          </p:nvSpPr>
          <p:spPr bwMode="auto">
            <a:xfrm>
              <a:off x="2304" y="1200"/>
              <a:ext cx="2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Y</a:t>
              </a:r>
              <a:endParaRPr lang="en-US" altLang="zh-CN">
                <a:latin typeface="Tahoma" panose="020B0604030504040204" pitchFamily="34" charset="0"/>
              </a:endParaRPr>
            </a:p>
          </p:txBody>
        </p:sp>
        <p:sp>
          <p:nvSpPr>
            <p:cNvPr id="55" name="Text Box 11"/>
            <p:cNvSpPr txBox="1">
              <a:spLocks noChangeArrowheads="1"/>
            </p:cNvSpPr>
            <p:nvPr/>
          </p:nvSpPr>
          <p:spPr bwMode="auto">
            <a:xfrm>
              <a:off x="2669" y="1200"/>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G</a:t>
              </a:r>
              <a:endParaRPr lang="en-US" altLang="zh-CN">
                <a:latin typeface="Tahoma" panose="020B0604030504040204" pitchFamily="34" charset="0"/>
              </a:endParaRPr>
            </a:p>
          </p:txBody>
        </p:sp>
        <p:sp>
          <p:nvSpPr>
            <p:cNvPr id="56" name="Text Box 12"/>
            <p:cNvSpPr txBox="1">
              <a:spLocks noChangeArrowheads="1"/>
            </p:cNvSpPr>
            <p:nvPr/>
          </p:nvSpPr>
          <p:spPr bwMode="auto">
            <a:xfrm>
              <a:off x="3076" y="1200"/>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57" name="Line 13"/>
            <p:cNvSpPr>
              <a:spLocks noChangeShapeType="1"/>
            </p:cNvSpPr>
            <p:nvPr/>
          </p:nvSpPr>
          <p:spPr bwMode="auto">
            <a:xfrm>
              <a:off x="1920" y="1152"/>
              <a:ext cx="139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Text Box 14"/>
            <p:cNvSpPr txBox="1">
              <a:spLocks noChangeArrowheads="1"/>
            </p:cNvSpPr>
            <p:nvPr/>
          </p:nvSpPr>
          <p:spPr bwMode="auto">
            <a:xfrm>
              <a:off x="2178" y="837"/>
              <a:ext cx="8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真 值 表</a:t>
              </a:r>
              <a:endParaRPr lang="zh-CN" altLang="en-US" sz="2400" dirty="0">
                <a:latin typeface="微软雅黑 Light" panose="020B0502040204020203" pitchFamily="34" charset="-122"/>
                <a:ea typeface="微软雅黑 Light" panose="020B0502040204020203" pitchFamily="34" charset="-122"/>
              </a:endParaRPr>
            </a:p>
          </p:txBody>
        </p:sp>
      </p:grpSp>
      <p:sp>
        <p:nvSpPr>
          <p:cNvPr id="59" name="Text Box 15"/>
          <p:cNvSpPr txBox="1">
            <a:spLocks noChangeArrowheads="1"/>
          </p:cNvSpPr>
          <p:nvPr/>
        </p:nvSpPr>
        <p:spPr bwMode="auto">
          <a:xfrm>
            <a:off x="2249959" y="2743349"/>
            <a:ext cx="352982"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en-US" altLang="zh-CN" sz="2400" dirty="0">
                <a:latin typeface="Tahoma" panose="020B0604030504040204" pitchFamily="34" charset="0"/>
              </a:rPr>
              <a:t>0</a:t>
            </a:r>
            <a:endParaRPr lang="zh-CN" altLang="en-US" sz="2400" dirty="0">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a:p>
            <a:pPr>
              <a:lnSpc>
                <a:spcPct val="120000"/>
              </a:lnSpc>
            </a:pPr>
            <a:r>
              <a:rPr lang="zh-CN" altLang="en-US" sz="2400" dirty="0">
                <a:solidFill>
                  <a:srgbClr val="FF0000"/>
                </a:solidFill>
                <a:latin typeface="Tahoma" panose="020B0604030504040204" pitchFamily="34" charset="0"/>
              </a:rPr>
              <a:t>1</a:t>
            </a:r>
            <a:endParaRPr lang="zh-CN" altLang="en-US" sz="2400" dirty="0">
              <a:solidFill>
                <a:srgbClr val="FF0000"/>
              </a:solidFill>
              <a:latin typeface="Tahoma" panose="020B0604030504040204" pitchFamily="34" charset="0"/>
            </a:endParaRPr>
          </a:p>
        </p:txBody>
      </p:sp>
      <p:sp>
        <p:nvSpPr>
          <p:cNvPr id="62" name="内容占位符 5"/>
          <p:cNvSpPr txBox="1"/>
          <p:nvPr/>
        </p:nvSpPr>
        <p:spPr bwMode="auto">
          <a:xfrm>
            <a:off x="3707904" y="1124744"/>
            <a:ext cx="5117457" cy="1059435"/>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0" indent="0" eaLnBrk="0" hangingPunct="0">
              <a:lnSpc>
                <a:spcPct val="150000"/>
              </a:lnSpc>
              <a:spcBef>
                <a:spcPct val="0"/>
              </a:spcBef>
              <a:buNone/>
            </a:pPr>
            <a:r>
              <a:rPr lang="zh-CN" altLang="en-US" sz="2400" b="1" dirty="0">
                <a:solidFill>
                  <a:schemeClr val="accent6"/>
                </a:solidFill>
                <a:cs typeface="+mn-cs"/>
              </a:rPr>
              <a:t>2、逻辑化简</a:t>
            </a:r>
            <a:endParaRPr lang="en-US" altLang="zh-CN" sz="2400" b="1" dirty="0">
              <a:solidFill>
                <a:schemeClr val="accent6"/>
              </a:solidFill>
              <a:cs typeface="+mn-cs"/>
            </a:endParaRPr>
          </a:p>
          <a:p>
            <a:pPr marL="0" indent="0">
              <a:lnSpc>
                <a:spcPct val="140000"/>
              </a:lnSpc>
              <a:buNone/>
            </a:pPr>
            <a:r>
              <a:rPr lang="en-US" altLang="zh-CN" dirty="0">
                <a:latin typeface="+mn-ea"/>
              </a:rPr>
              <a:t>   </a:t>
            </a:r>
            <a:r>
              <a:rPr lang="zh-CN" altLang="en-US" dirty="0">
                <a:latin typeface="+mn-ea"/>
              </a:rPr>
              <a:t>写出逻辑函数式并化简</a:t>
            </a:r>
            <a:endParaRPr lang="zh-CN" altLang="en-US"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35"/>
                                        </p:tgtEl>
                                        <p:attrNameLst>
                                          <p:attrName>style.visibility</p:attrName>
                                        </p:attrNameLst>
                                      </p:cBhvr>
                                      <p:to>
                                        <p:strVal val="visible"/>
                                      </p:to>
                                    </p:set>
                                    <p:animEffect transition="in" filter="blinds(horizontal)">
                                      <p:cBhvr>
                                        <p:cTn id="7" dur="500"/>
                                        <p:tgtEl>
                                          <p:spTgt spid="350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0248"/>
                                        </p:tgtEl>
                                        <p:attrNameLst>
                                          <p:attrName>style.visibility</p:attrName>
                                        </p:attrNameLst>
                                      </p:cBhvr>
                                      <p:to>
                                        <p:strVal val="visible"/>
                                      </p:to>
                                    </p:set>
                                    <p:animEffect transition="in" filter="blinds(horizontal)">
                                      <p:cBhvr>
                                        <p:cTn id="12" dur="500"/>
                                        <p:tgtEl>
                                          <p:spTgt spid="3502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0228"/>
                                        </p:tgtEl>
                                        <p:attrNameLst>
                                          <p:attrName>style.visibility</p:attrName>
                                        </p:attrNameLst>
                                      </p:cBhvr>
                                      <p:to>
                                        <p:strVal val="visible"/>
                                      </p:to>
                                    </p:set>
                                    <p:animEffect transition="in" filter="dissolve">
                                      <p:cBhvr>
                                        <p:cTn id="17" dur="500"/>
                                        <p:tgtEl>
                                          <p:spTgt spid="3502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0230"/>
                                        </p:tgtEl>
                                        <p:attrNameLst>
                                          <p:attrName>style.visibility</p:attrName>
                                        </p:attrNameLst>
                                      </p:cBhvr>
                                      <p:to>
                                        <p:strVal val="visible"/>
                                      </p:to>
                                    </p:set>
                                    <p:animEffect transition="in" filter="dissolve">
                                      <p:cBhvr>
                                        <p:cTn id="22" dur="500"/>
                                        <p:tgtEl>
                                          <p:spTgt spid="3502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0229"/>
                                        </p:tgtEl>
                                        <p:attrNameLst>
                                          <p:attrName>style.visibility</p:attrName>
                                        </p:attrNameLst>
                                      </p:cBhvr>
                                      <p:to>
                                        <p:strVal val="visible"/>
                                      </p:to>
                                    </p:set>
                                    <p:animEffect transition="in" filter="dissolve">
                                      <p:cBhvr>
                                        <p:cTn id="27" dur="500"/>
                                        <p:tgtEl>
                                          <p:spTgt spid="350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0227"/>
                                        </p:tgtEl>
                                        <p:attrNameLst>
                                          <p:attrName>style.visibility</p:attrName>
                                        </p:attrNameLst>
                                      </p:cBhvr>
                                      <p:to>
                                        <p:strVal val="visible"/>
                                      </p:to>
                                    </p:set>
                                    <p:animEffect transition="in" filter="dissolve">
                                      <p:cBhvr>
                                        <p:cTn id="32" dur="500"/>
                                        <p:tgtEl>
                                          <p:spTgt spid="3502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0232"/>
                                        </p:tgtEl>
                                        <p:attrNameLst>
                                          <p:attrName>style.visibility</p:attrName>
                                        </p:attrNameLst>
                                      </p:cBhvr>
                                      <p:to>
                                        <p:strVal val="visible"/>
                                      </p:to>
                                    </p:set>
                                    <p:animEffect transition="in" filter="blinds(horizontal)">
                                      <p:cBhvr>
                                        <p:cTn id="37" dur="500"/>
                                        <p:tgtEl>
                                          <p:spTgt spid="3502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0234"/>
                                        </p:tgtEl>
                                        <p:attrNameLst>
                                          <p:attrName>style.visibility</p:attrName>
                                        </p:attrNameLst>
                                      </p:cBhvr>
                                      <p:to>
                                        <p:strVal val="visible"/>
                                      </p:to>
                                    </p:set>
                                    <p:animEffect transition="in" filter="blinds(horizontal)">
                                      <p:cBhvr>
                                        <p:cTn id="42" dur="500"/>
                                        <p:tgtEl>
                                          <p:spTgt spid="3502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0233"/>
                                        </p:tgtEl>
                                        <p:attrNameLst>
                                          <p:attrName>style.visibility</p:attrName>
                                        </p:attrNameLst>
                                      </p:cBhvr>
                                      <p:to>
                                        <p:strVal val="visible"/>
                                      </p:to>
                                    </p:set>
                                    <p:animEffect transition="in" filter="blinds(horizontal)">
                                      <p:cBhvr>
                                        <p:cTn id="47" dur="500"/>
                                        <p:tgtEl>
                                          <p:spTgt spid="35023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0231"/>
                                        </p:tgtEl>
                                        <p:attrNameLst>
                                          <p:attrName>style.visibility</p:attrName>
                                        </p:attrNameLst>
                                      </p:cBhvr>
                                      <p:to>
                                        <p:strVal val="visible"/>
                                      </p:to>
                                    </p:set>
                                    <p:animEffect transition="in" filter="blinds(horizontal)">
                                      <p:cBhvr>
                                        <p:cTn id="52" dur="500"/>
                                        <p:tgtEl>
                                          <p:spTgt spid="3502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50226"/>
                                        </p:tgtEl>
                                        <p:attrNameLst>
                                          <p:attrName>style.visibility</p:attrName>
                                        </p:attrNameLst>
                                      </p:cBhvr>
                                      <p:to>
                                        <p:strVal val="visible"/>
                                      </p:to>
                                    </p:set>
                                    <p:animEffect transition="in" filter="blinds(horizontal)">
                                      <p:cBhvr>
                                        <p:cTn id="57" dur="500"/>
                                        <p:tgtEl>
                                          <p:spTgt spid="350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26" grpId="0" autoUpdateAnimBg="0"/>
      <p:bldP spid="350227" grpId="0" animBg="1"/>
      <p:bldP spid="350228" grpId="0" animBg="1"/>
      <p:bldP spid="350229" grpId="0" animBg="1"/>
      <p:bldP spid="350230" grpId="0" animBg="1"/>
      <p:bldP spid="350231" grpId="0" animBg="1" autoUpdateAnimBg="0"/>
      <p:bldP spid="350232" grpId="0" animBg="1" autoUpdateAnimBg="0"/>
      <p:bldP spid="350233" grpId="0" animBg="1" autoUpdateAnimBg="0"/>
      <p:bldP spid="35023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36" name="Object 4"/>
          <p:cNvGraphicFramePr>
            <a:graphicFrameLocks noChangeAspect="1"/>
          </p:cNvGraphicFramePr>
          <p:nvPr/>
        </p:nvGraphicFramePr>
        <p:xfrm>
          <a:off x="990600" y="1829815"/>
          <a:ext cx="7239000" cy="3810000"/>
        </p:xfrm>
        <a:graphic>
          <a:graphicData uri="http://schemas.openxmlformats.org/presentationml/2006/ole">
            <mc:AlternateContent xmlns:mc="http://schemas.openxmlformats.org/markup-compatibility/2006">
              <mc:Choice xmlns:v="urn:schemas-microsoft-com:vml" Requires="v">
                <p:oleObj spid="_x0000_s365426" name="Visio" r:id="rId1" imgW="3670300" imgH="2019300" progId="Visio.Drawing.11">
                  <p:embed/>
                </p:oleObj>
              </mc:Choice>
              <mc:Fallback>
                <p:oleObj name="Visio" r:id="rId1" imgW="3670300" imgH="2019300" progId="Visio.Drawing.11">
                  <p:embed/>
                  <p:pic>
                    <p:nvPicPr>
                      <p:cNvPr id="0" name="图片 365425"/>
                      <p:cNvPicPr>
                        <a:picLocks noChangeAspect="1" noChangeArrowheads="1"/>
                      </p:cNvPicPr>
                      <p:nvPr/>
                    </p:nvPicPr>
                    <p:blipFill>
                      <a:blip r:embed="rId2"/>
                      <a:srcRect/>
                      <a:stretch>
                        <a:fillRect/>
                      </a:stretch>
                    </p:blipFill>
                    <p:spPr bwMode="auto">
                      <a:xfrm>
                        <a:off x="990600" y="1829815"/>
                        <a:ext cx="7239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1237" name="Group 5"/>
          <p:cNvGrpSpPr/>
          <p:nvPr/>
        </p:nvGrpSpPr>
        <p:grpSpPr bwMode="auto">
          <a:xfrm>
            <a:off x="5334000" y="2209800"/>
            <a:ext cx="1447800" cy="1143000"/>
            <a:chOff x="3360" y="1392"/>
            <a:chExt cx="912" cy="720"/>
          </a:xfrm>
        </p:grpSpPr>
        <p:sp>
          <p:nvSpPr>
            <p:cNvPr id="351238" name="Oval 6"/>
            <p:cNvSpPr>
              <a:spLocks noChangeArrowheads="1"/>
            </p:cNvSpPr>
            <p:nvPr/>
          </p:nvSpPr>
          <p:spPr bwMode="auto">
            <a:xfrm>
              <a:off x="3360" y="1392"/>
              <a:ext cx="96" cy="96"/>
            </a:xfrm>
            <a:prstGeom prst="ellipse">
              <a:avLst/>
            </a:prstGeom>
            <a:solidFill>
              <a:srgbClr val="FF0000"/>
            </a:solidFill>
            <a:ln w="635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39" name="Oval 7"/>
            <p:cNvSpPr>
              <a:spLocks noChangeArrowheads="1"/>
            </p:cNvSpPr>
            <p:nvPr/>
          </p:nvSpPr>
          <p:spPr bwMode="auto">
            <a:xfrm>
              <a:off x="4176" y="2016"/>
              <a:ext cx="96" cy="96"/>
            </a:xfrm>
            <a:prstGeom prst="ellipse">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0" name="Group 8"/>
          <p:cNvGrpSpPr/>
          <p:nvPr/>
        </p:nvGrpSpPr>
        <p:grpSpPr bwMode="auto">
          <a:xfrm>
            <a:off x="5334000" y="3124200"/>
            <a:ext cx="1524000" cy="457200"/>
            <a:chOff x="3360" y="1968"/>
            <a:chExt cx="960" cy="288"/>
          </a:xfrm>
        </p:grpSpPr>
        <p:sp>
          <p:nvSpPr>
            <p:cNvPr id="351241" name="Oval 9"/>
            <p:cNvSpPr>
              <a:spLocks noChangeArrowheads="1"/>
            </p:cNvSpPr>
            <p:nvPr/>
          </p:nvSpPr>
          <p:spPr bwMode="auto">
            <a:xfrm>
              <a:off x="3360" y="1968"/>
              <a:ext cx="96" cy="96"/>
            </a:xfrm>
            <a:prstGeom prst="ellipse">
              <a:avLst/>
            </a:prstGeom>
            <a:solidFill>
              <a:srgbClr val="FF00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2" name="Oval 10"/>
            <p:cNvSpPr>
              <a:spLocks noChangeArrowheads="1"/>
            </p:cNvSpPr>
            <p:nvPr/>
          </p:nvSpPr>
          <p:spPr bwMode="auto">
            <a:xfrm>
              <a:off x="4224" y="2160"/>
              <a:ext cx="96" cy="96"/>
            </a:xfrm>
            <a:prstGeom prst="ellipse">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3" name="Group 11"/>
          <p:cNvGrpSpPr/>
          <p:nvPr/>
        </p:nvGrpSpPr>
        <p:grpSpPr bwMode="auto">
          <a:xfrm>
            <a:off x="5334000" y="3733800"/>
            <a:ext cx="1524000" cy="457200"/>
            <a:chOff x="3360" y="2352"/>
            <a:chExt cx="960" cy="288"/>
          </a:xfrm>
        </p:grpSpPr>
        <p:sp>
          <p:nvSpPr>
            <p:cNvPr id="351244" name="Oval 12"/>
            <p:cNvSpPr>
              <a:spLocks noChangeArrowheads="1"/>
            </p:cNvSpPr>
            <p:nvPr/>
          </p:nvSpPr>
          <p:spPr bwMode="auto">
            <a:xfrm>
              <a:off x="3360" y="2544"/>
              <a:ext cx="96" cy="96"/>
            </a:xfrm>
            <a:prstGeom prst="ellipse">
              <a:avLst/>
            </a:prstGeom>
            <a:solidFill>
              <a:srgbClr val="FF00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5" name="Oval 13"/>
            <p:cNvSpPr>
              <a:spLocks noChangeArrowheads="1"/>
            </p:cNvSpPr>
            <p:nvPr/>
          </p:nvSpPr>
          <p:spPr bwMode="auto">
            <a:xfrm>
              <a:off x="4224" y="2352"/>
              <a:ext cx="96" cy="96"/>
            </a:xfrm>
            <a:prstGeom prst="ellipse">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6" name="Group 14"/>
          <p:cNvGrpSpPr/>
          <p:nvPr/>
        </p:nvGrpSpPr>
        <p:grpSpPr bwMode="auto">
          <a:xfrm>
            <a:off x="5334000" y="3962400"/>
            <a:ext cx="1447800" cy="1143000"/>
            <a:chOff x="3360" y="2496"/>
            <a:chExt cx="912" cy="720"/>
          </a:xfrm>
        </p:grpSpPr>
        <p:sp>
          <p:nvSpPr>
            <p:cNvPr id="351247" name="Oval 15"/>
            <p:cNvSpPr>
              <a:spLocks noChangeArrowheads="1"/>
            </p:cNvSpPr>
            <p:nvPr/>
          </p:nvSpPr>
          <p:spPr bwMode="auto">
            <a:xfrm>
              <a:off x="3360" y="3120"/>
              <a:ext cx="96" cy="96"/>
            </a:xfrm>
            <a:prstGeom prst="ellipse">
              <a:avLst/>
            </a:prstGeom>
            <a:solidFill>
              <a:srgbClr val="FF00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8" name="Oval 16"/>
            <p:cNvSpPr>
              <a:spLocks noChangeArrowheads="1"/>
            </p:cNvSpPr>
            <p:nvPr/>
          </p:nvSpPr>
          <p:spPr bwMode="auto">
            <a:xfrm>
              <a:off x="4176" y="2496"/>
              <a:ext cx="96" cy="96"/>
            </a:xfrm>
            <a:prstGeom prst="ellipse">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9" name="Group 17"/>
          <p:cNvGrpSpPr/>
          <p:nvPr/>
        </p:nvGrpSpPr>
        <p:grpSpPr bwMode="auto">
          <a:xfrm>
            <a:off x="6515100" y="3124200"/>
            <a:ext cx="1295400" cy="1240904"/>
            <a:chOff x="4104" y="1968"/>
            <a:chExt cx="816" cy="672"/>
          </a:xfrm>
        </p:grpSpPr>
        <p:sp>
          <p:nvSpPr>
            <p:cNvPr id="351250" name="Rectangle 18"/>
            <p:cNvSpPr>
              <a:spLocks noChangeArrowheads="1"/>
            </p:cNvSpPr>
            <p:nvPr/>
          </p:nvSpPr>
          <p:spPr bwMode="auto">
            <a:xfrm>
              <a:off x="4128" y="1968"/>
              <a:ext cx="768" cy="6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1251" name="Object 19"/>
            <p:cNvGraphicFramePr>
              <a:graphicFrameLocks noChangeAspect="1"/>
            </p:cNvGraphicFramePr>
            <p:nvPr/>
          </p:nvGraphicFramePr>
          <p:xfrm>
            <a:off x="4104" y="2049"/>
            <a:ext cx="816" cy="517"/>
          </p:xfrm>
          <a:graphic>
            <a:graphicData uri="http://schemas.openxmlformats.org/presentationml/2006/ole">
              <mc:AlternateContent xmlns:mc="http://schemas.openxmlformats.org/markup-compatibility/2006">
                <mc:Choice xmlns:v="urn:schemas-microsoft-com:vml" Requires="v">
                  <p:oleObj spid="_x0000_s365427" name="Visio" r:id="rId3" imgW="647700" imgH="558800" progId="Visio.Drawing.11">
                    <p:embed/>
                  </p:oleObj>
                </mc:Choice>
                <mc:Fallback>
                  <p:oleObj name="Visio" r:id="rId3" imgW="647700" imgH="558800" progId="Visio.Drawing.11">
                    <p:embed/>
                    <p:pic>
                      <p:nvPicPr>
                        <p:cNvPr id="0" name="图片 365426"/>
                        <p:cNvPicPr>
                          <a:picLocks noChangeAspect="1" noChangeArrowheads="1"/>
                        </p:cNvPicPr>
                        <p:nvPr/>
                      </p:nvPicPr>
                      <p:blipFill>
                        <a:blip r:embed="rId4"/>
                        <a:srcRect/>
                        <a:stretch>
                          <a:fillRect/>
                        </a:stretch>
                      </p:blipFill>
                      <p:spPr bwMode="auto">
                        <a:xfrm>
                          <a:off x="4104" y="2049"/>
                          <a:ext cx="81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extBox 1"/>
          <p:cNvSpPr txBox="1"/>
          <p:nvPr/>
        </p:nvSpPr>
        <p:spPr>
          <a:xfrm>
            <a:off x="3730496" y="5867400"/>
            <a:ext cx="231897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用与非门实现</a:t>
            </a:r>
            <a:endParaRPr lang="zh-CN" altLang="en-US" sz="2400" dirty="0">
              <a:latin typeface="微软雅黑" panose="020B0503020204020204" pitchFamily="34" charset="-122"/>
              <a:ea typeface="微软雅黑" panose="020B0503020204020204" pitchFamily="34" charset="-122"/>
            </a:endParaRPr>
          </a:p>
        </p:txBody>
      </p:sp>
      <p:sp>
        <p:nvSpPr>
          <p:cNvPr id="6" name="标题 5"/>
          <p:cNvSpPr>
            <a:spLocks noGrp="1"/>
          </p:cNvSpPr>
          <p:nvPr>
            <p:ph type="title"/>
          </p:nvPr>
        </p:nvSpPr>
        <p:spPr/>
        <p:txBody>
          <a:bodyPr/>
          <a:lstStyle/>
          <a:p>
            <a:r>
              <a:rPr lang="en-US" altLang="zh-CN" b="1" dirty="0"/>
              <a:t>1.4 </a:t>
            </a:r>
            <a:r>
              <a:rPr lang="zh-CN" altLang="zh-CN" b="1" dirty="0"/>
              <a:t>组合逻辑电路</a:t>
            </a:r>
            <a:r>
              <a:rPr lang="zh-CN" altLang="en-US" b="1" dirty="0"/>
              <a:t>设计</a:t>
            </a:r>
            <a:endParaRPr lang="zh-CN" altLang="en-US" b="1" dirty="0"/>
          </a:p>
        </p:txBody>
      </p:sp>
      <p:sp>
        <p:nvSpPr>
          <p:cNvPr id="7" name="内容占位符 6"/>
          <p:cNvSpPr>
            <a:spLocks noGrp="1"/>
          </p:cNvSpPr>
          <p:nvPr>
            <p:ph idx="1"/>
          </p:nvPr>
        </p:nvSpPr>
        <p:spPr>
          <a:xfrm>
            <a:off x="476802" y="980021"/>
            <a:ext cx="2932398" cy="540020"/>
          </a:xfrm>
        </p:spPr>
        <p:txBody>
          <a:bodyPr/>
          <a:lstStyle/>
          <a:p>
            <a:pPr marL="0" indent="0" eaLnBrk="0" hangingPunct="0">
              <a:lnSpc>
                <a:spcPct val="150000"/>
              </a:lnSpc>
              <a:spcBef>
                <a:spcPct val="0"/>
              </a:spcBef>
              <a:buClr>
                <a:srgbClr val="CC6600"/>
              </a:buClr>
              <a:buSzPct val="70000"/>
              <a:buNone/>
            </a:pPr>
            <a:r>
              <a:rPr lang="zh-CN" altLang="en-US" sz="2400" b="1" kern="1200" dirty="0">
                <a:solidFill>
                  <a:schemeClr val="accent6"/>
                </a:solidFill>
              </a:rPr>
              <a:t>3、电路设计</a:t>
            </a:r>
            <a:endParaRPr lang="zh-CN" altLang="en-US" sz="2400" b="1" kern="1200" dirty="0">
              <a:solidFill>
                <a:schemeClr val="accent6"/>
              </a:solidFill>
            </a:endParaRPr>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DFDDDCF-CC0E-4CF3-A497-3FEE434E7AE7}" type="slidenum">
              <a:rPr lang="en-US" altLang="zh-CN" smtClean="0"/>
            </a:fld>
            <a:endParaRPr lang="en-US" altLang="zh-CN"/>
          </a:p>
        </p:txBody>
      </p:sp>
      <mc:AlternateContent xmlns:mc="http://schemas.openxmlformats.org/markup-compatibility/2006">
        <mc:Choice xmlns:a14="http://schemas.microsoft.com/office/drawing/2010/main" Requires="a14">
          <p:sp>
            <p:nvSpPr>
              <p:cNvPr id="25" name="Text Box 18"/>
              <p:cNvSpPr txBox="1">
                <a:spLocks noChangeArrowheads="1"/>
              </p:cNvSpPr>
              <p:nvPr/>
            </p:nvSpPr>
            <p:spPr bwMode="auto">
              <a:xfrm>
                <a:off x="3111910" y="1399981"/>
                <a:ext cx="4573303" cy="46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rPr>
                  <a:t>F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𝐑</m:t>
                        </m:r>
                      </m:e>
                    </m:acc>
                  </m:oMath>
                </a14:m>
                <a:r>
                  <a:rPr lang="en-US" altLang="zh-CN" sz="2400" dirty="0">
                    <a:latin typeface="Tahoma" panose="020B0604030504040204" pitchFamily="34" charset="0"/>
                  </a:rPr>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𝐘</m:t>
                        </m:r>
                      </m:e>
                    </m:acc>
                  </m:oMath>
                </a14:m>
                <a:r>
                  <a:rPr lang="en-US" altLang="zh-CN" sz="2400" dirty="0">
                    <a:latin typeface="Tahoma" panose="020B0604030504040204" pitchFamily="34" charset="0"/>
                  </a:rPr>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𝐆</m:t>
                        </m:r>
                      </m:e>
                    </m:acc>
                  </m:oMath>
                </a14:m>
                <a:r>
                  <a:rPr lang="en-US" altLang="zh-CN" sz="2400" dirty="0">
                    <a:latin typeface="Tahoma" panose="020B0604030504040204" pitchFamily="34" charset="0"/>
                  </a:rPr>
                  <a:t> + R·Y + R·G + Y·G</a:t>
                </a:r>
                <a:endParaRPr lang="en-US" altLang="zh-CN" sz="2400" dirty="0">
                  <a:latin typeface="Tahoma" panose="020B0604030504040204" pitchFamily="34" charset="0"/>
                </a:endParaRPr>
              </a:p>
            </p:txBody>
          </p:sp>
        </mc:Choice>
        <mc:Fallback>
          <p:sp>
            <p:nvSpPr>
              <p:cNvPr id="25" name="Text Box 18"/>
              <p:cNvSpPr txBox="1">
                <a:spLocks noRot="1" noChangeAspect="1" noMove="1" noResize="1" noEditPoints="1" noAdjustHandles="1" noChangeArrowheads="1" noChangeShapeType="1" noTextEdit="1"/>
              </p:cNvSpPr>
              <p:nvPr/>
            </p:nvSpPr>
            <p:spPr bwMode="auto">
              <a:xfrm>
                <a:off x="3111910" y="1399981"/>
                <a:ext cx="4573303" cy="462434"/>
              </a:xfrm>
              <a:prstGeom prst="rect">
                <a:avLst/>
              </a:prstGeom>
              <a:blipFill rotWithShape="1">
                <a:blip r:embed="rId5"/>
                <a:stretch>
                  <a:fillRect l="-9" t="-95" r="10" b="1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Effect transition="in" filter="dissolve">
                                      <p:cBhvr>
                                        <p:cTn id="7" dur="500"/>
                                        <p:tgtEl>
                                          <p:spTgt spid="3512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51237"/>
                                        </p:tgtEl>
                                        <p:attrNameLst>
                                          <p:attrName>style.visibility</p:attrName>
                                        </p:attrNameLst>
                                      </p:cBhvr>
                                      <p:to>
                                        <p:strVal val="visible"/>
                                      </p:to>
                                    </p:set>
                                    <p:animEffect transition="in" filter="blinds(horizontal)">
                                      <p:cBhvr>
                                        <p:cTn id="16" dur="500"/>
                                        <p:tgtEl>
                                          <p:spTgt spid="35123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51240"/>
                                        </p:tgtEl>
                                        <p:attrNameLst>
                                          <p:attrName>style.visibility</p:attrName>
                                        </p:attrNameLst>
                                      </p:cBhvr>
                                      <p:to>
                                        <p:strVal val="visible"/>
                                      </p:to>
                                    </p:set>
                                    <p:animEffect transition="in" filter="blinds(horizontal)">
                                      <p:cBhvr>
                                        <p:cTn id="21" dur="500"/>
                                        <p:tgtEl>
                                          <p:spTgt spid="3512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51243"/>
                                        </p:tgtEl>
                                        <p:attrNameLst>
                                          <p:attrName>style.visibility</p:attrName>
                                        </p:attrNameLst>
                                      </p:cBhvr>
                                      <p:to>
                                        <p:strVal val="visible"/>
                                      </p:to>
                                    </p:set>
                                    <p:animEffect transition="in" filter="blinds(horizontal)">
                                      <p:cBhvr>
                                        <p:cTn id="26" dur="500"/>
                                        <p:tgtEl>
                                          <p:spTgt spid="35124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1246"/>
                                        </p:tgtEl>
                                        <p:attrNameLst>
                                          <p:attrName>style.visibility</p:attrName>
                                        </p:attrNameLst>
                                      </p:cBhvr>
                                      <p:to>
                                        <p:strVal val="visible"/>
                                      </p:to>
                                    </p:set>
                                    <p:animEffect transition="in" filter="blinds(horizontal)">
                                      <p:cBhvr>
                                        <p:cTn id="31" dur="500"/>
                                        <p:tgtEl>
                                          <p:spTgt spid="35124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51249"/>
                                        </p:tgtEl>
                                        <p:attrNameLst>
                                          <p:attrName>style.visibility</p:attrName>
                                        </p:attrNameLst>
                                      </p:cBhvr>
                                      <p:to>
                                        <p:strVal val="visible"/>
                                      </p:to>
                                    </p:set>
                                    <p:animEffect transition="in" filter="dissolve">
                                      <p:cBhvr>
                                        <p:cTn id="36" dur="500"/>
                                        <p:tgtEl>
                                          <p:spTgt spid="351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22709" y="168521"/>
            <a:ext cx="6073775" cy="479747"/>
          </a:xfrm>
        </p:spPr>
        <p:txBody>
          <a:bodyPr/>
          <a:lstStyle/>
          <a:p>
            <a:r>
              <a:rPr lang="en-US" altLang="zh-CN" b="1" dirty="0"/>
              <a:t>1.5 </a:t>
            </a:r>
            <a:r>
              <a:rPr lang="zh-CN" altLang="en-US" b="1" dirty="0" smtClean="0"/>
              <a:t>无关项、非法</a:t>
            </a:r>
            <a:r>
              <a:rPr lang="zh-CN" altLang="en-US" b="1" dirty="0"/>
              <a:t>值和高阻态</a:t>
            </a:r>
            <a:endParaRPr lang="zh-CN" altLang="en-US" b="1" dirty="0"/>
          </a:p>
        </p:txBody>
      </p:sp>
      <p:sp>
        <p:nvSpPr>
          <p:cNvPr id="6" name="内容占位符 5"/>
          <p:cNvSpPr>
            <a:spLocks noGrp="1"/>
          </p:cNvSpPr>
          <p:nvPr>
            <p:ph idx="1"/>
          </p:nvPr>
        </p:nvSpPr>
        <p:spPr>
          <a:xfrm>
            <a:off x="416750" y="811984"/>
            <a:ext cx="8523654" cy="5838458"/>
          </a:xfrm>
        </p:spPr>
        <p:txBody>
          <a:bodyPr/>
          <a:lstStyle/>
          <a:p>
            <a:pPr>
              <a:spcBef>
                <a:spcPts val="600"/>
              </a:spcBef>
            </a:pPr>
            <a:r>
              <a:rPr lang="zh-CN" altLang="en-US" sz="2300" b="1" dirty="0" smtClean="0">
                <a:solidFill>
                  <a:srgbClr val="FF0000"/>
                </a:solidFill>
              </a:rPr>
              <a:t>无关项</a:t>
            </a:r>
            <a:endParaRPr lang="en-US" altLang="zh-CN" sz="2300" b="1" dirty="0"/>
          </a:p>
          <a:p>
            <a:pPr lvl="1">
              <a:spcBef>
                <a:spcPts val="600"/>
              </a:spcBef>
            </a:pPr>
            <a:r>
              <a:rPr lang="zh-CN" altLang="en-US" sz="2300" dirty="0">
                <a:latin typeface="微软雅黑" panose="020B0503020204020204" pitchFamily="34" charset="-122"/>
                <a:ea typeface="微软雅黑" panose="020B0503020204020204" pitchFamily="34" charset="-122"/>
              </a:rPr>
              <a:t>某些输入组合对应的输出值可以任意</a:t>
            </a:r>
            <a:r>
              <a:rPr lang="zh-CN" altLang="en-US" sz="2300" dirty="0" smtClean="0">
                <a:latin typeface="微软雅黑" panose="020B0503020204020204" pitchFamily="34" charset="-122"/>
                <a:ea typeface="微软雅黑" panose="020B0503020204020204" pitchFamily="34" charset="-122"/>
              </a:rPr>
              <a:t>值</a:t>
            </a:r>
            <a:endParaRPr lang="en-US" altLang="zh-CN" sz="2300" dirty="0">
              <a:latin typeface="微软雅黑" panose="020B0503020204020204" pitchFamily="34" charset="-122"/>
              <a:ea typeface="微软雅黑" panose="020B0503020204020204" pitchFamily="34" charset="-122"/>
            </a:endParaRPr>
          </a:p>
          <a:p>
            <a:pPr lvl="1">
              <a:spcBef>
                <a:spcPts val="600"/>
              </a:spcBef>
            </a:pPr>
            <a:r>
              <a:rPr lang="zh-CN" altLang="en-US" sz="2300" dirty="0">
                <a:latin typeface="微软雅黑" panose="020B0503020204020204" pitchFamily="34" charset="-122"/>
                <a:ea typeface="微软雅黑" panose="020B0503020204020204" pitchFamily="34" charset="-122"/>
              </a:rPr>
              <a:t>某些输入</a:t>
            </a:r>
            <a:r>
              <a:rPr lang="zh-CN" altLang="en-US" sz="2300" dirty="0" smtClean="0">
                <a:latin typeface="微软雅黑" panose="020B0503020204020204" pitchFamily="34" charset="-122"/>
                <a:ea typeface="微软雅黑" panose="020B0503020204020204" pitchFamily="34" charset="-122"/>
              </a:rPr>
              <a:t>组合不</a:t>
            </a:r>
            <a:r>
              <a:rPr lang="zh-CN" altLang="en-US" sz="2300" dirty="0">
                <a:latin typeface="微软雅黑" panose="020B0503020204020204" pitchFamily="34" charset="-122"/>
                <a:ea typeface="微软雅黑" panose="020B0503020204020204" pitchFamily="34" charset="-122"/>
              </a:rPr>
              <a:t>应该出现在真值表</a:t>
            </a:r>
            <a:r>
              <a:rPr lang="zh-CN" altLang="en-US" sz="2300" dirty="0" smtClean="0">
                <a:latin typeface="微软雅黑" panose="020B0503020204020204" pitchFamily="34" charset="-122"/>
                <a:ea typeface="微软雅黑" panose="020B0503020204020204" pitchFamily="34" charset="-122"/>
              </a:rPr>
              <a:t>中</a:t>
            </a:r>
            <a:endParaRPr lang="en-US" altLang="zh-CN" sz="2300" dirty="0">
              <a:latin typeface="微软雅黑" panose="020B0503020204020204" pitchFamily="34" charset="-122"/>
              <a:ea typeface="微软雅黑" panose="020B0503020204020204" pitchFamily="34" charset="-122"/>
            </a:endParaRPr>
          </a:p>
          <a:p>
            <a:pPr lvl="1">
              <a:spcBef>
                <a:spcPts val="600"/>
              </a:spcBef>
            </a:pPr>
            <a:r>
              <a:rPr lang="zh-CN" altLang="en-US" sz="2300" dirty="0">
                <a:latin typeface="微软雅黑" panose="020B0503020204020204" pitchFamily="34" charset="-122"/>
                <a:ea typeface="微软雅黑" panose="020B0503020204020204" pitchFamily="34" charset="-122"/>
              </a:rPr>
              <a:t>这些输入组合对应的输出值在化简时可标识为</a:t>
            </a:r>
            <a:r>
              <a:rPr lang="en-US" altLang="zh-CN" sz="2300" dirty="0">
                <a:solidFill>
                  <a:srgbClr val="FF0000"/>
                </a:solidFill>
                <a:latin typeface="微软雅黑" panose="020B0503020204020204" pitchFamily="34" charset="-122"/>
                <a:ea typeface="微软雅黑" panose="020B0503020204020204" pitchFamily="34" charset="-122"/>
              </a:rPr>
              <a:t>d</a:t>
            </a:r>
            <a:r>
              <a:rPr lang="zh-CN" altLang="en-US" sz="2300" dirty="0">
                <a:latin typeface="微软雅黑" panose="020B0503020204020204" pitchFamily="34" charset="-122"/>
                <a:ea typeface="微软雅黑" panose="020B0503020204020204" pitchFamily="34" charset="-122"/>
              </a:rPr>
              <a:t>，可以取值</a:t>
            </a:r>
            <a:r>
              <a:rPr lang="en-US" altLang="zh-CN" sz="2300" dirty="0">
                <a:solidFill>
                  <a:srgbClr val="FF0000"/>
                </a:solidFill>
                <a:latin typeface="微软雅黑" panose="020B0503020204020204" pitchFamily="34" charset="-122"/>
                <a:ea typeface="微软雅黑" panose="020B0503020204020204" pitchFamily="34" charset="-122"/>
              </a:rPr>
              <a:t>0</a:t>
            </a:r>
            <a:r>
              <a:rPr lang="zh-CN" altLang="en-US" sz="2300" dirty="0">
                <a:latin typeface="微软雅黑" panose="020B0503020204020204" pitchFamily="34" charset="-122"/>
                <a:ea typeface="微软雅黑" panose="020B0503020204020204" pitchFamily="34" charset="-122"/>
              </a:rPr>
              <a:t>或</a:t>
            </a:r>
            <a:r>
              <a:rPr lang="en-US" altLang="zh-CN" sz="2300" dirty="0">
                <a:solidFill>
                  <a:srgbClr val="FF0000"/>
                </a:solidFill>
                <a:latin typeface="微软雅黑" panose="020B0503020204020204" pitchFamily="34" charset="-122"/>
                <a:ea typeface="微软雅黑" panose="020B0503020204020204" pitchFamily="34" charset="-122"/>
              </a:rPr>
              <a:t>1</a:t>
            </a:r>
            <a:r>
              <a:rPr lang="zh-CN" altLang="en-US" sz="2300" dirty="0">
                <a:latin typeface="微软雅黑" panose="020B0503020204020204" pitchFamily="34" charset="-122"/>
                <a:ea typeface="微软雅黑" panose="020B0503020204020204" pitchFamily="34" charset="-122"/>
              </a:rPr>
              <a:t>，具体数值根据化简的需要而</a:t>
            </a:r>
            <a:r>
              <a:rPr lang="zh-CN" altLang="en-US" sz="2300" dirty="0" smtClean="0">
                <a:latin typeface="微软雅黑" panose="020B0503020204020204" pitchFamily="34" charset="-122"/>
                <a:ea typeface="微软雅黑" panose="020B0503020204020204" pitchFamily="34" charset="-122"/>
              </a:rPr>
              <a:t>定</a:t>
            </a:r>
            <a:endParaRPr lang="en-US" altLang="zh-CN" sz="2300" dirty="0">
              <a:latin typeface="微软雅黑" panose="020B0503020204020204" pitchFamily="34" charset="-122"/>
              <a:ea typeface="微软雅黑" panose="020B0503020204020204" pitchFamily="34" charset="-122"/>
            </a:endParaRPr>
          </a:p>
          <a:p>
            <a:pPr lvl="1">
              <a:spcBef>
                <a:spcPts val="600"/>
              </a:spcBef>
            </a:pPr>
            <a:r>
              <a:rPr lang="zh-CN" altLang="en-US" sz="2300" dirty="0">
                <a:latin typeface="微软雅黑" panose="020B0503020204020204" pitchFamily="34" charset="-122"/>
                <a:ea typeface="微软雅黑" panose="020B0503020204020204" pitchFamily="34" charset="-122"/>
              </a:rPr>
              <a:t>可简化</a:t>
            </a:r>
            <a:r>
              <a:rPr lang="zh-CN" altLang="en-US" sz="2300" dirty="0" smtClean="0">
                <a:latin typeface="微软雅黑" panose="020B0503020204020204" pitchFamily="34" charset="-122"/>
                <a:ea typeface="微软雅黑" panose="020B0503020204020204" pitchFamily="34" charset="-122"/>
              </a:rPr>
              <a:t>电路</a:t>
            </a:r>
            <a:r>
              <a:rPr lang="zh-CN" altLang="en-US" sz="2300" dirty="0">
                <a:latin typeface="微软雅黑" panose="020B0503020204020204" pitchFamily="34" charset="-122"/>
                <a:ea typeface="微软雅黑" panose="020B0503020204020204" pitchFamily="34" charset="-122"/>
              </a:rPr>
              <a:t>从而</a:t>
            </a:r>
            <a:r>
              <a:rPr lang="zh-CN" altLang="en-US" sz="2300" dirty="0" smtClean="0">
                <a:latin typeface="微软雅黑" panose="020B0503020204020204" pitchFamily="34" charset="-122"/>
                <a:ea typeface="微软雅黑" panose="020B0503020204020204" pitchFamily="34" charset="-122"/>
              </a:rPr>
              <a:t>降低成本，但也更易受干扰</a:t>
            </a:r>
            <a:endParaRPr lang="en-US" altLang="zh-CN" sz="2300" dirty="0">
              <a:latin typeface="微软雅黑" panose="020B0503020204020204" pitchFamily="34" charset="-122"/>
              <a:ea typeface="微软雅黑" panose="020B0503020204020204" pitchFamily="34" charset="-122"/>
            </a:endParaRPr>
          </a:p>
          <a:p>
            <a:pPr marL="495300" lvl="1" indent="0">
              <a:spcBef>
                <a:spcPts val="600"/>
              </a:spcBef>
              <a:buNone/>
            </a:pPr>
            <a:r>
              <a:rPr lang="zh-CN" altLang="en-US" sz="2300" dirty="0">
                <a:solidFill>
                  <a:srgbClr val="00B050"/>
                </a:solidFill>
                <a:latin typeface="微软雅黑" panose="020B0503020204020204" pitchFamily="34" charset="-122"/>
                <a:ea typeface="微软雅黑" panose="020B0503020204020204" pitchFamily="34" charset="-122"/>
              </a:rPr>
              <a:t>例如：</a:t>
            </a:r>
            <a:r>
              <a:rPr lang="en-US" altLang="zh-CN" sz="2300" dirty="0" smtClean="0">
                <a:solidFill>
                  <a:srgbClr val="00B050"/>
                </a:solidFill>
                <a:latin typeface="微软雅黑" panose="020B0503020204020204" pitchFamily="34" charset="-122"/>
                <a:ea typeface="微软雅黑" panose="020B0503020204020204" pitchFamily="34" charset="-122"/>
              </a:rPr>
              <a:t>8421 BCD</a:t>
            </a:r>
            <a:r>
              <a:rPr lang="zh-CN" altLang="en-US" sz="2300" dirty="0">
                <a:solidFill>
                  <a:srgbClr val="00B050"/>
                </a:solidFill>
                <a:latin typeface="微软雅黑" panose="020B0503020204020204" pitchFamily="34" charset="-122"/>
                <a:ea typeface="微软雅黑" panose="020B0503020204020204" pitchFamily="34" charset="-122"/>
              </a:rPr>
              <a:t>码输入时，大于</a:t>
            </a:r>
            <a:r>
              <a:rPr lang="en-US" altLang="zh-CN" sz="2300" dirty="0">
                <a:solidFill>
                  <a:srgbClr val="00B050"/>
                </a:solidFill>
                <a:latin typeface="微软雅黑" panose="020B0503020204020204" pitchFamily="34" charset="-122"/>
                <a:ea typeface="微软雅黑" panose="020B0503020204020204" pitchFamily="34" charset="-122"/>
              </a:rPr>
              <a:t>1001</a:t>
            </a:r>
            <a:r>
              <a:rPr lang="zh-CN" altLang="en-US" sz="2300" dirty="0">
                <a:solidFill>
                  <a:srgbClr val="00B050"/>
                </a:solidFill>
                <a:latin typeface="微软雅黑" panose="020B0503020204020204" pitchFamily="34" charset="-122"/>
                <a:ea typeface="微软雅黑" panose="020B0503020204020204" pitchFamily="34" charset="-122"/>
              </a:rPr>
              <a:t>的</a:t>
            </a:r>
            <a:r>
              <a:rPr lang="zh-CN" altLang="en-US" sz="2300" dirty="0" smtClean="0">
                <a:solidFill>
                  <a:srgbClr val="00B050"/>
                </a:solidFill>
                <a:latin typeface="微软雅黑" panose="020B0503020204020204" pitchFamily="34" charset="-122"/>
                <a:ea typeface="微软雅黑" panose="020B0503020204020204" pitchFamily="34" charset="-122"/>
              </a:rPr>
              <a:t>编码为</a:t>
            </a:r>
            <a:r>
              <a:rPr lang="zh-CN" altLang="en-US" sz="2300" dirty="0">
                <a:solidFill>
                  <a:srgbClr val="00B050"/>
                </a:solidFill>
                <a:latin typeface="微软雅黑" panose="020B0503020204020204" pitchFamily="34" charset="-122"/>
                <a:ea typeface="微软雅黑" panose="020B0503020204020204" pitchFamily="34" charset="-122"/>
              </a:rPr>
              <a:t>无关</a:t>
            </a:r>
            <a:r>
              <a:rPr lang="zh-CN" altLang="en-US" sz="2300" dirty="0" smtClean="0">
                <a:solidFill>
                  <a:srgbClr val="00B050"/>
                </a:solidFill>
                <a:latin typeface="微软雅黑" panose="020B0503020204020204" pitchFamily="34" charset="-122"/>
                <a:ea typeface="微软雅黑" panose="020B0503020204020204" pitchFamily="34" charset="-122"/>
              </a:rPr>
              <a:t>项</a:t>
            </a:r>
            <a:endParaRPr lang="en-US" altLang="zh-CN" sz="2300" dirty="0" smtClean="0">
              <a:solidFill>
                <a:srgbClr val="00B050"/>
              </a:solidFill>
              <a:latin typeface="微软雅黑" panose="020B0503020204020204" pitchFamily="34" charset="-122"/>
              <a:ea typeface="微软雅黑" panose="020B0503020204020204" pitchFamily="34" charset="-122"/>
            </a:endParaRPr>
          </a:p>
          <a:p>
            <a:r>
              <a:rPr lang="zh-CN" altLang="en-US" sz="2300" b="1" dirty="0">
                <a:solidFill>
                  <a:srgbClr val="FF0000"/>
                </a:solidFill>
              </a:rPr>
              <a:t>非法</a:t>
            </a:r>
            <a:r>
              <a:rPr lang="zh-CN" altLang="en-US" sz="2300" b="1" dirty="0" smtClean="0">
                <a:solidFill>
                  <a:srgbClr val="FF0000"/>
                </a:solidFill>
              </a:rPr>
              <a:t>值</a:t>
            </a:r>
            <a:endParaRPr lang="en-US" altLang="zh-CN" sz="2300" b="1" dirty="0" smtClean="0"/>
          </a:p>
          <a:p>
            <a:pPr lvl="1">
              <a:spcBef>
                <a:spcPts val="600"/>
              </a:spcBef>
            </a:pPr>
            <a:r>
              <a:rPr lang="zh-CN" altLang="en-US" sz="2300" dirty="0">
                <a:latin typeface="微软雅黑" panose="020B0503020204020204" pitchFamily="34" charset="-122"/>
                <a:ea typeface="微软雅黑" panose="020B0503020204020204" pitchFamily="34" charset="-122"/>
              </a:rPr>
              <a:t>信号值不能被有效识别为高电平或低</a:t>
            </a:r>
            <a:r>
              <a:rPr lang="zh-CN" altLang="en-US" sz="2300" dirty="0" smtClean="0">
                <a:latin typeface="微软雅黑" panose="020B0503020204020204" pitchFamily="34" charset="-122"/>
                <a:ea typeface="微软雅黑" panose="020B0503020204020204" pitchFamily="34" charset="-122"/>
              </a:rPr>
              <a:t>电平，处于</a:t>
            </a:r>
            <a:r>
              <a:rPr lang="zh-CN" altLang="en-US" sz="2300" dirty="0">
                <a:latin typeface="微软雅黑" panose="020B0503020204020204" pitchFamily="34" charset="-122"/>
                <a:ea typeface="微软雅黑" panose="020B0503020204020204" pitchFamily="34" charset="-122"/>
              </a:rPr>
              <a:t>不确定状态</a:t>
            </a:r>
            <a:r>
              <a:rPr lang="zh-CN" altLang="en-US" sz="2300" dirty="0" smtClean="0">
                <a:latin typeface="微软雅黑" panose="020B0503020204020204" pitchFamily="34" charset="-122"/>
                <a:ea typeface="微软雅黑" panose="020B0503020204020204" pitchFamily="34" charset="-122"/>
              </a:rPr>
              <a:t>。</a:t>
            </a:r>
            <a:r>
              <a:rPr lang="zh-CN" altLang="en-US" sz="2300" dirty="0" smtClean="0">
                <a:solidFill>
                  <a:srgbClr val="00B050"/>
                </a:solidFill>
                <a:latin typeface="微软雅黑" panose="020B0503020204020204" pitchFamily="34" charset="-122"/>
                <a:ea typeface="微软雅黑" panose="020B0503020204020204" pitchFamily="34" charset="-122"/>
              </a:rPr>
              <a:t>例如：下</a:t>
            </a:r>
            <a:r>
              <a:rPr lang="zh-CN" altLang="en-US" sz="2300" dirty="0">
                <a:solidFill>
                  <a:srgbClr val="00B050"/>
                </a:solidFill>
                <a:latin typeface="微软雅黑" panose="020B0503020204020204" pitchFamily="34" charset="-122"/>
                <a:ea typeface="微软雅黑" panose="020B0503020204020204" pitchFamily="34" charset="-122"/>
              </a:rPr>
              <a:t>图中的信号</a:t>
            </a:r>
            <a:r>
              <a:rPr lang="en-US" altLang="zh-CN" sz="2300" dirty="0">
                <a:solidFill>
                  <a:srgbClr val="00B050"/>
                </a:solidFill>
                <a:latin typeface="微软雅黑" panose="020B0503020204020204" pitchFamily="34" charset="-122"/>
                <a:ea typeface="微软雅黑" panose="020B0503020204020204" pitchFamily="34" charset="-122"/>
              </a:rPr>
              <a:t>X</a:t>
            </a:r>
            <a:endParaRPr lang="en-US" altLang="zh-CN" sz="2300" dirty="0">
              <a:solidFill>
                <a:srgbClr val="00B050"/>
              </a:solidFill>
              <a:latin typeface="微软雅黑" panose="020B0503020204020204" pitchFamily="34" charset="-122"/>
              <a:ea typeface="微软雅黑" panose="020B0503020204020204" pitchFamily="34" charset="-122"/>
            </a:endParaRPr>
          </a:p>
          <a:p>
            <a:pPr marL="0" indent="0">
              <a:buNone/>
            </a:pPr>
            <a:endParaRPr lang="en-US" altLang="zh-CN" sz="2300" b="1" dirty="0">
              <a:solidFill>
                <a:srgbClr val="0000FF"/>
              </a:solidFill>
            </a:endParaRPr>
          </a:p>
          <a:p>
            <a:pPr marL="495300" lvl="1" indent="0">
              <a:spcBef>
                <a:spcPts val="600"/>
              </a:spcBef>
              <a:buNone/>
            </a:pPr>
            <a:endParaRPr lang="en-US" altLang="zh-CN" sz="23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FDFDDDCF-CC0E-4CF3-A497-3FEE434E7AE7}" type="slidenum">
              <a:rPr lang="en-US" altLang="zh-CN" smtClean="0"/>
            </a:fld>
            <a:endParaRPr lang="en-US" altLang="zh-CN"/>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b="32185"/>
          <a:stretch>
            <a:fillRect/>
          </a:stretch>
        </p:blipFill>
        <p:spPr>
          <a:xfrm>
            <a:off x="3837220" y="5197071"/>
            <a:ext cx="3852492" cy="1539687"/>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内容占位符 66"/>
          <p:cNvSpPr>
            <a:spLocks noGrp="1"/>
          </p:cNvSpPr>
          <p:nvPr>
            <p:ph idx="1"/>
          </p:nvPr>
        </p:nvSpPr>
        <p:spPr>
          <a:xfrm>
            <a:off x="227513" y="874492"/>
            <a:ext cx="8686800" cy="2188804"/>
          </a:xfrm>
        </p:spPr>
        <p:txBody>
          <a:bodyPr/>
          <a:lstStyle/>
          <a:p>
            <a:r>
              <a:rPr lang="zh-CN" altLang="en-US" sz="2300" b="1" dirty="0">
                <a:solidFill>
                  <a:srgbClr val="FF0000"/>
                </a:solidFill>
              </a:rPr>
              <a:t>三态门（</a:t>
            </a:r>
            <a:r>
              <a:rPr lang="en-US" altLang="zh-CN" sz="2300" b="1" dirty="0">
                <a:solidFill>
                  <a:srgbClr val="FF0000"/>
                </a:solidFill>
              </a:rPr>
              <a:t>three-state gate</a:t>
            </a:r>
            <a:r>
              <a:rPr lang="zh-CN" altLang="en-US" sz="2300" b="1" dirty="0">
                <a:solidFill>
                  <a:srgbClr val="FF0000"/>
                </a:solidFill>
              </a:rPr>
              <a:t>）</a:t>
            </a:r>
            <a:r>
              <a:rPr lang="zh-CN" altLang="en-US" sz="2200" b="1" dirty="0"/>
              <a:t>是一种重要的总线接口电路，也称</a:t>
            </a:r>
            <a:r>
              <a:rPr lang="zh-CN" altLang="en-US" sz="2200" b="1" dirty="0" smtClean="0"/>
              <a:t>三态缓冲器</a:t>
            </a:r>
            <a:r>
              <a:rPr lang="zh-CN" altLang="en-US" sz="2200" b="1" dirty="0"/>
              <a:t>，</a:t>
            </a:r>
            <a:r>
              <a:rPr lang="zh-CN" altLang="en-US" sz="2200" b="1" dirty="0" smtClean="0"/>
              <a:t>其</a:t>
            </a:r>
            <a:r>
              <a:rPr lang="zh-CN" altLang="en-US" sz="2200" b="1" dirty="0"/>
              <a:t>输出既可以是通常的逻辑值</a:t>
            </a:r>
            <a:r>
              <a:rPr lang="en-US" altLang="zh-CN" sz="2200" b="1" dirty="0"/>
              <a:t>1 </a:t>
            </a:r>
            <a:r>
              <a:rPr lang="zh-CN" altLang="en-US" sz="2200" b="1" dirty="0" smtClean="0"/>
              <a:t>或 </a:t>
            </a:r>
            <a:r>
              <a:rPr lang="en-US" altLang="zh-CN" sz="2200" b="1" dirty="0" smtClean="0"/>
              <a:t>0</a:t>
            </a:r>
            <a:r>
              <a:rPr lang="zh-CN" altLang="en-US" sz="2200" b="1" dirty="0"/>
              <a:t>，又可以是高阻</a:t>
            </a:r>
            <a:r>
              <a:rPr lang="zh-CN" altLang="en-US" sz="2200" b="1" dirty="0" smtClean="0"/>
              <a:t>态</a:t>
            </a:r>
            <a:endParaRPr lang="zh-CN" altLang="en-US" sz="2200" b="1" dirty="0"/>
          </a:p>
          <a:p>
            <a:r>
              <a:rPr lang="zh-CN" altLang="en-US" sz="2300" b="1" dirty="0">
                <a:solidFill>
                  <a:srgbClr val="FF0000"/>
                </a:solidFill>
              </a:rPr>
              <a:t>高阻态</a:t>
            </a:r>
            <a:r>
              <a:rPr lang="en-US" altLang="zh-CN" sz="2300" b="1" dirty="0">
                <a:solidFill>
                  <a:srgbClr val="FF0000"/>
                </a:solidFill>
              </a:rPr>
              <a:t>Hi-Z</a:t>
            </a:r>
            <a:r>
              <a:rPr lang="zh-CN" altLang="en-US" sz="2300" b="1" dirty="0">
                <a:solidFill>
                  <a:srgbClr val="FF0000"/>
                </a:solidFill>
              </a:rPr>
              <a:t>：</a:t>
            </a:r>
            <a:r>
              <a:rPr lang="zh-CN" altLang="en-US" sz="2200" b="1" dirty="0"/>
              <a:t>输出</a:t>
            </a:r>
            <a:r>
              <a:rPr lang="zh-CN" altLang="en-US" sz="2200" b="1" dirty="0" smtClean="0"/>
              <a:t>处于非正常</a:t>
            </a:r>
            <a:r>
              <a:rPr lang="zh-CN" altLang="en-US" sz="2200" b="1" dirty="0"/>
              <a:t>逻辑态的第三种电气态</a:t>
            </a:r>
            <a:r>
              <a:rPr lang="zh-CN" altLang="en-US" sz="2200" b="1" dirty="0" smtClean="0"/>
              <a:t>，好像</a:t>
            </a:r>
            <a:r>
              <a:rPr lang="zh-CN" altLang="en-US" sz="2200" b="1" dirty="0"/>
              <a:t>和电路断开</a:t>
            </a:r>
            <a:r>
              <a:rPr lang="zh-CN" altLang="en-US" sz="2200" b="1" dirty="0" smtClean="0"/>
              <a:t>一样</a:t>
            </a:r>
            <a:endParaRPr lang="en-US" altLang="zh-CN" sz="2200" b="1" dirty="0"/>
          </a:p>
          <a:p>
            <a:r>
              <a:rPr lang="zh-CN" altLang="en-US" sz="2200" b="1" dirty="0" smtClean="0"/>
              <a:t>三态门有</a:t>
            </a:r>
            <a:r>
              <a:rPr lang="zh-CN" altLang="en-US" sz="2200" b="1" dirty="0"/>
              <a:t>一个额外的输出</a:t>
            </a:r>
            <a:r>
              <a:rPr lang="zh-CN" altLang="en-US" sz="2200" b="1" dirty="0">
                <a:solidFill>
                  <a:srgbClr val="FF0000"/>
                </a:solidFill>
              </a:rPr>
              <a:t>使能控制端</a:t>
            </a:r>
            <a:r>
              <a:rPr lang="en-US" altLang="zh-CN" sz="2200" b="1" dirty="0" smtClean="0">
                <a:solidFill>
                  <a:srgbClr val="FF0000"/>
                </a:solidFill>
              </a:rPr>
              <a:t>EN</a:t>
            </a:r>
            <a:endParaRPr lang="zh-CN" altLang="en-US" sz="2200" b="1" dirty="0"/>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grpSp>
        <p:nvGrpSpPr>
          <p:cNvPr id="7" name="组合 6"/>
          <p:cNvGrpSpPr/>
          <p:nvPr/>
        </p:nvGrpSpPr>
        <p:grpSpPr>
          <a:xfrm>
            <a:off x="578281" y="3161812"/>
            <a:ext cx="4397822" cy="2763046"/>
            <a:chOff x="3911639" y="1619161"/>
            <a:chExt cx="5501804" cy="3410039"/>
          </a:xfrm>
        </p:grpSpPr>
        <p:sp>
          <p:nvSpPr>
            <p:cNvPr id="8" name="Line 4"/>
            <p:cNvSpPr>
              <a:spLocks noChangeShapeType="1"/>
            </p:cNvSpPr>
            <p:nvPr/>
          </p:nvSpPr>
          <p:spPr bwMode="auto">
            <a:xfrm>
              <a:off x="7923213" y="37338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9" name="Line 5"/>
            <p:cNvSpPr>
              <a:spLocks noChangeShapeType="1"/>
            </p:cNvSpPr>
            <p:nvPr/>
          </p:nvSpPr>
          <p:spPr bwMode="auto">
            <a:xfrm>
              <a:off x="7694613" y="39624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0" name="Line 6"/>
            <p:cNvSpPr>
              <a:spLocks noChangeShapeType="1"/>
            </p:cNvSpPr>
            <p:nvPr/>
          </p:nvSpPr>
          <p:spPr bwMode="auto">
            <a:xfrm flipH="1">
              <a:off x="7237413" y="41148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1" name="Line 7"/>
            <p:cNvSpPr>
              <a:spLocks noChangeShapeType="1"/>
            </p:cNvSpPr>
            <p:nvPr/>
          </p:nvSpPr>
          <p:spPr bwMode="auto">
            <a:xfrm>
              <a:off x="8151813" y="4267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2" name="Line 8"/>
            <p:cNvSpPr>
              <a:spLocks noChangeShapeType="1"/>
            </p:cNvSpPr>
            <p:nvPr/>
          </p:nvSpPr>
          <p:spPr bwMode="auto">
            <a:xfrm>
              <a:off x="7923213" y="39624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3" name="Line 9"/>
            <p:cNvSpPr>
              <a:spLocks noChangeShapeType="1"/>
            </p:cNvSpPr>
            <p:nvPr/>
          </p:nvSpPr>
          <p:spPr bwMode="auto">
            <a:xfrm flipV="1">
              <a:off x="8151813" y="3505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4" name="Rectangle 10"/>
            <p:cNvSpPr>
              <a:spLocks noChangeArrowheads="1"/>
            </p:cNvSpPr>
            <p:nvPr/>
          </p:nvSpPr>
          <p:spPr bwMode="auto">
            <a:xfrm>
              <a:off x="6780213" y="3810000"/>
              <a:ext cx="457200" cy="457200"/>
            </a:xfrm>
            <a:prstGeom prst="rect">
              <a:avLst/>
            </a:prstGeom>
            <a:noFill/>
            <a:ln w="9525">
              <a:noFill/>
              <a:miter lim="800000"/>
            </a:ln>
            <a:effectLst/>
          </p:spPr>
          <p:txBody>
            <a:bodyPr lIns="92075" tIns="46038" rIns="92075" bIns="46038">
              <a:spAutoFit/>
            </a:bodyPr>
            <a:lstStyle/>
            <a:p>
              <a:pPr>
                <a:spcBef>
                  <a:spcPct val="50000"/>
                </a:spcBef>
              </a:pPr>
              <a:endParaRPr lang="zh-CN" altLang="zh-CN"/>
            </a:p>
          </p:txBody>
        </p:sp>
        <p:sp>
          <p:nvSpPr>
            <p:cNvPr id="15" name="Rectangle 11"/>
            <p:cNvSpPr>
              <a:spLocks noChangeArrowheads="1"/>
            </p:cNvSpPr>
            <p:nvPr/>
          </p:nvSpPr>
          <p:spPr bwMode="auto">
            <a:xfrm>
              <a:off x="8075612" y="2743199"/>
              <a:ext cx="749301" cy="337308"/>
            </a:xfrm>
            <a:prstGeom prst="rect">
              <a:avLst/>
            </a:prstGeom>
            <a:noFill/>
            <a:ln w="9525">
              <a:noFill/>
              <a:miter lim="800000"/>
            </a:ln>
            <a:effectLst/>
          </p:spPr>
          <p:txBody>
            <a:bodyPr wrap="square" lIns="92075" tIns="46038" rIns="92075" bIns="46038">
              <a:spAutoFit/>
            </a:bodyPr>
            <a:lstStyle/>
            <a:p>
              <a:pPr>
                <a:spcBef>
                  <a:spcPct val="50000"/>
                </a:spcBef>
              </a:pPr>
              <a:r>
                <a:rPr lang="en-US" altLang="zh-CN" sz="1600" dirty="0"/>
                <a:t>Q2  </a:t>
              </a:r>
              <a:endParaRPr lang="en-US" altLang="zh-CN" sz="1600" dirty="0"/>
            </a:p>
          </p:txBody>
        </p:sp>
        <p:sp>
          <p:nvSpPr>
            <p:cNvPr id="16" name="Line 12"/>
            <p:cNvSpPr>
              <a:spLocks noChangeShapeType="1"/>
            </p:cNvSpPr>
            <p:nvPr/>
          </p:nvSpPr>
          <p:spPr bwMode="auto">
            <a:xfrm>
              <a:off x="7923213" y="4267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13"/>
            <p:cNvSpPr>
              <a:spLocks noChangeShapeType="1"/>
            </p:cNvSpPr>
            <p:nvPr/>
          </p:nvSpPr>
          <p:spPr bwMode="auto">
            <a:xfrm>
              <a:off x="7923213" y="25146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8" name="Line 14"/>
            <p:cNvSpPr>
              <a:spLocks noChangeShapeType="1"/>
            </p:cNvSpPr>
            <p:nvPr/>
          </p:nvSpPr>
          <p:spPr bwMode="auto">
            <a:xfrm>
              <a:off x="7694613" y="27432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9" name="Line 15"/>
            <p:cNvSpPr>
              <a:spLocks noChangeShapeType="1"/>
            </p:cNvSpPr>
            <p:nvPr/>
          </p:nvSpPr>
          <p:spPr bwMode="auto">
            <a:xfrm flipH="1">
              <a:off x="7237413" y="28956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0" name="Line 16"/>
            <p:cNvSpPr>
              <a:spLocks noChangeShapeType="1"/>
            </p:cNvSpPr>
            <p:nvPr/>
          </p:nvSpPr>
          <p:spPr bwMode="auto">
            <a:xfrm>
              <a:off x="8151813" y="30480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1" name="Line 17"/>
            <p:cNvSpPr>
              <a:spLocks noChangeShapeType="1"/>
            </p:cNvSpPr>
            <p:nvPr/>
          </p:nvSpPr>
          <p:spPr bwMode="auto">
            <a:xfrm>
              <a:off x="7923213" y="2743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2" name="Line 18"/>
            <p:cNvSpPr>
              <a:spLocks noChangeShapeType="1"/>
            </p:cNvSpPr>
            <p:nvPr/>
          </p:nvSpPr>
          <p:spPr bwMode="auto">
            <a:xfrm>
              <a:off x="7923213" y="30480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23" name="Oval 19"/>
            <p:cNvSpPr>
              <a:spLocks noChangeArrowheads="1"/>
            </p:cNvSpPr>
            <p:nvPr/>
          </p:nvSpPr>
          <p:spPr bwMode="auto">
            <a:xfrm>
              <a:off x="7554913" y="2832100"/>
              <a:ext cx="127000" cy="127000"/>
            </a:xfrm>
            <a:prstGeom prst="ellipse">
              <a:avLst/>
            </a:prstGeom>
            <a:ln w="25400">
              <a:solidFill>
                <a:schemeClr val="tx2"/>
              </a:solidFill>
              <a:round/>
            </a:ln>
            <a:effectLst/>
          </p:spPr>
          <p:txBody>
            <a:bodyPr wrap="none" anchor="ctr"/>
            <a:lstStyle/>
            <a:p>
              <a:endParaRPr lang="zh-CN" altLang="en-US"/>
            </a:p>
          </p:txBody>
        </p:sp>
        <p:sp>
          <p:nvSpPr>
            <p:cNvPr id="24" name="Rectangle 20"/>
            <p:cNvSpPr>
              <a:spLocks noChangeArrowheads="1"/>
            </p:cNvSpPr>
            <p:nvPr/>
          </p:nvSpPr>
          <p:spPr bwMode="auto">
            <a:xfrm>
              <a:off x="8075612" y="3878649"/>
              <a:ext cx="749301" cy="337308"/>
            </a:xfrm>
            <a:prstGeom prst="rect">
              <a:avLst/>
            </a:prstGeom>
            <a:noFill/>
            <a:ln w="9525">
              <a:noFill/>
              <a:miter lim="800000"/>
            </a:ln>
            <a:effectLst/>
          </p:spPr>
          <p:txBody>
            <a:bodyPr wrap="square" lIns="92075" tIns="46038" rIns="92075" bIns="46038">
              <a:spAutoFit/>
            </a:bodyPr>
            <a:lstStyle/>
            <a:p>
              <a:pPr>
                <a:spcBef>
                  <a:spcPct val="50000"/>
                </a:spcBef>
              </a:pPr>
              <a:r>
                <a:rPr lang="en-US" altLang="zh-CN" sz="1600" dirty="0"/>
                <a:t>Q1  </a:t>
              </a:r>
              <a:endParaRPr lang="en-US" altLang="zh-CN" sz="1600" dirty="0"/>
            </a:p>
          </p:txBody>
        </p:sp>
        <p:sp>
          <p:nvSpPr>
            <p:cNvPr id="25" name="Line 21"/>
            <p:cNvSpPr>
              <a:spLocks noChangeShapeType="1"/>
            </p:cNvSpPr>
            <p:nvPr/>
          </p:nvSpPr>
          <p:spPr bwMode="auto">
            <a:xfrm>
              <a:off x="8151813" y="3505200"/>
              <a:ext cx="533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6" name="Line 22"/>
            <p:cNvSpPr>
              <a:spLocks noChangeShapeType="1"/>
            </p:cNvSpPr>
            <p:nvPr/>
          </p:nvSpPr>
          <p:spPr bwMode="auto">
            <a:xfrm flipH="1">
              <a:off x="7008813" y="41148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27" name="Oval 23"/>
            <p:cNvSpPr>
              <a:spLocks noChangeArrowheads="1"/>
            </p:cNvSpPr>
            <p:nvPr/>
          </p:nvSpPr>
          <p:spPr bwMode="auto">
            <a:xfrm>
              <a:off x="8697913" y="3441700"/>
              <a:ext cx="127000" cy="127000"/>
            </a:xfrm>
            <a:prstGeom prst="ellipse">
              <a:avLst/>
            </a:prstGeom>
            <a:ln w="25400">
              <a:solidFill>
                <a:schemeClr val="tx2"/>
              </a:solidFill>
              <a:round/>
            </a:ln>
            <a:effectLst/>
          </p:spPr>
          <p:txBody>
            <a:bodyPr wrap="none" anchor="ctr"/>
            <a:lstStyle/>
            <a:p>
              <a:endParaRPr lang="zh-CN" altLang="en-US"/>
            </a:p>
          </p:txBody>
        </p:sp>
        <p:sp>
          <p:nvSpPr>
            <p:cNvPr id="28" name="Rectangle 24"/>
            <p:cNvSpPr>
              <a:spLocks noChangeArrowheads="1"/>
            </p:cNvSpPr>
            <p:nvPr/>
          </p:nvSpPr>
          <p:spPr bwMode="auto">
            <a:xfrm>
              <a:off x="8474540" y="3085109"/>
              <a:ext cx="938903" cy="337308"/>
            </a:xfrm>
            <a:prstGeom prst="rect">
              <a:avLst/>
            </a:prstGeom>
            <a:noFill/>
            <a:ln w="9525">
              <a:noFill/>
              <a:miter lim="800000"/>
            </a:ln>
            <a:effectLst/>
          </p:spPr>
          <p:txBody>
            <a:bodyPr wrap="square" lIns="92075" tIns="46038" rIns="92075" bIns="46038">
              <a:spAutoFit/>
            </a:bodyPr>
            <a:lstStyle/>
            <a:p>
              <a:pPr>
                <a:spcBef>
                  <a:spcPct val="50000"/>
                </a:spcBef>
              </a:pPr>
              <a:r>
                <a:rPr lang="en-US" altLang="zh-CN" sz="1600" b="1" dirty="0"/>
                <a:t>OUT</a:t>
              </a:r>
              <a:endParaRPr lang="en-US" altLang="zh-CN" sz="1600" b="1" dirty="0"/>
            </a:p>
          </p:txBody>
        </p:sp>
        <p:sp>
          <p:nvSpPr>
            <p:cNvPr id="29" name="Line 25"/>
            <p:cNvSpPr>
              <a:spLocks noChangeShapeType="1"/>
            </p:cNvSpPr>
            <p:nvPr/>
          </p:nvSpPr>
          <p:spPr bwMode="auto">
            <a:xfrm>
              <a:off x="8151813" y="4724400"/>
              <a:ext cx="0" cy="304800"/>
            </a:xfrm>
            <a:prstGeom prst="line">
              <a:avLst/>
            </a:prstGeom>
            <a:noFill/>
            <a:ln w="25400">
              <a:solidFill>
                <a:schemeClr val="tx2"/>
              </a:solidFill>
              <a:round/>
              <a:headEnd type="none" w="sm" len="sm"/>
              <a:tailEnd type="stealth" w="med" len="lg"/>
            </a:ln>
            <a:effectLst/>
          </p:spPr>
          <p:txBody>
            <a:bodyPr/>
            <a:lstStyle/>
            <a:p>
              <a:endParaRPr lang="zh-CN" altLang="en-US"/>
            </a:p>
          </p:txBody>
        </p:sp>
        <p:sp>
          <p:nvSpPr>
            <p:cNvPr id="30" name="Line 26"/>
            <p:cNvSpPr>
              <a:spLocks noChangeShapeType="1"/>
            </p:cNvSpPr>
            <p:nvPr/>
          </p:nvSpPr>
          <p:spPr bwMode="auto">
            <a:xfrm flipV="1">
              <a:off x="8151813" y="1981200"/>
              <a:ext cx="1587" cy="7620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1" name="Line 27"/>
            <p:cNvSpPr>
              <a:spLocks noChangeShapeType="1"/>
            </p:cNvSpPr>
            <p:nvPr/>
          </p:nvSpPr>
          <p:spPr bwMode="auto">
            <a:xfrm>
              <a:off x="7999413" y="19812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32" name="Rectangle 28"/>
            <p:cNvSpPr>
              <a:spLocks noChangeArrowheads="1"/>
            </p:cNvSpPr>
            <p:nvPr/>
          </p:nvSpPr>
          <p:spPr bwMode="auto">
            <a:xfrm>
              <a:off x="7847013" y="1619161"/>
              <a:ext cx="838200" cy="418622"/>
            </a:xfrm>
            <a:prstGeom prst="rect">
              <a:avLst/>
            </a:prstGeom>
            <a:noFill/>
            <a:ln w="9525">
              <a:noFill/>
              <a:miter lim="800000"/>
            </a:ln>
            <a:effectLst/>
          </p:spPr>
          <p:txBody>
            <a:bodyPr wrap="square" lIns="92075" tIns="46038" rIns="92075" bIns="46038">
              <a:spAutoFit/>
            </a:bodyPr>
            <a:lstStyle/>
            <a:p>
              <a:pPr>
                <a:spcBef>
                  <a:spcPct val="50000"/>
                </a:spcBef>
              </a:pPr>
              <a:r>
                <a:rPr lang="en-US" altLang="zh-CN" sz="1600" b="1" dirty="0"/>
                <a:t>V</a:t>
              </a:r>
              <a:r>
                <a:rPr lang="en-US" altLang="zh-CN" sz="1200" b="1" dirty="0"/>
                <a:t>DD</a:t>
              </a:r>
              <a:endParaRPr lang="en-US" altLang="zh-CN" sz="1200" b="1" dirty="0"/>
            </a:p>
          </p:txBody>
        </p:sp>
        <p:grpSp>
          <p:nvGrpSpPr>
            <p:cNvPr id="33" name="Group 37"/>
            <p:cNvGrpSpPr/>
            <p:nvPr/>
          </p:nvGrpSpPr>
          <p:grpSpPr bwMode="auto">
            <a:xfrm>
              <a:off x="5713417" y="3735393"/>
              <a:ext cx="1447801" cy="684213"/>
              <a:chOff x="3599" y="2353"/>
              <a:chExt cx="912" cy="431"/>
            </a:xfrm>
          </p:grpSpPr>
          <p:grpSp>
            <p:nvGrpSpPr>
              <p:cNvPr id="59" name="Group 33"/>
              <p:cNvGrpSpPr/>
              <p:nvPr/>
            </p:nvGrpSpPr>
            <p:grpSpPr bwMode="auto">
              <a:xfrm>
                <a:off x="3633" y="2353"/>
                <a:ext cx="639" cy="431"/>
                <a:chOff x="3633" y="2353"/>
                <a:chExt cx="639" cy="431"/>
              </a:xfrm>
            </p:grpSpPr>
            <p:sp>
              <p:nvSpPr>
                <p:cNvPr id="63" name="Arc 29"/>
                <p:cNvSpPr/>
                <p:nvPr/>
              </p:nvSpPr>
              <p:spPr bwMode="auto">
                <a:xfrm rot="2460000">
                  <a:off x="3633" y="2408"/>
                  <a:ext cx="324" cy="319"/>
                </a:xfrm>
                <a:custGeom>
                  <a:avLst/>
                  <a:gdLst>
                    <a:gd name="G0" fmla="+- 67 0 0"/>
                    <a:gd name="G1" fmla="+- 21600 0 0"/>
                    <a:gd name="G2" fmla="+- 21600 0 0"/>
                    <a:gd name="T0" fmla="*/ 0 w 21667"/>
                    <a:gd name="T1" fmla="*/ 0 h 21600"/>
                    <a:gd name="T2" fmla="*/ 21667 w 21667"/>
                    <a:gd name="T3" fmla="*/ 21532 h 21600"/>
                    <a:gd name="T4" fmla="*/ 67 w 21667"/>
                    <a:gd name="T5" fmla="*/ 21600 h 21600"/>
                  </a:gdLst>
                  <a:ahLst/>
                  <a:cxnLst>
                    <a:cxn ang="0">
                      <a:pos x="T0" y="T1"/>
                    </a:cxn>
                    <a:cxn ang="0">
                      <a:pos x="T2" y="T3"/>
                    </a:cxn>
                    <a:cxn ang="0">
                      <a:pos x="T4" y="T5"/>
                    </a:cxn>
                  </a:cxnLst>
                  <a:rect l="0" t="0" r="r" b="b"/>
                  <a:pathLst>
                    <a:path w="21667" h="21600" fill="none" extrusionOk="0">
                      <a:moveTo>
                        <a:pt x="0" y="0"/>
                      </a:moveTo>
                      <a:cubicBezTo>
                        <a:pt x="22" y="0"/>
                        <a:pt x="44" y="-1"/>
                        <a:pt x="67" y="0"/>
                      </a:cubicBezTo>
                      <a:cubicBezTo>
                        <a:pt x="11969" y="0"/>
                        <a:pt x="21629" y="9629"/>
                        <a:pt x="21666" y="21532"/>
                      </a:cubicBezTo>
                    </a:path>
                    <a:path w="21667" h="21600" stroke="0" extrusionOk="0">
                      <a:moveTo>
                        <a:pt x="0" y="0"/>
                      </a:moveTo>
                      <a:cubicBezTo>
                        <a:pt x="22" y="0"/>
                        <a:pt x="44" y="-1"/>
                        <a:pt x="67" y="0"/>
                      </a:cubicBezTo>
                      <a:cubicBezTo>
                        <a:pt x="11969" y="0"/>
                        <a:pt x="21629" y="9629"/>
                        <a:pt x="21666" y="21532"/>
                      </a:cubicBezTo>
                      <a:lnTo>
                        <a:pt x="67"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nvGrpSpPr>
                <p:cNvPr id="64" name="Group 32"/>
                <p:cNvGrpSpPr/>
                <p:nvPr/>
              </p:nvGrpSpPr>
              <p:grpSpPr bwMode="auto">
                <a:xfrm>
                  <a:off x="3790" y="2353"/>
                  <a:ext cx="482" cy="431"/>
                  <a:chOff x="3790" y="2353"/>
                  <a:chExt cx="482" cy="431"/>
                </a:xfrm>
              </p:grpSpPr>
              <p:sp>
                <p:nvSpPr>
                  <p:cNvPr id="65" name="Arc 30"/>
                  <p:cNvSpPr/>
                  <p:nvPr/>
                </p:nvSpPr>
                <p:spPr bwMode="auto">
                  <a:xfrm>
                    <a:off x="3790" y="2353"/>
                    <a:ext cx="481"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66" name="Arc 31"/>
                  <p:cNvSpPr/>
                  <p:nvPr/>
                </p:nvSpPr>
                <p:spPr bwMode="auto">
                  <a:xfrm rot="10800000">
                    <a:off x="3808" y="2592"/>
                    <a:ext cx="464" cy="192"/>
                  </a:xfrm>
                  <a:custGeom>
                    <a:avLst/>
                    <a:gdLst>
                      <a:gd name="G0" fmla="+- 21600 0 0"/>
                      <a:gd name="G1" fmla="+- 21600 0 0"/>
                      <a:gd name="G2" fmla="+- 21600 0 0"/>
                      <a:gd name="T0" fmla="*/ 0 w 21600"/>
                      <a:gd name="T1" fmla="*/ 21600 h 21600"/>
                      <a:gd name="T2" fmla="*/ 2155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2" y="25"/>
                          <a:pt x="21553" y="0"/>
                        </a:cubicBezTo>
                      </a:path>
                      <a:path w="21600" h="21600" stroke="0" extrusionOk="0">
                        <a:moveTo>
                          <a:pt x="0" y="21600"/>
                        </a:moveTo>
                        <a:cubicBezTo>
                          <a:pt x="0" y="9688"/>
                          <a:pt x="9642" y="25"/>
                          <a:pt x="21553"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grpSp>
          <p:sp>
            <p:nvSpPr>
              <p:cNvPr id="60" name="Line 34"/>
              <p:cNvSpPr>
                <a:spLocks noChangeShapeType="1"/>
              </p:cNvSpPr>
              <p:nvPr/>
            </p:nvSpPr>
            <p:spPr bwMode="auto">
              <a:xfrm flipH="1">
                <a:off x="3599" y="2448"/>
                <a:ext cx="24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61" name="Line 35"/>
              <p:cNvSpPr>
                <a:spLocks noChangeShapeType="1"/>
              </p:cNvSpPr>
              <p:nvPr/>
            </p:nvSpPr>
            <p:spPr bwMode="auto">
              <a:xfrm flipH="1">
                <a:off x="3599" y="2736"/>
                <a:ext cx="24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62" name="Line 36"/>
              <p:cNvSpPr>
                <a:spLocks noChangeShapeType="1"/>
              </p:cNvSpPr>
              <p:nvPr/>
            </p:nvSpPr>
            <p:spPr bwMode="auto">
              <a:xfrm flipH="1">
                <a:off x="4271" y="2592"/>
                <a:ext cx="240"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34" name="Oval 38"/>
            <p:cNvSpPr>
              <a:spLocks noChangeArrowheads="1"/>
            </p:cNvSpPr>
            <p:nvPr/>
          </p:nvSpPr>
          <p:spPr bwMode="auto">
            <a:xfrm>
              <a:off x="6792913" y="4051300"/>
              <a:ext cx="127000" cy="127000"/>
            </a:xfrm>
            <a:prstGeom prst="ellipse">
              <a:avLst/>
            </a:prstGeom>
            <a:ln w="25400">
              <a:solidFill>
                <a:schemeClr val="tx2"/>
              </a:solidFill>
              <a:round/>
            </a:ln>
            <a:effectLst/>
          </p:spPr>
          <p:txBody>
            <a:bodyPr wrap="none" anchor="ctr"/>
            <a:lstStyle/>
            <a:p>
              <a:endParaRPr lang="zh-CN" altLang="en-US"/>
            </a:p>
          </p:txBody>
        </p:sp>
        <p:sp>
          <p:nvSpPr>
            <p:cNvPr id="35" name="Line 39"/>
            <p:cNvSpPr>
              <a:spLocks noChangeShapeType="1"/>
            </p:cNvSpPr>
            <p:nvPr/>
          </p:nvSpPr>
          <p:spPr bwMode="auto">
            <a:xfrm>
              <a:off x="5332413" y="4192588"/>
              <a:ext cx="0" cy="3032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6" name="Line 40"/>
            <p:cNvSpPr>
              <a:spLocks noChangeShapeType="1"/>
            </p:cNvSpPr>
            <p:nvPr/>
          </p:nvSpPr>
          <p:spPr bwMode="auto">
            <a:xfrm>
              <a:off x="5334000" y="4192588"/>
              <a:ext cx="227013"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7" name="Line 41"/>
            <p:cNvSpPr>
              <a:spLocks noChangeShapeType="1"/>
            </p:cNvSpPr>
            <p:nvPr/>
          </p:nvSpPr>
          <p:spPr bwMode="auto">
            <a:xfrm flipH="1">
              <a:off x="5334000" y="4344988"/>
              <a:ext cx="227013"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8" name="Oval 42"/>
            <p:cNvSpPr>
              <a:spLocks noChangeArrowheads="1"/>
            </p:cNvSpPr>
            <p:nvPr/>
          </p:nvSpPr>
          <p:spPr bwMode="auto">
            <a:xfrm>
              <a:off x="5573713" y="4279900"/>
              <a:ext cx="127000" cy="127000"/>
            </a:xfrm>
            <a:prstGeom prst="ellipse">
              <a:avLst/>
            </a:prstGeom>
            <a:noFill/>
            <a:ln w="25400">
              <a:solidFill>
                <a:schemeClr val="tx2"/>
              </a:solidFill>
              <a:round/>
            </a:ln>
            <a:effectLst/>
          </p:spPr>
          <p:txBody>
            <a:bodyPr wrap="none" anchor="ctr"/>
            <a:lstStyle/>
            <a:p>
              <a:endParaRPr lang="zh-CN" altLang="en-US"/>
            </a:p>
          </p:txBody>
        </p:sp>
        <p:sp>
          <p:nvSpPr>
            <p:cNvPr id="39" name="Line 43"/>
            <p:cNvSpPr>
              <a:spLocks noChangeShapeType="1"/>
            </p:cNvSpPr>
            <p:nvPr/>
          </p:nvSpPr>
          <p:spPr bwMode="auto">
            <a:xfrm flipH="1">
              <a:off x="4953000" y="4343400"/>
              <a:ext cx="37941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0" name="Line 44"/>
            <p:cNvSpPr>
              <a:spLocks noChangeShapeType="1"/>
            </p:cNvSpPr>
            <p:nvPr/>
          </p:nvSpPr>
          <p:spPr bwMode="auto">
            <a:xfrm>
              <a:off x="5713413" y="43434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grpSp>
          <p:nvGrpSpPr>
            <p:cNvPr id="41" name="Group 52"/>
            <p:cNvGrpSpPr/>
            <p:nvPr/>
          </p:nvGrpSpPr>
          <p:grpSpPr bwMode="auto">
            <a:xfrm>
              <a:off x="5713413" y="2514600"/>
              <a:ext cx="1524000" cy="763588"/>
              <a:chOff x="3599" y="1584"/>
              <a:chExt cx="960" cy="481"/>
            </a:xfrm>
          </p:grpSpPr>
          <p:grpSp>
            <p:nvGrpSpPr>
              <p:cNvPr id="52" name="Group 48"/>
              <p:cNvGrpSpPr/>
              <p:nvPr/>
            </p:nvGrpSpPr>
            <p:grpSpPr bwMode="auto">
              <a:xfrm>
                <a:off x="3851" y="1584"/>
                <a:ext cx="456" cy="481"/>
                <a:chOff x="3851" y="1584"/>
                <a:chExt cx="456" cy="481"/>
              </a:xfrm>
            </p:grpSpPr>
            <p:sp>
              <p:nvSpPr>
                <p:cNvPr id="56" name="Line 45"/>
                <p:cNvSpPr>
                  <a:spLocks noChangeShapeType="1"/>
                </p:cNvSpPr>
                <p:nvPr/>
              </p:nvSpPr>
              <p:spPr bwMode="auto">
                <a:xfrm>
                  <a:off x="3852" y="1584"/>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7" name="Arc 46"/>
                <p:cNvSpPr/>
                <p:nvPr/>
              </p:nvSpPr>
              <p:spPr bwMode="auto">
                <a:xfrm>
                  <a:off x="3851" y="1585"/>
                  <a:ext cx="456" cy="240"/>
                </a:xfrm>
                <a:custGeom>
                  <a:avLst/>
                  <a:gdLst>
                    <a:gd name="G0" fmla="+- 48 0 0"/>
                    <a:gd name="G1" fmla="+- 21600 0 0"/>
                    <a:gd name="G2" fmla="+- 21600 0 0"/>
                    <a:gd name="T0" fmla="*/ 0 w 21648"/>
                    <a:gd name="T1" fmla="*/ 0 h 21600"/>
                    <a:gd name="T2" fmla="*/ 21648 w 21648"/>
                    <a:gd name="T3" fmla="*/ 21600 h 21600"/>
                    <a:gd name="T4" fmla="*/ 48 w 21648"/>
                    <a:gd name="T5" fmla="*/ 21600 h 21600"/>
                  </a:gdLst>
                  <a:ahLst/>
                  <a:cxnLst>
                    <a:cxn ang="0">
                      <a:pos x="T0" y="T1"/>
                    </a:cxn>
                    <a:cxn ang="0">
                      <a:pos x="T2" y="T3"/>
                    </a:cxn>
                    <a:cxn ang="0">
                      <a:pos x="T4" y="T5"/>
                    </a:cxn>
                  </a:cxnLst>
                  <a:rect l="0" t="0" r="r" b="b"/>
                  <a:pathLst>
                    <a:path w="21648" h="21600" fill="none" extrusionOk="0">
                      <a:moveTo>
                        <a:pt x="0" y="0"/>
                      </a:moveTo>
                      <a:cubicBezTo>
                        <a:pt x="16" y="0"/>
                        <a:pt x="32" y="-1"/>
                        <a:pt x="48" y="0"/>
                      </a:cubicBezTo>
                      <a:cubicBezTo>
                        <a:pt x="11977" y="0"/>
                        <a:pt x="21648" y="9670"/>
                        <a:pt x="21648" y="21600"/>
                      </a:cubicBezTo>
                    </a:path>
                    <a:path w="21648" h="21600" stroke="0" extrusionOk="0">
                      <a:moveTo>
                        <a:pt x="0" y="0"/>
                      </a:moveTo>
                      <a:cubicBezTo>
                        <a:pt x="16" y="0"/>
                        <a:pt x="32" y="-1"/>
                        <a:pt x="48" y="0"/>
                      </a:cubicBezTo>
                      <a:cubicBezTo>
                        <a:pt x="11977" y="0"/>
                        <a:pt x="21648" y="9670"/>
                        <a:pt x="21648" y="21600"/>
                      </a:cubicBezTo>
                      <a:lnTo>
                        <a:pt x="48"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58" name="Arc 47"/>
                <p:cNvSpPr/>
                <p:nvPr/>
              </p:nvSpPr>
              <p:spPr bwMode="auto">
                <a:xfrm rot="10800000">
                  <a:off x="3852" y="1825"/>
                  <a:ext cx="455" cy="240"/>
                </a:xfrm>
                <a:custGeom>
                  <a:avLst/>
                  <a:gdLst>
                    <a:gd name="G0" fmla="+- 21600 0 0"/>
                    <a:gd name="G1" fmla="+- 21600 0 0"/>
                    <a:gd name="G2" fmla="+- 21600 0 0"/>
                    <a:gd name="T0" fmla="*/ 0 w 21600"/>
                    <a:gd name="T1" fmla="*/ 21600 h 21600"/>
                    <a:gd name="T2" fmla="*/ 2155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9"/>
                        <a:pt x="9641" y="26"/>
                        <a:pt x="21552" y="0"/>
                      </a:cubicBezTo>
                    </a:path>
                    <a:path w="21600" h="21600" stroke="0" extrusionOk="0">
                      <a:moveTo>
                        <a:pt x="0" y="21600"/>
                      </a:moveTo>
                      <a:cubicBezTo>
                        <a:pt x="0" y="9689"/>
                        <a:pt x="9641" y="26"/>
                        <a:pt x="21552"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53" name="Line 49"/>
              <p:cNvSpPr>
                <a:spLocks noChangeShapeType="1"/>
              </p:cNvSpPr>
              <p:nvPr/>
            </p:nvSpPr>
            <p:spPr bwMode="auto">
              <a:xfrm flipH="1">
                <a:off x="3599" y="1680"/>
                <a:ext cx="25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4" name="Line 50"/>
              <p:cNvSpPr>
                <a:spLocks noChangeShapeType="1"/>
              </p:cNvSpPr>
              <p:nvPr/>
            </p:nvSpPr>
            <p:spPr bwMode="auto">
              <a:xfrm flipH="1">
                <a:off x="3599" y="1968"/>
                <a:ext cx="25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5" name="Line 51"/>
              <p:cNvSpPr>
                <a:spLocks noChangeShapeType="1"/>
              </p:cNvSpPr>
              <p:nvPr/>
            </p:nvSpPr>
            <p:spPr bwMode="auto">
              <a:xfrm flipH="1">
                <a:off x="4306" y="1824"/>
                <a:ext cx="253"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2" name="Oval 53"/>
            <p:cNvSpPr>
              <a:spLocks noChangeArrowheads="1"/>
            </p:cNvSpPr>
            <p:nvPr/>
          </p:nvSpPr>
          <p:spPr bwMode="auto">
            <a:xfrm>
              <a:off x="6869113" y="2832100"/>
              <a:ext cx="127000" cy="127000"/>
            </a:xfrm>
            <a:prstGeom prst="ellipse">
              <a:avLst/>
            </a:prstGeom>
            <a:ln w="25400">
              <a:solidFill>
                <a:schemeClr val="tx2"/>
              </a:solidFill>
              <a:round/>
            </a:ln>
            <a:effectLst/>
          </p:spPr>
          <p:txBody>
            <a:bodyPr wrap="none" anchor="ctr"/>
            <a:lstStyle/>
            <a:p>
              <a:endParaRPr lang="zh-CN" altLang="en-US"/>
            </a:p>
          </p:txBody>
        </p:sp>
        <p:sp>
          <p:nvSpPr>
            <p:cNvPr id="43" name="Line 54"/>
            <p:cNvSpPr>
              <a:spLocks noChangeShapeType="1"/>
            </p:cNvSpPr>
            <p:nvPr/>
          </p:nvSpPr>
          <p:spPr bwMode="auto">
            <a:xfrm flipH="1">
              <a:off x="4570413" y="2667000"/>
              <a:ext cx="1143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4" name="Line 55"/>
            <p:cNvSpPr>
              <a:spLocks noChangeShapeType="1"/>
            </p:cNvSpPr>
            <p:nvPr/>
          </p:nvSpPr>
          <p:spPr bwMode="auto">
            <a:xfrm>
              <a:off x="5713413" y="3124200"/>
              <a:ext cx="0" cy="7620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5" name="Line 56"/>
            <p:cNvSpPr>
              <a:spLocks noChangeShapeType="1"/>
            </p:cNvSpPr>
            <p:nvPr/>
          </p:nvSpPr>
          <p:spPr bwMode="auto">
            <a:xfrm flipH="1">
              <a:off x="4570413" y="3886200"/>
              <a:ext cx="1143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6" name="Line 57"/>
            <p:cNvSpPr>
              <a:spLocks noChangeShapeType="1"/>
            </p:cNvSpPr>
            <p:nvPr/>
          </p:nvSpPr>
          <p:spPr bwMode="auto">
            <a:xfrm flipV="1">
              <a:off x="4951413" y="2667000"/>
              <a:ext cx="0" cy="16764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 name="Oval 58"/>
            <p:cNvSpPr>
              <a:spLocks noChangeArrowheads="1"/>
            </p:cNvSpPr>
            <p:nvPr/>
          </p:nvSpPr>
          <p:spPr bwMode="auto">
            <a:xfrm>
              <a:off x="4887913" y="2603500"/>
              <a:ext cx="127000" cy="127000"/>
            </a:xfrm>
            <a:prstGeom prst="ellipse">
              <a:avLst/>
            </a:prstGeom>
            <a:solidFill>
              <a:schemeClr val="tx2"/>
            </a:solidFill>
            <a:ln w="25400">
              <a:solidFill>
                <a:schemeClr val="tx2"/>
              </a:solidFill>
              <a:round/>
            </a:ln>
            <a:effectLst/>
          </p:spPr>
          <p:txBody>
            <a:bodyPr wrap="none" anchor="ctr"/>
            <a:lstStyle/>
            <a:p>
              <a:endParaRPr lang="zh-CN" altLang="en-US"/>
            </a:p>
          </p:txBody>
        </p:sp>
        <p:sp useBgFill="1">
          <p:nvSpPr>
            <p:cNvPr id="48" name="Oval 59"/>
            <p:cNvSpPr>
              <a:spLocks noChangeArrowheads="1"/>
            </p:cNvSpPr>
            <p:nvPr/>
          </p:nvSpPr>
          <p:spPr bwMode="auto">
            <a:xfrm>
              <a:off x="4430713" y="2603500"/>
              <a:ext cx="127000" cy="127000"/>
            </a:xfrm>
            <a:prstGeom prst="ellipse">
              <a:avLst/>
            </a:prstGeom>
            <a:ln w="25400">
              <a:solidFill>
                <a:schemeClr val="tx2"/>
              </a:solidFill>
              <a:round/>
            </a:ln>
            <a:effectLst/>
          </p:spPr>
          <p:txBody>
            <a:bodyPr wrap="none" anchor="ctr"/>
            <a:lstStyle/>
            <a:p>
              <a:endParaRPr lang="zh-CN" altLang="en-US"/>
            </a:p>
          </p:txBody>
        </p:sp>
        <p:sp useBgFill="1">
          <p:nvSpPr>
            <p:cNvPr id="49" name="Oval 60"/>
            <p:cNvSpPr>
              <a:spLocks noChangeArrowheads="1"/>
            </p:cNvSpPr>
            <p:nvPr/>
          </p:nvSpPr>
          <p:spPr bwMode="auto">
            <a:xfrm>
              <a:off x="4430713" y="3822700"/>
              <a:ext cx="127000" cy="127000"/>
            </a:xfrm>
            <a:prstGeom prst="ellipse">
              <a:avLst/>
            </a:prstGeom>
            <a:ln w="25400">
              <a:solidFill>
                <a:schemeClr val="tx2"/>
              </a:solidFill>
              <a:round/>
            </a:ln>
            <a:effectLst/>
          </p:spPr>
          <p:txBody>
            <a:bodyPr wrap="none" anchor="ctr"/>
            <a:lstStyle/>
            <a:p>
              <a:endParaRPr lang="zh-CN" altLang="en-US"/>
            </a:p>
          </p:txBody>
        </p:sp>
        <p:sp>
          <p:nvSpPr>
            <p:cNvPr id="50" name="Rectangle 61"/>
            <p:cNvSpPr>
              <a:spLocks noChangeArrowheads="1"/>
            </p:cNvSpPr>
            <p:nvPr/>
          </p:nvSpPr>
          <p:spPr bwMode="auto">
            <a:xfrm>
              <a:off x="4037013" y="3733800"/>
              <a:ext cx="533400" cy="336550"/>
            </a:xfrm>
            <a:prstGeom prst="rect">
              <a:avLst/>
            </a:prstGeom>
            <a:noFill/>
            <a:ln w="9525">
              <a:noFill/>
              <a:miter lim="800000"/>
            </a:ln>
            <a:effectLst/>
          </p:spPr>
          <p:txBody>
            <a:bodyPr lIns="92075" tIns="46038" rIns="92075" bIns="46038">
              <a:spAutoFit/>
            </a:bodyPr>
            <a:lstStyle/>
            <a:p>
              <a:pPr>
                <a:spcBef>
                  <a:spcPct val="50000"/>
                </a:spcBef>
              </a:pPr>
              <a:r>
                <a:rPr lang="en-US" altLang="zh-CN" sz="1600"/>
                <a:t> A  </a:t>
              </a:r>
              <a:endParaRPr lang="en-US" altLang="zh-CN" sz="1600"/>
            </a:p>
          </p:txBody>
        </p:sp>
        <p:sp>
          <p:nvSpPr>
            <p:cNvPr id="51" name="Rectangle 62"/>
            <p:cNvSpPr>
              <a:spLocks noChangeArrowheads="1"/>
            </p:cNvSpPr>
            <p:nvPr/>
          </p:nvSpPr>
          <p:spPr bwMode="auto">
            <a:xfrm>
              <a:off x="3911639" y="2514600"/>
              <a:ext cx="924541" cy="337308"/>
            </a:xfrm>
            <a:prstGeom prst="rect">
              <a:avLst/>
            </a:prstGeom>
            <a:noFill/>
            <a:ln w="9525">
              <a:noFill/>
              <a:miter lim="800000"/>
            </a:ln>
            <a:effectLst/>
          </p:spPr>
          <p:txBody>
            <a:bodyPr wrap="square" lIns="92075" tIns="46038" rIns="92075" bIns="46038">
              <a:spAutoFit/>
            </a:bodyPr>
            <a:lstStyle/>
            <a:p>
              <a:pPr>
                <a:spcBef>
                  <a:spcPct val="50000"/>
                </a:spcBef>
              </a:pPr>
              <a:r>
                <a:rPr lang="en-US" altLang="zh-CN" sz="1600" dirty="0"/>
                <a:t>EN </a:t>
              </a:r>
              <a:endParaRPr lang="en-US" altLang="zh-CN" sz="1600" dirty="0"/>
            </a:p>
          </p:txBody>
        </p:sp>
      </p:grpSp>
      <p:grpSp>
        <p:nvGrpSpPr>
          <p:cNvPr id="68" name="组合 67"/>
          <p:cNvGrpSpPr/>
          <p:nvPr/>
        </p:nvGrpSpPr>
        <p:grpSpPr>
          <a:xfrm>
            <a:off x="5307646" y="4863723"/>
            <a:ext cx="2817266" cy="995880"/>
            <a:chOff x="1674813" y="2057400"/>
            <a:chExt cx="1906587" cy="717550"/>
          </a:xfrm>
        </p:grpSpPr>
        <p:sp>
          <p:nvSpPr>
            <p:cNvPr id="69" name="Line 63"/>
            <p:cNvSpPr>
              <a:spLocks noChangeShapeType="1"/>
            </p:cNvSpPr>
            <p:nvPr/>
          </p:nvSpPr>
          <p:spPr bwMode="auto">
            <a:xfrm>
              <a:off x="2514600" y="2439988"/>
              <a:ext cx="0" cy="3032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0" name="Line 64"/>
            <p:cNvSpPr>
              <a:spLocks noChangeShapeType="1"/>
            </p:cNvSpPr>
            <p:nvPr/>
          </p:nvSpPr>
          <p:spPr bwMode="auto">
            <a:xfrm>
              <a:off x="2516188" y="2439988"/>
              <a:ext cx="227012"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1" name="Line 65"/>
            <p:cNvSpPr>
              <a:spLocks noChangeShapeType="1"/>
            </p:cNvSpPr>
            <p:nvPr/>
          </p:nvSpPr>
          <p:spPr bwMode="auto">
            <a:xfrm flipH="1">
              <a:off x="2516188" y="2592388"/>
              <a:ext cx="227012"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2" name="Line 66"/>
            <p:cNvSpPr>
              <a:spLocks noChangeShapeType="1"/>
            </p:cNvSpPr>
            <p:nvPr/>
          </p:nvSpPr>
          <p:spPr bwMode="auto">
            <a:xfrm flipH="1">
              <a:off x="2133600" y="2590800"/>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3" name="Line 67"/>
            <p:cNvSpPr>
              <a:spLocks noChangeShapeType="1"/>
            </p:cNvSpPr>
            <p:nvPr/>
          </p:nvSpPr>
          <p:spPr bwMode="auto">
            <a:xfrm>
              <a:off x="2743200" y="2590800"/>
              <a:ext cx="533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4" name="Freeform 68"/>
            <p:cNvSpPr/>
            <p:nvPr/>
          </p:nvSpPr>
          <p:spPr bwMode="auto">
            <a:xfrm>
              <a:off x="2133600" y="2209800"/>
              <a:ext cx="534988" cy="306388"/>
            </a:xfrm>
            <a:custGeom>
              <a:avLst/>
              <a:gdLst/>
              <a:ahLst/>
              <a:cxnLst>
                <a:cxn ang="0">
                  <a:pos x="336" y="192"/>
                </a:cxn>
                <a:cxn ang="0">
                  <a:pos x="336" y="0"/>
                </a:cxn>
                <a:cxn ang="0">
                  <a:pos x="0" y="0"/>
                </a:cxn>
              </a:cxnLst>
              <a:rect l="0" t="0" r="r" b="b"/>
              <a:pathLst>
                <a:path w="337" h="193">
                  <a:moveTo>
                    <a:pt x="336" y="192"/>
                  </a:moveTo>
                  <a:lnTo>
                    <a:pt x="336" y="0"/>
                  </a:lnTo>
                  <a:lnTo>
                    <a:pt x="0"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75" name="Rectangle 69"/>
            <p:cNvSpPr>
              <a:spLocks noChangeArrowheads="1"/>
            </p:cNvSpPr>
            <p:nvPr/>
          </p:nvSpPr>
          <p:spPr bwMode="auto">
            <a:xfrm>
              <a:off x="1674813" y="2438400"/>
              <a:ext cx="533400" cy="336550"/>
            </a:xfrm>
            <a:prstGeom prst="rect">
              <a:avLst/>
            </a:prstGeom>
            <a:noFill/>
            <a:ln w="9525">
              <a:noFill/>
              <a:miter lim="800000"/>
            </a:ln>
            <a:effectLst/>
          </p:spPr>
          <p:txBody>
            <a:bodyPr lIns="92075" tIns="46038" rIns="92075" bIns="46038">
              <a:spAutoFit/>
            </a:bodyPr>
            <a:lstStyle/>
            <a:p>
              <a:pPr>
                <a:spcBef>
                  <a:spcPct val="50000"/>
                </a:spcBef>
              </a:pPr>
              <a:r>
                <a:rPr lang="en-US" altLang="zh-CN" sz="1600"/>
                <a:t> A  </a:t>
              </a:r>
              <a:endParaRPr lang="en-US" altLang="zh-CN" sz="1600"/>
            </a:p>
          </p:txBody>
        </p:sp>
        <p:sp>
          <p:nvSpPr>
            <p:cNvPr id="76" name="Rectangle 70"/>
            <p:cNvSpPr>
              <a:spLocks noChangeArrowheads="1"/>
            </p:cNvSpPr>
            <p:nvPr/>
          </p:nvSpPr>
          <p:spPr bwMode="auto">
            <a:xfrm>
              <a:off x="1674813" y="2057400"/>
              <a:ext cx="533400" cy="336550"/>
            </a:xfrm>
            <a:prstGeom prst="rect">
              <a:avLst/>
            </a:prstGeom>
            <a:noFill/>
            <a:ln w="9525">
              <a:noFill/>
              <a:miter lim="800000"/>
            </a:ln>
            <a:effectLst/>
          </p:spPr>
          <p:txBody>
            <a:bodyPr lIns="92075" tIns="46038" rIns="92075" bIns="46038">
              <a:spAutoFit/>
            </a:bodyPr>
            <a:lstStyle/>
            <a:p>
              <a:pPr>
                <a:spcBef>
                  <a:spcPct val="50000"/>
                </a:spcBef>
              </a:pPr>
              <a:r>
                <a:rPr lang="en-US" altLang="zh-CN" sz="1600"/>
                <a:t>EN </a:t>
              </a:r>
              <a:endParaRPr lang="en-US" altLang="zh-CN" sz="1600"/>
            </a:p>
          </p:txBody>
        </p:sp>
        <p:sp>
          <p:nvSpPr>
            <p:cNvPr id="77" name="Rectangle 71"/>
            <p:cNvSpPr>
              <a:spLocks noChangeArrowheads="1"/>
            </p:cNvSpPr>
            <p:nvPr/>
          </p:nvSpPr>
          <p:spPr bwMode="auto">
            <a:xfrm>
              <a:off x="2970213" y="2209800"/>
              <a:ext cx="611187" cy="336550"/>
            </a:xfrm>
            <a:prstGeom prst="rect">
              <a:avLst/>
            </a:prstGeom>
            <a:noFill/>
            <a:ln w="9525">
              <a:noFill/>
              <a:miter lim="800000"/>
            </a:ln>
            <a:effectLst/>
          </p:spPr>
          <p:txBody>
            <a:bodyPr lIns="92075" tIns="46038" rIns="92075" bIns="46038">
              <a:spAutoFit/>
            </a:bodyPr>
            <a:lstStyle/>
            <a:p>
              <a:pPr>
                <a:spcBef>
                  <a:spcPct val="50000"/>
                </a:spcBef>
              </a:pPr>
              <a:r>
                <a:rPr lang="en-US" altLang="zh-CN" sz="1600" dirty="0"/>
                <a:t>OUT  </a:t>
              </a:r>
              <a:endParaRPr lang="en-US" altLang="zh-CN" sz="1600" dirty="0"/>
            </a:p>
          </p:txBody>
        </p:sp>
      </p:grpSp>
      <p:grpSp>
        <p:nvGrpSpPr>
          <p:cNvPr id="2" name="组合 1"/>
          <p:cNvGrpSpPr/>
          <p:nvPr/>
        </p:nvGrpSpPr>
        <p:grpSpPr>
          <a:xfrm>
            <a:off x="5829421" y="2936879"/>
            <a:ext cx="3063059" cy="1853735"/>
            <a:chOff x="5335709" y="4276090"/>
            <a:chExt cx="3063059" cy="1853735"/>
          </a:xfrm>
        </p:grpSpPr>
        <p:sp>
          <p:nvSpPr>
            <p:cNvPr id="78" name="矩形 77"/>
            <p:cNvSpPr/>
            <p:nvPr/>
          </p:nvSpPr>
          <p:spPr>
            <a:xfrm>
              <a:off x="5338729" y="4276090"/>
              <a:ext cx="3060039" cy="1785104"/>
            </a:xfrm>
            <a:prstGeom prst="rect">
              <a:avLst/>
            </a:prstGeom>
          </p:spPr>
          <p:txBody>
            <a:bodyPr wrap="square">
              <a:spAutoFit/>
            </a:bodyPr>
            <a:lstStyle/>
            <a:p>
              <a:r>
                <a:rPr lang="en-US" altLang="zh-CN" sz="2200" dirty="0"/>
                <a:t>EN  A  Q1  Q2   </a:t>
              </a:r>
              <a:r>
                <a:rPr lang="en-US" altLang="zh-CN" sz="2200" dirty="0" smtClean="0"/>
                <a:t> OUT</a:t>
              </a:r>
              <a:br>
                <a:rPr lang="en-US" altLang="zh-CN" sz="2200" dirty="0"/>
              </a:br>
              <a:r>
                <a:rPr lang="en-US" altLang="zh-CN" sz="2200" dirty="0"/>
                <a:t> </a:t>
              </a:r>
              <a:r>
                <a:rPr lang="en-US" altLang="zh-CN" sz="2200" dirty="0">
                  <a:solidFill>
                    <a:srgbClr val="FF0000"/>
                  </a:solidFill>
                </a:rPr>
                <a:t>L</a:t>
              </a:r>
              <a:r>
                <a:rPr lang="en-US" altLang="zh-CN" sz="2200" dirty="0"/>
                <a:t>    </a:t>
              </a:r>
              <a:r>
                <a:rPr lang="en-US" altLang="zh-CN" sz="2200" dirty="0" err="1"/>
                <a:t>L</a:t>
              </a:r>
              <a:r>
                <a:rPr lang="en-US" altLang="zh-CN" sz="2200" dirty="0"/>
                <a:t>  </a:t>
              </a:r>
              <a:r>
                <a:rPr lang="en-US" altLang="zh-CN" sz="2200" b="1" dirty="0">
                  <a:solidFill>
                    <a:srgbClr val="FF0000"/>
                  </a:solidFill>
                </a:rPr>
                <a:t>off  </a:t>
              </a:r>
              <a:r>
                <a:rPr lang="en-US" altLang="zh-CN" sz="2200" b="1" dirty="0" err="1">
                  <a:solidFill>
                    <a:srgbClr val="FF0000"/>
                  </a:solidFill>
                </a:rPr>
                <a:t>off</a:t>
              </a:r>
              <a:r>
                <a:rPr lang="en-US" altLang="zh-CN" sz="2200" b="1" dirty="0">
                  <a:solidFill>
                    <a:srgbClr val="FF0000"/>
                  </a:solidFill>
                </a:rPr>
                <a:t>     </a:t>
              </a:r>
              <a:r>
                <a:rPr lang="en-US" altLang="zh-CN" sz="2200" dirty="0"/>
                <a:t>Hi-Z</a:t>
              </a:r>
              <a:br>
                <a:rPr lang="en-US" altLang="zh-CN" sz="2200" dirty="0"/>
              </a:br>
              <a:r>
                <a:rPr lang="en-US" altLang="zh-CN" sz="2200" dirty="0"/>
                <a:t> </a:t>
              </a:r>
              <a:r>
                <a:rPr lang="en-US" altLang="zh-CN" sz="2200" dirty="0">
                  <a:solidFill>
                    <a:srgbClr val="FF0000"/>
                  </a:solidFill>
                </a:rPr>
                <a:t>L</a:t>
              </a:r>
              <a:r>
                <a:rPr lang="en-US" altLang="zh-CN" sz="2200" dirty="0"/>
                <a:t>    H  </a:t>
              </a:r>
              <a:r>
                <a:rPr lang="en-US" altLang="zh-CN" sz="2200" b="1" dirty="0">
                  <a:solidFill>
                    <a:srgbClr val="FF0000"/>
                  </a:solidFill>
                </a:rPr>
                <a:t>off </a:t>
              </a:r>
              <a:r>
                <a:rPr lang="en-US" altLang="zh-CN" sz="2200" b="1" dirty="0" err="1">
                  <a:solidFill>
                    <a:srgbClr val="FF0000"/>
                  </a:solidFill>
                </a:rPr>
                <a:t>off</a:t>
              </a:r>
              <a:r>
                <a:rPr lang="en-US" altLang="zh-CN" sz="2200" b="1" dirty="0">
                  <a:solidFill>
                    <a:srgbClr val="FF0000"/>
                  </a:solidFill>
                </a:rPr>
                <a:t>     </a:t>
              </a:r>
              <a:r>
                <a:rPr lang="en-US" altLang="zh-CN" sz="2200" dirty="0" smtClean="0"/>
                <a:t>Hi-Z</a:t>
              </a:r>
              <a:br>
                <a:rPr lang="en-US" altLang="zh-CN" sz="2200" dirty="0"/>
              </a:br>
              <a:r>
                <a:rPr lang="en-US" altLang="zh-CN" sz="2200" dirty="0"/>
                <a:t> H    L  on   off      L</a:t>
              </a:r>
              <a:br>
                <a:rPr lang="en-US" altLang="zh-CN" sz="2200" dirty="0"/>
              </a:br>
              <a:r>
                <a:rPr lang="en-US" altLang="zh-CN" sz="2200" dirty="0"/>
                <a:t> H    </a:t>
              </a:r>
              <a:r>
                <a:rPr lang="en-US" altLang="zh-CN" sz="2200" dirty="0" err="1"/>
                <a:t>H</a:t>
              </a:r>
              <a:r>
                <a:rPr lang="en-US" altLang="zh-CN" sz="2200" dirty="0"/>
                <a:t>  off  on      H </a:t>
              </a:r>
              <a:endParaRPr lang="en-US" altLang="zh-CN" sz="2200" dirty="0"/>
            </a:p>
          </p:txBody>
        </p:sp>
        <p:grpSp>
          <p:nvGrpSpPr>
            <p:cNvPr id="79" name="组合 78"/>
            <p:cNvGrpSpPr/>
            <p:nvPr/>
          </p:nvGrpSpPr>
          <p:grpSpPr>
            <a:xfrm>
              <a:off x="5335709" y="4701066"/>
              <a:ext cx="2981341" cy="1428759"/>
              <a:chOff x="1500166" y="3628282"/>
              <a:chExt cx="2462234" cy="1355255"/>
            </a:xfrm>
          </p:grpSpPr>
          <p:sp>
            <p:nvSpPr>
              <p:cNvPr id="80" name="Line 72"/>
              <p:cNvSpPr>
                <a:spLocks noChangeShapeType="1"/>
              </p:cNvSpPr>
              <p:nvPr/>
            </p:nvSpPr>
            <p:spPr bwMode="auto">
              <a:xfrm>
                <a:off x="1524000" y="3628282"/>
                <a:ext cx="2438400" cy="0"/>
              </a:xfrm>
              <a:prstGeom prst="line">
                <a:avLst/>
              </a:prstGeom>
              <a:noFill/>
              <a:ln w="12700">
                <a:solidFill>
                  <a:schemeClr val="tx2"/>
                </a:solidFill>
                <a:round/>
                <a:headEnd type="none" w="sm" len="sm"/>
                <a:tailEnd type="none" w="sm" len="sm"/>
              </a:ln>
              <a:effectLst/>
            </p:spPr>
            <p:txBody>
              <a:bodyPr/>
              <a:lstStyle/>
              <a:p>
                <a:endParaRPr lang="zh-CN" altLang="en-US"/>
              </a:p>
            </p:txBody>
          </p:sp>
          <p:sp>
            <p:nvSpPr>
              <p:cNvPr id="82" name="Line 74"/>
              <p:cNvSpPr>
                <a:spLocks noChangeShapeType="1"/>
              </p:cNvSpPr>
              <p:nvPr/>
            </p:nvSpPr>
            <p:spPr bwMode="auto">
              <a:xfrm>
                <a:off x="1500166" y="4983537"/>
                <a:ext cx="2438400" cy="0"/>
              </a:xfrm>
              <a:prstGeom prst="line">
                <a:avLst/>
              </a:prstGeom>
              <a:noFill/>
              <a:ln w="12700">
                <a:solidFill>
                  <a:schemeClr val="tx2"/>
                </a:solidFill>
                <a:round/>
                <a:headEnd type="none" w="sm" len="sm"/>
                <a:tailEnd type="none" w="sm" len="sm"/>
              </a:ln>
              <a:effectLst/>
            </p:spPr>
            <p:txBody>
              <a:bodyPr/>
              <a:lstStyle/>
              <a:p>
                <a:endParaRPr lang="zh-CN" altLang="en-US"/>
              </a:p>
            </p:txBody>
          </p:sp>
        </p:grpSp>
      </p:grpSp>
      <p:sp>
        <p:nvSpPr>
          <p:cNvPr id="3" name="矩形 2"/>
          <p:cNvSpPr/>
          <p:nvPr/>
        </p:nvSpPr>
        <p:spPr>
          <a:xfrm>
            <a:off x="395398" y="6179079"/>
            <a:ext cx="7277954" cy="430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sz="2200" dirty="0" smtClean="0">
                <a:solidFill>
                  <a:srgbClr val="FF0000"/>
                </a:solidFill>
                <a:latin typeface="微软雅黑" panose="020B0503020204020204" pitchFamily="34" charset="-122"/>
                <a:ea typeface="微软雅黑" panose="020B0503020204020204" pitchFamily="34" charset="-122"/>
              </a:rPr>
              <a:t>三态门用途</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可用</a:t>
            </a:r>
            <a:r>
              <a:rPr lang="zh-CN" altLang="en-US" sz="2200" dirty="0" smtClean="0">
                <a:latin typeface="微软雅黑" panose="020B0503020204020204" pitchFamily="34" charset="-122"/>
                <a:ea typeface="微软雅黑" panose="020B0503020204020204" pitchFamily="34" charset="-122"/>
              </a:rPr>
              <a:t>于连接总线</a:t>
            </a:r>
            <a:r>
              <a:rPr lang="zh-CN" altLang="en-US" sz="2200" dirty="0">
                <a:latin typeface="微软雅黑" panose="020B0503020204020204" pitchFamily="34" charset="-122"/>
                <a:ea typeface="微软雅黑" panose="020B0503020204020204" pitchFamily="34" charset="-122"/>
              </a:rPr>
              <a:t>，多个三态输出连在一起</a:t>
            </a:r>
            <a:r>
              <a:rPr lang="zh-CN" altLang="en-US" sz="2200" dirty="0" smtClean="0">
                <a:latin typeface="微软雅黑" panose="020B0503020204020204" pitchFamily="34" charset="-122"/>
                <a:ea typeface="微软雅黑" panose="020B0503020204020204" pitchFamily="34" charset="-122"/>
              </a:rPr>
              <a:t>等</a:t>
            </a:r>
            <a:endParaRPr lang="en-US" altLang="zh-CN" sz="2200" dirty="0">
              <a:latin typeface="微软雅黑" panose="020B0503020204020204" pitchFamily="34" charset="-122"/>
              <a:ea typeface="微软雅黑" panose="020B0503020204020204" pitchFamily="34" charset="-122"/>
            </a:endParaRPr>
          </a:p>
        </p:txBody>
      </p:sp>
      <p:sp>
        <p:nvSpPr>
          <p:cNvPr id="83" name="标题 4"/>
          <p:cNvSpPr txBox="1"/>
          <p:nvPr/>
        </p:nvSpPr>
        <p:spPr bwMode="auto">
          <a:xfrm>
            <a:off x="831281" y="160324"/>
            <a:ext cx="6073775"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1" fontAlgn="base" hangingPunct="1">
              <a:lnSpc>
                <a:spcPct val="87000"/>
              </a:lnSpc>
              <a:spcBef>
                <a:spcPct val="0"/>
              </a:spcBef>
              <a:spcAft>
                <a:spcPct val="0"/>
              </a:spcAft>
              <a:defRPr sz="3200" b="0">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a:lstStyle>
          <a:p>
            <a:r>
              <a:rPr lang="en-US" altLang="zh-CN" b="1" kern="0" dirty="0" smtClean="0"/>
              <a:t>1.5 </a:t>
            </a:r>
            <a:r>
              <a:rPr lang="zh-CN" altLang="en-US" b="1" kern="0" dirty="0" smtClean="0"/>
              <a:t>无关项、非法值和高阻态</a:t>
            </a:r>
            <a:endParaRPr lang="zh-CN" altLang="en-US" b="1" kern="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547664" y="1772816"/>
            <a:ext cx="6073775" cy="533288"/>
          </a:xfrm>
        </p:spPr>
        <p:txBody>
          <a:bodyPr/>
          <a:lstStyle/>
          <a:p>
            <a:r>
              <a:rPr lang="zh-CN" altLang="en-US" sz="3600" b="1" dirty="0" smtClean="0"/>
              <a:t>第二讲 </a:t>
            </a:r>
            <a:r>
              <a:rPr lang="en-US" altLang="zh-CN" sz="3600" b="1" dirty="0" smtClean="0"/>
              <a:t> </a:t>
            </a:r>
            <a:r>
              <a:rPr lang="zh-CN" altLang="en-US" sz="3600" b="1" dirty="0"/>
              <a:t>典型组合逻辑部件</a:t>
            </a:r>
            <a:endParaRPr lang="zh-CN" altLang="en-US" sz="3600" b="1" dirty="0"/>
          </a:p>
        </p:txBody>
      </p:sp>
      <p:sp>
        <p:nvSpPr>
          <p:cNvPr id="7171" name="Rectangle 5"/>
          <p:cNvSpPr>
            <a:spLocks noGrp="1" noChangeArrowheads="1"/>
          </p:cNvSpPr>
          <p:nvPr>
            <p:ph idx="1"/>
          </p:nvPr>
        </p:nvSpPr>
        <p:spPr>
          <a:xfrm>
            <a:off x="2555776" y="2924944"/>
            <a:ext cx="4608512" cy="1688667"/>
          </a:xfrm>
        </p:spPr>
        <p:txBody>
          <a:bodyPr/>
          <a:lstStyle/>
          <a:p>
            <a:r>
              <a:rPr lang="zh-CN" altLang="en-US" b="1" dirty="0" smtClean="0">
                <a:latin typeface="+mn-ea"/>
              </a:rPr>
              <a:t>译码器和编码器</a:t>
            </a:r>
            <a:endParaRPr lang="en-US" altLang="zh-CN" b="1" dirty="0">
              <a:latin typeface="+mn-ea"/>
            </a:endParaRPr>
          </a:p>
          <a:p>
            <a:r>
              <a:rPr lang="zh-CN" altLang="en-US" b="1" dirty="0">
                <a:latin typeface="+mn-ea"/>
              </a:rPr>
              <a:t>多路选择</a:t>
            </a:r>
            <a:r>
              <a:rPr lang="zh-CN" altLang="en-US" b="1" dirty="0" smtClean="0">
                <a:latin typeface="+mn-ea"/>
              </a:rPr>
              <a:t>器和多路分配器</a:t>
            </a:r>
            <a:endParaRPr lang="en-US" altLang="zh-CN" b="1" dirty="0">
              <a:latin typeface="+mn-ea"/>
            </a:endParaRPr>
          </a:p>
          <a:p>
            <a:r>
              <a:rPr lang="zh-CN" altLang="en-US" b="1" dirty="0" smtClean="0">
                <a:latin typeface="+mn-ea"/>
              </a:rPr>
              <a:t>半加器和全加器</a:t>
            </a:r>
            <a:endParaRPr lang="en-US" altLang="zh-CN" b="1" dirty="0">
              <a:latin typeface="+mn-ea"/>
            </a:endParaRPr>
          </a:p>
        </p:txBody>
      </p:sp>
      <p:sp>
        <p:nvSpPr>
          <p:cNvPr id="7173" name="灯片编号占位符 6"/>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F57405-109D-4514-943F-74D09C9704B7}" type="slidenum">
              <a:rPr lang="en-US" altLang="zh-CN" smtClean="0"/>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88640"/>
            <a:ext cx="6073775" cy="479747"/>
          </a:xfrm>
        </p:spPr>
        <p:txBody>
          <a:bodyPr/>
          <a:lstStyle/>
          <a:p>
            <a:r>
              <a:rPr lang="en-US" altLang="zh-CN" b="1" dirty="0"/>
              <a:t>2 </a:t>
            </a:r>
            <a:r>
              <a:rPr lang="zh-CN" altLang="en-US" b="1" dirty="0"/>
              <a:t>典型组合逻辑部件</a:t>
            </a:r>
            <a:endParaRPr lang="zh-CN" altLang="en-US" b="1" dirty="0"/>
          </a:p>
        </p:txBody>
      </p:sp>
      <p:sp>
        <p:nvSpPr>
          <p:cNvPr id="3" name="内容占位符 2"/>
          <p:cNvSpPr>
            <a:spLocks noGrp="1"/>
          </p:cNvSpPr>
          <p:nvPr>
            <p:ph idx="1"/>
          </p:nvPr>
        </p:nvSpPr>
        <p:spPr>
          <a:xfrm>
            <a:off x="683568" y="1052736"/>
            <a:ext cx="7632848" cy="4575612"/>
          </a:xfrm>
        </p:spPr>
        <p:txBody>
          <a:bodyPr/>
          <a:lstStyle/>
          <a:p>
            <a:pPr>
              <a:spcBef>
                <a:spcPts val="600"/>
              </a:spcBef>
            </a:pPr>
            <a:r>
              <a:rPr lang="zh-CN" altLang="en-US" sz="2200" b="1" dirty="0" smtClean="0"/>
              <a:t>大型的复杂数字系统</a:t>
            </a:r>
            <a:r>
              <a:rPr lang="zh-CN" altLang="en-US" sz="2200" b="1" dirty="0"/>
              <a:t>通常采用</a:t>
            </a:r>
            <a:r>
              <a:rPr lang="zh-CN" altLang="en-US" sz="2200" b="1" dirty="0">
                <a:solidFill>
                  <a:srgbClr val="FF0000"/>
                </a:solidFill>
              </a:rPr>
              <a:t>层次化、</a:t>
            </a:r>
            <a:r>
              <a:rPr lang="zh-CN" altLang="en-US" sz="2200" b="1" dirty="0" smtClean="0">
                <a:solidFill>
                  <a:srgbClr val="FF0000"/>
                </a:solidFill>
              </a:rPr>
              <a:t>模块化</a:t>
            </a:r>
            <a:r>
              <a:rPr lang="zh-CN" altLang="en-US" sz="2200" b="1" dirty="0" smtClean="0"/>
              <a:t>方式构建</a:t>
            </a:r>
            <a:endParaRPr lang="en-US" altLang="zh-CN" sz="2200" b="1" dirty="0"/>
          </a:p>
          <a:p>
            <a:pPr>
              <a:spcBef>
                <a:spcPts val="600"/>
              </a:spcBef>
            </a:pPr>
            <a:r>
              <a:rPr lang="zh-CN" altLang="en-US" sz="2200" b="1" dirty="0" smtClean="0"/>
              <a:t>大型的数字系统</a:t>
            </a:r>
            <a:r>
              <a:rPr lang="zh-CN" altLang="en-US" sz="2200" b="1" dirty="0"/>
              <a:t>由</a:t>
            </a:r>
            <a:r>
              <a:rPr lang="zh-CN" altLang="en-US" sz="2200" b="1" dirty="0">
                <a:solidFill>
                  <a:srgbClr val="FF0000"/>
                </a:solidFill>
              </a:rPr>
              <a:t>基本组合逻辑元件</a:t>
            </a:r>
            <a:r>
              <a:rPr lang="zh-CN" altLang="en-US" sz="2200" b="1" dirty="0"/>
              <a:t>和</a:t>
            </a:r>
            <a:r>
              <a:rPr lang="zh-CN" altLang="en-US" sz="2200" b="1" dirty="0">
                <a:solidFill>
                  <a:srgbClr val="FF0000"/>
                </a:solidFill>
              </a:rPr>
              <a:t>时序</a:t>
            </a:r>
            <a:r>
              <a:rPr lang="zh-CN" altLang="en-US" sz="2200" b="1" dirty="0" smtClean="0">
                <a:solidFill>
                  <a:srgbClr val="FF0000"/>
                </a:solidFill>
              </a:rPr>
              <a:t>逻辑元件</a:t>
            </a:r>
            <a:r>
              <a:rPr lang="zh-CN" altLang="en-US" sz="2200" b="1" dirty="0" smtClean="0"/>
              <a:t>相互</a:t>
            </a:r>
            <a:r>
              <a:rPr lang="zh-CN" altLang="en-US" sz="2200" b="1" dirty="0"/>
              <a:t>连接而</a:t>
            </a:r>
            <a:r>
              <a:rPr lang="zh-CN" altLang="en-US" sz="2200" b="1" dirty="0" smtClean="0"/>
              <a:t>构建</a:t>
            </a:r>
            <a:endParaRPr lang="en-US" altLang="zh-CN" sz="2200" b="1" dirty="0"/>
          </a:p>
          <a:p>
            <a:pPr>
              <a:spcBef>
                <a:spcPts val="600"/>
              </a:spcBef>
            </a:pPr>
            <a:r>
              <a:rPr lang="zh-CN" altLang="en-US" sz="2200" b="1" dirty="0" smtClean="0"/>
              <a:t>基本的组合逻辑元件的功能有</a:t>
            </a:r>
            <a:r>
              <a:rPr lang="zh-CN" altLang="en-US" sz="2200" b="1" dirty="0">
                <a:solidFill>
                  <a:srgbClr val="FF0000"/>
                </a:solidFill>
              </a:rPr>
              <a:t>译码</a:t>
            </a:r>
            <a:r>
              <a:rPr lang="zh-CN" altLang="en-US" sz="2200" b="1" dirty="0"/>
              <a:t>、</a:t>
            </a:r>
            <a:r>
              <a:rPr lang="zh-CN" altLang="en-US" sz="2200" b="1" dirty="0">
                <a:solidFill>
                  <a:srgbClr val="FF0000"/>
                </a:solidFill>
              </a:rPr>
              <a:t>选择</a:t>
            </a:r>
            <a:r>
              <a:rPr lang="zh-CN" altLang="en-US" sz="2200" b="1" dirty="0"/>
              <a:t>、</a:t>
            </a:r>
            <a:r>
              <a:rPr lang="zh-CN" altLang="en-US" sz="2200" b="1" dirty="0">
                <a:solidFill>
                  <a:srgbClr val="FF0000"/>
                </a:solidFill>
              </a:rPr>
              <a:t>比较</a:t>
            </a:r>
            <a:r>
              <a:rPr lang="zh-CN" altLang="en-US" sz="2200" b="1" dirty="0"/>
              <a:t>、</a:t>
            </a:r>
            <a:r>
              <a:rPr lang="zh-CN" altLang="en-US" sz="2200" b="1" dirty="0">
                <a:solidFill>
                  <a:srgbClr val="FF0000"/>
                </a:solidFill>
              </a:rPr>
              <a:t>运算</a:t>
            </a:r>
            <a:r>
              <a:rPr lang="zh-CN" altLang="en-US" sz="2200" b="1" dirty="0" smtClean="0"/>
              <a:t>、</a:t>
            </a:r>
            <a:r>
              <a:rPr lang="zh-CN" altLang="en-US" sz="2200" b="1" dirty="0" smtClean="0">
                <a:solidFill>
                  <a:srgbClr val="FF0000"/>
                </a:solidFill>
              </a:rPr>
              <a:t>缓存并传送</a:t>
            </a:r>
            <a:r>
              <a:rPr lang="zh-CN" altLang="en-US" sz="2200" b="1" dirty="0" smtClean="0"/>
              <a:t>等</a:t>
            </a:r>
            <a:endParaRPr lang="en-US" altLang="zh-CN" sz="2200" b="1" dirty="0"/>
          </a:p>
          <a:p>
            <a:pPr>
              <a:spcBef>
                <a:spcPts val="600"/>
              </a:spcBef>
            </a:pPr>
            <a:r>
              <a:rPr lang="zh-CN" altLang="en-US" sz="2200" b="1" dirty="0" smtClean="0"/>
              <a:t>可用</a:t>
            </a:r>
            <a:r>
              <a:rPr lang="zh-CN" altLang="en-US" sz="2200" b="1" dirty="0"/>
              <a:t>不同</a:t>
            </a:r>
            <a:r>
              <a:rPr lang="zh-CN" altLang="en-US" sz="2200" b="1" dirty="0" smtClean="0"/>
              <a:t>方法描述</a:t>
            </a:r>
            <a:r>
              <a:rPr lang="zh-CN" altLang="en-US" sz="2200" b="1" dirty="0"/>
              <a:t>和说明组合电路的功能或行为</a:t>
            </a:r>
            <a:endParaRPr lang="en-US" altLang="zh-CN" sz="2200" b="1" dirty="0"/>
          </a:p>
          <a:p>
            <a:pPr lvl="1">
              <a:spcBef>
                <a:spcPts val="600"/>
              </a:spcBef>
            </a:pPr>
            <a:r>
              <a:rPr lang="zh-CN" altLang="en-US" sz="2200" dirty="0">
                <a:solidFill>
                  <a:srgbClr val="FF0000"/>
                </a:solidFill>
                <a:latin typeface="微软雅黑" panose="020B0503020204020204" pitchFamily="34" charset="-122"/>
                <a:ea typeface="微软雅黑" panose="020B0503020204020204" pitchFamily="34" charset="-122"/>
              </a:rPr>
              <a:t>真值表：</a:t>
            </a:r>
            <a:r>
              <a:rPr lang="zh-CN" altLang="en-US" sz="2200" dirty="0">
                <a:latin typeface="微软雅黑" panose="020B0503020204020204" pitchFamily="34" charset="-122"/>
                <a:ea typeface="微软雅黑" panose="020B0503020204020204" pitchFamily="34" charset="-122"/>
              </a:rPr>
              <a:t>使用只读存储器</a:t>
            </a:r>
            <a:r>
              <a:rPr lang="en-US" altLang="zh-CN" sz="2200" dirty="0">
                <a:latin typeface="微软雅黑" panose="020B0503020204020204" pitchFamily="34" charset="-122"/>
                <a:ea typeface="微软雅黑" panose="020B0503020204020204" pitchFamily="34" charset="-122"/>
              </a:rPr>
              <a:t>ROM</a:t>
            </a:r>
            <a:r>
              <a:rPr lang="zh-CN" altLang="en-US" sz="2200" dirty="0">
                <a:latin typeface="微软雅黑" panose="020B0503020204020204" pitchFamily="34" charset="-122"/>
                <a:ea typeface="微软雅黑" panose="020B0503020204020204" pitchFamily="34" charset="-122"/>
              </a:rPr>
              <a:t>来实现，慢、效率较低。</a:t>
            </a:r>
            <a:endParaRPr lang="en-US" altLang="zh-CN" sz="2200" dirty="0">
              <a:latin typeface="微软雅黑" panose="020B0503020204020204" pitchFamily="34" charset="-122"/>
              <a:ea typeface="微软雅黑" panose="020B0503020204020204" pitchFamily="34" charset="-122"/>
            </a:endParaRPr>
          </a:p>
          <a:p>
            <a:pPr lvl="1">
              <a:spcBef>
                <a:spcPts val="600"/>
              </a:spcBef>
            </a:pPr>
            <a:r>
              <a:rPr lang="zh-CN" altLang="en-US" sz="2200" dirty="0" smtClean="0">
                <a:solidFill>
                  <a:srgbClr val="FF0000"/>
                </a:solidFill>
                <a:latin typeface="微软雅黑" panose="020B0503020204020204" pitchFamily="34" charset="-122"/>
                <a:ea typeface="微软雅黑" panose="020B0503020204020204" pitchFamily="34" charset="-122"/>
              </a:rPr>
              <a:t>两级</a:t>
            </a:r>
            <a:r>
              <a:rPr lang="zh-CN" altLang="en-US" sz="2200" dirty="0">
                <a:solidFill>
                  <a:srgbClr val="FF0000"/>
                </a:solidFill>
                <a:latin typeface="微软雅黑" panose="020B0503020204020204" pitchFamily="34" charset="-122"/>
                <a:ea typeface="微软雅黑" panose="020B0503020204020204" pitchFamily="34" charset="-122"/>
              </a:rPr>
              <a:t>逻辑表达式：</a:t>
            </a:r>
            <a:r>
              <a:rPr lang="zh-CN" altLang="en-US" sz="2200" dirty="0">
                <a:latin typeface="微软雅黑" panose="020B0503020204020204" pitchFamily="34" charset="-122"/>
                <a:ea typeface="微软雅黑" panose="020B0503020204020204" pitchFamily="34" charset="-122"/>
              </a:rPr>
              <a:t>采用分立</a:t>
            </a:r>
            <a:r>
              <a:rPr lang="en-US" altLang="zh-CN" sz="2200" dirty="0">
                <a:latin typeface="微软雅黑" panose="020B0503020204020204" pitchFamily="34" charset="-122"/>
                <a:ea typeface="微软雅黑" panose="020B0503020204020204" pitchFamily="34" charset="-122"/>
              </a:rPr>
              <a:t>SSI</a:t>
            </a:r>
            <a:r>
              <a:rPr lang="zh-CN" altLang="en-US" sz="2200" dirty="0">
                <a:latin typeface="微软雅黑" panose="020B0503020204020204" pitchFamily="34" charset="-122"/>
                <a:ea typeface="微软雅黑" panose="020B0503020204020204" pitchFamily="34" charset="-122"/>
              </a:rPr>
              <a:t>门电路来实现。</a:t>
            </a:r>
            <a:endParaRPr lang="en-US" altLang="zh-CN" sz="2200" dirty="0">
              <a:latin typeface="微软雅黑" panose="020B0503020204020204" pitchFamily="34" charset="-122"/>
              <a:ea typeface="微软雅黑" panose="020B0503020204020204" pitchFamily="34" charset="-122"/>
            </a:endParaRPr>
          </a:p>
          <a:p>
            <a:pPr lvl="1">
              <a:spcBef>
                <a:spcPts val="600"/>
              </a:spcBef>
            </a:pPr>
            <a:r>
              <a:rPr lang="zh-CN" altLang="en-US" sz="2200" dirty="0">
                <a:solidFill>
                  <a:srgbClr val="FF0000"/>
                </a:solidFill>
                <a:latin typeface="微软雅黑" panose="020B0503020204020204" pitchFamily="34" charset="-122"/>
                <a:ea typeface="微软雅黑" panose="020B0503020204020204" pitchFamily="34" charset="-122"/>
              </a:rPr>
              <a:t>直观功能表述</a:t>
            </a:r>
            <a:r>
              <a:rPr lang="zh-CN" altLang="en-US" sz="2200" dirty="0" smtClean="0">
                <a:solidFill>
                  <a:srgbClr val="FF0000"/>
                </a:solidFill>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用</a:t>
            </a:r>
            <a:r>
              <a:rPr lang="zh-CN" altLang="en-US" sz="2200" dirty="0">
                <a:latin typeface="微软雅黑" panose="020B0503020204020204" pitchFamily="34" charset="-122"/>
                <a:ea typeface="微软雅黑" panose="020B0503020204020204" pitchFamily="34" charset="-122"/>
              </a:rPr>
              <a:t>提供单一功能的逻辑构件来</a:t>
            </a:r>
            <a:r>
              <a:rPr lang="zh-CN" altLang="en-US" sz="2200" dirty="0" smtClean="0">
                <a:latin typeface="微软雅黑" panose="020B0503020204020204" pitchFamily="34" charset="-122"/>
                <a:ea typeface="微软雅黑" panose="020B0503020204020204" pitchFamily="34" charset="-122"/>
              </a:rPr>
              <a:t>实现，如译码器、编码器、加法器、比较器等</a:t>
            </a:r>
            <a:endParaRPr lang="en-US" altLang="zh-CN" sz="2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a:t>
            </a:r>
            <a:r>
              <a:rPr lang="zh-CN" altLang="en-US" b="1" dirty="0"/>
              <a:t>译码器和编码器</a:t>
            </a:r>
            <a:endParaRPr lang="zh-CN" altLang="en-US" b="1" dirty="0"/>
          </a:p>
        </p:txBody>
      </p:sp>
      <p:sp>
        <p:nvSpPr>
          <p:cNvPr id="3" name="内容占位符 2"/>
          <p:cNvSpPr>
            <a:spLocks noGrp="1"/>
          </p:cNvSpPr>
          <p:nvPr>
            <p:ph idx="1"/>
          </p:nvPr>
        </p:nvSpPr>
        <p:spPr>
          <a:xfrm>
            <a:off x="336400" y="805604"/>
            <a:ext cx="8473378" cy="2218043"/>
          </a:xfrm>
        </p:spPr>
        <p:txBody>
          <a:bodyPr/>
          <a:lstStyle/>
          <a:p>
            <a:r>
              <a:rPr lang="zh-CN" altLang="en-US" sz="2200" b="1" dirty="0" smtClean="0"/>
              <a:t>译码器（</a:t>
            </a:r>
            <a:r>
              <a:rPr lang="en-US" altLang="zh-CN" sz="2200" b="1" dirty="0" smtClean="0"/>
              <a:t>decoder</a:t>
            </a:r>
            <a:r>
              <a:rPr lang="zh-CN" altLang="en-US" sz="2200" b="1" dirty="0"/>
              <a:t>）：一种多输入、多输出的组合电路。</a:t>
            </a:r>
            <a:endParaRPr lang="en-US" altLang="zh-CN" sz="2200" b="1" dirty="0"/>
          </a:p>
          <a:p>
            <a:pPr lvl="1"/>
            <a:r>
              <a:rPr lang="zh-CN" altLang="en-US" sz="2200" dirty="0" smtClean="0">
                <a:latin typeface="微软雅黑" panose="020B0503020204020204" pitchFamily="34" charset="-122"/>
                <a:ea typeface="微软雅黑" panose="020B0503020204020204" pitchFamily="34" charset="-122"/>
              </a:rPr>
              <a:t>为多</a:t>
            </a:r>
            <a:r>
              <a:rPr lang="zh-CN" altLang="en-US" sz="2200" dirty="0">
                <a:latin typeface="微软雅黑" panose="020B0503020204020204" pitchFamily="34" charset="-122"/>
                <a:ea typeface="微软雅黑" panose="020B0503020204020204" pitchFamily="34" charset="-122"/>
              </a:rPr>
              <a:t>输入端、多输出端电路，且输入</a:t>
            </a:r>
            <a:r>
              <a:rPr lang="zh-CN" altLang="en-US" sz="2200" dirty="0" smtClean="0">
                <a:latin typeface="微软雅黑" panose="020B0503020204020204" pitchFamily="34" charset="-122"/>
                <a:ea typeface="微软雅黑" panose="020B0503020204020204" pitchFamily="34" charset="-122"/>
              </a:rPr>
              <a:t>端数比</a:t>
            </a:r>
            <a:r>
              <a:rPr lang="zh-CN" altLang="en-US" sz="2200" dirty="0">
                <a:latin typeface="微软雅黑" panose="020B0503020204020204" pitchFamily="34" charset="-122"/>
                <a:ea typeface="微软雅黑" panose="020B0503020204020204" pitchFamily="34" charset="-122"/>
              </a:rPr>
              <a:t>输出</a:t>
            </a:r>
            <a:r>
              <a:rPr lang="zh-CN" altLang="en-US" sz="2200" dirty="0" smtClean="0">
                <a:latin typeface="微软雅黑" panose="020B0503020204020204" pitchFamily="34" charset="-122"/>
                <a:ea typeface="微软雅黑" panose="020B0503020204020204" pitchFamily="34" charset="-122"/>
              </a:rPr>
              <a:t>端数少</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电路功能反映输入编码与输出编码之间的映射关系</a:t>
            </a:r>
            <a:endParaRPr lang="en-US" altLang="zh-CN" sz="2200" dirty="0" smtClean="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通常输出编码采用</a:t>
            </a:r>
            <a:r>
              <a:rPr lang="en-US" altLang="zh-CN" sz="2200" dirty="0" smtClean="0">
                <a:latin typeface="微软雅黑" panose="020B0503020204020204" pitchFamily="34" charset="-122"/>
                <a:ea typeface="微软雅黑" panose="020B0503020204020204" pitchFamily="34" charset="-122"/>
              </a:rPr>
              <a:t>2</a:t>
            </a:r>
            <a:r>
              <a:rPr lang="en-US" altLang="zh-CN" sz="2200" baseline="30000" dirty="0" smtClean="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中取</a:t>
            </a:r>
            <a:r>
              <a:rPr lang="en-US" altLang="zh-CN" sz="2200" dirty="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码，即单热点（</a:t>
            </a:r>
            <a:r>
              <a:rPr lang="en-US" altLang="zh-CN" sz="2200" dirty="0" smtClean="0">
                <a:latin typeface="微软雅黑" panose="020B0503020204020204" pitchFamily="34" charset="-122"/>
                <a:ea typeface="微软雅黑" panose="020B0503020204020204" pitchFamily="34" charset="-122"/>
              </a:rPr>
              <a:t>one-hot</a:t>
            </a:r>
            <a:r>
              <a:rPr lang="zh-CN" altLang="en-US" sz="2200" dirty="0" smtClean="0">
                <a:latin typeface="微软雅黑" panose="020B0503020204020204" pitchFamily="34" charset="-122"/>
                <a:ea typeface="微软雅黑" panose="020B0503020204020204" pitchFamily="34" charset="-122"/>
              </a:rPr>
              <a:t>）编码</a:t>
            </a:r>
            <a:endParaRPr lang="en-US" altLang="zh-CN" sz="2200" dirty="0" smtClean="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可以</a:t>
            </a:r>
            <a:r>
              <a:rPr lang="zh-CN" altLang="en-US" sz="2200" dirty="0">
                <a:latin typeface="微软雅黑" panose="020B0503020204020204" pitchFamily="34" charset="-122"/>
                <a:ea typeface="微软雅黑" panose="020B0503020204020204" pitchFamily="34" charset="-122"/>
              </a:rPr>
              <a:t>通过</a:t>
            </a:r>
            <a:r>
              <a:rPr lang="zh-CN" altLang="en-US" sz="2200" dirty="0">
                <a:solidFill>
                  <a:srgbClr val="FF0000"/>
                </a:solidFill>
                <a:latin typeface="微软雅黑" panose="020B0503020204020204" pitchFamily="34" charset="-122"/>
                <a:ea typeface="微软雅黑" panose="020B0503020204020204" pitchFamily="34" charset="-122"/>
              </a:rPr>
              <a:t>使能端</a:t>
            </a:r>
            <a:r>
              <a:rPr lang="en-US" altLang="zh-CN" sz="2200" dirty="0" smtClean="0">
                <a:solidFill>
                  <a:srgbClr val="FF0000"/>
                </a:solidFill>
                <a:latin typeface="微软雅黑" panose="020B0503020204020204" pitchFamily="34" charset="-122"/>
                <a:ea typeface="微软雅黑" panose="020B0503020204020204" pitchFamily="34" charset="-122"/>
              </a:rPr>
              <a:t>EN</a:t>
            </a:r>
            <a:r>
              <a:rPr lang="zh-CN" altLang="en-US" sz="2200" dirty="0" smtClean="0">
                <a:latin typeface="微软雅黑" panose="020B0503020204020204" pitchFamily="34" charset="-122"/>
                <a:ea typeface="微软雅黑" panose="020B0503020204020204" pitchFamily="34" charset="-122"/>
              </a:rPr>
              <a:t>来</a:t>
            </a:r>
            <a:r>
              <a:rPr lang="zh-CN" altLang="en-US" sz="2200" dirty="0">
                <a:latin typeface="微软雅黑" panose="020B0503020204020204" pitchFamily="34" charset="-122"/>
                <a:ea typeface="微软雅黑" panose="020B0503020204020204" pitchFamily="34" charset="-122"/>
              </a:rPr>
              <a:t>控制电路实现映射</a:t>
            </a:r>
            <a:r>
              <a:rPr lang="zh-CN" altLang="en-US" sz="2200" dirty="0" smtClean="0">
                <a:latin typeface="微软雅黑" panose="020B0503020204020204" pitchFamily="34" charset="-122"/>
                <a:ea typeface="微软雅黑" panose="020B0503020204020204" pitchFamily="34" charset="-122"/>
              </a:rPr>
              <a:t>功能</a:t>
            </a:r>
            <a:endParaRPr lang="en-US" altLang="zh-CN" sz="2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grpSp>
        <p:nvGrpSpPr>
          <p:cNvPr id="7" name="Group 31"/>
          <p:cNvGrpSpPr/>
          <p:nvPr/>
        </p:nvGrpSpPr>
        <p:grpSpPr bwMode="auto">
          <a:xfrm>
            <a:off x="457200" y="3840998"/>
            <a:ext cx="3851276" cy="2133600"/>
            <a:chOff x="602" y="1488"/>
            <a:chExt cx="2426" cy="1344"/>
          </a:xfrm>
        </p:grpSpPr>
        <p:sp>
          <p:nvSpPr>
            <p:cNvPr id="8" name="Line 7"/>
            <p:cNvSpPr>
              <a:spLocks noChangeShapeType="1"/>
            </p:cNvSpPr>
            <p:nvPr/>
          </p:nvSpPr>
          <p:spPr bwMode="auto">
            <a:xfrm flipH="1">
              <a:off x="1152" y="225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9" name="Line 8"/>
            <p:cNvSpPr>
              <a:spLocks noChangeShapeType="1"/>
            </p:cNvSpPr>
            <p:nvPr/>
          </p:nvSpPr>
          <p:spPr bwMode="auto">
            <a:xfrm flipH="1">
              <a:off x="1152" y="268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0" name="Line 9"/>
            <p:cNvSpPr>
              <a:spLocks noChangeShapeType="1"/>
            </p:cNvSpPr>
            <p:nvPr/>
          </p:nvSpPr>
          <p:spPr bwMode="auto">
            <a:xfrm>
              <a:off x="1248" y="2400"/>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1" name="Text Box 10"/>
            <p:cNvSpPr txBox="1">
              <a:spLocks noChangeArrowheads="1"/>
            </p:cNvSpPr>
            <p:nvPr/>
          </p:nvSpPr>
          <p:spPr bwMode="auto">
            <a:xfrm>
              <a:off x="602" y="2256"/>
              <a:ext cx="50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solidFill>
                    <a:srgbClr val="C00000"/>
                  </a:solidFill>
                  <a:ea typeface="黑体" panose="02010609060101010101" pitchFamily="49" charset="-122"/>
                </a:rPr>
                <a:t>使能</a:t>
              </a:r>
              <a:endParaRPr lang="zh-CN" altLang="en-US" sz="2400" dirty="0">
                <a:solidFill>
                  <a:srgbClr val="C00000"/>
                </a:solidFill>
                <a:ea typeface="黑体" panose="02010609060101010101" pitchFamily="49" charset="-122"/>
              </a:endParaRPr>
            </a:p>
          </p:txBody>
        </p:sp>
        <p:grpSp>
          <p:nvGrpSpPr>
            <p:cNvPr id="12" name="Group 11"/>
            <p:cNvGrpSpPr/>
            <p:nvPr/>
          </p:nvGrpSpPr>
          <p:grpSpPr bwMode="auto">
            <a:xfrm>
              <a:off x="602" y="1488"/>
              <a:ext cx="2426" cy="1344"/>
              <a:chOff x="2810" y="960"/>
              <a:chExt cx="2426" cy="1344"/>
            </a:xfrm>
          </p:grpSpPr>
          <p:grpSp>
            <p:nvGrpSpPr>
              <p:cNvPr id="13" name="Group 12"/>
              <p:cNvGrpSpPr/>
              <p:nvPr/>
            </p:nvGrpSpPr>
            <p:grpSpPr bwMode="auto">
              <a:xfrm>
                <a:off x="2810" y="960"/>
                <a:ext cx="2426" cy="1344"/>
                <a:chOff x="2810" y="960"/>
                <a:chExt cx="2426" cy="1344"/>
              </a:xfrm>
            </p:grpSpPr>
            <p:sp>
              <p:nvSpPr>
                <p:cNvPr id="15" name="Rectangle 13"/>
                <p:cNvSpPr>
                  <a:spLocks noChangeArrowheads="1"/>
                </p:cNvSpPr>
                <p:nvPr/>
              </p:nvSpPr>
              <p:spPr bwMode="auto">
                <a:xfrm>
                  <a:off x="3600" y="960"/>
                  <a:ext cx="864" cy="134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p>
              </p:txBody>
            </p:sp>
            <p:sp>
              <p:nvSpPr>
                <p:cNvPr id="16" name="Line 14"/>
                <p:cNvSpPr>
                  <a:spLocks noChangeShapeType="1"/>
                </p:cNvSpPr>
                <p:nvPr/>
              </p:nvSpPr>
              <p:spPr bwMode="auto">
                <a:xfrm flipH="1">
                  <a:off x="3360" y="1104"/>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7" name="Line 15"/>
                <p:cNvSpPr>
                  <a:spLocks noChangeShapeType="1"/>
                </p:cNvSpPr>
                <p:nvPr/>
              </p:nvSpPr>
              <p:spPr bwMode="auto">
                <a:xfrm flipH="1">
                  <a:off x="3360" y="153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8" name="Line 16"/>
                <p:cNvSpPr>
                  <a:spLocks noChangeShapeType="1"/>
                </p:cNvSpPr>
                <p:nvPr/>
              </p:nvSpPr>
              <p:spPr bwMode="auto">
                <a:xfrm>
                  <a:off x="3456" y="1248"/>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9" name="Line 17"/>
                <p:cNvSpPr>
                  <a:spLocks noChangeShapeType="1"/>
                </p:cNvSpPr>
                <p:nvPr/>
              </p:nvSpPr>
              <p:spPr bwMode="auto">
                <a:xfrm flipH="1">
                  <a:off x="4464" y="1440"/>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20" name="Line 18"/>
                <p:cNvSpPr>
                  <a:spLocks noChangeShapeType="1"/>
                </p:cNvSpPr>
                <p:nvPr/>
              </p:nvSpPr>
              <p:spPr bwMode="auto">
                <a:xfrm flipH="1">
                  <a:off x="4464" y="1872"/>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21" name="Line 19"/>
                <p:cNvSpPr>
                  <a:spLocks noChangeShapeType="1"/>
                </p:cNvSpPr>
                <p:nvPr/>
              </p:nvSpPr>
              <p:spPr bwMode="auto">
                <a:xfrm>
                  <a:off x="4560" y="1584"/>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nvGrpSpPr>
                <p:cNvPr id="22" name="Group 20"/>
                <p:cNvGrpSpPr/>
                <p:nvPr/>
              </p:nvGrpSpPr>
              <p:grpSpPr bwMode="auto">
                <a:xfrm>
                  <a:off x="3648" y="1056"/>
                  <a:ext cx="768" cy="864"/>
                  <a:chOff x="3792" y="1104"/>
                  <a:chExt cx="768" cy="864"/>
                </a:xfrm>
              </p:grpSpPr>
              <p:sp>
                <p:nvSpPr>
                  <p:cNvPr id="25" name="AutoShape 21"/>
                  <p:cNvSpPr/>
                  <p:nvPr/>
                </p:nvSpPr>
                <p:spPr bwMode="auto">
                  <a:xfrm>
                    <a:off x="4416" y="1440"/>
                    <a:ext cx="144" cy="528"/>
                  </a:xfrm>
                  <a:prstGeom prst="leftBrace">
                    <a:avLst>
                      <a:gd name="adj1" fmla="val 30556"/>
                      <a:gd name="adj2"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6" name="AutoShape 22"/>
                  <p:cNvSpPr/>
                  <p:nvPr/>
                </p:nvSpPr>
                <p:spPr bwMode="auto">
                  <a:xfrm>
                    <a:off x="3792" y="1104"/>
                    <a:ext cx="144" cy="528"/>
                  </a:xfrm>
                  <a:prstGeom prst="rightBrace">
                    <a:avLst>
                      <a:gd name="adj1" fmla="val 30556"/>
                      <a:gd name="adj2"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7" name="Line 23"/>
                  <p:cNvSpPr>
                    <a:spLocks noChangeShapeType="1"/>
                  </p:cNvSpPr>
                  <p:nvPr/>
                </p:nvSpPr>
                <p:spPr bwMode="auto">
                  <a:xfrm>
                    <a:off x="3984" y="1392"/>
                    <a:ext cx="384" cy="288"/>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23" name="Text Box 24"/>
                <p:cNvSpPr txBox="1">
                  <a:spLocks noChangeArrowheads="1"/>
                </p:cNvSpPr>
                <p:nvPr/>
              </p:nvSpPr>
              <p:spPr bwMode="auto">
                <a:xfrm>
                  <a:off x="2810" y="960"/>
                  <a:ext cx="506"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ea typeface="黑体" panose="02010609060101010101" pitchFamily="49" charset="-122"/>
                    </a:rPr>
                    <a:t>输入</a:t>
                  </a:r>
                  <a:endParaRPr lang="zh-CN" altLang="en-US" sz="2400" dirty="0">
                    <a:ea typeface="黑体" panose="02010609060101010101" pitchFamily="49" charset="-122"/>
                  </a:endParaRPr>
                </a:p>
                <a:p>
                  <a:pPr>
                    <a:lnSpc>
                      <a:spcPct val="130000"/>
                    </a:lnSpc>
                  </a:pPr>
                  <a:r>
                    <a:rPr lang="zh-CN" altLang="en-US" sz="2400" dirty="0">
                      <a:ea typeface="黑体" panose="02010609060101010101" pitchFamily="49" charset="-122"/>
                    </a:rPr>
                    <a:t>编码</a:t>
                  </a:r>
                  <a:endParaRPr lang="zh-CN" altLang="en-US" sz="2400" dirty="0">
                    <a:ea typeface="黑体" panose="02010609060101010101" pitchFamily="49" charset="-122"/>
                  </a:endParaRPr>
                </a:p>
              </p:txBody>
            </p:sp>
            <p:sp>
              <p:nvSpPr>
                <p:cNvPr id="24" name="Text Box 25"/>
                <p:cNvSpPr txBox="1">
                  <a:spLocks noChangeArrowheads="1"/>
                </p:cNvSpPr>
                <p:nvPr/>
              </p:nvSpPr>
              <p:spPr bwMode="auto">
                <a:xfrm>
                  <a:off x="4730" y="1296"/>
                  <a:ext cx="506"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ea typeface="黑体" panose="02010609060101010101" pitchFamily="49" charset="-122"/>
                    </a:rPr>
                    <a:t>输出</a:t>
                  </a:r>
                  <a:endParaRPr lang="zh-CN" altLang="en-US" sz="2400" dirty="0">
                    <a:ea typeface="黑体" panose="02010609060101010101" pitchFamily="49" charset="-122"/>
                  </a:endParaRPr>
                </a:p>
                <a:p>
                  <a:pPr>
                    <a:lnSpc>
                      <a:spcPct val="130000"/>
                    </a:lnSpc>
                  </a:pPr>
                  <a:r>
                    <a:rPr lang="zh-CN" altLang="en-US" sz="2400" dirty="0">
                      <a:ea typeface="黑体" panose="02010609060101010101" pitchFamily="49" charset="-122"/>
                    </a:rPr>
                    <a:t>编码</a:t>
                  </a:r>
                  <a:endParaRPr lang="zh-CN" altLang="en-US" sz="2400" dirty="0">
                    <a:ea typeface="黑体" panose="02010609060101010101" pitchFamily="49" charset="-122"/>
                  </a:endParaRPr>
                </a:p>
              </p:txBody>
            </p:sp>
          </p:grpSp>
          <p:sp>
            <p:nvSpPr>
              <p:cNvPr id="14" name="Text Box 26"/>
              <p:cNvSpPr txBox="1">
                <a:spLocks noChangeArrowheads="1"/>
              </p:cNvSpPr>
              <p:nvPr/>
            </p:nvSpPr>
            <p:spPr bwMode="auto">
              <a:xfrm rot="2088256">
                <a:off x="3863" y="1152"/>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pitchFamily="49" charset="-122"/>
                  </a:rPr>
                  <a:t>映射</a:t>
                </a:r>
                <a:endParaRPr lang="zh-CN" altLang="en-US" sz="2400" dirty="0">
                  <a:ea typeface="黑体" panose="02010609060101010101" pitchFamily="49" charset="-122"/>
                </a:endParaRPr>
              </a:p>
            </p:txBody>
          </p:sp>
        </p:grpSp>
      </p:grpSp>
      <p:grpSp>
        <p:nvGrpSpPr>
          <p:cNvPr id="28" name="Group 38"/>
          <p:cNvGrpSpPr/>
          <p:nvPr/>
        </p:nvGrpSpPr>
        <p:grpSpPr bwMode="auto">
          <a:xfrm>
            <a:off x="835025" y="3212348"/>
            <a:ext cx="2200275" cy="704850"/>
            <a:chOff x="622" y="1428"/>
            <a:chExt cx="1386" cy="444"/>
          </a:xfrm>
        </p:grpSpPr>
        <p:sp>
          <p:nvSpPr>
            <p:cNvPr id="29" name="Text Box 32"/>
            <p:cNvSpPr txBox="1">
              <a:spLocks noChangeArrowheads="1"/>
            </p:cNvSpPr>
            <p:nvPr/>
          </p:nvSpPr>
          <p:spPr bwMode="auto">
            <a:xfrm>
              <a:off x="814" y="1428"/>
              <a:ext cx="1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anose="020B0604030504040204" pitchFamily="34" charset="0"/>
                  <a:ea typeface="黑体" panose="02010609060101010101" pitchFamily="49" charset="-122"/>
                </a:rPr>
                <a:t>n</a:t>
              </a:r>
              <a:r>
                <a:rPr lang="zh-CN" altLang="en-US" sz="2400" dirty="0">
                  <a:solidFill>
                    <a:srgbClr val="00B0F0"/>
                  </a:solidFill>
                  <a:latin typeface="Tahoma" panose="020B0604030504040204" pitchFamily="34" charset="0"/>
                  <a:ea typeface="黑体" panose="02010609060101010101" pitchFamily="49" charset="-122"/>
                </a:rPr>
                <a:t>位二进制码</a:t>
              </a:r>
              <a:endParaRPr lang="zh-CN" altLang="en-US" sz="2400" dirty="0">
                <a:solidFill>
                  <a:srgbClr val="00B0F0"/>
                </a:solidFill>
                <a:latin typeface="Tahoma" panose="020B0604030504040204" pitchFamily="34" charset="0"/>
                <a:ea typeface="黑体" panose="02010609060101010101" pitchFamily="49" charset="-122"/>
              </a:endParaRPr>
            </a:p>
          </p:txBody>
        </p:sp>
        <p:sp>
          <p:nvSpPr>
            <p:cNvPr id="30" name="Line 33"/>
            <p:cNvSpPr>
              <a:spLocks noChangeShapeType="1"/>
            </p:cNvSpPr>
            <p:nvPr/>
          </p:nvSpPr>
          <p:spPr bwMode="auto">
            <a:xfrm flipV="1">
              <a:off x="624" y="1581"/>
              <a:ext cx="0" cy="291"/>
            </a:xfrm>
            <a:prstGeom prst="line">
              <a:avLst/>
            </a:prstGeom>
            <a:noFill/>
            <a:ln w="190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1" name="Line 34"/>
            <p:cNvSpPr>
              <a:spLocks noChangeShapeType="1"/>
            </p:cNvSpPr>
            <p:nvPr/>
          </p:nvSpPr>
          <p:spPr bwMode="auto">
            <a:xfrm>
              <a:off x="622" y="1575"/>
              <a:ext cx="192" cy="0"/>
            </a:xfrm>
            <a:prstGeom prst="line">
              <a:avLst/>
            </a:prstGeom>
            <a:noFill/>
            <a:ln w="190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2" name="Group 39"/>
          <p:cNvGrpSpPr/>
          <p:nvPr/>
        </p:nvGrpSpPr>
        <p:grpSpPr bwMode="auto">
          <a:xfrm>
            <a:off x="1808163" y="5441205"/>
            <a:ext cx="2154237" cy="1081089"/>
            <a:chOff x="1235" y="2832"/>
            <a:chExt cx="1357" cy="681"/>
          </a:xfrm>
        </p:grpSpPr>
        <p:sp>
          <p:nvSpPr>
            <p:cNvPr id="33" name="Text Box 35"/>
            <p:cNvSpPr txBox="1">
              <a:spLocks noChangeArrowheads="1"/>
            </p:cNvSpPr>
            <p:nvPr/>
          </p:nvSpPr>
          <p:spPr bwMode="auto">
            <a:xfrm>
              <a:off x="1235" y="3222"/>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anose="020B0604030504040204" pitchFamily="34" charset="0"/>
                  <a:ea typeface="黑体" panose="02010609060101010101" pitchFamily="49" charset="-122"/>
                </a:rPr>
                <a:t>2</a:t>
              </a:r>
              <a:r>
                <a:rPr lang="en-US" altLang="zh-CN" sz="2400" baseline="50000" dirty="0">
                  <a:solidFill>
                    <a:srgbClr val="00B0F0"/>
                  </a:solidFill>
                  <a:latin typeface="Tahoma" panose="020B0604030504040204" pitchFamily="34" charset="0"/>
                  <a:ea typeface="黑体" panose="02010609060101010101" pitchFamily="49" charset="-122"/>
                </a:rPr>
                <a:t>n</a:t>
              </a:r>
              <a:r>
                <a:rPr lang="zh-CN" altLang="en-US" sz="2400" dirty="0">
                  <a:solidFill>
                    <a:srgbClr val="00B0F0"/>
                  </a:solidFill>
                  <a:latin typeface="Tahoma" panose="020B0604030504040204" pitchFamily="34" charset="0"/>
                  <a:ea typeface="黑体" panose="02010609060101010101" pitchFamily="49" charset="-122"/>
                </a:rPr>
                <a:t>中取1码</a:t>
              </a:r>
              <a:endParaRPr lang="zh-CN" altLang="en-US" sz="2400" dirty="0">
                <a:solidFill>
                  <a:srgbClr val="00B0F0"/>
                </a:solidFill>
                <a:latin typeface="Tahoma" panose="020B0604030504040204" pitchFamily="34" charset="0"/>
                <a:ea typeface="黑体" panose="02010609060101010101" pitchFamily="49" charset="-122"/>
              </a:endParaRPr>
            </a:p>
          </p:txBody>
        </p:sp>
        <p:sp>
          <p:nvSpPr>
            <p:cNvPr id="34" name="Line 36"/>
            <p:cNvSpPr>
              <a:spLocks noChangeShapeType="1"/>
            </p:cNvSpPr>
            <p:nvPr/>
          </p:nvSpPr>
          <p:spPr bwMode="auto">
            <a:xfrm>
              <a:off x="2592" y="2832"/>
              <a:ext cx="0" cy="528"/>
            </a:xfrm>
            <a:prstGeom prst="line">
              <a:avLst/>
            </a:prstGeom>
            <a:noFill/>
            <a:ln w="190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37"/>
            <p:cNvSpPr>
              <a:spLocks noChangeShapeType="1"/>
            </p:cNvSpPr>
            <p:nvPr/>
          </p:nvSpPr>
          <p:spPr bwMode="auto">
            <a:xfrm flipH="1">
              <a:off x="2256" y="3360"/>
              <a:ext cx="336" cy="0"/>
            </a:xfrm>
            <a:prstGeom prst="line">
              <a:avLst/>
            </a:prstGeom>
            <a:noFill/>
            <a:ln w="190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内容占位符 5"/>
          <p:cNvSpPr txBox="1"/>
          <p:nvPr/>
        </p:nvSpPr>
        <p:spPr bwMode="auto">
          <a:xfrm>
            <a:off x="4774502" y="3574861"/>
            <a:ext cx="4079773" cy="2742073"/>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r>
              <a:rPr lang="en-US" altLang="zh-CN" sz="2200" b="1" kern="0" dirty="0"/>
              <a:t>n-2</a:t>
            </a:r>
            <a:r>
              <a:rPr lang="en-US" altLang="zh-CN" sz="2200" b="1" kern="0" baseline="30000" dirty="0"/>
              <a:t>n</a:t>
            </a:r>
            <a:r>
              <a:rPr lang="zh-CN" altLang="en-US" sz="2200" b="1" kern="0" dirty="0" smtClean="0"/>
              <a:t>译码器</a:t>
            </a:r>
            <a:endParaRPr lang="en-US" altLang="zh-CN" sz="2200" b="1" kern="0" dirty="0"/>
          </a:p>
          <a:p>
            <a:pPr lvl="1"/>
            <a:r>
              <a:rPr lang="zh-CN" altLang="en-US" sz="2200" b="1" kern="0" dirty="0">
                <a:latin typeface="微软雅黑" panose="020B0503020204020204" pitchFamily="34" charset="-122"/>
                <a:ea typeface="微软雅黑" panose="020B0503020204020204" pitchFamily="34" charset="-122"/>
              </a:rPr>
              <a:t>输入：</a:t>
            </a:r>
            <a:r>
              <a:rPr lang="en-US" altLang="zh-CN" sz="2200" b="1" kern="0" dirty="0">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位二进制编码</a:t>
            </a:r>
            <a:endParaRPr lang="en-US" altLang="zh-CN" sz="2200" b="1" kern="0" dirty="0">
              <a:latin typeface="微软雅黑" panose="020B0503020204020204" pitchFamily="34" charset="-122"/>
              <a:ea typeface="微软雅黑" panose="020B0503020204020204" pitchFamily="34" charset="-122"/>
            </a:endParaRPr>
          </a:p>
          <a:p>
            <a:pPr lvl="1"/>
            <a:r>
              <a:rPr lang="zh-CN" altLang="en-US" sz="2200" b="1" kern="0" dirty="0">
                <a:latin typeface="微软雅黑" panose="020B0503020204020204" pitchFamily="34" charset="-122"/>
                <a:ea typeface="微软雅黑" panose="020B0503020204020204" pitchFamily="34" charset="-122"/>
              </a:rPr>
              <a:t>输出：</a:t>
            </a:r>
            <a:r>
              <a:rPr lang="en-US" altLang="zh-CN" sz="2200" b="1" kern="0" dirty="0">
                <a:latin typeface="微软雅黑" panose="020B0503020204020204" pitchFamily="34" charset="-122"/>
                <a:ea typeface="微软雅黑" panose="020B0503020204020204" pitchFamily="34" charset="-122"/>
              </a:rPr>
              <a:t>2</a:t>
            </a:r>
            <a:r>
              <a:rPr lang="en-US" altLang="zh-CN" sz="2200" b="1" kern="0" baseline="30000" dirty="0">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中取</a:t>
            </a:r>
            <a:r>
              <a:rPr lang="en-US" altLang="zh-CN" sz="2200" b="1" kern="0" dirty="0">
                <a:latin typeface="微软雅黑" panose="020B0503020204020204" pitchFamily="34" charset="-122"/>
                <a:ea typeface="微软雅黑" panose="020B0503020204020204" pitchFamily="34" charset="-122"/>
              </a:rPr>
              <a:t>1</a:t>
            </a:r>
            <a:r>
              <a:rPr lang="zh-CN" altLang="en-US" sz="2200" b="1" kern="0" dirty="0">
                <a:latin typeface="微软雅黑" panose="020B0503020204020204" pitchFamily="34" charset="-122"/>
                <a:ea typeface="微软雅黑" panose="020B0503020204020204" pitchFamily="34" charset="-122"/>
              </a:rPr>
              <a:t>码</a:t>
            </a:r>
            <a:endParaRPr lang="en-US" altLang="zh-CN" sz="2200" b="1" kern="0" dirty="0">
              <a:latin typeface="微软雅黑" panose="020B0503020204020204" pitchFamily="34" charset="-122"/>
              <a:ea typeface="微软雅黑" panose="020B0503020204020204" pitchFamily="34" charset="-122"/>
            </a:endParaRPr>
          </a:p>
          <a:p>
            <a:r>
              <a:rPr lang="en-US" altLang="zh-CN" sz="2200" b="1" kern="0" dirty="0"/>
              <a:t> </a:t>
            </a:r>
            <a:r>
              <a:rPr lang="zh-CN" altLang="en-US" sz="2200" b="1" kern="0" dirty="0" smtClean="0"/>
              <a:t>例如</a:t>
            </a:r>
            <a:r>
              <a:rPr lang="zh-CN" altLang="en-US" sz="2200" b="1" kern="0" dirty="0"/>
              <a:t>：</a:t>
            </a:r>
            <a:endParaRPr lang="en-US" altLang="zh-CN" sz="2200" b="1" kern="0" dirty="0"/>
          </a:p>
          <a:p>
            <a:pPr lvl="1"/>
            <a:r>
              <a:rPr lang="en-US" altLang="zh-CN" sz="2200" b="1" kern="0" dirty="0">
                <a:latin typeface="微软雅黑" panose="020B0503020204020204" pitchFamily="34" charset="-122"/>
                <a:ea typeface="微软雅黑" panose="020B0503020204020204" pitchFamily="34" charset="-122"/>
              </a:rPr>
              <a:t>2-4</a:t>
            </a:r>
            <a:r>
              <a:rPr lang="zh-CN" altLang="en-US" sz="2200" b="1" kern="0" dirty="0">
                <a:latin typeface="微软雅黑" panose="020B0503020204020204" pitchFamily="34" charset="-122"/>
                <a:ea typeface="微软雅黑" panose="020B0503020204020204" pitchFamily="34" charset="-122"/>
              </a:rPr>
              <a:t>译码器</a:t>
            </a:r>
            <a:endParaRPr lang="en-US" altLang="zh-CN" sz="2200" b="1" kern="0" dirty="0">
              <a:latin typeface="微软雅黑" panose="020B0503020204020204" pitchFamily="34" charset="-122"/>
              <a:ea typeface="微软雅黑" panose="020B0503020204020204" pitchFamily="34" charset="-122"/>
            </a:endParaRPr>
          </a:p>
          <a:p>
            <a:pPr lvl="1"/>
            <a:r>
              <a:rPr lang="en-US" altLang="zh-CN" sz="2200" b="1" kern="0" dirty="0">
                <a:latin typeface="微软雅黑" panose="020B0503020204020204" pitchFamily="34" charset="-122"/>
                <a:ea typeface="微软雅黑" panose="020B0503020204020204" pitchFamily="34" charset="-122"/>
              </a:rPr>
              <a:t>3-8</a:t>
            </a:r>
            <a:r>
              <a:rPr lang="zh-CN" altLang="en-US" sz="2200" b="1" kern="0" dirty="0">
                <a:latin typeface="微软雅黑" panose="020B0503020204020204" pitchFamily="34" charset="-122"/>
                <a:ea typeface="微软雅黑" panose="020B0503020204020204" pitchFamily="34" charset="-122"/>
              </a:rPr>
              <a:t>译码器</a:t>
            </a:r>
            <a:endParaRPr lang="en-US" altLang="zh-CN" sz="2200" b="1" kern="0" dirty="0">
              <a:latin typeface="微软雅黑" panose="020B0503020204020204" pitchFamily="34" charset="-122"/>
              <a:ea typeface="微软雅黑" panose="020B0503020204020204" pitchFamily="34" charset="-122"/>
            </a:endParaRPr>
          </a:p>
          <a:p>
            <a:pPr lvl="1"/>
            <a:r>
              <a:rPr lang="en-US" altLang="zh-CN" sz="2200" b="1" kern="0" dirty="0" smtClean="0">
                <a:latin typeface="微软雅黑" panose="020B0503020204020204" pitchFamily="34" charset="-122"/>
                <a:ea typeface="微软雅黑" panose="020B0503020204020204" pitchFamily="34" charset="-122"/>
              </a:rPr>
              <a:t>4-16</a:t>
            </a:r>
            <a:r>
              <a:rPr lang="zh-CN" altLang="en-US" sz="2200" b="1" kern="0" dirty="0" smtClean="0">
                <a:latin typeface="微软雅黑" panose="020B0503020204020204" pitchFamily="34" charset="-122"/>
                <a:ea typeface="微软雅黑" panose="020B0503020204020204" pitchFamily="34" charset="-122"/>
              </a:rPr>
              <a:t>译码器</a:t>
            </a:r>
            <a:endParaRPr lang="zh-CN" altLang="en-US" sz="2200" b="1" kern="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up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16492" y="836712"/>
            <a:ext cx="6073775" cy="533288"/>
          </a:xfrm>
        </p:spPr>
        <p:txBody>
          <a:bodyPr/>
          <a:lstStyle/>
          <a:p>
            <a:r>
              <a:rPr lang="zh-CN" altLang="en-US" sz="3600" b="1" dirty="0"/>
              <a:t>第一讲 组合逻辑电路概述</a:t>
            </a:r>
            <a:endParaRPr lang="zh-CN" altLang="en-US" sz="36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5" name="Rectangle 3"/>
          <p:cNvSpPr txBox="1">
            <a:spLocks noChangeArrowheads="1"/>
          </p:cNvSpPr>
          <p:nvPr/>
        </p:nvSpPr>
        <p:spPr bwMode="auto">
          <a:xfrm>
            <a:off x="1691680" y="2204864"/>
            <a:ext cx="5474179" cy="239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eaLnBrk="0" hangingPunct="0">
              <a:spcBef>
                <a:spcPts val="600"/>
              </a:spcBef>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组合逻辑电路构成规则</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逻辑电路图</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两</a:t>
            </a:r>
            <a:r>
              <a:rPr lang="zh-CN" altLang="en-US" sz="2200" dirty="0" smtClean="0">
                <a:latin typeface="微软雅黑" panose="020B0503020204020204" pitchFamily="34" charset="-122"/>
                <a:ea typeface="微软雅黑" panose="020B0503020204020204" pitchFamily="34" charset="-122"/>
              </a:rPr>
              <a:t>级与多级组合逻辑电路</a:t>
            </a:r>
            <a:endParaRPr lang="en-US" altLang="zh-CN" sz="2200" dirty="0" smtClean="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组合逻辑电路设计</a:t>
            </a:r>
            <a:endParaRPr lang="en-US" altLang="zh-CN" sz="2200" dirty="0" smtClean="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无关项、非法值和高阻态</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Part ay. The symbol for the decoder is a vertical block. Input pins for Ay 0, Ay 1, and E N are arranged from top to bottom along the left side of the block, and output pins for Y 0 to Y 3 are arranged from top to bottom along the right side of the block. Part b. The decoder is depicted as a single-level circuit with inverters in advance of the only gate level to complement the signals as indicated. The circuit has 4 AND gates. The first AND gate receives Ay 0 prime, Ay 1 prime, and E N, and it sends output Y 0. The second gate receives Ay 0, Ay 1 prime, and E N, and it sends Y 1. The third gate receives Ay 0 prime, Ay 1, and E N, and it sends Y 2. The fourth gate receives Ay 0, Ay 1, and E N, and it sends Y 3."/>
          <p:cNvPicPr>
            <a:picLocks noChangeAspect="1"/>
          </p:cNvPicPr>
          <p:nvPr/>
        </p:nvPicPr>
        <p:blipFill rotWithShape="1">
          <a:blip r:embed="rId1">
            <a:extLst>
              <a:ext uri="{28A0092B-C50C-407E-A947-70E740481C1C}">
                <a14:useLocalDpi xmlns:a14="http://schemas.microsoft.com/office/drawing/2010/main" val="0"/>
              </a:ext>
            </a:extLst>
          </a:blip>
          <a:srcRect l="32412"/>
          <a:stretch>
            <a:fillRect/>
          </a:stretch>
        </p:blipFill>
        <p:spPr>
          <a:xfrm>
            <a:off x="3491880" y="3324846"/>
            <a:ext cx="5320855" cy="3272506"/>
          </a:xfrm>
          <a:prstGeom prst="rect">
            <a:avLst/>
          </a:prstGeom>
        </p:spPr>
      </p:pic>
      <p:sp>
        <p:nvSpPr>
          <p:cNvPr id="10242" name="标题 1"/>
          <p:cNvSpPr>
            <a:spLocks noGrp="1"/>
          </p:cNvSpPr>
          <p:nvPr>
            <p:ph type="title"/>
          </p:nvPr>
        </p:nvSpPr>
        <p:spPr/>
        <p:txBody>
          <a:bodyPr/>
          <a:lstStyle/>
          <a:p>
            <a:r>
              <a:rPr lang="en-US" altLang="zh-CN" b="1" dirty="0"/>
              <a:t>2.1 </a:t>
            </a:r>
            <a:r>
              <a:rPr lang="zh-CN" altLang="en-US" b="1" dirty="0"/>
              <a:t>译码器和编码器</a:t>
            </a:r>
            <a:endParaRPr lang="zh-CN" altLang="en-US" b="1" dirty="0"/>
          </a:p>
        </p:txBody>
      </p:sp>
      <p:sp>
        <p:nvSpPr>
          <p:cNvPr id="10243" name="内容占位符 2"/>
          <p:cNvSpPr>
            <a:spLocks noGrp="1"/>
          </p:cNvSpPr>
          <p:nvPr>
            <p:ph idx="1"/>
          </p:nvPr>
        </p:nvSpPr>
        <p:spPr>
          <a:xfrm>
            <a:off x="262484" y="908720"/>
            <a:ext cx="4036958" cy="4757200"/>
          </a:xfrm>
        </p:spPr>
        <p:txBody>
          <a:bodyPr/>
          <a:lstStyle/>
          <a:p>
            <a:pPr marL="0" lvl="1" indent="0">
              <a:buClr>
                <a:schemeClr val="tx2"/>
              </a:buClr>
              <a:buNone/>
            </a:pPr>
            <a:r>
              <a:rPr lang="zh-CN" altLang="en-US"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2-4</a:t>
            </a:r>
            <a:r>
              <a:rPr lang="zh-CN" altLang="en-US" sz="2200" dirty="0">
                <a:latin typeface="微软雅黑" panose="020B0503020204020204" pitchFamily="34" charset="-122"/>
                <a:ea typeface="微软雅黑" panose="020B0503020204020204" pitchFamily="34" charset="-122"/>
              </a:rPr>
              <a:t>译码器</a:t>
            </a:r>
            <a:r>
              <a:rPr lang="en-US" altLang="zh-CN" sz="2200" dirty="0" smtClean="0">
                <a:latin typeface="微软雅黑" panose="020B0503020204020204" pitchFamily="34" charset="-122"/>
                <a:ea typeface="微软雅黑" panose="020B0503020204020204" pitchFamily="34" charset="-122"/>
              </a:rPr>
              <a:t>74X139</a:t>
            </a:r>
            <a:endParaRPr lang="en-US" altLang="zh-CN" sz="2200" dirty="0">
              <a:latin typeface="微软雅黑" panose="020B0503020204020204" pitchFamily="34" charset="-122"/>
              <a:ea typeface="微软雅黑" panose="020B0503020204020204" pitchFamily="34" charset="-122"/>
            </a:endParaRPr>
          </a:p>
          <a:p>
            <a:r>
              <a:rPr lang="zh-CN" altLang="en-US" sz="2200" b="1" dirty="0"/>
              <a:t>输出端</a:t>
            </a:r>
            <a:r>
              <a:rPr lang="zh-CN" altLang="en-US" sz="2200" b="1" dirty="0">
                <a:solidFill>
                  <a:srgbClr val="FF0000"/>
                </a:solidFill>
              </a:rPr>
              <a:t>高电平</a:t>
            </a:r>
            <a:r>
              <a:rPr lang="zh-CN" altLang="en-US" sz="2200" b="1" dirty="0"/>
              <a:t>有效，表示选中输出，对应输入信号的</a:t>
            </a:r>
            <a:r>
              <a:rPr lang="zh-CN" altLang="en-US" sz="2200" b="1" dirty="0">
                <a:solidFill>
                  <a:srgbClr val="FF0000"/>
                </a:solidFill>
              </a:rPr>
              <a:t>最小</a:t>
            </a:r>
            <a:r>
              <a:rPr lang="zh-CN" altLang="en-US" sz="2200" b="1" dirty="0" smtClean="0">
                <a:solidFill>
                  <a:srgbClr val="FF0000"/>
                </a:solidFill>
              </a:rPr>
              <a:t>项</a:t>
            </a:r>
            <a:endParaRPr lang="en-US" altLang="zh-CN" sz="2200" b="1" dirty="0">
              <a:solidFill>
                <a:srgbClr val="FF0000"/>
              </a:solidFill>
            </a:endParaRPr>
          </a:p>
          <a:p>
            <a:r>
              <a:rPr lang="zh-CN" altLang="en-US" sz="2200" b="1" dirty="0"/>
              <a:t>通过</a:t>
            </a:r>
            <a:r>
              <a:rPr lang="zh-CN" altLang="en-US" sz="2200" b="1" dirty="0">
                <a:solidFill>
                  <a:srgbClr val="FF0000"/>
                </a:solidFill>
              </a:rPr>
              <a:t>使能控制端</a:t>
            </a:r>
            <a:r>
              <a:rPr lang="en-US" altLang="zh-CN" sz="2200" b="1" dirty="0">
                <a:solidFill>
                  <a:srgbClr val="FF0000"/>
                </a:solidFill>
              </a:rPr>
              <a:t>EN</a:t>
            </a:r>
            <a:r>
              <a:rPr lang="zh-CN" altLang="en-US" sz="2200" b="1" dirty="0"/>
              <a:t>（</a:t>
            </a:r>
            <a:r>
              <a:rPr lang="en-US" altLang="zh-CN" sz="2200" b="1" dirty="0"/>
              <a:t>Enable Control</a:t>
            </a:r>
            <a:r>
              <a:rPr lang="zh-CN" altLang="en-US" sz="2200" b="1" dirty="0" smtClean="0"/>
              <a:t>）禁止或实现</a:t>
            </a:r>
            <a:r>
              <a:rPr lang="zh-CN" altLang="en-US" sz="2200" b="1" dirty="0"/>
              <a:t>相应的</a:t>
            </a:r>
            <a:r>
              <a:rPr lang="zh-CN" altLang="en-US" sz="2200" b="1" dirty="0" smtClean="0"/>
              <a:t>功能 </a:t>
            </a:r>
            <a:endParaRPr lang="zh-CN" altLang="en-US" sz="2200" b="1" dirty="0"/>
          </a:p>
          <a:p>
            <a:r>
              <a:rPr lang="en-US" altLang="zh-CN" sz="2200" b="1" dirty="0" smtClean="0"/>
              <a:t>EN=0</a:t>
            </a:r>
            <a:r>
              <a:rPr lang="zh-CN" altLang="en-US" sz="2200" b="1" dirty="0" smtClean="0"/>
              <a:t>时</a:t>
            </a:r>
            <a:r>
              <a:rPr lang="zh-CN" altLang="en-US" sz="2200" b="1" dirty="0"/>
              <a:t>，</a:t>
            </a:r>
            <a:r>
              <a:rPr lang="zh-CN" altLang="en-US" sz="2200" b="1" dirty="0" smtClean="0"/>
              <a:t>输出为</a:t>
            </a:r>
            <a:r>
              <a:rPr lang="zh-CN" altLang="en-US" sz="2200" b="1" dirty="0" smtClean="0">
                <a:solidFill>
                  <a:srgbClr val="FF0000"/>
                </a:solidFill>
              </a:rPr>
              <a:t>全</a:t>
            </a:r>
            <a:r>
              <a:rPr lang="en-US" altLang="zh-CN" sz="2200" b="1" dirty="0" smtClean="0">
                <a:solidFill>
                  <a:srgbClr val="FF0000"/>
                </a:solidFill>
              </a:rPr>
              <a:t>0</a:t>
            </a:r>
            <a:endParaRPr lang="en-US" altLang="zh-CN" sz="2400" dirty="0"/>
          </a:p>
          <a:p>
            <a:pPr lvl="1">
              <a:lnSpc>
                <a:spcPct val="80000"/>
              </a:lnSpc>
              <a:spcBef>
                <a:spcPct val="50000"/>
              </a:spcBef>
              <a:buClr>
                <a:srgbClr val="333399"/>
              </a:buClr>
            </a:pPr>
            <a:r>
              <a:rPr lang="zh-CN" altLang="en-US" sz="2200" dirty="0">
                <a:latin typeface="微软雅黑" panose="020B0503020204020204" pitchFamily="34" charset="-122"/>
                <a:ea typeface="微软雅黑" panose="020B0503020204020204" pitchFamily="34" charset="-122"/>
              </a:rPr>
              <a:t>消除干扰</a:t>
            </a:r>
            <a:endParaRPr lang="zh-CN" altLang="en-US" sz="2200" dirty="0">
              <a:latin typeface="微软雅黑" panose="020B0503020204020204" pitchFamily="34" charset="-122"/>
              <a:ea typeface="微软雅黑" panose="020B0503020204020204" pitchFamily="34" charset="-122"/>
            </a:endParaRPr>
          </a:p>
          <a:p>
            <a:pPr lvl="1">
              <a:lnSpc>
                <a:spcPct val="80000"/>
              </a:lnSpc>
              <a:spcBef>
                <a:spcPct val="50000"/>
              </a:spcBef>
              <a:buClr>
                <a:srgbClr val="333399"/>
              </a:buClr>
            </a:pPr>
            <a:r>
              <a:rPr lang="zh-CN" altLang="en-US" sz="2200" dirty="0">
                <a:latin typeface="微软雅黑" panose="020B0503020204020204" pitchFamily="34" charset="-122"/>
                <a:ea typeface="微软雅黑" panose="020B0503020204020204" pitchFamily="34" charset="-122"/>
              </a:rPr>
              <a:t>功能扩展</a:t>
            </a:r>
            <a:endParaRPr lang="zh-CN" altLang="en-US" sz="2200" dirty="0">
              <a:latin typeface="微软雅黑" panose="020B0503020204020204" pitchFamily="34" charset="-122"/>
              <a:ea typeface="微软雅黑" panose="020B0503020204020204" pitchFamily="34" charset="-122"/>
            </a:endParaRPr>
          </a:p>
          <a:p>
            <a:pPr marL="344170" lvl="1" indent="0">
              <a:buNone/>
            </a:pPr>
            <a:r>
              <a:rPr lang="zh-CN" altLang="en-US" sz="2000" dirty="0"/>
              <a:t> </a:t>
            </a:r>
            <a:endParaRPr lang="zh-CN" altLang="en-US" sz="2000" dirty="0"/>
          </a:p>
          <a:p>
            <a:pPr lvl="1"/>
            <a:endParaRPr lang="zh-CN" altLang="en-US" dirty="0"/>
          </a:p>
        </p:txBody>
      </p:sp>
      <p:sp>
        <p:nvSpPr>
          <p:cNvPr id="10245"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49AD18-F0C5-4E99-90A0-4CC31A7088EE}"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2"/>
              <p:cNvSpPr txBox="1"/>
              <p:nvPr/>
            </p:nvSpPr>
            <p:spPr>
              <a:xfrm>
                <a:off x="2758888" y="6360641"/>
                <a:ext cx="4457928" cy="462434"/>
              </a:xfrm>
              <a:prstGeom prst="rect">
                <a:avLst/>
              </a:prstGeom>
              <a:solidFill>
                <a:schemeClr val="accent5">
                  <a:lumMod val="20000"/>
                  <a:lumOff val="80000"/>
                </a:schemeClr>
              </a:solid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如，</a:t>
                </a:r>
                <a:r>
                  <a:rPr lang="en-US" altLang="zh-CN" sz="2400" dirty="0" smtClean="0">
                    <a:solidFill>
                      <a:srgbClr val="FF0000"/>
                    </a:solidFill>
                    <a:latin typeface="微软雅黑" panose="020B0503020204020204" pitchFamily="34" charset="-122"/>
                    <a:ea typeface="微软雅黑" panose="020B0503020204020204" pitchFamily="34" charset="-122"/>
                  </a:rPr>
                  <a:t>Y2=EN·A1</a:t>
                </a:r>
                <a:r>
                  <a:rPr lang="en-US" altLang="zh-CN" sz="2400" dirty="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𝐀𝟎</m:t>
                        </m:r>
                      </m:e>
                    </m:acc>
                    <m:r>
                      <a:rPr lang="en-US" altLang="zh-CN" sz="2400" b="0" i="1" smtClean="0">
                        <a:solidFill>
                          <a:srgbClr val="FF0000"/>
                        </a:solidFill>
                        <a:latin typeface="Cambria Math" panose="02040503050406030204" pitchFamily="18" charset="0"/>
                      </a:rPr>
                      <m:t>=</m:t>
                    </m:r>
                    <m:r>
                      <a:rPr lang="en-US" altLang="zh-CN" sz="2400" b="1" i="0" smtClean="0">
                        <a:solidFill>
                          <a:srgbClr val="FF0000"/>
                        </a:solidFill>
                        <a:latin typeface="Cambria Math" panose="02040503050406030204" pitchFamily="18" charset="0"/>
                      </a:rPr>
                      <m:t>𝐄𝐍</m:t>
                    </m:r>
                    <m:r>
                      <m:rPr>
                        <m:nor/>
                      </m:rPr>
                      <a:rPr lang="en-US" altLang="zh-CN" sz="2400" dirty="0">
                        <a:solidFill>
                          <a:srgbClr val="FF0000"/>
                        </a:solidFill>
                        <a:latin typeface="微软雅黑" panose="020B0503020204020204" pitchFamily="34" charset="-122"/>
                        <a:ea typeface="微软雅黑" panose="020B0503020204020204" pitchFamily="34" charset="-122"/>
                      </a:rPr>
                      <m:t>·</m:t>
                    </m:r>
                  </m:oMath>
                </a14:m>
                <a:r>
                  <a:rPr lang="en-US" altLang="zh-CN" sz="2400" dirty="0">
                    <a:solidFill>
                      <a:srgbClr val="FF0000"/>
                    </a:solidFill>
                    <a:latin typeface="微软雅黑" panose="020B0503020204020204" pitchFamily="34" charset="-122"/>
                    <a:ea typeface="微软雅黑" panose="020B0503020204020204" pitchFamily="34" charset="-122"/>
                  </a:rPr>
                  <a:t>m</a:t>
                </a:r>
                <a:r>
                  <a:rPr lang="en-US" altLang="zh-CN" sz="2400" baseline="-25000" dirty="0">
                    <a:solidFill>
                      <a:srgbClr val="FF0000"/>
                    </a:solidFill>
                    <a:latin typeface="微软雅黑" panose="020B0503020204020204" pitchFamily="34" charset="-122"/>
                    <a:ea typeface="微软雅黑" panose="020B0503020204020204" pitchFamily="34" charset="-122"/>
                  </a:rPr>
                  <a:t>2</a:t>
                </a:r>
                <a:endParaRPr lang="zh-CN" altLang="en-US" sz="2400" baseline="-25000" dirty="0">
                  <a:solidFill>
                    <a:srgbClr val="FF0000"/>
                  </a:solidFill>
                  <a:latin typeface="微软雅黑" panose="020B0503020204020204" pitchFamily="34" charset="-122"/>
                  <a:ea typeface="微软雅黑" panose="020B0503020204020204" pitchFamily="34" charset="-122"/>
                </a:endParaRPr>
              </a:p>
            </p:txBody>
          </p:sp>
        </mc:Choice>
        <mc:Fallback>
          <p:sp>
            <p:nvSpPr>
              <p:cNvPr id="10" name="TextBox 2"/>
              <p:cNvSpPr txBox="1">
                <a:spLocks noRot="1" noChangeAspect="1" noMove="1" noResize="1" noEditPoints="1" noAdjustHandles="1" noChangeArrowheads="1" noChangeShapeType="1" noTextEdit="1"/>
              </p:cNvSpPr>
              <p:nvPr/>
            </p:nvSpPr>
            <p:spPr>
              <a:xfrm>
                <a:off x="2758888" y="6360641"/>
                <a:ext cx="4457928" cy="462434"/>
              </a:xfrm>
              <a:prstGeom prst="rect">
                <a:avLst/>
              </a:prstGeom>
              <a:blipFill rotWithShape="1">
                <a:blip r:embed="rId2"/>
                <a:stretch>
                  <a:fillRect l="-10" t="-104" r="1" b="-3982"/>
                </a:stretch>
              </a:blipFill>
            </p:spPr>
            <p:txBody>
              <a:bodyPr/>
              <a:lstStyle/>
              <a:p>
                <a:r>
                  <a:rPr lang="zh-CN" altLang="en-US">
                    <a:noFill/>
                  </a:rPr>
                  <a:t> </a:t>
                </a:r>
              </a:p>
            </p:txBody>
          </p:sp>
        </mc:Fallback>
      </mc:AlternateContent>
      <p:pic>
        <p:nvPicPr>
          <p:cNvPr id="11" name="Picture 3" descr="The section header for E N, Ay 1, Ay 0 is Inputs and the section header for Y 3, Y 2, Y 1, Y 0 is Outputs. A table has 5 rows and 7 columns. The columns have the following headings from left to right. E N, Ay 1, Ay 0, Y 3, Y 2, Y 1, Y 0. The row entries are As follows. Row 1. E N, 0. Ay 1, X. Ay 0, X. Y 3, 0. Y 2, 0. Y 1, 0. Y 0, 0. Row 2. E N, 1. Ay 1, 0. Ay 0, 0. Y 3, 0. Y 2, 0. Y 1, 0. Y 0, 1. Row 3. E N, 1. Ay 1, 0. Ay 0, 1. Y 3, 0. Y 2, 0. Y 1, 1. Y 0, 0. Row 4. E N, 1. Ay 1, 1. Ay 0, 0. Y 3, 0. Y 2, 1. Y 1, 0. Y 0, 0. Row 5. E N, 1. Ay 1, 1. Ay 0, 1. Y 3, 1. Y 2, 0. Y 1, 0. Y 0, 0.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442" y="670248"/>
            <a:ext cx="4737054" cy="2533030"/>
          </a:xfrm>
          <a:prstGeom prst="rect">
            <a:avLst/>
          </a:prstGeom>
        </p:spPr>
      </p:pic>
      <p:sp>
        <p:nvSpPr>
          <p:cNvPr id="13" name="矩形标注 12"/>
          <p:cNvSpPr/>
          <p:nvPr/>
        </p:nvSpPr>
        <p:spPr>
          <a:xfrm>
            <a:off x="5436096" y="89969"/>
            <a:ext cx="3502212" cy="458711"/>
          </a:xfrm>
          <a:prstGeom prst="wedgeRectCallout">
            <a:avLst>
              <a:gd name="adj1" fmla="val -53725"/>
              <a:gd name="adj2" fmla="val 3015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FF0000"/>
                </a:solidFill>
                <a:latin typeface="微软雅黑" panose="020B0503020204020204" pitchFamily="34" charset="-122"/>
                <a:ea typeface="微软雅黑" panose="020B0503020204020204" pitchFamily="34" charset="-122"/>
              </a:rPr>
              <a:t>x</a:t>
            </a:r>
            <a:r>
              <a:rPr lang="zh-CN" altLang="en-US" sz="2200" dirty="0" smtClean="0">
                <a:solidFill>
                  <a:srgbClr val="FF0000"/>
                </a:solidFill>
                <a:latin typeface="微软雅黑" panose="020B0503020204020204" pitchFamily="34" charset="-122"/>
                <a:ea typeface="微软雅黑" panose="020B0503020204020204" pitchFamily="34" charset="-122"/>
              </a:rPr>
              <a:t>表示</a:t>
            </a:r>
            <a:r>
              <a:rPr lang="zh-CN" altLang="en-US" sz="2200" dirty="0">
                <a:solidFill>
                  <a:srgbClr val="FF0000"/>
                </a:solidFill>
                <a:latin typeface="微软雅黑" panose="020B0503020204020204" pitchFamily="34" charset="-122"/>
                <a:ea typeface="微软雅黑" panose="020B0503020204020204" pitchFamily="34" charset="-122"/>
              </a:rPr>
              <a:t>该输入</a:t>
            </a:r>
            <a:r>
              <a:rPr lang="en-US" altLang="zh-CN" sz="2200" dirty="0">
                <a:solidFill>
                  <a:srgbClr val="FF0000"/>
                </a:solidFill>
                <a:latin typeface="微软雅黑" panose="020B0503020204020204" pitchFamily="34" charset="-122"/>
                <a:ea typeface="微软雅黑" panose="020B0503020204020204" pitchFamily="34" charset="-122"/>
              </a:rPr>
              <a:t>don’t care</a:t>
            </a:r>
            <a:endParaRPr lang="zh-CN" altLang="en-US" sz="2200" dirty="0">
              <a:solidFill>
                <a:srgbClr val="FF0000"/>
              </a:solidFill>
              <a:latin typeface="微软雅黑" panose="020B0503020204020204" pitchFamily="34" charset="-122"/>
              <a:ea typeface="微软雅黑" panose="020B0503020204020204" pitchFamily="34" charset="-122"/>
            </a:endParaRPr>
          </a:p>
        </p:txBody>
      </p:sp>
      <p:pic>
        <p:nvPicPr>
          <p:cNvPr id="14" name="Picture 2" descr="Part ay. The symbol for the decoder is a vertical block. Input pins for Ay 0, Ay 1, and E N are arranged from top to bottom along the left side of the block, and output pins for Y 0 to Y 3 are arranged from top to bottom along the right side of the block. Part b. The decoder is depicted as a single-level circuit with inverters in advance of the only gate level to complement the signals as indicated. The circuit has 4 AND gates. The first AND gate receives Ay 0 prime, Ay 1 prime, and E N, and it sends output Y 0. The second gate receives Ay 0, Ay 1 prime, and E N, and it sends Y 1. The third gate receives Ay 0 prime, Ay 1, and E N, and it sends Y 2. The fourth gate receives Ay 0, Ay 1, and E N, and it sends Y 3."/>
          <p:cNvPicPr>
            <a:picLocks noChangeAspect="1"/>
          </p:cNvPicPr>
          <p:nvPr/>
        </p:nvPicPr>
        <p:blipFill rotWithShape="1">
          <a:blip r:embed="rId1">
            <a:extLst>
              <a:ext uri="{28A0092B-C50C-407E-A947-70E740481C1C}">
                <a14:useLocalDpi xmlns:a14="http://schemas.microsoft.com/office/drawing/2010/main" val="0"/>
              </a:ext>
            </a:extLst>
          </a:blip>
          <a:srcRect t="32587" r="74122" b="13835"/>
          <a:stretch>
            <a:fillRect/>
          </a:stretch>
        </p:blipFill>
        <p:spPr>
          <a:xfrm>
            <a:off x="481889" y="3933056"/>
            <a:ext cx="2276999" cy="2890019"/>
          </a:xfrm>
          <a:prstGeom prst="rect">
            <a:avLst/>
          </a:prstGeom>
        </p:spPr>
      </p:pic>
      <p:cxnSp>
        <p:nvCxnSpPr>
          <p:cNvPr id="15" name="直接连接符 14"/>
          <p:cNvCxnSpPr/>
          <p:nvPr/>
        </p:nvCxnSpPr>
        <p:spPr>
          <a:xfrm>
            <a:off x="5292080" y="3284984"/>
            <a:ext cx="21602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84168" y="3284984"/>
            <a:ext cx="18533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11267" name="内容占位符 2"/>
          <p:cNvSpPr>
            <a:spLocks noGrp="1"/>
          </p:cNvSpPr>
          <p:nvPr>
            <p:ph idx="1"/>
          </p:nvPr>
        </p:nvSpPr>
        <p:spPr>
          <a:xfrm>
            <a:off x="306664" y="946826"/>
            <a:ext cx="4618857" cy="2304221"/>
          </a:xfrm>
        </p:spPr>
        <p:txBody>
          <a:bodyPr/>
          <a:lstStyle/>
          <a:p>
            <a:pPr marL="0" lvl="1" indent="0">
              <a:buClr>
                <a:schemeClr val="tx2"/>
              </a:buClr>
              <a:buNone/>
            </a:pPr>
            <a:r>
              <a:rPr lang="zh-CN" altLang="en-US"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3-8</a:t>
            </a:r>
            <a:r>
              <a:rPr lang="zh-CN" altLang="en-US" sz="2200" dirty="0" smtClean="0">
                <a:latin typeface="微软雅黑" panose="020B0503020204020204" pitchFamily="34" charset="-122"/>
                <a:ea typeface="微软雅黑" panose="020B0503020204020204" pitchFamily="34" charset="-122"/>
              </a:rPr>
              <a:t>译码器 </a:t>
            </a:r>
            <a:r>
              <a:rPr lang="en-US" altLang="zh-CN" sz="2200" dirty="0" smtClean="0">
                <a:latin typeface="微软雅黑" panose="020B0503020204020204" pitchFamily="34" charset="-122"/>
                <a:ea typeface="微软雅黑" panose="020B0503020204020204" pitchFamily="34" charset="-122"/>
              </a:rPr>
              <a:t>74X138</a:t>
            </a:r>
            <a:endParaRPr lang="en-US" altLang="zh-CN" sz="2200" dirty="0">
              <a:latin typeface="微软雅黑" panose="020B0503020204020204" pitchFamily="34" charset="-122"/>
              <a:ea typeface="微软雅黑" panose="020B0503020204020204" pitchFamily="34" charset="-122"/>
            </a:endParaRPr>
          </a:p>
          <a:p>
            <a:r>
              <a:rPr lang="zh-CN" altLang="en-US" sz="2200" b="1" dirty="0"/>
              <a:t>输出端</a:t>
            </a:r>
            <a:r>
              <a:rPr lang="zh-CN" altLang="en-US" sz="2200" b="1" dirty="0">
                <a:solidFill>
                  <a:srgbClr val="FF0000"/>
                </a:solidFill>
              </a:rPr>
              <a:t>低电平</a:t>
            </a:r>
            <a:r>
              <a:rPr lang="zh-CN" altLang="en-US" sz="2200" b="1" dirty="0"/>
              <a:t>有效</a:t>
            </a:r>
            <a:r>
              <a:rPr lang="zh-CN" altLang="en-US" sz="2200" b="1" dirty="0" smtClean="0"/>
              <a:t>，对应输入信号</a:t>
            </a:r>
            <a:r>
              <a:rPr lang="zh-CN" altLang="en-US" sz="2200" b="1" dirty="0"/>
              <a:t>的</a:t>
            </a:r>
            <a:r>
              <a:rPr lang="zh-CN" altLang="en-US" sz="2200" b="1" dirty="0" smtClean="0"/>
              <a:t>最大项</a:t>
            </a:r>
            <a:endParaRPr lang="en-US" altLang="zh-CN" sz="2200" b="1" dirty="0"/>
          </a:p>
          <a:p>
            <a:r>
              <a:rPr lang="zh-CN" altLang="en-US" sz="2200" b="1" dirty="0"/>
              <a:t>有</a:t>
            </a:r>
            <a:r>
              <a:rPr lang="en-US" altLang="zh-CN" sz="2200" b="1" dirty="0"/>
              <a:t>3</a:t>
            </a:r>
            <a:r>
              <a:rPr lang="zh-CN" altLang="en-US" sz="2200" b="1" dirty="0"/>
              <a:t>个使能控制</a:t>
            </a:r>
            <a:r>
              <a:rPr lang="zh-CN" altLang="en-US" sz="2200" b="1" dirty="0" smtClean="0"/>
              <a:t>端</a:t>
            </a:r>
            <a:endParaRPr lang="zh-CN" altLang="en-US" sz="2200" b="1" dirty="0"/>
          </a:p>
          <a:p>
            <a:endParaRPr lang="zh-CN" altLang="en-US" sz="2800" dirty="0"/>
          </a:p>
        </p:txBody>
      </p:sp>
      <p:sp>
        <p:nvSpPr>
          <p:cNvPr id="11269"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1A7472-2F8C-4A71-A977-E8A76BADC472}" type="slidenum">
              <a:rPr lang="en-US" altLang="zh-CN" smtClean="0"/>
            </a:fld>
            <a:endParaRPr lang="en-US" altLang="zh-CN"/>
          </a:p>
        </p:txBody>
      </p:sp>
      <p:pic>
        <p:nvPicPr>
          <p:cNvPr id="8" name="Picture 2" descr="https://encrypted-tbn0.gstatic.com/images?q=tbn:ANd9GcSx-98HFDn5BWuPp-xw1YEs-70BF_oS5Z8rn6IS1cTXzrMDEFe2Yw"/>
          <p:cNvPicPr>
            <a:picLocks noChangeAspect="1" noChangeArrowheads="1"/>
          </p:cNvPicPr>
          <p:nvPr/>
        </p:nvPicPr>
        <p:blipFill rotWithShape="1">
          <a:blip r:embed="rId1">
            <a:extLst>
              <a:ext uri="{28A0092B-C50C-407E-A947-70E740481C1C}">
                <a14:useLocalDpi xmlns:a14="http://schemas.microsoft.com/office/drawing/2010/main" val="0"/>
              </a:ext>
            </a:extLst>
          </a:blip>
          <a:srcRect t="17611" b="20712"/>
          <a:stretch>
            <a:fillRect/>
          </a:stretch>
        </p:blipFill>
        <p:spPr bwMode="auto">
          <a:xfrm>
            <a:off x="327093" y="3676553"/>
            <a:ext cx="4229683" cy="18962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Part ay. The symbol is a vertical block. The block has pins for the following inputs from top to bottom along its left side. G 1, G 2 Ay, G 2 B, Ay, B, C, with inversion bubbles at G 2 Ay and G 2 B. The block has pins for outputs Y 0 to Y 7 from top to bottom along its right side, and there is an inversion bubble at each pin. Part b. If there is no inversion bubble at the input or output, then the signal name is the same as the pin name. However, if an inversion bubble is present, the signal name is the pin name followed by underscore L."/>
          <p:cNvPicPr>
            <a:picLocks noChangeAspect="1"/>
          </p:cNvPicPr>
          <p:nvPr/>
        </p:nvPicPr>
        <p:blipFill rotWithShape="1">
          <a:blip r:embed="rId2">
            <a:extLst>
              <a:ext uri="{28A0092B-C50C-407E-A947-70E740481C1C}">
                <a14:useLocalDpi xmlns:a14="http://schemas.microsoft.com/office/drawing/2010/main" val="0"/>
              </a:ext>
            </a:extLst>
          </a:blip>
          <a:srcRect l="45113"/>
          <a:stretch>
            <a:fillRect/>
          </a:stretch>
        </p:blipFill>
        <p:spPr>
          <a:xfrm>
            <a:off x="5076056" y="1556792"/>
            <a:ext cx="2925555" cy="4148352"/>
          </a:xfrm>
          <a:prstGeom prst="rect">
            <a:avLst/>
          </a:prstGeom>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12293"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E26587-E749-46AD-8667-8DB74A3D9513}" type="slidenum">
              <a:rPr lang="en-US" altLang="zh-CN" smtClean="0"/>
            </a:fld>
            <a:endParaRPr lang="en-US" altLang="zh-CN"/>
          </a:p>
        </p:txBody>
      </p:sp>
      <p:pic>
        <p:nvPicPr>
          <p:cNvPr id="12298" name="图片 1"/>
          <p:cNvPicPr>
            <a:picLocks noChangeAspect="1"/>
          </p:cNvPicPr>
          <p:nvPr/>
        </p:nvPicPr>
        <p:blipFill rotWithShape="1">
          <a:blip r:embed="rId1">
            <a:extLst>
              <a:ext uri="{28A0092B-C50C-407E-A947-70E740481C1C}">
                <a14:useLocalDpi xmlns:a14="http://schemas.microsoft.com/office/drawing/2010/main" val="0"/>
              </a:ext>
            </a:extLst>
          </a:blip>
          <a:srcRect t="6929"/>
          <a:stretch>
            <a:fillRect/>
          </a:stretch>
        </p:blipFill>
        <p:spPr bwMode="auto">
          <a:xfrm>
            <a:off x="107504" y="1062029"/>
            <a:ext cx="8928991" cy="520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1" name="TextBox 2"/>
              <p:cNvSpPr txBox="1"/>
              <p:nvPr/>
            </p:nvSpPr>
            <p:spPr>
              <a:xfrm>
                <a:off x="5220072" y="6259766"/>
                <a:ext cx="3408897" cy="462434"/>
              </a:xfrm>
              <a:prstGeom prst="rect">
                <a:avLst/>
              </a:prstGeom>
              <a:solidFill>
                <a:schemeClr val="accent5">
                  <a:lumMod val="20000"/>
                  <a:lumOff val="80000"/>
                </a:schemeClr>
              </a:solid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例：</a:t>
                </a:r>
                <a:r>
                  <a:rPr lang="en-US" altLang="zh-CN" sz="2400" dirty="0" smtClean="0">
                    <a:solidFill>
                      <a:srgbClr val="FF0000"/>
                    </a:solidFill>
                  </a:rPr>
                  <a:t>Y6_L</a:t>
                </a:r>
                <a:r>
                  <a:rPr lang="en-US" altLang="zh-CN" sz="2400" dirty="0">
                    <a:solidFill>
                      <a:srgbClr val="FF0000"/>
                    </a:solidFill>
                  </a:rPr>
                  <a:t>=</a:t>
                </a:r>
                <a14:m>
                  <m:oMath xmlns:m="http://schemas.openxmlformats.org/officeDocument/2006/math">
                    <m:r>
                      <a:rPr lang="en-US" altLang="zh-CN" sz="2400" b="1" i="0" smtClean="0">
                        <a:solidFill>
                          <a:srgbClr val="FF0000"/>
                        </a:solidFill>
                        <a:latin typeface="Cambria Math" panose="02040503050406030204" pitchFamily="18" charset="0"/>
                      </a:rPr>
                      <m:t>𝐄𝐍</m:t>
                    </m:r>
                  </m:oMath>
                </a14:m>
                <a:r>
                  <a:rPr lang="en-US" altLang="zh-CN" sz="2400" dirty="0">
                    <a:solidFill>
                      <a:srgbClr val="FF0000"/>
                    </a:solidFill>
                  </a:rPr>
                  <a:t>+</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𝐂</m:t>
                        </m:r>
                      </m:e>
                    </m:acc>
                  </m:oMath>
                </a14:m>
                <a:r>
                  <a:rPr lang="en-US" altLang="zh-CN" sz="2400" dirty="0">
                    <a:solidFill>
                      <a:srgbClr val="FF0000"/>
                    </a:solidFill>
                  </a:rPr>
                  <a:t>+</a:t>
                </a:r>
                <a14:m>
                  <m:oMath xmlns:m="http://schemas.openxmlformats.org/officeDocument/2006/math">
                    <m:acc>
                      <m:accPr>
                        <m:chr m:val="̅"/>
                        <m:ctrlPr>
                          <a:rPr lang="en-US" altLang="zh-CN" sz="2400" i="1" dirty="0" smtClean="0">
                            <a:solidFill>
                              <a:srgbClr val="FF0000"/>
                            </a:solidFill>
                            <a:latin typeface="Cambria Math" panose="02040503050406030204" pitchFamily="18" charset="0"/>
                          </a:rPr>
                        </m:ctrlPr>
                      </m:accPr>
                      <m:e>
                        <m:r>
                          <a:rPr lang="en-US" altLang="zh-CN" sz="2400" b="1" i="0" dirty="0" smtClean="0">
                            <a:solidFill>
                              <a:srgbClr val="FF0000"/>
                            </a:solidFill>
                            <a:latin typeface="Cambria Math" panose="02040503050406030204" pitchFamily="18" charset="0"/>
                          </a:rPr>
                          <m:t>𝐁</m:t>
                        </m:r>
                      </m:e>
                    </m:acc>
                  </m:oMath>
                </a14:m>
                <a:r>
                  <a:rPr lang="en-US" altLang="zh-CN" sz="2400" dirty="0">
                    <a:solidFill>
                      <a:srgbClr val="FF0000"/>
                    </a:solidFill>
                  </a:rPr>
                  <a:t>+A</a:t>
                </a:r>
                <a:endParaRPr lang="zh-CN" altLang="en-US" sz="2400" dirty="0">
                  <a:solidFill>
                    <a:srgbClr val="FF0000"/>
                  </a:solidFill>
                </a:endParaRPr>
              </a:p>
            </p:txBody>
          </p:sp>
        </mc:Choice>
        <mc:Fallback>
          <p:sp>
            <p:nvSpPr>
              <p:cNvPr id="11" name="TextBox 2"/>
              <p:cNvSpPr txBox="1">
                <a:spLocks noRot="1" noChangeAspect="1" noMove="1" noResize="1" noEditPoints="1" noAdjustHandles="1" noChangeArrowheads="1" noChangeShapeType="1" noTextEdit="1"/>
              </p:cNvSpPr>
              <p:nvPr/>
            </p:nvSpPr>
            <p:spPr>
              <a:xfrm>
                <a:off x="5220072" y="6259766"/>
                <a:ext cx="3408897" cy="462434"/>
              </a:xfrm>
              <a:prstGeom prst="rect">
                <a:avLst/>
              </a:prstGeom>
              <a:blipFill rotWithShape="1">
                <a:blip r:embed="rId2"/>
                <a:stretch>
                  <a:fillRect l="-11" t="-123" r="17" b="19"/>
                </a:stretch>
              </a:blipFill>
            </p:spPr>
            <p:txBody>
              <a:bodyPr/>
              <a:lstStyle/>
              <a:p>
                <a:r>
                  <a:rPr lang="zh-CN" altLang="en-US">
                    <a:noFill/>
                  </a:rPr>
                  <a:t> </a:t>
                </a:r>
              </a:p>
            </p:txBody>
          </p:sp>
        </mc:Fallback>
      </mc:AlternateContent>
      <p:sp>
        <p:nvSpPr>
          <p:cNvPr id="12" name="椭圆 11"/>
          <p:cNvSpPr/>
          <p:nvPr/>
        </p:nvSpPr>
        <p:spPr>
          <a:xfrm>
            <a:off x="4499992" y="5445224"/>
            <a:ext cx="251048" cy="360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267744" y="5445224"/>
            <a:ext cx="116200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15515" y="3284984"/>
            <a:ext cx="1944217" cy="28803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标注 5"/>
              <p:cNvSpPr/>
              <p:nvPr/>
            </p:nvSpPr>
            <p:spPr>
              <a:xfrm>
                <a:off x="1043608" y="6375600"/>
                <a:ext cx="3960440" cy="447475"/>
              </a:xfrm>
              <a:prstGeom prst="wedgeRectCallout">
                <a:avLst>
                  <a:gd name="adj1" fmla="val -29906"/>
                  <a:gd name="adj2" fmla="val -949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EN=</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a:rPr lang="en-US" altLang="zh-CN" sz="2400" b="1" i="0">
                            <a:solidFill>
                              <a:srgbClr val="FF0000"/>
                            </a:solidFill>
                            <a:latin typeface="Cambria Math" panose="02040503050406030204" pitchFamily="18" charset="0"/>
                          </a:rPr>
                          <m:t>𝐆𝟏</m:t>
                        </m:r>
                      </m:e>
                    </m:acc>
                  </m:oMath>
                </a14:m>
                <a:r>
                  <a:rPr lang="en-US" altLang="zh-CN" sz="2400" dirty="0">
                    <a:solidFill>
                      <a:srgbClr val="FF0000"/>
                    </a:solidFill>
                  </a:rPr>
                  <a:t>+G2A_L+G2B_L</a:t>
                </a:r>
                <a:endParaRPr lang="zh-CN" altLang="en-US" dirty="0">
                  <a:solidFill>
                    <a:srgbClr val="FF0000"/>
                  </a:solidFill>
                </a:endParaRPr>
              </a:p>
            </p:txBody>
          </p:sp>
        </mc:Choice>
        <mc:Fallback>
          <p:sp>
            <p:nvSpPr>
              <p:cNvPr id="6" name="矩形标注 5"/>
              <p:cNvSpPr>
                <a:spLocks noRot="1" noChangeAspect="1" noMove="1" noResize="1" noEditPoints="1" noAdjustHandles="1" noChangeArrowheads="1" noChangeShapeType="1" noTextEdit="1"/>
              </p:cNvSpPr>
              <p:nvPr/>
            </p:nvSpPr>
            <p:spPr>
              <a:xfrm>
                <a:off x="1043608" y="6375600"/>
                <a:ext cx="3960440" cy="447475"/>
              </a:xfrm>
              <a:prstGeom prst="wedgeRectCallout">
                <a:avLst>
                  <a:gd name="adj1" fmla="val -29906"/>
                  <a:gd name="adj2" fmla="val -94940"/>
                </a:avLst>
              </a:prstGeom>
              <a:blipFill rotWithShape="1">
                <a:blip r:embed="rId3"/>
                <a:stretch>
                  <a:fillRect l="-328" t="-47867" r="-314" b="-283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8" name="矩形标注 17"/>
          <p:cNvSpPr/>
          <p:nvPr/>
        </p:nvSpPr>
        <p:spPr>
          <a:xfrm>
            <a:off x="3563888" y="4869161"/>
            <a:ext cx="648072" cy="504056"/>
          </a:xfrm>
          <a:prstGeom prst="wedgeRectCallout">
            <a:avLst>
              <a:gd name="adj1" fmla="val -124683"/>
              <a:gd name="adj2" fmla="val 57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M</a:t>
            </a:r>
            <a:r>
              <a:rPr lang="en-US" altLang="zh-CN" sz="2800" baseline="-25000" dirty="0">
                <a:solidFill>
                  <a:srgbClr val="FF0000"/>
                </a:solidFill>
              </a:rPr>
              <a:t>6</a:t>
            </a:r>
            <a:endParaRPr lang="zh-CN" altLang="en-US" sz="2800" baseline="-25000" dirty="0">
              <a:solidFill>
                <a:srgbClr val="FF0000"/>
              </a:solidFill>
            </a:endParaRPr>
          </a:p>
        </p:txBody>
      </p:sp>
      <p:sp>
        <p:nvSpPr>
          <p:cNvPr id="3" name="矩形 2"/>
          <p:cNvSpPr/>
          <p:nvPr/>
        </p:nvSpPr>
        <p:spPr>
          <a:xfrm>
            <a:off x="3563888" y="692696"/>
            <a:ext cx="1983235" cy="369332"/>
          </a:xfrm>
          <a:prstGeom prst="rect">
            <a:avLst/>
          </a:prstGeom>
        </p:spPr>
        <p:txBody>
          <a:bodyPr wrap="none">
            <a:spAutoFit/>
          </a:bodyPr>
          <a:lstStyle/>
          <a:p>
            <a:r>
              <a:rPr lang="en-US" altLang="zh-CN" sz="1800" dirty="0" smtClean="0">
                <a:latin typeface="微软雅黑" panose="020B0503020204020204" pitchFamily="34" charset="-122"/>
                <a:ea typeface="微软雅黑" panose="020B0503020204020204" pitchFamily="34" charset="-122"/>
              </a:rPr>
              <a:t>74X138</a:t>
            </a:r>
            <a:r>
              <a:rPr lang="zh-CN" altLang="en-US" sz="1800" dirty="0" smtClean="0">
                <a:latin typeface="微软雅黑" panose="020B0503020204020204" pitchFamily="34" charset="-122"/>
                <a:ea typeface="微软雅黑" panose="020B0503020204020204" pitchFamily="34" charset="-122"/>
              </a:rPr>
              <a:t>的功能</a:t>
            </a:r>
            <a:r>
              <a:rPr lang="zh-CN" altLang="en-US" sz="1800" dirty="0">
                <a:latin typeface="微软雅黑" panose="020B0503020204020204" pitchFamily="34" charset="-122"/>
                <a:ea typeface="微软雅黑" panose="020B0503020204020204" pitchFamily="34" charset="-122"/>
              </a:rPr>
              <a:t>表</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6"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pic>
        <p:nvPicPr>
          <p:cNvPr id="7" name="内容占位符 6"/>
          <p:cNvPicPr>
            <a:picLocks noGrp="1" noChangeAspect="1"/>
          </p:cNvPicPr>
          <p:nvPr>
            <p:ph idx="1"/>
          </p:nvPr>
        </p:nvPicPr>
        <p:blipFill>
          <a:blip r:embed="rId1"/>
          <a:stretch>
            <a:fillRect/>
          </a:stretch>
        </p:blipFill>
        <p:spPr>
          <a:xfrm>
            <a:off x="705212" y="980728"/>
            <a:ext cx="7992888" cy="5094287"/>
          </a:xfrm>
          <a:prstGeom prst="rect">
            <a:avLst/>
          </a:prstGeom>
        </p:spPr>
      </p:pic>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sp>
        <p:nvSpPr>
          <p:cNvPr id="11" name="TextBox 2"/>
          <p:cNvSpPr txBox="1"/>
          <p:nvPr/>
        </p:nvSpPr>
        <p:spPr>
          <a:xfrm>
            <a:off x="185750" y="2058249"/>
            <a:ext cx="542900" cy="1938992"/>
          </a:xfrm>
          <a:prstGeom prst="rect">
            <a:avLst/>
          </a:prstGeom>
          <a:noFill/>
        </p:spPr>
        <p:txBody>
          <a:bodyPr wrap="square" rtlCol="0">
            <a:spAutoFit/>
          </a:bodyPr>
          <a:lstStyle/>
          <a:p>
            <a:r>
              <a:rPr lang="zh-CN" altLang="en-US" sz="2400" dirty="0"/>
              <a:t>使能控制端</a:t>
            </a:r>
            <a:endParaRPr lang="zh-CN" altLang="en-US" sz="2400" dirty="0"/>
          </a:p>
        </p:txBody>
      </p:sp>
      <p:sp>
        <p:nvSpPr>
          <p:cNvPr id="12" name="TextBox 2"/>
          <p:cNvSpPr txBox="1"/>
          <p:nvPr/>
        </p:nvSpPr>
        <p:spPr>
          <a:xfrm>
            <a:off x="185750" y="4725144"/>
            <a:ext cx="380769" cy="1200329"/>
          </a:xfrm>
          <a:prstGeom prst="rect">
            <a:avLst/>
          </a:prstGeom>
          <a:noFill/>
        </p:spPr>
        <p:txBody>
          <a:bodyPr wrap="square" rtlCol="0">
            <a:spAutoFit/>
          </a:bodyPr>
          <a:lstStyle/>
          <a:p>
            <a:r>
              <a:rPr lang="zh-CN" altLang="en-US" sz="2400" dirty="0"/>
              <a:t>输入端</a:t>
            </a:r>
            <a:endParaRPr lang="zh-CN" altLang="en-US" sz="2400" dirty="0"/>
          </a:p>
        </p:txBody>
      </p:sp>
      <p:sp>
        <p:nvSpPr>
          <p:cNvPr id="3" name="文本框 2"/>
          <p:cNvSpPr txBox="1"/>
          <p:nvPr/>
        </p:nvSpPr>
        <p:spPr>
          <a:xfrm>
            <a:off x="1979712" y="6287642"/>
            <a:ext cx="54726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思考：当输入端同时发生变化时，对输出端的影响。</a:t>
            </a:r>
            <a:endParaRPr lang="zh-CN" altLang="en-US" dirty="0"/>
          </a:p>
        </p:txBody>
      </p:sp>
      <p:sp>
        <p:nvSpPr>
          <p:cNvPr id="8" name="矩形 7"/>
          <p:cNvSpPr/>
          <p:nvPr/>
        </p:nvSpPr>
        <p:spPr>
          <a:xfrm>
            <a:off x="705212" y="1453712"/>
            <a:ext cx="2351926" cy="400110"/>
          </a:xfrm>
          <a:prstGeom prst="rect">
            <a:avLst/>
          </a:prstGeom>
        </p:spPr>
        <p:txBody>
          <a:bodyPr wrap="none">
            <a:spAutoFit/>
          </a:bodyPr>
          <a:lstStyle/>
          <a:p>
            <a:r>
              <a:rPr lang="en-US" altLang="zh-CN" sz="2000" dirty="0"/>
              <a:t>74X138</a:t>
            </a:r>
            <a:r>
              <a:rPr lang="zh-CN" altLang="en-US" sz="2000" dirty="0"/>
              <a:t>逻辑原理图</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The 5 to 32 binary decoder consists of 5 74 by 138 decoders. Each 74 by 138 decoder has 6 input pins, G 1, G 2 Ay, G 2 B, Ay, B, and C, with inversion bubbles at G 2 Ay and G 2 B, and it has 8 output pins, Y 0 to Y 7, with an inversion bubble at each pin. The 74 by 138 units are arranged in 2 levels. The first level consists of a single decoder. The first-level decoder receives E N 4 at G 1, E N 3 L at G 2 Ay, N 3 at Ay, and N 4 at B, and G 2 B and C are wired to ground. The decoder then sends E N 0 X 7 L from Y 0, E N 8 X 1 5 L from Y 1, E N 1 6 X 23 L from Y 2, and E N 2 4 X 3 1 L from Y 3. The remaining 4 74 by 138 decoders form the second level. Each second-level decoder receives E N 1 at G 1 and E N 2 L at G 2 Ay, N 0 at Ay, N 1 at B, and N 2 at C. For each second-level decoder, the following list provides the G 2 B input, followed by the outputs at Y 0 to Y 7. First decoder. Input, E N 0 X 7 L. Outputs, D E C 0 L to D E C 7 L. Second decoder. Input, E N 8 X 1 5 L. Outputs, D E C 8 L to D E C 15 L. Third decoder. Input, E N 1 6 X 2 3 L. Outputs, D E C 16 L to D E C 23 L. Fourth decoder. Input, E N 2 4 X 3 1 L. Outputs, D E C 24 L to D E C 31 L."/>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9552" y="660480"/>
            <a:ext cx="8460432" cy="6132579"/>
          </a:xfrm>
          <a:prstGeom prst="rect">
            <a:avLst/>
          </a:prstGeom>
        </p:spPr>
      </p:pic>
      <p:sp>
        <p:nvSpPr>
          <p:cNvPr id="13315"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13316" name="内容占位符 2"/>
          <p:cNvSpPr>
            <a:spLocks noGrp="1"/>
          </p:cNvSpPr>
          <p:nvPr>
            <p:ph idx="1"/>
          </p:nvPr>
        </p:nvSpPr>
        <p:spPr>
          <a:xfrm>
            <a:off x="179512" y="6072979"/>
            <a:ext cx="4968552" cy="423129"/>
          </a:xfrm>
        </p:spPr>
        <p:txBody>
          <a:bodyPr/>
          <a:lstStyle/>
          <a:p>
            <a:pPr marL="0" indent="0">
              <a:buNone/>
            </a:pPr>
            <a:r>
              <a:rPr lang="en-US" altLang="zh-CN" sz="2200" dirty="0"/>
              <a:t>3-8</a:t>
            </a:r>
            <a:r>
              <a:rPr lang="zh-CN" altLang="en-US" sz="2200" dirty="0"/>
              <a:t>译码器级联成</a:t>
            </a:r>
            <a:r>
              <a:rPr lang="en-US" altLang="zh-CN" sz="2200" dirty="0" smtClean="0"/>
              <a:t>5-32</a:t>
            </a:r>
            <a:r>
              <a:rPr lang="zh-CN" altLang="en-US" sz="2200" dirty="0" smtClean="0"/>
              <a:t>二进制译码器</a:t>
            </a:r>
            <a:endParaRPr lang="en-US" altLang="zh-CN" sz="2200" dirty="0"/>
          </a:p>
        </p:txBody>
      </p:sp>
      <p:sp>
        <p:nvSpPr>
          <p:cNvPr id="13318"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9A0E7-8DEB-4F25-B609-07F7D2B97036}" type="slidenum">
              <a:rPr lang="en-US" altLang="zh-CN" smtClean="0"/>
            </a:fld>
            <a:endParaRPr lang="en-US" altLang="zh-CN"/>
          </a:p>
        </p:txBody>
      </p:sp>
      <p:sp>
        <p:nvSpPr>
          <p:cNvPr id="9" name="TextBox 2"/>
          <p:cNvSpPr txBox="1"/>
          <p:nvPr/>
        </p:nvSpPr>
        <p:spPr>
          <a:xfrm>
            <a:off x="179512" y="2276872"/>
            <a:ext cx="2311385"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最宽的门电路有</a:t>
            </a:r>
            <a:r>
              <a:rPr lang="en-US" altLang="zh-CN" sz="2400" dirty="0"/>
              <a:t>4</a:t>
            </a:r>
            <a:r>
              <a:rPr lang="zh-CN" altLang="en-US" sz="2400" dirty="0"/>
              <a:t>个输入端</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799466" y="119557"/>
            <a:ext cx="6073775" cy="479747"/>
          </a:xfrm>
        </p:spPr>
        <p:txBody>
          <a:bodyPr/>
          <a:lstStyle/>
          <a:p>
            <a:r>
              <a:rPr lang="en-US" altLang="zh-CN" b="1" dirty="0"/>
              <a:t>2.1 </a:t>
            </a:r>
            <a:r>
              <a:rPr lang="zh-CN" altLang="en-US" b="1" dirty="0"/>
              <a:t>译码器和编码器</a:t>
            </a:r>
            <a:endParaRPr lang="zh-CN" altLang="en-US" b="1" dirty="0"/>
          </a:p>
        </p:txBody>
      </p:sp>
      <p:sp>
        <p:nvSpPr>
          <p:cNvPr id="103" name="Rectangle 13"/>
          <p:cNvSpPr>
            <a:spLocks noGrp="1" noChangeArrowheads="1"/>
          </p:cNvSpPr>
          <p:nvPr>
            <p:ph idx="1"/>
          </p:nvPr>
        </p:nvSpPr>
        <p:spPr>
          <a:xfrm>
            <a:off x="385196" y="858504"/>
            <a:ext cx="4903331" cy="457561"/>
          </a:xfrm>
        </p:spPr>
        <p:txBody>
          <a:bodyPr/>
          <a:lstStyle/>
          <a:p>
            <a:pPr marL="0" lvl="1" indent="0">
              <a:buClr>
                <a:schemeClr val="tx2"/>
              </a:buClr>
              <a:buNone/>
            </a:pPr>
            <a:r>
              <a:rPr lang="zh-CN" altLang="en-US"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：七段</a:t>
            </a:r>
            <a:r>
              <a:rPr lang="zh-CN" altLang="en-US" sz="2200" dirty="0">
                <a:latin typeface="微软雅黑" panose="020B0503020204020204" pitchFamily="34" charset="-122"/>
                <a:ea typeface="微软雅黑" panose="020B0503020204020204" pitchFamily="34" charset="-122"/>
              </a:rPr>
              <a:t>显示译码器</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grpSp>
        <p:nvGrpSpPr>
          <p:cNvPr id="422915" name="Group 3"/>
          <p:cNvGrpSpPr/>
          <p:nvPr/>
        </p:nvGrpSpPr>
        <p:grpSpPr bwMode="auto">
          <a:xfrm>
            <a:off x="4892075" y="3828380"/>
            <a:ext cx="3732212" cy="2073275"/>
            <a:chOff x="3025" y="2160"/>
            <a:chExt cx="2351" cy="1306"/>
          </a:xfrm>
        </p:grpSpPr>
        <p:sp>
          <p:nvSpPr>
            <p:cNvPr id="422916" name="Line 4"/>
            <p:cNvSpPr>
              <a:spLocks noChangeShapeType="1"/>
            </p:cNvSpPr>
            <p:nvPr/>
          </p:nvSpPr>
          <p:spPr bwMode="auto">
            <a:xfrm>
              <a:off x="3456"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7" name="Line 5"/>
            <p:cNvSpPr>
              <a:spLocks noChangeShapeType="1"/>
            </p:cNvSpPr>
            <p:nvPr/>
          </p:nvSpPr>
          <p:spPr bwMode="auto">
            <a:xfrm>
              <a:off x="3072"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8" name="Line 6"/>
            <p:cNvSpPr>
              <a:spLocks noChangeShapeType="1"/>
            </p:cNvSpPr>
            <p:nvPr/>
          </p:nvSpPr>
          <p:spPr bwMode="auto">
            <a:xfrm>
              <a:off x="3168" y="2496"/>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9" name="Line 7"/>
            <p:cNvSpPr>
              <a:spLocks noChangeShapeType="1"/>
            </p:cNvSpPr>
            <p:nvPr/>
          </p:nvSpPr>
          <p:spPr bwMode="auto">
            <a:xfrm>
              <a:off x="5088"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0" name="Line 8"/>
            <p:cNvSpPr>
              <a:spLocks noChangeShapeType="1"/>
            </p:cNvSpPr>
            <p:nvPr/>
          </p:nvSpPr>
          <p:spPr bwMode="auto">
            <a:xfrm>
              <a:off x="5184" y="2496"/>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1" name="Line 9"/>
            <p:cNvSpPr>
              <a:spLocks noChangeShapeType="1"/>
            </p:cNvSpPr>
            <p:nvPr/>
          </p:nvSpPr>
          <p:spPr bwMode="auto">
            <a:xfrm>
              <a:off x="4800"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2" name="Line 10"/>
            <p:cNvSpPr>
              <a:spLocks noChangeShapeType="1"/>
            </p:cNvSpPr>
            <p:nvPr/>
          </p:nvSpPr>
          <p:spPr bwMode="auto">
            <a:xfrm>
              <a:off x="4896"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3" name="Line 11"/>
            <p:cNvSpPr>
              <a:spLocks noChangeShapeType="1"/>
            </p:cNvSpPr>
            <p:nvPr/>
          </p:nvSpPr>
          <p:spPr bwMode="auto">
            <a:xfrm>
              <a:off x="4512"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4" name="Line 12"/>
            <p:cNvSpPr>
              <a:spLocks noChangeShapeType="1"/>
            </p:cNvSpPr>
            <p:nvPr/>
          </p:nvSpPr>
          <p:spPr bwMode="auto">
            <a:xfrm>
              <a:off x="4608"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5" name="Line 13"/>
            <p:cNvSpPr>
              <a:spLocks noChangeShapeType="1"/>
            </p:cNvSpPr>
            <p:nvPr/>
          </p:nvSpPr>
          <p:spPr bwMode="auto">
            <a:xfrm>
              <a:off x="4224"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6" name="Line 14"/>
            <p:cNvSpPr>
              <a:spLocks noChangeShapeType="1"/>
            </p:cNvSpPr>
            <p:nvPr/>
          </p:nvSpPr>
          <p:spPr bwMode="auto">
            <a:xfrm>
              <a:off x="4320"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7" name="Line 15"/>
            <p:cNvSpPr>
              <a:spLocks noChangeShapeType="1"/>
            </p:cNvSpPr>
            <p:nvPr/>
          </p:nvSpPr>
          <p:spPr bwMode="auto">
            <a:xfrm>
              <a:off x="3936"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8" name="Line 16"/>
            <p:cNvSpPr>
              <a:spLocks noChangeShapeType="1"/>
            </p:cNvSpPr>
            <p:nvPr/>
          </p:nvSpPr>
          <p:spPr bwMode="auto">
            <a:xfrm>
              <a:off x="4032"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9" name="Line 17"/>
            <p:cNvSpPr>
              <a:spLocks noChangeShapeType="1"/>
            </p:cNvSpPr>
            <p:nvPr/>
          </p:nvSpPr>
          <p:spPr bwMode="auto">
            <a:xfrm>
              <a:off x="3648"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30" name="Line 18"/>
            <p:cNvSpPr>
              <a:spLocks noChangeShapeType="1"/>
            </p:cNvSpPr>
            <p:nvPr/>
          </p:nvSpPr>
          <p:spPr bwMode="auto">
            <a:xfrm>
              <a:off x="3744" y="2496"/>
              <a:ext cx="0" cy="576"/>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2931" name="Group 19"/>
            <p:cNvGrpSpPr/>
            <p:nvPr/>
          </p:nvGrpSpPr>
          <p:grpSpPr bwMode="auto">
            <a:xfrm>
              <a:off x="3072" y="2688"/>
              <a:ext cx="2208" cy="192"/>
              <a:chOff x="3097" y="2976"/>
              <a:chExt cx="2208" cy="192"/>
            </a:xfrm>
          </p:grpSpPr>
          <p:sp>
            <p:nvSpPr>
              <p:cNvPr id="422932" name="AutoShape 20"/>
              <p:cNvSpPr>
                <a:spLocks noChangeArrowheads="1"/>
              </p:cNvSpPr>
              <p:nvPr/>
            </p:nvSpPr>
            <p:spPr bwMode="auto">
              <a:xfrm flipV="1">
                <a:off x="3097"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3" name="AutoShape 21"/>
              <p:cNvSpPr>
                <a:spLocks noChangeArrowheads="1"/>
              </p:cNvSpPr>
              <p:nvPr/>
            </p:nvSpPr>
            <p:spPr bwMode="auto">
              <a:xfrm flipV="1">
                <a:off x="5113"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4" name="AutoShape 22"/>
              <p:cNvSpPr>
                <a:spLocks noChangeArrowheads="1"/>
              </p:cNvSpPr>
              <p:nvPr/>
            </p:nvSpPr>
            <p:spPr bwMode="auto">
              <a:xfrm flipV="1">
                <a:off x="4825"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5" name="AutoShape 23"/>
              <p:cNvSpPr>
                <a:spLocks noChangeArrowheads="1"/>
              </p:cNvSpPr>
              <p:nvPr/>
            </p:nvSpPr>
            <p:spPr bwMode="auto">
              <a:xfrm flipV="1">
                <a:off x="4537"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6" name="AutoShape 24"/>
              <p:cNvSpPr>
                <a:spLocks noChangeArrowheads="1"/>
              </p:cNvSpPr>
              <p:nvPr/>
            </p:nvSpPr>
            <p:spPr bwMode="auto">
              <a:xfrm flipV="1">
                <a:off x="4249"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7" name="AutoShape 25"/>
              <p:cNvSpPr>
                <a:spLocks noChangeArrowheads="1"/>
              </p:cNvSpPr>
              <p:nvPr/>
            </p:nvSpPr>
            <p:spPr bwMode="auto">
              <a:xfrm flipV="1">
                <a:off x="3961"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8" name="AutoShape 26"/>
              <p:cNvSpPr>
                <a:spLocks noChangeArrowheads="1"/>
              </p:cNvSpPr>
              <p:nvPr/>
            </p:nvSpPr>
            <p:spPr bwMode="auto">
              <a:xfrm flipV="1">
                <a:off x="3673"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9" name="AutoShape 27"/>
              <p:cNvSpPr>
                <a:spLocks noChangeArrowheads="1"/>
              </p:cNvSpPr>
              <p:nvPr/>
            </p:nvSpPr>
            <p:spPr bwMode="auto">
              <a:xfrm flipV="1">
                <a:off x="3385"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2940" name="Line 28"/>
            <p:cNvSpPr>
              <a:spLocks noChangeShapeType="1"/>
            </p:cNvSpPr>
            <p:nvPr/>
          </p:nvSpPr>
          <p:spPr bwMode="auto">
            <a:xfrm>
              <a:off x="3360" y="288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41" name="Line 29"/>
            <p:cNvSpPr>
              <a:spLocks noChangeShapeType="1"/>
            </p:cNvSpPr>
            <p:nvPr/>
          </p:nvSpPr>
          <p:spPr bwMode="auto">
            <a:xfrm>
              <a:off x="3168" y="3072"/>
              <a:ext cx="201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42" name="Text Box 30"/>
            <p:cNvSpPr txBox="1">
              <a:spLocks noChangeArrowheads="1"/>
            </p:cNvSpPr>
            <p:nvPr/>
          </p:nvSpPr>
          <p:spPr bwMode="auto">
            <a:xfrm>
              <a:off x="3025" y="216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422943" name="Text Box 31"/>
            <p:cNvSpPr txBox="1">
              <a:spLocks noChangeArrowheads="1"/>
            </p:cNvSpPr>
            <p:nvPr/>
          </p:nvSpPr>
          <p:spPr bwMode="auto">
            <a:xfrm>
              <a:off x="3308"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b</a:t>
              </a:r>
              <a:endParaRPr lang="en-US" altLang="zh-CN">
                <a:latin typeface="Tahoma" panose="020B0604030504040204" pitchFamily="34" charset="0"/>
              </a:endParaRPr>
            </a:p>
          </p:txBody>
        </p:sp>
        <p:sp>
          <p:nvSpPr>
            <p:cNvPr id="422944" name="Text Box 32"/>
            <p:cNvSpPr txBox="1">
              <a:spLocks noChangeArrowheads="1"/>
            </p:cNvSpPr>
            <p:nvPr/>
          </p:nvSpPr>
          <p:spPr bwMode="auto">
            <a:xfrm>
              <a:off x="3613" y="2160"/>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c</a:t>
              </a:r>
              <a:endParaRPr lang="en-US" altLang="zh-CN">
                <a:latin typeface="Tahoma" panose="020B0604030504040204" pitchFamily="34" charset="0"/>
              </a:endParaRPr>
            </a:p>
          </p:txBody>
        </p:sp>
        <p:sp>
          <p:nvSpPr>
            <p:cNvPr id="422945" name="Text Box 33"/>
            <p:cNvSpPr txBox="1">
              <a:spLocks noChangeArrowheads="1"/>
            </p:cNvSpPr>
            <p:nvPr/>
          </p:nvSpPr>
          <p:spPr bwMode="auto">
            <a:xfrm>
              <a:off x="3884"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d</a:t>
              </a:r>
              <a:endParaRPr lang="en-US" altLang="zh-CN">
                <a:latin typeface="Tahoma" panose="020B0604030504040204" pitchFamily="34" charset="0"/>
              </a:endParaRPr>
            </a:p>
          </p:txBody>
        </p:sp>
        <p:sp>
          <p:nvSpPr>
            <p:cNvPr id="422946" name="Text Box 34"/>
            <p:cNvSpPr txBox="1">
              <a:spLocks noChangeArrowheads="1"/>
            </p:cNvSpPr>
            <p:nvPr/>
          </p:nvSpPr>
          <p:spPr bwMode="auto">
            <a:xfrm>
              <a:off x="4177" y="21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e</a:t>
              </a:r>
              <a:endParaRPr lang="en-US" altLang="zh-CN">
                <a:latin typeface="Tahoma" panose="020B0604030504040204" pitchFamily="34" charset="0"/>
              </a:endParaRPr>
            </a:p>
          </p:txBody>
        </p:sp>
        <p:sp>
          <p:nvSpPr>
            <p:cNvPr id="422947" name="Text Box 35"/>
            <p:cNvSpPr txBox="1">
              <a:spLocks noChangeArrowheads="1"/>
            </p:cNvSpPr>
            <p:nvPr/>
          </p:nvSpPr>
          <p:spPr bwMode="auto">
            <a:xfrm>
              <a:off x="4490" y="2160"/>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422948" name="Text Box 36"/>
            <p:cNvSpPr txBox="1">
              <a:spLocks noChangeArrowheads="1"/>
            </p:cNvSpPr>
            <p:nvPr/>
          </p:nvSpPr>
          <p:spPr bwMode="auto">
            <a:xfrm>
              <a:off x="4778"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g</a:t>
              </a:r>
              <a:endParaRPr lang="en-US" altLang="zh-CN">
                <a:latin typeface="Tahoma" panose="020B0604030504040204" pitchFamily="34" charset="0"/>
              </a:endParaRPr>
            </a:p>
          </p:txBody>
        </p:sp>
        <p:sp>
          <p:nvSpPr>
            <p:cNvPr id="422949" name="Text Box 37"/>
            <p:cNvSpPr txBox="1">
              <a:spLocks noChangeArrowheads="1"/>
            </p:cNvSpPr>
            <p:nvPr/>
          </p:nvSpPr>
          <p:spPr bwMode="auto">
            <a:xfrm>
              <a:off x="5018" y="2160"/>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dp</a:t>
              </a:r>
              <a:endParaRPr lang="en-US" altLang="zh-CN">
                <a:latin typeface="Tahoma" panose="020B0604030504040204" pitchFamily="34" charset="0"/>
              </a:endParaRPr>
            </a:p>
          </p:txBody>
        </p:sp>
        <p:sp>
          <p:nvSpPr>
            <p:cNvPr id="422950" name="Line 38"/>
            <p:cNvSpPr>
              <a:spLocks noChangeShapeType="1"/>
            </p:cNvSpPr>
            <p:nvPr/>
          </p:nvSpPr>
          <p:spPr bwMode="auto">
            <a:xfrm>
              <a:off x="4176" y="3072"/>
              <a:ext cx="0" cy="147"/>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1" name="Text Box 39"/>
            <p:cNvSpPr txBox="1">
              <a:spLocks noChangeArrowheads="1"/>
            </p:cNvSpPr>
            <p:nvPr/>
          </p:nvSpPr>
          <p:spPr bwMode="auto">
            <a:xfrm>
              <a:off x="3830" y="317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ahoma" panose="020B0604030504040204" pitchFamily="34" charset="0"/>
                  <a:ea typeface="黑体" panose="02010609060101010101" pitchFamily="49" charset="-122"/>
                </a:rPr>
                <a:t>公共阴极</a:t>
              </a:r>
              <a:endParaRPr lang="zh-CN" altLang="en-US" dirty="0">
                <a:latin typeface="Tahoma" panose="020B0604030504040204" pitchFamily="34" charset="0"/>
                <a:ea typeface="黑体" panose="02010609060101010101" pitchFamily="49" charset="-122"/>
              </a:endParaRPr>
            </a:p>
          </p:txBody>
        </p:sp>
      </p:grpSp>
      <p:grpSp>
        <p:nvGrpSpPr>
          <p:cNvPr id="422952" name="Group 40"/>
          <p:cNvGrpSpPr/>
          <p:nvPr/>
        </p:nvGrpSpPr>
        <p:grpSpPr bwMode="auto">
          <a:xfrm>
            <a:off x="1264568" y="1658144"/>
            <a:ext cx="762000" cy="1524000"/>
            <a:chOff x="864" y="1056"/>
            <a:chExt cx="480" cy="960"/>
          </a:xfrm>
        </p:grpSpPr>
        <p:sp>
          <p:nvSpPr>
            <p:cNvPr id="422953" name="Line 41"/>
            <p:cNvSpPr>
              <a:spLocks noChangeShapeType="1"/>
            </p:cNvSpPr>
            <p:nvPr/>
          </p:nvSpPr>
          <p:spPr bwMode="auto">
            <a:xfrm>
              <a:off x="912" y="1056"/>
              <a:ext cx="384" cy="0"/>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4" name="Line 42"/>
            <p:cNvSpPr>
              <a:spLocks noChangeShapeType="1"/>
            </p:cNvSpPr>
            <p:nvPr/>
          </p:nvSpPr>
          <p:spPr bwMode="auto">
            <a:xfrm>
              <a:off x="864" y="1104"/>
              <a:ext cx="0" cy="384"/>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5" name="Line 43"/>
            <p:cNvSpPr>
              <a:spLocks noChangeShapeType="1"/>
            </p:cNvSpPr>
            <p:nvPr/>
          </p:nvSpPr>
          <p:spPr bwMode="auto">
            <a:xfrm>
              <a:off x="1344" y="1104"/>
              <a:ext cx="0" cy="384"/>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6" name="Line 44"/>
            <p:cNvSpPr>
              <a:spLocks noChangeShapeType="1"/>
            </p:cNvSpPr>
            <p:nvPr/>
          </p:nvSpPr>
          <p:spPr bwMode="auto">
            <a:xfrm>
              <a:off x="912" y="1536"/>
              <a:ext cx="384" cy="0"/>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7" name="Line 45"/>
            <p:cNvSpPr>
              <a:spLocks noChangeShapeType="1"/>
            </p:cNvSpPr>
            <p:nvPr/>
          </p:nvSpPr>
          <p:spPr bwMode="auto">
            <a:xfrm>
              <a:off x="864" y="1584"/>
              <a:ext cx="0" cy="384"/>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8" name="Line 46"/>
            <p:cNvSpPr>
              <a:spLocks noChangeShapeType="1"/>
            </p:cNvSpPr>
            <p:nvPr/>
          </p:nvSpPr>
          <p:spPr bwMode="auto">
            <a:xfrm>
              <a:off x="912" y="2016"/>
              <a:ext cx="384" cy="0"/>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9" name="Line 47"/>
            <p:cNvSpPr>
              <a:spLocks noChangeShapeType="1"/>
            </p:cNvSpPr>
            <p:nvPr/>
          </p:nvSpPr>
          <p:spPr bwMode="auto">
            <a:xfrm>
              <a:off x="1344" y="1584"/>
              <a:ext cx="0" cy="384"/>
            </a:xfrm>
            <a:prstGeom prst="line">
              <a:avLst/>
            </a:prstGeom>
            <a:noFill/>
            <a:ln w="762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960" name="Group 48"/>
          <p:cNvGrpSpPr/>
          <p:nvPr/>
        </p:nvGrpSpPr>
        <p:grpSpPr bwMode="auto">
          <a:xfrm>
            <a:off x="807368" y="1268760"/>
            <a:ext cx="1676400" cy="2514600"/>
            <a:chOff x="672" y="672"/>
            <a:chExt cx="1056" cy="1584"/>
          </a:xfrm>
        </p:grpSpPr>
        <p:sp>
          <p:nvSpPr>
            <p:cNvPr id="422961" name="Text Box 49"/>
            <p:cNvSpPr txBox="1">
              <a:spLocks noChangeArrowheads="1"/>
            </p:cNvSpPr>
            <p:nvPr/>
          </p:nvSpPr>
          <p:spPr bwMode="auto">
            <a:xfrm>
              <a:off x="1084" y="6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422962" name="Text Box 50"/>
            <p:cNvSpPr txBox="1">
              <a:spLocks noChangeArrowheads="1"/>
            </p:cNvSpPr>
            <p:nvPr/>
          </p:nvSpPr>
          <p:spPr bwMode="auto">
            <a:xfrm>
              <a:off x="1491" y="1104"/>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b</a:t>
              </a:r>
              <a:endParaRPr lang="en-US" altLang="zh-CN">
                <a:latin typeface="Tahoma" panose="020B0604030504040204" pitchFamily="34" charset="0"/>
              </a:endParaRPr>
            </a:p>
          </p:txBody>
        </p:sp>
        <p:sp>
          <p:nvSpPr>
            <p:cNvPr id="422963" name="Text Box 51"/>
            <p:cNvSpPr txBox="1">
              <a:spLocks noChangeArrowheads="1"/>
            </p:cNvSpPr>
            <p:nvPr/>
          </p:nvSpPr>
          <p:spPr bwMode="auto">
            <a:xfrm>
              <a:off x="1511" y="1584"/>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c</a:t>
              </a:r>
              <a:endParaRPr lang="en-US" altLang="zh-CN">
                <a:latin typeface="Tahoma" panose="020B0604030504040204" pitchFamily="34" charset="0"/>
              </a:endParaRPr>
            </a:p>
          </p:txBody>
        </p:sp>
        <p:sp>
          <p:nvSpPr>
            <p:cNvPr id="422964" name="Text Box 52"/>
            <p:cNvSpPr txBox="1">
              <a:spLocks noChangeArrowheads="1"/>
            </p:cNvSpPr>
            <p:nvPr/>
          </p:nvSpPr>
          <p:spPr bwMode="auto">
            <a:xfrm>
              <a:off x="1107" y="1968"/>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d</a:t>
              </a:r>
              <a:endParaRPr lang="en-US" altLang="zh-CN">
                <a:latin typeface="Tahoma" panose="020B0604030504040204" pitchFamily="34" charset="0"/>
              </a:endParaRPr>
            </a:p>
          </p:txBody>
        </p:sp>
        <p:sp>
          <p:nvSpPr>
            <p:cNvPr id="422965" name="Text Box 53"/>
            <p:cNvSpPr txBox="1">
              <a:spLocks noChangeArrowheads="1"/>
            </p:cNvSpPr>
            <p:nvPr/>
          </p:nvSpPr>
          <p:spPr bwMode="auto">
            <a:xfrm>
              <a:off x="672" y="15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e</a:t>
              </a:r>
              <a:endParaRPr lang="en-US" altLang="zh-CN">
                <a:latin typeface="Tahoma" panose="020B0604030504040204" pitchFamily="34" charset="0"/>
              </a:endParaRPr>
            </a:p>
          </p:txBody>
        </p:sp>
        <p:sp>
          <p:nvSpPr>
            <p:cNvPr id="422966" name="Text Box 54"/>
            <p:cNvSpPr txBox="1">
              <a:spLocks noChangeArrowheads="1"/>
            </p:cNvSpPr>
            <p:nvPr/>
          </p:nvSpPr>
          <p:spPr bwMode="auto">
            <a:xfrm>
              <a:off x="720" y="1056"/>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anose="020B0604030504040204" pitchFamily="34" charset="0"/>
                </a:rPr>
                <a:t>f</a:t>
              </a:r>
              <a:endParaRPr lang="en-US" altLang="zh-CN" dirty="0">
                <a:latin typeface="Tahoma" panose="020B0604030504040204" pitchFamily="34" charset="0"/>
              </a:endParaRPr>
            </a:p>
          </p:txBody>
        </p:sp>
        <p:sp>
          <p:nvSpPr>
            <p:cNvPr id="422967" name="Text Box 55"/>
            <p:cNvSpPr txBox="1">
              <a:spLocks noChangeArrowheads="1"/>
            </p:cNvSpPr>
            <p:nvPr/>
          </p:nvSpPr>
          <p:spPr bwMode="auto">
            <a:xfrm>
              <a:off x="1107" y="1152"/>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g</a:t>
              </a:r>
              <a:endParaRPr lang="en-US" altLang="zh-CN">
                <a:latin typeface="Tahoma" panose="020B0604030504040204" pitchFamily="34" charset="0"/>
              </a:endParaRPr>
            </a:p>
          </p:txBody>
        </p:sp>
      </p:grpSp>
      <p:grpSp>
        <p:nvGrpSpPr>
          <p:cNvPr id="422968" name="Group 56"/>
          <p:cNvGrpSpPr/>
          <p:nvPr/>
        </p:nvGrpSpPr>
        <p:grpSpPr bwMode="auto">
          <a:xfrm>
            <a:off x="2026568" y="2593781"/>
            <a:ext cx="1219200" cy="609600"/>
            <a:chOff x="1536" y="1584"/>
            <a:chExt cx="768" cy="384"/>
          </a:xfrm>
        </p:grpSpPr>
        <p:sp>
          <p:nvSpPr>
            <p:cNvPr id="422969" name="Line 57"/>
            <p:cNvSpPr>
              <a:spLocks noChangeShapeType="1"/>
            </p:cNvSpPr>
            <p:nvPr/>
          </p:nvSpPr>
          <p:spPr bwMode="auto">
            <a:xfrm>
              <a:off x="1536" y="1968"/>
              <a:ext cx="48" cy="0"/>
            </a:xfrm>
            <a:prstGeom prst="line">
              <a:avLst/>
            </a:prstGeom>
            <a:noFill/>
            <a:ln w="762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0" name="AutoShape 58"/>
            <p:cNvSpPr>
              <a:spLocks noChangeArrowheads="1"/>
            </p:cNvSpPr>
            <p:nvPr/>
          </p:nvSpPr>
          <p:spPr bwMode="auto">
            <a:xfrm>
              <a:off x="1824" y="1584"/>
              <a:ext cx="480" cy="384"/>
            </a:xfrm>
            <a:prstGeom prst="wedgeRoundRectCallout">
              <a:avLst>
                <a:gd name="adj1" fmla="val -96458"/>
                <a:gd name="adj2" fmla="val 45574"/>
                <a:gd name="adj3" fmla="val 16667"/>
              </a:avLst>
            </a:prstGeom>
            <a:noFill/>
            <a:ln w="127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err="1">
                  <a:solidFill>
                    <a:srgbClr val="FF0000"/>
                  </a:solidFill>
                  <a:latin typeface="Tahoma" panose="020B0604030504040204" pitchFamily="34" charset="0"/>
                </a:rPr>
                <a:t>dp</a:t>
              </a:r>
              <a:endParaRPr lang="en-US" altLang="zh-CN" sz="2400" dirty="0">
                <a:solidFill>
                  <a:srgbClr val="FF0000"/>
                </a:solidFill>
                <a:latin typeface="Tahoma" panose="020B0604030504040204" pitchFamily="34" charset="0"/>
              </a:endParaRPr>
            </a:p>
          </p:txBody>
        </p:sp>
      </p:grpSp>
      <p:grpSp>
        <p:nvGrpSpPr>
          <p:cNvPr id="422972" name="Group 60"/>
          <p:cNvGrpSpPr/>
          <p:nvPr/>
        </p:nvGrpSpPr>
        <p:grpSpPr bwMode="auto">
          <a:xfrm>
            <a:off x="405375" y="3814926"/>
            <a:ext cx="3732212" cy="1949450"/>
            <a:chOff x="336" y="2420"/>
            <a:chExt cx="2351" cy="1228"/>
          </a:xfrm>
        </p:grpSpPr>
        <p:sp>
          <p:nvSpPr>
            <p:cNvPr id="422973" name="Line 61"/>
            <p:cNvSpPr>
              <a:spLocks noChangeShapeType="1"/>
            </p:cNvSpPr>
            <p:nvPr/>
          </p:nvSpPr>
          <p:spPr bwMode="auto">
            <a:xfrm>
              <a:off x="353"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4" name="Line 62"/>
            <p:cNvSpPr>
              <a:spLocks noChangeShapeType="1"/>
            </p:cNvSpPr>
            <p:nvPr/>
          </p:nvSpPr>
          <p:spPr bwMode="auto">
            <a:xfrm>
              <a:off x="449" y="2784"/>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5" name="Line 63"/>
            <p:cNvSpPr>
              <a:spLocks noChangeShapeType="1"/>
            </p:cNvSpPr>
            <p:nvPr/>
          </p:nvSpPr>
          <p:spPr bwMode="auto">
            <a:xfrm>
              <a:off x="2369"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6" name="Line 64"/>
            <p:cNvSpPr>
              <a:spLocks noChangeShapeType="1"/>
            </p:cNvSpPr>
            <p:nvPr/>
          </p:nvSpPr>
          <p:spPr bwMode="auto">
            <a:xfrm>
              <a:off x="2465" y="2784"/>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7" name="Line 65"/>
            <p:cNvSpPr>
              <a:spLocks noChangeShapeType="1"/>
            </p:cNvSpPr>
            <p:nvPr/>
          </p:nvSpPr>
          <p:spPr bwMode="auto">
            <a:xfrm>
              <a:off x="2081"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8" name="Line 66"/>
            <p:cNvSpPr>
              <a:spLocks noChangeShapeType="1"/>
            </p:cNvSpPr>
            <p:nvPr/>
          </p:nvSpPr>
          <p:spPr bwMode="auto">
            <a:xfrm>
              <a:off x="2177"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9" name="Line 67"/>
            <p:cNvSpPr>
              <a:spLocks noChangeShapeType="1"/>
            </p:cNvSpPr>
            <p:nvPr/>
          </p:nvSpPr>
          <p:spPr bwMode="auto">
            <a:xfrm>
              <a:off x="1793"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0" name="Line 68"/>
            <p:cNvSpPr>
              <a:spLocks noChangeShapeType="1"/>
            </p:cNvSpPr>
            <p:nvPr/>
          </p:nvSpPr>
          <p:spPr bwMode="auto">
            <a:xfrm>
              <a:off x="1889"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1" name="Line 69"/>
            <p:cNvSpPr>
              <a:spLocks noChangeShapeType="1"/>
            </p:cNvSpPr>
            <p:nvPr/>
          </p:nvSpPr>
          <p:spPr bwMode="auto">
            <a:xfrm>
              <a:off x="1505"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2" name="Line 70"/>
            <p:cNvSpPr>
              <a:spLocks noChangeShapeType="1"/>
            </p:cNvSpPr>
            <p:nvPr/>
          </p:nvSpPr>
          <p:spPr bwMode="auto">
            <a:xfrm>
              <a:off x="1601"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3" name="Line 71"/>
            <p:cNvSpPr>
              <a:spLocks noChangeShapeType="1"/>
            </p:cNvSpPr>
            <p:nvPr/>
          </p:nvSpPr>
          <p:spPr bwMode="auto">
            <a:xfrm>
              <a:off x="1217"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4" name="Line 72"/>
            <p:cNvSpPr>
              <a:spLocks noChangeShapeType="1"/>
            </p:cNvSpPr>
            <p:nvPr/>
          </p:nvSpPr>
          <p:spPr bwMode="auto">
            <a:xfrm>
              <a:off x="1313"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5" name="Line 73"/>
            <p:cNvSpPr>
              <a:spLocks noChangeShapeType="1"/>
            </p:cNvSpPr>
            <p:nvPr/>
          </p:nvSpPr>
          <p:spPr bwMode="auto">
            <a:xfrm>
              <a:off x="929"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6" name="Line 74"/>
            <p:cNvSpPr>
              <a:spLocks noChangeShapeType="1"/>
            </p:cNvSpPr>
            <p:nvPr/>
          </p:nvSpPr>
          <p:spPr bwMode="auto">
            <a:xfrm>
              <a:off x="1025"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7" name="Line 75"/>
            <p:cNvSpPr>
              <a:spLocks noChangeShapeType="1"/>
            </p:cNvSpPr>
            <p:nvPr/>
          </p:nvSpPr>
          <p:spPr bwMode="auto">
            <a:xfrm>
              <a:off x="641" y="316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8" name="Line 76"/>
            <p:cNvSpPr>
              <a:spLocks noChangeShapeType="1"/>
            </p:cNvSpPr>
            <p:nvPr/>
          </p:nvSpPr>
          <p:spPr bwMode="auto">
            <a:xfrm>
              <a:off x="737" y="2784"/>
              <a:ext cx="0" cy="57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9" name="Line 77"/>
            <p:cNvSpPr>
              <a:spLocks noChangeShapeType="1"/>
            </p:cNvSpPr>
            <p:nvPr/>
          </p:nvSpPr>
          <p:spPr bwMode="auto">
            <a:xfrm>
              <a:off x="449" y="2784"/>
              <a:ext cx="201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90" name="Text Box 78"/>
            <p:cNvSpPr txBox="1">
              <a:spLocks noChangeArrowheads="1"/>
            </p:cNvSpPr>
            <p:nvPr/>
          </p:nvSpPr>
          <p:spPr bwMode="auto">
            <a:xfrm>
              <a:off x="336" y="336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422991" name="Text Box 79"/>
            <p:cNvSpPr txBox="1">
              <a:spLocks noChangeArrowheads="1"/>
            </p:cNvSpPr>
            <p:nvPr/>
          </p:nvSpPr>
          <p:spPr bwMode="auto">
            <a:xfrm>
              <a:off x="619"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b</a:t>
              </a:r>
              <a:endParaRPr lang="en-US" altLang="zh-CN">
                <a:latin typeface="Tahoma" panose="020B0604030504040204" pitchFamily="34" charset="0"/>
              </a:endParaRPr>
            </a:p>
          </p:txBody>
        </p:sp>
        <p:sp>
          <p:nvSpPr>
            <p:cNvPr id="422992" name="Text Box 80"/>
            <p:cNvSpPr txBox="1">
              <a:spLocks noChangeArrowheads="1"/>
            </p:cNvSpPr>
            <p:nvPr/>
          </p:nvSpPr>
          <p:spPr bwMode="auto">
            <a:xfrm>
              <a:off x="924" y="3360"/>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c</a:t>
              </a:r>
              <a:endParaRPr lang="en-US" altLang="zh-CN">
                <a:latin typeface="Tahoma" panose="020B0604030504040204" pitchFamily="34" charset="0"/>
              </a:endParaRPr>
            </a:p>
          </p:txBody>
        </p:sp>
        <p:sp>
          <p:nvSpPr>
            <p:cNvPr id="422993" name="Text Box 81"/>
            <p:cNvSpPr txBox="1">
              <a:spLocks noChangeArrowheads="1"/>
            </p:cNvSpPr>
            <p:nvPr/>
          </p:nvSpPr>
          <p:spPr bwMode="auto">
            <a:xfrm>
              <a:off x="1195"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d</a:t>
              </a:r>
              <a:endParaRPr lang="en-US" altLang="zh-CN">
                <a:latin typeface="Tahoma" panose="020B0604030504040204" pitchFamily="34" charset="0"/>
              </a:endParaRPr>
            </a:p>
          </p:txBody>
        </p:sp>
        <p:sp>
          <p:nvSpPr>
            <p:cNvPr id="422994" name="Text Box 82"/>
            <p:cNvSpPr txBox="1">
              <a:spLocks noChangeArrowheads="1"/>
            </p:cNvSpPr>
            <p:nvPr/>
          </p:nvSpPr>
          <p:spPr bwMode="auto">
            <a:xfrm>
              <a:off x="1488" y="33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e</a:t>
              </a:r>
              <a:endParaRPr lang="en-US" altLang="zh-CN">
                <a:latin typeface="Tahoma" panose="020B0604030504040204" pitchFamily="34" charset="0"/>
              </a:endParaRPr>
            </a:p>
          </p:txBody>
        </p:sp>
        <p:sp>
          <p:nvSpPr>
            <p:cNvPr id="422995" name="Text Box 83"/>
            <p:cNvSpPr txBox="1">
              <a:spLocks noChangeArrowheads="1"/>
            </p:cNvSpPr>
            <p:nvPr/>
          </p:nvSpPr>
          <p:spPr bwMode="auto">
            <a:xfrm>
              <a:off x="1801" y="3360"/>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422996" name="Text Box 84"/>
            <p:cNvSpPr txBox="1">
              <a:spLocks noChangeArrowheads="1"/>
            </p:cNvSpPr>
            <p:nvPr/>
          </p:nvSpPr>
          <p:spPr bwMode="auto">
            <a:xfrm>
              <a:off x="2089"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g</a:t>
              </a:r>
              <a:endParaRPr lang="en-US" altLang="zh-CN">
                <a:latin typeface="Tahoma" panose="020B0604030504040204" pitchFamily="34" charset="0"/>
              </a:endParaRPr>
            </a:p>
          </p:txBody>
        </p:sp>
        <p:sp>
          <p:nvSpPr>
            <p:cNvPr id="422997" name="Text Box 85"/>
            <p:cNvSpPr txBox="1">
              <a:spLocks noChangeArrowheads="1"/>
            </p:cNvSpPr>
            <p:nvPr/>
          </p:nvSpPr>
          <p:spPr bwMode="auto">
            <a:xfrm>
              <a:off x="2329" y="3360"/>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dp</a:t>
              </a:r>
              <a:endParaRPr lang="en-US" altLang="zh-CN">
                <a:latin typeface="Tahoma" panose="020B0604030504040204" pitchFamily="34" charset="0"/>
              </a:endParaRPr>
            </a:p>
          </p:txBody>
        </p:sp>
        <p:sp>
          <p:nvSpPr>
            <p:cNvPr id="422998" name="Line 86"/>
            <p:cNvSpPr>
              <a:spLocks noChangeShapeType="1"/>
            </p:cNvSpPr>
            <p:nvPr/>
          </p:nvSpPr>
          <p:spPr bwMode="auto">
            <a:xfrm>
              <a:off x="1465" y="2637"/>
              <a:ext cx="0" cy="147"/>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99" name="Text Box 87"/>
            <p:cNvSpPr txBox="1">
              <a:spLocks noChangeArrowheads="1"/>
            </p:cNvSpPr>
            <p:nvPr/>
          </p:nvSpPr>
          <p:spPr bwMode="auto">
            <a:xfrm>
              <a:off x="1089" y="242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ahoma" panose="020B0604030504040204" pitchFamily="34" charset="0"/>
                  <a:ea typeface="黑体" panose="02010609060101010101" pitchFamily="49" charset="-122"/>
                </a:rPr>
                <a:t>公共阳极</a:t>
              </a:r>
              <a:endParaRPr lang="zh-CN" altLang="en-US" dirty="0">
                <a:latin typeface="Tahoma" panose="020B0604030504040204" pitchFamily="34" charset="0"/>
                <a:ea typeface="黑体" panose="02010609060101010101" pitchFamily="49" charset="-122"/>
              </a:endParaRPr>
            </a:p>
          </p:txBody>
        </p:sp>
        <p:grpSp>
          <p:nvGrpSpPr>
            <p:cNvPr id="423000" name="Group 88"/>
            <p:cNvGrpSpPr/>
            <p:nvPr/>
          </p:nvGrpSpPr>
          <p:grpSpPr bwMode="auto">
            <a:xfrm>
              <a:off x="353" y="2976"/>
              <a:ext cx="2208" cy="192"/>
              <a:chOff x="353" y="2976"/>
              <a:chExt cx="2208" cy="192"/>
            </a:xfrm>
          </p:grpSpPr>
          <p:sp>
            <p:nvSpPr>
              <p:cNvPr id="423001" name="AutoShape 89"/>
              <p:cNvSpPr>
                <a:spLocks noChangeArrowheads="1"/>
              </p:cNvSpPr>
              <p:nvPr/>
            </p:nvSpPr>
            <p:spPr bwMode="auto">
              <a:xfrm flipV="1">
                <a:off x="353"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2" name="AutoShape 90"/>
              <p:cNvSpPr>
                <a:spLocks noChangeArrowheads="1"/>
              </p:cNvSpPr>
              <p:nvPr/>
            </p:nvSpPr>
            <p:spPr bwMode="auto">
              <a:xfrm flipV="1">
                <a:off x="2369"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3" name="AutoShape 91"/>
              <p:cNvSpPr>
                <a:spLocks noChangeArrowheads="1"/>
              </p:cNvSpPr>
              <p:nvPr/>
            </p:nvSpPr>
            <p:spPr bwMode="auto">
              <a:xfrm flipV="1">
                <a:off x="2081"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4" name="AutoShape 92"/>
              <p:cNvSpPr>
                <a:spLocks noChangeArrowheads="1"/>
              </p:cNvSpPr>
              <p:nvPr/>
            </p:nvSpPr>
            <p:spPr bwMode="auto">
              <a:xfrm flipV="1">
                <a:off x="1793"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5" name="AutoShape 93"/>
              <p:cNvSpPr>
                <a:spLocks noChangeArrowheads="1"/>
              </p:cNvSpPr>
              <p:nvPr/>
            </p:nvSpPr>
            <p:spPr bwMode="auto">
              <a:xfrm flipV="1">
                <a:off x="1505"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6" name="AutoShape 94"/>
              <p:cNvSpPr>
                <a:spLocks noChangeArrowheads="1"/>
              </p:cNvSpPr>
              <p:nvPr/>
            </p:nvSpPr>
            <p:spPr bwMode="auto">
              <a:xfrm flipV="1">
                <a:off x="1217"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7" name="AutoShape 95"/>
              <p:cNvSpPr>
                <a:spLocks noChangeArrowheads="1"/>
              </p:cNvSpPr>
              <p:nvPr/>
            </p:nvSpPr>
            <p:spPr bwMode="auto">
              <a:xfrm flipV="1">
                <a:off x="929"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8" name="AutoShape 96"/>
              <p:cNvSpPr>
                <a:spLocks noChangeArrowheads="1"/>
              </p:cNvSpPr>
              <p:nvPr/>
            </p:nvSpPr>
            <p:spPr bwMode="auto">
              <a:xfrm flipV="1">
                <a:off x="641" y="2976"/>
                <a:ext cx="192" cy="192"/>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1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3486" y="987126"/>
            <a:ext cx="2921898" cy="12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 Box 10"/>
          <p:cNvSpPr txBox="1">
            <a:spLocks noChangeArrowheads="1"/>
          </p:cNvSpPr>
          <p:nvPr/>
        </p:nvSpPr>
        <p:spPr bwMode="auto">
          <a:xfrm>
            <a:off x="4122383" y="2354879"/>
            <a:ext cx="42667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2200" dirty="0">
                <a:latin typeface="微软雅黑" panose="020B0503020204020204" pitchFamily="34" charset="-122"/>
                <a:ea typeface="微软雅黑" panose="020B0503020204020204" pitchFamily="34" charset="-122"/>
              </a:rPr>
              <a:t>每段是一个</a:t>
            </a:r>
            <a:r>
              <a:rPr lang="en-US" altLang="zh-CN" sz="2200" dirty="0">
                <a:latin typeface="微软雅黑" panose="020B0503020204020204" pitchFamily="34" charset="-122"/>
                <a:ea typeface="微软雅黑" panose="020B0503020204020204" pitchFamily="34" charset="-122"/>
              </a:rPr>
              <a:t>LED (</a:t>
            </a:r>
            <a:r>
              <a:rPr lang="zh-CN" altLang="en-US" sz="2200" dirty="0">
                <a:latin typeface="微软雅黑" panose="020B0503020204020204" pitchFamily="34" charset="-122"/>
                <a:ea typeface="微软雅黑" panose="020B0503020204020204" pitchFamily="34" charset="-122"/>
              </a:rPr>
              <a:t>发光二极管</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，通过控制</a:t>
            </a:r>
            <a:r>
              <a:rPr lang="zh-CN" altLang="en-US" sz="2200" dirty="0">
                <a:latin typeface="微软雅黑" panose="020B0503020204020204" pitchFamily="34" charset="-122"/>
                <a:ea typeface="微软雅黑" panose="020B0503020204020204" pitchFamily="34" charset="-122"/>
              </a:rPr>
              <a:t>其</a:t>
            </a:r>
            <a:r>
              <a:rPr lang="zh-CN" altLang="en-US" sz="2200" dirty="0" smtClean="0">
                <a:latin typeface="微软雅黑" panose="020B0503020204020204" pitchFamily="34" charset="-122"/>
                <a:ea typeface="微软雅黑" panose="020B0503020204020204" pitchFamily="34" charset="-122"/>
              </a:rPr>
              <a:t>亮</a:t>
            </a:r>
            <a:r>
              <a:rPr lang="zh-CN" altLang="en-US" sz="2200" dirty="0">
                <a:latin typeface="微软雅黑" panose="020B0503020204020204" pitchFamily="34" charset="-122"/>
                <a:ea typeface="微软雅黑" panose="020B0503020204020204" pitchFamily="34" charset="-122"/>
              </a:rPr>
              <a:t>和灭，</a:t>
            </a:r>
            <a:r>
              <a:rPr lang="zh-CN" altLang="en-US" sz="2200" dirty="0" smtClean="0">
                <a:latin typeface="微软雅黑" panose="020B0503020204020204" pitchFamily="34" charset="-122"/>
                <a:ea typeface="微软雅黑" panose="020B0503020204020204" pitchFamily="34" charset="-122"/>
              </a:rPr>
              <a:t>可得到数字或字母等符号</a:t>
            </a:r>
            <a:r>
              <a:rPr lang="zh-CN" altLang="en-US" sz="2200" dirty="0">
                <a:latin typeface="微软雅黑" panose="020B0503020204020204" pitchFamily="34" charset="-122"/>
                <a:ea typeface="微软雅黑" panose="020B0503020204020204" pitchFamily="34" charset="-122"/>
              </a:rPr>
              <a:t>的</a:t>
            </a:r>
            <a:r>
              <a:rPr lang="zh-CN" altLang="en-US" sz="2200" dirty="0" smtClean="0">
                <a:solidFill>
                  <a:srgbClr val="FF0000"/>
                </a:solidFill>
                <a:latin typeface="微软雅黑" panose="020B0503020204020204" pitchFamily="34" charset="-122"/>
                <a:ea typeface="微软雅黑" panose="020B0503020204020204" pitchFamily="34" charset="-122"/>
              </a:rPr>
              <a:t>形状</a:t>
            </a:r>
            <a:endParaRPr lang="en-US" altLang="zh-CN" sz="2200" dirty="0">
              <a:latin typeface="微软雅黑" panose="020B0503020204020204" pitchFamily="34" charset="-122"/>
              <a:ea typeface="微软雅黑" panose="020B0503020204020204" pitchFamily="34" charset="-122"/>
            </a:endParaRPr>
          </a:p>
        </p:txBody>
      </p:sp>
      <p:sp>
        <p:nvSpPr>
          <p:cNvPr id="102" name="Text Box 11"/>
          <p:cNvSpPr txBox="1">
            <a:spLocks noChangeArrowheads="1"/>
          </p:cNvSpPr>
          <p:nvPr/>
        </p:nvSpPr>
        <p:spPr bwMode="auto">
          <a:xfrm>
            <a:off x="2108763" y="5860036"/>
            <a:ext cx="491151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2200" dirty="0">
                <a:solidFill>
                  <a:srgbClr val="FF0000"/>
                </a:solidFill>
                <a:latin typeface="微软雅黑" panose="020B0503020204020204" pitchFamily="34" charset="-122"/>
                <a:ea typeface="微软雅黑" panose="020B0503020204020204" pitchFamily="34" charset="-122"/>
              </a:rPr>
              <a:t>共阳极，输入为低电平二极管导通；共阴极，输入为高电平二极管导通。</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52"/>
                                        </p:tgtEl>
                                        <p:attrNameLst>
                                          <p:attrName>style.visibility</p:attrName>
                                        </p:attrNameLst>
                                      </p:cBhvr>
                                      <p:to>
                                        <p:strVal val="visible"/>
                                      </p:to>
                                    </p:set>
                                    <p:animEffect transition="in" filter="blinds(horizontal)">
                                      <p:cBhvr>
                                        <p:cTn id="7" dur="500"/>
                                        <p:tgtEl>
                                          <p:spTgt spid="422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60"/>
                                        </p:tgtEl>
                                        <p:attrNameLst>
                                          <p:attrName>style.visibility</p:attrName>
                                        </p:attrNameLst>
                                      </p:cBhvr>
                                      <p:to>
                                        <p:strVal val="visible"/>
                                      </p:to>
                                    </p:set>
                                    <p:animEffect transition="in" filter="blinds(horizontal)">
                                      <p:cBhvr>
                                        <p:cTn id="12" dur="500"/>
                                        <p:tgtEl>
                                          <p:spTgt spid="4229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2968"/>
                                        </p:tgtEl>
                                        <p:attrNameLst>
                                          <p:attrName>style.visibility</p:attrName>
                                        </p:attrNameLst>
                                      </p:cBhvr>
                                      <p:to>
                                        <p:strVal val="visible"/>
                                      </p:to>
                                    </p:set>
                                    <p:animEffect transition="in" filter="blinds(horizontal)">
                                      <p:cBhvr>
                                        <p:cTn id="17" dur="500"/>
                                        <p:tgtEl>
                                          <p:spTgt spid="42296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2972"/>
                                        </p:tgtEl>
                                        <p:attrNameLst>
                                          <p:attrName>style.visibility</p:attrName>
                                        </p:attrNameLst>
                                      </p:cBhvr>
                                      <p:to>
                                        <p:strVal val="visible"/>
                                      </p:to>
                                    </p:set>
                                    <p:animEffect transition="in" filter="blinds(horizontal)">
                                      <p:cBhvr>
                                        <p:cTn id="26" dur="500"/>
                                        <p:tgtEl>
                                          <p:spTgt spid="42297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2915"/>
                                        </p:tgtEl>
                                        <p:attrNameLst>
                                          <p:attrName>style.visibility</p:attrName>
                                        </p:attrNameLst>
                                      </p:cBhvr>
                                      <p:to>
                                        <p:strVal val="visible"/>
                                      </p:to>
                                    </p:set>
                                    <p:animEffect transition="in" filter="blinds(horizontal)">
                                      <p:cBhvr>
                                        <p:cTn id="31" dur="500"/>
                                        <p:tgtEl>
                                          <p:spTgt spid="4229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090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6546" y="1240896"/>
            <a:ext cx="2668225" cy="298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3938" name="Rectangle 2"/>
          <p:cNvSpPr>
            <a:spLocks noGrp="1" noChangeArrowheads="1"/>
          </p:cNvSpPr>
          <p:nvPr>
            <p:ph type="title"/>
          </p:nvPr>
        </p:nvSpPr>
        <p:spPr>
          <a:xfrm>
            <a:off x="1000101" y="185720"/>
            <a:ext cx="5667384" cy="479747"/>
          </a:xfrm>
        </p:spPr>
        <p:txBody>
          <a:bodyPr/>
          <a:lstStyle/>
          <a:p>
            <a:r>
              <a:rPr lang="en-US" altLang="zh-CN" b="1" dirty="0"/>
              <a:t>2.1 </a:t>
            </a:r>
            <a:r>
              <a:rPr lang="zh-CN" altLang="en-US" b="1" dirty="0"/>
              <a:t>译码器和编码器</a:t>
            </a:r>
            <a:endParaRPr lang="zh-CN" altLang="en-US" b="1" dirty="0"/>
          </a:p>
        </p:txBody>
      </p:sp>
      <p:sp>
        <p:nvSpPr>
          <p:cNvPr id="423939" name="Rectangle 3"/>
          <p:cNvSpPr>
            <a:spLocks noGrp="1" noChangeArrowheads="1"/>
          </p:cNvSpPr>
          <p:nvPr>
            <p:ph idx="1"/>
          </p:nvPr>
        </p:nvSpPr>
        <p:spPr>
          <a:xfrm>
            <a:off x="393305" y="990546"/>
            <a:ext cx="6345912" cy="1439368"/>
          </a:xfrm>
        </p:spPr>
        <p:txBody>
          <a:bodyPr/>
          <a:lstStyle/>
          <a:p>
            <a:pPr>
              <a:lnSpc>
                <a:spcPct val="130000"/>
              </a:lnSpc>
            </a:pPr>
            <a:r>
              <a:rPr lang="zh-CN" altLang="en-US" sz="2200" b="1" dirty="0"/>
              <a:t>输入信号</a:t>
            </a:r>
            <a:r>
              <a:rPr lang="zh-CN" altLang="en-US" sz="2200" b="1" dirty="0" smtClean="0"/>
              <a:t>：</a:t>
            </a:r>
            <a:r>
              <a:rPr lang="en-US" altLang="zh-CN" sz="2200" b="1" dirty="0" smtClean="0"/>
              <a:t>4</a:t>
            </a:r>
            <a:r>
              <a:rPr lang="zh-CN" altLang="en-US" sz="2200" b="1" dirty="0" smtClean="0"/>
              <a:t>位</a:t>
            </a:r>
            <a:r>
              <a:rPr lang="zh-CN" altLang="en-US" sz="2200" b="1" dirty="0"/>
              <a:t>二进制编码</a:t>
            </a:r>
            <a:endParaRPr lang="zh-CN" altLang="en-US" sz="2200" b="1" dirty="0"/>
          </a:p>
          <a:p>
            <a:pPr>
              <a:lnSpc>
                <a:spcPct val="130000"/>
              </a:lnSpc>
            </a:pPr>
            <a:r>
              <a:rPr lang="zh-CN" altLang="en-US" sz="2200" b="1" dirty="0"/>
              <a:t>输出：七段码（的驱动信号）</a:t>
            </a:r>
            <a:r>
              <a:rPr lang="en-US" altLang="zh-CN" sz="2200" b="1" dirty="0"/>
              <a:t>a ~ g</a:t>
            </a:r>
            <a:endParaRPr lang="en-US" altLang="zh-CN" sz="2200" b="1" dirty="0"/>
          </a:p>
          <a:p>
            <a:pPr>
              <a:lnSpc>
                <a:spcPct val="130000"/>
              </a:lnSpc>
              <a:buFont typeface="Wingdings" panose="05000000000000000000" pitchFamily="2" charset="2"/>
              <a:buNone/>
            </a:pPr>
            <a:r>
              <a:rPr lang="zh-CN" altLang="en-US" sz="2200" b="1" dirty="0"/>
              <a:t>      假设共阴极</a:t>
            </a:r>
            <a:r>
              <a:rPr lang="zh-CN" altLang="en-US" sz="2200" b="1" dirty="0" smtClean="0"/>
              <a:t>，即 1</a:t>
            </a:r>
            <a:r>
              <a:rPr lang="en-US" altLang="zh-CN" sz="2200" b="1" dirty="0" smtClean="0"/>
              <a:t>-</a:t>
            </a:r>
            <a:r>
              <a:rPr lang="zh-CN" altLang="en-US" sz="2200" b="1" dirty="0" smtClean="0"/>
              <a:t>亮</a:t>
            </a:r>
            <a:r>
              <a:rPr lang="zh-CN" altLang="en-US" sz="2200" b="1" dirty="0"/>
              <a:t>；</a:t>
            </a:r>
            <a:r>
              <a:rPr lang="zh-CN" altLang="en-US" sz="2200" b="1" dirty="0" smtClean="0"/>
              <a:t>0</a:t>
            </a:r>
            <a:r>
              <a:rPr lang="en-US" altLang="zh-CN" sz="2200" b="1" dirty="0" smtClean="0"/>
              <a:t>-</a:t>
            </a:r>
            <a:r>
              <a:rPr lang="zh-CN" altLang="en-US" sz="2200" b="1" dirty="0" smtClean="0"/>
              <a:t>灭</a:t>
            </a:r>
            <a:endParaRPr lang="zh-CN" altLang="en-US" sz="2800"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grpSp>
        <p:nvGrpSpPr>
          <p:cNvPr id="423957" name="Group 21"/>
          <p:cNvGrpSpPr/>
          <p:nvPr/>
        </p:nvGrpSpPr>
        <p:grpSpPr bwMode="auto">
          <a:xfrm>
            <a:off x="762000" y="3068960"/>
            <a:ext cx="4755524" cy="1219200"/>
            <a:chOff x="768" y="2400"/>
            <a:chExt cx="3216" cy="768"/>
          </a:xfrm>
        </p:grpSpPr>
        <p:sp>
          <p:nvSpPr>
            <p:cNvPr id="423958" name="Line 22"/>
            <p:cNvSpPr>
              <a:spLocks noChangeShapeType="1"/>
            </p:cNvSpPr>
            <p:nvPr/>
          </p:nvSpPr>
          <p:spPr bwMode="auto">
            <a:xfrm>
              <a:off x="816" y="2400"/>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9" name="Line 23"/>
            <p:cNvSpPr>
              <a:spLocks noChangeShapeType="1"/>
            </p:cNvSpPr>
            <p:nvPr/>
          </p:nvSpPr>
          <p:spPr bwMode="auto">
            <a:xfrm>
              <a:off x="768" y="2448"/>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0" name="Line 24"/>
            <p:cNvSpPr>
              <a:spLocks noChangeShapeType="1"/>
            </p:cNvSpPr>
            <p:nvPr/>
          </p:nvSpPr>
          <p:spPr bwMode="auto">
            <a:xfrm>
              <a:off x="1152" y="2448"/>
              <a:ext cx="0" cy="288"/>
            </a:xfrm>
            <a:prstGeom prst="line">
              <a:avLst/>
            </a:prstGeom>
            <a:noFill/>
            <a:ln w="76200">
              <a:solidFill>
                <a:schemeClr val="bg1">
                  <a:lumMod val="75000"/>
                </a:schemeClr>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1" name="Line 25"/>
            <p:cNvSpPr>
              <a:spLocks noChangeShapeType="1"/>
            </p:cNvSpPr>
            <p:nvPr/>
          </p:nvSpPr>
          <p:spPr bwMode="auto">
            <a:xfrm>
              <a:off x="816" y="2784"/>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2" name="Line 26"/>
            <p:cNvSpPr>
              <a:spLocks noChangeShapeType="1"/>
            </p:cNvSpPr>
            <p:nvPr/>
          </p:nvSpPr>
          <p:spPr bwMode="auto">
            <a:xfrm>
              <a:off x="768" y="2832"/>
              <a:ext cx="0" cy="288"/>
            </a:xfrm>
            <a:prstGeom prst="line">
              <a:avLst/>
            </a:prstGeom>
            <a:noFill/>
            <a:ln w="76200">
              <a:solidFill>
                <a:schemeClr val="bg1">
                  <a:lumMod val="75000"/>
                </a:schemeClr>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3" name="Line 27"/>
            <p:cNvSpPr>
              <a:spLocks noChangeShapeType="1"/>
            </p:cNvSpPr>
            <p:nvPr/>
          </p:nvSpPr>
          <p:spPr bwMode="auto">
            <a:xfrm>
              <a:off x="816" y="3168"/>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4" name="Line 28"/>
            <p:cNvSpPr>
              <a:spLocks noChangeShapeType="1"/>
            </p:cNvSpPr>
            <p:nvPr/>
          </p:nvSpPr>
          <p:spPr bwMode="auto">
            <a:xfrm>
              <a:off x="1152" y="2832"/>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5" name="Line 29"/>
            <p:cNvSpPr>
              <a:spLocks noChangeShapeType="1"/>
            </p:cNvSpPr>
            <p:nvPr/>
          </p:nvSpPr>
          <p:spPr bwMode="auto">
            <a:xfrm>
              <a:off x="2208" y="2400"/>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6" name="Line 30"/>
            <p:cNvSpPr>
              <a:spLocks noChangeShapeType="1"/>
            </p:cNvSpPr>
            <p:nvPr/>
          </p:nvSpPr>
          <p:spPr bwMode="auto">
            <a:xfrm>
              <a:off x="2160" y="2448"/>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7" name="Line 31"/>
            <p:cNvSpPr>
              <a:spLocks noChangeShapeType="1"/>
            </p:cNvSpPr>
            <p:nvPr/>
          </p:nvSpPr>
          <p:spPr bwMode="auto">
            <a:xfrm>
              <a:off x="2544" y="2448"/>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8" name="Line 32"/>
            <p:cNvSpPr>
              <a:spLocks noChangeShapeType="1"/>
            </p:cNvSpPr>
            <p:nvPr/>
          </p:nvSpPr>
          <p:spPr bwMode="auto">
            <a:xfrm>
              <a:off x="2208" y="2784"/>
              <a:ext cx="288" cy="0"/>
            </a:xfrm>
            <a:prstGeom prst="line">
              <a:avLst/>
            </a:prstGeom>
            <a:noFill/>
            <a:ln w="76200">
              <a:solidFill>
                <a:schemeClr val="bg1">
                  <a:lumMod val="85000"/>
                </a:schemeClr>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9" name="Line 33"/>
            <p:cNvSpPr>
              <a:spLocks noChangeShapeType="1"/>
            </p:cNvSpPr>
            <p:nvPr/>
          </p:nvSpPr>
          <p:spPr bwMode="auto">
            <a:xfrm>
              <a:off x="2160" y="2832"/>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0" name="Line 34"/>
            <p:cNvSpPr>
              <a:spLocks noChangeShapeType="1"/>
            </p:cNvSpPr>
            <p:nvPr/>
          </p:nvSpPr>
          <p:spPr bwMode="auto">
            <a:xfrm>
              <a:off x="2208" y="3168"/>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1" name="Line 35"/>
            <p:cNvSpPr>
              <a:spLocks noChangeShapeType="1"/>
            </p:cNvSpPr>
            <p:nvPr/>
          </p:nvSpPr>
          <p:spPr bwMode="auto">
            <a:xfrm>
              <a:off x="2544" y="2832"/>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2" name="Line 36"/>
            <p:cNvSpPr>
              <a:spLocks noChangeShapeType="1"/>
            </p:cNvSpPr>
            <p:nvPr/>
          </p:nvSpPr>
          <p:spPr bwMode="auto">
            <a:xfrm>
              <a:off x="3648" y="2400"/>
              <a:ext cx="288" cy="0"/>
            </a:xfrm>
            <a:prstGeom prst="line">
              <a:avLst/>
            </a:prstGeom>
            <a:noFill/>
            <a:ln w="76200">
              <a:solidFill>
                <a:srgbClr val="C0C0C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3" name="Line 37"/>
            <p:cNvSpPr>
              <a:spLocks noChangeShapeType="1"/>
            </p:cNvSpPr>
            <p:nvPr/>
          </p:nvSpPr>
          <p:spPr bwMode="auto">
            <a:xfrm>
              <a:off x="3600" y="2448"/>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4" name="Line 38"/>
            <p:cNvSpPr>
              <a:spLocks noChangeShapeType="1"/>
            </p:cNvSpPr>
            <p:nvPr/>
          </p:nvSpPr>
          <p:spPr bwMode="auto">
            <a:xfrm>
              <a:off x="3984" y="2448"/>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5" name="Line 39"/>
            <p:cNvSpPr>
              <a:spLocks noChangeShapeType="1"/>
            </p:cNvSpPr>
            <p:nvPr/>
          </p:nvSpPr>
          <p:spPr bwMode="auto">
            <a:xfrm>
              <a:off x="3648" y="2784"/>
              <a:ext cx="288"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6" name="Line 40"/>
            <p:cNvSpPr>
              <a:spLocks noChangeShapeType="1"/>
            </p:cNvSpPr>
            <p:nvPr/>
          </p:nvSpPr>
          <p:spPr bwMode="auto">
            <a:xfrm>
              <a:off x="3600" y="2832"/>
              <a:ext cx="0" cy="288"/>
            </a:xfrm>
            <a:prstGeom prst="line">
              <a:avLst/>
            </a:prstGeom>
            <a:noFill/>
            <a:ln w="76200">
              <a:solidFill>
                <a:schemeClr val="bg1">
                  <a:lumMod val="75000"/>
                </a:schemeClr>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7" name="Line 41"/>
            <p:cNvSpPr>
              <a:spLocks noChangeShapeType="1"/>
            </p:cNvSpPr>
            <p:nvPr/>
          </p:nvSpPr>
          <p:spPr bwMode="auto">
            <a:xfrm>
              <a:off x="3648" y="3168"/>
              <a:ext cx="288" cy="0"/>
            </a:xfrm>
            <a:prstGeom prst="line">
              <a:avLst/>
            </a:prstGeom>
            <a:noFill/>
            <a:ln w="76200">
              <a:solidFill>
                <a:schemeClr val="bg1">
                  <a:lumMod val="75000"/>
                </a:schemeClr>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8" name="Line 42"/>
            <p:cNvSpPr>
              <a:spLocks noChangeShapeType="1"/>
            </p:cNvSpPr>
            <p:nvPr/>
          </p:nvSpPr>
          <p:spPr bwMode="auto">
            <a:xfrm>
              <a:off x="3984" y="2832"/>
              <a:ext cx="0" cy="288"/>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3979" name="Text Box 43"/>
          <p:cNvSpPr txBox="1">
            <a:spLocks noChangeArrowheads="1"/>
          </p:cNvSpPr>
          <p:nvPr/>
        </p:nvSpPr>
        <p:spPr bwMode="auto">
          <a:xfrm>
            <a:off x="318449" y="4436095"/>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anose="020B0604030504040204" pitchFamily="34" charset="0"/>
              </a:rPr>
              <a:t>1</a:t>
            </a:r>
            <a:r>
              <a:rPr lang="en-US" altLang="zh-CN" sz="2400" dirty="0">
                <a:latin typeface="Tahoma" panose="020B0604030504040204" pitchFamily="34" charset="0"/>
              </a:rPr>
              <a:t>0</a:t>
            </a:r>
            <a:r>
              <a:rPr lang="zh-CN" altLang="en-US" sz="2400" dirty="0">
                <a:latin typeface="Tahoma" panose="020B0604030504040204" pitchFamily="34" charset="0"/>
              </a:rPr>
              <a:t>11</a:t>
            </a:r>
            <a:r>
              <a:rPr lang="en-US" altLang="zh-CN" sz="2400" dirty="0">
                <a:latin typeface="Tahoma" panose="020B0604030504040204" pitchFamily="34" charset="0"/>
              </a:rPr>
              <a:t>011</a:t>
            </a:r>
            <a:endParaRPr lang="zh-CN" altLang="en-US" sz="2400" dirty="0">
              <a:latin typeface="Tahoma" panose="020B0604030504040204" pitchFamily="34" charset="0"/>
            </a:endParaRPr>
          </a:p>
        </p:txBody>
      </p:sp>
      <p:sp>
        <p:nvSpPr>
          <p:cNvPr id="423980" name="Text Box 44"/>
          <p:cNvSpPr txBox="1">
            <a:spLocks noChangeArrowheads="1"/>
          </p:cNvSpPr>
          <p:nvPr/>
        </p:nvSpPr>
        <p:spPr bwMode="auto">
          <a:xfrm>
            <a:off x="2331161" y="4503809"/>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anose="020B0604030504040204" pitchFamily="34" charset="0"/>
              </a:rPr>
              <a:t>11</a:t>
            </a:r>
            <a:r>
              <a:rPr lang="en-US" altLang="zh-CN" sz="2400" dirty="0">
                <a:latin typeface="Tahoma" panose="020B0604030504040204" pitchFamily="34" charset="0"/>
              </a:rPr>
              <a:t>1</a:t>
            </a:r>
            <a:r>
              <a:rPr lang="zh-CN" altLang="en-US" sz="2400" dirty="0">
                <a:latin typeface="Tahoma" panose="020B0604030504040204" pitchFamily="34" charset="0"/>
              </a:rPr>
              <a:t>11</a:t>
            </a:r>
            <a:r>
              <a:rPr lang="en-US" altLang="zh-CN" sz="2400" dirty="0">
                <a:latin typeface="Tahoma" panose="020B0604030504040204" pitchFamily="34" charset="0"/>
              </a:rPr>
              <a:t>10</a:t>
            </a:r>
            <a:endParaRPr lang="zh-CN" altLang="en-US" sz="2400" dirty="0">
              <a:latin typeface="Tahoma" panose="020B0604030504040204" pitchFamily="34" charset="0"/>
            </a:endParaRPr>
          </a:p>
        </p:txBody>
      </p:sp>
      <p:sp>
        <p:nvSpPr>
          <p:cNvPr id="423981" name="Text Box 45"/>
          <p:cNvSpPr txBox="1">
            <a:spLocks noChangeArrowheads="1"/>
          </p:cNvSpPr>
          <p:nvPr/>
        </p:nvSpPr>
        <p:spPr bwMode="auto">
          <a:xfrm>
            <a:off x="4522102" y="4500332"/>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anose="020B0604030504040204" pitchFamily="34" charset="0"/>
              </a:rPr>
              <a:t>0</a:t>
            </a:r>
            <a:r>
              <a:rPr lang="en-US" altLang="zh-CN" sz="2400" dirty="0">
                <a:latin typeface="Tahoma" panose="020B0604030504040204" pitchFamily="34" charset="0"/>
              </a:rPr>
              <a:t>1</a:t>
            </a:r>
            <a:r>
              <a:rPr lang="zh-CN" altLang="en-US" sz="2400" dirty="0">
                <a:latin typeface="Tahoma" panose="020B0604030504040204" pitchFamily="34" charset="0"/>
              </a:rPr>
              <a:t>1</a:t>
            </a:r>
            <a:r>
              <a:rPr lang="en-US" altLang="zh-CN" sz="2400" dirty="0">
                <a:latin typeface="Tahoma" panose="020B0604030504040204" pitchFamily="34" charset="0"/>
              </a:rPr>
              <a:t>00</a:t>
            </a:r>
            <a:r>
              <a:rPr lang="zh-CN" altLang="en-US" sz="2400" dirty="0">
                <a:latin typeface="Tahoma" panose="020B0604030504040204" pitchFamily="34" charset="0"/>
              </a:rPr>
              <a:t>11</a:t>
            </a:r>
            <a:endParaRPr lang="zh-CN" altLang="en-US" sz="2400" dirty="0">
              <a:latin typeface="Tahoma" panose="020B0604030504040204" pitchFamily="34" charset="0"/>
            </a:endParaRPr>
          </a:p>
        </p:txBody>
      </p:sp>
      <p:pic>
        <p:nvPicPr>
          <p:cNvPr id="80898" name="Picture 2" descr="http://upload.wikimedia.org/wikipedia/commons/thumb/2/2b/Seven_segment_display-animated.gif/85px-Seven_segment_display-animated.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67485" y="-19587"/>
            <a:ext cx="1260658" cy="1586948"/>
          </a:xfrm>
          <a:prstGeom prst="rect">
            <a:avLst/>
          </a:prstGeom>
          <a:noFill/>
          <a:extLst>
            <a:ext uri="{909E8E84-426E-40DD-AFC4-6F175D3DCCD1}">
              <a14:hiddenFill xmlns:a14="http://schemas.microsoft.com/office/drawing/2010/main">
                <a:solidFill>
                  <a:srgbClr val="FFFFFF"/>
                </a:solidFill>
              </a14:hiddenFill>
            </a:ext>
          </a:extLst>
        </p:spPr>
      </p:pic>
      <p:pic>
        <p:nvPicPr>
          <p:cNvPr id="80904" name="Picture 8" descr="File:7-segments Indicator.gif">
            <a:hlinkClick r:id="rId4"/>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992038" y="-10229"/>
            <a:ext cx="1151962" cy="156154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6745042" y="3754760"/>
            <a:ext cx="2278216" cy="2779939"/>
            <a:chOff x="6413557" y="3829358"/>
            <a:chExt cx="2136943" cy="2598664"/>
          </a:xfrm>
        </p:grpSpPr>
        <p:pic>
          <p:nvPicPr>
            <p:cNvPr id="80906" name="Picture 10" descr="Thumbnail for version as of 15:28, 4 April 201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2912" y="3829358"/>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08" name="Picture 12" descr="Thumbnail for version as of 18:02, 4 April 2010">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8900" y="3830424"/>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0" name="Picture 14" descr="Thumbnail for version as of 16:36, 4 April 2010">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64700" y="3848802"/>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2" name="Picture 16" descr="Thumbnail for version as of 17:26, 4 April 2010">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13557" y="520782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3" name="Picture 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01112" y="5264062"/>
              <a:ext cx="698376" cy="116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15" name="Picture 19" descr="Thumbnail for version as of 16:39, 4 April 2010">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64700" y="5285021"/>
              <a:ext cx="685800" cy="1143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p:cNvGrpSpPr/>
          <p:nvPr/>
        </p:nvGrpSpPr>
        <p:grpSpPr>
          <a:xfrm>
            <a:off x="114300" y="5249861"/>
            <a:ext cx="6362700" cy="1190037"/>
            <a:chOff x="114300" y="5249861"/>
            <a:chExt cx="6362700" cy="1190037"/>
          </a:xfrm>
        </p:grpSpPr>
        <p:pic>
          <p:nvPicPr>
            <p:cNvPr id="80917" name="Picture 21" descr="Thumbnail for version as of 15:22, 4 April 2010">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 y="5249861"/>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9" name="Picture 23" descr="Thumbnail for version as of 17:24, 4 April 2010">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847" y="5294312"/>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1" name="Picture 25" descr="Thumbnail for version as of 16:01, 4 April 2010">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61573"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3" name="Picture 27" descr="Thumbnail for version as of 15:26, 4 April 2010">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67118"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5" name="Picture 29" descr="Thumbnail for version as of 17:42, 4 April 2010">
              <a:hlinkClick r:id="rId25"/>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908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7" name="Picture 31" descr="Thumbnail for version as of 16:32, 4 April 2010">
              <a:hlinkClick r:id="rId27"/>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40516"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9" name="Picture 33" descr="Thumbnail for version as of 16:31, 4 April 2010">
              <a:hlinkClick r:id="rId29"/>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862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1" name="Picture 35" descr="Thumbnail for version as of 15:21, 4 April 2010">
              <a:hlinkClick r:id="rId31"/>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720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3" name="Picture 37" descr="Thumbnail for version as of 14:31, 15 February 2012">
              <a:hlinkClick r:id="rId33"/>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11679"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5" name="Picture 39" descr="Thumbnail for version as of 15:25, 4 April 2010">
              <a:hlinkClick r:id="rId35"/>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91200" y="5285453"/>
              <a:ext cx="685800" cy="11430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11" dur="500"/>
                                        <p:tgtEl>
                                          <p:spTgt spid="42393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6" dur="500"/>
                                        <p:tgtEl>
                                          <p:spTgt spid="4239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21" dur="500"/>
                                        <p:tgtEl>
                                          <p:spTgt spid="42393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3957"/>
                                        </p:tgtEl>
                                        <p:attrNameLst>
                                          <p:attrName>style.visibility</p:attrName>
                                        </p:attrNameLst>
                                      </p:cBhvr>
                                      <p:to>
                                        <p:strVal val="visible"/>
                                      </p:to>
                                    </p:set>
                                    <p:animEffect transition="in" filter="blinds(horizontal)">
                                      <p:cBhvr>
                                        <p:cTn id="26" dur="500"/>
                                        <p:tgtEl>
                                          <p:spTgt spid="42395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3979"/>
                                        </p:tgtEl>
                                        <p:attrNameLst>
                                          <p:attrName>style.visibility</p:attrName>
                                        </p:attrNameLst>
                                      </p:cBhvr>
                                      <p:to>
                                        <p:strVal val="visible"/>
                                      </p:to>
                                    </p:set>
                                    <p:anim calcmode="lin" valueType="num">
                                      <p:cBhvr additive="base">
                                        <p:cTn id="31" dur="500" fill="hold"/>
                                        <p:tgtEl>
                                          <p:spTgt spid="423979"/>
                                        </p:tgtEl>
                                        <p:attrNameLst>
                                          <p:attrName>ppt_x</p:attrName>
                                        </p:attrNameLst>
                                      </p:cBhvr>
                                      <p:tavLst>
                                        <p:tav tm="0">
                                          <p:val>
                                            <p:strVal val="#ppt_x"/>
                                          </p:val>
                                        </p:tav>
                                        <p:tav tm="100000">
                                          <p:val>
                                            <p:strVal val="#ppt_x"/>
                                          </p:val>
                                        </p:tav>
                                      </p:tavLst>
                                    </p:anim>
                                    <p:anim calcmode="lin" valueType="num">
                                      <p:cBhvr additive="base">
                                        <p:cTn id="32" dur="500" fill="hold"/>
                                        <p:tgtEl>
                                          <p:spTgt spid="4239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3980"/>
                                        </p:tgtEl>
                                        <p:attrNameLst>
                                          <p:attrName>style.visibility</p:attrName>
                                        </p:attrNameLst>
                                      </p:cBhvr>
                                      <p:to>
                                        <p:strVal val="visible"/>
                                      </p:to>
                                    </p:set>
                                    <p:anim calcmode="lin" valueType="num">
                                      <p:cBhvr additive="base">
                                        <p:cTn id="37" dur="500" fill="hold"/>
                                        <p:tgtEl>
                                          <p:spTgt spid="423980"/>
                                        </p:tgtEl>
                                        <p:attrNameLst>
                                          <p:attrName>ppt_x</p:attrName>
                                        </p:attrNameLst>
                                      </p:cBhvr>
                                      <p:tavLst>
                                        <p:tav tm="0">
                                          <p:val>
                                            <p:strVal val="#ppt_x"/>
                                          </p:val>
                                        </p:tav>
                                        <p:tav tm="100000">
                                          <p:val>
                                            <p:strVal val="#ppt_x"/>
                                          </p:val>
                                        </p:tav>
                                      </p:tavLst>
                                    </p:anim>
                                    <p:anim calcmode="lin" valueType="num">
                                      <p:cBhvr additive="base">
                                        <p:cTn id="38" dur="500" fill="hold"/>
                                        <p:tgtEl>
                                          <p:spTgt spid="4239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23981"/>
                                        </p:tgtEl>
                                        <p:attrNameLst>
                                          <p:attrName>style.visibility</p:attrName>
                                        </p:attrNameLst>
                                      </p:cBhvr>
                                      <p:to>
                                        <p:strVal val="visible"/>
                                      </p:to>
                                    </p:set>
                                    <p:anim calcmode="lin" valueType="num">
                                      <p:cBhvr additive="base">
                                        <p:cTn id="43" dur="500" fill="hold"/>
                                        <p:tgtEl>
                                          <p:spTgt spid="423981"/>
                                        </p:tgtEl>
                                        <p:attrNameLst>
                                          <p:attrName>ppt_x</p:attrName>
                                        </p:attrNameLst>
                                      </p:cBhvr>
                                      <p:tavLst>
                                        <p:tav tm="0">
                                          <p:val>
                                            <p:strVal val="#ppt_x"/>
                                          </p:val>
                                        </p:tav>
                                        <p:tav tm="100000">
                                          <p:val>
                                            <p:strVal val="#ppt_x"/>
                                          </p:val>
                                        </p:tav>
                                      </p:tavLst>
                                    </p:anim>
                                    <p:anim calcmode="lin" valueType="num">
                                      <p:cBhvr additive="base">
                                        <p:cTn id="44" dur="500" fill="hold"/>
                                        <p:tgtEl>
                                          <p:spTgt spid="42398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autoUpdateAnimBg="0" build="p"/>
      <p:bldP spid="423979" grpId="0" autoUpdateAnimBg="0"/>
      <p:bldP spid="423980" grpId="0" autoUpdateAnimBg="0"/>
      <p:bldP spid="42398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838200" y="990600"/>
            <a:ext cx="68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zh-CN" altLang="en-US" sz="2800" dirty="0">
              <a:solidFill>
                <a:schemeClr val="tx2"/>
              </a:solidFill>
              <a:latin typeface="华文新魏" pitchFamily="2" charset="-122"/>
              <a:ea typeface="华文新魏" pitchFamily="2" charset="-122"/>
            </a:endParaRPr>
          </a:p>
        </p:txBody>
      </p:sp>
      <p:grpSp>
        <p:nvGrpSpPr>
          <p:cNvPr id="424963" name="Group 3"/>
          <p:cNvGrpSpPr/>
          <p:nvPr/>
        </p:nvGrpSpPr>
        <p:grpSpPr bwMode="auto">
          <a:xfrm>
            <a:off x="2209800" y="1066800"/>
            <a:ext cx="5562600" cy="5398071"/>
            <a:chOff x="1248" y="336"/>
            <a:chExt cx="3504" cy="3696"/>
          </a:xfrm>
        </p:grpSpPr>
        <p:sp>
          <p:nvSpPr>
            <p:cNvPr id="424964" name="Text Box 4"/>
            <p:cNvSpPr txBox="1">
              <a:spLocks noChangeArrowheads="1"/>
            </p:cNvSpPr>
            <p:nvPr/>
          </p:nvSpPr>
          <p:spPr bwMode="auto">
            <a:xfrm>
              <a:off x="1680" y="710"/>
              <a:ext cx="960"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Tahoma" panose="020B0604030504040204" pitchFamily="34" charset="0"/>
                </a:rPr>
                <a:t>0   0   0   0    </a:t>
              </a:r>
              <a:endParaRPr lang="zh-CN" altLang="en-US" sz="2000" dirty="0">
                <a:latin typeface="Tahoma" panose="020B0604030504040204" pitchFamily="34" charset="0"/>
              </a:endParaRPr>
            </a:p>
            <a:p>
              <a:r>
                <a:rPr lang="zh-CN" altLang="en-US" sz="2000" dirty="0">
                  <a:latin typeface="Tahoma" panose="020B0604030504040204" pitchFamily="34" charset="0"/>
                </a:rPr>
                <a:t>0   0   0   1</a:t>
              </a:r>
              <a:endParaRPr lang="zh-CN" altLang="en-US" sz="2000" dirty="0">
                <a:latin typeface="Tahoma" panose="020B0604030504040204" pitchFamily="34" charset="0"/>
              </a:endParaRPr>
            </a:p>
            <a:p>
              <a:r>
                <a:rPr lang="zh-CN" altLang="en-US" sz="2000" dirty="0">
                  <a:latin typeface="Tahoma" panose="020B0604030504040204" pitchFamily="34" charset="0"/>
                </a:rPr>
                <a:t>0   0   1   0</a:t>
              </a:r>
              <a:endParaRPr lang="zh-CN" altLang="en-US" sz="2000" dirty="0">
                <a:latin typeface="Tahoma" panose="020B0604030504040204" pitchFamily="34" charset="0"/>
              </a:endParaRPr>
            </a:p>
            <a:p>
              <a:r>
                <a:rPr lang="zh-CN" altLang="en-US" sz="2000" dirty="0">
                  <a:latin typeface="Tahoma" panose="020B0604030504040204" pitchFamily="34" charset="0"/>
                </a:rPr>
                <a:t>0   0   1   1</a:t>
              </a:r>
              <a:endParaRPr lang="zh-CN" altLang="en-US" sz="2000" dirty="0">
                <a:latin typeface="Tahoma" panose="020B0604030504040204" pitchFamily="34" charset="0"/>
              </a:endParaRPr>
            </a:p>
            <a:p>
              <a:r>
                <a:rPr lang="zh-CN" altLang="en-US" sz="2000" dirty="0">
                  <a:latin typeface="Tahoma" panose="020B0604030504040204" pitchFamily="34" charset="0"/>
                </a:rPr>
                <a:t>0   1   0   0</a:t>
              </a:r>
              <a:endParaRPr lang="zh-CN" altLang="en-US" sz="2000" dirty="0">
                <a:latin typeface="Tahoma" panose="020B0604030504040204" pitchFamily="34" charset="0"/>
              </a:endParaRPr>
            </a:p>
            <a:p>
              <a:r>
                <a:rPr lang="zh-CN" altLang="en-US" sz="2000" dirty="0">
                  <a:latin typeface="Tahoma" panose="020B0604030504040204" pitchFamily="34" charset="0"/>
                </a:rPr>
                <a:t>0   1   0   1</a:t>
              </a:r>
              <a:endParaRPr lang="zh-CN" altLang="en-US" sz="2000" dirty="0">
                <a:latin typeface="Tahoma" panose="020B0604030504040204" pitchFamily="34" charset="0"/>
              </a:endParaRPr>
            </a:p>
            <a:p>
              <a:r>
                <a:rPr lang="zh-CN" altLang="en-US" sz="2000" dirty="0">
                  <a:latin typeface="Tahoma" panose="020B0604030504040204" pitchFamily="34" charset="0"/>
                </a:rPr>
                <a:t>0   1   1   0</a:t>
              </a:r>
              <a:endParaRPr lang="zh-CN" altLang="en-US" sz="2000" dirty="0">
                <a:latin typeface="Tahoma" panose="020B0604030504040204" pitchFamily="34" charset="0"/>
              </a:endParaRPr>
            </a:p>
            <a:p>
              <a:r>
                <a:rPr lang="zh-CN" altLang="en-US" sz="2000" dirty="0">
                  <a:latin typeface="Tahoma" panose="020B0604030504040204" pitchFamily="34" charset="0"/>
                </a:rPr>
                <a:t>0   1   1   1</a:t>
              </a:r>
              <a:endParaRPr lang="zh-CN" altLang="en-US" sz="2000" dirty="0">
                <a:latin typeface="Tahoma" panose="020B0604030504040204" pitchFamily="34" charset="0"/>
              </a:endParaRPr>
            </a:p>
            <a:p>
              <a:r>
                <a:rPr lang="zh-CN" altLang="en-US" sz="2000" dirty="0">
                  <a:latin typeface="Tahoma" panose="020B0604030504040204" pitchFamily="34" charset="0"/>
                </a:rPr>
                <a:t>1   0   0   0</a:t>
              </a:r>
              <a:endParaRPr lang="zh-CN" altLang="en-US" sz="2000" dirty="0">
                <a:latin typeface="Tahoma" panose="020B0604030504040204" pitchFamily="34" charset="0"/>
              </a:endParaRPr>
            </a:p>
            <a:p>
              <a:r>
                <a:rPr lang="zh-CN" altLang="en-US" sz="2000" dirty="0">
                  <a:latin typeface="Tahoma" panose="020B0604030504040204" pitchFamily="34" charset="0"/>
                </a:rPr>
                <a:t>1   0   0   1</a:t>
              </a:r>
              <a:endParaRPr lang="zh-CN" altLang="en-US" sz="2000" dirty="0">
                <a:latin typeface="Tahoma" panose="020B0604030504040204" pitchFamily="34" charset="0"/>
              </a:endParaRPr>
            </a:p>
          </p:txBody>
        </p:sp>
        <p:sp>
          <p:nvSpPr>
            <p:cNvPr id="424965" name="Text Box 5"/>
            <p:cNvSpPr txBox="1">
              <a:spLocks noChangeArrowheads="1"/>
            </p:cNvSpPr>
            <p:nvPr/>
          </p:nvSpPr>
          <p:spPr bwMode="auto">
            <a:xfrm>
              <a:off x="1680" y="2774"/>
              <a:ext cx="947"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Tahoma" panose="020B0604030504040204" pitchFamily="34" charset="0"/>
                </a:rPr>
                <a:t>1   0   1   0</a:t>
              </a:r>
              <a:endParaRPr lang="zh-CN" altLang="en-US" sz="2000" dirty="0">
                <a:latin typeface="Tahoma" panose="020B0604030504040204" pitchFamily="34" charset="0"/>
              </a:endParaRPr>
            </a:p>
            <a:p>
              <a:r>
                <a:rPr lang="zh-CN" altLang="en-US" sz="2000" dirty="0">
                  <a:latin typeface="Tahoma" panose="020B0604030504040204" pitchFamily="34" charset="0"/>
                </a:rPr>
                <a:t>1   0   1   1</a:t>
              </a:r>
              <a:endParaRPr lang="zh-CN" altLang="en-US" sz="2000" dirty="0">
                <a:latin typeface="Tahoma" panose="020B0604030504040204" pitchFamily="34" charset="0"/>
              </a:endParaRPr>
            </a:p>
            <a:p>
              <a:r>
                <a:rPr lang="zh-CN" altLang="en-US" sz="2000" dirty="0">
                  <a:latin typeface="Tahoma" panose="020B0604030504040204" pitchFamily="34" charset="0"/>
                </a:rPr>
                <a:t>1   1   0   0</a:t>
              </a:r>
              <a:endParaRPr lang="zh-CN" altLang="en-US" sz="2000" dirty="0">
                <a:latin typeface="Tahoma" panose="020B0604030504040204" pitchFamily="34" charset="0"/>
              </a:endParaRPr>
            </a:p>
            <a:p>
              <a:r>
                <a:rPr lang="zh-CN" altLang="en-US" sz="2000" dirty="0">
                  <a:latin typeface="Tahoma" panose="020B0604030504040204" pitchFamily="34" charset="0"/>
                </a:rPr>
                <a:t>1   1   0   1</a:t>
              </a:r>
              <a:endParaRPr lang="zh-CN" altLang="en-US" sz="2000" dirty="0">
                <a:latin typeface="Tahoma" panose="020B0604030504040204" pitchFamily="34" charset="0"/>
              </a:endParaRPr>
            </a:p>
            <a:p>
              <a:r>
                <a:rPr lang="zh-CN" altLang="en-US" sz="2000" dirty="0">
                  <a:latin typeface="Tahoma" panose="020B0604030504040204" pitchFamily="34" charset="0"/>
                </a:rPr>
                <a:t>1   1   1   0</a:t>
              </a:r>
              <a:endParaRPr lang="zh-CN" altLang="en-US" sz="2000" dirty="0">
                <a:latin typeface="Tahoma" panose="020B0604030504040204" pitchFamily="34" charset="0"/>
              </a:endParaRPr>
            </a:p>
            <a:p>
              <a:r>
                <a:rPr lang="zh-CN" altLang="en-US" sz="2000" dirty="0">
                  <a:latin typeface="Tahoma" panose="020B0604030504040204" pitchFamily="34" charset="0"/>
                </a:rPr>
                <a:t>1   1   1   1</a:t>
              </a:r>
              <a:endParaRPr lang="zh-CN" altLang="en-US" sz="2000" dirty="0">
                <a:latin typeface="Tahoma" panose="020B0604030504040204" pitchFamily="34" charset="0"/>
              </a:endParaRPr>
            </a:p>
          </p:txBody>
        </p:sp>
        <p:sp>
          <p:nvSpPr>
            <p:cNvPr id="424966" name="Text Box 6"/>
            <p:cNvSpPr txBox="1">
              <a:spLocks noChangeArrowheads="1"/>
            </p:cNvSpPr>
            <p:nvPr/>
          </p:nvSpPr>
          <p:spPr bwMode="auto">
            <a:xfrm>
              <a:off x="2779" y="710"/>
              <a:ext cx="1943" cy="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Tahoma" panose="020B0604030504040204" pitchFamily="34" charset="0"/>
                </a:rPr>
                <a:t>1    1    1    1    1    1    0</a:t>
              </a:r>
              <a:endParaRPr lang="zh-CN" altLang="en-US" sz="2000" dirty="0">
                <a:latin typeface="Tahoma" panose="020B0604030504040204" pitchFamily="34" charset="0"/>
              </a:endParaRPr>
            </a:p>
            <a:p>
              <a:r>
                <a:rPr lang="zh-CN" altLang="en-US" sz="2000" dirty="0">
                  <a:latin typeface="Tahoma" panose="020B0604030504040204" pitchFamily="34" charset="0"/>
                </a:rPr>
                <a:t>0    1    1    0    0    0    0</a:t>
              </a:r>
              <a:endParaRPr lang="zh-CN" altLang="en-US" sz="2000" dirty="0">
                <a:latin typeface="Tahoma" panose="020B0604030504040204" pitchFamily="34" charset="0"/>
              </a:endParaRPr>
            </a:p>
            <a:p>
              <a:r>
                <a:rPr lang="zh-CN" altLang="en-US" sz="2000" dirty="0">
                  <a:latin typeface="Tahoma" panose="020B0604030504040204" pitchFamily="34" charset="0"/>
                </a:rPr>
                <a:t>1    1    0    1    1    0    1</a:t>
              </a:r>
              <a:endParaRPr lang="zh-CN" altLang="en-US" sz="2000" dirty="0">
                <a:latin typeface="Tahoma" panose="020B0604030504040204" pitchFamily="34" charset="0"/>
              </a:endParaRPr>
            </a:p>
            <a:p>
              <a:r>
                <a:rPr lang="zh-CN" altLang="en-US" sz="2000" dirty="0">
                  <a:latin typeface="Tahoma" panose="020B0604030504040204" pitchFamily="34" charset="0"/>
                </a:rPr>
                <a:t>1    1    1    1    0    0    1</a:t>
              </a:r>
              <a:endParaRPr lang="zh-CN" altLang="en-US" sz="2000" dirty="0">
                <a:latin typeface="Tahoma" panose="020B0604030504040204" pitchFamily="34" charset="0"/>
              </a:endParaRPr>
            </a:p>
            <a:p>
              <a:r>
                <a:rPr lang="zh-CN" altLang="en-US" sz="2000" dirty="0">
                  <a:latin typeface="Tahoma" panose="020B0604030504040204" pitchFamily="34" charset="0"/>
                </a:rPr>
                <a:t>0    1    1    0    0    1    1</a:t>
              </a:r>
              <a:endParaRPr lang="zh-CN" altLang="en-US" sz="2000" dirty="0">
                <a:latin typeface="Tahoma" panose="020B0604030504040204" pitchFamily="34" charset="0"/>
              </a:endParaRPr>
            </a:p>
            <a:p>
              <a:r>
                <a:rPr lang="zh-CN" altLang="en-US" sz="2000" dirty="0">
                  <a:latin typeface="Tahoma" panose="020B0604030504040204" pitchFamily="34" charset="0"/>
                </a:rPr>
                <a:t>1    0    1    1    0    1    1</a:t>
              </a:r>
              <a:endParaRPr lang="zh-CN" altLang="en-US" sz="2000" dirty="0">
                <a:latin typeface="Tahoma" panose="020B0604030504040204" pitchFamily="34" charset="0"/>
              </a:endParaRPr>
            </a:p>
            <a:p>
              <a:r>
                <a:rPr lang="en-US" altLang="zh-CN" sz="2000" dirty="0">
                  <a:solidFill>
                    <a:srgbClr val="FF0000"/>
                  </a:solidFill>
                  <a:latin typeface="Tahoma" panose="020B0604030504040204" pitchFamily="34" charset="0"/>
                </a:rPr>
                <a:t>1</a:t>
              </a:r>
              <a:r>
                <a:rPr lang="zh-CN" altLang="en-US" sz="2000" dirty="0">
                  <a:latin typeface="Tahoma" panose="020B0604030504040204" pitchFamily="34" charset="0"/>
                </a:rPr>
                <a:t>    0    1    1    1    1    1</a:t>
              </a:r>
              <a:endParaRPr lang="zh-CN" altLang="en-US" sz="2000" dirty="0">
                <a:latin typeface="Tahoma" panose="020B0604030504040204" pitchFamily="34" charset="0"/>
              </a:endParaRPr>
            </a:p>
            <a:p>
              <a:r>
                <a:rPr lang="zh-CN" altLang="en-US" sz="2000" dirty="0">
                  <a:latin typeface="Tahoma" panose="020B0604030504040204" pitchFamily="34" charset="0"/>
                </a:rPr>
                <a:t>1    1    1    0    0    0    0</a:t>
              </a:r>
              <a:endParaRPr lang="zh-CN" altLang="en-US" sz="2000" dirty="0">
                <a:latin typeface="Tahoma" panose="020B0604030504040204" pitchFamily="34" charset="0"/>
              </a:endParaRPr>
            </a:p>
            <a:p>
              <a:r>
                <a:rPr lang="zh-CN" altLang="en-US" sz="2000" dirty="0">
                  <a:latin typeface="Tahoma" panose="020B0604030504040204" pitchFamily="34" charset="0"/>
                </a:rPr>
                <a:t>1    1    1    1    1    1    1</a:t>
              </a:r>
              <a:endParaRPr lang="zh-CN" altLang="en-US" sz="2000" dirty="0">
                <a:latin typeface="Tahoma" panose="020B0604030504040204" pitchFamily="34" charset="0"/>
              </a:endParaRPr>
            </a:p>
            <a:p>
              <a:r>
                <a:rPr lang="zh-CN" altLang="en-US" sz="2000" dirty="0">
                  <a:latin typeface="Tahoma" panose="020B0604030504040204" pitchFamily="34" charset="0"/>
                </a:rPr>
                <a:t>1    1    1    </a:t>
              </a:r>
              <a:r>
                <a:rPr lang="zh-CN" altLang="en-US" sz="2000" dirty="0">
                  <a:solidFill>
                    <a:srgbClr val="FF0000"/>
                  </a:solidFill>
                  <a:latin typeface="Tahoma" panose="020B0604030504040204" pitchFamily="34" charset="0"/>
                </a:rPr>
                <a:t>0</a:t>
              </a:r>
              <a:r>
                <a:rPr lang="zh-CN" altLang="en-US" sz="2000" dirty="0">
                  <a:latin typeface="Tahoma" panose="020B0604030504040204" pitchFamily="34" charset="0"/>
                </a:rPr>
                <a:t>    0    1    1</a:t>
              </a:r>
              <a:endParaRPr lang="zh-CN" altLang="en-US" sz="2000" dirty="0">
                <a:latin typeface="Tahoma" panose="020B0604030504040204" pitchFamily="34" charset="0"/>
              </a:endParaRPr>
            </a:p>
          </p:txBody>
        </p:sp>
        <p:sp>
          <p:nvSpPr>
            <p:cNvPr id="424967" name="Text Box 7"/>
            <p:cNvSpPr txBox="1">
              <a:spLocks noChangeArrowheads="1"/>
            </p:cNvSpPr>
            <p:nvPr/>
          </p:nvSpPr>
          <p:spPr bwMode="auto">
            <a:xfrm>
              <a:off x="2779" y="2774"/>
              <a:ext cx="1943"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0</a:t>
              </a:r>
              <a:r>
                <a:rPr lang="zh-CN" altLang="en-US" sz="2000" dirty="0">
                  <a:solidFill>
                    <a:srgbClr val="0070C0"/>
                  </a:solidFill>
                  <a:latin typeface="Tahoma" panose="020B0604030504040204" pitchFamily="34" charset="0"/>
                </a:rPr>
                <a:t>    1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1</a:t>
              </a:r>
              <a:endParaRPr lang="zh-CN" altLang="en-US" sz="2000" dirty="0">
                <a:solidFill>
                  <a:srgbClr val="0070C0"/>
                </a:solidFill>
                <a:latin typeface="Tahoma" panose="020B0604030504040204" pitchFamily="34" charset="0"/>
              </a:endParaRPr>
            </a:p>
            <a:p>
              <a:r>
                <a:rPr lang="zh-CN" altLang="en-US" sz="2000" dirty="0">
                  <a:solidFill>
                    <a:srgbClr val="0070C0"/>
                  </a:solidFill>
                  <a:latin typeface="Tahoma" panose="020B0604030504040204" pitchFamily="34" charset="0"/>
                </a:rPr>
                <a:t>0    0    1    1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1</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0</a:t>
              </a:r>
              <a:r>
                <a:rPr lang="zh-CN" altLang="en-US" sz="2000" dirty="0">
                  <a:solidFill>
                    <a:srgbClr val="0070C0"/>
                  </a:solidFill>
                  <a:latin typeface="Tahoma" panose="020B0604030504040204" pitchFamily="34" charset="0"/>
                </a:rPr>
                <a:t>    0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1    </a:t>
              </a:r>
              <a:r>
                <a:rPr lang="en-US" altLang="zh-CN" sz="2000" dirty="0">
                  <a:solidFill>
                    <a:srgbClr val="0070C0"/>
                  </a:solidFill>
                  <a:latin typeface="Tahoma" panose="020B0604030504040204" pitchFamily="34" charset="0"/>
                </a:rPr>
                <a:t>0</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0</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1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0</a:t>
              </a:r>
              <a:r>
                <a:rPr lang="zh-CN" altLang="en-US" sz="2000" dirty="0">
                  <a:solidFill>
                    <a:srgbClr val="0070C0"/>
                  </a:solidFill>
                  <a:latin typeface="Tahoma" panose="020B0604030504040204" pitchFamily="34" charset="0"/>
                </a:rPr>
                <a:t>    1</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0    0    1    1    1    1</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0    0    0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r>
                <a:rPr lang="zh-CN" altLang="en-US" sz="2000" dirty="0">
                  <a:solidFill>
                    <a:srgbClr val="0070C0"/>
                  </a:solidFill>
                  <a:latin typeface="Tahoma" panose="020B0604030504040204" pitchFamily="34" charset="0"/>
                </a:rPr>
                <a:t>    </a:t>
              </a:r>
              <a:r>
                <a:rPr lang="en-US" altLang="zh-CN" sz="2000" dirty="0">
                  <a:solidFill>
                    <a:srgbClr val="0070C0"/>
                  </a:solidFill>
                  <a:latin typeface="Tahoma" panose="020B0604030504040204" pitchFamily="34" charset="0"/>
                </a:rPr>
                <a:t>1</a:t>
              </a:r>
              <a:endParaRPr lang="zh-CN" altLang="en-US" sz="2000" dirty="0">
                <a:solidFill>
                  <a:srgbClr val="0070C0"/>
                </a:solidFill>
                <a:latin typeface="Tahoma" panose="020B0604030504040204" pitchFamily="34" charset="0"/>
              </a:endParaRPr>
            </a:p>
          </p:txBody>
        </p:sp>
        <p:sp>
          <p:nvSpPr>
            <p:cNvPr id="424968" name="Text Box 8"/>
            <p:cNvSpPr txBox="1">
              <a:spLocks noChangeArrowheads="1"/>
            </p:cNvSpPr>
            <p:nvPr/>
          </p:nvSpPr>
          <p:spPr bwMode="auto">
            <a:xfrm>
              <a:off x="1625" y="367"/>
              <a:ext cx="10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Tahoma" panose="020B0604030504040204" pitchFamily="34" charset="0"/>
                </a:rPr>
                <a:t>A3</a:t>
              </a:r>
              <a:r>
                <a:rPr lang="en-US" altLang="zh-CN" sz="2000" baseline="-25000">
                  <a:latin typeface="Tahoma" panose="020B0604030504040204" pitchFamily="34" charset="0"/>
                </a:rPr>
                <a:t> </a:t>
              </a:r>
              <a:r>
                <a:rPr lang="en-US" altLang="zh-CN" sz="2000">
                  <a:latin typeface="Tahoma" panose="020B0604030504040204" pitchFamily="34" charset="0"/>
                </a:rPr>
                <a:t>A2</a:t>
              </a:r>
              <a:r>
                <a:rPr lang="en-US" altLang="zh-CN" sz="2000" baseline="-25000">
                  <a:latin typeface="Tahoma" panose="020B0604030504040204" pitchFamily="34" charset="0"/>
                </a:rPr>
                <a:t> </a:t>
              </a:r>
              <a:r>
                <a:rPr lang="en-US" altLang="zh-CN" sz="2000">
                  <a:latin typeface="Tahoma" panose="020B0604030504040204" pitchFamily="34" charset="0"/>
                </a:rPr>
                <a:t>A1</a:t>
              </a:r>
              <a:r>
                <a:rPr lang="en-US" altLang="zh-CN" sz="2000" baseline="-25000">
                  <a:latin typeface="Tahoma" panose="020B0604030504040204" pitchFamily="34" charset="0"/>
                </a:rPr>
                <a:t> </a:t>
              </a:r>
              <a:r>
                <a:rPr lang="en-US" altLang="zh-CN" sz="2000">
                  <a:latin typeface="Tahoma" panose="020B0604030504040204" pitchFamily="34" charset="0"/>
                </a:rPr>
                <a:t>A0</a:t>
              </a:r>
              <a:endParaRPr lang="en-US" altLang="zh-CN" sz="2000">
                <a:latin typeface="Tahoma" panose="020B0604030504040204" pitchFamily="34" charset="0"/>
              </a:endParaRPr>
            </a:p>
          </p:txBody>
        </p:sp>
        <p:sp>
          <p:nvSpPr>
            <p:cNvPr id="424969" name="Line 9"/>
            <p:cNvSpPr>
              <a:spLocks noChangeShapeType="1"/>
            </p:cNvSpPr>
            <p:nvPr/>
          </p:nvSpPr>
          <p:spPr bwMode="auto">
            <a:xfrm>
              <a:off x="1248" y="672"/>
              <a:ext cx="350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0" name="Line 10"/>
            <p:cNvSpPr>
              <a:spLocks noChangeShapeType="1"/>
            </p:cNvSpPr>
            <p:nvPr/>
          </p:nvSpPr>
          <p:spPr bwMode="auto">
            <a:xfrm>
              <a:off x="1248" y="2820"/>
              <a:ext cx="350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1" name="Line 11"/>
            <p:cNvSpPr>
              <a:spLocks noChangeShapeType="1"/>
            </p:cNvSpPr>
            <p:nvPr/>
          </p:nvSpPr>
          <p:spPr bwMode="auto">
            <a:xfrm>
              <a:off x="2688" y="336"/>
              <a:ext cx="0" cy="369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2" name="Text Box 12"/>
            <p:cNvSpPr txBox="1">
              <a:spLocks noChangeArrowheads="1"/>
            </p:cNvSpPr>
            <p:nvPr/>
          </p:nvSpPr>
          <p:spPr bwMode="auto">
            <a:xfrm>
              <a:off x="2766" y="336"/>
              <a:ext cx="18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rPr>
                <a:t>a   b   c   d   e   f   g</a:t>
              </a:r>
              <a:endParaRPr lang="en-US" altLang="zh-CN" sz="2400" dirty="0">
                <a:latin typeface="Tahoma" panose="020B0604030504040204" pitchFamily="34" charset="0"/>
              </a:endParaRPr>
            </a:p>
          </p:txBody>
        </p:sp>
        <p:sp>
          <p:nvSpPr>
            <p:cNvPr id="424973" name="Line 13"/>
            <p:cNvSpPr>
              <a:spLocks noChangeShapeType="1"/>
            </p:cNvSpPr>
            <p:nvPr/>
          </p:nvSpPr>
          <p:spPr bwMode="auto">
            <a:xfrm>
              <a:off x="1584" y="336"/>
              <a:ext cx="0" cy="369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4" name="Text Box 14"/>
            <p:cNvSpPr txBox="1">
              <a:spLocks noChangeArrowheads="1"/>
            </p:cNvSpPr>
            <p:nvPr/>
          </p:nvSpPr>
          <p:spPr bwMode="auto">
            <a:xfrm>
              <a:off x="1332" y="710"/>
              <a:ext cx="204" cy="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000" dirty="0">
                  <a:latin typeface="Tahoma" panose="020B0604030504040204" pitchFamily="34" charset="0"/>
                </a:rPr>
                <a:t>0</a:t>
              </a:r>
              <a:endParaRPr lang="zh-CN" altLang="en-US" sz="2000" dirty="0">
                <a:latin typeface="Tahoma" panose="020B0604030504040204" pitchFamily="34" charset="0"/>
              </a:endParaRPr>
            </a:p>
            <a:p>
              <a:pPr algn="r"/>
              <a:r>
                <a:rPr lang="zh-CN" altLang="en-US" sz="2000" dirty="0">
                  <a:latin typeface="Tahoma" panose="020B0604030504040204" pitchFamily="34" charset="0"/>
                </a:rPr>
                <a:t>1</a:t>
              </a:r>
              <a:endParaRPr lang="zh-CN" altLang="en-US" sz="2000" dirty="0">
                <a:latin typeface="Tahoma" panose="020B0604030504040204" pitchFamily="34" charset="0"/>
              </a:endParaRPr>
            </a:p>
            <a:p>
              <a:pPr algn="r"/>
              <a:r>
                <a:rPr lang="zh-CN" altLang="en-US" sz="2000" dirty="0">
                  <a:latin typeface="Tahoma" panose="020B0604030504040204" pitchFamily="34" charset="0"/>
                </a:rPr>
                <a:t>2</a:t>
              </a:r>
              <a:endParaRPr lang="zh-CN" altLang="en-US" sz="2000" dirty="0">
                <a:latin typeface="Tahoma" panose="020B0604030504040204" pitchFamily="34" charset="0"/>
              </a:endParaRPr>
            </a:p>
            <a:p>
              <a:pPr algn="r"/>
              <a:r>
                <a:rPr lang="zh-CN" altLang="en-US" sz="2000" dirty="0">
                  <a:latin typeface="Tahoma" panose="020B0604030504040204" pitchFamily="34" charset="0"/>
                </a:rPr>
                <a:t>3</a:t>
              </a:r>
              <a:endParaRPr lang="zh-CN" altLang="en-US" sz="2000" dirty="0">
                <a:latin typeface="Tahoma" panose="020B0604030504040204" pitchFamily="34" charset="0"/>
              </a:endParaRPr>
            </a:p>
            <a:p>
              <a:pPr algn="r"/>
              <a:r>
                <a:rPr lang="zh-CN" altLang="en-US" sz="2000" dirty="0">
                  <a:latin typeface="Tahoma" panose="020B0604030504040204" pitchFamily="34" charset="0"/>
                </a:rPr>
                <a:t>4</a:t>
              </a:r>
              <a:endParaRPr lang="zh-CN" altLang="en-US" sz="2000" dirty="0">
                <a:latin typeface="Tahoma" panose="020B0604030504040204" pitchFamily="34" charset="0"/>
              </a:endParaRPr>
            </a:p>
            <a:p>
              <a:pPr algn="r"/>
              <a:r>
                <a:rPr lang="zh-CN" altLang="en-US" sz="2000" dirty="0">
                  <a:latin typeface="Tahoma" panose="020B0604030504040204" pitchFamily="34" charset="0"/>
                </a:rPr>
                <a:t>5</a:t>
              </a:r>
              <a:endParaRPr lang="zh-CN" altLang="en-US" sz="2000" dirty="0">
                <a:latin typeface="Tahoma" panose="020B0604030504040204" pitchFamily="34" charset="0"/>
              </a:endParaRPr>
            </a:p>
            <a:p>
              <a:pPr algn="r"/>
              <a:r>
                <a:rPr lang="zh-CN" altLang="en-US" sz="2000" dirty="0">
                  <a:solidFill>
                    <a:srgbClr val="FF0000"/>
                  </a:solidFill>
                  <a:latin typeface="Tahoma" panose="020B0604030504040204" pitchFamily="34" charset="0"/>
                </a:rPr>
                <a:t>6</a:t>
              </a:r>
              <a:endParaRPr lang="zh-CN" altLang="en-US" sz="2000" dirty="0">
                <a:solidFill>
                  <a:srgbClr val="FF0000"/>
                </a:solidFill>
                <a:latin typeface="Tahoma" panose="020B0604030504040204" pitchFamily="34" charset="0"/>
              </a:endParaRPr>
            </a:p>
            <a:p>
              <a:pPr algn="r"/>
              <a:r>
                <a:rPr lang="zh-CN" altLang="en-US" sz="2000" dirty="0">
                  <a:latin typeface="Tahoma" panose="020B0604030504040204" pitchFamily="34" charset="0"/>
                </a:rPr>
                <a:t>7</a:t>
              </a:r>
              <a:endParaRPr lang="zh-CN" altLang="en-US" sz="2000" dirty="0">
                <a:latin typeface="Tahoma" panose="020B0604030504040204" pitchFamily="34" charset="0"/>
              </a:endParaRPr>
            </a:p>
            <a:p>
              <a:pPr algn="r"/>
              <a:r>
                <a:rPr lang="zh-CN" altLang="en-US" sz="2000" dirty="0">
                  <a:latin typeface="Tahoma" panose="020B0604030504040204" pitchFamily="34" charset="0"/>
                </a:rPr>
                <a:t>8</a:t>
              </a:r>
              <a:endParaRPr lang="zh-CN" altLang="en-US" sz="2000" dirty="0">
                <a:latin typeface="Tahoma" panose="020B0604030504040204" pitchFamily="34" charset="0"/>
              </a:endParaRPr>
            </a:p>
            <a:p>
              <a:pPr algn="r"/>
              <a:r>
                <a:rPr lang="zh-CN" altLang="en-US" sz="2000" dirty="0">
                  <a:solidFill>
                    <a:srgbClr val="FF0000"/>
                  </a:solidFill>
                  <a:latin typeface="Tahoma" panose="020B0604030504040204" pitchFamily="34" charset="0"/>
                </a:rPr>
                <a:t>9</a:t>
              </a:r>
              <a:endParaRPr lang="zh-CN" altLang="en-US" sz="2000" dirty="0">
                <a:solidFill>
                  <a:srgbClr val="FF0000"/>
                </a:solidFill>
                <a:latin typeface="Tahoma" panose="020B0604030504040204" pitchFamily="34" charset="0"/>
              </a:endParaRPr>
            </a:p>
          </p:txBody>
        </p:sp>
        <p:sp>
          <p:nvSpPr>
            <p:cNvPr id="424975" name="Text Box 15"/>
            <p:cNvSpPr txBox="1">
              <a:spLocks noChangeArrowheads="1"/>
            </p:cNvSpPr>
            <p:nvPr/>
          </p:nvSpPr>
          <p:spPr bwMode="auto">
            <a:xfrm>
              <a:off x="1316" y="2792"/>
              <a:ext cx="213"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70C0"/>
                  </a:solidFill>
                  <a:latin typeface="Tahoma" panose="020B0604030504040204" pitchFamily="34" charset="0"/>
                </a:rPr>
                <a:t>A</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b</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C</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d</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E</a:t>
              </a:r>
              <a:endParaRPr lang="zh-CN" altLang="en-US" sz="2000" dirty="0">
                <a:solidFill>
                  <a:srgbClr val="0070C0"/>
                </a:solidFill>
                <a:latin typeface="Tahoma" panose="020B0604030504040204" pitchFamily="34" charset="0"/>
              </a:endParaRPr>
            </a:p>
            <a:p>
              <a:r>
                <a:rPr lang="en-US" altLang="zh-CN" sz="2000" dirty="0">
                  <a:solidFill>
                    <a:srgbClr val="0070C0"/>
                  </a:solidFill>
                  <a:latin typeface="Tahoma" panose="020B0604030504040204" pitchFamily="34" charset="0"/>
                </a:rPr>
                <a:t>F</a:t>
              </a:r>
              <a:endParaRPr lang="zh-CN" altLang="en-US" sz="2000" dirty="0">
                <a:solidFill>
                  <a:srgbClr val="0070C0"/>
                </a:solidFill>
                <a:latin typeface="Tahoma" panose="020B0604030504040204" pitchFamily="34" charset="0"/>
              </a:endParaRPr>
            </a:p>
          </p:txBody>
        </p:sp>
        <p:sp>
          <p:nvSpPr>
            <p:cNvPr id="424976" name="Line 16"/>
            <p:cNvSpPr>
              <a:spLocks noChangeShapeType="1"/>
            </p:cNvSpPr>
            <p:nvPr/>
          </p:nvSpPr>
          <p:spPr bwMode="auto">
            <a:xfrm>
              <a:off x="1248" y="336"/>
              <a:ext cx="3504"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7" name="Line 17"/>
            <p:cNvSpPr>
              <a:spLocks noChangeShapeType="1"/>
            </p:cNvSpPr>
            <p:nvPr/>
          </p:nvSpPr>
          <p:spPr bwMode="auto">
            <a:xfrm>
              <a:off x="1248" y="4032"/>
              <a:ext cx="3456"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6" name="内容占位符 5"/>
          <p:cNvSpPr>
            <a:spLocks noGrp="1"/>
          </p:cNvSpPr>
          <p:nvPr>
            <p:ph idx="1"/>
          </p:nvPr>
        </p:nvSpPr>
        <p:spPr>
          <a:xfrm>
            <a:off x="179513" y="1340768"/>
            <a:ext cx="1584176" cy="1830245"/>
          </a:xfrm>
        </p:spPr>
        <p:txBody>
          <a:bodyPr/>
          <a:lstStyle/>
          <a:p>
            <a:r>
              <a:rPr lang="zh-CN" altLang="en-US" sz="2200" b="1" dirty="0" smtClean="0">
                <a:solidFill>
                  <a:schemeClr val="tx2"/>
                </a:solidFill>
              </a:rPr>
              <a:t>七段数字显示译码器真值表</a:t>
            </a:r>
            <a:endParaRPr lang="zh-CN" altLang="en-US" sz="2200" b="1" dirty="0">
              <a:solidFill>
                <a:schemeClr val="tx2"/>
              </a:solidFill>
            </a:endParaRPr>
          </a:p>
          <a:p>
            <a:endParaRPr lang="zh-CN" altLang="en-US" dirty="0"/>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02EB22CE-420E-425B-9707-7E53CBCCB61B}" type="slidenum">
              <a:rPr lang="en-US" altLang="zh-CN" smtClean="0"/>
            </a:fld>
            <a:endParaRPr lang="en-US" altLang="zh-CN"/>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3" name="内容占位符 2"/>
          <p:cNvSpPr>
            <a:spLocks noGrp="1"/>
          </p:cNvSpPr>
          <p:nvPr>
            <p:ph idx="1"/>
          </p:nvPr>
        </p:nvSpPr>
        <p:spPr>
          <a:xfrm>
            <a:off x="424602" y="865422"/>
            <a:ext cx="8579296" cy="897682"/>
          </a:xfrm>
        </p:spPr>
        <p:txBody>
          <a:bodyPr/>
          <a:lstStyle/>
          <a:p>
            <a:r>
              <a:rPr lang="zh-CN" altLang="en-US" sz="2200" b="1" dirty="0"/>
              <a:t>根据显示需要，考虑是否使用</a:t>
            </a:r>
            <a:r>
              <a:rPr lang="en-US" altLang="zh-CN" sz="2200" b="1" dirty="0"/>
              <a:t>A~F</a:t>
            </a:r>
            <a:r>
              <a:rPr lang="zh-CN" altLang="en-US" sz="2200" b="1" dirty="0" smtClean="0"/>
              <a:t>输入信号</a:t>
            </a:r>
            <a:endParaRPr lang="en-US" altLang="zh-CN" sz="2200" b="1" dirty="0" smtClean="0"/>
          </a:p>
          <a:p>
            <a:pPr marL="0" indent="0">
              <a:buNone/>
            </a:pPr>
            <a:r>
              <a:rPr lang="zh-CN" altLang="en-US" sz="2200" b="1" dirty="0" smtClean="0"/>
              <a:t>以下是输出信号</a:t>
            </a:r>
            <a:r>
              <a:rPr lang="en-US" altLang="zh-CN" sz="2200" b="1" dirty="0" smtClean="0"/>
              <a:t>a</a:t>
            </a:r>
            <a:r>
              <a:rPr lang="zh-CN" altLang="en-US" sz="2200" b="1" dirty="0" smtClean="0"/>
              <a:t>的卡诺图</a:t>
            </a:r>
            <a:endParaRPr lang="zh-CN" altLang="en-US" sz="2200" b="1" dirty="0"/>
          </a:p>
        </p:txBody>
      </p:sp>
      <p:sp>
        <p:nvSpPr>
          <p:cNvPr id="6" name="灯片编号占位符 5"/>
          <p:cNvSpPr>
            <a:spLocks noGrp="1"/>
          </p:cNvSpPr>
          <p:nvPr>
            <p:ph type="sldNum" sz="quarter" idx="4294967295"/>
          </p:nvPr>
        </p:nvSpPr>
        <p:spPr>
          <a:xfrm>
            <a:off x="8642350" y="6840041"/>
            <a:ext cx="501650" cy="333375"/>
          </a:xfrm>
          <a:prstGeom prst="rect">
            <a:avLst/>
          </a:prstGeom>
        </p:spPr>
        <p:txBody>
          <a:bodyPr/>
          <a:lstStyle/>
          <a:p>
            <a:pPr>
              <a:defRPr/>
            </a:pPr>
            <a:fld id="{EF64F774-8DC4-4688-9B05-397F5F62511F}" type="slidenum">
              <a:rPr lang="en-US" altLang="zh-CN" smtClean="0"/>
            </a:fld>
            <a:endParaRPr lang="en-US" altLang="zh-CN"/>
          </a:p>
        </p:txBody>
      </p:sp>
      <p:graphicFrame>
        <p:nvGraphicFramePr>
          <p:cNvPr id="7" name="Group 3"/>
          <p:cNvGraphicFramePr>
            <a:graphicFrameLocks noGrp="1"/>
          </p:cNvGraphicFramePr>
          <p:nvPr/>
        </p:nvGraphicFramePr>
        <p:xfrm>
          <a:off x="712813" y="2483197"/>
          <a:ext cx="3168650" cy="2530288"/>
        </p:xfrm>
        <a:graphic>
          <a:graphicData uri="http://schemas.openxmlformats.org/drawingml/2006/table">
            <a:tbl>
              <a:tblPr/>
              <a:tblGrid>
                <a:gridCol w="528637"/>
                <a:gridCol w="527050"/>
                <a:gridCol w="528638"/>
                <a:gridCol w="528637"/>
                <a:gridCol w="527050"/>
                <a:gridCol w="528638"/>
              </a:tblGrid>
              <a:tr h="396346">
                <a:tc rowSpan="2"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rPr>
                        <a:t>    </a:t>
                      </a:r>
                      <a:r>
                        <a:rPr kumimoji="1" lang="en-US" altLang="zh-CN" sz="1600" b="1" i="0" u="none" strike="noStrike" cap="none" normalizeH="0" baseline="0" dirty="0" smtClean="0">
                          <a:ln>
                            <a:noFill/>
                          </a:ln>
                          <a:solidFill>
                            <a:srgbClr val="000066"/>
                          </a:solidFill>
                          <a:effectLst/>
                          <a:latin typeface="Tahoma" panose="020B0604030504040204" pitchFamily="34" charset="0"/>
                          <a:ea typeface="华文新魏" pitchFamily="2" charset="-122"/>
                        </a:rPr>
                        <a:t>A1A0</a:t>
                      </a:r>
                      <a:endPar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rPr>
                        <a:t>   </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rPr>
                        <a:t>A3A2</a:t>
                      </a:r>
                      <a:endPar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96346">
                <a:tc vMerge="1" gridSpan="2">
                  <a:tcPr/>
                </a:tc>
                <a:tc vMerge="1"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华文新魏" pitchFamily="2" charset="-122"/>
                        </a:rPr>
                        <a:t>1</a:t>
                      </a:r>
                      <a:endParaRPr kumimoji="1" lang="en-US" altLang="zh-CN" sz="2000" b="1" i="0" u="none" strike="noStrike" cap="none" normalizeH="0" baseline="0" dirty="0">
                        <a:ln>
                          <a:noFill/>
                        </a:ln>
                        <a:solidFill>
                          <a:srgbClr val="FF0000"/>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d</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10"/>
          <p:cNvSpPr txBox="1">
            <a:spLocks noChangeArrowheads="1"/>
          </p:cNvSpPr>
          <p:nvPr/>
        </p:nvSpPr>
        <p:spPr bwMode="auto">
          <a:xfrm>
            <a:off x="611560" y="2014253"/>
            <a:ext cx="35387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2200" dirty="0" smtClean="0">
                <a:solidFill>
                  <a:schemeClr val="accent2"/>
                </a:solidFill>
                <a:latin typeface="微软雅黑" panose="020B0503020204020204" pitchFamily="34" charset="-122"/>
                <a:ea typeface="微软雅黑" panose="020B0503020204020204" pitchFamily="34" charset="-122"/>
              </a:rPr>
              <a:t>A</a:t>
            </a:r>
            <a:r>
              <a:rPr lang="en-US" altLang="zh-CN" sz="2200" dirty="0" smtClean="0">
                <a:solidFill>
                  <a:schemeClr val="accent2"/>
                </a:solidFill>
              </a:rPr>
              <a:t>~</a:t>
            </a:r>
            <a:r>
              <a:rPr lang="en-US" altLang="zh-CN" sz="2200" dirty="0" smtClean="0">
                <a:solidFill>
                  <a:schemeClr val="accent2"/>
                </a:solidFill>
                <a:latin typeface="微软雅黑" panose="020B0503020204020204" pitchFamily="34" charset="-122"/>
                <a:ea typeface="微软雅黑" panose="020B0503020204020204" pitchFamily="34" charset="-122"/>
              </a:rPr>
              <a:t>F</a:t>
            </a:r>
            <a:r>
              <a:rPr lang="zh-CN" altLang="en-US" sz="2200" dirty="0">
                <a:solidFill>
                  <a:schemeClr val="accent2"/>
                </a:solidFill>
                <a:latin typeface="微软雅黑" panose="020B0503020204020204" pitchFamily="34" charset="-122"/>
                <a:ea typeface="微软雅黑" panose="020B0503020204020204" pitchFamily="34" charset="-122"/>
              </a:rPr>
              <a:t>输入信号作为无关项</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auto">
          <a:xfrm>
            <a:off x="5292080" y="2014253"/>
            <a:ext cx="35387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2200" dirty="0" smtClean="0">
                <a:solidFill>
                  <a:schemeClr val="accent2"/>
                </a:solidFill>
                <a:latin typeface="微软雅黑" panose="020B0503020204020204" pitchFamily="34" charset="-122"/>
                <a:ea typeface="微软雅黑" panose="020B0503020204020204" pitchFamily="34" charset="-122"/>
              </a:rPr>
              <a:t>A</a:t>
            </a:r>
            <a:r>
              <a:rPr lang="en-US" altLang="zh-CN" sz="2200" dirty="0">
                <a:solidFill>
                  <a:schemeClr val="accent2"/>
                </a:solidFill>
              </a:rPr>
              <a:t>~</a:t>
            </a:r>
            <a:r>
              <a:rPr lang="en-US" altLang="zh-CN" sz="2200" dirty="0" smtClean="0">
                <a:solidFill>
                  <a:schemeClr val="accent2"/>
                </a:solidFill>
                <a:latin typeface="微软雅黑" panose="020B0503020204020204" pitchFamily="34" charset="-122"/>
                <a:ea typeface="微软雅黑" panose="020B0503020204020204" pitchFamily="34" charset="-122"/>
              </a:rPr>
              <a:t>F</a:t>
            </a:r>
            <a:r>
              <a:rPr lang="zh-CN" altLang="en-US" sz="2200" dirty="0">
                <a:solidFill>
                  <a:schemeClr val="accent2"/>
                </a:solidFill>
                <a:latin typeface="微软雅黑" panose="020B0503020204020204" pitchFamily="34" charset="-122"/>
                <a:ea typeface="微软雅黑" panose="020B0503020204020204" pitchFamily="34" charset="-122"/>
              </a:rPr>
              <a:t>输入信号作为有效项</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graphicFrame>
        <p:nvGraphicFramePr>
          <p:cNvPr id="10" name="Group 3"/>
          <p:cNvGraphicFramePr>
            <a:graphicFrameLocks noGrp="1"/>
          </p:cNvGraphicFramePr>
          <p:nvPr/>
        </p:nvGraphicFramePr>
        <p:xfrm>
          <a:off x="5363790" y="2483197"/>
          <a:ext cx="3168650" cy="2530288"/>
        </p:xfrm>
        <a:graphic>
          <a:graphicData uri="http://schemas.openxmlformats.org/drawingml/2006/table">
            <a:tbl>
              <a:tblPr/>
              <a:tblGrid>
                <a:gridCol w="528637"/>
                <a:gridCol w="527050"/>
                <a:gridCol w="528638"/>
                <a:gridCol w="528637"/>
                <a:gridCol w="527050"/>
                <a:gridCol w="528638"/>
              </a:tblGrid>
              <a:tr h="396346">
                <a:tc rowSpan="2"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rPr>
                        <a:t>   </a:t>
                      </a:r>
                      <a:r>
                        <a:rPr kumimoji="1" lang="zh-CN" altLang="en-US" sz="2000" b="1" i="0" u="none" strike="noStrike" cap="none" normalizeH="0" baseline="0" dirty="0" smtClean="0">
                          <a:ln>
                            <a:noFill/>
                          </a:ln>
                          <a:solidFill>
                            <a:srgbClr val="000066"/>
                          </a:solidFill>
                          <a:effectLst/>
                          <a:latin typeface="Tahoma" panose="020B0604030504040204" pitchFamily="34" charset="0"/>
                          <a:ea typeface="华文新魏" pitchFamily="2" charset="-122"/>
                        </a:rPr>
                        <a:t> </a:t>
                      </a:r>
                      <a:r>
                        <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rPr>
                        <a:t>A1A0</a:t>
                      </a:r>
                      <a:endPar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rPr>
                        <a:t>   </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rPr>
                        <a:t>A3A2</a:t>
                      </a:r>
                      <a:endParaRPr kumimoji="1" lang="en-US" altLang="zh-CN" sz="16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96346">
                <a:tc vMerge="1" gridSpan="2">
                  <a:tcPr/>
                </a:tc>
                <a:tc vMerge="1"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华文新魏" pitchFamily="2" charset="-122"/>
                        </a:rPr>
                        <a:t>1</a:t>
                      </a:r>
                      <a:endParaRPr kumimoji="1" lang="en-US" altLang="zh-CN" sz="2000" b="1" i="0" u="none" strike="noStrike" cap="none" normalizeH="0" baseline="0" dirty="0">
                        <a:ln>
                          <a:noFill/>
                        </a:ln>
                        <a:solidFill>
                          <a:srgbClr val="FF0000"/>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zh-CN" altLang="en-US"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0</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en-US" altLang="zh-CN" sz="2000" b="1"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mc:Choice xmlns:a14="http://schemas.microsoft.com/office/drawing/2010/main" Requires="a14">
          <p:sp>
            <p:nvSpPr>
              <p:cNvPr id="11" name="Text Box 10"/>
              <p:cNvSpPr txBox="1">
                <a:spLocks noChangeArrowheads="1"/>
              </p:cNvSpPr>
              <p:nvPr/>
            </p:nvSpPr>
            <p:spPr bwMode="auto">
              <a:xfrm>
                <a:off x="466713" y="5157192"/>
                <a:ext cx="3931727" cy="46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2400" dirty="0">
                    <a:latin typeface="微软雅黑" panose="020B0503020204020204" pitchFamily="34" charset="-122"/>
                    <a:ea typeface="微软雅黑" panose="020B0503020204020204" pitchFamily="34" charset="-122"/>
                  </a:rPr>
                  <a:t>a=</a:t>
                </a:r>
                <a:r>
                  <a:rPr lang="en-US" altLang="zh-CN" sz="2200" dirty="0">
                    <a:latin typeface="微软雅黑" panose="020B0503020204020204" pitchFamily="34" charset="-122"/>
                    <a:ea typeface="微软雅黑" panose="020B0503020204020204" pitchFamily="34" charset="-122"/>
                  </a:rPr>
                  <a:t>A3+A1+A2A0</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en-US" altLang="zh-CN" sz="2400" smtClean="0">
                            <a:latin typeface="Cambria Math" panose="02040503050406030204" pitchFamily="18" charset="0"/>
                            <a:ea typeface="+mn-ea"/>
                          </a:rPr>
                        </m:ctrlPr>
                      </m:accPr>
                      <m:e>
                        <m:r>
                          <a:rPr lang="en-US" altLang="zh-CN" sz="2400" b="1" i="0" smtClean="0">
                            <a:latin typeface="Cambria Math" panose="02040503050406030204" pitchFamily="18" charset="0"/>
                            <a:ea typeface="+mn-ea"/>
                          </a:rPr>
                          <m:t>𝐀𝟐</m:t>
                        </m:r>
                        <m:r>
                          <a:rPr lang="en-US" altLang="zh-CN" sz="2400" b="1" i="0" smtClean="0">
                            <a:latin typeface="Cambria Math" panose="02040503050406030204" pitchFamily="18" charset="0"/>
                            <a:ea typeface="+mn-ea"/>
                          </a:rPr>
                          <m:t> </m:t>
                        </m:r>
                      </m:e>
                    </m:acc>
                    <m:r>
                      <a:rPr lang="en-US" altLang="zh-CN" sz="2400" b="1" i="0" smtClean="0">
                        <a:latin typeface="Cambria Math" panose="02040503050406030204" pitchFamily="18" charset="0"/>
                        <a:ea typeface="+mn-ea"/>
                      </a:rPr>
                      <m:t> </m:t>
                    </m:r>
                    <m:acc>
                      <m:accPr>
                        <m:chr m:val="̅"/>
                        <m:ctrlPr>
                          <a:rPr lang="en-US" altLang="zh-CN" sz="2400" smtClean="0">
                            <a:latin typeface="Cambria Math" panose="02040503050406030204" pitchFamily="18" charset="0"/>
                            <a:ea typeface="+mn-ea"/>
                          </a:rPr>
                        </m:ctrlPr>
                      </m:accPr>
                      <m:e>
                        <m:r>
                          <a:rPr lang="en-US" altLang="zh-CN" sz="2400" b="1" i="0" smtClean="0">
                            <a:latin typeface="Cambria Math" panose="02040503050406030204" pitchFamily="18" charset="0"/>
                            <a:ea typeface="+mn-ea"/>
                          </a:rPr>
                          <m:t>𝐀𝟎</m:t>
                        </m:r>
                      </m:e>
                    </m:acc>
                  </m:oMath>
                </a14:m>
                <a:endParaRPr lang="en-US" altLang="zh-CN" sz="2400" dirty="0">
                  <a:latin typeface="微软雅黑" panose="020B0503020204020204" pitchFamily="34" charset="-122"/>
                  <a:ea typeface="微软雅黑" panose="020B0503020204020204" pitchFamily="34" charset="-122"/>
                </a:endParaRPr>
              </a:p>
            </p:txBody>
          </p:sp>
        </mc:Choice>
        <mc:Fallback>
          <p:sp>
            <p:nvSpPr>
              <p:cNvPr id="11" name="Text Box 10"/>
              <p:cNvSpPr txBox="1">
                <a:spLocks noRot="1" noChangeAspect="1" noMove="1" noResize="1" noEditPoints="1" noAdjustHandles="1" noChangeArrowheads="1" noChangeShapeType="1" noTextEdit="1"/>
              </p:cNvSpPr>
              <p:nvPr/>
            </p:nvSpPr>
            <p:spPr bwMode="auto">
              <a:xfrm>
                <a:off x="466713" y="5157192"/>
                <a:ext cx="3931727" cy="462434"/>
              </a:xfrm>
              <a:prstGeom prst="rect">
                <a:avLst/>
              </a:prstGeom>
              <a:blipFill rotWithShape="1">
                <a:blip r:embed="rId1"/>
                <a:stretch>
                  <a:fillRect l="-16" t="-77" r="11" b="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 Box 10"/>
              <p:cNvSpPr txBox="1">
                <a:spLocks noChangeArrowheads="1"/>
              </p:cNvSpPr>
              <p:nvPr/>
            </p:nvSpPr>
            <p:spPr bwMode="auto">
              <a:xfrm>
                <a:off x="395536" y="5619626"/>
                <a:ext cx="32403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2200" dirty="0">
                    <a:latin typeface="微软雅黑" panose="020B0503020204020204" pitchFamily="34" charset="-122"/>
                    <a:ea typeface="微软雅黑" panose="020B0503020204020204" pitchFamily="34" charset="-122"/>
                  </a:rPr>
                  <a:t>a=A3+A1+A2</a:t>
                </a:r>
                <a14:m>
                  <m:oMath xmlns:m="http://schemas.openxmlformats.org/officeDocument/2006/math">
                    <m:r>
                      <a:rPr lang="en-US" altLang="zh-CN" sz="2200">
                        <a:latin typeface="微软雅黑" panose="020B0503020204020204" pitchFamily="34" charset="-122"/>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A0</a:t>
                </a:r>
                <a:endParaRPr lang="en-US" altLang="zh-CN" sz="2200" dirty="0">
                  <a:latin typeface="微软雅黑" panose="020B0503020204020204" pitchFamily="34" charset="-122"/>
                  <a:ea typeface="微软雅黑" panose="020B0503020204020204" pitchFamily="34" charset="-122"/>
                </a:endParaRPr>
              </a:p>
            </p:txBody>
          </p:sp>
        </mc:Choice>
        <mc:Fallback>
          <p:sp>
            <p:nvSpPr>
              <p:cNvPr id="12" name="Text Box 10"/>
              <p:cNvSpPr txBox="1">
                <a:spLocks noRot="1" noChangeAspect="1" noMove="1" noResize="1" noEditPoints="1" noAdjustHandles="1" noChangeArrowheads="1" noChangeShapeType="1" noTextEdit="1"/>
              </p:cNvSpPr>
              <p:nvPr/>
            </p:nvSpPr>
            <p:spPr bwMode="auto">
              <a:xfrm>
                <a:off x="395536" y="5619626"/>
                <a:ext cx="3240360" cy="430887"/>
              </a:xfrm>
              <a:prstGeom prst="rect">
                <a:avLst/>
              </a:prstGeom>
              <a:blipFill rotWithShape="1">
                <a:blip r:embed="rId2"/>
                <a:stretch>
                  <a:fillRect l="-17" t="-119" r="16" b="-168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 Box 10"/>
              <p:cNvSpPr txBox="1">
                <a:spLocks noChangeArrowheads="1"/>
              </p:cNvSpPr>
              <p:nvPr/>
            </p:nvSpPr>
            <p:spPr bwMode="auto">
              <a:xfrm>
                <a:off x="4829383" y="5248755"/>
                <a:ext cx="4237463" cy="83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2200" dirty="0">
                    <a:latin typeface="微软雅黑" panose="020B0503020204020204" pitchFamily="34" charset="-122"/>
                    <a:ea typeface="微软雅黑" panose="020B0503020204020204" pitchFamily="34" charset="-122"/>
                  </a:rPr>
                  <a:t>a=A2A0+</a:t>
                </a:r>
                <a14:m>
                  <m:oMath xmlns:m="http://schemas.openxmlformats.org/officeDocument/2006/math">
                    <m:acc>
                      <m:accPr>
                        <m:chr m:val="̅"/>
                        <m:ctrlPr>
                          <a:rPr lang="en-US" altLang="zh-CN" sz="2200">
                            <a:latin typeface="微软雅黑" panose="020B0503020204020204" pitchFamily="34" charset="-122"/>
                            <a:ea typeface="微软雅黑" panose="020B0503020204020204" pitchFamily="34" charset="-122"/>
                          </a:rPr>
                        </m:ctrlPr>
                      </m:accPr>
                      <m:e>
                        <m:r>
                          <a:rPr lang="en-US" altLang="zh-CN" sz="2200" i="0">
                            <a:latin typeface="微软雅黑" panose="020B0503020204020204" pitchFamily="34" charset="-122"/>
                            <a:ea typeface="微软雅黑" panose="020B0503020204020204" pitchFamily="34" charset="-122"/>
                          </a:rPr>
                          <m:t>𝐀𝟐</m:t>
                        </m:r>
                        <m:r>
                          <a:rPr lang="en-US" altLang="zh-CN" sz="2200" i="0">
                            <a:latin typeface="微软雅黑" panose="020B0503020204020204" pitchFamily="34" charset="-122"/>
                            <a:ea typeface="微软雅黑" panose="020B0503020204020204" pitchFamily="34" charset="-122"/>
                          </a:rPr>
                          <m:t> </m:t>
                        </m:r>
                      </m:e>
                    </m:acc>
                    <m:r>
                      <a:rPr lang="en-US" altLang="zh-CN" sz="2200" i="0">
                        <a:latin typeface="微软雅黑" panose="020B0503020204020204" pitchFamily="34" charset="-122"/>
                        <a:ea typeface="微软雅黑" panose="020B0503020204020204" pitchFamily="34" charset="-122"/>
                      </a:rPr>
                      <m:t> </m:t>
                    </m:r>
                    <m:acc>
                      <m:accPr>
                        <m:chr m:val="̅"/>
                        <m:ctrlPr>
                          <a:rPr lang="en-US" altLang="zh-CN" sz="2200">
                            <a:latin typeface="微软雅黑" panose="020B0503020204020204" pitchFamily="34" charset="-122"/>
                            <a:ea typeface="微软雅黑" panose="020B0503020204020204" pitchFamily="34" charset="-122"/>
                          </a:rPr>
                        </m:ctrlPr>
                      </m:accPr>
                      <m:e>
                        <m:r>
                          <a:rPr lang="en-US" altLang="zh-CN" sz="2200" i="0">
                            <a:latin typeface="微软雅黑" panose="020B0503020204020204" pitchFamily="34" charset="-122"/>
                            <a:ea typeface="微软雅黑" panose="020B0503020204020204" pitchFamily="34" charset="-122"/>
                          </a:rPr>
                          <m:t>𝐀𝟎</m:t>
                        </m:r>
                      </m:e>
                    </m:acc>
                  </m:oMath>
                </a14:m>
                <a:r>
                  <a:rPr lang="en-US" altLang="zh-CN" sz="2200" dirty="0">
                    <a:latin typeface="微软雅黑" panose="020B0503020204020204" pitchFamily="34" charset="-122"/>
                    <a:ea typeface="微软雅黑" panose="020B0503020204020204" pitchFamily="34" charset="-122"/>
                  </a:rPr>
                  <a:t> +A1</a:t>
                </a:r>
                <a14:m>
                  <m:oMath xmlns:m="http://schemas.openxmlformats.org/officeDocument/2006/math">
                    <m:r>
                      <a:rPr lang="en-US" altLang="zh-CN" sz="2400" i="0">
                        <a:latin typeface="微软雅黑" panose="020B0503020204020204" pitchFamily="34" charset="-122"/>
                        <a:ea typeface="微软雅黑" panose="020B0503020204020204" pitchFamily="34" charset="-122"/>
                      </a:rPr>
                      <m:t>∙</m:t>
                    </m:r>
                    <m:acc>
                      <m:accPr>
                        <m:chr m:val="̅"/>
                        <m:ctrlPr>
                          <a:rPr lang="en-US" altLang="zh-CN" sz="2400">
                            <a:latin typeface="微软雅黑" panose="020B0503020204020204" pitchFamily="34" charset="-122"/>
                            <a:ea typeface="微软雅黑" panose="020B0503020204020204" pitchFamily="34" charset="-122"/>
                          </a:rPr>
                        </m:ctrlPr>
                      </m:accPr>
                      <m:e>
                        <m:r>
                          <a:rPr lang="en-US" altLang="zh-CN" sz="2400" i="0">
                            <a:latin typeface="微软雅黑" panose="020B0503020204020204" pitchFamily="34" charset="-122"/>
                            <a:ea typeface="微软雅黑" panose="020B0503020204020204" pitchFamily="34" charset="-122"/>
                          </a:rPr>
                          <m:t>𝐀𝟎</m:t>
                        </m:r>
                      </m:e>
                    </m:acc>
                    <m:r>
                      <a:rPr lang="en-US" altLang="zh-CN" sz="2400" i="0">
                        <a:latin typeface="微软雅黑" panose="020B0503020204020204" pitchFamily="34" charset="-122"/>
                        <a:ea typeface="微软雅黑" panose="020B0503020204020204" pitchFamily="34" charset="-122"/>
                      </a:rPr>
                      <m:t>+</m:t>
                    </m:r>
                    <m:acc>
                      <m:accPr>
                        <m:chr m:val="̅"/>
                        <m:ctrlPr>
                          <a:rPr lang="en-US" altLang="zh-CN" sz="2400">
                            <a:latin typeface="微软雅黑" panose="020B0503020204020204" pitchFamily="34" charset="-122"/>
                            <a:ea typeface="微软雅黑" panose="020B0503020204020204" pitchFamily="34" charset="-122"/>
                          </a:rPr>
                        </m:ctrlPr>
                      </m:accPr>
                      <m:e>
                        <m:r>
                          <a:rPr lang="en-US" altLang="zh-CN" sz="2400" i="0">
                            <a:latin typeface="微软雅黑" panose="020B0503020204020204" pitchFamily="34" charset="-122"/>
                            <a:ea typeface="微软雅黑" panose="020B0503020204020204" pitchFamily="34" charset="-122"/>
                          </a:rPr>
                          <m:t>𝐀𝟑</m:t>
                        </m:r>
                      </m:e>
                    </m:acc>
                    <m:r>
                      <a:rPr lang="en-US" altLang="zh-CN" sz="2400" i="0">
                        <a:latin typeface="微软雅黑" panose="020B0503020204020204" pitchFamily="34" charset="-122"/>
                        <a:ea typeface="微软雅黑" panose="020B0503020204020204" pitchFamily="34" charset="-122"/>
                      </a:rPr>
                      <m:t>∙</m:t>
                    </m:r>
                    <m:r>
                      <a:rPr lang="en-US" altLang="zh-CN" sz="2400" i="0">
                        <a:latin typeface="微软雅黑" panose="020B0503020204020204" pitchFamily="34" charset="-122"/>
                        <a:ea typeface="微软雅黑" panose="020B0503020204020204" pitchFamily="34" charset="-122"/>
                      </a:rPr>
                      <m:t>𝐀𝟏</m:t>
                    </m:r>
                    <m:r>
                      <a:rPr lang="en-US" altLang="zh-CN" sz="2400" i="0">
                        <a:latin typeface="微软雅黑" panose="020B0503020204020204" pitchFamily="34" charset="-122"/>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A3</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0">
                        <a:latin typeface="微软雅黑" panose="020B0503020204020204" pitchFamily="34" charset="-122"/>
                        <a:ea typeface="微软雅黑" panose="020B0503020204020204" pitchFamily="34" charset="-122"/>
                      </a:rPr>
                      <m:t>∙ </m:t>
                    </m:r>
                    <m:acc>
                      <m:accPr>
                        <m:chr m:val="̅"/>
                        <m:ctrlPr>
                          <a:rPr lang="en-US" altLang="zh-CN" sz="2400">
                            <a:latin typeface="微软雅黑" panose="020B0503020204020204" pitchFamily="34" charset="-122"/>
                            <a:ea typeface="微软雅黑" panose="020B0503020204020204" pitchFamily="34" charset="-122"/>
                          </a:rPr>
                        </m:ctrlPr>
                      </m:accPr>
                      <m:e>
                        <m:r>
                          <a:rPr lang="en-US" altLang="zh-CN" sz="2400" i="0">
                            <a:latin typeface="微软雅黑" panose="020B0503020204020204" pitchFamily="34" charset="-122"/>
                            <a:ea typeface="微软雅黑" panose="020B0503020204020204" pitchFamily="34" charset="-122"/>
                          </a:rPr>
                          <m:t>𝐀𝟐</m:t>
                        </m:r>
                        <m:r>
                          <a:rPr lang="en-US" altLang="zh-CN" sz="2400" i="0">
                            <a:latin typeface="微软雅黑" panose="020B0503020204020204" pitchFamily="34" charset="-122"/>
                            <a:ea typeface="微软雅黑" panose="020B0503020204020204" pitchFamily="34" charset="-122"/>
                          </a:rPr>
                          <m:t> </m:t>
                        </m:r>
                      </m:e>
                    </m:acc>
                  </m:oMath>
                </a14:m>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0">
                        <a:latin typeface="微软雅黑" panose="020B0503020204020204" pitchFamily="34" charset="-122"/>
                        <a:ea typeface="微软雅黑" panose="020B0503020204020204" pitchFamily="34" charset="-122"/>
                      </a:rPr>
                      <m:t>∙</m:t>
                    </m:r>
                    <m:acc>
                      <m:accPr>
                        <m:chr m:val="̅"/>
                        <m:ctrlPr>
                          <a:rPr lang="en-US" altLang="zh-CN" sz="2400">
                            <a:latin typeface="微软雅黑" panose="020B0503020204020204" pitchFamily="34" charset="-122"/>
                            <a:ea typeface="微软雅黑" panose="020B0503020204020204" pitchFamily="34" charset="-122"/>
                          </a:rPr>
                        </m:ctrlPr>
                      </m:accPr>
                      <m:e>
                        <m:r>
                          <a:rPr lang="en-US" altLang="zh-CN" sz="2400" i="0">
                            <a:latin typeface="微软雅黑" panose="020B0503020204020204" pitchFamily="34" charset="-122"/>
                            <a:ea typeface="微软雅黑" panose="020B0503020204020204" pitchFamily="34" charset="-122"/>
                          </a:rPr>
                          <m:t>𝐀𝟎</m:t>
                        </m:r>
                      </m:e>
                    </m:acc>
                  </m:oMath>
                </a14:m>
                <a:endParaRPr lang="en-US" altLang="zh-CN" sz="2400" dirty="0">
                  <a:latin typeface="微软雅黑" panose="020B0503020204020204" pitchFamily="34" charset="-122"/>
                  <a:ea typeface="微软雅黑" panose="020B0503020204020204" pitchFamily="34" charset="-122"/>
                </a:endParaRPr>
              </a:p>
            </p:txBody>
          </p:sp>
        </mc:Choice>
        <mc:Fallback>
          <p:sp>
            <p:nvSpPr>
              <p:cNvPr id="13" name="Text Box 10"/>
              <p:cNvSpPr txBox="1">
                <a:spLocks noRot="1" noChangeAspect="1" noMove="1" noResize="1" noEditPoints="1" noAdjustHandles="1" noChangeArrowheads="1" noChangeShapeType="1" noTextEdit="1"/>
              </p:cNvSpPr>
              <p:nvPr/>
            </p:nvSpPr>
            <p:spPr bwMode="auto">
              <a:xfrm>
                <a:off x="4829383" y="5248755"/>
                <a:ext cx="4237463" cy="832536"/>
              </a:xfrm>
              <a:prstGeom prst="rect">
                <a:avLst/>
              </a:prstGeom>
              <a:blipFill rotWithShape="1">
                <a:blip r:embed="rId3"/>
                <a:stretch>
                  <a:fillRect l="-5" t="-58" r="7" b="-256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3" name="内容占位符 2"/>
          <p:cNvSpPr>
            <a:spLocks noGrp="1"/>
          </p:cNvSpPr>
          <p:nvPr>
            <p:ph idx="1"/>
          </p:nvPr>
        </p:nvSpPr>
        <p:spPr>
          <a:xfrm>
            <a:off x="323528" y="994254"/>
            <a:ext cx="8686800" cy="863250"/>
          </a:xfrm>
        </p:spPr>
        <p:txBody>
          <a:bodyPr/>
          <a:lstStyle/>
          <a:p>
            <a:r>
              <a:rPr lang="zh-CN" altLang="en-US" sz="2200" b="1" dirty="0"/>
              <a:t>编码器</a:t>
            </a:r>
            <a:r>
              <a:rPr lang="en-US" altLang="zh-CN" sz="2200" b="1" dirty="0"/>
              <a:t>encoder</a:t>
            </a:r>
            <a:r>
              <a:rPr lang="zh-CN" altLang="en-US" sz="2200" b="1" dirty="0"/>
              <a:t>：译码器的</a:t>
            </a:r>
            <a:r>
              <a:rPr lang="zh-CN" altLang="en-US" sz="2200" b="1" dirty="0">
                <a:solidFill>
                  <a:srgbClr val="FF0000"/>
                </a:solidFill>
              </a:rPr>
              <a:t>反函数</a:t>
            </a:r>
            <a:r>
              <a:rPr lang="zh-CN" altLang="en-US" sz="2200" b="1" dirty="0" smtClean="0">
                <a:solidFill>
                  <a:srgbClr val="FF0000"/>
                </a:solidFill>
              </a:rPr>
              <a:t>电路</a:t>
            </a:r>
            <a:endParaRPr lang="en-US" altLang="zh-CN" sz="2200" b="1" dirty="0" smtClean="0">
              <a:solidFill>
                <a:srgbClr val="FF0000"/>
              </a:solidFill>
            </a:endParaRPr>
          </a:p>
          <a:p>
            <a:pPr marL="0" indent="0">
              <a:buNone/>
            </a:pPr>
            <a:r>
              <a:rPr lang="zh-CN" altLang="en-US" sz="2200" b="1" dirty="0" smtClean="0">
                <a:solidFill>
                  <a:srgbClr val="FF0000"/>
                </a:solidFill>
              </a:rPr>
              <a:t>   </a:t>
            </a:r>
            <a:r>
              <a:rPr lang="zh-CN" altLang="en-US" sz="2200" b="1" dirty="0" smtClean="0"/>
              <a:t>即</a:t>
            </a:r>
            <a:r>
              <a:rPr lang="zh-CN" altLang="en-US" sz="2200" b="1" dirty="0" smtClean="0"/>
              <a:t>输出</a:t>
            </a:r>
            <a:r>
              <a:rPr lang="zh-CN" altLang="en-US" sz="2200" b="1" dirty="0"/>
              <a:t>是输入信号的</a:t>
            </a:r>
            <a:r>
              <a:rPr lang="zh-CN" altLang="en-US" sz="2200" b="1" dirty="0" smtClean="0"/>
              <a:t>二进制编码</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grpSp>
        <p:nvGrpSpPr>
          <p:cNvPr id="7" name="Group 40"/>
          <p:cNvGrpSpPr/>
          <p:nvPr/>
        </p:nvGrpSpPr>
        <p:grpSpPr bwMode="auto">
          <a:xfrm>
            <a:off x="404687" y="3480959"/>
            <a:ext cx="3797301" cy="2133600"/>
            <a:chOff x="602" y="1488"/>
            <a:chExt cx="2392" cy="1344"/>
          </a:xfrm>
        </p:grpSpPr>
        <p:sp>
          <p:nvSpPr>
            <p:cNvPr id="8" name="Line 41"/>
            <p:cNvSpPr>
              <a:spLocks noChangeShapeType="1"/>
            </p:cNvSpPr>
            <p:nvPr/>
          </p:nvSpPr>
          <p:spPr bwMode="auto">
            <a:xfrm flipH="1">
              <a:off x="1152" y="225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9" name="Line 42"/>
            <p:cNvSpPr>
              <a:spLocks noChangeShapeType="1"/>
            </p:cNvSpPr>
            <p:nvPr/>
          </p:nvSpPr>
          <p:spPr bwMode="auto">
            <a:xfrm flipH="1">
              <a:off x="1152" y="268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0" name="Line 43"/>
            <p:cNvSpPr>
              <a:spLocks noChangeShapeType="1"/>
            </p:cNvSpPr>
            <p:nvPr/>
          </p:nvSpPr>
          <p:spPr bwMode="auto">
            <a:xfrm>
              <a:off x="1248" y="2400"/>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1" name="Text Box 44"/>
            <p:cNvSpPr txBox="1">
              <a:spLocks noChangeArrowheads="1"/>
            </p:cNvSpPr>
            <p:nvPr/>
          </p:nvSpPr>
          <p:spPr bwMode="auto">
            <a:xfrm>
              <a:off x="602" y="2256"/>
              <a:ext cx="50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solidFill>
                    <a:srgbClr val="C00000"/>
                  </a:solidFill>
                  <a:ea typeface="黑体" panose="02010609060101010101" pitchFamily="49" charset="-122"/>
                </a:rPr>
                <a:t>使能</a:t>
              </a:r>
              <a:endParaRPr lang="zh-CN" altLang="en-US" sz="2400" dirty="0">
                <a:solidFill>
                  <a:srgbClr val="C00000"/>
                </a:solidFill>
                <a:ea typeface="黑体" panose="02010609060101010101" pitchFamily="49" charset="-122"/>
              </a:endParaRPr>
            </a:p>
          </p:txBody>
        </p:sp>
        <p:grpSp>
          <p:nvGrpSpPr>
            <p:cNvPr id="12" name="Group 45"/>
            <p:cNvGrpSpPr/>
            <p:nvPr/>
          </p:nvGrpSpPr>
          <p:grpSpPr bwMode="auto">
            <a:xfrm>
              <a:off x="602" y="1488"/>
              <a:ext cx="2392" cy="1344"/>
              <a:chOff x="2810" y="960"/>
              <a:chExt cx="2392" cy="1344"/>
            </a:xfrm>
          </p:grpSpPr>
          <p:grpSp>
            <p:nvGrpSpPr>
              <p:cNvPr id="13" name="Group 46"/>
              <p:cNvGrpSpPr/>
              <p:nvPr/>
            </p:nvGrpSpPr>
            <p:grpSpPr bwMode="auto">
              <a:xfrm>
                <a:off x="2810" y="960"/>
                <a:ext cx="2392" cy="1344"/>
                <a:chOff x="2810" y="960"/>
                <a:chExt cx="2392" cy="1344"/>
              </a:xfrm>
            </p:grpSpPr>
            <p:sp>
              <p:nvSpPr>
                <p:cNvPr id="15" name="Rectangle 47"/>
                <p:cNvSpPr>
                  <a:spLocks noChangeArrowheads="1"/>
                </p:cNvSpPr>
                <p:nvPr/>
              </p:nvSpPr>
              <p:spPr bwMode="auto">
                <a:xfrm>
                  <a:off x="3600" y="960"/>
                  <a:ext cx="864" cy="134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p>
              </p:txBody>
            </p:sp>
            <p:sp>
              <p:nvSpPr>
                <p:cNvPr id="16" name="Line 48"/>
                <p:cNvSpPr>
                  <a:spLocks noChangeShapeType="1"/>
                </p:cNvSpPr>
                <p:nvPr/>
              </p:nvSpPr>
              <p:spPr bwMode="auto">
                <a:xfrm flipH="1">
                  <a:off x="3360" y="1104"/>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7" name="Line 49"/>
                <p:cNvSpPr>
                  <a:spLocks noChangeShapeType="1"/>
                </p:cNvSpPr>
                <p:nvPr/>
              </p:nvSpPr>
              <p:spPr bwMode="auto">
                <a:xfrm flipH="1">
                  <a:off x="3360" y="153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8" name="Line 50"/>
                <p:cNvSpPr>
                  <a:spLocks noChangeShapeType="1"/>
                </p:cNvSpPr>
                <p:nvPr/>
              </p:nvSpPr>
              <p:spPr bwMode="auto">
                <a:xfrm>
                  <a:off x="3456" y="1248"/>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9" name="Line 51"/>
                <p:cNvSpPr>
                  <a:spLocks noChangeShapeType="1"/>
                </p:cNvSpPr>
                <p:nvPr/>
              </p:nvSpPr>
              <p:spPr bwMode="auto">
                <a:xfrm flipH="1">
                  <a:off x="4464" y="1440"/>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20" name="Line 52"/>
                <p:cNvSpPr>
                  <a:spLocks noChangeShapeType="1"/>
                </p:cNvSpPr>
                <p:nvPr/>
              </p:nvSpPr>
              <p:spPr bwMode="auto">
                <a:xfrm flipH="1">
                  <a:off x="4464" y="1872"/>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21" name="Line 53"/>
                <p:cNvSpPr>
                  <a:spLocks noChangeShapeType="1"/>
                </p:cNvSpPr>
                <p:nvPr/>
              </p:nvSpPr>
              <p:spPr bwMode="auto">
                <a:xfrm>
                  <a:off x="4560" y="1584"/>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nvGrpSpPr>
                <p:cNvPr id="22" name="Group 54"/>
                <p:cNvGrpSpPr/>
                <p:nvPr/>
              </p:nvGrpSpPr>
              <p:grpSpPr bwMode="auto">
                <a:xfrm>
                  <a:off x="3648" y="1056"/>
                  <a:ext cx="768" cy="864"/>
                  <a:chOff x="3792" y="1104"/>
                  <a:chExt cx="768" cy="864"/>
                </a:xfrm>
              </p:grpSpPr>
              <p:sp>
                <p:nvSpPr>
                  <p:cNvPr id="25" name="AutoShape 55"/>
                  <p:cNvSpPr/>
                  <p:nvPr/>
                </p:nvSpPr>
                <p:spPr bwMode="auto">
                  <a:xfrm>
                    <a:off x="4416" y="1440"/>
                    <a:ext cx="144" cy="528"/>
                  </a:xfrm>
                  <a:prstGeom prst="leftBrace">
                    <a:avLst>
                      <a:gd name="adj1" fmla="val 30556"/>
                      <a:gd name="adj2"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6" name="AutoShape 56"/>
                  <p:cNvSpPr/>
                  <p:nvPr/>
                </p:nvSpPr>
                <p:spPr bwMode="auto">
                  <a:xfrm>
                    <a:off x="3792" y="1104"/>
                    <a:ext cx="144" cy="528"/>
                  </a:xfrm>
                  <a:prstGeom prst="rightBrace">
                    <a:avLst>
                      <a:gd name="adj1" fmla="val 30556"/>
                      <a:gd name="adj2"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7" name="Line 57"/>
                  <p:cNvSpPr>
                    <a:spLocks noChangeShapeType="1"/>
                  </p:cNvSpPr>
                  <p:nvPr/>
                </p:nvSpPr>
                <p:spPr bwMode="auto">
                  <a:xfrm>
                    <a:off x="3984" y="1392"/>
                    <a:ext cx="384" cy="288"/>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23" name="Text Box 58"/>
                <p:cNvSpPr txBox="1">
                  <a:spLocks noChangeArrowheads="1"/>
                </p:cNvSpPr>
                <p:nvPr/>
              </p:nvSpPr>
              <p:spPr bwMode="auto">
                <a:xfrm>
                  <a:off x="2810" y="960"/>
                  <a:ext cx="47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输入</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编码</a:t>
                  </a:r>
                  <a:endParaRPr lang="zh-CN" altLang="en-US" sz="2200" dirty="0">
                    <a:latin typeface="微软雅黑" panose="020B0503020204020204" pitchFamily="34" charset="-122"/>
                    <a:ea typeface="微软雅黑" panose="020B0503020204020204" pitchFamily="34" charset="-122"/>
                  </a:endParaRPr>
                </a:p>
              </p:txBody>
            </p:sp>
            <p:sp>
              <p:nvSpPr>
                <p:cNvPr id="24" name="Text Box 59"/>
                <p:cNvSpPr txBox="1">
                  <a:spLocks noChangeArrowheads="1"/>
                </p:cNvSpPr>
                <p:nvPr/>
              </p:nvSpPr>
              <p:spPr bwMode="auto">
                <a:xfrm>
                  <a:off x="4730" y="1296"/>
                  <a:ext cx="472"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输出</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编码</a:t>
                  </a:r>
                  <a:endParaRPr lang="zh-CN" altLang="en-US" sz="2200" dirty="0">
                    <a:latin typeface="微软雅黑" panose="020B0503020204020204" pitchFamily="34" charset="-122"/>
                    <a:ea typeface="微软雅黑" panose="020B0503020204020204" pitchFamily="34" charset="-122"/>
                  </a:endParaRPr>
                </a:p>
              </p:txBody>
            </p:sp>
          </p:grpSp>
          <p:sp>
            <p:nvSpPr>
              <p:cNvPr id="14" name="Text Box 60"/>
              <p:cNvSpPr txBox="1">
                <a:spLocks noChangeArrowheads="1"/>
              </p:cNvSpPr>
              <p:nvPr/>
            </p:nvSpPr>
            <p:spPr bwMode="auto">
              <a:xfrm rot="2088256">
                <a:off x="3863" y="1152"/>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pitchFamily="49" charset="-122"/>
                  </a:rPr>
                  <a:t>映射</a:t>
                </a:r>
                <a:endParaRPr lang="zh-CN" altLang="en-US" sz="2400" dirty="0">
                  <a:ea typeface="黑体" panose="02010609060101010101" pitchFamily="49" charset="-122"/>
                </a:endParaRPr>
              </a:p>
            </p:txBody>
          </p:sp>
        </p:grpSp>
      </p:grpSp>
      <p:grpSp>
        <p:nvGrpSpPr>
          <p:cNvPr id="28" name="Group 61"/>
          <p:cNvGrpSpPr/>
          <p:nvPr/>
        </p:nvGrpSpPr>
        <p:grpSpPr bwMode="auto">
          <a:xfrm>
            <a:off x="785687" y="2642759"/>
            <a:ext cx="1863726" cy="914400"/>
            <a:chOff x="624" y="1296"/>
            <a:chExt cx="1174" cy="576"/>
          </a:xfrm>
        </p:grpSpPr>
        <p:sp>
          <p:nvSpPr>
            <p:cNvPr id="29" name="Text Box 62"/>
            <p:cNvSpPr txBox="1">
              <a:spLocks noChangeArrowheads="1"/>
            </p:cNvSpPr>
            <p:nvPr/>
          </p:nvSpPr>
          <p:spPr bwMode="auto">
            <a:xfrm>
              <a:off x="816" y="1296"/>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anose="020B0604030504040204" pitchFamily="34" charset="0"/>
                  <a:ea typeface="黑体" panose="02010609060101010101" pitchFamily="49" charset="-122"/>
                </a:rPr>
                <a:t>2</a:t>
              </a:r>
              <a:r>
                <a:rPr lang="en-US" altLang="zh-CN" sz="2400" baseline="50000" dirty="0">
                  <a:solidFill>
                    <a:srgbClr val="00B0F0"/>
                  </a:solidFill>
                  <a:latin typeface="Tahoma" panose="020B0604030504040204" pitchFamily="34" charset="0"/>
                  <a:ea typeface="黑体" panose="02010609060101010101" pitchFamily="49" charset="-122"/>
                </a:rPr>
                <a:t>n</a:t>
              </a:r>
              <a:r>
                <a:rPr lang="zh-CN" altLang="en-US" sz="2400" dirty="0">
                  <a:solidFill>
                    <a:srgbClr val="00B0F0"/>
                  </a:solidFill>
                  <a:latin typeface="Tahoma" panose="020B0604030504040204" pitchFamily="34" charset="0"/>
                  <a:ea typeface="黑体" panose="02010609060101010101" pitchFamily="49" charset="-122"/>
                </a:rPr>
                <a:t>中取1码</a:t>
              </a:r>
              <a:endParaRPr lang="zh-CN" altLang="en-US" sz="2400" dirty="0">
                <a:solidFill>
                  <a:srgbClr val="00B0F0"/>
                </a:solidFill>
                <a:latin typeface="Tahoma" panose="020B0604030504040204" pitchFamily="34" charset="0"/>
                <a:ea typeface="黑体" panose="02010609060101010101" pitchFamily="49" charset="-122"/>
              </a:endParaRPr>
            </a:p>
          </p:txBody>
        </p:sp>
        <p:sp>
          <p:nvSpPr>
            <p:cNvPr id="30" name="Line 63"/>
            <p:cNvSpPr>
              <a:spLocks noChangeShapeType="1"/>
            </p:cNvSpPr>
            <p:nvPr/>
          </p:nvSpPr>
          <p:spPr bwMode="auto">
            <a:xfrm flipV="1">
              <a:off x="624" y="1440"/>
              <a:ext cx="0" cy="432"/>
            </a:xfrm>
            <a:prstGeom prst="line">
              <a:avLst/>
            </a:prstGeom>
            <a:noFill/>
            <a:ln w="190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64"/>
            <p:cNvSpPr>
              <a:spLocks noChangeShapeType="1"/>
            </p:cNvSpPr>
            <p:nvPr/>
          </p:nvSpPr>
          <p:spPr bwMode="auto">
            <a:xfrm>
              <a:off x="624" y="1440"/>
              <a:ext cx="192" cy="0"/>
            </a:xfrm>
            <a:prstGeom prst="line">
              <a:avLst/>
            </a:prstGeom>
            <a:noFill/>
            <a:ln w="190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2" name="Group 69"/>
          <p:cNvGrpSpPr/>
          <p:nvPr/>
        </p:nvGrpSpPr>
        <p:grpSpPr bwMode="auto">
          <a:xfrm>
            <a:off x="1500062" y="5081164"/>
            <a:ext cx="2409825" cy="1300164"/>
            <a:chOff x="3692" y="2448"/>
            <a:chExt cx="1518" cy="819"/>
          </a:xfrm>
        </p:grpSpPr>
        <p:sp>
          <p:nvSpPr>
            <p:cNvPr id="33" name="Text Box 66"/>
            <p:cNvSpPr txBox="1">
              <a:spLocks noChangeArrowheads="1"/>
            </p:cNvSpPr>
            <p:nvPr/>
          </p:nvSpPr>
          <p:spPr bwMode="auto">
            <a:xfrm>
              <a:off x="3692" y="2976"/>
              <a:ext cx="1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0F0"/>
                  </a:solidFill>
                  <a:latin typeface="Tahoma" panose="020B0604030504040204" pitchFamily="34" charset="0"/>
                  <a:ea typeface="黑体" panose="02010609060101010101" pitchFamily="49" charset="-122"/>
                </a:rPr>
                <a:t>n</a:t>
              </a:r>
              <a:r>
                <a:rPr lang="zh-CN" altLang="en-US" sz="2400">
                  <a:solidFill>
                    <a:srgbClr val="00B0F0"/>
                  </a:solidFill>
                  <a:latin typeface="Tahoma" panose="020B0604030504040204" pitchFamily="34" charset="0"/>
                  <a:ea typeface="黑体" panose="02010609060101010101" pitchFamily="49" charset="-122"/>
                </a:rPr>
                <a:t>位二进制码</a:t>
              </a:r>
              <a:endParaRPr lang="zh-CN" altLang="en-US" sz="2400">
                <a:solidFill>
                  <a:srgbClr val="00B0F0"/>
                </a:solidFill>
                <a:latin typeface="Tahoma" panose="020B0604030504040204" pitchFamily="34" charset="0"/>
                <a:ea typeface="黑体" panose="02010609060101010101" pitchFamily="49" charset="-122"/>
              </a:endParaRPr>
            </a:p>
          </p:txBody>
        </p:sp>
        <p:sp>
          <p:nvSpPr>
            <p:cNvPr id="34" name="Line 67"/>
            <p:cNvSpPr>
              <a:spLocks noChangeShapeType="1"/>
            </p:cNvSpPr>
            <p:nvPr/>
          </p:nvSpPr>
          <p:spPr bwMode="auto">
            <a:xfrm>
              <a:off x="5210" y="2448"/>
              <a:ext cx="0" cy="672"/>
            </a:xfrm>
            <a:prstGeom prst="line">
              <a:avLst/>
            </a:prstGeom>
            <a:noFill/>
            <a:ln w="190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68"/>
            <p:cNvSpPr>
              <a:spLocks noChangeShapeType="1"/>
            </p:cNvSpPr>
            <p:nvPr/>
          </p:nvSpPr>
          <p:spPr bwMode="auto">
            <a:xfrm flipH="1">
              <a:off x="4874" y="3120"/>
              <a:ext cx="336" cy="0"/>
            </a:xfrm>
            <a:prstGeom prst="line">
              <a:avLst/>
            </a:prstGeom>
            <a:noFill/>
            <a:ln w="190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内容占位符 2"/>
          <p:cNvSpPr txBox="1"/>
          <p:nvPr/>
        </p:nvSpPr>
        <p:spPr bwMode="auto">
          <a:xfrm>
            <a:off x="4504315" y="2093220"/>
            <a:ext cx="4482747" cy="3918478"/>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nSpc>
                <a:spcPts val="2900"/>
              </a:lnSpc>
            </a:pPr>
            <a:r>
              <a:rPr lang="zh-CN" altLang="en-US" sz="2200" b="1" dirty="0"/>
              <a:t>最常见是</a:t>
            </a:r>
            <a:r>
              <a:rPr lang="en-US" altLang="zh-CN" sz="2200" b="1" dirty="0"/>
              <a:t>2</a:t>
            </a:r>
            <a:r>
              <a:rPr lang="en-US" altLang="zh-CN" sz="2200" b="1" baseline="30000" dirty="0"/>
              <a:t>n</a:t>
            </a:r>
            <a:r>
              <a:rPr lang="en-US" altLang="zh-CN" sz="2200" b="1" dirty="0"/>
              <a:t>-n</a:t>
            </a:r>
            <a:r>
              <a:rPr lang="zh-CN" altLang="en-US" sz="2200" b="1" dirty="0"/>
              <a:t>编码器，也称为二进制编码器。</a:t>
            </a:r>
            <a:endParaRPr lang="en-US" altLang="zh-CN" sz="2200" b="1" dirty="0"/>
          </a:p>
          <a:p>
            <a:pPr marL="806450" lvl="1" indent="-457200">
              <a:lnSpc>
                <a:spcPts val="2900"/>
              </a:lnSpc>
            </a:pPr>
            <a:r>
              <a:rPr lang="en-US" altLang="zh-CN" sz="2200" b="1" dirty="0">
                <a:solidFill>
                  <a:schemeClr val="accent2"/>
                </a:solidFill>
                <a:latin typeface="微软雅黑" panose="020B0503020204020204" pitchFamily="34" charset="-122"/>
                <a:ea typeface="微软雅黑" panose="020B0503020204020204" pitchFamily="34" charset="-122"/>
              </a:rPr>
              <a:t>2</a:t>
            </a:r>
            <a:r>
              <a:rPr lang="en-US" altLang="zh-CN" sz="2200" b="1" baseline="30000" dirty="0">
                <a:solidFill>
                  <a:schemeClr val="accent2"/>
                </a:solidFill>
                <a:latin typeface="微软雅黑" panose="020B0503020204020204" pitchFamily="34" charset="-122"/>
                <a:ea typeface="微软雅黑" panose="020B0503020204020204" pitchFamily="34" charset="-122"/>
              </a:rPr>
              <a:t>n</a:t>
            </a:r>
            <a:r>
              <a:rPr lang="zh-CN" altLang="en-US" sz="2200" b="1" dirty="0">
                <a:solidFill>
                  <a:schemeClr val="accent2"/>
                </a:solidFill>
                <a:latin typeface="微软雅黑" panose="020B0503020204020204" pitchFamily="34" charset="-122"/>
                <a:ea typeface="微软雅黑" panose="020B0503020204020204" pitchFamily="34" charset="-122"/>
              </a:rPr>
              <a:t>个输入端</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marL="806450" lvl="1" indent="-457200">
              <a:lnSpc>
                <a:spcPts val="2900"/>
              </a:lnSpc>
            </a:pPr>
            <a:r>
              <a:rPr lang="en-US" altLang="zh-CN" sz="2200" b="1" dirty="0">
                <a:solidFill>
                  <a:schemeClr val="accent2"/>
                </a:solidFill>
                <a:latin typeface="微软雅黑" panose="020B0503020204020204" pitchFamily="34" charset="-122"/>
                <a:ea typeface="微软雅黑" panose="020B0503020204020204" pitchFamily="34" charset="-122"/>
              </a:rPr>
              <a:t>n</a:t>
            </a:r>
            <a:r>
              <a:rPr lang="zh-CN" altLang="en-US" sz="2200" b="1" dirty="0">
                <a:solidFill>
                  <a:schemeClr val="accent2"/>
                </a:solidFill>
                <a:latin typeface="微软雅黑" panose="020B0503020204020204" pitchFamily="34" charset="-122"/>
                <a:ea typeface="微软雅黑" panose="020B0503020204020204" pitchFamily="34" charset="-122"/>
              </a:rPr>
              <a:t>个输出端</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marL="457200" indent="-457200">
              <a:lnSpc>
                <a:spcPts val="2900"/>
              </a:lnSpc>
            </a:pPr>
            <a:r>
              <a:rPr lang="zh-CN" altLang="en-US" sz="2200" b="1" dirty="0"/>
              <a:t>分类： </a:t>
            </a:r>
            <a:endParaRPr lang="zh-CN" altLang="en-US" sz="2200" b="1" dirty="0"/>
          </a:p>
          <a:p>
            <a:pPr lvl="1">
              <a:lnSpc>
                <a:spcPts val="2900"/>
              </a:lnSpc>
            </a:pPr>
            <a:r>
              <a:rPr lang="zh-CN" altLang="en-US" sz="2200" b="1" dirty="0" smtClean="0">
                <a:solidFill>
                  <a:schemeClr val="accent2"/>
                </a:solidFill>
                <a:latin typeface="微软雅黑" panose="020B0503020204020204" pitchFamily="34" charset="-122"/>
                <a:ea typeface="微软雅黑" panose="020B0503020204020204" pitchFamily="34" charset="-122"/>
              </a:rPr>
              <a:t>互斥</a:t>
            </a:r>
            <a:r>
              <a:rPr lang="en-US" altLang="zh-CN" sz="2200" b="1" dirty="0" smtClean="0">
                <a:solidFill>
                  <a:schemeClr val="accent2"/>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唯一输入</a:t>
            </a:r>
            <a:r>
              <a:rPr lang="en-US" altLang="zh-CN" sz="2200" b="1" dirty="0" smtClean="0">
                <a:solidFill>
                  <a:schemeClr val="accent2"/>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编码器 </a:t>
            </a:r>
            <a:endParaRPr lang="zh-CN" altLang="en-US" sz="2200" b="1" dirty="0">
              <a:solidFill>
                <a:schemeClr val="accent2"/>
              </a:solidFill>
              <a:latin typeface="微软雅黑" panose="020B0503020204020204" pitchFamily="34" charset="-122"/>
              <a:ea typeface="微软雅黑" panose="020B0503020204020204" pitchFamily="34" charset="-122"/>
            </a:endParaRPr>
          </a:p>
          <a:p>
            <a:pPr lvl="1">
              <a:lnSpc>
                <a:spcPts val="2900"/>
              </a:lnSpc>
            </a:pPr>
            <a:r>
              <a:rPr lang="zh-CN" altLang="en-US" sz="2200" b="1" dirty="0">
                <a:solidFill>
                  <a:schemeClr val="accent2"/>
                </a:solidFill>
                <a:latin typeface="微软雅黑" panose="020B0503020204020204" pitchFamily="34" charset="-122"/>
                <a:ea typeface="微软雅黑" panose="020B0503020204020204" pitchFamily="34" charset="-122"/>
              </a:rPr>
              <a:t>非互斥编码器 </a:t>
            </a:r>
            <a:endParaRPr lang="zh-CN" altLang="en-US" sz="2200" b="1" dirty="0">
              <a:solidFill>
                <a:schemeClr val="accent2"/>
              </a:solidFill>
              <a:latin typeface="微软雅黑" panose="020B0503020204020204" pitchFamily="34" charset="-122"/>
              <a:ea typeface="微软雅黑" panose="020B0503020204020204" pitchFamily="34" charset="-122"/>
            </a:endParaRPr>
          </a:p>
          <a:p>
            <a:pPr lvl="1">
              <a:lnSpc>
                <a:spcPts val="2900"/>
              </a:lnSpc>
            </a:pPr>
            <a:r>
              <a:rPr lang="zh-CN" altLang="en-US" sz="2200" b="1" dirty="0">
                <a:solidFill>
                  <a:schemeClr val="accent2"/>
                </a:solidFill>
                <a:latin typeface="微软雅黑" panose="020B0503020204020204" pitchFamily="34" charset="-122"/>
                <a:ea typeface="微软雅黑" panose="020B0503020204020204" pitchFamily="34" charset="-122"/>
              </a:rPr>
              <a:t>优先级编码器</a:t>
            </a:r>
            <a:endParaRPr lang="zh-CN" altLang="en-US" sz="2200" b="1" kern="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up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strips(down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b="1" dirty="0"/>
              <a:t>组合逻辑电路概述</a:t>
            </a:r>
            <a:endParaRPr lang="zh-CN" altLang="en-US" b="1" dirty="0"/>
          </a:p>
        </p:txBody>
      </p:sp>
      <p:sp>
        <p:nvSpPr>
          <p:cNvPr id="3" name="内容占位符 2"/>
          <p:cNvSpPr>
            <a:spLocks noGrp="1"/>
          </p:cNvSpPr>
          <p:nvPr>
            <p:ph idx="1"/>
          </p:nvPr>
        </p:nvSpPr>
        <p:spPr>
          <a:xfrm>
            <a:off x="179514" y="825868"/>
            <a:ext cx="4390106" cy="5914440"/>
          </a:xfrm>
        </p:spPr>
        <p:txBody>
          <a:bodyPr/>
          <a:lstStyle/>
          <a:p>
            <a:r>
              <a:rPr lang="zh-CN" altLang="en-US" sz="2200" b="1" dirty="0"/>
              <a:t>数字逻辑电路可被</a:t>
            </a:r>
            <a:r>
              <a:rPr lang="zh-CN" altLang="en-US" sz="2200" b="1" dirty="0" smtClean="0"/>
              <a:t>看成</a:t>
            </a:r>
            <a:r>
              <a:rPr lang="zh-CN" altLang="en-US" sz="2200" b="1" dirty="0"/>
              <a:t>是</a:t>
            </a:r>
            <a:r>
              <a:rPr lang="zh-CN" altLang="en-US" sz="2200" b="1" dirty="0" smtClean="0"/>
              <a:t>带有</a:t>
            </a:r>
            <a:r>
              <a:rPr lang="zh-CN" altLang="en-US" sz="2200" b="1" dirty="0"/>
              <a:t>若干输入端和若干输出端的黑盒子，每个输入端和输出端只有高电平、低电平两种状态，</a:t>
            </a:r>
            <a:r>
              <a:rPr lang="zh-CN" altLang="en-US" sz="2200" b="1" dirty="0" smtClean="0"/>
              <a:t>对应</a:t>
            </a:r>
            <a:r>
              <a:rPr lang="en-US" altLang="zh-CN" sz="2200" b="1" dirty="0" smtClean="0"/>
              <a:t>1</a:t>
            </a:r>
            <a:r>
              <a:rPr lang="zh-CN" altLang="en-US" sz="2200" b="1" dirty="0"/>
              <a:t>或</a:t>
            </a:r>
            <a:r>
              <a:rPr lang="en-US" altLang="zh-CN" sz="2200" b="1" dirty="0"/>
              <a:t>0</a:t>
            </a:r>
            <a:r>
              <a:rPr lang="zh-CN" altLang="en-US" sz="2200" b="1" dirty="0"/>
              <a:t>。</a:t>
            </a:r>
            <a:endParaRPr lang="en-US" altLang="zh-CN" sz="2200" b="1" dirty="0"/>
          </a:p>
          <a:p>
            <a:r>
              <a:rPr lang="zh-CN" altLang="en-US" sz="2200" b="1" dirty="0" smtClean="0"/>
              <a:t>分为</a:t>
            </a:r>
            <a:r>
              <a:rPr lang="zh-CN" altLang="en-US" sz="2200" b="1" dirty="0" smtClean="0">
                <a:solidFill>
                  <a:srgbClr val="FF0000"/>
                </a:solidFill>
              </a:rPr>
              <a:t>组合</a:t>
            </a:r>
            <a:r>
              <a:rPr lang="zh-CN" altLang="en-US" sz="2200" b="1" dirty="0">
                <a:solidFill>
                  <a:srgbClr val="C00000"/>
                </a:solidFill>
              </a:rPr>
              <a:t>（</a:t>
            </a:r>
            <a:r>
              <a:rPr lang="en-US" altLang="zh-CN" sz="2200" b="1" dirty="0">
                <a:solidFill>
                  <a:srgbClr val="C00000"/>
                </a:solidFill>
              </a:rPr>
              <a:t>combinational</a:t>
            </a:r>
            <a:r>
              <a:rPr lang="zh-CN" altLang="en-US" sz="2200" b="1" dirty="0">
                <a:solidFill>
                  <a:srgbClr val="C00000"/>
                </a:solidFill>
              </a:rPr>
              <a:t>）</a:t>
            </a:r>
            <a:r>
              <a:rPr lang="zh-CN" altLang="en-US" sz="2200" b="1" dirty="0" smtClean="0">
                <a:solidFill>
                  <a:srgbClr val="FF0000"/>
                </a:solidFill>
              </a:rPr>
              <a:t>逻辑电路</a:t>
            </a:r>
            <a:r>
              <a:rPr lang="zh-CN" altLang="en-US" sz="2200" b="1" dirty="0"/>
              <a:t>和</a:t>
            </a:r>
            <a:r>
              <a:rPr lang="zh-CN" altLang="en-US" sz="2200" b="1" dirty="0" smtClean="0">
                <a:solidFill>
                  <a:srgbClr val="FF0000"/>
                </a:solidFill>
              </a:rPr>
              <a:t>时序</a:t>
            </a:r>
            <a:r>
              <a:rPr lang="zh-CN" altLang="en-US" sz="2200" b="1" dirty="0">
                <a:solidFill>
                  <a:srgbClr val="C00000"/>
                </a:solidFill>
              </a:rPr>
              <a:t>（</a:t>
            </a:r>
            <a:r>
              <a:rPr lang="en-US" altLang="zh-CN" sz="2200" b="1" dirty="0" smtClean="0">
                <a:solidFill>
                  <a:srgbClr val="C00000"/>
                </a:solidFill>
              </a:rPr>
              <a:t>sequential</a:t>
            </a:r>
            <a:r>
              <a:rPr lang="zh-CN" altLang="en-US" sz="2200" b="1" dirty="0" smtClean="0">
                <a:solidFill>
                  <a:srgbClr val="C00000"/>
                </a:solidFill>
              </a:rPr>
              <a:t>）</a:t>
            </a:r>
            <a:r>
              <a:rPr lang="zh-CN" altLang="en-US" sz="2200" b="1" dirty="0" smtClean="0">
                <a:solidFill>
                  <a:srgbClr val="FF0000"/>
                </a:solidFill>
              </a:rPr>
              <a:t>逻辑电路</a:t>
            </a:r>
            <a:r>
              <a:rPr lang="zh-CN" altLang="en-US" sz="2200" b="1" dirty="0"/>
              <a:t>两种类型。</a:t>
            </a:r>
            <a:endParaRPr lang="en-US" altLang="zh-CN" sz="2200" b="1" dirty="0"/>
          </a:p>
          <a:p>
            <a:pPr lvl="1"/>
            <a:r>
              <a:rPr lang="zh-CN" altLang="en-US" sz="2200" dirty="0" smtClean="0">
                <a:latin typeface="微软雅黑" panose="020B0503020204020204" pitchFamily="34" charset="-122"/>
                <a:ea typeface="微软雅黑" panose="020B0503020204020204" pitchFamily="34" charset="-122"/>
              </a:rPr>
              <a:t>组合逻辑电路的</a:t>
            </a:r>
            <a:r>
              <a:rPr lang="zh-CN" altLang="en-US" sz="2200" dirty="0">
                <a:latin typeface="微软雅黑" panose="020B0503020204020204" pitchFamily="34" charset="-122"/>
                <a:ea typeface="微软雅黑" panose="020B0503020204020204" pitchFamily="34" charset="-122"/>
              </a:rPr>
              <a:t>输出值仅依赖于当前输入</a:t>
            </a:r>
            <a:r>
              <a:rPr lang="zh-CN" altLang="en-US" sz="2200" dirty="0" smtClean="0">
                <a:latin typeface="微软雅黑" panose="020B0503020204020204" pitchFamily="34" charset="-122"/>
                <a:ea typeface="微软雅黑" panose="020B0503020204020204" pitchFamily="34" charset="-122"/>
              </a:rPr>
              <a:t>值</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时序</a:t>
            </a:r>
            <a:r>
              <a:rPr lang="zh-CN" altLang="en-US" sz="2200" dirty="0" smtClean="0">
                <a:latin typeface="微软雅黑" panose="020B0503020204020204" pitchFamily="34" charset="-122"/>
                <a:ea typeface="微软雅黑" panose="020B0503020204020204" pitchFamily="34" charset="-122"/>
              </a:rPr>
              <a:t>逻辑电路的</a:t>
            </a:r>
            <a:r>
              <a:rPr lang="zh-CN" altLang="en-US" sz="2200" dirty="0">
                <a:latin typeface="微软雅黑" panose="020B0503020204020204" pitchFamily="34" charset="-122"/>
                <a:ea typeface="微软雅黑" panose="020B0503020204020204" pitchFamily="34" charset="-122"/>
              </a:rPr>
              <a:t>输出值不仅依赖于输入值，还与当前状态（</a:t>
            </a:r>
            <a:r>
              <a:rPr lang="zh-CN" altLang="en-US" sz="2200" dirty="0">
                <a:solidFill>
                  <a:srgbClr val="FF0000"/>
                </a:solidFill>
                <a:latin typeface="微软雅黑" panose="020B0503020204020204" pitchFamily="34" charset="-122"/>
                <a:ea typeface="微软雅黑" panose="020B0503020204020204" pitchFamily="34" charset="-122"/>
              </a:rPr>
              <a:t>现态</a:t>
            </a:r>
            <a:r>
              <a:rPr lang="zh-CN" altLang="en-US" sz="2200" dirty="0">
                <a:latin typeface="微软雅黑" panose="020B0503020204020204" pitchFamily="34" charset="-122"/>
                <a:ea typeface="微软雅黑" panose="020B0503020204020204" pitchFamily="34" charset="-122"/>
              </a:rPr>
              <a:t>）有关。电路中存在</a:t>
            </a:r>
            <a:r>
              <a:rPr lang="zh-CN" altLang="en-US" sz="2200" dirty="0">
                <a:solidFill>
                  <a:srgbClr val="FF0000"/>
                </a:solidFill>
                <a:latin typeface="微软雅黑" panose="020B0503020204020204" pitchFamily="34" charset="-122"/>
                <a:ea typeface="微软雅黑" panose="020B0503020204020204" pitchFamily="34" charset="-122"/>
              </a:rPr>
              <a:t>存储部件</a:t>
            </a:r>
            <a:r>
              <a:rPr lang="zh-CN" altLang="en-US" sz="2200" dirty="0">
                <a:latin typeface="微软雅黑" panose="020B0503020204020204" pitchFamily="34" charset="-122"/>
                <a:ea typeface="微软雅黑" panose="020B0503020204020204" pitchFamily="34" charset="-122"/>
              </a:rPr>
              <a:t>或</a:t>
            </a:r>
            <a:r>
              <a:rPr lang="zh-CN" altLang="en-US" sz="2200" dirty="0">
                <a:solidFill>
                  <a:srgbClr val="FF0000"/>
                </a:solidFill>
                <a:latin typeface="微软雅黑" panose="020B0503020204020204" pitchFamily="34" charset="-122"/>
                <a:ea typeface="微软雅黑" panose="020B0503020204020204" pitchFamily="34" charset="-122"/>
              </a:rPr>
              <a:t>反馈</a:t>
            </a:r>
            <a:r>
              <a:rPr lang="zh-CN" altLang="en-US" sz="2200" dirty="0" smtClean="0">
                <a:solidFill>
                  <a:srgbClr val="FF0000"/>
                </a:solidFill>
                <a:latin typeface="微软雅黑" panose="020B0503020204020204" pitchFamily="34" charset="-122"/>
                <a:ea typeface="微软雅黑" panose="020B0503020204020204" pitchFamily="34" charset="-122"/>
              </a:rPr>
              <a:t>结构</a:t>
            </a:r>
            <a:endParaRPr lang="zh-CN" altLang="en-US" sz="2200" dirty="0">
              <a:solidFill>
                <a:srgbClr val="FF0000"/>
              </a:solidFill>
              <a:latin typeface="微软雅黑" panose="020B0503020204020204" pitchFamily="34" charset="-122"/>
              <a:ea typeface="微软雅黑" panose="020B0503020204020204" pitchFamily="34" charset="-122"/>
            </a:endParaRPr>
          </a:p>
          <a:p>
            <a:pPr lvl="1"/>
            <a:endParaRPr lang="zh-CN" altLang="en-US" sz="24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7" name="内容占位符 2"/>
          <p:cNvSpPr txBox="1"/>
          <p:nvPr/>
        </p:nvSpPr>
        <p:spPr bwMode="auto">
          <a:xfrm>
            <a:off x="5082056" y="3663276"/>
            <a:ext cx="3810424" cy="296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sz="2200" b="1" kern="0" dirty="0" smtClean="0"/>
              <a:t>黑盒内部可被看成由若干元件和若干结点互连而成。</a:t>
            </a:r>
            <a:endParaRPr lang="en-US" altLang="zh-CN" sz="2200" b="1" kern="0" dirty="0" smtClean="0"/>
          </a:p>
          <a:p>
            <a:pPr lvl="1"/>
            <a:r>
              <a:rPr lang="zh-CN" altLang="en-US" sz="2200" kern="0" dirty="0" smtClean="0">
                <a:latin typeface="微软雅黑" panose="020B0503020204020204" pitchFamily="34" charset="-122"/>
                <a:ea typeface="微软雅黑" panose="020B0503020204020204" pitchFamily="34" charset="-122"/>
              </a:rPr>
              <a:t>元件本身又可以是一个数字逻辑电路</a:t>
            </a:r>
            <a:endParaRPr lang="en-US" altLang="zh-CN" sz="2200" kern="0" dirty="0" smtClean="0">
              <a:latin typeface="微软雅黑" panose="020B0503020204020204" pitchFamily="34" charset="-122"/>
              <a:ea typeface="微软雅黑" panose="020B0503020204020204" pitchFamily="34" charset="-122"/>
            </a:endParaRPr>
          </a:p>
          <a:p>
            <a:pPr lvl="1"/>
            <a:r>
              <a:rPr lang="zh-CN" altLang="en-US" sz="2200" kern="0" dirty="0" smtClean="0">
                <a:latin typeface="微软雅黑" panose="020B0503020204020204" pitchFamily="34" charset="-122"/>
                <a:ea typeface="微软雅黑" panose="020B0503020204020204" pitchFamily="34" charset="-122"/>
              </a:rPr>
              <a:t>结点可以是输入结点</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如</a:t>
            </a:r>
            <a:r>
              <a:rPr lang="en-US" altLang="zh-CN" sz="2200" kern="0" dirty="0" smtClean="0">
                <a:latin typeface="微软雅黑" panose="020B0503020204020204" pitchFamily="34" charset="-122"/>
                <a:ea typeface="微软雅黑" panose="020B0503020204020204" pitchFamily="34" charset="-122"/>
              </a:rPr>
              <a:t>A1</a:t>
            </a:r>
            <a:r>
              <a:rPr lang="en-US" altLang="zh-CN" sz="2200" kern="0" dirty="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、内部结点</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如</a:t>
            </a:r>
            <a:r>
              <a:rPr lang="en-US" altLang="zh-CN" sz="2200" kern="0" dirty="0" smtClean="0">
                <a:latin typeface="微软雅黑" panose="020B0503020204020204" pitchFamily="34" charset="-122"/>
                <a:ea typeface="微软雅黑" panose="020B0503020204020204" pitchFamily="34" charset="-122"/>
              </a:rPr>
              <a:t>N1</a:t>
            </a:r>
            <a:r>
              <a:rPr lang="zh-CN" altLang="en-US" sz="2200" kern="0" dirty="0" smtClean="0">
                <a:latin typeface="微软雅黑" panose="020B0503020204020204" pitchFamily="34" charset="-122"/>
                <a:ea typeface="微软雅黑" panose="020B0503020204020204" pitchFamily="34" charset="-122"/>
              </a:rPr>
              <a:t>）和输出结点</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如</a:t>
            </a:r>
            <a:r>
              <a:rPr lang="en-US" altLang="zh-CN" sz="2200" kern="0" dirty="0" smtClean="0">
                <a:latin typeface="微软雅黑" panose="020B0503020204020204" pitchFamily="34" charset="-122"/>
                <a:ea typeface="微软雅黑" panose="020B0503020204020204" pitchFamily="34" charset="-122"/>
              </a:rPr>
              <a:t>F1)</a:t>
            </a:r>
            <a:endParaRPr lang="en-US" altLang="zh-CN" sz="2200" kern="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644008" y="620688"/>
            <a:ext cx="4392488" cy="2969510"/>
          </a:xfrm>
          <a:prstGeom prst="rect">
            <a:avLst/>
          </a:prstGeom>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39839"/>
            <a:ext cx="3322712" cy="3039780"/>
          </a:xfrm>
        </p:spPr>
        <p:txBody>
          <a:bodyPr/>
          <a:lstStyle/>
          <a:p>
            <a:r>
              <a:rPr lang="zh-CN" altLang="en-US" sz="2800" dirty="0"/>
              <a:t>互斥唯一输入编码器</a:t>
            </a:r>
            <a:endParaRPr lang="en-US" altLang="zh-CN" sz="2800" dirty="0"/>
          </a:p>
          <a:p>
            <a:pPr lvl="1"/>
            <a:r>
              <a:rPr lang="zh-CN" altLang="en-US" sz="2400" dirty="0"/>
              <a:t>在任何一个特定的时刻，只有</a:t>
            </a:r>
            <a:r>
              <a:rPr lang="zh-CN" altLang="en-US" sz="2400" dirty="0">
                <a:solidFill>
                  <a:srgbClr val="FF0000"/>
                </a:solidFill>
              </a:rPr>
              <a:t>唯一的</a:t>
            </a:r>
            <a:r>
              <a:rPr lang="zh-CN" altLang="en-US" sz="2400" dirty="0"/>
              <a:t>一个输入有效。 </a:t>
            </a:r>
            <a:endParaRPr lang="zh-CN" altLang="en-US" sz="2400" dirty="0"/>
          </a:p>
          <a:p>
            <a:pPr lvl="1"/>
            <a:r>
              <a:rPr lang="zh-CN" altLang="en-US" sz="2400" dirty="0"/>
              <a:t>不可能出现多于一个输入同时有效。 </a:t>
            </a:r>
            <a:endParaRPr lang="zh-CN" altLang="en-US" sz="2400" dirty="0"/>
          </a:p>
          <a:p>
            <a:endParaRPr lang="zh-CN" altLang="en-US" sz="2800" dirty="0"/>
          </a:p>
        </p:txBody>
      </p:sp>
      <p:sp>
        <p:nvSpPr>
          <p:cNvPr id="15" name="Text Box 21"/>
          <p:cNvSpPr txBox="1">
            <a:spLocks noChangeArrowheads="1"/>
          </p:cNvSpPr>
          <p:nvPr/>
        </p:nvSpPr>
        <p:spPr bwMode="auto">
          <a:xfrm>
            <a:off x="4241800" y="1041801"/>
            <a:ext cx="14112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0</a:t>
            </a:r>
            <a:r>
              <a:rPr lang="zh-CN" altLang="en-US" sz="2000" dirty="0">
                <a:latin typeface="Tahoma" panose="020B0604030504040204" pitchFamily="34" charset="0"/>
              </a:rPr>
              <a:t>  0  0  0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a:t>
            </a:r>
            <a:r>
              <a:rPr lang="en-US" altLang="zh-CN" sz="2000" dirty="0">
                <a:latin typeface="Tahoma" panose="020B0604030504040204" pitchFamily="34" charset="0"/>
              </a:rPr>
              <a:t>0</a:t>
            </a:r>
            <a:r>
              <a:rPr lang="zh-CN" altLang="en-US" sz="2000" dirty="0">
                <a:latin typeface="Tahoma" panose="020B0604030504040204" pitchFamily="34" charset="0"/>
              </a:rPr>
              <a:t>  0  </a:t>
            </a:r>
            <a:r>
              <a:rPr lang="en-US" altLang="zh-CN" sz="2000" dirty="0">
                <a:latin typeface="Tahoma" panose="020B0604030504040204" pitchFamily="34" charset="0"/>
              </a:rPr>
              <a:t>1</a:t>
            </a:r>
            <a:r>
              <a:rPr lang="zh-CN" altLang="en-US" sz="2000" dirty="0">
                <a:latin typeface="Tahoma" panose="020B0604030504040204" pitchFamily="34" charset="0"/>
              </a:rPr>
              <a:t>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0  0  1  0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0  0  </a:t>
            </a:r>
            <a:r>
              <a:rPr lang="en-US" altLang="zh-CN" sz="2000" dirty="0">
                <a:latin typeface="Tahoma" panose="020B0604030504040204" pitchFamily="34" charset="0"/>
              </a:rPr>
              <a:t>1</a:t>
            </a:r>
            <a:r>
              <a:rPr lang="zh-CN" altLang="en-US" sz="2000" dirty="0">
                <a:latin typeface="Tahoma" panose="020B0604030504040204" pitchFamily="34" charset="0"/>
              </a:rPr>
              <a:t>  1 </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0</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0  0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0  1  0  </a:t>
            </a:r>
            <a:r>
              <a:rPr lang="en-US" altLang="zh-CN" sz="2000" dirty="0">
                <a:latin typeface="Tahoma" panose="020B0604030504040204" pitchFamily="34" charset="0"/>
              </a:rPr>
              <a:t>1</a:t>
            </a:r>
            <a:r>
              <a:rPr lang="zh-CN" altLang="en-US" sz="2000" dirty="0">
                <a:latin typeface="Tahoma" panose="020B0604030504040204" pitchFamily="34" charset="0"/>
              </a:rPr>
              <a:t>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a:t>
            </a:r>
            <a:r>
              <a:rPr lang="en-US" altLang="zh-CN" sz="2000" dirty="0">
                <a:latin typeface="Tahoma" panose="020B0604030504040204" pitchFamily="34" charset="0"/>
              </a:rPr>
              <a:t>1</a:t>
            </a:r>
            <a:r>
              <a:rPr lang="zh-CN" altLang="en-US" sz="2000" dirty="0">
                <a:latin typeface="Tahoma" panose="020B0604030504040204" pitchFamily="34" charset="0"/>
              </a:rPr>
              <a:t>  1  0 </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0  </a:t>
            </a: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1</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1  0  0  0 </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0</a:t>
            </a:r>
            <a:r>
              <a:rPr lang="zh-CN" altLang="en-US" sz="2000" dirty="0">
                <a:latin typeface="Tahoma" panose="020B0604030504040204" pitchFamily="34" charset="0"/>
              </a:rPr>
              <a:t>  0  </a:t>
            </a:r>
            <a:r>
              <a:rPr lang="en-US" altLang="zh-CN" sz="2000" dirty="0">
                <a:latin typeface="Tahoma" panose="020B0604030504040204" pitchFamily="34" charset="0"/>
              </a:rPr>
              <a:t>1</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0  1  0 </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0  </a:t>
            </a:r>
            <a:r>
              <a:rPr lang="en-US" altLang="zh-CN" sz="2000" dirty="0">
                <a:latin typeface="Tahoma" panose="020B0604030504040204" pitchFamily="34" charset="0"/>
              </a:rPr>
              <a:t>1</a:t>
            </a:r>
            <a:r>
              <a:rPr lang="zh-CN" altLang="en-US" sz="2000" dirty="0">
                <a:latin typeface="Tahoma" panose="020B0604030504040204" pitchFamily="34" charset="0"/>
              </a:rPr>
              <a:t>  1</a:t>
            </a:r>
            <a:endParaRPr lang="zh-CN" altLang="en-US" sz="2000" dirty="0">
              <a:latin typeface="Tahoma" panose="020B0604030504040204" pitchFamily="34" charset="0"/>
            </a:endParaRPr>
          </a:p>
          <a:p>
            <a:pPr>
              <a:lnSpc>
                <a:spcPct val="110000"/>
              </a:lnSpc>
            </a:pPr>
            <a:r>
              <a:rPr lang="zh-CN" altLang="en-US" sz="2000" dirty="0">
                <a:latin typeface="Tahoma" panose="020B0604030504040204" pitchFamily="34" charset="0"/>
              </a:rPr>
              <a:t>1  </a:t>
            </a:r>
            <a:r>
              <a:rPr lang="en-US" altLang="zh-CN" sz="2000" dirty="0">
                <a:latin typeface="Tahoma" panose="020B0604030504040204" pitchFamily="34" charset="0"/>
              </a:rPr>
              <a:t>1</a:t>
            </a:r>
            <a:r>
              <a:rPr lang="zh-CN" altLang="en-US" sz="2000" dirty="0">
                <a:latin typeface="Tahoma" panose="020B0604030504040204" pitchFamily="34" charset="0"/>
              </a:rPr>
              <a:t>  0  0 </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1  0  </a:t>
            </a:r>
            <a:r>
              <a:rPr lang="en-US" altLang="zh-CN" sz="2000" dirty="0">
                <a:latin typeface="Tahoma" panose="020B0604030504040204" pitchFamily="34" charset="0"/>
              </a:rPr>
              <a:t>1</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1  0 </a:t>
            </a:r>
            <a:endParaRPr lang="zh-CN" altLang="en-US" sz="2000" dirty="0">
              <a:latin typeface="Tahoma" panose="020B0604030504040204" pitchFamily="34" charset="0"/>
            </a:endParaRPr>
          </a:p>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1 </a:t>
            </a:r>
            <a:endParaRPr lang="zh-CN" altLang="en-US" sz="2000" dirty="0">
              <a:latin typeface="Tahoma" panose="020B0604030504040204" pitchFamily="34" charset="0"/>
            </a:endParaRPr>
          </a:p>
        </p:txBody>
      </p:sp>
      <p:grpSp>
        <p:nvGrpSpPr>
          <p:cNvPr id="16" name="Group 22"/>
          <p:cNvGrpSpPr/>
          <p:nvPr/>
        </p:nvGrpSpPr>
        <p:grpSpPr bwMode="auto">
          <a:xfrm>
            <a:off x="4164013" y="0"/>
            <a:ext cx="2955147" cy="6453203"/>
            <a:chOff x="2592" y="816"/>
            <a:chExt cx="1774" cy="4065"/>
          </a:xfrm>
          <a:solidFill>
            <a:schemeClr val="accent3"/>
          </a:solidFill>
        </p:grpSpPr>
        <p:sp>
          <p:nvSpPr>
            <p:cNvPr id="17" name="Line 23"/>
            <p:cNvSpPr>
              <a:spLocks noChangeShapeType="1"/>
            </p:cNvSpPr>
            <p:nvPr/>
          </p:nvSpPr>
          <p:spPr bwMode="auto">
            <a:xfrm flipV="1">
              <a:off x="2602" y="1434"/>
              <a:ext cx="1606" cy="5"/>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 name="Line 24"/>
            <p:cNvSpPr>
              <a:spLocks noChangeShapeType="1"/>
            </p:cNvSpPr>
            <p:nvPr/>
          </p:nvSpPr>
          <p:spPr bwMode="auto">
            <a:xfrm>
              <a:off x="3530" y="1200"/>
              <a:ext cx="0" cy="367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 name="Line 25"/>
            <p:cNvSpPr>
              <a:spLocks noChangeShapeType="1"/>
            </p:cNvSpPr>
            <p:nvPr/>
          </p:nvSpPr>
          <p:spPr bwMode="auto">
            <a:xfrm flipV="1">
              <a:off x="2642" y="4871"/>
              <a:ext cx="1482" cy="10"/>
            </a:xfrm>
            <a:prstGeom prst="line">
              <a:avLst/>
            </a:prstGeom>
            <a:grpFill/>
            <a:ln w="57150" cmpd="thinThick">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0" name="Text Box 26"/>
            <p:cNvSpPr txBox="1">
              <a:spLocks noChangeArrowheads="1"/>
            </p:cNvSpPr>
            <p:nvPr/>
          </p:nvSpPr>
          <p:spPr bwMode="auto">
            <a:xfrm>
              <a:off x="2592" y="1162"/>
              <a:ext cx="89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Tahoma" panose="020B0604030504040204" pitchFamily="34" charset="0"/>
                </a:rPr>
                <a:t>x3 x2 x1 x0</a:t>
              </a:r>
              <a:endParaRPr lang="en-US" altLang="zh-CN" sz="2000" b="0" dirty="0">
                <a:latin typeface="Tahoma" panose="020B0604030504040204" pitchFamily="34" charset="0"/>
              </a:endParaRPr>
            </a:p>
          </p:txBody>
        </p:sp>
        <p:sp>
          <p:nvSpPr>
            <p:cNvPr id="21" name="Text Box 27"/>
            <p:cNvSpPr txBox="1">
              <a:spLocks noChangeArrowheads="1"/>
            </p:cNvSpPr>
            <p:nvPr/>
          </p:nvSpPr>
          <p:spPr bwMode="auto">
            <a:xfrm>
              <a:off x="3621" y="1162"/>
              <a:ext cx="543"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0" dirty="0">
                  <a:latin typeface="Tahoma" panose="020B0604030504040204" pitchFamily="34" charset="0"/>
                </a:rPr>
                <a:t>A1 A0 </a:t>
              </a:r>
              <a:endParaRPr lang="en-US" altLang="zh-CN" sz="2000" b="0" baseline="-25000" dirty="0">
                <a:latin typeface="Tahoma" panose="020B0604030504040204" pitchFamily="34" charset="0"/>
              </a:endParaRPr>
            </a:p>
          </p:txBody>
        </p:sp>
        <p:sp>
          <p:nvSpPr>
            <p:cNvPr id="22" name="Line 28"/>
            <p:cNvSpPr>
              <a:spLocks noChangeShapeType="1"/>
            </p:cNvSpPr>
            <p:nvPr/>
          </p:nvSpPr>
          <p:spPr bwMode="auto">
            <a:xfrm>
              <a:off x="2642" y="1200"/>
              <a:ext cx="1482" cy="0"/>
            </a:xfrm>
            <a:prstGeom prst="line">
              <a:avLst/>
            </a:prstGeom>
            <a:grpFill/>
            <a:ln w="57150" cmpd="thickThin">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3" name="Text Box 29"/>
            <p:cNvSpPr txBox="1">
              <a:spLocks noChangeArrowheads="1"/>
            </p:cNvSpPr>
            <p:nvPr/>
          </p:nvSpPr>
          <p:spPr bwMode="auto">
            <a:xfrm>
              <a:off x="2602" y="816"/>
              <a:ext cx="1764"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黑体" panose="02010609060101010101" pitchFamily="49" charset="-122"/>
                  <a:ea typeface="黑体" panose="02010609060101010101" pitchFamily="49" charset="-122"/>
                </a:rPr>
                <a:t>4-2</a:t>
              </a:r>
              <a:r>
                <a:rPr lang="zh-CN" altLang="en-US" sz="2400" dirty="0">
                  <a:latin typeface="黑体" panose="02010609060101010101" pitchFamily="49" charset="-122"/>
                  <a:ea typeface="黑体" panose="02010609060101010101" pitchFamily="49" charset="-122"/>
                </a:rPr>
                <a:t>编码器的真值表</a:t>
              </a:r>
              <a:endParaRPr lang="zh-CN" altLang="en-US" sz="2400" dirty="0">
                <a:latin typeface="黑体" panose="02010609060101010101" pitchFamily="49" charset="-122"/>
                <a:ea typeface="黑体" panose="02010609060101010101" pitchFamily="49" charset="-122"/>
              </a:endParaRPr>
            </a:p>
          </p:txBody>
        </p:sp>
      </p:grpSp>
      <p:sp>
        <p:nvSpPr>
          <p:cNvPr id="25" name="Text Box 21"/>
          <p:cNvSpPr txBox="1">
            <a:spLocks noChangeArrowheads="1"/>
          </p:cNvSpPr>
          <p:nvPr/>
        </p:nvSpPr>
        <p:spPr bwMode="auto">
          <a:xfrm>
            <a:off x="5897562" y="1413937"/>
            <a:ext cx="6556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0</a:t>
            </a:r>
            <a:r>
              <a:rPr lang="zh-CN" altLang="en-US" sz="2000" dirty="0">
                <a:latin typeface="Tahoma" panose="020B0604030504040204" pitchFamily="34" charset="0"/>
              </a:rPr>
              <a:t>  0  </a:t>
            </a:r>
            <a:endParaRPr lang="zh-CN" altLang="en-US" sz="2000" dirty="0">
              <a:latin typeface="Tahoma" panose="020B0604030504040204" pitchFamily="34" charset="0"/>
            </a:endParaRPr>
          </a:p>
        </p:txBody>
      </p:sp>
      <p:sp>
        <p:nvSpPr>
          <p:cNvPr id="26" name="Text Box 21"/>
          <p:cNvSpPr txBox="1">
            <a:spLocks noChangeArrowheads="1"/>
          </p:cNvSpPr>
          <p:nvPr/>
        </p:nvSpPr>
        <p:spPr bwMode="auto">
          <a:xfrm>
            <a:off x="5932586" y="1700808"/>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0</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27" name="Text Box 21"/>
          <p:cNvSpPr txBox="1">
            <a:spLocks noChangeArrowheads="1"/>
          </p:cNvSpPr>
          <p:nvPr/>
        </p:nvSpPr>
        <p:spPr bwMode="auto">
          <a:xfrm>
            <a:off x="5940152" y="2324108"/>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0</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28" name="Text Box 21"/>
          <p:cNvSpPr txBox="1">
            <a:spLocks noChangeArrowheads="1"/>
          </p:cNvSpPr>
          <p:nvPr/>
        </p:nvSpPr>
        <p:spPr bwMode="auto">
          <a:xfrm>
            <a:off x="5932586" y="3789040"/>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1</a:t>
            </a:r>
            <a:r>
              <a:rPr lang="zh-CN" altLang="en-US" sz="2000" dirty="0">
                <a:latin typeface="Tahoma" panose="020B0604030504040204" pitchFamily="34" charset="0"/>
              </a:rPr>
              <a:t>  </a:t>
            </a:r>
            <a:r>
              <a:rPr lang="en-US" altLang="zh-CN" sz="2000" dirty="0">
                <a:latin typeface="Tahoma" panose="020B0604030504040204" pitchFamily="34" charset="0"/>
              </a:rPr>
              <a:t>1</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29" name="Text Box 21"/>
          <p:cNvSpPr txBox="1">
            <a:spLocks noChangeArrowheads="1"/>
          </p:cNvSpPr>
          <p:nvPr/>
        </p:nvSpPr>
        <p:spPr bwMode="auto">
          <a:xfrm>
            <a:off x="5897562" y="1107023"/>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d</a:t>
            </a:r>
            <a:r>
              <a:rPr lang="zh-CN" altLang="en-US" sz="2000" dirty="0">
                <a:latin typeface="Tahoma" panose="020B0604030504040204" pitchFamily="34" charset="0"/>
              </a:rPr>
              <a:t>  </a:t>
            </a:r>
            <a:r>
              <a:rPr lang="en-US" altLang="zh-CN" sz="2000" dirty="0">
                <a:latin typeface="Tahoma" panose="020B0604030504040204" pitchFamily="34" charset="0"/>
              </a:rPr>
              <a:t>d</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30" name="Text Box 21"/>
          <p:cNvSpPr txBox="1">
            <a:spLocks noChangeArrowheads="1"/>
          </p:cNvSpPr>
          <p:nvPr/>
        </p:nvSpPr>
        <p:spPr bwMode="auto">
          <a:xfrm>
            <a:off x="5932586" y="2021996"/>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d</a:t>
            </a:r>
            <a:r>
              <a:rPr lang="zh-CN" altLang="en-US" sz="2000" dirty="0">
                <a:latin typeface="Tahoma" panose="020B0604030504040204" pitchFamily="34" charset="0"/>
              </a:rPr>
              <a:t>  </a:t>
            </a:r>
            <a:r>
              <a:rPr lang="en-US" altLang="zh-CN" sz="2000" dirty="0">
                <a:latin typeface="Tahoma" panose="020B0604030504040204" pitchFamily="34" charset="0"/>
              </a:rPr>
              <a:t>d</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31" name="Text Box 21"/>
          <p:cNvSpPr txBox="1">
            <a:spLocks noChangeArrowheads="1"/>
          </p:cNvSpPr>
          <p:nvPr/>
        </p:nvSpPr>
        <p:spPr bwMode="auto">
          <a:xfrm>
            <a:off x="5943413" y="2723000"/>
            <a:ext cx="6556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d</a:t>
            </a:r>
            <a:r>
              <a:rPr lang="zh-CN" altLang="en-US" sz="2000" dirty="0">
                <a:latin typeface="Tahoma" panose="020B0604030504040204" pitchFamily="34" charset="0"/>
              </a:rPr>
              <a:t>  </a:t>
            </a:r>
            <a:r>
              <a:rPr lang="en-US" altLang="zh-CN" sz="2000" dirty="0">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32" name="Text Box 21"/>
          <p:cNvSpPr txBox="1">
            <a:spLocks noChangeArrowheads="1"/>
          </p:cNvSpPr>
          <p:nvPr/>
        </p:nvSpPr>
        <p:spPr bwMode="auto">
          <a:xfrm>
            <a:off x="5940152" y="4077072"/>
            <a:ext cx="65563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anose="020B0604030504040204" pitchFamily="34" charset="0"/>
              </a:rPr>
              <a:t>d</a:t>
            </a:r>
            <a:r>
              <a:rPr lang="zh-CN" altLang="en-US" sz="2000" dirty="0">
                <a:latin typeface="Tahoma" panose="020B0604030504040204" pitchFamily="34" charset="0"/>
              </a:rPr>
              <a:t>  </a:t>
            </a:r>
            <a:r>
              <a:rPr lang="en-US" altLang="zh-CN" sz="2000" dirty="0">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endParaRPr lang="en-US" altLang="zh-CN" sz="2000" dirty="0">
              <a:latin typeface="Tahoma" panose="020B0604030504040204" pitchFamily="34" charset="0"/>
            </a:endParaRPr>
          </a:p>
          <a:p>
            <a:pPr>
              <a:lnSpc>
                <a:spcPct val="110000"/>
              </a:lnSpc>
            </a:pPr>
            <a:r>
              <a:rPr lang="en-US" altLang="zh-CN" sz="2000" dirty="0">
                <a:latin typeface="Tahoma" panose="020B0604030504040204" pitchFamily="34" charset="0"/>
              </a:rPr>
              <a:t>d  </a:t>
            </a:r>
            <a:r>
              <a:rPr lang="en-US" altLang="zh-CN" sz="2000" dirty="0" err="1">
                <a:latin typeface="Tahoma" panose="020B0604030504040204" pitchFamily="34" charset="0"/>
              </a:rPr>
              <a:t>d</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pic>
        <p:nvPicPr>
          <p:cNvPr id="33"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0000"/>
          <a:stretch>
            <a:fillRect/>
          </a:stretch>
        </p:blipFill>
        <p:spPr bwMode="auto">
          <a:xfrm>
            <a:off x="6855960" y="-1"/>
            <a:ext cx="2282152" cy="684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标题 1"/>
          <p:cNvSpPr>
            <a:spLocks noGrp="1"/>
          </p:cNvSpPr>
          <p:nvPr>
            <p:ph type="title"/>
          </p:nvPr>
        </p:nvSpPr>
        <p:spPr>
          <a:xfrm>
            <a:off x="1000100" y="185720"/>
            <a:ext cx="6905625" cy="742950"/>
          </a:xfrm>
        </p:spPr>
        <p:txBody>
          <a:bodyPr/>
          <a:lstStyle/>
          <a:p>
            <a:pPr lvl="1"/>
            <a:r>
              <a:rPr lang="zh-CN" altLang="en-US" sz="3600" dirty="0"/>
              <a:t>编码器</a:t>
            </a:r>
            <a:endParaRPr lang="zh-CN" altLang="en-US" sz="3600" dirty="0"/>
          </a:p>
        </p:txBody>
      </p:sp>
      <p:sp>
        <p:nvSpPr>
          <p:cNvPr id="35" name="TextBox 34"/>
          <p:cNvSpPr txBox="1"/>
          <p:nvPr/>
        </p:nvSpPr>
        <p:spPr>
          <a:xfrm>
            <a:off x="827584" y="4581128"/>
            <a:ext cx="1763216" cy="830997"/>
          </a:xfrm>
          <a:prstGeom prst="rect">
            <a:avLst/>
          </a:prstGeom>
          <a:noFill/>
        </p:spPr>
        <p:txBody>
          <a:bodyPr wrap="square" rtlCol="0">
            <a:spAutoFit/>
          </a:bodyPr>
          <a:lstStyle/>
          <a:p>
            <a:r>
              <a:rPr lang="en-US" altLang="zh-CN" sz="2400" dirty="0"/>
              <a:t>A0=x1+x3</a:t>
            </a:r>
            <a:endParaRPr lang="en-US" altLang="zh-CN" sz="2400" dirty="0"/>
          </a:p>
          <a:p>
            <a:r>
              <a:rPr lang="en-US" altLang="zh-CN" sz="2400" dirty="0"/>
              <a:t>A1=x2+x3</a:t>
            </a:r>
            <a:endParaRPr lang="zh-CN" altLang="en-US" sz="2400" dirty="0"/>
          </a:p>
        </p:txBody>
      </p:sp>
      <p:sp>
        <p:nvSpPr>
          <p:cNvPr id="36" name="TextBox 35"/>
          <p:cNvSpPr txBox="1"/>
          <p:nvPr/>
        </p:nvSpPr>
        <p:spPr>
          <a:xfrm>
            <a:off x="484943" y="5534093"/>
            <a:ext cx="2952328" cy="830997"/>
          </a:xfrm>
          <a:prstGeom prst="rect">
            <a:avLst/>
          </a:prstGeom>
          <a:noFill/>
        </p:spPr>
        <p:txBody>
          <a:bodyPr wrap="square" rtlCol="0">
            <a:spAutoFit/>
          </a:bodyPr>
          <a:lstStyle/>
          <a:p>
            <a:r>
              <a:rPr lang="zh-CN" altLang="en-US" sz="2400" dirty="0"/>
              <a:t>如果不考虑无关项，画出电路图</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4294967295" end="4294967295"/>
                                            </p:txEl>
                                          </p:spTgt>
                                        </p:tgtEl>
                                        <p:attrNameLst>
                                          <p:attrName>style.visibility</p:attrName>
                                        </p:attrNameLst>
                                      </p:cBhvr>
                                      <p:to>
                                        <p:strVal val="visible"/>
                                      </p:to>
                                    </p:set>
                                    <p:animEffect transition="in" filter="blinds(horizontal)">
                                      <p:cBhvr>
                                        <p:cTn id="12" dur="500"/>
                                        <p:tgtEl>
                                          <p:spTgt spid="15">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linds(horizontal)">
                                      <p:cBhvr>
                                        <p:cTn id="17" dur="500"/>
                                        <p:tgtEl>
                                          <p:spTgt spid="15">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blinds(horizontal)">
                                      <p:cBhvr>
                                        <p:cTn id="20" dur="500"/>
                                        <p:tgtEl>
                                          <p:spTgt spid="15">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blinds(horizontal)">
                                      <p:cBhvr>
                                        <p:cTn id="23" dur="500"/>
                                        <p:tgtEl>
                                          <p:spTgt spid="15">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xEl>
                                              <p:pRg st="3" end="3"/>
                                            </p:txEl>
                                          </p:spTgt>
                                        </p:tgtEl>
                                        <p:attrNameLst>
                                          <p:attrName>style.visibility</p:attrName>
                                        </p:attrNameLst>
                                      </p:cBhvr>
                                      <p:to>
                                        <p:strVal val="visible"/>
                                      </p:to>
                                    </p:set>
                                    <p:animEffect transition="in" filter="blinds(horizontal)">
                                      <p:cBhvr>
                                        <p:cTn id="26" dur="500"/>
                                        <p:tgtEl>
                                          <p:spTgt spid="15">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blinds(horizontal)">
                                      <p:cBhvr>
                                        <p:cTn id="29" dur="500"/>
                                        <p:tgtEl>
                                          <p:spTgt spid="15">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linds(horizontal)">
                                      <p:cBhvr>
                                        <p:cTn id="32" dur="500"/>
                                        <p:tgtEl>
                                          <p:spTgt spid="15">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blinds(horizontal)">
                                      <p:cBhvr>
                                        <p:cTn id="35" dur="500"/>
                                        <p:tgtEl>
                                          <p:spTgt spid="15">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xEl>
                                              <p:pRg st="7" end="7"/>
                                            </p:txEl>
                                          </p:spTgt>
                                        </p:tgtEl>
                                        <p:attrNameLst>
                                          <p:attrName>style.visibility</p:attrName>
                                        </p:attrNameLst>
                                      </p:cBhvr>
                                      <p:to>
                                        <p:strVal val="visible"/>
                                      </p:to>
                                    </p:set>
                                    <p:animEffect transition="in" filter="blinds(horizontal)">
                                      <p:cBhvr>
                                        <p:cTn id="38" dur="500"/>
                                        <p:tgtEl>
                                          <p:spTgt spid="15">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xEl>
                                              <p:pRg st="8" end="8"/>
                                            </p:txEl>
                                          </p:spTgt>
                                        </p:tgtEl>
                                        <p:attrNameLst>
                                          <p:attrName>style.visibility</p:attrName>
                                        </p:attrNameLst>
                                      </p:cBhvr>
                                      <p:to>
                                        <p:strVal val="visible"/>
                                      </p:to>
                                    </p:set>
                                    <p:animEffect transition="in" filter="blinds(horizontal)">
                                      <p:cBhvr>
                                        <p:cTn id="41" dur="500"/>
                                        <p:tgtEl>
                                          <p:spTgt spid="15">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
                                            <p:txEl>
                                              <p:pRg st="9" end="9"/>
                                            </p:txEl>
                                          </p:spTgt>
                                        </p:tgtEl>
                                        <p:attrNameLst>
                                          <p:attrName>style.visibility</p:attrName>
                                        </p:attrNameLst>
                                      </p:cBhvr>
                                      <p:to>
                                        <p:strVal val="visible"/>
                                      </p:to>
                                    </p:set>
                                    <p:animEffect transition="in" filter="blinds(horizontal)">
                                      <p:cBhvr>
                                        <p:cTn id="44" dur="500"/>
                                        <p:tgtEl>
                                          <p:spTgt spid="15">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
                                            <p:txEl>
                                              <p:pRg st="10" end="10"/>
                                            </p:txEl>
                                          </p:spTgt>
                                        </p:tgtEl>
                                        <p:attrNameLst>
                                          <p:attrName>style.visibility</p:attrName>
                                        </p:attrNameLst>
                                      </p:cBhvr>
                                      <p:to>
                                        <p:strVal val="visible"/>
                                      </p:to>
                                    </p:set>
                                    <p:animEffect transition="in" filter="blinds(horizontal)">
                                      <p:cBhvr>
                                        <p:cTn id="47" dur="500"/>
                                        <p:tgtEl>
                                          <p:spTgt spid="15">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
                                            <p:txEl>
                                              <p:pRg st="11" end="11"/>
                                            </p:txEl>
                                          </p:spTgt>
                                        </p:tgtEl>
                                        <p:attrNameLst>
                                          <p:attrName>style.visibility</p:attrName>
                                        </p:attrNameLst>
                                      </p:cBhvr>
                                      <p:to>
                                        <p:strVal val="visible"/>
                                      </p:to>
                                    </p:set>
                                    <p:animEffect transition="in" filter="blinds(horizontal)">
                                      <p:cBhvr>
                                        <p:cTn id="50" dur="500"/>
                                        <p:tgtEl>
                                          <p:spTgt spid="15">
                                            <p:txEl>
                                              <p:pRg st="11" end="1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
                                            <p:txEl>
                                              <p:pRg st="12" end="12"/>
                                            </p:txEl>
                                          </p:spTgt>
                                        </p:tgtEl>
                                        <p:attrNameLst>
                                          <p:attrName>style.visibility</p:attrName>
                                        </p:attrNameLst>
                                      </p:cBhvr>
                                      <p:to>
                                        <p:strVal val="visible"/>
                                      </p:to>
                                    </p:set>
                                    <p:animEffect transition="in" filter="blinds(horizontal)">
                                      <p:cBhvr>
                                        <p:cTn id="53" dur="500"/>
                                        <p:tgtEl>
                                          <p:spTgt spid="15">
                                            <p:txEl>
                                              <p:pRg st="12" end="1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5">
                                            <p:txEl>
                                              <p:pRg st="13" end="13"/>
                                            </p:txEl>
                                          </p:spTgt>
                                        </p:tgtEl>
                                        <p:attrNameLst>
                                          <p:attrName>style.visibility</p:attrName>
                                        </p:attrNameLst>
                                      </p:cBhvr>
                                      <p:to>
                                        <p:strVal val="visible"/>
                                      </p:to>
                                    </p:set>
                                    <p:animEffect transition="in" filter="blinds(horizontal)">
                                      <p:cBhvr>
                                        <p:cTn id="56" dur="500"/>
                                        <p:tgtEl>
                                          <p:spTgt spid="15">
                                            <p:txEl>
                                              <p:pRg st="13" end="13"/>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5">
                                            <p:txEl>
                                              <p:pRg st="14" end="14"/>
                                            </p:txEl>
                                          </p:spTgt>
                                        </p:tgtEl>
                                        <p:attrNameLst>
                                          <p:attrName>style.visibility</p:attrName>
                                        </p:attrNameLst>
                                      </p:cBhvr>
                                      <p:to>
                                        <p:strVal val="visible"/>
                                      </p:to>
                                    </p:set>
                                    <p:animEffect transition="in" filter="blinds(horizontal)">
                                      <p:cBhvr>
                                        <p:cTn id="59" dur="500"/>
                                        <p:tgtEl>
                                          <p:spTgt spid="15">
                                            <p:txEl>
                                              <p:pRg st="14" end="14"/>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5">
                                            <p:txEl>
                                              <p:pRg st="15" end="15"/>
                                            </p:txEl>
                                          </p:spTgt>
                                        </p:tgtEl>
                                        <p:attrNameLst>
                                          <p:attrName>style.visibility</p:attrName>
                                        </p:attrNameLst>
                                      </p:cBhvr>
                                      <p:to>
                                        <p:strVal val="visible"/>
                                      </p:to>
                                    </p:set>
                                    <p:animEffect transition="in" filter="blinds(horizontal)">
                                      <p:cBhvr>
                                        <p:cTn id="62" dur="500"/>
                                        <p:tgtEl>
                                          <p:spTgt spid="15">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15">
                                            <p:txEl>
                                              <p:pRg st="1" end="1"/>
                                            </p:txEl>
                                          </p:spTgt>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5">
                                            <p:txEl>
                                              <p:pRg st="4294967295" end="4294967295"/>
                                            </p:txEl>
                                          </p:spTgt>
                                        </p:tgtEl>
                                        <p:attrNameLst>
                                          <p:attrName>style.visibility</p:attrName>
                                        </p:attrNameLst>
                                      </p:cBhvr>
                                      <p:to>
                                        <p:strVal val="visible"/>
                                      </p:to>
                                    </p:set>
                                    <p:animEffect transition="in" filter="blinds(horizontal)">
                                      <p:cBhvr>
                                        <p:cTn id="71" dur="500"/>
                                        <p:tgtEl>
                                          <p:spTgt spid="25">
                                            <p:txEl>
                                              <p:pRg st="4294967295" end="429496729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5">
                                            <p:txEl>
                                              <p:pRg st="0" end="0"/>
                                            </p:txEl>
                                          </p:spTgt>
                                        </p:tgtEl>
                                        <p:attrNameLst>
                                          <p:attrName>style.visibility</p:attrName>
                                        </p:attrNameLst>
                                      </p:cBhvr>
                                      <p:to>
                                        <p:strVal val="visible"/>
                                      </p:to>
                                    </p:set>
                                    <p:animEffect transition="in" filter="blinds(horizontal)">
                                      <p:cBhvr>
                                        <p:cTn id="76" dur="500"/>
                                        <p:tgtEl>
                                          <p:spTgt spid="25">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9" presetClass="emph" presetSubtype="0" fill="hold" nodeType="clickEffect">
                                  <p:stCondLst>
                                    <p:cond delay="0"/>
                                  </p:stCondLst>
                                  <p:childTnLst>
                                    <p:animClr clrSpc="rgb" dir="cw">
                                      <p:cBhvr override="childStyle">
                                        <p:cTn id="80" dur="500" fill="hold"/>
                                        <p:tgtEl>
                                          <p:spTgt spid="15">
                                            <p:txEl>
                                              <p:pRg st="2" end="2"/>
                                            </p:txEl>
                                          </p:spTgt>
                                        </p:tgtEl>
                                        <p:attrNameLst>
                                          <p:attrName>style.color</p:attrName>
                                        </p:attrNameLst>
                                      </p:cBhvr>
                                      <p:to>
                                        <a:srgbClr val="FF0000"/>
                                      </p:to>
                                    </p:animClr>
                                    <p:animClr clrSpc="rgb" dir="cw">
                                      <p:cBhvr>
                                        <p:cTn id="81" dur="500" fill="hold"/>
                                        <p:tgtEl>
                                          <p:spTgt spid="15">
                                            <p:txEl>
                                              <p:pRg st="2" end="2"/>
                                            </p:txEl>
                                          </p:spTgt>
                                        </p:tgtEl>
                                        <p:attrNameLst>
                                          <p:attrName>fillcolor</p:attrName>
                                        </p:attrNameLst>
                                      </p:cBhvr>
                                      <p:to>
                                        <a:srgbClr val="FF0000"/>
                                      </p:to>
                                    </p:animClr>
                                    <p:set>
                                      <p:cBhvr>
                                        <p:cTn id="82" dur="500" fill="hold"/>
                                        <p:tgtEl>
                                          <p:spTgt spid="15">
                                            <p:txEl>
                                              <p:pRg st="2" end="2"/>
                                            </p:txEl>
                                          </p:spTgt>
                                        </p:tgtEl>
                                        <p:attrNameLst>
                                          <p:attrName>fill.type</p:attrName>
                                        </p:attrNameLst>
                                      </p:cBhvr>
                                      <p:to>
                                        <p:strVal val="solid"/>
                                      </p:to>
                                    </p:set>
                                    <p:set>
                                      <p:cBhvr>
                                        <p:cTn id="83" dur="500" fill="hold"/>
                                        <p:tgtEl>
                                          <p:spTgt spid="15">
                                            <p:txEl>
                                              <p:pRg st="2" end="2"/>
                                            </p:txEl>
                                          </p:spTgt>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6">
                                            <p:txEl>
                                              <p:pRg st="4294967295" end="4294967295"/>
                                            </p:txEl>
                                          </p:spTgt>
                                        </p:tgtEl>
                                        <p:attrNameLst>
                                          <p:attrName>style.visibility</p:attrName>
                                        </p:attrNameLst>
                                      </p:cBhvr>
                                      <p:to>
                                        <p:strVal val="visible"/>
                                      </p:to>
                                    </p:set>
                                    <p:animEffect transition="in" filter="blinds(horizontal)">
                                      <p:cBhvr>
                                        <p:cTn id="88" dur="500"/>
                                        <p:tgtEl>
                                          <p:spTgt spid="26">
                                            <p:txEl>
                                              <p:pRg st="4294967295" end="429496729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6">
                                            <p:txEl>
                                              <p:pRg st="0" end="0"/>
                                            </p:txEl>
                                          </p:spTgt>
                                        </p:tgtEl>
                                        <p:attrNameLst>
                                          <p:attrName>style.visibility</p:attrName>
                                        </p:attrNameLst>
                                      </p:cBhvr>
                                      <p:to>
                                        <p:strVal val="visible"/>
                                      </p:to>
                                    </p:set>
                                    <p:animEffect transition="in" filter="blinds(horizontal)">
                                      <p:cBhvr>
                                        <p:cTn id="93" dur="500"/>
                                        <p:tgtEl>
                                          <p:spTgt spid="26">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mph" presetSubtype="2" fill="hold" nodeType="clickEffect">
                                  <p:stCondLst>
                                    <p:cond delay="0"/>
                                  </p:stCondLst>
                                  <p:childTnLst>
                                    <p:animClr clrSpc="rgb" dir="cw">
                                      <p:cBhvr override="childStyle">
                                        <p:cTn id="97" dur="2000" fill="hold"/>
                                        <p:tgtEl>
                                          <p:spTgt spid="15">
                                            <p:txEl>
                                              <p:pRg st="4" end="4"/>
                                            </p:txEl>
                                          </p:spTgt>
                                        </p:tgtEl>
                                        <p:attrNameLst>
                                          <p:attrName>style.color</p:attrName>
                                        </p:attrNameLst>
                                      </p:cBhvr>
                                      <p:to>
                                        <a:srgbClr val="FF0000"/>
                                      </p:to>
                                    </p:animClr>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7">
                                            <p:txEl>
                                              <p:pRg st="4294967295" end="4294967295"/>
                                            </p:txEl>
                                          </p:spTgt>
                                        </p:tgtEl>
                                        <p:attrNameLst>
                                          <p:attrName>style.visibility</p:attrName>
                                        </p:attrNameLst>
                                      </p:cBhvr>
                                      <p:to>
                                        <p:strVal val="visible"/>
                                      </p:to>
                                    </p:set>
                                    <p:animEffect transition="in" filter="blinds(horizontal)">
                                      <p:cBhvr>
                                        <p:cTn id="102" dur="500"/>
                                        <p:tgtEl>
                                          <p:spTgt spid="27">
                                            <p:txEl>
                                              <p:pRg st="4294967295" end="429496729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7">
                                            <p:txEl>
                                              <p:pRg st="0" end="0"/>
                                            </p:txEl>
                                          </p:spTgt>
                                        </p:tgtEl>
                                        <p:attrNameLst>
                                          <p:attrName>style.visibility</p:attrName>
                                        </p:attrNameLst>
                                      </p:cBhvr>
                                      <p:to>
                                        <p:strVal val="visible"/>
                                      </p:to>
                                    </p:set>
                                    <p:animEffect transition="in" filter="blinds(horizontal)">
                                      <p:cBhvr>
                                        <p:cTn id="107" dur="500"/>
                                        <p:tgtEl>
                                          <p:spTgt spid="2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nodeType="clickEffect">
                                  <p:stCondLst>
                                    <p:cond delay="0"/>
                                  </p:stCondLst>
                                  <p:childTnLst>
                                    <p:animClr clrSpc="rgb" dir="cw">
                                      <p:cBhvr override="childStyle">
                                        <p:cTn id="111" dur="2000" fill="hold"/>
                                        <p:tgtEl>
                                          <p:spTgt spid="15">
                                            <p:txEl>
                                              <p:pRg st="8" end="8"/>
                                            </p:txEl>
                                          </p:spTgt>
                                        </p:tgtEl>
                                        <p:attrNameLst>
                                          <p:attrName>style.color</p:attrName>
                                        </p:attrNameLst>
                                      </p:cBhvr>
                                      <p:to>
                                        <a:srgbClr val="FF0000"/>
                                      </p:to>
                                    </p:animClr>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8">
                                            <p:txEl>
                                              <p:pRg st="4294967295" end="4294967295"/>
                                            </p:txEl>
                                          </p:spTgt>
                                        </p:tgtEl>
                                        <p:attrNameLst>
                                          <p:attrName>style.visibility</p:attrName>
                                        </p:attrNameLst>
                                      </p:cBhvr>
                                      <p:to>
                                        <p:strVal val="visible"/>
                                      </p:to>
                                    </p:set>
                                    <p:animEffect transition="in" filter="blinds(horizontal)">
                                      <p:cBhvr>
                                        <p:cTn id="116" dur="500"/>
                                        <p:tgtEl>
                                          <p:spTgt spid="28">
                                            <p:txEl>
                                              <p:pRg st="4294967295" end="429496729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8">
                                            <p:txEl>
                                              <p:pRg st="0" end="0"/>
                                            </p:txEl>
                                          </p:spTgt>
                                        </p:tgtEl>
                                        <p:attrNameLst>
                                          <p:attrName>style.visibility</p:attrName>
                                        </p:attrNameLst>
                                      </p:cBhvr>
                                      <p:to>
                                        <p:strVal val="visible"/>
                                      </p:to>
                                    </p:set>
                                    <p:animEffect transition="in" filter="blinds(horizontal)">
                                      <p:cBhvr>
                                        <p:cTn id="121" dur="500"/>
                                        <p:tgtEl>
                                          <p:spTgt spid="28">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29">
                                            <p:txEl>
                                              <p:pRg st="4294967295" end="4294967295"/>
                                            </p:txEl>
                                          </p:spTgt>
                                        </p:tgtEl>
                                        <p:attrNameLst>
                                          <p:attrName>style.visibility</p:attrName>
                                        </p:attrNameLst>
                                      </p:cBhvr>
                                      <p:to>
                                        <p:strVal val="visible"/>
                                      </p:to>
                                    </p:set>
                                    <p:animEffect transition="in" filter="blinds(horizontal)">
                                      <p:cBhvr>
                                        <p:cTn id="126" dur="500"/>
                                        <p:tgtEl>
                                          <p:spTgt spid="29">
                                            <p:txEl>
                                              <p:pRg st="4294967295" end="429496729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29">
                                            <p:txEl>
                                              <p:pRg st="0" end="0"/>
                                            </p:txEl>
                                          </p:spTgt>
                                        </p:tgtEl>
                                        <p:attrNameLst>
                                          <p:attrName>style.visibility</p:attrName>
                                        </p:attrNameLst>
                                      </p:cBhvr>
                                      <p:to>
                                        <p:strVal val="visible"/>
                                      </p:to>
                                    </p:set>
                                    <p:animEffect transition="in" filter="blinds(horizontal)">
                                      <p:cBhvr>
                                        <p:cTn id="131" dur="500"/>
                                        <p:tgtEl>
                                          <p:spTgt spid="29">
                                            <p:txEl>
                                              <p:pRg st="0" end="0"/>
                                            </p:txEl>
                                          </p:spTgt>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0">
                                            <p:txEl>
                                              <p:pRg st="4294967295" end="4294967295"/>
                                            </p:txEl>
                                          </p:spTgt>
                                        </p:tgtEl>
                                        <p:attrNameLst>
                                          <p:attrName>style.visibility</p:attrName>
                                        </p:attrNameLst>
                                      </p:cBhvr>
                                      <p:to>
                                        <p:strVal val="visible"/>
                                      </p:to>
                                    </p:set>
                                    <p:animEffect transition="in" filter="blinds(horizontal)">
                                      <p:cBhvr>
                                        <p:cTn id="134" dur="500"/>
                                        <p:tgtEl>
                                          <p:spTgt spid="30">
                                            <p:txEl>
                                              <p:pRg st="4294967295" end="4294967295"/>
                                            </p:txEl>
                                          </p:spTgt>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30">
                                            <p:txEl>
                                              <p:pRg st="0" end="0"/>
                                            </p:txEl>
                                          </p:spTgt>
                                        </p:tgtEl>
                                        <p:attrNameLst>
                                          <p:attrName>style.visibility</p:attrName>
                                        </p:attrNameLst>
                                      </p:cBhvr>
                                      <p:to>
                                        <p:strVal val="visible"/>
                                      </p:to>
                                    </p:set>
                                    <p:animEffect transition="in" filter="blinds(horizontal)">
                                      <p:cBhvr>
                                        <p:cTn id="137" dur="500"/>
                                        <p:tgtEl>
                                          <p:spTgt spid="30">
                                            <p:txEl>
                                              <p:pRg st="0" end="0"/>
                                            </p:txEl>
                                          </p:spTgt>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1">
                                            <p:txEl>
                                              <p:pRg st="4294967295" end="4294967295"/>
                                            </p:txEl>
                                          </p:spTgt>
                                        </p:tgtEl>
                                        <p:attrNameLst>
                                          <p:attrName>style.visibility</p:attrName>
                                        </p:attrNameLst>
                                      </p:cBhvr>
                                      <p:to>
                                        <p:strVal val="visible"/>
                                      </p:to>
                                    </p:set>
                                    <p:animEffect transition="in" filter="blinds(horizontal)">
                                      <p:cBhvr>
                                        <p:cTn id="140" dur="500"/>
                                        <p:tgtEl>
                                          <p:spTgt spid="31">
                                            <p:txEl>
                                              <p:pRg st="4294967295" end="4294967295"/>
                                            </p:txEl>
                                          </p:spTgt>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1">
                                            <p:txEl>
                                              <p:pRg st="0" end="0"/>
                                            </p:txEl>
                                          </p:spTgt>
                                        </p:tgtEl>
                                        <p:attrNameLst>
                                          <p:attrName>style.visibility</p:attrName>
                                        </p:attrNameLst>
                                      </p:cBhvr>
                                      <p:to>
                                        <p:strVal val="visible"/>
                                      </p:to>
                                    </p:set>
                                    <p:animEffect transition="in" filter="blinds(horizontal)">
                                      <p:cBhvr>
                                        <p:cTn id="143" dur="500"/>
                                        <p:tgtEl>
                                          <p:spTgt spid="31">
                                            <p:txEl>
                                              <p:pRg st="0" end="0"/>
                                            </p:txEl>
                                          </p:spTgt>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1">
                                            <p:txEl>
                                              <p:pRg st="1" end="1"/>
                                            </p:txEl>
                                          </p:spTgt>
                                        </p:tgtEl>
                                        <p:attrNameLst>
                                          <p:attrName>style.visibility</p:attrName>
                                        </p:attrNameLst>
                                      </p:cBhvr>
                                      <p:to>
                                        <p:strVal val="visible"/>
                                      </p:to>
                                    </p:set>
                                    <p:animEffect transition="in" filter="blinds(horizontal)">
                                      <p:cBhvr>
                                        <p:cTn id="146" dur="500"/>
                                        <p:tgtEl>
                                          <p:spTgt spid="31">
                                            <p:txEl>
                                              <p:pRg st="1" end="1"/>
                                            </p:txEl>
                                          </p:spTgt>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1">
                                            <p:txEl>
                                              <p:pRg st="2" end="2"/>
                                            </p:txEl>
                                          </p:spTgt>
                                        </p:tgtEl>
                                        <p:attrNameLst>
                                          <p:attrName>style.visibility</p:attrName>
                                        </p:attrNameLst>
                                      </p:cBhvr>
                                      <p:to>
                                        <p:strVal val="visible"/>
                                      </p:to>
                                    </p:set>
                                    <p:animEffect transition="in" filter="blinds(horizontal)">
                                      <p:cBhvr>
                                        <p:cTn id="149" dur="500"/>
                                        <p:tgtEl>
                                          <p:spTgt spid="31">
                                            <p:txEl>
                                              <p:pRg st="2" end="2"/>
                                            </p:txEl>
                                          </p:spTgt>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2">
                                            <p:txEl>
                                              <p:pRg st="4294967295" end="4294967295"/>
                                            </p:txEl>
                                          </p:spTgt>
                                        </p:tgtEl>
                                        <p:attrNameLst>
                                          <p:attrName>style.visibility</p:attrName>
                                        </p:attrNameLst>
                                      </p:cBhvr>
                                      <p:to>
                                        <p:strVal val="visible"/>
                                      </p:to>
                                    </p:set>
                                    <p:animEffect transition="in" filter="blinds(horizontal)">
                                      <p:cBhvr>
                                        <p:cTn id="152" dur="500"/>
                                        <p:tgtEl>
                                          <p:spTgt spid="32">
                                            <p:txEl>
                                              <p:pRg st="4294967295" end="4294967295"/>
                                            </p:txEl>
                                          </p:spTgt>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32">
                                            <p:txEl>
                                              <p:pRg st="0" end="0"/>
                                            </p:txEl>
                                          </p:spTgt>
                                        </p:tgtEl>
                                        <p:attrNameLst>
                                          <p:attrName>style.visibility</p:attrName>
                                        </p:attrNameLst>
                                      </p:cBhvr>
                                      <p:to>
                                        <p:strVal val="visible"/>
                                      </p:to>
                                    </p:set>
                                    <p:animEffect transition="in" filter="blinds(horizontal)">
                                      <p:cBhvr>
                                        <p:cTn id="155" dur="500"/>
                                        <p:tgtEl>
                                          <p:spTgt spid="32">
                                            <p:txEl>
                                              <p:pRg st="0" end="0"/>
                                            </p:txEl>
                                          </p:spTgt>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32">
                                            <p:txEl>
                                              <p:pRg st="1" end="1"/>
                                            </p:txEl>
                                          </p:spTgt>
                                        </p:tgtEl>
                                        <p:attrNameLst>
                                          <p:attrName>style.visibility</p:attrName>
                                        </p:attrNameLst>
                                      </p:cBhvr>
                                      <p:to>
                                        <p:strVal val="visible"/>
                                      </p:to>
                                    </p:set>
                                    <p:animEffect transition="in" filter="blinds(horizontal)">
                                      <p:cBhvr>
                                        <p:cTn id="158" dur="500"/>
                                        <p:tgtEl>
                                          <p:spTgt spid="32">
                                            <p:txEl>
                                              <p:pRg st="1" end="1"/>
                                            </p:txEl>
                                          </p:spTgt>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32">
                                            <p:txEl>
                                              <p:pRg st="2" end="2"/>
                                            </p:txEl>
                                          </p:spTgt>
                                        </p:tgtEl>
                                        <p:attrNameLst>
                                          <p:attrName>style.visibility</p:attrName>
                                        </p:attrNameLst>
                                      </p:cBhvr>
                                      <p:to>
                                        <p:strVal val="visible"/>
                                      </p:to>
                                    </p:set>
                                    <p:animEffect transition="in" filter="blinds(horizontal)">
                                      <p:cBhvr>
                                        <p:cTn id="161" dur="500"/>
                                        <p:tgtEl>
                                          <p:spTgt spid="32">
                                            <p:txEl>
                                              <p:pRg st="2" end="2"/>
                                            </p:txEl>
                                          </p:spTgt>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32">
                                            <p:txEl>
                                              <p:pRg st="3" end="3"/>
                                            </p:txEl>
                                          </p:spTgt>
                                        </p:tgtEl>
                                        <p:attrNameLst>
                                          <p:attrName>style.visibility</p:attrName>
                                        </p:attrNameLst>
                                      </p:cBhvr>
                                      <p:to>
                                        <p:strVal val="visible"/>
                                      </p:to>
                                    </p:set>
                                    <p:animEffect transition="in" filter="blinds(horizontal)">
                                      <p:cBhvr>
                                        <p:cTn id="164" dur="500"/>
                                        <p:tgtEl>
                                          <p:spTgt spid="32">
                                            <p:txEl>
                                              <p:pRg st="3" end="3"/>
                                            </p:txEl>
                                          </p:spTgt>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32">
                                            <p:txEl>
                                              <p:pRg st="4" end="4"/>
                                            </p:txEl>
                                          </p:spTgt>
                                        </p:tgtEl>
                                        <p:attrNameLst>
                                          <p:attrName>style.visibility</p:attrName>
                                        </p:attrNameLst>
                                      </p:cBhvr>
                                      <p:to>
                                        <p:strVal val="visible"/>
                                      </p:to>
                                    </p:set>
                                    <p:animEffect transition="in" filter="blinds(horizontal)">
                                      <p:cBhvr>
                                        <p:cTn id="167" dur="500"/>
                                        <p:tgtEl>
                                          <p:spTgt spid="32">
                                            <p:txEl>
                                              <p:pRg st="4" end="4"/>
                                            </p:txEl>
                                          </p:spTgt>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32">
                                            <p:txEl>
                                              <p:pRg st="5" end="5"/>
                                            </p:txEl>
                                          </p:spTgt>
                                        </p:tgtEl>
                                        <p:attrNameLst>
                                          <p:attrName>style.visibility</p:attrName>
                                        </p:attrNameLst>
                                      </p:cBhvr>
                                      <p:to>
                                        <p:strVal val="visible"/>
                                      </p:to>
                                    </p:set>
                                    <p:animEffect transition="in" filter="blinds(horizontal)">
                                      <p:cBhvr>
                                        <p:cTn id="170" dur="500"/>
                                        <p:tgtEl>
                                          <p:spTgt spid="32">
                                            <p:txEl>
                                              <p:pRg st="5" end="5"/>
                                            </p:txEl>
                                          </p:spTgt>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32">
                                            <p:txEl>
                                              <p:pRg st="6" end="6"/>
                                            </p:txEl>
                                          </p:spTgt>
                                        </p:tgtEl>
                                        <p:attrNameLst>
                                          <p:attrName>style.visibility</p:attrName>
                                        </p:attrNameLst>
                                      </p:cBhvr>
                                      <p:to>
                                        <p:strVal val="visible"/>
                                      </p:to>
                                    </p:set>
                                    <p:animEffect transition="in" filter="blinds(horizontal)">
                                      <p:cBhvr>
                                        <p:cTn id="173" dur="500"/>
                                        <p:tgtEl>
                                          <p:spTgt spid="32">
                                            <p:txEl>
                                              <p:pRg st="6" end="6"/>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33"/>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35"/>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uiExpand="1" build="p"/>
      <p:bldP spid="25" grpId="0" autoUpdateAnimBg="0" build="p"/>
      <p:bldP spid="26" grpId="0" autoUpdateAnimBg="0" build="p"/>
      <p:bldP spid="27" grpId="0" autoUpdateAnimBg="0" build="p"/>
      <p:bldP spid="28" grpId="0" autoUpdateAnimBg="0" build="p"/>
      <p:bldP spid="29" grpId="0" autoUpdateAnimBg="0" build="p"/>
      <p:bldP spid="30" grpId="0" autoUpdateAnimBg="0" build="p"/>
      <p:bldP spid="31" grpId="0" autoUpdateAnimBg="0" build="p"/>
      <p:bldP spid="32" grpId="0" autoUpdateAnimBg="0" build="p"/>
      <p:bldP spid="35"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编码器</a:t>
            </a:r>
            <a:endParaRPr lang="zh-CN" altLang="en-US" dirty="0"/>
          </a:p>
        </p:txBody>
      </p:sp>
      <p:sp>
        <p:nvSpPr>
          <p:cNvPr id="3" name="内容占位符 2"/>
          <p:cNvSpPr>
            <a:spLocks noGrp="1"/>
          </p:cNvSpPr>
          <p:nvPr>
            <p:ph idx="1"/>
          </p:nvPr>
        </p:nvSpPr>
        <p:spPr>
          <a:xfrm>
            <a:off x="457200" y="1239838"/>
            <a:ext cx="3610744" cy="5094287"/>
          </a:xfrm>
        </p:spPr>
        <p:txBody>
          <a:bodyPr/>
          <a:lstStyle/>
          <a:p>
            <a:pPr marL="342900" lvl="1" indent="-342900">
              <a:buClr>
                <a:schemeClr val="tx2"/>
              </a:buClr>
            </a:pPr>
            <a:r>
              <a:rPr lang="zh-CN" altLang="en-US" sz="2800" dirty="0"/>
              <a:t>非互斥编码器 </a:t>
            </a:r>
            <a:endParaRPr lang="zh-CN" altLang="en-US" sz="2800" dirty="0"/>
          </a:p>
          <a:p>
            <a:pPr lvl="1"/>
            <a:r>
              <a:rPr lang="zh-CN" altLang="en-US" sz="2800" dirty="0"/>
              <a:t>在任何一个特定的时刻，可能出现</a:t>
            </a:r>
            <a:r>
              <a:rPr lang="zh-CN" altLang="en-US" sz="2800" dirty="0">
                <a:solidFill>
                  <a:srgbClr val="FF0000"/>
                </a:solidFill>
              </a:rPr>
              <a:t>多于一个</a:t>
            </a:r>
            <a:r>
              <a:rPr lang="zh-CN" altLang="en-US" sz="2800" dirty="0"/>
              <a:t>输入同时有效。 </a:t>
            </a:r>
            <a:endParaRPr lang="zh-CN" altLang="en-US" sz="2800" dirty="0"/>
          </a:p>
          <a:p>
            <a:pPr lvl="1"/>
            <a:r>
              <a:rPr lang="zh-CN" altLang="en-US" sz="2800" dirty="0"/>
              <a:t> 如果出现多个输入同时有效，输出为全零编码。 </a:t>
            </a:r>
            <a:endParaRPr lang="zh-CN" altLang="en-US" sz="2800" dirty="0"/>
          </a:p>
          <a:p>
            <a:endParaRPr lang="zh-CN" altLang="en-US" sz="3200" dirty="0"/>
          </a:p>
        </p:txBody>
      </p:sp>
      <p:sp>
        <p:nvSpPr>
          <p:cNvPr id="6" name="灯片编号占位符 5"/>
          <p:cNvSpPr>
            <a:spLocks noGrp="1"/>
          </p:cNvSpPr>
          <p:nvPr>
            <p:ph type="sldNum" sz="quarter" idx="12"/>
          </p:nvPr>
        </p:nvSpPr>
        <p:spPr>
          <a:xfrm>
            <a:off x="6553200" y="6437313"/>
            <a:ext cx="2133600" cy="268287"/>
          </a:xfrm>
        </p:spPr>
        <p:txBody>
          <a:bodyPr/>
          <a:lstStyle/>
          <a:p>
            <a:pPr>
              <a:defRPr/>
            </a:pPr>
            <a:fld id="{EF64F774-8DC4-4688-9B05-397F5F62511F}" type="slidenum">
              <a:rPr lang="en-US" altLang="zh-CN" smtClean="0"/>
            </a:fld>
            <a:endParaRPr lang="en-US" altLang="zh-CN"/>
          </a:p>
        </p:txBody>
      </p:sp>
      <p:pic>
        <p:nvPicPr>
          <p:cNvPr id="675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960" y="20071"/>
            <a:ext cx="4808215" cy="679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编码器</a:t>
            </a:r>
            <a:endParaRPr lang="zh-CN" altLang="en-US" dirty="0"/>
          </a:p>
        </p:txBody>
      </p:sp>
      <p:sp>
        <p:nvSpPr>
          <p:cNvPr id="3" name="内容占位符 2"/>
          <p:cNvSpPr>
            <a:spLocks noGrp="1"/>
          </p:cNvSpPr>
          <p:nvPr>
            <p:ph idx="1"/>
          </p:nvPr>
        </p:nvSpPr>
        <p:spPr>
          <a:xfrm>
            <a:off x="457200" y="1239838"/>
            <a:ext cx="3466728" cy="5094287"/>
          </a:xfrm>
        </p:spPr>
        <p:txBody>
          <a:bodyPr/>
          <a:lstStyle/>
          <a:p>
            <a:pPr marL="342900" lvl="1" indent="-342900">
              <a:buClr>
                <a:schemeClr val="tx2"/>
              </a:buClr>
            </a:pPr>
            <a:r>
              <a:rPr lang="zh-CN" altLang="en-US" sz="2800" dirty="0"/>
              <a:t>优先级编码器 </a:t>
            </a:r>
            <a:endParaRPr lang="zh-CN" altLang="en-US" sz="2800" dirty="0"/>
          </a:p>
          <a:p>
            <a:pPr lvl="1"/>
            <a:r>
              <a:rPr lang="zh-CN" altLang="en-US" sz="2400" dirty="0"/>
              <a:t>在任何一个特定的时刻，可能出现多于一个输入同时有效。 </a:t>
            </a:r>
            <a:endParaRPr lang="zh-CN" altLang="en-US" sz="2400" dirty="0"/>
          </a:p>
          <a:p>
            <a:pPr lvl="1"/>
            <a:r>
              <a:rPr lang="zh-CN" altLang="en-US" sz="2400" dirty="0"/>
              <a:t> 如果出现多个输入同时有效，输出</a:t>
            </a:r>
            <a:r>
              <a:rPr lang="zh-CN" altLang="en-US" sz="2400" dirty="0">
                <a:solidFill>
                  <a:srgbClr val="FF0000"/>
                </a:solidFill>
              </a:rPr>
              <a:t>按输入优先级</a:t>
            </a:r>
            <a:r>
              <a:rPr lang="zh-CN" altLang="en-US" sz="2400" dirty="0"/>
              <a:t>编码。 </a:t>
            </a:r>
            <a:endParaRPr lang="zh-CN" altLang="en-US" sz="2400" dirty="0"/>
          </a:p>
          <a:p>
            <a:pPr lvl="1"/>
            <a:r>
              <a:rPr lang="zh-CN" altLang="en-US" sz="2400" dirty="0"/>
              <a:t> </a:t>
            </a:r>
            <a:r>
              <a:rPr lang="en-US" altLang="zh-CN" sz="2400" dirty="0"/>
              <a:t>GS</a:t>
            </a:r>
            <a:r>
              <a:rPr lang="zh-CN" altLang="en-US" sz="2400" dirty="0"/>
              <a:t>：一个或多于一个输入有效。 </a:t>
            </a:r>
            <a:endParaRPr lang="zh-CN" altLang="en-US" sz="2400" dirty="0"/>
          </a:p>
          <a:p>
            <a:pPr lvl="1"/>
            <a:r>
              <a:rPr lang="zh-CN" altLang="en-US" sz="2400" dirty="0"/>
              <a:t> </a:t>
            </a:r>
            <a:r>
              <a:rPr lang="en-US" altLang="zh-CN" sz="2400" dirty="0"/>
              <a:t>EO</a:t>
            </a:r>
            <a:r>
              <a:rPr lang="zh-CN" altLang="en-US" sz="2400" dirty="0"/>
              <a:t>：无有效输入 </a:t>
            </a:r>
            <a:endParaRPr lang="zh-CN" altLang="en-US" sz="2400" dirty="0"/>
          </a:p>
        </p:txBody>
      </p:sp>
      <p:sp>
        <p:nvSpPr>
          <p:cNvPr id="6" name="灯片编号占位符 5"/>
          <p:cNvSpPr>
            <a:spLocks noGrp="1"/>
          </p:cNvSpPr>
          <p:nvPr>
            <p:ph type="sldNum" sz="quarter" idx="12"/>
          </p:nvPr>
        </p:nvSpPr>
        <p:spPr>
          <a:xfrm>
            <a:off x="6553200" y="6437313"/>
            <a:ext cx="2133600" cy="268287"/>
          </a:xfrm>
        </p:spPr>
        <p:txBody>
          <a:bodyPr/>
          <a:lstStyle/>
          <a:p>
            <a:pPr>
              <a:defRPr/>
            </a:pPr>
            <a:fld id="{EF64F774-8DC4-4688-9B05-397F5F62511F}" type="slidenum">
              <a:rPr lang="en-US" altLang="zh-CN" smtClean="0"/>
            </a:fld>
            <a:endParaRPr lang="en-US" altLang="zh-CN"/>
          </a:p>
        </p:txBody>
      </p:sp>
      <p:pic>
        <p:nvPicPr>
          <p:cNvPr id="686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11794"/>
            <a:ext cx="4914107" cy="677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00125" y="185738"/>
            <a:ext cx="6905625" cy="742950"/>
          </a:xfrm>
        </p:spPr>
        <p:txBody>
          <a:bodyPr/>
          <a:lstStyle/>
          <a:p>
            <a:r>
              <a:rPr lang="zh-CN" altLang="en-US" dirty="0"/>
              <a:t>编码器</a:t>
            </a:r>
            <a:endParaRPr lang="zh-CN" altLang="en-US" dirty="0"/>
          </a:p>
        </p:txBody>
      </p:sp>
      <p:sp>
        <p:nvSpPr>
          <p:cNvPr id="27651" name="内容占位符 2"/>
          <p:cNvSpPr>
            <a:spLocks noGrp="1"/>
          </p:cNvSpPr>
          <p:nvPr>
            <p:ph idx="1"/>
          </p:nvPr>
        </p:nvSpPr>
        <p:spPr>
          <a:xfrm>
            <a:off x="457200" y="1239839"/>
            <a:ext cx="4690864" cy="1685106"/>
          </a:xfrm>
        </p:spPr>
        <p:txBody>
          <a:bodyPr/>
          <a:lstStyle/>
          <a:p>
            <a:r>
              <a:rPr lang="en-US" altLang="zh-CN" b="1" dirty="0"/>
              <a:t>3</a:t>
            </a:r>
            <a:r>
              <a:rPr lang="zh-CN" altLang="en-US" b="1" dirty="0"/>
              <a:t>位优先编码器</a:t>
            </a:r>
            <a:r>
              <a:rPr lang="en-US" altLang="zh-CN" b="1" dirty="0"/>
              <a:t>74x148</a:t>
            </a:r>
            <a:endParaRPr lang="en-US" altLang="zh-CN" b="1" dirty="0"/>
          </a:p>
          <a:p>
            <a:pPr lvl="1"/>
            <a:r>
              <a:rPr lang="zh-CN" altLang="en-US" b="1" dirty="0"/>
              <a:t>低电平有效</a:t>
            </a:r>
            <a:endParaRPr lang="en-US" altLang="zh-CN" b="1" dirty="0"/>
          </a:p>
          <a:p>
            <a:pPr lvl="1"/>
            <a:r>
              <a:rPr lang="zh-CN" altLang="en-US" b="1" dirty="0"/>
              <a:t>支持级联</a:t>
            </a:r>
            <a:endParaRPr lang="en-US" altLang="zh-CN" dirty="0"/>
          </a:p>
        </p:txBody>
      </p:sp>
      <p:pic>
        <p:nvPicPr>
          <p:cNvPr id="118787"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t="2990" r="3891" b="25000"/>
          <a:stretch>
            <a:fillRect/>
          </a:stretch>
        </p:blipFill>
        <p:spPr bwMode="auto">
          <a:xfrm>
            <a:off x="617513" y="2833546"/>
            <a:ext cx="2506687" cy="355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7936"/>
          <a:stretch>
            <a:fillRect/>
          </a:stretch>
        </p:blipFill>
        <p:spPr bwMode="auto">
          <a:xfrm>
            <a:off x="3284513" y="1916832"/>
            <a:ext cx="5517423" cy="447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20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fade">
                                      <p:cBhvr>
                                        <p:cTn id="12" dur="20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3" name="内容占位符 2"/>
          <p:cNvSpPr>
            <a:spLocks noGrp="1"/>
          </p:cNvSpPr>
          <p:nvPr>
            <p:ph idx="1"/>
          </p:nvPr>
        </p:nvSpPr>
        <p:spPr>
          <a:xfrm>
            <a:off x="447005" y="924293"/>
            <a:ext cx="7831899" cy="1303947"/>
          </a:xfrm>
        </p:spPr>
        <p:txBody>
          <a:bodyPr/>
          <a:lstStyle/>
          <a:p>
            <a:r>
              <a:rPr lang="en-US" altLang="zh-CN" sz="2200" b="1" dirty="0"/>
              <a:t>3 </a:t>
            </a:r>
            <a:r>
              <a:rPr lang="zh-CN" altLang="en-US" sz="2200" b="1" dirty="0"/>
              <a:t>位二进制编码器（</a:t>
            </a:r>
            <a:r>
              <a:rPr lang="en-US" altLang="zh-CN" sz="2200" b="1" dirty="0"/>
              <a:t>8-3 </a:t>
            </a:r>
            <a:r>
              <a:rPr lang="zh-CN" altLang="en-US" sz="2200" b="1" dirty="0"/>
              <a:t>编码器）</a:t>
            </a:r>
            <a:endParaRPr lang="en-US" altLang="zh-CN" sz="2200" b="1" dirty="0"/>
          </a:p>
          <a:p>
            <a:pPr lvl="1"/>
            <a:r>
              <a:rPr lang="zh-CN" altLang="zh-CN" sz="2200" dirty="0" smtClean="0">
                <a:latin typeface="微软雅黑" panose="020B0503020204020204" pitchFamily="34" charset="-122"/>
                <a:ea typeface="微软雅黑" panose="020B0503020204020204" pitchFamily="34" charset="-122"/>
              </a:rPr>
              <a:t>输入</a:t>
            </a:r>
            <a:r>
              <a:rPr lang="en-US" altLang="zh-CN" sz="2200" dirty="0">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0</a:t>
            </a:r>
            <a:r>
              <a:rPr lang="en-US" altLang="zh-CN" sz="2200" dirty="0">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7</a:t>
            </a:r>
            <a:r>
              <a:rPr lang="zh-CN" altLang="zh-CN" sz="2200" dirty="0">
                <a:latin typeface="微软雅黑" panose="020B0503020204020204" pitchFamily="34" charset="-122"/>
                <a:ea typeface="微软雅黑" panose="020B0503020204020204" pitchFamily="34" charset="-122"/>
              </a:rPr>
              <a:t>是一组互斥变量，每次只有一个输入端</a:t>
            </a:r>
            <a:r>
              <a:rPr lang="en-US" altLang="zh-CN" sz="2200" dirty="0">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，其余都为</a:t>
            </a:r>
            <a:r>
              <a:rPr lang="en-US" altLang="zh-CN" sz="2200" dirty="0">
                <a:latin typeface="微软雅黑" panose="020B0503020204020204" pitchFamily="34" charset="-122"/>
                <a:ea typeface="微软雅黑" panose="020B0503020204020204" pitchFamily="34" charset="-122"/>
              </a:rPr>
              <a:t>0</a:t>
            </a:r>
            <a:r>
              <a:rPr lang="zh-CN" altLang="zh-CN" sz="2200" dirty="0">
                <a:latin typeface="微软雅黑" panose="020B0503020204020204" pitchFamily="34" charset="-122"/>
                <a:ea typeface="微软雅黑" panose="020B0503020204020204" pitchFamily="34" charset="-122"/>
              </a:rPr>
              <a:t>，输出为</a:t>
            </a:r>
            <a:r>
              <a:rPr lang="en-US" altLang="zh-CN" sz="22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的二进制编码。</a:t>
            </a:r>
            <a:endParaRPr lang="zh-CN" altLang="en-US" sz="2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9" name="Rectangle 79"/>
          <p:cNvSpPr>
            <a:spLocks noChangeArrowheads="1"/>
          </p:cNvSpPr>
          <p:nvPr/>
        </p:nvSpPr>
        <p:spPr bwMode="auto">
          <a:xfrm>
            <a:off x="937214" y="1894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5" name="矩形 84"/>
          <p:cNvSpPr/>
          <p:nvPr/>
        </p:nvSpPr>
        <p:spPr>
          <a:xfrm>
            <a:off x="423796" y="6077538"/>
            <a:ext cx="7645684" cy="430887"/>
          </a:xfrm>
          <a:prstGeom prst="rect">
            <a:avLst/>
          </a:prstGeom>
        </p:spPr>
        <p:txBody>
          <a:bodyPr wrap="square">
            <a:spAutoFit/>
          </a:bodyPr>
          <a:lstStyle/>
          <a:p>
            <a:pPr indent="76835" algn="just">
              <a:spcAft>
                <a:spcPts val="600"/>
              </a:spcAft>
            </a:pPr>
            <a:r>
              <a:rPr lang="zh-CN" altLang="zh-CN" kern="100" dirty="0">
                <a:latin typeface="Times New Roman" panose="02020603050405020304" pitchFamily="18" charset="0"/>
              </a:rPr>
              <a:t> </a:t>
            </a:r>
            <a:r>
              <a:rPr lang="en-US" altLang="zh-CN" sz="2200" kern="100" dirty="0">
                <a:latin typeface="微软雅黑" panose="020B0503020204020204" pitchFamily="34" charset="-122"/>
                <a:ea typeface="微软雅黑" panose="020B0503020204020204" pitchFamily="34" charset="-122"/>
              </a:rPr>
              <a:t>a) </a:t>
            </a:r>
            <a:r>
              <a:rPr lang="zh-CN" altLang="zh-CN" sz="2200" kern="100" dirty="0">
                <a:latin typeface="微软雅黑" panose="020B0503020204020204" pitchFamily="34" charset="-122"/>
                <a:ea typeface="微软雅黑" panose="020B0503020204020204" pitchFamily="34" charset="-122"/>
              </a:rPr>
              <a:t>编码器</a:t>
            </a:r>
            <a:r>
              <a:rPr lang="zh-CN" altLang="zh-CN" sz="2200" kern="100" dirty="0" smtClean="0">
                <a:latin typeface="微软雅黑" panose="020B0503020204020204" pitchFamily="34" charset="-122"/>
                <a:ea typeface="微软雅黑" panose="020B0503020204020204" pitchFamily="34" charset="-122"/>
              </a:rPr>
              <a:t>符号</a:t>
            </a:r>
            <a:r>
              <a:rPr lang="en-US" altLang="zh-CN" sz="2200" kern="100" dirty="0" smtClean="0">
                <a:latin typeface="微软雅黑" panose="020B0503020204020204" pitchFamily="34" charset="-122"/>
                <a:ea typeface="微软雅黑" panose="020B0503020204020204" pitchFamily="34" charset="-122"/>
              </a:rPr>
              <a:t>         </a:t>
            </a:r>
            <a:r>
              <a:rPr lang="en-US" altLang="zh-CN" sz="2200" kern="100" dirty="0">
                <a:latin typeface="微软雅黑" panose="020B0503020204020204" pitchFamily="34" charset="-122"/>
                <a:ea typeface="微软雅黑" panose="020B0503020204020204" pitchFamily="34" charset="-122"/>
              </a:rPr>
              <a:t>b) </a:t>
            </a:r>
            <a:r>
              <a:rPr lang="zh-CN" altLang="zh-CN" sz="2200" kern="100" dirty="0">
                <a:latin typeface="微软雅黑" panose="020B0503020204020204" pitchFamily="34" charset="-122"/>
                <a:ea typeface="微软雅黑" panose="020B0503020204020204" pitchFamily="34" charset="-122"/>
              </a:rPr>
              <a:t>编码器真值表 </a:t>
            </a:r>
            <a:r>
              <a:rPr lang="en-US" altLang="zh-CN" sz="2200" kern="100" dirty="0">
                <a:latin typeface="微软雅黑" panose="020B0503020204020204" pitchFamily="34" charset="-122"/>
                <a:ea typeface="微软雅黑" panose="020B0503020204020204" pitchFamily="34" charset="-122"/>
              </a:rPr>
              <a:t>      </a:t>
            </a:r>
            <a:r>
              <a:rPr lang="en-US" altLang="zh-CN" sz="2200" kern="100" dirty="0" smtClean="0">
                <a:latin typeface="微软雅黑" panose="020B0503020204020204" pitchFamily="34" charset="-122"/>
                <a:ea typeface="微软雅黑" panose="020B0503020204020204" pitchFamily="34" charset="-122"/>
              </a:rPr>
              <a:t>  </a:t>
            </a:r>
            <a:r>
              <a:rPr lang="en-US" altLang="zh-CN" sz="2200" kern="100" dirty="0">
                <a:latin typeface="微软雅黑" panose="020B0503020204020204" pitchFamily="34" charset="-122"/>
                <a:ea typeface="微软雅黑" panose="020B0503020204020204" pitchFamily="34" charset="-122"/>
              </a:rPr>
              <a:t>c) </a:t>
            </a:r>
            <a:r>
              <a:rPr lang="zh-CN" altLang="zh-CN" sz="2200" kern="100" dirty="0">
                <a:latin typeface="微软雅黑" panose="020B0503020204020204" pitchFamily="34" charset="-122"/>
                <a:ea typeface="微软雅黑" panose="020B0503020204020204" pitchFamily="34" charset="-122"/>
              </a:rPr>
              <a:t>编码器电路图</a:t>
            </a:r>
            <a:endParaRPr lang="zh-CN" altLang="zh-CN" sz="2200" kern="1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7504" y="2561987"/>
            <a:ext cx="2521490" cy="3409742"/>
          </a:xfrm>
          <a:prstGeom prst="rect">
            <a:avLst/>
          </a:prstGeom>
        </p:spPr>
      </p:pic>
      <p:graphicFrame>
        <p:nvGraphicFramePr>
          <p:cNvPr id="5" name="对象 4"/>
          <p:cNvGraphicFramePr>
            <a:graphicFrameLocks noChangeAspect="1"/>
          </p:cNvGraphicFramePr>
          <p:nvPr/>
        </p:nvGraphicFramePr>
        <p:xfrm>
          <a:off x="3020841" y="2477184"/>
          <a:ext cx="2304256" cy="3517354"/>
        </p:xfrm>
        <a:graphic>
          <a:graphicData uri="http://schemas.openxmlformats.org/presentationml/2006/ole">
            <mc:AlternateContent xmlns:mc="http://schemas.openxmlformats.org/markup-compatibility/2006">
              <mc:Choice xmlns:v="urn:schemas-microsoft-com:vml" Requires="v">
                <p:oleObj spid="_x0000_s415792" name="BMP 图像" r:id="rId2" imgW="1533525" imgH="2343150" progId="Paint.Picture">
                  <p:embed/>
                </p:oleObj>
              </mc:Choice>
              <mc:Fallback>
                <p:oleObj name="BMP 图像" r:id="rId2" imgW="1533525" imgH="2343150" progId="Paint.Picture">
                  <p:embed/>
                  <p:pic>
                    <p:nvPicPr>
                      <p:cNvPr id="0" name="图片 415791"/>
                      <p:cNvPicPr/>
                      <p:nvPr/>
                    </p:nvPicPr>
                    <p:blipFill>
                      <a:blip r:embed="rId3"/>
                      <a:stretch>
                        <a:fillRect/>
                      </a:stretch>
                    </p:blipFill>
                    <p:spPr>
                      <a:xfrm>
                        <a:off x="3020841" y="2477184"/>
                        <a:ext cx="2304256" cy="3517354"/>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5580112" y="2412216"/>
            <a:ext cx="3168352" cy="3559513"/>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b="1" dirty="0"/>
              <a:t>2.1 </a:t>
            </a:r>
            <a:r>
              <a:rPr lang="zh-CN" altLang="en-US" b="1" dirty="0"/>
              <a:t>译码器和编码器</a:t>
            </a:r>
            <a:endParaRPr lang="zh-CN" altLang="en-US" b="1" dirty="0"/>
          </a:p>
        </p:txBody>
      </p:sp>
      <p:sp>
        <p:nvSpPr>
          <p:cNvPr id="3" name="内容占位符 2"/>
          <p:cNvSpPr>
            <a:spLocks noGrp="1"/>
          </p:cNvSpPr>
          <p:nvPr>
            <p:ph idx="1"/>
          </p:nvPr>
        </p:nvSpPr>
        <p:spPr>
          <a:xfrm>
            <a:off x="323528" y="814716"/>
            <a:ext cx="8686800" cy="1337802"/>
          </a:xfrm>
        </p:spPr>
        <p:txBody>
          <a:bodyPr/>
          <a:lstStyle/>
          <a:p>
            <a:r>
              <a:rPr lang="en-US" altLang="zh-CN" sz="2200" b="1" dirty="0"/>
              <a:t>3 </a:t>
            </a:r>
            <a:r>
              <a:rPr lang="zh-CN" altLang="en-US" sz="2200" b="1" dirty="0"/>
              <a:t>位优先权编码器</a:t>
            </a:r>
            <a:endParaRPr lang="en-US" altLang="zh-CN" sz="2200" b="1" dirty="0"/>
          </a:p>
          <a:p>
            <a:pPr lvl="1"/>
            <a:r>
              <a:rPr lang="zh-CN" altLang="en-US" sz="2200" dirty="0" smtClean="0">
                <a:latin typeface="微软雅黑" panose="020B0503020204020204" pitchFamily="34" charset="-122"/>
                <a:ea typeface="微软雅黑" panose="020B0503020204020204" pitchFamily="34" charset="-122"/>
              </a:rPr>
              <a:t>多</a:t>
            </a:r>
            <a:r>
              <a:rPr lang="zh-CN" altLang="en-US" sz="2200" dirty="0">
                <a:latin typeface="微软雅黑" panose="020B0503020204020204" pitchFamily="34" charset="-122"/>
                <a:ea typeface="微软雅黑" panose="020B0503020204020204" pitchFamily="34" charset="-122"/>
              </a:rPr>
              <a:t>个</a:t>
            </a:r>
            <a:r>
              <a:rPr lang="zh-CN" altLang="en-US" sz="2200" dirty="0" smtClean="0">
                <a:latin typeface="微软雅黑" panose="020B0503020204020204" pitchFamily="34" charset="-122"/>
                <a:ea typeface="微软雅黑" panose="020B0503020204020204" pitchFamily="34" charset="-122"/>
              </a:rPr>
              <a:t>输入</a:t>
            </a:r>
            <a:r>
              <a:rPr lang="zh-CN" altLang="en-US" sz="2200" dirty="0">
                <a:latin typeface="微软雅黑" panose="020B0503020204020204" pitchFamily="34" charset="-122"/>
                <a:ea typeface="微软雅黑" panose="020B0503020204020204" pitchFamily="34" charset="-122"/>
              </a:rPr>
              <a:t>可</a:t>
            </a:r>
            <a:r>
              <a:rPr lang="zh-CN" altLang="en-US" sz="2200" dirty="0" smtClean="0">
                <a:latin typeface="微软雅黑" panose="020B0503020204020204" pitchFamily="34" charset="-122"/>
                <a:ea typeface="微软雅黑" panose="020B0503020204020204" pitchFamily="34" charset="-122"/>
              </a:rPr>
              <a:t>同时</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，但只对优先级最高的输入进行编码</a:t>
            </a:r>
            <a:r>
              <a:rPr lang="zh-CN" altLang="en-US" sz="2200" dirty="0" smtClean="0">
                <a:latin typeface="微软雅黑" panose="020B0503020204020204" pitchFamily="34" charset="-122"/>
                <a:ea typeface="微软雅黑" panose="020B0503020204020204" pitchFamily="34" charset="-122"/>
              </a:rPr>
              <a:t>输出</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假定优先级顺序为</a:t>
            </a:r>
            <a:r>
              <a:rPr lang="en-US" altLang="zh-CN" sz="2200" dirty="0">
                <a:latin typeface="微软雅黑" panose="020B0503020204020204" pitchFamily="34" charset="-122"/>
                <a:ea typeface="微软雅黑" panose="020B0503020204020204" pitchFamily="34" charset="-122"/>
              </a:rPr>
              <a:t>I0 &gt; I1 &gt; I2 &gt; I3 &gt; I4 &gt; I5 &gt; I6 &gt; I7</a:t>
            </a:r>
            <a:r>
              <a:rPr lang="zh-CN" altLang="en-US" sz="2200" dirty="0">
                <a:latin typeface="微软雅黑" panose="020B0503020204020204" pitchFamily="34" charset="-122"/>
                <a:ea typeface="微软雅黑" panose="020B0503020204020204" pitchFamily="34" charset="-122"/>
              </a:rPr>
              <a:t>，则：</a:t>
            </a:r>
            <a:endParaRPr lang="zh-CN" altLang="en-US" sz="2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9" name="Rectangle 79"/>
          <p:cNvSpPr>
            <a:spLocks noChangeArrowheads="1"/>
          </p:cNvSpPr>
          <p:nvPr/>
        </p:nvSpPr>
        <p:spPr bwMode="auto">
          <a:xfrm>
            <a:off x="937214" y="1894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17"/>
          <p:cNvSpPr>
            <a:spLocks noChangeArrowheads="1"/>
          </p:cNvSpPr>
          <p:nvPr/>
        </p:nvSpPr>
        <p:spPr bwMode="auto">
          <a:xfrm>
            <a:off x="550625" y="3140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矩形 100"/>
          <p:cNvSpPr/>
          <p:nvPr/>
        </p:nvSpPr>
        <p:spPr>
          <a:xfrm>
            <a:off x="251520" y="5976689"/>
            <a:ext cx="2808312" cy="846386"/>
          </a:xfrm>
          <a:prstGeom prst="rect">
            <a:avLst/>
          </a:prstGeom>
        </p:spPr>
        <p:txBody>
          <a:bodyPr wrap="square">
            <a:spAutoFit/>
          </a:bodyPr>
          <a:lstStyle/>
          <a:p>
            <a:pPr indent="925830" algn="ctr">
              <a:spcAft>
                <a:spcPts val="600"/>
              </a:spcAft>
            </a:pPr>
            <a:r>
              <a:rPr lang="zh-CN" altLang="zh-CN" sz="2200" kern="100" dirty="0">
                <a:latin typeface="微软雅黑" panose="020B0503020204020204" pitchFamily="34" charset="-122"/>
                <a:ea typeface="微软雅黑" panose="020B0503020204020204" pitchFamily="34" charset="-122"/>
              </a:rPr>
              <a:t>优先权</a:t>
            </a:r>
            <a:r>
              <a:rPr lang="zh-CN" altLang="zh-CN" sz="2200" kern="100" dirty="0" smtClean="0">
                <a:latin typeface="微软雅黑" panose="020B0503020204020204" pitchFamily="34" charset="-122"/>
                <a:ea typeface="微软雅黑" panose="020B0503020204020204" pitchFamily="34" charset="-122"/>
              </a:rPr>
              <a:t>编码器</a:t>
            </a:r>
            <a:r>
              <a:rPr lang="en-US" altLang="zh-CN" sz="2200" kern="100" dirty="0" smtClean="0">
                <a:latin typeface="微软雅黑" panose="020B0503020204020204" pitchFamily="34" charset="-122"/>
                <a:ea typeface="微软雅黑" panose="020B0503020204020204" pitchFamily="34" charset="-122"/>
              </a:rPr>
              <a:t> </a:t>
            </a:r>
            <a:endParaRPr lang="en-US" altLang="zh-CN" sz="2200" kern="100" dirty="0" smtClean="0">
              <a:latin typeface="微软雅黑" panose="020B0503020204020204" pitchFamily="34" charset="-122"/>
              <a:ea typeface="微软雅黑" panose="020B0503020204020204" pitchFamily="34" charset="-122"/>
            </a:endParaRPr>
          </a:p>
          <a:p>
            <a:pPr indent="925830" algn="ctr">
              <a:spcAft>
                <a:spcPts val="600"/>
              </a:spcAft>
            </a:pPr>
            <a:r>
              <a:rPr lang="zh-CN" altLang="zh-CN" sz="2200" kern="100" dirty="0" smtClean="0">
                <a:latin typeface="微软雅黑" panose="020B0503020204020204" pitchFamily="34" charset="-122"/>
                <a:ea typeface="微软雅黑" panose="020B0503020204020204" pitchFamily="34" charset="-122"/>
              </a:rPr>
              <a:t>的</a:t>
            </a:r>
            <a:r>
              <a:rPr lang="zh-CN" altLang="zh-CN" sz="2200" kern="100" dirty="0">
                <a:latin typeface="微软雅黑" panose="020B0503020204020204" pitchFamily="34" charset="-122"/>
                <a:ea typeface="微软雅黑" panose="020B0503020204020204" pitchFamily="34" charset="-122"/>
              </a:rPr>
              <a:t>功能描述</a:t>
            </a:r>
            <a:endParaRPr lang="zh-CN" altLang="zh-CN" sz="2200" kern="100" dirty="0">
              <a:latin typeface="微软雅黑" panose="020B0503020204020204" pitchFamily="34" charset="-122"/>
              <a:ea typeface="微软雅黑" panose="020B0503020204020204" pitchFamily="34" charset="-122"/>
            </a:endParaRPr>
          </a:p>
        </p:txBody>
      </p:sp>
      <p:sp>
        <p:nvSpPr>
          <p:cNvPr id="102" name="矩形 101"/>
          <p:cNvSpPr/>
          <p:nvPr/>
        </p:nvSpPr>
        <p:spPr>
          <a:xfrm>
            <a:off x="4044921" y="6269453"/>
            <a:ext cx="4222951" cy="430887"/>
          </a:xfrm>
          <a:prstGeom prst="rect">
            <a:avLst/>
          </a:prstGeom>
        </p:spPr>
        <p:txBody>
          <a:bodyPr wrap="none">
            <a:spAutoFit/>
          </a:bodyPr>
          <a:lstStyle/>
          <a:p>
            <a:pPr indent="925830" algn="ctr">
              <a:spcAft>
                <a:spcPts val="600"/>
              </a:spcAft>
            </a:pPr>
            <a:r>
              <a:rPr lang="zh-CN" altLang="zh-CN" sz="2200" kern="100" dirty="0">
                <a:latin typeface="微软雅黑" panose="020B0503020204020204" pitchFamily="34" charset="-122"/>
                <a:ea typeface="微软雅黑" panose="020B0503020204020204" pitchFamily="34" charset="-122"/>
              </a:rPr>
              <a:t>优先权</a:t>
            </a:r>
            <a:r>
              <a:rPr lang="zh-CN" altLang="zh-CN" sz="2200" kern="100" dirty="0" smtClean="0">
                <a:latin typeface="微软雅黑" panose="020B0503020204020204" pitchFamily="34" charset="-122"/>
                <a:ea typeface="微软雅黑" panose="020B0503020204020204" pitchFamily="34" charset="-122"/>
              </a:rPr>
              <a:t>编码器逻辑电路</a:t>
            </a:r>
            <a:r>
              <a:rPr lang="zh-CN" altLang="zh-CN" sz="2200" kern="100" dirty="0">
                <a:latin typeface="微软雅黑" panose="020B0503020204020204" pitchFamily="34" charset="-122"/>
                <a:ea typeface="微软雅黑" panose="020B0503020204020204" pitchFamily="34" charset="-122"/>
              </a:rPr>
              <a:t>图</a:t>
            </a:r>
            <a:endParaRPr lang="zh-CN" altLang="en-US" sz="2200" kern="1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7505" y="2358711"/>
            <a:ext cx="3816424" cy="3411785"/>
          </a:xfrm>
          <a:prstGeom prst="rect">
            <a:avLst/>
          </a:prstGeom>
        </p:spPr>
      </p:pic>
      <p:pic>
        <p:nvPicPr>
          <p:cNvPr id="5" name="图片 4"/>
          <p:cNvPicPr>
            <a:picLocks noChangeAspect="1"/>
          </p:cNvPicPr>
          <p:nvPr/>
        </p:nvPicPr>
        <p:blipFill>
          <a:blip r:embed="rId2"/>
          <a:stretch>
            <a:fillRect/>
          </a:stretch>
        </p:blipFill>
        <p:spPr>
          <a:xfrm>
            <a:off x="4067944" y="2406049"/>
            <a:ext cx="4942384" cy="3471223"/>
          </a:xfrm>
          <a:prstGeom prst="rect">
            <a:avLst/>
          </a:prstGeom>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800100" y="190500"/>
            <a:ext cx="6073775" cy="479747"/>
          </a:xfrm>
        </p:spPr>
        <p:txBody>
          <a:bodyPr/>
          <a:lstStyle/>
          <a:p>
            <a:r>
              <a:rPr lang="en-US" altLang="zh-CN" b="1" dirty="0"/>
              <a:t>2.2 </a:t>
            </a:r>
            <a:r>
              <a:rPr lang="zh-CN" altLang="zh-CN" b="1" dirty="0"/>
              <a:t>多路选择器和多路分配器</a:t>
            </a:r>
            <a:endParaRPr lang="zh-CN" altLang="en-US"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sp>
        <p:nvSpPr>
          <p:cNvPr id="376861" name="Text Box 29"/>
          <p:cNvSpPr txBox="1">
            <a:spLocks noChangeArrowheads="1"/>
          </p:cNvSpPr>
          <p:nvPr/>
        </p:nvSpPr>
        <p:spPr bwMode="auto">
          <a:xfrm>
            <a:off x="569896" y="1769307"/>
            <a:ext cx="286649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多路选择器（</a:t>
            </a:r>
            <a:r>
              <a:rPr lang="en-US" altLang="zh-CN" sz="2200" dirty="0">
                <a:solidFill>
                  <a:srgbClr val="FF0000"/>
                </a:solidFill>
                <a:latin typeface="微软雅黑" panose="020B0503020204020204" pitchFamily="34" charset="-122"/>
                <a:ea typeface="微软雅黑" panose="020B0503020204020204" pitchFamily="34" charset="-122"/>
              </a:rPr>
              <a:t>MUX）</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376862" name="Text Box 30"/>
          <p:cNvSpPr txBox="1">
            <a:spLocks noChangeArrowheads="1"/>
          </p:cNvSpPr>
          <p:nvPr/>
        </p:nvSpPr>
        <p:spPr bwMode="auto">
          <a:xfrm>
            <a:off x="5329221" y="1812169"/>
            <a:ext cx="308930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数据分配器（</a:t>
            </a:r>
            <a:r>
              <a:rPr lang="en-US" altLang="zh-CN" sz="2200" dirty="0">
                <a:solidFill>
                  <a:srgbClr val="FF0000"/>
                </a:solidFill>
                <a:latin typeface="微软雅黑" panose="020B0503020204020204" pitchFamily="34" charset="-122"/>
                <a:ea typeface="微软雅黑" panose="020B0503020204020204" pitchFamily="34" charset="-122"/>
              </a:rPr>
              <a:t>DMUX）</a:t>
            </a:r>
            <a:endParaRPr lang="zh-CN" altLang="en-US" sz="2200" dirty="0">
              <a:solidFill>
                <a:srgbClr val="FF0000"/>
              </a:solidFill>
              <a:latin typeface="微软雅黑" panose="020B0503020204020204" pitchFamily="34" charset="-122"/>
              <a:ea typeface="微软雅黑" panose="020B0503020204020204" pitchFamily="34" charset="-122"/>
            </a:endParaRPr>
          </a:p>
        </p:txBody>
      </p:sp>
      <p:grpSp>
        <p:nvGrpSpPr>
          <p:cNvPr id="376870" name="Group 38"/>
          <p:cNvGrpSpPr/>
          <p:nvPr/>
        </p:nvGrpSpPr>
        <p:grpSpPr bwMode="auto">
          <a:xfrm>
            <a:off x="960514" y="2260918"/>
            <a:ext cx="2225678" cy="868363"/>
            <a:chOff x="624" y="1325"/>
            <a:chExt cx="1402" cy="547"/>
          </a:xfrm>
        </p:grpSpPr>
        <p:sp>
          <p:nvSpPr>
            <p:cNvPr id="376864" name="Text Box 32"/>
            <p:cNvSpPr txBox="1">
              <a:spLocks noChangeArrowheads="1"/>
            </p:cNvSpPr>
            <p:nvPr/>
          </p:nvSpPr>
          <p:spPr bwMode="auto">
            <a:xfrm>
              <a:off x="818" y="1325"/>
              <a:ext cx="120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dirty="0">
                  <a:solidFill>
                    <a:srgbClr val="00B0F0"/>
                  </a:solidFill>
                  <a:latin typeface="微软雅黑 Light" panose="020B0502040204020203" pitchFamily="34" charset="-122"/>
                  <a:ea typeface="微软雅黑 Light" panose="020B0502040204020203" pitchFamily="34" charset="-122"/>
                </a:rPr>
                <a:t>2</a:t>
              </a:r>
              <a:r>
                <a:rPr lang="en-US" altLang="zh-CN" sz="2200" baseline="50000" dirty="0">
                  <a:solidFill>
                    <a:srgbClr val="00B0F0"/>
                  </a:solidFill>
                  <a:latin typeface="微软雅黑 Light" panose="020B0502040204020203" pitchFamily="34" charset="-122"/>
                  <a:ea typeface="微软雅黑 Light" panose="020B0502040204020203" pitchFamily="34" charset="-122"/>
                </a:rPr>
                <a:t>n </a:t>
              </a:r>
              <a:r>
                <a:rPr lang="zh-CN" altLang="en-US" sz="2200" dirty="0">
                  <a:solidFill>
                    <a:srgbClr val="00B0F0"/>
                  </a:solidFill>
                  <a:latin typeface="微软雅黑 Light" panose="020B0502040204020203" pitchFamily="34" charset="-122"/>
                  <a:ea typeface="微软雅黑 Light" panose="020B0502040204020203" pitchFamily="34" charset="-122"/>
                </a:rPr>
                <a:t>路输入数据</a:t>
              </a:r>
              <a:endParaRPr lang="zh-CN" altLang="en-US" sz="2200" dirty="0">
                <a:solidFill>
                  <a:srgbClr val="00B0F0"/>
                </a:solidFill>
                <a:latin typeface="微软雅黑 Light" panose="020B0502040204020203" pitchFamily="34" charset="-122"/>
                <a:ea typeface="微软雅黑 Light" panose="020B0502040204020203" pitchFamily="34" charset="-122"/>
              </a:endParaRPr>
            </a:p>
          </p:txBody>
        </p:sp>
        <p:sp>
          <p:nvSpPr>
            <p:cNvPr id="376865" name="Line 33"/>
            <p:cNvSpPr>
              <a:spLocks noChangeShapeType="1"/>
            </p:cNvSpPr>
            <p:nvPr/>
          </p:nvSpPr>
          <p:spPr bwMode="auto">
            <a:xfrm flipV="1">
              <a:off x="624" y="1440"/>
              <a:ext cx="0" cy="432"/>
            </a:xfrm>
            <a:prstGeom prst="line">
              <a:avLst/>
            </a:prstGeom>
            <a:noFill/>
            <a:ln w="19050">
              <a:solidFill>
                <a:srgbClr val="FF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latin typeface="微软雅黑 Light" panose="020B0502040204020203" pitchFamily="34" charset="-122"/>
                <a:ea typeface="微软雅黑 Light" panose="020B0502040204020203" pitchFamily="34" charset="-122"/>
              </a:endParaRPr>
            </a:p>
          </p:txBody>
        </p:sp>
        <p:sp>
          <p:nvSpPr>
            <p:cNvPr id="376866" name="Line 34"/>
            <p:cNvSpPr>
              <a:spLocks noChangeShapeType="1"/>
            </p:cNvSpPr>
            <p:nvPr/>
          </p:nvSpPr>
          <p:spPr bwMode="auto">
            <a:xfrm>
              <a:off x="624" y="1440"/>
              <a:ext cx="192" cy="0"/>
            </a:xfrm>
            <a:prstGeom prst="line">
              <a:avLst/>
            </a:prstGeom>
            <a:noFill/>
            <a:ln w="19050">
              <a:solidFill>
                <a:srgbClr val="FF0000"/>
              </a:solidFill>
              <a:miter lim="8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latin typeface="微软雅黑 Light" panose="020B0502040204020203" pitchFamily="34" charset="-122"/>
                <a:ea typeface="微软雅黑 Light" panose="020B0502040204020203" pitchFamily="34" charset="-122"/>
              </a:endParaRPr>
            </a:p>
          </p:txBody>
        </p:sp>
      </p:grpSp>
      <p:grpSp>
        <p:nvGrpSpPr>
          <p:cNvPr id="376871" name="Group 39"/>
          <p:cNvGrpSpPr/>
          <p:nvPr/>
        </p:nvGrpSpPr>
        <p:grpSpPr bwMode="auto">
          <a:xfrm>
            <a:off x="1769315" y="5853175"/>
            <a:ext cx="1758950" cy="784225"/>
            <a:chOff x="111" y="3102"/>
            <a:chExt cx="1108" cy="494"/>
          </a:xfrm>
        </p:grpSpPr>
        <p:sp>
          <p:nvSpPr>
            <p:cNvPr id="376867" name="Text Box 35"/>
            <p:cNvSpPr txBox="1">
              <a:spLocks noChangeArrowheads="1"/>
            </p:cNvSpPr>
            <p:nvPr/>
          </p:nvSpPr>
          <p:spPr bwMode="auto">
            <a:xfrm>
              <a:off x="111" y="3325"/>
              <a:ext cx="110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0" dirty="0">
                  <a:solidFill>
                    <a:srgbClr val="00B0F0"/>
                  </a:solidFill>
                  <a:latin typeface="微软雅黑 Light" panose="020B0502040204020203" pitchFamily="34" charset="-122"/>
                  <a:ea typeface="微软雅黑 Light" panose="020B0502040204020203" pitchFamily="34" charset="-122"/>
                </a:rPr>
                <a:t>n</a:t>
              </a:r>
              <a:r>
                <a:rPr lang="zh-CN" altLang="en-US" sz="2200" b="0" dirty="0">
                  <a:solidFill>
                    <a:srgbClr val="00B0F0"/>
                  </a:solidFill>
                  <a:latin typeface="微软雅黑 Light" panose="020B0502040204020203" pitchFamily="34" charset="-122"/>
                  <a:ea typeface="微软雅黑 Light" panose="020B0502040204020203" pitchFamily="34" charset="-122"/>
                </a:rPr>
                <a:t>位二进制数</a:t>
              </a:r>
              <a:endParaRPr lang="zh-CN" altLang="en-US" sz="2200" b="0" dirty="0">
                <a:solidFill>
                  <a:srgbClr val="00B0F0"/>
                </a:solidFill>
                <a:latin typeface="微软雅黑 Light" panose="020B0502040204020203" pitchFamily="34" charset="-122"/>
                <a:ea typeface="微软雅黑 Light" panose="020B0502040204020203" pitchFamily="34" charset="-122"/>
              </a:endParaRPr>
            </a:p>
          </p:txBody>
        </p:sp>
        <p:sp>
          <p:nvSpPr>
            <p:cNvPr id="376869" name="Line 37"/>
            <p:cNvSpPr>
              <a:spLocks noChangeShapeType="1"/>
            </p:cNvSpPr>
            <p:nvPr/>
          </p:nvSpPr>
          <p:spPr bwMode="auto">
            <a:xfrm flipH="1">
              <a:off x="652" y="3102"/>
              <a:ext cx="0" cy="287"/>
            </a:xfrm>
            <a:prstGeom prst="line">
              <a:avLst/>
            </a:prstGeom>
            <a:noFill/>
            <a:ln w="19050">
              <a:solidFill>
                <a:srgbClr val="FF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微软雅黑 Light" panose="020B0502040204020203" pitchFamily="34" charset="-122"/>
                <a:ea typeface="微软雅黑 Light" panose="020B0502040204020203" pitchFamily="34" charset="-122"/>
              </a:endParaRPr>
            </a:p>
          </p:txBody>
        </p:sp>
      </p:grpSp>
      <p:sp>
        <p:nvSpPr>
          <p:cNvPr id="65" name="Text Box 5"/>
          <p:cNvSpPr txBox="1">
            <a:spLocks noChangeArrowheads="1"/>
          </p:cNvSpPr>
          <p:nvPr/>
        </p:nvSpPr>
        <p:spPr bwMode="auto">
          <a:xfrm>
            <a:off x="503042" y="821305"/>
            <a:ext cx="35702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dirty="0" smtClean="0">
                <a:latin typeface="微软雅黑" panose="020B0503020204020204" pitchFamily="34" charset="-122"/>
                <a:ea typeface="微软雅黑" panose="020B0503020204020204" pitchFamily="34" charset="-122"/>
              </a:rPr>
              <a:t>多路选择器：</a:t>
            </a:r>
            <a:r>
              <a:rPr lang="zh-CN" altLang="en-US" sz="2200" dirty="0" smtClean="0">
                <a:solidFill>
                  <a:schemeClr val="accent2"/>
                </a:solidFill>
                <a:latin typeface="微软雅黑" panose="020B0503020204020204" pitchFamily="34" charset="-122"/>
                <a:ea typeface="微软雅黑" panose="020B0503020204020204" pitchFamily="34" charset="-122"/>
              </a:rPr>
              <a:t>多</a:t>
            </a:r>
            <a:r>
              <a:rPr lang="zh-CN" altLang="en-US" sz="2200" dirty="0">
                <a:solidFill>
                  <a:schemeClr val="accent2"/>
                </a:solidFill>
                <a:latin typeface="微软雅黑" panose="020B0503020204020204" pitchFamily="34" charset="-122"/>
                <a:ea typeface="微软雅黑" panose="020B0503020204020204" pitchFamily="34" charset="-122"/>
              </a:rPr>
              <a:t>输入单</a:t>
            </a:r>
            <a:r>
              <a:rPr lang="zh-CN" altLang="en-US" sz="2200" dirty="0" smtClean="0">
                <a:solidFill>
                  <a:schemeClr val="accent2"/>
                </a:solidFill>
                <a:latin typeface="微软雅黑" panose="020B0503020204020204" pitchFamily="34" charset="-122"/>
                <a:ea typeface="微软雅黑" panose="020B0503020204020204" pitchFamily="34" charset="-122"/>
              </a:rPr>
              <a:t>输出</a:t>
            </a:r>
            <a:endParaRPr lang="en-US" altLang="zh-CN" sz="2200" dirty="0" smtClean="0">
              <a:solidFill>
                <a:schemeClr val="accent2"/>
              </a:solidFill>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多路分配器：</a:t>
            </a:r>
            <a:r>
              <a:rPr lang="zh-CN" altLang="en-US" sz="2200" dirty="0" smtClean="0">
                <a:solidFill>
                  <a:schemeClr val="accent2"/>
                </a:solidFill>
                <a:latin typeface="微软雅黑" panose="020B0503020204020204" pitchFamily="34" charset="-122"/>
                <a:ea typeface="微软雅黑" panose="020B0503020204020204" pitchFamily="34" charset="-122"/>
              </a:rPr>
              <a:t>单</a:t>
            </a:r>
            <a:r>
              <a:rPr lang="zh-CN" altLang="en-US" sz="2200" dirty="0">
                <a:solidFill>
                  <a:schemeClr val="accent2"/>
                </a:solidFill>
                <a:latin typeface="微软雅黑" panose="020B0503020204020204" pitchFamily="34" charset="-122"/>
                <a:ea typeface="微软雅黑" panose="020B0503020204020204" pitchFamily="34" charset="-122"/>
              </a:rPr>
              <a:t>输入多</a:t>
            </a:r>
            <a:r>
              <a:rPr lang="zh-CN" altLang="en-US" sz="2200" dirty="0" smtClean="0">
                <a:solidFill>
                  <a:schemeClr val="accent2"/>
                </a:solidFill>
                <a:latin typeface="微软雅黑" panose="020B0503020204020204" pitchFamily="34" charset="-122"/>
                <a:ea typeface="微软雅黑" panose="020B0503020204020204" pitchFamily="34" charset="-122"/>
              </a:rPr>
              <a:t>输出</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grpSp>
        <p:nvGrpSpPr>
          <p:cNvPr id="92" name="Group 38"/>
          <p:cNvGrpSpPr/>
          <p:nvPr/>
        </p:nvGrpSpPr>
        <p:grpSpPr bwMode="auto">
          <a:xfrm>
            <a:off x="6084843" y="2416576"/>
            <a:ext cx="2144715" cy="862013"/>
            <a:chOff x="804" y="1363"/>
            <a:chExt cx="1351" cy="543"/>
          </a:xfrm>
        </p:grpSpPr>
        <p:sp>
          <p:nvSpPr>
            <p:cNvPr id="93" name="Text Box 32"/>
            <p:cNvSpPr txBox="1">
              <a:spLocks noChangeArrowheads="1"/>
            </p:cNvSpPr>
            <p:nvPr/>
          </p:nvSpPr>
          <p:spPr bwMode="auto">
            <a:xfrm>
              <a:off x="804" y="1363"/>
              <a:ext cx="120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dirty="0">
                  <a:solidFill>
                    <a:srgbClr val="00B0F0"/>
                  </a:solidFill>
                  <a:latin typeface="微软雅黑 Light" panose="020B0502040204020203" pitchFamily="34" charset="-122"/>
                  <a:ea typeface="微软雅黑 Light" panose="020B0502040204020203" pitchFamily="34" charset="-122"/>
                </a:rPr>
                <a:t>2</a:t>
              </a:r>
              <a:r>
                <a:rPr lang="en-US" altLang="zh-CN" sz="2200" baseline="50000" dirty="0">
                  <a:solidFill>
                    <a:srgbClr val="00B0F0"/>
                  </a:solidFill>
                  <a:latin typeface="微软雅黑 Light" panose="020B0502040204020203" pitchFamily="34" charset="-122"/>
                  <a:ea typeface="微软雅黑 Light" panose="020B0502040204020203" pitchFamily="34" charset="-122"/>
                </a:rPr>
                <a:t>n </a:t>
              </a:r>
              <a:r>
                <a:rPr lang="zh-CN" altLang="en-US" sz="2200" dirty="0">
                  <a:solidFill>
                    <a:srgbClr val="00B0F0"/>
                  </a:solidFill>
                  <a:latin typeface="微软雅黑 Light" panose="020B0502040204020203" pitchFamily="34" charset="-122"/>
                  <a:ea typeface="微软雅黑 Light" panose="020B0502040204020203" pitchFamily="34" charset="-122"/>
                </a:rPr>
                <a:t>路输出数据</a:t>
              </a:r>
              <a:endParaRPr lang="zh-CN" altLang="en-US" sz="2200" dirty="0">
                <a:solidFill>
                  <a:srgbClr val="00B0F0"/>
                </a:solidFill>
                <a:latin typeface="微软雅黑 Light" panose="020B0502040204020203" pitchFamily="34" charset="-122"/>
                <a:ea typeface="微软雅黑 Light" panose="020B0502040204020203" pitchFamily="34" charset="-122"/>
              </a:endParaRPr>
            </a:p>
          </p:txBody>
        </p:sp>
        <p:sp>
          <p:nvSpPr>
            <p:cNvPr id="94" name="Line 33"/>
            <p:cNvSpPr>
              <a:spLocks noChangeShapeType="1"/>
            </p:cNvSpPr>
            <p:nvPr/>
          </p:nvSpPr>
          <p:spPr bwMode="auto">
            <a:xfrm flipV="1">
              <a:off x="2146" y="1474"/>
              <a:ext cx="0" cy="432"/>
            </a:xfrm>
            <a:prstGeom prst="line">
              <a:avLst/>
            </a:prstGeom>
            <a:noFill/>
            <a:ln w="19050">
              <a:solidFill>
                <a:srgbClr val="FF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latin typeface="微软雅黑 Light" panose="020B0502040204020203" pitchFamily="34" charset="-122"/>
                <a:ea typeface="微软雅黑 Light" panose="020B0502040204020203" pitchFamily="34" charset="-122"/>
              </a:endParaRPr>
            </a:p>
          </p:txBody>
        </p:sp>
        <p:sp>
          <p:nvSpPr>
            <p:cNvPr id="95" name="Line 34"/>
            <p:cNvSpPr>
              <a:spLocks noChangeShapeType="1"/>
            </p:cNvSpPr>
            <p:nvPr/>
          </p:nvSpPr>
          <p:spPr bwMode="auto">
            <a:xfrm>
              <a:off x="1963" y="1474"/>
              <a:ext cx="192" cy="0"/>
            </a:xfrm>
            <a:prstGeom prst="line">
              <a:avLst/>
            </a:prstGeom>
            <a:noFill/>
            <a:ln w="19050">
              <a:solidFill>
                <a:srgbClr val="FF0000"/>
              </a:solidFill>
              <a:miter lim="8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latin typeface="微软雅黑 Light" panose="020B0502040204020203" pitchFamily="34" charset="-122"/>
                <a:ea typeface="微软雅黑 Light" panose="020B0502040204020203" pitchFamily="34" charset="-122"/>
              </a:endParaRPr>
            </a:p>
          </p:txBody>
        </p:sp>
      </p:grpSp>
      <p:grpSp>
        <p:nvGrpSpPr>
          <p:cNvPr id="96" name="Group 39"/>
          <p:cNvGrpSpPr/>
          <p:nvPr/>
        </p:nvGrpSpPr>
        <p:grpSpPr bwMode="auto">
          <a:xfrm>
            <a:off x="5884811" y="5853385"/>
            <a:ext cx="1758950" cy="784225"/>
            <a:chOff x="111" y="3102"/>
            <a:chExt cx="1108" cy="494"/>
          </a:xfrm>
        </p:grpSpPr>
        <p:sp>
          <p:nvSpPr>
            <p:cNvPr id="97" name="Text Box 35"/>
            <p:cNvSpPr txBox="1">
              <a:spLocks noChangeArrowheads="1"/>
            </p:cNvSpPr>
            <p:nvPr/>
          </p:nvSpPr>
          <p:spPr bwMode="auto">
            <a:xfrm>
              <a:off x="111" y="3325"/>
              <a:ext cx="110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dirty="0">
                  <a:solidFill>
                    <a:srgbClr val="00B0F0"/>
                  </a:solidFill>
                  <a:latin typeface="微软雅黑 Light" panose="020B0502040204020203" pitchFamily="34" charset="-122"/>
                  <a:ea typeface="微软雅黑 Light" panose="020B0502040204020203" pitchFamily="34" charset="-122"/>
                </a:rPr>
                <a:t>n</a:t>
              </a:r>
              <a:r>
                <a:rPr lang="zh-CN" altLang="en-US" sz="2200" dirty="0">
                  <a:solidFill>
                    <a:srgbClr val="00B0F0"/>
                  </a:solidFill>
                  <a:latin typeface="微软雅黑 Light" panose="020B0502040204020203" pitchFamily="34" charset="-122"/>
                  <a:ea typeface="微软雅黑 Light" panose="020B0502040204020203" pitchFamily="34" charset="-122"/>
                </a:rPr>
                <a:t>位二进制数</a:t>
              </a:r>
              <a:endParaRPr lang="zh-CN" altLang="en-US" sz="2200" dirty="0">
                <a:solidFill>
                  <a:srgbClr val="00B0F0"/>
                </a:solidFill>
                <a:latin typeface="微软雅黑 Light" panose="020B0502040204020203" pitchFamily="34" charset="-122"/>
                <a:ea typeface="微软雅黑 Light" panose="020B0502040204020203" pitchFamily="34" charset="-122"/>
              </a:endParaRPr>
            </a:p>
          </p:txBody>
        </p:sp>
        <p:sp>
          <p:nvSpPr>
            <p:cNvPr id="98" name="Line 37"/>
            <p:cNvSpPr>
              <a:spLocks noChangeShapeType="1"/>
            </p:cNvSpPr>
            <p:nvPr/>
          </p:nvSpPr>
          <p:spPr bwMode="auto">
            <a:xfrm flipH="1">
              <a:off x="652" y="3102"/>
              <a:ext cx="0" cy="287"/>
            </a:xfrm>
            <a:prstGeom prst="line">
              <a:avLst/>
            </a:prstGeom>
            <a:noFill/>
            <a:ln w="19050">
              <a:solidFill>
                <a:srgbClr val="FF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微软雅黑 Light" panose="020B0502040204020203" pitchFamily="34" charset="-122"/>
                <a:ea typeface="微软雅黑 Light" panose="020B0502040204020203" pitchFamily="34" charset="-122"/>
              </a:endParaRPr>
            </a:p>
          </p:txBody>
        </p:sp>
      </p:grpSp>
      <p:grpSp>
        <p:nvGrpSpPr>
          <p:cNvPr id="10" name="组合 9"/>
          <p:cNvGrpSpPr/>
          <p:nvPr/>
        </p:nvGrpSpPr>
        <p:grpSpPr>
          <a:xfrm>
            <a:off x="4803723" y="3005055"/>
            <a:ext cx="3725863" cy="2856891"/>
            <a:chOff x="4803723" y="3005055"/>
            <a:chExt cx="3725863" cy="2856891"/>
          </a:xfrm>
        </p:grpSpPr>
        <p:grpSp>
          <p:nvGrpSpPr>
            <p:cNvPr id="7" name="组合 6"/>
            <p:cNvGrpSpPr/>
            <p:nvPr/>
          </p:nvGrpSpPr>
          <p:grpSpPr>
            <a:xfrm>
              <a:off x="4803723" y="3005055"/>
              <a:ext cx="3725863" cy="2856891"/>
              <a:chOff x="4860032" y="2998043"/>
              <a:chExt cx="3725863" cy="2856891"/>
            </a:xfrm>
          </p:grpSpPr>
          <p:sp>
            <p:nvSpPr>
              <p:cNvPr id="99" name="Line 7"/>
              <p:cNvSpPr>
                <a:spLocks noChangeShapeType="1"/>
              </p:cNvSpPr>
              <p:nvPr/>
            </p:nvSpPr>
            <p:spPr bwMode="auto">
              <a:xfrm flipH="1">
                <a:off x="7463360" y="4073691"/>
                <a:ext cx="38100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4860032" y="2998043"/>
                <a:ext cx="3725863" cy="2856891"/>
                <a:chOff x="4860032" y="2998043"/>
                <a:chExt cx="3725863" cy="2856891"/>
              </a:xfrm>
            </p:grpSpPr>
            <p:sp>
              <p:nvSpPr>
                <p:cNvPr id="100" name="Text Box 25"/>
                <p:cNvSpPr txBox="1">
                  <a:spLocks noChangeArrowheads="1"/>
                </p:cNvSpPr>
                <p:nvPr/>
              </p:nvSpPr>
              <p:spPr bwMode="auto">
                <a:xfrm>
                  <a:off x="5969932" y="5365376"/>
                  <a:ext cx="1660049" cy="48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200" dirty="0" smtClean="0">
                      <a:latin typeface="微软雅黑" panose="020B0503020204020204" pitchFamily="34" charset="-122"/>
                      <a:ea typeface="微软雅黑" panose="020B0503020204020204" pitchFamily="34" charset="-122"/>
                    </a:rPr>
                    <a:t>选择控制端</a:t>
                  </a:r>
                  <a:endParaRPr lang="zh-CN" altLang="en-US" sz="2200" dirty="0">
                    <a:latin typeface="微软雅黑" panose="020B0503020204020204" pitchFamily="34" charset="-122"/>
                    <a:ea typeface="微软雅黑" panose="020B0503020204020204" pitchFamily="34" charset="-122"/>
                  </a:endParaRPr>
                </a:p>
              </p:txBody>
            </p:sp>
            <p:grpSp>
              <p:nvGrpSpPr>
                <p:cNvPr id="123" name="Group 31"/>
                <p:cNvGrpSpPr/>
                <p:nvPr/>
              </p:nvGrpSpPr>
              <p:grpSpPr bwMode="auto">
                <a:xfrm>
                  <a:off x="4860032" y="2998043"/>
                  <a:ext cx="3725863" cy="2398377"/>
                  <a:chOff x="602" y="1488"/>
                  <a:chExt cx="2347" cy="1554"/>
                </a:xfrm>
              </p:grpSpPr>
              <p:sp>
                <p:nvSpPr>
                  <p:cNvPr id="125" name="Line 7"/>
                  <p:cNvSpPr>
                    <a:spLocks noChangeShapeType="1"/>
                  </p:cNvSpPr>
                  <p:nvPr/>
                </p:nvSpPr>
                <p:spPr bwMode="auto">
                  <a:xfrm flipH="1">
                    <a:off x="1152" y="225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26" name="Line 8"/>
                  <p:cNvSpPr>
                    <a:spLocks noChangeShapeType="1"/>
                  </p:cNvSpPr>
                  <p:nvPr/>
                </p:nvSpPr>
                <p:spPr bwMode="auto">
                  <a:xfrm flipH="1">
                    <a:off x="1152" y="268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27" name="Line 9"/>
                  <p:cNvSpPr>
                    <a:spLocks noChangeShapeType="1"/>
                  </p:cNvSpPr>
                  <p:nvPr/>
                </p:nvSpPr>
                <p:spPr bwMode="auto">
                  <a:xfrm>
                    <a:off x="1248" y="2400"/>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28" name="Text Box 10"/>
                  <p:cNvSpPr txBox="1">
                    <a:spLocks noChangeArrowheads="1"/>
                  </p:cNvSpPr>
                  <p:nvPr/>
                </p:nvSpPr>
                <p:spPr bwMode="auto">
                  <a:xfrm>
                    <a:off x="602" y="2256"/>
                    <a:ext cx="47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solidFill>
                          <a:srgbClr val="C00000"/>
                        </a:solidFill>
                        <a:latin typeface="微软雅黑 Light" panose="020B0502040204020203" pitchFamily="34" charset="-122"/>
                        <a:ea typeface="微软雅黑 Light" panose="020B0502040204020203" pitchFamily="34" charset="-122"/>
                      </a:rPr>
                      <a:t>使能</a:t>
                    </a:r>
                    <a:endParaRPr lang="zh-CN" altLang="en-US" sz="2200" dirty="0">
                      <a:solidFill>
                        <a:srgbClr val="C00000"/>
                      </a:solidFill>
                      <a:latin typeface="微软雅黑 Light" panose="020B0502040204020203" pitchFamily="34" charset="-122"/>
                      <a:ea typeface="微软雅黑 Light" panose="020B0502040204020203" pitchFamily="34" charset="-122"/>
                    </a:endParaRPr>
                  </a:p>
                </p:txBody>
              </p:sp>
              <p:grpSp>
                <p:nvGrpSpPr>
                  <p:cNvPr id="130" name="Group 12"/>
                  <p:cNvGrpSpPr/>
                  <p:nvPr/>
                </p:nvGrpSpPr>
                <p:grpSpPr bwMode="auto">
                  <a:xfrm>
                    <a:off x="676" y="1488"/>
                    <a:ext cx="2273" cy="1554"/>
                    <a:chOff x="2884" y="960"/>
                    <a:chExt cx="2273" cy="1554"/>
                  </a:xfrm>
                </p:grpSpPr>
                <p:sp>
                  <p:nvSpPr>
                    <p:cNvPr id="132" name="Rectangle 13"/>
                    <p:cNvSpPr>
                      <a:spLocks noChangeArrowheads="1"/>
                    </p:cNvSpPr>
                    <p:nvPr/>
                  </p:nvSpPr>
                  <p:spPr bwMode="auto">
                    <a:xfrm>
                      <a:off x="3600" y="960"/>
                      <a:ext cx="864" cy="134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latin typeface="微软雅黑 Light" panose="020B0502040204020203" pitchFamily="34" charset="-122"/>
                        <a:ea typeface="微软雅黑 Light" panose="020B0502040204020203" pitchFamily="34" charset="-122"/>
                      </a:endParaRPr>
                    </a:p>
                  </p:txBody>
                </p:sp>
                <p:sp>
                  <p:nvSpPr>
                    <p:cNvPr id="133" name="Line 14"/>
                    <p:cNvSpPr>
                      <a:spLocks noChangeShapeType="1"/>
                    </p:cNvSpPr>
                    <p:nvPr/>
                  </p:nvSpPr>
                  <p:spPr bwMode="auto">
                    <a:xfrm flipH="1">
                      <a:off x="4475" y="1142"/>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34" name="Line 15"/>
                    <p:cNvSpPr>
                      <a:spLocks noChangeShapeType="1"/>
                    </p:cNvSpPr>
                    <p:nvPr/>
                  </p:nvSpPr>
                  <p:spPr bwMode="auto">
                    <a:xfrm flipH="1">
                      <a:off x="3360" y="1333"/>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35" name="Line 16"/>
                    <p:cNvSpPr>
                      <a:spLocks noChangeShapeType="1"/>
                    </p:cNvSpPr>
                    <p:nvPr/>
                  </p:nvSpPr>
                  <p:spPr bwMode="auto">
                    <a:xfrm>
                      <a:off x="4579" y="1248"/>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36" name="Line 17"/>
                    <p:cNvSpPr>
                      <a:spLocks noChangeShapeType="1"/>
                    </p:cNvSpPr>
                    <p:nvPr/>
                  </p:nvSpPr>
                  <p:spPr bwMode="auto">
                    <a:xfrm flipH="1" flipV="1">
                      <a:off x="4215" y="2297"/>
                      <a:ext cx="0" cy="217"/>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37" name="Line 18"/>
                    <p:cNvSpPr>
                      <a:spLocks noChangeShapeType="1"/>
                    </p:cNvSpPr>
                    <p:nvPr/>
                  </p:nvSpPr>
                  <p:spPr bwMode="auto">
                    <a:xfrm flipH="1" flipV="1">
                      <a:off x="3796" y="2311"/>
                      <a:ext cx="0" cy="203"/>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38" name="Line 19"/>
                    <p:cNvSpPr>
                      <a:spLocks noChangeShapeType="1"/>
                    </p:cNvSpPr>
                    <p:nvPr/>
                  </p:nvSpPr>
                  <p:spPr bwMode="auto">
                    <a:xfrm flipH="1">
                      <a:off x="3920" y="2401"/>
                      <a:ext cx="155" cy="4"/>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140" name="Text Box 24"/>
                    <p:cNvSpPr txBox="1">
                      <a:spLocks noChangeArrowheads="1"/>
                    </p:cNvSpPr>
                    <p:nvPr/>
                  </p:nvSpPr>
                  <p:spPr bwMode="auto">
                    <a:xfrm>
                      <a:off x="2884" y="1021"/>
                      <a:ext cx="472"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输入</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数据</a:t>
                      </a:r>
                      <a:endParaRPr lang="zh-CN" altLang="en-US" sz="2200" dirty="0">
                        <a:latin typeface="微软雅黑" panose="020B0503020204020204" pitchFamily="34" charset="-122"/>
                        <a:ea typeface="微软雅黑" panose="020B0503020204020204" pitchFamily="34" charset="-122"/>
                      </a:endParaRPr>
                    </a:p>
                  </p:txBody>
                </p:sp>
                <p:sp>
                  <p:nvSpPr>
                    <p:cNvPr id="141" name="Text Box 25"/>
                    <p:cNvSpPr txBox="1">
                      <a:spLocks noChangeArrowheads="1"/>
                    </p:cNvSpPr>
                    <p:nvPr/>
                  </p:nvSpPr>
                  <p:spPr bwMode="auto">
                    <a:xfrm>
                      <a:off x="4685" y="1086"/>
                      <a:ext cx="472"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输出</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数据</a:t>
                      </a:r>
                      <a:endParaRPr lang="zh-CN" altLang="en-US" sz="2200" dirty="0">
                        <a:latin typeface="微软雅黑" panose="020B0503020204020204" pitchFamily="34" charset="-122"/>
                        <a:ea typeface="微软雅黑" panose="020B0503020204020204" pitchFamily="34" charset="-122"/>
                      </a:endParaRPr>
                    </a:p>
                  </p:txBody>
                </p:sp>
              </p:grpSp>
            </p:grpSp>
          </p:grpSp>
        </p:grpSp>
        <p:sp>
          <p:nvSpPr>
            <p:cNvPr id="262" name="上箭头 261"/>
            <p:cNvSpPr/>
            <p:nvPr/>
          </p:nvSpPr>
          <p:spPr>
            <a:xfrm>
              <a:off x="6372200" y="3757196"/>
              <a:ext cx="672164" cy="1303969"/>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FF0000"/>
                  </a:solidFill>
                  <a:latin typeface="微软雅黑 Light" panose="020B0502040204020203" pitchFamily="34" charset="-122"/>
                  <a:ea typeface="微软雅黑 Light" panose="020B0502040204020203" pitchFamily="34" charset="-122"/>
                </a:rPr>
                <a:t>选择</a:t>
              </a:r>
              <a:endParaRPr lang="zh-CN" altLang="en-US" sz="2200" dirty="0">
                <a:solidFill>
                  <a:srgbClr val="FF0000"/>
                </a:solidFill>
                <a:latin typeface="微软雅黑 Light" panose="020B0502040204020203" pitchFamily="34" charset="-122"/>
                <a:ea typeface="微软雅黑 Light" panose="020B0502040204020203" pitchFamily="34" charset="-122"/>
              </a:endParaRPr>
            </a:p>
          </p:txBody>
        </p:sp>
      </p:grpSp>
      <p:grpSp>
        <p:nvGrpSpPr>
          <p:cNvPr id="13" name="组合 12"/>
          <p:cNvGrpSpPr/>
          <p:nvPr/>
        </p:nvGrpSpPr>
        <p:grpSpPr>
          <a:xfrm>
            <a:off x="683568" y="3004430"/>
            <a:ext cx="3706813" cy="2848070"/>
            <a:chOff x="683568" y="3004430"/>
            <a:chExt cx="3706813" cy="2848070"/>
          </a:xfrm>
        </p:grpSpPr>
        <p:grpSp>
          <p:nvGrpSpPr>
            <p:cNvPr id="11" name="组合 10"/>
            <p:cNvGrpSpPr/>
            <p:nvPr/>
          </p:nvGrpSpPr>
          <p:grpSpPr>
            <a:xfrm>
              <a:off x="683568" y="3004430"/>
              <a:ext cx="3706813" cy="2848070"/>
              <a:chOff x="683568" y="3004430"/>
              <a:chExt cx="3706813" cy="2848070"/>
            </a:xfrm>
          </p:grpSpPr>
          <p:sp>
            <p:nvSpPr>
              <p:cNvPr id="67" name="Line 7"/>
              <p:cNvSpPr>
                <a:spLocks noChangeShapeType="1"/>
              </p:cNvSpPr>
              <p:nvPr/>
            </p:nvSpPr>
            <p:spPr bwMode="auto">
              <a:xfrm flipH="1">
                <a:off x="3340664" y="3580727"/>
                <a:ext cx="38100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683568" y="3004430"/>
                <a:ext cx="3706813" cy="2848070"/>
                <a:chOff x="744536" y="3004430"/>
                <a:chExt cx="3706813" cy="2848070"/>
              </a:xfrm>
            </p:grpSpPr>
            <p:grpSp>
              <p:nvGrpSpPr>
                <p:cNvPr id="5" name="组合 4"/>
                <p:cNvGrpSpPr/>
                <p:nvPr/>
              </p:nvGrpSpPr>
              <p:grpSpPr>
                <a:xfrm>
                  <a:off x="744536" y="3004430"/>
                  <a:ext cx="3706813" cy="2848070"/>
                  <a:chOff x="744536" y="3004430"/>
                  <a:chExt cx="3706813" cy="2848070"/>
                </a:xfrm>
              </p:grpSpPr>
              <p:grpSp>
                <p:nvGrpSpPr>
                  <p:cNvPr id="376863" name="Group 31"/>
                  <p:cNvGrpSpPr/>
                  <p:nvPr/>
                </p:nvGrpSpPr>
                <p:grpSpPr bwMode="auto">
                  <a:xfrm>
                    <a:off x="744536" y="3004430"/>
                    <a:ext cx="3706813" cy="2398377"/>
                    <a:chOff x="602" y="1488"/>
                    <a:chExt cx="2335" cy="1554"/>
                  </a:xfrm>
                </p:grpSpPr>
                <p:sp>
                  <p:nvSpPr>
                    <p:cNvPr id="376839" name="Line 7"/>
                    <p:cNvSpPr>
                      <a:spLocks noChangeShapeType="1"/>
                    </p:cNvSpPr>
                    <p:nvPr/>
                  </p:nvSpPr>
                  <p:spPr bwMode="auto">
                    <a:xfrm flipH="1">
                      <a:off x="1152" y="225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0" name="Line 8"/>
                    <p:cNvSpPr>
                      <a:spLocks noChangeShapeType="1"/>
                    </p:cNvSpPr>
                    <p:nvPr/>
                  </p:nvSpPr>
                  <p:spPr bwMode="auto">
                    <a:xfrm flipH="1">
                      <a:off x="1152" y="268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1" name="Line 9"/>
                    <p:cNvSpPr>
                      <a:spLocks noChangeShapeType="1"/>
                    </p:cNvSpPr>
                    <p:nvPr/>
                  </p:nvSpPr>
                  <p:spPr bwMode="auto">
                    <a:xfrm>
                      <a:off x="1248" y="2400"/>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2" name="Text Box 10"/>
                    <p:cNvSpPr txBox="1">
                      <a:spLocks noChangeArrowheads="1"/>
                    </p:cNvSpPr>
                    <p:nvPr/>
                  </p:nvSpPr>
                  <p:spPr bwMode="auto">
                    <a:xfrm>
                      <a:off x="602" y="2256"/>
                      <a:ext cx="47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solidFill>
                            <a:srgbClr val="C00000"/>
                          </a:solidFill>
                          <a:latin typeface="微软雅黑 Light" panose="020B0502040204020203" pitchFamily="34" charset="-122"/>
                          <a:ea typeface="微软雅黑 Light" panose="020B0502040204020203" pitchFamily="34" charset="-122"/>
                        </a:rPr>
                        <a:t>使能</a:t>
                      </a:r>
                      <a:endParaRPr lang="zh-CN" altLang="en-US" sz="2200" dirty="0">
                        <a:solidFill>
                          <a:srgbClr val="C00000"/>
                        </a:solidFill>
                        <a:latin typeface="微软雅黑 Light" panose="020B0502040204020203" pitchFamily="34" charset="-122"/>
                        <a:ea typeface="微软雅黑 Light" panose="020B0502040204020203" pitchFamily="34" charset="-122"/>
                      </a:endParaRPr>
                    </a:p>
                  </p:txBody>
                </p:sp>
                <p:grpSp>
                  <p:nvGrpSpPr>
                    <p:cNvPr id="376844" name="Group 12"/>
                    <p:cNvGrpSpPr/>
                    <p:nvPr/>
                  </p:nvGrpSpPr>
                  <p:grpSpPr bwMode="auto">
                    <a:xfrm>
                      <a:off x="602" y="1488"/>
                      <a:ext cx="2335" cy="1554"/>
                      <a:chOff x="2810" y="960"/>
                      <a:chExt cx="2335" cy="1554"/>
                    </a:xfrm>
                  </p:grpSpPr>
                  <p:sp>
                    <p:nvSpPr>
                      <p:cNvPr id="376845" name="Rectangle 13"/>
                      <p:cNvSpPr>
                        <a:spLocks noChangeArrowheads="1"/>
                      </p:cNvSpPr>
                      <p:nvPr/>
                    </p:nvSpPr>
                    <p:spPr bwMode="auto">
                      <a:xfrm>
                        <a:off x="3600" y="960"/>
                        <a:ext cx="864" cy="134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latin typeface="微软雅黑 Light" panose="020B0502040204020203" pitchFamily="34" charset="-122"/>
                          <a:ea typeface="微软雅黑 Light" panose="020B0502040204020203" pitchFamily="34" charset="-122"/>
                        </a:endParaRPr>
                      </a:p>
                    </p:txBody>
                  </p:sp>
                  <p:sp>
                    <p:nvSpPr>
                      <p:cNvPr id="376846" name="Line 14"/>
                      <p:cNvSpPr>
                        <a:spLocks noChangeShapeType="1"/>
                      </p:cNvSpPr>
                      <p:nvPr/>
                    </p:nvSpPr>
                    <p:spPr bwMode="auto">
                      <a:xfrm flipH="1">
                        <a:off x="3360" y="1104"/>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7" name="Line 15"/>
                      <p:cNvSpPr>
                        <a:spLocks noChangeShapeType="1"/>
                      </p:cNvSpPr>
                      <p:nvPr/>
                    </p:nvSpPr>
                    <p:spPr bwMode="auto">
                      <a:xfrm flipH="1">
                        <a:off x="3360" y="1536"/>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8" name="Line 16"/>
                      <p:cNvSpPr>
                        <a:spLocks noChangeShapeType="1"/>
                      </p:cNvSpPr>
                      <p:nvPr/>
                    </p:nvSpPr>
                    <p:spPr bwMode="auto">
                      <a:xfrm>
                        <a:off x="3456" y="1248"/>
                        <a:ext cx="0" cy="192"/>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49" name="Line 17"/>
                      <p:cNvSpPr>
                        <a:spLocks noChangeShapeType="1"/>
                      </p:cNvSpPr>
                      <p:nvPr/>
                    </p:nvSpPr>
                    <p:spPr bwMode="auto">
                      <a:xfrm flipH="1" flipV="1">
                        <a:off x="4215" y="2297"/>
                        <a:ext cx="0" cy="217"/>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50" name="Line 18"/>
                      <p:cNvSpPr>
                        <a:spLocks noChangeShapeType="1"/>
                      </p:cNvSpPr>
                      <p:nvPr/>
                    </p:nvSpPr>
                    <p:spPr bwMode="auto">
                      <a:xfrm flipH="1" flipV="1">
                        <a:off x="3796" y="2311"/>
                        <a:ext cx="0" cy="203"/>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51" name="Line 19"/>
                      <p:cNvSpPr>
                        <a:spLocks noChangeShapeType="1"/>
                      </p:cNvSpPr>
                      <p:nvPr/>
                    </p:nvSpPr>
                    <p:spPr bwMode="auto">
                      <a:xfrm flipH="1">
                        <a:off x="3920" y="2401"/>
                        <a:ext cx="155" cy="4"/>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Light" panose="020B0502040204020203" pitchFamily="34" charset="-122"/>
                          <a:ea typeface="微软雅黑 Light" panose="020B0502040204020203" pitchFamily="34" charset="-122"/>
                        </a:endParaRPr>
                      </a:p>
                    </p:txBody>
                  </p:sp>
                  <p:sp>
                    <p:nvSpPr>
                      <p:cNvPr id="376856" name="Text Box 24"/>
                      <p:cNvSpPr txBox="1">
                        <a:spLocks noChangeArrowheads="1"/>
                      </p:cNvSpPr>
                      <p:nvPr/>
                    </p:nvSpPr>
                    <p:spPr bwMode="auto">
                      <a:xfrm>
                        <a:off x="2810" y="960"/>
                        <a:ext cx="472"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输入</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数据</a:t>
                        </a:r>
                        <a:endParaRPr lang="zh-CN" altLang="en-US" sz="2200" dirty="0">
                          <a:latin typeface="微软雅黑" panose="020B0503020204020204" pitchFamily="34" charset="-122"/>
                          <a:ea typeface="微软雅黑" panose="020B0503020204020204" pitchFamily="34" charset="-122"/>
                        </a:endParaRPr>
                      </a:p>
                    </p:txBody>
                  </p:sp>
                  <p:sp>
                    <p:nvSpPr>
                      <p:cNvPr id="376857" name="Text Box 25"/>
                      <p:cNvSpPr txBox="1">
                        <a:spLocks noChangeArrowheads="1"/>
                      </p:cNvSpPr>
                      <p:nvPr/>
                    </p:nvSpPr>
                    <p:spPr bwMode="auto">
                      <a:xfrm>
                        <a:off x="4673" y="1028"/>
                        <a:ext cx="472"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200" dirty="0">
                            <a:latin typeface="微软雅黑" panose="020B0503020204020204" pitchFamily="34" charset="-122"/>
                            <a:ea typeface="微软雅黑" panose="020B0503020204020204" pitchFamily="34" charset="-122"/>
                          </a:rPr>
                          <a:t>输出</a:t>
                        </a:r>
                        <a:endParaRPr lang="zh-CN" altLang="en-US" sz="2200" dirty="0">
                          <a:latin typeface="微软雅黑" panose="020B0503020204020204" pitchFamily="34" charset="-122"/>
                          <a:ea typeface="微软雅黑" panose="020B0503020204020204" pitchFamily="34" charset="-122"/>
                        </a:endParaRPr>
                      </a:p>
                      <a:p>
                        <a:pPr>
                          <a:lnSpc>
                            <a:spcPct val="130000"/>
                          </a:lnSpc>
                        </a:pPr>
                        <a:r>
                          <a:rPr lang="zh-CN" altLang="en-US" sz="2200" dirty="0">
                            <a:latin typeface="微软雅黑" panose="020B0503020204020204" pitchFamily="34" charset="-122"/>
                            <a:ea typeface="微软雅黑" panose="020B0503020204020204" pitchFamily="34" charset="-122"/>
                          </a:rPr>
                          <a:t>数据</a:t>
                        </a:r>
                        <a:endParaRPr lang="zh-CN" altLang="en-US" sz="2200" dirty="0">
                          <a:latin typeface="微软雅黑" panose="020B0503020204020204" pitchFamily="34" charset="-122"/>
                          <a:ea typeface="微软雅黑" panose="020B0503020204020204" pitchFamily="34" charset="-122"/>
                        </a:endParaRPr>
                      </a:p>
                    </p:txBody>
                  </p:sp>
                </p:grpSp>
              </p:grpSp>
              <p:sp>
                <p:nvSpPr>
                  <p:cNvPr id="90" name="Text Box 25"/>
                  <p:cNvSpPr txBox="1">
                    <a:spLocks noChangeArrowheads="1"/>
                  </p:cNvSpPr>
                  <p:nvPr/>
                </p:nvSpPr>
                <p:spPr bwMode="auto">
                  <a:xfrm>
                    <a:off x="1837305" y="5360699"/>
                    <a:ext cx="1660049" cy="49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200" dirty="0" smtClean="0">
                        <a:latin typeface="微软雅黑" panose="020B0503020204020204" pitchFamily="34" charset="-122"/>
                        <a:ea typeface="微软雅黑" panose="020B0503020204020204" pitchFamily="34" charset="-122"/>
                      </a:rPr>
                      <a:t>选择控制端</a:t>
                    </a:r>
                    <a:endParaRPr lang="zh-CN" altLang="en-US" sz="2200" dirty="0">
                      <a:latin typeface="微软雅黑" panose="020B0503020204020204" pitchFamily="34" charset="-122"/>
                      <a:ea typeface="微软雅黑" panose="020B0503020204020204" pitchFamily="34" charset="-122"/>
                    </a:endParaRPr>
                  </a:p>
                </p:txBody>
              </p:sp>
            </p:grpSp>
            <p:sp>
              <p:nvSpPr>
                <p:cNvPr id="8" name="上箭头 7"/>
                <p:cNvSpPr/>
                <p:nvPr/>
              </p:nvSpPr>
              <p:spPr>
                <a:xfrm>
                  <a:off x="2382134" y="4027570"/>
                  <a:ext cx="672164" cy="881195"/>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FF0000"/>
                      </a:solidFill>
                      <a:latin typeface="微软雅黑 Light" panose="020B0502040204020203" pitchFamily="34" charset="-122"/>
                      <a:ea typeface="微软雅黑 Light" panose="020B0502040204020203" pitchFamily="34" charset="-122"/>
                    </a:rPr>
                    <a:t>选择</a:t>
                  </a:r>
                  <a:endParaRPr lang="zh-CN" altLang="en-US" sz="2200" dirty="0">
                    <a:solidFill>
                      <a:srgbClr val="FF0000"/>
                    </a:solidFill>
                    <a:latin typeface="微软雅黑 Light" panose="020B0502040204020203" pitchFamily="34" charset="-122"/>
                    <a:ea typeface="微软雅黑 Light" panose="020B0502040204020203" pitchFamily="34" charset="-122"/>
                  </a:endParaRPr>
                </a:p>
              </p:txBody>
            </p:sp>
          </p:grpSp>
        </p:grpSp>
        <p:sp>
          <p:nvSpPr>
            <p:cNvPr id="12" name="燕尾形 11"/>
            <p:cNvSpPr/>
            <p:nvPr/>
          </p:nvSpPr>
          <p:spPr>
            <a:xfrm>
              <a:off x="2118645" y="3342132"/>
              <a:ext cx="1053745" cy="499117"/>
            </a:xfrm>
            <a:prstGeom prst="chevr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376870"/>
                                        </p:tgtEl>
                                        <p:attrNameLst>
                                          <p:attrName>style.visibility</p:attrName>
                                        </p:attrNameLst>
                                      </p:cBhvr>
                                      <p:to>
                                        <p:strVal val="visible"/>
                                      </p:to>
                                    </p:set>
                                    <p:animEffect transition="in" filter="strips(upRight)">
                                      <p:cBhvr>
                                        <p:cTn id="11" dur="500"/>
                                        <p:tgtEl>
                                          <p:spTgt spid="3768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6871"/>
                                        </p:tgtEl>
                                        <p:attrNameLst>
                                          <p:attrName>style.visibility</p:attrName>
                                        </p:attrNameLst>
                                      </p:cBhvr>
                                      <p:to>
                                        <p:strVal val="visible"/>
                                      </p:to>
                                    </p:set>
                                    <p:animEffect transition="in" filter="wipe(up)">
                                      <p:cBhvr>
                                        <p:cTn id="16" dur="500"/>
                                        <p:tgtEl>
                                          <p:spTgt spid="37687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6862"/>
                                        </p:tgtEl>
                                        <p:attrNameLst>
                                          <p:attrName>style.visibility</p:attrName>
                                        </p:attrNameLst>
                                      </p:cBhvr>
                                      <p:to>
                                        <p:strVal val="visible"/>
                                      </p:to>
                                    </p:set>
                                    <p:animEffect transition="in" filter="blinds(horizontal)">
                                      <p:cBhvr>
                                        <p:cTn id="21" dur="500"/>
                                        <p:tgtEl>
                                          <p:spTgt spid="37686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strips(upRight)">
                                      <p:cBhvr>
                                        <p:cTn id="30" dur="500"/>
                                        <p:tgtEl>
                                          <p:spTgt spid="9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wipe(up)">
                                      <p:cBhvr>
                                        <p:cTn id="3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6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2.2 </a:t>
            </a:r>
            <a:r>
              <a:rPr lang="zh-CN" altLang="zh-CN" b="1" dirty="0"/>
              <a:t>多路选择器和多路分配器</a:t>
            </a:r>
            <a:endParaRPr lang="zh-CN" altLang="en-US" b="1" dirty="0"/>
          </a:p>
        </p:txBody>
      </p:sp>
      <p:sp>
        <p:nvSpPr>
          <p:cNvPr id="3" name="内容占位符 2"/>
          <p:cNvSpPr>
            <a:spLocks noGrp="1"/>
          </p:cNvSpPr>
          <p:nvPr>
            <p:ph idx="1"/>
          </p:nvPr>
        </p:nvSpPr>
        <p:spPr>
          <a:xfrm>
            <a:off x="335654" y="905662"/>
            <a:ext cx="8579297" cy="1269515"/>
          </a:xfrm>
        </p:spPr>
        <p:txBody>
          <a:bodyPr/>
          <a:lstStyle/>
          <a:p>
            <a:r>
              <a:rPr lang="en-US" altLang="zh-CN" sz="2200" b="1" dirty="0" smtClean="0"/>
              <a:t>2-</a:t>
            </a:r>
            <a:r>
              <a:rPr lang="zh-CN" altLang="en-US" sz="2200" b="1" dirty="0" smtClean="0"/>
              <a:t>路</a:t>
            </a:r>
            <a:r>
              <a:rPr lang="zh-CN" altLang="en-US" sz="2200" b="1" dirty="0"/>
              <a:t>选择器有两个输入端和一个输出端，有一个控制端，用于控制选择哪一路</a:t>
            </a:r>
            <a:r>
              <a:rPr lang="zh-CN" altLang="en-US" sz="2200" b="1" dirty="0" smtClean="0"/>
              <a:t>输出</a:t>
            </a:r>
            <a:endParaRPr lang="en-US" altLang="zh-CN" sz="2200" b="1" dirty="0"/>
          </a:p>
          <a:p>
            <a:r>
              <a:rPr lang="zh-CN" altLang="en-US" sz="2200" b="1" dirty="0"/>
              <a:t>在计算机</a:t>
            </a:r>
            <a:r>
              <a:rPr lang="zh-CN" altLang="en-US" sz="2200" b="1" dirty="0" smtClean="0"/>
              <a:t>中</a:t>
            </a:r>
            <a:r>
              <a:rPr lang="zh-CN" altLang="en-US" sz="2200" b="1" dirty="0"/>
              <a:t>，</a:t>
            </a:r>
            <a:r>
              <a:rPr lang="en-US" altLang="zh-CN" sz="2200" b="1" dirty="0" smtClean="0"/>
              <a:t>2-</a:t>
            </a:r>
            <a:r>
              <a:rPr lang="zh-CN" altLang="en-US" sz="2200" b="1" dirty="0" smtClean="0"/>
              <a:t>路</a:t>
            </a:r>
            <a:r>
              <a:rPr lang="zh-CN" altLang="en-US" sz="2200" b="1" dirty="0"/>
              <a:t>选择</a:t>
            </a:r>
            <a:r>
              <a:rPr lang="zh-CN" altLang="en-US" sz="2200" b="1" dirty="0" smtClean="0"/>
              <a:t>器的每个输入</a:t>
            </a:r>
            <a:r>
              <a:rPr lang="zh-CN" altLang="en-US" sz="2200" b="1" dirty="0"/>
              <a:t>、</a:t>
            </a:r>
            <a:r>
              <a:rPr lang="zh-CN" altLang="en-US" sz="2200" b="1" dirty="0" smtClean="0"/>
              <a:t>输出端通常</a:t>
            </a:r>
            <a:r>
              <a:rPr lang="zh-CN" altLang="en-US" sz="2200" b="1" dirty="0"/>
              <a:t>都有</a:t>
            </a:r>
            <a:r>
              <a:rPr lang="en-US" altLang="zh-CN" sz="2200" b="1" dirty="0"/>
              <a:t>n</a:t>
            </a:r>
            <a:r>
              <a:rPr lang="zh-CN" altLang="en-US" sz="2200" b="1" dirty="0"/>
              <a:t>位</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EF64F774-8DC4-4688-9B05-397F5F62511F}" type="slidenum">
              <a:rPr lang="en-US" altLang="zh-CN" smtClean="0"/>
            </a:fld>
            <a:endParaRPr lang="en-US" altLang="zh-CN"/>
          </a:p>
        </p:txBody>
      </p:sp>
      <p:pic>
        <p:nvPicPr>
          <p:cNvPr id="7" name="Picture 2" descr="The circuit includes PMOS and NMOS transistors in series, connected at their drains. Each transistor receives input S at the gate terminal, with V sub C C at the source of the PMOS. The circuit also includes a series of 2 CMOS gates. The line between the transistor drains is wired to a line connecting the NMOS side of one CMOS gate to the PMOS side of the other CMOS gate. The remaining CMOS gate terminals receive input S. The CMOS gates also receive inputs D 0 and D 1 on their drain-to-drain lines, while their source-to-source lines are wired to output Y."/>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79473" y="2564904"/>
            <a:ext cx="2950484" cy="2949477"/>
          </a:xfrm>
          <a:prstGeom prst="rect">
            <a:avLst/>
          </a:prstGeom>
        </p:spPr>
      </p:pic>
      <p:sp>
        <p:nvSpPr>
          <p:cNvPr id="13" name="Rectangle 49"/>
          <p:cNvSpPr>
            <a:spLocks noChangeArrowheads="1"/>
          </p:cNvSpPr>
          <p:nvPr/>
        </p:nvSpPr>
        <p:spPr bwMode="auto">
          <a:xfrm>
            <a:off x="1590231"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矩形 61"/>
          <p:cNvSpPr/>
          <p:nvPr/>
        </p:nvSpPr>
        <p:spPr>
          <a:xfrm>
            <a:off x="440293" y="5862535"/>
            <a:ext cx="1813317" cy="369332"/>
          </a:xfrm>
          <a:prstGeom prst="rect">
            <a:avLst/>
          </a:prstGeom>
        </p:spPr>
        <p:txBody>
          <a:bodyPr wrap="none">
            <a:spAutoFit/>
          </a:bodyPr>
          <a:lstStyle/>
          <a:p>
            <a:r>
              <a:rPr lang="en-US"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路</a:t>
            </a:r>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选择器符号</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63" name="矩形 62"/>
          <p:cNvSpPr/>
          <p:nvPr/>
        </p:nvSpPr>
        <p:spPr>
          <a:xfrm>
            <a:off x="3033377" y="5862535"/>
            <a:ext cx="2723823" cy="369332"/>
          </a:xfrm>
          <a:prstGeom prst="rect">
            <a:avLst/>
          </a:prstGeom>
        </p:spPr>
        <p:txBody>
          <a:bodyPr wrap="none">
            <a:spAutoFit/>
          </a:bodyPr>
          <a:lstStyle/>
          <a:p>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路</a:t>
            </a:r>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选择器逻辑电路</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矩形 63"/>
          <p:cNvSpPr/>
          <p:nvPr/>
        </p:nvSpPr>
        <p:spPr>
          <a:xfrm>
            <a:off x="6536967" y="5845214"/>
            <a:ext cx="2492990" cy="369332"/>
          </a:xfrm>
          <a:prstGeom prst="rect">
            <a:avLst/>
          </a:prstGeom>
        </p:spPr>
        <p:txBody>
          <a:bodyPr wrap="none">
            <a:spAutoFit/>
          </a:bodyPr>
          <a:lstStyle/>
          <a:p>
            <a:r>
              <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传输门</a:t>
            </a:r>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路</a:t>
            </a:r>
            <a:r>
              <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选择器</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Rectangle 130"/>
          <p:cNvSpPr>
            <a:spLocks noChangeArrowheads="1"/>
          </p:cNvSpPr>
          <p:nvPr/>
        </p:nvSpPr>
        <p:spPr bwMode="auto">
          <a:xfrm>
            <a:off x="1404137" y="4389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2"/>
          <a:stretch>
            <a:fillRect/>
          </a:stretch>
        </p:blipFill>
        <p:spPr>
          <a:xfrm>
            <a:off x="179512" y="2708920"/>
            <a:ext cx="2334881" cy="2736304"/>
          </a:xfrm>
          <a:prstGeom prst="rect">
            <a:avLst/>
          </a:prstGeom>
        </p:spPr>
      </p:pic>
      <p:pic>
        <p:nvPicPr>
          <p:cNvPr id="5" name="图片 4"/>
          <p:cNvPicPr>
            <a:picLocks noChangeAspect="1"/>
          </p:cNvPicPr>
          <p:nvPr/>
        </p:nvPicPr>
        <p:blipFill>
          <a:blip r:embed="rId3"/>
          <a:stretch>
            <a:fillRect/>
          </a:stretch>
        </p:blipFill>
        <p:spPr>
          <a:xfrm>
            <a:off x="2904625" y="2678206"/>
            <a:ext cx="3107535" cy="2769661"/>
          </a:xfrm>
          <a:prstGeom prst="rect">
            <a:avLst/>
          </a:prstGeom>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2.2 </a:t>
            </a:r>
            <a:r>
              <a:rPr lang="zh-CN" altLang="zh-CN" b="1" dirty="0"/>
              <a:t>多路选择器和多路分配器</a:t>
            </a:r>
            <a:endParaRPr lang="zh-CN" altLang="en-US" b="1" dirty="0"/>
          </a:p>
        </p:txBody>
      </p:sp>
      <p:sp>
        <p:nvSpPr>
          <p:cNvPr id="3" name="内容占位符 2"/>
          <p:cNvSpPr>
            <a:spLocks noGrp="1"/>
          </p:cNvSpPr>
          <p:nvPr>
            <p:ph idx="1"/>
          </p:nvPr>
        </p:nvSpPr>
        <p:spPr>
          <a:xfrm>
            <a:off x="630972" y="904556"/>
            <a:ext cx="4316332" cy="457561"/>
          </a:xfrm>
        </p:spPr>
        <p:txBody>
          <a:bodyPr/>
          <a:lstStyle/>
          <a:p>
            <a:r>
              <a:rPr lang="en-US" altLang="zh-CN" sz="2200" b="1" dirty="0" smtClean="0"/>
              <a:t>4-</a:t>
            </a:r>
            <a:r>
              <a:rPr lang="zh-CN" altLang="zh-CN" sz="2200" b="1" dirty="0" smtClean="0"/>
              <a:t>路</a:t>
            </a:r>
            <a:r>
              <a:rPr lang="zh-CN" altLang="zh-CN" sz="2200" b="1" dirty="0"/>
              <a:t>选择</a:t>
            </a:r>
            <a:r>
              <a:rPr lang="zh-CN" altLang="zh-CN" sz="2200" b="1" dirty="0" smtClean="0"/>
              <a:t>器</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7" name="Rectangle 117"/>
          <p:cNvSpPr>
            <a:spLocks noChangeArrowheads="1"/>
          </p:cNvSpPr>
          <p:nvPr/>
        </p:nvSpPr>
        <p:spPr bwMode="auto">
          <a:xfrm>
            <a:off x="1360275" y="1555045"/>
            <a:ext cx="244845" cy="62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sz="2800"/>
          </a:p>
        </p:txBody>
      </p:sp>
      <p:sp>
        <p:nvSpPr>
          <p:cNvPr id="124" name="矩形 123"/>
          <p:cNvSpPr/>
          <p:nvPr/>
        </p:nvSpPr>
        <p:spPr>
          <a:xfrm>
            <a:off x="598807" y="6381328"/>
            <a:ext cx="1338828" cy="369332"/>
          </a:xfrm>
          <a:prstGeom prst="rect">
            <a:avLst/>
          </a:prstGeom>
        </p:spPr>
        <p:txBody>
          <a:bodyPr wrap="none">
            <a:spAutoFit/>
          </a:bodyPr>
          <a:lstStyle/>
          <a:p>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两级门电路</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5" name="矩形 124"/>
          <p:cNvSpPr/>
          <p:nvPr/>
        </p:nvSpPr>
        <p:spPr>
          <a:xfrm>
            <a:off x="3686041" y="6381328"/>
            <a:ext cx="1338828" cy="369332"/>
          </a:xfrm>
          <a:prstGeom prst="rect">
            <a:avLst/>
          </a:prstGeom>
        </p:spPr>
        <p:txBody>
          <a:bodyPr wrap="none">
            <a:spAutoFit/>
          </a:bodyPr>
          <a:lstStyle/>
          <a:p>
            <a:r>
              <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多</a:t>
            </a:r>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层次</a:t>
            </a:r>
            <a:r>
              <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级联</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6" name="矩形 125"/>
          <p:cNvSpPr/>
          <p:nvPr/>
        </p:nvSpPr>
        <p:spPr>
          <a:xfrm>
            <a:off x="6773276" y="6381328"/>
            <a:ext cx="1338828" cy="369332"/>
          </a:xfrm>
          <a:prstGeom prst="rect">
            <a:avLst/>
          </a:prstGeom>
        </p:spPr>
        <p:txBody>
          <a:bodyPr wrap="none">
            <a:spAutoFit/>
          </a:bodyPr>
          <a:lstStyle/>
          <a:p>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三态门电路</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464370" y="576356"/>
            <a:ext cx="2003315" cy="2448272"/>
          </a:xfrm>
          <a:prstGeom prst="rect">
            <a:avLst/>
          </a:prstGeom>
        </p:spPr>
      </p:pic>
      <p:pic>
        <p:nvPicPr>
          <p:cNvPr id="5" name="图片 4"/>
          <p:cNvPicPr>
            <a:picLocks noChangeAspect="1"/>
          </p:cNvPicPr>
          <p:nvPr/>
        </p:nvPicPr>
        <p:blipFill>
          <a:blip r:embed="rId2"/>
          <a:stretch>
            <a:fillRect/>
          </a:stretch>
        </p:blipFill>
        <p:spPr>
          <a:xfrm>
            <a:off x="6256702" y="798722"/>
            <a:ext cx="1524000" cy="2105025"/>
          </a:xfrm>
          <a:prstGeom prst="rect">
            <a:avLst/>
          </a:prstGeom>
        </p:spPr>
      </p:pic>
      <p:sp>
        <p:nvSpPr>
          <p:cNvPr id="127" name="矩形 126"/>
          <p:cNvSpPr/>
          <p:nvPr/>
        </p:nvSpPr>
        <p:spPr>
          <a:xfrm>
            <a:off x="5144265" y="813974"/>
            <a:ext cx="646330" cy="369332"/>
          </a:xfrm>
          <a:prstGeom prst="rect">
            <a:avLst/>
          </a:prstGeom>
        </p:spPr>
        <p:txBody>
          <a:bodyPr wrap="square">
            <a:spAutoFit/>
          </a:bodyPr>
          <a:lstStyle/>
          <a:p>
            <a:r>
              <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符号</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28" name="矩形 127"/>
          <p:cNvSpPr/>
          <p:nvPr/>
        </p:nvSpPr>
        <p:spPr>
          <a:xfrm>
            <a:off x="6596749" y="414808"/>
            <a:ext cx="877163" cy="369332"/>
          </a:xfrm>
          <a:prstGeom prst="rect">
            <a:avLst/>
          </a:prstGeom>
        </p:spPr>
        <p:txBody>
          <a:bodyPr wrap="none">
            <a:spAutoFit/>
          </a:bodyPr>
          <a:lstStyle/>
          <a:p>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真值表</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29" name="内容占位符 2"/>
          <p:cNvSpPr txBox="1"/>
          <p:nvPr/>
        </p:nvSpPr>
        <p:spPr bwMode="auto">
          <a:xfrm>
            <a:off x="251520" y="2477163"/>
            <a:ext cx="3252505" cy="45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sz="2200" b="1" kern="0" dirty="0" smtClean="0"/>
              <a:t>一位</a:t>
            </a:r>
            <a:r>
              <a:rPr lang="en-US" altLang="zh-CN" sz="2200" b="1" kern="0" dirty="0" smtClean="0"/>
              <a:t>4-</a:t>
            </a:r>
            <a:r>
              <a:rPr lang="zh-CN" altLang="zh-CN" sz="2200" b="1" kern="0" dirty="0" smtClean="0"/>
              <a:t>路选择器的实现</a:t>
            </a:r>
            <a:endParaRPr lang="zh-CN" altLang="en-US" sz="2200" b="1" kern="0" dirty="0"/>
          </a:p>
        </p:txBody>
      </p:sp>
      <p:pic>
        <p:nvPicPr>
          <p:cNvPr id="130" name="图片 129"/>
          <p:cNvPicPr>
            <a:picLocks noChangeAspect="1"/>
          </p:cNvPicPr>
          <p:nvPr/>
        </p:nvPicPr>
        <p:blipFill>
          <a:blip r:embed="rId3"/>
          <a:stretch>
            <a:fillRect/>
          </a:stretch>
        </p:blipFill>
        <p:spPr>
          <a:xfrm>
            <a:off x="309107" y="3028254"/>
            <a:ext cx="2714625" cy="3219450"/>
          </a:xfrm>
          <a:prstGeom prst="rect">
            <a:avLst/>
          </a:prstGeom>
        </p:spPr>
      </p:pic>
      <p:pic>
        <p:nvPicPr>
          <p:cNvPr id="131" name="图片 130"/>
          <p:cNvPicPr>
            <a:picLocks noChangeAspect="1"/>
          </p:cNvPicPr>
          <p:nvPr/>
        </p:nvPicPr>
        <p:blipFill>
          <a:blip r:embed="rId4"/>
          <a:stretch>
            <a:fillRect/>
          </a:stretch>
        </p:blipFill>
        <p:spPr>
          <a:xfrm>
            <a:off x="3301191" y="3114532"/>
            <a:ext cx="2370723" cy="3050772"/>
          </a:xfrm>
          <a:prstGeom prst="rect">
            <a:avLst/>
          </a:prstGeom>
        </p:spPr>
      </p:pic>
      <p:pic>
        <p:nvPicPr>
          <p:cNvPr id="132" name="图片 131"/>
          <p:cNvPicPr>
            <a:picLocks noChangeAspect="1"/>
          </p:cNvPicPr>
          <p:nvPr/>
        </p:nvPicPr>
        <p:blipFill>
          <a:blip r:embed="rId5"/>
          <a:stretch>
            <a:fillRect/>
          </a:stretch>
        </p:blipFill>
        <p:spPr>
          <a:xfrm>
            <a:off x="6369060" y="3028254"/>
            <a:ext cx="2163379" cy="3249671"/>
          </a:xfrm>
          <a:prstGeom prst="rect">
            <a:avLst/>
          </a:prstGeom>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2.2 </a:t>
            </a:r>
            <a:r>
              <a:rPr lang="zh-CN" altLang="zh-CN" b="1" dirty="0"/>
              <a:t>多路选择器和多路分配器</a:t>
            </a:r>
            <a:endParaRPr lang="zh-CN" altLang="en-US" b="1" dirty="0"/>
          </a:p>
        </p:txBody>
      </p:sp>
      <p:sp>
        <p:nvSpPr>
          <p:cNvPr id="3" name="内容占位符 2"/>
          <p:cNvSpPr>
            <a:spLocks noGrp="1"/>
          </p:cNvSpPr>
          <p:nvPr>
            <p:ph idx="1"/>
          </p:nvPr>
        </p:nvSpPr>
        <p:spPr>
          <a:xfrm>
            <a:off x="355277" y="893512"/>
            <a:ext cx="6749340" cy="457561"/>
          </a:xfrm>
        </p:spPr>
        <p:txBody>
          <a:bodyPr/>
          <a:lstStyle/>
          <a:p>
            <a:r>
              <a:rPr lang="zh-CN" altLang="zh-CN" sz="2200" b="1" dirty="0"/>
              <a:t>可以基于多路选择器实现</a:t>
            </a:r>
            <a:r>
              <a:rPr lang="zh-CN" altLang="zh-CN" sz="2200" b="1" dirty="0" smtClean="0"/>
              <a:t>组合逻辑电路</a:t>
            </a:r>
            <a:r>
              <a:rPr lang="zh-CN" altLang="en-US" sz="2200" b="1" dirty="0" smtClean="0"/>
              <a:t>的</a:t>
            </a:r>
            <a:r>
              <a:rPr lang="zh-CN" altLang="zh-CN" sz="2200" b="1" dirty="0" smtClean="0"/>
              <a:t>功能</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7" name="Rectangle 117"/>
          <p:cNvSpPr>
            <a:spLocks noChangeArrowheads="1"/>
          </p:cNvSpPr>
          <p:nvPr/>
        </p:nvSpPr>
        <p:spPr bwMode="auto">
          <a:xfrm>
            <a:off x="1360275" y="1555045"/>
            <a:ext cx="244845" cy="62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sz="2800"/>
          </a:p>
        </p:txBody>
      </p:sp>
      <p:sp>
        <p:nvSpPr>
          <p:cNvPr id="124" name="矩形 123"/>
          <p:cNvSpPr/>
          <p:nvPr/>
        </p:nvSpPr>
        <p:spPr>
          <a:xfrm>
            <a:off x="2841423" y="6011996"/>
            <a:ext cx="2492990" cy="369332"/>
          </a:xfrm>
          <a:prstGeom prst="rect">
            <a:avLst/>
          </a:prstGeom>
        </p:spPr>
        <p:txBody>
          <a:bodyPr wrap="none">
            <a:spAutoFit/>
          </a:bodyPr>
          <a:lstStyle/>
          <a:p>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用一个</a:t>
            </a:r>
            <a:r>
              <a:rPr lang="en-US"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路选择器实现</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5" name="矩形 124"/>
          <p:cNvSpPr/>
          <p:nvPr/>
        </p:nvSpPr>
        <p:spPr>
          <a:xfrm>
            <a:off x="727957" y="6012114"/>
            <a:ext cx="877163" cy="369332"/>
          </a:xfrm>
          <a:prstGeom prst="rect">
            <a:avLst/>
          </a:prstGeom>
        </p:spPr>
        <p:txBody>
          <a:bodyPr wrap="none">
            <a:spAutoFit/>
          </a:bodyPr>
          <a:lstStyle/>
          <a:p>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真值表</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6" name="矩形 125"/>
          <p:cNvSpPr/>
          <p:nvPr/>
        </p:nvSpPr>
        <p:spPr>
          <a:xfrm>
            <a:off x="6252550" y="5855237"/>
            <a:ext cx="2135873" cy="646331"/>
          </a:xfrm>
          <a:prstGeom prst="rect">
            <a:avLst/>
          </a:prstGeom>
        </p:spPr>
        <p:txBody>
          <a:bodyPr wrap="square">
            <a:spAutoFit/>
          </a:bodyPr>
          <a:lstStyle/>
          <a:p>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用一个</a:t>
            </a:r>
            <a:r>
              <a:rPr lang="en-US" altLang="zh-CN"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路选择器和一个非门实现</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9" name="内容占位符 2"/>
          <p:cNvSpPr txBox="1"/>
          <p:nvPr/>
        </p:nvSpPr>
        <p:spPr bwMode="auto">
          <a:xfrm>
            <a:off x="403118" y="1574338"/>
            <a:ext cx="7998874" cy="86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sz="2200" b="1" kern="0" dirty="0" smtClean="0">
                <a:solidFill>
                  <a:schemeClr val="accent2"/>
                </a:solidFill>
              </a:rPr>
              <a:t>例</a:t>
            </a:r>
            <a:r>
              <a:rPr lang="en-US" altLang="zh-CN" sz="2200" b="1" kern="0" dirty="0" smtClean="0">
                <a:solidFill>
                  <a:schemeClr val="accent2"/>
                </a:solidFill>
              </a:rPr>
              <a:t>1</a:t>
            </a:r>
            <a:r>
              <a:rPr lang="zh-CN" altLang="en-US" sz="2200" b="1" kern="0" dirty="0" smtClean="0">
                <a:solidFill>
                  <a:schemeClr val="accent2"/>
                </a:solidFill>
              </a:rPr>
              <a:t>：</a:t>
            </a:r>
            <a:r>
              <a:rPr lang="zh-CN" altLang="en-US" sz="2200" b="1" kern="0" dirty="0">
                <a:solidFill>
                  <a:schemeClr val="accent2"/>
                </a:solidFill>
              </a:rPr>
              <a:t>基于多路选择器</a:t>
            </a:r>
            <a:r>
              <a:rPr lang="zh-CN" altLang="en-US" sz="2200" b="1" kern="0" dirty="0" smtClean="0">
                <a:solidFill>
                  <a:schemeClr val="accent2"/>
                </a:solidFill>
              </a:rPr>
              <a:t>实现某组合逻辑电路</a:t>
            </a:r>
            <a:r>
              <a:rPr lang="zh-CN" altLang="en-US" sz="2200" b="1" kern="0" dirty="0">
                <a:solidFill>
                  <a:schemeClr val="accent2"/>
                </a:solidFill>
              </a:rPr>
              <a:t>的</a:t>
            </a:r>
            <a:r>
              <a:rPr lang="zh-CN" altLang="en-US" sz="2200" b="1" kern="0" dirty="0" smtClean="0">
                <a:solidFill>
                  <a:schemeClr val="accent2"/>
                </a:solidFill>
              </a:rPr>
              <a:t>功能（可用如下真值表描述）</a:t>
            </a:r>
            <a:endParaRPr lang="zh-CN" altLang="en-US" sz="2200" b="1" kern="0" dirty="0">
              <a:solidFill>
                <a:schemeClr val="accent2"/>
              </a:solidFill>
            </a:endParaRPr>
          </a:p>
        </p:txBody>
      </p:sp>
      <p:pic>
        <p:nvPicPr>
          <p:cNvPr id="8" name="图片 7"/>
          <p:cNvPicPr>
            <a:picLocks noChangeAspect="1"/>
          </p:cNvPicPr>
          <p:nvPr/>
        </p:nvPicPr>
        <p:blipFill>
          <a:blip r:embed="rId1"/>
          <a:stretch>
            <a:fillRect/>
          </a:stretch>
        </p:blipFill>
        <p:spPr>
          <a:xfrm>
            <a:off x="384343" y="2999388"/>
            <a:ext cx="1869870" cy="2789223"/>
          </a:xfrm>
          <a:prstGeom prst="rect">
            <a:avLst/>
          </a:prstGeom>
        </p:spPr>
      </p:pic>
      <p:pic>
        <p:nvPicPr>
          <p:cNvPr id="9" name="图片 8"/>
          <p:cNvPicPr>
            <a:picLocks noChangeAspect="1"/>
          </p:cNvPicPr>
          <p:nvPr/>
        </p:nvPicPr>
        <p:blipFill>
          <a:blip r:embed="rId2"/>
          <a:stretch>
            <a:fillRect/>
          </a:stretch>
        </p:blipFill>
        <p:spPr>
          <a:xfrm>
            <a:off x="2915816" y="2564904"/>
            <a:ext cx="2344204" cy="3279008"/>
          </a:xfrm>
          <a:prstGeom prst="rect">
            <a:avLst/>
          </a:prstGeom>
        </p:spPr>
      </p:pic>
      <p:pic>
        <p:nvPicPr>
          <p:cNvPr id="10" name="图片 9"/>
          <p:cNvPicPr>
            <a:picLocks noChangeAspect="1"/>
          </p:cNvPicPr>
          <p:nvPr/>
        </p:nvPicPr>
        <p:blipFill>
          <a:blip r:embed="rId3"/>
          <a:stretch>
            <a:fillRect/>
          </a:stretch>
        </p:blipFill>
        <p:spPr>
          <a:xfrm>
            <a:off x="5600821" y="2717464"/>
            <a:ext cx="3292354" cy="2805658"/>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 </a:t>
            </a:r>
            <a:r>
              <a:rPr lang="zh-CN" altLang="en-US" b="1" dirty="0"/>
              <a:t>组合逻辑电路构成规则</a:t>
            </a:r>
            <a:endParaRPr lang="zh-CN" altLang="en-US" b="1" dirty="0"/>
          </a:p>
        </p:txBody>
      </p:sp>
      <p:sp>
        <p:nvSpPr>
          <p:cNvPr id="3" name="内容占位符 2"/>
          <p:cNvSpPr>
            <a:spLocks noGrp="1"/>
          </p:cNvSpPr>
          <p:nvPr>
            <p:ph idx="1"/>
          </p:nvPr>
        </p:nvSpPr>
        <p:spPr>
          <a:xfrm>
            <a:off x="179512" y="837598"/>
            <a:ext cx="7727900" cy="2218043"/>
          </a:xfrm>
        </p:spPr>
        <p:txBody>
          <a:bodyPr/>
          <a:lstStyle/>
          <a:p>
            <a:r>
              <a:rPr lang="zh-CN" altLang="en-US" sz="2200" b="1" dirty="0" smtClean="0"/>
              <a:t>最</a:t>
            </a:r>
            <a:r>
              <a:rPr lang="zh-CN" altLang="en-US" sz="2200" b="1" dirty="0"/>
              <a:t>简单的组合逻辑电路是逻辑门电路，实现基本</a:t>
            </a:r>
            <a:r>
              <a:rPr lang="zh-CN" altLang="en-US" sz="2200" b="1" dirty="0" smtClean="0"/>
              <a:t>逻辑运算</a:t>
            </a:r>
            <a:endParaRPr lang="en-US" altLang="zh-CN" sz="2200" b="1" dirty="0"/>
          </a:p>
          <a:p>
            <a:r>
              <a:rPr lang="zh-CN" altLang="en-US" sz="2200" b="1" dirty="0"/>
              <a:t>组合逻辑电路</a:t>
            </a:r>
            <a:r>
              <a:rPr lang="zh-CN" altLang="en-US" sz="2200" b="1" dirty="0">
                <a:solidFill>
                  <a:srgbClr val="FF0000"/>
                </a:solidFill>
              </a:rPr>
              <a:t>构成</a:t>
            </a:r>
            <a:r>
              <a:rPr lang="zh-CN" altLang="en-US" sz="2200" b="1" dirty="0" smtClean="0">
                <a:solidFill>
                  <a:srgbClr val="FF0000"/>
                </a:solidFill>
              </a:rPr>
              <a:t>规则</a:t>
            </a:r>
            <a:endParaRPr lang="en-US" altLang="zh-CN" sz="2200" b="1" dirty="0"/>
          </a:p>
          <a:p>
            <a:pPr lvl="1"/>
            <a:r>
              <a:rPr lang="zh-CN" altLang="en-US" sz="2200" dirty="0">
                <a:latin typeface="微软雅黑" panose="020B0503020204020204" pitchFamily="34" charset="-122"/>
                <a:ea typeface="微软雅黑" panose="020B0503020204020204" pitchFamily="34" charset="-122"/>
              </a:rPr>
              <a:t>每个元件本身是</a:t>
            </a:r>
            <a:r>
              <a:rPr lang="zh-CN" altLang="en-US" sz="2200" dirty="0" smtClean="0">
                <a:latin typeface="微软雅黑" panose="020B0503020204020204" pitchFamily="34" charset="-122"/>
                <a:ea typeface="微软雅黑" panose="020B0503020204020204" pitchFamily="34" charset="-122"/>
              </a:rPr>
              <a:t>组合逻辑电路</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输出结点不能</a:t>
            </a:r>
            <a:r>
              <a:rPr lang="zh-CN" altLang="en-US" sz="2200" dirty="0" smtClean="0">
                <a:latin typeface="微软雅黑" panose="020B0503020204020204" pitchFamily="34" charset="-122"/>
                <a:ea typeface="微软雅黑" panose="020B0503020204020204" pitchFamily="34" charset="-122"/>
              </a:rPr>
              <a:t>互连</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输出结点不能反馈到输入</a:t>
            </a:r>
            <a:r>
              <a:rPr lang="zh-CN" altLang="en-US" sz="2200" dirty="0" smtClean="0">
                <a:latin typeface="微软雅黑" panose="020B0503020204020204" pitchFamily="34" charset="-122"/>
                <a:ea typeface="微软雅黑" panose="020B0503020204020204" pitchFamily="34" charset="-122"/>
              </a:rPr>
              <a:t>端</a:t>
            </a:r>
            <a:endParaRPr lang="zh-CN" altLang="en-US" sz="24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pic>
        <p:nvPicPr>
          <p:cNvPr id="7" name="图片 6"/>
          <p:cNvPicPr>
            <a:picLocks noChangeAspect="1"/>
          </p:cNvPicPr>
          <p:nvPr/>
        </p:nvPicPr>
        <p:blipFill>
          <a:blip r:embed="rId1"/>
          <a:stretch>
            <a:fillRect/>
          </a:stretch>
        </p:blipFill>
        <p:spPr>
          <a:xfrm>
            <a:off x="334864" y="3430663"/>
            <a:ext cx="3035819" cy="2129016"/>
          </a:xfrm>
          <a:prstGeom prst="rect">
            <a:avLst/>
          </a:prstGeom>
        </p:spPr>
      </p:pic>
      <p:pic>
        <p:nvPicPr>
          <p:cNvPr id="8" name="图片 7"/>
          <p:cNvPicPr>
            <a:picLocks noChangeAspect="1"/>
          </p:cNvPicPr>
          <p:nvPr/>
        </p:nvPicPr>
        <p:blipFill>
          <a:blip r:embed="rId2"/>
          <a:stretch>
            <a:fillRect/>
          </a:stretch>
        </p:blipFill>
        <p:spPr>
          <a:xfrm>
            <a:off x="4993295" y="1555439"/>
            <a:ext cx="3891666" cy="1849587"/>
          </a:xfrm>
          <a:prstGeom prst="rect">
            <a:avLst/>
          </a:prstGeom>
        </p:spPr>
      </p:pic>
      <p:pic>
        <p:nvPicPr>
          <p:cNvPr id="9" name="图片 8"/>
          <p:cNvPicPr>
            <a:picLocks noChangeAspect="1"/>
          </p:cNvPicPr>
          <p:nvPr/>
        </p:nvPicPr>
        <p:blipFill>
          <a:blip r:embed="rId3"/>
          <a:stretch>
            <a:fillRect/>
          </a:stretch>
        </p:blipFill>
        <p:spPr>
          <a:xfrm>
            <a:off x="3851920" y="3844745"/>
            <a:ext cx="5033041" cy="2548867"/>
          </a:xfrm>
          <a:prstGeom prst="rect">
            <a:avLst/>
          </a:prstGeom>
        </p:spPr>
      </p:pic>
      <p:sp>
        <p:nvSpPr>
          <p:cNvPr id="10" name="矩形 9"/>
          <p:cNvSpPr/>
          <p:nvPr/>
        </p:nvSpPr>
        <p:spPr>
          <a:xfrm>
            <a:off x="4993295" y="3381584"/>
            <a:ext cx="2941831" cy="430887"/>
          </a:xfrm>
          <a:prstGeom prst="rect">
            <a:avLst/>
          </a:prstGeom>
        </p:spPr>
        <p:txBody>
          <a:bodyPr wrap="none">
            <a:spAutoFit/>
          </a:bodyPr>
          <a:lstStyle/>
          <a:p>
            <a:pPr marL="495300" lvl="1">
              <a:spcBef>
                <a:spcPts val="600"/>
              </a:spcBef>
            </a:pPr>
            <a:r>
              <a:rPr lang="zh-CN" altLang="en-US" sz="2200" dirty="0">
                <a:solidFill>
                  <a:srgbClr val="C00000"/>
                </a:solidFill>
                <a:latin typeface="微软雅黑" panose="020B0503020204020204" pitchFamily="34" charset="-122"/>
                <a:ea typeface="微软雅黑" panose="020B0503020204020204" pitchFamily="34" charset="-122"/>
              </a:rPr>
              <a:t>不是组合逻辑电路</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4788025" y="6383510"/>
            <a:ext cx="3802522" cy="430887"/>
          </a:xfrm>
          <a:prstGeom prst="rect">
            <a:avLst/>
          </a:prstGeom>
        </p:spPr>
        <p:txBody>
          <a:bodyPr wrap="square">
            <a:spAutoFit/>
          </a:bodyPr>
          <a:lstStyle/>
          <a:p>
            <a:pPr marL="495300" lvl="1">
              <a:spcBef>
                <a:spcPts val="600"/>
              </a:spcBef>
            </a:pPr>
            <a:r>
              <a:rPr lang="zh-CN" altLang="en-US" sz="2200" dirty="0">
                <a:solidFill>
                  <a:srgbClr val="C00000"/>
                </a:solidFill>
                <a:latin typeface="微软雅黑" panose="020B0503020204020204" pitchFamily="34" charset="-122"/>
                <a:ea typeface="微软雅黑" panose="020B0503020204020204" pitchFamily="34" charset="-122"/>
              </a:rPr>
              <a:t>不是组合逻辑电路</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35496" y="5561863"/>
            <a:ext cx="2757486" cy="430887"/>
          </a:xfrm>
          <a:prstGeom prst="rect">
            <a:avLst/>
          </a:prstGeom>
        </p:spPr>
        <p:txBody>
          <a:bodyPr wrap="none">
            <a:spAutoFit/>
          </a:bodyPr>
          <a:lstStyle/>
          <a:p>
            <a:pPr marL="495300" lvl="1">
              <a:spcBef>
                <a:spcPts val="600"/>
              </a:spcBef>
            </a:pPr>
            <a:r>
              <a:rPr lang="zh-CN" altLang="en-US" sz="2200" dirty="0" smtClean="0">
                <a:solidFill>
                  <a:srgbClr val="C00000"/>
                </a:solidFill>
                <a:latin typeface="微软雅黑" panose="020B0503020204020204" pitchFamily="34" charset="-122"/>
                <a:ea typeface="微软雅黑" panose="020B0503020204020204" pitchFamily="34" charset="-122"/>
              </a:rPr>
              <a:t>是组合逻辑电路</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1000125" y="185738"/>
            <a:ext cx="6905625" cy="742950"/>
          </a:xfrm>
        </p:spPr>
        <p:txBody>
          <a:bodyPr/>
          <a:lstStyle/>
          <a:p>
            <a:r>
              <a:rPr lang="zh-CN" altLang="en-US" sz="3600" dirty="0"/>
              <a:t>多路选择器的应用</a:t>
            </a:r>
            <a:endParaRPr lang="en-US" altLang="zh-CN" sz="3600" dirty="0"/>
          </a:p>
        </p:txBody>
      </p:sp>
      <p:sp>
        <p:nvSpPr>
          <p:cNvPr id="51206" name="Rectangle 3"/>
          <p:cNvSpPr>
            <a:spLocks noGrp="1" noChangeArrowheads="1"/>
          </p:cNvSpPr>
          <p:nvPr>
            <p:ph type="body" idx="1"/>
          </p:nvPr>
        </p:nvSpPr>
        <p:spPr>
          <a:xfrm>
            <a:off x="685800" y="1196752"/>
            <a:ext cx="8278688" cy="5070475"/>
          </a:xfrm>
        </p:spPr>
        <p:txBody>
          <a:bodyPr wrap="square"/>
          <a:lstStyle/>
          <a:p>
            <a:r>
              <a:rPr lang="zh-CN" altLang="en-US" sz="2400" dirty="0"/>
              <a:t>方法</a:t>
            </a:r>
            <a:r>
              <a:rPr lang="en-US" altLang="zh-CN" sz="2400" dirty="0"/>
              <a:t>I</a:t>
            </a:r>
            <a:r>
              <a:rPr lang="zh-CN" altLang="en-US" sz="2400" dirty="0"/>
              <a:t>：用具有</a:t>
            </a:r>
            <a:r>
              <a:rPr lang="en-US" altLang="zh-CN" sz="2400" dirty="0">
                <a:solidFill>
                  <a:srgbClr val="FF0000"/>
                </a:solidFill>
              </a:rPr>
              <a:t>n</a:t>
            </a:r>
            <a:r>
              <a:rPr lang="zh-CN" altLang="en-US" sz="2400" dirty="0">
                <a:solidFill>
                  <a:srgbClr val="FF0000"/>
                </a:solidFill>
              </a:rPr>
              <a:t>个</a:t>
            </a:r>
            <a:r>
              <a:rPr lang="zh-CN" altLang="en-US" sz="2400" dirty="0"/>
              <a:t>选择变量的</a:t>
            </a:r>
            <a:r>
              <a:rPr lang="en-US" altLang="zh-CN" sz="2400" dirty="0"/>
              <a:t>MUX</a:t>
            </a:r>
            <a:r>
              <a:rPr lang="zh-CN" altLang="en-US" sz="2400" dirty="0"/>
              <a:t>实现</a:t>
            </a:r>
            <a:r>
              <a:rPr lang="en-US" altLang="zh-CN" sz="2400" dirty="0">
                <a:solidFill>
                  <a:srgbClr val="FF0000"/>
                </a:solidFill>
              </a:rPr>
              <a:t>n</a:t>
            </a:r>
            <a:r>
              <a:rPr lang="zh-CN" altLang="en-US" sz="2400" dirty="0">
                <a:solidFill>
                  <a:srgbClr val="FF0000"/>
                </a:solidFill>
              </a:rPr>
              <a:t>个</a:t>
            </a:r>
            <a:r>
              <a:rPr lang="zh-CN" altLang="en-US" sz="2400" dirty="0"/>
              <a:t>变量的函数。</a:t>
            </a:r>
            <a:endParaRPr lang="zh-CN" altLang="en-US" sz="2400" dirty="0"/>
          </a:p>
          <a:p>
            <a:pPr lvl="1"/>
            <a:r>
              <a:rPr lang="zh-CN" altLang="en-US" sz="2400" dirty="0"/>
              <a:t>将函数的</a:t>
            </a:r>
            <a:r>
              <a:rPr lang="en-US" altLang="zh-CN" sz="2400" dirty="0"/>
              <a:t>n</a:t>
            </a:r>
            <a:r>
              <a:rPr lang="zh-CN" altLang="en-US" sz="2400" dirty="0"/>
              <a:t>个变量依次连接到</a:t>
            </a:r>
            <a:r>
              <a:rPr lang="en-US" altLang="zh-CN" sz="2400" dirty="0"/>
              <a:t>MUX</a:t>
            </a:r>
            <a:r>
              <a:rPr lang="zh-CN" altLang="en-US" sz="2400" dirty="0"/>
              <a:t>的</a:t>
            </a:r>
            <a:r>
              <a:rPr lang="en-US" altLang="zh-CN" sz="2400" dirty="0"/>
              <a:t>n</a:t>
            </a:r>
            <a:r>
              <a:rPr lang="zh-CN" altLang="en-US" sz="2400" dirty="0"/>
              <a:t>个选择变量端，并将函数表示成最小项之和的形式。若函数表达式中包含最小项</a:t>
            </a:r>
            <a:r>
              <a:rPr lang="en-US" altLang="zh-CN" sz="2400" dirty="0"/>
              <a:t>m</a:t>
            </a:r>
            <a:r>
              <a:rPr lang="en-US" altLang="zh-CN" sz="2400" baseline="-25000" dirty="0"/>
              <a:t>i</a:t>
            </a:r>
            <a:r>
              <a:rPr lang="zh-CN" altLang="en-US" sz="2400" dirty="0"/>
              <a:t>，则相应</a:t>
            </a:r>
            <a:r>
              <a:rPr lang="en-US" altLang="zh-CN" sz="2400" dirty="0"/>
              <a:t>MUX</a:t>
            </a:r>
            <a:r>
              <a:rPr lang="zh-CN" altLang="en-US" sz="2400" dirty="0"/>
              <a:t>的</a:t>
            </a:r>
            <a:r>
              <a:rPr lang="en-US" altLang="zh-CN" sz="2400" dirty="0"/>
              <a:t>D</a:t>
            </a:r>
            <a:r>
              <a:rPr lang="en-US" altLang="zh-CN" sz="2400" baseline="-25000" dirty="0"/>
              <a:t>i</a:t>
            </a:r>
            <a:r>
              <a:rPr lang="zh-CN" altLang="en-US" sz="2400" dirty="0"/>
              <a:t>接</a:t>
            </a:r>
            <a:r>
              <a:rPr lang="en-US" altLang="zh-CN" sz="2400" dirty="0"/>
              <a:t>1</a:t>
            </a:r>
            <a:r>
              <a:rPr lang="zh-CN" altLang="en-US" sz="2400" dirty="0"/>
              <a:t>，否则</a:t>
            </a:r>
            <a:r>
              <a:rPr lang="en-US" altLang="zh-CN" sz="2400" dirty="0"/>
              <a:t>D</a:t>
            </a:r>
            <a:r>
              <a:rPr lang="en-US" altLang="zh-CN" sz="2400" baseline="-25000" dirty="0"/>
              <a:t>i</a:t>
            </a:r>
            <a:r>
              <a:rPr lang="zh-CN" altLang="en-US" sz="2400" dirty="0"/>
              <a:t>接</a:t>
            </a:r>
            <a:r>
              <a:rPr lang="en-US" altLang="zh-CN" sz="2400" dirty="0"/>
              <a:t>0</a:t>
            </a:r>
            <a:r>
              <a:rPr lang="zh-CN" altLang="en-US" sz="2400" dirty="0"/>
              <a:t>。</a:t>
            </a:r>
            <a:endParaRPr lang="en-US" altLang="zh-CN" sz="2400" dirty="0"/>
          </a:p>
          <a:p>
            <a:pPr lvl="1"/>
            <a:endParaRPr lang="en-US" altLang="zh-CN" sz="2400" dirty="0"/>
          </a:p>
          <a:p>
            <a:r>
              <a:rPr lang="zh-CN" altLang="en-US" sz="2400" dirty="0"/>
              <a:t>方法</a:t>
            </a:r>
            <a:r>
              <a:rPr lang="en-US" altLang="zh-CN" sz="2400" dirty="0"/>
              <a:t>Ⅱ</a:t>
            </a:r>
            <a:r>
              <a:rPr lang="zh-CN" altLang="en-US" sz="2400" dirty="0"/>
              <a:t>：用具有</a:t>
            </a:r>
            <a:r>
              <a:rPr lang="en-US" altLang="zh-CN" sz="2400" dirty="0">
                <a:solidFill>
                  <a:srgbClr val="FF0000"/>
                </a:solidFill>
              </a:rPr>
              <a:t>n-1</a:t>
            </a:r>
            <a:r>
              <a:rPr lang="zh-CN" altLang="en-US" sz="2400" dirty="0">
                <a:solidFill>
                  <a:srgbClr val="FF0000"/>
                </a:solidFill>
              </a:rPr>
              <a:t>个</a:t>
            </a:r>
            <a:r>
              <a:rPr lang="zh-CN" altLang="en-US" sz="2400" dirty="0"/>
              <a:t>选择控制变量的</a:t>
            </a:r>
            <a:r>
              <a:rPr lang="en-US" altLang="zh-CN" sz="2400" dirty="0"/>
              <a:t>MUX</a:t>
            </a:r>
            <a:r>
              <a:rPr lang="zh-CN" altLang="en-US" sz="2400" dirty="0"/>
              <a:t>实现</a:t>
            </a:r>
            <a:r>
              <a:rPr lang="en-US" altLang="zh-CN" sz="2400" dirty="0">
                <a:solidFill>
                  <a:srgbClr val="FF0000"/>
                </a:solidFill>
              </a:rPr>
              <a:t>n</a:t>
            </a:r>
            <a:r>
              <a:rPr lang="zh-CN" altLang="en-US" sz="2400" dirty="0"/>
              <a:t>个变量函数功能</a:t>
            </a:r>
            <a:endParaRPr lang="zh-CN" altLang="en-US" sz="2400" dirty="0"/>
          </a:p>
          <a:p>
            <a:pPr lvl="1"/>
            <a:r>
              <a:rPr lang="zh-CN" altLang="en-US" sz="2400" dirty="0"/>
              <a:t>即从函数的</a:t>
            </a:r>
            <a:r>
              <a:rPr lang="en-US" altLang="zh-CN" sz="2400" dirty="0"/>
              <a:t>n</a:t>
            </a:r>
            <a:r>
              <a:rPr lang="zh-CN" altLang="en-US" sz="2400" dirty="0"/>
              <a:t>个变量中任</a:t>
            </a:r>
            <a:r>
              <a:rPr lang="en-US" altLang="zh-CN" sz="2400" dirty="0"/>
              <a:t>n-1</a:t>
            </a:r>
            <a:r>
              <a:rPr lang="zh-CN" altLang="en-US" sz="2400" dirty="0"/>
              <a:t>个作为</a:t>
            </a:r>
            <a:r>
              <a:rPr lang="en-US" altLang="zh-CN" sz="2400" dirty="0"/>
              <a:t>MUX</a:t>
            </a:r>
            <a:r>
              <a:rPr lang="zh-CN" altLang="en-US" sz="2400" dirty="0"/>
              <a:t>的选择控制变量，并根据所选定的选择控制变量将函数变换成</a:t>
            </a:r>
            <a:r>
              <a:rPr lang="en-US" altLang="zh-CN" sz="2400" dirty="0"/>
              <a:t>F=∑</a:t>
            </a:r>
            <a:r>
              <a:rPr lang="en-US" altLang="zh-CN" sz="2400" dirty="0" err="1"/>
              <a:t>m</a:t>
            </a:r>
            <a:r>
              <a:rPr lang="en-US" altLang="zh-CN" sz="2400" baseline="-25000" dirty="0" err="1"/>
              <a:t>i</a:t>
            </a:r>
            <a:r>
              <a:rPr lang="en-US" altLang="zh-CN" sz="2400" dirty="0" err="1"/>
              <a:t>D</a:t>
            </a:r>
            <a:r>
              <a:rPr lang="en-US" altLang="zh-CN" sz="2400" baseline="-25000" dirty="0" err="1"/>
              <a:t>i</a:t>
            </a:r>
            <a:r>
              <a:rPr lang="zh-CN" altLang="en-US" sz="2400" dirty="0"/>
              <a:t>的形式，以确定各数据输入</a:t>
            </a:r>
            <a:r>
              <a:rPr lang="en-US" altLang="zh-CN" sz="2400" dirty="0"/>
              <a:t>D</a:t>
            </a:r>
            <a:r>
              <a:rPr lang="en-US" altLang="zh-CN" sz="2400" baseline="-25000" dirty="0"/>
              <a:t>i</a:t>
            </a:r>
            <a:r>
              <a:rPr lang="zh-CN" altLang="en-US" sz="2400" dirty="0"/>
              <a:t>。假定剩余变量为</a:t>
            </a:r>
            <a:r>
              <a:rPr lang="en-US" altLang="zh-CN" sz="2400" dirty="0"/>
              <a:t>X</a:t>
            </a:r>
            <a:r>
              <a:rPr lang="zh-CN" altLang="en-US" sz="2400" dirty="0"/>
              <a:t>，则</a:t>
            </a:r>
            <a:r>
              <a:rPr lang="en-US" altLang="zh-CN" sz="2400" dirty="0"/>
              <a:t>D</a:t>
            </a:r>
            <a:r>
              <a:rPr lang="en-US" altLang="zh-CN" sz="2400" baseline="-25000" dirty="0"/>
              <a:t>i</a:t>
            </a:r>
            <a:r>
              <a:rPr lang="zh-CN" altLang="en-US" sz="2400" dirty="0"/>
              <a:t>的取值只可能是</a:t>
            </a:r>
            <a:r>
              <a:rPr lang="en-US" altLang="zh-CN" sz="2400" dirty="0"/>
              <a:t>0</a:t>
            </a:r>
            <a:r>
              <a:rPr lang="zh-CN" altLang="en-US" sz="2400" dirty="0"/>
              <a:t>、</a:t>
            </a:r>
            <a:r>
              <a:rPr lang="en-US" altLang="zh-CN" sz="2400" dirty="0"/>
              <a:t>1</a:t>
            </a:r>
            <a:r>
              <a:rPr lang="zh-CN" altLang="en-US" sz="2400" dirty="0"/>
              <a:t>、</a:t>
            </a:r>
            <a:r>
              <a:rPr lang="en-US" altLang="zh-CN" sz="2400" dirty="0"/>
              <a:t>X</a:t>
            </a:r>
            <a:r>
              <a:rPr lang="zh-CN" altLang="en-US" sz="2400" dirty="0"/>
              <a:t>或</a:t>
            </a:r>
            <a:r>
              <a:rPr lang="zh-CN" altLang="en-US" sz="2400" dirty="0">
                <a:sym typeface="Symbol" panose="05050102010706020507" pitchFamily="18" charset="2"/>
              </a:rPr>
              <a:t></a:t>
            </a:r>
            <a:r>
              <a:rPr lang="en-US" altLang="zh-CN" sz="2400" dirty="0"/>
              <a:t>X</a:t>
            </a:r>
            <a:r>
              <a:rPr lang="zh-CN" altLang="en-US" sz="2400" dirty="0"/>
              <a:t>四者之一。</a:t>
            </a:r>
            <a:endParaRPr lang="zh-CN" altLang="en-US" sz="2800"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ext Box 2"/>
          <p:cNvSpPr txBox="1">
            <a:spLocks noChangeArrowheads="1"/>
          </p:cNvSpPr>
          <p:nvPr/>
        </p:nvSpPr>
        <p:spPr bwMode="auto">
          <a:xfrm>
            <a:off x="548272" y="1132581"/>
            <a:ext cx="81359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pPr>
            <a:r>
              <a:rPr lang="zh-CN" altLang="en-US" sz="2400" dirty="0">
                <a:solidFill>
                  <a:schemeClr val="tx2"/>
                </a:solidFill>
                <a:latin typeface="Times New Roman" panose="02020603050405020304" pitchFamily="18" charset="0"/>
              </a:rPr>
              <a:t>利用八选一多路选择器</a:t>
            </a:r>
            <a:r>
              <a:rPr lang="en-US" altLang="zh-CN" sz="2400" dirty="0">
                <a:solidFill>
                  <a:schemeClr val="tx2"/>
                </a:solidFill>
                <a:latin typeface="Times New Roman" panose="02020603050405020304" pitchFamily="18" charset="0"/>
              </a:rPr>
              <a:t>74151</a:t>
            </a:r>
            <a:r>
              <a:rPr lang="zh-CN" altLang="en-US" sz="2400" dirty="0">
                <a:solidFill>
                  <a:schemeClr val="tx2"/>
                </a:solidFill>
                <a:latin typeface="Times New Roman" panose="02020603050405020304" pitchFamily="18" charset="0"/>
              </a:rPr>
              <a:t>实现</a:t>
            </a:r>
            <a:r>
              <a:rPr lang="en-US" altLang="zh-CN" sz="2400" dirty="0">
                <a:solidFill>
                  <a:schemeClr val="tx2"/>
                </a:solidFill>
                <a:latin typeface="Times New Roman" panose="02020603050405020304" pitchFamily="18" charset="0"/>
              </a:rPr>
              <a:t>: </a:t>
            </a:r>
            <a:endParaRPr lang="en-US" altLang="zh-CN" sz="2400" dirty="0">
              <a:solidFill>
                <a:schemeClr val="tx2"/>
              </a:solidFill>
              <a:latin typeface="Times New Roman" panose="02020603050405020304" pitchFamily="18" charset="0"/>
            </a:endParaRPr>
          </a:p>
          <a:p>
            <a:pPr marL="0" indent="0">
              <a:spcBef>
                <a:spcPct val="50000"/>
              </a:spcBef>
            </a:pPr>
            <a:r>
              <a:rPr lang="en-US" altLang="zh-CN" sz="2400" i="1" dirty="0">
                <a:solidFill>
                  <a:schemeClr val="tx2"/>
                </a:solidFill>
                <a:latin typeface="Times New Roman" panose="02020603050405020304" pitchFamily="18" charset="0"/>
              </a:rPr>
              <a:t>                                         f(A0,A1,A2)</a:t>
            </a:r>
            <a:r>
              <a:rPr lang="en-US" altLang="zh-CN" sz="2400" dirty="0">
                <a:solidFill>
                  <a:schemeClr val="tx2"/>
                </a:solidFill>
                <a:latin typeface="Times New Roman" panose="02020603050405020304" pitchFamily="18" charset="0"/>
              </a:rPr>
              <a:t> = </a:t>
            </a:r>
            <a:r>
              <a:rPr lang="en-US" altLang="zh-CN" sz="2400" dirty="0">
                <a:solidFill>
                  <a:schemeClr val="tx2"/>
                </a:solidFill>
                <a:latin typeface="Times New Roman" panose="02020603050405020304" pitchFamily="18" charset="0"/>
                <a:sym typeface="Symbol" panose="05050102010706020507" pitchFamily="18" charset="2"/>
              </a:rPr>
              <a:t></a:t>
            </a:r>
            <a:r>
              <a:rPr lang="en-US" altLang="zh-CN" sz="2400" i="1" dirty="0">
                <a:solidFill>
                  <a:schemeClr val="tx2"/>
                </a:solidFill>
                <a:latin typeface="Times New Roman" panose="02020603050405020304" pitchFamily="18" charset="0"/>
              </a:rPr>
              <a:t>m</a:t>
            </a:r>
            <a:r>
              <a:rPr lang="en-US" altLang="zh-CN" sz="2400" dirty="0">
                <a:solidFill>
                  <a:schemeClr val="tx2"/>
                </a:solidFill>
                <a:latin typeface="Times New Roman" panose="02020603050405020304" pitchFamily="18" charset="0"/>
              </a:rPr>
              <a:t>(1,3,5,6)</a:t>
            </a:r>
            <a:endParaRPr lang="zh-CN" altLang="en-US" sz="2400" dirty="0">
              <a:solidFill>
                <a:schemeClr val="tx2"/>
              </a:solidFill>
              <a:latin typeface="Times New Roman" panose="02020603050405020304" pitchFamily="18" charset="0"/>
            </a:endParaRPr>
          </a:p>
        </p:txBody>
      </p:sp>
      <p:sp>
        <p:nvSpPr>
          <p:cNvPr id="248835" name="Text Box 3"/>
          <p:cNvSpPr txBox="1">
            <a:spLocks noChangeArrowheads="1"/>
          </p:cNvSpPr>
          <p:nvPr/>
        </p:nvSpPr>
        <p:spPr bwMode="auto">
          <a:xfrm>
            <a:off x="2268220" y="5804858"/>
            <a:ext cx="4176241" cy="904863"/>
          </a:xfrm>
          <a:prstGeom prst="rect">
            <a:avLst/>
          </a:prstGeom>
          <a:solidFill>
            <a:schemeClr val="accent1">
              <a:lumMod val="20000"/>
              <a:lumOff val="80000"/>
            </a:schemeClr>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dirty="0">
                <a:latin typeface="Times New Roman" panose="02020603050405020304" pitchFamily="18" charset="0"/>
              </a:rPr>
              <a:t>方法简单</a:t>
            </a:r>
            <a:r>
              <a:rPr lang="en-US" altLang="zh-CN" sz="2400" dirty="0">
                <a:latin typeface="Times New Roman" panose="02020603050405020304" pitchFamily="18" charset="0"/>
              </a:rPr>
              <a:t>-</a:t>
            </a:r>
            <a:r>
              <a:rPr lang="zh-CN" altLang="en-US" sz="2400" dirty="0"/>
              <a:t>查找表</a:t>
            </a:r>
            <a:r>
              <a:rPr lang="en-US" altLang="zh-CN" sz="2400" dirty="0"/>
              <a:t>LOOKUP</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spcBef>
                <a:spcPct val="20000"/>
              </a:spcBef>
            </a:pPr>
            <a:r>
              <a:rPr lang="zh-CN" altLang="en-US" sz="2400" dirty="0">
                <a:latin typeface="Times New Roman" panose="02020603050405020304" pitchFamily="18" charset="0"/>
              </a:rPr>
              <a:t>可利用数据输入线定义变量。</a:t>
            </a:r>
            <a:endParaRPr lang="zh-CN" altLang="en-US" sz="2400" dirty="0">
              <a:latin typeface="Times New Roman" panose="02020603050405020304" pitchFamily="18" charset="0"/>
            </a:endParaRPr>
          </a:p>
        </p:txBody>
      </p:sp>
      <p:pic>
        <p:nvPicPr>
          <p:cNvPr id="248836" name="Picture 4"/>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3132138" y="2276872"/>
            <a:ext cx="5688012" cy="3613150"/>
          </a:xfrm>
          <a:noFill/>
        </p:spPr>
      </p:pic>
      <p:graphicFrame>
        <p:nvGraphicFramePr>
          <p:cNvPr id="248837" name="Group 5"/>
          <p:cNvGraphicFramePr>
            <a:graphicFrameLocks noGrp="1"/>
          </p:cNvGraphicFramePr>
          <p:nvPr>
            <p:ph sz="quarter" idx="2"/>
          </p:nvPr>
        </p:nvGraphicFramePr>
        <p:xfrm>
          <a:off x="827088" y="2191097"/>
          <a:ext cx="1363662" cy="3565818"/>
        </p:xfrm>
        <a:graphic>
          <a:graphicData uri="http://schemas.openxmlformats.org/drawingml/2006/table">
            <a:tbl>
              <a:tblPr/>
              <a:tblGrid>
                <a:gridCol w="371475"/>
                <a:gridCol w="992187"/>
              </a:tblGrid>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m</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A</a:t>
                      </a:r>
                      <a:r>
                        <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rPr>
                        <a:t>0</a:t>
                      </a: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A</a:t>
                      </a:r>
                      <a:r>
                        <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rPr>
                        <a:t>1</a:t>
                      </a: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A</a:t>
                      </a:r>
                      <a:r>
                        <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rPr>
                        <a:t>2</a:t>
                      </a:r>
                      <a:endPar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2</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3</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4</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5</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6</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7</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rPr>
                        <a:t>111</a:t>
                      </a:r>
                      <a:endPar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8869" name="Group 37"/>
          <p:cNvGraphicFramePr>
            <a:graphicFrameLocks noGrp="1"/>
          </p:cNvGraphicFramePr>
          <p:nvPr>
            <p:ph sz="quarter" idx="3"/>
          </p:nvPr>
        </p:nvGraphicFramePr>
        <p:xfrm>
          <a:off x="2339975" y="2191097"/>
          <a:ext cx="431800" cy="3565818"/>
        </p:xfrm>
        <a:graphic>
          <a:graphicData uri="http://schemas.openxmlformats.org/drawingml/2006/table">
            <a:tbl>
              <a:tblPr/>
              <a:tblGrid>
                <a:gridCol w="431800"/>
              </a:tblGrid>
              <a:tr h="3961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D</a:t>
                      </a:r>
                      <a:r>
                        <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rPr>
                        <a:t>i</a:t>
                      </a:r>
                      <a:endParaRPr kumimoji="1" lang="en-US" altLang="zh-CN" sz="2000" b="0" i="0" u="none" strike="noStrike" cap="none" normalizeH="0" baseline="-2500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FF0000"/>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a:spLocks noGrp="1" noChangeArrowheads="1"/>
          </p:cNvSpPr>
          <p:nvPr>
            <p:ph type="title"/>
          </p:nvPr>
        </p:nvSpPr>
        <p:spPr>
          <a:xfrm>
            <a:off x="1000125" y="185738"/>
            <a:ext cx="6905625" cy="742950"/>
          </a:xfrm>
        </p:spPr>
        <p:txBody>
          <a:bodyPr/>
          <a:lstStyle/>
          <a:p>
            <a:r>
              <a:rPr lang="zh-CN" altLang="en-US" sz="3600" dirty="0"/>
              <a:t>多路选择器的应用</a:t>
            </a:r>
            <a:endParaRPr lang="en-US" altLang="zh-CN" sz="3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69"/>
                                        </p:tgtEl>
                                        <p:attrNameLst>
                                          <p:attrName>style.visibility</p:attrName>
                                        </p:attrNameLst>
                                      </p:cBhvr>
                                      <p:to>
                                        <p:strVal val="visible"/>
                                      </p:to>
                                    </p:set>
                                    <p:anim calcmode="lin" valueType="num">
                                      <p:cBhvr additive="base">
                                        <p:cTn id="7" dur="500" fill="hold"/>
                                        <p:tgtEl>
                                          <p:spTgt spid="248869"/>
                                        </p:tgtEl>
                                        <p:attrNameLst>
                                          <p:attrName>ppt_x</p:attrName>
                                        </p:attrNameLst>
                                      </p:cBhvr>
                                      <p:tavLst>
                                        <p:tav tm="0">
                                          <p:val>
                                            <p:strVal val="#ppt_x"/>
                                          </p:val>
                                        </p:tav>
                                        <p:tav tm="100000">
                                          <p:val>
                                            <p:strVal val="#ppt_x"/>
                                          </p:val>
                                        </p:tav>
                                      </p:tavLst>
                                    </p:anim>
                                    <p:anim calcmode="lin" valueType="num">
                                      <p:cBhvr additive="base">
                                        <p:cTn id="8" dur="500" fill="hold"/>
                                        <p:tgtEl>
                                          <p:spTgt spid="2488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48836"/>
                                        </p:tgtEl>
                                        <p:attrNameLst>
                                          <p:attrName>style.visibility</p:attrName>
                                        </p:attrNameLst>
                                      </p:cBhvr>
                                      <p:to>
                                        <p:strVal val="visible"/>
                                      </p:to>
                                    </p:set>
                                    <p:animEffect transition="in" filter="blinds(horizontal)">
                                      <p:cBhvr>
                                        <p:cTn id="13" dur="500"/>
                                        <p:tgtEl>
                                          <p:spTgt spid="24883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8835"/>
                                        </p:tgtEl>
                                        <p:attrNameLst>
                                          <p:attrName>style.visibility</p:attrName>
                                        </p:attrNameLst>
                                      </p:cBhvr>
                                      <p:to>
                                        <p:strVal val="visible"/>
                                      </p:to>
                                    </p:set>
                                    <p:anim calcmode="lin" valueType="num">
                                      <p:cBhvr additive="base">
                                        <p:cTn id="18" dur="500" fill="hold"/>
                                        <p:tgtEl>
                                          <p:spTgt spid="248835"/>
                                        </p:tgtEl>
                                        <p:attrNameLst>
                                          <p:attrName>ppt_x</p:attrName>
                                        </p:attrNameLst>
                                      </p:cBhvr>
                                      <p:tavLst>
                                        <p:tav tm="0">
                                          <p:val>
                                            <p:strVal val="#ppt_x"/>
                                          </p:val>
                                        </p:tav>
                                        <p:tav tm="100000">
                                          <p:val>
                                            <p:strVal val="#ppt_x"/>
                                          </p:val>
                                        </p:tav>
                                      </p:tavLst>
                                    </p:anim>
                                    <p:anim calcmode="lin" valueType="num">
                                      <p:cBhvr additive="base">
                                        <p:cTn id="19" dur="500" fill="hold"/>
                                        <p:tgtEl>
                                          <p:spTgt spid="248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1141413" y="252413"/>
            <a:ext cx="7793037" cy="849312"/>
          </a:xfrm>
        </p:spPr>
        <p:txBody>
          <a:bodyPr/>
          <a:lstStyle/>
          <a:p>
            <a:r>
              <a:rPr lang="zh-CN" altLang="en-US" sz="4000" dirty="0"/>
              <a:t>多路选择器的应用</a:t>
            </a:r>
            <a:endParaRPr lang="en-US" altLang="zh-CN" dirty="0"/>
          </a:p>
        </p:txBody>
      </p:sp>
      <p:sp>
        <p:nvSpPr>
          <p:cNvPr id="54278" name="Rectangle 3"/>
          <p:cNvSpPr>
            <a:spLocks noGrp="1" noChangeArrowheads="1"/>
          </p:cNvSpPr>
          <p:nvPr>
            <p:ph type="body" sz="half" idx="1"/>
          </p:nvPr>
        </p:nvSpPr>
        <p:spPr>
          <a:xfrm>
            <a:off x="815975" y="1243013"/>
            <a:ext cx="8243888" cy="1543408"/>
          </a:xfrm>
        </p:spPr>
        <p:txBody>
          <a:bodyPr/>
          <a:lstStyle/>
          <a:p>
            <a:pPr>
              <a:lnSpc>
                <a:spcPct val="90000"/>
              </a:lnSpc>
            </a:pPr>
            <a:r>
              <a:rPr lang="zh-CN" altLang="en-US" sz="2400" dirty="0"/>
              <a:t>用</a:t>
            </a:r>
            <a:r>
              <a:rPr lang="en-US" altLang="zh-CN" sz="2400" dirty="0"/>
              <a:t>4</a:t>
            </a:r>
            <a:r>
              <a:rPr lang="zh-CN" altLang="en-US" sz="2400" dirty="0"/>
              <a:t>选</a:t>
            </a:r>
            <a:r>
              <a:rPr lang="en-US" altLang="zh-CN" sz="2400" dirty="0"/>
              <a:t>1</a:t>
            </a:r>
            <a:r>
              <a:rPr lang="zh-CN" altLang="en-US" sz="2400" dirty="0"/>
              <a:t>多路选择器实现</a:t>
            </a:r>
            <a:r>
              <a:rPr lang="en-US" altLang="zh-CN" sz="2400" dirty="0"/>
              <a:t>F</a:t>
            </a:r>
            <a:r>
              <a:rPr lang="zh-CN" altLang="en-US" sz="2400" dirty="0"/>
              <a:t>（</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=∑m(1,3,5,6</a:t>
            </a:r>
            <a:r>
              <a:rPr lang="zh-CN" altLang="en-US" sz="2400" dirty="0"/>
              <a:t>）</a:t>
            </a:r>
            <a:endParaRPr lang="zh-CN" altLang="en-US" sz="2400" dirty="0"/>
          </a:p>
          <a:p>
            <a:pPr>
              <a:lnSpc>
                <a:spcPct val="90000"/>
              </a:lnSpc>
              <a:buFont typeface="Wingdings" panose="05000000000000000000" pitchFamily="2" charset="2"/>
              <a:buNone/>
            </a:pPr>
            <a:r>
              <a:rPr lang="en-US" altLang="zh-CN" sz="2400" dirty="0"/>
              <a:t>1   </a:t>
            </a:r>
            <a:r>
              <a:rPr lang="zh-CN" altLang="en-US" sz="2400" dirty="0"/>
              <a:t>选择</a:t>
            </a:r>
            <a:r>
              <a:rPr lang="en-US" altLang="zh-CN" sz="2400" dirty="0">
                <a:solidFill>
                  <a:srgbClr val="FF0000"/>
                </a:solidFill>
              </a:rPr>
              <a:t>B</a:t>
            </a:r>
            <a:r>
              <a:rPr lang="zh-CN" altLang="en-US" sz="2400" dirty="0">
                <a:solidFill>
                  <a:srgbClr val="FF0000"/>
                </a:solidFill>
              </a:rPr>
              <a:t>、</a:t>
            </a:r>
            <a:r>
              <a:rPr lang="en-US" altLang="zh-CN" sz="2400" dirty="0">
                <a:solidFill>
                  <a:srgbClr val="FF0000"/>
                </a:solidFill>
              </a:rPr>
              <a:t>C</a:t>
            </a:r>
            <a:r>
              <a:rPr lang="zh-CN" altLang="en-US" sz="2400" dirty="0"/>
              <a:t>为选择变量，</a:t>
            </a:r>
            <a:r>
              <a:rPr lang="en-US" altLang="zh-CN" sz="2400" dirty="0"/>
              <a:t>A</a:t>
            </a:r>
            <a:r>
              <a:rPr lang="zh-CN" altLang="en-US" sz="2400" dirty="0"/>
              <a:t>为数据输入。将函数表达式展开成选择变量最小项表示形式。列出选择器的功能表，确定每条数据输入线的值。画出逻辑电路图</a:t>
            </a:r>
            <a:endParaRPr lang="zh-CN" altLang="en-US" sz="2400" dirty="0"/>
          </a:p>
        </p:txBody>
      </p:sp>
      <p:graphicFrame>
        <p:nvGraphicFramePr>
          <p:cNvPr id="250884" name="Object 2"/>
          <p:cNvGraphicFramePr>
            <a:graphicFrameLocks noGrp="1" noChangeAspect="1"/>
          </p:cNvGraphicFramePr>
          <p:nvPr>
            <p:ph sz="quarter" idx="2"/>
          </p:nvPr>
        </p:nvGraphicFramePr>
        <p:xfrm>
          <a:off x="1281589" y="3807142"/>
          <a:ext cx="2337435" cy="2586990"/>
        </p:xfrm>
        <a:graphic>
          <a:graphicData uri="http://schemas.openxmlformats.org/presentationml/2006/ole">
            <mc:AlternateContent xmlns:mc="http://schemas.openxmlformats.org/markup-compatibility/2006">
              <mc:Choice xmlns:v="urn:schemas-microsoft-com:vml" Requires="v">
                <p:oleObj spid="_x0000_s21700" name="文档" r:id="rId1" imgW="2473960" imgH="2463800" progId="Word.Document.8">
                  <p:embed/>
                </p:oleObj>
              </mc:Choice>
              <mc:Fallback>
                <p:oleObj name="文档" r:id="rId1" imgW="2473960" imgH="2463800" progId="Word.Document.8">
                  <p:embed/>
                  <p:pic>
                    <p:nvPicPr>
                      <p:cNvPr id="0" name="图片 21699"/>
                      <p:cNvPicPr>
                        <a:picLocks noChangeAspect="1" noChangeArrowheads="1"/>
                      </p:cNvPicPr>
                      <p:nvPr/>
                    </p:nvPicPr>
                    <p:blipFill>
                      <a:blip r:embed="rId2"/>
                      <a:srcRect/>
                      <a:stretch>
                        <a:fillRect/>
                      </a:stretch>
                    </p:blipFill>
                    <p:spPr bwMode="auto">
                      <a:xfrm>
                        <a:off x="1281589" y="3807142"/>
                        <a:ext cx="2337435" cy="2586990"/>
                      </a:xfrm>
                      <a:prstGeom prst="rect">
                        <a:avLst/>
                      </a:prstGeom>
                      <a:noFill/>
                      <a:ln>
                        <a:noFill/>
                      </a:ln>
                      <a:effectLst/>
                    </p:spPr>
                  </p:pic>
                </p:oleObj>
              </mc:Fallback>
            </mc:AlternateContent>
          </a:graphicData>
        </a:graphic>
      </p:graphicFrame>
      <p:graphicFrame>
        <p:nvGraphicFramePr>
          <p:cNvPr id="250885" name="Object 3"/>
          <p:cNvGraphicFramePr>
            <a:graphicFrameLocks noGrp="1" noChangeAspect="1"/>
          </p:cNvGraphicFramePr>
          <p:nvPr>
            <p:ph sz="quarter" idx="3"/>
          </p:nvPr>
        </p:nvGraphicFramePr>
        <p:xfrm>
          <a:off x="1391404" y="2786421"/>
          <a:ext cx="5680075" cy="885825"/>
        </p:xfrm>
        <a:graphic>
          <a:graphicData uri="http://schemas.openxmlformats.org/presentationml/2006/ole">
            <mc:AlternateContent xmlns:mc="http://schemas.openxmlformats.org/markup-compatibility/2006">
              <mc:Choice xmlns:v="urn:schemas-microsoft-com:vml" Requires="v">
                <p:oleObj spid="_x0000_s21701" name="公式" r:id="rId3" imgW="2235200" imgH="508000" progId="Equation.3">
                  <p:embed/>
                </p:oleObj>
              </mc:Choice>
              <mc:Fallback>
                <p:oleObj name="公式" r:id="rId3" imgW="2235200" imgH="508000" progId="Equation.3">
                  <p:embed/>
                  <p:pic>
                    <p:nvPicPr>
                      <p:cNvPr id="0" name="图片 21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04" y="2786421"/>
                        <a:ext cx="56800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886" name="Rectangle 6"/>
          <p:cNvSpPr>
            <a:spLocks noChangeArrowheads="1"/>
          </p:cNvSpPr>
          <p:nvPr/>
        </p:nvSpPr>
        <p:spPr bwMode="auto">
          <a:xfrm>
            <a:off x="6443663" y="3606800"/>
            <a:ext cx="1447800" cy="2362200"/>
          </a:xfrm>
          <a:prstGeom prst="rect">
            <a:avLst/>
          </a:prstGeom>
          <a:solidFill>
            <a:srgbClr val="FFFFFF"/>
          </a:solidFill>
          <a:ln w="9525">
            <a:solidFill>
              <a:schemeClr val="tx1"/>
            </a:solidFill>
            <a:miter lim="800000"/>
          </a:ln>
        </p:spPr>
        <p:txBody>
          <a:bodyPr wrap="none" anchor="ctr"/>
          <a:lstStyle/>
          <a:p>
            <a:endParaRPr lang="zh-CN" altLang="en-US"/>
          </a:p>
        </p:txBody>
      </p:sp>
      <p:sp>
        <p:nvSpPr>
          <p:cNvPr id="250887" name="Line 7"/>
          <p:cNvSpPr>
            <a:spLocks noChangeShapeType="1"/>
          </p:cNvSpPr>
          <p:nvPr/>
        </p:nvSpPr>
        <p:spPr bwMode="auto">
          <a:xfrm>
            <a:off x="5986463" y="5054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88" name="Line 8"/>
          <p:cNvSpPr>
            <a:spLocks noChangeShapeType="1"/>
          </p:cNvSpPr>
          <p:nvPr/>
        </p:nvSpPr>
        <p:spPr bwMode="auto">
          <a:xfrm>
            <a:off x="5986463" y="5435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89" name="Line 9"/>
          <p:cNvSpPr>
            <a:spLocks noChangeShapeType="1"/>
          </p:cNvSpPr>
          <p:nvPr/>
        </p:nvSpPr>
        <p:spPr bwMode="auto">
          <a:xfrm>
            <a:off x="5986463" y="3911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90" name="Line 10"/>
          <p:cNvSpPr>
            <a:spLocks noChangeShapeType="1"/>
          </p:cNvSpPr>
          <p:nvPr/>
        </p:nvSpPr>
        <p:spPr bwMode="auto">
          <a:xfrm>
            <a:off x="7891463" y="4673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91" name="Line 11"/>
          <p:cNvSpPr>
            <a:spLocks noChangeShapeType="1"/>
          </p:cNvSpPr>
          <p:nvPr/>
        </p:nvSpPr>
        <p:spPr bwMode="auto">
          <a:xfrm>
            <a:off x="5986463" y="4292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92" name="Line 12"/>
          <p:cNvSpPr>
            <a:spLocks noChangeShapeType="1"/>
          </p:cNvSpPr>
          <p:nvPr/>
        </p:nvSpPr>
        <p:spPr bwMode="auto">
          <a:xfrm>
            <a:off x="5986463" y="4673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893" name="Text Box 13"/>
          <p:cNvSpPr txBox="1">
            <a:spLocks noChangeArrowheads="1"/>
          </p:cNvSpPr>
          <p:nvPr/>
        </p:nvSpPr>
        <p:spPr bwMode="auto">
          <a:xfrm>
            <a:off x="6519863" y="3759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0</a:t>
            </a:r>
            <a:endParaRPr lang="en-US" altLang="zh-CN" sz="2000">
              <a:latin typeface="Times New Roman" panose="02020603050405020304" pitchFamily="18" charset="0"/>
            </a:endParaRPr>
          </a:p>
        </p:txBody>
      </p:sp>
      <p:sp>
        <p:nvSpPr>
          <p:cNvPr id="250894" name="Text Box 14"/>
          <p:cNvSpPr txBox="1">
            <a:spLocks noChangeArrowheads="1"/>
          </p:cNvSpPr>
          <p:nvPr/>
        </p:nvSpPr>
        <p:spPr bwMode="auto">
          <a:xfrm>
            <a:off x="6519863" y="4140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250895" name="Text Box 15"/>
          <p:cNvSpPr txBox="1">
            <a:spLocks noChangeArrowheads="1"/>
          </p:cNvSpPr>
          <p:nvPr/>
        </p:nvSpPr>
        <p:spPr bwMode="auto">
          <a:xfrm>
            <a:off x="6519863" y="4521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p:txBody>
      </p:sp>
      <p:sp>
        <p:nvSpPr>
          <p:cNvPr id="250896" name="Text Box 16"/>
          <p:cNvSpPr txBox="1">
            <a:spLocks noChangeArrowheads="1"/>
          </p:cNvSpPr>
          <p:nvPr/>
        </p:nvSpPr>
        <p:spPr bwMode="auto">
          <a:xfrm>
            <a:off x="6519863" y="4826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250897" name="Text Box 17"/>
          <p:cNvSpPr txBox="1">
            <a:spLocks noChangeArrowheads="1"/>
          </p:cNvSpPr>
          <p:nvPr/>
        </p:nvSpPr>
        <p:spPr bwMode="auto">
          <a:xfrm>
            <a:off x="7434263" y="4521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F</a:t>
            </a:r>
            <a:endParaRPr lang="en-US" altLang="zh-CN" sz="2000">
              <a:latin typeface="Times New Roman" panose="02020603050405020304" pitchFamily="18" charset="0"/>
            </a:endParaRPr>
          </a:p>
        </p:txBody>
      </p:sp>
      <p:sp>
        <p:nvSpPr>
          <p:cNvPr id="250898" name="Text Box 18"/>
          <p:cNvSpPr txBox="1">
            <a:spLocks noChangeArrowheads="1"/>
          </p:cNvSpPr>
          <p:nvPr/>
        </p:nvSpPr>
        <p:spPr bwMode="auto">
          <a:xfrm>
            <a:off x="6877050" y="5622925"/>
            <a:ext cx="57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i="1">
                <a:latin typeface="Times New Roman" panose="02020603050405020304" pitchFamily="18" charset="0"/>
              </a:rPr>
              <a:t>EN</a:t>
            </a:r>
            <a:endParaRPr lang="en-US" altLang="zh-CN" sz="2000" i="1">
              <a:latin typeface="Times New Roman" panose="02020603050405020304" pitchFamily="18" charset="0"/>
            </a:endParaRPr>
          </a:p>
        </p:txBody>
      </p:sp>
      <p:sp>
        <p:nvSpPr>
          <p:cNvPr id="250899" name="Text Box 19"/>
          <p:cNvSpPr txBox="1">
            <a:spLocks noChangeArrowheads="1"/>
          </p:cNvSpPr>
          <p:nvPr/>
        </p:nvSpPr>
        <p:spPr bwMode="auto">
          <a:xfrm>
            <a:off x="6519863" y="5207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S</a:t>
            </a:r>
            <a:r>
              <a:rPr lang="en-US" altLang="zh-CN" sz="2000" baseline="-25000">
                <a:latin typeface="Times New Roman" panose="02020603050405020304" pitchFamily="18" charset="0"/>
              </a:rPr>
              <a:t>0</a:t>
            </a:r>
            <a:endParaRPr lang="en-US" altLang="zh-CN" sz="2000">
              <a:latin typeface="Times New Roman" panose="02020603050405020304" pitchFamily="18" charset="0"/>
            </a:endParaRPr>
          </a:p>
        </p:txBody>
      </p:sp>
      <p:sp>
        <p:nvSpPr>
          <p:cNvPr id="250900" name="Line 20"/>
          <p:cNvSpPr>
            <a:spLocks noChangeShapeType="1"/>
          </p:cNvSpPr>
          <p:nvPr/>
        </p:nvSpPr>
        <p:spPr bwMode="auto">
          <a:xfrm>
            <a:off x="5986463" y="57404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901" name="Text Box 21"/>
          <p:cNvSpPr txBox="1">
            <a:spLocks noChangeArrowheads="1"/>
          </p:cNvSpPr>
          <p:nvPr/>
        </p:nvSpPr>
        <p:spPr bwMode="auto">
          <a:xfrm>
            <a:off x="6519863" y="5588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S</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250902" name="Line 22"/>
          <p:cNvSpPr>
            <a:spLocks noChangeShapeType="1"/>
          </p:cNvSpPr>
          <p:nvPr/>
        </p:nvSpPr>
        <p:spPr bwMode="auto">
          <a:xfrm>
            <a:off x="7019925" y="598328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0903" name="Oval 23"/>
          <p:cNvSpPr>
            <a:spLocks noChangeArrowheads="1"/>
          </p:cNvSpPr>
          <p:nvPr/>
        </p:nvSpPr>
        <p:spPr bwMode="auto">
          <a:xfrm>
            <a:off x="6977063" y="5969000"/>
            <a:ext cx="76200" cy="76200"/>
          </a:xfrm>
          <a:prstGeom prst="ellipse">
            <a:avLst/>
          </a:prstGeom>
          <a:solidFill>
            <a:schemeClr val="accent2"/>
          </a:solidFill>
          <a:ln w="9525">
            <a:solidFill>
              <a:schemeClr val="tx1"/>
            </a:solidFill>
            <a:round/>
          </a:ln>
        </p:spPr>
        <p:txBody>
          <a:bodyPr wrap="none" anchor="ctr"/>
          <a:lstStyle/>
          <a:p>
            <a:endParaRPr lang="zh-CN" altLang="en-US"/>
          </a:p>
        </p:txBody>
      </p:sp>
      <p:sp>
        <p:nvSpPr>
          <p:cNvPr id="250904" name="Text Box 24"/>
          <p:cNvSpPr txBox="1">
            <a:spLocks noChangeArrowheads="1"/>
          </p:cNvSpPr>
          <p:nvPr/>
        </p:nvSpPr>
        <p:spPr bwMode="auto">
          <a:xfrm>
            <a:off x="5605463" y="3759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250905" name="Text Box 25"/>
          <p:cNvSpPr txBox="1">
            <a:spLocks noChangeArrowheads="1"/>
          </p:cNvSpPr>
          <p:nvPr/>
        </p:nvSpPr>
        <p:spPr bwMode="auto">
          <a:xfrm>
            <a:off x="5605463" y="4140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250906" name="Text Box 26"/>
          <p:cNvSpPr txBox="1">
            <a:spLocks noChangeArrowheads="1"/>
          </p:cNvSpPr>
          <p:nvPr/>
        </p:nvSpPr>
        <p:spPr bwMode="auto">
          <a:xfrm>
            <a:off x="5605463" y="4445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50907" name="Text Box 27"/>
          <p:cNvSpPr txBox="1">
            <a:spLocks noChangeArrowheads="1"/>
          </p:cNvSpPr>
          <p:nvPr/>
        </p:nvSpPr>
        <p:spPr bwMode="auto">
          <a:xfrm>
            <a:off x="5605463" y="4902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50908" name="Text Box 28"/>
          <p:cNvSpPr txBox="1">
            <a:spLocks noChangeArrowheads="1"/>
          </p:cNvSpPr>
          <p:nvPr/>
        </p:nvSpPr>
        <p:spPr bwMode="auto">
          <a:xfrm>
            <a:off x="5605463" y="5207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50909" name="Text Box 29"/>
          <p:cNvSpPr txBox="1">
            <a:spLocks noChangeArrowheads="1"/>
          </p:cNvSpPr>
          <p:nvPr/>
        </p:nvSpPr>
        <p:spPr bwMode="auto">
          <a:xfrm>
            <a:off x="5651500" y="55514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50910" name="Text Box 30"/>
          <p:cNvSpPr txBox="1">
            <a:spLocks noChangeArrowheads="1"/>
          </p:cNvSpPr>
          <p:nvPr/>
        </p:nvSpPr>
        <p:spPr bwMode="auto">
          <a:xfrm>
            <a:off x="6732588" y="61277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250911" name="Line 31"/>
          <p:cNvSpPr>
            <a:spLocks noChangeShapeType="1"/>
          </p:cNvSpPr>
          <p:nvPr/>
        </p:nvSpPr>
        <p:spPr bwMode="auto">
          <a:xfrm>
            <a:off x="5605463" y="4902200"/>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 calcmode="lin" valueType="num">
                                      <p:cBhvr additive="base">
                                        <p:cTn id="12" dur="500" fill="hold"/>
                                        <p:tgtEl>
                                          <p:spTgt spid="250884"/>
                                        </p:tgtEl>
                                        <p:attrNameLst>
                                          <p:attrName>ppt_x</p:attrName>
                                        </p:attrNameLst>
                                      </p:cBhvr>
                                      <p:tavLst>
                                        <p:tav tm="0">
                                          <p:val>
                                            <p:strVal val="#ppt_x"/>
                                          </p:val>
                                        </p:tav>
                                        <p:tav tm="100000">
                                          <p:val>
                                            <p:strVal val="#ppt_x"/>
                                          </p:val>
                                        </p:tav>
                                      </p:tavLst>
                                    </p:anim>
                                    <p:anim calcmode="lin" valueType="num">
                                      <p:cBhvr additive="base">
                                        <p:cTn id="13" dur="500" fill="hold"/>
                                        <p:tgtEl>
                                          <p:spTgt spid="25088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50886"/>
                                        </p:tgtEl>
                                        <p:attrNameLst>
                                          <p:attrName>style.visibility</p:attrName>
                                        </p:attrNameLst>
                                      </p:cBhvr>
                                      <p:to>
                                        <p:strVal val="visible"/>
                                      </p:to>
                                    </p:set>
                                    <p:animEffect transition="in" filter="box(in)">
                                      <p:cBhvr>
                                        <p:cTn id="18" dur="500"/>
                                        <p:tgtEl>
                                          <p:spTgt spid="25088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50887"/>
                                        </p:tgtEl>
                                        <p:attrNameLst>
                                          <p:attrName>style.visibility</p:attrName>
                                        </p:attrNameLst>
                                      </p:cBhvr>
                                      <p:to>
                                        <p:strVal val="visible"/>
                                      </p:to>
                                    </p:set>
                                    <p:animEffect transition="in" filter="box(in)">
                                      <p:cBhvr>
                                        <p:cTn id="21" dur="500"/>
                                        <p:tgtEl>
                                          <p:spTgt spid="25088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50888"/>
                                        </p:tgtEl>
                                        <p:attrNameLst>
                                          <p:attrName>style.visibility</p:attrName>
                                        </p:attrNameLst>
                                      </p:cBhvr>
                                      <p:to>
                                        <p:strVal val="visible"/>
                                      </p:to>
                                    </p:set>
                                    <p:animEffect transition="in" filter="box(in)">
                                      <p:cBhvr>
                                        <p:cTn id="24" dur="500"/>
                                        <p:tgtEl>
                                          <p:spTgt spid="25088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50889"/>
                                        </p:tgtEl>
                                        <p:attrNameLst>
                                          <p:attrName>style.visibility</p:attrName>
                                        </p:attrNameLst>
                                      </p:cBhvr>
                                      <p:to>
                                        <p:strVal val="visible"/>
                                      </p:to>
                                    </p:set>
                                    <p:animEffect transition="in" filter="box(in)">
                                      <p:cBhvr>
                                        <p:cTn id="27" dur="500"/>
                                        <p:tgtEl>
                                          <p:spTgt spid="25088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50890"/>
                                        </p:tgtEl>
                                        <p:attrNameLst>
                                          <p:attrName>style.visibility</p:attrName>
                                        </p:attrNameLst>
                                      </p:cBhvr>
                                      <p:to>
                                        <p:strVal val="visible"/>
                                      </p:to>
                                    </p:set>
                                    <p:animEffect transition="in" filter="box(in)">
                                      <p:cBhvr>
                                        <p:cTn id="30" dur="500"/>
                                        <p:tgtEl>
                                          <p:spTgt spid="25089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0891"/>
                                        </p:tgtEl>
                                        <p:attrNameLst>
                                          <p:attrName>style.visibility</p:attrName>
                                        </p:attrNameLst>
                                      </p:cBhvr>
                                      <p:to>
                                        <p:strVal val="visible"/>
                                      </p:to>
                                    </p:set>
                                    <p:animEffect transition="in" filter="box(in)">
                                      <p:cBhvr>
                                        <p:cTn id="33" dur="500"/>
                                        <p:tgtEl>
                                          <p:spTgt spid="25089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50892"/>
                                        </p:tgtEl>
                                        <p:attrNameLst>
                                          <p:attrName>style.visibility</p:attrName>
                                        </p:attrNameLst>
                                      </p:cBhvr>
                                      <p:to>
                                        <p:strVal val="visible"/>
                                      </p:to>
                                    </p:set>
                                    <p:animEffect transition="in" filter="box(in)">
                                      <p:cBhvr>
                                        <p:cTn id="36" dur="500"/>
                                        <p:tgtEl>
                                          <p:spTgt spid="25089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50893"/>
                                        </p:tgtEl>
                                        <p:attrNameLst>
                                          <p:attrName>style.visibility</p:attrName>
                                        </p:attrNameLst>
                                      </p:cBhvr>
                                      <p:to>
                                        <p:strVal val="visible"/>
                                      </p:to>
                                    </p:set>
                                    <p:animEffect transition="in" filter="box(in)">
                                      <p:cBhvr>
                                        <p:cTn id="39" dur="500"/>
                                        <p:tgtEl>
                                          <p:spTgt spid="25089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50894"/>
                                        </p:tgtEl>
                                        <p:attrNameLst>
                                          <p:attrName>style.visibility</p:attrName>
                                        </p:attrNameLst>
                                      </p:cBhvr>
                                      <p:to>
                                        <p:strVal val="visible"/>
                                      </p:to>
                                    </p:set>
                                    <p:animEffect transition="in" filter="box(in)">
                                      <p:cBhvr>
                                        <p:cTn id="42" dur="500"/>
                                        <p:tgtEl>
                                          <p:spTgt spid="250894"/>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50895"/>
                                        </p:tgtEl>
                                        <p:attrNameLst>
                                          <p:attrName>style.visibility</p:attrName>
                                        </p:attrNameLst>
                                      </p:cBhvr>
                                      <p:to>
                                        <p:strVal val="visible"/>
                                      </p:to>
                                    </p:set>
                                    <p:animEffect transition="in" filter="box(in)">
                                      <p:cBhvr>
                                        <p:cTn id="45" dur="500"/>
                                        <p:tgtEl>
                                          <p:spTgt spid="25089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50896"/>
                                        </p:tgtEl>
                                        <p:attrNameLst>
                                          <p:attrName>style.visibility</p:attrName>
                                        </p:attrNameLst>
                                      </p:cBhvr>
                                      <p:to>
                                        <p:strVal val="visible"/>
                                      </p:to>
                                    </p:set>
                                    <p:animEffect transition="in" filter="box(in)">
                                      <p:cBhvr>
                                        <p:cTn id="48" dur="500"/>
                                        <p:tgtEl>
                                          <p:spTgt spid="25089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50897"/>
                                        </p:tgtEl>
                                        <p:attrNameLst>
                                          <p:attrName>style.visibility</p:attrName>
                                        </p:attrNameLst>
                                      </p:cBhvr>
                                      <p:to>
                                        <p:strVal val="visible"/>
                                      </p:to>
                                    </p:set>
                                    <p:animEffect transition="in" filter="box(in)">
                                      <p:cBhvr>
                                        <p:cTn id="51" dur="500"/>
                                        <p:tgtEl>
                                          <p:spTgt spid="250897"/>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50898"/>
                                        </p:tgtEl>
                                        <p:attrNameLst>
                                          <p:attrName>style.visibility</p:attrName>
                                        </p:attrNameLst>
                                      </p:cBhvr>
                                      <p:to>
                                        <p:strVal val="visible"/>
                                      </p:to>
                                    </p:set>
                                    <p:animEffect transition="in" filter="box(in)">
                                      <p:cBhvr>
                                        <p:cTn id="54" dur="500"/>
                                        <p:tgtEl>
                                          <p:spTgt spid="250898"/>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50899"/>
                                        </p:tgtEl>
                                        <p:attrNameLst>
                                          <p:attrName>style.visibility</p:attrName>
                                        </p:attrNameLst>
                                      </p:cBhvr>
                                      <p:to>
                                        <p:strVal val="visible"/>
                                      </p:to>
                                    </p:set>
                                    <p:animEffect transition="in" filter="box(in)">
                                      <p:cBhvr>
                                        <p:cTn id="57" dur="500"/>
                                        <p:tgtEl>
                                          <p:spTgt spid="250899"/>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50900"/>
                                        </p:tgtEl>
                                        <p:attrNameLst>
                                          <p:attrName>style.visibility</p:attrName>
                                        </p:attrNameLst>
                                      </p:cBhvr>
                                      <p:to>
                                        <p:strVal val="visible"/>
                                      </p:to>
                                    </p:set>
                                    <p:animEffect transition="in" filter="box(in)">
                                      <p:cBhvr>
                                        <p:cTn id="60" dur="500"/>
                                        <p:tgtEl>
                                          <p:spTgt spid="250900"/>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50901"/>
                                        </p:tgtEl>
                                        <p:attrNameLst>
                                          <p:attrName>style.visibility</p:attrName>
                                        </p:attrNameLst>
                                      </p:cBhvr>
                                      <p:to>
                                        <p:strVal val="visible"/>
                                      </p:to>
                                    </p:set>
                                    <p:animEffect transition="in" filter="box(in)">
                                      <p:cBhvr>
                                        <p:cTn id="63" dur="500"/>
                                        <p:tgtEl>
                                          <p:spTgt spid="250901"/>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50902"/>
                                        </p:tgtEl>
                                        <p:attrNameLst>
                                          <p:attrName>style.visibility</p:attrName>
                                        </p:attrNameLst>
                                      </p:cBhvr>
                                      <p:to>
                                        <p:strVal val="visible"/>
                                      </p:to>
                                    </p:set>
                                    <p:animEffect transition="in" filter="box(in)">
                                      <p:cBhvr>
                                        <p:cTn id="66" dur="500"/>
                                        <p:tgtEl>
                                          <p:spTgt spid="250902"/>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50903"/>
                                        </p:tgtEl>
                                        <p:attrNameLst>
                                          <p:attrName>style.visibility</p:attrName>
                                        </p:attrNameLst>
                                      </p:cBhvr>
                                      <p:to>
                                        <p:strVal val="visible"/>
                                      </p:to>
                                    </p:set>
                                    <p:animEffect transition="in" filter="box(in)">
                                      <p:cBhvr>
                                        <p:cTn id="69" dur="500"/>
                                        <p:tgtEl>
                                          <p:spTgt spid="250903"/>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50904"/>
                                        </p:tgtEl>
                                        <p:attrNameLst>
                                          <p:attrName>style.visibility</p:attrName>
                                        </p:attrNameLst>
                                      </p:cBhvr>
                                      <p:to>
                                        <p:strVal val="visible"/>
                                      </p:to>
                                    </p:set>
                                    <p:animEffect transition="in" filter="box(in)">
                                      <p:cBhvr>
                                        <p:cTn id="72" dur="500"/>
                                        <p:tgtEl>
                                          <p:spTgt spid="250904"/>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50905"/>
                                        </p:tgtEl>
                                        <p:attrNameLst>
                                          <p:attrName>style.visibility</p:attrName>
                                        </p:attrNameLst>
                                      </p:cBhvr>
                                      <p:to>
                                        <p:strVal val="visible"/>
                                      </p:to>
                                    </p:set>
                                    <p:animEffect transition="in" filter="box(in)">
                                      <p:cBhvr>
                                        <p:cTn id="75" dur="500"/>
                                        <p:tgtEl>
                                          <p:spTgt spid="250905"/>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50906"/>
                                        </p:tgtEl>
                                        <p:attrNameLst>
                                          <p:attrName>style.visibility</p:attrName>
                                        </p:attrNameLst>
                                      </p:cBhvr>
                                      <p:to>
                                        <p:strVal val="visible"/>
                                      </p:to>
                                    </p:set>
                                    <p:animEffect transition="in" filter="box(in)">
                                      <p:cBhvr>
                                        <p:cTn id="78" dur="500"/>
                                        <p:tgtEl>
                                          <p:spTgt spid="250906"/>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50907"/>
                                        </p:tgtEl>
                                        <p:attrNameLst>
                                          <p:attrName>style.visibility</p:attrName>
                                        </p:attrNameLst>
                                      </p:cBhvr>
                                      <p:to>
                                        <p:strVal val="visible"/>
                                      </p:to>
                                    </p:set>
                                    <p:animEffect transition="in" filter="box(in)">
                                      <p:cBhvr>
                                        <p:cTn id="81" dur="500"/>
                                        <p:tgtEl>
                                          <p:spTgt spid="250907"/>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250908"/>
                                        </p:tgtEl>
                                        <p:attrNameLst>
                                          <p:attrName>style.visibility</p:attrName>
                                        </p:attrNameLst>
                                      </p:cBhvr>
                                      <p:to>
                                        <p:strVal val="visible"/>
                                      </p:to>
                                    </p:set>
                                    <p:animEffect transition="in" filter="box(in)">
                                      <p:cBhvr>
                                        <p:cTn id="84" dur="500"/>
                                        <p:tgtEl>
                                          <p:spTgt spid="250908"/>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250909"/>
                                        </p:tgtEl>
                                        <p:attrNameLst>
                                          <p:attrName>style.visibility</p:attrName>
                                        </p:attrNameLst>
                                      </p:cBhvr>
                                      <p:to>
                                        <p:strVal val="visible"/>
                                      </p:to>
                                    </p:set>
                                    <p:animEffect transition="in" filter="box(in)">
                                      <p:cBhvr>
                                        <p:cTn id="87" dur="500"/>
                                        <p:tgtEl>
                                          <p:spTgt spid="250909"/>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250910"/>
                                        </p:tgtEl>
                                        <p:attrNameLst>
                                          <p:attrName>style.visibility</p:attrName>
                                        </p:attrNameLst>
                                      </p:cBhvr>
                                      <p:to>
                                        <p:strVal val="visible"/>
                                      </p:to>
                                    </p:set>
                                    <p:animEffect transition="in" filter="box(in)">
                                      <p:cBhvr>
                                        <p:cTn id="90" dur="500"/>
                                        <p:tgtEl>
                                          <p:spTgt spid="250910"/>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250911"/>
                                        </p:tgtEl>
                                        <p:attrNameLst>
                                          <p:attrName>style.visibility</p:attrName>
                                        </p:attrNameLst>
                                      </p:cBhvr>
                                      <p:to>
                                        <p:strVal val="visible"/>
                                      </p:to>
                                    </p:set>
                                    <p:animEffect transition="in" filter="box(in)">
                                      <p:cBhvr>
                                        <p:cTn id="93" dur="500"/>
                                        <p:tgtEl>
                                          <p:spTgt spid="250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bldLvl="0" animBg="1"/>
      <p:bldP spid="250887" grpId="0" bldLvl="0" animBg="1"/>
      <p:bldP spid="250888" grpId="0" bldLvl="0" animBg="1"/>
      <p:bldP spid="250889" grpId="0" bldLvl="0" animBg="1"/>
      <p:bldP spid="250890" grpId="0" bldLvl="0" animBg="1"/>
      <p:bldP spid="250891" grpId="0" bldLvl="0" animBg="1"/>
      <p:bldP spid="250892" grpId="0" bldLvl="0" animBg="1"/>
      <p:bldP spid="250893" grpId="0"/>
      <p:bldP spid="250894" grpId="0"/>
      <p:bldP spid="250895" grpId="0"/>
      <p:bldP spid="250896" grpId="0"/>
      <p:bldP spid="250897" grpId="0"/>
      <p:bldP spid="250898" grpId="0"/>
      <p:bldP spid="250899" grpId="0"/>
      <p:bldP spid="250900" grpId="0" bldLvl="0" animBg="1"/>
      <p:bldP spid="250901" grpId="0"/>
      <p:bldP spid="250902" grpId="0" bldLvl="0" animBg="1"/>
      <p:bldP spid="250903" grpId="0" bldLvl="0" animBg="1"/>
      <p:bldP spid="250904" grpId="0"/>
      <p:bldP spid="250905" grpId="0"/>
      <p:bldP spid="250906" grpId="0"/>
      <p:bldP spid="250907" grpId="0"/>
      <p:bldP spid="250908" grpId="0"/>
      <p:bldP spid="250909" grpId="0"/>
      <p:bldP spid="250910" grpId="0"/>
      <p:bldP spid="25091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2"/>
          <p:cNvSpPr txBox="1">
            <a:spLocks noChangeArrowheads="1"/>
          </p:cNvSpPr>
          <p:nvPr/>
        </p:nvSpPr>
        <p:spPr bwMode="auto">
          <a:xfrm>
            <a:off x="611188" y="1196975"/>
            <a:ext cx="8424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chemeClr val="tx2"/>
                </a:solidFill>
                <a:latin typeface="Times New Roman" panose="02020603050405020304" pitchFamily="18" charset="0"/>
              </a:rPr>
              <a:t>2  </a:t>
            </a:r>
            <a:r>
              <a:rPr lang="zh-CN" altLang="en-US" sz="2400" dirty="0">
                <a:solidFill>
                  <a:schemeClr val="tx2"/>
                </a:solidFill>
                <a:latin typeface="Times New Roman" panose="02020603050405020304" pitchFamily="18" charset="0"/>
              </a:rPr>
              <a:t>选择</a:t>
            </a:r>
            <a:r>
              <a:rPr lang="en-US" altLang="zh-CN" sz="2400" dirty="0">
                <a:solidFill>
                  <a:srgbClr val="FF0000"/>
                </a:solidFill>
                <a:latin typeface="Times New Roman" panose="02020603050405020304" pitchFamily="18" charset="0"/>
              </a:rPr>
              <a:t>AB</a:t>
            </a:r>
            <a:r>
              <a:rPr lang="zh-CN" altLang="en-US" sz="2400" dirty="0">
                <a:solidFill>
                  <a:schemeClr val="tx2"/>
                </a:solidFill>
                <a:latin typeface="Times New Roman" panose="02020603050405020304" pitchFamily="18" charset="0"/>
              </a:rPr>
              <a:t>为选择变量，</a:t>
            </a:r>
            <a:r>
              <a:rPr lang="en-US" altLang="zh-CN" sz="2400" dirty="0">
                <a:solidFill>
                  <a:schemeClr val="tx2"/>
                </a:solidFill>
                <a:latin typeface="Times New Roman" panose="02020603050405020304" pitchFamily="18" charset="0"/>
              </a:rPr>
              <a:t>C</a:t>
            </a:r>
            <a:r>
              <a:rPr lang="zh-CN" altLang="en-US" sz="2400" dirty="0">
                <a:solidFill>
                  <a:schemeClr val="tx2"/>
                </a:solidFill>
                <a:latin typeface="Times New Roman" panose="02020603050405020304" pitchFamily="18" charset="0"/>
              </a:rPr>
              <a:t>为数据输入，画出卡诺图</a:t>
            </a:r>
            <a:r>
              <a:rPr lang="en-US" altLang="zh-CN" sz="2400" dirty="0">
                <a:solidFill>
                  <a:schemeClr val="tx2"/>
                </a:solidFill>
                <a:latin typeface="Times New Roman" panose="02020603050405020304" pitchFamily="18" charset="0"/>
              </a:rPr>
              <a:t> </a:t>
            </a:r>
            <a:r>
              <a:rPr lang="zh-CN" altLang="en-US" sz="2400" dirty="0">
                <a:solidFill>
                  <a:schemeClr val="tx2"/>
                </a:solidFill>
                <a:latin typeface="Times New Roman" panose="02020603050405020304" pitchFamily="18" charset="0"/>
              </a:rPr>
              <a:t>，标出实现函数的最小项，确定每种选择情况下，数据输入线的值（</a:t>
            </a:r>
            <a:r>
              <a:rPr lang="en-US" altLang="zh-CN" sz="2400" dirty="0">
                <a:solidFill>
                  <a:schemeClr val="tx2"/>
                </a:solidFill>
                <a:latin typeface="Times New Roman" panose="02020603050405020304" pitchFamily="18" charset="0"/>
              </a:rPr>
              <a:t>0,1</a:t>
            </a:r>
            <a:r>
              <a:rPr lang="zh-CN" altLang="en-US" sz="2400" dirty="0">
                <a:solidFill>
                  <a:schemeClr val="tx2"/>
                </a:solidFill>
                <a:latin typeface="Times New Roman" panose="02020603050405020304" pitchFamily="18" charset="0"/>
              </a:rPr>
              <a:t>，原变量，反变量）。</a:t>
            </a:r>
            <a:r>
              <a:rPr lang="en-US" altLang="zh-CN" sz="2400" dirty="0">
                <a:latin typeface="Times New Roman" panose="02020603050405020304" pitchFamily="18" charset="0"/>
              </a:rPr>
              <a:t>F</a:t>
            </a:r>
            <a:r>
              <a:rPr lang="zh-CN" altLang="en-US" sz="2400" dirty="0">
                <a:latin typeface="Times New Roman" panose="02020603050405020304" pitchFamily="18" charset="0"/>
              </a:rPr>
              <a:t>（</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=∑m(1,3,5,6</a:t>
            </a:r>
            <a:r>
              <a:rPr lang="zh-CN" altLang="en-US" sz="2400" dirty="0">
                <a:latin typeface="Times New Roman" panose="02020603050405020304" pitchFamily="18" charset="0"/>
              </a:rPr>
              <a:t>）</a:t>
            </a:r>
            <a:endParaRPr lang="zh-CN" altLang="en-US" sz="2400" dirty="0">
              <a:solidFill>
                <a:schemeClr val="tx2"/>
              </a:solidFill>
              <a:latin typeface="Times New Roman" panose="02020603050405020304" pitchFamily="18" charset="0"/>
            </a:endParaRPr>
          </a:p>
        </p:txBody>
      </p:sp>
      <p:sp>
        <p:nvSpPr>
          <p:cNvPr id="251907" name="Rectangle 3"/>
          <p:cNvSpPr>
            <a:spLocks noChangeArrowheads="1"/>
          </p:cNvSpPr>
          <p:nvPr/>
        </p:nvSpPr>
        <p:spPr bwMode="auto">
          <a:xfrm>
            <a:off x="6226175" y="2587625"/>
            <a:ext cx="1447800" cy="2362200"/>
          </a:xfrm>
          <a:prstGeom prst="rect">
            <a:avLst/>
          </a:prstGeom>
          <a:solidFill>
            <a:srgbClr val="FFFFFF"/>
          </a:solidFill>
          <a:ln w="9525">
            <a:solidFill>
              <a:schemeClr val="tx1"/>
            </a:solidFill>
            <a:miter lim="800000"/>
          </a:ln>
        </p:spPr>
        <p:txBody>
          <a:bodyPr wrap="none" anchor="ctr"/>
          <a:lstStyle/>
          <a:p>
            <a:endParaRPr lang="zh-CN" altLang="en-US"/>
          </a:p>
        </p:txBody>
      </p:sp>
      <p:sp>
        <p:nvSpPr>
          <p:cNvPr id="251908" name="Line 4"/>
          <p:cNvSpPr>
            <a:spLocks noChangeShapeType="1"/>
          </p:cNvSpPr>
          <p:nvPr/>
        </p:nvSpPr>
        <p:spPr bwMode="auto">
          <a:xfrm>
            <a:off x="5768975" y="4035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09" name="Line 5"/>
          <p:cNvSpPr>
            <a:spLocks noChangeShapeType="1"/>
          </p:cNvSpPr>
          <p:nvPr/>
        </p:nvSpPr>
        <p:spPr bwMode="auto">
          <a:xfrm>
            <a:off x="5768975" y="4416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0" name="Line 6"/>
          <p:cNvSpPr>
            <a:spLocks noChangeShapeType="1"/>
          </p:cNvSpPr>
          <p:nvPr/>
        </p:nvSpPr>
        <p:spPr bwMode="auto">
          <a:xfrm>
            <a:off x="5768975" y="2892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1" name="Line 7"/>
          <p:cNvSpPr>
            <a:spLocks noChangeShapeType="1"/>
          </p:cNvSpPr>
          <p:nvPr/>
        </p:nvSpPr>
        <p:spPr bwMode="auto">
          <a:xfrm>
            <a:off x="7673975" y="3654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2" name="Line 8"/>
          <p:cNvSpPr>
            <a:spLocks noChangeShapeType="1"/>
          </p:cNvSpPr>
          <p:nvPr/>
        </p:nvSpPr>
        <p:spPr bwMode="auto">
          <a:xfrm>
            <a:off x="5768975" y="3273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3" name="Line 9"/>
          <p:cNvSpPr>
            <a:spLocks noChangeShapeType="1"/>
          </p:cNvSpPr>
          <p:nvPr/>
        </p:nvSpPr>
        <p:spPr bwMode="auto">
          <a:xfrm>
            <a:off x="5768975" y="36544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4" name="Text Box 10"/>
          <p:cNvSpPr txBox="1">
            <a:spLocks noChangeArrowheads="1"/>
          </p:cNvSpPr>
          <p:nvPr/>
        </p:nvSpPr>
        <p:spPr bwMode="auto">
          <a:xfrm>
            <a:off x="6302375" y="27400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0</a:t>
            </a:r>
            <a:endParaRPr lang="en-US" altLang="zh-CN" sz="2000">
              <a:latin typeface="Times New Roman" panose="02020603050405020304" pitchFamily="18" charset="0"/>
            </a:endParaRPr>
          </a:p>
        </p:txBody>
      </p:sp>
      <p:sp>
        <p:nvSpPr>
          <p:cNvPr id="251915" name="Text Box 11"/>
          <p:cNvSpPr txBox="1">
            <a:spLocks noChangeArrowheads="1"/>
          </p:cNvSpPr>
          <p:nvPr/>
        </p:nvSpPr>
        <p:spPr bwMode="auto">
          <a:xfrm>
            <a:off x="6302375" y="31210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251916" name="Text Box 12"/>
          <p:cNvSpPr txBox="1">
            <a:spLocks noChangeArrowheads="1"/>
          </p:cNvSpPr>
          <p:nvPr/>
        </p:nvSpPr>
        <p:spPr bwMode="auto">
          <a:xfrm>
            <a:off x="6302375" y="35020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p:txBody>
      </p:sp>
      <p:sp>
        <p:nvSpPr>
          <p:cNvPr id="251917" name="Text Box 13"/>
          <p:cNvSpPr txBox="1">
            <a:spLocks noChangeArrowheads="1"/>
          </p:cNvSpPr>
          <p:nvPr/>
        </p:nvSpPr>
        <p:spPr bwMode="auto">
          <a:xfrm>
            <a:off x="6302375" y="38068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D</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251918" name="Text Box 14"/>
          <p:cNvSpPr txBox="1">
            <a:spLocks noChangeArrowheads="1"/>
          </p:cNvSpPr>
          <p:nvPr/>
        </p:nvSpPr>
        <p:spPr bwMode="auto">
          <a:xfrm>
            <a:off x="7216775" y="35020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F</a:t>
            </a:r>
            <a:endParaRPr lang="en-US" altLang="zh-CN" sz="2000">
              <a:latin typeface="Times New Roman" panose="02020603050405020304" pitchFamily="18" charset="0"/>
            </a:endParaRPr>
          </a:p>
        </p:txBody>
      </p:sp>
      <p:sp>
        <p:nvSpPr>
          <p:cNvPr id="251919" name="Text Box 15"/>
          <p:cNvSpPr txBox="1">
            <a:spLocks noChangeArrowheads="1"/>
          </p:cNvSpPr>
          <p:nvPr/>
        </p:nvSpPr>
        <p:spPr bwMode="auto">
          <a:xfrm>
            <a:off x="6683375" y="44926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i="1">
                <a:latin typeface="Times New Roman" panose="02020603050405020304" pitchFamily="18" charset="0"/>
              </a:rPr>
              <a:t>EN</a:t>
            </a:r>
            <a:endParaRPr lang="en-US" altLang="zh-CN" sz="2000" i="1">
              <a:latin typeface="Times New Roman" panose="02020603050405020304" pitchFamily="18" charset="0"/>
            </a:endParaRPr>
          </a:p>
        </p:txBody>
      </p:sp>
      <p:sp>
        <p:nvSpPr>
          <p:cNvPr id="251920" name="Text Box 16"/>
          <p:cNvSpPr txBox="1">
            <a:spLocks noChangeArrowheads="1"/>
          </p:cNvSpPr>
          <p:nvPr/>
        </p:nvSpPr>
        <p:spPr bwMode="auto">
          <a:xfrm>
            <a:off x="6302375" y="41878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S</a:t>
            </a:r>
            <a:r>
              <a:rPr lang="en-US" altLang="zh-CN" sz="2000" baseline="-25000">
                <a:latin typeface="Times New Roman" panose="02020603050405020304" pitchFamily="18" charset="0"/>
              </a:rPr>
              <a:t>0</a:t>
            </a:r>
            <a:endParaRPr lang="en-US" altLang="zh-CN" sz="2000">
              <a:latin typeface="Times New Roman" panose="02020603050405020304" pitchFamily="18" charset="0"/>
            </a:endParaRPr>
          </a:p>
        </p:txBody>
      </p:sp>
      <p:sp>
        <p:nvSpPr>
          <p:cNvPr id="251921" name="Line 17"/>
          <p:cNvSpPr>
            <a:spLocks noChangeShapeType="1"/>
          </p:cNvSpPr>
          <p:nvPr/>
        </p:nvSpPr>
        <p:spPr bwMode="auto">
          <a:xfrm>
            <a:off x="5768975" y="4721225"/>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22" name="Text Box 18"/>
          <p:cNvSpPr txBox="1">
            <a:spLocks noChangeArrowheads="1"/>
          </p:cNvSpPr>
          <p:nvPr/>
        </p:nvSpPr>
        <p:spPr bwMode="auto">
          <a:xfrm>
            <a:off x="6302375" y="45688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S</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251923" name="Line 19"/>
          <p:cNvSpPr>
            <a:spLocks noChangeShapeType="1"/>
          </p:cNvSpPr>
          <p:nvPr/>
        </p:nvSpPr>
        <p:spPr bwMode="auto">
          <a:xfrm>
            <a:off x="6802438" y="4964113"/>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24" name="Oval 20"/>
          <p:cNvSpPr>
            <a:spLocks noChangeArrowheads="1"/>
          </p:cNvSpPr>
          <p:nvPr/>
        </p:nvSpPr>
        <p:spPr bwMode="auto">
          <a:xfrm>
            <a:off x="6759575" y="4949825"/>
            <a:ext cx="76200" cy="76200"/>
          </a:xfrm>
          <a:prstGeom prst="ellipse">
            <a:avLst/>
          </a:prstGeom>
          <a:solidFill>
            <a:schemeClr val="accent2"/>
          </a:solidFill>
          <a:ln w="9525">
            <a:solidFill>
              <a:schemeClr val="tx1"/>
            </a:solidFill>
            <a:round/>
          </a:ln>
        </p:spPr>
        <p:txBody>
          <a:bodyPr wrap="none" anchor="ctr"/>
          <a:lstStyle/>
          <a:p>
            <a:endParaRPr lang="zh-CN" altLang="en-US"/>
          </a:p>
        </p:txBody>
      </p:sp>
      <p:sp>
        <p:nvSpPr>
          <p:cNvPr id="251925" name="Text Box 21"/>
          <p:cNvSpPr txBox="1">
            <a:spLocks noChangeArrowheads="1"/>
          </p:cNvSpPr>
          <p:nvPr/>
        </p:nvSpPr>
        <p:spPr bwMode="auto">
          <a:xfrm>
            <a:off x="5387975" y="27400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51926" name="Text Box 22"/>
          <p:cNvSpPr txBox="1">
            <a:spLocks noChangeArrowheads="1"/>
          </p:cNvSpPr>
          <p:nvPr/>
        </p:nvSpPr>
        <p:spPr bwMode="auto">
          <a:xfrm>
            <a:off x="5387975" y="31210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51927" name="Text Box 23"/>
          <p:cNvSpPr txBox="1">
            <a:spLocks noChangeArrowheads="1"/>
          </p:cNvSpPr>
          <p:nvPr/>
        </p:nvSpPr>
        <p:spPr bwMode="auto">
          <a:xfrm>
            <a:off x="5387975" y="34258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51928" name="Text Box 24"/>
          <p:cNvSpPr txBox="1">
            <a:spLocks noChangeArrowheads="1"/>
          </p:cNvSpPr>
          <p:nvPr/>
        </p:nvSpPr>
        <p:spPr bwMode="auto">
          <a:xfrm>
            <a:off x="5387975" y="38830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51929" name="Text Box 25"/>
          <p:cNvSpPr txBox="1">
            <a:spLocks noChangeArrowheads="1"/>
          </p:cNvSpPr>
          <p:nvPr/>
        </p:nvSpPr>
        <p:spPr bwMode="auto">
          <a:xfrm>
            <a:off x="5387975" y="41878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51930" name="Text Box 26"/>
          <p:cNvSpPr txBox="1">
            <a:spLocks noChangeArrowheads="1"/>
          </p:cNvSpPr>
          <p:nvPr/>
        </p:nvSpPr>
        <p:spPr bwMode="auto">
          <a:xfrm>
            <a:off x="5387975" y="44926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51931" name="Text Box 27"/>
          <p:cNvSpPr txBox="1">
            <a:spLocks noChangeArrowheads="1"/>
          </p:cNvSpPr>
          <p:nvPr/>
        </p:nvSpPr>
        <p:spPr bwMode="auto">
          <a:xfrm>
            <a:off x="6911975" y="50260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251932" name="Line 28"/>
          <p:cNvSpPr>
            <a:spLocks noChangeShapeType="1"/>
          </p:cNvSpPr>
          <p:nvPr/>
        </p:nvSpPr>
        <p:spPr bwMode="auto">
          <a:xfrm>
            <a:off x="5387975" y="3883025"/>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1933" name="Object 2"/>
          <p:cNvGraphicFramePr>
            <a:graphicFrameLocks noChangeAspect="1"/>
          </p:cNvGraphicFramePr>
          <p:nvPr/>
        </p:nvGraphicFramePr>
        <p:xfrm>
          <a:off x="1070992" y="2573313"/>
          <a:ext cx="3429000" cy="2655887"/>
        </p:xfrm>
        <a:graphic>
          <a:graphicData uri="http://schemas.openxmlformats.org/presentationml/2006/ole">
            <mc:AlternateContent xmlns:mc="http://schemas.openxmlformats.org/markup-compatibility/2006">
              <mc:Choice xmlns:v="urn:schemas-microsoft-com:vml" Requires="v">
                <p:oleObj spid="_x0000_s22627" name="Document" r:id="rId1" imgW="3154045" imgH="2442210" progId="Word.Document.8">
                  <p:embed/>
                </p:oleObj>
              </mc:Choice>
              <mc:Fallback>
                <p:oleObj name="Document" r:id="rId1" imgW="3154045" imgH="2442210" progId="Word.Document.8">
                  <p:embed/>
                  <p:pic>
                    <p:nvPicPr>
                      <p:cNvPr id="0" name="图片 22626"/>
                      <p:cNvPicPr>
                        <a:picLocks noChangeAspect="1" noChangeArrowheads="1"/>
                      </p:cNvPicPr>
                      <p:nvPr/>
                    </p:nvPicPr>
                    <p:blipFill>
                      <a:blip r:embed="rId2"/>
                      <a:srcRect/>
                      <a:stretch>
                        <a:fillRect/>
                      </a:stretch>
                    </p:blipFill>
                    <p:spPr bwMode="auto">
                      <a:xfrm>
                        <a:off x="1070992" y="2573313"/>
                        <a:ext cx="3429000" cy="2655887"/>
                      </a:xfrm>
                      <a:prstGeom prst="rect">
                        <a:avLst/>
                      </a:prstGeom>
                      <a:noFill/>
                      <a:ln>
                        <a:noFill/>
                      </a:ln>
                    </p:spPr>
                  </p:pic>
                </p:oleObj>
              </mc:Fallback>
            </mc:AlternateContent>
          </a:graphicData>
        </a:graphic>
      </p:graphicFrame>
      <p:sp>
        <p:nvSpPr>
          <p:cNvPr id="251934" name="Oval 30"/>
          <p:cNvSpPr>
            <a:spLocks noChangeArrowheads="1"/>
          </p:cNvSpPr>
          <p:nvPr/>
        </p:nvSpPr>
        <p:spPr bwMode="auto">
          <a:xfrm>
            <a:off x="2193925" y="3956050"/>
            <a:ext cx="215900" cy="28733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35" name="Oval 31"/>
          <p:cNvSpPr>
            <a:spLocks noChangeArrowheads="1"/>
          </p:cNvSpPr>
          <p:nvPr/>
        </p:nvSpPr>
        <p:spPr bwMode="auto">
          <a:xfrm>
            <a:off x="2697163" y="3956050"/>
            <a:ext cx="215900" cy="28733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36" name="Oval 32"/>
          <p:cNvSpPr>
            <a:spLocks noChangeArrowheads="1"/>
          </p:cNvSpPr>
          <p:nvPr/>
        </p:nvSpPr>
        <p:spPr bwMode="auto">
          <a:xfrm>
            <a:off x="3717336" y="3913955"/>
            <a:ext cx="215900" cy="28733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37" name="Oval 33"/>
          <p:cNvSpPr>
            <a:spLocks noChangeArrowheads="1"/>
          </p:cNvSpPr>
          <p:nvPr/>
        </p:nvSpPr>
        <p:spPr bwMode="auto">
          <a:xfrm>
            <a:off x="3165475" y="3367088"/>
            <a:ext cx="215900" cy="287337"/>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39" name="Text Box 35"/>
          <p:cNvSpPr txBox="1">
            <a:spLocks noChangeArrowheads="1"/>
          </p:cNvSpPr>
          <p:nvPr/>
        </p:nvSpPr>
        <p:spPr bwMode="auto">
          <a:xfrm>
            <a:off x="358775" y="5575301"/>
            <a:ext cx="87852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dirty="0">
                <a:latin typeface="Times New Roman" panose="02020603050405020304" pitchFamily="18" charset="0"/>
              </a:rPr>
              <a:t>思考：</a:t>
            </a:r>
            <a:r>
              <a:rPr lang="en-US" altLang="zh-CN" dirty="0">
                <a:latin typeface="Times New Roman" panose="02020603050405020304" pitchFamily="18" charset="0"/>
              </a:rPr>
              <a:t>1</a:t>
            </a:r>
            <a:r>
              <a:rPr lang="zh-CN" altLang="en-US" dirty="0">
                <a:latin typeface="Times New Roman" panose="02020603050405020304" pitchFamily="18" charset="0"/>
              </a:rPr>
              <a:t>什么情况下，数据输入线值为</a:t>
            </a:r>
            <a:r>
              <a:rPr lang="en-US" altLang="zh-CN" dirty="0">
                <a:latin typeface="Times New Roman" panose="02020603050405020304" pitchFamily="18" charset="0"/>
              </a:rPr>
              <a:t>0</a:t>
            </a:r>
            <a:r>
              <a:rPr lang="zh-CN" altLang="en-US" dirty="0">
                <a:latin typeface="Times New Roman" panose="02020603050405020304" pitchFamily="18" charset="0"/>
              </a:rPr>
              <a:t>，什么时候为</a:t>
            </a:r>
            <a:r>
              <a:rPr lang="en-US" altLang="zh-CN" dirty="0">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在增加逻辑门电路控制的情况下，能否用更少的选择变量来实现布尔函数？</a:t>
            </a:r>
            <a:endParaRPr lang="zh-CN" altLang="en-US" dirty="0">
              <a:latin typeface="Times New Roman" panose="02020603050405020304" pitchFamily="18" charset="0"/>
            </a:endParaRPr>
          </a:p>
        </p:txBody>
      </p:sp>
      <p:sp>
        <p:nvSpPr>
          <p:cNvPr id="39" name="Rectangle 2"/>
          <p:cNvSpPr>
            <a:spLocks noGrp="1" noChangeArrowheads="1"/>
          </p:cNvSpPr>
          <p:nvPr>
            <p:ph type="title"/>
          </p:nvPr>
        </p:nvSpPr>
        <p:spPr>
          <a:xfrm>
            <a:off x="927100" y="116632"/>
            <a:ext cx="7793037" cy="849312"/>
          </a:xfrm>
        </p:spPr>
        <p:txBody>
          <a:bodyPr/>
          <a:lstStyle/>
          <a:p>
            <a:r>
              <a:rPr lang="zh-CN" altLang="en-US" sz="4000" dirty="0"/>
              <a:t>多路选择器的应用</a:t>
            </a:r>
            <a:endParaRPr lang="en-US" altLang="zh-CN"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blinds(horizontal)">
                                      <p:cBhvr>
                                        <p:cTn id="7" dur="500"/>
                                        <p:tgtEl>
                                          <p:spTgt spid="2519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1934"/>
                                        </p:tgtEl>
                                        <p:attrNameLst>
                                          <p:attrName>style.visibility</p:attrName>
                                        </p:attrNameLst>
                                      </p:cBhvr>
                                      <p:to>
                                        <p:strVal val="visible"/>
                                      </p:to>
                                    </p:set>
                                    <p:anim calcmode="lin" valueType="num">
                                      <p:cBhvr additive="base">
                                        <p:cTn id="12" dur="500" fill="hold"/>
                                        <p:tgtEl>
                                          <p:spTgt spid="251934"/>
                                        </p:tgtEl>
                                        <p:attrNameLst>
                                          <p:attrName>ppt_x</p:attrName>
                                        </p:attrNameLst>
                                      </p:cBhvr>
                                      <p:tavLst>
                                        <p:tav tm="0">
                                          <p:val>
                                            <p:strVal val="#ppt_x"/>
                                          </p:val>
                                        </p:tav>
                                        <p:tav tm="100000">
                                          <p:val>
                                            <p:strVal val="#ppt_x"/>
                                          </p:val>
                                        </p:tav>
                                      </p:tavLst>
                                    </p:anim>
                                    <p:anim calcmode="lin" valueType="num">
                                      <p:cBhvr additive="base">
                                        <p:cTn id="13" dur="500" fill="hold"/>
                                        <p:tgtEl>
                                          <p:spTgt spid="25193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1935"/>
                                        </p:tgtEl>
                                        <p:attrNameLst>
                                          <p:attrName>style.visibility</p:attrName>
                                        </p:attrNameLst>
                                      </p:cBhvr>
                                      <p:to>
                                        <p:strVal val="visible"/>
                                      </p:to>
                                    </p:set>
                                    <p:anim calcmode="lin" valueType="num">
                                      <p:cBhvr additive="base">
                                        <p:cTn id="16" dur="500" fill="hold"/>
                                        <p:tgtEl>
                                          <p:spTgt spid="251935"/>
                                        </p:tgtEl>
                                        <p:attrNameLst>
                                          <p:attrName>ppt_x</p:attrName>
                                        </p:attrNameLst>
                                      </p:cBhvr>
                                      <p:tavLst>
                                        <p:tav tm="0">
                                          <p:val>
                                            <p:strVal val="#ppt_x"/>
                                          </p:val>
                                        </p:tav>
                                        <p:tav tm="100000">
                                          <p:val>
                                            <p:strVal val="#ppt_x"/>
                                          </p:val>
                                        </p:tav>
                                      </p:tavLst>
                                    </p:anim>
                                    <p:anim calcmode="lin" valueType="num">
                                      <p:cBhvr additive="base">
                                        <p:cTn id="17" dur="500" fill="hold"/>
                                        <p:tgtEl>
                                          <p:spTgt spid="25193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51936"/>
                                        </p:tgtEl>
                                        <p:attrNameLst>
                                          <p:attrName>style.visibility</p:attrName>
                                        </p:attrNameLst>
                                      </p:cBhvr>
                                      <p:to>
                                        <p:strVal val="visible"/>
                                      </p:to>
                                    </p:set>
                                    <p:anim calcmode="lin" valueType="num">
                                      <p:cBhvr additive="base">
                                        <p:cTn id="20" dur="500" fill="hold"/>
                                        <p:tgtEl>
                                          <p:spTgt spid="251936"/>
                                        </p:tgtEl>
                                        <p:attrNameLst>
                                          <p:attrName>ppt_x</p:attrName>
                                        </p:attrNameLst>
                                      </p:cBhvr>
                                      <p:tavLst>
                                        <p:tav tm="0">
                                          <p:val>
                                            <p:strVal val="#ppt_x"/>
                                          </p:val>
                                        </p:tav>
                                        <p:tav tm="100000">
                                          <p:val>
                                            <p:strVal val="#ppt_x"/>
                                          </p:val>
                                        </p:tav>
                                      </p:tavLst>
                                    </p:anim>
                                    <p:anim calcmode="lin" valueType="num">
                                      <p:cBhvr additive="base">
                                        <p:cTn id="21" dur="500" fill="hold"/>
                                        <p:tgtEl>
                                          <p:spTgt spid="25193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51937"/>
                                        </p:tgtEl>
                                        <p:attrNameLst>
                                          <p:attrName>style.visibility</p:attrName>
                                        </p:attrNameLst>
                                      </p:cBhvr>
                                      <p:to>
                                        <p:strVal val="visible"/>
                                      </p:to>
                                    </p:set>
                                    <p:anim calcmode="lin" valueType="num">
                                      <p:cBhvr additive="base">
                                        <p:cTn id="24" dur="500" fill="hold"/>
                                        <p:tgtEl>
                                          <p:spTgt spid="251937"/>
                                        </p:tgtEl>
                                        <p:attrNameLst>
                                          <p:attrName>ppt_x</p:attrName>
                                        </p:attrNameLst>
                                      </p:cBhvr>
                                      <p:tavLst>
                                        <p:tav tm="0">
                                          <p:val>
                                            <p:strVal val="#ppt_x"/>
                                          </p:val>
                                        </p:tav>
                                        <p:tav tm="100000">
                                          <p:val>
                                            <p:strVal val="#ppt_x"/>
                                          </p:val>
                                        </p:tav>
                                      </p:tavLst>
                                    </p:anim>
                                    <p:anim calcmode="lin" valueType="num">
                                      <p:cBhvr additive="base">
                                        <p:cTn id="25" dur="500" fill="hold"/>
                                        <p:tgtEl>
                                          <p:spTgt spid="25193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1907"/>
                                        </p:tgtEl>
                                        <p:attrNameLst>
                                          <p:attrName>style.visibility</p:attrName>
                                        </p:attrNameLst>
                                      </p:cBhvr>
                                      <p:to>
                                        <p:strVal val="visible"/>
                                      </p:to>
                                    </p:set>
                                    <p:anim calcmode="lin" valueType="num">
                                      <p:cBhvr additive="base">
                                        <p:cTn id="30" dur="500" fill="hold"/>
                                        <p:tgtEl>
                                          <p:spTgt spid="251907"/>
                                        </p:tgtEl>
                                        <p:attrNameLst>
                                          <p:attrName>ppt_x</p:attrName>
                                        </p:attrNameLst>
                                      </p:cBhvr>
                                      <p:tavLst>
                                        <p:tav tm="0">
                                          <p:val>
                                            <p:strVal val="#ppt_x"/>
                                          </p:val>
                                        </p:tav>
                                        <p:tav tm="100000">
                                          <p:val>
                                            <p:strVal val="#ppt_x"/>
                                          </p:val>
                                        </p:tav>
                                      </p:tavLst>
                                    </p:anim>
                                    <p:anim calcmode="lin" valueType="num">
                                      <p:cBhvr additive="base">
                                        <p:cTn id="31" dur="500" fill="hold"/>
                                        <p:tgtEl>
                                          <p:spTgt spid="25190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51908"/>
                                        </p:tgtEl>
                                        <p:attrNameLst>
                                          <p:attrName>style.visibility</p:attrName>
                                        </p:attrNameLst>
                                      </p:cBhvr>
                                      <p:to>
                                        <p:strVal val="visible"/>
                                      </p:to>
                                    </p:set>
                                    <p:anim calcmode="lin" valueType="num">
                                      <p:cBhvr additive="base">
                                        <p:cTn id="34" dur="500" fill="hold"/>
                                        <p:tgtEl>
                                          <p:spTgt spid="251908"/>
                                        </p:tgtEl>
                                        <p:attrNameLst>
                                          <p:attrName>ppt_x</p:attrName>
                                        </p:attrNameLst>
                                      </p:cBhvr>
                                      <p:tavLst>
                                        <p:tav tm="0">
                                          <p:val>
                                            <p:strVal val="#ppt_x"/>
                                          </p:val>
                                        </p:tav>
                                        <p:tav tm="100000">
                                          <p:val>
                                            <p:strVal val="#ppt_x"/>
                                          </p:val>
                                        </p:tav>
                                      </p:tavLst>
                                    </p:anim>
                                    <p:anim calcmode="lin" valueType="num">
                                      <p:cBhvr additive="base">
                                        <p:cTn id="35" dur="500" fill="hold"/>
                                        <p:tgtEl>
                                          <p:spTgt spid="25190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51909"/>
                                        </p:tgtEl>
                                        <p:attrNameLst>
                                          <p:attrName>style.visibility</p:attrName>
                                        </p:attrNameLst>
                                      </p:cBhvr>
                                      <p:to>
                                        <p:strVal val="visible"/>
                                      </p:to>
                                    </p:set>
                                    <p:anim calcmode="lin" valueType="num">
                                      <p:cBhvr additive="base">
                                        <p:cTn id="38" dur="500" fill="hold"/>
                                        <p:tgtEl>
                                          <p:spTgt spid="251909"/>
                                        </p:tgtEl>
                                        <p:attrNameLst>
                                          <p:attrName>ppt_x</p:attrName>
                                        </p:attrNameLst>
                                      </p:cBhvr>
                                      <p:tavLst>
                                        <p:tav tm="0">
                                          <p:val>
                                            <p:strVal val="#ppt_x"/>
                                          </p:val>
                                        </p:tav>
                                        <p:tav tm="100000">
                                          <p:val>
                                            <p:strVal val="#ppt_x"/>
                                          </p:val>
                                        </p:tav>
                                      </p:tavLst>
                                    </p:anim>
                                    <p:anim calcmode="lin" valueType="num">
                                      <p:cBhvr additive="base">
                                        <p:cTn id="39" dur="500" fill="hold"/>
                                        <p:tgtEl>
                                          <p:spTgt spid="25190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51910"/>
                                        </p:tgtEl>
                                        <p:attrNameLst>
                                          <p:attrName>style.visibility</p:attrName>
                                        </p:attrNameLst>
                                      </p:cBhvr>
                                      <p:to>
                                        <p:strVal val="visible"/>
                                      </p:to>
                                    </p:set>
                                    <p:anim calcmode="lin" valueType="num">
                                      <p:cBhvr additive="base">
                                        <p:cTn id="42" dur="500" fill="hold"/>
                                        <p:tgtEl>
                                          <p:spTgt spid="251910"/>
                                        </p:tgtEl>
                                        <p:attrNameLst>
                                          <p:attrName>ppt_x</p:attrName>
                                        </p:attrNameLst>
                                      </p:cBhvr>
                                      <p:tavLst>
                                        <p:tav tm="0">
                                          <p:val>
                                            <p:strVal val="#ppt_x"/>
                                          </p:val>
                                        </p:tav>
                                        <p:tav tm="100000">
                                          <p:val>
                                            <p:strVal val="#ppt_x"/>
                                          </p:val>
                                        </p:tav>
                                      </p:tavLst>
                                    </p:anim>
                                    <p:anim calcmode="lin" valueType="num">
                                      <p:cBhvr additive="base">
                                        <p:cTn id="43" dur="500" fill="hold"/>
                                        <p:tgtEl>
                                          <p:spTgt spid="2519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1911"/>
                                        </p:tgtEl>
                                        <p:attrNameLst>
                                          <p:attrName>style.visibility</p:attrName>
                                        </p:attrNameLst>
                                      </p:cBhvr>
                                      <p:to>
                                        <p:strVal val="visible"/>
                                      </p:to>
                                    </p:set>
                                    <p:anim calcmode="lin" valueType="num">
                                      <p:cBhvr additive="base">
                                        <p:cTn id="46" dur="500" fill="hold"/>
                                        <p:tgtEl>
                                          <p:spTgt spid="251911"/>
                                        </p:tgtEl>
                                        <p:attrNameLst>
                                          <p:attrName>ppt_x</p:attrName>
                                        </p:attrNameLst>
                                      </p:cBhvr>
                                      <p:tavLst>
                                        <p:tav tm="0">
                                          <p:val>
                                            <p:strVal val="#ppt_x"/>
                                          </p:val>
                                        </p:tav>
                                        <p:tav tm="100000">
                                          <p:val>
                                            <p:strVal val="#ppt_x"/>
                                          </p:val>
                                        </p:tav>
                                      </p:tavLst>
                                    </p:anim>
                                    <p:anim calcmode="lin" valueType="num">
                                      <p:cBhvr additive="base">
                                        <p:cTn id="47" dur="500" fill="hold"/>
                                        <p:tgtEl>
                                          <p:spTgt spid="2519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1912"/>
                                        </p:tgtEl>
                                        <p:attrNameLst>
                                          <p:attrName>style.visibility</p:attrName>
                                        </p:attrNameLst>
                                      </p:cBhvr>
                                      <p:to>
                                        <p:strVal val="visible"/>
                                      </p:to>
                                    </p:set>
                                    <p:anim calcmode="lin" valueType="num">
                                      <p:cBhvr additive="base">
                                        <p:cTn id="50" dur="500" fill="hold"/>
                                        <p:tgtEl>
                                          <p:spTgt spid="251912"/>
                                        </p:tgtEl>
                                        <p:attrNameLst>
                                          <p:attrName>ppt_x</p:attrName>
                                        </p:attrNameLst>
                                      </p:cBhvr>
                                      <p:tavLst>
                                        <p:tav tm="0">
                                          <p:val>
                                            <p:strVal val="#ppt_x"/>
                                          </p:val>
                                        </p:tav>
                                        <p:tav tm="100000">
                                          <p:val>
                                            <p:strVal val="#ppt_x"/>
                                          </p:val>
                                        </p:tav>
                                      </p:tavLst>
                                    </p:anim>
                                    <p:anim calcmode="lin" valueType="num">
                                      <p:cBhvr additive="base">
                                        <p:cTn id="51" dur="500" fill="hold"/>
                                        <p:tgtEl>
                                          <p:spTgt spid="25191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51913"/>
                                        </p:tgtEl>
                                        <p:attrNameLst>
                                          <p:attrName>style.visibility</p:attrName>
                                        </p:attrNameLst>
                                      </p:cBhvr>
                                      <p:to>
                                        <p:strVal val="visible"/>
                                      </p:to>
                                    </p:set>
                                    <p:anim calcmode="lin" valueType="num">
                                      <p:cBhvr additive="base">
                                        <p:cTn id="54" dur="500" fill="hold"/>
                                        <p:tgtEl>
                                          <p:spTgt spid="251913"/>
                                        </p:tgtEl>
                                        <p:attrNameLst>
                                          <p:attrName>ppt_x</p:attrName>
                                        </p:attrNameLst>
                                      </p:cBhvr>
                                      <p:tavLst>
                                        <p:tav tm="0">
                                          <p:val>
                                            <p:strVal val="#ppt_x"/>
                                          </p:val>
                                        </p:tav>
                                        <p:tav tm="100000">
                                          <p:val>
                                            <p:strVal val="#ppt_x"/>
                                          </p:val>
                                        </p:tav>
                                      </p:tavLst>
                                    </p:anim>
                                    <p:anim calcmode="lin" valueType="num">
                                      <p:cBhvr additive="base">
                                        <p:cTn id="55" dur="500" fill="hold"/>
                                        <p:tgtEl>
                                          <p:spTgt spid="25191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51914"/>
                                        </p:tgtEl>
                                        <p:attrNameLst>
                                          <p:attrName>style.visibility</p:attrName>
                                        </p:attrNameLst>
                                      </p:cBhvr>
                                      <p:to>
                                        <p:strVal val="visible"/>
                                      </p:to>
                                    </p:set>
                                    <p:anim calcmode="lin" valueType="num">
                                      <p:cBhvr additive="base">
                                        <p:cTn id="58" dur="500" fill="hold"/>
                                        <p:tgtEl>
                                          <p:spTgt spid="251914"/>
                                        </p:tgtEl>
                                        <p:attrNameLst>
                                          <p:attrName>ppt_x</p:attrName>
                                        </p:attrNameLst>
                                      </p:cBhvr>
                                      <p:tavLst>
                                        <p:tav tm="0">
                                          <p:val>
                                            <p:strVal val="#ppt_x"/>
                                          </p:val>
                                        </p:tav>
                                        <p:tav tm="100000">
                                          <p:val>
                                            <p:strVal val="#ppt_x"/>
                                          </p:val>
                                        </p:tav>
                                      </p:tavLst>
                                    </p:anim>
                                    <p:anim calcmode="lin" valueType="num">
                                      <p:cBhvr additive="base">
                                        <p:cTn id="59" dur="500" fill="hold"/>
                                        <p:tgtEl>
                                          <p:spTgt spid="25191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1915"/>
                                        </p:tgtEl>
                                        <p:attrNameLst>
                                          <p:attrName>style.visibility</p:attrName>
                                        </p:attrNameLst>
                                      </p:cBhvr>
                                      <p:to>
                                        <p:strVal val="visible"/>
                                      </p:to>
                                    </p:set>
                                    <p:anim calcmode="lin" valueType="num">
                                      <p:cBhvr additive="base">
                                        <p:cTn id="62" dur="500" fill="hold"/>
                                        <p:tgtEl>
                                          <p:spTgt spid="251915"/>
                                        </p:tgtEl>
                                        <p:attrNameLst>
                                          <p:attrName>ppt_x</p:attrName>
                                        </p:attrNameLst>
                                      </p:cBhvr>
                                      <p:tavLst>
                                        <p:tav tm="0">
                                          <p:val>
                                            <p:strVal val="#ppt_x"/>
                                          </p:val>
                                        </p:tav>
                                        <p:tav tm="100000">
                                          <p:val>
                                            <p:strVal val="#ppt_x"/>
                                          </p:val>
                                        </p:tav>
                                      </p:tavLst>
                                    </p:anim>
                                    <p:anim calcmode="lin" valueType="num">
                                      <p:cBhvr additive="base">
                                        <p:cTn id="63" dur="500" fill="hold"/>
                                        <p:tgtEl>
                                          <p:spTgt spid="25191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51916"/>
                                        </p:tgtEl>
                                        <p:attrNameLst>
                                          <p:attrName>style.visibility</p:attrName>
                                        </p:attrNameLst>
                                      </p:cBhvr>
                                      <p:to>
                                        <p:strVal val="visible"/>
                                      </p:to>
                                    </p:set>
                                    <p:anim calcmode="lin" valueType="num">
                                      <p:cBhvr additive="base">
                                        <p:cTn id="66" dur="500" fill="hold"/>
                                        <p:tgtEl>
                                          <p:spTgt spid="251916"/>
                                        </p:tgtEl>
                                        <p:attrNameLst>
                                          <p:attrName>ppt_x</p:attrName>
                                        </p:attrNameLst>
                                      </p:cBhvr>
                                      <p:tavLst>
                                        <p:tav tm="0">
                                          <p:val>
                                            <p:strVal val="#ppt_x"/>
                                          </p:val>
                                        </p:tav>
                                        <p:tav tm="100000">
                                          <p:val>
                                            <p:strVal val="#ppt_x"/>
                                          </p:val>
                                        </p:tav>
                                      </p:tavLst>
                                    </p:anim>
                                    <p:anim calcmode="lin" valueType="num">
                                      <p:cBhvr additive="base">
                                        <p:cTn id="67" dur="500" fill="hold"/>
                                        <p:tgtEl>
                                          <p:spTgt spid="25191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51917"/>
                                        </p:tgtEl>
                                        <p:attrNameLst>
                                          <p:attrName>style.visibility</p:attrName>
                                        </p:attrNameLst>
                                      </p:cBhvr>
                                      <p:to>
                                        <p:strVal val="visible"/>
                                      </p:to>
                                    </p:set>
                                    <p:anim calcmode="lin" valueType="num">
                                      <p:cBhvr additive="base">
                                        <p:cTn id="70" dur="500" fill="hold"/>
                                        <p:tgtEl>
                                          <p:spTgt spid="251917"/>
                                        </p:tgtEl>
                                        <p:attrNameLst>
                                          <p:attrName>ppt_x</p:attrName>
                                        </p:attrNameLst>
                                      </p:cBhvr>
                                      <p:tavLst>
                                        <p:tav tm="0">
                                          <p:val>
                                            <p:strVal val="#ppt_x"/>
                                          </p:val>
                                        </p:tav>
                                        <p:tav tm="100000">
                                          <p:val>
                                            <p:strVal val="#ppt_x"/>
                                          </p:val>
                                        </p:tav>
                                      </p:tavLst>
                                    </p:anim>
                                    <p:anim calcmode="lin" valueType="num">
                                      <p:cBhvr additive="base">
                                        <p:cTn id="71" dur="500" fill="hold"/>
                                        <p:tgtEl>
                                          <p:spTgt spid="25191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51918"/>
                                        </p:tgtEl>
                                        <p:attrNameLst>
                                          <p:attrName>style.visibility</p:attrName>
                                        </p:attrNameLst>
                                      </p:cBhvr>
                                      <p:to>
                                        <p:strVal val="visible"/>
                                      </p:to>
                                    </p:set>
                                    <p:anim calcmode="lin" valueType="num">
                                      <p:cBhvr additive="base">
                                        <p:cTn id="74" dur="500" fill="hold"/>
                                        <p:tgtEl>
                                          <p:spTgt spid="251918"/>
                                        </p:tgtEl>
                                        <p:attrNameLst>
                                          <p:attrName>ppt_x</p:attrName>
                                        </p:attrNameLst>
                                      </p:cBhvr>
                                      <p:tavLst>
                                        <p:tav tm="0">
                                          <p:val>
                                            <p:strVal val="#ppt_x"/>
                                          </p:val>
                                        </p:tav>
                                        <p:tav tm="100000">
                                          <p:val>
                                            <p:strVal val="#ppt_x"/>
                                          </p:val>
                                        </p:tav>
                                      </p:tavLst>
                                    </p:anim>
                                    <p:anim calcmode="lin" valueType="num">
                                      <p:cBhvr additive="base">
                                        <p:cTn id="75" dur="500" fill="hold"/>
                                        <p:tgtEl>
                                          <p:spTgt spid="25191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51919"/>
                                        </p:tgtEl>
                                        <p:attrNameLst>
                                          <p:attrName>style.visibility</p:attrName>
                                        </p:attrNameLst>
                                      </p:cBhvr>
                                      <p:to>
                                        <p:strVal val="visible"/>
                                      </p:to>
                                    </p:set>
                                    <p:anim calcmode="lin" valueType="num">
                                      <p:cBhvr additive="base">
                                        <p:cTn id="78" dur="500" fill="hold"/>
                                        <p:tgtEl>
                                          <p:spTgt spid="251919"/>
                                        </p:tgtEl>
                                        <p:attrNameLst>
                                          <p:attrName>ppt_x</p:attrName>
                                        </p:attrNameLst>
                                      </p:cBhvr>
                                      <p:tavLst>
                                        <p:tav tm="0">
                                          <p:val>
                                            <p:strVal val="#ppt_x"/>
                                          </p:val>
                                        </p:tav>
                                        <p:tav tm="100000">
                                          <p:val>
                                            <p:strVal val="#ppt_x"/>
                                          </p:val>
                                        </p:tav>
                                      </p:tavLst>
                                    </p:anim>
                                    <p:anim calcmode="lin" valueType="num">
                                      <p:cBhvr additive="base">
                                        <p:cTn id="79" dur="500" fill="hold"/>
                                        <p:tgtEl>
                                          <p:spTgt spid="25191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51920"/>
                                        </p:tgtEl>
                                        <p:attrNameLst>
                                          <p:attrName>style.visibility</p:attrName>
                                        </p:attrNameLst>
                                      </p:cBhvr>
                                      <p:to>
                                        <p:strVal val="visible"/>
                                      </p:to>
                                    </p:set>
                                    <p:anim calcmode="lin" valueType="num">
                                      <p:cBhvr additive="base">
                                        <p:cTn id="82" dur="500" fill="hold"/>
                                        <p:tgtEl>
                                          <p:spTgt spid="251920"/>
                                        </p:tgtEl>
                                        <p:attrNameLst>
                                          <p:attrName>ppt_x</p:attrName>
                                        </p:attrNameLst>
                                      </p:cBhvr>
                                      <p:tavLst>
                                        <p:tav tm="0">
                                          <p:val>
                                            <p:strVal val="#ppt_x"/>
                                          </p:val>
                                        </p:tav>
                                        <p:tav tm="100000">
                                          <p:val>
                                            <p:strVal val="#ppt_x"/>
                                          </p:val>
                                        </p:tav>
                                      </p:tavLst>
                                    </p:anim>
                                    <p:anim calcmode="lin" valueType="num">
                                      <p:cBhvr additive="base">
                                        <p:cTn id="83" dur="500" fill="hold"/>
                                        <p:tgtEl>
                                          <p:spTgt spid="25192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51921"/>
                                        </p:tgtEl>
                                        <p:attrNameLst>
                                          <p:attrName>style.visibility</p:attrName>
                                        </p:attrNameLst>
                                      </p:cBhvr>
                                      <p:to>
                                        <p:strVal val="visible"/>
                                      </p:to>
                                    </p:set>
                                    <p:anim calcmode="lin" valueType="num">
                                      <p:cBhvr additive="base">
                                        <p:cTn id="86" dur="500" fill="hold"/>
                                        <p:tgtEl>
                                          <p:spTgt spid="251921"/>
                                        </p:tgtEl>
                                        <p:attrNameLst>
                                          <p:attrName>ppt_x</p:attrName>
                                        </p:attrNameLst>
                                      </p:cBhvr>
                                      <p:tavLst>
                                        <p:tav tm="0">
                                          <p:val>
                                            <p:strVal val="#ppt_x"/>
                                          </p:val>
                                        </p:tav>
                                        <p:tav tm="100000">
                                          <p:val>
                                            <p:strVal val="#ppt_x"/>
                                          </p:val>
                                        </p:tav>
                                      </p:tavLst>
                                    </p:anim>
                                    <p:anim calcmode="lin" valueType="num">
                                      <p:cBhvr additive="base">
                                        <p:cTn id="87" dur="500" fill="hold"/>
                                        <p:tgtEl>
                                          <p:spTgt spid="251921"/>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51922"/>
                                        </p:tgtEl>
                                        <p:attrNameLst>
                                          <p:attrName>style.visibility</p:attrName>
                                        </p:attrNameLst>
                                      </p:cBhvr>
                                      <p:to>
                                        <p:strVal val="visible"/>
                                      </p:to>
                                    </p:set>
                                    <p:anim calcmode="lin" valueType="num">
                                      <p:cBhvr additive="base">
                                        <p:cTn id="90" dur="500" fill="hold"/>
                                        <p:tgtEl>
                                          <p:spTgt spid="251922"/>
                                        </p:tgtEl>
                                        <p:attrNameLst>
                                          <p:attrName>ppt_x</p:attrName>
                                        </p:attrNameLst>
                                      </p:cBhvr>
                                      <p:tavLst>
                                        <p:tav tm="0">
                                          <p:val>
                                            <p:strVal val="#ppt_x"/>
                                          </p:val>
                                        </p:tav>
                                        <p:tav tm="100000">
                                          <p:val>
                                            <p:strVal val="#ppt_x"/>
                                          </p:val>
                                        </p:tav>
                                      </p:tavLst>
                                    </p:anim>
                                    <p:anim calcmode="lin" valueType="num">
                                      <p:cBhvr additive="base">
                                        <p:cTn id="91" dur="500" fill="hold"/>
                                        <p:tgtEl>
                                          <p:spTgt spid="25192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51923"/>
                                        </p:tgtEl>
                                        <p:attrNameLst>
                                          <p:attrName>style.visibility</p:attrName>
                                        </p:attrNameLst>
                                      </p:cBhvr>
                                      <p:to>
                                        <p:strVal val="visible"/>
                                      </p:to>
                                    </p:set>
                                    <p:anim calcmode="lin" valueType="num">
                                      <p:cBhvr additive="base">
                                        <p:cTn id="94" dur="500" fill="hold"/>
                                        <p:tgtEl>
                                          <p:spTgt spid="251923"/>
                                        </p:tgtEl>
                                        <p:attrNameLst>
                                          <p:attrName>ppt_x</p:attrName>
                                        </p:attrNameLst>
                                      </p:cBhvr>
                                      <p:tavLst>
                                        <p:tav tm="0">
                                          <p:val>
                                            <p:strVal val="#ppt_x"/>
                                          </p:val>
                                        </p:tav>
                                        <p:tav tm="100000">
                                          <p:val>
                                            <p:strVal val="#ppt_x"/>
                                          </p:val>
                                        </p:tav>
                                      </p:tavLst>
                                    </p:anim>
                                    <p:anim calcmode="lin" valueType="num">
                                      <p:cBhvr additive="base">
                                        <p:cTn id="95" dur="500" fill="hold"/>
                                        <p:tgtEl>
                                          <p:spTgt spid="251923"/>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51924"/>
                                        </p:tgtEl>
                                        <p:attrNameLst>
                                          <p:attrName>style.visibility</p:attrName>
                                        </p:attrNameLst>
                                      </p:cBhvr>
                                      <p:to>
                                        <p:strVal val="visible"/>
                                      </p:to>
                                    </p:set>
                                    <p:anim calcmode="lin" valueType="num">
                                      <p:cBhvr additive="base">
                                        <p:cTn id="98" dur="500" fill="hold"/>
                                        <p:tgtEl>
                                          <p:spTgt spid="251924"/>
                                        </p:tgtEl>
                                        <p:attrNameLst>
                                          <p:attrName>ppt_x</p:attrName>
                                        </p:attrNameLst>
                                      </p:cBhvr>
                                      <p:tavLst>
                                        <p:tav tm="0">
                                          <p:val>
                                            <p:strVal val="#ppt_x"/>
                                          </p:val>
                                        </p:tav>
                                        <p:tav tm="100000">
                                          <p:val>
                                            <p:strVal val="#ppt_x"/>
                                          </p:val>
                                        </p:tav>
                                      </p:tavLst>
                                    </p:anim>
                                    <p:anim calcmode="lin" valueType="num">
                                      <p:cBhvr additive="base">
                                        <p:cTn id="99" dur="500" fill="hold"/>
                                        <p:tgtEl>
                                          <p:spTgt spid="25192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51925"/>
                                        </p:tgtEl>
                                        <p:attrNameLst>
                                          <p:attrName>style.visibility</p:attrName>
                                        </p:attrNameLst>
                                      </p:cBhvr>
                                      <p:to>
                                        <p:strVal val="visible"/>
                                      </p:to>
                                    </p:set>
                                    <p:anim calcmode="lin" valueType="num">
                                      <p:cBhvr additive="base">
                                        <p:cTn id="102" dur="500" fill="hold"/>
                                        <p:tgtEl>
                                          <p:spTgt spid="251925"/>
                                        </p:tgtEl>
                                        <p:attrNameLst>
                                          <p:attrName>ppt_x</p:attrName>
                                        </p:attrNameLst>
                                      </p:cBhvr>
                                      <p:tavLst>
                                        <p:tav tm="0">
                                          <p:val>
                                            <p:strVal val="#ppt_x"/>
                                          </p:val>
                                        </p:tav>
                                        <p:tav tm="100000">
                                          <p:val>
                                            <p:strVal val="#ppt_x"/>
                                          </p:val>
                                        </p:tav>
                                      </p:tavLst>
                                    </p:anim>
                                    <p:anim calcmode="lin" valueType="num">
                                      <p:cBhvr additive="base">
                                        <p:cTn id="103" dur="500" fill="hold"/>
                                        <p:tgtEl>
                                          <p:spTgt spid="251925"/>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251926"/>
                                        </p:tgtEl>
                                        <p:attrNameLst>
                                          <p:attrName>style.visibility</p:attrName>
                                        </p:attrNameLst>
                                      </p:cBhvr>
                                      <p:to>
                                        <p:strVal val="visible"/>
                                      </p:to>
                                    </p:set>
                                    <p:anim calcmode="lin" valueType="num">
                                      <p:cBhvr additive="base">
                                        <p:cTn id="106" dur="500" fill="hold"/>
                                        <p:tgtEl>
                                          <p:spTgt spid="251926"/>
                                        </p:tgtEl>
                                        <p:attrNameLst>
                                          <p:attrName>ppt_x</p:attrName>
                                        </p:attrNameLst>
                                      </p:cBhvr>
                                      <p:tavLst>
                                        <p:tav tm="0">
                                          <p:val>
                                            <p:strVal val="#ppt_x"/>
                                          </p:val>
                                        </p:tav>
                                        <p:tav tm="100000">
                                          <p:val>
                                            <p:strVal val="#ppt_x"/>
                                          </p:val>
                                        </p:tav>
                                      </p:tavLst>
                                    </p:anim>
                                    <p:anim calcmode="lin" valueType="num">
                                      <p:cBhvr additive="base">
                                        <p:cTn id="107" dur="500" fill="hold"/>
                                        <p:tgtEl>
                                          <p:spTgt spid="251926"/>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251927"/>
                                        </p:tgtEl>
                                        <p:attrNameLst>
                                          <p:attrName>style.visibility</p:attrName>
                                        </p:attrNameLst>
                                      </p:cBhvr>
                                      <p:to>
                                        <p:strVal val="visible"/>
                                      </p:to>
                                    </p:set>
                                    <p:anim calcmode="lin" valueType="num">
                                      <p:cBhvr additive="base">
                                        <p:cTn id="110" dur="500" fill="hold"/>
                                        <p:tgtEl>
                                          <p:spTgt spid="251927"/>
                                        </p:tgtEl>
                                        <p:attrNameLst>
                                          <p:attrName>ppt_x</p:attrName>
                                        </p:attrNameLst>
                                      </p:cBhvr>
                                      <p:tavLst>
                                        <p:tav tm="0">
                                          <p:val>
                                            <p:strVal val="#ppt_x"/>
                                          </p:val>
                                        </p:tav>
                                        <p:tav tm="100000">
                                          <p:val>
                                            <p:strVal val="#ppt_x"/>
                                          </p:val>
                                        </p:tav>
                                      </p:tavLst>
                                    </p:anim>
                                    <p:anim calcmode="lin" valueType="num">
                                      <p:cBhvr additive="base">
                                        <p:cTn id="111" dur="500" fill="hold"/>
                                        <p:tgtEl>
                                          <p:spTgt spid="251927"/>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51928"/>
                                        </p:tgtEl>
                                        <p:attrNameLst>
                                          <p:attrName>style.visibility</p:attrName>
                                        </p:attrNameLst>
                                      </p:cBhvr>
                                      <p:to>
                                        <p:strVal val="visible"/>
                                      </p:to>
                                    </p:set>
                                    <p:anim calcmode="lin" valueType="num">
                                      <p:cBhvr additive="base">
                                        <p:cTn id="114" dur="500" fill="hold"/>
                                        <p:tgtEl>
                                          <p:spTgt spid="251928"/>
                                        </p:tgtEl>
                                        <p:attrNameLst>
                                          <p:attrName>ppt_x</p:attrName>
                                        </p:attrNameLst>
                                      </p:cBhvr>
                                      <p:tavLst>
                                        <p:tav tm="0">
                                          <p:val>
                                            <p:strVal val="#ppt_x"/>
                                          </p:val>
                                        </p:tav>
                                        <p:tav tm="100000">
                                          <p:val>
                                            <p:strVal val="#ppt_x"/>
                                          </p:val>
                                        </p:tav>
                                      </p:tavLst>
                                    </p:anim>
                                    <p:anim calcmode="lin" valueType="num">
                                      <p:cBhvr additive="base">
                                        <p:cTn id="115" dur="500" fill="hold"/>
                                        <p:tgtEl>
                                          <p:spTgt spid="251928"/>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251929"/>
                                        </p:tgtEl>
                                        <p:attrNameLst>
                                          <p:attrName>style.visibility</p:attrName>
                                        </p:attrNameLst>
                                      </p:cBhvr>
                                      <p:to>
                                        <p:strVal val="visible"/>
                                      </p:to>
                                    </p:set>
                                    <p:anim calcmode="lin" valueType="num">
                                      <p:cBhvr additive="base">
                                        <p:cTn id="118" dur="500" fill="hold"/>
                                        <p:tgtEl>
                                          <p:spTgt spid="251929"/>
                                        </p:tgtEl>
                                        <p:attrNameLst>
                                          <p:attrName>ppt_x</p:attrName>
                                        </p:attrNameLst>
                                      </p:cBhvr>
                                      <p:tavLst>
                                        <p:tav tm="0">
                                          <p:val>
                                            <p:strVal val="#ppt_x"/>
                                          </p:val>
                                        </p:tav>
                                        <p:tav tm="100000">
                                          <p:val>
                                            <p:strVal val="#ppt_x"/>
                                          </p:val>
                                        </p:tav>
                                      </p:tavLst>
                                    </p:anim>
                                    <p:anim calcmode="lin" valueType="num">
                                      <p:cBhvr additive="base">
                                        <p:cTn id="119" dur="500" fill="hold"/>
                                        <p:tgtEl>
                                          <p:spTgt spid="251929"/>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51930"/>
                                        </p:tgtEl>
                                        <p:attrNameLst>
                                          <p:attrName>style.visibility</p:attrName>
                                        </p:attrNameLst>
                                      </p:cBhvr>
                                      <p:to>
                                        <p:strVal val="visible"/>
                                      </p:to>
                                    </p:set>
                                    <p:anim calcmode="lin" valueType="num">
                                      <p:cBhvr additive="base">
                                        <p:cTn id="122" dur="500" fill="hold"/>
                                        <p:tgtEl>
                                          <p:spTgt spid="251930"/>
                                        </p:tgtEl>
                                        <p:attrNameLst>
                                          <p:attrName>ppt_x</p:attrName>
                                        </p:attrNameLst>
                                      </p:cBhvr>
                                      <p:tavLst>
                                        <p:tav tm="0">
                                          <p:val>
                                            <p:strVal val="#ppt_x"/>
                                          </p:val>
                                        </p:tav>
                                        <p:tav tm="100000">
                                          <p:val>
                                            <p:strVal val="#ppt_x"/>
                                          </p:val>
                                        </p:tav>
                                      </p:tavLst>
                                    </p:anim>
                                    <p:anim calcmode="lin" valueType="num">
                                      <p:cBhvr additive="base">
                                        <p:cTn id="123" dur="500" fill="hold"/>
                                        <p:tgtEl>
                                          <p:spTgt spid="251930"/>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51931"/>
                                        </p:tgtEl>
                                        <p:attrNameLst>
                                          <p:attrName>style.visibility</p:attrName>
                                        </p:attrNameLst>
                                      </p:cBhvr>
                                      <p:to>
                                        <p:strVal val="visible"/>
                                      </p:to>
                                    </p:set>
                                    <p:anim calcmode="lin" valueType="num">
                                      <p:cBhvr additive="base">
                                        <p:cTn id="126" dur="500" fill="hold"/>
                                        <p:tgtEl>
                                          <p:spTgt spid="251931"/>
                                        </p:tgtEl>
                                        <p:attrNameLst>
                                          <p:attrName>ppt_x</p:attrName>
                                        </p:attrNameLst>
                                      </p:cBhvr>
                                      <p:tavLst>
                                        <p:tav tm="0">
                                          <p:val>
                                            <p:strVal val="#ppt_x"/>
                                          </p:val>
                                        </p:tav>
                                        <p:tav tm="100000">
                                          <p:val>
                                            <p:strVal val="#ppt_x"/>
                                          </p:val>
                                        </p:tav>
                                      </p:tavLst>
                                    </p:anim>
                                    <p:anim calcmode="lin" valueType="num">
                                      <p:cBhvr additive="base">
                                        <p:cTn id="127" dur="500" fill="hold"/>
                                        <p:tgtEl>
                                          <p:spTgt spid="251931"/>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251932"/>
                                        </p:tgtEl>
                                        <p:attrNameLst>
                                          <p:attrName>style.visibility</p:attrName>
                                        </p:attrNameLst>
                                      </p:cBhvr>
                                      <p:to>
                                        <p:strVal val="visible"/>
                                      </p:to>
                                    </p:set>
                                    <p:anim calcmode="lin" valueType="num">
                                      <p:cBhvr additive="base">
                                        <p:cTn id="130" dur="500" fill="hold"/>
                                        <p:tgtEl>
                                          <p:spTgt spid="251932"/>
                                        </p:tgtEl>
                                        <p:attrNameLst>
                                          <p:attrName>ppt_x</p:attrName>
                                        </p:attrNameLst>
                                      </p:cBhvr>
                                      <p:tavLst>
                                        <p:tav tm="0">
                                          <p:val>
                                            <p:strVal val="#ppt_x"/>
                                          </p:val>
                                        </p:tav>
                                        <p:tav tm="100000">
                                          <p:val>
                                            <p:strVal val="#ppt_x"/>
                                          </p:val>
                                        </p:tav>
                                      </p:tavLst>
                                    </p:anim>
                                    <p:anim calcmode="lin" valueType="num">
                                      <p:cBhvr additive="base">
                                        <p:cTn id="131" dur="500" fill="hold"/>
                                        <p:tgtEl>
                                          <p:spTgt spid="251932"/>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251939"/>
                                        </p:tgtEl>
                                        <p:attrNameLst>
                                          <p:attrName>style.visibility</p:attrName>
                                        </p:attrNameLst>
                                      </p:cBhvr>
                                      <p:to>
                                        <p:strVal val="visible"/>
                                      </p:to>
                                    </p:set>
                                    <p:animEffect transition="in" filter="blinds(horizontal)">
                                      <p:cBhvr>
                                        <p:cTn id="136" dur="500"/>
                                        <p:tgtEl>
                                          <p:spTgt spid="25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ldLvl="0" animBg="1"/>
      <p:bldP spid="251908" grpId="0" bldLvl="0" animBg="1"/>
      <p:bldP spid="251909" grpId="0" bldLvl="0" animBg="1"/>
      <p:bldP spid="251910" grpId="0" bldLvl="0" animBg="1"/>
      <p:bldP spid="251911" grpId="0" bldLvl="0" animBg="1"/>
      <p:bldP spid="251912" grpId="0" bldLvl="0" animBg="1"/>
      <p:bldP spid="251913" grpId="0" bldLvl="0" animBg="1"/>
      <p:bldP spid="251914" grpId="0"/>
      <p:bldP spid="251915" grpId="0"/>
      <p:bldP spid="251916" grpId="0"/>
      <p:bldP spid="251917" grpId="0"/>
      <p:bldP spid="251918" grpId="0"/>
      <p:bldP spid="251919" grpId="0"/>
      <p:bldP spid="251920" grpId="0"/>
      <p:bldP spid="251921" grpId="0" bldLvl="0" animBg="1"/>
      <p:bldP spid="251922" grpId="0"/>
      <p:bldP spid="251923" grpId="0" bldLvl="0" animBg="1"/>
      <p:bldP spid="251924" grpId="0" bldLvl="0" animBg="1"/>
      <p:bldP spid="251925" grpId="0"/>
      <p:bldP spid="251926" grpId="0"/>
      <p:bldP spid="251927" grpId="0"/>
      <p:bldP spid="251928" grpId="0"/>
      <p:bldP spid="251929" grpId="0"/>
      <p:bldP spid="251930" grpId="0"/>
      <p:bldP spid="251931" grpId="0"/>
      <p:bldP spid="251932" grpId="0" bldLvl="0" animBg="1"/>
      <p:bldP spid="251934" grpId="0" bldLvl="0" animBg="1"/>
      <p:bldP spid="251935" grpId="0" bldLvl="0" animBg="1"/>
      <p:bldP spid="251936" grpId="0" bldLvl="0" animBg="1"/>
      <p:bldP spid="251937" grpId="0" bldLvl="0" animBg="1"/>
      <p:bldP spid="2519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body" idx="1"/>
          </p:nvPr>
        </p:nvSpPr>
        <p:spPr>
          <a:xfrm>
            <a:off x="457200" y="1091696"/>
            <a:ext cx="8686800" cy="2625336"/>
          </a:xfrm>
        </p:spPr>
        <p:txBody>
          <a:bodyPr/>
          <a:lstStyle/>
          <a:p>
            <a:pPr marL="95250" indent="-95250"/>
            <a:r>
              <a:rPr lang="zh-CN" altLang="en-US" sz="2000" dirty="0"/>
              <a:t>例：</a:t>
            </a:r>
            <a:r>
              <a:rPr lang="en-US" altLang="zh-CN" sz="2000" dirty="0"/>
              <a:t> </a:t>
            </a:r>
            <a:r>
              <a:rPr lang="zh-CN" altLang="en-US" sz="2000" dirty="0"/>
              <a:t>用</a:t>
            </a:r>
            <a:r>
              <a:rPr lang="en-US" altLang="zh-CN" sz="2000" dirty="0"/>
              <a:t>4</a:t>
            </a:r>
            <a:r>
              <a:rPr lang="zh-CN" altLang="en-US" sz="2000" dirty="0"/>
              <a:t>路选择器实现</a:t>
            </a:r>
            <a:r>
              <a:rPr lang="en-US" altLang="zh-CN" sz="2000" dirty="0"/>
              <a:t>4</a:t>
            </a:r>
            <a:r>
              <a:rPr lang="zh-CN" altLang="en-US" sz="2000" dirty="0"/>
              <a:t>变量逻辑函数的功能，函数式为</a:t>
            </a:r>
            <a:endParaRPr lang="zh-CN" altLang="en-US" sz="2000" dirty="0"/>
          </a:p>
          <a:p>
            <a:pPr marL="95250" indent="-95250">
              <a:buFont typeface="Wingdings" panose="05000000000000000000" pitchFamily="2" charset="2"/>
              <a:buNone/>
            </a:pPr>
            <a:r>
              <a:rPr lang="zh-CN" altLang="en-US" sz="2000" dirty="0"/>
              <a:t>    </a:t>
            </a:r>
            <a:r>
              <a:rPr lang="en-US" altLang="zh-CN" sz="2000" dirty="0"/>
              <a:t>F(A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D)=∑m(1</a:t>
            </a:r>
            <a:r>
              <a:rPr lang="zh-CN" altLang="en-US" sz="2000" dirty="0"/>
              <a:t>，</a:t>
            </a:r>
            <a:r>
              <a:rPr lang="en-US" altLang="zh-CN" sz="2000" dirty="0"/>
              <a:t>2</a:t>
            </a:r>
            <a:r>
              <a:rPr lang="zh-CN" altLang="en-US" sz="2000" dirty="0"/>
              <a:t>，</a:t>
            </a:r>
            <a:r>
              <a:rPr lang="en-US" altLang="zh-CN" sz="2000" dirty="0"/>
              <a:t>4</a:t>
            </a:r>
            <a:r>
              <a:rPr lang="zh-CN" altLang="en-US" sz="2000" dirty="0"/>
              <a:t>，</a:t>
            </a:r>
            <a:r>
              <a:rPr lang="en-US" altLang="zh-CN" sz="2000" dirty="0"/>
              <a:t>9</a:t>
            </a:r>
            <a:r>
              <a:rPr lang="zh-CN" altLang="en-US" sz="2000" dirty="0"/>
              <a:t>，</a:t>
            </a:r>
            <a:r>
              <a:rPr lang="en-US" altLang="zh-CN" sz="2000" dirty="0"/>
              <a:t>10</a:t>
            </a:r>
            <a:r>
              <a:rPr lang="zh-CN" altLang="en-US" sz="2000" dirty="0"/>
              <a:t>，</a:t>
            </a:r>
            <a:r>
              <a:rPr lang="en-US" altLang="zh-CN" sz="2000" dirty="0"/>
              <a:t>11</a:t>
            </a:r>
            <a:r>
              <a:rPr lang="zh-CN" altLang="en-US" sz="2000" dirty="0"/>
              <a:t>，</a:t>
            </a:r>
            <a:r>
              <a:rPr lang="en-US" altLang="zh-CN" sz="2000" dirty="0"/>
              <a:t>12</a:t>
            </a:r>
            <a:r>
              <a:rPr lang="zh-CN" altLang="en-US" sz="2000" dirty="0"/>
              <a:t>，</a:t>
            </a:r>
            <a:r>
              <a:rPr lang="en-US" altLang="zh-CN" sz="2000" dirty="0"/>
              <a:t>14</a:t>
            </a:r>
            <a:r>
              <a:rPr lang="zh-CN" altLang="en-US" sz="2000" dirty="0"/>
              <a:t>，</a:t>
            </a:r>
            <a:r>
              <a:rPr lang="en-US" altLang="zh-CN" sz="2000" dirty="0"/>
              <a:t>15)</a:t>
            </a:r>
            <a:endParaRPr lang="en-US" altLang="zh-CN" sz="2000" dirty="0"/>
          </a:p>
          <a:p>
            <a:pPr marL="95250" indent="-95250">
              <a:buFont typeface="Wingdings" panose="05000000000000000000" pitchFamily="2" charset="2"/>
              <a:buNone/>
            </a:pPr>
            <a:r>
              <a:rPr lang="en-US" altLang="zh-CN" sz="2000" dirty="0"/>
              <a:t>    </a:t>
            </a:r>
            <a:r>
              <a:rPr lang="zh-CN" altLang="en-US" sz="2000" dirty="0"/>
              <a:t>　</a:t>
            </a:r>
            <a:r>
              <a:rPr lang="en-US" altLang="zh-CN" sz="2000" dirty="0"/>
              <a:t>1</a:t>
            </a:r>
            <a:r>
              <a:rPr lang="zh-CN" altLang="en-US" sz="2000" dirty="0"/>
              <a:t>、选择</a:t>
            </a:r>
            <a:r>
              <a:rPr lang="en-US" altLang="zh-CN" sz="2000" dirty="0"/>
              <a:t>2</a:t>
            </a:r>
            <a:r>
              <a:rPr lang="zh-CN" altLang="en-US" sz="2000" dirty="0"/>
              <a:t>个变量作为选择变量，其余两个变量用为数据输入值，以选择变量为基准，画出函数的卡诺图。</a:t>
            </a:r>
            <a:endParaRPr lang="zh-CN" altLang="en-US" sz="2000" dirty="0"/>
          </a:p>
          <a:p>
            <a:pPr marL="95250" indent="-95250">
              <a:buFont typeface="Wingdings" panose="05000000000000000000" pitchFamily="2" charset="2"/>
              <a:buNone/>
            </a:pPr>
            <a:r>
              <a:rPr lang="zh-CN" altLang="en-US" sz="2000" dirty="0"/>
              <a:t>　　</a:t>
            </a:r>
            <a:r>
              <a:rPr lang="en-US" altLang="zh-CN" sz="2000" dirty="0"/>
              <a:t>2</a:t>
            </a:r>
            <a:r>
              <a:rPr lang="zh-CN" altLang="en-US" sz="2000" dirty="0"/>
              <a:t>、选择变量的每一列作为子卡诺图，对输入变量进行化简，确定每一种选择情况下的输入值</a:t>
            </a:r>
            <a:r>
              <a:rPr lang="en-US" altLang="zh-CN" sz="2000" dirty="0"/>
              <a:t>D</a:t>
            </a:r>
            <a:r>
              <a:rPr lang="en-US" altLang="zh-CN" sz="2000" baseline="-25000" dirty="0"/>
              <a:t>i</a:t>
            </a:r>
            <a:r>
              <a:rPr lang="zh-CN" altLang="en-US" sz="2000" dirty="0"/>
              <a:t>。</a:t>
            </a:r>
            <a:endParaRPr lang="zh-CN" altLang="en-US" sz="2000" dirty="0"/>
          </a:p>
          <a:p>
            <a:pPr marL="95250" indent="-95250">
              <a:buFont typeface="Wingdings" panose="05000000000000000000" pitchFamily="2" charset="2"/>
              <a:buNone/>
            </a:pPr>
            <a:r>
              <a:rPr lang="zh-CN" altLang="en-US" sz="2000" dirty="0"/>
              <a:t>       </a:t>
            </a:r>
            <a:r>
              <a:rPr lang="en-US" altLang="zh-CN" sz="2000" dirty="0"/>
              <a:t>3</a:t>
            </a:r>
            <a:r>
              <a:rPr lang="zh-CN" altLang="en-US" sz="2000" dirty="0"/>
              <a:t>、用基本逻辑门电路实现数据输入值。</a:t>
            </a:r>
            <a:endParaRPr lang="zh-CN" altLang="en-US" sz="2000" dirty="0"/>
          </a:p>
        </p:txBody>
      </p:sp>
      <p:graphicFrame>
        <p:nvGraphicFramePr>
          <p:cNvPr id="252931" name="Group 3"/>
          <p:cNvGraphicFramePr>
            <a:graphicFrameLocks noGrp="1"/>
          </p:cNvGraphicFramePr>
          <p:nvPr>
            <p:custDataLst>
              <p:tags r:id="rId1"/>
            </p:custDataLst>
          </p:nvPr>
        </p:nvGraphicFramePr>
        <p:xfrm>
          <a:off x="684213" y="3859236"/>
          <a:ext cx="3168650" cy="2378076"/>
        </p:xfrm>
        <a:graphic>
          <a:graphicData uri="http://schemas.openxmlformats.org/drawingml/2006/table">
            <a:tbl>
              <a:tblPr/>
              <a:tblGrid>
                <a:gridCol w="528637"/>
                <a:gridCol w="527050"/>
                <a:gridCol w="528638"/>
                <a:gridCol w="528637"/>
                <a:gridCol w="527050"/>
                <a:gridCol w="528638"/>
              </a:tblGrid>
              <a:tr h="396346">
                <a:tc rowSpan="2"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rgbClr val="000066"/>
                          </a:solidFill>
                          <a:effectLst/>
                          <a:latin typeface="Tahoma" panose="020B0604030504040204" pitchFamily="34" charset="0"/>
                          <a:ea typeface="华文新魏" pitchFamily="2" charset="-122"/>
                        </a:rPr>
                        <a:t>       </a:t>
                      </a:r>
                      <a:r>
                        <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rPr>
                        <a:t>AB</a:t>
                      </a:r>
                      <a:endPar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rPr>
                        <a:t>CD</a:t>
                      </a:r>
                      <a:endPar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96346">
                <a:tc vMerge="1" gridSpan="2">
                  <a:tcPr/>
                </a:tc>
                <a:tc vMerge="1"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dirty="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73" name="AutoShape 52"/>
          <p:cNvSpPr>
            <a:spLocks noChangeArrowheads="1"/>
          </p:cNvSpPr>
          <p:nvPr/>
        </p:nvSpPr>
        <p:spPr bwMode="auto">
          <a:xfrm>
            <a:off x="1836738" y="4722836"/>
            <a:ext cx="287337" cy="1441450"/>
          </a:xfrm>
          <a:prstGeom prst="roundRect">
            <a:avLst>
              <a:gd name="adj" fmla="val 16667"/>
            </a:avLst>
          </a:prstGeom>
          <a:noFill/>
          <a:ln w="31750">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4" name="Oval 53"/>
          <p:cNvSpPr>
            <a:spLocks noChangeArrowheads="1"/>
          </p:cNvSpPr>
          <p:nvPr/>
        </p:nvSpPr>
        <p:spPr bwMode="auto">
          <a:xfrm>
            <a:off x="1836738" y="5083199"/>
            <a:ext cx="292100" cy="296862"/>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5" name="Oval 54"/>
          <p:cNvSpPr>
            <a:spLocks noChangeArrowheads="1"/>
          </p:cNvSpPr>
          <p:nvPr/>
        </p:nvSpPr>
        <p:spPr bwMode="auto">
          <a:xfrm>
            <a:off x="1836738" y="5875361"/>
            <a:ext cx="290512" cy="311150"/>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6" name="Oval 55"/>
          <p:cNvSpPr>
            <a:spLocks noChangeArrowheads="1"/>
          </p:cNvSpPr>
          <p:nvPr/>
        </p:nvSpPr>
        <p:spPr bwMode="auto">
          <a:xfrm>
            <a:off x="2339975" y="4722836"/>
            <a:ext cx="325438" cy="250825"/>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7" name="AutoShape 56"/>
          <p:cNvSpPr>
            <a:spLocks noChangeArrowheads="1"/>
          </p:cNvSpPr>
          <p:nvPr/>
        </p:nvSpPr>
        <p:spPr bwMode="auto">
          <a:xfrm>
            <a:off x="2916238" y="5514999"/>
            <a:ext cx="288925" cy="576262"/>
          </a:xfrm>
          <a:prstGeom prst="roundRect">
            <a:avLst>
              <a:gd name="adj" fmla="val 16667"/>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8" name="AutoShape 57"/>
          <p:cNvSpPr>
            <a:spLocks noChangeArrowheads="1"/>
          </p:cNvSpPr>
          <p:nvPr/>
        </p:nvSpPr>
        <p:spPr bwMode="auto">
          <a:xfrm>
            <a:off x="3492500" y="5083199"/>
            <a:ext cx="215900" cy="647700"/>
          </a:xfrm>
          <a:prstGeom prst="roundRect">
            <a:avLst>
              <a:gd name="adj" fmla="val 16667"/>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9" name="AutoShape 58"/>
          <p:cNvSpPr>
            <a:spLocks noChangeArrowheads="1"/>
          </p:cNvSpPr>
          <p:nvPr/>
        </p:nvSpPr>
        <p:spPr bwMode="auto">
          <a:xfrm>
            <a:off x="3492500" y="5514999"/>
            <a:ext cx="215900" cy="576262"/>
          </a:xfrm>
          <a:prstGeom prst="roundRect">
            <a:avLst>
              <a:gd name="adj" fmla="val 16667"/>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0" name="AutoShape 59"/>
          <p:cNvSpPr/>
          <p:nvPr/>
        </p:nvSpPr>
        <p:spPr bwMode="auto">
          <a:xfrm rot="5340115">
            <a:off x="2842419" y="6018316"/>
            <a:ext cx="504825" cy="217487"/>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1" name="AutoShape 60"/>
          <p:cNvSpPr/>
          <p:nvPr/>
        </p:nvSpPr>
        <p:spPr bwMode="auto">
          <a:xfrm rot="-5215770">
            <a:off x="2929732" y="4710930"/>
            <a:ext cx="334962" cy="215900"/>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2" name="AutoShape 61"/>
          <p:cNvSpPr>
            <a:spLocks noChangeArrowheads="1"/>
          </p:cNvSpPr>
          <p:nvPr/>
        </p:nvSpPr>
        <p:spPr bwMode="auto">
          <a:xfrm>
            <a:off x="2413000" y="4722836"/>
            <a:ext cx="287338" cy="1441450"/>
          </a:xfrm>
          <a:prstGeom prst="roundRect">
            <a:avLst>
              <a:gd name="adj" fmla="val 16667"/>
            </a:avLst>
          </a:prstGeom>
          <a:noFill/>
          <a:ln w="31750">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3" name="AutoShape 62"/>
          <p:cNvSpPr>
            <a:spLocks noChangeArrowheads="1"/>
          </p:cNvSpPr>
          <p:nvPr/>
        </p:nvSpPr>
        <p:spPr bwMode="auto">
          <a:xfrm>
            <a:off x="2916238" y="4722836"/>
            <a:ext cx="287337" cy="1441450"/>
          </a:xfrm>
          <a:prstGeom prst="roundRect">
            <a:avLst>
              <a:gd name="adj" fmla="val 16667"/>
            </a:avLst>
          </a:prstGeom>
          <a:noFill/>
          <a:ln w="31750">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4" name="AutoShape 63"/>
          <p:cNvSpPr>
            <a:spLocks noChangeArrowheads="1"/>
          </p:cNvSpPr>
          <p:nvPr/>
        </p:nvSpPr>
        <p:spPr bwMode="auto">
          <a:xfrm>
            <a:off x="3421063" y="4722836"/>
            <a:ext cx="287337" cy="1441450"/>
          </a:xfrm>
          <a:prstGeom prst="roundRect">
            <a:avLst>
              <a:gd name="adj" fmla="val 16667"/>
            </a:avLst>
          </a:prstGeom>
          <a:noFill/>
          <a:ln w="31750">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5" name="Text Box 64"/>
          <p:cNvSpPr txBox="1">
            <a:spLocks noChangeArrowheads="1"/>
          </p:cNvSpPr>
          <p:nvPr/>
        </p:nvSpPr>
        <p:spPr bwMode="auto">
          <a:xfrm>
            <a:off x="4176712" y="3783334"/>
            <a:ext cx="4752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imes New Roman" panose="02020603050405020304" pitchFamily="18" charset="0"/>
              </a:rPr>
              <a:t>1</a:t>
            </a:r>
            <a:r>
              <a:rPr lang="zh-CN" altLang="en-US" sz="2400">
                <a:latin typeface="Times New Roman" panose="02020603050405020304" pitchFamily="18" charset="0"/>
              </a:rPr>
              <a:t>假设</a:t>
            </a:r>
            <a:r>
              <a:rPr lang="en-US" altLang="zh-CN" sz="2400">
                <a:latin typeface="Times New Roman" panose="02020603050405020304" pitchFamily="18" charset="0"/>
              </a:rPr>
              <a:t>AB</a:t>
            </a:r>
            <a:r>
              <a:rPr lang="zh-CN" altLang="en-US" sz="2400">
                <a:latin typeface="Times New Roman" panose="02020603050405020304" pitchFamily="18" charset="0"/>
              </a:rPr>
              <a:t>为选择输入，则数据输入线的值为：</a:t>
            </a:r>
            <a:endParaRPr lang="zh-CN" altLang="en-US" sz="2400">
              <a:latin typeface="Times New Roman" panose="02020603050405020304" pitchFamily="18" charset="0"/>
            </a:endParaRPr>
          </a:p>
        </p:txBody>
      </p:sp>
      <p:sp>
        <p:nvSpPr>
          <p:cNvPr id="56386" name="Text Box 65"/>
          <p:cNvSpPr txBox="1">
            <a:spLocks noChangeArrowheads="1"/>
          </p:cNvSpPr>
          <p:nvPr/>
        </p:nvSpPr>
        <p:spPr bwMode="auto">
          <a:xfrm>
            <a:off x="4284663" y="4725988"/>
            <a:ext cx="4175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D0=</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CD+C</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D=C⊕D        D1=</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C·</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D2=C+D                              D3=C+</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D </a:t>
            </a:r>
            <a:endParaRPr lang="zh-CN" altLang="en-US" sz="2400" dirty="0">
              <a:latin typeface="Times New Roman" panose="02020603050405020304" pitchFamily="18" charset="0"/>
            </a:endParaRPr>
          </a:p>
        </p:txBody>
      </p:sp>
      <p:sp>
        <p:nvSpPr>
          <p:cNvPr id="21" name="Rectangle 2"/>
          <p:cNvSpPr>
            <a:spLocks noGrp="1" noChangeArrowheads="1"/>
          </p:cNvSpPr>
          <p:nvPr>
            <p:ph type="title"/>
          </p:nvPr>
        </p:nvSpPr>
        <p:spPr>
          <a:xfrm>
            <a:off x="927100" y="116632"/>
            <a:ext cx="7793037" cy="849312"/>
          </a:xfrm>
        </p:spPr>
        <p:txBody>
          <a:bodyPr/>
          <a:lstStyle/>
          <a:p>
            <a:r>
              <a:rPr lang="zh-CN" altLang="en-US" sz="4000" dirty="0"/>
              <a:t>多路选择器的应用</a:t>
            </a:r>
            <a:endParaRPr lang="en-US" altLang="zh-CN"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54" name="Group 2"/>
          <p:cNvGraphicFramePr>
            <a:graphicFrameLocks noGrp="1"/>
          </p:cNvGraphicFramePr>
          <p:nvPr/>
        </p:nvGraphicFramePr>
        <p:xfrm>
          <a:off x="611188" y="1628775"/>
          <a:ext cx="3168650" cy="2378076"/>
        </p:xfrm>
        <a:graphic>
          <a:graphicData uri="http://schemas.openxmlformats.org/drawingml/2006/table">
            <a:tbl>
              <a:tblPr/>
              <a:tblGrid>
                <a:gridCol w="528637"/>
                <a:gridCol w="527050"/>
                <a:gridCol w="528638"/>
                <a:gridCol w="528637"/>
                <a:gridCol w="527050"/>
                <a:gridCol w="528638"/>
              </a:tblGrid>
              <a:tr h="396346">
                <a:tc rowSpan="2"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rPr>
                        <a:t>     </a:t>
                      </a: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AB</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CD</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96346">
                <a:tc vMerge="1" gridSpan="2">
                  <a:tcPr/>
                </a:tc>
                <a:tc vMerge="1" hMerge="1">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01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10</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rPr>
                        <a:t>1</a:t>
                      </a:r>
                      <a:endParaRPr kumimoji="1" lang="en-US" altLang="zh-CN" sz="2000" b="0" i="0" u="none" strike="noStrike" cap="none" normalizeH="0" baseline="0">
                        <a:ln>
                          <a:noFill/>
                        </a:ln>
                        <a:solidFill>
                          <a:srgbClr val="000066"/>
                        </a:solidFill>
                        <a:effectLst/>
                        <a:latin typeface="Tahoma" panose="020B0604030504040204" pitchFamily="34" charset="0"/>
                        <a:ea typeface="华文新魏"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96" name="AutoShape 51"/>
          <p:cNvSpPr>
            <a:spLocks noChangeArrowheads="1"/>
          </p:cNvSpPr>
          <p:nvPr/>
        </p:nvSpPr>
        <p:spPr bwMode="auto">
          <a:xfrm>
            <a:off x="2339975" y="2492375"/>
            <a:ext cx="792163" cy="288925"/>
          </a:xfrm>
          <a:prstGeom prst="roundRect">
            <a:avLst>
              <a:gd name="adj" fmla="val 16667"/>
            </a:avLst>
          </a:prstGeom>
          <a:noFill/>
          <a:ln w="3810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97" name="AutoShape 52"/>
          <p:cNvSpPr/>
          <p:nvPr/>
        </p:nvSpPr>
        <p:spPr bwMode="auto">
          <a:xfrm>
            <a:off x="3419475" y="3716338"/>
            <a:ext cx="504825" cy="215900"/>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98" name="AutoShape 53"/>
          <p:cNvSpPr>
            <a:spLocks noChangeArrowheads="1"/>
          </p:cNvSpPr>
          <p:nvPr/>
        </p:nvSpPr>
        <p:spPr bwMode="auto">
          <a:xfrm>
            <a:off x="1692275" y="2492375"/>
            <a:ext cx="2016125" cy="215900"/>
          </a:xfrm>
          <a:prstGeom prst="roundRect">
            <a:avLst>
              <a:gd name="adj" fmla="val 16667"/>
            </a:avLst>
          </a:prstGeom>
          <a:noFill/>
          <a:ln w="31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4006" name="Text Box 54"/>
          <p:cNvSpPr txBox="1">
            <a:spLocks noChangeArrowheads="1"/>
          </p:cNvSpPr>
          <p:nvPr/>
        </p:nvSpPr>
        <p:spPr bwMode="auto">
          <a:xfrm>
            <a:off x="4140200" y="1628775"/>
            <a:ext cx="37449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latin typeface="Times New Roman" panose="02020603050405020304" pitchFamily="18" charset="0"/>
              </a:rPr>
              <a:t>D0=B</a:t>
            </a:r>
            <a:endParaRPr lang="en-US" altLang="zh-CN" sz="2800">
              <a:latin typeface="Times New Roman" panose="02020603050405020304" pitchFamily="18" charset="0"/>
            </a:endParaRPr>
          </a:p>
          <a:p>
            <a:r>
              <a:rPr lang="en-US" altLang="zh-CN" sz="2800">
                <a:latin typeface="Times New Roman" panose="02020603050405020304" pitchFamily="18" charset="0"/>
              </a:rPr>
              <a:t>D1=</a:t>
            </a:r>
            <a:r>
              <a:rPr lang="en-US" altLang="zh-CN" sz="2800">
                <a:latin typeface="Times New Roman" panose="02020603050405020304" pitchFamily="18" charset="0"/>
                <a:sym typeface="Symbol" panose="05050102010706020507" pitchFamily="18" charset="2"/>
              </a:rPr>
              <a:t>B</a:t>
            </a:r>
            <a:endParaRPr lang="en-US" altLang="zh-CN" sz="2800">
              <a:latin typeface="Times New Roman" panose="02020603050405020304" pitchFamily="18" charset="0"/>
            </a:endParaRPr>
          </a:p>
          <a:p>
            <a:r>
              <a:rPr lang="en-US" altLang="zh-CN" sz="2800">
                <a:latin typeface="Times New Roman" panose="02020603050405020304" pitchFamily="18" charset="0"/>
              </a:rPr>
              <a:t>D2=A+</a:t>
            </a:r>
            <a:r>
              <a:rPr lang="en-US" altLang="zh-CN" sz="2800">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rPr>
              <a:t>                           D3=A</a:t>
            </a:r>
            <a:endParaRPr lang="zh-CN" altLang="en-US" sz="2800">
              <a:latin typeface="Times New Roman" panose="02020603050405020304" pitchFamily="18" charset="0"/>
            </a:endParaRPr>
          </a:p>
        </p:txBody>
      </p:sp>
      <p:sp>
        <p:nvSpPr>
          <p:cNvPr id="57400" name="Rectangle 55"/>
          <p:cNvSpPr>
            <a:spLocks noGrp="1" noChangeArrowheads="1"/>
          </p:cNvSpPr>
          <p:nvPr>
            <p:ph type="body" idx="1"/>
          </p:nvPr>
        </p:nvSpPr>
        <p:spPr>
          <a:xfrm>
            <a:off x="539750" y="1052513"/>
            <a:ext cx="8064500" cy="576262"/>
          </a:xfrm>
        </p:spPr>
        <p:txBody>
          <a:bodyPr/>
          <a:lstStyle/>
          <a:p>
            <a:pPr>
              <a:spcBef>
                <a:spcPct val="50000"/>
              </a:spcBef>
              <a:buFont typeface="Wingdings" panose="05000000000000000000" pitchFamily="2" charset="2"/>
              <a:buNone/>
            </a:pPr>
            <a:r>
              <a:rPr lang="en-US" altLang="zh-CN" sz="2400"/>
              <a:t>2</a:t>
            </a:r>
            <a:r>
              <a:rPr lang="zh-CN" altLang="en-US" sz="2400"/>
              <a:t>假设</a:t>
            </a:r>
            <a:r>
              <a:rPr lang="en-US" altLang="zh-CN" sz="2400"/>
              <a:t>CD</a:t>
            </a:r>
            <a:r>
              <a:rPr lang="zh-CN" altLang="en-US" sz="2400"/>
              <a:t>为选择输入，</a:t>
            </a:r>
            <a:r>
              <a:rPr lang="en-US" altLang="zh-CN" sz="2400"/>
              <a:t>AB</a:t>
            </a:r>
            <a:r>
              <a:rPr lang="zh-CN" altLang="en-US" sz="2400"/>
              <a:t>为数据输入，则数据线的值为：</a:t>
            </a:r>
            <a:endParaRPr lang="zh-CN" altLang="en-US" sz="2400"/>
          </a:p>
        </p:txBody>
      </p:sp>
      <p:sp>
        <p:nvSpPr>
          <p:cNvPr id="57401" name="AutoShape 56"/>
          <p:cNvSpPr>
            <a:spLocks noChangeArrowheads="1"/>
          </p:cNvSpPr>
          <p:nvPr/>
        </p:nvSpPr>
        <p:spPr bwMode="auto">
          <a:xfrm>
            <a:off x="1692275" y="2924175"/>
            <a:ext cx="2016125" cy="215900"/>
          </a:xfrm>
          <a:prstGeom prst="roundRect">
            <a:avLst>
              <a:gd name="adj" fmla="val 16667"/>
            </a:avLst>
          </a:prstGeom>
          <a:noFill/>
          <a:ln w="31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2" name="AutoShape 57"/>
          <p:cNvSpPr>
            <a:spLocks noChangeArrowheads="1"/>
          </p:cNvSpPr>
          <p:nvPr/>
        </p:nvSpPr>
        <p:spPr bwMode="auto">
          <a:xfrm>
            <a:off x="1763713" y="3284538"/>
            <a:ext cx="2016125" cy="215900"/>
          </a:xfrm>
          <a:prstGeom prst="roundRect">
            <a:avLst>
              <a:gd name="adj" fmla="val 16667"/>
            </a:avLst>
          </a:prstGeom>
          <a:noFill/>
          <a:ln w="31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3" name="AutoShape 58"/>
          <p:cNvSpPr>
            <a:spLocks noChangeArrowheads="1"/>
          </p:cNvSpPr>
          <p:nvPr/>
        </p:nvSpPr>
        <p:spPr bwMode="auto">
          <a:xfrm>
            <a:off x="1692275" y="3716338"/>
            <a:ext cx="2016125" cy="215900"/>
          </a:xfrm>
          <a:prstGeom prst="roundRect">
            <a:avLst>
              <a:gd name="adj" fmla="val 16667"/>
            </a:avLst>
          </a:prstGeom>
          <a:noFill/>
          <a:ln w="31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4" name="AutoShape 59"/>
          <p:cNvSpPr>
            <a:spLocks noChangeArrowheads="1"/>
          </p:cNvSpPr>
          <p:nvPr/>
        </p:nvSpPr>
        <p:spPr bwMode="auto">
          <a:xfrm>
            <a:off x="2843213" y="3284538"/>
            <a:ext cx="792162" cy="288925"/>
          </a:xfrm>
          <a:prstGeom prst="roundRect">
            <a:avLst>
              <a:gd name="adj" fmla="val 16667"/>
            </a:avLst>
          </a:prstGeom>
          <a:noFill/>
          <a:ln w="3810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5" name="AutoShape 60"/>
          <p:cNvSpPr>
            <a:spLocks noChangeArrowheads="1"/>
          </p:cNvSpPr>
          <p:nvPr/>
        </p:nvSpPr>
        <p:spPr bwMode="auto">
          <a:xfrm>
            <a:off x="2843213" y="3644900"/>
            <a:ext cx="792162" cy="288925"/>
          </a:xfrm>
          <a:prstGeom prst="roundRect">
            <a:avLst>
              <a:gd name="adj" fmla="val 16667"/>
            </a:avLst>
          </a:prstGeom>
          <a:noFill/>
          <a:ln w="3810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6" name="AutoShape 61"/>
          <p:cNvSpPr/>
          <p:nvPr/>
        </p:nvSpPr>
        <p:spPr bwMode="auto">
          <a:xfrm>
            <a:off x="3419475" y="2924175"/>
            <a:ext cx="504825" cy="215900"/>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7" name="AutoShape 62"/>
          <p:cNvSpPr/>
          <p:nvPr/>
        </p:nvSpPr>
        <p:spPr bwMode="auto">
          <a:xfrm rot="10800000">
            <a:off x="1547813" y="3716338"/>
            <a:ext cx="504825" cy="215900"/>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08" name="AutoShape 63"/>
          <p:cNvSpPr/>
          <p:nvPr/>
        </p:nvSpPr>
        <p:spPr bwMode="auto">
          <a:xfrm rot="10800000">
            <a:off x="1547813" y="2924175"/>
            <a:ext cx="504825" cy="215900"/>
          </a:xfrm>
          <a:prstGeom prst="leftBracket">
            <a:avLst>
              <a:gd name="adj" fmla="val 8333"/>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4016" name="Text Box 64"/>
          <p:cNvSpPr txBox="1">
            <a:spLocks noChangeArrowheads="1"/>
          </p:cNvSpPr>
          <p:nvPr/>
        </p:nvSpPr>
        <p:spPr bwMode="auto">
          <a:xfrm>
            <a:off x="539750" y="4149725"/>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rPr>
              <a:t>设定不同的选择变量可取得不同导致化简的结果。</a:t>
            </a:r>
            <a:endParaRPr lang="zh-CN" altLang="en-US" sz="2800">
              <a:latin typeface="Times New Roman" panose="02020603050405020304" pitchFamily="18" charset="0"/>
            </a:endParaRPr>
          </a:p>
        </p:txBody>
      </p:sp>
      <p:sp>
        <p:nvSpPr>
          <p:cNvPr id="254017" name="Text Box 65"/>
          <p:cNvSpPr txBox="1">
            <a:spLocks noChangeArrowheads="1"/>
          </p:cNvSpPr>
          <p:nvPr/>
        </p:nvSpPr>
        <p:spPr bwMode="auto">
          <a:xfrm>
            <a:off x="323850" y="4668838"/>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latin typeface="Times New Roman" panose="02020603050405020304" pitchFamily="18" charset="0"/>
              </a:rPr>
              <a:t>更多变量的函数，先对函数表达式</a:t>
            </a:r>
            <a:r>
              <a:rPr lang="zh-CN" altLang="en-US" sz="2800" dirty="0">
                <a:solidFill>
                  <a:srgbClr val="FF0000"/>
                </a:solidFill>
                <a:latin typeface="Times New Roman" panose="02020603050405020304" pitchFamily="18" charset="0"/>
              </a:rPr>
              <a:t>化简</a:t>
            </a:r>
            <a:r>
              <a:rPr lang="zh-CN" altLang="en-US" sz="2800" dirty="0">
                <a:latin typeface="Times New Roman" panose="02020603050405020304" pitchFamily="18" charset="0"/>
              </a:rPr>
              <a:t>，消去变量，得到最简式后，再设置选择变量和数据输入变量。</a:t>
            </a:r>
            <a:endParaRPr lang="zh-CN" altLang="en-US" sz="280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259016" y="5874064"/>
                <a:ext cx="8441249" cy="469265"/>
              </a:xfrm>
              <a:prstGeom prst="rect">
                <a:avLst/>
              </a:prstGeom>
            </p:spPr>
            <p:txBody>
              <a:bodyPr wrap="square">
                <a:spAutoFit/>
              </a:bodyPr>
              <a:lstStyle/>
              <a:p>
                <a:r>
                  <a:rPr lang="zh-CN" altLang="en-US" sz="2400" dirty="0"/>
                  <a:t>练习</a:t>
                </a:r>
                <a:r>
                  <a:rPr lang="en-US" altLang="zh-CN" sz="2400" dirty="0"/>
                  <a:t>F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𝐵</m:t>
                        </m:r>
                      </m:e>
                    </m:acc>
                  </m:oMath>
                </a14:m>
                <a:r>
                  <a:rPr lang="en-US" altLang="zh-CN" sz="2400" dirty="0"/>
                  <a:t>C</a:t>
                </a:r>
                <a14:m>
                  <m:oMath xmlns:m="http://schemas.openxmlformats.org/officeDocument/2006/math">
                    <m:acc>
                      <m:accPr>
                        <m:chr m:val="̅"/>
                        <m:ctrlPr>
                          <a:rPr lang="en-US" altLang="zh-CN" sz="2400" i="1" dirty="0" smtClean="0">
                            <a:latin typeface="Cambria Math" panose="02040503050406030204" pitchFamily="18" charset="0"/>
                          </a:rPr>
                        </m:ctrlPr>
                      </m:accPr>
                      <m:e>
                        <m:r>
                          <a:rPr lang="en-US" altLang="zh-CN" sz="2400" b="0" i="1" dirty="0" smtClean="0">
                            <a:latin typeface="Cambria Math" panose="02040503050406030204" pitchFamily="18" charset="0"/>
                          </a:rPr>
                          <m:t>𝐷</m:t>
                        </m:r>
                      </m:e>
                    </m:acc>
                  </m:oMath>
                </a14:m>
                <a:r>
                  <a:rPr lang="zh-CN" altLang="en-US" sz="2400" dirty="0"/>
                  <a:t> </a:t>
                </a:r>
                <a:r>
                  <a:rPr lang="en-US" altLang="zh-CN" sz="2400" dirty="0"/>
                  <a:t>+ AB</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𝐶</m:t>
                        </m:r>
                      </m:e>
                    </m:acc>
                  </m:oMath>
                </a14:m>
                <a:r>
                  <a:rPr lang="zh-CN" altLang="en-US" sz="2400" dirty="0"/>
                  <a:t> 采用</a:t>
                </a:r>
                <a:r>
                  <a:rPr lang="en-US" altLang="zh-CN" sz="2400" dirty="0"/>
                  <a:t>8(4)</a:t>
                </a:r>
                <a:r>
                  <a:rPr lang="zh-CN" altLang="en-US" sz="2400" dirty="0"/>
                  <a:t>选</a:t>
                </a:r>
                <a:r>
                  <a:rPr lang="en-US" altLang="zh-CN" sz="2400" dirty="0"/>
                  <a:t>1</a:t>
                </a:r>
                <a:r>
                  <a:rPr lang="zh-CN" altLang="en-US" sz="2400" dirty="0"/>
                  <a:t>多选器和最少的逻辑门实现</a:t>
                </a:r>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259016" y="5874064"/>
                <a:ext cx="8441249" cy="469265"/>
              </a:xfrm>
              <a:prstGeom prst="rect">
                <a:avLst/>
              </a:prstGeom>
              <a:blipFill rotWithShape="1">
                <a:blip r:embed="rId1"/>
                <a:stretch>
                  <a:fillRect l="-7" t="-67" r="2" b="67"/>
                </a:stretch>
              </a:blipFill>
            </p:spPr>
            <p:txBody>
              <a:bodyPr/>
              <a:lstStyle/>
              <a:p>
                <a:r>
                  <a:rPr lang="zh-CN" altLang="en-US">
                    <a:noFill/>
                  </a:rPr>
                  <a:t> </a:t>
                </a:r>
              </a:p>
            </p:txBody>
          </p:sp>
        </mc:Fallback>
      </mc:AlternateContent>
      <p:sp>
        <p:nvSpPr>
          <p:cNvPr id="22" name="Rectangle 2"/>
          <p:cNvSpPr>
            <a:spLocks noGrp="1" noChangeArrowheads="1"/>
          </p:cNvSpPr>
          <p:nvPr>
            <p:ph type="title"/>
          </p:nvPr>
        </p:nvSpPr>
        <p:spPr>
          <a:xfrm>
            <a:off x="927100" y="116632"/>
            <a:ext cx="7793037" cy="849312"/>
          </a:xfrm>
        </p:spPr>
        <p:txBody>
          <a:bodyPr/>
          <a:lstStyle/>
          <a:p>
            <a:r>
              <a:rPr lang="zh-CN" altLang="en-US" sz="4000" dirty="0"/>
              <a:t>多路选择器的应用</a:t>
            </a:r>
            <a:endParaRPr lang="en-US" altLang="zh-CN"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006"/>
                                        </p:tgtEl>
                                        <p:attrNameLst>
                                          <p:attrName>style.visibility</p:attrName>
                                        </p:attrNameLst>
                                      </p:cBhvr>
                                      <p:to>
                                        <p:strVal val="visible"/>
                                      </p:to>
                                    </p:set>
                                    <p:animEffect transition="in" filter="blinds(horizontal)">
                                      <p:cBhvr>
                                        <p:cTn id="7" dur="500"/>
                                        <p:tgtEl>
                                          <p:spTgt spid="254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016"/>
                                        </p:tgtEl>
                                        <p:attrNameLst>
                                          <p:attrName>style.visibility</p:attrName>
                                        </p:attrNameLst>
                                      </p:cBhvr>
                                      <p:to>
                                        <p:strVal val="visible"/>
                                      </p:to>
                                    </p:set>
                                    <p:animEffect transition="in" filter="blinds(horizontal)">
                                      <p:cBhvr>
                                        <p:cTn id="12" dur="500"/>
                                        <p:tgtEl>
                                          <p:spTgt spid="2540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4017"/>
                                        </p:tgtEl>
                                        <p:attrNameLst>
                                          <p:attrName>style.visibility</p:attrName>
                                        </p:attrNameLst>
                                      </p:cBhvr>
                                      <p:to>
                                        <p:strVal val="visible"/>
                                      </p:to>
                                    </p:set>
                                    <p:anim calcmode="lin" valueType="num">
                                      <p:cBhvr additive="base">
                                        <p:cTn id="17" dur="500" fill="hold"/>
                                        <p:tgtEl>
                                          <p:spTgt spid="254017"/>
                                        </p:tgtEl>
                                        <p:attrNameLst>
                                          <p:attrName>ppt_x</p:attrName>
                                        </p:attrNameLst>
                                      </p:cBhvr>
                                      <p:tavLst>
                                        <p:tav tm="0">
                                          <p:val>
                                            <p:strVal val="#ppt_x"/>
                                          </p:val>
                                        </p:tav>
                                        <p:tav tm="100000">
                                          <p:val>
                                            <p:strVal val="#ppt_x"/>
                                          </p:val>
                                        </p:tav>
                                      </p:tavLst>
                                    </p:anim>
                                    <p:anim calcmode="lin" valueType="num">
                                      <p:cBhvr additive="base">
                                        <p:cTn id="18" dur="500" fill="hold"/>
                                        <p:tgtEl>
                                          <p:spTgt spid="2540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06" grpId="0"/>
      <p:bldP spid="254016" grpId="0"/>
      <p:bldP spid="254017"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1000125" y="185738"/>
            <a:ext cx="7429500" cy="479747"/>
          </a:xfrm>
        </p:spPr>
        <p:txBody>
          <a:bodyPr/>
          <a:lstStyle/>
          <a:p>
            <a:r>
              <a:rPr lang="en-US" altLang="zh-CN" b="1" dirty="0"/>
              <a:t>2.2 </a:t>
            </a:r>
            <a:r>
              <a:rPr lang="zh-CN" altLang="en-US" b="1" dirty="0"/>
              <a:t>多路选择器和多路分配器</a:t>
            </a:r>
            <a:endParaRPr lang="zh-CN" altLang="en-US" b="1" dirty="0"/>
          </a:p>
        </p:txBody>
      </p:sp>
      <p:sp>
        <p:nvSpPr>
          <p:cNvPr id="60422" name="Rectangle 3"/>
          <p:cNvSpPr>
            <a:spLocks noGrp="1" noChangeArrowheads="1"/>
          </p:cNvSpPr>
          <p:nvPr>
            <p:ph idx="1"/>
          </p:nvPr>
        </p:nvSpPr>
        <p:spPr>
          <a:xfrm>
            <a:off x="323528" y="935300"/>
            <a:ext cx="8352928" cy="1675780"/>
          </a:xfrm>
        </p:spPr>
        <p:txBody>
          <a:bodyPr/>
          <a:lstStyle/>
          <a:p>
            <a:r>
              <a:rPr lang="zh-CN" altLang="en-US" sz="2200" b="1" dirty="0"/>
              <a:t>多路分配器（</a:t>
            </a:r>
            <a:r>
              <a:rPr lang="en-US" altLang="zh-CN" sz="2200" b="1" dirty="0" err="1"/>
              <a:t>demultiplexer</a:t>
            </a:r>
            <a:r>
              <a:rPr lang="zh-CN" altLang="en-US" sz="2200" b="1" dirty="0"/>
              <a:t>）：</a:t>
            </a:r>
            <a:r>
              <a:rPr lang="zh-CN" altLang="en-US" sz="2200" b="1" dirty="0">
                <a:solidFill>
                  <a:schemeClr val="accent2"/>
                </a:solidFill>
              </a:rPr>
              <a:t>把唯一的</a:t>
            </a:r>
            <a:r>
              <a:rPr lang="zh-CN" altLang="en-US" sz="2200" b="1" dirty="0" smtClean="0">
                <a:solidFill>
                  <a:schemeClr val="accent2"/>
                </a:solidFill>
              </a:rPr>
              <a:t>输入信号发送</a:t>
            </a:r>
            <a:r>
              <a:rPr lang="zh-CN" altLang="en-US" sz="2200" b="1" dirty="0">
                <a:solidFill>
                  <a:schemeClr val="accent2"/>
                </a:solidFill>
              </a:rPr>
              <a:t>到多个输出端中的一个。从哪一个输出端送出输入信号，取决于控制</a:t>
            </a:r>
            <a:r>
              <a:rPr lang="zh-CN" altLang="en-US" sz="2200" b="1" dirty="0" smtClean="0">
                <a:solidFill>
                  <a:schemeClr val="accent2"/>
                </a:solidFill>
              </a:rPr>
              <a:t>端。</a:t>
            </a:r>
            <a:r>
              <a:rPr lang="zh-CN" altLang="en-US" sz="2200" b="1" dirty="0" smtClean="0">
                <a:solidFill>
                  <a:schemeClr val="accent2"/>
                </a:solidFill>
              </a:rPr>
              <a:t>简写</a:t>
            </a:r>
            <a:r>
              <a:rPr lang="zh-CN" altLang="en-US" sz="2200" b="1" dirty="0">
                <a:solidFill>
                  <a:schemeClr val="accent2"/>
                </a:solidFill>
              </a:rPr>
              <a:t>为</a:t>
            </a:r>
            <a:r>
              <a:rPr lang="en-US" altLang="zh-CN" sz="2200" b="1" dirty="0" smtClean="0">
                <a:solidFill>
                  <a:schemeClr val="accent2"/>
                </a:solidFill>
              </a:rPr>
              <a:t>DMUX</a:t>
            </a:r>
            <a:r>
              <a:rPr lang="zh-CN" altLang="en-US" sz="2200" b="1" dirty="0" smtClean="0">
                <a:solidFill>
                  <a:schemeClr val="accent2"/>
                </a:solidFill>
              </a:rPr>
              <a:t>或</a:t>
            </a:r>
            <a:r>
              <a:rPr lang="en-US" altLang="zh-CN" sz="2200" b="1" dirty="0" smtClean="0">
                <a:solidFill>
                  <a:schemeClr val="accent2"/>
                </a:solidFill>
              </a:rPr>
              <a:t>DEMUX</a:t>
            </a:r>
            <a:endParaRPr lang="en-US" altLang="zh-CN" sz="2200" b="1" dirty="0" smtClean="0">
              <a:solidFill>
                <a:schemeClr val="accent2"/>
              </a:solidFill>
            </a:endParaRPr>
          </a:p>
          <a:p>
            <a:r>
              <a:rPr lang="en-US" altLang="zh-CN" sz="2200" b="1" dirty="0" smtClean="0"/>
              <a:t>4-</a:t>
            </a:r>
            <a:r>
              <a:rPr lang="zh-CN" altLang="en-US" sz="2200" b="1" dirty="0" smtClean="0"/>
              <a:t>路</a:t>
            </a:r>
            <a:r>
              <a:rPr lang="zh-CN" altLang="en-US" sz="2200" b="1" dirty="0"/>
              <a:t>分配器的符号和</a:t>
            </a:r>
            <a:r>
              <a:rPr lang="zh-CN" altLang="en-US" sz="2200" b="1" dirty="0" smtClean="0"/>
              <a:t>真值表</a:t>
            </a:r>
            <a:endParaRPr lang="zh-CN" altLang="en-US" sz="2200" b="1" dirty="0"/>
          </a:p>
        </p:txBody>
      </p:sp>
      <p:sp>
        <p:nvSpPr>
          <p:cNvPr id="60420" name="灯片编号占位符 5"/>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C51FD-966A-4492-9BD9-3B88B08B3396}" type="slidenum">
              <a:rPr lang="zh-CN" altLang="en-US" smtClean="0"/>
            </a:fld>
            <a:endParaRPr lang="en-US" altLang="zh-CN"/>
          </a:p>
        </p:txBody>
      </p:sp>
      <p:sp>
        <p:nvSpPr>
          <p:cNvPr id="62" name="矩形 61"/>
          <p:cNvSpPr/>
          <p:nvPr/>
        </p:nvSpPr>
        <p:spPr>
          <a:xfrm>
            <a:off x="1259632" y="6157658"/>
            <a:ext cx="2031325" cy="369332"/>
          </a:xfrm>
          <a:prstGeom prst="rect">
            <a:avLst/>
          </a:prstGeom>
        </p:spPr>
        <p:txBody>
          <a:bodyPr wrap="none">
            <a:spAutoFit/>
          </a:bodyPr>
          <a:lstStyle/>
          <a:p>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四路分配器的符号</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63" name="矩形 62"/>
          <p:cNvSpPr/>
          <p:nvPr/>
        </p:nvSpPr>
        <p:spPr>
          <a:xfrm>
            <a:off x="5292080" y="6157658"/>
            <a:ext cx="2100255" cy="369332"/>
          </a:xfrm>
          <a:prstGeom prst="rect">
            <a:avLst/>
          </a:prstGeom>
        </p:spPr>
        <p:txBody>
          <a:bodyPr wrap="none">
            <a:spAutoFit/>
          </a:bodyPr>
          <a:lstStyle/>
          <a:p>
            <a:r>
              <a:rPr lang="zh-CN" altLang="zh-CN"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四路分配器真值表 </a:t>
            </a:r>
            <a:endParaRPr lang="zh-CN" altLang="en-US" sz="18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2" name="图片 21"/>
          <p:cNvPicPr>
            <a:picLocks noChangeAspect="1"/>
          </p:cNvPicPr>
          <p:nvPr/>
        </p:nvPicPr>
        <p:blipFill>
          <a:blip r:embed="rId1"/>
          <a:stretch>
            <a:fillRect/>
          </a:stretch>
        </p:blipFill>
        <p:spPr>
          <a:xfrm>
            <a:off x="416633" y="2915327"/>
            <a:ext cx="3439412" cy="3033953"/>
          </a:xfrm>
          <a:prstGeom prst="rect">
            <a:avLst/>
          </a:prstGeom>
        </p:spPr>
      </p:pic>
      <p:pic>
        <p:nvPicPr>
          <p:cNvPr id="60416" name="图片 60415"/>
          <p:cNvPicPr>
            <a:picLocks noChangeAspect="1"/>
          </p:cNvPicPr>
          <p:nvPr/>
        </p:nvPicPr>
        <p:blipFill>
          <a:blip r:embed="rId2"/>
          <a:stretch>
            <a:fillRect/>
          </a:stretch>
        </p:blipFill>
        <p:spPr>
          <a:xfrm>
            <a:off x="4570916" y="2630833"/>
            <a:ext cx="4033531" cy="3336561"/>
          </a:xfrm>
          <a:prstGeom prst="rect">
            <a:avLst/>
          </a:prstGeom>
        </p:spPr>
      </p:pic>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1000125" y="185738"/>
            <a:ext cx="7429500" cy="479747"/>
          </a:xfrm>
        </p:spPr>
        <p:txBody>
          <a:bodyPr/>
          <a:lstStyle/>
          <a:p>
            <a:r>
              <a:rPr lang="en-US" altLang="zh-CN" b="1" dirty="0"/>
              <a:t>2.2 </a:t>
            </a:r>
            <a:r>
              <a:rPr lang="zh-CN" altLang="en-US" b="1" dirty="0"/>
              <a:t>多路选择器和多路分配器</a:t>
            </a:r>
            <a:endParaRPr lang="zh-CN" altLang="en-US" b="1" dirty="0"/>
          </a:p>
        </p:txBody>
      </p:sp>
      <p:sp>
        <p:nvSpPr>
          <p:cNvPr id="60422" name="Rectangle 3"/>
          <p:cNvSpPr>
            <a:spLocks noGrp="1" noChangeArrowheads="1"/>
          </p:cNvSpPr>
          <p:nvPr>
            <p:ph idx="1"/>
          </p:nvPr>
        </p:nvSpPr>
        <p:spPr>
          <a:xfrm>
            <a:off x="471542" y="933361"/>
            <a:ext cx="8686800" cy="423129"/>
          </a:xfrm>
        </p:spPr>
        <p:txBody>
          <a:bodyPr/>
          <a:lstStyle/>
          <a:p>
            <a:r>
              <a:rPr lang="zh-CN" altLang="en-US" sz="2200" b="1" dirty="0"/>
              <a:t>多路分配器常与多路选择器联用，以实现多通道数据的分时传送。</a:t>
            </a:r>
            <a:endParaRPr lang="zh-CN" altLang="en-US" sz="2200" b="1" dirty="0"/>
          </a:p>
        </p:txBody>
      </p:sp>
      <p:sp>
        <p:nvSpPr>
          <p:cNvPr id="60420" name="灯片编号占位符 5"/>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C51FD-966A-4492-9BD9-3B88B08B3396}" type="slidenum">
              <a:rPr lang="zh-CN" altLang="en-US" smtClean="0"/>
            </a:fld>
            <a:endParaRPr lang="en-US" altLang="zh-CN"/>
          </a:p>
        </p:txBody>
      </p:sp>
      <p:pic>
        <p:nvPicPr>
          <p:cNvPr id="22" name="Picture 3" descr="Part ay. The circuit diagram shows 2 multi-terminal switches connected by a bus between link-side terminals. The left S R C S E L switch for the multiplexer has free terminals for S R C Ay to S R C Z. The D S T S E L switch for the demultiplexer has free terminals for D S T Ay to D S T Z. Part b. The block diagram shows a bus connecting a multiplexer and a demultiplexer. The multiplexer receives input S R C E L via a bus, as well as S R C Ay to S R C Z via individual lines. The M U X then sends a signal through a bus to the D M U X, which also receives D S T S E L via a bus. The D M U X then sends outputs D S T Ay to D S T Z."/>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737" y="1700808"/>
            <a:ext cx="7992888" cy="4635220"/>
          </a:xfrm>
          <a:prstGeom prst="rect">
            <a:avLst/>
          </a:prstGeom>
        </p:spPr>
      </p:pic>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b="1" dirty="0"/>
              <a:t>2.3 </a:t>
            </a:r>
            <a:r>
              <a:rPr lang="zh-CN" altLang="en-US" b="1" dirty="0"/>
              <a:t>半加器和全加器</a:t>
            </a:r>
            <a:endParaRPr lang="zh-CN" altLang="en-US" b="1" dirty="0"/>
          </a:p>
        </p:txBody>
      </p:sp>
      <p:sp>
        <p:nvSpPr>
          <p:cNvPr id="24579" name="内容占位符 2"/>
          <p:cNvSpPr>
            <a:spLocks noGrp="1"/>
          </p:cNvSpPr>
          <p:nvPr>
            <p:ph idx="1"/>
          </p:nvPr>
        </p:nvSpPr>
        <p:spPr>
          <a:xfrm>
            <a:off x="323097" y="926325"/>
            <a:ext cx="8425367" cy="2304221"/>
          </a:xfrm>
        </p:spPr>
        <p:txBody>
          <a:bodyPr/>
          <a:lstStyle/>
          <a:p>
            <a:r>
              <a:rPr lang="zh-CN" altLang="en-US" sz="2200" b="1" dirty="0" smtClean="0">
                <a:latin typeface="+mn-ea"/>
              </a:rPr>
              <a:t>半加器（</a:t>
            </a:r>
            <a:r>
              <a:rPr lang="en-US" altLang="zh-CN" sz="2200" b="1" dirty="0"/>
              <a:t>Half Adder</a:t>
            </a:r>
            <a:r>
              <a:rPr lang="zh-CN" altLang="en-US" sz="2200" b="1" dirty="0" smtClean="0"/>
              <a:t>，简称</a:t>
            </a:r>
            <a:r>
              <a:rPr lang="en-US" altLang="zh-CN" sz="2200" b="1" dirty="0" smtClean="0"/>
              <a:t>HA</a:t>
            </a:r>
            <a:r>
              <a:rPr lang="zh-CN" altLang="en-US" sz="2200" b="1" dirty="0">
                <a:latin typeface="+mn-ea"/>
              </a:rPr>
              <a:t>）：</a:t>
            </a:r>
            <a:r>
              <a:rPr lang="zh-CN" altLang="en-US" sz="2200" b="1" dirty="0">
                <a:solidFill>
                  <a:schemeClr val="accent2"/>
                </a:solidFill>
                <a:latin typeface="+mn-ea"/>
              </a:rPr>
              <a:t>仅考虑加数和</a:t>
            </a:r>
            <a:r>
              <a:rPr lang="zh-CN" altLang="en-US" sz="2200" b="1" dirty="0" smtClean="0">
                <a:solidFill>
                  <a:schemeClr val="accent2"/>
                </a:solidFill>
                <a:latin typeface="+mn-ea"/>
              </a:rPr>
              <a:t>被加数</a:t>
            </a:r>
            <a:r>
              <a:rPr lang="zh-CN" altLang="en-US" sz="2200" b="1" dirty="0" smtClean="0">
                <a:solidFill>
                  <a:schemeClr val="accent2"/>
                </a:solidFill>
                <a:latin typeface="+mn-ea"/>
              </a:rPr>
              <a:t>，不考虑低位来的进位</a:t>
            </a:r>
            <a:endParaRPr lang="en-US" altLang="zh-CN" sz="2200" b="1" dirty="0">
              <a:solidFill>
                <a:schemeClr val="accent2"/>
              </a:solidFill>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p:txBody>
      </p:sp>
      <p:sp>
        <p:nvSpPr>
          <p:cNvPr id="24581"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E55B09-E291-4B70-87E0-E82E4CDCF9E1}" type="slidenum">
              <a:rPr lang="en-US" altLang="zh-CN" smtClean="0"/>
            </a:fld>
            <a:endParaRPr lang="en-US" altLang="zh-CN"/>
          </a:p>
        </p:txBody>
      </p:sp>
      <p:graphicFrame>
        <p:nvGraphicFramePr>
          <p:cNvPr id="11" name="Group 52"/>
          <p:cNvGraphicFramePr>
            <a:graphicFrameLocks noGrp="1"/>
          </p:cNvGraphicFramePr>
          <p:nvPr/>
        </p:nvGraphicFramePr>
        <p:xfrm>
          <a:off x="304800" y="2655536"/>
          <a:ext cx="2819400" cy="3221736"/>
        </p:xfrm>
        <a:graphic>
          <a:graphicData uri="http://schemas.openxmlformats.org/drawingml/2006/table">
            <a:tbl>
              <a:tblPr/>
              <a:tblGrid>
                <a:gridCol w="714375"/>
                <a:gridCol w="695325"/>
                <a:gridCol w="695325"/>
                <a:gridCol w="714375"/>
              </a:tblGrid>
              <a:tr h="342900">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输入</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输出</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42900">
                <a:tc>
                  <a:txBody>
                    <a:bodyPr/>
                    <a:lstStyle/>
                    <a:p>
                      <a:pPr marL="0" marR="0" lvl="0" indent="0" algn="l"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被加</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加数</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和数</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进位</a:t>
                      </a:r>
                      <a:endPar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00025">
                <a:tc>
                  <a:txBody>
                    <a:body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endPar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endPar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en-US" altLang="zh-CN" sz="2200" b="1" i="1"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a:t>
                      </a:r>
                      <a:endParaRPr kumimoji="1" lang="en-US" altLang="zh-CN" sz="2200" b="1" i="1"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pPr>
                      <a:r>
                        <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a:t>
                      </a:r>
                      <a:endParaRPr kumimoji="1" lang="en-US" altLang="zh-CN" sz="2200" b="1"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448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 name="Picture 103" descr="D:\_LQ_work_[CUR].dir\lq_wk_cache\_lq01_teaching\wk_03_11_new_数字电路\09_2009_LiQ\04_ppt6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7880" y="3661980"/>
            <a:ext cx="5554663" cy="19946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067943" y="5549958"/>
            <a:ext cx="4825231"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 </a:t>
            </a:r>
            <a:r>
              <a:rPr lang="zh-CN" altLang="en-US" sz="2200" dirty="0" smtClean="0">
                <a:solidFill>
                  <a:schemeClr val="accent2"/>
                </a:solidFill>
                <a:latin typeface="微软雅黑" panose="020B0503020204020204" pitchFamily="34" charset="-122"/>
                <a:ea typeface="微软雅黑" panose="020B0503020204020204" pitchFamily="34" charset="-122"/>
              </a:rPr>
              <a:t>电路图                       </a:t>
            </a:r>
            <a:r>
              <a:rPr lang="zh-CN" altLang="en-US" sz="2200" dirty="0">
                <a:solidFill>
                  <a:schemeClr val="accent2"/>
                </a:solidFill>
                <a:latin typeface="微软雅黑" panose="020B0503020204020204" pitchFamily="34" charset="-122"/>
                <a:ea typeface="微软雅黑" panose="020B0503020204020204" pitchFamily="34" charset="-122"/>
              </a:rPr>
              <a:t>逻辑符号</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4435889" y="2405834"/>
                <a:ext cx="3598647" cy="431785"/>
              </a:xfrm>
              <a:prstGeom prst="rect">
                <a:avLst/>
              </a:prstGeom>
              <a:noFill/>
            </p:spPr>
            <p:txBody>
              <a:bodyPr wrap="square" lIns="0" tIns="0" rIns="0" bIns="0" rtlCol="0">
                <a:spAutoFit/>
              </a:bodyPr>
              <a:lstStyle/>
              <a:p>
                <a:r>
                  <a:rPr lang="en-US" altLang="zh-CN" sz="2800" dirty="0"/>
                  <a:t>S=</a:t>
                </a:r>
                <a14:m>
                  <m:oMath xmlns:m="http://schemas.openxmlformats.org/officeDocument/2006/math">
                    <m:acc>
                      <m:accPr>
                        <m:chr m:val="̅"/>
                        <m:ctrlPr>
                          <a:rPr lang="en-US" altLang="zh-CN" sz="2800" smtClean="0">
                            <a:latin typeface="Cambria Math" panose="02040503050406030204" pitchFamily="18" charset="0"/>
                          </a:rPr>
                        </m:ctrlPr>
                      </m:accPr>
                      <m:e>
                        <m:r>
                          <a:rPr lang="en-US" altLang="zh-CN" sz="2800" b="1" i="0" smtClean="0">
                            <a:latin typeface="Cambria Math" panose="02040503050406030204" pitchFamily="18" charset="0"/>
                          </a:rPr>
                          <m:t>𝐀</m:t>
                        </m:r>
                      </m:e>
                    </m:acc>
                    <m:r>
                      <a:rPr lang="en-US" altLang="zh-CN" sz="2800" b="1" i="0" smtClean="0">
                        <a:latin typeface="Cambria Math" panose="02040503050406030204" pitchFamily="18" charset="0"/>
                      </a:rPr>
                      <m:t>𝐁</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𝐀</m:t>
                    </m:r>
                    <m:acc>
                      <m:accPr>
                        <m:chr m:val="̅"/>
                        <m:ctrlPr>
                          <a:rPr lang="en-US" altLang="zh-CN" sz="2800" smtClean="0">
                            <a:latin typeface="Cambria Math" panose="02040503050406030204" pitchFamily="18" charset="0"/>
                          </a:rPr>
                        </m:ctrlPr>
                      </m:accPr>
                      <m:e>
                        <m:r>
                          <a:rPr lang="en-US" altLang="zh-CN" sz="2800" b="1" i="0" smtClean="0">
                            <a:latin typeface="Cambria Math" panose="02040503050406030204" pitchFamily="18" charset="0"/>
                          </a:rPr>
                          <m:t>𝐁</m:t>
                        </m:r>
                      </m:e>
                    </m:acc>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𝐀</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𝐁</m:t>
                    </m:r>
                  </m:oMath>
                </a14:m>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4435889" y="2405834"/>
                <a:ext cx="3598647" cy="431785"/>
              </a:xfrm>
              <a:prstGeom prst="rect">
                <a:avLst/>
              </a:prstGeom>
              <a:blipFill rotWithShape="1">
                <a:blip r:embed="rId2"/>
                <a:stretch>
                  <a:fillRect l="-12" t="-105" r="14"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4355976" y="2957596"/>
                <a:ext cx="161819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1" i="0" smtClean="0">
                          <a:latin typeface="Cambria Math" panose="02040503050406030204" pitchFamily="18" charset="0"/>
                        </a:rPr>
                        <m:t>𝐂𝐎</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𝐀</m:t>
                      </m:r>
                      <m:r>
                        <a:rPr lang="en-US" altLang="zh-CN" sz="2800" b="1" i="0" smtClean="0">
                          <a:latin typeface="Cambria Math" panose="02040503050406030204" pitchFamily="18" charset="0"/>
                          <a:sym typeface="Wingdings" panose="05000000000000000000" pitchFamily="2" charset="2"/>
                        </a:rPr>
                        <m:t></m:t>
                      </m:r>
                      <m:r>
                        <a:rPr lang="en-US" altLang="zh-CN" sz="2800" b="1" i="0" smtClean="0">
                          <a:latin typeface="Cambria Math" panose="02040503050406030204" pitchFamily="18" charset="0"/>
                        </a:rPr>
                        <m:t>𝐁</m:t>
                      </m:r>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4355976" y="2957596"/>
                <a:ext cx="1618199" cy="430887"/>
              </a:xfrm>
              <a:prstGeom prst="rect">
                <a:avLst/>
              </a:prstGeom>
              <a:blipFill rotWithShape="1">
                <a:blip r:embed="rId3"/>
                <a:stretch>
                  <a:fillRect l="-32" t="-93" r="-2859" b="29"/>
                </a:stretch>
              </a:blipFill>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05214" y="176133"/>
            <a:ext cx="6073775" cy="479747"/>
          </a:xfrm>
        </p:spPr>
        <p:txBody>
          <a:bodyPr/>
          <a:lstStyle/>
          <a:p>
            <a:r>
              <a:rPr lang="en-US" altLang="zh-CN" b="1" dirty="0"/>
              <a:t>2.3 </a:t>
            </a:r>
            <a:r>
              <a:rPr lang="zh-CN" altLang="en-US" b="1" dirty="0"/>
              <a:t>半加器和全加器</a:t>
            </a:r>
            <a:endParaRPr lang="zh-CN" altLang="en-US" b="1" dirty="0"/>
          </a:p>
        </p:txBody>
      </p:sp>
      <p:sp>
        <p:nvSpPr>
          <p:cNvPr id="25603" name="内容占位符 2"/>
          <p:cNvSpPr>
            <a:spLocks noGrp="1"/>
          </p:cNvSpPr>
          <p:nvPr>
            <p:ph idx="1"/>
          </p:nvPr>
        </p:nvSpPr>
        <p:spPr>
          <a:xfrm>
            <a:off x="328065" y="738926"/>
            <a:ext cx="8686800" cy="829394"/>
          </a:xfrm>
        </p:spPr>
        <p:txBody>
          <a:bodyPr/>
          <a:lstStyle/>
          <a:p>
            <a:r>
              <a:rPr lang="zh-CN" altLang="en-US" sz="2200" b="1" dirty="0"/>
              <a:t>全加器</a:t>
            </a:r>
            <a:r>
              <a:rPr lang="zh-CN" altLang="zh-CN" sz="2200" b="1" dirty="0"/>
              <a:t>（</a:t>
            </a:r>
            <a:r>
              <a:rPr lang="en-US" altLang="zh-CN" sz="2200" b="1" dirty="0"/>
              <a:t>Full Adder</a:t>
            </a:r>
            <a:r>
              <a:rPr lang="zh-CN" altLang="zh-CN" sz="2200" b="1" dirty="0" smtClean="0"/>
              <a:t>，</a:t>
            </a:r>
            <a:r>
              <a:rPr lang="zh-CN" altLang="en-US" sz="2200" b="1" dirty="0" smtClean="0"/>
              <a:t>简称</a:t>
            </a:r>
            <a:r>
              <a:rPr lang="en-US" altLang="zh-CN" sz="2200" b="1" dirty="0" smtClean="0"/>
              <a:t>FA</a:t>
            </a:r>
            <a:r>
              <a:rPr lang="zh-CN" altLang="zh-CN" sz="2200" b="1" dirty="0"/>
              <a:t>）</a:t>
            </a:r>
            <a:r>
              <a:rPr lang="zh-CN" altLang="en-US" sz="2200" b="1" dirty="0"/>
              <a:t>：</a:t>
            </a:r>
            <a:r>
              <a:rPr lang="zh-CN" altLang="en-US" sz="2200" b="1" dirty="0">
                <a:solidFill>
                  <a:schemeClr val="accent2"/>
                </a:solidFill>
              </a:rPr>
              <a:t>输入为加数、被加数和低位进位</a:t>
            </a:r>
            <a:r>
              <a:rPr lang="en-US" altLang="zh-CN" sz="2200" b="1" dirty="0" err="1" smtClean="0">
                <a:solidFill>
                  <a:schemeClr val="accent2"/>
                </a:solidFill>
              </a:rPr>
              <a:t>Cin</a:t>
            </a:r>
            <a:r>
              <a:rPr lang="zh-CN" altLang="en-US" sz="2200" b="1" dirty="0" smtClean="0">
                <a:solidFill>
                  <a:schemeClr val="accent2"/>
                </a:solidFill>
              </a:rPr>
              <a:t>，</a:t>
            </a:r>
            <a:r>
              <a:rPr lang="zh-CN" altLang="en-US" sz="2200" b="1" dirty="0">
                <a:solidFill>
                  <a:schemeClr val="accent2"/>
                </a:solidFill>
              </a:rPr>
              <a:t>输出为</a:t>
            </a:r>
            <a:r>
              <a:rPr lang="zh-CN" altLang="en-US" sz="2200" b="1" dirty="0" smtClean="0">
                <a:solidFill>
                  <a:schemeClr val="accent2"/>
                </a:solidFill>
              </a:rPr>
              <a:t>和</a:t>
            </a:r>
            <a:r>
              <a:rPr lang="en-US" altLang="zh-CN" sz="2200" b="1" dirty="0" smtClean="0">
                <a:solidFill>
                  <a:schemeClr val="accent2"/>
                </a:solidFill>
              </a:rPr>
              <a:t>F</a:t>
            </a:r>
            <a:r>
              <a:rPr lang="zh-CN" altLang="en-US" sz="2200" b="1" dirty="0" smtClean="0">
                <a:solidFill>
                  <a:schemeClr val="accent2"/>
                </a:solidFill>
              </a:rPr>
              <a:t>、</a:t>
            </a:r>
            <a:r>
              <a:rPr lang="zh-CN" altLang="en-US" sz="2200" b="1" dirty="0">
                <a:solidFill>
                  <a:schemeClr val="accent2"/>
                </a:solidFill>
              </a:rPr>
              <a:t>进位</a:t>
            </a:r>
            <a:r>
              <a:rPr lang="en-US" altLang="zh-CN" sz="2200" b="1" dirty="0" err="1" smtClean="0">
                <a:solidFill>
                  <a:schemeClr val="accent2"/>
                </a:solidFill>
              </a:rPr>
              <a:t>Cout</a:t>
            </a:r>
            <a:r>
              <a:rPr lang="zh-CN" altLang="en-US" sz="2200" b="1" dirty="0" smtClean="0">
                <a:solidFill>
                  <a:schemeClr val="accent2"/>
                </a:solidFill>
              </a:rPr>
              <a:t> </a:t>
            </a:r>
            <a:endParaRPr lang="en-US" altLang="zh-CN" sz="2200" b="1" dirty="0">
              <a:solidFill>
                <a:schemeClr val="accent2"/>
              </a:solidFill>
            </a:endParaRPr>
          </a:p>
        </p:txBody>
      </p:sp>
      <p:sp>
        <p:nvSpPr>
          <p:cNvPr id="16" name="TextBox 15"/>
          <p:cNvSpPr txBox="1"/>
          <p:nvPr/>
        </p:nvSpPr>
        <p:spPr>
          <a:xfrm>
            <a:off x="711020" y="6444044"/>
            <a:ext cx="1429313" cy="369332"/>
          </a:xfrm>
          <a:prstGeom prst="rect">
            <a:avLst/>
          </a:prstGeom>
          <a:noFill/>
        </p:spPr>
        <p:txBody>
          <a:bodyPr wrap="square" rtlCol="0">
            <a:spAutoFit/>
          </a:bodyPr>
          <a:lstStyle/>
          <a:p>
            <a:r>
              <a:rPr lang="zh-CN" altLang="en-US" sz="1800" dirty="0">
                <a:solidFill>
                  <a:schemeClr val="accent2"/>
                </a:solidFill>
                <a:latin typeface="微软雅黑" panose="020B0503020204020204" pitchFamily="34" charset="-122"/>
                <a:ea typeface="微软雅黑" panose="020B0503020204020204" pitchFamily="34" charset="-122"/>
              </a:rPr>
              <a:t>逻辑符号</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1562" y="1568320"/>
            <a:ext cx="2548230" cy="2877667"/>
          </a:xfrm>
          <a:prstGeom prst="rect">
            <a:avLst/>
          </a:prstGeom>
        </p:spPr>
      </p:pic>
      <p:sp>
        <p:nvSpPr>
          <p:cNvPr id="17" name="TextBox 15"/>
          <p:cNvSpPr txBox="1"/>
          <p:nvPr/>
        </p:nvSpPr>
        <p:spPr>
          <a:xfrm>
            <a:off x="787365" y="4445987"/>
            <a:ext cx="1429313" cy="369332"/>
          </a:xfrm>
          <a:prstGeom prst="rect">
            <a:avLst/>
          </a:prstGeom>
          <a:noFill/>
        </p:spPr>
        <p:txBody>
          <a:bodyPr wrap="square" rtlCol="0">
            <a:spAutoFit/>
          </a:bodyPr>
          <a:lstStyle/>
          <a:p>
            <a:r>
              <a:rPr lang="zh-CN" altLang="en-US" sz="1800" dirty="0" smtClean="0">
                <a:solidFill>
                  <a:schemeClr val="accent2"/>
                </a:solidFill>
                <a:latin typeface="微软雅黑" panose="020B0503020204020204" pitchFamily="34" charset="-122"/>
                <a:ea typeface="微软雅黑" panose="020B0503020204020204" pitchFamily="34" charset="-122"/>
              </a:rPr>
              <a:t>真值表</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96103" y="4898365"/>
            <a:ext cx="1990624" cy="1591444"/>
          </a:xfrm>
          <a:prstGeom prst="rect">
            <a:avLst/>
          </a:prstGeom>
        </p:spPr>
      </p:pic>
      <p:pic>
        <p:nvPicPr>
          <p:cNvPr id="7" name="图片 6"/>
          <p:cNvPicPr>
            <a:picLocks noChangeAspect="1"/>
          </p:cNvPicPr>
          <p:nvPr/>
        </p:nvPicPr>
        <p:blipFill>
          <a:blip r:embed="rId3"/>
          <a:stretch>
            <a:fillRect/>
          </a:stretch>
        </p:blipFill>
        <p:spPr>
          <a:xfrm>
            <a:off x="2771800" y="1588433"/>
            <a:ext cx="5544616" cy="539267"/>
          </a:xfrm>
          <a:prstGeom prst="rect">
            <a:avLst/>
          </a:prstGeom>
        </p:spPr>
      </p:pic>
      <p:pic>
        <p:nvPicPr>
          <p:cNvPr id="8" name="图片 7"/>
          <p:cNvPicPr>
            <a:picLocks noChangeAspect="1"/>
          </p:cNvPicPr>
          <p:nvPr/>
        </p:nvPicPr>
        <p:blipFill>
          <a:blip r:embed="rId4"/>
          <a:stretch>
            <a:fillRect/>
          </a:stretch>
        </p:blipFill>
        <p:spPr>
          <a:xfrm>
            <a:off x="2807804" y="2062582"/>
            <a:ext cx="5472608" cy="511459"/>
          </a:xfrm>
          <a:prstGeom prst="rect">
            <a:avLst/>
          </a:prstGeom>
        </p:spPr>
      </p:pic>
      <p:pic>
        <p:nvPicPr>
          <p:cNvPr id="10" name="图片 9"/>
          <p:cNvPicPr>
            <a:picLocks noChangeAspect="1"/>
          </p:cNvPicPr>
          <p:nvPr/>
        </p:nvPicPr>
        <p:blipFill>
          <a:blip r:embed="rId5"/>
          <a:stretch>
            <a:fillRect/>
          </a:stretch>
        </p:blipFill>
        <p:spPr>
          <a:xfrm>
            <a:off x="2845044" y="2943013"/>
            <a:ext cx="1830242" cy="391775"/>
          </a:xfrm>
          <a:prstGeom prst="rect">
            <a:avLst/>
          </a:prstGeom>
        </p:spPr>
      </p:pic>
      <p:sp>
        <p:nvSpPr>
          <p:cNvPr id="22" name="TextBox 15"/>
          <p:cNvSpPr txBox="1"/>
          <p:nvPr/>
        </p:nvSpPr>
        <p:spPr>
          <a:xfrm>
            <a:off x="2845044" y="2546578"/>
            <a:ext cx="1429313" cy="369332"/>
          </a:xfrm>
          <a:prstGeom prst="rect">
            <a:avLst/>
          </a:prstGeom>
          <a:noFill/>
        </p:spPr>
        <p:txBody>
          <a:bodyPr wrap="square" rtlCol="0">
            <a:spAutoFit/>
          </a:bodyPr>
          <a:lstStyle/>
          <a:p>
            <a:r>
              <a:rPr lang="zh-CN" altLang="en-US" sz="1800" dirty="0" smtClean="0">
                <a:solidFill>
                  <a:schemeClr val="accent2"/>
                </a:solidFill>
                <a:latin typeface="微软雅黑" panose="020B0503020204020204" pitchFamily="34" charset="-122"/>
                <a:ea typeface="微软雅黑" panose="020B0503020204020204" pitchFamily="34" charset="-122"/>
              </a:rPr>
              <a:t>化简后：</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2915816" y="3338061"/>
            <a:ext cx="3096344" cy="370503"/>
          </a:xfrm>
          <a:prstGeom prst="rect">
            <a:avLst/>
          </a:prstGeom>
        </p:spPr>
      </p:pic>
      <p:pic>
        <p:nvPicPr>
          <p:cNvPr id="12" name="图片 11"/>
          <p:cNvPicPr>
            <a:picLocks noChangeAspect="1"/>
          </p:cNvPicPr>
          <p:nvPr/>
        </p:nvPicPr>
        <p:blipFill>
          <a:blip r:embed="rId7"/>
          <a:stretch>
            <a:fillRect/>
          </a:stretch>
        </p:blipFill>
        <p:spPr>
          <a:xfrm>
            <a:off x="4509013" y="3703760"/>
            <a:ext cx="4190018" cy="3096343"/>
          </a:xfrm>
          <a:prstGeom prst="rect">
            <a:avLst/>
          </a:prstGeom>
        </p:spPr>
      </p:pic>
      <p:sp>
        <p:nvSpPr>
          <p:cNvPr id="25" name="TextBox 15"/>
          <p:cNvSpPr txBox="1"/>
          <p:nvPr/>
        </p:nvSpPr>
        <p:spPr>
          <a:xfrm>
            <a:off x="3122331" y="4880000"/>
            <a:ext cx="1233646" cy="646331"/>
          </a:xfrm>
          <a:prstGeom prst="rect">
            <a:avLst/>
          </a:prstGeom>
          <a:noFill/>
        </p:spPr>
        <p:txBody>
          <a:bodyPr wrap="square" rtlCol="0">
            <a:spAutoFit/>
          </a:bodyPr>
          <a:lstStyle/>
          <a:p>
            <a:r>
              <a:rPr lang="zh-CN" altLang="en-US" sz="1800" dirty="0" smtClean="0">
                <a:solidFill>
                  <a:schemeClr val="accent2"/>
                </a:solidFill>
                <a:latin typeface="微软雅黑" panose="020B0503020204020204" pitchFamily="34" charset="-122"/>
                <a:ea typeface="微软雅黑" panose="020B0503020204020204" pitchFamily="34" charset="-122"/>
              </a:rPr>
              <a:t>全加器逻辑电路图</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2"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en-US" b="1" dirty="0"/>
              <a:t>逻辑电路图</a:t>
            </a:r>
            <a:endParaRPr lang="zh-CN" altLang="en-US" b="1" dirty="0"/>
          </a:p>
        </p:txBody>
      </p:sp>
      <p:sp>
        <p:nvSpPr>
          <p:cNvPr id="3" name="内容占位符 2"/>
          <p:cNvSpPr>
            <a:spLocks noGrp="1"/>
          </p:cNvSpPr>
          <p:nvPr>
            <p:ph idx="1"/>
          </p:nvPr>
        </p:nvSpPr>
        <p:spPr>
          <a:xfrm>
            <a:off x="439307" y="889000"/>
            <a:ext cx="8523654" cy="5671296"/>
          </a:xfrm>
        </p:spPr>
        <p:txBody>
          <a:bodyPr/>
          <a:lstStyle/>
          <a:p>
            <a:r>
              <a:rPr lang="zh-CN" altLang="en-US" sz="2200" b="1" dirty="0">
                <a:solidFill>
                  <a:srgbClr val="FF0000"/>
                </a:solidFill>
              </a:rPr>
              <a:t>逻辑电路图</a:t>
            </a:r>
            <a:r>
              <a:rPr lang="zh-CN" altLang="en-US" sz="2200" b="1" dirty="0" smtClean="0"/>
              <a:t>描述数字电路</a:t>
            </a:r>
            <a:r>
              <a:rPr lang="zh-CN" altLang="en-US" sz="2200" b="1" dirty="0"/>
              <a:t>内部元件的结构及其相互连接</a:t>
            </a:r>
            <a:r>
              <a:rPr lang="zh-CN" altLang="en-US" sz="2200" b="1" dirty="0" smtClean="0"/>
              <a:t>关系</a:t>
            </a:r>
            <a:endParaRPr lang="en-US" altLang="zh-CN" sz="2200" b="1" dirty="0"/>
          </a:p>
          <a:p>
            <a:r>
              <a:rPr lang="zh-CN" altLang="en-US" sz="2200" b="1" dirty="0"/>
              <a:t>每个逻辑电路图对应</a:t>
            </a:r>
            <a:r>
              <a:rPr lang="zh-CN" altLang="en-US" sz="2200" b="1" dirty="0">
                <a:solidFill>
                  <a:srgbClr val="FF0000"/>
                </a:solidFill>
              </a:rPr>
              <a:t>一个</a:t>
            </a:r>
            <a:r>
              <a:rPr lang="zh-CN" altLang="en-US" sz="2200" b="1" dirty="0" smtClean="0"/>
              <a:t>逻辑表达式</a:t>
            </a:r>
            <a:endParaRPr lang="en-US" altLang="zh-CN" sz="2200" b="1" dirty="0" smtClean="0"/>
          </a:p>
          <a:p>
            <a:endParaRPr lang="en-US" altLang="zh-CN" sz="2200" b="1" dirty="0"/>
          </a:p>
          <a:p>
            <a:r>
              <a:rPr lang="zh-CN" altLang="en-US" sz="2200" b="1" dirty="0"/>
              <a:t>一个</a:t>
            </a:r>
            <a:r>
              <a:rPr lang="zh-CN" altLang="en-US" sz="2200" b="1" dirty="0" smtClean="0"/>
              <a:t>真值表可能</a:t>
            </a:r>
            <a:r>
              <a:rPr lang="zh-CN" altLang="en-US" sz="2200" b="1" dirty="0"/>
              <a:t>对应</a:t>
            </a:r>
            <a:r>
              <a:rPr lang="zh-CN" altLang="en-US" sz="2200" b="1" dirty="0">
                <a:solidFill>
                  <a:srgbClr val="FF0000"/>
                </a:solidFill>
              </a:rPr>
              <a:t>多个</a:t>
            </a:r>
            <a:r>
              <a:rPr lang="zh-CN" altLang="en-US" sz="2200" b="1" dirty="0"/>
              <a:t>不同的逻辑表达式，从而对应</a:t>
            </a:r>
            <a:r>
              <a:rPr lang="zh-CN" altLang="en-US" sz="2200" b="1" dirty="0">
                <a:solidFill>
                  <a:srgbClr val="FF0000"/>
                </a:solidFill>
              </a:rPr>
              <a:t>多个</a:t>
            </a:r>
            <a:r>
              <a:rPr lang="zh-CN" altLang="en-US" sz="2200" b="1" dirty="0"/>
              <a:t>不同的逻辑电路图，因而可以有</a:t>
            </a:r>
            <a:r>
              <a:rPr lang="zh-CN" altLang="en-US" sz="2200" b="1" dirty="0">
                <a:solidFill>
                  <a:srgbClr val="FF0000"/>
                </a:solidFill>
              </a:rPr>
              <a:t>多个不同</a:t>
            </a:r>
            <a:r>
              <a:rPr lang="zh-CN" altLang="en-US" sz="2200" b="1" dirty="0"/>
              <a:t>的实现</a:t>
            </a:r>
            <a:r>
              <a:rPr lang="zh-CN" altLang="en-US" sz="2200" b="1" dirty="0" smtClean="0"/>
              <a:t>方式</a:t>
            </a:r>
            <a:endParaRPr lang="en-US" altLang="zh-CN" sz="2200" b="1" dirty="0" smtClean="0"/>
          </a:p>
          <a:p>
            <a:endParaRPr lang="en-US" altLang="zh-CN" sz="2200" b="1" dirty="0"/>
          </a:p>
          <a:p>
            <a:r>
              <a:rPr lang="zh-CN" altLang="en-US" sz="2200" b="1" dirty="0" smtClean="0"/>
              <a:t>任何逻辑表达式</a:t>
            </a:r>
            <a:r>
              <a:rPr lang="zh-CN" altLang="en-US" sz="2200" b="1" dirty="0"/>
              <a:t>都</a:t>
            </a:r>
            <a:r>
              <a:rPr lang="zh-CN" altLang="en-US" sz="2200" b="1" dirty="0" smtClean="0"/>
              <a:t>可写</a:t>
            </a:r>
            <a:r>
              <a:rPr lang="zh-CN" altLang="en-US" sz="2200" b="1" dirty="0"/>
              <a:t>成与、或、非三种基本运算的逻辑</a:t>
            </a:r>
            <a:r>
              <a:rPr lang="zh-CN" altLang="en-US" sz="2200" b="1" dirty="0" smtClean="0"/>
              <a:t>组合</a:t>
            </a:r>
            <a:endParaRPr lang="en-US" altLang="zh-CN" sz="2200" b="1" dirty="0" smtClean="0"/>
          </a:p>
          <a:p>
            <a:endParaRPr lang="en-US" altLang="zh-CN" sz="2200" b="1" dirty="0"/>
          </a:p>
          <a:p>
            <a:r>
              <a:rPr lang="zh-CN" altLang="en-US" sz="2200" b="1" dirty="0"/>
              <a:t>一个逻辑门的输出</a:t>
            </a:r>
            <a:r>
              <a:rPr lang="zh-CN" altLang="en-US" sz="2200" b="1" dirty="0" smtClean="0"/>
              <a:t>可作为</a:t>
            </a:r>
            <a:r>
              <a:rPr lang="zh-CN" altLang="en-US" sz="2200" b="1" dirty="0"/>
              <a:t>另一个逻辑门的</a:t>
            </a:r>
            <a:r>
              <a:rPr lang="zh-CN" altLang="en-US" sz="2200" b="1" dirty="0" smtClean="0"/>
              <a:t>输入</a:t>
            </a:r>
            <a:endParaRPr lang="en-US" altLang="zh-CN" sz="2200" b="1" dirty="0" smtClean="0"/>
          </a:p>
          <a:p>
            <a:endParaRPr lang="en-US" altLang="zh-CN" sz="2200" b="1" dirty="0"/>
          </a:p>
          <a:p>
            <a:r>
              <a:rPr lang="zh-CN" altLang="en-US" sz="2200" b="1" dirty="0">
                <a:solidFill>
                  <a:srgbClr val="FF0000"/>
                </a:solidFill>
              </a:rPr>
              <a:t>扇入系数</a:t>
            </a:r>
            <a:r>
              <a:rPr lang="zh-CN" altLang="en-US" sz="2200" b="1" dirty="0"/>
              <a:t>：一个逻辑</a:t>
            </a:r>
            <a:r>
              <a:rPr lang="zh-CN" altLang="en-US" sz="2200" b="1" dirty="0" smtClean="0"/>
              <a:t>门所允许</a:t>
            </a:r>
            <a:r>
              <a:rPr lang="zh-CN" altLang="en-US" sz="2200" b="1" dirty="0"/>
              <a:t>的输入</a:t>
            </a:r>
            <a:r>
              <a:rPr lang="zh-CN" altLang="en-US" sz="2200" b="1" dirty="0" smtClean="0"/>
              <a:t>端的最大数目</a:t>
            </a:r>
            <a:endParaRPr lang="en-US" altLang="zh-CN" sz="2200" b="1" dirty="0"/>
          </a:p>
          <a:p>
            <a:r>
              <a:rPr lang="zh-CN" altLang="en-US" sz="2200" b="1" dirty="0">
                <a:solidFill>
                  <a:srgbClr val="FF0000"/>
                </a:solidFill>
              </a:rPr>
              <a:t>扇出系数</a:t>
            </a:r>
            <a:r>
              <a:rPr lang="zh-CN" altLang="en-US" sz="2200" b="1" dirty="0"/>
              <a:t>：一个逻辑门输出端信号所能驱动的下</a:t>
            </a:r>
            <a:r>
              <a:rPr lang="zh-CN" altLang="en-US" sz="2200" b="1" dirty="0" smtClean="0"/>
              <a:t>一级输入端的最大</a:t>
            </a:r>
            <a:endParaRPr lang="en-US" altLang="zh-CN" sz="2200" b="1" dirty="0" smtClean="0"/>
          </a:p>
          <a:p>
            <a:pPr marL="0" indent="0">
              <a:buNone/>
            </a:pPr>
            <a:r>
              <a:rPr lang="en-US" altLang="zh-CN" sz="2200" b="1" dirty="0" smtClean="0"/>
              <a:t>                    </a:t>
            </a:r>
            <a:r>
              <a:rPr lang="zh-CN" altLang="en-US" sz="2200" b="1" dirty="0" smtClean="0"/>
              <a:t>数目</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331640" y="1772816"/>
            <a:ext cx="6696744" cy="1015278"/>
          </a:xfrm>
        </p:spPr>
        <p:txBody>
          <a:bodyPr/>
          <a:lstStyle/>
          <a:p>
            <a:r>
              <a:rPr lang="zh-CN" altLang="en-US" sz="3600" b="1" dirty="0" smtClean="0"/>
              <a:t>第三讲 </a:t>
            </a:r>
            <a:r>
              <a:rPr lang="en-US" altLang="zh-CN" sz="3600" b="1" dirty="0" smtClean="0"/>
              <a:t> </a:t>
            </a:r>
            <a:r>
              <a:rPr lang="zh-CN" altLang="en-US" sz="3600" b="1" dirty="0" smtClean="0"/>
              <a:t>组合逻辑部件时序分析</a:t>
            </a:r>
            <a:endParaRPr lang="zh-CN" altLang="en-US" sz="3600" b="1" dirty="0"/>
          </a:p>
        </p:txBody>
      </p:sp>
      <p:sp>
        <p:nvSpPr>
          <p:cNvPr id="7171" name="Rectangle 5"/>
          <p:cNvSpPr>
            <a:spLocks noGrp="1" noChangeArrowheads="1"/>
          </p:cNvSpPr>
          <p:nvPr>
            <p:ph idx="1"/>
          </p:nvPr>
        </p:nvSpPr>
        <p:spPr>
          <a:xfrm>
            <a:off x="2483768" y="2922212"/>
            <a:ext cx="4464496" cy="1688667"/>
          </a:xfrm>
        </p:spPr>
        <p:txBody>
          <a:bodyPr/>
          <a:lstStyle/>
          <a:p>
            <a:r>
              <a:rPr lang="zh-CN" altLang="en-US" b="1" dirty="0" smtClean="0">
                <a:latin typeface="+mn-ea"/>
              </a:rPr>
              <a:t>传输延迟和最小延迟</a:t>
            </a:r>
            <a:endParaRPr lang="en-US" altLang="zh-CN" b="1" dirty="0">
              <a:latin typeface="+mn-ea"/>
            </a:endParaRPr>
          </a:p>
          <a:p>
            <a:r>
              <a:rPr lang="zh-CN" altLang="en-US" b="1" dirty="0" smtClean="0">
                <a:latin typeface="+mn-ea"/>
              </a:rPr>
              <a:t>竞争冒险</a:t>
            </a:r>
            <a:endParaRPr lang="en-US" altLang="zh-CN" b="1" dirty="0">
              <a:latin typeface="+mn-ea"/>
            </a:endParaRPr>
          </a:p>
        </p:txBody>
      </p:sp>
      <p:sp>
        <p:nvSpPr>
          <p:cNvPr id="7173" name="灯片编号占位符 6"/>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F57405-109D-4514-943F-74D09C9704B7}" type="slidenum">
              <a:rPr lang="en-US" altLang="zh-CN" smtClean="0"/>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71600" y="188640"/>
            <a:ext cx="6073775" cy="479747"/>
          </a:xfrm>
        </p:spPr>
        <p:txBody>
          <a:bodyPr/>
          <a:lstStyle/>
          <a:p>
            <a:r>
              <a:rPr lang="en-US" altLang="zh-CN" b="1" dirty="0" smtClean="0"/>
              <a:t>3  </a:t>
            </a:r>
            <a:r>
              <a:rPr lang="zh-CN" altLang="en-US" b="1" dirty="0" smtClean="0"/>
              <a:t>组合逻辑电路时序分析</a:t>
            </a:r>
            <a:endParaRPr lang="zh-CN" altLang="en-US" b="1" dirty="0"/>
          </a:p>
        </p:txBody>
      </p:sp>
      <p:sp>
        <p:nvSpPr>
          <p:cNvPr id="9" name="内容占位符 8"/>
          <p:cNvSpPr>
            <a:spLocks noGrp="1"/>
          </p:cNvSpPr>
          <p:nvPr>
            <p:ph idx="1"/>
          </p:nvPr>
        </p:nvSpPr>
        <p:spPr>
          <a:xfrm>
            <a:off x="260104" y="908720"/>
            <a:ext cx="8686800" cy="4778744"/>
          </a:xfrm>
        </p:spPr>
        <p:txBody>
          <a:bodyPr/>
          <a:lstStyle/>
          <a:p>
            <a:pPr>
              <a:lnSpc>
                <a:spcPct val="140000"/>
              </a:lnSpc>
              <a:spcBef>
                <a:spcPts val="600"/>
              </a:spcBef>
            </a:pPr>
            <a:r>
              <a:rPr lang="zh-CN" altLang="en-US" sz="2200" b="1" dirty="0" smtClean="0"/>
              <a:t>信号通过连线和电路元件时会有一定时间的延迟（</a:t>
            </a:r>
            <a:r>
              <a:rPr lang="en-US" altLang="zh-CN" sz="2200" b="1" dirty="0" smtClean="0"/>
              <a:t>Delay</a:t>
            </a:r>
            <a:r>
              <a:rPr lang="zh-CN" altLang="en-US" sz="2200" b="1" dirty="0" smtClean="0"/>
              <a:t>）</a:t>
            </a:r>
            <a:endParaRPr lang="en-US" altLang="zh-CN" sz="2200" b="1" dirty="0" smtClean="0"/>
          </a:p>
          <a:p>
            <a:pPr>
              <a:lnSpc>
                <a:spcPct val="140000"/>
              </a:lnSpc>
              <a:spcBef>
                <a:spcPts val="600"/>
              </a:spcBef>
            </a:pPr>
            <a:r>
              <a:rPr lang="zh-CN" altLang="en-US" sz="2200" b="1" dirty="0" smtClean="0"/>
              <a:t>电路的延迟取决于</a:t>
            </a:r>
            <a:r>
              <a:rPr lang="zh-CN" altLang="en-US" sz="2200" b="1" dirty="0"/>
              <a:t>电路内部的设计及外部</a:t>
            </a:r>
            <a:r>
              <a:rPr lang="zh-CN" altLang="en-US" sz="2200" b="1" dirty="0" smtClean="0"/>
              <a:t>特性，影响因素包括但不限于：</a:t>
            </a:r>
            <a:endParaRPr lang="en-US" altLang="zh-CN" sz="2200" b="1" dirty="0" smtClean="0"/>
          </a:p>
          <a:p>
            <a:pPr lvl="1">
              <a:lnSpc>
                <a:spcPct val="140000"/>
              </a:lnSpc>
              <a:spcBef>
                <a:spcPts val="600"/>
              </a:spcBef>
            </a:pPr>
            <a:r>
              <a:rPr lang="zh-CN" altLang="en-US" sz="2200" dirty="0" smtClean="0">
                <a:latin typeface="微软雅黑" panose="020B0503020204020204" pitchFamily="34" charset="-122"/>
                <a:ea typeface="微软雅黑" panose="020B0503020204020204" pitchFamily="34" charset="-122"/>
              </a:rPr>
              <a:t>连线的长短、元件的数量</a:t>
            </a:r>
            <a:endParaRPr lang="en-US" altLang="zh-CN" sz="2200" dirty="0">
              <a:latin typeface="微软雅黑" panose="020B0503020204020204" pitchFamily="34" charset="-122"/>
              <a:ea typeface="微软雅黑" panose="020B0503020204020204" pitchFamily="34" charset="-122"/>
            </a:endParaRPr>
          </a:p>
          <a:p>
            <a:pPr lvl="1">
              <a:lnSpc>
                <a:spcPct val="140000"/>
              </a:lnSpc>
              <a:spcBef>
                <a:spcPts val="600"/>
              </a:spcBef>
            </a:pPr>
            <a:r>
              <a:rPr lang="zh-CN" altLang="en-US" sz="2200" dirty="0" smtClean="0">
                <a:latin typeface="微软雅黑" panose="020B0503020204020204" pitchFamily="34" charset="-122"/>
                <a:ea typeface="微软雅黑" panose="020B0503020204020204" pitchFamily="34" charset="-122"/>
              </a:rPr>
              <a:t>电路制造工艺、工作电压</a:t>
            </a:r>
            <a:endParaRPr lang="en-US" altLang="zh-CN" sz="2200" dirty="0" smtClean="0">
              <a:latin typeface="微软雅黑" panose="020B0503020204020204" pitchFamily="34" charset="-122"/>
              <a:ea typeface="微软雅黑" panose="020B0503020204020204" pitchFamily="34" charset="-122"/>
            </a:endParaRPr>
          </a:p>
          <a:p>
            <a:pPr lvl="1">
              <a:lnSpc>
                <a:spcPct val="140000"/>
              </a:lnSpc>
              <a:spcBef>
                <a:spcPts val="600"/>
              </a:spcBef>
            </a:pPr>
            <a:r>
              <a:rPr lang="zh-CN" altLang="en-US" sz="2200" dirty="0">
                <a:latin typeface="微软雅黑" panose="020B0503020204020204" pitchFamily="34" charset="-122"/>
                <a:ea typeface="微软雅黑" panose="020B0503020204020204" pitchFamily="34" charset="-122"/>
              </a:rPr>
              <a:t>环境</a:t>
            </a:r>
            <a:r>
              <a:rPr lang="zh-CN" altLang="en-US" sz="2200" dirty="0">
                <a:latin typeface="微软雅黑" panose="020B0503020204020204" pitchFamily="34" charset="-122"/>
                <a:ea typeface="微软雅黑" panose="020B0503020204020204" pitchFamily="34" charset="-122"/>
              </a:rPr>
              <a:t>噪声、</a:t>
            </a:r>
            <a:r>
              <a:rPr lang="zh-CN" altLang="en-US" sz="2200" dirty="0" smtClean="0">
                <a:latin typeface="微软雅黑" panose="020B0503020204020204" pitchFamily="34" charset="-122"/>
                <a:ea typeface="微软雅黑" panose="020B0503020204020204" pitchFamily="34" charset="-122"/>
              </a:rPr>
              <a:t>温度等外在条件</a:t>
            </a:r>
            <a:endParaRPr lang="en-US" altLang="zh-CN" sz="2200" dirty="0" smtClean="0">
              <a:latin typeface="微软雅黑" panose="020B0503020204020204" pitchFamily="34" charset="-122"/>
              <a:ea typeface="微软雅黑" panose="020B0503020204020204" pitchFamily="34" charset="-122"/>
            </a:endParaRPr>
          </a:p>
          <a:p>
            <a:pPr lvl="1">
              <a:lnSpc>
                <a:spcPct val="140000"/>
              </a:lnSpc>
              <a:spcBef>
                <a:spcPts val="600"/>
              </a:spcBef>
            </a:pPr>
            <a:r>
              <a:rPr lang="zh-CN" altLang="en-US" sz="2200" dirty="0" smtClean="0">
                <a:latin typeface="微软雅黑" panose="020B0503020204020204" pitchFamily="34" charset="-122"/>
                <a:ea typeface="微软雅黑" panose="020B0503020204020204" pitchFamily="34" charset="-122"/>
              </a:rPr>
              <a:t>高低电平的转换过渡时间</a:t>
            </a:r>
            <a:endParaRPr lang="en-US" altLang="zh-CN" sz="2200" dirty="0" smtClean="0">
              <a:latin typeface="微软雅黑" panose="020B0503020204020204" pitchFamily="34" charset="-122"/>
              <a:ea typeface="微软雅黑" panose="020B0503020204020204" pitchFamily="34" charset="-122"/>
            </a:endParaRPr>
          </a:p>
          <a:p>
            <a:pPr marL="0" lvl="1" indent="0">
              <a:lnSpc>
                <a:spcPct val="140000"/>
              </a:lnSpc>
              <a:spcBef>
                <a:spcPts val="600"/>
              </a:spcBef>
              <a:buClr>
                <a:schemeClr val="tx1"/>
              </a:buClr>
              <a:buSzPct val="60000"/>
              <a:buNone/>
            </a:pPr>
            <a:r>
              <a:rPr lang="zh-CN" altLang="en-US" sz="2200" dirty="0" smtClean="0">
                <a:solidFill>
                  <a:schemeClr val="tx1"/>
                </a:solidFill>
                <a:latin typeface="微软雅黑" panose="020B0503020204020204" pitchFamily="34" charset="-122"/>
                <a:ea typeface="微软雅黑" panose="020B0503020204020204" pitchFamily="34" charset="-122"/>
                <a:cs typeface="+mn-cs"/>
              </a:rPr>
              <a:t>因此，</a:t>
            </a:r>
            <a:r>
              <a:rPr lang="zh-CN" altLang="zh-CN" sz="2200" dirty="0" smtClean="0">
                <a:solidFill>
                  <a:schemeClr val="tx1"/>
                </a:solidFill>
                <a:latin typeface="微软雅黑" panose="020B0503020204020204" pitchFamily="34" charset="-122"/>
                <a:ea typeface="微软雅黑" panose="020B0503020204020204" pitchFamily="34" charset="-122"/>
                <a:cs typeface="+mn-cs"/>
              </a:rPr>
              <a:t>任何</a:t>
            </a:r>
            <a:r>
              <a:rPr lang="zh-CN" altLang="zh-CN" sz="2200" dirty="0">
                <a:solidFill>
                  <a:schemeClr val="tx1"/>
                </a:solidFill>
                <a:latin typeface="微软雅黑" panose="020B0503020204020204" pitchFamily="34" charset="-122"/>
                <a:ea typeface="微软雅黑" panose="020B0503020204020204" pitchFamily="34" charset="-122"/>
                <a:cs typeface="+mn-cs"/>
              </a:rPr>
              <a:t>组合逻辑电路从输入信号的改变，到随之引起的输出信号的</a:t>
            </a:r>
            <a:r>
              <a:rPr lang="zh-CN" altLang="zh-CN" sz="2200" dirty="0" smtClean="0">
                <a:solidFill>
                  <a:schemeClr val="tx1"/>
                </a:solidFill>
                <a:latin typeface="微软雅黑" panose="020B0503020204020204" pitchFamily="34" charset="-122"/>
                <a:ea typeface="微软雅黑" panose="020B0503020204020204" pitchFamily="34" charset="-122"/>
                <a:cs typeface="+mn-cs"/>
              </a:rPr>
              <a:t>改变</a:t>
            </a:r>
            <a:r>
              <a:rPr lang="zh-CN" altLang="en-US" sz="2200" dirty="0" smtClean="0">
                <a:solidFill>
                  <a:schemeClr val="tx1"/>
                </a:solidFill>
                <a:latin typeface="微软雅黑" panose="020B0503020204020204" pitchFamily="34" charset="-122"/>
                <a:ea typeface="微软雅黑" panose="020B0503020204020204" pitchFamily="34" charset="-122"/>
                <a:cs typeface="+mn-cs"/>
              </a:rPr>
              <a:t>，</a:t>
            </a:r>
            <a:r>
              <a:rPr lang="zh-CN" altLang="zh-CN" sz="2200" dirty="0" smtClean="0">
                <a:solidFill>
                  <a:schemeClr val="tx1"/>
                </a:solidFill>
                <a:latin typeface="微软雅黑" panose="020B0503020204020204" pitchFamily="34" charset="-122"/>
                <a:ea typeface="微软雅黑" panose="020B0503020204020204" pitchFamily="34" charset="-122"/>
                <a:cs typeface="+mn-cs"/>
              </a:rPr>
              <a:t>都</a:t>
            </a:r>
            <a:r>
              <a:rPr lang="zh-CN" altLang="zh-CN" sz="2200" dirty="0">
                <a:solidFill>
                  <a:schemeClr val="tx1"/>
                </a:solidFill>
                <a:latin typeface="微软雅黑" panose="020B0503020204020204" pitchFamily="34" charset="-122"/>
                <a:ea typeface="微软雅黑" panose="020B0503020204020204" pitchFamily="34" charset="-122"/>
                <a:cs typeface="+mn-cs"/>
              </a:rPr>
              <a:t>有</a:t>
            </a:r>
            <a:r>
              <a:rPr lang="zh-CN" altLang="zh-CN" sz="2200" dirty="0" smtClean="0">
                <a:solidFill>
                  <a:schemeClr val="tx1"/>
                </a:solidFill>
                <a:latin typeface="微软雅黑" panose="020B0503020204020204" pitchFamily="34" charset="-122"/>
                <a:ea typeface="微软雅黑" panose="020B0503020204020204" pitchFamily="34" charset="-122"/>
                <a:cs typeface="+mn-cs"/>
              </a:rPr>
              <a:t>一定时间</a:t>
            </a:r>
            <a:r>
              <a:rPr lang="zh-CN" altLang="zh-CN" sz="2200" dirty="0">
                <a:solidFill>
                  <a:schemeClr val="tx1"/>
                </a:solidFill>
                <a:latin typeface="微软雅黑" panose="020B0503020204020204" pitchFamily="34" charset="-122"/>
                <a:ea typeface="微软雅黑" panose="020B0503020204020204" pitchFamily="34" charset="-122"/>
                <a:cs typeface="+mn-cs"/>
              </a:rPr>
              <a:t>的</a:t>
            </a:r>
            <a:r>
              <a:rPr lang="zh-CN" altLang="zh-CN" sz="2200" dirty="0" smtClean="0">
                <a:solidFill>
                  <a:schemeClr val="tx1"/>
                </a:solidFill>
                <a:latin typeface="微软雅黑" panose="020B0503020204020204" pitchFamily="34" charset="-122"/>
                <a:ea typeface="微软雅黑" panose="020B0503020204020204" pitchFamily="34" charset="-122"/>
                <a:cs typeface="+mn-cs"/>
              </a:rPr>
              <a:t>延迟</a:t>
            </a:r>
            <a:endParaRPr lang="en-US" altLang="zh-CN" sz="2200" dirty="0">
              <a:solidFill>
                <a:schemeClr val="tx1"/>
              </a:solidFill>
              <a:latin typeface="微软雅黑" panose="020B0503020204020204" pitchFamily="34" charset="-122"/>
              <a:ea typeface="微软雅黑" panose="020B0503020204020204" pitchFamily="34" charset="-122"/>
              <a:cs typeface="+mn-cs"/>
            </a:endParaRPr>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2702164"/>
            <a:ext cx="8633329" cy="339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a:xfrm>
            <a:off x="971600" y="140941"/>
            <a:ext cx="6073775" cy="479747"/>
          </a:xfrm>
        </p:spPr>
        <p:txBody>
          <a:bodyPr/>
          <a:lstStyle/>
          <a:p>
            <a:r>
              <a:rPr lang="en-US" altLang="zh-CN" b="1" dirty="0"/>
              <a:t>3.1 </a:t>
            </a:r>
            <a:r>
              <a:rPr lang="zh-CN" altLang="en-US" b="1" dirty="0" smtClean="0"/>
              <a:t>传输延迟和最小延迟</a:t>
            </a:r>
            <a:endParaRPr lang="zh-CN" altLang="en-US" b="1" dirty="0"/>
          </a:p>
        </p:txBody>
      </p:sp>
      <p:sp>
        <p:nvSpPr>
          <p:cNvPr id="9" name="内容占位符 8"/>
          <p:cNvSpPr>
            <a:spLocks noGrp="1"/>
          </p:cNvSpPr>
          <p:nvPr>
            <p:ph idx="1"/>
          </p:nvPr>
        </p:nvSpPr>
        <p:spPr>
          <a:xfrm>
            <a:off x="259151" y="764704"/>
            <a:ext cx="8686800" cy="1777923"/>
          </a:xfrm>
        </p:spPr>
        <p:txBody>
          <a:bodyPr/>
          <a:lstStyle/>
          <a:p>
            <a:r>
              <a:rPr lang="zh-CN" altLang="en-US" sz="2200" b="1" dirty="0" smtClean="0"/>
              <a:t>通常用</a:t>
            </a:r>
            <a:r>
              <a:rPr lang="zh-CN" altLang="en-US" sz="2200" b="1" dirty="0" smtClean="0">
                <a:solidFill>
                  <a:srgbClr val="FF0000"/>
                </a:solidFill>
              </a:rPr>
              <a:t>时序图</a:t>
            </a:r>
            <a:r>
              <a:rPr lang="zh-CN" altLang="en-US" sz="2200" b="1" dirty="0" smtClean="0"/>
              <a:t>反映电路的延迟</a:t>
            </a:r>
            <a:endParaRPr lang="en-US" altLang="zh-CN" sz="2200" b="1" dirty="0" smtClean="0"/>
          </a:p>
          <a:p>
            <a:pPr lvl="1"/>
            <a:r>
              <a:rPr lang="zh-CN" altLang="en-US" sz="2200" dirty="0" smtClean="0">
                <a:latin typeface="微软雅黑" panose="020B0503020204020204" pitchFamily="34" charset="-122"/>
                <a:ea typeface="微软雅黑" panose="020B0503020204020204" pitchFamily="34" charset="-122"/>
              </a:rPr>
              <a:t>下降沿延迟</a:t>
            </a:r>
            <a:r>
              <a:rPr lang="en-US" altLang="zh-CN" sz="2200" dirty="0" err="1" smtClean="0">
                <a:latin typeface="微软雅黑" panose="020B0503020204020204" pitchFamily="34" charset="-122"/>
                <a:ea typeface="微软雅黑" panose="020B0503020204020204" pitchFamily="34" charset="-122"/>
              </a:rPr>
              <a:t>t</a:t>
            </a:r>
            <a:r>
              <a:rPr lang="en-US" altLang="zh-CN" sz="2200" baseline="-25000" dirty="0" err="1" smtClean="0">
                <a:latin typeface="微软雅黑" panose="020B0503020204020204" pitchFamily="34" charset="-122"/>
                <a:ea typeface="微软雅黑" panose="020B0503020204020204" pitchFamily="34" charset="-122"/>
              </a:rPr>
              <a:t>pHL</a:t>
            </a:r>
            <a:r>
              <a:rPr lang="zh-CN" altLang="en-US" sz="2200" dirty="0" smtClean="0">
                <a:latin typeface="微软雅黑" panose="020B0503020204020204" pitchFamily="34" charset="-122"/>
                <a:ea typeface="微软雅黑" panose="020B0503020204020204" pitchFamily="34" charset="-122"/>
              </a:rPr>
              <a:t>：输入变化引起相应输出</a:t>
            </a:r>
            <a:r>
              <a:rPr lang="zh-CN" altLang="en-US" sz="2200" dirty="0" smtClean="0">
                <a:solidFill>
                  <a:srgbClr val="C00000"/>
                </a:solidFill>
                <a:latin typeface="微软雅黑" panose="020B0503020204020204" pitchFamily="34" charset="-122"/>
                <a:ea typeface="微软雅黑" panose="020B0503020204020204" pitchFamily="34" charset="-122"/>
              </a:rPr>
              <a:t>从高到低</a:t>
            </a:r>
            <a:r>
              <a:rPr lang="zh-CN" altLang="en-US" sz="2200" dirty="0" smtClean="0">
                <a:latin typeface="微软雅黑" panose="020B0503020204020204" pitchFamily="34" charset="-122"/>
                <a:ea typeface="微软雅黑" panose="020B0503020204020204" pitchFamily="34" charset="-122"/>
              </a:rPr>
              <a:t>变化的时间</a:t>
            </a:r>
            <a:endParaRPr lang="en-US" altLang="zh-CN" sz="2200" dirty="0" smtClean="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上升</a:t>
            </a:r>
            <a:r>
              <a:rPr lang="zh-CN" altLang="en-US" sz="2200" dirty="0">
                <a:latin typeface="微软雅黑" panose="020B0503020204020204" pitchFamily="34" charset="-122"/>
                <a:ea typeface="微软雅黑" panose="020B0503020204020204" pitchFamily="34" charset="-122"/>
              </a:rPr>
              <a:t>沿延迟</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pLH</a:t>
            </a:r>
            <a:r>
              <a:rPr lang="zh-CN" altLang="en-US" sz="2200" dirty="0">
                <a:latin typeface="微软雅黑" panose="020B0503020204020204" pitchFamily="34" charset="-122"/>
                <a:ea typeface="微软雅黑" panose="020B0503020204020204" pitchFamily="34" charset="-122"/>
              </a:rPr>
              <a:t>：输入变化引起相应输出</a:t>
            </a:r>
            <a:r>
              <a:rPr lang="zh-CN" altLang="en-US" sz="2200" dirty="0">
                <a:solidFill>
                  <a:srgbClr val="C00000"/>
                </a:solidFill>
                <a:latin typeface="微软雅黑" panose="020B0503020204020204" pitchFamily="34" charset="-122"/>
                <a:ea typeface="微软雅黑" panose="020B0503020204020204" pitchFamily="34" charset="-122"/>
              </a:rPr>
              <a:t>从低到高</a:t>
            </a:r>
            <a:r>
              <a:rPr lang="zh-CN" altLang="en-US" sz="2200" dirty="0">
                <a:latin typeface="微软雅黑" panose="020B0503020204020204" pitchFamily="34" charset="-122"/>
                <a:ea typeface="微软雅黑" panose="020B0503020204020204" pitchFamily="34" charset="-122"/>
              </a:rPr>
              <a:t>变化的</a:t>
            </a:r>
            <a:r>
              <a:rPr lang="zh-CN" altLang="en-US" sz="2200" dirty="0" smtClean="0">
                <a:latin typeface="微软雅黑" panose="020B0503020204020204" pitchFamily="34" charset="-122"/>
                <a:ea typeface="微软雅黑" panose="020B0503020204020204" pitchFamily="34" charset="-122"/>
              </a:rPr>
              <a:t>时间</a:t>
            </a:r>
            <a:endParaRPr lang="en-US" altLang="zh-CN" sz="2200" dirty="0">
              <a:latin typeface="微软雅黑" panose="020B0503020204020204" pitchFamily="34" charset="-122"/>
              <a:ea typeface="微软雅黑" panose="020B0503020204020204" pitchFamily="34" charset="-122"/>
            </a:endParaRPr>
          </a:p>
          <a:p>
            <a:r>
              <a:rPr lang="zh-CN" altLang="en-US" sz="2200" b="1" dirty="0" smtClean="0"/>
              <a:t>通常</a:t>
            </a:r>
            <a:r>
              <a:rPr lang="zh-CN" altLang="en-US" sz="2200" b="1" dirty="0"/>
              <a:t>取</a:t>
            </a:r>
            <a:r>
              <a:rPr lang="zh-CN" altLang="en-US" sz="2200" b="1" dirty="0" smtClean="0"/>
              <a:t>信号</a:t>
            </a:r>
            <a:r>
              <a:rPr lang="zh-CN" altLang="en-US" sz="2200" b="1" dirty="0"/>
              <a:t>转换时间中间</a:t>
            </a:r>
            <a:r>
              <a:rPr lang="zh-CN" altLang="en-US" sz="2200" b="1" dirty="0" smtClean="0"/>
              <a:t>点</a:t>
            </a:r>
            <a:r>
              <a:rPr lang="zh-CN" altLang="en-US" sz="2200" b="1" dirty="0"/>
              <a:t>来</a:t>
            </a:r>
            <a:r>
              <a:rPr lang="zh-CN" altLang="en-US" sz="2200" b="1" dirty="0" smtClean="0"/>
              <a:t>测量延迟时间</a:t>
            </a:r>
            <a:endParaRPr lang="zh-CN" altLang="en-US" sz="2200" b="1" dirty="0"/>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10" name="矩形 9"/>
          <p:cNvSpPr/>
          <p:nvPr/>
        </p:nvSpPr>
        <p:spPr>
          <a:xfrm>
            <a:off x="145861" y="4647619"/>
            <a:ext cx="1160039" cy="646331"/>
          </a:xfrm>
          <a:prstGeom prst="rect">
            <a:avLst/>
          </a:prstGeom>
          <a:solidFill>
            <a:schemeClr val="bg1"/>
          </a:solidFill>
        </p:spPr>
        <p:txBody>
          <a:bodyPr wrap="square">
            <a:spAutoFit/>
          </a:bodyPr>
          <a:lstStyle/>
          <a:p>
            <a:r>
              <a:rPr lang="zh-CN" altLang="zh-CN" sz="1800" dirty="0" smtClean="0">
                <a:solidFill>
                  <a:schemeClr val="accent2"/>
                </a:solidFill>
                <a:latin typeface="微软雅黑" panose="020B0503020204020204" pitchFamily="34" charset="-122"/>
                <a:ea typeface="微软雅黑" panose="020B0503020204020204" pitchFamily="34" charset="-122"/>
              </a:rPr>
              <a:t>在</a:t>
            </a:r>
            <a:r>
              <a:rPr lang="zh-CN" altLang="zh-CN" sz="1800" dirty="0">
                <a:solidFill>
                  <a:schemeClr val="accent2"/>
                </a:solidFill>
                <a:latin typeface="微软雅黑" panose="020B0503020204020204" pitchFamily="34" charset="-122"/>
                <a:ea typeface="微软雅黑" panose="020B0503020204020204" pitchFamily="34" charset="-122"/>
              </a:rPr>
              <a:t>转换中间点</a:t>
            </a:r>
            <a:r>
              <a:rPr lang="zh-CN" altLang="zh-CN" sz="1800" dirty="0" smtClean="0">
                <a:solidFill>
                  <a:schemeClr val="accent2"/>
                </a:solidFill>
                <a:latin typeface="微软雅黑" panose="020B0503020204020204" pitchFamily="34" charset="-122"/>
                <a:ea typeface="微软雅黑" panose="020B0503020204020204" pitchFamily="34" charset="-122"/>
              </a:rPr>
              <a:t>测量</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179514" y="2955138"/>
            <a:ext cx="1128292" cy="945586"/>
          </a:xfrm>
          <a:prstGeom prst="rect">
            <a:avLst/>
          </a:prstGeom>
          <a:solidFill>
            <a:schemeClr val="bg1"/>
          </a:solidFill>
        </p:spPr>
        <p:txBody>
          <a:bodyPr wrap="square">
            <a:spAutoFit/>
          </a:bodyPr>
          <a:lstStyle/>
          <a:p>
            <a:r>
              <a:rPr lang="zh-CN" altLang="zh-CN" sz="1800" dirty="0" smtClean="0">
                <a:solidFill>
                  <a:schemeClr val="accent2"/>
                </a:solidFill>
                <a:latin typeface="微软雅黑" panose="020B0503020204020204" pitchFamily="34" charset="-122"/>
                <a:ea typeface="微软雅黑" panose="020B0503020204020204" pitchFamily="34" charset="-122"/>
              </a:rPr>
              <a:t>忽略</a:t>
            </a:r>
            <a:r>
              <a:rPr lang="zh-CN" altLang="zh-CN" sz="1800" dirty="0">
                <a:solidFill>
                  <a:schemeClr val="accent2"/>
                </a:solidFill>
                <a:latin typeface="微软雅黑" panose="020B0503020204020204" pitchFamily="34" charset="-122"/>
                <a:ea typeface="微软雅黑" panose="020B0503020204020204" pitchFamily="34" charset="-122"/>
              </a:rPr>
              <a:t>上升时间和</a:t>
            </a:r>
            <a:r>
              <a:rPr lang="zh-CN" altLang="zh-CN" sz="1800" dirty="0" smtClean="0">
                <a:solidFill>
                  <a:schemeClr val="accent2"/>
                </a:solidFill>
                <a:latin typeface="微软雅黑" panose="020B0503020204020204" pitchFamily="34" charset="-122"/>
                <a:ea typeface="微软雅黑" panose="020B0503020204020204" pitchFamily="34" charset="-122"/>
              </a:rPr>
              <a:t>下降时间</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3" name="矩形 12"/>
          <p:cNvSpPr/>
          <p:nvPr/>
        </p:nvSpPr>
        <p:spPr>
          <a:xfrm>
            <a:off x="2195736" y="6274256"/>
            <a:ext cx="5544616" cy="430887"/>
          </a:xfrm>
          <a:prstGeom prst="rect">
            <a:avLst/>
          </a:prstGeom>
          <a:solidFill>
            <a:schemeClr val="bg1"/>
          </a:solidFill>
        </p:spPr>
        <p:txBody>
          <a:bodyPr wrap="square">
            <a:spAutoFit/>
          </a:bodyPr>
          <a:lstStyle/>
          <a:p>
            <a:r>
              <a:rPr lang="zh-CN" altLang="en-US" sz="2200" dirty="0" smtClean="0">
                <a:solidFill>
                  <a:srgbClr val="C00000"/>
                </a:solidFill>
                <a:latin typeface="微软雅黑" panose="020B0503020204020204" pitchFamily="34" charset="-122"/>
                <a:ea typeface="微软雅黑" panose="020B0503020204020204" pitchFamily="34" charset="-122"/>
              </a:rPr>
              <a:t>反相器电路的时序图反映了其电路延迟情况</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55776" y="3242930"/>
            <a:ext cx="6262584" cy="3533233"/>
          </a:xfrm>
          <a:prstGeom prst="rect">
            <a:avLst/>
          </a:prstGeom>
        </p:spPr>
      </p:pic>
      <p:sp>
        <p:nvSpPr>
          <p:cNvPr id="8" name="标题 7"/>
          <p:cNvSpPr>
            <a:spLocks noGrp="1"/>
          </p:cNvSpPr>
          <p:nvPr>
            <p:ph type="title"/>
          </p:nvPr>
        </p:nvSpPr>
        <p:spPr>
          <a:xfrm>
            <a:off x="971600" y="188640"/>
            <a:ext cx="6073775" cy="479747"/>
          </a:xfrm>
        </p:spPr>
        <p:txBody>
          <a:bodyPr/>
          <a:lstStyle/>
          <a:p>
            <a:r>
              <a:rPr lang="en-US" altLang="zh-CN" b="1" dirty="0"/>
              <a:t>3.1 </a:t>
            </a:r>
            <a:r>
              <a:rPr lang="zh-CN" altLang="en-US" b="1" dirty="0" smtClean="0"/>
              <a:t>传输延迟</a:t>
            </a:r>
            <a:r>
              <a:rPr lang="zh-CN" altLang="en-US" b="1" dirty="0"/>
              <a:t>和最小延迟</a:t>
            </a:r>
            <a:endParaRPr lang="zh-CN" altLang="en-US" b="1" dirty="0"/>
          </a:p>
        </p:txBody>
      </p:sp>
      <p:sp>
        <p:nvSpPr>
          <p:cNvPr id="9" name="内容占位符 8"/>
          <p:cNvSpPr>
            <a:spLocks noGrp="1"/>
          </p:cNvSpPr>
          <p:nvPr>
            <p:ph idx="1"/>
          </p:nvPr>
        </p:nvSpPr>
        <p:spPr>
          <a:xfrm>
            <a:off x="251520" y="710501"/>
            <a:ext cx="8694431" cy="2895152"/>
          </a:xfrm>
        </p:spPr>
        <p:txBody>
          <a:bodyPr/>
          <a:lstStyle/>
          <a:p>
            <a:pPr>
              <a:spcBef>
                <a:spcPts val="0"/>
              </a:spcBef>
            </a:pPr>
            <a:r>
              <a:rPr lang="zh-CN" altLang="en-US" sz="2200" b="1" dirty="0"/>
              <a:t>逻辑门电路具有</a:t>
            </a:r>
            <a:r>
              <a:rPr lang="zh-CN" altLang="en-US" sz="2200" b="1" dirty="0">
                <a:solidFill>
                  <a:srgbClr val="C00000"/>
                </a:solidFill>
              </a:rPr>
              <a:t>最大</a:t>
            </a:r>
            <a:r>
              <a:rPr lang="zh-CN" altLang="en-US" sz="2200" b="1" dirty="0" smtClean="0">
                <a:solidFill>
                  <a:srgbClr val="C00000"/>
                </a:solidFill>
              </a:rPr>
              <a:t>延迟（传播延迟）</a:t>
            </a:r>
            <a:r>
              <a:rPr lang="zh-CN" altLang="en-US" sz="2200" b="1" dirty="0" smtClean="0"/>
              <a:t>和</a:t>
            </a:r>
            <a:r>
              <a:rPr lang="zh-CN" altLang="en-US" sz="2200" b="1" dirty="0">
                <a:solidFill>
                  <a:srgbClr val="C00000"/>
                </a:solidFill>
              </a:rPr>
              <a:t>最小延迟</a:t>
            </a:r>
            <a:r>
              <a:rPr lang="zh-CN" altLang="en-US" sz="2200" b="1" dirty="0"/>
              <a:t>时序</a:t>
            </a:r>
            <a:r>
              <a:rPr lang="zh-CN" altLang="en-US" sz="2200" b="1" dirty="0" smtClean="0"/>
              <a:t>特征</a:t>
            </a:r>
            <a:endParaRPr lang="en-US" altLang="zh-CN" sz="2200" b="1" dirty="0" smtClean="0"/>
          </a:p>
          <a:p>
            <a:pPr>
              <a:spcBef>
                <a:spcPts val="0"/>
              </a:spcBef>
            </a:pPr>
            <a:r>
              <a:rPr lang="zh-CN" altLang="en-US" sz="2200" b="1" dirty="0" smtClean="0"/>
              <a:t>组</a:t>
            </a:r>
            <a:r>
              <a:rPr lang="zh-CN" altLang="zh-CN" sz="2200" b="1" dirty="0" smtClean="0"/>
              <a:t>合逻辑电路</a:t>
            </a:r>
            <a:r>
              <a:rPr lang="zh-CN" altLang="zh-CN" sz="2200" b="1" dirty="0"/>
              <a:t>的时序特征主要包括</a:t>
            </a:r>
            <a:r>
              <a:rPr lang="zh-CN" altLang="zh-CN" sz="2200" b="1" dirty="0">
                <a:solidFill>
                  <a:srgbClr val="C00000"/>
                </a:solidFill>
              </a:rPr>
              <a:t>传输延迟</a:t>
            </a:r>
            <a:r>
              <a:rPr lang="zh-CN" altLang="zh-CN" sz="2200" b="1" dirty="0"/>
              <a:t>（</a:t>
            </a:r>
            <a:r>
              <a:rPr lang="en-US" altLang="zh-CN" sz="2200" b="1" dirty="0"/>
              <a:t>propagation delay</a:t>
            </a:r>
            <a:r>
              <a:rPr lang="zh-CN" altLang="zh-CN" sz="2200" b="1" dirty="0"/>
              <a:t>）和</a:t>
            </a:r>
            <a:r>
              <a:rPr lang="zh-CN" altLang="zh-CN" sz="2200" b="1" dirty="0">
                <a:solidFill>
                  <a:srgbClr val="C00000"/>
                </a:solidFill>
              </a:rPr>
              <a:t>最小延迟</a:t>
            </a:r>
            <a:r>
              <a:rPr lang="zh-CN" altLang="zh-CN" sz="2200" b="1" dirty="0"/>
              <a:t>（</a:t>
            </a:r>
            <a:r>
              <a:rPr lang="en-US" altLang="zh-CN" sz="2200" b="1" dirty="0"/>
              <a:t>contamination delay</a:t>
            </a:r>
            <a:r>
              <a:rPr lang="zh-CN" altLang="zh-CN" sz="2200" b="1" dirty="0" smtClean="0"/>
              <a:t>）</a:t>
            </a:r>
            <a:endParaRPr lang="en-US" altLang="zh-CN" sz="2200" b="1" dirty="0" smtClean="0"/>
          </a:p>
          <a:p>
            <a:pPr lvl="1">
              <a:spcBef>
                <a:spcPts val="0"/>
              </a:spcBef>
            </a:pPr>
            <a:r>
              <a:rPr lang="zh-CN" altLang="en-US" sz="2200" dirty="0">
                <a:solidFill>
                  <a:srgbClr val="FF0000"/>
                </a:solidFill>
                <a:latin typeface="微软雅黑" panose="020B0503020204020204" pitchFamily="34" charset="-122"/>
                <a:ea typeface="微软雅黑" panose="020B0503020204020204" pitchFamily="34" charset="-122"/>
              </a:rPr>
              <a:t>传输延迟</a:t>
            </a:r>
            <a:r>
              <a:rPr lang="en-US" altLang="zh-CN" sz="2200" dirty="0" err="1">
                <a:solidFill>
                  <a:srgbClr val="FF0000"/>
                </a:solidFill>
                <a:latin typeface="微软雅黑" panose="020B0503020204020204" pitchFamily="34" charset="-122"/>
                <a:ea typeface="微软雅黑" panose="020B0503020204020204" pitchFamily="34" charset="-122"/>
              </a:rPr>
              <a:t>Tpd</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从</a:t>
            </a:r>
            <a:r>
              <a:rPr lang="zh-CN" altLang="en-US" sz="2200" dirty="0">
                <a:latin typeface="微软雅黑" panose="020B0503020204020204" pitchFamily="34" charset="-122"/>
                <a:ea typeface="微软雅黑" panose="020B0503020204020204" pitchFamily="34" charset="-122"/>
              </a:rPr>
              <a:t>输入端的变化开始到所有输出端得到最终稳定的信号所需的最长</a:t>
            </a:r>
            <a:r>
              <a:rPr lang="zh-CN" altLang="en-US" sz="2200" dirty="0" smtClean="0">
                <a:latin typeface="微软雅黑" panose="020B0503020204020204" pitchFamily="34" charset="-122"/>
                <a:ea typeface="微软雅黑" panose="020B0503020204020204" pitchFamily="34" charset="-122"/>
              </a:rPr>
              <a:t>时间</a:t>
            </a:r>
            <a:endParaRPr lang="en-US" altLang="zh-CN" sz="2200" dirty="0">
              <a:latin typeface="微软雅黑" panose="020B0503020204020204" pitchFamily="34" charset="-122"/>
              <a:ea typeface="微软雅黑" panose="020B0503020204020204" pitchFamily="34" charset="-122"/>
            </a:endParaRPr>
          </a:p>
          <a:p>
            <a:pPr lvl="1">
              <a:spcBef>
                <a:spcPts val="0"/>
              </a:spcBef>
            </a:pPr>
            <a:r>
              <a:rPr lang="zh-CN" altLang="en-US" sz="2200" dirty="0">
                <a:solidFill>
                  <a:srgbClr val="FF0000"/>
                </a:solidFill>
                <a:latin typeface="微软雅黑" panose="020B0503020204020204" pitchFamily="34" charset="-122"/>
                <a:ea typeface="微软雅黑" panose="020B0503020204020204" pitchFamily="34" charset="-122"/>
              </a:rPr>
              <a:t>最小延迟</a:t>
            </a:r>
            <a:r>
              <a:rPr lang="en-US" altLang="zh-CN" sz="2200" dirty="0" err="1" smtClean="0">
                <a:solidFill>
                  <a:srgbClr val="FF0000"/>
                </a:solidFill>
                <a:latin typeface="微软雅黑" panose="020B0503020204020204" pitchFamily="34" charset="-122"/>
                <a:ea typeface="微软雅黑" panose="020B0503020204020204" pitchFamily="34" charset="-122"/>
              </a:rPr>
              <a:t>Tcd</a:t>
            </a:r>
            <a:r>
              <a:rPr lang="zh-CN" altLang="en-US" sz="2200" dirty="0" smtClean="0">
                <a:solidFill>
                  <a:srgbClr val="FF0000"/>
                </a:solidFill>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从</a:t>
            </a:r>
            <a:r>
              <a:rPr lang="zh-CN" altLang="en-US" sz="2200" dirty="0">
                <a:latin typeface="微软雅黑" panose="020B0503020204020204" pitchFamily="34" charset="-122"/>
                <a:ea typeface="微软雅黑" panose="020B0503020204020204" pitchFamily="34" charset="-122"/>
              </a:rPr>
              <a:t>输入端的变化开始到任何一个输出开始发生改变所需的最短</a:t>
            </a:r>
            <a:r>
              <a:rPr lang="zh-CN" altLang="en-US" sz="2200" dirty="0" smtClean="0">
                <a:latin typeface="微软雅黑" panose="020B0503020204020204" pitchFamily="34" charset="-122"/>
                <a:ea typeface="微软雅黑" panose="020B0503020204020204" pitchFamily="34" charset="-122"/>
              </a:rPr>
              <a:t>时间</a:t>
            </a:r>
            <a:endParaRPr lang="zh-CN" altLang="en-US" sz="2200" b="1" dirty="0"/>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3" name="矩形 2"/>
          <p:cNvSpPr/>
          <p:nvPr/>
        </p:nvSpPr>
        <p:spPr>
          <a:xfrm>
            <a:off x="594482" y="4578379"/>
            <a:ext cx="1961294" cy="1246623"/>
          </a:xfrm>
          <a:prstGeom prst="rect">
            <a:avLst/>
          </a:prstGeom>
        </p:spPr>
        <p:txBody>
          <a:bodyPr wrap="square">
            <a:spAutoFit/>
          </a:bodyPr>
          <a:lstStyle/>
          <a:p>
            <a:pPr>
              <a:lnSpc>
                <a:spcPts val="3100"/>
              </a:lnSpc>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组合逻辑电路</a:t>
            </a:r>
            <a:r>
              <a:rPr lang="en-US" altLang="zh-CN" sz="2000" kern="100" dirty="0">
                <a:latin typeface="微软雅黑" panose="020B0503020204020204" pitchFamily="34" charset="-122"/>
                <a:ea typeface="微软雅黑" panose="020B0503020204020204" pitchFamily="34" charset="-122"/>
              </a:rPr>
              <a:t>C</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的传输延迟</a:t>
            </a:r>
            <a:r>
              <a:rPr lang="en-US" altLang="zh-CN" sz="2000" i="1" kern="100" dirty="0" err="1">
                <a:latin typeface="微软雅黑" panose="020B0503020204020204" pitchFamily="34" charset="-122"/>
                <a:ea typeface="微软雅黑" panose="020B0503020204020204" pitchFamily="34" charset="-122"/>
              </a:rPr>
              <a:t>T</a:t>
            </a:r>
            <a:r>
              <a:rPr lang="en-US" altLang="zh-CN" sz="2000" kern="100" baseline="-25000" dirty="0" err="1">
                <a:latin typeface="微软雅黑" panose="020B0503020204020204" pitchFamily="34" charset="-122"/>
                <a:ea typeface="微软雅黑" panose="020B0503020204020204" pitchFamily="34" charset="-122"/>
              </a:rPr>
              <a:t>pd</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和最小延迟</a:t>
            </a:r>
            <a:r>
              <a:rPr lang="en-US" altLang="zh-CN" sz="2000" i="1" kern="100" dirty="0" err="1">
                <a:latin typeface="微软雅黑" panose="020B0503020204020204" pitchFamily="34" charset="-122"/>
                <a:ea typeface="微软雅黑" panose="020B0503020204020204" pitchFamily="34" charset="-122"/>
              </a:rPr>
              <a:t>T</a:t>
            </a:r>
            <a:r>
              <a:rPr lang="en-US" altLang="zh-CN" sz="2000" kern="100" baseline="-25000" dirty="0" err="1">
                <a:latin typeface="微软雅黑" panose="020B0503020204020204" pitchFamily="34" charset="-122"/>
                <a:ea typeface="微软雅黑" panose="020B0503020204020204" pitchFamily="34" charset="-122"/>
              </a:rPr>
              <a:t>cd</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71600" y="188640"/>
            <a:ext cx="6073775" cy="479747"/>
          </a:xfrm>
        </p:spPr>
        <p:txBody>
          <a:bodyPr/>
          <a:lstStyle/>
          <a:p>
            <a:r>
              <a:rPr lang="en-US" altLang="zh-CN" b="1" dirty="0"/>
              <a:t>3.1 </a:t>
            </a:r>
            <a:r>
              <a:rPr lang="zh-CN" altLang="en-US" b="1" dirty="0" smtClean="0"/>
              <a:t>传输延迟</a:t>
            </a:r>
            <a:r>
              <a:rPr lang="zh-CN" altLang="en-US" b="1" dirty="0"/>
              <a:t>和最小延迟</a:t>
            </a:r>
            <a:endParaRPr lang="zh-CN" altLang="en-US" b="1" dirty="0"/>
          </a:p>
        </p:txBody>
      </p:sp>
      <p:sp>
        <p:nvSpPr>
          <p:cNvPr id="9" name="内容占位符 8"/>
          <p:cNvSpPr>
            <a:spLocks noGrp="1"/>
          </p:cNvSpPr>
          <p:nvPr>
            <p:ph idx="1"/>
          </p:nvPr>
        </p:nvSpPr>
        <p:spPr>
          <a:xfrm>
            <a:off x="395536" y="764704"/>
            <a:ext cx="8550415" cy="1270091"/>
          </a:xfrm>
        </p:spPr>
        <p:txBody>
          <a:bodyPr/>
          <a:lstStyle/>
          <a:p>
            <a:pPr>
              <a:spcBef>
                <a:spcPts val="0"/>
              </a:spcBef>
            </a:pPr>
            <a:r>
              <a:rPr lang="zh-CN" altLang="en-US" sz="2200" b="1" dirty="0" smtClean="0">
                <a:solidFill>
                  <a:srgbClr val="C00000"/>
                </a:solidFill>
              </a:rPr>
              <a:t>关键路径：</a:t>
            </a:r>
            <a:r>
              <a:rPr lang="zh-CN" altLang="en-US" sz="2200" b="1" dirty="0" smtClean="0"/>
              <a:t>一</a:t>
            </a:r>
            <a:r>
              <a:rPr lang="zh-CN" altLang="en-US" sz="2200" b="1" dirty="0"/>
              <a:t>个</a:t>
            </a:r>
            <a:r>
              <a:rPr lang="zh-CN" altLang="en-US" sz="2200" b="1" dirty="0" smtClean="0"/>
              <a:t>组合逻辑电路</a:t>
            </a:r>
            <a:r>
              <a:rPr lang="zh-CN" altLang="en-US" sz="2200" b="1" dirty="0"/>
              <a:t>在输入和输出之间经过的最长</a:t>
            </a:r>
            <a:r>
              <a:rPr lang="zh-CN" altLang="en-US" sz="2200" b="1" dirty="0" smtClean="0"/>
              <a:t>路径</a:t>
            </a:r>
            <a:endParaRPr lang="en-US" altLang="zh-CN" sz="2200" b="1" dirty="0" smtClean="0"/>
          </a:p>
          <a:p>
            <a:pPr lvl="1">
              <a:spcBef>
                <a:spcPts val="0"/>
              </a:spcBef>
            </a:pPr>
            <a:r>
              <a:rPr lang="zh-CN" altLang="en-US" sz="2200" dirty="0">
                <a:latin typeface="微软雅黑" panose="020B0503020204020204" pitchFamily="34" charset="-122"/>
                <a:ea typeface="微软雅黑" panose="020B0503020204020204" pitchFamily="34" charset="-122"/>
              </a:rPr>
              <a:t>传输延迟</a:t>
            </a:r>
            <a:r>
              <a:rPr lang="zh-CN" altLang="en-US" sz="2200" dirty="0">
                <a:latin typeface="微软雅黑" panose="020B0503020204020204" pitchFamily="34" charset="-122"/>
                <a:ea typeface="微软雅黑" panose="020B0503020204020204" pitchFamily="34" charset="-122"/>
              </a:rPr>
              <a:t>就是关键路径上所有元件的传输延迟之</a:t>
            </a:r>
            <a:r>
              <a:rPr lang="zh-CN" altLang="en-US" sz="2200" dirty="0">
                <a:latin typeface="微软雅黑" panose="020B0503020204020204" pitchFamily="34" charset="-122"/>
                <a:ea typeface="微软雅黑" panose="020B0503020204020204" pitchFamily="34" charset="-122"/>
              </a:rPr>
              <a:t>和</a:t>
            </a:r>
            <a:endParaRPr lang="en-US" altLang="zh-CN" sz="2200" dirty="0">
              <a:latin typeface="微软雅黑" panose="020B0503020204020204" pitchFamily="34" charset="-122"/>
              <a:ea typeface="微软雅黑" panose="020B0503020204020204" pitchFamily="34" charset="-122"/>
            </a:endParaRPr>
          </a:p>
          <a:p>
            <a:pPr lvl="1">
              <a:spcBef>
                <a:spcPts val="0"/>
              </a:spcBef>
            </a:pPr>
            <a:r>
              <a:rPr lang="zh-CN" altLang="en-US" sz="2200" dirty="0">
                <a:latin typeface="微软雅黑" panose="020B0503020204020204" pitchFamily="34" charset="-122"/>
                <a:ea typeface="微软雅黑" panose="020B0503020204020204" pitchFamily="34" charset="-122"/>
              </a:rPr>
              <a:t>最小</a:t>
            </a:r>
            <a:r>
              <a:rPr lang="zh-CN" altLang="en-US" sz="2200" dirty="0">
                <a:latin typeface="微软雅黑" panose="020B0503020204020204" pitchFamily="34" charset="-122"/>
                <a:ea typeface="微软雅黑" panose="020B0503020204020204" pitchFamily="34" charset="-122"/>
              </a:rPr>
              <a:t>延迟就是最短路径上所有元件的最小延迟之和</a:t>
            </a:r>
            <a:endParaRPr lang="zh-CN" altLang="en-US" sz="2200" dirty="0">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3" name="矩形 2"/>
          <p:cNvSpPr/>
          <p:nvPr/>
        </p:nvSpPr>
        <p:spPr>
          <a:xfrm>
            <a:off x="1098328" y="6122211"/>
            <a:ext cx="6471827" cy="489878"/>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关键路径由哪些结点和逻辑门组成？最短路径呢？</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269776" y="2034795"/>
            <a:ext cx="8478688" cy="769441"/>
          </a:xfrm>
          <a:prstGeom prst="rect">
            <a:avLst/>
          </a:prstGeom>
        </p:spPr>
        <p:txBody>
          <a:bodyPr wrap="square">
            <a:spAutoFit/>
          </a:bodyPr>
          <a:lstStyle/>
          <a:p>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例</a:t>
            </a:r>
            <a:r>
              <a:rPr lang="zh-CN" altLang="en-US" sz="2200" kern="100" dirty="0">
                <a:latin typeface="微软雅黑" panose="020B0503020204020204" pitchFamily="34" charset="-122"/>
                <a:ea typeface="微软雅黑" panose="020B0503020204020204" pitchFamily="34" charset="-122"/>
              </a:rPr>
              <a:t>：</a:t>
            </a:r>
            <a:r>
              <a:rPr lang="en-US" altLang="zh-CN" sz="2200" kern="100" dirty="0" smtClean="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假定</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所有</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逻辑门电路的传输延迟和最小延迟分别为</a:t>
            </a:r>
            <a:r>
              <a:rPr lang="en-US" altLang="zh-CN" sz="2200" kern="100" dirty="0">
                <a:latin typeface="微软雅黑" panose="020B0503020204020204" pitchFamily="34" charset="-122"/>
                <a:ea typeface="微软雅黑" panose="020B0503020204020204" pitchFamily="34" charset="-122"/>
              </a:rPr>
              <a:t>90ps</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200" kern="100" dirty="0">
                <a:latin typeface="微软雅黑" panose="020B0503020204020204" pitchFamily="34" charset="-122"/>
                <a:ea typeface="微软雅黑" panose="020B0503020204020204" pitchFamily="34" charset="-122"/>
              </a:rPr>
              <a:t>60ps</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计算</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下</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组合逻辑电路</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的传输延迟和最小</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延迟</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75656" y="2996952"/>
            <a:ext cx="6094499" cy="2880320"/>
          </a:xfrm>
          <a:prstGeom prst="rect">
            <a:avLst/>
          </a:prstGeom>
        </p:spPr>
      </p:pic>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71600" y="188640"/>
            <a:ext cx="6073775" cy="479747"/>
          </a:xfrm>
        </p:spPr>
        <p:txBody>
          <a:bodyPr/>
          <a:lstStyle/>
          <a:p>
            <a:r>
              <a:rPr lang="en-US" altLang="zh-CN" b="1" dirty="0"/>
              <a:t>3.1 </a:t>
            </a:r>
            <a:r>
              <a:rPr lang="zh-CN" altLang="en-US" b="1" dirty="0" smtClean="0"/>
              <a:t>传输延迟</a:t>
            </a:r>
            <a:r>
              <a:rPr lang="zh-CN" altLang="en-US" b="1" dirty="0"/>
              <a:t>和最小延迟</a:t>
            </a:r>
            <a:endParaRPr lang="zh-CN" altLang="en-US" b="1" dirty="0"/>
          </a:p>
        </p:txBody>
      </p:sp>
      <p:sp>
        <p:nvSpPr>
          <p:cNvPr id="9" name="内容占位符 8"/>
          <p:cNvSpPr>
            <a:spLocks noGrp="1"/>
          </p:cNvSpPr>
          <p:nvPr>
            <p:ph idx="1"/>
          </p:nvPr>
        </p:nvSpPr>
        <p:spPr>
          <a:xfrm>
            <a:off x="395536" y="764704"/>
            <a:ext cx="8550415" cy="1270091"/>
          </a:xfrm>
        </p:spPr>
        <p:txBody>
          <a:bodyPr/>
          <a:lstStyle/>
          <a:p>
            <a:pPr>
              <a:spcBef>
                <a:spcPts val="0"/>
              </a:spcBef>
            </a:pPr>
            <a:r>
              <a:rPr lang="zh-CN" altLang="en-US" sz="2200" b="1" dirty="0" smtClean="0">
                <a:solidFill>
                  <a:srgbClr val="C00000"/>
                </a:solidFill>
              </a:rPr>
              <a:t>关键路径：</a:t>
            </a:r>
            <a:r>
              <a:rPr lang="zh-CN" altLang="en-US" sz="2200" b="1" dirty="0" smtClean="0"/>
              <a:t>一</a:t>
            </a:r>
            <a:r>
              <a:rPr lang="zh-CN" altLang="en-US" sz="2200" b="1" dirty="0"/>
              <a:t>个</a:t>
            </a:r>
            <a:r>
              <a:rPr lang="zh-CN" altLang="en-US" sz="2200" b="1" dirty="0" smtClean="0"/>
              <a:t>组合逻辑电路</a:t>
            </a:r>
            <a:r>
              <a:rPr lang="zh-CN" altLang="en-US" sz="2200" b="1" dirty="0"/>
              <a:t>在输入和输出之间经过的最长</a:t>
            </a:r>
            <a:r>
              <a:rPr lang="zh-CN" altLang="en-US" sz="2200" b="1" dirty="0" smtClean="0"/>
              <a:t>路径</a:t>
            </a:r>
            <a:endParaRPr lang="en-US" altLang="zh-CN" sz="2200" b="1" dirty="0" smtClean="0"/>
          </a:p>
          <a:p>
            <a:pPr lvl="1">
              <a:spcBef>
                <a:spcPts val="0"/>
              </a:spcBef>
            </a:pPr>
            <a:r>
              <a:rPr lang="zh-CN" altLang="en-US" sz="2200" dirty="0">
                <a:latin typeface="微软雅黑" panose="020B0503020204020204" pitchFamily="34" charset="-122"/>
                <a:ea typeface="微软雅黑" panose="020B0503020204020204" pitchFamily="34" charset="-122"/>
              </a:rPr>
              <a:t>传输延迟</a:t>
            </a:r>
            <a:r>
              <a:rPr lang="zh-CN" altLang="en-US" sz="2200" dirty="0">
                <a:latin typeface="微软雅黑" panose="020B0503020204020204" pitchFamily="34" charset="-122"/>
                <a:ea typeface="微软雅黑" panose="020B0503020204020204" pitchFamily="34" charset="-122"/>
              </a:rPr>
              <a:t>就是关键路径上所有元件的传输延迟之</a:t>
            </a:r>
            <a:r>
              <a:rPr lang="zh-CN" altLang="en-US" sz="2200" dirty="0">
                <a:latin typeface="微软雅黑" panose="020B0503020204020204" pitchFamily="34" charset="-122"/>
                <a:ea typeface="微软雅黑" panose="020B0503020204020204" pitchFamily="34" charset="-122"/>
              </a:rPr>
              <a:t>和</a:t>
            </a:r>
            <a:endParaRPr lang="en-US" altLang="zh-CN" sz="2200" dirty="0">
              <a:latin typeface="微软雅黑" panose="020B0503020204020204" pitchFamily="34" charset="-122"/>
              <a:ea typeface="微软雅黑" panose="020B0503020204020204" pitchFamily="34" charset="-122"/>
            </a:endParaRPr>
          </a:p>
          <a:p>
            <a:pPr lvl="1">
              <a:spcBef>
                <a:spcPts val="0"/>
              </a:spcBef>
            </a:pPr>
            <a:r>
              <a:rPr lang="zh-CN" altLang="en-US" sz="2200" dirty="0">
                <a:latin typeface="微软雅黑" panose="020B0503020204020204" pitchFamily="34" charset="-122"/>
                <a:ea typeface="微软雅黑" panose="020B0503020204020204" pitchFamily="34" charset="-122"/>
              </a:rPr>
              <a:t>最小</a:t>
            </a:r>
            <a:r>
              <a:rPr lang="zh-CN" altLang="en-US" sz="2200" dirty="0">
                <a:latin typeface="微软雅黑" panose="020B0503020204020204" pitchFamily="34" charset="-122"/>
                <a:ea typeface="微软雅黑" panose="020B0503020204020204" pitchFamily="34" charset="-122"/>
              </a:rPr>
              <a:t>延迟就是最短路径上所有元件的最小延迟之和</a:t>
            </a:r>
            <a:endParaRPr lang="zh-CN" altLang="en-US" sz="2200" dirty="0">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3" name="矩形 2"/>
          <p:cNvSpPr/>
          <p:nvPr/>
        </p:nvSpPr>
        <p:spPr>
          <a:xfrm>
            <a:off x="692696" y="5885372"/>
            <a:ext cx="7632848" cy="887422"/>
          </a:xfrm>
          <a:prstGeom prst="rect">
            <a:avLst/>
          </a:prstGeom>
        </p:spPr>
        <p:txBody>
          <a:bodyPr wrap="square">
            <a:spAutoFit/>
          </a:bodyPr>
          <a:lstStyle/>
          <a:p>
            <a:pPr>
              <a:lnSpc>
                <a:spcPts val="3100"/>
              </a:lnSpc>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传输延迟</a:t>
            </a:r>
            <a:r>
              <a:rPr lang="en-US" altLang="zh-CN" sz="2000" i="1" kern="100" dirty="0" err="1" smtClean="0">
                <a:latin typeface="微软雅黑" panose="020B0503020204020204" pitchFamily="34" charset="-122"/>
                <a:ea typeface="微软雅黑" panose="020B0503020204020204" pitchFamily="34" charset="-122"/>
              </a:rPr>
              <a:t>T</a:t>
            </a:r>
            <a:r>
              <a:rPr lang="en-US" altLang="zh-CN" sz="2000" kern="100" baseline="-25000" dirty="0" err="1" smtClean="0">
                <a:latin typeface="微软雅黑" panose="020B0503020204020204" pitchFamily="34" charset="-122"/>
                <a:ea typeface="微软雅黑" panose="020B0503020204020204" pitchFamily="34" charset="-122"/>
              </a:rPr>
              <a:t>pd</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级门传播延迟之和，即</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90psx3=270ps</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ts val="3100"/>
              </a:lnSpc>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最小</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延迟</a:t>
            </a:r>
            <a:r>
              <a:rPr lang="en-US" altLang="zh-CN" sz="2000" i="1" kern="100" dirty="0" err="1" smtClean="0">
                <a:latin typeface="微软雅黑" panose="020B0503020204020204" pitchFamily="34" charset="-122"/>
                <a:ea typeface="微软雅黑" panose="020B0503020204020204" pitchFamily="34" charset="-122"/>
              </a:rPr>
              <a:t>T</a:t>
            </a:r>
            <a:r>
              <a:rPr lang="en-US" altLang="zh-CN" sz="2000" kern="100" baseline="-25000" dirty="0" err="1" smtClean="0">
                <a:latin typeface="微软雅黑" panose="020B0503020204020204" pitchFamily="34" charset="-122"/>
                <a:ea typeface="微软雅黑" panose="020B0503020204020204" pitchFamily="34" charset="-122"/>
              </a:rPr>
              <a:t>cd</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级门最小延迟</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之和，</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60psx2=120ps</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269776" y="2034795"/>
            <a:ext cx="8478688" cy="769441"/>
          </a:xfrm>
          <a:prstGeom prst="rect">
            <a:avLst/>
          </a:prstGeom>
        </p:spPr>
        <p:txBody>
          <a:bodyPr wrap="square">
            <a:spAutoFit/>
          </a:bodyPr>
          <a:lstStyle/>
          <a:p>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例</a:t>
            </a:r>
            <a:r>
              <a:rPr lang="zh-CN" altLang="en-US" sz="2200" kern="100" dirty="0">
                <a:latin typeface="微软雅黑" panose="020B0503020204020204" pitchFamily="34" charset="-122"/>
                <a:ea typeface="微软雅黑" panose="020B0503020204020204" pitchFamily="34" charset="-122"/>
              </a:rPr>
              <a:t>：</a:t>
            </a:r>
            <a:r>
              <a:rPr lang="en-US" altLang="zh-CN" sz="2200" kern="100" dirty="0" smtClean="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假定</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所有</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逻辑门电路的传输延迟和最小延迟分别为</a:t>
            </a:r>
            <a:r>
              <a:rPr lang="en-US" altLang="zh-CN" sz="2200" kern="100" dirty="0">
                <a:latin typeface="微软雅黑" panose="020B0503020204020204" pitchFamily="34" charset="-122"/>
                <a:ea typeface="微软雅黑" panose="020B0503020204020204" pitchFamily="34" charset="-122"/>
              </a:rPr>
              <a:t>90ps</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200" kern="100" dirty="0">
                <a:latin typeface="微软雅黑" panose="020B0503020204020204" pitchFamily="34" charset="-122"/>
                <a:ea typeface="微软雅黑" panose="020B0503020204020204" pitchFamily="34" charset="-122"/>
              </a:rPr>
              <a:t>60ps</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计算</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下</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组合逻辑电路</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的传输延迟和最小</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延迟</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03648" y="2852936"/>
            <a:ext cx="6408712" cy="3168352"/>
          </a:xfrm>
          <a:prstGeom prst="rect">
            <a:avLst/>
          </a:prstGeom>
        </p:spPr>
      </p:pic>
      <p:sp>
        <p:nvSpPr>
          <p:cNvPr id="11" name="矩形 10"/>
          <p:cNvSpPr/>
          <p:nvPr/>
        </p:nvSpPr>
        <p:spPr>
          <a:xfrm>
            <a:off x="5004048" y="2931000"/>
            <a:ext cx="2304256" cy="457626"/>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关键路径有两条</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5543689" y="4988785"/>
            <a:ext cx="2279153" cy="489878"/>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最短路径有一条</a:t>
            </a:r>
            <a:endParaRPr lang="zh-CN" altLang="en-US" sz="2200" dirty="0">
              <a:solidFill>
                <a:srgbClr val="C00000"/>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bwMode="auto">
          <a:xfrm flipH="1">
            <a:off x="5148064" y="3326374"/>
            <a:ext cx="360040" cy="366349"/>
          </a:xfrm>
          <a:prstGeom prst="straightConnector1">
            <a:avLst/>
          </a:prstGeom>
          <a:noFill/>
          <a:ln w="38100" cap="flat" cmpd="sng" algn="ctr">
            <a:solidFill>
              <a:srgbClr val="C00000"/>
            </a:solidFill>
            <a:prstDash val="solid"/>
            <a:round/>
            <a:headEnd type="none" w="med" len="med"/>
            <a:tailEnd type="triangle" w="med" len="med"/>
          </a:ln>
          <a:effectLst/>
        </p:spPr>
      </p:cxn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 </a:t>
            </a:r>
            <a:r>
              <a:rPr lang="zh-CN" altLang="en-US" b="1" dirty="0"/>
              <a:t>竞争冒险</a:t>
            </a:r>
            <a:endParaRPr lang="zh-CN" altLang="en-US" b="1" dirty="0"/>
          </a:p>
        </p:txBody>
      </p:sp>
      <p:sp>
        <p:nvSpPr>
          <p:cNvPr id="3" name="内容占位符 2"/>
          <p:cNvSpPr>
            <a:spLocks noGrp="1"/>
          </p:cNvSpPr>
          <p:nvPr>
            <p:ph idx="1"/>
          </p:nvPr>
        </p:nvSpPr>
        <p:spPr>
          <a:xfrm>
            <a:off x="317692" y="810820"/>
            <a:ext cx="4320480" cy="5563574"/>
          </a:xfrm>
        </p:spPr>
        <p:txBody>
          <a:bodyPr/>
          <a:lstStyle/>
          <a:p>
            <a:pPr>
              <a:spcBef>
                <a:spcPts val="600"/>
              </a:spcBef>
            </a:pPr>
            <a:r>
              <a:rPr lang="zh-CN" altLang="en-US" sz="2200" b="1" dirty="0" smtClean="0">
                <a:latin typeface="微软雅黑" panose="020B0503020204020204" pitchFamily="34" charset="-122"/>
                <a:ea typeface="微软雅黑" panose="020B0503020204020204" pitchFamily="34" charset="-122"/>
              </a:rPr>
              <a:t>如果</a:t>
            </a:r>
            <a:r>
              <a:rPr lang="zh-CN" altLang="en-US" sz="2200" b="1" dirty="0">
                <a:latin typeface="微软雅黑" panose="020B0503020204020204" pitchFamily="34" charset="-122"/>
                <a:ea typeface="微软雅黑" panose="020B0503020204020204" pitchFamily="34" charset="-122"/>
              </a:rPr>
              <a:t>存在某个</a:t>
            </a:r>
            <a:r>
              <a:rPr lang="zh-CN" altLang="en-US" sz="2200" b="1" dirty="0" smtClean="0">
                <a:latin typeface="微软雅黑" panose="020B0503020204020204" pitchFamily="34" charset="-122"/>
                <a:ea typeface="微软雅黑" panose="020B0503020204020204" pitchFamily="34" charset="-122"/>
              </a:rPr>
              <a:t>输入信号经过</a:t>
            </a:r>
            <a:r>
              <a:rPr lang="zh-CN" altLang="en-US" sz="2200" b="1" dirty="0">
                <a:latin typeface="微软雅黑" panose="020B0503020204020204" pitchFamily="34" charset="-122"/>
                <a:ea typeface="微软雅黑" panose="020B0503020204020204" pitchFamily="34" charset="-122"/>
              </a:rPr>
              <a:t>两条或两条以上的路径作用到输出</a:t>
            </a:r>
            <a:r>
              <a:rPr lang="zh-CN" altLang="en-US" sz="2200" b="1" dirty="0" smtClean="0">
                <a:latin typeface="微软雅黑" panose="020B0503020204020204" pitchFamily="34" charset="-122"/>
                <a:ea typeface="微软雅黑" panose="020B0503020204020204" pitchFamily="34" charset="-122"/>
              </a:rPr>
              <a:t>端，由于</a:t>
            </a:r>
            <a:r>
              <a:rPr lang="zh-CN" altLang="en-US" sz="2200" b="1" dirty="0">
                <a:latin typeface="微软雅黑" panose="020B0503020204020204" pitchFamily="34" charset="-122"/>
                <a:ea typeface="微软雅黑" panose="020B0503020204020204" pitchFamily="34" charset="-122"/>
              </a:rPr>
              <a:t>各</a:t>
            </a:r>
            <a:r>
              <a:rPr lang="zh-CN" altLang="en-US" sz="2200" b="1" dirty="0" smtClean="0">
                <a:latin typeface="微软雅黑" panose="020B0503020204020204" pitchFamily="34" charset="-122"/>
                <a:ea typeface="微软雅黑" panose="020B0503020204020204" pitchFamily="34" charset="-122"/>
              </a:rPr>
              <a:t>路径</a:t>
            </a:r>
            <a:r>
              <a:rPr lang="zh-CN" altLang="en-US" sz="2200" b="1" dirty="0">
                <a:latin typeface="微软雅黑" panose="020B0503020204020204" pitchFamily="34" charset="-122"/>
                <a:ea typeface="微软雅黑" panose="020B0503020204020204" pitchFamily="34" charset="-122"/>
              </a:rPr>
              <a:t>延迟不同，</a:t>
            </a:r>
            <a:r>
              <a:rPr lang="zh-CN" altLang="en-US" sz="2200" b="1" dirty="0" smtClean="0">
                <a:latin typeface="微软雅黑" panose="020B0503020204020204" pitchFamily="34" charset="-122"/>
                <a:ea typeface="微软雅黑" panose="020B0503020204020204" pitchFamily="34" charset="-122"/>
              </a:rPr>
              <a:t>因而</a:t>
            </a:r>
            <a:r>
              <a:rPr lang="zh-CN" altLang="en-US" sz="2200" b="1" dirty="0">
                <a:latin typeface="微软雅黑" panose="020B0503020204020204" pitchFamily="34" charset="-122"/>
                <a:ea typeface="微软雅黑" panose="020B0503020204020204" pitchFamily="34" charset="-122"/>
              </a:rPr>
              <a:t>该</a:t>
            </a:r>
            <a:r>
              <a:rPr lang="zh-CN" altLang="en-US" sz="2200" b="1" dirty="0" smtClean="0">
                <a:latin typeface="微软雅黑" panose="020B0503020204020204" pitchFamily="34" charset="-122"/>
                <a:ea typeface="微软雅黑" panose="020B0503020204020204" pitchFamily="34" charset="-122"/>
              </a:rPr>
              <a:t>输入信号</a:t>
            </a:r>
            <a:r>
              <a:rPr lang="zh-CN" altLang="en-US" sz="2200" b="1" dirty="0">
                <a:latin typeface="微软雅黑" panose="020B0503020204020204" pitchFamily="34" charset="-122"/>
                <a:ea typeface="微软雅黑" panose="020B0503020204020204" pitchFamily="34" charset="-122"/>
              </a:rPr>
              <a:t>对</a:t>
            </a:r>
            <a:r>
              <a:rPr lang="zh-CN" altLang="en-US" sz="2200" b="1" dirty="0" smtClean="0">
                <a:latin typeface="微软雅黑" panose="020B0503020204020204" pitchFamily="34" charset="-122"/>
                <a:ea typeface="微软雅黑" panose="020B0503020204020204" pitchFamily="34" charset="-122"/>
              </a:rPr>
              <a:t>输出端会</a:t>
            </a:r>
            <a:r>
              <a:rPr lang="zh-CN" altLang="en-US" sz="2200" b="1" dirty="0">
                <a:latin typeface="微软雅黑" panose="020B0503020204020204" pitchFamily="34" charset="-122"/>
                <a:ea typeface="微软雅黑" panose="020B0503020204020204" pitchFamily="34" charset="-122"/>
              </a:rPr>
              <a:t>发生先后不同的影响</a:t>
            </a:r>
            <a:r>
              <a:rPr lang="zh-CN" altLang="en-US" sz="2200" b="1" dirty="0" smtClean="0">
                <a:latin typeface="微软雅黑" panose="020B0503020204020204" pitchFamily="34" charset="-122"/>
                <a:ea typeface="微软雅黑" panose="020B0503020204020204" pitchFamily="34" charset="-122"/>
              </a:rPr>
              <a:t>，</a:t>
            </a:r>
            <a:r>
              <a:rPr lang="zh-CN" altLang="en-US" sz="2200" b="1" dirty="0"/>
              <a:t>该</a:t>
            </a:r>
            <a:r>
              <a:rPr lang="zh-CN" altLang="en-US" sz="2200" b="1" dirty="0" smtClean="0">
                <a:latin typeface="微软雅黑" panose="020B0503020204020204" pitchFamily="34" charset="-122"/>
                <a:ea typeface="微软雅黑" panose="020B0503020204020204" pitchFamily="34" charset="-122"/>
              </a:rPr>
              <a:t>现象</a:t>
            </a:r>
            <a:r>
              <a:rPr lang="zh-CN" altLang="en-US" sz="2200" b="1" dirty="0">
                <a:latin typeface="微软雅黑" panose="020B0503020204020204" pitchFamily="34" charset="-122"/>
                <a:ea typeface="微软雅黑" panose="020B0503020204020204" pitchFamily="34" charset="-122"/>
              </a:rPr>
              <a:t>称为</a:t>
            </a:r>
            <a:r>
              <a:rPr lang="zh-CN" altLang="en-US" sz="2200" b="1" dirty="0">
                <a:solidFill>
                  <a:srgbClr val="C00000"/>
                </a:solidFill>
                <a:latin typeface="微软雅黑" panose="020B0503020204020204" pitchFamily="34" charset="-122"/>
                <a:ea typeface="微软雅黑" panose="020B0503020204020204" pitchFamily="34" charset="-122"/>
              </a:rPr>
              <a:t>竞争（</a:t>
            </a:r>
            <a:r>
              <a:rPr lang="en-US" altLang="zh-CN" sz="2200" b="1" dirty="0">
                <a:solidFill>
                  <a:srgbClr val="C00000"/>
                </a:solidFill>
                <a:latin typeface="微软雅黑" panose="020B0503020204020204" pitchFamily="34" charset="-122"/>
                <a:ea typeface="微软雅黑" panose="020B0503020204020204" pitchFamily="34" charset="-122"/>
              </a:rPr>
              <a:t>race</a:t>
            </a:r>
            <a:r>
              <a:rPr lang="zh-CN" altLang="en-US" sz="2200" b="1" dirty="0" smtClean="0">
                <a:solidFill>
                  <a:srgbClr val="C00000"/>
                </a:solidFill>
                <a:latin typeface="微软雅黑" panose="020B0503020204020204" pitchFamily="34" charset="-122"/>
                <a:ea typeface="微软雅黑" panose="020B0503020204020204" pitchFamily="34" charset="-122"/>
              </a:rPr>
              <a:t>）</a:t>
            </a:r>
            <a:endParaRPr lang="en-US" altLang="zh-CN" sz="2200" b="1" dirty="0" smtClean="0"/>
          </a:p>
          <a:p>
            <a:pPr>
              <a:spcBef>
                <a:spcPts val="600"/>
              </a:spcBef>
            </a:pPr>
            <a:r>
              <a:rPr lang="zh-CN" altLang="en-US" sz="2200" b="1" dirty="0" smtClean="0"/>
              <a:t>由于竞争的存在，在输入信号变化的瞬间，输出端可能会出现不正确的尖峰信号，这种信号称为</a:t>
            </a:r>
            <a:r>
              <a:rPr lang="zh-CN" altLang="en-US" sz="2200" b="1" dirty="0">
                <a:solidFill>
                  <a:srgbClr val="C00000"/>
                </a:solidFill>
              </a:rPr>
              <a:t>毛刺（</a:t>
            </a:r>
            <a:r>
              <a:rPr lang="en-US" altLang="zh-CN" sz="2200" b="1" dirty="0">
                <a:solidFill>
                  <a:srgbClr val="C00000"/>
                </a:solidFill>
              </a:rPr>
              <a:t>glitch</a:t>
            </a:r>
            <a:r>
              <a:rPr lang="zh-CN" altLang="en-US" sz="2200" b="1" dirty="0">
                <a:solidFill>
                  <a:srgbClr val="C00000"/>
                </a:solidFill>
              </a:rPr>
              <a:t>）</a:t>
            </a:r>
            <a:endParaRPr lang="en-US" altLang="zh-CN" sz="2200" b="1" dirty="0" smtClean="0"/>
          </a:p>
          <a:p>
            <a:pPr>
              <a:spcBef>
                <a:spcPts val="600"/>
              </a:spcBef>
            </a:pPr>
            <a:r>
              <a:rPr lang="zh-CN" altLang="en-US" sz="2200" b="1" dirty="0"/>
              <a:t>出现毛刺的</a:t>
            </a:r>
            <a:r>
              <a:rPr lang="zh-CN" altLang="en-US" sz="2200" b="1" dirty="0" smtClean="0"/>
              <a:t>电路称为存在</a:t>
            </a:r>
            <a:r>
              <a:rPr lang="zh-CN" altLang="en-US" sz="2200" b="1" dirty="0" smtClean="0">
                <a:solidFill>
                  <a:srgbClr val="C00000"/>
                </a:solidFill>
              </a:rPr>
              <a:t>冒险（</a:t>
            </a:r>
            <a:r>
              <a:rPr lang="en-US" altLang="zh-CN" sz="2200" b="1" dirty="0">
                <a:solidFill>
                  <a:srgbClr val="C00000"/>
                </a:solidFill>
              </a:rPr>
              <a:t>hazard</a:t>
            </a:r>
            <a:r>
              <a:rPr lang="zh-CN" altLang="en-US" sz="2200" b="1" dirty="0" smtClean="0">
                <a:solidFill>
                  <a:srgbClr val="C00000"/>
                </a:solidFill>
              </a:rPr>
              <a:t>）</a:t>
            </a:r>
            <a:r>
              <a:rPr lang="zh-CN" altLang="en-US" sz="2200" b="1" dirty="0"/>
              <a:t>或</a:t>
            </a:r>
            <a:r>
              <a:rPr lang="zh-CN" altLang="en-US" sz="2200" b="1" dirty="0" smtClean="0">
                <a:solidFill>
                  <a:srgbClr val="C00000"/>
                </a:solidFill>
                <a:latin typeface="微软雅黑" panose="020B0503020204020204" pitchFamily="34" charset="-122"/>
                <a:ea typeface="微软雅黑" panose="020B0503020204020204" pitchFamily="34" charset="-122"/>
              </a:rPr>
              <a:t>竞争冒险</a:t>
            </a:r>
            <a:r>
              <a:rPr lang="zh-CN" altLang="en-US" sz="2200" b="1" dirty="0" smtClean="0">
                <a:latin typeface="微软雅黑" panose="020B0503020204020204" pitchFamily="34" charset="-122"/>
                <a:ea typeface="微软雅黑" panose="020B0503020204020204" pitchFamily="34" charset="-122"/>
              </a:rPr>
              <a:t>或</a:t>
            </a:r>
            <a:r>
              <a:rPr lang="zh-CN" altLang="en-US" sz="2200" b="1" dirty="0" smtClean="0">
                <a:solidFill>
                  <a:srgbClr val="C00000"/>
                </a:solidFill>
                <a:latin typeface="微软雅黑" panose="020B0503020204020204" pitchFamily="34" charset="-122"/>
                <a:ea typeface="微软雅黑" panose="020B0503020204020204" pitchFamily="34" charset="-122"/>
              </a:rPr>
              <a:t>险象</a:t>
            </a:r>
            <a:endParaRPr lang="en-US" altLang="zh-CN" sz="2200" b="1" dirty="0" smtClean="0">
              <a:solidFill>
                <a:srgbClr val="C00000"/>
              </a:solidFill>
              <a:latin typeface="微软雅黑" panose="020B0503020204020204" pitchFamily="34" charset="-122"/>
              <a:ea typeface="微软雅黑" panose="020B0503020204020204" pitchFamily="34" charset="-122"/>
            </a:endParaRPr>
          </a:p>
          <a:p>
            <a:pPr>
              <a:spcBef>
                <a:spcPts val="600"/>
              </a:spcBef>
            </a:pPr>
            <a:r>
              <a:rPr lang="zh-CN" altLang="en-US" sz="2200" b="1" dirty="0"/>
              <a:t>可通过低通滤波</a:t>
            </a:r>
            <a:r>
              <a:rPr lang="zh-CN" altLang="en-US" sz="2200" b="1" dirty="0" smtClean="0"/>
              <a:t>或增加</a:t>
            </a:r>
            <a:r>
              <a:rPr lang="zh-CN" altLang="en-US" sz="2200" b="1" dirty="0"/>
              <a:t>冗余</a:t>
            </a:r>
            <a:r>
              <a:rPr lang="zh-CN" altLang="en-US" sz="2200" b="1" dirty="0" smtClean="0"/>
              <a:t>项来修改逻辑设计等方式</a:t>
            </a:r>
            <a:r>
              <a:rPr lang="zh-CN" altLang="en-US" sz="2200" b="1" dirty="0"/>
              <a:t>避免毛刺</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pic>
        <p:nvPicPr>
          <p:cNvPr id="4" name="图片 3"/>
          <p:cNvPicPr>
            <a:picLocks noChangeAspect="1"/>
          </p:cNvPicPr>
          <p:nvPr/>
        </p:nvPicPr>
        <p:blipFill>
          <a:blip r:embed="rId1"/>
          <a:stretch>
            <a:fillRect/>
          </a:stretch>
        </p:blipFill>
        <p:spPr>
          <a:xfrm>
            <a:off x="4962834" y="49927"/>
            <a:ext cx="4090260" cy="1506938"/>
          </a:xfrm>
          <a:prstGeom prst="rect">
            <a:avLst/>
          </a:prstGeom>
        </p:spPr>
      </p:pic>
      <p:pic>
        <p:nvPicPr>
          <p:cNvPr id="5" name="图片 4"/>
          <p:cNvPicPr>
            <a:picLocks noChangeAspect="1"/>
          </p:cNvPicPr>
          <p:nvPr/>
        </p:nvPicPr>
        <p:blipFill>
          <a:blip r:embed="rId2"/>
          <a:stretch>
            <a:fillRect/>
          </a:stretch>
        </p:blipFill>
        <p:spPr>
          <a:xfrm>
            <a:off x="4946811" y="2072819"/>
            <a:ext cx="3785630" cy="1767583"/>
          </a:xfrm>
          <a:prstGeom prst="rect">
            <a:avLst/>
          </a:prstGeom>
        </p:spPr>
      </p:pic>
      <p:pic>
        <p:nvPicPr>
          <p:cNvPr id="7" name="图片 6"/>
          <p:cNvPicPr>
            <a:picLocks noChangeAspect="1"/>
          </p:cNvPicPr>
          <p:nvPr/>
        </p:nvPicPr>
        <p:blipFill>
          <a:blip r:embed="rId3"/>
          <a:stretch>
            <a:fillRect/>
          </a:stretch>
        </p:blipFill>
        <p:spPr>
          <a:xfrm>
            <a:off x="4962833" y="4224352"/>
            <a:ext cx="3769607" cy="2294281"/>
          </a:xfrm>
          <a:prstGeom prst="rect">
            <a:avLst/>
          </a:prstGeom>
        </p:spPr>
      </p:pic>
      <p:sp>
        <p:nvSpPr>
          <p:cNvPr id="8" name="矩形 7"/>
          <p:cNvSpPr/>
          <p:nvPr/>
        </p:nvSpPr>
        <p:spPr>
          <a:xfrm>
            <a:off x="5994002" y="3678178"/>
            <a:ext cx="1961504" cy="457626"/>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未发生毛刺</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5580112" y="6333197"/>
            <a:ext cx="1511298" cy="489878"/>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出现毛刺</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5796136" y="1452499"/>
            <a:ext cx="2751198" cy="489878"/>
          </a:xfrm>
          <a:prstGeom prst="rect">
            <a:avLst/>
          </a:prstGeom>
        </p:spPr>
        <p:txBody>
          <a:bodyPr wrap="square">
            <a:spAutoFit/>
          </a:bodyPr>
          <a:lstStyle/>
          <a:p>
            <a:pPr>
              <a:lnSpc>
                <a:spcPts val="3100"/>
              </a:lnSpc>
            </a:pPr>
            <a:r>
              <a:rPr lang="zh-CN" altLang="en-US" sz="2200"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存在竞争冒险的电路</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a:t>静态冒险</a:t>
            </a:r>
            <a:endParaRPr lang="zh-CN" altLang="en-US"/>
          </a:p>
        </p:txBody>
      </p:sp>
      <p:sp>
        <p:nvSpPr>
          <p:cNvPr id="354307" name="Rectangle 3"/>
          <p:cNvSpPr>
            <a:spLocks noGrp="1" noChangeArrowheads="1"/>
          </p:cNvSpPr>
          <p:nvPr>
            <p:ph type="body" sz="half" idx="1"/>
          </p:nvPr>
        </p:nvSpPr>
        <p:spPr>
          <a:xfrm>
            <a:off x="457200" y="1239838"/>
            <a:ext cx="4267200" cy="4678691"/>
          </a:xfrm>
        </p:spPr>
        <p:txBody>
          <a:bodyPr/>
          <a:lstStyle/>
          <a:p>
            <a:r>
              <a:rPr lang="zh-CN" altLang="en-US" dirty="0">
                <a:solidFill>
                  <a:schemeClr val="tx2"/>
                </a:solidFill>
              </a:rPr>
              <a:t>静态-1型冒险</a:t>
            </a:r>
            <a:endParaRPr lang="zh-CN" altLang="en-US" dirty="0">
              <a:solidFill>
                <a:schemeClr val="tx2"/>
              </a:solidFill>
            </a:endParaRPr>
          </a:p>
        </p:txBody>
      </p:sp>
      <p:sp>
        <p:nvSpPr>
          <p:cNvPr id="354308" name="Rectangle 4"/>
          <p:cNvSpPr>
            <a:spLocks noGrp="1" noChangeArrowheads="1"/>
          </p:cNvSpPr>
          <p:nvPr>
            <p:ph type="body" sz="half" idx="2"/>
          </p:nvPr>
        </p:nvSpPr>
        <p:spPr>
          <a:xfrm>
            <a:off x="4876800" y="1239839"/>
            <a:ext cx="4267200" cy="4595798"/>
          </a:xfrm>
        </p:spPr>
        <p:txBody>
          <a:bodyPr/>
          <a:lstStyle/>
          <a:p>
            <a:r>
              <a:rPr lang="zh-CN" altLang="en-US" dirty="0">
                <a:solidFill>
                  <a:srgbClr val="00B0F0"/>
                </a:solidFill>
              </a:rPr>
              <a:t>静态-0型冒险</a:t>
            </a:r>
            <a:endParaRPr lang="zh-CN" altLang="en-US" dirty="0">
              <a:solidFill>
                <a:srgbClr val="00B0F0"/>
              </a:solidFill>
            </a:endParaRPr>
          </a:p>
          <a:p>
            <a:pPr>
              <a:buFont typeface="Wingdings" panose="05000000000000000000" pitchFamily="2" charset="2"/>
              <a:buNone/>
            </a:pPr>
            <a:endParaRPr lang="zh-CN" altLang="en-US" dirty="0"/>
          </a:p>
        </p:txBody>
      </p:sp>
      <p:sp>
        <p:nvSpPr>
          <p:cNvPr id="354309" name="Text Box 5"/>
          <p:cNvSpPr txBox="1">
            <a:spLocks noChangeArrowheads="1"/>
          </p:cNvSpPr>
          <p:nvPr/>
        </p:nvSpPr>
        <p:spPr bwMode="auto">
          <a:xfrm>
            <a:off x="528775" y="4705116"/>
            <a:ext cx="305724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sz="2400" dirty="0">
                <a:solidFill>
                  <a:schemeClr val="tx2"/>
                </a:solidFill>
                <a:ea typeface="黑体" panose="02010609060101010101" pitchFamily="49" charset="-122"/>
              </a:rPr>
              <a:t>主要存在于“与</a:t>
            </a:r>
            <a:r>
              <a:rPr lang="en-US" altLang="zh-CN" sz="2400" dirty="0">
                <a:solidFill>
                  <a:schemeClr val="tx2"/>
                </a:solidFill>
                <a:ea typeface="黑体" panose="02010609060101010101" pitchFamily="49" charset="-122"/>
              </a:rPr>
              <a:t>-</a:t>
            </a:r>
            <a:r>
              <a:rPr lang="zh-CN" altLang="en-US" sz="2400" dirty="0">
                <a:solidFill>
                  <a:schemeClr val="tx2"/>
                </a:solidFill>
                <a:ea typeface="黑体" panose="02010609060101010101" pitchFamily="49" charset="-122"/>
              </a:rPr>
              <a:t>或”</a:t>
            </a:r>
            <a:endParaRPr lang="en-US" altLang="zh-CN" sz="2400" dirty="0">
              <a:solidFill>
                <a:schemeClr val="tx2"/>
              </a:solidFill>
              <a:latin typeface="Times New Roman" panose="02020603050405020304"/>
              <a:ea typeface="黑体" panose="02010609060101010101" pitchFamily="49" charset="-122"/>
            </a:endParaRPr>
          </a:p>
          <a:p>
            <a:pPr>
              <a:lnSpc>
                <a:spcPct val="140000"/>
              </a:lnSpc>
            </a:pPr>
            <a:r>
              <a:rPr lang="en-US" altLang="zh-CN" sz="2400" dirty="0">
                <a:solidFill>
                  <a:schemeClr val="tx2"/>
                </a:solidFill>
                <a:latin typeface="Times New Roman" panose="02020603050405020304"/>
                <a:ea typeface="黑体" panose="02010609060101010101" pitchFamily="49" charset="-122"/>
              </a:rPr>
              <a:t>SOP</a:t>
            </a:r>
            <a:r>
              <a:rPr lang="zh-CN" altLang="en-US" sz="2400" dirty="0">
                <a:solidFill>
                  <a:schemeClr val="tx2"/>
                </a:solidFill>
                <a:ea typeface="黑体" panose="02010609060101010101" pitchFamily="49" charset="-122"/>
              </a:rPr>
              <a:t>电路中：</a:t>
            </a:r>
            <a:endParaRPr lang="zh-CN" altLang="en-US" sz="2400" dirty="0">
              <a:solidFill>
                <a:schemeClr val="tx2"/>
              </a:solidFill>
              <a:ea typeface="黑体" panose="02010609060101010101" pitchFamily="49" charset="-122"/>
            </a:endParaRPr>
          </a:p>
        </p:txBody>
      </p:sp>
      <p:grpSp>
        <p:nvGrpSpPr>
          <p:cNvPr id="354310" name="Group 6"/>
          <p:cNvGrpSpPr/>
          <p:nvPr/>
        </p:nvGrpSpPr>
        <p:grpSpPr bwMode="auto">
          <a:xfrm>
            <a:off x="674688" y="1981200"/>
            <a:ext cx="3363912" cy="914400"/>
            <a:chOff x="473" y="1488"/>
            <a:chExt cx="2119" cy="576"/>
          </a:xfrm>
        </p:grpSpPr>
        <p:sp>
          <p:nvSpPr>
            <p:cNvPr id="354311" name="Text Box 7"/>
            <p:cNvSpPr txBox="1">
              <a:spLocks noChangeArrowheads="1"/>
            </p:cNvSpPr>
            <p:nvPr/>
          </p:nvSpPr>
          <p:spPr bwMode="auto">
            <a:xfrm>
              <a:off x="473" y="1488"/>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354312" name="Text Box 8"/>
            <p:cNvSpPr txBox="1">
              <a:spLocks noChangeArrowheads="1"/>
            </p:cNvSpPr>
            <p:nvPr/>
          </p:nvSpPr>
          <p:spPr bwMode="auto">
            <a:xfrm>
              <a:off x="2364" y="1632"/>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354313" name="Arc 9"/>
            <p:cNvSpPr/>
            <p:nvPr/>
          </p:nvSpPr>
          <p:spPr bwMode="auto">
            <a:xfrm>
              <a:off x="1884" y="1584"/>
              <a:ext cx="228" cy="431"/>
            </a:xfrm>
            <a:custGeom>
              <a:avLst/>
              <a:gdLst>
                <a:gd name="G0" fmla="+- 3193 0 0"/>
                <a:gd name="G1" fmla="+- 21600 0 0"/>
                <a:gd name="G2" fmla="+- 21600 0 0"/>
                <a:gd name="T0" fmla="*/ 435 w 24793"/>
                <a:gd name="T1" fmla="*/ 177 h 43200"/>
                <a:gd name="T2" fmla="*/ 0 w 24793"/>
                <a:gd name="T3" fmla="*/ 42963 h 43200"/>
                <a:gd name="T4" fmla="*/ 3193 w 24793"/>
                <a:gd name="T5" fmla="*/ 21600 h 43200"/>
              </a:gdLst>
              <a:ahLst/>
              <a:cxnLst>
                <a:cxn ang="0">
                  <a:pos x="T0" y="T1"/>
                </a:cxn>
                <a:cxn ang="0">
                  <a:pos x="T2" y="T3"/>
                </a:cxn>
                <a:cxn ang="0">
                  <a:pos x="T4" y="T5"/>
                </a:cxn>
              </a:cxnLst>
              <a:rect l="0" t="0" r="r" b="b"/>
              <a:pathLst>
                <a:path w="24793" h="43200" fill="none" extrusionOk="0">
                  <a:moveTo>
                    <a:pt x="434" y="176"/>
                  </a:moveTo>
                  <a:cubicBezTo>
                    <a:pt x="1349" y="59"/>
                    <a:pt x="2270" y="-1"/>
                    <a:pt x="3193" y="0"/>
                  </a:cubicBezTo>
                  <a:cubicBezTo>
                    <a:pt x="15122" y="0"/>
                    <a:pt x="24793" y="9670"/>
                    <a:pt x="24793" y="21600"/>
                  </a:cubicBezTo>
                  <a:cubicBezTo>
                    <a:pt x="24793" y="33529"/>
                    <a:pt x="15122" y="43200"/>
                    <a:pt x="3193" y="43200"/>
                  </a:cubicBezTo>
                  <a:cubicBezTo>
                    <a:pt x="2124" y="43200"/>
                    <a:pt x="1057" y="43120"/>
                    <a:pt x="0" y="42962"/>
                  </a:cubicBezTo>
                </a:path>
                <a:path w="24793" h="43200" stroke="0" extrusionOk="0">
                  <a:moveTo>
                    <a:pt x="434" y="176"/>
                  </a:moveTo>
                  <a:cubicBezTo>
                    <a:pt x="1349" y="59"/>
                    <a:pt x="2270" y="-1"/>
                    <a:pt x="3193" y="0"/>
                  </a:cubicBezTo>
                  <a:cubicBezTo>
                    <a:pt x="15122" y="0"/>
                    <a:pt x="24793" y="9670"/>
                    <a:pt x="24793" y="21600"/>
                  </a:cubicBezTo>
                  <a:cubicBezTo>
                    <a:pt x="24793" y="33529"/>
                    <a:pt x="15122" y="43200"/>
                    <a:pt x="3193" y="43200"/>
                  </a:cubicBezTo>
                  <a:cubicBezTo>
                    <a:pt x="2124" y="43200"/>
                    <a:pt x="1057" y="43120"/>
                    <a:pt x="0" y="42962"/>
                  </a:cubicBezTo>
                  <a:lnTo>
                    <a:pt x="319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4" name="Line 10"/>
            <p:cNvSpPr>
              <a:spLocks noChangeShapeType="1"/>
            </p:cNvSpPr>
            <p:nvPr/>
          </p:nvSpPr>
          <p:spPr bwMode="auto">
            <a:xfrm flipH="1">
              <a:off x="1584" y="1584"/>
              <a:ext cx="369"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15" name="Line 11"/>
            <p:cNvSpPr>
              <a:spLocks noChangeShapeType="1"/>
            </p:cNvSpPr>
            <p:nvPr/>
          </p:nvSpPr>
          <p:spPr bwMode="auto">
            <a:xfrm flipH="1">
              <a:off x="1584" y="2015"/>
              <a:ext cx="369"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16" name="Line 12"/>
            <p:cNvSpPr>
              <a:spLocks noChangeShapeType="1"/>
            </p:cNvSpPr>
            <p:nvPr/>
          </p:nvSpPr>
          <p:spPr bwMode="auto">
            <a:xfrm>
              <a:off x="1584" y="1584"/>
              <a:ext cx="0" cy="43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17" name="Oval 13"/>
            <p:cNvSpPr>
              <a:spLocks noChangeArrowheads="1"/>
            </p:cNvSpPr>
            <p:nvPr/>
          </p:nvSpPr>
          <p:spPr bwMode="auto">
            <a:xfrm>
              <a:off x="2116" y="1727"/>
              <a:ext cx="92"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8" name="Line 14"/>
            <p:cNvSpPr>
              <a:spLocks noChangeShapeType="1"/>
            </p:cNvSpPr>
            <p:nvPr/>
          </p:nvSpPr>
          <p:spPr bwMode="auto">
            <a:xfrm>
              <a:off x="2208" y="1775"/>
              <a:ext cx="18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19" name="Line 15"/>
            <p:cNvSpPr>
              <a:spLocks noChangeShapeType="1"/>
            </p:cNvSpPr>
            <p:nvPr/>
          </p:nvSpPr>
          <p:spPr bwMode="auto">
            <a:xfrm flipH="1">
              <a:off x="1392" y="1920"/>
              <a:ext cx="19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20" name="Line 16"/>
            <p:cNvSpPr>
              <a:spLocks noChangeShapeType="1"/>
            </p:cNvSpPr>
            <p:nvPr/>
          </p:nvSpPr>
          <p:spPr bwMode="auto">
            <a:xfrm flipH="1">
              <a:off x="720" y="1680"/>
              <a:ext cx="86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21" name="AutoShape 17"/>
            <p:cNvSpPr>
              <a:spLocks noChangeArrowheads="1"/>
            </p:cNvSpPr>
            <p:nvPr/>
          </p:nvSpPr>
          <p:spPr bwMode="auto">
            <a:xfrm rot="5400000">
              <a:off x="1032" y="1800"/>
              <a:ext cx="288" cy="240"/>
            </a:xfrm>
            <a:prstGeom prst="triangle">
              <a:avLst>
                <a:gd name="adj"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2" name="Oval 18"/>
            <p:cNvSpPr>
              <a:spLocks noChangeArrowheads="1"/>
            </p:cNvSpPr>
            <p:nvPr/>
          </p:nvSpPr>
          <p:spPr bwMode="auto">
            <a:xfrm>
              <a:off x="1296" y="187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3" name="Line 19"/>
            <p:cNvSpPr>
              <a:spLocks noChangeShapeType="1"/>
            </p:cNvSpPr>
            <p:nvPr/>
          </p:nvSpPr>
          <p:spPr bwMode="auto">
            <a:xfrm flipH="1">
              <a:off x="864" y="1920"/>
              <a:ext cx="19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24" name="Line 20"/>
            <p:cNvSpPr>
              <a:spLocks noChangeShapeType="1"/>
            </p:cNvSpPr>
            <p:nvPr/>
          </p:nvSpPr>
          <p:spPr bwMode="auto">
            <a:xfrm flipV="1">
              <a:off x="864" y="1680"/>
              <a:ext cx="0" cy="240"/>
            </a:xfrm>
            <a:prstGeom prst="line">
              <a:avLst/>
            </a:prstGeom>
            <a:noFill/>
            <a:ln w="19050">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4325" name="Group 21"/>
          <p:cNvGrpSpPr/>
          <p:nvPr/>
        </p:nvGrpSpPr>
        <p:grpSpPr bwMode="auto">
          <a:xfrm>
            <a:off x="5018088" y="1981200"/>
            <a:ext cx="3363912" cy="914400"/>
            <a:chOff x="1152" y="2256"/>
            <a:chExt cx="2119" cy="576"/>
          </a:xfrm>
        </p:grpSpPr>
        <p:sp>
          <p:nvSpPr>
            <p:cNvPr id="354326" name="Arc 22"/>
            <p:cNvSpPr/>
            <p:nvPr/>
          </p:nvSpPr>
          <p:spPr bwMode="auto">
            <a:xfrm>
              <a:off x="2208" y="2353"/>
              <a:ext cx="144" cy="431"/>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7" name="Arc 23"/>
            <p:cNvSpPr/>
            <p:nvPr/>
          </p:nvSpPr>
          <p:spPr bwMode="auto">
            <a:xfrm>
              <a:off x="2208" y="2352"/>
              <a:ext cx="57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8" name="Arc 24"/>
            <p:cNvSpPr/>
            <p:nvPr/>
          </p:nvSpPr>
          <p:spPr bwMode="auto">
            <a:xfrm flipV="1">
              <a:off x="2208" y="2592"/>
              <a:ext cx="57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9" name="Text Box 25"/>
            <p:cNvSpPr txBox="1">
              <a:spLocks noChangeArrowheads="1"/>
            </p:cNvSpPr>
            <p:nvPr/>
          </p:nvSpPr>
          <p:spPr bwMode="auto">
            <a:xfrm>
              <a:off x="1152" y="2256"/>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354330" name="Text Box 26"/>
            <p:cNvSpPr txBox="1">
              <a:spLocks noChangeArrowheads="1"/>
            </p:cNvSpPr>
            <p:nvPr/>
          </p:nvSpPr>
          <p:spPr bwMode="auto">
            <a:xfrm>
              <a:off x="3043" y="2400"/>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F</a:t>
              </a:r>
              <a:endParaRPr lang="en-US" altLang="zh-CN">
                <a:latin typeface="Tahoma" panose="020B0604030504040204" pitchFamily="34" charset="0"/>
              </a:endParaRPr>
            </a:p>
          </p:txBody>
        </p:sp>
        <p:sp>
          <p:nvSpPr>
            <p:cNvPr id="354331" name="Oval 27"/>
            <p:cNvSpPr>
              <a:spLocks noChangeArrowheads="1"/>
            </p:cNvSpPr>
            <p:nvPr/>
          </p:nvSpPr>
          <p:spPr bwMode="auto">
            <a:xfrm>
              <a:off x="2784" y="2496"/>
              <a:ext cx="92"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32" name="Line 28"/>
            <p:cNvSpPr>
              <a:spLocks noChangeShapeType="1"/>
            </p:cNvSpPr>
            <p:nvPr/>
          </p:nvSpPr>
          <p:spPr bwMode="auto">
            <a:xfrm>
              <a:off x="2880" y="2543"/>
              <a:ext cx="18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33" name="Line 29"/>
            <p:cNvSpPr>
              <a:spLocks noChangeShapeType="1"/>
            </p:cNvSpPr>
            <p:nvPr/>
          </p:nvSpPr>
          <p:spPr bwMode="auto">
            <a:xfrm flipH="1">
              <a:off x="2071" y="2688"/>
              <a:ext cx="233"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34" name="Line 30"/>
            <p:cNvSpPr>
              <a:spLocks noChangeShapeType="1"/>
            </p:cNvSpPr>
            <p:nvPr/>
          </p:nvSpPr>
          <p:spPr bwMode="auto">
            <a:xfrm flipH="1">
              <a:off x="1399" y="2448"/>
              <a:ext cx="905"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35" name="AutoShape 31"/>
            <p:cNvSpPr>
              <a:spLocks noChangeArrowheads="1"/>
            </p:cNvSpPr>
            <p:nvPr/>
          </p:nvSpPr>
          <p:spPr bwMode="auto">
            <a:xfrm rot="5400000">
              <a:off x="1711" y="2568"/>
              <a:ext cx="288" cy="240"/>
            </a:xfrm>
            <a:prstGeom prst="triangle">
              <a:avLst>
                <a:gd name="adj"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36" name="Oval 32"/>
            <p:cNvSpPr>
              <a:spLocks noChangeArrowheads="1"/>
            </p:cNvSpPr>
            <p:nvPr/>
          </p:nvSpPr>
          <p:spPr bwMode="auto">
            <a:xfrm>
              <a:off x="1975" y="2640"/>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37" name="Line 33"/>
            <p:cNvSpPr>
              <a:spLocks noChangeShapeType="1"/>
            </p:cNvSpPr>
            <p:nvPr/>
          </p:nvSpPr>
          <p:spPr bwMode="auto">
            <a:xfrm flipH="1">
              <a:off x="1543" y="2688"/>
              <a:ext cx="19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4338" name="Line 34"/>
            <p:cNvSpPr>
              <a:spLocks noChangeShapeType="1"/>
            </p:cNvSpPr>
            <p:nvPr/>
          </p:nvSpPr>
          <p:spPr bwMode="auto">
            <a:xfrm flipV="1">
              <a:off x="1543" y="2448"/>
              <a:ext cx="0" cy="240"/>
            </a:xfrm>
            <a:prstGeom prst="line">
              <a:avLst/>
            </a:prstGeom>
            <a:noFill/>
            <a:ln w="19050">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mc:AlternateContent xmlns:mc="http://schemas.openxmlformats.org/markup-compatibility/2006">
        <mc:Choice xmlns:a14="http://schemas.microsoft.com/office/drawing/2010/main" Requires="a14">
          <p:sp>
            <p:nvSpPr>
              <p:cNvPr id="354339" name="Text Box 35"/>
              <p:cNvSpPr txBox="1">
                <a:spLocks noChangeArrowheads="1"/>
              </p:cNvSpPr>
              <p:nvPr/>
            </p:nvSpPr>
            <p:spPr bwMode="auto">
              <a:xfrm>
                <a:off x="372616" y="3081911"/>
                <a:ext cx="3826768" cy="171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400" dirty="0">
                    <a:latin typeface="Tahoma" panose="020B0604030504040204" pitchFamily="34" charset="0"/>
                    <a:ea typeface="黑体" panose="02010609060101010101" pitchFamily="49" charset="-122"/>
                  </a:rPr>
                  <a:t>输出函数在一定条件下，</a:t>
                </a:r>
                <a:endParaRPr lang="zh-CN" altLang="en-US" sz="2400" dirty="0">
                  <a:latin typeface="Tahoma" panose="020B0604030504040204" pitchFamily="34" charset="0"/>
                  <a:ea typeface="黑体" panose="02010609060101010101" pitchFamily="49" charset="-122"/>
                </a:endParaRPr>
              </a:p>
              <a:p>
                <a:pPr>
                  <a:lnSpc>
                    <a:spcPct val="140000"/>
                  </a:lnSpc>
                </a:pPr>
                <a:r>
                  <a:rPr lang="zh-CN" altLang="en-US" sz="2400" dirty="0">
                    <a:latin typeface="Tahoma" panose="020B0604030504040204" pitchFamily="34" charset="0"/>
                    <a:ea typeface="黑体" panose="02010609060101010101" pitchFamily="49" charset="-122"/>
                  </a:rPr>
                  <a:t>能简化成：</a:t>
                </a:r>
                <a:endParaRPr lang="zh-CN" altLang="en-US" sz="2400" dirty="0">
                  <a:latin typeface="Tahoma" panose="020B0604030504040204" pitchFamily="34" charset="0"/>
                  <a:ea typeface="黑体" panose="02010609060101010101" pitchFamily="49" charset="-122"/>
                </a:endParaRPr>
              </a:p>
              <a:p>
                <a:pPr>
                  <a:lnSpc>
                    <a:spcPct val="140000"/>
                  </a:lnSpc>
                </a:pPr>
                <a:r>
                  <a:rPr lang="en-US" altLang="zh-CN" sz="2400" dirty="0">
                    <a:latin typeface="Tahoma" panose="020B0604030504040204" pitchFamily="34" charset="0"/>
                    <a:ea typeface="黑体" panose="02010609060101010101" pitchFamily="49" charset="-122"/>
                  </a:rPr>
                  <a:t>  F = </a:t>
                </a:r>
                <a14:m>
                  <m:oMath xmlns:m="http://schemas.openxmlformats.org/officeDocument/2006/math">
                    <m:acc>
                      <m:accPr>
                        <m:chr m:val="̅"/>
                        <m:ctrlPr>
                          <a:rPr lang="en-US" altLang="zh-CN" sz="2400" i="1" smtClean="0">
                            <a:latin typeface="Cambria Math" panose="02040503050406030204" pitchFamily="18" charset="0"/>
                            <a:ea typeface="黑体" panose="02010609060101010101" pitchFamily="49" charset="-122"/>
                          </a:rPr>
                        </m:ctrlPr>
                      </m:accPr>
                      <m:e>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黑体" panose="02010609060101010101" pitchFamily="49" charset="-122"/>
                              </a:rPr>
                            </m:ctrlPr>
                          </m:accPr>
                          <m:e>
                            <m:r>
                              <a:rPr lang="en-US" altLang="zh-CN" sz="2400" b="0" i="1" smtClean="0">
                                <a:latin typeface="Cambria Math" panose="02040503050406030204" pitchFamily="18" charset="0"/>
                                <a:ea typeface="黑体" panose="02010609060101010101" pitchFamily="49" charset="-122"/>
                              </a:rPr>
                              <m:t>𝐴</m:t>
                            </m:r>
                          </m:e>
                        </m:acc>
                      </m:e>
                    </m:acc>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黑体" panose="02010609060101010101" pitchFamily="49" charset="-122"/>
                      </a:rPr>
                      <m:t>+</m:t>
                    </m:r>
                    <m:acc>
                      <m:accPr>
                        <m:chr m:val="̅"/>
                        <m:ctrlPr>
                          <a:rPr lang="en-US" altLang="zh-CN" sz="2400" b="0" i="1" smtClean="0">
                            <a:latin typeface="Cambria Math" panose="02040503050406030204" pitchFamily="18" charset="0"/>
                            <a:ea typeface="黑体" panose="02010609060101010101" pitchFamily="49" charset="-122"/>
                          </a:rPr>
                        </m:ctrlPr>
                      </m:accPr>
                      <m:e>
                        <m:r>
                          <a:rPr lang="en-US" altLang="zh-CN" sz="2400" b="0" i="1" smtClean="0">
                            <a:latin typeface="Cambria Math" panose="02040503050406030204" pitchFamily="18" charset="0"/>
                            <a:ea typeface="黑体" panose="02010609060101010101" pitchFamily="49" charset="-122"/>
                          </a:rPr>
                          <m:t>𝐴</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oMath>
                </a14:m>
                <a:endParaRPr lang="en-US" altLang="zh-CN" sz="2400" dirty="0">
                  <a:latin typeface="Tahoma" panose="020B0604030504040204" pitchFamily="34" charset="0"/>
                  <a:ea typeface="黑体" panose="02010609060101010101" pitchFamily="49" charset="-122"/>
                </a:endParaRPr>
              </a:p>
            </p:txBody>
          </p:sp>
        </mc:Choice>
        <mc:Fallback>
          <p:sp>
            <p:nvSpPr>
              <p:cNvPr id="354339" name="Text Box 35"/>
              <p:cNvSpPr txBox="1">
                <a:spLocks noRot="1" noChangeAspect="1" noMove="1" noResize="1" noEditPoints="1" noAdjustHandles="1" noChangeArrowheads="1" noChangeShapeType="1" noTextEdit="1"/>
              </p:cNvSpPr>
              <p:nvPr/>
            </p:nvSpPr>
            <p:spPr bwMode="auto">
              <a:xfrm>
                <a:off x="372616" y="3081911"/>
                <a:ext cx="3826768" cy="1713354"/>
              </a:xfrm>
              <a:prstGeom prst="rect">
                <a:avLst/>
              </a:prstGeom>
              <a:blipFill rotWithShape="1">
                <a:blip r:embed="rId1"/>
                <a:stretch>
                  <a:fillRect l="-13" t="-15" r="3" b="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4340" name="Text Box 36"/>
              <p:cNvSpPr txBox="1">
                <a:spLocks noChangeArrowheads="1"/>
              </p:cNvSpPr>
              <p:nvPr/>
            </p:nvSpPr>
            <p:spPr bwMode="auto">
              <a:xfrm>
                <a:off x="4981575" y="3124200"/>
                <a:ext cx="3570208" cy="171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latin typeface="Tahoma" panose="020B0604030504040204" pitchFamily="34" charset="0"/>
                    <a:ea typeface="黑体" panose="02010609060101010101" pitchFamily="49" charset="-122"/>
                  </a:rPr>
                  <a:t>输出函数在一定条件下，</a:t>
                </a:r>
                <a:endParaRPr lang="zh-CN" altLang="en-US" sz="2400" dirty="0">
                  <a:latin typeface="Tahoma" panose="020B0604030504040204" pitchFamily="34" charset="0"/>
                  <a:ea typeface="黑体" panose="02010609060101010101" pitchFamily="49" charset="-122"/>
                </a:endParaRPr>
              </a:p>
              <a:p>
                <a:pPr>
                  <a:lnSpc>
                    <a:spcPct val="140000"/>
                  </a:lnSpc>
                </a:pPr>
                <a:r>
                  <a:rPr lang="zh-CN" altLang="en-US" sz="2400" dirty="0">
                    <a:latin typeface="Tahoma" panose="020B0604030504040204" pitchFamily="34" charset="0"/>
                    <a:ea typeface="黑体" panose="02010609060101010101" pitchFamily="49" charset="-122"/>
                  </a:rPr>
                  <a:t>能简化成：</a:t>
                </a:r>
                <a:endParaRPr lang="zh-CN" altLang="en-US" sz="2400" dirty="0">
                  <a:latin typeface="Tahoma" panose="020B0604030504040204" pitchFamily="34" charset="0"/>
                  <a:ea typeface="黑体" panose="02010609060101010101" pitchFamily="49" charset="-122"/>
                </a:endParaRPr>
              </a:p>
              <a:p>
                <a:pPr>
                  <a:lnSpc>
                    <a:spcPct val="140000"/>
                  </a:lnSpc>
                </a:pPr>
                <a:r>
                  <a:rPr lang="en-US" altLang="zh-CN" sz="2400" dirty="0">
                    <a:latin typeface="Tahoma" panose="020B0604030504040204" pitchFamily="34" charset="0"/>
                    <a:ea typeface="黑体" panose="02010609060101010101" pitchFamily="49" charset="-122"/>
                  </a:rPr>
                  <a:t>  F =</a:t>
                </a:r>
                <a14:m>
                  <m:oMath xmlns:m="http://schemas.openxmlformats.org/officeDocument/2006/math">
                    <m:acc>
                      <m:accPr>
                        <m:chr m:val="̅"/>
                        <m:ctrlPr>
                          <a:rPr lang="en-US" altLang="zh-CN" sz="2400" i="1" smtClean="0">
                            <a:latin typeface="Cambria Math" panose="02040503050406030204" pitchFamily="18" charset="0"/>
                            <a:ea typeface="黑体" panose="02010609060101010101" pitchFamily="49" charset="-122"/>
                          </a:rPr>
                        </m:ctrlPr>
                      </m:accPr>
                      <m:e>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黑体" panose="02010609060101010101" pitchFamily="49" charset="-122"/>
                          </a:rPr>
                          <m:t>+</m:t>
                        </m:r>
                        <m:acc>
                          <m:accPr>
                            <m:chr m:val="̅"/>
                            <m:ctrlPr>
                              <a:rPr lang="en-US" altLang="zh-CN" sz="2400" b="0" i="1" smtClean="0">
                                <a:latin typeface="Cambria Math" panose="02040503050406030204" pitchFamily="18" charset="0"/>
                                <a:ea typeface="黑体" panose="02010609060101010101" pitchFamily="49" charset="-122"/>
                              </a:rPr>
                            </m:ctrlPr>
                          </m:accPr>
                          <m:e>
                            <m:r>
                              <a:rPr lang="en-US" altLang="zh-CN" sz="2400" b="0" i="1" smtClean="0">
                                <a:latin typeface="Cambria Math" panose="02040503050406030204" pitchFamily="18" charset="0"/>
                                <a:ea typeface="黑体" panose="02010609060101010101" pitchFamily="49" charset="-122"/>
                              </a:rPr>
                              <m:t>𝐴</m:t>
                            </m:r>
                          </m:e>
                        </m:acc>
                      </m:e>
                    </m:acc>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𝐴</m:t>
                        </m:r>
                      </m:e>
                    </m:acc>
                  </m:oMath>
                </a14:m>
                <a:r>
                  <a:rPr lang="en-US" altLang="zh-CN" sz="2400" dirty="0">
                    <a:latin typeface="Tahoma" panose="020B0604030504040204" pitchFamily="34" charset="0"/>
                    <a:ea typeface="黑体" panose="02010609060101010101" pitchFamily="49" charset="-122"/>
                  </a:rPr>
                  <a:t>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0</m:t>
                    </m:r>
                  </m:oMath>
                </a14:m>
                <a:endParaRPr lang="en-US" altLang="zh-CN" sz="2400" dirty="0">
                  <a:latin typeface="Tahoma" panose="020B0604030504040204" pitchFamily="34" charset="0"/>
                  <a:ea typeface="黑体" panose="02010609060101010101" pitchFamily="49" charset="-122"/>
                </a:endParaRPr>
              </a:p>
            </p:txBody>
          </p:sp>
        </mc:Choice>
        <mc:Fallback>
          <p:sp>
            <p:nvSpPr>
              <p:cNvPr id="354340" name="Text Box 36"/>
              <p:cNvSpPr txBox="1">
                <a:spLocks noRot="1" noChangeAspect="1" noMove="1" noResize="1" noEditPoints="1" noAdjustHandles="1" noChangeArrowheads="1" noChangeShapeType="1" noTextEdit="1"/>
              </p:cNvSpPr>
              <p:nvPr/>
            </p:nvSpPr>
            <p:spPr bwMode="auto">
              <a:xfrm>
                <a:off x="4981575" y="3124200"/>
                <a:ext cx="3570208" cy="1713354"/>
              </a:xfrm>
              <a:prstGeom prst="rect">
                <a:avLst/>
              </a:prstGeom>
              <a:blipFill rotWithShape="1">
                <a:blip r:embed="rId2"/>
                <a:stretch>
                  <a:fillRect r="7" b="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54341" name="Text Box 37"/>
          <p:cNvSpPr txBox="1">
            <a:spLocks noChangeArrowheads="1"/>
          </p:cNvSpPr>
          <p:nvPr/>
        </p:nvSpPr>
        <p:spPr bwMode="auto">
          <a:xfrm>
            <a:off x="4621395" y="4705116"/>
            <a:ext cx="305724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solidFill>
                  <a:srgbClr val="00B0F0"/>
                </a:solidFill>
                <a:ea typeface="黑体" panose="02010609060101010101" pitchFamily="49" charset="-122"/>
              </a:rPr>
              <a:t>主要存在于</a:t>
            </a:r>
            <a:r>
              <a:rPr lang="zh-CN" altLang="en-US" sz="2400" dirty="0">
                <a:solidFill>
                  <a:srgbClr val="00B0F0"/>
                </a:solidFill>
                <a:latin typeface="Times New Roman" panose="02020603050405020304"/>
                <a:ea typeface="黑体" panose="02010609060101010101" pitchFamily="49" charset="-122"/>
              </a:rPr>
              <a:t>“</a:t>
            </a:r>
            <a:r>
              <a:rPr lang="zh-CN" altLang="en-US" sz="2400" dirty="0">
                <a:solidFill>
                  <a:srgbClr val="00B0F0"/>
                </a:solidFill>
                <a:ea typeface="黑体" panose="02010609060101010101" pitchFamily="49" charset="-122"/>
              </a:rPr>
              <a:t>或</a:t>
            </a:r>
            <a:r>
              <a:rPr lang="en-US" altLang="zh-CN" sz="2400" dirty="0">
                <a:solidFill>
                  <a:srgbClr val="00B0F0"/>
                </a:solidFill>
                <a:ea typeface="黑体" panose="02010609060101010101" pitchFamily="49" charset="-122"/>
              </a:rPr>
              <a:t>-</a:t>
            </a:r>
            <a:r>
              <a:rPr lang="zh-CN" altLang="en-US" sz="2400" dirty="0">
                <a:solidFill>
                  <a:srgbClr val="00B0F0"/>
                </a:solidFill>
                <a:ea typeface="黑体" panose="02010609060101010101" pitchFamily="49" charset="-122"/>
              </a:rPr>
              <a:t>与</a:t>
            </a:r>
            <a:r>
              <a:rPr lang="zh-CN" altLang="en-US" sz="2400" dirty="0">
                <a:solidFill>
                  <a:srgbClr val="00B0F0"/>
                </a:solidFill>
                <a:latin typeface="Times New Roman" panose="02020603050405020304"/>
                <a:ea typeface="黑体" panose="02010609060101010101" pitchFamily="49" charset="-122"/>
              </a:rPr>
              <a:t>”</a:t>
            </a:r>
            <a:endParaRPr lang="en-US" altLang="zh-CN" sz="2400" dirty="0">
              <a:solidFill>
                <a:srgbClr val="00B0F0"/>
              </a:solidFill>
              <a:latin typeface="Times New Roman" panose="02020603050405020304"/>
              <a:ea typeface="黑体" panose="02010609060101010101" pitchFamily="49" charset="-122"/>
            </a:endParaRPr>
          </a:p>
          <a:p>
            <a:pPr>
              <a:lnSpc>
                <a:spcPct val="140000"/>
              </a:lnSpc>
            </a:pPr>
            <a:r>
              <a:rPr lang="en-US" altLang="zh-CN" sz="2400" dirty="0">
                <a:solidFill>
                  <a:srgbClr val="00B0F0"/>
                </a:solidFill>
                <a:latin typeface="Times New Roman" panose="02020603050405020304"/>
                <a:ea typeface="黑体" panose="02010609060101010101" pitchFamily="49" charset="-122"/>
              </a:rPr>
              <a:t>POS</a:t>
            </a:r>
            <a:r>
              <a:rPr lang="zh-CN" altLang="en-US" sz="2400" dirty="0">
                <a:solidFill>
                  <a:srgbClr val="00B0F0"/>
                </a:solidFill>
                <a:ea typeface="黑体" panose="02010609060101010101" pitchFamily="49" charset="-122"/>
              </a:rPr>
              <a:t>电路中：</a:t>
            </a:r>
            <a:endParaRPr lang="zh-CN" altLang="en-US" sz="2400" dirty="0">
              <a:solidFill>
                <a:srgbClr val="00B0F0"/>
              </a:solidFill>
              <a:ea typeface="黑体" panose="02010609060101010101" pitchFamily="49" charset="-122"/>
            </a:endParaRPr>
          </a:p>
        </p:txBody>
      </p:sp>
      <p:graphicFrame>
        <p:nvGraphicFramePr>
          <p:cNvPr id="5" name="对象 4"/>
          <p:cNvGraphicFramePr>
            <a:graphicFrameLocks noChangeAspect="1"/>
          </p:cNvGraphicFramePr>
          <p:nvPr/>
        </p:nvGraphicFramePr>
        <p:xfrm>
          <a:off x="5178133" y="5918529"/>
          <a:ext cx="2440940" cy="444500"/>
        </p:xfrm>
        <a:graphic>
          <a:graphicData uri="http://schemas.openxmlformats.org/presentationml/2006/ole">
            <mc:AlternateContent xmlns:mc="http://schemas.openxmlformats.org/markup-compatibility/2006">
              <mc:Choice xmlns:v="urn:schemas-microsoft-com:vml" Requires="v">
                <p:oleObj spid="_x0000_s363662" name="公式" r:id="rId3" imgW="1536700" imgH="241300" progId="Equation.3">
                  <p:embed/>
                </p:oleObj>
              </mc:Choice>
              <mc:Fallback>
                <p:oleObj name="公式" r:id="rId3" imgW="1536700" imgH="241300" progId="Equation.3">
                  <p:embed/>
                  <p:pic>
                    <p:nvPicPr>
                      <p:cNvPr id="0" name="图片 363661"/>
                      <p:cNvPicPr>
                        <a:picLocks noChangeAspect="1" noChangeArrowheads="1"/>
                      </p:cNvPicPr>
                      <p:nvPr/>
                    </p:nvPicPr>
                    <p:blipFill>
                      <a:blip r:embed="rId4"/>
                      <a:srcRect/>
                      <a:stretch>
                        <a:fillRect/>
                      </a:stretch>
                    </p:blipFill>
                    <p:spPr bwMode="auto">
                      <a:xfrm>
                        <a:off x="5178133" y="5918529"/>
                        <a:ext cx="2440940" cy="444500"/>
                      </a:xfrm>
                      <a:prstGeom prst="rect">
                        <a:avLst/>
                      </a:prstGeom>
                      <a:solidFill>
                        <a:srgbClr val="E0EBEB"/>
                      </a:solidFill>
                      <a:ln>
                        <a:noFill/>
                      </a:ln>
                    </p:spPr>
                  </p:pic>
                </p:oleObj>
              </mc:Fallback>
            </mc:AlternateContent>
          </a:graphicData>
        </a:graphic>
      </p:graphicFrame>
      <p:graphicFrame>
        <p:nvGraphicFramePr>
          <p:cNvPr id="6" name="对象 5"/>
          <p:cNvGraphicFramePr>
            <a:graphicFrameLocks noChangeAspect="1"/>
          </p:cNvGraphicFramePr>
          <p:nvPr/>
        </p:nvGraphicFramePr>
        <p:xfrm>
          <a:off x="818395" y="5831578"/>
          <a:ext cx="2482850" cy="465138"/>
        </p:xfrm>
        <a:graphic>
          <a:graphicData uri="http://schemas.openxmlformats.org/presentationml/2006/ole">
            <mc:AlternateContent xmlns:mc="http://schemas.openxmlformats.org/markup-compatibility/2006">
              <mc:Choice xmlns:v="urn:schemas-microsoft-com:vml" Requires="v">
                <p:oleObj spid="_x0000_s363663" name="Equation" r:id="rId5" imgW="1167765" imgH="215900" progId="Equation.3">
                  <p:embed/>
                </p:oleObj>
              </mc:Choice>
              <mc:Fallback>
                <p:oleObj name="Equation" r:id="rId5" imgW="1167765" imgH="215900" progId="Equation.3">
                  <p:embed/>
                  <p:pic>
                    <p:nvPicPr>
                      <p:cNvPr id="0" name="图片 3636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95" y="5831578"/>
                        <a:ext cx="24828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4310"/>
                                        </p:tgtEl>
                                        <p:attrNameLst>
                                          <p:attrName>style.visibility</p:attrName>
                                        </p:attrNameLst>
                                      </p:cBhvr>
                                      <p:to>
                                        <p:strVal val="visible"/>
                                      </p:to>
                                    </p:set>
                                    <p:animEffect transition="in" filter="blinds(horizontal)">
                                      <p:cBhvr>
                                        <p:cTn id="12" dur="500"/>
                                        <p:tgtEl>
                                          <p:spTgt spid="3543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39">
                                            <p:txEl>
                                              <p:pRg st="4294967295" end="4294967295"/>
                                            </p:txEl>
                                          </p:spTgt>
                                        </p:tgtEl>
                                        <p:attrNameLst>
                                          <p:attrName>style.visibility</p:attrName>
                                        </p:attrNameLst>
                                      </p:cBhvr>
                                      <p:to>
                                        <p:strVal val="visible"/>
                                      </p:to>
                                    </p:set>
                                    <p:animEffect transition="in" filter="blinds(horizontal)">
                                      <p:cBhvr>
                                        <p:cTn id="17" dur="500"/>
                                        <p:tgtEl>
                                          <p:spTgt spid="354339">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39">
                                            <p:txEl>
                                              <p:pRg st="0" end="0"/>
                                            </p:txEl>
                                          </p:spTgt>
                                        </p:tgtEl>
                                        <p:attrNameLst>
                                          <p:attrName>style.visibility</p:attrName>
                                        </p:attrNameLst>
                                      </p:cBhvr>
                                      <p:to>
                                        <p:strVal val="visible"/>
                                      </p:to>
                                    </p:set>
                                    <p:animEffect transition="in" filter="blinds(horizontal)">
                                      <p:cBhvr>
                                        <p:cTn id="22" dur="500"/>
                                        <p:tgtEl>
                                          <p:spTgt spid="3543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4339">
                                            <p:txEl>
                                              <p:pRg st="1" end="1"/>
                                            </p:txEl>
                                          </p:spTgt>
                                        </p:tgtEl>
                                        <p:attrNameLst>
                                          <p:attrName>style.visibility</p:attrName>
                                        </p:attrNameLst>
                                      </p:cBhvr>
                                      <p:to>
                                        <p:strVal val="visible"/>
                                      </p:to>
                                    </p:set>
                                    <p:animEffect transition="in" filter="blinds(horizontal)">
                                      <p:cBhvr>
                                        <p:cTn id="27" dur="500"/>
                                        <p:tgtEl>
                                          <p:spTgt spid="3543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4339">
                                            <p:txEl>
                                              <p:pRg st="2" end="2"/>
                                            </p:txEl>
                                          </p:spTgt>
                                        </p:tgtEl>
                                        <p:attrNameLst>
                                          <p:attrName>style.visibility</p:attrName>
                                        </p:attrNameLst>
                                      </p:cBhvr>
                                      <p:to>
                                        <p:strVal val="visible"/>
                                      </p:to>
                                    </p:set>
                                    <p:animEffect transition="in" filter="blinds(horizontal)">
                                      <p:cBhvr>
                                        <p:cTn id="32" dur="500"/>
                                        <p:tgtEl>
                                          <p:spTgt spid="35433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4309"/>
                                        </p:tgtEl>
                                        <p:attrNameLst>
                                          <p:attrName>style.visibility</p:attrName>
                                        </p:attrNameLst>
                                      </p:cBhvr>
                                      <p:to>
                                        <p:strVal val="visible"/>
                                      </p:to>
                                    </p:set>
                                    <p:animEffect transition="in" filter="blinds(horizontal)">
                                      <p:cBhvr>
                                        <p:cTn id="37" dur="500"/>
                                        <p:tgtEl>
                                          <p:spTgt spid="3543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4308">
                                            <p:txEl>
                                              <p:pRg st="0" end="0"/>
                                            </p:txEl>
                                          </p:spTgt>
                                        </p:tgtEl>
                                        <p:attrNameLst>
                                          <p:attrName>style.visibility</p:attrName>
                                        </p:attrNameLst>
                                      </p:cBhvr>
                                      <p:to>
                                        <p:strVal val="visible"/>
                                      </p:to>
                                    </p:set>
                                    <p:animEffect transition="in" filter="blinds(horizontal)">
                                      <p:cBhvr>
                                        <p:cTn id="47" dur="500"/>
                                        <p:tgtEl>
                                          <p:spTgt spid="35430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4325"/>
                                        </p:tgtEl>
                                        <p:attrNameLst>
                                          <p:attrName>style.visibility</p:attrName>
                                        </p:attrNameLst>
                                      </p:cBhvr>
                                      <p:to>
                                        <p:strVal val="visible"/>
                                      </p:to>
                                    </p:set>
                                    <p:animEffect transition="in" filter="blinds(horizontal)">
                                      <p:cBhvr>
                                        <p:cTn id="52" dur="500"/>
                                        <p:tgtEl>
                                          <p:spTgt spid="3543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54340">
                                            <p:txEl>
                                              <p:pRg st="4294967295" end="4294967295"/>
                                            </p:txEl>
                                          </p:spTgt>
                                        </p:tgtEl>
                                        <p:attrNameLst>
                                          <p:attrName>style.visibility</p:attrName>
                                        </p:attrNameLst>
                                      </p:cBhvr>
                                      <p:to>
                                        <p:strVal val="visible"/>
                                      </p:to>
                                    </p:set>
                                    <p:animEffect transition="in" filter="blinds(horizontal)">
                                      <p:cBhvr>
                                        <p:cTn id="57" dur="500"/>
                                        <p:tgtEl>
                                          <p:spTgt spid="354340">
                                            <p:txEl>
                                              <p:pRg st="4294967295" end="429496729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4340">
                                            <p:txEl>
                                              <p:pRg st="0" end="0"/>
                                            </p:txEl>
                                          </p:spTgt>
                                        </p:tgtEl>
                                        <p:attrNameLst>
                                          <p:attrName>style.visibility</p:attrName>
                                        </p:attrNameLst>
                                      </p:cBhvr>
                                      <p:to>
                                        <p:strVal val="visible"/>
                                      </p:to>
                                    </p:set>
                                    <p:animEffect transition="in" filter="blinds(horizontal)">
                                      <p:cBhvr>
                                        <p:cTn id="62" dur="500"/>
                                        <p:tgtEl>
                                          <p:spTgt spid="35434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54340">
                                            <p:txEl>
                                              <p:pRg st="1" end="1"/>
                                            </p:txEl>
                                          </p:spTgt>
                                        </p:tgtEl>
                                        <p:attrNameLst>
                                          <p:attrName>style.visibility</p:attrName>
                                        </p:attrNameLst>
                                      </p:cBhvr>
                                      <p:to>
                                        <p:strVal val="visible"/>
                                      </p:to>
                                    </p:set>
                                    <p:animEffect transition="in" filter="blinds(horizontal)">
                                      <p:cBhvr>
                                        <p:cTn id="67" dur="500"/>
                                        <p:tgtEl>
                                          <p:spTgt spid="35434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54340">
                                            <p:txEl>
                                              <p:pRg st="2" end="2"/>
                                            </p:txEl>
                                          </p:spTgt>
                                        </p:tgtEl>
                                        <p:attrNameLst>
                                          <p:attrName>style.visibility</p:attrName>
                                        </p:attrNameLst>
                                      </p:cBhvr>
                                      <p:to>
                                        <p:strVal val="visible"/>
                                      </p:to>
                                    </p:set>
                                    <p:animEffect transition="in" filter="blinds(horizontal)">
                                      <p:cBhvr>
                                        <p:cTn id="72" dur="500"/>
                                        <p:tgtEl>
                                          <p:spTgt spid="35434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54341"/>
                                        </p:tgtEl>
                                        <p:attrNameLst>
                                          <p:attrName>style.visibility</p:attrName>
                                        </p:attrNameLst>
                                      </p:cBhvr>
                                      <p:to>
                                        <p:strVal val="visible"/>
                                      </p:to>
                                    </p:set>
                                    <p:animEffect transition="in" filter="blinds(horizontal)">
                                      <p:cBhvr>
                                        <p:cTn id="77" dur="500"/>
                                        <p:tgtEl>
                                          <p:spTgt spid="354341"/>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additive="base">
                                        <p:cTn id="82" dur="500" fill="hold"/>
                                        <p:tgtEl>
                                          <p:spTgt spid="5"/>
                                        </p:tgtEl>
                                        <p:attrNameLst>
                                          <p:attrName>ppt_x</p:attrName>
                                        </p:attrNameLst>
                                      </p:cBhvr>
                                      <p:tavLst>
                                        <p:tav tm="0">
                                          <p:val>
                                            <p:strVal val="#ppt_x"/>
                                          </p:val>
                                        </p:tav>
                                        <p:tav tm="100000">
                                          <p:val>
                                            <p:strVal val="#ppt_x"/>
                                          </p:val>
                                        </p:tav>
                                      </p:tavLst>
                                    </p:anim>
                                    <p:anim calcmode="lin" valueType="num">
                                      <p:cBhvr additive="base">
                                        <p:cTn id="8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build="p"/>
      <p:bldP spid="354308" grpId="0" autoUpdateAnimBg="0" build="p"/>
      <p:bldP spid="354309" grpId="0" bldLvl="0" animBg="1" autoUpdateAnimBg="0"/>
      <p:bldP spid="354339" grpId="0" autoUpdateAnimBg="0" build="p"/>
      <p:bldP spid="354340" grpId="0" autoUpdateAnimBg="0" build="p"/>
      <p:bldP spid="354341"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dirty="0"/>
              <a:t>利用卡诺图发现静态冒险</a:t>
            </a:r>
            <a:endParaRPr lang="zh-CN" altLang="en-US" dirty="0"/>
          </a:p>
        </p:txBody>
      </p:sp>
      <p:sp>
        <p:nvSpPr>
          <p:cNvPr id="355331" name="AutoShape 3"/>
          <p:cNvSpPr>
            <a:spLocks noChangeArrowheads="1"/>
          </p:cNvSpPr>
          <p:nvPr/>
        </p:nvSpPr>
        <p:spPr bwMode="auto">
          <a:xfrm>
            <a:off x="2282825" y="2895600"/>
            <a:ext cx="1066800" cy="457200"/>
          </a:xfrm>
          <a:prstGeom prst="roundRect">
            <a:avLst>
              <a:gd name="adj" fmla="val 40278"/>
            </a:avLst>
          </a:prstGeom>
          <a:noFill/>
          <a:ln w="38100" cap="sq">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5332" name="AutoShape 4"/>
          <p:cNvSpPr>
            <a:spLocks noChangeArrowheads="1"/>
          </p:cNvSpPr>
          <p:nvPr/>
        </p:nvSpPr>
        <p:spPr bwMode="auto">
          <a:xfrm>
            <a:off x="2892425" y="2286000"/>
            <a:ext cx="1066800" cy="457200"/>
          </a:xfrm>
          <a:prstGeom prst="roundRect">
            <a:avLst>
              <a:gd name="adj" fmla="val 43750"/>
            </a:avLst>
          </a:prstGeom>
          <a:noFill/>
          <a:ln w="38100" cap="sq">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355333" name="Group 5"/>
          <p:cNvGrpSpPr/>
          <p:nvPr/>
        </p:nvGrpSpPr>
        <p:grpSpPr bwMode="auto">
          <a:xfrm>
            <a:off x="990600" y="1447800"/>
            <a:ext cx="3044825" cy="1981200"/>
            <a:chOff x="624" y="912"/>
            <a:chExt cx="1918" cy="1248"/>
          </a:xfrm>
        </p:grpSpPr>
        <p:grpSp>
          <p:nvGrpSpPr>
            <p:cNvPr id="355334" name="Group 6"/>
            <p:cNvGrpSpPr/>
            <p:nvPr/>
          </p:nvGrpSpPr>
          <p:grpSpPr bwMode="auto">
            <a:xfrm>
              <a:off x="624" y="912"/>
              <a:ext cx="1918" cy="1248"/>
              <a:chOff x="578" y="2448"/>
              <a:chExt cx="1918" cy="1248"/>
            </a:xfrm>
          </p:grpSpPr>
          <p:grpSp>
            <p:nvGrpSpPr>
              <p:cNvPr id="355335" name="Group 7"/>
              <p:cNvGrpSpPr/>
              <p:nvPr/>
            </p:nvGrpSpPr>
            <p:grpSpPr bwMode="auto">
              <a:xfrm>
                <a:off x="720" y="2688"/>
                <a:ext cx="1776" cy="1008"/>
                <a:chOff x="519" y="3024"/>
                <a:chExt cx="1776" cy="1008"/>
              </a:xfrm>
            </p:grpSpPr>
            <p:sp>
              <p:nvSpPr>
                <p:cNvPr id="355336" name="Line 8"/>
                <p:cNvSpPr>
                  <a:spLocks noChangeShapeType="1"/>
                </p:cNvSpPr>
                <p:nvPr/>
              </p:nvSpPr>
              <p:spPr bwMode="auto">
                <a:xfrm>
                  <a:off x="759" y="3648"/>
                  <a:ext cx="153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7" name="Line 9"/>
                <p:cNvSpPr>
                  <a:spLocks noChangeShapeType="1"/>
                </p:cNvSpPr>
                <p:nvPr/>
              </p:nvSpPr>
              <p:spPr bwMode="auto">
                <a:xfrm>
                  <a:off x="1143"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8" name="Line 10"/>
                <p:cNvSpPr>
                  <a:spLocks noChangeShapeType="1"/>
                </p:cNvSpPr>
                <p:nvPr/>
              </p:nvSpPr>
              <p:spPr bwMode="auto">
                <a:xfrm>
                  <a:off x="1527"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5339" name="Line 11"/>
                <p:cNvSpPr>
                  <a:spLocks noChangeShapeType="1"/>
                </p:cNvSpPr>
                <p:nvPr/>
              </p:nvSpPr>
              <p:spPr bwMode="auto">
                <a:xfrm>
                  <a:off x="1911" y="3264"/>
                  <a:ext cx="0" cy="76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5340" name="Rectangle 12"/>
                <p:cNvSpPr>
                  <a:spLocks noChangeArrowheads="1"/>
                </p:cNvSpPr>
                <p:nvPr/>
              </p:nvSpPr>
              <p:spPr bwMode="auto">
                <a:xfrm>
                  <a:off x="759" y="3264"/>
                  <a:ext cx="1536" cy="768"/>
                </a:xfrm>
                <a:prstGeom prst="rect">
                  <a:avLst/>
                </a:prstGeom>
                <a:noFill/>
                <a:ln w="19050" cap="sq">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5341" name="Line 13"/>
                <p:cNvSpPr>
                  <a:spLocks noChangeShapeType="1"/>
                </p:cNvSpPr>
                <p:nvPr/>
              </p:nvSpPr>
              <p:spPr bwMode="auto">
                <a:xfrm flipH="1" flipV="1">
                  <a:off x="519" y="3024"/>
                  <a:ext cx="240" cy="24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55342" name="Text Box 14"/>
              <p:cNvSpPr txBox="1">
                <a:spLocks noChangeArrowheads="1"/>
              </p:cNvSpPr>
              <p:nvPr/>
            </p:nvSpPr>
            <p:spPr bwMode="auto">
              <a:xfrm>
                <a:off x="578" y="2736"/>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a:latin typeface="Tahoma" panose="020B0604030504040204" pitchFamily="34" charset="0"/>
                  </a:rPr>
                  <a:t>Z</a:t>
                </a:r>
                <a:endParaRPr lang="en-US" altLang="zh-CN">
                  <a:latin typeface="Tahoma" panose="020B0604030504040204" pitchFamily="34" charset="0"/>
                </a:endParaRPr>
              </a:p>
            </p:txBody>
          </p:sp>
          <p:sp>
            <p:nvSpPr>
              <p:cNvPr id="355343" name="Text Box 15"/>
              <p:cNvSpPr txBox="1">
                <a:spLocks noChangeArrowheads="1"/>
              </p:cNvSpPr>
              <p:nvPr/>
            </p:nvSpPr>
            <p:spPr bwMode="auto">
              <a:xfrm>
                <a:off x="729" y="2448"/>
                <a:ext cx="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a:latin typeface="Tahoma" panose="020B0604030504040204" pitchFamily="34" charset="0"/>
                  </a:rPr>
                  <a:t>XY</a:t>
                </a:r>
                <a:endParaRPr lang="en-US" altLang="zh-CN">
                  <a:latin typeface="Tahoma" panose="020B0604030504040204" pitchFamily="34" charset="0"/>
                </a:endParaRPr>
              </a:p>
            </p:txBody>
          </p:sp>
          <p:sp>
            <p:nvSpPr>
              <p:cNvPr id="355344" name="Text Box 16"/>
              <p:cNvSpPr txBox="1">
                <a:spLocks noChangeArrowheads="1"/>
              </p:cNvSpPr>
              <p:nvPr/>
            </p:nvSpPr>
            <p:spPr bwMode="auto">
              <a:xfrm>
                <a:off x="1008" y="2640"/>
                <a:ext cx="1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a:latin typeface="Arial" panose="020B0604020202020204" pitchFamily="34" charset="0"/>
                  </a:rPr>
                  <a:t>00   01   11   10</a:t>
                </a:r>
                <a:endParaRPr lang="zh-CN" altLang="en-US">
                  <a:latin typeface="Arial" panose="020B0604020202020204" pitchFamily="34" charset="0"/>
                </a:endParaRPr>
              </a:p>
            </p:txBody>
          </p:sp>
          <p:sp>
            <p:nvSpPr>
              <p:cNvPr id="355345" name="Text Box 17"/>
              <p:cNvSpPr txBox="1">
                <a:spLocks noChangeArrowheads="1"/>
              </p:cNvSpPr>
              <p:nvPr/>
            </p:nvSpPr>
            <p:spPr bwMode="auto">
              <a:xfrm>
                <a:off x="729" y="2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a:latin typeface="Arial" panose="020B0604020202020204" pitchFamily="34" charset="0"/>
                  </a:rPr>
                  <a:t>0</a:t>
                </a:r>
                <a:endParaRPr lang="zh-CN" altLang="en-US">
                  <a:latin typeface="Arial" panose="020B0604020202020204" pitchFamily="34" charset="0"/>
                </a:endParaRPr>
              </a:p>
            </p:txBody>
          </p:sp>
          <p:sp>
            <p:nvSpPr>
              <p:cNvPr id="355346" name="Text Box 18"/>
              <p:cNvSpPr txBox="1">
                <a:spLocks noChangeArrowheads="1"/>
              </p:cNvSpPr>
              <p:nvPr/>
            </p:nvSpPr>
            <p:spPr bwMode="auto">
              <a:xfrm>
                <a:off x="729" y="336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a:latin typeface="Arial" panose="020B0604020202020204" pitchFamily="34" charset="0"/>
                  </a:rPr>
                  <a:t>1</a:t>
                </a:r>
                <a:endParaRPr lang="zh-CN" altLang="en-US">
                  <a:latin typeface="Arial" panose="020B0604020202020204" pitchFamily="34" charset="0"/>
                </a:endParaRPr>
              </a:p>
            </p:txBody>
          </p:sp>
        </p:grpSp>
        <p:sp>
          <p:nvSpPr>
            <p:cNvPr id="355347" name="Text Box 19"/>
            <p:cNvSpPr txBox="1">
              <a:spLocks noChangeArrowheads="1"/>
            </p:cNvSpPr>
            <p:nvPr/>
          </p:nvSpPr>
          <p:spPr bwMode="auto">
            <a:xfrm>
              <a:off x="1824" y="1438"/>
              <a:ext cx="6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anose="020B0604030504040204" pitchFamily="34" charset="0"/>
                </a:rPr>
                <a:t>1   </a:t>
              </a:r>
              <a:r>
                <a:rPr lang="zh-CN" altLang="en-US" baseline="-25000">
                  <a:latin typeface="Tahoma" panose="020B0604030504040204" pitchFamily="34" charset="0"/>
                </a:rPr>
                <a:t> </a:t>
              </a:r>
              <a:r>
                <a:rPr lang="zh-CN" altLang="en-US">
                  <a:latin typeface="Tahoma" panose="020B0604030504040204" pitchFamily="34" charset="0"/>
                </a:rPr>
                <a:t> 1</a:t>
              </a:r>
              <a:endParaRPr lang="zh-CN" altLang="en-US">
                <a:latin typeface="Tahoma" panose="020B0604030504040204" pitchFamily="34" charset="0"/>
              </a:endParaRPr>
            </a:p>
          </p:txBody>
        </p:sp>
        <p:sp>
          <p:nvSpPr>
            <p:cNvPr id="355348" name="Text Box 20"/>
            <p:cNvSpPr txBox="1">
              <a:spLocks noChangeArrowheads="1"/>
            </p:cNvSpPr>
            <p:nvPr/>
          </p:nvSpPr>
          <p:spPr bwMode="auto">
            <a:xfrm>
              <a:off x="1460" y="1824"/>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ahoma" panose="020B0604030504040204" pitchFamily="34" charset="0"/>
                </a:rPr>
                <a:t>1  </a:t>
              </a:r>
              <a:r>
                <a:rPr lang="zh-CN" altLang="en-US" baseline="-25000" dirty="0">
                  <a:latin typeface="Tahoma" panose="020B0604030504040204" pitchFamily="34" charset="0"/>
                </a:rPr>
                <a:t> </a:t>
              </a:r>
              <a:r>
                <a:rPr lang="zh-CN" altLang="en-US" dirty="0">
                  <a:latin typeface="Tahoma" panose="020B0604030504040204" pitchFamily="34" charset="0"/>
                </a:rPr>
                <a:t> </a:t>
              </a:r>
              <a:r>
                <a:rPr lang="zh-CN" altLang="en-US" baseline="-25000" dirty="0">
                  <a:latin typeface="Tahoma" panose="020B0604030504040204" pitchFamily="34" charset="0"/>
                </a:rPr>
                <a:t>     </a:t>
              </a:r>
              <a:r>
                <a:rPr lang="zh-CN" altLang="en-US" dirty="0">
                  <a:latin typeface="Tahoma" panose="020B0604030504040204" pitchFamily="34" charset="0"/>
                </a:rPr>
                <a:t>1</a:t>
              </a:r>
              <a:endParaRPr lang="zh-CN" altLang="en-US" dirty="0">
                <a:latin typeface="Tahoma" panose="020B0604030504040204" pitchFamily="34" charset="0"/>
              </a:endParaRPr>
            </a:p>
          </p:txBody>
        </p:sp>
      </p:grpSp>
      <p:sp>
        <p:nvSpPr>
          <p:cNvPr id="355349" name="Text Box 21"/>
          <p:cNvSpPr txBox="1">
            <a:spLocks noChangeArrowheads="1"/>
          </p:cNvSpPr>
          <p:nvPr/>
        </p:nvSpPr>
        <p:spPr bwMode="auto">
          <a:xfrm>
            <a:off x="4484712" y="1373822"/>
            <a:ext cx="4113213"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800" dirty="0">
                <a:ea typeface="黑体" panose="02010609060101010101" pitchFamily="49" charset="-122"/>
              </a:rPr>
              <a:t>若卡诺图中，</a:t>
            </a:r>
            <a:endParaRPr lang="zh-CN" altLang="en-US" sz="2800" dirty="0">
              <a:ea typeface="黑体" panose="02010609060101010101" pitchFamily="49" charset="-122"/>
            </a:endParaRPr>
          </a:p>
          <a:p>
            <a:pPr>
              <a:lnSpc>
                <a:spcPct val="140000"/>
              </a:lnSpc>
            </a:pPr>
            <a:r>
              <a:rPr lang="zh-CN" altLang="en-US" sz="2800" dirty="0">
                <a:ea typeface="黑体" panose="02010609060101010101" pitchFamily="49" charset="-122"/>
              </a:rPr>
              <a:t>圈与圈之间有相切现象，</a:t>
            </a:r>
            <a:endParaRPr lang="zh-CN" altLang="en-US" sz="2800" dirty="0">
              <a:ea typeface="黑体" panose="02010609060101010101" pitchFamily="49" charset="-122"/>
            </a:endParaRPr>
          </a:p>
          <a:p>
            <a:pPr>
              <a:lnSpc>
                <a:spcPct val="140000"/>
              </a:lnSpc>
            </a:pPr>
            <a:r>
              <a:rPr lang="zh-CN" altLang="en-US" sz="2800" dirty="0">
                <a:ea typeface="黑体" panose="02010609060101010101" pitchFamily="49" charset="-122"/>
              </a:rPr>
              <a:t>则可能出现静态冒险。</a:t>
            </a:r>
            <a:endParaRPr lang="zh-CN" altLang="en-US" sz="2800" dirty="0">
              <a:ea typeface="黑体" panose="02010609060101010101" pitchFamily="49" charset="-122"/>
            </a:endParaRPr>
          </a:p>
        </p:txBody>
      </p:sp>
      <p:sp>
        <p:nvSpPr>
          <p:cNvPr id="355350" name="Text Box 22"/>
          <p:cNvSpPr txBox="1">
            <a:spLocks noChangeArrowheads="1"/>
          </p:cNvSpPr>
          <p:nvPr/>
        </p:nvSpPr>
        <p:spPr bwMode="auto">
          <a:xfrm>
            <a:off x="631912" y="4247174"/>
            <a:ext cx="8332576"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800" dirty="0">
                <a:solidFill>
                  <a:srgbClr val="00B0F0"/>
                </a:solidFill>
                <a:ea typeface="黑体" panose="02010609060101010101" pitchFamily="49" charset="-122"/>
              </a:rPr>
              <a:t>消除冒险的方法：</a:t>
            </a:r>
            <a:endParaRPr lang="zh-CN" altLang="en-US" sz="2800" dirty="0">
              <a:solidFill>
                <a:srgbClr val="00B0F0"/>
              </a:solidFill>
              <a:ea typeface="黑体" panose="02010609060101010101" pitchFamily="49" charset="-122"/>
            </a:endParaRPr>
          </a:p>
          <a:p>
            <a:r>
              <a:rPr lang="zh-CN" altLang="en-US" sz="2800" dirty="0"/>
              <a:t>添加</a:t>
            </a:r>
            <a:r>
              <a:rPr lang="zh-CN" altLang="en-US" sz="2800" dirty="0">
                <a:solidFill>
                  <a:srgbClr val="FF0000"/>
                </a:solidFill>
              </a:rPr>
              <a:t>一致项</a:t>
            </a:r>
            <a:r>
              <a:rPr lang="en-US" altLang="zh-CN" sz="2800" dirty="0">
                <a:solidFill>
                  <a:srgbClr val="FF0000"/>
                </a:solidFill>
              </a:rPr>
              <a:t>/</a:t>
            </a:r>
            <a:r>
              <a:rPr lang="zh-CN" altLang="en-US" sz="2800" dirty="0">
                <a:solidFill>
                  <a:srgbClr val="FF0000"/>
                </a:solidFill>
              </a:rPr>
              <a:t>冗余项 </a:t>
            </a:r>
            <a:r>
              <a:rPr lang="en-US" altLang="zh-CN" sz="2800" dirty="0">
                <a:solidFill>
                  <a:srgbClr val="FF0000"/>
                </a:solidFill>
              </a:rPr>
              <a:t>X</a:t>
            </a:r>
            <a:r>
              <a:rPr lang="en-US" altLang="zh-CN" sz="2800" dirty="0">
                <a:solidFill>
                  <a:srgbClr val="FF0000"/>
                </a:solidFill>
                <a:latin typeface="Tahoma" panose="020B0604030504040204" pitchFamily="34" charset="0"/>
              </a:rPr>
              <a:t>·</a:t>
            </a:r>
            <a:r>
              <a:rPr lang="en-US" altLang="zh-CN" sz="2800" dirty="0">
                <a:solidFill>
                  <a:srgbClr val="FF0000"/>
                </a:solidFill>
              </a:rPr>
              <a:t>Y</a:t>
            </a:r>
            <a:r>
              <a:rPr lang="zh-CN" altLang="en-US" sz="2800" dirty="0"/>
              <a:t>，覆盖相切的两个质蕴涵。</a:t>
            </a:r>
            <a:endParaRPr lang="zh-CN" altLang="en-US" sz="2800" dirty="0"/>
          </a:p>
        </p:txBody>
      </p:sp>
      <p:sp>
        <p:nvSpPr>
          <p:cNvPr id="355351" name="AutoShape 23"/>
          <p:cNvSpPr>
            <a:spLocks noChangeArrowheads="1"/>
          </p:cNvSpPr>
          <p:nvPr/>
        </p:nvSpPr>
        <p:spPr bwMode="auto">
          <a:xfrm>
            <a:off x="2895600" y="2286000"/>
            <a:ext cx="457200" cy="990600"/>
          </a:xfrm>
          <a:prstGeom prst="roundRect">
            <a:avLst>
              <a:gd name="adj" fmla="val 32292"/>
            </a:avLst>
          </a:prstGeom>
          <a:noFill/>
          <a:ln w="57150" cmpd="thickThin">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355352" name="Text Box 24"/>
              <p:cNvSpPr txBox="1">
                <a:spLocks noChangeArrowheads="1"/>
              </p:cNvSpPr>
              <p:nvPr/>
            </p:nvSpPr>
            <p:spPr bwMode="auto">
              <a:xfrm>
                <a:off x="2362200" y="5589240"/>
                <a:ext cx="35373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anose="020B0604030504040204" pitchFamily="34" charset="0"/>
                  </a:rPr>
                  <a:t>F = X·</a:t>
                </a:r>
                <a14:m>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𝑍</m:t>
                        </m:r>
                      </m:e>
                    </m:acc>
                  </m:oMath>
                </a14:m>
                <a:r>
                  <a:rPr lang="en-US" altLang="zh-CN" sz="2800" dirty="0">
                    <a:latin typeface="Tahoma" panose="020B0604030504040204" pitchFamily="34" charset="0"/>
                  </a:rPr>
                  <a:t> + Y·Z + </a:t>
                </a:r>
                <a:r>
                  <a:rPr lang="en-US" altLang="zh-CN" sz="2800" dirty="0">
                    <a:solidFill>
                      <a:srgbClr val="FF0000"/>
                    </a:solidFill>
                    <a:latin typeface="Tahoma" panose="020B0604030504040204" pitchFamily="34" charset="0"/>
                  </a:rPr>
                  <a:t>X·Y</a:t>
                </a:r>
                <a:endParaRPr lang="en-US" altLang="zh-CN" sz="2800" dirty="0">
                  <a:solidFill>
                    <a:srgbClr val="FF0000"/>
                  </a:solidFill>
                  <a:latin typeface="Tahoma" panose="020B0604030504040204" pitchFamily="34" charset="0"/>
                </a:endParaRPr>
              </a:p>
            </p:txBody>
          </p:sp>
        </mc:Choice>
        <mc:Fallback>
          <p:sp>
            <p:nvSpPr>
              <p:cNvPr id="355352" name="Text Box 24"/>
              <p:cNvSpPr txBox="1">
                <a:spLocks noRot="1" noChangeAspect="1" noMove="1" noResize="1" noEditPoints="1" noAdjustHandles="1" noChangeArrowheads="1" noChangeShapeType="1" noTextEdit="1"/>
              </p:cNvSpPr>
              <p:nvPr/>
            </p:nvSpPr>
            <p:spPr bwMode="auto">
              <a:xfrm>
                <a:off x="2362200" y="5589240"/>
                <a:ext cx="3537315" cy="523220"/>
              </a:xfrm>
              <a:prstGeom prst="rect">
                <a:avLst/>
              </a:prstGeom>
              <a:blipFill rotWithShape="1">
                <a:blip r:embed="rId1"/>
                <a:stretch>
                  <a:fillRect t="-116" r="-4154" b="1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5" name="Text Box 21"/>
          <p:cNvSpPr txBox="1">
            <a:spLocks noChangeArrowheads="1"/>
          </p:cNvSpPr>
          <p:nvPr/>
        </p:nvSpPr>
        <p:spPr bwMode="auto">
          <a:xfrm>
            <a:off x="827584" y="3573016"/>
            <a:ext cx="507394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400" dirty="0">
                <a:ea typeface="黑体" panose="02010609060101010101" pitchFamily="49" charset="-122"/>
              </a:rPr>
              <a:t>在什么条件下，可能出现静态冒险？</a:t>
            </a:r>
            <a:endParaRPr lang="zh-CN" altLang="en-US" sz="2400" dirty="0">
              <a:ea typeface="黑体" panose="02010609060101010101" pitchFamily="49" charset="-122"/>
            </a:endParaRPr>
          </a:p>
        </p:txBody>
      </p:sp>
      <p:sp>
        <p:nvSpPr>
          <p:cNvPr id="26" name="Text Box 21"/>
          <p:cNvSpPr txBox="1">
            <a:spLocks noChangeArrowheads="1"/>
          </p:cNvSpPr>
          <p:nvPr/>
        </p:nvSpPr>
        <p:spPr bwMode="auto">
          <a:xfrm>
            <a:off x="6156176" y="3550528"/>
            <a:ext cx="201850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en-US" altLang="zh-CN" sz="2400" dirty="0">
                <a:ea typeface="黑体" panose="02010609060101010101" pitchFamily="49" charset="-122"/>
              </a:rPr>
              <a:t>X=1</a:t>
            </a:r>
            <a:r>
              <a:rPr lang="zh-CN" altLang="en-US" sz="2400" dirty="0">
                <a:ea typeface="黑体" panose="02010609060101010101" pitchFamily="49" charset="-122"/>
              </a:rPr>
              <a:t>，</a:t>
            </a:r>
            <a:r>
              <a:rPr lang="en-US" altLang="zh-CN" sz="2400" dirty="0">
                <a:ea typeface="黑体" panose="02010609060101010101" pitchFamily="49" charset="-122"/>
              </a:rPr>
              <a:t>Y=1</a:t>
            </a:r>
            <a:endParaRPr lang="zh-CN" altLang="en-US" sz="2400" dirty="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5333"/>
                                        </p:tgtEl>
                                        <p:attrNameLst>
                                          <p:attrName>style.visibility</p:attrName>
                                        </p:attrNameLst>
                                      </p:cBhvr>
                                      <p:to>
                                        <p:strVal val="visible"/>
                                      </p:to>
                                    </p:set>
                                    <p:animEffect transition="in" filter="blinds(horizontal)">
                                      <p:cBhvr>
                                        <p:cTn id="7" dur="500"/>
                                        <p:tgtEl>
                                          <p:spTgt spid="3553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5332"/>
                                        </p:tgtEl>
                                        <p:attrNameLst>
                                          <p:attrName>style.visibility</p:attrName>
                                        </p:attrNameLst>
                                      </p:cBhvr>
                                      <p:to>
                                        <p:strVal val="visible"/>
                                      </p:to>
                                    </p:set>
                                    <p:animEffect transition="in" filter="blinds(horizontal)">
                                      <p:cBhvr>
                                        <p:cTn id="12" dur="500"/>
                                        <p:tgtEl>
                                          <p:spTgt spid="3553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5331"/>
                                        </p:tgtEl>
                                        <p:attrNameLst>
                                          <p:attrName>style.visibility</p:attrName>
                                        </p:attrNameLst>
                                      </p:cBhvr>
                                      <p:to>
                                        <p:strVal val="visible"/>
                                      </p:to>
                                    </p:set>
                                    <p:animEffect transition="in" filter="blinds(horizontal)">
                                      <p:cBhvr>
                                        <p:cTn id="17" dur="500"/>
                                        <p:tgtEl>
                                          <p:spTgt spid="35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5349">
                                            <p:txEl>
                                              <p:pRg st="4294967295" end="4294967295"/>
                                            </p:txEl>
                                          </p:spTgt>
                                        </p:tgtEl>
                                        <p:attrNameLst>
                                          <p:attrName>style.visibility</p:attrName>
                                        </p:attrNameLst>
                                      </p:cBhvr>
                                      <p:to>
                                        <p:strVal val="visible"/>
                                      </p:to>
                                    </p:set>
                                    <p:animEffect transition="in" filter="blinds(horizontal)">
                                      <p:cBhvr>
                                        <p:cTn id="22" dur="500"/>
                                        <p:tgtEl>
                                          <p:spTgt spid="355349">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5349">
                                            <p:txEl>
                                              <p:pRg st="0" end="0"/>
                                            </p:txEl>
                                          </p:spTgt>
                                        </p:tgtEl>
                                        <p:attrNameLst>
                                          <p:attrName>style.visibility</p:attrName>
                                        </p:attrNameLst>
                                      </p:cBhvr>
                                      <p:to>
                                        <p:strVal val="visible"/>
                                      </p:to>
                                    </p:set>
                                    <p:animEffect transition="in" filter="blinds(horizontal)">
                                      <p:cBhvr>
                                        <p:cTn id="27" dur="500"/>
                                        <p:tgtEl>
                                          <p:spTgt spid="35534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5349">
                                            <p:txEl>
                                              <p:pRg st="1" end="1"/>
                                            </p:txEl>
                                          </p:spTgt>
                                        </p:tgtEl>
                                        <p:attrNameLst>
                                          <p:attrName>style.visibility</p:attrName>
                                        </p:attrNameLst>
                                      </p:cBhvr>
                                      <p:to>
                                        <p:strVal val="visible"/>
                                      </p:to>
                                    </p:set>
                                    <p:animEffect transition="in" filter="blinds(horizontal)">
                                      <p:cBhvr>
                                        <p:cTn id="32" dur="500"/>
                                        <p:tgtEl>
                                          <p:spTgt spid="35534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5349">
                                            <p:txEl>
                                              <p:pRg st="2" end="2"/>
                                            </p:txEl>
                                          </p:spTgt>
                                        </p:tgtEl>
                                        <p:attrNameLst>
                                          <p:attrName>style.visibility</p:attrName>
                                        </p:attrNameLst>
                                      </p:cBhvr>
                                      <p:to>
                                        <p:strVal val="visible"/>
                                      </p:to>
                                    </p:set>
                                    <p:animEffect transition="in" filter="blinds(horizontal)">
                                      <p:cBhvr>
                                        <p:cTn id="37" dur="500"/>
                                        <p:tgtEl>
                                          <p:spTgt spid="35534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5351"/>
                                        </p:tgtEl>
                                        <p:attrNameLst>
                                          <p:attrName>style.visibility</p:attrName>
                                        </p:attrNameLst>
                                      </p:cBhvr>
                                      <p:to>
                                        <p:strVal val="visible"/>
                                      </p:to>
                                    </p:set>
                                    <p:animEffect transition="in" filter="blinds(horizontal)">
                                      <p:cBhvr>
                                        <p:cTn id="42" dur="500"/>
                                        <p:tgtEl>
                                          <p:spTgt spid="3553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xEl>
                                              <p:pRg st="4294967295" end="4294967295"/>
                                            </p:txEl>
                                          </p:spTgt>
                                        </p:tgtEl>
                                        <p:attrNameLst>
                                          <p:attrName>style.visibility</p:attrName>
                                        </p:attrNameLst>
                                      </p:cBhvr>
                                      <p:to>
                                        <p:strVal val="visible"/>
                                      </p:to>
                                    </p:set>
                                    <p:animEffect transition="in" filter="blinds(horizontal)">
                                      <p:cBhvr>
                                        <p:cTn id="47" dur="500"/>
                                        <p:tgtEl>
                                          <p:spTgt spid="25">
                                            <p:txEl>
                                              <p:p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blinds(horizontal)">
                                      <p:cBhvr>
                                        <p:cTn id="52" dur="500"/>
                                        <p:tgtEl>
                                          <p:spTgt spid="2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xEl>
                                              <p:pRg st="4294967295" end="4294967295"/>
                                            </p:txEl>
                                          </p:spTgt>
                                        </p:tgtEl>
                                        <p:attrNameLst>
                                          <p:attrName>style.visibility</p:attrName>
                                        </p:attrNameLst>
                                      </p:cBhvr>
                                      <p:to>
                                        <p:strVal val="visible"/>
                                      </p:to>
                                    </p:set>
                                    <p:animEffect transition="in" filter="blinds(horizontal)">
                                      <p:cBhvr>
                                        <p:cTn id="57" dur="500"/>
                                        <p:tgtEl>
                                          <p:spTgt spid="26">
                                            <p:txEl>
                                              <p:pRg st="4294967295" end="429496729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Effect transition="in" filter="blinds(horizontal)">
                                      <p:cBhvr>
                                        <p:cTn id="62" dur="500"/>
                                        <p:tgtEl>
                                          <p:spTgt spid="2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55350"/>
                                        </p:tgtEl>
                                        <p:attrNameLst>
                                          <p:attrName>style.visibility</p:attrName>
                                        </p:attrNameLst>
                                      </p:cBhvr>
                                      <p:to>
                                        <p:strVal val="visible"/>
                                      </p:to>
                                    </p:set>
                                    <p:animEffect transition="in" filter="blinds(horizontal)">
                                      <p:cBhvr>
                                        <p:cTn id="67" dur="500"/>
                                        <p:tgtEl>
                                          <p:spTgt spid="35535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55352"/>
                                        </p:tgtEl>
                                        <p:attrNameLst>
                                          <p:attrName>style.visibility</p:attrName>
                                        </p:attrNameLst>
                                      </p:cBhvr>
                                      <p:to>
                                        <p:strVal val="visible"/>
                                      </p:to>
                                    </p:set>
                                    <p:animEffect transition="in" filter="blinds(horizontal)">
                                      <p:cBhvr>
                                        <p:cTn id="72" dur="500"/>
                                        <p:tgtEl>
                                          <p:spTgt spid="355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ldLvl="0" animBg="1"/>
      <p:bldP spid="355332" grpId="0" bldLvl="0" animBg="1"/>
      <p:bldP spid="355349" grpId="0" autoUpdateAnimBg="0" build="p"/>
      <p:bldP spid="355350" grpId="0" bldLvl="0" animBg="1" autoUpdateAnimBg="0"/>
      <p:bldP spid="355351" grpId="0" bldLvl="0" animBg="1"/>
      <p:bldP spid="355352" grpId="0" bldLvl="0" animBg="1" autoUpdateAnimBg="0"/>
      <p:bldP spid="25" grpId="0" autoUpdateAnimBg="0" build="p"/>
      <p:bldP spid="26" grpId="0"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6354" name="Group 2"/>
          <p:cNvGrpSpPr/>
          <p:nvPr/>
        </p:nvGrpSpPr>
        <p:grpSpPr bwMode="auto">
          <a:xfrm>
            <a:off x="1452475" y="1186067"/>
            <a:ext cx="4309969" cy="3867371"/>
            <a:chOff x="208" y="682"/>
            <a:chExt cx="2160" cy="2054"/>
          </a:xfrm>
        </p:grpSpPr>
        <p:sp>
          <p:nvSpPr>
            <p:cNvPr id="356355" name="Text Box 3"/>
            <p:cNvSpPr txBox="1">
              <a:spLocks noChangeArrowheads="1"/>
            </p:cNvSpPr>
            <p:nvPr/>
          </p:nvSpPr>
          <p:spPr bwMode="auto">
            <a:xfrm>
              <a:off x="531" y="682"/>
              <a:ext cx="30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dirty="0">
                  <a:latin typeface="Tahoma" panose="020B0604030504040204" pitchFamily="34" charset="0"/>
                </a:rPr>
                <a:t>AB</a:t>
              </a:r>
              <a:endParaRPr lang="en-US" altLang="zh-CN" sz="2800" dirty="0">
                <a:latin typeface="Tahoma" panose="020B0604030504040204" pitchFamily="34" charset="0"/>
              </a:endParaRPr>
            </a:p>
          </p:txBody>
        </p:sp>
        <p:sp>
          <p:nvSpPr>
            <p:cNvPr id="356356" name="Text Box 4"/>
            <p:cNvSpPr txBox="1">
              <a:spLocks noChangeArrowheads="1"/>
            </p:cNvSpPr>
            <p:nvPr/>
          </p:nvSpPr>
          <p:spPr bwMode="auto">
            <a:xfrm>
              <a:off x="208" y="949"/>
              <a:ext cx="32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dirty="0">
                  <a:latin typeface="Tahoma" panose="020B0604030504040204" pitchFamily="34" charset="0"/>
                </a:rPr>
                <a:t>CD</a:t>
              </a:r>
              <a:endParaRPr lang="en-US" altLang="zh-CN" sz="2800" dirty="0">
                <a:latin typeface="Tahoma" panose="020B0604030504040204" pitchFamily="34" charset="0"/>
              </a:endParaRPr>
            </a:p>
          </p:txBody>
        </p:sp>
        <p:sp>
          <p:nvSpPr>
            <p:cNvPr id="356357" name="Text Box 5"/>
            <p:cNvSpPr txBox="1">
              <a:spLocks noChangeArrowheads="1"/>
            </p:cNvSpPr>
            <p:nvPr/>
          </p:nvSpPr>
          <p:spPr bwMode="auto">
            <a:xfrm>
              <a:off x="816" y="886"/>
              <a:ext cx="155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dirty="0">
                  <a:latin typeface="Tahoma" panose="020B0604030504040204" pitchFamily="34" charset="0"/>
                </a:rPr>
                <a:t>00 </a:t>
              </a:r>
              <a:r>
                <a:rPr lang="zh-CN" altLang="en-US" sz="2800" baseline="-25000" dirty="0">
                  <a:latin typeface="Tahoma" panose="020B0604030504040204" pitchFamily="34" charset="0"/>
                </a:rPr>
                <a:t> </a:t>
              </a:r>
              <a:r>
                <a:rPr lang="zh-CN" altLang="en-US" sz="2800" dirty="0">
                  <a:latin typeface="Tahoma" panose="020B0604030504040204" pitchFamily="34" charset="0"/>
                </a:rPr>
                <a:t>  01  </a:t>
              </a:r>
              <a:r>
                <a:rPr lang="zh-CN" altLang="en-US" sz="2800" baseline="-25000" dirty="0">
                  <a:latin typeface="Tahoma" panose="020B0604030504040204" pitchFamily="34" charset="0"/>
                </a:rPr>
                <a:t> </a:t>
              </a:r>
              <a:r>
                <a:rPr lang="zh-CN" altLang="en-US" sz="2800" dirty="0">
                  <a:latin typeface="Tahoma" panose="020B0604030504040204" pitchFamily="34" charset="0"/>
                </a:rPr>
                <a:t>  11</a:t>
              </a:r>
              <a:r>
                <a:rPr lang="zh-CN" altLang="en-US" sz="2800" baseline="-25000" dirty="0">
                  <a:latin typeface="Tahoma" panose="020B0604030504040204" pitchFamily="34" charset="0"/>
                </a:rPr>
                <a:t> </a:t>
              </a:r>
              <a:r>
                <a:rPr lang="zh-CN" altLang="en-US" sz="2800" dirty="0">
                  <a:latin typeface="Tahoma" panose="020B0604030504040204" pitchFamily="34" charset="0"/>
                </a:rPr>
                <a:t>   10</a:t>
              </a:r>
              <a:endParaRPr lang="zh-CN" altLang="en-US" sz="2800" dirty="0">
                <a:latin typeface="Tahoma" panose="020B0604030504040204" pitchFamily="34" charset="0"/>
              </a:endParaRPr>
            </a:p>
          </p:txBody>
        </p:sp>
        <p:sp>
          <p:nvSpPr>
            <p:cNvPr id="356358" name="Text Box 6"/>
            <p:cNvSpPr txBox="1">
              <a:spLocks noChangeArrowheads="1"/>
            </p:cNvSpPr>
            <p:nvPr/>
          </p:nvSpPr>
          <p:spPr bwMode="auto">
            <a:xfrm>
              <a:off x="480" y="1260"/>
              <a:ext cx="261" cy="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Tahoma" panose="020B0604030504040204" pitchFamily="34" charset="0"/>
                </a:rPr>
                <a:t>00</a:t>
              </a:r>
              <a:endParaRPr lang="zh-CN" altLang="en-US" sz="2400">
                <a:latin typeface="Tahoma" panose="020B0604030504040204" pitchFamily="34" charset="0"/>
              </a:endParaRPr>
            </a:p>
            <a:p>
              <a:pPr eaLnBrk="0" hangingPunct="0"/>
              <a:endParaRPr lang="zh-CN" altLang="en-US" sz="2400">
                <a:latin typeface="Tahoma" panose="020B0604030504040204" pitchFamily="34" charset="0"/>
              </a:endParaRPr>
            </a:p>
            <a:p>
              <a:pPr eaLnBrk="0" hangingPunct="0"/>
              <a:r>
                <a:rPr lang="zh-CN" altLang="en-US" sz="2400">
                  <a:latin typeface="Tahoma" panose="020B0604030504040204" pitchFamily="34" charset="0"/>
                </a:rPr>
                <a:t>01</a:t>
              </a:r>
              <a:endParaRPr lang="zh-CN" altLang="en-US" sz="2400">
                <a:latin typeface="Tahoma" panose="020B0604030504040204" pitchFamily="34" charset="0"/>
              </a:endParaRPr>
            </a:p>
            <a:p>
              <a:pPr eaLnBrk="0" hangingPunct="0"/>
              <a:endParaRPr lang="zh-CN" altLang="en-US" sz="2400">
                <a:latin typeface="Tahoma" panose="020B0604030504040204" pitchFamily="34" charset="0"/>
              </a:endParaRPr>
            </a:p>
            <a:p>
              <a:pPr eaLnBrk="0" hangingPunct="0"/>
              <a:r>
                <a:rPr lang="zh-CN" altLang="en-US" sz="2400">
                  <a:latin typeface="Tahoma" panose="020B0604030504040204" pitchFamily="34" charset="0"/>
                </a:rPr>
                <a:t>11</a:t>
              </a:r>
              <a:endParaRPr lang="zh-CN" altLang="en-US" sz="2400">
                <a:latin typeface="Tahoma" panose="020B0604030504040204" pitchFamily="34" charset="0"/>
              </a:endParaRPr>
            </a:p>
            <a:p>
              <a:pPr eaLnBrk="0" hangingPunct="0"/>
              <a:endParaRPr lang="zh-CN" altLang="en-US" sz="2400">
                <a:latin typeface="Tahoma" panose="020B0604030504040204" pitchFamily="34" charset="0"/>
              </a:endParaRPr>
            </a:p>
            <a:p>
              <a:pPr eaLnBrk="0" hangingPunct="0"/>
              <a:r>
                <a:rPr lang="zh-CN" altLang="en-US" sz="2400">
                  <a:latin typeface="Tahoma" panose="020B0604030504040204" pitchFamily="34" charset="0"/>
                </a:rPr>
                <a:t>10</a:t>
              </a:r>
              <a:endParaRPr lang="zh-CN" altLang="en-US" sz="2400">
                <a:latin typeface="Tahoma" panose="020B0604030504040204" pitchFamily="34" charset="0"/>
              </a:endParaRPr>
            </a:p>
          </p:txBody>
        </p:sp>
        <p:grpSp>
          <p:nvGrpSpPr>
            <p:cNvPr id="356359" name="Group 7"/>
            <p:cNvGrpSpPr/>
            <p:nvPr/>
          </p:nvGrpSpPr>
          <p:grpSpPr bwMode="auto">
            <a:xfrm>
              <a:off x="536" y="960"/>
              <a:ext cx="1776" cy="1776"/>
              <a:chOff x="864" y="144"/>
              <a:chExt cx="1776" cy="1776"/>
            </a:xfrm>
          </p:grpSpPr>
          <p:sp>
            <p:nvSpPr>
              <p:cNvPr id="356360" name="Line 8"/>
              <p:cNvSpPr>
                <a:spLocks noChangeShapeType="1"/>
              </p:cNvSpPr>
              <p:nvPr/>
            </p:nvSpPr>
            <p:spPr bwMode="auto">
              <a:xfrm>
                <a:off x="1104" y="768"/>
                <a:ext cx="153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1" name="Line 9"/>
              <p:cNvSpPr>
                <a:spLocks noChangeShapeType="1"/>
              </p:cNvSpPr>
              <p:nvPr/>
            </p:nvSpPr>
            <p:spPr bwMode="auto">
              <a:xfrm>
                <a:off x="1488" y="384"/>
                <a:ext cx="0" cy="153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2" name="Line 10"/>
              <p:cNvSpPr>
                <a:spLocks noChangeShapeType="1"/>
              </p:cNvSpPr>
              <p:nvPr/>
            </p:nvSpPr>
            <p:spPr bwMode="auto">
              <a:xfrm>
                <a:off x="1872" y="384"/>
                <a:ext cx="0" cy="153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3" name="Line 11"/>
              <p:cNvSpPr>
                <a:spLocks noChangeShapeType="1"/>
              </p:cNvSpPr>
              <p:nvPr/>
            </p:nvSpPr>
            <p:spPr bwMode="auto">
              <a:xfrm>
                <a:off x="2256" y="384"/>
                <a:ext cx="0" cy="153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4" name="Rectangle 12"/>
              <p:cNvSpPr>
                <a:spLocks noChangeArrowheads="1"/>
              </p:cNvSpPr>
              <p:nvPr/>
            </p:nvSpPr>
            <p:spPr bwMode="auto">
              <a:xfrm>
                <a:off x="1104" y="384"/>
                <a:ext cx="1536" cy="1536"/>
              </a:xfrm>
              <a:prstGeom prst="rect">
                <a:avLst/>
              </a:prstGeom>
              <a:noFill/>
              <a:ln w="19050" cap="sq">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6365" name="Line 13"/>
              <p:cNvSpPr>
                <a:spLocks noChangeShapeType="1"/>
              </p:cNvSpPr>
              <p:nvPr/>
            </p:nvSpPr>
            <p:spPr bwMode="auto">
              <a:xfrm flipH="1" flipV="1">
                <a:off x="864" y="144"/>
                <a:ext cx="240" cy="24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6366" name="Line 14"/>
              <p:cNvSpPr>
                <a:spLocks noChangeShapeType="1"/>
              </p:cNvSpPr>
              <p:nvPr/>
            </p:nvSpPr>
            <p:spPr bwMode="auto">
              <a:xfrm>
                <a:off x="1104" y="1152"/>
                <a:ext cx="153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7" name="Line 15"/>
              <p:cNvSpPr>
                <a:spLocks noChangeShapeType="1"/>
              </p:cNvSpPr>
              <p:nvPr/>
            </p:nvSpPr>
            <p:spPr bwMode="auto">
              <a:xfrm>
                <a:off x="1104" y="1536"/>
                <a:ext cx="153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56368" name="Text Box 16"/>
            <p:cNvSpPr txBox="1">
              <a:spLocks noChangeArrowheads="1"/>
            </p:cNvSpPr>
            <p:nvPr/>
          </p:nvSpPr>
          <p:spPr bwMode="auto">
            <a:xfrm>
              <a:off x="864" y="1241"/>
              <a:ext cx="9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sp>
          <p:nvSpPr>
            <p:cNvPr id="356369" name="Text Box 17"/>
            <p:cNvSpPr txBox="1">
              <a:spLocks noChangeArrowheads="1"/>
            </p:cNvSpPr>
            <p:nvPr/>
          </p:nvSpPr>
          <p:spPr bwMode="auto">
            <a:xfrm>
              <a:off x="864" y="1632"/>
              <a:ext cx="18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0" name="Text Box 18"/>
            <p:cNvSpPr txBox="1">
              <a:spLocks noChangeArrowheads="1"/>
            </p:cNvSpPr>
            <p:nvPr/>
          </p:nvSpPr>
          <p:spPr bwMode="auto">
            <a:xfrm>
              <a:off x="864" y="2016"/>
              <a:ext cx="18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1" name="Text Box 19"/>
            <p:cNvSpPr txBox="1">
              <a:spLocks noChangeArrowheads="1"/>
            </p:cNvSpPr>
            <p:nvPr/>
          </p:nvSpPr>
          <p:spPr bwMode="auto">
            <a:xfrm>
              <a:off x="864" y="2393"/>
              <a:ext cx="9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sp>
          <p:nvSpPr>
            <p:cNvPr id="356372" name="Text Box 20"/>
            <p:cNvSpPr txBox="1">
              <a:spLocks noChangeArrowheads="1"/>
            </p:cNvSpPr>
            <p:nvPr/>
          </p:nvSpPr>
          <p:spPr bwMode="auto">
            <a:xfrm>
              <a:off x="2016" y="1241"/>
              <a:ext cx="9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sp>
          <p:nvSpPr>
            <p:cNvPr id="356373" name="Text Box 21"/>
            <p:cNvSpPr txBox="1">
              <a:spLocks noChangeArrowheads="1"/>
            </p:cNvSpPr>
            <p:nvPr/>
          </p:nvSpPr>
          <p:spPr bwMode="auto">
            <a:xfrm>
              <a:off x="2016" y="1626"/>
              <a:ext cx="9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sp>
          <p:nvSpPr>
            <p:cNvPr id="356374" name="Text Box 22"/>
            <p:cNvSpPr txBox="1">
              <a:spLocks noChangeArrowheads="1"/>
            </p:cNvSpPr>
            <p:nvPr/>
          </p:nvSpPr>
          <p:spPr bwMode="auto">
            <a:xfrm>
              <a:off x="2016" y="2016"/>
              <a:ext cx="18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5" name="Text Box 23"/>
            <p:cNvSpPr txBox="1">
              <a:spLocks noChangeArrowheads="1"/>
            </p:cNvSpPr>
            <p:nvPr/>
          </p:nvSpPr>
          <p:spPr bwMode="auto">
            <a:xfrm>
              <a:off x="2016" y="2400"/>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6" name="Text Box 24"/>
            <p:cNvSpPr txBox="1">
              <a:spLocks noChangeArrowheads="1"/>
            </p:cNvSpPr>
            <p:nvPr/>
          </p:nvSpPr>
          <p:spPr bwMode="auto">
            <a:xfrm>
              <a:off x="1248" y="2016"/>
              <a:ext cx="19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7" name="Text Box 25"/>
            <p:cNvSpPr txBox="1">
              <a:spLocks noChangeArrowheads="1"/>
            </p:cNvSpPr>
            <p:nvPr/>
          </p:nvSpPr>
          <p:spPr bwMode="auto">
            <a:xfrm>
              <a:off x="1248" y="2393"/>
              <a:ext cx="9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sp>
          <p:nvSpPr>
            <p:cNvPr id="356378" name="Text Box 26"/>
            <p:cNvSpPr txBox="1">
              <a:spLocks noChangeArrowheads="1"/>
            </p:cNvSpPr>
            <p:nvPr/>
          </p:nvSpPr>
          <p:spPr bwMode="auto">
            <a:xfrm>
              <a:off x="1622" y="2016"/>
              <a:ext cx="19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79" name="Text Box 27"/>
            <p:cNvSpPr txBox="1">
              <a:spLocks noChangeArrowheads="1"/>
            </p:cNvSpPr>
            <p:nvPr/>
          </p:nvSpPr>
          <p:spPr bwMode="auto">
            <a:xfrm>
              <a:off x="1632" y="2400"/>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80" name="Text Box 28"/>
            <p:cNvSpPr txBox="1">
              <a:spLocks noChangeArrowheads="1"/>
            </p:cNvSpPr>
            <p:nvPr/>
          </p:nvSpPr>
          <p:spPr bwMode="auto">
            <a:xfrm>
              <a:off x="1248" y="1248"/>
              <a:ext cx="19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81" name="Text Box 29"/>
            <p:cNvSpPr txBox="1">
              <a:spLocks noChangeArrowheads="1"/>
            </p:cNvSpPr>
            <p:nvPr/>
          </p:nvSpPr>
          <p:spPr bwMode="auto">
            <a:xfrm>
              <a:off x="1248" y="1632"/>
              <a:ext cx="19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82" name="Text Box 30"/>
            <p:cNvSpPr txBox="1">
              <a:spLocks noChangeArrowheads="1"/>
            </p:cNvSpPr>
            <p:nvPr/>
          </p:nvSpPr>
          <p:spPr bwMode="auto">
            <a:xfrm>
              <a:off x="1632" y="1248"/>
              <a:ext cx="18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Tahoma" panose="020B0604030504040204" pitchFamily="34" charset="0"/>
                </a:rPr>
                <a:t>1</a:t>
              </a:r>
              <a:endParaRPr lang="zh-CN" altLang="en-US">
                <a:latin typeface="Tahoma" panose="020B0604030504040204" pitchFamily="34" charset="0"/>
              </a:endParaRPr>
            </a:p>
          </p:txBody>
        </p:sp>
        <p:sp>
          <p:nvSpPr>
            <p:cNvPr id="356383" name="Text Box 31"/>
            <p:cNvSpPr txBox="1">
              <a:spLocks noChangeArrowheads="1"/>
            </p:cNvSpPr>
            <p:nvPr/>
          </p:nvSpPr>
          <p:spPr bwMode="auto">
            <a:xfrm>
              <a:off x="1632" y="1626"/>
              <a:ext cx="9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a:latin typeface="Tahoma" panose="020B0604030504040204" pitchFamily="34" charset="0"/>
              </a:endParaRPr>
            </a:p>
          </p:txBody>
        </p:sp>
      </p:grpSp>
      <p:sp>
        <p:nvSpPr>
          <p:cNvPr id="356384" name="AutoShape 32"/>
          <p:cNvSpPr>
            <a:spLocks noChangeArrowheads="1"/>
          </p:cNvSpPr>
          <p:nvPr/>
        </p:nvSpPr>
        <p:spPr bwMode="auto">
          <a:xfrm>
            <a:off x="2762672" y="3027784"/>
            <a:ext cx="1219200" cy="1066800"/>
          </a:xfrm>
          <a:prstGeom prst="roundRect">
            <a:avLst>
              <a:gd name="adj" fmla="val 16667"/>
            </a:avLst>
          </a:prstGeom>
          <a:noFill/>
          <a:ln w="28575">
            <a:solidFill>
              <a:srgbClr val="66FF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85" name="AutoShape 33"/>
          <p:cNvSpPr>
            <a:spLocks noChangeArrowheads="1"/>
          </p:cNvSpPr>
          <p:nvPr/>
        </p:nvSpPr>
        <p:spPr bwMode="auto">
          <a:xfrm>
            <a:off x="4286672" y="3713584"/>
            <a:ext cx="1219200" cy="1143000"/>
          </a:xfrm>
          <a:prstGeom prst="roundRect">
            <a:avLst>
              <a:gd name="adj" fmla="val 16667"/>
            </a:avLst>
          </a:prstGeom>
          <a:noFill/>
          <a:ln w="28575">
            <a:solidFill>
              <a:srgbClr val="66FF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86" name="AutoShape 34"/>
          <p:cNvSpPr>
            <a:spLocks noChangeArrowheads="1"/>
          </p:cNvSpPr>
          <p:nvPr/>
        </p:nvSpPr>
        <p:spPr bwMode="auto">
          <a:xfrm>
            <a:off x="3524672" y="2265784"/>
            <a:ext cx="1219200" cy="457200"/>
          </a:xfrm>
          <a:prstGeom prst="roundRect">
            <a:avLst>
              <a:gd name="adj" fmla="val 32292"/>
            </a:avLst>
          </a:prstGeom>
          <a:noFill/>
          <a:ln w="28575">
            <a:solidFill>
              <a:srgbClr val="66FF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87" name="AutoShape 35"/>
          <p:cNvSpPr>
            <a:spLocks noChangeArrowheads="1"/>
          </p:cNvSpPr>
          <p:nvPr/>
        </p:nvSpPr>
        <p:spPr bwMode="auto">
          <a:xfrm>
            <a:off x="3448472" y="2265784"/>
            <a:ext cx="609600" cy="1143000"/>
          </a:xfrm>
          <a:prstGeom prst="roundRect">
            <a:avLst>
              <a:gd name="adj" fmla="val 16667"/>
            </a:avLst>
          </a:prstGeom>
          <a:noFill/>
          <a:ln w="57150" cmpd="thickThin">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88" name="AutoShape 36"/>
          <p:cNvSpPr>
            <a:spLocks noChangeArrowheads="1"/>
          </p:cNvSpPr>
          <p:nvPr/>
        </p:nvSpPr>
        <p:spPr bwMode="auto">
          <a:xfrm>
            <a:off x="2686472" y="3637384"/>
            <a:ext cx="2819400" cy="533400"/>
          </a:xfrm>
          <a:prstGeom prst="roundRect">
            <a:avLst>
              <a:gd name="adj" fmla="val 16667"/>
            </a:avLst>
          </a:prstGeom>
          <a:noFill/>
          <a:ln w="57150" cmpd="thickThin">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6389" name="Group 37"/>
          <p:cNvGrpSpPr/>
          <p:nvPr/>
        </p:nvGrpSpPr>
        <p:grpSpPr bwMode="auto">
          <a:xfrm>
            <a:off x="4188109" y="1960984"/>
            <a:ext cx="609600" cy="3124200"/>
            <a:chOff x="3024" y="1344"/>
            <a:chExt cx="384" cy="1968"/>
          </a:xfrm>
        </p:grpSpPr>
        <p:sp>
          <p:nvSpPr>
            <p:cNvPr id="356390" name="AutoShape 38"/>
            <p:cNvSpPr/>
            <p:nvPr/>
          </p:nvSpPr>
          <p:spPr bwMode="auto">
            <a:xfrm rot="-5400000">
              <a:off x="3024" y="1344"/>
              <a:ext cx="384" cy="384"/>
            </a:xfrm>
            <a:prstGeom prst="leftBracket">
              <a:avLst>
                <a:gd name="adj" fmla="val 8333"/>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91" name="AutoShape 39"/>
            <p:cNvSpPr/>
            <p:nvPr/>
          </p:nvSpPr>
          <p:spPr bwMode="auto">
            <a:xfrm rot="5400000" flipV="1">
              <a:off x="3024" y="2928"/>
              <a:ext cx="384" cy="384"/>
            </a:xfrm>
            <a:prstGeom prst="leftBracket">
              <a:avLst>
                <a:gd name="adj" fmla="val 8333"/>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线形标注 1 39"/>
          <p:cNvSpPr/>
          <p:nvPr/>
        </p:nvSpPr>
        <p:spPr>
          <a:xfrm>
            <a:off x="5658976" y="1181487"/>
            <a:ext cx="1008112" cy="489785"/>
          </a:xfrm>
          <a:prstGeom prst="borderCallout1">
            <a:avLst>
              <a:gd name="adj1" fmla="val 18750"/>
              <a:gd name="adj2" fmla="val -8333"/>
              <a:gd name="adj3" fmla="val 246298"/>
              <a:gd name="adj4" fmla="val -1078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BC’D’</a:t>
            </a:r>
            <a:endParaRPr lang="zh-CN" altLang="en-US" sz="2400" dirty="0">
              <a:solidFill>
                <a:srgbClr val="FF0000"/>
              </a:solidFill>
            </a:endParaRPr>
          </a:p>
        </p:txBody>
      </p:sp>
      <p:sp>
        <p:nvSpPr>
          <p:cNvPr id="41" name="线形标注 1 40"/>
          <p:cNvSpPr/>
          <p:nvPr/>
        </p:nvSpPr>
        <p:spPr>
          <a:xfrm>
            <a:off x="6297880" y="2280057"/>
            <a:ext cx="1008112" cy="489785"/>
          </a:xfrm>
          <a:prstGeom prst="borderCallout1">
            <a:avLst>
              <a:gd name="adj1" fmla="val 18750"/>
              <a:gd name="adj2" fmla="val -8333"/>
              <a:gd name="adj3" fmla="val 252521"/>
              <a:gd name="adj4" fmla="val -231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A’D</a:t>
            </a:r>
            <a:endParaRPr lang="zh-CN" altLang="en-US" sz="2400" dirty="0">
              <a:solidFill>
                <a:srgbClr val="FF0000"/>
              </a:solidFill>
            </a:endParaRPr>
          </a:p>
        </p:txBody>
      </p:sp>
      <p:sp>
        <p:nvSpPr>
          <p:cNvPr id="42" name="线形标注 1 41"/>
          <p:cNvSpPr/>
          <p:nvPr/>
        </p:nvSpPr>
        <p:spPr>
          <a:xfrm>
            <a:off x="6588224" y="3138690"/>
            <a:ext cx="1008112" cy="489785"/>
          </a:xfrm>
          <a:prstGeom prst="borderCallout1">
            <a:avLst>
              <a:gd name="adj1" fmla="val 18750"/>
              <a:gd name="adj2" fmla="val -8333"/>
              <a:gd name="adj3" fmla="val 246298"/>
              <a:gd name="adj4" fmla="val -1078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AC</a:t>
            </a:r>
            <a:endParaRPr lang="zh-CN" altLang="en-US" sz="2400" dirty="0">
              <a:solidFill>
                <a:srgbClr val="FF0000"/>
              </a:solidFill>
            </a:endParaRPr>
          </a:p>
        </p:txBody>
      </p:sp>
      <mc:AlternateContent xmlns:mc="http://schemas.openxmlformats.org/markup-compatibility/2006">
        <mc:Choice xmlns:a14="http://schemas.microsoft.com/office/drawing/2010/main" Requires="a14">
          <p:sp>
            <p:nvSpPr>
              <p:cNvPr id="2" name="TextBox 1"/>
              <p:cNvSpPr txBox="1"/>
              <p:nvPr/>
            </p:nvSpPr>
            <p:spPr>
              <a:xfrm>
                <a:off x="713956" y="5246320"/>
                <a:ext cx="3200375" cy="524118"/>
              </a:xfrm>
              <a:prstGeom prst="rect">
                <a:avLst/>
              </a:prstGeom>
              <a:noFill/>
            </p:spPr>
            <p:txBody>
              <a:bodyPr wrap="square" rtlCol="0">
                <a:spAutoFit/>
              </a:bodyPr>
              <a:lstStyle/>
              <a:p>
                <a:r>
                  <a:rPr lang="en-US" altLang="zh-CN" sz="2800" dirty="0"/>
                  <a:t>F=</a:t>
                </a:r>
                <a14:m>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𝐴</m:t>
                        </m:r>
                      </m:e>
                    </m:acc>
                  </m:oMath>
                </a14:m>
                <a:r>
                  <a:rPr lang="en-US" altLang="zh-CN" sz="2800" dirty="0"/>
                  <a:t>D+AC+B</a:t>
                </a:r>
                <a14:m>
                  <m:oMath xmlns:m="http://schemas.openxmlformats.org/officeDocument/2006/math">
                    <m:acc>
                      <m:accPr>
                        <m:chr m:val="̅"/>
                        <m:ctrlPr>
                          <a:rPr lang="en-US" altLang="zh-CN" sz="2800" i="1">
                            <a:latin typeface="Cambria Math" panose="02040503050406030204" pitchFamily="18" charset="0"/>
                          </a:rPr>
                        </m:ctrlPr>
                      </m:accPr>
                      <m:e>
                        <m:r>
                          <a:rPr lang="en-US" altLang="zh-CN" sz="2800" b="0" i="1" smtClean="0">
                            <a:latin typeface="Cambria Math" panose="02040503050406030204" pitchFamily="18" charset="0"/>
                          </a:rPr>
                          <m:t>𝐶</m:t>
                        </m:r>
                      </m:e>
                    </m:acc>
                    <m:acc>
                      <m:accPr>
                        <m:chr m:val="̅"/>
                        <m:ctrlPr>
                          <a:rPr lang="en-US" altLang="zh-CN" sz="2800" i="1">
                            <a:latin typeface="Cambria Math" panose="02040503050406030204" pitchFamily="18" charset="0"/>
                          </a:rPr>
                        </m:ctrlPr>
                      </m:accPr>
                      <m:e>
                        <m:r>
                          <a:rPr lang="en-US" altLang="zh-CN" sz="2800" b="0" i="1" smtClean="0">
                            <a:latin typeface="Cambria Math" panose="02040503050406030204" pitchFamily="18" charset="0"/>
                          </a:rPr>
                          <m:t>𝐷</m:t>
                        </m:r>
                      </m:e>
                    </m:acc>
                  </m:oMath>
                </a14:m>
                <a:endParaRPr lang="zh-CN" alt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713956" y="5246320"/>
                <a:ext cx="3200375" cy="524118"/>
              </a:xfrm>
              <a:prstGeom prst="rect">
                <a:avLst/>
              </a:prstGeom>
              <a:blipFill rotWithShape="1">
                <a:blip r:embed="rId1"/>
                <a:stretch>
                  <a:fillRect l="-7" t="-112" r="6" b="37"/>
                </a:stretch>
              </a:blipFill>
            </p:spPr>
            <p:txBody>
              <a:bodyPr/>
              <a:lstStyle/>
              <a:p>
                <a:r>
                  <a:rPr lang="zh-CN" altLang="en-US">
                    <a:noFill/>
                  </a:rPr>
                  <a:t> </a:t>
                </a:r>
              </a:p>
            </p:txBody>
          </p:sp>
        </mc:Fallback>
      </mc:AlternateContent>
      <p:sp>
        <p:nvSpPr>
          <p:cNvPr id="45"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zh-CN" altLang="en-US"/>
              <a:t>利用卡诺图发现静态冒险</a:t>
            </a:r>
            <a:endParaRPr lang="zh-CN" altLang="en-US" dirty="0"/>
          </a:p>
        </p:txBody>
      </p:sp>
      <mc:AlternateContent xmlns:mc="http://schemas.openxmlformats.org/markup-compatibility/2006">
        <mc:Choice xmlns:a14="http://schemas.microsoft.com/office/drawing/2010/main" Requires="a14">
          <p:sp>
            <p:nvSpPr>
              <p:cNvPr id="46" name="TextBox 45"/>
              <p:cNvSpPr txBox="1"/>
              <p:nvPr/>
            </p:nvSpPr>
            <p:spPr>
              <a:xfrm>
                <a:off x="3950517" y="5192880"/>
                <a:ext cx="3645820" cy="524118"/>
              </a:xfrm>
              <a:prstGeom prst="rect">
                <a:avLst/>
              </a:prstGeom>
              <a:noFill/>
            </p:spPr>
            <p:txBody>
              <a:bodyPr wrap="square" rtlCol="0">
                <a:spAutoFit/>
              </a:bodyPr>
              <a:lstStyle/>
              <a:p>
                <a:r>
                  <a:rPr lang="zh-CN" altLang="en-US" sz="2800" dirty="0"/>
                  <a:t>存在</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𝐴</m:t>
                        </m:r>
                      </m:e>
                    </m:acc>
                  </m:oMath>
                </a14:m>
                <a:r>
                  <a:rPr lang="en-US" altLang="zh-CN" sz="2800" dirty="0"/>
                  <a:t>+A,C+</a:t>
                </a:r>
                <a14:m>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𝐶</m:t>
                        </m:r>
                      </m:e>
                    </m:acc>
                  </m:oMath>
                </a14:m>
                <a:r>
                  <a:rPr lang="en-US" altLang="zh-CN" sz="2800" dirty="0"/>
                  <a:t>,D+</a:t>
                </a:r>
                <a14:m>
                  <m:oMath xmlns:m="http://schemas.openxmlformats.org/officeDocument/2006/math">
                    <m:acc>
                      <m:accPr>
                        <m:chr m:val="̅"/>
                        <m:ctrlPr>
                          <a:rPr lang="en-US" altLang="zh-CN" sz="2800" i="1">
                            <a:latin typeface="Cambria Math" panose="02040503050406030204" pitchFamily="18" charset="0"/>
                          </a:rPr>
                        </m:ctrlPr>
                      </m:accPr>
                      <m:e>
                        <m:r>
                          <a:rPr lang="en-US" altLang="zh-CN" sz="2800" b="0" i="1" smtClean="0">
                            <a:latin typeface="Cambria Math" panose="02040503050406030204" pitchFamily="18" charset="0"/>
                          </a:rPr>
                          <m:t>𝐷</m:t>
                        </m:r>
                      </m:e>
                    </m:acc>
                  </m:oMath>
                </a14:m>
                <a:endParaRPr lang="zh-CN" altLang="en-US" sz="2800" dirty="0"/>
              </a:p>
            </p:txBody>
          </p:sp>
        </mc:Choice>
        <mc:Fallback>
          <p:sp>
            <p:nvSpPr>
              <p:cNvPr id="46" name="TextBox 45"/>
              <p:cNvSpPr txBox="1">
                <a:spLocks noRot="1" noChangeAspect="1" noMove="1" noResize="1" noEditPoints="1" noAdjustHandles="1" noChangeArrowheads="1" noChangeShapeType="1" noTextEdit="1"/>
              </p:cNvSpPr>
              <p:nvPr/>
            </p:nvSpPr>
            <p:spPr>
              <a:xfrm>
                <a:off x="3950517" y="5192880"/>
                <a:ext cx="3645820" cy="524118"/>
              </a:xfrm>
              <a:prstGeom prst="rect">
                <a:avLst/>
              </a:prstGeom>
              <a:blipFill rotWithShape="1">
                <a:blip r:embed="rId2"/>
                <a:stretch>
                  <a:fillRect l="-5" t="-93" r="13"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792110" y="5716100"/>
                <a:ext cx="5312724" cy="524118"/>
              </a:xfrm>
              <a:prstGeom prst="rect">
                <a:avLst/>
              </a:prstGeom>
              <a:noFill/>
            </p:spPr>
            <p:txBody>
              <a:bodyPr wrap="square" rtlCol="0">
                <a:spAutoFit/>
              </a:bodyPr>
              <a:lstStyle/>
              <a:p>
                <a:r>
                  <a:rPr lang="zh-CN" altLang="en-US" sz="2800" dirty="0"/>
                  <a:t>添加冗余项：</a:t>
                </a:r>
                <a:r>
                  <a:rPr lang="en-US" altLang="zh-CN" sz="2800" dirty="0"/>
                  <a:t>CD+AB</a:t>
                </a:r>
                <a14:m>
                  <m:oMath xmlns:m="http://schemas.openxmlformats.org/officeDocument/2006/math">
                    <m:acc>
                      <m:accPr>
                        <m:chr m:val="̅"/>
                        <m:ctrlPr>
                          <a:rPr lang="en-US" altLang="zh-CN" sz="2800" i="1">
                            <a:latin typeface="Cambria Math" panose="02040503050406030204" pitchFamily="18" charset="0"/>
                          </a:rPr>
                        </m:ctrlPr>
                      </m:accPr>
                      <m:e>
                        <m:r>
                          <a:rPr lang="en-US" altLang="zh-CN" sz="2800" b="0" i="1" smtClean="0">
                            <a:latin typeface="Cambria Math" panose="02040503050406030204" pitchFamily="18" charset="0"/>
                          </a:rPr>
                          <m:t>𝐷</m:t>
                        </m:r>
                      </m:e>
                    </m:acc>
                  </m:oMath>
                </a14:m>
                <a:r>
                  <a:rPr lang="en-US" altLang="zh-CN" sz="2800" dirty="0"/>
                  <a:t>+</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𝐴</m:t>
                        </m:r>
                      </m:e>
                    </m:acc>
                  </m:oMath>
                </a14:m>
                <a:r>
                  <a:rPr lang="en-US" altLang="zh-CN" sz="2800" dirty="0"/>
                  <a:t>B</a:t>
                </a:r>
                <a14:m>
                  <m:oMath xmlns:m="http://schemas.openxmlformats.org/officeDocument/2006/math">
                    <m:acc>
                      <m:accPr>
                        <m:chr m:val="̅"/>
                        <m:ctrlPr>
                          <a:rPr lang="en-US" altLang="zh-CN" sz="2800" i="1">
                            <a:latin typeface="Cambria Math" panose="02040503050406030204" pitchFamily="18" charset="0"/>
                          </a:rPr>
                        </m:ctrlPr>
                      </m:accPr>
                      <m:e>
                        <m:r>
                          <a:rPr lang="en-US" altLang="zh-CN" sz="2800" b="0" i="1" smtClean="0">
                            <a:latin typeface="Cambria Math" panose="02040503050406030204" pitchFamily="18" charset="0"/>
                          </a:rPr>
                          <m:t>𝐶</m:t>
                        </m:r>
                      </m:e>
                    </m:acc>
                  </m:oMath>
                </a14:m>
                <a:endParaRPr lang="zh-CN" altLang="en-US" sz="2800" dirty="0"/>
              </a:p>
            </p:txBody>
          </p:sp>
        </mc:Choice>
        <mc:Fallback>
          <p:sp>
            <p:nvSpPr>
              <p:cNvPr id="47" name="TextBox 46"/>
              <p:cNvSpPr txBox="1">
                <a:spLocks noRot="1" noChangeAspect="1" noMove="1" noResize="1" noEditPoints="1" noAdjustHandles="1" noChangeArrowheads="1" noChangeShapeType="1" noTextEdit="1"/>
              </p:cNvSpPr>
              <p:nvPr/>
            </p:nvSpPr>
            <p:spPr>
              <a:xfrm>
                <a:off x="792110" y="5716100"/>
                <a:ext cx="5312724" cy="524118"/>
              </a:xfrm>
              <a:prstGeom prst="rect">
                <a:avLst/>
              </a:prstGeom>
              <a:blipFill rotWithShape="1">
                <a:blip r:embed="rId3"/>
                <a:stretch>
                  <a:fillRect l="-5" t="-89" r="11" b="14"/>
                </a:stretch>
              </a:blipFill>
            </p:spPr>
            <p:txBody>
              <a:bodyPr/>
              <a:lstStyle/>
              <a:p>
                <a:r>
                  <a:rPr lang="zh-CN" altLang="en-US">
                    <a:noFill/>
                  </a:rPr>
                  <a:t> </a:t>
                </a:r>
              </a:p>
            </p:txBody>
          </p:sp>
        </mc:Fallback>
      </mc:AlternateContent>
      <p:sp>
        <p:nvSpPr>
          <p:cNvPr id="48" name="Text Box 21"/>
          <p:cNvSpPr txBox="1">
            <a:spLocks noChangeArrowheads="1"/>
          </p:cNvSpPr>
          <p:nvPr/>
        </p:nvSpPr>
        <p:spPr bwMode="auto">
          <a:xfrm>
            <a:off x="6576744" y="3653820"/>
            <a:ext cx="1887538"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400" dirty="0">
                <a:ea typeface="黑体" panose="02010609060101010101" pitchFamily="49" charset="-122"/>
              </a:rPr>
              <a:t>在什么条件下，可能出现静态冒险？</a:t>
            </a:r>
            <a:endParaRPr lang="zh-CN" altLang="en-US" sz="2400" dirty="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84"/>
                                        </p:tgtEl>
                                        <p:attrNameLst>
                                          <p:attrName>style.visibility</p:attrName>
                                        </p:attrNameLst>
                                      </p:cBhvr>
                                      <p:to>
                                        <p:strVal val="visible"/>
                                      </p:to>
                                    </p:set>
                                    <p:animEffect transition="in" filter="blinds(horizontal)">
                                      <p:cBhvr>
                                        <p:cTn id="7" dur="500"/>
                                        <p:tgtEl>
                                          <p:spTgt spid="3563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6385"/>
                                        </p:tgtEl>
                                        <p:attrNameLst>
                                          <p:attrName>style.visibility</p:attrName>
                                        </p:attrNameLst>
                                      </p:cBhvr>
                                      <p:to>
                                        <p:strVal val="visible"/>
                                      </p:to>
                                    </p:set>
                                    <p:animEffect transition="in" filter="blinds(horizontal)">
                                      <p:cBhvr>
                                        <p:cTn id="16" dur="500"/>
                                        <p:tgtEl>
                                          <p:spTgt spid="35638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6386"/>
                                        </p:tgtEl>
                                        <p:attrNameLst>
                                          <p:attrName>style.visibility</p:attrName>
                                        </p:attrNameLst>
                                      </p:cBhvr>
                                      <p:to>
                                        <p:strVal val="visible"/>
                                      </p:to>
                                    </p:set>
                                    <p:animEffect transition="in" filter="blinds(horizontal)">
                                      <p:cBhvr>
                                        <p:cTn id="25" dur="500"/>
                                        <p:tgtEl>
                                          <p:spTgt spid="35638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8">
                                            <p:txEl>
                                              <p:pRg st="4294967295" end="4294967295"/>
                                            </p:txEl>
                                          </p:spTgt>
                                        </p:tgtEl>
                                        <p:attrNameLst>
                                          <p:attrName>style.visibility</p:attrName>
                                        </p:attrNameLst>
                                      </p:cBhvr>
                                      <p:to>
                                        <p:strVal val="visible"/>
                                      </p:to>
                                    </p:set>
                                    <p:animEffect transition="in" filter="blinds(horizontal)">
                                      <p:cBhvr>
                                        <p:cTn id="38" dur="500"/>
                                        <p:tgtEl>
                                          <p:spTgt spid="48">
                                            <p:txEl>
                                              <p:pRg st="4294967295" end="429496729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Effect transition="in" filter="blinds(horizontal)">
                                      <p:cBhvr>
                                        <p:cTn id="43" dur="500"/>
                                        <p:tgtEl>
                                          <p:spTgt spid="4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56387"/>
                                        </p:tgtEl>
                                        <p:attrNameLst>
                                          <p:attrName>style.visibility</p:attrName>
                                        </p:attrNameLst>
                                      </p:cBhvr>
                                      <p:to>
                                        <p:strVal val="visible"/>
                                      </p:to>
                                    </p:set>
                                    <p:animEffect transition="in" filter="blinds(horizontal)">
                                      <p:cBhvr>
                                        <p:cTn id="48" dur="500"/>
                                        <p:tgtEl>
                                          <p:spTgt spid="35638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56388"/>
                                        </p:tgtEl>
                                        <p:attrNameLst>
                                          <p:attrName>style.visibility</p:attrName>
                                        </p:attrNameLst>
                                      </p:cBhvr>
                                      <p:to>
                                        <p:strVal val="visible"/>
                                      </p:to>
                                    </p:set>
                                    <p:animEffect transition="in" filter="blinds(horizontal)">
                                      <p:cBhvr>
                                        <p:cTn id="53" dur="500"/>
                                        <p:tgtEl>
                                          <p:spTgt spid="35638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6389"/>
                                        </p:tgtEl>
                                        <p:attrNameLst>
                                          <p:attrName>style.visibility</p:attrName>
                                        </p:attrNameLst>
                                      </p:cBhvr>
                                      <p:to>
                                        <p:strVal val="visible"/>
                                      </p:to>
                                    </p:set>
                                    <p:animEffect transition="in" filter="blinds(horizontal)">
                                      <p:cBhvr>
                                        <p:cTn id="58" dur="500"/>
                                        <p:tgtEl>
                                          <p:spTgt spid="35638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84" grpId="0" bldLvl="0" animBg="1"/>
      <p:bldP spid="356385" grpId="0" bldLvl="0" animBg="1"/>
      <p:bldP spid="356386" grpId="0" bldLvl="0" animBg="1"/>
      <p:bldP spid="356387" grpId="0" bldLvl="0" animBg="1"/>
      <p:bldP spid="356388" grpId="0" bldLvl="0" animBg="1"/>
      <p:bldP spid="40" grpId="0" bldLvl="0" animBg="1"/>
      <p:bldP spid="41" grpId="0" bldLvl="0" animBg="1"/>
      <p:bldP spid="42" grpId="0" bldLvl="0" animBg="1"/>
      <p:bldP spid="2" grpId="0"/>
      <p:bldP spid="46" grpId="0"/>
      <p:bldP spid="47" grpId="0"/>
      <p:bldP spid="48"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en-US" b="1" dirty="0"/>
              <a:t>逻辑电路图</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4016" y="764704"/>
                <a:ext cx="8892480" cy="4367862"/>
              </a:xfrm>
            </p:spPr>
            <p:txBody>
              <a:bodyPr/>
              <a:lstStyle/>
              <a:p>
                <a:r>
                  <a:rPr lang="zh-CN" altLang="en-US" sz="2200" b="1" dirty="0"/>
                  <a:t>画</a:t>
                </a:r>
                <a:r>
                  <a:rPr lang="zh-CN" altLang="en-US" sz="2200" b="1" dirty="0" smtClean="0"/>
                  <a:t>逻辑电路</a:t>
                </a:r>
                <a:r>
                  <a:rPr lang="zh-CN" altLang="en-US" sz="2200" b="1" dirty="0"/>
                  <a:t>图时</a:t>
                </a:r>
                <a:r>
                  <a:rPr lang="zh-CN" altLang="en-US" sz="2200" b="1" dirty="0" smtClean="0"/>
                  <a:t>，须</a:t>
                </a:r>
                <a:r>
                  <a:rPr lang="zh-CN" altLang="en-US" sz="2200" b="1" dirty="0"/>
                  <a:t>依据逻辑运算的</a:t>
                </a:r>
                <a:r>
                  <a:rPr lang="zh-CN" altLang="en-US" sz="2200" b="1" dirty="0" smtClean="0">
                    <a:solidFill>
                      <a:srgbClr val="FF0000"/>
                    </a:solidFill>
                  </a:rPr>
                  <a:t>优先级</a:t>
                </a:r>
                <a:r>
                  <a:rPr lang="zh-CN" altLang="en-US" sz="2200" b="1" dirty="0" smtClean="0"/>
                  <a:t>确定</a:t>
                </a:r>
                <a:r>
                  <a:rPr lang="zh-CN" altLang="en-US" sz="2200" b="1" dirty="0"/>
                  <a:t>逻辑</a:t>
                </a:r>
                <a:r>
                  <a:rPr lang="zh-CN" altLang="en-US" sz="2200" b="1" dirty="0" smtClean="0"/>
                  <a:t>门间</a:t>
                </a:r>
                <a:r>
                  <a:rPr lang="zh-CN" altLang="en-US" sz="2200" b="1" dirty="0"/>
                  <a:t>的</a:t>
                </a:r>
                <a:r>
                  <a:rPr lang="zh-CN" altLang="en-US" sz="2200" b="1" dirty="0">
                    <a:solidFill>
                      <a:srgbClr val="FF0000"/>
                    </a:solidFill>
                  </a:rPr>
                  <a:t>连接</a:t>
                </a:r>
                <a:r>
                  <a:rPr lang="zh-CN" altLang="en-US" sz="2200" b="1" dirty="0" smtClean="0">
                    <a:solidFill>
                      <a:srgbClr val="FF0000"/>
                    </a:solidFill>
                  </a:rPr>
                  <a:t>关系</a:t>
                </a:r>
                <a:endParaRPr lang="en-US" altLang="zh-CN" sz="2200" b="1" dirty="0"/>
              </a:p>
              <a:p>
                <a:pPr lvl="1"/>
                <a:r>
                  <a:rPr lang="zh-CN" altLang="en-US" sz="2200" dirty="0">
                    <a:latin typeface="微软雅黑" panose="020B0503020204020204" pitchFamily="34" charset="-122"/>
                    <a:ea typeface="微软雅黑" panose="020B0503020204020204" pitchFamily="34" charset="-122"/>
                  </a:rPr>
                  <a:t>优先级</a:t>
                </a:r>
                <a:r>
                  <a:rPr lang="zh-CN" altLang="en-US" sz="2200" dirty="0">
                    <a:solidFill>
                      <a:srgbClr val="FF0000"/>
                    </a:solidFill>
                    <a:latin typeface="微软雅黑" panose="020B0503020204020204" pitchFamily="34" charset="-122"/>
                    <a:ea typeface="微软雅黑" panose="020B0503020204020204" pitchFamily="34" charset="-122"/>
                  </a:rPr>
                  <a:t>高</a:t>
                </a:r>
                <a:r>
                  <a:rPr lang="zh-CN" altLang="en-US" sz="2200" dirty="0" smtClean="0">
                    <a:latin typeface="微软雅黑" panose="020B0503020204020204" pitchFamily="34" charset="-122"/>
                    <a:ea typeface="微软雅黑" panose="020B0503020204020204" pitchFamily="34" charset="-122"/>
                  </a:rPr>
                  <a:t>的运算</a:t>
                </a:r>
                <a:r>
                  <a:rPr lang="zh-CN" altLang="en-US" sz="2200" dirty="0">
                    <a:latin typeface="微软雅黑" panose="020B0503020204020204" pitchFamily="34" charset="-122"/>
                    <a:ea typeface="微软雅黑" panose="020B0503020204020204" pitchFamily="34" charset="-122"/>
                  </a:rPr>
                  <a:t>对应的逻辑门的</a:t>
                </a:r>
                <a:r>
                  <a:rPr lang="zh-CN" altLang="en-US" sz="2200" dirty="0" smtClean="0">
                    <a:solidFill>
                      <a:srgbClr val="FF0000"/>
                    </a:solidFill>
                    <a:latin typeface="微软雅黑" panose="020B0503020204020204" pitchFamily="34" charset="-122"/>
                    <a:ea typeface="微软雅黑" panose="020B0503020204020204" pitchFamily="34" charset="-122"/>
                  </a:rPr>
                  <a:t>输出，</a:t>
                </a:r>
                <a:r>
                  <a:rPr lang="zh-CN" altLang="en-US" sz="2200" dirty="0" smtClean="0">
                    <a:latin typeface="微软雅黑" panose="020B0503020204020204" pitchFamily="34" charset="-122"/>
                    <a:ea typeface="微软雅黑" panose="020B0503020204020204" pitchFamily="34" charset="-122"/>
                  </a:rPr>
                  <a:t>是</a:t>
                </a:r>
                <a:r>
                  <a:rPr lang="zh-CN" altLang="en-US" sz="2200" dirty="0">
                    <a:latin typeface="微软雅黑" panose="020B0503020204020204" pitchFamily="34" charset="-122"/>
                    <a:ea typeface="微软雅黑" panose="020B0503020204020204" pitchFamily="34" charset="-122"/>
                  </a:rPr>
                  <a:t>优先级</a:t>
                </a:r>
                <a:r>
                  <a:rPr lang="zh-CN" altLang="en-US" sz="2200" dirty="0">
                    <a:solidFill>
                      <a:srgbClr val="0070C0"/>
                    </a:solidFill>
                    <a:latin typeface="微软雅黑" panose="020B0503020204020204" pitchFamily="34" charset="-122"/>
                    <a:ea typeface="微软雅黑" panose="020B0503020204020204" pitchFamily="34" charset="-122"/>
                  </a:rPr>
                  <a:t>低</a:t>
                </a:r>
                <a:r>
                  <a:rPr lang="zh-CN" altLang="en-US" sz="2200" dirty="0" smtClean="0">
                    <a:latin typeface="微软雅黑" panose="020B0503020204020204" pitchFamily="34" charset="-122"/>
                    <a:ea typeface="微软雅黑" panose="020B0503020204020204" pitchFamily="34" charset="-122"/>
                  </a:rPr>
                  <a:t>的运算</a:t>
                </a:r>
                <a:r>
                  <a:rPr lang="zh-CN" altLang="en-US" sz="2200" dirty="0">
                    <a:latin typeface="微软雅黑" panose="020B0503020204020204" pitchFamily="34" charset="-122"/>
                    <a:ea typeface="微软雅黑" panose="020B0503020204020204" pitchFamily="34" charset="-122"/>
                  </a:rPr>
                  <a:t>对应逻辑门的</a:t>
                </a:r>
                <a:r>
                  <a:rPr lang="zh-CN" altLang="en-US" sz="2200" dirty="0" smtClean="0">
                    <a:solidFill>
                      <a:srgbClr val="0070C0"/>
                    </a:solidFill>
                    <a:latin typeface="微软雅黑" panose="020B0503020204020204" pitchFamily="34" charset="-122"/>
                    <a:ea typeface="微软雅黑" panose="020B0503020204020204" pitchFamily="34" charset="-122"/>
                  </a:rPr>
                  <a:t>输入</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优先级</a:t>
                </a:r>
                <a:r>
                  <a:rPr lang="zh-CN" altLang="en-US" sz="2200" dirty="0">
                    <a:latin typeface="微软雅黑" panose="020B0503020204020204" pitchFamily="34" charset="-122"/>
                    <a:ea typeface="微软雅黑" panose="020B0503020204020204" pitchFamily="34" charset="-122"/>
                  </a:rPr>
                  <a:t>顺序如下： </a:t>
                </a:r>
                <a:r>
                  <a:rPr lang="zh-CN" altLang="en-US" sz="2200" dirty="0" smtClean="0">
                    <a:solidFill>
                      <a:srgbClr val="FF0000"/>
                    </a:solidFill>
                    <a:latin typeface="微软雅黑" panose="020B0503020204020204" pitchFamily="34" charset="-122"/>
                    <a:ea typeface="微软雅黑" panose="020B0503020204020204" pitchFamily="34" charset="-122"/>
                  </a:rPr>
                  <a:t>非</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&gt; </a:t>
                </a:r>
                <a:r>
                  <a:rPr lang="zh-CN" altLang="en-US" sz="2200" dirty="0">
                    <a:solidFill>
                      <a:srgbClr val="FF0000"/>
                    </a:solidFill>
                    <a:latin typeface="微软雅黑" panose="020B0503020204020204" pitchFamily="34" charset="-122"/>
                    <a:ea typeface="微软雅黑" panose="020B0503020204020204" pitchFamily="34" charset="-122"/>
                  </a:rPr>
                  <a:t>与</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0000"/>
                    </a:solidFill>
                    <a:latin typeface="微软雅黑" panose="020B0503020204020204" pitchFamily="34" charset="-122"/>
                    <a:ea typeface="微软雅黑" panose="020B0503020204020204" pitchFamily="34" charset="-122"/>
                  </a:rPr>
                  <a:t>与</a:t>
                </a:r>
                <a:r>
                  <a:rPr lang="zh-CN" altLang="en-US" sz="2200" dirty="0" smtClean="0">
                    <a:solidFill>
                      <a:srgbClr val="FF0000"/>
                    </a:solidFill>
                    <a:latin typeface="微软雅黑" panose="020B0503020204020204" pitchFamily="34" charset="-122"/>
                    <a:ea typeface="微软雅黑" panose="020B0503020204020204" pitchFamily="34" charset="-122"/>
                  </a:rPr>
                  <a:t>非 </a:t>
                </a:r>
                <a:r>
                  <a:rPr lang="en-US" altLang="zh-CN" sz="2200" dirty="0" smtClean="0">
                    <a:latin typeface="微软雅黑" panose="020B0503020204020204" pitchFamily="34" charset="-122"/>
                    <a:ea typeface="微软雅黑" panose="020B0503020204020204" pitchFamily="34" charset="-122"/>
                  </a:rPr>
                  <a:t>&gt; </a:t>
                </a:r>
                <a:r>
                  <a:rPr lang="zh-CN" altLang="en-US" sz="2200" dirty="0">
                    <a:solidFill>
                      <a:srgbClr val="FF0000"/>
                    </a:solidFill>
                    <a:latin typeface="微软雅黑" panose="020B0503020204020204" pitchFamily="34" charset="-122"/>
                    <a:ea typeface="微软雅黑" panose="020B0503020204020204" pitchFamily="34" charset="-122"/>
                  </a:rPr>
                  <a:t>异或</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0000"/>
                    </a:solidFill>
                    <a:latin typeface="微软雅黑" panose="020B0503020204020204" pitchFamily="34" charset="-122"/>
                    <a:ea typeface="微软雅黑" panose="020B0503020204020204" pitchFamily="34" charset="-122"/>
                  </a:rPr>
                  <a:t>同</a:t>
                </a:r>
                <a:r>
                  <a:rPr lang="zh-CN" altLang="en-US" sz="2200" dirty="0" smtClean="0">
                    <a:solidFill>
                      <a:srgbClr val="FF0000"/>
                    </a:solidFill>
                    <a:latin typeface="微软雅黑" panose="020B0503020204020204" pitchFamily="34" charset="-122"/>
                    <a:ea typeface="微软雅黑" panose="020B0503020204020204" pitchFamily="34" charset="-122"/>
                  </a:rPr>
                  <a:t>或 </a:t>
                </a:r>
                <a:r>
                  <a:rPr lang="en-US" altLang="zh-CN" sz="2200" dirty="0" smtClean="0">
                    <a:latin typeface="微软雅黑" panose="020B0503020204020204" pitchFamily="34" charset="-122"/>
                    <a:ea typeface="微软雅黑" panose="020B0503020204020204" pitchFamily="34" charset="-122"/>
                  </a:rPr>
                  <a:t>&gt; </a:t>
                </a:r>
                <a:r>
                  <a:rPr lang="zh-CN" altLang="en-US" sz="2200" dirty="0">
                    <a:solidFill>
                      <a:srgbClr val="FF0000"/>
                    </a:solidFill>
                    <a:latin typeface="微软雅黑" panose="020B0503020204020204" pitchFamily="34" charset="-122"/>
                    <a:ea typeface="微软雅黑" panose="020B0503020204020204" pitchFamily="34" charset="-122"/>
                  </a:rPr>
                  <a:t>或</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0000"/>
                    </a:solidFill>
                    <a:latin typeface="微软雅黑" panose="020B0503020204020204" pitchFamily="34" charset="-122"/>
                    <a:ea typeface="微软雅黑" panose="020B0503020204020204" pitchFamily="34" charset="-122"/>
                  </a:rPr>
                  <a:t>或</a:t>
                </a:r>
                <a:r>
                  <a:rPr lang="zh-CN" altLang="en-US" sz="2200" dirty="0" smtClean="0">
                    <a:solidFill>
                      <a:srgbClr val="FF0000"/>
                    </a:solidFill>
                    <a:latin typeface="微软雅黑" panose="020B0503020204020204" pitchFamily="34" charset="-122"/>
                    <a:ea typeface="微软雅黑" panose="020B0503020204020204" pitchFamily="34" charset="-122"/>
                  </a:rPr>
                  <a:t>非</a:t>
                </a:r>
                <a:endParaRPr lang="en-US" altLang="zh-CN" sz="2200" b="1" dirty="0" smtClean="0"/>
              </a:p>
              <a:p>
                <a:pPr marL="0" indent="0">
                  <a:buNone/>
                </a:pPr>
                <a:r>
                  <a:rPr lang="zh-CN" altLang="en-US" sz="2200" b="1" dirty="0"/>
                  <a:t>例：画出</a:t>
                </a:r>
                <a14:m>
                  <m:oMath xmlns:m="http://schemas.openxmlformats.org/officeDocument/2006/math">
                    <m:acc>
                      <m:accPr>
                        <m:chr m:val="̅"/>
                        <m:ctrlPr>
                          <a:rPr lang="zh-CN" altLang="en-US" sz="2000" b="1" i="1">
                            <a:latin typeface="Cambria Math" panose="02040503050406030204" pitchFamily="18" charset="0"/>
                          </a:rPr>
                        </m:ctrlPr>
                      </m:accPr>
                      <m:e>
                        <m:acc>
                          <m:accPr>
                            <m:chr m:val="̅"/>
                            <m:ctrlPr>
                              <a:rPr lang="zh-CN" altLang="en-US" sz="2000" b="1" i="1">
                                <a:latin typeface="Cambria Math" panose="02040503050406030204" pitchFamily="18" charset="0"/>
                              </a:rPr>
                            </m:ctrlPr>
                          </m:accPr>
                          <m:e>
                            <m:r>
                              <a:rPr lang="en-US" altLang="zh-CN" sz="2000" b="1" i="0">
                                <a:latin typeface="Cambria Math" panose="02040503050406030204" pitchFamily="18" charset="0"/>
                              </a:rPr>
                              <m:t>𝐀</m:t>
                            </m:r>
                          </m:e>
                        </m:acc>
                        <m:r>
                          <m:rPr>
                            <m:nor/>
                          </m:rPr>
                          <a:rPr lang="en-US" altLang="zh-CN" sz="2000" b="1" dirty="0">
                            <a:latin typeface="Cambria Math" panose="02040503050406030204" pitchFamily="18" charset="0"/>
                          </a:rPr>
                          <m:t>•</m:t>
                        </m:r>
                        <m:r>
                          <m:rPr>
                            <m:nor/>
                          </m:rPr>
                          <a:rPr lang="en-US" altLang="zh-CN" sz="2000" b="1" dirty="0">
                            <a:latin typeface="Cambria Math" panose="02040503050406030204" pitchFamily="18" charset="0"/>
                          </a:rPr>
                          <m:t>B</m:t>
                        </m:r>
                        <m:r>
                          <m:rPr>
                            <m:nor/>
                          </m:rPr>
                          <a:rPr lang="en-US" altLang="zh-CN" sz="2000" b="1" dirty="0">
                            <a:latin typeface="Cambria Math" panose="02040503050406030204" pitchFamily="18" charset="0"/>
                          </a:rPr>
                          <m:t>•</m:t>
                        </m:r>
                        <m:r>
                          <m:rPr>
                            <m:nor/>
                          </m:rPr>
                          <a:rPr lang="en-US" altLang="zh-CN" sz="2000" b="1" dirty="0">
                            <a:latin typeface="Cambria Math" panose="02040503050406030204" pitchFamily="18" charset="0"/>
                          </a:rPr>
                          <m:t>C</m:t>
                        </m:r>
                        <m:r>
                          <m:rPr>
                            <m:nor/>
                          </m:rPr>
                          <a:rPr lang="en-US" altLang="zh-CN" sz="2000" b="1" dirty="0">
                            <a:latin typeface="Cambria Math" panose="02040503050406030204" pitchFamily="18" charset="0"/>
                            <a:sym typeface="Symbol" panose="05050102010706020507" pitchFamily="18" charset="2"/>
                          </a:rPr>
                          <m:t></m:t>
                        </m:r>
                        <m:r>
                          <m:rPr>
                            <m:nor/>
                          </m:rPr>
                          <a:rPr lang="en-US" altLang="zh-CN" sz="2000" b="1" dirty="0">
                            <a:latin typeface="Cambria Math" panose="02040503050406030204" pitchFamily="18" charset="0"/>
                          </a:rPr>
                          <m:t>C</m:t>
                        </m:r>
                        <m:r>
                          <m:rPr>
                            <m:nor/>
                          </m:rPr>
                          <a:rPr lang="en-US" altLang="zh-CN" sz="2000" b="1" dirty="0">
                            <a:latin typeface="Cambria Math" panose="02040503050406030204" pitchFamily="18" charset="0"/>
                          </a:rPr>
                          <m:t>+</m:t>
                        </m:r>
                        <m:r>
                          <m:rPr>
                            <m:nor/>
                          </m:rPr>
                          <a:rPr lang="en-US" altLang="zh-CN" sz="2000" b="1" dirty="0">
                            <a:latin typeface="Cambria Math" panose="02040503050406030204" pitchFamily="18" charset="0"/>
                          </a:rPr>
                          <m:t>A</m:t>
                        </m:r>
                        <m:r>
                          <m:rPr>
                            <m:nor/>
                          </m:rPr>
                          <a:rPr lang="en-US" altLang="zh-CN" sz="2000" b="1" dirty="0">
                            <a:latin typeface="Cambria Math" panose="02040503050406030204" pitchFamily="18" charset="0"/>
                          </a:rPr>
                          <m:t>+</m:t>
                        </m:r>
                        <m:r>
                          <m:rPr>
                            <m:nor/>
                          </m:rPr>
                          <a:rPr lang="en-US" altLang="zh-CN" sz="2000" b="1" dirty="0">
                            <a:latin typeface="Cambria Math" panose="02040503050406030204" pitchFamily="18" charset="0"/>
                          </a:rPr>
                          <m:t>D</m:t>
                        </m:r>
                      </m:e>
                    </m:acc>
                  </m:oMath>
                </a14:m>
                <a:r>
                  <a:rPr lang="zh-CN" altLang="en-US" sz="2200" b="1" dirty="0"/>
                  <a:t> 对应的逻辑电路图</a:t>
                </a:r>
                <a:endParaRPr lang="en-US" altLang="zh-CN" sz="2200" b="1" dirty="0"/>
              </a:p>
              <a:p>
                <a:endParaRPr lang="en-US" altLang="zh-CN" sz="2200" b="1" dirty="0"/>
              </a:p>
              <a:p>
                <a:endParaRPr lang="en-US" altLang="zh-CN" sz="2000" dirty="0" smtClean="0"/>
              </a:p>
              <a:p>
                <a:endParaRPr lang="en-US" altLang="zh-CN" sz="2000" dirty="0"/>
              </a:p>
              <a:p>
                <a:endParaRPr lang="en-US" altLang="zh-CN" sz="2000" dirty="0" smtClean="0"/>
              </a:p>
              <a:p>
                <a:r>
                  <a:rPr lang="en-US" altLang="zh-CN" sz="2200" b="1" dirty="0" smtClean="0"/>
                  <a:t>n</a:t>
                </a:r>
                <a:r>
                  <a:rPr lang="zh-CN" altLang="en-US" sz="2200" b="1" dirty="0" smtClean="0"/>
                  <a:t>位逻辑运算在</a:t>
                </a:r>
                <a:r>
                  <a:rPr lang="zh-CN" altLang="en-US" sz="2200" b="1" dirty="0"/>
                  <a:t>输入端和输出端标注位数即</a:t>
                </a:r>
                <a:r>
                  <a:rPr lang="zh-CN" altLang="en-US" sz="2200" b="1" dirty="0" smtClean="0"/>
                  <a:t>可</a:t>
                </a:r>
                <a:endParaRPr lang="zh-CN" altLang="en-US" sz="22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4016" y="764704"/>
                <a:ext cx="8892480" cy="4367862"/>
              </a:xfrm>
              <a:blipFill rotWithShape="1">
                <a:blip r:embed="rId1"/>
                <a:stretch>
                  <a:fillRect l="-6" t="-4" r="5" b="11"/>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47" y="5149879"/>
            <a:ext cx="8424936" cy="1676117"/>
          </a:xfrm>
          <a:prstGeom prst="rect">
            <a:avLst/>
          </a:prstGeom>
        </p:spPr>
      </p:pic>
      <p:pic>
        <p:nvPicPr>
          <p:cNvPr id="4" name="图片 3"/>
          <p:cNvPicPr>
            <a:picLocks noChangeAspect="1"/>
          </p:cNvPicPr>
          <p:nvPr/>
        </p:nvPicPr>
        <p:blipFill>
          <a:blip r:embed="rId3"/>
          <a:stretch>
            <a:fillRect/>
          </a:stretch>
        </p:blipFill>
        <p:spPr>
          <a:xfrm>
            <a:off x="1483806" y="2886661"/>
            <a:ext cx="6381195" cy="1728192"/>
          </a:xfrm>
          <a:prstGeom prst="rect">
            <a:avLst/>
          </a:prstGeom>
        </p:spPr>
      </p:pic>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a:t>消除竞争－冒险现象的方法</a:t>
            </a:r>
            <a:endParaRPr lang="zh-CN" altLang="en-US"/>
          </a:p>
        </p:txBody>
      </p:sp>
      <p:sp>
        <p:nvSpPr>
          <p:cNvPr id="362499" name="Text Box 3"/>
          <p:cNvSpPr txBox="1">
            <a:spLocks noChangeArrowheads="1"/>
          </p:cNvSpPr>
          <p:nvPr/>
        </p:nvSpPr>
        <p:spPr bwMode="auto">
          <a:xfrm>
            <a:off x="762000" y="1371600"/>
            <a:ext cx="3079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v"/>
            </a:pPr>
            <a:r>
              <a:rPr lang="zh-CN" altLang="en-US" sz="2800" dirty="0">
                <a:solidFill>
                  <a:srgbClr val="0070C0"/>
                </a:solidFill>
                <a:latin typeface="Tahoma" panose="020B0604030504040204" pitchFamily="34" charset="0"/>
              </a:rPr>
              <a:t> </a:t>
            </a:r>
            <a:r>
              <a:rPr lang="zh-CN" altLang="en-US" sz="3200" dirty="0">
                <a:solidFill>
                  <a:srgbClr val="0070C0"/>
                </a:solidFill>
                <a:latin typeface="Tahoma" panose="020B0604030504040204" pitchFamily="34" charset="0"/>
                <a:ea typeface="华文新魏" pitchFamily="2" charset="-122"/>
              </a:rPr>
              <a:t>接入滤波电容</a:t>
            </a:r>
            <a:endParaRPr lang="zh-CN" altLang="en-US" sz="3200" dirty="0">
              <a:solidFill>
                <a:srgbClr val="0070C0"/>
              </a:solidFill>
              <a:latin typeface="Tahoma" panose="020B0604030504040204" pitchFamily="34" charset="0"/>
              <a:ea typeface="华文新魏" pitchFamily="2" charset="-122"/>
            </a:endParaRPr>
          </a:p>
        </p:txBody>
      </p:sp>
      <p:sp>
        <p:nvSpPr>
          <p:cNvPr id="362500" name="Text Box 4"/>
          <p:cNvSpPr txBox="1">
            <a:spLocks noChangeArrowheads="1"/>
          </p:cNvSpPr>
          <p:nvPr/>
        </p:nvSpPr>
        <p:spPr bwMode="auto">
          <a:xfrm>
            <a:off x="1143000" y="1933575"/>
            <a:ext cx="7086600" cy="105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2400" dirty="0">
                <a:latin typeface="Tahoma" panose="020B0604030504040204" pitchFamily="34" charset="0"/>
                <a:ea typeface="黑体" panose="02010609060101010101" pitchFamily="49" charset="-122"/>
              </a:rPr>
              <a:t>尖峰脉冲一般都很窄，输出端并接一个很小的滤波电容，足以将其幅度削弱到门电路的阈值电压以下。</a:t>
            </a:r>
            <a:endParaRPr lang="zh-CN" altLang="en-US" sz="2400" dirty="0">
              <a:latin typeface="Tahoma" panose="020B0604030504040204" pitchFamily="34" charset="0"/>
              <a:ea typeface="黑体" panose="02010609060101010101" pitchFamily="49" charset="-122"/>
            </a:endParaRPr>
          </a:p>
        </p:txBody>
      </p:sp>
      <p:sp>
        <p:nvSpPr>
          <p:cNvPr id="362501" name="Text Box 5"/>
          <p:cNvSpPr txBox="1">
            <a:spLocks noChangeArrowheads="1"/>
          </p:cNvSpPr>
          <p:nvPr/>
        </p:nvSpPr>
        <p:spPr bwMode="auto">
          <a:xfrm>
            <a:off x="591979" y="4872038"/>
            <a:ext cx="7879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zh-CN" altLang="en-US" sz="2400" dirty="0">
                <a:latin typeface="Tahoma" panose="020B0604030504040204" pitchFamily="34" charset="0"/>
                <a:ea typeface="黑体" panose="02010609060101010101" pitchFamily="49" charset="-122"/>
              </a:rPr>
              <a:t>增加了输出电压波形的上升时间和下降时间，使波形变坏</a:t>
            </a:r>
            <a:endParaRPr lang="zh-CN" altLang="en-US" sz="2400" dirty="0">
              <a:latin typeface="Tahoma" panose="020B0604030504040204" pitchFamily="34" charset="0"/>
              <a:ea typeface="黑体" panose="02010609060101010101" pitchFamily="49" charset="-122"/>
            </a:endParaRPr>
          </a:p>
          <a:p>
            <a:pPr algn="ctr">
              <a:lnSpc>
                <a:spcPct val="150000"/>
              </a:lnSpc>
            </a:pPr>
            <a:r>
              <a:rPr lang="zh-CN" altLang="en-US" sz="2400" dirty="0">
                <a:solidFill>
                  <a:srgbClr val="FF0000"/>
                </a:solidFill>
                <a:latin typeface="Tahoma" panose="020B0604030504040204" pitchFamily="34" charset="0"/>
                <a:ea typeface="黑体" panose="02010609060101010101" pitchFamily="49" charset="-122"/>
              </a:rPr>
              <a:t>不是一个好办法</a:t>
            </a:r>
            <a:endParaRPr lang="zh-CN" altLang="en-US" sz="2400" dirty="0">
              <a:solidFill>
                <a:srgbClr val="FF0000"/>
              </a:solidFill>
              <a:latin typeface="Tahoma" panose="020B0604030504040204" pitchFamily="34" charset="0"/>
              <a:ea typeface="黑体" panose="02010609060101010101" pitchFamily="49" charset="-122"/>
            </a:endParaRPr>
          </a:p>
        </p:txBody>
      </p:sp>
      <p:grpSp>
        <p:nvGrpSpPr>
          <p:cNvPr id="362502" name="Group 6"/>
          <p:cNvGrpSpPr/>
          <p:nvPr/>
        </p:nvGrpSpPr>
        <p:grpSpPr bwMode="auto">
          <a:xfrm>
            <a:off x="2178050" y="3276600"/>
            <a:ext cx="3689350" cy="1524000"/>
            <a:chOff x="748" y="2064"/>
            <a:chExt cx="2324" cy="960"/>
          </a:xfrm>
        </p:grpSpPr>
        <p:sp>
          <p:nvSpPr>
            <p:cNvPr id="362503" name="Rectangle 7"/>
            <p:cNvSpPr>
              <a:spLocks noChangeArrowheads="1"/>
            </p:cNvSpPr>
            <p:nvPr/>
          </p:nvSpPr>
          <p:spPr bwMode="auto">
            <a:xfrm>
              <a:off x="2052" y="2122"/>
              <a:ext cx="300" cy="42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2504" name="Group 8"/>
            <p:cNvGrpSpPr/>
            <p:nvPr/>
          </p:nvGrpSpPr>
          <p:grpSpPr bwMode="auto">
            <a:xfrm>
              <a:off x="1296" y="2448"/>
              <a:ext cx="326" cy="384"/>
              <a:chOff x="768" y="1632"/>
              <a:chExt cx="336" cy="384"/>
            </a:xfrm>
          </p:grpSpPr>
          <p:sp>
            <p:nvSpPr>
              <p:cNvPr id="362505" name="Rectangle 9"/>
              <p:cNvSpPr>
                <a:spLocks noChangeArrowheads="1"/>
              </p:cNvSpPr>
              <p:nvPr/>
            </p:nvSpPr>
            <p:spPr bwMode="auto">
              <a:xfrm>
                <a:off x="768" y="1632"/>
                <a:ext cx="288" cy="38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6" name="Oval 10"/>
              <p:cNvSpPr>
                <a:spLocks noChangeArrowheads="1"/>
              </p:cNvSpPr>
              <p:nvPr/>
            </p:nvSpPr>
            <p:spPr bwMode="auto">
              <a:xfrm>
                <a:off x="1056" y="1776"/>
                <a:ext cx="48"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2507" name="Line 11"/>
            <p:cNvSpPr>
              <a:spLocks noChangeShapeType="1"/>
            </p:cNvSpPr>
            <p:nvPr/>
          </p:nvSpPr>
          <p:spPr bwMode="auto">
            <a:xfrm flipH="1">
              <a:off x="980" y="2208"/>
              <a:ext cx="107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08" name="Line 12"/>
            <p:cNvSpPr>
              <a:spLocks noChangeShapeType="1"/>
            </p:cNvSpPr>
            <p:nvPr/>
          </p:nvSpPr>
          <p:spPr bwMode="auto">
            <a:xfrm flipH="1">
              <a:off x="1844" y="2448"/>
              <a:ext cx="20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09" name="Line 13"/>
            <p:cNvSpPr>
              <a:spLocks noChangeShapeType="1"/>
            </p:cNvSpPr>
            <p:nvPr/>
          </p:nvSpPr>
          <p:spPr bwMode="auto">
            <a:xfrm>
              <a:off x="1844" y="2448"/>
              <a:ext cx="0" cy="1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10" name="Line 14"/>
            <p:cNvSpPr>
              <a:spLocks noChangeShapeType="1"/>
            </p:cNvSpPr>
            <p:nvPr/>
          </p:nvSpPr>
          <p:spPr bwMode="auto">
            <a:xfrm flipH="1">
              <a:off x="1632" y="2640"/>
              <a:ext cx="21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11" name="Line 15"/>
            <p:cNvSpPr>
              <a:spLocks noChangeShapeType="1"/>
            </p:cNvSpPr>
            <p:nvPr/>
          </p:nvSpPr>
          <p:spPr bwMode="auto">
            <a:xfrm flipH="1">
              <a:off x="1152" y="2640"/>
              <a:ext cx="1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12" name="Line 16"/>
            <p:cNvSpPr>
              <a:spLocks noChangeShapeType="1"/>
            </p:cNvSpPr>
            <p:nvPr/>
          </p:nvSpPr>
          <p:spPr bwMode="auto">
            <a:xfrm flipV="1">
              <a:off x="1152" y="2208"/>
              <a:ext cx="0" cy="432"/>
            </a:xfrm>
            <a:prstGeom prst="line">
              <a:avLst/>
            </a:prstGeom>
            <a:noFill/>
            <a:ln w="19050">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13" name="Line 17"/>
            <p:cNvSpPr>
              <a:spLocks noChangeShapeType="1"/>
            </p:cNvSpPr>
            <p:nvPr/>
          </p:nvSpPr>
          <p:spPr bwMode="auto">
            <a:xfrm>
              <a:off x="2352" y="2352"/>
              <a:ext cx="43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14" name="Text Box 18"/>
            <p:cNvSpPr txBox="1">
              <a:spLocks noChangeArrowheads="1"/>
            </p:cNvSpPr>
            <p:nvPr/>
          </p:nvSpPr>
          <p:spPr bwMode="auto">
            <a:xfrm>
              <a:off x="1316" y="2400"/>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a:latin typeface="Tahoma" panose="020B0604030504040204" pitchFamily="34" charset="0"/>
                </a:rPr>
                <a:t>1</a:t>
              </a:r>
              <a:endParaRPr lang="zh-CN" altLang="en-US" sz="2000" b="0">
                <a:latin typeface="Tahoma" panose="020B0604030504040204" pitchFamily="34" charset="0"/>
              </a:endParaRPr>
            </a:p>
          </p:txBody>
        </p:sp>
        <p:sp>
          <p:nvSpPr>
            <p:cNvPr id="362515" name="Text Box 19"/>
            <p:cNvSpPr txBox="1">
              <a:spLocks noChangeArrowheads="1"/>
            </p:cNvSpPr>
            <p:nvPr/>
          </p:nvSpPr>
          <p:spPr bwMode="auto">
            <a:xfrm>
              <a:off x="2064" y="2112"/>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latin typeface="Tahoma" panose="020B0604030504040204" pitchFamily="34" charset="0"/>
                </a:rPr>
                <a:t>&amp;</a:t>
              </a:r>
              <a:endParaRPr lang="zh-CN" altLang="en-US" sz="2000" b="0">
                <a:latin typeface="Tahoma" panose="020B0604030504040204" pitchFamily="34" charset="0"/>
              </a:endParaRPr>
            </a:p>
          </p:txBody>
        </p:sp>
        <p:sp>
          <p:nvSpPr>
            <p:cNvPr id="362516" name="Text Box 20"/>
            <p:cNvSpPr txBox="1">
              <a:spLocks noChangeArrowheads="1"/>
            </p:cNvSpPr>
            <p:nvPr/>
          </p:nvSpPr>
          <p:spPr bwMode="auto">
            <a:xfrm>
              <a:off x="748" y="206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latin typeface="Tahoma" panose="020B0604030504040204" pitchFamily="34" charset="0"/>
                </a:rPr>
                <a:t>A</a:t>
              </a:r>
              <a:endParaRPr lang="en-US" altLang="zh-CN" b="0">
                <a:latin typeface="Tahoma" panose="020B0604030504040204" pitchFamily="34" charset="0"/>
              </a:endParaRPr>
            </a:p>
          </p:txBody>
        </p:sp>
        <p:grpSp>
          <p:nvGrpSpPr>
            <p:cNvPr id="362517" name="Group 21"/>
            <p:cNvGrpSpPr/>
            <p:nvPr/>
          </p:nvGrpSpPr>
          <p:grpSpPr bwMode="auto">
            <a:xfrm>
              <a:off x="1612" y="2390"/>
              <a:ext cx="212" cy="250"/>
              <a:chOff x="1382" y="2966"/>
              <a:chExt cx="212" cy="250"/>
            </a:xfrm>
          </p:grpSpPr>
          <p:sp>
            <p:nvSpPr>
              <p:cNvPr id="362518" name="Text Box 22"/>
              <p:cNvSpPr txBox="1">
                <a:spLocks noChangeArrowheads="1"/>
              </p:cNvSpPr>
              <p:nvPr/>
            </p:nvSpPr>
            <p:spPr bwMode="auto">
              <a:xfrm>
                <a:off x="1382"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ahoma" panose="020B0604030504040204" pitchFamily="34" charset="0"/>
                  </a:rPr>
                  <a:t>A</a:t>
                </a:r>
                <a:endParaRPr lang="en-US" altLang="zh-CN" sz="2000" b="0">
                  <a:latin typeface="Tahoma" panose="020B0604030504040204" pitchFamily="34" charset="0"/>
                </a:endParaRPr>
              </a:p>
            </p:txBody>
          </p:sp>
          <p:sp>
            <p:nvSpPr>
              <p:cNvPr id="362519" name="Line 23"/>
              <p:cNvSpPr>
                <a:spLocks noChangeShapeType="1"/>
              </p:cNvSpPr>
              <p:nvPr/>
            </p:nvSpPr>
            <p:spPr bwMode="auto">
              <a:xfrm>
                <a:off x="1440" y="2976"/>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2520" name="Text Box 24"/>
            <p:cNvSpPr txBox="1">
              <a:spLocks noChangeArrowheads="1"/>
            </p:cNvSpPr>
            <p:nvPr/>
          </p:nvSpPr>
          <p:spPr bwMode="auto">
            <a:xfrm>
              <a:off x="2775" y="2208"/>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Tahoma" panose="020B0604030504040204" pitchFamily="34" charset="0"/>
                </a:rPr>
                <a:t>Y</a:t>
              </a:r>
              <a:r>
                <a:rPr lang="en-US" altLang="zh-CN" b="0" baseline="-25000">
                  <a:latin typeface="Tahoma" panose="020B0604030504040204" pitchFamily="34" charset="0"/>
                </a:rPr>
                <a:t>1</a:t>
              </a:r>
              <a:endParaRPr lang="en-US" altLang="zh-CN" b="0" baseline="-25000">
                <a:latin typeface="Tahoma" panose="020B0604030504040204" pitchFamily="34" charset="0"/>
              </a:endParaRPr>
            </a:p>
          </p:txBody>
        </p:sp>
        <p:grpSp>
          <p:nvGrpSpPr>
            <p:cNvPr id="362521" name="Group 25"/>
            <p:cNvGrpSpPr/>
            <p:nvPr/>
          </p:nvGrpSpPr>
          <p:grpSpPr bwMode="auto">
            <a:xfrm>
              <a:off x="2496" y="2352"/>
              <a:ext cx="192" cy="624"/>
              <a:chOff x="2208" y="1632"/>
              <a:chExt cx="96" cy="528"/>
            </a:xfrm>
          </p:grpSpPr>
          <p:sp>
            <p:nvSpPr>
              <p:cNvPr id="362522" name="Line 26"/>
              <p:cNvSpPr>
                <a:spLocks noChangeShapeType="1"/>
              </p:cNvSpPr>
              <p:nvPr/>
            </p:nvSpPr>
            <p:spPr bwMode="auto">
              <a:xfrm>
                <a:off x="2256" y="1632"/>
                <a:ext cx="0" cy="288"/>
              </a:xfrm>
              <a:prstGeom prst="line">
                <a:avLst/>
              </a:prstGeom>
              <a:noFill/>
              <a:ln w="19050">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3" name="Line 27"/>
              <p:cNvSpPr>
                <a:spLocks noChangeShapeType="1"/>
              </p:cNvSpPr>
              <p:nvPr/>
            </p:nvSpPr>
            <p:spPr bwMode="auto">
              <a:xfrm>
                <a:off x="2208" y="1920"/>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4" name="Line 28"/>
              <p:cNvSpPr>
                <a:spLocks noChangeShapeType="1"/>
              </p:cNvSpPr>
              <p:nvPr/>
            </p:nvSpPr>
            <p:spPr bwMode="auto">
              <a:xfrm>
                <a:off x="2208" y="1968"/>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5" name="Line 29"/>
              <p:cNvSpPr>
                <a:spLocks noChangeShapeType="1"/>
              </p:cNvSpPr>
              <p:nvPr/>
            </p:nvSpPr>
            <p:spPr bwMode="auto">
              <a:xfrm>
                <a:off x="2256" y="1968"/>
                <a:ext cx="0" cy="1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6" name="Line 30"/>
              <p:cNvSpPr>
                <a:spLocks noChangeShapeType="1"/>
              </p:cNvSpPr>
              <p:nvPr/>
            </p:nvSpPr>
            <p:spPr bwMode="auto">
              <a:xfrm>
                <a:off x="2208" y="2160"/>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2527" name="Line 31"/>
            <p:cNvSpPr>
              <a:spLocks noChangeShapeType="1"/>
            </p:cNvSpPr>
            <p:nvPr/>
          </p:nvSpPr>
          <p:spPr bwMode="auto">
            <a:xfrm>
              <a:off x="2544" y="3024"/>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8" name="Text Box 32"/>
            <p:cNvSpPr txBox="1">
              <a:spLocks noChangeArrowheads="1"/>
            </p:cNvSpPr>
            <p:nvPr/>
          </p:nvSpPr>
          <p:spPr bwMode="auto">
            <a:xfrm>
              <a:off x="2704" y="2592"/>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Tahoma" panose="020B0604030504040204" pitchFamily="34" charset="0"/>
                </a:rPr>
                <a:t>C</a:t>
              </a:r>
              <a:r>
                <a:rPr lang="en-US" altLang="zh-CN" b="0" baseline="-25000">
                  <a:latin typeface="Tahoma" panose="020B0604030504040204" pitchFamily="34" charset="0"/>
                </a:rPr>
                <a:t>f</a:t>
              </a:r>
              <a:endParaRPr lang="en-US" altLang="zh-CN" b="0" baseline="-25000">
                <a:latin typeface="Tahoma" panose="020B060403050404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Effect transition="in" filter="blinds(horizontal)">
                                      <p:cBhvr>
                                        <p:cTn id="7" dur="500"/>
                                        <p:tgtEl>
                                          <p:spTgt spid="3624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2500"/>
                                        </p:tgtEl>
                                        <p:attrNameLst>
                                          <p:attrName>style.visibility</p:attrName>
                                        </p:attrNameLst>
                                      </p:cBhvr>
                                      <p:to>
                                        <p:strVal val="visible"/>
                                      </p:to>
                                    </p:set>
                                    <p:animEffect transition="in" filter="blinds(horizontal)">
                                      <p:cBhvr>
                                        <p:cTn id="12" dur="500"/>
                                        <p:tgtEl>
                                          <p:spTgt spid="3625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2502"/>
                                        </p:tgtEl>
                                        <p:attrNameLst>
                                          <p:attrName>style.visibility</p:attrName>
                                        </p:attrNameLst>
                                      </p:cBhvr>
                                      <p:to>
                                        <p:strVal val="visible"/>
                                      </p:to>
                                    </p:set>
                                    <p:animEffect transition="in" filter="blinds(horizontal)">
                                      <p:cBhvr>
                                        <p:cTn id="17" dur="500"/>
                                        <p:tgtEl>
                                          <p:spTgt spid="3625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2501">
                                            <p:txEl>
                                              <p:pRg st="4294967295" end="4294967295"/>
                                            </p:txEl>
                                          </p:spTgt>
                                        </p:tgtEl>
                                        <p:attrNameLst>
                                          <p:attrName>style.visibility</p:attrName>
                                        </p:attrNameLst>
                                      </p:cBhvr>
                                      <p:to>
                                        <p:strVal val="visible"/>
                                      </p:to>
                                    </p:set>
                                    <p:animEffect transition="in" filter="blinds(horizontal)">
                                      <p:cBhvr>
                                        <p:cTn id="22" dur="500"/>
                                        <p:tgtEl>
                                          <p:spTgt spid="362501">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2501">
                                            <p:txEl>
                                              <p:pRg st="0" end="0"/>
                                            </p:txEl>
                                          </p:spTgt>
                                        </p:tgtEl>
                                        <p:attrNameLst>
                                          <p:attrName>style.visibility</p:attrName>
                                        </p:attrNameLst>
                                      </p:cBhvr>
                                      <p:to>
                                        <p:strVal val="visible"/>
                                      </p:to>
                                    </p:set>
                                    <p:animEffect transition="in" filter="blinds(horizontal)">
                                      <p:cBhvr>
                                        <p:cTn id="27" dur="500"/>
                                        <p:tgtEl>
                                          <p:spTgt spid="3625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2501">
                                            <p:txEl>
                                              <p:pRg st="1" end="1"/>
                                            </p:txEl>
                                          </p:spTgt>
                                        </p:tgtEl>
                                        <p:attrNameLst>
                                          <p:attrName>style.visibility</p:attrName>
                                        </p:attrNameLst>
                                      </p:cBhvr>
                                      <p:to>
                                        <p:strVal val="visible"/>
                                      </p:to>
                                    </p:set>
                                    <p:animEffect transition="in" filter="blinds(horizontal)">
                                      <p:cBhvr>
                                        <p:cTn id="32" dur="500"/>
                                        <p:tgtEl>
                                          <p:spTgt spid="3625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ldLvl="0" animBg="1" autoUpdateAnimBg="0"/>
      <p:bldP spid="362500" grpId="0" bldLvl="0" animBg="1" autoUpdateAnimBg="0"/>
      <p:bldP spid="362501"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zh-CN" altLang="en-US"/>
              <a:t>消除竞争－冒险现象的方法</a:t>
            </a:r>
            <a:endParaRPr lang="zh-CN" altLang="en-US"/>
          </a:p>
        </p:txBody>
      </p:sp>
      <p:sp>
        <p:nvSpPr>
          <p:cNvPr id="363523" name="Text Box 3"/>
          <p:cNvSpPr txBox="1">
            <a:spLocks noChangeArrowheads="1"/>
          </p:cNvSpPr>
          <p:nvPr/>
        </p:nvSpPr>
        <p:spPr bwMode="auto">
          <a:xfrm>
            <a:off x="609600" y="1385887"/>
            <a:ext cx="3079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v"/>
            </a:pPr>
            <a:r>
              <a:rPr lang="zh-CN" altLang="en-US" sz="2800" dirty="0">
                <a:solidFill>
                  <a:srgbClr val="0070C0"/>
                </a:solidFill>
                <a:latin typeface="Tahoma" panose="020B0604030504040204" pitchFamily="34" charset="0"/>
              </a:rPr>
              <a:t> </a:t>
            </a:r>
            <a:r>
              <a:rPr lang="zh-CN" altLang="en-US" sz="3200" dirty="0">
                <a:solidFill>
                  <a:srgbClr val="0070C0"/>
                </a:solidFill>
                <a:latin typeface="Tahoma" panose="020B0604030504040204" pitchFamily="34" charset="0"/>
                <a:ea typeface="华文新魏" pitchFamily="2" charset="-122"/>
              </a:rPr>
              <a:t>引入选通脉冲</a:t>
            </a:r>
            <a:endParaRPr lang="zh-CN" altLang="en-US" sz="3200" dirty="0">
              <a:solidFill>
                <a:srgbClr val="0070C0"/>
              </a:solidFill>
              <a:latin typeface="Tahoma" panose="020B0604030504040204" pitchFamily="34" charset="0"/>
              <a:ea typeface="华文新魏" pitchFamily="2" charset="-122"/>
            </a:endParaRPr>
          </a:p>
        </p:txBody>
      </p:sp>
      <p:grpSp>
        <p:nvGrpSpPr>
          <p:cNvPr id="363530" name="Group 10"/>
          <p:cNvGrpSpPr/>
          <p:nvPr/>
        </p:nvGrpSpPr>
        <p:grpSpPr bwMode="auto">
          <a:xfrm>
            <a:off x="1530350" y="2330450"/>
            <a:ext cx="3270250" cy="1082675"/>
            <a:chOff x="556" y="1430"/>
            <a:chExt cx="2060" cy="682"/>
          </a:xfrm>
        </p:grpSpPr>
        <p:sp>
          <p:nvSpPr>
            <p:cNvPr id="363531" name="Rectangle 11"/>
            <p:cNvSpPr>
              <a:spLocks noChangeArrowheads="1"/>
            </p:cNvSpPr>
            <p:nvPr/>
          </p:nvSpPr>
          <p:spPr bwMode="auto">
            <a:xfrm>
              <a:off x="1840" y="1440"/>
              <a:ext cx="279" cy="38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3532" name="Group 12"/>
            <p:cNvGrpSpPr/>
            <p:nvPr/>
          </p:nvGrpSpPr>
          <p:grpSpPr bwMode="auto">
            <a:xfrm>
              <a:off x="1094" y="1728"/>
              <a:ext cx="326" cy="384"/>
              <a:chOff x="768" y="1632"/>
              <a:chExt cx="336" cy="384"/>
            </a:xfrm>
          </p:grpSpPr>
          <p:sp>
            <p:nvSpPr>
              <p:cNvPr id="363533" name="Rectangle 13"/>
              <p:cNvSpPr>
                <a:spLocks noChangeArrowheads="1"/>
              </p:cNvSpPr>
              <p:nvPr/>
            </p:nvSpPr>
            <p:spPr bwMode="auto">
              <a:xfrm>
                <a:off x="768" y="1632"/>
                <a:ext cx="288" cy="38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4" name="Oval 14"/>
              <p:cNvSpPr>
                <a:spLocks noChangeArrowheads="1"/>
              </p:cNvSpPr>
              <p:nvPr/>
            </p:nvSpPr>
            <p:spPr bwMode="auto">
              <a:xfrm>
                <a:off x="1056" y="1776"/>
                <a:ext cx="48"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3535" name="Line 15"/>
            <p:cNvSpPr>
              <a:spLocks noChangeShapeType="1"/>
            </p:cNvSpPr>
            <p:nvPr/>
          </p:nvSpPr>
          <p:spPr bwMode="auto">
            <a:xfrm flipH="1">
              <a:off x="768" y="1536"/>
              <a:ext cx="107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36" name="Line 16"/>
            <p:cNvSpPr>
              <a:spLocks noChangeShapeType="1"/>
            </p:cNvSpPr>
            <p:nvPr/>
          </p:nvSpPr>
          <p:spPr bwMode="auto">
            <a:xfrm flipH="1">
              <a:off x="1632" y="1728"/>
              <a:ext cx="20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37" name="Line 17"/>
            <p:cNvSpPr>
              <a:spLocks noChangeShapeType="1"/>
            </p:cNvSpPr>
            <p:nvPr/>
          </p:nvSpPr>
          <p:spPr bwMode="auto">
            <a:xfrm>
              <a:off x="1632" y="1728"/>
              <a:ext cx="0" cy="1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38" name="Line 18"/>
            <p:cNvSpPr>
              <a:spLocks noChangeShapeType="1"/>
            </p:cNvSpPr>
            <p:nvPr/>
          </p:nvSpPr>
          <p:spPr bwMode="auto">
            <a:xfrm flipH="1">
              <a:off x="1420" y="1920"/>
              <a:ext cx="212"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39" name="Line 19"/>
            <p:cNvSpPr>
              <a:spLocks noChangeShapeType="1"/>
            </p:cNvSpPr>
            <p:nvPr/>
          </p:nvSpPr>
          <p:spPr bwMode="auto">
            <a:xfrm flipH="1">
              <a:off x="954" y="1920"/>
              <a:ext cx="1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40" name="Line 20"/>
            <p:cNvSpPr>
              <a:spLocks noChangeShapeType="1"/>
            </p:cNvSpPr>
            <p:nvPr/>
          </p:nvSpPr>
          <p:spPr bwMode="auto">
            <a:xfrm flipV="1">
              <a:off x="954" y="1536"/>
              <a:ext cx="0" cy="384"/>
            </a:xfrm>
            <a:prstGeom prst="line">
              <a:avLst/>
            </a:prstGeom>
            <a:noFill/>
            <a:ln w="19050">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41" name="Line 21"/>
            <p:cNvSpPr>
              <a:spLocks noChangeShapeType="1"/>
            </p:cNvSpPr>
            <p:nvPr/>
          </p:nvSpPr>
          <p:spPr bwMode="auto">
            <a:xfrm>
              <a:off x="2119" y="1632"/>
              <a:ext cx="233"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42" name="Text Box 22"/>
            <p:cNvSpPr txBox="1">
              <a:spLocks noChangeArrowheads="1"/>
            </p:cNvSpPr>
            <p:nvPr/>
          </p:nvSpPr>
          <p:spPr bwMode="auto">
            <a:xfrm>
              <a:off x="1104" y="1728"/>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Tahoma" panose="020B0604030504040204" pitchFamily="34" charset="0"/>
                </a:rPr>
                <a:t>1</a:t>
              </a:r>
              <a:endParaRPr lang="zh-CN" altLang="en-US" sz="2000">
                <a:latin typeface="Tahoma" panose="020B0604030504040204" pitchFamily="34" charset="0"/>
              </a:endParaRPr>
            </a:p>
          </p:txBody>
        </p:sp>
        <p:sp>
          <p:nvSpPr>
            <p:cNvPr id="363543" name="Text Box 23"/>
            <p:cNvSpPr txBox="1">
              <a:spLocks noChangeArrowheads="1"/>
            </p:cNvSpPr>
            <p:nvPr/>
          </p:nvSpPr>
          <p:spPr bwMode="auto">
            <a:xfrm>
              <a:off x="1840" y="1440"/>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Tahoma" panose="020B0604030504040204" pitchFamily="34" charset="0"/>
                </a:rPr>
                <a:t>&amp;</a:t>
              </a:r>
              <a:endParaRPr lang="zh-CN" altLang="en-US" sz="2000">
                <a:latin typeface="Tahoma" panose="020B0604030504040204" pitchFamily="34" charset="0"/>
              </a:endParaRPr>
            </a:p>
          </p:txBody>
        </p:sp>
        <p:sp>
          <p:nvSpPr>
            <p:cNvPr id="363544" name="Text Box 24"/>
            <p:cNvSpPr txBox="1">
              <a:spLocks noChangeArrowheads="1"/>
            </p:cNvSpPr>
            <p:nvPr/>
          </p:nvSpPr>
          <p:spPr bwMode="auto">
            <a:xfrm>
              <a:off x="556" y="1430"/>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ahoma" panose="020B0604030504040204" pitchFamily="34" charset="0"/>
                </a:rPr>
                <a:t>A</a:t>
              </a:r>
              <a:endParaRPr lang="en-US" altLang="zh-CN" sz="2000">
                <a:latin typeface="Tahoma" panose="020B0604030504040204" pitchFamily="34" charset="0"/>
              </a:endParaRPr>
            </a:p>
          </p:txBody>
        </p:sp>
        <p:grpSp>
          <p:nvGrpSpPr>
            <p:cNvPr id="363545" name="Group 25"/>
            <p:cNvGrpSpPr/>
            <p:nvPr/>
          </p:nvGrpSpPr>
          <p:grpSpPr bwMode="auto">
            <a:xfrm>
              <a:off x="1392" y="1680"/>
              <a:ext cx="226" cy="250"/>
              <a:chOff x="1382" y="2966"/>
              <a:chExt cx="226" cy="250"/>
            </a:xfrm>
          </p:grpSpPr>
          <p:sp>
            <p:nvSpPr>
              <p:cNvPr id="363546" name="Text Box 26"/>
              <p:cNvSpPr txBox="1">
                <a:spLocks noChangeArrowheads="1"/>
              </p:cNvSpPr>
              <p:nvPr/>
            </p:nvSpPr>
            <p:spPr bwMode="auto">
              <a:xfrm>
                <a:off x="1382" y="2966"/>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363547" name="Line 27"/>
              <p:cNvSpPr>
                <a:spLocks noChangeShapeType="1"/>
              </p:cNvSpPr>
              <p:nvPr/>
            </p:nvSpPr>
            <p:spPr bwMode="auto">
              <a:xfrm>
                <a:off x="1440" y="2976"/>
                <a:ext cx="9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3548" name="Text Box 28"/>
            <p:cNvSpPr txBox="1">
              <a:spLocks noChangeArrowheads="1"/>
            </p:cNvSpPr>
            <p:nvPr/>
          </p:nvSpPr>
          <p:spPr bwMode="auto">
            <a:xfrm>
              <a:off x="2327" y="1488"/>
              <a:ext cx="2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anose="020B0604030504040204" pitchFamily="34" charset="0"/>
                </a:rPr>
                <a:t>Y</a:t>
              </a:r>
              <a:r>
                <a:rPr lang="en-US" altLang="zh-CN" sz="2000" baseline="-25000">
                  <a:latin typeface="Tahoma" panose="020B0604030504040204" pitchFamily="34" charset="0"/>
                </a:rPr>
                <a:t>1</a:t>
              </a:r>
              <a:endParaRPr lang="en-US" altLang="zh-CN" sz="2000" baseline="-25000">
                <a:latin typeface="Tahoma" panose="020B0604030504040204" pitchFamily="34" charset="0"/>
              </a:endParaRPr>
            </a:p>
          </p:txBody>
        </p:sp>
      </p:grpSp>
      <p:grpSp>
        <p:nvGrpSpPr>
          <p:cNvPr id="363549" name="Group 29"/>
          <p:cNvGrpSpPr/>
          <p:nvPr/>
        </p:nvGrpSpPr>
        <p:grpSpPr bwMode="auto">
          <a:xfrm>
            <a:off x="1866900" y="2651125"/>
            <a:ext cx="1676400" cy="990600"/>
            <a:chOff x="768" y="2208"/>
            <a:chExt cx="1056" cy="624"/>
          </a:xfrm>
        </p:grpSpPr>
        <p:sp>
          <p:nvSpPr>
            <p:cNvPr id="363550" name="Line 30"/>
            <p:cNvSpPr>
              <a:spLocks noChangeShapeType="1"/>
            </p:cNvSpPr>
            <p:nvPr/>
          </p:nvSpPr>
          <p:spPr bwMode="auto">
            <a:xfrm>
              <a:off x="1728" y="2208"/>
              <a:ext cx="0" cy="624"/>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1" name="Line 31"/>
            <p:cNvSpPr>
              <a:spLocks noChangeShapeType="1"/>
            </p:cNvSpPr>
            <p:nvPr/>
          </p:nvSpPr>
          <p:spPr bwMode="auto">
            <a:xfrm flipH="1">
              <a:off x="768" y="2832"/>
              <a:ext cx="960" cy="0"/>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2" name="Line 32"/>
            <p:cNvSpPr>
              <a:spLocks noChangeShapeType="1"/>
            </p:cNvSpPr>
            <p:nvPr/>
          </p:nvSpPr>
          <p:spPr bwMode="auto">
            <a:xfrm flipH="1">
              <a:off x="1728" y="2208"/>
              <a:ext cx="96" cy="0"/>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3553" name="Text Box 33"/>
          <p:cNvSpPr txBox="1">
            <a:spLocks noChangeArrowheads="1"/>
          </p:cNvSpPr>
          <p:nvPr/>
        </p:nvSpPr>
        <p:spPr bwMode="auto">
          <a:xfrm>
            <a:off x="1562100" y="3413125"/>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ahoma" panose="020B0604030504040204" pitchFamily="34" charset="0"/>
              </a:rPr>
              <a:t>P</a:t>
            </a:r>
            <a:endParaRPr lang="en-US" altLang="zh-CN" sz="2000">
              <a:solidFill>
                <a:srgbClr val="FF0000"/>
              </a:solidFill>
              <a:latin typeface="Tahoma" panose="020B0604030504040204" pitchFamily="34" charset="0"/>
            </a:endParaRPr>
          </a:p>
        </p:txBody>
      </p:sp>
      <p:grpSp>
        <p:nvGrpSpPr>
          <p:cNvPr id="363554" name="Group 34"/>
          <p:cNvGrpSpPr/>
          <p:nvPr/>
        </p:nvGrpSpPr>
        <p:grpSpPr bwMode="auto">
          <a:xfrm>
            <a:off x="5410200" y="1524000"/>
            <a:ext cx="2286000" cy="2346325"/>
            <a:chOff x="2976" y="1162"/>
            <a:chExt cx="1440" cy="1478"/>
          </a:xfrm>
        </p:grpSpPr>
        <p:grpSp>
          <p:nvGrpSpPr>
            <p:cNvPr id="363555" name="Group 35"/>
            <p:cNvGrpSpPr/>
            <p:nvPr/>
          </p:nvGrpSpPr>
          <p:grpSpPr bwMode="auto">
            <a:xfrm>
              <a:off x="3241" y="1162"/>
              <a:ext cx="1175" cy="278"/>
              <a:chOff x="2928" y="1056"/>
              <a:chExt cx="1056" cy="288"/>
            </a:xfrm>
          </p:grpSpPr>
          <p:sp>
            <p:nvSpPr>
              <p:cNvPr id="363556" name="Line 36"/>
              <p:cNvSpPr>
                <a:spLocks noChangeShapeType="1"/>
              </p:cNvSpPr>
              <p:nvPr/>
            </p:nvSpPr>
            <p:spPr bwMode="auto">
              <a:xfrm>
                <a:off x="2928" y="1344"/>
                <a:ext cx="14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7" name="Line 37"/>
              <p:cNvSpPr>
                <a:spLocks noChangeShapeType="1"/>
              </p:cNvSpPr>
              <p:nvPr/>
            </p:nvSpPr>
            <p:spPr bwMode="auto">
              <a:xfrm flipV="1">
                <a:off x="3072" y="1056"/>
                <a:ext cx="0" cy="28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8" name="Line 38"/>
              <p:cNvSpPr>
                <a:spLocks noChangeShapeType="1"/>
              </p:cNvSpPr>
              <p:nvPr/>
            </p:nvSpPr>
            <p:spPr bwMode="auto">
              <a:xfrm>
                <a:off x="3072" y="1056"/>
                <a:ext cx="57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9" name="Line 39"/>
              <p:cNvSpPr>
                <a:spLocks noChangeShapeType="1"/>
              </p:cNvSpPr>
              <p:nvPr/>
            </p:nvSpPr>
            <p:spPr bwMode="auto">
              <a:xfrm>
                <a:off x="3648" y="1056"/>
                <a:ext cx="0" cy="28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60" name="Line 40"/>
              <p:cNvSpPr>
                <a:spLocks noChangeShapeType="1"/>
              </p:cNvSpPr>
              <p:nvPr/>
            </p:nvSpPr>
            <p:spPr bwMode="auto">
              <a:xfrm>
                <a:off x="3648" y="1344"/>
                <a:ext cx="33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3561" name="Group 41"/>
            <p:cNvGrpSpPr/>
            <p:nvPr/>
          </p:nvGrpSpPr>
          <p:grpSpPr bwMode="auto">
            <a:xfrm>
              <a:off x="3241" y="1526"/>
              <a:ext cx="1175" cy="298"/>
              <a:chOff x="3216" y="1440"/>
              <a:chExt cx="1056" cy="288"/>
            </a:xfrm>
          </p:grpSpPr>
          <p:sp>
            <p:nvSpPr>
              <p:cNvPr id="363562" name="Line 42"/>
              <p:cNvSpPr>
                <a:spLocks noChangeShapeType="1"/>
              </p:cNvSpPr>
              <p:nvPr/>
            </p:nvSpPr>
            <p:spPr bwMode="auto">
              <a:xfrm>
                <a:off x="3216" y="1440"/>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63" name="Line 43"/>
              <p:cNvSpPr>
                <a:spLocks noChangeShapeType="1"/>
              </p:cNvSpPr>
              <p:nvPr/>
            </p:nvSpPr>
            <p:spPr bwMode="auto">
              <a:xfrm>
                <a:off x="3456" y="1440"/>
                <a:ext cx="0" cy="28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64" name="Line 44"/>
              <p:cNvSpPr>
                <a:spLocks noChangeShapeType="1"/>
              </p:cNvSpPr>
              <p:nvPr/>
            </p:nvSpPr>
            <p:spPr bwMode="auto">
              <a:xfrm>
                <a:off x="3456" y="1728"/>
                <a:ext cx="57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65" name="Line 45"/>
              <p:cNvSpPr>
                <a:spLocks noChangeShapeType="1"/>
              </p:cNvSpPr>
              <p:nvPr/>
            </p:nvSpPr>
            <p:spPr bwMode="auto">
              <a:xfrm flipV="1">
                <a:off x="4032" y="1440"/>
                <a:ext cx="0" cy="28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66" name="Line 46"/>
              <p:cNvSpPr>
                <a:spLocks noChangeShapeType="1"/>
              </p:cNvSpPr>
              <p:nvPr/>
            </p:nvSpPr>
            <p:spPr bwMode="auto">
              <a:xfrm>
                <a:off x="4032" y="1440"/>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3567" name="Text Box 47"/>
            <p:cNvSpPr txBox="1">
              <a:spLocks noChangeArrowheads="1"/>
            </p:cNvSpPr>
            <p:nvPr/>
          </p:nvSpPr>
          <p:spPr bwMode="auto">
            <a:xfrm>
              <a:off x="2985" y="1197"/>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grpSp>
          <p:nvGrpSpPr>
            <p:cNvPr id="363568" name="Group 48"/>
            <p:cNvGrpSpPr/>
            <p:nvPr/>
          </p:nvGrpSpPr>
          <p:grpSpPr bwMode="auto">
            <a:xfrm>
              <a:off x="2976" y="1584"/>
              <a:ext cx="247" cy="288"/>
              <a:chOff x="2976" y="1536"/>
              <a:chExt cx="247" cy="288"/>
            </a:xfrm>
          </p:grpSpPr>
          <p:sp>
            <p:nvSpPr>
              <p:cNvPr id="363569" name="Text Box 49"/>
              <p:cNvSpPr txBox="1">
                <a:spLocks noChangeArrowheads="1"/>
              </p:cNvSpPr>
              <p:nvPr/>
            </p:nvSpPr>
            <p:spPr bwMode="auto">
              <a:xfrm>
                <a:off x="2976" y="1536"/>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A</a:t>
                </a:r>
                <a:endParaRPr lang="en-US" altLang="zh-CN">
                  <a:latin typeface="Tahoma" panose="020B0604030504040204" pitchFamily="34" charset="0"/>
                </a:endParaRPr>
              </a:p>
            </p:txBody>
          </p:sp>
          <p:sp>
            <p:nvSpPr>
              <p:cNvPr id="363570" name="Line 50"/>
              <p:cNvSpPr>
                <a:spLocks noChangeShapeType="1"/>
              </p:cNvSpPr>
              <p:nvPr/>
            </p:nvSpPr>
            <p:spPr bwMode="auto">
              <a:xfrm flipV="1">
                <a:off x="3024" y="1536"/>
                <a:ext cx="13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3571" name="Text Box 51"/>
            <p:cNvSpPr txBox="1">
              <a:spLocks noChangeArrowheads="1"/>
            </p:cNvSpPr>
            <p:nvPr/>
          </p:nvSpPr>
          <p:spPr bwMode="auto">
            <a:xfrm>
              <a:off x="2976" y="2352"/>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Y</a:t>
              </a:r>
              <a:r>
                <a:rPr lang="en-US" altLang="zh-CN" baseline="-25000">
                  <a:latin typeface="Tahoma" panose="020B0604030504040204" pitchFamily="34" charset="0"/>
                </a:rPr>
                <a:t>1</a:t>
              </a:r>
              <a:endParaRPr lang="en-US" altLang="zh-CN" baseline="-25000">
                <a:latin typeface="Tahoma" panose="020B0604030504040204" pitchFamily="34" charset="0"/>
              </a:endParaRPr>
            </a:p>
          </p:txBody>
        </p:sp>
        <p:grpSp>
          <p:nvGrpSpPr>
            <p:cNvPr id="363572" name="Group 52"/>
            <p:cNvGrpSpPr/>
            <p:nvPr/>
          </p:nvGrpSpPr>
          <p:grpSpPr bwMode="auto">
            <a:xfrm>
              <a:off x="3241" y="1920"/>
              <a:ext cx="1175" cy="288"/>
              <a:chOff x="3241" y="1814"/>
              <a:chExt cx="1008" cy="192"/>
            </a:xfrm>
          </p:grpSpPr>
          <p:sp>
            <p:nvSpPr>
              <p:cNvPr id="363573" name="Line 53"/>
              <p:cNvSpPr>
                <a:spLocks noChangeShapeType="1"/>
              </p:cNvSpPr>
              <p:nvPr/>
            </p:nvSpPr>
            <p:spPr bwMode="auto">
              <a:xfrm>
                <a:off x="3241" y="2006"/>
                <a:ext cx="33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4" name="Line 54"/>
              <p:cNvSpPr>
                <a:spLocks noChangeShapeType="1"/>
              </p:cNvSpPr>
              <p:nvPr/>
            </p:nvSpPr>
            <p:spPr bwMode="auto">
              <a:xfrm flipV="1">
                <a:off x="3577" y="1814"/>
                <a:ext cx="0" cy="1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5" name="Line 55"/>
              <p:cNvSpPr>
                <a:spLocks noChangeShapeType="1"/>
              </p:cNvSpPr>
              <p:nvPr/>
            </p:nvSpPr>
            <p:spPr bwMode="auto">
              <a:xfrm>
                <a:off x="3577" y="1814"/>
                <a:ext cx="33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6" name="Line 56"/>
              <p:cNvSpPr>
                <a:spLocks noChangeShapeType="1"/>
              </p:cNvSpPr>
              <p:nvPr/>
            </p:nvSpPr>
            <p:spPr bwMode="auto">
              <a:xfrm>
                <a:off x="3913" y="1814"/>
                <a:ext cx="0" cy="19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7" name="Line 57"/>
              <p:cNvSpPr>
                <a:spLocks noChangeShapeType="1"/>
              </p:cNvSpPr>
              <p:nvPr/>
            </p:nvSpPr>
            <p:spPr bwMode="auto">
              <a:xfrm>
                <a:off x="3913" y="2006"/>
                <a:ext cx="336"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3578" name="Text Box 58"/>
            <p:cNvSpPr txBox="1">
              <a:spLocks noChangeArrowheads="1"/>
            </p:cNvSpPr>
            <p:nvPr/>
          </p:nvSpPr>
          <p:spPr bwMode="auto">
            <a:xfrm>
              <a:off x="2976" y="1920"/>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P</a:t>
              </a:r>
              <a:endParaRPr lang="en-US" altLang="zh-CN">
                <a:latin typeface="Tahoma" panose="020B0604030504040204" pitchFamily="34" charset="0"/>
              </a:endParaRPr>
            </a:p>
          </p:txBody>
        </p:sp>
        <p:sp>
          <p:nvSpPr>
            <p:cNvPr id="363579" name="Line 59"/>
            <p:cNvSpPr>
              <a:spLocks noChangeShapeType="1"/>
            </p:cNvSpPr>
            <p:nvPr/>
          </p:nvSpPr>
          <p:spPr bwMode="auto">
            <a:xfrm>
              <a:off x="3241" y="2592"/>
              <a:ext cx="1175"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Line 37"/>
          <p:cNvSpPr>
            <a:spLocks noChangeShapeType="1"/>
          </p:cNvSpPr>
          <p:nvPr/>
        </p:nvSpPr>
        <p:spPr bwMode="auto">
          <a:xfrm>
            <a:off x="6085249" y="1905000"/>
            <a:ext cx="0" cy="1295400"/>
          </a:xfrm>
          <a:prstGeom prst="line">
            <a:avLst/>
          </a:prstGeom>
          <a:noFill/>
          <a:ln w="1905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37"/>
          <p:cNvSpPr>
            <a:spLocks noChangeShapeType="1"/>
          </p:cNvSpPr>
          <p:nvPr/>
        </p:nvSpPr>
        <p:spPr bwMode="auto">
          <a:xfrm>
            <a:off x="6452659" y="1965325"/>
            <a:ext cx="0" cy="1295400"/>
          </a:xfrm>
          <a:prstGeom prst="line">
            <a:avLst/>
          </a:prstGeom>
          <a:noFill/>
          <a:ln w="1905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animEffect transition="in" filter="blinds(horizontal)">
                                      <p:cBhvr>
                                        <p:cTn id="7" dur="500"/>
                                        <p:tgtEl>
                                          <p:spTgt spid="3635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3530"/>
                                        </p:tgtEl>
                                        <p:attrNameLst>
                                          <p:attrName>style.visibility</p:attrName>
                                        </p:attrNameLst>
                                      </p:cBhvr>
                                      <p:to>
                                        <p:strVal val="visible"/>
                                      </p:to>
                                    </p:set>
                                    <p:animEffect transition="in" filter="blinds(horizontal)">
                                      <p:cBhvr>
                                        <p:cTn id="12" dur="500"/>
                                        <p:tgtEl>
                                          <p:spTgt spid="363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3549"/>
                                        </p:tgtEl>
                                        <p:attrNameLst>
                                          <p:attrName>style.visibility</p:attrName>
                                        </p:attrNameLst>
                                      </p:cBhvr>
                                      <p:to>
                                        <p:strVal val="visible"/>
                                      </p:to>
                                    </p:set>
                                    <p:animEffect transition="in" filter="wipe(left)">
                                      <p:cBhvr>
                                        <p:cTn id="17" dur="500"/>
                                        <p:tgtEl>
                                          <p:spTgt spid="3635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3553"/>
                                        </p:tgtEl>
                                        <p:attrNameLst>
                                          <p:attrName>style.visibility</p:attrName>
                                        </p:attrNameLst>
                                      </p:cBhvr>
                                      <p:to>
                                        <p:strVal val="visible"/>
                                      </p:to>
                                    </p:set>
                                    <p:animEffect transition="in" filter="dissolve">
                                      <p:cBhvr>
                                        <p:cTn id="22" dur="500"/>
                                        <p:tgtEl>
                                          <p:spTgt spid="36355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63554"/>
                                        </p:tgtEl>
                                        <p:attrNameLst>
                                          <p:attrName>style.visibility</p:attrName>
                                        </p:attrNameLst>
                                      </p:cBhvr>
                                      <p:to>
                                        <p:strVal val="visible"/>
                                      </p:to>
                                    </p:set>
                                    <p:anim calcmode="lin" valueType="num">
                                      <p:cBhvr additive="base">
                                        <p:cTn id="27" dur="500" fill="hold"/>
                                        <p:tgtEl>
                                          <p:spTgt spid="363554"/>
                                        </p:tgtEl>
                                        <p:attrNameLst>
                                          <p:attrName>ppt_x</p:attrName>
                                        </p:attrNameLst>
                                      </p:cBhvr>
                                      <p:tavLst>
                                        <p:tav tm="0">
                                          <p:val>
                                            <p:strVal val="1+#ppt_w/2"/>
                                          </p:val>
                                        </p:tav>
                                        <p:tav tm="100000">
                                          <p:val>
                                            <p:strVal val="#ppt_x"/>
                                          </p:val>
                                        </p:tav>
                                      </p:tavLst>
                                    </p:anim>
                                    <p:anim calcmode="lin" valueType="num">
                                      <p:cBhvr additive="base">
                                        <p:cTn id="28" dur="500" fill="hold"/>
                                        <p:tgtEl>
                                          <p:spTgt spid="36355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up)">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up)">
                                      <p:cBhvr>
                                        <p:cTn id="3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ldLvl="0" animBg="1" autoUpdateAnimBg="0"/>
      <p:bldP spid="363553" grpId="0" bldLvl="0" animBg="1" autoUpdateAnimBg="0"/>
      <p:bldP spid="60" grpId="0" bldLvl="0" animBg="1"/>
      <p:bldP spid="61"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dirty="0"/>
              <a:t>比较器（</a:t>
            </a:r>
            <a:r>
              <a:rPr lang="en-US" altLang="zh-CN" dirty="0"/>
              <a:t>comparator）</a:t>
            </a:r>
            <a:endParaRPr lang="en-US" altLang="zh-CN" dirty="0"/>
          </a:p>
        </p:txBody>
      </p:sp>
      <p:sp>
        <p:nvSpPr>
          <p:cNvPr id="471043" name="Rectangle 3"/>
          <p:cNvSpPr>
            <a:spLocks noGrp="1" noChangeArrowheads="1"/>
          </p:cNvSpPr>
          <p:nvPr>
            <p:ph type="body" idx="1"/>
          </p:nvPr>
        </p:nvSpPr>
        <p:spPr>
          <a:xfrm>
            <a:off x="457200" y="1208815"/>
            <a:ext cx="8686800" cy="5094287"/>
          </a:xfrm>
        </p:spPr>
        <p:txBody>
          <a:bodyPr/>
          <a:lstStyle/>
          <a:p>
            <a:pPr lvl="1">
              <a:lnSpc>
                <a:spcPct val="120000"/>
              </a:lnSpc>
              <a:buFont typeface="Wingdings" panose="05000000000000000000" pitchFamily="2" charset="2"/>
              <a:buNone/>
            </a:pPr>
            <a:r>
              <a:rPr lang="zh-CN" altLang="en-US" sz="2800" dirty="0"/>
              <a:t>比较2个二进制数值并指示其是否相等的电路</a:t>
            </a:r>
            <a:endParaRPr lang="zh-CN" altLang="en-US" sz="2800" dirty="0"/>
          </a:p>
          <a:p>
            <a:pPr lvl="1">
              <a:lnSpc>
                <a:spcPct val="120000"/>
              </a:lnSpc>
            </a:pPr>
            <a:r>
              <a:rPr lang="zh-CN" altLang="en-US" sz="2800" dirty="0">
                <a:solidFill>
                  <a:srgbClr val="FF0000"/>
                </a:solidFill>
              </a:rPr>
              <a:t>等值比较器</a:t>
            </a:r>
            <a:r>
              <a:rPr lang="zh-CN" altLang="en-US" sz="2800" dirty="0"/>
              <a:t>：检验数值是否相等</a:t>
            </a:r>
            <a:endParaRPr lang="zh-CN" altLang="en-US" sz="2800" dirty="0"/>
          </a:p>
          <a:p>
            <a:pPr lvl="1">
              <a:lnSpc>
                <a:spcPct val="120000"/>
              </a:lnSpc>
            </a:pPr>
            <a:r>
              <a:rPr lang="zh-CN" altLang="en-US" sz="2800" dirty="0"/>
              <a:t>数值比较器：比较数值的大小（&gt;,=,&lt;）</a:t>
            </a:r>
            <a:endParaRPr lang="zh-CN" altLang="en-US" sz="2800" dirty="0"/>
          </a:p>
          <a:p>
            <a:pPr lvl="1">
              <a:lnSpc>
                <a:spcPct val="120000"/>
              </a:lnSpc>
            </a:pPr>
            <a:r>
              <a:rPr lang="zh-CN" altLang="en-US" sz="2800" dirty="0">
                <a:solidFill>
                  <a:schemeClr val="tx2"/>
                </a:solidFill>
              </a:rPr>
              <a:t>如何构造1位等值比较器？？</a:t>
            </a:r>
            <a:endParaRPr lang="zh-CN" altLang="en-US" sz="2800" dirty="0">
              <a:solidFill>
                <a:schemeClr val="tx2"/>
              </a:solidFill>
            </a:endParaRPr>
          </a:p>
          <a:p>
            <a:pPr lvl="1">
              <a:lnSpc>
                <a:spcPct val="120000"/>
              </a:lnSpc>
              <a:buFont typeface="Wingdings" panose="05000000000000000000" pitchFamily="2" charset="2"/>
              <a:buNone/>
            </a:pPr>
            <a:r>
              <a:rPr lang="zh-CN" altLang="en-US" sz="2800" dirty="0"/>
              <a:t>    </a:t>
            </a:r>
            <a:r>
              <a:rPr lang="zh-CN" altLang="en-US" sz="2800" dirty="0">
                <a:latin typeface="Times New Roman" panose="02020603050405020304"/>
              </a:rPr>
              <a:t>——</a:t>
            </a:r>
            <a:r>
              <a:rPr lang="zh-CN" altLang="en-US" sz="2800" dirty="0"/>
              <a:t> 利用异或门（同或门）</a:t>
            </a:r>
            <a:endParaRPr lang="zh-CN" altLang="en-US" sz="2800" dirty="0"/>
          </a:p>
        </p:txBody>
      </p:sp>
      <p:grpSp>
        <p:nvGrpSpPr>
          <p:cNvPr id="471044" name="Group 4"/>
          <p:cNvGrpSpPr/>
          <p:nvPr/>
        </p:nvGrpSpPr>
        <p:grpSpPr bwMode="auto">
          <a:xfrm>
            <a:off x="1328738" y="4508500"/>
            <a:ext cx="2690812" cy="749300"/>
            <a:chOff x="835" y="2976"/>
            <a:chExt cx="1695" cy="472"/>
          </a:xfrm>
        </p:grpSpPr>
        <p:grpSp>
          <p:nvGrpSpPr>
            <p:cNvPr id="471045" name="Group 5"/>
            <p:cNvGrpSpPr/>
            <p:nvPr/>
          </p:nvGrpSpPr>
          <p:grpSpPr bwMode="auto">
            <a:xfrm>
              <a:off x="1056" y="3024"/>
              <a:ext cx="1008" cy="385"/>
              <a:chOff x="1680" y="2976"/>
              <a:chExt cx="1008" cy="385"/>
            </a:xfrm>
          </p:grpSpPr>
          <p:sp>
            <p:nvSpPr>
              <p:cNvPr id="471046" name="Arc 6"/>
              <p:cNvSpPr/>
              <p:nvPr/>
            </p:nvSpPr>
            <p:spPr bwMode="auto">
              <a:xfrm>
                <a:off x="1920" y="2977"/>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47" name="Arc 7"/>
              <p:cNvSpPr/>
              <p:nvPr/>
            </p:nvSpPr>
            <p:spPr bwMode="auto">
              <a:xfrm>
                <a:off x="1920" y="297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48" name="Arc 8"/>
              <p:cNvSpPr/>
              <p:nvPr/>
            </p:nvSpPr>
            <p:spPr bwMode="auto">
              <a:xfrm flipV="1">
                <a:off x="1920" y="316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49" name="Line 9"/>
              <p:cNvSpPr>
                <a:spLocks noChangeShapeType="1"/>
              </p:cNvSpPr>
              <p:nvPr/>
            </p:nvSpPr>
            <p:spPr bwMode="auto">
              <a:xfrm>
                <a:off x="1680" y="3072"/>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50" name="Line 10"/>
              <p:cNvSpPr>
                <a:spLocks noChangeShapeType="1"/>
              </p:cNvSpPr>
              <p:nvPr/>
            </p:nvSpPr>
            <p:spPr bwMode="auto">
              <a:xfrm>
                <a:off x="1680" y="3264"/>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51" name="Line 11"/>
              <p:cNvSpPr>
                <a:spLocks noChangeShapeType="1"/>
              </p:cNvSpPr>
              <p:nvPr/>
            </p:nvSpPr>
            <p:spPr bwMode="auto">
              <a:xfrm>
                <a:off x="2448" y="316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52" name="Arc 12"/>
              <p:cNvSpPr/>
              <p:nvPr/>
            </p:nvSpPr>
            <p:spPr bwMode="auto">
              <a:xfrm>
                <a:off x="1824" y="2976"/>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053" name="Text Box 13"/>
            <p:cNvSpPr txBox="1">
              <a:spLocks noChangeArrowheads="1"/>
            </p:cNvSpPr>
            <p:nvPr/>
          </p:nvSpPr>
          <p:spPr bwMode="auto">
            <a:xfrm>
              <a:off x="835" y="2976"/>
              <a:ext cx="23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a:t>A</a:t>
              </a:r>
              <a:endParaRPr lang="en-US" altLang="zh-CN"/>
            </a:p>
            <a:p>
              <a:pPr>
                <a:lnSpc>
                  <a:spcPct val="90000"/>
                </a:lnSpc>
              </a:pPr>
              <a:r>
                <a:rPr lang="en-US" altLang="zh-CN"/>
                <a:t>B</a:t>
              </a:r>
              <a:endParaRPr lang="en-US" altLang="zh-CN"/>
            </a:p>
          </p:txBody>
        </p:sp>
        <p:sp>
          <p:nvSpPr>
            <p:cNvPr id="471054" name="Text Box 14"/>
            <p:cNvSpPr txBox="1">
              <a:spLocks noChangeArrowheads="1"/>
            </p:cNvSpPr>
            <p:nvPr/>
          </p:nvSpPr>
          <p:spPr bwMode="auto">
            <a:xfrm>
              <a:off x="2064" y="3072"/>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DIFF</a:t>
              </a:r>
              <a:endParaRPr lang="en-US" altLang="zh-CN"/>
            </a:p>
          </p:txBody>
        </p:sp>
      </p:grpSp>
      <p:grpSp>
        <p:nvGrpSpPr>
          <p:cNvPr id="471055" name="Group 15"/>
          <p:cNvGrpSpPr/>
          <p:nvPr/>
        </p:nvGrpSpPr>
        <p:grpSpPr bwMode="auto">
          <a:xfrm>
            <a:off x="5086350" y="4508500"/>
            <a:ext cx="2686050" cy="749300"/>
            <a:chOff x="2842" y="2784"/>
            <a:chExt cx="1692" cy="472"/>
          </a:xfrm>
        </p:grpSpPr>
        <p:sp>
          <p:nvSpPr>
            <p:cNvPr id="471056" name="Arc 16"/>
            <p:cNvSpPr/>
            <p:nvPr/>
          </p:nvSpPr>
          <p:spPr bwMode="auto">
            <a:xfrm>
              <a:off x="3312" y="2833"/>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7" name="Arc 17"/>
            <p:cNvSpPr/>
            <p:nvPr/>
          </p:nvSpPr>
          <p:spPr bwMode="auto">
            <a:xfrm>
              <a:off x="3312" y="28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8" name="Arc 18"/>
            <p:cNvSpPr/>
            <p:nvPr/>
          </p:nvSpPr>
          <p:spPr bwMode="auto">
            <a:xfrm flipV="1">
              <a:off x="3312" y="30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9" name="Line 19"/>
            <p:cNvSpPr>
              <a:spLocks noChangeShapeType="1"/>
            </p:cNvSpPr>
            <p:nvPr/>
          </p:nvSpPr>
          <p:spPr bwMode="auto">
            <a:xfrm>
              <a:off x="3072" y="2928"/>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60" name="Line 20"/>
            <p:cNvSpPr>
              <a:spLocks noChangeShapeType="1"/>
            </p:cNvSpPr>
            <p:nvPr/>
          </p:nvSpPr>
          <p:spPr bwMode="auto">
            <a:xfrm>
              <a:off x="3072" y="3120"/>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61" name="Line 21"/>
            <p:cNvSpPr>
              <a:spLocks noChangeShapeType="1"/>
            </p:cNvSpPr>
            <p:nvPr/>
          </p:nvSpPr>
          <p:spPr bwMode="auto">
            <a:xfrm>
              <a:off x="3936" y="302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62" name="Arc 22"/>
            <p:cNvSpPr/>
            <p:nvPr/>
          </p:nvSpPr>
          <p:spPr bwMode="auto">
            <a:xfrm>
              <a:off x="3216" y="2832"/>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63" name="Text Box 23"/>
            <p:cNvSpPr txBox="1">
              <a:spLocks noChangeArrowheads="1"/>
            </p:cNvSpPr>
            <p:nvPr/>
          </p:nvSpPr>
          <p:spPr bwMode="auto">
            <a:xfrm>
              <a:off x="2842" y="2784"/>
              <a:ext cx="23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a:t>A</a:t>
              </a:r>
              <a:endParaRPr lang="en-US" altLang="zh-CN"/>
            </a:p>
            <a:p>
              <a:pPr>
                <a:lnSpc>
                  <a:spcPct val="90000"/>
                </a:lnSpc>
              </a:pPr>
              <a:r>
                <a:rPr lang="en-US" altLang="zh-CN"/>
                <a:t>B</a:t>
              </a:r>
              <a:endParaRPr lang="en-US" altLang="zh-CN"/>
            </a:p>
          </p:txBody>
        </p:sp>
        <p:sp>
          <p:nvSpPr>
            <p:cNvPr id="471064" name="Text Box 24"/>
            <p:cNvSpPr txBox="1">
              <a:spLocks noChangeArrowheads="1"/>
            </p:cNvSpPr>
            <p:nvPr/>
          </p:nvSpPr>
          <p:spPr bwMode="auto">
            <a:xfrm>
              <a:off x="4190" y="288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EQ</a:t>
              </a:r>
              <a:endParaRPr lang="en-US" altLang="zh-CN"/>
            </a:p>
          </p:txBody>
        </p:sp>
        <p:sp>
          <p:nvSpPr>
            <p:cNvPr id="471065" name="Oval 25"/>
            <p:cNvSpPr>
              <a:spLocks noChangeArrowheads="1"/>
            </p:cNvSpPr>
            <p:nvPr/>
          </p:nvSpPr>
          <p:spPr bwMode="auto">
            <a:xfrm>
              <a:off x="3840" y="297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66" name="Group 26"/>
          <p:cNvGrpSpPr/>
          <p:nvPr/>
        </p:nvGrpSpPr>
        <p:grpSpPr bwMode="auto">
          <a:xfrm>
            <a:off x="1660525" y="5410200"/>
            <a:ext cx="5322888" cy="400050"/>
            <a:chOff x="1046" y="3408"/>
            <a:chExt cx="3353" cy="252"/>
          </a:xfrm>
        </p:grpSpPr>
        <p:sp>
          <p:nvSpPr>
            <p:cNvPr id="471067" name="Text Box 27"/>
            <p:cNvSpPr txBox="1">
              <a:spLocks noChangeArrowheads="1"/>
            </p:cNvSpPr>
            <p:nvPr/>
          </p:nvSpPr>
          <p:spPr bwMode="auto">
            <a:xfrm>
              <a:off x="1046" y="3408"/>
              <a:ext cx="11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DIFF : different</a:t>
              </a:r>
              <a:endParaRPr lang="zh-CN" altLang="en-US" sz="2000" dirty="0"/>
            </a:p>
          </p:txBody>
        </p:sp>
        <p:sp>
          <p:nvSpPr>
            <p:cNvPr id="471068" name="Text Box 28"/>
            <p:cNvSpPr txBox="1">
              <a:spLocks noChangeArrowheads="1"/>
            </p:cNvSpPr>
            <p:nvPr/>
          </p:nvSpPr>
          <p:spPr bwMode="auto">
            <a:xfrm>
              <a:off x="3520" y="3408"/>
              <a:ext cx="8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EQ : equal</a:t>
              </a:r>
              <a:endParaRPr lang="zh-CN" altLang="en-US" sz="20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linds(horizontal)">
                                      <p:cBhvr>
                                        <p:cTn id="7" dur="500"/>
                                        <p:tgtEl>
                                          <p:spTgt spid="471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linds(horizontal)">
                                      <p:cBhvr>
                                        <p:cTn id="12" dur="500"/>
                                        <p:tgtEl>
                                          <p:spTgt spid="471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linds(horizontal)">
                                      <p:cBhvr>
                                        <p:cTn id="17" dur="500"/>
                                        <p:tgtEl>
                                          <p:spTgt spid="471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linds(horizontal)">
                                      <p:cBhvr>
                                        <p:cTn id="22" dur="500"/>
                                        <p:tgtEl>
                                          <p:spTgt spid="471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linds(horizontal)">
                                      <p:cBhvr>
                                        <p:cTn id="27" dur="500"/>
                                        <p:tgtEl>
                                          <p:spTgt spid="471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1044"/>
                                        </p:tgtEl>
                                        <p:attrNameLst>
                                          <p:attrName>style.visibility</p:attrName>
                                        </p:attrNameLst>
                                      </p:cBhvr>
                                      <p:to>
                                        <p:strVal val="visible"/>
                                      </p:to>
                                    </p:set>
                                    <p:animEffect transition="in" filter="blinds(horizontal)">
                                      <p:cBhvr>
                                        <p:cTn id="32" dur="500"/>
                                        <p:tgtEl>
                                          <p:spTgt spid="4710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1055"/>
                                        </p:tgtEl>
                                        <p:attrNameLst>
                                          <p:attrName>style.visibility</p:attrName>
                                        </p:attrNameLst>
                                      </p:cBhvr>
                                      <p:to>
                                        <p:strVal val="visible"/>
                                      </p:to>
                                    </p:set>
                                    <p:animEffect transition="in" filter="blinds(horizontal)">
                                      <p:cBhvr>
                                        <p:cTn id="37" dur="500"/>
                                        <p:tgtEl>
                                          <p:spTgt spid="47105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1066"/>
                                        </p:tgtEl>
                                        <p:attrNameLst>
                                          <p:attrName>style.visibility</p:attrName>
                                        </p:attrNameLst>
                                      </p:cBhvr>
                                      <p:to>
                                        <p:strVal val="visible"/>
                                      </p:to>
                                    </p:set>
                                    <p:animEffect transition="in" filter="blinds(horizontal)">
                                      <p:cBhvr>
                                        <p:cTn id="42" dur="500"/>
                                        <p:tgtEl>
                                          <p:spTgt spid="47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ldLvl="2"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dirty="0"/>
              <a:t>迭代等值比较电路</a:t>
            </a:r>
            <a:endParaRPr lang="zh-CN" altLang="en-US" dirty="0"/>
          </a:p>
        </p:txBody>
      </p:sp>
      <p:grpSp>
        <p:nvGrpSpPr>
          <p:cNvPr id="473091" name="Group 3"/>
          <p:cNvGrpSpPr/>
          <p:nvPr/>
        </p:nvGrpSpPr>
        <p:grpSpPr bwMode="auto">
          <a:xfrm>
            <a:off x="685800" y="3578225"/>
            <a:ext cx="2514600" cy="1447800"/>
            <a:chOff x="384" y="2448"/>
            <a:chExt cx="1584" cy="912"/>
          </a:xfrm>
        </p:grpSpPr>
        <p:sp>
          <p:nvSpPr>
            <p:cNvPr id="473092" name="Rectangle 4"/>
            <p:cNvSpPr>
              <a:spLocks noChangeArrowheads="1"/>
            </p:cNvSpPr>
            <p:nvPr/>
          </p:nvSpPr>
          <p:spPr bwMode="auto">
            <a:xfrm>
              <a:off x="576" y="2688"/>
              <a:ext cx="864" cy="6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a:lstStyle/>
            <a:p>
              <a:pPr algn="ctr">
                <a:lnSpc>
                  <a:spcPct val="90000"/>
                </a:lnSpc>
              </a:pPr>
              <a:r>
                <a:rPr lang="en-US" altLang="zh-CN" sz="2000" dirty="0">
                  <a:ea typeface="黑体" panose="02010609060101010101" pitchFamily="49" charset="-122"/>
                </a:rPr>
                <a:t>X        Y</a:t>
              </a:r>
              <a:endParaRPr lang="en-US" altLang="zh-CN" sz="2000" dirty="0">
                <a:ea typeface="黑体" panose="02010609060101010101" pitchFamily="49" charset="-122"/>
              </a:endParaRPr>
            </a:p>
            <a:p>
              <a:pPr algn="ctr"/>
              <a:r>
                <a:rPr lang="en-US" altLang="zh-CN" sz="2000" dirty="0">
                  <a:ea typeface="黑体" panose="02010609060101010101" pitchFamily="49" charset="-122"/>
                </a:rPr>
                <a:t>CMP</a:t>
              </a:r>
              <a:endParaRPr lang="en-US" altLang="zh-CN" sz="2000" dirty="0">
                <a:ea typeface="黑体" panose="02010609060101010101" pitchFamily="49" charset="-122"/>
              </a:endParaRPr>
            </a:p>
            <a:p>
              <a:pPr algn="ctr"/>
              <a:r>
                <a:rPr lang="en-US" altLang="zh-CN" sz="2000" dirty="0">
                  <a:solidFill>
                    <a:schemeClr val="tx2"/>
                  </a:solidFill>
                  <a:ea typeface="黑体" panose="02010609060101010101" pitchFamily="49" charset="-122"/>
                </a:rPr>
                <a:t>EQI </a:t>
              </a:r>
              <a:r>
                <a:rPr lang="en-US" altLang="zh-CN" sz="2000" dirty="0">
                  <a:solidFill>
                    <a:schemeClr val="hlink"/>
                  </a:solidFill>
                  <a:ea typeface="黑体" panose="02010609060101010101" pitchFamily="49" charset="-122"/>
                </a:rPr>
                <a:t>    </a:t>
              </a:r>
              <a:r>
                <a:rPr lang="en-US" altLang="zh-CN" sz="2000" dirty="0">
                  <a:solidFill>
                    <a:schemeClr val="tx2"/>
                  </a:solidFill>
                  <a:ea typeface="黑体" panose="02010609060101010101" pitchFamily="49" charset="-122"/>
                </a:rPr>
                <a:t>EQO</a:t>
              </a:r>
              <a:endParaRPr lang="en-US" altLang="zh-CN" sz="2000" dirty="0">
                <a:solidFill>
                  <a:schemeClr val="tx2"/>
                </a:solidFill>
                <a:ea typeface="黑体" panose="02010609060101010101" pitchFamily="49" charset="-122"/>
              </a:endParaRPr>
            </a:p>
          </p:txBody>
        </p:sp>
        <p:sp>
          <p:nvSpPr>
            <p:cNvPr id="473093" name="Line 5"/>
            <p:cNvSpPr>
              <a:spLocks noChangeShapeType="1"/>
            </p:cNvSpPr>
            <p:nvPr/>
          </p:nvSpPr>
          <p:spPr bwMode="auto">
            <a:xfrm>
              <a:off x="816"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094" name="Line 6"/>
            <p:cNvSpPr>
              <a:spLocks noChangeShapeType="1"/>
            </p:cNvSpPr>
            <p:nvPr/>
          </p:nvSpPr>
          <p:spPr bwMode="auto">
            <a:xfrm>
              <a:off x="1200"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095" name="Line 7"/>
            <p:cNvSpPr>
              <a:spLocks noChangeShapeType="1"/>
            </p:cNvSpPr>
            <p:nvPr/>
          </p:nvSpPr>
          <p:spPr bwMode="auto">
            <a:xfrm>
              <a:off x="384" y="3168"/>
              <a:ext cx="192"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096" name="Line 8"/>
            <p:cNvSpPr>
              <a:spLocks noChangeShapeType="1"/>
            </p:cNvSpPr>
            <p:nvPr/>
          </p:nvSpPr>
          <p:spPr bwMode="auto">
            <a:xfrm>
              <a:off x="1440" y="3168"/>
              <a:ext cx="528"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3097" name="Group 9"/>
          <p:cNvGrpSpPr/>
          <p:nvPr/>
        </p:nvGrpSpPr>
        <p:grpSpPr bwMode="auto">
          <a:xfrm>
            <a:off x="1109663" y="3044830"/>
            <a:ext cx="6751637" cy="369888"/>
            <a:chOff x="651" y="2110"/>
            <a:chExt cx="4253" cy="233"/>
          </a:xfrm>
        </p:grpSpPr>
        <p:sp>
          <p:nvSpPr>
            <p:cNvPr id="473098" name="Text Box 10"/>
            <p:cNvSpPr txBox="1">
              <a:spLocks noChangeArrowheads="1"/>
            </p:cNvSpPr>
            <p:nvPr/>
          </p:nvSpPr>
          <p:spPr bwMode="auto">
            <a:xfrm>
              <a:off x="651" y="2110"/>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X</a:t>
              </a:r>
              <a:r>
                <a:rPr lang="en-US" altLang="zh-CN" baseline="-25000">
                  <a:solidFill>
                    <a:schemeClr val="tx2"/>
                  </a:solidFill>
                  <a:latin typeface="Tahoma" panose="020B0604030504040204" pitchFamily="34" charset="0"/>
                  <a:ea typeface="黑体" panose="02010609060101010101" pitchFamily="49" charset="-122"/>
                </a:rPr>
                <a:t>0</a:t>
              </a:r>
              <a:endParaRPr lang="en-US" altLang="zh-CN" baseline="-25000">
                <a:solidFill>
                  <a:schemeClr val="tx2"/>
                </a:solidFill>
                <a:latin typeface="Tahoma" panose="020B0604030504040204" pitchFamily="34" charset="0"/>
                <a:ea typeface="黑体" panose="02010609060101010101" pitchFamily="49" charset="-122"/>
              </a:endParaRPr>
            </a:p>
          </p:txBody>
        </p:sp>
        <p:sp>
          <p:nvSpPr>
            <p:cNvPr id="473099" name="Text Box 11"/>
            <p:cNvSpPr txBox="1">
              <a:spLocks noChangeArrowheads="1"/>
            </p:cNvSpPr>
            <p:nvPr/>
          </p:nvSpPr>
          <p:spPr bwMode="auto">
            <a:xfrm>
              <a:off x="1035" y="2110"/>
              <a:ext cx="2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Y</a:t>
              </a:r>
              <a:r>
                <a:rPr lang="en-US" altLang="zh-CN" baseline="-25000">
                  <a:solidFill>
                    <a:schemeClr val="tx2"/>
                  </a:solidFill>
                  <a:latin typeface="Tahoma" panose="020B0604030504040204" pitchFamily="34" charset="0"/>
                  <a:ea typeface="黑体" panose="02010609060101010101" pitchFamily="49" charset="-122"/>
                </a:rPr>
                <a:t>0</a:t>
              </a:r>
              <a:endParaRPr lang="en-US" altLang="zh-CN" baseline="-25000">
                <a:solidFill>
                  <a:schemeClr val="tx2"/>
                </a:solidFill>
                <a:latin typeface="Tahoma" panose="020B0604030504040204" pitchFamily="34" charset="0"/>
                <a:ea typeface="黑体" panose="02010609060101010101" pitchFamily="49" charset="-122"/>
              </a:endParaRPr>
            </a:p>
          </p:txBody>
        </p:sp>
        <p:sp>
          <p:nvSpPr>
            <p:cNvPr id="473100" name="Text Box 12"/>
            <p:cNvSpPr txBox="1">
              <a:spLocks noChangeArrowheads="1"/>
            </p:cNvSpPr>
            <p:nvPr/>
          </p:nvSpPr>
          <p:spPr bwMode="auto">
            <a:xfrm>
              <a:off x="2043" y="2110"/>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X</a:t>
              </a:r>
              <a:r>
                <a:rPr lang="en-US" altLang="zh-CN" baseline="-25000">
                  <a:solidFill>
                    <a:schemeClr val="tx2"/>
                  </a:solidFill>
                  <a:latin typeface="Tahoma" panose="020B0604030504040204" pitchFamily="34" charset="0"/>
                  <a:ea typeface="黑体" panose="02010609060101010101" pitchFamily="49" charset="-122"/>
                </a:rPr>
                <a:t>1</a:t>
              </a:r>
              <a:endParaRPr lang="en-US" altLang="zh-CN" baseline="-25000">
                <a:solidFill>
                  <a:schemeClr val="tx2"/>
                </a:solidFill>
                <a:latin typeface="Tahoma" panose="020B0604030504040204" pitchFamily="34" charset="0"/>
                <a:ea typeface="黑体" panose="02010609060101010101" pitchFamily="49" charset="-122"/>
              </a:endParaRPr>
            </a:p>
          </p:txBody>
        </p:sp>
        <p:sp>
          <p:nvSpPr>
            <p:cNvPr id="473101" name="Text Box 13"/>
            <p:cNvSpPr txBox="1">
              <a:spLocks noChangeArrowheads="1"/>
            </p:cNvSpPr>
            <p:nvPr/>
          </p:nvSpPr>
          <p:spPr bwMode="auto">
            <a:xfrm>
              <a:off x="2427" y="2110"/>
              <a:ext cx="2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Y</a:t>
              </a:r>
              <a:r>
                <a:rPr lang="en-US" altLang="zh-CN" baseline="-25000">
                  <a:solidFill>
                    <a:schemeClr val="tx2"/>
                  </a:solidFill>
                  <a:latin typeface="Tahoma" panose="020B0604030504040204" pitchFamily="34" charset="0"/>
                  <a:ea typeface="黑体" panose="02010609060101010101" pitchFamily="49" charset="-122"/>
                </a:rPr>
                <a:t>1</a:t>
              </a:r>
              <a:endParaRPr lang="en-US" altLang="zh-CN" baseline="-25000">
                <a:solidFill>
                  <a:schemeClr val="tx2"/>
                </a:solidFill>
                <a:latin typeface="Tahoma" panose="020B0604030504040204" pitchFamily="34" charset="0"/>
                <a:ea typeface="黑体" panose="02010609060101010101" pitchFamily="49" charset="-122"/>
              </a:endParaRPr>
            </a:p>
          </p:txBody>
        </p:sp>
        <p:sp>
          <p:nvSpPr>
            <p:cNvPr id="473102" name="Text Box 14"/>
            <p:cNvSpPr txBox="1">
              <a:spLocks noChangeArrowheads="1"/>
            </p:cNvSpPr>
            <p:nvPr/>
          </p:nvSpPr>
          <p:spPr bwMode="auto">
            <a:xfrm>
              <a:off x="4167" y="2110"/>
              <a:ext cx="3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X</a:t>
              </a:r>
              <a:r>
                <a:rPr lang="en-US" altLang="zh-CN" baseline="-25000">
                  <a:solidFill>
                    <a:schemeClr val="tx2"/>
                  </a:solidFill>
                  <a:latin typeface="Tahoma" panose="020B0604030504040204" pitchFamily="34" charset="0"/>
                  <a:ea typeface="黑体" panose="02010609060101010101" pitchFamily="49" charset="-122"/>
                </a:rPr>
                <a:t>N-1</a:t>
              </a:r>
              <a:endParaRPr lang="en-US" altLang="zh-CN" baseline="-25000">
                <a:solidFill>
                  <a:schemeClr val="tx2"/>
                </a:solidFill>
                <a:latin typeface="Tahoma" panose="020B0604030504040204" pitchFamily="34" charset="0"/>
                <a:ea typeface="黑体" panose="02010609060101010101" pitchFamily="49" charset="-122"/>
              </a:endParaRPr>
            </a:p>
          </p:txBody>
        </p:sp>
        <p:sp>
          <p:nvSpPr>
            <p:cNvPr id="473103" name="Text Box 15"/>
            <p:cNvSpPr txBox="1">
              <a:spLocks noChangeArrowheads="1"/>
            </p:cNvSpPr>
            <p:nvPr/>
          </p:nvSpPr>
          <p:spPr bwMode="auto">
            <a:xfrm>
              <a:off x="4551" y="2110"/>
              <a:ext cx="3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2"/>
                  </a:solidFill>
                  <a:latin typeface="Tahoma" panose="020B0604030504040204" pitchFamily="34" charset="0"/>
                  <a:ea typeface="黑体" panose="02010609060101010101" pitchFamily="49" charset="-122"/>
                </a:rPr>
                <a:t>Y</a:t>
              </a:r>
              <a:r>
                <a:rPr lang="en-US" altLang="zh-CN" baseline="-25000">
                  <a:solidFill>
                    <a:schemeClr val="tx2"/>
                  </a:solidFill>
                  <a:latin typeface="Tahoma" panose="020B0604030504040204" pitchFamily="34" charset="0"/>
                  <a:ea typeface="黑体" panose="02010609060101010101" pitchFamily="49" charset="-122"/>
                </a:rPr>
                <a:t>N-1</a:t>
              </a:r>
              <a:endParaRPr lang="en-US" altLang="zh-CN" baseline="-25000">
                <a:solidFill>
                  <a:schemeClr val="tx2"/>
                </a:solidFill>
                <a:latin typeface="Tahoma" panose="020B0604030504040204" pitchFamily="34" charset="0"/>
                <a:ea typeface="黑体" panose="02010609060101010101" pitchFamily="49" charset="-122"/>
              </a:endParaRPr>
            </a:p>
          </p:txBody>
        </p:sp>
      </p:grpSp>
      <p:grpSp>
        <p:nvGrpSpPr>
          <p:cNvPr id="473104" name="Group 16"/>
          <p:cNvGrpSpPr/>
          <p:nvPr/>
        </p:nvGrpSpPr>
        <p:grpSpPr bwMode="auto">
          <a:xfrm>
            <a:off x="2362200" y="4191005"/>
            <a:ext cx="6537326" cy="477838"/>
            <a:chOff x="1440" y="2830"/>
            <a:chExt cx="4118" cy="301"/>
          </a:xfrm>
        </p:grpSpPr>
        <p:sp>
          <p:nvSpPr>
            <p:cNvPr id="473105" name="Text Box 17"/>
            <p:cNvSpPr txBox="1">
              <a:spLocks noChangeArrowheads="1"/>
            </p:cNvSpPr>
            <p:nvPr/>
          </p:nvSpPr>
          <p:spPr bwMode="auto">
            <a:xfrm>
              <a:off x="1440" y="283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黑体" panose="02010609060101010101" pitchFamily="49" charset="-122"/>
                </a:rPr>
                <a:t>EQ</a:t>
              </a:r>
              <a:r>
                <a:rPr lang="en-US" altLang="zh-CN" baseline="-25000">
                  <a:latin typeface="Tahoma" panose="020B0604030504040204" pitchFamily="34" charset="0"/>
                  <a:ea typeface="黑体" panose="02010609060101010101" pitchFamily="49" charset="-122"/>
                </a:rPr>
                <a:t>1</a:t>
              </a:r>
              <a:endParaRPr lang="en-US" altLang="zh-CN" baseline="-25000">
                <a:latin typeface="Tahoma" panose="020B0604030504040204" pitchFamily="34" charset="0"/>
                <a:ea typeface="黑体" panose="02010609060101010101" pitchFamily="49" charset="-122"/>
              </a:endParaRPr>
            </a:p>
          </p:txBody>
        </p:sp>
        <p:sp>
          <p:nvSpPr>
            <p:cNvPr id="473106" name="Text Box 18"/>
            <p:cNvSpPr txBox="1">
              <a:spLocks noChangeArrowheads="1"/>
            </p:cNvSpPr>
            <p:nvPr/>
          </p:nvSpPr>
          <p:spPr bwMode="auto">
            <a:xfrm>
              <a:off x="2800" y="283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黑体" panose="02010609060101010101" pitchFamily="49" charset="-122"/>
                </a:rPr>
                <a:t>EQ</a:t>
              </a:r>
              <a:r>
                <a:rPr lang="en-US" altLang="zh-CN" baseline="-25000">
                  <a:latin typeface="Tahoma" panose="020B0604030504040204" pitchFamily="34" charset="0"/>
                  <a:ea typeface="黑体" panose="02010609060101010101" pitchFamily="49" charset="-122"/>
                </a:rPr>
                <a:t>2</a:t>
              </a:r>
              <a:endParaRPr lang="en-US" altLang="zh-CN" baseline="-25000">
                <a:latin typeface="Tahoma" panose="020B0604030504040204" pitchFamily="34" charset="0"/>
                <a:ea typeface="黑体" panose="02010609060101010101" pitchFamily="49" charset="-122"/>
              </a:endParaRPr>
            </a:p>
          </p:txBody>
        </p:sp>
        <p:sp>
          <p:nvSpPr>
            <p:cNvPr id="473107" name="Text Box 19"/>
            <p:cNvSpPr txBox="1">
              <a:spLocks noChangeArrowheads="1"/>
            </p:cNvSpPr>
            <p:nvPr/>
          </p:nvSpPr>
          <p:spPr bwMode="auto">
            <a:xfrm>
              <a:off x="5192" y="2898"/>
              <a:ext cx="3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anose="020B0604030504040204" pitchFamily="34" charset="0"/>
                  <a:ea typeface="黑体" panose="02010609060101010101" pitchFamily="49" charset="-122"/>
                </a:rPr>
                <a:t>EQ</a:t>
              </a:r>
              <a:r>
                <a:rPr lang="en-US" altLang="zh-CN" baseline="-25000" dirty="0">
                  <a:solidFill>
                    <a:srgbClr val="FF0000"/>
                  </a:solidFill>
                  <a:latin typeface="Tahoma" panose="020B0604030504040204" pitchFamily="34" charset="0"/>
                  <a:ea typeface="黑体" panose="02010609060101010101" pitchFamily="49" charset="-122"/>
                </a:rPr>
                <a:t>N</a:t>
              </a:r>
              <a:endParaRPr lang="en-US" altLang="zh-CN" baseline="-25000" dirty="0">
                <a:solidFill>
                  <a:srgbClr val="FF0000"/>
                </a:solidFill>
                <a:latin typeface="Tahoma" panose="020B0604030504040204" pitchFamily="34" charset="0"/>
                <a:ea typeface="黑体" panose="02010609060101010101" pitchFamily="49" charset="-122"/>
              </a:endParaRPr>
            </a:p>
          </p:txBody>
        </p:sp>
        <p:sp>
          <p:nvSpPr>
            <p:cNvPr id="473108" name="Text Box 20"/>
            <p:cNvSpPr txBox="1">
              <a:spLocks noChangeArrowheads="1"/>
            </p:cNvSpPr>
            <p:nvPr/>
          </p:nvSpPr>
          <p:spPr bwMode="auto">
            <a:xfrm>
              <a:off x="3587" y="2830"/>
              <a:ext cx="6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黑体" panose="02010609060101010101" pitchFamily="49" charset="-122"/>
                </a:rPr>
                <a:t>EQ</a:t>
              </a:r>
              <a:r>
                <a:rPr lang="en-US" altLang="zh-CN" baseline="-25000">
                  <a:latin typeface="Tahoma" panose="020B0604030504040204" pitchFamily="34" charset="0"/>
                  <a:ea typeface="黑体" panose="02010609060101010101" pitchFamily="49" charset="-122"/>
                </a:rPr>
                <a:t>N-1</a:t>
              </a:r>
              <a:endParaRPr lang="en-US" altLang="zh-CN" baseline="-25000">
                <a:latin typeface="Tahoma" panose="020B0604030504040204" pitchFamily="34" charset="0"/>
                <a:ea typeface="黑体" panose="02010609060101010101" pitchFamily="49" charset="-122"/>
              </a:endParaRPr>
            </a:p>
          </p:txBody>
        </p:sp>
      </p:grpSp>
      <p:sp>
        <p:nvSpPr>
          <p:cNvPr id="473109" name="Text Box 21"/>
          <p:cNvSpPr txBox="1">
            <a:spLocks noChangeArrowheads="1"/>
          </p:cNvSpPr>
          <p:nvPr/>
        </p:nvSpPr>
        <p:spPr bwMode="auto">
          <a:xfrm>
            <a:off x="381000" y="4492625"/>
            <a:ext cx="3113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latin typeface="Tahoma" panose="020B0604030504040204" pitchFamily="34" charset="0"/>
                <a:ea typeface="黑体" panose="02010609060101010101" pitchFamily="49" charset="-122"/>
              </a:rPr>
              <a:t>1</a:t>
            </a:r>
            <a:endParaRPr lang="zh-CN" altLang="en-US" dirty="0">
              <a:solidFill>
                <a:srgbClr val="FF0000"/>
              </a:solidFill>
              <a:latin typeface="Tahoma" panose="020B0604030504040204" pitchFamily="34" charset="0"/>
              <a:ea typeface="黑体" panose="02010609060101010101" pitchFamily="49" charset="-122"/>
            </a:endParaRPr>
          </a:p>
        </p:txBody>
      </p:sp>
      <p:grpSp>
        <p:nvGrpSpPr>
          <p:cNvPr id="473110" name="Group 22"/>
          <p:cNvGrpSpPr/>
          <p:nvPr/>
        </p:nvGrpSpPr>
        <p:grpSpPr bwMode="auto">
          <a:xfrm>
            <a:off x="3200400" y="3581400"/>
            <a:ext cx="5408613" cy="1447800"/>
            <a:chOff x="1968" y="2448"/>
            <a:chExt cx="3407" cy="912"/>
          </a:xfrm>
        </p:grpSpPr>
        <p:sp>
          <p:nvSpPr>
            <p:cNvPr id="473111" name="Rectangle 23"/>
            <p:cNvSpPr>
              <a:spLocks noChangeArrowheads="1"/>
            </p:cNvSpPr>
            <p:nvPr/>
          </p:nvSpPr>
          <p:spPr bwMode="auto">
            <a:xfrm>
              <a:off x="1968" y="2688"/>
              <a:ext cx="864" cy="6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a:lstStyle/>
            <a:p>
              <a:pPr algn="ctr">
                <a:lnSpc>
                  <a:spcPct val="90000"/>
                </a:lnSpc>
              </a:pPr>
              <a:r>
                <a:rPr lang="en-US" altLang="zh-CN" sz="2000" dirty="0">
                  <a:ea typeface="黑体" panose="02010609060101010101" pitchFamily="49" charset="-122"/>
                </a:rPr>
                <a:t>X        Y</a:t>
              </a:r>
              <a:endParaRPr lang="en-US" altLang="zh-CN" sz="2000" dirty="0">
                <a:ea typeface="黑体" panose="02010609060101010101" pitchFamily="49" charset="-122"/>
              </a:endParaRPr>
            </a:p>
            <a:p>
              <a:pPr algn="ctr"/>
              <a:r>
                <a:rPr lang="en-US" altLang="zh-CN" sz="2000" dirty="0">
                  <a:ea typeface="黑体" panose="02010609060101010101" pitchFamily="49" charset="-122"/>
                </a:rPr>
                <a:t>CMP</a:t>
              </a:r>
              <a:endParaRPr lang="en-US" altLang="zh-CN" sz="2000" dirty="0">
                <a:ea typeface="黑体" panose="02010609060101010101" pitchFamily="49" charset="-122"/>
              </a:endParaRPr>
            </a:p>
            <a:p>
              <a:pPr algn="ctr"/>
              <a:r>
                <a:rPr lang="en-US" altLang="zh-CN" sz="2000" dirty="0">
                  <a:solidFill>
                    <a:schemeClr val="tx2"/>
                  </a:solidFill>
                  <a:ea typeface="黑体" panose="02010609060101010101" pitchFamily="49" charset="-122"/>
                </a:rPr>
                <a:t>EQ</a:t>
              </a:r>
              <a:r>
                <a:rPr lang="en-US" altLang="zh-CN" sz="2000" dirty="0">
                  <a:solidFill>
                    <a:schemeClr val="hlink"/>
                  </a:solidFill>
                  <a:ea typeface="黑体" panose="02010609060101010101" pitchFamily="49" charset="-122"/>
                </a:rPr>
                <a:t>I    EQO</a:t>
              </a:r>
              <a:endParaRPr lang="en-US" altLang="zh-CN" sz="2000" dirty="0">
                <a:solidFill>
                  <a:schemeClr val="hlink"/>
                </a:solidFill>
                <a:ea typeface="黑体" panose="02010609060101010101" pitchFamily="49" charset="-122"/>
              </a:endParaRPr>
            </a:p>
          </p:txBody>
        </p:sp>
        <p:sp>
          <p:nvSpPr>
            <p:cNvPr id="473112" name="Line 24"/>
            <p:cNvSpPr>
              <a:spLocks noChangeShapeType="1"/>
            </p:cNvSpPr>
            <p:nvPr/>
          </p:nvSpPr>
          <p:spPr bwMode="auto">
            <a:xfrm>
              <a:off x="2208"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3" name="Line 25"/>
            <p:cNvSpPr>
              <a:spLocks noChangeShapeType="1"/>
            </p:cNvSpPr>
            <p:nvPr/>
          </p:nvSpPr>
          <p:spPr bwMode="auto">
            <a:xfrm>
              <a:off x="2592"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4" name="Rectangle 26"/>
            <p:cNvSpPr>
              <a:spLocks noChangeArrowheads="1"/>
            </p:cNvSpPr>
            <p:nvPr/>
          </p:nvSpPr>
          <p:spPr bwMode="auto">
            <a:xfrm>
              <a:off x="4175" y="2688"/>
              <a:ext cx="864" cy="6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a:lstStyle/>
            <a:p>
              <a:pPr algn="ctr">
                <a:lnSpc>
                  <a:spcPct val="90000"/>
                </a:lnSpc>
              </a:pPr>
              <a:r>
                <a:rPr lang="en-US" altLang="zh-CN" sz="2000" dirty="0">
                  <a:ea typeface="黑体" panose="02010609060101010101" pitchFamily="49" charset="-122"/>
                </a:rPr>
                <a:t>X        Y</a:t>
              </a:r>
              <a:endParaRPr lang="en-US" altLang="zh-CN" sz="2000" dirty="0">
                <a:ea typeface="黑体" panose="02010609060101010101" pitchFamily="49" charset="-122"/>
              </a:endParaRPr>
            </a:p>
            <a:p>
              <a:pPr algn="ctr"/>
              <a:r>
                <a:rPr lang="en-US" altLang="zh-CN" sz="2000" dirty="0">
                  <a:ea typeface="黑体" panose="02010609060101010101" pitchFamily="49" charset="-122"/>
                </a:rPr>
                <a:t>CMP</a:t>
              </a:r>
              <a:endParaRPr lang="en-US" altLang="zh-CN" sz="2000" dirty="0">
                <a:ea typeface="黑体" panose="02010609060101010101" pitchFamily="49" charset="-122"/>
              </a:endParaRPr>
            </a:p>
            <a:p>
              <a:pPr algn="ctr"/>
              <a:r>
                <a:rPr lang="en-US" altLang="zh-CN" sz="2000" dirty="0">
                  <a:solidFill>
                    <a:schemeClr val="hlink"/>
                  </a:solidFill>
                  <a:ea typeface="黑体" panose="02010609060101010101" pitchFamily="49" charset="-122"/>
                </a:rPr>
                <a:t>EQI    EQO</a:t>
              </a:r>
              <a:endParaRPr lang="en-US" altLang="zh-CN" sz="2000" dirty="0">
                <a:solidFill>
                  <a:schemeClr val="hlink"/>
                </a:solidFill>
                <a:ea typeface="黑体" panose="02010609060101010101" pitchFamily="49" charset="-122"/>
              </a:endParaRPr>
            </a:p>
          </p:txBody>
        </p:sp>
        <p:sp>
          <p:nvSpPr>
            <p:cNvPr id="473115" name="Line 27"/>
            <p:cNvSpPr>
              <a:spLocks noChangeShapeType="1"/>
            </p:cNvSpPr>
            <p:nvPr/>
          </p:nvSpPr>
          <p:spPr bwMode="auto">
            <a:xfrm>
              <a:off x="4415"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6" name="Line 28"/>
            <p:cNvSpPr>
              <a:spLocks noChangeShapeType="1"/>
            </p:cNvSpPr>
            <p:nvPr/>
          </p:nvSpPr>
          <p:spPr bwMode="auto">
            <a:xfrm>
              <a:off x="4799" y="2448"/>
              <a:ext cx="0" cy="24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7" name="Line 29"/>
            <p:cNvSpPr>
              <a:spLocks noChangeShapeType="1"/>
            </p:cNvSpPr>
            <p:nvPr/>
          </p:nvSpPr>
          <p:spPr bwMode="auto">
            <a:xfrm>
              <a:off x="3683" y="3168"/>
              <a:ext cx="492"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8" name="Line 30"/>
            <p:cNvSpPr>
              <a:spLocks noChangeShapeType="1"/>
            </p:cNvSpPr>
            <p:nvPr/>
          </p:nvSpPr>
          <p:spPr bwMode="auto">
            <a:xfrm>
              <a:off x="2832" y="3168"/>
              <a:ext cx="384"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19" name="Line 31"/>
            <p:cNvSpPr>
              <a:spLocks noChangeShapeType="1"/>
            </p:cNvSpPr>
            <p:nvPr/>
          </p:nvSpPr>
          <p:spPr bwMode="auto">
            <a:xfrm>
              <a:off x="5039" y="3168"/>
              <a:ext cx="336"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20" name="Line 32"/>
            <p:cNvSpPr>
              <a:spLocks noChangeShapeType="1"/>
            </p:cNvSpPr>
            <p:nvPr/>
          </p:nvSpPr>
          <p:spPr bwMode="auto">
            <a:xfrm>
              <a:off x="3312" y="3168"/>
              <a:ext cx="288" cy="0"/>
            </a:xfrm>
            <a:prstGeom prst="line">
              <a:avLst/>
            </a:prstGeom>
            <a:noFill/>
            <a:ln w="57150" cap="rnd">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3121" name="Text Box 33"/>
          <p:cNvSpPr txBox="1">
            <a:spLocks noChangeArrowheads="1"/>
          </p:cNvSpPr>
          <p:nvPr/>
        </p:nvSpPr>
        <p:spPr bwMode="auto">
          <a:xfrm>
            <a:off x="4503738" y="1066800"/>
            <a:ext cx="3116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Times New Roman" panose="02020603050405020304"/>
                <a:ea typeface="华文新魏" pitchFamily="2" charset="-122"/>
              </a:rPr>
              <a:t>——</a:t>
            </a:r>
            <a:r>
              <a:rPr lang="zh-CN" altLang="en-US" sz="2800" dirty="0">
                <a:latin typeface="华文新魏" pitchFamily="2" charset="-122"/>
                <a:ea typeface="华文新魏" pitchFamily="2" charset="-122"/>
              </a:rPr>
              <a:t> 每位串行比较</a:t>
            </a:r>
            <a:endParaRPr lang="zh-CN" altLang="en-US" sz="2800" dirty="0">
              <a:latin typeface="华文新魏" pitchFamily="2" charset="-122"/>
              <a:ea typeface="华文新魏" pitchFamily="2" charset="-122"/>
            </a:endParaRPr>
          </a:p>
        </p:txBody>
      </p:sp>
      <p:grpSp>
        <p:nvGrpSpPr>
          <p:cNvPr id="473122" name="Group 34"/>
          <p:cNvGrpSpPr/>
          <p:nvPr/>
        </p:nvGrpSpPr>
        <p:grpSpPr bwMode="auto">
          <a:xfrm>
            <a:off x="3290888" y="1676400"/>
            <a:ext cx="2679700" cy="749300"/>
            <a:chOff x="720" y="864"/>
            <a:chExt cx="1688" cy="472"/>
          </a:xfrm>
        </p:grpSpPr>
        <p:sp>
          <p:nvSpPr>
            <p:cNvPr id="473123" name="Arc 35"/>
            <p:cNvSpPr/>
            <p:nvPr/>
          </p:nvSpPr>
          <p:spPr bwMode="auto">
            <a:xfrm>
              <a:off x="1200" y="913"/>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4" name="Arc 36"/>
            <p:cNvSpPr/>
            <p:nvPr/>
          </p:nvSpPr>
          <p:spPr bwMode="auto">
            <a:xfrm>
              <a:off x="1200" y="91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5" name="Arc 37"/>
            <p:cNvSpPr/>
            <p:nvPr/>
          </p:nvSpPr>
          <p:spPr bwMode="auto">
            <a:xfrm flipV="1">
              <a:off x="1200" y="110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26" name="Line 38"/>
            <p:cNvSpPr>
              <a:spLocks noChangeShapeType="1"/>
            </p:cNvSpPr>
            <p:nvPr/>
          </p:nvSpPr>
          <p:spPr bwMode="auto">
            <a:xfrm>
              <a:off x="960" y="1008"/>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27" name="Line 39"/>
            <p:cNvSpPr>
              <a:spLocks noChangeShapeType="1"/>
            </p:cNvSpPr>
            <p:nvPr/>
          </p:nvSpPr>
          <p:spPr bwMode="auto">
            <a:xfrm>
              <a:off x="960" y="1200"/>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28" name="Line 40"/>
            <p:cNvSpPr>
              <a:spLocks noChangeShapeType="1"/>
            </p:cNvSpPr>
            <p:nvPr/>
          </p:nvSpPr>
          <p:spPr bwMode="auto">
            <a:xfrm>
              <a:off x="1824" y="11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29" name="Arc 41"/>
            <p:cNvSpPr/>
            <p:nvPr/>
          </p:nvSpPr>
          <p:spPr bwMode="auto">
            <a:xfrm>
              <a:off x="1104" y="912"/>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30" name="Text Box 42"/>
            <p:cNvSpPr txBox="1">
              <a:spLocks noChangeArrowheads="1"/>
            </p:cNvSpPr>
            <p:nvPr/>
          </p:nvSpPr>
          <p:spPr bwMode="auto">
            <a:xfrm>
              <a:off x="720" y="864"/>
              <a:ext cx="23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a:t>A</a:t>
              </a:r>
              <a:endParaRPr lang="en-US" altLang="zh-CN"/>
            </a:p>
            <a:p>
              <a:pPr>
                <a:lnSpc>
                  <a:spcPct val="90000"/>
                </a:lnSpc>
              </a:pPr>
              <a:r>
                <a:rPr lang="en-US" altLang="zh-CN"/>
                <a:t>B</a:t>
              </a:r>
              <a:endParaRPr lang="en-US" altLang="zh-CN"/>
            </a:p>
          </p:txBody>
        </p:sp>
        <p:sp>
          <p:nvSpPr>
            <p:cNvPr id="473131" name="Text Box 43"/>
            <p:cNvSpPr txBox="1">
              <a:spLocks noChangeArrowheads="1"/>
            </p:cNvSpPr>
            <p:nvPr/>
          </p:nvSpPr>
          <p:spPr bwMode="auto">
            <a:xfrm>
              <a:off x="2064" y="96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EQ</a:t>
              </a:r>
              <a:endParaRPr lang="en-US" altLang="zh-CN"/>
            </a:p>
          </p:txBody>
        </p:sp>
        <p:sp>
          <p:nvSpPr>
            <p:cNvPr id="473132" name="Oval 44"/>
            <p:cNvSpPr>
              <a:spLocks noChangeArrowheads="1"/>
            </p:cNvSpPr>
            <p:nvPr/>
          </p:nvSpPr>
          <p:spPr bwMode="auto">
            <a:xfrm>
              <a:off x="1728" y="105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3133" name="Group 45"/>
          <p:cNvGrpSpPr/>
          <p:nvPr/>
        </p:nvGrpSpPr>
        <p:grpSpPr bwMode="auto">
          <a:xfrm>
            <a:off x="3062288" y="1828800"/>
            <a:ext cx="4252912" cy="1143000"/>
            <a:chOff x="576" y="960"/>
            <a:chExt cx="2679" cy="720"/>
          </a:xfrm>
        </p:grpSpPr>
        <p:sp>
          <p:nvSpPr>
            <p:cNvPr id="473134" name="Rectangle 46"/>
            <p:cNvSpPr>
              <a:spLocks noChangeArrowheads="1"/>
            </p:cNvSpPr>
            <p:nvPr/>
          </p:nvSpPr>
          <p:spPr bwMode="auto">
            <a:xfrm>
              <a:off x="2068" y="960"/>
              <a:ext cx="480" cy="480"/>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35" name="Arc 47"/>
            <p:cNvSpPr/>
            <p:nvPr/>
          </p:nvSpPr>
          <p:spPr bwMode="auto">
            <a:xfrm>
              <a:off x="2352" y="1008"/>
              <a:ext cx="192" cy="384"/>
            </a:xfrm>
            <a:custGeom>
              <a:avLst/>
              <a:gdLst>
                <a:gd name="G0" fmla="+- 0 0 0"/>
                <a:gd name="G1" fmla="+- 21600 0 0"/>
                <a:gd name="G2" fmla="+- 21600 0 0"/>
                <a:gd name="T0" fmla="*/ 0 w 21600"/>
                <a:gd name="T1" fmla="*/ 0 h 43193"/>
                <a:gd name="T2" fmla="*/ 569 w 21600"/>
                <a:gd name="T3" fmla="*/ 43193 h 43193"/>
                <a:gd name="T4" fmla="*/ 0 w 21600"/>
                <a:gd name="T5" fmla="*/ 21600 h 43193"/>
              </a:gdLst>
              <a:ahLst/>
              <a:cxnLst>
                <a:cxn ang="0">
                  <a:pos x="T0" y="T1"/>
                </a:cxn>
                <a:cxn ang="0">
                  <a:pos x="T2" y="T3"/>
                </a:cxn>
                <a:cxn ang="0">
                  <a:pos x="T4" y="T5"/>
                </a:cxn>
              </a:cxnLst>
              <a:rect l="0" t="0" r="r" b="b"/>
              <a:pathLst>
                <a:path w="21600" h="43193" fill="none" extrusionOk="0">
                  <a:moveTo>
                    <a:pt x="-1" y="0"/>
                  </a:moveTo>
                  <a:cubicBezTo>
                    <a:pt x="11929" y="0"/>
                    <a:pt x="21600" y="9670"/>
                    <a:pt x="21600" y="21600"/>
                  </a:cubicBezTo>
                  <a:cubicBezTo>
                    <a:pt x="21600" y="33307"/>
                    <a:pt x="12272" y="42884"/>
                    <a:pt x="568" y="43192"/>
                  </a:cubicBezTo>
                </a:path>
                <a:path w="21600" h="43193" stroke="0" extrusionOk="0">
                  <a:moveTo>
                    <a:pt x="-1" y="0"/>
                  </a:moveTo>
                  <a:cubicBezTo>
                    <a:pt x="11929" y="0"/>
                    <a:pt x="21600" y="9670"/>
                    <a:pt x="21600" y="21600"/>
                  </a:cubicBezTo>
                  <a:cubicBezTo>
                    <a:pt x="21600" y="33307"/>
                    <a:pt x="12272" y="42884"/>
                    <a:pt x="568" y="43192"/>
                  </a:cubicBezTo>
                  <a:lnTo>
                    <a:pt x="0" y="21600"/>
                  </a:lnTo>
                  <a:close/>
                </a:path>
              </a:pathLst>
            </a:cu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36" name="Line 48"/>
            <p:cNvSpPr>
              <a:spLocks noChangeShapeType="1"/>
            </p:cNvSpPr>
            <p:nvPr/>
          </p:nvSpPr>
          <p:spPr bwMode="auto">
            <a:xfrm flipH="1">
              <a:off x="2068" y="1008"/>
              <a:ext cx="288"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37" name="Line 49"/>
            <p:cNvSpPr>
              <a:spLocks noChangeShapeType="1"/>
            </p:cNvSpPr>
            <p:nvPr/>
          </p:nvSpPr>
          <p:spPr bwMode="auto">
            <a:xfrm flipH="1">
              <a:off x="2064" y="1392"/>
              <a:ext cx="288"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38" name="Line 50"/>
            <p:cNvSpPr>
              <a:spLocks noChangeShapeType="1"/>
            </p:cNvSpPr>
            <p:nvPr/>
          </p:nvSpPr>
          <p:spPr bwMode="auto">
            <a:xfrm>
              <a:off x="2068" y="1008"/>
              <a:ext cx="0" cy="384"/>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39" name="Line 51"/>
            <p:cNvSpPr>
              <a:spLocks noChangeShapeType="1"/>
            </p:cNvSpPr>
            <p:nvPr/>
          </p:nvSpPr>
          <p:spPr bwMode="auto">
            <a:xfrm>
              <a:off x="2548" y="1200"/>
              <a:ext cx="240"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40" name="Line 52"/>
            <p:cNvSpPr>
              <a:spLocks noChangeShapeType="1"/>
            </p:cNvSpPr>
            <p:nvPr/>
          </p:nvSpPr>
          <p:spPr bwMode="auto">
            <a:xfrm flipH="1">
              <a:off x="1876" y="1296"/>
              <a:ext cx="19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41" name="Line 53"/>
            <p:cNvSpPr>
              <a:spLocks noChangeShapeType="1"/>
            </p:cNvSpPr>
            <p:nvPr/>
          </p:nvSpPr>
          <p:spPr bwMode="auto">
            <a:xfrm>
              <a:off x="1876" y="1296"/>
              <a:ext cx="0" cy="24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42" name="Line 54"/>
            <p:cNvSpPr>
              <a:spLocks noChangeShapeType="1"/>
            </p:cNvSpPr>
            <p:nvPr/>
          </p:nvSpPr>
          <p:spPr bwMode="auto">
            <a:xfrm flipH="1">
              <a:off x="960" y="1536"/>
              <a:ext cx="91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3143" name="Text Box 55"/>
            <p:cNvSpPr txBox="1">
              <a:spLocks noChangeArrowheads="1"/>
            </p:cNvSpPr>
            <p:nvPr/>
          </p:nvSpPr>
          <p:spPr bwMode="auto">
            <a:xfrm>
              <a:off x="2788" y="1056"/>
              <a:ext cx="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EQO</a:t>
              </a:r>
              <a:endParaRPr lang="zh-CN" altLang="en-US">
                <a:solidFill>
                  <a:schemeClr val="hlink"/>
                </a:solidFill>
              </a:endParaRPr>
            </a:p>
          </p:txBody>
        </p:sp>
        <p:sp>
          <p:nvSpPr>
            <p:cNvPr id="473144" name="Text Box 56"/>
            <p:cNvSpPr txBox="1">
              <a:spLocks noChangeArrowheads="1"/>
            </p:cNvSpPr>
            <p:nvPr/>
          </p:nvSpPr>
          <p:spPr bwMode="auto">
            <a:xfrm>
              <a:off x="576" y="13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EQI</a:t>
              </a:r>
              <a:endParaRPr lang="zh-CN" altLang="en-US">
                <a:solidFill>
                  <a:schemeClr val="hlink"/>
                </a:solidFill>
              </a:endParaRPr>
            </a:p>
          </p:txBody>
        </p:sp>
      </p:grpSp>
      <p:sp>
        <p:nvSpPr>
          <p:cNvPr id="473145" name="Text Box 57"/>
          <p:cNvSpPr txBox="1">
            <a:spLocks noChangeArrowheads="1"/>
          </p:cNvSpPr>
          <p:nvPr/>
        </p:nvSpPr>
        <p:spPr bwMode="auto">
          <a:xfrm>
            <a:off x="1371600" y="5424488"/>
            <a:ext cx="592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华文新魏" pitchFamily="2" charset="-122"/>
              </a:rPr>
              <a:t>迭代的方法可能节省成本，但速度慢</a:t>
            </a:r>
            <a:endParaRPr lang="zh-CN" altLang="en-US" sz="2800" dirty="0">
              <a:ea typeface="华文新魏" pitchFamily="2" charset="-122"/>
            </a:endParaRPr>
          </a:p>
        </p:txBody>
      </p:sp>
      <p:grpSp>
        <p:nvGrpSpPr>
          <p:cNvPr id="473146" name="Group 58"/>
          <p:cNvGrpSpPr/>
          <p:nvPr/>
        </p:nvGrpSpPr>
        <p:grpSpPr bwMode="auto">
          <a:xfrm>
            <a:off x="414338" y="1676400"/>
            <a:ext cx="2647950" cy="1066800"/>
            <a:chOff x="261" y="1056"/>
            <a:chExt cx="1668" cy="672"/>
          </a:xfrm>
        </p:grpSpPr>
        <p:sp>
          <p:nvSpPr>
            <p:cNvPr id="473147" name="Text Box 59"/>
            <p:cNvSpPr txBox="1">
              <a:spLocks noChangeArrowheads="1"/>
            </p:cNvSpPr>
            <p:nvPr/>
          </p:nvSpPr>
          <p:spPr bwMode="auto">
            <a:xfrm>
              <a:off x="261" y="1056"/>
              <a:ext cx="14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pitchFamily="49" charset="-122"/>
                </a:rPr>
                <a:t>用于级联的输入</a:t>
              </a:r>
              <a:endParaRPr lang="zh-CN" altLang="en-US" sz="2400" dirty="0">
                <a:ea typeface="黑体" panose="02010609060101010101" pitchFamily="49" charset="-122"/>
              </a:endParaRPr>
            </a:p>
          </p:txBody>
        </p:sp>
        <p:cxnSp>
          <p:nvCxnSpPr>
            <p:cNvPr id="473148" name="AutoShape 60"/>
            <p:cNvCxnSpPr>
              <a:cxnSpLocks noChangeShapeType="1"/>
              <a:stCxn id="473147" idx="2"/>
              <a:endCxn id="473144" idx="1"/>
            </p:cNvCxnSpPr>
            <p:nvPr/>
          </p:nvCxnSpPr>
          <p:spPr bwMode="auto">
            <a:xfrm rot="16200000" flipH="1">
              <a:off x="1273" y="1072"/>
              <a:ext cx="381" cy="931"/>
            </a:xfrm>
            <a:prstGeom prst="curvedConnector2">
              <a:avLst/>
            </a:prstGeom>
            <a:noFill/>
            <a:ln w="38100">
              <a:solidFill>
                <a:schemeClr val="hlink"/>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21"/>
                                        </p:tgtEl>
                                        <p:attrNameLst>
                                          <p:attrName>style.visibility</p:attrName>
                                        </p:attrNameLst>
                                      </p:cBhvr>
                                      <p:to>
                                        <p:strVal val="visible"/>
                                      </p:to>
                                    </p:set>
                                    <p:animEffect transition="in" filter="blinds(horizontal)">
                                      <p:cBhvr>
                                        <p:cTn id="7" dur="500"/>
                                        <p:tgtEl>
                                          <p:spTgt spid="4731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22"/>
                                        </p:tgtEl>
                                        <p:attrNameLst>
                                          <p:attrName>style.visibility</p:attrName>
                                        </p:attrNameLst>
                                      </p:cBhvr>
                                      <p:to>
                                        <p:strVal val="visible"/>
                                      </p:to>
                                    </p:set>
                                    <p:animEffect transition="in" filter="blinds(horizontal)">
                                      <p:cBhvr>
                                        <p:cTn id="12" dur="500"/>
                                        <p:tgtEl>
                                          <p:spTgt spid="473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33"/>
                                        </p:tgtEl>
                                        <p:attrNameLst>
                                          <p:attrName>style.visibility</p:attrName>
                                        </p:attrNameLst>
                                      </p:cBhvr>
                                      <p:to>
                                        <p:strVal val="visible"/>
                                      </p:to>
                                    </p:set>
                                    <p:animEffect transition="in" filter="blinds(horizontal)">
                                      <p:cBhvr>
                                        <p:cTn id="17" dur="500"/>
                                        <p:tgtEl>
                                          <p:spTgt spid="4731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3146"/>
                                        </p:tgtEl>
                                        <p:attrNameLst>
                                          <p:attrName>style.visibility</p:attrName>
                                        </p:attrNameLst>
                                      </p:cBhvr>
                                      <p:to>
                                        <p:strVal val="visible"/>
                                      </p:to>
                                    </p:set>
                                    <p:animEffect transition="in" filter="blinds(horizontal)">
                                      <p:cBhvr>
                                        <p:cTn id="22" dur="500"/>
                                        <p:tgtEl>
                                          <p:spTgt spid="4731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3091"/>
                                        </p:tgtEl>
                                        <p:attrNameLst>
                                          <p:attrName>style.visibility</p:attrName>
                                        </p:attrNameLst>
                                      </p:cBhvr>
                                      <p:to>
                                        <p:strVal val="visible"/>
                                      </p:to>
                                    </p:set>
                                    <p:animEffect transition="in" filter="blinds(horizontal)">
                                      <p:cBhvr>
                                        <p:cTn id="27" dur="500"/>
                                        <p:tgtEl>
                                          <p:spTgt spid="4730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3110"/>
                                        </p:tgtEl>
                                        <p:attrNameLst>
                                          <p:attrName>style.visibility</p:attrName>
                                        </p:attrNameLst>
                                      </p:cBhvr>
                                      <p:to>
                                        <p:strVal val="visible"/>
                                      </p:to>
                                    </p:set>
                                    <p:animEffect transition="in" filter="blinds(horizontal)">
                                      <p:cBhvr>
                                        <p:cTn id="32" dur="500"/>
                                        <p:tgtEl>
                                          <p:spTgt spid="4731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3097"/>
                                        </p:tgtEl>
                                        <p:attrNameLst>
                                          <p:attrName>style.visibility</p:attrName>
                                        </p:attrNameLst>
                                      </p:cBhvr>
                                      <p:to>
                                        <p:strVal val="visible"/>
                                      </p:to>
                                    </p:set>
                                    <p:animEffect transition="in" filter="blinds(horizontal)">
                                      <p:cBhvr>
                                        <p:cTn id="37" dur="500"/>
                                        <p:tgtEl>
                                          <p:spTgt spid="47309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3104"/>
                                        </p:tgtEl>
                                        <p:attrNameLst>
                                          <p:attrName>style.visibility</p:attrName>
                                        </p:attrNameLst>
                                      </p:cBhvr>
                                      <p:to>
                                        <p:strVal val="visible"/>
                                      </p:to>
                                    </p:set>
                                    <p:animEffect transition="in" filter="blinds(horizontal)">
                                      <p:cBhvr>
                                        <p:cTn id="42" dur="500"/>
                                        <p:tgtEl>
                                          <p:spTgt spid="4731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3109"/>
                                        </p:tgtEl>
                                        <p:attrNameLst>
                                          <p:attrName>style.visibility</p:attrName>
                                        </p:attrNameLst>
                                      </p:cBhvr>
                                      <p:to>
                                        <p:strVal val="visible"/>
                                      </p:to>
                                    </p:set>
                                    <p:animEffect transition="in" filter="blinds(horizontal)">
                                      <p:cBhvr>
                                        <p:cTn id="47" dur="500"/>
                                        <p:tgtEl>
                                          <p:spTgt spid="47310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3145"/>
                                        </p:tgtEl>
                                        <p:attrNameLst>
                                          <p:attrName>style.visibility</p:attrName>
                                        </p:attrNameLst>
                                      </p:cBhvr>
                                      <p:to>
                                        <p:strVal val="visible"/>
                                      </p:to>
                                    </p:set>
                                    <p:animEffect transition="in" filter="blinds(horizontal)">
                                      <p:cBhvr>
                                        <p:cTn id="52" dur="500"/>
                                        <p:tgtEl>
                                          <p:spTgt spid="473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9" grpId="0" bldLvl="0" animBg="1" autoUpdateAnimBg="0"/>
      <p:bldP spid="473121" grpId="0" bldLvl="0" animBg="1" autoUpdateAnimBg="0"/>
      <p:bldP spid="473145" grpId="0" bldLvl="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标题 1"/>
          <p:cNvSpPr>
            <a:spLocks noGrp="1"/>
          </p:cNvSpPr>
          <p:nvPr>
            <p:ph type="title"/>
          </p:nvPr>
        </p:nvSpPr>
        <p:spPr>
          <a:xfrm>
            <a:off x="1000125" y="185738"/>
            <a:ext cx="6905625" cy="742950"/>
          </a:xfrm>
        </p:spPr>
        <p:txBody>
          <a:bodyPr/>
          <a:lstStyle/>
          <a:p>
            <a:r>
              <a:rPr lang="zh-CN" altLang="en-US" dirty="0"/>
              <a:t>比较器</a:t>
            </a:r>
            <a:endParaRPr lang="zh-CN" altLang="en-US" dirty="0"/>
          </a:p>
        </p:txBody>
      </p:sp>
      <p:sp>
        <p:nvSpPr>
          <p:cNvPr id="12292" name="内容占位符 2"/>
          <p:cNvSpPr>
            <a:spLocks noGrp="1"/>
          </p:cNvSpPr>
          <p:nvPr>
            <p:ph idx="1"/>
          </p:nvPr>
        </p:nvSpPr>
        <p:spPr>
          <a:xfrm>
            <a:off x="457200" y="1239838"/>
            <a:ext cx="5050904" cy="4133378"/>
          </a:xfrm>
        </p:spPr>
        <p:txBody>
          <a:bodyPr/>
          <a:lstStyle/>
          <a:p>
            <a:r>
              <a:rPr lang="zh-CN" altLang="en-US" dirty="0"/>
              <a:t>比较两个二进制数的大小 </a:t>
            </a:r>
            <a:endParaRPr lang="zh-CN" altLang="en-US" dirty="0"/>
          </a:p>
          <a:p>
            <a:pPr lvl="1"/>
            <a:r>
              <a:rPr lang="zh-CN" altLang="en-US" dirty="0"/>
              <a:t>大于 </a:t>
            </a:r>
            <a:endParaRPr lang="zh-CN" altLang="en-US" dirty="0"/>
          </a:p>
          <a:p>
            <a:pPr lvl="1"/>
            <a:r>
              <a:rPr lang="zh-CN" altLang="en-US" dirty="0"/>
              <a:t>小于 </a:t>
            </a:r>
            <a:endParaRPr lang="zh-CN" altLang="en-US" dirty="0"/>
          </a:p>
          <a:p>
            <a:pPr lvl="1"/>
            <a:r>
              <a:rPr lang="zh-CN" altLang="en-US" dirty="0"/>
              <a:t>等于 </a:t>
            </a:r>
            <a:endParaRPr lang="zh-CN" altLang="en-US" dirty="0"/>
          </a:p>
          <a:p>
            <a:pPr lvl="1"/>
            <a:r>
              <a:rPr lang="zh-CN" altLang="en-US" dirty="0"/>
              <a:t>大于等于</a:t>
            </a:r>
            <a:r>
              <a:rPr lang="en-US" altLang="zh-CN" dirty="0"/>
              <a:t>(</a:t>
            </a:r>
            <a:r>
              <a:rPr lang="zh-CN" altLang="en-US" dirty="0"/>
              <a:t>不小于） </a:t>
            </a:r>
            <a:endParaRPr lang="zh-CN" altLang="en-US" dirty="0"/>
          </a:p>
          <a:p>
            <a:pPr lvl="1"/>
            <a:r>
              <a:rPr lang="zh-CN" altLang="en-US" dirty="0"/>
              <a:t>小于等于</a:t>
            </a:r>
            <a:r>
              <a:rPr lang="en-US" altLang="zh-CN" dirty="0"/>
              <a:t>(</a:t>
            </a:r>
            <a:r>
              <a:rPr lang="zh-CN" altLang="en-US" dirty="0"/>
              <a:t>不大于） </a:t>
            </a:r>
            <a:endParaRPr lang="zh-CN" altLang="en-US" dirty="0"/>
          </a:p>
          <a:p>
            <a:pPr lvl="1"/>
            <a:r>
              <a:rPr lang="zh-CN" altLang="en-US" dirty="0"/>
              <a:t>不等于</a:t>
            </a:r>
            <a:endParaRPr lang="en-US" altLang="zh-CN" dirty="0"/>
          </a:p>
          <a:p>
            <a:r>
              <a:rPr lang="zh-CN" altLang="en-US" dirty="0">
                <a:latin typeface="Tahoma" panose="020B0604030504040204" pitchFamily="34" charset="0"/>
                <a:ea typeface="黑体" panose="02010609060101010101" pitchFamily="49" charset="-122"/>
              </a:rPr>
              <a:t>例如：</a:t>
            </a:r>
            <a:r>
              <a:rPr lang="en-US" altLang="zh-CN" dirty="0">
                <a:latin typeface="Tahoma" panose="020B0604030504040204" pitchFamily="34" charset="0"/>
                <a:ea typeface="黑体" panose="02010609060101010101" pitchFamily="49" charset="-122"/>
              </a:rPr>
              <a:t>1</a:t>
            </a:r>
            <a:r>
              <a:rPr lang="zh-CN" altLang="en-US" dirty="0">
                <a:latin typeface="Tahoma" panose="020B0604030504040204" pitchFamily="34" charset="0"/>
                <a:ea typeface="黑体" panose="02010609060101010101" pitchFamily="49" charset="-122"/>
              </a:rPr>
              <a:t>位数值比较器</a:t>
            </a:r>
            <a:r>
              <a:rPr lang="zh-CN" altLang="en-US" dirty="0"/>
              <a:t> </a:t>
            </a:r>
            <a:endParaRPr lang="zh-CN" altLang="en-US" dirty="0"/>
          </a:p>
        </p:txBody>
      </p:sp>
      <p:pic>
        <p:nvPicPr>
          <p:cNvPr id="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7206" y="1641055"/>
            <a:ext cx="4673600" cy="2663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7"/>
          <p:cNvGraphicFramePr>
            <a:graphicFrameLocks noChangeAspect="1"/>
          </p:cNvGraphicFramePr>
          <p:nvPr/>
        </p:nvGraphicFramePr>
        <p:xfrm>
          <a:off x="691375" y="5247353"/>
          <a:ext cx="1485900" cy="512762"/>
        </p:xfrm>
        <a:graphic>
          <a:graphicData uri="http://schemas.openxmlformats.org/presentationml/2006/ole">
            <mc:AlternateContent xmlns:mc="http://schemas.openxmlformats.org/markup-compatibility/2006">
              <mc:Choice xmlns:v="urn:schemas-microsoft-com:vml" Requires="v">
                <p:oleObj spid="_x0000_s1398" name="Equation" r:id="rId2" imgW="660400" imgH="228600" progId="Equation.3">
                  <p:embed/>
                </p:oleObj>
              </mc:Choice>
              <mc:Fallback>
                <p:oleObj name="Equation" r:id="rId2" imgW="660400" imgH="228600" progId="Equation.3">
                  <p:embed/>
                  <p:pic>
                    <p:nvPicPr>
                      <p:cNvPr id="0" name="图片 13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75" y="5247353"/>
                        <a:ext cx="14859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8"/>
          <p:cNvGraphicFramePr>
            <a:graphicFrameLocks noChangeAspect="1"/>
          </p:cNvGraphicFramePr>
          <p:nvPr/>
        </p:nvGraphicFramePr>
        <p:xfrm>
          <a:off x="683568" y="5760115"/>
          <a:ext cx="1468437" cy="512763"/>
        </p:xfrm>
        <a:graphic>
          <a:graphicData uri="http://schemas.openxmlformats.org/presentationml/2006/ole">
            <mc:AlternateContent xmlns:mc="http://schemas.openxmlformats.org/markup-compatibility/2006">
              <mc:Choice xmlns:v="urn:schemas-microsoft-com:vml" Requires="v">
                <p:oleObj spid="_x0000_s1399" name="Equation" r:id="rId4" imgW="647700" imgH="228600" progId="Equation.3">
                  <p:embed/>
                </p:oleObj>
              </mc:Choice>
              <mc:Fallback>
                <p:oleObj name="Equation" r:id="rId4" imgW="647700" imgH="228600" progId="Equation.3">
                  <p:embed/>
                  <p:pic>
                    <p:nvPicPr>
                      <p:cNvPr id="0" name="图片 13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5760115"/>
                        <a:ext cx="14684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nvGraphicFramePr>
        <p:xfrm>
          <a:off x="2339752" y="5591224"/>
          <a:ext cx="2209800" cy="512763"/>
        </p:xfrm>
        <a:graphic>
          <a:graphicData uri="http://schemas.openxmlformats.org/presentationml/2006/ole">
            <mc:AlternateContent xmlns:mc="http://schemas.openxmlformats.org/markup-compatibility/2006">
              <mc:Choice xmlns:v="urn:schemas-microsoft-com:vml" Requires="v">
                <p:oleObj spid="_x0000_s1400" name="Equation" r:id="rId6" imgW="977900" imgH="228600" progId="Equation.3">
                  <p:embed/>
                </p:oleObj>
              </mc:Choice>
              <mc:Fallback>
                <p:oleObj name="Equation" r:id="rId6" imgW="977900" imgH="228600" progId="Equation.3">
                  <p:embed/>
                  <p:pic>
                    <p:nvPicPr>
                      <p:cNvPr id="0" name="图片 13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5591224"/>
                        <a:ext cx="22098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3" descr="D:\_LQ_work_[CUR].dir\lq_wk_cache\_lq01_teaching\wk_03_11_new_数字电路\09_2009_LiQ\04_ppt53a.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4493" y="4437112"/>
            <a:ext cx="4217987" cy="129857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6"/>
          <p:cNvGrpSpPr/>
          <p:nvPr/>
        </p:nvGrpSpPr>
        <p:grpSpPr bwMode="auto">
          <a:xfrm>
            <a:off x="8206680" y="4524424"/>
            <a:ext cx="609600" cy="1066800"/>
            <a:chOff x="5088" y="3216"/>
            <a:chExt cx="384" cy="672"/>
          </a:xfrm>
        </p:grpSpPr>
        <p:sp>
          <p:nvSpPr>
            <p:cNvPr id="15" name="AutoShape 14"/>
            <p:cNvSpPr>
              <a:spLocks noChangeArrowheads="1"/>
            </p:cNvSpPr>
            <p:nvPr/>
          </p:nvSpPr>
          <p:spPr bwMode="auto">
            <a:xfrm>
              <a:off x="5088" y="3216"/>
              <a:ext cx="384" cy="240"/>
            </a:xfrm>
            <a:prstGeom prst="roundRect">
              <a:avLst>
                <a:gd name="adj" fmla="val 16667"/>
              </a:avLst>
            </a:prstGeom>
            <a:noFill/>
            <a:ln w="952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15"/>
            <p:cNvSpPr>
              <a:spLocks noChangeArrowheads="1"/>
            </p:cNvSpPr>
            <p:nvPr/>
          </p:nvSpPr>
          <p:spPr bwMode="auto">
            <a:xfrm>
              <a:off x="5088" y="3648"/>
              <a:ext cx="384" cy="240"/>
            </a:xfrm>
            <a:prstGeom prst="roundRect">
              <a:avLst>
                <a:gd name="adj" fmla="val 16667"/>
              </a:avLst>
            </a:prstGeom>
            <a:noFill/>
            <a:ln w="952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多位比较器</a:t>
            </a:r>
            <a:r>
              <a:rPr lang="zh-CN" altLang="en-US" sz="3200" dirty="0">
                <a:latin typeface="黑体" panose="02010609060101010101" pitchFamily="49" charset="-122"/>
              </a:rPr>
              <a:t> </a:t>
            </a:r>
            <a:endParaRPr lang="zh-CN" alt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617" y="1333500"/>
            <a:ext cx="7854950" cy="34750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5"/>
          <p:cNvGraphicFramePr>
            <a:graphicFrameLocks noChangeAspect="1"/>
          </p:cNvGraphicFramePr>
          <p:nvPr/>
        </p:nvGraphicFramePr>
        <p:xfrm>
          <a:off x="557213" y="4808538"/>
          <a:ext cx="7526337" cy="403225"/>
        </p:xfrm>
        <a:graphic>
          <a:graphicData uri="http://schemas.openxmlformats.org/presentationml/2006/ole">
            <mc:AlternateContent xmlns:mc="http://schemas.openxmlformats.org/markup-compatibility/2006">
              <mc:Choice xmlns:v="urn:schemas-microsoft-com:vml" Requires="v">
                <p:oleObj spid="_x0000_s2422" name="Equation" r:id="rId2" imgW="3733800" imgH="203200" progId="Equation.3">
                  <p:embed/>
                </p:oleObj>
              </mc:Choice>
              <mc:Fallback>
                <p:oleObj name="Equation" r:id="rId2" imgW="3733800" imgH="203200" progId="Equation.3">
                  <p:embed/>
                  <p:pic>
                    <p:nvPicPr>
                      <p:cNvPr id="0" name="图片 2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4808538"/>
                        <a:ext cx="7526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nvGraphicFramePr>
        <p:xfrm>
          <a:off x="544513" y="5364163"/>
          <a:ext cx="7834312" cy="404812"/>
        </p:xfrm>
        <a:graphic>
          <a:graphicData uri="http://schemas.openxmlformats.org/presentationml/2006/ole">
            <mc:AlternateContent xmlns:mc="http://schemas.openxmlformats.org/markup-compatibility/2006">
              <mc:Choice xmlns:v="urn:schemas-microsoft-com:vml" Requires="v">
                <p:oleObj spid="_x0000_s2423" name="" r:id="rId4" imgW="3873500" imgH="203200" progId="Equation.3">
                  <p:embed/>
                </p:oleObj>
              </mc:Choice>
              <mc:Fallback>
                <p:oleObj name="" r:id="rId4" imgW="3873500" imgH="203200" progId="Equation.3">
                  <p:embed/>
                  <p:pic>
                    <p:nvPicPr>
                      <p:cNvPr id="0" name="图片 24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513" y="5364163"/>
                        <a:ext cx="7834312"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p:cNvGraphicFramePr>
            <a:graphicFrameLocks noChangeAspect="1"/>
          </p:cNvGraphicFramePr>
          <p:nvPr/>
        </p:nvGraphicFramePr>
        <p:xfrm>
          <a:off x="555625" y="5921375"/>
          <a:ext cx="4257675" cy="431800"/>
        </p:xfrm>
        <a:graphic>
          <a:graphicData uri="http://schemas.openxmlformats.org/presentationml/2006/ole">
            <mc:AlternateContent xmlns:mc="http://schemas.openxmlformats.org/markup-compatibility/2006">
              <mc:Choice xmlns:v="urn:schemas-microsoft-com:vml" Requires="v">
                <p:oleObj spid="_x0000_s2424" name="" r:id="rId6" imgW="1968500" imgH="203200" progId="Equation.3">
                  <p:embed/>
                </p:oleObj>
              </mc:Choice>
              <mc:Fallback>
                <p:oleObj name="" r:id="rId6" imgW="1968500" imgH="203200" progId="Equation.3">
                  <p:embed/>
                  <p:pic>
                    <p:nvPicPr>
                      <p:cNvPr id="0" name="图片 24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625" y="5921375"/>
                        <a:ext cx="42576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多位比较器</a:t>
            </a:r>
            <a:r>
              <a:rPr lang="zh-CN" altLang="en-US" sz="2800" dirty="0">
                <a:latin typeface="黑体" panose="02010609060101010101" pitchFamily="49" charset="-122"/>
              </a:rPr>
              <a:t> </a:t>
            </a:r>
            <a:endParaRPr lang="zh-CN" altLang="en-US" dirty="0"/>
          </a:p>
        </p:txBody>
      </p:sp>
      <p:grpSp>
        <p:nvGrpSpPr>
          <p:cNvPr id="8" name="Group 14"/>
          <p:cNvGrpSpPr/>
          <p:nvPr/>
        </p:nvGrpSpPr>
        <p:grpSpPr bwMode="auto">
          <a:xfrm>
            <a:off x="1050634" y="2120624"/>
            <a:ext cx="6985031" cy="3861411"/>
            <a:chOff x="384" y="2064"/>
            <a:chExt cx="3936" cy="1820"/>
          </a:xfrm>
        </p:grpSpPr>
        <p:sp>
          <p:nvSpPr>
            <p:cNvPr id="9" name="AutoShape 15"/>
            <p:cNvSpPr>
              <a:spLocks noChangeAspect="1" noChangeArrowheads="1" noTextEdit="1"/>
            </p:cNvSpPr>
            <p:nvPr/>
          </p:nvSpPr>
          <p:spPr bwMode="auto">
            <a:xfrm>
              <a:off x="384" y="2064"/>
              <a:ext cx="3936" cy="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Arc 16"/>
            <p:cNvSpPr/>
            <p:nvPr/>
          </p:nvSpPr>
          <p:spPr bwMode="auto">
            <a:xfrm>
              <a:off x="1205" y="2303"/>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7"/>
            <p:cNvSpPr/>
            <p:nvPr/>
          </p:nvSpPr>
          <p:spPr bwMode="auto">
            <a:xfrm>
              <a:off x="1079" y="2303"/>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Line 18"/>
            <p:cNvSpPr>
              <a:spLocks noChangeShapeType="1"/>
            </p:cNvSpPr>
            <p:nvPr/>
          </p:nvSpPr>
          <p:spPr bwMode="auto">
            <a:xfrm>
              <a:off x="1079" y="2303"/>
              <a:ext cx="0"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9"/>
            <p:cNvSpPr>
              <a:spLocks noChangeShapeType="1"/>
            </p:cNvSpPr>
            <p:nvPr/>
          </p:nvSpPr>
          <p:spPr bwMode="auto">
            <a:xfrm flipH="1">
              <a:off x="971" y="2321"/>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20"/>
            <p:cNvSpPr>
              <a:spLocks noChangeShapeType="1"/>
            </p:cNvSpPr>
            <p:nvPr/>
          </p:nvSpPr>
          <p:spPr bwMode="auto">
            <a:xfrm flipH="1">
              <a:off x="971" y="243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Oval 21"/>
            <p:cNvSpPr>
              <a:spLocks noChangeArrowheads="1"/>
            </p:cNvSpPr>
            <p:nvPr/>
          </p:nvSpPr>
          <p:spPr bwMode="auto">
            <a:xfrm>
              <a:off x="1295" y="2358"/>
              <a:ext cx="36" cy="37"/>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Line 22"/>
            <p:cNvSpPr>
              <a:spLocks noChangeShapeType="1"/>
            </p:cNvSpPr>
            <p:nvPr/>
          </p:nvSpPr>
          <p:spPr bwMode="auto">
            <a:xfrm>
              <a:off x="1331" y="2376"/>
              <a:ext cx="7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Arc 23"/>
            <p:cNvSpPr/>
            <p:nvPr/>
          </p:nvSpPr>
          <p:spPr bwMode="auto">
            <a:xfrm>
              <a:off x="1744" y="2138"/>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24"/>
            <p:cNvSpPr/>
            <p:nvPr/>
          </p:nvSpPr>
          <p:spPr bwMode="auto">
            <a:xfrm>
              <a:off x="1618" y="2138"/>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Line 25"/>
            <p:cNvSpPr>
              <a:spLocks noChangeShapeType="1"/>
            </p:cNvSpPr>
            <p:nvPr/>
          </p:nvSpPr>
          <p:spPr bwMode="auto">
            <a:xfrm flipH="1">
              <a:off x="1510" y="2156"/>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26"/>
            <p:cNvSpPr>
              <a:spLocks noChangeShapeType="1"/>
            </p:cNvSpPr>
            <p:nvPr/>
          </p:nvSpPr>
          <p:spPr bwMode="auto">
            <a:xfrm flipH="1">
              <a:off x="1510" y="2266"/>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27"/>
            <p:cNvSpPr>
              <a:spLocks noChangeShapeType="1"/>
            </p:cNvSpPr>
            <p:nvPr/>
          </p:nvSpPr>
          <p:spPr bwMode="auto">
            <a:xfrm>
              <a:off x="1834" y="2211"/>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Arc 28"/>
            <p:cNvSpPr/>
            <p:nvPr/>
          </p:nvSpPr>
          <p:spPr bwMode="auto">
            <a:xfrm>
              <a:off x="1744" y="2468"/>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29"/>
            <p:cNvSpPr/>
            <p:nvPr/>
          </p:nvSpPr>
          <p:spPr bwMode="auto">
            <a:xfrm>
              <a:off x="1618" y="2468"/>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30"/>
            <p:cNvSpPr>
              <a:spLocks noChangeShapeType="1"/>
            </p:cNvSpPr>
            <p:nvPr/>
          </p:nvSpPr>
          <p:spPr bwMode="auto">
            <a:xfrm flipH="1">
              <a:off x="1510" y="248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31"/>
            <p:cNvSpPr>
              <a:spLocks noChangeShapeType="1"/>
            </p:cNvSpPr>
            <p:nvPr/>
          </p:nvSpPr>
          <p:spPr bwMode="auto">
            <a:xfrm flipH="1">
              <a:off x="1510" y="259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32"/>
            <p:cNvSpPr>
              <a:spLocks noChangeShapeType="1"/>
            </p:cNvSpPr>
            <p:nvPr/>
          </p:nvSpPr>
          <p:spPr bwMode="auto">
            <a:xfrm>
              <a:off x="1834" y="254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Arc 33"/>
            <p:cNvSpPr/>
            <p:nvPr/>
          </p:nvSpPr>
          <p:spPr bwMode="auto">
            <a:xfrm>
              <a:off x="2157" y="2303"/>
              <a:ext cx="3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Line 34"/>
            <p:cNvSpPr>
              <a:spLocks noChangeShapeType="1"/>
            </p:cNvSpPr>
            <p:nvPr/>
          </p:nvSpPr>
          <p:spPr bwMode="auto">
            <a:xfrm>
              <a:off x="2157" y="2321"/>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35"/>
            <p:cNvSpPr>
              <a:spLocks noChangeShapeType="1"/>
            </p:cNvSpPr>
            <p:nvPr/>
          </p:nvSpPr>
          <p:spPr bwMode="auto">
            <a:xfrm>
              <a:off x="2157" y="2432"/>
              <a:ext cx="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36"/>
            <p:cNvSpPr>
              <a:spLocks noChangeShapeType="1"/>
            </p:cNvSpPr>
            <p:nvPr/>
          </p:nvSpPr>
          <p:spPr bwMode="auto">
            <a:xfrm>
              <a:off x="2157" y="2303"/>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7"/>
            <p:cNvSpPr>
              <a:spLocks noChangeShapeType="1"/>
            </p:cNvSpPr>
            <p:nvPr/>
          </p:nvSpPr>
          <p:spPr bwMode="auto">
            <a:xfrm>
              <a:off x="2157" y="2450"/>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Arc 38"/>
            <p:cNvSpPr/>
            <p:nvPr/>
          </p:nvSpPr>
          <p:spPr bwMode="auto">
            <a:xfrm>
              <a:off x="2247" y="2303"/>
              <a:ext cx="126" cy="147"/>
            </a:xfrm>
            <a:custGeom>
              <a:avLst/>
              <a:gdLst>
                <a:gd name="G0" fmla="+- 0 0 0"/>
                <a:gd name="G1" fmla="+- 0 0 0"/>
                <a:gd name="G2" fmla="+- 21600 0 0"/>
                <a:gd name="T0" fmla="*/ 18951 w 18951"/>
                <a:gd name="T1" fmla="*/ 10365 h 21600"/>
                <a:gd name="T2" fmla="*/ 0 w 18951"/>
                <a:gd name="T3" fmla="*/ 21600 h 21600"/>
                <a:gd name="T4" fmla="*/ 0 w 18951"/>
                <a:gd name="T5" fmla="*/ 0 h 21600"/>
              </a:gdLst>
              <a:ahLst/>
              <a:cxnLst>
                <a:cxn ang="0">
                  <a:pos x="T0" y="T1"/>
                </a:cxn>
                <a:cxn ang="0">
                  <a:pos x="T2" y="T3"/>
                </a:cxn>
                <a:cxn ang="0">
                  <a:pos x="T4" y="T5"/>
                </a:cxn>
              </a:cxnLst>
              <a:rect l="0" t="0" r="r" b="b"/>
              <a:pathLst>
                <a:path w="18951" h="21600" fill="none" extrusionOk="0">
                  <a:moveTo>
                    <a:pt x="18950" y="10364"/>
                  </a:moveTo>
                  <a:cubicBezTo>
                    <a:pt x="15162" y="17292"/>
                    <a:pt x="7895" y="21599"/>
                    <a:pt x="0" y="21600"/>
                  </a:cubicBezTo>
                </a:path>
                <a:path w="18951" h="21600" stroke="0" extrusionOk="0">
                  <a:moveTo>
                    <a:pt x="18950" y="10364"/>
                  </a:moveTo>
                  <a:cubicBezTo>
                    <a:pt x="15162" y="17292"/>
                    <a:pt x="7895" y="21599"/>
                    <a:pt x="0" y="21600"/>
                  </a:cubicBezTo>
                  <a:lnTo>
                    <a:pt x="0"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Arc 39"/>
            <p:cNvSpPr/>
            <p:nvPr/>
          </p:nvSpPr>
          <p:spPr bwMode="auto">
            <a:xfrm>
              <a:off x="2247" y="2303"/>
              <a:ext cx="125" cy="147"/>
            </a:xfrm>
            <a:custGeom>
              <a:avLst/>
              <a:gdLst>
                <a:gd name="G0" fmla="+- 0 0 0"/>
                <a:gd name="G1" fmla="+- 21600 0 0"/>
                <a:gd name="G2" fmla="+- 21600 0 0"/>
                <a:gd name="T0" fmla="*/ 0 w 18723"/>
                <a:gd name="T1" fmla="*/ 0 h 21600"/>
                <a:gd name="T2" fmla="*/ 18723 w 18723"/>
                <a:gd name="T3" fmla="*/ 10829 h 21600"/>
                <a:gd name="T4" fmla="*/ 0 w 18723"/>
                <a:gd name="T5" fmla="*/ 21600 h 21600"/>
              </a:gdLst>
              <a:ahLst/>
              <a:cxnLst>
                <a:cxn ang="0">
                  <a:pos x="T0" y="T1"/>
                </a:cxn>
                <a:cxn ang="0">
                  <a:pos x="T2" y="T3"/>
                </a:cxn>
                <a:cxn ang="0">
                  <a:pos x="T4" y="T5"/>
                </a:cxn>
              </a:cxnLst>
              <a:rect l="0" t="0" r="r" b="b"/>
              <a:pathLst>
                <a:path w="18723" h="21600" fill="none" extrusionOk="0">
                  <a:moveTo>
                    <a:pt x="-1" y="0"/>
                  </a:moveTo>
                  <a:cubicBezTo>
                    <a:pt x="7728" y="0"/>
                    <a:pt x="14868" y="4129"/>
                    <a:pt x="18722" y="10829"/>
                  </a:cubicBezTo>
                </a:path>
                <a:path w="18723" h="21600" stroke="0" extrusionOk="0">
                  <a:moveTo>
                    <a:pt x="-1" y="0"/>
                  </a:moveTo>
                  <a:cubicBezTo>
                    <a:pt x="7728" y="0"/>
                    <a:pt x="14868" y="4129"/>
                    <a:pt x="18722" y="10829"/>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Oval 40"/>
            <p:cNvSpPr>
              <a:spLocks noChangeArrowheads="1"/>
            </p:cNvSpPr>
            <p:nvPr/>
          </p:nvSpPr>
          <p:spPr bwMode="auto">
            <a:xfrm>
              <a:off x="2373" y="2358"/>
              <a:ext cx="36" cy="37"/>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Line 41"/>
            <p:cNvSpPr>
              <a:spLocks noChangeShapeType="1"/>
            </p:cNvSpPr>
            <p:nvPr/>
          </p:nvSpPr>
          <p:spPr bwMode="auto">
            <a:xfrm>
              <a:off x="2409" y="2376"/>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42"/>
            <p:cNvSpPr>
              <a:spLocks noChangeShapeType="1"/>
            </p:cNvSpPr>
            <p:nvPr/>
          </p:nvSpPr>
          <p:spPr bwMode="auto">
            <a:xfrm flipH="1">
              <a:off x="2049" y="2321"/>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43"/>
            <p:cNvSpPr>
              <a:spLocks noChangeShapeType="1"/>
            </p:cNvSpPr>
            <p:nvPr/>
          </p:nvSpPr>
          <p:spPr bwMode="auto">
            <a:xfrm flipH="1">
              <a:off x="2049" y="243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44"/>
            <p:cNvSpPr>
              <a:spLocks noChangeShapeType="1"/>
            </p:cNvSpPr>
            <p:nvPr/>
          </p:nvSpPr>
          <p:spPr bwMode="auto">
            <a:xfrm>
              <a:off x="2427" y="2376"/>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Oval 45"/>
            <p:cNvSpPr>
              <a:spLocks noChangeArrowheads="1"/>
            </p:cNvSpPr>
            <p:nvPr/>
          </p:nvSpPr>
          <p:spPr bwMode="auto">
            <a:xfrm>
              <a:off x="1444" y="2364"/>
              <a:ext cx="24" cy="25"/>
            </a:xfrm>
            <a:prstGeom prst="ellipse">
              <a:avLst/>
            </a:prstGeom>
            <a:solidFill>
              <a:srgbClr val="FF0000"/>
            </a:solidFill>
            <a:ln w="9525">
              <a:solidFill>
                <a:srgbClr val="FF0000"/>
              </a:solidFill>
              <a:round/>
            </a:ln>
          </p:spPr>
          <p:txBody>
            <a:bodyPr/>
            <a:lstStyle/>
            <a:p>
              <a:endParaRPr lang="zh-CN" altLang="en-US"/>
            </a:p>
          </p:txBody>
        </p:sp>
        <p:sp>
          <p:nvSpPr>
            <p:cNvPr id="40" name="Rectangle 46"/>
            <p:cNvSpPr>
              <a:spLocks noChangeArrowheads="1"/>
            </p:cNvSpPr>
            <p:nvPr/>
          </p:nvSpPr>
          <p:spPr bwMode="auto">
            <a:xfrm>
              <a:off x="504" y="2076"/>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A</a:t>
              </a:r>
              <a:r>
                <a:rPr kumimoji="0" lang="en-US" altLang="zh-CN" sz="1600" baseline="-25000">
                  <a:solidFill>
                    <a:srgbClr val="008000"/>
                  </a:solidFill>
                </a:rPr>
                <a:t>1</a:t>
              </a:r>
              <a:endParaRPr kumimoji="0" lang="en-US" altLang="zh-CN" sz="1800" baseline="-25000">
                <a:latin typeface="Arial" panose="020B0604020202020204" pitchFamily="34" charset="0"/>
              </a:endParaRPr>
            </a:p>
          </p:txBody>
        </p:sp>
        <p:sp>
          <p:nvSpPr>
            <p:cNvPr id="41" name="Oval 47"/>
            <p:cNvSpPr>
              <a:spLocks noChangeArrowheads="1"/>
            </p:cNvSpPr>
            <p:nvPr/>
          </p:nvSpPr>
          <p:spPr bwMode="auto">
            <a:xfrm>
              <a:off x="737" y="2138"/>
              <a:ext cx="36" cy="36"/>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48"/>
            <p:cNvSpPr/>
            <p:nvPr/>
          </p:nvSpPr>
          <p:spPr bwMode="auto">
            <a:xfrm>
              <a:off x="773" y="2156"/>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Oval 49"/>
            <p:cNvSpPr>
              <a:spLocks noChangeArrowheads="1"/>
            </p:cNvSpPr>
            <p:nvPr/>
          </p:nvSpPr>
          <p:spPr bwMode="auto">
            <a:xfrm>
              <a:off x="905" y="2144"/>
              <a:ext cx="24" cy="24"/>
            </a:xfrm>
            <a:prstGeom prst="ellipse">
              <a:avLst/>
            </a:prstGeom>
            <a:solidFill>
              <a:srgbClr val="FF0000"/>
            </a:solidFill>
            <a:ln w="9525">
              <a:solidFill>
                <a:srgbClr val="FF0000"/>
              </a:solidFill>
              <a:round/>
            </a:ln>
          </p:spPr>
          <p:txBody>
            <a:bodyPr/>
            <a:lstStyle/>
            <a:p>
              <a:endParaRPr lang="zh-CN" altLang="en-US"/>
            </a:p>
          </p:txBody>
        </p:sp>
        <p:sp>
          <p:nvSpPr>
            <p:cNvPr id="44" name="Rectangle 50"/>
            <p:cNvSpPr>
              <a:spLocks noChangeArrowheads="1"/>
            </p:cNvSpPr>
            <p:nvPr/>
          </p:nvSpPr>
          <p:spPr bwMode="auto">
            <a:xfrm>
              <a:off x="504" y="2517"/>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B</a:t>
              </a:r>
              <a:r>
                <a:rPr kumimoji="0" lang="en-US" altLang="zh-CN" sz="1600" baseline="-25000">
                  <a:solidFill>
                    <a:srgbClr val="008000"/>
                  </a:solidFill>
                </a:rPr>
                <a:t>1</a:t>
              </a:r>
              <a:endParaRPr kumimoji="0" lang="en-US" altLang="zh-CN" sz="1800" baseline="-25000">
                <a:latin typeface="Arial" panose="020B0604020202020204" pitchFamily="34" charset="0"/>
              </a:endParaRPr>
            </a:p>
          </p:txBody>
        </p:sp>
        <p:sp>
          <p:nvSpPr>
            <p:cNvPr id="45" name="Oval 51"/>
            <p:cNvSpPr>
              <a:spLocks noChangeArrowheads="1"/>
            </p:cNvSpPr>
            <p:nvPr/>
          </p:nvSpPr>
          <p:spPr bwMode="auto">
            <a:xfrm>
              <a:off x="737" y="2579"/>
              <a:ext cx="36" cy="36"/>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52"/>
            <p:cNvSpPr/>
            <p:nvPr/>
          </p:nvSpPr>
          <p:spPr bwMode="auto">
            <a:xfrm>
              <a:off x="773" y="2597"/>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Oval 53"/>
            <p:cNvSpPr>
              <a:spLocks noChangeArrowheads="1"/>
            </p:cNvSpPr>
            <p:nvPr/>
          </p:nvSpPr>
          <p:spPr bwMode="auto">
            <a:xfrm>
              <a:off x="905" y="2585"/>
              <a:ext cx="24" cy="24"/>
            </a:xfrm>
            <a:prstGeom prst="ellipse">
              <a:avLst/>
            </a:prstGeom>
            <a:solidFill>
              <a:srgbClr val="FF0000"/>
            </a:solidFill>
            <a:ln w="9525">
              <a:solidFill>
                <a:srgbClr val="FF0000"/>
              </a:solidFill>
              <a:round/>
            </a:ln>
          </p:spPr>
          <p:txBody>
            <a:bodyPr/>
            <a:lstStyle/>
            <a:p>
              <a:endParaRPr lang="zh-CN" altLang="en-US"/>
            </a:p>
          </p:txBody>
        </p:sp>
        <p:sp>
          <p:nvSpPr>
            <p:cNvPr id="48" name="Arc 54"/>
            <p:cNvSpPr/>
            <p:nvPr/>
          </p:nvSpPr>
          <p:spPr bwMode="auto">
            <a:xfrm>
              <a:off x="1205" y="3020"/>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55"/>
            <p:cNvSpPr/>
            <p:nvPr/>
          </p:nvSpPr>
          <p:spPr bwMode="auto">
            <a:xfrm>
              <a:off x="1079" y="3020"/>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Line 56"/>
            <p:cNvSpPr>
              <a:spLocks noChangeShapeType="1"/>
            </p:cNvSpPr>
            <p:nvPr/>
          </p:nvSpPr>
          <p:spPr bwMode="auto">
            <a:xfrm>
              <a:off x="1079" y="3020"/>
              <a:ext cx="0"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57"/>
            <p:cNvSpPr>
              <a:spLocks noChangeShapeType="1"/>
            </p:cNvSpPr>
            <p:nvPr/>
          </p:nvSpPr>
          <p:spPr bwMode="auto">
            <a:xfrm flipH="1">
              <a:off x="971" y="303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58"/>
            <p:cNvSpPr>
              <a:spLocks noChangeShapeType="1"/>
            </p:cNvSpPr>
            <p:nvPr/>
          </p:nvSpPr>
          <p:spPr bwMode="auto">
            <a:xfrm flipH="1">
              <a:off x="971" y="314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Oval 59"/>
            <p:cNvSpPr>
              <a:spLocks noChangeArrowheads="1"/>
            </p:cNvSpPr>
            <p:nvPr/>
          </p:nvSpPr>
          <p:spPr bwMode="auto">
            <a:xfrm>
              <a:off x="1295" y="3075"/>
              <a:ext cx="36" cy="36"/>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Line 60"/>
            <p:cNvSpPr>
              <a:spLocks noChangeShapeType="1"/>
            </p:cNvSpPr>
            <p:nvPr/>
          </p:nvSpPr>
          <p:spPr bwMode="auto">
            <a:xfrm>
              <a:off x="1331" y="3093"/>
              <a:ext cx="7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Arc 61"/>
            <p:cNvSpPr/>
            <p:nvPr/>
          </p:nvSpPr>
          <p:spPr bwMode="auto">
            <a:xfrm>
              <a:off x="1744" y="2854"/>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62"/>
            <p:cNvSpPr/>
            <p:nvPr/>
          </p:nvSpPr>
          <p:spPr bwMode="auto">
            <a:xfrm>
              <a:off x="1618" y="2854"/>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Line 63"/>
            <p:cNvSpPr>
              <a:spLocks noChangeShapeType="1"/>
            </p:cNvSpPr>
            <p:nvPr/>
          </p:nvSpPr>
          <p:spPr bwMode="auto">
            <a:xfrm flipH="1">
              <a:off x="1510" y="2873"/>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64"/>
            <p:cNvSpPr>
              <a:spLocks noChangeShapeType="1"/>
            </p:cNvSpPr>
            <p:nvPr/>
          </p:nvSpPr>
          <p:spPr bwMode="auto">
            <a:xfrm flipH="1">
              <a:off x="1510" y="2983"/>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65"/>
            <p:cNvSpPr>
              <a:spLocks noChangeShapeType="1"/>
            </p:cNvSpPr>
            <p:nvPr/>
          </p:nvSpPr>
          <p:spPr bwMode="auto">
            <a:xfrm>
              <a:off x="1834" y="292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Arc 66"/>
            <p:cNvSpPr/>
            <p:nvPr/>
          </p:nvSpPr>
          <p:spPr bwMode="auto">
            <a:xfrm>
              <a:off x="1744" y="3185"/>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67"/>
            <p:cNvSpPr/>
            <p:nvPr/>
          </p:nvSpPr>
          <p:spPr bwMode="auto">
            <a:xfrm>
              <a:off x="1618" y="3185"/>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Line 68"/>
            <p:cNvSpPr>
              <a:spLocks noChangeShapeType="1"/>
            </p:cNvSpPr>
            <p:nvPr/>
          </p:nvSpPr>
          <p:spPr bwMode="auto">
            <a:xfrm flipH="1">
              <a:off x="1510" y="3203"/>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69"/>
            <p:cNvSpPr>
              <a:spLocks noChangeShapeType="1"/>
            </p:cNvSpPr>
            <p:nvPr/>
          </p:nvSpPr>
          <p:spPr bwMode="auto">
            <a:xfrm flipH="1">
              <a:off x="1510" y="3314"/>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70"/>
            <p:cNvSpPr>
              <a:spLocks noChangeShapeType="1"/>
            </p:cNvSpPr>
            <p:nvPr/>
          </p:nvSpPr>
          <p:spPr bwMode="auto">
            <a:xfrm>
              <a:off x="1834" y="325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Arc 71"/>
            <p:cNvSpPr/>
            <p:nvPr/>
          </p:nvSpPr>
          <p:spPr bwMode="auto">
            <a:xfrm>
              <a:off x="2157" y="3020"/>
              <a:ext cx="3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Line 72"/>
            <p:cNvSpPr>
              <a:spLocks noChangeShapeType="1"/>
            </p:cNvSpPr>
            <p:nvPr/>
          </p:nvSpPr>
          <p:spPr bwMode="auto">
            <a:xfrm>
              <a:off x="2157" y="3038"/>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Line 73"/>
            <p:cNvSpPr>
              <a:spLocks noChangeShapeType="1"/>
            </p:cNvSpPr>
            <p:nvPr/>
          </p:nvSpPr>
          <p:spPr bwMode="auto">
            <a:xfrm>
              <a:off x="2157" y="3148"/>
              <a:ext cx="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74"/>
            <p:cNvSpPr>
              <a:spLocks noChangeShapeType="1"/>
            </p:cNvSpPr>
            <p:nvPr/>
          </p:nvSpPr>
          <p:spPr bwMode="auto">
            <a:xfrm>
              <a:off x="2157" y="3020"/>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Line 75"/>
            <p:cNvSpPr>
              <a:spLocks noChangeShapeType="1"/>
            </p:cNvSpPr>
            <p:nvPr/>
          </p:nvSpPr>
          <p:spPr bwMode="auto">
            <a:xfrm>
              <a:off x="2157" y="3167"/>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 name="Arc 76"/>
            <p:cNvSpPr/>
            <p:nvPr/>
          </p:nvSpPr>
          <p:spPr bwMode="auto">
            <a:xfrm>
              <a:off x="2247" y="3020"/>
              <a:ext cx="126" cy="147"/>
            </a:xfrm>
            <a:custGeom>
              <a:avLst/>
              <a:gdLst>
                <a:gd name="G0" fmla="+- 0 0 0"/>
                <a:gd name="G1" fmla="+- 0 0 0"/>
                <a:gd name="G2" fmla="+- 21600 0 0"/>
                <a:gd name="T0" fmla="*/ 18951 w 18951"/>
                <a:gd name="T1" fmla="*/ 10365 h 21600"/>
                <a:gd name="T2" fmla="*/ 0 w 18951"/>
                <a:gd name="T3" fmla="*/ 21600 h 21600"/>
                <a:gd name="T4" fmla="*/ 0 w 18951"/>
                <a:gd name="T5" fmla="*/ 0 h 21600"/>
              </a:gdLst>
              <a:ahLst/>
              <a:cxnLst>
                <a:cxn ang="0">
                  <a:pos x="T0" y="T1"/>
                </a:cxn>
                <a:cxn ang="0">
                  <a:pos x="T2" y="T3"/>
                </a:cxn>
                <a:cxn ang="0">
                  <a:pos x="T4" y="T5"/>
                </a:cxn>
              </a:cxnLst>
              <a:rect l="0" t="0" r="r" b="b"/>
              <a:pathLst>
                <a:path w="18951" h="21600" fill="none" extrusionOk="0">
                  <a:moveTo>
                    <a:pt x="18950" y="10364"/>
                  </a:moveTo>
                  <a:cubicBezTo>
                    <a:pt x="15162" y="17292"/>
                    <a:pt x="7895" y="21599"/>
                    <a:pt x="0" y="21600"/>
                  </a:cubicBezTo>
                </a:path>
                <a:path w="18951" h="21600" stroke="0" extrusionOk="0">
                  <a:moveTo>
                    <a:pt x="18950" y="10364"/>
                  </a:moveTo>
                  <a:cubicBezTo>
                    <a:pt x="15162" y="17292"/>
                    <a:pt x="7895" y="21599"/>
                    <a:pt x="0" y="21600"/>
                  </a:cubicBezTo>
                  <a:lnTo>
                    <a:pt x="0"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Arc 77"/>
            <p:cNvSpPr/>
            <p:nvPr/>
          </p:nvSpPr>
          <p:spPr bwMode="auto">
            <a:xfrm>
              <a:off x="2247" y="3020"/>
              <a:ext cx="125" cy="147"/>
            </a:xfrm>
            <a:custGeom>
              <a:avLst/>
              <a:gdLst>
                <a:gd name="G0" fmla="+- 0 0 0"/>
                <a:gd name="G1" fmla="+- 21600 0 0"/>
                <a:gd name="G2" fmla="+- 21600 0 0"/>
                <a:gd name="T0" fmla="*/ 0 w 18723"/>
                <a:gd name="T1" fmla="*/ 0 h 21600"/>
                <a:gd name="T2" fmla="*/ 18723 w 18723"/>
                <a:gd name="T3" fmla="*/ 10829 h 21600"/>
                <a:gd name="T4" fmla="*/ 0 w 18723"/>
                <a:gd name="T5" fmla="*/ 21600 h 21600"/>
              </a:gdLst>
              <a:ahLst/>
              <a:cxnLst>
                <a:cxn ang="0">
                  <a:pos x="T0" y="T1"/>
                </a:cxn>
                <a:cxn ang="0">
                  <a:pos x="T2" y="T3"/>
                </a:cxn>
                <a:cxn ang="0">
                  <a:pos x="T4" y="T5"/>
                </a:cxn>
              </a:cxnLst>
              <a:rect l="0" t="0" r="r" b="b"/>
              <a:pathLst>
                <a:path w="18723" h="21600" fill="none" extrusionOk="0">
                  <a:moveTo>
                    <a:pt x="-1" y="0"/>
                  </a:moveTo>
                  <a:cubicBezTo>
                    <a:pt x="7728" y="0"/>
                    <a:pt x="14868" y="4129"/>
                    <a:pt x="18722" y="10829"/>
                  </a:cubicBezTo>
                </a:path>
                <a:path w="18723" h="21600" stroke="0" extrusionOk="0">
                  <a:moveTo>
                    <a:pt x="-1" y="0"/>
                  </a:moveTo>
                  <a:cubicBezTo>
                    <a:pt x="7728" y="0"/>
                    <a:pt x="14868" y="4129"/>
                    <a:pt x="18722" y="10829"/>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Oval 78"/>
            <p:cNvSpPr>
              <a:spLocks noChangeArrowheads="1"/>
            </p:cNvSpPr>
            <p:nvPr/>
          </p:nvSpPr>
          <p:spPr bwMode="auto">
            <a:xfrm>
              <a:off x="2373" y="3075"/>
              <a:ext cx="36" cy="36"/>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Line 79"/>
            <p:cNvSpPr>
              <a:spLocks noChangeShapeType="1"/>
            </p:cNvSpPr>
            <p:nvPr/>
          </p:nvSpPr>
          <p:spPr bwMode="auto">
            <a:xfrm>
              <a:off x="2409" y="3093"/>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 name="Line 80"/>
            <p:cNvSpPr>
              <a:spLocks noChangeShapeType="1"/>
            </p:cNvSpPr>
            <p:nvPr/>
          </p:nvSpPr>
          <p:spPr bwMode="auto">
            <a:xfrm flipH="1">
              <a:off x="2049" y="303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 name="Line 81"/>
            <p:cNvSpPr>
              <a:spLocks noChangeShapeType="1"/>
            </p:cNvSpPr>
            <p:nvPr/>
          </p:nvSpPr>
          <p:spPr bwMode="auto">
            <a:xfrm flipH="1">
              <a:off x="2049" y="314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 name="Line 82"/>
            <p:cNvSpPr>
              <a:spLocks noChangeShapeType="1"/>
            </p:cNvSpPr>
            <p:nvPr/>
          </p:nvSpPr>
          <p:spPr bwMode="auto">
            <a:xfrm>
              <a:off x="2427" y="3093"/>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Oval 83"/>
            <p:cNvSpPr>
              <a:spLocks noChangeArrowheads="1"/>
            </p:cNvSpPr>
            <p:nvPr/>
          </p:nvSpPr>
          <p:spPr bwMode="auto">
            <a:xfrm>
              <a:off x="1444" y="3081"/>
              <a:ext cx="24" cy="24"/>
            </a:xfrm>
            <a:prstGeom prst="ellipse">
              <a:avLst/>
            </a:prstGeom>
            <a:solidFill>
              <a:srgbClr val="FF0000"/>
            </a:solidFill>
            <a:ln w="9525">
              <a:solidFill>
                <a:srgbClr val="FF0000"/>
              </a:solidFill>
              <a:round/>
            </a:ln>
          </p:spPr>
          <p:txBody>
            <a:bodyPr/>
            <a:lstStyle/>
            <a:p>
              <a:endParaRPr lang="zh-CN" altLang="en-US"/>
            </a:p>
          </p:txBody>
        </p:sp>
        <p:sp>
          <p:nvSpPr>
            <p:cNvPr id="78" name="Rectangle 84"/>
            <p:cNvSpPr>
              <a:spLocks noChangeArrowheads="1"/>
            </p:cNvSpPr>
            <p:nvPr/>
          </p:nvSpPr>
          <p:spPr bwMode="auto">
            <a:xfrm>
              <a:off x="504" y="2793"/>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A</a:t>
              </a:r>
              <a:r>
                <a:rPr kumimoji="0" lang="en-US" altLang="zh-CN" sz="1600" baseline="-25000">
                  <a:solidFill>
                    <a:srgbClr val="008000"/>
                  </a:solidFill>
                </a:rPr>
                <a:t>0</a:t>
              </a:r>
              <a:endParaRPr kumimoji="0" lang="en-US" altLang="zh-CN" sz="1800" baseline="-25000">
                <a:latin typeface="Arial" panose="020B0604020202020204" pitchFamily="34" charset="0"/>
              </a:endParaRPr>
            </a:p>
          </p:txBody>
        </p:sp>
        <p:sp>
          <p:nvSpPr>
            <p:cNvPr id="79" name="Oval 85"/>
            <p:cNvSpPr>
              <a:spLocks noChangeArrowheads="1"/>
            </p:cNvSpPr>
            <p:nvPr/>
          </p:nvSpPr>
          <p:spPr bwMode="auto">
            <a:xfrm>
              <a:off x="737" y="2854"/>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Freeform 86"/>
            <p:cNvSpPr/>
            <p:nvPr/>
          </p:nvSpPr>
          <p:spPr bwMode="auto">
            <a:xfrm>
              <a:off x="773" y="2873"/>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Oval 87"/>
            <p:cNvSpPr>
              <a:spLocks noChangeArrowheads="1"/>
            </p:cNvSpPr>
            <p:nvPr/>
          </p:nvSpPr>
          <p:spPr bwMode="auto">
            <a:xfrm>
              <a:off x="905" y="2860"/>
              <a:ext cx="24" cy="25"/>
            </a:xfrm>
            <a:prstGeom prst="ellipse">
              <a:avLst/>
            </a:prstGeom>
            <a:solidFill>
              <a:srgbClr val="FF0000"/>
            </a:solidFill>
            <a:ln w="9525">
              <a:solidFill>
                <a:srgbClr val="FF0000"/>
              </a:solidFill>
              <a:round/>
            </a:ln>
          </p:spPr>
          <p:txBody>
            <a:bodyPr/>
            <a:lstStyle/>
            <a:p>
              <a:endParaRPr lang="zh-CN" altLang="en-US"/>
            </a:p>
          </p:txBody>
        </p:sp>
        <p:sp>
          <p:nvSpPr>
            <p:cNvPr id="82" name="Rectangle 88"/>
            <p:cNvSpPr>
              <a:spLocks noChangeArrowheads="1"/>
            </p:cNvSpPr>
            <p:nvPr/>
          </p:nvSpPr>
          <p:spPr bwMode="auto">
            <a:xfrm>
              <a:off x="504" y="3234"/>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B</a:t>
              </a:r>
              <a:r>
                <a:rPr kumimoji="0" lang="en-US" altLang="zh-CN" sz="1600" baseline="-25000">
                  <a:solidFill>
                    <a:srgbClr val="008000"/>
                  </a:solidFill>
                </a:rPr>
                <a:t>0</a:t>
              </a:r>
              <a:endParaRPr kumimoji="0" lang="en-US" altLang="zh-CN" sz="1800" baseline="-25000">
                <a:latin typeface="Arial" panose="020B0604020202020204" pitchFamily="34" charset="0"/>
              </a:endParaRPr>
            </a:p>
          </p:txBody>
        </p:sp>
        <p:sp>
          <p:nvSpPr>
            <p:cNvPr id="83" name="Oval 89"/>
            <p:cNvSpPr>
              <a:spLocks noChangeArrowheads="1"/>
            </p:cNvSpPr>
            <p:nvPr/>
          </p:nvSpPr>
          <p:spPr bwMode="auto">
            <a:xfrm>
              <a:off x="737" y="3295"/>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Freeform 90"/>
            <p:cNvSpPr/>
            <p:nvPr/>
          </p:nvSpPr>
          <p:spPr bwMode="auto">
            <a:xfrm>
              <a:off x="773" y="3314"/>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Oval 91"/>
            <p:cNvSpPr>
              <a:spLocks noChangeArrowheads="1"/>
            </p:cNvSpPr>
            <p:nvPr/>
          </p:nvSpPr>
          <p:spPr bwMode="auto">
            <a:xfrm>
              <a:off x="905" y="3301"/>
              <a:ext cx="24" cy="25"/>
            </a:xfrm>
            <a:prstGeom prst="ellipse">
              <a:avLst/>
            </a:prstGeom>
            <a:solidFill>
              <a:srgbClr val="FF0000"/>
            </a:solidFill>
            <a:ln w="9525">
              <a:solidFill>
                <a:srgbClr val="FF0000"/>
              </a:solidFill>
              <a:round/>
            </a:ln>
          </p:spPr>
          <p:txBody>
            <a:bodyPr/>
            <a:lstStyle/>
            <a:p>
              <a:endParaRPr lang="zh-CN" altLang="en-US"/>
            </a:p>
          </p:txBody>
        </p:sp>
        <p:sp>
          <p:nvSpPr>
            <p:cNvPr id="86" name="Arc 92"/>
            <p:cNvSpPr/>
            <p:nvPr/>
          </p:nvSpPr>
          <p:spPr bwMode="auto">
            <a:xfrm>
              <a:off x="2984" y="2358"/>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Freeform 93"/>
            <p:cNvSpPr/>
            <p:nvPr/>
          </p:nvSpPr>
          <p:spPr bwMode="auto">
            <a:xfrm>
              <a:off x="2858" y="2358"/>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 name="Line 94"/>
            <p:cNvSpPr>
              <a:spLocks noChangeShapeType="1"/>
            </p:cNvSpPr>
            <p:nvPr/>
          </p:nvSpPr>
          <p:spPr bwMode="auto">
            <a:xfrm flipH="1">
              <a:off x="2750" y="2376"/>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 name="Line 95"/>
            <p:cNvSpPr>
              <a:spLocks noChangeShapeType="1"/>
            </p:cNvSpPr>
            <p:nvPr/>
          </p:nvSpPr>
          <p:spPr bwMode="auto">
            <a:xfrm flipH="1">
              <a:off x="2750" y="248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 name="Line 96"/>
            <p:cNvSpPr>
              <a:spLocks noChangeShapeType="1"/>
            </p:cNvSpPr>
            <p:nvPr/>
          </p:nvSpPr>
          <p:spPr bwMode="auto">
            <a:xfrm>
              <a:off x="3074" y="243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 name="Arc 97"/>
            <p:cNvSpPr/>
            <p:nvPr/>
          </p:nvSpPr>
          <p:spPr bwMode="auto">
            <a:xfrm>
              <a:off x="2984" y="3020"/>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Freeform 98"/>
            <p:cNvSpPr/>
            <p:nvPr/>
          </p:nvSpPr>
          <p:spPr bwMode="auto">
            <a:xfrm>
              <a:off x="2858" y="3020"/>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Line 99"/>
            <p:cNvSpPr>
              <a:spLocks noChangeShapeType="1"/>
            </p:cNvSpPr>
            <p:nvPr/>
          </p:nvSpPr>
          <p:spPr bwMode="auto">
            <a:xfrm flipH="1">
              <a:off x="2750" y="303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Line 100"/>
            <p:cNvSpPr>
              <a:spLocks noChangeShapeType="1"/>
            </p:cNvSpPr>
            <p:nvPr/>
          </p:nvSpPr>
          <p:spPr bwMode="auto">
            <a:xfrm flipH="1">
              <a:off x="2750" y="314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 name="Line 101"/>
            <p:cNvSpPr>
              <a:spLocks noChangeShapeType="1"/>
            </p:cNvSpPr>
            <p:nvPr/>
          </p:nvSpPr>
          <p:spPr bwMode="auto">
            <a:xfrm>
              <a:off x="3074" y="3093"/>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6" name="Arc 102"/>
            <p:cNvSpPr/>
            <p:nvPr/>
          </p:nvSpPr>
          <p:spPr bwMode="auto">
            <a:xfrm>
              <a:off x="2984" y="2689"/>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103"/>
            <p:cNvSpPr/>
            <p:nvPr/>
          </p:nvSpPr>
          <p:spPr bwMode="auto">
            <a:xfrm>
              <a:off x="2858" y="2689"/>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Line 104"/>
            <p:cNvSpPr>
              <a:spLocks noChangeShapeType="1"/>
            </p:cNvSpPr>
            <p:nvPr/>
          </p:nvSpPr>
          <p:spPr bwMode="auto">
            <a:xfrm>
              <a:off x="2858" y="2670"/>
              <a:ext cx="0" cy="1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 name="Line 105"/>
            <p:cNvSpPr>
              <a:spLocks noChangeShapeType="1"/>
            </p:cNvSpPr>
            <p:nvPr/>
          </p:nvSpPr>
          <p:spPr bwMode="auto">
            <a:xfrm flipH="1">
              <a:off x="2750" y="270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0" name="Line 106"/>
            <p:cNvSpPr>
              <a:spLocks noChangeShapeType="1"/>
            </p:cNvSpPr>
            <p:nvPr/>
          </p:nvSpPr>
          <p:spPr bwMode="auto">
            <a:xfrm flipH="1">
              <a:off x="2750" y="276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1" name="Line 107"/>
            <p:cNvSpPr>
              <a:spLocks noChangeShapeType="1"/>
            </p:cNvSpPr>
            <p:nvPr/>
          </p:nvSpPr>
          <p:spPr bwMode="auto">
            <a:xfrm flipH="1">
              <a:off x="2750" y="281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 name="Line 108"/>
            <p:cNvSpPr>
              <a:spLocks noChangeShapeType="1"/>
            </p:cNvSpPr>
            <p:nvPr/>
          </p:nvSpPr>
          <p:spPr bwMode="auto">
            <a:xfrm>
              <a:off x="3074" y="276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 name="Arc 109"/>
            <p:cNvSpPr/>
            <p:nvPr/>
          </p:nvSpPr>
          <p:spPr bwMode="auto">
            <a:xfrm>
              <a:off x="2984" y="3350"/>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Freeform 110"/>
            <p:cNvSpPr/>
            <p:nvPr/>
          </p:nvSpPr>
          <p:spPr bwMode="auto">
            <a:xfrm>
              <a:off x="2858" y="3350"/>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Line 111"/>
            <p:cNvSpPr>
              <a:spLocks noChangeShapeType="1"/>
            </p:cNvSpPr>
            <p:nvPr/>
          </p:nvSpPr>
          <p:spPr bwMode="auto">
            <a:xfrm>
              <a:off x="2858" y="3332"/>
              <a:ext cx="0" cy="1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 name="Line 112"/>
            <p:cNvSpPr>
              <a:spLocks noChangeShapeType="1"/>
            </p:cNvSpPr>
            <p:nvPr/>
          </p:nvSpPr>
          <p:spPr bwMode="auto">
            <a:xfrm flipH="1">
              <a:off x="2750" y="3369"/>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 name="Line 113"/>
            <p:cNvSpPr>
              <a:spLocks noChangeShapeType="1"/>
            </p:cNvSpPr>
            <p:nvPr/>
          </p:nvSpPr>
          <p:spPr bwMode="auto">
            <a:xfrm flipH="1">
              <a:off x="2750" y="3424"/>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 name="Line 114"/>
            <p:cNvSpPr>
              <a:spLocks noChangeShapeType="1"/>
            </p:cNvSpPr>
            <p:nvPr/>
          </p:nvSpPr>
          <p:spPr bwMode="auto">
            <a:xfrm flipH="1">
              <a:off x="2750" y="3479"/>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 name="Line 115"/>
            <p:cNvSpPr>
              <a:spLocks noChangeShapeType="1"/>
            </p:cNvSpPr>
            <p:nvPr/>
          </p:nvSpPr>
          <p:spPr bwMode="auto">
            <a:xfrm>
              <a:off x="3074" y="3424"/>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 name="Arc 116"/>
            <p:cNvSpPr/>
            <p:nvPr/>
          </p:nvSpPr>
          <p:spPr bwMode="auto">
            <a:xfrm>
              <a:off x="2984" y="3681"/>
              <a:ext cx="9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Freeform 117"/>
            <p:cNvSpPr/>
            <p:nvPr/>
          </p:nvSpPr>
          <p:spPr bwMode="auto">
            <a:xfrm>
              <a:off x="2858" y="3681"/>
              <a:ext cx="126" cy="147"/>
            </a:xfrm>
            <a:custGeom>
              <a:avLst/>
              <a:gdLst>
                <a:gd name="T0" fmla="*/ 126 w 126"/>
                <a:gd name="T1" fmla="*/ 0 h 147"/>
                <a:gd name="T2" fmla="*/ 0 w 126"/>
                <a:gd name="T3" fmla="*/ 0 h 147"/>
                <a:gd name="T4" fmla="*/ 0 w 126"/>
                <a:gd name="T5" fmla="*/ 147 h 147"/>
                <a:gd name="T6" fmla="*/ 126 w 126"/>
                <a:gd name="T7" fmla="*/ 147 h 147"/>
              </a:gdLst>
              <a:ahLst/>
              <a:cxnLst>
                <a:cxn ang="0">
                  <a:pos x="T0" y="T1"/>
                </a:cxn>
                <a:cxn ang="0">
                  <a:pos x="T2" y="T3"/>
                </a:cxn>
                <a:cxn ang="0">
                  <a:pos x="T4" y="T5"/>
                </a:cxn>
                <a:cxn ang="0">
                  <a:pos x="T6" y="T7"/>
                </a:cxn>
              </a:cxnLst>
              <a:rect l="0" t="0" r="r" b="b"/>
              <a:pathLst>
                <a:path w="126" h="147">
                  <a:moveTo>
                    <a:pt x="126" y="0"/>
                  </a:moveTo>
                  <a:lnTo>
                    <a:pt x="0" y="0"/>
                  </a:lnTo>
                  <a:lnTo>
                    <a:pt x="0" y="147"/>
                  </a:lnTo>
                  <a:lnTo>
                    <a:pt x="126" y="14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Line 118"/>
            <p:cNvSpPr>
              <a:spLocks noChangeShapeType="1"/>
            </p:cNvSpPr>
            <p:nvPr/>
          </p:nvSpPr>
          <p:spPr bwMode="auto">
            <a:xfrm>
              <a:off x="2858" y="3663"/>
              <a:ext cx="0" cy="1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 name="Line 119"/>
            <p:cNvSpPr>
              <a:spLocks noChangeShapeType="1"/>
            </p:cNvSpPr>
            <p:nvPr/>
          </p:nvSpPr>
          <p:spPr bwMode="auto">
            <a:xfrm flipH="1">
              <a:off x="2750" y="3699"/>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 name="Line 120"/>
            <p:cNvSpPr>
              <a:spLocks noChangeShapeType="1"/>
            </p:cNvSpPr>
            <p:nvPr/>
          </p:nvSpPr>
          <p:spPr bwMode="auto">
            <a:xfrm flipH="1">
              <a:off x="2750" y="3755"/>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 name="Line 121"/>
            <p:cNvSpPr>
              <a:spLocks noChangeShapeType="1"/>
            </p:cNvSpPr>
            <p:nvPr/>
          </p:nvSpPr>
          <p:spPr bwMode="auto">
            <a:xfrm flipH="1">
              <a:off x="2750" y="3810"/>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 name="Line 122"/>
            <p:cNvSpPr>
              <a:spLocks noChangeShapeType="1"/>
            </p:cNvSpPr>
            <p:nvPr/>
          </p:nvSpPr>
          <p:spPr bwMode="auto">
            <a:xfrm>
              <a:off x="3074" y="3755"/>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 name="Arc 123"/>
            <p:cNvSpPr/>
            <p:nvPr/>
          </p:nvSpPr>
          <p:spPr bwMode="auto">
            <a:xfrm>
              <a:off x="3451" y="2358"/>
              <a:ext cx="3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Line 124"/>
            <p:cNvSpPr>
              <a:spLocks noChangeShapeType="1"/>
            </p:cNvSpPr>
            <p:nvPr/>
          </p:nvSpPr>
          <p:spPr bwMode="auto">
            <a:xfrm>
              <a:off x="3451" y="2376"/>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 name="Line 125"/>
            <p:cNvSpPr>
              <a:spLocks noChangeShapeType="1"/>
            </p:cNvSpPr>
            <p:nvPr/>
          </p:nvSpPr>
          <p:spPr bwMode="auto">
            <a:xfrm>
              <a:off x="3451" y="2487"/>
              <a:ext cx="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 name="Line 126"/>
            <p:cNvSpPr>
              <a:spLocks noChangeShapeType="1"/>
            </p:cNvSpPr>
            <p:nvPr/>
          </p:nvSpPr>
          <p:spPr bwMode="auto">
            <a:xfrm>
              <a:off x="3451" y="2358"/>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 name="Line 127"/>
            <p:cNvSpPr>
              <a:spLocks noChangeShapeType="1"/>
            </p:cNvSpPr>
            <p:nvPr/>
          </p:nvSpPr>
          <p:spPr bwMode="auto">
            <a:xfrm>
              <a:off x="3451" y="2505"/>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 name="Arc 128"/>
            <p:cNvSpPr/>
            <p:nvPr/>
          </p:nvSpPr>
          <p:spPr bwMode="auto">
            <a:xfrm>
              <a:off x="3541" y="2358"/>
              <a:ext cx="126" cy="147"/>
            </a:xfrm>
            <a:custGeom>
              <a:avLst/>
              <a:gdLst>
                <a:gd name="G0" fmla="+- 0 0 0"/>
                <a:gd name="G1" fmla="+- 0 0 0"/>
                <a:gd name="G2" fmla="+- 21600 0 0"/>
                <a:gd name="T0" fmla="*/ 18951 w 18951"/>
                <a:gd name="T1" fmla="*/ 10365 h 21600"/>
                <a:gd name="T2" fmla="*/ 0 w 18951"/>
                <a:gd name="T3" fmla="*/ 21600 h 21600"/>
                <a:gd name="T4" fmla="*/ 0 w 18951"/>
                <a:gd name="T5" fmla="*/ 0 h 21600"/>
              </a:gdLst>
              <a:ahLst/>
              <a:cxnLst>
                <a:cxn ang="0">
                  <a:pos x="T0" y="T1"/>
                </a:cxn>
                <a:cxn ang="0">
                  <a:pos x="T2" y="T3"/>
                </a:cxn>
                <a:cxn ang="0">
                  <a:pos x="T4" y="T5"/>
                </a:cxn>
              </a:cxnLst>
              <a:rect l="0" t="0" r="r" b="b"/>
              <a:pathLst>
                <a:path w="18951" h="21600" fill="none" extrusionOk="0">
                  <a:moveTo>
                    <a:pt x="18950" y="10364"/>
                  </a:moveTo>
                  <a:cubicBezTo>
                    <a:pt x="15162" y="17292"/>
                    <a:pt x="7895" y="21599"/>
                    <a:pt x="0" y="21600"/>
                  </a:cubicBezTo>
                </a:path>
                <a:path w="18951" h="21600" stroke="0" extrusionOk="0">
                  <a:moveTo>
                    <a:pt x="18950" y="10364"/>
                  </a:moveTo>
                  <a:cubicBezTo>
                    <a:pt x="15162" y="17292"/>
                    <a:pt x="7895" y="21599"/>
                    <a:pt x="0" y="21600"/>
                  </a:cubicBezTo>
                  <a:lnTo>
                    <a:pt x="0"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Arc 129"/>
            <p:cNvSpPr/>
            <p:nvPr/>
          </p:nvSpPr>
          <p:spPr bwMode="auto">
            <a:xfrm>
              <a:off x="3541" y="2358"/>
              <a:ext cx="125" cy="147"/>
            </a:xfrm>
            <a:custGeom>
              <a:avLst/>
              <a:gdLst>
                <a:gd name="G0" fmla="+- 0 0 0"/>
                <a:gd name="G1" fmla="+- 21600 0 0"/>
                <a:gd name="G2" fmla="+- 21600 0 0"/>
                <a:gd name="T0" fmla="*/ 0 w 18785"/>
                <a:gd name="T1" fmla="*/ 0 h 21600"/>
                <a:gd name="T2" fmla="*/ 18785 w 18785"/>
                <a:gd name="T3" fmla="*/ 10938 h 21600"/>
                <a:gd name="T4" fmla="*/ 0 w 18785"/>
                <a:gd name="T5" fmla="*/ 21600 h 21600"/>
              </a:gdLst>
              <a:ahLst/>
              <a:cxnLst>
                <a:cxn ang="0">
                  <a:pos x="T0" y="T1"/>
                </a:cxn>
                <a:cxn ang="0">
                  <a:pos x="T2" y="T3"/>
                </a:cxn>
                <a:cxn ang="0">
                  <a:pos x="T4" y="T5"/>
                </a:cxn>
              </a:cxnLst>
              <a:rect l="0" t="0" r="r" b="b"/>
              <a:pathLst>
                <a:path w="18785" h="21600" fill="none" extrusionOk="0">
                  <a:moveTo>
                    <a:pt x="-1" y="0"/>
                  </a:moveTo>
                  <a:cubicBezTo>
                    <a:pt x="7773" y="0"/>
                    <a:pt x="14947" y="4177"/>
                    <a:pt x="18785" y="10937"/>
                  </a:cubicBezTo>
                </a:path>
                <a:path w="18785" h="21600" stroke="0" extrusionOk="0">
                  <a:moveTo>
                    <a:pt x="-1" y="0"/>
                  </a:moveTo>
                  <a:cubicBezTo>
                    <a:pt x="7773" y="0"/>
                    <a:pt x="14947" y="4177"/>
                    <a:pt x="18785" y="10937"/>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Line 130"/>
            <p:cNvSpPr>
              <a:spLocks noChangeShapeType="1"/>
            </p:cNvSpPr>
            <p:nvPr/>
          </p:nvSpPr>
          <p:spPr bwMode="auto">
            <a:xfrm>
              <a:off x="3667" y="2432"/>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5" name="Line 131"/>
            <p:cNvSpPr>
              <a:spLocks noChangeShapeType="1"/>
            </p:cNvSpPr>
            <p:nvPr/>
          </p:nvSpPr>
          <p:spPr bwMode="auto">
            <a:xfrm>
              <a:off x="3451" y="2432"/>
              <a:ext cx="3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6" name="Line 132"/>
            <p:cNvSpPr>
              <a:spLocks noChangeShapeType="1"/>
            </p:cNvSpPr>
            <p:nvPr/>
          </p:nvSpPr>
          <p:spPr bwMode="auto">
            <a:xfrm flipH="1">
              <a:off x="3343" y="2376"/>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7" name="Line 133"/>
            <p:cNvSpPr>
              <a:spLocks noChangeShapeType="1"/>
            </p:cNvSpPr>
            <p:nvPr/>
          </p:nvSpPr>
          <p:spPr bwMode="auto">
            <a:xfrm flipH="1">
              <a:off x="3343" y="2432"/>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 name="Line 134"/>
            <p:cNvSpPr>
              <a:spLocks noChangeShapeType="1"/>
            </p:cNvSpPr>
            <p:nvPr/>
          </p:nvSpPr>
          <p:spPr bwMode="auto">
            <a:xfrm>
              <a:off x="3721" y="2432"/>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 name="Line 135"/>
            <p:cNvSpPr>
              <a:spLocks noChangeShapeType="1"/>
            </p:cNvSpPr>
            <p:nvPr/>
          </p:nvSpPr>
          <p:spPr bwMode="auto">
            <a:xfrm flipH="1">
              <a:off x="3343" y="2487"/>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 name="Arc 136"/>
            <p:cNvSpPr/>
            <p:nvPr/>
          </p:nvSpPr>
          <p:spPr bwMode="auto">
            <a:xfrm>
              <a:off x="3451" y="3020"/>
              <a:ext cx="30" cy="14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Line 137"/>
            <p:cNvSpPr>
              <a:spLocks noChangeShapeType="1"/>
            </p:cNvSpPr>
            <p:nvPr/>
          </p:nvSpPr>
          <p:spPr bwMode="auto">
            <a:xfrm>
              <a:off x="3451" y="3038"/>
              <a:ext cx="1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2" name="Line 138"/>
            <p:cNvSpPr>
              <a:spLocks noChangeShapeType="1"/>
            </p:cNvSpPr>
            <p:nvPr/>
          </p:nvSpPr>
          <p:spPr bwMode="auto">
            <a:xfrm>
              <a:off x="3451" y="3148"/>
              <a:ext cx="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 name="Line 139"/>
            <p:cNvSpPr>
              <a:spLocks noChangeShapeType="1"/>
            </p:cNvSpPr>
            <p:nvPr/>
          </p:nvSpPr>
          <p:spPr bwMode="auto">
            <a:xfrm>
              <a:off x="3451" y="3020"/>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 name="Line 140"/>
            <p:cNvSpPr>
              <a:spLocks noChangeShapeType="1"/>
            </p:cNvSpPr>
            <p:nvPr/>
          </p:nvSpPr>
          <p:spPr bwMode="auto">
            <a:xfrm>
              <a:off x="3451" y="3167"/>
              <a:ext cx="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 name="Arc 141"/>
            <p:cNvSpPr/>
            <p:nvPr/>
          </p:nvSpPr>
          <p:spPr bwMode="auto">
            <a:xfrm>
              <a:off x="3541" y="3020"/>
              <a:ext cx="126" cy="147"/>
            </a:xfrm>
            <a:custGeom>
              <a:avLst/>
              <a:gdLst>
                <a:gd name="G0" fmla="+- 0 0 0"/>
                <a:gd name="G1" fmla="+- 0 0 0"/>
                <a:gd name="G2" fmla="+- 21600 0 0"/>
                <a:gd name="T0" fmla="*/ 18951 w 18951"/>
                <a:gd name="T1" fmla="*/ 10365 h 21600"/>
                <a:gd name="T2" fmla="*/ 0 w 18951"/>
                <a:gd name="T3" fmla="*/ 21600 h 21600"/>
                <a:gd name="T4" fmla="*/ 0 w 18951"/>
                <a:gd name="T5" fmla="*/ 0 h 21600"/>
              </a:gdLst>
              <a:ahLst/>
              <a:cxnLst>
                <a:cxn ang="0">
                  <a:pos x="T0" y="T1"/>
                </a:cxn>
                <a:cxn ang="0">
                  <a:pos x="T2" y="T3"/>
                </a:cxn>
                <a:cxn ang="0">
                  <a:pos x="T4" y="T5"/>
                </a:cxn>
              </a:cxnLst>
              <a:rect l="0" t="0" r="r" b="b"/>
              <a:pathLst>
                <a:path w="18951" h="21600" fill="none" extrusionOk="0">
                  <a:moveTo>
                    <a:pt x="18950" y="10364"/>
                  </a:moveTo>
                  <a:cubicBezTo>
                    <a:pt x="15162" y="17292"/>
                    <a:pt x="7895" y="21599"/>
                    <a:pt x="0" y="21600"/>
                  </a:cubicBezTo>
                </a:path>
                <a:path w="18951" h="21600" stroke="0" extrusionOk="0">
                  <a:moveTo>
                    <a:pt x="18950" y="10364"/>
                  </a:moveTo>
                  <a:cubicBezTo>
                    <a:pt x="15162" y="17292"/>
                    <a:pt x="7895" y="21599"/>
                    <a:pt x="0" y="21600"/>
                  </a:cubicBezTo>
                  <a:lnTo>
                    <a:pt x="0"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 name="Arc 142"/>
            <p:cNvSpPr/>
            <p:nvPr/>
          </p:nvSpPr>
          <p:spPr bwMode="auto">
            <a:xfrm>
              <a:off x="3541" y="3020"/>
              <a:ext cx="125" cy="147"/>
            </a:xfrm>
            <a:custGeom>
              <a:avLst/>
              <a:gdLst>
                <a:gd name="G0" fmla="+- 0 0 0"/>
                <a:gd name="G1" fmla="+- 21600 0 0"/>
                <a:gd name="G2" fmla="+- 21600 0 0"/>
                <a:gd name="T0" fmla="*/ 0 w 18723"/>
                <a:gd name="T1" fmla="*/ 0 h 21600"/>
                <a:gd name="T2" fmla="*/ 18723 w 18723"/>
                <a:gd name="T3" fmla="*/ 10829 h 21600"/>
                <a:gd name="T4" fmla="*/ 0 w 18723"/>
                <a:gd name="T5" fmla="*/ 21600 h 21600"/>
              </a:gdLst>
              <a:ahLst/>
              <a:cxnLst>
                <a:cxn ang="0">
                  <a:pos x="T0" y="T1"/>
                </a:cxn>
                <a:cxn ang="0">
                  <a:pos x="T2" y="T3"/>
                </a:cxn>
                <a:cxn ang="0">
                  <a:pos x="T4" y="T5"/>
                </a:cxn>
              </a:cxnLst>
              <a:rect l="0" t="0" r="r" b="b"/>
              <a:pathLst>
                <a:path w="18723" h="21600" fill="none" extrusionOk="0">
                  <a:moveTo>
                    <a:pt x="-1" y="0"/>
                  </a:moveTo>
                  <a:cubicBezTo>
                    <a:pt x="7728" y="0"/>
                    <a:pt x="14868" y="4129"/>
                    <a:pt x="18722" y="10829"/>
                  </a:cubicBezTo>
                </a:path>
                <a:path w="18723" h="21600" stroke="0" extrusionOk="0">
                  <a:moveTo>
                    <a:pt x="-1" y="0"/>
                  </a:moveTo>
                  <a:cubicBezTo>
                    <a:pt x="7728" y="0"/>
                    <a:pt x="14868" y="4129"/>
                    <a:pt x="18722" y="10829"/>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 name="Line 143"/>
            <p:cNvSpPr>
              <a:spLocks noChangeShapeType="1"/>
            </p:cNvSpPr>
            <p:nvPr/>
          </p:nvSpPr>
          <p:spPr bwMode="auto">
            <a:xfrm>
              <a:off x="3667" y="3093"/>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8" name="Line 144"/>
            <p:cNvSpPr>
              <a:spLocks noChangeShapeType="1"/>
            </p:cNvSpPr>
            <p:nvPr/>
          </p:nvSpPr>
          <p:spPr bwMode="auto">
            <a:xfrm>
              <a:off x="3451" y="3093"/>
              <a:ext cx="3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 name="Line 145"/>
            <p:cNvSpPr>
              <a:spLocks noChangeShapeType="1"/>
            </p:cNvSpPr>
            <p:nvPr/>
          </p:nvSpPr>
          <p:spPr bwMode="auto">
            <a:xfrm flipH="1">
              <a:off x="3343" y="303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0" name="Line 146"/>
            <p:cNvSpPr>
              <a:spLocks noChangeShapeType="1"/>
            </p:cNvSpPr>
            <p:nvPr/>
          </p:nvSpPr>
          <p:spPr bwMode="auto">
            <a:xfrm flipH="1">
              <a:off x="3343" y="3093"/>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1" name="Line 147"/>
            <p:cNvSpPr>
              <a:spLocks noChangeShapeType="1"/>
            </p:cNvSpPr>
            <p:nvPr/>
          </p:nvSpPr>
          <p:spPr bwMode="auto">
            <a:xfrm>
              <a:off x="3721" y="3093"/>
              <a:ext cx="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2" name="Line 148"/>
            <p:cNvSpPr>
              <a:spLocks noChangeShapeType="1"/>
            </p:cNvSpPr>
            <p:nvPr/>
          </p:nvSpPr>
          <p:spPr bwMode="auto">
            <a:xfrm flipH="1">
              <a:off x="3343" y="3148"/>
              <a:ext cx="10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 name="Oval 149"/>
            <p:cNvSpPr>
              <a:spLocks noChangeArrowheads="1"/>
            </p:cNvSpPr>
            <p:nvPr/>
          </p:nvSpPr>
          <p:spPr bwMode="auto">
            <a:xfrm>
              <a:off x="1984" y="2199"/>
              <a:ext cx="24" cy="24"/>
            </a:xfrm>
            <a:prstGeom prst="ellipse">
              <a:avLst/>
            </a:prstGeom>
            <a:solidFill>
              <a:srgbClr val="FF0000"/>
            </a:solidFill>
            <a:ln w="9525">
              <a:solidFill>
                <a:srgbClr val="FF0000"/>
              </a:solidFill>
              <a:round/>
            </a:ln>
          </p:spPr>
          <p:txBody>
            <a:bodyPr/>
            <a:lstStyle/>
            <a:p>
              <a:endParaRPr lang="zh-CN" altLang="en-US"/>
            </a:p>
          </p:txBody>
        </p:sp>
        <p:sp>
          <p:nvSpPr>
            <p:cNvPr id="144" name="Oval 150"/>
            <p:cNvSpPr>
              <a:spLocks noChangeArrowheads="1"/>
            </p:cNvSpPr>
            <p:nvPr/>
          </p:nvSpPr>
          <p:spPr bwMode="auto">
            <a:xfrm>
              <a:off x="1984" y="2530"/>
              <a:ext cx="24" cy="24"/>
            </a:xfrm>
            <a:prstGeom prst="ellipse">
              <a:avLst/>
            </a:prstGeom>
            <a:solidFill>
              <a:srgbClr val="FF0000"/>
            </a:solidFill>
            <a:ln w="9525">
              <a:solidFill>
                <a:srgbClr val="FF0000"/>
              </a:solidFill>
              <a:round/>
            </a:ln>
          </p:spPr>
          <p:txBody>
            <a:bodyPr/>
            <a:lstStyle/>
            <a:p>
              <a:endParaRPr lang="zh-CN" altLang="en-US"/>
            </a:p>
          </p:txBody>
        </p:sp>
        <p:sp>
          <p:nvSpPr>
            <p:cNvPr id="145" name="Oval 151"/>
            <p:cNvSpPr>
              <a:spLocks noChangeArrowheads="1"/>
            </p:cNvSpPr>
            <p:nvPr/>
          </p:nvSpPr>
          <p:spPr bwMode="auto">
            <a:xfrm>
              <a:off x="1984" y="2915"/>
              <a:ext cx="24" cy="25"/>
            </a:xfrm>
            <a:prstGeom prst="ellipse">
              <a:avLst/>
            </a:prstGeom>
            <a:solidFill>
              <a:srgbClr val="FF0000"/>
            </a:solidFill>
            <a:ln w="9525">
              <a:solidFill>
                <a:srgbClr val="FF0000"/>
              </a:solidFill>
              <a:round/>
            </a:ln>
          </p:spPr>
          <p:txBody>
            <a:bodyPr/>
            <a:lstStyle/>
            <a:p>
              <a:endParaRPr lang="zh-CN" altLang="en-US"/>
            </a:p>
          </p:txBody>
        </p:sp>
        <p:sp>
          <p:nvSpPr>
            <p:cNvPr id="146" name="Oval 152"/>
            <p:cNvSpPr>
              <a:spLocks noChangeArrowheads="1"/>
            </p:cNvSpPr>
            <p:nvPr/>
          </p:nvSpPr>
          <p:spPr bwMode="auto">
            <a:xfrm>
              <a:off x="1984" y="3246"/>
              <a:ext cx="24" cy="25"/>
            </a:xfrm>
            <a:prstGeom prst="ellipse">
              <a:avLst/>
            </a:prstGeom>
            <a:solidFill>
              <a:srgbClr val="FF0000"/>
            </a:solidFill>
            <a:ln w="9525">
              <a:solidFill>
                <a:srgbClr val="FF0000"/>
              </a:solidFill>
              <a:round/>
            </a:ln>
          </p:spPr>
          <p:txBody>
            <a:bodyPr/>
            <a:lstStyle/>
            <a:p>
              <a:endParaRPr lang="zh-CN" altLang="en-US"/>
            </a:p>
          </p:txBody>
        </p:sp>
        <p:sp>
          <p:nvSpPr>
            <p:cNvPr id="147" name="Rectangle 153"/>
            <p:cNvSpPr>
              <a:spLocks noChangeArrowheads="1"/>
            </p:cNvSpPr>
            <p:nvPr/>
          </p:nvSpPr>
          <p:spPr bwMode="auto">
            <a:xfrm>
              <a:off x="396" y="3399"/>
              <a:ext cx="2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I</a:t>
              </a:r>
              <a:r>
                <a:rPr kumimoji="0" lang="en-US" altLang="zh-CN" sz="1600" i="1" baseline="-25000">
                  <a:solidFill>
                    <a:srgbClr val="008000"/>
                  </a:solidFill>
                </a:rPr>
                <a:t>A&gt;B</a:t>
              </a:r>
              <a:endParaRPr kumimoji="0" lang="en-US" altLang="zh-CN" sz="1800" baseline="-25000">
                <a:latin typeface="Arial" panose="020B0604020202020204" pitchFamily="34" charset="0"/>
              </a:endParaRPr>
            </a:p>
          </p:txBody>
        </p:sp>
        <p:sp>
          <p:nvSpPr>
            <p:cNvPr id="148" name="Oval 154"/>
            <p:cNvSpPr>
              <a:spLocks noChangeArrowheads="1"/>
            </p:cNvSpPr>
            <p:nvPr/>
          </p:nvSpPr>
          <p:spPr bwMode="auto">
            <a:xfrm>
              <a:off x="737" y="3461"/>
              <a:ext cx="36" cy="36"/>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9" name="Freeform 155"/>
            <p:cNvSpPr/>
            <p:nvPr/>
          </p:nvSpPr>
          <p:spPr bwMode="auto">
            <a:xfrm>
              <a:off x="773" y="3479"/>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 name="Rectangle 156"/>
            <p:cNvSpPr>
              <a:spLocks noChangeArrowheads="1"/>
            </p:cNvSpPr>
            <p:nvPr/>
          </p:nvSpPr>
          <p:spPr bwMode="auto">
            <a:xfrm>
              <a:off x="396" y="3565"/>
              <a:ext cx="2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I</a:t>
              </a:r>
              <a:r>
                <a:rPr kumimoji="0" lang="en-US" altLang="zh-CN" sz="1600" i="1" baseline="-25000">
                  <a:solidFill>
                    <a:srgbClr val="008000"/>
                  </a:solidFill>
                </a:rPr>
                <a:t>A&lt;B</a:t>
              </a:r>
              <a:endParaRPr kumimoji="0" lang="en-US" altLang="zh-CN" sz="1800" baseline="-25000">
                <a:latin typeface="Arial" panose="020B0604020202020204" pitchFamily="34" charset="0"/>
              </a:endParaRPr>
            </a:p>
          </p:txBody>
        </p:sp>
        <p:sp>
          <p:nvSpPr>
            <p:cNvPr id="151" name="Oval 157"/>
            <p:cNvSpPr>
              <a:spLocks noChangeArrowheads="1"/>
            </p:cNvSpPr>
            <p:nvPr/>
          </p:nvSpPr>
          <p:spPr bwMode="auto">
            <a:xfrm>
              <a:off x="737" y="3626"/>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 name="Freeform 158"/>
            <p:cNvSpPr/>
            <p:nvPr/>
          </p:nvSpPr>
          <p:spPr bwMode="auto">
            <a:xfrm>
              <a:off x="773" y="3644"/>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 name="Rectangle 159"/>
            <p:cNvSpPr>
              <a:spLocks noChangeArrowheads="1"/>
            </p:cNvSpPr>
            <p:nvPr/>
          </p:nvSpPr>
          <p:spPr bwMode="auto">
            <a:xfrm>
              <a:off x="396" y="3730"/>
              <a:ext cx="2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0" lang="en-US" altLang="zh-CN" sz="1600" i="1">
                  <a:solidFill>
                    <a:srgbClr val="008000"/>
                  </a:solidFill>
                </a:rPr>
                <a:t>I</a:t>
              </a:r>
              <a:r>
                <a:rPr kumimoji="0" lang="en-US" altLang="zh-CN" sz="1600" i="1" baseline="-25000">
                  <a:solidFill>
                    <a:srgbClr val="008000"/>
                  </a:solidFill>
                </a:rPr>
                <a:t>A=B</a:t>
              </a:r>
              <a:endParaRPr kumimoji="0" lang="en-US" altLang="zh-CN" sz="1800" baseline="-25000">
                <a:latin typeface="Arial" panose="020B0604020202020204" pitchFamily="34" charset="0"/>
              </a:endParaRPr>
            </a:p>
          </p:txBody>
        </p:sp>
        <p:sp>
          <p:nvSpPr>
            <p:cNvPr id="154" name="Oval 160"/>
            <p:cNvSpPr>
              <a:spLocks noChangeArrowheads="1"/>
            </p:cNvSpPr>
            <p:nvPr/>
          </p:nvSpPr>
          <p:spPr bwMode="auto">
            <a:xfrm>
              <a:off x="737" y="3791"/>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 name="Freeform 161"/>
            <p:cNvSpPr/>
            <p:nvPr/>
          </p:nvSpPr>
          <p:spPr bwMode="auto">
            <a:xfrm>
              <a:off x="773" y="3810"/>
              <a:ext cx="90" cy="0"/>
            </a:xfrm>
            <a:custGeom>
              <a:avLst/>
              <a:gdLst>
                <a:gd name="T0" fmla="*/ 0 w 15"/>
                <a:gd name="T1" fmla="*/ 6 w 15"/>
                <a:gd name="T2" fmla="*/ 15 w 15"/>
              </a:gdLst>
              <a:ahLst/>
              <a:cxnLst>
                <a:cxn ang="0">
                  <a:pos x="T0" y="0"/>
                </a:cxn>
                <a:cxn ang="0">
                  <a:pos x="T1" y="0"/>
                </a:cxn>
                <a:cxn ang="0">
                  <a:pos x="T2" y="0"/>
                </a:cxn>
              </a:cxnLst>
              <a:rect l="0" t="0" r="r" b="b"/>
              <a:pathLst>
                <a:path w="15">
                  <a:moveTo>
                    <a:pt x="0" y="0"/>
                  </a:moveTo>
                  <a:lnTo>
                    <a:pt x="6" y="0"/>
                  </a:lnTo>
                  <a:lnTo>
                    <a:pt x="15"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Oval 162"/>
            <p:cNvSpPr>
              <a:spLocks noChangeArrowheads="1"/>
            </p:cNvSpPr>
            <p:nvPr/>
          </p:nvSpPr>
          <p:spPr bwMode="auto">
            <a:xfrm>
              <a:off x="2577" y="3081"/>
              <a:ext cx="24" cy="24"/>
            </a:xfrm>
            <a:prstGeom prst="ellipse">
              <a:avLst/>
            </a:prstGeom>
            <a:solidFill>
              <a:srgbClr val="FF0000"/>
            </a:solidFill>
            <a:ln w="9525">
              <a:solidFill>
                <a:srgbClr val="FF0000"/>
              </a:solidFill>
              <a:round/>
            </a:ln>
          </p:spPr>
          <p:txBody>
            <a:bodyPr/>
            <a:lstStyle/>
            <a:p>
              <a:endParaRPr lang="zh-CN" altLang="en-US"/>
            </a:p>
          </p:txBody>
        </p:sp>
        <p:sp>
          <p:nvSpPr>
            <p:cNvPr id="157" name="Oval 163"/>
            <p:cNvSpPr>
              <a:spLocks noChangeArrowheads="1"/>
            </p:cNvSpPr>
            <p:nvPr/>
          </p:nvSpPr>
          <p:spPr bwMode="auto">
            <a:xfrm>
              <a:off x="2577" y="3412"/>
              <a:ext cx="24" cy="24"/>
            </a:xfrm>
            <a:prstGeom prst="ellipse">
              <a:avLst/>
            </a:prstGeom>
            <a:solidFill>
              <a:srgbClr val="FF0000"/>
            </a:solidFill>
            <a:ln w="9525">
              <a:solidFill>
                <a:srgbClr val="FF0000"/>
              </a:solidFill>
              <a:round/>
            </a:ln>
          </p:spPr>
          <p:txBody>
            <a:bodyPr/>
            <a:lstStyle/>
            <a:p>
              <a:endParaRPr lang="zh-CN" altLang="en-US"/>
            </a:p>
          </p:txBody>
        </p:sp>
        <p:sp>
          <p:nvSpPr>
            <p:cNvPr id="158" name="Oval 164"/>
            <p:cNvSpPr>
              <a:spLocks noChangeArrowheads="1"/>
            </p:cNvSpPr>
            <p:nvPr/>
          </p:nvSpPr>
          <p:spPr bwMode="auto">
            <a:xfrm>
              <a:off x="2631" y="2364"/>
              <a:ext cx="24" cy="25"/>
            </a:xfrm>
            <a:prstGeom prst="ellipse">
              <a:avLst/>
            </a:prstGeom>
            <a:solidFill>
              <a:srgbClr val="FF0000"/>
            </a:solidFill>
            <a:ln w="9525">
              <a:solidFill>
                <a:srgbClr val="FF0000"/>
              </a:solidFill>
              <a:round/>
            </a:ln>
          </p:spPr>
          <p:txBody>
            <a:bodyPr/>
            <a:lstStyle/>
            <a:p>
              <a:endParaRPr lang="zh-CN" altLang="en-US"/>
            </a:p>
          </p:txBody>
        </p:sp>
        <p:sp>
          <p:nvSpPr>
            <p:cNvPr id="159" name="Oval 165"/>
            <p:cNvSpPr>
              <a:spLocks noChangeArrowheads="1"/>
            </p:cNvSpPr>
            <p:nvPr/>
          </p:nvSpPr>
          <p:spPr bwMode="auto">
            <a:xfrm>
              <a:off x="2631" y="2695"/>
              <a:ext cx="24" cy="24"/>
            </a:xfrm>
            <a:prstGeom prst="ellipse">
              <a:avLst/>
            </a:prstGeom>
            <a:solidFill>
              <a:srgbClr val="FF0000"/>
            </a:solidFill>
            <a:ln w="9525">
              <a:solidFill>
                <a:srgbClr val="FF0000"/>
              </a:solidFill>
              <a:round/>
            </a:ln>
          </p:spPr>
          <p:txBody>
            <a:bodyPr/>
            <a:lstStyle/>
            <a:p>
              <a:endParaRPr lang="zh-CN" altLang="en-US"/>
            </a:p>
          </p:txBody>
        </p:sp>
        <p:sp>
          <p:nvSpPr>
            <p:cNvPr id="160" name="Oval 166"/>
            <p:cNvSpPr>
              <a:spLocks noChangeArrowheads="1"/>
            </p:cNvSpPr>
            <p:nvPr/>
          </p:nvSpPr>
          <p:spPr bwMode="auto">
            <a:xfrm>
              <a:off x="2631" y="3026"/>
              <a:ext cx="24" cy="24"/>
            </a:xfrm>
            <a:prstGeom prst="ellipse">
              <a:avLst/>
            </a:prstGeom>
            <a:solidFill>
              <a:srgbClr val="FF0000"/>
            </a:solidFill>
            <a:ln w="9525">
              <a:solidFill>
                <a:srgbClr val="FF0000"/>
              </a:solidFill>
              <a:round/>
            </a:ln>
          </p:spPr>
          <p:txBody>
            <a:bodyPr/>
            <a:lstStyle/>
            <a:p>
              <a:endParaRPr lang="zh-CN" altLang="en-US"/>
            </a:p>
          </p:txBody>
        </p:sp>
        <p:sp>
          <p:nvSpPr>
            <p:cNvPr id="161" name="Oval 167"/>
            <p:cNvSpPr>
              <a:spLocks noChangeArrowheads="1"/>
            </p:cNvSpPr>
            <p:nvPr/>
          </p:nvSpPr>
          <p:spPr bwMode="auto">
            <a:xfrm>
              <a:off x="2631" y="3356"/>
              <a:ext cx="24" cy="25"/>
            </a:xfrm>
            <a:prstGeom prst="ellipse">
              <a:avLst/>
            </a:prstGeom>
            <a:solidFill>
              <a:srgbClr val="FF0000"/>
            </a:solidFill>
            <a:ln w="9525">
              <a:solidFill>
                <a:srgbClr val="FF0000"/>
              </a:solidFill>
              <a:round/>
            </a:ln>
          </p:spPr>
          <p:txBody>
            <a:bodyPr/>
            <a:lstStyle/>
            <a:p>
              <a:endParaRPr lang="zh-CN" altLang="en-US"/>
            </a:p>
          </p:txBody>
        </p:sp>
        <p:sp>
          <p:nvSpPr>
            <p:cNvPr id="162" name="Rectangle 168"/>
            <p:cNvSpPr>
              <a:spLocks noChangeArrowheads="1"/>
            </p:cNvSpPr>
            <p:nvPr/>
          </p:nvSpPr>
          <p:spPr bwMode="auto">
            <a:xfrm>
              <a:off x="3973" y="2352"/>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F</a:t>
              </a:r>
              <a:r>
                <a:rPr kumimoji="0" lang="en-US" altLang="zh-CN" sz="1600" i="1" baseline="-25000">
                  <a:solidFill>
                    <a:srgbClr val="008000"/>
                  </a:solidFill>
                </a:rPr>
                <a:t>A&gt;B</a:t>
              </a:r>
              <a:endParaRPr kumimoji="0" lang="en-US" altLang="zh-CN" sz="1800" baseline="-25000">
                <a:latin typeface="Arial" panose="020B0604020202020204" pitchFamily="34" charset="0"/>
              </a:endParaRPr>
            </a:p>
          </p:txBody>
        </p:sp>
        <p:sp>
          <p:nvSpPr>
            <p:cNvPr id="163" name="Oval 169"/>
            <p:cNvSpPr>
              <a:spLocks noChangeArrowheads="1"/>
            </p:cNvSpPr>
            <p:nvPr/>
          </p:nvSpPr>
          <p:spPr bwMode="auto">
            <a:xfrm>
              <a:off x="3865" y="2413"/>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 name="Freeform 170"/>
            <p:cNvSpPr/>
            <p:nvPr/>
          </p:nvSpPr>
          <p:spPr bwMode="auto">
            <a:xfrm>
              <a:off x="3775" y="2432"/>
              <a:ext cx="90" cy="0"/>
            </a:xfrm>
            <a:custGeom>
              <a:avLst/>
              <a:gdLst>
                <a:gd name="T0" fmla="*/ 15 w 15"/>
                <a:gd name="T1" fmla="*/ 9 w 15"/>
                <a:gd name="T2" fmla="*/ 0 w 15"/>
              </a:gdLst>
              <a:ahLst/>
              <a:cxnLst>
                <a:cxn ang="0">
                  <a:pos x="T0" y="0"/>
                </a:cxn>
                <a:cxn ang="0">
                  <a:pos x="T1" y="0"/>
                </a:cxn>
                <a:cxn ang="0">
                  <a:pos x="T2" y="0"/>
                </a:cxn>
              </a:cxnLst>
              <a:rect l="0" t="0" r="r" b="b"/>
              <a:pathLst>
                <a:path w="15">
                  <a:moveTo>
                    <a:pt x="15" y="0"/>
                  </a:moveTo>
                  <a:lnTo>
                    <a:pt x="9" y="0"/>
                  </a:lnTo>
                  <a:lnTo>
                    <a:pt x="0"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 name="Rectangle 171"/>
            <p:cNvSpPr>
              <a:spLocks noChangeArrowheads="1"/>
            </p:cNvSpPr>
            <p:nvPr/>
          </p:nvSpPr>
          <p:spPr bwMode="auto">
            <a:xfrm>
              <a:off x="3973" y="3013"/>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F</a:t>
              </a:r>
              <a:r>
                <a:rPr kumimoji="0" lang="en-US" altLang="zh-CN" sz="1600" i="1" baseline="-25000">
                  <a:solidFill>
                    <a:srgbClr val="008000"/>
                  </a:solidFill>
                </a:rPr>
                <a:t>A&lt;B</a:t>
              </a:r>
              <a:endParaRPr kumimoji="0" lang="en-US" altLang="zh-CN" sz="1800" baseline="-25000">
                <a:latin typeface="Arial" panose="020B0604020202020204" pitchFamily="34" charset="0"/>
              </a:endParaRPr>
            </a:p>
          </p:txBody>
        </p:sp>
        <p:sp>
          <p:nvSpPr>
            <p:cNvPr id="166" name="Oval 172"/>
            <p:cNvSpPr>
              <a:spLocks noChangeArrowheads="1"/>
            </p:cNvSpPr>
            <p:nvPr/>
          </p:nvSpPr>
          <p:spPr bwMode="auto">
            <a:xfrm>
              <a:off x="3865" y="3075"/>
              <a:ext cx="36" cy="36"/>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 name="Freeform 173"/>
            <p:cNvSpPr/>
            <p:nvPr/>
          </p:nvSpPr>
          <p:spPr bwMode="auto">
            <a:xfrm>
              <a:off x="3775" y="3093"/>
              <a:ext cx="90" cy="0"/>
            </a:xfrm>
            <a:custGeom>
              <a:avLst/>
              <a:gdLst>
                <a:gd name="T0" fmla="*/ 15 w 15"/>
                <a:gd name="T1" fmla="*/ 9 w 15"/>
                <a:gd name="T2" fmla="*/ 0 w 15"/>
              </a:gdLst>
              <a:ahLst/>
              <a:cxnLst>
                <a:cxn ang="0">
                  <a:pos x="T0" y="0"/>
                </a:cxn>
                <a:cxn ang="0">
                  <a:pos x="T1" y="0"/>
                </a:cxn>
                <a:cxn ang="0">
                  <a:pos x="T2" y="0"/>
                </a:cxn>
              </a:cxnLst>
              <a:rect l="0" t="0" r="r" b="b"/>
              <a:pathLst>
                <a:path w="15">
                  <a:moveTo>
                    <a:pt x="15" y="0"/>
                  </a:moveTo>
                  <a:lnTo>
                    <a:pt x="9" y="0"/>
                  </a:lnTo>
                  <a:lnTo>
                    <a:pt x="0"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8" name="Rectangle 174"/>
            <p:cNvSpPr>
              <a:spLocks noChangeArrowheads="1"/>
            </p:cNvSpPr>
            <p:nvPr/>
          </p:nvSpPr>
          <p:spPr bwMode="auto">
            <a:xfrm>
              <a:off x="3973" y="3675"/>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600" i="1">
                  <a:solidFill>
                    <a:srgbClr val="008000"/>
                  </a:solidFill>
                </a:rPr>
                <a:t>F</a:t>
              </a:r>
              <a:r>
                <a:rPr kumimoji="0" lang="en-US" altLang="zh-CN" sz="1600" i="1" baseline="-25000">
                  <a:solidFill>
                    <a:srgbClr val="008000"/>
                  </a:solidFill>
                </a:rPr>
                <a:t>A=B</a:t>
              </a:r>
              <a:endParaRPr kumimoji="0" lang="en-US" altLang="zh-CN" sz="1800" baseline="-25000">
                <a:latin typeface="Arial" panose="020B0604020202020204" pitchFamily="34" charset="0"/>
              </a:endParaRPr>
            </a:p>
          </p:txBody>
        </p:sp>
        <p:sp>
          <p:nvSpPr>
            <p:cNvPr id="169" name="Oval 175"/>
            <p:cNvSpPr>
              <a:spLocks noChangeArrowheads="1"/>
            </p:cNvSpPr>
            <p:nvPr/>
          </p:nvSpPr>
          <p:spPr bwMode="auto">
            <a:xfrm>
              <a:off x="3865" y="3736"/>
              <a:ext cx="36" cy="37"/>
            </a:xfrm>
            <a:prstGeom prst="ellipse">
              <a:avLst/>
            </a:pr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176"/>
            <p:cNvSpPr/>
            <p:nvPr/>
          </p:nvSpPr>
          <p:spPr bwMode="auto">
            <a:xfrm>
              <a:off x="3775" y="3755"/>
              <a:ext cx="90" cy="0"/>
            </a:xfrm>
            <a:custGeom>
              <a:avLst/>
              <a:gdLst>
                <a:gd name="T0" fmla="*/ 15 w 15"/>
                <a:gd name="T1" fmla="*/ 9 w 15"/>
                <a:gd name="T2" fmla="*/ 0 w 15"/>
              </a:gdLst>
              <a:ahLst/>
              <a:cxnLst>
                <a:cxn ang="0">
                  <a:pos x="T0" y="0"/>
                </a:cxn>
                <a:cxn ang="0">
                  <a:pos x="T1" y="0"/>
                </a:cxn>
                <a:cxn ang="0">
                  <a:pos x="T2" y="0"/>
                </a:cxn>
              </a:cxnLst>
              <a:rect l="0" t="0" r="r" b="b"/>
              <a:pathLst>
                <a:path w="15">
                  <a:moveTo>
                    <a:pt x="15" y="0"/>
                  </a:moveTo>
                  <a:lnTo>
                    <a:pt x="9" y="0"/>
                  </a:lnTo>
                  <a:lnTo>
                    <a:pt x="0" y="0"/>
                  </a:lnTo>
                </a:path>
              </a:pathLst>
            </a:custGeom>
            <a:noFill/>
            <a:ln w="9525">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Line 177"/>
            <p:cNvSpPr>
              <a:spLocks noChangeShapeType="1"/>
            </p:cNvSpPr>
            <p:nvPr/>
          </p:nvSpPr>
          <p:spPr bwMode="auto">
            <a:xfrm>
              <a:off x="1402" y="2376"/>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2" name="Freeform 178"/>
            <p:cNvSpPr/>
            <p:nvPr/>
          </p:nvSpPr>
          <p:spPr bwMode="auto">
            <a:xfrm>
              <a:off x="1456" y="2266"/>
              <a:ext cx="54" cy="110"/>
            </a:xfrm>
            <a:custGeom>
              <a:avLst/>
              <a:gdLst>
                <a:gd name="T0" fmla="*/ 0 w 54"/>
                <a:gd name="T1" fmla="*/ 110 h 110"/>
                <a:gd name="T2" fmla="*/ 0 w 54"/>
                <a:gd name="T3" fmla="*/ 0 h 110"/>
                <a:gd name="T4" fmla="*/ 54 w 54"/>
                <a:gd name="T5" fmla="*/ 0 h 110"/>
              </a:gdLst>
              <a:ahLst/>
              <a:cxnLst>
                <a:cxn ang="0">
                  <a:pos x="T0" y="T1"/>
                </a:cxn>
                <a:cxn ang="0">
                  <a:pos x="T2" y="T3"/>
                </a:cxn>
                <a:cxn ang="0">
                  <a:pos x="T4" y="T5"/>
                </a:cxn>
              </a:cxnLst>
              <a:rect l="0" t="0" r="r" b="b"/>
              <a:pathLst>
                <a:path w="54" h="110">
                  <a:moveTo>
                    <a:pt x="0" y="110"/>
                  </a:moveTo>
                  <a:lnTo>
                    <a:pt x="0" y="0"/>
                  </a:lnTo>
                  <a:lnTo>
                    <a:pt x="54"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 name="Freeform 179"/>
            <p:cNvSpPr/>
            <p:nvPr/>
          </p:nvSpPr>
          <p:spPr bwMode="auto">
            <a:xfrm>
              <a:off x="1456" y="2376"/>
              <a:ext cx="54" cy="111"/>
            </a:xfrm>
            <a:custGeom>
              <a:avLst/>
              <a:gdLst>
                <a:gd name="T0" fmla="*/ 54 w 54"/>
                <a:gd name="T1" fmla="*/ 111 h 111"/>
                <a:gd name="T2" fmla="*/ 0 w 54"/>
                <a:gd name="T3" fmla="*/ 111 h 111"/>
                <a:gd name="T4" fmla="*/ 0 w 54"/>
                <a:gd name="T5" fmla="*/ 0 h 111"/>
              </a:gdLst>
              <a:ahLst/>
              <a:cxnLst>
                <a:cxn ang="0">
                  <a:pos x="T0" y="T1"/>
                </a:cxn>
                <a:cxn ang="0">
                  <a:pos x="T2" y="T3"/>
                </a:cxn>
                <a:cxn ang="0">
                  <a:pos x="T4" y="T5"/>
                </a:cxn>
              </a:cxnLst>
              <a:rect l="0" t="0" r="r" b="b"/>
              <a:pathLst>
                <a:path w="54" h="111">
                  <a:moveTo>
                    <a:pt x="54" y="111"/>
                  </a:moveTo>
                  <a:lnTo>
                    <a:pt x="0" y="111"/>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Line 180"/>
            <p:cNvSpPr>
              <a:spLocks noChangeShapeType="1"/>
            </p:cNvSpPr>
            <p:nvPr/>
          </p:nvSpPr>
          <p:spPr bwMode="auto">
            <a:xfrm flipH="1">
              <a:off x="917" y="2156"/>
              <a:ext cx="593"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 name="Line 181"/>
            <p:cNvSpPr>
              <a:spLocks noChangeShapeType="1"/>
            </p:cNvSpPr>
            <p:nvPr/>
          </p:nvSpPr>
          <p:spPr bwMode="auto">
            <a:xfrm flipH="1">
              <a:off x="863" y="2156"/>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 name="Freeform 182"/>
            <p:cNvSpPr/>
            <p:nvPr/>
          </p:nvSpPr>
          <p:spPr bwMode="auto">
            <a:xfrm>
              <a:off x="917" y="2156"/>
              <a:ext cx="54" cy="165"/>
            </a:xfrm>
            <a:custGeom>
              <a:avLst/>
              <a:gdLst>
                <a:gd name="T0" fmla="*/ 54 w 54"/>
                <a:gd name="T1" fmla="*/ 165 h 165"/>
                <a:gd name="T2" fmla="*/ 0 w 54"/>
                <a:gd name="T3" fmla="*/ 165 h 165"/>
                <a:gd name="T4" fmla="*/ 0 w 54"/>
                <a:gd name="T5" fmla="*/ 0 h 165"/>
              </a:gdLst>
              <a:ahLst/>
              <a:cxnLst>
                <a:cxn ang="0">
                  <a:pos x="T0" y="T1"/>
                </a:cxn>
                <a:cxn ang="0">
                  <a:pos x="T2" y="T3"/>
                </a:cxn>
                <a:cxn ang="0">
                  <a:pos x="T4" y="T5"/>
                </a:cxn>
              </a:cxnLst>
              <a:rect l="0" t="0" r="r" b="b"/>
              <a:pathLst>
                <a:path w="54" h="165">
                  <a:moveTo>
                    <a:pt x="54" y="165"/>
                  </a:moveTo>
                  <a:lnTo>
                    <a:pt x="0" y="165"/>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7" name="Line 183"/>
            <p:cNvSpPr>
              <a:spLocks noChangeShapeType="1"/>
            </p:cNvSpPr>
            <p:nvPr/>
          </p:nvSpPr>
          <p:spPr bwMode="auto">
            <a:xfrm flipH="1">
              <a:off x="917" y="2597"/>
              <a:ext cx="593"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 name="Line 184"/>
            <p:cNvSpPr>
              <a:spLocks noChangeShapeType="1"/>
            </p:cNvSpPr>
            <p:nvPr/>
          </p:nvSpPr>
          <p:spPr bwMode="auto">
            <a:xfrm flipH="1">
              <a:off x="863" y="2597"/>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9" name="Freeform 185"/>
            <p:cNvSpPr/>
            <p:nvPr/>
          </p:nvSpPr>
          <p:spPr bwMode="auto">
            <a:xfrm>
              <a:off x="917" y="2432"/>
              <a:ext cx="54" cy="165"/>
            </a:xfrm>
            <a:custGeom>
              <a:avLst/>
              <a:gdLst>
                <a:gd name="T0" fmla="*/ 54 w 54"/>
                <a:gd name="T1" fmla="*/ 0 h 165"/>
                <a:gd name="T2" fmla="*/ 0 w 54"/>
                <a:gd name="T3" fmla="*/ 0 h 165"/>
                <a:gd name="T4" fmla="*/ 0 w 54"/>
                <a:gd name="T5" fmla="*/ 165 h 165"/>
              </a:gdLst>
              <a:ahLst/>
              <a:cxnLst>
                <a:cxn ang="0">
                  <a:pos x="T0" y="T1"/>
                </a:cxn>
                <a:cxn ang="0">
                  <a:pos x="T2" y="T3"/>
                </a:cxn>
                <a:cxn ang="0">
                  <a:pos x="T4" y="T5"/>
                </a:cxn>
              </a:cxnLst>
              <a:rect l="0" t="0" r="r" b="b"/>
              <a:pathLst>
                <a:path w="54" h="165">
                  <a:moveTo>
                    <a:pt x="54" y="0"/>
                  </a:moveTo>
                  <a:lnTo>
                    <a:pt x="0" y="0"/>
                  </a:lnTo>
                  <a:lnTo>
                    <a:pt x="0" y="165"/>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 name="Line 186"/>
            <p:cNvSpPr>
              <a:spLocks noChangeShapeType="1"/>
            </p:cNvSpPr>
            <p:nvPr/>
          </p:nvSpPr>
          <p:spPr bwMode="auto">
            <a:xfrm>
              <a:off x="1402" y="3093"/>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1" name="Freeform 187"/>
            <p:cNvSpPr/>
            <p:nvPr/>
          </p:nvSpPr>
          <p:spPr bwMode="auto">
            <a:xfrm>
              <a:off x="1456" y="2983"/>
              <a:ext cx="54" cy="110"/>
            </a:xfrm>
            <a:custGeom>
              <a:avLst/>
              <a:gdLst>
                <a:gd name="T0" fmla="*/ 0 w 54"/>
                <a:gd name="T1" fmla="*/ 110 h 110"/>
                <a:gd name="T2" fmla="*/ 0 w 54"/>
                <a:gd name="T3" fmla="*/ 0 h 110"/>
                <a:gd name="T4" fmla="*/ 54 w 54"/>
                <a:gd name="T5" fmla="*/ 0 h 110"/>
              </a:gdLst>
              <a:ahLst/>
              <a:cxnLst>
                <a:cxn ang="0">
                  <a:pos x="T0" y="T1"/>
                </a:cxn>
                <a:cxn ang="0">
                  <a:pos x="T2" y="T3"/>
                </a:cxn>
                <a:cxn ang="0">
                  <a:pos x="T4" y="T5"/>
                </a:cxn>
              </a:cxnLst>
              <a:rect l="0" t="0" r="r" b="b"/>
              <a:pathLst>
                <a:path w="54" h="110">
                  <a:moveTo>
                    <a:pt x="0" y="110"/>
                  </a:moveTo>
                  <a:lnTo>
                    <a:pt x="0" y="0"/>
                  </a:lnTo>
                  <a:lnTo>
                    <a:pt x="54"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 name="Freeform 188"/>
            <p:cNvSpPr/>
            <p:nvPr/>
          </p:nvSpPr>
          <p:spPr bwMode="auto">
            <a:xfrm>
              <a:off x="1456" y="3093"/>
              <a:ext cx="54" cy="110"/>
            </a:xfrm>
            <a:custGeom>
              <a:avLst/>
              <a:gdLst>
                <a:gd name="T0" fmla="*/ 54 w 54"/>
                <a:gd name="T1" fmla="*/ 110 h 110"/>
                <a:gd name="T2" fmla="*/ 0 w 54"/>
                <a:gd name="T3" fmla="*/ 110 h 110"/>
                <a:gd name="T4" fmla="*/ 0 w 54"/>
                <a:gd name="T5" fmla="*/ 0 h 110"/>
              </a:gdLst>
              <a:ahLst/>
              <a:cxnLst>
                <a:cxn ang="0">
                  <a:pos x="T0" y="T1"/>
                </a:cxn>
                <a:cxn ang="0">
                  <a:pos x="T2" y="T3"/>
                </a:cxn>
                <a:cxn ang="0">
                  <a:pos x="T4" y="T5"/>
                </a:cxn>
              </a:cxnLst>
              <a:rect l="0" t="0" r="r" b="b"/>
              <a:pathLst>
                <a:path w="54" h="110">
                  <a:moveTo>
                    <a:pt x="54" y="110"/>
                  </a:moveTo>
                  <a:lnTo>
                    <a:pt x="0" y="110"/>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 name="Line 189"/>
            <p:cNvSpPr>
              <a:spLocks noChangeShapeType="1"/>
            </p:cNvSpPr>
            <p:nvPr/>
          </p:nvSpPr>
          <p:spPr bwMode="auto">
            <a:xfrm flipH="1">
              <a:off x="917" y="2873"/>
              <a:ext cx="593"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 name="Line 190"/>
            <p:cNvSpPr>
              <a:spLocks noChangeShapeType="1"/>
            </p:cNvSpPr>
            <p:nvPr/>
          </p:nvSpPr>
          <p:spPr bwMode="auto">
            <a:xfrm flipH="1">
              <a:off x="863" y="2873"/>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5" name="Freeform 191"/>
            <p:cNvSpPr/>
            <p:nvPr/>
          </p:nvSpPr>
          <p:spPr bwMode="auto">
            <a:xfrm>
              <a:off x="917" y="2873"/>
              <a:ext cx="54" cy="165"/>
            </a:xfrm>
            <a:custGeom>
              <a:avLst/>
              <a:gdLst>
                <a:gd name="T0" fmla="*/ 54 w 54"/>
                <a:gd name="T1" fmla="*/ 165 h 165"/>
                <a:gd name="T2" fmla="*/ 0 w 54"/>
                <a:gd name="T3" fmla="*/ 165 h 165"/>
                <a:gd name="T4" fmla="*/ 0 w 54"/>
                <a:gd name="T5" fmla="*/ 0 h 165"/>
              </a:gdLst>
              <a:ahLst/>
              <a:cxnLst>
                <a:cxn ang="0">
                  <a:pos x="T0" y="T1"/>
                </a:cxn>
                <a:cxn ang="0">
                  <a:pos x="T2" y="T3"/>
                </a:cxn>
                <a:cxn ang="0">
                  <a:pos x="T4" y="T5"/>
                </a:cxn>
              </a:cxnLst>
              <a:rect l="0" t="0" r="r" b="b"/>
              <a:pathLst>
                <a:path w="54" h="165">
                  <a:moveTo>
                    <a:pt x="54" y="165"/>
                  </a:moveTo>
                  <a:lnTo>
                    <a:pt x="0" y="165"/>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6" name="Line 192"/>
            <p:cNvSpPr>
              <a:spLocks noChangeShapeType="1"/>
            </p:cNvSpPr>
            <p:nvPr/>
          </p:nvSpPr>
          <p:spPr bwMode="auto">
            <a:xfrm flipH="1">
              <a:off x="917" y="3314"/>
              <a:ext cx="593"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 name="Line 193"/>
            <p:cNvSpPr>
              <a:spLocks noChangeShapeType="1"/>
            </p:cNvSpPr>
            <p:nvPr/>
          </p:nvSpPr>
          <p:spPr bwMode="auto">
            <a:xfrm flipH="1">
              <a:off x="863" y="3314"/>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8" name="Freeform 194"/>
            <p:cNvSpPr/>
            <p:nvPr/>
          </p:nvSpPr>
          <p:spPr bwMode="auto">
            <a:xfrm>
              <a:off x="917" y="3148"/>
              <a:ext cx="54" cy="166"/>
            </a:xfrm>
            <a:custGeom>
              <a:avLst/>
              <a:gdLst>
                <a:gd name="T0" fmla="*/ 54 w 54"/>
                <a:gd name="T1" fmla="*/ 0 h 166"/>
                <a:gd name="T2" fmla="*/ 0 w 54"/>
                <a:gd name="T3" fmla="*/ 0 h 166"/>
                <a:gd name="T4" fmla="*/ 0 w 54"/>
                <a:gd name="T5" fmla="*/ 166 h 166"/>
              </a:gdLst>
              <a:ahLst/>
              <a:cxnLst>
                <a:cxn ang="0">
                  <a:pos x="T0" y="T1"/>
                </a:cxn>
                <a:cxn ang="0">
                  <a:pos x="T2" y="T3"/>
                </a:cxn>
                <a:cxn ang="0">
                  <a:pos x="T4" y="T5"/>
                </a:cxn>
              </a:cxnLst>
              <a:rect l="0" t="0" r="r" b="b"/>
              <a:pathLst>
                <a:path w="54" h="166">
                  <a:moveTo>
                    <a:pt x="54" y="0"/>
                  </a:moveTo>
                  <a:lnTo>
                    <a:pt x="0" y="0"/>
                  </a:lnTo>
                  <a:lnTo>
                    <a:pt x="0" y="166"/>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9" name="Line 195"/>
            <p:cNvSpPr>
              <a:spLocks noChangeShapeType="1"/>
            </p:cNvSpPr>
            <p:nvPr/>
          </p:nvSpPr>
          <p:spPr bwMode="auto">
            <a:xfrm flipH="1">
              <a:off x="3182" y="3093"/>
              <a:ext cx="161"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0" name="Line 196"/>
            <p:cNvSpPr>
              <a:spLocks noChangeShapeType="1"/>
            </p:cNvSpPr>
            <p:nvPr/>
          </p:nvSpPr>
          <p:spPr bwMode="auto">
            <a:xfrm flipH="1">
              <a:off x="3182" y="2432"/>
              <a:ext cx="161"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1" name="Freeform 197"/>
            <p:cNvSpPr/>
            <p:nvPr/>
          </p:nvSpPr>
          <p:spPr bwMode="auto">
            <a:xfrm>
              <a:off x="3182" y="2487"/>
              <a:ext cx="161" cy="275"/>
            </a:xfrm>
            <a:custGeom>
              <a:avLst/>
              <a:gdLst>
                <a:gd name="T0" fmla="*/ 161 w 161"/>
                <a:gd name="T1" fmla="*/ 0 h 275"/>
                <a:gd name="T2" fmla="*/ 108 w 161"/>
                <a:gd name="T3" fmla="*/ 0 h 275"/>
                <a:gd name="T4" fmla="*/ 108 w 161"/>
                <a:gd name="T5" fmla="*/ 275 h 275"/>
                <a:gd name="T6" fmla="*/ 0 w 161"/>
                <a:gd name="T7" fmla="*/ 275 h 275"/>
              </a:gdLst>
              <a:ahLst/>
              <a:cxnLst>
                <a:cxn ang="0">
                  <a:pos x="T0" y="T1"/>
                </a:cxn>
                <a:cxn ang="0">
                  <a:pos x="T2" y="T3"/>
                </a:cxn>
                <a:cxn ang="0">
                  <a:pos x="T4" y="T5"/>
                </a:cxn>
                <a:cxn ang="0">
                  <a:pos x="T6" y="T7"/>
                </a:cxn>
              </a:cxnLst>
              <a:rect l="0" t="0" r="r" b="b"/>
              <a:pathLst>
                <a:path w="161" h="275">
                  <a:moveTo>
                    <a:pt x="161" y="0"/>
                  </a:moveTo>
                  <a:lnTo>
                    <a:pt x="108" y="0"/>
                  </a:lnTo>
                  <a:lnTo>
                    <a:pt x="108" y="275"/>
                  </a:lnTo>
                  <a:lnTo>
                    <a:pt x="0" y="275"/>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 name="Line 198"/>
            <p:cNvSpPr>
              <a:spLocks noChangeShapeType="1"/>
            </p:cNvSpPr>
            <p:nvPr/>
          </p:nvSpPr>
          <p:spPr bwMode="auto">
            <a:xfrm>
              <a:off x="1942" y="2211"/>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 name="Freeform 199"/>
            <p:cNvSpPr/>
            <p:nvPr/>
          </p:nvSpPr>
          <p:spPr bwMode="auto">
            <a:xfrm>
              <a:off x="1996" y="2211"/>
              <a:ext cx="53" cy="110"/>
            </a:xfrm>
            <a:custGeom>
              <a:avLst/>
              <a:gdLst>
                <a:gd name="T0" fmla="*/ 0 w 53"/>
                <a:gd name="T1" fmla="*/ 0 h 110"/>
                <a:gd name="T2" fmla="*/ 0 w 53"/>
                <a:gd name="T3" fmla="*/ 110 h 110"/>
                <a:gd name="T4" fmla="*/ 53 w 53"/>
                <a:gd name="T5" fmla="*/ 110 h 110"/>
              </a:gdLst>
              <a:ahLst/>
              <a:cxnLst>
                <a:cxn ang="0">
                  <a:pos x="T0" y="T1"/>
                </a:cxn>
                <a:cxn ang="0">
                  <a:pos x="T2" y="T3"/>
                </a:cxn>
                <a:cxn ang="0">
                  <a:pos x="T4" y="T5"/>
                </a:cxn>
              </a:cxnLst>
              <a:rect l="0" t="0" r="r" b="b"/>
              <a:pathLst>
                <a:path w="53" h="110">
                  <a:moveTo>
                    <a:pt x="0" y="0"/>
                  </a:moveTo>
                  <a:lnTo>
                    <a:pt x="0" y="110"/>
                  </a:lnTo>
                  <a:lnTo>
                    <a:pt x="53" y="11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 name="Freeform 200"/>
            <p:cNvSpPr/>
            <p:nvPr/>
          </p:nvSpPr>
          <p:spPr bwMode="auto">
            <a:xfrm>
              <a:off x="1996" y="2211"/>
              <a:ext cx="1347" cy="165"/>
            </a:xfrm>
            <a:custGeom>
              <a:avLst/>
              <a:gdLst>
                <a:gd name="T0" fmla="*/ 1347 w 1347"/>
                <a:gd name="T1" fmla="*/ 165 h 165"/>
                <a:gd name="T2" fmla="*/ 1294 w 1347"/>
                <a:gd name="T3" fmla="*/ 165 h 165"/>
                <a:gd name="T4" fmla="*/ 1294 w 1347"/>
                <a:gd name="T5" fmla="*/ 0 h 165"/>
                <a:gd name="T6" fmla="*/ 0 w 1347"/>
                <a:gd name="T7" fmla="*/ 0 h 165"/>
              </a:gdLst>
              <a:ahLst/>
              <a:cxnLst>
                <a:cxn ang="0">
                  <a:pos x="T0" y="T1"/>
                </a:cxn>
                <a:cxn ang="0">
                  <a:pos x="T2" y="T3"/>
                </a:cxn>
                <a:cxn ang="0">
                  <a:pos x="T4" y="T5"/>
                </a:cxn>
                <a:cxn ang="0">
                  <a:pos x="T6" y="T7"/>
                </a:cxn>
              </a:cxnLst>
              <a:rect l="0" t="0" r="r" b="b"/>
              <a:pathLst>
                <a:path w="1347" h="165">
                  <a:moveTo>
                    <a:pt x="1347" y="165"/>
                  </a:moveTo>
                  <a:lnTo>
                    <a:pt x="1294" y="165"/>
                  </a:lnTo>
                  <a:lnTo>
                    <a:pt x="1294" y="0"/>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 name="Freeform 201"/>
            <p:cNvSpPr/>
            <p:nvPr/>
          </p:nvSpPr>
          <p:spPr bwMode="auto">
            <a:xfrm>
              <a:off x="1996" y="2432"/>
              <a:ext cx="53" cy="110"/>
            </a:xfrm>
            <a:custGeom>
              <a:avLst/>
              <a:gdLst>
                <a:gd name="T0" fmla="*/ 53 w 53"/>
                <a:gd name="T1" fmla="*/ 0 h 110"/>
                <a:gd name="T2" fmla="*/ 0 w 53"/>
                <a:gd name="T3" fmla="*/ 0 h 110"/>
                <a:gd name="T4" fmla="*/ 0 w 53"/>
                <a:gd name="T5" fmla="*/ 110 h 110"/>
              </a:gdLst>
              <a:ahLst/>
              <a:cxnLst>
                <a:cxn ang="0">
                  <a:pos x="T0" y="T1"/>
                </a:cxn>
                <a:cxn ang="0">
                  <a:pos x="T2" y="T3"/>
                </a:cxn>
                <a:cxn ang="0">
                  <a:pos x="T4" y="T5"/>
                </a:cxn>
              </a:cxnLst>
              <a:rect l="0" t="0" r="r" b="b"/>
              <a:pathLst>
                <a:path w="53" h="110">
                  <a:moveTo>
                    <a:pt x="53" y="0"/>
                  </a:moveTo>
                  <a:lnTo>
                    <a:pt x="0" y="0"/>
                  </a:lnTo>
                  <a:lnTo>
                    <a:pt x="0" y="11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 name="Line 202"/>
            <p:cNvSpPr>
              <a:spLocks noChangeShapeType="1"/>
            </p:cNvSpPr>
            <p:nvPr/>
          </p:nvSpPr>
          <p:spPr bwMode="auto">
            <a:xfrm flipH="1">
              <a:off x="1942" y="2542"/>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 name="Freeform 203"/>
            <p:cNvSpPr/>
            <p:nvPr/>
          </p:nvSpPr>
          <p:spPr bwMode="auto">
            <a:xfrm>
              <a:off x="1996" y="2542"/>
              <a:ext cx="1347" cy="496"/>
            </a:xfrm>
            <a:custGeom>
              <a:avLst/>
              <a:gdLst>
                <a:gd name="T0" fmla="*/ 1347 w 1347"/>
                <a:gd name="T1" fmla="*/ 496 h 496"/>
                <a:gd name="T2" fmla="*/ 1240 w 1347"/>
                <a:gd name="T3" fmla="*/ 496 h 496"/>
                <a:gd name="T4" fmla="*/ 1240 w 1347"/>
                <a:gd name="T5" fmla="*/ 0 h 496"/>
                <a:gd name="T6" fmla="*/ 0 w 1347"/>
                <a:gd name="T7" fmla="*/ 0 h 496"/>
              </a:gdLst>
              <a:ahLst/>
              <a:cxnLst>
                <a:cxn ang="0">
                  <a:pos x="T0" y="T1"/>
                </a:cxn>
                <a:cxn ang="0">
                  <a:pos x="T2" y="T3"/>
                </a:cxn>
                <a:cxn ang="0">
                  <a:pos x="T4" y="T5"/>
                </a:cxn>
                <a:cxn ang="0">
                  <a:pos x="T6" y="T7"/>
                </a:cxn>
              </a:cxnLst>
              <a:rect l="0" t="0" r="r" b="b"/>
              <a:pathLst>
                <a:path w="1347" h="496">
                  <a:moveTo>
                    <a:pt x="1347" y="496"/>
                  </a:moveTo>
                  <a:lnTo>
                    <a:pt x="1240" y="496"/>
                  </a:lnTo>
                  <a:lnTo>
                    <a:pt x="1240" y="0"/>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8" name="Freeform 204"/>
            <p:cNvSpPr/>
            <p:nvPr/>
          </p:nvSpPr>
          <p:spPr bwMode="auto">
            <a:xfrm>
              <a:off x="3182" y="3148"/>
              <a:ext cx="161" cy="276"/>
            </a:xfrm>
            <a:custGeom>
              <a:avLst/>
              <a:gdLst>
                <a:gd name="T0" fmla="*/ 161 w 161"/>
                <a:gd name="T1" fmla="*/ 0 h 276"/>
                <a:gd name="T2" fmla="*/ 54 w 161"/>
                <a:gd name="T3" fmla="*/ 0 h 276"/>
                <a:gd name="T4" fmla="*/ 54 w 161"/>
                <a:gd name="T5" fmla="*/ 276 h 276"/>
                <a:gd name="T6" fmla="*/ 0 w 161"/>
                <a:gd name="T7" fmla="*/ 276 h 276"/>
              </a:gdLst>
              <a:ahLst/>
              <a:cxnLst>
                <a:cxn ang="0">
                  <a:pos x="T0" y="T1"/>
                </a:cxn>
                <a:cxn ang="0">
                  <a:pos x="T2" y="T3"/>
                </a:cxn>
                <a:cxn ang="0">
                  <a:pos x="T4" y="T5"/>
                </a:cxn>
                <a:cxn ang="0">
                  <a:pos x="T6" y="T7"/>
                </a:cxn>
              </a:cxnLst>
              <a:rect l="0" t="0" r="r" b="b"/>
              <a:pathLst>
                <a:path w="161" h="276">
                  <a:moveTo>
                    <a:pt x="161" y="0"/>
                  </a:moveTo>
                  <a:lnTo>
                    <a:pt x="54" y="0"/>
                  </a:lnTo>
                  <a:lnTo>
                    <a:pt x="54" y="276"/>
                  </a:lnTo>
                  <a:lnTo>
                    <a:pt x="0" y="276"/>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9" name="Line 205"/>
            <p:cNvSpPr>
              <a:spLocks noChangeShapeType="1"/>
            </p:cNvSpPr>
            <p:nvPr/>
          </p:nvSpPr>
          <p:spPr bwMode="auto">
            <a:xfrm>
              <a:off x="1942" y="2928"/>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 name="Freeform 206"/>
            <p:cNvSpPr/>
            <p:nvPr/>
          </p:nvSpPr>
          <p:spPr bwMode="auto">
            <a:xfrm>
              <a:off x="1996" y="2928"/>
              <a:ext cx="53" cy="110"/>
            </a:xfrm>
            <a:custGeom>
              <a:avLst/>
              <a:gdLst>
                <a:gd name="T0" fmla="*/ 0 w 53"/>
                <a:gd name="T1" fmla="*/ 0 h 110"/>
                <a:gd name="T2" fmla="*/ 0 w 53"/>
                <a:gd name="T3" fmla="*/ 110 h 110"/>
                <a:gd name="T4" fmla="*/ 53 w 53"/>
                <a:gd name="T5" fmla="*/ 110 h 110"/>
              </a:gdLst>
              <a:ahLst/>
              <a:cxnLst>
                <a:cxn ang="0">
                  <a:pos x="T0" y="T1"/>
                </a:cxn>
                <a:cxn ang="0">
                  <a:pos x="T2" y="T3"/>
                </a:cxn>
                <a:cxn ang="0">
                  <a:pos x="T4" y="T5"/>
                </a:cxn>
              </a:cxnLst>
              <a:rect l="0" t="0" r="r" b="b"/>
              <a:pathLst>
                <a:path w="53" h="110">
                  <a:moveTo>
                    <a:pt x="0" y="0"/>
                  </a:moveTo>
                  <a:lnTo>
                    <a:pt x="0" y="110"/>
                  </a:lnTo>
                  <a:lnTo>
                    <a:pt x="53" y="11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1" name="Freeform 207"/>
            <p:cNvSpPr/>
            <p:nvPr/>
          </p:nvSpPr>
          <p:spPr bwMode="auto">
            <a:xfrm>
              <a:off x="1996" y="2487"/>
              <a:ext cx="754" cy="441"/>
            </a:xfrm>
            <a:custGeom>
              <a:avLst/>
              <a:gdLst>
                <a:gd name="T0" fmla="*/ 754 w 754"/>
                <a:gd name="T1" fmla="*/ 0 h 441"/>
                <a:gd name="T2" fmla="*/ 377 w 754"/>
                <a:gd name="T3" fmla="*/ 0 h 441"/>
                <a:gd name="T4" fmla="*/ 377 w 754"/>
                <a:gd name="T5" fmla="*/ 441 h 441"/>
                <a:gd name="T6" fmla="*/ 0 w 754"/>
                <a:gd name="T7" fmla="*/ 441 h 441"/>
              </a:gdLst>
              <a:ahLst/>
              <a:cxnLst>
                <a:cxn ang="0">
                  <a:pos x="T0" y="T1"/>
                </a:cxn>
                <a:cxn ang="0">
                  <a:pos x="T2" y="T3"/>
                </a:cxn>
                <a:cxn ang="0">
                  <a:pos x="T4" y="T5"/>
                </a:cxn>
                <a:cxn ang="0">
                  <a:pos x="T6" y="T7"/>
                </a:cxn>
              </a:cxnLst>
              <a:rect l="0" t="0" r="r" b="b"/>
              <a:pathLst>
                <a:path w="754" h="441">
                  <a:moveTo>
                    <a:pt x="754" y="0"/>
                  </a:moveTo>
                  <a:lnTo>
                    <a:pt x="377" y="0"/>
                  </a:lnTo>
                  <a:lnTo>
                    <a:pt x="377" y="441"/>
                  </a:lnTo>
                  <a:lnTo>
                    <a:pt x="0" y="441"/>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Freeform 208"/>
            <p:cNvSpPr/>
            <p:nvPr/>
          </p:nvSpPr>
          <p:spPr bwMode="auto">
            <a:xfrm>
              <a:off x="1996" y="3148"/>
              <a:ext cx="53" cy="110"/>
            </a:xfrm>
            <a:custGeom>
              <a:avLst/>
              <a:gdLst>
                <a:gd name="T0" fmla="*/ 53 w 53"/>
                <a:gd name="T1" fmla="*/ 0 h 110"/>
                <a:gd name="T2" fmla="*/ 0 w 53"/>
                <a:gd name="T3" fmla="*/ 0 h 110"/>
                <a:gd name="T4" fmla="*/ 0 w 53"/>
                <a:gd name="T5" fmla="*/ 110 h 110"/>
              </a:gdLst>
              <a:ahLst/>
              <a:cxnLst>
                <a:cxn ang="0">
                  <a:pos x="T0" y="T1"/>
                </a:cxn>
                <a:cxn ang="0">
                  <a:pos x="T2" y="T3"/>
                </a:cxn>
                <a:cxn ang="0">
                  <a:pos x="T4" y="T5"/>
                </a:cxn>
              </a:cxnLst>
              <a:rect l="0" t="0" r="r" b="b"/>
              <a:pathLst>
                <a:path w="53" h="110">
                  <a:moveTo>
                    <a:pt x="53" y="0"/>
                  </a:moveTo>
                  <a:lnTo>
                    <a:pt x="0" y="0"/>
                  </a:lnTo>
                  <a:lnTo>
                    <a:pt x="0" y="11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3" name="Line 209"/>
            <p:cNvSpPr>
              <a:spLocks noChangeShapeType="1"/>
            </p:cNvSpPr>
            <p:nvPr/>
          </p:nvSpPr>
          <p:spPr bwMode="auto">
            <a:xfrm flipH="1">
              <a:off x="1942" y="3258"/>
              <a:ext cx="5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 name="Freeform 210"/>
            <p:cNvSpPr/>
            <p:nvPr/>
          </p:nvSpPr>
          <p:spPr bwMode="auto">
            <a:xfrm>
              <a:off x="1996" y="3148"/>
              <a:ext cx="754" cy="110"/>
            </a:xfrm>
            <a:custGeom>
              <a:avLst/>
              <a:gdLst>
                <a:gd name="T0" fmla="*/ 754 w 754"/>
                <a:gd name="T1" fmla="*/ 0 h 110"/>
                <a:gd name="T2" fmla="*/ 377 w 754"/>
                <a:gd name="T3" fmla="*/ 0 h 110"/>
                <a:gd name="T4" fmla="*/ 377 w 754"/>
                <a:gd name="T5" fmla="*/ 110 h 110"/>
                <a:gd name="T6" fmla="*/ 0 w 754"/>
                <a:gd name="T7" fmla="*/ 110 h 110"/>
              </a:gdLst>
              <a:ahLst/>
              <a:cxnLst>
                <a:cxn ang="0">
                  <a:pos x="T0" y="T1"/>
                </a:cxn>
                <a:cxn ang="0">
                  <a:pos x="T2" y="T3"/>
                </a:cxn>
                <a:cxn ang="0">
                  <a:pos x="T4" y="T5"/>
                </a:cxn>
                <a:cxn ang="0">
                  <a:pos x="T6" y="T7"/>
                </a:cxn>
              </a:cxnLst>
              <a:rect l="0" t="0" r="r" b="b"/>
              <a:pathLst>
                <a:path w="754" h="110">
                  <a:moveTo>
                    <a:pt x="754" y="0"/>
                  </a:moveTo>
                  <a:lnTo>
                    <a:pt x="377" y="0"/>
                  </a:lnTo>
                  <a:lnTo>
                    <a:pt x="377" y="110"/>
                  </a:lnTo>
                  <a:lnTo>
                    <a:pt x="0" y="11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Line 211"/>
            <p:cNvSpPr>
              <a:spLocks noChangeShapeType="1"/>
            </p:cNvSpPr>
            <p:nvPr/>
          </p:nvSpPr>
          <p:spPr bwMode="auto">
            <a:xfrm flipH="1">
              <a:off x="863" y="3810"/>
              <a:ext cx="188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 name="Freeform 212"/>
            <p:cNvSpPr/>
            <p:nvPr/>
          </p:nvSpPr>
          <p:spPr bwMode="auto">
            <a:xfrm>
              <a:off x="863" y="2817"/>
              <a:ext cx="1887" cy="662"/>
            </a:xfrm>
            <a:custGeom>
              <a:avLst/>
              <a:gdLst>
                <a:gd name="T0" fmla="*/ 1887 w 1887"/>
                <a:gd name="T1" fmla="*/ 0 h 662"/>
                <a:gd name="T2" fmla="*/ 1618 w 1887"/>
                <a:gd name="T3" fmla="*/ 0 h 662"/>
                <a:gd name="T4" fmla="*/ 1618 w 1887"/>
                <a:gd name="T5" fmla="*/ 662 h 662"/>
                <a:gd name="T6" fmla="*/ 0 w 1887"/>
                <a:gd name="T7" fmla="*/ 662 h 662"/>
              </a:gdLst>
              <a:ahLst/>
              <a:cxnLst>
                <a:cxn ang="0">
                  <a:pos x="T0" y="T1"/>
                </a:cxn>
                <a:cxn ang="0">
                  <a:pos x="T2" y="T3"/>
                </a:cxn>
                <a:cxn ang="0">
                  <a:pos x="T4" y="T5"/>
                </a:cxn>
                <a:cxn ang="0">
                  <a:pos x="T6" y="T7"/>
                </a:cxn>
              </a:cxnLst>
              <a:rect l="0" t="0" r="r" b="b"/>
              <a:pathLst>
                <a:path w="1887" h="662">
                  <a:moveTo>
                    <a:pt x="1887" y="0"/>
                  </a:moveTo>
                  <a:lnTo>
                    <a:pt x="1618" y="0"/>
                  </a:lnTo>
                  <a:lnTo>
                    <a:pt x="1618" y="662"/>
                  </a:lnTo>
                  <a:lnTo>
                    <a:pt x="0" y="662"/>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Line 213"/>
            <p:cNvSpPr>
              <a:spLocks noChangeShapeType="1"/>
            </p:cNvSpPr>
            <p:nvPr/>
          </p:nvSpPr>
          <p:spPr bwMode="auto">
            <a:xfrm>
              <a:off x="2481" y="3093"/>
              <a:ext cx="108"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8" name="Freeform 214"/>
            <p:cNvSpPr/>
            <p:nvPr/>
          </p:nvSpPr>
          <p:spPr bwMode="auto">
            <a:xfrm>
              <a:off x="2589" y="2762"/>
              <a:ext cx="161" cy="331"/>
            </a:xfrm>
            <a:custGeom>
              <a:avLst/>
              <a:gdLst>
                <a:gd name="T0" fmla="*/ 161 w 161"/>
                <a:gd name="T1" fmla="*/ 0 h 331"/>
                <a:gd name="T2" fmla="*/ 0 w 161"/>
                <a:gd name="T3" fmla="*/ 0 h 331"/>
                <a:gd name="T4" fmla="*/ 0 w 161"/>
                <a:gd name="T5" fmla="*/ 331 h 331"/>
              </a:gdLst>
              <a:ahLst/>
              <a:cxnLst>
                <a:cxn ang="0">
                  <a:pos x="T0" y="T1"/>
                </a:cxn>
                <a:cxn ang="0">
                  <a:pos x="T2" y="T3"/>
                </a:cxn>
                <a:cxn ang="0">
                  <a:pos x="T4" y="T5"/>
                </a:cxn>
              </a:cxnLst>
              <a:rect l="0" t="0" r="r" b="b"/>
              <a:pathLst>
                <a:path w="161" h="331">
                  <a:moveTo>
                    <a:pt x="161" y="0"/>
                  </a:moveTo>
                  <a:lnTo>
                    <a:pt x="0" y="0"/>
                  </a:lnTo>
                  <a:lnTo>
                    <a:pt x="0" y="331"/>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Line 215"/>
            <p:cNvSpPr>
              <a:spLocks noChangeShapeType="1"/>
            </p:cNvSpPr>
            <p:nvPr/>
          </p:nvSpPr>
          <p:spPr bwMode="auto">
            <a:xfrm>
              <a:off x="2589" y="3093"/>
              <a:ext cx="0" cy="33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0" name="Line 216"/>
            <p:cNvSpPr>
              <a:spLocks noChangeShapeType="1"/>
            </p:cNvSpPr>
            <p:nvPr/>
          </p:nvSpPr>
          <p:spPr bwMode="auto">
            <a:xfrm flipH="1">
              <a:off x="2589" y="3424"/>
              <a:ext cx="161"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1" name="Freeform 217"/>
            <p:cNvSpPr/>
            <p:nvPr/>
          </p:nvSpPr>
          <p:spPr bwMode="auto">
            <a:xfrm>
              <a:off x="2589" y="3424"/>
              <a:ext cx="161" cy="331"/>
            </a:xfrm>
            <a:custGeom>
              <a:avLst/>
              <a:gdLst>
                <a:gd name="T0" fmla="*/ 161 w 161"/>
                <a:gd name="T1" fmla="*/ 331 h 331"/>
                <a:gd name="T2" fmla="*/ 0 w 161"/>
                <a:gd name="T3" fmla="*/ 331 h 331"/>
                <a:gd name="T4" fmla="*/ 0 w 161"/>
                <a:gd name="T5" fmla="*/ 0 h 331"/>
              </a:gdLst>
              <a:ahLst/>
              <a:cxnLst>
                <a:cxn ang="0">
                  <a:pos x="T0" y="T1"/>
                </a:cxn>
                <a:cxn ang="0">
                  <a:pos x="T2" y="T3"/>
                </a:cxn>
                <a:cxn ang="0">
                  <a:pos x="T4" y="T5"/>
                </a:cxn>
              </a:cxnLst>
              <a:rect l="0" t="0" r="r" b="b"/>
              <a:pathLst>
                <a:path w="161" h="331">
                  <a:moveTo>
                    <a:pt x="161" y="331"/>
                  </a:moveTo>
                  <a:lnTo>
                    <a:pt x="0" y="331"/>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 name="Line 218"/>
            <p:cNvSpPr>
              <a:spLocks noChangeShapeType="1"/>
            </p:cNvSpPr>
            <p:nvPr/>
          </p:nvSpPr>
          <p:spPr bwMode="auto">
            <a:xfrm>
              <a:off x="2481" y="2376"/>
              <a:ext cx="162"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3" name="Line 219"/>
            <p:cNvSpPr>
              <a:spLocks noChangeShapeType="1"/>
            </p:cNvSpPr>
            <p:nvPr/>
          </p:nvSpPr>
          <p:spPr bwMode="auto">
            <a:xfrm>
              <a:off x="2643" y="2376"/>
              <a:ext cx="10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4" name="Line 220"/>
            <p:cNvSpPr>
              <a:spLocks noChangeShapeType="1"/>
            </p:cNvSpPr>
            <p:nvPr/>
          </p:nvSpPr>
          <p:spPr bwMode="auto">
            <a:xfrm flipH="1">
              <a:off x="2643" y="2707"/>
              <a:ext cx="10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 name="Line 221"/>
            <p:cNvSpPr>
              <a:spLocks noChangeShapeType="1"/>
            </p:cNvSpPr>
            <p:nvPr/>
          </p:nvSpPr>
          <p:spPr bwMode="auto">
            <a:xfrm flipV="1">
              <a:off x="2643" y="2376"/>
              <a:ext cx="0" cy="33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 name="Line 222"/>
            <p:cNvSpPr>
              <a:spLocks noChangeShapeType="1"/>
            </p:cNvSpPr>
            <p:nvPr/>
          </p:nvSpPr>
          <p:spPr bwMode="auto">
            <a:xfrm flipH="1">
              <a:off x="2643" y="3038"/>
              <a:ext cx="10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 name="Line 223"/>
            <p:cNvSpPr>
              <a:spLocks noChangeShapeType="1"/>
            </p:cNvSpPr>
            <p:nvPr/>
          </p:nvSpPr>
          <p:spPr bwMode="auto">
            <a:xfrm flipV="1">
              <a:off x="2643" y="2707"/>
              <a:ext cx="0" cy="33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8" name="Line 224"/>
            <p:cNvSpPr>
              <a:spLocks noChangeShapeType="1"/>
            </p:cNvSpPr>
            <p:nvPr/>
          </p:nvSpPr>
          <p:spPr bwMode="auto">
            <a:xfrm flipH="1">
              <a:off x="2643" y="3369"/>
              <a:ext cx="10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9" name="Line 225"/>
            <p:cNvSpPr>
              <a:spLocks noChangeShapeType="1"/>
            </p:cNvSpPr>
            <p:nvPr/>
          </p:nvSpPr>
          <p:spPr bwMode="auto">
            <a:xfrm flipV="1">
              <a:off x="2643" y="3038"/>
              <a:ext cx="0" cy="33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0" name="Freeform 226"/>
            <p:cNvSpPr/>
            <p:nvPr/>
          </p:nvSpPr>
          <p:spPr bwMode="auto">
            <a:xfrm>
              <a:off x="2643" y="3369"/>
              <a:ext cx="107" cy="330"/>
            </a:xfrm>
            <a:custGeom>
              <a:avLst/>
              <a:gdLst>
                <a:gd name="T0" fmla="*/ 107 w 107"/>
                <a:gd name="T1" fmla="*/ 330 h 330"/>
                <a:gd name="T2" fmla="*/ 0 w 107"/>
                <a:gd name="T3" fmla="*/ 330 h 330"/>
                <a:gd name="T4" fmla="*/ 0 w 107"/>
                <a:gd name="T5" fmla="*/ 0 h 330"/>
              </a:gdLst>
              <a:ahLst/>
              <a:cxnLst>
                <a:cxn ang="0">
                  <a:pos x="T0" y="T1"/>
                </a:cxn>
                <a:cxn ang="0">
                  <a:pos x="T2" y="T3"/>
                </a:cxn>
                <a:cxn ang="0">
                  <a:pos x="T4" y="T5"/>
                </a:cxn>
              </a:cxnLst>
              <a:rect l="0" t="0" r="r" b="b"/>
              <a:pathLst>
                <a:path w="107" h="330">
                  <a:moveTo>
                    <a:pt x="107" y="330"/>
                  </a:moveTo>
                  <a:lnTo>
                    <a:pt x="0" y="330"/>
                  </a:lnTo>
                  <a:lnTo>
                    <a:pt x="0" y="0"/>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1" name="Freeform 227"/>
            <p:cNvSpPr/>
            <p:nvPr/>
          </p:nvSpPr>
          <p:spPr bwMode="auto">
            <a:xfrm>
              <a:off x="863" y="3479"/>
              <a:ext cx="1887" cy="165"/>
            </a:xfrm>
            <a:custGeom>
              <a:avLst/>
              <a:gdLst>
                <a:gd name="T0" fmla="*/ 1887 w 1887"/>
                <a:gd name="T1" fmla="*/ 0 h 165"/>
                <a:gd name="T2" fmla="*/ 1833 w 1887"/>
                <a:gd name="T3" fmla="*/ 0 h 165"/>
                <a:gd name="T4" fmla="*/ 1833 w 1887"/>
                <a:gd name="T5" fmla="*/ 165 h 165"/>
                <a:gd name="T6" fmla="*/ 0 w 1887"/>
                <a:gd name="T7" fmla="*/ 165 h 165"/>
              </a:gdLst>
              <a:ahLst/>
              <a:cxnLst>
                <a:cxn ang="0">
                  <a:pos x="T0" y="T1"/>
                </a:cxn>
                <a:cxn ang="0">
                  <a:pos x="T2" y="T3"/>
                </a:cxn>
                <a:cxn ang="0">
                  <a:pos x="T4" y="T5"/>
                </a:cxn>
                <a:cxn ang="0">
                  <a:pos x="T6" y="T7"/>
                </a:cxn>
              </a:cxnLst>
              <a:rect l="0" t="0" r="r" b="b"/>
              <a:pathLst>
                <a:path w="1887" h="165">
                  <a:moveTo>
                    <a:pt x="1887" y="0"/>
                  </a:moveTo>
                  <a:lnTo>
                    <a:pt x="1833" y="0"/>
                  </a:lnTo>
                  <a:lnTo>
                    <a:pt x="1833" y="165"/>
                  </a:lnTo>
                  <a:lnTo>
                    <a:pt x="0" y="165"/>
                  </a:lnTo>
                </a:path>
              </a:pathLst>
            </a:custGeom>
            <a:noFill/>
            <a:ln w="95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 name="Line 228"/>
            <p:cNvSpPr>
              <a:spLocks noChangeShapeType="1"/>
            </p:cNvSpPr>
            <p:nvPr/>
          </p:nvSpPr>
          <p:spPr bwMode="auto">
            <a:xfrm>
              <a:off x="3775" y="2432"/>
              <a:ext cx="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 name="Line 229"/>
            <p:cNvSpPr>
              <a:spLocks noChangeShapeType="1"/>
            </p:cNvSpPr>
            <p:nvPr/>
          </p:nvSpPr>
          <p:spPr bwMode="auto">
            <a:xfrm>
              <a:off x="3775" y="3093"/>
              <a:ext cx="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4" name="Line 230"/>
            <p:cNvSpPr>
              <a:spLocks noChangeShapeType="1"/>
            </p:cNvSpPr>
            <p:nvPr/>
          </p:nvSpPr>
          <p:spPr bwMode="auto">
            <a:xfrm>
              <a:off x="3182" y="3755"/>
              <a:ext cx="593"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25" name="Text Box 3"/>
          <p:cNvSpPr txBox="1">
            <a:spLocks noChangeArrowheads="1"/>
          </p:cNvSpPr>
          <p:nvPr/>
        </p:nvSpPr>
        <p:spPr bwMode="auto">
          <a:xfrm>
            <a:off x="587623" y="1323152"/>
            <a:ext cx="7858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anose="020B0604030504040204" pitchFamily="34" charset="0"/>
                <a:ea typeface="黑体" panose="02010609060101010101" pitchFamily="49" charset="-122"/>
              </a:rPr>
              <a:t>A(A</a:t>
            </a:r>
            <a:r>
              <a:rPr lang="en-US" altLang="zh-CN" sz="2800" baseline="-25000" dirty="0">
                <a:latin typeface="Tahoma" panose="020B0604030504040204" pitchFamily="34" charset="0"/>
                <a:ea typeface="黑体" panose="02010609060101010101" pitchFamily="49" charset="-122"/>
              </a:rPr>
              <a:t>3</a:t>
            </a:r>
            <a:r>
              <a:rPr lang="en-US" altLang="zh-CN" sz="2800" dirty="0">
                <a:latin typeface="Tahoma" panose="020B0604030504040204" pitchFamily="34" charset="0"/>
                <a:ea typeface="黑体" panose="02010609060101010101" pitchFamily="49" charset="-122"/>
              </a:rPr>
              <a:t>A</a:t>
            </a:r>
            <a:r>
              <a:rPr lang="en-US" altLang="zh-CN" sz="2800" baseline="-25000" dirty="0">
                <a:latin typeface="Tahoma" panose="020B0604030504040204" pitchFamily="34" charset="0"/>
                <a:ea typeface="黑体" panose="02010609060101010101" pitchFamily="49" charset="-122"/>
              </a:rPr>
              <a:t>2</a:t>
            </a:r>
            <a:r>
              <a:rPr lang="en-US" altLang="zh-CN" sz="2800" dirty="0">
                <a:latin typeface="Tahoma" panose="020B0604030504040204" pitchFamily="34" charset="0"/>
                <a:ea typeface="黑体" panose="02010609060101010101" pitchFamily="49" charset="-122"/>
              </a:rPr>
              <a:t>A</a:t>
            </a:r>
            <a:r>
              <a:rPr lang="en-US" altLang="zh-CN" sz="2800" baseline="-25000" dirty="0">
                <a:latin typeface="Tahoma" panose="020B0604030504040204" pitchFamily="34" charset="0"/>
                <a:ea typeface="黑体" panose="02010609060101010101" pitchFamily="49" charset="-122"/>
              </a:rPr>
              <a:t>1</a:t>
            </a:r>
            <a:r>
              <a:rPr lang="en-US" altLang="zh-CN" sz="2800" dirty="0">
                <a:latin typeface="Tahoma" panose="020B0604030504040204" pitchFamily="34" charset="0"/>
                <a:ea typeface="黑体" panose="02010609060101010101" pitchFamily="49" charset="-122"/>
              </a:rPr>
              <a:t>A</a:t>
            </a:r>
            <a:r>
              <a:rPr lang="en-US" altLang="zh-CN" sz="2800" baseline="-25000" dirty="0">
                <a:latin typeface="Tahoma" panose="020B0604030504040204" pitchFamily="34" charset="0"/>
                <a:ea typeface="黑体" panose="02010609060101010101" pitchFamily="49" charset="-122"/>
              </a:rPr>
              <a:t>0</a:t>
            </a:r>
            <a:r>
              <a:rPr lang="en-US" altLang="zh-CN" sz="2800" dirty="0">
                <a:latin typeface="Tahoma" panose="020B0604030504040204" pitchFamily="34" charset="0"/>
                <a:ea typeface="黑体" panose="02010609060101010101" pitchFamily="49" charset="-122"/>
              </a:rPr>
              <a:t>)</a:t>
            </a:r>
            <a:r>
              <a:rPr lang="en-US" altLang="zh-CN" sz="2800" baseline="-25000" dirty="0">
                <a:latin typeface="Tahoma" panose="020B0604030504040204" pitchFamily="34" charset="0"/>
                <a:ea typeface="黑体" panose="02010609060101010101" pitchFamily="49" charset="-122"/>
              </a:rPr>
              <a:t> </a:t>
            </a:r>
            <a:r>
              <a:rPr lang="zh-CN" altLang="en-US" sz="2800" dirty="0">
                <a:latin typeface="Tahoma" panose="020B0604030504040204" pitchFamily="34" charset="0"/>
                <a:ea typeface="黑体" panose="02010609060101010101" pitchFamily="49" charset="-122"/>
              </a:rPr>
              <a:t>和</a:t>
            </a:r>
            <a:r>
              <a:rPr lang="zh-CN" altLang="en-US" sz="2800" baseline="-25000" dirty="0">
                <a:latin typeface="Tahoma" panose="020B0604030504040204" pitchFamily="34" charset="0"/>
                <a:ea typeface="黑体" panose="02010609060101010101" pitchFamily="49" charset="-122"/>
              </a:rPr>
              <a:t> </a:t>
            </a:r>
            <a:r>
              <a:rPr lang="en-US" altLang="zh-CN" sz="2800" dirty="0">
                <a:latin typeface="Tahoma" panose="020B0604030504040204" pitchFamily="34" charset="0"/>
                <a:ea typeface="黑体" panose="02010609060101010101" pitchFamily="49" charset="-122"/>
              </a:rPr>
              <a:t>B(B</a:t>
            </a:r>
            <a:r>
              <a:rPr lang="en-US" altLang="zh-CN" sz="2800" baseline="-25000" dirty="0">
                <a:latin typeface="Tahoma" panose="020B0604030504040204" pitchFamily="34" charset="0"/>
                <a:ea typeface="黑体" panose="02010609060101010101" pitchFamily="49" charset="-122"/>
              </a:rPr>
              <a:t>3</a:t>
            </a:r>
            <a:r>
              <a:rPr lang="en-US" altLang="zh-CN" sz="2800" dirty="0">
                <a:latin typeface="Tahoma" panose="020B0604030504040204" pitchFamily="34" charset="0"/>
                <a:ea typeface="黑体" panose="02010609060101010101" pitchFamily="49" charset="-122"/>
              </a:rPr>
              <a:t>B</a:t>
            </a:r>
            <a:r>
              <a:rPr lang="en-US" altLang="zh-CN" sz="2800" baseline="-25000" dirty="0">
                <a:latin typeface="Tahoma" panose="020B0604030504040204" pitchFamily="34" charset="0"/>
                <a:ea typeface="黑体" panose="02010609060101010101" pitchFamily="49" charset="-122"/>
              </a:rPr>
              <a:t>2</a:t>
            </a:r>
            <a:r>
              <a:rPr lang="en-US" altLang="zh-CN" sz="2800" dirty="0">
                <a:latin typeface="Tahoma" panose="020B0604030504040204" pitchFamily="34" charset="0"/>
                <a:ea typeface="黑体" panose="02010609060101010101" pitchFamily="49" charset="-122"/>
              </a:rPr>
              <a:t>B</a:t>
            </a:r>
            <a:r>
              <a:rPr lang="en-US" altLang="zh-CN" sz="2800" baseline="-25000" dirty="0">
                <a:latin typeface="Tahoma" panose="020B0604030504040204" pitchFamily="34" charset="0"/>
                <a:ea typeface="黑体" panose="02010609060101010101" pitchFamily="49" charset="-122"/>
              </a:rPr>
              <a:t>1</a:t>
            </a:r>
            <a:r>
              <a:rPr lang="en-US" altLang="zh-CN" sz="2800" dirty="0">
                <a:latin typeface="Tahoma" panose="020B0604030504040204" pitchFamily="34" charset="0"/>
                <a:ea typeface="黑体" panose="02010609060101010101" pitchFamily="49" charset="-122"/>
              </a:rPr>
              <a:t>B</a:t>
            </a:r>
            <a:r>
              <a:rPr lang="en-US" altLang="zh-CN" sz="2800" baseline="-25000" dirty="0">
                <a:latin typeface="Tahoma" panose="020B0604030504040204" pitchFamily="34" charset="0"/>
                <a:ea typeface="黑体" panose="02010609060101010101" pitchFamily="49" charset="-122"/>
              </a:rPr>
              <a:t>0</a:t>
            </a:r>
            <a:r>
              <a:rPr lang="en-US" altLang="zh-CN" sz="2800" dirty="0">
                <a:latin typeface="Tahoma" panose="020B0604030504040204" pitchFamily="34" charset="0"/>
                <a:ea typeface="黑体" panose="02010609060101010101" pitchFamily="49" charset="-122"/>
              </a:rPr>
              <a:t>)</a:t>
            </a:r>
            <a:r>
              <a:rPr lang="zh-CN" altLang="en-US" sz="2800" dirty="0">
                <a:latin typeface="Tahoma" panose="020B0604030504040204" pitchFamily="34" charset="0"/>
                <a:ea typeface="黑体" panose="02010609060101010101" pitchFamily="49" charset="-122"/>
              </a:rPr>
              <a:t>自高而低逐位比较</a:t>
            </a:r>
            <a:endParaRPr lang="zh-CN" altLang="en-US" sz="2800" dirty="0">
              <a:latin typeface="Tahoma" panose="020B0604030504040204" pitchFamily="34" charset="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76162" name="Group 2"/>
          <p:cNvGrpSpPr/>
          <p:nvPr/>
        </p:nvGrpSpPr>
        <p:grpSpPr bwMode="auto">
          <a:xfrm>
            <a:off x="631825" y="1295400"/>
            <a:ext cx="3254375" cy="4572000"/>
            <a:chOff x="3422" y="864"/>
            <a:chExt cx="2050" cy="2880"/>
          </a:xfrm>
        </p:grpSpPr>
        <p:pic>
          <p:nvPicPr>
            <p:cNvPr id="4761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2" y="1152"/>
              <a:ext cx="2050" cy="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64" name="Text Box 4"/>
            <p:cNvSpPr txBox="1">
              <a:spLocks noChangeArrowheads="1"/>
            </p:cNvSpPr>
            <p:nvPr/>
          </p:nvSpPr>
          <p:spPr bwMode="auto">
            <a:xfrm>
              <a:off x="4244" y="864"/>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74</a:t>
              </a:r>
              <a:r>
                <a:rPr lang="en-US" altLang="zh-CN"/>
                <a:t>x85</a:t>
              </a:r>
              <a:endParaRPr lang="en-US" altLang="zh-CN"/>
            </a:p>
          </p:txBody>
        </p:sp>
      </p:grpSp>
      <p:sp>
        <p:nvSpPr>
          <p:cNvPr id="476165" name="Rectangle 5"/>
          <p:cNvSpPr>
            <a:spLocks noGrp="1" noChangeArrowheads="1"/>
          </p:cNvSpPr>
          <p:nvPr>
            <p:ph type="title"/>
          </p:nvPr>
        </p:nvSpPr>
        <p:spPr/>
        <p:txBody>
          <a:bodyPr/>
          <a:lstStyle/>
          <a:p>
            <a:r>
              <a:rPr lang="en-US" altLang="zh-CN" dirty="0"/>
              <a:t>4</a:t>
            </a:r>
            <a:r>
              <a:rPr lang="zh-CN" altLang="en-US" dirty="0"/>
              <a:t>位比较器74</a:t>
            </a:r>
            <a:r>
              <a:rPr lang="en-US" altLang="zh-CN" dirty="0"/>
              <a:t>x85</a:t>
            </a:r>
            <a:endParaRPr lang="en-US" altLang="zh-CN" dirty="0"/>
          </a:p>
        </p:txBody>
      </p:sp>
      <p:grpSp>
        <p:nvGrpSpPr>
          <p:cNvPr id="476166" name="Group 6"/>
          <p:cNvGrpSpPr/>
          <p:nvPr/>
        </p:nvGrpSpPr>
        <p:grpSpPr bwMode="auto">
          <a:xfrm>
            <a:off x="1295400" y="2895600"/>
            <a:ext cx="434975" cy="2393950"/>
            <a:chOff x="1104" y="1958"/>
            <a:chExt cx="274" cy="1508"/>
          </a:xfrm>
        </p:grpSpPr>
        <p:sp>
          <p:nvSpPr>
            <p:cNvPr id="476167" name="Text Box 7"/>
            <p:cNvSpPr txBox="1">
              <a:spLocks noChangeArrowheads="1"/>
            </p:cNvSpPr>
            <p:nvPr/>
          </p:nvSpPr>
          <p:spPr bwMode="auto">
            <a:xfrm>
              <a:off x="1104" y="1958"/>
              <a:ext cx="27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000">
                  <a:solidFill>
                    <a:schemeClr val="hlink"/>
                  </a:solidFill>
                  <a:latin typeface="Arial" panose="020B0604020202020204" pitchFamily="34" charset="0"/>
                </a:rPr>
                <a:t>A0</a:t>
              </a:r>
              <a:endParaRPr lang="en-US" altLang="zh-CN" sz="2000">
                <a:solidFill>
                  <a:schemeClr val="hlink"/>
                </a:solidFill>
                <a:latin typeface="Arial" panose="020B0604020202020204" pitchFamily="34" charset="0"/>
              </a:endParaRPr>
            </a:p>
          </p:txBody>
        </p:sp>
        <p:sp>
          <p:nvSpPr>
            <p:cNvPr id="476168" name="Text Box 8"/>
            <p:cNvSpPr txBox="1">
              <a:spLocks noChangeArrowheads="1"/>
            </p:cNvSpPr>
            <p:nvPr/>
          </p:nvSpPr>
          <p:spPr bwMode="auto">
            <a:xfrm>
              <a:off x="1104" y="2390"/>
              <a:ext cx="27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000">
                  <a:solidFill>
                    <a:schemeClr val="hlink"/>
                  </a:solidFill>
                  <a:latin typeface="Arial" panose="020B0604020202020204" pitchFamily="34" charset="0"/>
                </a:rPr>
                <a:t>A1</a:t>
              </a:r>
              <a:endParaRPr lang="en-US" altLang="zh-CN" sz="2000">
                <a:solidFill>
                  <a:schemeClr val="hlink"/>
                </a:solidFill>
                <a:latin typeface="Arial" panose="020B0604020202020204" pitchFamily="34" charset="0"/>
              </a:endParaRPr>
            </a:p>
          </p:txBody>
        </p:sp>
        <p:sp>
          <p:nvSpPr>
            <p:cNvPr id="476169" name="Text Box 9"/>
            <p:cNvSpPr txBox="1">
              <a:spLocks noChangeArrowheads="1"/>
            </p:cNvSpPr>
            <p:nvPr/>
          </p:nvSpPr>
          <p:spPr bwMode="auto">
            <a:xfrm>
              <a:off x="1104" y="2784"/>
              <a:ext cx="27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000">
                  <a:solidFill>
                    <a:schemeClr val="hlink"/>
                  </a:solidFill>
                  <a:latin typeface="Arial" panose="020B0604020202020204" pitchFamily="34" charset="0"/>
                </a:rPr>
                <a:t>A2</a:t>
              </a:r>
              <a:endParaRPr lang="en-US" altLang="zh-CN" sz="2000">
                <a:solidFill>
                  <a:schemeClr val="hlink"/>
                </a:solidFill>
                <a:latin typeface="Arial" panose="020B0604020202020204" pitchFamily="34" charset="0"/>
              </a:endParaRPr>
            </a:p>
          </p:txBody>
        </p:sp>
        <p:sp>
          <p:nvSpPr>
            <p:cNvPr id="476170" name="Text Box 10"/>
            <p:cNvSpPr txBox="1">
              <a:spLocks noChangeArrowheads="1"/>
            </p:cNvSpPr>
            <p:nvPr/>
          </p:nvSpPr>
          <p:spPr bwMode="auto">
            <a:xfrm>
              <a:off x="1104" y="3216"/>
              <a:ext cx="27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000">
                  <a:solidFill>
                    <a:schemeClr val="hlink"/>
                  </a:solidFill>
                  <a:latin typeface="Arial" panose="020B0604020202020204" pitchFamily="34" charset="0"/>
                </a:rPr>
                <a:t>A3</a:t>
              </a:r>
              <a:endParaRPr lang="en-US" altLang="zh-CN" sz="2000">
                <a:solidFill>
                  <a:schemeClr val="hlink"/>
                </a:solidFill>
                <a:latin typeface="Arial" panose="020B0604020202020204" pitchFamily="34" charset="0"/>
              </a:endParaRPr>
            </a:p>
          </p:txBody>
        </p:sp>
      </p:grpSp>
      <p:grpSp>
        <p:nvGrpSpPr>
          <p:cNvPr id="476171" name="Group 11"/>
          <p:cNvGrpSpPr/>
          <p:nvPr/>
        </p:nvGrpSpPr>
        <p:grpSpPr bwMode="auto">
          <a:xfrm>
            <a:off x="1322388" y="1146175"/>
            <a:ext cx="6203951" cy="1763713"/>
            <a:chOff x="833" y="722"/>
            <a:chExt cx="3908" cy="1111"/>
          </a:xfrm>
        </p:grpSpPr>
        <p:sp>
          <p:nvSpPr>
            <p:cNvPr id="476172" name="Text Box 12"/>
            <p:cNvSpPr txBox="1">
              <a:spLocks noChangeArrowheads="1"/>
            </p:cNvSpPr>
            <p:nvPr/>
          </p:nvSpPr>
          <p:spPr bwMode="auto">
            <a:xfrm>
              <a:off x="833" y="1200"/>
              <a:ext cx="511" cy="6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10000"/>
                </a:lnSpc>
              </a:pPr>
              <a:r>
                <a:rPr lang="en-US" altLang="zh-CN" sz="2000">
                  <a:solidFill>
                    <a:schemeClr val="accent2"/>
                  </a:solidFill>
                </a:rPr>
                <a:t>ALTBIN</a:t>
              </a:r>
              <a:endParaRPr lang="en-US" altLang="zh-CN" sz="2000">
                <a:solidFill>
                  <a:schemeClr val="accent2"/>
                </a:solidFill>
              </a:endParaRPr>
            </a:p>
            <a:p>
              <a:pPr>
                <a:lnSpc>
                  <a:spcPct val="110000"/>
                </a:lnSpc>
              </a:pPr>
              <a:r>
                <a:rPr lang="en-US" altLang="zh-CN" sz="2000">
                  <a:solidFill>
                    <a:schemeClr val="accent2"/>
                  </a:solidFill>
                </a:rPr>
                <a:t>AEQBIN</a:t>
              </a:r>
              <a:endParaRPr lang="en-US" altLang="zh-CN" sz="2000">
                <a:solidFill>
                  <a:schemeClr val="accent2"/>
                </a:solidFill>
              </a:endParaRPr>
            </a:p>
            <a:p>
              <a:pPr>
                <a:lnSpc>
                  <a:spcPct val="110000"/>
                </a:lnSpc>
              </a:pPr>
              <a:r>
                <a:rPr lang="en-US" altLang="zh-CN" sz="2000">
                  <a:solidFill>
                    <a:schemeClr val="accent2"/>
                  </a:solidFill>
                </a:rPr>
                <a:t>AGTBIN</a:t>
              </a:r>
              <a:endParaRPr lang="en-US" altLang="zh-CN" sz="2000">
                <a:solidFill>
                  <a:schemeClr val="accent2"/>
                </a:solidFill>
              </a:endParaRPr>
            </a:p>
          </p:txBody>
        </p:sp>
        <p:sp>
          <p:nvSpPr>
            <p:cNvPr id="476173" name="Text Box 13"/>
            <p:cNvSpPr txBox="1">
              <a:spLocks noChangeArrowheads="1"/>
            </p:cNvSpPr>
            <p:nvPr/>
          </p:nvSpPr>
          <p:spPr bwMode="auto">
            <a:xfrm>
              <a:off x="2880" y="722"/>
              <a:ext cx="186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solidFill>
                    <a:srgbClr val="FF0000"/>
                  </a:solidFill>
                  <a:ea typeface="黑体" panose="02010609060101010101" pitchFamily="49" charset="-122"/>
                </a:rPr>
                <a:t>级联输入，用于扩展</a:t>
              </a:r>
              <a:endParaRPr lang="zh-CN" altLang="en-US" sz="2400" dirty="0">
                <a:solidFill>
                  <a:srgbClr val="FF0000"/>
                </a:solidFill>
                <a:ea typeface="黑体" panose="02010609060101010101" pitchFamily="49" charset="-122"/>
              </a:endParaRPr>
            </a:p>
          </p:txBody>
        </p:sp>
        <p:cxnSp>
          <p:nvCxnSpPr>
            <p:cNvPr id="476174" name="AutoShape 14"/>
            <p:cNvCxnSpPr>
              <a:cxnSpLocks noChangeShapeType="1"/>
              <a:stCxn id="476173" idx="1"/>
              <a:endCxn id="476172" idx="3"/>
            </p:cNvCxnSpPr>
            <p:nvPr/>
          </p:nvCxnSpPr>
          <p:spPr bwMode="auto">
            <a:xfrm rot="10800000" flipV="1">
              <a:off x="1344" y="877"/>
              <a:ext cx="1536" cy="639"/>
            </a:xfrm>
            <a:prstGeom prst="curvedConnector3">
              <a:avLst>
                <a:gd name="adj1" fmla="val 50000"/>
              </a:avLst>
            </a:prstGeom>
            <a:noFill/>
            <a:ln w="38100">
              <a:solidFill>
                <a:schemeClr val="accent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6175" name="Group 15"/>
          <p:cNvGrpSpPr/>
          <p:nvPr/>
        </p:nvGrpSpPr>
        <p:grpSpPr bwMode="auto">
          <a:xfrm>
            <a:off x="3886200" y="5410200"/>
            <a:ext cx="4953000" cy="609600"/>
            <a:chOff x="2448" y="3408"/>
            <a:chExt cx="3120" cy="384"/>
          </a:xfrm>
        </p:grpSpPr>
        <p:sp>
          <p:nvSpPr>
            <p:cNvPr id="476176" name="Rectangle 16"/>
            <p:cNvSpPr>
              <a:spLocks noChangeArrowheads="1"/>
            </p:cNvSpPr>
            <p:nvPr/>
          </p:nvSpPr>
          <p:spPr bwMode="auto">
            <a:xfrm>
              <a:off x="2448" y="3408"/>
              <a:ext cx="3120" cy="384"/>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7" name="Text Box 17"/>
            <p:cNvSpPr txBox="1">
              <a:spLocks noChangeArrowheads="1"/>
            </p:cNvSpPr>
            <p:nvPr/>
          </p:nvSpPr>
          <p:spPr bwMode="auto">
            <a:xfrm>
              <a:off x="2625" y="3456"/>
              <a:ext cx="26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ALTBOUT = (A&lt;B) + (A=B)</a:t>
              </a:r>
              <a:r>
                <a:rPr lang="en-US" altLang="zh-CN" sz="2000" dirty="0">
                  <a:latin typeface="Times New Roman" panose="02020603050405020304"/>
                </a:rPr>
                <a:t>·</a:t>
              </a:r>
              <a:r>
                <a:rPr lang="en-US" altLang="zh-CN" sz="2000" dirty="0"/>
                <a:t>ALTBIN</a:t>
              </a:r>
              <a:endParaRPr lang="en-US" altLang="zh-CN" sz="2000" dirty="0"/>
            </a:p>
          </p:txBody>
        </p:sp>
      </p:grpSp>
      <p:sp>
        <p:nvSpPr>
          <p:cNvPr id="476178" name="Text Box 18"/>
          <p:cNvSpPr txBox="1">
            <a:spLocks noChangeArrowheads="1"/>
          </p:cNvSpPr>
          <p:nvPr/>
        </p:nvSpPr>
        <p:spPr bwMode="auto">
          <a:xfrm>
            <a:off x="4251325" y="1752600"/>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pitchFamily="49" charset="-122"/>
              </a:rPr>
              <a:t>通常低位的输出接高位的输入</a:t>
            </a:r>
            <a:endParaRPr lang="zh-CN" altLang="en-US" sz="2400" dirty="0">
              <a:ea typeface="黑体" panose="02010609060101010101" pitchFamily="49" charset="-122"/>
            </a:endParaRPr>
          </a:p>
        </p:txBody>
      </p:sp>
      <p:grpSp>
        <p:nvGrpSpPr>
          <p:cNvPr id="476179" name="Group 19"/>
          <p:cNvGrpSpPr/>
          <p:nvPr/>
        </p:nvGrpSpPr>
        <p:grpSpPr bwMode="auto">
          <a:xfrm>
            <a:off x="4191000" y="2286000"/>
            <a:ext cx="4343400" cy="1143000"/>
            <a:chOff x="2640" y="1536"/>
            <a:chExt cx="2736" cy="720"/>
          </a:xfrm>
        </p:grpSpPr>
        <p:sp>
          <p:nvSpPr>
            <p:cNvPr id="476180" name="Rectangle 20"/>
            <p:cNvSpPr>
              <a:spLocks noChangeArrowheads="1"/>
            </p:cNvSpPr>
            <p:nvPr/>
          </p:nvSpPr>
          <p:spPr bwMode="auto">
            <a:xfrm>
              <a:off x="2640" y="1536"/>
              <a:ext cx="2736" cy="72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76181" name="Text Box 21"/>
            <p:cNvSpPr txBox="1">
              <a:spLocks noChangeArrowheads="1"/>
            </p:cNvSpPr>
            <p:nvPr/>
          </p:nvSpPr>
          <p:spPr bwMode="auto">
            <a:xfrm>
              <a:off x="2719" y="1584"/>
              <a:ext cx="2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ea typeface="黑体" panose="02010609060101010101" pitchFamily="49" charset="-122"/>
                </a:rPr>
                <a:t>A=B：</a:t>
              </a:r>
              <a:r>
                <a:rPr lang="zh-CN" altLang="en-US" sz="2400" dirty="0">
                  <a:latin typeface="Tahoma" panose="020B0604030504040204" pitchFamily="34" charset="0"/>
                  <a:ea typeface="黑体" panose="02010609060101010101" pitchFamily="49" charset="-122"/>
                </a:rPr>
                <a:t>低位和高位都相等</a:t>
              </a:r>
              <a:endParaRPr lang="zh-CN" altLang="en-US" sz="2400" dirty="0">
                <a:latin typeface="Tahoma" panose="020B0604030504040204" pitchFamily="34" charset="0"/>
                <a:ea typeface="黑体" panose="02010609060101010101" pitchFamily="49" charset="-122"/>
              </a:endParaRPr>
            </a:p>
          </p:txBody>
        </p:sp>
      </p:grpSp>
      <p:grpSp>
        <p:nvGrpSpPr>
          <p:cNvPr id="476182" name="Group 22"/>
          <p:cNvGrpSpPr/>
          <p:nvPr/>
        </p:nvGrpSpPr>
        <p:grpSpPr bwMode="auto">
          <a:xfrm>
            <a:off x="3886200" y="3530600"/>
            <a:ext cx="4953000" cy="1758950"/>
            <a:chOff x="2448" y="2224"/>
            <a:chExt cx="3120" cy="1108"/>
          </a:xfrm>
        </p:grpSpPr>
        <p:sp>
          <p:nvSpPr>
            <p:cNvPr id="476183" name="Rectangle 23"/>
            <p:cNvSpPr>
              <a:spLocks noChangeArrowheads="1"/>
            </p:cNvSpPr>
            <p:nvPr/>
          </p:nvSpPr>
          <p:spPr bwMode="auto">
            <a:xfrm>
              <a:off x="2448" y="2224"/>
              <a:ext cx="3120" cy="1108"/>
            </a:xfrm>
            <a:prstGeom prst="rect">
              <a:avLst/>
            </a:prstGeom>
            <a:solidFill>
              <a:schemeClr val="accent5">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6184" name="Group 24"/>
            <p:cNvGrpSpPr/>
            <p:nvPr/>
          </p:nvGrpSpPr>
          <p:grpSpPr bwMode="auto">
            <a:xfrm>
              <a:off x="2496" y="2224"/>
              <a:ext cx="2879" cy="656"/>
              <a:chOff x="2392" y="2848"/>
              <a:chExt cx="2879" cy="656"/>
            </a:xfrm>
          </p:grpSpPr>
          <p:sp>
            <p:nvSpPr>
              <p:cNvPr id="476185" name="Text Box 25"/>
              <p:cNvSpPr txBox="1">
                <a:spLocks noChangeArrowheads="1"/>
              </p:cNvSpPr>
              <p:nvPr/>
            </p:nvSpPr>
            <p:spPr bwMode="auto">
              <a:xfrm>
                <a:off x="3126" y="2848"/>
                <a:ext cx="2145"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dirty="0">
                    <a:latin typeface="Tahoma" panose="020B0604030504040204" pitchFamily="34" charset="0"/>
                    <a:ea typeface="黑体" panose="02010609060101010101" pitchFamily="49" charset="-122"/>
                  </a:rPr>
                  <a:t>A</a:t>
                </a:r>
                <a:r>
                  <a:rPr lang="zh-CN" altLang="en-US" sz="2400" baseline="-25000" dirty="0">
                    <a:latin typeface="Tahoma" panose="020B0604030504040204" pitchFamily="34" charset="0"/>
                    <a:ea typeface="黑体" panose="02010609060101010101" pitchFamily="49" charset="-122"/>
                  </a:rPr>
                  <a:t>高位</a:t>
                </a:r>
                <a:r>
                  <a:rPr lang="zh-CN" altLang="en-US" sz="2400" dirty="0">
                    <a:latin typeface="Tahoma" panose="020B0604030504040204" pitchFamily="34" charset="0"/>
                    <a:ea typeface="黑体" panose="02010609060101010101" pitchFamily="49" charset="-122"/>
                  </a:rPr>
                  <a:t>&gt;</a:t>
                </a:r>
                <a:r>
                  <a:rPr lang="en-US" altLang="zh-CN" sz="2400" dirty="0">
                    <a:latin typeface="Tahoma" panose="020B0604030504040204" pitchFamily="34" charset="0"/>
                    <a:ea typeface="黑体" panose="02010609060101010101" pitchFamily="49" charset="-122"/>
                  </a:rPr>
                  <a:t>B</a:t>
                </a:r>
                <a:r>
                  <a:rPr lang="zh-CN" altLang="en-US" sz="2400" baseline="-25000" dirty="0">
                    <a:latin typeface="Tahoma" panose="020B0604030504040204" pitchFamily="34" charset="0"/>
                    <a:ea typeface="黑体" panose="02010609060101010101" pitchFamily="49" charset="-122"/>
                  </a:rPr>
                  <a:t>高位</a:t>
                </a:r>
                <a:endParaRPr lang="zh-CN" altLang="en-US" sz="2400" dirty="0">
                  <a:latin typeface="Tahoma" panose="020B0604030504040204" pitchFamily="34" charset="0"/>
                  <a:ea typeface="黑体" panose="02010609060101010101" pitchFamily="49" charset="-122"/>
                </a:endParaRPr>
              </a:p>
              <a:p>
                <a:pPr>
                  <a:lnSpc>
                    <a:spcPct val="130000"/>
                  </a:lnSpc>
                </a:pPr>
                <a:r>
                  <a:rPr lang="en-US" altLang="zh-CN" sz="2400" dirty="0">
                    <a:latin typeface="Tahoma" panose="020B0604030504040204" pitchFamily="34" charset="0"/>
                    <a:ea typeface="黑体" panose="02010609060101010101" pitchFamily="49" charset="-122"/>
                  </a:rPr>
                  <a:t>A</a:t>
                </a:r>
                <a:r>
                  <a:rPr lang="zh-CN" altLang="en-US" sz="2400" baseline="-25000" dirty="0">
                    <a:latin typeface="Tahoma" panose="020B0604030504040204" pitchFamily="34" charset="0"/>
                    <a:ea typeface="黑体" panose="02010609060101010101" pitchFamily="49" charset="-122"/>
                  </a:rPr>
                  <a:t>高位</a:t>
                </a:r>
                <a:r>
                  <a:rPr lang="en-US" altLang="zh-CN" sz="2400" dirty="0">
                    <a:latin typeface="Tahoma" panose="020B0604030504040204" pitchFamily="34" charset="0"/>
                    <a:ea typeface="黑体" panose="02010609060101010101" pitchFamily="49" charset="-122"/>
                  </a:rPr>
                  <a:t>=B</a:t>
                </a:r>
                <a:r>
                  <a:rPr lang="zh-CN" altLang="en-US" sz="2400" baseline="-25000" dirty="0">
                    <a:latin typeface="Tahoma" panose="020B0604030504040204" pitchFamily="34" charset="0"/>
                    <a:ea typeface="黑体" panose="02010609060101010101" pitchFamily="49" charset="-122"/>
                  </a:rPr>
                  <a:t>高位</a:t>
                </a:r>
                <a:r>
                  <a:rPr lang="zh-CN" altLang="en-US" sz="2400" dirty="0">
                    <a:latin typeface="Tahoma" panose="020B0604030504040204" pitchFamily="34" charset="0"/>
                    <a:ea typeface="黑体" panose="02010609060101010101" pitchFamily="49" charset="-122"/>
                  </a:rPr>
                  <a:t> &amp; </a:t>
                </a:r>
                <a:r>
                  <a:rPr lang="en-US" altLang="zh-CN" sz="2400" dirty="0">
                    <a:latin typeface="Tahoma" panose="020B0604030504040204" pitchFamily="34" charset="0"/>
                    <a:ea typeface="黑体" panose="02010609060101010101" pitchFamily="49" charset="-122"/>
                  </a:rPr>
                  <a:t>A</a:t>
                </a:r>
                <a:r>
                  <a:rPr lang="zh-CN" altLang="en-US" sz="2400" baseline="-25000" dirty="0">
                    <a:latin typeface="Tahoma" panose="020B0604030504040204" pitchFamily="34" charset="0"/>
                    <a:ea typeface="黑体" panose="02010609060101010101" pitchFamily="49" charset="-122"/>
                  </a:rPr>
                  <a:t>低位</a:t>
                </a:r>
                <a:r>
                  <a:rPr lang="zh-CN" altLang="en-US" sz="2400" dirty="0">
                    <a:latin typeface="Tahoma" panose="020B0604030504040204" pitchFamily="34" charset="0"/>
                    <a:ea typeface="黑体" panose="02010609060101010101" pitchFamily="49" charset="-122"/>
                  </a:rPr>
                  <a:t>&gt;</a:t>
                </a:r>
                <a:r>
                  <a:rPr lang="en-US" altLang="zh-CN" sz="2400" dirty="0">
                    <a:latin typeface="Tahoma" panose="020B0604030504040204" pitchFamily="34" charset="0"/>
                    <a:ea typeface="黑体" panose="02010609060101010101" pitchFamily="49" charset="-122"/>
                  </a:rPr>
                  <a:t>B</a:t>
                </a:r>
                <a:r>
                  <a:rPr lang="zh-CN" altLang="en-US" sz="2400" baseline="-25000" dirty="0">
                    <a:latin typeface="Tahoma" panose="020B0604030504040204" pitchFamily="34" charset="0"/>
                    <a:ea typeface="黑体" panose="02010609060101010101" pitchFamily="49" charset="-122"/>
                  </a:rPr>
                  <a:t>低位</a:t>
                </a:r>
                <a:endParaRPr lang="zh-CN" altLang="en-US" sz="2400" baseline="-25000" dirty="0">
                  <a:latin typeface="Tahoma" panose="020B0604030504040204" pitchFamily="34" charset="0"/>
                  <a:ea typeface="黑体" panose="02010609060101010101" pitchFamily="49" charset="-122"/>
                </a:endParaRPr>
              </a:p>
            </p:txBody>
          </p:sp>
          <p:sp>
            <p:nvSpPr>
              <p:cNvPr id="476186" name="Text Box 26"/>
              <p:cNvSpPr txBox="1">
                <a:spLocks noChangeArrowheads="1"/>
              </p:cNvSpPr>
              <p:nvPr/>
            </p:nvSpPr>
            <p:spPr bwMode="auto">
              <a:xfrm>
                <a:off x="2392" y="3072"/>
                <a:ext cx="4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rPr>
                  <a:t>A&gt;B</a:t>
                </a:r>
                <a:endParaRPr lang="zh-CN" altLang="en-US" sz="2400" dirty="0">
                  <a:latin typeface="Tahoma" panose="020B0604030504040204" pitchFamily="34" charset="0"/>
                </a:endParaRPr>
              </a:p>
            </p:txBody>
          </p:sp>
          <p:sp>
            <p:nvSpPr>
              <p:cNvPr id="476187" name="AutoShape 27"/>
              <p:cNvSpPr/>
              <p:nvPr/>
            </p:nvSpPr>
            <p:spPr bwMode="auto">
              <a:xfrm>
                <a:off x="2976" y="2928"/>
                <a:ext cx="144" cy="576"/>
              </a:xfrm>
              <a:prstGeom prst="leftBrace">
                <a:avLst>
                  <a:gd name="adj1" fmla="val 33333"/>
                  <a:gd name="adj2"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76188" name="Text Box 28"/>
          <p:cNvSpPr txBox="1">
            <a:spLocks noChangeArrowheads="1"/>
          </p:cNvSpPr>
          <p:nvPr/>
        </p:nvSpPr>
        <p:spPr bwMode="auto">
          <a:xfrm>
            <a:off x="4355976" y="2895600"/>
            <a:ext cx="40920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AEQBOUT = (A=B)·AEQBIN</a:t>
            </a:r>
            <a:endParaRPr lang="en-US" altLang="zh-CN" sz="2400" dirty="0"/>
          </a:p>
        </p:txBody>
      </p:sp>
      <p:sp>
        <p:nvSpPr>
          <p:cNvPr id="476189" name="Text Box 29"/>
          <p:cNvSpPr txBox="1">
            <a:spLocks noChangeArrowheads="1"/>
          </p:cNvSpPr>
          <p:nvPr/>
        </p:nvSpPr>
        <p:spPr bwMode="auto">
          <a:xfrm>
            <a:off x="4191000" y="4800600"/>
            <a:ext cx="43654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AGTBOUT = (A&gt;B) + (A=B)</a:t>
            </a:r>
            <a:r>
              <a:rPr lang="en-US" altLang="zh-CN" sz="2000" dirty="0">
                <a:latin typeface="Times New Roman" panose="02020603050405020304"/>
              </a:rPr>
              <a:t>·</a:t>
            </a:r>
            <a:r>
              <a:rPr lang="en-US" altLang="zh-CN" sz="2000" dirty="0"/>
              <a:t>AGTBIN</a:t>
            </a:r>
            <a:endParaRPr lang="en-US" altLang="zh-CN"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6162"/>
                                        </p:tgtEl>
                                        <p:attrNameLst>
                                          <p:attrName>style.visibility</p:attrName>
                                        </p:attrNameLst>
                                      </p:cBhvr>
                                      <p:to>
                                        <p:strVal val="visible"/>
                                      </p:to>
                                    </p:set>
                                    <p:animEffect transition="in" filter="blinds(horizontal)">
                                      <p:cBhvr>
                                        <p:cTn id="7" dur="500"/>
                                        <p:tgtEl>
                                          <p:spTgt spid="476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6"/>
                                        </p:tgtEl>
                                        <p:attrNameLst>
                                          <p:attrName>style.visibility</p:attrName>
                                        </p:attrNameLst>
                                      </p:cBhvr>
                                      <p:to>
                                        <p:strVal val="visible"/>
                                      </p:to>
                                    </p:set>
                                    <p:animEffect transition="in" filter="blinds(horizontal)">
                                      <p:cBhvr>
                                        <p:cTn id="12" dur="500"/>
                                        <p:tgtEl>
                                          <p:spTgt spid="476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6171"/>
                                        </p:tgtEl>
                                        <p:attrNameLst>
                                          <p:attrName>style.visibility</p:attrName>
                                        </p:attrNameLst>
                                      </p:cBhvr>
                                      <p:to>
                                        <p:strVal val="visible"/>
                                      </p:to>
                                    </p:set>
                                    <p:animEffect transition="in" filter="blinds(horizontal)">
                                      <p:cBhvr>
                                        <p:cTn id="17" dur="500"/>
                                        <p:tgtEl>
                                          <p:spTgt spid="4761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6178"/>
                                        </p:tgtEl>
                                        <p:attrNameLst>
                                          <p:attrName>style.visibility</p:attrName>
                                        </p:attrNameLst>
                                      </p:cBhvr>
                                      <p:to>
                                        <p:strVal val="visible"/>
                                      </p:to>
                                    </p:set>
                                    <p:animEffect transition="in" filter="blinds(horizontal)">
                                      <p:cBhvr>
                                        <p:cTn id="22" dur="500"/>
                                        <p:tgtEl>
                                          <p:spTgt spid="4761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6179"/>
                                        </p:tgtEl>
                                        <p:attrNameLst>
                                          <p:attrName>style.visibility</p:attrName>
                                        </p:attrNameLst>
                                      </p:cBhvr>
                                      <p:to>
                                        <p:strVal val="visible"/>
                                      </p:to>
                                    </p:set>
                                    <p:animEffect transition="in" filter="blinds(horizontal)">
                                      <p:cBhvr>
                                        <p:cTn id="27" dur="500"/>
                                        <p:tgtEl>
                                          <p:spTgt spid="4761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6188"/>
                                        </p:tgtEl>
                                        <p:attrNameLst>
                                          <p:attrName>style.visibility</p:attrName>
                                        </p:attrNameLst>
                                      </p:cBhvr>
                                      <p:to>
                                        <p:strVal val="visible"/>
                                      </p:to>
                                    </p:set>
                                    <p:animEffect transition="in" filter="blinds(horizontal)">
                                      <p:cBhvr>
                                        <p:cTn id="32" dur="500"/>
                                        <p:tgtEl>
                                          <p:spTgt spid="4761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6182"/>
                                        </p:tgtEl>
                                        <p:attrNameLst>
                                          <p:attrName>style.visibility</p:attrName>
                                        </p:attrNameLst>
                                      </p:cBhvr>
                                      <p:to>
                                        <p:strVal val="visible"/>
                                      </p:to>
                                    </p:set>
                                    <p:animEffect transition="in" filter="blinds(horizontal)">
                                      <p:cBhvr>
                                        <p:cTn id="37" dur="500"/>
                                        <p:tgtEl>
                                          <p:spTgt spid="4761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6189"/>
                                        </p:tgtEl>
                                        <p:attrNameLst>
                                          <p:attrName>style.visibility</p:attrName>
                                        </p:attrNameLst>
                                      </p:cBhvr>
                                      <p:to>
                                        <p:strVal val="visible"/>
                                      </p:to>
                                    </p:set>
                                    <p:animEffect transition="in" filter="blinds(horizontal)">
                                      <p:cBhvr>
                                        <p:cTn id="42" dur="500"/>
                                        <p:tgtEl>
                                          <p:spTgt spid="4761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6175"/>
                                        </p:tgtEl>
                                        <p:attrNameLst>
                                          <p:attrName>style.visibility</p:attrName>
                                        </p:attrNameLst>
                                      </p:cBhvr>
                                      <p:to>
                                        <p:strVal val="visible"/>
                                      </p:to>
                                    </p:set>
                                    <p:animEffect transition="in" filter="blinds(horizontal)">
                                      <p:cBhvr>
                                        <p:cTn id="47" dur="500"/>
                                        <p:tgtEl>
                                          <p:spTgt spid="476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8" grpId="0" bldLvl="0" animBg="1" autoUpdateAnimBg="0"/>
      <p:bldP spid="476188" grpId="0" bldLvl="0" animBg="1" autoUpdateAnimBg="0"/>
      <p:bldP spid="476189"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t>比较器的串行扩展</a:t>
            </a:r>
            <a:endParaRPr lang="zh-CN" altLang="en-US"/>
          </a:p>
        </p:txBody>
      </p:sp>
      <p:grpSp>
        <p:nvGrpSpPr>
          <p:cNvPr id="477187" name="Group 3"/>
          <p:cNvGrpSpPr/>
          <p:nvPr/>
        </p:nvGrpSpPr>
        <p:grpSpPr bwMode="auto">
          <a:xfrm>
            <a:off x="2921000" y="2895600"/>
            <a:ext cx="3352800" cy="609600"/>
            <a:chOff x="1776" y="1920"/>
            <a:chExt cx="2112" cy="384"/>
          </a:xfrm>
        </p:grpSpPr>
        <p:sp>
          <p:nvSpPr>
            <p:cNvPr id="477188" name="Line 4"/>
            <p:cNvSpPr>
              <a:spLocks noChangeShapeType="1"/>
            </p:cNvSpPr>
            <p:nvPr/>
          </p:nvSpPr>
          <p:spPr bwMode="auto">
            <a:xfrm flipH="1">
              <a:off x="1776" y="1920"/>
              <a:ext cx="52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89" name="Line 5"/>
            <p:cNvSpPr>
              <a:spLocks noChangeShapeType="1"/>
            </p:cNvSpPr>
            <p:nvPr/>
          </p:nvSpPr>
          <p:spPr bwMode="auto">
            <a:xfrm flipH="1">
              <a:off x="1776" y="2112"/>
              <a:ext cx="52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0" name="Line 6"/>
            <p:cNvSpPr>
              <a:spLocks noChangeShapeType="1"/>
            </p:cNvSpPr>
            <p:nvPr/>
          </p:nvSpPr>
          <p:spPr bwMode="auto">
            <a:xfrm flipH="1">
              <a:off x="1776" y="2304"/>
              <a:ext cx="52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1" name="Line 7"/>
            <p:cNvSpPr>
              <a:spLocks noChangeShapeType="1"/>
            </p:cNvSpPr>
            <p:nvPr/>
          </p:nvSpPr>
          <p:spPr bwMode="auto">
            <a:xfrm flipH="1">
              <a:off x="3312" y="1920"/>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2" name="Line 8"/>
            <p:cNvSpPr>
              <a:spLocks noChangeShapeType="1"/>
            </p:cNvSpPr>
            <p:nvPr/>
          </p:nvSpPr>
          <p:spPr bwMode="auto">
            <a:xfrm flipH="1">
              <a:off x="3312" y="2112"/>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3" name="Line 9"/>
            <p:cNvSpPr>
              <a:spLocks noChangeShapeType="1"/>
            </p:cNvSpPr>
            <p:nvPr/>
          </p:nvSpPr>
          <p:spPr bwMode="auto">
            <a:xfrm flipH="1">
              <a:off x="3312" y="2304"/>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7194" name="Group 10"/>
          <p:cNvGrpSpPr/>
          <p:nvPr/>
        </p:nvGrpSpPr>
        <p:grpSpPr bwMode="auto">
          <a:xfrm>
            <a:off x="406400" y="3962400"/>
            <a:ext cx="5486400" cy="1447800"/>
            <a:chOff x="192" y="2592"/>
            <a:chExt cx="3456" cy="912"/>
          </a:xfrm>
        </p:grpSpPr>
        <p:sp>
          <p:nvSpPr>
            <p:cNvPr id="477195" name="Line 11"/>
            <p:cNvSpPr>
              <a:spLocks noChangeShapeType="1"/>
            </p:cNvSpPr>
            <p:nvPr/>
          </p:nvSpPr>
          <p:spPr bwMode="auto">
            <a:xfrm>
              <a:off x="192" y="3504"/>
              <a:ext cx="3456" cy="0"/>
            </a:xfrm>
            <a:prstGeom prst="line">
              <a:avLst/>
            </a:prstGeom>
            <a:noFill/>
            <a:ln w="762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6" name="Line 12"/>
            <p:cNvSpPr>
              <a:spLocks noChangeShapeType="1"/>
            </p:cNvSpPr>
            <p:nvPr/>
          </p:nvSpPr>
          <p:spPr bwMode="auto">
            <a:xfrm flipV="1">
              <a:off x="480" y="2592"/>
              <a:ext cx="0" cy="912"/>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7" name="Line 13"/>
            <p:cNvSpPr>
              <a:spLocks noChangeShapeType="1"/>
            </p:cNvSpPr>
            <p:nvPr/>
          </p:nvSpPr>
          <p:spPr bwMode="auto">
            <a:xfrm flipV="1">
              <a:off x="2016" y="2592"/>
              <a:ext cx="0" cy="912"/>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8" name="Line 14"/>
            <p:cNvSpPr>
              <a:spLocks noChangeShapeType="1"/>
            </p:cNvSpPr>
            <p:nvPr/>
          </p:nvSpPr>
          <p:spPr bwMode="auto">
            <a:xfrm flipV="1">
              <a:off x="3600" y="2592"/>
              <a:ext cx="0" cy="912"/>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199" name="Text Box 15"/>
            <p:cNvSpPr txBox="1">
              <a:spLocks noChangeArrowheads="1"/>
            </p:cNvSpPr>
            <p:nvPr/>
          </p:nvSpPr>
          <p:spPr bwMode="auto">
            <a:xfrm>
              <a:off x="720" y="3216"/>
              <a:ext cx="7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XD[11:0]</a:t>
              </a:r>
              <a:endParaRPr lang="en-US" altLang="zh-CN">
                <a:solidFill>
                  <a:schemeClr val="hlink"/>
                </a:solidFill>
              </a:endParaRPr>
            </a:p>
          </p:txBody>
        </p:sp>
      </p:grpSp>
      <p:grpSp>
        <p:nvGrpSpPr>
          <p:cNvPr id="477200" name="Group 16"/>
          <p:cNvGrpSpPr/>
          <p:nvPr/>
        </p:nvGrpSpPr>
        <p:grpSpPr bwMode="auto">
          <a:xfrm>
            <a:off x="406400" y="4343400"/>
            <a:ext cx="5715000" cy="1600200"/>
            <a:chOff x="192" y="2832"/>
            <a:chExt cx="3600" cy="1008"/>
          </a:xfrm>
        </p:grpSpPr>
        <p:sp>
          <p:nvSpPr>
            <p:cNvPr id="477201" name="Line 17"/>
            <p:cNvSpPr>
              <a:spLocks noChangeShapeType="1"/>
            </p:cNvSpPr>
            <p:nvPr/>
          </p:nvSpPr>
          <p:spPr bwMode="auto">
            <a:xfrm>
              <a:off x="192" y="3840"/>
              <a:ext cx="3600"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02" name="Line 18"/>
            <p:cNvSpPr>
              <a:spLocks noChangeShapeType="1"/>
            </p:cNvSpPr>
            <p:nvPr/>
          </p:nvSpPr>
          <p:spPr bwMode="auto">
            <a:xfrm flipV="1">
              <a:off x="624" y="2832"/>
              <a:ext cx="0" cy="1008"/>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03" name="Line 19"/>
            <p:cNvSpPr>
              <a:spLocks noChangeShapeType="1"/>
            </p:cNvSpPr>
            <p:nvPr/>
          </p:nvSpPr>
          <p:spPr bwMode="auto">
            <a:xfrm flipV="1">
              <a:off x="2160" y="2832"/>
              <a:ext cx="0" cy="1008"/>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04" name="Line 20"/>
            <p:cNvSpPr>
              <a:spLocks noChangeShapeType="1"/>
            </p:cNvSpPr>
            <p:nvPr/>
          </p:nvSpPr>
          <p:spPr bwMode="auto">
            <a:xfrm flipV="1">
              <a:off x="3744" y="2832"/>
              <a:ext cx="0" cy="1008"/>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05" name="Text Box 21"/>
            <p:cNvSpPr txBox="1">
              <a:spLocks noChangeArrowheads="1"/>
            </p:cNvSpPr>
            <p:nvPr/>
          </p:nvSpPr>
          <p:spPr bwMode="auto">
            <a:xfrm>
              <a:off x="720" y="3552"/>
              <a:ext cx="6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YD[11:0]</a:t>
              </a:r>
              <a:endParaRPr lang="en-US" altLang="zh-CN" dirty="0">
                <a:solidFill>
                  <a:srgbClr val="FF0000"/>
                </a:solidFill>
              </a:endParaRPr>
            </a:p>
          </p:txBody>
        </p:sp>
      </p:grpSp>
      <p:grpSp>
        <p:nvGrpSpPr>
          <p:cNvPr id="477206" name="Group 22"/>
          <p:cNvGrpSpPr/>
          <p:nvPr/>
        </p:nvGrpSpPr>
        <p:grpSpPr bwMode="auto">
          <a:xfrm>
            <a:off x="558800" y="3560763"/>
            <a:ext cx="5791200" cy="401637"/>
            <a:chOff x="288" y="2349"/>
            <a:chExt cx="3648" cy="253"/>
          </a:xfrm>
        </p:grpSpPr>
        <p:sp>
          <p:nvSpPr>
            <p:cNvPr id="477207" name="Text Box 23"/>
            <p:cNvSpPr txBox="1">
              <a:spLocks noChangeArrowheads="1"/>
            </p:cNvSpPr>
            <p:nvPr/>
          </p:nvSpPr>
          <p:spPr bwMode="auto">
            <a:xfrm>
              <a:off x="288" y="2352"/>
              <a:ext cx="5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latin typeface="Tahoma" panose="020B0604030504040204" pitchFamily="34" charset="0"/>
                </a:rPr>
                <a:t>[3:0]</a:t>
              </a:r>
              <a:endParaRPr lang="en-US" altLang="zh-CN" sz="2000">
                <a:solidFill>
                  <a:schemeClr val="accent2"/>
                </a:solidFill>
                <a:latin typeface="Tahoma" panose="020B0604030504040204" pitchFamily="34" charset="0"/>
              </a:endParaRPr>
            </a:p>
          </p:txBody>
        </p:sp>
        <p:sp>
          <p:nvSpPr>
            <p:cNvPr id="477208" name="Text Box 24"/>
            <p:cNvSpPr txBox="1">
              <a:spLocks noChangeArrowheads="1"/>
            </p:cNvSpPr>
            <p:nvPr/>
          </p:nvSpPr>
          <p:spPr bwMode="auto">
            <a:xfrm>
              <a:off x="1824" y="2349"/>
              <a:ext cx="5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latin typeface="Tahoma" panose="020B0604030504040204" pitchFamily="34" charset="0"/>
                </a:rPr>
                <a:t>[7:4]</a:t>
              </a:r>
              <a:endParaRPr lang="en-US" altLang="zh-CN" sz="2000">
                <a:solidFill>
                  <a:schemeClr val="accent2"/>
                </a:solidFill>
                <a:latin typeface="Tahoma" panose="020B0604030504040204" pitchFamily="34" charset="0"/>
              </a:endParaRPr>
            </a:p>
          </p:txBody>
        </p:sp>
        <p:sp>
          <p:nvSpPr>
            <p:cNvPr id="477209" name="Text Box 25"/>
            <p:cNvSpPr txBox="1">
              <a:spLocks noChangeArrowheads="1"/>
            </p:cNvSpPr>
            <p:nvPr/>
          </p:nvSpPr>
          <p:spPr bwMode="auto">
            <a:xfrm>
              <a:off x="3310" y="2352"/>
              <a:ext cx="62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latin typeface="Tahoma" panose="020B0604030504040204" pitchFamily="34" charset="0"/>
                </a:rPr>
                <a:t>[11:8]</a:t>
              </a:r>
              <a:endParaRPr lang="en-US" altLang="zh-CN" sz="2000">
                <a:solidFill>
                  <a:schemeClr val="accent2"/>
                </a:solidFill>
                <a:latin typeface="Tahoma" panose="020B0604030504040204" pitchFamily="34" charset="0"/>
              </a:endParaRPr>
            </a:p>
          </p:txBody>
        </p:sp>
      </p:grpSp>
      <p:sp>
        <p:nvSpPr>
          <p:cNvPr id="477210" name="Text Box 26"/>
          <p:cNvSpPr txBox="1">
            <a:spLocks noChangeArrowheads="1"/>
          </p:cNvSpPr>
          <p:nvPr/>
        </p:nvSpPr>
        <p:spPr bwMode="auto">
          <a:xfrm>
            <a:off x="8178800" y="2662238"/>
            <a:ext cx="73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latin typeface="Tahoma" panose="020B0604030504040204" pitchFamily="34" charset="0"/>
              </a:rPr>
              <a:t>X&lt;Y</a:t>
            </a:r>
            <a:endParaRPr lang="en-US" altLang="zh-CN" sz="2000">
              <a:solidFill>
                <a:schemeClr val="accent2"/>
              </a:solidFill>
              <a:latin typeface="Tahoma" panose="020B0604030504040204" pitchFamily="34" charset="0"/>
            </a:endParaRPr>
          </a:p>
          <a:p>
            <a:r>
              <a:rPr lang="en-US" altLang="zh-CN" sz="2000">
                <a:solidFill>
                  <a:schemeClr val="accent2"/>
                </a:solidFill>
                <a:latin typeface="Tahoma" panose="020B0604030504040204" pitchFamily="34" charset="0"/>
              </a:rPr>
              <a:t>X=Y</a:t>
            </a:r>
            <a:endParaRPr lang="en-US" altLang="zh-CN" sz="2000">
              <a:solidFill>
                <a:schemeClr val="accent2"/>
              </a:solidFill>
              <a:latin typeface="Tahoma" panose="020B0604030504040204" pitchFamily="34" charset="0"/>
            </a:endParaRPr>
          </a:p>
          <a:p>
            <a:r>
              <a:rPr lang="en-US" altLang="zh-CN" sz="2000">
                <a:solidFill>
                  <a:schemeClr val="accent2"/>
                </a:solidFill>
                <a:latin typeface="Tahoma" panose="020B0604030504040204" pitchFamily="34" charset="0"/>
              </a:rPr>
              <a:t>X&gt;Y</a:t>
            </a:r>
            <a:endParaRPr lang="en-US" altLang="zh-CN" sz="2000">
              <a:solidFill>
                <a:schemeClr val="accent2"/>
              </a:solidFill>
              <a:latin typeface="Tahoma" panose="020B0604030504040204" pitchFamily="34" charset="0"/>
            </a:endParaRPr>
          </a:p>
        </p:txBody>
      </p:sp>
      <p:grpSp>
        <p:nvGrpSpPr>
          <p:cNvPr id="477211" name="Group 27"/>
          <p:cNvGrpSpPr/>
          <p:nvPr/>
        </p:nvGrpSpPr>
        <p:grpSpPr bwMode="auto">
          <a:xfrm>
            <a:off x="711200" y="1524000"/>
            <a:ext cx="561975" cy="1676400"/>
            <a:chOff x="384" y="1056"/>
            <a:chExt cx="354" cy="1056"/>
          </a:xfrm>
        </p:grpSpPr>
        <p:sp>
          <p:nvSpPr>
            <p:cNvPr id="477212" name="Line 28"/>
            <p:cNvSpPr>
              <a:spLocks noChangeShapeType="1"/>
            </p:cNvSpPr>
            <p:nvPr/>
          </p:nvSpPr>
          <p:spPr bwMode="auto">
            <a:xfrm flipV="1">
              <a:off x="576" y="1728"/>
              <a:ext cx="0"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13" name="Rectangle 29"/>
            <p:cNvSpPr>
              <a:spLocks noChangeArrowheads="1"/>
            </p:cNvSpPr>
            <p:nvPr/>
          </p:nvSpPr>
          <p:spPr bwMode="auto">
            <a:xfrm>
              <a:off x="528" y="1488"/>
              <a:ext cx="96"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14" name="Line 30"/>
            <p:cNvSpPr>
              <a:spLocks noChangeShapeType="1"/>
            </p:cNvSpPr>
            <p:nvPr/>
          </p:nvSpPr>
          <p:spPr bwMode="auto">
            <a:xfrm>
              <a:off x="480" y="129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15" name="Line 31"/>
            <p:cNvSpPr>
              <a:spLocks noChangeShapeType="1"/>
            </p:cNvSpPr>
            <p:nvPr/>
          </p:nvSpPr>
          <p:spPr bwMode="auto">
            <a:xfrm flipV="1">
              <a:off x="576" y="1296"/>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16" name="Text Box 32"/>
            <p:cNvSpPr txBox="1">
              <a:spLocks noChangeArrowheads="1"/>
            </p:cNvSpPr>
            <p:nvPr/>
          </p:nvSpPr>
          <p:spPr bwMode="auto">
            <a:xfrm>
              <a:off x="384" y="1056"/>
              <a:ext cx="3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+5</a:t>
              </a:r>
              <a:r>
                <a:rPr lang="en-US" altLang="zh-CN" sz="2000"/>
                <a:t>V</a:t>
              </a:r>
              <a:endParaRPr lang="en-US" altLang="zh-CN" sz="2000"/>
            </a:p>
          </p:txBody>
        </p:sp>
      </p:grpSp>
      <p:grpSp>
        <p:nvGrpSpPr>
          <p:cNvPr id="477217" name="Group 33"/>
          <p:cNvGrpSpPr/>
          <p:nvPr/>
        </p:nvGrpSpPr>
        <p:grpSpPr bwMode="auto">
          <a:xfrm>
            <a:off x="330200" y="2895600"/>
            <a:ext cx="762000" cy="609600"/>
            <a:chOff x="144" y="1920"/>
            <a:chExt cx="480" cy="384"/>
          </a:xfrm>
        </p:grpSpPr>
        <p:sp>
          <p:nvSpPr>
            <p:cNvPr id="477218" name="Line 34"/>
            <p:cNvSpPr>
              <a:spLocks noChangeShapeType="1"/>
            </p:cNvSpPr>
            <p:nvPr/>
          </p:nvSpPr>
          <p:spPr bwMode="auto">
            <a:xfrm flipH="1">
              <a:off x="240" y="1920"/>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19" name="Line 35"/>
            <p:cNvSpPr>
              <a:spLocks noChangeShapeType="1"/>
            </p:cNvSpPr>
            <p:nvPr/>
          </p:nvSpPr>
          <p:spPr bwMode="auto">
            <a:xfrm flipH="1">
              <a:off x="432" y="230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0" name="Line 36"/>
            <p:cNvSpPr>
              <a:spLocks noChangeShapeType="1"/>
            </p:cNvSpPr>
            <p:nvPr/>
          </p:nvSpPr>
          <p:spPr bwMode="auto">
            <a:xfrm flipV="1">
              <a:off x="432" y="1920"/>
              <a:ext cx="0" cy="384"/>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1" name="Line 37"/>
            <p:cNvSpPr>
              <a:spLocks noChangeShapeType="1"/>
            </p:cNvSpPr>
            <p:nvPr/>
          </p:nvSpPr>
          <p:spPr bwMode="auto">
            <a:xfrm>
              <a:off x="240" y="1920"/>
              <a:ext cx="0"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2" name="AutoShape 38"/>
            <p:cNvSpPr>
              <a:spLocks noChangeArrowheads="1"/>
            </p:cNvSpPr>
            <p:nvPr/>
          </p:nvSpPr>
          <p:spPr bwMode="auto">
            <a:xfrm flipV="1">
              <a:off x="144" y="2064"/>
              <a:ext cx="192" cy="96"/>
            </a:xfrm>
            <a:prstGeom prst="triangle">
              <a:avLst>
                <a:gd name="adj"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7223" name="Group 39"/>
          <p:cNvGrpSpPr/>
          <p:nvPr/>
        </p:nvGrpSpPr>
        <p:grpSpPr bwMode="auto">
          <a:xfrm>
            <a:off x="863600" y="2260600"/>
            <a:ext cx="7315200" cy="2540000"/>
            <a:chOff x="480" y="1520"/>
            <a:chExt cx="4608" cy="1600"/>
          </a:xfrm>
        </p:grpSpPr>
        <p:sp>
          <p:nvSpPr>
            <p:cNvPr id="477224" name="Rectangle 40"/>
            <p:cNvSpPr>
              <a:spLocks noChangeArrowheads="1"/>
            </p:cNvSpPr>
            <p:nvPr/>
          </p:nvSpPr>
          <p:spPr bwMode="auto">
            <a:xfrm>
              <a:off x="768" y="1776"/>
              <a:ext cx="100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25" name="Text Box 41"/>
            <p:cNvSpPr txBox="1">
              <a:spLocks noChangeArrowheads="1"/>
            </p:cNvSpPr>
            <p:nvPr/>
          </p:nvSpPr>
          <p:spPr bwMode="auto">
            <a:xfrm>
              <a:off x="833" y="1831"/>
              <a:ext cx="303"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t>A&lt;BI</a:t>
              </a:r>
              <a:endParaRPr lang="en-US" altLang="zh-CN" sz="2000"/>
            </a:p>
            <a:p>
              <a:r>
                <a:rPr lang="en-US" altLang="zh-CN" sz="2000"/>
                <a:t>A=BI</a:t>
              </a:r>
              <a:endParaRPr lang="en-US" altLang="zh-CN" sz="2000"/>
            </a:p>
            <a:p>
              <a:r>
                <a:rPr lang="en-US" altLang="zh-CN" sz="2000"/>
                <a:t>A&gt;BI</a:t>
              </a:r>
              <a:endParaRPr lang="en-US" altLang="zh-CN" sz="2000"/>
            </a:p>
          </p:txBody>
        </p:sp>
        <p:sp>
          <p:nvSpPr>
            <p:cNvPr id="477226" name="Text Box 42"/>
            <p:cNvSpPr txBox="1">
              <a:spLocks noChangeArrowheads="1"/>
            </p:cNvSpPr>
            <p:nvPr/>
          </p:nvSpPr>
          <p:spPr bwMode="auto">
            <a:xfrm>
              <a:off x="1344" y="1824"/>
              <a:ext cx="369"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r>
                <a:rPr lang="en-US" altLang="zh-CN" sz="2000"/>
                <a:t>A&lt;BO</a:t>
              </a:r>
              <a:endParaRPr lang="en-US" altLang="zh-CN" sz="2000"/>
            </a:p>
            <a:p>
              <a:pPr algn="r"/>
              <a:r>
                <a:rPr lang="en-US" altLang="zh-CN" sz="2000"/>
                <a:t>A=BO</a:t>
              </a:r>
              <a:endParaRPr lang="en-US" altLang="zh-CN" sz="2000"/>
            </a:p>
            <a:p>
              <a:pPr algn="r"/>
              <a:r>
                <a:rPr lang="en-US" altLang="zh-CN" sz="2000"/>
                <a:t>A&gt;BO</a:t>
              </a:r>
              <a:endParaRPr lang="en-US" altLang="zh-CN" sz="2000"/>
            </a:p>
          </p:txBody>
        </p:sp>
        <p:sp>
          <p:nvSpPr>
            <p:cNvPr id="477227" name="Text Box 43"/>
            <p:cNvSpPr txBox="1">
              <a:spLocks noChangeArrowheads="1"/>
            </p:cNvSpPr>
            <p:nvPr/>
          </p:nvSpPr>
          <p:spPr bwMode="auto">
            <a:xfrm>
              <a:off x="768" y="2496"/>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A0~A3</a:t>
              </a:r>
              <a:endParaRPr lang="en-US" altLang="zh-CN">
                <a:solidFill>
                  <a:schemeClr val="hlink"/>
                </a:solidFill>
              </a:endParaRPr>
            </a:p>
          </p:txBody>
        </p:sp>
        <p:sp>
          <p:nvSpPr>
            <p:cNvPr id="477228" name="Text Box 44"/>
            <p:cNvSpPr txBox="1">
              <a:spLocks noChangeArrowheads="1"/>
            </p:cNvSpPr>
            <p:nvPr/>
          </p:nvSpPr>
          <p:spPr bwMode="auto">
            <a:xfrm>
              <a:off x="768" y="2736"/>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B0~B3</a:t>
              </a:r>
              <a:endParaRPr lang="en-US" altLang="zh-CN" dirty="0">
                <a:solidFill>
                  <a:srgbClr val="FF0000"/>
                </a:solidFill>
              </a:endParaRPr>
            </a:p>
          </p:txBody>
        </p:sp>
        <p:sp>
          <p:nvSpPr>
            <p:cNvPr id="477229" name="Line 45"/>
            <p:cNvSpPr>
              <a:spLocks noChangeShapeType="1"/>
            </p:cNvSpPr>
            <p:nvPr/>
          </p:nvSpPr>
          <p:spPr bwMode="auto">
            <a:xfrm flipH="1">
              <a:off x="576" y="192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30" name="Line 46"/>
            <p:cNvSpPr>
              <a:spLocks noChangeShapeType="1"/>
            </p:cNvSpPr>
            <p:nvPr/>
          </p:nvSpPr>
          <p:spPr bwMode="auto">
            <a:xfrm flipH="1">
              <a:off x="576" y="21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31" name="Line 47"/>
            <p:cNvSpPr>
              <a:spLocks noChangeShapeType="1"/>
            </p:cNvSpPr>
            <p:nvPr/>
          </p:nvSpPr>
          <p:spPr bwMode="auto">
            <a:xfrm flipH="1">
              <a:off x="576" y="230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32" name="Line 48"/>
            <p:cNvSpPr>
              <a:spLocks noChangeShapeType="1"/>
            </p:cNvSpPr>
            <p:nvPr/>
          </p:nvSpPr>
          <p:spPr bwMode="auto">
            <a:xfrm flipH="1">
              <a:off x="480" y="2640"/>
              <a:ext cx="288"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33" name="Text Box 49"/>
            <p:cNvSpPr txBox="1">
              <a:spLocks noChangeArrowheads="1"/>
            </p:cNvSpPr>
            <p:nvPr/>
          </p:nvSpPr>
          <p:spPr bwMode="auto">
            <a:xfrm>
              <a:off x="1055" y="1520"/>
              <a:ext cx="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74</a:t>
              </a:r>
              <a:r>
                <a:rPr lang="en-US" altLang="zh-CN" sz="2000"/>
                <a:t>x85</a:t>
              </a:r>
              <a:endParaRPr lang="en-US" altLang="zh-CN" sz="2000"/>
            </a:p>
          </p:txBody>
        </p:sp>
        <p:sp>
          <p:nvSpPr>
            <p:cNvPr id="477234" name="Rectangle 50"/>
            <p:cNvSpPr>
              <a:spLocks noChangeArrowheads="1"/>
            </p:cNvSpPr>
            <p:nvPr/>
          </p:nvSpPr>
          <p:spPr bwMode="auto">
            <a:xfrm>
              <a:off x="2304" y="1776"/>
              <a:ext cx="100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35" name="Text Box 51"/>
            <p:cNvSpPr txBox="1">
              <a:spLocks noChangeArrowheads="1"/>
            </p:cNvSpPr>
            <p:nvPr/>
          </p:nvSpPr>
          <p:spPr bwMode="auto">
            <a:xfrm>
              <a:off x="2369" y="1831"/>
              <a:ext cx="303"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t>A&lt;BI</a:t>
              </a:r>
              <a:endParaRPr lang="en-US" altLang="zh-CN" sz="2000"/>
            </a:p>
            <a:p>
              <a:r>
                <a:rPr lang="en-US" altLang="zh-CN" sz="2000"/>
                <a:t>A=BI</a:t>
              </a:r>
              <a:endParaRPr lang="en-US" altLang="zh-CN" sz="2000"/>
            </a:p>
            <a:p>
              <a:r>
                <a:rPr lang="en-US" altLang="zh-CN" sz="2000"/>
                <a:t>A&gt;BI</a:t>
              </a:r>
              <a:endParaRPr lang="en-US" altLang="zh-CN" sz="2000"/>
            </a:p>
          </p:txBody>
        </p:sp>
        <p:sp>
          <p:nvSpPr>
            <p:cNvPr id="477236" name="Text Box 52"/>
            <p:cNvSpPr txBox="1">
              <a:spLocks noChangeArrowheads="1"/>
            </p:cNvSpPr>
            <p:nvPr/>
          </p:nvSpPr>
          <p:spPr bwMode="auto">
            <a:xfrm>
              <a:off x="2880" y="1824"/>
              <a:ext cx="369"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r>
                <a:rPr lang="en-US" altLang="zh-CN" sz="2000"/>
                <a:t>A&lt;BO</a:t>
              </a:r>
              <a:endParaRPr lang="en-US" altLang="zh-CN" sz="2000"/>
            </a:p>
            <a:p>
              <a:pPr algn="r"/>
              <a:r>
                <a:rPr lang="en-US" altLang="zh-CN" sz="2000"/>
                <a:t>A=BO</a:t>
              </a:r>
              <a:endParaRPr lang="en-US" altLang="zh-CN" sz="2000"/>
            </a:p>
            <a:p>
              <a:pPr algn="r"/>
              <a:r>
                <a:rPr lang="en-US" altLang="zh-CN" sz="2000"/>
                <a:t>A&gt;BO</a:t>
              </a:r>
              <a:endParaRPr lang="en-US" altLang="zh-CN" sz="2000"/>
            </a:p>
          </p:txBody>
        </p:sp>
        <p:sp>
          <p:nvSpPr>
            <p:cNvPr id="477237" name="Text Box 53"/>
            <p:cNvSpPr txBox="1">
              <a:spLocks noChangeArrowheads="1"/>
            </p:cNvSpPr>
            <p:nvPr/>
          </p:nvSpPr>
          <p:spPr bwMode="auto">
            <a:xfrm>
              <a:off x="2304" y="2496"/>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A0~A3</a:t>
              </a:r>
              <a:endParaRPr lang="en-US" altLang="zh-CN">
                <a:solidFill>
                  <a:schemeClr val="hlink"/>
                </a:solidFill>
              </a:endParaRPr>
            </a:p>
          </p:txBody>
        </p:sp>
        <p:sp>
          <p:nvSpPr>
            <p:cNvPr id="477238" name="Text Box 54"/>
            <p:cNvSpPr txBox="1">
              <a:spLocks noChangeArrowheads="1"/>
            </p:cNvSpPr>
            <p:nvPr/>
          </p:nvSpPr>
          <p:spPr bwMode="auto">
            <a:xfrm>
              <a:off x="2304" y="2736"/>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B0~B3</a:t>
              </a:r>
              <a:endParaRPr lang="en-US" altLang="zh-CN" dirty="0">
                <a:solidFill>
                  <a:srgbClr val="FF0000"/>
                </a:solidFill>
              </a:endParaRPr>
            </a:p>
          </p:txBody>
        </p:sp>
        <p:sp>
          <p:nvSpPr>
            <p:cNvPr id="477239" name="Line 55"/>
            <p:cNvSpPr>
              <a:spLocks noChangeShapeType="1"/>
            </p:cNvSpPr>
            <p:nvPr/>
          </p:nvSpPr>
          <p:spPr bwMode="auto">
            <a:xfrm flipH="1">
              <a:off x="2016" y="2640"/>
              <a:ext cx="288"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40" name="Text Box 56"/>
            <p:cNvSpPr txBox="1">
              <a:spLocks noChangeArrowheads="1"/>
            </p:cNvSpPr>
            <p:nvPr/>
          </p:nvSpPr>
          <p:spPr bwMode="auto">
            <a:xfrm>
              <a:off x="2591" y="1520"/>
              <a:ext cx="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74</a:t>
              </a:r>
              <a:r>
                <a:rPr lang="en-US" altLang="zh-CN" sz="2000"/>
                <a:t>x85</a:t>
              </a:r>
              <a:endParaRPr lang="en-US" altLang="zh-CN" sz="2000"/>
            </a:p>
          </p:txBody>
        </p:sp>
        <p:sp>
          <p:nvSpPr>
            <p:cNvPr id="477241" name="Rectangle 57"/>
            <p:cNvSpPr>
              <a:spLocks noChangeArrowheads="1"/>
            </p:cNvSpPr>
            <p:nvPr/>
          </p:nvSpPr>
          <p:spPr bwMode="auto">
            <a:xfrm>
              <a:off x="3888" y="1776"/>
              <a:ext cx="100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42" name="Text Box 58"/>
            <p:cNvSpPr txBox="1">
              <a:spLocks noChangeArrowheads="1"/>
            </p:cNvSpPr>
            <p:nvPr/>
          </p:nvSpPr>
          <p:spPr bwMode="auto">
            <a:xfrm>
              <a:off x="3953" y="1831"/>
              <a:ext cx="303"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t>A&lt;BI</a:t>
              </a:r>
              <a:endParaRPr lang="en-US" altLang="zh-CN" sz="2000"/>
            </a:p>
            <a:p>
              <a:r>
                <a:rPr lang="en-US" altLang="zh-CN" sz="2000"/>
                <a:t>A=BI</a:t>
              </a:r>
              <a:endParaRPr lang="en-US" altLang="zh-CN" sz="2000"/>
            </a:p>
            <a:p>
              <a:r>
                <a:rPr lang="en-US" altLang="zh-CN" sz="2000"/>
                <a:t>A&gt;BI</a:t>
              </a:r>
              <a:endParaRPr lang="en-US" altLang="zh-CN" sz="2000"/>
            </a:p>
          </p:txBody>
        </p:sp>
        <p:sp>
          <p:nvSpPr>
            <p:cNvPr id="477243" name="Text Box 59"/>
            <p:cNvSpPr txBox="1">
              <a:spLocks noChangeArrowheads="1"/>
            </p:cNvSpPr>
            <p:nvPr/>
          </p:nvSpPr>
          <p:spPr bwMode="auto">
            <a:xfrm>
              <a:off x="4464" y="1824"/>
              <a:ext cx="369" cy="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r>
                <a:rPr lang="en-US" altLang="zh-CN" sz="2000"/>
                <a:t>A&lt;BO</a:t>
              </a:r>
              <a:endParaRPr lang="en-US" altLang="zh-CN" sz="2000"/>
            </a:p>
            <a:p>
              <a:pPr algn="r"/>
              <a:r>
                <a:rPr lang="en-US" altLang="zh-CN" sz="2000"/>
                <a:t>A=BO</a:t>
              </a:r>
              <a:endParaRPr lang="en-US" altLang="zh-CN" sz="2000"/>
            </a:p>
            <a:p>
              <a:pPr algn="r"/>
              <a:r>
                <a:rPr lang="en-US" altLang="zh-CN" sz="2000"/>
                <a:t>A&gt;BO</a:t>
              </a:r>
              <a:endParaRPr lang="en-US" altLang="zh-CN" sz="2000"/>
            </a:p>
          </p:txBody>
        </p:sp>
        <p:sp>
          <p:nvSpPr>
            <p:cNvPr id="477244" name="Text Box 60"/>
            <p:cNvSpPr txBox="1">
              <a:spLocks noChangeArrowheads="1"/>
            </p:cNvSpPr>
            <p:nvPr/>
          </p:nvSpPr>
          <p:spPr bwMode="auto">
            <a:xfrm>
              <a:off x="3888" y="2496"/>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A0~A3</a:t>
              </a:r>
              <a:endParaRPr lang="en-US" altLang="zh-CN">
                <a:solidFill>
                  <a:schemeClr val="hlink"/>
                </a:solidFill>
              </a:endParaRPr>
            </a:p>
          </p:txBody>
        </p:sp>
        <p:sp>
          <p:nvSpPr>
            <p:cNvPr id="477245" name="Text Box 61"/>
            <p:cNvSpPr txBox="1">
              <a:spLocks noChangeArrowheads="1"/>
            </p:cNvSpPr>
            <p:nvPr/>
          </p:nvSpPr>
          <p:spPr bwMode="auto">
            <a:xfrm>
              <a:off x="3888" y="2736"/>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B0~B3</a:t>
              </a:r>
              <a:endParaRPr lang="en-US" altLang="zh-CN" dirty="0">
                <a:solidFill>
                  <a:srgbClr val="FF0000"/>
                </a:solidFill>
              </a:endParaRPr>
            </a:p>
          </p:txBody>
        </p:sp>
        <p:sp>
          <p:nvSpPr>
            <p:cNvPr id="477246" name="Line 62"/>
            <p:cNvSpPr>
              <a:spLocks noChangeShapeType="1"/>
            </p:cNvSpPr>
            <p:nvPr/>
          </p:nvSpPr>
          <p:spPr bwMode="auto">
            <a:xfrm flipH="1">
              <a:off x="3600" y="2640"/>
              <a:ext cx="288"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47" name="Text Box 63"/>
            <p:cNvSpPr txBox="1">
              <a:spLocks noChangeArrowheads="1"/>
            </p:cNvSpPr>
            <p:nvPr/>
          </p:nvSpPr>
          <p:spPr bwMode="auto">
            <a:xfrm>
              <a:off x="4175" y="1520"/>
              <a:ext cx="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74</a:t>
              </a:r>
              <a:r>
                <a:rPr lang="en-US" altLang="zh-CN" sz="2000"/>
                <a:t>x85</a:t>
              </a:r>
              <a:endParaRPr lang="en-US" altLang="zh-CN" sz="2000"/>
            </a:p>
          </p:txBody>
        </p:sp>
        <p:sp>
          <p:nvSpPr>
            <p:cNvPr id="477248" name="Line 64"/>
            <p:cNvSpPr>
              <a:spLocks noChangeShapeType="1"/>
            </p:cNvSpPr>
            <p:nvPr/>
          </p:nvSpPr>
          <p:spPr bwMode="auto">
            <a:xfrm flipH="1">
              <a:off x="4896" y="192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49" name="Line 65"/>
            <p:cNvSpPr>
              <a:spLocks noChangeShapeType="1"/>
            </p:cNvSpPr>
            <p:nvPr/>
          </p:nvSpPr>
          <p:spPr bwMode="auto">
            <a:xfrm flipH="1">
              <a:off x="4896" y="21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0" name="Line 66"/>
            <p:cNvSpPr>
              <a:spLocks noChangeShapeType="1"/>
            </p:cNvSpPr>
            <p:nvPr/>
          </p:nvSpPr>
          <p:spPr bwMode="auto">
            <a:xfrm flipH="1">
              <a:off x="4896" y="230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1" name="Line 67"/>
            <p:cNvSpPr>
              <a:spLocks noChangeShapeType="1"/>
            </p:cNvSpPr>
            <p:nvPr/>
          </p:nvSpPr>
          <p:spPr bwMode="auto">
            <a:xfrm flipH="1">
              <a:off x="624" y="2880"/>
              <a:ext cx="144" cy="0"/>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2" name="Line 68"/>
            <p:cNvSpPr>
              <a:spLocks noChangeShapeType="1"/>
            </p:cNvSpPr>
            <p:nvPr/>
          </p:nvSpPr>
          <p:spPr bwMode="auto">
            <a:xfrm flipH="1">
              <a:off x="2160" y="2880"/>
              <a:ext cx="144" cy="0"/>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3" name="Line 69"/>
            <p:cNvSpPr>
              <a:spLocks noChangeShapeType="1"/>
            </p:cNvSpPr>
            <p:nvPr/>
          </p:nvSpPr>
          <p:spPr bwMode="auto">
            <a:xfrm flipH="1">
              <a:off x="3744" y="2880"/>
              <a:ext cx="144" cy="0"/>
            </a:xfrm>
            <a:prstGeom prst="line">
              <a:avLst/>
            </a:prstGeom>
            <a:noFill/>
            <a:ln w="5715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4" name="Line 70"/>
            <p:cNvSpPr>
              <a:spLocks noChangeShapeType="1"/>
            </p:cNvSpPr>
            <p:nvPr/>
          </p:nvSpPr>
          <p:spPr bwMode="auto">
            <a:xfrm flipH="1">
              <a:off x="1776" y="192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5" name="Line 71"/>
            <p:cNvSpPr>
              <a:spLocks noChangeShapeType="1"/>
            </p:cNvSpPr>
            <p:nvPr/>
          </p:nvSpPr>
          <p:spPr bwMode="auto">
            <a:xfrm flipH="1">
              <a:off x="1776" y="2112"/>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6" name="Line 72"/>
            <p:cNvSpPr>
              <a:spLocks noChangeShapeType="1"/>
            </p:cNvSpPr>
            <p:nvPr/>
          </p:nvSpPr>
          <p:spPr bwMode="auto">
            <a:xfrm flipH="1">
              <a:off x="1776" y="230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7" name="Line 73"/>
            <p:cNvSpPr>
              <a:spLocks noChangeShapeType="1"/>
            </p:cNvSpPr>
            <p:nvPr/>
          </p:nvSpPr>
          <p:spPr bwMode="auto">
            <a:xfrm flipH="1">
              <a:off x="2160" y="192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8" name="Line 74"/>
            <p:cNvSpPr>
              <a:spLocks noChangeShapeType="1"/>
            </p:cNvSpPr>
            <p:nvPr/>
          </p:nvSpPr>
          <p:spPr bwMode="auto">
            <a:xfrm flipH="1">
              <a:off x="2160" y="2112"/>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59" name="Line 75"/>
            <p:cNvSpPr>
              <a:spLocks noChangeShapeType="1"/>
            </p:cNvSpPr>
            <p:nvPr/>
          </p:nvSpPr>
          <p:spPr bwMode="auto">
            <a:xfrm flipH="1">
              <a:off x="2160" y="230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0" name="Line 76"/>
            <p:cNvSpPr>
              <a:spLocks noChangeShapeType="1"/>
            </p:cNvSpPr>
            <p:nvPr/>
          </p:nvSpPr>
          <p:spPr bwMode="auto">
            <a:xfrm flipH="1">
              <a:off x="3312" y="192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1" name="Line 77"/>
            <p:cNvSpPr>
              <a:spLocks noChangeShapeType="1"/>
            </p:cNvSpPr>
            <p:nvPr/>
          </p:nvSpPr>
          <p:spPr bwMode="auto">
            <a:xfrm flipH="1">
              <a:off x="3312" y="2112"/>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2" name="Line 78"/>
            <p:cNvSpPr>
              <a:spLocks noChangeShapeType="1"/>
            </p:cNvSpPr>
            <p:nvPr/>
          </p:nvSpPr>
          <p:spPr bwMode="auto">
            <a:xfrm flipH="1">
              <a:off x="3312" y="230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3" name="Line 79"/>
            <p:cNvSpPr>
              <a:spLocks noChangeShapeType="1"/>
            </p:cNvSpPr>
            <p:nvPr/>
          </p:nvSpPr>
          <p:spPr bwMode="auto">
            <a:xfrm flipH="1">
              <a:off x="3744" y="192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4" name="Line 80"/>
            <p:cNvSpPr>
              <a:spLocks noChangeShapeType="1"/>
            </p:cNvSpPr>
            <p:nvPr/>
          </p:nvSpPr>
          <p:spPr bwMode="auto">
            <a:xfrm flipH="1">
              <a:off x="3744" y="2112"/>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65" name="Line 81"/>
            <p:cNvSpPr>
              <a:spLocks noChangeShapeType="1"/>
            </p:cNvSpPr>
            <p:nvPr/>
          </p:nvSpPr>
          <p:spPr bwMode="auto">
            <a:xfrm flipH="1">
              <a:off x="3744" y="230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7266" name="Text Box 82"/>
          <p:cNvSpPr txBox="1">
            <a:spLocks noChangeArrowheads="1"/>
          </p:cNvSpPr>
          <p:nvPr/>
        </p:nvSpPr>
        <p:spPr bwMode="auto">
          <a:xfrm>
            <a:off x="2768600" y="1157288"/>
            <a:ext cx="4214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华文新魏" pitchFamily="2" charset="-122"/>
                <a:ea typeface="华文新魏" pitchFamily="2" charset="-122"/>
              </a:rPr>
              <a:t>3片74</a:t>
            </a:r>
            <a:r>
              <a:rPr lang="en-US" altLang="zh-CN" sz="2800" dirty="0">
                <a:latin typeface="华文新魏" pitchFamily="2" charset="-122"/>
                <a:ea typeface="华文新魏" pitchFamily="2" charset="-122"/>
              </a:rPr>
              <a:t>x85</a:t>
            </a:r>
            <a:r>
              <a:rPr lang="zh-CN" altLang="en-US" sz="2800" dirty="0">
                <a:latin typeface="华文新魏" pitchFamily="2" charset="-122"/>
                <a:ea typeface="华文新魏" pitchFamily="2" charset="-122"/>
              </a:rPr>
              <a:t>构成12位比较器</a:t>
            </a:r>
            <a:endParaRPr lang="zh-CN" altLang="en-US" sz="2800" dirty="0">
              <a:latin typeface="华文新魏" pitchFamily="2" charset="-122"/>
              <a:ea typeface="华文新魏" pitchFamily="2" charset="-122"/>
            </a:endParaRPr>
          </a:p>
        </p:txBody>
      </p:sp>
      <p:grpSp>
        <p:nvGrpSpPr>
          <p:cNvPr id="477267" name="Group 83"/>
          <p:cNvGrpSpPr/>
          <p:nvPr/>
        </p:nvGrpSpPr>
        <p:grpSpPr bwMode="auto">
          <a:xfrm>
            <a:off x="1778000" y="1905000"/>
            <a:ext cx="5715000" cy="457200"/>
            <a:chOff x="1104" y="1008"/>
            <a:chExt cx="3600" cy="288"/>
          </a:xfrm>
        </p:grpSpPr>
        <p:grpSp>
          <p:nvGrpSpPr>
            <p:cNvPr id="477268" name="Group 84"/>
            <p:cNvGrpSpPr/>
            <p:nvPr/>
          </p:nvGrpSpPr>
          <p:grpSpPr bwMode="auto">
            <a:xfrm>
              <a:off x="1104" y="1008"/>
              <a:ext cx="3600" cy="288"/>
              <a:chOff x="1104" y="1008"/>
              <a:chExt cx="3600" cy="288"/>
            </a:xfrm>
          </p:grpSpPr>
          <p:sp>
            <p:nvSpPr>
              <p:cNvPr id="477269" name="Text Box 85"/>
              <p:cNvSpPr txBox="1">
                <a:spLocks noChangeArrowheads="1"/>
              </p:cNvSpPr>
              <p:nvPr/>
            </p:nvSpPr>
            <p:spPr bwMode="auto">
              <a:xfrm>
                <a:off x="1104" y="100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黑体" panose="02010609060101010101" pitchFamily="49" charset="-122"/>
                  </a:rPr>
                  <a:t>低位</a:t>
                </a:r>
                <a:endParaRPr lang="zh-CN" altLang="en-US">
                  <a:solidFill>
                    <a:schemeClr val="accent2"/>
                  </a:solidFill>
                  <a:ea typeface="黑体" panose="02010609060101010101" pitchFamily="49" charset="-122"/>
                </a:endParaRPr>
              </a:p>
            </p:txBody>
          </p:sp>
          <p:sp>
            <p:nvSpPr>
              <p:cNvPr id="477270" name="Text Box 86"/>
              <p:cNvSpPr txBox="1">
                <a:spLocks noChangeArrowheads="1"/>
              </p:cNvSpPr>
              <p:nvPr/>
            </p:nvSpPr>
            <p:spPr bwMode="auto">
              <a:xfrm>
                <a:off x="4202" y="100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黑体" panose="02010609060101010101" pitchFamily="49" charset="-122"/>
                  </a:rPr>
                  <a:t>高位</a:t>
                </a:r>
                <a:endParaRPr lang="zh-CN" altLang="en-US">
                  <a:solidFill>
                    <a:schemeClr val="accent2"/>
                  </a:solidFill>
                  <a:ea typeface="黑体" panose="02010609060101010101" pitchFamily="49" charset="-122"/>
                </a:endParaRPr>
              </a:p>
            </p:txBody>
          </p:sp>
        </p:grpSp>
        <p:sp>
          <p:nvSpPr>
            <p:cNvPr id="477271" name="Line 87"/>
            <p:cNvSpPr>
              <a:spLocks noChangeShapeType="1"/>
            </p:cNvSpPr>
            <p:nvPr/>
          </p:nvSpPr>
          <p:spPr bwMode="auto">
            <a:xfrm>
              <a:off x="1632" y="1152"/>
              <a:ext cx="2544" cy="0"/>
            </a:xfrm>
            <a:prstGeom prst="line">
              <a:avLst/>
            </a:prstGeom>
            <a:noFill/>
            <a:ln w="2857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266"/>
                                        </p:tgtEl>
                                        <p:attrNameLst>
                                          <p:attrName>style.visibility</p:attrName>
                                        </p:attrNameLst>
                                      </p:cBhvr>
                                      <p:to>
                                        <p:strVal val="visible"/>
                                      </p:to>
                                    </p:set>
                                    <p:animEffect transition="in" filter="blinds(horizontal)">
                                      <p:cBhvr>
                                        <p:cTn id="7" dur="500"/>
                                        <p:tgtEl>
                                          <p:spTgt spid="477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7223"/>
                                        </p:tgtEl>
                                        <p:attrNameLst>
                                          <p:attrName>style.visibility</p:attrName>
                                        </p:attrNameLst>
                                      </p:cBhvr>
                                      <p:to>
                                        <p:strVal val="visible"/>
                                      </p:to>
                                    </p:set>
                                    <p:animEffect transition="in" filter="blinds(horizontal)">
                                      <p:cBhvr>
                                        <p:cTn id="12" dur="500"/>
                                        <p:tgtEl>
                                          <p:spTgt spid="4772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77267"/>
                                        </p:tgtEl>
                                        <p:attrNameLst>
                                          <p:attrName>style.visibility</p:attrName>
                                        </p:attrNameLst>
                                      </p:cBhvr>
                                      <p:to>
                                        <p:strVal val="visible"/>
                                      </p:to>
                                    </p:set>
                                    <p:animEffect transition="in" filter="barn(outVertical)">
                                      <p:cBhvr>
                                        <p:cTn id="17" dur="500"/>
                                        <p:tgtEl>
                                          <p:spTgt spid="4772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7187"/>
                                        </p:tgtEl>
                                        <p:attrNameLst>
                                          <p:attrName>style.visibility</p:attrName>
                                        </p:attrNameLst>
                                      </p:cBhvr>
                                      <p:to>
                                        <p:strVal val="visible"/>
                                      </p:to>
                                    </p:set>
                                    <p:animEffect transition="in" filter="blinds(horizontal)">
                                      <p:cBhvr>
                                        <p:cTn id="22" dur="500"/>
                                        <p:tgtEl>
                                          <p:spTgt spid="4771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7194"/>
                                        </p:tgtEl>
                                        <p:attrNameLst>
                                          <p:attrName>style.visibility</p:attrName>
                                        </p:attrNameLst>
                                      </p:cBhvr>
                                      <p:to>
                                        <p:strVal val="visible"/>
                                      </p:to>
                                    </p:set>
                                    <p:animEffect transition="in" filter="wipe(down)">
                                      <p:cBhvr>
                                        <p:cTn id="27" dur="500"/>
                                        <p:tgtEl>
                                          <p:spTgt spid="4771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7200"/>
                                        </p:tgtEl>
                                        <p:attrNameLst>
                                          <p:attrName>style.visibility</p:attrName>
                                        </p:attrNameLst>
                                      </p:cBhvr>
                                      <p:to>
                                        <p:strVal val="visible"/>
                                      </p:to>
                                    </p:set>
                                    <p:animEffect transition="in" filter="wipe(down)">
                                      <p:cBhvr>
                                        <p:cTn id="32" dur="500"/>
                                        <p:tgtEl>
                                          <p:spTgt spid="4772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7206"/>
                                        </p:tgtEl>
                                        <p:attrNameLst>
                                          <p:attrName>style.visibility</p:attrName>
                                        </p:attrNameLst>
                                      </p:cBhvr>
                                      <p:to>
                                        <p:strVal val="visible"/>
                                      </p:to>
                                    </p:set>
                                    <p:animEffect transition="in" filter="blinds(horizontal)">
                                      <p:cBhvr>
                                        <p:cTn id="37" dur="500"/>
                                        <p:tgtEl>
                                          <p:spTgt spid="47720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7217"/>
                                        </p:tgtEl>
                                        <p:attrNameLst>
                                          <p:attrName>style.visibility</p:attrName>
                                        </p:attrNameLst>
                                      </p:cBhvr>
                                      <p:to>
                                        <p:strVal val="visible"/>
                                      </p:to>
                                    </p:set>
                                    <p:animEffect transition="in" filter="blinds(horizontal)">
                                      <p:cBhvr>
                                        <p:cTn id="42" dur="500"/>
                                        <p:tgtEl>
                                          <p:spTgt spid="4772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7211"/>
                                        </p:tgtEl>
                                        <p:attrNameLst>
                                          <p:attrName>style.visibility</p:attrName>
                                        </p:attrNameLst>
                                      </p:cBhvr>
                                      <p:to>
                                        <p:strVal val="visible"/>
                                      </p:to>
                                    </p:set>
                                    <p:animEffect transition="in" filter="blinds(horizontal)">
                                      <p:cBhvr>
                                        <p:cTn id="47" dur="500"/>
                                        <p:tgtEl>
                                          <p:spTgt spid="4772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7210"/>
                                        </p:tgtEl>
                                        <p:attrNameLst>
                                          <p:attrName>style.visibility</p:attrName>
                                        </p:attrNameLst>
                                      </p:cBhvr>
                                      <p:to>
                                        <p:strVal val="visible"/>
                                      </p:to>
                                    </p:set>
                                    <p:animEffect transition="in" filter="blinds(horizontal)">
                                      <p:cBhvr>
                                        <p:cTn id="52" dur="500"/>
                                        <p:tgtEl>
                                          <p:spTgt spid="47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10" grpId="0" bldLvl="0" animBg="1" autoUpdateAnimBg="0"/>
      <p:bldP spid="477266"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8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457200"/>
            <a:ext cx="2362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8211" name="Group 3"/>
          <p:cNvGrpSpPr/>
          <p:nvPr/>
        </p:nvGrpSpPr>
        <p:grpSpPr bwMode="auto">
          <a:xfrm>
            <a:off x="1219200" y="990600"/>
            <a:ext cx="311150" cy="4678363"/>
            <a:chOff x="3840" y="672"/>
            <a:chExt cx="196" cy="2947"/>
          </a:xfrm>
        </p:grpSpPr>
        <p:sp>
          <p:nvSpPr>
            <p:cNvPr id="478212" name="Text Box 4"/>
            <p:cNvSpPr txBox="1">
              <a:spLocks noChangeArrowheads="1"/>
            </p:cNvSpPr>
            <p:nvPr/>
          </p:nvSpPr>
          <p:spPr bwMode="auto">
            <a:xfrm>
              <a:off x="3840" y="672"/>
              <a:ext cx="19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solidFill>
                    <a:schemeClr val="hlink"/>
                  </a:solidFill>
                  <a:latin typeface="Arial" panose="020B0604020202020204" pitchFamily="34" charset="0"/>
                </a:rPr>
                <a:t>P0</a:t>
              </a:r>
              <a:endParaRPr lang="en-US" altLang="zh-CN" sz="2000">
                <a:solidFill>
                  <a:schemeClr val="hlink"/>
                </a:solidFill>
                <a:latin typeface="Arial" panose="020B0604020202020204" pitchFamily="34" charset="0"/>
              </a:endParaRPr>
            </a:p>
          </p:txBody>
        </p:sp>
        <p:sp>
          <p:nvSpPr>
            <p:cNvPr id="478213" name="Text Box 5"/>
            <p:cNvSpPr txBox="1">
              <a:spLocks noChangeArrowheads="1"/>
            </p:cNvSpPr>
            <p:nvPr/>
          </p:nvSpPr>
          <p:spPr bwMode="auto">
            <a:xfrm>
              <a:off x="3840" y="1056"/>
              <a:ext cx="19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solidFill>
                    <a:schemeClr val="hlink"/>
                  </a:solidFill>
                  <a:latin typeface="Arial" panose="020B0604020202020204" pitchFamily="34" charset="0"/>
                </a:rPr>
                <a:t>P1</a:t>
              </a:r>
              <a:endParaRPr lang="en-US" altLang="zh-CN" sz="2000">
                <a:solidFill>
                  <a:schemeClr val="hlink"/>
                </a:solidFill>
                <a:latin typeface="Arial" panose="020B0604020202020204" pitchFamily="34" charset="0"/>
              </a:endParaRPr>
            </a:p>
          </p:txBody>
        </p:sp>
        <p:sp>
          <p:nvSpPr>
            <p:cNvPr id="478214" name="Text Box 6"/>
            <p:cNvSpPr txBox="1">
              <a:spLocks noChangeArrowheads="1"/>
            </p:cNvSpPr>
            <p:nvPr/>
          </p:nvSpPr>
          <p:spPr bwMode="auto">
            <a:xfrm>
              <a:off x="3840" y="1440"/>
              <a:ext cx="196"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10000"/>
                </a:lnSpc>
              </a:pPr>
              <a:r>
                <a:rPr lang="en-US" altLang="zh-CN" sz="2000">
                  <a:solidFill>
                    <a:schemeClr val="hlink"/>
                  </a:solidFill>
                  <a:latin typeface="Arial" panose="020B0604020202020204" pitchFamily="34" charset="0"/>
                </a:rPr>
                <a:t>P2</a:t>
              </a:r>
              <a:endParaRPr lang="en-US" altLang="zh-CN" sz="2000">
                <a:solidFill>
                  <a:schemeClr val="hlink"/>
                </a:solidFill>
                <a:latin typeface="Arial" panose="020B0604020202020204" pitchFamily="34" charset="0"/>
              </a:endParaRPr>
            </a:p>
          </p:txBody>
        </p:sp>
        <p:sp>
          <p:nvSpPr>
            <p:cNvPr id="478215" name="Text Box 7"/>
            <p:cNvSpPr txBox="1">
              <a:spLocks noChangeArrowheads="1"/>
            </p:cNvSpPr>
            <p:nvPr/>
          </p:nvSpPr>
          <p:spPr bwMode="auto">
            <a:xfrm>
              <a:off x="3840" y="1824"/>
              <a:ext cx="196"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10000"/>
                </a:lnSpc>
              </a:pPr>
              <a:r>
                <a:rPr lang="en-US" altLang="zh-CN" sz="2000">
                  <a:solidFill>
                    <a:schemeClr val="hlink"/>
                  </a:solidFill>
                  <a:latin typeface="Arial" panose="020B0604020202020204" pitchFamily="34" charset="0"/>
                </a:rPr>
                <a:t>P3</a:t>
              </a:r>
              <a:endParaRPr lang="en-US" altLang="zh-CN" sz="2000">
                <a:solidFill>
                  <a:schemeClr val="hlink"/>
                </a:solidFill>
                <a:latin typeface="Arial" panose="020B0604020202020204" pitchFamily="34" charset="0"/>
              </a:endParaRPr>
            </a:p>
          </p:txBody>
        </p:sp>
        <p:sp>
          <p:nvSpPr>
            <p:cNvPr id="478216" name="Text Box 8"/>
            <p:cNvSpPr txBox="1">
              <a:spLocks noChangeArrowheads="1"/>
            </p:cNvSpPr>
            <p:nvPr/>
          </p:nvSpPr>
          <p:spPr bwMode="auto">
            <a:xfrm>
              <a:off x="3840" y="2256"/>
              <a:ext cx="19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solidFill>
                    <a:schemeClr val="hlink"/>
                  </a:solidFill>
                  <a:latin typeface="Arial" panose="020B0604020202020204" pitchFamily="34" charset="0"/>
                </a:rPr>
                <a:t>P4</a:t>
              </a:r>
              <a:endParaRPr lang="en-US" altLang="zh-CN" sz="2000">
                <a:solidFill>
                  <a:schemeClr val="hlink"/>
                </a:solidFill>
                <a:latin typeface="Arial" panose="020B0604020202020204" pitchFamily="34" charset="0"/>
              </a:endParaRPr>
            </a:p>
          </p:txBody>
        </p:sp>
        <p:sp>
          <p:nvSpPr>
            <p:cNvPr id="478217" name="Text Box 9"/>
            <p:cNvSpPr txBox="1">
              <a:spLocks noChangeArrowheads="1"/>
            </p:cNvSpPr>
            <p:nvPr/>
          </p:nvSpPr>
          <p:spPr bwMode="auto">
            <a:xfrm>
              <a:off x="3840" y="2640"/>
              <a:ext cx="19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000">
                  <a:solidFill>
                    <a:schemeClr val="hlink"/>
                  </a:solidFill>
                  <a:latin typeface="Arial" panose="020B0604020202020204" pitchFamily="34" charset="0"/>
                </a:rPr>
                <a:t>P5</a:t>
              </a:r>
              <a:endParaRPr lang="en-US" altLang="zh-CN" sz="2000">
                <a:solidFill>
                  <a:schemeClr val="hlink"/>
                </a:solidFill>
                <a:latin typeface="Arial" panose="020B0604020202020204" pitchFamily="34" charset="0"/>
              </a:endParaRPr>
            </a:p>
          </p:txBody>
        </p:sp>
        <p:sp>
          <p:nvSpPr>
            <p:cNvPr id="478218" name="Text Box 10"/>
            <p:cNvSpPr txBox="1">
              <a:spLocks noChangeArrowheads="1"/>
            </p:cNvSpPr>
            <p:nvPr/>
          </p:nvSpPr>
          <p:spPr bwMode="auto">
            <a:xfrm>
              <a:off x="3840" y="3024"/>
              <a:ext cx="196"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10000"/>
                </a:lnSpc>
              </a:pPr>
              <a:r>
                <a:rPr lang="en-US" altLang="zh-CN" sz="2000">
                  <a:solidFill>
                    <a:schemeClr val="hlink"/>
                  </a:solidFill>
                  <a:latin typeface="Arial" panose="020B0604020202020204" pitchFamily="34" charset="0"/>
                </a:rPr>
                <a:t>P6</a:t>
              </a:r>
              <a:endParaRPr lang="en-US" altLang="zh-CN" sz="2000">
                <a:solidFill>
                  <a:schemeClr val="hlink"/>
                </a:solidFill>
                <a:latin typeface="Arial" panose="020B0604020202020204" pitchFamily="34" charset="0"/>
              </a:endParaRPr>
            </a:p>
          </p:txBody>
        </p:sp>
        <p:sp>
          <p:nvSpPr>
            <p:cNvPr id="478219" name="Text Box 11"/>
            <p:cNvSpPr txBox="1">
              <a:spLocks noChangeArrowheads="1"/>
            </p:cNvSpPr>
            <p:nvPr/>
          </p:nvSpPr>
          <p:spPr bwMode="auto">
            <a:xfrm>
              <a:off x="3840" y="3408"/>
              <a:ext cx="196"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10000"/>
                </a:lnSpc>
              </a:pPr>
              <a:r>
                <a:rPr lang="en-US" altLang="zh-CN" sz="2000">
                  <a:solidFill>
                    <a:schemeClr val="hlink"/>
                  </a:solidFill>
                  <a:latin typeface="Arial" panose="020B0604020202020204" pitchFamily="34" charset="0"/>
                </a:rPr>
                <a:t>P7</a:t>
              </a:r>
              <a:endParaRPr lang="en-US" altLang="zh-CN" sz="2000">
                <a:solidFill>
                  <a:schemeClr val="hlink"/>
                </a:solidFill>
                <a:latin typeface="Arial" panose="020B0604020202020204" pitchFamily="34" charset="0"/>
              </a:endParaRPr>
            </a:p>
          </p:txBody>
        </p:sp>
      </p:grpSp>
      <p:sp>
        <p:nvSpPr>
          <p:cNvPr id="478220" name="Rectangle 12"/>
          <p:cNvSpPr>
            <a:spLocks noGrp="1" noChangeArrowheads="1"/>
          </p:cNvSpPr>
          <p:nvPr>
            <p:ph type="title"/>
          </p:nvPr>
        </p:nvSpPr>
        <p:spPr>
          <a:xfrm>
            <a:off x="2514600" y="304800"/>
            <a:ext cx="5943600" cy="762000"/>
          </a:xfrm>
        </p:spPr>
        <p:txBody>
          <a:bodyPr/>
          <a:lstStyle/>
          <a:p>
            <a:r>
              <a:rPr lang="zh-CN" altLang="en-US" sz="3200" dirty="0"/>
              <a:t>8位比较器74</a:t>
            </a:r>
            <a:r>
              <a:rPr lang="en-US" altLang="zh-CN" sz="3200" dirty="0"/>
              <a:t>x682</a:t>
            </a:r>
            <a:endParaRPr lang="en-US" altLang="zh-CN" sz="3200" dirty="0"/>
          </a:p>
        </p:txBody>
      </p:sp>
      <p:sp>
        <p:nvSpPr>
          <p:cNvPr id="478222" name="Text Box 14"/>
          <p:cNvSpPr txBox="1">
            <a:spLocks noChangeArrowheads="1"/>
          </p:cNvSpPr>
          <p:nvPr/>
        </p:nvSpPr>
        <p:spPr bwMode="auto">
          <a:xfrm>
            <a:off x="4403725" y="1600200"/>
            <a:ext cx="40463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dirty="0">
                <a:solidFill>
                  <a:schemeClr val="hlink"/>
                </a:solidFill>
                <a:latin typeface="Tahoma" panose="020B0604030504040204" pitchFamily="34" charset="0"/>
                <a:ea typeface="黑体" panose="02010609060101010101" pitchFamily="49" charset="-122"/>
              </a:rPr>
              <a:t>问题1：怎样表示以下输出？</a:t>
            </a:r>
            <a:endParaRPr lang="zh-CN" altLang="en-US" sz="2400" dirty="0">
              <a:solidFill>
                <a:schemeClr val="hlink"/>
              </a:solidFill>
              <a:latin typeface="Tahoma" panose="020B0604030504040204" pitchFamily="34" charset="0"/>
              <a:ea typeface="黑体" panose="02010609060101010101" pitchFamily="49" charset="-122"/>
            </a:endParaRPr>
          </a:p>
          <a:p>
            <a:pPr lvl="1">
              <a:lnSpc>
                <a:spcPct val="150000"/>
              </a:lnSpc>
              <a:buClr>
                <a:schemeClr val="tx2"/>
              </a:buClr>
              <a:buFont typeface="Wingdings" panose="05000000000000000000" pitchFamily="2" charset="2"/>
              <a:buChar char="§"/>
            </a:pPr>
            <a:r>
              <a:rPr lang="zh-CN" altLang="en-US" sz="2400" dirty="0">
                <a:latin typeface="Tahoma" panose="020B0604030504040204" pitchFamily="34" charset="0"/>
                <a:ea typeface="黑体" panose="02010609060101010101" pitchFamily="49" charset="-122"/>
              </a:rPr>
              <a:t> 高电平有效：</a:t>
            </a:r>
            <a:r>
              <a:rPr lang="en-US" altLang="zh-CN" sz="2400" dirty="0">
                <a:latin typeface="Tahoma" panose="020B0604030504040204" pitchFamily="34" charset="0"/>
                <a:ea typeface="黑体" panose="02010609060101010101" pitchFamily="49" charset="-122"/>
              </a:rPr>
              <a:t>P DIFF Q</a:t>
            </a:r>
            <a:endParaRPr lang="en-US" altLang="zh-CN" sz="2400" dirty="0">
              <a:latin typeface="Tahoma" panose="020B0604030504040204" pitchFamily="34" charset="0"/>
              <a:ea typeface="黑体" panose="02010609060101010101" pitchFamily="49" charset="-122"/>
            </a:endParaRPr>
          </a:p>
          <a:p>
            <a:pPr lvl="1">
              <a:lnSpc>
                <a:spcPct val="150000"/>
              </a:lnSpc>
              <a:buClr>
                <a:schemeClr val="tx2"/>
              </a:buClr>
              <a:buFont typeface="Wingdings" panose="05000000000000000000" pitchFamily="2" charset="2"/>
              <a:buChar char="§"/>
            </a:pPr>
            <a:r>
              <a:rPr lang="zh-CN" altLang="en-US" sz="2400" dirty="0">
                <a:latin typeface="Tahoma" panose="020B0604030504040204" pitchFamily="34" charset="0"/>
                <a:ea typeface="黑体" panose="02010609060101010101" pitchFamily="49" charset="-122"/>
              </a:rPr>
              <a:t> 高电平有效：</a:t>
            </a:r>
            <a:r>
              <a:rPr lang="en-US" altLang="zh-CN" sz="2400" dirty="0">
                <a:latin typeface="Tahoma" panose="020B0604030504040204" pitchFamily="34" charset="0"/>
                <a:ea typeface="黑体" panose="02010609060101010101" pitchFamily="49" charset="-122"/>
              </a:rPr>
              <a:t>P EQ Q</a:t>
            </a:r>
            <a:endParaRPr lang="en-US" altLang="zh-CN" sz="2400" dirty="0">
              <a:latin typeface="Tahoma" panose="020B0604030504040204" pitchFamily="34" charset="0"/>
              <a:ea typeface="黑体" panose="02010609060101010101" pitchFamily="49" charset="-122"/>
            </a:endParaRPr>
          </a:p>
          <a:p>
            <a:pPr lvl="1">
              <a:lnSpc>
                <a:spcPct val="150000"/>
              </a:lnSpc>
              <a:buClr>
                <a:schemeClr val="tx2"/>
              </a:buClr>
              <a:buFont typeface="Wingdings" panose="05000000000000000000" pitchFamily="2" charset="2"/>
              <a:buChar char="§"/>
            </a:pPr>
            <a:r>
              <a:rPr lang="zh-CN" altLang="en-US" sz="2400" dirty="0">
                <a:latin typeface="Tahoma" panose="020B0604030504040204" pitchFamily="34" charset="0"/>
                <a:ea typeface="黑体" panose="02010609060101010101" pitchFamily="49" charset="-122"/>
              </a:rPr>
              <a:t> 高电平有效：</a:t>
            </a:r>
            <a:r>
              <a:rPr lang="en-US" altLang="zh-CN" sz="2400" dirty="0">
                <a:latin typeface="Tahoma" panose="020B0604030504040204" pitchFamily="34" charset="0"/>
                <a:ea typeface="黑体" panose="02010609060101010101" pitchFamily="49" charset="-122"/>
              </a:rPr>
              <a:t>P GE Q</a:t>
            </a:r>
            <a:endParaRPr lang="en-US" altLang="zh-CN" sz="2400" dirty="0">
              <a:latin typeface="Tahoma" panose="020B0604030504040204" pitchFamily="34" charset="0"/>
              <a:ea typeface="黑体" panose="02010609060101010101" pitchFamily="49" charset="-122"/>
            </a:endParaRPr>
          </a:p>
          <a:p>
            <a:pPr lvl="1">
              <a:lnSpc>
                <a:spcPct val="150000"/>
              </a:lnSpc>
              <a:buClr>
                <a:schemeClr val="tx2"/>
              </a:buClr>
              <a:buFont typeface="Wingdings" panose="05000000000000000000" pitchFamily="2" charset="2"/>
              <a:buChar char="§"/>
            </a:pPr>
            <a:r>
              <a:rPr lang="zh-CN" altLang="en-US" sz="2400" dirty="0">
                <a:latin typeface="Tahoma" panose="020B0604030504040204" pitchFamily="34" charset="0"/>
                <a:ea typeface="黑体" panose="02010609060101010101" pitchFamily="49" charset="-122"/>
              </a:rPr>
              <a:t> 高电平有效：</a:t>
            </a:r>
            <a:r>
              <a:rPr lang="en-US" altLang="zh-CN" sz="2400" dirty="0">
                <a:latin typeface="Tahoma" panose="020B0604030504040204" pitchFamily="34" charset="0"/>
                <a:ea typeface="黑体" panose="02010609060101010101" pitchFamily="49" charset="-122"/>
              </a:rPr>
              <a:t>P LT Q</a:t>
            </a:r>
            <a:endParaRPr lang="en-US" altLang="zh-CN" sz="2400" dirty="0">
              <a:latin typeface="Tahoma" panose="020B0604030504040204" pitchFamily="34" charset="0"/>
              <a:ea typeface="黑体" panose="02010609060101010101" pitchFamily="49" charset="-122"/>
            </a:endParaRPr>
          </a:p>
          <a:p>
            <a:pPr lvl="1">
              <a:lnSpc>
                <a:spcPct val="150000"/>
              </a:lnSpc>
              <a:buClr>
                <a:schemeClr val="tx2"/>
              </a:buClr>
              <a:buFont typeface="Wingdings" panose="05000000000000000000" pitchFamily="2" charset="2"/>
              <a:buNone/>
            </a:pPr>
            <a:r>
              <a:rPr lang="en-US" altLang="zh-CN" sz="2400" dirty="0">
                <a:latin typeface="Tahoma" panose="020B0604030504040204" pitchFamily="34" charset="0"/>
                <a:ea typeface="黑体" panose="02010609060101010101" pitchFamily="49" charset="-122"/>
              </a:rPr>
              <a:t>  </a:t>
            </a:r>
            <a:endParaRPr lang="en-US" altLang="zh-CN" sz="2400" dirty="0">
              <a:latin typeface="Tahoma" panose="020B0604030504040204" pitchFamily="34" charset="0"/>
              <a:ea typeface="黑体" panose="02010609060101010101" pitchFamily="49" charset="-122"/>
            </a:endParaRPr>
          </a:p>
        </p:txBody>
      </p:sp>
      <p:grpSp>
        <p:nvGrpSpPr>
          <p:cNvPr id="478223" name="Group 15"/>
          <p:cNvGrpSpPr/>
          <p:nvPr/>
        </p:nvGrpSpPr>
        <p:grpSpPr bwMode="auto">
          <a:xfrm>
            <a:off x="3048000" y="2895600"/>
            <a:ext cx="1612900" cy="1219200"/>
            <a:chOff x="1920" y="1824"/>
            <a:chExt cx="1016" cy="768"/>
          </a:xfrm>
        </p:grpSpPr>
        <p:sp>
          <p:nvSpPr>
            <p:cNvPr id="478224" name="Line 16"/>
            <p:cNvSpPr>
              <a:spLocks noChangeShapeType="1"/>
            </p:cNvSpPr>
            <p:nvPr/>
          </p:nvSpPr>
          <p:spPr bwMode="auto">
            <a:xfrm>
              <a:off x="1920" y="182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25" name="Line 17"/>
            <p:cNvSpPr>
              <a:spLocks noChangeShapeType="1"/>
            </p:cNvSpPr>
            <p:nvPr/>
          </p:nvSpPr>
          <p:spPr bwMode="auto">
            <a:xfrm>
              <a:off x="1920"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26" name="Arc 18"/>
            <p:cNvSpPr/>
            <p:nvPr/>
          </p:nvSpPr>
          <p:spPr bwMode="auto">
            <a:xfrm>
              <a:off x="2112" y="2017"/>
              <a:ext cx="144"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7" name="Arc 19"/>
            <p:cNvSpPr/>
            <p:nvPr/>
          </p:nvSpPr>
          <p:spPr bwMode="auto">
            <a:xfrm>
              <a:off x="2112"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8" name="Arc 20"/>
            <p:cNvSpPr/>
            <p:nvPr/>
          </p:nvSpPr>
          <p:spPr bwMode="auto">
            <a:xfrm flipV="1">
              <a:off x="2112" y="220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9" name="Line 21"/>
            <p:cNvSpPr>
              <a:spLocks noChangeShapeType="1"/>
            </p:cNvSpPr>
            <p:nvPr/>
          </p:nvSpPr>
          <p:spPr bwMode="auto">
            <a:xfrm>
              <a:off x="1920" y="21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30" name="Line 22"/>
            <p:cNvSpPr>
              <a:spLocks noChangeShapeType="1"/>
            </p:cNvSpPr>
            <p:nvPr/>
          </p:nvSpPr>
          <p:spPr bwMode="auto">
            <a:xfrm>
              <a:off x="1920" y="230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31" name="Line 23"/>
            <p:cNvSpPr>
              <a:spLocks noChangeShapeType="1"/>
            </p:cNvSpPr>
            <p:nvPr/>
          </p:nvSpPr>
          <p:spPr bwMode="auto">
            <a:xfrm>
              <a:off x="2640" y="220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32" name="Text Box 24"/>
            <p:cNvSpPr txBox="1">
              <a:spLocks noChangeArrowheads="1"/>
            </p:cNvSpPr>
            <p:nvPr/>
          </p:nvSpPr>
          <p:spPr bwMode="auto">
            <a:xfrm>
              <a:off x="259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GE</a:t>
              </a:r>
              <a:endParaRPr lang="en-US" altLang="zh-CN"/>
            </a:p>
          </p:txBody>
        </p:sp>
        <p:sp>
          <p:nvSpPr>
            <p:cNvPr id="478233" name="Oval 25"/>
            <p:cNvSpPr>
              <a:spLocks noChangeArrowheads="1"/>
            </p:cNvSpPr>
            <p:nvPr/>
          </p:nvSpPr>
          <p:spPr bwMode="auto">
            <a:xfrm>
              <a:off x="2112" y="2064"/>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34" name="Oval 26"/>
            <p:cNvSpPr>
              <a:spLocks noChangeArrowheads="1"/>
            </p:cNvSpPr>
            <p:nvPr/>
          </p:nvSpPr>
          <p:spPr bwMode="auto">
            <a:xfrm>
              <a:off x="2112" y="225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8235" name="Group 27"/>
          <p:cNvGrpSpPr/>
          <p:nvPr/>
        </p:nvGrpSpPr>
        <p:grpSpPr bwMode="auto">
          <a:xfrm>
            <a:off x="2895600" y="3352800"/>
            <a:ext cx="1828800" cy="1828800"/>
            <a:chOff x="1824" y="2112"/>
            <a:chExt cx="1152" cy="1152"/>
          </a:xfrm>
        </p:grpSpPr>
        <p:grpSp>
          <p:nvGrpSpPr>
            <p:cNvPr id="478236" name="Group 28"/>
            <p:cNvGrpSpPr/>
            <p:nvPr/>
          </p:nvGrpSpPr>
          <p:grpSpPr bwMode="auto">
            <a:xfrm>
              <a:off x="2160" y="2880"/>
              <a:ext cx="528" cy="384"/>
              <a:chOff x="2064" y="3024"/>
              <a:chExt cx="509" cy="384"/>
            </a:xfrm>
          </p:grpSpPr>
          <p:sp>
            <p:nvSpPr>
              <p:cNvPr id="478237" name="Line 29"/>
              <p:cNvSpPr>
                <a:spLocks noChangeShapeType="1"/>
              </p:cNvSpPr>
              <p:nvPr/>
            </p:nvSpPr>
            <p:spPr bwMode="auto">
              <a:xfrm>
                <a:off x="2064" y="3024"/>
                <a:ext cx="0" cy="384"/>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38" name="Line 30"/>
              <p:cNvSpPr>
                <a:spLocks noChangeShapeType="1"/>
              </p:cNvSpPr>
              <p:nvPr/>
            </p:nvSpPr>
            <p:spPr bwMode="auto">
              <a:xfrm>
                <a:off x="2064" y="3024"/>
                <a:ext cx="336"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39" name="Line 31"/>
              <p:cNvSpPr>
                <a:spLocks noChangeShapeType="1"/>
              </p:cNvSpPr>
              <p:nvPr/>
            </p:nvSpPr>
            <p:spPr bwMode="auto">
              <a:xfrm>
                <a:off x="2064" y="3408"/>
                <a:ext cx="336"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40" name="Arc 32"/>
              <p:cNvSpPr/>
              <p:nvPr/>
            </p:nvSpPr>
            <p:spPr bwMode="auto">
              <a:xfrm>
                <a:off x="2352" y="3024"/>
                <a:ext cx="221" cy="384"/>
              </a:xfrm>
              <a:custGeom>
                <a:avLst/>
                <a:gdLst>
                  <a:gd name="G0" fmla="+- 3323 0 0"/>
                  <a:gd name="G1" fmla="+- 21600 0 0"/>
                  <a:gd name="G2" fmla="+- 21600 0 0"/>
                  <a:gd name="T0" fmla="*/ 916 w 24923"/>
                  <a:gd name="T1" fmla="*/ 135 h 43200"/>
                  <a:gd name="T2" fmla="*/ 0 w 24923"/>
                  <a:gd name="T3" fmla="*/ 42943 h 43200"/>
                  <a:gd name="T4" fmla="*/ 3323 w 24923"/>
                  <a:gd name="T5" fmla="*/ 21600 h 43200"/>
                </a:gdLst>
                <a:ahLst/>
                <a:cxnLst>
                  <a:cxn ang="0">
                    <a:pos x="T0" y="T1"/>
                  </a:cxn>
                  <a:cxn ang="0">
                    <a:pos x="T2" y="T3"/>
                  </a:cxn>
                  <a:cxn ang="0">
                    <a:pos x="T4" y="T5"/>
                  </a:cxn>
                </a:cxnLst>
                <a:rect l="0" t="0" r="r" b="b"/>
                <a:pathLst>
                  <a:path w="24923" h="43200" fill="none"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path>
                  <a:path w="24923" h="43200" stroke="0"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lnTo>
                      <a:pt x="3323" y="21600"/>
                    </a:lnTo>
                    <a:close/>
                  </a:path>
                </a:pathLst>
              </a:custGeom>
              <a:solidFill>
                <a:schemeClr val="bg1"/>
              </a:solidFill>
              <a:ln w="2857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8241" name="Line 33"/>
            <p:cNvSpPr>
              <a:spLocks noChangeShapeType="1"/>
            </p:cNvSpPr>
            <p:nvPr/>
          </p:nvSpPr>
          <p:spPr bwMode="auto">
            <a:xfrm>
              <a:off x="2678" y="3072"/>
              <a:ext cx="19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42" name="Text Box 34"/>
            <p:cNvSpPr txBox="1">
              <a:spLocks noChangeArrowheads="1"/>
            </p:cNvSpPr>
            <p:nvPr/>
          </p:nvSpPr>
          <p:spPr bwMode="auto">
            <a:xfrm>
              <a:off x="2668" y="27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LT</a:t>
              </a:r>
              <a:endParaRPr lang="en-US" altLang="zh-CN">
                <a:solidFill>
                  <a:schemeClr val="hlink"/>
                </a:solidFill>
              </a:endParaRPr>
            </a:p>
          </p:txBody>
        </p:sp>
        <p:sp>
          <p:nvSpPr>
            <p:cNvPr id="478243" name="Line 35"/>
            <p:cNvSpPr>
              <a:spLocks noChangeShapeType="1"/>
            </p:cNvSpPr>
            <p:nvPr/>
          </p:nvSpPr>
          <p:spPr bwMode="auto">
            <a:xfrm>
              <a:off x="2016" y="2112"/>
              <a:ext cx="0" cy="864"/>
            </a:xfrm>
            <a:prstGeom prst="line">
              <a:avLst/>
            </a:prstGeom>
            <a:noFill/>
            <a:ln w="28575">
              <a:solidFill>
                <a:schemeClr val="hlink"/>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44" name="Line 36"/>
            <p:cNvSpPr>
              <a:spLocks noChangeShapeType="1"/>
            </p:cNvSpPr>
            <p:nvPr/>
          </p:nvSpPr>
          <p:spPr bwMode="auto">
            <a:xfrm>
              <a:off x="1824" y="2592"/>
              <a:ext cx="0" cy="576"/>
            </a:xfrm>
            <a:prstGeom prst="line">
              <a:avLst/>
            </a:prstGeom>
            <a:noFill/>
            <a:ln w="28575">
              <a:solidFill>
                <a:schemeClr val="hlink"/>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45" name="Line 37"/>
            <p:cNvSpPr>
              <a:spLocks noChangeShapeType="1"/>
            </p:cNvSpPr>
            <p:nvPr/>
          </p:nvSpPr>
          <p:spPr bwMode="auto">
            <a:xfrm>
              <a:off x="1824" y="3168"/>
              <a:ext cx="336"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8246" name="Line 38"/>
            <p:cNvSpPr>
              <a:spLocks noChangeShapeType="1"/>
            </p:cNvSpPr>
            <p:nvPr/>
          </p:nvSpPr>
          <p:spPr bwMode="auto">
            <a:xfrm>
              <a:off x="2016" y="2976"/>
              <a:ext cx="144"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8247" name="Text Box 39"/>
          <p:cNvSpPr txBox="1">
            <a:spLocks noChangeArrowheads="1"/>
          </p:cNvSpPr>
          <p:nvPr/>
        </p:nvSpPr>
        <p:spPr bwMode="auto">
          <a:xfrm>
            <a:off x="4756150" y="5043488"/>
            <a:ext cx="362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accent2"/>
                </a:solidFill>
                <a:latin typeface="Tahoma" panose="020B0604030504040204" pitchFamily="34" charset="0"/>
                <a:ea typeface="黑体" panose="02010609060101010101" pitchFamily="49" charset="-122"/>
              </a:rPr>
              <a:t>问题2：能否扩展</a:t>
            </a:r>
            <a:r>
              <a:rPr lang="en-US" altLang="zh-CN" sz="2800">
                <a:solidFill>
                  <a:schemeClr val="accent2"/>
                </a:solidFill>
                <a:latin typeface="Tahoma" panose="020B0604030504040204" pitchFamily="34" charset="0"/>
                <a:ea typeface="黑体" panose="02010609060101010101" pitchFamily="49" charset="-122"/>
              </a:rPr>
              <a:t>？？</a:t>
            </a:r>
            <a:endParaRPr lang="zh-CN" altLang="en-US" sz="2800">
              <a:solidFill>
                <a:schemeClr val="accent2"/>
              </a:solidFill>
              <a:latin typeface="Tahoma" panose="020B0604030504040204" pitchFamily="34" charset="0"/>
              <a:ea typeface="黑体" panose="02010609060101010101" pitchFamily="49" charset="-122"/>
            </a:endParaRPr>
          </a:p>
        </p:txBody>
      </p:sp>
      <p:sp>
        <p:nvSpPr>
          <p:cNvPr id="478248" name="Text Box 40"/>
          <p:cNvSpPr txBox="1">
            <a:spLocks noChangeArrowheads="1"/>
          </p:cNvSpPr>
          <p:nvPr/>
        </p:nvSpPr>
        <p:spPr bwMode="auto">
          <a:xfrm>
            <a:off x="3029684" y="5786735"/>
            <a:ext cx="326243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latin typeface="Tahoma" panose="020B0604030504040204" pitchFamily="34" charset="0"/>
                <a:ea typeface="黑体" panose="02010609060101010101" pitchFamily="49" charset="-122"/>
              </a:rPr>
              <a:t>注意：没有级联输入端</a:t>
            </a:r>
            <a:endParaRPr lang="zh-CN" altLang="en-US" sz="2400" dirty="0">
              <a:solidFill>
                <a:srgbClr val="FF0000"/>
              </a:solidFill>
              <a:latin typeface="Tahoma" panose="020B0604030504040204" pitchFamily="34" charset="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blinds(horizontal)">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8211"/>
                                        </p:tgtEl>
                                        <p:attrNameLst>
                                          <p:attrName>style.visibility</p:attrName>
                                        </p:attrNameLst>
                                      </p:cBhvr>
                                      <p:to>
                                        <p:strVal val="visible"/>
                                      </p:to>
                                    </p:set>
                                    <p:animEffect transition="in" filter="blinds(horizontal)">
                                      <p:cBhvr>
                                        <p:cTn id="12" dur="500"/>
                                        <p:tgtEl>
                                          <p:spTgt spid="4782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8222">
                                            <p:txEl>
                                              <p:pRg st="4294967295" end="4294967295"/>
                                            </p:txEl>
                                          </p:spTgt>
                                        </p:tgtEl>
                                        <p:attrNameLst>
                                          <p:attrName>style.visibility</p:attrName>
                                        </p:attrNameLst>
                                      </p:cBhvr>
                                      <p:to>
                                        <p:strVal val="visible"/>
                                      </p:to>
                                    </p:set>
                                    <p:animEffect transition="in" filter="blinds(horizontal)">
                                      <p:cBhvr>
                                        <p:cTn id="17" dur="500"/>
                                        <p:tgtEl>
                                          <p:spTgt spid="478222">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8222">
                                            <p:txEl>
                                              <p:pRg st="0" end="0"/>
                                            </p:txEl>
                                          </p:spTgt>
                                        </p:tgtEl>
                                        <p:attrNameLst>
                                          <p:attrName>style.visibility</p:attrName>
                                        </p:attrNameLst>
                                      </p:cBhvr>
                                      <p:to>
                                        <p:strVal val="visible"/>
                                      </p:to>
                                    </p:set>
                                    <p:animEffect transition="in" filter="blinds(horizontal)">
                                      <p:cBhvr>
                                        <p:cTn id="22" dur="500"/>
                                        <p:tgtEl>
                                          <p:spTgt spid="4782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8222">
                                            <p:txEl>
                                              <p:pRg st="1" end="1"/>
                                            </p:txEl>
                                          </p:spTgt>
                                        </p:tgtEl>
                                        <p:attrNameLst>
                                          <p:attrName>style.visibility</p:attrName>
                                        </p:attrNameLst>
                                      </p:cBhvr>
                                      <p:to>
                                        <p:strVal val="visible"/>
                                      </p:to>
                                    </p:set>
                                    <p:animEffect transition="in" filter="blinds(horizontal)">
                                      <p:cBhvr>
                                        <p:cTn id="27" dur="500"/>
                                        <p:tgtEl>
                                          <p:spTgt spid="4782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8222">
                                            <p:txEl>
                                              <p:pRg st="2" end="2"/>
                                            </p:txEl>
                                          </p:spTgt>
                                        </p:tgtEl>
                                        <p:attrNameLst>
                                          <p:attrName>style.visibility</p:attrName>
                                        </p:attrNameLst>
                                      </p:cBhvr>
                                      <p:to>
                                        <p:strVal val="visible"/>
                                      </p:to>
                                    </p:set>
                                    <p:animEffect transition="in" filter="blinds(horizontal)">
                                      <p:cBhvr>
                                        <p:cTn id="32" dur="500"/>
                                        <p:tgtEl>
                                          <p:spTgt spid="47822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8222">
                                            <p:txEl>
                                              <p:pRg st="3" end="3"/>
                                            </p:txEl>
                                          </p:spTgt>
                                        </p:tgtEl>
                                        <p:attrNameLst>
                                          <p:attrName>style.visibility</p:attrName>
                                        </p:attrNameLst>
                                      </p:cBhvr>
                                      <p:to>
                                        <p:strVal val="visible"/>
                                      </p:to>
                                    </p:set>
                                    <p:animEffect transition="in" filter="blinds(horizontal)">
                                      <p:cBhvr>
                                        <p:cTn id="37" dur="500"/>
                                        <p:tgtEl>
                                          <p:spTgt spid="47822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8222">
                                            <p:txEl>
                                              <p:pRg st="4" end="4"/>
                                            </p:txEl>
                                          </p:spTgt>
                                        </p:tgtEl>
                                        <p:attrNameLst>
                                          <p:attrName>style.visibility</p:attrName>
                                        </p:attrNameLst>
                                      </p:cBhvr>
                                      <p:to>
                                        <p:strVal val="visible"/>
                                      </p:to>
                                    </p:set>
                                    <p:animEffect transition="in" filter="blinds(horizontal)">
                                      <p:cBhvr>
                                        <p:cTn id="42" dur="500"/>
                                        <p:tgtEl>
                                          <p:spTgt spid="47822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8222">
                                            <p:txEl>
                                              <p:pRg st="5" end="5"/>
                                            </p:txEl>
                                          </p:spTgt>
                                        </p:tgtEl>
                                        <p:attrNameLst>
                                          <p:attrName>style.visibility</p:attrName>
                                        </p:attrNameLst>
                                      </p:cBhvr>
                                      <p:to>
                                        <p:strVal val="visible"/>
                                      </p:to>
                                    </p:set>
                                    <p:animEffect transition="in" filter="blinds(horizontal)">
                                      <p:cBhvr>
                                        <p:cTn id="47" dur="500"/>
                                        <p:tgtEl>
                                          <p:spTgt spid="47822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8223"/>
                                        </p:tgtEl>
                                        <p:attrNameLst>
                                          <p:attrName>style.visibility</p:attrName>
                                        </p:attrNameLst>
                                      </p:cBhvr>
                                      <p:to>
                                        <p:strVal val="visible"/>
                                      </p:to>
                                    </p:set>
                                    <p:animEffect transition="in" filter="blinds(horizontal)">
                                      <p:cBhvr>
                                        <p:cTn id="52" dur="500"/>
                                        <p:tgtEl>
                                          <p:spTgt spid="4782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78235"/>
                                        </p:tgtEl>
                                        <p:attrNameLst>
                                          <p:attrName>style.visibility</p:attrName>
                                        </p:attrNameLst>
                                      </p:cBhvr>
                                      <p:to>
                                        <p:strVal val="visible"/>
                                      </p:to>
                                    </p:set>
                                    <p:animEffect transition="in" filter="blinds(horizontal)">
                                      <p:cBhvr>
                                        <p:cTn id="57" dur="500"/>
                                        <p:tgtEl>
                                          <p:spTgt spid="47823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8248"/>
                                        </p:tgtEl>
                                        <p:attrNameLst>
                                          <p:attrName>style.visibility</p:attrName>
                                        </p:attrNameLst>
                                      </p:cBhvr>
                                      <p:to>
                                        <p:strVal val="visible"/>
                                      </p:to>
                                    </p:set>
                                    <p:animEffect transition="in" filter="blinds(horizontal)">
                                      <p:cBhvr>
                                        <p:cTn id="62" dur="500"/>
                                        <p:tgtEl>
                                          <p:spTgt spid="4782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78247"/>
                                        </p:tgtEl>
                                        <p:attrNameLst>
                                          <p:attrName>style.visibility</p:attrName>
                                        </p:attrNameLst>
                                      </p:cBhvr>
                                      <p:to>
                                        <p:strVal val="visible"/>
                                      </p:to>
                                    </p:set>
                                    <p:animEffect transition="in" filter="blinds(horizontal)">
                                      <p:cBhvr>
                                        <p:cTn id="67" dur="500"/>
                                        <p:tgtEl>
                                          <p:spTgt spid="47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22" grpId="0" bldLvl="2" autoUpdateAnimBg="0" build="p"/>
      <p:bldP spid="478247" grpId="0" bldLvl="0" animBg="1" autoUpdateAnimBg="0"/>
      <p:bldP spid="478248"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zh-CN" b="1" dirty="0"/>
              <a:t>两级和多级组合逻辑电路</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78514" y="908720"/>
                <a:ext cx="8523654" cy="5289140"/>
              </a:xfrm>
            </p:spPr>
            <p:txBody>
              <a:bodyPr/>
              <a:lstStyle/>
              <a:p>
                <a:r>
                  <a:rPr lang="zh-CN" altLang="en-US" sz="2200" b="1" dirty="0" smtClean="0"/>
                  <a:t>任何</a:t>
                </a:r>
                <a:r>
                  <a:rPr lang="zh-CN" altLang="zh-CN" sz="2200" b="1" dirty="0"/>
                  <a:t>逻辑表达式都可以转换成</a:t>
                </a:r>
                <a:r>
                  <a:rPr lang="zh-CN" altLang="zh-CN" sz="2200" b="1" dirty="0">
                    <a:solidFill>
                      <a:srgbClr val="FF0000"/>
                    </a:solidFill>
                  </a:rPr>
                  <a:t>与</a:t>
                </a:r>
                <a:r>
                  <a:rPr lang="en-US" altLang="zh-CN" sz="2200" b="1" dirty="0">
                    <a:solidFill>
                      <a:srgbClr val="FF0000"/>
                    </a:solidFill>
                  </a:rPr>
                  <a:t>-</a:t>
                </a:r>
                <a:r>
                  <a:rPr lang="zh-CN" altLang="zh-CN" sz="2200" b="1" dirty="0">
                    <a:solidFill>
                      <a:srgbClr val="FF0000"/>
                    </a:solidFill>
                  </a:rPr>
                  <a:t>或</a:t>
                </a:r>
                <a:r>
                  <a:rPr lang="zh-CN" altLang="zh-CN" sz="2200" b="1" dirty="0"/>
                  <a:t>表达式和</a:t>
                </a:r>
                <a:r>
                  <a:rPr lang="zh-CN" altLang="zh-CN" sz="2200" b="1" dirty="0">
                    <a:solidFill>
                      <a:srgbClr val="FF0000"/>
                    </a:solidFill>
                  </a:rPr>
                  <a:t>或</a:t>
                </a:r>
                <a:r>
                  <a:rPr lang="en-US" altLang="zh-CN" sz="2200" b="1" dirty="0">
                    <a:solidFill>
                      <a:srgbClr val="FF0000"/>
                    </a:solidFill>
                  </a:rPr>
                  <a:t>-</a:t>
                </a:r>
                <a:r>
                  <a:rPr lang="zh-CN" altLang="zh-CN" sz="2200" b="1" dirty="0">
                    <a:solidFill>
                      <a:srgbClr val="FF0000"/>
                    </a:solidFill>
                  </a:rPr>
                  <a:t>与</a:t>
                </a:r>
                <a:r>
                  <a:rPr lang="zh-CN" altLang="zh-CN" sz="2200" b="1" dirty="0" smtClean="0"/>
                  <a:t>表达式</a:t>
                </a:r>
                <a:endParaRPr lang="en-US" altLang="zh-CN" sz="2200" b="1" dirty="0"/>
              </a:p>
              <a:p>
                <a:r>
                  <a:rPr lang="zh-CN" altLang="zh-CN" sz="2200" b="1" dirty="0" smtClean="0"/>
                  <a:t>任何</a:t>
                </a:r>
                <a:r>
                  <a:rPr lang="zh-CN" altLang="zh-CN" sz="2200" b="1" dirty="0"/>
                  <a:t>组合逻辑电路都可以是一个</a:t>
                </a:r>
                <a:r>
                  <a:rPr lang="zh-CN" altLang="zh-CN" sz="2200" b="1" dirty="0">
                    <a:solidFill>
                      <a:srgbClr val="FF0000"/>
                    </a:solidFill>
                  </a:rPr>
                  <a:t>两级</a:t>
                </a:r>
                <a:r>
                  <a:rPr lang="zh-CN" altLang="zh-CN" sz="2200" b="1" dirty="0" smtClean="0">
                    <a:solidFill>
                      <a:srgbClr val="FF0000"/>
                    </a:solidFill>
                  </a:rPr>
                  <a:t>电路</a:t>
                </a:r>
                <a:endParaRPr lang="en-US" altLang="zh-CN" sz="2200" b="1" dirty="0"/>
              </a:p>
              <a:p>
                <a:r>
                  <a:rPr lang="zh-CN" altLang="zh-CN" sz="2200" b="1" dirty="0"/>
                  <a:t>与</a:t>
                </a:r>
                <a:r>
                  <a:rPr lang="en-US" altLang="zh-CN" sz="2200" b="1" dirty="0"/>
                  <a:t>-</a:t>
                </a:r>
                <a:r>
                  <a:rPr lang="zh-CN" altLang="zh-CN" sz="2200" b="1" dirty="0"/>
                  <a:t>或表达式对应的电路</a:t>
                </a:r>
                <a:endParaRPr lang="en-US" altLang="zh-CN" sz="2200" b="1" dirty="0"/>
              </a:p>
              <a:p>
                <a:pPr lvl="1"/>
                <a:r>
                  <a:rPr lang="zh-CN" altLang="zh-CN" sz="2200" dirty="0">
                    <a:latin typeface="微软雅黑" panose="020B0503020204020204" pitchFamily="34" charset="-122"/>
                    <a:ea typeface="微软雅黑" panose="020B0503020204020204" pitchFamily="34" charset="-122"/>
                  </a:rPr>
                  <a:t>第一级是若干个与门</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第二级是一个或门，其输入是所有与门的输出</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例：</a:t>
                </a:r>
                <a14:m>
                  <m:oMath xmlns:m="http://schemas.openxmlformats.org/officeDocument/2006/math">
                    <m:acc>
                      <m:accPr>
                        <m:chr m:val="̅"/>
                        <m:ctrlPr>
                          <a:rPr lang="zh-CN" altLang="en-US" sz="2200" i="1">
                            <a:latin typeface="Cambria Math" panose="02040503050406030204" pitchFamily="18" charset="0"/>
                          </a:rPr>
                        </m:ctrlPr>
                      </m:accPr>
                      <m:e>
                        <m:acc>
                          <m:accPr>
                            <m:chr m:val="̅"/>
                            <m:ctrlPr>
                              <a:rPr lang="zh-CN" altLang="en-US" sz="2200" i="1">
                                <a:latin typeface="Cambria Math" panose="02040503050406030204" pitchFamily="18" charset="0"/>
                              </a:rPr>
                            </m:ctrlPr>
                          </m:accPr>
                          <m:e>
                            <m:r>
                              <a:rPr lang="en-US" altLang="zh-CN" sz="2200" b="1" i="0">
                                <a:latin typeface="Cambria Math" panose="02040503050406030204" pitchFamily="18" charset="0"/>
                              </a:rPr>
                              <m:t>𝐀</m:t>
                            </m:r>
                          </m:e>
                        </m:acc>
                        <m:r>
                          <m:rPr>
                            <m:nor/>
                          </m:rPr>
                          <a:rPr lang="en-US" altLang="zh-CN" sz="2200" dirty="0">
                            <a:latin typeface="微软雅黑" panose="020B0503020204020204" pitchFamily="34" charset="-122"/>
                            <a:ea typeface="微软雅黑" panose="020B0503020204020204" pitchFamily="34" charset="-122"/>
                          </a:rPr>
                          <m:t>•</m:t>
                        </m:r>
                        <m:r>
                          <m:rPr>
                            <m:nor/>
                          </m:rPr>
                          <a:rPr lang="en-US" altLang="zh-CN" sz="2200" dirty="0">
                            <a:latin typeface="微软雅黑" panose="020B0503020204020204" pitchFamily="34" charset="-122"/>
                            <a:ea typeface="微软雅黑" panose="020B0503020204020204" pitchFamily="34" charset="-122"/>
                          </a:rPr>
                          <m:t>B</m:t>
                        </m:r>
                        <m:r>
                          <m:rPr>
                            <m:nor/>
                          </m:rPr>
                          <a:rPr lang="en-US" altLang="zh-CN" sz="2200" dirty="0">
                            <a:latin typeface="微软雅黑" panose="020B0503020204020204" pitchFamily="34" charset="-122"/>
                            <a:ea typeface="微软雅黑" panose="020B0503020204020204" pitchFamily="34" charset="-122"/>
                          </a:rPr>
                          <m:t>•</m:t>
                        </m:r>
                        <m:r>
                          <m:rPr>
                            <m:nor/>
                          </m:rPr>
                          <a:rPr lang="en-US" altLang="zh-CN" sz="2200" dirty="0">
                            <a:latin typeface="微软雅黑" panose="020B0503020204020204" pitchFamily="34" charset="-122"/>
                            <a:ea typeface="微软雅黑" panose="020B0503020204020204" pitchFamily="34" charset="-122"/>
                          </a:rPr>
                          <m:t>C</m:t>
                        </m:r>
                        <m:r>
                          <m:rPr>
                            <m:nor/>
                          </m:rPr>
                          <a:rPr lang="en-US" altLang="zh-CN" sz="2200" dirty="0">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200" dirty="0">
                            <a:latin typeface="微软雅黑" panose="020B0503020204020204" pitchFamily="34" charset="-122"/>
                            <a:ea typeface="微软雅黑" panose="020B0503020204020204" pitchFamily="34" charset="-122"/>
                          </a:rPr>
                          <m:t>C</m:t>
                        </m:r>
                        <m:r>
                          <m:rPr>
                            <m:nor/>
                          </m:rPr>
                          <a:rPr lang="en-US" altLang="zh-CN" sz="2200" dirty="0">
                            <a:latin typeface="微软雅黑" panose="020B0503020204020204" pitchFamily="34" charset="-122"/>
                            <a:ea typeface="微软雅黑" panose="020B0503020204020204" pitchFamily="34" charset="-122"/>
                          </a:rPr>
                          <m:t>+</m:t>
                        </m:r>
                        <m:r>
                          <m:rPr>
                            <m:nor/>
                          </m:rPr>
                          <a:rPr lang="en-US" altLang="zh-CN" sz="2200" dirty="0">
                            <a:latin typeface="微软雅黑" panose="020B0503020204020204" pitchFamily="34" charset="-122"/>
                            <a:ea typeface="微软雅黑" panose="020B0503020204020204" pitchFamily="34" charset="-122"/>
                          </a:rPr>
                          <m:t>A</m:t>
                        </m:r>
                        <m:r>
                          <m:rPr>
                            <m:nor/>
                          </m:rPr>
                          <a:rPr lang="en-US" altLang="zh-CN" sz="2200" dirty="0">
                            <a:latin typeface="微软雅黑" panose="020B0503020204020204" pitchFamily="34" charset="-122"/>
                            <a:ea typeface="微软雅黑" panose="020B0503020204020204" pitchFamily="34" charset="-122"/>
                          </a:rPr>
                          <m:t>+</m:t>
                        </m:r>
                        <m:r>
                          <m:rPr>
                            <m:nor/>
                          </m:rPr>
                          <a:rPr lang="en-US" altLang="zh-CN" sz="2200" dirty="0">
                            <a:latin typeface="微软雅黑" panose="020B0503020204020204" pitchFamily="34" charset="-122"/>
                            <a:ea typeface="微软雅黑" panose="020B0503020204020204" pitchFamily="34" charset="-122"/>
                          </a:rPr>
                          <m:t>D</m:t>
                        </m:r>
                      </m:e>
                    </m:acc>
                  </m:oMath>
                </a14:m>
                <a:r>
                  <a:rPr lang="zh-CN" altLang="en-US" sz="2200" dirty="0">
                    <a:latin typeface="微软雅黑" panose="020B0503020204020204" pitchFamily="34" charset="-122"/>
                    <a:ea typeface="微软雅黑" panose="020B0503020204020204" pitchFamily="34" charset="-122"/>
                  </a:rPr>
                  <a:t>可</a:t>
                </a:r>
                <a:r>
                  <a:rPr lang="zh-CN" altLang="en-US" sz="2200" dirty="0" smtClean="0">
                    <a:latin typeface="微软雅黑" panose="020B0503020204020204" pitchFamily="34" charset="-122"/>
                    <a:ea typeface="微软雅黑" panose="020B0503020204020204" pitchFamily="34" charset="-122"/>
                  </a:rPr>
                  <a:t>转换</a:t>
                </a:r>
                <a14:m>
                  <m:oMath xmlns:m="http://schemas.openxmlformats.org/officeDocument/2006/math">
                    <m:r>
                      <m:rPr>
                        <m:nor/>
                      </m:rPr>
                      <a:rPr lang="zh-CN" altLang="en-US" sz="2200" dirty="0">
                        <a:latin typeface="微软雅黑" panose="020B0503020204020204" pitchFamily="34" charset="-122"/>
                        <a:ea typeface="微软雅黑" panose="020B0503020204020204" pitchFamily="34" charset="-122"/>
                      </a:rPr>
                      <m:t>为</m:t>
                    </m:r>
                    <m:acc>
                      <m:accPr>
                        <m:chr m:val="̅"/>
                        <m:ctrlPr>
                          <a:rPr lang="zh-CN" altLang="en-US" sz="2200" i="1" smtClean="0">
                            <a:latin typeface="Cambria Math" panose="02040503050406030204" pitchFamily="18" charset="0"/>
                          </a:rPr>
                        </m:ctrlPr>
                      </m:accPr>
                      <m:e>
                        <m:r>
                          <a:rPr lang="en-US" altLang="zh-CN" sz="2200" b="1" i="0" smtClean="0">
                            <a:latin typeface="Cambria Math" panose="02040503050406030204" pitchFamily="18" charset="0"/>
                          </a:rPr>
                          <m:t> </m:t>
                        </m:r>
                        <m:r>
                          <a:rPr lang="en-US" altLang="zh-CN" sz="2200" b="1" i="0" smtClean="0">
                            <a:latin typeface="Cambria Math" panose="02040503050406030204" pitchFamily="18" charset="0"/>
                          </a:rPr>
                          <m:t>𝐀</m:t>
                        </m:r>
                      </m:e>
                    </m:acc>
                    <m:r>
                      <a:rPr lang="zh-CN" altLang="en-US" sz="2200" b="1" i="0" smtClean="0">
                        <a:latin typeface="Cambria Math" panose="02040503050406030204" pitchFamily="18" charset="0"/>
                      </a:rPr>
                      <m:t>∙</m:t>
                    </m:r>
                    <m:r>
                      <a:rPr lang="en-US" altLang="zh-CN" sz="2200" b="1" i="0" smtClean="0">
                        <a:latin typeface="Cambria Math" panose="02040503050406030204" pitchFamily="18" charset="0"/>
                      </a:rPr>
                      <m:t>𝐁</m:t>
                    </m:r>
                    <m:r>
                      <a:rPr lang="en-US" altLang="zh-CN" sz="2200" b="1" i="0" smtClean="0">
                        <a:latin typeface="Cambria Math" panose="02040503050406030204" pitchFamily="18" charset="0"/>
                        <a:ea typeface="Cambria Math" panose="02040503050406030204" pitchFamily="18" charset="0"/>
                      </a:rPr>
                      <m:t>∙</m:t>
                    </m:r>
                    <m:acc>
                      <m:accPr>
                        <m:chr m:val="̅"/>
                        <m:ctrlPr>
                          <a:rPr lang="en-US" altLang="zh-CN" sz="2200" i="1" smtClean="0">
                            <a:latin typeface="Cambria Math" panose="02040503050406030204" pitchFamily="18" charset="0"/>
                            <a:ea typeface="Cambria Math" panose="02040503050406030204" pitchFamily="18" charset="0"/>
                          </a:rPr>
                        </m:ctrlPr>
                      </m:accPr>
                      <m:e>
                        <m:r>
                          <a:rPr lang="en-US" altLang="zh-CN" sz="2200" b="1" i="0" smtClean="0">
                            <a:latin typeface="Cambria Math" panose="02040503050406030204" pitchFamily="18" charset="0"/>
                            <a:ea typeface="Cambria Math" panose="02040503050406030204" pitchFamily="18" charset="0"/>
                          </a:rPr>
                          <m:t>𝐃</m:t>
                        </m:r>
                      </m:e>
                    </m:acc>
                    <m:r>
                      <a:rPr lang="en-US" altLang="zh-CN" sz="2200" b="1" i="0" smtClean="0">
                        <a:latin typeface="Cambria Math" panose="02040503050406030204" pitchFamily="18" charset="0"/>
                      </a:rPr>
                      <m:t>+</m:t>
                    </m:r>
                    <m:acc>
                      <m:accPr>
                        <m:chr m:val="̅"/>
                        <m:ctrlPr>
                          <a:rPr lang="en-US" altLang="zh-CN" sz="2200" i="1" smtClean="0">
                            <a:latin typeface="Cambria Math" panose="02040503050406030204" pitchFamily="18" charset="0"/>
                          </a:rPr>
                        </m:ctrlPr>
                      </m:accPr>
                      <m:e>
                        <m:r>
                          <a:rPr lang="en-US" altLang="zh-CN" sz="2200" b="1" i="0" smtClean="0">
                            <a:latin typeface="Cambria Math" panose="02040503050406030204" pitchFamily="18" charset="0"/>
                          </a:rPr>
                          <m:t>𝐀</m:t>
                        </m:r>
                      </m:e>
                    </m:acc>
                    <m:r>
                      <a:rPr lang="zh-CN" altLang="en-US" sz="2200" b="1" i="0" smtClean="0">
                        <a:latin typeface="Cambria Math" panose="02040503050406030204" pitchFamily="18" charset="0"/>
                      </a:rPr>
                      <m:t>∙</m:t>
                    </m:r>
                    <m:acc>
                      <m:accPr>
                        <m:chr m:val="̅"/>
                        <m:ctrlPr>
                          <a:rPr lang="zh-CN" altLang="en-US" sz="2200" i="1" smtClean="0">
                            <a:latin typeface="Cambria Math" panose="02040503050406030204" pitchFamily="18" charset="0"/>
                          </a:rPr>
                        </m:ctrlPr>
                      </m:accPr>
                      <m:e>
                        <m:r>
                          <a:rPr lang="en-US" altLang="zh-CN" sz="2200" b="1" i="0" smtClean="0">
                            <a:latin typeface="Cambria Math" panose="02040503050406030204" pitchFamily="18" charset="0"/>
                          </a:rPr>
                          <m:t>𝐂</m:t>
                        </m:r>
                      </m:e>
                    </m:acc>
                    <m:r>
                      <a:rPr lang="zh-CN" altLang="en-US" sz="2200" b="1" i="0" smtClean="0">
                        <a:latin typeface="Cambria Math" panose="02040503050406030204" pitchFamily="18" charset="0"/>
                      </a:rPr>
                      <m:t>∙</m:t>
                    </m:r>
                    <m:acc>
                      <m:accPr>
                        <m:chr m:val="̅"/>
                        <m:ctrlPr>
                          <a:rPr lang="zh-CN" altLang="en-US" sz="2200" i="1" smtClean="0">
                            <a:latin typeface="Cambria Math" panose="02040503050406030204" pitchFamily="18" charset="0"/>
                          </a:rPr>
                        </m:ctrlPr>
                      </m:accPr>
                      <m:e>
                        <m:r>
                          <a:rPr lang="en-US" altLang="zh-CN" sz="2200" b="1" i="0" smtClean="0">
                            <a:latin typeface="Cambria Math" panose="02040503050406030204" pitchFamily="18" charset="0"/>
                          </a:rPr>
                          <m:t>𝐃</m:t>
                        </m:r>
                      </m:e>
                    </m:acc>
                  </m:oMath>
                </a14:m>
                <a:endParaRPr lang="en-US" altLang="zh-CN" sz="2200" b="1" dirty="0" smtClean="0">
                  <a:latin typeface="微软雅黑" panose="020B0503020204020204" pitchFamily="34" charset="-122"/>
                </a:endParaRPr>
              </a:p>
              <a:p>
                <a:pPr marL="495300" lvl="1" indent="0">
                  <a:buNone/>
                </a:pPr>
                <a:r>
                  <a:rPr lang="zh-CN" altLang="en-US" sz="2200" dirty="0" smtClean="0">
                    <a:solidFill>
                      <a:srgbClr val="FF0000"/>
                    </a:solidFill>
                    <a:latin typeface="微软雅黑" panose="020B0503020204020204" pitchFamily="34" charset="-122"/>
                    <a:ea typeface="微软雅黑" panose="020B0503020204020204" pitchFamily="34" charset="-122"/>
                  </a:rPr>
                  <a:t>转换前：</a:t>
                </a:r>
                <a:r>
                  <a:rPr lang="zh-CN" altLang="en-US" sz="2200" dirty="0" smtClean="0">
                    <a:latin typeface="微软雅黑" panose="020B0503020204020204" pitchFamily="34" charset="-122"/>
                    <a:ea typeface="微软雅黑" panose="020B0503020204020204" pitchFamily="34" charset="-122"/>
                  </a:rPr>
                  <a:t>最长</a:t>
                </a:r>
                <a:r>
                  <a:rPr lang="zh-CN" altLang="en-US" sz="2200" dirty="0">
                    <a:latin typeface="微软雅黑" panose="020B0503020204020204" pitchFamily="34" charset="-122"/>
                    <a:ea typeface="微软雅黑" panose="020B0503020204020204" pitchFamily="34" charset="-122"/>
                  </a:rPr>
                  <a:t>路径</a:t>
                </a:r>
                <a:r>
                  <a:rPr lang="zh-CN" altLang="en-US" sz="2200" dirty="0" smtClean="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A</a:t>
                </a:r>
                <a:r>
                  <a:rPr lang="zh-CN" altLang="en-US" sz="2200" dirty="0" smtClean="0">
                    <a:latin typeface="微软雅黑" panose="020B0503020204020204" pitchFamily="34" charset="-122"/>
                    <a:ea typeface="微软雅黑" panose="020B0503020204020204" pitchFamily="34" charset="-122"/>
                  </a:rPr>
                  <a:t>输入端到</a:t>
                </a:r>
                <a:r>
                  <a:rPr lang="zh-CN" altLang="en-US" sz="2200" dirty="0">
                    <a:latin typeface="微软雅黑" panose="020B0503020204020204" pitchFamily="34" charset="-122"/>
                    <a:ea typeface="微软雅黑" panose="020B0503020204020204" pitchFamily="34" charset="-122"/>
                  </a:rPr>
                  <a:t>输出经过了非门、与门、异或门、或门和</a:t>
                </a:r>
                <a:r>
                  <a:rPr lang="zh-CN" altLang="en-US" sz="2200" dirty="0" smtClean="0">
                    <a:latin typeface="微软雅黑" panose="020B0503020204020204" pitchFamily="34" charset="-122"/>
                    <a:ea typeface="微软雅黑" panose="020B0503020204020204" pitchFamily="34" charset="-122"/>
                  </a:rPr>
                  <a:t>非门</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200" dirty="0" smtClean="0">
                    <a:solidFill>
                      <a:srgbClr val="FF0000"/>
                    </a:solidFill>
                    <a:latin typeface="微软雅黑" panose="020B0503020204020204" pitchFamily="34" charset="-122"/>
                    <a:ea typeface="微软雅黑" panose="020B0503020204020204" pitchFamily="34" charset="-122"/>
                  </a:rPr>
                  <a:t>转换后：</a:t>
                </a:r>
                <a:r>
                  <a:rPr lang="zh-CN" altLang="en-US" sz="2200" dirty="0" smtClean="0">
                    <a:latin typeface="微软雅黑" panose="020B0503020204020204" pitchFamily="34" charset="-122"/>
                    <a:ea typeface="微软雅黑" panose="020B0503020204020204" pitchFamily="34" charset="-122"/>
                  </a:rPr>
                  <a:t>最长</a:t>
                </a:r>
                <a:r>
                  <a:rPr lang="zh-CN" altLang="en-US" sz="2200" dirty="0">
                    <a:latin typeface="微软雅黑" panose="020B0503020204020204" pitchFamily="34" charset="-122"/>
                    <a:ea typeface="微软雅黑" panose="020B0503020204020204" pitchFamily="34" charset="-122"/>
                  </a:rPr>
                  <a:t>路径</a:t>
                </a:r>
                <a:r>
                  <a:rPr lang="zh-CN" altLang="en-US" sz="2200" dirty="0" smtClean="0">
                    <a:latin typeface="微软雅黑" panose="020B0503020204020204" pitchFamily="34" charset="-122"/>
                    <a:ea typeface="微软雅黑" panose="020B0503020204020204" pitchFamily="34" charset="-122"/>
                  </a:rPr>
                  <a:t>只</a:t>
                </a:r>
                <a:r>
                  <a:rPr lang="zh-CN" altLang="en-US" sz="2200" dirty="0">
                    <a:latin typeface="微软雅黑" panose="020B0503020204020204" pitchFamily="34" charset="-122"/>
                    <a:ea typeface="微软雅黑" panose="020B0503020204020204" pitchFamily="34" charset="-122"/>
                  </a:rPr>
                  <a:t>经过非门、与门和或门</a:t>
                </a:r>
                <a:endParaRPr lang="zh-CN" altLang="en-US" sz="2200" dirty="0">
                  <a:latin typeface="微软雅黑" panose="020B0503020204020204" pitchFamily="34" charset="-122"/>
                  <a:ea typeface="微软雅黑" panose="020B0503020204020204" pitchFamily="34" charset="-122"/>
                </a:endParaRPr>
              </a:p>
              <a:p>
                <a:r>
                  <a:rPr lang="zh-CN" altLang="en-US" sz="2200" b="1" dirty="0" smtClean="0"/>
                  <a:t>两级组合逻辑电路</a:t>
                </a:r>
                <a:r>
                  <a:rPr lang="zh-CN" altLang="en-US" sz="2200" b="1" dirty="0" smtClean="0">
                    <a:solidFill>
                      <a:srgbClr val="FF0000"/>
                    </a:solidFill>
                  </a:rPr>
                  <a:t>好处</a:t>
                </a:r>
                <a:r>
                  <a:rPr lang="zh-CN" altLang="en-US" sz="2200" b="1" dirty="0" smtClean="0"/>
                  <a:t>：比</a:t>
                </a:r>
                <a:r>
                  <a:rPr lang="zh-CN" altLang="en-US" sz="2200" b="1" dirty="0"/>
                  <a:t>多级</a:t>
                </a:r>
                <a:r>
                  <a:rPr lang="zh-CN" altLang="en-US" sz="2200" b="1" dirty="0" smtClean="0"/>
                  <a:t>组合逻辑电路的传输</a:t>
                </a:r>
                <a:r>
                  <a:rPr lang="zh-CN" altLang="en-US" sz="2200" b="1" dirty="0"/>
                  <a:t>时间更短</a:t>
                </a:r>
                <a:r>
                  <a:rPr lang="zh-CN" altLang="en-US" sz="2200" b="1" dirty="0" smtClean="0"/>
                  <a:t>，速度</a:t>
                </a:r>
                <a:r>
                  <a:rPr lang="zh-CN" altLang="en-US" sz="2200" b="1" dirty="0"/>
                  <a:t>更</a:t>
                </a:r>
                <a:r>
                  <a:rPr lang="zh-CN" altLang="en-US" sz="2200" b="1" dirty="0" smtClean="0"/>
                  <a:t>快</a:t>
                </a:r>
                <a:r>
                  <a:rPr lang="zh-CN" altLang="en-US" sz="2200" b="1" dirty="0"/>
                  <a:t>；</a:t>
                </a:r>
                <a:r>
                  <a:rPr lang="zh-CN" altLang="en-US" sz="2200" b="1" dirty="0" smtClean="0">
                    <a:solidFill>
                      <a:srgbClr val="FF0000"/>
                    </a:solidFill>
                  </a:rPr>
                  <a:t>坏处</a:t>
                </a:r>
                <a:r>
                  <a:rPr lang="zh-CN" altLang="en-US" sz="2200" b="1" dirty="0"/>
                  <a:t>：使用两级组合电路所</a:t>
                </a:r>
                <a:r>
                  <a:rPr lang="zh-CN" altLang="en-US" sz="2200" b="1" dirty="0" smtClean="0"/>
                  <a:t>需的</a:t>
                </a:r>
                <a:r>
                  <a:rPr lang="zh-CN" altLang="en-US" sz="2200" b="1" dirty="0"/>
                  <a:t>硬件数量会成倍</a:t>
                </a:r>
                <a:r>
                  <a:rPr lang="zh-CN" altLang="en-US" sz="2200" b="1" dirty="0" smtClean="0"/>
                  <a:t>增长</a:t>
                </a:r>
                <a:endParaRPr lang="en-US" altLang="zh-CN" sz="2200" b="1" dirty="0"/>
              </a:p>
              <a:p>
                <a:r>
                  <a:rPr lang="zh-CN" altLang="en-US" sz="2200" b="1" dirty="0" smtClean="0"/>
                  <a:t>采用两级还是多级需要在</a:t>
                </a:r>
                <a:r>
                  <a:rPr lang="zh-CN" altLang="en-US" sz="2200" b="1" dirty="0">
                    <a:solidFill>
                      <a:srgbClr val="FF0000"/>
                    </a:solidFill>
                  </a:rPr>
                  <a:t>速度和成本</a:t>
                </a:r>
                <a:r>
                  <a:rPr lang="zh-CN" altLang="en-US" sz="2200" b="1" dirty="0" smtClean="0"/>
                  <a:t>之间进行权衡</a:t>
                </a:r>
                <a:endParaRPr lang="zh-CN" altLang="en-US" sz="22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378514" y="908720"/>
                <a:ext cx="8523654" cy="5289140"/>
              </a:xfrm>
              <a:blipFill rotWithShape="1">
                <a:blip r:embed="rId1"/>
                <a:stretch>
                  <a:fillRect l="-1" t="-1" r="-803" b="-331"/>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a:off x="2667000" y="975320"/>
            <a:ext cx="5943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800">
                <a:latin typeface="华文新魏" pitchFamily="2" charset="-122"/>
                <a:ea typeface="华文新魏" pitchFamily="2" charset="-122"/>
              </a:rPr>
              <a:t>3片74</a:t>
            </a:r>
            <a:r>
              <a:rPr lang="en-US" altLang="zh-CN" sz="2800">
                <a:latin typeface="华文新魏" pitchFamily="2" charset="-122"/>
                <a:ea typeface="华文新魏" pitchFamily="2" charset="-122"/>
              </a:rPr>
              <a:t>x682</a:t>
            </a:r>
            <a:r>
              <a:rPr lang="zh-CN" altLang="en-US" sz="2800">
                <a:latin typeface="华文新魏" pitchFamily="2" charset="-122"/>
                <a:ea typeface="华文新魏" pitchFamily="2" charset="-122"/>
              </a:rPr>
              <a:t>构成24位比较器</a:t>
            </a:r>
            <a:endParaRPr lang="en-US" altLang="zh-CN" sz="2800">
              <a:latin typeface="华文新魏" pitchFamily="2" charset="-122"/>
              <a:ea typeface="华文新魏" pitchFamily="2" charset="-122"/>
            </a:endParaRPr>
          </a:p>
        </p:txBody>
      </p:sp>
      <p:grpSp>
        <p:nvGrpSpPr>
          <p:cNvPr id="479235" name="Group 3"/>
          <p:cNvGrpSpPr/>
          <p:nvPr/>
        </p:nvGrpSpPr>
        <p:grpSpPr bwMode="auto">
          <a:xfrm>
            <a:off x="2133600" y="1965920"/>
            <a:ext cx="2590800" cy="4267200"/>
            <a:chOff x="1104" y="1056"/>
            <a:chExt cx="1632" cy="2688"/>
          </a:xfrm>
        </p:grpSpPr>
        <p:sp>
          <p:nvSpPr>
            <p:cNvPr id="479236" name="Rectangle 4"/>
            <p:cNvSpPr>
              <a:spLocks noChangeArrowheads="1"/>
            </p:cNvSpPr>
            <p:nvPr/>
          </p:nvSpPr>
          <p:spPr bwMode="auto">
            <a:xfrm>
              <a:off x="1296" y="1056"/>
              <a:ext cx="1248" cy="7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40000"/>
                </a:lnSpc>
              </a:pPr>
              <a:r>
                <a:rPr lang="en-US" altLang="zh-CN"/>
                <a:t>P0~P7       P=Q</a:t>
              </a:r>
              <a:endParaRPr lang="en-US" altLang="zh-CN"/>
            </a:p>
            <a:p>
              <a:pPr algn="r">
                <a:lnSpc>
                  <a:spcPct val="140000"/>
                </a:lnSpc>
              </a:pPr>
              <a:r>
                <a:rPr lang="en-US" altLang="zh-CN"/>
                <a:t>Q0~Q7      P&gt;Q</a:t>
              </a:r>
              <a:endParaRPr lang="zh-CN" altLang="en-US"/>
            </a:p>
          </p:txBody>
        </p:sp>
        <p:sp>
          <p:nvSpPr>
            <p:cNvPr id="479237" name="Line 5"/>
            <p:cNvSpPr>
              <a:spLocks noChangeShapeType="1"/>
            </p:cNvSpPr>
            <p:nvPr/>
          </p:nvSpPr>
          <p:spPr bwMode="auto">
            <a:xfrm>
              <a:off x="2640" y="1296"/>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38" name="Line 6"/>
            <p:cNvSpPr>
              <a:spLocks noChangeShapeType="1"/>
            </p:cNvSpPr>
            <p:nvPr/>
          </p:nvSpPr>
          <p:spPr bwMode="auto">
            <a:xfrm>
              <a:off x="1104" y="1296"/>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39" name="Line 7"/>
            <p:cNvSpPr>
              <a:spLocks noChangeShapeType="1"/>
            </p:cNvSpPr>
            <p:nvPr/>
          </p:nvSpPr>
          <p:spPr bwMode="auto">
            <a:xfrm>
              <a:off x="1104" y="1584"/>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0" name="Rectangle 8"/>
            <p:cNvSpPr>
              <a:spLocks noChangeArrowheads="1"/>
            </p:cNvSpPr>
            <p:nvPr/>
          </p:nvSpPr>
          <p:spPr bwMode="auto">
            <a:xfrm>
              <a:off x="1296" y="2016"/>
              <a:ext cx="1248" cy="7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40000"/>
                </a:lnSpc>
              </a:pPr>
              <a:r>
                <a:rPr lang="en-US" altLang="zh-CN"/>
                <a:t>P0~P7       P=Q</a:t>
              </a:r>
              <a:endParaRPr lang="en-US" altLang="zh-CN"/>
            </a:p>
            <a:p>
              <a:pPr algn="r">
                <a:lnSpc>
                  <a:spcPct val="140000"/>
                </a:lnSpc>
              </a:pPr>
              <a:r>
                <a:rPr lang="en-US" altLang="zh-CN"/>
                <a:t>Q0~Q7      P&gt;Q</a:t>
              </a:r>
              <a:endParaRPr lang="zh-CN" altLang="en-US"/>
            </a:p>
          </p:txBody>
        </p:sp>
        <p:sp>
          <p:nvSpPr>
            <p:cNvPr id="479241" name="Line 9"/>
            <p:cNvSpPr>
              <a:spLocks noChangeShapeType="1"/>
            </p:cNvSpPr>
            <p:nvPr/>
          </p:nvSpPr>
          <p:spPr bwMode="auto">
            <a:xfrm>
              <a:off x="1104" y="2256"/>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2" name="Line 10"/>
            <p:cNvSpPr>
              <a:spLocks noChangeShapeType="1"/>
            </p:cNvSpPr>
            <p:nvPr/>
          </p:nvSpPr>
          <p:spPr bwMode="auto">
            <a:xfrm>
              <a:off x="1104" y="2544"/>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3" name="Rectangle 11"/>
            <p:cNvSpPr>
              <a:spLocks noChangeArrowheads="1"/>
            </p:cNvSpPr>
            <p:nvPr/>
          </p:nvSpPr>
          <p:spPr bwMode="auto">
            <a:xfrm>
              <a:off x="1296" y="2976"/>
              <a:ext cx="1248" cy="7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40000"/>
                </a:lnSpc>
              </a:pPr>
              <a:r>
                <a:rPr lang="en-US" altLang="zh-CN"/>
                <a:t>P0~P7       P=Q</a:t>
              </a:r>
              <a:endParaRPr lang="en-US" altLang="zh-CN"/>
            </a:p>
            <a:p>
              <a:pPr algn="r">
                <a:lnSpc>
                  <a:spcPct val="140000"/>
                </a:lnSpc>
              </a:pPr>
              <a:r>
                <a:rPr lang="en-US" altLang="zh-CN"/>
                <a:t>Q0~Q7      P&gt;Q</a:t>
              </a:r>
              <a:endParaRPr lang="zh-CN" altLang="en-US"/>
            </a:p>
          </p:txBody>
        </p:sp>
        <p:sp>
          <p:nvSpPr>
            <p:cNvPr id="479244" name="Line 12"/>
            <p:cNvSpPr>
              <a:spLocks noChangeShapeType="1"/>
            </p:cNvSpPr>
            <p:nvPr/>
          </p:nvSpPr>
          <p:spPr bwMode="auto">
            <a:xfrm>
              <a:off x="1104" y="3216"/>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5" name="Line 13"/>
            <p:cNvSpPr>
              <a:spLocks noChangeShapeType="1"/>
            </p:cNvSpPr>
            <p:nvPr/>
          </p:nvSpPr>
          <p:spPr bwMode="auto">
            <a:xfrm>
              <a:off x="1104" y="3504"/>
              <a:ext cx="192" cy="0"/>
            </a:xfrm>
            <a:prstGeom prst="line">
              <a:avLst/>
            </a:prstGeom>
            <a:noFill/>
            <a:ln w="571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6" name="Oval 14"/>
            <p:cNvSpPr>
              <a:spLocks noChangeArrowheads="1"/>
            </p:cNvSpPr>
            <p:nvPr/>
          </p:nvSpPr>
          <p:spPr bwMode="auto">
            <a:xfrm>
              <a:off x="2544" y="124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7" name="Line 15"/>
            <p:cNvSpPr>
              <a:spLocks noChangeShapeType="1"/>
            </p:cNvSpPr>
            <p:nvPr/>
          </p:nvSpPr>
          <p:spPr bwMode="auto">
            <a:xfrm>
              <a:off x="2640" y="1584"/>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48" name="Oval 16"/>
            <p:cNvSpPr>
              <a:spLocks noChangeArrowheads="1"/>
            </p:cNvSpPr>
            <p:nvPr/>
          </p:nvSpPr>
          <p:spPr bwMode="auto">
            <a:xfrm>
              <a:off x="2544" y="153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9" name="Line 17"/>
            <p:cNvSpPr>
              <a:spLocks noChangeShapeType="1"/>
            </p:cNvSpPr>
            <p:nvPr/>
          </p:nvSpPr>
          <p:spPr bwMode="auto">
            <a:xfrm>
              <a:off x="2640" y="2256"/>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50" name="Oval 18"/>
            <p:cNvSpPr>
              <a:spLocks noChangeArrowheads="1"/>
            </p:cNvSpPr>
            <p:nvPr/>
          </p:nvSpPr>
          <p:spPr bwMode="auto">
            <a:xfrm>
              <a:off x="2544" y="220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1" name="Line 19"/>
            <p:cNvSpPr>
              <a:spLocks noChangeShapeType="1"/>
            </p:cNvSpPr>
            <p:nvPr/>
          </p:nvSpPr>
          <p:spPr bwMode="auto">
            <a:xfrm>
              <a:off x="2640" y="2544"/>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52" name="Oval 20"/>
            <p:cNvSpPr>
              <a:spLocks noChangeArrowheads="1"/>
            </p:cNvSpPr>
            <p:nvPr/>
          </p:nvSpPr>
          <p:spPr bwMode="auto">
            <a:xfrm>
              <a:off x="2544" y="249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3" name="Line 21"/>
            <p:cNvSpPr>
              <a:spLocks noChangeShapeType="1"/>
            </p:cNvSpPr>
            <p:nvPr/>
          </p:nvSpPr>
          <p:spPr bwMode="auto">
            <a:xfrm>
              <a:off x="2640" y="3216"/>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54" name="Oval 22"/>
            <p:cNvSpPr>
              <a:spLocks noChangeArrowheads="1"/>
            </p:cNvSpPr>
            <p:nvPr/>
          </p:nvSpPr>
          <p:spPr bwMode="auto">
            <a:xfrm>
              <a:off x="2544" y="316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5" name="Line 23"/>
            <p:cNvSpPr>
              <a:spLocks noChangeShapeType="1"/>
            </p:cNvSpPr>
            <p:nvPr/>
          </p:nvSpPr>
          <p:spPr bwMode="auto">
            <a:xfrm>
              <a:off x="2640" y="3504"/>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56" name="Oval 24"/>
            <p:cNvSpPr>
              <a:spLocks noChangeArrowheads="1"/>
            </p:cNvSpPr>
            <p:nvPr/>
          </p:nvSpPr>
          <p:spPr bwMode="auto">
            <a:xfrm>
              <a:off x="2544" y="345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9257" name="Group 25"/>
          <p:cNvGrpSpPr/>
          <p:nvPr/>
        </p:nvGrpSpPr>
        <p:grpSpPr bwMode="auto">
          <a:xfrm>
            <a:off x="1371600" y="2346920"/>
            <a:ext cx="1155700" cy="3505200"/>
            <a:chOff x="624" y="1296"/>
            <a:chExt cx="728" cy="2208"/>
          </a:xfrm>
        </p:grpSpPr>
        <p:sp>
          <p:nvSpPr>
            <p:cNvPr id="479258" name="Text Box 26"/>
            <p:cNvSpPr txBox="1">
              <a:spLocks noChangeArrowheads="1"/>
            </p:cNvSpPr>
            <p:nvPr/>
          </p:nvSpPr>
          <p:spPr bwMode="auto">
            <a:xfrm>
              <a:off x="816" y="1296"/>
              <a:ext cx="5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000">
                  <a:solidFill>
                    <a:schemeClr val="accent2"/>
                  </a:solidFill>
                  <a:latin typeface="Tahoma" panose="020B0604030504040204" pitchFamily="34" charset="0"/>
                </a:rPr>
                <a:t>[7:0]</a:t>
              </a:r>
              <a:endParaRPr lang="zh-CN" altLang="en-US" sz="2000">
                <a:solidFill>
                  <a:schemeClr val="accent2"/>
                </a:solidFill>
                <a:latin typeface="Tahoma" panose="020B0604030504040204" pitchFamily="34" charset="0"/>
              </a:endParaRPr>
            </a:p>
          </p:txBody>
        </p:sp>
        <p:sp>
          <p:nvSpPr>
            <p:cNvPr id="479259" name="Text Box 27"/>
            <p:cNvSpPr txBox="1">
              <a:spLocks noChangeArrowheads="1"/>
            </p:cNvSpPr>
            <p:nvPr/>
          </p:nvSpPr>
          <p:spPr bwMode="auto">
            <a:xfrm>
              <a:off x="720" y="2256"/>
              <a:ext cx="62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000">
                  <a:solidFill>
                    <a:schemeClr val="accent2"/>
                  </a:solidFill>
                  <a:latin typeface="Tahoma" panose="020B0604030504040204" pitchFamily="34" charset="0"/>
                </a:rPr>
                <a:t>[15:8]</a:t>
              </a:r>
              <a:endParaRPr lang="zh-CN" altLang="en-US" sz="2000">
                <a:solidFill>
                  <a:schemeClr val="accent2"/>
                </a:solidFill>
                <a:latin typeface="Tahoma" panose="020B0604030504040204" pitchFamily="34" charset="0"/>
              </a:endParaRPr>
            </a:p>
          </p:txBody>
        </p:sp>
        <p:sp>
          <p:nvSpPr>
            <p:cNvPr id="479260" name="Text Box 28"/>
            <p:cNvSpPr txBox="1">
              <a:spLocks noChangeArrowheads="1"/>
            </p:cNvSpPr>
            <p:nvPr/>
          </p:nvSpPr>
          <p:spPr bwMode="auto">
            <a:xfrm>
              <a:off x="624" y="3235"/>
              <a:ext cx="72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000">
                  <a:solidFill>
                    <a:schemeClr val="accent2"/>
                  </a:solidFill>
                  <a:latin typeface="Tahoma" panose="020B0604030504040204" pitchFamily="34" charset="0"/>
                </a:rPr>
                <a:t>[23:16]</a:t>
              </a:r>
              <a:endParaRPr lang="zh-CN" altLang="en-US" sz="2000">
                <a:solidFill>
                  <a:schemeClr val="accent2"/>
                </a:solidFill>
                <a:latin typeface="Tahoma" panose="020B0604030504040204" pitchFamily="34" charset="0"/>
              </a:endParaRPr>
            </a:p>
          </p:txBody>
        </p:sp>
      </p:grpSp>
      <p:grpSp>
        <p:nvGrpSpPr>
          <p:cNvPr id="479261" name="Group 29"/>
          <p:cNvGrpSpPr/>
          <p:nvPr/>
        </p:nvGrpSpPr>
        <p:grpSpPr bwMode="auto">
          <a:xfrm>
            <a:off x="1277938" y="1127720"/>
            <a:ext cx="1030287" cy="4343400"/>
            <a:chOff x="864" y="624"/>
            <a:chExt cx="649" cy="2736"/>
          </a:xfrm>
        </p:grpSpPr>
        <p:grpSp>
          <p:nvGrpSpPr>
            <p:cNvPr id="479262" name="Group 30"/>
            <p:cNvGrpSpPr/>
            <p:nvPr/>
          </p:nvGrpSpPr>
          <p:grpSpPr bwMode="auto">
            <a:xfrm>
              <a:off x="1008" y="864"/>
              <a:ext cx="432" cy="2496"/>
              <a:chOff x="720" y="768"/>
              <a:chExt cx="432" cy="2496"/>
            </a:xfrm>
          </p:grpSpPr>
          <p:sp>
            <p:nvSpPr>
              <p:cNvPr id="479263" name="Line 31"/>
              <p:cNvSpPr>
                <a:spLocks noChangeShapeType="1"/>
              </p:cNvSpPr>
              <p:nvPr/>
            </p:nvSpPr>
            <p:spPr bwMode="auto">
              <a:xfrm>
                <a:off x="720" y="768"/>
                <a:ext cx="0" cy="2496"/>
              </a:xfrm>
              <a:prstGeom prst="line">
                <a:avLst/>
              </a:prstGeom>
              <a:noFill/>
              <a:ln w="762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64" name="Line 32"/>
              <p:cNvSpPr>
                <a:spLocks noChangeShapeType="1"/>
              </p:cNvSpPr>
              <p:nvPr/>
            </p:nvSpPr>
            <p:spPr bwMode="auto">
              <a:xfrm flipH="1">
                <a:off x="720" y="1296"/>
                <a:ext cx="432"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65" name="Line 33"/>
              <p:cNvSpPr>
                <a:spLocks noChangeShapeType="1"/>
              </p:cNvSpPr>
              <p:nvPr/>
            </p:nvSpPr>
            <p:spPr bwMode="auto">
              <a:xfrm flipH="1">
                <a:off x="720" y="2256"/>
                <a:ext cx="432"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66" name="Line 34"/>
              <p:cNvSpPr>
                <a:spLocks noChangeShapeType="1"/>
              </p:cNvSpPr>
              <p:nvPr/>
            </p:nvSpPr>
            <p:spPr bwMode="auto">
              <a:xfrm flipH="1">
                <a:off x="720" y="3216"/>
                <a:ext cx="432" cy="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9267" name="Text Box 35"/>
            <p:cNvSpPr txBox="1">
              <a:spLocks noChangeArrowheads="1"/>
            </p:cNvSpPr>
            <p:nvPr/>
          </p:nvSpPr>
          <p:spPr bwMode="auto">
            <a:xfrm>
              <a:off x="864" y="624"/>
              <a:ext cx="6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chemeClr val="tx2"/>
                  </a:solidFill>
                  <a:latin typeface="Tahoma" panose="020B0604030504040204" pitchFamily="34" charset="0"/>
                </a:rPr>
                <a:t>P[23:0]</a:t>
              </a:r>
              <a:endParaRPr lang="en-US" altLang="zh-CN" sz="2000" dirty="0">
                <a:solidFill>
                  <a:schemeClr val="tx2"/>
                </a:solidFill>
                <a:latin typeface="Tahoma" panose="020B0604030504040204" pitchFamily="34" charset="0"/>
              </a:endParaRPr>
            </a:p>
          </p:txBody>
        </p:sp>
      </p:grpSp>
      <p:grpSp>
        <p:nvGrpSpPr>
          <p:cNvPr id="479268" name="Group 36"/>
          <p:cNvGrpSpPr/>
          <p:nvPr/>
        </p:nvGrpSpPr>
        <p:grpSpPr bwMode="auto">
          <a:xfrm>
            <a:off x="228600" y="1127720"/>
            <a:ext cx="1981200" cy="4800600"/>
            <a:chOff x="192" y="624"/>
            <a:chExt cx="1248" cy="3024"/>
          </a:xfrm>
        </p:grpSpPr>
        <p:sp>
          <p:nvSpPr>
            <p:cNvPr id="479269" name="Line 37"/>
            <p:cNvSpPr>
              <a:spLocks noChangeShapeType="1"/>
            </p:cNvSpPr>
            <p:nvPr/>
          </p:nvSpPr>
          <p:spPr bwMode="auto">
            <a:xfrm>
              <a:off x="768" y="864"/>
              <a:ext cx="0" cy="2784"/>
            </a:xfrm>
            <a:prstGeom prst="line">
              <a:avLst/>
            </a:prstGeom>
            <a:noFill/>
            <a:ln w="76200">
              <a:solidFill>
                <a:srgbClr val="FFC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0" name="Line 38"/>
            <p:cNvSpPr>
              <a:spLocks noChangeShapeType="1"/>
            </p:cNvSpPr>
            <p:nvPr/>
          </p:nvSpPr>
          <p:spPr bwMode="auto">
            <a:xfrm flipH="1">
              <a:off x="768" y="3600"/>
              <a:ext cx="672" cy="0"/>
            </a:xfrm>
            <a:prstGeom prst="line">
              <a:avLst/>
            </a:prstGeom>
            <a:noFill/>
            <a:ln w="57150">
              <a:solidFill>
                <a:srgbClr val="FFC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1" name="Line 39"/>
            <p:cNvSpPr>
              <a:spLocks noChangeShapeType="1"/>
            </p:cNvSpPr>
            <p:nvPr/>
          </p:nvSpPr>
          <p:spPr bwMode="auto">
            <a:xfrm flipH="1">
              <a:off x="768" y="2640"/>
              <a:ext cx="672" cy="0"/>
            </a:xfrm>
            <a:prstGeom prst="line">
              <a:avLst/>
            </a:prstGeom>
            <a:noFill/>
            <a:ln w="57150">
              <a:solidFill>
                <a:srgbClr val="FFC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2" name="Line 40"/>
            <p:cNvSpPr>
              <a:spLocks noChangeShapeType="1"/>
            </p:cNvSpPr>
            <p:nvPr/>
          </p:nvSpPr>
          <p:spPr bwMode="auto">
            <a:xfrm flipH="1">
              <a:off x="768" y="1680"/>
              <a:ext cx="672" cy="0"/>
            </a:xfrm>
            <a:prstGeom prst="line">
              <a:avLst/>
            </a:prstGeom>
            <a:noFill/>
            <a:ln w="57150">
              <a:solidFill>
                <a:srgbClr val="FFC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3" name="Text Box 41"/>
            <p:cNvSpPr txBox="1">
              <a:spLocks noChangeArrowheads="1"/>
            </p:cNvSpPr>
            <p:nvPr/>
          </p:nvSpPr>
          <p:spPr bwMode="auto">
            <a:xfrm>
              <a:off x="192" y="624"/>
              <a:ext cx="675" cy="2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ahoma" panose="020B0604030504040204" pitchFamily="34" charset="0"/>
                </a:rPr>
                <a:t>Q[23:0]</a:t>
              </a:r>
              <a:endParaRPr lang="en-US" altLang="zh-CN" sz="2000" dirty="0">
                <a:solidFill>
                  <a:srgbClr val="FF0000"/>
                </a:solidFill>
                <a:latin typeface="Tahoma" panose="020B0604030504040204" pitchFamily="34" charset="0"/>
              </a:endParaRPr>
            </a:p>
          </p:txBody>
        </p:sp>
      </p:grpSp>
      <p:grpSp>
        <p:nvGrpSpPr>
          <p:cNvPr id="479274" name="Group 42"/>
          <p:cNvGrpSpPr/>
          <p:nvPr/>
        </p:nvGrpSpPr>
        <p:grpSpPr bwMode="auto">
          <a:xfrm>
            <a:off x="4648200" y="2194520"/>
            <a:ext cx="3962400" cy="3200400"/>
            <a:chOff x="2832" y="1200"/>
            <a:chExt cx="2496" cy="2016"/>
          </a:xfrm>
        </p:grpSpPr>
        <p:sp>
          <p:nvSpPr>
            <p:cNvPr id="479275" name="Text Box 43"/>
            <p:cNvSpPr txBox="1">
              <a:spLocks noChangeArrowheads="1"/>
            </p:cNvSpPr>
            <p:nvPr/>
          </p:nvSpPr>
          <p:spPr bwMode="auto">
            <a:xfrm>
              <a:off x="4756" y="1296"/>
              <a:ext cx="5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PEQQ</a:t>
              </a:r>
              <a:endParaRPr lang="en-US" altLang="zh-CN">
                <a:solidFill>
                  <a:schemeClr val="hlink"/>
                </a:solidFill>
              </a:endParaRPr>
            </a:p>
          </p:txBody>
        </p:sp>
        <p:sp>
          <p:nvSpPr>
            <p:cNvPr id="479276" name="Line 44"/>
            <p:cNvSpPr>
              <a:spLocks noChangeShapeType="1"/>
            </p:cNvSpPr>
            <p:nvPr/>
          </p:nvSpPr>
          <p:spPr bwMode="auto">
            <a:xfrm>
              <a:off x="3840" y="1584"/>
              <a:ext cx="19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7" name="Line 45"/>
            <p:cNvSpPr>
              <a:spLocks noChangeShapeType="1"/>
            </p:cNvSpPr>
            <p:nvPr/>
          </p:nvSpPr>
          <p:spPr bwMode="auto">
            <a:xfrm>
              <a:off x="4128" y="1200"/>
              <a:ext cx="0" cy="48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8" name="Line 46"/>
            <p:cNvSpPr>
              <a:spLocks noChangeShapeType="1"/>
            </p:cNvSpPr>
            <p:nvPr/>
          </p:nvSpPr>
          <p:spPr bwMode="auto">
            <a:xfrm>
              <a:off x="4128" y="1248"/>
              <a:ext cx="288"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79" name="Line 47"/>
            <p:cNvSpPr>
              <a:spLocks noChangeShapeType="1"/>
            </p:cNvSpPr>
            <p:nvPr/>
          </p:nvSpPr>
          <p:spPr bwMode="auto">
            <a:xfrm>
              <a:off x="4128" y="1632"/>
              <a:ext cx="288"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0" name="Arc 48"/>
            <p:cNvSpPr/>
            <p:nvPr/>
          </p:nvSpPr>
          <p:spPr bwMode="auto">
            <a:xfrm>
              <a:off x="4379" y="1248"/>
              <a:ext cx="229" cy="384"/>
            </a:xfrm>
            <a:custGeom>
              <a:avLst/>
              <a:gdLst>
                <a:gd name="G0" fmla="+- 3323 0 0"/>
                <a:gd name="G1" fmla="+- 21600 0 0"/>
                <a:gd name="G2" fmla="+- 21600 0 0"/>
                <a:gd name="T0" fmla="*/ 916 w 24923"/>
                <a:gd name="T1" fmla="*/ 135 h 43200"/>
                <a:gd name="T2" fmla="*/ 0 w 24923"/>
                <a:gd name="T3" fmla="*/ 42943 h 43200"/>
                <a:gd name="T4" fmla="*/ 3323 w 24923"/>
                <a:gd name="T5" fmla="*/ 21600 h 43200"/>
              </a:gdLst>
              <a:ahLst/>
              <a:cxnLst>
                <a:cxn ang="0">
                  <a:pos x="T0" y="T1"/>
                </a:cxn>
                <a:cxn ang="0">
                  <a:pos x="T2" y="T3"/>
                </a:cxn>
                <a:cxn ang="0">
                  <a:pos x="T4" y="T5"/>
                </a:cxn>
              </a:cxnLst>
              <a:rect l="0" t="0" r="r" b="b"/>
              <a:pathLst>
                <a:path w="24923" h="43200" fill="none"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path>
                <a:path w="24923" h="43200" stroke="0"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lnTo>
                    <a:pt x="3323" y="21600"/>
                  </a:lnTo>
                  <a:close/>
                </a:path>
              </a:pathLst>
            </a:custGeom>
            <a:noFill/>
            <a:ln w="28575">
              <a:solidFill>
                <a:schemeClr val="hlink"/>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81" name="Line 49"/>
            <p:cNvSpPr>
              <a:spLocks noChangeShapeType="1"/>
            </p:cNvSpPr>
            <p:nvPr/>
          </p:nvSpPr>
          <p:spPr bwMode="auto">
            <a:xfrm>
              <a:off x="4608" y="1440"/>
              <a:ext cx="19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2" name="Line 50"/>
            <p:cNvSpPr>
              <a:spLocks noChangeShapeType="1"/>
            </p:cNvSpPr>
            <p:nvPr/>
          </p:nvSpPr>
          <p:spPr bwMode="auto">
            <a:xfrm flipV="1">
              <a:off x="2976" y="1440"/>
              <a:ext cx="0" cy="816"/>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3" name="Line 51"/>
            <p:cNvSpPr>
              <a:spLocks noChangeShapeType="1"/>
            </p:cNvSpPr>
            <p:nvPr/>
          </p:nvSpPr>
          <p:spPr bwMode="auto">
            <a:xfrm>
              <a:off x="2976" y="1440"/>
              <a:ext cx="1056"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4" name="Line 52"/>
            <p:cNvSpPr>
              <a:spLocks noChangeShapeType="1"/>
            </p:cNvSpPr>
            <p:nvPr/>
          </p:nvSpPr>
          <p:spPr bwMode="auto">
            <a:xfrm>
              <a:off x="2832" y="1296"/>
              <a:ext cx="1200"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5" name="Oval 53"/>
            <p:cNvSpPr>
              <a:spLocks noChangeArrowheads="1"/>
            </p:cNvSpPr>
            <p:nvPr/>
          </p:nvSpPr>
          <p:spPr bwMode="auto">
            <a:xfrm>
              <a:off x="4032" y="1248"/>
              <a:ext cx="96" cy="96"/>
            </a:xfrm>
            <a:prstGeom prst="ellipse">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86" name="Oval 54"/>
            <p:cNvSpPr>
              <a:spLocks noChangeArrowheads="1"/>
            </p:cNvSpPr>
            <p:nvPr/>
          </p:nvSpPr>
          <p:spPr bwMode="auto">
            <a:xfrm>
              <a:off x="4032" y="1392"/>
              <a:ext cx="96" cy="96"/>
            </a:xfrm>
            <a:prstGeom prst="ellipse">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87" name="Oval 55"/>
            <p:cNvSpPr>
              <a:spLocks noChangeArrowheads="1"/>
            </p:cNvSpPr>
            <p:nvPr/>
          </p:nvSpPr>
          <p:spPr bwMode="auto">
            <a:xfrm>
              <a:off x="4032" y="1536"/>
              <a:ext cx="96" cy="96"/>
            </a:xfrm>
            <a:prstGeom prst="ellipse">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88" name="Line 56"/>
            <p:cNvSpPr>
              <a:spLocks noChangeShapeType="1"/>
            </p:cNvSpPr>
            <p:nvPr/>
          </p:nvSpPr>
          <p:spPr bwMode="auto">
            <a:xfrm>
              <a:off x="3120" y="1776"/>
              <a:ext cx="0" cy="144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89" name="Line 57"/>
            <p:cNvSpPr>
              <a:spLocks noChangeShapeType="1"/>
            </p:cNvSpPr>
            <p:nvPr/>
          </p:nvSpPr>
          <p:spPr bwMode="auto">
            <a:xfrm>
              <a:off x="3120" y="1776"/>
              <a:ext cx="720"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0" name="Line 58"/>
            <p:cNvSpPr>
              <a:spLocks noChangeShapeType="1"/>
            </p:cNvSpPr>
            <p:nvPr/>
          </p:nvSpPr>
          <p:spPr bwMode="auto">
            <a:xfrm>
              <a:off x="3840" y="1584"/>
              <a:ext cx="0" cy="192"/>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1" name="Line 59"/>
            <p:cNvSpPr>
              <a:spLocks noChangeShapeType="1"/>
            </p:cNvSpPr>
            <p:nvPr/>
          </p:nvSpPr>
          <p:spPr bwMode="auto">
            <a:xfrm>
              <a:off x="2880" y="3216"/>
              <a:ext cx="240"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2" name="Line 60"/>
            <p:cNvSpPr>
              <a:spLocks noChangeShapeType="1"/>
            </p:cNvSpPr>
            <p:nvPr/>
          </p:nvSpPr>
          <p:spPr bwMode="auto">
            <a:xfrm>
              <a:off x="2880" y="2256"/>
              <a:ext cx="96"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9293" name="Group 61"/>
          <p:cNvGrpSpPr/>
          <p:nvPr/>
        </p:nvGrpSpPr>
        <p:grpSpPr bwMode="auto">
          <a:xfrm>
            <a:off x="4724400" y="5699720"/>
            <a:ext cx="2057400" cy="609600"/>
            <a:chOff x="2880" y="3408"/>
            <a:chExt cx="1296" cy="384"/>
          </a:xfrm>
        </p:grpSpPr>
        <p:sp>
          <p:nvSpPr>
            <p:cNvPr id="479294" name="Line 62"/>
            <p:cNvSpPr>
              <a:spLocks noChangeShapeType="1"/>
            </p:cNvSpPr>
            <p:nvPr/>
          </p:nvSpPr>
          <p:spPr bwMode="auto">
            <a:xfrm>
              <a:off x="3264" y="3696"/>
              <a:ext cx="144" cy="0"/>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5" name="Line 63"/>
            <p:cNvSpPr>
              <a:spLocks noChangeShapeType="1"/>
            </p:cNvSpPr>
            <p:nvPr/>
          </p:nvSpPr>
          <p:spPr bwMode="auto">
            <a:xfrm>
              <a:off x="2880" y="3504"/>
              <a:ext cx="528" cy="0"/>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6" name="Line 64"/>
            <p:cNvSpPr>
              <a:spLocks noChangeShapeType="1"/>
            </p:cNvSpPr>
            <p:nvPr/>
          </p:nvSpPr>
          <p:spPr bwMode="auto">
            <a:xfrm>
              <a:off x="3264" y="3504"/>
              <a:ext cx="0" cy="192"/>
            </a:xfrm>
            <a:prstGeom prst="line">
              <a:avLst/>
            </a:prstGeom>
            <a:noFill/>
            <a:ln w="28575">
              <a:solidFill>
                <a:srgbClr val="FF66FF"/>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7" name="Line 65"/>
            <p:cNvSpPr>
              <a:spLocks noChangeShapeType="1"/>
            </p:cNvSpPr>
            <p:nvPr/>
          </p:nvSpPr>
          <p:spPr bwMode="auto">
            <a:xfrm>
              <a:off x="3504" y="3408"/>
              <a:ext cx="0" cy="384"/>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8" name="Line 66"/>
            <p:cNvSpPr>
              <a:spLocks noChangeShapeType="1"/>
            </p:cNvSpPr>
            <p:nvPr/>
          </p:nvSpPr>
          <p:spPr bwMode="auto">
            <a:xfrm>
              <a:off x="3504" y="3408"/>
              <a:ext cx="288" cy="0"/>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299" name="Line 67"/>
            <p:cNvSpPr>
              <a:spLocks noChangeShapeType="1"/>
            </p:cNvSpPr>
            <p:nvPr/>
          </p:nvSpPr>
          <p:spPr bwMode="auto">
            <a:xfrm>
              <a:off x="3504" y="3792"/>
              <a:ext cx="288" cy="0"/>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0" name="Arc 68"/>
            <p:cNvSpPr/>
            <p:nvPr/>
          </p:nvSpPr>
          <p:spPr bwMode="auto">
            <a:xfrm>
              <a:off x="3755" y="3408"/>
              <a:ext cx="229" cy="384"/>
            </a:xfrm>
            <a:custGeom>
              <a:avLst/>
              <a:gdLst>
                <a:gd name="G0" fmla="+- 3323 0 0"/>
                <a:gd name="G1" fmla="+- 21600 0 0"/>
                <a:gd name="G2" fmla="+- 21600 0 0"/>
                <a:gd name="T0" fmla="*/ 916 w 24923"/>
                <a:gd name="T1" fmla="*/ 135 h 43200"/>
                <a:gd name="T2" fmla="*/ 0 w 24923"/>
                <a:gd name="T3" fmla="*/ 42943 h 43200"/>
                <a:gd name="T4" fmla="*/ 3323 w 24923"/>
                <a:gd name="T5" fmla="*/ 21600 h 43200"/>
              </a:gdLst>
              <a:ahLst/>
              <a:cxnLst>
                <a:cxn ang="0">
                  <a:pos x="T0" y="T1"/>
                </a:cxn>
                <a:cxn ang="0">
                  <a:pos x="T2" y="T3"/>
                </a:cxn>
                <a:cxn ang="0">
                  <a:pos x="T4" y="T5"/>
                </a:cxn>
              </a:cxnLst>
              <a:rect l="0" t="0" r="r" b="b"/>
              <a:pathLst>
                <a:path w="24923" h="43200" fill="none"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path>
                <a:path w="24923" h="43200" stroke="0"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lnTo>
                    <a:pt x="3323" y="21600"/>
                  </a:lnTo>
                  <a:close/>
                </a:path>
              </a:pathLst>
            </a:custGeom>
            <a:noFill/>
            <a:ln w="28575">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01" name="Line 69"/>
            <p:cNvSpPr>
              <a:spLocks noChangeShapeType="1"/>
            </p:cNvSpPr>
            <p:nvPr/>
          </p:nvSpPr>
          <p:spPr bwMode="auto">
            <a:xfrm>
              <a:off x="3984" y="3600"/>
              <a:ext cx="192" cy="0"/>
            </a:xfrm>
            <a:prstGeom prst="line">
              <a:avLst/>
            </a:prstGeom>
            <a:noFill/>
            <a:ln w="28575">
              <a:solidFill>
                <a:srgbClr val="FF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2" name="Oval 70"/>
            <p:cNvSpPr>
              <a:spLocks noChangeArrowheads="1"/>
            </p:cNvSpPr>
            <p:nvPr/>
          </p:nvSpPr>
          <p:spPr bwMode="auto">
            <a:xfrm>
              <a:off x="3408" y="3456"/>
              <a:ext cx="96" cy="96"/>
            </a:xfrm>
            <a:prstGeom prst="ellipse">
              <a:avLst/>
            </a:prstGeom>
            <a:noFill/>
            <a:ln w="28575">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03" name="Oval 71"/>
            <p:cNvSpPr>
              <a:spLocks noChangeArrowheads="1"/>
            </p:cNvSpPr>
            <p:nvPr/>
          </p:nvSpPr>
          <p:spPr bwMode="auto">
            <a:xfrm>
              <a:off x="3408" y="3648"/>
              <a:ext cx="96" cy="96"/>
            </a:xfrm>
            <a:prstGeom prst="ellipse">
              <a:avLst/>
            </a:prstGeom>
            <a:noFill/>
            <a:ln w="28575">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9304" name="Group 72"/>
          <p:cNvGrpSpPr/>
          <p:nvPr/>
        </p:nvGrpSpPr>
        <p:grpSpPr bwMode="auto">
          <a:xfrm>
            <a:off x="4724400" y="4328120"/>
            <a:ext cx="2057400" cy="1066800"/>
            <a:chOff x="2880" y="2544"/>
            <a:chExt cx="1296" cy="672"/>
          </a:xfrm>
        </p:grpSpPr>
        <p:sp>
          <p:nvSpPr>
            <p:cNvPr id="479305" name="Line 73"/>
            <p:cNvSpPr>
              <a:spLocks noChangeShapeType="1"/>
            </p:cNvSpPr>
            <p:nvPr/>
          </p:nvSpPr>
          <p:spPr bwMode="auto">
            <a:xfrm>
              <a:off x="3264" y="2832"/>
              <a:ext cx="144"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6" name="Line 74"/>
            <p:cNvSpPr>
              <a:spLocks noChangeShapeType="1"/>
            </p:cNvSpPr>
            <p:nvPr/>
          </p:nvSpPr>
          <p:spPr bwMode="auto">
            <a:xfrm>
              <a:off x="3504" y="2736"/>
              <a:ext cx="0" cy="384"/>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7" name="Line 75"/>
            <p:cNvSpPr>
              <a:spLocks noChangeShapeType="1"/>
            </p:cNvSpPr>
            <p:nvPr/>
          </p:nvSpPr>
          <p:spPr bwMode="auto">
            <a:xfrm>
              <a:off x="3504" y="2736"/>
              <a:ext cx="288"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8" name="Line 76"/>
            <p:cNvSpPr>
              <a:spLocks noChangeShapeType="1"/>
            </p:cNvSpPr>
            <p:nvPr/>
          </p:nvSpPr>
          <p:spPr bwMode="auto">
            <a:xfrm>
              <a:off x="3504" y="3120"/>
              <a:ext cx="288"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09" name="Arc 77"/>
            <p:cNvSpPr/>
            <p:nvPr/>
          </p:nvSpPr>
          <p:spPr bwMode="auto">
            <a:xfrm>
              <a:off x="3755" y="2736"/>
              <a:ext cx="229" cy="384"/>
            </a:xfrm>
            <a:custGeom>
              <a:avLst/>
              <a:gdLst>
                <a:gd name="G0" fmla="+- 3323 0 0"/>
                <a:gd name="G1" fmla="+- 21600 0 0"/>
                <a:gd name="G2" fmla="+- 21600 0 0"/>
                <a:gd name="T0" fmla="*/ 916 w 24923"/>
                <a:gd name="T1" fmla="*/ 135 h 43200"/>
                <a:gd name="T2" fmla="*/ 0 w 24923"/>
                <a:gd name="T3" fmla="*/ 42943 h 43200"/>
                <a:gd name="T4" fmla="*/ 3323 w 24923"/>
                <a:gd name="T5" fmla="*/ 21600 h 43200"/>
              </a:gdLst>
              <a:ahLst/>
              <a:cxnLst>
                <a:cxn ang="0">
                  <a:pos x="T0" y="T1"/>
                </a:cxn>
                <a:cxn ang="0">
                  <a:pos x="T2" y="T3"/>
                </a:cxn>
                <a:cxn ang="0">
                  <a:pos x="T4" y="T5"/>
                </a:cxn>
              </a:cxnLst>
              <a:rect l="0" t="0" r="r" b="b"/>
              <a:pathLst>
                <a:path w="24923" h="43200" fill="none"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path>
                <a:path w="24923" h="43200" stroke="0"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lnTo>
                    <a:pt x="3323" y="21600"/>
                  </a:lnTo>
                  <a:close/>
                </a:path>
              </a:pathLst>
            </a:custGeom>
            <a:noFill/>
            <a:ln w="28575">
              <a:solidFill>
                <a:srgbClr val="00206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10" name="Line 78"/>
            <p:cNvSpPr>
              <a:spLocks noChangeShapeType="1"/>
            </p:cNvSpPr>
            <p:nvPr/>
          </p:nvSpPr>
          <p:spPr bwMode="auto">
            <a:xfrm>
              <a:off x="3984" y="2928"/>
              <a:ext cx="192"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11" name="Oval 79"/>
            <p:cNvSpPr>
              <a:spLocks noChangeArrowheads="1"/>
            </p:cNvSpPr>
            <p:nvPr/>
          </p:nvSpPr>
          <p:spPr bwMode="auto">
            <a:xfrm>
              <a:off x="3408" y="2784"/>
              <a:ext cx="96" cy="96"/>
            </a:xfrm>
            <a:prstGeom prst="ellipse">
              <a:avLst/>
            </a:prstGeom>
            <a:noFill/>
            <a:ln w="28575">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12" name="Oval 80"/>
            <p:cNvSpPr>
              <a:spLocks noChangeArrowheads="1"/>
            </p:cNvSpPr>
            <p:nvPr/>
          </p:nvSpPr>
          <p:spPr bwMode="auto">
            <a:xfrm>
              <a:off x="3408" y="2976"/>
              <a:ext cx="96" cy="96"/>
            </a:xfrm>
            <a:prstGeom prst="ellipse">
              <a:avLst/>
            </a:prstGeom>
            <a:noFill/>
            <a:ln w="28575">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13" name="Line 81"/>
            <p:cNvSpPr>
              <a:spLocks noChangeShapeType="1"/>
            </p:cNvSpPr>
            <p:nvPr/>
          </p:nvSpPr>
          <p:spPr bwMode="auto">
            <a:xfrm>
              <a:off x="3120" y="3024"/>
              <a:ext cx="288" cy="0"/>
            </a:xfrm>
            <a:prstGeom prst="line">
              <a:avLst/>
            </a:prstGeom>
            <a:noFill/>
            <a:ln w="28575">
              <a:solidFill>
                <a:srgbClr val="002060"/>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14" name="Line 82"/>
            <p:cNvSpPr>
              <a:spLocks noChangeShapeType="1"/>
            </p:cNvSpPr>
            <p:nvPr/>
          </p:nvSpPr>
          <p:spPr bwMode="auto">
            <a:xfrm>
              <a:off x="2880" y="3216"/>
              <a:ext cx="240"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15" name="Line 83"/>
            <p:cNvSpPr>
              <a:spLocks noChangeShapeType="1"/>
            </p:cNvSpPr>
            <p:nvPr/>
          </p:nvSpPr>
          <p:spPr bwMode="auto">
            <a:xfrm>
              <a:off x="3120" y="3024"/>
              <a:ext cx="0" cy="192"/>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16" name="Line 84"/>
            <p:cNvSpPr>
              <a:spLocks noChangeShapeType="1"/>
            </p:cNvSpPr>
            <p:nvPr/>
          </p:nvSpPr>
          <p:spPr bwMode="auto">
            <a:xfrm>
              <a:off x="3264" y="2544"/>
              <a:ext cx="0" cy="288"/>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17" name="Line 85"/>
            <p:cNvSpPr>
              <a:spLocks noChangeShapeType="1"/>
            </p:cNvSpPr>
            <p:nvPr/>
          </p:nvSpPr>
          <p:spPr bwMode="auto">
            <a:xfrm>
              <a:off x="2880" y="2544"/>
              <a:ext cx="384" cy="0"/>
            </a:xfrm>
            <a:prstGeom prst="line">
              <a:avLst/>
            </a:prstGeom>
            <a:noFill/>
            <a:ln w="28575">
              <a:solidFill>
                <a:srgbClr val="00206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9318" name="Group 86"/>
          <p:cNvGrpSpPr/>
          <p:nvPr/>
        </p:nvGrpSpPr>
        <p:grpSpPr bwMode="auto">
          <a:xfrm>
            <a:off x="4724400" y="2804120"/>
            <a:ext cx="2057400" cy="2590800"/>
            <a:chOff x="2880" y="1584"/>
            <a:chExt cx="1296" cy="1632"/>
          </a:xfrm>
        </p:grpSpPr>
        <p:sp>
          <p:nvSpPr>
            <p:cNvPr id="479319" name="Line 87"/>
            <p:cNvSpPr>
              <a:spLocks noChangeShapeType="1"/>
            </p:cNvSpPr>
            <p:nvPr/>
          </p:nvSpPr>
          <p:spPr bwMode="auto">
            <a:xfrm>
              <a:off x="3504" y="2016"/>
              <a:ext cx="0" cy="48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0" name="Line 88"/>
            <p:cNvSpPr>
              <a:spLocks noChangeShapeType="1"/>
            </p:cNvSpPr>
            <p:nvPr/>
          </p:nvSpPr>
          <p:spPr bwMode="auto">
            <a:xfrm>
              <a:off x="3504" y="2064"/>
              <a:ext cx="288"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1" name="Line 89"/>
            <p:cNvSpPr>
              <a:spLocks noChangeShapeType="1"/>
            </p:cNvSpPr>
            <p:nvPr/>
          </p:nvSpPr>
          <p:spPr bwMode="auto">
            <a:xfrm>
              <a:off x="3504" y="2448"/>
              <a:ext cx="288"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2" name="Arc 90"/>
            <p:cNvSpPr/>
            <p:nvPr/>
          </p:nvSpPr>
          <p:spPr bwMode="auto">
            <a:xfrm>
              <a:off x="3755" y="2064"/>
              <a:ext cx="229" cy="384"/>
            </a:xfrm>
            <a:custGeom>
              <a:avLst/>
              <a:gdLst>
                <a:gd name="G0" fmla="+- 3323 0 0"/>
                <a:gd name="G1" fmla="+- 21600 0 0"/>
                <a:gd name="G2" fmla="+- 21600 0 0"/>
                <a:gd name="T0" fmla="*/ 916 w 24923"/>
                <a:gd name="T1" fmla="*/ 135 h 43200"/>
                <a:gd name="T2" fmla="*/ 0 w 24923"/>
                <a:gd name="T3" fmla="*/ 42943 h 43200"/>
                <a:gd name="T4" fmla="*/ 3323 w 24923"/>
                <a:gd name="T5" fmla="*/ 21600 h 43200"/>
              </a:gdLst>
              <a:ahLst/>
              <a:cxnLst>
                <a:cxn ang="0">
                  <a:pos x="T0" y="T1"/>
                </a:cxn>
                <a:cxn ang="0">
                  <a:pos x="T2" y="T3"/>
                </a:cxn>
                <a:cxn ang="0">
                  <a:pos x="T4" y="T5"/>
                </a:cxn>
              </a:cxnLst>
              <a:rect l="0" t="0" r="r" b="b"/>
              <a:pathLst>
                <a:path w="24923" h="43200" fill="none"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path>
                <a:path w="24923" h="43200" stroke="0" extrusionOk="0">
                  <a:moveTo>
                    <a:pt x="915" y="134"/>
                  </a:moveTo>
                  <a:cubicBezTo>
                    <a:pt x="1715" y="44"/>
                    <a:pt x="2518" y="-1"/>
                    <a:pt x="3323" y="0"/>
                  </a:cubicBezTo>
                  <a:cubicBezTo>
                    <a:pt x="15252" y="0"/>
                    <a:pt x="24923" y="9670"/>
                    <a:pt x="24923" y="21600"/>
                  </a:cubicBezTo>
                  <a:cubicBezTo>
                    <a:pt x="24923" y="33529"/>
                    <a:pt x="15252" y="43200"/>
                    <a:pt x="3323" y="43200"/>
                  </a:cubicBezTo>
                  <a:cubicBezTo>
                    <a:pt x="2210" y="43200"/>
                    <a:pt x="1099" y="43114"/>
                    <a:pt x="0" y="42942"/>
                  </a:cubicBezTo>
                  <a:lnTo>
                    <a:pt x="3323" y="21600"/>
                  </a:lnTo>
                  <a:close/>
                </a:path>
              </a:pathLst>
            </a:custGeom>
            <a:noFill/>
            <a:ln w="28575">
              <a:solidFill>
                <a:schemeClr val="accent2"/>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23" name="Line 91"/>
            <p:cNvSpPr>
              <a:spLocks noChangeShapeType="1"/>
            </p:cNvSpPr>
            <p:nvPr/>
          </p:nvSpPr>
          <p:spPr bwMode="auto">
            <a:xfrm>
              <a:off x="3984" y="2256"/>
              <a:ext cx="192"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4" name="Oval 92"/>
            <p:cNvSpPr>
              <a:spLocks noChangeArrowheads="1"/>
            </p:cNvSpPr>
            <p:nvPr/>
          </p:nvSpPr>
          <p:spPr bwMode="auto">
            <a:xfrm>
              <a:off x="3408" y="2064"/>
              <a:ext cx="96" cy="96"/>
            </a:xfrm>
            <a:prstGeom prst="ellipse">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25" name="Oval 93"/>
            <p:cNvSpPr>
              <a:spLocks noChangeArrowheads="1"/>
            </p:cNvSpPr>
            <p:nvPr/>
          </p:nvSpPr>
          <p:spPr bwMode="auto">
            <a:xfrm>
              <a:off x="3408" y="2208"/>
              <a:ext cx="96" cy="96"/>
            </a:xfrm>
            <a:prstGeom prst="ellipse">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26" name="Oval 94"/>
            <p:cNvSpPr>
              <a:spLocks noChangeArrowheads="1"/>
            </p:cNvSpPr>
            <p:nvPr/>
          </p:nvSpPr>
          <p:spPr bwMode="auto">
            <a:xfrm>
              <a:off x="3408" y="2352"/>
              <a:ext cx="96" cy="96"/>
            </a:xfrm>
            <a:prstGeom prst="ellipse">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27" name="Line 95"/>
            <p:cNvSpPr>
              <a:spLocks noChangeShapeType="1"/>
            </p:cNvSpPr>
            <p:nvPr/>
          </p:nvSpPr>
          <p:spPr bwMode="auto">
            <a:xfrm>
              <a:off x="2880" y="1584"/>
              <a:ext cx="384"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8" name="Line 96"/>
            <p:cNvSpPr>
              <a:spLocks noChangeShapeType="1"/>
            </p:cNvSpPr>
            <p:nvPr/>
          </p:nvSpPr>
          <p:spPr bwMode="auto">
            <a:xfrm>
              <a:off x="3264" y="2112"/>
              <a:ext cx="144"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29" name="Line 97"/>
            <p:cNvSpPr>
              <a:spLocks noChangeShapeType="1"/>
            </p:cNvSpPr>
            <p:nvPr/>
          </p:nvSpPr>
          <p:spPr bwMode="auto">
            <a:xfrm>
              <a:off x="3120" y="2400"/>
              <a:ext cx="0" cy="816"/>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0" name="Line 98"/>
            <p:cNvSpPr>
              <a:spLocks noChangeShapeType="1"/>
            </p:cNvSpPr>
            <p:nvPr/>
          </p:nvSpPr>
          <p:spPr bwMode="auto">
            <a:xfrm>
              <a:off x="3120" y="2400"/>
              <a:ext cx="288" cy="0"/>
            </a:xfrm>
            <a:prstGeom prst="line">
              <a:avLst/>
            </a:prstGeom>
            <a:noFill/>
            <a:ln w="28575">
              <a:solidFill>
                <a:schemeClr val="accent2"/>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1" name="Line 99"/>
            <p:cNvSpPr>
              <a:spLocks noChangeShapeType="1"/>
            </p:cNvSpPr>
            <p:nvPr/>
          </p:nvSpPr>
          <p:spPr bwMode="auto">
            <a:xfrm>
              <a:off x="3264" y="1584"/>
              <a:ext cx="0" cy="528"/>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2" name="Line 100"/>
            <p:cNvSpPr>
              <a:spLocks noChangeShapeType="1"/>
            </p:cNvSpPr>
            <p:nvPr/>
          </p:nvSpPr>
          <p:spPr bwMode="auto">
            <a:xfrm>
              <a:off x="2976" y="2256"/>
              <a:ext cx="432" cy="0"/>
            </a:xfrm>
            <a:prstGeom prst="line">
              <a:avLst/>
            </a:prstGeom>
            <a:noFill/>
            <a:ln w="28575">
              <a:solidFill>
                <a:schemeClr val="accent2"/>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3" name="Line 101"/>
            <p:cNvSpPr>
              <a:spLocks noChangeShapeType="1"/>
            </p:cNvSpPr>
            <p:nvPr/>
          </p:nvSpPr>
          <p:spPr bwMode="auto">
            <a:xfrm flipH="1">
              <a:off x="2880" y="3216"/>
              <a:ext cx="240"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4" name="Line 102"/>
            <p:cNvSpPr>
              <a:spLocks noChangeShapeType="1"/>
            </p:cNvSpPr>
            <p:nvPr/>
          </p:nvSpPr>
          <p:spPr bwMode="auto">
            <a:xfrm flipH="1">
              <a:off x="2880" y="2256"/>
              <a:ext cx="96"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9335" name="Group 103"/>
          <p:cNvGrpSpPr/>
          <p:nvPr/>
        </p:nvGrpSpPr>
        <p:grpSpPr bwMode="auto">
          <a:xfrm>
            <a:off x="6781800" y="3870920"/>
            <a:ext cx="2176463" cy="2133600"/>
            <a:chOff x="4176" y="2256"/>
            <a:chExt cx="1371" cy="1344"/>
          </a:xfrm>
        </p:grpSpPr>
        <p:sp>
          <p:nvSpPr>
            <p:cNvPr id="479336" name="Line 104"/>
            <p:cNvSpPr>
              <a:spLocks noChangeShapeType="1"/>
            </p:cNvSpPr>
            <p:nvPr/>
          </p:nvSpPr>
          <p:spPr bwMode="auto">
            <a:xfrm>
              <a:off x="4176" y="2256"/>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7" name="Line 105"/>
            <p:cNvSpPr>
              <a:spLocks noChangeShapeType="1"/>
            </p:cNvSpPr>
            <p:nvPr/>
          </p:nvSpPr>
          <p:spPr bwMode="auto">
            <a:xfrm>
              <a:off x="4176" y="3024"/>
              <a:ext cx="0"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38" name="Arc 106"/>
            <p:cNvSpPr/>
            <p:nvPr/>
          </p:nvSpPr>
          <p:spPr bwMode="auto">
            <a:xfrm>
              <a:off x="4272" y="2737"/>
              <a:ext cx="96" cy="384"/>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39" name="Arc 107"/>
            <p:cNvSpPr/>
            <p:nvPr/>
          </p:nvSpPr>
          <p:spPr bwMode="auto">
            <a:xfrm>
              <a:off x="4272" y="27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40" name="Arc 108"/>
            <p:cNvSpPr/>
            <p:nvPr/>
          </p:nvSpPr>
          <p:spPr bwMode="auto">
            <a:xfrm flipV="1">
              <a:off x="4272" y="29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341" name="Line 109"/>
            <p:cNvSpPr>
              <a:spLocks noChangeShapeType="1"/>
            </p:cNvSpPr>
            <p:nvPr/>
          </p:nvSpPr>
          <p:spPr bwMode="auto">
            <a:xfrm>
              <a:off x="4176" y="283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42" name="Line 110"/>
            <p:cNvSpPr>
              <a:spLocks noChangeShapeType="1"/>
            </p:cNvSpPr>
            <p:nvPr/>
          </p:nvSpPr>
          <p:spPr bwMode="auto">
            <a:xfrm>
              <a:off x="4176" y="302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43" name="Line 111"/>
            <p:cNvSpPr>
              <a:spLocks noChangeShapeType="1"/>
            </p:cNvSpPr>
            <p:nvPr/>
          </p:nvSpPr>
          <p:spPr bwMode="auto">
            <a:xfrm>
              <a:off x="4800" y="292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9344" name="Text Box 112"/>
            <p:cNvSpPr txBox="1">
              <a:spLocks noChangeArrowheads="1"/>
            </p:cNvSpPr>
            <p:nvPr/>
          </p:nvSpPr>
          <p:spPr bwMode="auto">
            <a:xfrm>
              <a:off x="4984" y="2784"/>
              <a:ext cx="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PGTQ</a:t>
              </a:r>
              <a:endParaRPr lang="en-US" altLang="zh-CN"/>
            </a:p>
          </p:txBody>
        </p:sp>
        <p:sp>
          <p:nvSpPr>
            <p:cNvPr id="479345" name="Line 113"/>
            <p:cNvSpPr>
              <a:spLocks noChangeShapeType="1"/>
            </p:cNvSpPr>
            <p:nvPr/>
          </p:nvSpPr>
          <p:spPr bwMode="auto">
            <a:xfrm>
              <a:off x="4176" y="292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9346" name="Rectangle 114"/>
          <p:cNvSpPr>
            <a:spLocks noGrp="1" noChangeArrowheads="1"/>
          </p:cNvSpPr>
          <p:nvPr>
            <p:ph type="title"/>
          </p:nvPr>
        </p:nvSpPr>
        <p:spPr/>
        <p:txBody>
          <a:bodyPr/>
          <a:lstStyle/>
          <a:p>
            <a:r>
              <a:rPr lang="zh-CN" altLang="en-US"/>
              <a:t>比较器的并行扩展</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blinds(horizontal)">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9235"/>
                                        </p:tgtEl>
                                        <p:attrNameLst>
                                          <p:attrName>style.visibility</p:attrName>
                                        </p:attrNameLst>
                                      </p:cBhvr>
                                      <p:to>
                                        <p:strVal val="visible"/>
                                      </p:to>
                                    </p:set>
                                    <p:animEffect transition="in" filter="blinds(horizontal)">
                                      <p:cBhvr>
                                        <p:cTn id="12" dur="500"/>
                                        <p:tgtEl>
                                          <p:spTgt spid="4792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9261"/>
                                        </p:tgtEl>
                                        <p:attrNameLst>
                                          <p:attrName>style.visibility</p:attrName>
                                        </p:attrNameLst>
                                      </p:cBhvr>
                                      <p:to>
                                        <p:strVal val="visible"/>
                                      </p:to>
                                    </p:set>
                                    <p:animEffect transition="in" filter="wipe(left)">
                                      <p:cBhvr>
                                        <p:cTn id="17" dur="500"/>
                                        <p:tgtEl>
                                          <p:spTgt spid="4792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9268"/>
                                        </p:tgtEl>
                                        <p:attrNameLst>
                                          <p:attrName>style.visibility</p:attrName>
                                        </p:attrNameLst>
                                      </p:cBhvr>
                                      <p:to>
                                        <p:strVal val="visible"/>
                                      </p:to>
                                    </p:set>
                                    <p:animEffect transition="in" filter="wipe(left)">
                                      <p:cBhvr>
                                        <p:cTn id="22" dur="500"/>
                                        <p:tgtEl>
                                          <p:spTgt spid="4792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9257"/>
                                        </p:tgtEl>
                                        <p:attrNameLst>
                                          <p:attrName>style.visibility</p:attrName>
                                        </p:attrNameLst>
                                      </p:cBhvr>
                                      <p:to>
                                        <p:strVal val="visible"/>
                                      </p:to>
                                    </p:set>
                                    <p:animEffect transition="in" filter="blinds(horizontal)">
                                      <p:cBhvr>
                                        <p:cTn id="27" dur="500"/>
                                        <p:tgtEl>
                                          <p:spTgt spid="479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9274"/>
                                        </p:tgtEl>
                                        <p:attrNameLst>
                                          <p:attrName>style.visibility</p:attrName>
                                        </p:attrNameLst>
                                      </p:cBhvr>
                                      <p:to>
                                        <p:strVal val="visible"/>
                                      </p:to>
                                    </p:set>
                                    <p:animEffect transition="in" filter="wipe(left)">
                                      <p:cBhvr>
                                        <p:cTn id="32" dur="500"/>
                                        <p:tgtEl>
                                          <p:spTgt spid="4792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9293"/>
                                        </p:tgtEl>
                                        <p:attrNameLst>
                                          <p:attrName>style.visibility</p:attrName>
                                        </p:attrNameLst>
                                      </p:cBhvr>
                                      <p:to>
                                        <p:strVal val="visible"/>
                                      </p:to>
                                    </p:set>
                                    <p:animEffect transition="in" filter="wipe(left)">
                                      <p:cBhvr>
                                        <p:cTn id="37" dur="500"/>
                                        <p:tgtEl>
                                          <p:spTgt spid="4792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9304"/>
                                        </p:tgtEl>
                                        <p:attrNameLst>
                                          <p:attrName>style.visibility</p:attrName>
                                        </p:attrNameLst>
                                      </p:cBhvr>
                                      <p:to>
                                        <p:strVal val="visible"/>
                                      </p:to>
                                    </p:set>
                                    <p:animEffect transition="in" filter="wipe(left)">
                                      <p:cBhvr>
                                        <p:cTn id="42" dur="500"/>
                                        <p:tgtEl>
                                          <p:spTgt spid="4793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9318"/>
                                        </p:tgtEl>
                                        <p:attrNameLst>
                                          <p:attrName>style.visibility</p:attrName>
                                        </p:attrNameLst>
                                      </p:cBhvr>
                                      <p:to>
                                        <p:strVal val="visible"/>
                                      </p:to>
                                    </p:set>
                                    <p:animEffect transition="in" filter="wipe(left)">
                                      <p:cBhvr>
                                        <p:cTn id="47" dur="500"/>
                                        <p:tgtEl>
                                          <p:spTgt spid="4793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79335"/>
                                        </p:tgtEl>
                                        <p:attrNameLst>
                                          <p:attrName>style.visibility</p:attrName>
                                        </p:attrNameLst>
                                      </p:cBhvr>
                                      <p:to>
                                        <p:strVal val="visible"/>
                                      </p:to>
                                    </p:set>
                                    <p:animEffect transition="in" filter="wipe(left)">
                                      <p:cBhvr>
                                        <p:cTn id="52" dur="500"/>
                                        <p:tgtEl>
                                          <p:spTgt spid="47933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9346"/>
                                        </p:tgtEl>
                                        <p:attrNameLst>
                                          <p:attrName>style.visibility</p:attrName>
                                        </p:attrNameLst>
                                      </p:cBhvr>
                                      <p:to>
                                        <p:strVal val="visible"/>
                                      </p:to>
                                    </p:set>
                                    <p:animEffect transition="in" filter="blinds(horizontal)">
                                      <p:cBhvr>
                                        <p:cTn id="57" dur="500"/>
                                        <p:tgtEl>
                                          <p:spTgt spid="479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bldLvl="0" animBg="1" autoUpdateAnimBg="0"/>
      <p:bldP spid="4793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 </a:t>
            </a:r>
            <a:r>
              <a:rPr lang="zh-CN" altLang="zh-CN" b="1" dirty="0"/>
              <a:t>组合逻辑电路</a:t>
            </a:r>
            <a:r>
              <a:rPr lang="zh-CN" altLang="en-US" b="1" dirty="0"/>
              <a:t>设计</a:t>
            </a:r>
            <a:endParaRPr lang="zh-CN" altLang="en-US" b="1" dirty="0"/>
          </a:p>
        </p:txBody>
      </p:sp>
      <p:sp>
        <p:nvSpPr>
          <p:cNvPr id="3" name="内容占位符 2"/>
          <p:cNvSpPr>
            <a:spLocks noGrp="1"/>
          </p:cNvSpPr>
          <p:nvPr>
            <p:ph idx="1"/>
          </p:nvPr>
        </p:nvSpPr>
        <p:spPr>
          <a:xfrm>
            <a:off x="455270" y="1278132"/>
            <a:ext cx="7213074" cy="331966"/>
          </a:xfrm>
        </p:spPr>
        <p:txBody>
          <a:bodyPr/>
          <a:lstStyle/>
          <a:p>
            <a:pPr marL="0" indent="0">
              <a:buNone/>
            </a:pPr>
            <a:r>
              <a:rPr lang="zh-CN" altLang="en-US" sz="2200" b="1" dirty="0" smtClean="0"/>
              <a:t>从</a:t>
            </a:r>
            <a:r>
              <a:rPr lang="zh-CN" altLang="en-US" sz="2200" b="1" dirty="0"/>
              <a:t>文字描述到逻辑电路或</a:t>
            </a:r>
            <a:r>
              <a:rPr lang="zh-CN" altLang="en-US" sz="2200" b="1" dirty="0" smtClean="0"/>
              <a:t>系统设计的</a:t>
            </a:r>
            <a:r>
              <a:rPr lang="zh-CN" altLang="en-US" sz="2200" b="1" dirty="0"/>
              <a:t>整个</a:t>
            </a:r>
            <a:r>
              <a:rPr lang="zh-CN" altLang="en-US" sz="2200" b="1" dirty="0" smtClean="0"/>
              <a:t>过程如下：</a:t>
            </a:r>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fld>
            <a:endParaRPr lang="en-US" altLang="zh-CN"/>
          </a:p>
        </p:txBody>
      </p:sp>
      <p:sp>
        <p:nvSpPr>
          <p:cNvPr id="5" name="文本框 4"/>
          <p:cNvSpPr txBox="1"/>
          <p:nvPr/>
        </p:nvSpPr>
        <p:spPr>
          <a:xfrm>
            <a:off x="800100" y="2060085"/>
            <a:ext cx="1788502"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分析文字描述</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6" name="箭头: 下 5"/>
          <p:cNvSpPr/>
          <p:nvPr/>
        </p:nvSpPr>
        <p:spPr>
          <a:xfrm>
            <a:off x="1550335" y="2481935"/>
            <a:ext cx="288032" cy="36146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02572" y="2086259"/>
            <a:ext cx="5754002"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微软雅黑" panose="020B0503020204020204" pitchFamily="34" charset="-122"/>
                <a:ea typeface="微软雅黑" panose="020B0503020204020204" pitchFamily="34" charset="-122"/>
              </a:rPr>
              <a:t>逻辑抽象：根据</a:t>
            </a:r>
            <a:r>
              <a:rPr lang="zh-CN" altLang="en-US" sz="1800" dirty="0" smtClean="0">
                <a:latin typeface="微软雅黑" panose="020B0503020204020204" pitchFamily="34" charset="-122"/>
                <a:ea typeface="微软雅黑" panose="020B0503020204020204" pitchFamily="34" charset="-122"/>
              </a:rPr>
              <a:t>功能需求分析</a:t>
            </a:r>
            <a:r>
              <a:rPr lang="zh-CN" altLang="en-US" sz="1800" dirty="0">
                <a:solidFill>
                  <a:srgbClr val="FA5860"/>
                </a:solidFill>
                <a:latin typeface="微软雅黑" panose="020B0503020204020204" pitchFamily="34" charset="-122"/>
                <a:ea typeface="微软雅黑" panose="020B0503020204020204" pitchFamily="34" charset="-122"/>
              </a:rPr>
              <a:t>输入、</a:t>
            </a:r>
            <a:r>
              <a:rPr lang="zh-CN" altLang="en-US" sz="1800" dirty="0" smtClean="0">
                <a:solidFill>
                  <a:srgbClr val="FF0000"/>
                </a:solidFill>
                <a:latin typeface="微软雅黑" panose="020B0503020204020204" pitchFamily="34" charset="-122"/>
                <a:ea typeface="微软雅黑" panose="020B0503020204020204" pitchFamily="34" charset="-122"/>
              </a:rPr>
              <a:t>输出</a:t>
            </a:r>
            <a:r>
              <a:rPr lang="zh-CN" altLang="en-US" sz="1800" dirty="0" smtClean="0">
                <a:solidFill>
                  <a:schemeClr val="tx1"/>
                </a:solidFill>
                <a:latin typeface="微软雅黑" panose="020B0503020204020204" pitchFamily="34" charset="-122"/>
                <a:ea typeface="微软雅黑" panose="020B0503020204020204" pitchFamily="34" charset="-122"/>
              </a:rPr>
              <a:t>间</a:t>
            </a:r>
            <a:r>
              <a:rPr lang="zh-CN" altLang="en-US" sz="1800" dirty="0">
                <a:solidFill>
                  <a:schemeClr val="tx1"/>
                </a:solidFill>
                <a:latin typeface="微软雅黑" panose="020B0503020204020204" pitchFamily="34" charset="-122"/>
                <a:ea typeface="微软雅黑" panose="020B0503020204020204" pitchFamily="34" charset="-122"/>
              </a:rPr>
              <a:t>的</a:t>
            </a:r>
            <a:r>
              <a:rPr lang="zh-CN" altLang="en-US" sz="1800" dirty="0">
                <a:solidFill>
                  <a:srgbClr val="FF0000"/>
                </a:solidFill>
                <a:latin typeface="微软雅黑" panose="020B0503020204020204" pitchFamily="34" charset="-122"/>
                <a:ea typeface="微软雅黑" panose="020B0503020204020204" pitchFamily="34" charset="-122"/>
              </a:rPr>
              <a:t>逻辑</a:t>
            </a:r>
            <a:r>
              <a:rPr lang="zh-CN" altLang="en-US" sz="1800" dirty="0" smtClean="0">
                <a:solidFill>
                  <a:schemeClr val="tx1"/>
                </a:solidFill>
                <a:latin typeface="微软雅黑" panose="020B0503020204020204" pitchFamily="34" charset="-122"/>
                <a:ea typeface="微软雅黑" panose="020B0503020204020204" pitchFamily="34" charset="-122"/>
              </a:rPr>
              <a:t>关系</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4755" y="2864973"/>
            <a:ext cx="1753847" cy="7078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给出真值表</a:t>
            </a:r>
            <a:r>
              <a:rPr lang="en-US"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输出表达式</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9" name="箭头: 下 8"/>
          <p:cNvSpPr/>
          <p:nvPr/>
        </p:nvSpPr>
        <p:spPr>
          <a:xfrm>
            <a:off x="1566868" y="3572859"/>
            <a:ext cx="289620" cy="3643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02572" y="3016909"/>
            <a:ext cx="57540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微软雅黑" panose="020B0503020204020204" pitchFamily="34" charset="-122"/>
                <a:ea typeface="微软雅黑" panose="020B0503020204020204" pitchFamily="34" charset="-122"/>
              </a:rPr>
              <a:t>逻辑化简：利用布尔代数或卡诺图</a:t>
            </a:r>
            <a:r>
              <a:rPr lang="zh-CN" altLang="en-US" sz="1800" dirty="0" smtClean="0">
                <a:latin typeface="微软雅黑" panose="020B0503020204020204" pitchFamily="34" charset="-122"/>
                <a:ea typeface="微软雅黑" panose="020B0503020204020204" pitchFamily="34" charset="-122"/>
              </a:rPr>
              <a:t>等化简函数</a:t>
            </a:r>
            <a:r>
              <a:rPr lang="zh-CN" altLang="en-US" sz="1800" dirty="0">
                <a:latin typeface="微软雅黑" panose="020B0503020204020204" pitchFamily="34" charset="-122"/>
                <a:ea typeface="微软雅黑" panose="020B0503020204020204" pitchFamily="34" charset="-122"/>
              </a:rPr>
              <a:t>表达式</a:t>
            </a:r>
            <a:endParaRPr lang="zh-CN" altLang="en-US" sz="18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8353" y="3945257"/>
            <a:ext cx="1999992"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最简输出表达式</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2" name="箭头: 下 11"/>
          <p:cNvSpPr/>
          <p:nvPr/>
        </p:nvSpPr>
        <p:spPr>
          <a:xfrm>
            <a:off x="1542865" y="4357363"/>
            <a:ext cx="295502" cy="37121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179440" y="3960646"/>
            <a:ext cx="50405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微软雅黑" panose="020B0503020204020204" pitchFamily="34" charset="-122"/>
                <a:ea typeface="微软雅黑" panose="020B0503020204020204" pitchFamily="34" charset="-122"/>
              </a:rPr>
              <a:t>函数转换：独立逻辑门、中间组件、可编程器件</a:t>
            </a:r>
            <a:endParaRPr lang="zh-CN" altLang="en-US" sz="1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55710" y="4740571"/>
            <a:ext cx="1999992"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画出逻辑电路图</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5" name="箭头: 下 14"/>
          <p:cNvSpPr/>
          <p:nvPr/>
        </p:nvSpPr>
        <p:spPr>
          <a:xfrm>
            <a:off x="1619672" y="5129291"/>
            <a:ext cx="288032" cy="39459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959974" y="4777985"/>
            <a:ext cx="527510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微软雅黑" panose="020B0503020204020204" pitchFamily="34" charset="-122"/>
                <a:ea typeface="微软雅黑" panose="020B0503020204020204" pitchFamily="34" charset="-122"/>
              </a:rPr>
              <a:t>逻辑器件的标准符号，输入、输出信号、器件标识</a:t>
            </a:r>
            <a:endParaRPr lang="zh-CN" altLang="en-US" sz="18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015750" y="5549170"/>
            <a:ext cx="1279912"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评价电路</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55702" y="5549170"/>
            <a:ext cx="395373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微软雅黑" panose="020B0503020204020204" pitchFamily="34" charset="-122"/>
                <a:ea typeface="微软雅黑" panose="020B0503020204020204" pitchFamily="34" charset="-122"/>
              </a:rPr>
              <a:t>电路分析：功能、缺陷、电气特性等</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b="1" dirty="0"/>
              <a:t>1.4 </a:t>
            </a:r>
            <a:r>
              <a:rPr lang="zh-CN" altLang="zh-CN" b="1" dirty="0"/>
              <a:t>组合逻辑电路</a:t>
            </a:r>
            <a:r>
              <a:rPr lang="zh-CN" altLang="en-US" b="1" dirty="0"/>
              <a:t>设计</a:t>
            </a:r>
            <a:endParaRPr lang="en-US" altLang="zh-CN" b="1" dirty="0"/>
          </a:p>
        </p:txBody>
      </p:sp>
      <p:sp>
        <p:nvSpPr>
          <p:cNvPr id="78851" name="Rectangle 3"/>
          <p:cNvSpPr>
            <a:spLocks noGrp="1" noChangeArrowheads="1"/>
          </p:cNvSpPr>
          <p:nvPr>
            <p:ph idx="1"/>
          </p:nvPr>
        </p:nvSpPr>
        <p:spPr>
          <a:xfrm>
            <a:off x="107504" y="763153"/>
            <a:ext cx="5216732" cy="1337802"/>
          </a:xfrm>
        </p:spPr>
        <p:txBody>
          <a:bodyPr/>
          <a:lstStyle/>
          <a:p>
            <a:pPr marL="0" indent="0">
              <a:buNone/>
            </a:pPr>
            <a:r>
              <a:rPr lang="zh-CN" altLang="en-US" sz="2200" b="1" dirty="0"/>
              <a:t>例</a:t>
            </a:r>
            <a:r>
              <a:rPr lang="en-US" altLang="zh-CN" sz="2200" b="1" dirty="0"/>
              <a:t>1</a:t>
            </a:r>
            <a:r>
              <a:rPr lang="zh-CN" altLang="en-US" sz="2200" b="1" dirty="0"/>
              <a:t>：素数检测器的设计</a:t>
            </a:r>
            <a:endParaRPr lang="en-US" altLang="zh-CN" sz="2200" b="1" dirty="0"/>
          </a:p>
          <a:p>
            <a:pPr lvl="1"/>
            <a:r>
              <a:rPr lang="en-US" altLang="zh-CN" sz="2200" dirty="0">
                <a:latin typeface="微软雅黑" panose="020B0503020204020204" pitchFamily="34" charset="-122"/>
                <a:ea typeface="微软雅黑" panose="020B0503020204020204" pitchFamily="34" charset="-122"/>
              </a:rPr>
              <a:t>4-bit input, N</a:t>
            </a:r>
            <a:r>
              <a:rPr lang="en-US" altLang="zh-CN" sz="2200" baseline="-25000" dirty="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0</a:t>
            </a:r>
            <a:endParaRPr lang="en-US" altLang="zh-CN" sz="2200" baseline="-25000" dirty="0">
              <a:latin typeface="微软雅黑" panose="020B0503020204020204" pitchFamily="34" charset="-122"/>
              <a:ea typeface="微软雅黑" panose="020B0503020204020204" pitchFamily="34" charset="-122"/>
            </a:endParaRPr>
          </a:p>
          <a:p>
            <a:pPr marL="0" indent="0">
              <a:buNone/>
            </a:pPr>
            <a:r>
              <a:rPr lang="zh-CN" altLang="en-US" sz="2200" b="1" dirty="0" smtClean="0"/>
              <a:t>写出</a:t>
            </a:r>
            <a:r>
              <a:rPr lang="zh-CN" altLang="en-US" sz="2200" b="1" dirty="0"/>
              <a:t>最小项表达式</a:t>
            </a:r>
            <a:endParaRPr lang="en-US" altLang="zh-CN" sz="2200" b="1" dirty="0"/>
          </a:p>
        </p:txBody>
      </p:sp>
      <p:sp>
        <p:nvSpPr>
          <p:cNvPr id="9" name="灯片编号占位符 8"/>
          <p:cNvSpPr>
            <a:spLocks noGrp="1"/>
          </p:cNvSpPr>
          <p:nvPr>
            <p:ph type="sldNum" sz="quarter" idx="4294967295"/>
          </p:nvPr>
        </p:nvSpPr>
        <p:spPr>
          <a:xfrm>
            <a:off x="8606854" y="6489700"/>
            <a:ext cx="501650" cy="333375"/>
          </a:xfrm>
          <a:prstGeom prst="rect">
            <a:avLst/>
          </a:prstGeom>
        </p:spPr>
        <p:txBody>
          <a:bodyPr/>
          <a:lstStyle/>
          <a:p>
            <a:pPr>
              <a:defRPr/>
            </a:pPr>
            <a:fld id="{F38CFDAA-5283-40C9-80A4-C3781C02EB22}" type="slidenum">
              <a:rPr lang="en-US" altLang="zh-CN" smtClean="0"/>
            </a:fld>
            <a:endParaRPr lang="en-US" altLang="zh-CN" dirty="0"/>
          </a:p>
        </p:txBody>
      </p:sp>
      <p:sp>
        <p:nvSpPr>
          <p:cNvPr id="78853" name="Text Box 5"/>
          <p:cNvSpPr txBox="1">
            <a:spLocks noChangeArrowheads="1"/>
          </p:cNvSpPr>
          <p:nvPr/>
        </p:nvSpPr>
        <p:spPr bwMode="auto">
          <a:xfrm>
            <a:off x="6804248" y="1202126"/>
            <a:ext cx="2081132" cy="5324535"/>
          </a:xfrm>
          <a:prstGeom prst="rect">
            <a:avLst/>
          </a:prstGeom>
          <a:noFill/>
          <a:ln w="9525">
            <a:noFill/>
            <a:miter lim="800000"/>
          </a:ln>
          <a:effectLst/>
        </p:spPr>
        <p:txBody>
          <a:bodyPr wrap="square">
            <a:spAutoFit/>
          </a:bodyPr>
          <a:lstStyle/>
          <a:p>
            <a:r>
              <a:rPr lang="en-US" altLang="zh-CN" sz="2000" dirty="0">
                <a:ea typeface="宋体" panose="02010600030101010101" pitchFamily="2" charset="-122"/>
              </a:rPr>
              <a:t>row N</a:t>
            </a:r>
            <a:r>
              <a:rPr lang="en-US" altLang="zh-CN" sz="2000" baseline="-25000" dirty="0">
                <a:ea typeface="宋体" panose="02010600030101010101" pitchFamily="2" charset="-122"/>
              </a:rPr>
              <a:t>3 </a:t>
            </a:r>
            <a:r>
              <a:rPr lang="en-US" altLang="zh-CN" sz="2000" dirty="0">
                <a:ea typeface="宋体" panose="02010600030101010101" pitchFamily="2" charset="-122"/>
              </a:rPr>
              <a:t>N</a:t>
            </a:r>
            <a:r>
              <a:rPr lang="en-US" altLang="zh-CN" sz="2000" baseline="-25000" dirty="0">
                <a:ea typeface="宋体" panose="02010600030101010101" pitchFamily="2" charset="-122"/>
              </a:rPr>
              <a:t>2 </a:t>
            </a:r>
            <a:r>
              <a:rPr lang="en-US" altLang="zh-CN" sz="2000" dirty="0">
                <a:ea typeface="宋体" panose="02010600030101010101" pitchFamily="2" charset="-122"/>
              </a:rPr>
              <a:t>N</a:t>
            </a:r>
            <a:r>
              <a:rPr lang="en-US" altLang="zh-CN" sz="2000" baseline="-25000" dirty="0">
                <a:ea typeface="宋体" panose="02010600030101010101" pitchFamily="2" charset="-122"/>
              </a:rPr>
              <a:t>1 </a:t>
            </a:r>
            <a:r>
              <a:rPr lang="en-US" altLang="zh-CN" sz="2000" dirty="0">
                <a:ea typeface="宋体" panose="02010600030101010101" pitchFamily="2" charset="-122"/>
              </a:rPr>
              <a:t>N</a:t>
            </a:r>
            <a:r>
              <a:rPr lang="en-US" altLang="zh-CN" sz="2000" baseline="-25000" dirty="0">
                <a:ea typeface="宋体" panose="02010600030101010101" pitchFamily="2" charset="-122"/>
              </a:rPr>
              <a:t>0    </a:t>
            </a:r>
            <a:endParaRPr lang="en-US" altLang="zh-CN" sz="2000" dirty="0">
              <a:ea typeface="宋体" panose="02010600030101010101" pitchFamily="2" charset="-122"/>
            </a:endParaRPr>
          </a:p>
          <a:p>
            <a:r>
              <a:rPr lang="en-US" altLang="zh-CN" sz="2000" dirty="0">
                <a:ea typeface="宋体" panose="02010600030101010101" pitchFamily="2" charset="-122"/>
              </a:rPr>
              <a:t> 0     0   0   0   0     </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1</a:t>
            </a:r>
            <a:r>
              <a:rPr lang="en-US" altLang="zh-CN" sz="2000" dirty="0">
                <a:ea typeface="宋体" panose="02010600030101010101" pitchFamily="2" charset="-122"/>
              </a:rPr>
              <a:t>     0   0   0   1    </a:t>
            </a:r>
            <a:endParaRPr lang="en-US" altLang="zh-CN" sz="2000" dirty="0">
              <a:solidFill>
                <a:srgbClr val="FF0000"/>
              </a:solidFill>
              <a:ea typeface="宋体" panose="02010600030101010101" pitchFamily="2" charset="-122"/>
            </a:endParaRPr>
          </a:p>
          <a:p>
            <a:r>
              <a:rPr lang="en-US" altLang="zh-CN" sz="2000" dirty="0">
                <a:solidFill>
                  <a:srgbClr val="FF0000"/>
                </a:solidFill>
                <a:ea typeface="宋体" panose="02010600030101010101" pitchFamily="2" charset="-122"/>
              </a:rPr>
              <a:t> 2     </a:t>
            </a:r>
            <a:r>
              <a:rPr lang="en-US" altLang="zh-CN" sz="2000" dirty="0">
                <a:ea typeface="宋体" panose="02010600030101010101" pitchFamily="2" charset="-122"/>
              </a:rPr>
              <a:t>0   0   1   0    </a:t>
            </a:r>
            <a:endParaRPr lang="en-US" altLang="zh-CN" sz="2000" dirty="0">
              <a:solidFill>
                <a:srgbClr val="FF0000"/>
              </a:solidFill>
              <a:ea typeface="宋体" panose="02010600030101010101" pitchFamily="2" charset="-122"/>
            </a:endParaRPr>
          </a:p>
          <a:p>
            <a:r>
              <a:rPr lang="en-US" altLang="zh-CN" sz="2000" dirty="0">
                <a:solidFill>
                  <a:srgbClr val="FF0000"/>
                </a:solidFill>
                <a:ea typeface="宋体" panose="02010600030101010101" pitchFamily="2" charset="-122"/>
              </a:rPr>
              <a:t> 3     </a:t>
            </a:r>
            <a:r>
              <a:rPr lang="en-US" altLang="zh-CN" sz="2000" dirty="0">
                <a:ea typeface="宋体" panose="02010600030101010101" pitchFamily="2" charset="-122"/>
              </a:rPr>
              <a:t>0   0   1   1    </a:t>
            </a:r>
            <a:endParaRPr lang="en-US" altLang="zh-CN" sz="2000" dirty="0">
              <a:solidFill>
                <a:srgbClr val="FF0000"/>
              </a:solidFill>
              <a:ea typeface="宋体" panose="02010600030101010101" pitchFamily="2" charset="-122"/>
            </a:endParaRPr>
          </a:p>
          <a:p>
            <a:r>
              <a:rPr lang="en-US" altLang="zh-CN" sz="2000" dirty="0">
                <a:ea typeface="宋体" panose="02010600030101010101" pitchFamily="2" charset="-122"/>
              </a:rPr>
              <a:t> 4     0   1   0   0    </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5 </a:t>
            </a:r>
            <a:r>
              <a:rPr lang="en-US" altLang="zh-CN" sz="2000" dirty="0">
                <a:ea typeface="宋体" panose="02010600030101010101" pitchFamily="2" charset="-122"/>
              </a:rPr>
              <a:t>    0   1   0   1    </a:t>
            </a:r>
            <a:endParaRPr lang="en-US" altLang="zh-CN" sz="2000" dirty="0">
              <a:solidFill>
                <a:srgbClr val="FF0000"/>
              </a:solidFill>
              <a:ea typeface="宋体" panose="02010600030101010101" pitchFamily="2" charset="-122"/>
            </a:endParaRPr>
          </a:p>
          <a:p>
            <a:r>
              <a:rPr lang="en-US" altLang="zh-CN" sz="2000" dirty="0">
                <a:ea typeface="宋体" panose="02010600030101010101" pitchFamily="2" charset="-122"/>
              </a:rPr>
              <a:t> 6     0   1   1   0    </a:t>
            </a:r>
            <a:endParaRPr lang="en-US" altLang="zh-CN" sz="2000" dirty="0">
              <a:ea typeface="宋体" panose="02010600030101010101" pitchFamily="2" charset="-122"/>
            </a:endParaRPr>
          </a:p>
          <a:p>
            <a:r>
              <a:rPr lang="en-US" altLang="zh-CN" sz="2000" dirty="0">
                <a:solidFill>
                  <a:srgbClr val="FF0000"/>
                </a:solidFill>
                <a:ea typeface="宋体" panose="02010600030101010101" pitchFamily="2" charset="-122"/>
              </a:rPr>
              <a:t> 7     </a:t>
            </a:r>
            <a:r>
              <a:rPr lang="en-US" altLang="zh-CN" sz="2000" dirty="0">
                <a:ea typeface="宋体" panose="02010600030101010101" pitchFamily="2" charset="-122"/>
              </a:rPr>
              <a:t>0   1   1   1    </a:t>
            </a:r>
            <a:endParaRPr lang="en-US" altLang="zh-CN" sz="2000" dirty="0">
              <a:solidFill>
                <a:srgbClr val="FF0000"/>
              </a:solidFill>
              <a:ea typeface="宋体" panose="02010600030101010101" pitchFamily="2" charset="-122"/>
            </a:endParaRPr>
          </a:p>
          <a:p>
            <a:r>
              <a:rPr lang="en-US" altLang="zh-CN" sz="2000" dirty="0">
                <a:ea typeface="宋体" panose="02010600030101010101" pitchFamily="2" charset="-122"/>
              </a:rPr>
              <a:t> 8     1   0   0   0    </a:t>
            </a:r>
            <a:endParaRPr lang="en-US" altLang="zh-CN" sz="2000" dirty="0">
              <a:ea typeface="宋体" panose="02010600030101010101" pitchFamily="2" charset="-122"/>
            </a:endParaRPr>
          </a:p>
          <a:p>
            <a:r>
              <a:rPr lang="en-US" altLang="zh-CN" sz="2000" dirty="0">
                <a:ea typeface="宋体" panose="02010600030101010101" pitchFamily="2" charset="-122"/>
              </a:rPr>
              <a:t> 9     1   0   0   1    </a:t>
            </a:r>
            <a:endParaRPr lang="en-US" altLang="zh-CN" sz="2000" dirty="0">
              <a:ea typeface="宋体" panose="02010600030101010101" pitchFamily="2" charset="-122"/>
            </a:endParaRPr>
          </a:p>
          <a:p>
            <a:r>
              <a:rPr lang="en-US" altLang="zh-CN" sz="2000" dirty="0">
                <a:ea typeface="宋体" panose="02010600030101010101" pitchFamily="2" charset="-122"/>
              </a:rPr>
              <a:t>10    1   0   1   0    </a:t>
            </a:r>
            <a:endParaRPr lang="en-US" altLang="zh-CN" sz="2000" dirty="0">
              <a:ea typeface="宋体" panose="02010600030101010101" pitchFamily="2" charset="-122"/>
            </a:endParaRPr>
          </a:p>
          <a:p>
            <a:r>
              <a:rPr lang="en-US" altLang="zh-CN" sz="2000" dirty="0">
                <a:solidFill>
                  <a:srgbClr val="FF0000"/>
                </a:solidFill>
                <a:ea typeface="宋体" panose="02010600030101010101" pitchFamily="2" charset="-122"/>
              </a:rPr>
              <a:t>11</a:t>
            </a:r>
            <a:r>
              <a:rPr lang="en-US" altLang="zh-CN" sz="2000" dirty="0">
                <a:ea typeface="宋体" panose="02010600030101010101" pitchFamily="2" charset="-122"/>
              </a:rPr>
              <a:t>    1   0   1   1    </a:t>
            </a:r>
            <a:endParaRPr lang="en-US" altLang="zh-CN" sz="2000" dirty="0">
              <a:solidFill>
                <a:srgbClr val="FF0000"/>
              </a:solidFill>
              <a:ea typeface="宋体" panose="02010600030101010101" pitchFamily="2" charset="-122"/>
            </a:endParaRPr>
          </a:p>
          <a:p>
            <a:r>
              <a:rPr lang="en-US" altLang="zh-CN" sz="2000" dirty="0">
                <a:ea typeface="宋体" panose="02010600030101010101" pitchFamily="2" charset="-122"/>
              </a:rPr>
              <a:t>12    1   1   0   0    </a:t>
            </a:r>
            <a:endParaRPr lang="en-US" altLang="zh-CN" sz="2000" dirty="0">
              <a:ea typeface="宋体" panose="02010600030101010101" pitchFamily="2" charset="-122"/>
            </a:endParaRPr>
          </a:p>
          <a:p>
            <a:r>
              <a:rPr lang="en-US" altLang="zh-CN" sz="2000" dirty="0">
                <a:solidFill>
                  <a:srgbClr val="FF0000"/>
                </a:solidFill>
                <a:ea typeface="宋体" panose="02010600030101010101" pitchFamily="2" charset="-122"/>
              </a:rPr>
              <a:t>13</a:t>
            </a:r>
            <a:r>
              <a:rPr lang="en-US" altLang="zh-CN" sz="2000" dirty="0">
                <a:ea typeface="宋体" panose="02010600030101010101" pitchFamily="2" charset="-122"/>
              </a:rPr>
              <a:t>    1   1   0   1    </a:t>
            </a:r>
            <a:endParaRPr lang="en-US" altLang="zh-CN" sz="2000" dirty="0">
              <a:solidFill>
                <a:srgbClr val="FF0000"/>
              </a:solidFill>
              <a:ea typeface="宋体" panose="02010600030101010101" pitchFamily="2" charset="-122"/>
            </a:endParaRPr>
          </a:p>
          <a:p>
            <a:r>
              <a:rPr lang="en-US" altLang="zh-CN" sz="2000" dirty="0">
                <a:ea typeface="宋体" panose="02010600030101010101" pitchFamily="2" charset="-122"/>
              </a:rPr>
              <a:t>14    1   1   1   0    </a:t>
            </a:r>
            <a:endParaRPr lang="en-US" altLang="zh-CN" sz="2000" dirty="0">
              <a:ea typeface="宋体" panose="02010600030101010101" pitchFamily="2" charset="-122"/>
            </a:endParaRPr>
          </a:p>
          <a:p>
            <a:r>
              <a:rPr lang="en-US" altLang="zh-CN" sz="2000" dirty="0">
                <a:ea typeface="宋体" panose="02010600030101010101" pitchFamily="2" charset="-122"/>
              </a:rPr>
              <a:t>15    1   1   1   1    </a:t>
            </a:r>
            <a:endParaRPr lang="en-US" altLang="zh-CN" sz="2000" dirty="0">
              <a:ea typeface="宋体" panose="02010600030101010101" pitchFamily="2" charset="-122"/>
            </a:endParaRPr>
          </a:p>
        </p:txBody>
      </p:sp>
      <p:sp>
        <p:nvSpPr>
          <p:cNvPr id="78854" name="Text Box 6"/>
          <p:cNvSpPr txBox="1">
            <a:spLocks noChangeArrowheads="1"/>
          </p:cNvSpPr>
          <p:nvPr/>
        </p:nvSpPr>
        <p:spPr bwMode="auto">
          <a:xfrm>
            <a:off x="2492790" y="1639290"/>
            <a:ext cx="4318685" cy="461665"/>
          </a:xfrm>
          <a:prstGeom prst="rect">
            <a:avLst/>
          </a:prstGeom>
          <a:noFill/>
          <a:ln w="9525">
            <a:noFill/>
            <a:miter lim="800000"/>
          </a:ln>
          <a:effectLst/>
        </p:spPr>
        <p:txBody>
          <a:bodyPr wrap="square">
            <a:spAutoFit/>
          </a:bodyPr>
          <a:lstStyle/>
          <a:p>
            <a:r>
              <a:rPr lang="en-US" altLang="zh-CN" sz="2400" dirty="0">
                <a:ea typeface="宋体" panose="02010600030101010101" pitchFamily="2" charset="-122"/>
              </a:rPr>
              <a:t>F = </a:t>
            </a:r>
            <a:r>
              <a:rPr lang="en-US" altLang="zh-CN" sz="2400" dirty="0">
                <a:latin typeface="Symbol" panose="05050102010706020507" pitchFamily="18" charset="2"/>
                <a:ea typeface="宋体" panose="02010600030101010101" pitchFamily="2" charset="-122"/>
              </a:rPr>
              <a:t>S</a:t>
            </a:r>
            <a:r>
              <a:rPr lang="en-US" altLang="zh-CN" sz="2400" baseline="-25000" dirty="0">
                <a:latin typeface="Symbol" panose="05050102010706020507" pitchFamily="18" charset="2"/>
                <a:ea typeface="宋体" panose="02010600030101010101" pitchFamily="2" charset="-122"/>
              </a:rPr>
              <a:t>N3N2N1N0</a:t>
            </a:r>
            <a:r>
              <a:rPr lang="en-US" altLang="zh-CN" sz="2400" dirty="0">
                <a:ea typeface="宋体" panose="02010600030101010101" pitchFamily="2" charset="-122"/>
              </a:rPr>
              <a:t>(1,2,3,5,7,11,13)</a:t>
            </a:r>
            <a:endParaRPr lang="en-US" altLang="zh-CN" sz="2400" dirty="0">
              <a:ea typeface="宋体" panose="02010600030101010101" pitchFamily="2" charset="-122"/>
            </a:endParaRPr>
          </a:p>
        </p:txBody>
      </p:sp>
      <p:sp>
        <p:nvSpPr>
          <p:cNvPr id="11" name="矩形 10"/>
          <p:cNvSpPr/>
          <p:nvPr/>
        </p:nvSpPr>
        <p:spPr>
          <a:xfrm>
            <a:off x="8730870" y="1268760"/>
            <a:ext cx="277688" cy="516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F</a:t>
            </a:r>
            <a:endParaRPr lang="en-US" altLang="zh-CN" sz="2000" dirty="0">
              <a:solidFill>
                <a:schemeClr val="tx1"/>
              </a:solidFill>
            </a:endParaRPr>
          </a:p>
          <a:p>
            <a:pPr algn="ctr"/>
            <a:r>
              <a:rPr lang="en-US" altLang="zh-CN" sz="2000" dirty="0">
                <a:solidFill>
                  <a:schemeClr val="tx1"/>
                </a:solidFill>
              </a:rPr>
              <a:t>0</a:t>
            </a:r>
            <a:endParaRPr lang="en-US" altLang="zh-CN" sz="2000" dirty="0">
              <a:solidFill>
                <a:schemeClr val="tx1"/>
              </a:solidFill>
            </a:endParaRPr>
          </a:p>
          <a:p>
            <a:pPr algn="ctr"/>
            <a:r>
              <a:rPr lang="en-US" altLang="zh-CN" sz="2000" dirty="0">
                <a:solidFill>
                  <a:srgbClr val="FF0000"/>
                </a:solidFill>
              </a:rPr>
              <a:t>1</a:t>
            </a:r>
            <a:endParaRPr lang="en-US" altLang="zh-CN" sz="2000" dirty="0">
              <a:solidFill>
                <a:srgbClr val="FF0000"/>
              </a:solidFill>
            </a:endParaRPr>
          </a:p>
          <a:p>
            <a:pPr algn="ctr"/>
            <a:r>
              <a:rPr lang="en-US" altLang="zh-CN" sz="2000" dirty="0">
                <a:solidFill>
                  <a:srgbClr val="FF0000"/>
                </a:solidFill>
              </a:rPr>
              <a:t>1</a:t>
            </a:r>
            <a:endParaRPr lang="en-US" altLang="zh-CN" sz="2000" dirty="0">
              <a:solidFill>
                <a:srgbClr val="FF0000"/>
              </a:solidFill>
            </a:endParaRPr>
          </a:p>
          <a:p>
            <a:pPr algn="ctr"/>
            <a:r>
              <a:rPr lang="en-US" altLang="zh-CN" sz="2000" dirty="0">
                <a:solidFill>
                  <a:srgbClr val="FF0000"/>
                </a:solidFill>
              </a:rPr>
              <a:t>1</a:t>
            </a:r>
            <a:r>
              <a:rPr lang="en-US" altLang="zh-CN" sz="2000" dirty="0">
                <a:solidFill>
                  <a:schemeClr val="tx1"/>
                </a:solidFill>
              </a:rPr>
              <a:t>0</a:t>
            </a:r>
            <a:endParaRPr lang="en-US" altLang="zh-CN" sz="2000" dirty="0">
              <a:solidFill>
                <a:schemeClr val="tx1"/>
              </a:solidFill>
            </a:endParaRPr>
          </a:p>
          <a:p>
            <a:pPr algn="ctr"/>
            <a:r>
              <a:rPr lang="en-US" altLang="zh-CN" sz="2000" dirty="0">
                <a:solidFill>
                  <a:srgbClr val="FF0000"/>
                </a:solidFill>
              </a:rPr>
              <a:t>1</a:t>
            </a:r>
            <a:endParaRPr lang="en-US" altLang="zh-CN" sz="2000" dirty="0">
              <a:solidFill>
                <a:srgbClr val="FF0000"/>
              </a:solidFill>
            </a:endParaRPr>
          </a:p>
          <a:p>
            <a:pPr algn="ctr"/>
            <a:r>
              <a:rPr lang="en-US" altLang="zh-CN" sz="2000" dirty="0">
                <a:solidFill>
                  <a:schemeClr val="tx1"/>
                </a:solidFill>
              </a:rPr>
              <a:t>0</a:t>
            </a:r>
            <a:endParaRPr lang="en-US" altLang="zh-CN" sz="2000" dirty="0">
              <a:solidFill>
                <a:schemeClr val="tx1"/>
              </a:solidFill>
            </a:endParaRPr>
          </a:p>
          <a:p>
            <a:pPr algn="ctr"/>
            <a:r>
              <a:rPr lang="en-US" altLang="zh-CN" sz="2000" dirty="0">
                <a:solidFill>
                  <a:srgbClr val="FF0000"/>
                </a:solidFill>
              </a:rPr>
              <a:t>1</a:t>
            </a:r>
            <a:r>
              <a:rPr lang="en-US" altLang="zh-CN" sz="2000" dirty="0">
                <a:solidFill>
                  <a:schemeClr val="tx1"/>
                </a:solidFill>
              </a:rPr>
              <a:t>000</a:t>
            </a:r>
            <a:r>
              <a:rPr lang="en-US" altLang="zh-CN" sz="2000" dirty="0">
                <a:solidFill>
                  <a:srgbClr val="FF0000"/>
                </a:solidFill>
              </a:rPr>
              <a:t>1</a:t>
            </a:r>
            <a:r>
              <a:rPr lang="en-US" altLang="zh-CN" sz="2000" dirty="0">
                <a:solidFill>
                  <a:schemeClr val="tx1"/>
                </a:solidFill>
              </a:rPr>
              <a:t>0</a:t>
            </a:r>
            <a:r>
              <a:rPr lang="en-US" altLang="zh-CN" sz="2000" dirty="0">
                <a:solidFill>
                  <a:srgbClr val="FF0000"/>
                </a:solidFill>
              </a:rPr>
              <a:t>1</a:t>
            </a:r>
            <a:r>
              <a:rPr lang="en-US" altLang="zh-CN" sz="2000" dirty="0">
                <a:solidFill>
                  <a:schemeClr val="tx1"/>
                </a:solidFill>
              </a:rPr>
              <a:t>00</a:t>
            </a:r>
            <a:endParaRPr lang="zh-CN" altLang="en-US" sz="2000" dirty="0"/>
          </a:p>
        </p:txBody>
      </p:sp>
      <p:pic>
        <p:nvPicPr>
          <p:cNvPr id="12" name="Picture 3" descr="The circuit includes inverters in advance of the first level to complement the initial inputs as indicated. The first level consists of 7 AND gates identified as gates 1 to 7. The output of each gate is the product of its inputs, as follows. Gate 1, N sub 3 prime dot N sub 2 prime dot N sub 1 prime dot N sub 0. Gate 2, N sub 3 prime dot N sub 2 prime dot N sub 1 dot N sub 0 prime. Gate 3, N sub 3 prime dot N sub 2 prime dot N sub 1 dot N sub 0. Gate 4, N sub 3 prime dot N sub 2 dot N sub 1 prime dot N sub 0. Gate 5, N sub 3 prime dot N sub 2 dot N sub 1 dot N sub 0. Gate 6, N sub 3 dot N sub 2 prime dot N sub 1 dot N sub 0. Gate 7, N sub 3 dot N sub 2 dot N sub 1 prime dot N sub 0. The AND gates send their outputs to a single second-level OR gate, which produces final output 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04" y="2060848"/>
            <a:ext cx="6559074" cy="4673053"/>
          </a:xfrm>
          <a:prstGeom prst="rect">
            <a:avLst/>
          </a:prstGeom>
        </p:spPr>
      </p:pic>
      <p:sp>
        <p:nvSpPr>
          <p:cNvPr id="2" name="文本框 1"/>
          <p:cNvSpPr txBox="1"/>
          <p:nvPr/>
        </p:nvSpPr>
        <p:spPr>
          <a:xfrm>
            <a:off x="3473940" y="6489700"/>
            <a:ext cx="499524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硬件资源：</a:t>
            </a:r>
            <a:r>
              <a:rPr lang="en-US" altLang="zh-CN" sz="1800" dirty="0">
                <a:solidFill>
                  <a:srgbClr val="FF0000"/>
                </a:solidFill>
                <a:latin typeface="微软雅黑" panose="020B0503020204020204" pitchFamily="34" charset="-122"/>
                <a:ea typeface="微软雅黑" panose="020B0503020204020204" pitchFamily="34" charset="-122"/>
              </a:rPr>
              <a:t>7</a:t>
            </a:r>
            <a:r>
              <a:rPr lang="zh-CN" altLang="en-US" sz="1800" dirty="0">
                <a:solidFill>
                  <a:srgbClr val="FF0000"/>
                </a:solidFill>
                <a:latin typeface="微软雅黑" panose="020B0503020204020204" pitchFamily="34" charset="-122"/>
                <a:ea typeface="微软雅黑" panose="020B0503020204020204" pitchFamily="34" charset="-122"/>
              </a:rPr>
              <a:t>个</a:t>
            </a:r>
            <a:r>
              <a:rPr lang="en-US" altLang="zh-CN" sz="1800" dirty="0">
                <a:solidFill>
                  <a:srgbClr val="FF0000"/>
                </a:solidFill>
                <a:latin typeface="微软雅黑" panose="020B0503020204020204" pitchFamily="34" charset="-122"/>
                <a:ea typeface="微软雅黑" panose="020B0503020204020204" pitchFamily="34" charset="-122"/>
              </a:rPr>
              <a:t>4</a:t>
            </a:r>
            <a:r>
              <a:rPr lang="zh-CN" altLang="en-US" sz="1800" dirty="0">
                <a:solidFill>
                  <a:srgbClr val="FF0000"/>
                </a:solidFill>
                <a:latin typeface="微软雅黑" panose="020B0503020204020204" pitchFamily="34" charset="-122"/>
                <a:ea typeface="微软雅黑" panose="020B0503020204020204" pitchFamily="34" charset="-122"/>
              </a:rPr>
              <a:t>输入与门、</a:t>
            </a:r>
            <a:r>
              <a:rPr lang="en-US" altLang="zh-CN" sz="1800" dirty="0">
                <a:solidFill>
                  <a:srgbClr val="FF0000"/>
                </a:solidFill>
                <a:latin typeface="微软雅黑" panose="020B0503020204020204" pitchFamily="34" charset="-122"/>
                <a:ea typeface="微软雅黑" panose="020B0503020204020204" pitchFamily="34" charset="-122"/>
              </a:rPr>
              <a:t>1</a:t>
            </a:r>
            <a:r>
              <a:rPr lang="zh-CN" altLang="en-US" sz="1800" dirty="0">
                <a:solidFill>
                  <a:srgbClr val="FF0000"/>
                </a:solidFill>
                <a:latin typeface="微软雅黑" panose="020B0503020204020204" pitchFamily="34" charset="-122"/>
                <a:ea typeface="微软雅黑" panose="020B0503020204020204" pitchFamily="34" charset="-122"/>
              </a:rPr>
              <a:t>个</a:t>
            </a:r>
            <a:r>
              <a:rPr lang="en-US" altLang="zh-CN" sz="1800" dirty="0">
                <a:solidFill>
                  <a:srgbClr val="FF0000"/>
                </a:solidFill>
                <a:latin typeface="微软雅黑" panose="020B0503020204020204" pitchFamily="34" charset="-122"/>
                <a:ea typeface="微软雅黑" panose="020B0503020204020204" pitchFamily="34" charset="-122"/>
              </a:rPr>
              <a:t>7</a:t>
            </a:r>
            <a:r>
              <a:rPr lang="zh-CN" altLang="en-US" sz="1800" dirty="0">
                <a:solidFill>
                  <a:srgbClr val="FF0000"/>
                </a:solidFill>
                <a:latin typeface="微软雅黑" panose="020B0503020204020204" pitchFamily="34" charset="-122"/>
                <a:ea typeface="微软雅黑" panose="020B0503020204020204" pitchFamily="34" charset="-122"/>
              </a:rPr>
              <a:t>输入或门</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7216321" y="739146"/>
            <a:ext cx="1595309" cy="464166"/>
          </a:xfrm>
          <a:prstGeom prst="rect">
            <a:avLst/>
          </a:prstGeom>
        </p:spPr>
        <p:txBody>
          <a:bodyPr wrap="none">
            <a:spAutoFit/>
          </a:bodyPr>
          <a:lstStyle/>
          <a:p>
            <a:pPr eaLnBrk="1" hangingPunct="1">
              <a:lnSpc>
                <a:spcPct val="120000"/>
              </a:lnSpc>
              <a:spcBef>
                <a:spcPct val="10000"/>
              </a:spcBef>
              <a:buClr>
                <a:schemeClr val="tx1"/>
              </a:buClr>
              <a:buSzPct val="60000"/>
            </a:pPr>
            <a:r>
              <a:rPr lang="zh-CN" altLang="en-US" sz="2200" dirty="0">
                <a:solidFill>
                  <a:schemeClr val="accent2"/>
                </a:solidFill>
                <a:latin typeface="微软雅黑" panose="020B0503020204020204" pitchFamily="34" charset="-122"/>
                <a:ea typeface="微软雅黑" panose="020B0503020204020204" pitchFamily="34" charset="-122"/>
              </a:rPr>
              <a:t>列出真值表</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8854"/>
                                        </p:tgtEl>
                                        <p:attrNameLst>
                                          <p:attrName>style.visibility</p:attrName>
                                        </p:attrNameLst>
                                      </p:cBhvr>
                                      <p:to>
                                        <p:strVal val="visible"/>
                                      </p:to>
                                    </p:set>
                                    <p:anim calcmode="lin" valueType="num">
                                      <p:cBhvr additive="base">
                                        <p:cTn id="21" dur="500" fill="hold"/>
                                        <p:tgtEl>
                                          <p:spTgt spid="78854"/>
                                        </p:tgtEl>
                                        <p:attrNameLst>
                                          <p:attrName>ppt_x</p:attrName>
                                        </p:attrNameLst>
                                      </p:cBhvr>
                                      <p:tavLst>
                                        <p:tav tm="0">
                                          <p:val>
                                            <p:strVal val="#ppt_x"/>
                                          </p:val>
                                        </p:tav>
                                        <p:tav tm="100000">
                                          <p:val>
                                            <p:strVal val="#ppt_x"/>
                                          </p:val>
                                        </p:tav>
                                      </p:tavLst>
                                    </p:anim>
                                    <p:anim calcmode="lin" valueType="num">
                                      <p:cBhvr additive="base">
                                        <p:cTn id="22"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utoUpdateAnimBg="0"/>
      <p:bldP spid="78854" grpId="0" autoUpdateAnimBg="0"/>
      <p:bldP spid="11" grpId="0" animBg="1"/>
      <p:bldP spid="2" grpId="0" animBg="1"/>
    </p:bldLst>
  </p:timing>
</p:sld>
</file>

<file path=ppt/tags/tag1.xml><?xml version="1.0" encoding="utf-8"?>
<p:tagLst xmlns:p="http://schemas.openxmlformats.org/presentationml/2006/main">
  <p:tag name="KSO_WM_UNIT_TABLE_BEAUTIFY" val="smartTable{9b8c1023-62f7-4cfd-bbb2-85f923c51240}"/>
</p:tagLst>
</file>

<file path=ppt/theme/theme1.xml><?xml version="1.0" encoding="utf-8"?>
<a:theme xmlns:a="http://schemas.openxmlformats.org/drawingml/2006/main" name="cfyuan1">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11237</Words>
  <Application>WPS 演示</Application>
  <PresentationFormat>全屏显示(4:3)</PresentationFormat>
  <Paragraphs>1845</Paragraphs>
  <Slides>70</Slides>
  <Notes>39</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14</vt:i4>
      </vt:variant>
      <vt:variant>
        <vt:lpstr>幻灯片标题</vt:lpstr>
      </vt:variant>
      <vt:variant>
        <vt:i4>70</vt:i4>
      </vt:variant>
    </vt:vector>
  </HeadingPairs>
  <TitlesOfParts>
    <vt:vector size="104" baseType="lpstr">
      <vt:lpstr>Arial</vt:lpstr>
      <vt:lpstr>宋体</vt:lpstr>
      <vt:lpstr>Wingdings</vt:lpstr>
      <vt:lpstr>Times New Roman</vt:lpstr>
      <vt:lpstr>微软雅黑</vt:lpstr>
      <vt:lpstr>黑体</vt:lpstr>
      <vt:lpstr>微软雅黑 Light</vt:lpstr>
      <vt:lpstr>Cambria Math</vt:lpstr>
      <vt:lpstr>Symbol</vt:lpstr>
      <vt:lpstr>Yu Gothic UI</vt:lpstr>
      <vt:lpstr>Arial Unicode MS</vt:lpstr>
      <vt:lpstr>Tahoma</vt:lpstr>
      <vt:lpstr>Wingdings</vt:lpstr>
      <vt:lpstr>仿宋</vt:lpstr>
      <vt:lpstr>Verdana</vt:lpstr>
      <vt:lpstr>华文新魏</vt:lpstr>
      <vt:lpstr>楷体_GB2312</vt:lpstr>
      <vt:lpstr>新宋体</vt:lpstr>
      <vt:lpstr>Times New Roman</vt:lpstr>
      <vt:lpstr>cfyuan1</vt:lpstr>
      <vt:lpstr>Equation.3</vt:lpstr>
      <vt:lpstr>Word.Document.8</vt:lpstr>
      <vt:lpstr>Equation.3</vt:lpstr>
      <vt:lpstr>Equation.3</vt:lpstr>
      <vt:lpstr>Equation.3</vt:lpstr>
      <vt:lpstr>Equation.3</vt:lpstr>
      <vt:lpstr>Equation.3</vt:lpstr>
      <vt:lpstr>Equation.3</vt:lpstr>
      <vt:lpstr>Equation.3</vt:lpstr>
      <vt:lpstr>Equation.3</vt:lpstr>
      <vt:lpstr>Visio.Drawing.11</vt:lpstr>
      <vt:lpstr>Visio.Drawing.11</vt:lpstr>
      <vt:lpstr>Paint.Picture</vt:lpstr>
      <vt:lpstr>Word.Document.8</vt:lpstr>
      <vt:lpstr>第3章  组合逻辑电路</vt:lpstr>
      <vt:lpstr>第一讲 组合逻辑电路概述</vt:lpstr>
      <vt:lpstr>1 组合逻辑电路概述</vt:lpstr>
      <vt:lpstr>1.1 组合逻辑电路构成规则</vt:lpstr>
      <vt:lpstr>1.2 逻辑电路图</vt:lpstr>
      <vt:lpstr>1.2 逻辑电路图</vt:lpstr>
      <vt:lpstr>1.3 两级和多级组合逻辑电路</vt:lpstr>
      <vt:lpstr>1.4 组合逻辑电路设计</vt:lpstr>
      <vt:lpstr>1.4 组合逻辑电路设计</vt:lpstr>
      <vt:lpstr>1.4 组合逻辑电路设计</vt:lpstr>
      <vt:lpstr>1.4 组合逻辑电路设计</vt:lpstr>
      <vt:lpstr>1.4 组合逻辑电路设计</vt:lpstr>
      <vt:lpstr>1.4 组合逻辑电路设计</vt:lpstr>
      <vt:lpstr>1.4 组合逻辑电路设计</vt:lpstr>
      <vt:lpstr>1.5 无关项、非法值和高阻态</vt:lpstr>
      <vt:lpstr>PowerPoint 演示文稿</vt:lpstr>
      <vt:lpstr>第二讲  典型组合逻辑部件</vt:lpstr>
      <vt:lpstr>2 典型组合逻辑部件</vt:lpstr>
      <vt:lpstr>2.1 译码器和编码器</vt:lpstr>
      <vt:lpstr>2.1 译码器和编码器</vt:lpstr>
      <vt:lpstr>2.1 译码器和编码器</vt:lpstr>
      <vt:lpstr>2.1 译码器和编码器</vt:lpstr>
      <vt:lpstr>2.1 译码器和编码器</vt:lpstr>
      <vt:lpstr>2.1 译码器和编码器</vt:lpstr>
      <vt:lpstr>2.1 译码器和编码器</vt:lpstr>
      <vt:lpstr>2.1 译码器和编码器</vt:lpstr>
      <vt:lpstr>2.1 译码器和编码器</vt:lpstr>
      <vt:lpstr>2.1 译码器和编码器</vt:lpstr>
      <vt:lpstr>2.1 译码器和编码器</vt:lpstr>
      <vt:lpstr>编码器</vt:lpstr>
      <vt:lpstr>编码器</vt:lpstr>
      <vt:lpstr>编码器</vt:lpstr>
      <vt:lpstr>编码器</vt:lpstr>
      <vt:lpstr>2.1 译码器和编码器</vt:lpstr>
      <vt:lpstr>2.1 译码器和编码器</vt:lpstr>
      <vt:lpstr>2.2 多路选择器和多路分配器</vt:lpstr>
      <vt:lpstr>2.2 多路选择器和多路分配器</vt:lpstr>
      <vt:lpstr>2.2 多路选择器和多路分配器</vt:lpstr>
      <vt:lpstr>2.2 多路选择器和多路分配器</vt:lpstr>
      <vt:lpstr>多路选择器的应用</vt:lpstr>
      <vt:lpstr>多路选择器的应用</vt:lpstr>
      <vt:lpstr>多路选择器的应用</vt:lpstr>
      <vt:lpstr>多路选择器的应用</vt:lpstr>
      <vt:lpstr>多路选择器的应用</vt:lpstr>
      <vt:lpstr>多路选择器的应用</vt:lpstr>
      <vt:lpstr>2.2 多路选择器和多路分配器</vt:lpstr>
      <vt:lpstr>2.2 多路选择器和多路分配器</vt:lpstr>
      <vt:lpstr>2.3 半加器和全加器</vt:lpstr>
      <vt:lpstr>2.3 半加器和全加器</vt:lpstr>
      <vt:lpstr>第三讲  组合逻辑部件时序分析</vt:lpstr>
      <vt:lpstr>3  组合逻辑电路时序分析</vt:lpstr>
      <vt:lpstr>3.1 传输延迟和最小延迟</vt:lpstr>
      <vt:lpstr>3.1 传输延迟和最小延迟</vt:lpstr>
      <vt:lpstr>3.1 传输延迟和最小延迟</vt:lpstr>
      <vt:lpstr>3.1 传输延迟和最小延迟</vt:lpstr>
      <vt:lpstr>3.2 竞争冒险</vt:lpstr>
      <vt:lpstr>静态冒险</vt:lpstr>
      <vt:lpstr>利用卡诺图发现静态冒险</vt:lpstr>
      <vt:lpstr>PowerPoint 演示文稿</vt:lpstr>
      <vt:lpstr>消除竞争－冒险现象的方法</vt:lpstr>
      <vt:lpstr>消除竞争－冒险现象的方法</vt:lpstr>
      <vt:lpstr>比较器（comparator）</vt:lpstr>
      <vt:lpstr>迭代等值比较电路</vt:lpstr>
      <vt:lpstr>比较器</vt:lpstr>
      <vt:lpstr>多位比较器 </vt:lpstr>
      <vt:lpstr>多位比较器 </vt:lpstr>
      <vt:lpstr>4位比较器74x85</vt:lpstr>
      <vt:lpstr>比较器的串行扩展</vt:lpstr>
      <vt:lpstr>8位比较器74x682</vt:lpstr>
      <vt:lpstr>比较器的并行扩展</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数字逻辑电路</dc:title>
  <dc:creator>Wu Haijun</dc:creator>
  <cp:lastModifiedBy>CZM</cp:lastModifiedBy>
  <cp:revision>733</cp:revision>
  <cp:lastPrinted>2012-03-01T12:30:00Z</cp:lastPrinted>
  <dcterms:created xsi:type="dcterms:W3CDTF">2006-07-10T13:07:00Z</dcterms:created>
  <dcterms:modified xsi:type="dcterms:W3CDTF">2021-06-13T09:27:10Z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47B7CF83F6C243AEB089439AD7416005</vt:lpwstr>
  </property>
  <property fmtid="{D5CDD505-2E9C-101B-9397-08002B2CF9AE}" pid="3" name="KSOProductBuildVer">
    <vt:lpwstr>2052-11.1.0.10577</vt:lpwstr>
  </property>
</Properties>
</file>