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2"/>
  </p:sldMasterIdLst>
  <p:notesMasterIdLst>
    <p:notesMasterId r:id="rId58"/>
  </p:notesMasterIdLst>
  <p:handoutMasterIdLst>
    <p:handoutMasterId r:id="rId59"/>
  </p:handoutMasterIdLst>
  <p:sldIdLst>
    <p:sldId id="256" r:id="rId3"/>
    <p:sldId id="1005" r:id="rId4"/>
    <p:sldId id="690" r:id="rId5"/>
    <p:sldId id="694" r:id="rId6"/>
    <p:sldId id="1006" r:id="rId7"/>
    <p:sldId id="777" r:id="rId8"/>
    <p:sldId id="887" r:id="rId9"/>
    <p:sldId id="692" r:id="rId10"/>
    <p:sldId id="1007" r:id="rId11"/>
    <p:sldId id="684" r:id="rId12"/>
    <p:sldId id="687" r:id="rId13"/>
    <p:sldId id="688" r:id="rId14"/>
    <p:sldId id="689" r:id="rId15"/>
    <p:sldId id="546" r:id="rId16"/>
    <p:sldId id="888" r:id="rId17"/>
    <p:sldId id="670" r:id="rId18"/>
    <p:sldId id="601" r:id="rId19"/>
    <p:sldId id="602" r:id="rId20"/>
    <p:sldId id="515" r:id="rId21"/>
    <p:sldId id="693" r:id="rId22"/>
    <p:sldId id="683" r:id="rId23"/>
    <p:sldId id="610" r:id="rId24"/>
    <p:sldId id="1057" r:id="rId25"/>
    <p:sldId id="1058" r:id="rId26"/>
    <p:sldId id="568" r:id="rId27"/>
    <p:sldId id="890" r:id="rId28"/>
    <p:sldId id="972" r:id="rId29"/>
    <p:sldId id="973" r:id="rId30"/>
    <p:sldId id="974" r:id="rId31"/>
    <p:sldId id="977" r:id="rId32"/>
    <p:sldId id="976" r:id="rId33"/>
    <p:sldId id="975" r:id="rId34"/>
    <p:sldId id="978" r:id="rId35"/>
    <p:sldId id="981" r:id="rId36"/>
    <p:sldId id="982" r:id="rId37"/>
    <p:sldId id="1008" r:id="rId38"/>
    <p:sldId id="983" r:id="rId39"/>
    <p:sldId id="984" r:id="rId40"/>
    <p:sldId id="985" r:id="rId41"/>
    <p:sldId id="986" r:id="rId42"/>
    <p:sldId id="987" r:id="rId43"/>
    <p:sldId id="979" r:id="rId44"/>
    <p:sldId id="989" r:id="rId45"/>
    <p:sldId id="1009" r:id="rId46"/>
    <p:sldId id="990" r:id="rId47"/>
    <p:sldId id="1010" r:id="rId48"/>
    <p:sldId id="991" r:id="rId49"/>
    <p:sldId id="992" r:id="rId50"/>
    <p:sldId id="994" r:id="rId51"/>
    <p:sldId id="995" r:id="rId52"/>
    <p:sldId id="996" r:id="rId53"/>
    <p:sldId id="997" r:id="rId54"/>
    <p:sldId id="998" r:id="rId55"/>
    <p:sldId id="999" r:id="rId56"/>
    <p:sldId id="1003" r:id="rId5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88777" autoAdjust="0"/>
  </p:normalViewPr>
  <p:slideViewPr>
    <p:cSldViewPr snapToObjects="1">
      <p:cViewPr varScale="1">
        <p:scale>
          <a:sx n="76" d="100"/>
          <a:sy n="76" d="100"/>
        </p:scale>
        <p:origin x="1690" y="43"/>
      </p:cViewPr>
      <p:guideLst>
        <p:guide orient="horz" pos="2160"/>
        <p:guide pos="2880"/>
      </p:guideLst>
    </p:cSldViewPr>
  </p:slideViewPr>
  <p:notesTextViewPr>
    <p:cViewPr>
      <p:scale>
        <a:sx n="100" d="100"/>
        <a:sy n="100" d="100"/>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11F8DD-FF4D-4052-AF66-0149DA6B2F2F}" type="doc">
      <dgm:prSet loTypeId="urn:microsoft.com/office/officeart/2005/8/layout/StepDownProcess#1" loCatId="process" qsTypeId="urn:microsoft.com/office/officeart/2005/8/quickstyle/simple3#1" qsCatId="simple" csTypeId="urn:microsoft.com/office/officeart/2005/8/colors/accent1_2#1" csCatId="accent1" phldr="1"/>
      <dgm:spPr/>
      <dgm:t>
        <a:bodyPr/>
        <a:lstStyle/>
        <a:p>
          <a:endParaRPr lang="zh-CN" altLang="en-US"/>
        </a:p>
      </dgm:t>
    </dgm:pt>
    <dgm:pt modelId="{D02D525B-B5FC-41C2-8716-6A449E4B349E}">
      <dgm:prSet phldrT="[文本]" custT="1"/>
      <dgm:spPr/>
      <dgm:t>
        <a:bodyPr/>
        <a:lstStyle/>
        <a:p>
          <a:r>
            <a:rPr lang="zh-CN" altLang="en-US" sz="2000" b="1" dirty="0">
              <a:solidFill>
                <a:schemeClr val="accent2"/>
              </a:solidFill>
              <a:latin typeface="微软雅黑" panose="020B0503020204020204" pitchFamily="34" charset="-122"/>
              <a:ea typeface="微软雅黑" panose="020B0503020204020204" pitchFamily="34" charset="-122"/>
            </a:rPr>
            <a:t>需求分析</a:t>
          </a:r>
        </a:p>
      </dgm:t>
    </dgm:pt>
    <dgm:pt modelId="{DD2C35A1-419C-47AE-9E49-347EAAA64FE4}" type="parTrans" cxnId="{2D7D5A70-D2A3-4CD9-A5CB-8CFB8D40E392}">
      <dgm:prSet/>
      <dgm:spPr/>
      <dgm:t>
        <a:bodyPr/>
        <a:lstStyle/>
        <a:p>
          <a:endParaRPr lang="zh-CN" altLang="en-US">
            <a:latin typeface="微软雅黑" panose="020B0503020204020204" pitchFamily="34" charset="-122"/>
            <a:ea typeface="微软雅黑" panose="020B0503020204020204" pitchFamily="34" charset="-122"/>
          </a:endParaRPr>
        </a:p>
      </dgm:t>
    </dgm:pt>
    <dgm:pt modelId="{9756930D-7697-49EF-8825-DED00C4A9CC4}" type="sibTrans" cxnId="{2D7D5A70-D2A3-4CD9-A5CB-8CFB8D40E392}">
      <dgm:prSet/>
      <dgm:spPr/>
      <dgm:t>
        <a:bodyPr/>
        <a:lstStyle/>
        <a:p>
          <a:endParaRPr lang="zh-CN" altLang="en-US">
            <a:latin typeface="微软雅黑" panose="020B0503020204020204" pitchFamily="34" charset="-122"/>
            <a:ea typeface="微软雅黑" panose="020B0503020204020204" pitchFamily="34" charset="-122"/>
          </a:endParaRPr>
        </a:p>
      </dgm:t>
    </dgm:pt>
    <dgm:pt modelId="{ECEEC432-13FE-46AE-B403-806A37FA52E7}">
      <dgm:prSet phldrT="[文本]" custT="1"/>
      <dgm:spPr/>
      <dgm:t>
        <a:bodyPr/>
        <a:lstStyle/>
        <a:p>
          <a:r>
            <a:rPr lang="zh-CN" altLang="en-US" sz="2000" b="1" dirty="0">
              <a:solidFill>
                <a:schemeClr val="accent2"/>
              </a:solidFill>
              <a:latin typeface="微软雅黑" panose="020B0503020204020204" pitchFamily="34" charset="-122"/>
              <a:ea typeface="微软雅黑" panose="020B0503020204020204" pitchFamily="34" charset="-122"/>
            </a:rPr>
            <a:t>状态图</a:t>
          </a:r>
          <a:r>
            <a:rPr lang="en-US" altLang="zh-CN" sz="2000" b="1" dirty="0">
              <a:solidFill>
                <a:schemeClr val="accent2"/>
              </a:solidFill>
              <a:latin typeface="微软雅黑" panose="020B0503020204020204" pitchFamily="34" charset="-122"/>
              <a:ea typeface="微软雅黑" panose="020B0503020204020204" pitchFamily="34" charset="-122"/>
            </a:rPr>
            <a:t>/</a:t>
          </a:r>
          <a:r>
            <a:rPr lang="zh-CN" altLang="en-US" sz="2000" b="1" dirty="0">
              <a:solidFill>
                <a:schemeClr val="accent2"/>
              </a:solidFill>
              <a:latin typeface="微软雅黑" panose="020B0503020204020204" pitchFamily="34" charset="-122"/>
              <a:ea typeface="微软雅黑" panose="020B0503020204020204" pitchFamily="34" charset="-122"/>
            </a:rPr>
            <a:t>表</a:t>
          </a:r>
        </a:p>
      </dgm:t>
    </dgm:pt>
    <dgm:pt modelId="{5DCB3A7A-3722-440C-AEF0-86BB24DF50F3}" type="parTrans" cxnId="{A8BD2F73-F8EB-4605-A864-1D4D9A291472}">
      <dgm:prSet/>
      <dgm:spPr/>
      <dgm:t>
        <a:bodyPr/>
        <a:lstStyle/>
        <a:p>
          <a:endParaRPr lang="zh-CN" altLang="en-US">
            <a:latin typeface="微软雅黑" panose="020B0503020204020204" pitchFamily="34" charset="-122"/>
            <a:ea typeface="微软雅黑" panose="020B0503020204020204" pitchFamily="34" charset="-122"/>
          </a:endParaRPr>
        </a:p>
      </dgm:t>
    </dgm:pt>
    <dgm:pt modelId="{298EACBA-85A8-4AC4-ACE9-FBA66BCB9FF1}" type="sibTrans" cxnId="{A8BD2F73-F8EB-4605-A864-1D4D9A291472}">
      <dgm:prSet/>
      <dgm:spPr/>
      <dgm:t>
        <a:bodyPr/>
        <a:lstStyle/>
        <a:p>
          <a:endParaRPr lang="zh-CN" altLang="en-US">
            <a:latin typeface="微软雅黑" panose="020B0503020204020204" pitchFamily="34" charset="-122"/>
            <a:ea typeface="微软雅黑" panose="020B0503020204020204" pitchFamily="34" charset="-122"/>
          </a:endParaRPr>
        </a:p>
      </dgm:t>
    </dgm:pt>
    <dgm:pt modelId="{9FE8F0D6-7F35-48AA-9947-297D9ECE625A}">
      <dgm:prSet phldrT="[文本]" custT="1"/>
      <dgm:spPr/>
      <dgm:t>
        <a:bodyPr/>
        <a:lstStyle/>
        <a:p>
          <a:r>
            <a:rPr lang="zh-CN" altLang="en-US" sz="2000" b="1" dirty="0">
              <a:solidFill>
                <a:schemeClr val="accent2"/>
              </a:solidFill>
              <a:latin typeface="微软雅黑" panose="020B0503020204020204" pitchFamily="34" charset="-122"/>
              <a:ea typeface="微软雅黑" panose="020B0503020204020204" pitchFamily="34" charset="-122"/>
            </a:rPr>
            <a:t>状态化简</a:t>
          </a:r>
        </a:p>
      </dgm:t>
    </dgm:pt>
    <dgm:pt modelId="{E0A49678-4F47-40A7-8CA0-C48719E91C63}" type="parTrans" cxnId="{6379B2E8-1FEC-410D-B327-E75DDB7ECB3F}">
      <dgm:prSet/>
      <dgm:spPr/>
      <dgm:t>
        <a:bodyPr/>
        <a:lstStyle/>
        <a:p>
          <a:endParaRPr lang="zh-CN" altLang="en-US">
            <a:latin typeface="微软雅黑" panose="020B0503020204020204" pitchFamily="34" charset="-122"/>
            <a:ea typeface="微软雅黑" panose="020B0503020204020204" pitchFamily="34" charset="-122"/>
          </a:endParaRPr>
        </a:p>
      </dgm:t>
    </dgm:pt>
    <dgm:pt modelId="{B9554412-E666-459B-98A0-D7CF83D239F3}" type="sibTrans" cxnId="{6379B2E8-1FEC-410D-B327-E75DDB7ECB3F}">
      <dgm:prSet/>
      <dgm:spPr/>
      <dgm:t>
        <a:bodyPr/>
        <a:lstStyle/>
        <a:p>
          <a:endParaRPr lang="zh-CN" altLang="en-US">
            <a:latin typeface="微软雅黑" panose="020B0503020204020204" pitchFamily="34" charset="-122"/>
            <a:ea typeface="微软雅黑" panose="020B0503020204020204" pitchFamily="34" charset="-122"/>
          </a:endParaRPr>
        </a:p>
      </dgm:t>
    </dgm:pt>
    <dgm:pt modelId="{46C3C9D0-1CBE-40F1-8E92-F6E697337EAB}">
      <dgm:prSet custT="1"/>
      <dgm:spPr/>
      <dgm:t>
        <a:bodyPr/>
        <a:lstStyle/>
        <a:p>
          <a:r>
            <a:rPr lang="zh-CN" altLang="en-US" sz="2000" b="1" dirty="0">
              <a:solidFill>
                <a:schemeClr val="accent2"/>
              </a:solidFill>
              <a:latin typeface="微软雅黑" panose="020B0503020204020204" pitchFamily="34" charset="-122"/>
              <a:ea typeface="微软雅黑" panose="020B0503020204020204" pitchFamily="34" charset="-122"/>
            </a:rPr>
            <a:t>状态编码</a:t>
          </a:r>
        </a:p>
      </dgm:t>
    </dgm:pt>
    <dgm:pt modelId="{F0CC2A57-9675-4A0B-AD7E-7F5FCBDA6BF3}" type="parTrans" cxnId="{76B87CA6-E7FB-44D9-A02C-1BA46469C5E2}">
      <dgm:prSet/>
      <dgm:spPr/>
      <dgm:t>
        <a:bodyPr/>
        <a:lstStyle/>
        <a:p>
          <a:endParaRPr lang="zh-CN" altLang="en-US">
            <a:latin typeface="微软雅黑" panose="020B0503020204020204" pitchFamily="34" charset="-122"/>
            <a:ea typeface="微软雅黑" panose="020B0503020204020204" pitchFamily="34" charset="-122"/>
          </a:endParaRPr>
        </a:p>
      </dgm:t>
    </dgm:pt>
    <dgm:pt modelId="{605ED3E7-D985-4091-BA05-35BE777C3CEA}" type="sibTrans" cxnId="{76B87CA6-E7FB-44D9-A02C-1BA46469C5E2}">
      <dgm:prSet/>
      <dgm:spPr/>
      <dgm:t>
        <a:bodyPr/>
        <a:lstStyle/>
        <a:p>
          <a:endParaRPr lang="zh-CN" altLang="en-US">
            <a:latin typeface="微软雅黑" panose="020B0503020204020204" pitchFamily="34" charset="-122"/>
            <a:ea typeface="微软雅黑" panose="020B0503020204020204" pitchFamily="34" charset="-122"/>
          </a:endParaRPr>
        </a:p>
      </dgm:t>
    </dgm:pt>
    <dgm:pt modelId="{537BD2AC-B82E-4024-991C-F871CFDC0BA1}">
      <dgm:prSet custT="1"/>
      <dgm:spPr/>
      <dgm:t>
        <a:bodyPr/>
        <a:lstStyle/>
        <a:p>
          <a:r>
            <a:rPr lang="zh-CN" altLang="en-US" sz="2000" b="1" dirty="0">
              <a:solidFill>
                <a:schemeClr val="accent2"/>
              </a:solidFill>
              <a:latin typeface="微软雅黑" panose="020B0503020204020204" pitchFamily="34" charset="-122"/>
              <a:ea typeface="微软雅黑" panose="020B0503020204020204" pitchFamily="34" charset="-122"/>
            </a:rPr>
            <a:t>电路设计</a:t>
          </a:r>
        </a:p>
      </dgm:t>
    </dgm:pt>
    <dgm:pt modelId="{4CDCCB28-BAC7-4AB9-96A8-EEE69C702790}" type="parTrans" cxnId="{26F2710A-011B-42AE-9C24-B770AB03756C}">
      <dgm:prSet/>
      <dgm:spPr/>
      <dgm:t>
        <a:bodyPr/>
        <a:lstStyle/>
        <a:p>
          <a:endParaRPr lang="zh-CN" altLang="en-US">
            <a:latin typeface="微软雅黑" panose="020B0503020204020204" pitchFamily="34" charset="-122"/>
            <a:ea typeface="微软雅黑" panose="020B0503020204020204" pitchFamily="34" charset="-122"/>
          </a:endParaRPr>
        </a:p>
      </dgm:t>
    </dgm:pt>
    <dgm:pt modelId="{C75CAA16-41AE-4343-B459-AB4E813DCAE0}" type="sibTrans" cxnId="{26F2710A-011B-42AE-9C24-B770AB03756C}">
      <dgm:prSet/>
      <dgm:spPr/>
      <dgm:t>
        <a:bodyPr/>
        <a:lstStyle/>
        <a:p>
          <a:endParaRPr lang="zh-CN" altLang="en-US">
            <a:latin typeface="微软雅黑" panose="020B0503020204020204" pitchFamily="34" charset="-122"/>
            <a:ea typeface="微软雅黑" panose="020B0503020204020204" pitchFamily="34" charset="-122"/>
          </a:endParaRPr>
        </a:p>
      </dgm:t>
    </dgm:pt>
    <dgm:pt modelId="{3E0BDA87-42D7-4F30-AA0C-46E9EDD604BB}">
      <dgm:prSet custT="1"/>
      <dgm:spPr/>
      <dgm:t>
        <a:bodyPr/>
        <a:lstStyle/>
        <a:p>
          <a:r>
            <a:rPr lang="zh-CN" altLang="en-US" sz="2000" b="1" dirty="0">
              <a:solidFill>
                <a:schemeClr val="accent2"/>
              </a:solidFill>
              <a:latin typeface="微软雅黑" panose="020B0503020204020204" pitchFamily="34" charset="-122"/>
              <a:ea typeface="微软雅黑" panose="020B0503020204020204" pitchFamily="34" charset="-122"/>
            </a:rPr>
            <a:t>电路分析</a:t>
          </a:r>
        </a:p>
      </dgm:t>
    </dgm:pt>
    <dgm:pt modelId="{E71FA69C-30BE-44F6-A5B0-42477B5423F7}" type="parTrans" cxnId="{D91389AB-5727-4831-850F-5B76197A3A42}">
      <dgm:prSet/>
      <dgm:spPr/>
      <dgm:t>
        <a:bodyPr/>
        <a:lstStyle/>
        <a:p>
          <a:endParaRPr lang="zh-CN" altLang="en-US">
            <a:latin typeface="微软雅黑" panose="020B0503020204020204" pitchFamily="34" charset="-122"/>
            <a:ea typeface="微软雅黑" panose="020B0503020204020204" pitchFamily="34" charset="-122"/>
          </a:endParaRPr>
        </a:p>
      </dgm:t>
    </dgm:pt>
    <dgm:pt modelId="{9E8450B1-BB4D-4239-91E7-6255798CAE6C}" type="sibTrans" cxnId="{D91389AB-5727-4831-850F-5B76197A3A42}">
      <dgm:prSet/>
      <dgm:spPr/>
      <dgm:t>
        <a:bodyPr/>
        <a:lstStyle/>
        <a:p>
          <a:endParaRPr lang="zh-CN" altLang="en-US">
            <a:latin typeface="微软雅黑" panose="020B0503020204020204" pitchFamily="34" charset="-122"/>
            <a:ea typeface="微软雅黑" panose="020B0503020204020204" pitchFamily="34" charset="-122"/>
          </a:endParaRPr>
        </a:p>
      </dgm:t>
    </dgm:pt>
    <dgm:pt modelId="{2B49E8A6-CC29-4476-B78E-C437620F614B}" type="pres">
      <dgm:prSet presAssocID="{B911F8DD-FF4D-4052-AF66-0149DA6B2F2F}" presName="rootnode" presStyleCnt="0">
        <dgm:presLayoutVars>
          <dgm:chMax/>
          <dgm:chPref/>
          <dgm:dir/>
          <dgm:animLvl val="lvl"/>
        </dgm:presLayoutVars>
      </dgm:prSet>
      <dgm:spPr/>
    </dgm:pt>
    <dgm:pt modelId="{FB49EB4B-6652-4073-BBDD-2D8A271D2187}" type="pres">
      <dgm:prSet presAssocID="{D02D525B-B5FC-41C2-8716-6A449E4B349E}" presName="composite" presStyleCnt="0"/>
      <dgm:spPr/>
    </dgm:pt>
    <dgm:pt modelId="{E5C6B1EE-D665-4BD8-9AB1-6461406ECC9E}" type="pres">
      <dgm:prSet presAssocID="{D02D525B-B5FC-41C2-8716-6A449E4B349E}" presName="bentUpArrow1" presStyleLbl="alignImgPlace1" presStyleIdx="0" presStyleCnt="5"/>
      <dgm:spPr/>
    </dgm:pt>
    <dgm:pt modelId="{964F31AB-25A9-4964-82FF-596931FAE876}" type="pres">
      <dgm:prSet presAssocID="{D02D525B-B5FC-41C2-8716-6A449E4B349E}" presName="ParentText" presStyleLbl="node1" presStyleIdx="0" presStyleCnt="6" custScaleX="151088">
        <dgm:presLayoutVars>
          <dgm:chMax val="1"/>
          <dgm:chPref val="1"/>
          <dgm:bulletEnabled val="1"/>
        </dgm:presLayoutVars>
      </dgm:prSet>
      <dgm:spPr/>
    </dgm:pt>
    <dgm:pt modelId="{230ABD16-128A-4C1E-AA50-712EB511C866}" type="pres">
      <dgm:prSet presAssocID="{D02D525B-B5FC-41C2-8716-6A449E4B349E}" presName="ChildText" presStyleLbl="revTx" presStyleIdx="0" presStyleCnt="5" custScaleX="162923" custLinFactNeighborX="51714" custLinFactNeighborY="536">
        <dgm:presLayoutVars>
          <dgm:chMax val="0"/>
          <dgm:chPref val="0"/>
          <dgm:bulletEnabled val="1"/>
        </dgm:presLayoutVars>
      </dgm:prSet>
      <dgm:spPr/>
    </dgm:pt>
    <dgm:pt modelId="{57D83810-FA6E-4058-B843-A2921F15CFA7}" type="pres">
      <dgm:prSet presAssocID="{9756930D-7697-49EF-8825-DED00C4A9CC4}" presName="sibTrans" presStyleCnt="0"/>
      <dgm:spPr/>
    </dgm:pt>
    <dgm:pt modelId="{A6BD6EF4-7445-49C3-8779-799ECDCFA4D1}" type="pres">
      <dgm:prSet presAssocID="{ECEEC432-13FE-46AE-B403-806A37FA52E7}" presName="composite" presStyleCnt="0"/>
      <dgm:spPr/>
    </dgm:pt>
    <dgm:pt modelId="{CA3FB4B6-FCA8-437C-A128-4DE2555627A8}" type="pres">
      <dgm:prSet presAssocID="{ECEEC432-13FE-46AE-B403-806A37FA52E7}" presName="bentUpArrow1" presStyleLbl="alignImgPlace1" presStyleIdx="1" presStyleCnt="5"/>
      <dgm:spPr/>
    </dgm:pt>
    <dgm:pt modelId="{53C815AA-3F26-429F-B757-AC7729C26702}" type="pres">
      <dgm:prSet presAssocID="{ECEEC432-13FE-46AE-B403-806A37FA52E7}" presName="ParentText" presStyleLbl="node1" presStyleIdx="1" presStyleCnt="6" custScaleX="151400" custScaleY="103785">
        <dgm:presLayoutVars>
          <dgm:chMax val="1"/>
          <dgm:chPref val="1"/>
          <dgm:bulletEnabled val="1"/>
        </dgm:presLayoutVars>
      </dgm:prSet>
      <dgm:spPr/>
    </dgm:pt>
    <dgm:pt modelId="{0AA18492-8523-403C-86FC-F65A1896C72C}" type="pres">
      <dgm:prSet presAssocID="{ECEEC432-13FE-46AE-B403-806A37FA52E7}" presName="ChildText" presStyleLbl="revTx" presStyleIdx="1" presStyleCnt="5" custLinFactNeighborX="58328" custLinFactNeighborY="2260">
        <dgm:presLayoutVars>
          <dgm:chMax val="0"/>
          <dgm:chPref val="0"/>
          <dgm:bulletEnabled val="1"/>
        </dgm:presLayoutVars>
      </dgm:prSet>
      <dgm:spPr/>
    </dgm:pt>
    <dgm:pt modelId="{857ACFB6-288E-4B5B-A1D4-5F02398F549B}" type="pres">
      <dgm:prSet presAssocID="{298EACBA-85A8-4AC4-ACE9-FBA66BCB9FF1}" presName="sibTrans" presStyleCnt="0"/>
      <dgm:spPr/>
    </dgm:pt>
    <dgm:pt modelId="{E3A92A58-D998-456B-9DDF-8FC4DDA06184}" type="pres">
      <dgm:prSet presAssocID="{9FE8F0D6-7F35-48AA-9947-297D9ECE625A}" presName="composite" presStyleCnt="0"/>
      <dgm:spPr/>
    </dgm:pt>
    <dgm:pt modelId="{B2EE4E12-8A61-45D1-9B5A-341F4E0CFBF6}" type="pres">
      <dgm:prSet presAssocID="{9FE8F0D6-7F35-48AA-9947-297D9ECE625A}" presName="bentUpArrow1" presStyleLbl="alignImgPlace1" presStyleIdx="2" presStyleCnt="5"/>
      <dgm:spPr/>
    </dgm:pt>
    <dgm:pt modelId="{738FA223-0A14-4A05-BFEF-E24B3195650E}" type="pres">
      <dgm:prSet presAssocID="{9FE8F0D6-7F35-48AA-9947-297D9ECE625A}" presName="ParentText" presStyleLbl="node1" presStyleIdx="2" presStyleCnt="6" custScaleX="149991">
        <dgm:presLayoutVars>
          <dgm:chMax val="1"/>
          <dgm:chPref val="1"/>
          <dgm:bulletEnabled val="1"/>
        </dgm:presLayoutVars>
      </dgm:prSet>
      <dgm:spPr/>
    </dgm:pt>
    <dgm:pt modelId="{AC6A9BFE-4CDD-4CFB-8668-32CF7E9D8179}" type="pres">
      <dgm:prSet presAssocID="{9FE8F0D6-7F35-48AA-9947-297D9ECE625A}" presName="ChildText" presStyleLbl="revTx" presStyleIdx="2" presStyleCnt="5">
        <dgm:presLayoutVars>
          <dgm:chMax val="0"/>
          <dgm:chPref val="0"/>
          <dgm:bulletEnabled val="1"/>
        </dgm:presLayoutVars>
      </dgm:prSet>
      <dgm:spPr/>
    </dgm:pt>
    <dgm:pt modelId="{24C85770-7BB0-447E-A3AD-9285ADA01837}" type="pres">
      <dgm:prSet presAssocID="{B9554412-E666-459B-98A0-D7CF83D239F3}" presName="sibTrans" presStyleCnt="0"/>
      <dgm:spPr/>
    </dgm:pt>
    <dgm:pt modelId="{1C9BD141-BC92-4A12-B88E-692889BFC914}" type="pres">
      <dgm:prSet presAssocID="{46C3C9D0-1CBE-40F1-8E92-F6E697337EAB}" presName="composite" presStyleCnt="0"/>
      <dgm:spPr/>
    </dgm:pt>
    <dgm:pt modelId="{E4B87367-B85A-4F2C-BDA6-B0738777AA37}" type="pres">
      <dgm:prSet presAssocID="{46C3C9D0-1CBE-40F1-8E92-F6E697337EAB}" presName="bentUpArrow1" presStyleLbl="alignImgPlace1" presStyleIdx="3" presStyleCnt="5"/>
      <dgm:spPr/>
    </dgm:pt>
    <dgm:pt modelId="{B3930152-446D-409A-9025-53D525CD9B04}" type="pres">
      <dgm:prSet presAssocID="{46C3C9D0-1CBE-40F1-8E92-F6E697337EAB}" presName="ParentText" presStyleLbl="node1" presStyleIdx="3" presStyleCnt="6" custScaleX="133327" custLinFactNeighborX="227" custLinFactNeighborY="-1074">
        <dgm:presLayoutVars>
          <dgm:chMax val="1"/>
          <dgm:chPref val="1"/>
          <dgm:bulletEnabled val="1"/>
        </dgm:presLayoutVars>
      </dgm:prSet>
      <dgm:spPr/>
    </dgm:pt>
    <dgm:pt modelId="{EE99F3E7-D435-42F4-B5EA-606606B8F331}" type="pres">
      <dgm:prSet presAssocID="{46C3C9D0-1CBE-40F1-8E92-F6E697337EAB}" presName="ChildText" presStyleLbl="revTx" presStyleIdx="3" presStyleCnt="5">
        <dgm:presLayoutVars>
          <dgm:chMax val="0"/>
          <dgm:chPref val="0"/>
          <dgm:bulletEnabled val="1"/>
        </dgm:presLayoutVars>
      </dgm:prSet>
      <dgm:spPr/>
    </dgm:pt>
    <dgm:pt modelId="{B31F649C-DEC0-4DF1-A2AE-4637AF4CACE1}" type="pres">
      <dgm:prSet presAssocID="{605ED3E7-D985-4091-BA05-35BE777C3CEA}" presName="sibTrans" presStyleCnt="0"/>
      <dgm:spPr/>
    </dgm:pt>
    <dgm:pt modelId="{1F2132F2-9A83-4035-857D-9C8EE42FB4D2}" type="pres">
      <dgm:prSet presAssocID="{537BD2AC-B82E-4024-991C-F871CFDC0BA1}" presName="composite" presStyleCnt="0"/>
      <dgm:spPr/>
    </dgm:pt>
    <dgm:pt modelId="{425DFD10-907E-4541-9F78-96243B58462D}" type="pres">
      <dgm:prSet presAssocID="{537BD2AC-B82E-4024-991C-F871CFDC0BA1}" presName="bentUpArrow1" presStyleLbl="alignImgPlace1" presStyleIdx="4" presStyleCnt="5"/>
      <dgm:spPr/>
    </dgm:pt>
    <dgm:pt modelId="{3D555A7D-705B-416E-8D57-FD0CF5C46B2C}" type="pres">
      <dgm:prSet presAssocID="{537BD2AC-B82E-4024-991C-F871CFDC0BA1}" presName="ParentText" presStyleLbl="node1" presStyleIdx="4" presStyleCnt="6" custScaleX="139782">
        <dgm:presLayoutVars>
          <dgm:chMax val="1"/>
          <dgm:chPref val="1"/>
          <dgm:bulletEnabled val="1"/>
        </dgm:presLayoutVars>
      </dgm:prSet>
      <dgm:spPr/>
    </dgm:pt>
    <dgm:pt modelId="{0C8B8E7F-E658-4C00-B4DA-78AB96F8EFB9}" type="pres">
      <dgm:prSet presAssocID="{537BD2AC-B82E-4024-991C-F871CFDC0BA1}" presName="ChildText" presStyleLbl="revTx" presStyleIdx="4" presStyleCnt="5">
        <dgm:presLayoutVars>
          <dgm:chMax val="0"/>
          <dgm:chPref val="0"/>
          <dgm:bulletEnabled val="1"/>
        </dgm:presLayoutVars>
      </dgm:prSet>
      <dgm:spPr/>
    </dgm:pt>
    <dgm:pt modelId="{2D132A76-C3AA-4307-B928-8FDA9F515B64}" type="pres">
      <dgm:prSet presAssocID="{C75CAA16-41AE-4343-B459-AB4E813DCAE0}" presName="sibTrans" presStyleCnt="0"/>
      <dgm:spPr/>
    </dgm:pt>
    <dgm:pt modelId="{B8D6B92E-C88A-4DDA-A663-E290B2657461}" type="pres">
      <dgm:prSet presAssocID="{3E0BDA87-42D7-4F30-AA0C-46E9EDD604BB}" presName="composite" presStyleCnt="0"/>
      <dgm:spPr/>
    </dgm:pt>
    <dgm:pt modelId="{524BAE0F-3DF0-43AD-8F0E-6BA09F113F60}" type="pres">
      <dgm:prSet presAssocID="{3E0BDA87-42D7-4F30-AA0C-46E9EDD604BB}" presName="ParentText" presStyleLbl="node1" presStyleIdx="5" presStyleCnt="6" custScaleX="160761">
        <dgm:presLayoutVars>
          <dgm:chMax val="1"/>
          <dgm:chPref val="1"/>
          <dgm:bulletEnabled val="1"/>
        </dgm:presLayoutVars>
      </dgm:prSet>
      <dgm:spPr/>
    </dgm:pt>
  </dgm:ptLst>
  <dgm:cxnLst>
    <dgm:cxn modelId="{26F2710A-011B-42AE-9C24-B770AB03756C}" srcId="{B911F8DD-FF4D-4052-AF66-0149DA6B2F2F}" destId="{537BD2AC-B82E-4024-991C-F871CFDC0BA1}" srcOrd="4" destOrd="0" parTransId="{4CDCCB28-BAC7-4AB9-96A8-EEE69C702790}" sibTransId="{C75CAA16-41AE-4343-B459-AB4E813DCAE0}"/>
    <dgm:cxn modelId="{BA80AF2B-23A4-4B22-9929-277819F36462}" type="presOf" srcId="{B911F8DD-FF4D-4052-AF66-0149DA6B2F2F}" destId="{2B49E8A6-CC29-4476-B78E-C437620F614B}" srcOrd="0" destOrd="0" presId="urn:microsoft.com/office/officeart/2005/8/layout/StepDownProcess#1"/>
    <dgm:cxn modelId="{565CBC36-2C3E-4D17-AEBF-064B809CC3DF}" type="presOf" srcId="{46C3C9D0-1CBE-40F1-8E92-F6E697337EAB}" destId="{B3930152-446D-409A-9025-53D525CD9B04}" srcOrd="0" destOrd="0" presId="urn:microsoft.com/office/officeart/2005/8/layout/StepDownProcess#1"/>
    <dgm:cxn modelId="{FA1CBC6D-AF6B-4FE6-B0BC-B6DCFBACE643}" type="presOf" srcId="{9FE8F0D6-7F35-48AA-9947-297D9ECE625A}" destId="{738FA223-0A14-4A05-BFEF-E24B3195650E}" srcOrd="0" destOrd="0" presId="urn:microsoft.com/office/officeart/2005/8/layout/StepDownProcess#1"/>
    <dgm:cxn modelId="{9D643A4F-A557-4F44-A4E2-5B62495338ED}" type="presOf" srcId="{ECEEC432-13FE-46AE-B403-806A37FA52E7}" destId="{53C815AA-3F26-429F-B757-AC7729C26702}" srcOrd="0" destOrd="0" presId="urn:microsoft.com/office/officeart/2005/8/layout/StepDownProcess#1"/>
    <dgm:cxn modelId="{2D7D5A70-D2A3-4CD9-A5CB-8CFB8D40E392}" srcId="{B911F8DD-FF4D-4052-AF66-0149DA6B2F2F}" destId="{D02D525B-B5FC-41C2-8716-6A449E4B349E}" srcOrd="0" destOrd="0" parTransId="{DD2C35A1-419C-47AE-9E49-347EAAA64FE4}" sibTransId="{9756930D-7697-49EF-8825-DED00C4A9CC4}"/>
    <dgm:cxn modelId="{A8BD2F73-F8EB-4605-A864-1D4D9A291472}" srcId="{B911F8DD-FF4D-4052-AF66-0149DA6B2F2F}" destId="{ECEEC432-13FE-46AE-B403-806A37FA52E7}" srcOrd="1" destOrd="0" parTransId="{5DCB3A7A-3722-440C-AEF0-86BB24DF50F3}" sibTransId="{298EACBA-85A8-4AC4-ACE9-FBA66BCB9FF1}"/>
    <dgm:cxn modelId="{2B8BEC77-0BF9-4248-94E9-593EF36D7F9C}" type="presOf" srcId="{D02D525B-B5FC-41C2-8716-6A449E4B349E}" destId="{964F31AB-25A9-4964-82FF-596931FAE876}" srcOrd="0" destOrd="0" presId="urn:microsoft.com/office/officeart/2005/8/layout/StepDownProcess#1"/>
    <dgm:cxn modelId="{76B87CA6-E7FB-44D9-A02C-1BA46469C5E2}" srcId="{B911F8DD-FF4D-4052-AF66-0149DA6B2F2F}" destId="{46C3C9D0-1CBE-40F1-8E92-F6E697337EAB}" srcOrd="3" destOrd="0" parTransId="{F0CC2A57-9675-4A0B-AD7E-7F5FCBDA6BF3}" sibTransId="{605ED3E7-D985-4091-BA05-35BE777C3CEA}"/>
    <dgm:cxn modelId="{D91389AB-5727-4831-850F-5B76197A3A42}" srcId="{B911F8DD-FF4D-4052-AF66-0149DA6B2F2F}" destId="{3E0BDA87-42D7-4F30-AA0C-46E9EDD604BB}" srcOrd="5" destOrd="0" parTransId="{E71FA69C-30BE-44F6-A5B0-42477B5423F7}" sibTransId="{9E8450B1-BB4D-4239-91E7-6255798CAE6C}"/>
    <dgm:cxn modelId="{B8C6E7BC-9B23-4E09-97B8-02F2B35D9DF7}" type="presOf" srcId="{3E0BDA87-42D7-4F30-AA0C-46E9EDD604BB}" destId="{524BAE0F-3DF0-43AD-8F0E-6BA09F113F60}" srcOrd="0" destOrd="0" presId="urn:microsoft.com/office/officeart/2005/8/layout/StepDownProcess#1"/>
    <dgm:cxn modelId="{FF726FE1-A197-4FB4-818C-B7D464B73B42}" type="presOf" srcId="{537BD2AC-B82E-4024-991C-F871CFDC0BA1}" destId="{3D555A7D-705B-416E-8D57-FD0CF5C46B2C}" srcOrd="0" destOrd="0" presId="urn:microsoft.com/office/officeart/2005/8/layout/StepDownProcess#1"/>
    <dgm:cxn modelId="{6379B2E8-1FEC-410D-B327-E75DDB7ECB3F}" srcId="{B911F8DD-FF4D-4052-AF66-0149DA6B2F2F}" destId="{9FE8F0D6-7F35-48AA-9947-297D9ECE625A}" srcOrd="2" destOrd="0" parTransId="{E0A49678-4F47-40A7-8CA0-C48719E91C63}" sibTransId="{B9554412-E666-459B-98A0-D7CF83D239F3}"/>
    <dgm:cxn modelId="{BA456A3E-5479-43DB-A71F-02C7F3E89A75}" type="presParOf" srcId="{2B49E8A6-CC29-4476-B78E-C437620F614B}" destId="{FB49EB4B-6652-4073-BBDD-2D8A271D2187}" srcOrd="0" destOrd="0" presId="urn:microsoft.com/office/officeart/2005/8/layout/StepDownProcess#1"/>
    <dgm:cxn modelId="{0BE79300-02AF-4F78-8B2C-C0F0FD212342}" type="presParOf" srcId="{FB49EB4B-6652-4073-BBDD-2D8A271D2187}" destId="{E5C6B1EE-D665-4BD8-9AB1-6461406ECC9E}" srcOrd="0" destOrd="0" presId="urn:microsoft.com/office/officeart/2005/8/layout/StepDownProcess#1"/>
    <dgm:cxn modelId="{7B5CF5B9-FAE5-4D54-878B-228E94E5888B}" type="presParOf" srcId="{FB49EB4B-6652-4073-BBDD-2D8A271D2187}" destId="{964F31AB-25A9-4964-82FF-596931FAE876}" srcOrd="1" destOrd="0" presId="urn:microsoft.com/office/officeart/2005/8/layout/StepDownProcess#1"/>
    <dgm:cxn modelId="{E99CBCCB-AF25-4ACE-AA36-BA3C06348237}" type="presParOf" srcId="{FB49EB4B-6652-4073-BBDD-2D8A271D2187}" destId="{230ABD16-128A-4C1E-AA50-712EB511C866}" srcOrd="2" destOrd="0" presId="urn:microsoft.com/office/officeart/2005/8/layout/StepDownProcess#1"/>
    <dgm:cxn modelId="{B893D7BB-8BA6-4BA1-944F-D4CDC1C67703}" type="presParOf" srcId="{2B49E8A6-CC29-4476-B78E-C437620F614B}" destId="{57D83810-FA6E-4058-B843-A2921F15CFA7}" srcOrd="1" destOrd="0" presId="urn:microsoft.com/office/officeart/2005/8/layout/StepDownProcess#1"/>
    <dgm:cxn modelId="{8B5A2C8B-80AA-4B6A-AE65-10A1D6AEFE98}" type="presParOf" srcId="{2B49E8A6-CC29-4476-B78E-C437620F614B}" destId="{A6BD6EF4-7445-49C3-8779-799ECDCFA4D1}" srcOrd="2" destOrd="0" presId="urn:microsoft.com/office/officeart/2005/8/layout/StepDownProcess#1"/>
    <dgm:cxn modelId="{8DC06EE2-DBA4-4BF0-A64A-03C9C0DA1744}" type="presParOf" srcId="{A6BD6EF4-7445-49C3-8779-799ECDCFA4D1}" destId="{CA3FB4B6-FCA8-437C-A128-4DE2555627A8}" srcOrd="0" destOrd="0" presId="urn:microsoft.com/office/officeart/2005/8/layout/StepDownProcess#1"/>
    <dgm:cxn modelId="{0ED55277-3CA2-4CEC-A5D5-096FC6E96A36}" type="presParOf" srcId="{A6BD6EF4-7445-49C3-8779-799ECDCFA4D1}" destId="{53C815AA-3F26-429F-B757-AC7729C26702}" srcOrd="1" destOrd="0" presId="urn:microsoft.com/office/officeart/2005/8/layout/StepDownProcess#1"/>
    <dgm:cxn modelId="{A0AB6DC2-9761-4526-9F92-A7DC56FD947A}" type="presParOf" srcId="{A6BD6EF4-7445-49C3-8779-799ECDCFA4D1}" destId="{0AA18492-8523-403C-86FC-F65A1896C72C}" srcOrd="2" destOrd="0" presId="urn:microsoft.com/office/officeart/2005/8/layout/StepDownProcess#1"/>
    <dgm:cxn modelId="{94759C12-7BD9-48D8-B010-DE271CB6E1AC}" type="presParOf" srcId="{2B49E8A6-CC29-4476-B78E-C437620F614B}" destId="{857ACFB6-288E-4B5B-A1D4-5F02398F549B}" srcOrd="3" destOrd="0" presId="urn:microsoft.com/office/officeart/2005/8/layout/StepDownProcess#1"/>
    <dgm:cxn modelId="{BC5D2C60-8752-4DF9-BF2F-83A9551DFA70}" type="presParOf" srcId="{2B49E8A6-CC29-4476-B78E-C437620F614B}" destId="{E3A92A58-D998-456B-9DDF-8FC4DDA06184}" srcOrd="4" destOrd="0" presId="urn:microsoft.com/office/officeart/2005/8/layout/StepDownProcess#1"/>
    <dgm:cxn modelId="{E698372E-1AEF-40AF-A38F-25E96246E665}" type="presParOf" srcId="{E3A92A58-D998-456B-9DDF-8FC4DDA06184}" destId="{B2EE4E12-8A61-45D1-9B5A-341F4E0CFBF6}" srcOrd="0" destOrd="0" presId="urn:microsoft.com/office/officeart/2005/8/layout/StepDownProcess#1"/>
    <dgm:cxn modelId="{46DE86EA-51BD-43E5-98FE-F657E2326B0D}" type="presParOf" srcId="{E3A92A58-D998-456B-9DDF-8FC4DDA06184}" destId="{738FA223-0A14-4A05-BFEF-E24B3195650E}" srcOrd="1" destOrd="0" presId="urn:microsoft.com/office/officeart/2005/8/layout/StepDownProcess#1"/>
    <dgm:cxn modelId="{FFFDE52F-50FB-4F8D-8E14-FC6CEA345C29}" type="presParOf" srcId="{E3A92A58-D998-456B-9DDF-8FC4DDA06184}" destId="{AC6A9BFE-4CDD-4CFB-8668-32CF7E9D8179}" srcOrd="2" destOrd="0" presId="urn:microsoft.com/office/officeart/2005/8/layout/StepDownProcess#1"/>
    <dgm:cxn modelId="{EBC2342B-E5EE-405D-B44F-916B81ABEAD2}" type="presParOf" srcId="{2B49E8A6-CC29-4476-B78E-C437620F614B}" destId="{24C85770-7BB0-447E-A3AD-9285ADA01837}" srcOrd="5" destOrd="0" presId="urn:microsoft.com/office/officeart/2005/8/layout/StepDownProcess#1"/>
    <dgm:cxn modelId="{D53163CB-535D-46B3-89E0-A6A067516180}" type="presParOf" srcId="{2B49E8A6-CC29-4476-B78E-C437620F614B}" destId="{1C9BD141-BC92-4A12-B88E-692889BFC914}" srcOrd="6" destOrd="0" presId="urn:microsoft.com/office/officeart/2005/8/layout/StepDownProcess#1"/>
    <dgm:cxn modelId="{15FCC007-398B-4546-8536-C6E88BBAD2C6}" type="presParOf" srcId="{1C9BD141-BC92-4A12-B88E-692889BFC914}" destId="{E4B87367-B85A-4F2C-BDA6-B0738777AA37}" srcOrd="0" destOrd="0" presId="urn:microsoft.com/office/officeart/2005/8/layout/StepDownProcess#1"/>
    <dgm:cxn modelId="{5C21AB5F-5D17-4E3F-B7C9-B6D1B76BDBD7}" type="presParOf" srcId="{1C9BD141-BC92-4A12-B88E-692889BFC914}" destId="{B3930152-446D-409A-9025-53D525CD9B04}" srcOrd="1" destOrd="0" presId="urn:microsoft.com/office/officeart/2005/8/layout/StepDownProcess#1"/>
    <dgm:cxn modelId="{EF1369A6-7997-45DE-8E26-2B5412850E5B}" type="presParOf" srcId="{1C9BD141-BC92-4A12-B88E-692889BFC914}" destId="{EE99F3E7-D435-42F4-B5EA-606606B8F331}" srcOrd="2" destOrd="0" presId="urn:microsoft.com/office/officeart/2005/8/layout/StepDownProcess#1"/>
    <dgm:cxn modelId="{348326F7-414B-4A06-AEA9-864977917FD5}" type="presParOf" srcId="{2B49E8A6-CC29-4476-B78E-C437620F614B}" destId="{B31F649C-DEC0-4DF1-A2AE-4637AF4CACE1}" srcOrd="7" destOrd="0" presId="urn:microsoft.com/office/officeart/2005/8/layout/StepDownProcess#1"/>
    <dgm:cxn modelId="{5872E9CA-6CF1-4017-BCD0-7E5965B2B351}" type="presParOf" srcId="{2B49E8A6-CC29-4476-B78E-C437620F614B}" destId="{1F2132F2-9A83-4035-857D-9C8EE42FB4D2}" srcOrd="8" destOrd="0" presId="urn:microsoft.com/office/officeart/2005/8/layout/StepDownProcess#1"/>
    <dgm:cxn modelId="{91F7E81B-818F-4EB7-875E-2E39B3A2A541}" type="presParOf" srcId="{1F2132F2-9A83-4035-857D-9C8EE42FB4D2}" destId="{425DFD10-907E-4541-9F78-96243B58462D}" srcOrd="0" destOrd="0" presId="urn:microsoft.com/office/officeart/2005/8/layout/StepDownProcess#1"/>
    <dgm:cxn modelId="{499AFD38-CDC6-4DDE-AA7D-387934F3EE6A}" type="presParOf" srcId="{1F2132F2-9A83-4035-857D-9C8EE42FB4D2}" destId="{3D555A7D-705B-416E-8D57-FD0CF5C46B2C}" srcOrd="1" destOrd="0" presId="urn:microsoft.com/office/officeart/2005/8/layout/StepDownProcess#1"/>
    <dgm:cxn modelId="{1C54F4E2-92B2-42C9-A973-DDC0D5788BC1}" type="presParOf" srcId="{1F2132F2-9A83-4035-857D-9C8EE42FB4D2}" destId="{0C8B8E7F-E658-4C00-B4DA-78AB96F8EFB9}" srcOrd="2" destOrd="0" presId="urn:microsoft.com/office/officeart/2005/8/layout/StepDownProcess#1"/>
    <dgm:cxn modelId="{1888ACC5-D385-4FB7-8563-EC6C3899A581}" type="presParOf" srcId="{2B49E8A6-CC29-4476-B78E-C437620F614B}" destId="{2D132A76-C3AA-4307-B928-8FDA9F515B64}" srcOrd="9" destOrd="0" presId="urn:microsoft.com/office/officeart/2005/8/layout/StepDownProcess#1"/>
    <dgm:cxn modelId="{A8134E85-E47B-4516-8C7C-6EA37FCA5F98}" type="presParOf" srcId="{2B49E8A6-CC29-4476-B78E-C437620F614B}" destId="{B8D6B92E-C88A-4DDA-A663-E290B2657461}" srcOrd="10" destOrd="0" presId="urn:microsoft.com/office/officeart/2005/8/layout/StepDownProcess#1"/>
    <dgm:cxn modelId="{07878801-834A-4FE3-99D9-47BC62A948ED}" type="presParOf" srcId="{B8D6B92E-C88A-4DDA-A663-E290B2657461}" destId="{524BAE0F-3DF0-43AD-8F0E-6BA09F113F60}"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6B1EE-D665-4BD8-9AB1-6461406ECC9E}">
      <dsp:nvSpPr>
        <dsp:cNvPr id="0" name=""/>
        <dsp:cNvSpPr/>
      </dsp:nvSpPr>
      <dsp:spPr>
        <a:xfrm rot="5400000">
          <a:off x="417127" y="1199861"/>
          <a:ext cx="599962" cy="683036"/>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64F31AB-25A9-4964-82FF-596931FAE876}">
      <dsp:nvSpPr>
        <dsp:cNvPr id="0" name=""/>
        <dsp:cNvSpPr/>
      </dsp:nvSpPr>
      <dsp:spPr>
        <a:xfrm>
          <a:off x="184" y="534791"/>
          <a:ext cx="1525964" cy="706955"/>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accent2"/>
              </a:solidFill>
              <a:latin typeface="微软雅黑" panose="020B0503020204020204" pitchFamily="34" charset="-122"/>
              <a:ea typeface="微软雅黑" panose="020B0503020204020204" pitchFamily="34" charset="-122"/>
            </a:rPr>
            <a:t>需求分析</a:t>
          </a:r>
        </a:p>
      </dsp:txBody>
      <dsp:txXfrm>
        <a:off x="34701" y="569308"/>
        <a:ext cx="1456930" cy="637921"/>
      </dsp:txXfrm>
    </dsp:sp>
    <dsp:sp modelId="{230ABD16-128A-4C1E-AA50-712EB511C866}">
      <dsp:nvSpPr>
        <dsp:cNvPr id="0" name=""/>
        <dsp:cNvSpPr/>
      </dsp:nvSpPr>
      <dsp:spPr>
        <a:xfrm>
          <a:off x="1416925" y="605278"/>
          <a:ext cx="1196776" cy="571392"/>
        </a:xfrm>
        <a:prstGeom prst="rect">
          <a:avLst/>
        </a:prstGeom>
        <a:noFill/>
        <a:ln>
          <a:noFill/>
        </a:ln>
        <a:effectLst/>
      </dsp:spPr>
      <dsp:style>
        <a:lnRef idx="0">
          <a:scrgbClr r="0" g="0" b="0"/>
        </a:lnRef>
        <a:fillRef idx="0">
          <a:scrgbClr r="0" g="0" b="0"/>
        </a:fillRef>
        <a:effectRef idx="0">
          <a:scrgbClr r="0" g="0" b="0"/>
        </a:effectRef>
        <a:fontRef idx="minor"/>
      </dsp:style>
    </dsp:sp>
    <dsp:sp modelId="{CA3FB4B6-FCA8-437C-A128-4DE2555627A8}">
      <dsp:nvSpPr>
        <dsp:cNvPr id="0" name=""/>
        <dsp:cNvSpPr/>
      </dsp:nvSpPr>
      <dsp:spPr>
        <a:xfrm rot="5400000">
          <a:off x="1490853" y="2007385"/>
          <a:ext cx="599962" cy="683036"/>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3C815AA-3F26-429F-B757-AC7729C26702}">
      <dsp:nvSpPr>
        <dsp:cNvPr id="0" name=""/>
        <dsp:cNvSpPr/>
      </dsp:nvSpPr>
      <dsp:spPr>
        <a:xfrm>
          <a:off x="1072333" y="1328935"/>
          <a:ext cx="1529115" cy="733714"/>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accent2"/>
              </a:solidFill>
              <a:latin typeface="微软雅黑" panose="020B0503020204020204" pitchFamily="34" charset="-122"/>
              <a:ea typeface="微软雅黑" panose="020B0503020204020204" pitchFamily="34" charset="-122"/>
            </a:rPr>
            <a:t>状态图</a:t>
          </a:r>
          <a:r>
            <a:rPr lang="en-US" altLang="zh-CN" sz="2000" b="1" kern="1200" dirty="0">
              <a:solidFill>
                <a:schemeClr val="accent2"/>
              </a:solidFill>
              <a:latin typeface="微软雅黑" panose="020B0503020204020204" pitchFamily="34" charset="-122"/>
              <a:ea typeface="微软雅黑" panose="020B0503020204020204" pitchFamily="34" charset="-122"/>
            </a:rPr>
            <a:t>/</a:t>
          </a:r>
          <a:r>
            <a:rPr lang="zh-CN" altLang="en-US" sz="2000" b="1" kern="1200" dirty="0">
              <a:solidFill>
                <a:schemeClr val="accent2"/>
              </a:solidFill>
              <a:latin typeface="微软雅黑" panose="020B0503020204020204" pitchFamily="34" charset="-122"/>
              <a:ea typeface="微软雅黑" panose="020B0503020204020204" pitchFamily="34" charset="-122"/>
            </a:rPr>
            <a:t>表</a:t>
          </a:r>
        </a:p>
      </dsp:txBody>
      <dsp:txXfrm>
        <a:off x="1108156" y="1364758"/>
        <a:ext cx="1457469" cy="662068"/>
      </dsp:txXfrm>
    </dsp:sp>
    <dsp:sp modelId="{0AA18492-8523-403C-86FC-F65A1896C72C}">
      <dsp:nvSpPr>
        <dsp:cNvPr id="0" name=""/>
        <dsp:cNvSpPr/>
      </dsp:nvSpPr>
      <dsp:spPr>
        <a:xfrm>
          <a:off x="2770340" y="1422652"/>
          <a:ext cx="734565" cy="571392"/>
        </a:xfrm>
        <a:prstGeom prst="rect">
          <a:avLst/>
        </a:prstGeom>
        <a:noFill/>
        <a:ln>
          <a:noFill/>
        </a:ln>
        <a:effectLst/>
      </dsp:spPr>
      <dsp:style>
        <a:lnRef idx="0">
          <a:scrgbClr r="0" g="0" b="0"/>
        </a:lnRef>
        <a:fillRef idx="0">
          <a:scrgbClr r="0" g="0" b="0"/>
        </a:fillRef>
        <a:effectRef idx="0">
          <a:scrgbClr r="0" g="0" b="0"/>
        </a:effectRef>
        <a:fontRef idx="minor"/>
      </dsp:style>
    </dsp:sp>
    <dsp:sp modelId="{B2EE4E12-8A61-45D1-9B5A-341F4E0CFBF6}">
      <dsp:nvSpPr>
        <dsp:cNvPr id="0" name=""/>
        <dsp:cNvSpPr/>
      </dsp:nvSpPr>
      <dsp:spPr>
        <a:xfrm rot="5400000">
          <a:off x="2555887" y="2801529"/>
          <a:ext cx="599962" cy="683036"/>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38FA223-0A14-4A05-BFEF-E24B3195650E}">
      <dsp:nvSpPr>
        <dsp:cNvPr id="0" name=""/>
        <dsp:cNvSpPr/>
      </dsp:nvSpPr>
      <dsp:spPr>
        <a:xfrm>
          <a:off x="2144483" y="2136459"/>
          <a:ext cx="1514884" cy="706955"/>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accent2"/>
              </a:solidFill>
              <a:latin typeface="微软雅黑" panose="020B0503020204020204" pitchFamily="34" charset="-122"/>
              <a:ea typeface="微软雅黑" panose="020B0503020204020204" pitchFamily="34" charset="-122"/>
            </a:rPr>
            <a:t>状态化简</a:t>
          </a:r>
        </a:p>
      </dsp:txBody>
      <dsp:txXfrm>
        <a:off x="2179000" y="2170976"/>
        <a:ext cx="1445850" cy="637921"/>
      </dsp:txXfrm>
    </dsp:sp>
    <dsp:sp modelId="{AC6A9BFE-4CDD-4CFB-8668-32CF7E9D8179}">
      <dsp:nvSpPr>
        <dsp:cNvPr id="0" name=""/>
        <dsp:cNvSpPr/>
      </dsp:nvSpPr>
      <dsp:spPr>
        <a:xfrm>
          <a:off x="3406917" y="2203883"/>
          <a:ext cx="734565" cy="571392"/>
        </a:xfrm>
        <a:prstGeom prst="rect">
          <a:avLst/>
        </a:prstGeom>
        <a:noFill/>
        <a:ln>
          <a:noFill/>
        </a:ln>
        <a:effectLst/>
      </dsp:spPr>
      <dsp:style>
        <a:lnRef idx="0">
          <a:scrgbClr r="0" g="0" b="0"/>
        </a:lnRef>
        <a:fillRef idx="0">
          <a:scrgbClr r="0" g="0" b="0"/>
        </a:fillRef>
        <a:effectRef idx="0">
          <a:scrgbClr r="0" g="0" b="0"/>
        </a:effectRef>
        <a:fontRef idx="minor"/>
      </dsp:style>
    </dsp:sp>
    <dsp:sp modelId="{E4B87367-B85A-4F2C-BDA6-B0738777AA37}">
      <dsp:nvSpPr>
        <dsp:cNvPr id="0" name=""/>
        <dsp:cNvSpPr/>
      </dsp:nvSpPr>
      <dsp:spPr>
        <a:xfrm rot="5400000">
          <a:off x="3543885" y="3595674"/>
          <a:ext cx="599962" cy="683036"/>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B3930152-446D-409A-9025-53D525CD9B04}">
      <dsp:nvSpPr>
        <dsp:cNvPr id="0" name=""/>
        <dsp:cNvSpPr/>
      </dsp:nvSpPr>
      <dsp:spPr>
        <a:xfrm>
          <a:off x="3218925" y="2923011"/>
          <a:ext cx="1346580" cy="706955"/>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accent2"/>
              </a:solidFill>
              <a:latin typeface="微软雅黑" panose="020B0503020204020204" pitchFamily="34" charset="-122"/>
              <a:ea typeface="微软雅黑" panose="020B0503020204020204" pitchFamily="34" charset="-122"/>
            </a:rPr>
            <a:t>状态编码</a:t>
          </a:r>
        </a:p>
      </dsp:txBody>
      <dsp:txXfrm>
        <a:off x="3253442" y="2957528"/>
        <a:ext cx="1277546" cy="637921"/>
      </dsp:txXfrm>
    </dsp:sp>
    <dsp:sp modelId="{EE99F3E7-D435-42F4-B5EA-606606B8F331}">
      <dsp:nvSpPr>
        <dsp:cNvPr id="0" name=""/>
        <dsp:cNvSpPr/>
      </dsp:nvSpPr>
      <dsp:spPr>
        <a:xfrm>
          <a:off x="4394915" y="2998028"/>
          <a:ext cx="734565" cy="571392"/>
        </a:xfrm>
        <a:prstGeom prst="rect">
          <a:avLst/>
        </a:prstGeom>
        <a:noFill/>
        <a:ln>
          <a:noFill/>
        </a:ln>
        <a:effectLst/>
      </dsp:spPr>
      <dsp:style>
        <a:lnRef idx="0">
          <a:scrgbClr r="0" g="0" b="0"/>
        </a:lnRef>
        <a:fillRef idx="0">
          <a:scrgbClr r="0" g="0" b="0"/>
        </a:fillRef>
        <a:effectRef idx="0">
          <a:scrgbClr r="0" g="0" b="0"/>
        </a:effectRef>
        <a:fontRef idx="minor"/>
      </dsp:style>
    </dsp:sp>
    <dsp:sp modelId="{425DFD10-907E-4541-9F78-96243B58462D}">
      <dsp:nvSpPr>
        <dsp:cNvPr id="0" name=""/>
        <dsp:cNvSpPr/>
      </dsp:nvSpPr>
      <dsp:spPr>
        <a:xfrm rot="5400000">
          <a:off x="4648632" y="4389818"/>
          <a:ext cx="599962" cy="683036"/>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D555A7D-705B-416E-8D57-FD0CF5C46B2C}">
      <dsp:nvSpPr>
        <dsp:cNvPr id="0" name=""/>
        <dsp:cNvSpPr/>
      </dsp:nvSpPr>
      <dsp:spPr>
        <a:xfrm>
          <a:off x="4288782" y="3724748"/>
          <a:ext cx="1411775" cy="706955"/>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accent2"/>
              </a:solidFill>
              <a:latin typeface="微软雅黑" panose="020B0503020204020204" pitchFamily="34" charset="-122"/>
              <a:ea typeface="微软雅黑" panose="020B0503020204020204" pitchFamily="34" charset="-122"/>
            </a:rPr>
            <a:t>电路设计</a:t>
          </a:r>
        </a:p>
      </dsp:txBody>
      <dsp:txXfrm>
        <a:off x="4323299" y="3759265"/>
        <a:ext cx="1342741" cy="637921"/>
      </dsp:txXfrm>
    </dsp:sp>
    <dsp:sp modelId="{0C8B8E7F-E658-4C00-B4DA-78AB96F8EFB9}">
      <dsp:nvSpPr>
        <dsp:cNvPr id="0" name=""/>
        <dsp:cNvSpPr/>
      </dsp:nvSpPr>
      <dsp:spPr>
        <a:xfrm>
          <a:off x="5499662" y="3792172"/>
          <a:ext cx="734565" cy="571392"/>
        </a:xfrm>
        <a:prstGeom prst="rect">
          <a:avLst/>
        </a:prstGeom>
        <a:noFill/>
        <a:ln>
          <a:noFill/>
        </a:ln>
        <a:effectLst/>
      </dsp:spPr>
      <dsp:style>
        <a:lnRef idx="0">
          <a:scrgbClr r="0" g="0" b="0"/>
        </a:lnRef>
        <a:fillRef idx="0">
          <a:scrgbClr r="0" g="0" b="0"/>
        </a:fillRef>
        <a:effectRef idx="0">
          <a:scrgbClr r="0" g="0" b="0"/>
        </a:effectRef>
        <a:fontRef idx="minor"/>
      </dsp:style>
    </dsp:sp>
    <dsp:sp modelId="{524BAE0F-3DF0-43AD-8F0E-6BA09F113F60}">
      <dsp:nvSpPr>
        <dsp:cNvPr id="0" name=""/>
        <dsp:cNvSpPr/>
      </dsp:nvSpPr>
      <dsp:spPr>
        <a:xfrm>
          <a:off x="5360932" y="4518893"/>
          <a:ext cx="1623659" cy="706955"/>
        </a:xfrm>
        <a:prstGeom prst="roundRect">
          <a:avLst>
            <a:gd name="adj" fmla="val 1667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accent2"/>
              </a:solidFill>
              <a:latin typeface="微软雅黑" panose="020B0503020204020204" pitchFamily="34" charset="-122"/>
              <a:ea typeface="微软雅黑" panose="020B0503020204020204" pitchFamily="34" charset="-122"/>
            </a:rPr>
            <a:t>电路分析</a:t>
          </a:r>
        </a:p>
      </dsp:txBody>
      <dsp:txXfrm>
        <a:off x="5395449" y="4553410"/>
        <a:ext cx="1554625" cy="6379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a:latin typeface="Arial" panose="020B0604020202020204" pitchFamily="34"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atin typeface="Arial" panose="020B0604020202020204" pitchFamily="34"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a:latin typeface="Arial" panose="020B0604020202020204" pitchFamily="34"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atin typeface="Arial" panose="020B0604020202020204" pitchFamily="34" charset="0"/>
              </a:defRPr>
            </a:lvl1pPr>
          </a:lstStyle>
          <a:p>
            <a:pPr>
              <a:defRPr/>
            </a:pPr>
            <a:fld id="{B385BA71-94EE-41F9-9431-BBBABEC771A2}"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a:latin typeface="Arial" panose="020B0604020202020204" pitchFamily="34"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a:latin typeface="Arial" panose="020B0604020202020204" pitchFamily="34" charset="0"/>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a:latin typeface="Arial" panose="020B0604020202020204" pitchFamily="34"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defRPr sz="1300">
                <a:latin typeface="Arial" panose="020B0604020202020204" pitchFamily="34" charset="0"/>
              </a:defRPr>
            </a:lvl1pPr>
          </a:lstStyle>
          <a:p>
            <a:pPr>
              <a:defRPr/>
            </a:pPr>
            <a:fld id="{1B5A5090-33F7-46F5-8FE9-06BB324BB7E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4925" cy="3836988"/>
          </a:xfrm>
        </p:spPr>
      </p:sp>
      <p:sp>
        <p:nvSpPr>
          <p:cNvPr id="57347" name="备注占位符 2"/>
          <p:cNvSpPr>
            <a:spLocks noGrp="1"/>
          </p:cNvSpPr>
          <p:nvPr>
            <p:ph type="body" idx="1"/>
          </p:nvPr>
        </p:nvSpPr>
        <p:spPr>
          <a:noFill/>
        </p:spPr>
        <p:txBody>
          <a:bodyPr/>
          <a:lstStyle/>
          <a:p>
            <a:pPr eaLnBrk="1" hangingPunct="1"/>
            <a:r>
              <a:rPr lang="zh-CN" altLang="en-US" dirty="0">
                <a:latin typeface="Arial" panose="020B0604020202020204" pitchFamily="34" charset="0"/>
              </a:rPr>
              <a:t>调整了顺序</a:t>
            </a:r>
          </a:p>
        </p:txBody>
      </p:sp>
      <p:sp>
        <p:nvSpPr>
          <p:cNvPr id="57348" name="灯片编号占位符 3"/>
          <p:cNvSpPr>
            <a:spLocks noGrp="1"/>
          </p:cNvSpPr>
          <p:nvPr>
            <p:ph type="sldNum" sz="quarter" idx="5"/>
          </p:nvPr>
        </p:nvSpPr>
        <p:spPr>
          <a:noFill/>
        </p:spPr>
        <p:txBody>
          <a:bodyPr/>
          <a:lstStyle/>
          <a:p>
            <a:fld id="{7B2A1D8F-F0F8-456E-8D6F-43898A722B3E}" type="slidenum">
              <a:rPr lang="en-US" altLang="zh-CN" smtClean="0">
                <a:latin typeface="Arial" panose="020B0604020202020204" pitchFamily="34" charset="0"/>
              </a:rPr>
              <a:t>1</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dirty="0"/>
              <a:t>所谓的双稳态元件（或者电路），是指电路有两个稳定的状态，即</a:t>
            </a:r>
            <a:r>
              <a:rPr lang="zh-CN" altLang="en-US" sz="1200" dirty="0">
                <a:solidFill>
                  <a:srgbClr val="FF0000"/>
                </a:solidFill>
              </a:rPr>
              <a:t>置位</a:t>
            </a:r>
            <a:r>
              <a:rPr lang="zh-CN" altLang="en-US" sz="1200" dirty="0"/>
              <a:t>状态和</a:t>
            </a:r>
            <a:r>
              <a:rPr lang="zh-CN" altLang="en-US" sz="1200" dirty="0">
                <a:solidFill>
                  <a:srgbClr val="00B050"/>
                </a:solidFill>
              </a:rPr>
              <a:t>复位</a:t>
            </a:r>
            <a:r>
              <a:rPr lang="zh-CN" altLang="en-US" sz="1200" dirty="0"/>
              <a:t>状态。</a:t>
            </a:r>
            <a:r>
              <a:rPr lang="en-US" altLang="zh-CN" sz="1200" dirty="0"/>
              <a:t>Q</a:t>
            </a:r>
            <a:r>
              <a:rPr lang="zh-CN" altLang="en-US" sz="1200" dirty="0"/>
              <a:t>为</a:t>
            </a:r>
            <a:r>
              <a:rPr lang="en-US" altLang="zh-CN" sz="1200" dirty="0">
                <a:solidFill>
                  <a:srgbClr val="FF0000"/>
                </a:solidFill>
              </a:rPr>
              <a:t>1</a:t>
            </a:r>
            <a:r>
              <a:rPr lang="zh-CN" altLang="en-US" sz="1200" dirty="0"/>
              <a:t>的状态称为</a:t>
            </a:r>
            <a:r>
              <a:rPr lang="zh-CN" altLang="en-US" sz="1200" dirty="0">
                <a:solidFill>
                  <a:srgbClr val="FF0000"/>
                </a:solidFill>
              </a:rPr>
              <a:t>置位</a:t>
            </a:r>
            <a:r>
              <a:rPr lang="en-US" altLang="zh-CN" sz="1200" dirty="0">
                <a:solidFill>
                  <a:srgbClr val="FF0000"/>
                </a:solidFill>
              </a:rPr>
              <a:t>(</a:t>
            </a:r>
            <a:r>
              <a:rPr lang="zh-CN" altLang="en-US" sz="1200" dirty="0">
                <a:solidFill>
                  <a:srgbClr val="FF0000"/>
                </a:solidFill>
              </a:rPr>
              <a:t>置</a:t>
            </a:r>
            <a:r>
              <a:rPr lang="en-US" altLang="zh-CN" sz="1200" dirty="0">
                <a:solidFill>
                  <a:srgbClr val="FF0000"/>
                </a:solidFill>
              </a:rPr>
              <a:t>1)</a:t>
            </a:r>
            <a:r>
              <a:rPr lang="zh-CN" altLang="en-US" sz="1200" dirty="0"/>
              <a:t>状态，而</a:t>
            </a:r>
            <a:r>
              <a:rPr lang="en-US" altLang="zh-CN" sz="1200" dirty="0"/>
              <a:t>Q</a:t>
            </a:r>
            <a:r>
              <a:rPr lang="zh-CN" altLang="en-US" sz="1200" dirty="0"/>
              <a:t>为</a:t>
            </a:r>
            <a:r>
              <a:rPr lang="en-US" altLang="zh-CN" sz="1200" dirty="0">
                <a:solidFill>
                  <a:srgbClr val="00B050"/>
                </a:solidFill>
              </a:rPr>
              <a:t>0</a:t>
            </a:r>
            <a:r>
              <a:rPr lang="zh-CN" altLang="en-US" sz="1200" dirty="0"/>
              <a:t>的状态称为</a:t>
            </a:r>
            <a:r>
              <a:rPr lang="zh-CN" altLang="en-US" sz="1200" dirty="0">
                <a:solidFill>
                  <a:srgbClr val="00B050"/>
                </a:solidFill>
              </a:rPr>
              <a:t>复位</a:t>
            </a:r>
            <a:r>
              <a:rPr lang="en-US" altLang="zh-CN" sz="1200" dirty="0">
                <a:solidFill>
                  <a:srgbClr val="00B050"/>
                </a:solidFill>
              </a:rPr>
              <a:t>(</a:t>
            </a:r>
            <a:r>
              <a:rPr lang="zh-CN" altLang="en-US" sz="1200" dirty="0">
                <a:solidFill>
                  <a:srgbClr val="00B050"/>
                </a:solidFill>
              </a:rPr>
              <a:t>清</a:t>
            </a:r>
            <a:r>
              <a:rPr lang="en-US" altLang="zh-CN" sz="1200" dirty="0">
                <a:solidFill>
                  <a:srgbClr val="00B050"/>
                </a:solidFill>
              </a:rPr>
              <a:t>0)</a:t>
            </a:r>
            <a:r>
              <a:rPr lang="zh-CN" altLang="en-US" sz="1200" dirty="0"/>
              <a:t>状态。有两个</a:t>
            </a:r>
            <a:r>
              <a:rPr lang="zh-CN" altLang="en-US" sz="1200" dirty="0">
                <a:solidFill>
                  <a:srgbClr val="FF0000"/>
                </a:solidFill>
              </a:rPr>
              <a:t>状态相反</a:t>
            </a:r>
            <a:r>
              <a:rPr lang="zh-CN" altLang="en-US" sz="1200" dirty="0"/>
              <a:t>的输出。</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反相器构成的双稳态电路可用于</a:t>
            </a:r>
            <a:r>
              <a:rPr lang="en-US" altLang="zh-CN" dirty="0"/>
              <a:t>CMOS</a:t>
            </a:r>
            <a:r>
              <a:rPr lang="zh-CN" altLang="en-US" dirty="0"/>
              <a:t>三态总线保持电路中，防止悬空时，因为干扰而电流过载。</a:t>
            </a:r>
            <a:endParaRPr lang="en-US" altLang="zh-CN" dirty="0"/>
          </a:p>
          <a:p>
            <a:r>
              <a:rPr lang="zh-CN" altLang="en-US" dirty="0"/>
              <a:t>交叉耦合</a:t>
            </a:r>
            <a:endParaRPr lang="en-US" altLang="zh-CN" dirty="0"/>
          </a:p>
          <a:p>
            <a:r>
              <a:rPr lang="zh-CN" altLang="en-US" dirty="0"/>
              <a:t>不具有实用性，因为无法改变电路状态。</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主从式触发器、边沿触发器</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FE82A3A-EEB1-4F38-882F-39255F951434}" type="slidenum">
              <a:rPr lang="en-US" altLang="zh-CN" smtClean="0">
                <a:latin typeface="Arial" panose="020B0604020202020204" pitchFamily="34" charset="0"/>
              </a:rPr>
              <a:t>14</a:t>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a:xfrm>
            <a:off x="992188" y="768350"/>
            <a:ext cx="5114925" cy="3836988"/>
          </a:xfrm>
        </p:spPr>
      </p:sp>
      <p:sp>
        <p:nvSpPr>
          <p:cNvPr id="6758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latin typeface="Arial" panose="020B0604020202020204" pitchFamily="34" charset="0"/>
              </a:rPr>
              <a:t>课堂小测：是置位信号优先还是复位信号优先？</a:t>
            </a:r>
            <a:endParaRPr lang="en-US" altLang="zh-CN" dirty="0">
              <a:latin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latin typeface="Arial" panose="020B0604020202020204" pitchFamily="34" charset="0"/>
              </a:rPr>
              <a:t>功能表没有考虑当前状态和时序特征。</a:t>
            </a:r>
            <a:endParaRPr lang="en-US" altLang="zh-CN" dirty="0">
              <a:latin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latin typeface="Arial" panose="020B0604020202020204" pitchFamily="34" charset="0"/>
              </a:rPr>
              <a:t>当</a:t>
            </a:r>
            <a:r>
              <a:rPr lang="en-US" altLang="zh-CN" dirty="0">
                <a:latin typeface="Arial" panose="020B0604020202020204" pitchFamily="34" charset="0"/>
              </a:rPr>
              <a:t>RS=1</a:t>
            </a:r>
            <a:r>
              <a:rPr lang="zh-CN" altLang="en-US" dirty="0">
                <a:latin typeface="Arial" panose="020B0604020202020204" pitchFamily="34" charset="0"/>
              </a:rPr>
              <a:t>时，</a:t>
            </a:r>
            <a:r>
              <a:rPr lang="zh-CN" altLang="en-US" sz="1200" dirty="0">
                <a:solidFill>
                  <a:srgbClr val="002060"/>
                </a:solidFill>
                <a:ea typeface="黑体" panose="02010609060101010101" pitchFamily="49" charset="-122"/>
              </a:rPr>
              <a:t>当</a:t>
            </a:r>
            <a:r>
              <a:rPr lang="en-US" altLang="zh-CN" sz="1200" dirty="0">
                <a:solidFill>
                  <a:srgbClr val="002060"/>
                </a:solidFill>
                <a:ea typeface="黑体" panose="02010609060101010101" pitchFamily="49" charset="-122"/>
              </a:rPr>
              <a:t>S,R</a:t>
            </a:r>
            <a:r>
              <a:rPr lang="zh-CN" altLang="en-US" sz="1200" dirty="0">
                <a:solidFill>
                  <a:srgbClr val="002060"/>
                </a:solidFill>
                <a:ea typeface="黑体" panose="02010609060101010101" pitchFamily="49" charset="-122"/>
              </a:rPr>
              <a:t>不能精确同时变化时，则存在</a:t>
            </a:r>
            <a:r>
              <a:rPr lang="zh-CN" altLang="en-US" sz="1200" dirty="0">
                <a:solidFill>
                  <a:srgbClr val="FF0000"/>
                </a:solidFill>
                <a:ea typeface="黑体" panose="02010609060101010101" pitchFamily="49" charset="-122"/>
              </a:rPr>
              <a:t>竞争</a:t>
            </a:r>
            <a:r>
              <a:rPr lang="zh-CN" altLang="en-US" sz="1200" dirty="0">
                <a:solidFill>
                  <a:srgbClr val="002060"/>
                </a:solidFill>
                <a:ea typeface="黑体" panose="02010609060101010101" pitchFamily="49" charset="-122"/>
              </a:rPr>
              <a:t>，输出进入不确定状态，并对噪声敏感。</a:t>
            </a:r>
            <a:endParaRPr lang="en-US" altLang="zh-CN" dirty="0">
              <a:latin typeface="Arial" panose="020B0604020202020204" pitchFamily="34" charset="0"/>
            </a:endParaRPr>
          </a:p>
          <a:p>
            <a:pPr eaLnBrk="1" hangingPunct="1"/>
            <a:r>
              <a:rPr lang="en-US" altLang="zh-CN" dirty="0">
                <a:latin typeface="Arial" panose="020B0604020202020204" pitchFamily="34" charset="0"/>
              </a:rPr>
              <a:t>1)S=1,R=0,</a:t>
            </a:r>
            <a:r>
              <a:rPr lang="zh-CN" altLang="en-US" dirty="0">
                <a:latin typeface="Arial" panose="020B0604020202020204" pitchFamily="34" charset="0"/>
              </a:rPr>
              <a:t>锁存器进入置位状态，</a:t>
            </a:r>
            <a:r>
              <a:rPr lang="en-US" altLang="zh-CN" dirty="0">
                <a:latin typeface="Arial" panose="020B0604020202020204" pitchFamily="34" charset="0"/>
              </a:rPr>
              <a:t>Q=1</a:t>
            </a:r>
            <a:r>
              <a:rPr lang="zh-CN" altLang="en-US" dirty="0">
                <a:latin typeface="Arial" panose="020B0604020202020204" pitchFamily="34" charset="0"/>
              </a:rPr>
              <a:t>，</a:t>
            </a:r>
            <a:r>
              <a:rPr lang="en-US" altLang="zh-CN" dirty="0">
                <a:latin typeface="Arial" panose="020B0604020202020204" pitchFamily="34" charset="0"/>
              </a:rPr>
              <a:t>QN=0</a:t>
            </a:r>
          </a:p>
          <a:p>
            <a:pPr eaLnBrk="1" hangingPunct="1"/>
            <a:r>
              <a:rPr lang="en-US" altLang="zh-CN" dirty="0">
                <a:latin typeface="Arial" panose="020B0604020202020204" pitchFamily="34" charset="0"/>
              </a:rPr>
              <a:t>2)R=1,S=0,</a:t>
            </a:r>
            <a:r>
              <a:rPr lang="zh-CN" altLang="en-US" dirty="0">
                <a:latin typeface="Arial" panose="020B0604020202020204" pitchFamily="34" charset="0"/>
              </a:rPr>
              <a:t>锁存器复位，</a:t>
            </a:r>
            <a:r>
              <a:rPr lang="en-US" altLang="zh-CN" dirty="0">
                <a:latin typeface="Arial" panose="020B0604020202020204" pitchFamily="34" charset="0"/>
              </a:rPr>
              <a:t>Q=0,QN=1</a:t>
            </a:r>
          </a:p>
          <a:p>
            <a:pPr eaLnBrk="1" hangingPunct="1"/>
            <a:r>
              <a:rPr lang="en-US" altLang="zh-CN" dirty="0">
                <a:latin typeface="Arial" panose="020B0604020202020204" pitchFamily="34" charset="0"/>
              </a:rPr>
              <a:t>3)</a:t>
            </a:r>
            <a:r>
              <a:rPr lang="zh-CN" altLang="en-US" dirty="0">
                <a:latin typeface="Arial" panose="020B0604020202020204" pitchFamily="34" charset="0"/>
              </a:rPr>
              <a:t>同</a:t>
            </a:r>
            <a:r>
              <a:rPr lang="en-US" altLang="zh-CN" dirty="0">
                <a:latin typeface="Arial" panose="020B0604020202020204" pitchFamily="34" charset="0"/>
              </a:rPr>
              <a:t>1</a:t>
            </a:r>
          </a:p>
          <a:p>
            <a:pPr eaLnBrk="1" hangingPunct="1"/>
            <a:r>
              <a:rPr lang="en-US" altLang="zh-CN" dirty="0">
                <a:latin typeface="Arial" panose="020B0604020202020204" pitchFamily="34" charset="0"/>
              </a:rPr>
              <a:t>4)</a:t>
            </a:r>
            <a:r>
              <a:rPr lang="zh-CN" altLang="en-US" dirty="0">
                <a:latin typeface="Arial" panose="020B0604020202020204" pitchFamily="34" charset="0"/>
              </a:rPr>
              <a:t>同</a:t>
            </a:r>
            <a:r>
              <a:rPr lang="en-US" altLang="zh-CN" dirty="0">
                <a:latin typeface="Arial" panose="020B0604020202020204" pitchFamily="34" charset="0"/>
              </a:rPr>
              <a:t>2</a:t>
            </a:r>
          </a:p>
          <a:p>
            <a:pPr eaLnBrk="1" hangingPunct="1"/>
            <a:r>
              <a:rPr lang="en-US" altLang="zh-CN" dirty="0">
                <a:latin typeface="Arial" panose="020B0604020202020204" pitchFamily="34" charset="0"/>
              </a:rPr>
              <a:t>5)S</a:t>
            </a:r>
            <a:r>
              <a:rPr lang="zh-CN" altLang="en-US" dirty="0">
                <a:latin typeface="Arial" panose="020B0604020202020204" pitchFamily="34" charset="0"/>
              </a:rPr>
              <a:t>和</a:t>
            </a:r>
            <a:r>
              <a:rPr lang="en-US" altLang="zh-CN" dirty="0">
                <a:latin typeface="Arial" panose="020B0604020202020204" pitchFamily="34" charset="0"/>
              </a:rPr>
              <a:t>R</a:t>
            </a:r>
            <a:r>
              <a:rPr lang="zh-CN" altLang="en-US" dirty="0">
                <a:latin typeface="Arial" panose="020B0604020202020204" pitchFamily="34" charset="0"/>
              </a:rPr>
              <a:t>同时为</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Q=QN=1</a:t>
            </a:r>
          </a:p>
          <a:p>
            <a:pPr eaLnBrk="1" hangingPunct="1"/>
            <a:r>
              <a:rPr lang="en-US" altLang="zh-CN" dirty="0">
                <a:latin typeface="Arial" panose="020B0604020202020204" pitchFamily="34" charset="0"/>
              </a:rPr>
              <a:t>6)S</a:t>
            </a:r>
            <a:r>
              <a:rPr lang="zh-CN" altLang="en-US" dirty="0">
                <a:latin typeface="Arial" panose="020B0604020202020204" pitchFamily="34" charset="0"/>
              </a:rPr>
              <a:t>撤销，锁存器复位，</a:t>
            </a:r>
            <a:r>
              <a:rPr lang="en-US" altLang="zh-CN" dirty="0">
                <a:latin typeface="Arial" panose="020B0604020202020204" pitchFamily="34" charset="0"/>
              </a:rPr>
              <a:t>Q=0,QN=1</a:t>
            </a:r>
          </a:p>
          <a:p>
            <a:pPr eaLnBrk="1" hangingPunct="1"/>
            <a:r>
              <a:rPr lang="en-US" altLang="zh-CN" dirty="0">
                <a:latin typeface="Arial" panose="020B0604020202020204" pitchFamily="34" charset="0"/>
              </a:rPr>
              <a:t>7)</a:t>
            </a:r>
            <a:r>
              <a:rPr lang="zh-CN" altLang="en-US" dirty="0">
                <a:latin typeface="Arial" panose="020B0604020202020204" pitchFamily="34" charset="0"/>
              </a:rPr>
              <a:t>同</a:t>
            </a:r>
            <a:r>
              <a:rPr lang="en-US" altLang="zh-CN" dirty="0">
                <a:latin typeface="Arial" panose="020B0604020202020204" pitchFamily="34" charset="0"/>
              </a:rPr>
              <a:t>1</a:t>
            </a:r>
          </a:p>
          <a:p>
            <a:pPr eaLnBrk="1" hangingPunct="1"/>
            <a:r>
              <a:rPr lang="en-US" altLang="zh-CN" dirty="0">
                <a:latin typeface="Arial" panose="020B0604020202020204" pitchFamily="34" charset="0"/>
              </a:rPr>
              <a:t>8)</a:t>
            </a:r>
            <a:r>
              <a:rPr lang="zh-CN" altLang="en-US" dirty="0">
                <a:latin typeface="Arial" panose="020B0604020202020204" pitchFamily="34" charset="0"/>
              </a:rPr>
              <a:t>同</a:t>
            </a:r>
            <a:r>
              <a:rPr lang="en-US" altLang="zh-CN" dirty="0">
                <a:latin typeface="Arial" panose="020B0604020202020204" pitchFamily="34" charset="0"/>
              </a:rPr>
              <a:t>5</a:t>
            </a:r>
          </a:p>
          <a:p>
            <a:pPr eaLnBrk="1" hangingPunct="1"/>
            <a:r>
              <a:rPr lang="en-US" altLang="zh-CN" dirty="0">
                <a:latin typeface="Arial" panose="020B0604020202020204" pitchFamily="34" charset="0"/>
              </a:rPr>
              <a:t>9)R</a:t>
            </a:r>
            <a:r>
              <a:rPr lang="zh-CN" altLang="en-US" dirty="0">
                <a:latin typeface="Arial" panose="020B0604020202020204" pitchFamily="34" charset="0"/>
              </a:rPr>
              <a:t>撤销，锁存器置位</a:t>
            </a:r>
          </a:p>
          <a:p>
            <a:pPr eaLnBrk="1" hangingPunct="1"/>
            <a:r>
              <a:rPr lang="en-US" altLang="zh-CN" dirty="0">
                <a:latin typeface="Arial" panose="020B0604020202020204" pitchFamily="34" charset="0"/>
              </a:rPr>
              <a:t>10)</a:t>
            </a:r>
            <a:r>
              <a:rPr lang="zh-CN" altLang="en-US" dirty="0">
                <a:latin typeface="Arial" panose="020B0604020202020204" pitchFamily="34" charset="0"/>
              </a:rPr>
              <a:t>同</a:t>
            </a:r>
            <a:r>
              <a:rPr lang="en-US" altLang="zh-CN" dirty="0">
                <a:latin typeface="Arial" panose="020B0604020202020204" pitchFamily="34" charset="0"/>
              </a:rPr>
              <a:t>2</a:t>
            </a:r>
          </a:p>
          <a:p>
            <a:pPr eaLnBrk="1" hangingPunct="1"/>
            <a:r>
              <a:rPr lang="en-US" altLang="zh-CN" dirty="0">
                <a:latin typeface="Arial" panose="020B0604020202020204" pitchFamily="34" charset="0"/>
              </a:rPr>
              <a:t>11)</a:t>
            </a:r>
            <a:r>
              <a:rPr lang="zh-CN" altLang="en-US" dirty="0">
                <a:latin typeface="Arial" panose="020B0604020202020204" pitchFamily="34" charset="0"/>
              </a:rPr>
              <a:t>同</a:t>
            </a:r>
            <a:r>
              <a:rPr lang="en-US" altLang="zh-CN" dirty="0">
                <a:latin typeface="Arial" panose="020B0604020202020204" pitchFamily="34" charset="0"/>
              </a:rPr>
              <a:t>5</a:t>
            </a:r>
          </a:p>
          <a:p>
            <a:pPr eaLnBrk="1" hangingPunct="1"/>
            <a:r>
              <a:rPr lang="en-US" altLang="zh-CN" dirty="0">
                <a:latin typeface="Arial" panose="020B0604020202020204" pitchFamily="34" charset="0"/>
              </a:rPr>
              <a:t>12)S</a:t>
            </a:r>
            <a:r>
              <a:rPr lang="zh-CN" altLang="en-US" dirty="0">
                <a:latin typeface="Arial" panose="020B0604020202020204" pitchFamily="34" charset="0"/>
              </a:rPr>
              <a:t>和</a:t>
            </a:r>
            <a:r>
              <a:rPr lang="en-US" altLang="zh-CN" dirty="0">
                <a:latin typeface="Arial" panose="020B0604020202020204" pitchFamily="34" charset="0"/>
              </a:rPr>
              <a:t>R</a:t>
            </a:r>
            <a:r>
              <a:rPr lang="zh-CN" altLang="en-US" dirty="0">
                <a:latin typeface="Arial" panose="020B0604020202020204" pitchFamily="34" charset="0"/>
              </a:rPr>
              <a:t>同时撤销，存在竞争现象。输出端的状态不定。谁后撤销，状态由谁决定。</a:t>
            </a:r>
          </a:p>
          <a:p>
            <a:endParaRPr lang="zh-CN" altLang="en-US" dirty="0"/>
          </a:p>
          <a:p>
            <a:pPr eaLnBrk="1" hangingPunct="1"/>
            <a:endParaRPr lang="zh-CN" altLang="zh-CN"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通过卡诺图化简，约束条件看成无关项</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Arial" panose="020B0604020202020204" pitchFamily="34" charset="0"/>
                <a:ea typeface="楷体_GB2312" pitchFamily="49" charset="-122"/>
              </a:rPr>
              <a:t>SR</a:t>
            </a:r>
            <a:r>
              <a:rPr lang="zh-CN" altLang="en-US" sz="1200" dirty="0">
                <a:latin typeface="Arial" panose="020B0604020202020204" pitchFamily="34" charset="0"/>
                <a:ea typeface="楷体_GB2312" pitchFamily="49" charset="-122"/>
              </a:rPr>
              <a:t>锁存器常用来设置标志位，亦能存储信息位。</a:t>
            </a:r>
            <a:r>
              <a:rPr lang="zh-CN" altLang="en-US" sz="1200" dirty="0">
                <a:solidFill>
                  <a:srgbClr val="FF0000"/>
                </a:solidFill>
                <a:latin typeface="Times New Roman" panose="02020603050405020304"/>
                <a:ea typeface="黑体" panose="02010609060101010101" pitchFamily="49" charset="-122"/>
              </a:rPr>
              <a:t>如何利用锁存器来储存信息位？</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992188" y="768350"/>
            <a:ext cx="5114925" cy="3836988"/>
          </a:xfrm>
        </p:spPr>
      </p:sp>
      <p:sp>
        <p:nvSpPr>
          <p:cNvPr id="80899" name="备注占位符 2"/>
          <p:cNvSpPr>
            <a:spLocks noGrp="1"/>
          </p:cNvSpPr>
          <p:nvPr>
            <p:ph type="body" idx="1"/>
          </p:nvPr>
        </p:nvSpPr>
        <p:spPr>
          <a:noFill/>
        </p:spPr>
        <p:txBody>
          <a:bodyPr/>
          <a:lstStyle/>
          <a:p>
            <a:r>
              <a:rPr lang="en-US" altLang="zh-CN" sz="2800" dirty="0">
                <a:latin typeface="Arial" panose="020B0604020202020204" pitchFamily="34" charset="0"/>
              </a:rPr>
              <a:t>Construct edge-triggered D flip-flop</a:t>
            </a:r>
          </a:p>
          <a:p>
            <a:pPr lvl="1">
              <a:buFontTx/>
              <a:buChar char="•"/>
            </a:pPr>
            <a:r>
              <a:rPr lang="en-US" altLang="zh-CN" sz="2800" dirty="0">
                <a:latin typeface="Arial" panose="020B0604020202020204" pitchFamily="34" charset="0"/>
              </a:rPr>
              <a:t> two D latches in series</a:t>
            </a:r>
          </a:p>
          <a:p>
            <a:pPr lvl="1">
              <a:buFontTx/>
              <a:buChar char="•"/>
            </a:pPr>
            <a:r>
              <a:rPr lang="en-US" altLang="zh-CN" sz="2800" dirty="0">
                <a:latin typeface="Arial" panose="020B0604020202020204" pitchFamily="34" charset="0"/>
              </a:rPr>
              <a:t> driven by opposite clock phases</a:t>
            </a:r>
          </a:p>
          <a:p>
            <a:pPr lvl="1">
              <a:buFontTx/>
              <a:buChar char="•"/>
            </a:pPr>
            <a:r>
              <a:rPr lang="en-US" altLang="zh-CN" sz="2800" dirty="0">
                <a:latin typeface="Arial" panose="020B0604020202020204" pitchFamily="34" charset="0"/>
              </a:rPr>
              <a:t> first stage is the master</a:t>
            </a:r>
          </a:p>
          <a:p>
            <a:pPr lvl="1">
              <a:buFontTx/>
              <a:buChar char="•"/>
            </a:pPr>
            <a:r>
              <a:rPr lang="en-US" altLang="zh-CN" sz="2800" dirty="0">
                <a:latin typeface="Arial" panose="020B0604020202020204" pitchFamily="34" charset="0"/>
              </a:rPr>
              <a:t> second stage is the slave</a:t>
            </a:r>
          </a:p>
          <a:p>
            <a:pPr lvl="1">
              <a:buFontTx/>
              <a:buChar char="•"/>
            </a:pPr>
            <a:r>
              <a:rPr lang="en-US" altLang="zh-CN" sz="2800" dirty="0">
                <a:latin typeface="Arial" panose="020B0604020202020204" pitchFamily="34" charset="0"/>
              </a:rPr>
              <a:t> master-slave D flip-flop </a:t>
            </a:r>
          </a:p>
          <a:p>
            <a:endParaRPr lang="zh-CN" altLang="en-US" dirty="0">
              <a:latin typeface="Arial" panose="020B0604020202020204" pitchFamily="34" charset="0"/>
            </a:endParaRPr>
          </a:p>
        </p:txBody>
      </p:sp>
      <p:sp>
        <p:nvSpPr>
          <p:cNvPr id="80900" name="灯片编号占位符 3"/>
          <p:cNvSpPr>
            <a:spLocks noGrp="1"/>
          </p:cNvSpPr>
          <p:nvPr>
            <p:ph type="sldNum" sz="quarter" idx="5"/>
          </p:nvPr>
        </p:nvSpPr>
        <p:spPr>
          <a:noFill/>
        </p:spPr>
        <p:txBody>
          <a:bodyPr/>
          <a:lstStyle/>
          <a:p>
            <a:fld id="{7876C571-610B-4565-A7DD-682A22317B0A}" type="slidenum">
              <a:rPr lang="en-US" altLang="zh-CN" smtClean="0">
                <a:latin typeface="Arial" panose="020B0604020202020204" pitchFamily="34" charset="0"/>
              </a:rPr>
              <a:t>19</a:t>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使能端选择输入端及</a:t>
            </a:r>
            <a:r>
              <a:rPr lang="en-US" altLang="zh-CN" dirty="0"/>
              <a:t>Q</a:t>
            </a:r>
            <a:r>
              <a:rPr lang="zh-CN" altLang="en-US" dirty="0"/>
              <a:t>反馈端，符合逻辑；使能一般不能和时钟信号逻辑乘，影响</a:t>
            </a:r>
            <a:r>
              <a:rPr lang="zh-CN" altLang="en-US"/>
              <a:t>时钟周期，通常时钟信号保持不变。</a:t>
            </a:r>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当预置和清零端同时有效？</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C9FC702-BB5C-4F26-AB35-9A0134019B0F}" type="slidenum">
              <a:rPr lang="en-US" altLang="zh-CN" smtClean="0">
                <a:latin typeface="Arial" panose="020B0604020202020204" pitchFamily="34" charset="0"/>
              </a:rPr>
              <a:t>23</a:t>
            </a:fld>
            <a:endParaRPr lang="en-US" altLang="zh-CN">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992188" y="768350"/>
            <a:ext cx="5114925" cy="3836988"/>
          </a:xfrm>
        </p:spPr>
      </p:sp>
      <p:sp>
        <p:nvSpPr>
          <p:cNvPr id="91140" name="Rectangle 3"/>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92188" y="768350"/>
            <a:ext cx="5114925" cy="3836988"/>
          </a:xfrm>
        </p:spPr>
      </p:sp>
      <p:sp>
        <p:nvSpPr>
          <p:cNvPr id="92163" name="备注占位符 2"/>
          <p:cNvSpPr>
            <a:spLocks noGrp="1"/>
          </p:cNvSpPr>
          <p:nvPr>
            <p:ph type="body" idx="1"/>
          </p:nvPr>
        </p:nvSpPr>
        <p:spPr>
          <a:noFill/>
        </p:spPr>
        <p:txBody>
          <a:bodyPr/>
          <a:lstStyle/>
          <a:p>
            <a:r>
              <a:rPr lang="en-US" altLang="zh-CN" dirty="0">
                <a:latin typeface="Arial" panose="020B0604020202020204" pitchFamily="34" charset="0"/>
              </a:rPr>
              <a:t>toggle</a:t>
            </a:r>
            <a:r>
              <a:rPr lang="zh-CN" altLang="en-US" dirty="0">
                <a:latin typeface="Arial" panose="020B0604020202020204" pitchFamily="34" charset="0"/>
              </a:rPr>
              <a:t>：交替翻转</a:t>
            </a:r>
          </a:p>
        </p:txBody>
      </p:sp>
      <p:sp>
        <p:nvSpPr>
          <p:cNvPr id="92164" name="灯片编号占位符 3"/>
          <p:cNvSpPr>
            <a:spLocks noGrp="1"/>
          </p:cNvSpPr>
          <p:nvPr>
            <p:ph type="sldNum" sz="quarter" idx="5"/>
          </p:nvPr>
        </p:nvSpPr>
        <p:spPr>
          <a:noFill/>
        </p:spPr>
        <p:txBody>
          <a:bodyPr/>
          <a:lstStyle/>
          <a:p>
            <a:fld id="{3B498B6B-C89F-4E75-B122-1DFC98B282A8}" type="slidenum">
              <a:rPr lang="en-US" altLang="zh-CN" smtClean="0">
                <a:latin typeface="Arial" panose="020B0604020202020204" pitchFamily="34" charset="0"/>
              </a:rPr>
              <a:t>25</a:t>
            </a:fld>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509270" indent="-514350">
              <a:buFont typeface="+mj-lt"/>
              <a:buAutoNum type="arabicPeriod"/>
            </a:pPr>
            <a:r>
              <a:rPr lang="zh-CN" altLang="en-US" dirty="0"/>
              <a:t>逻辑抽象，原始状态转移图</a:t>
            </a:r>
          </a:p>
          <a:p>
            <a:pPr marL="509270" indent="-514350">
              <a:buFont typeface="+mj-lt"/>
              <a:buAutoNum type="arabicPeriod"/>
            </a:pPr>
            <a:r>
              <a:rPr lang="zh-CN" altLang="en-US" dirty="0"/>
              <a:t>状态化简，得到状态转移图</a:t>
            </a:r>
          </a:p>
          <a:p>
            <a:pPr marL="509270" indent="-514350">
              <a:buFont typeface="+mj-lt"/>
              <a:buAutoNum type="arabicPeriod"/>
            </a:pPr>
            <a:r>
              <a:rPr lang="zh-CN" altLang="en-US" dirty="0"/>
              <a:t>状态编码</a:t>
            </a:r>
            <a:r>
              <a:rPr lang="en-US" altLang="zh-CN" dirty="0"/>
              <a:t>/</a:t>
            </a:r>
            <a:r>
              <a:rPr lang="zh-CN" altLang="en-US" dirty="0"/>
              <a:t>状态赋值</a:t>
            </a:r>
          </a:p>
          <a:p>
            <a:pPr marL="514350" indent="-514350">
              <a:buFont typeface="+mj-lt"/>
              <a:buAutoNum type="arabicPeriod"/>
            </a:pPr>
            <a:r>
              <a:rPr lang="zh-CN" altLang="en-US" dirty="0"/>
              <a:t>建立状态转移</a:t>
            </a:r>
            <a:r>
              <a:rPr lang="en-US" altLang="zh-CN" dirty="0"/>
              <a:t>/</a:t>
            </a:r>
            <a:r>
              <a:rPr lang="zh-CN" altLang="en-US" dirty="0"/>
              <a:t>输出表</a:t>
            </a:r>
          </a:p>
          <a:p>
            <a:pPr marL="514350" indent="-514350">
              <a:buFont typeface="+mj-lt"/>
              <a:buAutoNum type="arabicPeriod"/>
            </a:pPr>
            <a:r>
              <a:rPr lang="zh-CN" altLang="en-US" dirty="0"/>
              <a:t>确定触发器</a:t>
            </a:r>
            <a:endParaRPr lang="en-US" altLang="zh-CN" dirty="0"/>
          </a:p>
          <a:p>
            <a:pPr marL="514350" indent="-514350">
              <a:buFont typeface="+mj-lt"/>
              <a:buAutoNum type="arabicPeriod"/>
            </a:pPr>
            <a:r>
              <a:rPr lang="zh-CN" altLang="en-US" dirty="0"/>
              <a:t>导出转移方程、激励方程和输出方程</a:t>
            </a:r>
          </a:p>
          <a:p>
            <a:pPr marL="514350" indent="-514350">
              <a:buFont typeface="+mj-lt"/>
              <a:buAutoNum type="arabicPeriod"/>
            </a:pPr>
            <a:r>
              <a:rPr lang="zh-CN" altLang="en-US" dirty="0"/>
              <a:t>画时序电路逻辑图</a:t>
            </a:r>
          </a:p>
          <a:p>
            <a:pPr marL="514350" indent="-514350">
              <a:buFont typeface="+mj-lt"/>
              <a:buAutoNum type="arabicPeriod"/>
            </a:pPr>
            <a:r>
              <a:rPr lang="zh-CN" altLang="en-US" dirty="0"/>
              <a:t>检查电路：避免挂起</a:t>
            </a:r>
            <a:r>
              <a:rPr lang="en-US" altLang="zh-CN" dirty="0"/>
              <a:t>(</a:t>
            </a:r>
            <a:r>
              <a:rPr lang="zh-CN" altLang="en-US" dirty="0"/>
              <a:t>该步骤有时</a:t>
            </a:r>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29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mealy</a:t>
            </a:r>
            <a:r>
              <a:rPr lang="zh-CN" altLang="en-US" dirty="0"/>
              <a:t>型电路</a:t>
            </a:r>
          </a:p>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30</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31</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32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当传感器有效时，产生正电压</a:t>
            </a:r>
            <a:r>
              <a:rPr lang="en-US" altLang="zh-CN" dirty="0"/>
              <a:t>Set</a:t>
            </a:r>
            <a:r>
              <a:rPr lang="zh-CN" altLang="en-US" dirty="0"/>
              <a:t>信号，警报开启。一旦触发了警报，该功能必须一直保持有效，即使传感器输出重新归零。直到使用复位按钮，产生</a:t>
            </a:r>
            <a:r>
              <a:rPr lang="en-US" altLang="zh-CN" dirty="0"/>
              <a:t>Reset</a:t>
            </a:r>
            <a:r>
              <a:rPr lang="zh-CN" altLang="en-US" dirty="0"/>
              <a:t>信号。</a:t>
            </a:r>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编码相邻的含义是指两个编码的码距为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，即两个编码中只有一位不同。使用该准则能使次态逻辑较少依赖于当前状态变量。</a:t>
            </a:r>
          </a:p>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33</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37</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FF0000"/>
                </a:solidFill>
              </a:rPr>
              <a:t>延迟时间固定，选择频率最高的时钟信号。</a:t>
            </a:r>
          </a:p>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43</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44</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46</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48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kern="1200" dirty="0">
                <a:solidFill>
                  <a:srgbClr val="FF0000"/>
                </a:solidFill>
                <a:latin typeface="+mn-ea"/>
                <a:ea typeface="宋体" panose="02010600030101010101" pitchFamily="2" charset="-122"/>
                <a:cs typeface="+mn-cs"/>
              </a:rPr>
              <a:t>注意：左移、右移理解时顺时针旋转</a:t>
            </a:r>
            <a:r>
              <a:rPr lang="en-US" altLang="zh-CN" sz="1200" b="1" kern="1200" dirty="0">
                <a:solidFill>
                  <a:srgbClr val="FF0000"/>
                </a:solidFill>
                <a:latin typeface="+mn-ea"/>
                <a:ea typeface="宋体" panose="02010600030101010101" pitchFamily="2" charset="-122"/>
                <a:cs typeface="+mn-cs"/>
              </a:rPr>
              <a:t>90°</a:t>
            </a:r>
            <a:r>
              <a:rPr lang="zh-CN" altLang="en-US" sz="1200" b="1" kern="1200" dirty="0">
                <a:solidFill>
                  <a:srgbClr val="FF0000"/>
                </a:solidFill>
                <a:latin typeface="+mn-ea"/>
                <a:ea typeface="宋体" panose="02010600030101010101" pitchFamily="2" charset="-122"/>
                <a:cs typeface="+mn-cs"/>
              </a:rPr>
              <a:t>。</a:t>
            </a:r>
          </a:p>
          <a:p>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52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742950" lvl="1" indent="-285750">
              <a:buFont typeface="Wingdings" panose="05000000000000000000" pitchFamily="2" charset="2"/>
              <a:buChar char="l"/>
            </a:pPr>
            <a:r>
              <a:rPr lang="zh-CN" altLang="en-US" sz="2400" dirty="0"/>
              <a:t>圆：当前状态 </a:t>
            </a:r>
          </a:p>
          <a:p>
            <a:pPr marL="742950" lvl="1" indent="-285750">
              <a:buFont typeface="Wingdings" panose="05000000000000000000" pitchFamily="2" charset="2"/>
              <a:buChar char="l"/>
            </a:pPr>
            <a:r>
              <a:rPr lang="zh-CN" altLang="en-US" sz="2400" dirty="0"/>
              <a:t>有向弧：状态变换 </a:t>
            </a:r>
          </a:p>
          <a:p>
            <a:pPr marL="742950" lvl="1" indent="-285750">
              <a:buFont typeface="Wingdings" panose="05000000000000000000" pitchFamily="2" charset="2"/>
              <a:buChar char="l"/>
            </a:pPr>
            <a:r>
              <a:rPr lang="zh-CN" altLang="en-US" sz="2400" dirty="0"/>
              <a:t>线上标注：产生状态变换的输入和相应输出。</a:t>
            </a:r>
            <a:endParaRPr lang="en-US" altLang="zh-CN" sz="2400" dirty="0"/>
          </a:p>
          <a:p>
            <a:pPr marL="742950" lvl="1" indent="-285750">
              <a:buFont typeface="Wingdings" panose="05000000000000000000" pitchFamily="2" charset="2"/>
              <a:buChar char="l"/>
            </a:pPr>
            <a:r>
              <a:rPr lang="zh-CN" altLang="en-US" sz="2400" dirty="0"/>
              <a:t>输入完备</a:t>
            </a:r>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53</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在</a:t>
            </a:r>
            <a:r>
              <a:rPr lang="en-US" altLang="zh-CN" sz="1200" kern="1200" dirty="0">
                <a:solidFill>
                  <a:schemeClr val="tx1"/>
                </a:solidFill>
                <a:effectLst/>
                <a:latin typeface="Arial" panose="020B0604020202020204" pitchFamily="34" charset="0"/>
                <a:ea typeface="宋体" panose="02010600030101010101" pitchFamily="2" charset="-122"/>
                <a:cs typeface="+mn-cs"/>
              </a:rPr>
              <a:t>CPU</a:t>
            </a:r>
            <a:r>
              <a:rPr lang="zh-CN" altLang="zh-CN" sz="1200" kern="1200" dirty="0">
                <a:solidFill>
                  <a:schemeClr val="tx1"/>
                </a:solidFill>
                <a:effectLst/>
                <a:latin typeface="Arial" panose="020B0604020202020204" pitchFamily="34" charset="0"/>
                <a:ea typeface="宋体" panose="02010600030101010101" pitchFamily="2" charset="-122"/>
                <a:cs typeface="+mn-cs"/>
              </a:rPr>
              <a:t>的数据通路设计中，需要根据指令的功能考虑对桶形移位器采用算术移位还是逻辑移位方式。</a:t>
            </a:r>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55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742950" lvl="1" indent="-285750">
              <a:buFont typeface="Wingdings" panose="05000000000000000000" pitchFamily="2" charset="2"/>
              <a:buChar char="l"/>
            </a:pPr>
            <a:r>
              <a:rPr lang="zh-CN" altLang="en-US" sz="2400" dirty="0"/>
              <a:t>圆：当前状态 </a:t>
            </a:r>
          </a:p>
          <a:p>
            <a:pPr marL="742950" lvl="1" indent="-285750">
              <a:buFont typeface="Wingdings" panose="05000000000000000000" pitchFamily="2" charset="2"/>
              <a:buChar char="l"/>
            </a:pPr>
            <a:r>
              <a:rPr lang="zh-CN" altLang="en-US" sz="2400" dirty="0"/>
              <a:t>有向弧：状态变换 </a:t>
            </a:r>
          </a:p>
          <a:p>
            <a:pPr marL="742950" lvl="1" indent="-285750">
              <a:buFont typeface="Wingdings" panose="05000000000000000000" pitchFamily="2" charset="2"/>
              <a:buChar char="l"/>
            </a:pPr>
            <a:r>
              <a:rPr lang="zh-CN" altLang="en-US" sz="2400" dirty="0"/>
              <a:t>线上标注：产生状态变换的输入和相应输出。</a:t>
            </a:r>
            <a:endParaRPr lang="en-US" altLang="zh-CN" sz="2400" dirty="0"/>
          </a:p>
          <a:p>
            <a:pPr marL="742950" lvl="1" indent="-285750">
              <a:buFont typeface="Wingdings" panose="05000000000000000000" pitchFamily="2" charset="2"/>
              <a:buChar char="l"/>
            </a:pPr>
            <a:r>
              <a:rPr lang="zh-CN" altLang="en-US" sz="2400" dirty="0"/>
              <a:t>输入完备</a:t>
            </a:r>
            <a:endParaRPr lang="zh-CN" altLang="en-US" dirty="0"/>
          </a:p>
        </p:txBody>
      </p:sp>
      <p:sp>
        <p:nvSpPr>
          <p:cNvPr id="4" name="灯片编号占位符 3"/>
          <p:cNvSpPr>
            <a:spLocks noGrp="1"/>
          </p:cNvSpPr>
          <p:nvPr>
            <p:ph type="sldNum" sz="quarter" idx="5"/>
          </p:nvPr>
        </p:nvSpPr>
        <p:spPr/>
        <p:txBody>
          <a:bodyPr/>
          <a:lstStyle/>
          <a:p>
            <a:pPr>
              <a:defRPr/>
            </a:pPr>
            <a:fld id="{1B5A5090-33F7-46F5-8FE9-06BB324BB7E3}" type="slidenum">
              <a:rPr lang="en-US" altLang="zh-CN"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80000"/>
              </a:lnSpc>
            </a:pPr>
            <a:r>
              <a:rPr lang="zh-CN" altLang="en-US" sz="2800" dirty="0"/>
              <a:t>次态方程为什么和激励方程相同？</a:t>
            </a:r>
            <a:endParaRPr lang="en-US" altLang="zh-CN" sz="2800" dirty="0"/>
          </a:p>
          <a:p>
            <a:pPr>
              <a:lnSpc>
                <a:spcPct val="80000"/>
              </a:lnSpc>
            </a:pPr>
            <a:r>
              <a:rPr lang="zh-CN" altLang="en-US" sz="2800" dirty="0"/>
              <a:t>激励输入：激励或者驱动存储元件进入确定的状态的输入</a:t>
            </a:r>
            <a:endParaRPr lang="en-US" altLang="zh-CN" sz="2800" dirty="0"/>
          </a:p>
          <a:p>
            <a:pPr>
              <a:lnSpc>
                <a:spcPct val="80000"/>
              </a:lnSpc>
            </a:pPr>
            <a:r>
              <a:rPr lang="zh-CN" altLang="en-US" sz="2800" dirty="0">
                <a:ea typeface="宋体" panose="02010600030101010101" pitchFamily="2" charset="-122"/>
              </a:rPr>
              <a:t>输出方程</a:t>
            </a:r>
          </a:p>
          <a:p>
            <a:pPr lvl="1">
              <a:lnSpc>
                <a:spcPct val="80000"/>
              </a:lnSpc>
            </a:pPr>
            <a:r>
              <a:rPr lang="en-US" altLang="zh-CN" sz="2400" dirty="0" err="1">
                <a:ea typeface="宋体" panose="02010600030101010101" pitchFamily="2" charset="-122"/>
              </a:rPr>
              <a:t>z</a:t>
            </a:r>
            <a:r>
              <a:rPr lang="en-US" altLang="zh-CN" sz="2400" baseline="-25000" dirty="0" err="1">
                <a:ea typeface="宋体" panose="02010600030101010101" pitchFamily="2" charset="-122"/>
              </a:rPr>
              <a:t>i</a:t>
            </a:r>
            <a:r>
              <a:rPr lang="en-US" altLang="zh-CN" sz="2400" dirty="0">
                <a:ea typeface="宋体" panose="02010600030101010101" pitchFamily="2" charset="-122"/>
              </a:rPr>
              <a:t>=</a:t>
            </a:r>
            <a:r>
              <a:rPr lang="en-US" altLang="zh-CN" sz="2400" dirty="0" err="1">
                <a:ea typeface="宋体" panose="02010600030101010101" pitchFamily="2" charset="-122"/>
              </a:rPr>
              <a:t>g</a:t>
            </a:r>
            <a:r>
              <a:rPr lang="en-US" altLang="zh-CN" sz="2400" baseline="-25000" dirty="0" err="1">
                <a:ea typeface="宋体" panose="02010600030101010101" pitchFamily="2" charset="-122"/>
              </a:rPr>
              <a:t>i</a:t>
            </a:r>
            <a:r>
              <a:rPr lang="en-US" altLang="zh-CN" sz="2400" dirty="0">
                <a:ea typeface="宋体" panose="02010600030101010101" pitchFamily="2" charset="-122"/>
              </a:rPr>
              <a:t>(x</a:t>
            </a:r>
            <a:r>
              <a:rPr lang="en-US" altLang="zh-CN" sz="2400" baseline="-25000" dirty="0">
                <a:ea typeface="宋体" panose="02010600030101010101" pitchFamily="2" charset="-122"/>
              </a:rPr>
              <a:t>1</a:t>
            </a:r>
            <a:r>
              <a:rPr lang="en-US" altLang="zh-CN" sz="2400" dirty="0">
                <a:ea typeface="宋体" panose="02010600030101010101" pitchFamily="2" charset="-122"/>
              </a:rPr>
              <a:t>,x</a:t>
            </a:r>
            <a:r>
              <a:rPr lang="en-US" altLang="zh-CN" sz="2400" baseline="-25000" dirty="0">
                <a:ea typeface="宋体" panose="02010600030101010101" pitchFamily="2" charset="-122"/>
              </a:rPr>
              <a:t>2</a:t>
            </a:r>
            <a:r>
              <a:rPr lang="en-US" altLang="zh-CN" sz="2400" dirty="0">
                <a:ea typeface="宋体" panose="02010600030101010101" pitchFamily="2" charset="-122"/>
              </a:rPr>
              <a:t>,…,</a:t>
            </a:r>
            <a:r>
              <a:rPr lang="en-US" altLang="zh-CN" sz="2400" dirty="0" err="1">
                <a:ea typeface="宋体" panose="02010600030101010101" pitchFamily="2" charset="-122"/>
              </a:rPr>
              <a:t>x</a:t>
            </a:r>
            <a:r>
              <a:rPr lang="en-US" altLang="zh-CN" sz="2400" baseline="-25000" dirty="0" err="1">
                <a:ea typeface="宋体" panose="02010600030101010101" pitchFamily="2" charset="-122"/>
              </a:rPr>
              <a:t>n</a:t>
            </a:r>
            <a:r>
              <a:rPr lang="en-US" altLang="zh-CN" sz="2400" dirty="0">
                <a:ea typeface="宋体" panose="02010600030101010101" pitchFamily="2" charset="-122"/>
              </a:rPr>
              <a:t>, y</a:t>
            </a:r>
            <a:r>
              <a:rPr lang="en-US" altLang="zh-CN" sz="2400" baseline="-25000" dirty="0">
                <a:ea typeface="宋体" panose="02010600030101010101" pitchFamily="2" charset="-122"/>
              </a:rPr>
              <a:t>1</a:t>
            </a:r>
            <a:r>
              <a:rPr lang="en-US" altLang="zh-CN" sz="2400" dirty="0">
                <a:ea typeface="宋体" panose="02010600030101010101" pitchFamily="2" charset="-122"/>
              </a:rPr>
              <a:t>,y</a:t>
            </a:r>
            <a:r>
              <a:rPr lang="en-US" altLang="zh-CN" sz="2400" baseline="-25000" dirty="0">
                <a:ea typeface="宋体" panose="02010600030101010101" pitchFamily="2" charset="-122"/>
              </a:rPr>
              <a:t>2</a:t>
            </a:r>
            <a:r>
              <a:rPr lang="en-US" altLang="zh-CN" sz="2400" dirty="0">
                <a:ea typeface="宋体" panose="02010600030101010101" pitchFamily="2" charset="-122"/>
              </a:rPr>
              <a:t>,…,</a:t>
            </a:r>
            <a:r>
              <a:rPr lang="en-US" altLang="zh-CN" sz="2400" dirty="0" err="1">
                <a:ea typeface="宋体" panose="02010600030101010101" pitchFamily="2" charset="-122"/>
              </a:rPr>
              <a:t>y</a:t>
            </a:r>
            <a:r>
              <a:rPr lang="en-US" altLang="zh-CN" sz="2400" baseline="-25000" dirty="0" err="1">
                <a:ea typeface="宋体" panose="02010600030101010101" pitchFamily="2" charset="-122"/>
              </a:rPr>
              <a:t>r</a:t>
            </a:r>
            <a:r>
              <a:rPr lang="en-US" altLang="zh-CN" sz="2400" dirty="0">
                <a:ea typeface="宋体" panose="02010600030101010101" pitchFamily="2" charset="-122"/>
              </a:rPr>
              <a:t>). </a:t>
            </a:r>
            <a:r>
              <a:rPr lang="en-US" altLang="zh-CN" sz="2400" dirty="0" err="1">
                <a:ea typeface="宋体" panose="02010600030101010101" pitchFamily="2" charset="-122"/>
              </a:rPr>
              <a:t>i</a:t>
            </a:r>
            <a:r>
              <a:rPr lang="en-US" altLang="zh-CN" sz="2400" dirty="0">
                <a:ea typeface="宋体" panose="02010600030101010101" pitchFamily="2" charset="-122"/>
              </a:rPr>
              <a:t>=1…m</a:t>
            </a:r>
          </a:p>
          <a:p>
            <a:pPr>
              <a:lnSpc>
                <a:spcPct val="80000"/>
              </a:lnSpc>
            </a:pPr>
            <a:r>
              <a:rPr lang="zh-CN" altLang="en-US" sz="2800" dirty="0">
                <a:ea typeface="宋体" panose="02010600030101010101" pitchFamily="2" charset="-122"/>
              </a:rPr>
              <a:t>次态方程</a:t>
            </a:r>
            <a:r>
              <a:rPr lang="en-US" altLang="zh-CN" sz="2800" dirty="0">
                <a:ea typeface="宋体" panose="02010600030101010101" pitchFamily="2" charset="-122"/>
              </a:rPr>
              <a:t>/</a:t>
            </a:r>
            <a:r>
              <a:rPr lang="zh-CN" altLang="en-US" sz="2800" dirty="0">
                <a:ea typeface="宋体" panose="02010600030101010101" pitchFamily="2" charset="-122"/>
              </a:rPr>
              <a:t>状态方程</a:t>
            </a:r>
            <a:r>
              <a:rPr lang="en-US" altLang="zh-CN" sz="2800" dirty="0">
                <a:ea typeface="宋体" panose="02010600030101010101" pitchFamily="2" charset="-122"/>
              </a:rPr>
              <a:t>/</a:t>
            </a:r>
            <a:r>
              <a:rPr lang="zh-CN" altLang="en-US" sz="2800" dirty="0">
                <a:ea typeface="宋体" panose="02010600030101010101" pitchFamily="2" charset="-122"/>
              </a:rPr>
              <a:t>特征方程</a:t>
            </a:r>
            <a:endParaRPr lang="en-US" altLang="zh-CN" sz="2800" dirty="0">
              <a:ea typeface="宋体" panose="02010600030101010101" pitchFamily="2" charset="-122"/>
            </a:endParaRPr>
          </a:p>
          <a:p>
            <a:pPr lvl="1">
              <a:lnSpc>
                <a:spcPct val="80000"/>
              </a:lnSpc>
            </a:pPr>
            <a:r>
              <a:rPr lang="en-US" altLang="zh-CN" sz="2400" dirty="0">
                <a:ea typeface="宋体" panose="02010600030101010101" pitchFamily="2" charset="-122"/>
              </a:rPr>
              <a:t>Y</a:t>
            </a:r>
            <a:r>
              <a:rPr lang="en-US" altLang="zh-CN" sz="2400" baseline="-25000" dirty="0">
                <a:ea typeface="宋体" panose="02010600030101010101" pitchFamily="2" charset="-122"/>
              </a:rPr>
              <a:t>i</a:t>
            </a:r>
            <a:r>
              <a:rPr lang="en-US" altLang="zh-CN" sz="2400" dirty="0">
                <a:ea typeface="宋体" panose="02010600030101010101" pitchFamily="2" charset="-122"/>
              </a:rPr>
              <a:t>=h</a:t>
            </a:r>
            <a:r>
              <a:rPr lang="en-US" altLang="zh-CN" sz="2400" baseline="-25000" dirty="0">
                <a:ea typeface="宋体" panose="02010600030101010101" pitchFamily="2" charset="-122"/>
              </a:rPr>
              <a:t>i</a:t>
            </a:r>
            <a:r>
              <a:rPr lang="en-US" altLang="zh-CN" sz="2400" dirty="0">
                <a:ea typeface="宋体" panose="02010600030101010101" pitchFamily="2" charset="-122"/>
              </a:rPr>
              <a:t>(x</a:t>
            </a:r>
            <a:r>
              <a:rPr lang="en-US" altLang="zh-CN" sz="2400" baseline="-25000" dirty="0">
                <a:ea typeface="宋体" panose="02010600030101010101" pitchFamily="2" charset="-122"/>
              </a:rPr>
              <a:t>1</a:t>
            </a:r>
            <a:r>
              <a:rPr lang="en-US" altLang="zh-CN" sz="2400" dirty="0">
                <a:ea typeface="宋体" panose="02010600030101010101" pitchFamily="2" charset="-122"/>
              </a:rPr>
              <a:t>,x</a:t>
            </a:r>
            <a:r>
              <a:rPr lang="en-US" altLang="zh-CN" sz="2400" baseline="-25000" dirty="0">
                <a:ea typeface="宋体" panose="02010600030101010101" pitchFamily="2" charset="-122"/>
              </a:rPr>
              <a:t>2</a:t>
            </a:r>
            <a:r>
              <a:rPr lang="en-US" altLang="zh-CN" sz="2400" dirty="0">
                <a:ea typeface="宋体" panose="02010600030101010101" pitchFamily="2" charset="-122"/>
              </a:rPr>
              <a:t>,…,</a:t>
            </a:r>
            <a:r>
              <a:rPr lang="en-US" altLang="zh-CN" sz="2400" dirty="0" err="1">
                <a:ea typeface="宋体" panose="02010600030101010101" pitchFamily="2" charset="-122"/>
              </a:rPr>
              <a:t>x</a:t>
            </a:r>
            <a:r>
              <a:rPr lang="en-US" altLang="zh-CN" sz="2400" baseline="-25000" dirty="0" err="1">
                <a:ea typeface="宋体" panose="02010600030101010101" pitchFamily="2" charset="-122"/>
              </a:rPr>
              <a:t>n</a:t>
            </a:r>
            <a:r>
              <a:rPr lang="en-US" altLang="zh-CN" sz="2400" dirty="0">
                <a:ea typeface="宋体" panose="02010600030101010101" pitchFamily="2" charset="-122"/>
              </a:rPr>
              <a:t>, y</a:t>
            </a:r>
            <a:r>
              <a:rPr lang="en-US" altLang="zh-CN" sz="2400" baseline="-25000" dirty="0">
                <a:ea typeface="宋体" panose="02010600030101010101" pitchFamily="2" charset="-122"/>
              </a:rPr>
              <a:t>1</a:t>
            </a:r>
            <a:r>
              <a:rPr lang="en-US" altLang="zh-CN" sz="2400" dirty="0">
                <a:ea typeface="宋体" panose="02010600030101010101" pitchFamily="2" charset="-122"/>
              </a:rPr>
              <a:t>,y</a:t>
            </a:r>
            <a:r>
              <a:rPr lang="en-US" altLang="zh-CN" sz="2400" baseline="-25000" dirty="0">
                <a:ea typeface="宋体" panose="02010600030101010101" pitchFamily="2" charset="-122"/>
              </a:rPr>
              <a:t>2</a:t>
            </a:r>
            <a:r>
              <a:rPr lang="en-US" altLang="zh-CN" sz="2400" dirty="0">
                <a:ea typeface="宋体" panose="02010600030101010101" pitchFamily="2" charset="-122"/>
              </a:rPr>
              <a:t>,…,</a:t>
            </a:r>
            <a:r>
              <a:rPr lang="en-US" altLang="zh-CN" sz="2400" dirty="0" err="1">
                <a:ea typeface="宋体" panose="02010600030101010101" pitchFamily="2" charset="-122"/>
              </a:rPr>
              <a:t>y</a:t>
            </a:r>
            <a:r>
              <a:rPr lang="en-US" altLang="zh-CN" sz="2400" baseline="-25000" dirty="0" err="1">
                <a:ea typeface="宋体" panose="02010600030101010101" pitchFamily="2" charset="-122"/>
              </a:rPr>
              <a:t>r</a:t>
            </a:r>
            <a:r>
              <a:rPr lang="en-US" altLang="zh-CN" sz="2400" dirty="0">
                <a:ea typeface="宋体" panose="02010600030101010101" pitchFamily="2" charset="-122"/>
              </a:rPr>
              <a:t>). </a:t>
            </a:r>
            <a:r>
              <a:rPr lang="en-US" altLang="zh-CN" sz="2400" dirty="0" err="1">
                <a:ea typeface="宋体" panose="02010600030101010101" pitchFamily="2" charset="-122"/>
              </a:rPr>
              <a:t>i</a:t>
            </a:r>
            <a:r>
              <a:rPr lang="en-US" altLang="zh-CN" sz="2400" dirty="0">
                <a:ea typeface="宋体" panose="02010600030101010101" pitchFamily="2" charset="-122"/>
              </a:rPr>
              <a:t>=1..r</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周期、频率、占空比，高电平、低电平。高电平有效、低电平有效</a:t>
            </a:r>
          </a:p>
        </p:txBody>
      </p:sp>
      <p:sp>
        <p:nvSpPr>
          <p:cNvPr id="4" name="灯片编号占位符 3"/>
          <p:cNvSpPr>
            <a:spLocks noGrp="1"/>
          </p:cNvSpPr>
          <p:nvPr>
            <p:ph type="sldNum" sz="quarter" idx="10"/>
          </p:nvPr>
        </p:nvSpPr>
        <p:spPr/>
        <p:txBody>
          <a:bodyPr/>
          <a:lstStyle/>
          <a:p>
            <a:pPr>
              <a:defRPr/>
            </a:pPr>
            <a:fld id="{DD685F0A-3186-4C7C-A832-1A2A547152B3}"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a:defRPr/>
            </a:pPr>
            <a:endParaRPr lang="zh-CN" altLang="en-US">
              <a:latin typeface="Arial" panose="020B0604020202020204" pitchFamily="34"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a:defRPr/>
            </a:pPr>
            <a:endParaRPr lang="zh-CN" altLang="en-US">
              <a:latin typeface="Arial" panose="020B0604020202020204" pitchFamily="34"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070C3461-1925-4EAA-9C90-F5B4C7A33DDB}" type="slidenum">
              <a:rPr lang="en-US" altLang="zh-CN" smtClean="0"/>
              <a:t>‹#›</a:t>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9FA417FE-F425-4737-9F54-FC407C36B58E}"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80754843-1C7C-4F17-B9B0-F0D5560239D2}"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6DAF0652-CFD9-44F1-9A90-A10999492A07}"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D1E9ADD9-39E3-426F-AA71-39AD7C7A7672}"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8250" y="1524000"/>
            <a:ext cx="3906838"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C24551C5-B31C-4F28-B40C-51C9AD639DAD}"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86827"/>
          </a:xfrm>
        </p:spPr>
        <p:txBody>
          <a:bodyPr/>
          <a:lstStyle>
            <a:lvl1pPr algn="ctr">
              <a:defRPr sz="4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595419"/>
          </a:xfrm>
        </p:spPr>
        <p:txBody>
          <a:bodyPr/>
          <a:lstStyle>
            <a:lvl1pPr marL="0" indent="0" algn="ctr">
              <a:buNone/>
              <a:defRPr sz="3200">
                <a:latin typeface="微软雅黑 Light" panose="020B0502040204020203" pitchFamily="34" charset="-122"/>
                <a:ea typeface="微软雅黑 Light" panose="020B0502040204020203"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lvl1pPr>
              <a:defRPr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44500" y="889000"/>
            <a:ext cx="8523654" cy="5564335"/>
          </a:xfrm>
        </p:spPr>
        <p:txBody>
          <a:bodyPr/>
          <a:lstStyle>
            <a:lvl1pPr>
              <a:defRPr sz="2800" b="0">
                <a:latin typeface="微软雅黑" panose="020B0503020204020204" pitchFamily="34" charset="-122"/>
                <a:ea typeface="微软雅黑" panose="020B0503020204020204" pitchFamily="34" charset="-122"/>
              </a:defRPr>
            </a:lvl1pPr>
            <a:lvl2pPr>
              <a:defRPr sz="2400">
                <a:latin typeface="微软雅黑 Light" panose="020B0502040204020203" pitchFamily="34" charset="-122"/>
                <a:ea typeface="微软雅黑 Light" panose="020B0502040204020203" pitchFamily="34" charset="-122"/>
              </a:defRPr>
            </a:lvl2pPr>
            <a:lvl3pPr>
              <a:defRPr sz="20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lvl1pPr>
              <a:defRPr sz="3200"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transition spd="med">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a:defRPr/>
            </a:pPr>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ln>
          <a:effectLst/>
        </p:spPr>
        <p:txBody>
          <a:bodyPr vert="horz" wrap="square" lIns="91440" tIns="45720" rIns="91440" bIns="45720" numCol="1" anchor="t" anchorCtr="0" compatLnSpc="1"/>
          <a:lstStyle>
            <a:lvl1pPr algn="r">
              <a:defRPr sz="1000">
                <a:latin typeface="Arial" panose="020B0604020202020204" pitchFamily="34" charset="0"/>
              </a:defRPr>
            </a:lvl1pPr>
          </a:lstStyle>
          <a:p>
            <a:pPr>
              <a:defRPr/>
            </a:pPr>
            <a:fld id="{E9BFCB27-5BCF-4F93-A737-639A5AED2AF6}" type="slidenum">
              <a:rPr lang="en-US" altLang="zh-CN" smtClean="0"/>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ln>
        </p:spPr>
        <p:txBody>
          <a:bodyPr wrap="none" anchor="ctr"/>
          <a:lstStyle/>
          <a:p>
            <a:pPr>
              <a:defRPr/>
            </a:pPr>
            <a:endParaRPr lang="zh-CN" altLang="en-US">
              <a:latin typeface="Arial" panose="020B0604020202020204" pitchFamily="34"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9" cstate="print">
            <a:extLst>
              <a:ext uri="{28A0092B-C50C-407E-A947-70E740481C1C}">
                <a14:useLocalDpi xmlns:a14="http://schemas.microsoft.com/office/drawing/2010/main" val="0"/>
              </a:ext>
            </a:extLst>
          </a:blip>
          <a:srcRect/>
          <a:stretch>
            <a:fillRect/>
          </a:stretch>
        </p:blipFill>
        <p:spPr>
          <a:xfrm>
            <a:off x="0" y="0"/>
            <a:ext cx="1023938" cy="10325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p>
        </p:txBody>
      </p:sp>
      <p:sp>
        <p:nvSpPr>
          <p:cNvPr id="1028" name="Rectangle 5"/>
          <p:cNvSpPr>
            <a:spLocks noGrp="1" noChangeArrowheads="1"/>
          </p:cNvSpPr>
          <p:nvPr>
            <p:ph type="body" idx="1"/>
          </p:nvPr>
        </p:nvSpPr>
        <p:spPr bwMode="auto">
          <a:xfrm>
            <a:off x="444500" y="889000"/>
            <a:ext cx="819150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Bullet</a:t>
            </a:r>
          </a:p>
          <a:p>
            <a:pPr lvl="1"/>
            <a:r>
              <a:rPr lang="en-US" altLang="zh-CN" dirty="0"/>
              <a:t>This is our 2nd level bullet</a:t>
            </a:r>
          </a:p>
          <a:p>
            <a:pPr lvl="2"/>
            <a:r>
              <a:rPr lang="en-US" altLang="zh-CN" dirty="0"/>
              <a:t>This is our 3rd level bullet</a:t>
            </a:r>
          </a:p>
          <a:p>
            <a:pPr lvl="0"/>
            <a:r>
              <a:rPr lang="en-US" altLang="zh-CN" dirty="0"/>
              <a:t>This is our next 1st Level Bullet</a:t>
            </a:r>
          </a:p>
          <a:p>
            <a:pPr lvl="1"/>
            <a:r>
              <a:rPr lang="en-US" altLang="zh-CN" dirty="0"/>
              <a:t>This is our 2nd level bullet</a:t>
            </a:r>
          </a:p>
          <a:p>
            <a:pPr lvl="2"/>
            <a:r>
              <a:rPr lang="en-US" altLang="zh-CN" dirty="0"/>
              <a:t>This is our 3rd level bullet</a:t>
            </a:r>
          </a:p>
        </p:txBody>
      </p:sp>
      <p:sp>
        <p:nvSpPr>
          <p:cNvPr id="1029"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ransition spd="med">
    <p:fade/>
  </p:transition>
  <p:hf hdr="0" ftr="0" dt="0"/>
  <p:txStyles>
    <p:titleStyle>
      <a:lvl1pPr algn="l" rtl="0" eaLnBrk="1" fontAlgn="base" hangingPunct="1">
        <a:lnSpc>
          <a:spcPct val="87000"/>
        </a:lnSpc>
        <a:spcBef>
          <a:spcPct val="0"/>
        </a:spcBef>
        <a:spcAft>
          <a:spcPct val="0"/>
        </a:spcAft>
        <a:defRPr sz="3200" b="1">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p:titleStyle>
    <p:body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1" fontAlgn="base" hangingPunct="1">
        <a:lnSpc>
          <a:spcPct val="120000"/>
        </a:lnSpc>
        <a:spcBef>
          <a:spcPct val="10000"/>
        </a:spcBef>
        <a:spcAft>
          <a:spcPct val="0"/>
        </a:spcAft>
        <a:buSzPct val="100000"/>
        <a:buChar char="•"/>
        <a:defRPr sz="2000" b="1">
          <a:solidFill>
            <a:srgbClr val="0000FF"/>
          </a:solidFill>
          <a:latin typeface="+mn-lt"/>
          <a:ea typeface="+mn-ea"/>
        </a:defRPr>
      </a:lvl2pPr>
      <a:lvl3pPr marL="1257300" indent="-342900" algn="l" rtl="0" eaLnBrk="1" fontAlgn="base" hangingPunct="1">
        <a:lnSpc>
          <a:spcPct val="120000"/>
        </a:lnSpc>
        <a:spcBef>
          <a:spcPct val="10000"/>
        </a:spcBef>
        <a:spcAft>
          <a:spcPct val="0"/>
        </a:spcAft>
        <a:buSzPct val="100000"/>
        <a:buChar char="-"/>
        <a:defRPr b="1">
          <a:solidFill>
            <a:schemeClr val="tx1"/>
          </a:solidFill>
          <a:latin typeface="+mn-lt"/>
          <a:ea typeface="+mn-ea"/>
        </a:defRPr>
      </a:lvl3pPr>
      <a:lvl4pPr marL="1714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9.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0.w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9.png"/><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2.bin"/><Relationship Id="rId3" Type="http://schemas.openxmlformats.org/officeDocument/2006/relationships/notesSlide" Target="../notesSlides/notesSlide32.xml"/><Relationship Id="rId7" Type="http://schemas.openxmlformats.org/officeDocument/2006/relationships/image" Target="../media/image38.emf"/><Relationship Id="rId12"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40.emf"/><Relationship Id="rId5" Type="http://schemas.openxmlformats.org/officeDocument/2006/relationships/image" Target="../media/image43.png"/><Relationship Id="rId10" Type="http://schemas.openxmlformats.org/officeDocument/2006/relationships/oleObject" Target="../embeddings/oleObject10.bin"/><Relationship Id="rId4" Type="http://schemas.openxmlformats.org/officeDocument/2006/relationships/image" Target="../media/image42.png"/><Relationship Id="rId9" Type="http://schemas.openxmlformats.org/officeDocument/2006/relationships/image" Target="../media/image39.emf"/><Relationship Id="rId14" Type="http://schemas.openxmlformats.org/officeDocument/2006/relationships/image" Target="../media/image41.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zh-CN" altLang="en-US" sz="4400" dirty="0"/>
              <a:t>第</a:t>
            </a:r>
            <a:r>
              <a:rPr lang="en-US" altLang="zh-CN" sz="4400" dirty="0"/>
              <a:t>4</a:t>
            </a:r>
            <a:r>
              <a:rPr lang="zh-CN" altLang="en-US" sz="4400" dirty="0"/>
              <a:t>章 时序逻辑电路</a:t>
            </a:r>
            <a:endParaRPr lang="en-US" altLang="zh-CN" sz="4400" dirty="0"/>
          </a:p>
        </p:txBody>
      </p:sp>
      <p:sp>
        <p:nvSpPr>
          <p:cNvPr id="24579"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a:p>
          <a:p>
            <a:pPr algn="ctr" eaLnBrk="1" hangingPunct="1"/>
            <a:endParaRPr lang="en-US" altLang="zh-CN" dirty="0"/>
          </a:p>
        </p:txBody>
      </p:sp>
      <p:sp>
        <p:nvSpPr>
          <p:cNvPr id="5" name="矩形 4"/>
          <p:cNvSpPr/>
          <p:nvPr/>
        </p:nvSpPr>
        <p:spPr>
          <a:xfrm>
            <a:off x="2370105" y="3501008"/>
            <a:ext cx="4950296" cy="2143125"/>
          </a:xfrm>
          <a:prstGeom prst="rect">
            <a:avLst/>
          </a:prstGeom>
        </p:spPr>
        <p:txBody>
          <a:bodyPr wrap="square">
            <a:spAutoFit/>
          </a:bodyPr>
          <a:lstStyle/>
          <a:p>
            <a:pPr>
              <a:lnSpc>
                <a:spcPts val="4000"/>
              </a:lnSpc>
              <a:buClr>
                <a:schemeClr val="tx1"/>
              </a:buClr>
              <a:buSzPct val="60000"/>
              <a:defRPr/>
            </a:pPr>
            <a:r>
              <a:rPr lang="zh-CN" altLang="en-US" sz="2600" b="1" dirty="0">
                <a:latin typeface="+mj-ea"/>
                <a:ea typeface="+mj-ea"/>
              </a:rPr>
              <a:t>第一讲  时序逻辑电路概述</a:t>
            </a:r>
          </a:p>
          <a:p>
            <a:pPr>
              <a:lnSpc>
                <a:spcPts val="4000"/>
              </a:lnSpc>
              <a:buClr>
                <a:schemeClr val="tx1"/>
              </a:buClr>
              <a:buSzPct val="60000"/>
              <a:defRPr/>
            </a:pPr>
            <a:r>
              <a:rPr lang="zh-CN" altLang="en-US" sz="2600" b="1" dirty="0">
                <a:latin typeface="+mj-ea"/>
                <a:ea typeface="+mj-ea"/>
              </a:rPr>
              <a:t>第二讲  锁存器和触发器</a:t>
            </a:r>
            <a:endParaRPr lang="en-US" altLang="zh-CN" sz="2600" b="1" dirty="0">
              <a:latin typeface="+mj-ea"/>
              <a:ea typeface="+mj-ea"/>
            </a:endParaRPr>
          </a:p>
          <a:p>
            <a:pPr>
              <a:lnSpc>
                <a:spcPts val="4000"/>
              </a:lnSpc>
              <a:buClr>
                <a:schemeClr val="tx1"/>
              </a:buClr>
              <a:buSzPct val="60000"/>
              <a:defRPr/>
            </a:pPr>
            <a:r>
              <a:rPr lang="zh-CN" altLang="en-US" sz="2600" b="1" dirty="0">
                <a:latin typeface="+mj-ea"/>
                <a:ea typeface="+mj-ea"/>
              </a:rPr>
              <a:t>第三讲  同步时序电路设计</a:t>
            </a:r>
            <a:endParaRPr lang="en-US" altLang="zh-CN" sz="2600" b="1" dirty="0">
              <a:latin typeface="+mj-ea"/>
              <a:ea typeface="+mj-ea"/>
            </a:endParaRPr>
          </a:p>
          <a:p>
            <a:pPr>
              <a:lnSpc>
                <a:spcPts val="4000"/>
              </a:lnSpc>
              <a:buClr>
                <a:schemeClr val="tx1"/>
              </a:buClr>
              <a:buSzPct val="60000"/>
              <a:defRPr/>
            </a:pPr>
            <a:r>
              <a:rPr lang="zh-CN" altLang="en-US" sz="2600" b="1" dirty="0">
                <a:latin typeface="+mj-ea"/>
                <a:ea typeface="+mj-ea"/>
              </a:rPr>
              <a:t>第四讲  典型时序逻辑部件设计</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 </a:t>
            </a:r>
            <a:r>
              <a:rPr lang="zh-CN" altLang="en-US" b="1" dirty="0"/>
              <a:t>双稳态元件</a:t>
            </a:r>
            <a:endParaRPr lang="zh-CN" altLang="en-US" sz="3600" b="1" dirty="0"/>
          </a:p>
        </p:txBody>
      </p:sp>
      <p:sp>
        <p:nvSpPr>
          <p:cNvPr id="3" name="内容占位符 2"/>
          <p:cNvSpPr>
            <a:spLocks noGrp="1"/>
          </p:cNvSpPr>
          <p:nvPr>
            <p:ph idx="1"/>
          </p:nvPr>
        </p:nvSpPr>
        <p:spPr>
          <a:xfrm>
            <a:off x="361500" y="770836"/>
            <a:ext cx="8523654" cy="2658164"/>
          </a:xfrm>
        </p:spPr>
        <p:txBody>
          <a:bodyPr/>
          <a:lstStyle/>
          <a:p>
            <a:r>
              <a:rPr lang="zh-CN" altLang="en-US" sz="2200" b="1" dirty="0"/>
              <a:t>用于存储</a:t>
            </a:r>
            <a:r>
              <a:rPr lang="en-US" altLang="zh-CN" sz="2200" b="1" dirty="0"/>
              <a:t>1</a:t>
            </a:r>
            <a:r>
              <a:rPr lang="zh-CN" altLang="en-US" sz="2200" b="1" dirty="0"/>
              <a:t>位二进制数据，有两个</a:t>
            </a:r>
            <a:r>
              <a:rPr lang="zh-CN" altLang="en-US" sz="2200" b="1" dirty="0">
                <a:solidFill>
                  <a:srgbClr val="FF0000"/>
                </a:solidFill>
              </a:rPr>
              <a:t>互补</a:t>
            </a:r>
            <a:r>
              <a:rPr lang="zh-CN" altLang="en-US" sz="2200" b="1" dirty="0"/>
              <a:t>的输出状态</a:t>
            </a:r>
          </a:p>
          <a:p>
            <a:pPr lvl="1"/>
            <a:r>
              <a:rPr lang="zh-CN" altLang="en-US" sz="2200" dirty="0">
                <a:latin typeface="微软雅黑" panose="020B0503020204020204" pitchFamily="34" charset="-122"/>
                <a:ea typeface="微软雅黑" panose="020B0503020204020204" pitchFamily="34" charset="-122"/>
              </a:rPr>
              <a:t>状态 </a:t>
            </a: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置位</a:t>
            </a:r>
            <a:r>
              <a:rPr lang="en-US" altLang="zh-CN" sz="2200" dirty="0">
                <a:solidFill>
                  <a:srgbClr val="FF0000"/>
                </a:solidFill>
                <a:latin typeface="微软雅黑" panose="020B0503020204020204" pitchFamily="34" charset="-122"/>
                <a:ea typeface="微软雅黑" panose="020B0503020204020204" pitchFamily="34" charset="-122"/>
              </a:rPr>
              <a:t>(Set)</a:t>
            </a:r>
            <a:r>
              <a:rPr lang="zh-CN" altLang="en-US" sz="2200" dirty="0">
                <a:latin typeface="微软雅黑" panose="020B0503020204020204" pitchFamily="34" charset="-122"/>
                <a:ea typeface="微软雅黑" panose="020B0503020204020204" pitchFamily="34" charset="-122"/>
              </a:rPr>
              <a:t>状态，表示存储逻辑“</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状态 </a:t>
            </a:r>
            <a:r>
              <a:rPr lang="en-US" altLang="zh-CN" sz="2200" dirty="0">
                <a:latin typeface="微软雅黑" panose="020B0503020204020204" pitchFamily="34" charset="-122"/>
                <a:ea typeface="微软雅黑" panose="020B0503020204020204" pitchFamily="34" charset="-122"/>
              </a:rPr>
              <a:t>0 </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00B050"/>
                </a:solidFill>
                <a:latin typeface="微软雅黑" panose="020B0503020204020204" pitchFamily="34" charset="-122"/>
                <a:ea typeface="微软雅黑" panose="020B0503020204020204" pitchFamily="34" charset="-122"/>
              </a:rPr>
              <a:t>复位</a:t>
            </a:r>
            <a:r>
              <a:rPr lang="en-US" altLang="zh-CN" sz="2200" dirty="0">
                <a:solidFill>
                  <a:srgbClr val="00B050"/>
                </a:solidFill>
                <a:latin typeface="微软雅黑" panose="020B0503020204020204" pitchFamily="34" charset="-122"/>
                <a:ea typeface="微软雅黑" panose="020B0503020204020204" pitchFamily="34" charset="-122"/>
              </a:rPr>
              <a:t>(Reset)</a:t>
            </a:r>
            <a:r>
              <a:rPr lang="zh-CN" altLang="en-US" sz="2200" dirty="0">
                <a:latin typeface="微软雅黑" panose="020B0503020204020204" pitchFamily="34" charset="-122"/>
                <a:ea typeface="微软雅黑" panose="020B0503020204020204" pitchFamily="34" charset="-122"/>
              </a:rPr>
              <a:t>状态，</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为低电平，表示存储逻辑“</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r>
              <a:rPr lang="zh-CN" altLang="en-US" sz="2200" b="1" dirty="0"/>
              <a:t>双稳态元件的简单实现</a:t>
            </a:r>
            <a:endParaRPr lang="en-US" altLang="zh-CN" sz="2200" b="1" dirty="0"/>
          </a:p>
          <a:p>
            <a:pPr lvl="1"/>
            <a:r>
              <a:rPr lang="zh-CN" altLang="en-US" sz="2200" dirty="0">
                <a:latin typeface="微软雅黑" panose="020B0503020204020204" pitchFamily="34" charset="-122"/>
                <a:ea typeface="微软雅黑" panose="020B0503020204020204" pitchFamily="34" charset="-122"/>
              </a:rPr>
              <a:t>串联两个反相器，则反相器的输出状态不同，且保持稳定</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为高电平时，为置位状态；</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为低电平时，为复位状态</a:t>
            </a:r>
          </a:p>
        </p:txBody>
      </p:sp>
      <p:sp>
        <p:nvSpPr>
          <p:cNvPr id="6" name="灯片编号占位符 5"/>
          <p:cNvSpPr>
            <a:spLocks noGrp="1"/>
          </p:cNvSpPr>
          <p:nvPr>
            <p:ph type="sldNum" sz="quarter" idx="4294967295"/>
          </p:nvPr>
        </p:nvSpPr>
        <p:spPr>
          <a:xfrm>
            <a:off x="8544808" y="6486592"/>
            <a:ext cx="501650" cy="333375"/>
          </a:xfrm>
          <a:prstGeom prst="rect">
            <a:avLst/>
          </a:prstGeom>
        </p:spPr>
        <p:txBody>
          <a:bodyPr/>
          <a:lstStyle/>
          <a:p>
            <a:pPr>
              <a:defRPr/>
            </a:pPr>
            <a:fld id="{9FA417FE-F425-4737-9F54-FC407C36B58E}" type="slidenum">
              <a:rPr lang="en-US" altLang="zh-CN" smtClean="0"/>
              <a:t>10</a:t>
            </a:fld>
            <a:endParaRPr lang="en-US" altLang="zh-CN" dirty="0"/>
          </a:p>
        </p:txBody>
      </p:sp>
      <p:pic>
        <p:nvPicPr>
          <p:cNvPr id="7" name="图片 6"/>
          <p:cNvPicPr>
            <a:picLocks noChangeAspect="1"/>
          </p:cNvPicPr>
          <p:nvPr/>
        </p:nvPicPr>
        <p:blipFill>
          <a:blip r:embed="rId3"/>
          <a:stretch>
            <a:fillRect/>
          </a:stretch>
        </p:blipFill>
        <p:spPr>
          <a:xfrm>
            <a:off x="167806" y="3985840"/>
            <a:ext cx="2516365" cy="1706364"/>
          </a:xfrm>
          <a:prstGeom prst="rect">
            <a:avLst/>
          </a:prstGeom>
        </p:spPr>
      </p:pic>
      <p:sp>
        <p:nvSpPr>
          <p:cNvPr id="8" name="Text Box 1029"/>
          <p:cNvSpPr txBox="1">
            <a:spLocks noChangeArrowheads="1"/>
          </p:cNvSpPr>
          <p:nvPr/>
        </p:nvSpPr>
        <p:spPr bwMode="auto">
          <a:xfrm>
            <a:off x="3820793" y="4013400"/>
            <a:ext cx="356188" cy="461665"/>
          </a:xfrm>
          <a:prstGeom prst="rect">
            <a:avLst/>
          </a:prstGeom>
          <a:noFill/>
          <a:ln w="25400">
            <a:noFill/>
            <a:miter lim="800000"/>
          </a:ln>
        </p:spPr>
        <p:txBody>
          <a:bodyPr wrap="none">
            <a:spAutoFit/>
          </a:bodyPr>
          <a:lstStyle/>
          <a:p>
            <a:r>
              <a:rPr lang="en-US" altLang="zh-CN" sz="2400" b="1" dirty="0">
                <a:solidFill>
                  <a:srgbClr val="00B050"/>
                </a:solidFill>
              </a:rPr>
              <a:t>1</a:t>
            </a:r>
          </a:p>
        </p:txBody>
      </p:sp>
      <p:sp>
        <p:nvSpPr>
          <p:cNvPr id="9" name="Text Box 1030"/>
          <p:cNvSpPr txBox="1">
            <a:spLocks noChangeArrowheads="1"/>
          </p:cNvSpPr>
          <p:nvPr/>
        </p:nvSpPr>
        <p:spPr bwMode="auto">
          <a:xfrm>
            <a:off x="8528966" y="4037668"/>
            <a:ext cx="356188" cy="461665"/>
          </a:xfrm>
          <a:prstGeom prst="rect">
            <a:avLst/>
          </a:prstGeom>
          <a:noFill/>
          <a:ln w="25400">
            <a:noFill/>
            <a:miter lim="800000"/>
          </a:ln>
        </p:spPr>
        <p:txBody>
          <a:bodyPr wrap="none">
            <a:spAutoFit/>
          </a:bodyPr>
          <a:lstStyle/>
          <a:p>
            <a:r>
              <a:rPr lang="en-US" altLang="zh-CN" sz="2400" b="1" dirty="0">
                <a:solidFill>
                  <a:srgbClr val="00B050"/>
                </a:solidFill>
              </a:rPr>
              <a:t>0</a:t>
            </a:r>
          </a:p>
        </p:txBody>
      </p:sp>
      <p:sp>
        <p:nvSpPr>
          <p:cNvPr id="10" name="Text Box 1031"/>
          <p:cNvSpPr txBox="1">
            <a:spLocks noChangeArrowheads="1"/>
          </p:cNvSpPr>
          <p:nvPr/>
        </p:nvSpPr>
        <p:spPr bwMode="auto">
          <a:xfrm>
            <a:off x="3837327" y="5912283"/>
            <a:ext cx="356188" cy="461665"/>
          </a:xfrm>
          <a:prstGeom prst="rect">
            <a:avLst/>
          </a:prstGeom>
          <a:noFill/>
          <a:ln w="25400">
            <a:noFill/>
            <a:miter lim="800000"/>
          </a:ln>
        </p:spPr>
        <p:txBody>
          <a:bodyPr wrap="none">
            <a:spAutoFit/>
          </a:bodyPr>
          <a:lstStyle/>
          <a:p>
            <a:r>
              <a:rPr lang="en-US" altLang="zh-CN" sz="2400" b="1" dirty="0">
                <a:solidFill>
                  <a:srgbClr val="00B050"/>
                </a:solidFill>
              </a:rPr>
              <a:t>0</a:t>
            </a:r>
          </a:p>
        </p:txBody>
      </p:sp>
      <p:sp>
        <p:nvSpPr>
          <p:cNvPr id="11" name="Text Box 1032"/>
          <p:cNvSpPr txBox="1">
            <a:spLocks noChangeArrowheads="1"/>
          </p:cNvSpPr>
          <p:nvPr/>
        </p:nvSpPr>
        <p:spPr bwMode="auto">
          <a:xfrm>
            <a:off x="8616816" y="5912284"/>
            <a:ext cx="284180" cy="461665"/>
          </a:xfrm>
          <a:prstGeom prst="rect">
            <a:avLst/>
          </a:prstGeom>
          <a:noFill/>
          <a:ln w="25400">
            <a:noFill/>
            <a:miter lim="800000"/>
          </a:ln>
        </p:spPr>
        <p:txBody>
          <a:bodyPr wrap="square">
            <a:spAutoFit/>
          </a:bodyPr>
          <a:lstStyle/>
          <a:p>
            <a:r>
              <a:rPr lang="en-US" altLang="zh-CN" sz="2400" b="1" dirty="0">
                <a:solidFill>
                  <a:srgbClr val="00B050"/>
                </a:solidFill>
              </a:rPr>
              <a:t>1</a:t>
            </a:r>
          </a:p>
        </p:txBody>
      </p:sp>
      <p:sp>
        <p:nvSpPr>
          <p:cNvPr id="12" name="Text Box 1034"/>
          <p:cNvSpPr txBox="1">
            <a:spLocks noChangeArrowheads="1"/>
          </p:cNvSpPr>
          <p:nvPr/>
        </p:nvSpPr>
        <p:spPr bwMode="auto">
          <a:xfrm>
            <a:off x="3832240" y="3636457"/>
            <a:ext cx="356188" cy="461665"/>
          </a:xfrm>
          <a:prstGeom prst="rect">
            <a:avLst/>
          </a:prstGeom>
          <a:noFill/>
          <a:ln w="25400">
            <a:noFill/>
            <a:miter lim="800000"/>
          </a:ln>
        </p:spPr>
        <p:txBody>
          <a:bodyPr wrap="none">
            <a:spAutoFit/>
          </a:bodyPr>
          <a:lstStyle/>
          <a:p>
            <a:r>
              <a:rPr lang="en-US" altLang="zh-CN" sz="2400" b="1" dirty="0">
                <a:solidFill>
                  <a:srgbClr val="FF0000"/>
                </a:solidFill>
              </a:rPr>
              <a:t>0</a:t>
            </a:r>
          </a:p>
        </p:txBody>
      </p:sp>
      <p:sp>
        <p:nvSpPr>
          <p:cNvPr id="13" name="Text Box 1035"/>
          <p:cNvSpPr txBox="1">
            <a:spLocks noChangeArrowheads="1"/>
          </p:cNvSpPr>
          <p:nvPr/>
        </p:nvSpPr>
        <p:spPr bwMode="auto">
          <a:xfrm>
            <a:off x="8544808" y="3622510"/>
            <a:ext cx="356188" cy="461665"/>
          </a:xfrm>
          <a:prstGeom prst="rect">
            <a:avLst/>
          </a:prstGeom>
          <a:noFill/>
          <a:ln w="25400">
            <a:noFill/>
            <a:miter lim="800000"/>
          </a:ln>
        </p:spPr>
        <p:txBody>
          <a:bodyPr wrap="none">
            <a:spAutoFit/>
          </a:bodyPr>
          <a:lstStyle/>
          <a:p>
            <a:r>
              <a:rPr lang="en-US" altLang="zh-CN" sz="2400" b="1" dirty="0">
                <a:solidFill>
                  <a:srgbClr val="FF0000"/>
                </a:solidFill>
              </a:rPr>
              <a:t>1</a:t>
            </a:r>
          </a:p>
        </p:txBody>
      </p:sp>
      <p:sp>
        <p:nvSpPr>
          <p:cNvPr id="14" name="Text Box 1036"/>
          <p:cNvSpPr txBox="1">
            <a:spLocks noChangeArrowheads="1"/>
          </p:cNvSpPr>
          <p:nvPr/>
        </p:nvSpPr>
        <p:spPr bwMode="auto">
          <a:xfrm>
            <a:off x="3817003" y="5569991"/>
            <a:ext cx="356188" cy="461665"/>
          </a:xfrm>
          <a:prstGeom prst="rect">
            <a:avLst/>
          </a:prstGeom>
          <a:noFill/>
          <a:ln w="25400">
            <a:noFill/>
            <a:miter lim="800000"/>
          </a:ln>
        </p:spPr>
        <p:txBody>
          <a:bodyPr wrap="none">
            <a:spAutoFit/>
          </a:bodyPr>
          <a:lstStyle/>
          <a:p>
            <a:r>
              <a:rPr lang="en-US" altLang="zh-CN" sz="2400" b="1" dirty="0">
                <a:solidFill>
                  <a:srgbClr val="FF0000"/>
                </a:solidFill>
              </a:rPr>
              <a:t>1</a:t>
            </a:r>
          </a:p>
        </p:txBody>
      </p:sp>
      <p:sp>
        <p:nvSpPr>
          <p:cNvPr id="15" name="Text Box 1037"/>
          <p:cNvSpPr txBox="1">
            <a:spLocks noChangeArrowheads="1"/>
          </p:cNvSpPr>
          <p:nvPr/>
        </p:nvSpPr>
        <p:spPr bwMode="auto">
          <a:xfrm>
            <a:off x="8611381" y="5552932"/>
            <a:ext cx="356188" cy="461665"/>
          </a:xfrm>
          <a:prstGeom prst="rect">
            <a:avLst/>
          </a:prstGeom>
          <a:noFill/>
          <a:ln w="25400">
            <a:noFill/>
            <a:miter lim="800000"/>
          </a:ln>
        </p:spPr>
        <p:txBody>
          <a:bodyPr wrap="none">
            <a:spAutoFit/>
          </a:bodyPr>
          <a:lstStyle/>
          <a:p>
            <a:r>
              <a:rPr lang="en-US" altLang="zh-CN" sz="2400" b="1" dirty="0">
                <a:solidFill>
                  <a:srgbClr val="FF0000"/>
                </a:solidFill>
              </a:rPr>
              <a:t>0</a:t>
            </a:r>
          </a:p>
        </p:txBody>
      </p:sp>
      <p:sp>
        <p:nvSpPr>
          <p:cNvPr id="36" name="右箭头 35"/>
          <p:cNvSpPr/>
          <p:nvPr/>
        </p:nvSpPr>
        <p:spPr>
          <a:xfrm>
            <a:off x="2607087" y="4586525"/>
            <a:ext cx="1528345" cy="920591"/>
          </a:xfrm>
          <a:prstGeom prst="rightArrow">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288000" bIns="0" rtlCol="0" anchor="ctr" anchorCtr="0">
            <a:no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交叉耦合</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ctr"/>
            <a:endParaRPr lang="zh-CN" altLang="en-US" sz="2000" dirty="0">
              <a:solidFill>
                <a:srgbClr val="FF0000"/>
              </a:solidFill>
            </a:endParaRPr>
          </a:p>
        </p:txBody>
      </p:sp>
      <p:grpSp>
        <p:nvGrpSpPr>
          <p:cNvPr id="37" name="组合 36"/>
          <p:cNvGrpSpPr/>
          <p:nvPr/>
        </p:nvGrpSpPr>
        <p:grpSpPr>
          <a:xfrm>
            <a:off x="4265127" y="3477972"/>
            <a:ext cx="4361491" cy="2562086"/>
            <a:chOff x="4265127" y="3397951"/>
            <a:chExt cx="4361491" cy="2562086"/>
          </a:xfrm>
        </p:grpSpPr>
        <p:grpSp>
          <p:nvGrpSpPr>
            <p:cNvPr id="16" name="Group 78"/>
            <p:cNvGrpSpPr/>
            <p:nvPr/>
          </p:nvGrpSpPr>
          <p:grpSpPr bwMode="auto">
            <a:xfrm>
              <a:off x="4265127" y="3397951"/>
              <a:ext cx="4361491" cy="2562086"/>
              <a:chOff x="528" y="576"/>
              <a:chExt cx="1621" cy="1009"/>
            </a:xfrm>
          </p:grpSpPr>
          <p:grpSp>
            <p:nvGrpSpPr>
              <p:cNvPr id="17" name="Group 44"/>
              <p:cNvGrpSpPr/>
              <p:nvPr/>
            </p:nvGrpSpPr>
            <p:grpSpPr bwMode="auto">
              <a:xfrm>
                <a:off x="730" y="576"/>
                <a:ext cx="1419" cy="1008"/>
                <a:chOff x="585" y="672"/>
                <a:chExt cx="1419" cy="1008"/>
              </a:xfrm>
            </p:grpSpPr>
            <p:sp>
              <p:nvSpPr>
                <p:cNvPr id="20" name="AutoShape 5"/>
                <p:cNvSpPr>
                  <a:spLocks noChangeArrowheads="1"/>
                </p:cNvSpPr>
                <p:nvPr/>
              </p:nvSpPr>
              <p:spPr bwMode="auto">
                <a:xfrm rot="5400000">
                  <a:off x="849" y="696"/>
                  <a:ext cx="288" cy="240"/>
                </a:xfrm>
                <a:prstGeom prst="triangle">
                  <a:avLst>
                    <a:gd name="adj" fmla="val 50000"/>
                  </a:avLst>
                </a:prstGeom>
                <a:noFill/>
                <a:ln w="28575">
                  <a:solidFill>
                    <a:srgbClr val="00206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1" name="Oval 6"/>
                <p:cNvSpPr>
                  <a:spLocks noChangeArrowheads="1"/>
                </p:cNvSpPr>
                <p:nvPr/>
              </p:nvSpPr>
              <p:spPr bwMode="auto">
                <a:xfrm>
                  <a:off x="1113" y="768"/>
                  <a:ext cx="96" cy="96"/>
                </a:xfrm>
                <a:prstGeom prst="ellipse">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2" name="Line 7"/>
                <p:cNvSpPr>
                  <a:spLocks noChangeShapeType="1"/>
                </p:cNvSpPr>
                <p:nvPr/>
              </p:nvSpPr>
              <p:spPr bwMode="auto">
                <a:xfrm>
                  <a:off x="585" y="816"/>
                  <a:ext cx="28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3" name="Line 8"/>
                <p:cNvSpPr>
                  <a:spLocks noChangeShapeType="1"/>
                </p:cNvSpPr>
                <p:nvPr/>
              </p:nvSpPr>
              <p:spPr bwMode="auto">
                <a:xfrm>
                  <a:off x="1209" y="816"/>
                  <a:ext cx="57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4" name="AutoShape 9"/>
                <p:cNvSpPr>
                  <a:spLocks noChangeArrowheads="1"/>
                </p:cNvSpPr>
                <p:nvPr/>
              </p:nvSpPr>
              <p:spPr bwMode="auto">
                <a:xfrm rot="5400000">
                  <a:off x="849" y="1416"/>
                  <a:ext cx="288" cy="240"/>
                </a:xfrm>
                <a:prstGeom prst="triangle">
                  <a:avLst>
                    <a:gd name="adj" fmla="val 50000"/>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5" name="Oval 10"/>
                <p:cNvSpPr>
                  <a:spLocks noChangeArrowheads="1"/>
                </p:cNvSpPr>
                <p:nvPr/>
              </p:nvSpPr>
              <p:spPr bwMode="auto">
                <a:xfrm>
                  <a:off x="1113" y="1488"/>
                  <a:ext cx="96" cy="96"/>
                </a:xfrm>
                <a:prstGeom prst="ellipse">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6" name="Line 11"/>
                <p:cNvSpPr>
                  <a:spLocks noChangeShapeType="1"/>
                </p:cNvSpPr>
                <p:nvPr/>
              </p:nvSpPr>
              <p:spPr bwMode="auto">
                <a:xfrm>
                  <a:off x="585" y="1536"/>
                  <a:ext cx="28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7" name="Line 12"/>
                <p:cNvSpPr>
                  <a:spLocks noChangeShapeType="1"/>
                </p:cNvSpPr>
                <p:nvPr/>
              </p:nvSpPr>
              <p:spPr bwMode="auto">
                <a:xfrm>
                  <a:off x="1209" y="1536"/>
                  <a:ext cx="57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8" name="Line 13"/>
                <p:cNvSpPr>
                  <a:spLocks noChangeShapeType="1"/>
                </p:cNvSpPr>
                <p:nvPr/>
              </p:nvSpPr>
              <p:spPr bwMode="auto">
                <a:xfrm>
                  <a:off x="1401" y="816"/>
                  <a:ext cx="0" cy="19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9" name="Line 14"/>
                <p:cNvSpPr>
                  <a:spLocks noChangeShapeType="1"/>
                </p:cNvSpPr>
                <p:nvPr/>
              </p:nvSpPr>
              <p:spPr bwMode="auto">
                <a:xfrm flipV="1">
                  <a:off x="1401" y="1344"/>
                  <a:ext cx="0" cy="19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0" name="Line 15"/>
                <p:cNvSpPr>
                  <a:spLocks noChangeShapeType="1"/>
                </p:cNvSpPr>
                <p:nvPr/>
              </p:nvSpPr>
              <p:spPr bwMode="auto">
                <a:xfrm>
                  <a:off x="585" y="816"/>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1" name="Line 16"/>
                <p:cNvSpPr>
                  <a:spLocks noChangeShapeType="1"/>
                </p:cNvSpPr>
                <p:nvPr/>
              </p:nvSpPr>
              <p:spPr bwMode="auto">
                <a:xfrm>
                  <a:off x="585" y="1008"/>
                  <a:ext cx="816" cy="33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2" name="Line 17"/>
                <p:cNvSpPr>
                  <a:spLocks noChangeShapeType="1"/>
                </p:cNvSpPr>
                <p:nvPr/>
              </p:nvSpPr>
              <p:spPr bwMode="auto">
                <a:xfrm>
                  <a:off x="585" y="1344"/>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3" name="Line 18"/>
                <p:cNvSpPr>
                  <a:spLocks noChangeShapeType="1"/>
                </p:cNvSpPr>
                <p:nvPr/>
              </p:nvSpPr>
              <p:spPr bwMode="auto">
                <a:xfrm flipV="1">
                  <a:off x="585" y="1008"/>
                  <a:ext cx="816" cy="336"/>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4" name="Text Box 19"/>
                <p:cNvSpPr txBox="1">
                  <a:spLocks noChangeArrowheads="1"/>
                </p:cNvSpPr>
                <p:nvPr/>
              </p:nvSpPr>
              <p:spPr bwMode="auto">
                <a:xfrm>
                  <a:off x="1775" y="724"/>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Q</a:t>
                  </a:r>
                </a:p>
              </p:txBody>
            </p:sp>
            <p:sp>
              <p:nvSpPr>
                <p:cNvPr id="35" name="Text Box 20"/>
                <p:cNvSpPr txBox="1">
                  <a:spLocks noChangeArrowheads="1"/>
                </p:cNvSpPr>
                <p:nvPr/>
              </p:nvSpPr>
              <p:spPr bwMode="auto">
                <a:xfrm>
                  <a:off x="1775" y="1458"/>
                  <a:ext cx="21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002060"/>
                      </a:solidFill>
                    </a:rPr>
                    <a:t>Q</a:t>
                  </a:r>
                </a:p>
              </p:txBody>
            </p:sp>
          </p:grpSp>
          <p:sp>
            <p:nvSpPr>
              <p:cNvPr id="18" name="Text Box 76"/>
              <p:cNvSpPr txBox="1">
                <a:spLocks noChangeArrowheads="1"/>
              </p:cNvSpPr>
              <p:nvPr/>
            </p:nvSpPr>
            <p:spPr bwMode="auto">
              <a:xfrm>
                <a:off x="528" y="576"/>
                <a:ext cx="1386"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  A                               B    Vout1</a:t>
                </a:r>
              </a:p>
            </p:txBody>
          </p:sp>
          <p:sp>
            <p:nvSpPr>
              <p:cNvPr id="19" name="Text Box 77"/>
              <p:cNvSpPr txBox="1">
                <a:spLocks noChangeArrowheads="1"/>
              </p:cNvSpPr>
              <p:nvPr/>
            </p:nvSpPr>
            <p:spPr bwMode="auto">
              <a:xfrm>
                <a:off x="538" y="1440"/>
                <a:ext cx="126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Vin2                                    Vout2</a:t>
                </a:r>
              </a:p>
            </p:txBody>
          </p:sp>
        </p:grpSp>
        <p:cxnSp>
          <p:nvCxnSpPr>
            <p:cNvPr id="5" name="直接连接符 4"/>
            <p:cNvCxnSpPr/>
            <p:nvPr/>
          </p:nvCxnSpPr>
          <p:spPr bwMode="auto">
            <a:xfrm>
              <a:off x="8100392" y="5445224"/>
              <a:ext cx="180000" cy="0"/>
            </a:xfrm>
            <a:prstGeom prst="line">
              <a:avLst/>
            </a:prstGeom>
            <a:noFill/>
            <a:ln w="28575" cap="flat" cmpd="sng" algn="ctr">
              <a:solidFill>
                <a:srgbClr val="000000"/>
              </a:solidFill>
              <a:prstDash val="solid"/>
              <a:round/>
              <a:headEnd type="none" w="med" len="med"/>
              <a:tailEnd type="none" w="med" len="med"/>
            </a:ln>
            <a:effectLst/>
          </p:spPr>
        </p:cxnSp>
      </p:grpSp>
      <p:sp>
        <p:nvSpPr>
          <p:cNvPr id="38" name="Text Box 1036"/>
          <p:cNvSpPr txBox="1">
            <a:spLocks noChangeArrowheads="1"/>
          </p:cNvSpPr>
          <p:nvPr/>
        </p:nvSpPr>
        <p:spPr bwMode="auto">
          <a:xfrm>
            <a:off x="532459" y="6360298"/>
            <a:ext cx="6955750" cy="430887"/>
          </a:xfrm>
          <a:prstGeom prst="rect">
            <a:avLst/>
          </a:prstGeom>
          <a:noFill/>
          <a:ln w="25400">
            <a:noFill/>
            <a:miter lim="800000"/>
          </a:ln>
        </p:spPr>
        <p:txBody>
          <a:bodyPr wrap="none">
            <a:spAutoFit/>
          </a:bodyPr>
          <a:lstStyle/>
          <a:p>
            <a:r>
              <a:rPr lang="zh-CN" altLang="en-US" sz="2200" b="1" dirty="0">
                <a:solidFill>
                  <a:srgbClr val="C00000"/>
                </a:solidFill>
                <a:latin typeface="微软雅黑" panose="020B0503020204020204" pitchFamily="34" charset="-122"/>
                <a:ea typeface="微软雅黑" panose="020B0503020204020204" pitchFamily="34" charset="-122"/>
              </a:rPr>
              <a:t>基于简单双稳态元件构建思路，可实现锁存器和触发器</a:t>
            </a:r>
            <a:endParaRPr lang="en-US" altLang="zh-CN" sz="22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additive="base">
                                        <p:cTn id="74" dur="500" fill="hold"/>
                                        <p:tgtEl>
                                          <p:spTgt spid="11"/>
                                        </p:tgtEl>
                                        <p:attrNameLst>
                                          <p:attrName>ppt_x</p:attrName>
                                        </p:attrNameLst>
                                      </p:cBhvr>
                                      <p:tavLst>
                                        <p:tav tm="0">
                                          <p:val>
                                            <p:strVal val="#ppt_x"/>
                                          </p:val>
                                        </p:tav>
                                        <p:tav tm="100000">
                                          <p:val>
                                            <p:strVal val="#ppt_x"/>
                                          </p:val>
                                        </p:tav>
                                      </p:tavLst>
                                    </p:anim>
                                    <p:anim calcmode="lin" valueType="num">
                                      <p:cBhvr additive="base">
                                        <p:cTn id="7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blinds(horizontal)">
                                      <p:cBhvr>
                                        <p:cTn id="8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P spid="14" grpId="0"/>
      <p:bldP spid="15" grpId="0"/>
      <p:bldP spid="36"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 </a:t>
            </a:r>
            <a:r>
              <a:rPr lang="zh-CN" altLang="en-US" b="1" dirty="0"/>
              <a:t>双稳态元件</a:t>
            </a:r>
            <a:endParaRPr lang="zh-CN" altLang="en-US" sz="2400" b="1" dirty="0"/>
          </a:p>
        </p:txBody>
      </p:sp>
      <p:sp>
        <p:nvSpPr>
          <p:cNvPr id="3" name="内容占位符 2"/>
          <p:cNvSpPr>
            <a:spLocks noGrp="1"/>
          </p:cNvSpPr>
          <p:nvPr>
            <p:ph idx="1"/>
          </p:nvPr>
        </p:nvSpPr>
        <p:spPr>
          <a:xfrm>
            <a:off x="371378" y="908720"/>
            <a:ext cx="8384927" cy="5307415"/>
          </a:xfrm>
        </p:spPr>
        <p:txBody>
          <a:bodyPr/>
          <a:lstStyle/>
          <a:p>
            <a:pPr>
              <a:lnSpc>
                <a:spcPct val="135000"/>
              </a:lnSpc>
            </a:pPr>
            <a:r>
              <a:rPr lang="zh-CN" altLang="en-US" sz="2200" b="1" dirty="0"/>
              <a:t>用两个反相器串联构建的双稳态元件，由于无法改变电路的状态，因此功能受到限制。</a:t>
            </a:r>
            <a:endParaRPr lang="en-US" altLang="zh-CN" sz="2200" b="1" dirty="0"/>
          </a:p>
          <a:p>
            <a:pPr>
              <a:lnSpc>
                <a:spcPct val="135000"/>
              </a:lnSpc>
            </a:pPr>
            <a:r>
              <a:rPr lang="zh-CN" altLang="en-US" sz="2200" b="1" dirty="0"/>
              <a:t>用</a:t>
            </a:r>
            <a:r>
              <a:rPr lang="en-US" altLang="zh-CN" sz="2200" b="1" dirty="0"/>
              <a:t>1</a:t>
            </a:r>
            <a:r>
              <a:rPr lang="zh-CN" altLang="en-US" sz="2200" b="1" dirty="0"/>
              <a:t>个或多个输入信号能</a:t>
            </a:r>
            <a:r>
              <a:rPr lang="zh-CN" altLang="en-US" sz="2200" b="1" dirty="0">
                <a:solidFill>
                  <a:srgbClr val="FF0000"/>
                </a:solidFill>
              </a:rPr>
              <a:t>驱动</a:t>
            </a:r>
            <a:r>
              <a:rPr lang="zh-CN" altLang="en-US" sz="2200" b="1" dirty="0"/>
              <a:t>双稳态元件进入</a:t>
            </a:r>
            <a:r>
              <a:rPr lang="zh-CN" altLang="en-US" sz="2200" b="1" dirty="0">
                <a:solidFill>
                  <a:srgbClr val="00B050"/>
                </a:solidFill>
              </a:rPr>
              <a:t>稳定状态</a:t>
            </a:r>
            <a:r>
              <a:rPr lang="zh-CN" altLang="en-US" sz="2200" b="1" dirty="0"/>
              <a:t>，这样的双稳态元件才能成为实用的存储元件，这些输入信号被称为</a:t>
            </a:r>
            <a:r>
              <a:rPr lang="zh-CN" altLang="en-US" sz="2200" b="1" dirty="0">
                <a:solidFill>
                  <a:srgbClr val="FF0000"/>
                </a:solidFill>
              </a:rPr>
              <a:t>激励信号</a:t>
            </a:r>
            <a:r>
              <a:rPr lang="zh-CN" altLang="en-US" sz="2200" b="1" dirty="0"/>
              <a:t>或</a:t>
            </a:r>
            <a:r>
              <a:rPr lang="zh-CN" altLang="en-US" sz="2200" b="1" dirty="0">
                <a:solidFill>
                  <a:srgbClr val="FF0000"/>
                </a:solidFill>
              </a:rPr>
              <a:t>激励输入</a:t>
            </a:r>
            <a:r>
              <a:rPr lang="zh-CN" altLang="en-US" sz="2200" b="1" dirty="0"/>
              <a:t>。 </a:t>
            </a:r>
          </a:p>
          <a:p>
            <a:pPr>
              <a:lnSpc>
                <a:spcPct val="135000"/>
              </a:lnSpc>
            </a:pPr>
            <a:r>
              <a:rPr lang="zh-CN" altLang="en-US" sz="2200" b="1" dirty="0"/>
              <a:t>通常根据不同的激励输入信号来命名存储元件，如</a:t>
            </a:r>
            <a:r>
              <a:rPr lang="en-US" altLang="zh-CN" sz="2200" b="1" dirty="0"/>
              <a:t>SR</a:t>
            </a:r>
            <a:r>
              <a:rPr lang="zh-CN" altLang="en-US" sz="2200" b="1" dirty="0"/>
              <a:t>、</a:t>
            </a:r>
            <a:r>
              <a:rPr lang="en-US" altLang="zh-CN" sz="2200" b="1" dirty="0"/>
              <a:t>JK</a:t>
            </a:r>
            <a:r>
              <a:rPr lang="zh-CN" altLang="en-US" sz="2200" b="1" dirty="0"/>
              <a:t>、</a:t>
            </a:r>
            <a:r>
              <a:rPr lang="en-US" altLang="zh-CN" sz="2200" b="1" dirty="0"/>
              <a:t>D</a:t>
            </a:r>
            <a:r>
              <a:rPr lang="zh-CN" altLang="en-US" sz="2200" b="1" dirty="0"/>
              <a:t>、</a:t>
            </a:r>
            <a:r>
              <a:rPr lang="en-US" altLang="zh-CN" sz="2200" b="1" dirty="0"/>
              <a:t>T</a:t>
            </a:r>
            <a:r>
              <a:rPr lang="zh-CN" altLang="en-US" sz="2200" b="1" dirty="0"/>
              <a:t>等不同的激励输入信号。</a:t>
            </a:r>
          </a:p>
          <a:p>
            <a:pPr>
              <a:lnSpc>
                <a:spcPct val="135000"/>
              </a:lnSpc>
            </a:pPr>
            <a:r>
              <a:rPr lang="zh-CN" altLang="en-US" sz="2200" b="1" dirty="0"/>
              <a:t>根据存储元件触发方式的不同，分成两种类型：</a:t>
            </a:r>
            <a:endParaRPr lang="en-US" altLang="zh-CN" sz="2200" b="1" dirty="0"/>
          </a:p>
          <a:p>
            <a:pPr lvl="1">
              <a:lnSpc>
                <a:spcPct val="135000"/>
              </a:lnSpc>
            </a:pPr>
            <a:r>
              <a:rPr lang="zh-CN" altLang="en-US" sz="2200" dirty="0">
                <a:latin typeface="微软雅黑" panose="020B0503020204020204" pitchFamily="34" charset="-122"/>
                <a:ea typeface="微软雅黑" panose="020B0503020204020204" pitchFamily="34" charset="-122"/>
              </a:rPr>
              <a:t>电平触发：锁存器</a:t>
            </a:r>
            <a:r>
              <a:rPr lang="en-US" altLang="zh-CN" sz="2200" dirty="0">
                <a:latin typeface="微软雅黑" panose="020B0503020204020204" pitchFamily="34" charset="-122"/>
                <a:ea typeface="微软雅黑" panose="020B0503020204020204" pitchFamily="34" charset="-122"/>
              </a:rPr>
              <a:t>(latch) </a:t>
            </a:r>
          </a:p>
          <a:p>
            <a:pPr lvl="1">
              <a:lnSpc>
                <a:spcPct val="135000"/>
              </a:lnSpc>
            </a:pPr>
            <a:r>
              <a:rPr lang="zh-CN" altLang="en-US" sz="2200" dirty="0">
                <a:latin typeface="微软雅黑" panose="020B0503020204020204" pitchFamily="34" charset="-122"/>
                <a:ea typeface="微软雅黑" panose="020B0503020204020204" pitchFamily="34" charset="-122"/>
              </a:rPr>
              <a:t>边沿触发：触发器</a:t>
            </a:r>
            <a:r>
              <a:rPr lang="en-US" altLang="zh-CN" sz="2200" dirty="0">
                <a:latin typeface="微软雅黑" panose="020B0503020204020204" pitchFamily="34" charset="-122"/>
                <a:ea typeface="微软雅黑" panose="020B0503020204020204" pitchFamily="34" charset="-122"/>
              </a:rPr>
              <a:t>(flip-flop) </a:t>
            </a:r>
            <a:endParaRPr lang="zh-CN" altLang="en-US" sz="2200" dirty="0">
              <a:latin typeface="微软雅黑" panose="020B0503020204020204" pitchFamily="34" charset="-122"/>
              <a:ea typeface="微软雅黑" panose="020B0503020204020204" pitchFamily="34" charset="-122"/>
            </a:endParaRPr>
          </a:p>
          <a:p>
            <a:endParaRPr lang="zh-CN" altLang="en-US"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11</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 </a:t>
            </a:r>
            <a:r>
              <a:rPr lang="zh-CN" altLang="en-US" b="1" dirty="0"/>
              <a:t>双稳态元件</a:t>
            </a:r>
          </a:p>
        </p:txBody>
      </p:sp>
      <p:sp>
        <p:nvSpPr>
          <p:cNvPr id="3" name="内容占位符 2"/>
          <p:cNvSpPr>
            <a:spLocks noGrp="1"/>
          </p:cNvSpPr>
          <p:nvPr>
            <p:ph idx="1"/>
          </p:nvPr>
        </p:nvSpPr>
        <p:spPr>
          <a:xfrm>
            <a:off x="179512" y="830203"/>
            <a:ext cx="8712968" cy="2744341"/>
          </a:xfrm>
        </p:spPr>
        <p:txBody>
          <a:bodyPr/>
          <a:lstStyle/>
          <a:p>
            <a:r>
              <a:rPr lang="zh-CN" altLang="en-US" sz="2200" b="1" dirty="0"/>
              <a:t>锁存器 （</a:t>
            </a:r>
            <a:r>
              <a:rPr lang="en-US" altLang="zh-CN" sz="2200" b="1" dirty="0"/>
              <a:t>latch) </a:t>
            </a:r>
            <a:r>
              <a:rPr lang="zh-CN" altLang="en-US" sz="2200" b="1" dirty="0"/>
              <a:t>：通过激励输入的</a:t>
            </a:r>
            <a:r>
              <a:rPr lang="zh-CN" altLang="en-US" sz="2200" b="1" dirty="0">
                <a:solidFill>
                  <a:srgbClr val="FF0000"/>
                </a:solidFill>
              </a:rPr>
              <a:t>电平信号</a:t>
            </a:r>
            <a:r>
              <a:rPr lang="zh-CN" altLang="en-US" sz="2200" b="1" dirty="0"/>
              <a:t>来控制存储元件的状态</a:t>
            </a:r>
            <a:endParaRPr lang="en-US" altLang="zh-CN" sz="2200" b="1" dirty="0"/>
          </a:p>
          <a:p>
            <a:r>
              <a:rPr lang="zh-CN" altLang="en-US" sz="2200" b="1" dirty="0">
                <a:solidFill>
                  <a:srgbClr val="00B050"/>
                </a:solidFill>
                <a:latin typeface="微软雅黑" panose="020B0503020204020204" pitchFamily="34" charset="-122"/>
                <a:ea typeface="微软雅黑" panose="020B0503020204020204" pitchFamily="34" charset="-122"/>
              </a:rPr>
              <a:t>置位复位</a:t>
            </a:r>
            <a:r>
              <a:rPr lang="zh-CN" altLang="en-US" sz="2200" b="1" dirty="0">
                <a:latin typeface="微软雅黑" panose="020B0503020204020204" pitchFamily="34" charset="-122"/>
                <a:ea typeface="微软雅黑" panose="020B0503020204020204" pitchFamily="34" charset="-122"/>
              </a:rPr>
              <a:t>锁存器</a:t>
            </a:r>
            <a:r>
              <a:rPr lang="en-US" altLang="zh-CN" sz="2200" b="1" dirty="0">
                <a:latin typeface="微软雅黑" panose="020B0503020204020204" pitchFamily="34" charset="-122"/>
                <a:ea typeface="微软雅黑" panose="020B0503020204020204" pitchFamily="34" charset="-122"/>
              </a:rPr>
              <a:t>(Set-Reset latch)</a:t>
            </a:r>
            <a:r>
              <a:rPr lang="zh-CN" altLang="en-US" sz="2200" b="1" dirty="0">
                <a:latin typeface="微软雅黑" panose="020B0503020204020204" pitchFamily="34" charset="-122"/>
                <a:ea typeface="微软雅黑" panose="020B0503020204020204" pitchFamily="34" charset="-122"/>
              </a:rPr>
              <a:t>：具有置位和复位激励信号</a:t>
            </a:r>
            <a:endParaRPr lang="en-US" altLang="zh-CN" sz="2200" b="1" dirty="0">
              <a:latin typeface="微软雅黑" panose="020B0503020204020204" pitchFamily="34" charset="-122"/>
              <a:ea typeface="微软雅黑" panose="020B0503020204020204" pitchFamily="34" charset="-122"/>
            </a:endParaRPr>
          </a:p>
          <a:p>
            <a:pPr lvl="1"/>
            <a:r>
              <a:rPr lang="zh-CN" altLang="en-US" sz="2200" dirty="0">
                <a:solidFill>
                  <a:srgbClr val="00B050"/>
                </a:solidFill>
                <a:latin typeface="微软雅黑" panose="020B0503020204020204" pitchFamily="34" charset="-122"/>
                <a:ea typeface="微软雅黑" panose="020B0503020204020204" pitchFamily="34" charset="-122"/>
              </a:rPr>
              <a:t>置位激励信号</a:t>
            </a:r>
            <a:r>
              <a:rPr lang="en-US" altLang="zh-CN" sz="2200" dirty="0">
                <a:solidFill>
                  <a:srgbClr val="00B050"/>
                </a:solidFill>
                <a:latin typeface="微软雅黑" panose="020B0503020204020204" pitchFamily="34" charset="-122"/>
                <a:ea typeface="微软雅黑" panose="020B0503020204020204" pitchFamily="34" charset="-122"/>
              </a:rPr>
              <a:t>Set</a:t>
            </a:r>
            <a:r>
              <a:rPr lang="zh-CN" altLang="en-US" sz="2200" dirty="0">
                <a:latin typeface="微软雅黑" panose="020B0503020204020204" pitchFamily="34" charset="-122"/>
                <a:ea typeface="微软雅黑" panose="020B0503020204020204" pitchFamily="34" charset="-122"/>
              </a:rPr>
              <a:t>有效时，强制存储元件的输出</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为</a:t>
            </a:r>
            <a:r>
              <a:rPr lang="en-US" altLang="zh-CN" sz="2200" dirty="0">
                <a:solidFill>
                  <a:srgbClr val="FF0000"/>
                </a:solidFill>
                <a:latin typeface="微软雅黑" panose="020B0503020204020204" pitchFamily="34" charset="-122"/>
                <a:ea typeface="微软雅黑" panose="020B0503020204020204" pitchFamily="34" charset="-122"/>
              </a:rPr>
              <a:t>1</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solidFill>
                  <a:srgbClr val="00B050"/>
                </a:solidFill>
                <a:latin typeface="微软雅黑" panose="020B0503020204020204" pitchFamily="34" charset="-122"/>
                <a:ea typeface="微软雅黑" panose="020B0503020204020204" pitchFamily="34" charset="-122"/>
              </a:rPr>
              <a:t>复位激励信号</a:t>
            </a:r>
            <a:r>
              <a:rPr lang="en-US" altLang="zh-CN" sz="2200" dirty="0">
                <a:solidFill>
                  <a:srgbClr val="00B050"/>
                </a:solidFill>
                <a:latin typeface="微软雅黑" panose="020B0503020204020204" pitchFamily="34" charset="-122"/>
                <a:ea typeface="微软雅黑" panose="020B0503020204020204" pitchFamily="34" charset="-122"/>
              </a:rPr>
              <a:t>Reset</a:t>
            </a:r>
            <a:r>
              <a:rPr lang="zh-CN" altLang="en-US" sz="2200" dirty="0">
                <a:latin typeface="微软雅黑" panose="020B0503020204020204" pitchFamily="34" charset="-122"/>
                <a:ea typeface="微软雅黑" panose="020B0503020204020204" pitchFamily="34" charset="-122"/>
              </a:rPr>
              <a:t>有效时，强制存储元件的输出</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为</a:t>
            </a:r>
            <a:r>
              <a:rPr lang="en-US" altLang="zh-CN" sz="2200" dirty="0">
                <a:solidFill>
                  <a:srgbClr val="FF0000"/>
                </a:solidFill>
                <a:latin typeface="微软雅黑" panose="020B0503020204020204" pitchFamily="34" charset="-122"/>
                <a:ea typeface="微软雅黑" panose="020B0503020204020204" pitchFamily="34" charset="-122"/>
              </a:rPr>
              <a:t>0</a:t>
            </a:r>
            <a:endParaRPr lang="en-US" altLang="zh-CN" sz="2200" dirty="0">
              <a:latin typeface="微软雅黑" panose="020B0503020204020204" pitchFamily="34" charset="-122"/>
              <a:ea typeface="微软雅黑" panose="020B0503020204020204" pitchFamily="34" charset="-122"/>
            </a:endParaRPr>
          </a:p>
          <a:p>
            <a:pPr lvl="1"/>
            <a:endParaRPr lang="en-US" altLang="zh-CN" sz="2800"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12</a:t>
            </a:fld>
            <a:endParaRPr lang="en-US" altLang="zh-CN"/>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3825"/>
          <a:stretch>
            <a:fillRect/>
          </a:stretch>
        </p:blipFill>
        <p:spPr bwMode="auto">
          <a:xfrm>
            <a:off x="1043608" y="2996952"/>
            <a:ext cx="6605863" cy="298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 </a:t>
            </a:r>
            <a:r>
              <a:rPr lang="zh-CN" altLang="en-US" b="1" dirty="0"/>
              <a:t>双稳态元件</a:t>
            </a:r>
          </a:p>
        </p:txBody>
      </p:sp>
      <p:sp>
        <p:nvSpPr>
          <p:cNvPr id="3" name="内容占位符 2"/>
          <p:cNvSpPr>
            <a:spLocks noGrp="1"/>
          </p:cNvSpPr>
          <p:nvPr>
            <p:ph idx="1"/>
          </p:nvPr>
        </p:nvSpPr>
        <p:spPr>
          <a:xfrm>
            <a:off x="209917" y="764704"/>
            <a:ext cx="8686800" cy="1303370"/>
          </a:xfrm>
        </p:spPr>
        <p:txBody>
          <a:bodyPr/>
          <a:lstStyle/>
          <a:p>
            <a:r>
              <a:rPr lang="zh-CN" altLang="en-US" sz="2200" b="1" dirty="0"/>
              <a:t>触发器 </a:t>
            </a:r>
            <a:r>
              <a:rPr lang="en-US" altLang="zh-CN" sz="2200" b="1" dirty="0"/>
              <a:t>flip-flop</a:t>
            </a:r>
            <a:endParaRPr lang="zh-CN" altLang="en-US" sz="2200" b="1" dirty="0"/>
          </a:p>
          <a:p>
            <a:pPr lvl="1"/>
            <a:r>
              <a:rPr lang="zh-CN" altLang="en-US" sz="2200" dirty="0">
                <a:latin typeface="微软雅黑" panose="020B0503020204020204" pitchFamily="34" charset="-122"/>
                <a:ea typeface="微软雅黑" panose="020B0503020204020204" pitchFamily="34" charset="-122"/>
              </a:rPr>
              <a:t>具有时钟控制信号</a:t>
            </a:r>
            <a:r>
              <a:rPr lang="en-US" altLang="zh-CN" sz="2200" dirty="0">
                <a:latin typeface="微软雅黑" panose="020B0503020204020204" pitchFamily="34" charset="-122"/>
                <a:ea typeface="微软雅黑" panose="020B0503020204020204" pitchFamily="34" charset="-122"/>
              </a:rPr>
              <a:t>(clock) </a:t>
            </a:r>
          </a:p>
          <a:p>
            <a:pPr lvl="1"/>
            <a:r>
              <a:rPr lang="zh-CN" altLang="en-US" sz="2200" dirty="0">
                <a:latin typeface="微软雅黑" panose="020B0503020204020204" pitchFamily="34" charset="-122"/>
                <a:ea typeface="微软雅黑" panose="020B0503020204020204" pitchFamily="34" charset="-122"/>
              </a:rPr>
              <a:t>通过时钟信号的</a:t>
            </a:r>
            <a:r>
              <a:rPr lang="zh-CN" altLang="en-US" sz="2200" dirty="0">
                <a:solidFill>
                  <a:srgbClr val="FF0000"/>
                </a:solidFill>
                <a:latin typeface="微软雅黑" panose="020B0503020204020204" pitchFamily="34" charset="-122"/>
                <a:ea typeface="微软雅黑" panose="020B0503020204020204" pitchFamily="34" charset="-122"/>
              </a:rPr>
              <a:t>边沿</a:t>
            </a:r>
            <a:r>
              <a:rPr lang="zh-CN" altLang="en-US" sz="2200" dirty="0">
                <a:latin typeface="微软雅黑" panose="020B0503020204020204" pitchFamily="34" charset="-122"/>
                <a:ea typeface="微软雅黑" panose="020B0503020204020204" pitchFamily="34" charset="-122"/>
              </a:rPr>
              <a:t>来触发存储元件改变状态</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13</a:t>
            </a:fld>
            <a:endParaRPr lang="en-US" altLang="zh-CN"/>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162532"/>
            <a:ext cx="7029300" cy="448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US" altLang="zh-CN" b="1" dirty="0"/>
              <a:t>2.2 SR</a:t>
            </a:r>
            <a:r>
              <a:rPr lang="zh-CN" altLang="en-US" b="1" dirty="0"/>
              <a:t>锁存器</a:t>
            </a:r>
          </a:p>
        </p:txBody>
      </p:sp>
      <p:sp>
        <p:nvSpPr>
          <p:cNvPr id="7174" name="Rectangle 3"/>
          <p:cNvSpPr>
            <a:spLocks noGrp="1" noChangeArrowheads="1"/>
          </p:cNvSpPr>
          <p:nvPr>
            <p:ph idx="1"/>
          </p:nvPr>
        </p:nvSpPr>
        <p:spPr>
          <a:xfrm>
            <a:off x="178573" y="898398"/>
            <a:ext cx="8686800" cy="770147"/>
          </a:xfrm>
        </p:spPr>
        <p:txBody>
          <a:bodyPr/>
          <a:lstStyle/>
          <a:p>
            <a:pPr>
              <a:lnSpc>
                <a:spcPct val="110000"/>
              </a:lnSpc>
            </a:pPr>
            <a:r>
              <a:rPr lang="en-US" altLang="zh-CN" sz="2200" b="1" dirty="0"/>
              <a:t>SR</a:t>
            </a:r>
            <a:r>
              <a:rPr lang="zh-CN" altLang="zh-CN" sz="2200" b="1" dirty="0"/>
              <a:t>锁存器</a:t>
            </a:r>
            <a:r>
              <a:rPr lang="zh-CN" altLang="en-US" sz="2200" b="1" dirty="0"/>
              <a:t>：使用一对交叉耦合的</a:t>
            </a:r>
            <a:r>
              <a:rPr lang="zh-CN" altLang="en-US" sz="2200" b="1" dirty="0">
                <a:solidFill>
                  <a:srgbClr val="FF0000"/>
                </a:solidFill>
              </a:rPr>
              <a:t>或非门</a:t>
            </a:r>
            <a:r>
              <a:rPr lang="zh-CN" altLang="en-US" sz="2200" b="1" dirty="0"/>
              <a:t>构成双稳态电路，</a:t>
            </a:r>
            <a:r>
              <a:rPr lang="zh-CN" altLang="zh-CN" sz="2200" b="1" dirty="0"/>
              <a:t>也称为置位</a:t>
            </a:r>
            <a:r>
              <a:rPr lang="en-US" altLang="zh-CN" sz="2200" b="1" dirty="0"/>
              <a:t>-</a:t>
            </a:r>
            <a:r>
              <a:rPr lang="zh-CN" altLang="zh-CN" sz="2200" b="1" dirty="0"/>
              <a:t>重置</a:t>
            </a:r>
            <a:r>
              <a:rPr lang="zh-CN" altLang="en-US" sz="2200" b="1" dirty="0"/>
              <a:t>（复位）</a:t>
            </a:r>
            <a:r>
              <a:rPr lang="zh-CN" altLang="zh-CN" sz="2200" b="1" dirty="0"/>
              <a:t>锁存器。</a:t>
            </a:r>
            <a:r>
              <a:rPr lang="en-US" altLang="zh-CN" sz="2200" b="1" dirty="0"/>
              <a:t>S</a:t>
            </a:r>
            <a:r>
              <a:rPr lang="zh-CN" altLang="en-US" sz="2200" b="1" dirty="0"/>
              <a:t>是置位输入端，</a:t>
            </a:r>
            <a:r>
              <a:rPr lang="en-US" altLang="zh-CN" sz="2200" b="1" dirty="0"/>
              <a:t>R</a:t>
            </a:r>
            <a:r>
              <a:rPr lang="zh-CN" altLang="en-US" sz="2200" b="1" dirty="0"/>
              <a:t>是重置输入端</a:t>
            </a:r>
            <a:endParaRPr lang="en-US" altLang="zh-CN" sz="2200" b="1" dirty="0"/>
          </a:p>
        </p:txBody>
      </p:sp>
      <p:sp>
        <p:nvSpPr>
          <p:cNvPr id="7172" name="灯片编号占位符 5"/>
          <p:cNvSpPr>
            <a:spLocks noGrp="1"/>
          </p:cNvSpPr>
          <p:nvPr>
            <p:ph type="sldNum" sz="quarter" idx="4294967295"/>
          </p:nvPr>
        </p:nvSpPr>
        <p:spPr>
          <a:xfrm>
            <a:off x="7010400" y="6467475"/>
            <a:ext cx="2133600" cy="268288"/>
          </a:xfrm>
          <a:prstGeom prst="rect">
            <a:avLst/>
          </a:prstGeom>
          <a:noFill/>
        </p:spPr>
        <p:txBody>
          <a:bodyPr/>
          <a:lstStyle/>
          <a:p>
            <a:pPr algn="r"/>
            <a:fld id="{5D31A43A-8040-448D-B7B8-4037EE68C579}" type="slidenum">
              <a:rPr lang="en-US" altLang="zh-CN" smtClean="0">
                <a:latin typeface="Arial" panose="020B0604020202020204" pitchFamily="34" charset="0"/>
              </a:rPr>
              <a:t>14</a:t>
            </a:fld>
            <a:endParaRPr lang="en-US" altLang="zh-CN">
              <a:latin typeface="Arial" panose="020B0604020202020204" pitchFamily="34" charset="0"/>
            </a:endParaRPr>
          </a:p>
        </p:txBody>
      </p:sp>
      <p:pic>
        <p:nvPicPr>
          <p:cNvPr id="7" name="图片 6"/>
          <p:cNvPicPr>
            <a:picLocks noChangeAspect="1"/>
          </p:cNvPicPr>
          <p:nvPr/>
        </p:nvPicPr>
        <p:blipFill>
          <a:blip r:embed="rId3"/>
          <a:stretch>
            <a:fillRect/>
          </a:stretch>
        </p:blipFill>
        <p:spPr>
          <a:xfrm>
            <a:off x="443267" y="1846065"/>
            <a:ext cx="3816424" cy="1687253"/>
          </a:xfrm>
          <a:prstGeom prst="rect">
            <a:avLst/>
          </a:prstGeom>
        </p:spPr>
      </p:pic>
      <p:sp>
        <p:nvSpPr>
          <p:cNvPr id="10" name="右箭头 9"/>
          <p:cNvSpPr/>
          <p:nvPr/>
        </p:nvSpPr>
        <p:spPr>
          <a:xfrm>
            <a:off x="4133688" y="2447458"/>
            <a:ext cx="1528345" cy="814677"/>
          </a:xfrm>
          <a:prstGeom prst="rightArrow">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288000" bIns="0" rtlCol="0" anchor="ctr" anchorCtr="0">
            <a:noAutofit/>
          </a:bodyPr>
          <a:lstStyle/>
          <a:p>
            <a:pPr algn="ctr"/>
            <a:r>
              <a:rPr lang="zh-CN" altLang="en-US" sz="2200" b="1" dirty="0">
                <a:solidFill>
                  <a:srgbClr val="FF0000"/>
                </a:solidFill>
                <a:latin typeface="微软雅黑" panose="020B0503020204020204" pitchFamily="34" charset="-122"/>
                <a:ea typeface="微软雅黑" panose="020B0503020204020204" pitchFamily="34" charset="-122"/>
              </a:rPr>
              <a:t>交叉耦合</a:t>
            </a:r>
            <a:endParaRPr lang="en-US" altLang="zh-CN" sz="2200" b="1" dirty="0">
              <a:solidFill>
                <a:srgbClr val="FF0000"/>
              </a:solidFill>
              <a:latin typeface="微软雅黑" panose="020B0503020204020204" pitchFamily="34" charset="-122"/>
              <a:ea typeface="微软雅黑" panose="020B0503020204020204" pitchFamily="34" charset="-122"/>
            </a:endParaRPr>
          </a:p>
          <a:p>
            <a:pPr algn="ctr"/>
            <a:endParaRPr lang="zh-CN" altLang="en-US" sz="2000" dirty="0">
              <a:solidFill>
                <a:srgbClr val="FF0000"/>
              </a:solidFill>
            </a:endParaRPr>
          </a:p>
        </p:txBody>
      </p:sp>
      <p:grpSp>
        <p:nvGrpSpPr>
          <p:cNvPr id="52" name="Group 89"/>
          <p:cNvGrpSpPr/>
          <p:nvPr/>
        </p:nvGrpSpPr>
        <p:grpSpPr bwMode="auto">
          <a:xfrm>
            <a:off x="4499992" y="4049365"/>
            <a:ext cx="1676400" cy="1539875"/>
            <a:chOff x="3792" y="2776"/>
            <a:chExt cx="1056" cy="970"/>
          </a:xfrm>
        </p:grpSpPr>
        <p:grpSp>
          <p:nvGrpSpPr>
            <p:cNvPr id="53" name="Group 87"/>
            <p:cNvGrpSpPr/>
            <p:nvPr/>
          </p:nvGrpSpPr>
          <p:grpSpPr bwMode="auto">
            <a:xfrm>
              <a:off x="3792" y="3026"/>
              <a:ext cx="1056" cy="720"/>
              <a:chOff x="3936" y="2882"/>
              <a:chExt cx="1056" cy="720"/>
            </a:xfrm>
          </p:grpSpPr>
          <mc:AlternateContent xmlns:mc="http://schemas.openxmlformats.org/markup-compatibility/2006" xmlns:a14="http://schemas.microsoft.com/office/drawing/2010/main">
            <mc:Choice Requires="a14">
              <p:sp>
                <p:nvSpPr>
                  <p:cNvPr id="55" name="Rectangle 81"/>
                  <p:cNvSpPr>
                    <a:spLocks noChangeArrowheads="1"/>
                  </p:cNvSpPr>
                  <p:nvPr/>
                </p:nvSpPr>
                <p:spPr bwMode="auto">
                  <a:xfrm>
                    <a:off x="4128" y="2882"/>
                    <a:ext cx="672" cy="720"/>
                  </a:xfrm>
                  <a:prstGeom prst="rect">
                    <a:avLst/>
                  </a:prstGeom>
                  <a:noFill/>
                  <a:ln w="28575">
                    <a:solidFill>
                      <a:schemeClr val="tx1"/>
                    </a:solidFill>
                    <a:miter lim="800000"/>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lstStyle/>
                  <a:p>
                    <a:pPr>
                      <a:lnSpc>
                        <a:spcPct val="130000"/>
                      </a:lnSpc>
                    </a:pPr>
                    <a:r>
                      <a:rPr lang="en-US" altLang="zh-CN" sz="2400" dirty="0"/>
                      <a:t>S     Q</a:t>
                    </a:r>
                  </a:p>
                  <a:p>
                    <a:pPr>
                      <a:lnSpc>
                        <a:spcPct val="130000"/>
                      </a:lnSpc>
                    </a:pPr>
                    <a:r>
                      <a:rPr lang="en-US" altLang="zh-CN" sz="2400" dirty="0"/>
                      <a:t>R    </a:t>
                    </a:r>
                    <a:r>
                      <a:rPr lang="en-US" altLang="zh-CN" sz="2400" baseline="-25000" dirty="0"/>
                      <a:t> </a:t>
                    </a:r>
                    <a14:m>
                      <m:oMath xmlns:m="http://schemas.openxmlformats.org/officeDocument/2006/math">
                        <m:acc>
                          <m:accPr>
                            <m:chr m:val="̅"/>
                            <m:ctrlPr>
                              <a:rPr lang="en-US" altLang="zh-CN" sz="2600" i="1" dirty="0" smtClean="0">
                                <a:latin typeface="Cambria Math" panose="02040503050406030204" pitchFamily="18" charset="0"/>
                              </a:rPr>
                            </m:ctrlPr>
                          </m:accPr>
                          <m:e>
                            <m:r>
                              <m:rPr>
                                <m:sty m:val="p"/>
                              </m:rPr>
                              <a:rPr lang="en-US" altLang="zh-CN" sz="2600" b="0" i="0" dirty="0" smtClean="0">
                                <a:latin typeface="Cambria Math" panose="02040503050406030204" pitchFamily="18" charset="0"/>
                              </a:rPr>
                              <m:t>Q</m:t>
                            </m:r>
                          </m:e>
                        </m:acc>
                      </m:oMath>
                    </a14:m>
                    <a:endParaRPr lang="en-US" altLang="zh-CN" sz="2600" dirty="0"/>
                  </a:p>
                </p:txBody>
              </p:sp>
            </mc:Choice>
            <mc:Fallback xmlns="">
              <p:sp>
                <p:nvSpPr>
                  <p:cNvPr id="55" name="Rectangle 81"/>
                  <p:cNvSpPr>
                    <a:spLocks noRot="1" noChangeAspect="1" noMove="1" noResize="1" noEditPoints="1" noAdjustHandles="1" noChangeArrowheads="1" noChangeShapeType="1" noTextEdit="1"/>
                  </p:cNvSpPr>
                  <p:nvPr/>
                </p:nvSpPr>
                <p:spPr bwMode="auto">
                  <a:xfrm>
                    <a:off x="4128" y="2882"/>
                    <a:ext cx="672" cy="720"/>
                  </a:xfrm>
                  <a:prstGeom prst="rect">
                    <a:avLst/>
                  </a:prstGeom>
                  <a:blipFill rotWithShape="1">
                    <a:blip r:embed="rId4"/>
                  </a:blip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6" name="Line 83"/>
              <p:cNvSpPr>
                <a:spLocks noChangeShapeType="1"/>
              </p:cNvSpPr>
              <p:nvPr/>
            </p:nvSpPr>
            <p:spPr bwMode="auto">
              <a:xfrm flipH="1">
                <a:off x="3941" y="312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84"/>
              <p:cNvSpPr>
                <a:spLocks noChangeShapeType="1"/>
              </p:cNvSpPr>
              <p:nvPr/>
            </p:nvSpPr>
            <p:spPr bwMode="auto">
              <a:xfrm flipH="1">
                <a:off x="3936" y="3395"/>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85"/>
              <p:cNvSpPr>
                <a:spLocks noChangeShapeType="1"/>
              </p:cNvSpPr>
              <p:nvPr/>
            </p:nvSpPr>
            <p:spPr bwMode="auto">
              <a:xfrm flipH="1">
                <a:off x="4800" y="309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86"/>
              <p:cNvSpPr>
                <a:spLocks noChangeShapeType="1"/>
              </p:cNvSpPr>
              <p:nvPr/>
            </p:nvSpPr>
            <p:spPr bwMode="auto">
              <a:xfrm flipH="1">
                <a:off x="4800" y="3395"/>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 name="Text Box 88"/>
            <p:cNvSpPr txBox="1">
              <a:spLocks noChangeArrowheads="1"/>
            </p:cNvSpPr>
            <p:nvPr/>
          </p:nvSpPr>
          <p:spPr bwMode="auto">
            <a:xfrm>
              <a:off x="3984" y="2776"/>
              <a:ext cx="82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rgbClr val="002060"/>
                  </a:solidFill>
                  <a:latin typeface="微软雅黑" panose="020B0503020204020204" pitchFamily="34" charset="-122"/>
                  <a:ea typeface="微软雅黑" panose="020B0503020204020204" pitchFamily="34" charset="-122"/>
                </a:rPr>
                <a:t>逻辑符号</a:t>
              </a:r>
            </a:p>
          </p:txBody>
        </p:sp>
      </p:grpSp>
      <p:grpSp>
        <p:nvGrpSpPr>
          <p:cNvPr id="60" name="Group 101"/>
          <p:cNvGrpSpPr/>
          <p:nvPr/>
        </p:nvGrpSpPr>
        <p:grpSpPr bwMode="auto">
          <a:xfrm>
            <a:off x="6588224" y="4016029"/>
            <a:ext cx="1752600" cy="1573213"/>
            <a:chOff x="3936" y="2849"/>
            <a:chExt cx="1104" cy="991"/>
          </a:xfrm>
        </p:grpSpPr>
        <p:sp>
          <p:nvSpPr>
            <p:cNvPr id="61" name="Rectangle 92"/>
            <p:cNvSpPr>
              <a:spLocks noChangeArrowheads="1"/>
            </p:cNvSpPr>
            <p:nvPr/>
          </p:nvSpPr>
          <p:spPr bwMode="auto">
            <a:xfrm>
              <a:off x="4128" y="3120"/>
              <a:ext cx="672" cy="72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Q</a:t>
              </a:r>
            </a:p>
            <a:p>
              <a:pPr>
                <a:lnSpc>
                  <a:spcPct val="130000"/>
                </a:lnSpc>
              </a:pPr>
              <a:r>
                <a:rPr lang="en-US" altLang="zh-CN" sz="2400" dirty="0"/>
                <a:t>R      Q</a:t>
              </a:r>
            </a:p>
          </p:txBody>
        </p:sp>
        <p:sp>
          <p:nvSpPr>
            <p:cNvPr id="62" name="Line 93"/>
            <p:cNvSpPr>
              <a:spLocks noChangeShapeType="1"/>
            </p:cNvSpPr>
            <p:nvPr/>
          </p:nvSpPr>
          <p:spPr bwMode="auto">
            <a:xfrm flipH="1">
              <a:off x="3936" y="331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94"/>
            <p:cNvSpPr>
              <a:spLocks noChangeShapeType="1"/>
            </p:cNvSpPr>
            <p:nvPr/>
          </p:nvSpPr>
          <p:spPr bwMode="auto">
            <a:xfrm flipH="1">
              <a:off x="3936" y="364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95"/>
            <p:cNvSpPr>
              <a:spLocks noChangeShapeType="1"/>
            </p:cNvSpPr>
            <p:nvPr/>
          </p:nvSpPr>
          <p:spPr bwMode="auto">
            <a:xfrm flipH="1">
              <a:off x="4800" y="331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96"/>
            <p:cNvSpPr>
              <a:spLocks noChangeShapeType="1"/>
            </p:cNvSpPr>
            <p:nvPr/>
          </p:nvSpPr>
          <p:spPr bwMode="auto">
            <a:xfrm flipH="1">
              <a:off x="4896" y="3648"/>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Oval 98"/>
            <p:cNvSpPr>
              <a:spLocks noChangeArrowheads="1"/>
            </p:cNvSpPr>
            <p:nvPr/>
          </p:nvSpPr>
          <p:spPr bwMode="auto">
            <a:xfrm>
              <a:off x="4800" y="3600"/>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99"/>
            <p:cNvSpPr txBox="1">
              <a:spLocks noChangeArrowheads="1"/>
            </p:cNvSpPr>
            <p:nvPr/>
          </p:nvSpPr>
          <p:spPr bwMode="auto">
            <a:xfrm>
              <a:off x="4093" y="2849"/>
              <a:ext cx="82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rgbClr val="FF0000"/>
                  </a:solidFill>
                  <a:latin typeface="微软雅黑" panose="020B0503020204020204" pitchFamily="34" charset="-122"/>
                  <a:ea typeface="微软雅黑" panose="020B0503020204020204" pitchFamily="34" charset="-122"/>
                </a:rPr>
                <a:t>逻辑符号</a:t>
              </a:r>
            </a:p>
          </p:txBody>
        </p:sp>
      </p:grpSp>
      <mc:AlternateContent xmlns:mc="http://schemas.openxmlformats.org/markup-compatibility/2006" xmlns:a14="http://schemas.microsoft.com/office/drawing/2010/main">
        <mc:Choice Requires="a14">
          <p:sp>
            <p:nvSpPr>
              <p:cNvPr id="68" name="矩形 67"/>
              <p:cNvSpPr/>
              <p:nvPr/>
            </p:nvSpPr>
            <p:spPr>
              <a:xfrm>
                <a:off x="3830372" y="5916553"/>
                <a:ext cx="5206124" cy="4932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zh-CN" sz="2400" dirty="0">
                    <a:solidFill>
                      <a:srgbClr val="FF0000"/>
                    </a:solidFill>
                    <a:latin typeface="Tahoma" panose="020B0604030504040204" pitchFamily="34" charset="0"/>
                    <a:ea typeface="黑体" panose="02010609060101010101" pitchFamily="49" charset="-122"/>
                  </a:rPr>
                  <a:t>R=S=1</a:t>
                </a:r>
                <a:r>
                  <a:rPr lang="zh-CN" altLang="en-US" sz="2400" dirty="0">
                    <a:solidFill>
                      <a:srgbClr val="FF0000"/>
                    </a:solidFill>
                    <a:latin typeface="Tahoma" panose="020B0604030504040204" pitchFamily="34" charset="0"/>
                    <a:ea typeface="黑体" panose="02010609060101010101" pitchFamily="49" charset="-122"/>
                  </a:rPr>
                  <a:t>时，</a:t>
                </a:r>
                <a:r>
                  <a:rPr lang="en-US" altLang="zh-CN" sz="2400" dirty="0">
                    <a:solidFill>
                      <a:srgbClr val="FF0000"/>
                    </a:solidFill>
                    <a:latin typeface="Tahoma" panose="020B0604030504040204" pitchFamily="34" charset="0"/>
                    <a:ea typeface="黑体" panose="02010609060101010101" pitchFamily="49" charset="-122"/>
                  </a:rPr>
                  <a:t>Q</a:t>
                </a:r>
                <a:r>
                  <a:rPr lang="zh-CN" altLang="en-US" sz="2400" dirty="0">
                    <a:solidFill>
                      <a:srgbClr val="FF0000"/>
                    </a:solidFill>
                    <a:latin typeface="Tahoma" panose="020B0604030504040204" pitchFamily="34" charset="0"/>
                    <a:ea typeface="黑体" panose="02010609060101010101" pitchFamily="49" charset="-122"/>
                  </a:rPr>
                  <a:t>、</a:t>
                </a:r>
                <a:r>
                  <a:rPr lang="en-US" altLang="zh-CN" sz="2400" dirty="0"/>
                  <a:t> </a:t>
                </a:r>
                <a14:m>
                  <m:oMath xmlns:m="http://schemas.openxmlformats.org/officeDocument/2006/math">
                    <m:acc>
                      <m:accPr>
                        <m:chr m:val="̅"/>
                        <m:ctrlPr>
                          <a:rPr lang="en-US" altLang="zh-CN" sz="2600" i="1" dirty="0" smtClean="0">
                            <a:solidFill>
                              <a:srgbClr val="FF0000"/>
                            </a:solidFill>
                            <a:latin typeface="Cambria Math" panose="02040503050406030204" pitchFamily="18" charset="0"/>
                          </a:rPr>
                        </m:ctrlPr>
                      </m:accPr>
                      <m:e>
                        <m:r>
                          <m:rPr>
                            <m:sty m:val="p"/>
                          </m:rPr>
                          <a:rPr lang="en-US" altLang="zh-CN" sz="2600" i="0" dirty="0">
                            <a:solidFill>
                              <a:srgbClr val="FF0000"/>
                            </a:solidFill>
                            <a:latin typeface="Cambria Math" panose="02040503050406030204" pitchFamily="18" charset="0"/>
                          </a:rPr>
                          <m:t>Q</m:t>
                        </m:r>
                      </m:e>
                    </m:acc>
                  </m:oMath>
                </a14:m>
                <a:r>
                  <a:rPr lang="zh-CN" altLang="en-US" sz="2400" dirty="0">
                    <a:solidFill>
                      <a:srgbClr val="FF0000"/>
                    </a:solidFill>
                    <a:latin typeface="Tahoma" panose="020B0604030504040204" pitchFamily="34" charset="0"/>
                    <a:ea typeface="黑体" panose="02010609060101010101" pitchFamily="49" charset="-122"/>
                  </a:rPr>
                  <a:t>状态不相反，无效</a:t>
                </a:r>
              </a:p>
            </p:txBody>
          </p:sp>
        </mc:Choice>
        <mc:Fallback xmlns="">
          <p:sp>
            <p:nvSpPr>
              <p:cNvPr id="68" name="矩形 67"/>
              <p:cNvSpPr>
                <a:spLocks noRot="1" noChangeAspect="1" noMove="1" noResize="1" noEditPoints="1" noAdjustHandles="1" noChangeArrowheads="1" noChangeShapeType="1" noTextEdit="1"/>
              </p:cNvSpPr>
              <p:nvPr/>
            </p:nvSpPr>
            <p:spPr>
              <a:xfrm>
                <a:off x="3830372" y="5916553"/>
                <a:ext cx="5206124" cy="493277"/>
              </a:xfrm>
              <a:prstGeom prst="rect">
                <a:avLst/>
              </a:prstGeom>
              <a:blipFill rotWithShape="1">
                <a:blip r:embed="rId5"/>
                <a:stretch>
                  <a:fillRect l="-245" t="-2627" r="-235" b="-2546"/>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5751235" y="1846065"/>
            <a:ext cx="3285261" cy="2066254"/>
          </a:xfrm>
          <a:prstGeom prst="rect">
            <a:avLst/>
          </a:prstGeom>
        </p:spPr>
      </p:pic>
      <p:pic>
        <p:nvPicPr>
          <p:cNvPr id="3" name="图片 2"/>
          <p:cNvPicPr>
            <a:picLocks noChangeAspect="1"/>
          </p:cNvPicPr>
          <p:nvPr/>
        </p:nvPicPr>
        <p:blipFill>
          <a:blip r:embed="rId7"/>
          <a:stretch>
            <a:fillRect/>
          </a:stretch>
        </p:blipFill>
        <p:spPr>
          <a:xfrm>
            <a:off x="277002" y="4128120"/>
            <a:ext cx="2833563" cy="233935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1000"/>
                                        <p:tgtEl>
                                          <p:spTgt spid="52"/>
                                        </p:tgtEl>
                                      </p:cBhvr>
                                    </p:animEffect>
                                    <p:anim calcmode="lin" valueType="num">
                                      <p:cBhvr>
                                        <p:cTn id="16" dur="1000" fill="hold"/>
                                        <p:tgtEl>
                                          <p:spTgt spid="52"/>
                                        </p:tgtEl>
                                        <p:attrNameLst>
                                          <p:attrName>ppt_x</p:attrName>
                                        </p:attrNameLst>
                                      </p:cBhvr>
                                      <p:tavLst>
                                        <p:tav tm="0">
                                          <p:val>
                                            <p:strVal val="#ppt_x"/>
                                          </p:val>
                                        </p:tav>
                                        <p:tav tm="100000">
                                          <p:val>
                                            <p:strVal val="#ppt_x"/>
                                          </p:val>
                                        </p:tav>
                                      </p:tavLst>
                                    </p:anim>
                                    <p:anim calcmode="lin" valueType="num">
                                      <p:cBhvr>
                                        <p:cTn id="17"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linds(horizontal)">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2.2 SR</a:t>
            </a:r>
            <a:r>
              <a:rPr lang="zh-CN" altLang="en-US" b="1" dirty="0"/>
              <a:t>锁存器</a:t>
            </a:r>
          </a:p>
        </p:txBody>
      </p:sp>
      <p:sp>
        <p:nvSpPr>
          <p:cNvPr id="3" name="内容占位符 2"/>
          <p:cNvSpPr>
            <a:spLocks noGrp="1"/>
          </p:cNvSpPr>
          <p:nvPr>
            <p:ph idx="1"/>
          </p:nvPr>
        </p:nvSpPr>
        <p:spPr>
          <a:xfrm>
            <a:off x="179512" y="879797"/>
            <a:ext cx="8589463" cy="5665141"/>
          </a:xfrm>
        </p:spPr>
        <p:txBody>
          <a:bodyPr/>
          <a:lstStyle/>
          <a:p>
            <a:r>
              <a:rPr lang="zh-CN" altLang="en-US" sz="2200" b="1" dirty="0"/>
              <a:t>状态图</a:t>
            </a:r>
            <a:endParaRPr lang="en-US" altLang="zh-CN" sz="2200" b="1" dirty="0"/>
          </a:p>
          <a:p>
            <a:endParaRPr lang="en-US" altLang="zh-CN" sz="3600" dirty="0"/>
          </a:p>
          <a:p>
            <a:endParaRPr lang="en-US" altLang="zh-CN" sz="3600" dirty="0"/>
          </a:p>
          <a:p>
            <a:endParaRPr lang="en-US" altLang="zh-CN" sz="3600" dirty="0"/>
          </a:p>
          <a:p>
            <a:r>
              <a:rPr lang="zh-CN" altLang="en-US" sz="2200" b="1" dirty="0"/>
              <a:t>通过</a:t>
            </a:r>
            <a:r>
              <a:rPr lang="zh-CN" altLang="en-US" sz="2200" b="1" dirty="0">
                <a:solidFill>
                  <a:srgbClr val="FF0000"/>
                </a:solidFill>
              </a:rPr>
              <a:t>状态变化</a:t>
            </a:r>
            <a:r>
              <a:rPr lang="zh-CN" altLang="en-US" sz="2200" b="1" dirty="0"/>
              <a:t>来描述时序电路</a:t>
            </a:r>
            <a:endParaRPr lang="en-US" altLang="zh-CN" sz="2200" b="1" dirty="0"/>
          </a:p>
          <a:p>
            <a:r>
              <a:rPr lang="zh-CN" altLang="en-US" sz="2200" b="1" dirty="0"/>
              <a:t>构建状态表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顶部为输入信号，左侧为现态</a:t>
            </a:r>
            <a:r>
              <a:rPr lang="en-US" altLang="zh-CN" sz="2200" dirty="0">
                <a:latin typeface="微软雅黑" panose="020B0503020204020204" pitchFamily="34" charset="-122"/>
                <a:ea typeface="微软雅黑" panose="020B0503020204020204" pitchFamily="34" charset="-122"/>
              </a:rPr>
              <a:t>Q</a:t>
            </a:r>
          </a:p>
          <a:p>
            <a:pPr lvl="1"/>
            <a:r>
              <a:rPr lang="zh-CN" altLang="en-US" sz="2200" dirty="0">
                <a:latin typeface="微软雅黑" panose="020B0503020204020204" pitchFamily="34" charset="-122"/>
                <a:ea typeface="微软雅黑" panose="020B0503020204020204" pitchFamily="34" charset="-122"/>
              </a:rPr>
              <a:t>右侧填入次态</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和输出信号</a:t>
            </a:r>
          </a:p>
          <a:p>
            <a:r>
              <a:rPr lang="zh-CN" altLang="en-US" sz="2200" b="1" dirty="0"/>
              <a:t>在置位态下，若</a:t>
            </a:r>
            <a:r>
              <a:rPr lang="en-US" altLang="zh-CN" sz="2200" b="1" dirty="0"/>
              <a:t>R</a:t>
            </a:r>
            <a:r>
              <a:rPr lang="zh-CN" altLang="en-US" sz="2200" b="1" dirty="0"/>
              <a:t>输入变为高电平，则经过两级门延迟变为复位态</a:t>
            </a:r>
            <a:endParaRPr lang="en-US" altLang="zh-CN" sz="2200" b="1" dirty="0"/>
          </a:p>
          <a:p>
            <a:r>
              <a:rPr lang="zh-CN" altLang="en-US" sz="2200" b="1" dirty="0"/>
              <a:t>从输入驱动信号有效开始，到输出达到稳定为止有一定的延迟，这个延迟称为</a:t>
            </a:r>
            <a:r>
              <a:rPr lang="zh-CN" altLang="en-US" sz="2200" b="1" dirty="0">
                <a:solidFill>
                  <a:srgbClr val="FF0000"/>
                </a:solidFill>
              </a:rPr>
              <a:t>触发延迟</a:t>
            </a:r>
            <a:r>
              <a:rPr lang="zh-CN" altLang="en-US" sz="2200" b="1" dirty="0"/>
              <a:t>或</a:t>
            </a:r>
            <a:r>
              <a:rPr lang="zh-CN" altLang="en-US" sz="2200" b="1" dirty="0">
                <a:solidFill>
                  <a:srgbClr val="FF0000"/>
                </a:solidFill>
              </a:rPr>
              <a:t>锁存延迟</a:t>
            </a:r>
            <a:r>
              <a:rPr lang="zh-CN" altLang="en-US" sz="2200" b="1" dirty="0"/>
              <a:t>。</a:t>
            </a:r>
            <a:endParaRPr lang="en-US" altLang="zh-CN"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15</a:t>
            </a:fld>
            <a:endParaRPr lang="en-US" altLang="zh-CN"/>
          </a:p>
        </p:txBody>
      </p:sp>
      <p:grpSp>
        <p:nvGrpSpPr>
          <p:cNvPr id="32" name="组合 31"/>
          <p:cNvGrpSpPr/>
          <p:nvPr/>
        </p:nvGrpSpPr>
        <p:grpSpPr>
          <a:xfrm>
            <a:off x="190725" y="1112221"/>
            <a:ext cx="5294182" cy="2264582"/>
            <a:chOff x="4339308" y="4394208"/>
            <a:chExt cx="4078289" cy="1725627"/>
          </a:xfrm>
        </p:grpSpPr>
        <p:grpSp>
          <p:nvGrpSpPr>
            <p:cNvPr id="17" name="Group 70"/>
            <p:cNvGrpSpPr/>
            <p:nvPr/>
          </p:nvGrpSpPr>
          <p:grpSpPr bwMode="auto">
            <a:xfrm>
              <a:off x="5317207" y="4953000"/>
              <a:ext cx="2133600" cy="609600"/>
              <a:chOff x="1104" y="3312"/>
              <a:chExt cx="1344" cy="384"/>
            </a:xfrm>
          </p:grpSpPr>
          <p:sp>
            <p:nvSpPr>
              <p:cNvPr id="18" name="Oval 50"/>
              <p:cNvSpPr>
                <a:spLocks noChangeArrowheads="1"/>
              </p:cNvSpPr>
              <p:nvPr/>
            </p:nvSpPr>
            <p:spPr bwMode="auto">
              <a:xfrm>
                <a:off x="1104" y="3312"/>
                <a:ext cx="384" cy="384"/>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t> 0</a:t>
                </a:r>
              </a:p>
            </p:txBody>
          </p:sp>
          <p:sp>
            <p:nvSpPr>
              <p:cNvPr id="19" name="Oval 52"/>
              <p:cNvSpPr>
                <a:spLocks noChangeArrowheads="1"/>
              </p:cNvSpPr>
              <p:nvPr/>
            </p:nvSpPr>
            <p:spPr bwMode="auto">
              <a:xfrm>
                <a:off x="2064" y="3312"/>
                <a:ext cx="384" cy="384"/>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t> 1</a:t>
                </a:r>
              </a:p>
            </p:txBody>
          </p:sp>
        </p:grpSp>
        <p:grpSp>
          <p:nvGrpSpPr>
            <p:cNvPr id="20" name="Group 62"/>
            <p:cNvGrpSpPr/>
            <p:nvPr/>
          </p:nvGrpSpPr>
          <p:grpSpPr bwMode="auto">
            <a:xfrm>
              <a:off x="5699796" y="4394208"/>
              <a:ext cx="1524000" cy="565151"/>
              <a:chOff x="1345" y="2960"/>
              <a:chExt cx="960" cy="356"/>
            </a:xfrm>
          </p:grpSpPr>
          <p:cxnSp>
            <p:nvCxnSpPr>
              <p:cNvPr id="21" name="AutoShape 53"/>
              <p:cNvCxnSpPr>
                <a:cxnSpLocks noChangeShapeType="1"/>
                <a:stCxn id="18" idx="0"/>
                <a:endCxn id="19" idx="0"/>
              </p:cNvCxnSpPr>
              <p:nvPr/>
            </p:nvCxnSpPr>
            <p:spPr bwMode="auto">
              <a:xfrm rot="5400000" flipH="1" flipV="1">
                <a:off x="1821" y="2832"/>
                <a:ext cx="8" cy="960"/>
              </a:xfrm>
              <a:prstGeom prst="curvedConnector3">
                <a:avLst>
                  <a:gd name="adj1" fmla="val 1800000"/>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61"/>
              <p:cNvSpPr txBox="1">
                <a:spLocks noChangeArrowheads="1"/>
              </p:cNvSpPr>
              <p:nvPr/>
            </p:nvSpPr>
            <p:spPr bwMode="auto">
              <a:xfrm>
                <a:off x="1510" y="2960"/>
                <a:ext cx="63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t>S=1,R=0</a:t>
                </a:r>
              </a:p>
            </p:txBody>
          </p:sp>
        </p:grpSp>
        <p:grpSp>
          <p:nvGrpSpPr>
            <p:cNvPr id="23" name="Group 64"/>
            <p:cNvGrpSpPr/>
            <p:nvPr/>
          </p:nvGrpSpPr>
          <p:grpSpPr bwMode="auto">
            <a:xfrm>
              <a:off x="5699796" y="5556271"/>
              <a:ext cx="1524000" cy="563564"/>
              <a:chOff x="1345" y="3692"/>
              <a:chExt cx="960" cy="355"/>
            </a:xfrm>
          </p:grpSpPr>
          <p:cxnSp>
            <p:nvCxnSpPr>
              <p:cNvPr id="24" name="AutoShape 54"/>
              <p:cNvCxnSpPr>
                <a:cxnSpLocks noChangeShapeType="1"/>
                <a:stCxn id="19" idx="4"/>
                <a:endCxn id="18" idx="4"/>
              </p:cNvCxnSpPr>
              <p:nvPr/>
            </p:nvCxnSpPr>
            <p:spPr bwMode="auto">
              <a:xfrm rot="5400000">
                <a:off x="1821" y="3216"/>
                <a:ext cx="8" cy="960"/>
              </a:xfrm>
              <a:prstGeom prst="curvedConnector3">
                <a:avLst>
                  <a:gd name="adj1" fmla="val 1800000"/>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63"/>
              <p:cNvSpPr txBox="1">
                <a:spLocks noChangeArrowheads="1"/>
              </p:cNvSpPr>
              <p:nvPr/>
            </p:nvSpPr>
            <p:spPr bwMode="auto">
              <a:xfrm>
                <a:off x="1421" y="3840"/>
                <a:ext cx="63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t>S=0,R=1</a:t>
                </a:r>
                <a:endParaRPr lang="zh-CN" altLang="en-US" sz="2200" b="1" dirty="0"/>
              </a:p>
            </p:txBody>
          </p:sp>
        </p:grpSp>
        <p:grpSp>
          <p:nvGrpSpPr>
            <p:cNvPr id="26" name="Group 67"/>
            <p:cNvGrpSpPr/>
            <p:nvPr/>
          </p:nvGrpSpPr>
          <p:grpSpPr bwMode="auto">
            <a:xfrm>
              <a:off x="7412709" y="4949829"/>
              <a:ext cx="1004888" cy="585788"/>
              <a:chOff x="2424" y="3310"/>
              <a:chExt cx="633" cy="369"/>
            </a:xfrm>
          </p:grpSpPr>
          <p:cxnSp>
            <p:nvCxnSpPr>
              <p:cNvPr id="27" name="AutoShape 55"/>
              <p:cNvCxnSpPr>
                <a:cxnSpLocks noChangeShapeType="1"/>
              </p:cNvCxnSpPr>
              <p:nvPr/>
            </p:nvCxnSpPr>
            <p:spPr bwMode="auto">
              <a:xfrm rot="16200000" flipH="1">
                <a:off x="2292" y="3498"/>
                <a:ext cx="272" cy="8"/>
              </a:xfrm>
              <a:prstGeom prst="curvedConnector5">
                <a:avLst>
                  <a:gd name="adj1" fmla="val -53033"/>
                  <a:gd name="adj2" fmla="val 4028752"/>
                  <a:gd name="adj3" fmla="val 153033"/>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66"/>
              <p:cNvSpPr txBox="1">
                <a:spLocks noChangeArrowheads="1"/>
              </p:cNvSpPr>
              <p:nvPr/>
            </p:nvSpPr>
            <p:spPr bwMode="auto">
              <a:xfrm>
                <a:off x="2705" y="3310"/>
                <a:ext cx="35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t>S=X</a:t>
                </a:r>
              </a:p>
              <a:p>
                <a:r>
                  <a:rPr lang="en-US" altLang="zh-CN" sz="2200" b="1" dirty="0"/>
                  <a:t>R=0</a:t>
                </a:r>
                <a:endParaRPr lang="zh-CN" altLang="en-US" sz="2200" b="1" dirty="0"/>
              </a:p>
            </p:txBody>
          </p:sp>
        </p:grpSp>
        <p:grpSp>
          <p:nvGrpSpPr>
            <p:cNvPr id="29" name="Group 69"/>
            <p:cNvGrpSpPr/>
            <p:nvPr/>
          </p:nvGrpSpPr>
          <p:grpSpPr bwMode="auto">
            <a:xfrm>
              <a:off x="4339308" y="4964116"/>
              <a:ext cx="1090613" cy="585788"/>
              <a:chOff x="488" y="3319"/>
              <a:chExt cx="687" cy="369"/>
            </a:xfrm>
          </p:grpSpPr>
          <p:cxnSp>
            <p:nvCxnSpPr>
              <p:cNvPr id="30" name="AutoShape 57"/>
              <p:cNvCxnSpPr>
                <a:cxnSpLocks noChangeShapeType="1"/>
              </p:cNvCxnSpPr>
              <p:nvPr/>
            </p:nvCxnSpPr>
            <p:spPr bwMode="auto">
              <a:xfrm rot="16200000" flipH="1">
                <a:off x="1035" y="3498"/>
                <a:ext cx="272" cy="8"/>
              </a:xfrm>
              <a:prstGeom prst="curvedConnector5">
                <a:avLst>
                  <a:gd name="adj1" fmla="val -53033"/>
                  <a:gd name="adj2" fmla="val -4221018"/>
                  <a:gd name="adj3" fmla="val 153033"/>
                </a:avLst>
              </a:prstGeom>
              <a:noFill/>
              <a:ln w="28575">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68"/>
              <p:cNvSpPr txBox="1">
                <a:spLocks noChangeArrowheads="1"/>
              </p:cNvSpPr>
              <p:nvPr/>
            </p:nvSpPr>
            <p:spPr bwMode="auto">
              <a:xfrm>
                <a:off x="488" y="3319"/>
                <a:ext cx="360"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t>S=0</a:t>
                </a:r>
              </a:p>
              <a:p>
                <a:pPr algn="ctr"/>
                <a:r>
                  <a:rPr lang="en-US" altLang="zh-CN" sz="2200" b="1" dirty="0"/>
                  <a:t>R=X</a:t>
                </a:r>
                <a:endParaRPr lang="zh-CN" altLang="en-US" sz="2200" b="1" dirty="0"/>
              </a:p>
            </p:txBody>
          </p:sp>
        </p:grpSp>
      </p:grpSp>
      <p:grpSp>
        <p:nvGrpSpPr>
          <p:cNvPr id="34" name="Group 143"/>
          <p:cNvGrpSpPr/>
          <p:nvPr/>
        </p:nvGrpSpPr>
        <p:grpSpPr bwMode="auto">
          <a:xfrm>
            <a:off x="6009355" y="2421334"/>
            <a:ext cx="2659065" cy="2439988"/>
            <a:chOff x="480" y="1881"/>
            <a:chExt cx="1675" cy="1537"/>
          </a:xfrm>
        </p:grpSpPr>
        <p:sp>
          <p:nvSpPr>
            <p:cNvPr id="35" name="Text Box 57"/>
            <p:cNvSpPr txBox="1">
              <a:spLocks noChangeArrowheads="1"/>
            </p:cNvSpPr>
            <p:nvPr/>
          </p:nvSpPr>
          <p:spPr bwMode="auto">
            <a:xfrm>
              <a:off x="598" y="2860"/>
              <a:ext cx="23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latin typeface="微软雅黑" panose="020B0503020204020204" pitchFamily="34" charset="-122"/>
                  <a:ea typeface="微软雅黑" panose="020B0503020204020204" pitchFamily="34" charset="-122"/>
                </a:rPr>
                <a:t>0</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1</a:t>
              </a:r>
            </a:p>
          </p:txBody>
        </p:sp>
        <p:sp>
          <p:nvSpPr>
            <p:cNvPr id="36" name="Text Box 58"/>
            <p:cNvSpPr txBox="1">
              <a:spLocks noChangeArrowheads="1"/>
            </p:cNvSpPr>
            <p:nvPr/>
          </p:nvSpPr>
          <p:spPr bwMode="auto">
            <a:xfrm>
              <a:off x="480" y="2202"/>
              <a:ext cx="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latin typeface="微软雅黑" panose="020B0503020204020204" pitchFamily="34" charset="-122"/>
                  <a:ea typeface="微软雅黑" panose="020B0503020204020204" pitchFamily="34" charset="-122"/>
                </a:rPr>
                <a:t>现态</a:t>
              </a:r>
              <a:endParaRPr lang="en-US" altLang="zh-CN" sz="2400" b="1" dirty="0">
                <a:latin typeface="微软雅黑" panose="020B0503020204020204" pitchFamily="34" charset="-122"/>
                <a:ea typeface="微软雅黑" panose="020B0503020204020204" pitchFamily="34" charset="-122"/>
              </a:endParaRPr>
            </a:p>
            <a:p>
              <a:pPr algn="ctr"/>
              <a:r>
                <a:rPr lang="en-US" altLang="zh-CN" sz="2400" b="1" dirty="0">
                  <a:latin typeface="微软雅黑" panose="020B0503020204020204" pitchFamily="34" charset="-122"/>
                  <a:ea typeface="微软雅黑" panose="020B0503020204020204" pitchFamily="34" charset="-122"/>
                </a:rPr>
                <a:t>Q</a:t>
              </a:r>
              <a:endParaRPr lang="en-US" altLang="zh-CN" sz="2400" b="1" baseline="-25000" dirty="0">
                <a:latin typeface="微软雅黑" panose="020B0503020204020204" pitchFamily="34" charset="-122"/>
                <a:ea typeface="微软雅黑" panose="020B0503020204020204" pitchFamily="34" charset="-122"/>
              </a:endParaRPr>
            </a:p>
          </p:txBody>
        </p:sp>
        <p:sp>
          <p:nvSpPr>
            <p:cNvPr id="37" name="Line 59"/>
            <p:cNvSpPr>
              <a:spLocks noChangeShapeType="1"/>
            </p:cNvSpPr>
            <p:nvPr/>
          </p:nvSpPr>
          <p:spPr bwMode="auto">
            <a:xfrm>
              <a:off x="570" y="2751"/>
              <a:ext cx="144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60"/>
            <p:cNvSpPr txBox="1">
              <a:spLocks noChangeArrowheads="1"/>
            </p:cNvSpPr>
            <p:nvPr/>
          </p:nvSpPr>
          <p:spPr bwMode="auto">
            <a:xfrm>
              <a:off x="1479" y="2883"/>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zh-CN" sz="2400" dirty="0">
                <a:latin typeface="Tahoma" panose="020B0604030504040204" pitchFamily="34" charset="0"/>
                <a:ea typeface="黑体" panose="02010609060101010101" pitchFamily="49" charset="-122"/>
              </a:endParaRPr>
            </a:p>
          </p:txBody>
        </p:sp>
        <p:sp>
          <p:nvSpPr>
            <p:cNvPr id="39" name="Text Box 61"/>
            <p:cNvSpPr txBox="1">
              <a:spLocks noChangeArrowheads="1"/>
            </p:cNvSpPr>
            <p:nvPr/>
          </p:nvSpPr>
          <p:spPr bwMode="auto">
            <a:xfrm>
              <a:off x="913" y="2228"/>
              <a:ext cx="124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latin typeface="微软雅黑" panose="020B0503020204020204" pitchFamily="34" charset="-122"/>
                  <a:ea typeface="微软雅黑" panose="020B0503020204020204" pitchFamily="34" charset="-122"/>
                </a:rPr>
                <a:t>输入</a:t>
              </a:r>
              <a:r>
                <a:rPr lang="en-US" altLang="zh-CN" sz="2400" b="1" dirty="0">
                  <a:latin typeface="微软雅黑" panose="020B0503020204020204" pitchFamily="34" charset="-122"/>
                  <a:ea typeface="微软雅黑" panose="020B0503020204020204" pitchFamily="34" charset="-122"/>
                </a:rPr>
                <a:t>RS</a:t>
              </a:r>
            </a:p>
            <a:p>
              <a:pPr algn="ctr"/>
              <a:r>
                <a:rPr lang="en-US" altLang="zh-CN" sz="2400" b="1" dirty="0">
                  <a:latin typeface="微软雅黑" panose="020B0503020204020204" pitchFamily="34" charset="-122"/>
                  <a:ea typeface="微软雅黑" panose="020B0503020204020204" pitchFamily="34" charset="-122"/>
                </a:rPr>
                <a:t>00 01 10 11</a:t>
              </a:r>
            </a:p>
          </p:txBody>
        </p:sp>
        <p:sp>
          <p:nvSpPr>
            <p:cNvPr id="40" name="Line 64"/>
            <p:cNvSpPr>
              <a:spLocks noChangeShapeType="1"/>
            </p:cNvSpPr>
            <p:nvPr/>
          </p:nvSpPr>
          <p:spPr bwMode="auto">
            <a:xfrm>
              <a:off x="961" y="2138"/>
              <a:ext cx="0" cy="126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66"/>
            <p:cNvSpPr>
              <a:spLocks noChangeShapeType="1"/>
            </p:cNvSpPr>
            <p:nvPr/>
          </p:nvSpPr>
          <p:spPr bwMode="auto">
            <a:xfrm>
              <a:off x="530" y="2160"/>
              <a:ext cx="1440" cy="0"/>
            </a:xfrm>
            <a:prstGeom prst="line">
              <a:avLst/>
            </a:prstGeom>
            <a:noFill/>
            <a:ln w="57150" cmpd="thickThin">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67"/>
            <p:cNvSpPr>
              <a:spLocks noChangeShapeType="1"/>
            </p:cNvSpPr>
            <p:nvPr/>
          </p:nvSpPr>
          <p:spPr bwMode="auto">
            <a:xfrm>
              <a:off x="533" y="3418"/>
              <a:ext cx="1440" cy="0"/>
            </a:xfrm>
            <a:prstGeom prst="line">
              <a:avLst/>
            </a:prstGeom>
            <a:noFill/>
            <a:ln w="57150" cmpd="thinThick">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142"/>
            <p:cNvSpPr txBox="1">
              <a:spLocks noChangeArrowheads="1"/>
            </p:cNvSpPr>
            <p:nvPr/>
          </p:nvSpPr>
          <p:spPr bwMode="auto">
            <a:xfrm>
              <a:off x="918" y="18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anose="02010609060101010101" pitchFamily="49" charset="-122"/>
                </a:rPr>
                <a:t>状态表</a:t>
              </a:r>
            </a:p>
          </p:txBody>
        </p:sp>
      </p:grpSp>
      <p:sp>
        <p:nvSpPr>
          <p:cNvPr id="44" name="矩形 43"/>
          <p:cNvSpPr/>
          <p:nvPr/>
        </p:nvSpPr>
        <p:spPr>
          <a:xfrm>
            <a:off x="6776572" y="3979199"/>
            <a:ext cx="1947937"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0  1  0  </a:t>
            </a:r>
            <a:r>
              <a:rPr lang="en-US" altLang="zh-CN" sz="2400" b="1" dirty="0">
                <a:solidFill>
                  <a:srgbClr val="FF0000"/>
                </a:solidFill>
                <a:latin typeface="微软雅黑" panose="020B0503020204020204" pitchFamily="34" charset="-122"/>
                <a:ea typeface="微软雅黑" panose="020B0503020204020204" pitchFamily="34" charset="-122"/>
              </a:rPr>
              <a:t>0</a:t>
            </a:r>
            <a:r>
              <a:rPr lang="zh-CN" altLang="en-US" sz="2400" b="1" dirty="0">
                <a:solidFill>
                  <a:srgbClr val="FF0000"/>
                </a:solidFill>
                <a:latin typeface="微软雅黑" panose="020B0503020204020204" pitchFamily="34" charset="-122"/>
                <a:ea typeface="微软雅黑" panose="020B0503020204020204" pitchFamily="34" charset="-122"/>
              </a:rPr>
              <a:t>*</a:t>
            </a:r>
          </a:p>
        </p:txBody>
      </p:sp>
      <p:sp>
        <p:nvSpPr>
          <p:cNvPr id="45" name="矩形 44"/>
          <p:cNvSpPr/>
          <p:nvPr/>
        </p:nvSpPr>
        <p:spPr>
          <a:xfrm>
            <a:off x="6777341" y="4343530"/>
            <a:ext cx="1887654" cy="461665"/>
          </a:xfrm>
          <a:prstGeom prst="rect">
            <a:avLst/>
          </a:prstGeom>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1  1  0  </a:t>
            </a:r>
            <a:r>
              <a:rPr lang="en-US" altLang="zh-CN" sz="2400" b="1" dirty="0">
                <a:solidFill>
                  <a:srgbClr val="FF0000"/>
                </a:solidFill>
                <a:latin typeface="微软雅黑" panose="020B0503020204020204" pitchFamily="34" charset="-122"/>
                <a:ea typeface="微软雅黑" panose="020B0503020204020204" pitchFamily="34" charset="-122"/>
              </a:rPr>
              <a:t>0</a:t>
            </a:r>
            <a:r>
              <a:rPr lang="zh-CN" altLang="en-US" sz="2400" b="1" dirty="0">
                <a:solidFill>
                  <a:srgbClr val="FF0000"/>
                </a:solidFill>
                <a:latin typeface="微软雅黑" panose="020B0503020204020204" pitchFamily="34" charset="-122"/>
                <a:ea typeface="微软雅黑" panose="020B0503020204020204" pitchFamily="34" charset="-122"/>
              </a:rPr>
              <a:t>*</a:t>
            </a:r>
          </a:p>
        </p:txBody>
      </p:sp>
      <p:pic>
        <p:nvPicPr>
          <p:cNvPr id="46" name="图片 45"/>
          <p:cNvPicPr>
            <a:picLocks noChangeAspect="1"/>
          </p:cNvPicPr>
          <p:nvPr/>
        </p:nvPicPr>
        <p:blipFill>
          <a:blip r:embed="rId3"/>
          <a:stretch>
            <a:fillRect/>
          </a:stretch>
        </p:blipFill>
        <p:spPr>
          <a:xfrm>
            <a:off x="5703573" y="186656"/>
            <a:ext cx="3164922" cy="199056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linds(horizontal)">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796" y="150629"/>
            <a:ext cx="6073775" cy="479747"/>
          </a:xfrm>
        </p:spPr>
        <p:txBody>
          <a:bodyPr/>
          <a:lstStyle/>
          <a:p>
            <a:r>
              <a:rPr lang="en-US" altLang="zh-CN" b="1" dirty="0"/>
              <a:t>2.2 SR</a:t>
            </a:r>
            <a:r>
              <a:rPr lang="zh-CN" altLang="en-US" b="1" dirty="0"/>
              <a:t>锁存器</a:t>
            </a:r>
          </a:p>
        </p:txBody>
      </p:sp>
      <p:sp>
        <p:nvSpPr>
          <p:cNvPr id="3" name="内容占位符 2"/>
          <p:cNvSpPr>
            <a:spLocks noGrp="1"/>
          </p:cNvSpPr>
          <p:nvPr>
            <p:ph idx="1"/>
          </p:nvPr>
        </p:nvSpPr>
        <p:spPr>
          <a:xfrm>
            <a:off x="448346" y="692696"/>
            <a:ext cx="3547958" cy="423129"/>
          </a:xfrm>
        </p:spPr>
        <p:txBody>
          <a:bodyPr/>
          <a:lstStyle/>
          <a:p>
            <a:r>
              <a:rPr lang="zh-CN" altLang="en-US" sz="2200" b="1" dirty="0">
                <a:solidFill>
                  <a:schemeClr val="accent2"/>
                </a:solidFill>
              </a:rPr>
              <a:t>状态表</a:t>
            </a:r>
            <a:r>
              <a:rPr lang="zh-CN" altLang="en-US" sz="2200" b="1" dirty="0"/>
              <a:t>转换成</a:t>
            </a:r>
            <a:r>
              <a:rPr lang="zh-CN" altLang="en-US" sz="2200" b="1" dirty="0">
                <a:solidFill>
                  <a:schemeClr val="accent2"/>
                </a:solidFill>
              </a:rPr>
              <a:t>状态转移表</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16</a:t>
            </a:fld>
            <a:endParaRPr lang="en-US" altLang="zh-CN"/>
          </a:p>
        </p:txBody>
      </p:sp>
      <p:grpSp>
        <p:nvGrpSpPr>
          <p:cNvPr id="7" name="Group 143"/>
          <p:cNvGrpSpPr/>
          <p:nvPr/>
        </p:nvGrpSpPr>
        <p:grpSpPr bwMode="auto">
          <a:xfrm>
            <a:off x="566735" y="1239975"/>
            <a:ext cx="2557465" cy="2482851"/>
            <a:chOff x="480" y="1854"/>
            <a:chExt cx="1611" cy="1564"/>
          </a:xfrm>
        </p:grpSpPr>
        <p:sp>
          <p:nvSpPr>
            <p:cNvPr id="8" name="Text Box 57"/>
            <p:cNvSpPr txBox="1">
              <a:spLocks noChangeArrowheads="1"/>
            </p:cNvSpPr>
            <p:nvPr/>
          </p:nvSpPr>
          <p:spPr bwMode="auto">
            <a:xfrm>
              <a:off x="666" y="2883"/>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anose="020B0604030504040204" pitchFamily="34" charset="0"/>
                </a:rPr>
                <a:t>0</a:t>
              </a:r>
              <a:endParaRPr lang="en-US" altLang="zh-CN" sz="2400" dirty="0">
                <a:latin typeface="Tahoma" panose="020B0604030504040204" pitchFamily="34" charset="0"/>
              </a:endParaRPr>
            </a:p>
            <a:p>
              <a:pPr algn="ctr"/>
              <a:r>
                <a:rPr lang="zh-CN" altLang="en-US" sz="2400" dirty="0">
                  <a:latin typeface="Tahoma" panose="020B0604030504040204" pitchFamily="34" charset="0"/>
                </a:rPr>
                <a:t>1</a:t>
              </a:r>
            </a:p>
          </p:txBody>
        </p:sp>
        <p:sp>
          <p:nvSpPr>
            <p:cNvPr id="9" name="Text Box 58"/>
            <p:cNvSpPr txBox="1">
              <a:spLocks noChangeArrowheads="1"/>
            </p:cNvSpPr>
            <p:nvPr/>
          </p:nvSpPr>
          <p:spPr bwMode="auto">
            <a:xfrm>
              <a:off x="480" y="2255"/>
              <a:ext cx="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anose="020B0604030504040204" pitchFamily="34" charset="0"/>
                </a:rPr>
                <a:t>现态</a:t>
              </a:r>
              <a:endParaRPr lang="en-US" altLang="zh-CN" sz="2400" dirty="0">
                <a:latin typeface="Tahoma" panose="020B0604030504040204" pitchFamily="34" charset="0"/>
              </a:endParaRPr>
            </a:p>
            <a:p>
              <a:pPr algn="ctr"/>
              <a:r>
                <a:rPr lang="en-US" altLang="zh-CN" sz="2400" dirty="0">
                  <a:latin typeface="Tahoma" panose="020B0604030504040204" pitchFamily="34" charset="0"/>
                </a:rPr>
                <a:t>Q</a:t>
              </a:r>
              <a:endParaRPr lang="en-US" altLang="zh-CN" sz="2400" baseline="-25000" dirty="0">
                <a:latin typeface="Tahoma" panose="020B0604030504040204" pitchFamily="34" charset="0"/>
              </a:endParaRPr>
            </a:p>
          </p:txBody>
        </p:sp>
        <p:sp>
          <p:nvSpPr>
            <p:cNvPr id="10" name="Line 59"/>
            <p:cNvSpPr>
              <a:spLocks noChangeShapeType="1"/>
            </p:cNvSpPr>
            <p:nvPr/>
          </p:nvSpPr>
          <p:spPr bwMode="auto">
            <a:xfrm>
              <a:off x="541" y="2853"/>
              <a:ext cx="144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60"/>
            <p:cNvSpPr txBox="1">
              <a:spLocks noChangeArrowheads="1"/>
            </p:cNvSpPr>
            <p:nvPr/>
          </p:nvSpPr>
          <p:spPr bwMode="auto">
            <a:xfrm>
              <a:off x="1479" y="2883"/>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zh-CN" sz="2400" dirty="0">
                <a:latin typeface="Tahoma" panose="020B0604030504040204" pitchFamily="34" charset="0"/>
                <a:ea typeface="黑体" panose="02010609060101010101" pitchFamily="49" charset="-122"/>
              </a:endParaRPr>
            </a:p>
          </p:txBody>
        </p:sp>
        <p:sp>
          <p:nvSpPr>
            <p:cNvPr id="12" name="Text Box 61"/>
            <p:cNvSpPr txBox="1">
              <a:spLocks noChangeArrowheads="1"/>
            </p:cNvSpPr>
            <p:nvPr/>
          </p:nvSpPr>
          <p:spPr bwMode="auto">
            <a:xfrm>
              <a:off x="945" y="2368"/>
              <a:ext cx="114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anose="020B0604030504040204" pitchFamily="34" charset="0"/>
                </a:rPr>
                <a:t>输入</a:t>
              </a:r>
              <a:r>
                <a:rPr lang="en-US" altLang="zh-CN" sz="2400" dirty="0">
                  <a:latin typeface="Tahoma" panose="020B0604030504040204" pitchFamily="34" charset="0"/>
                </a:rPr>
                <a:t>RS</a:t>
              </a:r>
            </a:p>
            <a:p>
              <a:pPr algn="ctr"/>
              <a:r>
                <a:rPr lang="en-US" altLang="zh-CN" sz="2400" dirty="0">
                  <a:latin typeface="Tahoma" panose="020B0604030504040204" pitchFamily="34" charset="0"/>
                </a:rPr>
                <a:t>00 01 10 11</a:t>
              </a:r>
            </a:p>
          </p:txBody>
        </p:sp>
        <p:sp>
          <p:nvSpPr>
            <p:cNvPr id="13" name="Line 64"/>
            <p:cNvSpPr>
              <a:spLocks noChangeShapeType="1"/>
            </p:cNvSpPr>
            <p:nvPr/>
          </p:nvSpPr>
          <p:spPr bwMode="auto">
            <a:xfrm>
              <a:off x="973" y="2138"/>
              <a:ext cx="0" cy="126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6"/>
            <p:cNvSpPr>
              <a:spLocks noChangeShapeType="1"/>
            </p:cNvSpPr>
            <p:nvPr/>
          </p:nvSpPr>
          <p:spPr bwMode="auto">
            <a:xfrm>
              <a:off x="530" y="2160"/>
              <a:ext cx="1440" cy="0"/>
            </a:xfrm>
            <a:prstGeom prst="line">
              <a:avLst/>
            </a:prstGeom>
            <a:noFill/>
            <a:ln w="57150" cmpd="thickThin">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67"/>
            <p:cNvSpPr>
              <a:spLocks noChangeShapeType="1"/>
            </p:cNvSpPr>
            <p:nvPr/>
          </p:nvSpPr>
          <p:spPr bwMode="auto">
            <a:xfrm>
              <a:off x="533" y="3418"/>
              <a:ext cx="1440" cy="0"/>
            </a:xfrm>
            <a:prstGeom prst="line">
              <a:avLst/>
            </a:prstGeom>
            <a:noFill/>
            <a:ln w="57150" cmpd="thinThick">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42"/>
            <p:cNvSpPr txBox="1">
              <a:spLocks noChangeArrowheads="1"/>
            </p:cNvSpPr>
            <p:nvPr/>
          </p:nvSpPr>
          <p:spPr bwMode="auto">
            <a:xfrm>
              <a:off x="855" y="1854"/>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pitchFamily="49" charset="-122"/>
                </a:rPr>
                <a:t>状态表</a:t>
              </a:r>
            </a:p>
          </p:txBody>
        </p:sp>
      </p:grpSp>
      <p:sp>
        <p:nvSpPr>
          <p:cNvPr id="17" name="矩形 16"/>
          <p:cNvSpPr/>
          <p:nvPr/>
        </p:nvSpPr>
        <p:spPr>
          <a:xfrm>
            <a:off x="1360536" y="2880012"/>
            <a:ext cx="1763662" cy="461665"/>
          </a:xfrm>
          <a:prstGeom prst="rect">
            <a:avLst/>
          </a:prstGeom>
        </p:spPr>
        <p:txBody>
          <a:bodyPr wrap="square">
            <a:spAutoFit/>
          </a:bodyPr>
          <a:lstStyle/>
          <a:p>
            <a:pPr algn="ctr"/>
            <a:r>
              <a:rPr lang="en-US" altLang="zh-CN" sz="2400" dirty="0">
                <a:latin typeface="Tahoma" panose="020B0604030504040204" pitchFamily="34" charset="0"/>
              </a:rPr>
              <a:t>0   1   0   0</a:t>
            </a:r>
            <a:endParaRPr lang="zh-CN" altLang="en-US" sz="2400" dirty="0">
              <a:latin typeface="Tahoma" panose="020B0604030504040204" pitchFamily="34" charset="0"/>
            </a:endParaRPr>
          </a:p>
        </p:txBody>
      </p:sp>
      <p:sp>
        <p:nvSpPr>
          <p:cNvPr id="18" name="矩形 17"/>
          <p:cNvSpPr/>
          <p:nvPr/>
        </p:nvSpPr>
        <p:spPr>
          <a:xfrm>
            <a:off x="1361304" y="3194485"/>
            <a:ext cx="1763662" cy="461665"/>
          </a:xfrm>
          <a:prstGeom prst="rect">
            <a:avLst/>
          </a:prstGeom>
        </p:spPr>
        <p:txBody>
          <a:bodyPr wrap="square">
            <a:spAutoFit/>
          </a:bodyPr>
          <a:lstStyle/>
          <a:p>
            <a:pPr algn="ctr"/>
            <a:r>
              <a:rPr lang="en-US" altLang="zh-CN" sz="2400" dirty="0">
                <a:latin typeface="Tahoma" panose="020B0604030504040204" pitchFamily="34" charset="0"/>
              </a:rPr>
              <a:t>1   1   0   0</a:t>
            </a:r>
            <a:endParaRPr lang="zh-CN" altLang="en-US" sz="2400" dirty="0">
              <a:latin typeface="Tahoma" panose="020B0604030504040204" pitchFamily="34" charset="0"/>
            </a:endParaRPr>
          </a:p>
        </p:txBody>
      </p:sp>
      <p:sp>
        <p:nvSpPr>
          <p:cNvPr id="19" name="Line 59"/>
          <p:cNvSpPr>
            <a:spLocks noChangeShapeType="1"/>
          </p:cNvSpPr>
          <p:nvPr/>
        </p:nvSpPr>
        <p:spPr bwMode="auto">
          <a:xfrm>
            <a:off x="1360536" y="2083299"/>
            <a:ext cx="158903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58"/>
          <p:cNvSpPr txBox="1">
            <a:spLocks noChangeArrowheads="1"/>
          </p:cNvSpPr>
          <p:nvPr/>
        </p:nvSpPr>
        <p:spPr bwMode="auto">
          <a:xfrm>
            <a:off x="1515520" y="1672570"/>
            <a:ext cx="1619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dirty="0">
                <a:latin typeface="Tahoma" panose="020B0604030504040204" pitchFamily="34" charset="0"/>
              </a:rPr>
              <a:t>次态</a:t>
            </a:r>
            <a:r>
              <a:rPr lang="en-US" altLang="zh-CN" sz="2400" dirty="0">
                <a:latin typeface="Tahoma" panose="020B0604030504040204" pitchFamily="34" charset="0"/>
              </a:rPr>
              <a:t>Q</a:t>
            </a:r>
            <a:r>
              <a:rPr lang="zh-CN" altLang="en-US" sz="2400" dirty="0">
                <a:latin typeface="Tahoma" panose="020B0604030504040204" pitchFamily="34" charset="0"/>
              </a:rPr>
              <a:t>*</a:t>
            </a:r>
            <a:endParaRPr lang="en-US" altLang="zh-CN" sz="2400" baseline="-25000" dirty="0">
              <a:latin typeface="Tahoma" panose="020B0604030504040204" pitchFamily="34" charset="0"/>
            </a:endParaRPr>
          </a:p>
        </p:txBody>
      </p:sp>
      <p:sp>
        <p:nvSpPr>
          <p:cNvPr id="21" name="Text Box 129"/>
          <p:cNvSpPr txBox="1">
            <a:spLocks noChangeArrowheads="1"/>
          </p:cNvSpPr>
          <p:nvPr/>
        </p:nvSpPr>
        <p:spPr bwMode="auto">
          <a:xfrm>
            <a:off x="6154111" y="2126474"/>
            <a:ext cx="14763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panose="02010600030101010101" pitchFamily="2" charset="-122"/>
              </a:defRPr>
            </a:lvl1pPr>
            <a:lvl2pPr marL="914400" indent="-457200">
              <a:defRPr kumimoji="1" sz="2400">
                <a:solidFill>
                  <a:schemeClr val="tx1"/>
                </a:solidFill>
                <a:latin typeface="Arial Narrow" pitchFamily="34" charset="0"/>
                <a:ea typeface="宋体" panose="02010600030101010101" pitchFamily="2" charset="-122"/>
              </a:defRPr>
            </a:lvl2pPr>
            <a:lvl3pPr marL="1371600" indent="-457200">
              <a:defRPr kumimoji="1" sz="2400">
                <a:solidFill>
                  <a:schemeClr val="tx1"/>
                </a:solidFill>
                <a:latin typeface="Arial Narrow" pitchFamily="34" charset="0"/>
                <a:ea typeface="宋体" panose="02010600030101010101" pitchFamily="2" charset="-122"/>
              </a:defRPr>
            </a:lvl3pPr>
            <a:lvl4pPr marL="1828800" indent="-457200">
              <a:defRPr kumimoji="1" sz="2400">
                <a:solidFill>
                  <a:schemeClr val="tx1"/>
                </a:solidFill>
                <a:latin typeface="Arial Narrow" pitchFamily="34" charset="0"/>
                <a:ea typeface="宋体" panose="02010600030101010101" pitchFamily="2" charset="-122"/>
              </a:defRPr>
            </a:lvl4pPr>
            <a:lvl5pPr marL="2286000" indent="-457200">
              <a:defRPr kumimoji="1" sz="2400">
                <a:solidFill>
                  <a:schemeClr val="tx1"/>
                </a:solidFill>
                <a:latin typeface="Arial Narrow" pitchFamily="34"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9pPr>
          </a:lstStyle>
          <a:p>
            <a:r>
              <a:rPr lang="zh-CN" altLang="en-US" dirty="0">
                <a:latin typeface="Tahoma" panose="020B0604030504040204" pitchFamily="34" charset="0"/>
              </a:rPr>
              <a:t>0   0     0</a:t>
            </a:r>
          </a:p>
          <a:p>
            <a:r>
              <a:rPr lang="zh-CN" altLang="en-US" dirty="0">
                <a:latin typeface="Tahoma" panose="020B0604030504040204" pitchFamily="34" charset="0"/>
              </a:rPr>
              <a:t>0   0     1</a:t>
            </a:r>
          </a:p>
          <a:p>
            <a:r>
              <a:rPr lang="zh-CN" altLang="en-US" dirty="0">
                <a:latin typeface="Tahoma" panose="020B0604030504040204" pitchFamily="34" charset="0"/>
              </a:rPr>
              <a:t>0   1     0</a:t>
            </a:r>
          </a:p>
          <a:p>
            <a:r>
              <a:rPr lang="zh-CN" altLang="en-US" dirty="0">
                <a:latin typeface="Tahoma" panose="020B0604030504040204" pitchFamily="34" charset="0"/>
              </a:rPr>
              <a:t>0   1     1</a:t>
            </a:r>
          </a:p>
          <a:p>
            <a:r>
              <a:rPr lang="zh-CN" altLang="en-US" dirty="0">
                <a:latin typeface="Tahoma" panose="020B0604030504040204" pitchFamily="34" charset="0"/>
              </a:rPr>
              <a:t>1   0     0</a:t>
            </a:r>
          </a:p>
          <a:p>
            <a:r>
              <a:rPr lang="zh-CN" altLang="en-US" dirty="0">
                <a:latin typeface="Tahoma" panose="020B0604030504040204" pitchFamily="34" charset="0"/>
              </a:rPr>
              <a:t>1   0     1</a:t>
            </a:r>
          </a:p>
          <a:p>
            <a:r>
              <a:rPr lang="zh-CN" altLang="en-US" dirty="0">
                <a:latin typeface="Tahoma" panose="020B0604030504040204" pitchFamily="34" charset="0"/>
              </a:rPr>
              <a:t>1   1     0</a:t>
            </a:r>
          </a:p>
          <a:p>
            <a:r>
              <a:rPr lang="zh-CN" altLang="en-US" dirty="0">
                <a:latin typeface="Tahoma" panose="020B0604030504040204" pitchFamily="34" charset="0"/>
              </a:rPr>
              <a:t>1   1     1</a:t>
            </a:r>
          </a:p>
        </p:txBody>
      </p:sp>
      <p:sp>
        <p:nvSpPr>
          <p:cNvPr id="22" name="Text Box 132"/>
          <p:cNvSpPr txBox="1">
            <a:spLocks noChangeArrowheads="1"/>
          </p:cNvSpPr>
          <p:nvPr/>
        </p:nvSpPr>
        <p:spPr bwMode="auto">
          <a:xfrm>
            <a:off x="8084511" y="2139174"/>
            <a:ext cx="5207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anose="020B0604030504040204" pitchFamily="34" charset="0"/>
                <a:ea typeface="黑体" panose="02010609060101010101" pitchFamily="49" charset="-122"/>
              </a:rPr>
              <a:t>0</a:t>
            </a:r>
          </a:p>
          <a:p>
            <a:pPr algn="ctr"/>
            <a:r>
              <a:rPr lang="zh-CN" altLang="en-US" sz="2400" dirty="0">
                <a:latin typeface="Tahoma" panose="020B0604030504040204" pitchFamily="34" charset="0"/>
                <a:ea typeface="黑体" panose="02010609060101010101" pitchFamily="49" charset="-122"/>
              </a:rPr>
              <a:t>1</a:t>
            </a:r>
          </a:p>
          <a:p>
            <a:pPr algn="ctr"/>
            <a:r>
              <a:rPr lang="zh-CN" altLang="en-US" sz="2400" dirty="0">
                <a:latin typeface="Tahoma" panose="020B0604030504040204" pitchFamily="34" charset="0"/>
                <a:ea typeface="黑体" panose="02010609060101010101" pitchFamily="49" charset="-122"/>
              </a:rPr>
              <a:t>0</a:t>
            </a:r>
          </a:p>
          <a:p>
            <a:pPr algn="ctr"/>
            <a:r>
              <a:rPr lang="zh-CN" altLang="en-US" sz="2400" dirty="0">
                <a:latin typeface="Tahoma" panose="020B0604030504040204" pitchFamily="34" charset="0"/>
                <a:ea typeface="黑体" panose="02010609060101010101" pitchFamily="49" charset="-122"/>
              </a:rPr>
              <a:t>0</a:t>
            </a:r>
          </a:p>
          <a:p>
            <a:pPr algn="ctr"/>
            <a:r>
              <a:rPr lang="zh-CN" altLang="en-US" sz="2400" dirty="0">
                <a:latin typeface="Tahoma" panose="020B0604030504040204" pitchFamily="34" charset="0"/>
                <a:ea typeface="黑体" panose="02010609060101010101" pitchFamily="49" charset="-122"/>
              </a:rPr>
              <a:t>1</a:t>
            </a:r>
          </a:p>
          <a:p>
            <a:pPr algn="ctr"/>
            <a:r>
              <a:rPr lang="zh-CN" altLang="en-US" sz="2400" dirty="0">
                <a:latin typeface="Tahoma" panose="020B0604030504040204" pitchFamily="34" charset="0"/>
                <a:ea typeface="黑体" panose="02010609060101010101" pitchFamily="49" charset="-122"/>
              </a:rPr>
              <a:t>1</a:t>
            </a:r>
          </a:p>
          <a:p>
            <a:pPr algn="ctr"/>
            <a:r>
              <a:rPr lang="zh-CN" altLang="en-US" sz="2400" dirty="0">
                <a:solidFill>
                  <a:srgbClr val="C00000"/>
                </a:solidFill>
                <a:latin typeface="Tahoma" panose="020B0604030504040204" pitchFamily="34" charset="0"/>
                <a:ea typeface="黑体" panose="02010609060101010101" pitchFamily="49" charset="-122"/>
              </a:rPr>
              <a:t>0*</a:t>
            </a:r>
          </a:p>
          <a:p>
            <a:pPr algn="ctr"/>
            <a:r>
              <a:rPr lang="zh-CN" altLang="en-US" sz="2400" dirty="0">
                <a:solidFill>
                  <a:srgbClr val="C00000"/>
                </a:solidFill>
                <a:latin typeface="Tahoma" panose="020B0604030504040204" pitchFamily="34" charset="0"/>
                <a:ea typeface="黑体" panose="02010609060101010101" pitchFamily="49" charset="-122"/>
              </a:rPr>
              <a:t>0*</a:t>
            </a:r>
          </a:p>
        </p:txBody>
      </p:sp>
      <p:grpSp>
        <p:nvGrpSpPr>
          <p:cNvPr id="23" name="组合 22"/>
          <p:cNvGrpSpPr/>
          <p:nvPr/>
        </p:nvGrpSpPr>
        <p:grpSpPr>
          <a:xfrm>
            <a:off x="6182686" y="1469249"/>
            <a:ext cx="2709794" cy="3733800"/>
            <a:chOff x="5880099" y="1981200"/>
            <a:chExt cx="2709794" cy="3733800"/>
          </a:xfrm>
        </p:grpSpPr>
        <p:sp>
          <p:nvSpPr>
            <p:cNvPr id="24" name="Line 131"/>
            <p:cNvSpPr>
              <a:spLocks noChangeShapeType="1"/>
            </p:cNvSpPr>
            <p:nvPr/>
          </p:nvSpPr>
          <p:spPr bwMode="auto">
            <a:xfrm>
              <a:off x="5880099" y="2590800"/>
              <a:ext cx="25908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组合 24"/>
            <p:cNvGrpSpPr/>
            <p:nvPr/>
          </p:nvGrpSpPr>
          <p:grpSpPr>
            <a:xfrm>
              <a:off x="5880099" y="1981200"/>
              <a:ext cx="2709794" cy="3733800"/>
              <a:chOff x="5880099" y="1981200"/>
              <a:chExt cx="2709794" cy="3733800"/>
            </a:xfrm>
          </p:grpSpPr>
          <p:sp>
            <p:nvSpPr>
              <p:cNvPr id="26" name="Text Box 130"/>
              <p:cNvSpPr txBox="1">
                <a:spLocks noChangeArrowheads="1"/>
              </p:cNvSpPr>
              <p:nvPr/>
            </p:nvSpPr>
            <p:spPr bwMode="auto">
              <a:xfrm>
                <a:off x="5899149" y="2054225"/>
                <a:ext cx="771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anose="020B0604030504040204" pitchFamily="34" charset="0"/>
                  </a:rPr>
                  <a:t>S</a:t>
                </a:r>
                <a:r>
                  <a:rPr lang="en-US" altLang="zh-CN" sz="2400" baseline="-25000" dirty="0">
                    <a:latin typeface="Tahoma" panose="020B0604030504040204" pitchFamily="34" charset="0"/>
                  </a:rPr>
                  <a:t>  </a:t>
                </a:r>
                <a:r>
                  <a:rPr lang="en-US" altLang="zh-CN" sz="2400" dirty="0">
                    <a:latin typeface="Tahoma" panose="020B0604030504040204" pitchFamily="34" charset="0"/>
                  </a:rPr>
                  <a:t> R</a:t>
                </a:r>
                <a:endParaRPr lang="en-US" altLang="zh-CN" sz="2400" baseline="-25000" dirty="0">
                  <a:latin typeface="Tahoma" panose="020B0604030504040204" pitchFamily="34" charset="0"/>
                </a:endParaRPr>
              </a:p>
            </p:txBody>
          </p:sp>
          <p:sp>
            <p:nvSpPr>
              <p:cNvPr id="27" name="Text Box 133"/>
              <p:cNvSpPr txBox="1">
                <a:spLocks noChangeArrowheads="1"/>
              </p:cNvSpPr>
              <p:nvPr/>
            </p:nvSpPr>
            <p:spPr bwMode="auto">
              <a:xfrm>
                <a:off x="6607460" y="2060848"/>
                <a:ext cx="878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latin typeface="Tahoma" panose="020B0604030504040204" pitchFamily="34" charset="0"/>
                    <a:ea typeface="黑体" panose="02010609060101010101" pitchFamily="49" charset="-122"/>
                  </a:rPr>
                  <a:t>现态</a:t>
                </a:r>
                <a:r>
                  <a:rPr lang="en-US" altLang="zh-CN" sz="2000" dirty="0">
                    <a:latin typeface="Tahoma" panose="020B0604030504040204" pitchFamily="34" charset="0"/>
                    <a:ea typeface="黑体" panose="02010609060101010101" pitchFamily="49" charset="-122"/>
                  </a:rPr>
                  <a:t>Q</a:t>
                </a:r>
                <a:endParaRPr lang="en-US" altLang="zh-CN" sz="2000" dirty="0">
                  <a:latin typeface="Tahoma" panose="020B0604030504040204" pitchFamily="34" charset="0"/>
                </a:endParaRPr>
              </a:p>
            </p:txBody>
          </p:sp>
          <p:sp>
            <p:nvSpPr>
              <p:cNvPr id="28" name="Line 134"/>
              <p:cNvSpPr>
                <a:spLocks noChangeShapeType="1"/>
              </p:cNvSpPr>
              <p:nvPr/>
            </p:nvSpPr>
            <p:spPr bwMode="auto">
              <a:xfrm>
                <a:off x="7556499" y="1981200"/>
                <a:ext cx="0" cy="3733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35"/>
              <p:cNvSpPr>
                <a:spLocks noChangeShapeType="1"/>
              </p:cNvSpPr>
              <p:nvPr/>
            </p:nvSpPr>
            <p:spPr bwMode="auto">
              <a:xfrm>
                <a:off x="5941640" y="1981200"/>
                <a:ext cx="2590800" cy="0"/>
              </a:xfrm>
              <a:prstGeom prst="line">
                <a:avLst/>
              </a:prstGeom>
              <a:noFill/>
              <a:ln w="57150" cmpd="thickThin">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36"/>
              <p:cNvSpPr>
                <a:spLocks noChangeShapeType="1"/>
              </p:cNvSpPr>
              <p:nvPr/>
            </p:nvSpPr>
            <p:spPr bwMode="auto">
              <a:xfrm>
                <a:off x="5880099" y="5715000"/>
                <a:ext cx="2590800" cy="0"/>
              </a:xfrm>
              <a:prstGeom prst="line">
                <a:avLst/>
              </a:prstGeom>
              <a:noFill/>
              <a:ln w="57150" cmpd="thinThick">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38"/>
              <p:cNvSpPr txBox="1">
                <a:spLocks noChangeArrowheads="1"/>
              </p:cNvSpPr>
              <p:nvPr/>
            </p:nvSpPr>
            <p:spPr bwMode="auto">
              <a:xfrm>
                <a:off x="7571666" y="2057400"/>
                <a:ext cx="10182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latin typeface="Tahoma" panose="020B0604030504040204" pitchFamily="34" charset="0"/>
                    <a:ea typeface="黑体" panose="02010609060101010101" pitchFamily="49" charset="-122"/>
                  </a:rPr>
                  <a:t>次态</a:t>
                </a:r>
                <a:r>
                  <a:rPr lang="en-US" altLang="zh-CN" sz="2000" dirty="0">
                    <a:latin typeface="Tahoma" panose="020B0604030504040204" pitchFamily="34" charset="0"/>
                    <a:ea typeface="黑体" panose="02010609060101010101" pitchFamily="49" charset="-122"/>
                  </a:rPr>
                  <a:t>Q</a:t>
                </a:r>
                <a:r>
                  <a:rPr lang="zh-CN" altLang="en-US" sz="2000" dirty="0">
                    <a:latin typeface="Tahoma" panose="020B0604030504040204" pitchFamily="34" charset="0"/>
                    <a:ea typeface="黑体" panose="02010609060101010101" pitchFamily="49" charset="-122"/>
                  </a:rPr>
                  <a:t>*</a:t>
                </a:r>
                <a:endParaRPr lang="en-US" altLang="zh-CN" sz="2000" dirty="0">
                  <a:latin typeface="Tahoma" panose="020B0604030504040204" pitchFamily="34" charset="0"/>
                </a:endParaRPr>
              </a:p>
            </p:txBody>
          </p:sp>
        </p:grpSp>
      </p:grpSp>
      <p:sp>
        <p:nvSpPr>
          <p:cNvPr id="32" name="Text Box 140"/>
          <p:cNvSpPr txBox="1">
            <a:spLocks noChangeArrowheads="1"/>
          </p:cNvSpPr>
          <p:nvPr/>
        </p:nvSpPr>
        <p:spPr bwMode="auto">
          <a:xfrm>
            <a:off x="6616311" y="908720"/>
            <a:ext cx="1723549"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ea typeface="黑体" panose="02010609060101010101" pitchFamily="49" charset="-122"/>
              </a:rPr>
              <a:t>状态转移表</a:t>
            </a:r>
            <a:endParaRPr lang="zh-CN" altLang="en-US" sz="2400" dirty="0"/>
          </a:p>
        </p:txBody>
      </p:sp>
      <p:sp>
        <p:nvSpPr>
          <p:cNvPr id="33" name="左右箭头 32"/>
          <p:cNvSpPr/>
          <p:nvPr/>
        </p:nvSpPr>
        <p:spPr>
          <a:xfrm>
            <a:off x="3349624" y="2134235"/>
            <a:ext cx="2431871" cy="443991"/>
          </a:xfrm>
          <a:prstGeom prst="leftRightArrow">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Text Box 44"/>
              <p:cNvSpPr txBox="1">
                <a:spLocks noChangeArrowheads="1"/>
              </p:cNvSpPr>
              <p:nvPr/>
            </p:nvSpPr>
            <p:spPr bwMode="auto">
              <a:xfrm>
                <a:off x="1836738" y="4522751"/>
                <a:ext cx="2159566"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ea typeface="黑体" panose="02010609060101010101" pitchFamily="49" charset="-122"/>
                  </a:rPr>
                  <a:t>Q</a:t>
                </a:r>
                <a:r>
                  <a:rPr lang="zh-CN" altLang="en-US" sz="2400" dirty="0">
                    <a:latin typeface="Tahoma" panose="020B0604030504040204" pitchFamily="34" charset="0"/>
                    <a:ea typeface="黑体" panose="02010609060101010101" pitchFamily="49" charset="-122"/>
                  </a:rPr>
                  <a:t>*</a:t>
                </a:r>
                <a:r>
                  <a:rPr lang="zh-CN" altLang="en-US" sz="2400" dirty="0">
                    <a:latin typeface="Tahoma" panose="020B0604030504040204" pitchFamily="34" charset="0"/>
                  </a:rPr>
                  <a:t> = </a:t>
                </a:r>
                <a:r>
                  <a:rPr lang="en-US" altLang="zh-CN" sz="2400" dirty="0">
                    <a:latin typeface="Tahoma" panose="020B0604030504040204" pitchFamily="34" charset="0"/>
                  </a:rPr>
                  <a:t>S + </a:t>
                </a:r>
                <a14:m>
                  <m:oMath xmlns:m="http://schemas.openxmlformats.org/officeDocument/2006/math">
                    <m:acc>
                      <m:accPr>
                        <m:chr m:val="̅"/>
                        <m:ctrlPr>
                          <a:rPr lang="en-US" altLang="zh-CN" sz="2400" i="1" smtClean="0">
                            <a:latin typeface="Cambria Math" panose="02040503050406030204" pitchFamily="18" charset="0"/>
                          </a:rPr>
                        </m:ctrlPr>
                      </m:accPr>
                      <m:e>
                        <m:r>
                          <m:rPr>
                            <m:sty m:val="p"/>
                          </m:rPr>
                          <a:rPr lang="en-US" altLang="zh-CN" sz="2400" i="1">
                            <a:latin typeface="Cambria Math" panose="02040503050406030204" pitchFamily="18" charset="0"/>
                          </a:rPr>
                          <m:t>R</m:t>
                        </m:r>
                      </m:e>
                    </m:acc>
                  </m:oMath>
                </a14:m>
                <a:r>
                  <a:rPr lang="en-US" altLang="zh-CN" sz="2400" dirty="0">
                    <a:latin typeface="Tahoma" panose="020B0604030504040204" pitchFamily="34" charset="0"/>
                  </a:rPr>
                  <a:t>·Q</a:t>
                </a:r>
                <a:endParaRPr lang="en-US" altLang="zh-CN" sz="2400" baseline="30000" dirty="0">
                  <a:latin typeface="Tahoma" panose="020B0604030504040204" pitchFamily="34" charset="0"/>
                </a:endParaRPr>
              </a:p>
            </p:txBody>
          </p:sp>
        </mc:Choice>
        <mc:Fallback xmlns="">
          <p:sp>
            <p:nvSpPr>
              <p:cNvPr id="35" name="Text Box 44"/>
              <p:cNvSpPr txBox="1">
                <a:spLocks noRot="1" noChangeAspect="1" noMove="1" noResize="1" noEditPoints="1" noAdjustHandles="1" noChangeArrowheads="1" noChangeShapeType="1" noTextEdit="1"/>
              </p:cNvSpPr>
              <p:nvPr/>
            </p:nvSpPr>
            <p:spPr bwMode="auto">
              <a:xfrm>
                <a:off x="1836738" y="4522751"/>
                <a:ext cx="2159566" cy="461665"/>
              </a:xfrm>
              <a:prstGeom prst="rect">
                <a:avLst/>
              </a:prstGeom>
              <a:blipFill rotWithShape="1">
                <a:blip r:embed="rId3"/>
                <a:stretch>
                  <a:fillRect l="-15" t="-6938" r="12" b="6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6" name="Text Box 45"/>
          <p:cNvSpPr txBox="1">
            <a:spLocks noChangeArrowheads="1"/>
          </p:cNvSpPr>
          <p:nvPr/>
        </p:nvSpPr>
        <p:spPr bwMode="auto">
          <a:xfrm>
            <a:off x="1836738" y="5056151"/>
            <a:ext cx="12410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anose="020B0604030504040204" pitchFamily="34" charset="0"/>
              </a:rPr>
              <a:t>S·R ≠ 1</a:t>
            </a:r>
            <a:endParaRPr lang="en-US" altLang="zh-CN" sz="2400" baseline="30000" dirty="0">
              <a:latin typeface="Tahoma" panose="020B0604030504040204" pitchFamily="34" charset="0"/>
            </a:endParaRPr>
          </a:p>
        </p:txBody>
      </p:sp>
      <p:grpSp>
        <p:nvGrpSpPr>
          <p:cNvPr id="37" name="Group 71"/>
          <p:cNvGrpSpPr/>
          <p:nvPr/>
        </p:nvGrpSpPr>
        <p:grpSpPr bwMode="auto">
          <a:xfrm>
            <a:off x="762000" y="4598951"/>
            <a:ext cx="1066800" cy="838200"/>
            <a:chOff x="384" y="2064"/>
            <a:chExt cx="672" cy="528"/>
          </a:xfrm>
        </p:grpSpPr>
        <p:sp>
          <p:nvSpPr>
            <p:cNvPr id="38" name="AutoShape 46"/>
            <p:cNvSpPr/>
            <p:nvPr/>
          </p:nvSpPr>
          <p:spPr bwMode="auto">
            <a:xfrm>
              <a:off x="912" y="2064"/>
              <a:ext cx="144" cy="528"/>
            </a:xfrm>
            <a:prstGeom prst="leftBrace">
              <a:avLst>
                <a:gd name="adj1" fmla="val 30556"/>
                <a:gd name="adj2"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9" name="Text Box 47"/>
            <p:cNvSpPr txBox="1">
              <a:spLocks noChangeArrowheads="1"/>
            </p:cNvSpPr>
            <p:nvPr/>
          </p:nvSpPr>
          <p:spPr bwMode="auto">
            <a:xfrm>
              <a:off x="384" y="2074"/>
              <a:ext cx="472"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rgbClr val="FF0000"/>
                  </a:solidFill>
                  <a:latin typeface="微软雅黑" panose="020B0503020204020204" pitchFamily="34" charset="-122"/>
                  <a:ea typeface="微软雅黑" panose="020B0503020204020204" pitchFamily="34" charset="-122"/>
                </a:rPr>
                <a:t>次态</a:t>
              </a:r>
            </a:p>
            <a:p>
              <a:r>
                <a:rPr lang="zh-CN" altLang="en-US" sz="2200" b="1" dirty="0">
                  <a:solidFill>
                    <a:srgbClr val="FF0000"/>
                  </a:solidFill>
                  <a:latin typeface="微软雅黑" panose="020B0503020204020204" pitchFamily="34" charset="-122"/>
                  <a:ea typeface="微软雅黑" panose="020B0503020204020204" pitchFamily="34" charset="-122"/>
                </a:rPr>
                <a:t>方程</a:t>
              </a:r>
            </a:p>
          </p:txBody>
        </p:sp>
      </p:grpSp>
      <p:sp>
        <p:nvSpPr>
          <p:cNvPr id="40" name="Text Box 48"/>
          <p:cNvSpPr txBox="1">
            <a:spLocks noChangeArrowheads="1"/>
          </p:cNvSpPr>
          <p:nvPr/>
        </p:nvSpPr>
        <p:spPr bwMode="auto">
          <a:xfrm>
            <a:off x="3106870" y="5079143"/>
            <a:ext cx="13131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rgbClr val="FF0000"/>
                </a:solidFill>
                <a:latin typeface="微软雅黑" panose="020B0503020204020204" pitchFamily="34" charset="-122"/>
                <a:ea typeface="微软雅黑" panose="020B0503020204020204" pitchFamily="34" charset="-122"/>
              </a:rPr>
              <a:t>约束条件</a:t>
            </a:r>
          </a:p>
        </p:txBody>
      </p:sp>
      <p:sp>
        <p:nvSpPr>
          <p:cNvPr id="41" name="TextBox 4"/>
          <p:cNvSpPr txBox="1"/>
          <p:nvPr/>
        </p:nvSpPr>
        <p:spPr>
          <a:xfrm>
            <a:off x="3460649" y="2662676"/>
            <a:ext cx="2207570" cy="11079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b="1" dirty="0">
                <a:solidFill>
                  <a:srgbClr val="FF0000"/>
                </a:solidFill>
                <a:latin typeface="微软雅黑" panose="020B0503020204020204" pitchFamily="34" charset="-122"/>
                <a:ea typeface="微软雅黑" panose="020B0503020204020204" pitchFamily="34" charset="-122"/>
              </a:rPr>
              <a:t>状态图、状态表、特征方程之间可相互转换！</a:t>
            </a:r>
          </a:p>
        </p:txBody>
      </p:sp>
      <p:sp>
        <p:nvSpPr>
          <p:cNvPr id="42" name="矩形 41"/>
          <p:cNvSpPr/>
          <p:nvPr/>
        </p:nvSpPr>
        <p:spPr>
          <a:xfrm>
            <a:off x="743200" y="5987168"/>
            <a:ext cx="4894289" cy="49795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nSpc>
                <a:spcPct val="120000"/>
              </a:lnSpc>
            </a:pPr>
            <a:r>
              <a:rPr lang="zh-CN" altLang="en-US" sz="2400" b="1" dirty="0">
                <a:solidFill>
                  <a:srgbClr val="FF0000"/>
                </a:solidFill>
                <a:latin typeface="微软雅黑" panose="020B0503020204020204" pitchFamily="34" charset="-122"/>
                <a:ea typeface="微软雅黑" panose="020B0503020204020204" pitchFamily="34" charset="-122"/>
              </a:rPr>
              <a:t>功能</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SR</a:t>
            </a:r>
            <a:r>
              <a:rPr lang="zh-CN" altLang="en-US" sz="2400" b="1" dirty="0">
                <a:latin typeface="微软雅黑" panose="020B0503020204020204" pitchFamily="34" charset="-122"/>
                <a:ea typeface="微软雅黑" panose="020B0503020204020204" pitchFamily="34" charset="-122"/>
              </a:rPr>
              <a:t>锁存器常用来</a:t>
            </a:r>
            <a:r>
              <a:rPr lang="zh-CN" altLang="en-US" sz="2400" b="1" dirty="0">
                <a:solidFill>
                  <a:srgbClr val="FF0000"/>
                </a:solidFill>
                <a:latin typeface="微软雅黑" panose="020B0503020204020204" pitchFamily="34" charset="-122"/>
                <a:ea typeface="微软雅黑" panose="020B0503020204020204" pitchFamily="34" charset="-122"/>
              </a:rPr>
              <a:t>设置标志位</a:t>
            </a:r>
            <a:endParaRPr lang="zh-CN" altLang="en-US" sz="2400" b="1" dirty="0">
              <a:latin typeface="微软雅黑" panose="020B0503020204020204" pitchFamily="34" charset="-122"/>
              <a:ea typeface="微软雅黑" panose="020B0503020204020204" pitchFamily="34" charset="-122"/>
            </a:endParaRPr>
          </a:p>
        </p:txBody>
      </p:sp>
      <p:sp>
        <p:nvSpPr>
          <p:cNvPr id="43" name="Text Box 48"/>
          <p:cNvSpPr txBox="1">
            <a:spLocks noChangeArrowheads="1"/>
          </p:cNvSpPr>
          <p:nvPr/>
        </p:nvSpPr>
        <p:spPr bwMode="auto">
          <a:xfrm>
            <a:off x="8536292" y="4326195"/>
            <a:ext cx="356188" cy="830997"/>
          </a:xfrm>
          <a:prstGeom prst="rect">
            <a:avLst/>
          </a:prstGeom>
          <a:solidFill>
            <a:schemeClr val="bg1"/>
          </a:solidFill>
          <a:ln>
            <a:noFill/>
          </a:ln>
          <a:effectLst/>
        </p:spPr>
        <p:txBody>
          <a:bodyPr wrap="none">
            <a:spAutoFit/>
          </a:bodyPr>
          <a:lstStyle/>
          <a:p>
            <a:r>
              <a:rPr lang="en-US" altLang="zh-CN" sz="2400" dirty="0">
                <a:solidFill>
                  <a:srgbClr val="FF0000"/>
                </a:solidFill>
                <a:ea typeface="黑体" panose="02010609060101010101" pitchFamily="49" charset="-122"/>
              </a:rPr>
              <a:t>d</a:t>
            </a:r>
          </a:p>
          <a:p>
            <a:r>
              <a:rPr lang="en-US" altLang="zh-CN" sz="2400" dirty="0">
                <a:solidFill>
                  <a:srgbClr val="FF0000"/>
                </a:solidFill>
                <a:ea typeface="黑体" panose="02010609060101010101" pitchFamily="49" charset="-122"/>
              </a:rPr>
              <a:t>d</a:t>
            </a:r>
            <a:endParaRPr lang="zh-CN" altLang="en-US" sz="2400" dirty="0">
              <a:solidFill>
                <a:srgbClr val="FF0000"/>
              </a:solidFill>
              <a:ea typeface="黑体" panose="02010609060101010101" pitchFamily="49" charset="-122"/>
            </a:endParaRPr>
          </a:p>
        </p:txBody>
      </p:sp>
      <p:sp>
        <p:nvSpPr>
          <p:cNvPr id="44" name="内容占位符 2"/>
          <p:cNvSpPr txBox="1"/>
          <p:nvPr/>
        </p:nvSpPr>
        <p:spPr bwMode="auto">
          <a:xfrm>
            <a:off x="263737" y="3944159"/>
            <a:ext cx="3205409" cy="497182"/>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sz="2200" b="1" kern="0" dirty="0"/>
              <a:t>特征方程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linds(horizontal)">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linds(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0-#ppt_w/2"/>
                                          </p:val>
                                        </p:tav>
                                        <p:tav tm="100000">
                                          <p:val>
                                            <p:strVal val="#ppt_x"/>
                                          </p:val>
                                        </p:tav>
                                      </p:tavLst>
                                    </p:anim>
                                    <p:anim calcmode="lin" valueType="num">
                                      <p:cBhvr additive="base">
                                        <p:cTn id="5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2" grpId="0"/>
      <p:bldP spid="33" grpId="0" animBg="1"/>
      <p:bldP spid="35" grpId="0" autoUpdateAnimBg="0"/>
      <p:bldP spid="36" grpId="0" autoUpdateAnimBg="0"/>
      <p:bldP spid="40" grpId="0" autoUpdateAnimBg="0"/>
      <p:bldP spid="41" grpId="0" animBg="1"/>
      <p:bldP spid="42" grpId="0" animBg="1"/>
      <p:bldP spid="43" grpId="0" animBg="1" autoUpdateAnimBg="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800100" y="144984"/>
            <a:ext cx="6073775" cy="525264"/>
          </a:xfrm>
        </p:spPr>
        <p:txBody>
          <a:bodyPr/>
          <a:lstStyle/>
          <a:p>
            <a:r>
              <a:rPr lang="en-US" altLang="zh-CN" b="1" dirty="0"/>
              <a:t>2.3 D</a:t>
            </a:r>
            <a:r>
              <a:rPr lang="zh-CN" altLang="en-US" b="1" dirty="0"/>
              <a:t>锁存器</a:t>
            </a:r>
          </a:p>
        </p:txBody>
      </p:sp>
      <p:sp>
        <p:nvSpPr>
          <p:cNvPr id="2" name="内容占位符 1"/>
          <p:cNvSpPr>
            <a:spLocks noGrp="1"/>
          </p:cNvSpPr>
          <p:nvPr>
            <p:ph idx="1"/>
          </p:nvPr>
        </p:nvSpPr>
        <p:spPr>
          <a:xfrm>
            <a:off x="118071" y="832701"/>
            <a:ext cx="5318025" cy="423129"/>
          </a:xfrm>
        </p:spPr>
        <p:txBody>
          <a:bodyPr/>
          <a:lstStyle/>
          <a:p>
            <a:r>
              <a:rPr lang="zh-CN" altLang="en-US" sz="2200" b="1" dirty="0">
                <a:latin typeface="+mn-ea"/>
              </a:rPr>
              <a:t>如何利用锁存器来设置、储存信息位？</a:t>
            </a:r>
            <a:endParaRPr lang="zh-CN" altLang="en-US"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17</a:t>
            </a:fld>
            <a:endParaRPr lang="en-US" altLang="zh-CN"/>
          </a:p>
        </p:txBody>
      </p:sp>
      <p:sp>
        <p:nvSpPr>
          <p:cNvPr id="375873" name="Text Box 65"/>
          <p:cNvSpPr txBox="1">
            <a:spLocks noChangeArrowheads="1"/>
          </p:cNvSpPr>
          <p:nvPr/>
        </p:nvSpPr>
        <p:spPr bwMode="auto">
          <a:xfrm>
            <a:off x="1475656" y="4701153"/>
            <a:ext cx="23150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微软雅黑" panose="020B0503020204020204" pitchFamily="34" charset="-122"/>
                <a:ea typeface="微软雅黑" panose="020B0503020204020204" pitchFamily="34" charset="-122"/>
              </a:rPr>
              <a:t>D = 1</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Q = 1</a:t>
            </a:r>
          </a:p>
        </p:txBody>
      </p:sp>
      <p:grpSp>
        <p:nvGrpSpPr>
          <p:cNvPr id="375883" name="Group 75"/>
          <p:cNvGrpSpPr/>
          <p:nvPr/>
        </p:nvGrpSpPr>
        <p:grpSpPr bwMode="auto">
          <a:xfrm>
            <a:off x="2586732" y="1484784"/>
            <a:ext cx="3776662" cy="2474913"/>
            <a:chOff x="1296" y="850"/>
            <a:chExt cx="2379" cy="1559"/>
          </a:xfrm>
        </p:grpSpPr>
        <p:sp>
          <p:nvSpPr>
            <p:cNvPr id="375813" name="Line 5"/>
            <p:cNvSpPr>
              <a:spLocks noChangeShapeType="1"/>
            </p:cNvSpPr>
            <p:nvPr/>
          </p:nvSpPr>
          <p:spPr bwMode="auto">
            <a:xfrm>
              <a:off x="1296" y="1632"/>
              <a:ext cx="144" cy="0"/>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4" name="Line 6"/>
            <p:cNvSpPr>
              <a:spLocks noChangeShapeType="1"/>
            </p:cNvSpPr>
            <p:nvPr/>
          </p:nvSpPr>
          <p:spPr bwMode="auto">
            <a:xfrm flipH="1">
              <a:off x="1428" y="1248"/>
              <a:ext cx="20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5" name="Line 7"/>
            <p:cNvSpPr>
              <a:spLocks noChangeShapeType="1"/>
            </p:cNvSpPr>
            <p:nvPr/>
          </p:nvSpPr>
          <p:spPr bwMode="auto">
            <a:xfrm>
              <a:off x="1440" y="1248"/>
              <a:ext cx="0" cy="76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6" name="Line 8"/>
            <p:cNvSpPr>
              <a:spLocks noChangeShapeType="1"/>
            </p:cNvSpPr>
            <p:nvPr/>
          </p:nvSpPr>
          <p:spPr bwMode="auto">
            <a:xfrm flipH="1">
              <a:off x="1296" y="1056"/>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5817" name="Group 9"/>
            <p:cNvGrpSpPr/>
            <p:nvPr/>
          </p:nvGrpSpPr>
          <p:grpSpPr bwMode="auto">
            <a:xfrm>
              <a:off x="1632" y="960"/>
              <a:ext cx="577" cy="384"/>
              <a:chOff x="3743" y="3168"/>
              <a:chExt cx="577" cy="384"/>
            </a:xfrm>
          </p:grpSpPr>
          <p:sp>
            <p:nvSpPr>
              <p:cNvPr id="375818" name="Oval 10"/>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Arc 11"/>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0" name="Line 12"/>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1" name="Line 13"/>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2" name="Line 14"/>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5823" name="Group 15"/>
            <p:cNvGrpSpPr/>
            <p:nvPr/>
          </p:nvGrpSpPr>
          <p:grpSpPr bwMode="auto">
            <a:xfrm>
              <a:off x="1632" y="1920"/>
              <a:ext cx="577" cy="384"/>
              <a:chOff x="3743" y="3168"/>
              <a:chExt cx="577" cy="384"/>
            </a:xfrm>
          </p:grpSpPr>
          <p:sp>
            <p:nvSpPr>
              <p:cNvPr id="375824" name="Oval 16"/>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5" name="Arc 17"/>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6" name="Line 18"/>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7" name="Line 19"/>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8" name="Line 20"/>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5830" name="Line 22"/>
            <p:cNvSpPr>
              <a:spLocks noChangeShapeType="1"/>
            </p:cNvSpPr>
            <p:nvPr/>
          </p:nvSpPr>
          <p:spPr bwMode="auto">
            <a:xfrm flipH="1">
              <a:off x="1296" y="2208"/>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1" name="Line 23"/>
            <p:cNvSpPr>
              <a:spLocks noChangeShapeType="1"/>
            </p:cNvSpPr>
            <p:nvPr/>
          </p:nvSpPr>
          <p:spPr bwMode="auto">
            <a:xfrm flipH="1">
              <a:off x="1440" y="201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4" name="Line 26"/>
            <p:cNvSpPr>
              <a:spLocks noChangeShapeType="1"/>
            </p:cNvSpPr>
            <p:nvPr/>
          </p:nvSpPr>
          <p:spPr bwMode="auto">
            <a:xfrm>
              <a:off x="2208" y="1152"/>
              <a:ext cx="3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5" name="Line 27"/>
            <p:cNvSpPr>
              <a:spLocks noChangeShapeType="1"/>
            </p:cNvSpPr>
            <p:nvPr/>
          </p:nvSpPr>
          <p:spPr bwMode="auto">
            <a:xfrm>
              <a:off x="3024" y="1248"/>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6" name="Line 28"/>
            <p:cNvSpPr>
              <a:spLocks noChangeShapeType="1"/>
            </p:cNvSpPr>
            <p:nvPr/>
          </p:nvSpPr>
          <p:spPr bwMode="auto">
            <a:xfrm flipH="1">
              <a:off x="2304" y="134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8" name="Arc 30"/>
            <p:cNvSpPr/>
            <p:nvPr/>
          </p:nvSpPr>
          <p:spPr bwMode="auto">
            <a:xfrm>
              <a:off x="2496" y="1056"/>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9" name="Arc 31"/>
            <p:cNvSpPr/>
            <p:nvPr/>
          </p:nvSpPr>
          <p:spPr bwMode="auto">
            <a:xfrm>
              <a:off x="2496" y="105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0" name="Arc 32"/>
            <p:cNvSpPr/>
            <p:nvPr/>
          </p:nvSpPr>
          <p:spPr bwMode="auto">
            <a:xfrm flipV="1">
              <a:off x="2496" y="12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1" name="Oval 33"/>
            <p:cNvSpPr>
              <a:spLocks noChangeArrowheads="1"/>
            </p:cNvSpPr>
            <p:nvPr/>
          </p:nvSpPr>
          <p:spPr bwMode="auto">
            <a:xfrm>
              <a:off x="2496" y="1104"/>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2" name="Oval 34"/>
            <p:cNvSpPr>
              <a:spLocks noChangeArrowheads="1"/>
            </p:cNvSpPr>
            <p:nvPr/>
          </p:nvSpPr>
          <p:spPr bwMode="auto">
            <a:xfrm>
              <a:off x="2496" y="129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3" name="Line 35"/>
            <p:cNvSpPr>
              <a:spLocks noChangeShapeType="1"/>
            </p:cNvSpPr>
            <p:nvPr/>
          </p:nvSpPr>
          <p:spPr bwMode="auto">
            <a:xfrm>
              <a:off x="2304" y="1344"/>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45" name="Arc 37"/>
            <p:cNvSpPr/>
            <p:nvPr/>
          </p:nvSpPr>
          <p:spPr bwMode="auto">
            <a:xfrm>
              <a:off x="2496" y="1824"/>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6" name="Arc 38"/>
            <p:cNvSpPr/>
            <p:nvPr/>
          </p:nvSpPr>
          <p:spPr bwMode="auto">
            <a:xfrm>
              <a:off x="2496" y="182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7" name="Arc 39"/>
            <p:cNvSpPr/>
            <p:nvPr/>
          </p:nvSpPr>
          <p:spPr bwMode="auto">
            <a:xfrm flipV="1">
              <a:off x="2496" y="201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8" name="Oval 40"/>
            <p:cNvSpPr>
              <a:spLocks noChangeArrowheads="1"/>
            </p:cNvSpPr>
            <p:nvPr/>
          </p:nvSpPr>
          <p:spPr bwMode="auto">
            <a:xfrm>
              <a:off x="2496" y="1872"/>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9" name="Oval 41"/>
            <p:cNvSpPr>
              <a:spLocks noChangeArrowheads="1"/>
            </p:cNvSpPr>
            <p:nvPr/>
          </p:nvSpPr>
          <p:spPr bwMode="auto">
            <a:xfrm>
              <a:off x="2496" y="2064"/>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0" name="Line 42"/>
            <p:cNvSpPr>
              <a:spLocks noChangeShapeType="1"/>
            </p:cNvSpPr>
            <p:nvPr/>
          </p:nvSpPr>
          <p:spPr bwMode="auto">
            <a:xfrm>
              <a:off x="3024" y="2016"/>
              <a:ext cx="384"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1" name="Line 43"/>
            <p:cNvSpPr>
              <a:spLocks noChangeShapeType="1"/>
            </p:cNvSpPr>
            <p:nvPr/>
          </p:nvSpPr>
          <p:spPr bwMode="auto">
            <a:xfrm flipH="1">
              <a:off x="2304" y="192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2" name="Line 44"/>
            <p:cNvSpPr>
              <a:spLocks noChangeShapeType="1"/>
            </p:cNvSpPr>
            <p:nvPr/>
          </p:nvSpPr>
          <p:spPr bwMode="auto">
            <a:xfrm>
              <a:off x="3216" y="1248"/>
              <a:ext cx="0" cy="19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3" name="Line 45"/>
            <p:cNvSpPr>
              <a:spLocks noChangeShapeType="1"/>
            </p:cNvSpPr>
            <p:nvPr/>
          </p:nvSpPr>
          <p:spPr bwMode="auto">
            <a:xfrm>
              <a:off x="2304" y="1728"/>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4" name="Line 46"/>
            <p:cNvSpPr>
              <a:spLocks noChangeShapeType="1"/>
            </p:cNvSpPr>
            <p:nvPr/>
          </p:nvSpPr>
          <p:spPr bwMode="auto">
            <a:xfrm flipV="1">
              <a:off x="3216" y="1824"/>
              <a:ext cx="0" cy="19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5" name="Line 47"/>
            <p:cNvSpPr>
              <a:spLocks noChangeShapeType="1"/>
            </p:cNvSpPr>
            <p:nvPr/>
          </p:nvSpPr>
          <p:spPr bwMode="auto">
            <a:xfrm>
              <a:off x="2304" y="1536"/>
              <a:ext cx="912"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6" name="Line 48"/>
            <p:cNvSpPr>
              <a:spLocks noChangeShapeType="1"/>
            </p:cNvSpPr>
            <p:nvPr/>
          </p:nvSpPr>
          <p:spPr bwMode="auto">
            <a:xfrm flipV="1">
              <a:off x="2304" y="1440"/>
              <a:ext cx="912"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7" name="Line 49"/>
            <p:cNvSpPr>
              <a:spLocks noChangeShapeType="1"/>
            </p:cNvSpPr>
            <p:nvPr/>
          </p:nvSpPr>
          <p:spPr bwMode="auto">
            <a:xfrm>
              <a:off x="2196" y="2112"/>
              <a:ext cx="30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8" name="Text Box 50"/>
            <p:cNvSpPr txBox="1">
              <a:spLocks noChangeArrowheads="1"/>
            </p:cNvSpPr>
            <p:nvPr/>
          </p:nvSpPr>
          <p:spPr bwMode="auto">
            <a:xfrm>
              <a:off x="3411" y="110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ea typeface="黑体" panose="02010609060101010101" pitchFamily="49" charset="-122"/>
                </a:rPr>
                <a:t>Q</a:t>
              </a:r>
            </a:p>
          </p:txBody>
        </p:sp>
        <p:sp>
          <p:nvSpPr>
            <p:cNvPr id="375859" name="Text Box 51"/>
            <p:cNvSpPr txBox="1">
              <a:spLocks noChangeArrowheads="1"/>
            </p:cNvSpPr>
            <p:nvPr/>
          </p:nvSpPr>
          <p:spPr bwMode="auto">
            <a:xfrm>
              <a:off x="3429" y="1870"/>
              <a:ext cx="21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anose="020B0604030504040204" pitchFamily="34" charset="0"/>
                  <a:ea typeface="黑体" panose="02010609060101010101" pitchFamily="49" charset="-122"/>
                </a:rPr>
                <a:t>Q</a:t>
              </a:r>
            </a:p>
          </p:txBody>
        </p:sp>
        <p:sp>
          <p:nvSpPr>
            <p:cNvPr id="375878" name="Text Box 70"/>
            <p:cNvSpPr txBox="1">
              <a:spLocks noChangeArrowheads="1"/>
            </p:cNvSpPr>
            <p:nvPr/>
          </p:nvSpPr>
          <p:spPr bwMode="auto">
            <a:xfrm>
              <a:off x="1417" y="850"/>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anose="020B0604030504040204" pitchFamily="34" charset="0"/>
                </a:rPr>
                <a:t>S</a:t>
              </a:r>
            </a:p>
          </p:txBody>
        </p:sp>
        <p:sp>
          <p:nvSpPr>
            <p:cNvPr id="375879" name="Text Box 71"/>
            <p:cNvSpPr txBox="1">
              <a:spLocks noChangeArrowheads="1"/>
            </p:cNvSpPr>
            <p:nvPr/>
          </p:nvSpPr>
          <p:spPr bwMode="auto">
            <a:xfrm>
              <a:off x="1417" y="2176"/>
              <a:ext cx="2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anose="020B0604030504040204" pitchFamily="34" charset="0"/>
                </a:rPr>
                <a:t>R</a:t>
              </a:r>
            </a:p>
          </p:txBody>
        </p:sp>
      </p:grpSp>
      <p:grpSp>
        <p:nvGrpSpPr>
          <p:cNvPr id="375881" name="Group 73"/>
          <p:cNvGrpSpPr/>
          <p:nvPr/>
        </p:nvGrpSpPr>
        <p:grpSpPr bwMode="auto">
          <a:xfrm>
            <a:off x="1165919" y="1580034"/>
            <a:ext cx="1573213" cy="2289175"/>
            <a:chOff x="161" y="910"/>
            <a:chExt cx="991" cy="1442"/>
          </a:xfrm>
        </p:grpSpPr>
        <p:sp>
          <p:nvSpPr>
            <p:cNvPr id="375861" name="Text Box 53"/>
            <p:cNvSpPr txBox="1">
              <a:spLocks noChangeArrowheads="1"/>
            </p:cNvSpPr>
            <p:nvPr/>
          </p:nvSpPr>
          <p:spPr bwMode="auto">
            <a:xfrm>
              <a:off x="161" y="910"/>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anose="020B0604030504040204" pitchFamily="34" charset="0"/>
                  <a:ea typeface="黑体" panose="02010609060101010101" pitchFamily="49" charset="-122"/>
                </a:rPr>
                <a:t>D</a:t>
              </a:r>
            </a:p>
          </p:txBody>
        </p:sp>
        <p:sp>
          <p:nvSpPr>
            <p:cNvPr id="375862" name="Text Box 54"/>
            <p:cNvSpPr txBox="1">
              <a:spLocks noChangeArrowheads="1"/>
            </p:cNvSpPr>
            <p:nvPr/>
          </p:nvSpPr>
          <p:spPr bwMode="auto">
            <a:xfrm>
              <a:off x="178" y="1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anose="020B0604030504040204" pitchFamily="34" charset="0"/>
                  <a:ea typeface="黑体" panose="02010609060101010101" pitchFamily="49" charset="-122"/>
                </a:rPr>
                <a:t>C</a:t>
              </a:r>
            </a:p>
          </p:txBody>
        </p:sp>
        <p:grpSp>
          <p:nvGrpSpPr>
            <p:cNvPr id="375864" name="Group 56"/>
            <p:cNvGrpSpPr/>
            <p:nvPr/>
          </p:nvGrpSpPr>
          <p:grpSpPr bwMode="auto">
            <a:xfrm>
              <a:off x="816" y="2064"/>
              <a:ext cx="336" cy="288"/>
              <a:chOff x="2448" y="1968"/>
              <a:chExt cx="336" cy="288"/>
            </a:xfrm>
          </p:grpSpPr>
          <p:sp>
            <p:nvSpPr>
              <p:cNvPr id="375865" name="AutoShape 57"/>
              <p:cNvSpPr>
                <a:spLocks noChangeArrowheads="1"/>
              </p:cNvSpPr>
              <p:nvPr/>
            </p:nvSpPr>
            <p:spPr bwMode="auto">
              <a:xfrm rot="5400000">
                <a:off x="2424" y="1992"/>
                <a:ext cx="288" cy="240"/>
              </a:xfrm>
              <a:prstGeom prst="triangle">
                <a:avLst>
                  <a:gd name="adj" fmla="val 50000"/>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66" name="Oval 58"/>
              <p:cNvSpPr>
                <a:spLocks noChangeArrowheads="1"/>
              </p:cNvSpPr>
              <p:nvPr/>
            </p:nvSpPr>
            <p:spPr bwMode="auto">
              <a:xfrm>
                <a:off x="2688" y="2064"/>
                <a:ext cx="96" cy="96"/>
              </a:xfrm>
              <a:prstGeom prst="ellipse">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5867" name="Line 59"/>
            <p:cNvSpPr>
              <a:spLocks noChangeShapeType="1"/>
            </p:cNvSpPr>
            <p:nvPr/>
          </p:nvSpPr>
          <p:spPr bwMode="auto">
            <a:xfrm>
              <a:off x="422" y="1056"/>
              <a:ext cx="7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68" name="Line 60"/>
            <p:cNvSpPr>
              <a:spLocks noChangeShapeType="1"/>
            </p:cNvSpPr>
            <p:nvPr/>
          </p:nvSpPr>
          <p:spPr bwMode="auto">
            <a:xfrm>
              <a:off x="624" y="1056"/>
              <a:ext cx="0" cy="115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69" name="Line 61"/>
            <p:cNvSpPr>
              <a:spLocks noChangeShapeType="1"/>
            </p:cNvSpPr>
            <p:nvPr/>
          </p:nvSpPr>
          <p:spPr bwMode="auto">
            <a:xfrm>
              <a:off x="624" y="220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70" name="Line 62"/>
            <p:cNvSpPr>
              <a:spLocks noChangeShapeType="1"/>
            </p:cNvSpPr>
            <p:nvPr/>
          </p:nvSpPr>
          <p:spPr bwMode="auto">
            <a:xfrm>
              <a:off x="422" y="1632"/>
              <a:ext cx="7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5884" name="Text Box 76"/>
          <p:cNvSpPr txBox="1">
            <a:spLocks noChangeArrowheads="1"/>
          </p:cNvSpPr>
          <p:nvPr/>
        </p:nvSpPr>
        <p:spPr bwMode="auto">
          <a:xfrm>
            <a:off x="251520" y="1362332"/>
            <a:ext cx="11101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数据</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输入端</a:t>
            </a:r>
          </a:p>
        </p:txBody>
      </p:sp>
      <p:sp>
        <p:nvSpPr>
          <p:cNvPr id="375885" name="Text Box 77"/>
          <p:cNvSpPr txBox="1">
            <a:spLocks noChangeArrowheads="1"/>
          </p:cNvSpPr>
          <p:nvPr/>
        </p:nvSpPr>
        <p:spPr bwMode="auto">
          <a:xfrm>
            <a:off x="317859" y="2506822"/>
            <a:ext cx="1031051" cy="43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200" b="1" dirty="0">
                <a:solidFill>
                  <a:schemeClr val="accent2"/>
                </a:solidFill>
                <a:latin typeface="微软雅黑" panose="020B0503020204020204" pitchFamily="34" charset="-122"/>
                <a:ea typeface="微软雅黑" panose="020B0503020204020204" pitchFamily="34" charset="-122"/>
              </a:rPr>
              <a:t>控制端</a:t>
            </a:r>
          </a:p>
        </p:txBody>
      </p:sp>
      <p:sp>
        <p:nvSpPr>
          <p:cNvPr id="375886" name="Text Box 78"/>
          <p:cNvSpPr txBox="1">
            <a:spLocks noChangeArrowheads="1"/>
          </p:cNvSpPr>
          <p:nvPr/>
        </p:nvSpPr>
        <p:spPr bwMode="auto">
          <a:xfrm>
            <a:off x="407909" y="4221317"/>
            <a:ext cx="34676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微软雅黑" panose="020B0503020204020204" pitchFamily="34" charset="-122"/>
                <a:ea typeface="微软雅黑" panose="020B0503020204020204" pitchFamily="34" charset="-122"/>
              </a:rPr>
              <a:t>C=0</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mn-ea"/>
                <a:ea typeface="微软雅黑" panose="020B0503020204020204" pitchFamily="34" charset="-122"/>
              </a:rPr>
              <a:t>输出状态保持不变</a:t>
            </a:r>
          </a:p>
        </p:txBody>
      </p:sp>
      <p:sp>
        <p:nvSpPr>
          <p:cNvPr id="375887" name="Text Box 79"/>
          <p:cNvSpPr txBox="1">
            <a:spLocks noChangeArrowheads="1"/>
          </p:cNvSpPr>
          <p:nvPr/>
        </p:nvSpPr>
        <p:spPr bwMode="auto">
          <a:xfrm>
            <a:off x="1775212" y="5653953"/>
            <a:ext cx="3005951" cy="46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200" b="1" dirty="0">
                <a:latin typeface="微软雅黑" panose="020B0503020204020204" pitchFamily="34" charset="-122"/>
                <a:ea typeface="微软雅黑" panose="020B0503020204020204" pitchFamily="34" charset="-122"/>
              </a:rPr>
              <a:t>输出随输入状态而改变</a:t>
            </a:r>
          </a:p>
        </p:txBody>
      </p:sp>
      <p:sp>
        <p:nvSpPr>
          <p:cNvPr id="375888" name="Text Box 80"/>
          <p:cNvSpPr txBox="1">
            <a:spLocks noChangeArrowheads="1"/>
          </p:cNvSpPr>
          <p:nvPr/>
        </p:nvSpPr>
        <p:spPr bwMode="auto">
          <a:xfrm>
            <a:off x="371486" y="4851318"/>
            <a:ext cx="16922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dirty="0">
                <a:latin typeface="微软雅黑" panose="020B0503020204020204" pitchFamily="34" charset="-122"/>
                <a:ea typeface="微软雅黑" panose="020B0503020204020204" pitchFamily="34" charset="-122"/>
              </a:rPr>
              <a:t>C=1</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a:t>
            </a:r>
            <a:endParaRPr lang="zh-CN" altLang="en-US" sz="2200" b="1" dirty="0">
              <a:latin typeface="+mn-ea"/>
              <a:ea typeface="微软雅黑" panose="020B0503020204020204" pitchFamily="34" charset="-122"/>
            </a:endParaRPr>
          </a:p>
        </p:txBody>
      </p:sp>
      <p:sp>
        <p:nvSpPr>
          <p:cNvPr id="375889" name="Text Box 81"/>
          <p:cNvSpPr txBox="1">
            <a:spLocks noChangeArrowheads="1"/>
          </p:cNvSpPr>
          <p:nvPr/>
        </p:nvSpPr>
        <p:spPr bwMode="auto">
          <a:xfrm>
            <a:off x="1475656" y="5158353"/>
            <a:ext cx="23150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微软雅黑" panose="020B0503020204020204" pitchFamily="34" charset="-122"/>
                <a:ea typeface="微软雅黑" panose="020B0503020204020204" pitchFamily="34" charset="-122"/>
              </a:rPr>
              <a:t>D = 0</a:t>
            </a:r>
            <a:r>
              <a:rPr lang="zh-CN" altLang="en-US" sz="2200" b="1" dirty="0">
                <a:latin typeface="微软雅黑" panose="020B0503020204020204" pitchFamily="34" charset="-122"/>
                <a:ea typeface="微软雅黑" panose="020B0503020204020204" pitchFamily="34" charset="-122"/>
              </a:rPr>
              <a:t>时，</a:t>
            </a:r>
            <a:r>
              <a:rPr lang="en-US" altLang="zh-CN" sz="2200" b="1" dirty="0">
                <a:latin typeface="微软雅黑" panose="020B0503020204020204" pitchFamily="34" charset="-122"/>
                <a:ea typeface="微软雅黑" panose="020B0503020204020204" pitchFamily="34" charset="-122"/>
              </a:rPr>
              <a:t>Q = 0</a:t>
            </a:r>
          </a:p>
        </p:txBody>
      </p:sp>
      <p:grpSp>
        <p:nvGrpSpPr>
          <p:cNvPr id="375892" name="Group 84"/>
          <p:cNvGrpSpPr/>
          <p:nvPr/>
        </p:nvGrpSpPr>
        <p:grpSpPr bwMode="auto">
          <a:xfrm>
            <a:off x="3790714" y="4769111"/>
            <a:ext cx="1304926" cy="838200"/>
            <a:chOff x="2256" y="3360"/>
            <a:chExt cx="822" cy="528"/>
          </a:xfrm>
        </p:grpSpPr>
        <p:sp>
          <p:nvSpPr>
            <p:cNvPr id="375890" name="AutoShape 82"/>
            <p:cNvSpPr/>
            <p:nvPr/>
          </p:nvSpPr>
          <p:spPr bwMode="auto">
            <a:xfrm>
              <a:off x="2256" y="3360"/>
              <a:ext cx="96" cy="528"/>
            </a:xfrm>
            <a:prstGeom prst="rightBrace">
              <a:avLst>
                <a:gd name="adj1" fmla="val 45833"/>
                <a:gd name="adj2"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5891" name="Text Box 83"/>
            <p:cNvSpPr txBox="1">
              <a:spLocks noChangeArrowheads="1"/>
            </p:cNvSpPr>
            <p:nvPr/>
          </p:nvSpPr>
          <p:spPr bwMode="auto">
            <a:xfrm>
              <a:off x="2394" y="3456"/>
              <a:ext cx="6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anose="020B0604030504040204" pitchFamily="34" charset="0"/>
                </a:rPr>
                <a:t>Q = D</a:t>
              </a:r>
            </a:p>
          </p:txBody>
        </p:sp>
      </p:grpSp>
      <p:sp>
        <p:nvSpPr>
          <p:cNvPr id="375893" name="Text Box 85"/>
          <p:cNvSpPr txBox="1">
            <a:spLocks noChangeArrowheads="1"/>
          </p:cNvSpPr>
          <p:nvPr/>
        </p:nvSpPr>
        <p:spPr bwMode="auto">
          <a:xfrm>
            <a:off x="371486" y="6212446"/>
            <a:ext cx="8016938"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sz="2400" dirty="0">
                <a:solidFill>
                  <a:srgbClr val="FF0000"/>
                </a:solidFill>
                <a:ea typeface="黑体" panose="02010609060101010101" pitchFamily="49" charset="-122"/>
              </a:rPr>
              <a:t>只有一个数据输入端</a:t>
            </a:r>
            <a:r>
              <a:rPr lang="en-US" altLang="zh-CN" sz="2400" dirty="0">
                <a:solidFill>
                  <a:srgbClr val="FF0000"/>
                </a:solidFill>
                <a:ea typeface="黑体" panose="02010609060101010101" pitchFamily="49" charset="-122"/>
              </a:rPr>
              <a:t>D</a:t>
            </a:r>
            <a:r>
              <a:rPr lang="zh-CN" altLang="en-US" sz="2400" dirty="0">
                <a:solidFill>
                  <a:srgbClr val="FF0000"/>
                </a:solidFill>
                <a:ea typeface="黑体" panose="02010609060101010101" pitchFamily="49" charset="-122"/>
              </a:rPr>
              <a:t>，称为</a:t>
            </a:r>
            <a:r>
              <a:rPr lang="en-US" altLang="zh-CN" sz="2400" dirty="0">
                <a:solidFill>
                  <a:srgbClr val="FF0000"/>
                </a:solidFill>
                <a:ea typeface="黑体" panose="02010609060101010101" pitchFamily="49" charset="-122"/>
              </a:rPr>
              <a:t>D</a:t>
            </a:r>
            <a:r>
              <a:rPr lang="zh-CN" altLang="en-US" sz="2400" dirty="0">
                <a:solidFill>
                  <a:srgbClr val="FF0000"/>
                </a:solidFill>
                <a:ea typeface="黑体" panose="02010609060101010101" pitchFamily="49" charset="-122"/>
              </a:rPr>
              <a:t>锁存器，也称为透明锁存器</a:t>
            </a:r>
          </a:p>
        </p:txBody>
      </p:sp>
      <p:grpSp>
        <p:nvGrpSpPr>
          <p:cNvPr id="375894" name="Group 86"/>
          <p:cNvGrpSpPr/>
          <p:nvPr/>
        </p:nvGrpSpPr>
        <p:grpSpPr bwMode="auto">
          <a:xfrm>
            <a:off x="6826223" y="1586991"/>
            <a:ext cx="2092326" cy="2374900"/>
            <a:chOff x="1045" y="1922"/>
            <a:chExt cx="1318" cy="1496"/>
          </a:xfrm>
        </p:grpSpPr>
        <p:sp>
          <p:nvSpPr>
            <p:cNvPr id="375895" name="Text Box 87"/>
            <p:cNvSpPr txBox="1">
              <a:spLocks noChangeArrowheads="1"/>
            </p:cNvSpPr>
            <p:nvPr/>
          </p:nvSpPr>
          <p:spPr bwMode="auto">
            <a:xfrm>
              <a:off x="1152" y="2304"/>
              <a:ext cx="112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anose="020B0604030504040204" pitchFamily="34" charset="0"/>
                  <a:ea typeface="黑体" panose="02010609060101010101" pitchFamily="49" charset="-122"/>
                </a:rPr>
                <a:t>C  D   Q   </a:t>
              </a:r>
              <a:r>
                <a:rPr lang="en-US" altLang="zh-CN" sz="2400" dirty="0" err="1">
                  <a:latin typeface="Tahoma" panose="020B0604030504040204" pitchFamily="34" charset="0"/>
                  <a:ea typeface="黑体" panose="02010609060101010101" pitchFamily="49" charset="-122"/>
                </a:rPr>
                <a:t>Q</a:t>
              </a:r>
              <a:endParaRPr lang="en-US" altLang="zh-CN" sz="2400" dirty="0">
                <a:latin typeface="Tahoma" panose="020B0604030504040204" pitchFamily="34" charset="0"/>
                <a:ea typeface="黑体" panose="02010609060101010101" pitchFamily="49" charset="-122"/>
              </a:endParaRPr>
            </a:p>
          </p:txBody>
        </p:sp>
        <p:sp>
          <p:nvSpPr>
            <p:cNvPr id="375896" name="Text Box 88"/>
            <p:cNvSpPr txBox="1">
              <a:spLocks noChangeArrowheads="1"/>
            </p:cNvSpPr>
            <p:nvPr/>
          </p:nvSpPr>
          <p:spPr bwMode="auto">
            <a:xfrm>
              <a:off x="1134" y="2592"/>
              <a:ext cx="112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solidFill>
                    <a:srgbClr val="0070C0"/>
                  </a:solidFill>
                  <a:latin typeface="Tahoma" panose="020B0604030504040204" pitchFamily="34" charset="0"/>
                  <a:ea typeface="黑体" panose="02010609060101010101" pitchFamily="49" charset="-122"/>
                </a:rPr>
                <a:t>0  </a:t>
              </a:r>
              <a:r>
                <a:rPr lang="en-US" altLang="zh-CN" sz="2400" dirty="0">
                  <a:solidFill>
                    <a:srgbClr val="0070C0"/>
                  </a:solidFill>
                  <a:latin typeface="Tahoma" panose="020B0604030504040204" pitchFamily="34" charset="0"/>
                  <a:ea typeface="黑体" panose="02010609060101010101" pitchFamily="49" charset="-122"/>
                </a:rPr>
                <a:t>X    </a:t>
              </a:r>
              <a:r>
                <a:rPr lang="zh-CN" altLang="en-US" sz="2400" dirty="0">
                  <a:solidFill>
                    <a:srgbClr val="0070C0"/>
                  </a:solidFill>
                  <a:latin typeface="Tahoma" panose="020B0604030504040204" pitchFamily="34" charset="0"/>
                  <a:ea typeface="黑体" panose="02010609060101010101" pitchFamily="49" charset="-122"/>
                </a:rPr>
                <a:t>保</a:t>
              </a:r>
              <a:r>
                <a:rPr lang="zh-CN" altLang="en-US" sz="2400" baseline="-25000" dirty="0">
                  <a:solidFill>
                    <a:srgbClr val="0070C0"/>
                  </a:solidFill>
                  <a:latin typeface="Tahoma" panose="020B0604030504040204" pitchFamily="34" charset="0"/>
                  <a:ea typeface="黑体" panose="02010609060101010101" pitchFamily="49" charset="-122"/>
                </a:rPr>
                <a:t> </a:t>
              </a:r>
              <a:r>
                <a:rPr lang="zh-CN" altLang="en-US" sz="2400" dirty="0">
                  <a:solidFill>
                    <a:srgbClr val="0070C0"/>
                  </a:solidFill>
                  <a:latin typeface="Tahoma" panose="020B0604030504040204" pitchFamily="34" charset="0"/>
                  <a:ea typeface="黑体" panose="02010609060101010101" pitchFamily="49" charset="-122"/>
                </a:rPr>
                <a:t>持</a:t>
              </a:r>
            </a:p>
            <a:p>
              <a:pPr algn="ctr">
                <a:lnSpc>
                  <a:spcPct val="110000"/>
                </a:lnSpc>
              </a:pPr>
              <a:r>
                <a:rPr lang="zh-CN" altLang="en-US" sz="2400" dirty="0">
                  <a:latin typeface="Tahoma" panose="020B0604030504040204" pitchFamily="34" charset="0"/>
                  <a:ea typeface="黑体" panose="02010609060101010101" pitchFamily="49" charset="-122"/>
                </a:rPr>
                <a:t>1  0    0   1</a:t>
              </a:r>
            </a:p>
            <a:p>
              <a:pPr algn="ctr">
                <a:lnSpc>
                  <a:spcPct val="110000"/>
                </a:lnSpc>
              </a:pPr>
              <a:r>
                <a:rPr lang="zh-CN" altLang="en-US" sz="2400" dirty="0">
                  <a:latin typeface="Tahoma" panose="020B0604030504040204" pitchFamily="34" charset="0"/>
                  <a:ea typeface="黑体" panose="02010609060101010101" pitchFamily="49" charset="-122"/>
                </a:rPr>
                <a:t>1  1    1   0</a:t>
              </a:r>
            </a:p>
          </p:txBody>
        </p:sp>
        <p:sp>
          <p:nvSpPr>
            <p:cNvPr id="375897" name="Line 89"/>
            <p:cNvSpPr>
              <a:spLocks noChangeShapeType="1"/>
            </p:cNvSpPr>
            <p:nvPr/>
          </p:nvSpPr>
          <p:spPr bwMode="auto">
            <a:xfrm>
              <a:off x="1152" y="2592"/>
              <a:ext cx="120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898" name="Line 90"/>
            <p:cNvSpPr>
              <a:spLocks noChangeShapeType="1"/>
            </p:cNvSpPr>
            <p:nvPr/>
          </p:nvSpPr>
          <p:spPr bwMode="auto">
            <a:xfrm>
              <a:off x="1680" y="2256"/>
              <a:ext cx="0" cy="1152"/>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899" name="Line 91"/>
            <p:cNvSpPr>
              <a:spLocks noChangeShapeType="1"/>
            </p:cNvSpPr>
            <p:nvPr/>
          </p:nvSpPr>
          <p:spPr bwMode="auto">
            <a:xfrm>
              <a:off x="1152" y="2256"/>
              <a:ext cx="1200"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900" name="Line 92"/>
            <p:cNvSpPr>
              <a:spLocks noChangeShapeType="1"/>
            </p:cNvSpPr>
            <p:nvPr/>
          </p:nvSpPr>
          <p:spPr bwMode="auto">
            <a:xfrm>
              <a:off x="1152" y="3408"/>
              <a:ext cx="1200"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901" name="Text Box 93"/>
            <p:cNvSpPr txBox="1">
              <a:spLocks noChangeArrowheads="1"/>
            </p:cNvSpPr>
            <p:nvPr/>
          </p:nvSpPr>
          <p:spPr bwMode="auto">
            <a:xfrm>
              <a:off x="1045" y="1922"/>
              <a:ext cx="131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微软雅黑" panose="020B0503020204020204" pitchFamily="34" charset="-122"/>
                  <a:ea typeface="微软雅黑" panose="020B0503020204020204" pitchFamily="34" charset="-122"/>
                </a:rPr>
                <a:t>D</a:t>
              </a:r>
              <a:r>
                <a:rPr lang="zh-CN" altLang="en-US" sz="2200" b="1" dirty="0">
                  <a:latin typeface="微软雅黑" panose="020B0503020204020204" pitchFamily="34" charset="-122"/>
                  <a:ea typeface="微软雅黑" panose="020B0503020204020204" pitchFamily="34" charset="-122"/>
                </a:rPr>
                <a:t>锁存器</a:t>
              </a:r>
              <a:r>
                <a:rPr lang="zh-CN" altLang="en-US" sz="2200" b="1" dirty="0">
                  <a:solidFill>
                    <a:srgbClr val="FF0000"/>
                  </a:solidFill>
                  <a:latin typeface="微软雅黑" panose="020B0503020204020204" pitchFamily="34" charset="-122"/>
                  <a:ea typeface="微软雅黑" panose="020B0503020204020204" pitchFamily="34" charset="-122"/>
                </a:rPr>
                <a:t>功能表</a:t>
              </a:r>
            </a:p>
          </p:txBody>
        </p:sp>
      </p:grpSp>
      <p:grpSp>
        <p:nvGrpSpPr>
          <p:cNvPr id="375902" name="Group 94"/>
          <p:cNvGrpSpPr/>
          <p:nvPr/>
        </p:nvGrpSpPr>
        <p:grpSpPr bwMode="auto">
          <a:xfrm>
            <a:off x="5813747" y="4255586"/>
            <a:ext cx="1752600" cy="1665288"/>
            <a:chOff x="3936" y="2791"/>
            <a:chExt cx="1104" cy="1049"/>
          </a:xfrm>
        </p:grpSpPr>
        <mc:AlternateContent xmlns:mc="http://schemas.openxmlformats.org/markup-compatibility/2006" xmlns:a14="http://schemas.microsoft.com/office/drawing/2010/main">
          <mc:Choice Requires="a14">
            <p:sp>
              <p:nvSpPr>
                <p:cNvPr id="375903" name="Rectangle 95"/>
                <p:cNvSpPr>
                  <a:spLocks noChangeArrowheads="1"/>
                </p:cNvSpPr>
                <p:nvPr/>
              </p:nvSpPr>
              <p:spPr bwMode="auto">
                <a:xfrm>
                  <a:off x="4128" y="3120"/>
                  <a:ext cx="672" cy="720"/>
                </a:xfrm>
                <a:prstGeom prst="rect">
                  <a:avLst/>
                </a:prstGeom>
                <a:noFill/>
                <a:ln w="28575">
                  <a:solidFill>
                    <a:schemeClr val="tx1"/>
                  </a:solidFill>
                  <a:miter lim="800000"/>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lstStyle/>
                <a:p>
                  <a:pPr>
                    <a:lnSpc>
                      <a:spcPct val="130000"/>
                    </a:lnSpc>
                  </a:pPr>
                  <a:r>
                    <a:rPr lang="en-US" altLang="zh-CN" sz="2400" dirty="0"/>
                    <a:t>D     Q</a:t>
                  </a:r>
                </a:p>
                <a:p>
                  <a:pPr>
                    <a:lnSpc>
                      <a:spcPct val="130000"/>
                    </a:lnSpc>
                  </a:pPr>
                  <a:r>
                    <a:rPr lang="en-US" altLang="zh-CN" sz="2400" dirty="0"/>
                    <a:t>C     </a:t>
                  </a:r>
                  <a14:m>
                    <m:oMath xmlns:m="http://schemas.openxmlformats.org/officeDocument/2006/math">
                      <m:acc>
                        <m:accPr>
                          <m:chr m:val="̅"/>
                          <m:ctrlPr>
                            <a:rPr lang="en-US" altLang="zh-CN" sz="2400" i="1" dirty="0">
                              <a:latin typeface="Cambria Math" panose="02040503050406030204" pitchFamily="18" charset="0"/>
                            </a:rPr>
                          </m:ctrlPr>
                        </m:accPr>
                        <m:e>
                          <m:r>
                            <a:rPr lang="en-US" altLang="zh-CN" sz="2400" b="1" i="0" dirty="0">
                              <a:latin typeface="Cambria Math" panose="02040503050406030204" pitchFamily="18" charset="0"/>
                            </a:rPr>
                            <m:t>𝐐</m:t>
                          </m:r>
                        </m:e>
                      </m:acc>
                    </m:oMath>
                  </a14:m>
                  <a:endParaRPr lang="en-US" altLang="zh-CN" sz="2400" dirty="0"/>
                </a:p>
              </p:txBody>
            </p:sp>
          </mc:Choice>
          <mc:Fallback xmlns="">
            <p:sp>
              <p:nvSpPr>
                <p:cNvPr id="375903" name="Rectangle 95"/>
                <p:cNvSpPr>
                  <a:spLocks noRot="1" noChangeAspect="1" noMove="1" noResize="1" noEditPoints="1" noAdjustHandles="1" noChangeArrowheads="1" noChangeShapeType="1" noTextEdit="1"/>
                </p:cNvSpPr>
                <p:nvPr/>
              </p:nvSpPr>
              <p:spPr bwMode="auto">
                <a:xfrm>
                  <a:off x="4128" y="3120"/>
                  <a:ext cx="672" cy="720"/>
                </a:xfrm>
                <a:prstGeom prst="rect">
                  <a:avLst/>
                </a:prstGeom>
                <a:blipFill rotWithShape="1">
                  <a:blip r:embed="rId3"/>
                </a:blip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75904" name="Line 96"/>
            <p:cNvSpPr>
              <a:spLocks noChangeShapeType="1"/>
            </p:cNvSpPr>
            <p:nvPr/>
          </p:nvSpPr>
          <p:spPr bwMode="auto">
            <a:xfrm flipH="1">
              <a:off x="3936" y="331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5" name="Line 97"/>
            <p:cNvSpPr>
              <a:spLocks noChangeShapeType="1"/>
            </p:cNvSpPr>
            <p:nvPr/>
          </p:nvSpPr>
          <p:spPr bwMode="auto">
            <a:xfrm flipH="1">
              <a:off x="3936" y="364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6" name="Line 98"/>
            <p:cNvSpPr>
              <a:spLocks noChangeShapeType="1"/>
            </p:cNvSpPr>
            <p:nvPr/>
          </p:nvSpPr>
          <p:spPr bwMode="auto">
            <a:xfrm flipH="1">
              <a:off x="4800" y="331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7" name="Line 99"/>
            <p:cNvSpPr>
              <a:spLocks noChangeShapeType="1"/>
            </p:cNvSpPr>
            <p:nvPr/>
          </p:nvSpPr>
          <p:spPr bwMode="auto">
            <a:xfrm flipH="1">
              <a:off x="4800" y="3648"/>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9" name="Text Box 101"/>
            <p:cNvSpPr txBox="1">
              <a:spLocks noChangeArrowheads="1"/>
            </p:cNvSpPr>
            <p:nvPr/>
          </p:nvSpPr>
          <p:spPr bwMode="auto">
            <a:xfrm>
              <a:off x="4065" y="2791"/>
              <a:ext cx="82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latin typeface="微软雅黑" panose="020B0503020204020204" pitchFamily="34" charset="-122"/>
                  <a:ea typeface="微软雅黑" panose="020B0503020204020204" pitchFamily="34" charset="-122"/>
                </a:rPr>
                <a:t>逻辑符号</a:t>
              </a:r>
            </a:p>
          </p:txBody>
        </p:sp>
      </p:grpSp>
      <p:sp>
        <p:nvSpPr>
          <p:cNvPr id="99" name="Text Box 150"/>
          <p:cNvSpPr txBox="1">
            <a:spLocks noChangeArrowheads="1"/>
          </p:cNvSpPr>
          <p:nvPr/>
        </p:nvSpPr>
        <p:spPr bwMode="auto">
          <a:xfrm>
            <a:off x="6220794" y="117793"/>
            <a:ext cx="2680293" cy="430887"/>
          </a:xfrm>
          <a:prstGeom prst="rect">
            <a:avLst/>
          </a:prstGeom>
          <a:solidFill>
            <a:schemeClr val="bg1"/>
          </a:solidFill>
          <a:ln>
            <a:noFill/>
          </a:ln>
          <a:effectLst/>
        </p:spPr>
        <p:txBody>
          <a:bodyPr wrap="square">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S=1,R=0</a:t>
            </a:r>
            <a:r>
              <a:rPr lang="zh-CN" altLang="en-US" sz="2200" b="1" dirty="0">
                <a:solidFill>
                  <a:srgbClr val="FF0000"/>
                </a:solidFill>
                <a:latin typeface="微软雅黑" panose="020B0503020204020204" pitchFamily="34" charset="-122"/>
                <a:ea typeface="微软雅黑" panose="020B0503020204020204" pitchFamily="34" charset="-122"/>
              </a:rPr>
              <a:t>时，</a:t>
            </a:r>
            <a:r>
              <a:rPr lang="en-US" altLang="zh-CN" sz="2200" b="1" dirty="0">
                <a:solidFill>
                  <a:srgbClr val="FF0000"/>
                </a:solidFill>
                <a:latin typeface="微软雅黑" panose="020B0503020204020204" pitchFamily="34" charset="-122"/>
                <a:ea typeface="微软雅黑" panose="020B0503020204020204" pitchFamily="34" charset="-122"/>
              </a:rPr>
              <a:t>Q=1</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00" name="Text Box 150"/>
          <p:cNvSpPr txBox="1">
            <a:spLocks noChangeArrowheads="1"/>
          </p:cNvSpPr>
          <p:nvPr/>
        </p:nvSpPr>
        <p:spPr bwMode="auto">
          <a:xfrm>
            <a:off x="6220793" y="502977"/>
            <a:ext cx="2599679" cy="430887"/>
          </a:xfrm>
          <a:prstGeom prst="rect">
            <a:avLst/>
          </a:prstGeom>
          <a:solidFill>
            <a:schemeClr val="bg1"/>
          </a:solidFill>
          <a:ln>
            <a:noFill/>
          </a:ln>
          <a:effectLst/>
        </p:spPr>
        <p:txBody>
          <a:bodyPr wrap="square">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S=0,R=1</a:t>
            </a:r>
            <a:r>
              <a:rPr lang="zh-CN" altLang="en-US" sz="2200" b="1" dirty="0">
                <a:solidFill>
                  <a:srgbClr val="FF0000"/>
                </a:solidFill>
                <a:latin typeface="微软雅黑" panose="020B0503020204020204" pitchFamily="34" charset="-122"/>
                <a:ea typeface="微软雅黑" panose="020B0503020204020204" pitchFamily="34" charset="-122"/>
              </a:rPr>
              <a:t>时，</a:t>
            </a:r>
            <a:r>
              <a:rPr lang="en-US" altLang="zh-CN" sz="2200" b="1" dirty="0">
                <a:solidFill>
                  <a:srgbClr val="FF0000"/>
                </a:solidFill>
                <a:latin typeface="微软雅黑" panose="020B0503020204020204" pitchFamily="34" charset="-122"/>
                <a:ea typeface="微软雅黑" panose="020B0503020204020204" pitchFamily="34" charset="-122"/>
              </a:rPr>
              <a:t>Q=0</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3" name="Text Box 150"/>
          <p:cNvSpPr txBox="1">
            <a:spLocks noChangeArrowheads="1"/>
          </p:cNvSpPr>
          <p:nvPr/>
        </p:nvSpPr>
        <p:spPr bwMode="auto">
          <a:xfrm>
            <a:off x="6227191" y="971446"/>
            <a:ext cx="2092815" cy="430887"/>
          </a:xfrm>
          <a:prstGeom prst="rect">
            <a:avLst/>
          </a:prstGeom>
          <a:solidFill>
            <a:schemeClr val="bg1"/>
          </a:solidFill>
          <a:ln>
            <a:noFill/>
          </a:ln>
          <a:effectLst/>
        </p:spPr>
        <p:txBody>
          <a:bodyPr wrap="square">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S</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FF0000"/>
                </a:solidFill>
                <a:latin typeface="微软雅黑" panose="020B0503020204020204" pitchFamily="34" charset="-122"/>
                <a:ea typeface="微软雅黑" panose="020B0503020204020204" pitchFamily="34" charset="-122"/>
              </a:rPr>
              <a:t>R</a:t>
            </a:r>
            <a:r>
              <a:rPr lang="zh-CN" altLang="en-US" sz="2200" b="1" dirty="0">
                <a:solidFill>
                  <a:srgbClr val="FF0000"/>
                </a:solidFill>
                <a:latin typeface="微软雅黑" panose="020B0503020204020204" pitchFamily="34" charset="-122"/>
                <a:ea typeface="微软雅黑" panose="020B0503020204020204" pitchFamily="34" charset="-122"/>
              </a:rPr>
              <a:t>输入互补</a:t>
            </a:r>
          </a:p>
        </p:txBody>
      </p:sp>
      <p:cxnSp>
        <p:nvCxnSpPr>
          <p:cNvPr id="5" name="直接连接符 4"/>
          <p:cNvCxnSpPr/>
          <p:nvPr/>
        </p:nvCxnSpPr>
        <p:spPr bwMode="auto">
          <a:xfrm>
            <a:off x="6053360" y="3104034"/>
            <a:ext cx="173831" cy="0"/>
          </a:xfrm>
          <a:prstGeom prst="line">
            <a:avLst/>
          </a:prstGeom>
          <a:noFill/>
          <a:ln w="28575" cap="flat" cmpd="sng" algn="ctr">
            <a:solidFill>
              <a:srgbClr val="000000"/>
            </a:solidFill>
            <a:prstDash val="solid"/>
            <a:round/>
            <a:headEnd type="none" w="med" len="med"/>
            <a:tailEnd type="none" w="med" len="med"/>
          </a:ln>
          <a:effectLst/>
        </p:spPr>
      </p:cxnSp>
      <p:cxnSp>
        <p:nvCxnSpPr>
          <p:cNvPr id="94" name="直接连接符 93"/>
          <p:cNvCxnSpPr/>
          <p:nvPr/>
        </p:nvCxnSpPr>
        <p:spPr bwMode="auto">
          <a:xfrm>
            <a:off x="8468519" y="2204864"/>
            <a:ext cx="173831" cy="0"/>
          </a:xfrm>
          <a:prstGeom prst="line">
            <a:avLst/>
          </a:prstGeom>
          <a:noFill/>
          <a:ln w="28575" cap="flat" cmpd="sng" algn="ctr">
            <a:solidFill>
              <a:srgbClr val="000000"/>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5883"/>
                                        </p:tgtEl>
                                        <p:attrNameLst>
                                          <p:attrName>style.visibility</p:attrName>
                                        </p:attrNameLst>
                                      </p:cBhvr>
                                      <p:to>
                                        <p:strVal val="visible"/>
                                      </p:to>
                                    </p:set>
                                    <p:animEffect transition="in" filter="blinds(horizontal)">
                                      <p:cBhvr>
                                        <p:cTn id="7" dur="500"/>
                                        <p:tgtEl>
                                          <p:spTgt spid="3758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blinds(horizontal)">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blinds(horizontal)">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5881"/>
                                        </p:tgtEl>
                                        <p:attrNameLst>
                                          <p:attrName>style.visibility</p:attrName>
                                        </p:attrNameLst>
                                      </p:cBhvr>
                                      <p:to>
                                        <p:strVal val="visible"/>
                                      </p:to>
                                    </p:set>
                                    <p:animEffect transition="in" filter="blinds(horizontal)">
                                      <p:cBhvr>
                                        <p:cTn id="27" dur="500"/>
                                        <p:tgtEl>
                                          <p:spTgt spid="3758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5884"/>
                                        </p:tgtEl>
                                        <p:attrNameLst>
                                          <p:attrName>style.visibility</p:attrName>
                                        </p:attrNameLst>
                                      </p:cBhvr>
                                      <p:to>
                                        <p:strVal val="visible"/>
                                      </p:to>
                                    </p:set>
                                    <p:animEffect transition="in" filter="blinds(horizontal)">
                                      <p:cBhvr>
                                        <p:cTn id="32" dur="500"/>
                                        <p:tgtEl>
                                          <p:spTgt spid="37588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5885"/>
                                        </p:tgtEl>
                                        <p:attrNameLst>
                                          <p:attrName>style.visibility</p:attrName>
                                        </p:attrNameLst>
                                      </p:cBhvr>
                                      <p:to>
                                        <p:strVal val="visible"/>
                                      </p:to>
                                    </p:set>
                                    <p:animEffect transition="in" filter="blinds(horizontal)">
                                      <p:cBhvr>
                                        <p:cTn id="37" dur="500"/>
                                        <p:tgtEl>
                                          <p:spTgt spid="37588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5886"/>
                                        </p:tgtEl>
                                        <p:attrNameLst>
                                          <p:attrName>style.visibility</p:attrName>
                                        </p:attrNameLst>
                                      </p:cBhvr>
                                      <p:to>
                                        <p:strVal val="visible"/>
                                      </p:to>
                                    </p:set>
                                    <p:animEffect transition="in" filter="blinds(horizontal)">
                                      <p:cBhvr>
                                        <p:cTn id="42" dur="500"/>
                                        <p:tgtEl>
                                          <p:spTgt spid="37588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5888"/>
                                        </p:tgtEl>
                                        <p:attrNameLst>
                                          <p:attrName>style.visibility</p:attrName>
                                        </p:attrNameLst>
                                      </p:cBhvr>
                                      <p:to>
                                        <p:strVal val="visible"/>
                                      </p:to>
                                    </p:set>
                                    <p:animEffect transition="in" filter="blinds(horizontal)">
                                      <p:cBhvr>
                                        <p:cTn id="47" dur="500"/>
                                        <p:tgtEl>
                                          <p:spTgt spid="3758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5873"/>
                                        </p:tgtEl>
                                        <p:attrNameLst>
                                          <p:attrName>style.visibility</p:attrName>
                                        </p:attrNameLst>
                                      </p:cBhvr>
                                      <p:to>
                                        <p:strVal val="visible"/>
                                      </p:to>
                                    </p:set>
                                    <p:animEffect transition="in" filter="blinds(horizontal)">
                                      <p:cBhvr>
                                        <p:cTn id="52" dur="500"/>
                                        <p:tgtEl>
                                          <p:spTgt spid="37587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5889"/>
                                        </p:tgtEl>
                                        <p:attrNameLst>
                                          <p:attrName>style.visibility</p:attrName>
                                        </p:attrNameLst>
                                      </p:cBhvr>
                                      <p:to>
                                        <p:strVal val="visible"/>
                                      </p:to>
                                    </p:set>
                                    <p:animEffect transition="in" filter="blinds(horizontal)">
                                      <p:cBhvr>
                                        <p:cTn id="57" dur="500"/>
                                        <p:tgtEl>
                                          <p:spTgt spid="37588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75892"/>
                                        </p:tgtEl>
                                        <p:attrNameLst>
                                          <p:attrName>style.visibility</p:attrName>
                                        </p:attrNameLst>
                                      </p:cBhvr>
                                      <p:to>
                                        <p:strVal val="visible"/>
                                      </p:to>
                                    </p:set>
                                    <p:animEffect transition="in" filter="blinds(horizontal)">
                                      <p:cBhvr>
                                        <p:cTn id="62" dur="500"/>
                                        <p:tgtEl>
                                          <p:spTgt spid="37589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5887"/>
                                        </p:tgtEl>
                                        <p:attrNameLst>
                                          <p:attrName>style.visibility</p:attrName>
                                        </p:attrNameLst>
                                      </p:cBhvr>
                                      <p:to>
                                        <p:strVal val="visible"/>
                                      </p:to>
                                    </p:set>
                                    <p:animEffect transition="in" filter="blinds(horizontal)">
                                      <p:cBhvr>
                                        <p:cTn id="67" dur="500"/>
                                        <p:tgtEl>
                                          <p:spTgt spid="3758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75893"/>
                                        </p:tgtEl>
                                        <p:attrNameLst>
                                          <p:attrName>style.visibility</p:attrName>
                                        </p:attrNameLst>
                                      </p:cBhvr>
                                      <p:to>
                                        <p:strVal val="visible"/>
                                      </p:to>
                                    </p:set>
                                    <p:animEffect transition="in" filter="blinds(horizontal)">
                                      <p:cBhvr>
                                        <p:cTn id="72" dur="500"/>
                                        <p:tgtEl>
                                          <p:spTgt spid="37589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75894"/>
                                        </p:tgtEl>
                                        <p:attrNameLst>
                                          <p:attrName>style.visibility</p:attrName>
                                        </p:attrNameLst>
                                      </p:cBhvr>
                                      <p:to>
                                        <p:strVal val="visible"/>
                                      </p:to>
                                    </p:set>
                                    <p:animEffect transition="in" filter="blinds(horizontal)">
                                      <p:cBhvr>
                                        <p:cTn id="77" dur="500"/>
                                        <p:tgtEl>
                                          <p:spTgt spid="37589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75902"/>
                                        </p:tgtEl>
                                        <p:attrNameLst>
                                          <p:attrName>style.visibility</p:attrName>
                                        </p:attrNameLst>
                                      </p:cBhvr>
                                      <p:to>
                                        <p:strVal val="visible"/>
                                      </p:to>
                                    </p:set>
                                    <p:animEffect transition="in" filter="blinds(horizontal)">
                                      <p:cBhvr>
                                        <p:cTn id="82" dur="500"/>
                                        <p:tgtEl>
                                          <p:spTgt spid="37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73" grpId="0" autoUpdateAnimBg="0"/>
      <p:bldP spid="375884" grpId="0" autoUpdateAnimBg="0"/>
      <p:bldP spid="375885" grpId="0" autoUpdateAnimBg="0"/>
      <p:bldP spid="375886" grpId="0" autoUpdateAnimBg="0"/>
      <p:bldP spid="375887" grpId="0" autoUpdateAnimBg="0"/>
      <p:bldP spid="375888" grpId="0" autoUpdateAnimBg="0"/>
      <p:bldP spid="375889" grpId="0" autoUpdateAnimBg="0"/>
      <p:bldP spid="375893" grpId="0" animBg="1" autoUpdateAnimBg="0"/>
      <p:bldP spid="99" grpId="0" animBg="1" autoUpdateAnimBg="0"/>
      <p:bldP spid="100" grpId="0" animBg="1" autoUpdateAnimBg="0"/>
      <p:bldP spid="9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7" name="Text Box 37"/>
          <p:cNvSpPr txBox="1">
            <a:spLocks noChangeArrowheads="1"/>
          </p:cNvSpPr>
          <p:nvPr/>
        </p:nvSpPr>
        <p:spPr bwMode="auto">
          <a:xfrm>
            <a:off x="4691386" y="1392579"/>
            <a:ext cx="4039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anose="02010609060101010101" pitchFamily="49" charset="-122"/>
              </a:rPr>
              <a:t>特征方程：</a:t>
            </a:r>
            <a:r>
              <a:rPr lang="en-US" altLang="zh-CN" sz="2400" dirty="0">
                <a:solidFill>
                  <a:srgbClr val="FF0000"/>
                </a:solidFill>
                <a:latin typeface="Tahoma" panose="020B0604030504040204" pitchFamily="34" charset="0"/>
                <a:ea typeface="黑体" panose="02010609060101010101" pitchFamily="49" charset="-122"/>
              </a:rPr>
              <a:t>Q</a:t>
            </a:r>
            <a:r>
              <a:rPr lang="zh-CN" altLang="en-US" sz="2400" dirty="0">
                <a:solidFill>
                  <a:srgbClr val="FF0000"/>
                </a:solidFill>
                <a:latin typeface="Tahoma" panose="020B0604030504040204" pitchFamily="34" charset="0"/>
                <a:ea typeface="黑体" panose="02010609060101010101" pitchFamily="49" charset="-122"/>
              </a:rPr>
              <a:t>*</a:t>
            </a:r>
            <a:r>
              <a:rPr lang="zh-CN" altLang="en-US" sz="2400" dirty="0">
                <a:solidFill>
                  <a:srgbClr val="FF0000"/>
                </a:solidFill>
                <a:latin typeface="Tahoma" panose="020B0604030504040204" pitchFamily="34" charset="0"/>
              </a:rPr>
              <a:t> = </a:t>
            </a:r>
            <a:r>
              <a:rPr lang="en-US" altLang="zh-CN" sz="2400" dirty="0">
                <a:solidFill>
                  <a:srgbClr val="FF0000"/>
                </a:solidFill>
                <a:latin typeface="Tahoma" panose="020B0604030504040204" pitchFamily="34" charset="0"/>
              </a:rPr>
              <a:t>D（C=1）</a:t>
            </a:r>
            <a:endParaRPr lang="en-US" altLang="zh-CN" sz="2400" baseline="30000" dirty="0">
              <a:solidFill>
                <a:srgbClr val="FF0000"/>
              </a:solidFill>
              <a:latin typeface="Tahoma" panose="020B0604030504040204" pitchFamily="34" charset="0"/>
            </a:endParaRPr>
          </a:p>
        </p:txBody>
      </p:sp>
      <p:grpSp>
        <p:nvGrpSpPr>
          <p:cNvPr id="419883" name="Group 43"/>
          <p:cNvGrpSpPr/>
          <p:nvPr/>
        </p:nvGrpSpPr>
        <p:grpSpPr bwMode="auto">
          <a:xfrm>
            <a:off x="5287836" y="2985192"/>
            <a:ext cx="2133600" cy="609600"/>
            <a:chOff x="1104" y="3312"/>
            <a:chExt cx="1344" cy="384"/>
          </a:xfrm>
        </p:grpSpPr>
        <p:sp>
          <p:nvSpPr>
            <p:cNvPr id="419884" name="Oval 44"/>
            <p:cNvSpPr>
              <a:spLocks noChangeArrowheads="1"/>
            </p:cNvSpPr>
            <p:nvPr/>
          </p:nvSpPr>
          <p:spPr bwMode="auto">
            <a:xfrm>
              <a:off x="1104" y="3312"/>
              <a:ext cx="384" cy="384"/>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anose="020B0604030504040204" pitchFamily="34" charset="0"/>
                  <a:ea typeface="黑体" panose="02010609060101010101" pitchFamily="49" charset="-122"/>
                </a:rPr>
                <a:t>0</a:t>
              </a:r>
            </a:p>
          </p:txBody>
        </p:sp>
        <p:sp>
          <p:nvSpPr>
            <p:cNvPr id="419885" name="Oval 45"/>
            <p:cNvSpPr>
              <a:spLocks noChangeArrowheads="1"/>
            </p:cNvSpPr>
            <p:nvPr/>
          </p:nvSpPr>
          <p:spPr bwMode="auto">
            <a:xfrm>
              <a:off x="2064" y="3312"/>
              <a:ext cx="384" cy="384"/>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anose="020B0604030504040204" pitchFamily="34" charset="0"/>
                  <a:ea typeface="黑体" panose="02010609060101010101" pitchFamily="49" charset="-122"/>
                </a:rPr>
                <a:t>1</a:t>
              </a:r>
            </a:p>
          </p:txBody>
        </p:sp>
      </p:grpSp>
      <p:grpSp>
        <p:nvGrpSpPr>
          <p:cNvPr id="419886" name="Group 46"/>
          <p:cNvGrpSpPr/>
          <p:nvPr/>
        </p:nvGrpSpPr>
        <p:grpSpPr bwMode="auto">
          <a:xfrm>
            <a:off x="5599265" y="2394963"/>
            <a:ext cx="1523722" cy="589525"/>
            <a:chOff x="1313" y="2945"/>
            <a:chExt cx="947" cy="400"/>
          </a:xfrm>
        </p:grpSpPr>
        <p:cxnSp>
          <p:nvCxnSpPr>
            <p:cNvPr id="419887" name="AutoShape 47"/>
            <p:cNvCxnSpPr>
              <a:cxnSpLocks noChangeShapeType="1"/>
            </p:cNvCxnSpPr>
            <p:nvPr/>
          </p:nvCxnSpPr>
          <p:spPr bwMode="auto">
            <a:xfrm rot="5400000" flipH="1" flipV="1">
              <a:off x="1782" y="2867"/>
              <a:ext cx="9" cy="947"/>
            </a:xfrm>
            <a:prstGeom prst="curvedConnector3">
              <a:avLst>
                <a:gd name="adj1" fmla="val 1800000"/>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88" name="Text Box 48"/>
            <p:cNvSpPr txBox="1">
              <a:spLocks noChangeArrowheads="1"/>
            </p:cNvSpPr>
            <p:nvPr/>
          </p:nvSpPr>
          <p:spPr bwMode="auto">
            <a:xfrm>
              <a:off x="1549" y="2945"/>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latin typeface="Tahoma" panose="020B0604030504040204" pitchFamily="34" charset="0"/>
                </a:rPr>
                <a:t>D=1</a:t>
              </a:r>
            </a:p>
          </p:txBody>
        </p:sp>
      </p:grpSp>
      <p:grpSp>
        <p:nvGrpSpPr>
          <p:cNvPr id="419889" name="Group 49"/>
          <p:cNvGrpSpPr/>
          <p:nvPr/>
        </p:nvGrpSpPr>
        <p:grpSpPr bwMode="auto">
          <a:xfrm>
            <a:off x="5640262" y="3620206"/>
            <a:ext cx="1524000" cy="646113"/>
            <a:chOff x="1326" y="3719"/>
            <a:chExt cx="960" cy="407"/>
          </a:xfrm>
        </p:grpSpPr>
        <p:cxnSp>
          <p:nvCxnSpPr>
            <p:cNvPr id="419890" name="AutoShape 50"/>
            <p:cNvCxnSpPr>
              <a:cxnSpLocks noChangeShapeType="1"/>
            </p:cNvCxnSpPr>
            <p:nvPr/>
          </p:nvCxnSpPr>
          <p:spPr bwMode="auto">
            <a:xfrm rot="5400000">
              <a:off x="1802" y="3243"/>
              <a:ext cx="8" cy="960"/>
            </a:xfrm>
            <a:prstGeom prst="curvedConnector3">
              <a:avLst>
                <a:gd name="adj1" fmla="val 1800000"/>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1" name="Text Box 51"/>
            <p:cNvSpPr txBox="1">
              <a:spLocks noChangeArrowheads="1"/>
            </p:cNvSpPr>
            <p:nvPr/>
          </p:nvSpPr>
          <p:spPr bwMode="auto">
            <a:xfrm>
              <a:off x="1525" y="383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anose="020B0604030504040204" pitchFamily="34" charset="0"/>
                </a:rPr>
                <a:t>D=0</a:t>
              </a:r>
              <a:endParaRPr lang="zh-CN" altLang="en-US">
                <a:latin typeface="Tahoma" panose="020B0604030504040204" pitchFamily="34" charset="0"/>
              </a:endParaRPr>
            </a:p>
          </p:txBody>
        </p:sp>
      </p:grpSp>
      <p:grpSp>
        <p:nvGrpSpPr>
          <p:cNvPr id="419892" name="Group 52"/>
          <p:cNvGrpSpPr/>
          <p:nvPr/>
        </p:nvGrpSpPr>
        <p:grpSpPr bwMode="auto">
          <a:xfrm>
            <a:off x="7326336" y="3008837"/>
            <a:ext cx="1566863" cy="493713"/>
            <a:chOff x="2354" y="3457"/>
            <a:chExt cx="987" cy="311"/>
          </a:xfrm>
        </p:grpSpPr>
        <p:cxnSp>
          <p:nvCxnSpPr>
            <p:cNvPr id="419893" name="AutoShape 53"/>
            <p:cNvCxnSpPr>
              <a:cxnSpLocks noChangeShapeType="1"/>
              <a:stCxn id="419885" idx="7"/>
              <a:endCxn id="419885" idx="5"/>
            </p:cNvCxnSpPr>
            <p:nvPr/>
          </p:nvCxnSpPr>
          <p:spPr bwMode="auto">
            <a:xfrm rot="16200000" flipH="1">
              <a:off x="2222" y="3589"/>
              <a:ext cx="272" cy="8"/>
            </a:xfrm>
            <a:prstGeom prst="curvedConnector5">
              <a:avLst>
                <a:gd name="adj1" fmla="val -53033"/>
                <a:gd name="adj2" fmla="val 5897055"/>
                <a:gd name="adj3" fmla="val 153033"/>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4" name="Text Box 54"/>
            <p:cNvSpPr txBox="1">
              <a:spLocks noChangeArrowheads="1"/>
            </p:cNvSpPr>
            <p:nvPr/>
          </p:nvSpPr>
          <p:spPr bwMode="auto">
            <a:xfrm>
              <a:off x="2801" y="3480"/>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ahoma" panose="020B0604030504040204" pitchFamily="34" charset="0"/>
                </a:rPr>
                <a:t>D=1</a:t>
              </a:r>
              <a:endParaRPr lang="zh-CN" altLang="en-US" dirty="0">
                <a:latin typeface="Tahoma" panose="020B0604030504040204" pitchFamily="34" charset="0"/>
              </a:endParaRPr>
            </a:p>
          </p:txBody>
        </p:sp>
      </p:grpSp>
      <p:grpSp>
        <p:nvGrpSpPr>
          <p:cNvPr id="419895" name="Group 55"/>
          <p:cNvGrpSpPr/>
          <p:nvPr/>
        </p:nvGrpSpPr>
        <p:grpSpPr bwMode="auto">
          <a:xfrm>
            <a:off x="4028948" y="3043644"/>
            <a:ext cx="1354138" cy="477838"/>
            <a:chOff x="311" y="3392"/>
            <a:chExt cx="853" cy="301"/>
          </a:xfrm>
        </p:grpSpPr>
        <p:cxnSp>
          <p:nvCxnSpPr>
            <p:cNvPr id="419896" name="AutoShape 56"/>
            <p:cNvCxnSpPr>
              <a:cxnSpLocks noChangeShapeType="1"/>
            </p:cNvCxnSpPr>
            <p:nvPr/>
          </p:nvCxnSpPr>
          <p:spPr bwMode="auto">
            <a:xfrm rot="16200000" flipH="1">
              <a:off x="1024" y="3524"/>
              <a:ext cx="272" cy="8"/>
            </a:xfrm>
            <a:prstGeom prst="curvedConnector5">
              <a:avLst>
                <a:gd name="adj1" fmla="val -53033"/>
                <a:gd name="adj2" fmla="val -4170228"/>
                <a:gd name="adj3" fmla="val 153033"/>
              </a:avLst>
            </a:prstGeom>
            <a:noFill/>
            <a:ln w="28575">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7" name="Text Box 57"/>
            <p:cNvSpPr txBox="1">
              <a:spLocks noChangeArrowheads="1"/>
            </p:cNvSpPr>
            <p:nvPr/>
          </p:nvSpPr>
          <p:spPr bwMode="auto">
            <a:xfrm>
              <a:off x="311" y="3405"/>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latin typeface="Tahoma" panose="020B0604030504040204" pitchFamily="34" charset="0"/>
                </a:rPr>
                <a:t>D=0</a:t>
              </a:r>
              <a:endParaRPr lang="zh-CN" altLang="en-US" dirty="0">
                <a:latin typeface="Tahoma" panose="020B0604030504040204" pitchFamily="34" charset="0"/>
              </a:endParaRPr>
            </a:p>
          </p:txBody>
        </p:sp>
      </p:grpSp>
      <p:grpSp>
        <p:nvGrpSpPr>
          <p:cNvPr id="419910" name="Group 70"/>
          <p:cNvGrpSpPr/>
          <p:nvPr/>
        </p:nvGrpSpPr>
        <p:grpSpPr bwMode="auto">
          <a:xfrm>
            <a:off x="1551831" y="1412776"/>
            <a:ext cx="1724025" cy="2209800"/>
            <a:chOff x="4038" y="672"/>
            <a:chExt cx="1086" cy="1392"/>
          </a:xfrm>
        </p:grpSpPr>
        <p:sp>
          <p:nvSpPr>
            <p:cNvPr id="419899" name="Text Box 59"/>
            <p:cNvSpPr txBox="1">
              <a:spLocks noChangeArrowheads="1"/>
            </p:cNvSpPr>
            <p:nvPr/>
          </p:nvSpPr>
          <p:spPr bwMode="auto">
            <a:xfrm>
              <a:off x="4189" y="1470"/>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panose="02010600030101010101" pitchFamily="2" charset="-122"/>
                </a:defRPr>
              </a:lvl1pPr>
              <a:lvl2pPr marL="914400" indent="-457200">
                <a:defRPr kumimoji="1" sz="2400">
                  <a:solidFill>
                    <a:schemeClr val="tx1"/>
                  </a:solidFill>
                  <a:latin typeface="Arial Narrow" pitchFamily="34" charset="0"/>
                  <a:ea typeface="宋体" panose="02010600030101010101" pitchFamily="2" charset="-122"/>
                </a:defRPr>
              </a:lvl2pPr>
              <a:lvl3pPr marL="1371600" indent="-457200">
                <a:defRPr kumimoji="1" sz="2400">
                  <a:solidFill>
                    <a:schemeClr val="tx1"/>
                  </a:solidFill>
                  <a:latin typeface="Arial Narrow" pitchFamily="34" charset="0"/>
                  <a:ea typeface="宋体" panose="02010600030101010101" pitchFamily="2" charset="-122"/>
                </a:defRPr>
              </a:lvl3pPr>
              <a:lvl4pPr marL="1828800" indent="-457200">
                <a:defRPr kumimoji="1" sz="2400">
                  <a:solidFill>
                    <a:schemeClr val="tx1"/>
                  </a:solidFill>
                  <a:latin typeface="Arial Narrow" pitchFamily="34" charset="0"/>
                  <a:ea typeface="宋体" panose="02010600030101010101" pitchFamily="2" charset="-122"/>
                </a:defRPr>
              </a:lvl4pPr>
              <a:lvl5pPr marL="2286000" indent="-457200">
                <a:defRPr kumimoji="1" sz="2400">
                  <a:solidFill>
                    <a:schemeClr val="tx1"/>
                  </a:solidFill>
                  <a:latin typeface="Arial Narrow" pitchFamily="34"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Arial Narrow" pitchFamily="34" charset="0"/>
                  <a:ea typeface="宋体" panose="02010600030101010101" pitchFamily="2" charset="-122"/>
                </a:defRPr>
              </a:lvl9pPr>
            </a:lstStyle>
            <a:p>
              <a:r>
                <a:rPr lang="zh-CN" altLang="en-US" dirty="0">
                  <a:latin typeface="Tahoma" panose="020B0604030504040204" pitchFamily="34" charset="0"/>
                </a:rPr>
                <a:t>0</a:t>
              </a:r>
            </a:p>
            <a:p>
              <a:r>
                <a:rPr lang="zh-CN" altLang="en-US" dirty="0">
                  <a:latin typeface="Tahoma" panose="020B0604030504040204" pitchFamily="34" charset="0"/>
                </a:rPr>
                <a:t>1</a:t>
              </a:r>
            </a:p>
          </p:txBody>
        </p:sp>
        <p:sp>
          <p:nvSpPr>
            <p:cNvPr id="419900" name="Text Box 60"/>
            <p:cNvSpPr txBox="1">
              <a:spLocks noChangeArrowheads="1"/>
            </p:cNvSpPr>
            <p:nvPr/>
          </p:nvSpPr>
          <p:spPr bwMode="auto">
            <a:xfrm>
              <a:off x="4191" y="1102"/>
              <a:ext cx="2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rPr>
                <a:t>D</a:t>
              </a:r>
              <a:endParaRPr lang="en-US" altLang="zh-CN" sz="2400" baseline="-25000">
                <a:latin typeface="Tahoma" panose="020B0604030504040204" pitchFamily="34" charset="0"/>
              </a:endParaRPr>
            </a:p>
          </p:txBody>
        </p:sp>
        <p:sp>
          <p:nvSpPr>
            <p:cNvPr id="419901" name="Line 61"/>
            <p:cNvSpPr>
              <a:spLocks noChangeShapeType="1"/>
            </p:cNvSpPr>
            <p:nvPr/>
          </p:nvSpPr>
          <p:spPr bwMode="auto">
            <a:xfrm>
              <a:off x="4062" y="1440"/>
              <a:ext cx="102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2" name="Text Box 62"/>
            <p:cNvSpPr txBox="1">
              <a:spLocks noChangeArrowheads="1"/>
            </p:cNvSpPr>
            <p:nvPr/>
          </p:nvSpPr>
          <p:spPr bwMode="auto">
            <a:xfrm>
              <a:off x="4659" y="1478"/>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Tahoma" panose="020B0604030504040204" pitchFamily="34" charset="0"/>
                  <a:ea typeface="黑体" panose="02010609060101010101" pitchFamily="49" charset="-122"/>
                </a:rPr>
                <a:t>0</a:t>
              </a:r>
            </a:p>
            <a:p>
              <a:pPr algn="ctr"/>
              <a:r>
                <a:rPr lang="zh-CN" altLang="en-US" sz="2400">
                  <a:latin typeface="Tahoma" panose="020B0604030504040204" pitchFamily="34" charset="0"/>
                  <a:ea typeface="黑体" panose="02010609060101010101" pitchFamily="49" charset="-122"/>
                </a:rPr>
                <a:t>1</a:t>
              </a:r>
            </a:p>
          </p:txBody>
        </p:sp>
        <p:sp>
          <p:nvSpPr>
            <p:cNvPr id="419904" name="Line 64"/>
            <p:cNvSpPr>
              <a:spLocks noChangeShapeType="1"/>
            </p:cNvSpPr>
            <p:nvPr/>
          </p:nvSpPr>
          <p:spPr bwMode="auto">
            <a:xfrm flipH="1">
              <a:off x="4542" y="1056"/>
              <a:ext cx="0" cy="100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5" name="Line 65"/>
            <p:cNvSpPr>
              <a:spLocks noChangeShapeType="1"/>
            </p:cNvSpPr>
            <p:nvPr/>
          </p:nvSpPr>
          <p:spPr bwMode="auto">
            <a:xfrm>
              <a:off x="4062" y="1056"/>
              <a:ext cx="1026" cy="0"/>
            </a:xfrm>
            <a:prstGeom prst="line">
              <a:avLst/>
            </a:prstGeom>
            <a:noFill/>
            <a:ln w="57150" cmpd="thickThin">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6" name="Line 66"/>
            <p:cNvSpPr>
              <a:spLocks noChangeShapeType="1"/>
            </p:cNvSpPr>
            <p:nvPr/>
          </p:nvSpPr>
          <p:spPr bwMode="auto">
            <a:xfrm>
              <a:off x="4062" y="2064"/>
              <a:ext cx="1026" cy="0"/>
            </a:xfrm>
            <a:prstGeom prst="line">
              <a:avLst/>
            </a:prstGeom>
            <a:noFill/>
            <a:ln w="57150" cmpd="thinThick">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7" name="Text Box 67"/>
            <p:cNvSpPr txBox="1">
              <a:spLocks noChangeArrowheads="1"/>
            </p:cNvSpPr>
            <p:nvPr/>
          </p:nvSpPr>
          <p:spPr bwMode="auto">
            <a:xfrm>
              <a:off x="4642" y="1104"/>
              <a:ext cx="3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anose="020B0604030504040204" pitchFamily="34" charset="0"/>
                  <a:ea typeface="黑体" panose="02010609060101010101" pitchFamily="49" charset="-122"/>
                </a:rPr>
                <a:t>Q</a:t>
              </a:r>
              <a:r>
                <a:rPr lang="zh-CN" altLang="en-US" sz="2400" dirty="0">
                  <a:latin typeface="Tahoma" panose="020B0604030504040204" pitchFamily="34" charset="0"/>
                  <a:ea typeface="黑体" panose="02010609060101010101" pitchFamily="49" charset="-122"/>
                </a:rPr>
                <a:t>*</a:t>
              </a:r>
              <a:endParaRPr lang="en-US" altLang="zh-CN" sz="2400" dirty="0">
                <a:latin typeface="Tahoma" panose="020B0604030504040204" pitchFamily="34" charset="0"/>
              </a:endParaRPr>
            </a:p>
          </p:txBody>
        </p:sp>
        <p:sp>
          <p:nvSpPr>
            <p:cNvPr id="419909" name="Text Box 69"/>
            <p:cNvSpPr txBox="1">
              <a:spLocks noChangeArrowheads="1"/>
            </p:cNvSpPr>
            <p:nvPr/>
          </p:nvSpPr>
          <p:spPr bwMode="auto">
            <a:xfrm>
              <a:off x="4038" y="672"/>
              <a:ext cx="108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ea typeface="黑体" panose="02010609060101010101" pitchFamily="49" charset="-122"/>
                </a:rPr>
                <a:t>状态转移表</a:t>
              </a:r>
              <a:endParaRPr lang="zh-CN" altLang="en-US" sz="2400" dirty="0"/>
            </a:p>
          </p:txBody>
        </p:sp>
      </p:grpSp>
      <p:sp>
        <p:nvSpPr>
          <p:cNvPr id="419911" name="Rectangle 71"/>
          <p:cNvSpPr>
            <a:spLocks noGrp="1" noChangeArrowheads="1"/>
          </p:cNvSpPr>
          <p:nvPr>
            <p:ph type="title"/>
          </p:nvPr>
        </p:nvSpPr>
        <p:spPr/>
        <p:txBody>
          <a:bodyPr/>
          <a:lstStyle/>
          <a:p>
            <a:r>
              <a:rPr lang="en-US" altLang="zh-CN" b="1" dirty="0"/>
              <a:t>2.3 D</a:t>
            </a:r>
            <a:r>
              <a:rPr lang="zh-CN" altLang="en-US" b="1" dirty="0"/>
              <a:t>锁存器</a:t>
            </a:r>
          </a:p>
        </p:txBody>
      </p:sp>
      <p:sp>
        <p:nvSpPr>
          <p:cNvPr id="2" name="内容占位符 1"/>
          <p:cNvSpPr>
            <a:spLocks noGrp="1"/>
          </p:cNvSpPr>
          <p:nvPr>
            <p:ph idx="1"/>
          </p:nvPr>
        </p:nvSpPr>
        <p:spPr>
          <a:xfrm>
            <a:off x="640852" y="789955"/>
            <a:ext cx="5256584" cy="423129"/>
          </a:xfrm>
        </p:spPr>
        <p:txBody>
          <a:bodyPr/>
          <a:lstStyle/>
          <a:p>
            <a:r>
              <a:rPr lang="en-US" altLang="zh-CN" sz="2200" b="1" dirty="0"/>
              <a:t>D</a:t>
            </a:r>
            <a:r>
              <a:rPr lang="zh-CN" altLang="en-US" sz="2200" b="1" dirty="0"/>
              <a:t>锁存器状态表、状态图和特征方程</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18</a:t>
            </a:fld>
            <a:endParaRPr lang="en-US" altLang="zh-CN"/>
          </a:p>
        </p:txBody>
      </p:sp>
      <p:sp>
        <p:nvSpPr>
          <p:cNvPr id="419913" name="Text Box 73"/>
          <p:cNvSpPr txBox="1">
            <a:spLocks noChangeArrowheads="1"/>
          </p:cNvSpPr>
          <p:nvPr/>
        </p:nvSpPr>
        <p:spPr bwMode="auto">
          <a:xfrm>
            <a:off x="5961344" y="187076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B050"/>
                </a:solidFill>
                <a:ea typeface="黑体" panose="02010609060101010101" pitchFamily="49" charset="-122"/>
              </a:rPr>
              <a:t>状态图</a:t>
            </a:r>
          </a:p>
        </p:txBody>
      </p:sp>
      <p:sp>
        <p:nvSpPr>
          <p:cNvPr id="33" name="内容占位符 2"/>
          <p:cNvSpPr txBox="1"/>
          <p:nvPr/>
        </p:nvSpPr>
        <p:spPr bwMode="auto">
          <a:xfrm>
            <a:off x="555171" y="4044250"/>
            <a:ext cx="2720686" cy="45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800" b="0">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lnSpc>
                <a:spcPct val="120000"/>
              </a:lnSpc>
              <a:spcBef>
                <a:spcPct val="10000"/>
              </a:spcBef>
              <a:spcAft>
                <a:spcPct val="0"/>
              </a:spcAft>
              <a:buSzPct val="100000"/>
              <a:buChar char="•"/>
              <a:defRPr sz="2400" b="1">
                <a:solidFill>
                  <a:srgbClr val="0000FF"/>
                </a:solidFill>
                <a:latin typeface="微软雅黑 Light" panose="020B0502040204020203" pitchFamily="34" charset="-122"/>
                <a:ea typeface="微软雅黑 Light" panose="020B0502040204020203" pitchFamily="34" charset="-122"/>
              </a:defRPr>
            </a:lvl2pPr>
            <a:lvl3pPr marL="1257300" indent="-342900" algn="l" rtl="0" eaLnBrk="1" fontAlgn="base" hangingPunct="1">
              <a:lnSpc>
                <a:spcPct val="120000"/>
              </a:lnSpc>
              <a:spcBef>
                <a:spcPct val="10000"/>
              </a:spcBef>
              <a:spcAft>
                <a:spcPct val="0"/>
              </a:spcAft>
              <a:buSzPct val="100000"/>
              <a:buChar char="-"/>
              <a:defRPr sz="2000" b="1">
                <a:solidFill>
                  <a:schemeClr val="tx1"/>
                </a:solidFill>
                <a:latin typeface="微软雅黑 Light" panose="020B0502040204020203" pitchFamily="34" charset="-122"/>
                <a:ea typeface="微软雅黑 Light" panose="020B0502040204020203" pitchFamily="34" charset="-122"/>
              </a:defRPr>
            </a:lvl3pPr>
            <a:lvl4pPr marL="17145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4pPr>
            <a:lvl5pPr marL="21717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a:lstStyle>
          <a:p>
            <a:r>
              <a:rPr lang="en-US" altLang="zh-CN" sz="2200" b="1" dirty="0"/>
              <a:t>D</a:t>
            </a:r>
            <a:r>
              <a:rPr lang="zh-CN" altLang="en-US" sz="2200" b="1" dirty="0"/>
              <a:t>锁存器的时序图</a:t>
            </a:r>
          </a:p>
        </p:txBody>
      </p:sp>
      <p:pic>
        <p:nvPicPr>
          <p:cNvPr id="34" name="图片 33"/>
          <p:cNvPicPr>
            <a:picLocks noChangeAspect="1"/>
          </p:cNvPicPr>
          <p:nvPr/>
        </p:nvPicPr>
        <p:blipFill>
          <a:blip r:embed="rId3"/>
          <a:stretch>
            <a:fillRect/>
          </a:stretch>
        </p:blipFill>
        <p:spPr>
          <a:xfrm>
            <a:off x="1562414" y="4681306"/>
            <a:ext cx="5804909" cy="1909507"/>
          </a:xfrm>
          <a:prstGeom prst="rect">
            <a:avLst/>
          </a:prstGeom>
        </p:spPr>
      </p:pic>
      <p:sp>
        <p:nvSpPr>
          <p:cNvPr id="35" name="文本框 34"/>
          <p:cNvSpPr txBox="1"/>
          <p:nvPr/>
        </p:nvSpPr>
        <p:spPr>
          <a:xfrm>
            <a:off x="1187624" y="4869160"/>
            <a:ext cx="504056" cy="369332"/>
          </a:xfrm>
          <a:prstGeom prst="rect">
            <a:avLst/>
          </a:prstGeom>
          <a:noFill/>
        </p:spPr>
        <p:txBody>
          <a:bodyPr wrap="square" rtlCol="0">
            <a:spAutoFit/>
          </a:bodyPr>
          <a:lstStyle/>
          <a:p>
            <a:r>
              <a:rPr lang="en-US" altLang="zh-CN" dirty="0"/>
              <a:t>D</a:t>
            </a:r>
            <a:endParaRPr lang="zh-CN" altLang="en-US" dirty="0"/>
          </a:p>
        </p:txBody>
      </p:sp>
      <p:sp>
        <p:nvSpPr>
          <p:cNvPr id="36" name="文本框 35"/>
          <p:cNvSpPr txBox="1"/>
          <p:nvPr/>
        </p:nvSpPr>
        <p:spPr>
          <a:xfrm>
            <a:off x="1181118" y="5483519"/>
            <a:ext cx="504056" cy="369332"/>
          </a:xfrm>
          <a:prstGeom prst="rect">
            <a:avLst/>
          </a:prstGeom>
          <a:noFill/>
        </p:spPr>
        <p:txBody>
          <a:bodyPr wrap="square" rtlCol="0">
            <a:spAutoFit/>
          </a:bodyPr>
          <a:lstStyle/>
          <a:p>
            <a:r>
              <a:rPr lang="en-US" altLang="zh-CN" dirty="0"/>
              <a:t>C</a:t>
            </a:r>
            <a:endParaRPr lang="zh-CN" altLang="en-US" dirty="0"/>
          </a:p>
        </p:txBody>
      </p:sp>
      <p:sp>
        <p:nvSpPr>
          <p:cNvPr id="37" name="文本框 36"/>
          <p:cNvSpPr txBox="1"/>
          <p:nvPr/>
        </p:nvSpPr>
        <p:spPr>
          <a:xfrm>
            <a:off x="1181118" y="6250836"/>
            <a:ext cx="504056" cy="369332"/>
          </a:xfrm>
          <a:prstGeom prst="rect">
            <a:avLst/>
          </a:prstGeom>
          <a:noFill/>
        </p:spPr>
        <p:txBody>
          <a:bodyPr wrap="square" rtlCol="0">
            <a:spAutoFit/>
          </a:bodyPr>
          <a:lstStyle/>
          <a:p>
            <a:r>
              <a:rPr lang="en-US" altLang="zh-CN" dirty="0"/>
              <a:t>Q</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910"/>
                                        </p:tgtEl>
                                        <p:attrNameLst>
                                          <p:attrName>style.visibility</p:attrName>
                                        </p:attrNameLst>
                                      </p:cBhvr>
                                      <p:to>
                                        <p:strVal val="visible"/>
                                      </p:to>
                                    </p:set>
                                    <p:animEffect transition="in" filter="blinds(horizontal)">
                                      <p:cBhvr>
                                        <p:cTn id="7" dur="500"/>
                                        <p:tgtEl>
                                          <p:spTgt spid="4199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13"/>
                                        </p:tgtEl>
                                        <p:attrNameLst>
                                          <p:attrName>style.visibility</p:attrName>
                                        </p:attrNameLst>
                                      </p:cBhvr>
                                      <p:to>
                                        <p:strVal val="visible"/>
                                      </p:to>
                                    </p:set>
                                    <p:animEffect transition="in" filter="blinds(horizontal)">
                                      <p:cBhvr>
                                        <p:cTn id="12" dur="500"/>
                                        <p:tgtEl>
                                          <p:spTgt spid="4199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9883"/>
                                        </p:tgtEl>
                                        <p:attrNameLst>
                                          <p:attrName>style.visibility</p:attrName>
                                        </p:attrNameLst>
                                      </p:cBhvr>
                                      <p:to>
                                        <p:strVal val="visible"/>
                                      </p:to>
                                    </p:set>
                                    <p:animEffect transition="in" filter="blinds(horizontal)">
                                      <p:cBhvr>
                                        <p:cTn id="17" dur="500"/>
                                        <p:tgtEl>
                                          <p:spTgt spid="4198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886"/>
                                        </p:tgtEl>
                                        <p:attrNameLst>
                                          <p:attrName>style.visibility</p:attrName>
                                        </p:attrNameLst>
                                      </p:cBhvr>
                                      <p:to>
                                        <p:strVal val="visible"/>
                                      </p:to>
                                    </p:set>
                                    <p:animEffect transition="in" filter="wipe(left)">
                                      <p:cBhvr>
                                        <p:cTn id="22" dur="500"/>
                                        <p:tgtEl>
                                          <p:spTgt spid="4198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19889"/>
                                        </p:tgtEl>
                                        <p:attrNameLst>
                                          <p:attrName>style.visibility</p:attrName>
                                        </p:attrNameLst>
                                      </p:cBhvr>
                                      <p:to>
                                        <p:strVal val="visible"/>
                                      </p:to>
                                    </p:set>
                                    <p:animEffect transition="in" filter="wipe(right)">
                                      <p:cBhvr>
                                        <p:cTn id="27" dur="500"/>
                                        <p:tgtEl>
                                          <p:spTgt spid="41988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9892"/>
                                        </p:tgtEl>
                                        <p:attrNameLst>
                                          <p:attrName>style.visibility</p:attrName>
                                        </p:attrNameLst>
                                      </p:cBhvr>
                                      <p:to>
                                        <p:strVal val="visible"/>
                                      </p:to>
                                    </p:set>
                                    <p:animEffect transition="in" filter="blinds(horizontal)">
                                      <p:cBhvr>
                                        <p:cTn id="32" dur="500"/>
                                        <p:tgtEl>
                                          <p:spTgt spid="41989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9895"/>
                                        </p:tgtEl>
                                        <p:attrNameLst>
                                          <p:attrName>style.visibility</p:attrName>
                                        </p:attrNameLst>
                                      </p:cBhvr>
                                      <p:to>
                                        <p:strVal val="visible"/>
                                      </p:to>
                                    </p:set>
                                    <p:animEffect transition="in" filter="blinds(horizontal)">
                                      <p:cBhvr>
                                        <p:cTn id="37" dur="500"/>
                                        <p:tgtEl>
                                          <p:spTgt spid="41989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9877"/>
                                        </p:tgtEl>
                                        <p:attrNameLst>
                                          <p:attrName>style.visibility</p:attrName>
                                        </p:attrNameLst>
                                      </p:cBhvr>
                                      <p:to>
                                        <p:strVal val="visible"/>
                                      </p:to>
                                    </p:set>
                                    <p:animEffect transition="in" filter="blinds(horizontal)">
                                      <p:cBhvr>
                                        <p:cTn id="42" dur="500"/>
                                        <p:tgtEl>
                                          <p:spTgt spid="41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7" grpId="0" autoUpdateAnimBg="0"/>
      <p:bldP spid="4199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ChangeAspect="1"/>
          </p:cNvGraphicFramePr>
          <p:nvPr/>
        </p:nvGraphicFramePr>
        <p:xfrm>
          <a:off x="104769" y="1432260"/>
          <a:ext cx="5029200" cy="1509713"/>
        </p:xfrm>
        <a:graphic>
          <a:graphicData uri="http://schemas.openxmlformats.org/presentationml/2006/ole">
            <mc:AlternateContent xmlns:mc="http://schemas.openxmlformats.org/markup-compatibility/2006">
              <mc:Choice xmlns:v="urn:schemas-microsoft-com:vml" Requires="v">
                <p:oleObj spid="_x0000_s44677" name="Artwork" r:id="rId4" imgW="4219575" imgH="1266825" progId="">
                  <p:embed/>
                </p:oleObj>
              </mc:Choice>
              <mc:Fallback>
                <p:oleObj name="Artwork" r:id="rId4" imgW="4219575" imgH="1266825"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69" y="1432260"/>
                        <a:ext cx="5029200" cy="1509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662818" y="4107444"/>
          <a:ext cx="2914723" cy="2428432"/>
        </p:xfrm>
        <a:graphic>
          <a:graphicData uri="http://schemas.openxmlformats.org/presentationml/2006/ole">
            <mc:AlternateContent xmlns:mc="http://schemas.openxmlformats.org/markup-compatibility/2006">
              <mc:Choice xmlns:v="urn:schemas-microsoft-com:vml" Requires="v">
                <p:oleObj spid="_x0000_s44678" name="Artwork" r:id="rId6" imgW="1866900" imgH="1428750" progId="">
                  <p:embed/>
                </p:oleObj>
              </mc:Choice>
              <mc:Fallback>
                <p:oleObj name="Artwork" r:id="rId6" imgW="1866900" imgH="142875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818" y="4107444"/>
                        <a:ext cx="2914723" cy="2428432"/>
                      </a:xfrm>
                      <a:prstGeom prst="rect">
                        <a:avLst/>
                      </a:prstGeom>
                      <a:noFill/>
                      <a:ln>
                        <a:noFill/>
                      </a:ln>
                      <a:effectLst/>
                    </p:spPr>
                  </p:pic>
                </p:oleObj>
              </mc:Fallback>
            </mc:AlternateContent>
          </a:graphicData>
        </a:graphic>
      </p:graphicFrame>
      <p:grpSp>
        <p:nvGrpSpPr>
          <p:cNvPr id="3" name="Group 16"/>
          <p:cNvGrpSpPr/>
          <p:nvPr/>
        </p:nvGrpSpPr>
        <p:grpSpPr bwMode="auto">
          <a:xfrm>
            <a:off x="5579610" y="145573"/>
            <a:ext cx="3066735" cy="1204480"/>
            <a:chOff x="2600" y="1334"/>
            <a:chExt cx="1534" cy="496"/>
          </a:xfrm>
        </p:grpSpPr>
        <p:graphicFrame>
          <p:nvGraphicFramePr>
            <p:cNvPr id="14338" name="Object 2"/>
            <p:cNvGraphicFramePr>
              <a:graphicFrameLocks noChangeAspect="1"/>
            </p:cNvGraphicFramePr>
            <p:nvPr/>
          </p:nvGraphicFramePr>
          <p:xfrm>
            <a:off x="3316" y="1334"/>
            <a:ext cx="818" cy="496"/>
          </p:xfrm>
          <a:graphic>
            <a:graphicData uri="http://schemas.openxmlformats.org/presentationml/2006/ole">
              <mc:AlternateContent xmlns:mc="http://schemas.openxmlformats.org/markup-compatibility/2006">
                <mc:Choice xmlns:v="urn:schemas-microsoft-com:vml" Requires="v">
                  <p:oleObj spid="_x0000_s44679" name="Artwork" r:id="rId8" imgW="1162050" imgH="704850" progId="">
                    <p:embed/>
                  </p:oleObj>
                </mc:Choice>
                <mc:Fallback>
                  <p:oleObj name="Artwork" r:id="rId8" imgW="1162050" imgH="704850" progId="">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6" y="1334"/>
                          <a:ext cx="818" cy="496"/>
                        </a:xfrm>
                        <a:prstGeom prst="rect">
                          <a:avLst/>
                        </a:prstGeom>
                        <a:noFill/>
                        <a:ln>
                          <a:noFill/>
                        </a:ln>
                        <a:effectLst/>
                      </p:spPr>
                    </p:pic>
                  </p:oleObj>
                </mc:Fallback>
              </mc:AlternateContent>
            </a:graphicData>
          </a:graphic>
        </p:graphicFrame>
        <p:sp>
          <p:nvSpPr>
            <p:cNvPr id="14370" name="Text Box 14"/>
            <p:cNvSpPr txBox="1">
              <a:spLocks noChangeArrowheads="1"/>
            </p:cNvSpPr>
            <p:nvPr/>
          </p:nvSpPr>
          <p:spPr bwMode="auto">
            <a:xfrm>
              <a:off x="2600" y="1474"/>
              <a:ext cx="761" cy="152"/>
            </a:xfrm>
            <a:prstGeom prst="rect">
              <a:avLst/>
            </a:prstGeom>
            <a:noFill/>
            <a:ln w="25400">
              <a:noFill/>
              <a:miter lim="800000"/>
            </a:ln>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D</a:t>
              </a:r>
              <a:r>
                <a:rPr lang="zh-CN" altLang="en-US" b="1" dirty="0">
                  <a:solidFill>
                    <a:srgbClr val="FF0000"/>
                  </a:solidFill>
                  <a:latin typeface="微软雅黑" panose="020B0503020204020204" pitchFamily="34" charset="-122"/>
                  <a:ea typeface="微软雅黑" panose="020B0503020204020204" pitchFamily="34" charset="-122"/>
                </a:rPr>
                <a:t>触发器符号</a:t>
              </a:r>
              <a:endParaRPr lang="en-US" altLang="zh-CN" b="1" dirty="0">
                <a:solidFill>
                  <a:srgbClr val="FF0000"/>
                </a:solidFill>
                <a:latin typeface="微软雅黑" panose="020B0503020204020204" pitchFamily="34" charset="-122"/>
                <a:ea typeface="微软雅黑" panose="020B0503020204020204" pitchFamily="34" charset="-122"/>
              </a:endParaRPr>
            </a:p>
          </p:txBody>
        </p:sp>
      </p:grpSp>
      <p:sp>
        <p:nvSpPr>
          <p:cNvPr id="14343" name="标题 9"/>
          <p:cNvSpPr>
            <a:spLocks noGrp="1"/>
          </p:cNvSpPr>
          <p:nvPr>
            <p:ph type="title"/>
          </p:nvPr>
        </p:nvSpPr>
        <p:spPr/>
        <p:txBody>
          <a:bodyPr/>
          <a:lstStyle/>
          <a:p>
            <a:r>
              <a:rPr lang="en-US" altLang="zh-CN" b="1" dirty="0"/>
              <a:t>2.4 D</a:t>
            </a:r>
            <a:r>
              <a:rPr lang="zh-CN" altLang="en-US" b="1" dirty="0"/>
              <a:t>触发器</a:t>
            </a:r>
          </a:p>
        </p:txBody>
      </p:sp>
      <p:sp>
        <p:nvSpPr>
          <p:cNvPr id="14344" name="内容占位符 10"/>
          <p:cNvSpPr>
            <a:spLocks noGrp="1"/>
          </p:cNvSpPr>
          <p:nvPr>
            <p:ph idx="1"/>
          </p:nvPr>
        </p:nvSpPr>
        <p:spPr>
          <a:xfrm>
            <a:off x="377891" y="804133"/>
            <a:ext cx="3690053" cy="457561"/>
          </a:xfrm>
        </p:spPr>
        <p:txBody>
          <a:bodyPr/>
          <a:lstStyle/>
          <a:p>
            <a:r>
              <a:rPr lang="zh-CN" altLang="en-US" sz="2200" b="1" dirty="0"/>
              <a:t>由一对主、从</a:t>
            </a:r>
            <a:r>
              <a:rPr lang="en-US" altLang="zh-CN" sz="2200" b="1" dirty="0"/>
              <a:t>D</a:t>
            </a:r>
            <a:r>
              <a:rPr lang="zh-CN" altLang="en-US" sz="2200" b="1" dirty="0"/>
              <a:t>锁存器构成</a:t>
            </a:r>
            <a:endParaRPr lang="en-US" altLang="zh-CN" sz="2200" b="1" dirty="0"/>
          </a:p>
        </p:txBody>
      </p:sp>
      <p:sp>
        <p:nvSpPr>
          <p:cNvPr id="14346" name="灯片编号占位符 12"/>
          <p:cNvSpPr>
            <a:spLocks noGrp="1"/>
          </p:cNvSpPr>
          <p:nvPr>
            <p:ph type="sldNum" sz="quarter" idx="4294967295"/>
          </p:nvPr>
        </p:nvSpPr>
        <p:spPr>
          <a:xfrm>
            <a:off x="8604448" y="6489499"/>
            <a:ext cx="501650" cy="333375"/>
          </a:xfrm>
          <a:prstGeom prst="rect">
            <a:avLst/>
          </a:prstGeom>
          <a:noFill/>
        </p:spPr>
        <p:txBody>
          <a:bodyPr/>
          <a:lstStyle/>
          <a:p>
            <a:fld id="{E9CD348B-8D3B-4059-8FCB-3104AD2D32D7}" type="slidenum">
              <a:rPr lang="en-US" altLang="zh-CN" smtClean="0">
                <a:latin typeface="Arial" panose="020B0604020202020204" pitchFamily="34" charset="0"/>
              </a:rPr>
              <a:t>19</a:t>
            </a:fld>
            <a:endParaRPr lang="en-US" altLang="zh-CN">
              <a:latin typeface="Arial" panose="020B0604020202020204" pitchFamily="34" charset="0"/>
            </a:endParaRPr>
          </a:p>
        </p:txBody>
      </p:sp>
      <p:graphicFrame>
        <p:nvGraphicFramePr>
          <p:cNvPr id="15" name="表格 14"/>
          <p:cNvGraphicFramePr>
            <a:graphicFrameLocks noGrp="1"/>
          </p:cNvGraphicFramePr>
          <p:nvPr/>
        </p:nvGraphicFramePr>
        <p:xfrm>
          <a:off x="5460185" y="1501031"/>
          <a:ext cx="3519534" cy="1483360"/>
        </p:xfrm>
        <a:graphic>
          <a:graphicData uri="http://schemas.openxmlformats.org/drawingml/2006/table">
            <a:tbl>
              <a:tblPr>
                <a:tableStyleId>{5C22544A-7EE6-4342-B048-85BDC9FD1C3A}</a:tableStyleId>
              </a:tblPr>
              <a:tblGrid>
                <a:gridCol w="94776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r>
                        <a:rPr lang="en-US" altLang="zh-CN" b="1" dirty="0">
                          <a:latin typeface="微软雅黑" panose="020B0503020204020204" pitchFamily="34" charset="-122"/>
                          <a:ea typeface="微软雅黑" panose="020B0503020204020204" pitchFamily="34" charset="-122"/>
                        </a:rPr>
                        <a:t>  CLK</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微软雅黑" panose="020B0503020204020204" pitchFamily="34" charset="-122"/>
                          <a:ea typeface="微软雅黑" panose="020B0503020204020204" pitchFamily="34" charset="-122"/>
                        </a:rPr>
                        <a:t>主锁存器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微软雅黑" panose="020B0503020204020204" pitchFamily="34" charset="-122"/>
                          <a:ea typeface="微软雅黑" panose="020B0503020204020204" pitchFamily="34" charset="-122"/>
                        </a:rPr>
                        <a:t>从锁存器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微软雅黑" panose="020B0503020204020204" pitchFamily="34" charset="-122"/>
                          <a:ea typeface="微软雅黑" panose="020B0503020204020204" pitchFamily="34" charset="-122"/>
                        </a:rPr>
                        <a:t>L</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写入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微软雅黑" panose="020B0503020204020204" pitchFamily="34" charset="-122"/>
                          <a:ea typeface="微软雅黑" panose="020B0503020204020204" pitchFamily="34" charset="-122"/>
                        </a:rPr>
                        <a:t>不变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zh-CN" altLang="en-US" b="1" dirty="0">
                          <a:latin typeface="微软雅黑" panose="020B0503020204020204" pitchFamily="34" charset="-122"/>
                          <a:ea typeface="微软雅黑" panose="020B0503020204020204" pitchFamily="34" charset="-122"/>
                        </a:rPr>
                        <a:t>上升沿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微软雅黑" panose="020B0503020204020204" pitchFamily="34" charset="-122"/>
                          <a:ea typeface="微软雅黑" panose="020B0503020204020204" pitchFamily="34" charset="-122"/>
                        </a:rPr>
                        <a:t>锁存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微软雅黑" panose="020B0503020204020204" pitchFamily="34" charset="-122"/>
                          <a:ea typeface="微软雅黑" panose="020B0503020204020204" pitchFamily="34" charset="-122"/>
                        </a:rPr>
                        <a:t>开始</a:t>
                      </a:r>
                      <a:r>
                        <a:rPr lang="zh-CN" altLang="en-US" b="1" dirty="0">
                          <a:solidFill>
                            <a:srgbClr val="FF0000"/>
                          </a:solidFill>
                          <a:latin typeface="微软雅黑" panose="020B0503020204020204" pitchFamily="34" charset="-122"/>
                          <a:ea typeface="微软雅黑" panose="020B0503020204020204" pitchFamily="34" charset="-122"/>
                        </a:rPr>
                        <a:t>写入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微软雅黑" panose="020B0503020204020204" pitchFamily="34" charset="-122"/>
                          <a:ea typeface="微软雅黑" panose="020B0503020204020204" pitchFamily="34" charset="-122"/>
                        </a:rPr>
                        <a:t>H</a:t>
                      </a:r>
                      <a:endParaRPr lang="zh-CN" altLang="en-US" b="1"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latin typeface="微软雅黑" panose="020B0503020204020204" pitchFamily="34" charset="-122"/>
                          <a:ea typeface="微软雅黑" panose="020B0503020204020204" pitchFamily="34" charset="-122"/>
                        </a:rPr>
                        <a:t>不变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写入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内容占位符 10"/>
          <p:cNvSpPr txBox="1"/>
          <p:nvPr/>
        </p:nvSpPr>
        <p:spPr bwMode="auto">
          <a:xfrm>
            <a:off x="86918" y="3135934"/>
            <a:ext cx="8686800" cy="99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a:lstStyle>
          <a:p>
            <a:r>
              <a:rPr lang="zh-CN" altLang="en-US" sz="2200" b="1" kern="0" dirty="0">
                <a:solidFill>
                  <a:schemeClr val="accent2"/>
                </a:solidFill>
                <a:latin typeface="微软雅黑" panose="020B0503020204020204" pitchFamily="34" charset="-122"/>
                <a:ea typeface="微软雅黑" panose="020B0503020204020204" pitchFamily="34" charset="-122"/>
              </a:rPr>
              <a:t>从锁存器</a:t>
            </a:r>
            <a:r>
              <a:rPr lang="zh-CN" altLang="en-US" sz="2200" b="1" kern="0" dirty="0">
                <a:latin typeface="微软雅黑" panose="020B0503020204020204" pitchFamily="34" charset="-122"/>
                <a:ea typeface="微软雅黑" panose="020B0503020204020204" pitchFamily="34" charset="-122"/>
              </a:rPr>
              <a:t>只在时钟</a:t>
            </a:r>
            <a:r>
              <a:rPr lang="en-US" altLang="zh-CN" sz="2200" b="1" kern="0" dirty="0">
                <a:latin typeface="微软雅黑" panose="020B0503020204020204" pitchFamily="34" charset="-122"/>
                <a:ea typeface="微软雅黑" panose="020B0503020204020204" pitchFamily="34" charset="-122"/>
              </a:rPr>
              <a:t>CLK</a:t>
            </a:r>
            <a:r>
              <a:rPr lang="zh-CN" altLang="en-US" sz="2200" b="1" kern="0" dirty="0">
                <a:latin typeface="微软雅黑" panose="020B0503020204020204" pitchFamily="34" charset="-122"/>
                <a:ea typeface="微软雅黑" panose="020B0503020204020204" pitchFamily="34" charset="-122"/>
              </a:rPr>
              <a:t>的</a:t>
            </a:r>
            <a:r>
              <a:rPr lang="zh-CN" altLang="en-US" sz="2200" b="1" kern="0" dirty="0">
                <a:solidFill>
                  <a:srgbClr val="FF0000"/>
                </a:solidFill>
                <a:latin typeface="微软雅黑" panose="020B0503020204020204" pitchFamily="34" charset="-122"/>
                <a:ea typeface="微软雅黑" panose="020B0503020204020204" pitchFamily="34" charset="-122"/>
              </a:rPr>
              <a:t>上升沿</a:t>
            </a:r>
            <a:r>
              <a:rPr lang="zh-CN" altLang="en-US" sz="2200" b="1" kern="0" dirty="0">
                <a:latin typeface="微软雅黑" panose="020B0503020204020204" pitchFamily="34" charset="-122"/>
                <a:ea typeface="微软雅黑" panose="020B0503020204020204" pitchFamily="34" charset="-122"/>
              </a:rPr>
              <a:t>到来时采样</a:t>
            </a:r>
            <a:r>
              <a:rPr lang="zh-CN" altLang="en-US" sz="2200" b="1" kern="0" dirty="0">
                <a:solidFill>
                  <a:schemeClr val="accent2"/>
                </a:solidFill>
                <a:latin typeface="微软雅黑" panose="020B0503020204020204" pitchFamily="34" charset="-122"/>
                <a:ea typeface="微软雅黑" panose="020B0503020204020204" pitchFamily="34" charset="-122"/>
              </a:rPr>
              <a:t>主锁存器</a:t>
            </a:r>
            <a:r>
              <a:rPr lang="zh-CN" altLang="en-US" sz="2200" b="1" kern="0" dirty="0">
                <a:latin typeface="微软雅黑" panose="020B0503020204020204" pitchFamily="34" charset="-122"/>
                <a:ea typeface="微软雅黑" panose="020B0503020204020204" pitchFamily="34" charset="-122"/>
              </a:rPr>
              <a:t>的输出</a:t>
            </a:r>
            <a:r>
              <a:rPr lang="en-US" altLang="zh-CN" sz="2200" b="1" kern="0" dirty="0">
                <a:latin typeface="微软雅黑" panose="020B0503020204020204" pitchFamily="34" charset="-122"/>
                <a:ea typeface="微软雅黑" panose="020B0503020204020204" pitchFamily="34" charset="-122"/>
              </a:rPr>
              <a:t>QM</a:t>
            </a:r>
            <a:r>
              <a:rPr lang="zh-CN" altLang="en-US" sz="2200" b="1" kern="0" dirty="0">
                <a:latin typeface="微软雅黑" panose="020B0503020204020204" pitchFamily="34" charset="-122"/>
                <a:ea typeface="微软雅黑" panose="020B0503020204020204" pitchFamily="34" charset="-122"/>
              </a:rPr>
              <a:t>的值，并确定</a:t>
            </a:r>
            <a:r>
              <a:rPr lang="en-US" altLang="zh-CN" sz="2200" b="1" kern="0" dirty="0">
                <a:latin typeface="微软雅黑" panose="020B0503020204020204" pitchFamily="34" charset="-122"/>
                <a:ea typeface="微软雅黑" panose="020B0503020204020204" pitchFamily="34" charset="-122"/>
              </a:rPr>
              <a:t>Q</a:t>
            </a:r>
            <a:r>
              <a:rPr lang="zh-CN" altLang="en-US" sz="2200" b="1" kern="0" dirty="0">
                <a:latin typeface="微软雅黑" panose="020B0503020204020204" pitchFamily="34" charset="-122"/>
                <a:ea typeface="微软雅黑" panose="020B0503020204020204" pitchFamily="34" charset="-122"/>
              </a:rPr>
              <a:t>和</a:t>
            </a:r>
            <a:r>
              <a:rPr lang="en-US" altLang="zh-CN" sz="2200" b="1" kern="0" dirty="0">
                <a:latin typeface="微软雅黑" panose="020B0503020204020204" pitchFamily="34" charset="-122"/>
                <a:ea typeface="微软雅黑" panose="020B0503020204020204" pitchFamily="34" charset="-122"/>
              </a:rPr>
              <a:t>QN</a:t>
            </a:r>
            <a:r>
              <a:rPr lang="zh-CN" altLang="en-US" sz="2200" b="1" kern="0" dirty="0">
                <a:latin typeface="微软雅黑" panose="020B0503020204020204" pitchFamily="34" charset="-122"/>
                <a:ea typeface="微软雅黑" panose="020B0503020204020204" pitchFamily="34" charset="-122"/>
              </a:rPr>
              <a:t>的输出</a:t>
            </a:r>
            <a:endParaRPr lang="en-US" altLang="zh-CN" sz="2200" b="1" kern="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123700" y="1630441"/>
            <a:ext cx="576064" cy="430887"/>
          </a:xfrm>
          <a:prstGeom prst="rect">
            <a:avLst/>
          </a:prstGeom>
          <a:noFill/>
        </p:spPr>
        <p:txBody>
          <a:bodyPr wrap="square" rtlCol="0">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主</a:t>
            </a:r>
          </a:p>
        </p:txBody>
      </p:sp>
      <p:sp>
        <p:nvSpPr>
          <p:cNvPr id="18" name="文本框 17"/>
          <p:cNvSpPr txBox="1"/>
          <p:nvPr/>
        </p:nvSpPr>
        <p:spPr>
          <a:xfrm>
            <a:off x="3776052" y="1635898"/>
            <a:ext cx="576064" cy="430887"/>
          </a:xfrm>
          <a:prstGeom prst="rect">
            <a:avLst/>
          </a:prstGeom>
          <a:noFill/>
        </p:spPr>
        <p:txBody>
          <a:bodyPr wrap="square" rtlCol="0">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从</a:t>
            </a:r>
          </a:p>
        </p:txBody>
      </p:sp>
      <p:sp>
        <p:nvSpPr>
          <p:cNvPr id="21" name="内容占位符 2"/>
          <p:cNvSpPr txBox="1"/>
          <p:nvPr/>
        </p:nvSpPr>
        <p:spPr bwMode="auto">
          <a:xfrm>
            <a:off x="4777275" y="6139791"/>
            <a:ext cx="2627439" cy="457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800" b="0">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lnSpc>
                <a:spcPct val="120000"/>
              </a:lnSpc>
              <a:spcBef>
                <a:spcPct val="10000"/>
              </a:spcBef>
              <a:spcAft>
                <a:spcPct val="0"/>
              </a:spcAft>
              <a:buSzPct val="100000"/>
              <a:buChar char="•"/>
              <a:defRPr sz="2400" b="1">
                <a:solidFill>
                  <a:srgbClr val="0000FF"/>
                </a:solidFill>
                <a:latin typeface="微软雅黑 Light" panose="020B0502040204020203" pitchFamily="34" charset="-122"/>
                <a:ea typeface="微软雅黑 Light" panose="020B0502040204020203" pitchFamily="34" charset="-122"/>
              </a:defRPr>
            </a:lvl2pPr>
            <a:lvl3pPr marL="1257300" indent="-342900" algn="l" rtl="0" eaLnBrk="1" fontAlgn="base" hangingPunct="1">
              <a:lnSpc>
                <a:spcPct val="120000"/>
              </a:lnSpc>
              <a:spcBef>
                <a:spcPct val="10000"/>
              </a:spcBef>
              <a:spcAft>
                <a:spcPct val="0"/>
              </a:spcAft>
              <a:buSzPct val="100000"/>
              <a:buChar char="-"/>
              <a:defRPr sz="2000" b="1">
                <a:solidFill>
                  <a:schemeClr val="tx1"/>
                </a:solidFill>
                <a:latin typeface="微软雅黑 Light" panose="020B0502040204020203" pitchFamily="34" charset="-122"/>
                <a:ea typeface="微软雅黑 Light" panose="020B0502040204020203" pitchFamily="34" charset="-122"/>
              </a:defRPr>
            </a:lvl3pPr>
            <a:lvl4pPr marL="17145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4pPr>
            <a:lvl5pPr marL="21717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a:lstStyle>
          <a:p>
            <a:r>
              <a:rPr lang="en-US" altLang="zh-CN" sz="2200" b="1" kern="0" dirty="0"/>
              <a:t>D</a:t>
            </a:r>
            <a:r>
              <a:rPr lang="zh-CN" altLang="en-US" sz="2200" b="1" kern="0" dirty="0"/>
              <a:t>触发器特征方程</a:t>
            </a:r>
            <a:r>
              <a:rPr lang="en-US" altLang="zh-CN" sz="2200" b="1" kern="0" dirty="0"/>
              <a:t>:</a:t>
            </a:r>
          </a:p>
        </p:txBody>
      </p:sp>
      <p:sp>
        <p:nvSpPr>
          <p:cNvPr id="22" name="矩形 21"/>
          <p:cNvSpPr/>
          <p:nvPr/>
        </p:nvSpPr>
        <p:spPr>
          <a:xfrm>
            <a:off x="7312292" y="6141151"/>
            <a:ext cx="1192955" cy="430887"/>
          </a:xfrm>
          <a:prstGeom prst="rect">
            <a:avLst/>
          </a:prstGeom>
        </p:spPr>
        <p:txBody>
          <a:bodyPr wrap="none">
            <a:spAutoFit/>
          </a:bodyPr>
          <a:lstStyle/>
          <a:p>
            <a:r>
              <a:rPr lang="en-US" altLang="zh-CN" sz="2200" b="1" dirty="0">
                <a:solidFill>
                  <a:srgbClr val="FF0000"/>
                </a:solidFill>
                <a:latin typeface="Tahoma" panose="020B0604030504040204" pitchFamily="34" charset="0"/>
                <a:ea typeface="黑体" panose="02010609060101010101" pitchFamily="49" charset="-122"/>
              </a:rPr>
              <a:t>Q</a:t>
            </a:r>
            <a:r>
              <a:rPr lang="zh-CN" altLang="en-US" sz="2200" b="1" dirty="0">
                <a:solidFill>
                  <a:srgbClr val="FF0000"/>
                </a:solidFill>
                <a:latin typeface="Tahoma" panose="020B0604030504040204" pitchFamily="34" charset="0"/>
                <a:ea typeface="黑体" panose="02010609060101010101" pitchFamily="49" charset="-122"/>
              </a:rPr>
              <a:t>*</a:t>
            </a:r>
            <a:r>
              <a:rPr lang="zh-CN" altLang="en-US" sz="2200" b="1" dirty="0">
                <a:solidFill>
                  <a:srgbClr val="FF0000"/>
                </a:solidFill>
                <a:latin typeface="Tahoma" panose="020B0604030504040204" pitchFamily="34" charset="0"/>
              </a:rPr>
              <a:t> = </a:t>
            </a:r>
            <a:r>
              <a:rPr lang="en-US" altLang="zh-CN" sz="2200" b="1" dirty="0">
                <a:solidFill>
                  <a:srgbClr val="FF0000"/>
                </a:solidFill>
                <a:latin typeface="Tahoma" panose="020B0604030504040204" pitchFamily="34" charset="0"/>
              </a:rPr>
              <a:t>D</a:t>
            </a:r>
            <a:endParaRPr lang="zh-CN" altLang="en-US" sz="2200" b="1" dirty="0"/>
          </a:p>
        </p:txBody>
      </p:sp>
      <p:sp>
        <p:nvSpPr>
          <p:cNvPr id="23" name="内容占位符 2"/>
          <p:cNvSpPr txBox="1"/>
          <p:nvPr/>
        </p:nvSpPr>
        <p:spPr bwMode="auto">
          <a:xfrm>
            <a:off x="4711720" y="3815175"/>
            <a:ext cx="2627439" cy="42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1" fontAlgn="base" hangingPunct="1">
              <a:lnSpc>
                <a:spcPct val="120000"/>
              </a:lnSpc>
              <a:spcBef>
                <a:spcPct val="10000"/>
              </a:spcBef>
              <a:spcAft>
                <a:spcPct val="0"/>
              </a:spcAft>
              <a:buClr>
                <a:schemeClr val="tx1"/>
              </a:buClr>
              <a:buSzPct val="60000"/>
              <a:buFont typeface="Wingdings" panose="05000000000000000000" pitchFamily="2" charset="2"/>
              <a:buChar char="u"/>
              <a:defRPr sz="2800" b="0">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lnSpc>
                <a:spcPct val="120000"/>
              </a:lnSpc>
              <a:spcBef>
                <a:spcPct val="10000"/>
              </a:spcBef>
              <a:spcAft>
                <a:spcPct val="0"/>
              </a:spcAft>
              <a:buSzPct val="100000"/>
              <a:buChar char="•"/>
              <a:defRPr sz="2400" b="1">
                <a:solidFill>
                  <a:srgbClr val="0000FF"/>
                </a:solidFill>
                <a:latin typeface="微软雅黑 Light" panose="020B0502040204020203" pitchFamily="34" charset="-122"/>
                <a:ea typeface="微软雅黑 Light" panose="020B0502040204020203" pitchFamily="34" charset="-122"/>
              </a:defRPr>
            </a:lvl2pPr>
            <a:lvl3pPr marL="1257300" indent="-342900" algn="l" rtl="0" eaLnBrk="1" fontAlgn="base" hangingPunct="1">
              <a:lnSpc>
                <a:spcPct val="120000"/>
              </a:lnSpc>
              <a:spcBef>
                <a:spcPct val="10000"/>
              </a:spcBef>
              <a:spcAft>
                <a:spcPct val="0"/>
              </a:spcAft>
              <a:buSzPct val="100000"/>
              <a:buChar char="-"/>
              <a:defRPr sz="2000" b="1">
                <a:solidFill>
                  <a:schemeClr val="tx1"/>
                </a:solidFill>
                <a:latin typeface="微软雅黑 Light" panose="020B0502040204020203" pitchFamily="34" charset="-122"/>
                <a:ea typeface="微软雅黑 Light" panose="020B0502040204020203" pitchFamily="34" charset="-122"/>
              </a:defRPr>
            </a:lvl3pPr>
            <a:lvl4pPr marL="17145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4pPr>
            <a:lvl5pPr marL="2171700" indent="-342900" algn="l" rtl="0" eaLnBrk="1" fontAlgn="base" hangingPunct="1">
              <a:spcBef>
                <a:spcPct val="20000"/>
              </a:spcBef>
              <a:spcAft>
                <a:spcPct val="0"/>
              </a:spcAft>
              <a:buChar char="»"/>
              <a:defRPr sz="1800">
                <a:solidFill>
                  <a:schemeClr val="tx1"/>
                </a:solidFill>
                <a:latin typeface="微软雅黑 Light" panose="020B0502040204020203" pitchFamily="34" charset="-122"/>
                <a:ea typeface="微软雅黑 Light" panose="020B0502040204020203" pitchFamily="34" charset="-122"/>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a:lstStyle>
          <a:p>
            <a:r>
              <a:rPr lang="zh-CN" altLang="en-US" sz="2200" b="1" kern="0" dirty="0"/>
              <a:t>状态转移图</a:t>
            </a:r>
          </a:p>
        </p:txBody>
      </p:sp>
      <p:graphicFrame>
        <p:nvGraphicFramePr>
          <p:cNvPr id="25" name="对象 24"/>
          <p:cNvGraphicFramePr>
            <a:graphicFrameLocks noChangeAspect="1"/>
          </p:cNvGraphicFramePr>
          <p:nvPr/>
        </p:nvGraphicFramePr>
        <p:xfrm>
          <a:off x="4365523" y="4284492"/>
          <a:ext cx="4489750" cy="1755961"/>
        </p:xfrm>
        <a:graphic>
          <a:graphicData uri="http://schemas.openxmlformats.org/presentationml/2006/ole">
            <mc:AlternateContent xmlns:mc="http://schemas.openxmlformats.org/markup-compatibility/2006">
              <mc:Choice xmlns:v="urn:schemas-microsoft-com:vml" Requires="v">
                <p:oleObj spid="_x0000_s44680" name="Photo Editor 照片" r:id="rId10" imgW="16049625" imgH="5610225" progId="MSPhotoEd.3">
                  <p:embed/>
                </p:oleObj>
              </mc:Choice>
              <mc:Fallback>
                <p:oleObj name="Photo Editor 照片" r:id="rId10" imgW="16049625" imgH="5610225" progId="MSPhotoEd.3">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5523" y="4284492"/>
                        <a:ext cx="4489750" cy="1755961"/>
                      </a:xfrm>
                      <a:prstGeom prst="rect">
                        <a:avLst/>
                      </a:prstGeom>
                      <a:noFill/>
                      <a:ln>
                        <a:noFill/>
                      </a:ln>
                      <a:effec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0-#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556792"/>
            <a:ext cx="6073775" cy="533288"/>
          </a:xfrm>
        </p:spPr>
        <p:txBody>
          <a:bodyPr/>
          <a:lstStyle/>
          <a:p>
            <a:r>
              <a:rPr lang="zh-CN" altLang="en-US" sz="3600" b="1" dirty="0"/>
              <a:t>第一讲 时序逻辑电路概述</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2</a:t>
            </a:fld>
            <a:endParaRPr lang="en-US" altLang="zh-CN"/>
          </a:p>
        </p:txBody>
      </p:sp>
      <p:sp>
        <p:nvSpPr>
          <p:cNvPr id="5" name="Rectangle 3"/>
          <p:cNvSpPr txBox="1">
            <a:spLocks noChangeArrowheads="1"/>
          </p:cNvSpPr>
          <p:nvPr/>
        </p:nvSpPr>
        <p:spPr bwMode="auto">
          <a:xfrm>
            <a:off x="2843808" y="3140968"/>
            <a:ext cx="4320480" cy="142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9pPr>
          </a:lstStyle>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时序逻辑与有限状态机</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时序逻辑电路的基本结构</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时序逻辑电路的定时</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684212" y="142088"/>
            <a:ext cx="6073775" cy="479747"/>
          </a:xfrm>
        </p:spPr>
        <p:txBody>
          <a:bodyPr/>
          <a:lstStyle/>
          <a:p>
            <a:r>
              <a:rPr lang="en-US" altLang="zh-CN" b="1" dirty="0"/>
              <a:t>2.4 D</a:t>
            </a:r>
            <a:r>
              <a:rPr lang="zh-CN" altLang="en-US" b="1" dirty="0"/>
              <a:t>触发器</a:t>
            </a:r>
          </a:p>
        </p:txBody>
      </p:sp>
      <p:sp>
        <p:nvSpPr>
          <p:cNvPr id="40" name="Rectangle 3"/>
          <p:cNvSpPr>
            <a:spLocks noGrp="1" noChangeArrowheads="1"/>
          </p:cNvSpPr>
          <p:nvPr>
            <p:ph idx="1"/>
          </p:nvPr>
        </p:nvSpPr>
        <p:spPr>
          <a:xfrm>
            <a:off x="265112" y="4164917"/>
            <a:ext cx="8699376" cy="796115"/>
          </a:xfrm>
        </p:spPr>
        <p:txBody>
          <a:bodyPr/>
          <a:lstStyle/>
          <a:p>
            <a:pPr>
              <a:lnSpc>
                <a:spcPct val="110000"/>
              </a:lnSpc>
            </a:pPr>
            <a:r>
              <a:rPr lang="zh-CN" altLang="en-US" sz="2200" b="1" dirty="0"/>
              <a:t>从时钟触发边沿到来</a:t>
            </a:r>
            <a:r>
              <a:rPr lang="en-US" altLang="zh-CN" sz="2200" b="1" dirty="0"/>
              <a:t>,</a:t>
            </a:r>
            <a:r>
              <a:rPr lang="zh-CN" altLang="en-US" sz="2200" b="1" dirty="0"/>
              <a:t>到输出端</a:t>
            </a:r>
            <a:r>
              <a:rPr lang="en-US" altLang="zh-CN" sz="2200" b="1" dirty="0"/>
              <a:t>Q</a:t>
            </a:r>
            <a:r>
              <a:rPr lang="zh-CN" altLang="en-US" sz="2200" b="1" dirty="0"/>
              <a:t>改变为</a:t>
            </a:r>
            <a:r>
              <a:rPr lang="en-US" altLang="zh-CN" sz="2200" b="1" dirty="0"/>
              <a:t>D</a:t>
            </a:r>
            <a:r>
              <a:rPr lang="zh-CN" altLang="en-US" sz="2200" b="1" dirty="0"/>
              <a:t>值的时间称为</a:t>
            </a:r>
            <a:r>
              <a:rPr lang="zh-CN" altLang="en-US" sz="2200" b="1" dirty="0">
                <a:solidFill>
                  <a:srgbClr val="C00000"/>
                </a:solidFill>
              </a:rPr>
              <a:t>锁存延迟</a:t>
            </a:r>
            <a:r>
              <a:rPr lang="en-US" altLang="zh-CN" sz="2200" b="1" dirty="0" err="1"/>
              <a:t>t</a:t>
            </a:r>
            <a:r>
              <a:rPr lang="en-US" altLang="zh-CN" sz="2200" b="1" baseline="-25000" dirty="0" err="1"/>
              <a:t>CQ</a:t>
            </a:r>
            <a:r>
              <a:rPr lang="zh-CN" altLang="en-US" sz="2200" b="1" dirty="0"/>
              <a:t>（</a:t>
            </a:r>
            <a:r>
              <a:rPr lang="en-US" altLang="zh-CN" sz="2200" b="1" dirty="0"/>
              <a:t>latch prop), </a:t>
            </a:r>
            <a:r>
              <a:rPr lang="zh-CN" altLang="en-US" sz="2200" b="1" dirty="0"/>
              <a:t>即</a:t>
            </a:r>
            <a:r>
              <a:rPr lang="en-US" altLang="zh-CN" sz="2200" b="1" dirty="0">
                <a:solidFill>
                  <a:srgbClr val="C00000"/>
                </a:solidFill>
              </a:rPr>
              <a:t>CLK</a:t>
            </a:r>
            <a:r>
              <a:rPr lang="en-US" altLang="zh-CN" sz="2200" b="1" dirty="0">
                <a:solidFill>
                  <a:srgbClr val="C00000"/>
                </a:solidFill>
                <a:sym typeface="Wingdings" panose="05000000000000000000" pitchFamily="2" charset="2"/>
              </a:rPr>
              <a:t>Q</a:t>
            </a:r>
            <a:r>
              <a:rPr lang="zh-CN" altLang="en-US" sz="2200" b="1" dirty="0">
                <a:sym typeface="Wingdings" panose="05000000000000000000" pitchFamily="2" charset="2"/>
              </a:rPr>
              <a:t>时间</a:t>
            </a:r>
            <a:r>
              <a:rPr lang="zh-CN" altLang="en-US" sz="2200" b="1" dirty="0"/>
              <a:t>，分</a:t>
            </a:r>
            <a:r>
              <a:rPr lang="en-US" altLang="zh-CN" sz="2200" b="1" dirty="0" err="1">
                <a:solidFill>
                  <a:schemeClr val="accent2"/>
                </a:solidFill>
              </a:rPr>
              <a:t>t</a:t>
            </a:r>
            <a:r>
              <a:rPr lang="en-US" altLang="zh-CN" sz="2200" b="1" baseline="-25000" dirty="0" err="1">
                <a:solidFill>
                  <a:schemeClr val="accent2"/>
                </a:solidFill>
              </a:rPr>
              <a:t>pLH</a:t>
            </a:r>
            <a:r>
              <a:rPr lang="en-US" altLang="zh-CN" sz="2200" b="1" baseline="-25000" dirty="0">
                <a:solidFill>
                  <a:schemeClr val="accent2"/>
                </a:solidFill>
              </a:rPr>
              <a:t>(CQ)</a:t>
            </a:r>
            <a:r>
              <a:rPr lang="zh-CN" altLang="en-US" sz="2200" b="1" dirty="0"/>
              <a:t>、</a:t>
            </a:r>
            <a:r>
              <a:rPr lang="en-US" altLang="zh-CN" sz="2200" b="1" dirty="0" err="1">
                <a:solidFill>
                  <a:schemeClr val="accent2"/>
                </a:solidFill>
              </a:rPr>
              <a:t>t</a:t>
            </a:r>
            <a:r>
              <a:rPr lang="en-US" altLang="zh-CN" sz="2200" b="1" baseline="-25000" dirty="0" err="1">
                <a:solidFill>
                  <a:schemeClr val="accent2"/>
                </a:solidFill>
              </a:rPr>
              <a:t>pHL</a:t>
            </a:r>
            <a:r>
              <a:rPr lang="en-US" altLang="zh-CN" sz="2200" b="1" baseline="-25000" dirty="0">
                <a:solidFill>
                  <a:schemeClr val="accent2"/>
                </a:solidFill>
              </a:rPr>
              <a:t>(CQ)</a:t>
            </a:r>
            <a:r>
              <a:rPr lang="zh-CN" altLang="en-US" sz="2200" b="1" dirty="0"/>
              <a:t>两种时间</a:t>
            </a:r>
            <a:endParaRPr lang="zh-CN" altLang="en-US" sz="2200" b="1" baseline="-25000"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20</a:t>
            </a:fld>
            <a:endParaRPr lang="en-US" altLang="zh-CN"/>
          </a:p>
        </p:txBody>
      </p:sp>
      <p:graphicFrame>
        <p:nvGraphicFramePr>
          <p:cNvPr id="441348" name="Object 4"/>
          <p:cNvGraphicFramePr>
            <a:graphicFrameLocks noChangeAspect="1"/>
          </p:cNvGraphicFramePr>
          <p:nvPr/>
        </p:nvGraphicFramePr>
        <p:xfrm>
          <a:off x="39688" y="839068"/>
          <a:ext cx="9067800" cy="2933700"/>
        </p:xfrm>
        <a:graphic>
          <a:graphicData uri="http://schemas.openxmlformats.org/presentationml/2006/ole">
            <mc:AlternateContent xmlns:mc="http://schemas.openxmlformats.org/markup-compatibility/2006">
              <mc:Choice xmlns:v="urn:schemas-microsoft-com:vml" Requires="v">
                <p:oleObj spid="_x0000_s41195" name="Artwork" r:id="rId3" imgW="8677275" imgH="2514600" progId="Adobe.Illustrator.7">
                  <p:embed/>
                </p:oleObj>
              </mc:Choice>
              <mc:Fallback>
                <p:oleObj name="Artwork" r:id="rId3" imgW="8677275" imgH="2514600"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839068"/>
                        <a:ext cx="9067800" cy="2933700"/>
                      </a:xfrm>
                      <a:prstGeom prst="rect">
                        <a:avLst/>
                      </a:prstGeom>
                      <a:noFill/>
                      <a:ln>
                        <a:noFill/>
                      </a:ln>
                      <a:effectLst/>
                    </p:spPr>
                  </p:pic>
                </p:oleObj>
              </mc:Fallback>
            </mc:AlternateContent>
          </a:graphicData>
        </a:graphic>
      </p:graphicFrame>
      <p:grpSp>
        <p:nvGrpSpPr>
          <p:cNvPr id="441349" name="Group 5"/>
          <p:cNvGrpSpPr/>
          <p:nvPr/>
        </p:nvGrpSpPr>
        <p:grpSpPr bwMode="auto">
          <a:xfrm>
            <a:off x="557212" y="1258168"/>
            <a:ext cx="1279327" cy="2560638"/>
            <a:chOff x="335" y="2208"/>
            <a:chExt cx="817" cy="1613"/>
          </a:xfrm>
        </p:grpSpPr>
        <p:sp>
          <p:nvSpPr>
            <p:cNvPr id="441350" name="Text Box 6"/>
            <p:cNvSpPr txBox="1">
              <a:spLocks noChangeArrowheads="1"/>
            </p:cNvSpPr>
            <p:nvPr/>
          </p:nvSpPr>
          <p:spPr bwMode="auto">
            <a:xfrm>
              <a:off x="335" y="3312"/>
              <a:ext cx="817" cy="5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dirty="0" err="1">
                  <a:solidFill>
                    <a:schemeClr val="accent2"/>
                  </a:solidFill>
                  <a:latin typeface="Tahoma" panose="020B0604030504040204" pitchFamily="34" charset="0"/>
                </a:rPr>
                <a:t>t</a:t>
              </a:r>
              <a:r>
                <a:rPr lang="en-US" altLang="zh-CN" sz="2800" baseline="-25000" dirty="0" err="1">
                  <a:solidFill>
                    <a:schemeClr val="accent2"/>
                  </a:solidFill>
                  <a:latin typeface="Tahoma" panose="020B0604030504040204" pitchFamily="34" charset="0"/>
                </a:rPr>
                <a:t>pLH</a:t>
              </a:r>
              <a:r>
                <a:rPr lang="en-US" altLang="zh-CN" sz="2800" baseline="-25000" dirty="0">
                  <a:solidFill>
                    <a:schemeClr val="accent2"/>
                  </a:solidFill>
                  <a:latin typeface="Tahoma" panose="020B0604030504040204" pitchFamily="34" charset="0"/>
                </a:rPr>
                <a:t>(CQ)</a:t>
              </a:r>
            </a:p>
            <a:p>
              <a:r>
                <a:rPr lang="en-US" altLang="zh-CN" sz="2800" baseline="-25000" dirty="0">
                  <a:solidFill>
                    <a:schemeClr val="accent2"/>
                  </a:solidFill>
                  <a:latin typeface="Tahoma" panose="020B0604030504040204" pitchFamily="34" charset="0"/>
                </a:rPr>
                <a:t>   </a:t>
              </a:r>
            </a:p>
          </p:txBody>
        </p:sp>
        <p:grpSp>
          <p:nvGrpSpPr>
            <p:cNvPr id="441351" name="Group 7"/>
            <p:cNvGrpSpPr/>
            <p:nvPr/>
          </p:nvGrpSpPr>
          <p:grpSpPr bwMode="auto">
            <a:xfrm>
              <a:off x="528" y="2208"/>
              <a:ext cx="240" cy="1200"/>
              <a:chOff x="528" y="2208"/>
              <a:chExt cx="240" cy="1200"/>
            </a:xfrm>
          </p:grpSpPr>
          <p:sp>
            <p:nvSpPr>
              <p:cNvPr id="441352" name="Freeform 8"/>
              <p:cNvSpPr/>
              <p:nvPr/>
            </p:nvSpPr>
            <p:spPr bwMode="auto">
              <a:xfrm>
                <a:off x="546" y="2596"/>
                <a:ext cx="195" cy="523"/>
              </a:xfrm>
              <a:custGeom>
                <a:avLst/>
                <a:gdLst>
                  <a:gd name="T0" fmla="*/ 0 w 195"/>
                  <a:gd name="T1" fmla="*/ 0 h 523"/>
                  <a:gd name="T2" fmla="*/ 67 w 195"/>
                  <a:gd name="T3" fmla="*/ 30 h 523"/>
                  <a:gd name="T4" fmla="*/ 105 w 195"/>
                  <a:gd name="T5" fmla="*/ 119 h 523"/>
                  <a:gd name="T6" fmla="*/ 97 w 195"/>
                  <a:gd name="T7" fmla="*/ 269 h 523"/>
                  <a:gd name="T8" fmla="*/ 90 w 195"/>
                  <a:gd name="T9" fmla="*/ 404 h 523"/>
                  <a:gd name="T10" fmla="*/ 120 w 195"/>
                  <a:gd name="T11" fmla="*/ 449 h 523"/>
                  <a:gd name="T12" fmla="*/ 150 w 195"/>
                  <a:gd name="T13" fmla="*/ 486 h 523"/>
                  <a:gd name="T14" fmla="*/ 165 w 195"/>
                  <a:gd name="T15" fmla="*/ 508 h 523"/>
                  <a:gd name="T16" fmla="*/ 187 w 195"/>
                  <a:gd name="T17" fmla="*/ 516 h 523"/>
                  <a:gd name="T18" fmla="*/ 195 w 195"/>
                  <a:gd name="T19" fmla="*/ 52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523">
                    <a:moveTo>
                      <a:pt x="0" y="0"/>
                    </a:moveTo>
                    <a:cubicBezTo>
                      <a:pt x="26" y="8"/>
                      <a:pt x="45" y="15"/>
                      <a:pt x="67" y="30"/>
                    </a:cubicBezTo>
                    <a:cubicBezTo>
                      <a:pt x="78" y="61"/>
                      <a:pt x="94" y="88"/>
                      <a:pt x="105" y="119"/>
                    </a:cubicBezTo>
                    <a:cubicBezTo>
                      <a:pt x="112" y="173"/>
                      <a:pt x="108" y="216"/>
                      <a:pt x="97" y="269"/>
                    </a:cubicBezTo>
                    <a:cubicBezTo>
                      <a:pt x="93" y="305"/>
                      <a:pt x="73" y="367"/>
                      <a:pt x="90" y="404"/>
                    </a:cubicBezTo>
                    <a:cubicBezTo>
                      <a:pt x="98" y="420"/>
                      <a:pt x="120" y="449"/>
                      <a:pt x="120" y="449"/>
                    </a:cubicBezTo>
                    <a:cubicBezTo>
                      <a:pt x="133" y="491"/>
                      <a:pt x="116" y="453"/>
                      <a:pt x="150" y="486"/>
                    </a:cubicBezTo>
                    <a:cubicBezTo>
                      <a:pt x="156" y="492"/>
                      <a:pt x="158" y="502"/>
                      <a:pt x="165" y="508"/>
                    </a:cubicBezTo>
                    <a:cubicBezTo>
                      <a:pt x="171" y="513"/>
                      <a:pt x="180" y="513"/>
                      <a:pt x="187" y="516"/>
                    </a:cubicBezTo>
                    <a:cubicBezTo>
                      <a:pt x="190" y="518"/>
                      <a:pt x="192" y="521"/>
                      <a:pt x="195" y="523"/>
                    </a:cubicBezTo>
                  </a:path>
                </a:pathLst>
              </a:custGeom>
              <a:noFill/>
              <a:ln w="5715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3" name="Line 9"/>
              <p:cNvSpPr>
                <a:spLocks noChangeShapeType="1"/>
              </p:cNvSpPr>
              <p:nvPr/>
            </p:nvSpPr>
            <p:spPr bwMode="auto">
              <a:xfrm>
                <a:off x="528" y="2208"/>
                <a:ext cx="0" cy="1200"/>
              </a:xfrm>
              <a:prstGeom prst="line">
                <a:avLst/>
              </a:prstGeom>
              <a:noFill/>
              <a:ln w="5715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4" name="Line 10"/>
              <p:cNvSpPr>
                <a:spLocks noChangeShapeType="1"/>
              </p:cNvSpPr>
              <p:nvPr/>
            </p:nvSpPr>
            <p:spPr bwMode="auto">
              <a:xfrm>
                <a:off x="768" y="2976"/>
                <a:ext cx="0" cy="432"/>
              </a:xfrm>
              <a:prstGeom prst="line">
                <a:avLst/>
              </a:prstGeom>
              <a:noFill/>
              <a:ln w="5715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5" name="Line 11"/>
              <p:cNvSpPr>
                <a:spLocks noChangeShapeType="1"/>
              </p:cNvSpPr>
              <p:nvPr/>
            </p:nvSpPr>
            <p:spPr bwMode="auto">
              <a:xfrm>
                <a:off x="528" y="3360"/>
                <a:ext cx="240" cy="0"/>
              </a:xfrm>
              <a:prstGeom prst="line">
                <a:avLst/>
              </a:prstGeom>
              <a:noFill/>
              <a:ln w="28575">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41356" name="Group 12"/>
          <p:cNvGrpSpPr/>
          <p:nvPr/>
        </p:nvGrpSpPr>
        <p:grpSpPr bwMode="auto">
          <a:xfrm>
            <a:off x="2411487" y="1258168"/>
            <a:ext cx="1368425" cy="2560638"/>
            <a:chOff x="1488" y="2208"/>
            <a:chExt cx="862" cy="1613"/>
          </a:xfrm>
        </p:grpSpPr>
        <p:sp>
          <p:nvSpPr>
            <p:cNvPr id="441357" name="Text Box 13"/>
            <p:cNvSpPr txBox="1">
              <a:spLocks noChangeArrowheads="1"/>
            </p:cNvSpPr>
            <p:nvPr/>
          </p:nvSpPr>
          <p:spPr bwMode="auto">
            <a:xfrm>
              <a:off x="1488" y="3312"/>
              <a:ext cx="862" cy="5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dirty="0" err="1">
                  <a:solidFill>
                    <a:schemeClr val="accent2"/>
                  </a:solidFill>
                  <a:latin typeface="Tahoma" panose="020B0604030504040204" pitchFamily="34" charset="0"/>
                </a:rPr>
                <a:t>t</a:t>
              </a:r>
              <a:r>
                <a:rPr lang="en-US" altLang="zh-CN" sz="2800" baseline="-25000" dirty="0" err="1">
                  <a:solidFill>
                    <a:schemeClr val="accent2"/>
                  </a:solidFill>
                  <a:latin typeface="Tahoma" panose="020B0604030504040204" pitchFamily="34" charset="0"/>
                </a:rPr>
                <a:t>pHL</a:t>
              </a:r>
              <a:r>
                <a:rPr lang="en-US" altLang="zh-CN" sz="2800" baseline="-25000" dirty="0">
                  <a:solidFill>
                    <a:schemeClr val="accent2"/>
                  </a:solidFill>
                  <a:latin typeface="Tahoma" panose="020B0604030504040204" pitchFamily="34" charset="0"/>
                </a:rPr>
                <a:t>(CQ) </a:t>
              </a:r>
            </a:p>
            <a:p>
              <a:r>
                <a:rPr lang="en-US" altLang="zh-CN" sz="2800" baseline="-25000" dirty="0">
                  <a:solidFill>
                    <a:schemeClr val="accent2"/>
                  </a:solidFill>
                  <a:latin typeface="Tahoma" panose="020B0604030504040204" pitchFamily="34" charset="0"/>
                </a:rPr>
                <a:t>   </a:t>
              </a:r>
            </a:p>
          </p:txBody>
        </p:sp>
        <p:sp>
          <p:nvSpPr>
            <p:cNvPr id="441358" name="Freeform 14"/>
            <p:cNvSpPr/>
            <p:nvPr/>
          </p:nvSpPr>
          <p:spPr bwMode="auto">
            <a:xfrm>
              <a:off x="1747" y="2596"/>
              <a:ext cx="173" cy="523"/>
            </a:xfrm>
            <a:custGeom>
              <a:avLst/>
              <a:gdLst>
                <a:gd name="T0" fmla="*/ 0 w 195"/>
                <a:gd name="T1" fmla="*/ 0 h 523"/>
                <a:gd name="T2" fmla="*/ 67 w 195"/>
                <a:gd name="T3" fmla="*/ 30 h 523"/>
                <a:gd name="T4" fmla="*/ 105 w 195"/>
                <a:gd name="T5" fmla="*/ 119 h 523"/>
                <a:gd name="T6" fmla="*/ 97 w 195"/>
                <a:gd name="T7" fmla="*/ 269 h 523"/>
                <a:gd name="T8" fmla="*/ 90 w 195"/>
                <a:gd name="T9" fmla="*/ 404 h 523"/>
                <a:gd name="T10" fmla="*/ 120 w 195"/>
                <a:gd name="T11" fmla="*/ 449 h 523"/>
                <a:gd name="T12" fmla="*/ 150 w 195"/>
                <a:gd name="T13" fmla="*/ 486 h 523"/>
                <a:gd name="T14" fmla="*/ 165 w 195"/>
                <a:gd name="T15" fmla="*/ 508 h 523"/>
                <a:gd name="T16" fmla="*/ 187 w 195"/>
                <a:gd name="T17" fmla="*/ 516 h 523"/>
                <a:gd name="T18" fmla="*/ 195 w 195"/>
                <a:gd name="T19" fmla="*/ 52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523">
                  <a:moveTo>
                    <a:pt x="0" y="0"/>
                  </a:moveTo>
                  <a:cubicBezTo>
                    <a:pt x="26" y="8"/>
                    <a:pt x="45" y="15"/>
                    <a:pt x="67" y="30"/>
                  </a:cubicBezTo>
                  <a:cubicBezTo>
                    <a:pt x="78" y="61"/>
                    <a:pt x="94" y="88"/>
                    <a:pt x="105" y="119"/>
                  </a:cubicBezTo>
                  <a:cubicBezTo>
                    <a:pt x="112" y="173"/>
                    <a:pt x="108" y="216"/>
                    <a:pt x="97" y="269"/>
                  </a:cubicBezTo>
                  <a:cubicBezTo>
                    <a:pt x="93" y="305"/>
                    <a:pt x="73" y="367"/>
                    <a:pt x="90" y="404"/>
                  </a:cubicBezTo>
                  <a:cubicBezTo>
                    <a:pt x="98" y="420"/>
                    <a:pt x="120" y="449"/>
                    <a:pt x="120" y="449"/>
                  </a:cubicBezTo>
                  <a:cubicBezTo>
                    <a:pt x="133" y="491"/>
                    <a:pt x="116" y="453"/>
                    <a:pt x="150" y="486"/>
                  </a:cubicBezTo>
                  <a:cubicBezTo>
                    <a:pt x="156" y="492"/>
                    <a:pt x="158" y="502"/>
                    <a:pt x="165" y="508"/>
                  </a:cubicBezTo>
                  <a:cubicBezTo>
                    <a:pt x="171" y="513"/>
                    <a:pt x="180" y="513"/>
                    <a:pt x="187" y="516"/>
                  </a:cubicBezTo>
                  <a:cubicBezTo>
                    <a:pt x="190" y="518"/>
                    <a:pt x="192" y="521"/>
                    <a:pt x="195" y="523"/>
                  </a:cubicBezTo>
                </a:path>
              </a:pathLst>
            </a:custGeom>
            <a:noFill/>
            <a:ln w="5715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9" name="Line 15"/>
            <p:cNvSpPr>
              <a:spLocks noChangeShapeType="1"/>
            </p:cNvSpPr>
            <p:nvPr/>
          </p:nvSpPr>
          <p:spPr bwMode="auto">
            <a:xfrm>
              <a:off x="1741" y="2208"/>
              <a:ext cx="0" cy="1200"/>
            </a:xfrm>
            <a:prstGeom prst="line">
              <a:avLst/>
            </a:prstGeom>
            <a:noFill/>
            <a:ln w="5715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0" name="Line 16"/>
            <p:cNvSpPr>
              <a:spLocks noChangeShapeType="1"/>
            </p:cNvSpPr>
            <p:nvPr/>
          </p:nvSpPr>
          <p:spPr bwMode="auto">
            <a:xfrm>
              <a:off x="1920" y="2880"/>
              <a:ext cx="0" cy="528"/>
            </a:xfrm>
            <a:prstGeom prst="line">
              <a:avLst/>
            </a:prstGeom>
            <a:noFill/>
            <a:ln w="5715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1" name="Line 17"/>
            <p:cNvSpPr>
              <a:spLocks noChangeShapeType="1"/>
            </p:cNvSpPr>
            <p:nvPr/>
          </p:nvSpPr>
          <p:spPr bwMode="auto">
            <a:xfrm>
              <a:off x="1584" y="3312"/>
              <a:ext cx="144" cy="0"/>
            </a:xfrm>
            <a:prstGeom prst="line">
              <a:avLst/>
            </a:prstGeom>
            <a:noFill/>
            <a:ln w="28575">
              <a:solidFill>
                <a:schemeClr val="accent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2" name="Line 18"/>
            <p:cNvSpPr>
              <a:spLocks noChangeShapeType="1"/>
            </p:cNvSpPr>
            <p:nvPr/>
          </p:nvSpPr>
          <p:spPr bwMode="auto">
            <a:xfrm>
              <a:off x="1920" y="3312"/>
              <a:ext cx="144" cy="0"/>
            </a:xfrm>
            <a:prstGeom prst="line">
              <a:avLst/>
            </a:prstGeom>
            <a:noFill/>
            <a:ln w="28575">
              <a:solidFill>
                <a:schemeClr val="accent2"/>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1363" name="Group 19"/>
          <p:cNvGrpSpPr/>
          <p:nvPr/>
        </p:nvGrpSpPr>
        <p:grpSpPr bwMode="auto">
          <a:xfrm>
            <a:off x="3500387" y="877168"/>
            <a:ext cx="3192463" cy="3221038"/>
            <a:chOff x="2216" y="1968"/>
            <a:chExt cx="2011" cy="2029"/>
          </a:xfrm>
        </p:grpSpPr>
        <p:sp>
          <p:nvSpPr>
            <p:cNvPr id="441364" name="Text Box 20"/>
            <p:cNvSpPr txBox="1">
              <a:spLocks noChangeArrowheads="1"/>
            </p:cNvSpPr>
            <p:nvPr/>
          </p:nvSpPr>
          <p:spPr bwMode="auto">
            <a:xfrm>
              <a:off x="2216" y="3466"/>
              <a:ext cx="816" cy="5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800" b="1" dirty="0" err="1">
                  <a:solidFill>
                    <a:schemeClr val="hlink"/>
                  </a:solidFill>
                  <a:latin typeface="Arial" panose="020B0604020202020204" pitchFamily="34" charset="0"/>
                </a:rPr>
                <a:t>t</a:t>
              </a:r>
              <a:r>
                <a:rPr lang="en-US" altLang="zh-CN" sz="2800" b="1" baseline="-25000" dirty="0" err="1">
                  <a:solidFill>
                    <a:schemeClr val="hlink"/>
                  </a:solidFill>
                  <a:latin typeface="Arial" panose="020B0604020202020204" pitchFamily="34" charset="0"/>
                </a:rPr>
                <a:t>setup</a:t>
              </a:r>
              <a:endParaRPr lang="en-US" altLang="zh-CN" sz="2800" b="1" baseline="-25000" dirty="0">
                <a:solidFill>
                  <a:schemeClr val="hlink"/>
                </a:solidFill>
                <a:latin typeface="Arial" panose="020B0604020202020204" pitchFamily="34" charset="0"/>
              </a:endParaRPr>
            </a:p>
            <a:p>
              <a:pPr algn="ctr">
                <a:lnSpc>
                  <a:spcPct val="130000"/>
                </a:lnSpc>
              </a:pPr>
              <a:r>
                <a:rPr lang="zh-CN" altLang="en-US" b="1" dirty="0">
                  <a:solidFill>
                    <a:schemeClr val="hlink"/>
                  </a:solidFill>
                  <a:latin typeface="Arial" panose="020B0604020202020204" pitchFamily="34" charset="0"/>
                  <a:ea typeface="黑体" panose="02010609060101010101" pitchFamily="49" charset="-122"/>
                </a:rPr>
                <a:t>建立时间</a:t>
              </a:r>
            </a:p>
          </p:txBody>
        </p:sp>
        <p:sp>
          <p:nvSpPr>
            <p:cNvPr id="441365" name="Text Box 21"/>
            <p:cNvSpPr txBox="1">
              <a:spLocks noChangeArrowheads="1"/>
            </p:cNvSpPr>
            <p:nvPr/>
          </p:nvSpPr>
          <p:spPr bwMode="auto">
            <a:xfrm>
              <a:off x="3065" y="3486"/>
              <a:ext cx="1162" cy="5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err="1">
                  <a:solidFill>
                    <a:schemeClr val="hlink"/>
                  </a:solidFill>
                  <a:latin typeface="Arial" panose="020B0604020202020204" pitchFamily="34" charset="0"/>
                </a:rPr>
                <a:t>t</a:t>
              </a:r>
              <a:r>
                <a:rPr lang="en-US" altLang="zh-CN" sz="2800" b="1" baseline="-25000" dirty="0" err="1">
                  <a:solidFill>
                    <a:schemeClr val="hlink"/>
                  </a:solidFill>
                  <a:latin typeface="Arial" panose="020B0604020202020204" pitchFamily="34" charset="0"/>
                </a:rPr>
                <a:t>hold</a:t>
              </a:r>
              <a:r>
                <a:rPr lang="en-US" altLang="zh-CN" sz="2800" b="1" baseline="-25000" dirty="0">
                  <a:solidFill>
                    <a:schemeClr val="hlink"/>
                  </a:solidFill>
                  <a:latin typeface="Arial" panose="020B0604020202020204" pitchFamily="34" charset="0"/>
                </a:rPr>
                <a:t> </a:t>
              </a:r>
            </a:p>
            <a:p>
              <a:r>
                <a:rPr lang="zh-CN" altLang="en-US" b="1" dirty="0">
                  <a:solidFill>
                    <a:schemeClr val="hlink"/>
                  </a:solidFill>
                  <a:latin typeface="Arial" panose="020B0604020202020204" pitchFamily="34" charset="0"/>
                  <a:ea typeface="黑体" panose="02010609060101010101" pitchFamily="49" charset="-122"/>
                </a:rPr>
                <a:t>保持时间</a:t>
              </a:r>
            </a:p>
          </p:txBody>
        </p:sp>
        <p:sp>
          <p:nvSpPr>
            <p:cNvPr id="441366" name="Line 22"/>
            <p:cNvSpPr>
              <a:spLocks noChangeShapeType="1"/>
            </p:cNvSpPr>
            <p:nvPr/>
          </p:nvSpPr>
          <p:spPr bwMode="auto">
            <a:xfrm>
              <a:off x="2713" y="1968"/>
              <a:ext cx="0" cy="1536"/>
            </a:xfrm>
            <a:prstGeom prst="line">
              <a:avLst/>
            </a:prstGeom>
            <a:noFill/>
            <a:ln w="381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7" name="Line 23"/>
            <p:cNvSpPr>
              <a:spLocks noChangeShapeType="1"/>
            </p:cNvSpPr>
            <p:nvPr/>
          </p:nvSpPr>
          <p:spPr bwMode="auto">
            <a:xfrm>
              <a:off x="2969" y="1968"/>
              <a:ext cx="0" cy="1536"/>
            </a:xfrm>
            <a:prstGeom prst="line">
              <a:avLst/>
            </a:prstGeom>
            <a:noFill/>
            <a:ln w="381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8" name="Line 24"/>
            <p:cNvSpPr>
              <a:spLocks noChangeShapeType="1"/>
            </p:cNvSpPr>
            <p:nvPr/>
          </p:nvSpPr>
          <p:spPr bwMode="auto">
            <a:xfrm>
              <a:off x="3168" y="1968"/>
              <a:ext cx="0" cy="1536"/>
            </a:xfrm>
            <a:prstGeom prst="line">
              <a:avLst/>
            </a:prstGeom>
            <a:noFill/>
            <a:ln w="381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9" name="Line 25"/>
            <p:cNvSpPr>
              <a:spLocks noChangeShapeType="1"/>
            </p:cNvSpPr>
            <p:nvPr/>
          </p:nvSpPr>
          <p:spPr bwMode="auto">
            <a:xfrm>
              <a:off x="2736" y="3360"/>
              <a:ext cx="240"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0" name="Line 26"/>
            <p:cNvSpPr>
              <a:spLocks noChangeShapeType="1"/>
            </p:cNvSpPr>
            <p:nvPr/>
          </p:nvSpPr>
          <p:spPr bwMode="auto">
            <a:xfrm>
              <a:off x="2976" y="3360"/>
              <a:ext cx="192" cy="0"/>
            </a:xfrm>
            <a:prstGeom prst="line">
              <a:avLst/>
            </a:prstGeom>
            <a:noFill/>
            <a:ln w="28575">
              <a:solidFill>
                <a:schemeClr val="hlink"/>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1" name="Line 27"/>
            <p:cNvSpPr>
              <a:spLocks noChangeShapeType="1"/>
            </p:cNvSpPr>
            <p:nvPr/>
          </p:nvSpPr>
          <p:spPr bwMode="auto">
            <a:xfrm>
              <a:off x="3072" y="3360"/>
              <a:ext cx="0" cy="288"/>
            </a:xfrm>
            <a:prstGeom prst="line">
              <a:avLst/>
            </a:prstGeom>
            <a:noFill/>
            <a:ln w="28575">
              <a:solidFill>
                <a:schemeClr val="hlink"/>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1374" name="Text Box 30"/>
          <p:cNvSpPr txBox="1">
            <a:spLocks noChangeArrowheads="1"/>
          </p:cNvSpPr>
          <p:nvPr/>
        </p:nvSpPr>
        <p:spPr bwMode="auto">
          <a:xfrm>
            <a:off x="39688" y="804143"/>
            <a:ext cx="3651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1375" name="Text Box 31"/>
          <p:cNvSpPr txBox="1">
            <a:spLocks noChangeArrowheads="1"/>
          </p:cNvSpPr>
          <p:nvPr/>
        </p:nvSpPr>
        <p:spPr bwMode="auto">
          <a:xfrm>
            <a:off x="35496" y="1591965"/>
            <a:ext cx="5937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dirty="0"/>
              <a:t> CLK</a:t>
            </a:r>
          </a:p>
        </p:txBody>
      </p:sp>
      <p:sp>
        <p:nvSpPr>
          <p:cNvPr id="441376" name="Text Box 32"/>
          <p:cNvSpPr txBox="1">
            <a:spLocks noChangeArrowheads="1"/>
          </p:cNvSpPr>
          <p:nvPr/>
        </p:nvSpPr>
        <p:spPr bwMode="auto">
          <a:xfrm>
            <a:off x="39688" y="2404343"/>
            <a:ext cx="3794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5" name="椭圆 34"/>
          <p:cNvSpPr/>
          <p:nvPr/>
        </p:nvSpPr>
        <p:spPr>
          <a:xfrm>
            <a:off x="6222206" y="332656"/>
            <a:ext cx="1071562" cy="3214687"/>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TextBox 35"/>
          <p:cNvSpPr txBox="1">
            <a:spLocks noChangeArrowheads="1"/>
          </p:cNvSpPr>
          <p:nvPr/>
        </p:nvSpPr>
        <p:spPr bwMode="auto">
          <a:xfrm>
            <a:off x="6694065" y="919812"/>
            <a:ext cx="235029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b="1" dirty="0">
                <a:latin typeface="微软雅黑" panose="020B0503020204020204" pitchFamily="34" charset="-122"/>
                <a:ea typeface="微软雅黑" panose="020B0503020204020204" pitchFamily="34" charset="-122"/>
              </a:rPr>
              <a:t>窗口期内</a:t>
            </a:r>
            <a:r>
              <a:rPr lang="en-US" altLang="zh-CN" b="1" dirty="0">
                <a:latin typeface="微软雅黑" panose="020B0503020204020204" pitchFamily="34" charset="-122"/>
                <a:ea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rPr>
              <a:t>输入的改变导致输出不可预测</a:t>
            </a:r>
          </a:p>
        </p:txBody>
      </p:sp>
      <p:cxnSp>
        <p:nvCxnSpPr>
          <p:cNvPr id="6" name="直接箭头连接符 5"/>
          <p:cNvCxnSpPr/>
          <p:nvPr/>
        </p:nvCxnSpPr>
        <p:spPr>
          <a:xfrm flipV="1">
            <a:off x="4499992" y="3086969"/>
            <a:ext cx="0" cy="46037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29"/>
          <p:cNvSpPr>
            <a:spLocks noChangeArrowheads="1"/>
          </p:cNvSpPr>
          <p:nvPr/>
        </p:nvSpPr>
        <p:spPr bwMode="auto">
          <a:xfrm>
            <a:off x="332358" y="5220569"/>
            <a:ext cx="8579296" cy="11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Clr>
                <a:srgbClr val="000099"/>
              </a:buClr>
              <a:buSzPct val="80000"/>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建立时间</a:t>
            </a:r>
            <a:r>
              <a:rPr lang="en-US" altLang="zh-CN" sz="2200" b="1" dirty="0" err="1">
                <a:solidFill>
                  <a:srgbClr val="FF0000"/>
                </a:solidFill>
                <a:latin typeface="微软雅黑" panose="020B0503020204020204" pitchFamily="34" charset="-122"/>
                <a:ea typeface="微软雅黑" panose="020B0503020204020204" pitchFamily="34" charset="-122"/>
              </a:rPr>
              <a:t>t</a:t>
            </a:r>
            <a:r>
              <a:rPr lang="en-US" altLang="zh-CN" sz="2200" b="1" baseline="-25000" dirty="0" err="1">
                <a:solidFill>
                  <a:srgbClr val="FF0000"/>
                </a:solidFill>
                <a:latin typeface="微软雅黑" panose="020B0503020204020204" pitchFamily="34" charset="-122"/>
                <a:ea typeface="微软雅黑" panose="020B0503020204020204" pitchFamily="34" charset="-122"/>
              </a:rPr>
              <a:t>setup</a:t>
            </a:r>
            <a:r>
              <a:rPr lang="zh-CN" altLang="en-US" sz="2200" b="1" dirty="0">
                <a:latin typeface="微软雅黑" panose="020B0503020204020204" pitchFamily="34" charset="-122"/>
                <a:ea typeface="微软雅黑" panose="020B0503020204020204" pitchFamily="34" charset="-122"/>
              </a:rPr>
              <a:t>：输入信号</a:t>
            </a:r>
            <a:r>
              <a:rPr lang="en-US" altLang="zh-CN" sz="2200" b="1" dirty="0">
                <a:latin typeface="微软雅黑" panose="020B0503020204020204" pitchFamily="34" charset="-122"/>
                <a:ea typeface="微软雅黑" panose="020B0503020204020204" pitchFamily="34" charset="-122"/>
              </a:rPr>
              <a:t>D</a:t>
            </a:r>
            <a:r>
              <a:rPr lang="zh-CN" altLang="en-US" sz="2200" b="1" dirty="0">
                <a:latin typeface="微软雅黑" panose="020B0503020204020204" pitchFamily="34" charset="-122"/>
                <a:ea typeface="微软雅黑" panose="020B0503020204020204" pitchFamily="34" charset="-122"/>
              </a:rPr>
              <a:t>在时钟边沿到达前需稳定的时间</a:t>
            </a:r>
          </a:p>
          <a:p>
            <a:pPr marL="342900" indent="-342900">
              <a:lnSpc>
                <a:spcPct val="110000"/>
              </a:lnSpc>
              <a:spcBef>
                <a:spcPct val="20000"/>
              </a:spcBef>
              <a:buClr>
                <a:srgbClr val="000099"/>
              </a:buClr>
              <a:buSzPct val="80000"/>
              <a:buFont typeface="Wingdings" panose="05000000000000000000" pitchFamily="2" charset="2"/>
              <a:buChar char="l"/>
            </a:pPr>
            <a:r>
              <a:rPr lang="zh-CN" altLang="en-US" sz="2200" b="1" dirty="0">
                <a:latin typeface="微软雅黑" panose="020B0503020204020204" pitchFamily="34" charset="-122"/>
                <a:ea typeface="微软雅黑" panose="020B0503020204020204" pitchFamily="34" charset="-122"/>
              </a:rPr>
              <a:t>保持时间</a:t>
            </a:r>
            <a:r>
              <a:rPr lang="en-US" altLang="zh-CN" sz="2200" b="1" dirty="0" err="1">
                <a:solidFill>
                  <a:srgbClr val="FF0000"/>
                </a:solidFill>
                <a:latin typeface="微软雅黑" panose="020B0503020204020204" pitchFamily="34" charset="-122"/>
                <a:ea typeface="微软雅黑" panose="020B0503020204020204" pitchFamily="34" charset="-122"/>
              </a:rPr>
              <a:t>t</a:t>
            </a:r>
            <a:r>
              <a:rPr lang="en-US" altLang="zh-CN" sz="2200" b="1" baseline="-25000" dirty="0" err="1">
                <a:solidFill>
                  <a:srgbClr val="FF0000"/>
                </a:solidFill>
                <a:latin typeface="微软雅黑" panose="020B0503020204020204" pitchFamily="34" charset="-122"/>
                <a:ea typeface="微软雅黑" panose="020B0503020204020204" pitchFamily="34" charset="-122"/>
              </a:rPr>
              <a:t>hold</a:t>
            </a:r>
            <a:r>
              <a:rPr lang="en-US" altLang="zh-CN" sz="2200" b="1" baseline="-25000" dirty="0">
                <a:solidFill>
                  <a:schemeClr val="hlink"/>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：输入信号</a:t>
            </a:r>
            <a:r>
              <a:rPr lang="en-US" altLang="zh-CN" sz="2200" b="1" dirty="0">
                <a:latin typeface="微软雅黑" panose="020B0503020204020204" pitchFamily="34" charset="-122"/>
                <a:ea typeface="微软雅黑" panose="020B0503020204020204" pitchFamily="34" charset="-122"/>
              </a:rPr>
              <a:t>D</a:t>
            </a:r>
            <a:r>
              <a:rPr lang="zh-CN" altLang="en-US" sz="2200" b="1" dirty="0">
                <a:latin typeface="微软雅黑" panose="020B0503020204020204" pitchFamily="34" charset="-122"/>
                <a:ea typeface="微软雅黑" panose="020B0503020204020204" pitchFamily="34" charset="-122"/>
              </a:rPr>
              <a:t>在时钟边沿到达后需继续稳定的时间</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blinds(horizontal)">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wipe(up)">
                                      <p:cBhvr>
                                        <p:cTn id="12" dur="500"/>
                                        <p:tgtEl>
                                          <p:spTgt spid="441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41356"/>
                                        </p:tgtEl>
                                        <p:attrNameLst>
                                          <p:attrName>style.visibility</p:attrName>
                                        </p:attrNameLst>
                                      </p:cBhvr>
                                      <p:to>
                                        <p:strVal val="visible"/>
                                      </p:to>
                                    </p:set>
                                    <p:animEffect transition="in" filter="wipe(up)">
                                      <p:cBhvr>
                                        <p:cTn id="17" dur="500"/>
                                        <p:tgtEl>
                                          <p:spTgt spid="4413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blinds(horizontal)">
                                      <p:cBhvr>
                                        <p:cTn id="22" dur="500"/>
                                        <p:tgtEl>
                                          <p:spTgt spid="4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xEl>
                                              <p:pRg st="1" end="1"/>
                                            </p:txEl>
                                          </p:spTgt>
                                        </p:tgtEl>
                                        <p:attrNameLst>
                                          <p:attrName>style.visibility</p:attrName>
                                        </p:attrNameLst>
                                      </p:cBhvr>
                                      <p:to>
                                        <p:strVal val="visible"/>
                                      </p:to>
                                    </p:set>
                                    <p:animEffect transition="in" filter="blinds(horizontal)">
                                      <p:cBhvr>
                                        <p:cTn id="27" dur="500"/>
                                        <p:tgtEl>
                                          <p:spTgt spid="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22" presetClass="entr" presetSubtype="1" fill="hold" nodeType="withEffect">
                                  <p:stCondLst>
                                    <p:cond delay="0"/>
                                  </p:stCondLst>
                                  <p:childTnLst>
                                    <p:set>
                                      <p:cBhvr>
                                        <p:cTn id="33" dur="1" fill="hold">
                                          <p:stCondLst>
                                            <p:cond delay="0"/>
                                          </p:stCondLst>
                                        </p:cTn>
                                        <p:tgtEl>
                                          <p:spTgt spid="441363"/>
                                        </p:tgtEl>
                                        <p:attrNameLst>
                                          <p:attrName>style.visibility</p:attrName>
                                        </p:attrNameLst>
                                      </p:cBhvr>
                                      <p:to>
                                        <p:strVal val="visible"/>
                                      </p:to>
                                    </p:set>
                                    <p:animEffect transition="in" filter="wipe(up)">
                                      <p:cBhvr>
                                        <p:cTn id="34" dur="500"/>
                                        <p:tgtEl>
                                          <p:spTgt spid="44136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linds(horizontal)">
                                      <p:cBhvr>
                                        <p:cTn id="39" dur="500"/>
                                        <p:tgtEl>
                                          <p:spTgt spid="3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P spid="35" grpId="0" animBg="1"/>
      <p:bldP spid="36" grpId="0" animBg="1"/>
      <p:bldP spid="41"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7490" name="Group 2"/>
          <p:cNvGrpSpPr/>
          <p:nvPr/>
        </p:nvGrpSpPr>
        <p:grpSpPr bwMode="auto">
          <a:xfrm>
            <a:off x="856928" y="2132856"/>
            <a:ext cx="2679700" cy="3429000"/>
            <a:chOff x="624" y="1056"/>
            <a:chExt cx="1728" cy="2160"/>
          </a:xfrm>
        </p:grpSpPr>
        <p:sp>
          <p:nvSpPr>
            <p:cNvPr id="447491" name="Rectangle 3"/>
            <p:cNvSpPr>
              <a:spLocks noChangeArrowheads="1"/>
            </p:cNvSpPr>
            <p:nvPr/>
          </p:nvSpPr>
          <p:spPr bwMode="auto">
            <a:xfrm>
              <a:off x="816" y="2064"/>
              <a:ext cx="1536" cy="1152"/>
            </a:xfrm>
            <a:prstGeom prst="rect">
              <a:avLst/>
            </a:prstGeom>
            <a:solidFill>
              <a:schemeClr val="accent2">
                <a:lumMod val="20000"/>
                <a:lumOff val="80000"/>
              </a:schemeClr>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492" name="AutoShape 4"/>
            <p:cNvSpPr>
              <a:spLocks noChangeArrowheads="1"/>
            </p:cNvSpPr>
            <p:nvPr/>
          </p:nvSpPr>
          <p:spPr bwMode="auto">
            <a:xfrm>
              <a:off x="624" y="1056"/>
              <a:ext cx="1296" cy="720"/>
            </a:xfrm>
            <a:prstGeom prst="wedgeRoundRectCallout">
              <a:avLst>
                <a:gd name="adj1" fmla="val 41080"/>
                <a:gd name="adj2" fmla="val 87444"/>
                <a:gd name="adj3" fmla="val 16667"/>
              </a:avLst>
            </a:prstGeom>
            <a:noFill/>
            <a:ln w="57150" cmpd="thickThin">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400" dirty="0">
                  <a:latin typeface="黑体" panose="02010609060101010101" pitchFamily="49" charset="-122"/>
                  <a:ea typeface="黑体" panose="02010609060101010101" pitchFamily="49" charset="-122"/>
                </a:rPr>
                <a:t>2选1</a:t>
              </a:r>
            </a:p>
            <a:p>
              <a:pPr algn="ctr">
                <a:lnSpc>
                  <a:spcPct val="110000"/>
                </a:lnSpc>
              </a:pPr>
              <a:r>
                <a:rPr lang="zh-CN" altLang="en-US" sz="2400" dirty="0">
                  <a:latin typeface="黑体" panose="02010609060101010101" pitchFamily="49" charset="-122"/>
                  <a:ea typeface="黑体" panose="02010609060101010101" pitchFamily="49" charset="-122"/>
                </a:rPr>
                <a:t>多路复用器</a:t>
              </a:r>
            </a:p>
          </p:txBody>
        </p:sp>
      </p:grpSp>
      <p:sp>
        <p:nvSpPr>
          <p:cNvPr id="447493" name="Rectangle 5"/>
          <p:cNvSpPr>
            <a:spLocks noGrp="1" noChangeArrowheads="1"/>
          </p:cNvSpPr>
          <p:nvPr>
            <p:ph type="title"/>
          </p:nvPr>
        </p:nvSpPr>
        <p:spPr>
          <a:xfrm>
            <a:off x="700459" y="117516"/>
            <a:ext cx="6073775" cy="479747"/>
          </a:xfrm>
        </p:spPr>
        <p:txBody>
          <a:bodyPr/>
          <a:lstStyle/>
          <a:p>
            <a:r>
              <a:rPr lang="en-US" altLang="zh-CN" b="1" dirty="0"/>
              <a:t>2.4 D</a:t>
            </a:r>
            <a:r>
              <a:rPr lang="zh-CN" altLang="en-US" b="1" dirty="0"/>
              <a:t>触发器</a:t>
            </a:r>
          </a:p>
        </p:txBody>
      </p:sp>
      <p:sp>
        <p:nvSpPr>
          <p:cNvPr id="2" name="内容占位符 1"/>
          <p:cNvSpPr>
            <a:spLocks noGrp="1"/>
          </p:cNvSpPr>
          <p:nvPr>
            <p:ph idx="1"/>
          </p:nvPr>
        </p:nvSpPr>
        <p:spPr>
          <a:xfrm>
            <a:off x="107504" y="833631"/>
            <a:ext cx="8856984" cy="863826"/>
          </a:xfrm>
        </p:spPr>
        <p:txBody>
          <a:bodyPr/>
          <a:lstStyle/>
          <a:p>
            <a:r>
              <a:rPr lang="zh-CN" altLang="en-US" sz="2200" b="1" dirty="0"/>
              <a:t>带使能端的</a:t>
            </a:r>
            <a:r>
              <a:rPr lang="en-US" altLang="zh-CN" sz="2200" b="1" dirty="0"/>
              <a:t>D</a:t>
            </a:r>
            <a:r>
              <a:rPr lang="zh-CN" altLang="en-US" sz="2200" b="1" dirty="0"/>
              <a:t>触发器：</a:t>
            </a:r>
            <a:r>
              <a:rPr lang="zh-CN" altLang="zh-CN" sz="2200" b="1" dirty="0">
                <a:solidFill>
                  <a:schemeClr val="accent2"/>
                </a:solidFill>
              </a:rPr>
              <a:t>通过</a:t>
            </a:r>
            <a:r>
              <a:rPr lang="zh-CN" altLang="en-US" sz="2200" b="1" dirty="0">
                <a:solidFill>
                  <a:schemeClr val="accent2"/>
                </a:solidFill>
              </a:rPr>
              <a:t>使能端</a:t>
            </a:r>
            <a:r>
              <a:rPr lang="en-US" altLang="zh-CN" sz="2200" b="1" dirty="0">
                <a:solidFill>
                  <a:schemeClr val="accent2"/>
                </a:solidFill>
              </a:rPr>
              <a:t>EN</a:t>
            </a:r>
            <a:r>
              <a:rPr lang="zh-CN" altLang="zh-CN" sz="2200" b="1" dirty="0">
                <a:solidFill>
                  <a:schemeClr val="accent2"/>
                </a:solidFill>
              </a:rPr>
              <a:t>信号来控制是否在时钟信号的触发边沿进行数据的存储。</a:t>
            </a:r>
            <a:endParaRPr lang="zh-CN" altLang="en-US" sz="2200" b="1" dirty="0">
              <a:solidFill>
                <a:schemeClr val="accent2"/>
              </a:solidFill>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21</a:t>
            </a:fld>
            <a:endParaRPr lang="en-US" altLang="zh-CN"/>
          </a:p>
        </p:txBody>
      </p:sp>
      <p:grpSp>
        <p:nvGrpSpPr>
          <p:cNvPr id="447494" name="Group 6"/>
          <p:cNvGrpSpPr/>
          <p:nvPr/>
        </p:nvGrpSpPr>
        <p:grpSpPr bwMode="auto">
          <a:xfrm>
            <a:off x="323528" y="3733056"/>
            <a:ext cx="5876925" cy="2286000"/>
            <a:chOff x="288" y="2064"/>
            <a:chExt cx="3702" cy="1440"/>
          </a:xfrm>
        </p:grpSpPr>
        <p:sp>
          <p:nvSpPr>
            <p:cNvPr id="447495" name="Rectangle 7"/>
            <p:cNvSpPr>
              <a:spLocks noChangeArrowheads="1"/>
            </p:cNvSpPr>
            <p:nvPr/>
          </p:nvSpPr>
          <p:spPr bwMode="auto">
            <a:xfrm>
              <a:off x="2552" y="2448"/>
              <a:ext cx="768" cy="67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Q</a:t>
              </a:r>
            </a:p>
            <a:p>
              <a:pPr algn="r">
                <a:lnSpc>
                  <a:spcPct val="120000"/>
                </a:lnSpc>
              </a:pPr>
              <a:r>
                <a:rPr lang="en-US" altLang="zh-CN" sz="2400" dirty="0"/>
                <a:t>   CLK  Q</a:t>
              </a:r>
            </a:p>
          </p:txBody>
        </p:sp>
        <p:sp>
          <p:nvSpPr>
            <p:cNvPr id="447496" name="Line 8"/>
            <p:cNvSpPr>
              <a:spLocks noChangeShapeType="1"/>
            </p:cNvSpPr>
            <p:nvPr/>
          </p:nvSpPr>
          <p:spPr bwMode="auto">
            <a:xfrm>
              <a:off x="3320" y="2640"/>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497" name="Line 9"/>
            <p:cNvSpPr>
              <a:spLocks noChangeShapeType="1"/>
            </p:cNvSpPr>
            <p:nvPr/>
          </p:nvSpPr>
          <p:spPr bwMode="auto">
            <a:xfrm>
              <a:off x="3416" y="2928"/>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498" name="Oval 10"/>
            <p:cNvSpPr>
              <a:spLocks noChangeArrowheads="1"/>
            </p:cNvSpPr>
            <p:nvPr/>
          </p:nvSpPr>
          <p:spPr bwMode="auto">
            <a:xfrm>
              <a:off x="3320" y="2880"/>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499" name="Line 11"/>
            <p:cNvSpPr>
              <a:spLocks noChangeShapeType="1"/>
            </p:cNvSpPr>
            <p:nvPr/>
          </p:nvSpPr>
          <p:spPr bwMode="auto">
            <a:xfrm>
              <a:off x="2312" y="2640"/>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0" name="Line 12"/>
            <p:cNvSpPr>
              <a:spLocks noChangeShapeType="1"/>
            </p:cNvSpPr>
            <p:nvPr/>
          </p:nvSpPr>
          <p:spPr bwMode="auto">
            <a:xfrm>
              <a:off x="2408" y="2928"/>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01" name="Group 13"/>
            <p:cNvGrpSpPr/>
            <p:nvPr/>
          </p:nvGrpSpPr>
          <p:grpSpPr bwMode="auto">
            <a:xfrm>
              <a:off x="2552" y="2880"/>
              <a:ext cx="96" cy="96"/>
              <a:chOff x="1920" y="1440"/>
              <a:chExt cx="192" cy="288"/>
            </a:xfrm>
          </p:grpSpPr>
          <p:sp>
            <p:nvSpPr>
              <p:cNvPr id="447502" name="Line 14"/>
              <p:cNvSpPr>
                <a:spLocks noChangeShapeType="1"/>
              </p:cNvSpPr>
              <p:nvPr/>
            </p:nvSpPr>
            <p:spPr bwMode="auto">
              <a:xfrm>
                <a:off x="1920" y="1440"/>
                <a:ext cx="192"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3" name="Line 15"/>
              <p:cNvSpPr>
                <a:spLocks noChangeShapeType="1"/>
              </p:cNvSpPr>
              <p:nvPr/>
            </p:nvSpPr>
            <p:spPr bwMode="auto">
              <a:xfrm flipH="1">
                <a:off x="1920" y="1584"/>
                <a:ext cx="192"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7504" name="Group 16"/>
            <p:cNvGrpSpPr/>
            <p:nvPr/>
          </p:nvGrpSpPr>
          <p:grpSpPr bwMode="auto">
            <a:xfrm>
              <a:off x="1064" y="2160"/>
              <a:ext cx="432" cy="384"/>
              <a:chOff x="768" y="1248"/>
              <a:chExt cx="480" cy="384"/>
            </a:xfrm>
          </p:grpSpPr>
          <p:sp>
            <p:nvSpPr>
              <p:cNvPr id="447505" name="Arc 17"/>
              <p:cNvSpPr/>
              <p:nvPr/>
            </p:nvSpPr>
            <p:spPr bwMode="auto">
              <a:xfrm>
                <a:off x="1009" y="124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06" name="Line 18"/>
              <p:cNvSpPr>
                <a:spLocks noChangeShapeType="1"/>
              </p:cNvSpPr>
              <p:nvPr/>
            </p:nvSpPr>
            <p:spPr bwMode="auto">
              <a:xfrm flipH="1" flipV="1">
                <a:off x="768" y="1248"/>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7" name="Line 19"/>
              <p:cNvSpPr>
                <a:spLocks noChangeShapeType="1"/>
              </p:cNvSpPr>
              <p:nvPr/>
            </p:nvSpPr>
            <p:spPr bwMode="auto">
              <a:xfrm flipH="1">
                <a:off x="768" y="1632"/>
                <a:ext cx="28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8" name="Line 20"/>
              <p:cNvSpPr>
                <a:spLocks noChangeShapeType="1"/>
              </p:cNvSpPr>
              <p:nvPr/>
            </p:nvSpPr>
            <p:spPr bwMode="auto">
              <a:xfrm>
                <a:off x="768" y="1248"/>
                <a:ext cx="0"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09" name="Arc 21"/>
            <p:cNvSpPr/>
            <p:nvPr/>
          </p:nvSpPr>
          <p:spPr bwMode="auto">
            <a:xfrm>
              <a:off x="1784" y="2448"/>
              <a:ext cx="96" cy="379"/>
            </a:xfrm>
            <a:custGeom>
              <a:avLst/>
              <a:gdLst>
                <a:gd name="G0" fmla="+- 0 0 0"/>
                <a:gd name="G1" fmla="+- 21600 0 0"/>
                <a:gd name="G2" fmla="+- 21600 0 0"/>
                <a:gd name="T0" fmla="*/ 0 w 21600"/>
                <a:gd name="T1" fmla="*/ 0 h 42675"/>
                <a:gd name="T2" fmla="*/ 4733 w 21600"/>
                <a:gd name="T3" fmla="*/ 42675 h 42675"/>
                <a:gd name="T4" fmla="*/ 0 w 21600"/>
                <a:gd name="T5" fmla="*/ 21600 h 42675"/>
              </a:gdLst>
              <a:ahLst/>
              <a:cxnLst>
                <a:cxn ang="0">
                  <a:pos x="T0" y="T1"/>
                </a:cxn>
                <a:cxn ang="0">
                  <a:pos x="T2" y="T3"/>
                </a:cxn>
                <a:cxn ang="0">
                  <a:pos x="T4" y="T5"/>
                </a:cxn>
              </a:cxnLst>
              <a:rect l="0" t="0" r="r" b="b"/>
              <a:pathLst>
                <a:path w="21600" h="42675" fill="none" extrusionOk="0">
                  <a:moveTo>
                    <a:pt x="-1" y="0"/>
                  </a:moveTo>
                  <a:cubicBezTo>
                    <a:pt x="11929" y="0"/>
                    <a:pt x="21600" y="9670"/>
                    <a:pt x="21600" y="21600"/>
                  </a:cubicBezTo>
                  <a:cubicBezTo>
                    <a:pt x="21600" y="31705"/>
                    <a:pt x="14593" y="40460"/>
                    <a:pt x="4733" y="42675"/>
                  </a:cubicBezTo>
                </a:path>
                <a:path w="21600" h="42675" stroke="0" extrusionOk="0">
                  <a:moveTo>
                    <a:pt x="-1" y="0"/>
                  </a:moveTo>
                  <a:cubicBezTo>
                    <a:pt x="11929" y="0"/>
                    <a:pt x="21600" y="9670"/>
                    <a:pt x="21600" y="21600"/>
                  </a:cubicBezTo>
                  <a:cubicBezTo>
                    <a:pt x="21600" y="31705"/>
                    <a:pt x="14593" y="40460"/>
                    <a:pt x="4733" y="42675"/>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0" name="Arc 22"/>
            <p:cNvSpPr/>
            <p:nvPr/>
          </p:nvSpPr>
          <p:spPr bwMode="auto">
            <a:xfrm>
              <a:off x="1784" y="24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1" name="Arc 23"/>
            <p:cNvSpPr/>
            <p:nvPr/>
          </p:nvSpPr>
          <p:spPr bwMode="auto">
            <a:xfrm flipV="1">
              <a:off x="1784" y="26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2" name="Line 24"/>
            <p:cNvSpPr>
              <a:spLocks noChangeShapeType="1"/>
            </p:cNvSpPr>
            <p:nvPr/>
          </p:nvSpPr>
          <p:spPr bwMode="auto">
            <a:xfrm>
              <a:off x="1688" y="254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3" name="Line 25"/>
            <p:cNvSpPr>
              <a:spLocks noChangeShapeType="1"/>
            </p:cNvSpPr>
            <p:nvPr/>
          </p:nvSpPr>
          <p:spPr bwMode="auto">
            <a:xfrm>
              <a:off x="1688" y="273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4" name="Line 26"/>
            <p:cNvSpPr>
              <a:spLocks noChangeShapeType="1"/>
            </p:cNvSpPr>
            <p:nvPr/>
          </p:nvSpPr>
          <p:spPr bwMode="auto">
            <a:xfrm flipV="1">
              <a:off x="1688" y="2352"/>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5" name="Line 27"/>
            <p:cNvSpPr>
              <a:spLocks noChangeShapeType="1"/>
            </p:cNvSpPr>
            <p:nvPr/>
          </p:nvSpPr>
          <p:spPr bwMode="auto">
            <a:xfrm>
              <a:off x="1496" y="235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16" name="Group 28"/>
            <p:cNvGrpSpPr/>
            <p:nvPr/>
          </p:nvGrpSpPr>
          <p:grpSpPr bwMode="auto">
            <a:xfrm>
              <a:off x="1064" y="2736"/>
              <a:ext cx="432" cy="384"/>
              <a:chOff x="768" y="1248"/>
              <a:chExt cx="480" cy="384"/>
            </a:xfrm>
          </p:grpSpPr>
          <p:sp>
            <p:nvSpPr>
              <p:cNvPr id="447517" name="Arc 29"/>
              <p:cNvSpPr/>
              <p:nvPr/>
            </p:nvSpPr>
            <p:spPr bwMode="auto">
              <a:xfrm>
                <a:off x="1009" y="124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8" name="Line 30"/>
              <p:cNvSpPr>
                <a:spLocks noChangeShapeType="1"/>
              </p:cNvSpPr>
              <p:nvPr/>
            </p:nvSpPr>
            <p:spPr bwMode="auto">
              <a:xfrm flipH="1" flipV="1">
                <a:off x="768" y="1248"/>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9" name="Line 31"/>
              <p:cNvSpPr>
                <a:spLocks noChangeShapeType="1"/>
              </p:cNvSpPr>
              <p:nvPr/>
            </p:nvSpPr>
            <p:spPr bwMode="auto">
              <a:xfrm flipH="1">
                <a:off x="768" y="1632"/>
                <a:ext cx="28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0" name="Line 32"/>
              <p:cNvSpPr>
                <a:spLocks noChangeShapeType="1"/>
              </p:cNvSpPr>
              <p:nvPr/>
            </p:nvSpPr>
            <p:spPr bwMode="auto">
              <a:xfrm>
                <a:off x="768" y="1248"/>
                <a:ext cx="0"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21" name="Line 33"/>
            <p:cNvSpPr>
              <a:spLocks noChangeShapeType="1"/>
            </p:cNvSpPr>
            <p:nvPr/>
          </p:nvSpPr>
          <p:spPr bwMode="auto">
            <a:xfrm flipV="1">
              <a:off x="1688" y="2736"/>
              <a:ext cx="0" cy="19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2" name="Line 34"/>
            <p:cNvSpPr>
              <a:spLocks noChangeShapeType="1"/>
            </p:cNvSpPr>
            <p:nvPr/>
          </p:nvSpPr>
          <p:spPr bwMode="auto">
            <a:xfrm>
              <a:off x="1496" y="292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3" name="Oval 35"/>
            <p:cNvSpPr>
              <a:spLocks noChangeArrowheads="1"/>
            </p:cNvSpPr>
            <p:nvPr/>
          </p:nvSpPr>
          <p:spPr bwMode="auto">
            <a:xfrm>
              <a:off x="968" y="2784"/>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4" name="Line 36"/>
            <p:cNvSpPr>
              <a:spLocks noChangeShapeType="1"/>
            </p:cNvSpPr>
            <p:nvPr/>
          </p:nvSpPr>
          <p:spPr bwMode="auto">
            <a:xfrm>
              <a:off x="728" y="2256"/>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5" name="Line 37"/>
            <p:cNvSpPr>
              <a:spLocks noChangeShapeType="1"/>
            </p:cNvSpPr>
            <p:nvPr/>
          </p:nvSpPr>
          <p:spPr bwMode="auto">
            <a:xfrm>
              <a:off x="728" y="2448"/>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6" name="Line 38"/>
            <p:cNvSpPr>
              <a:spLocks noChangeShapeType="1"/>
            </p:cNvSpPr>
            <p:nvPr/>
          </p:nvSpPr>
          <p:spPr bwMode="auto">
            <a:xfrm>
              <a:off x="872" y="3024"/>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7" name="Line 39"/>
            <p:cNvSpPr>
              <a:spLocks noChangeShapeType="1"/>
            </p:cNvSpPr>
            <p:nvPr/>
          </p:nvSpPr>
          <p:spPr bwMode="auto">
            <a:xfrm>
              <a:off x="872" y="2832"/>
              <a:ext cx="9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8" name="Line 40"/>
            <p:cNvSpPr>
              <a:spLocks noChangeShapeType="1"/>
            </p:cNvSpPr>
            <p:nvPr/>
          </p:nvSpPr>
          <p:spPr bwMode="auto">
            <a:xfrm>
              <a:off x="872" y="2448"/>
              <a:ext cx="0" cy="384"/>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9" name="Line 41"/>
            <p:cNvSpPr>
              <a:spLocks noChangeShapeType="1"/>
            </p:cNvSpPr>
            <p:nvPr/>
          </p:nvSpPr>
          <p:spPr bwMode="auto">
            <a:xfrm>
              <a:off x="872" y="3024"/>
              <a:ext cx="0" cy="48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0" name="Line 42"/>
            <p:cNvSpPr>
              <a:spLocks noChangeShapeType="1"/>
            </p:cNvSpPr>
            <p:nvPr/>
          </p:nvSpPr>
          <p:spPr bwMode="auto">
            <a:xfrm>
              <a:off x="3512" y="2640"/>
              <a:ext cx="0" cy="864"/>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1" name="Line 43"/>
            <p:cNvSpPr>
              <a:spLocks noChangeShapeType="1"/>
            </p:cNvSpPr>
            <p:nvPr/>
          </p:nvSpPr>
          <p:spPr bwMode="auto">
            <a:xfrm>
              <a:off x="872" y="3504"/>
              <a:ext cx="26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2" name="Line 44"/>
            <p:cNvSpPr>
              <a:spLocks noChangeShapeType="1"/>
            </p:cNvSpPr>
            <p:nvPr/>
          </p:nvSpPr>
          <p:spPr bwMode="auto">
            <a:xfrm>
              <a:off x="2408" y="2928"/>
              <a:ext cx="0" cy="38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3" name="Line 45"/>
            <p:cNvSpPr>
              <a:spLocks noChangeShapeType="1"/>
            </p:cNvSpPr>
            <p:nvPr/>
          </p:nvSpPr>
          <p:spPr bwMode="auto">
            <a:xfrm>
              <a:off x="728" y="3312"/>
              <a:ext cx="168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4" name="Text Box 46"/>
            <p:cNvSpPr txBox="1">
              <a:spLocks noChangeArrowheads="1"/>
            </p:cNvSpPr>
            <p:nvPr/>
          </p:nvSpPr>
          <p:spPr bwMode="auto">
            <a:xfrm>
              <a:off x="498" y="206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7535" name="Text Box 47"/>
            <p:cNvSpPr txBox="1">
              <a:spLocks noChangeArrowheads="1"/>
            </p:cNvSpPr>
            <p:nvPr/>
          </p:nvSpPr>
          <p:spPr bwMode="auto">
            <a:xfrm>
              <a:off x="393" y="2352"/>
              <a:ext cx="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EN</a:t>
              </a:r>
            </a:p>
          </p:txBody>
        </p:sp>
        <p:sp>
          <p:nvSpPr>
            <p:cNvPr id="447536" name="Text Box 48"/>
            <p:cNvSpPr txBox="1">
              <a:spLocks noChangeArrowheads="1"/>
            </p:cNvSpPr>
            <p:nvPr/>
          </p:nvSpPr>
          <p:spPr bwMode="auto">
            <a:xfrm>
              <a:off x="288" y="3168"/>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7537" name="Text Box 49"/>
            <p:cNvSpPr txBox="1">
              <a:spLocks noChangeArrowheads="1"/>
            </p:cNvSpPr>
            <p:nvPr/>
          </p:nvSpPr>
          <p:spPr bwMode="auto">
            <a:xfrm>
              <a:off x="3657" y="2496"/>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7538" name="Text Box 50"/>
            <p:cNvSpPr txBox="1">
              <a:spLocks noChangeArrowheads="1"/>
            </p:cNvSpPr>
            <p:nvPr/>
          </p:nvSpPr>
          <p:spPr bwMode="auto">
            <a:xfrm>
              <a:off x="3656"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QN</a:t>
              </a:r>
            </a:p>
          </p:txBody>
        </p:sp>
      </p:grpSp>
      <p:sp>
        <p:nvSpPr>
          <p:cNvPr id="447539" name="Text Box 51"/>
          <p:cNvSpPr txBox="1">
            <a:spLocks noChangeArrowheads="1"/>
          </p:cNvSpPr>
          <p:nvPr/>
        </p:nvSpPr>
        <p:spPr bwMode="auto">
          <a:xfrm>
            <a:off x="3442476" y="2164681"/>
            <a:ext cx="5456943"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2400" dirty="0">
                <a:latin typeface="Tahoma" panose="020B0604030504040204" pitchFamily="34" charset="0"/>
                <a:ea typeface="黑体" panose="02010609060101010101" pitchFamily="49" charset="-122"/>
              </a:rPr>
              <a:t>EN</a:t>
            </a:r>
            <a:r>
              <a:rPr lang="zh-CN" altLang="en-US" sz="2400" dirty="0">
                <a:latin typeface="Tahoma" panose="020B0604030504040204" pitchFamily="34" charset="0"/>
                <a:ea typeface="黑体" panose="02010609060101010101" pitchFamily="49" charset="-122"/>
              </a:rPr>
              <a:t>有效（=1） 选择外部</a:t>
            </a:r>
            <a:r>
              <a:rPr lang="en-US" altLang="zh-CN" sz="2400" dirty="0">
                <a:latin typeface="Tahoma" panose="020B0604030504040204" pitchFamily="34" charset="0"/>
                <a:ea typeface="黑体" panose="02010609060101010101" pitchFamily="49" charset="-122"/>
              </a:rPr>
              <a:t>D</a:t>
            </a:r>
            <a:r>
              <a:rPr lang="zh-CN" altLang="en-US" sz="2400" dirty="0">
                <a:latin typeface="Tahoma" panose="020B0604030504040204" pitchFamily="34" charset="0"/>
                <a:ea typeface="黑体" panose="02010609060101010101" pitchFamily="49" charset="-122"/>
              </a:rPr>
              <a:t>输入</a:t>
            </a:r>
          </a:p>
          <a:p>
            <a:pPr>
              <a:lnSpc>
                <a:spcPct val="140000"/>
              </a:lnSpc>
            </a:pPr>
            <a:r>
              <a:rPr lang="en-US" altLang="zh-CN" sz="2400" dirty="0">
                <a:latin typeface="Tahoma" panose="020B0604030504040204" pitchFamily="34" charset="0"/>
                <a:ea typeface="黑体" panose="02010609060101010101" pitchFamily="49" charset="-122"/>
              </a:rPr>
              <a:t>EN</a:t>
            </a:r>
            <a:r>
              <a:rPr lang="zh-CN" altLang="en-US" sz="2400" dirty="0">
                <a:latin typeface="Tahoma" panose="020B0604030504040204" pitchFamily="34" charset="0"/>
                <a:ea typeface="黑体" panose="02010609060101010101" pitchFamily="49" charset="-122"/>
              </a:rPr>
              <a:t>无效（=0）  保持触发器当前的输出</a:t>
            </a:r>
          </a:p>
        </p:txBody>
      </p:sp>
      <p:grpSp>
        <p:nvGrpSpPr>
          <p:cNvPr id="447540" name="Group 52"/>
          <p:cNvGrpSpPr/>
          <p:nvPr/>
        </p:nvGrpSpPr>
        <p:grpSpPr bwMode="auto">
          <a:xfrm>
            <a:off x="6267128" y="4037856"/>
            <a:ext cx="2286000" cy="2362200"/>
            <a:chOff x="4032" y="2160"/>
            <a:chExt cx="1440" cy="1488"/>
          </a:xfrm>
        </p:grpSpPr>
        <p:sp>
          <p:nvSpPr>
            <p:cNvPr id="447541" name="AutoShape 53"/>
            <p:cNvSpPr>
              <a:spLocks noChangeArrowheads="1"/>
            </p:cNvSpPr>
            <p:nvPr/>
          </p:nvSpPr>
          <p:spPr bwMode="auto">
            <a:xfrm>
              <a:off x="4032" y="2160"/>
              <a:ext cx="1440" cy="1488"/>
            </a:xfrm>
            <a:prstGeom prst="roundRect">
              <a:avLst>
                <a:gd name="adj" fmla="val 10079"/>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7542" name="Group 54"/>
            <p:cNvGrpSpPr/>
            <p:nvPr/>
          </p:nvGrpSpPr>
          <p:grpSpPr bwMode="auto">
            <a:xfrm>
              <a:off x="4128" y="2352"/>
              <a:ext cx="1248" cy="816"/>
              <a:chOff x="864" y="2976"/>
              <a:chExt cx="1248" cy="816"/>
            </a:xfrm>
          </p:grpSpPr>
          <p:sp>
            <p:nvSpPr>
              <p:cNvPr id="447543" name="Rectangle 55"/>
              <p:cNvSpPr>
                <a:spLocks noChangeArrowheads="1"/>
              </p:cNvSpPr>
              <p:nvPr/>
            </p:nvSpPr>
            <p:spPr bwMode="auto">
              <a:xfrm>
                <a:off x="1104" y="2976"/>
                <a:ext cx="768" cy="81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t>D        Q</a:t>
                </a:r>
              </a:p>
              <a:p>
                <a:r>
                  <a:rPr lang="en-US" altLang="zh-CN" sz="2400" dirty="0"/>
                  <a:t>EN         </a:t>
                </a:r>
              </a:p>
              <a:p>
                <a:pPr>
                  <a:lnSpc>
                    <a:spcPct val="110000"/>
                  </a:lnSpc>
                </a:pPr>
                <a:r>
                  <a:rPr lang="en-US" altLang="zh-CN" sz="2400" baseline="-25000" dirty="0"/>
                  <a:t>  </a:t>
                </a:r>
                <a:r>
                  <a:rPr lang="en-US" altLang="zh-CN" sz="2400" dirty="0"/>
                  <a:t>CLK  Q</a:t>
                </a:r>
              </a:p>
            </p:txBody>
          </p:sp>
          <p:sp>
            <p:nvSpPr>
              <p:cNvPr id="447544" name="Line 56"/>
              <p:cNvSpPr>
                <a:spLocks noChangeShapeType="1"/>
              </p:cNvSpPr>
              <p:nvPr/>
            </p:nvSpPr>
            <p:spPr bwMode="auto">
              <a:xfrm>
                <a:off x="1872" y="3120"/>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5" name="Line 57"/>
              <p:cNvSpPr>
                <a:spLocks noChangeShapeType="1"/>
              </p:cNvSpPr>
              <p:nvPr/>
            </p:nvSpPr>
            <p:spPr bwMode="auto">
              <a:xfrm>
                <a:off x="1968" y="360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6" name="Oval 58"/>
              <p:cNvSpPr>
                <a:spLocks noChangeArrowheads="1"/>
              </p:cNvSpPr>
              <p:nvPr/>
            </p:nvSpPr>
            <p:spPr bwMode="auto">
              <a:xfrm>
                <a:off x="1872" y="3552"/>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47" name="Line 59"/>
              <p:cNvSpPr>
                <a:spLocks noChangeShapeType="1"/>
              </p:cNvSpPr>
              <p:nvPr/>
            </p:nvSpPr>
            <p:spPr bwMode="auto">
              <a:xfrm>
                <a:off x="864" y="3120"/>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8" name="Line 60"/>
              <p:cNvSpPr>
                <a:spLocks noChangeShapeType="1"/>
              </p:cNvSpPr>
              <p:nvPr/>
            </p:nvSpPr>
            <p:spPr bwMode="auto">
              <a:xfrm>
                <a:off x="864" y="3600"/>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49" name="Group 61"/>
              <p:cNvGrpSpPr/>
              <p:nvPr/>
            </p:nvGrpSpPr>
            <p:grpSpPr bwMode="auto">
              <a:xfrm>
                <a:off x="1104" y="3552"/>
                <a:ext cx="96" cy="96"/>
                <a:chOff x="1920" y="1440"/>
                <a:chExt cx="192" cy="288"/>
              </a:xfrm>
            </p:grpSpPr>
            <p:sp>
              <p:nvSpPr>
                <p:cNvPr id="447550" name="Line 62"/>
                <p:cNvSpPr>
                  <a:spLocks noChangeShapeType="1"/>
                </p:cNvSpPr>
                <p:nvPr/>
              </p:nvSpPr>
              <p:spPr bwMode="auto">
                <a:xfrm>
                  <a:off x="1920" y="1440"/>
                  <a:ext cx="192"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51" name="Line 63"/>
                <p:cNvSpPr>
                  <a:spLocks noChangeShapeType="1"/>
                </p:cNvSpPr>
                <p:nvPr/>
              </p:nvSpPr>
              <p:spPr bwMode="auto">
                <a:xfrm flipH="1">
                  <a:off x="1920" y="1584"/>
                  <a:ext cx="192"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52" name="Line 64"/>
              <p:cNvSpPr>
                <a:spLocks noChangeShapeType="1"/>
              </p:cNvSpPr>
              <p:nvPr/>
            </p:nvSpPr>
            <p:spPr bwMode="auto">
              <a:xfrm>
                <a:off x="864" y="3360"/>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53" name="Text Box 65"/>
            <p:cNvSpPr txBox="1">
              <a:spLocks noChangeArrowheads="1"/>
            </p:cNvSpPr>
            <p:nvPr/>
          </p:nvSpPr>
          <p:spPr bwMode="auto">
            <a:xfrm>
              <a:off x="4374" y="3243"/>
              <a:ext cx="7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accent2"/>
                  </a:solidFill>
                  <a:latin typeface="微软雅黑" panose="020B0503020204020204" pitchFamily="34" charset="-122"/>
                  <a:ea typeface="微软雅黑" panose="020B0503020204020204" pitchFamily="34" charset="-122"/>
                </a:rPr>
                <a:t>逻辑符号</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7494"/>
                                        </p:tgtEl>
                                        <p:attrNameLst>
                                          <p:attrName>style.visibility</p:attrName>
                                        </p:attrNameLst>
                                      </p:cBhvr>
                                      <p:to>
                                        <p:strVal val="visible"/>
                                      </p:to>
                                    </p:set>
                                    <p:animEffect transition="in" filter="blinds(horizontal)">
                                      <p:cBhvr>
                                        <p:cTn id="7" dur="500"/>
                                        <p:tgtEl>
                                          <p:spTgt spid="4474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7539">
                                            <p:txEl>
                                              <p:pRg st="0" end="0"/>
                                            </p:txEl>
                                          </p:spTgt>
                                        </p:tgtEl>
                                        <p:attrNameLst>
                                          <p:attrName>style.visibility</p:attrName>
                                        </p:attrNameLst>
                                      </p:cBhvr>
                                      <p:to>
                                        <p:strVal val="visible"/>
                                      </p:to>
                                    </p:set>
                                    <p:animEffect transition="in" filter="blinds(horizontal)">
                                      <p:cBhvr>
                                        <p:cTn id="12" dur="500"/>
                                        <p:tgtEl>
                                          <p:spTgt spid="447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7539">
                                            <p:txEl>
                                              <p:pRg st="1" end="1"/>
                                            </p:txEl>
                                          </p:spTgt>
                                        </p:tgtEl>
                                        <p:attrNameLst>
                                          <p:attrName>style.visibility</p:attrName>
                                        </p:attrNameLst>
                                      </p:cBhvr>
                                      <p:to>
                                        <p:strVal val="visible"/>
                                      </p:to>
                                    </p:set>
                                    <p:animEffect transition="in" filter="blinds(horizontal)">
                                      <p:cBhvr>
                                        <p:cTn id="17" dur="500"/>
                                        <p:tgtEl>
                                          <p:spTgt spid="4475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7490"/>
                                        </p:tgtEl>
                                        <p:attrNameLst>
                                          <p:attrName>style.visibility</p:attrName>
                                        </p:attrNameLst>
                                      </p:cBhvr>
                                      <p:to>
                                        <p:strVal val="visible"/>
                                      </p:to>
                                    </p:set>
                                    <p:animEffect transition="in" filter="blinds(horizontal)">
                                      <p:cBhvr>
                                        <p:cTn id="22" dur="500"/>
                                        <p:tgtEl>
                                          <p:spTgt spid="4474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7540"/>
                                        </p:tgtEl>
                                        <p:attrNameLst>
                                          <p:attrName>style.visibility</p:attrName>
                                        </p:attrNameLst>
                                      </p:cBhvr>
                                      <p:to>
                                        <p:strVal val="visible"/>
                                      </p:to>
                                    </p:set>
                                    <p:animEffect transition="in" filter="blinds(horizontal)">
                                      <p:cBhvr>
                                        <p:cTn id="27" dur="500"/>
                                        <p:tgtEl>
                                          <p:spTgt spid="44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43394" name="Group 2"/>
          <p:cNvGrpSpPr/>
          <p:nvPr/>
        </p:nvGrpSpPr>
        <p:grpSpPr bwMode="auto">
          <a:xfrm>
            <a:off x="1131763" y="2968811"/>
            <a:ext cx="7870825" cy="2593975"/>
            <a:chOff x="480" y="912"/>
            <a:chExt cx="4958" cy="1634"/>
          </a:xfrm>
        </p:grpSpPr>
        <p:grpSp>
          <p:nvGrpSpPr>
            <p:cNvPr id="443395" name="Group 3"/>
            <p:cNvGrpSpPr/>
            <p:nvPr/>
          </p:nvGrpSpPr>
          <p:grpSpPr bwMode="auto">
            <a:xfrm>
              <a:off x="480" y="2311"/>
              <a:ext cx="3024" cy="235"/>
              <a:chOff x="624" y="2789"/>
              <a:chExt cx="3024" cy="235"/>
            </a:xfrm>
          </p:grpSpPr>
          <p:sp>
            <p:nvSpPr>
              <p:cNvPr id="443396" name="Text Box 4"/>
              <p:cNvSpPr txBox="1">
                <a:spLocks noChangeArrowheads="1"/>
              </p:cNvSpPr>
              <p:nvPr/>
            </p:nvSpPr>
            <p:spPr bwMode="auto">
              <a:xfrm>
                <a:off x="624" y="2789"/>
                <a:ext cx="3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anose="020B0604030504040204" pitchFamily="34" charset="0"/>
                    <a:ea typeface="黑体" panose="02010609060101010101" pitchFamily="49" charset="-122"/>
                  </a:rPr>
                  <a:t>CLK</a:t>
                </a:r>
              </a:p>
            </p:txBody>
          </p:sp>
          <p:grpSp>
            <p:nvGrpSpPr>
              <p:cNvPr id="443397" name="Group 5"/>
              <p:cNvGrpSpPr/>
              <p:nvPr/>
            </p:nvGrpSpPr>
            <p:grpSpPr bwMode="auto">
              <a:xfrm>
                <a:off x="1008" y="2832"/>
                <a:ext cx="2640" cy="192"/>
                <a:chOff x="1008" y="2112"/>
                <a:chExt cx="2640" cy="192"/>
              </a:xfrm>
            </p:grpSpPr>
            <p:grpSp>
              <p:nvGrpSpPr>
                <p:cNvPr id="443398" name="Group 6"/>
                <p:cNvGrpSpPr/>
                <p:nvPr/>
              </p:nvGrpSpPr>
              <p:grpSpPr bwMode="auto">
                <a:xfrm>
                  <a:off x="1440" y="2112"/>
                  <a:ext cx="240" cy="192"/>
                  <a:chOff x="1584" y="2352"/>
                  <a:chExt cx="336" cy="288"/>
                </a:xfrm>
              </p:grpSpPr>
              <p:sp>
                <p:nvSpPr>
                  <p:cNvPr id="443399" name="AutoShape 7"/>
                  <p:cNvSpPr>
                    <a:spLocks noChangeArrowheads="1"/>
                  </p:cNvSpPr>
                  <p:nvPr/>
                </p:nvSpPr>
                <p:spPr bwMode="auto">
                  <a:xfrm rot="5400000">
                    <a:off x="1560" y="2376"/>
                    <a:ext cx="288" cy="240"/>
                  </a:xfrm>
                  <a:prstGeom prst="triangle">
                    <a:avLst>
                      <a:gd name="adj"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0" name="Oval 8"/>
                  <p:cNvSpPr>
                    <a:spLocks noChangeArrowheads="1"/>
                  </p:cNvSpPr>
                  <p:nvPr/>
                </p:nvSpPr>
                <p:spPr bwMode="auto">
                  <a:xfrm>
                    <a:off x="1824" y="244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1" name="Line 9"/>
                <p:cNvSpPr>
                  <a:spLocks noChangeShapeType="1"/>
                </p:cNvSpPr>
                <p:nvPr/>
              </p:nvSpPr>
              <p:spPr bwMode="auto">
                <a:xfrm>
                  <a:off x="1008" y="2208"/>
                  <a:ext cx="43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02" name="Line 10"/>
                <p:cNvSpPr>
                  <a:spLocks noChangeShapeType="1"/>
                </p:cNvSpPr>
                <p:nvPr/>
              </p:nvSpPr>
              <p:spPr bwMode="auto">
                <a:xfrm>
                  <a:off x="1680" y="2208"/>
                  <a:ext cx="124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03" name="Group 11"/>
                <p:cNvGrpSpPr/>
                <p:nvPr/>
              </p:nvGrpSpPr>
              <p:grpSpPr bwMode="auto">
                <a:xfrm>
                  <a:off x="2916" y="2112"/>
                  <a:ext cx="253" cy="192"/>
                  <a:chOff x="2382" y="2352"/>
                  <a:chExt cx="354" cy="288"/>
                </a:xfrm>
              </p:grpSpPr>
              <p:sp>
                <p:nvSpPr>
                  <p:cNvPr id="443404" name="AutoShape 12"/>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5" name="Oval 13"/>
                  <p:cNvSpPr>
                    <a:spLocks noChangeArrowheads="1"/>
                  </p:cNvSpPr>
                  <p:nvPr/>
                </p:nvSpPr>
                <p:spPr bwMode="auto">
                  <a:xfrm>
                    <a:off x="2382" y="244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6" name="Line 14"/>
                <p:cNvSpPr>
                  <a:spLocks noChangeShapeType="1"/>
                </p:cNvSpPr>
                <p:nvPr/>
              </p:nvSpPr>
              <p:spPr bwMode="auto">
                <a:xfrm>
                  <a:off x="3168" y="2208"/>
                  <a:ext cx="48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07" name="Line 15"/>
                <p:cNvSpPr>
                  <a:spLocks noChangeShapeType="1"/>
                </p:cNvSpPr>
                <p:nvPr/>
              </p:nvSpPr>
              <p:spPr bwMode="auto">
                <a:xfrm>
                  <a:off x="1920" y="2208"/>
                  <a:ext cx="0" cy="0"/>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43408" name="Rectangle 16"/>
            <p:cNvSpPr>
              <a:spLocks noChangeArrowheads="1"/>
            </p:cNvSpPr>
            <p:nvPr/>
          </p:nvSpPr>
          <p:spPr bwMode="auto">
            <a:xfrm>
              <a:off x="3360" y="912"/>
              <a:ext cx="1728" cy="1344"/>
            </a:xfrm>
            <a:prstGeom prst="rect">
              <a:avLst/>
            </a:prstGeom>
            <a:solidFill>
              <a:schemeClr val="accent1">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9" name="Text Box 17"/>
            <p:cNvSpPr txBox="1">
              <a:spLocks noChangeArrowheads="1"/>
            </p:cNvSpPr>
            <p:nvPr/>
          </p:nvSpPr>
          <p:spPr bwMode="auto">
            <a:xfrm>
              <a:off x="5098" y="1104"/>
              <a:ext cx="2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anose="020B0604030504040204" pitchFamily="34" charset="0"/>
                  <a:ea typeface="黑体" panose="02010609060101010101" pitchFamily="49" charset="-122"/>
                </a:rPr>
                <a:t>Q</a:t>
              </a:r>
            </a:p>
          </p:txBody>
        </p:sp>
        <p:sp>
          <p:nvSpPr>
            <p:cNvPr id="443410" name="Text Box 18"/>
            <p:cNvSpPr txBox="1">
              <a:spLocks noChangeArrowheads="1"/>
            </p:cNvSpPr>
            <p:nvPr/>
          </p:nvSpPr>
          <p:spPr bwMode="auto">
            <a:xfrm>
              <a:off x="5098" y="1776"/>
              <a:ext cx="3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anose="020B0604030504040204" pitchFamily="34" charset="0"/>
                  <a:ea typeface="黑体" panose="02010609060101010101" pitchFamily="49" charset="-122"/>
                </a:rPr>
                <a:t>QN</a:t>
              </a:r>
            </a:p>
          </p:txBody>
        </p:sp>
        <p:grpSp>
          <p:nvGrpSpPr>
            <p:cNvPr id="443411" name="Group 19"/>
            <p:cNvGrpSpPr/>
            <p:nvPr/>
          </p:nvGrpSpPr>
          <p:grpSpPr bwMode="auto">
            <a:xfrm>
              <a:off x="3360" y="1104"/>
              <a:ext cx="1728" cy="1344"/>
              <a:chOff x="3600" y="1584"/>
              <a:chExt cx="1728" cy="1344"/>
            </a:xfrm>
          </p:grpSpPr>
          <p:sp>
            <p:nvSpPr>
              <p:cNvPr id="443412" name="Line 20"/>
              <p:cNvSpPr>
                <a:spLocks noChangeShapeType="1"/>
              </p:cNvSpPr>
              <p:nvPr/>
            </p:nvSpPr>
            <p:spPr bwMode="auto">
              <a:xfrm flipH="1">
                <a:off x="3732" y="1824"/>
                <a:ext cx="20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3" name="Line 21"/>
              <p:cNvSpPr>
                <a:spLocks noChangeShapeType="1"/>
              </p:cNvSpPr>
              <p:nvPr/>
            </p:nvSpPr>
            <p:spPr bwMode="auto">
              <a:xfrm>
                <a:off x="3744" y="1824"/>
                <a:ext cx="0" cy="110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4" name="Line 22"/>
              <p:cNvSpPr>
                <a:spLocks noChangeShapeType="1"/>
              </p:cNvSpPr>
              <p:nvPr/>
            </p:nvSpPr>
            <p:spPr bwMode="auto">
              <a:xfrm flipH="1">
                <a:off x="3600" y="1634"/>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15" name="Group 23"/>
              <p:cNvGrpSpPr/>
              <p:nvPr/>
            </p:nvGrpSpPr>
            <p:grpSpPr bwMode="auto">
              <a:xfrm>
                <a:off x="3925" y="1584"/>
                <a:ext cx="395" cy="286"/>
                <a:chOff x="3743" y="3168"/>
                <a:chExt cx="577" cy="384"/>
              </a:xfrm>
            </p:grpSpPr>
            <p:sp>
              <p:nvSpPr>
                <p:cNvPr id="443416" name="Oval 24"/>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7" name="Arc 25"/>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8" name="Line 26"/>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9" name="Line 27"/>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0" name="Line 28"/>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21" name="Line 29"/>
              <p:cNvSpPr>
                <a:spLocks noChangeShapeType="1"/>
              </p:cNvSpPr>
              <p:nvPr/>
            </p:nvSpPr>
            <p:spPr bwMode="auto">
              <a:xfrm flipH="1">
                <a:off x="3600" y="2496"/>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2" name="Line 30"/>
              <p:cNvSpPr>
                <a:spLocks noChangeShapeType="1"/>
              </p:cNvSpPr>
              <p:nvPr/>
            </p:nvSpPr>
            <p:spPr bwMode="auto">
              <a:xfrm flipH="1">
                <a:off x="3744" y="2304"/>
                <a:ext cx="192" cy="0"/>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3" name="Line 31"/>
              <p:cNvSpPr>
                <a:spLocks noChangeShapeType="1"/>
              </p:cNvSpPr>
              <p:nvPr/>
            </p:nvSpPr>
            <p:spPr bwMode="auto">
              <a:xfrm>
                <a:off x="4308" y="1728"/>
                <a:ext cx="25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4" name="Line 32"/>
              <p:cNvSpPr>
                <a:spLocks noChangeShapeType="1"/>
              </p:cNvSpPr>
              <p:nvPr/>
            </p:nvSpPr>
            <p:spPr bwMode="auto">
              <a:xfrm>
                <a:off x="4944" y="1728"/>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5" name="Line 33"/>
              <p:cNvSpPr>
                <a:spLocks noChangeShapeType="1"/>
              </p:cNvSpPr>
              <p:nvPr/>
            </p:nvSpPr>
            <p:spPr bwMode="auto">
              <a:xfrm flipH="1">
                <a:off x="4416" y="1824"/>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6" name="Line 34"/>
              <p:cNvSpPr>
                <a:spLocks noChangeShapeType="1"/>
              </p:cNvSpPr>
              <p:nvPr/>
            </p:nvSpPr>
            <p:spPr bwMode="auto">
              <a:xfrm>
                <a:off x="4416" y="1824"/>
                <a:ext cx="0"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7" name="Line 35"/>
              <p:cNvSpPr>
                <a:spLocks noChangeShapeType="1"/>
              </p:cNvSpPr>
              <p:nvPr/>
            </p:nvSpPr>
            <p:spPr bwMode="auto">
              <a:xfrm>
                <a:off x="4944" y="2400"/>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8" name="Line 36"/>
              <p:cNvSpPr>
                <a:spLocks noChangeShapeType="1"/>
              </p:cNvSpPr>
              <p:nvPr/>
            </p:nvSpPr>
            <p:spPr bwMode="auto">
              <a:xfrm>
                <a:off x="5088" y="1730"/>
                <a:ext cx="0" cy="14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9" name="Line 37"/>
              <p:cNvSpPr>
                <a:spLocks noChangeShapeType="1"/>
              </p:cNvSpPr>
              <p:nvPr/>
            </p:nvSpPr>
            <p:spPr bwMode="auto">
              <a:xfrm>
                <a:off x="4416" y="2160"/>
                <a:ext cx="0" cy="14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0" name="Line 38"/>
              <p:cNvSpPr>
                <a:spLocks noChangeShapeType="1"/>
              </p:cNvSpPr>
              <p:nvPr/>
            </p:nvSpPr>
            <p:spPr bwMode="auto">
              <a:xfrm flipV="1">
                <a:off x="5088" y="2256"/>
                <a:ext cx="0" cy="144"/>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1" name="Line 39"/>
              <p:cNvSpPr>
                <a:spLocks noChangeShapeType="1"/>
              </p:cNvSpPr>
              <p:nvPr/>
            </p:nvSpPr>
            <p:spPr bwMode="auto">
              <a:xfrm>
                <a:off x="4416" y="1968"/>
                <a:ext cx="672"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2" name="Line 40"/>
              <p:cNvSpPr>
                <a:spLocks noChangeShapeType="1"/>
              </p:cNvSpPr>
              <p:nvPr/>
            </p:nvSpPr>
            <p:spPr bwMode="auto">
              <a:xfrm flipV="1">
                <a:off x="4416" y="1872"/>
                <a:ext cx="672"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3" name="Line 41"/>
              <p:cNvSpPr>
                <a:spLocks noChangeShapeType="1"/>
              </p:cNvSpPr>
              <p:nvPr/>
            </p:nvSpPr>
            <p:spPr bwMode="auto">
              <a:xfrm>
                <a:off x="4308" y="2400"/>
                <a:ext cx="25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4" name="Line 42"/>
              <p:cNvSpPr>
                <a:spLocks noChangeShapeType="1"/>
              </p:cNvSpPr>
              <p:nvPr/>
            </p:nvSpPr>
            <p:spPr bwMode="auto">
              <a:xfrm flipH="1">
                <a:off x="4416" y="2304"/>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35" name="Group 43"/>
              <p:cNvGrpSpPr/>
              <p:nvPr/>
            </p:nvGrpSpPr>
            <p:grpSpPr bwMode="auto">
              <a:xfrm>
                <a:off x="3936" y="2256"/>
                <a:ext cx="384" cy="286"/>
                <a:chOff x="3743" y="3168"/>
                <a:chExt cx="577" cy="384"/>
              </a:xfrm>
            </p:grpSpPr>
            <p:sp>
              <p:nvSpPr>
                <p:cNvPr id="443436" name="Oval 44"/>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7" name="Arc 45"/>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8" name="Line 46"/>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9" name="Line 47"/>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0" name="Line 48"/>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41" name="Group 49"/>
              <p:cNvGrpSpPr/>
              <p:nvPr/>
            </p:nvGrpSpPr>
            <p:grpSpPr bwMode="auto">
              <a:xfrm>
                <a:off x="4560" y="1584"/>
                <a:ext cx="395" cy="286"/>
                <a:chOff x="3743" y="3168"/>
                <a:chExt cx="577" cy="384"/>
              </a:xfrm>
            </p:grpSpPr>
            <p:sp>
              <p:nvSpPr>
                <p:cNvPr id="443442" name="Oval 50"/>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3" name="Arc 51"/>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4" name="Line 52"/>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5" name="Line 53"/>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6" name="Line 54"/>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47" name="Group 55"/>
              <p:cNvGrpSpPr/>
              <p:nvPr/>
            </p:nvGrpSpPr>
            <p:grpSpPr bwMode="auto">
              <a:xfrm>
                <a:off x="4560" y="2258"/>
                <a:ext cx="395" cy="286"/>
                <a:chOff x="3743" y="3168"/>
                <a:chExt cx="577" cy="384"/>
              </a:xfrm>
            </p:grpSpPr>
            <p:sp>
              <p:nvSpPr>
                <p:cNvPr id="443448" name="Oval 56"/>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9" name="Arc 57"/>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0" name="Line 58"/>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1" name="Line 59"/>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2" name="Line 60"/>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43453" name="Text Box 61"/>
            <p:cNvSpPr txBox="1">
              <a:spLocks noChangeArrowheads="1"/>
            </p:cNvSpPr>
            <p:nvPr/>
          </p:nvSpPr>
          <p:spPr bwMode="auto">
            <a:xfrm>
              <a:off x="659" y="912"/>
              <a:ext cx="2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dirty="0">
                  <a:latin typeface="Tahoma" panose="020B0604030504040204" pitchFamily="34" charset="0"/>
                  <a:ea typeface="黑体" panose="02010609060101010101" pitchFamily="49" charset="-122"/>
                </a:rPr>
                <a:t>D</a:t>
              </a:r>
            </a:p>
          </p:txBody>
        </p:sp>
        <p:sp>
          <p:nvSpPr>
            <p:cNvPr id="443454" name="Line 62"/>
            <p:cNvSpPr>
              <a:spLocks noChangeShapeType="1"/>
            </p:cNvSpPr>
            <p:nvPr/>
          </p:nvSpPr>
          <p:spPr bwMode="auto">
            <a:xfrm>
              <a:off x="864" y="1056"/>
              <a:ext cx="76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5" name="Line 63"/>
            <p:cNvSpPr>
              <a:spLocks noChangeShapeType="1"/>
            </p:cNvSpPr>
            <p:nvPr/>
          </p:nvSpPr>
          <p:spPr bwMode="auto">
            <a:xfrm>
              <a:off x="1056" y="1056"/>
              <a:ext cx="0" cy="1056"/>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6" name="Line 64"/>
            <p:cNvSpPr>
              <a:spLocks noChangeShapeType="1"/>
            </p:cNvSpPr>
            <p:nvPr/>
          </p:nvSpPr>
          <p:spPr bwMode="auto">
            <a:xfrm>
              <a:off x="1056" y="2112"/>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57" name="Group 65"/>
            <p:cNvGrpSpPr/>
            <p:nvPr/>
          </p:nvGrpSpPr>
          <p:grpSpPr bwMode="auto">
            <a:xfrm>
              <a:off x="1248" y="2016"/>
              <a:ext cx="240" cy="192"/>
              <a:chOff x="2400" y="2352"/>
              <a:chExt cx="336" cy="288"/>
            </a:xfrm>
          </p:grpSpPr>
          <p:sp>
            <p:nvSpPr>
              <p:cNvPr id="443458" name="AutoShape 66"/>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9" name="Oval 67"/>
              <p:cNvSpPr>
                <a:spLocks noChangeArrowheads="1"/>
              </p:cNvSpPr>
              <p:nvPr/>
            </p:nvSpPr>
            <p:spPr bwMode="auto">
              <a:xfrm>
                <a:off x="2400" y="244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60" name="Line 68"/>
            <p:cNvSpPr>
              <a:spLocks noChangeShapeType="1"/>
            </p:cNvSpPr>
            <p:nvPr/>
          </p:nvSpPr>
          <p:spPr bwMode="auto">
            <a:xfrm>
              <a:off x="1488" y="2112"/>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1" name="Rectangle 69"/>
            <p:cNvSpPr>
              <a:spLocks noChangeArrowheads="1"/>
            </p:cNvSpPr>
            <p:nvPr/>
          </p:nvSpPr>
          <p:spPr bwMode="auto">
            <a:xfrm>
              <a:off x="1632" y="912"/>
              <a:ext cx="1728" cy="1344"/>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3462" name="Group 70"/>
            <p:cNvGrpSpPr/>
            <p:nvPr/>
          </p:nvGrpSpPr>
          <p:grpSpPr bwMode="auto">
            <a:xfrm>
              <a:off x="1968" y="1872"/>
              <a:ext cx="384" cy="286"/>
              <a:chOff x="3743" y="3168"/>
              <a:chExt cx="577" cy="384"/>
            </a:xfrm>
          </p:grpSpPr>
          <p:sp>
            <p:nvSpPr>
              <p:cNvPr id="443463" name="Oval 71"/>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4" name="Arc 72"/>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5" name="Line 73"/>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6" name="Line 74"/>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7" name="Line 75"/>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68" name="Line 76"/>
            <p:cNvSpPr>
              <a:spLocks noChangeShapeType="1"/>
            </p:cNvSpPr>
            <p:nvPr/>
          </p:nvSpPr>
          <p:spPr bwMode="auto">
            <a:xfrm flipH="1">
              <a:off x="1764" y="1250"/>
              <a:ext cx="20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9" name="Line 77"/>
            <p:cNvSpPr>
              <a:spLocks noChangeShapeType="1"/>
            </p:cNvSpPr>
            <p:nvPr/>
          </p:nvSpPr>
          <p:spPr bwMode="auto">
            <a:xfrm flipH="1">
              <a:off x="1632" y="1056"/>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70" name="Group 78"/>
            <p:cNvGrpSpPr/>
            <p:nvPr/>
          </p:nvGrpSpPr>
          <p:grpSpPr bwMode="auto">
            <a:xfrm>
              <a:off x="1968" y="1008"/>
              <a:ext cx="395" cy="286"/>
              <a:chOff x="3743" y="3168"/>
              <a:chExt cx="577" cy="384"/>
            </a:xfrm>
          </p:grpSpPr>
          <p:sp>
            <p:nvSpPr>
              <p:cNvPr id="443471" name="Oval 79"/>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72" name="Arc 80"/>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73" name="Line 81"/>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4" name="Line 82"/>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5" name="Line 83"/>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76" name="Line 84"/>
            <p:cNvSpPr>
              <a:spLocks noChangeShapeType="1"/>
            </p:cNvSpPr>
            <p:nvPr/>
          </p:nvSpPr>
          <p:spPr bwMode="auto">
            <a:xfrm flipH="1">
              <a:off x="1632" y="2112"/>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7" name="Line 85"/>
            <p:cNvSpPr>
              <a:spLocks noChangeShapeType="1"/>
            </p:cNvSpPr>
            <p:nvPr/>
          </p:nvSpPr>
          <p:spPr bwMode="auto">
            <a:xfrm flipH="1">
              <a:off x="1776" y="1920"/>
              <a:ext cx="192" cy="0"/>
            </a:xfrm>
            <a:prstGeom prst="line">
              <a:avLst/>
            </a:prstGeom>
            <a:noFill/>
            <a:ln w="28575">
              <a:solidFill>
                <a:schemeClr val="tx1"/>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8" name="Line 86"/>
            <p:cNvSpPr>
              <a:spLocks noChangeShapeType="1"/>
            </p:cNvSpPr>
            <p:nvPr/>
          </p:nvSpPr>
          <p:spPr bwMode="auto">
            <a:xfrm>
              <a:off x="2352" y="1152"/>
              <a:ext cx="25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9" name="Line 87"/>
            <p:cNvSpPr>
              <a:spLocks noChangeShapeType="1"/>
            </p:cNvSpPr>
            <p:nvPr/>
          </p:nvSpPr>
          <p:spPr bwMode="auto">
            <a:xfrm>
              <a:off x="2976" y="1152"/>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0" name="Line 88"/>
            <p:cNvSpPr>
              <a:spLocks noChangeShapeType="1"/>
            </p:cNvSpPr>
            <p:nvPr/>
          </p:nvSpPr>
          <p:spPr bwMode="auto">
            <a:xfrm flipH="1">
              <a:off x="2448" y="125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1" name="Line 89"/>
            <p:cNvSpPr>
              <a:spLocks noChangeShapeType="1"/>
            </p:cNvSpPr>
            <p:nvPr/>
          </p:nvSpPr>
          <p:spPr bwMode="auto">
            <a:xfrm>
              <a:off x="2448" y="1250"/>
              <a:ext cx="0"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2" name="Line 90"/>
            <p:cNvSpPr>
              <a:spLocks noChangeShapeType="1"/>
            </p:cNvSpPr>
            <p:nvPr/>
          </p:nvSpPr>
          <p:spPr bwMode="auto">
            <a:xfrm>
              <a:off x="2976" y="2016"/>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3" name="Line 91"/>
            <p:cNvSpPr>
              <a:spLocks noChangeShapeType="1"/>
            </p:cNvSpPr>
            <p:nvPr/>
          </p:nvSpPr>
          <p:spPr bwMode="auto">
            <a:xfrm>
              <a:off x="3120" y="1156"/>
              <a:ext cx="0" cy="142"/>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4" name="Line 92"/>
            <p:cNvSpPr>
              <a:spLocks noChangeShapeType="1"/>
            </p:cNvSpPr>
            <p:nvPr/>
          </p:nvSpPr>
          <p:spPr bwMode="auto">
            <a:xfrm>
              <a:off x="2448" y="1778"/>
              <a:ext cx="0" cy="14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5" name="Line 93"/>
            <p:cNvSpPr>
              <a:spLocks noChangeShapeType="1"/>
            </p:cNvSpPr>
            <p:nvPr/>
          </p:nvSpPr>
          <p:spPr bwMode="auto">
            <a:xfrm flipV="1">
              <a:off x="3120" y="1874"/>
              <a:ext cx="0" cy="144"/>
            </a:xfrm>
            <a:prstGeom prst="line">
              <a:avLst/>
            </a:prstGeom>
            <a:noFill/>
            <a:ln w="28575">
              <a:solidFill>
                <a:schemeClr val="tx1"/>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6" name="Line 94"/>
            <p:cNvSpPr>
              <a:spLocks noChangeShapeType="1"/>
            </p:cNvSpPr>
            <p:nvPr/>
          </p:nvSpPr>
          <p:spPr bwMode="auto">
            <a:xfrm>
              <a:off x="2448" y="1394"/>
              <a:ext cx="672" cy="48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7" name="Line 95"/>
            <p:cNvSpPr>
              <a:spLocks noChangeShapeType="1"/>
            </p:cNvSpPr>
            <p:nvPr/>
          </p:nvSpPr>
          <p:spPr bwMode="auto">
            <a:xfrm flipV="1">
              <a:off x="2448" y="1298"/>
              <a:ext cx="672" cy="48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8" name="Line 96"/>
            <p:cNvSpPr>
              <a:spLocks noChangeShapeType="1"/>
            </p:cNvSpPr>
            <p:nvPr/>
          </p:nvSpPr>
          <p:spPr bwMode="auto">
            <a:xfrm>
              <a:off x="2340" y="2016"/>
              <a:ext cx="25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9" name="Line 97"/>
            <p:cNvSpPr>
              <a:spLocks noChangeShapeType="1"/>
            </p:cNvSpPr>
            <p:nvPr/>
          </p:nvSpPr>
          <p:spPr bwMode="auto">
            <a:xfrm flipH="1">
              <a:off x="2448" y="1920"/>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90" name="Group 98"/>
            <p:cNvGrpSpPr/>
            <p:nvPr/>
          </p:nvGrpSpPr>
          <p:grpSpPr bwMode="auto">
            <a:xfrm>
              <a:off x="2592" y="1872"/>
              <a:ext cx="384" cy="286"/>
              <a:chOff x="3743" y="3168"/>
              <a:chExt cx="577" cy="384"/>
            </a:xfrm>
          </p:grpSpPr>
          <p:sp>
            <p:nvSpPr>
              <p:cNvPr id="443491" name="Oval 99"/>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2" name="Arc 100"/>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3" name="Line 101"/>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94" name="Line 102"/>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95" name="Line 103"/>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96" name="Group 104"/>
            <p:cNvGrpSpPr/>
            <p:nvPr/>
          </p:nvGrpSpPr>
          <p:grpSpPr bwMode="auto">
            <a:xfrm>
              <a:off x="2592" y="1008"/>
              <a:ext cx="384" cy="286"/>
              <a:chOff x="3743" y="3168"/>
              <a:chExt cx="577" cy="384"/>
            </a:xfrm>
          </p:grpSpPr>
          <p:sp>
            <p:nvSpPr>
              <p:cNvPr id="443497" name="Oval 105"/>
              <p:cNvSpPr>
                <a:spLocks noChangeArrowheads="1"/>
              </p:cNvSpPr>
              <p:nvPr/>
            </p:nvSpPr>
            <p:spPr bwMode="auto">
              <a:xfrm>
                <a:off x="4224" y="3312"/>
                <a:ext cx="96" cy="96"/>
              </a:xfrm>
              <a:prstGeom prst="ellipse">
                <a:avLst/>
              </a:prstGeom>
              <a:noFill/>
              <a:ln w="1905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8" name="Arc 106"/>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9" name="Line 107"/>
              <p:cNvSpPr>
                <a:spLocks noChangeShapeType="1"/>
              </p:cNvSpPr>
              <p:nvPr/>
            </p:nvSpPr>
            <p:spPr bwMode="auto">
              <a:xfrm flipH="1" flipV="1">
                <a:off x="3743" y="3168"/>
                <a:ext cx="240"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0" name="Line 108"/>
              <p:cNvSpPr>
                <a:spLocks noChangeShapeType="1"/>
              </p:cNvSpPr>
              <p:nvPr/>
            </p:nvSpPr>
            <p:spPr bwMode="auto">
              <a:xfrm flipH="1">
                <a:off x="3743" y="3552"/>
                <a:ext cx="288" cy="0"/>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1" name="Line 109"/>
              <p:cNvSpPr>
                <a:spLocks noChangeShapeType="1"/>
              </p:cNvSpPr>
              <p:nvPr/>
            </p:nvSpPr>
            <p:spPr bwMode="auto">
              <a:xfrm>
                <a:off x="3743" y="3168"/>
                <a:ext cx="0" cy="38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02" name="Line 110"/>
            <p:cNvSpPr>
              <a:spLocks noChangeShapeType="1"/>
            </p:cNvSpPr>
            <p:nvPr/>
          </p:nvSpPr>
          <p:spPr bwMode="auto">
            <a:xfrm>
              <a:off x="1776" y="1248"/>
              <a:ext cx="0" cy="120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04" name="Rectangle 112"/>
          <p:cNvSpPr>
            <a:spLocks noGrp="1" noChangeArrowheads="1"/>
          </p:cNvSpPr>
          <p:nvPr>
            <p:ph type="title"/>
          </p:nvPr>
        </p:nvSpPr>
        <p:spPr>
          <a:solidFill>
            <a:schemeClr val="bg1"/>
          </a:solidFill>
        </p:spPr>
        <p:txBody>
          <a:bodyPr/>
          <a:lstStyle/>
          <a:p>
            <a:r>
              <a:rPr lang="en-US" altLang="zh-CN" b="1" dirty="0"/>
              <a:t>2.4 D</a:t>
            </a:r>
            <a:r>
              <a:rPr lang="zh-CN" altLang="en-US" b="1" dirty="0"/>
              <a:t>触发器</a:t>
            </a:r>
            <a:endParaRPr lang="zh-CN" altLang="en-US" sz="3200" b="1" dirty="0"/>
          </a:p>
        </p:txBody>
      </p:sp>
      <p:sp>
        <p:nvSpPr>
          <p:cNvPr id="2" name="内容占位符 1"/>
          <p:cNvSpPr>
            <a:spLocks noGrp="1"/>
          </p:cNvSpPr>
          <p:nvPr>
            <p:ph idx="1"/>
          </p:nvPr>
        </p:nvSpPr>
        <p:spPr>
          <a:xfrm>
            <a:off x="345544" y="764704"/>
            <a:ext cx="5804402" cy="1777923"/>
          </a:xfrm>
        </p:spPr>
        <p:txBody>
          <a:bodyPr/>
          <a:lstStyle/>
          <a:p>
            <a:r>
              <a:rPr lang="zh-CN" altLang="en-US" sz="2200" b="1" dirty="0"/>
              <a:t>具有预置和清零（复位）端的</a:t>
            </a:r>
            <a:r>
              <a:rPr lang="en-US" altLang="zh-CN" sz="2200" b="1" dirty="0"/>
              <a:t>D</a:t>
            </a:r>
            <a:r>
              <a:rPr lang="zh-CN" altLang="en-US" sz="2200" b="1" dirty="0"/>
              <a:t>触发器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预置端</a:t>
            </a:r>
            <a:r>
              <a:rPr lang="en-US" altLang="zh-CN" sz="2200" dirty="0">
                <a:latin typeface="微软雅黑" panose="020B0503020204020204" pitchFamily="34" charset="-122"/>
                <a:ea typeface="微软雅黑" panose="020B0503020204020204" pitchFamily="34" charset="-122"/>
              </a:rPr>
              <a:t>PR</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preset</a:t>
            </a:r>
            <a:r>
              <a:rPr lang="zh-CN" altLang="en-US" sz="2200" dirty="0">
                <a:latin typeface="微软雅黑" panose="020B0503020204020204" pitchFamily="34" charset="-122"/>
                <a:ea typeface="微软雅黑" panose="020B0503020204020204" pitchFamily="34" charset="-122"/>
              </a:rPr>
              <a:t>）：将</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置</a:t>
            </a:r>
            <a:r>
              <a:rPr lang="en-US" altLang="zh-CN" sz="2200" dirty="0">
                <a:latin typeface="微软雅黑" panose="020B0503020204020204" pitchFamily="34" charset="-122"/>
                <a:ea typeface="微软雅黑" panose="020B0503020204020204" pitchFamily="34" charset="-122"/>
              </a:rPr>
              <a:t>1</a:t>
            </a:r>
          </a:p>
          <a:p>
            <a:pPr lvl="1"/>
            <a:r>
              <a:rPr lang="zh-CN" altLang="en-US" sz="2200" dirty="0">
                <a:latin typeface="微软雅黑" panose="020B0503020204020204" pitchFamily="34" charset="-122"/>
                <a:ea typeface="微软雅黑" panose="020B0503020204020204" pitchFamily="34" charset="-122"/>
              </a:rPr>
              <a:t>清零端</a:t>
            </a:r>
            <a:r>
              <a:rPr lang="en-US" altLang="zh-CN" sz="2200" dirty="0">
                <a:latin typeface="微软雅黑" panose="020B0503020204020204" pitchFamily="34" charset="-122"/>
                <a:ea typeface="微软雅黑" panose="020B0503020204020204" pitchFamily="34" charset="-122"/>
              </a:rPr>
              <a:t>CLR</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clear</a:t>
            </a:r>
            <a:r>
              <a:rPr lang="zh-CN" altLang="en-US" sz="2200" dirty="0">
                <a:latin typeface="微软雅黑" panose="020B0503020204020204" pitchFamily="34" charset="-122"/>
                <a:ea typeface="微软雅黑" panose="020B0503020204020204" pitchFamily="34" charset="-122"/>
              </a:rPr>
              <a:t>）：将</a:t>
            </a:r>
            <a:r>
              <a:rPr lang="en-US" altLang="zh-CN" sz="2200" dirty="0">
                <a:latin typeface="微软雅黑" panose="020B0503020204020204" pitchFamily="34" charset="-122"/>
                <a:ea typeface="微软雅黑" panose="020B0503020204020204" pitchFamily="34" charset="-122"/>
              </a:rPr>
              <a:t>Q</a:t>
            </a:r>
            <a:r>
              <a:rPr lang="zh-CN" altLang="en-US" sz="2200" dirty="0">
                <a:latin typeface="微软雅黑" panose="020B0503020204020204" pitchFamily="34" charset="-122"/>
                <a:ea typeface="微软雅黑" panose="020B0503020204020204" pitchFamily="34" charset="-122"/>
              </a:rPr>
              <a:t>清</a:t>
            </a:r>
            <a:r>
              <a:rPr lang="en-US" altLang="zh-CN" sz="2200" dirty="0">
                <a:latin typeface="微软雅黑" panose="020B0503020204020204" pitchFamily="34" charset="-122"/>
                <a:ea typeface="微软雅黑" panose="020B0503020204020204" pitchFamily="34" charset="-122"/>
              </a:rPr>
              <a:t>0</a:t>
            </a:r>
          </a:p>
          <a:p>
            <a:pPr marL="495300" lvl="1" indent="0">
              <a:buNone/>
            </a:pPr>
            <a:r>
              <a:rPr lang="zh-CN" altLang="en-US" sz="2200" dirty="0">
                <a:solidFill>
                  <a:srgbClr val="C00000"/>
                </a:solidFill>
                <a:latin typeface="微软雅黑" panose="020B0503020204020204" pitchFamily="34" charset="-122"/>
                <a:ea typeface="微软雅黑" panose="020B0503020204020204" pitchFamily="34" charset="-122"/>
              </a:rPr>
              <a:t>在电路工作的最开始进行置位或清</a:t>
            </a:r>
            <a:r>
              <a:rPr lang="en-US" altLang="zh-CN" sz="2200" dirty="0">
                <a:solidFill>
                  <a:srgbClr val="C00000"/>
                </a:solidFill>
                <a:latin typeface="微软雅黑" panose="020B0503020204020204" pitchFamily="34" charset="-122"/>
                <a:ea typeface="微软雅黑" panose="020B0503020204020204" pitchFamily="34" charset="-122"/>
              </a:rPr>
              <a:t>0</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534846" y="6263977"/>
            <a:ext cx="501650" cy="333375"/>
          </a:xfrm>
          <a:prstGeom prst="rect">
            <a:avLst/>
          </a:prstGeom>
        </p:spPr>
        <p:txBody>
          <a:bodyPr/>
          <a:lstStyle/>
          <a:p>
            <a:pPr>
              <a:defRPr/>
            </a:pPr>
            <a:fld id="{9FA417FE-F425-4737-9F54-FC407C36B58E}" type="slidenum">
              <a:rPr lang="en-US" altLang="zh-CN" smtClean="0"/>
              <a:t>22</a:t>
            </a:fld>
            <a:endParaRPr lang="en-US" altLang="zh-CN"/>
          </a:p>
        </p:txBody>
      </p:sp>
      <p:grpSp>
        <p:nvGrpSpPr>
          <p:cNvPr id="443505" name="Group 113"/>
          <p:cNvGrpSpPr/>
          <p:nvPr/>
        </p:nvGrpSpPr>
        <p:grpSpPr bwMode="auto">
          <a:xfrm>
            <a:off x="957139" y="2511611"/>
            <a:ext cx="6270625" cy="2209800"/>
            <a:chOff x="370" y="624"/>
            <a:chExt cx="3950" cy="1392"/>
          </a:xfrm>
        </p:grpSpPr>
        <p:grpSp>
          <p:nvGrpSpPr>
            <p:cNvPr id="443506" name="Group 114"/>
            <p:cNvGrpSpPr/>
            <p:nvPr/>
          </p:nvGrpSpPr>
          <p:grpSpPr bwMode="auto">
            <a:xfrm>
              <a:off x="864" y="768"/>
              <a:ext cx="3456" cy="1248"/>
              <a:chOff x="1008" y="528"/>
              <a:chExt cx="3456" cy="1248"/>
            </a:xfrm>
          </p:grpSpPr>
          <p:sp>
            <p:nvSpPr>
              <p:cNvPr id="443507" name="Line 115"/>
              <p:cNvSpPr>
                <a:spLocks noChangeShapeType="1"/>
              </p:cNvSpPr>
              <p:nvPr/>
            </p:nvSpPr>
            <p:spPr bwMode="auto">
              <a:xfrm>
                <a:off x="4320" y="912"/>
                <a:ext cx="144"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8" name="Line 116"/>
              <p:cNvSpPr>
                <a:spLocks noChangeShapeType="1"/>
              </p:cNvSpPr>
              <p:nvPr/>
            </p:nvSpPr>
            <p:spPr bwMode="auto">
              <a:xfrm>
                <a:off x="1632" y="1776"/>
                <a:ext cx="480"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9" name="Line 117"/>
              <p:cNvSpPr>
                <a:spLocks noChangeShapeType="1"/>
              </p:cNvSpPr>
              <p:nvPr/>
            </p:nvSpPr>
            <p:spPr bwMode="auto">
              <a:xfrm>
                <a:off x="2592" y="816"/>
                <a:ext cx="144"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0" name="Line 118"/>
              <p:cNvSpPr>
                <a:spLocks noChangeShapeType="1"/>
              </p:cNvSpPr>
              <p:nvPr/>
            </p:nvSpPr>
            <p:spPr bwMode="auto">
              <a:xfrm>
                <a:off x="1008" y="528"/>
                <a:ext cx="3312" cy="0"/>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1" name="Line 119"/>
              <p:cNvSpPr>
                <a:spLocks noChangeShapeType="1"/>
              </p:cNvSpPr>
              <p:nvPr/>
            </p:nvSpPr>
            <p:spPr bwMode="auto">
              <a:xfrm>
                <a:off x="2592" y="528"/>
                <a:ext cx="0" cy="288"/>
              </a:xfrm>
              <a:prstGeom prst="line">
                <a:avLst/>
              </a:prstGeom>
              <a:noFill/>
              <a:ln w="28575">
                <a:solidFill>
                  <a:schemeClr val="hlink"/>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2" name="Line 120"/>
              <p:cNvSpPr>
                <a:spLocks noChangeShapeType="1"/>
              </p:cNvSpPr>
              <p:nvPr/>
            </p:nvSpPr>
            <p:spPr bwMode="auto">
              <a:xfrm>
                <a:off x="4320" y="528"/>
                <a:ext cx="0" cy="384"/>
              </a:xfrm>
              <a:prstGeom prst="line">
                <a:avLst/>
              </a:prstGeom>
              <a:noFill/>
              <a:ln w="2857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3" name="Line 121"/>
              <p:cNvSpPr>
                <a:spLocks noChangeShapeType="1"/>
              </p:cNvSpPr>
              <p:nvPr/>
            </p:nvSpPr>
            <p:spPr bwMode="auto">
              <a:xfrm>
                <a:off x="1632" y="528"/>
                <a:ext cx="0" cy="1248"/>
              </a:xfrm>
              <a:prstGeom prst="line">
                <a:avLst/>
              </a:prstGeom>
              <a:noFill/>
              <a:ln w="28575">
                <a:solidFill>
                  <a:schemeClr val="hlink"/>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14" name="Text Box 122"/>
            <p:cNvSpPr txBox="1">
              <a:spLocks noChangeArrowheads="1"/>
            </p:cNvSpPr>
            <p:nvPr/>
          </p:nvSpPr>
          <p:spPr bwMode="auto">
            <a:xfrm>
              <a:off x="370" y="624"/>
              <a:ext cx="4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dirty="0">
                  <a:solidFill>
                    <a:srgbClr val="002060"/>
                  </a:solidFill>
                  <a:latin typeface="Tahoma" panose="020B0604030504040204" pitchFamily="34" charset="0"/>
                  <a:ea typeface="黑体" panose="02010609060101010101" pitchFamily="49" charset="-122"/>
                </a:rPr>
                <a:t>PR_L</a:t>
              </a:r>
            </a:p>
          </p:txBody>
        </p:sp>
      </p:grpSp>
      <p:grpSp>
        <p:nvGrpSpPr>
          <p:cNvPr id="443515" name="Group 123"/>
          <p:cNvGrpSpPr/>
          <p:nvPr/>
        </p:nvGrpSpPr>
        <p:grpSpPr bwMode="auto">
          <a:xfrm>
            <a:off x="919038" y="3349811"/>
            <a:ext cx="6308725" cy="2579688"/>
            <a:chOff x="346" y="1152"/>
            <a:chExt cx="3974" cy="1625"/>
          </a:xfrm>
        </p:grpSpPr>
        <p:grpSp>
          <p:nvGrpSpPr>
            <p:cNvPr id="443516" name="Group 124"/>
            <p:cNvGrpSpPr/>
            <p:nvPr/>
          </p:nvGrpSpPr>
          <p:grpSpPr bwMode="auto">
            <a:xfrm>
              <a:off x="864" y="1152"/>
              <a:ext cx="3456" cy="1536"/>
              <a:chOff x="1008" y="912"/>
              <a:chExt cx="3456" cy="1536"/>
            </a:xfrm>
          </p:grpSpPr>
          <p:sp>
            <p:nvSpPr>
              <p:cNvPr id="443517" name="Line 125"/>
              <p:cNvSpPr>
                <a:spLocks noChangeShapeType="1"/>
              </p:cNvSpPr>
              <p:nvPr/>
            </p:nvSpPr>
            <p:spPr bwMode="auto">
              <a:xfrm>
                <a:off x="4320" y="1776"/>
                <a:ext cx="144"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8" name="Line 126"/>
              <p:cNvSpPr>
                <a:spLocks noChangeShapeType="1"/>
              </p:cNvSpPr>
              <p:nvPr/>
            </p:nvSpPr>
            <p:spPr bwMode="auto">
              <a:xfrm>
                <a:off x="4320" y="1776"/>
                <a:ext cx="0" cy="672"/>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9" name="Line 127"/>
              <p:cNvSpPr>
                <a:spLocks noChangeShapeType="1"/>
              </p:cNvSpPr>
              <p:nvPr/>
            </p:nvSpPr>
            <p:spPr bwMode="auto">
              <a:xfrm>
                <a:off x="1008" y="2448"/>
                <a:ext cx="3312"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0" name="Line 128"/>
              <p:cNvSpPr>
                <a:spLocks noChangeShapeType="1"/>
              </p:cNvSpPr>
              <p:nvPr/>
            </p:nvSpPr>
            <p:spPr bwMode="auto">
              <a:xfrm>
                <a:off x="2592" y="1872"/>
                <a:ext cx="144"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1" name="Line 129"/>
              <p:cNvSpPr>
                <a:spLocks noChangeShapeType="1"/>
              </p:cNvSpPr>
              <p:nvPr/>
            </p:nvSpPr>
            <p:spPr bwMode="auto">
              <a:xfrm>
                <a:off x="2592" y="1872"/>
                <a:ext cx="0" cy="576"/>
              </a:xfrm>
              <a:prstGeom prst="line">
                <a:avLst/>
              </a:prstGeom>
              <a:noFill/>
              <a:ln w="28575">
                <a:solidFill>
                  <a:schemeClr val="accent2"/>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2" name="Line 130"/>
              <p:cNvSpPr>
                <a:spLocks noChangeShapeType="1"/>
              </p:cNvSpPr>
              <p:nvPr/>
            </p:nvSpPr>
            <p:spPr bwMode="auto">
              <a:xfrm>
                <a:off x="1776" y="912"/>
                <a:ext cx="336" cy="0"/>
              </a:xfrm>
              <a:prstGeom prst="line">
                <a:avLst/>
              </a:prstGeom>
              <a:noFill/>
              <a:ln w="28575">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3" name="Line 131"/>
              <p:cNvSpPr>
                <a:spLocks noChangeShapeType="1"/>
              </p:cNvSpPr>
              <p:nvPr/>
            </p:nvSpPr>
            <p:spPr bwMode="auto">
              <a:xfrm>
                <a:off x="1776" y="912"/>
                <a:ext cx="0" cy="1536"/>
              </a:xfrm>
              <a:prstGeom prst="line">
                <a:avLst/>
              </a:prstGeom>
              <a:noFill/>
              <a:ln w="28575">
                <a:solidFill>
                  <a:schemeClr val="accent2"/>
                </a:solidFill>
                <a:miter lim="800000"/>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24" name="Text Box 132"/>
            <p:cNvSpPr txBox="1">
              <a:spLocks noChangeArrowheads="1"/>
            </p:cNvSpPr>
            <p:nvPr/>
          </p:nvSpPr>
          <p:spPr bwMode="auto">
            <a:xfrm>
              <a:off x="346" y="2544"/>
              <a:ext cx="5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2060"/>
                  </a:solidFill>
                  <a:latin typeface="Tahoma" panose="020B0604030504040204" pitchFamily="34" charset="0"/>
                </a:rPr>
                <a:t>CLR_L</a:t>
              </a:r>
            </a:p>
          </p:txBody>
        </p:sp>
      </p:grpSp>
      <p:grpSp>
        <p:nvGrpSpPr>
          <p:cNvPr id="443525" name="Group 133"/>
          <p:cNvGrpSpPr/>
          <p:nvPr/>
        </p:nvGrpSpPr>
        <p:grpSpPr bwMode="auto">
          <a:xfrm>
            <a:off x="6336584" y="52065"/>
            <a:ext cx="1981200" cy="2362200"/>
            <a:chOff x="2208" y="1152"/>
            <a:chExt cx="1248" cy="1488"/>
          </a:xfrm>
        </p:grpSpPr>
        <p:sp>
          <p:nvSpPr>
            <p:cNvPr id="443526" name="Rectangle 134"/>
            <p:cNvSpPr>
              <a:spLocks noChangeArrowheads="1"/>
            </p:cNvSpPr>
            <p:nvPr/>
          </p:nvSpPr>
          <p:spPr bwMode="auto">
            <a:xfrm>
              <a:off x="2448" y="1392"/>
              <a:ext cx="768" cy="100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400" dirty="0"/>
                <a:t>PR</a:t>
              </a:r>
            </a:p>
            <a:p>
              <a:pPr algn="ctr"/>
              <a:r>
                <a:rPr lang="en-US" altLang="zh-CN" sz="2400" dirty="0"/>
                <a:t>D        Q</a:t>
              </a:r>
            </a:p>
            <a:p>
              <a:pPr algn="ctr">
                <a:lnSpc>
                  <a:spcPct val="110000"/>
                </a:lnSpc>
              </a:pPr>
              <a:r>
                <a:rPr lang="en-US" altLang="zh-CN" sz="2400" dirty="0"/>
                <a:t>  CLK  Q</a:t>
              </a:r>
            </a:p>
            <a:p>
              <a:pPr algn="ctr"/>
              <a:r>
                <a:rPr lang="en-US" altLang="zh-CN" sz="2400" dirty="0"/>
                <a:t>CLR</a:t>
              </a:r>
            </a:p>
          </p:txBody>
        </p:sp>
        <p:sp>
          <p:nvSpPr>
            <p:cNvPr id="443527" name="Line 135"/>
            <p:cNvSpPr>
              <a:spLocks noChangeShapeType="1"/>
            </p:cNvSpPr>
            <p:nvPr/>
          </p:nvSpPr>
          <p:spPr bwMode="auto">
            <a:xfrm>
              <a:off x="3216" y="1776"/>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8" name="Line 136"/>
            <p:cNvSpPr>
              <a:spLocks noChangeShapeType="1"/>
            </p:cNvSpPr>
            <p:nvPr/>
          </p:nvSpPr>
          <p:spPr bwMode="auto">
            <a:xfrm>
              <a:off x="3312" y="2016"/>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9" name="Oval 137"/>
            <p:cNvSpPr>
              <a:spLocks noChangeArrowheads="1"/>
            </p:cNvSpPr>
            <p:nvPr/>
          </p:nvSpPr>
          <p:spPr bwMode="auto">
            <a:xfrm>
              <a:off x="3216" y="196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0" name="Line 138"/>
            <p:cNvSpPr>
              <a:spLocks noChangeShapeType="1"/>
            </p:cNvSpPr>
            <p:nvPr/>
          </p:nvSpPr>
          <p:spPr bwMode="auto">
            <a:xfrm>
              <a:off x="2208" y="1776"/>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1" name="Line 139"/>
            <p:cNvSpPr>
              <a:spLocks noChangeShapeType="1"/>
            </p:cNvSpPr>
            <p:nvPr/>
          </p:nvSpPr>
          <p:spPr bwMode="auto">
            <a:xfrm>
              <a:off x="2208" y="2016"/>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532" name="Group 140"/>
            <p:cNvGrpSpPr/>
            <p:nvPr/>
          </p:nvGrpSpPr>
          <p:grpSpPr bwMode="auto">
            <a:xfrm>
              <a:off x="2448" y="1968"/>
              <a:ext cx="96" cy="96"/>
              <a:chOff x="1920" y="1440"/>
              <a:chExt cx="192" cy="288"/>
            </a:xfrm>
          </p:grpSpPr>
          <p:sp>
            <p:nvSpPr>
              <p:cNvPr id="443533" name="Line 141"/>
              <p:cNvSpPr>
                <a:spLocks noChangeShapeType="1"/>
              </p:cNvSpPr>
              <p:nvPr/>
            </p:nvSpPr>
            <p:spPr bwMode="auto">
              <a:xfrm>
                <a:off x="1920" y="1440"/>
                <a:ext cx="192"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4" name="Line 142"/>
              <p:cNvSpPr>
                <a:spLocks noChangeShapeType="1"/>
              </p:cNvSpPr>
              <p:nvPr/>
            </p:nvSpPr>
            <p:spPr bwMode="auto">
              <a:xfrm flipH="1">
                <a:off x="1920" y="1584"/>
                <a:ext cx="192"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35" name="Oval 143"/>
            <p:cNvSpPr>
              <a:spLocks noChangeArrowheads="1"/>
            </p:cNvSpPr>
            <p:nvPr/>
          </p:nvSpPr>
          <p:spPr bwMode="auto">
            <a:xfrm>
              <a:off x="2784" y="2400"/>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6" name="Oval 144"/>
            <p:cNvSpPr>
              <a:spLocks noChangeArrowheads="1"/>
            </p:cNvSpPr>
            <p:nvPr/>
          </p:nvSpPr>
          <p:spPr bwMode="auto">
            <a:xfrm>
              <a:off x="2784" y="1296"/>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7" name="Line 145"/>
            <p:cNvSpPr>
              <a:spLocks noChangeShapeType="1"/>
            </p:cNvSpPr>
            <p:nvPr/>
          </p:nvSpPr>
          <p:spPr bwMode="auto">
            <a:xfrm>
              <a:off x="2832" y="2496"/>
              <a:ext cx="0"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8" name="Line 146"/>
            <p:cNvSpPr>
              <a:spLocks noChangeShapeType="1"/>
            </p:cNvSpPr>
            <p:nvPr/>
          </p:nvSpPr>
          <p:spPr bwMode="auto">
            <a:xfrm flipV="1">
              <a:off x="2832" y="1152"/>
              <a:ext cx="0" cy="144"/>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1" name="TextBox 4"/>
          <p:cNvSpPr txBox="1"/>
          <p:nvPr/>
        </p:nvSpPr>
        <p:spPr>
          <a:xfrm>
            <a:off x="286962" y="6016810"/>
            <a:ext cx="7957446" cy="769441"/>
          </a:xfrm>
          <a:prstGeom prst="rect">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预置端和清零端有同步、异步之分。同步方式下只能在</a:t>
            </a:r>
            <a:r>
              <a:rPr lang="en-US" altLang="zh-CN" sz="2200" b="1" dirty="0">
                <a:solidFill>
                  <a:schemeClr val="accent2"/>
                </a:solidFill>
                <a:latin typeface="微软雅黑" panose="020B0503020204020204" pitchFamily="34" charset="-122"/>
                <a:ea typeface="微软雅黑" panose="020B0503020204020204" pitchFamily="34" charset="-122"/>
              </a:rPr>
              <a:t>CLK</a:t>
            </a:r>
            <a:r>
              <a:rPr lang="zh-CN" altLang="en-US" sz="2200" b="1" dirty="0">
                <a:solidFill>
                  <a:schemeClr val="accent2"/>
                </a:solidFill>
                <a:latin typeface="微软雅黑" panose="020B0503020204020204" pitchFamily="34" charset="-122"/>
                <a:ea typeface="微软雅黑" panose="020B0503020204020204" pitchFamily="34" charset="-122"/>
              </a:rPr>
              <a:t>的触发边沿进行预置和清零，异步方式下与时钟信号无关</a:t>
            </a:r>
          </a:p>
        </p:txBody>
      </p:sp>
      <p:sp>
        <p:nvSpPr>
          <p:cNvPr id="3" name="矩形 2"/>
          <p:cNvSpPr/>
          <p:nvPr/>
        </p:nvSpPr>
        <p:spPr>
          <a:xfrm>
            <a:off x="353741" y="3342787"/>
            <a:ext cx="1417639" cy="1785104"/>
          </a:xfrm>
          <a:prstGeom prst="rect">
            <a:avLst/>
          </a:prstGeom>
        </p:spPr>
        <p:txBody>
          <a:bodyPr wrap="square">
            <a:spAutoFit/>
          </a:bodyPr>
          <a:lstStyle/>
          <a:p>
            <a:r>
              <a:rPr lang="zh-CN" altLang="en-US" sz="2200" b="1" dirty="0">
                <a:solidFill>
                  <a:srgbClr val="00B050"/>
                </a:solidFill>
                <a:latin typeface="微软雅黑" panose="020B0503020204020204" pitchFamily="34" charset="-122"/>
                <a:ea typeface="微软雅黑" panose="020B0503020204020204" pitchFamily="34" charset="-122"/>
              </a:rPr>
              <a:t>预置端和清零</a:t>
            </a:r>
            <a:r>
              <a:rPr lang="en-US" altLang="zh-CN" sz="2200" b="1" dirty="0">
                <a:solidFill>
                  <a:srgbClr val="00B050"/>
                </a:solidFill>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复位</a:t>
            </a:r>
            <a:r>
              <a:rPr lang="en-US" altLang="zh-CN" sz="2200" b="1" dirty="0">
                <a:solidFill>
                  <a:srgbClr val="00B050"/>
                </a:solidFill>
                <a:latin typeface="微软雅黑" panose="020B0503020204020204" pitchFamily="34" charset="-122"/>
                <a:ea typeface="微软雅黑" panose="020B0503020204020204" pitchFamily="34" charset="-122"/>
              </a:rPr>
              <a:t>)</a:t>
            </a:r>
            <a:r>
              <a:rPr lang="zh-CN" altLang="en-US" sz="2200" b="1" dirty="0">
                <a:solidFill>
                  <a:srgbClr val="00B050"/>
                </a:solidFill>
                <a:latin typeface="微软雅黑" panose="020B0503020204020204" pitchFamily="34" charset="-122"/>
                <a:ea typeface="微软雅黑" panose="020B0503020204020204" pitchFamily="34" charset="-122"/>
              </a:rPr>
              <a:t>端都是低电平有效信号</a:t>
            </a:r>
            <a:endParaRPr lang="zh-CN" altLang="en-US" b="1" dirty="0">
              <a:solidFill>
                <a:srgbClr val="00B05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505"/>
                                        </p:tgtEl>
                                        <p:attrNameLst>
                                          <p:attrName>style.visibility</p:attrName>
                                        </p:attrNameLst>
                                      </p:cBhvr>
                                      <p:to>
                                        <p:strVal val="visible"/>
                                      </p:to>
                                    </p:set>
                                    <p:animEffect transition="in" filter="blinds(horizontal)">
                                      <p:cBhvr>
                                        <p:cTn id="7" dur="500"/>
                                        <p:tgtEl>
                                          <p:spTgt spid="4435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3515"/>
                                        </p:tgtEl>
                                        <p:attrNameLst>
                                          <p:attrName>style.visibility</p:attrName>
                                        </p:attrNameLst>
                                      </p:cBhvr>
                                      <p:to>
                                        <p:strVal val="visible"/>
                                      </p:to>
                                    </p:set>
                                    <p:animEffect transition="in" filter="blinds(horizontal)">
                                      <p:cBhvr>
                                        <p:cTn id="12" dur="500"/>
                                        <p:tgtEl>
                                          <p:spTgt spid="4435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3525"/>
                                        </p:tgtEl>
                                        <p:attrNameLst>
                                          <p:attrName>style.visibility</p:attrName>
                                        </p:attrNameLst>
                                      </p:cBhvr>
                                      <p:to>
                                        <p:strVal val="visible"/>
                                      </p:to>
                                    </p:set>
                                    <p:animEffect transition="in" filter="blinds(horizontal)">
                                      <p:cBhvr>
                                        <p:cTn id="17" dur="500"/>
                                        <p:tgtEl>
                                          <p:spTgt spid="44352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1"/>
                                        </p:tgtEl>
                                        <p:attrNameLst>
                                          <p:attrName>style.visibility</p:attrName>
                                        </p:attrNameLst>
                                      </p:cBhvr>
                                      <p:to>
                                        <p:strVal val="visible"/>
                                      </p:to>
                                    </p:set>
                                    <p:anim calcmode="lin" valueType="num">
                                      <p:cBhvr additive="base">
                                        <p:cTn id="22" dur="500" fill="hold"/>
                                        <p:tgtEl>
                                          <p:spTgt spid="151"/>
                                        </p:tgtEl>
                                        <p:attrNameLst>
                                          <p:attrName>ppt_x</p:attrName>
                                        </p:attrNameLst>
                                      </p:cBhvr>
                                      <p:tavLst>
                                        <p:tav tm="0">
                                          <p:val>
                                            <p:strVal val="#ppt_x"/>
                                          </p:val>
                                        </p:tav>
                                        <p:tav tm="100000">
                                          <p:val>
                                            <p:strVal val="#ppt_x"/>
                                          </p:val>
                                        </p:tav>
                                      </p:tavLst>
                                    </p:anim>
                                    <p:anim calcmode="lin" valueType="num">
                                      <p:cBhvr additive="base">
                                        <p:cTn id="23"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800100" y="190500"/>
            <a:ext cx="6073775" cy="478790"/>
          </a:xfrm>
        </p:spPr>
        <p:txBody>
          <a:bodyPr/>
          <a:lstStyle/>
          <a:p>
            <a:pPr eaLnBrk="1" hangingPunct="1"/>
            <a:r>
              <a:rPr lang="en-US" altLang="zh-CN" b="1" dirty="0">
                <a:sym typeface="+mn-ea"/>
              </a:rPr>
              <a:t>2.5 </a:t>
            </a:r>
            <a:r>
              <a:rPr lang="en-US" altLang="zh-CN" b="1" dirty="0"/>
              <a:t>边沿触发式J-K触发器</a:t>
            </a:r>
          </a:p>
        </p:txBody>
      </p:sp>
      <p:sp>
        <p:nvSpPr>
          <p:cNvPr id="49161" name="内容占位符 2"/>
          <p:cNvSpPr>
            <a:spLocks noGrp="1"/>
          </p:cNvSpPr>
          <p:nvPr>
            <p:ph idx="1"/>
          </p:nvPr>
        </p:nvSpPr>
        <p:spPr>
          <a:xfrm>
            <a:off x="87313" y="1071563"/>
            <a:ext cx="9056687" cy="567055"/>
          </a:xfrm>
        </p:spPr>
        <p:txBody>
          <a:bodyPr/>
          <a:lstStyle/>
          <a:p>
            <a:r>
              <a:rPr lang="zh-CN" altLang="en-US"/>
              <a:t>在上升沿时采样输入信号。</a:t>
            </a:r>
            <a:endParaRPr lang="en-US" altLang="zh-CN"/>
          </a:p>
        </p:txBody>
      </p:sp>
      <p:sp>
        <p:nvSpPr>
          <p:cNvPr id="49155" name="灯片编号占位符 5"/>
          <p:cNvSpPr>
            <a:spLocks noGrp="1"/>
          </p:cNvSpPr>
          <p:nvPr>
            <p:ph type="sldNum" sz="quarter" idx="12"/>
          </p:nvPr>
        </p:nvSpPr>
        <p:spPr>
          <a:xfrm>
            <a:off x="6553200" y="6437313"/>
            <a:ext cx="2133600" cy="268287"/>
          </a:xfrm>
          <a:noFill/>
        </p:spPr>
        <p:txBody>
          <a:bodyPr/>
          <a:lstStyle/>
          <a:p>
            <a:pPr algn="r"/>
            <a:fld id="{E945486A-7538-4777-9F7A-699B0B8D2803}" type="slidenum">
              <a:rPr lang="en-US" altLang="zh-CN" smtClean="0">
                <a:latin typeface="Arial" panose="020B0604020202020204" pitchFamily="34" charset="0"/>
              </a:rPr>
              <a:t>23</a:t>
            </a:fld>
            <a:endParaRPr lang="en-US" altLang="zh-CN">
              <a:latin typeface="Arial" panose="020B0604020202020204" pitchFamily="34" charset="0"/>
            </a:endParaRPr>
          </a:p>
        </p:txBody>
      </p:sp>
      <p:pic>
        <p:nvPicPr>
          <p:cNvPr id="67588" name="Picture 4"/>
          <p:cNvPicPr>
            <a:picLocks noChangeAspect="1" noChangeArrowheads="1"/>
          </p:cNvPicPr>
          <p:nvPr/>
        </p:nvPicPr>
        <p:blipFill>
          <a:blip r:embed="rId3" cstate="print"/>
          <a:srcRect/>
          <a:stretch>
            <a:fillRect/>
          </a:stretch>
        </p:blipFill>
        <p:spPr bwMode="auto">
          <a:xfrm>
            <a:off x="34925" y="4386263"/>
            <a:ext cx="9036050" cy="1971675"/>
          </a:xfrm>
          <a:prstGeom prst="rect">
            <a:avLst/>
          </a:prstGeom>
          <a:noFill/>
          <a:ln w="9525">
            <a:noFill/>
            <a:miter lim="800000"/>
            <a:headEnd/>
            <a:tailEnd/>
          </a:ln>
        </p:spPr>
      </p:pic>
      <p:pic>
        <p:nvPicPr>
          <p:cNvPr id="49158" name="Picture 6"/>
          <p:cNvPicPr>
            <a:picLocks noChangeAspect="1" noChangeArrowheads="1"/>
          </p:cNvPicPr>
          <p:nvPr/>
        </p:nvPicPr>
        <p:blipFill>
          <a:blip r:embed="rId4" cstate="print"/>
          <a:srcRect/>
          <a:stretch>
            <a:fillRect/>
          </a:stretch>
        </p:blipFill>
        <p:spPr bwMode="auto">
          <a:xfrm>
            <a:off x="179388" y="1903413"/>
            <a:ext cx="4465637" cy="2127250"/>
          </a:xfrm>
          <a:prstGeom prst="rect">
            <a:avLst/>
          </a:prstGeom>
          <a:noFill/>
          <a:ln w="9525">
            <a:noFill/>
            <a:miter lim="800000"/>
            <a:headEnd/>
            <a:tailEnd/>
          </a:ln>
        </p:spPr>
      </p:pic>
      <p:pic>
        <p:nvPicPr>
          <p:cNvPr id="49159" name="Picture 7"/>
          <p:cNvPicPr>
            <a:picLocks noChangeAspect="1" noChangeArrowheads="1"/>
          </p:cNvPicPr>
          <p:nvPr/>
        </p:nvPicPr>
        <p:blipFill>
          <a:blip r:embed="rId5" cstate="print"/>
          <a:srcRect/>
          <a:stretch>
            <a:fillRect/>
          </a:stretch>
        </p:blipFill>
        <p:spPr bwMode="auto">
          <a:xfrm>
            <a:off x="5076825" y="1314450"/>
            <a:ext cx="3994150" cy="26225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CN" dirty="0"/>
              <a:t>JK</a:t>
            </a:r>
            <a:r>
              <a:rPr lang="zh-CN" altLang="en-US" dirty="0"/>
              <a:t>触发器的状态转移图</a:t>
            </a:r>
          </a:p>
        </p:txBody>
      </p:sp>
      <p:graphicFrame>
        <p:nvGraphicFramePr>
          <p:cNvPr id="19458" name="Object 3"/>
          <p:cNvGraphicFramePr>
            <a:graphicFrameLocks noGrp="1" noChangeAspect="1"/>
          </p:cNvGraphicFramePr>
          <p:nvPr>
            <p:ph idx="1"/>
          </p:nvPr>
        </p:nvGraphicFramePr>
        <p:xfrm>
          <a:off x="4932040" y="4155367"/>
          <a:ext cx="4128419" cy="1796375"/>
        </p:xfrm>
        <a:graphic>
          <a:graphicData uri="http://schemas.openxmlformats.org/presentationml/2006/ole">
            <mc:AlternateContent xmlns:mc="http://schemas.openxmlformats.org/markup-compatibility/2006">
              <mc:Choice xmlns:v="urn:schemas-microsoft-com:vml" Requires="v">
                <p:oleObj spid="_x0000_s35048" name="Photo Editor 照片" r:id="rId4" imgW="16659225" imgH="7248525" progId="">
                  <p:embed/>
                </p:oleObj>
              </mc:Choice>
              <mc:Fallback>
                <p:oleObj name="Photo Editor 照片" r:id="rId4" imgW="16659225" imgH="7248525" progId="">
                  <p:embed/>
                  <p:pic>
                    <p:nvPicPr>
                      <p:cNvPr id="0" name="图片 35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55367"/>
                        <a:ext cx="4128419" cy="1796375"/>
                      </a:xfrm>
                      <a:prstGeom prst="rect">
                        <a:avLst/>
                      </a:prstGeom>
                      <a:noFill/>
                      <a:ln>
                        <a:noFill/>
                      </a:ln>
                      <a:effectLst>
                        <a:outerShdw dist="35921" dir="2700000" algn="ctr" rotWithShape="0">
                          <a:srgbClr val="808080"/>
                        </a:outerShdw>
                      </a:effectLst>
                    </p:spPr>
                  </p:pic>
                </p:oleObj>
              </mc:Fallback>
            </mc:AlternateContent>
          </a:graphicData>
        </a:graphic>
      </p:graphicFrame>
      <p:sp>
        <p:nvSpPr>
          <p:cNvPr id="19460" name="灯片编号占位符 5"/>
          <p:cNvSpPr>
            <a:spLocks noGrp="1"/>
          </p:cNvSpPr>
          <p:nvPr>
            <p:ph type="sldNum" sz="quarter" idx="12"/>
          </p:nvPr>
        </p:nvSpPr>
        <p:spPr>
          <a:xfrm>
            <a:off x="6553200" y="6437313"/>
            <a:ext cx="2133600" cy="268287"/>
          </a:xfrm>
          <a:noFill/>
        </p:spPr>
        <p:txBody>
          <a:bodyPr/>
          <a:lstStyle/>
          <a:p>
            <a:pPr algn="r"/>
            <a:fld id="{C94ED41A-3654-47EF-A070-123ED7D51CD5}" type="slidenum">
              <a:rPr lang="en-US" altLang="zh-CN" smtClean="0">
                <a:latin typeface="Arial" panose="020B0604020202020204" pitchFamily="34" charset="0"/>
              </a:rPr>
              <a:t>24</a:t>
            </a:fld>
            <a:endParaRPr lang="en-US" altLang="zh-CN">
              <a:latin typeface="Arial" panose="020B0604020202020204" pitchFamily="34" charset="0"/>
            </a:endParaRPr>
          </a:p>
        </p:txBody>
      </p:sp>
      <p:graphicFrame>
        <p:nvGraphicFramePr>
          <p:cNvPr id="79876" name="Group 4"/>
          <p:cNvGraphicFramePr>
            <a:graphicFrameLocks noGrp="1"/>
          </p:cNvGraphicFramePr>
          <p:nvPr/>
        </p:nvGraphicFramePr>
        <p:xfrm>
          <a:off x="685768" y="1189373"/>
          <a:ext cx="7695556" cy="2560320"/>
        </p:xfrm>
        <a:graphic>
          <a:graphicData uri="http://schemas.openxmlformats.org/drawingml/2006/table">
            <a:tbl>
              <a:tblPr>
                <a:tableStyleId>{5940675A-B579-460E-94D1-54222C63F5DA}</a:tableStyleId>
              </a:tblPr>
              <a:tblGrid>
                <a:gridCol w="1229955">
                  <a:extLst>
                    <a:ext uri="{9D8B030D-6E8A-4147-A177-3AD203B41FA5}">
                      <a16:colId xmlns:a16="http://schemas.microsoft.com/office/drawing/2014/main" val="20000"/>
                    </a:ext>
                  </a:extLst>
                </a:gridCol>
                <a:gridCol w="1227417">
                  <a:extLst>
                    <a:ext uri="{9D8B030D-6E8A-4147-A177-3AD203B41FA5}">
                      <a16:colId xmlns:a16="http://schemas.microsoft.com/office/drawing/2014/main" val="20001"/>
                    </a:ext>
                  </a:extLst>
                </a:gridCol>
                <a:gridCol w="1229223">
                  <a:extLst>
                    <a:ext uri="{9D8B030D-6E8A-4147-A177-3AD203B41FA5}">
                      <a16:colId xmlns:a16="http://schemas.microsoft.com/office/drawing/2014/main" val="20002"/>
                    </a:ext>
                  </a:extLst>
                </a:gridCol>
                <a:gridCol w="1227417">
                  <a:extLst>
                    <a:ext uri="{9D8B030D-6E8A-4147-A177-3AD203B41FA5}">
                      <a16:colId xmlns:a16="http://schemas.microsoft.com/office/drawing/2014/main" val="20003"/>
                    </a:ext>
                  </a:extLst>
                </a:gridCol>
                <a:gridCol w="1229222">
                  <a:extLst>
                    <a:ext uri="{9D8B030D-6E8A-4147-A177-3AD203B41FA5}">
                      <a16:colId xmlns:a16="http://schemas.microsoft.com/office/drawing/2014/main" val="20004"/>
                    </a:ext>
                  </a:extLst>
                </a:gridCol>
                <a:gridCol w="1552322">
                  <a:extLst>
                    <a:ext uri="{9D8B030D-6E8A-4147-A177-3AD203B41FA5}">
                      <a16:colId xmlns:a16="http://schemas.microsoft.com/office/drawing/2014/main" val="20005"/>
                    </a:ext>
                  </a:extLst>
                </a:gridCol>
              </a:tblGrid>
              <a:tr h="20796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dirty="0">
                          <a:ln>
                            <a:noFill/>
                          </a:ln>
                          <a:effectLst/>
                        </a:rPr>
                        <a:t>Inputs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b" horzOverflow="overflow"/>
                </a:tc>
                <a:tc hMerge="1">
                  <a:txBody>
                    <a:bodyPr/>
                    <a:lstStyle/>
                    <a:p>
                      <a:endParaRPr lang="zh-CN"/>
                    </a:p>
                  </a:txBody>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Output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b" horzOverflow="overflow"/>
                </a:tc>
                <a:tc hMerge="1">
                  <a:txBody>
                    <a:bodyPr/>
                    <a:lstStyle/>
                    <a:p>
                      <a:endParaRPr lang="zh-CN"/>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400" u="none" strike="noStrike" cap="none" normalizeH="0" baseline="0" dirty="0">
                          <a:ln>
                            <a:noFill/>
                          </a:ln>
                          <a:effectLst/>
                        </a:rPr>
                        <a:t>说明</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extLst>
                  <a:ext uri="{0D108BD9-81ED-4DB2-BD59-A6C34878D82A}">
                    <a16:rowId xmlns:a16="http://schemas.microsoft.com/office/drawing/2014/main" val="10000"/>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J</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K</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CLK</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Q</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Q’</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vMerge="1">
                  <a:txBody>
                    <a:bodyPr/>
                    <a:lstStyle/>
                    <a:p>
                      <a:endParaRPr lang="zh-CN"/>
                    </a:p>
                  </a:txBody>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400" u="none" strike="noStrike" cap="none" normalizeH="0" baseline="0">
                          <a:ln>
                            <a:noFill/>
                          </a:ln>
                          <a:effectLst/>
                        </a:rPr>
                        <a:t>维持原状态</a:t>
                      </a:r>
                      <a:endParaRPr kumimoji="0"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0" marB="0" anchor="ctr" horzOverflow="overflow"/>
                </a:tc>
                <a:extLst>
                  <a:ext uri="{0D108BD9-81ED-4DB2-BD59-A6C34878D82A}">
                    <a16:rowId xmlns:a16="http://schemas.microsoft.com/office/drawing/2014/main" val="10002"/>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400" u="none" strike="noStrike" cap="none" normalizeH="0" baseline="0">
                          <a:ln>
                            <a:noFill/>
                          </a:ln>
                          <a:effectLst/>
                        </a:rPr>
                        <a:t>复位</a:t>
                      </a:r>
                      <a:endParaRPr kumimoji="0"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0" marB="0" anchor="ctr" horzOverflow="overflow"/>
                </a:tc>
                <a:extLst>
                  <a:ext uri="{0D108BD9-81ED-4DB2-BD59-A6C34878D82A}">
                    <a16:rowId xmlns:a16="http://schemas.microsoft.com/office/drawing/2014/main" val="10003"/>
                  </a:ext>
                </a:extLst>
              </a:tr>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400" u="none" strike="noStrike" cap="none" normalizeH="0" baseline="0" dirty="0">
                          <a:ln>
                            <a:noFill/>
                          </a:ln>
                          <a:effectLst/>
                        </a:rPr>
                        <a:t>置位</a:t>
                      </a:r>
                      <a:endParaRPr kumimoji="0" lang="zh-CN" altLang="en-US" sz="24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L="0" marR="0" marT="0" marB="0" anchor="ctr" horzOverflow="overflow"/>
                </a:tc>
                <a:extLst>
                  <a:ext uri="{0D108BD9-81ED-4DB2-BD59-A6C34878D82A}">
                    <a16:rowId xmlns:a16="http://schemas.microsoft.com/office/drawing/2014/main" val="10004"/>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u="none" strike="noStrike" cap="none" normalizeH="0" baseline="0">
                          <a:ln>
                            <a:noFill/>
                          </a:ln>
                          <a:effectLst/>
                        </a:rPr>
                        <a:t>Last Q</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400" u="none" strike="noStrike" cap="none" normalizeH="0" baseline="0" dirty="0">
                          <a:ln>
                            <a:noFill/>
                          </a:ln>
                          <a:effectLst/>
                        </a:rPr>
                        <a:t>翻转</a:t>
                      </a:r>
                      <a:r>
                        <a:rPr kumimoji="0" lang="en-US" altLang="zh-CN" sz="2400" u="none" strike="noStrike" cap="none" normalizeH="0" baseline="0" dirty="0">
                          <a:ln>
                            <a:noFill/>
                          </a:ln>
                          <a:effectLst/>
                        </a:rPr>
                        <a:t>(Toggle)</a:t>
                      </a:r>
                      <a:endParaRPr kumimoji="0" lang="en-US" altLang="zh-CN" sz="24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L="0" marR="0" marT="0" marB="0" anchor="ctr" horzOverflow="overflow"/>
                </a:tc>
                <a:extLst>
                  <a:ext uri="{0D108BD9-81ED-4DB2-BD59-A6C34878D82A}">
                    <a16:rowId xmlns:a16="http://schemas.microsoft.com/office/drawing/2014/main" val="10005"/>
                  </a:ext>
                </a:extLst>
              </a:tr>
            </a:tbl>
          </a:graphicData>
        </a:graphic>
      </p:graphicFrame>
      <p:graphicFrame>
        <p:nvGraphicFramePr>
          <p:cNvPr id="3" name="对象 2"/>
          <p:cNvGraphicFramePr>
            <a:graphicFrameLocks noChangeAspect="1"/>
          </p:cNvGraphicFramePr>
          <p:nvPr/>
        </p:nvGraphicFramePr>
        <p:xfrm>
          <a:off x="385603" y="4599584"/>
          <a:ext cx="2953073" cy="656440"/>
        </p:xfrm>
        <a:graphic>
          <a:graphicData uri="http://schemas.openxmlformats.org/presentationml/2006/ole">
            <mc:AlternateContent xmlns:mc="http://schemas.openxmlformats.org/markup-compatibility/2006">
              <mc:Choice xmlns:v="urn:schemas-microsoft-com:vml" Requires="v">
                <p:oleObj spid="_x0000_s35049" name="Equation" r:id="rId6" imgW="1143000" imgH="254000" progId="">
                  <p:embed/>
                </p:oleObj>
              </mc:Choice>
              <mc:Fallback>
                <p:oleObj name="Equation" r:id="rId6" imgW="1143000" imgH="254000" progId="">
                  <p:embed/>
                  <p:pic>
                    <p:nvPicPr>
                      <p:cNvPr id="0" name="图片 350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603" y="4599584"/>
                        <a:ext cx="2953073" cy="656440"/>
                      </a:xfrm>
                      <a:prstGeom prst="rect">
                        <a:avLst/>
                      </a:prstGeom>
                      <a:noFill/>
                      <a:ln>
                        <a:noFill/>
                      </a:ln>
                      <a:effectLst/>
                    </p:spPr>
                  </p:pic>
                </p:oleObj>
              </mc:Fallback>
            </mc:AlternateContent>
          </a:graphicData>
        </a:graphic>
      </p:graphicFrame>
      <p:sp>
        <p:nvSpPr>
          <p:cNvPr id="5" name="右箭头 4"/>
          <p:cNvSpPr/>
          <p:nvPr/>
        </p:nvSpPr>
        <p:spPr>
          <a:xfrm>
            <a:off x="3611136" y="4811883"/>
            <a:ext cx="864096" cy="29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65" name="图片 14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53" y="1412776"/>
            <a:ext cx="8174805" cy="541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2"/>
          <p:cNvSpPr>
            <a:spLocks noGrp="1" noChangeArrowheads="1"/>
          </p:cNvSpPr>
          <p:nvPr>
            <p:ph type="title"/>
          </p:nvPr>
        </p:nvSpPr>
        <p:spPr>
          <a:xfrm>
            <a:off x="800100" y="190500"/>
            <a:ext cx="6073775" cy="478790"/>
          </a:xfrm>
        </p:spPr>
        <p:txBody>
          <a:bodyPr/>
          <a:lstStyle/>
          <a:p>
            <a:pPr eaLnBrk="1" hangingPunct="1"/>
            <a:r>
              <a:rPr lang="en-US" altLang="zh-CN" b="1" dirty="0"/>
              <a:t>2.6 T</a:t>
            </a:r>
            <a:r>
              <a:rPr lang="zh-CN" altLang="en-US" b="1" dirty="0"/>
              <a:t>触发器</a:t>
            </a:r>
          </a:p>
        </p:txBody>
      </p:sp>
      <p:sp>
        <p:nvSpPr>
          <p:cNvPr id="51203" name="灯片编号占位符 5"/>
          <p:cNvSpPr>
            <a:spLocks noGrp="1"/>
          </p:cNvSpPr>
          <p:nvPr>
            <p:ph type="sldNum" sz="quarter" idx="4294967295"/>
          </p:nvPr>
        </p:nvSpPr>
        <p:spPr>
          <a:xfrm>
            <a:off x="8642350" y="6489700"/>
            <a:ext cx="501650" cy="333375"/>
          </a:xfrm>
          <a:prstGeom prst="rect">
            <a:avLst/>
          </a:prstGeom>
          <a:noFill/>
        </p:spPr>
        <p:txBody>
          <a:bodyPr/>
          <a:lstStyle/>
          <a:p>
            <a:fld id="{E2A2B3FE-C9A0-4D66-8181-F96A0D13CE97}" type="slidenum">
              <a:rPr lang="en-US" altLang="zh-CN" smtClean="0">
                <a:latin typeface="Arial" panose="020B0604020202020204" pitchFamily="34" charset="0"/>
              </a:rPr>
              <a:t>25</a:t>
            </a:fld>
            <a:endParaRPr lang="en-US" altLang="zh-CN">
              <a:latin typeface="Arial" panose="020B0604020202020204" pitchFamily="34" charset="0"/>
            </a:endParaRPr>
          </a:p>
        </p:txBody>
      </p:sp>
      <p:sp>
        <p:nvSpPr>
          <p:cNvPr id="9" name="内容占位符 1"/>
          <p:cNvSpPr txBox="1"/>
          <p:nvPr/>
        </p:nvSpPr>
        <p:spPr bwMode="auto">
          <a:xfrm>
            <a:off x="244253" y="674277"/>
            <a:ext cx="7568107" cy="954523"/>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203200" indent="-203200">
              <a:lnSpc>
                <a:spcPct val="120000"/>
              </a:lnSpc>
              <a:spcBef>
                <a:spcPct val="10000"/>
              </a:spcBef>
              <a:buClr>
                <a:schemeClr val="tx1"/>
              </a:buClr>
              <a:buSzPct val="60000"/>
              <a:buFont typeface="Wingdings" panose="05000000000000000000" pitchFamily="2" charset="2"/>
              <a:buChar char="u"/>
            </a:pPr>
            <a:r>
              <a:rPr lang="en-US" altLang="zh-CN" sz="2200" b="1" dirty="0">
                <a:cs typeface="+mn-cs"/>
              </a:rPr>
              <a:t>T</a:t>
            </a:r>
            <a:r>
              <a:rPr lang="zh-CN" altLang="en-US" sz="2200" b="1" dirty="0">
                <a:cs typeface="+mn-cs"/>
              </a:rPr>
              <a:t>触发器：在每个时钟脉冲的触发边沿都会改变状态</a:t>
            </a:r>
          </a:p>
          <a:p>
            <a:pPr marL="495300" lvl="1" indent="0">
              <a:lnSpc>
                <a:spcPct val="120000"/>
              </a:lnSpc>
              <a:spcBef>
                <a:spcPct val="10000"/>
              </a:spcBef>
              <a:buClr>
                <a:schemeClr val="accent2"/>
              </a:buClr>
              <a:buSzPct val="100000"/>
              <a:buNone/>
            </a:pPr>
            <a:r>
              <a:rPr lang="zh-CN" altLang="en-US" sz="2200" b="1" dirty="0">
                <a:solidFill>
                  <a:srgbClr val="0000FF"/>
                </a:solidFill>
                <a:latin typeface="微软雅黑" panose="020B0503020204020204" pitchFamily="34" charset="-122"/>
                <a:ea typeface="微软雅黑" panose="020B0503020204020204" pitchFamily="34" charset="-122"/>
              </a:rPr>
              <a:t>基于</a:t>
            </a:r>
            <a:r>
              <a:rPr lang="en-US" altLang="zh-CN" sz="2200" b="1" dirty="0">
                <a:solidFill>
                  <a:srgbClr val="0000FF"/>
                </a:solidFill>
                <a:latin typeface="微软雅黑" panose="020B0503020204020204" pitchFamily="34" charset="-122"/>
                <a:ea typeface="微软雅黑" panose="020B0503020204020204" pitchFamily="34" charset="-122"/>
              </a:rPr>
              <a:t>D</a:t>
            </a:r>
            <a:r>
              <a:rPr lang="zh-CN" altLang="en-US" sz="2200" b="1" dirty="0">
                <a:solidFill>
                  <a:srgbClr val="0000FF"/>
                </a:solidFill>
                <a:latin typeface="微软雅黑" panose="020B0503020204020204" pitchFamily="34" charset="-122"/>
                <a:ea typeface="微软雅黑" panose="020B0503020204020204" pitchFamily="34" charset="-122"/>
              </a:rPr>
              <a:t>触发器实现；可用于实现计数器、分频器等功能</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16262" y="2348880"/>
            <a:ext cx="4343524" cy="2205027"/>
          </a:xfrm>
        </p:spPr>
        <p:txBody>
          <a:bodyPr/>
          <a:lstStyle/>
          <a:p>
            <a:r>
              <a:rPr lang="zh-CN" altLang="en-US" b="1" dirty="0"/>
              <a:t>同步时序逻辑设计步骤</a:t>
            </a:r>
            <a:endParaRPr lang="en-US" altLang="zh-CN" b="1" dirty="0"/>
          </a:p>
          <a:p>
            <a:r>
              <a:rPr lang="zh-CN" altLang="en-US" b="1" dirty="0"/>
              <a:t>状态图</a:t>
            </a:r>
            <a:r>
              <a:rPr lang="en-US" altLang="zh-CN" b="1" dirty="0"/>
              <a:t>/</a:t>
            </a:r>
            <a:r>
              <a:rPr lang="zh-CN" altLang="en-US" b="1" dirty="0"/>
              <a:t>状态表设计</a:t>
            </a:r>
            <a:endParaRPr lang="en-US" altLang="zh-CN" b="1" dirty="0"/>
          </a:p>
          <a:p>
            <a:r>
              <a:rPr lang="zh-CN" altLang="en-US" b="1" dirty="0"/>
              <a:t>状态化简和状态编码</a:t>
            </a:r>
            <a:endParaRPr lang="en-US" altLang="zh-CN" b="1" dirty="0"/>
          </a:p>
          <a:p>
            <a:r>
              <a:rPr lang="zh-CN" altLang="en-US" b="1" dirty="0"/>
              <a:t>电路设计和分析</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26</a:t>
            </a:fld>
            <a:endParaRPr lang="en-US" altLang="zh-CN"/>
          </a:p>
        </p:txBody>
      </p:sp>
      <p:sp>
        <p:nvSpPr>
          <p:cNvPr id="5" name="标题 4"/>
          <p:cNvSpPr txBox="1"/>
          <p:nvPr/>
        </p:nvSpPr>
        <p:spPr bwMode="auto">
          <a:xfrm>
            <a:off x="1907704" y="1333602"/>
            <a:ext cx="5470376"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1" fontAlgn="base" hangingPunct="1">
              <a:lnSpc>
                <a:spcPct val="87000"/>
              </a:lnSpc>
              <a:spcBef>
                <a:spcPct val="0"/>
              </a:spcBef>
              <a:spcAft>
                <a:spcPct val="0"/>
              </a:spcAft>
              <a:defRPr sz="3200" b="0">
                <a:solidFill>
                  <a:srgbClr val="CC0000"/>
                </a:solidFill>
                <a:latin typeface="微软雅黑" panose="020B0503020204020204" pitchFamily="34" charset="-122"/>
                <a:ea typeface="微软雅黑" panose="020B0503020204020204" pitchFamily="34" charset="-122"/>
                <a:cs typeface="+mj-cs"/>
              </a:defRPr>
            </a:lvl1pPr>
            <a:lvl2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2pPr>
            <a:lvl3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3pPr>
            <a:lvl4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4pPr>
            <a:lvl5pPr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5pPr>
            <a:lvl6pPr marL="4572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6pPr>
            <a:lvl7pPr marL="9144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7pPr>
            <a:lvl8pPr marL="13716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8pPr>
            <a:lvl9pPr marL="1828800" algn="l" rtl="0" eaLnBrk="1" fontAlgn="base" hangingPunct="1">
              <a:lnSpc>
                <a:spcPct val="87000"/>
              </a:lnSpc>
              <a:spcBef>
                <a:spcPct val="0"/>
              </a:spcBef>
              <a:spcAft>
                <a:spcPct val="0"/>
              </a:spcAft>
              <a:defRPr sz="3200" b="1">
                <a:solidFill>
                  <a:srgbClr val="CC0000"/>
                </a:solidFill>
                <a:latin typeface="Arial" panose="020B0604020202020204" pitchFamily="34" charset="0"/>
                <a:ea typeface="黑体" panose="02010609060101010101" pitchFamily="49" charset="-122"/>
              </a:defRPr>
            </a:lvl9pPr>
          </a:lstStyle>
          <a:p>
            <a:r>
              <a:rPr lang="zh-CN" altLang="en-US" sz="3600" b="1" dirty="0"/>
              <a:t>第三讲 </a:t>
            </a:r>
            <a:r>
              <a:rPr lang="en-US" altLang="zh-CN" sz="3600" b="1" dirty="0"/>
              <a:t> </a:t>
            </a:r>
            <a:r>
              <a:rPr lang="zh-CN" altLang="en-US" sz="3600" b="1" dirty="0"/>
              <a:t>同步时序逻辑设计</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3.1 </a:t>
            </a:r>
            <a:r>
              <a:rPr lang="zh-CN" altLang="en-US" b="1" dirty="0"/>
              <a:t>同步时序逻辑设计步骤</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27</a:t>
            </a:fld>
            <a:endParaRPr lang="en-US" altLang="zh-CN"/>
          </a:p>
        </p:txBody>
      </p:sp>
      <p:graphicFrame>
        <p:nvGraphicFramePr>
          <p:cNvPr id="8" name="图示 7"/>
          <p:cNvGraphicFramePr/>
          <p:nvPr/>
        </p:nvGraphicFramePr>
        <p:xfrm>
          <a:off x="155889" y="620688"/>
          <a:ext cx="6984776"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1787881" y="1208752"/>
            <a:ext cx="6192688"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将文字描述逻辑抽象为数字设计模型</a:t>
            </a:r>
          </a:p>
        </p:txBody>
      </p:sp>
      <p:sp>
        <p:nvSpPr>
          <p:cNvPr id="10" name="文本框 9"/>
          <p:cNvSpPr txBox="1"/>
          <p:nvPr/>
        </p:nvSpPr>
        <p:spPr>
          <a:xfrm>
            <a:off x="2843808" y="2012259"/>
            <a:ext cx="5282977"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根据数字设计模型构建原始状态图</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表</a:t>
            </a:r>
          </a:p>
        </p:txBody>
      </p:sp>
      <p:sp>
        <p:nvSpPr>
          <p:cNvPr id="11" name="文本框 10"/>
          <p:cNvSpPr txBox="1"/>
          <p:nvPr/>
        </p:nvSpPr>
        <p:spPr>
          <a:xfrm>
            <a:off x="3858869" y="2802833"/>
            <a:ext cx="4346873"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合并等价状态对，减少状态数量</a:t>
            </a:r>
          </a:p>
        </p:txBody>
      </p:sp>
      <p:sp>
        <p:nvSpPr>
          <p:cNvPr id="12" name="文本框 11"/>
          <p:cNvSpPr txBox="1"/>
          <p:nvPr/>
        </p:nvSpPr>
        <p:spPr>
          <a:xfrm>
            <a:off x="4814416" y="3586062"/>
            <a:ext cx="4006055"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每个状态赋予一个二进制编码</a:t>
            </a:r>
          </a:p>
        </p:txBody>
      </p:sp>
      <p:sp>
        <p:nvSpPr>
          <p:cNvPr id="13" name="文本框 12"/>
          <p:cNvSpPr txBox="1"/>
          <p:nvPr/>
        </p:nvSpPr>
        <p:spPr>
          <a:xfrm>
            <a:off x="5903855" y="4175863"/>
            <a:ext cx="3168352" cy="769441"/>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根据编码得到次态函数、激励函数和输出函数</a:t>
            </a:r>
          </a:p>
        </p:txBody>
      </p:sp>
      <p:sp>
        <p:nvSpPr>
          <p:cNvPr id="14" name="文本框 13"/>
          <p:cNvSpPr txBox="1"/>
          <p:nvPr/>
        </p:nvSpPr>
        <p:spPr>
          <a:xfrm>
            <a:off x="7140665" y="5101509"/>
            <a:ext cx="1871816" cy="769441"/>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能否自启动，是否进入挂起</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3.2 </a:t>
            </a:r>
            <a:r>
              <a:rPr lang="zh-CN" altLang="zh-CN" b="1" dirty="0"/>
              <a:t>状态图</a:t>
            </a:r>
            <a:r>
              <a:rPr lang="en-US" altLang="zh-CN" b="1" dirty="0"/>
              <a:t>/</a:t>
            </a:r>
            <a:r>
              <a:rPr lang="zh-CN" altLang="zh-CN" b="1" dirty="0"/>
              <a:t>状态表设计</a:t>
            </a:r>
            <a:endParaRPr lang="zh-CN" altLang="en-US" b="1" dirty="0"/>
          </a:p>
        </p:txBody>
      </p:sp>
      <p:sp>
        <p:nvSpPr>
          <p:cNvPr id="3" name="内容占位符 2"/>
          <p:cNvSpPr>
            <a:spLocks noGrp="1"/>
          </p:cNvSpPr>
          <p:nvPr>
            <p:ph idx="1"/>
          </p:nvPr>
        </p:nvSpPr>
        <p:spPr>
          <a:xfrm>
            <a:off x="395536" y="790780"/>
            <a:ext cx="8568952" cy="1744067"/>
          </a:xfrm>
        </p:spPr>
        <p:txBody>
          <a:bodyPr/>
          <a:lstStyle/>
          <a:p>
            <a:r>
              <a:rPr lang="zh-CN" altLang="zh-CN" sz="2200" b="1" dirty="0"/>
              <a:t>状态图</a:t>
            </a:r>
            <a:r>
              <a:rPr lang="en-US" altLang="zh-CN" sz="2200" b="1" dirty="0"/>
              <a:t>/</a:t>
            </a:r>
            <a:r>
              <a:rPr lang="zh-CN" altLang="zh-CN" sz="2200" b="1" dirty="0"/>
              <a:t>状态表设计</a:t>
            </a:r>
            <a:r>
              <a:rPr lang="zh-CN" altLang="en-US" sz="2200" b="1" dirty="0"/>
              <a:t>：</a:t>
            </a:r>
            <a:r>
              <a:rPr lang="zh-CN" altLang="zh-CN" sz="2200" b="1" dirty="0"/>
              <a:t>分析系统内部的状态转换关系</a:t>
            </a:r>
            <a:endParaRPr lang="en-US" altLang="zh-CN" sz="2200" b="1" dirty="0"/>
          </a:p>
          <a:p>
            <a:pPr marL="0" indent="0">
              <a:buNone/>
            </a:pPr>
            <a:r>
              <a:rPr lang="zh-CN" altLang="en-US" sz="2200" b="1" dirty="0">
                <a:solidFill>
                  <a:srgbClr val="00B050"/>
                </a:solidFill>
              </a:rPr>
              <a:t>例：设计一个</a:t>
            </a:r>
            <a:r>
              <a:rPr lang="zh-CN" altLang="zh-CN" sz="2200" b="1" dirty="0">
                <a:solidFill>
                  <a:srgbClr val="00B050"/>
                </a:solidFill>
              </a:rPr>
              <a:t>能检测出一连串外部输入中是否出现了</a:t>
            </a:r>
            <a:r>
              <a:rPr lang="en-US" altLang="zh-CN" sz="2200" b="1" dirty="0">
                <a:solidFill>
                  <a:srgbClr val="00B050"/>
                </a:solidFill>
              </a:rPr>
              <a:t>0/1</a:t>
            </a:r>
            <a:r>
              <a:rPr lang="zh-CN" altLang="zh-CN" sz="2200" b="1" dirty="0">
                <a:solidFill>
                  <a:srgbClr val="00B050"/>
                </a:solidFill>
              </a:rPr>
              <a:t>序列“</a:t>
            </a:r>
            <a:r>
              <a:rPr lang="en-US" altLang="zh-CN" sz="2200" b="1" dirty="0">
                <a:solidFill>
                  <a:srgbClr val="00B050"/>
                </a:solidFill>
              </a:rPr>
              <a:t>101</a:t>
            </a:r>
            <a:r>
              <a:rPr lang="zh-CN" altLang="zh-CN" sz="2200" b="1" dirty="0">
                <a:solidFill>
                  <a:srgbClr val="00B050"/>
                </a:solidFill>
              </a:rPr>
              <a:t>”</a:t>
            </a:r>
            <a:r>
              <a:rPr lang="zh-CN" altLang="en-US" sz="2200" b="1" dirty="0">
                <a:solidFill>
                  <a:srgbClr val="00B050"/>
                </a:solidFill>
              </a:rPr>
              <a:t>的状态机。</a:t>
            </a:r>
            <a:endParaRPr lang="en-US" altLang="zh-CN" sz="2200" b="1" dirty="0">
              <a:solidFill>
                <a:srgbClr val="00B050"/>
              </a:solidFill>
            </a:endParaRPr>
          </a:p>
          <a:p>
            <a:pPr marL="514350" indent="-514350">
              <a:buClr>
                <a:srgbClr val="C00000"/>
              </a:buClr>
              <a:buSzPct val="100000"/>
              <a:buFont typeface="+mj-lt"/>
              <a:buAutoNum type="arabicPeriod"/>
            </a:pPr>
            <a:r>
              <a:rPr lang="zh-CN" altLang="en-US" sz="2200" b="1" dirty="0">
                <a:solidFill>
                  <a:srgbClr val="C00000"/>
                </a:solidFill>
              </a:rPr>
              <a:t>需求分析</a:t>
            </a:r>
            <a:endParaRPr lang="en-US" altLang="zh-CN" sz="2200" b="1" dirty="0">
              <a:solidFill>
                <a:srgbClr val="C00000"/>
              </a:solidFill>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28</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199153" y="1844824"/>
            <a:ext cx="6855892" cy="4716884"/>
          </a:xfrm>
          <a:prstGeom prst="rect">
            <a:avLst/>
          </a:prstGeom>
          <a:noFill/>
          <a:ln>
            <a:noFill/>
          </a:ln>
        </p:spPr>
      </p:pic>
      <p:sp>
        <p:nvSpPr>
          <p:cNvPr id="7" name="矩形 6"/>
          <p:cNvSpPr/>
          <p:nvPr/>
        </p:nvSpPr>
        <p:spPr>
          <a:xfrm>
            <a:off x="208353" y="2534847"/>
            <a:ext cx="2079756" cy="3816429"/>
          </a:xfrm>
          <a:prstGeom prst="rect">
            <a:avLst/>
          </a:prstGeom>
        </p:spPr>
        <p:txBody>
          <a:bodyPr wrap="square">
            <a:spAutoFit/>
          </a:bodyPr>
          <a:lstStyle/>
          <a:p>
            <a:pPr indent="-15875"/>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位输入端</a:t>
            </a:r>
            <a:r>
              <a:rPr lang="en-US" altLang="zh-CN" sz="2200" b="1" dirty="0">
                <a:solidFill>
                  <a:schemeClr val="accent2"/>
                </a:solidFill>
                <a:latin typeface="微软雅黑" panose="020B0503020204020204" pitchFamily="34" charset="-122"/>
                <a:ea typeface="微软雅黑" panose="020B0503020204020204" pitchFamily="34" charset="-122"/>
              </a:rPr>
              <a:t>X</a:t>
            </a:r>
            <a:r>
              <a:rPr lang="zh-CN" altLang="en-US" sz="2200" b="1" dirty="0">
                <a:solidFill>
                  <a:schemeClr val="accent2"/>
                </a:solidFill>
                <a:latin typeface="微软雅黑" panose="020B0503020204020204" pitchFamily="34" charset="-122"/>
                <a:ea typeface="微软雅黑" panose="020B0503020204020204" pitchFamily="34" charset="-122"/>
              </a:rPr>
              <a:t>；</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位输出端</a:t>
            </a:r>
            <a:r>
              <a:rPr lang="en-US" altLang="zh-CN" sz="2200" b="1" dirty="0">
                <a:solidFill>
                  <a:schemeClr val="accent2"/>
                </a:solidFill>
                <a:latin typeface="微软雅黑" panose="020B0503020204020204" pitchFamily="34" charset="-122"/>
                <a:ea typeface="微软雅黑" panose="020B0503020204020204" pitchFamily="34" charset="-122"/>
              </a:rPr>
              <a:t>Z</a:t>
            </a:r>
            <a:r>
              <a:rPr lang="zh-CN" altLang="en-US" sz="2200" b="1" dirty="0">
                <a:solidFill>
                  <a:schemeClr val="accent2"/>
                </a:solidFill>
                <a:latin typeface="微软雅黑" panose="020B0503020204020204" pitchFamily="34" charset="-122"/>
                <a:ea typeface="微软雅黑" panose="020B0503020204020204" pitchFamily="34" charset="-122"/>
              </a:rPr>
              <a:t>。</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indent="-15875"/>
            <a:endParaRPr lang="en-US" altLang="zh-CN" sz="2200" b="1" dirty="0">
              <a:latin typeface="微软雅黑" panose="020B0503020204020204" pitchFamily="34" charset="-122"/>
              <a:ea typeface="微软雅黑" panose="020B0503020204020204" pitchFamily="34" charset="-122"/>
            </a:endParaRPr>
          </a:p>
          <a:p>
            <a:pPr indent="-15875"/>
            <a:r>
              <a:rPr lang="en-US" altLang="zh-CN" sz="2200" b="1" dirty="0">
                <a:solidFill>
                  <a:schemeClr val="accent2"/>
                </a:solidFill>
                <a:latin typeface="微软雅黑" panose="020B0503020204020204" pitchFamily="34" charset="-122"/>
                <a:ea typeface="微软雅黑" panose="020B0503020204020204" pitchFamily="34" charset="-122"/>
              </a:rPr>
              <a:t>CP</a:t>
            </a:r>
            <a:r>
              <a:rPr lang="zh-CN" altLang="en-US" sz="2200" b="1" dirty="0">
                <a:solidFill>
                  <a:schemeClr val="accent2"/>
                </a:solidFill>
                <a:latin typeface="微软雅黑" panose="020B0503020204020204" pitchFamily="34" charset="-122"/>
                <a:ea typeface="微软雅黑" panose="020B0503020204020204" pitchFamily="34" charset="-122"/>
              </a:rPr>
              <a:t>脉冲到来时，根据输入端</a:t>
            </a:r>
            <a:r>
              <a:rPr lang="en-US" altLang="zh-CN" sz="2200" b="1" dirty="0">
                <a:solidFill>
                  <a:schemeClr val="accent2"/>
                </a:solidFill>
                <a:latin typeface="微软雅黑" panose="020B0503020204020204" pitchFamily="34" charset="-122"/>
                <a:ea typeface="微软雅黑" panose="020B0503020204020204" pitchFamily="34" charset="-122"/>
              </a:rPr>
              <a:t>X</a:t>
            </a:r>
            <a:r>
              <a:rPr lang="zh-CN" altLang="en-US" sz="2200" b="1" dirty="0">
                <a:solidFill>
                  <a:schemeClr val="accent2"/>
                </a:solidFill>
                <a:latin typeface="微软雅黑" panose="020B0503020204020204" pitchFamily="34" charset="-122"/>
                <a:ea typeface="微软雅黑" panose="020B0503020204020204" pitchFamily="34" charset="-122"/>
              </a:rPr>
              <a:t>的当前输入值，确定输入序列中是否出现“</a:t>
            </a:r>
            <a:r>
              <a:rPr lang="en-US" altLang="zh-CN" sz="2200" b="1" dirty="0">
                <a:solidFill>
                  <a:schemeClr val="accent2"/>
                </a:solidFill>
                <a:latin typeface="微软雅黑" panose="020B0503020204020204" pitchFamily="34" charset="-122"/>
                <a:ea typeface="微软雅黑" panose="020B0503020204020204" pitchFamily="34" charset="-122"/>
              </a:rPr>
              <a:t>101</a:t>
            </a:r>
            <a:r>
              <a:rPr lang="zh-CN" altLang="en-US" sz="2200" b="1" dirty="0">
                <a:solidFill>
                  <a:schemeClr val="accent2"/>
                </a:solidFill>
                <a:latin typeface="微软雅黑" panose="020B0503020204020204" pitchFamily="34" charset="-122"/>
                <a:ea typeface="微软雅黑" panose="020B0503020204020204" pitchFamily="34" charset="-122"/>
              </a:rPr>
              <a:t>”。若是，则输出</a:t>
            </a:r>
            <a:r>
              <a:rPr lang="en-US" altLang="zh-CN" sz="2200" b="1" dirty="0">
                <a:solidFill>
                  <a:schemeClr val="accent2"/>
                </a:solidFill>
                <a:latin typeface="微软雅黑" panose="020B0503020204020204" pitchFamily="34" charset="-122"/>
                <a:ea typeface="微软雅黑" panose="020B0503020204020204" pitchFamily="34" charset="-122"/>
              </a:rPr>
              <a:t>Z</a:t>
            </a:r>
            <a:r>
              <a:rPr lang="zh-CN" altLang="en-US" sz="2200" b="1" dirty="0">
                <a:solidFill>
                  <a:schemeClr val="accent2"/>
                </a:solidFill>
                <a:latin typeface="微软雅黑" panose="020B0503020204020204" pitchFamily="34" charset="-122"/>
                <a:ea typeface="微软雅黑" panose="020B0503020204020204" pitchFamily="34" charset="-122"/>
              </a:rPr>
              <a:t>为</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；否则</a:t>
            </a:r>
            <a:r>
              <a:rPr lang="en-US" altLang="zh-CN" sz="2200" b="1" dirty="0">
                <a:solidFill>
                  <a:schemeClr val="accent2"/>
                </a:solidFill>
                <a:latin typeface="微软雅黑" panose="020B0503020204020204" pitchFamily="34" charset="-122"/>
                <a:ea typeface="微软雅黑" panose="020B0503020204020204" pitchFamily="34" charset="-122"/>
              </a:rPr>
              <a:t>Z</a:t>
            </a:r>
            <a:r>
              <a:rPr lang="zh-CN" altLang="en-US" sz="2200" b="1" dirty="0">
                <a:solidFill>
                  <a:schemeClr val="accent2"/>
                </a:solidFill>
                <a:latin typeface="微软雅黑" panose="020B0503020204020204" pitchFamily="34" charset="-122"/>
                <a:ea typeface="微软雅黑" panose="020B0503020204020204" pitchFamily="34" charset="-122"/>
              </a:rPr>
              <a:t>为</a:t>
            </a:r>
            <a:r>
              <a:rPr lang="en-US" altLang="zh-CN" sz="2200" b="1" dirty="0">
                <a:solidFill>
                  <a:schemeClr val="accent2"/>
                </a:solidFill>
                <a:latin typeface="微软雅黑" panose="020B0503020204020204" pitchFamily="34" charset="-122"/>
                <a:ea typeface="微软雅黑" panose="020B0503020204020204" pitchFamily="34" charset="-122"/>
              </a:rPr>
              <a:t>0</a:t>
            </a:r>
            <a:r>
              <a:rPr lang="zh-CN" altLang="en-US" sz="2200" b="1" dirty="0">
                <a:solidFill>
                  <a:schemeClr val="accent2"/>
                </a:solidFill>
                <a:latin typeface="微软雅黑" panose="020B0503020204020204" pitchFamily="34" charset="-122"/>
                <a:ea typeface="微软雅黑" panose="020B0503020204020204" pitchFamily="34" charset="-122"/>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1810" y="140566"/>
            <a:ext cx="6073775" cy="479747"/>
          </a:xfrm>
        </p:spPr>
        <p:txBody>
          <a:bodyPr/>
          <a:lstStyle/>
          <a:p>
            <a:r>
              <a:rPr lang="en-US" altLang="zh-CN" b="1" dirty="0"/>
              <a:t>3.2 </a:t>
            </a:r>
            <a:r>
              <a:rPr lang="zh-CN" altLang="zh-CN" b="1" dirty="0"/>
              <a:t>状态图</a:t>
            </a:r>
            <a:r>
              <a:rPr lang="en-US" altLang="zh-CN" b="1" dirty="0"/>
              <a:t>/</a:t>
            </a:r>
            <a:r>
              <a:rPr lang="zh-CN" altLang="zh-CN" b="1" dirty="0"/>
              <a:t>状态表设计</a:t>
            </a:r>
            <a:endParaRPr lang="zh-CN" altLang="en-US" b="1" dirty="0"/>
          </a:p>
        </p:txBody>
      </p:sp>
      <p:sp>
        <p:nvSpPr>
          <p:cNvPr id="3" name="内容占位符 2"/>
          <p:cNvSpPr>
            <a:spLocks noGrp="1"/>
          </p:cNvSpPr>
          <p:nvPr>
            <p:ph idx="1"/>
          </p:nvPr>
        </p:nvSpPr>
        <p:spPr>
          <a:xfrm>
            <a:off x="202562" y="692696"/>
            <a:ext cx="8784976" cy="3030573"/>
          </a:xfrm>
        </p:spPr>
        <p:txBody>
          <a:bodyPr/>
          <a:lstStyle/>
          <a:p>
            <a:pPr marL="514350" indent="-514350">
              <a:buClr>
                <a:srgbClr val="C00000"/>
              </a:buClr>
              <a:buSzPct val="100000"/>
              <a:buFont typeface="+mj-lt"/>
              <a:buAutoNum type="arabicPeriod" startAt="2"/>
            </a:pPr>
            <a:r>
              <a:rPr lang="zh-CN" altLang="en-US" sz="2200" b="1" dirty="0">
                <a:solidFill>
                  <a:srgbClr val="C00000"/>
                </a:solidFill>
              </a:rPr>
              <a:t>构建状态图</a:t>
            </a:r>
            <a:r>
              <a:rPr lang="en-US" altLang="zh-CN" sz="2200" b="1" dirty="0">
                <a:solidFill>
                  <a:srgbClr val="C00000"/>
                </a:solidFill>
              </a:rPr>
              <a:t>/</a:t>
            </a:r>
            <a:r>
              <a:rPr lang="zh-CN" altLang="en-US" sz="2200" b="1" dirty="0">
                <a:solidFill>
                  <a:srgbClr val="C00000"/>
                </a:solidFill>
              </a:rPr>
              <a:t>表</a:t>
            </a:r>
            <a:endParaRPr lang="en-US" altLang="zh-CN" sz="2200" b="1" dirty="0">
              <a:solidFill>
                <a:srgbClr val="C00000"/>
              </a:solidFill>
            </a:endParaRPr>
          </a:p>
          <a:p>
            <a:pPr marL="796925" lvl="1" indent="-514350">
              <a:buFont typeface="+mj-lt"/>
              <a:buAutoNum type="romanUcPeriod"/>
            </a:pPr>
            <a:r>
              <a:rPr lang="zh-CN" altLang="en-US" sz="2200" dirty="0">
                <a:latin typeface="微软雅黑" panose="020B0503020204020204" pitchFamily="34" charset="-122"/>
                <a:ea typeface="微软雅黑" panose="020B0503020204020204" pitchFamily="34" charset="-122"/>
              </a:rPr>
              <a:t>设定任一状态为电路初始状态；</a:t>
            </a:r>
            <a:endParaRPr lang="en-US" altLang="zh-CN" sz="2200" dirty="0">
              <a:latin typeface="微软雅黑" panose="020B0503020204020204" pitchFamily="34" charset="-122"/>
              <a:ea typeface="微软雅黑" panose="020B0503020204020204" pitchFamily="34" charset="-122"/>
            </a:endParaRPr>
          </a:p>
          <a:p>
            <a:pPr marL="796925" lvl="1" indent="-514350">
              <a:buFont typeface="+mj-lt"/>
              <a:buAutoNum type="romanUcPeriod"/>
            </a:pPr>
            <a:r>
              <a:rPr lang="zh-CN" altLang="en-US" sz="2200" dirty="0">
                <a:latin typeface="微软雅黑" panose="020B0503020204020204" pitchFamily="34" charset="-122"/>
                <a:ea typeface="微软雅黑" panose="020B0503020204020204" pitchFamily="34" charset="-122"/>
              </a:rPr>
              <a:t>从初始状态开始，分析每一个状态在不同输入作用下的状态转移情况和输出取值；</a:t>
            </a:r>
            <a:endParaRPr lang="en-US" altLang="zh-CN" sz="2200" dirty="0">
              <a:latin typeface="微软雅黑" panose="020B0503020204020204" pitchFamily="34" charset="-122"/>
              <a:ea typeface="微软雅黑" panose="020B0503020204020204" pitchFamily="34" charset="-122"/>
            </a:endParaRPr>
          </a:p>
          <a:p>
            <a:pPr marL="796925" lvl="1" indent="-514350">
              <a:buFont typeface="+mj-lt"/>
              <a:buAutoNum type="romanUcPeriod"/>
            </a:pPr>
            <a:r>
              <a:rPr lang="zh-CN" altLang="en-US" sz="2200" dirty="0">
                <a:latin typeface="微软雅黑" panose="020B0503020204020204" pitchFamily="34" charset="-122"/>
                <a:ea typeface="微软雅黑" panose="020B0503020204020204" pitchFamily="34" charset="-122"/>
              </a:rPr>
              <a:t>如果某状态下出现的输出响应（次态、输出）不能用已有状态表示，则产生</a:t>
            </a:r>
            <a:r>
              <a:rPr lang="zh-CN" altLang="en-US" sz="2200" dirty="0">
                <a:solidFill>
                  <a:srgbClr val="FF0000"/>
                </a:solidFill>
                <a:latin typeface="微软雅黑" panose="020B0503020204020204" pitchFamily="34" charset="-122"/>
                <a:ea typeface="微软雅黑" panose="020B0503020204020204" pitchFamily="34" charset="-122"/>
              </a:rPr>
              <a:t>新的状态</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796925" lvl="1" indent="-514350">
              <a:buFont typeface="+mj-lt"/>
              <a:buAutoNum type="romanUcPeriod"/>
            </a:pPr>
            <a:r>
              <a:rPr lang="zh-CN" altLang="en-US" sz="2200" dirty="0">
                <a:latin typeface="微软雅黑" panose="020B0503020204020204" pitchFamily="34" charset="-122"/>
                <a:ea typeface="微软雅黑" panose="020B0503020204020204" pitchFamily="34" charset="-122"/>
              </a:rPr>
              <a:t>重复第</a:t>
            </a:r>
            <a:r>
              <a:rPr lang="en-US" altLang="zh-CN" sz="2200" dirty="0">
                <a:latin typeface="微软雅黑" panose="020B0503020204020204" pitchFamily="34" charset="-122"/>
                <a:ea typeface="微软雅黑" panose="020B0503020204020204" pitchFamily="34" charset="-122"/>
              </a:rPr>
              <a:t>II</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III</a:t>
            </a:r>
            <a:r>
              <a:rPr lang="zh-CN" altLang="en-US" sz="2200" dirty="0">
                <a:latin typeface="微软雅黑" panose="020B0503020204020204" pitchFamily="34" charset="-122"/>
                <a:ea typeface="微软雅黑" panose="020B0503020204020204" pitchFamily="34" charset="-122"/>
              </a:rPr>
              <a:t>两步，直到不产生新状态为止。</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29</a:t>
            </a:fld>
            <a:endParaRPr lang="en-US" altLang="zh-CN"/>
          </a:p>
        </p:txBody>
      </p:sp>
      <p:sp>
        <p:nvSpPr>
          <p:cNvPr id="5" name="椭圆 4"/>
          <p:cNvSpPr/>
          <p:nvPr/>
        </p:nvSpPr>
        <p:spPr>
          <a:xfrm>
            <a:off x="1723969" y="5300680"/>
            <a:ext cx="703642"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chemeClr val="tx1"/>
                </a:solidFill>
                <a:latin typeface="微软雅黑" panose="020B0503020204020204" pitchFamily="34" charset="-122"/>
                <a:ea typeface="微软雅黑" panose="020B0503020204020204" pitchFamily="34" charset="-122"/>
              </a:rPr>
              <a:t>S0</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6" name="弧形 5"/>
          <p:cNvSpPr/>
          <p:nvPr/>
        </p:nvSpPr>
        <p:spPr>
          <a:xfrm rot="16200000">
            <a:off x="1357906" y="5407015"/>
            <a:ext cx="520241" cy="428756"/>
          </a:xfrm>
          <a:prstGeom prst="arc">
            <a:avLst>
              <a:gd name="adj1" fmla="val 7548941"/>
              <a:gd name="adj2" fmla="val 1764074"/>
            </a:avLst>
          </a:prstGeom>
          <a:ln w="3175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755576" y="5369802"/>
            <a:ext cx="648072" cy="646331"/>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sp>
        <p:nvSpPr>
          <p:cNvPr id="8" name="椭圆 7"/>
          <p:cNvSpPr/>
          <p:nvPr/>
        </p:nvSpPr>
        <p:spPr>
          <a:xfrm>
            <a:off x="3624092" y="5328398"/>
            <a:ext cx="714133"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chemeClr val="tx1"/>
                </a:solidFill>
                <a:latin typeface="微软雅黑" panose="020B0503020204020204" pitchFamily="34" charset="-122"/>
                <a:ea typeface="微软雅黑" panose="020B0503020204020204" pitchFamily="34" charset="-122"/>
              </a:rPr>
              <a:t>S1</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p:cNvCxnSpPr>
            <a:stCxn id="5" idx="6"/>
            <a:endCxn id="8" idx="2"/>
          </p:cNvCxnSpPr>
          <p:nvPr/>
        </p:nvCxnSpPr>
        <p:spPr bwMode="auto">
          <a:xfrm>
            <a:off x="2427611" y="5591097"/>
            <a:ext cx="1196481" cy="27718"/>
          </a:xfrm>
          <a:prstGeom prst="straightConnector1">
            <a:avLst/>
          </a:prstGeom>
          <a:ln w="285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2511349" y="5245500"/>
            <a:ext cx="1155419" cy="369332"/>
          </a:xfrm>
          <a:prstGeom prst="rect">
            <a:avLst/>
          </a:prstGeom>
          <a:noFill/>
        </p:spPr>
        <p:txBody>
          <a:bodyPr wrap="square" rtlCol="0">
            <a:spAutoFit/>
          </a:bodyPr>
          <a:lstStyle/>
          <a:p>
            <a:r>
              <a:rPr lang="en-US" altLang="zh-CN" b="1" dirty="0">
                <a:solidFill>
                  <a:srgbClr val="C00000"/>
                </a:solidFill>
              </a:rPr>
              <a:t>X=1/Z=0</a:t>
            </a:r>
            <a:endParaRPr lang="zh-CN" altLang="en-US" b="1" dirty="0">
              <a:solidFill>
                <a:srgbClr val="C00000"/>
              </a:solidFill>
            </a:endParaRPr>
          </a:p>
        </p:txBody>
      </p:sp>
      <p:sp>
        <p:nvSpPr>
          <p:cNvPr id="14" name="矩形 13"/>
          <p:cNvSpPr/>
          <p:nvPr/>
        </p:nvSpPr>
        <p:spPr>
          <a:xfrm>
            <a:off x="107504" y="4114102"/>
            <a:ext cx="4286751" cy="400110"/>
          </a:xfrm>
          <a:prstGeom prst="rect">
            <a:avLst/>
          </a:prstGeom>
        </p:spPr>
        <p:txBody>
          <a:bodyPr wrap="none">
            <a:spAutoFit/>
          </a:bodyPr>
          <a:lstStyle/>
          <a:p>
            <a:pPr indent="-8255"/>
            <a:r>
              <a:rPr lang="en-US" altLang="zh-CN" sz="2000" b="1" dirty="0">
                <a:latin typeface="微软雅黑" panose="020B0503020204020204" pitchFamily="34" charset="-122"/>
                <a:ea typeface="微软雅黑" panose="020B0503020204020204" pitchFamily="34" charset="-122"/>
              </a:rPr>
              <a:t>S1</a:t>
            </a:r>
            <a:r>
              <a:rPr lang="zh-CN" altLang="en-US" sz="2000" b="1" dirty="0">
                <a:latin typeface="微软雅黑" panose="020B0503020204020204" pitchFamily="34" charset="-122"/>
                <a:ea typeface="微软雅黑" panose="020B0503020204020204" pitchFamily="34" charset="-122"/>
              </a:rPr>
              <a:t>：接收到“</a:t>
            </a:r>
            <a:r>
              <a:rPr lang="en-US" altLang="zh-CN" sz="2000" b="1" dirty="0">
                <a:latin typeface="微软雅黑" panose="020B0503020204020204" pitchFamily="34" charset="-122"/>
                <a:ea typeface="微软雅黑" panose="020B0503020204020204" pitchFamily="34" charset="-122"/>
              </a:rPr>
              <a:t>101</a:t>
            </a:r>
            <a:r>
              <a:rPr lang="zh-CN" altLang="en-US" sz="2000" b="1" dirty="0">
                <a:latin typeface="微软雅黑" panose="020B0503020204020204" pitchFamily="34" charset="-122"/>
                <a:ea typeface="微软雅黑" panose="020B0503020204020204" pitchFamily="34" charset="-122"/>
              </a:rPr>
              <a:t>”序列中第一个</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 </a:t>
            </a:r>
          </a:p>
        </p:txBody>
      </p:sp>
      <p:sp>
        <p:nvSpPr>
          <p:cNvPr id="15" name="弧形 14"/>
          <p:cNvSpPr/>
          <p:nvPr/>
        </p:nvSpPr>
        <p:spPr>
          <a:xfrm rot="12799061">
            <a:off x="3569369" y="5729037"/>
            <a:ext cx="520241" cy="428756"/>
          </a:xfrm>
          <a:prstGeom prst="arc">
            <a:avLst>
              <a:gd name="adj1" fmla="val 7548941"/>
              <a:gd name="adj2" fmla="val 966518"/>
            </a:avLst>
          </a:prstGeom>
          <a:ln w="3175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p:cNvSpPr txBox="1"/>
          <p:nvPr/>
        </p:nvSpPr>
        <p:spPr>
          <a:xfrm>
            <a:off x="3008798" y="5665568"/>
            <a:ext cx="648072" cy="646331"/>
          </a:xfrm>
          <a:prstGeom prst="rect">
            <a:avLst/>
          </a:prstGeom>
          <a:noFill/>
        </p:spPr>
        <p:txBody>
          <a:bodyPr wrap="square" rtlCol="0">
            <a:spAutoFit/>
          </a:bodyPr>
          <a:lstStyle/>
          <a:p>
            <a:r>
              <a:rPr lang="en-US" altLang="zh-CN" b="1" dirty="0">
                <a:solidFill>
                  <a:srgbClr val="C00000"/>
                </a:solidFill>
              </a:rPr>
              <a:t>X=1/Z=0</a:t>
            </a:r>
            <a:endParaRPr lang="zh-CN" altLang="en-US" b="1" dirty="0">
              <a:solidFill>
                <a:srgbClr val="C00000"/>
              </a:solidFill>
            </a:endParaRPr>
          </a:p>
        </p:txBody>
      </p:sp>
      <p:cxnSp>
        <p:nvCxnSpPr>
          <p:cNvPr id="17" name="直接箭头连接符 16"/>
          <p:cNvCxnSpPr>
            <a:endCxn id="19" idx="2"/>
          </p:cNvCxnSpPr>
          <p:nvPr/>
        </p:nvCxnSpPr>
        <p:spPr bwMode="auto">
          <a:xfrm>
            <a:off x="4327213" y="5635503"/>
            <a:ext cx="1155419" cy="16186"/>
          </a:xfrm>
          <a:prstGeom prst="straightConnector1">
            <a:avLst/>
          </a:prstGeom>
          <a:ln w="285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4348107" y="5247914"/>
            <a:ext cx="1155419" cy="369332"/>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sp>
        <p:nvSpPr>
          <p:cNvPr id="19" name="椭圆 18"/>
          <p:cNvSpPr/>
          <p:nvPr/>
        </p:nvSpPr>
        <p:spPr>
          <a:xfrm>
            <a:off x="5482632" y="5361272"/>
            <a:ext cx="743391"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chemeClr val="tx1"/>
                </a:solidFill>
                <a:latin typeface="微软雅黑" panose="020B0503020204020204" pitchFamily="34" charset="-122"/>
                <a:ea typeface="微软雅黑" panose="020B0503020204020204" pitchFamily="34" charset="-122"/>
              </a:rPr>
              <a:t>S2</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4480408" y="3704899"/>
            <a:ext cx="3199915" cy="400110"/>
          </a:xfrm>
          <a:prstGeom prst="rect">
            <a:avLst/>
          </a:prstGeom>
        </p:spPr>
        <p:txBody>
          <a:bodyPr wrap="none">
            <a:spAutoFit/>
          </a:bodyPr>
          <a:lstStyle/>
          <a:p>
            <a:pPr indent="-8255"/>
            <a:r>
              <a:rPr lang="en-US" altLang="zh-CN" sz="2000" b="1" dirty="0">
                <a:latin typeface="微软雅黑" panose="020B0503020204020204" pitchFamily="34" charset="-122"/>
                <a:ea typeface="微软雅黑" panose="020B0503020204020204" pitchFamily="34" charset="-122"/>
              </a:rPr>
              <a:t>S2</a:t>
            </a:r>
            <a:r>
              <a:rPr lang="zh-CN" altLang="en-US" sz="2000" b="1" dirty="0">
                <a:latin typeface="微软雅黑" panose="020B0503020204020204" pitchFamily="34" charset="-122"/>
                <a:ea typeface="微软雅黑" panose="020B0503020204020204" pitchFamily="34" charset="-122"/>
              </a:rPr>
              <a:t>：接收到该序列中的1</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 </a:t>
            </a:r>
          </a:p>
        </p:txBody>
      </p:sp>
      <p:cxnSp>
        <p:nvCxnSpPr>
          <p:cNvPr id="21" name="曲线连接符 16"/>
          <p:cNvCxnSpPr>
            <a:stCxn id="19" idx="4"/>
            <a:endCxn id="5" idx="5"/>
          </p:cNvCxnSpPr>
          <p:nvPr/>
        </p:nvCxnSpPr>
        <p:spPr>
          <a:xfrm rot="5400000" flipH="1">
            <a:off x="4016620" y="4104399"/>
            <a:ext cx="145653" cy="3529763"/>
          </a:xfrm>
          <a:prstGeom prst="curvedConnector3">
            <a:avLst>
              <a:gd name="adj1" fmla="val -47437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668201" y="6271998"/>
            <a:ext cx="1155419" cy="369332"/>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sp>
        <p:nvSpPr>
          <p:cNvPr id="26" name="文本框 25"/>
          <p:cNvSpPr txBox="1"/>
          <p:nvPr/>
        </p:nvSpPr>
        <p:spPr>
          <a:xfrm>
            <a:off x="6235905" y="5266685"/>
            <a:ext cx="1155419" cy="369332"/>
          </a:xfrm>
          <a:prstGeom prst="rect">
            <a:avLst/>
          </a:prstGeom>
          <a:noFill/>
        </p:spPr>
        <p:txBody>
          <a:bodyPr wrap="square" rtlCol="0">
            <a:spAutoFit/>
          </a:bodyPr>
          <a:lstStyle/>
          <a:p>
            <a:r>
              <a:rPr lang="en-US" altLang="zh-CN" b="1" dirty="0">
                <a:solidFill>
                  <a:srgbClr val="C00000"/>
                </a:solidFill>
              </a:rPr>
              <a:t>X=1/Z=1</a:t>
            </a:r>
            <a:endParaRPr lang="zh-CN" altLang="en-US" b="1" dirty="0">
              <a:solidFill>
                <a:srgbClr val="C00000"/>
              </a:solidFill>
            </a:endParaRPr>
          </a:p>
        </p:txBody>
      </p:sp>
      <p:cxnSp>
        <p:nvCxnSpPr>
          <p:cNvPr id="31" name="直接箭头连接符 30"/>
          <p:cNvCxnSpPr/>
          <p:nvPr/>
        </p:nvCxnSpPr>
        <p:spPr bwMode="auto">
          <a:xfrm>
            <a:off x="6139842" y="5665568"/>
            <a:ext cx="1230588" cy="27718"/>
          </a:xfrm>
          <a:prstGeom prst="straightConnector1">
            <a:avLst/>
          </a:prstGeom>
          <a:ln w="285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4480408" y="4098943"/>
            <a:ext cx="3538148" cy="400110"/>
          </a:xfrm>
          <a:prstGeom prst="rect">
            <a:avLst/>
          </a:prstGeom>
        </p:spPr>
        <p:txBody>
          <a:bodyPr wrap="none">
            <a:spAutoFit/>
          </a:bodyPr>
          <a:lstStyle/>
          <a:p>
            <a:pPr indent="-8255"/>
            <a:r>
              <a:rPr lang="en-US" altLang="zh-CN" sz="2000" b="1" dirty="0">
                <a:latin typeface="微软雅黑" panose="020B0503020204020204" pitchFamily="34" charset="-122"/>
                <a:ea typeface="微软雅黑" panose="020B0503020204020204" pitchFamily="34" charset="-122"/>
              </a:rPr>
              <a:t>S3</a:t>
            </a:r>
            <a:r>
              <a:rPr lang="zh-CN" altLang="en-US" sz="2000" b="1" dirty="0">
                <a:latin typeface="微软雅黑" panose="020B0503020204020204" pitchFamily="34" charset="-122"/>
                <a:ea typeface="微软雅黑" panose="020B0503020204020204" pitchFamily="34" charset="-122"/>
              </a:rPr>
              <a:t>：接收到一个“1</a:t>
            </a:r>
            <a:r>
              <a:rPr lang="en-US" altLang="zh-CN" sz="2000" b="1" dirty="0">
                <a:latin typeface="微软雅黑" panose="020B0503020204020204" pitchFamily="34" charset="-122"/>
                <a:ea typeface="微软雅黑" panose="020B0503020204020204" pitchFamily="34" charset="-122"/>
              </a:rPr>
              <a:t>01</a:t>
            </a:r>
            <a:r>
              <a:rPr lang="zh-CN" altLang="en-US" sz="2000" b="1" dirty="0">
                <a:latin typeface="微软雅黑" panose="020B0503020204020204" pitchFamily="34" charset="-122"/>
                <a:ea typeface="微软雅黑" panose="020B0503020204020204" pitchFamily="34" charset="-122"/>
              </a:rPr>
              <a:t>”序列</a:t>
            </a:r>
          </a:p>
        </p:txBody>
      </p:sp>
      <p:sp>
        <p:nvSpPr>
          <p:cNvPr id="33" name="椭圆 32"/>
          <p:cNvSpPr/>
          <p:nvPr/>
        </p:nvSpPr>
        <p:spPr>
          <a:xfrm>
            <a:off x="7380312" y="5440454"/>
            <a:ext cx="743391"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dirty="0">
                <a:solidFill>
                  <a:schemeClr val="tx1"/>
                </a:solidFill>
                <a:latin typeface="微软雅黑" panose="020B0503020204020204" pitchFamily="34" charset="-122"/>
                <a:ea typeface="微软雅黑" panose="020B0503020204020204" pitchFamily="34" charset="-122"/>
              </a:rPr>
              <a:t>S3</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107504" y="3718476"/>
            <a:ext cx="4798825" cy="400110"/>
          </a:xfrm>
          <a:prstGeom prst="rect">
            <a:avLst/>
          </a:prstGeom>
        </p:spPr>
        <p:txBody>
          <a:bodyPr wrap="square">
            <a:spAutoFit/>
          </a:bodyPr>
          <a:lstStyle/>
          <a:p>
            <a:pPr indent="-8255"/>
            <a:r>
              <a:rPr lang="en-US" altLang="zh-CN" sz="2000" b="1" dirty="0">
                <a:latin typeface="微软雅黑" panose="020B0503020204020204" pitchFamily="34" charset="-122"/>
                <a:ea typeface="微软雅黑" panose="020B0503020204020204" pitchFamily="34" charset="-122"/>
              </a:rPr>
              <a:t>S0</a:t>
            </a:r>
            <a:r>
              <a:rPr lang="zh-CN" altLang="en-US" sz="2000" b="1" dirty="0">
                <a:latin typeface="微软雅黑" panose="020B0503020204020204" pitchFamily="34" charset="-122"/>
                <a:ea typeface="微软雅黑" panose="020B0503020204020204" pitchFamily="34" charset="-122"/>
              </a:rPr>
              <a:t>：初始状态，等待接收输入</a:t>
            </a:r>
            <a:endParaRPr lang="zh-CN" altLang="en-US" b="1"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6407396" y="5960242"/>
            <a:ext cx="1155419" cy="369332"/>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cxnSp>
        <p:nvCxnSpPr>
          <p:cNvPr id="37" name="曲线连接符 16"/>
          <p:cNvCxnSpPr>
            <a:stCxn id="33" idx="4"/>
            <a:endCxn id="19" idx="5"/>
          </p:cNvCxnSpPr>
          <p:nvPr/>
        </p:nvCxnSpPr>
        <p:spPr>
          <a:xfrm rot="5400000" flipH="1">
            <a:off x="6852460" y="5121741"/>
            <a:ext cx="164243" cy="1634852"/>
          </a:xfrm>
          <a:prstGeom prst="curvedConnector3">
            <a:avLst>
              <a:gd name="adj1" fmla="val -2017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360797" y="4509120"/>
            <a:ext cx="1155419" cy="369332"/>
          </a:xfrm>
          <a:prstGeom prst="rect">
            <a:avLst/>
          </a:prstGeom>
          <a:noFill/>
        </p:spPr>
        <p:txBody>
          <a:bodyPr wrap="square" rtlCol="0">
            <a:spAutoFit/>
          </a:bodyPr>
          <a:lstStyle/>
          <a:p>
            <a:r>
              <a:rPr lang="en-US" altLang="zh-CN" b="1" dirty="0">
                <a:solidFill>
                  <a:srgbClr val="C00000"/>
                </a:solidFill>
              </a:rPr>
              <a:t>X=1/Z=0</a:t>
            </a:r>
            <a:endParaRPr lang="zh-CN" altLang="en-US" b="1" dirty="0">
              <a:solidFill>
                <a:srgbClr val="C00000"/>
              </a:solidFill>
            </a:endParaRPr>
          </a:p>
        </p:txBody>
      </p:sp>
      <p:sp>
        <p:nvSpPr>
          <p:cNvPr id="51" name="弧形 50"/>
          <p:cNvSpPr/>
          <p:nvPr/>
        </p:nvSpPr>
        <p:spPr>
          <a:xfrm rot="10800000">
            <a:off x="3944362" y="4874726"/>
            <a:ext cx="3618453" cy="1561522"/>
          </a:xfrm>
          <a:prstGeom prst="arc">
            <a:avLst>
              <a:gd name="adj1" fmla="val 575898"/>
              <a:gd name="adj2" fmla="val 10450168"/>
            </a:avLst>
          </a:prstGeom>
          <a:ln w="34925">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linds(horizontal)">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blinds(horizontal)">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1"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p:bldP spid="8" grpId="0" animBg="1"/>
      <p:bldP spid="8" grpId="1" animBg="1"/>
      <p:bldP spid="11" grpId="0"/>
      <p:bldP spid="14" grpId="0"/>
      <p:bldP spid="15" grpId="0" animBg="1"/>
      <p:bldP spid="16" grpId="0"/>
      <p:bldP spid="18" grpId="0"/>
      <p:bldP spid="19" grpId="0" animBg="1"/>
      <p:bldP spid="19" grpId="1" animBg="1"/>
      <p:bldP spid="20" grpId="0"/>
      <p:bldP spid="25" grpId="0"/>
      <p:bldP spid="26" grpId="0"/>
      <p:bldP spid="32" grpId="0"/>
      <p:bldP spid="33" grpId="0" animBg="1"/>
      <p:bldP spid="33" grpId="1" animBg="1"/>
      <p:bldP spid="34" grpId="0"/>
      <p:bldP spid="36" grpId="0"/>
      <p:bldP spid="50" grpId="0"/>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276" y="170688"/>
            <a:ext cx="6073775" cy="479747"/>
          </a:xfrm>
        </p:spPr>
        <p:txBody>
          <a:bodyPr/>
          <a:lstStyle/>
          <a:p>
            <a:pPr>
              <a:defRPr/>
            </a:pPr>
            <a:r>
              <a:rPr lang="en-US" altLang="zh-CN" b="1" dirty="0"/>
              <a:t>1 </a:t>
            </a:r>
            <a:r>
              <a:rPr lang="zh-CN" altLang="en-US" b="1" dirty="0"/>
              <a:t>时序逻辑电路概述</a:t>
            </a:r>
            <a:endParaRPr lang="en-US" altLang="zh-CN" b="1" dirty="0"/>
          </a:p>
        </p:txBody>
      </p:sp>
      <p:sp>
        <p:nvSpPr>
          <p:cNvPr id="3" name="内容占位符 2"/>
          <p:cNvSpPr>
            <a:spLocks noGrp="1"/>
          </p:cNvSpPr>
          <p:nvPr>
            <p:ph idx="1"/>
          </p:nvPr>
        </p:nvSpPr>
        <p:spPr>
          <a:xfrm>
            <a:off x="444421" y="851975"/>
            <a:ext cx="8686800" cy="3402406"/>
          </a:xfrm>
        </p:spPr>
        <p:txBody>
          <a:bodyPr/>
          <a:lstStyle/>
          <a:p>
            <a:r>
              <a:rPr lang="zh-CN" altLang="en-US" sz="2200" b="1" dirty="0"/>
              <a:t>组合逻辑：输出结果仅取决于当前的输入信号</a:t>
            </a:r>
            <a:endParaRPr lang="en-US" altLang="zh-CN" sz="2200" b="1" dirty="0"/>
          </a:p>
          <a:p>
            <a:r>
              <a:rPr lang="zh-CN" altLang="en-US" sz="2200" b="1" dirty="0"/>
              <a:t>时序逻辑：输出结果不仅取决于</a:t>
            </a:r>
            <a:r>
              <a:rPr lang="zh-CN" altLang="en-US" sz="2200" b="1" dirty="0">
                <a:solidFill>
                  <a:srgbClr val="FF0000"/>
                </a:solidFill>
              </a:rPr>
              <a:t>当前时刻的输入值</a:t>
            </a:r>
            <a:r>
              <a:rPr lang="zh-CN" altLang="en-US" sz="2200" b="1" dirty="0"/>
              <a:t>，而且取决于电路</a:t>
            </a:r>
            <a:r>
              <a:rPr lang="zh-CN" altLang="en-US" sz="2200" b="1" dirty="0">
                <a:solidFill>
                  <a:srgbClr val="FF0000"/>
                </a:solidFill>
              </a:rPr>
              <a:t>过去时刻的行为（当前状态）</a:t>
            </a:r>
            <a:endParaRPr lang="en-US" altLang="zh-CN" sz="2200" b="1" dirty="0"/>
          </a:p>
          <a:p>
            <a:pPr lvl="1"/>
            <a:r>
              <a:rPr lang="zh-CN" altLang="en-US" sz="2200" dirty="0">
                <a:latin typeface="微软雅黑" panose="020B0503020204020204" pitchFamily="34" charset="-122"/>
                <a:ea typeface="微软雅黑" panose="020B0503020204020204" pitchFamily="34" charset="-122"/>
              </a:rPr>
              <a:t>电路中有</a:t>
            </a:r>
            <a:r>
              <a:rPr lang="zh-CN" altLang="en-US" sz="2200" dirty="0">
                <a:solidFill>
                  <a:srgbClr val="FF0000"/>
                </a:solidFill>
                <a:latin typeface="微软雅黑" panose="020B0503020204020204" pitchFamily="34" charset="-122"/>
                <a:ea typeface="微软雅黑" panose="020B0503020204020204" pitchFamily="34" charset="-122"/>
              </a:rPr>
              <a:t>存储元件</a:t>
            </a:r>
            <a:r>
              <a:rPr lang="zh-CN" altLang="en-US" sz="2200" dirty="0">
                <a:latin typeface="微软雅黑" panose="020B0503020204020204" pitchFamily="34" charset="-122"/>
                <a:ea typeface="微软雅黑" panose="020B0503020204020204" pitchFamily="34" charset="-122"/>
              </a:rPr>
              <a:t>，用于存储逻辑信号的值，表示电路</a:t>
            </a:r>
            <a:r>
              <a:rPr lang="zh-CN" altLang="en-US" sz="2200" dirty="0">
                <a:solidFill>
                  <a:srgbClr val="FF0000"/>
                </a:solidFill>
                <a:latin typeface="微软雅黑" panose="020B0503020204020204" pitchFamily="34" charset="-122"/>
                <a:ea typeface="微软雅黑" panose="020B0503020204020204" pitchFamily="34" charset="-122"/>
              </a:rPr>
              <a:t>过去时刻的行为（当前状态） </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当电路输入值发生变化时，新的输入值可能使得电路保持当前状态，也可能使得电路状态发生改变，进入新的状态</a:t>
            </a:r>
            <a:endParaRPr lang="en-US" altLang="zh-CN" sz="2200" dirty="0">
              <a:latin typeface="微软雅黑" panose="020B0503020204020204" pitchFamily="34" charset="-122"/>
              <a:ea typeface="微软雅黑" panose="020B0503020204020204" pitchFamily="34" charset="-122"/>
            </a:endParaRPr>
          </a:p>
          <a:p>
            <a:r>
              <a:rPr lang="zh-CN" altLang="en-US" sz="2200" b="1" dirty="0"/>
              <a:t>例如报警系统就是一种时序逻辑</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a:t>
            </a:fld>
            <a:endParaRPr lang="en-US" altLang="zh-CN"/>
          </a:p>
        </p:txBody>
      </p:sp>
      <p:sp>
        <p:nvSpPr>
          <p:cNvPr id="7" name="圆角矩形 6"/>
          <p:cNvSpPr/>
          <p:nvPr/>
        </p:nvSpPr>
        <p:spPr>
          <a:xfrm>
            <a:off x="518865" y="4581128"/>
            <a:ext cx="1296144" cy="5040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传感器</a:t>
            </a:r>
          </a:p>
        </p:txBody>
      </p:sp>
      <p:sp>
        <p:nvSpPr>
          <p:cNvPr id="8" name="圆角矩形 7"/>
          <p:cNvSpPr/>
          <p:nvPr/>
        </p:nvSpPr>
        <p:spPr>
          <a:xfrm>
            <a:off x="3235878" y="4850116"/>
            <a:ext cx="1008112" cy="10801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存储元件</a:t>
            </a:r>
          </a:p>
        </p:txBody>
      </p:sp>
      <p:sp>
        <p:nvSpPr>
          <p:cNvPr id="10" name="爆炸形 2 9"/>
          <p:cNvSpPr/>
          <p:nvPr/>
        </p:nvSpPr>
        <p:spPr>
          <a:xfrm>
            <a:off x="5657038" y="4038984"/>
            <a:ext cx="1800200" cy="984974"/>
          </a:xfrm>
          <a:prstGeom prst="irregularSeal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b="1" dirty="0">
                <a:solidFill>
                  <a:srgbClr val="C00000"/>
                </a:solidFill>
                <a:latin typeface="微软雅黑" panose="020B0503020204020204" pitchFamily="34" charset="-122"/>
                <a:ea typeface="微软雅黑" panose="020B0503020204020204" pitchFamily="34" charset="-122"/>
              </a:rPr>
              <a:t>警报！</a:t>
            </a:r>
          </a:p>
        </p:txBody>
      </p:sp>
      <p:sp>
        <p:nvSpPr>
          <p:cNvPr id="11" name="圆角矩形 10"/>
          <p:cNvSpPr/>
          <p:nvPr/>
        </p:nvSpPr>
        <p:spPr>
          <a:xfrm>
            <a:off x="526686" y="5619317"/>
            <a:ext cx="1296144"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复位按钮</a:t>
            </a:r>
          </a:p>
        </p:txBody>
      </p:sp>
      <p:cxnSp>
        <p:nvCxnSpPr>
          <p:cNvPr id="13" name="直接箭头连接符 12"/>
          <p:cNvCxnSpPr>
            <a:stCxn id="7" idx="3"/>
          </p:cNvCxnSpPr>
          <p:nvPr/>
        </p:nvCxnSpPr>
        <p:spPr>
          <a:xfrm>
            <a:off x="1815009" y="4833156"/>
            <a:ext cx="1428691" cy="2520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2438564" y="4596278"/>
            <a:ext cx="648072" cy="400110"/>
          </a:xfrm>
          <a:prstGeom prst="rect">
            <a:avLst/>
          </a:prstGeom>
          <a:noFill/>
        </p:spPr>
        <p:txBody>
          <a:bodyPr wrap="square" rtlCol="0">
            <a:spAutoFit/>
          </a:bodyPr>
          <a:lstStyle/>
          <a:p>
            <a:r>
              <a:rPr lang="en-US" altLang="zh-CN" sz="2000" b="1" dirty="0">
                <a:solidFill>
                  <a:schemeClr val="dk1"/>
                </a:solidFill>
                <a:latin typeface="微软雅黑" panose="020B0503020204020204" pitchFamily="34" charset="-122"/>
                <a:ea typeface="微软雅黑" panose="020B0503020204020204" pitchFamily="34" charset="-122"/>
              </a:rPr>
              <a:t>Set</a:t>
            </a:r>
            <a:endParaRPr lang="zh-CN" altLang="en-US" sz="2000" b="1" dirty="0">
              <a:solidFill>
                <a:schemeClr val="dk1"/>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flipV="1">
            <a:off x="1807187" y="5742080"/>
            <a:ext cx="1413048" cy="1140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076972" y="5385983"/>
            <a:ext cx="1136484" cy="400110"/>
          </a:xfrm>
          <a:prstGeom prst="rect">
            <a:avLst/>
          </a:prstGeom>
          <a:noFill/>
        </p:spPr>
        <p:txBody>
          <a:bodyPr wrap="square" rtlCol="0">
            <a:spAutoFit/>
          </a:bodyPr>
          <a:lstStyle/>
          <a:p>
            <a:r>
              <a:rPr lang="en-US" altLang="zh-CN" sz="2000" b="1" dirty="0">
                <a:solidFill>
                  <a:schemeClr val="dk1"/>
                </a:solidFill>
                <a:latin typeface="微软雅黑" panose="020B0503020204020204" pitchFamily="34" charset="-122"/>
                <a:ea typeface="微软雅黑" panose="020B0503020204020204" pitchFamily="34" charset="-122"/>
              </a:rPr>
              <a:t>Reset</a:t>
            </a:r>
            <a:endParaRPr lang="zh-CN" altLang="en-US" sz="2000" b="1" dirty="0">
              <a:solidFill>
                <a:schemeClr val="dk1"/>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flipV="1">
            <a:off x="4266412" y="4596278"/>
            <a:ext cx="1547690" cy="5553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文本框 22"/>
              <p:cNvSpPr txBox="1"/>
              <p:nvPr/>
            </p:nvSpPr>
            <p:spPr>
              <a:xfrm>
                <a:off x="4243990" y="4425416"/>
                <a:ext cx="1164458" cy="407740"/>
              </a:xfrm>
              <a:prstGeom prst="rect">
                <a:avLst/>
              </a:prstGeom>
              <a:noFill/>
            </p:spPr>
            <p:txBody>
              <a:bodyPr wrap="square" rtlCol="0">
                <a:spAutoFit/>
              </a:bodyPr>
              <a:lstStyle/>
              <a:p>
                <a:r>
                  <a:rPr lang="zh-CN" altLang="en-US" sz="2000" b="1" dirty="0">
                    <a:solidFill>
                      <a:schemeClr val="dk1"/>
                    </a:solidFill>
                    <a:latin typeface="微软雅黑" panose="020B0503020204020204" pitchFamily="34" charset="-122"/>
                    <a:ea typeface="微软雅黑" panose="020B0503020204020204" pitchFamily="34" charset="-122"/>
                  </a:rPr>
                  <a:t> </a:t>
                </a:r>
                <a:r>
                  <a:rPr lang="en-US" altLang="zh-CN" sz="2000" b="1" dirty="0">
                    <a:solidFill>
                      <a:schemeClr val="dk1"/>
                    </a:solidFill>
                    <a:latin typeface="微软雅黑" panose="020B0503020204020204" pitchFamily="34" charset="-122"/>
                    <a:ea typeface="微软雅黑" panose="020B0503020204020204" pitchFamily="34" charset="-122"/>
                  </a:rPr>
                  <a:t>On/</a:t>
                </a:r>
                <a14:m>
                  <m:oMath xmlns:m="http://schemas.openxmlformats.org/officeDocument/2006/math">
                    <m:acc>
                      <m:accPr>
                        <m:chr m:val="̅"/>
                        <m:ctrlPr>
                          <a:rPr lang="en-US" altLang="zh-CN" sz="2000" b="1" i="1">
                            <a:solidFill>
                              <a:schemeClr val="dk1"/>
                            </a:solidFill>
                            <a:latin typeface="Cambria Math" panose="02040503050406030204" pitchFamily="18" charset="0"/>
                            <a:ea typeface="微软雅黑" panose="020B0503020204020204" pitchFamily="34" charset="-122"/>
                          </a:rPr>
                        </m:ctrlPr>
                      </m:accPr>
                      <m:e>
                        <m:r>
                          <a:rPr lang="en-US" altLang="zh-CN" sz="2000" b="1" i="0">
                            <a:solidFill>
                              <a:schemeClr val="dk1"/>
                            </a:solidFill>
                            <a:latin typeface="Cambria Math" panose="02040503050406030204" pitchFamily="18" charset="0"/>
                            <a:ea typeface="微软雅黑" panose="020B0503020204020204" pitchFamily="34" charset="-122"/>
                          </a:rPr>
                          <m:t>𝐎𝐟𝐟</m:t>
                        </m:r>
                      </m:e>
                    </m:acc>
                  </m:oMath>
                </a14:m>
                <a:endParaRPr lang="zh-CN" altLang="en-US" sz="2000" b="1" dirty="0">
                  <a:solidFill>
                    <a:schemeClr val="dk1"/>
                  </a:solidFill>
                  <a:latin typeface="微软雅黑" panose="020B0503020204020204" pitchFamily="34" charset="-122"/>
                  <a:ea typeface="微软雅黑" panose="020B0503020204020204" pitchFamily="34"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4243990" y="4425416"/>
                <a:ext cx="1164458" cy="407740"/>
              </a:xfrm>
              <a:prstGeom prst="rect">
                <a:avLst/>
              </a:prstGeom>
              <a:blipFill rotWithShape="1">
                <a:blip r:embed="rId3"/>
                <a:stretch>
                  <a:fillRect l="-24" t="-25" r="13" b="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标注 23"/>
              <p:cNvSpPr/>
              <p:nvPr/>
            </p:nvSpPr>
            <p:spPr>
              <a:xfrm>
                <a:off x="4500736" y="5535436"/>
                <a:ext cx="4319736" cy="954183"/>
              </a:xfrm>
              <a:prstGeom prst="wedgeRoundRectCallout">
                <a:avLst>
                  <a:gd name="adj1" fmla="val -45604"/>
                  <a:gd name="adj2" fmla="val -9721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sz="2000" b="1" dirty="0">
                    <a:latin typeface="微软雅黑" panose="020B0503020204020204" pitchFamily="34" charset="-122"/>
                    <a:ea typeface="微软雅黑" panose="020B0503020204020204" pitchFamily="34" charset="-122"/>
                  </a:rPr>
                  <a:t>On/</a:t>
                </a:r>
                <a14:m>
                  <m:oMath xmlns:m="http://schemas.openxmlformats.org/officeDocument/2006/math">
                    <m:acc>
                      <m:accPr>
                        <m:chr m:val="̅"/>
                        <m:ctrlPr>
                          <a:rPr lang="en-US" altLang="zh-CN" sz="2000" b="1" i="1">
                            <a:latin typeface="Cambria Math" panose="02040503050406030204" pitchFamily="18" charset="0"/>
                          </a:rPr>
                        </m:ctrlPr>
                      </m:accPr>
                      <m:e>
                        <m:r>
                          <a:rPr lang="en-US" altLang="zh-CN" sz="2000" b="1">
                            <a:latin typeface="Cambria Math" panose="02040503050406030204" pitchFamily="18" charset="0"/>
                          </a:rPr>
                          <m:t>𝐎𝐟𝐟</m:t>
                        </m:r>
                      </m:e>
                    </m:acc>
                  </m:oMath>
                </a14:m>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，保持报警信号一直有效，直到输入</a:t>
                </a:r>
                <a:r>
                  <a:rPr lang="en-US" altLang="zh-CN" sz="2000" b="1" dirty="0">
                    <a:solidFill>
                      <a:srgbClr val="C00000"/>
                    </a:solidFill>
                    <a:latin typeface="微软雅黑" panose="020B0503020204020204" pitchFamily="34" charset="-122"/>
                    <a:ea typeface="微软雅黑" panose="020B0503020204020204" pitchFamily="34" charset="-122"/>
                  </a:rPr>
                  <a:t>Reset</a:t>
                </a:r>
                <a:r>
                  <a:rPr lang="zh-CN" altLang="en-US" sz="2000" b="1" dirty="0">
                    <a:solidFill>
                      <a:srgbClr val="C00000"/>
                    </a:solidFill>
                    <a:latin typeface="微软雅黑" panose="020B0503020204020204" pitchFamily="34" charset="-122"/>
                    <a:ea typeface="微软雅黑" panose="020B0503020204020204" pitchFamily="34" charset="-122"/>
                  </a:rPr>
                  <a:t>信号，使</a:t>
                </a:r>
                <a:r>
                  <a:rPr lang="en-US" altLang="zh-CN" sz="2000" b="1" dirty="0">
                    <a:latin typeface="微软雅黑" panose="020B0503020204020204" pitchFamily="34" charset="-122"/>
                    <a:ea typeface="微软雅黑" panose="020B0503020204020204" pitchFamily="34" charset="-122"/>
                  </a:rPr>
                  <a:t>On/</a:t>
                </a:r>
                <a14:m>
                  <m:oMath xmlns:m="http://schemas.openxmlformats.org/officeDocument/2006/math">
                    <m:acc>
                      <m:accPr>
                        <m:chr m:val="̅"/>
                        <m:ctrlPr>
                          <a:rPr lang="en-US" altLang="zh-CN" sz="2000" b="1" i="1">
                            <a:latin typeface="Cambria Math" panose="02040503050406030204" pitchFamily="18" charset="0"/>
                          </a:rPr>
                        </m:ctrlPr>
                      </m:accPr>
                      <m:e>
                        <m:r>
                          <a:rPr lang="en-US" altLang="zh-CN" sz="2000" b="1" i="0">
                            <a:latin typeface="Cambria Math" panose="02040503050406030204" pitchFamily="18" charset="0"/>
                          </a:rPr>
                          <m:t>𝐎𝐟𝐟</m:t>
                        </m:r>
                      </m:e>
                    </m:acc>
                  </m:oMath>
                </a14:m>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p>
            </p:txBody>
          </p:sp>
        </mc:Choice>
        <mc:Fallback xmlns="">
          <p:sp>
            <p:nvSpPr>
              <p:cNvPr id="24" name="圆角矩形标注 23"/>
              <p:cNvSpPr>
                <a:spLocks noRot="1" noChangeAspect="1" noMove="1" noResize="1" noEditPoints="1" noAdjustHandles="1" noChangeArrowheads="1" noChangeShapeType="1" noTextEdit="1"/>
              </p:cNvSpPr>
              <p:nvPr/>
            </p:nvSpPr>
            <p:spPr>
              <a:xfrm>
                <a:off x="4500736" y="5535436"/>
                <a:ext cx="4319736" cy="954183"/>
              </a:xfrm>
              <a:prstGeom prst="wedgeRoundRectCallout">
                <a:avLst>
                  <a:gd name="adj1" fmla="val -45604"/>
                  <a:gd name="adj2" fmla="val -97218"/>
                  <a:gd name="adj3" fmla="val 16667"/>
                </a:avLst>
              </a:prstGeom>
              <a:blipFill rotWithShape="1">
                <a:blip r:embed="rId4"/>
                <a:stretch>
                  <a:fillRect l="-893" t="-49195" r="-3109" b="-6064"/>
                </a:stretch>
              </a:blipFill>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10" grpId="0" animBg="1"/>
      <p:bldP spid="11" grpId="0" animBg="1"/>
      <p:bldP spid="14" grpId="0"/>
      <p:bldP spid="17" grpId="0"/>
      <p:bldP spid="23" grpId="0"/>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564" y="180721"/>
            <a:ext cx="6073775" cy="479747"/>
          </a:xfrm>
        </p:spPr>
        <p:txBody>
          <a:bodyPr/>
          <a:lstStyle/>
          <a:p>
            <a:r>
              <a:rPr lang="en-US" altLang="zh-CN" b="1" dirty="0"/>
              <a:t>3.2 </a:t>
            </a:r>
            <a:r>
              <a:rPr lang="zh-CN" altLang="zh-CN" b="1" dirty="0"/>
              <a:t>状态图</a:t>
            </a:r>
            <a:r>
              <a:rPr lang="en-US" altLang="zh-CN" b="1" dirty="0"/>
              <a:t>/</a:t>
            </a:r>
            <a:r>
              <a:rPr lang="zh-CN" altLang="zh-CN" b="1" dirty="0"/>
              <a:t>状态表设计</a:t>
            </a:r>
            <a:endParaRPr lang="zh-CN" altLang="en-US" b="1" dirty="0"/>
          </a:p>
        </p:txBody>
      </p:sp>
      <p:sp>
        <p:nvSpPr>
          <p:cNvPr id="3" name="内容占位符 2"/>
          <p:cNvSpPr>
            <a:spLocks noGrp="1"/>
          </p:cNvSpPr>
          <p:nvPr>
            <p:ph idx="1"/>
          </p:nvPr>
        </p:nvSpPr>
        <p:spPr>
          <a:xfrm>
            <a:off x="340823" y="1102937"/>
            <a:ext cx="4680519" cy="1777923"/>
          </a:xfrm>
        </p:spPr>
        <p:txBody>
          <a:bodyPr/>
          <a:lstStyle/>
          <a:p>
            <a:pPr marL="514350" indent="-514350">
              <a:buClr>
                <a:srgbClr val="C00000"/>
              </a:buClr>
              <a:buSzPct val="100000"/>
              <a:buFont typeface="+mj-lt"/>
              <a:buAutoNum type="arabicPeriod" startAt="2"/>
            </a:pPr>
            <a:r>
              <a:rPr lang="zh-CN" altLang="en-US" sz="2200" b="1" dirty="0">
                <a:solidFill>
                  <a:srgbClr val="C00000"/>
                </a:solidFill>
              </a:rPr>
              <a:t>构建状态图</a:t>
            </a:r>
            <a:r>
              <a:rPr lang="en-US" altLang="zh-CN" sz="2200" b="1" dirty="0">
                <a:solidFill>
                  <a:srgbClr val="C00000"/>
                </a:solidFill>
              </a:rPr>
              <a:t>/</a:t>
            </a:r>
            <a:r>
              <a:rPr lang="zh-CN" altLang="en-US" sz="2200" b="1" dirty="0">
                <a:solidFill>
                  <a:srgbClr val="C00000"/>
                </a:solidFill>
              </a:rPr>
              <a:t>表</a:t>
            </a:r>
            <a:endParaRPr lang="en-US" altLang="zh-CN" sz="2200" b="1" dirty="0">
              <a:solidFill>
                <a:srgbClr val="C00000"/>
              </a:solidFill>
            </a:endParaRPr>
          </a:p>
          <a:p>
            <a:pPr lvl="1"/>
            <a:r>
              <a:rPr lang="zh-CN" altLang="en-US" sz="2200" dirty="0">
                <a:solidFill>
                  <a:schemeClr val="accent2"/>
                </a:solidFill>
                <a:latin typeface="微软雅黑" panose="020B0503020204020204" pitchFamily="34" charset="-122"/>
                <a:ea typeface="微软雅黑" panose="020B0503020204020204" pitchFamily="34" charset="-122"/>
              </a:rPr>
              <a:t>根据状态图构建状态表</a:t>
            </a:r>
            <a:endParaRPr lang="en-US" altLang="zh-CN" sz="2200" dirty="0">
              <a:solidFill>
                <a:schemeClr val="accent2"/>
              </a:solidFill>
              <a:latin typeface="微软雅黑" panose="020B0503020204020204" pitchFamily="34" charset="-122"/>
              <a:ea typeface="微软雅黑" panose="020B0503020204020204" pitchFamily="34" charset="-122"/>
            </a:endParaRPr>
          </a:p>
          <a:p>
            <a:pPr marL="914400" lvl="2" indent="0">
              <a:buNone/>
            </a:pPr>
            <a:r>
              <a:rPr lang="en-US" altLang="zh-CN" sz="2200" dirty="0">
                <a:solidFill>
                  <a:srgbClr val="7030A0"/>
                </a:solidFill>
                <a:latin typeface="微软雅黑" panose="020B0503020204020204" pitchFamily="34" charset="-122"/>
                <a:ea typeface="微软雅黑" panose="020B0503020204020204" pitchFamily="34" charset="-122"/>
              </a:rPr>
              <a:t>X</a:t>
            </a:r>
            <a:r>
              <a:rPr lang="zh-CN" altLang="en-US" sz="2200" dirty="0">
                <a:solidFill>
                  <a:srgbClr val="7030A0"/>
                </a:solidFill>
                <a:latin typeface="微软雅黑" panose="020B0503020204020204" pitchFamily="34" charset="-122"/>
                <a:ea typeface="微软雅黑" panose="020B0503020204020204" pitchFamily="34" charset="-122"/>
              </a:rPr>
              <a:t>：输入数据；</a:t>
            </a:r>
            <a:r>
              <a:rPr lang="en-US" altLang="zh-CN" sz="2200" dirty="0">
                <a:solidFill>
                  <a:srgbClr val="7030A0"/>
                </a:solidFill>
                <a:latin typeface="微软雅黑" panose="020B0503020204020204" pitchFamily="34" charset="-122"/>
                <a:ea typeface="微软雅黑" panose="020B0503020204020204" pitchFamily="34" charset="-122"/>
              </a:rPr>
              <a:t>Z</a:t>
            </a:r>
            <a:r>
              <a:rPr lang="zh-CN" altLang="en-US" sz="2200" dirty="0">
                <a:solidFill>
                  <a:srgbClr val="7030A0"/>
                </a:solidFill>
                <a:latin typeface="微软雅黑" panose="020B0503020204020204" pitchFamily="34" charset="-122"/>
                <a:ea typeface="微软雅黑" panose="020B0503020204020204" pitchFamily="34" charset="-122"/>
              </a:rPr>
              <a:t>：检测结果</a:t>
            </a:r>
            <a:endParaRPr lang="en-US" altLang="zh-CN" sz="2200" dirty="0">
              <a:solidFill>
                <a:srgbClr val="7030A0"/>
              </a:solidFill>
              <a:latin typeface="微软雅黑" panose="020B0503020204020204" pitchFamily="34" charset="-122"/>
              <a:ea typeface="微软雅黑" panose="020B0503020204020204" pitchFamily="34" charset="-122"/>
            </a:endParaRPr>
          </a:p>
          <a:p>
            <a:pPr marL="914400" lvl="2" indent="0">
              <a:buNone/>
            </a:pPr>
            <a:r>
              <a:rPr lang="en-US" altLang="zh-CN" sz="2200" dirty="0">
                <a:solidFill>
                  <a:srgbClr val="7030A0"/>
                </a:solidFill>
                <a:latin typeface="微软雅黑" panose="020B0503020204020204" pitchFamily="34" charset="-122"/>
                <a:ea typeface="微软雅黑" panose="020B0503020204020204" pitchFamily="34" charset="-122"/>
              </a:rPr>
              <a:t>S</a:t>
            </a:r>
            <a:r>
              <a:rPr lang="zh-CN" altLang="en-US" sz="2200" dirty="0">
                <a:solidFill>
                  <a:srgbClr val="7030A0"/>
                </a:solidFill>
                <a:latin typeface="微软雅黑" panose="020B0503020204020204" pitchFamily="34" charset="-122"/>
                <a:ea typeface="微软雅黑" panose="020B0503020204020204" pitchFamily="34" charset="-122"/>
              </a:rPr>
              <a:t>：当前状态；</a:t>
            </a:r>
            <a:r>
              <a:rPr lang="en-US" altLang="zh-CN" sz="2200" dirty="0">
                <a:solidFill>
                  <a:srgbClr val="7030A0"/>
                </a:solidFill>
                <a:latin typeface="微软雅黑" panose="020B0503020204020204" pitchFamily="34" charset="-122"/>
                <a:ea typeface="微软雅黑" panose="020B0503020204020204" pitchFamily="34" charset="-122"/>
              </a:rPr>
              <a:t>S</a:t>
            </a:r>
            <a:r>
              <a:rPr lang="zh-CN" altLang="en-US" sz="2200" baseline="30000" dirty="0">
                <a:solidFill>
                  <a:srgbClr val="7030A0"/>
                </a:solidFill>
                <a:latin typeface="微软雅黑" panose="020B0503020204020204" pitchFamily="34" charset="-122"/>
                <a:ea typeface="微软雅黑" panose="020B0503020204020204" pitchFamily="34" charset="-122"/>
              </a:rPr>
              <a:t>*</a:t>
            </a:r>
            <a:r>
              <a:rPr lang="zh-CN" altLang="en-US" sz="2200" dirty="0">
                <a:solidFill>
                  <a:srgbClr val="7030A0"/>
                </a:solidFill>
                <a:latin typeface="微软雅黑" panose="020B0503020204020204" pitchFamily="34" charset="-122"/>
                <a:ea typeface="微软雅黑" panose="020B0503020204020204" pitchFamily="34" charset="-122"/>
              </a:rPr>
              <a:t> ：次态</a:t>
            </a:r>
            <a:endParaRPr lang="en-US" altLang="zh-CN" sz="2200" dirty="0">
              <a:solidFill>
                <a:srgbClr val="7030A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30</a:t>
            </a:fld>
            <a:endParaRPr lang="en-US" altLang="zh-CN"/>
          </a:p>
        </p:txBody>
      </p:sp>
      <p:sp>
        <p:nvSpPr>
          <p:cNvPr id="14" name="矩形 13"/>
          <p:cNvSpPr/>
          <p:nvPr/>
        </p:nvSpPr>
        <p:spPr>
          <a:xfrm>
            <a:off x="5641141" y="1804754"/>
            <a:ext cx="529312" cy="430887"/>
          </a:xfrm>
          <a:prstGeom prst="rect">
            <a:avLst/>
          </a:prstGeom>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S1</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sp>
        <p:nvSpPr>
          <p:cNvPr id="20" name="矩形 19"/>
          <p:cNvSpPr/>
          <p:nvPr/>
        </p:nvSpPr>
        <p:spPr>
          <a:xfrm>
            <a:off x="5652120" y="2236220"/>
            <a:ext cx="529445" cy="430887"/>
          </a:xfrm>
          <a:prstGeom prst="rect">
            <a:avLst/>
          </a:prstGeom>
        </p:spPr>
        <p:txBody>
          <a:bodyPr wrap="squar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S2</a:t>
            </a:r>
            <a:r>
              <a:rPr lang="zh-CN" altLang="en-US" sz="2000" dirty="0">
                <a:latin typeface="微软雅黑 Light" panose="020B0502040204020203" pitchFamily="34" charset="-122"/>
                <a:ea typeface="微软雅黑 Light" panose="020B0502040204020203" pitchFamily="34" charset="-122"/>
              </a:rPr>
              <a:t> </a:t>
            </a:r>
          </a:p>
        </p:txBody>
      </p:sp>
      <p:sp>
        <p:nvSpPr>
          <p:cNvPr id="32" name="矩形 31"/>
          <p:cNvSpPr/>
          <p:nvPr/>
        </p:nvSpPr>
        <p:spPr>
          <a:xfrm>
            <a:off x="5652120" y="2636912"/>
            <a:ext cx="604653" cy="430887"/>
          </a:xfrm>
          <a:prstGeom prst="rect">
            <a:avLst/>
          </a:prstGeom>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S3</a:t>
            </a:r>
            <a:r>
              <a:rPr lang="zh-CN" altLang="en-US" sz="2000" dirty="0">
                <a:latin typeface="微软雅黑 Light" panose="020B0502040204020203" pitchFamily="34" charset="-122"/>
                <a:ea typeface="微软雅黑 Light" panose="020B0502040204020203" pitchFamily="34" charset="-122"/>
              </a:rPr>
              <a:t> </a:t>
            </a:r>
          </a:p>
        </p:txBody>
      </p:sp>
      <p:sp>
        <p:nvSpPr>
          <p:cNvPr id="34" name="矩形 33"/>
          <p:cNvSpPr/>
          <p:nvPr/>
        </p:nvSpPr>
        <p:spPr>
          <a:xfrm>
            <a:off x="5626511" y="1416273"/>
            <a:ext cx="563033" cy="430887"/>
          </a:xfrm>
          <a:prstGeom prst="rect">
            <a:avLst/>
          </a:prstGeom>
        </p:spPr>
        <p:txBody>
          <a:bodyPr wrap="square">
            <a:spAutoFit/>
          </a:bodyPr>
          <a:lstStyle/>
          <a:p>
            <a:pPr marL="0" lvl="1" indent="0">
              <a:buNone/>
            </a:pPr>
            <a:r>
              <a:rPr lang="en-US" altLang="zh-CN" sz="2200" b="1" dirty="0">
                <a:solidFill>
                  <a:schemeClr val="accent4"/>
                </a:solidFill>
                <a:latin typeface="微软雅黑" panose="020B0503020204020204" pitchFamily="34" charset="-122"/>
                <a:ea typeface="微软雅黑" panose="020B0503020204020204" pitchFamily="34" charset="-122"/>
              </a:rPr>
              <a:t>S0</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grpSp>
        <p:nvGrpSpPr>
          <p:cNvPr id="30" name="Group 25"/>
          <p:cNvGrpSpPr/>
          <p:nvPr/>
        </p:nvGrpSpPr>
        <p:grpSpPr bwMode="auto">
          <a:xfrm>
            <a:off x="5398538" y="655724"/>
            <a:ext cx="3429000" cy="2454997"/>
            <a:chOff x="4128" y="1599"/>
            <a:chExt cx="2160" cy="1977"/>
          </a:xfrm>
        </p:grpSpPr>
        <p:sp>
          <p:nvSpPr>
            <p:cNvPr id="35" name="Line 26"/>
            <p:cNvSpPr>
              <a:spLocks noChangeShapeType="1"/>
            </p:cNvSpPr>
            <p:nvPr/>
          </p:nvSpPr>
          <p:spPr bwMode="auto">
            <a:xfrm>
              <a:off x="4176" y="1632"/>
              <a:ext cx="211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8" name="Text Box 27"/>
            <p:cNvSpPr txBox="1">
              <a:spLocks noChangeArrowheads="1"/>
            </p:cNvSpPr>
            <p:nvPr/>
          </p:nvSpPr>
          <p:spPr bwMode="auto">
            <a:xfrm>
              <a:off x="4128" y="1762"/>
              <a:ext cx="57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chemeClr val="accent4"/>
                  </a:solidFill>
                  <a:latin typeface="微软雅黑" panose="020B0503020204020204" pitchFamily="34" charset="-122"/>
                  <a:ea typeface="微软雅黑" panose="020B0503020204020204" pitchFamily="34" charset="-122"/>
                </a:rPr>
                <a:t>现态</a:t>
              </a:r>
              <a:r>
                <a:rPr lang="en-US" altLang="zh-CN" sz="2200" b="1" dirty="0">
                  <a:solidFill>
                    <a:schemeClr val="accent4"/>
                  </a:solidFill>
                  <a:latin typeface="微软雅黑" panose="020B0503020204020204" pitchFamily="34" charset="-122"/>
                  <a:ea typeface="微软雅黑" panose="020B0503020204020204" pitchFamily="34" charset="-122"/>
                </a:rPr>
                <a:t>S</a:t>
              </a:r>
            </a:p>
          </p:txBody>
        </p:sp>
        <p:sp>
          <p:nvSpPr>
            <p:cNvPr id="39" name="Line 28"/>
            <p:cNvSpPr>
              <a:spLocks noChangeShapeType="1"/>
            </p:cNvSpPr>
            <p:nvPr/>
          </p:nvSpPr>
          <p:spPr bwMode="auto">
            <a:xfrm>
              <a:off x="4152" y="2169"/>
              <a:ext cx="211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0" name="Text Box 29"/>
            <p:cNvSpPr txBox="1">
              <a:spLocks noChangeArrowheads="1"/>
            </p:cNvSpPr>
            <p:nvPr/>
          </p:nvSpPr>
          <p:spPr bwMode="auto">
            <a:xfrm>
              <a:off x="4941" y="1884"/>
              <a:ext cx="1171"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X=0      X=1</a:t>
              </a:r>
            </a:p>
          </p:txBody>
        </p:sp>
        <p:sp>
          <p:nvSpPr>
            <p:cNvPr id="41" name="Line 30"/>
            <p:cNvSpPr>
              <a:spLocks noChangeShapeType="1"/>
            </p:cNvSpPr>
            <p:nvPr/>
          </p:nvSpPr>
          <p:spPr bwMode="auto">
            <a:xfrm>
              <a:off x="4800" y="1632"/>
              <a:ext cx="7" cy="1941"/>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2" name="Line 31"/>
            <p:cNvSpPr>
              <a:spLocks noChangeShapeType="1"/>
            </p:cNvSpPr>
            <p:nvPr/>
          </p:nvSpPr>
          <p:spPr bwMode="auto">
            <a:xfrm>
              <a:off x="4793" y="1877"/>
              <a:ext cx="14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3" name="Line 32"/>
            <p:cNvSpPr>
              <a:spLocks noChangeShapeType="1"/>
            </p:cNvSpPr>
            <p:nvPr/>
          </p:nvSpPr>
          <p:spPr bwMode="auto">
            <a:xfrm>
              <a:off x="4176" y="3576"/>
              <a:ext cx="211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4" name="Text Box 33"/>
            <p:cNvSpPr txBox="1">
              <a:spLocks noChangeArrowheads="1"/>
            </p:cNvSpPr>
            <p:nvPr/>
          </p:nvSpPr>
          <p:spPr bwMode="auto">
            <a:xfrm>
              <a:off x="5264" y="1599"/>
              <a:ext cx="50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S*/Z</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grpSp>
      <p:sp>
        <p:nvSpPr>
          <p:cNvPr id="46" name="Text Box 7"/>
          <p:cNvSpPr txBox="1">
            <a:spLocks noChangeArrowheads="1"/>
          </p:cNvSpPr>
          <p:nvPr/>
        </p:nvSpPr>
        <p:spPr bwMode="auto">
          <a:xfrm>
            <a:off x="6732489" y="1379156"/>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S0/0</a:t>
            </a:r>
          </a:p>
        </p:txBody>
      </p:sp>
      <p:sp>
        <p:nvSpPr>
          <p:cNvPr id="47" name="Text Box 7"/>
          <p:cNvSpPr txBox="1">
            <a:spLocks noChangeArrowheads="1"/>
          </p:cNvSpPr>
          <p:nvPr/>
        </p:nvSpPr>
        <p:spPr bwMode="auto">
          <a:xfrm>
            <a:off x="7899513" y="1356538"/>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S1/0</a:t>
            </a:r>
          </a:p>
        </p:txBody>
      </p:sp>
      <p:sp>
        <p:nvSpPr>
          <p:cNvPr id="48" name="Text Box 7"/>
          <p:cNvSpPr txBox="1">
            <a:spLocks noChangeArrowheads="1"/>
          </p:cNvSpPr>
          <p:nvPr/>
        </p:nvSpPr>
        <p:spPr bwMode="auto">
          <a:xfrm>
            <a:off x="6705512" y="1776456"/>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S2/0</a:t>
            </a:r>
          </a:p>
        </p:txBody>
      </p:sp>
      <p:sp>
        <p:nvSpPr>
          <p:cNvPr id="49" name="Text Box 7"/>
          <p:cNvSpPr txBox="1">
            <a:spLocks noChangeArrowheads="1"/>
          </p:cNvSpPr>
          <p:nvPr/>
        </p:nvSpPr>
        <p:spPr bwMode="auto">
          <a:xfrm>
            <a:off x="7875467" y="1801436"/>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S1/0</a:t>
            </a:r>
          </a:p>
        </p:txBody>
      </p:sp>
      <p:sp>
        <p:nvSpPr>
          <p:cNvPr id="52" name="Text Box 7"/>
          <p:cNvSpPr txBox="1">
            <a:spLocks noChangeArrowheads="1"/>
          </p:cNvSpPr>
          <p:nvPr/>
        </p:nvSpPr>
        <p:spPr bwMode="auto">
          <a:xfrm>
            <a:off x="6662148" y="2201549"/>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S0/0</a:t>
            </a:r>
          </a:p>
        </p:txBody>
      </p:sp>
      <p:sp>
        <p:nvSpPr>
          <p:cNvPr id="53" name="Text Box 7"/>
          <p:cNvSpPr txBox="1">
            <a:spLocks noChangeArrowheads="1"/>
          </p:cNvSpPr>
          <p:nvPr/>
        </p:nvSpPr>
        <p:spPr bwMode="auto">
          <a:xfrm>
            <a:off x="7848490" y="2202496"/>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S3/</a:t>
            </a:r>
            <a:r>
              <a:rPr lang="en-US" altLang="zh-CN" sz="2200" b="1" dirty="0">
                <a:solidFill>
                  <a:srgbClr val="C00000"/>
                </a:solidFill>
                <a:latin typeface="微软雅黑" panose="020B0503020204020204" pitchFamily="34" charset="-122"/>
                <a:ea typeface="微软雅黑" panose="020B0503020204020204" pitchFamily="34" charset="-122"/>
              </a:rPr>
              <a:t>1</a:t>
            </a:r>
          </a:p>
        </p:txBody>
      </p:sp>
      <p:sp>
        <p:nvSpPr>
          <p:cNvPr id="54" name="Text Box 7"/>
          <p:cNvSpPr txBox="1">
            <a:spLocks noChangeArrowheads="1"/>
          </p:cNvSpPr>
          <p:nvPr/>
        </p:nvSpPr>
        <p:spPr bwMode="auto">
          <a:xfrm>
            <a:off x="6694494" y="2649060"/>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S2/0</a:t>
            </a:r>
          </a:p>
        </p:txBody>
      </p:sp>
      <p:sp>
        <p:nvSpPr>
          <p:cNvPr id="55" name="Text Box 7"/>
          <p:cNvSpPr txBox="1">
            <a:spLocks noChangeArrowheads="1"/>
          </p:cNvSpPr>
          <p:nvPr/>
        </p:nvSpPr>
        <p:spPr bwMode="auto">
          <a:xfrm>
            <a:off x="7899512" y="2683253"/>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S1/0</a:t>
            </a:r>
          </a:p>
        </p:txBody>
      </p:sp>
      <p:sp>
        <p:nvSpPr>
          <p:cNvPr id="5" name="矩形 4"/>
          <p:cNvSpPr/>
          <p:nvPr/>
        </p:nvSpPr>
        <p:spPr>
          <a:xfrm>
            <a:off x="6752245" y="260811"/>
            <a:ext cx="1031051" cy="430887"/>
          </a:xfrm>
          <a:prstGeom prst="rect">
            <a:avLst/>
          </a:prstGeom>
        </p:spPr>
        <p:txBody>
          <a:bodyPr wrap="none">
            <a:spAutoFit/>
          </a:bodyPr>
          <a:lstStyle/>
          <a:p>
            <a:r>
              <a:rPr lang="zh-CN" altLang="en-US" sz="2200" b="1" dirty="0">
                <a:solidFill>
                  <a:schemeClr val="accent4"/>
                </a:solidFill>
                <a:latin typeface="微软雅黑" panose="020B0503020204020204" pitchFamily="34" charset="-122"/>
                <a:ea typeface="微软雅黑" panose="020B0503020204020204" pitchFamily="34" charset="-122"/>
              </a:rPr>
              <a:t>状态表</a:t>
            </a:r>
            <a:endParaRPr lang="zh-CN" altLang="en-US" sz="2200" b="1" dirty="0">
              <a:latin typeface="微软雅黑" panose="020B0503020204020204" pitchFamily="34" charset="-122"/>
              <a:ea typeface="微软雅黑" panose="020B0503020204020204" pitchFamily="34" charset="-122"/>
            </a:endParaRPr>
          </a:p>
        </p:txBody>
      </p:sp>
      <p:sp>
        <p:nvSpPr>
          <p:cNvPr id="70" name="椭圆 69"/>
          <p:cNvSpPr/>
          <p:nvPr/>
        </p:nvSpPr>
        <p:spPr>
          <a:xfrm>
            <a:off x="1774514" y="5096789"/>
            <a:ext cx="669535"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2060"/>
                </a:solidFill>
              </a:rPr>
              <a:t>S0</a:t>
            </a:r>
            <a:endParaRPr lang="zh-CN" altLang="en-US" dirty="0">
              <a:solidFill>
                <a:srgbClr val="002060"/>
              </a:solidFill>
            </a:endParaRPr>
          </a:p>
        </p:txBody>
      </p:sp>
      <p:sp>
        <p:nvSpPr>
          <p:cNvPr id="71" name="弧形 70"/>
          <p:cNvSpPr/>
          <p:nvPr/>
        </p:nvSpPr>
        <p:spPr>
          <a:xfrm rot="16200000">
            <a:off x="1408451" y="5203124"/>
            <a:ext cx="520241" cy="428756"/>
          </a:xfrm>
          <a:prstGeom prst="arc">
            <a:avLst>
              <a:gd name="adj1" fmla="val 7548941"/>
              <a:gd name="adj2" fmla="val 1764074"/>
            </a:avLst>
          </a:prstGeom>
          <a:ln w="3175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文本框 71"/>
          <p:cNvSpPr txBox="1"/>
          <p:nvPr/>
        </p:nvSpPr>
        <p:spPr>
          <a:xfrm>
            <a:off x="806121" y="5165911"/>
            <a:ext cx="648072" cy="646331"/>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sp>
        <p:nvSpPr>
          <p:cNvPr id="73" name="椭圆 72"/>
          <p:cNvSpPr/>
          <p:nvPr/>
        </p:nvSpPr>
        <p:spPr>
          <a:xfrm>
            <a:off x="3674637" y="5124507"/>
            <a:ext cx="669535"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2060"/>
                </a:solidFill>
              </a:rPr>
              <a:t>S1</a:t>
            </a:r>
            <a:endParaRPr lang="zh-CN" altLang="en-US" dirty="0">
              <a:solidFill>
                <a:srgbClr val="002060"/>
              </a:solidFill>
            </a:endParaRPr>
          </a:p>
        </p:txBody>
      </p:sp>
      <p:cxnSp>
        <p:nvCxnSpPr>
          <p:cNvPr id="74" name="直接箭头连接符 73"/>
          <p:cNvCxnSpPr>
            <a:stCxn id="70" idx="6"/>
            <a:endCxn id="73" idx="2"/>
          </p:cNvCxnSpPr>
          <p:nvPr/>
        </p:nvCxnSpPr>
        <p:spPr bwMode="auto">
          <a:xfrm>
            <a:off x="2444049" y="5387206"/>
            <a:ext cx="1230588" cy="27718"/>
          </a:xfrm>
          <a:prstGeom prst="straightConnector1">
            <a:avLst/>
          </a:prstGeom>
          <a:ln w="285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75" name="文本框 74"/>
          <p:cNvSpPr txBox="1"/>
          <p:nvPr/>
        </p:nvSpPr>
        <p:spPr>
          <a:xfrm>
            <a:off x="2561894" y="5041609"/>
            <a:ext cx="1155419" cy="369332"/>
          </a:xfrm>
          <a:prstGeom prst="rect">
            <a:avLst/>
          </a:prstGeom>
          <a:noFill/>
        </p:spPr>
        <p:txBody>
          <a:bodyPr wrap="square" rtlCol="0">
            <a:spAutoFit/>
          </a:bodyPr>
          <a:lstStyle/>
          <a:p>
            <a:r>
              <a:rPr lang="en-US" altLang="zh-CN" b="1" dirty="0">
                <a:solidFill>
                  <a:srgbClr val="C00000"/>
                </a:solidFill>
              </a:rPr>
              <a:t>X=1/Z=0</a:t>
            </a:r>
            <a:endParaRPr lang="zh-CN" altLang="en-US" b="1" dirty="0">
              <a:solidFill>
                <a:srgbClr val="C00000"/>
              </a:solidFill>
            </a:endParaRPr>
          </a:p>
        </p:txBody>
      </p:sp>
      <p:sp>
        <p:nvSpPr>
          <p:cNvPr id="76" name="矩形 75"/>
          <p:cNvSpPr/>
          <p:nvPr/>
        </p:nvSpPr>
        <p:spPr>
          <a:xfrm>
            <a:off x="158049" y="3910211"/>
            <a:ext cx="4286751" cy="400110"/>
          </a:xfrm>
          <a:prstGeom prst="rect">
            <a:avLst/>
          </a:prstGeom>
        </p:spPr>
        <p:txBody>
          <a:bodyPr wrap="none">
            <a:spAutoFit/>
          </a:bodyPr>
          <a:lstStyle/>
          <a:p>
            <a:pPr indent="-8255"/>
            <a:r>
              <a:rPr lang="en-US" altLang="zh-CN" sz="2000" b="1" dirty="0">
                <a:latin typeface="微软雅黑" panose="020B0503020204020204" pitchFamily="34" charset="-122"/>
                <a:ea typeface="微软雅黑" panose="020B0503020204020204" pitchFamily="34" charset="-122"/>
              </a:rPr>
              <a:t>S1</a:t>
            </a:r>
            <a:r>
              <a:rPr lang="zh-CN" altLang="en-US" sz="2000" b="1" dirty="0">
                <a:latin typeface="微软雅黑" panose="020B0503020204020204" pitchFamily="34" charset="-122"/>
                <a:ea typeface="微软雅黑" panose="020B0503020204020204" pitchFamily="34" charset="-122"/>
              </a:rPr>
              <a:t>：接收到“</a:t>
            </a:r>
            <a:r>
              <a:rPr lang="en-US" altLang="zh-CN" sz="2000" b="1" dirty="0">
                <a:latin typeface="微软雅黑" panose="020B0503020204020204" pitchFamily="34" charset="-122"/>
                <a:ea typeface="微软雅黑" panose="020B0503020204020204" pitchFamily="34" charset="-122"/>
              </a:rPr>
              <a:t>101</a:t>
            </a:r>
            <a:r>
              <a:rPr lang="zh-CN" altLang="en-US" sz="2000" b="1" dirty="0">
                <a:latin typeface="微软雅黑" panose="020B0503020204020204" pitchFamily="34" charset="-122"/>
                <a:ea typeface="微软雅黑" panose="020B0503020204020204" pitchFamily="34" charset="-122"/>
              </a:rPr>
              <a:t>”序列中第一个</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 </a:t>
            </a:r>
          </a:p>
        </p:txBody>
      </p:sp>
      <p:sp>
        <p:nvSpPr>
          <p:cNvPr id="77" name="弧形 76"/>
          <p:cNvSpPr/>
          <p:nvPr/>
        </p:nvSpPr>
        <p:spPr>
          <a:xfrm rot="12799061">
            <a:off x="3619914" y="5525146"/>
            <a:ext cx="520241" cy="428756"/>
          </a:xfrm>
          <a:prstGeom prst="arc">
            <a:avLst>
              <a:gd name="adj1" fmla="val 7548941"/>
              <a:gd name="adj2" fmla="val 966518"/>
            </a:avLst>
          </a:prstGeom>
          <a:ln w="3175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文本框 77"/>
          <p:cNvSpPr txBox="1"/>
          <p:nvPr/>
        </p:nvSpPr>
        <p:spPr>
          <a:xfrm>
            <a:off x="3059343" y="5461677"/>
            <a:ext cx="648072" cy="646331"/>
          </a:xfrm>
          <a:prstGeom prst="rect">
            <a:avLst/>
          </a:prstGeom>
          <a:noFill/>
        </p:spPr>
        <p:txBody>
          <a:bodyPr wrap="square" rtlCol="0">
            <a:spAutoFit/>
          </a:bodyPr>
          <a:lstStyle/>
          <a:p>
            <a:r>
              <a:rPr lang="en-US" altLang="zh-CN" b="1" dirty="0">
                <a:solidFill>
                  <a:srgbClr val="C00000"/>
                </a:solidFill>
              </a:rPr>
              <a:t>X=1/Z=0</a:t>
            </a:r>
            <a:endParaRPr lang="zh-CN" altLang="en-US" b="1" dirty="0">
              <a:solidFill>
                <a:srgbClr val="C00000"/>
              </a:solidFill>
            </a:endParaRPr>
          </a:p>
        </p:txBody>
      </p:sp>
      <p:cxnSp>
        <p:nvCxnSpPr>
          <p:cNvPr id="79" name="直接箭头连接符 78"/>
          <p:cNvCxnSpPr>
            <a:endCxn id="81" idx="2"/>
          </p:cNvCxnSpPr>
          <p:nvPr/>
        </p:nvCxnSpPr>
        <p:spPr bwMode="auto">
          <a:xfrm>
            <a:off x="4377758" y="5431612"/>
            <a:ext cx="1155419" cy="16186"/>
          </a:xfrm>
          <a:prstGeom prst="straightConnector1">
            <a:avLst/>
          </a:prstGeom>
          <a:ln w="285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80" name="文本框 79"/>
          <p:cNvSpPr txBox="1"/>
          <p:nvPr/>
        </p:nvSpPr>
        <p:spPr>
          <a:xfrm>
            <a:off x="4398652" y="5044023"/>
            <a:ext cx="1155419" cy="369332"/>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sp>
        <p:nvSpPr>
          <p:cNvPr id="81" name="椭圆 80"/>
          <p:cNvSpPr/>
          <p:nvPr/>
        </p:nvSpPr>
        <p:spPr>
          <a:xfrm>
            <a:off x="5533177" y="5157381"/>
            <a:ext cx="669535"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2060"/>
                </a:solidFill>
              </a:rPr>
              <a:t>S2</a:t>
            </a:r>
            <a:endParaRPr lang="zh-CN" altLang="en-US" dirty="0">
              <a:solidFill>
                <a:srgbClr val="002060"/>
              </a:solidFill>
            </a:endParaRPr>
          </a:p>
        </p:txBody>
      </p:sp>
      <p:sp>
        <p:nvSpPr>
          <p:cNvPr id="82" name="矩形 81"/>
          <p:cNvSpPr/>
          <p:nvPr/>
        </p:nvSpPr>
        <p:spPr>
          <a:xfrm>
            <a:off x="4530953" y="3501008"/>
            <a:ext cx="3199915" cy="400110"/>
          </a:xfrm>
          <a:prstGeom prst="rect">
            <a:avLst/>
          </a:prstGeom>
        </p:spPr>
        <p:txBody>
          <a:bodyPr wrap="none">
            <a:spAutoFit/>
          </a:bodyPr>
          <a:lstStyle/>
          <a:p>
            <a:pPr indent="-8255"/>
            <a:r>
              <a:rPr lang="en-US" altLang="zh-CN" sz="2000" b="1" dirty="0">
                <a:latin typeface="微软雅黑" panose="020B0503020204020204" pitchFamily="34" charset="-122"/>
                <a:ea typeface="微软雅黑" panose="020B0503020204020204" pitchFamily="34" charset="-122"/>
              </a:rPr>
              <a:t>S2</a:t>
            </a:r>
            <a:r>
              <a:rPr lang="zh-CN" altLang="en-US" sz="2000" b="1" dirty="0">
                <a:latin typeface="微软雅黑" panose="020B0503020204020204" pitchFamily="34" charset="-122"/>
                <a:ea typeface="微软雅黑" panose="020B0503020204020204" pitchFamily="34" charset="-122"/>
              </a:rPr>
              <a:t>：接收到该序列中的1</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 </a:t>
            </a:r>
          </a:p>
        </p:txBody>
      </p:sp>
      <p:cxnSp>
        <p:nvCxnSpPr>
          <p:cNvPr id="83" name="曲线连接符 16"/>
          <p:cNvCxnSpPr>
            <a:stCxn id="81" idx="4"/>
            <a:endCxn id="70" idx="5"/>
          </p:cNvCxnSpPr>
          <p:nvPr/>
        </p:nvCxnSpPr>
        <p:spPr>
          <a:xfrm rot="5400000" flipH="1">
            <a:off x="4034145" y="3904416"/>
            <a:ext cx="145653" cy="3521947"/>
          </a:xfrm>
          <a:prstGeom prst="curvedConnector3">
            <a:avLst>
              <a:gd name="adj1" fmla="val -48437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3718746" y="6068107"/>
            <a:ext cx="1155419" cy="369332"/>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sp>
        <p:nvSpPr>
          <p:cNvPr id="85" name="文本框 84"/>
          <p:cNvSpPr txBox="1"/>
          <p:nvPr/>
        </p:nvSpPr>
        <p:spPr>
          <a:xfrm>
            <a:off x="6286450" y="5062794"/>
            <a:ext cx="1155419" cy="369332"/>
          </a:xfrm>
          <a:prstGeom prst="rect">
            <a:avLst/>
          </a:prstGeom>
          <a:noFill/>
        </p:spPr>
        <p:txBody>
          <a:bodyPr wrap="square" rtlCol="0">
            <a:spAutoFit/>
          </a:bodyPr>
          <a:lstStyle/>
          <a:p>
            <a:r>
              <a:rPr lang="en-US" altLang="zh-CN" b="1" dirty="0">
                <a:solidFill>
                  <a:srgbClr val="C00000"/>
                </a:solidFill>
              </a:rPr>
              <a:t>X=1/Z=1</a:t>
            </a:r>
            <a:endParaRPr lang="zh-CN" altLang="en-US" b="1" dirty="0">
              <a:solidFill>
                <a:srgbClr val="C00000"/>
              </a:solidFill>
            </a:endParaRPr>
          </a:p>
        </p:txBody>
      </p:sp>
      <p:cxnSp>
        <p:nvCxnSpPr>
          <p:cNvPr id="86" name="直接箭头连接符 85"/>
          <p:cNvCxnSpPr/>
          <p:nvPr/>
        </p:nvCxnSpPr>
        <p:spPr bwMode="auto">
          <a:xfrm>
            <a:off x="6190387" y="5461677"/>
            <a:ext cx="1230588" cy="27718"/>
          </a:xfrm>
          <a:prstGeom prst="straightConnector1">
            <a:avLst/>
          </a:prstGeom>
          <a:ln w="285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87" name="矩形 86"/>
          <p:cNvSpPr/>
          <p:nvPr/>
        </p:nvSpPr>
        <p:spPr>
          <a:xfrm>
            <a:off x="4530953" y="3895052"/>
            <a:ext cx="3538148" cy="400110"/>
          </a:xfrm>
          <a:prstGeom prst="rect">
            <a:avLst/>
          </a:prstGeom>
        </p:spPr>
        <p:txBody>
          <a:bodyPr wrap="none">
            <a:spAutoFit/>
          </a:bodyPr>
          <a:lstStyle/>
          <a:p>
            <a:pPr indent="-8255"/>
            <a:r>
              <a:rPr lang="en-US" altLang="zh-CN" sz="2000" b="1" dirty="0">
                <a:latin typeface="微软雅黑" panose="020B0503020204020204" pitchFamily="34" charset="-122"/>
                <a:ea typeface="微软雅黑" panose="020B0503020204020204" pitchFamily="34" charset="-122"/>
              </a:rPr>
              <a:t>S3</a:t>
            </a:r>
            <a:r>
              <a:rPr lang="zh-CN" altLang="en-US" sz="2000" b="1" dirty="0">
                <a:latin typeface="微软雅黑" panose="020B0503020204020204" pitchFamily="34" charset="-122"/>
                <a:ea typeface="微软雅黑" panose="020B0503020204020204" pitchFamily="34" charset="-122"/>
              </a:rPr>
              <a:t>：接收到一个“1</a:t>
            </a:r>
            <a:r>
              <a:rPr lang="en-US" altLang="zh-CN" sz="2000" b="1" dirty="0">
                <a:latin typeface="微软雅黑" panose="020B0503020204020204" pitchFamily="34" charset="-122"/>
                <a:ea typeface="微软雅黑" panose="020B0503020204020204" pitchFamily="34" charset="-122"/>
              </a:rPr>
              <a:t>01</a:t>
            </a:r>
            <a:r>
              <a:rPr lang="zh-CN" altLang="en-US" sz="2000" b="1" dirty="0">
                <a:latin typeface="微软雅黑" panose="020B0503020204020204" pitchFamily="34" charset="-122"/>
                <a:ea typeface="微软雅黑" panose="020B0503020204020204" pitchFamily="34" charset="-122"/>
              </a:rPr>
              <a:t>”序列</a:t>
            </a:r>
          </a:p>
        </p:txBody>
      </p:sp>
      <p:sp>
        <p:nvSpPr>
          <p:cNvPr id="88" name="椭圆 87"/>
          <p:cNvSpPr/>
          <p:nvPr/>
        </p:nvSpPr>
        <p:spPr>
          <a:xfrm>
            <a:off x="7430857" y="5236563"/>
            <a:ext cx="669535" cy="58083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2060"/>
                </a:solidFill>
              </a:rPr>
              <a:t>S3</a:t>
            </a:r>
            <a:endParaRPr lang="zh-CN" altLang="en-US" dirty="0">
              <a:solidFill>
                <a:srgbClr val="002060"/>
              </a:solidFill>
            </a:endParaRPr>
          </a:p>
        </p:txBody>
      </p:sp>
      <p:sp>
        <p:nvSpPr>
          <p:cNvPr id="89" name="矩形 88"/>
          <p:cNvSpPr/>
          <p:nvPr/>
        </p:nvSpPr>
        <p:spPr>
          <a:xfrm>
            <a:off x="158049" y="3514585"/>
            <a:ext cx="4798825" cy="400110"/>
          </a:xfrm>
          <a:prstGeom prst="rect">
            <a:avLst/>
          </a:prstGeom>
        </p:spPr>
        <p:txBody>
          <a:bodyPr wrap="square">
            <a:spAutoFit/>
          </a:bodyPr>
          <a:lstStyle/>
          <a:p>
            <a:pPr indent="-8255"/>
            <a:r>
              <a:rPr lang="en-US" altLang="zh-CN" sz="2000" b="1" dirty="0">
                <a:latin typeface="微软雅黑" panose="020B0503020204020204" pitchFamily="34" charset="-122"/>
                <a:ea typeface="微软雅黑" panose="020B0503020204020204" pitchFamily="34" charset="-122"/>
              </a:rPr>
              <a:t>S0</a:t>
            </a:r>
            <a:r>
              <a:rPr lang="zh-CN" altLang="en-US" sz="2000" b="1" dirty="0">
                <a:latin typeface="微软雅黑" panose="020B0503020204020204" pitchFamily="34" charset="-122"/>
                <a:ea typeface="微软雅黑" panose="020B0503020204020204" pitchFamily="34" charset="-122"/>
              </a:rPr>
              <a:t>：初始状态，等待接收输入</a:t>
            </a:r>
            <a:endParaRPr lang="zh-CN" altLang="en-US" b="1" dirty="0">
              <a:latin typeface="微软雅黑" panose="020B0503020204020204" pitchFamily="34" charset="-122"/>
              <a:ea typeface="微软雅黑" panose="020B0503020204020204" pitchFamily="34" charset="-122"/>
            </a:endParaRPr>
          </a:p>
        </p:txBody>
      </p:sp>
      <p:sp>
        <p:nvSpPr>
          <p:cNvPr id="90" name="文本框 89"/>
          <p:cNvSpPr txBox="1"/>
          <p:nvPr/>
        </p:nvSpPr>
        <p:spPr>
          <a:xfrm>
            <a:off x="6457941" y="5756351"/>
            <a:ext cx="1155419" cy="369332"/>
          </a:xfrm>
          <a:prstGeom prst="rect">
            <a:avLst/>
          </a:prstGeom>
          <a:noFill/>
        </p:spPr>
        <p:txBody>
          <a:bodyPr wrap="square" rtlCol="0">
            <a:spAutoFit/>
          </a:bodyPr>
          <a:lstStyle/>
          <a:p>
            <a:r>
              <a:rPr lang="en-US" altLang="zh-CN" b="1" dirty="0">
                <a:solidFill>
                  <a:srgbClr val="C00000"/>
                </a:solidFill>
              </a:rPr>
              <a:t>X=0/Z=0</a:t>
            </a:r>
            <a:endParaRPr lang="zh-CN" altLang="en-US" b="1" dirty="0">
              <a:solidFill>
                <a:srgbClr val="C00000"/>
              </a:solidFill>
            </a:endParaRPr>
          </a:p>
        </p:txBody>
      </p:sp>
      <p:cxnSp>
        <p:nvCxnSpPr>
          <p:cNvPr id="91" name="曲线连接符 16"/>
          <p:cNvCxnSpPr>
            <a:stCxn id="88" idx="4"/>
            <a:endCxn id="81" idx="5"/>
          </p:cNvCxnSpPr>
          <p:nvPr/>
        </p:nvCxnSpPr>
        <p:spPr>
          <a:xfrm rot="5400000" flipH="1">
            <a:off x="6853021" y="4904794"/>
            <a:ext cx="164243" cy="1660964"/>
          </a:xfrm>
          <a:prstGeom prst="curvedConnector3">
            <a:avLst>
              <a:gd name="adj1" fmla="val -2017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5411342" y="4305229"/>
            <a:ext cx="1155419" cy="369332"/>
          </a:xfrm>
          <a:prstGeom prst="rect">
            <a:avLst/>
          </a:prstGeom>
          <a:noFill/>
        </p:spPr>
        <p:txBody>
          <a:bodyPr wrap="square" rtlCol="0">
            <a:spAutoFit/>
          </a:bodyPr>
          <a:lstStyle/>
          <a:p>
            <a:r>
              <a:rPr lang="en-US" altLang="zh-CN" b="1" dirty="0">
                <a:solidFill>
                  <a:srgbClr val="C00000"/>
                </a:solidFill>
              </a:rPr>
              <a:t>X=1/Z=0</a:t>
            </a:r>
            <a:endParaRPr lang="zh-CN" altLang="en-US" b="1" dirty="0">
              <a:solidFill>
                <a:srgbClr val="C00000"/>
              </a:solidFill>
            </a:endParaRPr>
          </a:p>
        </p:txBody>
      </p:sp>
      <p:sp>
        <p:nvSpPr>
          <p:cNvPr id="93" name="弧形 92"/>
          <p:cNvSpPr/>
          <p:nvPr/>
        </p:nvSpPr>
        <p:spPr>
          <a:xfrm rot="10800000">
            <a:off x="3994907" y="4670835"/>
            <a:ext cx="3618453" cy="1561522"/>
          </a:xfrm>
          <a:prstGeom prst="arc">
            <a:avLst>
              <a:gd name="adj1" fmla="val 575898"/>
              <a:gd name="adj2" fmla="val 10450168"/>
            </a:avLst>
          </a:prstGeom>
          <a:ln w="34925">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animEffect transition="in" filter="blinds(horizontal)">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blinds(horizontal)">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linds(horizont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linds(horizontal)">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blinds(horizontal)">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linds(horizontal)">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blinds(horizontal)">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blinds(horizontal)">
                                      <p:cBhvr>
                                        <p:cTn id="60" dur="500"/>
                                        <p:tgtEl>
                                          <p:spTgt spid="5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blinds(horizontal)">
                                      <p:cBhvr>
                                        <p:cTn id="65" dur="500"/>
                                        <p:tgtEl>
                                          <p:spTgt spid="5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8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blinds(horizontal)">
                                      <p:cBhvr>
                                        <p:cTn id="74" dur="500"/>
                                        <p:tgtEl>
                                          <p:spTgt spid="7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blinds(horizontal)">
                                      <p:cBhvr>
                                        <p:cTn id="103" dur="500"/>
                                        <p:tgtEl>
                                          <p:spTgt spid="73"/>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1" nodeType="clickEffect">
                                  <p:stCondLst>
                                    <p:cond delay="0"/>
                                  </p:stCondLst>
                                  <p:childTnLst>
                                    <p:set>
                                      <p:cBhvr>
                                        <p:cTn id="107" dur="1" fill="hold">
                                          <p:stCondLst>
                                            <p:cond delay="0"/>
                                          </p:stCondLst>
                                        </p:cTn>
                                        <p:tgtEl>
                                          <p:spTgt spid="7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7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7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7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8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81"/>
                                        </p:tgtEl>
                                        <p:attrNameLst>
                                          <p:attrName>style.visibility</p:attrName>
                                        </p:attrNameLst>
                                      </p:cBhvr>
                                      <p:to>
                                        <p:strVal val="visible"/>
                                      </p:to>
                                    </p:set>
                                    <p:animEffect transition="in" filter="blinds(horizontal)">
                                      <p:cBhvr>
                                        <p:cTn id="132" dur="500"/>
                                        <p:tgtEl>
                                          <p:spTgt spid="81"/>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1" nodeType="click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86"/>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8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88"/>
                                        </p:tgtEl>
                                        <p:attrNameLst>
                                          <p:attrName>style.visibility</p:attrName>
                                        </p:attrNameLst>
                                      </p:cBhvr>
                                      <p:to>
                                        <p:strVal val="visible"/>
                                      </p:to>
                                    </p:set>
                                    <p:animEffect transition="in" filter="blinds(horizontal)">
                                      <p:cBhvr>
                                        <p:cTn id="161" dur="500"/>
                                        <p:tgtEl>
                                          <p:spTgt spid="88"/>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1" nodeType="clickEffect">
                                  <p:stCondLst>
                                    <p:cond delay="0"/>
                                  </p:stCondLst>
                                  <p:childTnLst>
                                    <p:set>
                                      <p:cBhvr>
                                        <p:cTn id="165" dur="1" fill="hold">
                                          <p:stCondLst>
                                            <p:cond delay="0"/>
                                          </p:stCondLst>
                                        </p:cTn>
                                        <p:tgtEl>
                                          <p:spTgt spid="88"/>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9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91"/>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9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32" grpId="0"/>
      <p:bldP spid="34" grpId="0"/>
      <p:bldP spid="46" grpId="0" autoUpdateAnimBg="0"/>
      <p:bldP spid="47" grpId="0" autoUpdateAnimBg="0"/>
      <p:bldP spid="48" grpId="0" autoUpdateAnimBg="0"/>
      <p:bldP spid="49" grpId="0" autoUpdateAnimBg="0"/>
      <p:bldP spid="52" grpId="0" autoUpdateAnimBg="0"/>
      <p:bldP spid="53" grpId="0" autoUpdateAnimBg="0"/>
      <p:bldP spid="54" grpId="0" autoUpdateAnimBg="0"/>
      <p:bldP spid="55" grpId="0" autoUpdateAnimBg="0"/>
      <p:bldP spid="5" grpId="0"/>
      <p:bldP spid="70" grpId="0" animBg="1"/>
      <p:bldP spid="70" grpId="1" animBg="1"/>
      <p:bldP spid="71" grpId="0" animBg="1"/>
      <p:bldP spid="72" grpId="0"/>
      <p:bldP spid="73" grpId="0" animBg="1"/>
      <p:bldP spid="73" grpId="1" animBg="1"/>
      <p:bldP spid="75" grpId="0"/>
      <p:bldP spid="76" grpId="0"/>
      <p:bldP spid="77" grpId="0" animBg="1"/>
      <p:bldP spid="78" grpId="0"/>
      <p:bldP spid="80" grpId="0"/>
      <p:bldP spid="81" grpId="0" animBg="1"/>
      <p:bldP spid="81" grpId="1" animBg="1"/>
      <p:bldP spid="82" grpId="0"/>
      <p:bldP spid="84" grpId="0"/>
      <p:bldP spid="85" grpId="0"/>
      <p:bldP spid="87" grpId="0"/>
      <p:bldP spid="88" grpId="0" animBg="1"/>
      <p:bldP spid="88" grpId="1" animBg="1"/>
      <p:bldP spid="89" grpId="0"/>
      <p:bldP spid="90" grpId="0"/>
      <p:bldP spid="92" grpId="0"/>
      <p:bldP spid="9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79873"/>
            <a:ext cx="6073775" cy="479747"/>
          </a:xfrm>
        </p:spPr>
        <p:txBody>
          <a:bodyPr/>
          <a:lstStyle/>
          <a:p>
            <a:r>
              <a:rPr lang="en-US" altLang="zh-CN" b="1" dirty="0"/>
              <a:t>3.2 </a:t>
            </a:r>
            <a:r>
              <a:rPr lang="zh-CN" altLang="zh-CN" b="1" dirty="0"/>
              <a:t>状态图</a:t>
            </a:r>
            <a:r>
              <a:rPr lang="en-US" altLang="zh-CN" b="1" dirty="0"/>
              <a:t>/</a:t>
            </a:r>
            <a:r>
              <a:rPr lang="zh-CN" altLang="zh-CN" b="1" dirty="0"/>
              <a:t>状态表设计</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4392" y="908720"/>
                <a:ext cx="8498842" cy="5336589"/>
              </a:xfrm>
            </p:spPr>
            <p:txBody>
              <a:bodyPr/>
              <a:lstStyle/>
              <a:p>
                <a:pPr marL="514350" indent="-514350">
                  <a:lnSpc>
                    <a:spcPct val="140000"/>
                  </a:lnSpc>
                  <a:spcBef>
                    <a:spcPts val="600"/>
                  </a:spcBef>
                  <a:buClr>
                    <a:srgbClr val="C00000"/>
                  </a:buClr>
                  <a:buSzPct val="100000"/>
                  <a:buFont typeface="+mj-lt"/>
                  <a:buAutoNum type="arabicPeriod" startAt="2"/>
                </a:pPr>
                <a:r>
                  <a:rPr lang="zh-CN" altLang="en-US" sz="2200" b="1" dirty="0">
                    <a:solidFill>
                      <a:srgbClr val="C00000"/>
                    </a:solidFill>
                  </a:rPr>
                  <a:t>构建状态图</a:t>
                </a:r>
                <a:r>
                  <a:rPr lang="en-US" altLang="zh-CN" sz="2200" b="1" dirty="0">
                    <a:solidFill>
                      <a:srgbClr val="C00000"/>
                    </a:solidFill>
                  </a:rPr>
                  <a:t>/</a:t>
                </a:r>
                <a:r>
                  <a:rPr lang="zh-CN" altLang="en-US" sz="2200" b="1" dirty="0">
                    <a:solidFill>
                      <a:srgbClr val="C00000"/>
                    </a:solidFill>
                  </a:rPr>
                  <a:t>表</a:t>
                </a:r>
                <a:endParaRPr lang="en-US" altLang="zh-CN" sz="2200" b="1" dirty="0">
                  <a:solidFill>
                    <a:srgbClr val="C00000"/>
                  </a:solidFill>
                </a:endParaRPr>
              </a:p>
              <a:p>
                <a:pPr lvl="1">
                  <a:lnSpc>
                    <a:spcPct val="140000"/>
                  </a:lnSpc>
                  <a:spcBef>
                    <a:spcPts val="600"/>
                  </a:spcBef>
                </a:pPr>
                <a:r>
                  <a:rPr lang="zh-CN" altLang="en-US" sz="2200" dirty="0">
                    <a:solidFill>
                      <a:schemeClr val="accent4"/>
                    </a:solidFill>
                    <a:latin typeface="微软雅黑" panose="020B0503020204020204" pitchFamily="34" charset="-122"/>
                    <a:ea typeface="微软雅黑" panose="020B0503020204020204" pitchFamily="34" charset="-122"/>
                  </a:rPr>
                  <a:t>构建状态图</a:t>
                </a:r>
                <a:r>
                  <a:rPr lang="en-US" altLang="zh-CN" sz="2200" dirty="0">
                    <a:solidFill>
                      <a:schemeClr val="accent4"/>
                    </a:solidFill>
                    <a:latin typeface="微软雅黑" panose="020B0503020204020204" pitchFamily="34" charset="-122"/>
                    <a:ea typeface="微软雅黑" panose="020B0503020204020204" pitchFamily="34" charset="-122"/>
                  </a:rPr>
                  <a:t>/</a:t>
                </a:r>
                <a:r>
                  <a:rPr lang="zh-CN" altLang="en-US" sz="2200" dirty="0">
                    <a:solidFill>
                      <a:schemeClr val="accent4"/>
                    </a:solidFill>
                    <a:latin typeface="微软雅黑" panose="020B0503020204020204" pitchFamily="34" charset="-122"/>
                    <a:ea typeface="微软雅黑" panose="020B0503020204020204" pitchFamily="34" charset="-122"/>
                  </a:rPr>
                  <a:t>表时，状态转移需满足下列两个条件：</a:t>
                </a:r>
                <a:endParaRPr lang="en-US" altLang="zh-CN" sz="2200" dirty="0">
                  <a:solidFill>
                    <a:schemeClr val="accent4"/>
                  </a:solidFill>
                  <a:latin typeface="微软雅黑" panose="020B0503020204020204" pitchFamily="34" charset="-122"/>
                  <a:ea typeface="微软雅黑" panose="020B0503020204020204" pitchFamily="34" charset="-122"/>
                </a:endParaRPr>
              </a:p>
              <a:p>
                <a:pPr marL="890905" lvl="2" indent="0">
                  <a:lnSpc>
                    <a:spcPct val="140000"/>
                  </a:lnSpc>
                  <a:spcBef>
                    <a:spcPts val="600"/>
                  </a:spcBef>
                  <a:buNone/>
                </a:pPr>
                <a:r>
                  <a:rPr lang="zh-CN" altLang="en-US" sz="2200" dirty="0">
                    <a:solidFill>
                      <a:schemeClr val="accent2"/>
                    </a:solidFill>
                    <a:latin typeface="微软雅黑" panose="020B0503020204020204" pitchFamily="34" charset="-122"/>
                    <a:ea typeface="微软雅黑" panose="020B0503020204020204" pitchFamily="34" charset="-122"/>
                  </a:rPr>
                  <a:t>互斥性</a:t>
                </a:r>
                <a:r>
                  <a:rPr lang="zh-CN" altLang="en-US" sz="2200" dirty="0">
                    <a:solidFill>
                      <a:schemeClr val="accent4"/>
                    </a:solidFill>
                    <a:latin typeface="微软雅黑" panose="020B0503020204020204" pitchFamily="34" charset="-122"/>
                    <a:ea typeface="微软雅黑" panose="020B0503020204020204" pitchFamily="34" charset="-122"/>
                  </a:rPr>
                  <a:t>：从每个状态出发的所有状态转换路径上的转换条件都是互斥的，也即任意</a:t>
                </a:r>
                <a:r>
                  <a:rPr lang="zh-CN" altLang="en-US" sz="2200" dirty="0">
                    <a:solidFill>
                      <a:srgbClr val="FF0000"/>
                    </a:solidFill>
                    <a:latin typeface="微软雅黑" panose="020B0503020204020204" pitchFamily="34" charset="-122"/>
                    <a:ea typeface="微软雅黑" panose="020B0503020204020204" pitchFamily="34" charset="-122"/>
                  </a:rPr>
                  <a:t>两个</a:t>
                </a:r>
                <a:r>
                  <a:rPr lang="zh-CN" altLang="en-US" sz="2200" dirty="0">
                    <a:solidFill>
                      <a:schemeClr val="accent4"/>
                    </a:solidFill>
                    <a:latin typeface="微软雅黑" panose="020B0503020204020204" pitchFamily="34" charset="-122"/>
                    <a:ea typeface="微软雅黑" panose="020B0503020204020204" pitchFamily="34" charset="-122"/>
                  </a:rPr>
                  <a:t>转移表达式的</a:t>
                </a:r>
                <a:r>
                  <a:rPr lang="zh-CN" altLang="en-US" sz="2200" dirty="0">
                    <a:solidFill>
                      <a:srgbClr val="FF0000"/>
                    </a:solidFill>
                    <a:latin typeface="微软雅黑" panose="020B0503020204020204" pitchFamily="34" charset="-122"/>
                    <a:ea typeface="微软雅黑" panose="020B0503020204020204" pitchFamily="34" charset="-122"/>
                  </a:rPr>
                  <a:t>逻辑积等于</a:t>
                </a:r>
                <a:r>
                  <a:rPr lang="en-US" altLang="zh-CN" sz="2200" dirty="0">
                    <a:solidFill>
                      <a:srgbClr val="FF0000"/>
                    </a:solidFill>
                    <a:latin typeface="微软雅黑" panose="020B0503020204020204" pitchFamily="34" charset="-122"/>
                    <a:ea typeface="微软雅黑" panose="020B0503020204020204" pitchFamily="34" charset="-122"/>
                  </a:rPr>
                  <a:t>0</a:t>
                </a:r>
                <a:r>
                  <a:rPr lang="zh-CN" altLang="en-US" sz="2200" dirty="0">
                    <a:solidFill>
                      <a:schemeClr val="accent4"/>
                    </a:solidFill>
                    <a:latin typeface="微软雅黑" panose="020B0503020204020204" pitchFamily="34" charset="-122"/>
                    <a:ea typeface="微软雅黑" panose="020B0503020204020204" pitchFamily="34" charset="-122"/>
                  </a:rPr>
                  <a:t>。</a:t>
                </a:r>
              </a:p>
              <a:p>
                <a:pPr marL="890905" lvl="2" indent="0">
                  <a:lnSpc>
                    <a:spcPct val="140000"/>
                  </a:lnSpc>
                  <a:spcBef>
                    <a:spcPts val="600"/>
                  </a:spcBef>
                  <a:buNone/>
                </a:pPr>
                <a:r>
                  <a:rPr lang="zh-CN" altLang="en-US" sz="2200" dirty="0">
                    <a:solidFill>
                      <a:schemeClr val="accent2"/>
                    </a:solidFill>
                    <a:latin typeface="微软雅黑" panose="020B0503020204020204" pitchFamily="34" charset="-122"/>
                    <a:ea typeface="微软雅黑" panose="020B0503020204020204" pitchFamily="34" charset="-122"/>
                  </a:rPr>
                  <a:t>完备性</a:t>
                </a:r>
                <a:r>
                  <a:rPr lang="zh-CN" altLang="en-US" sz="2200" dirty="0">
                    <a:solidFill>
                      <a:schemeClr val="accent4"/>
                    </a:solidFill>
                    <a:latin typeface="微软雅黑" panose="020B0503020204020204" pitchFamily="34" charset="-122"/>
                    <a:ea typeface="微软雅黑" panose="020B0503020204020204" pitchFamily="34" charset="-122"/>
                  </a:rPr>
                  <a:t>：从每个状态出发的</a:t>
                </a:r>
                <a:r>
                  <a:rPr lang="zh-CN" altLang="en-US" sz="2200" dirty="0">
                    <a:solidFill>
                      <a:srgbClr val="FF0000"/>
                    </a:solidFill>
                    <a:latin typeface="微软雅黑" panose="020B0503020204020204" pitchFamily="34" charset="-122"/>
                    <a:ea typeface="微软雅黑" panose="020B0503020204020204" pitchFamily="34" charset="-122"/>
                  </a:rPr>
                  <a:t>所有</a:t>
                </a:r>
                <a:r>
                  <a:rPr lang="zh-CN" altLang="en-US" sz="2200" dirty="0">
                    <a:solidFill>
                      <a:schemeClr val="accent4"/>
                    </a:solidFill>
                    <a:latin typeface="微软雅黑" panose="020B0503020204020204" pitchFamily="34" charset="-122"/>
                    <a:ea typeface="微软雅黑" panose="020B0503020204020204" pitchFamily="34" charset="-122"/>
                  </a:rPr>
                  <a:t>状态转换路径上的转移表达式的</a:t>
                </a:r>
                <a:r>
                  <a:rPr lang="zh-CN" altLang="en-US" sz="2200" dirty="0">
                    <a:solidFill>
                      <a:srgbClr val="FF0000"/>
                    </a:solidFill>
                    <a:latin typeface="微软雅黑" panose="020B0503020204020204" pitchFamily="34" charset="-122"/>
                    <a:ea typeface="微软雅黑" panose="020B0503020204020204" pitchFamily="34" charset="-122"/>
                  </a:rPr>
                  <a:t>逻辑或等于</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en-US" sz="2200" dirty="0">
                    <a:solidFill>
                      <a:schemeClr val="accent4"/>
                    </a:solidFill>
                    <a:latin typeface="微软雅黑" panose="020B0503020204020204" pitchFamily="34" charset="-122"/>
                    <a:ea typeface="微软雅黑" panose="020B0503020204020204" pitchFamily="34" charset="-122"/>
                  </a:rPr>
                  <a:t>（逻辑真）。</a:t>
                </a:r>
                <a:endParaRPr lang="en-US" altLang="zh-CN" sz="2200" dirty="0">
                  <a:solidFill>
                    <a:schemeClr val="accent4"/>
                  </a:solidFill>
                  <a:latin typeface="微软雅黑" panose="020B0503020204020204" pitchFamily="34" charset="-122"/>
                  <a:ea typeface="微软雅黑" panose="020B0503020204020204" pitchFamily="34" charset="-122"/>
                </a:endParaRPr>
              </a:p>
              <a:p>
                <a:pPr marL="495300" lvl="1" indent="0">
                  <a:lnSpc>
                    <a:spcPct val="140000"/>
                  </a:lnSpc>
                  <a:spcBef>
                    <a:spcPts val="600"/>
                  </a:spcBef>
                  <a:buNone/>
                </a:pPr>
                <a:r>
                  <a:rPr lang="zh-CN" altLang="en-US" sz="2200" dirty="0">
                    <a:solidFill>
                      <a:schemeClr val="accent4"/>
                    </a:solidFill>
                    <a:latin typeface="微软雅黑" panose="020B0503020204020204" pitchFamily="34" charset="-122"/>
                    <a:ea typeface="微软雅黑" panose="020B0503020204020204" pitchFamily="34" charset="-122"/>
                  </a:rPr>
                  <a:t>    本例中，转移条件分别是</a:t>
                </a:r>
                <a:r>
                  <a:rPr lang="en-US" altLang="zh-CN" sz="2200" dirty="0">
                    <a:solidFill>
                      <a:schemeClr val="accent4"/>
                    </a:solidFill>
                    <a:latin typeface="微软雅黑" panose="020B0503020204020204" pitchFamily="34" charset="-122"/>
                    <a:ea typeface="微软雅黑" panose="020B0503020204020204" pitchFamily="34" charset="-122"/>
                  </a:rPr>
                  <a:t>X=0</a:t>
                </a:r>
                <a:r>
                  <a:rPr lang="zh-CN" altLang="en-US" sz="2200" dirty="0">
                    <a:solidFill>
                      <a:schemeClr val="accent4"/>
                    </a:solidFill>
                    <a:latin typeface="微软雅黑" panose="020B0503020204020204" pitchFamily="34" charset="-122"/>
                    <a:ea typeface="微软雅黑" panose="020B0503020204020204" pitchFamily="34" charset="-122"/>
                  </a:rPr>
                  <a:t>和</a:t>
                </a:r>
                <a:r>
                  <a:rPr lang="en-US" altLang="zh-CN" sz="2200" dirty="0">
                    <a:solidFill>
                      <a:schemeClr val="accent4"/>
                    </a:solidFill>
                    <a:latin typeface="微软雅黑" panose="020B0503020204020204" pitchFamily="34" charset="-122"/>
                    <a:ea typeface="微软雅黑" panose="020B0503020204020204" pitchFamily="34" charset="-122"/>
                  </a:rPr>
                  <a:t>X=1</a:t>
                </a:r>
                <a:r>
                  <a:rPr lang="zh-CN" altLang="en-US" sz="2200" dirty="0">
                    <a:solidFill>
                      <a:schemeClr val="accent4"/>
                    </a:solidFill>
                    <a:latin typeface="微软雅黑" panose="020B0503020204020204" pitchFamily="34" charset="-122"/>
                    <a:ea typeface="微软雅黑" panose="020B0503020204020204" pitchFamily="34" charset="-122"/>
                  </a:rPr>
                  <a:t>，满足互斥性和完备性。</a:t>
                </a:r>
                <a:endParaRPr lang="en-US" altLang="zh-CN" sz="2200" dirty="0">
                  <a:solidFill>
                    <a:schemeClr val="accent4"/>
                  </a:solidFill>
                  <a:latin typeface="微软雅黑" panose="020B0503020204020204" pitchFamily="34" charset="-122"/>
                  <a:ea typeface="微软雅黑" panose="020B0503020204020204" pitchFamily="34" charset="-122"/>
                </a:endParaRPr>
              </a:p>
              <a:p>
                <a:pPr lvl="1">
                  <a:lnSpc>
                    <a:spcPct val="140000"/>
                  </a:lnSpc>
                  <a:spcBef>
                    <a:spcPts val="600"/>
                  </a:spcBef>
                </a:pPr>
                <a:r>
                  <a:rPr lang="zh-CN" altLang="en-US" sz="2200" dirty="0">
                    <a:solidFill>
                      <a:schemeClr val="accent4"/>
                    </a:solidFill>
                    <a:latin typeface="微软雅黑" panose="020B0503020204020204" pitchFamily="34" charset="-122"/>
                    <a:ea typeface="微软雅黑" panose="020B0503020204020204" pitchFamily="34" charset="-122"/>
                  </a:rPr>
                  <a:t>在状态图中，也可以使用逻辑表达式来表示转移条件。本例中，可以使用</a:t>
                </a:r>
                <a:r>
                  <a:rPr lang="en-US" altLang="zh-CN" sz="2200" dirty="0">
                    <a:solidFill>
                      <a:schemeClr val="accent4"/>
                    </a:solidFill>
                    <a:latin typeface="微软雅黑" panose="020B0503020204020204" pitchFamily="34" charset="-122"/>
                    <a:ea typeface="微软雅黑" panose="020B0503020204020204" pitchFamily="34" charset="-122"/>
                  </a:rPr>
                  <a:t>X</a:t>
                </a:r>
                <a:r>
                  <a:rPr lang="zh-CN" altLang="en-US" sz="2200" dirty="0">
                    <a:solidFill>
                      <a:schemeClr val="accent4"/>
                    </a:solidFill>
                    <a:latin typeface="微软雅黑" panose="020B0503020204020204" pitchFamily="34" charset="-122"/>
                    <a:ea typeface="微软雅黑" panose="020B0503020204020204" pitchFamily="34" charset="-122"/>
                  </a:rPr>
                  <a:t>和</a:t>
                </a:r>
                <a14:m>
                  <m:oMath xmlns:m="http://schemas.openxmlformats.org/officeDocument/2006/math">
                    <m:acc>
                      <m:accPr>
                        <m:chr m:val="̅"/>
                        <m:ctrlPr>
                          <a:rPr lang="zh-CN" altLang="en-US" i="1" smtClean="0">
                            <a:solidFill>
                              <a:schemeClr val="accent4"/>
                            </a:solidFill>
                            <a:latin typeface="Cambria Math" panose="02040503050406030204" pitchFamily="18" charset="0"/>
                          </a:rPr>
                        </m:ctrlPr>
                      </m:accPr>
                      <m:e>
                        <m:r>
                          <a:rPr lang="en-US" altLang="zh-CN" b="1" i="0" smtClean="0">
                            <a:solidFill>
                              <a:schemeClr val="accent4"/>
                            </a:solidFill>
                            <a:latin typeface="Cambria Math" panose="02040503050406030204" pitchFamily="18" charset="0"/>
                          </a:rPr>
                          <m:t>𝐗</m:t>
                        </m:r>
                      </m:e>
                    </m:acc>
                  </m:oMath>
                </a14:m>
                <a:r>
                  <a:rPr lang="zh-CN" altLang="en-US" sz="2200" dirty="0">
                    <a:solidFill>
                      <a:schemeClr val="accent4"/>
                    </a:solidFill>
                    <a:latin typeface="微软雅黑" panose="020B0503020204020204" pitchFamily="34" charset="-122"/>
                    <a:ea typeface="微软雅黑" panose="020B0503020204020204" pitchFamily="34" charset="-122"/>
                  </a:rPr>
                  <a:t>分别表示输入</a:t>
                </a:r>
                <a:r>
                  <a:rPr lang="en-US" altLang="zh-CN" sz="2200" dirty="0">
                    <a:solidFill>
                      <a:schemeClr val="accent4"/>
                    </a:solidFill>
                    <a:latin typeface="微软雅黑" panose="020B0503020204020204" pitchFamily="34" charset="-122"/>
                    <a:ea typeface="微软雅黑" panose="020B0503020204020204" pitchFamily="34" charset="-122"/>
                  </a:rPr>
                  <a:t>X=1</a:t>
                </a:r>
                <a:r>
                  <a:rPr lang="zh-CN" altLang="en-US" sz="2200" dirty="0">
                    <a:solidFill>
                      <a:schemeClr val="accent4"/>
                    </a:solidFill>
                    <a:latin typeface="微软雅黑" panose="020B0503020204020204" pitchFamily="34" charset="-122"/>
                    <a:ea typeface="微软雅黑" panose="020B0503020204020204" pitchFamily="34" charset="-122"/>
                  </a:rPr>
                  <a:t>和</a:t>
                </a:r>
                <a:r>
                  <a:rPr lang="en-US" altLang="zh-CN" sz="2200" dirty="0">
                    <a:solidFill>
                      <a:schemeClr val="accent4"/>
                    </a:solidFill>
                    <a:latin typeface="微软雅黑" panose="020B0503020204020204" pitchFamily="34" charset="-122"/>
                    <a:ea typeface="微软雅黑" panose="020B0503020204020204" pitchFamily="34" charset="-122"/>
                  </a:rPr>
                  <a:t>X=0</a:t>
                </a:r>
                <a:r>
                  <a:rPr lang="zh-CN" altLang="en-US" sz="2200" dirty="0">
                    <a:solidFill>
                      <a:schemeClr val="accent4"/>
                    </a:solidFill>
                    <a:latin typeface="微软雅黑" panose="020B0503020204020204" pitchFamily="34" charset="-122"/>
                    <a:ea typeface="微软雅黑" panose="020B0503020204020204" pitchFamily="34" charset="-122"/>
                  </a:rPr>
                  <a:t>。</a:t>
                </a:r>
              </a:p>
              <a:p>
                <a:pPr lvl="1">
                  <a:lnSpc>
                    <a:spcPct val="140000"/>
                  </a:lnSpc>
                  <a:spcBef>
                    <a:spcPts val="600"/>
                  </a:spcBef>
                </a:pPr>
                <a:endParaRPr lang="zh-CN" altLang="en-US" b="0" dirty="0">
                  <a:solidFill>
                    <a:schemeClr val="accent4"/>
                  </a:solidFill>
                  <a:latin typeface="微软雅黑 Light" panose="020B0502040204020203" pitchFamily="34" charset="-122"/>
                  <a:ea typeface="微软雅黑 Light" panose="020B0502040204020203" pitchFamily="34"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354392" y="908720"/>
                <a:ext cx="8498842" cy="5336589"/>
              </a:xfrm>
              <a:blipFill rotWithShape="1">
                <a:blip r:embed="rId3"/>
                <a:stretch>
                  <a:fillRect l="-1" t="-1" r="-739" b="2"/>
                </a:stretch>
              </a:blipFill>
            </p:spPr>
            <p:txBody>
              <a:bodyPr/>
              <a:lstStyle/>
              <a:p>
                <a:r>
                  <a:rPr lang="zh-CN" altLang="en-US">
                    <a:noFill/>
                  </a:rPr>
                  <a:t> </a:t>
                </a:r>
              </a:p>
            </p:txBody>
          </p:sp>
        </mc:Fallback>
      </mc:AlternateContent>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31</a:t>
            </a:fld>
            <a:endParaRPr lang="en-US" altLang="zh-CN"/>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3.3 </a:t>
            </a:r>
            <a:r>
              <a:rPr lang="zh-CN" altLang="en-US" b="1" dirty="0"/>
              <a:t>状态化简和状态编码</a:t>
            </a:r>
          </a:p>
        </p:txBody>
      </p:sp>
      <p:sp>
        <p:nvSpPr>
          <p:cNvPr id="3" name="内容占位符 2"/>
          <p:cNvSpPr>
            <a:spLocks noGrp="1"/>
          </p:cNvSpPr>
          <p:nvPr>
            <p:ph idx="1"/>
          </p:nvPr>
        </p:nvSpPr>
        <p:spPr>
          <a:xfrm>
            <a:off x="179512" y="758656"/>
            <a:ext cx="8856984" cy="2998385"/>
          </a:xfrm>
        </p:spPr>
        <p:txBody>
          <a:bodyPr/>
          <a:lstStyle/>
          <a:p>
            <a:r>
              <a:rPr lang="zh-CN" altLang="en-US" sz="2200" b="1" dirty="0">
                <a:solidFill>
                  <a:srgbClr val="C00000"/>
                </a:solidFill>
              </a:rPr>
              <a:t>状态化简</a:t>
            </a:r>
            <a:endParaRPr lang="en-US" altLang="zh-CN" sz="2200" b="1" dirty="0">
              <a:solidFill>
                <a:srgbClr val="C00000"/>
              </a:solidFill>
            </a:endParaRPr>
          </a:p>
          <a:p>
            <a:pPr lvl="1"/>
            <a:r>
              <a:rPr lang="zh-CN" altLang="en-US" sz="2200" dirty="0">
                <a:latin typeface="微软雅黑" panose="020B0503020204020204" pitchFamily="34" charset="-122"/>
                <a:ea typeface="微软雅黑" panose="020B0503020204020204" pitchFamily="34" charset="-122"/>
              </a:rPr>
              <a:t>合并等价状态，以得到更加精简的状态表</a:t>
            </a:r>
            <a:endParaRPr lang="en-US" altLang="zh-CN" sz="2200" dirty="0">
              <a:latin typeface="微软雅黑" panose="020B0503020204020204" pitchFamily="34" charset="-122"/>
              <a:ea typeface="微软雅黑" panose="020B0503020204020204" pitchFamily="34" charset="-122"/>
            </a:endParaRPr>
          </a:p>
          <a:p>
            <a:pPr lvl="1"/>
            <a:r>
              <a:rPr lang="zh-CN" altLang="zh-CN" sz="2200" dirty="0">
                <a:latin typeface="微软雅黑" panose="020B0503020204020204" pitchFamily="34" charset="-122"/>
                <a:ea typeface="微软雅黑" panose="020B0503020204020204" pitchFamily="34" charset="-122"/>
              </a:rPr>
              <a:t>两个状态等价</a:t>
            </a:r>
            <a:r>
              <a:rPr lang="zh-CN" altLang="en-US" sz="2200" dirty="0">
                <a:latin typeface="微软雅黑" panose="020B0503020204020204" pitchFamily="34" charset="-122"/>
                <a:ea typeface="微软雅黑" panose="020B0503020204020204" pitchFamily="34" charset="-122"/>
              </a:rPr>
              <a:t>指</a:t>
            </a:r>
            <a:r>
              <a:rPr lang="zh-CN" altLang="zh-CN" sz="2200" dirty="0">
                <a:latin typeface="微软雅黑" panose="020B0503020204020204" pitchFamily="34" charset="-122"/>
                <a:ea typeface="微软雅黑" panose="020B0503020204020204" pitchFamily="34" charset="-122"/>
              </a:rPr>
              <a:t>在所有输入组合下，</a:t>
            </a:r>
            <a:r>
              <a:rPr lang="zh-CN" altLang="en-US" sz="2200" dirty="0">
                <a:latin typeface="微软雅黑" panose="020B0503020204020204" pitchFamily="34" charset="-122"/>
                <a:ea typeface="微软雅黑" panose="020B0503020204020204" pitchFamily="34" charset="-122"/>
              </a:rPr>
              <a:t>它们的</a:t>
            </a:r>
            <a:r>
              <a:rPr lang="zh-CN" altLang="zh-CN" sz="2200" dirty="0">
                <a:solidFill>
                  <a:srgbClr val="FF0000"/>
                </a:solidFill>
                <a:latin typeface="微软雅黑" panose="020B0503020204020204" pitchFamily="34" charset="-122"/>
                <a:ea typeface="微软雅黑" panose="020B0503020204020204" pitchFamily="34" charset="-122"/>
              </a:rPr>
              <a:t>输出相同</a:t>
            </a:r>
            <a:r>
              <a:rPr lang="zh-CN" altLang="zh-CN" sz="2200" dirty="0">
                <a:latin typeface="微软雅黑" panose="020B0503020204020204" pitchFamily="34" charset="-122"/>
                <a:ea typeface="微软雅黑" panose="020B0503020204020204" pitchFamily="34" charset="-122"/>
              </a:rPr>
              <a:t>且</a:t>
            </a:r>
            <a:r>
              <a:rPr lang="zh-CN" altLang="zh-CN" sz="2200" dirty="0">
                <a:solidFill>
                  <a:srgbClr val="FF0000"/>
                </a:solidFill>
                <a:latin typeface="微软雅黑" panose="020B0503020204020204" pitchFamily="34" charset="-122"/>
                <a:ea typeface="微软雅黑" panose="020B0503020204020204" pitchFamily="34" charset="-122"/>
              </a:rPr>
              <a:t>次态相同</a:t>
            </a:r>
            <a:r>
              <a:rPr lang="zh-CN" altLang="zh-CN" sz="2200" dirty="0">
                <a:latin typeface="微软雅黑" panose="020B0503020204020204" pitchFamily="34" charset="-122"/>
                <a:ea typeface="微软雅黑" panose="020B0503020204020204" pitchFamily="34" charset="-122"/>
              </a:rPr>
              <a:t>或</a:t>
            </a:r>
            <a:r>
              <a:rPr lang="zh-CN" altLang="zh-CN" sz="2200" dirty="0">
                <a:solidFill>
                  <a:srgbClr val="FF0000"/>
                </a:solidFill>
                <a:latin typeface="微软雅黑" panose="020B0503020204020204" pitchFamily="34" charset="-122"/>
                <a:ea typeface="微软雅黑" panose="020B0503020204020204" pitchFamily="34" charset="-122"/>
              </a:rPr>
              <a:t>次态等价</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等价关系具有传递性</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例如，若状态</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等价，同时</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等价，则</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也等价。状态</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属于一个等价类，可以合并为一个状态。</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32</a:t>
            </a:fld>
            <a:endParaRPr lang="en-US" altLang="zh-CN"/>
          </a:p>
        </p:txBody>
      </p:sp>
      <p:sp>
        <p:nvSpPr>
          <p:cNvPr id="18" name="内容占位符 2"/>
          <p:cNvSpPr txBox="1"/>
          <p:nvPr/>
        </p:nvSpPr>
        <p:spPr bwMode="auto">
          <a:xfrm>
            <a:off x="4666798" y="3873621"/>
            <a:ext cx="3966874" cy="743676"/>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0" indent="0">
              <a:buNone/>
            </a:pPr>
            <a:r>
              <a:rPr lang="en-US" altLang="zh-CN" sz="2200" b="1" kern="0" dirty="0">
                <a:solidFill>
                  <a:srgbClr val="C00000"/>
                </a:solidFill>
              </a:rPr>
              <a:t>S1</a:t>
            </a:r>
            <a:r>
              <a:rPr lang="zh-CN" altLang="en-US" sz="2200" b="1" kern="0" dirty="0">
                <a:solidFill>
                  <a:srgbClr val="C00000"/>
                </a:solidFill>
              </a:rPr>
              <a:t>和</a:t>
            </a:r>
            <a:r>
              <a:rPr lang="en-US" altLang="zh-CN" sz="2200" b="1" kern="0" dirty="0">
                <a:solidFill>
                  <a:srgbClr val="C00000"/>
                </a:solidFill>
              </a:rPr>
              <a:t>S3</a:t>
            </a:r>
            <a:r>
              <a:rPr lang="zh-CN" altLang="en-US" sz="2200" b="1" kern="0" dirty="0">
                <a:solidFill>
                  <a:srgbClr val="C00000"/>
                </a:solidFill>
              </a:rPr>
              <a:t>构成等价类，可合并</a:t>
            </a:r>
            <a:endParaRPr lang="en-US" altLang="zh-CN" sz="2200" b="1" kern="0" dirty="0">
              <a:solidFill>
                <a:srgbClr val="C00000"/>
              </a:solidFill>
            </a:endParaRPr>
          </a:p>
          <a:p>
            <a:pPr marL="0" indent="0">
              <a:buNone/>
            </a:pPr>
            <a:r>
              <a:rPr lang="zh-CN" altLang="en-US" sz="2200" b="1" kern="0" dirty="0">
                <a:solidFill>
                  <a:srgbClr val="C00000"/>
                </a:solidFill>
              </a:rPr>
              <a:t>化简后，有</a:t>
            </a:r>
            <a:r>
              <a:rPr lang="en-US" altLang="zh-CN" sz="2200" b="1" kern="0" dirty="0">
                <a:solidFill>
                  <a:srgbClr val="C00000"/>
                </a:solidFill>
              </a:rPr>
              <a:t>3</a:t>
            </a:r>
            <a:r>
              <a:rPr lang="zh-CN" altLang="en-US" sz="2200" b="1" kern="0" dirty="0">
                <a:solidFill>
                  <a:srgbClr val="C00000"/>
                </a:solidFill>
              </a:rPr>
              <a:t>个状态</a:t>
            </a:r>
            <a:endParaRPr lang="en-US" altLang="zh-CN" sz="2200" b="1" kern="0" dirty="0">
              <a:solidFill>
                <a:srgbClr val="C00000"/>
              </a:solidFill>
            </a:endParaRPr>
          </a:p>
        </p:txBody>
      </p:sp>
      <p:sp>
        <p:nvSpPr>
          <p:cNvPr id="22" name="矩形 21"/>
          <p:cNvSpPr/>
          <p:nvPr/>
        </p:nvSpPr>
        <p:spPr>
          <a:xfrm>
            <a:off x="854163" y="5404991"/>
            <a:ext cx="529312" cy="430887"/>
          </a:xfrm>
          <a:prstGeom prst="rect">
            <a:avLst/>
          </a:prstGeom>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S1</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sp>
        <p:nvSpPr>
          <p:cNvPr id="23" name="矩形 22"/>
          <p:cNvSpPr/>
          <p:nvPr/>
        </p:nvSpPr>
        <p:spPr>
          <a:xfrm>
            <a:off x="865142" y="5836457"/>
            <a:ext cx="529445" cy="430887"/>
          </a:xfrm>
          <a:prstGeom prst="rect">
            <a:avLst/>
          </a:prstGeom>
        </p:spPr>
        <p:txBody>
          <a:bodyPr wrap="squar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S2</a:t>
            </a:r>
            <a:r>
              <a:rPr lang="zh-CN" altLang="en-US" sz="2000" dirty="0">
                <a:latin typeface="微软雅黑 Light" panose="020B0502040204020203" pitchFamily="34" charset="-122"/>
                <a:ea typeface="微软雅黑 Light" panose="020B0502040204020203" pitchFamily="34" charset="-122"/>
              </a:rPr>
              <a:t> </a:t>
            </a:r>
          </a:p>
        </p:txBody>
      </p:sp>
      <p:sp>
        <p:nvSpPr>
          <p:cNvPr id="24" name="矩形 23"/>
          <p:cNvSpPr/>
          <p:nvPr/>
        </p:nvSpPr>
        <p:spPr>
          <a:xfrm>
            <a:off x="865142" y="6237312"/>
            <a:ext cx="604653" cy="430887"/>
          </a:xfrm>
          <a:prstGeom prst="rect">
            <a:avLst/>
          </a:prstGeom>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S3</a:t>
            </a:r>
            <a:r>
              <a:rPr lang="zh-CN" altLang="en-US" sz="2000" dirty="0">
                <a:latin typeface="微软雅黑 Light" panose="020B0502040204020203" pitchFamily="34" charset="-122"/>
                <a:ea typeface="微软雅黑 Light" panose="020B0502040204020203" pitchFamily="34" charset="-122"/>
              </a:rPr>
              <a:t> </a:t>
            </a:r>
          </a:p>
        </p:txBody>
      </p:sp>
      <p:sp>
        <p:nvSpPr>
          <p:cNvPr id="25" name="矩形 24"/>
          <p:cNvSpPr/>
          <p:nvPr/>
        </p:nvSpPr>
        <p:spPr>
          <a:xfrm>
            <a:off x="839533" y="5016510"/>
            <a:ext cx="563033" cy="430887"/>
          </a:xfrm>
          <a:prstGeom prst="rect">
            <a:avLst/>
          </a:prstGeom>
        </p:spPr>
        <p:txBody>
          <a:bodyPr wrap="square">
            <a:spAutoFit/>
          </a:bodyPr>
          <a:lstStyle/>
          <a:p>
            <a:pPr marL="0" lvl="1" indent="0">
              <a:buNone/>
            </a:pPr>
            <a:r>
              <a:rPr lang="en-US" altLang="zh-CN" sz="2200" b="1" dirty="0">
                <a:solidFill>
                  <a:schemeClr val="accent4"/>
                </a:solidFill>
                <a:latin typeface="微软雅黑" panose="020B0503020204020204" pitchFamily="34" charset="-122"/>
                <a:ea typeface="微软雅黑" panose="020B0503020204020204" pitchFamily="34" charset="-122"/>
              </a:rPr>
              <a:t>S0</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grpSp>
        <p:nvGrpSpPr>
          <p:cNvPr id="26" name="Group 25"/>
          <p:cNvGrpSpPr/>
          <p:nvPr/>
        </p:nvGrpSpPr>
        <p:grpSpPr bwMode="auto">
          <a:xfrm>
            <a:off x="611560" y="4255961"/>
            <a:ext cx="3429000" cy="2454997"/>
            <a:chOff x="4128" y="1599"/>
            <a:chExt cx="2160" cy="1977"/>
          </a:xfrm>
        </p:grpSpPr>
        <p:sp>
          <p:nvSpPr>
            <p:cNvPr id="27" name="Line 26"/>
            <p:cNvSpPr>
              <a:spLocks noChangeShapeType="1"/>
            </p:cNvSpPr>
            <p:nvPr/>
          </p:nvSpPr>
          <p:spPr bwMode="auto">
            <a:xfrm>
              <a:off x="4176" y="1632"/>
              <a:ext cx="211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8" name="Text Box 27"/>
            <p:cNvSpPr txBox="1">
              <a:spLocks noChangeArrowheads="1"/>
            </p:cNvSpPr>
            <p:nvPr/>
          </p:nvSpPr>
          <p:spPr bwMode="auto">
            <a:xfrm>
              <a:off x="4128" y="1762"/>
              <a:ext cx="57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chemeClr val="accent4"/>
                  </a:solidFill>
                  <a:latin typeface="微软雅黑" panose="020B0503020204020204" pitchFamily="34" charset="-122"/>
                  <a:ea typeface="微软雅黑" panose="020B0503020204020204" pitchFamily="34" charset="-122"/>
                </a:rPr>
                <a:t>现态</a:t>
              </a:r>
              <a:r>
                <a:rPr lang="en-US" altLang="zh-CN" sz="2200" b="1" dirty="0">
                  <a:solidFill>
                    <a:schemeClr val="accent4"/>
                  </a:solidFill>
                  <a:latin typeface="微软雅黑" panose="020B0503020204020204" pitchFamily="34" charset="-122"/>
                  <a:ea typeface="微软雅黑" panose="020B0503020204020204" pitchFamily="34" charset="-122"/>
                </a:rPr>
                <a:t>S</a:t>
              </a:r>
            </a:p>
          </p:txBody>
        </p:sp>
        <p:sp>
          <p:nvSpPr>
            <p:cNvPr id="29" name="Line 28"/>
            <p:cNvSpPr>
              <a:spLocks noChangeShapeType="1"/>
            </p:cNvSpPr>
            <p:nvPr/>
          </p:nvSpPr>
          <p:spPr bwMode="auto">
            <a:xfrm>
              <a:off x="4152" y="2169"/>
              <a:ext cx="211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0" name="Text Box 29"/>
            <p:cNvSpPr txBox="1">
              <a:spLocks noChangeArrowheads="1"/>
            </p:cNvSpPr>
            <p:nvPr/>
          </p:nvSpPr>
          <p:spPr bwMode="auto">
            <a:xfrm>
              <a:off x="4941" y="1884"/>
              <a:ext cx="1171"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X=0      X=1</a:t>
              </a:r>
            </a:p>
          </p:txBody>
        </p:sp>
        <p:sp>
          <p:nvSpPr>
            <p:cNvPr id="31" name="Line 30"/>
            <p:cNvSpPr>
              <a:spLocks noChangeShapeType="1"/>
            </p:cNvSpPr>
            <p:nvPr/>
          </p:nvSpPr>
          <p:spPr bwMode="auto">
            <a:xfrm>
              <a:off x="4800" y="1632"/>
              <a:ext cx="7" cy="1941"/>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2" name="Line 31"/>
            <p:cNvSpPr>
              <a:spLocks noChangeShapeType="1"/>
            </p:cNvSpPr>
            <p:nvPr/>
          </p:nvSpPr>
          <p:spPr bwMode="auto">
            <a:xfrm>
              <a:off x="4793" y="1877"/>
              <a:ext cx="14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3" name="Line 32"/>
            <p:cNvSpPr>
              <a:spLocks noChangeShapeType="1"/>
            </p:cNvSpPr>
            <p:nvPr/>
          </p:nvSpPr>
          <p:spPr bwMode="auto">
            <a:xfrm>
              <a:off x="4176" y="3576"/>
              <a:ext cx="211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4" name="Text Box 33"/>
            <p:cNvSpPr txBox="1">
              <a:spLocks noChangeArrowheads="1"/>
            </p:cNvSpPr>
            <p:nvPr/>
          </p:nvSpPr>
          <p:spPr bwMode="auto">
            <a:xfrm>
              <a:off x="5264" y="1599"/>
              <a:ext cx="50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solidFill>
                    <a:schemeClr val="accent4"/>
                  </a:solidFill>
                  <a:latin typeface="微软雅黑" panose="020B0503020204020204" pitchFamily="34" charset="-122"/>
                  <a:ea typeface="微软雅黑" panose="020B0503020204020204" pitchFamily="34" charset="-122"/>
                </a:rPr>
                <a:t>S*/Z</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grpSp>
      <p:sp>
        <p:nvSpPr>
          <p:cNvPr id="35" name="Text Box 7"/>
          <p:cNvSpPr txBox="1">
            <a:spLocks noChangeArrowheads="1"/>
          </p:cNvSpPr>
          <p:nvPr/>
        </p:nvSpPr>
        <p:spPr bwMode="auto">
          <a:xfrm>
            <a:off x="1945511" y="4979393"/>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S0/0</a:t>
            </a:r>
          </a:p>
        </p:txBody>
      </p:sp>
      <p:sp>
        <p:nvSpPr>
          <p:cNvPr id="36" name="Text Box 7"/>
          <p:cNvSpPr txBox="1">
            <a:spLocks noChangeArrowheads="1"/>
          </p:cNvSpPr>
          <p:nvPr/>
        </p:nvSpPr>
        <p:spPr bwMode="auto">
          <a:xfrm>
            <a:off x="3112535" y="5014337"/>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S1/0</a:t>
            </a:r>
          </a:p>
        </p:txBody>
      </p:sp>
      <p:sp>
        <p:nvSpPr>
          <p:cNvPr id="37" name="Text Box 7"/>
          <p:cNvSpPr txBox="1">
            <a:spLocks noChangeArrowheads="1"/>
          </p:cNvSpPr>
          <p:nvPr/>
        </p:nvSpPr>
        <p:spPr bwMode="auto">
          <a:xfrm>
            <a:off x="1918534" y="5376693"/>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S2/0</a:t>
            </a:r>
          </a:p>
        </p:txBody>
      </p:sp>
      <p:sp>
        <p:nvSpPr>
          <p:cNvPr id="38" name="Text Box 7"/>
          <p:cNvSpPr txBox="1">
            <a:spLocks noChangeArrowheads="1"/>
          </p:cNvSpPr>
          <p:nvPr/>
        </p:nvSpPr>
        <p:spPr bwMode="auto">
          <a:xfrm>
            <a:off x="3088489" y="5401673"/>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S1/0</a:t>
            </a:r>
          </a:p>
        </p:txBody>
      </p:sp>
      <p:sp>
        <p:nvSpPr>
          <p:cNvPr id="39" name="Text Box 7"/>
          <p:cNvSpPr txBox="1">
            <a:spLocks noChangeArrowheads="1"/>
          </p:cNvSpPr>
          <p:nvPr/>
        </p:nvSpPr>
        <p:spPr bwMode="auto">
          <a:xfrm>
            <a:off x="1875170" y="5801786"/>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S0/0</a:t>
            </a:r>
          </a:p>
        </p:txBody>
      </p:sp>
      <p:sp>
        <p:nvSpPr>
          <p:cNvPr id="40" name="Text Box 7"/>
          <p:cNvSpPr txBox="1">
            <a:spLocks noChangeArrowheads="1"/>
          </p:cNvSpPr>
          <p:nvPr/>
        </p:nvSpPr>
        <p:spPr bwMode="auto">
          <a:xfrm>
            <a:off x="3061512" y="5802733"/>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S3/</a:t>
            </a:r>
            <a:r>
              <a:rPr lang="en-US" altLang="zh-CN" sz="2200" b="1" dirty="0">
                <a:solidFill>
                  <a:srgbClr val="C00000"/>
                </a:solidFill>
                <a:latin typeface="微软雅黑" panose="020B0503020204020204" pitchFamily="34" charset="-122"/>
                <a:ea typeface="微软雅黑" panose="020B0503020204020204" pitchFamily="34" charset="-122"/>
              </a:rPr>
              <a:t>1</a:t>
            </a:r>
          </a:p>
        </p:txBody>
      </p:sp>
      <p:sp>
        <p:nvSpPr>
          <p:cNvPr id="41" name="Text Box 7"/>
          <p:cNvSpPr txBox="1">
            <a:spLocks noChangeArrowheads="1"/>
          </p:cNvSpPr>
          <p:nvPr/>
        </p:nvSpPr>
        <p:spPr bwMode="auto">
          <a:xfrm>
            <a:off x="1907516" y="6249297"/>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S2/0</a:t>
            </a:r>
          </a:p>
        </p:txBody>
      </p:sp>
      <p:sp>
        <p:nvSpPr>
          <p:cNvPr id="42" name="Text Box 7"/>
          <p:cNvSpPr txBox="1">
            <a:spLocks noChangeArrowheads="1"/>
          </p:cNvSpPr>
          <p:nvPr/>
        </p:nvSpPr>
        <p:spPr bwMode="auto">
          <a:xfrm>
            <a:off x="3112534" y="6237312"/>
            <a:ext cx="8370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solidFill>
                  <a:schemeClr val="accent4"/>
                </a:solidFill>
                <a:latin typeface="微软雅黑" panose="020B0503020204020204" pitchFamily="34" charset="-122"/>
                <a:ea typeface="微软雅黑" panose="020B0503020204020204" pitchFamily="34" charset="-122"/>
              </a:rPr>
              <a:t>S1/0</a:t>
            </a:r>
          </a:p>
        </p:txBody>
      </p:sp>
      <p:sp>
        <p:nvSpPr>
          <p:cNvPr id="43" name="矩形 42"/>
          <p:cNvSpPr/>
          <p:nvPr/>
        </p:nvSpPr>
        <p:spPr>
          <a:xfrm>
            <a:off x="1965267" y="3861048"/>
            <a:ext cx="1031051" cy="430887"/>
          </a:xfrm>
          <a:prstGeom prst="rect">
            <a:avLst/>
          </a:prstGeom>
        </p:spPr>
        <p:txBody>
          <a:bodyPr wrap="none">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状态表</a:t>
            </a:r>
          </a:p>
        </p:txBody>
      </p:sp>
      <p:grpSp>
        <p:nvGrpSpPr>
          <p:cNvPr id="44" name="Group 25"/>
          <p:cNvGrpSpPr/>
          <p:nvPr/>
        </p:nvGrpSpPr>
        <p:grpSpPr bwMode="auto">
          <a:xfrm>
            <a:off x="4701417" y="4810292"/>
            <a:ext cx="3429000" cy="1931076"/>
            <a:chOff x="4128" y="1585"/>
            <a:chExt cx="2160" cy="1711"/>
          </a:xfrm>
        </p:grpSpPr>
        <p:sp>
          <p:nvSpPr>
            <p:cNvPr id="45" name="Line 26"/>
            <p:cNvSpPr>
              <a:spLocks noChangeShapeType="1"/>
            </p:cNvSpPr>
            <p:nvPr/>
          </p:nvSpPr>
          <p:spPr bwMode="auto">
            <a:xfrm>
              <a:off x="4176" y="1632"/>
              <a:ext cx="211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46" name="Text Box 27"/>
            <p:cNvSpPr txBox="1">
              <a:spLocks noChangeArrowheads="1"/>
            </p:cNvSpPr>
            <p:nvPr/>
          </p:nvSpPr>
          <p:spPr bwMode="auto">
            <a:xfrm>
              <a:off x="4128" y="1762"/>
              <a:ext cx="579"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zh-CN" altLang="en-US" sz="2200" b="1" dirty="0">
                  <a:solidFill>
                    <a:schemeClr val="accent4"/>
                  </a:solidFill>
                  <a:latin typeface="微软雅黑" panose="020B0503020204020204" pitchFamily="34" charset="-122"/>
                  <a:ea typeface="微软雅黑" panose="020B0503020204020204" pitchFamily="34" charset="-122"/>
                </a:rPr>
                <a:t>现态</a:t>
              </a:r>
              <a:r>
                <a:rPr lang="en-US" altLang="zh-CN" sz="2200" b="1" dirty="0">
                  <a:solidFill>
                    <a:schemeClr val="accent4"/>
                  </a:solidFill>
                  <a:latin typeface="微软雅黑" panose="020B0503020204020204" pitchFamily="34" charset="-122"/>
                  <a:ea typeface="微软雅黑" panose="020B0503020204020204" pitchFamily="34" charset="-122"/>
                </a:rPr>
                <a:t>S</a:t>
              </a:r>
            </a:p>
          </p:txBody>
        </p:sp>
        <p:sp>
          <p:nvSpPr>
            <p:cNvPr id="47" name="Line 28"/>
            <p:cNvSpPr>
              <a:spLocks noChangeShapeType="1"/>
            </p:cNvSpPr>
            <p:nvPr/>
          </p:nvSpPr>
          <p:spPr bwMode="auto">
            <a:xfrm>
              <a:off x="4152" y="2169"/>
              <a:ext cx="211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48" name="Text Box 29"/>
            <p:cNvSpPr txBox="1">
              <a:spLocks noChangeArrowheads="1"/>
            </p:cNvSpPr>
            <p:nvPr/>
          </p:nvSpPr>
          <p:spPr bwMode="auto">
            <a:xfrm>
              <a:off x="4944" y="1801"/>
              <a:ext cx="1276"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X=0        X=1</a:t>
              </a:r>
            </a:p>
          </p:txBody>
        </p:sp>
        <p:sp>
          <p:nvSpPr>
            <p:cNvPr id="49" name="Line 30"/>
            <p:cNvSpPr>
              <a:spLocks noChangeShapeType="1"/>
            </p:cNvSpPr>
            <p:nvPr/>
          </p:nvSpPr>
          <p:spPr bwMode="auto">
            <a:xfrm flipH="1">
              <a:off x="4793" y="1632"/>
              <a:ext cx="7" cy="1664"/>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50" name="Line 31"/>
            <p:cNvSpPr>
              <a:spLocks noChangeShapeType="1"/>
            </p:cNvSpPr>
            <p:nvPr/>
          </p:nvSpPr>
          <p:spPr bwMode="auto">
            <a:xfrm>
              <a:off x="4793" y="1877"/>
              <a:ext cx="14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51" name="Line 32"/>
            <p:cNvSpPr>
              <a:spLocks noChangeShapeType="1"/>
            </p:cNvSpPr>
            <p:nvPr/>
          </p:nvSpPr>
          <p:spPr bwMode="auto">
            <a:xfrm>
              <a:off x="4176" y="3296"/>
              <a:ext cx="211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52" name="Text Box 33"/>
            <p:cNvSpPr txBox="1">
              <a:spLocks noChangeArrowheads="1"/>
            </p:cNvSpPr>
            <p:nvPr/>
          </p:nvSpPr>
          <p:spPr bwMode="auto">
            <a:xfrm>
              <a:off x="5371" y="1585"/>
              <a:ext cx="509"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S*/Z</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grpSp>
      <p:sp>
        <p:nvSpPr>
          <p:cNvPr id="53" name="Text Box 7"/>
          <p:cNvSpPr txBox="1">
            <a:spLocks noChangeArrowheads="1"/>
          </p:cNvSpPr>
          <p:nvPr/>
        </p:nvSpPr>
        <p:spPr bwMode="auto">
          <a:xfrm>
            <a:off x="5039468" y="5552875"/>
            <a:ext cx="5293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S1</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S2</a:t>
            </a:r>
          </a:p>
        </p:txBody>
      </p:sp>
      <p:sp>
        <p:nvSpPr>
          <p:cNvPr id="54" name="Text Box 7"/>
          <p:cNvSpPr txBox="1">
            <a:spLocks noChangeArrowheads="1"/>
          </p:cNvSpPr>
          <p:nvPr/>
        </p:nvSpPr>
        <p:spPr bwMode="auto">
          <a:xfrm>
            <a:off x="6179703" y="5519869"/>
            <a:ext cx="837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S0/0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S2/0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S0/0</a:t>
            </a:r>
          </a:p>
        </p:txBody>
      </p:sp>
      <p:sp>
        <p:nvSpPr>
          <p:cNvPr id="55" name="Text Box 7"/>
          <p:cNvSpPr txBox="1">
            <a:spLocks noChangeArrowheads="1"/>
          </p:cNvSpPr>
          <p:nvPr/>
        </p:nvSpPr>
        <p:spPr bwMode="auto">
          <a:xfrm>
            <a:off x="7192975" y="5517232"/>
            <a:ext cx="837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S1/0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S1/0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S1/1</a:t>
            </a:r>
          </a:p>
        </p:txBody>
      </p:sp>
      <p:sp>
        <p:nvSpPr>
          <p:cNvPr id="60" name="矩形 59"/>
          <p:cNvSpPr/>
          <p:nvPr/>
        </p:nvSpPr>
        <p:spPr bwMode="auto">
          <a:xfrm>
            <a:off x="687760" y="5416560"/>
            <a:ext cx="3265488" cy="385163"/>
          </a:xfrm>
          <a:prstGeom prst="rect">
            <a:avLst/>
          </a:prstGeom>
          <a:solidFill>
            <a:srgbClr val="FFE0A3">
              <a:alpha val="4902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
        <p:nvSpPr>
          <p:cNvPr id="61" name="矩形 60"/>
          <p:cNvSpPr/>
          <p:nvPr/>
        </p:nvSpPr>
        <p:spPr bwMode="auto">
          <a:xfrm>
            <a:off x="687953" y="6244817"/>
            <a:ext cx="3265488" cy="385163"/>
          </a:xfrm>
          <a:prstGeom prst="rect">
            <a:avLst/>
          </a:prstGeom>
          <a:solidFill>
            <a:srgbClr val="FFE0A3">
              <a:alpha val="4902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linds(horizontal)">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linds(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blinds(horizontal)">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blinds(horizontal)">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blinds(horizontal)">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linds(horizontal)">
                                      <p:cBhvr>
                                        <p:cTn id="74" dur="500"/>
                                        <p:tgtEl>
                                          <p:spTgt spid="44"/>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linds(horizontal)">
                                      <p:cBhvr>
                                        <p:cTn id="77" dur="500"/>
                                        <p:tgtEl>
                                          <p:spTgt spid="53"/>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blinds(horizontal)">
                                      <p:cBhvr>
                                        <p:cTn id="80" dur="500"/>
                                        <p:tgtEl>
                                          <p:spTgt spid="54"/>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blinds(horizontal)">
                                      <p:cBhvr>
                                        <p:cTn id="8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3" grpId="0"/>
      <p:bldP spid="24" grpId="0"/>
      <p:bldP spid="25" grpId="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p:bldP spid="53" grpId="0" autoUpdateAnimBg="0"/>
      <p:bldP spid="54" grpId="0" autoUpdateAnimBg="0"/>
      <p:bldP spid="5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3.3 </a:t>
            </a:r>
            <a:r>
              <a:rPr lang="zh-CN" altLang="en-US" b="1" dirty="0"/>
              <a:t>状态化简和状态编码</a:t>
            </a:r>
          </a:p>
        </p:txBody>
      </p:sp>
      <p:sp>
        <p:nvSpPr>
          <p:cNvPr id="3" name="内容占位符 2"/>
          <p:cNvSpPr>
            <a:spLocks noGrp="1"/>
          </p:cNvSpPr>
          <p:nvPr>
            <p:ph idx="1"/>
          </p:nvPr>
        </p:nvSpPr>
        <p:spPr>
          <a:xfrm>
            <a:off x="145578" y="769686"/>
            <a:ext cx="8856984" cy="3301417"/>
          </a:xfrm>
        </p:spPr>
        <p:txBody>
          <a:bodyPr/>
          <a:lstStyle/>
          <a:p>
            <a:pPr>
              <a:lnSpc>
                <a:spcPct val="110000"/>
              </a:lnSpc>
            </a:pPr>
            <a:r>
              <a:rPr lang="zh-CN" altLang="en-US" sz="2200" b="1" dirty="0">
                <a:solidFill>
                  <a:srgbClr val="C00000"/>
                </a:solidFill>
              </a:rPr>
              <a:t>状态编码</a:t>
            </a:r>
            <a:endParaRPr lang="en-US" altLang="zh-CN" sz="2200" b="1" dirty="0">
              <a:solidFill>
                <a:srgbClr val="C00000"/>
              </a:solidFill>
            </a:endParaRPr>
          </a:p>
          <a:p>
            <a:pPr lvl="1">
              <a:lnSpc>
                <a:spcPct val="110000"/>
              </a:lnSpc>
            </a:pPr>
            <a:r>
              <a:rPr lang="zh-CN" altLang="en-US" sz="2200" dirty="0">
                <a:latin typeface="微软雅黑" panose="020B0503020204020204" pitchFamily="34" charset="-122"/>
                <a:ea typeface="微软雅黑" panose="020B0503020204020204" pitchFamily="34" charset="-122"/>
              </a:rPr>
              <a:t>对状态表中每个状态赋予</a:t>
            </a:r>
            <a:r>
              <a:rPr lang="zh-CN" altLang="en-US" sz="2200" dirty="0">
                <a:solidFill>
                  <a:srgbClr val="FF0000"/>
                </a:solidFill>
                <a:latin typeface="微软雅黑" panose="020B0503020204020204" pitchFamily="34" charset="-122"/>
                <a:ea typeface="微软雅黑" panose="020B0503020204020204" pitchFamily="34" charset="-122"/>
              </a:rPr>
              <a:t>唯一</a:t>
            </a:r>
            <a:r>
              <a:rPr lang="zh-CN" altLang="en-US" sz="2200" dirty="0">
                <a:latin typeface="微软雅黑" panose="020B0503020204020204" pitchFamily="34" charset="-122"/>
                <a:ea typeface="微软雅黑" panose="020B0503020204020204" pitchFamily="34" charset="-122"/>
              </a:rPr>
              <a:t>的二进制编码，也称状态赋值</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rPr>
              <a:t>寻找最优编码方案是一个非常复杂的问题</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rPr>
              <a:t>通常在具体设计时采用</a:t>
            </a:r>
            <a:r>
              <a:rPr lang="zh-CN" altLang="en-US" sz="2200" dirty="0">
                <a:solidFill>
                  <a:srgbClr val="FF0000"/>
                </a:solidFill>
                <a:latin typeface="微软雅黑" panose="020B0503020204020204" pitchFamily="34" charset="-122"/>
                <a:ea typeface="微软雅黑" panose="020B0503020204020204" pitchFamily="34" charset="-122"/>
              </a:rPr>
              <a:t>相邻法</a:t>
            </a:r>
            <a:r>
              <a:rPr lang="zh-CN" altLang="en-US" sz="2200" dirty="0">
                <a:latin typeface="微软雅黑" panose="020B0503020204020204" pitchFamily="34" charset="-122"/>
                <a:ea typeface="微软雅黑" panose="020B0503020204020204" pitchFamily="34" charset="-122"/>
              </a:rPr>
              <a:t>寻求</a:t>
            </a:r>
            <a:r>
              <a:rPr lang="zh-CN" altLang="en-US" sz="2200" dirty="0">
                <a:solidFill>
                  <a:srgbClr val="FF0000"/>
                </a:solidFill>
                <a:latin typeface="微软雅黑" panose="020B0503020204020204" pitchFamily="34" charset="-122"/>
                <a:ea typeface="微软雅黑" panose="020B0503020204020204" pitchFamily="34" charset="-122"/>
              </a:rPr>
              <a:t>次优编码方案</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914400" lvl="2" indent="0">
              <a:lnSpc>
                <a:spcPct val="110000"/>
              </a:lnSpc>
              <a:buNone/>
            </a:pPr>
            <a:r>
              <a:rPr lang="zh-CN" altLang="zh-CN" sz="2200" dirty="0">
                <a:latin typeface="微软雅黑" panose="020B0503020204020204" pitchFamily="34" charset="-122"/>
                <a:ea typeface="微软雅黑" panose="020B0503020204020204" pitchFamily="34" charset="-122"/>
              </a:rPr>
              <a:t>准则</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：若两个状态的次态相同，则其对应编码应尽量</a:t>
            </a:r>
            <a:r>
              <a:rPr lang="zh-CN" altLang="zh-CN" sz="2200" dirty="0">
                <a:solidFill>
                  <a:srgbClr val="C00000"/>
                </a:solidFill>
                <a:latin typeface="微软雅黑" panose="020B0503020204020204" pitchFamily="34" charset="-122"/>
                <a:ea typeface="微软雅黑" panose="020B0503020204020204" pitchFamily="34" charset="-122"/>
              </a:rPr>
              <a:t>相邻</a:t>
            </a:r>
            <a:endParaRPr lang="en-US" altLang="zh-CN" sz="2200" dirty="0">
              <a:solidFill>
                <a:srgbClr val="C00000"/>
              </a:solidFill>
              <a:latin typeface="微软雅黑" panose="020B0503020204020204" pitchFamily="34" charset="-122"/>
              <a:ea typeface="微软雅黑" panose="020B0503020204020204" pitchFamily="34" charset="-122"/>
            </a:endParaRPr>
          </a:p>
          <a:p>
            <a:pPr marL="914400" lvl="2" indent="0">
              <a:lnSpc>
                <a:spcPct val="110000"/>
              </a:lnSpc>
              <a:buNone/>
            </a:pPr>
            <a:r>
              <a:rPr lang="zh-CN" altLang="zh-CN" sz="2200" dirty="0">
                <a:latin typeface="微软雅黑" panose="020B0503020204020204" pitchFamily="34" charset="-122"/>
                <a:ea typeface="微软雅黑" panose="020B0503020204020204" pitchFamily="34" charset="-122"/>
              </a:rPr>
              <a:t>准则</a:t>
            </a:r>
            <a:r>
              <a:rPr lang="en-US" altLang="zh-CN" sz="2200" dirty="0">
                <a:latin typeface="微软雅黑" panose="020B0503020204020204" pitchFamily="34" charset="-122"/>
                <a:ea typeface="微软雅黑" panose="020B0503020204020204" pitchFamily="34" charset="-122"/>
              </a:rPr>
              <a:t>2</a:t>
            </a:r>
            <a:r>
              <a:rPr lang="zh-CN" altLang="zh-CN" sz="2200" dirty="0">
                <a:latin typeface="微软雅黑" panose="020B0503020204020204" pitchFamily="34" charset="-122"/>
                <a:ea typeface="微软雅黑" panose="020B0503020204020204" pitchFamily="34" charset="-122"/>
              </a:rPr>
              <a:t>：同一个现态的各个次态其编码应尽量相邻</a:t>
            </a:r>
            <a:endParaRPr lang="en-US" altLang="zh-CN" sz="2200" dirty="0">
              <a:latin typeface="微软雅黑" panose="020B0503020204020204" pitchFamily="34" charset="-122"/>
              <a:ea typeface="微软雅黑" panose="020B0503020204020204" pitchFamily="34" charset="-122"/>
            </a:endParaRPr>
          </a:p>
          <a:p>
            <a:pPr marL="914400" lvl="2" indent="0">
              <a:lnSpc>
                <a:spcPct val="110000"/>
              </a:lnSpc>
              <a:buNone/>
            </a:pPr>
            <a:r>
              <a:rPr lang="zh-CN" altLang="zh-CN" sz="2200" dirty="0">
                <a:latin typeface="微软雅黑" panose="020B0503020204020204" pitchFamily="34" charset="-122"/>
                <a:ea typeface="微软雅黑" panose="020B0503020204020204" pitchFamily="34" charset="-122"/>
              </a:rPr>
              <a:t>准则</a:t>
            </a:r>
            <a:r>
              <a:rPr lang="en-US" altLang="zh-CN" sz="2200" dirty="0">
                <a:latin typeface="微软雅黑" panose="020B0503020204020204" pitchFamily="34" charset="-122"/>
                <a:ea typeface="微软雅黑" panose="020B0503020204020204" pitchFamily="34" charset="-122"/>
              </a:rPr>
              <a:t>3</a:t>
            </a:r>
            <a:r>
              <a:rPr lang="zh-CN" altLang="zh-CN" sz="2200" dirty="0">
                <a:latin typeface="微软雅黑" panose="020B0503020204020204" pitchFamily="34" charset="-122"/>
                <a:ea typeface="微软雅黑" panose="020B0503020204020204" pitchFamily="34" charset="-122"/>
              </a:rPr>
              <a:t>：若两个现态的输出相同，则它们的编码应尽量相邻</a:t>
            </a:r>
            <a:endParaRPr lang="en-US" altLang="zh-CN" sz="2200" dirty="0">
              <a:latin typeface="微软雅黑" panose="020B0503020204020204" pitchFamily="34" charset="-122"/>
              <a:ea typeface="微软雅黑" panose="020B0503020204020204" pitchFamily="34" charset="-122"/>
            </a:endParaRPr>
          </a:p>
          <a:p>
            <a:pPr lvl="1"/>
            <a:endParaRPr lang="zh-CN" altLang="en-US"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33</a:t>
            </a:fld>
            <a:endParaRPr lang="en-US" altLang="zh-CN"/>
          </a:p>
        </p:txBody>
      </p:sp>
      <p:sp>
        <p:nvSpPr>
          <p:cNvPr id="18" name="内容占位符 2"/>
          <p:cNvSpPr txBox="1"/>
          <p:nvPr/>
        </p:nvSpPr>
        <p:spPr bwMode="auto">
          <a:xfrm>
            <a:off x="3563890" y="3573016"/>
            <a:ext cx="5400598" cy="3188972"/>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48945" lvl="1" indent="0">
              <a:lnSpc>
                <a:spcPct val="120000"/>
              </a:lnSpc>
              <a:buNone/>
            </a:pPr>
            <a:r>
              <a:rPr lang="zh-CN" altLang="en-US" sz="2000" b="1" kern="0" dirty="0">
                <a:solidFill>
                  <a:srgbClr val="00B050"/>
                </a:solidFill>
                <a:latin typeface="微软雅黑" panose="020B0503020204020204" pitchFamily="34" charset="-122"/>
                <a:ea typeface="微软雅黑" panose="020B0503020204020204" pitchFamily="34" charset="-122"/>
              </a:rPr>
              <a:t>根据准则</a:t>
            </a:r>
            <a:r>
              <a:rPr lang="en-US" altLang="zh-CN" sz="2000" b="1" kern="0" dirty="0">
                <a:solidFill>
                  <a:srgbClr val="00B050"/>
                </a:solidFill>
                <a:latin typeface="微软雅黑" panose="020B0503020204020204" pitchFamily="34" charset="-122"/>
                <a:ea typeface="微软雅黑" panose="020B0503020204020204" pitchFamily="34" charset="-122"/>
              </a:rPr>
              <a:t>1</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S0</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S2</a:t>
            </a:r>
            <a:r>
              <a:rPr lang="zh-CN" altLang="en-US" sz="2000" b="1" kern="0" dirty="0">
                <a:solidFill>
                  <a:srgbClr val="00B050"/>
                </a:solidFill>
                <a:latin typeface="微软雅黑" panose="020B0503020204020204" pitchFamily="34" charset="-122"/>
                <a:ea typeface="微软雅黑" panose="020B0503020204020204" pitchFamily="34" charset="-122"/>
              </a:rPr>
              <a:t>可相邻</a:t>
            </a:r>
            <a:endParaRPr lang="en-US" altLang="zh-CN" sz="2000" b="1" kern="0" dirty="0">
              <a:solidFill>
                <a:srgbClr val="00B050"/>
              </a:solidFill>
              <a:latin typeface="微软雅黑" panose="020B0503020204020204" pitchFamily="34" charset="-122"/>
              <a:ea typeface="微软雅黑" panose="020B0503020204020204" pitchFamily="34" charset="-122"/>
            </a:endParaRPr>
          </a:p>
          <a:p>
            <a:pPr marL="448945" lvl="1" indent="0">
              <a:lnSpc>
                <a:spcPct val="120000"/>
              </a:lnSpc>
              <a:buNone/>
            </a:pPr>
            <a:r>
              <a:rPr lang="zh-CN" altLang="en-US" sz="2000" b="1" kern="0" dirty="0">
                <a:solidFill>
                  <a:srgbClr val="00B050"/>
                </a:solidFill>
                <a:latin typeface="微软雅黑" panose="020B0503020204020204" pitchFamily="34" charset="-122"/>
                <a:ea typeface="微软雅黑" panose="020B0503020204020204" pitchFamily="34" charset="-122"/>
              </a:rPr>
              <a:t>根据准则</a:t>
            </a:r>
            <a:r>
              <a:rPr lang="en-US" altLang="zh-CN" sz="2000" b="1" kern="0" dirty="0">
                <a:solidFill>
                  <a:srgbClr val="00B050"/>
                </a:solidFill>
                <a:latin typeface="微软雅黑" panose="020B0503020204020204" pitchFamily="34" charset="-122"/>
                <a:ea typeface="微软雅黑" panose="020B0503020204020204" pitchFamily="34" charset="-122"/>
              </a:rPr>
              <a:t>2</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 S0</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S1</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S1</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S2</a:t>
            </a:r>
            <a:r>
              <a:rPr lang="zh-CN" altLang="en-US" sz="2000" b="1" kern="0" dirty="0">
                <a:solidFill>
                  <a:srgbClr val="00B050"/>
                </a:solidFill>
                <a:latin typeface="微软雅黑" panose="020B0503020204020204" pitchFamily="34" charset="-122"/>
                <a:ea typeface="微软雅黑" panose="020B0503020204020204" pitchFamily="34" charset="-122"/>
              </a:rPr>
              <a:t>可相邻</a:t>
            </a:r>
            <a:endParaRPr lang="en-US" altLang="zh-CN" sz="2000" b="1" kern="0" dirty="0">
              <a:solidFill>
                <a:srgbClr val="00B050"/>
              </a:solidFill>
              <a:latin typeface="微软雅黑" panose="020B0503020204020204" pitchFamily="34" charset="-122"/>
              <a:ea typeface="微软雅黑" panose="020B0503020204020204" pitchFamily="34" charset="-122"/>
            </a:endParaRPr>
          </a:p>
          <a:p>
            <a:pPr marL="448945" lvl="1" indent="0">
              <a:lnSpc>
                <a:spcPct val="120000"/>
              </a:lnSpc>
              <a:buNone/>
            </a:pPr>
            <a:r>
              <a:rPr lang="zh-CN" altLang="en-US" sz="2000" b="1" kern="0" dirty="0">
                <a:solidFill>
                  <a:srgbClr val="00B050"/>
                </a:solidFill>
                <a:latin typeface="微软雅黑" panose="020B0503020204020204" pitchFamily="34" charset="-122"/>
                <a:ea typeface="微软雅黑" panose="020B0503020204020204" pitchFamily="34" charset="-122"/>
              </a:rPr>
              <a:t>根据准则</a:t>
            </a:r>
            <a:r>
              <a:rPr lang="en-US" altLang="zh-CN" sz="2000" b="1" kern="0" dirty="0">
                <a:solidFill>
                  <a:srgbClr val="00B050"/>
                </a:solidFill>
                <a:latin typeface="微软雅黑" panose="020B0503020204020204" pitchFamily="34" charset="-122"/>
                <a:ea typeface="微软雅黑" panose="020B0503020204020204" pitchFamily="34" charset="-122"/>
              </a:rPr>
              <a:t>3</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 S0</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S1</a:t>
            </a:r>
            <a:r>
              <a:rPr lang="zh-CN" altLang="en-US" sz="2000" b="1" kern="0" dirty="0">
                <a:solidFill>
                  <a:srgbClr val="00B050"/>
                </a:solidFill>
                <a:latin typeface="微软雅黑" panose="020B0503020204020204" pitchFamily="34" charset="-122"/>
                <a:ea typeface="微软雅黑" panose="020B0503020204020204" pitchFamily="34" charset="-122"/>
              </a:rPr>
              <a:t>可相邻</a:t>
            </a:r>
            <a:endParaRPr lang="en-US" altLang="zh-CN" sz="2000" b="1" kern="0" dirty="0">
              <a:solidFill>
                <a:srgbClr val="00B050"/>
              </a:solidFill>
              <a:latin typeface="微软雅黑" panose="020B0503020204020204" pitchFamily="34" charset="-122"/>
              <a:ea typeface="微软雅黑" panose="020B0503020204020204" pitchFamily="34" charset="-122"/>
            </a:endParaRPr>
          </a:p>
          <a:p>
            <a:pPr marL="448945" lvl="1" indent="0">
              <a:lnSpc>
                <a:spcPct val="120000"/>
              </a:lnSpc>
              <a:buNone/>
            </a:pPr>
            <a:r>
              <a:rPr lang="zh-CN" altLang="en-US" sz="2000" b="1" kern="0" dirty="0">
                <a:solidFill>
                  <a:schemeClr val="accent2"/>
                </a:solidFill>
                <a:latin typeface="微软雅黑" panose="020B0503020204020204" pitchFamily="34" charset="-122"/>
                <a:ea typeface="微软雅黑" panose="020B0503020204020204" pitchFamily="34" charset="-122"/>
              </a:rPr>
              <a:t>根据不同的取舍可得到不同编码方案</a:t>
            </a:r>
            <a:endParaRPr lang="en-US" altLang="zh-CN" sz="2000" b="1" kern="0" dirty="0">
              <a:solidFill>
                <a:schemeClr val="accent2"/>
              </a:solidFill>
              <a:latin typeface="微软雅黑" panose="020B0503020204020204" pitchFamily="34" charset="-122"/>
              <a:ea typeface="微软雅黑" panose="020B0503020204020204" pitchFamily="34" charset="-122"/>
            </a:endParaRPr>
          </a:p>
          <a:p>
            <a:pPr marL="448945" lvl="1" indent="0">
              <a:lnSpc>
                <a:spcPct val="120000"/>
              </a:lnSpc>
              <a:buNone/>
            </a:pPr>
            <a:r>
              <a:rPr lang="zh-CN" altLang="en-US" sz="2000" b="1" kern="0" dirty="0">
                <a:solidFill>
                  <a:srgbClr val="00B050"/>
                </a:solidFill>
                <a:latin typeface="微软雅黑" panose="020B0503020204020204" pitchFamily="34" charset="-122"/>
                <a:ea typeface="微软雅黑" panose="020B0503020204020204" pitchFamily="34" charset="-122"/>
              </a:rPr>
              <a:t>若</a:t>
            </a:r>
            <a:r>
              <a:rPr lang="en-US" altLang="zh-CN" sz="2000" b="1" kern="0" dirty="0">
                <a:solidFill>
                  <a:srgbClr val="00B050"/>
                </a:solidFill>
                <a:latin typeface="微软雅黑" panose="020B0503020204020204" pitchFamily="34" charset="-122"/>
                <a:ea typeface="微软雅黑" panose="020B0503020204020204" pitchFamily="34" charset="-122"/>
              </a:rPr>
              <a:t>S0</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S1</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S1</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S2</a:t>
            </a:r>
            <a:r>
              <a:rPr lang="zh-CN" altLang="en-US" sz="2000" b="1" kern="0" dirty="0">
                <a:solidFill>
                  <a:srgbClr val="00B050"/>
                </a:solidFill>
                <a:latin typeface="微软雅黑" panose="020B0503020204020204" pitchFamily="34" charset="-122"/>
                <a:ea typeface="微软雅黑" panose="020B0503020204020204" pitchFamily="34" charset="-122"/>
              </a:rPr>
              <a:t>相邻，则编码方案如下：</a:t>
            </a:r>
            <a:r>
              <a:rPr lang="en-US" altLang="zh-CN" sz="2000" b="1" kern="0" dirty="0">
                <a:solidFill>
                  <a:srgbClr val="00B050"/>
                </a:solidFill>
                <a:latin typeface="微软雅黑" panose="020B0503020204020204" pitchFamily="34" charset="-122"/>
                <a:ea typeface="微软雅黑" panose="020B0503020204020204" pitchFamily="34" charset="-122"/>
              </a:rPr>
              <a:t>S0:00</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S1:01</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S2:11</a:t>
            </a:r>
          </a:p>
          <a:p>
            <a:pPr marL="448945" lvl="1" indent="0">
              <a:lnSpc>
                <a:spcPct val="120000"/>
              </a:lnSpc>
              <a:buNone/>
            </a:pPr>
            <a:r>
              <a:rPr lang="zh-CN" altLang="en-US" sz="2000" b="1" kern="0" dirty="0">
                <a:solidFill>
                  <a:srgbClr val="00B050"/>
                </a:solidFill>
                <a:latin typeface="微软雅黑" panose="020B0503020204020204" pitchFamily="34" charset="-122"/>
                <a:ea typeface="微软雅黑" panose="020B0503020204020204" pitchFamily="34" charset="-122"/>
              </a:rPr>
              <a:t>若</a:t>
            </a:r>
            <a:r>
              <a:rPr lang="en-US" altLang="zh-CN" sz="2000" b="1" kern="0" dirty="0">
                <a:solidFill>
                  <a:srgbClr val="00B050"/>
                </a:solidFill>
                <a:latin typeface="微软雅黑" panose="020B0503020204020204" pitchFamily="34" charset="-122"/>
                <a:ea typeface="微软雅黑" panose="020B0503020204020204" pitchFamily="34" charset="-122"/>
              </a:rPr>
              <a:t>S0</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S2</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S0</a:t>
            </a:r>
            <a:r>
              <a:rPr lang="zh-CN" altLang="en-US" sz="2000" b="1" kern="0" dirty="0">
                <a:solidFill>
                  <a:srgbClr val="00B050"/>
                </a:solidFill>
                <a:latin typeface="微软雅黑" panose="020B0503020204020204" pitchFamily="34" charset="-122"/>
                <a:ea typeface="微软雅黑" panose="020B0503020204020204" pitchFamily="34" charset="-122"/>
              </a:rPr>
              <a:t>和</a:t>
            </a:r>
            <a:r>
              <a:rPr lang="en-US" altLang="zh-CN" sz="2000" b="1" kern="0" dirty="0">
                <a:solidFill>
                  <a:srgbClr val="00B050"/>
                </a:solidFill>
                <a:latin typeface="微软雅黑" panose="020B0503020204020204" pitchFamily="34" charset="-122"/>
                <a:ea typeface="微软雅黑" panose="020B0503020204020204" pitchFamily="34" charset="-122"/>
              </a:rPr>
              <a:t>S1</a:t>
            </a:r>
            <a:r>
              <a:rPr lang="zh-CN" altLang="en-US" sz="2000" b="1" kern="0" dirty="0">
                <a:solidFill>
                  <a:srgbClr val="00B050"/>
                </a:solidFill>
                <a:latin typeface="微软雅黑" panose="020B0503020204020204" pitchFamily="34" charset="-122"/>
                <a:ea typeface="微软雅黑" panose="020B0503020204020204" pitchFamily="34" charset="-122"/>
              </a:rPr>
              <a:t>相邻，则编码方案如下：</a:t>
            </a:r>
            <a:r>
              <a:rPr lang="en-US" altLang="zh-CN" sz="2000" b="1" kern="0" dirty="0">
                <a:solidFill>
                  <a:srgbClr val="00B050"/>
                </a:solidFill>
                <a:latin typeface="微软雅黑" panose="020B0503020204020204" pitchFamily="34" charset="-122"/>
                <a:ea typeface="微软雅黑" panose="020B0503020204020204" pitchFamily="34" charset="-122"/>
              </a:rPr>
              <a:t>S0:00</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S1:01</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S2:10</a:t>
            </a:r>
          </a:p>
        </p:txBody>
      </p:sp>
      <p:grpSp>
        <p:nvGrpSpPr>
          <p:cNvPr id="31" name="Group 25"/>
          <p:cNvGrpSpPr/>
          <p:nvPr/>
        </p:nvGrpSpPr>
        <p:grpSpPr bwMode="auto">
          <a:xfrm>
            <a:off x="332486" y="4503871"/>
            <a:ext cx="3429000" cy="1931076"/>
            <a:chOff x="4128" y="1585"/>
            <a:chExt cx="2160" cy="1711"/>
          </a:xfrm>
        </p:grpSpPr>
        <p:sp>
          <p:nvSpPr>
            <p:cNvPr id="32" name="Line 26"/>
            <p:cNvSpPr>
              <a:spLocks noChangeShapeType="1"/>
            </p:cNvSpPr>
            <p:nvPr/>
          </p:nvSpPr>
          <p:spPr bwMode="auto">
            <a:xfrm>
              <a:off x="4176" y="1632"/>
              <a:ext cx="211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33" name="Text Box 27"/>
            <p:cNvSpPr txBox="1">
              <a:spLocks noChangeArrowheads="1"/>
            </p:cNvSpPr>
            <p:nvPr/>
          </p:nvSpPr>
          <p:spPr bwMode="auto">
            <a:xfrm>
              <a:off x="4128" y="1762"/>
              <a:ext cx="579"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zh-CN" altLang="en-US" sz="2200" b="1" dirty="0">
                  <a:solidFill>
                    <a:schemeClr val="accent4"/>
                  </a:solidFill>
                  <a:latin typeface="微软雅黑" panose="020B0503020204020204" pitchFamily="34" charset="-122"/>
                  <a:ea typeface="微软雅黑" panose="020B0503020204020204" pitchFamily="34" charset="-122"/>
                </a:rPr>
                <a:t>现态</a:t>
              </a:r>
              <a:r>
                <a:rPr lang="en-US" altLang="zh-CN" sz="2200" b="1" dirty="0">
                  <a:solidFill>
                    <a:schemeClr val="accent4"/>
                  </a:solidFill>
                  <a:latin typeface="微软雅黑" panose="020B0503020204020204" pitchFamily="34" charset="-122"/>
                  <a:ea typeface="微软雅黑" panose="020B0503020204020204" pitchFamily="34" charset="-122"/>
                </a:rPr>
                <a:t>S</a:t>
              </a:r>
            </a:p>
          </p:txBody>
        </p:sp>
        <p:sp>
          <p:nvSpPr>
            <p:cNvPr id="34" name="Line 28"/>
            <p:cNvSpPr>
              <a:spLocks noChangeShapeType="1"/>
            </p:cNvSpPr>
            <p:nvPr/>
          </p:nvSpPr>
          <p:spPr bwMode="auto">
            <a:xfrm>
              <a:off x="4152" y="2169"/>
              <a:ext cx="211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35" name="Text Box 29"/>
            <p:cNvSpPr txBox="1">
              <a:spLocks noChangeArrowheads="1"/>
            </p:cNvSpPr>
            <p:nvPr/>
          </p:nvSpPr>
          <p:spPr bwMode="auto">
            <a:xfrm>
              <a:off x="5030" y="1801"/>
              <a:ext cx="1171"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X=0      X=1</a:t>
              </a:r>
            </a:p>
          </p:txBody>
        </p:sp>
        <p:sp>
          <p:nvSpPr>
            <p:cNvPr id="36" name="Line 30"/>
            <p:cNvSpPr>
              <a:spLocks noChangeShapeType="1"/>
            </p:cNvSpPr>
            <p:nvPr/>
          </p:nvSpPr>
          <p:spPr bwMode="auto">
            <a:xfrm flipH="1">
              <a:off x="4793" y="1632"/>
              <a:ext cx="7" cy="1664"/>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37" name="Line 31"/>
            <p:cNvSpPr>
              <a:spLocks noChangeShapeType="1"/>
            </p:cNvSpPr>
            <p:nvPr/>
          </p:nvSpPr>
          <p:spPr bwMode="auto">
            <a:xfrm>
              <a:off x="4793" y="1877"/>
              <a:ext cx="14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38" name="Line 32"/>
            <p:cNvSpPr>
              <a:spLocks noChangeShapeType="1"/>
            </p:cNvSpPr>
            <p:nvPr/>
          </p:nvSpPr>
          <p:spPr bwMode="auto">
            <a:xfrm>
              <a:off x="4176" y="3296"/>
              <a:ext cx="211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39" name="Text Box 33"/>
            <p:cNvSpPr txBox="1">
              <a:spLocks noChangeArrowheads="1"/>
            </p:cNvSpPr>
            <p:nvPr/>
          </p:nvSpPr>
          <p:spPr bwMode="auto">
            <a:xfrm>
              <a:off x="5371" y="1585"/>
              <a:ext cx="509"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S*/Z</a:t>
              </a:r>
              <a:endParaRPr lang="zh-CN" altLang="en-US" sz="2200" b="1" dirty="0">
                <a:solidFill>
                  <a:schemeClr val="accent4"/>
                </a:solidFill>
                <a:latin typeface="微软雅黑" panose="020B0503020204020204" pitchFamily="34" charset="-122"/>
                <a:ea typeface="微软雅黑" panose="020B0503020204020204" pitchFamily="34" charset="-122"/>
              </a:endParaRPr>
            </a:p>
          </p:txBody>
        </p:sp>
      </p:grpSp>
      <p:sp>
        <p:nvSpPr>
          <p:cNvPr id="40" name="Text Box 7"/>
          <p:cNvSpPr txBox="1">
            <a:spLocks noChangeArrowheads="1"/>
          </p:cNvSpPr>
          <p:nvPr/>
        </p:nvSpPr>
        <p:spPr bwMode="auto">
          <a:xfrm>
            <a:off x="670537" y="5246454"/>
            <a:ext cx="5293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S1</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S2</a:t>
            </a:r>
          </a:p>
        </p:txBody>
      </p:sp>
      <p:sp>
        <p:nvSpPr>
          <p:cNvPr id="41" name="Text Box 7"/>
          <p:cNvSpPr txBox="1">
            <a:spLocks noChangeArrowheads="1"/>
          </p:cNvSpPr>
          <p:nvPr/>
        </p:nvSpPr>
        <p:spPr bwMode="auto">
          <a:xfrm>
            <a:off x="1810772" y="5213448"/>
            <a:ext cx="837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S0/0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S2/0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S0/0</a:t>
            </a:r>
          </a:p>
        </p:txBody>
      </p:sp>
      <p:sp>
        <p:nvSpPr>
          <p:cNvPr id="42" name="Text Box 7"/>
          <p:cNvSpPr txBox="1">
            <a:spLocks noChangeArrowheads="1"/>
          </p:cNvSpPr>
          <p:nvPr/>
        </p:nvSpPr>
        <p:spPr bwMode="auto">
          <a:xfrm>
            <a:off x="2824044" y="5210811"/>
            <a:ext cx="837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lang="en-US" altLang="zh-CN" sz="2200" b="1" dirty="0">
                <a:solidFill>
                  <a:schemeClr val="accent4"/>
                </a:solidFill>
                <a:latin typeface="微软雅黑" panose="020B0503020204020204" pitchFamily="34" charset="-122"/>
                <a:ea typeface="微软雅黑" panose="020B0503020204020204" pitchFamily="34" charset="-122"/>
              </a:rPr>
              <a:t>S1/0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S1/0</a:t>
            </a:r>
          </a:p>
          <a:p>
            <a:pPr marL="0" lvl="1"/>
            <a:r>
              <a:rPr lang="en-US" altLang="zh-CN" sz="2200" b="1" dirty="0">
                <a:solidFill>
                  <a:schemeClr val="accent4"/>
                </a:solidFill>
                <a:latin typeface="微软雅黑" panose="020B0503020204020204" pitchFamily="34" charset="-122"/>
                <a:ea typeface="微软雅黑" panose="020B0503020204020204" pitchFamily="34" charset="-122"/>
              </a:rPr>
              <a:t>S1/1</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blinds(horizontal)">
                                      <p:cBhvr>
                                        <p:cTn id="14" dur="500"/>
                                        <p:tgtEl>
                                          <p:spTgt spid="4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linds(horizontal)">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0" grpId="0" autoUpdateAnimBg="0"/>
      <p:bldP spid="41" grpId="0" autoUpdateAnimBg="0"/>
      <p:bldP spid="4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064" y="144580"/>
            <a:ext cx="6073775" cy="479747"/>
          </a:xfrm>
        </p:spPr>
        <p:txBody>
          <a:bodyPr/>
          <a:lstStyle/>
          <a:p>
            <a:r>
              <a:rPr lang="en-US" altLang="zh-CN" b="1" dirty="0"/>
              <a:t>3.4 </a:t>
            </a:r>
            <a:r>
              <a:rPr lang="zh-CN" altLang="en-US" b="1" dirty="0"/>
              <a:t>电路设计与分析</a:t>
            </a:r>
          </a:p>
        </p:txBody>
      </p:sp>
      <p:sp>
        <p:nvSpPr>
          <p:cNvPr id="3" name="内容占位符 2"/>
          <p:cNvSpPr>
            <a:spLocks noGrp="1"/>
          </p:cNvSpPr>
          <p:nvPr>
            <p:ph idx="1"/>
          </p:nvPr>
        </p:nvSpPr>
        <p:spPr>
          <a:xfrm>
            <a:off x="146111" y="820730"/>
            <a:ext cx="5859204" cy="863250"/>
          </a:xfrm>
        </p:spPr>
        <p:txBody>
          <a:bodyPr/>
          <a:lstStyle/>
          <a:p>
            <a:r>
              <a:rPr lang="zh-CN" altLang="en-US" sz="2200" b="1" dirty="0"/>
              <a:t>在选定的状态编码方案基础上进行电路设计</a:t>
            </a:r>
            <a:endParaRPr lang="en-US" altLang="zh-CN" sz="2200" b="1" dirty="0"/>
          </a:p>
          <a:p>
            <a:pPr lvl="1"/>
            <a:r>
              <a:rPr lang="zh-CN" altLang="en-US" sz="2200" dirty="0">
                <a:latin typeface="微软雅黑" panose="020B0503020204020204" pitchFamily="34" charset="-122"/>
                <a:ea typeface="微软雅黑" panose="020B0503020204020204" pitchFamily="34" charset="-122"/>
              </a:rPr>
              <a:t>生成状态转移表</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34</a:t>
            </a:fld>
            <a:endParaRPr lang="en-US" altLang="zh-CN"/>
          </a:p>
        </p:txBody>
      </p:sp>
      <p:grpSp>
        <p:nvGrpSpPr>
          <p:cNvPr id="5" name="Group 25"/>
          <p:cNvGrpSpPr/>
          <p:nvPr/>
        </p:nvGrpSpPr>
        <p:grpSpPr bwMode="auto">
          <a:xfrm>
            <a:off x="5148064" y="1355332"/>
            <a:ext cx="3455988" cy="1785636"/>
            <a:chOff x="4128" y="1578"/>
            <a:chExt cx="2177" cy="1718"/>
          </a:xfrm>
        </p:grpSpPr>
        <p:sp>
          <p:nvSpPr>
            <p:cNvPr id="6" name="Line 26"/>
            <p:cNvSpPr>
              <a:spLocks noChangeShapeType="1"/>
            </p:cNvSpPr>
            <p:nvPr/>
          </p:nvSpPr>
          <p:spPr bwMode="auto">
            <a:xfrm>
              <a:off x="4193" y="1600"/>
              <a:ext cx="2112" cy="0"/>
            </a:xfrm>
            <a:prstGeom prst="line">
              <a:avLst/>
            </a:prstGeom>
            <a:noFill/>
            <a:ln w="57150" cmpd="thickThin">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7" name="Text Box 27"/>
            <p:cNvSpPr txBox="1">
              <a:spLocks noChangeArrowheads="1"/>
            </p:cNvSpPr>
            <p:nvPr/>
          </p:nvSpPr>
          <p:spPr bwMode="auto">
            <a:xfrm>
              <a:off x="4128" y="1762"/>
              <a:ext cx="662"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微软雅黑 Light" panose="020B0502040204020203" pitchFamily="34" charset="-122"/>
                  <a:ea typeface="微软雅黑 Light" panose="020B0502040204020203" pitchFamily="34" charset="-122"/>
                </a:rPr>
                <a:t>  </a:t>
              </a:r>
              <a:r>
                <a:rPr lang="en-US" altLang="zh-CN" sz="2200" b="1" dirty="0">
                  <a:latin typeface="微软雅黑" panose="020B0503020204020204" pitchFamily="34" charset="-122"/>
                  <a:ea typeface="微软雅黑" panose="020B0503020204020204" pitchFamily="34" charset="-122"/>
                </a:rPr>
                <a:t>Y1Y0</a:t>
              </a:r>
            </a:p>
          </p:txBody>
        </p:sp>
        <p:sp>
          <p:nvSpPr>
            <p:cNvPr id="8" name="Line 28"/>
            <p:cNvSpPr>
              <a:spLocks noChangeShapeType="1"/>
            </p:cNvSpPr>
            <p:nvPr/>
          </p:nvSpPr>
          <p:spPr bwMode="auto">
            <a:xfrm>
              <a:off x="4152" y="2169"/>
              <a:ext cx="211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9" name="Text Box 29"/>
            <p:cNvSpPr txBox="1">
              <a:spLocks noChangeArrowheads="1"/>
            </p:cNvSpPr>
            <p:nvPr/>
          </p:nvSpPr>
          <p:spPr bwMode="auto">
            <a:xfrm>
              <a:off x="4951" y="1827"/>
              <a:ext cx="11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latin typeface="微软雅黑" panose="020B0503020204020204" pitchFamily="34" charset="-122"/>
                  <a:ea typeface="微软雅黑" panose="020B0503020204020204" pitchFamily="34" charset="-122"/>
                </a:rPr>
                <a:t>X=0</a:t>
              </a:r>
              <a:r>
                <a:rPr lang="en-US" altLang="zh-CN" sz="2000" dirty="0">
                  <a:latin typeface="微软雅黑 Light" panose="020B0502040204020203" pitchFamily="34" charset="-122"/>
                  <a:ea typeface="微软雅黑 Light" panose="020B0502040204020203" pitchFamily="34" charset="-122"/>
                </a:rPr>
                <a:t>       </a:t>
              </a:r>
              <a:r>
                <a:rPr lang="en-US" altLang="zh-CN" sz="2200" b="1" dirty="0">
                  <a:latin typeface="微软雅黑" panose="020B0503020204020204" pitchFamily="34" charset="-122"/>
                  <a:ea typeface="微软雅黑" panose="020B0503020204020204" pitchFamily="34" charset="-122"/>
                </a:rPr>
                <a:t>X=1</a:t>
              </a:r>
            </a:p>
          </p:txBody>
        </p:sp>
        <p:sp>
          <p:nvSpPr>
            <p:cNvPr id="10" name="Line 30"/>
            <p:cNvSpPr>
              <a:spLocks noChangeShapeType="1"/>
            </p:cNvSpPr>
            <p:nvPr/>
          </p:nvSpPr>
          <p:spPr bwMode="auto">
            <a:xfrm flipH="1">
              <a:off x="4793" y="1632"/>
              <a:ext cx="7" cy="1657"/>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11" name="Line 31"/>
            <p:cNvSpPr>
              <a:spLocks noChangeShapeType="1"/>
            </p:cNvSpPr>
            <p:nvPr/>
          </p:nvSpPr>
          <p:spPr bwMode="auto">
            <a:xfrm>
              <a:off x="4793" y="1924"/>
              <a:ext cx="14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dirty="0">
                <a:latin typeface="微软雅黑 Light" panose="020B0502040204020203" pitchFamily="34" charset="-122"/>
                <a:ea typeface="微软雅黑 Light" panose="020B0502040204020203" pitchFamily="34" charset="-122"/>
              </a:endParaRPr>
            </a:p>
          </p:txBody>
        </p:sp>
        <p:sp>
          <p:nvSpPr>
            <p:cNvPr id="12" name="Line 32"/>
            <p:cNvSpPr>
              <a:spLocks noChangeShapeType="1"/>
            </p:cNvSpPr>
            <p:nvPr/>
          </p:nvSpPr>
          <p:spPr bwMode="auto">
            <a:xfrm>
              <a:off x="4152" y="3296"/>
              <a:ext cx="2112" cy="0"/>
            </a:xfrm>
            <a:prstGeom prst="line">
              <a:avLst/>
            </a:prstGeom>
            <a:noFill/>
            <a:ln w="57150" cmpd="thinThick">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微软雅黑 Light" panose="020B0502040204020203" pitchFamily="34" charset="-122"/>
                <a:ea typeface="微软雅黑 Light" panose="020B0502040204020203" pitchFamily="34" charset="-122"/>
              </a:endParaRPr>
            </a:p>
          </p:txBody>
        </p:sp>
        <p:sp>
          <p:nvSpPr>
            <p:cNvPr id="13" name="Text Box 33"/>
            <p:cNvSpPr txBox="1">
              <a:spLocks noChangeArrowheads="1"/>
            </p:cNvSpPr>
            <p:nvPr/>
          </p:nvSpPr>
          <p:spPr bwMode="auto">
            <a:xfrm>
              <a:off x="5126" y="1578"/>
              <a:ext cx="939"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微软雅黑" panose="020B0503020204020204" pitchFamily="34" charset="-122"/>
                  <a:ea typeface="微软雅黑" panose="020B0503020204020204" pitchFamily="34" charset="-122"/>
                </a:rPr>
                <a:t>Y1*Y0*/Z</a:t>
              </a:r>
              <a:endParaRPr lang="zh-CN" altLang="en-US" sz="2200" b="1" dirty="0">
                <a:latin typeface="微软雅黑" panose="020B0503020204020204" pitchFamily="34" charset="-122"/>
                <a:ea typeface="微软雅黑" panose="020B0503020204020204" pitchFamily="34" charset="-122"/>
              </a:endParaRPr>
            </a:p>
          </p:txBody>
        </p:sp>
      </p:grpSp>
      <p:sp>
        <p:nvSpPr>
          <p:cNvPr id="15" name="Text Box 7"/>
          <p:cNvSpPr txBox="1">
            <a:spLocks noChangeArrowheads="1"/>
          </p:cNvSpPr>
          <p:nvPr/>
        </p:nvSpPr>
        <p:spPr bwMode="auto">
          <a:xfrm>
            <a:off x="5411228" y="2003403"/>
            <a:ext cx="53412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latin typeface="微软雅黑" panose="020B0503020204020204" pitchFamily="34" charset="-122"/>
                <a:ea typeface="微软雅黑" panose="020B0503020204020204" pitchFamily="34" charset="-122"/>
              </a:rPr>
              <a:t>00</a:t>
            </a:r>
          </a:p>
          <a:p>
            <a:pPr algn="ctr"/>
            <a:r>
              <a:rPr lang="en-US" altLang="zh-CN" sz="2200" b="1" dirty="0">
                <a:latin typeface="微软雅黑" panose="020B0503020204020204" pitchFamily="34" charset="-122"/>
                <a:ea typeface="微软雅黑" panose="020B0503020204020204" pitchFamily="34" charset="-122"/>
              </a:rPr>
              <a:t>01</a:t>
            </a:r>
          </a:p>
          <a:p>
            <a:pPr algn="ctr"/>
            <a:r>
              <a:rPr lang="en-US" altLang="zh-CN" sz="2200" b="1" dirty="0">
                <a:latin typeface="微软雅黑" panose="020B0503020204020204" pitchFamily="34" charset="-122"/>
                <a:ea typeface="微软雅黑" panose="020B0503020204020204" pitchFamily="34" charset="-122"/>
              </a:rPr>
              <a:t>11</a:t>
            </a:r>
          </a:p>
        </p:txBody>
      </p:sp>
      <p:sp>
        <p:nvSpPr>
          <p:cNvPr id="16" name="Text Box 7"/>
          <p:cNvSpPr txBox="1">
            <a:spLocks noChangeArrowheads="1"/>
          </p:cNvSpPr>
          <p:nvPr/>
        </p:nvSpPr>
        <p:spPr bwMode="auto">
          <a:xfrm>
            <a:off x="6519403" y="2009270"/>
            <a:ext cx="84189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latin typeface="微软雅黑" panose="020B0503020204020204" pitchFamily="34" charset="-122"/>
                <a:ea typeface="微软雅黑" panose="020B0503020204020204" pitchFamily="34" charset="-122"/>
              </a:rPr>
              <a:t>00/0</a:t>
            </a:r>
          </a:p>
          <a:p>
            <a:pPr algn="ctr"/>
            <a:r>
              <a:rPr lang="en-US" altLang="zh-CN" sz="2200" b="1" dirty="0">
                <a:latin typeface="微软雅黑" panose="020B0503020204020204" pitchFamily="34" charset="-122"/>
                <a:ea typeface="微软雅黑" panose="020B0503020204020204" pitchFamily="34" charset="-122"/>
              </a:rPr>
              <a:t>11/0</a:t>
            </a:r>
          </a:p>
          <a:p>
            <a:pPr algn="ctr"/>
            <a:r>
              <a:rPr lang="en-US" altLang="zh-CN" sz="2200" b="1" dirty="0">
                <a:latin typeface="微软雅黑" panose="020B0503020204020204" pitchFamily="34" charset="-122"/>
                <a:ea typeface="微软雅黑" panose="020B0503020204020204" pitchFamily="34" charset="-122"/>
              </a:rPr>
              <a:t>00/0</a:t>
            </a:r>
          </a:p>
        </p:txBody>
      </p:sp>
      <p:sp>
        <p:nvSpPr>
          <p:cNvPr id="17" name="Text Box 7"/>
          <p:cNvSpPr txBox="1">
            <a:spLocks noChangeArrowheads="1"/>
          </p:cNvSpPr>
          <p:nvPr/>
        </p:nvSpPr>
        <p:spPr bwMode="auto">
          <a:xfrm>
            <a:off x="7511035" y="2006633"/>
            <a:ext cx="84189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dirty="0">
                <a:latin typeface="微软雅黑" panose="020B0503020204020204" pitchFamily="34" charset="-122"/>
                <a:ea typeface="微软雅黑" panose="020B0503020204020204" pitchFamily="34" charset="-122"/>
              </a:rPr>
              <a:t>01/0</a:t>
            </a:r>
          </a:p>
          <a:p>
            <a:pPr algn="ctr"/>
            <a:r>
              <a:rPr lang="en-US" altLang="zh-CN" sz="2200" b="1" dirty="0">
                <a:latin typeface="微软雅黑" panose="020B0503020204020204" pitchFamily="34" charset="-122"/>
                <a:ea typeface="微软雅黑" panose="020B0503020204020204" pitchFamily="34" charset="-122"/>
              </a:rPr>
              <a:t>01/0</a:t>
            </a:r>
          </a:p>
          <a:p>
            <a:pPr algn="ctr"/>
            <a:r>
              <a:rPr lang="en-US" altLang="zh-CN" sz="2200" b="1" dirty="0">
                <a:latin typeface="微软雅黑" panose="020B0503020204020204" pitchFamily="34" charset="-122"/>
                <a:ea typeface="微软雅黑" panose="020B0503020204020204" pitchFamily="34" charset="-122"/>
              </a:rPr>
              <a:t>01/1</a:t>
            </a:r>
          </a:p>
        </p:txBody>
      </p:sp>
      <mc:AlternateContent xmlns:mc="http://schemas.openxmlformats.org/markup-compatibility/2006" xmlns:a14="http://schemas.microsoft.com/office/drawing/2010/main">
        <mc:Choice Requires="a14">
          <p:sp>
            <p:nvSpPr>
              <p:cNvPr id="18" name="内容占位符 2"/>
              <p:cNvSpPr txBox="1"/>
              <p:nvPr/>
            </p:nvSpPr>
            <p:spPr bwMode="auto">
              <a:xfrm>
                <a:off x="168704" y="3170042"/>
                <a:ext cx="8854951" cy="3571326"/>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lvl="1">
                  <a:lnSpc>
                    <a:spcPct val="120000"/>
                  </a:lnSpc>
                </a:pPr>
                <a:r>
                  <a:rPr lang="zh-CN" altLang="en-US" sz="2200" b="1" kern="0" dirty="0">
                    <a:solidFill>
                      <a:schemeClr val="accent4"/>
                    </a:solidFill>
                    <a:latin typeface="微软雅黑" panose="020B0503020204020204" pitchFamily="34" charset="-122"/>
                    <a:ea typeface="微软雅黑" panose="020B0503020204020204" pitchFamily="34" charset="-122"/>
                  </a:rPr>
                  <a:t>根据状态转移表，推导</a:t>
                </a:r>
                <a:r>
                  <a:rPr lang="zh-CN" altLang="en-US" sz="2200" b="1" kern="0" dirty="0">
                    <a:solidFill>
                      <a:srgbClr val="FF0000"/>
                    </a:solidFill>
                    <a:latin typeface="微软雅黑" panose="020B0503020204020204" pitchFamily="34" charset="-122"/>
                    <a:ea typeface="微软雅黑" panose="020B0503020204020204" pitchFamily="34" charset="-122"/>
                  </a:rPr>
                  <a:t>次态逻辑函数</a:t>
                </a:r>
                <a:r>
                  <a:rPr lang="zh-CN" altLang="en-US" sz="2200" b="1" kern="0" dirty="0">
                    <a:solidFill>
                      <a:schemeClr val="accent4"/>
                    </a:solidFill>
                    <a:latin typeface="微软雅黑" panose="020B0503020204020204" pitchFamily="34" charset="-122"/>
                    <a:ea typeface="微软雅黑" panose="020B0503020204020204" pitchFamily="34" charset="-122"/>
                  </a:rPr>
                  <a:t>和</a:t>
                </a:r>
                <a:r>
                  <a:rPr lang="zh-CN" altLang="en-US" sz="2200" b="1" kern="0" dirty="0">
                    <a:solidFill>
                      <a:srgbClr val="FF0000"/>
                    </a:solidFill>
                    <a:latin typeface="微软雅黑" panose="020B0503020204020204" pitchFamily="34" charset="-122"/>
                    <a:ea typeface="微软雅黑" panose="020B0503020204020204" pitchFamily="34" charset="-122"/>
                  </a:rPr>
                  <a:t>输出逻辑函数</a:t>
                </a:r>
                <a:endParaRPr lang="en-US" altLang="zh-CN" sz="2200" b="1" kern="0" dirty="0">
                  <a:solidFill>
                    <a:srgbClr val="FF0000"/>
                  </a:solidFill>
                  <a:latin typeface="微软雅黑" panose="020B0503020204020204" pitchFamily="34" charset="-122"/>
                  <a:ea typeface="微软雅黑" panose="020B0503020204020204" pitchFamily="34" charset="-122"/>
                </a:endParaRPr>
              </a:p>
              <a:p>
                <a:pPr lvl="1">
                  <a:lnSpc>
                    <a:spcPct val="120000"/>
                  </a:lnSpc>
                </a:pPr>
                <a:r>
                  <a:rPr lang="zh-CN" altLang="en-US" sz="2200" b="1" kern="0" dirty="0">
                    <a:latin typeface="微软雅黑" panose="020B0503020204020204" pitchFamily="34" charset="-122"/>
                    <a:ea typeface="微软雅黑" panose="020B0503020204020204" pitchFamily="34" charset="-122"/>
                  </a:rPr>
                  <a:t>次态函数</a:t>
                </a:r>
                <a:r>
                  <a:rPr lang="en-US" altLang="zh-CN" sz="2200" b="1" kern="0" dirty="0">
                    <a:latin typeface="微软雅黑" panose="020B0503020204020204" pitchFamily="34" charset="-122"/>
                    <a:ea typeface="微软雅黑" panose="020B0503020204020204" pitchFamily="34" charset="-122"/>
                  </a:rPr>
                  <a:t>/</a:t>
                </a:r>
                <a:r>
                  <a:rPr lang="zh-CN" altLang="en-US" sz="2200" b="1" kern="0" dirty="0">
                    <a:latin typeface="微软雅黑" panose="020B0503020204020204" pitchFamily="34" charset="-122"/>
                    <a:ea typeface="微软雅黑" panose="020B0503020204020204" pitchFamily="34" charset="-122"/>
                  </a:rPr>
                  <a:t>次态方程为：</a:t>
                </a:r>
                <a:endParaRPr lang="en-US" altLang="zh-CN" sz="2200" b="1" kern="0" dirty="0">
                  <a:latin typeface="微软雅黑" panose="020B0503020204020204" pitchFamily="34" charset="-122"/>
                  <a:ea typeface="微软雅黑" panose="020B0503020204020204" pitchFamily="34" charset="-122"/>
                </a:endParaRPr>
              </a:p>
              <a:p>
                <a:pPr marL="448945" lvl="1" indent="0">
                  <a:lnSpc>
                    <a:spcPct val="120000"/>
                  </a:lnSpc>
                  <a:buNone/>
                </a:pPr>
                <a:r>
                  <a:rPr lang="en-US" altLang="zh-CN" sz="2200" b="1" kern="0" dirty="0">
                    <a:solidFill>
                      <a:schemeClr val="accent4"/>
                    </a:solidFill>
                    <a:latin typeface="微软雅黑" panose="020B0503020204020204" pitchFamily="34" charset="-122"/>
                    <a:ea typeface="微软雅黑" panose="020B0503020204020204" pitchFamily="34" charset="-122"/>
                  </a:rPr>
                  <a:t>      </a:t>
                </a:r>
                <a:r>
                  <a:rPr lang="en-US" altLang="zh-CN" sz="2200" b="1" kern="0" dirty="0">
                    <a:solidFill>
                      <a:srgbClr val="00B050"/>
                    </a:solidFill>
                    <a:latin typeface="微软雅黑" panose="020B0503020204020204" pitchFamily="34" charset="-122"/>
                    <a:ea typeface="微软雅黑" panose="020B0503020204020204" pitchFamily="34" charset="-122"/>
                  </a:rPr>
                  <a:t>Y1*=</a:t>
                </a:r>
                <a14:m>
                  <m:oMath xmlns:m="http://schemas.openxmlformats.org/officeDocument/2006/math">
                    <m:acc>
                      <m:accPr>
                        <m:chr m:val="̅"/>
                        <m:ctrlPr>
                          <a:rPr lang="en-US" altLang="zh-CN" sz="2200" b="1" i="1" kern="0" smtClean="0">
                            <a:solidFill>
                              <a:srgbClr val="00B050"/>
                            </a:solidFill>
                            <a:latin typeface="Cambria Math" panose="02040503050406030204" pitchFamily="18" charset="0"/>
                          </a:rPr>
                        </m:ctrlPr>
                      </m:accPr>
                      <m:e>
                        <m:r>
                          <a:rPr lang="en-US" altLang="zh-CN" sz="2200" b="1" i="0" kern="0" smtClean="0">
                            <a:solidFill>
                              <a:srgbClr val="00B050"/>
                            </a:solidFill>
                            <a:latin typeface="Cambria Math" panose="02040503050406030204" pitchFamily="18" charset="0"/>
                          </a:rPr>
                          <m:t>𝐘𝟏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•Y0•</a:t>
                </a:r>
                <a14:m>
                  <m:oMath xmlns:m="http://schemas.openxmlformats.org/officeDocument/2006/math">
                    <m:acc>
                      <m:accPr>
                        <m:chr m:val="̅"/>
                        <m:ctrlPr>
                          <a:rPr lang="en-US" altLang="zh-CN" sz="2200" b="1" i="1" kern="0" smtClean="0">
                            <a:solidFill>
                              <a:srgbClr val="00B050"/>
                            </a:solidFill>
                            <a:latin typeface="Cambria Math" panose="02040503050406030204" pitchFamily="18" charset="0"/>
                          </a:rPr>
                        </m:ctrlPr>
                      </m:accPr>
                      <m:e>
                        <m:r>
                          <a:rPr lang="en-US" altLang="zh-CN" sz="2200" b="1" i="0" kern="0" smtClean="0">
                            <a:solidFill>
                              <a:srgbClr val="00B050"/>
                            </a:solidFill>
                            <a:latin typeface="Cambria Math" panose="02040503050406030204" pitchFamily="18" charset="0"/>
                          </a:rPr>
                          <m:t>𝐗</m:t>
                        </m:r>
                      </m:e>
                    </m:acc>
                  </m:oMath>
                </a14:m>
                <a:endParaRPr lang="en-US" altLang="zh-CN" sz="2200" b="1" kern="0" dirty="0">
                  <a:solidFill>
                    <a:srgbClr val="00B050"/>
                  </a:solidFill>
                  <a:latin typeface="微软雅黑" panose="020B0503020204020204" pitchFamily="34" charset="-122"/>
                  <a:ea typeface="微软雅黑" panose="020B0503020204020204" pitchFamily="34" charset="-122"/>
                </a:endParaRPr>
              </a:p>
              <a:p>
                <a:pPr marL="448945" lvl="1" indent="0">
                  <a:lnSpc>
                    <a:spcPct val="120000"/>
                  </a:lnSpc>
                  <a:buNone/>
                </a:pPr>
                <a:r>
                  <a:rPr lang="en-US" altLang="zh-CN" sz="2200" b="1" kern="0" dirty="0">
                    <a:solidFill>
                      <a:srgbClr val="00B050"/>
                    </a:solidFill>
                    <a:latin typeface="微软雅黑" panose="020B0503020204020204" pitchFamily="34" charset="-122"/>
                    <a:ea typeface="微软雅黑" panose="020B0503020204020204" pitchFamily="34" charset="-122"/>
                  </a:rPr>
                  <a:t>      Y0*=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•Y0•</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𝐗</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+X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m:t>
                        </m:r>
                        <m:r>
                          <a:rPr lang="en-US" altLang="zh-CN" sz="2200" b="1" i="0" kern="0" smtClean="0">
                            <a:solidFill>
                              <a:srgbClr val="00B050"/>
                            </a:solidFill>
                            <a:latin typeface="Cambria Math" panose="02040503050406030204" pitchFamily="18" charset="0"/>
                          </a:rPr>
                          <m:t>𝟎</m:t>
                        </m:r>
                      </m:e>
                    </m:acc>
                    <m:r>
                      <a:rPr lang="en-US" altLang="zh-CN" sz="2200" b="1" i="0" kern="0">
                        <a:solidFill>
                          <a:srgbClr val="00B050"/>
                        </a:solidFill>
                        <a:latin typeface="Cambria Math" panose="02040503050406030204" pitchFamily="18" charset="0"/>
                      </a:rPr>
                      <m:t> </m:t>
                    </m:r>
                  </m:oMath>
                </a14:m>
                <a:r>
                  <a:rPr lang="en-US" altLang="zh-CN" sz="2200" b="1" kern="0" dirty="0">
                    <a:solidFill>
                      <a:srgbClr val="00B05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•Y0+Y1 •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m:t>
                        </m:r>
                        <m:r>
                          <a:rPr lang="en-US" altLang="zh-CN" sz="2200" b="1" i="0" kern="0" smtClean="0">
                            <a:solidFill>
                              <a:srgbClr val="00B050"/>
                            </a:solidFill>
                            <a:latin typeface="Cambria Math" panose="02040503050406030204" pitchFamily="18" charset="0"/>
                          </a:rPr>
                          <m:t>𝟎</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a:t>
                </a:r>
              </a:p>
              <a:p>
                <a:pPr marL="448945" lvl="1" indent="0">
                  <a:lnSpc>
                    <a:spcPct val="120000"/>
                  </a:lnSpc>
                  <a:buNone/>
                </a:pPr>
                <a:r>
                  <a:rPr lang="en-US" altLang="zh-CN" sz="2200" b="1" kern="0" dirty="0">
                    <a:solidFill>
                      <a:srgbClr val="00B050"/>
                    </a:solidFill>
                    <a:latin typeface="微软雅黑" panose="020B0503020204020204" pitchFamily="34" charset="-122"/>
                    <a:ea typeface="微软雅黑" panose="020B0503020204020204" pitchFamily="34" charset="-122"/>
                  </a:rPr>
                  <a:t>            =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•Y0+ X •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m:t>
                        </m:r>
                        <m:r>
                          <a:rPr lang="en-US" altLang="zh-CN" sz="2200" b="1" i="0" kern="0" smtClean="0">
                            <a:solidFill>
                              <a:srgbClr val="00B050"/>
                            </a:solidFill>
                            <a:latin typeface="Cambria Math" panose="02040503050406030204" pitchFamily="18" charset="0"/>
                          </a:rPr>
                          <m:t>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 + X • Y0</a:t>
                </a:r>
              </a:p>
              <a:p>
                <a:pPr marL="448945" lvl="1" indent="0">
                  <a:lnSpc>
                    <a:spcPct val="120000"/>
                  </a:lnSpc>
                  <a:buNone/>
                </a:pPr>
                <a:r>
                  <a:rPr lang="en-US" altLang="zh-CN" sz="2200" b="1" kern="0" dirty="0">
                    <a:solidFill>
                      <a:schemeClr val="accent4"/>
                    </a:solidFill>
                    <a:latin typeface="微软雅黑" panose="020B0503020204020204" pitchFamily="34" charset="-122"/>
                    <a:ea typeface="微软雅黑" panose="020B0503020204020204" pitchFamily="34" charset="-122"/>
                  </a:rPr>
                  <a:t>      </a:t>
                </a:r>
                <a:r>
                  <a:rPr lang="zh-CN" altLang="en-US" sz="2200" b="1" kern="0" dirty="0">
                    <a:solidFill>
                      <a:schemeClr val="accent4"/>
                    </a:solidFill>
                    <a:latin typeface="微软雅黑" panose="020B0503020204020204" pitchFamily="34" charset="-122"/>
                    <a:ea typeface="微软雅黑" panose="020B0503020204020204" pitchFamily="34" charset="-122"/>
                  </a:rPr>
                  <a:t>将无关项编码</a:t>
                </a:r>
                <a:r>
                  <a:rPr lang="en-US" altLang="zh-CN" sz="2200" b="1" kern="0" dirty="0">
                    <a:solidFill>
                      <a:schemeClr val="accent4"/>
                    </a:solidFill>
                    <a:latin typeface="微软雅黑" panose="020B0503020204020204" pitchFamily="34" charset="-122"/>
                    <a:ea typeface="微软雅黑" panose="020B0503020204020204" pitchFamily="34" charset="-122"/>
                  </a:rPr>
                  <a:t>Y1Y0=10</a:t>
                </a:r>
                <a:r>
                  <a:rPr lang="zh-CN" altLang="en-US" sz="2200" b="1" kern="0" dirty="0">
                    <a:solidFill>
                      <a:schemeClr val="accent4"/>
                    </a:solidFill>
                    <a:latin typeface="微软雅黑" panose="020B0503020204020204" pitchFamily="34" charset="-122"/>
                    <a:ea typeface="微软雅黑" panose="020B0503020204020204" pitchFamily="34" charset="-122"/>
                  </a:rPr>
                  <a:t>引入化简，则</a:t>
                </a:r>
                <a:r>
                  <a:rPr lang="en-US" altLang="zh-CN" sz="2200" b="1" kern="0" dirty="0">
                    <a:solidFill>
                      <a:srgbClr val="00B050"/>
                    </a:solidFill>
                    <a:latin typeface="微软雅黑" panose="020B0503020204020204" pitchFamily="34" charset="-122"/>
                    <a:ea typeface="微软雅黑" panose="020B0503020204020204" pitchFamily="34" charset="-122"/>
                  </a:rPr>
                  <a:t>Y0*=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i="0" kern="0">
                            <a:solidFill>
                              <a:srgbClr val="00B050"/>
                            </a:solidFill>
                            <a:latin typeface="Cambria Math" panose="02040503050406030204" pitchFamily="18" charset="0"/>
                          </a:rPr>
                          <m:t>𝐘𝟏</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•Y0+ X </a:t>
                </a:r>
              </a:p>
              <a:p>
                <a:pPr lvl="1">
                  <a:lnSpc>
                    <a:spcPct val="120000"/>
                  </a:lnSpc>
                </a:pPr>
                <a:r>
                  <a:rPr lang="en-US" altLang="zh-CN" sz="2200" b="1" kern="0" dirty="0">
                    <a:solidFill>
                      <a:schemeClr val="accent4"/>
                    </a:solidFill>
                    <a:latin typeface="微软雅黑" panose="020B0503020204020204" pitchFamily="34" charset="-122"/>
                    <a:ea typeface="微软雅黑" panose="020B0503020204020204" pitchFamily="34" charset="-122"/>
                  </a:rPr>
                  <a:t> </a:t>
                </a:r>
                <a:r>
                  <a:rPr lang="zh-CN" altLang="en-US" sz="2200" b="1" kern="0" dirty="0">
                    <a:solidFill>
                      <a:schemeClr val="accent4"/>
                    </a:solidFill>
                    <a:latin typeface="微软雅黑" panose="020B0503020204020204" pitchFamily="34" charset="-122"/>
                    <a:ea typeface="微软雅黑" panose="020B0503020204020204" pitchFamily="34" charset="-122"/>
                  </a:rPr>
                  <a:t>输出函数</a:t>
                </a:r>
                <a:r>
                  <a:rPr lang="en-US" altLang="zh-CN" sz="2200" b="1" kern="0" dirty="0">
                    <a:solidFill>
                      <a:schemeClr val="accent4"/>
                    </a:solidFill>
                    <a:latin typeface="微软雅黑" panose="020B0503020204020204" pitchFamily="34" charset="-122"/>
                    <a:ea typeface="微软雅黑" panose="020B0503020204020204" pitchFamily="34" charset="-122"/>
                  </a:rPr>
                  <a:t>/</a:t>
                </a:r>
                <a:r>
                  <a:rPr lang="zh-CN" altLang="en-US" sz="2200" b="1" kern="0" dirty="0">
                    <a:solidFill>
                      <a:schemeClr val="accent4"/>
                    </a:solidFill>
                    <a:latin typeface="微软雅黑" panose="020B0503020204020204" pitchFamily="34" charset="-122"/>
                    <a:ea typeface="微软雅黑" panose="020B0503020204020204" pitchFamily="34" charset="-122"/>
                  </a:rPr>
                  <a:t>输出方程为：</a:t>
                </a:r>
                <a:r>
                  <a:rPr lang="en-US" altLang="zh-CN" sz="2200" b="1" kern="0" dirty="0">
                    <a:solidFill>
                      <a:schemeClr val="accent4"/>
                    </a:solidFill>
                    <a:latin typeface="微软雅黑" panose="020B0503020204020204" pitchFamily="34" charset="-122"/>
                    <a:ea typeface="微软雅黑" panose="020B0503020204020204" pitchFamily="34" charset="-122"/>
                  </a:rPr>
                  <a:t>     </a:t>
                </a:r>
              </a:p>
              <a:p>
                <a:pPr marL="448945" lvl="1" indent="0">
                  <a:lnSpc>
                    <a:spcPct val="120000"/>
                  </a:lnSpc>
                  <a:buNone/>
                </a:pPr>
                <a:r>
                  <a:rPr lang="en-US" altLang="zh-CN" sz="2200" b="1" kern="0" dirty="0">
                    <a:solidFill>
                      <a:schemeClr val="accent4"/>
                    </a:solidFill>
                    <a:latin typeface="微软雅黑" panose="020B0503020204020204" pitchFamily="34" charset="-122"/>
                    <a:ea typeface="微软雅黑" panose="020B0503020204020204" pitchFamily="34" charset="-122"/>
                  </a:rPr>
                  <a:t>       </a:t>
                </a:r>
                <a:r>
                  <a:rPr lang="en-US" altLang="zh-CN" sz="2200" b="1" kern="0" dirty="0">
                    <a:solidFill>
                      <a:srgbClr val="00B050"/>
                    </a:solidFill>
                    <a:latin typeface="微软雅黑" panose="020B0503020204020204" pitchFamily="34" charset="-122"/>
                    <a:ea typeface="微软雅黑" panose="020B0503020204020204" pitchFamily="34" charset="-122"/>
                  </a:rPr>
                  <a:t>Z=Y1•Y0•X+Y1• </a:t>
                </a:r>
                <a14:m>
                  <m:oMath xmlns:m="http://schemas.openxmlformats.org/officeDocument/2006/math">
                    <m:acc>
                      <m:accPr>
                        <m:chr m:val="̅"/>
                        <m:ctrlPr>
                          <a:rPr lang="en-US" altLang="zh-CN" sz="2200" b="1" i="1" kern="0">
                            <a:solidFill>
                              <a:srgbClr val="00B050"/>
                            </a:solidFill>
                            <a:latin typeface="Cambria Math" panose="02040503050406030204" pitchFamily="18" charset="0"/>
                          </a:rPr>
                        </m:ctrlPr>
                      </m:accPr>
                      <m:e>
                        <m:r>
                          <a:rPr lang="en-US" altLang="zh-CN" sz="2200" b="1" kern="0">
                            <a:solidFill>
                              <a:srgbClr val="00B050"/>
                            </a:solidFill>
                            <a:latin typeface="Cambria Math" panose="02040503050406030204" pitchFamily="18" charset="0"/>
                          </a:rPr>
                          <m:t>𝐘𝟎</m:t>
                        </m:r>
                      </m:e>
                    </m:acc>
                  </m:oMath>
                </a14:m>
                <a:r>
                  <a:rPr lang="en-US" altLang="zh-CN" sz="2200" b="1" kern="0" dirty="0">
                    <a:solidFill>
                      <a:srgbClr val="00B050"/>
                    </a:solidFill>
                    <a:latin typeface="微软雅黑" panose="020B0503020204020204" pitchFamily="34" charset="-122"/>
                    <a:ea typeface="微软雅黑" panose="020B0503020204020204" pitchFamily="34" charset="-122"/>
                  </a:rPr>
                  <a:t>•X=Y1•X</a:t>
                </a:r>
              </a:p>
            </p:txBody>
          </p:sp>
        </mc:Choice>
        <mc:Fallback xmlns="">
          <p:sp>
            <p:nvSpPr>
              <p:cNvPr id="18" name="内容占位符 2"/>
              <p:cNvSpPr txBox="1">
                <a:spLocks noRot="1" noChangeAspect="1" noMove="1" noResize="1" noEditPoints="1" noAdjustHandles="1" noChangeArrowheads="1" noChangeShapeType="1" noTextEdit="1"/>
              </p:cNvSpPr>
              <p:nvPr/>
            </p:nvSpPr>
            <p:spPr bwMode="auto">
              <a:xfrm>
                <a:off x="168704" y="3170042"/>
                <a:ext cx="8854951" cy="3571326"/>
              </a:xfrm>
              <a:prstGeom prst="rect">
                <a:avLst/>
              </a:prstGeom>
              <a:blipFill rotWithShape="1">
                <a:blip r:embed="rId2"/>
                <a:stretch>
                  <a:fillRect l="-5" t="-3" r="3" b="-48"/>
                </a:stretch>
              </a:blipFill>
              <a:ln>
                <a:noFill/>
              </a:ln>
            </p:spPr>
            <p:txBody>
              <a:bodyPr/>
              <a:lstStyle/>
              <a:p>
                <a:r>
                  <a:rPr lang="zh-CN" altLang="en-US">
                    <a:noFill/>
                  </a:rPr>
                  <a:t> </a:t>
                </a:r>
              </a:p>
            </p:txBody>
          </p:sp>
        </mc:Fallback>
      </mc:AlternateContent>
      <p:sp>
        <p:nvSpPr>
          <p:cNvPr id="14" name="矩形 13"/>
          <p:cNvSpPr/>
          <p:nvPr/>
        </p:nvSpPr>
        <p:spPr>
          <a:xfrm>
            <a:off x="195350" y="1715069"/>
            <a:ext cx="4409789" cy="1200329"/>
          </a:xfrm>
          <a:prstGeom prst="rect">
            <a:avLst/>
          </a:prstGeom>
        </p:spPr>
        <p:txBody>
          <a:bodyPr wrap="square">
            <a:spAutoFit/>
          </a:bodyPr>
          <a:lstStyle/>
          <a:p>
            <a:pPr marL="448945" lvl="1" indent="0">
              <a:lnSpc>
                <a:spcPct val="120000"/>
              </a:lnSpc>
              <a:buNone/>
            </a:pPr>
            <a:r>
              <a:rPr lang="zh-CN" altLang="en-US" sz="2000" b="1" kern="0" dirty="0">
                <a:solidFill>
                  <a:srgbClr val="00B050"/>
                </a:solidFill>
                <a:latin typeface="微软雅黑" panose="020B0503020204020204" pitchFamily="34" charset="-122"/>
                <a:ea typeface="微软雅黑" panose="020B0503020204020204" pitchFamily="34" charset="-122"/>
              </a:rPr>
              <a:t>对于前面的例子，若编码方案为</a:t>
            </a:r>
            <a:r>
              <a:rPr lang="en-US" altLang="zh-CN" sz="2000" b="1" kern="0" dirty="0">
                <a:solidFill>
                  <a:srgbClr val="00B050"/>
                </a:solidFill>
                <a:latin typeface="微软雅黑" panose="020B0503020204020204" pitchFamily="34" charset="-122"/>
                <a:ea typeface="微软雅黑" panose="020B0503020204020204" pitchFamily="34" charset="-122"/>
              </a:rPr>
              <a:t>S0:00</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S1:01</a:t>
            </a:r>
            <a:r>
              <a:rPr lang="zh-CN" altLang="en-US" sz="2000" b="1" kern="0" dirty="0">
                <a:solidFill>
                  <a:srgbClr val="00B050"/>
                </a:solidFill>
                <a:latin typeface="微软雅黑" panose="020B0503020204020204" pitchFamily="34" charset="-122"/>
                <a:ea typeface="微软雅黑" panose="020B0503020204020204" pitchFamily="34" charset="-122"/>
              </a:rPr>
              <a:t>，</a:t>
            </a:r>
            <a:r>
              <a:rPr lang="en-US" altLang="zh-CN" sz="2000" b="1" kern="0" dirty="0">
                <a:solidFill>
                  <a:srgbClr val="00B050"/>
                </a:solidFill>
                <a:latin typeface="微软雅黑" panose="020B0503020204020204" pitchFamily="34" charset="-122"/>
                <a:ea typeface="微软雅黑" panose="020B0503020204020204" pitchFamily="34" charset="-122"/>
              </a:rPr>
              <a:t>S2:11</a:t>
            </a:r>
            <a:r>
              <a:rPr lang="zh-CN" altLang="en-US" sz="2000" b="1" kern="0" dirty="0">
                <a:solidFill>
                  <a:srgbClr val="00B050"/>
                </a:solidFill>
                <a:latin typeface="微软雅黑" panose="020B0503020204020204" pitchFamily="34" charset="-122"/>
                <a:ea typeface="微软雅黑" panose="020B0503020204020204" pitchFamily="34" charset="-122"/>
              </a:rPr>
              <a:t>，则得到右边的状态转移表</a:t>
            </a:r>
            <a:endParaRPr lang="en-US" altLang="zh-CN" sz="2000" b="1" kern="0"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7" grpId="0" autoUpdateAnimBg="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0500"/>
            <a:ext cx="6073775" cy="479747"/>
          </a:xfrm>
        </p:spPr>
        <p:txBody>
          <a:bodyPr/>
          <a:lstStyle/>
          <a:p>
            <a:r>
              <a:rPr lang="en-US" altLang="zh-CN" b="1" dirty="0"/>
              <a:t>3.4 </a:t>
            </a:r>
            <a:r>
              <a:rPr lang="zh-CN" altLang="en-US" b="1" dirty="0"/>
              <a:t>电路设计与分析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833775"/>
                <a:ext cx="8856984" cy="2660087"/>
              </a:xfrm>
            </p:spPr>
            <p:txBody>
              <a:bodyPr/>
              <a:lstStyle/>
              <a:p>
                <a:r>
                  <a:rPr lang="zh-CN" altLang="en-US" sz="2200" b="1" dirty="0"/>
                  <a:t>根据次态函数和选择的状态记忆单元（触发器），推导出激励函数</a:t>
                </a:r>
                <a:endParaRPr lang="en-US" altLang="zh-CN" sz="2200" b="1" dirty="0"/>
              </a:p>
              <a:p>
                <a:pPr lvl="1"/>
                <a:r>
                  <a:rPr lang="zh-CN" altLang="en-US" sz="2200" dirty="0">
                    <a:latin typeface="微软雅黑" panose="020B0503020204020204" pitchFamily="34" charset="-122"/>
                    <a:ea typeface="微软雅黑" panose="020B0503020204020204" pitchFamily="34" charset="-122"/>
                  </a:rPr>
                  <a:t>假设采用</a:t>
                </a:r>
                <a:r>
                  <a:rPr lang="en-US" altLang="zh-CN" sz="2200" dirty="0">
                    <a:latin typeface="微软雅黑" panose="020B0503020204020204" pitchFamily="34" charset="-122"/>
                    <a:ea typeface="微软雅黑" panose="020B0503020204020204" pitchFamily="34" charset="-122"/>
                  </a:rPr>
                  <a:t>D</a:t>
                </a:r>
                <a:r>
                  <a:rPr lang="zh-CN" altLang="en-US" sz="2200" dirty="0">
                    <a:latin typeface="微软雅黑" panose="020B0503020204020204" pitchFamily="34" charset="-122"/>
                    <a:ea typeface="微软雅黑" panose="020B0503020204020204" pitchFamily="34" charset="-122"/>
                  </a:rPr>
                  <a:t>触发器，其特征方程</a:t>
                </a:r>
                <a:r>
                  <a:rPr lang="en-US" altLang="zh-CN" sz="2200" dirty="0">
                    <a:latin typeface="微软雅黑" panose="020B0503020204020204" pitchFamily="34" charset="-122"/>
                    <a:ea typeface="微软雅黑" panose="020B0503020204020204" pitchFamily="34" charset="-122"/>
                  </a:rPr>
                  <a:t>Q* = D</a:t>
                </a:r>
                <a:r>
                  <a:rPr lang="zh-CN" altLang="en-US" sz="2200" dirty="0">
                    <a:latin typeface="微软雅黑" panose="020B0503020204020204" pitchFamily="34" charset="-122"/>
                    <a:ea typeface="微软雅黑" panose="020B0503020204020204" pitchFamily="34" charset="-122"/>
                  </a:rPr>
                  <a:t>，则：</a:t>
                </a:r>
                <a:endParaRPr lang="en-US" altLang="zh-CN" sz="2200" dirty="0">
                  <a:latin typeface="微软雅黑" panose="020B0503020204020204" pitchFamily="34" charset="-122"/>
                  <a:ea typeface="微软雅黑" panose="020B0503020204020204" pitchFamily="34" charset="-122"/>
                </a:endParaRPr>
              </a:p>
              <a:p>
                <a:pPr marL="448945" lvl="1" indent="0">
                  <a:buNone/>
                </a:pPr>
                <a:r>
                  <a:rPr lang="en-US" altLang="zh-CN" sz="2200" dirty="0">
                    <a:solidFill>
                      <a:schemeClr val="accent4"/>
                    </a:solidFill>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D1=Y1*=</a:t>
                </a:r>
                <a14:m>
                  <m:oMath xmlns:m="http://schemas.openxmlformats.org/officeDocument/2006/math">
                    <m:acc>
                      <m:accPr>
                        <m:chr m:val="̅"/>
                        <m:ctrlPr>
                          <a:rPr lang="en-US" altLang="zh-CN" sz="2200" i="1">
                            <a:solidFill>
                              <a:schemeClr val="accent2"/>
                            </a:solidFill>
                            <a:latin typeface="Cambria Math" panose="02040503050406030204" pitchFamily="18" charset="0"/>
                          </a:rPr>
                        </m:ctrlPr>
                      </m:accPr>
                      <m:e>
                        <m:r>
                          <a:rPr lang="en-US" altLang="zh-CN" sz="2200" b="1" i="0">
                            <a:solidFill>
                              <a:schemeClr val="accent2"/>
                            </a:solidFill>
                            <a:latin typeface="Cambria Math" panose="02040503050406030204" pitchFamily="18" charset="0"/>
                          </a:rPr>
                          <m:t>𝐘𝟏</m:t>
                        </m:r>
                      </m:e>
                    </m:acc>
                  </m:oMath>
                </a14:m>
                <a:r>
                  <a:rPr lang="en-US" altLang="zh-CN" sz="2200" dirty="0">
                    <a:solidFill>
                      <a:schemeClr val="accent2"/>
                    </a:solidFill>
                    <a:latin typeface="微软雅黑" panose="020B0503020204020204" pitchFamily="34" charset="-122"/>
                    <a:ea typeface="微软雅黑" panose="020B0503020204020204" pitchFamily="34" charset="-122"/>
                  </a:rPr>
                  <a:t>•Y0•</a:t>
                </a:r>
                <a14:m>
                  <m:oMath xmlns:m="http://schemas.openxmlformats.org/officeDocument/2006/math">
                    <m:acc>
                      <m:accPr>
                        <m:chr m:val="̅"/>
                        <m:ctrlPr>
                          <a:rPr lang="en-US" altLang="zh-CN" sz="2200" i="1">
                            <a:solidFill>
                              <a:schemeClr val="accent2"/>
                            </a:solidFill>
                            <a:latin typeface="Cambria Math" panose="02040503050406030204" pitchFamily="18" charset="0"/>
                          </a:rPr>
                        </m:ctrlPr>
                      </m:accPr>
                      <m:e>
                        <m:r>
                          <a:rPr lang="en-US" altLang="zh-CN" sz="2200" b="1" i="0">
                            <a:solidFill>
                              <a:schemeClr val="accent2"/>
                            </a:solidFill>
                            <a:latin typeface="Cambria Math" panose="02040503050406030204" pitchFamily="18" charset="0"/>
                          </a:rPr>
                          <m:t>𝐗</m:t>
                        </m:r>
                      </m:e>
                    </m:acc>
                  </m:oMath>
                </a14:m>
                <a:endParaRPr lang="en-US" altLang="zh-CN" sz="2200" dirty="0">
                  <a:solidFill>
                    <a:schemeClr val="accent2"/>
                  </a:solidFill>
                  <a:latin typeface="微软雅黑" panose="020B0503020204020204" pitchFamily="34" charset="-122"/>
                  <a:ea typeface="微软雅黑" panose="020B0503020204020204" pitchFamily="34" charset="-122"/>
                </a:endParaRPr>
              </a:p>
              <a:p>
                <a:pPr marL="448945" lvl="1" indent="0">
                  <a:buNone/>
                </a:pPr>
                <a:r>
                  <a:rPr lang="en-US" altLang="zh-CN" sz="2200" dirty="0">
                    <a:solidFill>
                      <a:schemeClr val="accent2"/>
                    </a:solidFill>
                    <a:latin typeface="微软雅黑" panose="020B0503020204020204" pitchFamily="34" charset="-122"/>
                    <a:ea typeface="微软雅黑" panose="020B0503020204020204" pitchFamily="34" charset="-122"/>
                  </a:rPr>
                  <a:t>   D0=Y0*=  </a:t>
                </a:r>
                <a14:m>
                  <m:oMath xmlns:m="http://schemas.openxmlformats.org/officeDocument/2006/math">
                    <m:acc>
                      <m:accPr>
                        <m:chr m:val="̅"/>
                        <m:ctrlPr>
                          <a:rPr lang="en-US" altLang="zh-CN" sz="2200" i="1">
                            <a:solidFill>
                              <a:schemeClr val="accent2"/>
                            </a:solidFill>
                            <a:latin typeface="Cambria Math" panose="02040503050406030204" pitchFamily="18" charset="0"/>
                          </a:rPr>
                        </m:ctrlPr>
                      </m:accPr>
                      <m:e>
                        <m:r>
                          <a:rPr lang="en-US" altLang="zh-CN" sz="2200" b="1" i="0">
                            <a:solidFill>
                              <a:schemeClr val="accent2"/>
                            </a:solidFill>
                            <a:latin typeface="Cambria Math" panose="02040503050406030204" pitchFamily="18" charset="0"/>
                          </a:rPr>
                          <m:t>𝐘𝟏</m:t>
                        </m:r>
                      </m:e>
                    </m:acc>
                  </m:oMath>
                </a14:m>
                <a:r>
                  <a:rPr lang="en-US" altLang="zh-CN" sz="2200" dirty="0">
                    <a:solidFill>
                      <a:schemeClr val="accent2"/>
                    </a:solidFill>
                    <a:latin typeface="微软雅黑" panose="020B0503020204020204" pitchFamily="34" charset="-122"/>
                    <a:ea typeface="微软雅黑" panose="020B0503020204020204" pitchFamily="34" charset="-122"/>
                  </a:rPr>
                  <a:t>•Y0+ X</a:t>
                </a:r>
                <a:endParaRPr lang="en-US" altLang="zh-CN" sz="2200" dirty="0">
                  <a:solidFill>
                    <a:schemeClr val="accent4"/>
                  </a:solidFill>
                  <a:latin typeface="微软雅黑" panose="020B0503020204020204" pitchFamily="34" charset="-122"/>
                  <a:ea typeface="微软雅黑" panose="020B0503020204020204" pitchFamily="34" charset="-122"/>
                </a:endParaRPr>
              </a:p>
              <a:p>
                <a:pPr marL="203200" lvl="1" indent="-203200">
                  <a:buClr>
                    <a:schemeClr val="tx1"/>
                  </a:buClr>
                  <a:buSzPct val="60000"/>
                  <a:buFont typeface="Wingdings" panose="05000000000000000000" pitchFamily="2" charset="2"/>
                  <a:buChar char="u"/>
                </a:pPr>
                <a:r>
                  <a:rPr lang="en-US" altLang="zh-CN" sz="2200" dirty="0">
                    <a:solidFill>
                      <a:schemeClr val="tx1"/>
                    </a:solidFill>
                    <a:latin typeface="微软雅黑" panose="020B0503020204020204" pitchFamily="34" charset="-122"/>
                    <a:ea typeface="微软雅黑" panose="020B0503020204020204" pitchFamily="34" charset="-122"/>
                    <a:cs typeface="+mn-cs"/>
                  </a:rPr>
                  <a:t>   </a:t>
                </a:r>
                <a:r>
                  <a:rPr lang="zh-CN" altLang="en-US" sz="2200" dirty="0">
                    <a:solidFill>
                      <a:schemeClr val="tx1"/>
                    </a:solidFill>
                    <a:latin typeface="微软雅黑" panose="020B0503020204020204" pitchFamily="34" charset="-122"/>
                    <a:ea typeface="微软雅黑" panose="020B0503020204020204" pitchFamily="34" charset="-122"/>
                    <a:cs typeface="+mn-cs"/>
                  </a:rPr>
                  <a:t>输出函数为：</a:t>
                </a:r>
                <a:r>
                  <a:rPr lang="en-US" altLang="zh-CN" sz="2200" dirty="0">
                    <a:solidFill>
                      <a:schemeClr val="tx1"/>
                    </a:solidFill>
                    <a:latin typeface="微软雅黑" panose="020B0503020204020204" pitchFamily="34" charset="-122"/>
                    <a:ea typeface="微软雅黑" panose="020B0503020204020204" pitchFamily="34" charset="-122"/>
                    <a:cs typeface="+mn-cs"/>
                  </a:rPr>
                  <a:t>Z=Y1 •X</a:t>
                </a:r>
              </a:p>
              <a:p>
                <a:r>
                  <a:rPr lang="zh-CN" altLang="en-US" sz="2200" b="1" dirty="0"/>
                  <a:t>根据激励函数和输出函数，画出逻辑电路图</a:t>
                </a:r>
                <a:endParaRPr lang="en-US" altLang="zh-CN" sz="2200" b="1"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179512" y="833775"/>
                <a:ext cx="8856984" cy="2660087"/>
              </a:xfrm>
              <a:blipFill rotWithShape="1">
                <a:blip r:embed="rId2"/>
                <a:stretch>
                  <a:fillRect l="-5" t="-1" r="5" b="3"/>
                </a:stretch>
              </a:blipFill>
            </p:spPr>
            <p:txBody>
              <a:bodyPr/>
              <a:lstStyle/>
              <a:p>
                <a:r>
                  <a:rPr lang="zh-CN" altLang="en-US">
                    <a:noFill/>
                  </a:rPr>
                  <a:t> </a:t>
                </a:r>
              </a:p>
            </p:txBody>
          </p:sp>
        </mc:Fallback>
      </mc:AlternateContent>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35</a:t>
            </a:fld>
            <a:endParaRPr lang="en-US" altLang="zh-CN"/>
          </a:p>
        </p:txBody>
      </p:sp>
      <p:pic>
        <p:nvPicPr>
          <p:cNvPr id="5" name="图片 4"/>
          <p:cNvPicPr>
            <a:picLocks noChangeAspect="1"/>
          </p:cNvPicPr>
          <p:nvPr/>
        </p:nvPicPr>
        <p:blipFill>
          <a:blip r:embed="rId3"/>
          <a:stretch>
            <a:fillRect/>
          </a:stretch>
        </p:blipFill>
        <p:spPr>
          <a:xfrm>
            <a:off x="683568" y="3493862"/>
            <a:ext cx="7416824" cy="3298044"/>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a:t>
            </a:r>
            <a:r>
              <a:rPr lang="zh-CN" altLang="en-US" b="1" dirty="0"/>
              <a:t>电路设计与分析</a:t>
            </a:r>
          </a:p>
        </p:txBody>
      </p:sp>
      <p:sp>
        <p:nvSpPr>
          <p:cNvPr id="3" name="内容占位符 2"/>
          <p:cNvSpPr>
            <a:spLocks noGrp="1"/>
          </p:cNvSpPr>
          <p:nvPr>
            <p:ph idx="1"/>
          </p:nvPr>
        </p:nvSpPr>
        <p:spPr>
          <a:xfrm>
            <a:off x="376861" y="742254"/>
            <a:ext cx="8523654" cy="5649752"/>
          </a:xfrm>
        </p:spPr>
        <p:txBody>
          <a:bodyPr/>
          <a:lstStyle/>
          <a:p>
            <a:pPr>
              <a:lnSpc>
                <a:spcPct val="140000"/>
              </a:lnSpc>
              <a:spcBef>
                <a:spcPts val="600"/>
              </a:spcBef>
            </a:pPr>
            <a:r>
              <a:rPr lang="zh-CN" altLang="en-US" sz="2200" b="1" dirty="0"/>
              <a:t>电路分析：包括</a:t>
            </a:r>
            <a:r>
              <a:rPr lang="zh-CN" altLang="en-US" sz="2200" b="1" dirty="0">
                <a:solidFill>
                  <a:schemeClr val="accent2"/>
                </a:solidFill>
              </a:rPr>
              <a:t>未用状态分析</a:t>
            </a:r>
            <a:r>
              <a:rPr lang="zh-CN" altLang="en-US" sz="2200" b="1" dirty="0"/>
              <a:t>和</a:t>
            </a:r>
            <a:r>
              <a:rPr lang="zh-CN" altLang="en-US" sz="2200" b="1" dirty="0">
                <a:solidFill>
                  <a:schemeClr val="accent2"/>
                </a:solidFill>
              </a:rPr>
              <a:t>电路定时分析</a:t>
            </a:r>
            <a:r>
              <a:rPr lang="zh-CN" altLang="en-US" sz="2200" b="1" dirty="0"/>
              <a:t>等</a:t>
            </a:r>
            <a:endParaRPr lang="en-US" altLang="zh-CN" sz="2200" b="1" dirty="0"/>
          </a:p>
          <a:p>
            <a:pPr lvl="1">
              <a:lnSpc>
                <a:spcPct val="140000"/>
              </a:lnSpc>
              <a:spcBef>
                <a:spcPts val="600"/>
              </a:spcBef>
            </a:pPr>
            <a:r>
              <a:rPr lang="zh-CN" altLang="en-US" sz="2200" dirty="0">
                <a:solidFill>
                  <a:schemeClr val="accent2"/>
                </a:solidFill>
                <a:latin typeface="微软雅黑" panose="020B0503020204020204" pitchFamily="34" charset="-122"/>
                <a:ea typeface="微软雅黑" panose="020B0503020204020204" pitchFamily="34" charset="-122"/>
                <a:cs typeface="+mn-cs"/>
              </a:rPr>
              <a:t>通常编码空间比状态机的状态集合大，因而存在</a:t>
            </a:r>
            <a:r>
              <a:rPr lang="zh-CN" altLang="en-US" sz="2200" dirty="0">
                <a:solidFill>
                  <a:srgbClr val="FF0000"/>
                </a:solidFill>
                <a:latin typeface="微软雅黑" panose="020B0503020204020204" pitchFamily="34" charset="-122"/>
                <a:ea typeface="微软雅黑" panose="020B0503020204020204" pitchFamily="34" charset="-122"/>
                <a:cs typeface="+mn-cs"/>
              </a:rPr>
              <a:t>未用状态</a:t>
            </a:r>
            <a:endParaRPr lang="en-US" altLang="zh-CN" sz="2200" dirty="0">
              <a:solidFill>
                <a:srgbClr val="FF0000"/>
              </a:solidFill>
              <a:latin typeface="微软雅黑" panose="020B0503020204020204" pitchFamily="34" charset="-122"/>
              <a:ea typeface="微软雅黑" panose="020B0503020204020204" pitchFamily="34" charset="-122"/>
              <a:cs typeface="+mn-cs"/>
            </a:endParaRPr>
          </a:p>
          <a:p>
            <a:pPr marL="495300" lvl="1" indent="0">
              <a:lnSpc>
                <a:spcPct val="140000"/>
              </a:lnSpc>
              <a:spcBef>
                <a:spcPts val="600"/>
              </a:spcBef>
              <a:buNone/>
            </a:pPr>
            <a:r>
              <a:rPr lang="zh-CN" altLang="en-US" sz="2200" dirty="0">
                <a:solidFill>
                  <a:srgbClr val="00B050"/>
                </a:solidFill>
                <a:latin typeface="微软雅黑" panose="020B0503020204020204" pitchFamily="34" charset="-122"/>
                <a:ea typeface="微软雅黑" panose="020B0503020204020204" pitchFamily="34" charset="-122"/>
                <a:cs typeface="+mn-cs"/>
              </a:rPr>
              <a:t>如前述例子中，编码</a:t>
            </a:r>
            <a:r>
              <a:rPr lang="en-US" altLang="zh-CN" sz="2200" dirty="0">
                <a:solidFill>
                  <a:srgbClr val="00B050"/>
                </a:solidFill>
                <a:latin typeface="微软雅黑" panose="020B0503020204020204" pitchFamily="34" charset="-122"/>
                <a:ea typeface="微软雅黑" panose="020B0503020204020204" pitchFamily="34" charset="-122"/>
                <a:cs typeface="+mn-cs"/>
              </a:rPr>
              <a:t>(2</a:t>
            </a:r>
            <a:r>
              <a:rPr lang="zh-CN" altLang="en-US" sz="2200" dirty="0">
                <a:solidFill>
                  <a:srgbClr val="00B050"/>
                </a:solidFill>
                <a:latin typeface="微软雅黑" panose="020B0503020204020204" pitchFamily="34" charset="-122"/>
                <a:ea typeface="微软雅黑" panose="020B0503020204020204" pitchFamily="34" charset="-122"/>
                <a:cs typeface="+mn-cs"/>
              </a:rPr>
              <a:t>位</a:t>
            </a:r>
            <a:r>
              <a:rPr lang="en-US" altLang="zh-CN" sz="2200" dirty="0">
                <a:solidFill>
                  <a:srgbClr val="00B050"/>
                </a:solidFill>
                <a:latin typeface="微软雅黑" panose="020B0503020204020204" pitchFamily="34" charset="-122"/>
                <a:ea typeface="微软雅黑" panose="020B0503020204020204" pitchFamily="34" charset="-122"/>
                <a:cs typeface="+mn-cs"/>
              </a:rPr>
              <a:t>)</a:t>
            </a:r>
            <a:r>
              <a:rPr lang="zh-CN" altLang="en-US" sz="2200" dirty="0">
                <a:solidFill>
                  <a:srgbClr val="00B050"/>
                </a:solidFill>
                <a:latin typeface="微软雅黑" panose="020B0503020204020204" pitchFamily="34" charset="-122"/>
                <a:ea typeface="微软雅黑" panose="020B0503020204020204" pitchFamily="34" charset="-122"/>
                <a:cs typeface="+mn-cs"/>
              </a:rPr>
              <a:t>空间为</a:t>
            </a:r>
            <a:r>
              <a:rPr lang="en-US" altLang="zh-CN" sz="2200" dirty="0">
                <a:solidFill>
                  <a:srgbClr val="00B050"/>
                </a:solidFill>
                <a:latin typeface="微软雅黑" panose="020B0503020204020204" pitchFamily="34" charset="-122"/>
                <a:ea typeface="微软雅黑" panose="020B0503020204020204" pitchFamily="34" charset="-122"/>
                <a:cs typeface="+mn-cs"/>
              </a:rPr>
              <a:t>4</a:t>
            </a:r>
            <a:r>
              <a:rPr lang="zh-CN" altLang="en-US" sz="2200" dirty="0">
                <a:solidFill>
                  <a:srgbClr val="00B050"/>
                </a:solidFill>
                <a:latin typeface="微软雅黑" panose="020B0503020204020204" pitchFamily="34" charset="-122"/>
                <a:ea typeface="微软雅黑" panose="020B0503020204020204" pitchFamily="34" charset="-122"/>
                <a:cs typeface="+mn-cs"/>
              </a:rPr>
              <a:t>，而实际状态数为</a:t>
            </a:r>
            <a:r>
              <a:rPr lang="en-US" altLang="zh-CN" sz="2200" dirty="0">
                <a:solidFill>
                  <a:srgbClr val="00B050"/>
                </a:solidFill>
                <a:latin typeface="微软雅黑" panose="020B0503020204020204" pitchFamily="34" charset="-122"/>
                <a:ea typeface="微软雅黑" panose="020B0503020204020204" pitchFamily="34" charset="-122"/>
                <a:cs typeface="+mn-cs"/>
              </a:rPr>
              <a:t>3</a:t>
            </a:r>
          </a:p>
          <a:p>
            <a:pPr lvl="1">
              <a:lnSpc>
                <a:spcPct val="140000"/>
              </a:lnSpc>
              <a:spcBef>
                <a:spcPts val="600"/>
              </a:spcBef>
            </a:pPr>
            <a:r>
              <a:rPr lang="zh-CN" altLang="en-US" sz="2200" dirty="0">
                <a:solidFill>
                  <a:schemeClr val="accent2"/>
                </a:solidFill>
                <a:latin typeface="微软雅黑" panose="020B0503020204020204" pitchFamily="34" charset="-122"/>
                <a:ea typeface="微软雅黑" panose="020B0503020204020204" pitchFamily="34" charset="-122"/>
                <a:cs typeface="+mn-cs"/>
              </a:rPr>
              <a:t>若电路加电后进入未用状态，且在未用状态之间形成循环转换而无法进入工作状态，则称其为</a:t>
            </a:r>
            <a:r>
              <a:rPr lang="zh-CN" altLang="en-US" sz="2200" dirty="0">
                <a:solidFill>
                  <a:srgbClr val="FF0000"/>
                </a:solidFill>
                <a:latin typeface="微软雅黑" panose="020B0503020204020204" pitchFamily="34" charset="-122"/>
                <a:ea typeface="微软雅黑" panose="020B0503020204020204" pitchFamily="34" charset="-122"/>
                <a:cs typeface="+mn-cs"/>
              </a:rPr>
              <a:t>“挂起”现象</a:t>
            </a:r>
            <a:endParaRPr lang="en-US" altLang="zh-CN" sz="2200" dirty="0">
              <a:solidFill>
                <a:srgbClr val="FF0000"/>
              </a:solidFill>
              <a:latin typeface="微软雅黑" panose="020B0503020204020204" pitchFamily="34" charset="-122"/>
              <a:ea typeface="微软雅黑" panose="020B0503020204020204" pitchFamily="34" charset="-122"/>
              <a:cs typeface="+mn-cs"/>
            </a:endParaRPr>
          </a:p>
          <a:p>
            <a:pPr lvl="1">
              <a:lnSpc>
                <a:spcPct val="140000"/>
              </a:lnSpc>
              <a:spcBef>
                <a:spcPts val="600"/>
              </a:spcBef>
            </a:pPr>
            <a:r>
              <a:rPr lang="zh-CN" altLang="en-US" sz="2200" dirty="0">
                <a:solidFill>
                  <a:schemeClr val="accent2"/>
                </a:solidFill>
                <a:latin typeface="微软雅黑" panose="020B0503020204020204" pitchFamily="34" charset="-122"/>
                <a:ea typeface="微软雅黑" panose="020B0503020204020204" pitchFamily="34" charset="-122"/>
                <a:cs typeface="+mn-cs"/>
              </a:rPr>
              <a:t>若时序逻辑电路中的触发器具有预置功能，则可以通过</a:t>
            </a:r>
            <a:r>
              <a:rPr lang="zh-CN" altLang="en-US" sz="2200" dirty="0">
                <a:solidFill>
                  <a:srgbClr val="FF0000"/>
                </a:solidFill>
                <a:latin typeface="微软雅黑" panose="020B0503020204020204" pitchFamily="34" charset="-122"/>
                <a:ea typeface="微软雅黑" panose="020B0503020204020204" pitchFamily="34" charset="-122"/>
                <a:cs typeface="+mn-cs"/>
              </a:rPr>
              <a:t>预置处理</a:t>
            </a:r>
            <a:r>
              <a:rPr lang="zh-CN" altLang="en-US" sz="2200" dirty="0">
                <a:solidFill>
                  <a:schemeClr val="accent2"/>
                </a:solidFill>
                <a:latin typeface="微软雅黑" panose="020B0503020204020204" pitchFamily="34" charset="-122"/>
                <a:ea typeface="微软雅黑" panose="020B0503020204020204" pitchFamily="34" charset="-122"/>
                <a:cs typeface="+mn-cs"/>
              </a:rPr>
              <a:t>，使电路进入正常的初始工作状态，从而避免“挂起”</a:t>
            </a:r>
            <a:endParaRPr lang="en-US" altLang="zh-CN" sz="2200" dirty="0">
              <a:solidFill>
                <a:schemeClr val="accent2"/>
              </a:solidFill>
              <a:latin typeface="微软雅黑" panose="020B0503020204020204" pitchFamily="34" charset="-122"/>
              <a:ea typeface="微软雅黑" panose="020B0503020204020204" pitchFamily="34" charset="-122"/>
              <a:cs typeface="+mn-cs"/>
            </a:endParaRPr>
          </a:p>
          <a:p>
            <a:pPr lvl="1">
              <a:lnSpc>
                <a:spcPct val="140000"/>
              </a:lnSpc>
              <a:spcBef>
                <a:spcPts val="600"/>
              </a:spcBef>
            </a:pPr>
            <a:r>
              <a:rPr lang="zh-CN" altLang="en-US" sz="2200" dirty="0">
                <a:solidFill>
                  <a:schemeClr val="accent2"/>
                </a:solidFill>
                <a:latin typeface="微软雅黑" panose="020B0503020204020204" pitchFamily="34" charset="-122"/>
                <a:ea typeface="微软雅黑" panose="020B0503020204020204" pitchFamily="34" charset="-122"/>
                <a:cs typeface="+mn-cs"/>
              </a:rPr>
              <a:t>可利用未用状态的无关项进行化简。但需对未用状态进行分析，以判定电路进入未用状态时能否在有限个时钟周期后进入到工作状态。若能，且没有错误输出，则称电路为具有</a:t>
            </a:r>
            <a:r>
              <a:rPr lang="zh-CN" altLang="en-US" sz="2200" dirty="0">
                <a:solidFill>
                  <a:srgbClr val="FF0000"/>
                </a:solidFill>
                <a:latin typeface="微软雅黑" panose="020B0503020204020204" pitchFamily="34" charset="-122"/>
                <a:ea typeface="微软雅黑" panose="020B0503020204020204" pitchFamily="34" charset="-122"/>
                <a:cs typeface="+mn-cs"/>
              </a:rPr>
              <a:t>“自启动”</a:t>
            </a:r>
            <a:r>
              <a:rPr lang="zh-CN" altLang="en-US" sz="2200" dirty="0">
                <a:solidFill>
                  <a:schemeClr val="accent2"/>
                </a:solidFill>
                <a:latin typeface="微软雅黑" panose="020B0503020204020204" pitchFamily="34" charset="-122"/>
                <a:ea typeface="微软雅黑" panose="020B0503020204020204" pitchFamily="34" charset="-122"/>
                <a:cs typeface="+mn-cs"/>
              </a:rPr>
              <a:t>能力；若不能，则需调整电路设计</a:t>
            </a:r>
            <a:endParaRPr lang="en-US" altLang="zh-CN" sz="2200" b="1"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36</a:t>
            </a:fld>
            <a:endParaRPr lang="en-US" altLang="zh-CN"/>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a:t>
            </a:r>
            <a:r>
              <a:rPr lang="zh-CN" altLang="en-US" b="1" dirty="0"/>
              <a:t>电路设计与分析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5713" y="787658"/>
                <a:ext cx="8523654" cy="6035417"/>
              </a:xfrm>
            </p:spPr>
            <p:txBody>
              <a:bodyPr/>
              <a:lstStyle/>
              <a:p>
                <a:r>
                  <a:rPr lang="zh-CN" altLang="en-US" sz="2200" b="1" dirty="0">
                    <a:latin typeface="微软雅黑" panose="020B0503020204020204" pitchFamily="34" charset="-122"/>
                    <a:ea typeface="微软雅黑" panose="020B0503020204020204" pitchFamily="34" charset="-122"/>
                  </a:rPr>
                  <a:t>未用状态分析举例</a:t>
                </a:r>
                <a:endParaRPr lang="en-US" altLang="zh-CN" sz="2200" b="1"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对于前述的例子，利用未用状态</a:t>
                </a:r>
                <a:r>
                  <a:rPr lang="en-US" altLang="zh-CN" sz="2200" dirty="0">
                    <a:latin typeface="微软雅黑" panose="020B0503020204020204" pitchFamily="34" charset="-122"/>
                    <a:ea typeface="微软雅黑" panose="020B0503020204020204" pitchFamily="34" charset="-122"/>
                  </a:rPr>
                  <a:t>10</a:t>
                </a:r>
                <a:r>
                  <a:rPr lang="zh-CN" altLang="en-US" sz="2200" dirty="0">
                    <a:latin typeface="微软雅黑" panose="020B0503020204020204" pitchFamily="34" charset="-122"/>
                    <a:ea typeface="微软雅黑" panose="020B0503020204020204" pitchFamily="34" charset="-122"/>
                  </a:rPr>
                  <a:t>作为无关项化简后，得到：</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Y1*=</a:t>
                </a:r>
                <a14:m>
                  <m:oMath xmlns:m="http://schemas.openxmlformats.org/officeDocument/2006/math">
                    <m:acc>
                      <m:accPr>
                        <m:chr m:val="̅"/>
                        <m:ctrlPr>
                          <a:rPr lang="en-US" altLang="zh-CN" sz="2200" i="1">
                            <a:solidFill>
                              <a:srgbClr val="00B050"/>
                            </a:solidFill>
                            <a:latin typeface="Cambria Math" panose="02040503050406030204" pitchFamily="18" charset="0"/>
                          </a:rPr>
                        </m:ctrlPr>
                      </m:accPr>
                      <m:e>
                        <m:r>
                          <a:rPr lang="en-US" altLang="zh-CN" sz="2200">
                            <a:solidFill>
                              <a:srgbClr val="00B050"/>
                            </a:solidFill>
                            <a:latin typeface="Cambria Math" panose="02040503050406030204" pitchFamily="18" charset="0"/>
                          </a:rPr>
                          <m:t>𝐘𝟏</m:t>
                        </m:r>
                      </m:e>
                    </m:acc>
                  </m:oMath>
                </a14:m>
                <a:r>
                  <a:rPr lang="en-US" altLang="zh-CN" sz="2200" dirty="0">
                    <a:solidFill>
                      <a:srgbClr val="00B050"/>
                    </a:solidFill>
                    <a:latin typeface="微软雅黑" panose="020B0503020204020204" pitchFamily="34" charset="-122"/>
                    <a:ea typeface="微软雅黑" panose="020B0503020204020204" pitchFamily="34" charset="-122"/>
                  </a:rPr>
                  <a:t>•Y0•</a:t>
                </a:r>
                <a14:m>
                  <m:oMath xmlns:m="http://schemas.openxmlformats.org/officeDocument/2006/math">
                    <m:acc>
                      <m:accPr>
                        <m:chr m:val="̅"/>
                        <m:ctrlPr>
                          <a:rPr lang="en-US" altLang="zh-CN" sz="2200" i="1">
                            <a:solidFill>
                              <a:srgbClr val="00B050"/>
                            </a:solidFill>
                            <a:latin typeface="Cambria Math" panose="02040503050406030204" pitchFamily="18" charset="0"/>
                          </a:rPr>
                        </m:ctrlPr>
                      </m:accPr>
                      <m:e>
                        <m:r>
                          <a:rPr lang="en-US" altLang="zh-CN" sz="2200">
                            <a:solidFill>
                              <a:srgbClr val="00B050"/>
                            </a:solidFill>
                            <a:latin typeface="Cambria Math" panose="02040503050406030204" pitchFamily="18" charset="0"/>
                          </a:rPr>
                          <m:t>𝐗</m:t>
                        </m:r>
                      </m:e>
                    </m:acc>
                  </m:oMath>
                </a14:m>
                <a:endParaRPr lang="en-US" altLang="zh-CN" sz="2200" dirty="0">
                  <a:solidFill>
                    <a:srgbClr val="00B050"/>
                  </a:solidFill>
                  <a:latin typeface="微软雅黑" panose="020B0503020204020204" pitchFamily="34" charset="-122"/>
                  <a:ea typeface="微软雅黑" panose="020B0503020204020204" pitchFamily="34" charset="-122"/>
                </a:endParaRP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Y0*=  </a:t>
                </a:r>
                <a14:m>
                  <m:oMath xmlns:m="http://schemas.openxmlformats.org/officeDocument/2006/math">
                    <m:acc>
                      <m:accPr>
                        <m:chr m:val="̅"/>
                        <m:ctrlPr>
                          <a:rPr lang="en-US" altLang="zh-CN" sz="2200" i="1">
                            <a:solidFill>
                              <a:srgbClr val="00B050"/>
                            </a:solidFill>
                            <a:latin typeface="Cambria Math" panose="02040503050406030204" pitchFamily="18" charset="0"/>
                          </a:rPr>
                        </m:ctrlPr>
                      </m:accPr>
                      <m:e>
                        <m:r>
                          <a:rPr lang="en-US" altLang="zh-CN" sz="2200">
                            <a:solidFill>
                              <a:srgbClr val="00B050"/>
                            </a:solidFill>
                            <a:latin typeface="Cambria Math" panose="02040503050406030204" pitchFamily="18" charset="0"/>
                          </a:rPr>
                          <m:t>𝐘𝟏</m:t>
                        </m:r>
                      </m:e>
                    </m:acc>
                  </m:oMath>
                </a14:m>
                <a:r>
                  <a:rPr lang="en-US" altLang="zh-CN" sz="2200" dirty="0">
                    <a:solidFill>
                      <a:srgbClr val="00B050"/>
                    </a:solidFill>
                    <a:latin typeface="微软雅黑" panose="020B0503020204020204" pitchFamily="34" charset="-122"/>
                    <a:ea typeface="微软雅黑" panose="020B0503020204020204" pitchFamily="34" charset="-122"/>
                  </a:rPr>
                  <a:t>•Y0+ X</a:t>
                </a: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Z=Y1•X</a:t>
                </a:r>
              </a:p>
              <a:p>
                <a:pPr lvl="1"/>
                <a:r>
                  <a:rPr lang="zh-CN" altLang="en-US" sz="2200" dirty="0">
                    <a:latin typeface="微软雅黑" panose="020B0503020204020204" pitchFamily="34" charset="-122"/>
                    <a:ea typeface="微软雅黑" panose="020B0503020204020204" pitchFamily="34" charset="-122"/>
                  </a:rPr>
                  <a:t>当处于未用状态</a:t>
                </a:r>
                <a:r>
                  <a:rPr lang="en-US" altLang="zh-CN" sz="2200" dirty="0">
                    <a:latin typeface="微软雅黑" panose="020B0503020204020204" pitchFamily="34" charset="-122"/>
                    <a:ea typeface="微软雅黑" panose="020B0503020204020204" pitchFamily="34" charset="-122"/>
                  </a:rPr>
                  <a:t>10</a:t>
                </a:r>
                <a:r>
                  <a:rPr lang="zh-CN" altLang="en-US" sz="2200" dirty="0">
                    <a:latin typeface="微软雅黑" panose="020B0503020204020204" pitchFamily="34" charset="-122"/>
                    <a:ea typeface="微软雅黑" panose="020B0503020204020204" pitchFamily="34" charset="-122"/>
                  </a:rPr>
                  <a:t>时，根据上述逻辑表达式，可知：</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zh-CN" altLang="en-US" sz="2200" dirty="0">
                    <a:solidFill>
                      <a:srgbClr val="00B050"/>
                    </a:solidFill>
                    <a:latin typeface="微软雅黑" panose="020B0503020204020204" pitchFamily="34" charset="-122"/>
                    <a:ea typeface="微软雅黑" panose="020B0503020204020204" pitchFamily="34" charset="-122"/>
                  </a:rPr>
                  <a:t>若输入</a:t>
                </a:r>
                <a:r>
                  <a:rPr lang="en-US" altLang="zh-CN" sz="2200" dirty="0">
                    <a:solidFill>
                      <a:srgbClr val="00B050"/>
                    </a:solidFill>
                    <a:latin typeface="微软雅黑" panose="020B0503020204020204" pitchFamily="34" charset="-122"/>
                    <a:ea typeface="微软雅黑" panose="020B0503020204020204" pitchFamily="34" charset="-122"/>
                  </a:rPr>
                  <a:t>X=0</a:t>
                </a:r>
                <a:r>
                  <a:rPr lang="zh-CN" altLang="en-US" sz="2200" dirty="0">
                    <a:solidFill>
                      <a:srgbClr val="00B050"/>
                    </a:solidFill>
                    <a:latin typeface="微软雅黑" panose="020B0503020204020204" pitchFamily="34" charset="-122"/>
                    <a:ea typeface="微软雅黑" panose="020B0503020204020204" pitchFamily="34" charset="-122"/>
                  </a:rPr>
                  <a:t>，则次态</a:t>
                </a:r>
                <a:r>
                  <a:rPr lang="en-US" altLang="zh-CN" sz="2200" dirty="0">
                    <a:solidFill>
                      <a:srgbClr val="00B050"/>
                    </a:solidFill>
                    <a:latin typeface="微软雅黑" panose="020B0503020204020204" pitchFamily="34" charset="-122"/>
                    <a:ea typeface="微软雅黑" panose="020B0503020204020204" pitchFamily="34" charset="-122"/>
                  </a:rPr>
                  <a:t>=00</a:t>
                </a:r>
                <a:r>
                  <a:rPr lang="zh-CN" altLang="en-US" sz="2200" dirty="0">
                    <a:solidFill>
                      <a:srgbClr val="00B050"/>
                    </a:solidFill>
                    <a:latin typeface="微软雅黑" panose="020B0503020204020204" pitchFamily="34" charset="-122"/>
                    <a:ea typeface="微软雅黑" panose="020B0503020204020204" pitchFamily="34" charset="-122"/>
                  </a:rPr>
                  <a:t>，输出</a:t>
                </a:r>
                <a:r>
                  <a:rPr lang="en-US" altLang="zh-CN" sz="2200" dirty="0">
                    <a:solidFill>
                      <a:srgbClr val="00B050"/>
                    </a:solidFill>
                    <a:latin typeface="微软雅黑" panose="020B0503020204020204" pitchFamily="34" charset="-122"/>
                    <a:ea typeface="微软雅黑" panose="020B0503020204020204" pitchFamily="34" charset="-122"/>
                  </a:rPr>
                  <a:t>Z=0</a:t>
                </a:r>
              </a:p>
              <a:p>
                <a:pPr marL="495300" lvl="1" indent="0">
                  <a:buNone/>
                </a:pPr>
                <a:r>
                  <a:rPr lang="zh-CN" altLang="en-US" sz="2200" dirty="0">
                    <a:solidFill>
                      <a:srgbClr val="00B050"/>
                    </a:solidFill>
                    <a:latin typeface="微软雅黑" panose="020B0503020204020204" pitchFamily="34" charset="-122"/>
                    <a:ea typeface="微软雅黑" panose="020B0503020204020204" pitchFamily="34" charset="-122"/>
                  </a:rPr>
                  <a:t>若输入</a:t>
                </a:r>
                <a:r>
                  <a:rPr lang="en-US" altLang="zh-CN" sz="2200" dirty="0">
                    <a:solidFill>
                      <a:srgbClr val="00B050"/>
                    </a:solidFill>
                    <a:latin typeface="微软雅黑" panose="020B0503020204020204" pitchFamily="34" charset="-122"/>
                    <a:ea typeface="微软雅黑" panose="020B0503020204020204" pitchFamily="34" charset="-122"/>
                  </a:rPr>
                  <a:t>X=1</a:t>
                </a:r>
                <a:r>
                  <a:rPr lang="zh-CN" altLang="en-US" sz="2200" dirty="0">
                    <a:solidFill>
                      <a:srgbClr val="00B050"/>
                    </a:solidFill>
                    <a:latin typeface="微软雅黑" panose="020B0503020204020204" pitchFamily="34" charset="-122"/>
                    <a:ea typeface="微软雅黑" panose="020B0503020204020204" pitchFamily="34" charset="-122"/>
                  </a:rPr>
                  <a:t>，则次态</a:t>
                </a:r>
                <a:r>
                  <a:rPr lang="en-US" altLang="zh-CN" sz="2200" dirty="0">
                    <a:solidFill>
                      <a:srgbClr val="00B050"/>
                    </a:solidFill>
                    <a:latin typeface="微软雅黑" panose="020B0503020204020204" pitchFamily="34" charset="-122"/>
                    <a:ea typeface="微软雅黑" panose="020B0503020204020204" pitchFamily="34" charset="-122"/>
                  </a:rPr>
                  <a:t>=01</a:t>
                </a:r>
                <a:r>
                  <a:rPr lang="zh-CN" altLang="en-US" sz="2200" dirty="0">
                    <a:solidFill>
                      <a:srgbClr val="00B050"/>
                    </a:solidFill>
                    <a:latin typeface="微软雅黑" panose="020B0503020204020204" pitchFamily="34" charset="-122"/>
                    <a:ea typeface="微软雅黑" panose="020B0503020204020204" pitchFamily="34" charset="-122"/>
                  </a:rPr>
                  <a:t>，输出</a:t>
                </a:r>
                <a:r>
                  <a:rPr lang="en-US" altLang="zh-CN" sz="2200" dirty="0">
                    <a:solidFill>
                      <a:srgbClr val="00B050"/>
                    </a:solidFill>
                    <a:latin typeface="微软雅黑" panose="020B0503020204020204" pitchFamily="34" charset="-122"/>
                    <a:ea typeface="微软雅黑" panose="020B0503020204020204" pitchFamily="34" charset="-122"/>
                  </a:rPr>
                  <a:t>Z=1</a:t>
                </a:r>
              </a:p>
              <a:p>
                <a:pPr lvl="1"/>
                <a:r>
                  <a:rPr lang="zh-CN" altLang="en-US" sz="2200" dirty="0">
                    <a:latin typeface="微软雅黑" panose="020B0503020204020204" pitchFamily="34" charset="-122"/>
                    <a:ea typeface="微软雅黑" panose="020B0503020204020204" pitchFamily="34" charset="-122"/>
                  </a:rPr>
                  <a:t>分析是否具有“自启动”能力</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zh-CN" altLang="en-US" sz="2200" dirty="0">
                    <a:solidFill>
                      <a:srgbClr val="00B050"/>
                    </a:solidFill>
                    <a:latin typeface="微软雅黑" panose="020B0503020204020204" pitchFamily="34" charset="-122"/>
                    <a:ea typeface="微软雅黑" panose="020B0503020204020204" pitchFamily="34" charset="-122"/>
                  </a:rPr>
                  <a:t>经过</a:t>
                </a:r>
                <a:r>
                  <a:rPr lang="en-US" altLang="zh-CN" sz="2200" dirty="0">
                    <a:solidFill>
                      <a:srgbClr val="00B050"/>
                    </a:solidFill>
                    <a:latin typeface="微软雅黑" panose="020B0503020204020204" pitchFamily="34" charset="-122"/>
                    <a:ea typeface="微软雅黑" panose="020B0503020204020204" pitchFamily="34" charset="-122"/>
                  </a:rPr>
                  <a:t>1</a:t>
                </a:r>
                <a:r>
                  <a:rPr lang="zh-CN" altLang="en-US" sz="2200" dirty="0">
                    <a:solidFill>
                      <a:srgbClr val="00B050"/>
                    </a:solidFill>
                    <a:latin typeface="微软雅黑" panose="020B0503020204020204" pitchFamily="34" charset="-122"/>
                    <a:ea typeface="微软雅黑" panose="020B0503020204020204" pitchFamily="34" charset="-122"/>
                  </a:rPr>
                  <a:t>个时钟周期就能进入正常工作状态，但是，当输入</a:t>
                </a:r>
                <a:r>
                  <a:rPr lang="en-US" altLang="zh-CN" sz="2200" dirty="0">
                    <a:solidFill>
                      <a:srgbClr val="00B050"/>
                    </a:solidFill>
                    <a:latin typeface="微软雅黑" panose="020B0503020204020204" pitchFamily="34" charset="-122"/>
                    <a:ea typeface="微软雅黑" panose="020B0503020204020204" pitchFamily="34" charset="-122"/>
                  </a:rPr>
                  <a:t>X=1</a:t>
                </a:r>
                <a:r>
                  <a:rPr lang="zh-CN" altLang="en-US" sz="2200" dirty="0">
                    <a:solidFill>
                      <a:srgbClr val="00B050"/>
                    </a:solidFill>
                    <a:latin typeface="微软雅黑" panose="020B0503020204020204" pitchFamily="34" charset="-122"/>
                    <a:ea typeface="微软雅黑" panose="020B0503020204020204" pitchFamily="34" charset="-122"/>
                  </a:rPr>
                  <a:t>时，输出</a:t>
                </a:r>
                <a:r>
                  <a:rPr lang="en-US" altLang="zh-CN" sz="2200" dirty="0">
                    <a:solidFill>
                      <a:srgbClr val="00B050"/>
                    </a:solidFill>
                    <a:latin typeface="微软雅黑" panose="020B0503020204020204" pitchFamily="34" charset="-122"/>
                    <a:ea typeface="微软雅黑" panose="020B0503020204020204" pitchFamily="34" charset="-122"/>
                  </a:rPr>
                  <a:t>Z=1</a:t>
                </a:r>
                <a:r>
                  <a:rPr lang="zh-CN" altLang="en-US" sz="2200" dirty="0">
                    <a:solidFill>
                      <a:srgbClr val="00B050"/>
                    </a:solidFill>
                    <a:latin typeface="微软雅黑" panose="020B0503020204020204" pitchFamily="34" charset="-122"/>
                    <a:ea typeface="微软雅黑" panose="020B0503020204020204" pitchFamily="34" charset="-122"/>
                  </a:rPr>
                  <a:t>，是错误输出，需要调整输出模块的设计</a:t>
                </a:r>
                <a:endParaRPr lang="en-US" altLang="zh-CN" sz="2200" dirty="0">
                  <a:solidFill>
                    <a:srgbClr val="00B05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重新设计逻辑电路中的输出模块</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en-US" altLang="zh-CN" sz="2200" dirty="0">
                    <a:solidFill>
                      <a:srgbClr val="00B050"/>
                    </a:solidFill>
                    <a:latin typeface="微软雅黑" panose="020B0503020204020204" pitchFamily="34" charset="-122"/>
                    <a:ea typeface="微软雅黑" panose="020B0503020204020204" pitchFamily="34" charset="-122"/>
                  </a:rPr>
                  <a:t>Z=Y1•Y0•X  </a:t>
                </a:r>
                <a:r>
                  <a:rPr lang="zh-CN" altLang="en-US" sz="2200" dirty="0">
                    <a:solidFill>
                      <a:srgbClr val="7030A0"/>
                    </a:solidFill>
                    <a:latin typeface="微软雅黑" panose="020B0503020204020204" pitchFamily="34" charset="-122"/>
                    <a:ea typeface="微软雅黑" panose="020B0503020204020204" pitchFamily="34" charset="-122"/>
                  </a:rPr>
                  <a:t>在未用状态</a:t>
                </a:r>
                <a:r>
                  <a:rPr lang="en-US" altLang="zh-CN" sz="2200" dirty="0">
                    <a:solidFill>
                      <a:srgbClr val="7030A0"/>
                    </a:solidFill>
                    <a:latin typeface="微软雅黑" panose="020B0503020204020204" pitchFamily="34" charset="-122"/>
                    <a:ea typeface="微软雅黑" panose="020B0503020204020204" pitchFamily="34" charset="-122"/>
                  </a:rPr>
                  <a:t>10</a:t>
                </a:r>
                <a:r>
                  <a:rPr lang="zh-CN" altLang="en-US" sz="2200" dirty="0">
                    <a:solidFill>
                      <a:srgbClr val="7030A0"/>
                    </a:solidFill>
                    <a:latin typeface="微软雅黑" panose="020B0503020204020204" pitchFamily="34" charset="-122"/>
                    <a:ea typeface="微软雅黑" panose="020B0503020204020204" pitchFamily="34" charset="-122"/>
                  </a:rPr>
                  <a:t>时，若输入</a:t>
                </a:r>
                <a:r>
                  <a:rPr lang="en-US" altLang="zh-CN" sz="2200" dirty="0">
                    <a:solidFill>
                      <a:srgbClr val="7030A0"/>
                    </a:solidFill>
                    <a:latin typeface="微软雅黑" panose="020B0503020204020204" pitchFamily="34" charset="-122"/>
                    <a:ea typeface="微软雅黑" panose="020B0503020204020204" pitchFamily="34" charset="-122"/>
                  </a:rPr>
                  <a:t>X=1</a:t>
                </a:r>
                <a:r>
                  <a:rPr lang="zh-CN" altLang="en-US" sz="2200" dirty="0">
                    <a:solidFill>
                      <a:srgbClr val="7030A0"/>
                    </a:solidFill>
                    <a:latin typeface="微软雅黑" panose="020B0503020204020204" pitchFamily="34" charset="-122"/>
                    <a:ea typeface="微软雅黑" panose="020B0503020204020204" pitchFamily="34" charset="-122"/>
                  </a:rPr>
                  <a:t>时，则输出</a:t>
                </a:r>
                <a:r>
                  <a:rPr lang="en-US" altLang="zh-CN" sz="2200" dirty="0">
                    <a:solidFill>
                      <a:srgbClr val="7030A0"/>
                    </a:solidFill>
                    <a:latin typeface="微软雅黑" panose="020B0503020204020204" pitchFamily="34" charset="-122"/>
                    <a:ea typeface="微软雅黑" panose="020B0503020204020204" pitchFamily="34" charset="-122"/>
                  </a:rPr>
                  <a:t>Z=0</a:t>
                </a:r>
                <a:r>
                  <a:rPr lang="zh-CN" altLang="en-US" sz="2200" dirty="0">
                    <a:solidFill>
                      <a:srgbClr val="7030A0"/>
                    </a:solidFill>
                    <a:latin typeface="微软雅黑" panose="020B0503020204020204" pitchFamily="34" charset="-122"/>
                    <a:ea typeface="微软雅黑" panose="020B0503020204020204" pitchFamily="34" charset="-122"/>
                  </a:rPr>
                  <a:t>。此时，不会发生误输出</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385713" y="787658"/>
                <a:ext cx="8523654" cy="6035417"/>
              </a:xfrm>
              <a:blipFill rotWithShape="1">
                <a:blip r:embed="rId3"/>
                <a:stretch>
                  <a:fillRect l="-3" t="-4" r="-607"/>
                </a:stretch>
              </a:blipFill>
            </p:spPr>
            <p:txBody>
              <a:bodyPr/>
              <a:lstStyle/>
              <a:p>
                <a:r>
                  <a:rPr lang="zh-CN" altLang="en-US">
                    <a:noFill/>
                  </a:rPr>
                  <a:t> </a:t>
                </a:r>
              </a:p>
            </p:txBody>
          </p:sp>
        </mc:Fallback>
      </mc:AlternateContent>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37</a:t>
            </a:fld>
            <a:endParaRPr lang="en-US" altLang="zh-CN"/>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a:t>
            </a:r>
            <a:r>
              <a:rPr lang="zh-CN" altLang="en-US" b="1" dirty="0"/>
              <a:t>电路设计与分析</a:t>
            </a:r>
          </a:p>
        </p:txBody>
      </p:sp>
      <p:sp>
        <p:nvSpPr>
          <p:cNvPr id="3" name="内容占位符 2"/>
          <p:cNvSpPr>
            <a:spLocks noGrp="1"/>
          </p:cNvSpPr>
          <p:nvPr>
            <p:ph idx="1"/>
          </p:nvPr>
        </p:nvSpPr>
        <p:spPr>
          <a:xfrm>
            <a:off x="179512" y="771392"/>
            <a:ext cx="8856984" cy="1296144"/>
          </a:xfrm>
        </p:spPr>
        <p:txBody>
          <a:bodyPr/>
          <a:lstStyle/>
          <a:p>
            <a:r>
              <a:rPr lang="zh-CN" altLang="en-US" sz="2200" b="1" dirty="0"/>
              <a:t>电路定时分析</a:t>
            </a:r>
            <a:endParaRPr lang="en-US" altLang="zh-CN" sz="2200" b="1" dirty="0"/>
          </a:p>
          <a:p>
            <a:pPr lvl="1"/>
            <a:r>
              <a:rPr lang="zh-CN" altLang="en-US" sz="2200" dirty="0">
                <a:latin typeface="微软雅黑" panose="020B0503020204020204" pitchFamily="34" charset="-122"/>
                <a:ea typeface="微软雅黑" panose="020B0503020204020204" pitchFamily="34" charset="-122"/>
              </a:rPr>
              <a:t>电</a:t>
            </a:r>
            <a:r>
              <a:rPr lang="zh-CN" altLang="zh-CN" sz="2200" dirty="0">
                <a:latin typeface="微软雅黑" panose="020B0503020204020204" pitchFamily="34" charset="-122"/>
                <a:ea typeface="微软雅黑" panose="020B0503020204020204" pitchFamily="34" charset="-122"/>
              </a:rPr>
              <a:t>路</a:t>
            </a:r>
            <a:r>
              <a:rPr lang="zh-CN" altLang="en-US" sz="2200" dirty="0">
                <a:latin typeface="微软雅黑" panose="020B0503020204020204" pitchFamily="34" charset="-122"/>
                <a:ea typeface="微软雅黑" panose="020B0503020204020204" pitchFamily="34" charset="-122"/>
              </a:rPr>
              <a:t>的</a:t>
            </a:r>
            <a:r>
              <a:rPr lang="zh-CN" altLang="zh-CN" sz="2200" dirty="0">
                <a:latin typeface="微软雅黑" panose="020B0503020204020204" pitchFamily="34" charset="-122"/>
                <a:ea typeface="微软雅黑" panose="020B0503020204020204" pitchFamily="34" charset="-122"/>
              </a:rPr>
              <a:t>工作频率和</a:t>
            </a:r>
            <a:r>
              <a:rPr lang="zh-CN" altLang="en-US" sz="2200" dirty="0">
                <a:latin typeface="微软雅黑" panose="020B0503020204020204" pitchFamily="34" charset="-122"/>
                <a:ea typeface="微软雅黑" panose="020B0503020204020204" pitchFamily="34" charset="-122"/>
              </a:rPr>
              <a:t>组合逻辑电路传输延迟、触发器建立和保持时间、触发器传输延迟等时间</a:t>
            </a:r>
            <a:r>
              <a:rPr lang="zh-CN" altLang="zh-CN" sz="2200" dirty="0">
                <a:latin typeface="微软雅黑" panose="020B0503020204020204" pitchFamily="34" charset="-122"/>
                <a:ea typeface="微软雅黑" panose="020B0503020204020204" pitchFamily="34" charset="-122"/>
              </a:rPr>
              <a:t>密切相关。</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38</a:t>
            </a:fld>
            <a:endParaRPr lang="en-US" altLang="zh-CN"/>
          </a:p>
        </p:txBody>
      </p:sp>
      <p:pic>
        <p:nvPicPr>
          <p:cNvPr id="9" name="图片 8" descr="8-74syncro3.jpg"/>
          <p:cNvPicPr>
            <a:picLocks noChangeAspect="1"/>
          </p:cNvPicPr>
          <p:nvPr/>
        </p:nvPicPr>
        <p:blipFill>
          <a:blip r:embed="rId2" cstate="print"/>
          <a:srcRect l="35743" t="7799" b="14270"/>
          <a:stretch>
            <a:fillRect/>
          </a:stretch>
        </p:blipFill>
        <p:spPr>
          <a:xfrm>
            <a:off x="1691680" y="3284984"/>
            <a:ext cx="6950670" cy="3538091"/>
          </a:xfrm>
          <a:prstGeom prst="rect">
            <a:avLst/>
          </a:prstGeom>
        </p:spPr>
      </p:pic>
      <p:sp>
        <p:nvSpPr>
          <p:cNvPr id="10" name="矩形标注 7"/>
          <p:cNvSpPr/>
          <p:nvPr/>
        </p:nvSpPr>
        <p:spPr>
          <a:xfrm>
            <a:off x="179512" y="4581128"/>
            <a:ext cx="1614856" cy="792088"/>
          </a:xfrm>
          <a:prstGeom prst="wedgeRectCallout">
            <a:avLst>
              <a:gd name="adj1" fmla="val 47225"/>
              <a:gd name="adj2" fmla="val 11681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微软雅黑" panose="020B0503020204020204" pitchFamily="34" charset="-122"/>
                <a:ea typeface="微软雅黑" panose="020B0503020204020204" pitchFamily="34" charset="-122"/>
              </a:rPr>
              <a:t>周期性时钟信号</a:t>
            </a:r>
            <a:r>
              <a:rPr lang="en-US" altLang="zh-CN" sz="2200" b="1" dirty="0">
                <a:solidFill>
                  <a:schemeClr val="tx1"/>
                </a:solidFill>
                <a:latin typeface="微软雅黑" panose="020B0503020204020204" pitchFamily="34" charset="-122"/>
                <a:ea typeface="微软雅黑" panose="020B0503020204020204" pitchFamily="34" charset="-122"/>
              </a:rPr>
              <a:t>t</a:t>
            </a:r>
            <a:r>
              <a:rPr lang="en-US" altLang="zh-CN" sz="2200" b="1" baseline="-25000" dirty="0">
                <a:solidFill>
                  <a:schemeClr val="tx1"/>
                </a:solidFill>
                <a:latin typeface="微软雅黑" panose="020B0503020204020204" pitchFamily="34" charset="-122"/>
                <a:ea typeface="微软雅黑" panose="020B0503020204020204" pitchFamily="34" charset="-122"/>
              </a:rPr>
              <a:t>clk</a:t>
            </a:r>
            <a:endParaRPr lang="zh-CN" altLang="en-US" sz="2200" b="1" baseline="-25000" dirty="0">
              <a:solidFill>
                <a:schemeClr val="tx1"/>
              </a:solidFill>
              <a:latin typeface="微软雅黑" panose="020B0503020204020204" pitchFamily="34" charset="-122"/>
              <a:ea typeface="微软雅黑" panose="020B0503020204020204" pitchFamily="34" charset="-122"/>
            </a:endParaRPr>
          </a:p>
        </p:txBody>
      </p:sp>
      <p:sp>
        <p:nvSpPr>
          <p:cNvPr id="11" name="矩形标注 9"/>
          <p:cNvSpPr/>
          <p:nvPr/>
        </p:nvSpPr>
        <p:spPr>
          <a:xfrm>
            <a:off x="819315" y="2298652"/>
            <a:ext cx="2002042" cy="743414"/>
          </a:xfrm>
          <a:prstGeom prst="wedgeRectCallout">
            <a:avLst>
              <a:gd name="adj1" fmla="val 80709"/>
              <a:gd name="adj2" fmla="val 897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微软雅黑" panose="020B0503020204020204" pitchFamily="34" charset="-122"/>
                <a:ea typeface="微软雅黑" panose="020B0503020204020204" pitchFamily="34" charset="-122"/>
              </a:rPr>
              <a:t>组合电路传播延迟</a:t>
            </a:r>
            <a:r>
              <a:rPr lang="en-US" altLang="zh-CN" sz="2200" b="1" dirty="0" err="1">
                <a:solidFill>
                  <a:schemeClr val="tx1"/>
                </a:solidFill>
                <a:latin typeface="微软雅黑" panose="020B0503020204020204" pitchFamily="34" charset="-122"/>
                <a:ea typeface="微软雅黑" panose="020B0503020204020204" pitchFamily="34" charset="-122"/>
              </a:rPr>
              <a:t>t</a:t>
            </a:r>
            <a:r>
              <a:rPr lang="en-US" altLang="zh-CN" sz="2200" b="1" baseline="-25000" dirty="0" err="1">
                <a:solidFill>
                  <a:schemeClr val="tx1"/>
                </a:solidFill>
                <a:latin typeface="微软雅黑" panose="020B0503020204020204" pitchFamily="34" charset="-122"/>
                <a:ea typeface="微软雅黑" panose="020B0503020204020204" pitchFamily="34" charset="-122"/>
              </a:rPr>
              <a:t>comb</a:t>
            </a:r>
            <a:endParaRPr lang="zh-CN" altLang="en-US" sz="2200" b="1" baseline="-25000" dirty="0">
              <a:solidFill>
                <a:schemeClr val="tx1"/>
              </a:solidFill>
              <a:latin typeface="微软雅黑" panose="020B0503020204020204" pitchFamily="34" charset="-122"/>
              <a:ea typeface="微软雅黑" panose="020B0503020204020204" pitchFamily="34" charset="-122"/>
            </a:endParaRPr>
          </a:p>
        </p:txBody>
      </p:sp>
      <p:sp>
        <p:nvSpPr>
          <p:cNvPr id="12" name="矩形标注 10"/>
          <p:cNvSpPr/>
          <p:nvPr/>
        </p:nvSpPr>
        <p:spPr>
          <a:xfrm>
            <a:off x="7056660" y="2083397"/>
            <a:ext cx="1809160" cy="942807"/>
          </a:xfrm>
          <a:prstGeom prst="wedgeRectCallout">
            <a:avLst>
              <a:gd name="adj1" fmla="val -56624"/>
              <a:gd name="adj2" fmla="val 817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微软雅黑" panose="020B0503020204020204" pitchFamily="34" charset="-122"/>
                <a:ea typeface="微软雅黑" panose="020B0503020204020204" pitchFamily="34" charset="-122"/>
              </a:rPr>
              <a:t>触发器传播延迟</a:t>
            </a:r>
            <a:r>
              <a:rPr lang="en-US" altLang="zh-CN" sz="2200" b="1" dirty="0" err="1">
                <a:solidFill>
                  <a:schemeClr val="tx1"/>
                </a:solidFill>
                <a:latin typeface="微软雅黑" panose="020B0503020204020204" pitchFamily="34" charset="-122"/>
                <a:ea typeface="微软雅黑" panose="020B0503020204020204" pitchFamily="34" charset="-122"/>
              </a:rPr>
              <a:t>t</a:t>
            </a:r>
            <a:r>
              <a:rPr lang="en-US" altLang="zh-CN" sz="2200" b="1" baseline="-25000" dirty="0" err="1">
                <a:solidFill>
                  <a:schemeClr val="tx1"/>
                </a:solidFill>
                <a:latin typeface="微软雅黑" panose="020B0503020204020204" pitchFamily="34" charset="-122"/>
                <a:ea typeface="微软雅黑" panose="020B0503020204020204" pitchFamily="34" charset="-122"/>
              </a:rPr>
              <a:t>ffpd</a:t>
            </a:r>
            <a:endParaRPr lang="zh-CN" altLang="en-US" sz="2200" b="1" baseline="-25000" dirty="0">
              <a:solidFill>
                <a:schemeClr val="tx1"/>
              </a:solidFill>
              <a:latin typeface="微软雅黑" panose="020B0503020204020204" pitchFamily="34" charset="-122"/>
              <a:ea typeface="微软雅黑" panose="020B0503020204020204" pitchFamily="34" charset="-122"/>
            </a:endParaRPr>
          </a:p>
        </p:txBody>
      </p:sp>
      <p:sp>
        <p:nvSpPr>
          <p:cNvPr id="13" name="矩形标注 11"/>
          <p:cNvSpPr/>
          <p:nvPr/>
        </p:nvSpPr>
        <p:spPr>
          <a:xfrm>
            <a:off x="3419872" y="2067536"/>
            <a:ext cx="3096344" cy="974530"/>
          </a:xfrm>
          <a:prstGeom prst="wedgeRectCallout">
            <a:avLst>
              <a:gd name="adj1" fmla="val 42395"/>
              <a:gd name="adj2" fmla="val 1085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solidFill>
                  <a:schemeClr val="tx1"/>
                </a:solidFill>
                <a:latin typeface="微软雅黑" panose="020B0503020204020204" pitchFamily="34" charset="-122"/>
                <a:ea typeface="微软雅黑" panose="020B0503020204020204" pitchFamily="34" charset="-122"/>
              </a:rPr>
              <a:t>触发器激励输入建立时间</a:t>
            </a:r>
            <a:r>
              <a:rPr lang="en-US" altLang="zh-CN" sz="2200" b="1" dirty="0" err="1">
                <a:solidFill>
                  <a:schemeClr val="tx1"/>
                </a:solidFill>
                <a:latin typeface="微软雅黑" panose="020B0503020204020204" pitchFamily="34" charset="-122"/>
                <a:ea typeface="微软雅黑" panose="020B0503020204020204" pitchFamily="34" charset="-122"/>
              </a:rPr>
              <a:t>t</a:t>
            </a:r>
            <a:r>
              <a:rPr lang="en-US" altLang="zh-CN" sz="2200" b="1" baseline="-25000" dirty="0" err="1">
                <a:solidFill>
                  <a:schemeClr val="tx1"/>
                </a:solidFill>
                <a:latin typeface="微软雅黑" panose="020B0503020204020204" pitchFamily="34" charset="-122"/>
                <a:ea typeface="微软雅黑" panose="020B0503020204020204" pitchFamily="34" charset="-122"/>
              </a:rPr>
              <a:t>setup</a:t>
            </a:r>
            <a:r>
              <a:rPr lang="zh-CN" altLang="en-US" sz="2200" b="1" dirty="0">
                <a:solidFill>
                  <a:schemeClr val="tx1"/>
                </a:solidFill>
                <a:latin typeface="微软雅黑" panose="020B0503020204020204" pitchFamily="34" charset="-122"/>
                <a:ea typeface="微软雅黑" panose="020B0503020204020204" pitchFamily="34" charset="-122"/>
              </a:rPr>
              <a:t>和保持时间</a:t>
            </a:r>
            <a:r>
              <a:rPr lang="en-US" altLang="zh-CN" sz="2200" b="1" dirty="0" err="1">
                <a:solidFill>
                  <a:schemeClr val="tx1"/>
                </a:solidFill>
                <a:latin typeface="微软雅黑" panose="020B0503020204020204" pitchFamily="34" charset="-122"/>
                <a:ea typeface="微软雅黑" panose="020B0503020204020204" pitchFamily="34" charset="-122"/>
              </a:rPr>
              <a:t>t</a:t>
            </a:r>
            <a:r>
              <a:rPr lang="en-US" altLang="zh-CN" sz="2200" b="1" baseline="-25000" dirty="0" err="1">
                <a:solidFill>
                  <a:schemeClr val="tx1"/>
                </a:solidFill>
                <a:latin typeface="微软雅黑" panose="020B0503020204020204" pitchFamily="34" charset="-122"/>
                <a:ea typeface="微软雅黑" panose="020B0503020204020204" pitchFamily="34" charset="-122"/>
              </a:rPr>
              <a:t>hold</a:t>
            </a:r>
            <a:endParaRPr lang="zh-CN" altLang="en-US" sz="2200" b="1" baseline="-25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图片 206"/>
          <p:cNvPicPr>
            <a:picLocks noChangeAspect="1"/>
          </p:cNvPicPr>
          <p:nvPr/>
        </p:nvPicPr>
        <p:blipFill>
          <a:blip r:embed="rId4"/>
          <a:stretch>
            <a:fillRect/>
          </a:stretch>
        </p:blipFill>
        <p:spPr>
          <a:xfrm>
            <a:off x="4475895" y="5654246"/>
            <a:ext cx="4478260" cy="605019"/>
          </a:xfrm>
          <a:prstGeom prst="rect">
            <a:avLst/>
          </a:prstGeom>
        </p:spPr>
      </p:pic>
      <p:pic>
        <p:nvPicPr>
          <p:cNvPr id="3" name="图片 2"/>
          <p:cNvPicPr>
            <a:picLocks noChangeAspect="1"/>
          </p:cNvPicPr>
          <p:nvPr/>
        </p:nvPicPr>
        <p:blipFill>
          <a:blip r:embed="rId5"/>
          <a:stretch>
            <a:fillRect/>
          </a:stretch>
        </p:blipFill>
        <p:spPr>
          <a:xfrm>
            <a:off x="251519" y="5361546"/>
            <a:ext cx="3698081" cy="837701"/>
          </a:xfrm>
          <a:prstGeom prst="rect">
            <a:avLst/>
          </a:prstGeom>
        </p:spPr>
      </p:pic>
      <p:sp>
        <p:nvSpPr>
          <p:cNvPr id="2" name="标题 1"/>
          <p:cNvSpPr>
            <a:spLocks noGrp="1"/>
          </p:cNvSpPr>
          <p:nvPr>
            <p:ph type="title"/>
          </p:nvPr>
        </p:nvSpPr>
        <p:spPr/>
        <p:txBody>
          <a:bodyPr/>
          <a:lstStyle/>
          <a:p>
            <a:r>
              <a:rPr lang="en-US" altLang="zh-CN" b="1" dirty="0"/>
              <a:t>3.4 </a:t>
            </a:r>
            <a:r>
              <a:rPr lang="zh-CN" altLang="en-US" b="1" dirty="0"/>
              <a:t>电路设计与分析</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39</a:t>
            </a:fld>
            <a:endParaRPr lang="en-US" altLang="zh-CN"/>
          </a:p>
        </p:txBody>
      </p:sp>
      <p:grpSp>
        <p:nvGrpSpPr>
          <p:cNvPr id="5" name="Group 179"/>
          <p:cNvGrpSpPr/>
          <p:nvPr/>
        </p:nvGrpSpPr>
        <p:grpSpPr bwMode="auto">
          <a:xfrm>
            <a:off x="915318" y="836712"/>
            <a:ext cx="7367588" cy="461963"/>
            <a:chOff x="399" y="1296"/>
            <a:chExt cx="4641" cy="291"/>
          </a:xfrm>
        </p:grpSpPr>
        <p:grpSp>
          <p:nvGrpSpPr>
            <p:cNvPr id="6" name="Group 178"/>
            <p:cNvGrpSpPr/>
            <p:nvPr/>
          </p:nvGrpSpPr>
          <p:grpSpPr bwMode="auto">
            <a:xfrm>
              <a:off x="1200" y="1296"/>
              <a:ext cx="3840" cy="288"/>
              <a:chOff x="1200" y="1296"/>
              <a:chExt cx="3840" cy="288"/>
            </a:xfrm>
          </p:grpSpPr>
          <p:sp>
            <p:nvSpPr>
              <p:cNvPr id="8" name="Line 2"/>
              <p:cNvSpPr>
                <a:spLocks noChangeShapeType="1"/>
              </p:cNvSpPr>
              <p:nvPr/>
            </p:nvSpPr>
            <p:spPr bwMode="auto">
              <a:xfrm>
                <a:off x="1200" y="1584"/>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3"/>
              <p:cNvSpPr>
                <a:spLocks noChangeShapeType="1"/>
              </p:cNvSpPr>
              <p:nvPr/>
            </p:nvSpPr>
            <p:spPr bwMode="auto">
              <a:xfrm flipV="1">
                <a:off x="1584" y="129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4"/>
              <p:cNvSpPr>
                <a:spLocks noChangeShapeType="1"/>
              </p:cNvSpPr>
              <p:nvPr/>
            </p:nvSpPr>
            <p:spPr bwMode="auto">
              <a:xfrm>
                <a:off x="1680" y="1296"/>
                <a:ext cx="7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6"/>
              <p:cNvSpPr>
                <a:spLocks noChangeShapeType="1"/>
              </p:cNvSpPr>
              <p:nvPr/>
            </p:nvSpPr>
            <p:spPr bwMode="auto">
              <a:xfrm>
                <a:off x="2400" y="129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7"/>
              <p:cNvSpPr>
                <a:spLocks noChangeShapeType="1"/>
              </p:cNvSpPr>
              <p:nvPr/>
            </p:nvSpPr>
            <p:spPr bwMode="auto">
              <a:xfrm>
                <a:off x="2496" y="1584"/>
                <a:ext cx="15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8"/>
              <p:cNvSpPr>
                <a:spLocks noChangeShapeType="1"/>
              </p:cNvSpPr>
              <p:nvPr/>
            </p:nvSpPr>
            <p:spPr bwMode="auto">
              <a:xfrm flipV="1">
                <a:off x="4032" y="129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9"/>
              <p:cNvSpPr>
                <a:spLocks noChangeShapeType="1"/>
              </p:cNvSpPr>
              <p:nvPr/>
            </p:nvSpPr>
            <p:spPr bwMode="auto">
              <a:xfrm>
                <a:off x="4128" y="1296"/>
                <a:ext cx="91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76"/>
            <p:cNvSpPr txBox="1">
              <a:spLocks noChangeArrowheads="1"/>
            </p:cNvSpPr>
            <p:nvPr/>
          </p:nvSpPr>
          <p:spPr bwMode="auto">
            <a:xfrm>
              <a:off x="399" y="1296"/>
              <a:ext cx="806" cy="291"/>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pPr algn="r"/>
              <a:r>
                <a:rPr lang="en-US" altLang="zh-CN" sz="2400" b="1" dirty="0"/>
                <a:t>CLOCK</a:t>
              </a:r>
            </a:p>
          </p:txBody>
        </p:sp>
      </p:grpSp>
      <p:grpSp>
        <p:nvGrpSpPr>
          <p:cNvPr id="15" name="Group 195"/>
          <p:cNvGrpSpPr/>
          <p:nvPr/>
        </p:nvGrpSpPr>
        <p:grpSpPr bwMode="auto">
          <a:xfrm>
            <a:off x="536575" y="1526840"/>
            <a:ext cx="7845425" cy="519113"/>
            <a:chOff x="98" y="1785"/>
            <a:chExt cx="4942" cy="327"/>
          </a:xfrm>
        </p:grpSpPr>
        <p:grpSp>
          <p:nvGrpSpPr>
            <p:cNvPr id="16" name="Group 193"/>
            <p:cNvGrpSpPr/>
            <p:nvPr/>
          </p:nvGrpSpPr>
          <p:grpSpPr bwMode="auto">
            <a:xfrm>
              <a:off x="1200" y="1824"/>
              <a:ext cx="3840" cy="288"/>
              <a:chOff x="1200" y="1824"/>
              <a:chExt cx="3840" cy="288"/>
            </a:xfrm>
          </p:grpSpPr>
          <p:sp>
            <p:nvSpPr>
              <p:cNvPr id="18" name="Line 10"/>
              <p:cNvSpPr>
                <a:spLocks noChangeShapeType="1"/>
              </p:cNvSpPr>
              <p:nvPr/>
            </p:nvSpPr>
            <p:spPr bwMode="auto">
              <a:xfrm>
                <a:off x="1200" y="2112"/>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1"/>
              <p:cNvSpPr>
                <a:spLocks noChangeShapeType="1"/>
              </p:cNvSpPr>
              <p:nvPr/>
            </p:nvSpPr>
            <p:spPr bwMode="auto">
              <a:xfrm flipV="1">
                <a:off x="1680"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2"/>
              <p:cNvSpPr>
                <a:spLocks noChangeShapeType="1"/>
              </p:cNvSpPr>
              <p:nvPr/>
            </p:nvSpPr>
            <p:spPr bwMode="auto">
              <a:xfrm>
                <a:off x="1200" y="1824"/>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3"/>
              <p:cNvSpPr>
                <a:spLocks noChangeShapeType="1"/>
              </p:cNvSpPr>
              <p:nvPr/>
            </p:nvSpPr>
            <p:spPr bwMode="auto">
              <a:xfrm>
                <a:off x="4128"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14"/>
              <p:cNvSpPr>
                <a:spLocks noChangeShapeType="1"/>
              </p:cNvSpPr>
              <p:nvPr/>
            </p:nvSpPr>
            <p:spPr bwMode="auto">
              <a:xfrm>
                <a:off x="2160" y="1824"/>
                <a:ext cx="235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15"/>
              <p:cNvSpPr>
                <a:spLocks noChangeShapeType="1"/>
              </p:cNvSpPr>
              <p:nvPr/>
            </p:nvSpPr>
            <p:spPr bwMode="auto">
              <a:xfrm flipV="1">
                <a:off x="4128"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6"/>
              <p:cNvSpPr>
                <a:spLocks noChangeShapeType="1"/>
              </p:cNvSpPr>
              <p:nvPr/>
            </p:nvSpPr>
            <p:spPr bwMode="auto">
              <a:xfrm>
                <a:off x="4608" y="1824"/>
                <a:ext cx="43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7"/>
              <p:cNvSpPr>
                <a:spLocks noChangeShapeType="1"/>
              </p:cNvSpPr>
              <p:nvPr/>
            </p:nvSpPr>
            <p:spPr bwMode="auto">
              <a:xfrm>
                <a:off x="1680"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9"/>
              <p:cNvSpPr>
                <a:spLocks noChangeShapeType="1"/>
              </p:cNvSpPr>
              <p:nvPr/>
            </p:nvSpPr>
            <p:spPr bwMode="auto">
              <a:xfrm flipV="1">
                <a:off x="1776"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0"/>
              <p:cNvSpPr>
                <a:spLocks noChangeShapeType="1"/>
              </p:cNvSpPr>
              <p:nvPr/>
            </p:nvSpPr>
            <p:spPr bwMode="auto">
              <a:xfrm>
                <a:off x="1776"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21"/>
              <p:cNvSpPr>
                <a:spLocks noChangeShapeType="1"/>
              </p:cNvSpPr>
              <p:nvPr/>
            </p:nvSpPr>
            <p:spPr bwMode="auto">
              <a:xfrm flipV="1">
                <a:off x="1872"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2"/>
              <p:cNvSpPr>
                <a:spLocks noChangeShapeType="1"/>
              </p:cNvSpPr>
              <p:nvPr/>
            </p:nvSpPr>
            <p:spPr bwMode="auto">
              <a:xfrm>
                <a:off x="1872"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3"/>
              <p:cNvSpPr>
                <a:spLocks noChangeShapeType="1"/>
              </p:cNvSpPr>
              <p:nvPr/>
            </p:nvSpPr>
            <p:spPr bwMode="auto">
              <a:xfrm flipV="1">
                <a:off x="1968"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4"/>
              <p:cNvSpPr>
                <a:spLocks noChangeShapeType="1"/>
              </p:cNvSpPr>
              <p:nvPr/>
            </p:nvSpPr>
            <p:spPr bwMode="auto">
              <a:xfrm>
                <a:off x="1968"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5"/>
              <p:cNvSpPr>
                <a:spLocks noChangeShapeType="1"/>
              </p:cNvSpPr>
              <p:nvPr/>
            </p:nvSpPr>
            <p:spPr bwMode="auto">
              <a:xfrm flipV="1">
                <a:off x="2064"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6"/>
              <p:cNvSpPr>
                <a:spLocks noChangeShapeType="1"/>
              </p:cNvSpPr>
              <p:nvPr/>
            </p:nvSpPr>
            <p:spPr bwMode="auto">
              <a:xfrm>
                <a:off x="2064"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3"/>
              <p:cNvSpPr>
                <a:spLocks noChangeShapeType="1"/>
              </p:cNvSpPr>
              <p:nvPr/>
            </p:nvSpPr>
            <p:spPr bwMode="auto">
              <a:xfrm>
                <a:off x="2160" y="2112"/>
                <a:ext cx="235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44"/>
              <p:cNvSpPr>
                <a:spLocks noChangeShapeType="1"/>
              </p:cNvSpPr>
              <p:nvPr/>
            </p:nvSpPr>
            <p:spPr bwMode="auto">
              <a:xfrm>
                <a:off x="4224"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45"/>
              <p:cNvSpPr>
                <a:spLocks noChangeShapeType="1"/>
              </p:cNvSpPr>
              <p:nvPr/>
            </p:nvSpPr>
            <p:spPr bwMode="auto">
              <a:xfrm flipV="1">
                <a:off x="4224"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46"/>
              <p:cNvSpPr>
                <a:spLocks noChangeShapeType="1"/>
              </p:cNvSpPr>
              <p:nvPr/>
            </p:nvSpPr>
            <p:spPr bwMode="auto">
              <a:xfrm>
                <a:off x="4320"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47"/>
              <p:cNvSpPr>
                <a:spLocks noChangeShapeType="1"/>
              </p:cNvSpPr>
              <p:nvPr/>
            </p:nvSpPr>
            <p:spPr bwMode="auto">
              <a:xfrm flipV="1">
                <a:off x="4320"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48"/>
              <p:cNvSpPr>
                <a:spLocks noChangeShapeType="1"/>
              </p:cNvSpPr>
              <p:nvPr/>
            </p:nvSpPr>
            <p:spPr bwMode="auto">
              <a:xfrm>
                <a:off x="4416"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49"/>
              <p:cNvSpPr>
                <a:spLocks noChangeShapeType="1"/>
              </p:cNvSpPr>
              <p:nvPr/>
            </p:nvSpPr>
            <p:spPr bwMode="auto">
              <a:xfrm flipV="1">
                <a:off x="4416"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50"/>
              <p:cNvSpPr>
                <a:spLocks noChangeShapeType="1"/>
              </p:cNvSpPr>
              <p:nvPr/>
            </p:nvSpPr>
            <p:spPr bwMode="auto">
              <a:xfrm>
                <a:off x="4512"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51"/>
              <p:cNvSpPr>
                <a:spLocks noChangeShapeType="1"/>
              </p:cNvSpPr>
              <p:nvPr/>
            </p:nvSpPr>
            <p:spPr bwMode="auto">
              <a:xfrm flipV="1">
                <a:off x="4512" y="1824"/>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52"/>
              <p:cNvSpPr>
                <a:spLocks noChangeShapeType="1"/>
              </p:cNvSpPr>
              <p:nvPr/>
            </p:nvSpPr>
            <p:spPr bwMode="auto">
              <a:xfrm>
                <a:off x="4608" y="2112"/>
                <a:ext cx="43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 name="Text Box 194"/>
            <p:cNvSpPr txBox="1">
              <a:spLocks noChangeArrowheads="1"/>
            </p:cNvSpPr>
            <p:nvPr/>
          </p:nvSpPr>
          <p:spPr bwMode="auto">
            <a:xfrm>
              <a:off x="98" y="1785"/>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anose="02010609060101010101" pitchFamily="49" charset="-122"/>
                </a:rPr>
                <a:t>触发器输出</a:t>
              </a:r>
            </a:p>
          </p:txBody>
        </p:sp>
      </p:grpSp>
      <p:grpSp>
        <p:nvGrpSpPr>
          <p:cNvPr id="44" name="Group 243"/>
          <p:cNvGrpSpPr/>
          <p:nvPr/>
        </p:nvGrpSpPr>
        <p:grpSpPr bwMode="auto">
          <a:xfrm>
            <a:off x="2555778" y="1360150"/>
            <a:ext cx="1584326" cy="1219200"/>
            <a:chOff x="1680" y="1460"/>
            <a:chExt cx="998" cy="768"/>
          </a:xfrm>
        </p:grpSpPr>
        <p:graphicFrame>
          <p:nvGraphicFramePr>
            <p:cNvPr id="45" name="Object 203"/>
            <p:cNvGraphicFramePr>
              <a:graphicFrameLocks noChangeAspect="1"/>
            </p:cNvGraphicFramePr>
            <p:nvPr/>
          </p:nvGraphicFramePr>
          <p:xfrm>
            <a:off x="1920" y="1883"/>
            <a:ext cx="480" cy="345"/>
          </p:xfrm>
          <a:graphic>
            <a:graphicData uri="http://schemas.openxmlformats.org/presentationml/2006/ole">
              <mc:AlternateContent xmlns:mc="http://schemas.openxmlformats.org/markup-compatibility/2006">
                <mc:Choice xmlns:v="urn:schemas-microsoft-com:vml" Requires="v">
                  <p:oleObj spid="_x0000_s49136" name="Equation" r:id="rId6" imgW="355600" imgH="317500" progId="Equation.3">
                    <p:embed/>
                  </p:oleObj>
                </mc:Choice>
                <mc:Fallback>
                  <p:oleObj name="Equation" r:id="rId6" imgW="355600" imgH="317500" progId="Equation.3">
                    <p:embed/>
                    <p:pic>
                      <p:nvPicPr>
                        <p:cNvPr id="0" name="Object 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1883"/>
                          <a:ext cx="480"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 name="Group 212"/>
            <p:cNvGrpSpPr/>
            <p:nvPr/>
          </p:nvGrpSpPr>
          <p:grpSpPr bwMode="auto">
            <a:xfrm>
              <a:off x="1680" y="1460"/>
              <a:ext cx="998" cy="672"/>
              <a:chOff x="1440" y="1632"/>
              <a:chExt cx="998" cy="672"/>
            </a:xfrm>
          </p:grpSpPr>
          <p:sp>
            <p:nvSpPr>
              <p:cNvPr id="47" name="Line 196"/>
              <p:cNvSpPr>
                <a:spLocks noChangeShapeType="1"/>
              </p:cNvSpPr>
              <p:nvPr/>
            </p:nvSpPr>
            <p:spPr bwMode="auto">
              <a:xfrm>
                <a:off x="1632" y="1632"/>
                <a:ext cx="0" cy="67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197"/>
              <p:cNvSpPr>
                <a:spLocks noChangeShapeType="1"/>
              </p:cNvSpPr>
              <p:nvPr/>
            </p:nvSpPr>
            <p:spPr bwMode="auto">
              <a:xfrm>
                <a:off x="2166" y="1728"/>
                <a:ext cx="0" cy="576"/>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204"/>
              <p:cNvSpPr>
                <a:spLocks noChangeShapeType="1"/>
              </p:cNvSpPr>
              <p:nvPr/>
            </p:nvSpPr>
            <p:spPr bwMode="auto">
              <a:xfrm>
                <a:off x="1440" y="2208"/>
                <a:ext cx="192" cy="0"/>
              </a:xfrm>
              <a:prstGeom prst="line">
                <a:avLst/>
              </a:prstGeom>
              <a:noFill/>
              <a:ln w="19050">
                <a:solidFill>
                  <a:schemeClr val="hlink"/>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205"/>
              <p:cNvSpPr>
                <a:spLocks noChangeShapeType="1"/>
              </p:cNvSpPr>
              <p:nvPr/>
            </p:nvSpPr>
            <p:spPr bwMode="auto">
              <a:xfrm flipH="1">
                <a:off x="2198" y="2208"/>
                <a:ext cx="240" cy="0"/>
              </a:xfrm>
              <a:prstGeom prst="line">
                <a:avLst/>
              </a:prstGeom>
              <a:noFill/>
              <a:ln w="19050">
                <a:solidFill>
                  <a:schemeClr val="hlink"/>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1" name="Group 218"/>
          <p:cNvGrpSpPr/>
          <p:nvPr/>
        </p:nvGrpSpPr>
        <p:grpSpPr bwMode="auto">
          <a:xfrm>
            <a:off x="2860576" y="2426950"/>
            <a:ext cx="2290763" cy="1157288"/>
            <a:chOff x="1632" y="2304"/>
            <a:chExt cx="1443" cy="729"/>
          </a:xfrm>
        </p:grpSpPr>
        <p:sp>
          <p:nvSpPr>
            <p:cNvPr id="52" name="Line 200"/>
            <p:cNvSpPr>
              <a:spLocks noChangeShapeType="1"/>
            </p:cNvSpPr>
            <p:nvPr/>
          </p:nvSpPr>
          <p:spPr bwMode="auto">
            <a:xfrm>
              <a:off x="1632" y="2304"/>
              <a:ext cx="0" cy="67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3" name="Group 217"/>
            <p:cNvGrpSpPr/>
            <p:nvPr/>
          </p:nvGrpSpPr>
          <p:grpSpPr bwMode="auto">
            <a:xfrm>
              <a:off x="2166" y="2304"/>
              <a:ext cx="909" cy="729"/>
              <a:chOff x="2166" y="2304"/>
              <a:chExt cx="909" cy="729"/>
            </a:xfrm>
          </p:grpSpPr>
          <p:sp>
            <p:nvSpPr>
              <p:cNvPr id="54" name="Line 201"/>
              <p:cNvSpPr>
                <a:spLocks noChangeShapeType="1"/>
              </p:cNvSpPr>
              <p:nvPr/>
            </p:nvSpPr>
            <p:spPr bwMode="auto">
              <a:xfrm>
                <a:off x="2166" y="2304"/>
                <a:ext cx="0" cy="67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202"/>
              <p:cNvSpPr>
                <a:spLocks noChangeShapeType="1"/>
              </p:cNvSpPr>
              <p:nvPr/>
            </p:nvSpPr>
            <p:spPr bwMode="auto">
              <a:xfrm>
                <a:off x="3073" y="2352"/>
                <a:ext cx="0" cy="67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6" name="Object 206"/>
              <p:cNvGraphicFramePr>
                <a:graphicFrameLocks noChangeAspect="1"/>
              </p:cNvGraphicFramePr>
              <p:nvPr/>
            </p:nvGraphicFramePr>
            <p:xfrm>
              <a:off x="2397" y="2707"/>
              <a:ext cx="435" cy="326"/>
            </p:xfrm>
            <a:graphic>
              <a:graphicData uri="http://schemas.openxmlformats.org/presentationml/2006/ole">
                <mc:AlternateContent xmlns:mc="http://schemas.openxmlformats.org/markup-compatibility/2006">
                  <mc:Choice xmlns:v="urn:schemas-microsoft-com:vml" Requires="v">
                    <p:oleObj spid="_x0000_s49137" name="Equation" r:id="rId8" imgW="406400" imgH="304800" progId="Equation.3">
                      <p:embed/>
                    </p:oleObj>
                  </mc:Choice>
                  <mc:Fallback>
                    <p:oleObj name="Equation" r:id="rId8" imgW="406400" imgH="304800" progId="Equation.3">
                      <p:embed/>
                      <p:pic>
                        <p:nvPicPr>
                          <p:cNvPr id="0" name="Object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 y="2707"/>
                            <a:ext cx="43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Line 207"/>
              <p:cNvSpPr>
                <a:spLocks noChangeShapeType="1"/>
              </p:cNvSpPr>
              <p:nvPr/>
            </p:nvSpPr>
            <p:spPr bwMode="auto">
              <a:xfrm>
                <a:off x="2832" y="2880"/>
                <a:ext cx="243" cy="0"/>
              </a:xfrm>
              <a:prstGeom prst="line">
                <a:avLst/>
              </a:prstGeom>
              <a:noFill/>
              <a:ln w="19050">
                <a:solidFill>
                  <a:schemeClr val="hlink"/>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08"/>
              <p:cNvSpPr>
                <a:spLocks noChangeShapeType="1"/>
              </p:cNvSpPr>
              <p:nvPr/>
            </p:nvSpPr>
            <p:spPr bwMode="auto">
              <a:xfrm flipH="1">
                <a:off x="2198" y="2880"/>
                <a:ext cx="240" cy="0"/>
              </a:xfrm>
              <a:prstGeom prst="line">
                <a:avLst/>
              </a:prstGeom>
              <a:noFill/>
              <a:ln w="19050">
                <a:solidFill>
                  <a:schemeClr val="hlink"/>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9" name="Group 215"/>
          <p:cNvGrpSpPr/>
          <p:nvPr/>
        </p:nvGrpSpPr>
        <p:grpSpPr bwMode="auto">
          <a:xfrm>
            <a:off x="179512" y="2655554"/>
            <a:ext cx="8077200" cy="461963"/>
            <a:chOff x="-48" y="2448"/>
            <a:chExt cx="5088" cy="291"/>
          </a:xfrm>
        </p:grpSpPr>
        <p:grpSp>
          <p:nvGrpSpPr>
            <p:cNvPr id="60" name="Group 213"/>
            <p:cNvGrpSpPr/>
            <p:nvPr/>
          </p:nvGrpSpPr>
          <p:grpSpPr bwMode="auto">
            <a:xfrm>
              <a:off x="1200" y="2448"/>
              <a:ext cx="3840" cy="288"/>
              <a:chOff x="1200" y="2448"/>
              <a:chExt cx="3840" cy="288"/>
            </a:xfrm>
          </p:grpSpPr>
          <p:sp>
            <p:nvSpPr>
              <p:cNvPr id="62" name="Line 53"/>
              <p:cNvSpPr>
                <a:spLocks noChangeShapeType="1"/>
              </p:cNvSpPr>
              <p:nvPr/>
            </p:nvSpPr>
            <p:spPr bwMode="auto">
              <a:xfrm>
                <a:off x="1200" y="2736"/>
                <a:ext cx="182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54"/>
              <p:cNvSpPr>
                <a:spLocks noChangeShapeType="1"/>
              </p:cNvSpPr>
              <p:nvPr/>
            </p:nvSpPr>
            <p:spPr bwMode="auto">
              <a:xfrm flipV="1">
                <a:off x="168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55"/>
              <p:cNvSpPr>
                <a:spLocks noChangeShapeType="1"/>
              </p:cNvSpPr>
              <p:nvPr/>
            </p:nvSpPr>
            <p:spPr bwMode="auto">
              <a:xfrm>
                <a:off x="1200" y="2448"/>
                <a:ext cx="182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56"/>
              <p:cNvSpPr>
                <a:spLocks noChangeShapeType="1"/>
              </p:cNvSpPr>
              <p:nvPr/>
            </p:nvSpPr>
            <p:spPr bwMode="auto">
              <a:xfrm>
                <a:off x="412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57"/>
              <p:cNvSpPr>
                <a:spLocks noChangeShapeType="1"/>
              </p:cNvSpPr>
              <p:nvPr/>
            </p:nvSpPr>
            <p:spPr bwMode="auto">
              <a:xfrm>
                <a:off x="3120" y="2448"/>
                <a:ext cx="19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58"/>
              <p:cNvSpPr>
                <a:spLocks noChangeShapeType="1"/>
              </p:cNvSpPr>
              <p:nvPr/>
            </p:nvSpPr>
            <p:spPr bwMode="auto">
              <a:xfrm flipV="1">
                <a:off x="412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60"/>
              <p:cNvSpPr>
                <a:spLocks noChangeShapeType="1"/>
              </p:cNvSpPr>
              <p:nvPr/>
            </p:nvSpPr>
            <p:spPr bwMode="auto">
              <a:xfrm>
                <a:off x="168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61"/>
              <p:cNvSpPr>
                <a:spLocks noChangeShapeType="1"/>
              </p:cNvSpPr>
              <p:nvPr/>
            </p:nvSpPr>
            <p:spPr bwMode="auto">
              <a:xfrm flipV="1">
                <a:off x="177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62"/>
              <p:cNvSpPr>
                <a:spLocks noChangeShapeType="1"/>
              </p:cNvSpPr>
              <p:nvPr/>
            </p:nvSpPr>
            <p:spPr bwMode="auto">
              <a:xfrm>
                <a:off x="177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63"/>
              <p:cNvSpPr>
                <a:spLocks noChangeShapeType="1"/>
              </p:cNvSpPr>
              <p:nvPr/>
            </p:nvSpPr>
            <p:spPr bwMode="auto">
              <a:xfrm flipV="1">
                <a:off x="187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64"/>
              <p:cNvSpPr>
                <a:spLocks noChangeShapeType="1"/>
              </p:cNvSpPr>
              <p:nvPr/>
            </p:nvSpPr>
            <p:spPr bwMode="auto">
              <a:xfrm>
                <a:off x="187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65"/>
              <p:cNvSpPr>
                <a:spLocks noChangeShapeType="1"/>
              </p:cNvSpPr>
              <p:nvPr/>
            </p:nvSpPr>
            <p:spPr bwMode="auto">
              <a:xfrm flipV="1">
                <a:off x="196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66"/>
              <p:cNvSpPr>
                <a:spLocks noChangeShapeType="1"/>
              </p:cNvSpPr>
              <p:nvPr/>
            </p:nvSpPr>
            <p:spPr bwMode="auto">
              <a:xfrm>
                <a:off x="196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67"/>
              <p:cNvSpPr>
                <a:spLocks noChangeShapeType="1"/>
              </p:cNvSpPr>
              <p:nvPr/>
            </p:nvSpPr>
            <p:spPr bwMode="auto">
              <a:xfrm flipV="1">
                <a:off x="206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68"/>
              <p:cNvSpPr>
                <a:spLocks noChangeShapeType="1"/>
              </p:cNvSpPr>
              <p:nvPr/>
            </p:nvSpPr>
            <p:spPr bwMode="auto">
              <a:xfrm>
                <a:off x="206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69"/>
              <p:cNvSpPr>
                <a:spLocks noChangeShapeType="1"/>
              </p:cNvSpPr>
              <p:nvPr/>
            </p:nvSpPr>
            <p:spPr bwMode="auto">
              <a:xfrm>
                <a:off x="3120" y="2736"/>
                <a:ext cx="19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70"/>
              <p:cNvSpPr>
                <a:spLocks noChangeShapeType="1"/>
              </p:cNvSpPr>
              <p:nvPr/>
            </p:nvSpPr>
            <p:spPr bwMode="auto">
              <a:xfrm>
                <a:off x="422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Line 71"/>
              <p:cNvSpPr>
                <a:spLocks noChangeShapeType="1"/>
              </p:cNvSpPr>
              <p:nvPr/>
            </p:nvSpPr>
            <p:spPr bwMode="auto">
              <a:xfrm flipV="1">
                <a:off x="422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72"/>
              <p:cNvSpPr>
                <a:spLocks noChangeShapeType="1"/>
              </p:cNvSpPr>
              <p:nvPr/>
            </p:nvSpPr>
            <p:spPr bwMode="auto">
              <a:xfrm>
                <a:off x="432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73"/>
              <p:cNvSpPr>
                <a:spLocks noChangeShapeType="1"/>
              </p:cNvSpPr>
              <p:nvPr/>
            </p:nvSpPr>
            <p:spPr bwMode="auto">
              <a:xfrm flipV="1">
                <a:off x="432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74"/>
              <p:cNvSpPr>
                <a:spLocks noChangeShapeType="1"/>
              </p:cNvSpPr>
              <p:nvPr/>
            </p:nvSpPr>
            <p:spPr bwMode="auto">
              <a:xfrm>
                <a:off x="441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75"/>
              <p:cNvSpPr>
                <a:spLocks noChangeShapeType="1"/>
              </p:cNvSpPr>
              <p:nvPr/>
            </p:nvSpPr>
            <p:spPr bwMode="auto">
              <a:xfrm flipV="1">
                <a:off x="441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76"/>
              <p:cNvSpPr>
                <a:spLocks noChangeShapeType="1"/>
              </p:cNvSpPr>
              <p:nvPr/>
            </p:nvSpPr>
            <p:spPr bwMode="auto">
              <a:xfrm>
                <a:off x="451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77"/>
              <p:cNvSpPr>
                <a:spLocks noChangeShapeType="1"/>
              </p:cNvSpPr>
              <p:nvPr/>
            </p:nvSpPr>
            <p:spPr bwMode="auto">
              <a:xfrm flipV="1">
                <a:off x="451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79"/>
              <p:cNvSpPr>
                <a:spLocks noChangeShapeType="1"/>
              </p:cNvSpPr>
              <p:nvPr/>
            </p:nvSpPr>
            <p:spPr bwMode="auto">
              <a:xfrm flipV="1">
                <a:off x="216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 name="Line 80"/>
              <p:cNvSpPr>
                <a:spLocks noChangeShapeType="1"/>
              </p:cNvSpPr>
              <p:nvPr/>
            </p:nvSpPr>
            <p:spPr bwMode="auto">
              <a:xfrm>
                <a:off x="216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 name="Line 81"/>
              <p:cNvSpPr>
                <a:spLocks noChangeShapeType="1"/>
              </p:cNvSpPr>
              <p:nvPr/>
            </p:nvSpPr>
            <p:spPr bwMode="auto">
              <a:xfrm flipV="1">
                <a:off x="225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Line 82"/>
              <p:cNvSpPr>
                <a:spLocks noChangeShapeType="1"/>
              </p:cNvSpPr>
              <p:nvPr/>
            </p:nvSpPr>
            <p:spPr bwMode="auto">
              <a:xfrm>
                <a:off x="225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 name="Line 83"/>
              <p:cNvSpPr>
                <a:spLocks noChangeShapeType="1"/>
              </p:cNvSpPr>
              <p:nvPr/>
            </p:nvSpPr>
            <p:spPr bwMode="auto">
              <a:xfrm flipV="1">
                <a:off x="235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 name="Line 84"/>
              <p:cNvSpPr>
                <a:spLocks noChangeShapeType="1"/>
              </p:cNvSpPr>
              <p:nvPr/>
            </p:nvSpPr>
            <p:spPr bwMode="auto">
              <a:xfrm>
                <a:off x="235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 name="Line 85"/>
              <p:cNvSpPr>
                <a:spLocks noChangeShapeType="1"/>
              </p:cNvSpPr>
              <p:nvPr/>
            </p:nvSpPr>
            <p:spPr bwMode="auto">
              <a:xfrm flipV="1">
                <a:off x="244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 name="Line 86"/>
              <p:cNvSpPr>
                <a:spLocks noChangeShapeType="1"/>
              </p:cNvSpPr>
              <p:nvPr/>
            </p:nvSpPr>
            <p:spPr bwMode="auto">
              <a:xfrm>
                <a:off x="244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Line 87"/>
              <p:cNvSpPr>
                <a:spLocks noChangeShapeType="1"/>
              </p:cNvSpPr>
              <p:nvPr/>
            </p:nvSpPr>
            <p:spPr bwMode="auto">
              <a:xfrm flipV="1">
                <a:off x="254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Line 88"/>
              <p:cNvSpPr>
                <a:spLocks noChangeShapeType="1"/>
              </p:cNvSpPr>
              <p:nvPr/>
            </p:nvSpPr>
            <p:spPr bwMode="auto">
              <a:xfrm>
                <a:off x="254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89"/>
              <p:cNvSpPr>
                <a:spLocks noChangeShapeType="1"/>
              </p:cNvSpPr>
              <p:nvPr/>
            </p:nvSpPr>
            <p:spPr bwMode="auto">
              <a:xfrm flipV="1">
                <a:off x="264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90"/>
              <p:cNvSpPr>
                <a:spLocks noChangeShapeType="1"/>
              </p:cNvSpPr>
              <p:nvPr/>
            </p:nvSpPr>
            <p:spPr bwMode="auto">
              <a:xfrm>
                <a:off x="264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91"/>
              <p:cNvSpPr>
                <a:spLocks noChangeShapeType="1"/>
              </p:cNvSpPr>
              <p:nvPr/>
            </p:nvSpPr>
            <p:spPr bwMode="auto">
              <a:xfrm flipV="1">
                <a:off x="273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92"/>
              <p:cNvSpPr>
                <a:spLocks noChangeShapeType="1"/>
              </p:cNvSpPr>
              <p:nvPr/>
            </p:nvSpPr>
            <p:spPr bwMode="auto">
              <a:xfrm>
                <a:off x="273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93"/>
              <p:cNvSpPr>
                <a:spLocks noChangeShapeType="1"/>
              </p:cNvSpPr>
              <p:nvPr/>
            </p:nvSpPr>
            <p:spPr bwMode="auto">
              <a:xfrm flipV="1">
                <a:off x="283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94"/>
              <p:cNvSpPr>
                <a:spLocks noChangeShapeType="1"/>
              </p:cNvSpPr>
              <p:nvPr/>
            </p:nvSpPr>
            <p:spPr bwMode="auto">
              <a:xfrm>
                <a:off x="2832"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Line 95"/>
              <p:cNvSpPr>
                <a:spLocks noChangeShapeType="1"/>
              </p:cNvSpPr>
              <p:nvPr/>
            </p:nvSpPr>
            <p:spPr bwMode="auto">
              <a:xfrm flipV="1">
                <a:off x="292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96"/>
              <p:cNvSpPr>
                <a:spLocks noChangeShapeType="1"/>
              </p:cNvSpPr>
              <p:nvPr/>
            </p:nvSpPr>
            <p:spPr bwMode="auto">
              <a:xfrm>
                <a:off x="292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97"/>
              <p:cNvSpPr>
                <a:spLocks noChangeShapeType="1"/>
              </p:cNvSpPr>
              <p:nvPr/>
            </p:nvSpPr>
            <p:spPr bwMode="auto">
              <a:xfrm flipV="1">
                <a:off x="302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98"/>
              <p:cNvSpPr>
                <a:spLocks noChangeShapeType="1"/>
              </p:cNvSpPr>
              <p:nvPr/>
            </p:nvSpPr>
            <p:spPr bwMode="auto">
              <a:xfrm>
                <a:off x="302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 name="Line 101"/>
              <p:cNvSpPr>
                <a:spLocks noChangeShapeType="1"/>
              </p:cNvSpPr>
              <p:nvPr/>
            </p:nvSpPr>
            <p:spPr bwMode="auto">
              <a:xfrm>
                <a:off x="460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 name="Line 102"/>
              <p:cNvSpPr>
                <a:spLocks noChangeShapeType="1"/>
              </p:cNvSpPr>
              <p:nvPr/>
            </p:nvSpPr>
            <p:spPr bwMode="auto">
              <a:xfrm flipV="1">
                <a:off x="4608"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 name="Line 103"/>
              <p:cNvSpPr>
                <a:spLocks noChangeShapeType="1"/>
              </p:cNvSpPr>
              <p:nvPr/>
            </p:nvSpPr>
            <p:spPr bwMode="auto">
              <a:xfrm>
                <a:off x="470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Line 104"/>
              <p:cNvSpPr>
                <a:spLocks noChangeShapeType="1"/>
              </p:cNvSpPr>
              <p:nvPr/>
            </p:nvSpPr>
            <p:spPr bwMode="auto">
              <a:xfrm flipV="1">
                <a:off x="4704"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105"/>
              <p:cNvSpPr>
                <a:spLocks noChangeShapeType="1"/>
              </p:cNvSpPr>
              <p:nvPr/>
            </p:nvSpPr>
            <p:spPr bwMode="auto">
              <a:xfrm>
                <a:off x="480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 name="Line 106"/>
              <p:cNvSpPr>
                <a:spLocks noChangeShapeType="1"/>
              </p:cNvSpPr>
              <p:nvPr/>
            </p:nvSpPr>
            <p:spPr bwMode="auto">
              <a:xfrm flipV="1">
                <a:off x="4800"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 name="Line 107"/>
              <p:cNvSpPr>
                <a:spLocks noChangeShapeType="1"/>
              </p:cNvSpPr>
              <p:nvPr/>
            </p:nvSpPr>
            <p:spPr bwMode="auto">
              <a:xfrm>
                <a:off x="489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 name="Line 108"/>
              <p:cNvSpPr>
                <a:spLocks noChangeShapeType="1"/>
              </p:cNvSpPr>
              <p:nvPr/>
            </p:nvSpPr>
            <p:spPr bwMode="auto">
              <a:xfrm flipV="1">
                <a:off x="4896" y="244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1" name="Text Box 214"/>
            <p:cNvSpPr txBox="1">
              <a:spLocks noChangeArrowheads="1"/>
            </p:cNvSpPr>
            <p:nvPr/>
          </p:nvSpPr>
          <p:spPr bwMode="auto">
            <a:xfrm>
              <a:off x="-48" y="2448"/>
              <a:ext cx="12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anose="02010609060101010101" pitchFamily="49" charset="-122"/>
                </a:rPr>
                <a:t>组合电路输出</a:t>
              </a:r>
            </a:p>
          </p:txBody>
        </p:sp>
      </p:grpSp>
      <p:grpSp>
        <p:nvGrpSpPr>
          <p:cNvPr id="114" name="Group 236"/>
          <p:cNvGrpSpPr/>
          <p:nvPr/>
        </p:nvGrpSpPr>
        <p:grpSpPr bwMode="auto">
          <a:xfrm>
            <a:off x="544016" y="3722355"/>
            <a:ext cx="7772400" cy="461963"/>
            <a:chOff x="144" y="3120"/>
            <a:chExt cx="4896" cy="291"/>
          </a:xfrm>
        </p:grpSpPr>
        <p:sp>
          <p:nvSpPr>
            <p:cNvPr id="115" name="Line 109"/>
            <p:cNvSpPr>
              <a:spLocks noChangeShapeType="1"/>
            </p:cNvSpPr>
            <p:nvPr/>
          </p:nvSpPr>
          <p:spPr bwMode="auto">
            <a:xfrm>
              <a:off x="1200" y="3408"/>
              <a:ext cx="67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Line 111"/>
            <p:cNvSpPr>
              <a:spLocks noChangeShapeType="1"/>
            </p:cNvSpPr>
            <p:nvPr/>
          </p:nvSpPr>
          <p:spPr bwMode="auto">
            <a:xfrm>
              <a:off x="1200" y="3120"/>
              <a:ext cx="67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 name="Line 113"/>
            <p:cNvSpPr>
              <a:spLocks noChangeShapeType="1"/>
            </p:cNvSpPr>
            <p:nvPr/>
          </p:nvSpPr>
          <p:spPr bwMode="auto">
            <a:xfrm>
              <a:off x="3600" y="3120"/>
              <a:ext cx="7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118"/>
            <p:cNvSpPr>
              <a:spLocks noChangeShapeType="1"/>
            </p:cNvSpPr>
            <p:nvPr/>
          </p:nvSpPr>
          <p:spPr bwMode="auto">
            <a:xfrm flipV="1">
              <a:off x="187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119"/>
            <p:cNvSpPr>
              <a:spLocks noChangeShapeType="1"/>
            </p:cNvSpPr>
            <p:nvPr/>
          </p:nvSpPr>
          <p:spPr bwMode="auto">
            <a:xfrm>
              <a:off x="187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Line 120"/>
            <p:cNvSpPr>
              <a:spLocks noChangeShapeType="1"/>
            </p:cNvSpPr>
            <p:nvPr/>
          </p:nvSpPr>
          <p:spPr bwMode="auto">
            <a:xfrm flipV="1">
              <a:off x="196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121"/>
            <p:cNvSpPr>
              <a:spLocks noChangeShapeType="1"/>
            </p:cNvSpPr>
            <p:nvPr/>
          </p:nvSpPr>
          <p:spPr bwMode="auto">
            <a:xfrm>
              <a:off x="196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Line 122"/>
            <p:cNvSpPr>
              <a:spLocks noChangeShapeType="1"/>
            </p:cNvSpPr>
            <p:nvPr/>
          </p:nvSpPr>
          <p:spPr bwMode="auto">
            <a:xfrm flipV="1">
              <a:off x="206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Line 123"/>
            <p:cNvSpPr>
              <a:spLocks noChangeShapeType="1"/>
            </p:cNvSpPr>
            <p:nvPr/>
          </p:nvSpPr>
          <p:spPr bwMode="auto">
            <a:xfrm>
              <a:off x="206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124"/>
            <p:cNvSpPr>
              <a:spLocks noChangeShapeType="1"/>
            </p:cNvSpPr>
            <p:nvPr/>
          </p:nvSpPr>
          <p:spPr bwMode="auto">
            <a:xfrm>
              <a:off x="3600" y="3408"/>
              <a:ext cx="7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129"/>
            <p:cNvSpPr>
              <a:spLocks noChangeShapeType="1"/>
            </p:cNvSpPr>
            <p:nvPr/>
          </p:nvSpPr>
          <p:spPr bwMode="auto">
            <a:xfrm>
              <a:off x="432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 name="Line 130"/>
            <p:cNvSpPr>
              <a:spLocks noChangeShapeType="1"/>
            </p:cNvSpPr>
            <p:nvPr/>
          </p:nvSpPr>
          <p:spPr bwMode="auto">
            <a:xfrm flipV="1">
              <a:off x="432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 name="Line 131"/>
            <p:cNvSpPr>
              <a:spLocks noChangeShapeType="1"/>
            </p:cNvSpPr>
            <p:nvPr/>
          </p:nvSpPr>
          <p:spPr bwMode="auto">
            <a:xfrm>
              <a:off x="441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 name="Line 132"/>
            <p:cNvSpPr>
              <a:spLocks noChangeShapeType="1"/>
            </p:cNvSpPr>
            <p:nvPr/>
          </p:nvSpPr>
          <p:spPr bwMode="auto">
            <a:xfrm flipV="1">
              <a:off x="441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 name="Line 133"/>
            <p:cNvSpPr>
              <a:spLocks noChangeShapeType="1"/>
            </p:cNvSpPr>
            <p:nvPr/>
          </p:nvSpPr>
          <p:spPr bwMode="auto">
            <a:xfrm flipV="1">
              <a:off x="216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 name="Line 134"/>
            <p:cNvSpPr>
              <a:spLocks noChangeShapeType="1"/>
            </p:cNvSpPr>
            <p:nvPr/>
          </p:nvSpPr>
          <p:spPr bwMode="auto">
            <a:xfrm>
              <a:off x="216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 name="Line 135"/>
            <p:cNvSpPr>
              <a:spLocks noChangeShapeType="1"/>
            </p:cNvSpPr>
            <p:nvPr/>
          </p:nvSpPr>
          <p:spPr bwMode="auto">
            <a:xfrm flipV="1">
              <a:off x="225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136"/>
            <p:cNvSpPr>
              <a:spLocks noChangeShapeType="1"/>
            </p:cNvSpPr>
            <p:nvPr/>
          </p:nvSpPr>
          <p:spPr bwMode="auto">
            <a:xfrm>
              <a:off x="225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137"/>
            <p:cNvSpPr>
              <a:spLocks noChangeShapeType="1"/>
            </p:cNvSpPr>
            <p:nvPr/>
          </p:nvSpPr>
          <p:spPr bwMode="auto">
            <a:xfrm flipV="1">
              <a:off x="235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Line 138"/>
            <p:cNvSpPr>
              <a:spLocks noChangeShapeType="1"/>
            </p:cNvSpPr>
            <p:nvPr/>
          </p:nvSpPr>
          <p:spPr bwMode="auto">
            <a:xfrm>
              <a:off x="235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 name="Line 139"/>
            <p:cNvSpPr>
              <a:spLocks noChangeShapeType="1"/>
            </p:cNvSpPr>
            <p:nvPr/>
          </p:nvSpPr>
          <p:spPr bwMode="auto">
            <a:xfrm flipV="1">
              <a:off x="244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 name="Line 140"/>
            <p:cNvSpPr>
              <a:spLocks noChangeShapeType="1"/>
            </p:cNvSpPr>
            <p:nvPr/>
          </p:nvSpPr>
          <p:spPr bwMode="auto">
            <a:xfrm>
              <a:off x="244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 name="Line 141"/>
            <p:cNvSpPr>
              <a:spLocks noChangeShapeType="1"/>
            </p:cNvSpPr>
            <p:nvPr/>
          </p:nvSpPr>
          <p:spPr bwMode="auto">
            <a:xfrm flipV="1">
              <a:off x="254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 name="Line 142"/>
            <p:cNvSpPr>
              <a:spLocks noChangeShapeType="1"/>
            </p:cNvSpPr>
            <p:nvPr/>
          </p:nvSpPr>
          <p:spPr bwMode="auto">
            <a:xfrm>
              <a:off x="254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 name="Line 143"/>
            <p:cNvSpPr>
              <a:spLocks noChangeShapeType="1"/>
            </p:cNvSpPr>
            <p:nvPr/>
          </p:nvSpPr>
          <p:spPr bwMode="auto">
            <a:xfrm flipV="1">
              <a:off x="264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 name="Line 144"/>
            <p:cNvSpPr>
              <a:spLocks noChangeShapeType="1"/>
            </p:cNvSpPr>
            <p:nvPr/>
          </p:nvSpPr>
          <p:spPr bwMode="auto">
            <a:xfrm>
              <a:off x="264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 name="Line 145"/>
            <p:cNvSpPr>
              <a:spLocks noChangeShapeType="1"/>
            </p:cNvSpPr>
            <p:nvPr/>
          </p:nvSpPr>
          <p:spPr bwMode="auto">
            <a:xfrm flipV="1">
              <a:off x="273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 name="Line 146"/>
            <p:cNvSpPr>
              <a:spLocks noChangeShapeType="1"/>
            </p:cNvSpPr>
            <p:nvPr/>
          </p:nvSpPr>
          <p:spPr bwMode="auto">
            <a:xfrm>
              <a:off x="273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 name="Line 147"/>
            <p:cNvSpPr>
              <a:spLocks noChangeShapeType="1"/>
            </p:cNvSpPr>
            <p:nvPr/>
          </p:nvSpPr>
          <p:spPr bwMode="auto">
            <a:xfrm flipV="1">
              <a:off x="283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 name="Line 148"/>
            <p:cNvSpPr>
              <a:spLocks noChangeShapeType="1"/>
            </p:cNvSpPr>
            <p:nvPr/>
          </p:nvSpPr>
          <p:spPr bwMode="auto">
            <a:xfrm>
              <a:off x="283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 name="Line 149"/>
            <p:cNvSpPr>
              <a:spLocks noChangeShapeType="1"/>
            </p:cNvSpPr>
            <p:nvPr/>
          </p:nvSpPr>
          <p:spPr bwMode="auto">
            <a:xfrm flipV="1">
              <a:off x="292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150"/>
            <p:cNvSpPr>
              <a:spLocks noChangeShapeType="1"/>
            </p:cNvSpPr>
            <p:nvPr/>
          </p:nvSpPr>
          <p:spPr bwMode="auto">
            <a:xfrm>
              <a:off x="292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 name="Line 151"/>
            <p:cNvSpPr>
              <a:spLocks noChangeShapeType="1"/>
            </p:cNvSpPr>
            <p:nvPr/>
          </p:nvSpPr>
          <p:spPr bwMode="auto">
            <a:xfrm flipV="1">
              <a:off x="302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 name="Line 152"/>
            <p:cNvSpPr>
              <a:spLocks noChangeShapeType="1"/>
            </p:cNvSpPr>
            <p:nvPr/>
          </p:nvSpPr>
          <p:spPr bwMode="auto">
            <a:xfrm>
              <a:off x="302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 name="Line 153"/>
            <p:cNvSpPr>
              <a:spLocks noChangeShapeType="1"/>
            </p:cNvSpPr>
            <p:nvPr/>
          </p:nvSpPr>
          <p:spPr bwMode="auto">
            <a:xfrm>
              <a:off x="451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 name="Line 154"/>
            <p:cNvSpPr>
              <a:spLocks noChangeShapeType="1"/>
            </p:cNvSpPr>
            <p:nvPr/>
          </p:nvSpPr>
          <p:spPr bwMode="auto">
            <a:xfrm flipV="1">
              <a:off x="451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 name="Line 155"/>
            <p:cNvSpPr>
              <a:spLocks noChangeShapeType="1"/>
            </p:cNvSpPr>
            <p:nvPr/>
          </p:nvSpPr>
          <p:spPr bwMode="auto">
            <a:xfrm>
              <a:off x="460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 name="Line 156"/>
            <p:cNvSpPr>
              <a:spLocks noChangeShapeType="1"/>
            </p:cNvSpPr>
            <p:nvPr/>
          </p:nvSpPr>
          <p:spPr bwMode="auto">
            <a:xfrm flipV="1">
              <a:off x="460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 name="Line 157"/>
            <p:cNvSpPr>
              <a:spLocks noChangeShapeType="1"/>
            </p:cNvSpPr>
            <p:nvPr/>
          </p:nvSpPr>
          <p:spPr bwMode="auto">
            <a:xfrm>
              <a:off x="470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 name="Line 158"/>
            <p:cNvSpPr>
              <a:spLocks noChangeShapeType="1"/>
            </p:cNvSpPr>
            <p:nvPr/>
          </p:nvSpPr>
          <p:spPr bwMode="auto">
            <a:xfrm flipV="1">
              <a:off x="470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5" name="Line 159"/>
            <p:cNvSpPr>
              <a:spLocks noChangeShapeType="1"/>
            </p:cNvSpPr>
            <p:nvPr/>
          </p:nvSpPr>
          <p:spPr bwMode="auto">
            <a:xfrm>
              <a:off x="480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 name="Line 160"/>
            <p:cNvSpPr>
              <a:spLocks noChangeShapeType="1"/>
            </p:cNvSpPr>
            <p:nvPr/>
          </p:nvSpPr>
          <p:spPr bwMode="auto">
            <a:xfrm flipV="1">
              <a:off x="480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 name="Line 161"/>
            <p:cNvSpPr>
              <a:spLocks noChangeShapeType="1"/>
            </p:cNvSpPr>
            <p:nvPr/>
          </p:nvSpPr>
          <p:spPr bwMode="auto">
            <a:xfrm flipV="1">
              <a:off x="312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 name="Line 162"/>
            <p:cNvSpPr>
              <a:spLocks noChangeShapeType="1"/>
            </p:cNvSpPr>
            <p:nvPr/>
          </p:nvSpPr>
          <p:spPr bwMode="auto">
            <a:xfrm>
              <a:off x="3120"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Line 163"/>
            <p:cNvSpPr>
              <a:spLocks noChangeShapeType="1"/>
            </p:cNvSpPr>
            <p:nvPr/>
          </p:nvSpPr>
          <p:spPr bwMode="auto">
            <a:xfrm flipV="1">
              <a:off x="321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 name="Line 164"/>
            <p:cNvSpPr>
              <a:spLocks noChangeShapeType="1"/>
            </p:cNvSpPr>
            <p:nvPr/>
          </p:nvSpPr>
          <p:spPr bwMode="auto">
            <a:xfrm>
              <a:off x="321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 name="Line 165"/>
            <p:cNvSpPr>
              <a:spLocks noChangeShapeType="1"/>
            </p:cNvSpPr>
            <p:nvPr/>
          </p:nvSpPr>
          <p:spPr bwMode="auto">
            <a:xfrm flipV="1">
              <a:off x="331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 name="Line 166"/>
            <p:cNvSpPr>
              <a:spLocks noChangeShapeType="1"/>
            </p:cNvSpPr>
            <p:nvPr/>
          </p:nvSpPr>
          <p:spPr bwMode="auto">
            <a:xfrm>
              <a:off x="3312"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 name="Line 167"/>
            <p:cNvSpPr>
              <a:spLocks noChangeShapeType="1"/>
            </p:cNvSpPr>
            <p:nvPr/>
          </p:nvSpPr>
          <p:spPr bwMode="auto">
            <a:xfrm flipV="1">
              <a:off x="340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 name="Line 168"/>
            <p:cNvSpPr>
              <a:spLocks noChangeShapeType="1"/>
            </p:cNvSpPr>
            <p:nvPr/>
          </p:nvSpPr>
          <p:spPr bwMode="auto">
            <a:xfrm>
              <a:off x="3408"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5" name="Line 169"/>
            <p:cNvSpPr>
              <a:spLocks noChangeShapeType="1"/>
            </p:cNvSpPr>
            <p:nvPr/>
          </p:nvSpPr>
          <p:spPr bwMode="auto">
            <a:xfrm flipV="1">
              <a:off x="350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 name="Line 170"/>
            <p:cNvSpPr>
              <a:spLocks noChangeShapeType="1"/>
            </p:cNvSpPr>
            <p:nvPr/>
          </p:nvSpPr>
          <p:spPr bwMode="auto">
            <a:xfrm>
              <a:off x="3504"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 name="Line 174"/>
            <p:cNvSpPr>
              <a:spLocks noChangeShapeType="1"/>
            </p:cNvSpPr>
            <p:nvPr/>
          </p:nvSpPr>
          <p:spPr bwMode="auto">
            <a:xfrm>
              <a:off x="489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 name="Line 175"/>
            <p:cNvSpPr>
              <a:spLocks noChangeShapeType="1"/>
            </p:cNvSpPr>
            <p:nvPr/>
          </p:nvSpPr>
          <p:spPr bwMode="auto">
            <a:xfrm flipV="1">
              <a:off x="4896" y="312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9" name="Text Box 220"/>
            <p:cNvSpPr txBox="1">
              <a:spLocks noChangeArrowheads="1"/>
            </p:cNvSpPr>
            <p:nvPr/>
          </p:nvSpPr>
          <p:spPr bwMode="auto">
            <a:xfrm>
              <a:off x="144" y="3120"/>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anose="02010609060101010101" pitchFamily="49" charset="-122"/>
                </a:rPr>
                <a:t>触发器输入</a:t>
              </a:r>
            </a:p>
          </p:txBody>
        </p:sp>
        <p:sp>
          <p:nvSpPr>
            <p:cNvPr id="170" name="Line 230"/>
            <p:cNvSpPr>
              <a:spLocks noChangeShapeType="1"/>
            </p:cNvSpPr>
            <p:nvPr/>
          </p:nvSpPr>
          <p:spPr bwMode="auto">
            <a:xfrm>
              <a:off x="1968" y="3120"/>
              <a:ext cx="15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 name="Line 231"/>
            <p:cNvSpPr>
              <a:spLocks noChangeShapeType="1"/>
            </p:cNvSpPr>
            <p:nvPr/>
          </p:nvSpPr>
          <p:spPr bwMode="auto">
            <a:xfrm>
              <a:off x="1968" y="3408"/>
              <a:ext cx="15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 name="Line 234"/>
            <p:cNvSpPr>
              <a:spLocks noChangeShapeType="1"/>
            </p:cNvSpPr>
            <p:nvPr/>
          </p:nvSpPr>
          <p:spPr bwMode="auto">
            <a:xfrm>
              <a:off x="4416" y="3120"/>
              <a:ext cx="62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 name="Line 235"/>
            <p:cNvSpPr>
              <a:spLocks noChangeShapeType="1"/>
            </p:cNvSpPr>
            <p:nvPr/>
          </p:nvSpPr>
          <p:spPr bwMode="auto">
            <a:xfrm>
              <a:off x="4416" y="3408"/>
              <a:ext cx="62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74" name="Group 242"/>
          <p:cNvGrpSpPr/>
          <p:nvPr/>
        </p:nvGrpSpPr>
        <p:grpSpPr bwMode="auto">
          <a:xfrm>
            <a:off x="2860576" y="3493753"/>
            <a:ext cx="3562350" cy="2017714"/>
            <a:chOff x="1632" y="2976"/>
            <a:chExt cx="2244" cy="1271"/>
          </a:xfrm>
        </p:grpSpPr>
        <p:sp>
          <p:nvSpPr>
            <p:cNvPr id="175" name="Line 223"/>
            <p:cNvSpPr>
              <a:spLocks noChangeShapeType="1"/>
            </p:cNvSpPr>
            <p:nvPr/>
          </p:nvSpPr>
          <p:spPr bwMode="auto">
            <a:xfrm>
              <a:off x="1632" y="2976"/>
              <a:ext cx="0" cy="67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 name="Line 225"/>
            <p:cNvSpPr>
              <a:spLocks noChangeShapeType="1"/>
            </p:cNvSpPr>
            <p:nvPr/>
          </p:nvSpPr>
          <p:spPr bwMode="auto">
            <a:xfrm>
              <a:off x="3072" y="3024"/>
              <a:ext cx="0" cy="67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 name="Line 229"/>
            <p:cNvSpPr>
              <a:spLocks noChangeShapeType="1"/>
            </p:cNvSpPr>
            <p:nvPr/>
          </p:nvSpPr>
          <p:spPr bwMode="auto">
            <a:xfrm flipH="1">
              <a:off x="3072" y="3600"/>
              <a:ext cx="480" cy="0"/>
            </a:xfrm>
            <a:prstGeom prst="line">
              <a:avLst/>
            </a:prstGeom>
            <a:noFill/>
            <a:ln w="571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 name="Line 240"/>
            <p:cNvSpPr>
              <a:spLocks noChangeShapeType="1"/>
            </p:cNvSpPr>
            <p:nvPr/>
          </p:nvSpPr>
          <p:spPr bwMode="auto">
            <a:xfrm>
              <a:off x="3312" y="3600"/>
              <a:ext cx="0" cy="420"/>
            </a:xfrm>
            <a:prstGeom prst="line">
              <a:avLst/>
            </a:prstGeom>
            <a:noFill/>
            <a:ln w="19050">
              <a:solidFill>
                <a:srgbClr val="FF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Text Box 241"/>
            <p:cNvSpPr txBox="1">
              <a:spLocks noChangeArrowheads="1"/>
            </p:cNvSpPr>
            <p:nvPr/>
          </p:nvSpPr>
          <p:spPr bwMode="auto">
            <a:xfrm>
              <a:off x="2760" y="3995"/>
              <a:ext cx="11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建立时间容限</a:t>
              </a:r>
            </a:p>
          </p:txBody>
        </p:sp>
      </p:grpSp>
      <p:sp>
        <p:nvSpPr>
          <p:cNvPr id="181" name="Text Box 252"/>
          <p:cNvSpPr txBox="1">
            <a:spLocks noChangeArrowheads="1"/>
          </p:cNvSpPr>
          <p:nvPr/>
        </p:nvSpPr>
        <p:spPr bwMode="auto">
          <a:xfrm>
            <a:off x="3435474" y="4804884"/>
            <a:ext cx="1717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B050"/>
                </a:solidFill>
                <a:latin typeface="微软雅黑" panose="020B0503020204020204" pitchFamily="34" charset="-122"/>
                <a:ea typeface="微软雅黑" panose="020B0503020204020204" pitchFamily="34" charset="-122"/>
              </a:rPr>
              <a:t>保持时间容限</a:t>
            </a:r>
          </a:p>
        </p:txBody>
      </p:sp>
      <p:grpSp>
        <p:nvGrpSpPr>
          <p:cNvPr id="183" name="组合 182"/>
          <p:cNvGrpSpPr/>
          <p:nvPr/>
        </p:nvGrpSpPr>
        <p:grpSpPr>
          <a:xfrm>
            <a:off x="3317775" y="2564970"/>
            <a:ext cx="1833563" cy="2253260"/>
            <a:chOff x="3428999" y="2912970"/>
            <a:chExt cx="1833563" cy="2253260"/>
          </a:xfrm>
        </p:grpSpPr>
        <p:sp>
          <p:nvSpPr>
            <p:cNvPr id="184" name="Line 225"/>
            <p:cNvSpPr>
              <a:spLocks noChangeShapeType="1"/>
            </p:cNvSpPr>
            <p:nvPr/>
          </p:nvSpPr>
          <p:spPr bwMode="auto">
            <a:xfrm flipH="1">
              <a:off x="3459088" y="2912970"/>
              <a:ext cx="4936" cy="2095511"/>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 name="Line 229"/>
            <p:cNvSpPr>
              <a:spLocks noChangeShapeType="1"/>
            </p:cNvSpPr>
            <p:nvPr/>
          </p:nvSpPr>
          <p:spPr bwMode="auto">
            <a:xfrm flipH="1">
              <a:off x="3428999" y="4832351"/>
              <a:ext cx="1833563" cy="0"/>
            </a:xfrm>
            <a:prstGeom prst="line">
              <a:avLst/>
            </a:prstGeom>
            <a:noFill/>
            <a:ln w="5715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6" name="Line 240"/>
            <p:cNvSpPr>
              <a:spLocks noChangeShapeType="1"/>
            </p:cNvSpPr>
            <p:nvPr/>
          </p:nvSpPr>
          <p:spPr bwMode="auto">
            <a:xfrm>
              <a:off x="4345780" y="4861430"/>
              <a:ext cx="0" cy="304800"/>
            </a:xfrm>
            <a:prstGeom prst="line">
              <a:avLst/>
            </a:prstGeom>
            <a:noFill/>
            <a:ln w="19050">
              <a:solidFill>
                <a:srgbClr val="00B05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87" name="Group 239"/>
          <p:cNvGrpSpPr/>
          <p:nvPr/>
        </p:nvGrpSpPr>
        <p:grpSpPr bwMode="auto">
          <a:xfrm>
            <a:off x="2814969" y="1360150"/>
            <a:ext cx="606426" cy="3763963"/>
            <a:chOff x="4062" y="1536"/>
            <a:chExt cx="382" cy="2371"/>
          </a:xfrm>
        </p:grpSpPr>
        <p:graphicFrame>
          <p:nvGraphicFramePr>
            <p:cNvPr id="188" name="Object 209"/>
            <p:cNvGraphicFramePr>
              <a:graphicFrameLocks noChangeAspect="1"/>
            </p:cNvGraphicFramePr>
            <p:nvPr/>
          </p:nvGraphicFramePr>
          <p:xfrm>
            <a:off x="4062" y="3581"/>
            <a:ext cx="382" cy="326"/>
          </p:xfrm>
          <a:graphic>
            <a:graphicData uri="http://schemas.openxmlformats.org/presentationml/2006/ole">
              <mc:AlternateContent xmlns:mc="http://schemas.openxmlformats.org/markup-compatibility/2006">
                <mc:Choice xmlns:v="urn:schemas-microsoft-com:vml" Requires="v">
                  <p:oleObj spid="_x0000_s49138" name="Equation" r:id="rId10" imgW="355600" imgH="304800" progId="Equation.3">
                    <p:embed/>
                  </p:oleObj>
                </mc:Choice>
                <mc:Fallback>
                  <p:oleObj name="Equation" r:id="rId10" imgW="355600" imgH="304800" progId="Equation.3">
                    <p:embed/>
                    <p:pic>
                      <p:nvPicPr>
                        <p:cNvPr id="0" name="Object 2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2" y="3581"/>
                          <a:ext cx="38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 name="Line 228"/>
            <p:cNvSpPr>
              <a:spLocks noChangeShapeType="1"/>
            </p:cNvSpPr>
            <p:nvPr/>
          </p:nvSpPr>
          <p:spPr bwMode="auto">
            <a:xfrm>
              <a:off x="4077" y="3600"/>
              <a:ext cx="291"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1" name="Line 233"/>
            <p:cNvSpPr>
              <a:spLocks noChangeShapeType="1"/>
            </p:cNvSpPr>
            <p:nvPr/>
          </p:nvSpPr>
          <p:spPr bwMode="auto">
            <a:xfrm>
              <a:off x="4080" y="1536"/>
              <a:ext cx="0" cy="2160"/>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2" name="Line 237"/>
            <p:cNvSpPr>
              <a:spLocks noChangeShapeType="1"/>
            </p:cNvSpPr>
            <p:nvPr/>
          </p:nvSpPr>
          <p:spPr bwMode="auto">
            <a:xfrm>
              <a:off x="4398" y="3072"/>
              <a:ext cx="0" cy="624"/>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4" name="组合 193"/>
          <p:cNvGrpSpPr/>
          <p:nvPr/>
        </p:nvGrpSpPr>
        <p:grpSpPr>
          <a:xfrm>
            <a:off x="5940326" y="1196283"/>
            <a:ext cx="1485900" cy="3822703"/>
            <a:chOff x="5940326" y="1555750"/>
            <a:chExt cx="1485900" cy="3822703"/>
          </a:xfrm>
        </p:grpSpPr>
        <p:grpSp>
          <p:nvGrpSpPr>
            <p:cNvPr id="195" name="Group 239"/>
            <p:cNvGrpSpPr/>
            <p:nvPr/>
          </p:nvGrpSpPr>
          <p:grpSpPr bwMode="auto">
            <a:xfrm>
              <a:off x="5940326" y="1555750"/>
              <a:ext cx="1485900" cy="3822703"/>
              <a:chOff x="3572" y="1536"/>
              <a:chExt cx="936" cy="2408"/>
            </a:xfrm>
          </p:grpSpPr>
          <p:graphicFrame>
            <p:nvGraphicFramePr>
              <p:cNvPr id="197" name="Object 209"/>
              <p:cNvGraphicFramePr>
                <a:graphicFrameLocks noChangeAspect="1"/>
              </p:cNvGraphicFramePr>
              <p:nvPr/>
            </p:nvGraphicFramePr>
            <p:xfrm>
              <a:off x="4126" y="3605"/>
              <a:ext cx="382" cy="326"/>
            </p:xfrm>
            <a:graphic>
              <a:graphicData uri="http://schemas.openxmlformats.org/presentationml/2006/ole">
                <mc:AlternateContent xmlns:mc="http://schemas.openxmlformats.org/markup-compatibility/2006">
                  <mc:Choice xmlns:v="urn:schemas-microsoft-com:vml" Requires="v">
                    <p:oleObj spid="_x0000_s49139" name="Equation" r:id="rId12" imgW="355600" imgH="304800" progId="Equation.3">
                      <p:embed/>
                    </p:oleObj>
                  </mc:Choice>
                  <mc:Fallback>
                    <p:oleObj name="Equation" r:id="rId12" imgW="355600" imgH="304800" progId="Equation.3">
                      <p:embed/>
                      <p:pic>
                        <p:nvPicPr>
                          <p:cNvPr id="0" name="Object 2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6" y="3605"/>
                            <a:ext cx="38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 name="Line 226"/>
              <p:cNvSpPr>
                <a:spLocks noChangeShapeType="1"/>
              </p:cNvSpPr>
              <p:nvPr/>
            </p:nvSpPr>
            <p:spPr bwMode="auto">
              <a:xfrm>
                <a:off x="3572" y="2304"/>
                <a:ext cx="0" cy="139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00" name="Object 227"/>
              <p:cNvGraphicFramePr>
                <a:graphicFrameLocks noChangeAspect="1"/>
              </p:cNvGraphicFramePr>
              <p:nvPr/>
            </p:nvGraphicFramePr>
            <p:xfrm>
              <a:off x="3616" y="3600"/>
              <a:ext cx="435" cy="344"/>
            </p:xfrm>
            <a:graphic>
              <a:graphicData uri="http://schemas.openxmlformats.org/presentationml/2006/ole">
                <mc:AlternateContent xmlns:mc="http://schemas.openxmlformats.org/markup-compatibility/2006">
                  <mc:Choice xmlns:v="urn:schemas-microsoft-com:vml" Requires="v">
                    <p:oleObj spid="_x0000_s49140" name="Equation" r:id="rId13" imgW="406400" imgH="317500" progId="Equation.3">
                      <p:embed/>
                    </p:oleObj>
                  </mc:Choice>
                  <mc:Fallback>
                    <p:oleObj name="Equation" r:id="rId13" imgW="406400" imgH="317500" progId="Equation.3">
                      <p:embed/>
                      <p:pic>
                        <p:nvPicPr>
                          <p:cNvPr id="0" name="Object 2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6" y="3600"/>
                            <a:ext cx="43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 name="Line 228"/>
              <p:cNvSpPr>
                <a:spLocks noChangeShapeType="1"/>
              </p:cNvSpPr>
              <p:nvPr/>
            </p:nvSpPr>
            <p:spPr bwMode="auto">
              <a:xfrm>
                <a:off x="4077" y="3585"/>
                <a:ext cx="291"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 name="Line 233"/>
              <p:cNvSpPr>
                <a:spLocks noChangeShapeType="1"/>
              </p:cNvSpPr>
              <p:nvPr/>
            </p:nvSpPr>
            <p:spPr bwMode="auto">
              <a:xfrm>
                <a:off x="4080" y="1536"/>
                <a:ext cx="0" cy="2160"/>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 name="Line 237"/>
              <p:cNvSpPr>
                <a:spLocks noChangeShapeType="1"/>
              </p:cNvSpPr>
              <p:nvPr/>
            </p:nvSpPr>
            <p:spPr bwMode="auto">
              <a:xfrm>
                <a:off x="4388" y="3072"/>
                <a:ext cx="0" cy="624"/>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6" name="Line 228"/>
            <p:cNvSpPr>
              <a:spLocks noChangeShapeType="1"/>
            </p:cNvSpPr>
            <p:nvPr/>
          </p:nvSpPr>
          <p:spPr bwMode="auto">
            <a:xfrm>
              <a:off x="5940326" y="4797152"/>
              <a:ext cx="774699" cy="0"/>
            </a:xfrm>
            <a:prstGeom prst="line">
              <a:avLst/>
            </a:prstGeom>
            <a:noFill/>
            <a:ln w="19050">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5" name="左箭头 7"/>
          <p:cNvSpPr/>
          <p:nvPr/>
        </p:nvSpPr>
        <p:spPr>
          <a:xfrm rot="19847830">
            <a:off x="2782313" y="5313526"/>
            <a:ext cx="762558" cy="14717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左箭头 219"/>
          <p:cNvSpPr/>
          <p:nvPr/>
        </p:nvSpPr>
        <p:spPr>
          <a:xfrm rot="12653353" flipV="1">
            <a:off x="6288933" y="5480381"/>
            <a:ext cx="637607" cy="1250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Text Box 252"/>
          <p:cNvSpPr txBox="1">
            <a:spLocks noChangeArrowheads="1"/>
          </p:cNvSpPr>
          <p:nvPr/>
        </p:nvSpPr>
        <p:spPr bwMode="auto">
          <a:xfrm>
            <a:off x="332425" y="6313155"/>
            <a:ext cx="79237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时间容限</a:t>
            </a:r>
            <a:r>
              <a:rPr lang="zh-CN" altLang="en-US" sz="2000" b="1" dirty="0">
                <a:solidFill>
                  <a:schemeClr val="accent2"/>
                </a:solidFill>
                <a:latin typeface="微软雅黑" panose="020B0503020204020204" pitchFamily="34" charset="-122"/>
                <a:ea typeface="微软雅黑" panose="020B0503020204020204" pitchFamily="34" charset="-122"/>
              </a:rPr>
              <a:t>指为保证电路正常工作某信号定时所允许的最大时间范围</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blinds(horizontal)">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4"/>
                                        </p:tgtEl>
                                        <p:attrNameLst>
                                          <p:attrName>style.visibility</p:attrName>
                                        </p:attrNameLst>
                                      </p:cBhvr>
                                      <p:to>
                                        <p:strVal val="visible"/>
                                      </p:to>
                                    </p:set>
                                    <p:animEffect transition="in" filter="wipe(up)">
                                      <p:cBhvr>
                                        <p:cTn id="36" dur="500"/>
                                        <p:tgtEl>
                                          <p:spTgt spid="17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87"/>
                                        </p:tgtEl>
                                        <p:attrNameLst>
                                          <p:attrName>style.visibility</p:attrName>
                                        </p:attrNameLst>
                                      </p:cBhvr>
                                      <p:to>
                                        <p:strVal val="visible"/>
                                      </p:to>
                                    </p:set>
                                    <p:animEffect transition="in" filter="wipe(up)">
                                      <p:cBhvr>
                                        <p:cTn id="45" dur="500"/>
                                        <p:tgtEl>
                                          <p:spTgt spid="18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83"/>
                                        </p:tgtEl>
                                        <p:attrNameLst>
                                          <p:attrName>style.visibility</p:attrName>
                                        </p:attrNameLst>
                                      </p:cBhvr>
                                      <p:to>
                                        <p:strVal val="visible"/>
                                      </p:to>
                                    </p:set>
                                    <p:anim calcmode="lin" valueType="num">
                                      <p:cBhvr additive="base">
                                        <p:cTn id="50" dur="500" fill="hold"/>
                                        <p:tgtEl>
                                          <p:spTgt spid="183"/>
                                        </p:tgtEl>
                                        <p:attrNameLst>
                                          <p:attrName>ppt_x</p:attrName>
                                        </p:attrNameLst>
                                      </p:cBhvr>
                                      <p:tavLst>
                                        <p:tav tm="0">
                                          <p:val>
                                            <p:strVal val="#ppt_x"/>
                                          </p:val>
                                        </p:tav>
                                        <p:tav tm="100000">
                                          <p:val>
                                            <p:strVal val="#ppt_x"/>
                                          </p:val>
                                        </p:tav>
                                      </p:tavLst>
                                    </p:anim>
                                    <p:anim calcmode="lin" valueType="num">
                                      <p:cBhvr additive="base">
                                        <p:cTn id="51"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81"/>
                                        </p:tgtEl>
                                        <p:attrNameLst>
                                          <p:attrName>style.visibility</p:attrName>
                                        </p:attrNameLst>
                                      </p:cBhvr>
                                      <p:to>
                                        <p:strVal val="visible"/>
                                      </p:to>
                                    </p:set>
                                    <p:animEffect transition="in" filter="blinds(horizontal)">
                                      <p:cBhvr>
                                        <p:cTn id="56" dur="500"/>
                                        <p:tgtEl>
                                          <p:spTgt spid="18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4"/>
                                        </p:tgtEl>
                                        <p:attrNameLst>
                                          <p:attrName>style.visibility</p:attrName>
                                        </p:attrNameLst>
                                      </p:cBhvr>
                                      <p:to>
                                        <p:strVal val="visible"/>
                                      </p:to>
                                    </p:set>
                                    <p:animEffect transition="in" filter="blinds(horizontal)">
                                      <p:cBhvr>
                                        <p:cTn id="65"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utoUpdateAnimBg="0"/>
      <p:bldP spid="205" grpId="0" animBg="1"/>
      <p:bldP spid="206" grpId="0" animBg="1"/>
      <p:bldP spid="20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 </a:t>
            </a:r>
            <a:r>
              <a:rPr lang="zh-CN" altLang="en-US" b="1" dirty="0"/>
              <a:t>时序逻辑与有限状态机</a:t>
            </a:r>
          </a:p>
        </p:txBody>
      </p:sp>
      <p:sp>
        <p:nvSpPr>
          <p:cNvPr id="3" name="内容占位符 2"/>
          <p:cNvSpPr>
            <a:spLocks noGrp="1"/>
          </p:cNvSpPr>
          <p:nvPr>
            <p:ph idx="1"/>
          </p:nvPr>
        </p:nvSpPr>
        <p:spPr>
          <a:xfrm>
            <a:off x="198797" y="692696"/>
            <a:ext cx="8856984" cy="6077561"/>
          </a:xfrm>
        </p:spPr>
        <p:txBody>
          <a:bodyPr/>
          <a:lstStyle/>
          <a:p>
            <a:r>
              <a:rPr lang="zh-CN" altLang="en-US" sz="2200" b="1" dirty="0"/>
              <a:t>有限状态机（</a:t>
            </a:r>
            <a:r>
              <a:rPr lang="en-US" altLang="zh-CN" sz="2200" b="1" dirty="0"/>
              <a:t>Finite State Machine</a:t>
            </a:r>
            <a:r>
              <a:rPr lang="zh-CN" altLang="en-US" sz="2200" b="1" dirty="0"/>
              <a:t>，</a:t>
            </a:r>
            <a:r>
              <a:rPr lang="en-US" altLang="zh-CN" sz="2200" b="1" dirty="0"/>
              <a:t>FSM</a:t>
            </a:r>
            <a:r>
              <a:rPr lang="zh-CN" altLang="en-US" sz="2200" b="1" dirty="0"/>
              <a:t>）是一种刻画状态以及状态转换的理论工具。</a:t>
            </a:r>
            <a:endParaRPr lang="en-US" altLang="zh-CN" sz="2200" b="1" dirty="0"/>
          </a:p>
          <a:p>
            <a:r>
              <a:rPr lang="zh-CN" altLang="en-US" sz="2200" b="1" dirty="0"/>
              <a:t>通常用</a:t>
            </a:r>
            <a:r>
              <a:rPr lang="zh-CN" altLang="en-US" sz="2200" b="1" dirty="0">
                <a:solidFill>
                  <a:srgbClr val="FF0000"/>
                </a:solidFill>
              </a:rPr>
              <a:t>状态图</a:t>
            </a:r>
            <a:r>
              <a:rPr lang="zh-CN" altLang="en-US" sz="2200" b="1" dirty="0"/>
              <a:t>描述有限状态机。</a:t>
            </a:r>
            <a:endParaRPr lang="en-US" altLang="zh-CN" sz="2200" b="1" dirty="0"/>
          </a:p>
          <a:p>
            <a:pPr lvl="1"/>
            <a:r>
              <a:rPr lang="zh-CN" altLang="en-US" sz="2200" dirty="0">
                <a:latin typeface="微软雅黑" panose="020B0503020204020204" pitchFamily="34" charset="-122"/>
                <a:ea typeface="微软雅黑" panose="020B0503020204020204" pitchFamily="34" charset="-122"/>
              </a:rPr>
              <a:t>状态：用包含状态符号的圆圈表示</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状态转换方向：用有向边表示，并在边上标注引起状态变换的输入信号值和相应输出响应（若输出响应只与当前状态有关，则把输出响应标注在状态圆圈中）</a:t>
            </a:r>
            <a:endParaRPr lang="en-US" altLang="zh-CN" sz="2200" dirty="0">
              <a:latin typeface="微软雅黑" panose="020B0503020204020204" pitchFamily="34" charset="-122"/>
              <a:ea typeface="微软雅黑" panose="020B0503020204020204" pitchFamily="34" charset="-122"/>
            </a:endParaRPr>
          </a:p>
          <a:p>
            <a:pPr marL="0" indent="0">
              <a:buNone/>
            </a:pPr>
            <a:r>
              <a:rPr lang="zh-CN" altLang="en-US" sz="2200" b="1" dirty="0">
                <a:solidFill>
                  <a:srgbClr val="00B050"/>
                </a:solidFill>
                <a:latin typeface="微软雅黑" panose="020B0503020204020204" pitchFamily="34" charset="-122"/>
                <a:ea typeface="微软雅黑" panose="020B0503020204020204" pitchFamily="34" charset="-122"/>
              </a:rPr>
              <a:t>例：检测输入序列是否为连续</a:t>
            </a:r>
            <a:r>
              <a:rPr lang="en-US" altLang="zh-CN" sz="2200" b="1" dirty="0">
                <a:solidFill>
                  <a:srgbClr val="00B050"/>
                </a:solidFill>
                <a:latin typeface="微软雅黑" panose="020B0503020204020204" pitchFamily="34" charset="-122"/>
                <a:ea typeface="微软雅黑" panose="020B0503020204020204" pitchFamily="34" charset="-122"/>
              </a:rPr>
              <a:t>4</a:t>
            </a:r>
            <a:r>
              <a:rPr lang="zh-CN" altLang="en-US" sz="2200" b="1" dirty="0">
                <a:solidFill>
                  <a:srgbClr val="00B050"/>
                </a:solidFill>
                <a:latin typeface="微软雅黑" panose="020B0503020204020204" pitchFamily="34" charset="-122"/>
                <a:ea typeface="微软雅黑" panose="020B0503020204020204" pitchFamily="34" charset="-122"/>
              </a:rPr>
              <a:t>个“</a:t>
            </a:r>
            <a:r>
              <a:rPr lang="en-US" altLang="zh-CN" sz="2200" b="1" dirty="0">
                <a:solidFill>
                  <a:srgbClr val="00B050"/>
                </a:solidFill>
                <a:latin typeface="微软雅黑" panose="020B0503020204020204" pitchFamily="34" charset="-122"/>
                <a:ea typeface="微软雅黑" panose="020B0503020204020204" pitchFamily="34" charset="-122"/>
              </a:rPr>
              <a:t>1</a:t>
            </a:r>
            <a:r>
              <a:rPr lang="zh-CN" altLang="en-US" sz="2200" b="1" dirty="0">
                <a:solidFill>
                  <a:srgbClr val="00B050"/>
                </a:solidFill>
                <a:latin typeface="微软雅黑" panose="020B0503020204020204" pitchFamily="34" charset="-122"/>
                <a:ea typeface="微软雅黑" panose="020B0503020204020204" pitchFamily="34" charset="-122"/>
              </a:rPr>
              <a:t>”</a:t>
            </a:r>
            <a:endParaRPr lang="en-US" altLang="zh-CN" sz="2200" b="1" dirty="0">
              <a:solidFill>
                <a:srgbClr val="00B050"/>
              </a:solidFill>
              <a:latin typeface="微软雅黑" panose="020B0503020204020204" pitchFamily="34" charset="-122"/>
              <a:ea typeface="微软雅黑" panose="020B0503020204020204" pitchFamily="34" charset="-122"/>
            </a:endParaRPr>
          </a:p>
          <a:p>
            <a:pPr marL="12700" indent="0">
              <a:buNone/>
            </a:pPr>
            <a:r>
              <a:rPr lang="en-US" altLang="zh-CN" sz="2200" b="1" dirty="0">
                <a:solidFill>
                  <a:srgbClr val="C00000"/>
                </a:solidFill>
                <a:latin typeface="微软雅黑" panose="020B0503020204020204" pitchFamily="34" charset="-122"/>
                <a:ea typeface="微软雅黑" panose="020B0503020204020204" pitchFamily="34" charset="-122"/>
              </a:rPr>
              <a:t>A</a:t>
            </a:r>
            <a:r>
              <a:rPr lang="en-US" altLang="zh-CN" sz="2200" b="1" dirty="0">
                <a:solidFill>
                  <a:srgbClr val="C00000"/>
                </a:solidFill>
              </a:rPr>
              <a:t>-</a:t>
            </a:r>
            <a:r>
              <a:rPr lang="zh-CN" altLang="en-US" sz="2200" b="1" dirty="0">
                <a:solidFill>
                  <a:srgbClr val="C00000"/>
                </a:solidFill>
                <a:latin typeface="微软雅黑" panose="020B0503020204020204" pitchFamily="34" charset="-122"/>
                <a:ea typeface="微软雅黑" panose="020B0503020204020204" pitchFamily="34" charset="-122"/>
              </a:rPr>
              <a:t>初始态：</a:t>
            </a:r>
            <a:r>
              <a:rPr lang="zh-CN" altLang="en-US" sz="2200" b="1" dirty="0">
                <a:solidFill>
                  <a:schemeClr val="accent2"/>
                </a:solidFill>
                <a:latin typeface="微软雅黑" panose="020B0503020204020204" pitchFamily="34" charset="-122"/>
                <a:ea typeface="微软雅黑" panose="020B0503020204020204" pitchFamily="34" charset="-122"/>
              </a:rPr>
              <a:t>若输入</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，则转</a:t>
            </a:r>
            <a:r>
              <a:rPr lang="en-US" altLang="zh-CN" sz="2200" b="1" dirty="0">
                <a:solidFill>
                  <a:schemeClr val="accent2"/>
                </a:solidFill>
                <a:latin typeface="微软雅黑" panose="020B0503020204020204" pitchFamily="34" charset="-122"/>
                <a:ea typeface="微软雅黑" panose="020B0503020204020204" pitchFamily="34" charset="-122"/>
              </a:rPr>
              <a:t>B</a:t>
            </a:r>
          </a:p>
          <a:p>
            <a:pPr marL="12700" indent="0">
              <a:buNone/>
            </a:pPr>
            <a:r>
              <a:rPr lang="en-US" altLang="zh-CN" sz="2200" b="1" dirty="0">
                <a:solidFill>
                  <a:srgbClr val="C00000"/>
                </a:solidFill>
                <a:latin typeface="微软雅黑" panose="020B0503020204020204" pitchFamily="34" charset="-122"/>
                <a:ea typeface="微软雅黑" panose="020B0503020204020204" pitchFamily="34" charset="-122"/>
              </a:rPr>
              <a:t>B-</a:t>
            </a:r>
            <a:r>
              <a:rPr lang="zh-CN" altLang="en-US" sz="2200" b="1" dirty="0">
                <a:solidFill>
                  <a:srgbClr val="C00000"/>
                </a:solidFill>
                <a:latin typeface="微软雅黑" panose="020B0503020204020204" pitchFamily="34" charset="-122"/>
                <a:ea typeface="微软雅黑" panose="020B0503020204020204" pitchFamily="34" charset="-122"/>
              </a:rPr>
              <a:t>连续</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个“</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若输入</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，则转</a:t>
            </a:r>
            <a:r>
              <a:rPr lang="en-US" altLang="zh-CN" sz="2200" b="1" dirty="0">
                <a:solidFill>
                  <a:schemeClr val="accent2"/>
                </a:solidFill>
                <a:latin typeface="微软雅黑" panose="020B0503020204020204" pitchFamily="34" charset="-122"/>
                <a:ea typeface="微软雅黑" panose="020B0503020204020204" pitchFamily="34" charset="-122"/>
              </a:rPr>
              <a:t>C</a:t>
            </a:r>
          </a:p>
          <a:p>
            <a:pPr marL="12700" indent="0">
              <a:buNone/>
            </a:pPr>
            <a:r>
              <a:rPr lang="en-US" altLang="zh-CN" sz="2200" b="1" dirty="0">
                <a:solidFill>
                  <a:srgbClr val="C00000"/>
                </a:solidFill>
                <a:latin typeface="微软雅黑" panose="020B0503020204020204" pitchFamily="34" charset="-122"/>
                <a:ea typeface="微软雅黑" panose="020B0503020204020204" pitchFamily="34" charset="-122"/>
              </a:rPr>
              <a:t>C-</a:t>
            </a:r>
            <a:r>
              <a:rPr lang="zh-CN" altLang="en-US" sz="2200" b="1" dirty="0">
                <a:solidFill>
                  <a:srgbClr val="C00000"/>
                </a:solidFill>
                <a:latin typeface="微软雅黑" panose="020B0503020204020204" pitchFamily="34" charset="-122"/>
                <a:ea typeface="微软雅黑" panose="020B0503020204020204" pitchFamily="34" charset="-122"/>
              </a:rPr>
              <a:t>连续</a:t>
            </a:r>
            <a:r>
              <a:rPr lang="en-US" altLang="zh-CN" sz="2200" b="1" dirty="0">
                <a:solidFill>
                  <a:srgbClr val="C00000"/>
                </a:solidFill>
                <a:latin typeface="微软雅黑" panose="020B0503020204020204" pitchFamily="34" charset="-122"/>
                <a:ea typeface="微软雅黑" panose="020B0503020204020204" pitchFamily="34" charset="-122"/>
              </a:rPr>
              <a:t>2</a:t>
            </a:r>
            <a:r>
              <a:rPr lang="zh-CN" altLang="en-US" sz="2200" b="1" dirty="0">
                <a:solidFill>
                  <a:srgbClr val="C00000"/>
                </a:solidFill>
                <a:latin typeface="微软雅黑" panose="020B0503020204020204" pitchFamily="34" charset="-122"/>
                <a:ea typeface="微软雅黑" panose="020B0503020204020204" pitchFamily="34" charset="-122"/>
              </a:rPr>
              <a:t>个“</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若输入</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，则转</a:t>
            </a:r>
            <a:r>
              <a:rPr lang="en-US" altLang="zh-CN" sz="2200" b="1" dirty="0">
                <a:solidFill>
                  <a:schemeClr val="accent2"/>
                </a:solidFill>
                <a:latin typeface="微软雅黑" panose="020B0503020204020204" pitchFamily="34" charset="-122"/>
                <a:ea typeface="微软雅黑" panose="020B0503020204020204" pitchFamily="34" charset="-122"/>
              </a:rPr>
              <a:t>D</a:t>
            </a:r>
          </a:p>
          <a:p>
            <a:pPr marL="12700" indent="0">
              <a:buNone/>
            </a:pPr>
            <a:r>
              <a:rPr lang="en-US" altLang="zh-CN" sz="2200" b="1" dirty="0">
                <a:solidFill>
                  <a:srgbClr val="C00000"/>
                </a:solidFill>
                <a:latin typeface="微软雅黑" panose="020B0503020204020204" pitchFamily="34" charset="-122"/>
                <a:ea typeface="微软雅黑" panose="020B0503020204020204" pitchFamily="34" charset="-122"/>
              </a:rPr>
              <a:t>D-</a:t>
            </a:r>
            <a:r>
              <a:rPr lang="zh-CN" altLang="en-US" sz="2200" b="1" dirty="0">
                <a:solidFill>
                  <a:srgbClr val="C00000"/>
                </a:solidFill>
                <a:latin typeface="微软雅黑" panose="020B0503020204020204" pitchFamily="34" charset="-122"/>
                <a:ea typeface="微软雅黑" panose="020B0503020204020204" pitchFamily="34" charset="-122"/>
              </a:rPr>
              <a:t>连续</a:t>
            </a:r>
            <a:r>
              <a:rPr lang="en-US" altLang="zh-CN" sz="2200" b="1" dirty="0">
                <a:solidFill>
                  <a:srgbClr val="C00000"/>
                </a:solidFill>
                <a:latin typeface="微软雅黑" panose="020B0503020204020204" pitchFamily="34" charset="-122"/>
                <a:ea typeface="微软雅黑" panose="020B0503020204020204" pitchFamily="34" charset="-122"/>
              </a:rPr>
              <a:t>3</a:t>
            </a:r>
            <a:r>
              <a:rPr lang="zh-CN" altLang="en-US" sz="2200" b="1" dirty="0">
                <a:solidFill>
                  <a:srgbClr val="C00000"/>
                </a:solidFill>
                <a:latin typeface="微软雅黑" panose="020B0503020204020204" pitchFamily="34" charset="-122"/>
                <a:ea typeface="微软雅黑" panose="020B0503020204020204" pitchFamily="34" charset="-122"/>
              </a:rPr>
              <a:t>个“</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若输入</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，则状态不变</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marL="12700" indent="0">
              <a:buNone/>
            </a:pPr>
            <a:r>
              <a:rPr lang="en-US" altLang="zh-CN" sz="2200" b="1" dirty="0">
                <a:solidFill>
                  <a:schemeClr val="accent2"/>
                </a:solidFill>
              </a:rPr>
              <a:t>      </a:t>
            </a:r>
            <a:r>
              <a:rPr lang="zh-CN" altLang="en-US" sz="2200" b="1" dirty="0">
                <a:solidFill>
                  <a:schemeClr val="accent2"/>
                </a:solidFill>
                <a:latin typeface="微软雅黑" panose="020B0503020204020204" pitchFamily="34" charset="-122"/>
                <a:ea typeface="微软雅黑" panose="020B0503020204020204" pitchFamily="34" charset="-122"/>
              </a:rPr>
              <a:t>并输出为</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（表示检测到连续</a:t>
            </a:r>
            <a:r>
              <a:rPr lang="en-US" altLang="zh-CN" sz="2200" b="1" dirty="0">
                <a:solidFill>
                  <a:schemeClr val="accent2"/>
                </a:solidFill>
                <a:latin typeface="微软雅黑" panose="020B0503020204020204" pitchFamily="34" charset="-122"/>
                <a:ea typeface="微软雅黑" panose="020B0503020204020204" pitchFamily="34" charset="-122"/>
              </a:rPr>
              <a:t>4</a:t>
            </a:r>
            <a:r>
              <a:rPr lang="zh-CN" altLang="en-US" sz="2200" b="1" dirty="0">
                <a:solidFill>
                  <a:schemeClr val="accent2"/>
                </a:solidFill>
                <a:latin typeface="微软雅黑" panose="020B0503020204020204" pitchFamily="34" charset="-122"/>
                <a:ea typeface="微软雅黑" panose="020B0503020204020204" pitchFamily="34" charset="-122"/>
              </a:rPr>
              <a:t>个</a:t>
            </a: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a:t>
            </a:r>
            <a:endParaRPr lang="en-US" altLang="zh-CN" sz="2200" b="1" dirty="0">
              <a:solidFill>
                <a:schemeClr val="accent2"/>
              </a:solidFill>
            </a:endParaRPr>
          </a:p>
          <a:p>
            <a:pPr marL="12700" indent="0">
              <a:buNone/>
            </a:pPr>
            <a:r>
              <a:rPr lang="zh-CN" altLang="en-US" sz="2200" b="1" dirty="0">
                <a:solidFill>
                  <a:srgbClr val="0070C0"/>
                </a:solidFill>
              </a:rPr>
              <a:t>任何状态下，</a:t>
            </a:r>
            <a:r>
              <a:rPr lang="zh-CN" altLang="en-US" sz="2200" b="1" dirty="0">
                <a:solidFill>
                  <a:srgbClr val="0070C0"/>
                </a:solidFill>
                <a:latin typeface="微软雅黑" panose="020B0503020204020204" pitchFamily="34" charset="-122"/>
                <a:ea typeface="微软雅黑" panose="020B0503020204020204" pitchFamily="34" charset="-122"/>
              </a:rPr>
              <a:t>输入</a:t>
            </a:r>
            <a:r>
              <a:rPr lang="en-US" altLang="zh-CN" sz="2200" b="1" dirty="0">
                <a:solidFill>
                  <a:srgbClr val="0070C0"/>
                </a:solidFill>
              </a:rPr>
              <a:t>0</a:t>
            </a:r>
            <a:r>
              <a:rPr lang="zh-CN" altLang="en-US" sz="2200" b="1" dirty="0">
                <a:solidFill>
                  <a:srgbClr val="0070C0"/>
                </a:solidFill>
              </a:rPr>
              <a:t>都会转到初态</a:t>
            </a:r>
            <a:r>
              <a:rPr lang="en-US" altLang="zh-CN" sz="2200" b="1" dirty="0">
                <a:solidFill>
                  <a:srgbClr val="0070C0"/>
                </a:solidFill>
              </a:rPr>
              <a:t>A</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a:t>
            </a:fld>
            <a:endParaRPr lang="en-US" altLang="zh-CN"/>
          </a:p>
        </p:txBody>
      </p:sp>
      <p:pic>
        <p:nvPicPr>
          <p:cNvPr id="5" name="图片 4" descr="图片包含 游戏机&#10;&#10;描述已自动生成"/>
          <p:cNvPicPr/>
          <p:nvPr/>
        </p:nvPicPr>
        <p:blipFill>
          <a:blip r:embed="rId3">
            <a:extLst>
              <a:ext uri="{28A0092B-C50C-407E-A947-70E740481C1C}">
                <a14:useLocalDpi xmlns:a14="http://schemas.microsoft.com/office/drawing/2010/main" val="0"/>
              </a:ext>
            </a:extLst>
          </a:blip>
          <a:srcRect/>
          <a:stretch>
            <a:fillRect/>
          </a:stretch>
        </p:blipFill>
        <p:spPr bwMode="auto">
          <a:xfrm>
            <a:off x="5126818" y="3284985"/>
            <a:ext cx="3981686" cy="3456384"/>
          </a:xfrm>
          <a:prstGeom prst="rect">
            <a:avLst/>
          </a:prstGeom>
          <a:noFill/>
          <a:ln>
            <a:noFill/>
          </a:ln>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3.4 </a:t>
            </a:r>
            <a:r>
              <a:rPr lang="zh-CN" altLang="en-US" b="1" dirty="0"/>
              <a:t>电路设计与分析</a:t>
            </a:r>
          </a:p>
        </p:txBody>
      </p:sp>
      <p:sp>
        <p:nvSpPr>
          <p:cNvPr id="3" name="内容占位符 2"/>
          <p:cNvSpPr>
            <a:spLocks noGrp="1"/>
          </p:cNvSpPr>
          <p:nvPr>
            <p:ph idx="1"/>
          </p:nvPr>
        </p:nvSpPr>
        <p:spPr>
          <a:xfrm>
            <a:off x="539552" y="908720"/>
            <a:ext cx="7927365" cy="897682"/>
          </a:xfrm>
        </p:spPr>
        <p:txBody>
          <a:bodyPr/>
          <a:lstStyle/>
          <a:p>
            <a:pPr lvl="0">
              <a:defRPr/>
            </a:pPr>
            <a:r>
              <a:rPr lang="zh-CN" altLang="en-US" sz="2200" b="1" dirty="0"/>
              <a:t>建立时间容限</a:t>
            </a:r>
            <a:r>
              <a:rPr lang="en-US" altLang="zh-CN" sz="2200" b="1" dirty="0"/>
              <a:t>=t</a:t>
            </a:r>
            <a:r>
              <a:rPr lang="en-US" altLang="zh-CN" sz="2200" b="1" baseline="-25000" dirty="0"/>
              <a:t>clk</a:t>
            </a:r>
            <a:r>
              <a:rPr lang="en-US" altLang="zh-CN" sz="2200" b="1" dirty="0"/>
              <a:t>-</a:t>
            </a:r>
            <a:r>
              <a:rPr lang="en-US" altLang="zh-CN" sz="2200" b="1" dirty="0" err="1"/>
              <a:t>t</a:t>
            </a:r>
            <a:r>
              <a:rPr lang="en-US" altLang="zh-CN" sz="2200" b="1" baseline="-25000" dirty="0" err="1"/>
              <a:t>ffpd</a:t>
            </a:r>
            <a:r>
              <a:rPr lang="en-US" altLang="zh-CN" sz="2200" b="1" baseline="-25000" dirty="0"/>
              <a:t>(max)</a:t>
            </a:r>
            <a:r>
              <a:rPr lang="en-US" altLang="zh-CN" sz="2200" b="1" dirty="0"/>
              <a:t>-</a:t>
            </a:r>
            <a:r>
              <a:rPr lang="en-US" altLang="zh-CN" sz="2200" b="1" dirty="0" err="1"/>
              <a:t>t</a:t>
            </a:r>
            <a:r>
              <a:rPr lang="en-US" altLang="zh-CN" sz="2200" b="1" baseline="-25000" dirty="0" err="1"/>
              <a:t>comb</a:t>
            </a:r>
            <a:r>
              <a:rPr lang="en-US" altLang="zh-CN" sz="2200" b="1" baseline="-25000" dirty="0"/>
              <a:t>(max)</a:t>
            </a:r>
            <a:r>
              <a:rPr lang="en-US" altLang="zh-CN" sz="2200" b="1" dirty="0"/>
              <a:t>-</a:t>
            </a:r>
            <a:r>
              <a:rPr lang="en-US" altLang="zh-CN" sz="2200" b="1" dirty="0" err="1"/>
              <a:t>t</a:t>
            </a:r>
            <a:r>
              <a:rPr lang="en-US" altLang="zh-CN" sz="2200" b="1" baseline="-25000" dirty="0" err="1"/>
              <a:t>setup</a:t>
            </a:r>
            <a:r>
              <a:rPr lang="zh-CN" altLang="en-US" sz="2200" b="1" dirty="0"/>
              <a:t>，</a:t>
            </a:r>
            <a:r>
              <a:rPr lang="en-US" altLang="zh-CN" sz="2200" b="1" dirty="0">
                <a:solidFill>
                  <a:srgbClr val="FF0000"/>
                </a:solidFill>
              </a:rPr>
              <a:t>&gt;0</a:t>
            </a:r>
          </a:p>
          <a:p>
            <a:pPr lvl="0">
              <a:defRPr/>
            </a:pPr>
            <a:r>
              <a:rPr lang="zh-CN" altLang="en-US" sz="2200" b="1" dirty="0"/>
              <a:t>保持时间容限</a:t>
            </a:r>
            <a:r>
              <a:rPr lang="en-US" altLang="zh-CN" sz="2200" b="1" dirty="0"/>
              <a:t>=</a:t>
            </a:r>
            <a:r>
              <a:rPr lang="en-US" altLang="zh-CN" sz="2200" b="1" dirty="0" err="1"/>
              <a:t>t</a:t>
            </a:r>
            <a:r>
              <a:rPr lang="en-US" altLang="zh-CN" sz="2200" b="1" baseline="-25000" dirty="0" err="1"/>
              <a:t>ffpd</a:t>
            </a:r>
            <a:r>
              <a:rPr lang="en-US" altLang="zh-CN" sz="2200" b="1" baseline="-25000" dirty="0"/>
              <a:t>(min)</a:t>
            </a:r>
            <a:r>
              <a:rPr lang="en-US" altLang="zh-CN" sz="2200" b="1" dirty="0"/>
              <a:t>+</a:t>
            </a:r>
            <a:r>
              <a:rPr lang="en-US" altLang="zh-CN" sz="2200" b="1" dirty="0" err="1"/>
              <a:t>t</a:t>
            </a:r>
            <a:r>
              <a:rPr lang="en-US" altLang="zh-CN" sz="2200" b="1" baseline="-25000" dirty="0" err="1"/>
              <a:t>comb</a:t>
            </a:r>
            <a:r>
              <a:rPr lang="en-US" altLang="zh-CN" sz="2200" b="1" baseline="-25000" dirty="0"/>
              <a:t>(min)</a:t>
            </a:r>
            <a:r>
              <a:rPr lang="en-US" altLang="zh-CN" sz="2200" b="1" dirty="0"/>
              <a:t>-</a:t>
            </a:r>
            <a:r>
              <a:rPr lang="en-US" altLang="zh-CN" sz="2200" b="1" dirty="0" err="1"/>
              <a:t>t</a:t>
            </a:r>
            <a:r>
              <a:rPr lang="en-US" altLang="zh-CN" sz="2200" b="1" baseline="-25000" dirty="0" err="1"/>
              <a:t>hold</a:t>
            </a:r>
            <a:r>
              <a:rPr lang="zh-CN" altLang="en-US" sz="2200" b="1" dirty="0"/>
              <a:t>，</a:t>
            </a:r>
            <a:r>
              <a:rPr lang="en-US" altLang="zh-CN" sz="2200" b="1" dirty="0">
                <a:solidFill>
                  <a:srgbClr val="FF0000"/>
                </a:solidFill>
              </a:rPr>
              <a:t>&gt;0</a:t>
            </a:r>
            <a:endParaRPr lang="zh-CN" altLang="en-US"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40</a:t>
            </a:fld>
            <a:endParaRPr lang="en-US" altLang="zh-CN"/>
          </a:p>
        </p:txBody>
      </p:sp>
      <p:sp>
        <p:nvSpPr>
          <p:cNvPr id="5" name="矩形 4"/>
          <p:cNvSpPr/>
          <p:nvPr/>
        </p:nvSpPr>
        <p:spPr>
          <a:xfrm>
            <a:off x="580143" y="1942855"/>
            <a:ext cx="5184575" cy="1815882"/>
          </a:xfrm>
          <a:prstGeom prst="rect">
            <a:avLst/>
          </a:prstGeom>
        </p:spPr>
        <p:txBody>
          <a:bodyPr wrap="square">
            <a:spAutoFit/>
          </a:bodyPr>
          <a:lstStyle/>
          <a:p>
            <a:pPr>
              <a:spcBef>
                <a:spcPts val="1200"/>
              </a:spcBef>
            </a:pPr>
            <a:r>
              <a:rPr lang="zh-CN" altLang="en-US" sz="2200" b="1" dirty="0">
                <a:latin typeface="微软雅黑" panose="020B0503020204020204" pitchFamily="34" charset="-122"/>
                <a:ea typeface="微软雅黑" panose="020B0503020204020204" pitchFamily="34" charset="-122"/>
              </a:rPr>
              <a:t>因此，得到</a:t>
            </a:r>
            <a:r>
              <a:rPr lang="zh-CN" altLang="en-US" sz="2200" b="1" dirty="0">
                <a:solidFill>
                  <a:srgbClr val="FF0000"/>
                </a:solidFill>
                <a:latin typeface="微软雅黑" panose="020B0503020204020204" pitchFamily="34" charset="-122"/>
                <a:ea typeface="微软雅黑" panose="020B0503020204020204" pitchFamily="34" charset="-122"/>
              </a:rPr>
              <a:t>时序约束关系</a:t>
            </a:r>
            <a:r>
              <a:rPr lang="zh-CN" altLang="en-US" sz="2200" b="1" dirty="0">
                <a:latin typeface="微软雅黑" panose="020B0503020204020204" pitchFamily="34" charset="-122"/>
                <a:ea typeface="微软雅黑" panose="020B0503020204020204" pitchFamily="34" charset="-122"/>
              </a:rPr>
              <a:t>：</a:t>
            </a:r>
          </a:p>
          <a:p>
            <a:pPr>
              <a:spcBef>
                <a:spcPts val="1200"/>
              </a:spcBef>
            </a:pPr>
            <a:r>
              <a:rPr lang="en-US" altLang="zh-CN" sz="2400" b="1" dirty="0">
                <a:latin typeface="微软雅黑" panose="020B0503020204020204" pitchFamily="34" charset="-122"/>
                <a:ea typeface="微软雅黑" panose="020B0503020204020204" pitchFamily="34" charset="-122"/>
              </a:rPr>
              <a:t>(1) t</a:t>
            </a:r>
            <a:r>
              <a:rPr lang="en-US" altLang="zh-CN" sz="2400" b="1" baseline="-25000" dirty="0">
                <a:latin typeface="微软雅黑" panose="020B0503020204020204" pitchFamily="34" charset="-122"/>
                <a:ea typeface="微软雅黑" panose="020B0503020204020204" pitchFamily="34" charset="-122"/>
              </a:rPr>
              <a:t>clk</a:t>
            </a:r>
            <a:r>
              <a:rPr lang="en-US" altLang="zh-CN" sz="2400" b="1" dirty="0">
                <a:latin typeface="微软雅黑" panose="020B0503020204020204" pitchFamily="34" charset="-122"/>
                <a:ea typeface="微软雅黑" panose="020B0503020204020204" pitchFamily="34" charset="-122"/>
              </a:rPr>
              <a:t> &gt; </a:t>
            </a:r>
            <a:r>
              <a:rPr lang="en-US" altLang="zh-CN" sz="2400" b="1" dirty="0" err="1"/>
              <a:t>t</a:t>
            </a:r>
            <a:r>
              <a:rPr lang="en-US" altLang="zh-CN" sz="2400" b="1" baseline="-25000" dirty="0" err="1"/>
              <a:t>ffpd</a:t>
            </a:r>
            <a:r>
              <a:rPr lang="en-US" altLang="zh-CN" sz="2400" b="1" baseline="-25000" dirty="0"/>
              <a:t>(max) </a:t>
            </a:r>
            <a:r>
              <a:rPr lang="en-US" altLang="zh-CN" sz="2400" b="1" dirty="0"/>
              <a:t>+ </a:t>
            </a:r>
            <a:r>
              <a:rPr lang="en-US" altLang="zh-CN" sz="2400" b="1" dirty="0" err="1"/>
              <a:t>t</a:t>
            </a:r>
            <a:r>
              <a:rPr lang="en-US" altLang="zh-CN" sz="2400" b="1" baseline="-25000" dirty="0" err="1"/>
              <a:t>comb</a:t>
            </a:r>
            <a:r>
              <a:rPr lang="en-US" altLang="zh-CN" sz="2400" b="1" baseline="-25000" dirty="0"/>
              <a:t>(max) </a:t>
            </a:r>
            <a:r>
              <a:rPr lang="en-US" altLang="zh-CN" sz="2400" b="1" dirty="0"/>
              <a:t>+ </a:t>
            </a:r>
            <a:r>
              <a:rPr lang="en-US" altLang="zh-CN" sz="2400" b="1" dirty="0" err="1"/>
              <a:t>t</a:t>
            </a:r>
            <a:r>
              <a:rPr lang="en-US" altLang="zh-CN" sz="2400" b="1" baseline="-25000" dirty="0" err="1"/>
              <a:t>setup</a:t>
            </a:r>
            <a:endParaRPr lang="en-US" altLang="zh-CN" sz="2400" b="1" dirty="0">
              <a:latin typeface="微软雅黑" panose="020B0503020204020204" pitchFamily="34" charset="-122"/>
              <a:ea typeface="微软雅黑" panose="020B0503020204020204" pitchFamily="34" charset="-122"/>
            </a:endParaRPr>
          </a:p>
          <a:p>
            <a:pPr>
              <a:spcBef>
                <a:spcPts val="1200"/>
              </a:spcBef>
            </a:pPr>
            <a:r>
              <a:rPr lang="en-US" altLang="zh-CN" sz="2400" b="1" dirty="0">
                <a:latin typeface="微软雅黑" panose="020B0503020204020204" pitchFamily="34" charset="-122"/>
                <a:ea typeface="微软雅黑" panose="020B0503020204020204" pitchFamily="34" charset="-122"/>
              </a:rPr>
              <a:t>(2)</a:t>
            </a:r>
            <a:r>
              <a:rPr lang="en-US" altLang="zh-CN" sz="2400" b="1" dirty="0"/>
              <a:t> </a:t>
            </a:r>
            <a:r>
              <a:rPr lang="en-US" altLang="zh-CN" sz="2400" b="1" dirty="0" err="1"/>
              <a:t>t</a:t>
            </a:r>
            <a:r>
              <a:rPr lang="en-US" altLang="zh-CN" sz="2400" b="1" baseline="-25000" dirty="0" err="1"/>
              <a:t>hold</a:t>
            </a:r>
            <a:r>
              <a:rPr lang="en-US" altLang="zh-CN" sz="2400" b="1" baseline="-25000" dirty="0"/>
              <a:t> </a:t>
            </a:r>
            <a:r>
              <a:rPr lang="en-US" altLang="zh-CN" sz="2400" b="1" dirty="0">
                <a:latin typeface="微软雅黑" panose="020B0503020204020204" pitchFamily="34" charset="-122"/>
                <a:ea typeface="微软雅黑" panose="020B0503020204020204" pitchFamily="34" charset="-122"/>
              </a:rPr>
              <a:t>&lt; </a:t>
            </a:r>
            <a:r>
              <a:rPr lang="en-US" altLang="zh-CN" sz="2400" b="1" dirty="0" err="1"/>
              <a:t>t</a:t>
            </a:r>
            <a:r>
              <a:rPr lang="en-US" altLang="zh-CN" sz="2400" b="1" baseline="-25000" dirty="0" err="1"/>
              <a:t>ffpd</a:t>
            </a:r>
            <a:r>
              <a:rPr lang="en-US" altLang="zh-CN" sz="2400" b="1" baseline="-25000" dirty="0"/>
              <a:t>(min) </a:t>
            </a:r>
            <a:r>
              <a:rPr lang="en-US" altLang="zh-CN" sz="2400" b="1" dirty="0"/>
              <a:t>+ </a:t>
            </a:r>
            <a:r>
              <a:rPr lang="en-US" altLang="zh-CN" sz="2400" b="1" dirty="0" err="1"/>
              <a:t>t</a:t>
            </a:r>
            <a:r>
              <a:rPr lang="en-US" altLang="zh-CN" sz="2400" b="1" baseline="-25000" dirty="0" err="1"/>
              <a:t>comb</a:t>
            </a:r>
            <a:r>
              <a:rPr lang="en-US" altLang="zh-CN" sz="2400" b="1" baseline="-25000" dirty="0"/>
              <a:t>(min)</a:t>
            </a:r>
            <a:endParaRPr lang="en-US" altLang="zh-CN" sz="2400" b="1" dirty="0"/>
          </a:p>
          <a:p>
            <a:endParaRPr lang="en-US" altLang="zh-CN" sz="2200" b="1" dirty="0">
              <a:latin typeface="微软雅黑" panose="020B0503020204020204" pitchFamily="34" charset="-122"/>
              <a:ea typeface="微软雅黑" panose="020B0503020204020204" pitchFamily="34" charset="-122"/>
            </a:endParaRPr>
          </a:p>
        </p:txBody>
      </p:sp>
      <p:sp>
        <p:nvSpPr>
          <p:cNvPr id="6" name="矩形 5"/>
          <p:cNvSpPr/>
          <p:nvPr/>
        </p:nvSpPr>
        <p:spPr>
          <a:xfrm>
            <a:off x="261810" y="3650855"/>
            <a:ext cx="8702678" cy="2936188"/>
          </a:xfrm>
          <a:prstGeom prst="rect">
            <a:avLst/>
          </a:prstGeom>
        </p:spPr>
        <p:txBody>
          <a:bodyPr wrap="square">
            <a:spAutoFit/>
          </a:bodyPr>
          <a:lstStyle/>
          <a:p>
            <a:pPr indent="266700">
              <a:lnSpc>
                <a:spcPct val="120000"/>
              </a:lnSpc>
              <a:spcAft>
                <a:spcPts val="0"/>
              </a:spcAft>
            </a:pPr>
            <a:r>
              <a:rPr lang="zh-CN" altLang="en-US" sz="2200" b="1" kern="100" dirty="0">
                <a:latin typeface="微软雅黑" panose="020B0503020204020204" pitchFamily="34" charset="-122"/>
                <a:ea typeface="微软雅黑" panose="020B0503020204020204" pitchFamily="34" charset="-122"/>
              </a:rPr>
              <a:t>（</a:t>
            </a:r>
            <a:r>
              <a:rPr lang="en-US" altLang="zh-CN" sz="2200" b="1" kern="100" dirty="0">
                <a:latin typeface="微软雅黑" panose="020B0503020204020204" pitchFamily="34" charset="-122"/>
                <a:ea typeface="微软雅黑" panose="020B0503020204020204" pitchFamily="34" charset="-122"/>
              </a:rPr>
              <a:t>1</a:t>
            </a:r>
            <a:r>
              <a:rPr lang="zh-CN" altLang="en-US" sz="2200" b="1" kern="100" dirty="0">
                <a:latin typeface="微软雅黑" panose="020B0503020204020204" pitchFamily="34" charset="-122"/>
                <a:ea typeface="微软雅黑" panose="020B0503020204020204" pitchFamily="34" charset="-122"/>
              </a:rPr>
              <a:t>）为使</a:t>
            </a:r>
            <a:r>
              <a:rPr lang="zh-CN" altLang="zh-CN" sz="2200" b="1" kern="100" dirty="0">
                <a:latin typeface="微软雅黑" panose="020B0503020204020204" pitchFamily="34" charset="-122"/>
                <a:ea typeface="微软雅黑" panose="020B0503020204020204" pitchFamily="34" charset="-122"/>
              </a:rPr>
              <a:t>触发器正常工作，必须保证</a:t>
            </a:r>
            <a:r>
              <a:rPr lang="zh-CN" altLang="en-US" sz="2200" b="1" kern="100" dirty="0">
                <a:latin typeface="微软雅黑" panose="020B0503020204020204" pitchFamily="34" charset="-122"/>
                <a:ea typeface="微软雅黑" panose="020B0503020204020204" pitchFamily="34" charset="-122"/>
              </a:rPr>
              <a:t>时钟周期</a:t>
            </a:r>
            <a:r>
              <a:rPr lang="en-US" altLang="zh-CN" sz="2200" b="1" kern="100" dirty="0" err="1">
                <a:solidFill>
                  <a:srgbClr val="C00000"/>
                </a:solidFill>
                <a:latin typeface="微软雅黑" panose="020B0503020204020204" pitchFamily="34" charset="-122"/>
                <a:ea typeface="微软雅黑" panose="020B0503020204020204" pitchFamily="34" charset="-122"/>
              </a:rPr>
              <a:t>t</a:t>
            </a:r>
            <a:r>
              <a:rPr lang="en-US" altLang="zh-CN" sz="2200" b="1" kern="100" baseline="-25000" dirty="0" err="1">
                <a:solidFill>
                  <a:srgbClr val="C00000"/>
                </a:solidFill>
                <a:latin typeface="微软雅黑" panose="020B0503020204020204" pitchFamily="34" charset="-122"/>
                <a:ea typeface="微软雅黑" panose="020B0503020204020204" pitchFamily="34" charset="-122"/>
              </a:rPr>
              <a:t>clk</a:t>
            </a:r>
            <a:r>
              <a:rPr lang="zh-CN" altLang="en-US" sz="2200" b="1" kern="100" dirty="0">
                <a:latin typeface="微软雅黑" panose="020B0503020204020204" pitchFamily="34" charset="-122"/>
                <a:ea typeface="微软雅黑" panose="020B0503020204020204" pitchFamily="34" charset="-122"/>
              </a:rPr>
              <a:t>不</a:t>
            </a:r>
            <a:r>
              <a:rPr lang="zh-CN" altLang="zh-CN" sz="2200" b="1" kern="100" dirty="0">
                <a:latin typeface="微软雅黑" panose="020B0503020204020204" pitchFamily="34" charset="-122"/>
                <a:ea typeface="微软雅黑" panose="020B0503020204020204" pitchFamily="34" charset="-122"/>
              </a:rPr>
              <a:t>能</a:t>
            </a:r>
            <a:r>
              <a:rPr lang="zh-CN" altLang="en-US" sz="2200" b="1" kern="100" dirty="0">
                <a:latin typeface="微软雅黑" panose="020B0503020204020204" pitchFamily="34" charset="-122"/>
                <a:ea typeface="微软雅黑" panose="020B0503020204020204" pitchFamily="34" charset="-122"/>
              </a:rPr>
              <a:t>小于</a:t>
            </a:r>
            <a:r>
              <a:rPr lang="zh-CN" altLang="zh-CN" sz="2200" b="1" kern="100" dirty="0">
                <a:latin typeface="微软雅黑" panose="020B0503020204020204" pitchFamily="34" charset="-122"/>
                <a:ea typeface="微软雅黑" panose="020B0503020204020204" pitchFamily="34" charset="-122"/>
              </a:rPr>
              <a:t>触发器锁存延迟</a:t>
            </a:r>
            <a:r>
              <a:rPr lang="en-US" altLang="zh-CN" sz="2200" b="1" dirty="0" err="1">
                <a:solidFill>
                  <a:srgbClr val="C00000"/>
                </a:solidFill>
              </a:rPr>
              <a:t>t</a:t>
            </a:r>
            <a:r>
              <a:rPr lang="en-US" altLang="zh-CN" sz="2200" b="1" baseline="-25000" dirty="0" err="1">
                <a:solidFill>
                  <a:srgbClr val="C00000"/>
                </a:solidFill>
              </a:rPr>
              <a:t>ffpd</a:t>
            </a:r>
            <a:r>
              <a:rPr lang="en-US" altLang="zh-CN" sz="2200" b="1" baseline="-25000" dirty="0">
                <a:solidFill>
                  <a:srgbClr val="C00000"/>
                </a:solidFill>
              </a:rPr>
              <a:t> </a:t>
            </a:r>
            <a:r>
              <a:rPr lang="zh-CN" altLang="zh-CN" sz="2200" b="1" kern="100" dirty="0">
                <a:latin typeface="微软雅黑" panose="020B0503020204020204" pitchFamily="34" charset="-122"/>
                <a:ea typeface="微软雅黑" panose="020B0503020204020204" pitchFamily="34" charset="-122"/>
              </a:rPr>
              <a:t>加</a:t>
            </a:r>
            <a:r>
              <a:rPr lang="en-US" altLang="zh-CN" sz="2200" b="1" kern="100" dirty="0">
                <a:latin typeface="微软雅黑" panose="020B0503020204020204" pitchFamily="34" charset="-122"/>
                <a:ea typeface="微软雅黑" panose="020B0503020204020204" pitchFamily="34" charset="-122"/>
              </a:rPr>
              <a:t> </a:t>
            </a:r>
            <a:r>
              <a:rPr lang="zh-CN" altLang="zh-CN" sz="2200" b="1" kern="100" dirty="0">
                <a:latin typeface="微软雅黑" panose="020B0503020204020204" pitchFamily="34" charset="-122"/>
                <a:ea typeface="微软雅黑" panose="020B0503020204020204" pitchFamily="34" charset="-122"/>
              </a:rPr>
              <a:t>次态信号经过激励逻辑延迟</a:t>
            </a:r>
            <a:r>
              <a:rPr lang="en-US" altLang="zh-CN" sz="2200" b="1" dirty="0" err="1">
                <a:solidFill>
                  <a:srgbClr val="C00000"/>
                </a:solidFill>
              </a:rPr>
              <a:t>t</a:t>
            </a:r>
            <a:r>
              <a:rPr lang="en-US" altLang="zh-CN" sz="2200" b="1" baseline="-25000" dirty="0" err="1">
                <a:solidFill>
                  <a:srgbClr val="C00000"/>
                </a:solidFill>
              </a:rPr>
              <a:t>comb</a:t>
            </a:r>
            <a:r>
              <a:rPr lang="en-US" altLang="zh-CN" sz="2200" b="1" baseline="-25000" dirty="0">
                <a:solidFill>
                  <a:srgbClr val="C00000"/>
                </a:solidFill>
              </a:rPr>
              <a:t> </a:t>
            </a:r>
            <a:r>
              <a:rPr lang="zh-CN" altLang="en-US" sz="2200" b="1" kern="100" dirty="0">
                <a:latin typeface="微软雅黑" panose="020B0503020204020204" pitchFamily="34" charset="-122"/>
                <a:ea typeface="微软雅黑" panose="020B0503020204020204" pitchFamily="34" charset="-122"/>
              </a:rPr>
              <a:t>加 </a:t>
            </a:r>
            <a:r>
              <a:rPr lang="zh-CN" altLang="zh-CN" sz="2200" b="1" kern="100" dirty="0">
                <a:latin typeface="微软雅黑" panose="020B0503020204020204" pitchFamily="34" charset="-122"/>
                <a:ea typeface="微软雅黑" panose="020B0503020204020204" pitchFamily="34" charset="-122"/>
              </a:rPr>
              <a:t>触发器的</a:t>
            </a:r>
            <a:r>
              <a:rPr lang="zh-CN" altLang="en-US" sz="2200" b="1" kern="100" dirty="0">
                <a:latin typeface="微软雅黑" panose="020B0503020204020204" pitchFamily="34" charset="-122"/>
                <a:ea typeface="微软雅黑" panose="020B0503020204020204" pitchFamily="34" charset="-122"/>
              </a:rPr>
              <a:t>建立</a:t>
            </a:r>
            <a:r>
              <a:rPr lang="zh-CN" altLang="zh-CN" sz="2200" b="1" kern="100" dirty="0">
                <a:latin typeface="微软雅黑" panose="020B0503020204020204" pitchFamily="34" charset="-122"/>
                <a:ea typeface="微软雅黑" panose="020B0503020204020204" pitchFamily="34" charset="-122"/>
              </a:rPr>
              <a:t>时间</a:t>
            </a:r>
            <a:r>
              <a:rPr lang="en-US" altLang="zh-CN" sz="2200" b="1" dirty="0" err="1">
                <a:solidFill>
                  <a:srgbClr val="C00000"/>
                </a:solidFill>
              </a:rPr>
              <a:t>t</a:t>
            </a:r>
            <a:r>
              <a:rPr lang="en-US" altLang="zh-CN" sz="2200" b="1" baseline="-25000" dirty="0" err="1">
                <a:solidFill>
                  <a:srgbClr val="C00000"/>
                </a:solidFill>
              </a:rPr>
              <a:t>setup</a:t>
            </a:r>
            <a:r>
              <a:rPr lang="en-US" altLang="zh-CN" sz="2200" b="1" baseline="-25000" dirty="0"/>
              <a:t> </a:t>
            </a:r>
            <a:r>
              <a:rPr lang="zh-CN" altLang="zh-CN" sz="2200" b="1" kern="100" dirty="0">
                <a:latin typeface="微软雅黑" panose="020B0503020204020204" pitchFamily="34" charset="-122"/>
                <a:ea typeface="微软雅黑" panose="020B0503020204020204" pitchFamily="34" charset="-122"/>
              </a:rPr>
              <a:t>。</a:t>
            </a:r>
          </a:p>
          <a:p>
            <a:pPr indent="266700">
              <a:lnSpc>
                <a:spcPct val="120000"/>
              </a:lnSpc>
              <a:spcAft>
                <a:spcPts val="0"/>
              </a:spcAft>
            </a:pPr>
            <a:r>
              <a:rPr lang="zh-CN" altLang="en-US" sz="2200" b="1" kern="100" dirty="0">
                <a:latin typeface="微软雅黑" panose="020B0503020204020204" pitchFamily="34" charset="-122"/>
                <a:ea typeface="微软雅黑" panose="020B0503020204020204" pitchFamily="34" charset="-122"/>
              </a:rPr>
              <a:t>（</a:t>
            </a:r>
            <a:r>
              <a:rPr lang="en-US" altLang="zh-CN" sz="2200" b="1" kern="100" dirty="0">
                <a:latin typeface="微软雅黑" panose="020B0503020204020204" pitchFamily="34" charset="-122"/>
                <a:ea typeface="微软雅黑" panose="020B0503020204020204" pitchFamily="34" charset="-122"/>
              </a:rPr>
              <a:t>2</a:t>
            </a:r>
            <a:r>
              <a:rPr lang="zh-CN" altLang="en-US" sz="2200" b="1" kern="100" dirty="0">
                <a:latin typeface="微软雅黑" panose="020B0503020204020204" pitchFamily="34" charset="-122"/>
                <a:ea typeface="微软雅黑" panose="020B0503020204020204" pitchFamily="34" charset="-122"/>
              </a:rPr>
              <a:t>）为使</a:t>
            </a:r>
            <a:r>
              <a:rPr lang="zh-CN" altLang="zh-CN" sz="2200" b="1" kern="100" dirty="0">
                <a:latin typeface="微软雅黑" panose="020B0503020204020204" pitchFamily="34" charset="-122"/>
                <a:ea typeface="微软雅黑" panose="020B0503020204020204" pitchFamily="34" charset="-122"/>
              </a:rPr>
              <a:t>触发器正常工作，必须保证外部激励信号在时钟有效边沿到来后的保持时间</a:t>
            </a:r>
            <a:r>
              <a:rPr lang="en-US" altLang="zh-CN" sz="2200" b="1" kern="100" dirty="0" err="1">
                <a:solidFill>
                  <a:srgbClr val="C00000"/>
                </a:solidFill>
                <a:latin typeface="微软雅黑" panose="020B0503020204020204" pitchFamily="34" charset="-122"/>
                <a:ea typeface="微软雅黑" panose="020B0503020204020204" pitchFamily="34" charset="-122"/>
              </a:rPr>
              <a:t>t</a:t>
            </a:r>
            <a:r>
              <a:rPr lang="en-US" altLang="zh-CN" sz="2200" b="1" kern="100" baseline="-25000" dirty="0" err="1">
                <a:solidFill>
                  <a:srgbClr val="C00000"/>
                </a:solidFill>
                <a:latin typeface="微软雅黑" panose="020B0503020204020204" pitchFamily="34" charset="-122"/>
                <a:ea typeface="微软雅黑" panose="020B0503020204020204" pitchFamily="34" charset="-122"/>
              </a:rPr>
              <a:t>hold</a:t>
            </a:r>
            <a:r>
              <a:rPr lang="zh-CN" altLang="zh-CN" sz="2200" b="1" kern="100" dirty="0">
                <a:latin typeface="微软雅黑" panose="020B0503020204020204" pitchFamily="34" charset="-122"/>
                <a:ea typeface="微软雅黑" panose="020B0503020204020204" pitchFamily="34" charset="-122"/>
              </a:rPr>
              <a:t>内能保持稳定不变。这就要求次态信号不能反馈太快，即触发器锁存延迟</a:t>
            </a:r>
            <a:r>
              <a:rPr lang="en-US" altLang="zh-CN" sz="2200" b="1" dirty="0" err="1">
                <a:solidFill>
                  <a:srgbClr val="C00000"/>
                </a:solidFill>
              </a:rPr>
              <a:t>t</a:t>
            </a:r>
            <a:r>
              <a:rPr lang="en-US" altLang="zh-CN" sz="2200" b="1" baseline="-25000" dirty="0" err="1">
                <a:solidFill>
                  <a:srgbClr val="C00000"/>
                </a:solidFill>
              </a:rPr>
              <a:t>ffpd</a:t>
            </a:r>
            <a:r>
              <a:rPr lang="en-US" altLang="zh-CN" sz="2200" b="1" baseline="-25000" dirty="0">
                <a:solidFill>
                  <a:srgbClr val="C00000"/>
                </a:solidFill>
              </a:rPr>
              <a:t> </a:t>
            </a:r>
            <a:r>
              <a:rPr lang="zh-CN" altLang="zh-CN" sz="2200" b="1" kern="100" dirty="0">
                <a:latin typeface="微软雅黑" panose="020B0503020204020204" pitchFamily="34" charset="-122"/>
                <a:ea typeface="微软雅黑" panose="020B0503020204020204" pitchFamily="34" charset="-122"/>
              </a:rPr>
              <a:t>加</a:t>
            </a:r>
            <a:r>
              <a:rPr lang="en-US" altLang="zh-CN" sz="2200" b="1" kern="100" dirty="0">
                <a:latin typeface="微软雅黑" panose="020B0503020204020204" pitchFamily="34" charset="-122"/>
                <a:ea typeface="微软雅黑" panose="020B0503020204020204" pitchFamily="34" charset="-122"/>
              </a:rPr>
              <a:t> </a:t>
            </a:r>
            <a:r>
              <a:rPr lang="zh-CN" altLang="zh-CN" sz="2200" b="1" kern="100" dirty="0">
                <a:latin typeface="微软雅黑" panose="020B0503020204020204" pitchFamily="34" charset="-122"/>
                <a:ea typeface="微软雅黑" panose="020B0503020204020204" pitchFamily="34" charset="-122"/>
              </a:rPr>
              <a:t>次态信号经过激励逻辑延迟</a:t>
            </a:r>
            <a:r>
              <a:rPr lang="en-US" altLang="zh-CN" sz="2200" b="1" dirty="0" err="1">
                <a:solidFill>
                  <a:srgbClr val="C00000"/>
                </a:solidFill>
              </a:rPr>
              <a:t>t</a:t>
            </a:r>
            <a:r>
              <a:rPr lang="en-US" altLang="zh-CN" sz="2200" b="1" baseline="-25000" dirty="0" err="1">
                <a:solidFill>
                  <a:srgbClr val="C00000"/>
                </a:solidFill>
              </a:rPr>
              <a:t>comb</a:t>
            </a:r>
            <a:r>
              <a:rPr lang="zh-CN" altLang="zh-CN" sz="2200" b="1" kern="100" dirty="0">
                <a:latin typeface="微软雅黑" panose="020B0503020204020204" pitchFamily="34" charset="-122"/>
                <a:ea typeface="微软雅黑" panose="020B0503020204020204" pitchFamily="34" charset="-122"/>
              </a:rPr>
              <a:t>不能小于触发器的保持时间</a:t>
            </a:r>
            <a:r>
              <a:rPr lang="en-US" altLang="zh-CN" sz="2200" b="1" dirty="0" err="1">
                <a:solidFill>
                  <a:srgbClr val="C00000"/>
                </a:solidFill>
              </a:rPr>
              <a:t>t</a:t>
            </a:r>
            <a:r>
              <a:rPr lang="en-US" altLang="zh-CN" sz="2200" b="1" baseline="-25000" dirty="0" err="1">
                <a:solidFill>
                  <a:srgbClr val="C00000"/>
                </a:solidFill>
              </a:rPr>
              <a:t>hold</a:t>
            </a:r>
            <a:r>
              <a:rPr lang="en-US" altLang="zh-CN" sz="2200" b="1" baseline="-25000" dirty="0"/>
              <a:t> </a:t>
            </a:r>
            <a:r>
              <a:rPr lang="zh-CN" altLang="zh-CN" sz="2200" b="1" kern="100" dirty="0">
                <a:latin typeface="微软雅黑" panose="020B0503020204020204" pitchFamily="34" charset="-122"/>
                <a:ea typeface="微软雅黑" panose="020B0503020204020204" pitchFamily="34" charset="-122"/>
              </a:rPr>
              <a:t>。</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第四讲</a:t>
            </a:r>
            <a:r>
              <a:rPr lang="en-US" altLang="zh-CN" dirty="0"/>
              <a:t> </a:t>
            </a:r>
            <a:r>
              <a:rPr lang="zh-CN" altLang="en-US" dirty="0"/>
              <a:t>典型时序逻辑部件设计</a:t>
            </a:r>
          </a:p>
        </p:txBody>
      </p:sp>
      <p:sp>
        <p:nvSpPr>
          <p:cNvPr id="4" name="灯片编号占位符 3"/>
          <p:cNvSpPr>
            <a:spLocks noGrp="1"/>
          </p:cNvSpPr>
          <p:nvPr>
            <p:ph type="sldNum" sz="quarter" idx="4294967295"/>
          </p:nvPr>
        </p:nvSpPr>
        <p:spPr>
          <a:xfrm>
            <a:off x="8558213" y="6427788"/>
            <a:ext cx="585787" cy="457200"/>
          </a:xfrm>
          <a:prstGeom prst="rect">
            <a:avLst/>
          </a:prstGeom>
        </p:spPr>
        <p:txBody>
          <a:bodyPr/>
          <a:lstStyle/>
          <a:p>
            <a:pPr>
              <a:defRPr/>
            </a:pPr>
            <a:fld id="{9FA417FE-F425-4737-9F54-FC407C36B58E}" type="slidenum">
              <a:rPr lang="en-US" altLang="zh-CN" smtClean="0"/>
              <a:t>41</a:t>
            </a:fld>
            <a:endParaRPr lang="en-US" altLang="zh-CN"/>
          </a:p>
        </p:txBody>
      </p:sp>
      <p:sp>
        <p:nvSpPr>
          <p:cNvPr id="7" name="内容占位符 2"/>
          <p:cNvSpPr txBox="1"/>
          <p:nvPr/>
        </p:nvSpPr>
        <p:spPr bwMode="auto">
          <a:xfrm>
            <a:off x="2652266" y="3212976"/>
            <a:ext cx="3839468" cy="228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9pPr>
          </a:lstStyle>
          <a:p>
            <a:pPr marL="203200" indent="-2032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计数器</a:t>
            </a:r>
            <a:endParaRPr lang="en-US" altLang="zh-CN" sz="2800" dirty="0">
              <a:latin typeface="微软雅黑" panose="020B0503020204020204" pitchFamily="34" charset="-122"/>
              <a:ea typeface="微软雅黑" panose="020B0503020204020204" pitchFamily="34" charset="-122"/>
            </a:endParaRPr>
          </a:p>
          <a:p>
            <a:pPr marL="203200" indent="-2032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寄存器和寄存器堆</a:t>
            </a:r>
            <a:endParaRPr lang="en-US" altLang="zh-CN" sz="2800" dirty="0">
              <a:latin typeface="微软雅黑" panose="020B0503020204020204" pitchFamily="34" charset="-122"/>
              <a:ea typeface="微软雅黑" panose="020B0503020204020204" pitchFamily="34" charset="-122"/>
            </a:endParaRPr>
          </a:p>
          <a:p>
            <a:pPr marL="203200" indent="-203200" algn="l">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移位寄存器</a:t>
            </a:r>
            <a:endParaRPr lang="en-US" altLang="zh-CN" sz="2800" dirty="0">
              <a:latin typeface="微软雅黑" panose="020B0503020204020204" pitchFamily="34" charset="-122"/>
              <a:ea typeface="微软雅黑" panose="020B0503020204020204" pitchFamily="34" charset="-122"/>
            </a:endParaRPr>
          </a:p>
          <a:p>
            <a:endParaRPr lang="zh-CN" altLang="en-US" kern="0" dirty="0"/>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t>计数器</a:t>
            </a:r>
          </a:p>
        </p:txBody>
      </p:sp>
      <p:sp>
        <p:nvSpPr>
          <p:cNvPr id="3" name="内容占位符 2"/>
          <p:cNvSpPr>
            <a:spLocks noGrp="1"/>
          </p:cNvSpPr>
          <p:nvPr>
            <p:ph idx="1"/>
          </p:nvPr>
        </p:nvSpPr>
        <p:spPr>
          <a:xfrm>
            <a:off x="444500" y="889000"/>
            <a:ext cx="8523654" cy="5427576"/>
          </a:xfrm>
        </p:spPr>
        <p:txBody>
          <a:bodyPr/>
          <a:lstStyle/>
          <a:p>
            <a:pPr>
              <a:spcBef>
                <a:spcPts val="1200"/>
              </a:spcBef>
            </a:pPr>
            <a:r>
              <a:rPr lang="zh-CN" altLang="en-US" sz="2200" b="1" dirty="0"/>
              <a:t>计数器是一种对外部激励信号进行总数统计的时序逻辑元件</a:t>
            </a:r>
            <a:endParaRPr lang="en-US" altLang="zh-CN" sz="2200" b="1" dirty="0"/>
          </a:p>
          <a:p>
            <a:pPr>
              <a:spcBef>
                <a:spcPts val="1200"/>
              </a:spcBef>
            </a:pPr>
            <a:r>
              <a:rPr lang="zh-CN" altLang="en-US" sz="2200" b="1" dirty="0"/>
              <a:t>一般从</a:t>
            </a:r>
            <a:r>
              <a:rPr lang="en-US" altLang="zh-CN" sz="2200" b="1" dirty="0"/>
              <a:t>0</a:t>
            </a:r>
            <a:r>
              <a:rPr lang="zh-CN" altLang="en-US" sz="2200" b="1" dirty="0"/>
              <a:t>开始计数，在达到最大计数值时输出一次计数完成信号，并重新开始计数</a:t>
            </a:r>
            <a:endParaRPr lang="en-US" altLang="zh-CN" sz="2200" b="1" dirty="0"/>
          </a:p>
          <a:p>
            <a:pPr>
              <a:spcBef>
                <a:spcPts val="1200"/>
              </a:spcBef>
            </a:pPr>
            <a:r>
              <a:rPr lang="zh-CN" altLang="en-US" sz="2200" b="1" dirty="0"/>
              <a:t>最大计数值为计数器的模</a:t>
            </a:r>
            <a:endParaRPr lang="en-US" altLang="zh-CN" sz="2200" b="1" dirty="0"/>
          </a:p>
          <a:p>
            <a:pPr>
              <a:lnSpc>
                <a:spcPct val="110000"/>
              </a:lnSpc>
              <a:spcBef>
                <a:spcPts val="1200"/>
              </a:spcBef>
            </a:pPr>
            <a:r>
              <a:rPr lang="zh-CN" altLang="en-US" sz="2200" b="1" dirty="0"/>
              <a:t>计数器的分类</a:t>
            </a:r>
          </a:p>
          <a:p>
            <a:pPr lvl="1">
              <a:lnSpc>
                <a:spcPct val="110000"/>
              </a:lnSpc>
              <a:spcBef>
                <a:spcPts val="1200"/>
              </a:spcBef>
            </a:pPr>
            <a:r>
              <a:rPr lang="zh-CN" altLang="en-US" sz="2200" dirty="0">
                <a:latin typeface="微软雅黑" panose="020B0503020204020204" pitchFamily="34" charset="-122"/>
                <a:ea typeface="微软雅黑" panose="020B0503020204020204" pitchFamily="34" charset="-122"/>
              </a:rPr>
              <a:t>按时钟：同步、异步</a:t>
            </a:r>
          </a:p>
          <a:p>
            <a:pPr lvl="1">
              <a:lnSpc>
                <a:spcPct val="110000"/>
              </a:lnSpc>
              <a:spcBef>
                <a:spcPts val="1200"/>
              </a:spcBef>
            </a:pPr>
            <a:r>
              <a:rPr lang="zh-CN" altLang="en-US" sz="2200" dirty="0">
                <a:latin typeface="微软雅黑" panose="020B0503020204020204" pitchFamily="34" charset="-122"/>
                <a:ea typeface="微软雅黑" panose="020B0503020204020204" pitchFamily="34" charset="-122"/>
              </a:rPr>
              <a:t>按计数方式：加法、减法、可逆</a:t>
            </a:r>
          </a:p>
          <a:p>
            <a:pPr lvl="1">
              <a:lnSpc>
                <a:spcPct val="110000"/>
              </a:lnSpc>
              <a:spcBef>
                <a:spcPts val="1200"/>
              </a:spcBef>
            </a:pPr>
            <a:r>
              <a:rPr lang="zh-CN" altLang="en-US" sz="2200" dirty="0">
                <a:latin typeface="微软雅黑" panose="020B0503020204020204" pitchFamily="34" charset="-122"/>
                <a:ea typeface="微软雅黑" panose="020B0503020204020204" pitchFamily="34" charset="-122"/>
              </a:rPr>
              <a:t>按编码方式：二进制、十进制</a:t>
            </a:r>
            <a:r>
              <a:rPr lang="en-US" altLang="zh-CN" sz="2200" dirty="0">
                <a:latin typeface="微软雅黑" panose="020B0503020204020204" pitchFamily="34" charset="-122"/>
                <a:ea typeface="微软雅黑" panose="020B0503020204020204" pitchFamily="34" charset="-122"/>
              </a:rPr>
              <a:t>BCD</a:t>
            </a:r>
            <a:r>
              <a:rPr lang="zh-CN" altLang="en-US" sz="2200" dirty="0">
                <a:latin typeface="微软雅黑" panose="020B0503020204020204" pitchFamily="34" charset="-122"/>
                <a:ea typeface="微软雅黑" panose="020B0503020204020204" pitchFamily="34" charset="-122"/>
              </a:rPr>
              <a:t>码、循环码</a:t>
            </a:r>
            <a:endParaRPr lang="en-US" altLang="zh-CN" sz="2200" dirty="0">
              <a:latin typeface="微软雅黑" panose="020B0503020204020204" pitchFamily="34" charset="-122"/>
              <a:ea typeface="微软雅黑" panose="020B0503020204020204" pitchFamily="34" charset="-122"/>
            </a:endParaRPr>
          </a:p>
          <a:p>
            <a:pPr lvl="1">
              <a:lnSpc>
                <a:spcPct val="110000"/>
              </a:lnSpc>
              <a:spcBef>
                <a:spcPts val="1200"/>
              </a:spcBef>
            </a:pPr>
            <a:r>
              <a:rPr lang="zh-CN" altLang="en-US" sz="2200" dirty="0">
                <a:latin typeface="微软雅黑" panose="020B0503020204020204" pitchFamily="34" charset="-122"/>
                <a:ea typeface="微软雅黑" panose="020B0503020204020204" pitchFamily="34" charset="-122"/>
              </a:rPr>
              <a:t>按进位方式：行波（串行）进位、并行进位</a:t>
            </a:r>
          </a:p>
          <a:p>
            <a:pPr marL="495300" lvl="1" indent="0">
              <a:lnSpc>
                <a:spcPct val="110000"/>
              </a:lnSpc>
              <a:buNone/>
            </a:pPr>
            <a:endParaRPr lang="zh-CN" altLang="en-US" sz="2200" dirty="0">
              <a:latin typeface="微软雅黑" panose="020B0503020204020204" pitchFamily="34" charset="-122"/>
              <a:ea typeface="微软雅黑" panose="020B0503020204020204" pitchFamily="34" charset="-122"/>
            </a:endParaRPr>
          </a:p>
          <a:p>
            <a:endParaRPr lang="zh-CN" altLang="en-US"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42</a:t>
            </a:fld>
            <a:endParaRPr lang="en-US" altLang="zh-CN"/>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t>计数器</a:t>
            </a:r>
          </a:p>
        </p:txBody>
      </p:sp>
      <p:sp>
        <p:nvSpPr>
          <p:cNvPr id="3" name="内容占位符 2"/>
          <p:cNvSpPr>
            <a:spLocks noGrp="1"/>
          </p:cNvSpPr>
          <p:nvPr>
            <p:ph idx="1"/>
          </p:nvPr>
        </p:nvSpPr>
        <p:spPr>
          <a:xfrm>
            <a:off x="227102" y="772167"/>
            <a:ext cx="8856984" cy="1280851"/>
          </a:xfrm>
        </p:spPr>
        <p:txBody>
          <a:bodyPr/>
          <a:lstStyle/>
          <a:p>
            <a:r>
              <a:rPr lang="zh-CN" altLang="en-US" sz="2200" b="1" dirty="0"/>
              <a:t>异步行波加法计数器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利用 </a:t>
            </a:r>
            <a:r>
              <a:rPr lang="en-US" altLang="zh-CN" sz="2200" dirty="0">
                <a:latin typeface="微软雅黑" panose="020B0503020204020204" pitchFamily="34" charset="-122"/>
                <a:ea typeface="微软雅黑" panose="020B0503020204020204" pitchFamily="34" charset="-122"/>
              </a:rPr>
              <a:t>T </a:t>
            </a:r>
            <a:r>
              <a:rPr lang="zh-CN" altLang="en-US" sz="2200" dirty="0">
                <a:latin typeface="微软雅黑" panose="020B0503020204020204" pitchFamily="34" charset="-122"/>
                <a:ea typeface="微软雅黑" panose="020B0503020204020204" pitchFamily="34" charset="-122"/>
              </a:rPr>
              <a:t>触发器实现，激励输入像波浪一样由低位向高位传递，每个时钟周期传送一次。</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43</a:t>
            </a:fld>
            <a:endParaRPr lang="en-US" altLang="zh-CN"/>
          </a:p>
        </p:txBody>
      </p:sp>
      <p:grpSp>
        <p:nvGrpSpPr>
          <p:cNvPr id="5" name="Group 17"/>
          <p:cNvGrpSpPr/>
          <p:nvPr/>
        </p:nvGrpSpPr>
        <p:grpSpPr bwMode="auto">
          <a:xfrm>
            <a:off x="469848" y="1988840"/>
            <a:ext cx="8077201" cy="1308185"/>
            <a:chOff x="192" y="864"/>
            <a:chExt cx="5088" cy="1145"/>
          </a:xfrm>
        </p:grpSpPr>
        <p:sp>
          <p:nvSpPr>
            <p:cNvPr id="6" name="Text Box 18"/>
            <p:cNvSpPr txBox="1">
              <a:spLocks noChangeArrowheads="1"/>
            </p:cNvSpPr>
            <p:nvPr/>
          </p:nvSpPr>
          <p:spPr bwMode="auto">
            <a:xfrm>
              <a:off x="192" y="145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7" name="Rectangle 19"/>
            <p:cNvSpPr>
              <a:spLocks noChangeArrowheads="1"/>
            </p:cNvSpPr>
            <p:nvPr/>
          </p:nvSpPr>
          <p:spPr bwMode="auto">
            <a:xfrm>
              <a:off x="864" y="1248"/>
              <a:ext cx="624" cy="73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8" name="Line 20"/>
            <p:cNvSpPr>
              <a:spLocks noChangeShapeType="1"/>
            </p:cNvSpPr>
            <p:nvPr/>
          </p:nvSpPr>
          <p:spPr bwMode="auto">
            <a:xfrm>
              <a:off x="1488"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21"/>
            <p:cNvSpPr>
              <a:spLocks noChangeShapeType="1"/>
            </p:cNvSpPr>
            <p:nvPr/>
          </p:nvSpPr>
          <p:spPr bwMode="auto">
            <a:xfrm>
              <a:off x="1584" y="181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Oval 22"/>
            <p:cNvSpPr>
              <a:spLocks noChangeArrowheads="1"/>
            </p:cNvSpPr>
            <p:nvPr/>
          </p:nvSpPr>
          <p:spPr bwMode="auto">
            <a:xfrm>
              <a:off x="1488" y="1764"/>
              <a:ext cx="96" cy="108"/>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3"/>
            <p:cNvSpPr>
              <a:spLocks noChangeShapeType="1"/>
            </p:cNvSpPr>
            <p:nvPr/>
          </p:nvSpPr>
          <p:spPr bwMode="auto">
            <a:xfrm>
              <a:off x="624"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 name="Group 24"/>
            <p:cNvGrpSpPr/>
            <p:nvPr/>
          </p:nvGrpSpPr>
          <p:grpSpPr bwMode="auto">
            <a:xfrm>
              <a:off x="864" y="1536"/>
              <a:ext cx="96" cy="96"/>
              <a:chOff x="1920" y="1440"/>
              <a:chExt cx="192" cy="288"/>
            </a:xfrm>
          </p:grpSpPr>
          <p:sp>
            <p:nvSpPr>
              <p:cNvPr id="52" name="Line 25"/>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26"/>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Text Box 27"/>
            <p:cNvSpPr txBox="1">
              <a:spLocks noChangeArrowheads="1"/>
            </p:cNvSpPr>
            <p:nvPr/>
          </p:nvSpPr>
          <p:spPr bwMode="auto">
            <a:xfrm>
              <a:off x="912"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4" name="Rectangle 28"/>
            <p:cNvSpPr>
              <a:spLocks noChangeArrowheads="1"/>
            </p:cNvSpPr>
            <p:nvPr/>
          </p:nvSpPr>
          <p:spPr bwMode="auto">
            <a:xfrm>
              <a:off x="2016" y="1248"/>
              <a:ext cx="624" cy="75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 name="Oval 29"/>
            <p:cNvSpPr>
              <a:spLocks noChangeArrowheads="1"/>
            </p:cNvSpPr>
            <p:nvPr/>
          </p:nvSpPr>
          <p:spPr bwMode="auto">
            <a:xfrm>
              <a:off x="2640" y="179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30"/>
            <p:cNvSpPr>
              <a:spLocks noChangeShapeType="1"/>
            </p:cNvSpPr>
            <p:nvPr/>
          </p:nvSpPr>
          <p:spPr bwMode="auto">
            <a:xfrm>
              <a:off x="1776"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7" name="Group 31"/>
            <p:cNvGrpSpPr/>
            <p:nvPr/>
          </p:nvGrpSpPr>
          <p:grpSpPr bwMode="auto">
            <a:xfrm>
              <a:off x="2016" y="1536"/>
              <a:ext cx="96" cy="96"/>
              <a:chOff x="1920" y="1440"/>
              <a:chExt cx="192" cy="288"/>
            </a:xfrm>
          </p:grpSpPr>
          <p:sp>
            <p:nvSpPr>
              <p:cNvPr id="50" name="Line 32"/>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3"/>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 name="Text Box 34"/>
            <p:cNvSpPr txBox="1">
              <a:spLocks noChangeArrowheads="1"/>
            </p:cNvSpPr>
            <p:nvPr/>
          </p:nvSpPr>
          <p:spPr bwMode="auto">
            <a:xfrm>
              <a:off x="2064"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T</a:t>
              </a:r>
              <a:endParaRPr lang="zh-CN" altLang="en-US" b="1" dirty="0"/>
            </a:p>
          </p:txBody>
        </p:sp>
        <p:sp>
          <p:nvSpPr>
            <p:cNvPr id="19" name="Rectangle 35"/>
            <p:cNvSpPr>
              <a:spLocks noChangeArrowheads="1"/>
            </p:cNvSpPr>
            <p:nvPr/>
          </p:nvSpPr>
          <p:spPr bwMode="auto">
            <a:xfrm>
              <a:off x="3168" y="1248"/>
              <a:ext cx="624" cy="761"/>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20" name="Oval 36"/>
            <p:cNvSpPr>
              <a:spLocks noChangeArrowheads="1"/>
            </p:cNvSpPr>
            <p:nvPr/>
          </p:nvSpPr>
          <p:spPr bwMode="auto">
            <a:xfrm>
              <a:off x="3792" y="179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 name="Group 37"/>
            <p:cNvGrpSpPr/>
            <p:nvPr/>
          </p:nvGrpSpPr>
          <p:grpSpPr bwMode="auto">
            <a:xfrm>
              <a:off x="3168" y="1536"/>
              <a:ext cx="96" cy="96"/>
              <a:chOff x="1920" y="1440"/>
              <a:chExt cx="192" cy="288"/>
            </a:xfrm>
          </p:grpSpPr>
          <p:sp>
            <p:nvSpPr>
              <p:cNvPr id="48" name="Line 38"/>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39"/>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 name="Text Box 40"/>
            <p:cNvSpPr txBox="1">
              <a:spLocks noChangeArrowheads="1"/>
            </p:cNvSpPr>
            <p:nvPr/>
          </p:nvSpPr>
          <p:spPr bwMode="auto">
            <a:xfrm>
              <a:off x="3216"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23" name="Rectangle 41"/>
            <p:cNvSpPr>
              <a:spLocks noChangeArrowheads="1"/>
            </p:cNvSpPr>
            <p:nvPr/>
          </p:nvSpPr>
          <p:spPr bwMode="auto">
            <a:xfrm>
              <a:off x="4320" y="1248"/>
              <a:ext cx="624" cy="74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24" name="Line 42"/>
            <p:cNvSpPr>
              <a:spLocks noChangeShapeType="1"/>
            </p:cNvSpPr>
            <p:nvPr/>
          </p:nvSpPr>
          <p:spPr bwMode="auto">
            <a:xfrm>
              <a:off x="5040" y="1813"/>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Oval 43"/>
            <p:cNvSpPr>
              <a:spLocks noChangeArrowheads="1"/>
            </p:cNvSpPr>
            <p:nvPr/>
          </p:nvSpPr>
          <p:spPr bwMode="auto">
            <a:xfrm>
              <a:off x="4944" y="1765"/>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44"/>
            <p:cNvGrpSpPr/>
            <p:nvPr/>
          </p:nvGrpSpPr>
          <p:grpSpPr bwMode="auto">
            <a:xfrm>
              <a:off x="4320" y="1536"/>
              <a:ext cx="96" cy="96"/>
              <a:chOff x="1920" y="1440"/>
              <a:chExt cx="192" cy="288"/>
            </a:xfrm>
          </p:grpSpPr>
          <p:sp>
            <p:nvSpPr>
              <p:cNvPr id="46" name="Line 45"/>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46"/>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 name="Text Box 47"/>
            <p:cNvSpPr txBox="1">
              <a:spLocks noChangeArrowheads="1"/>
            </p:cNvSpPr>
            <p:nvPr/>
          </p:nvSpPr>
          <p:spPr bwMode="auto">
            <a:xfrm>
              <a:off x="436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28" name="Line 48"/>
            <p:cNvSpPr>
              <a:spLocks noChangeShapeType="1"/>
            </p:cNvSpPr>
            <p:nvPr/>
          </p:nvSpPr>
          <p:spPr bwMode="auto">
            <a:xfrm>
              <a:off x="1776" y="1584"/>
              <a:ext cx="0" cy="221"/>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49"/>
            <p:cNvSpPr>
              <a:spLocks noChangeShapeType="1"/>
            </p:cNvSpPr>
            <p:nvPr/>
          </p:nvSpPr>
          <p:spPr bwMode="auto">
            <a:xfrm>
              <a:off x="1680"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50"/>
            <p:cNvSpPr>
              <a:spLocks noChangeShapeType="1"/>
            </p:cNvSpPr>
            <p:nvPr/>
          </p:nvSpPr>
          <p:spPr bwMode="auto">
            <a:xfrm>
              <a:off x="2736" y="184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51"/>
            <p:cNvSpPr>
              <a:spLocks noChangeShapeType="1"/>
            </p:cNvSpPr>
            <p:nvPr/>
          </p:nvSpPr>
          <p:spPr bwMode="auto">
            <a:xfrm>
              <a:off x="2928"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52"/>
            <p:cNvSpPr>
              <a:spLocks noChangeShapeType="1"/>
            </p:cNvSpPr>
            <p:nvPr/>
          </p:nvSpPr>
          <p:spPr bwMode="auto">
            <a:xfrm>
              <a:off x="2928" y="1584"/>
              <a:ext cx="0" cy="25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53"/>
            <p:cNvSpPr>
              <a:spLocks noChangeShapeType="1"/>
            </p:cNvSpPr>
            <p:nvPr/>
          </p:nvSpPr>
          <p:spPr bwMode="auto">
            <a:xfrm>
              <a:off x="3888" y="184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54"/>
            <p:cNvSpPr>
              <a:spLocks noChangeShapeType="1"/>
            </p:cNvSpPr>
            <p:nvPr/>
          </p:nvSpPr>
          <p:spPr bwMode="auto">
            <a:xfrm>
              <a:off x="4080"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55"/>
            <p:cNvSpPr>
              <a:spLocks noChangeShapeType="1"/>
            </p:cNvSpPr>
            <p:nvPr/>
          </p:nvSpPr>
          <p:spPr bwMode="auto">
            <a:xfrm>
              <a:off x="4080" y="1584"/>
              <a:ext cx="0" cy="25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56"/>
            <p:cNvSpPr>
              <a:spLocks noChangeShapeType="1"/>
            </p:cNvSpPr>
            <p:nvPr/>
          </p:nvSpPr>
          <p:spPr bwMode="auto">
            <a:xfrm>
              <a:off x="2640"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57"/>
            <p:cNvSpPr>
              <a:spLocks noChangeShapeType="1"/>
            </p:cNvSpPr>
            <p:nvPr/>
          </p:nvSpPr>
          <p:spPr bwMode="auto">
            <a:xfrm flipH="1">
              <a:off x="2832"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58"/>
            <p:cNvSpPr>
              <a:spLocks noChangeShapeType="1"/>
            </p:cNvSpPr>
            <p:nvPr/>
          </p:nvSpPr>
          <p:spPr bwMode="auto">
            <a:xfrm>
              <a:off x="3792"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59"/>
            <p:cNvSpPr>
              <a:spLocks noChangeShapeType="1"/>
            </p:cNvSpPr>
            <p:nvPr/>
          </p:nvSpPr>
          <p:spPr bwMode="auto">
            <a:xfrm>
              <a:off x="3984"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60"/>
            <p:cNvSpPr>
              <a:spLocks noChangeShapeType="1"/>
            </p:cNvSpPr>
            <p:nvPr/>
          </p:nvSpPr>
          <p:spPr bwMode="auto">
            <a:xfrm>
              <a:off x="4944"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61"/>
            <p:cNvSpPr>
              <a:spLocks noChangeShapeType="1"/>
            </p:cNvSpPr>
            <p:nvPr/>
          </p:nvSpPr>
          <p:spPr bwMode="auto">
            <a:xfrm>
              <a:off x="5136"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Text Box 62"/>
            <p:cNvSpPr txBox="1">
              <a:spLocks noChangeArrowheads="1"/>
            </p:cNvSpPr>
            <p:nvPr/>
          </p:nvSpPr>
          <p:spPr bwMode="auto">
            <a:xfrm>
              <a:off x="1488"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Q0</a:t>
              </a:r>
            </a:p>
          </p:txBody>
        </p:sp>
        <p:sp>
          <p:nvSpPr>
            <p:cNvPr id="43" name="Text Box 63"/>
            <p:cNvSpPr txBox="1">
              <a:spLocks noChangeArrowheads="1"/>
            </p:cNvSpPr>
            <p:nvPr/>
          </p:nvSpPr>
          <p:spPr bwMode="auto">
            <a:xfrm>
              <a:off x="2649"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Q1</a:t>
              </a:r>
            </a:p>
          </p:txBody>
        </p:sp>
        <p:sp>
          <p:nvSpPr>
            <p:cNvPr id="44" name="Text Box 64"/>
            <p:cNvSpPr txBox="1">
              <a:spLocks noChangeArrowheads="1"/>
            </p:cNvSpPr>
            <p:nvPr/>
          </p:nvSpPr>
          <p:spPr bwMode="auto">
            <a:xfrm>
              <a:off x="3792"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Q2</a:t>
              </a:r>
            </a:p>
          </p:txBody>
        </p:sp>
        <p:sp>
          <p:nvSpPr>
            <p:cNvPr id="45" name="Text Box 65"/>
            <p:cNvSpPr txBox="1">
              <a:spLocks noChangeArrowheads="1"/>
            </p:cNvSpPr>
            <p:nvPr/>
          </p:nvSpPr>
          <p:spPr bwMode="auto">
            <a:xfrm>
              <a:off x="4953"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Q3</a:t>
              </a:r>
            </a:p>
          </p:txBody>
        </p:sp>
      </p:grpSp>
      <p:grpSp>
        <p:nvGrpSpPr>
          <p:cNvPr id="58" name="Group 2"/>
          <p:cNvGrpSpPr/>
          <p:nvPr/>
        </p:nvGrpSpPr>
        <p:grpSpPr bwMode="auto">
          <a:xfrm>
            <a:off x="235994" y="3501008"/>
            <a:ext cx="8610600" cy="295918"/>
            <a:chOff x="144" y="2304"/>
            <a:chExt cx="5424" cy="288"/>
          </a:xfrm>
        </p:grpSpPr>
        <p:sp>
          <p:nvSpPr>
            <p:cNvPr id="59" name="Line 3"/>
            <p:cNvSpPr>
              <a:spLocks noChangeShapeType="1"/>
            </p:cNvSpPr>
            <p:nvPr/>
          </p:nvSpPr>
          <p:spPr bwMode="auto">
            <a:xfrm>
              <a:off x="52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4"/>
            <p:cNvSpPr>
              <a:spLocks noChangeShapeType="1"/>
            </p:cNvSpPr>
            <p:nvPr/>
          </p:nvSpPr>
          <p:spPr bwMode="auto">
            <a:xfrm flipV="1">
              <a:off x="76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5"/>
            <p:cNvSpPr>
              <a:spLocks noChangeShapeType="1"/>
            </p:cNvSpPr>
            <p:nvPr/>
          </p:nvSpPr>
          <p:spPr bwMode="auto">
            <a:xfrm>
              <a:off x="76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6"/>
            <p:cNvSpPr>
              <a:spLocks noChangeShapeType="1"/>
            </p:cNvSpPr>
            <p:nvPr/>
          </p:nvSpPr>
          <p:spPr bwMode="auto">
            <a:xfrm>
              <a:off x="100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7"/>
            <p:cNvSpPr>
              <a:spLocks noChangeShapeType="1"/>
            </p:cNvSpPr>
            <p:nvPr/>
          </p:nvSpPr>
          <p:spPr bwMode="auto">
            <a:xfrm flipV="1">
              <a:off x="100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Text Box 8"/>
            <p:cNvSpPr txBox="1">
              <a:spLocks noChangeArrowheads="1"/>
            </p:cNvSpPr>
            <p:nvPr/>
          </p:nvSpPr>
          <p:spPr bwMode="auto">
            <a:xfrm>
              <a:off x="144" y="230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65" name="Line 9"/>
            <p:cNvSpPr>
              <a:spLocks noChangeShapeType="1"/>
            </p:cNvSpPr>
            <p:nvPr/>
          </p:nvSpPr>
          <p:spPr bwMode="auto">
            <a:xfrm flipV="1">
              <a:off x="124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10"/>
            <p:cNvSpPr>
              <a:spLocks noChangeShapeType="1"/>
            </p:cNvSpPr>
            <p:nvPr/>
          </p:nvSpPr>
          <p:spPr bwMode="auto">
            <a:xfrm>
              <a:off x="124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11"/>
            <p:cNvSpPr>
              <a:spLocks noChangeShapeType="1"/>
            </p:cNvSpPr>
            <p:nvPr/>
          </p:nvSpPr>
          <p:spPr bwMode="auto">
            <a:xfrm>
              <a:off x="148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12"/>
            <p:cNvSpPr>
              <a:spLocks noChangeShapeType="1"/>
            </p:cNvSpPr>
            <p:nvPr/>
          </p:nvSpPr>
          <p:spPr bwMode="auto">
            <a:xfrm flipV="1">
              <a:off x="148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13"/>
            <p:cNvSpPr>
              <a:spLocks noChangeShapeType="1"/>
            </p:cNvSpPr>
            <p:nvPr/>
          </p:nvSpPr>
          <p:spPr bwMode="auto">
            <a:xfrm flipV="1">
              <a:off x="172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14"/>
            <p:cNvSpPr>
              <a:spLocks noChangeShapeType="1"/>
            </p:cNvSpPr>
            <p:nvPr/>
          </p:nvSpPr>
          <p:spPr bwMode="auto">
            <a:xfrm>
              <a:off x="172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15"/>
            <p:cNvSpPr>
              <a:spLocks noChangeShapeType="1"/>
            </p:cNvSpPr>
            <p:nvPr/>
          </p:nvSpPr>
          <p:spPr bwMode="auto">
            <a:xfrm>
              <a:off x="196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16"/>
            <p:cNvSpPr>
              <a:spLocks noChangeShapeType="1"/>
            </p:cNvSpPr>
            <p:nvPr/>
          </p:nvSpPr>
          <p:spPr bwMode="auto">
            <a:xfrm flipV="1">
              <a:off x="196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17"/>
            <p:cNvSpPr>
              <a:spLocks noChangeShapeType="1"/>
            </p:cNvSpPr>
            <p:nvPr/>
          </p:nvSpPr>
          <p:spPr bwMode="auto">
            <a:xfrm flipV="1">
              <a:off x="220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Line 18"/>
            <p:cNvSpPr>
              <a:spLocks noChangeShapeType="1"/>
            </p:cNvSpPr>
            <p:nvPr/>
          </p:nvSpPr>
          <p:spPr bwMode="auto">
            <a:xfrm>
              <a:off x="220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19"/>
            <p:cNvSpPr>
              <a:spLocks noChangeShapeType="1"/>
            </p:cNvSpPr>
            <p:nvPr/>
          </p:nvSpPr>
          <p:spPr bwMode="auto">
            <a:xfrm>
              <a:off x="244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20"/>
            <p:cNvSpPr>
              <a:spLocks noChangeShapeType="1"/>
            </p:cNvSpPr>
            <p:nvPr/>
          </p:nvSpPr>
          <p:spPr bwMode="auto">
            <a:xfrm flipV="1">
              <a:off x="244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21"/>
            <p:cNvSpPr>
              <a:spLocks noChangeShapeType="1"/>
            </p:cNvSpPr>
            <p:nvPr/>
          </p:nvSpPr>
          <p:spPr bwMode="auto">
            <a:xfrm flipV="1">
              <a:off x="268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22"/>
            <p:cNvSpPr>
              <a:spLocks noChangeShapeType="1"/>
            </p:cNvSpPr>
            <p:nvPr/>
          </p:nvSpPr>
          <p:spPr bwMode="auto">
            <a:xfrm>
              <a:off x="268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Line 23"/>
            <p:cNvSpPr>
              <a:spLocks noChangeShapeType="1"/>
            </p:cNvSpPr>
            <p:nvPr/>
          </p:nvSpPr>
          <p:spPr bwMode="auto">
            <a:xfrm>
              <a:off x="292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24"/>
            <p:cNvSpPr>
              <a:spLocks noChangeShapeType="1"/>
            </p:cNvSpPr>
            <p:nvPr/>
          </p:nvSpPr>
          <p:spPr bwMode="auto">
            <a:xfrm flipV="1">
              <a:off x="292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25"/>
            <p:cNvSpPr>
              <a:spLocks noChangeShapeType="1"/>
            </p:cNvSpPr>
            <p:nvPr/>
          </p:nvSpPr>
          <p:spPr bwMode="auto">
            <a:xfrm flipV="1">
              <a:off x="316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26"/>
            <p:cNvSpPr>
              <a:spLocks noChangeShapeType="1"/>
            </p:cNvSpPr>
            <p:nvPr/>
          </p:nvSpPr>
          <p:spPr bwMode="auto">
            <a:xfrm>
              <a:off x="316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27"/>
            <p:cNvSpPr>
              <a:spLocks noChangeShapeType="1"/>
            </p:cNvSpPr>
            <p:nvPr/>
          </p:nvSpPr>
          <p:spPr bwMode="auto">
            <a:xfrm>
              <a:off x="340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28"/>
            <p:cNvSpPr>
              <a:spLocks noChangeShapeType="1"/>
            </p:cNvSpPr>
            <p:nvPr/>
          </p:nvSpPr>
          <p:spPr bwMode="auto">
            <a:xfrm flipV="1">
              <a:off x="340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29"/>
            <p:cNvSpPr>
              <a:spLocks noChangeShapeType="1"/>
            </p:cNvSpPr>
            <p:nvPr/>
          </p:nvSpPr>
          <p:spPr bwMode="auto">
            <a:xfrm flipV="1">
              <a:off x="364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30"/>
            <p:cNvSpPr>
              <a:spLocks noChangeShapeType="1"/>
            </p:cNvSpPr>
            <p:nvPr/>
          </p:nvSpPr>
          <p:spPr bwMode="auto">
            <a:xfrm>
              <a:off x="364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 name="Line 31"/>
            <p:cNvSpPr>
              <a:spLocks noChangeShapeType="1"/>
            </p:cNvSpPr>
            <p:nvPr/>
          </p:nvSpPr>
          <p:spPr bwMode="auto">
            <a:xfrm>
              <a:off x="388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 name="Line 32"/>
            <p:cNvSpPr>
              <a:spLocks noChangeShapeType="1"/>
            </p:cNvSpPr>
            <p:nvPr/>
          </p:nvSpPr>
          <p:spPr bwMode="auto">
            <a:xfrm flipV="1">
              <a:off x="388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Line 33"/>
            <p:cNvSpPr>
              <a:spLocks noChangeShapeType="1"/>
            </p:cNvSpPr>
            <p:nvPr/>
          </p:nvSpPr>
          <p:spPr bwMode="auto">
            <a:xfrm flipV="1">
              <a:off x="412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 name="Line 34"/>
            <p:cNvSpPr>
              <a:spLocks noChangeShapeType="1"/>
            </p:cNvSpPr>
            <p:nvPr/>
          </p:nvSpPr>
          <p:spPr bwMode="auto">
            <a:xfrm>
              <a:off x="412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 name="Line 35"/>
            <p:cNvSpPr>
              <a:spLocks noChangeShapeType="1"/>
            </p:cNvSpPr>
            <p:nvPr/>
          </p:nvSpPr>
          <p:spPr bwMode="auto">
            <a:xfrm>
              <a:off x="436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 name="Line 36"/>
            <p:cNvSpPr>
              <a:spLocks noChangeShapeType="1"/>
            </p:cNvSpPr>
            <p:nvPr/>
          </p:nvSpPr>
          <p:spPr bwMode="auto">
            <a:xfrm flipV="1">
              <a:off x="436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 name="Line 37"/>
            <p:cNvSpPr>
              <a:spLocks noChangeShapeType="1"/>
            </p:cNvSpPr>
            <p:nvPr/>
          </p:nvSpPr>
          <p:spPr bwMode="auto">
            <a:xfrm flipV="1">
              <a:off x="460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Line 38"/>
            <p:cNvSpPr>
              <a:spLocks noChangeShapeType="1"/>
            </p:cNvSpPr>
            <p:nvPr/>
          </p:nvSpPr>
          <p:spPr bwMode="auto">
            <a:xfrm>
              <a:off x="460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Line 39"/>
            <p:cNvSpPr>
              <a:spLocks noChangeShapeType="1"/>
            </p:cNvSpPr>
            <p:nvPr/>
          </p:nvSpPr>
          <p:spPr bwMode="auto">
            <a:xfrm>
              <a:off x="484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40"/>
            <p:cNvSpPr>
              <a:spLocks noChangeShapeType="1"/>
            </p:cNvSpPr>
            <p:nvPr/>
          </p:nvSpPr>
          <p:spPr bwMode="auto">
            <a:xfrm flipV="1">
              <a:off x="484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41"/>
            <p:cNvSpPr>
              <a:spLocks noChangeShapeType="1"/>
            </p:cNvSpPr>
            <p:nvPr/>
          </p:nvSpPr>
          <p:spPr bwMode="auto">
            <a:xfrm flipV="1">
              <a:off x="508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42"/>
            <p:cNvSpPr>
              <a:spLocks noChangeShapeType="1"/>
            </p:cNvSpPr>
            <p:nvPr/>
          </p:nvSpPr>
          <p:spPr bwMode="auto">
            <a:xfrm>
              <a:off x="5088" y="230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43"/>
            <p:cNvSpPr>
              <a:spLocks noChangeShapeType="1"/>
            </p:cNvSpPr>
            <p:nvPr/>
          </p:nvSpPr>
          <p:spPr bwMode="auto">
            <a:xfrm>
              <a:off x="5328" y="2592"/>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44"/>
            <p:cNvSpPr>
              <a:spLocks noChangeShapeType="1"/>
            </p:cNvSpPr>
            <p:nvPr/>
          </p:nvSpPr>
          <p:spPr bwMode="auto">
            <a:xfrm flipV="1">
              <a:off x="5328" y="2304"/>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1" name="Group 45"/>
          <p:cNvGrpSpPr/>
          <p:nvPr/>
        </p:nvGrpSpPr>
        <p:grpSpPr bwMode="auto">
          <a:xfrm>
            <a:off x="1226594" y="3651829"/>
            <a:ext cx="6858000" cy="685800"/>
            <a:chOff x="768" y="2592"/>
            <a:chExt cx="4320" cy="432"/>
          </a:xfrm>
        </p:grpSpPr>
        <p:sp>
          <p:nvSpPr>
            <p:cNvPr id="102" name="Line 46"/>
            <p:cNvSpPr>
              <a:spLocks noChangeShapeType="1"/>
            </p:cNvSpPr>
            <p:nvPr/>
          </p:nvSpPr>
          <p:spPr bwMode="auto">
            <a:xfrm>
              <a:off x="76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47"/>
            <p:cNvSpPr>
              <a:spLocks noChangeShapeType="1"/>
            </p:cNvSpPr>
            <p:nvPr/>
          </p:nvSpPr>
          <p:spPr bwMode="auto">
            <a:xfrm>
              <a:off x="124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48"/>
            <p:cNvSpPr>
              <a:spLocks noChangeShapeType="1"/>
            </p:cNvSpPr>
            <p:nvPr/>
          </p:nvSpPr>
          <p:spPr bwMode="auto">
            <a:xfrm>
              <a:off x="172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49"/>
            <p:cNvSpPr>
              <a:spLocks noChangeShapeType="1"/>
            </p:cNvSpPr>
            <p:nvPr/>
          </p:nvSpPr>
          <p:spPr bwMode="auto">
            <a:xfrm>
              <a:off x="220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 name="Line 50"/>
            <p:cNvSpPr>
              <a:spLocks noChangeShapeType="1"/>
            </p:cNvSpPr>
            <p:nvPr/>
          </p:nvSpPr>
          <p:spPr bwMode="auto">
            <a:xfrm>
              <a:off x="268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 name="Line 51"/>
            <p:cNvSpPr>
              <a:spLocks noChangeShapeType="1"/>
            </p:cNvSpPr>
            <p:nvPr/>
          </p:nvSpPr>
          <p:spPr bwMode="auto">
            <a:xfrm>
              <a:off x="316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 name="Line 52"/>
            <p:cNvSpPr>
              <a:spLocks noChangeShapeType="1"/>
            </p:cNvSpPr>
            <p:nvPr/>
          </p:nvSpPr>
          <p:spPr bwMode="auto">
            <a:xfrm>
              <a:off x="364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Line 53"/>
            <p:cNvSpPr>
              <a:spLocks noChangeShapeType="1"/>
            </p:cNvSpPr>
            <p:nvPr/>
          </p:nvSpPr>
          <p:spPr bwMode="auto">
            <a:xfrm>
              <a:off x="412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54"/>
            <p:cNvSpPr>
              <a:spLocks noChangeShapeType="1"/>
            </p:cNvSpPr>
            <p:nvPr/>
          </p:nvSpPr>
          <p:spPr bwMode="auto">
            <a:xfrm>
              <a:off x="460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 name="Line 55"/>
            <p:cNvSpPr>
              <a:spLocks noChangeShapeType="1"/>
            </p:cNvSpPr>
            <p:nvPr/>
          </p:nvSpPr>
          <p:spPr bwMode="auto">
            <a:xfrm>
              <a:off x="508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 name="Group 56"/>
          <p:cNvGrpSpPr/>
          <p:nvPr/>
        </p:nvGrpSpPr>
        <p:grpSpPr bwMode="auto">
          <a:xfrm>
            <a:off x="352426" y="4067277"/>
            <a:ext cx="8431212" cy="396365"/>
            <a:chOff x="257" y="2736"/>
            <a:chExt cx="5311" cy="288"/>
          </a:xfrm>
        </p:grpSpPr>
        <p:sp>
          <p:nvSpPr>
            <p:cNvPr id="113" name="Line 57"/>
            <p:cNvSpPr>
              <a:spLocks noChangeShapeType="1"/>
            </p:cNvSpPr>
            <p:nvPr/>
          </p:nvSpPr>
          <p:spPr bwMode="auto">
            <a:xfrm>
              <a:off x="528" y="3024"/>
              <a:ext cx="288"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 name="Line 58"/>
            <p:cNvSpPr>
              <a:spLocks noChangeShapeType="1"/>
            </p:cNvSpPr>
            <p:nvPr/>
          </p:nvSpPr>
          <p:spPr bwMode="auto">
            <a:xfrm flipV="1">
              <a:off x="81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 name="Line 59"/>
            <p:cNvSpPr>
              <a:spLocks noChangeShapeType="1"/>
            </p:cNvSpPr>
            <p:nvPr/>
          </p:nvSpPr>
          <p:spPr bwMode="auto">
            <a:xfrm>
              <a:off x="912" y="2736"/>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Text Box 60"/>
            <p:cNvSpPr txBox="1">
              <a:spLocks noChangeArrowheads="1"/>
            </p:cNvSpPr>
            <p:nvPr/>
          </p:nvSpPr>
          <p:spPr bwMode="auto">
            <a:xfrm>
              <a:off x="257" y="273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dirty="0"/>
                <a:t>Q0</a:t>
              </a:r>
            </a:p>
          </p:txBody>
        </p:sp>
        <p:sp>
          <p:nvSpPr>
            <p:cNvPr id="117" name="Line 61"/>
            <p:cNvSpPr>
              <a:spLocks noChangeShapeType="1"/>
            </p:cNvSpPr>
            <p:nvPr/>
          </p:nvSpPr>
          <p:spPr bwMode="auto">
            <a:xfrm>
              <a:off x="1392" y="3024"/>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62"/>
            <p:cNvSpPr>
              <a:spLocks noChangeShapeType="1"/>
            </p:cNvSpPr>
            <p:nvPr/>
          </p:nvSpPr>
          <p:spPr bwMode="auto">
            <a:xfrm flipH="1" flipV="1">
              <a:off x="129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63"/>
            <p:cNvSpPr>
              <a:spLocks noChangeShapeType="1"/>
            </p:cNvSpPr>
            <p:nvPr/>
          </p:nvSpPr>
          <p:spPr bwMode="auto">
            <a:xfrm flipV="1">
              <a:off x="177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Line 64"/>
            <p:cNvSpPr>
              <a:spLocks noChangeShapeType="1"/>
            </p:cNvSpPr>
            <p:nvPr/>
          </p:nvSpPr>
          <p:spPr bwMode="auto">
            <a:xfrm>
              <a:off x="1872" y="2736"/>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65"/>
            <p:cNvSpPr>
              <a:spLocks noChangeShapeType="1"/>
            </p:cNvSpPr>
            <p:nvPr/>
          </p:nvSpPr>
          <p:spPr bwMode="auto">
            <a:xfrm flipH="1" flipV="1">
              <a:off x="225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Line 66"/>
            <p:cNvSpPr>
              <a:spLocks noChangeShapeType="1"/>
            </p:cNvSpPr>
            <p:nvPr/>
          </p:nvSpPr>
          <p:spPr bwMode="auto">
            <a:xfrm flipV="1">
              <a:off x="273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Line 67"/>
            <p:cNvSpPr>
              <a:spLocks noChangeShapeType="1"/>
            </p:cNvSpPr>
            <p:nvPr/>
          </p:nvSpPr>
          <p:spPr bwMode="auto">
            <a:xfrm>
              <a:off x="2832" y="2736"/>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68"/>
            <p:cNvSpPr>
              <a:spLocks noChangeShapeType="1"/>
            </p:cNvSpPr>
            <p:nvPr/>
          </p:nvSpPr>
          <p:spPr bwMode="auto">
            <a:xfrm>
              <a:off x="3312" y="3024"/>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 name="Line 69"/>
            <p:cNvSpPr>
              <a:spLocks noChangeShapeType="1"/>
            </p:cNvSpPr>
            <p:nvPr/>
          </p:nvSpPr>
          <p:spPr bwMode="auto">
            <a:xfrm flipH="1" flipV="1">
              <a:off x="321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 name="Line 70"/>
            <p:cNvSpPr>
              <a:spLocks noChangeShapeType="1"/>
            </p:cNvSpPr>
            <p:nvPr/>
          </p:nvSpPr>
          <p:spPr bwMode="auto">
            <a:xfrm>
              <a:off x="2352" y="3024"/>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 name="Line 71"/>
            <p:cNvSpPr>
              <a:spLocks noChangeShapeType="1"/>
            </p:cNvSpPr>
            <p:nvPr/>
          </p:nvSpPr>
          <p:spPr bwMode="auto">
            <a:xfrm flipV="1">
              <a:off x="369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8" name="Line 72"/>
            <p:cNvSpPr>
              <a:spLocks noChangeShapeType="1"/>
            </p:cNvSpPr>
            <p:nvPr/>
          </p:nvSpPr>
          <p:spPr bwMode="auto">
            <a:xfrm>
              <a:off x="3792" y="2736"/>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 name="Line 73"/>
            <p:cNvSpPr>
              <a:spLocks noChangeShapeType="1"/>
            </p:cNvSpPr>
            <p:nvPr/>
          </p:nvSpPr>
          <p:spPr bwMode="auto">
            <a:xfrm>
              <a:off x="4272" y="3024"/>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 name="Line 74"/>
            <p:cNvSpPr>
              <a:spLocks noChangeShapeType="1"/>
            </p:cNvSpPr>
            <p:nvPr/>
          </p:nvSpPr>
          <p:spPr bwMode="auto">
            <a:xfrm flipH="1" flipV="1">
              <a:off x="417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 name="Line 75"/>
            <p:cNvSpPr>
              <a:spLocks noChangeShapeType="1"/>
            </p:cNvSpPr>
            <p:nvPr/>
          </p:nvSpPr>
          <p:spPr bwMode="auto">
            <a:xfrm flipV="1">
              <a:off x="465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 name="Line 76"/>
            <p:cNvSpPr>
              <a:spLocks noChangeShapeType="1"/>
            </p:cNvSpPr>
            <p:nvPr/>
          </p:nvSpPr>
          <p:spPr bwMode="auto">
            <a:xfrm>
              <a:off x="4752" y="2736"/>
              <a:ext cx="38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 name="Line 77"/>
            <p:cNvSpPr>
              <a:spLocks noChangeShapeType="1"/>
            </p:cNvSpPr>
            <p:nvPr/>
          </p:nvSpPr>
          <p:spPr bwMode="auto">
            <a:xfrm>
              <a:off x="5232" y="3024"/>
              <a:ext cx="336"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 name="Line 78"/>
            <p:cNvSpPr>
              <a:spLocks noChangeShapeType="1"/>
            </p:cNvSpPr>
            <p:nvPr/>
          </p:nvSpPr>
          <p:spPr bwMode="auto">
            <a:xfrm flipH="1" flipV="1">
              <a:off x="5136" y="2736"/>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5" name="Group 79"/>
          <p:cNvGrpSpPr/>
          <p:nvPr/>
        </p:nvGrpSpPr>
        <p:grpSpPr bwMode="auto">
          <a:xfrm>
            <a:off x="2140994" y="3880429"/>
            <a:ext cx="6096000" cy="1143000"/>
            <a:chOff x="1344" y="2736"/>
            <a:chExt cx="3840" cy="768"/>
          </a:xfrm>
        </p:grpSpPr>
        <p:sp>
          <p:nvSpPr>
            <p:cNvPr id="136" name="Line 80"/>
            <p:cNvSpPr>
              <a:spLocks noChangeShapeType="1"/>
            </p:cNvSpPr>
            <p:nvPr/>
          </p:nvSpPr>
          <p:spPr bwMode="auto">
            <a:xfrm>
              <a:off x="1344" y="2736"/>
              <a:ext cx="0" cy="768"/>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7" name="Line 81"/>
            <p:cNvSpPr>
              <a:spLocks noChangeShapeType="1"/>
            </p:cNvSpPr>
            <p:nvPr/>
          </p:nvSpPr>
          <p:spPr bwMode="auto">
            <a:xfrm>
              <a:off x="2304" y="2736"/>
              <a:ext cx="0" cy="768"/>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 name="Line 82"/>
            <p:cNvSpPr>
              <a:spLocks noChangeShapeType="1"/>
            </p:cNvSpPr>
            <p:nvPr/>
          </p:nvSpPr>
          <p:spPr bwMode="auto">
            <a:xfrm>
              <a:off x="3264" y="2736"/>
              <a:ext cx="0" cy="768"/>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 name="Line 83"/>
            <p:cNvSpPr>
              <a:spLocks noChangeShapeType="1"/>
            </p:cNvSpPr>
            <p:nvPr/>
          </p:nvSpPr>
          <p:spPr bwMode="auto">
            <a:xfrm>
              <a:off x="4224" y="2736"/>
              <a:ext cx="0" cy="768"/>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 name="Line 84"/>
            <p:cNvSpPr>
              <a:spLocks noChangeShapeType="1"/>
            </p:cNvSpPr>
            <p:nvPr/>
          </p:nvSpPr>
          <p:spPr bwMode="auto">
            <a:xfrm>
              <a:off x="5184" y="2736"/>
              <a:ext cx="0" cy="768"/>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41" name="Group 85"/>
          <p:cNvGrpSpPr/>
          <p:nvPr/>
        </p:nvGrpSpPr>
        <p:grpSpPr bwMode="auto">
          <a:xfrm>
            <a:off x="399506" y="4657436"/>
            <a:ext cx="8478836" cy="397171"/>
            <a:chOff x="227" y="3168"/>
            <a:chExt cx="5341" cy="288"/>
          </a:xfrm>
        </p:grpSpPr>
        <p:sp>
          <p:nvSpPr>
            <p:cNvPr id="142" name="Line 86"/>
            <p:cNvSpPr>
              <a:spLocks noChangeShapeType="1"/>
            </p:cNvSpPr>
            <p:nvPr/>
          </p:nvSpPr>
          <p:spPr bwMode="auto">
            <a:xfrm>
              <a:off x="528" y="3456"/>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 name="Text Box 87"/>
            <p:cNvSpPr txBox="1">
              <a:spLocks noChangeArrowheads="1"/>
            </p:cNvSpPr>
            <p:nvPr/>
          </p:nvSpPr>
          <p:spPr bwMode="auto">
            <a:xfrm>
              <a:off x="227" y="3168"/>
              <a:ext cx="3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b="1" dirty="0"/>
                <a:t>Q1</a:t>
              </a:r>
            </a:p>
          </p:txBody>
        </p:sp>
        <p:sp>
          <p:nvSpPr>
            <p:cNvPr id="144" name="Line 88"/>
            <p:cNvSpPr>
              <a:spLocks noChangeShapeType="1"/>
            </p:cNvSpPr>
            <p:nvPr/>
          </p:nvSpPr>
          <p:spPr bwMode="auto">
            <a:xfrm flipV="1">
              <a:off x="1392" y="316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5" name="Line 89"/>
            <p:cNvSpPr>
              <a:spLocks noChangeShapeType="1"/>
            </p:cNvSpPr>
            <p:nvPr/>
          </p:nvSpPr>
          <p:spPr bwMode="auto">
            <a:xfrm>
              <a:off x="1488" y="3168"/>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90"/>
            <p:cNvSpPr>
              <a:spLocks noChangeShapeType="1"/>
            </p:cNvSpPr>
            <p:nvPr/>
          </p:nvSpPr>
          <p:spPr bwMode="auto">
            <a:xfrm flipH="1" flipV="1">
              <a:off x="2352" y="316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 name="Line 91"/>
            <p:cNvSpPr>
              <a:spLocks noChangeShapeType="1"/>
            </p:cNvSpPr>
            <p:nvPr/>
          </p:nvSpPr>
          <p:spPr bwMode="auto">
            <a:xfrm>
              <a:off x="2448" y="3456"/>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 name="Line 92"/>
            <p:cNvSpPr>
              <a:spLocks noChangeShapeType="1"/>
            </p:cNvSpPr>
            <p:nvPr/>
          </p:nvSpPr>
          <p:spPr bwMode="auto">
            <a:xfrm flipV="1">
              <a:off x="3312" y="316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 name="Line 93"/>
            <p:cNvSpPr>
              <a:spLocks noChangeShapeType="1"/>
            </p:cNvSpPr>
            <p:nvPr/>
          </p:nvSpPr>
          <p:spPr bwMode="auto">
            <a:xfrm>
              <a:off x="3408" y="3168"/>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 name="Line 94"/>
            <p:cNvSpPr>
              <a:spLocks noChangeShapeType="1"/>
            </p:cNvSpPr>
            <p:nvPr/>
          </p:nvSpPr>
          <p:spPr bwMode="auto">
            <a:xfrm>
              <a:off x="4368" y="3456"/>
              <a:ext cx="86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 name="Line 95"/>
            <p:cNvSpPr>
              <a:spLocks noChangeShapeType="1"/>
            </p:cNvSpPr>
            <p:nvPr/>
          </p:nvSpPr>
          <p:spPr bwMode="auto">
            <a:xfrm flipH="1" flipV="1">
              <a:off x="4272" y="316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 name="Line 96"/>
            <p:cNvSpPr>
              <a:spLocks noChangeShapeType="1"/>
            </p:cNvSpPr>
            <p:nvPr/>
          </p:nvSpPr>
          <p:spPr bwMode="auto">
            <a:xfrm flipV="1">
              <a:off x="5232" y="3168"/>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 name="Line 97"/>
            <p:cNvSpPr>
              <a:spLocks noChangeShapeType="1"/>
            </p:cNvSpPr>
            <p:nvPr/>
          </p:nvSpPr>
          <p:spPr bwMode="auto">
            <a:xfrm>
              <a:off x="5328" y="3168"/>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4" name="Group 98"/>
          <p:cNvGrpSpPr/>
          <p:nvPr/>
        </p:nvGrpSpPr>
        <p:grpSpPr bwMode="auto">
          <a:xfrm>
            <a:off x="3817394" y="4566229"/>
            <a:ext cx="3048000" cy="1143000"/>
            <a:chOff x="2400" y="3168"/>
            <a:chExt cx="1920" cy="720"/>
          </a:xfrm>
        </p:grpSpPr>
        <p:sp>
          <p:nvSpPr>
            <p:cNvPr id="155" name="Line 99"/>
            <p:cNvSpPr>
              <a:spLocks noChangeShapeType="1"/>
            </p:cNvSpPr>
            <p:nvPr/>
          </p:nvSpPr>
          <p:spPr bwMode="auto">
            <a:xfrm>
              <a:off x="2400" y="3168"/>
              <a:ext cx="0" cy="720"/>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 name="Line 100"/>
            <p:cNvSpPr>
              <a:spLocks noChangeShapeType="1"/>
            </p:cNvSpPr>
            <p:nvPr/>
          </p:nvSpPr>
          <p:spPr bwMode="auto">
            <a:xfrm>
              <a:off x="4320" y="3168"/>
              <a:ext cx="0" cy="720"/>
            </a:xfrm>
            <a:prstGeom prst="line">
              <a:avLst/>
            </a:prstGeom>
            <a:noFill/>
            <a:ln w="19050">
              <a:solidFill>
                <a:schemeClr val="accent2"/>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7" name="Group 101"/>
          <p:cNvGrpSpPr/>
          <p:nvPr/>
        </p:nvGrpSpPr>
        <p:grpSpPr bwMode="auto">
          <a:xfrm>
            <a:off x="394744" y="5252029"/>
            <a:ext cx="8451849" cy="397168"/>
            <a:chOff x="244" y="3600"/>
            <a:chExt cx="5324" cy="288"/>
          </a:xfrm>
        </p:grpSpPr>
        <p:sp>
          <p:nvSpPr>
            <p:cNvPr id="158" name="Line 102"/>
            <p:cNvSpPr>
              <a:spLocks noChangeShapeType="1"/>
            </p:cNvSpPr>
            <p:nvPr/>
          </p:nvSpPr>
          <p:spPr bwMode="auto">
            <a:xfrm>
              <a:off x="528" y="3888"/>
              <a:ext cx="192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Text Box 103"/>
            <p:cNvSpPr txBox="1">
              <a:spLocks noChangeArrowheads="1"/>
            </p:cNvSpPr>
            <p:nvPr/>
          </p:nvSpPr>
          <p:spPr bwMode="auto">
            <a:xfrm>
              <a:off x="244" y="3600"/>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dirty="0"/>
                <a:t>Q2</a:t>
              </a:r>
            </a:p>
          </p:txBody>
        </p:sp>
        <p:sp>
          <p:nvSpPr>
            <p:cNvPr id="160" name="Line 104"/>
            <p:cNvSpPr>
              <a:spLocks noChangeShapeType="1"/>
            </p:cNvSpPr>
            <p:nvPr/>
          </p:nvSpPr>
          <p:spPr bwMode="auto">
            <a:xfrm flipV="1">
              <a:off x="2448" y="360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 name="Line 105"/>
            <p:cNvSpPr>
              <a:spLocks noChangeShapeType="1"/>
            </p:cNvSpPr>
            <p:nvPr/>
          </p:nvSpPr>
          <p:spPr bwMode="auto">
            <a:xfrm>
              <a:off x="2544" y="3600"/>
              <a:ext cx="182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 name="Line 106"/>
            <p:cNvSpPr>
              <a:spLocks noChangeShapeType="1"/>
            </p:cNvSpPr>
            <p:nvPr/>
          </p:nvSpPr>
          <p:spPr bwMode="auto">
            <a:xfrm>
              <a:off x="4464" y="3888"/>
              <a:ext cx="110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 name="Line 107"/>
            <p:cNvSpPr>
              <a:spLocks noChangeShapeType="1"/>
            </p:cNvSpPr>
            <p:nvPr/>
          </p:nvSpPr>
          <p:spPr bwMode="auto">
            <a:xfrm flipH="1" flipV="1">
              <a:off x="4368" y="3600"/>
              <a:ext cx="96"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4" name="Group 108"/>
          <p:cNvGrpSpPr/>
          <p:nvPr/>
        </p:nvGrpSpPr>
        <p:grpSpPr bwMode="auto">
          <a:xfrm>
            <a:off x="1226594" y="4261429"/>
            <a:ext cx="6858000" cy="1676400"/>
            <a:chOff x="768" y="2976"/>
            <a:chExt cx="4320" cy="1056"/>
          </a:xfrm>
        </p:grpSpPr>
        <p:grpSp>
          <p:nvGrpSpPr>
            <p:cNvPr id="165" name="Group 109"/>
            <p:cNvGrpSpPr/>
            <p:nvPr/>
          </p:nvGrpSpPr>
          <p:grpSpPr bwMode="auto">
            <a:xfrm>
              <a:off x="768" y="2976"/>
              <a:ext cx="4320" cy="1056"/>
              <a:chOff x="768" y="2592"/>
              <a:chExt cx="4320" cy="432"/>
            </a:xfrm>
          </p:grpSpPr>
          <p:sp>
            <p:nvSpPr>
              <p:cNvPr id="171" name="Line 110"/>
              <p:cNvSpPr>
                <a:spLocks noChangeShapeType="1"/>
              </p:cNvSpPr>
              <p:nvPr/>
            </p:nvSpPr>
            <p:spPr bwMode="auto">
              <a:xfrm>
                <a:off x="76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2" name="Line 111"/>
              <p:cNvSpPr>
                <a:spLocks noChangeShapeType="1"/>
              </p:cNvSpPr>
              <p:nvPr/>
            </p:nvSpPr>
            <p:spPr bwMode="auto">
              <a:xfrm>
                <a:off x="124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 name="Line 112"/>
              <p:cNvSpPr>
                <a:spLocks noChangeShapeType="1"/>
              </p:cNvSpPr>
              <p:nvPr/>
            </p:nvSpPr>
            <p:spPr bwMode="auto">
              <a:xfrm>
                <a:off x="172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 name="Line 113"/>
              <p:cNvSpPr>
                <a:spLocks noChangeShapeType="1"/>
              </p:cNvSpPr>
              <p:nvPr/>
            </p:nvSpPr>
            <p:spPr bwMode="auto">
              <a:xfrm>
                <a:off x="220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 name="Line 114"/>
              <p:cNvSpPr>
                <a:spLocks noChangeShapeType="1"/>
              </p:cNvSpPr>
              <p:nvPr/>
            </p:nvSpPr>
            <p:spPr bwMode="auto">
              <a:xfrm>
                <a:off x="268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6" name="Line 115"/>
              <p:cNvSpPr>
                <a:spLocks noChangeShapeType="1"/>
              </p:cNvSpPr>
              <p:nvPr/>
            </p:nvSpPr>
            <p:spPr bwMode="auto">
              <a:xfrm>
                <a:off x="316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 name="Line 116"/>
              <p:cNvSpPr>
                <a:spLocks noChangeShapeType="1"/>
              </p:cNvSpPr>
              <p:nvPr/>
            </p:nvSpPr>
            <p:spPr bwMode="auto">
              <a:xfrm>
                <a:off x="364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 name="Line 117"/>
              <p:cNvSpPr>
                <a:spLocks noChangeShapeType="1"/>
              </p:cNvSpPr>
              <p:nvPr/>
            </p:nvSpPr>
            <p:spPr bwMode="auto">
              <a:xfrm>
                <a:off x="412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Line 118"/>
              <p:cNvSpPr>
                <a:spLocks noChangeShapeType="1"/>
              </p:cNvSpPr>
              <p:nvPr/>
            </p:nvSpPr>
            <p:spPr bwMode="auto">
              <a:xfrm>
                <a:off x="460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0" name="Line 119"/>
              <p:cNvSpPr>
                <a:spLocks noChangeShapeType="1"/>
              </p:cNvSpPr>
              <p:nvPr/>
            </p:nvSpPr>
            <p:spPr bwMode="auto">
              <a:xfrm>
                <a:off x="5088" y="2592"/>
                <a:ext cx="0" cy="432"/>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6" name="Group 120"/>
            <p:cNvGrpSpPr/>
            <p:nvPr/>
          </p:nvGrpSpPr>
          <p:grpSpPr bwMode="auto">
            <a:xfrm>
              <a:off x="2496" y="3600"/>
              <a:ext cx="1920" cy="432"/>
              <a:chOff x="2400" y="3168"/>
              <a:chExt cx="1920" cy="720"/>
            </a:xfrm>
          </p:grpSpPr>
          <p:sp>
            <p:nvSpPr>
              <p:cNvPr id="169" name="Line 121"/>
              <p:cNvSpPr>
                <a:spLocks noChangeShapeType="1"/>
              </p:cNvSpPr>
              <p:nvPr/>
            </p:nvSpPr>
            <p:spPr bwMode="auto">
              <a:xfrm>
                <a:off x="2400" y="3168"/>
                <a:ext cx="0" cy="720"/>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0" name="Line 122"/>
              <p:cNvSpPr>
                <a:spLocks noChangeShapeType="1"/>
              </p:cNvSpPr>
              <p:nvPr/>
            </p:nvSpPr>
            <p:spPr bwMode="auto">
              <a:xfrm>
                <a:off x="4320" y="3168"/>
                <a:ext cx="0" cy="720"/>
              </a:xfrm>
              <a:prstGeom prst="line">
                <a:avLst/>
              </a:prstGeom>
              <a:noFill/>
              <a:ln w="190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7" name="Line 123"/>
            <p:cNvSpPr>
              <a:spLocks noChangeShapeType="1"/>
            </p:cNvSpPr>
            <p:nvPr/>
          </p:nvSpPr>
          <p:spPr bwMode="auto">
            <a:xfrm>
              <a:off x="2208" y="3984"/>
              <a:ext cx="288"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 name="Line 124"/>
            <p:cNvSpPr>
              <a:spLocks noChangeShapeType="1"/>
            </p:cNvSpPr>
            <p:nvPr/>
          </p:nvSpPr>
          <p:spPr bwMode="auto">
            <a:xfrm>
              <a:off x="4128" y="3984"/>
              <a:ext cx="288"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1" name="Text Box 175"/>
          <p:cNvSpPr txBox="1">
            <a:spLocks noChangeArrowheads="1"/>
          </p:cNvSpPr>
          <p:nvPr/>
        </p:nvSpPr>
        <p:spPr bwMode="auto">
          <a:xfrm>
            <a:off x="191616" y="6043935"/>
            <a:ext cx="5652044" cy="7694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200" b="1" dirty="0">
                <a:latin typeface="微软雅黑" panose="020B0503020204020204" pitchFamily="34" charset="-122"/>
                <a:ea typeface="微软雅黑" panose="020B0503020204020204" pitchFamily="34" charset="-122"/>
              </a:rPr>
              <a:t>Q</a:t>
            </a:r>
            <a:r>
              <a:rPr lang="en-US" altLang="zh-CN" sz="2200" b="1" baseline="-25000" dirty="0">
                <a:latin typeface="微软雅黑" panose="020B0503020204020204" pitchFamily="34" charset="-122"/>
                <a:ea typeface="微软雅黑" panose="020B0503020204020204" pitchFamily="34" charset="-122"/>
              </a:rPr>
              <a:t>i+1</a:t>
            </a:r>
            <a:r>
              <a:rPr lang="zh-CN" altLang="en-US" sz="2200" b="1" dirty="0">
                <a:latin typeface="微软雅黑" panose="020B0503020204020204" pitchFamily="34" charset="-122"/>
                <a:ea typeface="微软雅黑" panose="020B0503020204020204" pitchFamily="34" charset="-122"/>
              </a:rPr>
              <a:t>总是在</a:t>
            </a:r>
            <a:r>
              <a:rPr lang="en-US" altLang="zh-CN" sz="2200" b="1" dirty="0">
                <a:latin typeface="微软雅黑" panose="020B0503020204020204" pitchFamily="34" charset="-122"/>
                <a:ea typeface="微软雅黑" panose="020B0503020204020204" pitchFamily="34" charset="-122"/>
              </a:rPr>
              <a:t>Q</a:t>
            </a:r>
            <a:r>
              <a:rPr lang="en-US" altLang="zh-CN" sz="2200" b="1" baseline="-25000" dirty="0">
                <a:latin typeface="微软雅黑" panose="020B0503020204020204" pitchFamily="34" charset="-122"/>
                <a:ea typeface="微软雅黑" panose="020B0503020204020204" pitchFamily="34" charset="-122"/>
              </a:rPr>
              <a:t>i</a:t>
            </a:r>
            <a:r>
              <a:rPr lang="zh-CN" altLang="en-US" sz="2200" b="1" dirty="0">
                <a:latin typeface="微软雅黑" panose="020B0503020204020204" pitchFamily="34" charset="-122"/>
                <a:ea typeface="微软雅黑" panose="020B0503020204020204" pitchFamily="34" charset="-122"/>
              </a:rPr>
              <a:t>由</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变为</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时开始改变状态</a:t>
            </a:r>
            <a:endParaRPr lang="en-US" altLang="zh-CN" sz="2200" b="1" dirty="0">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第</a:t>
            </a:r>
            <a:r>
              <a:rPr lang="en-US" altLang="zh-CN" sz="2200" b="1" dirty="0">
                <a:latin typeface="微软雅黑" panose="020B0503020204020204" pitchFamily="34" charset="-122"/>
                <a:ea typeface="微软雅黑" panose="020B0503020204020204" pitchFamily="34" charset="-122"/>
              </a:rPr>
              <a:t>n</a:t>
            </a:r>
            <a:r>
              <a:rPr lang="zh-CN" altLang="en-US" sz="2200" b="1" dirty="0">
                <a:latin typeface="微软雅黑" panose="020B0503020204020204" pitchFamily="34" charset="-122"/>
                <a:ea typeface="微软雅黑" panose="020B0503020204020204" pitchFamily="34" charset="-122"/>
              </a:rPr>
              <a:t>位状态变换要经过 </a:t>
            </a:r>
            <a:r>
              <a:rPr lang="en-US" altLang="zh-CN" sz="2200" b="1" dirty="0" err="1">
                <a:latin typeface="微软雅黑" panose="020B0503020204020204" pitchFamily="34" charset="-122"/>
                <a:ea typeface="微软雅黑" panose="020B0503020204020204" pitchFamily="34" charset="-122"/>
              </a:rPr>
              <a:t>n×t</a:t>
            </a:r>
            <a:r>
              <a:rPr lang="en-US" altLang="zh-CN" sz="2200" b="1" baseline="-25000" dirty="0" err="1">
                <a:latin typeface="微软雅黑" panose="020B0503020204020204" pitchFamily="34" charset="-122"/>
                <a:ea typeface="微软雅黑" panose="020B0503020204020204" pitchFamily="34" charset="-122"/>
              </a:rPr>
              <a:t>TQ</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的延迟时间</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linds(horizontal)">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up)">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blinds(horizontal)">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up)">
                                      <p:cBhvr>
                                        <p:cTn id="27" dur="500"/>
                                        <p:tgtEl>
                                          <p:spTgt spid="1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blinds(horizontal)">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up)">
                                      <p:cBhvr>
                                        <p:cTn id="37" dur="500"/>
                                        <p:tgtEl>
                                          <p:spTgt spid="1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7"/>
                                        </p:tgtEl>
                                        <p:attrNameLst>
                                          <p:attrName>style.visibility</p:attrName>
                                        </p:attrNameLst>
                                      </p:cBhvr>
                                      <p:to>
                                        <p:strVal val="visible"/>
                                      </p:to>
                                    </p:set>
                                    <p:animEffect transition="in" filter="blinds(horizontal)">
                                      <p:cBhvr>
                                        <p:cTn id="42" dur="500"/>
                                        <p:tgtEl>
                                          <p:spTgt spid="1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4"/>
                                        </p:tgtEl>
                                        <p:attrNameLst>
                                          <p:attrName>style.visibility</p:attrName>
                                        </p:attrNameLst>
                                      </p:cBhvr>
                                      <p:to>
                                        <p:strVal val="visible"/>
                                      </p:to>
                                    </p:set>
                                    <p:animEffect transition="in" filter="wipe(up)">
                                      <p:cBhvr>
                                        <p:cTn id="47" dur="500"/>
                                        <p:tgtEl>
                                          <p:spTgt spid="1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1"/>
                                        </p:tgtEl>
                                        <p:attrNameLst>
                                          <p:attrName>style.visibility</p:attrName>
                                        </p:attrNameLst>
                                      </p:cBhvr>
                                      <p:to>
                                        <p:strVal val="visible"/>
                                      </p:to>
                                    </p:set>
                                    <p:animEffect transition="in" filter="blinds(horizontal)">
                                      <p:cBhvr>
                                        <p:cTn id="52"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t>计数器</a:t>
            </a:r>
          </a:p>
        </p:txBody>
      </p:sp>
      <p:sp>
        <p:nvSpPr>
          <p:cNvPr id="3" name="内容占位符 2"/>
          <p:cNvSpPr>
            <a:spLocks noGrp="1"/>
          </p:cNvSpPr>
          <p:nvPr>
            <p:ph idx="1"/>
          </p:nvPr>
        </p:nvSpPr>
        <p:spPr>
          <a:xfrm>
            <a:off x="227103" y="709375"/>
            <a:ext cx="8737386" cy="1710212"/>
          </a:xfrm>
        </p:spPr>
        <p:txBody>
          <a:bodyPr/>
          <a:lstStyle/>
          <a:p>
            <a:r>
              <a:rPr lang="zh-CN" altLang="en-US" sz="2200" b="1" dirty="0"/>
              <a:t>异步行波加法计数器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计数器的状态编码</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3</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2</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1</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0000</a:t>
            </a:r>
            <a:r>
              <a:rPr lang="zh-CN" altLang="en-US" sz="2200" dirty="0">
                <a:latin typeface="微软雅黑" panose="020B0503020204020204" pitchFamily="34" charset="-122"/>
                <a:ea typeface="微软雅黑" panose="020B0503020204020204" pitchFamily="34" charset="-122"/>
              </a:rPr>
              <a:t>开始，转换过程为</a:t>
            </a:r>
            <a:r>
              <a:rPr lang="en-US" altLang="zh-CN" sz="2200" dirty="0">
                <a:latin typeface="微软雅黑" panose="020B0503020204020204" pitchFamily="34" charset="-122"/>
                <a:ea typeface="微软雅黑" panose="020B0503020204020204" pitchFamily="34" charset="-122"/>
              </a:rPr>
              <a:t>0000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0001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0010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0011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0110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0111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1000</a:t>
            </a:r>
            <a:r>
              <a:rPr lang="zh-CN" altLang="zh-CN" sz="2200" dirty="0">
                <a:latin typeface="微软雅黑" panose="020B0503020204020204" pitchFamily="34" charset="-122"/>
                <a:ea typeface="微软雅黑" panose="020B0503020204020204" pitchFamily="34" charset="-122"/>
              </a:rPr>
              <a:t>→</a:t>
            </a:r>
            <a:r>
              <a:rPr lang="zh-CN" altLang="zh-CN" sz="2200" dirty="0">
                <a:latin typeface="+mn-ea"/>
                <a:ea typeface="+mn-ea"/>
              </a:rPr>
              <a:t>…</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1111</a:t>
            </a:r>
            <a:endParaRPr lang="zh-CN" altLang="en-US"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44</a:t>
            </a:fld>
            <a:endParaRPr lang="en-US" altLang="zh-CN"/>
          </a:p>
        </p:txBody>
      </p:sp>
      <p:grpSp>
        <p:nvGrpSpPr>
          <p:cNvPr id="5" name="Group 17"/>
          <p:cNvGrpSpPr/>
          <p:nvPr/>
        </p:nvGrpSpPr>
        <p:grpSpPr bwMode="auto">
          <a:xfrm>
            <a:off x="477428" y="2428667"/>
            <a:ext cx="8077201" cy="1308185"/>
            <a:chOff x="192" y="864"/>
            <a:chExt cx="5088" cy="1145"/>
          </a:xfrm>
        </p:grpSpPr>
        <p:sp>
          <p:nvSpPr>
            <p:cNvPr id="6" name="Text Box 18"/>
            <p:cNvSpPr txBox="1">
              <a:spLocks noChangeArrowheads="1"/>
            </p:cNvSpPr>
            <p:nvPr/>
          </p:nvSpPr>
          <p:spPr bwMode="auto">
            <a:xfrm>
              <a:off x="192" y="145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7" name="Rectangle 19"/>
            <p:cNvSpPr>
              <a:spLocks noChangeArrowheads="1"/>
            </p:cNvSpPr>
            <p:nvPr/>
          </p:nvSpPr>
          <p:spPr bwMode="auto">
            <a:xfrm>
              <a:off x="864" y="1248"/>
              <a:ext cx="624" cy="735"/>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8" name="Line 20"/>
            <p:cNvSpPr>
              <a:spLocks noChangeShapeType="1"/>
            </p:cNvSpPr>
            <p:nvPr/>
          </p:nvSpPr>
          <p:spPr bwMode="auto">
            <a:xfrm>
              <a:off x="1488"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21"/>
            <p:cNvSpPr>
              <a:spLocks noChangeShapeType="1"/>
            </p:cNvSpPr>
            <p:nvPr/>
          </p:nvSpPr>
          <p:spPr bwMode="auto">
            <a:xfrm>
              <a:off x="1584" y="1818"/>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Oval 22"/>
            <p:cNvSpPr>
              <a:spLocks noChangeArrowheads="1"/>
            </p:cNvSpPr>
            <p:nvPr/>
          </p:nvSpPr>
          <p:spPr bwMode="auto">
            <a:xfrm>
              <a:off x="1488" y="1764"/>
              <a:ext cx="96" cy="108"/>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3"/>
            <p:cNvSpPr>
              <a:spLocks noChangeShapeType="1"/>
            </p:cNvSpPr>
            <p:nvPr/>
          </p:nvSpPr>
          <p:spPr bwMode="auto">
            <a:xfrm>
              <a:off x="624"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 name="Group 24"/>
            <p:cNvGrpSpPr/>
            <p:nvPr/>
          </p:nvGrpSpPr>
          <p:grpSpPr bwMode="auto">
            <a:xfrm>
              <a:off x="864" y="1536"/>
              <a:ext cx="96" cy="96"/>
              <a:chOff x="1920" y="1440"/>
              <a:chExt cx="192" cy="288"/>
            </a:xfrm>
          </p:grpSpPr>
          <p:sp>
            <p:nvSpPr>
              <p:cNvPr id="52" name="Line 25"/>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26"/>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Text Box 27"/>
            <p:cNvSpPr txBox="1">
              <a:spLocks noChangeArrowheads="1"/>
            </p:cNvSpPr>
            <p:nvPr/>
          </p:nvSpPr>
          <p:spPr bwMode="auto">
            <a:xfrm>
              <a:off x="912"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14" name="Rectangle 28"/>
            <p:cNvSpPr>
              <a:spLocks noChangeArrowheads="1"/>
            </p:cNvSpPr>
            <p:nvPr/>
          </p:nvSpPr>
          <p:spPr bwMode="auto">
            <a:xfrm>
              <a:off x="2016" y="1248"/>
              <a:ext cx="624" cy="75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dirty="0"/>
                <a:t>Q</a:t>
              </a:r>
            </a:p>
            <a:p>
              <a:pPr algn="r">
                <a:lnSpc>
                  <a:spcPct val="120000"/>
                </a:lnSpc>
              </a:pPr>
              <a:r>
                <a:rPr lang="en-US" altLang="zh-CN" sz="2400" b="1" dirty="0"/>
                <a:t>Q</a:t>
              </a:r>
            </a:p>
          </p:txBody>
        </p:sp>
        <p:sp>
          <p:nvSpPr>
            <p:cNvPr id="15" name="Oval 29"/>
            <p:cNvSpPr>
              <a:spLocks noChangeArrowheads="1"/>
            </p:cNvSpPr>
            <p:nvPr/>
          </p:nvSpPr>
          <p:spPr bwMode="auto">
            <a:xfrm>
              <a:off x="2640" y="179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30"/>
            <p:cNvSpPr>
              <a:spLocks noChangeShapeType="1"/>
            </p:cNvSpPr>
            <p:nvPr/>
          </p:nvSpPr>
          <p:spPr bwMode="auto">
            <a:xfrm>
              <a:off x="1776"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7" name="Group 31"/>
            <p:cNvGrpSpPr/>
            <p:nvPr/>
          </p:nvGrpSpPr>
          <p:grpSpPr bwMode="auto">
            <a:xfrm>
              <a:off x="2016" y="1536"/>
              <a:ext cx="96" cy="96"/>
              <a:chOff x="1920" y="1440"/>
              <a:chExt cx="192" cy="288"/>
            </a:xfrm>
          </p:grpSpPr>
          <p:sp>
            <p:nvSpPr>
              <p:cNvPr id="50" name="Line 32"/>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3"/>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 name="Text Box 34"/>
            <p:cNvSpPr txBox="1">
              <a:spLocks noChangeArrowheads="1"/>
            </p:cNvSpPr>
            <p:nvPr/>
          </p:nvSpPr>
          <p:spPr bwMode="auto">
            <a:xfrm>
              <a:off x="2064"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T</a:t>
              </a:r>
              <a:endParaRPr lang="zh-CN" altLang="en-US" b="1" dirty="0"/>
            </a:p>
          </p:txBody>
        </p:sp>
        <p:sp>
          <p:nvSpPr>
            <p:cNvPr id="19" name="Rectangle 35"/>
            <p:cNvSpPr>
              <a:spLocks noChangeArrowheads="1"/>
            </p:cNvSpPr>
            <p:nvPr/>
          </p:nvSpPr>
          <p:spPr bwMode="auto">
            <a:xfrm>
              <a:off x="3168" y="1248"/>
              <a:ext cx="624" cy="761"/>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20" name="Oval 36"/>
            <p:cNvSpPr>
              <a:spLocks noChangeArrowheads="1"/>
            </p:cNvSpPr>
            <p:nvPr/>
          </p:nvSpPr>
          <p:spPr bwMode="auto">
            <a:xfrm>
              <a:off x="3792" y="1798"/>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 name="Group 37"/>
            <p:cNvGrpSpPr/>
            <p:nvPr/>
          </p:nvGrpSpPr>
          <p:grpSpPr bwMode="auto">
            <a:xfrm>
              <a:off x="3168" y="1536"/>
              <a:ext cx="96" cy="96"/>
              <a:chOff x="1920" y="1440"/>
              <a:chExt cx="192" cy="288"/>
            </a:xfrm>
          </p:grpSpPr>
          <p:sp>
            <p:nvSpPr>
              <p:cNvPr id="48" name="Line 38"/>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39"/>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 name="Text Box 40"/>
            <p:cNvSpPr txBox="1">
              <a:spLocks noChangeArrowheads="1"/>
            </p:cNvSpPr>
            <p:nvPr/>
          </p:nvSpPr>
          <p:spPr bwMode="auto">
            <a:xfrm>
              <a:off x="3216"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23" name="Rectangle 41"/>
            <p:cNvSpPr>
              <a:spLocks noChangeArrowheads="1"/>
            </p:cNvSpPr>
            <p:nvPr/>
          </p:nvSpPr>
          <p:spPr bwMode="auto">
            <a:xfrm>
              <a:off x="4320" y="1248"/>
              <a:ext cx="624" cy="74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20000"/>
                </a:lnSpc>
              </a:pPr>
              <a:r>
                <a:rPr lang="en-US" altLang="zh-CN" sz="2400" b="1"/>
                <a:t>Q</a:t>
              </a:r>
            </a:p>
            <a:p>
              <a:pPr algn="r">
                <a:lnSpc>
                  <a:spcPct val="120000"/>
                </a:lnSpc>
              </a:pPr>
              <a:r>
                <a:rPr lang="en-US" altLang="zh-CN" sz="2400" b="1"/>
                <a:t>Q</a:t>
              </a:r>
            </a:p>
          </p:txBody>
        </p:sp>
        <p:sp>
          <p:nvSpPr>
            <p:cNvPr id="24" name="Line 42"/>
            <p:cNvSpPr>
              <a:spLocks noChangeShapeType="1"/>
            </p:cNvSpPr>
            <p:nvPr/>
          </p:nvSpPr>
          <p:spPr bwMode="auto">
            <a:xfrm>
              <a:off x="5040" y="1813"/>
              <a:ext cx="144"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Oval 43"/>
            <p:cNvSpPr>
              <a:spLocks noChangeArrowheads="1"/>
            </p:cNvSpPr>
            <p:nvPr/>
          </p:nvSpPr>
          <p:spPr bwMode="auto">
            <a:xfrm>
              <a:off x="4944" y="1765"/>
              <a:ext cx="96" cy="96"/>
            </a:xfrm>
            <a:prstGeom prst="ellipse">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44"/>
            <p:cNvGrpSpPr/>
            <p:nvPr/>
          </p:nvGrpSpPr>
          <p:grpSpPr bwMode="auto">
            <a:xfrm>
              <a:off x="4320" y="1536"/>
              <a:ext cx="96" cy="96"/>
              <a:chOff x="1920" y="1440"/>
              <a:chExt cx="192" cy="288"/>
            </a:xfrm>
          </p:grpSpPr>
          <p:sp>
            <p:nvSpPr>
              <p:cNvPr id="46" name="Line 45"/>
              <p:cNvSpPr>
                <a:spLocks noChangeShapeType="1"/>
              </p:cNvSpPr>
              <p:nvPr/>
            </p:nvSpPr>
            <p:spPr bwMode="auto">
              <a:xfrm>
                <a:off x="1920" y="1440"/>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46"/>
              <p:cNvSpPr>
                <a:spLocks noChangeShapeType="1"/>
              </p:cNvSpPr>
              <p:nvPr/>
            </p:nvSpPr>
            <p:spPr bwMode="auto">
              <a:xfrm flipH="1">
                <a:off x="1920" y="1584"/>
                <a:ext cx="192" cy="144"/>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7" name="Text Box 47"/>
            <p:cNvSpPr txBox="1">
              <a:spLocks noChangeArrowheads="1"/>
            </p:cNvSpPr>
            <p:nvPr/>
          </p:nvSpPr>
          <p:spPr bwMode="auto">
            <a:xfrm>
              <a:off x="4368" y="14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a:t>
              </a:r>
              <a:endParaRPr lang="zh-CN" altLang="en-US" b="1"/>
            </a:p>
          </p:txBody>
        </p:sp>
        <p:sp>
          <p:nvSpPr>
            <p:cNvPr id="28" name="Line 48"/>
            <p:cNvSpPr>
              <a:spLocks noChangeShapeType="1"/>
            </p:cNvSpPr>
            <p:nvPr/>
          </p:nvSpPr>
          <p:spPr bwMode="auto">
            <a:xfrm>
              <a:off x="1776" y="1584"/>
              <a:ext cx="0" cy="221"/>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49"/>
            <p:cNvSpPr>
              <a:spLocks noChangeShapeType="1"/>
            </p:cNvSpPr>
            <p:nvPr/>
          </p:nvSpPr>
          <p:spPr bwMode="auto">
            <a:xfrm>
              <a:off x="1680"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50"/>
            <p:cNvSpPr>
              <a:spLocks noChangeShapeType="1"/>
            </p:cNvSpPr>
            <p:nvPr/>
          </p:nvSpPr>
          <p:spPr bwMode="auto">
            <a:xfrm>
              <a:off x="2736" y="184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51"/>
            <p:cNvSpPr>
              <a:spLocks noChangeShapeType="1"/>
            </p:cNvSpPr>
            <p:nvPr/>
          </p:nvSpPr>
          <p:spPr bwMode="auto">
            <a:xfrm>
              <a:off x="2928"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52"/>
            <p:cNvSpPr>
              <a:spLocks noChangeShapeType="1"/>
            </p:cNvSpPr>
            <p:nvPr/>
          </p:nvSpPr>
          <p:spPr bwMode="auto">
            <a:xfrm>
              <a:off x="2928" y="1584"/>
              <a:ext cx="0" cy="25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53"/>
            <p:cNvSpPr>
              <a:spLocks noChangeShapeType="1"/>
            </p:cNvSpPr>
            <p:nvPr/>
          </p:nvSpPr>
          <p:spPr bwMode="auto">
            <a:xfrm>
              <a:off x="3888" y="1846"/>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54"/>
            <p:cNvSpPr>
              <a:spLocks noChangeShapeType="1"/>
            </p:cNvSpPr>
            <p:nvPr/>
          </p:nvSpPr>
          <p:spPr bwMode="auto">
            <a:xfrm>
              <a:off x="4080" y="1584"/>
              <a:ext cx="240"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55"/>
            <p:cNvSpPr>
              <a:spLocks noChangeShapeType="1"/>
            </p:cNvSpPr>
            <p:nvPr/>
          </p:nvSpPr>
          <p:spPr bwMode="auto">
            <a:xfrm>
              <a:off x="4080" y="1584"/>
              <a:ext cx="0" cy="252"/>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56"/>
            <p:cNvSpPr>
              <a:spLocks noChangeShapeType="1"/>
            </p:cNvSpPr>
            <p:nvPr/>
          </p:nvSpPr>
          <p:spPr bwMode="auto">
            <a:xfrm>
              <a:off x="2640"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57"/>
            <p:cNvSpPr>
              <a:spLocks noChangeShapeType="1"/>
            </p:cNvSpPr>
            <p:nvPr/>
          </p:nvSpPr>
          <p:spPr bwMode="auto">
            <a:xfrm flipH="1">
              <a:off x="2832"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58"/>
            <p:cNvSpPr>
              <a:spLocks noChangeShapeType="1"/>
            </p:cNvSpPr>
            <p:nvPr/>
          </p:nvSpPr>
          <p:spPr bwMode="auto">
            <a:xfrm>
              <a:off x="3792"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59"/>
            <p:cNvSpPr>
              <a:spLocks noChangeShapeType="1"/>
            </p:cNvSpPr>
            <p:nvPr/>
          </p:nvSpPr>
          <p:spPr bwMode="auto">
            <a:xfrm>
              <a:off x="3984"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60"/>
            <p:cNvSpPr>
              <a:spLocks noChangeShapeType="1"/>
            </p:cNvSpPr>
            <p:nvPr/>
          </p:nvSpPr>
          <p:spPr bwMode="auto">
            <a:xfrm>
              <a:off x="4944" y="1440"/>
              <a:ext cx="192" cy="0"/>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61"/>
            <p:cNvSpPr>
              <a:spLocks noChangeShapeType="1"/>
            </p:cNvSpPr>
            <p:nvPr/>
          </p:nvSpPr>
          <p:spPr bwMode="auto">
            <a:xfrm>
              <a:off x="5136" y="1152"/>
              <a:ext cx="0" cy="288"/>
            </a:xfrm>
            <a:prstGeom prst="line">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Text Box 62"/>
            <p:cNvSpPr txBox="1">
              <a:spLocks noChangeArrowheads="1"/>
            </p:cNvSpPr>
            <p:nvPr/>
          </p:nvSpPr>
          <p:spPr bwMode="auto">
            <a:xfrm>
              <a:off x="1488"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Q0</a:t>
              </a:r>
            </a:p>
          </p:txBody>
        </p:sp>
        <p:sp>
          <p:nvSpPr>
            <p:cNvPr id="43" name="Text Box 63"/>
            <p:cNvSpPr txBox="1">
              <a:spLocks noChangeArrowheads="1"/>
            </p:cNvSpPr>
            <p:nvPr/>
          </p:nvSpPr>
          <p:spPr bwMode="auto">
            <a:xfrm>
              <a:off x="2649"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Q1</a:t>
              </a:r>
            </a:p>
          </p:txBody>
        </p:sp>
        <p:sp>
          <p:nvSpPr>
            <p:cNvPr id="44" name="Text Box 64"/>
            <p:cNvSpPr txBox="1">
              <a:spLocks noChangeArrowheads="1"/>
            </p:cNvSpPr>
            <p:nvPr/>
          </p:nvSpPr>
          <p:spPr bwMode="auto">
            <a:xfrm>
              <a:off x="3792"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Q2</a:t>
              </a:r>
            </a:p>
          </p:txBody>
        </p:sp>
        <p:sp>
          <p:nvSpPr>
            <p:cNvPr id="45" name="Text Box 65"/>
            <p:cNvSpPr txBox="1">
              <a:spLocks noChangeArrowheads="1"/>
            </p:cNvSpPr>
            <p:nvPr/>
          </p:nvSpPr>
          <p:spPr bwMode="auto">
            <a:xfrm>
              <a:off x="4953" y="86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Q3</a:t>
              </a:r>
            </a:p>
          </p:txBody>
        </p:sp>
      </p:grpSp>
      <p:sp>
        <p:nvSpPr>
          <p:cNvPr id="181" name="Text Box 175"/>
          <p:cNvSpPr txBox="1">
            <a:spLocks noChangeArrowheads="1"/>
          </p:cNvSpPr>
          <p:nvPr/>
        </p:nvSpPr>
        <p:spPr bwMode="auto">
          <a:xfrm>
            <a:off x="227103" y="3882624"/>
            <a:ext cx="8737385" cy="280076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200" b="1" dirty="0">
                <a:latin typeface="微软雅黑" panose="020B0503020204020204" pitchFamily="34" charset="-122"/>
                <a:ea typeface="微软雅黑" panose="020B0503020204020204" pitchFamily="34" charset="-122"/>
              </a:rPr>
              <a:t>第</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个</a:t>
            </a:r>
            <a:r>
              <a:rPr lang="en-US" altLang="zh-CN" sz="2200" b="1" dirty="0" err="1">
                <a:latin typeface="微软雅黑" panose="020B0503020204020204" pitchFamily="34" charset="-122"/>
                <a:ea typeface="微软雅黑" panose="020B0503020204020204" pitchFamily="34" charset="-122"/>
              </a:rPr>
              <a:t>Clk</a:t>
            </a:r>
            <a:r>
              <a:rPr lang="zh-CN" altLang="en-US" sz="2200" b="1" dirty="0">
                <a:latin typeface="微软雅黑" panose="020B0503020204020204" pitchFamily="34" charset="-122"/>
                <a:ea typeface="微软雅黑" panose="020B0503020204020204" pitchFamily="34" charset="-122"/>
              </a:rPr>
              <a:t>上升沿到来后，最低位状态</a:t>
            </a:r>
            <a:r>
              <a:rPr lang="en-US" altLang="zh-CN" sz="2200" b="1" dirty="0">
                <a:latin typeface="微软雅黑" panose="020B0503020204020204" pitchFamily="34" charset="-122"/>
                <a:ea typeface="微软雅黑" panose="020B0503020204020204" pitchFamily="34" charset="-122"/>
              </a:rPr>
              <a:t>Q0</a:t>
            </a: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变成</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，此时其他三个状态位不变，因而得到状态编码</a:t>
            </a:r>
            <a:r>
              <a:rPr lang="en-US" altLang="zh-CN" sz="2200" b="1" dirty="0">
                <a:solidFill>
                  <a:schemeClr val="accent2"/>
                </a:solidFill>
                <a:latin typeface="微软雅黑" panose="020B0503020204020204" pitchFamily="34" charset="-122"/>
                <a:ea typeface="微软雅黑" panose="020B0503020204020204" pitchFamily="34" charset="-122"/>
              </a:rPr>
              <a:t>0001</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第</a:t>
            </a:r>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个</a:t>
            </a:r>
            <a:r>
              <a:rPr lang="en-US" altLang="zh-CN" sz="2200" b="1" dirty="0" err="1">
                <a:latin typeface="微软雅黑" panose="020B0503020204020204" pitchFamily="34" charset="-122"/>
                <a:ea typeface="微软雅黑" panose="020B0503020204020204" pitchFamily="34" charset="-122"/>
              </a:rPr>
              <a:t>Clk</a:t>
            </a:r>
            <a:r>
              <a:rPr lang="zh-CN" altLang="en-US" sz="2200" b="1" dirty="0">
                <a:latin typeface="微软雅黑" panose="020B0503020204020204" pitchFamily="34" charset="-122"/>
                <a:ea typeface="微软雅黑" panose="020B0503020204020204" pitchFamily="34" charset="-122"/>
              </a:rPr>
              <a:t>到来后，</a:t>
            </a:r>
            <a:r>
              <a:rPr lang="en-US" altLang="zh-CN" sz="2200" b="1" dirty="0">
                <a:latin typeface="微软雅黑" panose="020B0503020204020204" pitchFamily="34" charset="-122"/>
                <a:ea typeface="微软雅黑" panose="020B0503020204020204" pitchFamily="34" charset="-122"/>
              </a:rPr>
              <a:t>Q0</a:t>
            </a:r>
            <a:r>
              <a:rPr lang="zh-CN" altLang="en-US" sz="2200" b="1" dirty="0">
                <a:latin typeface="微软雅黑" panose="020B0503020204020204" pitchFamily="34" charset="-122"/>
                <a:ea typeface="微软雅黑" panose="020B0503020204020204" pitchFamily="34" charset="-122"/>
              </a:rPr>
              <a:t>从</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变成</a:t>
            </a:r>
            <a:r>
              <a:rPr lang="en-US" altLang="zh-CN" sz="2200" b="1" dirty="0">
                <a:solidFill>
                  <a:srgbClr val="C00000"/>
                </a:solidFill>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，此时</a:t>
            </a:r>
            <a:r>
              <a:rPr lang="en-US" altLang="zh-CN" sz="2200" b="1" dirty="0">
                <a:latin typeface="微软雅黑" panose="020B0503020204020204" pitchFamily="34" charset="-122"/>
                <a:ea typeface="微软雅黑" panose="020B0503020204020204" pitchFamily="34" charset="-122"/>
              </a:rPr>
              <a:t>Q1</a:t>
            </a: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变成</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，而其他两个状态位不变，因而得到状态编码</a:t>
            </a:r>
            <a:r>
              <a:rPr lang="en-US" altLang="zh-CN" sz="2200" b="1" dirty="0">
                <a:solidFill>
                  <a:schemeClr val="accent2"/>
                </a:solidFill>
                <a:latin typeface="微软雅黑" panose="020B0503020204020204" pitchFamily="34" charset="-122"/>
                <a:ea typeface="微软雅黑" panose="020B0503020204020204" pitchFamily="34" charset="-122"/>
              </a:rPr>
              <a:t>0010</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第</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个</a:t>
            </a:r>
            <a:r>
              <a:rPr lang="en-US" altLang="zh-CN" sz="2200" b="1" dirty="0" err="1">
                <a:latin typeface="微软雅黑" panose="020B0503020204020204" pitchFamily="34" charset="-122"/>
                <a:ea typeface="微软雅黑" panose="020B0503020204020204" pitchFamily="34" charset="-122"/>
              </a:rPr>
              <a:t>Clk</a:t>
            </a:r>
            <a:r>
              <a:rPr lang="zh-CN" altLang="en-US" sz="2200" b="1" dirty="0">
                <a:latin typeface="微软雅黑" panose="020B0503020204020204" pitchFamily="34" charset="-122"/>
                <a:ea typeface="微软雅黑" panose="020B0503020204020204" pitchFamily="34" charset="-122"/>
              </a:rPr>
              <a:t>有效信号到来后，</a:t>
            </a:r>
            <a:r>
              <a:rPr lang="en-US" altLang="zh-CN" sz="2200" b="1" dirty="0">
                <a:latin typeface="微软雅黑" panose="020B0503020204020204" pitchFamily="34" charset="-122"/>
                <a:ea typeface="微软雅黑" panose="020B0503020204020204" pitchFamily="34" charset="-122"/>
              </a:rPr>
              <a:t>Q0</a:t>
            </a: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变成</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，此时其他三个状态位不变，因而得到状态编码</a:t>
            </a:r>
            <a:r>
              <a:rPr lang="en-US" altLang="zh-CN" sz="2200" b="1" dirty="0">
                <a:solidFill>
                  <a:schemeClr val="accent2"/>
                </a:solidFill>
                <a:latin typeface="微软雅黑" panose="020B0503020204020204" pitchFamily="34" charset="-122"/>
                <a:ea typeface="微软雅黑" panose="020B0503020204020204" pitchFamily="34" charset="-122"/>
              </a:rPr>
              <a:t>0011</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r>
              <a:rPr lang="zh-CN" altLang="en-US" sz="2200" b="1" dirty="0">
                <a:latin typeface="微软雅黑" panose="020B0503020204020204" pitchFamily="34" charset="-122"/>
                <a:ea typeface="微软雅黑" panose="020B0503020204020204" pitchFamily="34" charset="-122"/>
              </a:rPr>
              <a:t>第</a:t>
            </a:r>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个</a:t>
            </a:r>
            <a:r>
              <a:rPr lang="en-US" altLang="zh-CN" sz="2200" b="1" dirty="0" err="1">
                <a:latin typeface="微软雅黑" panose="020B0503020204020204" pitchFamily="34" charset="-122"/>
                <a:ea typeface="微软雅黑" panose="020B0503020204020204" pitchFamily="34" charset="-122"/>
              </a:rPr>
              <a:t>Clk</a:t>
            </a:r>
            <a:r>
              <a:rPr lang="zh-CN" altLang="en-US" sz="2200" b="1" dirty="0">
                <a:latin typeface="微软雅黑" panose="020B0503020204020204" pitchFamily="34" charset="-122"/>
                <a:ea typeface="微软雅黑" panose="020B0503020204020204" pitchFamily="34" charset="-122"/>
              </a:rPr>
              <a:t>有效信号到来后，</a:t>
            </a:r>
            <a:r>
              <a:rPr lang="en-US" altLang="zh-CN" sz="2200" b="1" dirty="0">
                <a:latin typeface="微软雅黑" panose="020B0503020204020204" pitchFamily="34" charset="-122"/>
                <a:ea typeface="微软雅黑" panose="020B0503020204020204" pitchFamily="34" charset="-122"/>
              </a:rPr>
              <a:t>Q0</a:t>
            </a:r>
            <a:r>
              <a:rPr lang="zh-CN" altLang="en-US" sz="2200" b="1" dirty="0">
                <a:latin typeface="微软雅黑" panose="020B0503020204020204" pitchFamily="34" charset="-122"/>
                <a:ea typeface="微软雅黑" panose="020B0503020204020204" pitchFamily="34" charset="-122"/>
              </a:rPr>
              <a:t>从</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变成</a:t>
            </a:r>
            <a:r>
              <a:rPr lang="en-US" altLang="zh-CN" sz="2200" b="1" dirty="0">
                <a:solidFill>
                  <a:srgbClr val="C00000"/>
                </a:solidFill>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，此时</a:t>
            </a:r>
            <a:r>
              <a:rPr lang="en-US" altLang="zh-CN" sz="2200" b="1" dirty="0">
                <a:latin typeface="微软雅黑" panose="020B0503020204020204" pitchFamily="34" charset="-122"/>
                <a:ea typeface="微软雅黑" panose="020B0503020204020204" pitchFamily="34" charset="-122"/>
              </a:rPr>
              <a:t>Q1</a:t>
            </a:r>
            <a:r>
              <a:rPr lang="zh-CN" altLang="en-US" sz="2200" b="1" dirty="0">
                <a:latin typeface="微软雅黑" panose="020B0503020204020204" pitchFamily="34" charset="-122"/>
                <a:ea typeface="微软雅黑" panose="020B0503020204020204" pitchFamily="34" charset="-122"/>
              </a:rPr>
              <a:t>从</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变成</a:t>
            </a:r>
            <a:r>
              <a:rPr lang="en-US" altLang="zh-CN" sz="2200" b="1" dirty="0">
                <a:solidFill>
                  <a:srgbClr val="C00000"/>
                </a:solidFill>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Q2</a:t>
            </a:r>
            <a:r>
              <a:rPr lang="zh-CN" altLang="en-US" sz="2200" b="1" dirty="0">
                <a:latin typeface="微软雅黑" panose="020B0503020204020204" pitchFamily="34" charset="-122"/>
                <a:ea typeface="微软雅黑" panose="020B0503020204020204" pitchFamily="34" charset="-122"/>
              </a:rPr>
              <a:t>从</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变成</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Q3</a:t>
            </a:r>
            <a:r>
              <a:rPr lang="zh-CN" altLang="en-US" sz="2200" b="1" dirty="0">
                <a:latin typeface="微软雅黑" panose="020B0503020204020204" pitchFamily="34" charset="-122"/>
                <a:ea typeface="微软雅黑" panose="020B0503020204020204" pitchFamily="34" charset="-122"/>
              </a:rPr>
              <a:t>状态位不变，因而得到状态编码</a:t>
            </a:r>
            <a:r>
              <a:rPr lang="en-US" altLang="zh-CN" sz="2200" b="1" dirty="0">
                <a:solidFill>
                  <a:schemeClr val="accent2"/>
                </a:solidFill>
                <a:latin typeface="微软雅黑" panose="020B0503020204020204" pitchFamily="34" charset="-122"/>
                <a:ea typeface="微软雅黑" panose="020B0503020204020204" pitchFamily="34" charset="-122"/>
              </a:rPr>
              <a:t>0100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mn-ea"/>
              </a:rPr>
              <a:t>……</a:t>
            </a:r>
            <a:r>
              <a:rPr lang="zh-CN" altLang="en-US" sz="2200" b="1" dirty="0">
                <a:latin typeface="微软雅黑" panose="020B0503020204020204" pitchFamily="34" charset="-122"/>
                <a:ea typeface="微软雅黑" panose="020B0503020204020204" pitchFamily="34" charset="-122"/>
              </a:rPr>
              <a:t>。</a:t>
            </a:r>
          </a:p>
        </p:txBody>
      </p:sp>
      <p:sp>
        <p:nvSpPr>
          <p:cNvPr id="182" name="Text Box 175"/>
          <p:cNvSpPr txBox="1">
            <a:spLocks noChangeArrowheads="1"/>
          </p:cNvSpPr>
          <p:nvPr/>
        </p:nvSpPr>
        <p:spPr bwMode="auto">
          <a:xfrm>
            <a:off x="3704397" y="2004484"/>
            <a:ext cx="4850232" cy="4308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200" b="1" dirty="0">
                <a:solidFill>
                  <a:srgbClr val="C00000"/>
                </a:solidFill>
                <a:latin typeface="微软雅黑" panose="020B0503020204020204" pitchFamily="34" charset="-122"/>
                <a:ea typeface="微软雅黑" panose="020B0503020204020204" pitchFamily="34" charset="-122"/>
              </a:rPr>
              <a:t>Q</a:t>
            </a:r>
            <a:r>
              <a:rPr lang="en-US" altLang="zh-CN" sz="2200" b="1" baseline="-25000" dirty="0">
                <a:solidFill>
                  <a:srgbClr val="C00000"/>
                </a:solidFill>
                <a:latin typeface="微软雅黑" panose="020B0503020204020204" pitchFamily="34" charset="-122"/>
                <a:ea typeface="微软雅黑" panose="020B0503020204020204" pitchFamily="34" charset="-122"/>
              </a:rPr>
              <a:t>i+1</a:t>
            </a:r>
            <a:r>
              <a:rPr lang="zh-CN" altLang="en-US" sz="2200" b="1" dirty="0">
                <a:solidFill>
                  <a:srgbClr val="C00000"/>
                </a:solidFill>
                <a:latin typeface="微软雅黑" panose="020B0503020204020204" pitchFamily="34" charset="-122"/>
                <a:ea typeface="微软雅黑" panose="020B0503020204020204" pitchFamily="34" charset="-122"/>
              </a:rPr>
              <a:t>总是在</a:t>
            </a:r>
            <a:r>
              <a:rPr lang="en-US" altLang="zh-CN" sz="2200" b="1" dirty="0">
                <a:solidFill>
                  <a:srgbClr val="C00000"/>
                </a:solidFill>
                <a:latin typeface="微软雅黑" panose="020B0503020204020204" pitchFamily="34" charset="-122"/>
                <a:ea typeface="微软雅黑" panose="020B0503020204020204" pitchFamily="34" charset="-122"/>
              </a:rPr>
              <a:t>Q</a:t>
            </a:r>
            <a:r>
              <a:rPr lang="en-US" altLang="zh-CN" sz="2200" b="1" baseline="-25000" dirty="0">
                <a:solidFill>
                  <a:srgbClr val="C00000"/>
                </a:solidFill>
                <a:latin typeface="微软雅黑" panose="020B0503020204020204" pitchFamily="34" charset="-122"/>
                <a:ea typeface="微软雅黑" panose="020B0503020204020204" pitchFamily="34" charset="-122"/>
              </a:rPr>
              <a:t>i</a:t>
            </a:r>
            <a:r>
              <a:rPr lang="zh-CN" altLang="en-US" sz="2200" b="1" dirty="0">
                <a:solidFill>
                  <a:srgbClr val="C00000"/>
                </a:solidFill>
                <a:latin typeface="微软雅黑" panose="020B0503020204020204" pitchFamily="34" charset="-122"/>
                <a:ea typeface="微软雅黑" panose="020B0503020204020204" pitchFamily="34" charset="-122"/>
              </a:rPr>
              <a:t>由</a:t>
            </a:r>
            <a:r>
              <a:rPr lang="en-US" altLang="zh-CN" sz="2200" b="1" dirty="0">
                <a:solidFill>
                  <a:srgbClr val="C00000"/>
                </a:solidFill>
                <a:latin typeface="微软雅黑" panose="020B0503020204020204" pitchFamily="34" charset="-122"/>
                <a:ea typeface="微软雅黑" panose="020B0503020204020204" pitchFamily="34" charset="-122"/>
              </a:rPr>
              <a:t>1</a:t>
            </a:r>
            <a:r>
              <a:rPr lang="zh-CN" altLang="en-US" sz="2200" b="1" dirty="0">
                <a:solidFill>
                  <a:srgbClr val="C00000"/>
                </a:solidFill>
                <a:latin typeface="微软雅黑" panose="020B0503020204020204" pitchFamily="34" charset="-122"/>
                <a:ea typeface="微软雅黑" panose="020B0503020204020204" pitchFamily="34" charset="-122"/>
              </a:rPr>
              <a:t>变</a:t>
            </a:r>
            <a:r>
              <a:rPr lang="en-US" altLang="zh-CN" sz="2200" b="1" dirty="0">
                <a:solidFill>
                  <a:srgbClr val="C00000"/>
                </a:solidFill>
                <a:latin typeface="微软雅黑" panose="020B0503020204020204" pitchFamily="34" charset="-122"/>
                <a:ea typeface="微软雅黑" panose="020B0503020204020204" pitchFamily="34" charset="-122"/>
              </a:rPr>
              <a:t>0</a:t>
            </a:r>
            <a:r>
              <a:rPr lang="zh-CN" altLang="en-US" sz="2200" b="1" dirty="0">
                <a:solidFill>
                  <a:srgbClr val="C00000"/>
                </a:solidFill>
                <a:latin typeface="微软雅黑" panose="020B0503020204020204" pitchFamily="34" charset="-122"/>
                <a:ea typeface="微软雅黑" panose="020B0503020204020204" pitchFamily="34" charset="-122"/>
              </a:rPr>
              <a:t>时开始改变状态</a:t>
            </a:r>
            <a:endParaRPr lang="en-US" altLang="zh-CN" sz="2200" b="1" dirty="0">
              <a:solidFill>
                <a:srgbClr val="C00000"/>
              </a:solidFill>
              <a:latin typeface="微软雅黑" panose="020B0503020204020204" pitchFamily="34" charset="-122"/>
              <a:ea typeface="微软雅黑" panose="020B0503020204020204" pitchFamily="34" charset="-122"/>
            </a:endParaRPr>
          </a:p>
        </p:txBody>
      </p:sp>
      <p:sp>
        <p:nvSpPr>
          <p:cNvPr id="183" name="Text Box 175"/>
          <p:cNvSpPr txBox="1">
            <a:spLocks noChangeArrowheads="1"/>
          </p:cNvSpPr>
          <p:nvPr/>
        </p:nvSpPr>
        <p:spPr bwMode="auto">
          <a:xfrm>
            <a:off x="3833243" y="247252"/>
            <a:ext cx="4850232" cy="7694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200" b="1" dirty="0">
                <a:solidFill>
                  <a:srgbClr val="00B050"/>
                </a:solidFill>
                <a:latin typeface="微软雅黑" panose="020B0503020204020204" pitchFamily="34" charset="-122"/>
                <a:ea typeface="微软雅黑" panose="020B0503020204020204" pitchFamily="34" charset="-122"/>
              </a:rPr>
              <a:t>当编码为</a:t>
            </a:r>
            <a:r>
              <a:rPr lang="en-US" altLang="zh-CN" sz="2200" b="1" dirty="0">
                <a:solidFill>
                  <a:srgbClr val="00B050"/>
                </a:solidFill>
                <a:latin typeface="微软雅黑" panose="020B0503020204020204" pitchFamily="34" charset="-122"/>
                <a:ea typeface="微软雅黑" panose="020B0503020204020204" pitchFamily="34" charset="-122"/>
              </a:rPr>
              <a:t>1111</a:t>
            </a:r>
            <a:r>
              <a:rPr lang="zh-CN" altLang="en-US" sz="2200" b="1" dirty="0">
                <a:solidFill>
                  <a:srgbClr val="00B050"/>
                </a:solidFill>
                <a:latin typeface="微软雅黑" panose="020B0503020204020204" pitchFamily="34" charset="-122"/>
                <a:ea typeface="微软雅黑" panose="020B0503020204020204" pitchFamily="34" charset="-122"/>
              </a:rPr>
              <a:t>时，下个时钟到达后，经过</a:t>
            </a:r>
            <a:r>
              <a:rPr lang="en-US" altLang="zh-CN" sz="2200" b="1" dirty="0" err="1">
                <a:solidFill>
                  <a:srgbClr val="C00000"/>
                </a:solidFill>
                <a:latin typeface="微软雅黑" panose="020B0503020204020204" pitchFamily="34" charset="-122"/>
                <a:ea typeface="微软雅黑" panose="020B0503020204020204" pitchFamily="34" charset="-122"/>
              </a:rPr>
              <a:t>n×t</a:t>
            </a:r>
            <a:r>
              <a:rPr lang="en-US" altLang="zh-CN" sz="2200" b="1" baseline="-25000" dirty="0" err="1">
                <a:solidFill>
                  <a:srgbClr val="C00000"/>
                </a:solidFill>
                <a:latin typeface="微软雅黑" panose="020B0503020204020204" pitchFamily="34" charset="-122"/>
                <a:ea typeface="微软雅黑" panose="020B0503020204020204" pitchFamily="34" charset="-122"/>
              </a:rPr>
              <a:t>TQ</a:t>
            </a:r>
            <a:r>
              <a:rPr lang="en-US" altLang="zh-CN" sz="2200" b="1" dirty="0">
                <a:solidFill>
                  <a:srgbClr val="C00000"/>
                </a:solidFill>
                <a:latin typeface="微软雅黑" panose="020B0503020204020204" pitchFamily="34" charset="-122"/>
                <a:ea typeface="微软雅黑" panose="020B0503020204020204" pitchFamily="34" charset="-122"/>
              </a:rPr>
              <a:t> </a:t>
            </a:r>
            <a:r>
              <a:rPr lang="zh-CN" altLang="en-US" sz="2200" b="1" dirty="0">
                <a:solidFill>
                  <a:srgbClr val="C00000"/>
                </a:solidFill>
                <a:latin typeface="微软雅黑" panose="020B0503020204020204" pitchFamily="34" charset="-122"/>
                <a:ea typeface="微软雅黑" panose="020B0503020204020204" pitchFamily="34" charset="-122"/>
              </a:rPr>
              <a:t>延时</a:t>
            </a:r>
            <a:r>
              <a:rPr lang="zh-CN" altLang="en-US" sz="2200" b="1" dirty="0">
                <a:solidFill>
                  <a:srgbClr val="00B050"/>
                </a:solidFill>
                <a:latin typeface="微软雅黑" panose="020B0503020204020204" pitchFamily="34" charset="-122"/>
                <a:ea typeface="微软雅黑" panose="020B0503020204020204" pitchFamily="34" charset="-122"/>
              </a:rPr>
              <a:t>，又回到编码</a:t>
            </a:r>
            <a:r>
              <a:rPr lang="en-US" altLang="zh-CN" sz="2200" b="1" dirty="0">
                <a:solidFill>
                  <a:srgbClr val="00B050"/>
                </a:solidFill>
                <a:latin typeface="微软雅黑" panose="020B0503020204020204" pitchFamily="34" charset="-122"/>
                <a:ea typeface="微软雅黑" panose="020B0503020204020204" pitchFamily="34" charset="-122"/>
              </a:rPr>
              <a:t>0000</a:t>
            </a:r>
            <a:endParaRPr lang="zh-CN" altLang="en-US" sz="2200" b="1"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blinds(horizontal)">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blinds(horizontal)">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blinds(horizontal)">
                                      <p:cBhvr>
                                        <p:cTn id="22"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autoUpdateAnimBg="0"/>
      <p:bldP spid="182" grpId="0" animBg="1" autoUpdateAnimBg="0"/>
      <p:bldP spid="18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a:off x="1491432" y="2204864"/>
            <a:ext cx="7560840" cy="4536504"/>
          </a:xfrm>
          <a:prstGeom prst="rect">
            <a:avLst/>
          </a:prstGeom>
        </p:spPr>
      </p:pic>
      <p:sp>
        <p:nvSpPr>
          <p:cNvPr id="2" name="标题 1"/>
          <p:cNvSpPr>
            <a:spLocks noGrp="1"/>
          </p:cNvSpPr>
          <p:nvPr>
            <p:ph type="title"/>
          </p:nvPr>
        </p:nvSpPr>
        <p:spPr/>
        <p:txBody>
          <a:bodyPr/>
          <a:lstStyle/>
          <a:p>
            <a:r>
              <a:rPr lang="en-US" altLang="zh-CN" b="1" dirty="0"/>
              <a:t>4.1 </a:t>
            </a:r>
            <a:r>
              <a:rPr lang="zh-CN" altLang="en-US" b="1" dirty="0"/>
              <a:t>计数器</a:t>
            </a:r>
          </a:p>
        </p:txBody>
      </p:sp>
      <p:sp>
        <p:nvSpPr>
          <p:cNvPr id="3" name="内容占位符 2"/>
          <p:cNvSpPr>
            <a:spLocks noGrp="1"/>
          </p:cNvSpPr>
          <p:nvPr>
            <p:ph idx="1"/>
          </p:nvPr>
        </p:nvSpPr>
        <p:spPr>
          <a:xfrm>
            <a:off x="164882" y="802289"/>
            <a:ext cx="8856984" cy="1784078"/>
          </a:xfrm>
        </p:spPr>
        <p:txBody>
          <a:bodyPr/>
          <a:lstStyle/>
          <a:p>
            <a:r>
              <a:rPr lang="zh-CN" altLang="en-US" sz="2200" b="1" dirty="0"/>
              <a:t>同步并行加法计数器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同步计数器中所有触发器共用同一个时钟信号，在时钟信号边沿到达后，所有触发器的输出同时发生变化。</a:t>
            </a:r>
            <a:endParaRPr lang="en-US" altLang="zh-CN" sz="2200" dirty="0">
              <a:latin typeface="微软雅黑" panose="020B0503020204020204" pitchFamily="34" charset="-122"/>
              <a:ea typeface="微软雅黑" panose="020B0503020204020204" pitchFamily="34" charset="-122"/>
            </a:endParaRPr>
          </a:p>
          <a:p>
            <a:pPr lvl="1"/>
            <a:endParaRPr lang="zh-CN" altLang="en-US" dirty="0"/>
          </a:p>
        </p:txBody>
      </p:sp>
      <p:sp>
        <p:nvSpPr>
          <p:cNvPr id="4" name="灯片编号占位符 3"/>
          <p:cNvSpPr>
            <a:spLocks noGrp="1"/>
          </p:cNvSpPr>
          <p:nvPr>
            <p:ph type="sldNum" sz="quarter" idx="4294967295"/>
          </p:nvPr>
        </p:nvSpPr>
        <p:spPr>
          <a:xfrm>
            <a:off x="9522222" y="6489700"/>
            <a:ext cx="501650" cy="333375"/>
          </a:xfrm>
          <a:prstGeom prst="rect">
            <a:avLst/>
          </a:prstGeom>
        </p:spPr>
        <p:txBody>
          <a:bodyPr/>
          <a:lstStyle/>
          <a:p>
            <a:pPr>
              <a:defRPr/>
            </a:pPr>
            <a:fld id="{9FA417FE-F425-4737-9F54-FC407C36B58E}" type="slidenum">
              <a:rPr lang="en-US" altLang="zh-CN" smtClean="0"/>
              <a:t>45</a:t>
            </a:fld>
            <a:endParaRPr lang="en-US" altLang="zh-CN"/>
          </a:p>
        </p:txBody>
      </p:sp>
      <p:grpSp>
        <p:nvGrpSpPr>
          <p:cNvPr id="6" name="Group 3"/>
          <p:cNvGrpSpPr/>
          <p:nvPr/>
        </p:nvGrpSpPr>
        <p:grpSpPr bwMode="auto">
          <a:xfrm>
            <a:off x="1634650" y="2276346"/>
            <a:ext cx="4567815" cy="3888958"/>
            <a:chOff x="956" y="716"/>
            <a:chExt cx="2711" cy="2788"/>
          </a:xfrm>
        </p:grpSpPr>
        <p:grpSp>
          <p:nvGrpSpPr>
            <p:cNvPr id="7" name="Group 4"/>
            <p:cNvGrpSpPr/>
            <p:nvPr/>
          </p:nvGrpSpPr>
          <p:grpSpPr bwMode="auto">
            <a:xfrm>
              <a:off x="1488" y="912"/>
              <a:ext cx="2179" cy="2592"/>
              <a:chOff x="1488" y="912"/>
              <a:chExt cx="2179" cy="2592"/>
            </a:xfrm>
          </p:grpSpPr>
          <p:sp>
            <p:nvSpPr>
              <p:cNvPr id="11" name="Line 5"/>
              <p:cNvSpPr>
                <a:spLocks noChangeShapeType="1"/>
              </p:cNvSpPr>
              <p:nvPr/>
            </p:nvSpPr>
            <p:spPr bwMode="auto">
              <a:xfrm>
                <a:off x="1776" y="912"/>
                <a:ext cx="0" cy="960"/>
              </a:xfrm>
              <a:prstGeom prst="line">
                <a:avLst/>
              </a:prstGeom>
              <a:noFill/>
              <a:ln w="38100">
                <a:solidFill>
                  <a:schemeClr val="accent2"/>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6"/>
              <p:cNvSpPr>
                <a:spLocks noChangeShapeType="1"/>
              </p:cNvSpPr>
              <p:nvPr/>
            </p:nvSpPr>
            <p:spPr bwMode="auto">
              <a:xfrm>
                <a:off x="1776" y="1824"/>
                <a:ext cx="912" cy="0"/>
              </a:xfrm>
              <a:prstGeom prst="line">
                <a:avLst/>
              </a:prstGeom>
              <a:noFill/>
              <a:ln w="3810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7"/>
              <p:cNvSpPr>
                <a:spLocks noChangeShapeType="1"/>
              </p:cNvSpPr>
              <p:nvPr/>
            </p:nvSpPr>
            <p:spPr bwMode="auto">
              <a:xfrm>
                <a:off x="1776" y="2665"/>
                <a:ext cx="912" cy="0"/>
              </a:xfrm>
              <a:prstGeom prst="line">
                <a:avLst/>
              </a:prstGeom>
              <a:noFill/>
              <a:ln w="38100">
                <a:solidFill>
                  <a:schemeClr val="accent2"/>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8"/>
              <p:cNvSpPr>
                <a:spLocks noChangeShapeType="1"/>
              </p:cNvSpPr>
              <p:nvPr/>
            </p:nvSpPr>
            <p:spPr bwMode="auto">
              <a:xfrm>
                <a:off x="1488" y="912"/>
                <a:ext cx="2179" cy="0"/>
              </a:xfrm>
              <a:prstGeom prst="line">
                <a:avLst/>
              </a:prstGeom>
              <a:noFill/>
              <a:ln w="3810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9"/>
              <p:cNvSpPr>
                <a:spLocks noChangeShapeType="1"/>
              </p:cNvSpPr>
              <p:nvPr/>
            </p:nvSpPr>
            <p:spPr bwMode="auto">
              <a:xfrm>
                <a:off x="1776" y="1824"/>
                <a:ext cx="0" cy="1680"/>
              </a:xfrm>
              <a:prstGeom prst="line">
                <a:avLst/>
              </a:prstGeom>
              <a:noFill/>
              <a:ln w="38100">
                <a:solidFill>
                  <a:schemeClr val="accent2"/>
                </a:solidFill>
                <a:miter lim="800000"/>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a:off x="1776" y="3504"/>
                <a:ext cx="912" cy="0"/>
              </a:xfrm>
              <a:prstGeom prst="line">
                <a:avLst/>
              </a:prstGeom>
              <a:noFill/>
              <a:ln w="3810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 name="Group 11"/>
            <p:cNvGrpSpPr/>
            <p:nvPr/>
          </p:nvGrpSpPr>
          <p:grpSpPr bwMode="auto">
            <a:xfrm>
              <a:off x="956" y="716"/>
              <a:ext cx="581" cy="292"/>
              <a:chOff x="956" y="716"/>
              <a:chExt cx="581" cy="292"/>
            </a:xfrm>
          </p:grpSpPr>
          <p:sp>
            <p:nvSpPr>
              <p:cNvPr id="9" name="Rectangle 12"/>
              <p:cNvSpPr>
                <a:spLocks noChangeArrowheads="1"/>
              </p:cNvSpPr>
              <p:nvPr/>
            </p:nvSpPr>
            <p:spPr bwMode="auto">
              <a:xfrm>
                <a:off x="960" y="816"/>
                <a:ext cx="52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3"/>
              <p:cNvSpPr txBox="1">
                <a:spLocks noChangeArrowheads="1"/>
              </p:cNvSpPr>
              <p:nvPr/>
            </p:nvSpPr>
            <p:spPr bwMode="auto">
              <a:xfrm>
                <a:off x="956" y="716"/>
                <a:ext cx="58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err="1">
                    <a:solidFill>
                      <a:schemeClr val="accent2"/>
                    </a:solidFill>
                    <a:latin typeface="Tahoma" panose="020B0604030504040204" pitchFamily="34" charset="0"/>
                  </a:rPr>
                  <a:t>CntEN</a:t>
                </a:r>
                <a:endParaRPr lang="en-US" altLang="zh-CN" sz="2000" b="1" dirty="0">
                  <a:solidFill>
                    <a:schemeClr val="accent2"/>
                  </a:solidFill>
                  <a:latin typeface="Tahoma" panose="020B0604030504040204" pitchFamily="34" charset="0"/>
                </a:endParaRPr>
              </a:p>
            </p:txBody>
          </p:sp>
        </p:grpSp>
      </p:grpSp>
      <p:sp>
        <p:nvSpPr>
          <p:cNvPr id="20" name="Text Box 19"/>
          <p:cNvSpPr txBox="1">
            <a:spLocks noChangeArrowheads="1"/>
          </p:cNvSpPr>
          <p:nvPr/>
        </p:nvSpPr>
        <p:spPr bwMode="auto">
          <a:xfrm>
            <a:off x="7875665" y="6058813"/>
            <a:ext cx="103105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rgbClr val="FF0000"/>
                </a:solidFill>
                <a:latin typeface="微软雅黑" panose="020B0503020204020204" pitchFamily="34" charset="-122"/>
                <a:ea typeface="微软雅黑" panose="020B0503020204020204" pitchFamily="34" charset="-122"/>
              </a:rPr>
              <a:t>最高位</a:t>
            </a:r>
          </a:p>
        </p:txBody>
      </p:sp>
      <p:sp>
        <p:nvSpPr>
          <p:cNvPr id="21" name="Text Box 22"/>
          <p:cNvSpPr txBox="1">
            <a:spLocks noChangeArrowheads="1"/>
          </p:cNvSpPr>
          <p:nvPr/>
        </p:nvSpPr>
        <p:spPr bwMode="auto">
          <a:xfrm>
            <a:off x="7875665" y="2659520"/>
            <a:ext cx="103105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rgbClr val="FF0000"/>
                </a:solidFill>
                <a:latin typeface="微软雅黑" panose="020B0503020204020204" pitchFamily="34" charset="-122"/>
                <a:ea typeface="微软雅黑" panose="020B0503020204020204" pitchFamily="34" charset="-122"/>
              </a:rPr>
              <a:t>最低位</a:t>
            </a:r>
          </a:p>
        </p:txBody>
      </p:sp>
      <p:sp>
        <p:nvSpPr>
          <p:cNvPr id="23" name="矩形 22"/>
          <p:cNvSpPr/>
          <p:nvPr/>
        </p:nvSpPr>
        <p:spPr>
          <a:xfrm>
            <a:off x="188048" y="3053467"/>
            <a:ext cx="2358286" cy="3748719"/>
          </a:xfrm>
          <a:prstGeom prst="rect">
            <a:avLst/>
          </a:prstGeom>
        </p:spPr>
        <p:txBody>
          <a:bodyPr wrap="square">
            <a:spAutoFit/>
          </a:bodyPr>
          <a:lstStyle/>
          <a:p>
            <a:pPr>
              <a:lnSpc>
                <a:spcPct val="120000"/>
              </a:lnSpc>
            </a:pPr>
            <a:r>
              <a:rPr lang="en-US" altLang="zh-CN" sz="2200" b="1" kern="100" dirty="0" err="1">
                <a:latin typeface="微软雅黑" panose="020B0503020204020204" pitchFamily="34" charset="-122"/>
                <a:ea typeface="微软雅黑" panose="020B0503020204020204" pitchFamily="34" charset="-122"/>
              </a:rPr>
              <a:t>CntEN</a:t>
            </a:r>
            <a:r>
              <a:rPr lang="zh-CN" altLang="en-US" sz="2200" b="1" kern="100" dirty="0">
                <a:latin typeface="微软雅黑" panose="020B0503020204020204" pitchFamily="34" charset="-122"/>
                <a:ea typeface="微软雅黑" panose="020B0503020204020204" pitchFamily="34" charset="-122"/>
              </a:rPr>
              <a:t>有效时，每个时钟</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0</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都会发生状态改变；对于</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1</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2</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3</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，只有在其</a:t>
            </a:r>
            <a:r>
              <a:rPr lang="zh-CN" altLang="zh-CN" sz="22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所有低位状态都是</a:t>
            </a:r>
            <a:r>
              <a:rPr lang="en-US" altLang="zh-CN" sz="2200" b="1" kern="100" dirty="0">
                <a:solidFill>
                  <a:srgbClr val="C00000"/>
                </a:solidFill>
                <a:latin typeface="微软雅黑" panose="020B0503020204020204" pitchFamily="34" charset="-122"/>
                <a:ea typeface="微软雅黑" panose="020B0503020204020204" pitchFamily="34" charset="-122"/>
              </a:rPr>
              <a:t>1</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的情况下，下个时钟</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边</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沿到来后才会发生状态反转。</a:t>
            </a:r>
            <a:endParaRPr lang="zh-CN" altLang="en-US" sz="2200"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p:cNvPicPr>
            <a:picLocks noChangeAspect="1"/>
          </p:cNvPicPr>
          <p:nvPr/>
        </p:nvPicPr>
        <p:blipFill>
          <a:blip r:embed="rId3"/>
          <a:stretch>
            <a:fillRect/>
          </a:stretch>
        </p:blipFill>
        <p:spPr>
          <a:xfrm>
            <a:off x="2267744" y="2563604"/>
            <a:ext cx="6711553" cy="4249772"/>
          </a:xfrm>
          <a:prstGeom prst="rect">
            <a:avLst/>
          </a:prstGeom>
        </p:spPr>
      </p:pic>
      <p:sp>
        <p:nvSpPr>
          <p:cNvPr id="2" name="标题 1"/>
          <p:cNvSpPr>
            <a:spLocks noGrp="1"/>
          </p:cNvSpPr>
          <p:nvPr>
            <p:ph type="title"/>
          </p:nvPr>
        </p:nvSpPr>
        <p:spPr/>
        <p:txBody>
          <a:bodyPr/>
          <a:lstStyle/>
          <a:p>
            <a:r>
              <a:rPr lang="en-US" altLang="zh-CN" b="1" dirty="0"/>
              <a:t>4.1 </a:t>
            </a:r>
            <a:r>
              <a:rPr lang="zh-CN" altLang="en-US" b="1" dirty="0"/>
              <a:t>计数器</a:t>
            </a:r>
          </a:p>
        </p:txBody>
      </p:sp>
      <p:sp>
        <p:nvSpPr>
          <p:cNvPr id="3" name="内容占位符 2"/>
          <p:cNvSpPr>
            <a:spLocks noGrp="1"/>
          </p:cNvSpPr>
          <p:nvPr>
            <p:ph idx="1"/>
          </p:nvPr>
        </p:nvSpPr>
        <p:spPr>
          <a:xfrm>
            <a:off x="144359" y="1012445"/>
            <a:ext cx="8737386" cy="1710212"/>
          </a:xfrm>
        </p:spPr>
        <p:txBody>
          <a:bodyPr/>
          <a:lstStyle/>
          <a:p>
            <a:r>
              <a:rPr lang="zh-CN" altLang="en-US" sz="2200" b="1" dirty="0"/>
              <a:t>同步并行加法计数器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计数器的状态编码</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3</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2</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1</a:t>
            </a:r>
            <a:r>
              <a:rPr lang="en-US" altLang="zh-CN" sz="2200" dirty="0">
                <a:solidFill>
                  <a:srgbClr val="C00000"/>
                </a:solidFill>
                <a:latin typeface="微软雅黑" panose="020B0503020204020204" pitchFamily="34" charset="-122"/>
                <a:ea typeface="微软雅黑" panose="020B0503020204020204" pitchFamily="34" charset="-122"/>
              </a:rPr>
              <a:t>Q</a:t>
            </a:r>
            <a:r>
              <a:rPr lang="en-US" altLang="zh-CN" sz="2200" baseline="-25000" dirty="0">
                <a:solidFill>
                  <a:srgbClr val="C00000"/>
                </a:solidFill>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0000</a:t>
            </a:r>
            <a:r>
              <a:rPr lang="zh-CN" altLang="en-US" sz="2200" dirty="0">
                <a:latin typeface="微软雅黑" panose="020B0503020204020204" pitchFamily="34" charset="-122"/>
                <a:ea typeface="微软雅黑" panose="020B0503020204020204" pitchFamily="34" charset="-122"/>
              </a:rPr>
              <a:t>开始，转换过程为</a:t>
            </a:r>
            <a:r>
              <a:rPr lang="en-US" altLang="zh-CN" sz="2200" dirty="0">
                <a:latin typeface="微软雅黑" panose="020B0503020204020204" pitchFamily="34" charset="-122"/>
                <a:ea typeface="微软雅黑" panose="020B0503020204020204" pitchFamily="34" charset="-122"/>
              </a:rPr>
              <a:t>0000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0001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0010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0011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0110</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0111</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1000</a:t>
            </a:r>
            <a:r>
              <a:rPr lang="zh-CN" altLang="zh-CN" sz="2200" dirty="0">
                <a:latin typeface="微软雅黑" panose="020B0503020204020204" pitchFamily="34" charset="-122"/>
                <a:ea typeface="微软雅黑" panose="020B0503020204020204" pitchFamily="34" charset="-122"/>
              </a:rPr>
              <a:t>→</a:t>
            </a:r>
            <a:r>
              <a:rPr lang="zh-CN" altLang="zh-CN" sz="2200" dirty="0">
                <a:latin typeface="+mn-ea"/>
                <a:ea typeface="+mn-ea"/>
              </a:rPr>
              <a:t>…</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1111</a:t>
            </a:r>
            <a:endParaRPr lang="zh-CN" altLang="en-US"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46</a:t>
            </a:fld>
            <a:endParaRPr lang="en-US" altLang="zh-CN"/>
          </a:p>
        </p:txBody>
      </p:sp>
      <p:sp>
        <p:nvSpPr>
          <p:cNvPr id="183" name="Text Box 175"/>
          <p:cNvSpPr txBox="1">
            <a:spLocks noChangeArrowheads="1"/>
          </p:cNvSpPr>
          <p:nvPr/>
        </p:nvSpPr>
        <p:spPr bwMode="auto">
          <a:xfrm>
            <a:off x="3852062" y="216345"/>
            <a:ext cx="4987229" cy="11079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200" b="1" dirty="0">
                <a:solidFill>
                  <a:srgbClr val="00B050"/>
                </a:solidFill>
                <a:latin typeface="微软雅黑" panose="020B0503020204020204" pitchFamily="34" charset="-122"/>
                <a:ea typeface="微软雅黑" panose="020B0503020204020204" pitchFamily="34" charset="-122"/>
              </a:rPr>
              <a:t>当编码为</a:t>
            </a:r>
            <a:r>
              <a:rPr lang="en-US" altLang="zh-CN" sz="2200" b="1" dirty="0">
                <a:solidFill>
                  <a:srgbClr val="00B050"/>
                </a:solidFill>
                <a:latin typeface="微软雅黑" panose="020B0503020204020204" pitchFamily="34" charset="-122"/>
                <a:ea typeface="微软雅黑" panose="020B0503020204020204" pitchFamily="34" charset="-122"/>
              </a:rPr>
              <a:t>1111</a:t>
            </a:r>
            <a:r>
              <a:rPr lang="zh-CN" altLang="en-US" sz="2200" b="1" dirty="0">
                <a:solidFill>
                  <a:srgbClr val="00B050"/>
                </a:solidFill>
                <a:latin typeface="微软雅黑" panose="020B0503020204020204" pitchFamily="34" charset="-122"/>
                <a:ea typeface="微软雅黑" panose="020B0503020204020204" pitchFamily="34" charset="-122"/>
              </a:rPr>
              <a:t>时，只要经过</a:t>
            </a:r>
            <a:r>
              <a:rPr lang="zh-CN" altLang="en-US" sz="2200" b="1" dirty="0">
                <a:solidFill>
                  <a:srgbClr val="C00000"/>
                </a:solidFill>
                <a:latin typeface="微软雅黑" panose="020B0503020204020204" pitchFamily="34" charset="-122"/>
                <a:ea typeface="微软雅黑" panose="020B0503020204020204" pitchFamily="34" charset="-122"/>
              </a:rPr>
              <a:t>一个与门</a:t>
            </a:r>
            <a:r>
              <a:rPr lang="en-US" altLang="zh-CN" sz="2200" b="1" dirty="0">
                <a:solidFill>
                  <a:srgbClr val="C00000"/>
                </a:solidFill>
                <a:latin typeface="微软雅黑" panose="020B0503020204020204" pitchFamily="34" charset="-122"/>
                <a:ea typeface="微软雅黑" panose="020B0503020204020204" pitchFamily="34" charset="-122"/>
              </a:rPr>
              <a:t>+</a:t>
            </a:r>
            <a:r>
              <a:rPr lang="en-US" altLang="zh-CN" sz="2200" b="1" dirty="0" err="1">
                <a:solidFill>
                  <a:srgbClr val="C00000"/>
                </a:solidFill>
                <a:latin typeface="微软雅黑" panose="020B0503020204020204" pitchFamily="34" charset="-122"/>
                <a:ea typeface="微软雅黑" panose="020B0503020204020204" pitchFamily="34" charset="-122"/>
              </a:rPr>
              <a:t>t</a:t>
            </a:r>
            <a:r>
              <a:rPr lang="en-US" altLang="zh-CN" sz="2200" b="1" baseline="-25000" dirty="0" err="1">
                <a:solidFill>
                  <a:srgbClr val="C00000"/>
                </a:solidFill>
                <a:latin typeface="微软雅黑" panose="020B0503020204020204" pitchFamily="34" charset="-122"/>
                <a:ea typeface="微软雅黑" panose="020B0503020204020204" pitchFamily="34" charset="-122"/>
              </a:rPr>
              <a:t>TQ</a:t>
            </a:r>
            <a:r>
              <a:rPr lang="en-US" altLang="zh-CN" sz="2200" b="1" dirty="0">
                <a:solidFill>
                  <a:srgbClr val="C00000"/>
                </a:solidFill>
                <a:latin typeface="微软雅黑" panose="020B0503020204020204" pitchFamily="34" charset="-122"/>
                <a:ea typeface="微软雅黑" panose="020B0503020204020204" pitchFamily="34" charset="-122"/>
              </a:rPr>
              <a:t> </a:t>
            </a:r>
            <a:r>
              <a:rPr lang="zh-CN" altLang="en-US" sz="2200" b="1" dirty="0">
                <a:solidFill>
                  <a:srgbClr val="C00000"/>
                </a:solidFill>
                <a:latin typeface="微软雅黑" panose="020B0503020204020204" pitchFamily="34" charset="-122"/>
                <a:ea typeface="微软雅黑" panose="020B0503020204020204" pitchFamily="34" charset="-122"/>
              </a:rPr>
              <a:t>延时</a:t>
            </a:r>
            <a:r>
              <a:rPr lang="zh-CN" altLang="en-US" sz="2200" b="1" dirty="0">
                <a:solidFill>
                  <a:srgbClr val="00B050"/>
                </a:solidFill>
                <a:latin typeface="微软雅黑" panose="020B0503020204020204" pitchFamily="34" charset="-122"/>
                <a:ea typeface="微软雅黑" panose="020B0503020204020204" pitchFamily="34" charset="-122"/>
              </a:rPr>
              <a:t>，就可回到编码</a:t>
            </a:r>
            <a:r>
              <a:rPr lang="en-US" altLang="zh-CN" sz="2200" b="1" dirty="0">
                <a:solidFill>
                  <a:srgbClr val="00B050"/>
                </a:solidFill>
                <a:latin typeface="微软雅黑" panose="020B0503020204020204" pitchFamily="34" charset="-122"/>
                <a:ea typeface="微软雅黑" panose="020B0503020204020204" pitchFamily="34" charset="-122"/>
              </a:rPr>
              <a:t>0000</a:t>
            </a:r>
            <a:r>
              <a:rPr lang="zh-CN" altLang="en-US" sz="2200" b="1" dirty="0">
                <a:solidFill>
                  <a:srgbClr val="00B050"/>
                </a:solidFill>
                <a:latin typeface="微软雅黑" panose="020B0503020204020204" pitchFamily="34" charset="-122"/>
                <a:ea typeface="微软雅黑" panose="020B0503020204020204" pitchFamily="34" charset="-122"/>
              </a:rPr>
              <a:t>，比行波（串行）加法计数器快得多！</a:t>
            </a:r>
          </a:p>
        </p:txBody>
      </p:sp>
      <p:sp>
        <p:nvSpPr>
          <p:cNvPr id="57" name="矩形 56"/>
          <p:cNvSpPr/>
          <p:nvPr/>
        </p:nvSpPr>
        <p:spPr>
          <a:xfrm>
            <a:off x="217213" y="2881710"/>
            <a:ext cx="2358286" cy="3748719"/>
          </a:xfrm>
          <a:prstGeom prst="rect">
            <a:avLst/>
          </a:prstGeom>
        </p:spPr>
        <p:txBody>
          <a:bodyPr wrap="square">
            <a:spAutoFit/>
          </a:bodyPr>
          <a:lstStyle/>
          <a:p>
            <a:pPr>
              <a:lnSpc>
                <a:spcPct val="120000"/>
              </a:lnSpc>
            </a:pPr>
            <a:r>
              <a:rPr lang="en-US" altLang="zh-CN" sz="2200" b="1" kern="100" dirty="0" err="1">
                <a:latin typeface="微软雅黑" panose="020B0503020204020204" pitchFamily="34" charset="-122"/>
                <a:ea typeface="微软雅黑" panose="020B0503020204020204" pitchFamily="34" charset="-122"/>
              </a:rPr>
              <a:t>CntEN</a:t>
            </a:r>
            <a:r>
              <a:rPr lang="zh-CN" altLang="en-US" sz="2200" b="1" kern="100" dirty="0">
                <a:latin typeface="微软雅黑" panose="020B0503020204020204" pitchFamily="34" charset="-122"/>
                <a:ea typeface="微软雅黑" panose="020B0503020204020204" pitchFamily="34" charset="-122"/>
              </a:rPr>
              <a:t>有效时，每个时钟</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0</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都会发生状态改变；对于</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1</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2</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200" b="1" kern="100" dirty="0">
                <a:latin typeface="微软雅黑" panose="020B0503020204020204" pitchFamily="34" charset="-122"/>
                <a:ea typeface="微软雅黑" panose="020B0503020204020204" pitchFamily="34" charset="-122"/>
              </a:rPr>
              <a:t>Q</a:t>
            </a:r>
            <a:r>
              <a:rPr lang="en-US" altLang="zh-CN" sz="2200" b="1" kern="100" baseline="-25000" dirty="0">
                <a:latin typeface="微软雅黑" panose="020B0503020204020204" pitchFamily="34" charset="-122"/>
                <a:ea typeface="微软雅黑" panose="020B0503020204020204" pitchFamily="34" charset="-122"/>
              </a:rPr>
              <a:t>3</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，只有在其</a:t>
            </a:r>
            <a:r>
              <a:rPr lang="zh-CN" altLang="zh-CN" sz="22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所有低位状态都是</a:t>
            </a:r>
            <a:r>
              <a:rPr lang="en-US" altLang="zh-CN" sz="2200" b="1" kern="100" dirty="0">
                <a:solidFill>
                  <a:srgbClr val="C00000"/>
                </a:solidFill>
                <a:latin typeface="微软雅黑" panose="020B0503020204020204" pitchFamily="34" charset="-122"/>
                <a:ea typeface="微软雅黑" panose="020B0503020204020204" pitchFamily="34" charset="-122"/>
              </a:rPr>
              <a:t>1</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的情况下，下个时钟</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边</a:t>
            </a: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沿到来后才会发生状态反转。</a:t>
            </a:r>
            <a:endParaRPr lang="zh-CN" altLang="en-US" sz="2200"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blinds(horizontal)">
                                      <p:cBhvr>
                                        <p:cTn id="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 </a:t>
            </a:r>
            <a:r>
              <a:rPr lang="zh-CN" altLang="en-US" b="1" dirty="0"/>
              <a:t>计数器</a:t>
            </a:r>
          </a:p>
        </p:txBody>
      </p:sp>
      <p:sp>
        <p:nvSpPr>
          <p:cNvPr id="3" name="内容占位符 2"/>
          <p:cNvSpPr>
            <a:spLocks noGrp="1"/>
          </p:cNvSpPr>
          <p:nvPr>
            <p:ph idx="1"/>
          </p:nvPr>
        </p:nvSpPr>
        <p:spPr>
          <a:xfrm>
            <a:off x="287016" y="759857"/>
            <a:ext cx="8677472" cy="5871351"/>
          </a:xfrm>
        </p:spPr>
        <p:txBody>
          <a:bodyPr/>
          <a:lstStyle/>
          <a:p>
            <a:r>
              <a:rPr lang="zh-CN" altLang="en-US" sz="2200" b="1" dirty="0"/>
              <a:t>二进制</a:t>
            </a:r>
            <a:r>
              <a:rPr lang="zh-CN" altLang="zh-CN" sz="2200" b="1" dirty="0"/>
              <a:t>异步行波减法计数器</a:t>
            </a:r>
            <a:endParaRPr lang="en-US" altLang="zh-CN" sz="2200" b="1" dirty="0"/>
          </a:p>
          <a:p>
            <a:pPr lvl="1"/>
            <a:r>
              <a:rPr lang="zh-CN" altLang="zh-CN" sz="2200" dirty="0">
                <a:latin typeface="微软雅黑" panose="020B0503020204020204" pitchFamily="34" charset="-122"/>
                <a:ea typeface="微软雅黑" panose="020B0503020204020204" pitchFamily="34" charset="-122"/>
              </a:rPr>
              <a:t>由</a:t>
            </a:r>
            <a:r>
              <a:rPr lang="en-US" altLang="zh-CN" sz="2200" dirty="0">
                <a:latin typeface="微软雅黑" panose="020B0503020204020204" pitchFamily="34" charset="-122"/>
                <a:ea typeface="微软雅黑" panose="020B0503020204020204" pitchFamily="34" charset="-122"/>
              </a:rPr>
              <a:t>4</a:t>
            </a:r>
            <a:r>
              <a:rPr lang="zh-CN" altLang="zh-CN" sz="2200" dirty="0">
                <a:latin typeface="微软雅黑" panose="020B0503020204020204" pitchFamily="34" charset="-122"/>
                <a:ea typeface="微软雅黑" panose="020B0503020204020204" pitchFamily="34" charset="-122"/>
              </a:rPr>
              <a:t>个上升沿触发的</a:t>
            </a:r>
            <a:r>
              <a:rPr lang="en-US" altLang="zh-CN" sz="2200" dirty="0">
                <a:latin typeface="微软雅黑" panose="020B0503020204020204" pitchFamily="34" charset="-122"/>
                <a:ea typeface="微软雅黑" panose="020B0503020204020204" pitchFamily="34" charset="-122"/>
              </a:rPr>
              <a:t>D</a:t>
            </a:r>
            <a:r>
              <a:rPr lang="zh-CN" altLang="zh-CN" sz="2200" dirty="0">
                <a:latin typeface="微软雅黑" panose="020B0503020204020204" pitchFamily="34" charset="-122"/>
                <a:ea typeface="微软雅黑" panose="020B0503020204020204" pitchFamily="34" charset="-122"/>
              </a:rPr>
              <a:t>触发器组成</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Clear</a:t>
            </a:r>
            <a:r>
              <a:rPr lang="zh-CN" altLang="en-US" sz="2200" dirty="0">
                <a:latin typeface="微软雅黑" panose="020B0503020204020204" pitchFamily="34" charset="-122"/>
                <a:ea typeface="微软雅黑" panose="020B0503020204020204" pitchFamily="34" charset="-122"/>
              </a:rPr>
              <a:t>为</a:t>
            </a:r>
            <a:r>
              <a:rPr lang="zh-CN" altLang="zh-CN" sz="2200" dirty="0">
                <a:latin typeface="微软雅黑" panose="020B0503020204020204" pitchFamily="34" charset="-122"/>
                <a:ea typeface="微软雅黑" panose="020B0503020204020204" pitchFamily="34" charset="-122"/>
              </a:rPr>
              <a:t>复位（清</a:t>
            </a:r>
            <a:r>
              <a:rPr lang="en-US" altLang="zh-CN" sz="2200" dirty="0">
                <a:latin typeface="微软雅黑" panose="020B0503020204020204" pitchFamily="34" charset="-122"/>
                <a:ea typeface="微软雅黑" panose="020B0503020204020204" pitchFamily="34" charset="-122"/>
              </a:rPr>
              <a:t>0</a:t>
            </a:r>
            <a:r>
              <a:rPr lang="zh-CN"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信号</a:t>
            </a:r>
            <a:endParaRPr lang="en-US" altLang="zh-CN" sz="2200" dirty="0">
              <a:latin typeface="微软雅黑" panose="020B0503020204020204" pitchFamily="34" charset="-122"/>
              <a:ea typeface="微软雅黑" panose="020B0503020204020204" pitchFamily="34" charset="-122"/>
            </a:endParaRP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sz="2200" dirty="0">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通过</a:t>
            </a:r>
            <a:r>
              <a:rPr lang="en-US" altLang="zh-CN" sz="2200" dirty="0">
                <a:latin typeface="微软雅黑" panose="020B0503020204020204" pitchFamily="34" charset="-122"/>
                <a:ea typeface="微软雅黑" panose="020B0503020204020204" pitchFamily="34" charset="-122"/>
              </a:rPr>
              <a:t>Clear</a:t>
            </a:r>
            <a:r>
              <a:rPr lang="zh-CN" altLang="en-US" sz="2200" dirty="0">
                <a:latin typeface="微软雅黑" panose="020B0503020204020204" pitchFamily="34" charset="-122"/>
                <a:ea typeface="微软雅黑" panose="020B0503020204020204" pitchFamily="34" charset="-122"/>
              </a:rPr>
              <a:t>信号使所有</a:t>
            </a:r>
            <a:r>
              <a:rPr lang="en-US" altLang="zh-CN" sz="2200" dirty="0">
                <a:latin typeface="微软雅黑" panose="020B0503020204020204" pitchFamily="34" charset="-122"/>
                <a:ea typeface="微软雅黑" panose="020B0503020204020204" pitchFamily="34" charset="-122"/>
              </a:rPr>
              <a:t>D</a:t>
            </a:r>
            <a:r>
              <a:rPr lang="zh-CN" altLang="en-US" sz="2200" dirty="0">
                <a:latin typeface="微软雅黑" panose="020B0503020204020204" pitchFamily="34" charset="-122"/>
                <a:ea typeface="微软雅黑" panose="020B0503020204020204" pitchFamily="34" charset="-122"/>
              </a:rPr>
              <a:t>触发器清</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，得到初始状态编码</a:t>
            </a:r>
            <a:r>
              <a:rPr lang="en-US" altLang="zh-CN" sz="2200" dirty="0">
                <a:latin typeface="微软雅黑" panose="020B0503020204020204" pitchFamily="34" charset="-122"/>
                <a:ea typeface="微软雅黑" panose="020B0503020204020204" pitchFamily="34" charset="-122"/>
              </a:rPr>
              <a:t>0000</a:t>
            </a:r>
          </a:p>
          <a:p>
            <a:pPr lvl="1"/>
            <a:r>
              <a:rPr lang="zh-CN" altLang="en-US" sz="2200" dirty="0">
                <a:latin typeface="微软雅黑" panose="020B0503020204020204" pitchFamily="34" charset="-122"/>
                <a:ea typeface="微软雅黑" panose="020B0503020204020204" pitchFamily="34" charset="-122"/>
              </a:rPr>
              <a:t>以后每来一个时钟，发生一次状态转换，其过程为</a:t>
            </a:r>
            <a:r>
              <a:rPr lang="en-US" altLang="zh-CN" sz="2200" dirty="0">
                <a:latin typeface="微软雅黑" panose="020B0503020204020204" pitchFamily="34" charset="-122"/>
                <a:ea typeface="微软雅黑" panose="020B0503020204020204" pitchFamily="34" charset="-122"/>
              </a:rPr>
              <a:t>0000→1111→1110→1101→1100→1011→1010→1001→1000→</a:t>
            </a:r>
            <a:r>
              <a:rPr lang="en-US" altLang="zh-CN" sz="2200" dirty="0">
                <a:latin typeface="+mn-ea"/>
                <a:ea typeface="+mn-ea"/>
              </a:rPr>
              <a:t>…</a:t>
            </a:r>
            <a:r>
              <a:rPr lang="en-US" altLang="zh-CN" sz="2200" dirty="0">
                <a:latin typeface="微软雅黑" panose="020B0503020204020204" pitchFamily="34" charset="-122"/>
                <a:ea typeface="微软雅黑" panose="020B0503020204020204" pitchFamily="34" charset="-122"/>
              </a:rPr>
              <a:t>→0001→0000</a:t>
            </a:r>
            <a:r>
              <a:rPr lang="zh-CN" altLang="en-US" sz="2200"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47</a:t>
            </a:fld>
            <a:endParaRPr lang="en-US" altLang="zh-CN"/>
          </a:p>
        </p:txBody>
      </p:sp>
      <p:pic>
        <p:nvPicPr>
          <p:cNvPr id="5" name="图片 4"/>
          <p:cNvPicPr>
            <a:picLocks noChangeAspect="1"/>
          </p:cNvPicPr>
          <p:nvPr/>
        </p:nvPicPr>
        <p:blipFill rotWithShape="1">
          <a:blip r:embed="rId2"/>
          <a:srcRect r="25028" b="21875"/>
          <a:stretch>
            <a:fillRect/>
          </a:stretch>
        </p:blipFill>
        <p:spPr>
          <a:xfrm>
            <a:off x="118756" y="1368331"/>
            <a:ext cx="8928992" cy="3384376"/>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3"/>
          <a:stretch>
            <a:fillRect/>
          </a:stretch>
        </p:blipFill>
        <p:spPr>
          <a:xfrm>
            <a:off x="611560" y="4509120"/>
            <a:ext cx="8173080" cy="2348880"/>
          </a:xfrm>
          <a:prstGeom prst="rect">
            <a:avLst/>
          </a:prstGeom>
        </p:spPr>
      </p:pic>
      <p:sp>
        <p:nvSpPr>
          <p:cNvPr id="2" name="标题 1"/>
          <p:cNvSpPr>
            <a:spLocks noGrp="1"/>
          </p:cNvSpPr>
          <p:nvPr>
            <p:ph type="title"/>
          </p:nvPr>
        </p:nvSpPr>
        <p:spPr>
          <a:xfrm>
            <a:off x="800100" y="127839"/>
            <a:ext cx="6073775" cy="479747"/>
          </a:xfrm>
        </p:spPr>
        <p:txBody>
          <a:bodyPr/>
          <a:lstStyle/>
          <a:p>
            <a:r>
              <a:rPr lang="en-US" altLang="zh-CN" b="1" dirty="0"/>
              <a:t>4.2 </a:t>
            </a:r>
            <a:r>
              <a:rPr lang="zh-CN" altLang="en-US" b="1" dirty="0"/>
              <a:t>寄存器和寄存器堆</a:t>
            </a:r>
          </a:p>
        </p:txBody>
      </p:sp>
      <p:sp>
        <p:nvSpPr>
          <p:cNvPr id="3" name="内容占位符 2"/>
          <p:cNvSpPr>
            <a:spLocks noGrp="1"/>
          </p:cNvSpPr>
          <p:nvPr>
            <p:ph idx="1"/>
          </p:nvPr>
        </p:nvSpPr>
        <p:spPr>
          <a:xfrm>
            <a:off x="165148" y="764704"/>
            <a:ext cx="6351068" cy="4757200"/>
          </a:xfrm>
        </p:spPr>
        <p:txBody>
          <a:bodyPr/>
          <a:lstStyle/>
          <a:p>
            <a:r>
              <a:rPr lang="zh-CN" altLang="en-US" sz="2200" b="1" dirty="0">
                <a:solidFill>
                  <a:schemeClr val="accent2"/>
                </a:solidFill>
              </a:rPr>
              <a:t>寄存器是用来暂存信息的逻辑部件</a:t>
            </a:r>
            <a:endParaRPr lang="en-US" altLang="zh-CN" sz="2200" b="1" dirty="0">
              <a:solidFill>
                <a:schemeClr val="accent2"/>
              </a:solidFill>
            </a:endParaRPr>
          </a:p>
          <a:p>
            <a:r>
              <a:rPr lang="zh-CN" altLang="en-US" sz="2200" b="1" dirty="0">
                <a:solidFill>
                  <a:schemeClr val="accent2"/>
                </a:solidFill>
              </a:rPr>
              <a:t>寄存器可直接由若干个触发器组成</a:t>
            </a:r>
            <a:endParaRPr lang="en-US" altLang="zh-CN" sz="2200" b="1" dirty="0">
              <a:solidFill>
                <a:schemeClr val="accent2"/>
              </a:solidFill>
            </a:endParaRPr>
          </a:p>
          <a:p>
            <a:endParaRPr lang="en-US" altLang="zh-CN" sz="2200" b="1" dirty="0"/>
          </a:p>
          <a:p>
            <a:endParaRPr lang="en-US" altLang="zh-CN" sz="2200" b="1" dirty="0"/>
          </a:p>
          <a:p>
            <a:endParaRPr lang="en-US" altLang="zh-CN" sz="2200" b="1" dirty="0"/>
          </a:p>
          <a:p>
            <a:endParaRPr lang="en-US" altLang="zh-CN" sz="2200" b="1" dirty="0"/>
          </a:p>
          <a:p>
            <a:endParaRPr lang="en-US" altLang="zh-CN" sz="2200" b="1" dirty="0"/>
          </a:p>
          <a:p>
            <a:endParaRPr lang="en-US" altLang="zh-CN" sz="1500" b="1" dirty="0"/>
          </a:p>
          <a:p>
            <a:pPr>
              <a:lnSpc>
                <a:spcPct val="100000"/>
              </a:lnSpc>
              <a:spcBef>
                <a:spcPts val="0"/>
              </a:spcBef>
            </a:pPr>
            <a:r>
              <a:rPr lang="zh-CN" altLang="en-US" sz="2200" b="1" dirty="0">
                <a:solidFill>
                  <a:srgbClr val="C00000"/>
                </a:solidFill>
              </a:rPr>
              <a:t>寄存器通过三态门和总线互连</a:t>
            </a:r>
            <a:endParaRPr lang="en-US" altLang="zh-CN" sz="2200" b="1" dirty="0">
              <a:solidFill>
                <a:srgbClr val="C00000"/>
              </a:solidFill>
            </a:endParaRPr>
          </a:p>
          <a:p>
            <a:endParaRPr lang="en-US" altLang="zh-CN" sz="2200" b="1" dirty="0"/>
          </a:p>
          <a:p>
            <a:pPr marL="495300" lvl="1" indent="0">
              <a:buNone/>
            </a:pPr>
            <a:endParaRPr lang="zh-CN" altLang="en-US"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48</a:t>
            </a:fld>
            <a:endParaRPr lang="en-US" altLang="zh-CN"/>
          </a:p>
        </p:txBody>
      </p:sp>
      <p:pic>
        <p:nvPicPr>
          <p:cNvPr id="61" name="图片 60"/>
          <p:cNvPicPr>
            <a:picLocks noChangeAspect="1"/>
          </p:cNvPicPr>
          <p:nvPr/>
        </p:nvPicPr>
        <p:blipFill>
          <a:blip r:embed="rId4"/>
          <a:stretch>
            <a:fillRect/>
          </a:stretch>
        </p:blipFill>
        <p:spPr>
          <a:xfrm>
            <a:off x="32067" y="1700808"/>
            <a:ext cx="8318822" cy="2430282"/>
          </a:xfrm>
          <a:prstGeom prst="rect">
            <a:avLst/>
          </a:prstGeom>
        </p:spPr>
      </p:pic>
      <p:pic>
        <p:nvPicPr>
          <p:cNvPr id="62" name="图片 61"/>
          <p:cNvPicPr>
            <a:picLocks noChangeAspect="1"/>
          </p:cNvPicPr>
          <p:nvPr/>
        </p:nvPicPr>
        <p:blipFill>
          <a:blip r:embed="rId5"/>
          <a:stretch>
            <a:fillRect/>
          </a:stretch>
        </p:blipFill>
        <p:spPr>
          <a:xfrm>
            <a:off x="7092280" y="44624"/>
            <a:ext cx="1966243" cy="1700940"/>
          </a:xfrm>
          <a:prstGeom prst="rect">
            <a:avLst/>
          </a:prstGeom>
        </p:spPr>
      </p:pic>
      <p:sp>
        <p:nvSpPr>
          <p:cNvPr id="64" name="矩形 63"/>
          <p:cNvSpPr/>
          <p:nvPr/>
        </p:nvSpPr>
        <p:spPr>
          <a:xfrm>
            <a:off x="4986178" y="4131090"/>
            <a:ext cx="3875805" cy="400110"/>
          </a:xfrm>
          <a:prstGeom prst="rect">
            <a:avLst/>
          </a:prstGeom>
        </p:spPr>
        <p:txBody>
          <a:bodyPr wrap="none">
            <a:spAutoFit/>
          </a:bodyPr>
          <a:lstStyle/>
          <a:p>
            <a:r>
              <a:rPr lang="zh-CN" altLang="zh-CN" sz="2000" b="1" dirty="0">
                <a:solidFill>
                  <a:schemeClr val="accent2"/>
                </a:solidFill>
                <a:latin typeface="微软雅黑" panose="020B0503020204020204" pitchFamily="34" charset="-122"/>
                <a:ea typeface="微软雅黑" panose="020B0503020204020204" pitchFamily="34" charset="-122"/>
              </a:rPr>
              <a:t>任何时刻至多只能一个</a:t>
            </a:r>
            <a:r>
              <a:rPr lang="en-US" altLang="zh-CN" sz="2000" b="1" dirty="0">
                <a:solidFill>
                  <a:schemeClr val="accent2"/>
                </a:solidFill>
                <a:latin typeface="微软雅黑" panose="020B0503020204020204" pitchFamily="34" charset="-122"/>
                <a:ea typeface="微软雅黑" panose="020B0503020204020204" pitchFamily="34" charset="-122"/>
              </a:rPr>
              <a:t>Rout</a:t>
            </a:r>
            <a:r>
              <a:rPr lang="zh-CN" altLang="zh-CN" sz="2000" b="1" dirty="0">
                <a:solidFill>
                  <a:schemeClr val="accent2"/>
                </a:solidFill>
                <a:latin typeface="微软雅黑" panose="020B0503020204020204" pitchFamily="34" charset="-122"/>
                <a:ea typeface="微软雅黑" panose="020B0503020204020204" pitchFamily="34" charset="-122"/>
              </a:rPr>
              <a:t>有效</a:t>
            </a: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5791"/>
            <a:ext cx="6073775" cy="479747"/>
          </a:xfrm>
        </p:spPr>
        <p:txBody>
          <a:bodyPr/>
          <a:lstStyle/>
          <a:p>
            <a:r>
              <a:rPr lang="en-US" altLang="zh-CN" b="1" dirty="0"/>
              <a:t>4.2 </a:t>
            </a:r>
            <a:r>
              <a:rPr lang="zh-CN" altLang="en-US" b="1" dirty="0"/>
              <a:t>寄存器和寄存器堆</a:t>
            </a:r>
          </a:p>
        </p:txBody>
      </p:sp>
      <p:sp>
        <p:nvSpPr>
          <p:cNvPr id="3" name="内容占位符 2"/>
          <p:cNvSpPr>
            <a:spLocks noGrp="1"/>
          </p:cNvSpPr>
          <p:nvPr>
            <p:ph idx="1"/>
          </p:nvPr>
        </p:nvSpPr>
        <p:spPr>
          <a:xfrm>
            <a:off x="35496" y="710676"/>
            <a:ext cx="8969988" cy="1710212"/>
          </a:xfrm>
        </p:spPr>
        <p:txBody>
          <a:bodyPr/>
          <a:lstStyle/>
          <a:p>
            <a:r>
              <a:rPr lang="zh-CN" altLang="zh-CN" sz="2200" b="1" dirty="0"/>
              <a:t>寄存器堆</a:t>
            </a:r>
            <a:r>
              <a:rPr lang="en-US" altLang="zh-CN" sz="2200" b="1" dirty="0"/>
              <a:t>(Register File)</a:t>
            </a:r>
            <a:r>
              <a:rPr lang="zh-CN" altLang="en-US" sz="2200" b="1" dirty="0"/>
              <a:t>：</a:t>
            </a:r>
            <a:r>
              <a:rPr lang="en-US" altLang="zh-CN" sz="2200" b="1" dirty="0"/>
              <a:t>CPU</a:t>
            </a:r>
            <a:r>
              <a:rPr lang="zh-CN" altLang="en-US" sz="2200" b="1" dirty="0"/>
              <a:t>内部</a:t>
            </a:r>
            <a:r>
              <a:rPr lang="zh-CN" altLang="zh-CN" sz="2200" b="1" dirty="0"/>
              <a:t>用于暂存指令执行过程中的中间数据</a:t>
            </a:r>
            <a:r>
              <a:rPr lang="zh-CN" altLang="en-US" sz="2200" b="1" dirty="0"/>
              <a:t>，</a:t>
            </a:r>
            <a:r>
              <a:rPr lang="zh-CN" altLang="zh-CN" sz="2200" b="1" dirty="0"/>
              <a:t>也称</a:t>
            </a:r>
            <a:r>
              <a:rPr lang="zh-CN" altLang="zh-CN" sz="2200" b="1" dirty="0">
                <a:solidFill>
                  <a:schemeClr val="accent2"/>
                </a:solidFill>
              </a:rPr>
              <a:t>通用寄存器组</a:t>
            </a:r>
            <a:r>
              <a:rPr lang="en-US" altLang="zh-CN" sz="2200" b="1" dirty="0"/>
              <a:t>(General Purpose Register set</a:t>
            </a:r>
            <a:r>
              <a:rPr lang="zh-CN" altLang="zh-CN" sz="2200" b="1" dirty="0"/>
              <a:t>，</a:t>
            </a:r>
            <a:r>
              <a:rPr lang="en-US" altLang="zh-CN" sz="2200" b="1" dirty="0"/>
              <a:t>GPRs)</a:t>
            </a:r>
          </a:p>
          <a:p>
            <a:r>
              <a:rPr lang="zh-CN" altLang="zh-CN" sz="2200" b="1" dirty="0"/>
              <a:t>由许多寄存器组成，每个寄存器有一个编号，</a:t>
            </a:r>
            <a:r>
              <a:rPr lang="en-US" altLang="zh-CN" sz="2200" b="1" dirty="0"/>
              <a:t>CPU</a:t>
            </a:r>
            <a:r>
              <a:rPr lang="zh-CN" altLang="zh-CN" sz="2200" b="1" dirty="0"/>
              <a:t>可对指定编号的寄存器进行读写</a:t>
            </a:r>
            <a:endParaRPr lang="zh-CN" altLang="en-US"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49</a:t>
            </a:fld>
            <a:endParaRPr lang="en-US" altLang="zh-CN"/>
          </a:p>
        </p:txBody>
      </p:sp>
      <p:sp>
        <p:nvSpPr>
          <p:cNvPr id="5" name="矩形 4"/>
          <p:cNvSpPr/>
          <p:nvPr/>
        </p:nvSpPr>
        <p:spPr>
          <a:xfrm>
            <a:off x="304732" y="2449764"/>
            <a:ext cx="2813811" cy="4337662"/>
          </a:xfrm>
          <a:prstGeom prst="rect">
            <a:avLst/>
          </a:prstGeom>
        </p:spPr>
        <p:txBody>
          <a:bodyPr wrap="square">
            <a:spAutoFit/>
          </a:bodyPr>
          <a:lstStyle/>
          <a:p>
            <a:pPr marL="7620" indent="0">
              <a:lnSpc>
                <a:spcPct val="114000"/>
              </a:lnSpc>
              <a:buNone/>
            </a:pPr>
            <a:r>
              <a:rPr lang="zh-CN" altLang="zh-CN" sz="2200" b="1" dirty="0">
                <a:solidFill>
                  <a:schemeClr val="accent2"/>
                </a:solidFill>
                <a:latin typeface="微软雅黑" panose="020B0503020204020204" pitchFamily="34" charset="-122"/>
                <a:ea typeface="微软雅黑" panose="020B0503020204020204" pitchFamily="34" charset="-122"/>
              </a:rPr>
              <a:t>寄存器堆中共有</a:t>
            </a:r>
            <a:r>
              <a:rPr lang="en-US" altLang="zh-CN" sz="2200" b="1" dirty="0">
                <a:solidFill>
                  <a:srgbClr val="C00000"/>
                </a:solidFill>
                <a:latin typeface="微软雅黑" panose="020B0503020204020204" pitchFamily="34" charset="-122"/>
                <a:ea typeface="微软雅黑" panose="020B0503020204020204" pitchFamily="34" charset="-122"/>
              </a:rPr>
              <a:t>2</a:t>
            </a:r>
            <a:r>
              <a:rPr lang="en-US" altLang="zh-CN" sz="2200" b="1" baseline="30000" dirty="0">
                <a:solidFill>
                  <a:srgbClr val="C00000"/>
                </a:solidFill>
                <a:latin typeface="微软雅黑" panose="020B0503020204020204" pitchFamily="34" charset="-122"/>
                <a:ea typeface="微软雅黑" panose="020B0503020204020204" pitchFamily="34" charset="-122"/>
              </a:rPr>
              <a:t>k</a:t>
            </a:r>
            <a:r>
              <a:rPr lang="zh-CN" altLang="zh-CN" sz="2200" b="1" dirty="0">
                <a:solidFill>
                  <a:srgbClr val="C00000"/>
                </a:solidFill>
                <a:latin typeface="微软雅黑" panose="020B0503020204020204" pitchFamily="34" charset="-122"/>
                <a:ea typeface="微软雅黑" panose="020B0503020204020204" pitchFamily="34" charset="-122"/>
              </a:rPr>
              <a:t>个</a:t>
            </a:r>
            <a:r>
              <a:rPr lang="zh-CN" altLang="zh-CN" sz="2200" b="1" dirty="0">
                <a:solidFill>
                  <a:schemeClr val="accent2"/>
                </a:solidFill>
                <a:latin typeface="微软雅黑" panose="020B0503020204020204" pitchFamily="34" charset="-122"/>
                <a:ea typeface="微软雅黑" panose="020B0503020204020204" pitchFamily="34" charset="-122"/>
              </a:rPr>
              <a:t>寄存器，每个寄存器</a:t>
            </a:r>
            <a:r>
              <a:rPr lang="zh-CN" altLang="zh-CN" sz="2200" b="1" dirty="0">
                <a:solidFill>
                  <a:srgbClr val="C00000"/>
                </a:solidFill>
                <a:latin typeface="微软雅黑" panose="020B0503020204020204" pitchFamily="34" charset="-122"/>
                <a:ea typeface="微软雅黑" panose="020B0503020204020204" pitchFamily="34" charset="-122"/>
              </a:rPr>
              <a:t>位数为</a:t>
            </a:r>
            <a:r>
              <a:rPr lang="en-US" altLang="zh-CN" sz="2200" b="1" dirty="0">
                <a:solidFill>
                  <a:srgbClr val="C00000"/>
                </a:solidFill>
                <a:latin typeface="微软雅黑" panose="020B0503020204020204" pitchFamily="34" charset="-122"/>
                <a:ea typeface="微软雅黑" panose="020B0503020204020204" pitchFamily="34" charset="-122"/>
              </a:rPr>
              <a:t>n</a:t>
            </a:r>
            <a:r>
              <a:rPr lang="zh-CN" altLang="zh-CN" sz="2200" b="1" dirty="0">
                <a:solidFill>
                  <a:schemeClr val="accent2"/>
                </a:solidFill>
                <a:latin typeface="微软雅黑" panose="020B0503020204020204" pitchFamily="34" charset="-122"/>
                <a:ea typeface="微软雅黑" panose="020B0503020204020204" pitchFamily="34" charset="-122"/>
              </a:rPr>
              <a:t>，</a:t>
            </a:r>
            <a:r>
              <a:rPr lang="en-US" altLang="zh-CN" sz="2200" b="1" dirty="0">
                <a:solidFill>
                  <a:srgbClr val="00B050"/>
                </a:solidFill>
                <a:latin typeface="微软雅黑" panose="020B0503020204020204" pitchFamily="34" charset="-122"/>
                <a:ea typeface="微软雅黑" panose="020B0503020204020204" pitchFamily="34" charset="-122"/>
              </a:rPr>
              <a:t>RA</a:t>
            </a:r>
            <a:r>
              <a:rPr lang="zh-CN" altLang="zh-CN" sz="2200" b="1" dirty="0">
                <a:solidFill>
                  <a:srgbClr val="00B050"/>
                </a:solidFill>
                <a:latin typeface="微软雅黑" panose="020B0503020204020204" pitchFamily="34" charset="-122"/>
                <a:ea typeface="微软雅黑" panose="020B0503020204020204" pitchFamily="34" charset="-122"/>
              </a:rPr>
              <a:t>和</a:t>
            </a:r>
            <a:r>
              <a:rPr lang="en-US" altLang="zh-CN" sz="2200" b="1" dirty="0">
                <a:solidFill>
                  <a:srgbClr val="00B050"/>
                </a:solidFill>
                <a:latin typeface="微软雅黑" panose="020B0503020204020204" pitchFamily="34" charset="-122"/>
                <a:ea typeface="微软雅黑" panose="020B0503020204020204" pitchFamily="34" charset="-122"/>
              </a:rPr>
              <a:t>RB</a:t>
            </a:r>
            <a:r>
              <a:rPr lang="zh-CN" altLang="zh-CN" sz="2200" b="1" dirty="0">
                <a:solidFill>
                  <a:schemeClr val="accent2"/>
                </a:solidFill>
                <a:latin typeface="微软雅黑" panose="020B0503020204020204" pitchFamily="34" charset="-122"/>
                <a:ea typeface="微软雅黑" panose="020B0503020204020204" pitchFamily="34" charset="-122"/>
              </a:rPr>
              <a:t>分别是</a:t>
            </a:r>
            <a:r>
              <a:rPr lang="zh-CN" altLang="zh-CN" sz="2200" b="1" dirty="0">
                <a:solidFill>
                  <a:srgbClr val="00B050"/>
                </a:solidFill>
                <a:latin typeface="微软雅黑" panose="020B0503020204020204" pitchFamily="34" charset="-122"/>
                <a:ea typeface="微软雅黑" panose="020B0503020204020204" pitchFamily="34" charset="-122"/>
              </a:rPr>
              <a:t>读口</a:t>
            </a:r>
            <a:r>
              <a:rPr lang="en-US" altLang="zh-CN" sz="2200" b="1" dirty="0">
                <a:solidFill>
                  <a:srgbClr val="00B050"/>
                </a:solidFill>
                <a:latin typeface="微软雅黑" panose="020B0503020204020204" pitchFamily="34" charset="-122"/>
                <a:ea typeface="微软雅黑" panose="020B0503020204020204" pitchFamily="34" charset="-122"/>
              </a:rPr>
              <a:t>1</a:t>
            </a:r>
            <a:r>
              <a:rPr lang="zh-CN" altLang="zh-CN" sz="2200" b="1" dirty="0">
                <a:solidFill>
                  <a:srgbClr val="00B050"/>
                </a:solidFill>
                <a:latin typeface="微软雅黑" panose="020B0503020204020204" pitchFamily="34" charset="-122"/>
                <a:ea typeface="微软雅黑" panose="020B0503020204020204" pitchFamily="34" charset="-122"/>
              </a:rPr>
              <a:t>和读口</a:t>
            </a:r>
            <a:r>
              <a:rPr lang="en-US" altLang="zh-CN" sz="2200" b="1" dirty="0">
                <a:solidFill>
                  <a:srgbClr val="00B050"/>
                </a:solidFill>
                <a:latin typeface="微软雅黑" panose="020B0503020204020204" pitchFamily="34" charset="-122"/>
                <a:ea typeface="微软雅黑" panose="020B0503020204020204" pitchFamily="34" charset="-122"/>
              </a:rPr>
              <a:t>2</a:t>
            </a:r>
            <a:r>
              <a:rPr lang="zh-CN" altLang="zh-CN" sz="2200" b="1" dirty="0">
                <a:solidFill>
                  <a:schemeClr val="accent2"/>
                </a:solidFill>
                <a:latin typeface="微软雅黑" panose="020B0503020204020204" pitchFamily="34" charset="-122"/>
                <a:ea typeface="微软雅黑" panose="020B0503020204020204" pitchFamily="34" charset="-122"/>
              </a:rPr>
              <a:t>的寄存器编号，</a:t>
            </a:r>
            <a:r>
              <a:rPr lang="en-US" altLang="zh-CN" sz="2200" b="1" dirty="0">
                <a:solidFill>
                  <a:srgbClr val="7030A0"/>
                </a:solidFill>
                <a:latin typeface="微软雅黑" panose="020B0503020204020204" pitchFamily="34" charset="-122"/>
                <a:ea typeface="微软雅黑" panose="020B0503020204020204" pitchFamily="34" charset="-122"/>
              </a:rPr>
              <a:t>RW</a:t>
            </a:r>
            <a:r>
              <a:rPr lang="zh-CN" altLang="zh-CN" sz="2200" b="1" dirty="0">
                <a:solidFill>
                  <a:schemeClr val="accent2"/>
                </a:solidFill>
                <a:latin typeface="微软雅黑" panose="020B0503020204020204" pitchFamily="34" charset="-122"/>
                <a:ea typeface="微软雅黑" panose="020B0503020204020204" pitchFamily="34" charset="-122"/>
              </a:rPr>
              <a:t>是</a:t>
            </a:r>
            <a:r>
              <a:rPr lang="zh-CN" altLang="zh-CN" sz="2200" b="1" dirty="0">
                <a:solidFill>
                  <a:srgbClr val="7030A0"/>
                </a:solidFill>
                <a:latin typeface="微软雅黑" panose="020B0503020204020204" pitchFamily="34" charset="-122"/>
                <a:ea typeface="微软雅黑" panose="020B0503020204020204" pitchFamily="34" charset="-122"/>
              </a:rPr>
              <a:t>写口</a:t>
            </a:r>
            <a:r>
              <a:rPr lang="zh-CN" altLang="zh-CN" sz="2200" b="1" dirty="0">
                <a:solidFill>
                  <a:schemeClr val="accent2"/>
                </a:solidFill>
                <a:latin typeface="微软雅黑" panose="020B0503020204020204" pitchFamily="34" charset="-122"/>
                <a:ea typeface="微软雅黑" panose="020B0503020204020204" pitchFamily="34" charset="-122"/>
              </a:rPr>
              <a:t>的寄存器编号</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marL="7620" indent="0">
              <a:lnSpc>
                <a:spcPct val="114000"/>
              </a:lnSpc>
              <a:buNone/>
            </a:pPr>
            <a:r>
              <a:rPr lang="zh-CN" altLang="en-US" sz="2200" b="1" kern="0" dirty="0">
                <a:solidFill>
                  <a:srgbClr val="FF0000"/>
                </a:solidFill>
                <a:latin typeface="微软雅黑" panose="020B0503020204020204" pitchFamily="34" charset="-122"/>
                <a:ea typeface="微软雅黑" panose="020B0503020204020204" pitchFamily="34" charset="-122"/>
              </a:rPr>
              <a:t>读操作</a:t>
            </a:r>
            <a:r>
              <a:rPr lang="zh-CN" altLang="en-US" sz="2200" b="1" kern="0" dirty="0">
                <a:solidFill>
                  <a:schemeClr val="accent2"/>
                </a:solidFill>
                <a:latin typeface="微软雅黑" panose="020B0503020204020204" pitchFamily="34" charset="-122"/>
                <a:ea typeface="微软雅黑" panose="020B0503020204020204" pitchFamily="34" charset="-122"/>
              </a:rPr>
              <a:t>属于</a:t>
            </a:r>
            <a:r>
              <a:rPr lang="zh-CN" altLang="en-US" sz="2200" b="1" kern="0" dirty="0">
                <a:solidFill>
                  <a:srgbClr val="FF0000"/>
                </a:solidFill>
                <a:latin typeface="微软雅黑" panose="020B0503020204020204" pitchFamily="34" charset="-122"/>
                <a:ea typeface="微软雅黑" panose="020B0503020204020204" pitchFamily="34" charset="-122"/>
              </a:rPr>
              <a:t>组合</a:t>
            </a:r>
            <a:r>
              <a:rPr lang="zh-CN" altLang="en-US" sz="2200" b="1" kern="0" dirty="0">
                <a:solidFill>
                  <a:schemeClr val="accent2"/>
                </a:solidFill>
                <a:latin typeface="微软雅黑" panose="020B0503020204020204" pitchFamily="34" charset="-122"/>
                <a:ea typeface="微软雅黑" panose="020B0503020204020204" pitchFamily="34" charset="-122"/>
              </a:rPr>
              <a:t>逻辑操作</a:t>
            </a:r>
            <a:r>
              <a:rPr lang="en-US" altLang="zh-CN" sz="2200" b="1" kern="0" dirty="0">
                <a:solidFill>
                  <a:srgbClr val="FF0000"/>
                </a:solidFill>
                <a:latin typeface="微软雅黑" panose="020B0503020204020204" pitchFamily="34" charset="-122"/>
                <a:ea typeface="微软雅黑" panose="020B0503020204020204" pitchFamily="34" charset="-122"/>
              </a:rPr>
              <a:t>; </a:t>
            </a:r>
            <a:r>
              <a:rPr lang="zh-CN" altLang="en-US" sz="2200" b="1" kern="0" dirty="0">
                <a:solidFill>
                  <a:srgbClr val="FF0000"/>
                </a:solidFill>
                <a:latin typeface="微软雅黑" panose="020B0503020204020204" pitchFamily="34" charset="-122"/>
                <a:ea typeface="微软雅黑" panose="020B0503020204020204" pitchFamily="34" charset="-122"/>
              </a:rPr>
              <a:t>写操作</a:t>
            </a:r>
            <a:r>
              <a:rPr lang="zh-CN" altLang="en-US" sz="2200" b="1" kern="0" dirty="0">
                <a:solidFill>
                  <a:schemeClr val="accent2"/>
                </a:solidFill>
                <a:latin typeface="微软雅黑" panose="020B0503020204020204" pitchFamily="34" charset="-122"/>
                <a:ea typeface="微软雅黑" panose="020B0503020204020204" pitchFamily="34" charset="-122"/>
              </a:rPr>
              <a:t>属于</a:t>
            </a:r>
            <a:r>
              <a:rPr lang="zh-CN" altLang="en-US" sz="2200" b="1" kern="0" dirty="0">
                <a:solidFill>
                  <a:srgbClr val="FF0000"/>
                </a:solidFill>
                <a:latin typeface="微软雅黑" panose="020B0503020204020204" pitchFamily="34" charset="-122"/>
                <a:ea typeface="微软雅黑" panose="020B0503020204020204" pitchFamily="34" charset="-122"/>
              </a:rPr>
              <a:t>时序</a:t>
            </a:r>
            <a:r>
              <a:rPr lang="zh-CN" altLang="en-US" sz="2200" b="1" kern="0" dirty="0">
                <a:solidFill>
                  <a:schemeClr val="accent2"/>
                </a:solidFill>
                <a:latin typeface="微软雅黑" panose="020B0503020204020204" pitchFamily="34" charset="-122"/>
                <a:ea typeface="微软雅黑" panose="020B0503020204020204" pitchFamily="34" charset="-122"/>
              </a:rPr>
              <a:t>逻辑操作，需要时钟信号</a:t>
            </a:r>
            <a:r>
              <a:rPr lang="en-US" altLang="zh-CN" sz="2200" b="1" kern="0" dirty="0" err="1">
                <a:solidFill>
                  <a:schemeClr val="accent2"/>
                </a:solidFill>
                <a:latin typeface="微软雅黑" panose="020B0503020204020204" pitchFamily="34" charset="-122"/>
                <a:ea typeface="微软雅黑" panose="020B0503020204020204" pitchFamily="34" charset="-122"/>
              </a:rPr>
              <a:t>Clk</a:t>
            </a:r>
            <a:r>
              <a:rPr lang="zh-CN" altLang="en-US" sz="2200" b="1" kern="0" dirty="0">
                <a:solidFill>
                  <a:schemeClr val="accent2"/>
                </a:solidFill>
                <a:latin typeface="微软雅黑" panose="020B0503020204020204" pitchFamily="34" charset="-122"/>
                <a:ea typeface="微软雅黑" panose="020B0503020204020204" pitchFamily="34" charset="-122"/>
              </a:rPr>
              <a:t>和写使能信号</a:t>
            </a:r>
            <a:r>
              <a:rPr lang="en-US" altLang="zh-CN" sz="2200" b="1" kern="0" dirty="0">
                <a:solidFill>
                  <a:schemeClr val="accent2"/>
                </a:solidFill>
                <a:latin typeface="微软雅黑" panose="020B0503020204020204" pitchFamily="34" charset="-122"/>
                <a:ea typeface="微软雅黑" panose="020B0503020204020204" pitchFamily="34" charset="-122"/>
              </a:rPr>
              <a:t>WE</a:t>
            </a:r>
            <a:r>
              <a:rPr lang="zh-CN" altLang="en-US" sz="2200" b="1" kern="0" dirty="0">
                <a:solidFill>
                  <a:schemeClr val="accent2"/>
                </a:solidFill>
                <a:latin typeface="微软雅黑" panose="020B0503020204020204" pitchFamily="34" charset="-122"/>
                <a:ea typeface="微软雅黑" panose="020B0503020204020204" pitchFamily="34" charset="-122"/>
              </a:rPr>
              <a:t>的控制</a:t>
            </a:r>
            <a:endParaRPr lang="en-US" altLang="zh-CN" sz="2200" b="1" kern="0" dirty="0">
              <a:solidFill>
                <a:schemeClr val="accent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131840" y="1992568"/>
            <a:ext cx="5726985" cy="4526098"/>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 </a:t>
            </a:r>
            <a:r>
              <a:rPr lang="zh-CN" altLang="en-US" b="1" dirty="0"/>
              <a:t>时序逻辑与有限状态机</a:t>
            </a:r>
          </a:p>
        </p:txBody>
      </p:sp>
      <p:sp>
        <p:nvSpPr>
          <p:cNvPr id="3" name="内容占位符 2"/>
          <p:cNvSpPr>
            <a:spLocks noGrp="1"/>
          </p:cNvSpPr>
          <p:nvPr>
            <p:ph idx="1"/>
          </p:nvPr>
        </p:nvSpPr>
        <p:spPr>
          <a:xfrm>
            <a:off x="251520" y="980728"/>
            <a:ext cx="8443553" cy="4243213"/>
          </a:xfrm>
        </p:spPr>
        <p:txBody>
          <a:bodyPr/>
          <a:lstStyle/>
          <a:p>
            <a:r>
              <a:rPr lang="zh-CN" altLang="en-US" sz="2200" b="1" dirty="0"/>
              <a:t>用数字逻辑实现一个有限状态机，需要完成的主要工作：</a:t>
            </a:r>
            <a:endParaRPr lang="en-US" altLang="zh-CN" sz="2200" b="1" dirty="0"/>
          </a:p>
          <a:p>
            <a:pPr lvl="1">
              <a:lnSpc>
                <a:spcPct val="150000"/>
              </a:lnSpc>
              <a:spcBef>
                <a:spcPts val="600"/>
              </a:spcBef>
            </a:pPr>
            <a:r>
              <a:rPr lang="zh-CN" altLang="zh-CN" sz="2200" dirty="0">
                <a:latin typeface="微软雅黑" panose="020B0503020204020204" pitchFamily="34" charset="-122"/>
                <a:ea typeface="微软雅黑" panose="020B0503020204020204" pitchFamily="34" charset="-122"/>
              </a:rPr>
              <a:t>把状态机的输入、输出以及内部状态</a:t>
            </a:r>
            <a:r>
              <a:rPr lang="zh-CN" altLang="en-US" sz="2200" dirty="0">
                <a:latin typeface="微软雅黑" panose="020B0503020204020204" pitchFamily="34" charset="-122"/>
                <a:ea typeface="微软雅黑" panose="020B0503020204020204" pitchFamily="34" charset="-122"/>
              </a:rPr>
              <a:t>都</a:t>
            </a:r>
            <a:r>
              <a:rPr lang="zh-CN" altLang="zh-CN" sz="2200" dirty="0">
                <a:latin typeface="微软雅黑" panose="020B0503020204020204" pitchFamily="34" charset="-122"/>
                <a:ea typeface="微软雅黑" panose="020B0503020204020204" pitchFamily="34" charset="-122"/>
              </a:rPr>
              <a:t>转换成二进制表示</a:t>
            </a:r>
            <a:r>
              <a:rPr lang="zh-CN" altLang="en-US" sz="2200" dirty="0">
                <a:latin typeface="微软雅黑" panose="020B0503020204020204" pitchFamily="34" charset="-122"/>
                <a:ea typeface="微软雅黑" panose="020B0503020204020204" pitchFamily="34" charset="-122"/>
              </a:rPr>
              <a:t>。这里的关键是</a:t>
            </a:r>
            <a:r>
              <a:rPr lang="zh-CN" altLang="en-US" sz="2200" dirty="0">
                <a:solidFill>
                  <a:srgbClr val="C00000"/>
                </a:solidFill>
                <a:latin typeface="微软雅黑" panose="020B0503020204020204" pitchFamily="34" charset="-122"/>
                <a:ea typeface="微软雅黑" panose="020B0503020204020204" pitchFamily="34" charset="-122"/>
              </a:rPr>
              <a:t>状态的二进制编码</a:t>
            </a:r>
            <a:r>
              <a:rPr lang="zh-CN" altLang="en-US" sz="2200" dirty="0">
                <a:latin typeface="微软雅黑" panose="020B0503020204020204" pitchFamily="34" charset="-122"/>
                <a:ea typeface="微软雅黑" panose="020B0503020204020204" pitchFamily="34" charset="-122"/>
              </a:rPr>
              <a:t>。</a:t>
            </a:r>
            <a:endParaRPr lang="en-US" altLang="zh-CN" sz="2200" dirty="0">
              <a:solidFill>
                <a:srgbClr val="C00000"/>
              </a:solidFill>
              <a:latin typeface="微软雅黑" panose="020B0503020204020204" pitchFamily="34" charset="-122"/>
              <a:ea typeface="微软雅黑" panose="020B0503020204020204" pitchFamily="34" charset="-122"/>
            </a:endParaRPr>
          </a:p>
          <a:p>
            <a:pPr lvl="1">
              <a:lnSpc>
                <a:spcPct val="150000"/>
              </a:lnSpc>
              <a:spcBef>
                <a:spcPts val="600"/>
              </a:spcBef>
            </a:pPr>
            <a:r>
              <a:rPr lang="zh-CN" altLang="en-US" sz="2200" dirty="0">
                <a:latin typeface="微软雅黑" panose="020B0503020204020204" pitchFamily="34" charset="-122"/>
                <a:ea typeface="微软雅黑" panose="020B0503020204020204" pitchFamily="34" charset="-122"/>
              </a:rPr>
              <a:t>设计实现一种电路能进行</a:t>
            </a:r>
            <a:r>
              <a:rPr lang="zh-CN" altLang="en-US" sz="2200" dirty="0">
                <a:solidFill>
                  <a:srgbClr val="C00000"/>
                </a:solidFill>
                <a:latin typeface="微软雅黑" panose="020B0503020204020204" pitchFamily="34" charset="-122"/>
                <a:ea typeface="微软雅黑" panose="020B0503020204020204" pitchFamily="34" charset="-122"/>
              </a:rPr>
              <a:t>状态的记忆</a:t>
            </a:r>
            <a:r>
              <a:rPr lang="zh-CN" altLang="en-US" sz="2200" dirty="0">
                <a:latin typeface="微软雅黑" panose="020B0503020204020204" pitchFamily="34" charset="-122"/>
                <a:ea typeface="微软雅黑" panose="020B0503020204020204" pitchFamily="34" charset="-122"/>
              </a:rPr>
              <a:t>。可使用双稳态器件来记忆状态，如</a:t>
            </a:r>
            <a:r>
              <a:rPr lang="en-US" altLang="zh-CN" sz="2200" dirty="0">
                <a:solidFill>
                  <a:srgbClr val="00B050"/>
                </a:solidFill>
                <a:latin typeface="微软雅黑" panose="020B0503020204020204" pitchFamily="34" charset="-122"/>
                <a:ea typeface="微软雅黑" panose="020B0503020204020204" pitchFamily="34" charset="-122"/>
              </a:rPr>
              <a:t>SR</a:t>
            </a:r>
            <a:r>
              <a:rPr lang="zh-CN" altLang="en-US" sz="2200" dirty="0">
                <a:solidFill>
                  <a:srgbClr val="00B050"/>
                </a:solidFill>
                <a:latin typeface="微软雅黑" panose="020B0503020204020204" pitchFamily="34" charset="-122"/>
                <a:ea typeface="微软雅黑" panose="020B0503020204020204" pitchFamily="34" charset="-122"/>
              </a:rPr>
              <a:t>锁存器</a:t>
            </a:r>
            <a:r>
              <a:rPr lang="zh-CN" altLang="en-US" sz="2200" dirty="0">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D</a:t>
            </a:r>
            <a:r>
              <a:rPr lang="zh-CN" altLang="en-US" sz="2200" dirty="0">
                <a:solidFill>
                  <a:srgbClr val="00B050"/>
                </a:solidFill>
                <a:latin typeface="微软雅黑" panose="020B0503020204020204" pitchFamily="34" charset="-122"/>
                <a:ea typeface="微软雅黑" panose="020B0503020204020204" pitchFamily="34" charset="-122"/>
              </a:rPr>
              <a:t>触发器</a:t>
            </a:r>
            <a:r>
              <a:rPr lang="zh-CN" altLang="en-US" sz="2200" dirty="0">
                <a:latin typeface="微软雅黑" panose="020B0503020204020204" pitchFamily="34" charset="-122"/>
                <a:ea typeface="微软雅黑" panose="020B0503020204020204" pitchFamily="34" charset="-122"/>
              </a:rPr>
              <a:t>、</a:t>
            </a:r>
            <a:r>
              <a:rPr lang="en-US" altLang="zh-CN" sz="2200" dirty="0">
                <a:solidFill>
                  <a:srgbClr val="00B050"/>
                </a:solidFill>
                <a:latin typeface="微软雅黑" panose="020B0503020204020204" pitchFamily="34" charset="-122"/>
                <a:ea typeface="微软雅黑" panose="020B0503020204020204" pitchFamily="34" charset="-122"/>
              </a:rPr>
              <a:t>JK</a:t>
            </a:r>
            <a:r>
              <a:rPr lang="zh-CN" altLang="en-US" sz="2200" dirty="0">
                <a:solidFill>
                  <a:srgbClr val="00B050"/>
                </a:solidFill>
                <a:latin typeface="微软雅黑" panose="020B0503020204020204" pitchFamily="34" charset="-122"/>
                <a:ea typeface="微软雅黑" panose="020B0503020204020204" pitchFamily="34" charset="-122"/>
              </a:rPr>
              <a:t>触发器</a:t>
            </a:r>
            <a:r>
              <a:rPr lang="zh-CN" altLang="en-US" sz="2200" dirty="0">
                <a:latin typeface="微软雅黑" panose="020B0503020204020204" pitchFamily="34" charset="-122"/>
                <a:ea typeface="微软雅黑" panose="020B0503020204020204" pitchFamily="34" charset="-122"/>
              </a:rPr>
              <a:t>等；也可使用电路的稳态来实现，如反馈时序逻辑电路等。</a:t>
            </a:r>
            <a:endParaRPr lang="en-US" altLang="zh-CN" sz="2200" dirty="0">
              <a:latin typeface="微软雅黑" panose="020B0503020204020204" pitchFamily="34" charset="-122"/>
              <a:ea typeface="微软雅黑" panose="020B0503020204020204" pitchFamily="34" charset="-122"/>
            </a:endParaRPr>
          </a:p>
          <a:p>
            <a:pPr lvl="1">
              <a:lnSpc>
                <a:spcPct val="150000"/>
              </a:lnSpc>
              <a:spcBef>
                <a:spcPts val="600"/>
              </a:spcBef>
            </a:pPr>
            <a:r>
              <a:rPr lang="zh-CN" altLang="en-US" sz="2200" dirty="0">
                <a:latin typeface="微软雅黑" panose="020B0503020204020204" pitchFamily="34" charset="-122"/>
                <a:ea typeface="微软雅黑" panose="020B0503020204020204" pitchFamily="34" charset="-122"/>
              </a:rPr>
              <a:t>设计出符合状态转换逻辑要求的状态记忆器件的</a:t>
            </a:r>
            <a:r>
              <a:rPr lang="zh-CN" altLang="en-US" sz="2200" dirty="0">
                <a:solidFill>
                  <a:srgbClr val="C00000"/>
                </a:solidFill>
                <a:latin typeface="微软雅黑" panose="020B0503020204020204" pitchFamily="34" charset="-122"/>
                <a:ea typeface="微软雅黑" panose="020B0503020204020204" pitchFamily="34" charset="-122"/>
              </a:rPr>
              <a:t>激励函数</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C00000"/>
                </a:solidFill>
                <a:latin typeface="微软雅黑" panose="020B0503020204020204" pitchFamily="34" charset="-122"/>
                <a:ea typeface="微软雅黑" panose="020B0503020204020204" pitchFamily="34" charset="-122"/>
              </a:rPr>
              <a:t>输出函数</a:t>
            </a:r>
            <a:r>
              <a:rPr lang="zh-CN" altLang="en-US" sz="2200" dirty="0">
                <a:latin typeface="微软雅黑" panose="020B0503020204020204" pitchFamily="34" charset="-122"/>
                <a:ea typeface="微软雅黑" panose="020B0503020204020204" pitchFamily="34" charset="-122"/>
              </a:rPr>
              <a:t>，并完成</a:t>
            </a:r>
            <a:r>
              <a:rPr lang="zh-CN" altLang="en-US" sz="2200" dirty="0">
                <a:solidFill>
                  <a:srgbClr val="C00000"/>
                </a:solidFill>
                <a:latin typeface="微软雅黑" panose="020B0503020204020204" pitchFamily="34" charset="-122"/>
                <a:ea typeface="微软雅黑" panose="020B0503020204020204" pitchFamily="34" charset="-122"/>
              </a:rPr>
              <a:t>定时分析</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a:t>
            </a:fld>
            <a:endParaRPr lang="en-US" altLang="zh-CN"/>
          </a:p>
        </p:txBody>
      </p:sp>
      <p:sp>
        <p:nvSpPr>
          <p:cNvPr id="6" name="矩形 5"/>
          <p:cNvSpPr/>
          <p:nvPr/>
        </p:nvSpPr>
        <p:spPr>
          <a:xfrm>
            <a:off x="611560" y="5437606"/>
            <a:ext cx="8146214"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显然，能完成上述工作（实现有限状态机）的数字逻辑电路一定是一个</a:t>
            </a:r>
            <a:r>
              <a:rPr lang="zh-CN" altLang="en-US" sz="2400" b="1" dirty="0">
                <a:solidFill>
                  <a:srgbClr val="C00000"/>
                </a:solidFill>
                <a:latin typeface="微软雅黑" panose="020B0503020204020204" pitchFamily="34" charset="-122"/>
                <a:ea typeface="微软雅黑" panose="020B0503020204020204" pitchFamily="34" charset="-122"/>
              </a:rPr>
              <a:t>时序逻辑电路</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 </a:t>
            </a:r>
            <a:r>
              <a:rPr lang="zh-CN" altLang="en-US" b="1" dirty="0"/>
              <a:t>寄存器和寄存器堆</a:t>
            </a:r>
          </a:p>
        </p:txBody>
      </p:sp>
      <p:sp>
        <p:nvSpPr>
          <p:cNvPr id="3" name="内容占位符 2"/>
          <p:cNvSpPr>
            <a:spLocks noGrp="1"/>
          </p:cNvSpPr>
          <p:nvPr>
            <p:ph idx="1"/>
          </p:nvPr>
        </p:nvSpPr>
        <p:spPr>
          <a:xfrm>
            <a:off x="179512" y="670247"/>
            <a:ext cx="2685822" cy="423129"/>
          </a:xfrm>
        </p:spPr>
        <p:txBody>
          <a:bodyPr/>
          <a:lstStyle/>
          <a:p>
            <a:r>
              <a:rPr lang="zh-CN" altLang="zh-CN" sz="2200" b="1" dirty="0"/>
              <a:t>寄存器堆</a:t>
            </a:r>
            <a:r>
              <a:rPr lang="zh-CN" altLang="en-US" sz="2200" b="1" dirty="0"/>
              <a:t>内部结构</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50</a:t>
            </a:fld>
            <a:endParaRPr lang="en-US" altLang="zh-CN"/>
          </a:p>
        </p:txBody>
      </p:sp>
      <p:pic>
        <p:nvPicPr>
          <p:cNvPr id="7" name="图片 6"/>
          <p:cNvPicPr>
            <a:picLocks noChangeAspect="1"/>
          </p:cNvPicPr>
          <p:nvPr/>
        </p:nvPicPr>
        <p:blipFill>
          <a:blip r:embed="rId2"/>
          <a:stretch>
            <a:fillRect/>
          </a:stretch>
        </p:blipFill>
        <p:spPr>
          <a:xfrm>
            <a:off x="179512" y="1052736"/>
            <a:ext cx="8856984" cy="5691498"/>
          </a:xfrm>
          <a:prstGeom prst="rect">
            <a:avLst/>
          </a:prstGeom>
        </p:spPr>
      </p:pic>
      <p:sp>
        <p:nvSpPr>
          <p:cNvPr id="8" name="矩形 7"/>
          <p:cNvSpPr/>
          <p:nvPr/>
        </p:nvSpPr>
        <p:spPr>
          <a:xfrm>
            <a:off x="40972" y="4524280"/>
            <a:ext cx="2880320" cy="2123658"/>
          </a:xfrm>
          <a:prstGeom prst="rect">
            <a:avLst/>
          </a:prstGeom>
        </p:spPr>
        <p:txBody>
          <a:bodyPr wrap="square">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写数据时，只要保证时钟信号cl</a:t>
            </a:r>
            <a:r>
              <a:rPr lang="en-US" altLang="zh-CN" sz="2200" b="1" dirty="0">
                <a:solidFill>
                  <a:schemeClr val="accent2"/>
                </a:solidFill>
                <a:latin typeface="微软雅黑" panose="020B0503020204020204" pitchFamily="34" charset="-122"/>
                <a:ea typeface="微软雅黑" panose="020B0503020204020204" pitchFamily="34" charset="-122"/>
              </a:rPr>
              <a:t>k</a:t>
            </a:r>
            <a:r>
              <a:rPr lang="zh-CN" altLang="en-US" sz="2200" b="1" dirty="0">
                <a:solidFill>
                  <a:schemeClr val="accent2"/>
                </a:solidFill>
                <a:latin typeface="微软雅黑" panose="020B0503020204020204" pitchFamily="34" charset="-122"/>
                <a:ea typeface="微软雅黑" panose="020B0503020204020204" pitchFamily="34" charset="-122"/>
              </a:rPr>
              <a:t>到来前，地址R</a:t>
            </a:r>
            <a:r>
              <a:rPr lang="en-US" altLang="zh-CN" sz="2200" b="1" dirty="0">
                <a:solidFill>
                  <a:schemeClr val="accent2"/>
                </a:solidFill>
                <a:latin typeface="微软雅黑" panose="020B0503020204020204" pitchFamily="34" charset="-122"/>
                <a:ea typeface="微软雅黑" panose="020B0503020204020204" pitchFamily="34" charset="-122"/>
              </a:rPr>
              <a:t>W</a:t>
            </a:r>
            <a:r>
              <a:rPr lang="zh-CN" altLang="en-US" sz="2200" b="1" dirty="0">
                <a:solidFill>
                  <a:schemeClr val="accent2"/>
                </a:solidFill>
                <a:latin typeface="微软雅黑" panose="020B0503020204020204" pitchFamily="34" charset="-122"/>
                <a:ea typeface="微软雅黑" panose="020B0503020204020204" pitchFamily="34" charset="-122"/>
              </a:rPr>
              <a:t>、数据busW和写使能</a:t>
            </a:r>
            <a:r>
              <a:rPr lang="en-US" altLang="zh-CN" sz="2200" b="1" dirty="0">
                <a:solidFill>
                  <a:schemeClr val="accent2"/>
                </a:solidFill>
                <a:latin typeface="微软雅黑" panose="020B0503020204020204" pitchFamily="34" charset="-122"/>
                <a:ea typeface="微软雅黑" panose="020B0503020204020204" pitchFamily="34" charset="-122"/>
              </a:rPr>
              <a:t>WE</a:t>
            </a:r>
            <a:r>
              <a:rPr lang="zh-CN" altLang="en-US" sz="2200" b="1" dirty="0">
                <a:solidFill>
                  <a:schemeClr val="accent2"/>
                </a:solidFill>
                <a:latin typeface="微软雅黑" panose="020B0503020204020204" pitchFamily="34" charset="-122"/>
                <a:ea typeface="微软雅黑" panose="020B0503020204020204" pitchFamily="34" charset="-122"/>
              </a:rPr>
              <a:t>信号都已稳定一个setup time以上即可</a:t>
            </a:r>
          </a:p>
        </p:txBody>
      </p:sp>
      <p:sp>
        <p:nvSpPr>
          <p:cNvPr id="9" name="矩形 8"/>
          <p:cNvSpPr/>
          <p:nvPr/>
        </p:nvSpPr>
        <p:spPr>
          <a:xfrm>
            <a:off x="3523325" y="4524280"/>
            <a:ext cx="1944216" cy="1785104"/>
          </a:xfrm>
          <a:prstGeom prst="rect">
            <a:avLst/>
          </a:prstGeom>
        </p:spPr>
        <p:txBody>
          <a:bodyPr wrap="square">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读数据时，由</a:t>
            </a:r>
            <a:r>
              <a:rPr lang="en-US" altLang="zh-CN" sz="2200" b="1" dirty="0">
                <a:solidFill>
                  <a:schemeClr val="accent2"/>
                </a:solidFill>
                <a:latin typeface="微软雅黑" panose="020B0503020204020204" pitchFamily="34" charset="-122"/>
                <a:ea typeface="微软雅黑" panose="020B0503020204020204" pitchFamily="34" charset="-122"/>
              </a:rPr>
              <a:t>RA</a:t>
            </a:r>
            <a:r>
              <a:rPr lang="zh-CN" altLang="en-US" sz="2200" b="1" dirty="0">
                <a:solidFill>
                  <a:schemeClr val="accent2"/>
                </a:solidFill>
                <a:latin typeface="微软雅黑" panose="020B0503020204020204" pitchFamily="34" charset="-122"/>
                <a:ea typeface="微软雅黑" panose="020B0503020204020204" pitchFamily="34" charset="-122"/>
              </a:rPr>
              <a:t>、</a:t>
            </a:r>
            <a:r>
              <a:rPr lang="en-US" altLang="zh-CN" sz="2200" b="1" dirty="0">
                <a:solidFill>
                  <a:schemeClr val="accent2"/>
                </a:solidFill>
                <a:latin typeface="微软雅黑" panose="020B0503020204020204" pitchFamily="34" charset="-122"/>
                <a:ea typeface="微软雅黑" panose="020B0503020204020204" pitchFamily="34" charset="-122"/>
              </a:rPr>
              <a:t>RB</a:t>
            </a:r>
            <a:r>
              <a:rPr lang="zh-CN" altLang="en-US" sz="2200" b="1" dirty="0">
                <a:solidFill>
                  <a:schemeClr val="accent2"/>
                </a:solidFill>
                <a:latin typeface="微软雅黑" panose="020B0503020204020204" pitchFamily="34" charset="-122"/>
                <a:ea typeface="微软雅黑" panose="020B0503020204020204" pitchFamily="34" charset="-122"/>
              </a:rPr>
              <a:t>分别选择对应寄存器中的内容送</a:t>
            </a:r>
            <a:r>
              <a:rPr lang="en-US" altLang="zh-CN" sz="2200" b="1" dirty="0" err="1">
                <a:solidFill>
                  <a:schemeClr val="accent2"/>
                </a:solidFill>
                <a:latin typeface="微软雅黑" panose="020B0503020204020204" pitchFamily="34" charset="-122"/>
                <a:ea typeface="微软雅黑" panose="020B0503020204020204" pitchFamily="34" charset="-122"/>
              </a:rPr>
              <a:t>busA</a:t>
            </a:r>
            <a:r>
              <a:rPr lang="zh-CN" altLang="en-US" sz="2200" b="1" dirty="0">
                <a:solidFill>
                  <a:schemeClr val="accent2"/>
                </a:solidFill>
                <a:latin typeface="微软雅黑" panose="020B0503020204020204" pitchFamily="34" charset="-122"/>
                <a:ea typeface="微软雅黑" panose="020B0503020204020204" pitchFamily="34" charset="-122"/>
              </a:rPr>
              <a:t>、</a:t>
            </a:r>
            <a:r>
              <a:rPr lang="en-US" altLang="zh-CN" sz="2200" b="1" dirty="0" err="1">
                <a:solidFill>
                  <a:schemeClr val="accent2"/>
                </a:solidFill>
                <a:latin typeface="微软雅黑" panose="020B0503020204020204" pitchFamily="34" charset="-122"/>
                <a:ea typeface="微软雅黑" panose="020B0503020204020204" pitchFamily="34" charset="-122"/>
              </a:rPr>
              <a:t>busB</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zh-CN" b="1" dirty="0"/>
              <a:t>移位寄存器</a:t>
            </a:r>
            <a:endParaRPr lang="zh-CN" altLang="en-US" b="1" dirty="0"/>
          </a:p>
        </p:txBody>
      </p:sp>
      <p:sp>
        <p:nvSpPr>
          <p:cNvPr id="3" name="内容占位符 2"/>
          <p:cNvSpPr>
            <a:spLocks noGrp="1"/>
          </p:cNvSpPr>
          <p:nvPr>
            <p:ph idx="1"/>
          </p:nvPr>
        </p:nvSpPr>
        <p:spPr>
          <a:xfrm>
            <a:off x="197216" y="846296"/>
            <a:ext cx="8856984" cy="1337802"/>
          </a:xfrm>
        </p:spPr>
        <p:txBody>
          <a:bodyPr/>
          <a:lstStyle/>
          <a:p>
            <a:r>
              <a:rPr lang="zh-CN" altLang="zh-CN" sz="2200" b="1" dirty="0"/>
              <a:t>移位寄存器</a:t>
            </a:r>
            <a:endParaRPr lang="en-US" altLang="zh-CN" sz="2200" b="1" dirty="0"/>
          </a:p>
          <a:p>
            <a:pPr lvl="1"/>
            <a:r>
              <a:rPr lang="zh-CN" altLang="en-US" sz="2200" dirty="0">
                <a:latin typeface="微软雅黑" panose="020B0503020204020204" pitchFamily="34" charset="-122"/>
                <a:ea typeface="微软雅黑" panose="020B0503020204020204" pitchFamily="34" charset="-122"/>
              </a:rPr>
              <a:t>能够实现暂存信息的左移或右移功能，通常由时钟信号控制</a:t>
            </a:r>
            <a:endParaRPr lang="en-US" altLang="zh-CN" sz="2200" dirty="0">
              <a:latin typeface="微软雅黑" panose="020B0503020204020204" pitchFamily="34" charset="-122"/>
              <a:ea typeface="微软雅黑" panose="020B0503020204020204" pitchFamily="34" charset="-122"/>
            </a:endParaRPr>
          </a:p>
          <a:p>
            <a:pPr marL="495300" lvl="1" indent="0">
              <a:buNone/>
            </a:pPr>
            <a:r>
              <a:rPr lang="zh-CN" altLang="en-US" sz="2200" dirty="0">
                <a:latin typeface="微软雅黑" panose="020B0503020204020204" pitchFamily="34" charset="-122"/>
                <a:ea typeface="微软雅黑" panose="020B0503020204020204" pitchFamily="34" charset="-122"/>
              </a:rPr>
              <a:t>例如：</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个</a:t>
            </a:r>
            <a:r>
              <a:rPr lang="en-US" altLang="zh-CN" sz="2200" dirty="0">
                <a:latin typeface="微软雅黑" panose="020B0503020204020204" pitchFamily="34" charset="-122"/>
                <a:ea typeface="微软雅黑" panose="020B0503020204020204" pitchFamily="34" charset="-122"/>
              </a:rPr>
              <a:t>D</a:t>
            </a:r>
            <a:r>
              <a:rPr lang="zh-CN" altLang="en-US" sz="2200" dirty="0">
                <a:latin typeface="微软雅黑" panose="020B0503020204020204" pitchFamily="34" charset="-122"/>
                <a:ea typeface="微软雅黑" panose="020B0503020204020204" pitchFamily="34" charset="-122"/>
              </a:rPr>
              <a:t>触发器可构成一个右移寄存器</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51</a:t>
            </a:fld>
            <a:endParaRPr lang="en-US" altLang="zh-CN"/>
          </a:p>
        </p:txBody>
      </p:sp>
      <p:sp>
        <p:nvSpPr>
          <p:cNvPr id="7" name="内容占位符 2"/>
          <p:cNvSpPr txBox="1"/>
          <p:nvPr/>
        </p:nvSpPr>
        <p:spPr bwMode="auto">
          <a:xfrm>
            <a:off x="197216" y="4995163"/>
            <a:ext cx="8695264" cy="1746205"/>
          </a:xfrm>
          <a:prstGeom prst="rect">
            <a:avLst/>
          </a:prstGeom>
          <a:noFill/>
          <a:ln>
            <a:noFill/>
          </a:ln>
        </p:spPr>
        <p:txBody>
          <a:bodyPr vert="horz" wrap="square" lIns="91440" tIns="45720" rIns="91440" bIns="45720" numCol="1" anchor="t" anchorCtr="0" compatLnSpc="1"/>
          <a:lstStyle>
            <a:lvl1pPr marL="447675" indent="-447675" algn="l" rtl="0" eaLnBrk="1" fontAlgn="base" hangingPunct="1">
              <a:spcBef>
                <a:spcPts val="300"/>
              </a:spcBef>
              <a:spcAft>
                <a:spcPct val="0"/>
              </a:spcAft>
              <a:buClr>
                <a:srgbClr val="CC6600"/>
              </a:buClr>
              <a:buSzPct val="70000"/>
              <a:buFont typeface="Wingdings" panose="05000000000000000000" charset="0"/>
              <a:buChar char="n"/>
              <a:defRPr sz="2800" b="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vl2pPr marL="889000" indent="-440055" algn="l" rtl="0" eaLnBrk="1" fontAlgn="base" hangingPunct="1">
              <a:spcBef>
                <a:spcPts val="300"/>
              </a:spcBef>
              <a:spcAft>
                <a:spcPct val="0"/>
              </a:spcAft>
              <a:buClr>
                <a:schemeClr val="hlink"/>
              </a:buClr>
              <a:buSzPct val="65000"/>
              <a:buFont typeface="Wingdings" panose="05000000000000000000" charset="0"/>
              <a:buChar char="¡"/>
              <a:defRPr sz="2400" b="0">
                <a:solidFill>
                  <a:schemeClr val="tx1"/>
                </a:solidFill>
                <a:latin typeface="微软雅黑 Light" panose="020B0502040204020203" pitchFamily="34" charset="-122"/>
                <a:ea typeface="微软雅黑 Light" panose="020B0502040204020203" pitchFamily="34" charset="-122"/>
                <a:cs typeface="Times New Roman" panose="02020603050405020304" pitchFamily="18" charset="0"/>
              </a:defRPr>
            </a:lvl2pPr>
            <a:lvl3pPr marL="1294130" indent="-403225" algn="l" rtl="0" eaLnBrk="1" fontAlgn="base" hangingPunct="1">
              <a:spcBef>
                <a:spcPts val="300"/>
              </a:spcBef>
              <a:spcAft>
                <a:spcPct val="0"/>
              </a:spcAft>
              <a:buClr>
                <a:schemeClr val="accent1"/>
              </a:buClr>
              <a:buSzPct val="70000"/>
              <a:buFont typeface="Wingdings" panose="05000000000000000000" pitchFamily="2" charset="2"/>
              <a:buChar char="u"/>
              <a:defRPr kumimoji="1" sz="20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3pPr>
            <a:lvl4pPr marL="1681480" indent="-386080" algn="l" rtl="0" eaLnBrk="1" fontAlgn="base" hangingPunct="1">
              <a:spcBef>
                <a:spcPts val="300"/>
              </a:spcBef>
              <a:spcAft>
                <a:spcPct val="0"/>
              </a:spcAft>
              <a:buClr>
                <a:schemeClr val="hlink"/>
              </a:buClr>
              <a:buSzPct val="75000"/>
              <a:buFont typeface="Wingdings" panose="05000000000000000000" pitchFamily="2" charset="2"/>
              <a:buChar char="p"/>
              <a:defRPr kumimoji="1" sz="1800" b="0">
                <a:solidFill>
                  <a:schemeClr val="tx1"/>
                </a:solidFill>
                <a:latin typeface="仿宋" panose="02010609060101010101" pitchFamily="49" charset="-122"/>
                <a:ea typeface="仿宋" panose="02010609060101010101" pitchFamily="49" charset="-122"/>
                <a:cs typeface="Times New Roman" panose="02020603050405020304" pitchFamily="18" charset="0"/>
              </a:defRPr>
            </a:lvl4pPr>
            <a:lvl5pPr marL="2070100" indent="-387350" algn="l" rtl="0" eaLnBrk="1" fontAlgn="base" hangingPunct="1">
              <a:spcBef>
                <a:spcPts val="300"/>
              </a:spcBef>
              <a:spcAft>
                <a:spcPct val="0"/>
              </a:spcAft>
              <a:buClr>
                <a:schemeClr val="accent1"/>
              </a:buClr>
              <a:buSzPct val="70000"/>
              <a:buFont typeface="Wingdings" panose="05000000000000000000" pitchFamily="2" charset="2"/>
              <a:buChar char="Ø"/>
              <a:defRPr kumimoji="1" sz="1600" b="0">
                <a:solidFill>
                  <a:schemeClr val="tx1"/>
                </a:solidFill>
                <a:latin typeface="Times New Roman" panose="02020603050405020304" pitchFamily="18" charset="0"/>
                <a:ea typeface="仿宋" panose="02010609060101010101" pitchFamily="49" charset="-122"/>
                <a:cs typeface="Times New Roman" panose="02020603050405020304" pitchFamily="18" charset="0"/>
              </a:defRPr>
            </a:lvl5pPr>
            <a:lvl6pPr marL="25273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0" indent="0">
              <a:lnSpc>
                <a:spcPct val="150000"/>
              </a:lnSpc>
              <a:buNone/>
            </a:pPr>
            <a:r>
              <a:rPr lang="zh-CN" altLang="en-US" sz="2200" b="1" kern="0" dirty="0">
                <a:solidFill>
                  <a:schemeClr val="accent4"/>
                </a:solidFill>
              </a:rPr>
              <a:t>假设初始状态编码</a:t>
            </a:r>
            <a:r>
              <a:rPr lang="en-US" altLang="zh-CN" sz="2200" b="1" kern="0" dirty="0">
                <a:solidFill>
                  <a:schemeClr val="accent4"/>
                </a:solidFill>
              </a:rPr>
              <a:t>Q</a:t>
            </a:r>
            <a:r>
              <a:rPr lang="en-US" altLang="zh-CN" sz="2200" b="1" kern="0" baseline="-25000" dirty="0">
                <a:solidFill>
                  <a:schemeClr val="accent4"/>
                </a:solidFill>
              </a:rPr>
              <a:t>3</a:t>
            </a:r>
            <a:r>
              <a:rPr lang="en-US" altLang="zh-CN" sz="2200" b="1" kern="0" dirty="0">
                <a:solidFill>
                  <a:schemeClr val="accent4"/>
                </a:solidFill>
              </a:rPr>
              <a:t>Q</a:t>
            </a:r>
            <a:r>
              <a:rPr lang="en-US" altLang="zh-CN" sz="2200" b="1" kern="0" baseline="-25000" dirty="0">
                <a:solidFill>
                  <a:schemeClr val="accent4"/>
                </a:solidFill>
              </a:rPr>
              <a:t>2</a:t>
            </a:r>
            <a:r>
              <a:rPr lang="en-US" altLang="zh-CN" sz="2200" b="1" kern="0" dirty="0">
                <a:solidFill>
                  <a:schemeClr val="accent4"/>
                </a:solidFill>
              </a:rPr>
              <a:t>Q</a:t>
            </a:r>
            <a:r>
              <a:rPr lang="en-US" altLang="zh-CN" sz="2200" b="1" kern="0" baseline="-25000" dirty="0">
                <a:solidFill>
                  <a:schemeClr val="accent4"/>
                </a:solidFill>
              </a:rPr>
              <a:t>1</a:t>
            </a:r>
            <a:r>
              <a:rPr lang="en-US" altLang="zh-CN" sz="2200" b="1" kern="0" dirty="0">
                <a:solidFill>
                  <a:schemeClr val="accent4"/>
                </a:solidFill>
              </a:rPr>
              <a:t>Q</a:t>
            </a:r>
            <a:r>
              <a:rPr lang="en-US" altLang="zh-CN" sz="2200" b="1" kern="0" baseline="-25000" dirty="0">
                <a:solidFill>
                  <a:schemeClr val="accent4"/>
                </a:solidFill>
              </a:rPr>
              <a:t>0</a:t>
            </a:r>
            <a:r>
              <a:rPr lang="en-US" altLang="zh-CN" sz="2200" b="1" kern="0" dirty="0">
                <a:solidFill>
                  <a:schemeClr val="accent4"/>
                </a:solidFill>
              </a:rPr>
              <a:t>=0000</a:t>
            </a:r>
            <a:r>
              <a:rPr lang="zh-CN" altLang="en-US" sz="2200" b="1" kern="0" dirty="0">
                <a:solidFill>
                  <a:schemeClr val="accent4"/>
                </a:solidFill>
              </a:rPr>
              <a:t>，</a:t>
            </a:r>
            <a:r>
              <a:rPr lang="en-US" altLang="zh-CN" sz="2200" b="1" kern="0" dirty="0">
                <a:solidFill>
                  <a:schemeClr val="accent4"/>
                </a:solidFill>
              </a:rPr>
              <a:t>X</a:t>
            </a:r>
            <a:r>
              <a:rPr lang="zh-CN" altLang="en-US" sz="2200" b="1" kern="0" dirty="0">
                <a:solidFill>
                  <a:schemeClr val="accent4"/>
                </a:solidFill>
              </a:rPr>
              <a:t>输入为序列</a:t>
            </a:r>
            <a:r>
              <a:rPr lang="en-US" altLang="zh-CN" sz="2200" b="1" kern="0" dirty="0">
                <a:solidFill>
                  <a:schemeClr val="accent4"/>
                </a:solidFill>
              </a:rPr>
              <a:t>10011011</a:t>
            </a:r>
          </a:p>
          <a:p>
            <a:pPr marL="0" indent="0">
              <a:lnSpc>
                <a:spcPct val="150000"/>
              </a:lnSpc>
              <a:buNone/>
            </a:pPr>
            <a:r>
              <a:rPr lang="zh-CN" altLang="en-US" sz="2200" b="1" kern="0" dirty="0">
                <a:solidFill>
                  <a:schemeClr val="accent4"/>
                </a:solidFill>
              </a:rPr>
              <a:t>则</a:t>
            </a:r>
            <a:r>
              <a:rPr lang="en-US" altLang="zh-CN" sz="2200" b="1" kern="0" dirty="0">
                <a:solidFill>
                  <a:schemeClr val="accent4"/>
                </a:solidFill>
              </a:rPr>
              <a:t>Q</a:t>
            </a:r>
            <a:r>
              <a:rPr lang="en-US" altLang="zh-CN" sz="2200" b="1" kern="0" baseline="-25000" dirty="0">
                <a:solidFill>
                  <a:schemeClr val="accent4"/>
                </a:solidFill>
              </a:rPr>
              <a:t>3</a:t>
            </a:r>
            <a:r>
              <a:rPr lang="en-US" altLang="zh-CN" sz="2200" b="1" kern="0" dirty="0">
                <a:solidFill>
                  <a:schemeClr val="accent4"/>
                </a:solidFill>
              </a:rPr>
              <a:t>Q</a:t>
            </a:r>
            <a:r>
              <a:rPr lang="en-US" altLang="zh-CN" sz="2200" b="1" kern="0" baseline="-25000" dirty="0">
                <a:solidFill>
                  <a:schemeClr val="accent4"/>
                </a:solidFill>
              </a:rPr>
              <a:t>2</a:t>
            </a:r>
            <a:r>
              <a:rPr lang="en-US" altLang="zh-CN" sz="2200" b="1" kern="0" dirty="0">
                <a:solidFill>
                  <a:schemeClr val="accent4"/>
                </a:solidFill>
              </a:rPr>
              <a:t>Q</a:t>
            </a:r>
            <a:r>
              <a:rPr lang="en-US" altLang="zh-CN" sz="2200" b="1" kern="0" baseline="-25000" dirty="0">
                <a:solidFill>
                  <a:schemeClr val="accent4"/>
                </a:solidFill>
              </a:rPr>
              <a:t>1</a:t>
            </a:r>
            <a:r>
              <a:rPr lang="en-US" altLang="zh-CN" sz="2200" b="1" kern="0" dirty="0">
                <a:solidFill>
                  <a:schemeClr val="accent4"/>
                </a:solidFill>
              </a:rPr>
              <a:t>Q</a:t>
            </a:r>
            <a:r>
              <a:rPr lang="en-US" altLang="zh-CN" sz="2200" b="1" kern="0" baseline="-25000" dirty="0">
                <a:solidFill>
                  <a:schemeClr val="accent4"/>
                </a:solidFill>
              </a:rPr>
              <a:t>0</a:t>
            </a:r>
            <a:r>
              <a:rPr lang="zh-CN" altLang="en-US" sz="2200" b="1" kern="0" dirty="0">
                <a:solidFill>
                  <a:schemeClr val="accent4"/>
                </a:solidFill>
              </a:rPr>
              <a:t>的输出编码依次为：</a:t>
            </a:r>
            <a:r>
              <a:rPr lang="en-US" altLang="zh-CN" sz="2200" b="1" kern="0" dirty="0"/>
              <a:t>0</a:t>
            </a:r>
            <a:r>
              <a:rPr lang="en-US" altLang="zh-CN" sz="2200" b="1" kern="0" dirty="0">
                <a:solidFill>
                  <a:schemeClr val="accent4"/>
                </a:solidFill>
              </a:rPr>
              <a:t>000</a:t>
            </a:r>
            <a:r>
              <a:rPr lang="zh-CN" altLang="en-US" sz="2200" b="1" kern="0" dirty="0">
                <a:solidFill>
                  <a:schemeClr val="accent4"/>
                </a:solidFill>
              </a:rPr>
              <a:t>、</a:t>
            </a:r>
            <a:r>
              <a:rPr lang="en-US" altLang="zh-CN" sz="2200" b="1" kern="0" dirty="0">
                <a:solidFill>
                  <a:schemeClr val="accent2"/>
                </a:solidFill>
              </a:rPr>
              <a:t>1</a:t>
            </a:r>
            <a:r>
              <a:rPr lang="en-US" altLang="zh-CN" sz="2200" b="1" kern="0" dirty="0">
                <a:solidFill>
                  <a:schemeClr val="accent4"/>
                </a:solidFill>
              </a:rPr>
              <a:t>000</a:t>
            </a:r>
            <a:r>
              <a:rPr lang="zh-CN" altLang="en-US" sz="2200" b="1" kern="0" dirty="0">
                <a:solidFill>
                  <a:schemeClr val="accent4"/>
                </a:solidFill>
              </a:rPr>
              <a:t>、</a:t>
            </a:r>
            <a:r>
              <a:rPr lang="en-US" altLang="zh-CN" sz="2200" b="1" kern="0" dirty="0">
                <a:solidFill>
                  <a:schemeClr val="accent2"/>
                </a:solidFill>
              </a:rPr>
              <a:t>0</a:t>
            </a:r>
            <a:r>
              <a:rPr lang="en-US" altLang="zh-CN" sz="2200" b="1" kern="0" dirty="0">
                <a:solidFill>
                  <a:schemeClr val="accent4"/>
                </a:solidFill>
              </a:rPr>
              <a:t>100</a:t>
            </a:r>
            <a:r>
              <a:rPr lang="zh-CN" altLang="en-US" sz="2200" b="1" kern="0" dirty="0">
                <a:solidFill>
                  <a:schemeClr val="accent4"/>
                </a:solidFill>
              </a:rPr>
              <a:t>、</a:t>
            </a:r>
            <a:r>
              <a:rPr lang="en-US" altLang="zh-CN" sz="2200" b="1" kern="0" dirty="0">
                <a:solidFill>
                  <a:schemeClr val="accent2"/>
                </a:solidFill>
              </a:rPr>
              <a:t>0</a:t>
            </a:r>
            <a:r>
              <a:rPr lang="en-US" altLang="zh-CN" sz="2200" b="1" kern="0" dirty="0">
                <a:solidFill>
                  <a:schemeClr val="accent4"/>
                </a:solidFill>
              </a:rPr>
              <a:t>010</a:t>
            </a:r>
            <a:r>
              <a:rPr lang="zh-CN" altLang="en-US" sz="2200" b="1" kern="0" dirty="0">
                <a:solidFill>
                  <a:schemeClr val="accent4"/>
                </a:solidFill>
              </a:rPr>
              <a:t>、</a:t>
            </a:r>
            <a:r>
              <a:rPr lang="en-US" altLang="zh-CN" sz="2200" b="1" kern="0" dirty="0">
                <a:solidFill>
                  <a:schemeClr val="accent2"/>
                </a:solidFill>
              </a:rPr>
              <a:t>1</a:t>
            </a:r>
            <a:r>
              <a:rPr lang="en-US" altLang="zh-CN" sz="2200" b="1" kern="0" dirty="0">
                <a:solidFill>
                  <a:schemeClr val="accent4"/>
                </a:solidFill>
              </a:rPr>
              <a:t>001</a:t>
            </a:r>
            <a:r>
              <a:rPr lang="zh-CN" altLang="en-US" sz="2200" b="1" kern="0" dirty="0">
                <a:solidFill>
                  <a:schemeClr val="accent4"/>
                </a:solidFill>
              </a:rPr>
              <a:t>、</a:t>
            </a:r>
            <a:r>
              <a:rPr lang="en-US" altLang="zh-CN" sz="2200" b="1" kern="0" dirty="0">
                <a:solidFill>
                  <a:schemeClr val="accent2"/>
                </a:solidFill>
              </a:rPr>
              <a:t>1</a:t>
            </a:r>
            <a:r>
              <a:rPr lang="en-US" altLang="zh-CN" sz="2200" b="1" kern="0" dirty="0">
                <a:solidFill>
                  <a:schemeClr val="accent4"/>
                </a:solidFill>
              </a:rPr>
              <a:t>100</a:t>
            </a:r>
            <a:r>
              <a:rPr lang="zh-CN" altLang="en-US" sz="2200" b="1" kern="0" dirty="0">
                <a:solidFill>
                  <a:schemeClr val="accent4"/>
                </a:solidFill>
              </a:rPr>
              <a:t>、</a:t>
            </a:r>
            <a:r>
              <a:rPr lang="en-US" altLang="zh-CN" sz="2200" b="1" kern="0" dirty="0">
                <a:solidFill>
                  <a:schemeClr val="accent2"/>
                </a:solidFill>
              </a:rPr>
              <a:t>0</a:t>
            </a:r>
            <a:r>
              <a:rPr lang="en-US" altLang="zh-CN" sz="2200" b="1" kern="0" dirty="0">
                <a:solidFill>
                  <a:schemeClr val="accent4"/>
                </a:solidFill>
              </a:rPr>
              <a:t>110</a:t>
            </a:r>
            <a:r>
              <a:rPr lang="zh-CN" altLang="en-US" sz="2200" b="1" kern="0" dirty="0">
                <a:solidFill>
                  <a:schemeClr val="accent4"/>
                </a:solidFill>
              </a:rPr>
              <a:t>、</a:t>
            </a:r>
            <a:r>
              <a:rPr lang="en-US" altLang="zh-CN" sz="2200" b="1" kern="0" dirty="0">
                <a:solidFill>
                  <a:schemeClr val="accent2"/>
                </a:solidFill>
              </a:rPr>
              <a:t>1</a:t>
            </a:r>
            <a:r>
              <a:rPr lang="en-US" altLang="zh-CN" sz="2200" b="1" kern="0" dirty="0">
                <a:solidFill>
                  <a:schemeClr val="accent4"/>
                </a:solidFill>
              </a:rPr>
              <a:t>011</a:t>
            </a:r>
            <a:r>
              <a:rPr lang="zh-CN" altLang="en-US" sz="2200" b="1" kern="0" dirty="0">
                <a:solidFill>
                  <a:schemeClr val="accent4"/>
                </a:solidFill>
              </a:rPr>
              <a:t>、</a:t>
            </a:r>
            <a:r>
              <a:rPr lang="en-US" altLang="zh-CN" sz="2200" b="1" kern="0" dirty="0">
                <a:solidFill>
                  <a:schemeClr val="accent2"/>
                </a:solidFill>
              </a:rPr>
              <a:t>1</a:t>
            </a:r>
            <a:r>
              <a:rPr lang="en-US" altLang="zh-CN" sz="2200" b="1" kern="0" dirty="0">
                <a:solidFill>
                  <a:schemeClr val="accent4"/>
                </a:solidFill>
              </a:rPr>
              <a:t>101</a:t>
            </a:r>
          </a:p>
          <a:p>
            <a:pPr marL="0" indent="0">
              <a:buNone/>
            </a:pPr>
            <a:endParaRPr lang="en-US" altLang="zh-CN" sz="2200" b="1" kern="0" dirty="0">
              <a:solidFill>
                <a:schemeClr val="accent4"/>
              </a:solidFill>
            </a:endParaRPr>
          </a:p>
        </p:txBody>
      </p:sp>
      <p:pic>
        <p:nvPicPr>
          <p:cNvPr id="6" name="图片 5"/>
          <p:cNvPicPr>
            <a:picLocks noChangeAspect="1"/>
          </p:cNvPicPr>
          <p:nvPr/>
        </p:nvPicPr>
        <p:blipFill>
          <a:blip r:embed="rId2"/>
          <a:stretch>
            <a:fillRect/>
          </a:stretch>
        </p:blipFill>
        <p:spPr>
          <a:xfrm>
            <a:off x="329184" y="2164025"/>
            <a:ext cx="7843216" cy="2831138"/>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zh-CN" b="1" dirty="0"/>
              <a:t>移位寄存器</a:t>
            </a:r>
            <a:endParaRPr lang="zh-CN" altLang="en-US" b="1" dirty="0"/>
          </a:p>
        </p:txBody>
      </p:sp>
      <p:sp>
        <p:nvSpPr>
          <p:cNvPr id="3" name="内容占位符 2"/>
          <p:cNvSpPr>
            <a:spLocks noGrp="1"/>
          </p:cNvSpPr>
          <p:nvPr>
            <p:ph idx="1"/>
          </p:nvPr>
        </p:nvSpPr>
        <p:spPr>
          <a:xfrm>
            <a:off x="278253" y="860895"/>
            <a:ext cx="7822139" cy="897682"/>
          </a:xfrm>
        </p:spPr>
        <p:txBody>
          <a:bodyPr/>
          <a:lstStyle/>
          <a:p>
            <a:r>
              <a:rPr lang="en-US" altLang="zh-CN" sz="2200" b="1" dirty="0"/>
              <a:t>4</a:t>
            </a:r>
            <a:r>
              <a:rPr lang="zh-CN" altLang="en-US" sz="2200" b="1" dirty="0"/>
              <a:t>位通用移位寄存器，如</a:t>
            </a:r>
            <a:r>
              <a:rPr lang="en-US" altLang="zh-CN" sz="2200" b="1" dirty="0"/>
              <a:t>74X194</a:t>
            </a:r>
          </a:p>
          <a:p>
            <a:pPr lvl="1"/>
            <a:r>
              <a:rPr lang="zh-CN" altLang="en-US" sz="2200" dirty="0">
                <a:latin typeface="微软雅黑" panose="020B0503020204020204" pitchFamily="34" charset="-122"/>
                <a:ea typeface="微软雅黑" panose="020B0503020204020204" pitchFamily="34" charset="-122"/>
              </a:rPr>
              <a:t>具有</a:t>
            </a:r>
            <a:r>
              <a:rPr lang="zh-CN" altLang="en-US" sz="2200" dirty="0">
                <a:solidFill>
                  <a:srgbClr val="C00000"/>
                </a:solidFill>
                <a:latin typeface="微软雅黑" panose="020B0503020204020204" pitchFamily="34" charset="-122"/>
                <a:ea typeface="微软雅黑" panose="020B0503020204020204" pitchFamily="34" charset="-122"/>
              </a:rPr>
              <a:t>数据左移</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数据右移</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数据保持</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C00000"/>
                </a:solidFill>
                <a:latin typeface="微软雅黑" panose="020B0503020204020204" pitchFamily="34" charset="-122"/>
                <a:ea typeface="微软雅黑" panose="020B0503020204020204" pitchFamily="34" charset="-122"/>
              </a:rPr>
              <a:t>数据载入</a:t>
            </a:r>
            <a:r>
              <a:rPr lang="zh-CN" altLang="en-US" sz="2200" dirty="0">
                <a:solidFill>
                  <a:schemeClr val="accent2"/>
                </a:solidFill>
                <a:latin typeface="微软雅黑" panose="020B0503020204020204" pitchFamily="34" charset="-122"/>
                <a:ea typeface="微软雅黑" panose="020B0503020204020204" pitchFamily="34" charset="-122"/>
              </a:rPr>
              <a:t>功能</a:t>
            </a:r>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52</a:t>
            </a:fld>
            <a:endParaRPr lang="en-US" altLang="zh-CN"/>
          </a:p>
        </p:txBody>
      </p:sp>
      <p:pic>
        <p:nvPicPr>
          <p:cNvPr id="6" name="Picture 3" descr="Part ay. The logic diagram represents the register as a 3-level circuit, with level numbers increasing from input on the left of the page to output on the right of the page, according to standard. The circuit's 4 level-3 D flip flops send outputs Q Ay to Q D from bottom to top. So, for the S H R G 4 U register, the upward direction on the page is called right, and the downward direction on the page is called left. The circuit receives the following inputs from left to right relative to the circuit. R IN, Ay, S 0, S 1, B, C, D, L IN, C L R, and C L K. Inverters are positioned in advance of the first level to complement the inputs as indicated. Tree structures occupy levels 1 and 2 of the circuit. Each tree consists of 4 4-input AND gates in level 1, feeding outputs to a single level-3 OR gate, which then sends output to the D terminal of a unique D flip flop. From left to right in the S H R G 4 U, or from the bottom of the page upward, the AND gates within each tree are identified by the following S 1 S 0 enabled values. 0 1, 1 1, 0 0, 1 0. Starting at the left end of the circuit, the AND gates of the first tree receive the following inputs. First gate 0 1. Inputs, S 0, S 1 prime, R IN, C L R prime. Second gate 1 1. Inputs, S 0, S 1, Ay, C L R prime. Third gate 0 0. Inputs, S 0 prime, S 1 prime, Q Ay, C L R prime. Fourth gate 1 0. Inputs, S 0 prime, S 1, Q B, C L R prime. The gates then send outputs the level-2 OR gate. The OR gate sends a signal to the D pin of the D flip flop, and the flip flop sends Q Ay from Q. This general configuration repeats for the remaining internal trees, with R IN replaced by the Q output from the previous tree. However, in the final, rightmost tree, the rightmost AND gate receives L IN instead of the output from the next D flip flop. Part b. The logic symbol for the S H R G 4 U is a block with right upward on the page. The block has the following inputs along the left side from bottom to top. R IN, Ay, B, C, D, L IN, S 0, S 1, C L R, C L K. The block has the following outputs from bottom to top along the right side. Q Ay, Q B, Q C, Q D."/>
          <p:cNvPicPr>
            <a:picLocks noChangeAspect="1"/>
          </p:cNvPicPr>
          <p:nvPr/>
        </p:nvPicPr>
        <p:blipFill rotWithShape="1">
          <a:blip r:embed="rId3" cstate="print">
            <a:extLst>
              <a:ext uri="{28A0092B-C50C-407E-A947-70E740481C1C}">
                <a14:useLocalDpi xmlns:a14="http://schemas.microsoft.com/office/drawing/2010/main" val="0"/>
              </a:ext>
            </a:extLst>
          </a:blip>
          <a:srcRect l="81210" t="41787" b="31665"/>
          <a:stretch>
            <a:fillRect/>
          </a:stretch>
        </p:blipFill>
        <p:spPr>
          <a:xfrm>
            <a:off x="16903" y="1805920"/>
            <a:ext cx="2309779" cy="4212721"/>
          </a:xfrm>
          <a:prstGeom prst="rect">
            <a:avLst/>
          </a:prstGeom>
        </p:spPr>
      </p:pic>
      <p:sp>
        <p:nvSpPr>
          <p:cNvPr id="7" name="Text Box 26"/>
          <p:cNvSpPr txBox="1">
            <a:spLocks noChangeArrowheads="1"/>
          </p:cNvSpPr>
          <p:nvPr/>
        </p:nvSpPr>
        <p:spPr bwMode="auto">
          <a:xfrm>
            <a:off x="3655015" y="6018640"/>
            <a:ext cx="36181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chemeClr val="tx2"/>
                </a:solidFill>
                <a:latin typeface="微软雅黑" panose="020B0503020204020204" pitchFamily="34" charset="-122"/>
                <a:ea typeface="微软雅黑" panose="020B0503020204020204" pitchFamily="34" charset="-122"/>
              </a:rPr>
              <a:t>右移从</a:t>
            </a:r>
            <a:r>
              <a:rPr lang="en-US" altLang="zh-CN" sz="2200" b="1" dirty="0">
                <a:solidFill>
                  <a:schemeClr val="tx2"/>
                </a:solidFill>
                <a:latin typeface="微软雅黑" panose="020B0503020204020204" pitchFamily="34" charset="-122"/>
                <a:ea typeface="微软雅黑" panose="020B0503020204020204" pitchFamily="34" charset="-122"/>
              </a:rPr>
              <a:t>QA</a:t>
            </a:r>
            <a:r>
              <a:rPr lang="zh-CN" altLang="en-US" sz="2200" b="1" dirty="0">
                <a:solidFill>
                  <a:schemeClr val="tx2"/>
                </a:solidFill>
                <a:latin typeface="微软雅黑" panose="020B0503020204020204" pitchFamily="34" charset="-122"/>
                <a:ea typeface="微软雅黑" panose="020B0503020204020204" pitchFamily="34" charset="-122"/>
              </a:rPr>
              <a:t>移到</a:t>
            </a:r>
            <a:r>
              <a:rPr lang="en-US" altLang="zh-CN" sz="2200" b="1" dirty="0">
                <a:solidFill>
                  <a:schemeClr val="tx2"/>
                </a:solidFill>
                <a:latin typeface="微软雅黑" panose="020B0503020204020204" pitchFamily="34" charset="-122"/>
                <a:ea typeface="微软雅黑" panose="020B0503020204020204" pitchFamily="34" charset="-122"/>
              </a:rPr>
              <a:t>QD</a:t>
            </a:r>
            <a:r>
              <a:rPr lang="zh-CN" altLang="en-US" sz="2200" b="1" dirty="0">
                <a:solidFill>
                  <a:schemeClr val="tx2"/>
                </a:solidFill>
                <a:latin typeface="微软雅黑" panose="020B0503020204020204" pitchFamily="34" charset="-122"/>
                <a:ea typeface="微软雅黑" panose="020B0503020204020204" pitchFamily="34" charset="-122"/>
              </a:rPr>
              <a:t>向上移</a:t>
            </a:r>
            <a:r>
              <a:rPr lang="zh-CN" altLang="en-US" sz="2200" b="1" dirty="0">
                <a:solidFill>
                  <a:srgbClr val="FF0000"/>
                </a:solidFill>
                <a:latin typeface="+mj-ea"/>
                <a:ea typeface="+mj-ea"/>
              </a:rPr>
              <a:t>↑</a:t>
            </a:r>
          </a:p>
        </p:txBody>
      </p:sp>
      <p:sp>
        <p:nvSpPr>
          <p:cNvPr id="8" name="Text Box 22"/>
          <p:cNvSpPr txBox="1">
            <a:spLocks noChangeArrowheads="1"/>
          </p:cNvSpPr>
          <p:nvPr/>
        </p:nvSpPr>
        <p:spPr bwMode="auto">
          <a:xfrm>
            <a:off x="179512" y="6018641"/>
            <a:ext cx="361817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chemeClr val="tx2"/>
                </a:solidFill>
                <a:latin typeface="微软雅黑" panose="020B0503020204020204" pitchFamily="34" charset="-122"/>
                <a:ea typeface="微软雅黑" panose="020B0503020204020204" pitchFamily="34" charset="-122"/>
              </a:rPr>
              <a:t>左移从</a:t>
            </a:r>
            <a:r>
              <a:rPr lang="en-US" altLang="zh-CN" sz="2200" b="1" dirty="0">
                <a:solidFill>
                  <a:schemeClr val="tx2"/>
                </a:solidFill>
                <a:latin typeface="微软雅黑" panose="020B0503020204020204" pitchFamily="34" charset="-122"/>
                <a:ea typeface="微软雅黑" panose="020B0503020204020204" pitchFamily="34" charset="-122"/>
              </a:rPr>
              <a:t>QD</a:t>
            </a:r>
            <a:r>
              <a:rPr lang="zh-CN" altLang="en-US" sz="2200" b="1" dirty="0">
                <a:solidFill>
                  <a:schemeClr val="tx2"/>
                </a:solidFill>
                <a:latin typeface="微软雅黑" panose="020B0503020204020204" pitchFamily="34" charset="-122"/>
                <a:ea typeface="微软雅黑" panose="020B0503020204020204" pitchFamily="34" charset="-122"/>
              </a:rPr>
              <a:t>移到</a:t>
            </a:r>
            <a:r>
              <a:rPr lang="en-US" altLang="zh-CN" sz="2200" b="1" dirty="0">
                <a:solidFill>
                  <a:schemeClr val="tx2"/>
                </a:solidFill>
                <a:latin typeface="微软雅黑" panose="020B0503020204020204" pitchFamily="34" charset="-122"/>
                <a:ea typeface="微软雅黑" panose="020B0503020204020204" pitchFamily="34" charset="-122"/>
              </a:rPr>
              <a:t>QA</a:t>
            </a:r>
            <a:r>
              <a:rPr lang="zh-CN" altLang="en-US" sz="2200" b="1" dirty="0">
                <a:solidFill>
                  <a:schemeClr val="tx2"/>
                </a:solidFill>
                <a:latin typeface="微软雅黑" panose="020B0503020204020204" pitchFamily="34" charset="-122"/>
                <a:ea typeface="微软雅黑" panose="020B0503020204020204" pitchFamily="34" charset="-122"/>
              </a:rPr>
              <a:t>向下移</a:t>
            </a:r>
            <a:r>
              <a:rPr lang="zh-CN" altLang="en-US" sz="2200" b="1" dirty="0">
                <a:solidFill>
                  <a:srgbClr val="FF0000"/>
                </a:solidFill>
                <a:latin typeface="+mj-ea"/>
                <a:ea typeface="+mj-ea"/>
              </a:rPr>
              <a:t>↓</a:t>
            </a:r>
          </a:p>
        </p:txBody>
      </p:sp>
      <p:pic>
        <p:nvPicPr>
          <p:cNvPr id="9" name="图片 8"/>
          <p:cNvPicPr>
            <a:picLocks noChangeAspect="1"/>
          </p:cNvPicPr>
          <p:nvPr/>
        </p:nvPicPr>
        <p:blipFill>
          <a:blip r:embed="rId4"/>
          <a:stretch>
            <a:fillRect/>
          </a:stretch>
        </p:blipFill>
        <p:spPr>
          <a:xfrm>
            <a:off x="2555776" y="2328398"/>
            <a:ext cx="6408712" cy="3188834"/>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90500"/>
            <a:ext cx="6073775" cy="479747"/>
          </a:xfrm>
        </p:spPr>
        <p:txBody>
          <a:bodyPr/>
          <a:lstStyle/>
          <a:p>
            <a:r>
              <a:rPr lang="en-US" altLang="zh-CN" b="1" dirty="0"/>
              <a:t>4.3 </a:t>
            </a:r>
            <a:r>
              <a:rPr lang="zh-CN" altLang="zh-CN" b="1" dirty="0"/>
              <a:t>移位寄存器</a:t>
            </a:r>
            <a:endParaRPr lang="zh-CN" altLang="en-US" b="1" dirty="0"/>
          </a:p>
        </p:txBody>
      </p:sp>
      <p:sp>
        <p:nvSpPr>
          <p:cNvPr id="3" name="内容占位符 2"/>
          <p:cNvSpPr>
            <a:spLocks noGrp="1"/>
          </p:cNvSpPr>
          <p:nvPr>
            <p:ph idx="1"/>
          </p:nvPr>
        </p:nvSpPr>
        <p:spPr>
          <a:xfrm>
            <a:off x="179512" y="901483"/>
            <a:ext cx="2088232" cy="952880"/>
          </a:xfrm>
        </p:spPr>
        <p:txBody>
          <a:bodyPr/>
          <a:lstStyle/>
          <a:p>
            <a:r>
              <a:rPr lang="en-US" altLang="zh-CN" sz="2200" b="1" dirty="0"/>
              <a:t>4</a:t>
            </a:r>
            <a:r>
              <a:rPr lang="zh-CN" altLang="en-US" sz="2200" b="1" dirty="0"/>
              <a:t>位通用移位寄存器结构图</a:t>
            </a:r>
            <a:endParaRPr lang="en-US" altLang="zh-CN"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53</a:t>
            </a:fld>
            <a:endParaRPr lang="en-US" altLang="zh-CN"/>
          </a:p>
        </p:txBody>
      </p:sp>
      <p:pic>
        <p:nvPicPr>
          <p:cNvPr id="6" name="图片 5"/>
          <p:cNvPicPr>
            <a:picLocks noChangeAspect="1"/>
          </p:cNvPicPr>
          <p:nvPr/>
        </p:nvPicPr>
        <p:blipFill>
          <a:blip r:embed="rId3"/>
          <a:stretch>
            <a:fillRect/>
          </a:stretch>
        </p:blipFill>
        <p:spPr>
          <a:xfrm rot="5400000">
            <a:off x="2675676" y="384157"/>
            <a:ext cx="6836412" cy="6068100"/>
          </a:xfrm>
          <a:prstGeom prst="rect">
            <a:avLst/>
          </a:prstGeom>
        </p:spPr>
      </p:pic>
      <p:grpSp>
        <p:nvGrpSpPr>
          <p:cNvPr id="15" name="组合 14"/>
          <p:cNvGrpSpPr/>
          <p:nvPr/>
        </p:nvGrpSpPr>
        <p:grpSpPr>
          <a:xfrm>
            <a:off x="5868176" y="620688"/>
            <a:ext cx="2736240" cy="792088"/>
            <a:chOff x="5868176" y="620688"/>
            <a:chExt cx="2736240" cy="792088"/>
          </a:xfrm>
        </p:grpSpPr>
        <p:cxnSp>
          <p:nvCxnSpPr>
            <p:cNvPr id="8" name="直接连接符 7"/>
            <p:cNvCxnSpPr/>
            <p:nvPr/>
          </p:nvCxnSpPr>
          <p:spPr bwMode="auto">
            <a:xfrm>
              <a:off x="8316416" y="1412776"/>
              <a:ext cx="288000" cy="0"/>
            </a:xfrm>
            <a:prstGeom prst="line">
              <a:avLst/>
            </a:prstGeom>
            <a:noFill/>
            <a:ln w="2857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8604416" y="620688"/>
              <a:ext cx="0" cy="79200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5868176" y="620688"/>
              <a:ext cx="2736240"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5868176" y="620776"/>
              <a:ext cx="0" cy="540000"/>
            </a:xfrm>
            <a:prstGeom prst="line">
              <a:avLst/>
            </a:prstGeom>
            <a:noFill/>
            <a:ln w="28575"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5868176" y="1160776"/>
              <a:ext cx="216000" cy="0"/>
            </a:xfrm>
            <a:prstGeom prst="line">
              <a:avLst/>
            </a:prstGeom>
            <a:noFill/>
            <a:ln w="28575" cap="flat" cmpd="sng" algn="ctr">
              <a:solidFill>
                <a:srgbClr val="FF0000"/>
              </a:solidFill>
              <a:prstDash val="solid"/>
              <a:round/>
              <a:headEnd type="none" w="med" len="med"/>
              <a:tailEnd type="none" w="med" len="med"/>
            </a:ln>
            <a:effectLst/>
          </p:spPr>
        </p:cxnSp>
      </p:grpSp>
      <p:grpSp>
        <p:nvGrpSpPr>
          <p:cNvPr id="16" name="组合 15"/>
          <p:cNvGrpSpPr/>
          <p:nvPr/>
        </p:nvGrpSpPr>
        <p:grpSpPr>
          <a:xfrm>
            <a:off x="5868176" y="2193933"/>
            <a:ext cx="2736240" cy="792088"/>
            <a:chOff x="5868176" y="620688"/>
            <a:chExt cx="2736240" cy="792088"/>
          </a:xfrm>
        </p:grpSpPr>
        <p:cxnSp>
          <p:nvCxnSpPr>
            <p:cNvPr id="17" name="直接连接符 16"/>
            <p:cNvCxnSpPr/>
            <p:nvPr/>
          </p:nvCxnSpPr>
          <p:spPr bwMode="auto">
            <a:xfrm>
              <a:off x="8316416" y="1412776"/>
              <a:ext cx="288000" cy="0"/>
            </a:xfrm>
            <a:prstGeom prst="line">
              <a:avLst/>
            </a:prstGeom>
            <a:noFill/>
            <a:ln w="28575"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8604416" y="620688"/>
              <a:ext cx="0" cy="792000"/>
            </a:xfrm>
            <a:prstGeom prst="line">
              <a:avLst/>
            </a:prstGeom>
            <a:no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a:off x="5868176" y="620688"/>
              <a:ext cx="2736240" cy="0"/>
            </a:xfrm>
            <a:prstGeom prst="line">
              <a:avLst/>
            </a:prstGeom>
            <a:noFill/>
            <a:ln w="2857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a:off x="5868176" y="620776"/>
              <a:ext cx="0" cy="540000"/>
            </a:xfrm>
            <a:prstGeom prst="line">
              <a:avLst/>
            </a:prstGeom>
            <a:noFill/>
            <a:ln w="28575" cap="flat" cmpd="sng" algn="ctr">
              <a:solidFill>
                <a:srgbClr val="FF0000"/>
              </a:solidFill>
              <a:prstDash val="solid"/>
              <a:round/>
              <a:headEnd type="none" w="med" len="med"/>
              <a:tailEnd type="none" w="med" len="med"/>
            </a:ln>
            <a:effectLst/>
          </p:spPr>
        </p:cxnSp>
        <p:cxnSp>
          <p:nvCxnSpPr>
            <p:cNvPr id="21" name="直接连接符 20"/>
            <p:cNvCxnSpPr/>
            <p:nvPr/>
          </p:nvCxnSpPr>
          <p:spPr bwMode="auto">
            <a:xfrm>
              <a:off x="5868176" y="1160776"/>
              <a:ext cx="216000" cy="0"/>
            </a:xfrm>
            <a:prstGeom prst="line">
              <a:avLst/>
            </a:prstGeom>
            <a:noFill/>
            <a:ln w="28575" cap="flat" cmpd="sng" algn="ctr">
              <a:solidFill>
                <a:srgbClr val="FF0000"/>
              </a:solidFill>
              <a:prstDash val="solid"/>
              <a:round/>
              <a:headEnd type="none" w="med" len="med"/>
              <a:tailEnd type="none" w="med" len="med"/>
            </a:ln>
            <a:effectLst/>
          </p:spPr>
        </p:cxnSp>
      </p:grpSp>
      <p:grpSp>
        <p:nvGrpSpPr>
          <p:cNvPr id="22" name="组合 21"/>
          <p:cNvGrpSpPr/>
          <p:nvPr/>
        </p:nvGrpSpPr>
        <p:grpSpPr>
          <a:xfrm>
            <a:off x="5868176" y="3767177"/>
            <a:ext cx="2725192" cy="791853"/>
            <a:chOff x="5868176" y="620688"/>
            <a:chExt cx="2736240" cy="792088"/>
          </a:xfrm>
        </p:grpSpPr>
        <p:cxnSp>
          <p:nvCxnSpPr>
            <p:cNvPr id="23" name="直接连接符 22"/>
            <p:cNvCxnSpPr/>
            <p:nvPr/>
          </p:nvCxnSpPr>
          <p:spPr bwMode="auto">
            <a:xfrm>
              <a:off x="8316416" y="1412776"/>
              <a:ext cx="288000"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8604416" y="620688"/>
              <a:ext cx="0" cy="792000"/>
            </a:xfrm>
            <a:prstGeom prst="line">
              <a:avLst/>
            </a:prstGeom>
            <a:noFill/>
            <a:ln w="28575" cap="flat" cmpd="sng" algn="ctr">
              <a:solidFill>
                <a:srgbClr val="FF0000"/>
              </a:solidFill>
              <a:prstDash val="solid"/>
              <a:round/>
              <a:headEnd type="none" w="med" len="med"/>
              <a:tailEnd type="none" w="med" len="med"/>
            </a:ln>
            <a:effectLst/>
          </p:spPr>
        </p:cxnSp>
        <p:cxnSp>
          <p:nvCxnSpPr>
            <p:cNvPr id="25" name="直接连接符 24"/>
            <p:cNvCxnSpPr/>
            <p:nvPr/>
          </p:nvCxnSpPr>
          <p:spPr bwMode="auto">
            <a:xfrm>
              <a:off x="5868176" y="620688"/>
              <a:ext cx="2736240" cy="0"/>
            </a:xfrm>
            <a:prstGeom prst="line">
              <a:avLst/>
            </a:prstGeom>
            <a:noFill/>
            <a:ln w="28575" cap="flat" cmpd="sng" algn="ctr">
              <a:solidFill>
                <a:srgbClr val="FF0000"/>
              </a:solidFill>
              <a:prstDash val="solid"/>
              <a:round/>
              <a:headEnd type="none" w="med" len="med"/>
              <a:tailEnd type="none" w="med" len="med"/>
            </a:ln>
            <a:effectLst/>
          </p:spPr>
        </p:cxnSp>
        <p:cxnSp>
          <p:nvCxnSpPr>
            <p:cNvPr id="26" name="直接连接符 25"/>
            <p:cNvCxnSpPr/>
            <p:nvPr/>
          </p:nvCxnSpPr>
          <p:spPr bwMode="auto">
            <a:xfrm>
              <a:off x="5868176" y="620776"/>
              <a:ext cx="0" cy="540000"/>
            </a:xfrm>
            <a:prstGeom prst="line">
              <a:avLst/>
            </a:prstGeom>
            <a:noFill/>
            <a:ln w="28575" cap="flat" cmpd="sng" algn="ctr">
              <a:solidFill>
                <a:srgbClr val="FF0000"/>
              </a:solidFill>
              <a:prstDash val="solid"/>
              <a:round/>
              <a:headEnd type="none" w="med" len="med"/>
              <a:tailEnd type="none" w="med" len="med"/>
            </a:ln>
            <a:effectLst/>
          </p:spPr>
        </p:cxnSp>
        <p:cxnSp>
          <p:nvCxnSpPr>
            <p:cNvPr id="27" name="直接连接符 26"/>
            <p:cNvCxnSpPr/>
            <p:nvPr/>
          </p:nvCxnSpPr>
          <p:spPr bwMode="auto">
            <a:xfrm>
              <a:off x="5868176" y="1160776"/>
              <a:ext cx="216000" cy="0"/>
            </a:xfrm>
            <a:prstGeom prst="line">
              <a:avLst/>
            </a:prstGeom>
            <a:noFill/>
            <a:ln w="28575" cap="flat" cmpd="sng" algn="ctr">
              <a:solidFill>
                <a:srgbClr val="FF0000"/>
              </a:solidFill>
              <a:prstDash val="solid"/>
              <a:round/>
              <a:headEnd type="none" w="med" len="med"/>
              <a:tailEnd type="none" w="med" len="med"/>
            </a:ln>
            <a:effectLst/>
          </p:spPr>
        </p:cxnSp>
      </p:grpSp>
      <p:cxnSp>
        <p:nvCxnSpPr>
          <p:cNvPr id="29" name="直接连接符 28"/>
          <p:cNvCxnSpPr/>
          <p:nvPr/>
        </p:nvCxnSpPr>
        <p:spPr bwMode="auto">
          <a:xfrm>
            <a:off x="8316416" y="6165304"/>
            <a:ext cx="288000" cy="0"/>
          </a:xfrm>
          <a:prstGeom prst="line">
            <a:avLst/>
          </a:prstGeom>
          <a:noFill/>
          <a:ln w="28575" cap="flat" cmpd="sng" algn="ctr">
            <a:solidFill>
              <a:srgbClr val="FF0000"/>
            </a:solidFill>
            <a:prstDash val="solid"/>
            <a:round/>
            <a:headEnd type="none" w="med" len="med"/>
            <a:tailEnd type="none" w="med" len="med"/>
          </a:ln>
          <a:effectLst/>
        </p:spPr>
      </p:cxnSp>
      <p:cxnSp>
        <p:nvCxnSpPr>
          <p:cNvPr id="30" name="直接连接符 29"/>
          <p:cNvCxnSpPr/>
          <p:nvPr/>
        </p:nvCxnSpPr>
        <p:spPr bwMode="auto">
          <a:xfrm>
            <a:off x="8604416" y="5409304"/>
            <a:ext cx="0" cy="756000"/>
          </a:xfrm>
          <a:prstGeom prst="line">
            <a:avLst/>
          </a:prstGeom>
          <a:noFill/>
          <a:ln w="28575" cap="flat" cmpd="sng" algn="ctr">
            <a:solidFill>
              <a:srgbClr val="FF0000"/>
            </a:solidFill>
            <a:prstDash val="solid"/>
            <a:round/>
            <a:headEnd type="none" w="med" len="med"/>
            <a:tailEnd type="none" w="med" len="med"/>
          </a:ln>
          <a:effectLst/>
        </p:spPr>
      </p:cxnSp>
      <p:cxnSp>
        <p:nvCxnSpPr>
          <p:cNvPr id="31" name="直接连接符 30"/>
          <p:cNvCxnSpPr/>
          <p:nvPr/>
        </p:nvCxnSpPr>
        <p:spPr bwMode="auto">
          <a:xfrm>
            <a:off x="5868176" y="5427707"/>
            <a:ext cx="2736240" cy="0"/>
          </a:xfrm>
          <a:prstGeom prst="line">
            <a:avLst/>
          </a:prstGeom>
          <a:noFill/>
          <a:ln w="28575" cap="flat" cmpd="sng" algn="ctr">
            <a:solidFill>
              <a:srgbClr val="FF0000"/>
            </a:solidFill>
            <a:prstDash val="solid"/>
            <a:round/>
            <a:headEnd type="none" w="med" len="med"/>
            <a:tailEnd type="none" w="med" len="med"/>
          </a:ln>
          <a:effectLst/>
        </p:spPr>
      </p:cxnSp>
      <p:cxnSp>
        <p:nvCxnSpPr>
          <p:cNvPr id="32" name="直接连接符 31"/>
          <p:cNvCxnSpPr/>
          <p:nvPr/>
        </p:nvCxnSpPr>
        <p:spPr bwMode="auto">
          <a:xfrm>
            <a:off x="5868176" y="5427795"/>
            <a:ext cx="0" cy="539940"/>
          </a:xfrm>
          <a:prstGeom prst="line">
            <a:avLst/>
          </a:prstGeom>
          <a:noFill/>
          <a:ln w="28575" cap="flat" cmpd="sng" algn="ctr">
            <a:solidFill>
              <a:srgbClr val="FF0000"/>
            </a:solidFill>
            <a:prstDash val="solid"/>
            <a:round/>
            <a:headEnd type="none" w="med" len="med"/>
            <a:tailEnd type="none" w="med" len="med"/>
          </a:ln>
          <a:effectLst/>
        </p:spPr>
      </p:cxnSp>
      <p:cxnSp>
        <p:nvCxnSpPr>
          <p:cNvPr id="33" name="直接连接符 32"/>
          <p:cNvCxnSpPr/>
          <p:nvPr/>
        </p:nvCxnSpPr>
        <p:spPr bwMode="auto">
          <a:xfrm>
            <a:off x="5868176" y="5967735"/>
            <a:ext cx="216000" cy="0"/>
          </a:xfrm>
          <a:prstGeom prst="line">
            <a:avLst/>
          </a:prstGeom>
          <a:noFill/>
          <a:ln w="28575" cap="flat" cmpd="sng" algn="ctr">
            <a:solidFill>
              <a:srgbClr val="FF0000"/>
            </a:solidFill>
            <a:prstDash val="solid"/>
            <a:round/>
            <a:headEnd type="none" w="med" len="med"/>
            <a:tailEnd type="none" w="med" len="med"/>
          </a:ln>
          <a:effectLst/>
        </p:spPr>
      </p:cxnSp>
      <p:cxnSp>
        <p:nvCxnSpPr>
          <p:cNvPr id="34" name="直接连接符 33"/>
          <p:cNvCxnSpPr/>
          <p:nvPr/>
        </p:nvCxnSpPr>
        <p:spPr bwMode="auto">
          <a:xfrm>
            <a:off x="5868144" y="5085184"/>
            <a:ext cx="0" cy="324000"/>
          </a:xfrm>
          <a:prstGeom prst="line">
            <a:avLst/>
          </a:prstGeom>
          <a:noFill/>
          <a:ln w="28575" cap="flat" cmpd="sng" algn="ctr">
            <a:solidFill>
              <a:srgbClr val="FF0000"/>
            </a:solidFill>
            <a:prstDash val="solid"/>
            <a:round/>
            <a:headEnd type="none" w="med" len="med"/>
            <a:tailEnd type="none" w="med" len="med"/>
          </a:ln>
          <a:effectLst/>
        </p:spPr>
      </p:cxnSp>
      <p:cxnSp>
        <p:nvCxnSpPr>
          <p:cNvPr id="35" name="直接连接符 34"/>
          <p:cNvCxnSpPr/>
          <p:nvPr/>
        </p:nvCxnSpPr>
        <p:spPr bwMode="auto">
          <a:xfrm>
            <a:off x="5868144" y="5085184"/>
            <a:ext cx="216000" cy="0"/>
          </a:xfrm>
          <a:prstGeom prst="line">
            <a:avLst/>
          </a:prstGeom>
          <a:noFill/>
          <a:ln w="28575" cap="flat" cmpd="sng" algn="ctr">
            <a:solidFill>
              <a:srgbClr val="FF0000"/>
            </a:solidFill>
            <a:prstDash val="solid"/>
            <a:round/>
            <a:headEnd type="none" w="med" len="med"/>
            <a:tailEnd type="none" w="med" len="med"/>
          </a:ln>
          <a:effectLst/>
        </p:spPr>
      </p:cxnSp>
      <p:cxnSp>
        <p:nvCxnSpPr>
          <p:cNvPr id="36" name="直接连接符 35"/>
          <p:cNvCxnSpPr/>
          <p:nvPr/>
        </p:nvCxnSpPr>
        <p:spPr bwMode="auto">
          <a:xfrm>
            <a:off x="5652176" y="4307266"/>
            <a:ext cx="216000" cy="0"/>
          </a:xfrm>
          <a:prstGeom prst="line">
            <a:avLst/>
          </a:prstGeom>
          <a:noFill/>
          <a:ln w="28575" cap="flat" cmpd="sng" algn="ctr">
            <a:solidFill>
              <a:srgbClr val="FF0000"/>
            </a:solidFill>
            <a:prstDash val="solid"/>
            <a:round/>
            <a:headEnd type="none" w="med" len="med"/>
            <a:tailEnd type="none" w="med" len="med"/>
          </a:ln>
          <a:effectLst/>
        </p:spPr>
      </p:cxnSp>
      <p:cxnSp>
        <p:nvCxnSpPr>
          <p:cNvPr id="37" name="直接连接符 36"/>
          <p:cNvCxnSpPr/>
          <p:nvPr/>
        </p:nvCxnSpPr>
        <p:spPr bwMode="auto">
          <a:xfrm>
            <a:off x="5661058" y="4307266"/>
            <a:ext cx="0" cy="1296000"/>
          </a:xfrm>
          <a:prstGeom prst="line">
            <a:avLst/>
          </a:prstGeom>
          <a:noFill/>
          <a:ln w="28575" cap="flat" cmpd="sng" algn="ctr">
            <a:solidFill>
              <a:srgbClr val="FF0000"/>
            </a:solidFill>
            <a:prstDash val="solid"/>
            <a:round/>
            <a:headEnd type="none" w="med" len="med"/>
            <a:tailEnd type="none" w="med" len="med"/>
          </a:ln>
          <a:effectLst/>
        </p:spPr>
      </p:cxnSp>
      <p:cxnSp>
        <p:nvCxnSpPr>
          <p:cNvPr id="38" name="直接连接符 37"/>
          <p:cNvCxnSpPr/>
          <p:nvPr/>
        </p:nvCxnSpPr>
        <p:spPr bwMode="auto">
          <a:xfrm>
            <a:off x="5661058" y="5603266"/>
            <a:ext cx="396000" cy="0"/>
          </a:xfrm>
          <a:prstGeom prst="line">
            <a:avLst/>
          </a:prstGeom>
          <a:noFill/>
          <a:ln w="28575" cap="flat" cmpd="sng" algn="ctr">
            <a:solidFill>
              <a:srgbClr val="FF0000"/>
            </a:solidFill>
            <a:prstDash val="solid"/>
            <a:round/>
            <a:headEnd type="none" w="med" len="med"/>
            <a:tailEnd type="none" w="med" len="med"/>
          </a:ln>
          <a:effectLst/>
        </p:spPr>
      </p:cxnSp>
      <p:cxnSp>
        <p:nvCxnSpPr>
          <p:cNvPr id="39" name="直接连接符 38"/>
          <p:cNvCxnSpPr/>
          <p:nvPr/>
        </p:nvCxnSpPr>
        <p:spPr bwMode="auto">
          <a:xfrm>
            <a:off x="5868144" y="3501008"/>
            <a:ext cx="0" cy="324000"/>
          </a:xfrm>
          <a:prstGeom prst="line">
            <a:avLst/>
          </a:prstGeom>
          <a:noFill/>
          <a:ln w="28575" cap="flat" cmpd="sng" algn="ctr">
            <a:solidFill>
              <a:srgbClr val="FF0000"/>
            </a:solidFill>
            <a:prstDash val="solid"/>
            <a:round/>
            <a:headEnd type="none" w="med" len="med"/>
            <a:tailEnd type="none" w="med" len="med"/>
          </a:ln>
          <a:effectLst/>
        </p:spPr>
      </p:cxnSp>
      <p:cxnSp>
        <p:nvCxnSpPr>
          <p:cNvPr id="40" name="直接连接符 39"/>
          <p:cNvCxnSpPr/>
          <p:nvPr/>
        </p:nvCxnSpPr>
        <p:spPr bwMode="auto">
          <a:xfrm>
            <a:off x="5868144" y="3501008"/>
            <a:ext cx="216000" cy="0"/>
          </a:xfrm>
          <a:prstGeom prst="line">
            <a:avLst/>
          </a:prstGeom>
          <a:noFill/>
          <a:ln w="28575" cap="flat" cmpd="sng" algn="ctr">
            <a:solidFill>
              <a:srgbClr val="FF0000"/>
            </a:solidFill>
            <a:prstDash val="solid"/>
            <a:round/>
            <a:headEnd type="none" w="med" len="med"/>
            <a:tailEnd type="none" w="med" len="med"/>
          </a:ln>
          <a:effectLst/>
        </p:spPr>
      </p:cxnSp>
      <p:cxnSp>
        <p:nvCxnSpPr>
          <p:cNvPr id="41" name="直接连接符 40"/>
          <p:cNvCxnSpPr/>
          <p:nvPr/>
        </p:nvCxnSpPr>
        <p:spPr bwMode="auto">
          <a:xfrm>
            <a:off x="5661002" y="2738652"/>
            <a:ext cx="216000" cy="0"/>
          </a:xfrm>
          <a:prstGeom prst="line">
            <a:avLst/>
          </a:prstGeom>
          <a:noFill/>
          <a:ln w="28575" cap="flat" cmpd="sng" algn="ctr">
            <a:solidFill>
              <a:srgbClr val="FF0000"/>
            </a:solidFill>
            <a:prstDash val="solid"/>
            <a:round/>
            <a:headEnd type="none" w="med" len="med"/>
            <a:tailEnd type="none" w="med" len="med"/>
          </a:ln>
          <a:effectLst/>
        </p:spPr>
      </p:cxnSp>
      <p:cxnSp>
        <p:nvCxnSpPr>
          <p:cNvPr id="42" name="直接连接符 41"/>
          <p:cNvCxnSpPr/>
          <p:nvPr/>
        </p:nvCxnSpPr>
        <p:spPr bwMode="auto">
          <a:xfrm>
            <a:off x="5688096" y="2735111"/>
            <a:ext cx="56" cy="1226018"/>
          </a:xfrm>
          <a:prstGeom prst="line">
            <a:avLst/>
          </a:prstGeom>
          <a:noFill/>
          <a:ln w="28575" cap="flat" cmpd="sng" algn="ctr">
            <a:solidFill>
              <a:srgbClr val="FF0000"/>
            </a:solidFill>
            <a:prstDash val="solid"/>
            <a:round/>
            <a:headEnd type="none" w="med" len="med"/>
            <a:tailEnd type="none" w="med" len="med"/>
          </a:ln>
          <a:effectLst/>
        </p:spPr>
      </p:cxnSp>
      <p:cxnSp>
        <p:nvCxnSpPr>
          <p:cNvPr id="43" name="直接连接符 42"/>
          <p:cNvCxnSpPr/>
          <p:nvPr/>
        </p:nvCxnSpPr>
        <p:spPr bwMode="auto">
          <a:xfrm>
            <a:off x="5661002" y="3949108"/>
            <a:ext cx="396000" cy="0"/>
          </a:xfrm>
          <a:prstGeom prst="line">
            <a:avLst/>
          </a:prstGeom>
          <a:noFill/>
          <a:ln w="28575" cap="flat" cmpd="sng" algn="ctr">
            <a:solidFill>
              <a:srgbClr val="FF0000"/>
            </a:solidFill>
            <a:prstDash val="solid"/>
            <a:round/>
            <a:headEnd type="none" w="med" len="med"/>
            <a:tailEnd type="none" w="med" len="med"/>
          </a:ln>
          <a:effectLst/>
        </p:spPr>
      </p:cxnSp>
      <p:cxnSp>
        <p:nvCxnSpPr>
          <p:cNvPr id="44" name="直接连接符 43"/>
          <p:cNvCxnSpPr/>
          <p:nvPr/>
        </p:nvCxnSpPr>
        <p:spPr bwMode="auto">
          <a:xfrm>
            <a:off x="5868088" y="1916832"/>
            <a:ext cx="0" cy="324000"/>
          </a:xfrm>
          <a:prstGeom prst="line">
            <a:avLst/>
          </a:prstGeom>
          <a:noFill/>
          <a:ln w="28575" cap="flat" cmpd="sng" algn="ctr">
            <a:solidFill>
              <a:srgbClr val="FF0000"/>
            </a:solidFill>
            <a:prstDash val="solid"/>
            <a:round/>
            <a:headEnd type="none" w="med" len="med"/>
            <a:tailEnd type="none" w="med" len="med"/>
          </a:ln>
          <a:effectLst/>
        </p:spPr>
      </p:cxnSp>
      <p:cxnSp>
        <p:nvCxnSpPr>
          <p:cNvPr id="45" name="直接连接符 44"/>
          <p:cNvCxnSpPr/>
          <p:nvPr/>
        </p:nvCxnSpPr>
        <p:spPr bwMode="auto">
          <a:xfrm>
            <a:off x="5868088" y="1916832"/>
            <a:ext cx="216000" cy="0"/>
          </a:xfrm>
          <a:prstGeom prst="line">
            <a:avLst/>
          </a:prstGeom>
          <a:noFill/>
          <a:ln w="28575" cap="flat" cmpd="sng" algn="ctr">
            <a:solidFill>
              <a:srgbClr val="FF0000"/>
            </a:solidFill>
            <a:prstDash val="solid"/>
            <a:round/>
            <a:headEnd type="none" w="med" len="med"/>
            <a:tailEnd type="none" w="med" len="med"/>
          </a:ln>
          <a:effectLst/>
        </p:spPr>
      </p:cxnSp>
      <p:cxnSp>
        <p:nvCxnSpPr>
          <p:cNvPr id="48" name="直接连接符 47"/>
          <p:cNvCxnSpPr/>
          <p:nvPr/>
        </p:nvCxnSpPr>
        <p:spPr bwMode="auto">
          <a:xfrm>
            <a:off x="5673330" y="1174465"/>
            <a:ext cx="0" cy="1224000"/>
          </a:xfrm>
          <a:prstGeom prst="line">
            <a:avLst/>
          </a:prstGeom>
          <a:noFill/>
          <a:ln w="28575" cap="flat" cmpd="sng" algn="ctr">
            <a:solidFill>
              <a:srgbClr val="FF0000"/>
            </a:solidFill>
            <a:prstDash val="solid"/>
            <a:round/>
            <a:headEnd type="none" w="med" len="med"/>
            <a:tailEnd type="none" w="med" len="med"/>
          </a:ln>
          <a:effectLst/>
        </p:spPr>
      </p:cxnSp>
      <p:cxnSp>
        <p:nvCxnSpPr>
          <p:cNvPr id="49" name="直接连接符 48"/>
          <p:cNvCxnSpPr/>
          <p:nvPr/>
        </p:nvCxnSpPr>
        <p:spPr bwMode="auto">
          <a:xfrm>
            <a:off x="5670088" y="2395398"/>
            <a:ext cx="396000" cy="0"/>
          </a:xfrm>
          <a:prstGeom prst="line">
            <a:avLst/>
          </a:prstGeom>
          <a:noFill/>
          <a:ln w="28575" cap="flat" cmpd="sng" algn="ctr">
            <a:solidFill>
              <a:srgbClr val="FF0000"/>
            </a:solidFill>
            <a:prstDash val="solid"/>
            <a:round/>
            <a:headEnd type="none" w="med" len="med"/>
            <a:tailEnd type="none" w="med" len="med"/>
          </a:ln>
          <a:effectLst/>
        </p:spPr>
      </p:cxnSp>
      <p:cxnSp>
        <p:nvCxnSpPr>
          <p:cNvPr id="51" name="直接连接符 50"/>
          <p:cNvCxnSpPr/>
          <p:nvPr/>
        </p:nvCxnSpPr>
        <p:spPr bwMode="auto">
          <a:xfrm>
            <a:off x="5652120" y="1160776"/>
            <a:ext cx="216000" cy="0"/>
          </a:xfrm>
          <a:prstGeom prst="line">
            <a:avLst/>
          </a:prstGeom>
          <a:noFill/>
          <a:ln w="28575" cap="flat" cmpd="sng" algn="ctr">
            <a:solidFill>
              <a:srgbClr val="FF0000"/>
            </a:solidFill>
            <a:prstDash val="solid"/>
            <a:round/>
            <a:headEnd type="none" w="med" len="med"/>
            <a:tailEnd type="none" w="med" len="med"/>
          </a:ln>
          <a:effectLst/>
        </p:spPr>
      </p:cxnSp>
      <p:sp>
        <p:nvSpPr>
          <p:cNvPr id="52" name="Text Box 26"/>
          <p:cNvSpPr txBox="1">
            <a:spLocks noChangeArrowheads="1"/>
          </p:cNvSpPr>
          <p:nvPr/>
        </p:nvSpPr>
        <p:spPr bwMode="auto">
          <a:xfrm>
            <a:off x="2942847" y="3642657"/>
            <a:ext cx="6078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solidFill>
                  <a:srgbClr val="C00000"/>
                </a:solidFill>
                <a:latin typeface="微软雅黑" panose="020B0503020204020204" pitchFamily="34" charset="-122"/>
                <a:ea typeface="微软雅黑" panose="020B0503020204020204" pitchFamily="34" charset="-122"/>
              </a:rPr>
              <a:t>QB</a:t>
            </a:r>
          </a:p>
        </p:txBody>
      </p:sp>
      <p:cxnSp>
        <p:nvCxnSpPr>
          <p:cNvPr id="54" name="直接箭头连接符 53"/>
          <p:cNvCxnSpPr/>
          <p:nvPr/>
        </p:nvCxnSpPr>
        <p:spPr bwMode="auto">
          <a:xfrm>
            <a:off x="3504619" y="3897909"/>
            <a:ext cx="2257084" cy="347120"/>
          </a:xfrm>
          <a:prstGeom prst="straightConnector1">
            <a:avLst/>
          </a:prstGeom>
          <a:noFill/>
          <a:ln w="28575" cap="flat" cmpd="sng" algn="ctr">
            <a:solidFill>
              <a:schemeClr val="accent2"/>
            </a:solidFill>
            <a:prstDash val="solid"/>
            <a:round/>
            <a:headEnd type="none" w="med" len="med"/>
            <a:tailEnd type="triangle"/>
          </a:ln>
          <a:effectLst/>
        </p:spPr>
      </p:cxnSp>
      <p:cxnSp>
        <p:nvCxnSpPr>
          <p:cNvPr id="56" name="直接箭头连接符 55"/>
          <p:cNvCxnSpPr/>
          <p:nvPr/>
        </p:nvCxnSpPr>
        <p:spPr bwMode="auto">
          <a:xfrm>
            <a:off x="3455303" y="4029750"/>
            <a:ext cx="2145313" cy="1521184"/>
          </a:xfrm>
          <a:prstGeom prst="straightConnector1">
            <a:avLst/>
          </a:prstGeom>
          <a:noFill/>
          <a:ln w="28575" cap="flat" cmpd="sng" algn="ctr">
            <a:solidFill>
              <a:schemeClr val="accent2"/>
            </a:solidFill>
            <a:prstDash val="solid"/>
            <a:round/>
            <a:headEnd type="none" w="med" len="med"/>
            <a:tailEnd type="triangle"/>
          </a:ln>
          <a:effectLst/>
        </p:spPr>
      </p:cxnSp>
      <p:cxnSp>
        <p:nvCxnSpPr>
          <p:cNvPr id="60" name="直接箭头连接符 59"/>
          <p:cNvCxnSpPr/>
          <p:nvPr/>
        </p:nvCxnSpPr>
        <p:spPr bwMode="auto">
          <a:xfrm flipV="1">
            <a:off x="3465882" y="3529351"/>
            <a:ext cx="2386194" cy="261821"/>
          </a:xfrm>
          <a:prstGeom prst="straightConnector1">
            <a:avLst/>
          </a:prstGeom>
          <a:noFill/>
          <a:ln w="28575" cap="flat" cmpd="sng" algn="ctr">
            <a:solidFill>
              <a:schemeClr val="accent2"/>
            </a:solidFill>
            <a:prstDash val="solid"/>
            <a:round/>
            <a:headEnd type="none" w="med" len="med"/>
            <a:tailEnd type="triangle"/>
          </a:ln>
          <a:effectLst/>
        </p:spPr>
      </p:cxnSp>
      <p:sp>
        <p:nvSpPr>
          <p:cNvPr id="69" name="Text Box 26"/>
          <p:cNvSpPr txBox="1">
            <a:spLocks noChangeArrowheads="1"/>
          </p:cNvSpPr>
          <p:nvPr/>
        </p:nvSpPr>
        <p:spPr bwMode="auto">
          <a:xfrm>
            <a:off x="246021" y="2870900"/>
            <a:ext cx="22846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1200"/>
              </a:spcBef>
            </a:pPr>
            <a:r>
              <a:rPr lang="en-US" altLang="zh-CN" sz="2200" b="1" dirty="0">
                <a:solidFill>
                  <a:schemeClr val="accent2"/>
                </a:solidFill>
                <a:latin typeface="微软雅黑" panose="020B0503020204020204" pitchFamily="34" charset="-122"/>
                <a:ea typeface="微软雅黑" panose="020B0503020204020204" pitchFamily="34" charset="-122"/>
              </a:rPr>
              <a:t>S1S0=00</a:t>
            </a:r>
            <a:r>
              <a:rPr lang="zh-CN" altLang="en-US" sz="2200" b="1" dirty="0">
                <a:solidFill>
                  <a:schemeClr val="accent2"/>
                </a:solidFill>
                <a:latin typeface="微软雅黑" panose="020B0503020204020204" pitchFamily="34" charset="-122"/>
                <a:ea typeface="微软雅黑" panose="020B0503020204020204" pitchFamily="34" charset="-122"/>
              </a:rPr>
              <a:t>：保持</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spcBef>
                <a:spcPts val="1200"/>
              </a:spcBef>
            </a:pPr>
            <a:r>
              <a:rPr lang="en-US" altLang="zh-CN" sz="2200" b="1" dirty="0">
                <a:solidFill>
                  <a:schemeClr val="accent2"/>
                </a:solidFill>
                <a:latin typeface="微软雅黑" panose="020B0503020204020204" pitchFamily="34" charset="-122"/>
                <a:ea typeface="微软雅黑" panose="020B0503020204020204" pitchFamily="34" charset="-122"/>
              </a:rPr>
              <a:t>S1S0=01</a:t>
            </a:r>
            <a:r>
              <a:rPr lang="zh-CN" altLang="en-US" sz="2200" b="1" dirty="0">
                <a:solidFill>
                  <a:schemeClr val="accent2"/>
                </a:solidFill>
                <a:latin typeface="微软雅黑" panose="020B0503020204020204" pitchFamily="34" charset="-122"/>
                <a:ea typeface="微软雅黑" panose="020B0503020204020204" pitchFamily="34" charset="-122"/>
              </a:rPr>
              <a:t>：上移</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spcBef>
                <a:spcPts val="1200"/>
              </a:spcBef>
            </a:pPr>
            <a:r>
              <a:rPr lang="en-US" altLang="zh-CN" sz="2200" b="1" dirty="0">
                <a:solidFill>
                  <a:schemeClr val="accent2"/>
                </a:solidFill>
                <a:latin typeface="微软雅黑" panose="020B0503020204020204" pitchFamily="34" charset="-122"/>
                <a:ea typeface="微软雅黑" panose="020B0503020204020204" pitchFamily="34" charset="-122"/>
              </a:rPr>
              <a:t>S1S0=10</a:t>
            </a:r>
            <a:r>
              <a:rPr lang="zh-CN" altLang="en-US" sz="2200" b="1" dirty="0">
                <a:solidFill>
                  <a:schemeClr val="accent2"/>
                </a:solidFill>
                <a:latin typeface="微软雅黑" panose="020B0503020204020204" pitchFamily="34" charset="-122"/>
                <a:ea typeface="微软雅黑" panose="020B0503020204020204" pitchFamily="34" charset="-122"/>
              </a:rPr>
              <a:t>：下移</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spcBef>
                <a:spcPts val="1200"/>
              </a:spcBef>
            </a:pPr>
            <a:r>
              <a:rPr lang="en-US" altLang="zh-CN" sz="2200" b="1" dirty="0">
                <a:solidFill>
                  <a:srgbClr val="00B050"/>
                </a:solidFill>
                <a:latin typeface="微软雅黑" panose="020B0503020204020204" pitchFamily="34" charset="-122"/>
                <a:ea typeface="微软雅黑" panose="020B0503020204020204" pitchFamily="34" charset="-122"/>
              </a:rPr>
              <a:t>S1S0=11</a:t>
            </a:r>
            <a:r>
              <a:rPr lang="zh-CN" altLang="en-US" sz="2200" b="1" dirty="0">
                <a:solidFill>
                  <a:srgbClr val="00B050"/>
                </a:solidFill>
                <a:latin typeface="微软雅黑" panose="020B0503020204020204" pitchFamily="34" charset="-122"/>
                <a:ea typeface="微软雅黑" panose="020B0503020204020204" pitchFamily="34" charset="-122"/>
              </a:rPr>
              <a:t>：加载</a:t>
            </a:r>
            <a:endParaRPr lang="en-US" altLang="zh-CN" sz="2200" b="1" dirty="0">
              <a:solidFill>
                <a:srgbClr val="00B050"/>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bwMode="auto">
          <a:xfrm>
            <a:off x="3456168" y="1556792"/>
            <a:ext cx="2628000" cy="0"/>
          </a:xfrm>
          <a:prstGeom prst="line">
            <a:avLst/>
          </a:prstGeom>
          <a:noFill/>
          <a:ln w="28575" cap="flat" cmpd="sng" algn="ctr">
            <a:solidFill>
              <a:srgbClr val="00B050"/>
            </a:solidFill>
            <a:prstDash val="solid"/>
            <a:round/>
            <a:headEnd type="none" w="med" len="med"/>
            <a:tailEnd type="none" w="med" len="med"/>
          </a:ln>
          <a:effectLst/>
        </p:spPr>
      </p:cxnSp>
      <p:cxnSp>
        <p:nvCxnSpPr>
          <p:cNvPr id="71" name="直接连接符 70"/>
          <p:cNvCxnSpPr/>
          <p:nvPr/>
        </p:nvCxnSpPr>
        <p:spPr bwMode="auto">
          <a:xfrm>
            <a:off x="3465882" y="3140968"/>
            <a:ext cx="2628000" cy="0"/>
          </a:xfrm>
          <a:prstGeom prst="line">
            <a:avLst/>
          </a:prstGeom>
          <a:noFill/>
          <a:ln w="28575" cap="flat" cmpd="sng" algn="ctr">
            <a:solidFill>
              <a:srgbClr val="00B050"/>
            </a:solidFill>
            <a:prstDash val="solid"/>
            <a:round/>
            <a:headEnd type="none" w="med" len="med"/>
            <a:tailEnd type="none" w="med" len="med"/>
          </a:ln>
          <a:effectLst/>
        </p:spPr>
      </p:cxnSp>
      <p:cxnSp>
        <p:nvCxnSpPr>
          <p:cNvPr id="72" name="直接连接符 71"/>
          <p:cNvCxnSpPr/>
          <p:nvPr/>
        </p:nvCxnSpPr>
        <p:spPr bwMode="auto">
          <a:xfrm>
            <a:off x="3455304" y="4721582"/>
            <a:ext cx="2628000" cy="0"/>
          </a:xfrm>
          <a:prstGeom prst="line">
            <a:avLst/>
          </a:prstGeom>
          <a:noFill/>
          <a:ln w="28575" cap="flat" cmpd="sng" algn="ctr">
            <a:solidFill>
              <a:srgbClr val="00B050"/>
            </a:solidFill>
            <a:prstDash val="solid"/>
            <a:round/>
            <a:headEnd type="none" w="med" len="med"/>
            <a:tailEnd type="none" w="med" len="med"/>
          </a:ln>
          <a:effectLst/>
        </p:spPr>
      </p:cxnSp>
      <p:cxnSp>
        <p:nvCxnSpPr>
          <p:cNvPr id="73" name="直接连接符 72"/>
          <p:cNvCxnSpPr/>
          <p:nvPr/>
        </p:nvCxnSpPr>
        <p:spPr bwMode="auto">
          <a:xfrm>
            <a:off x="3465882" y="6354000"/>
            <a:ext cx="2628000" cy="0"/>
          </a:xfrm>
          <a:prstGeom prst="line">
            <a:avLst/>
          </a:prstGeom>
          <a:noFill/>
          <a:ln w="28575" cap="flat" cmpd="sng" algn="ctr">
            <a:solidFill>
              <a:srgbClr val="00B050"/>
            </a:solidFill>
            <a:prstDash val="solid"/>
            <a:round/>
            <a:headEnd type="none" w="med" len="med"/>
            <a:tailEnd type="none" w="med" len="med"/>
          </a:ln>
          <a:effectLst/>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zh-CN" b="1" dirty="0"/>
              <a:t>移位寄存器</a:t>
            </a:r>
            <a:endParaRPr lang="zh-CN" altLang="en-US"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54</a:t>
            </a:fld>
            <a:endParaRPr lang="en-US" altLang="zh-CN"/>
          </a:p>
        </p:txBody>
      </p:sp>
      <p:graphicFrame>
        <p:nvGraphicFramePr>
          <p:cNvPr id="8" name="Object 2"/>
          <p:cNvGraphicFramePr>
            <a:graphicFrameLocks noChangeAspect="1"/>
          </p:cNvGraphicFramePr>
          <p:nvPr/>
        </p:nvGraphicFramePr>
        <p:xfrm>
          <a:off x="152400" y="1470279"/>
          <a:ext cx="8839200" cy="3895725"/>
        </p:xfrm>
        <a:graphic>
          <a:graphicData uri="http://schemas.openxmlformats.org/presentationml/2006/ole">
            <mc:AlternateContent xmlns:mc="http://schemas.openxmlformats.org/markup-compatibility/2006">
              <mc:Choice xmlns:v="urn:schemas-microsoft-com:vml" Requires="v">
                <p:oleObj spid="_x0000_s50330" name="Artwork" r:id="rId3" imgW="6896100" imgH="12363450" progId="Adobe.Illustrator.7">
                  <p:embed/>
                </p:oleObj>
              </mc:Choice>
              <mc:Fallback>
                <p:oleObj name="Artwork" r:id="rId3" imgW="6896100" imgH="12363450" progId="Adobe.Illustrator.7">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29375" b="46251"/>
                      <a:stretch>
                        <a:fillRect/>
                      </a:stretch>
                    </p:blipFill>
                    <p:spPr bwMode="auto">
                      <a:xfrm>
                        <a:off x="152400" y="1470279"/>
                        <a:ext cx="8839200" cy="3895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4"/>
          <p:cNvGrpSpPr/>
          <p:nvPr/>
        </p:nvGrpSpPr>
        <p:grpSpPr bwMode="auto">
          <a:xfrm>
            <a:off x="2133600" y="1662367"/>
            <a:ext cx="5867400" cy="1941512"/>
            <a:chOff x="1344" y="1033"/>
            <a:chExt cx="3696" cy="1223"/>
          </a:xfrm>
        </p:grpSpPr>
        <p:sp>
          <p:nvSpPr>
            <p:cNvPr id="10" name="Line 5"/>
            <p:cNvSpPr>
              <a:spLocks noChangeShapeType="1"/>
            </p:cNvSpPr>
            <p:nvPr/>
          </p:nvSpPr>
          <p:spPr bwMode="auto">
            <a:xfrm flipV="1">
              <a:off x="1344" y="1056"/>
              <a:ext cx="0" cy="816"/>
            </a:xfrm>
            <a:prstGeom prst="line">
              <a:avLst/>
            </a:prstGeom>
            <a:noFill/>
            <a:ln w="38100">
              <a:solidFill>
                <a:srgbClr val="00B05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6"/>
            <p:cNvSpPr>
              <a:spLocks noChangeShapeType="1"/>
            </p:cNvSpPr>
            <p:nvPr/>
          </p:nvSpPr>
          <p:spPr bwMode="auto">
            <a:xfrm>
              <a:off x="1344" y="1033"/>
              <a:ext cx="3696" cy="0"/>
            </a:xfrm>
            <a:prstGeom prst="line">
              <a:avLst/>
            </a:prstGeom>
            <a:noFill/>
            <a:ln w="38100">
              <a:solidFill>
                <a:srgbClr val="00B05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7"/>
            <p:cNvSpPr>
              <a:spLocks noChangeShapeType="1"/>
            </p:cNvSpPr>
            <p:nvPr/>
          </p:nvSpPr>
          <p:spPr bwMode="auto">
            <a:xfrm>
              <a:off x="5040" y="1056"/>
              <a:ext cx="0" cy="1200"/>
            </a:xfrm>
            <a:prstGeom prst="line">
              <a:avLst/>
            </a:prstGeom>
            <a:noFill/>
            <a:ln w="38100">
              <a:solidFill>
                <a:srgbClr val="00B05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 name="Group 8"/>
          <p:cNvGrpSpPr/>
          <p:nvPr/>
        </p:nvGrpSpPr>
        <p:grpSpPr bwMode="auto">
          <a:xfrm>
            <a:off x="2597150" y="2248154"/>
            <a:ext cx="2279650" cy="1050925"/>
            <a:chOff x="1636" y="1440"/>
            <a:chExt cx="1436" cy="662"/>
          </a:xfrm>
        </p:grpSpPr>
        <p:sp>
          <p:nvSpPr>
            <p:cNvPr id="14" name="Text Box 9"/>
            <p:cNvSpPr txBox="1">
              <a:spLocks noChangeArrowheads="1"/>
            </p:cNvSpPr>
            <p:nvPr/>
          </p:nvSpPr>
          <p:spPr bwMode="auto">
            <a:xfrm>
              <a:off x="1636" y="1872"/>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hlink"/>
                  </a:solidFill>
                  <a:latin typeface="Arial" panose="020B0604020202020204" pitchFamily="34" charset="0"/>
                </a:rPr>
                <a:t>00</a:t>
              </a:r>
            </a:p>
          </p:txBody>
        </p:sp>
        <p:sp>
          <p:nvSpPr>
            <p:cNvPr id="15" name="Text Box 10"/>
            <p:cNvSpPr txBox="1">
              <a:spLocks noChangeArrowheads="1"/>
            </p:cNvSpPr>
            <p:nvPr/>
          </p:nvSpPr>
          <p:spPr bwMode="auto">
            <a:xfrm>
              <a:off x="2550" y="1440"/>
              <a:ext cx="5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anose="020B0604030504040204" pitchFamily="34" charset="0"/>
                  <a:ea typeface="黑体" panose="02010609060101010101" pitchFamily="49" charset="-122"/>
                </a:rPr>
                <a:t>S1S0</a:t>
              </a:r>
              <a:endParaRPr lang="zh-CN" altLang="en-US" sz="2000" b="1">
                <a:solidFill>
                  <a:schemeClr val="hlink"/>
                </a:solidFill>
                <a:latin typeface="Tahoma" panose="020B0604030504040204" pitchFamily="34" charset="0"/>
                <a:ea typeface="黑体" panose="02010609060101010101" pitchFamily="49" charset="-122"/>
              </a:endParaRPr>
            </a:p>
          </p:txBody>
        </p:sp>
        <p:cxnSp>
          <p:nvCxnSpPr>
            <p:cNvPr id="16" name="AutoShape 11"/>
            <p:cNvCxnSpPr>
              <a:cxnSpLocks noChangeShapeType="1"/>
              <a:stCxn id="14" idx="0"/>
              <a:endCxn id="15" idx="1"/>
            </p:cNvCxnSpPr>
            <p:nvPr/>
          </p:nvCxnSpPr>
          <p:spPr bwMode="auto">
            <a:xfrm rot="16200000">
              <a:off x="1998" y="1321"/>
              <a:ext cx="307" cy="796"/>
            </a:xfrm>
            <a:prstGeom prst="curvedConnector2">
              <a:avLst/>
            </a:prstGeom>
            <a:noFill/>
            <a:ln w="28575">
              <a:solidFill>
                <a:schemeClr val="hlink"/>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Text Box 12"/>
          <p:cNvSpPr txBox="1">
            <a:spLocks noChangeArrowheads="1"/>
          </p:cNvSpPr>
          <p:nvPr/>
        </p:nvSpPr>
        <p:spPr bwMode="auto">
          <a:xfrm>
            <a:off x="4038600" y="2537079"/>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B050"/>
                </a:solidFill>
                <a:ea typeface="黑体" panose="02010609060101010101" pitchFamily="49" charset="-122"/>
              </a:rPr>
              <a:t>保持</a:t>
            </a:r>
          </a:p>
        </p:txBody>
      </p:sp>
      <p:grpSp>
        <p:nvGrpSpPr>
          <p:cNvPr id="18" name="Group 13"/>
          <p:cNvGrpSpPr/>
          <p:nvPr/>
        </p:nvGrpSpPr>
        <p:grpSpPr bwMode="auto">
          <a:xfrm>
            <a:off x="406400" y="954000"/>
            <a:ext cx="1406525" cy="4402479"/>
            <a:chOff x="256" y="518"/>
            <a:chExt cx="886" cy="2842"/>
          </a:xfrm>
        </p:grpSpPr>
        <mc:AlternateContent xmlns:mc="http://schemas.openxmlformats.org/markup-compatibility/2006" xmlns:a14="http://schemas.microsoft.com/office/drawing/2010/main">
          <mc:Choice Requires="a14">
            <p:sp>
              <p:nvSpPr>
                <p:cNvPr id="19" name="Text Box 14"/>
                <p:cNvSpPr txBox="1">
                  <a:spLocks noChangeArrowheads="1"/>
                </p:cNvSpPr>
                <p:nvPr/>
              </p:nvSpPr>
              <p:spPr bwMode="auto">
                <a:xfrm>
                  <a:off x="256" y="518"/>
                  <a:ext cx="717" cy="2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acc>
                        <m:accPr>
                          <m:chr m:val="̅"/>
                          <m:ctrlPr>
                            <a:rPr lang="en-US" altLang="zh-CN" sz="2000" b="1" i="1" smtClean="0">
                              <a:latin typeface="Cambria Math" panose="02040503050406030204" pitchFamily="18" charset="0"/>
                              <a:ea typeface="黑体" panose="02010609060101010101" pitchFamily="49" charset="-122"/>
                            </a:rPr>
                          </m:ctrlPr>
                        </m:accPr>
                        <m:e>
                          <m:r>
                            <a:rPr lang="en-US" altLang="zh-CN" sz="2000" b="1" i="0" smtClean="0">
                              <a:latin typeface="Cambria Math" panose="02040503050406030204" pitchFamily="18" charset="0"/>
                              <a:ea typeface="黑体" panose="02010609060101010101" pitchFamily="49" charset="-122"/>
                            </a:rPr>
                            <m:t>𝐒𝟏</m:t>
                          </m:r>
                        </m:e>
                      </m:acc>
                    </m:oMath>
                  </a14:m>
                  <a:r>
                    <a:rPr lang="en-US" altLang="zh-CN" sz="2000" b="1" dirty="0">
                      <a:latin typeface="Tahoma" panose="020B0604030504040204" pitchFamily="34" charset="0"/>
                      <a:ea typeface="黑体" panose="02010609060101010101" pitchFamily="49" charset="-122"/>
                    </a:rPr>
                    <a:t>     </a:t>
                  </a:r>
                  <a14:m>
                    <m:oMath xmlns:m="http://schemas.openxmlformats.org/officeDocument/2006/math">
                      <m:acc>
                        <m:accPr>
                          <m:chr m:val="̅"/>
                          <m:ctrlPr>
                            <a:rPr lang="en-US" altLang="zh-CN" sz="2000" b="1" i="1" dirty="0" smtClean="0">
                              <a:latin typeface="Cambria Math" panose="02040503050406030204" pitchFamily="18" charset="0"/>
                              <a:ea typeface="黑体" panose="02010609060101010101" pitchFamily="49" charset="-122"/>
                            </a:rPr>
                          </m:ctrlPr>
                        </m:accPr>
                        <m:e>
                          <m:r>
                            <a:rPr lang="en-US" altLang="zh-CN" sz="2000" b="1" i="0" dirty="0" smtClean="0">
                              <a:latin typeface="Cambria Math" panose="02040503050406030204" pitchFamily="18" charset="0"/>
                              <a:ea typeface="黑体" panose="02010609060101010101" pitchFamily="49" charset="-122"/>
                            </a:rPr>
                            <m:t>𝐒𝟎</m:t>
                          </m:r>
                        </m:e>
                      </m:acc>
                    </m:oMath>
                  </a14:m>
                  <a:endParaRPr lang="zh-CN" altLang="en-US" sz="2000" b="1" dirty="0">
                    <a:latin typeface="Tahoma" panose="020B0604030504040204" pitchFamily="34" charset="0"/>
                    <a:ea typeface="黑体" panose="02010609060101010101" pitchFamily="49" charset="-122"/>
                  </a:endParaRPr>
                </a:p>
              </p:txBody>
            </p:sp>
          </mc:Choice>
          <mc:Fallback xmlns="">
            <p:sp>
              <p:nvSpPr>
                <p:cNvPr id="19" name="Text Box 14"/>
                <p:cNvSpPr txBox="1">
                  <a:spLocks noRot="1" noChangeAspect="1" noMove="1" noResize="1" noEditPoints="1" noAdjustHandles="1" noChangeArrowheads="1" noChangeShapeType="1" noTextEdit="1"/>
                </p:cNvSpPr>
                <p:nvPr/>
              </p:nvSpPr>
              <p:spPr bwMode="auto">
                <a:xfrm>
                  <a:off x="256" y="518"/>
                  <a:ext cx="717" cy="259"/>
                </a:xfrm>
                <a:prstGeom prst="rect">
                  <a:avLst/>
                </a:prstGeom>
                <a:blipFill rotWithShape="1">
                  <a:blip r:embed="rId5"/>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 name="Text Box 15"/>
            <p:cNvSpPr txBox="1">
              <a:spLocks noChangeArrowheads="1"/>
            </p:cNvSpPr>
            <p:nvPr/>
          </p:nvSpPr>
          <p:spPr bwMode="auto">
            <a:xfrm>
              <a:off x="432" y="672"/>
              <a:ext cx="7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ahoma" panose="020B0604030504040204" pitchFamily="34" charset="0"/>
                  <a:ea typeface="黑体" panose="02010609060101010101" pitchFamily="49" charset="-122"/>
                </a:rPr>
                <a:t>S1    S0</a:t>
              </a:r>
              <a:endParaRPr lang="zh-CN" altLang="en-US" sz="2000" b="1" dirty="0">
                <a:latin typeface="Tahoma" panose="020B0604030504040204" pitchFamily="34" charset="0"/>
                <a:ea typeface="黑体" panose="02010609060101010101" pitchFamily="49" charset="-122"/>
              </a:endParaRPr>
            </a:p>
          </p:txBody>
        </p:sp>
        <p:sp>
          <p:nvSpPr>
            <p:cNvPr id="21" name="Line 16"/>
            <p:cNvSpPr>
              <a:spLocks noChangeShapeType="1"/>
            </p:cNvSpPr>
            <p:nvPr/>
          </p:nvSpPr>
          <p:spPr bwMode="auto">
            <a:xfrm>
              <a:off x="432" y="912"/>
              <a:ext cx="0" cy="2448"/>
            </a:xfrm>
            <a:prstGeom prst="line">
              <a:avLst/>
            </a:prstGeom>
            <a:noFill/>
            <a:ln w="3810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17"/>
            <p:cNvSpPr>
              <a:spLocks noChangeShapeType="1"/>
            </p:cNvSpPr>
            <p:nvPr/>
          </p:nvSpPr>
          <p:spPr bwMode="auto">
            <a:xfrm>
              <a:off x="624" y="912"/>
              <a:ext cx="0" cy="2448"/>
            </a:xfrm>
            <a:prstGeom prst="line">
              <a:avLst/>
            </a:prstGeom>
            <a:noFill/>
            <a:ln w="381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18"/>
            <p:cNvSpPr>
              <a:spLocks noChangeShapeType="1"/>
            </p:cNvSpPr>
            <p:nvPr/>
          </p:nvSpPr>
          <p:spPr bwMode="auto">
            <a:xfrm>
              <a:off x="791" y="912"/>
              <a:ext cx="0" cy="2448"/>
            </a:xfrm>
            <a:prstGeom prst="line">
              <a:avLst/>
            </a:prstGeom>
            <a:noFill/>
            <a:ln w="38100">
              <a:solidFill>
                <a:schemeClr val="accent2"/>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9"/>
            <p:cNvSpPr>
              <a:spLocks noChangeShapeType="1"/>
            </p:cNvSpPr>
            <p:nvPr/>
          </p:nvSpPr>
          <p:spPr bwMode="auto">
            <a:xfrm>
              <a:off x="981" y="912"/>
              <a:ext cx="0" cy="2448"/>
            </a:xfrm>
            <a:prstGeom prst="line">
              <a:avLst/>
            </a:prstGeom>
            <a:noFill/>
            <a:ln w="3810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 name="Group 20"/>
          <p:cNvGrpSpPr/>
          <p:nvPr/>
        </p:nvGrpSpPr>
        <p:grpSpPr bwMode="auto">
          <a:xfrm>
            <a:off x="2590801" y="1698879"/>
            <a:ext cx="3143250" cy="746125"/>
            <a:chOff x="1632" y="1056"/>
            <a:chExt cx="1980" cy="470"/>
          </a:xfrm>
        </p:grpSpPr>
        <p:sp>
          <p:nvSpPr>
            <p:cNvPr id="26" name="Text Box 21"/>
            <p:cNvSpPr txBox="1">
              <a:spLocks noChangeArrowheads="1"/>
            </p:cNvSpPr>
            <p:nvPr/>
          </p:nvSpPr>
          <p:spPr bwMode="auto">
            <a:xfrm>
              <a:off x="1632" y="129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panose="020B0604020202020204" pitchFamily="34" charset="0"/>
                </a:rPr>
                <a:t>10</a:t>
              </a:r>
            </a:p>
          </p:txBody>
        </p:sp>
        <p:sp>
          <p:nvSpPr>
            <p:cNvPr id="27" name="Text Box 22"/>
            <p:cNvSpPr txBox="1">
              <a:spLocks noChangeArrowheads="1"/>
            </p:cNvSpPr>
            <p:nvPr/>
          </p:nvSpPr>
          <p:spPr bwMode="auto">
            <a:xfrm>
              <a:off x="2378" y="1056"/>
              <a:ext cx="123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chemeClr val="tx2"/>
                  </a:solidFill>
                  <a:latin typeface="微软雅黑" panose="020B0503020204020204" pitchFamily="34" charset="-122"/>
                  <a:ea typeface="微软雅黑" panose="020B0503020204020204" pitchFamily="34" charset="-122"/>
                </a:rPr>
                <a:t>左移</a:t>
              </a:r>
              <a:r>
                <a:rPr lang="en-US" altLang="zh-CN" sz="2200" b="1" dirty="0">
                  <a:solidFill>
                    <a:schemeClr val="tx2"/>
                  </a:solidFill>
                  <a:latin typeface="微软雅黑" panose="020B0503020204020204" pitchFamily="34" charset="-122"/>
                  <a:ea typeface="微软雅黑" panose="020B0503020204020204" pitchFamily="34" charset="-122"/>
                </a:rPr>
                <a:t>:</a:t>
              </a:r>
              <a:r>
                <a:rPr lang="zh-CN" altLang="en-US" sz="2200" b="1" dirty="0">
                  <a:solidFill>
                    <a:schemeClr val="tx2"/>
                  </a:solidFill>
                  <a:latin typeface="微软雅黑" panose="020B0503020204020204" pitchFamily="34" charset="-122"/>
                  <a:ea typeface="微软雅黑" panose="020B0503020204020204" pitchFamily="34" charset="-122"/>
                </a:rPr>
                <a:t>向下移</a:t>
              </a:r>
              <a:r>
                <a:rPr lang="zh-CN" altLang="en-US" sz="2200" b="1" dirty="0">
                  <a:solidFill>
                    <a:srgbClr val="FF0000"/>
                  </a:solidFill>
                  <a:latin typeface="+mj-ea"/>
                  <a:ea typeface="+mj-ea"/>
                </a:rPr>
                <a:t>↓</a:t>
              </a:r>
            </a:p>
          </p:txBody>
        </p:sp>
        <p:cxnSp>
          <p:nvCxnSpPr>
            <p:cNvPr id="28" name="AutoShape 23"/>
            <p:cNvCxnSpPr>
              <a:cxnSpLocks noChangeShapeType="1"/>
              <a:stCxn id="26" idx="3"/>
              <a:endCxn id="27" idx="1"/>
            </p:cNvCxnSpPr>
            <p:nvPr/>
          </p:nvCxnSpPr>
          <p:spPr bwMode="auto">
            <a:xfrm flipV="1">
              <a:off x="1868" y="1192"/>
              <a:ext cx="510" cy="219"/>
            </a:xfrm>
            <a:prstGeom prst="curvedConnector3">
              <a:avLst>
                <a:gd name="adj1" fmla="val 50000"/>
              </a:avLst>
            </a:prstGeom>
            <a:noFill/>
            <a:ln w="28575">
              <a:solidFill>
                <a:schemeClr val="tx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4"/>
          <p:cNvGrpSpPr/>
          <p:nvPr/>
        </p:nvGrpSpPr>
        <p:grpSpPr bwMode="auto">
          <a:xfrm>
            <a:off x="2590803" y="4746882"/>
            <a:ext cx="3101977" cy="735013"/>
            <a:chOff x="1632" y="2976"/>
            <a:chExt cx="1954" cy="463"/>
          </a:xfrm>
        </p:grpSpPr>
        <p:sp>
          <p:nvSpPr>
            <p:cNvPr id="30" name="Text Box 25"/>
            <p:cNvSpPr txBox="1">
              <a:spLocks noChangeArrowheads="1"/>
            </p:cNvSpPr>
            <p:nvPr/>
          </p:nvSpPr>
          <p:spPr bwMode="auto">
            <a:xfrm>
              <a:off x="1632" y="297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panose="020B0604020202020204" pitchFamily="34" charset="0"/>
                </a:rPr>
                <a:t>01</a:t>
              </a:r>
            </a:p>
          </p:txBody>
        </p:sp>
        <p:sp>
          <p:nvSpPr>
            <p:cNvPr id="31" name="Text Box 26"/>
            <p:cNvSpPr txBox="1">
              <a:spLocks noChangeArrowheads="1"/>
            </p:cNvSpPr>
            <p:nvPr/>
          </p:nvSpPr>
          <p:spPr bwMode="auto">
            <a:xfrm>
              <a:off x="2352" y="3168"/>
              <a:ext cx="123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dirty="0">
                  <a:solidFill>
                    <a:schemeClr val="tx2"/>
                  </a:solidFill>
                  <a:latin typeface="微软雅黑" panose="020B0503020204020204" pitchFamily="34" charset="-122"/>
                  <a:ea typeface="微软雅黑" panose="020B0503020204020204" pitchFamily="34" charset="-122"/>
                </a:rPr>
                <a:t>右移</a:t>
              </a:r>
              <a:r>
                <a:rPr lang="en-US" altLang="zh-CN" sz="2200" b="1" dirty="0">
                  <a:solidFill>
                    <a:schemeClr val="tx2"/>
                  </a:solidFill>
                  <a:latin typeface="微软雅黑" panose="020B0503020204020204" pitchFamily="34" charset="-122"/>
                  <a:ea typeface="微软雅黑" panose="020B0503020204020204" pitchFamily="34" charset="-122"/>
                </a:rPr>
                <a:t>:</a:t>
              </a:r>
              <a:r>
                <a:rPr lang="zh-CN" altLang="en-US" sz="2200" b="1" dirty="0">
                  <a:solidFill>
                    <a:schemeClr val="tx2"/>
                  </a:solidFill>
                  <a:latin typeface="微软雅黑" panose="020B0503020204020204" pitchFamily="34" charset="-122"/>
                  <a:ea typeface="微软雅黑" panose="020B0503020204020204" pitchFamily="34" charset="-122"/>
                </a:rPr>
                <a:t>向上移</a:t>
              </a:r>
              <a:r>
                <a:rPr lang="zh-CN" altLang="en-US" sz="2200" b="1" dirty="0">
                  <a:solidFill>
                    <a:srgbClr val="FF0000"/>
                  </a:solidFill>
                  <a:latin typeface="+mj-ea"/>
                  <a:ea typeface="+mj-ea"/>
                </a:rPr>
                <a:t>↑</a:t>
              </a:r>
            </a:p>
          </p:txBody>
        </p:sp>
        <p:cxnSp>
          <p:nvCxnSpPr>
            <p:cNvPr id="32" name="AutoShape 27"/>
            <p:cNvCxnSpPr>
              <a:cxnSpLocks noChangeShapeType="1"/>
              <a:stCxn id="30" idx="3"/>
              <a:endCxn id="31" idx="1"/>
            </p:cNvCxnSpPr>
            <p:nvPr/>
          </p:nvCxnSpPr>
          <p:spPr bwMode="auto">
            <a:xfrm>
              <a:off x="1868" y="3091"/>
              <a:ext cx="484" cy="213"/>
            </a:xfrm>
            <a:prstGeom prst="curvedConnector3">
              <a:avLst>
                <a:gd name="adj1" fmla="val 50000"/>
              </a:avLst>
            </a:prstGeom>
            <a:noFill/>
            <a:ln w="28575">
              <a:solidFill>
                <a:schemeClr val="tx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Group 28"/>
          <p:cNvGrpSpPr/>
          <p:nvPr/>
        </p:nvGrpSpPr>
        <p:grpSpPr bwMode="auto">
          <a:xfrm>
            <a:off x="2590802" y="3832482"/>
            <a:ext cx="2371726" cy="842963"/>
            <a:chOff x="1632" y="2976"/>
            <a:chExt cx="1494" cy="531"/>
          </a:xfrm>
        </p:grpSpPr>
        <p:sp>
          <p:nvSpPr>
            <p:cNvPr id="34" name="Text Box 29"/>
            <p:cNvSpPr txBox="1">
              <a:spLocks noChangeArrowheads="1"/>
            </p:cNvSpPr>
            <p:nvPr/>
          </p:nvSpPr>
          <p:spPr bwMode="auto">
            <a:xfrm>
              <a:off x="1632" y="297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panose="020B0604020202020204" pitchFamily="34" charset="0"/>
                </a:rPr>
                <a:t>11</a:t>
              </a:r>
            </a:p>
          </p:txBody>
        </p:sp>
        <p:sp>
          <p:nvSpPr>
            <p:cNvPr id="35" name="Text Box 30"/>
            <p:cNvSpPr txBox="1">
              <a:spLocks noChangeArrowheads="1"/>
            </p:cNvSpPr>
            <p:nvPr/>
          </p:nvSpPr>
          <p:spPr bwMode="auto">
            <a:xfrm>
              <a:off x="2620" y="3216"/>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anose="02010609060101010101" pitchFamily="49" charset="-122"/>
                </a:rPr>
                <a:t>载入</a:t>
              </a:r>
            </a:p>
          </p:txBody>
        </p:sp>
        <p:cxnSp>
          <p:nvCxnSpPr>
            <p:cNvPr id="36" name="AutoShape 31"/>
            <p:cNvCxnSpPr>
              <a:cxnSpLocks noChangeShapeType="1"/>
              <a:stCxn id="34" idx="3"/>
              <a:endCxn id="35" idx="1"/>
            </p:cNvCxnSpPr>
            <p:nvPr/>
          </p:nvCxnSpPr>
          <p:spPr bwMode="auto">
            <a:xfrm>
              <a:off x="1868" y="3091"/>
              <a:ext cx="752" cy="270"/>
            </a:xfrm>
            <a:prstGeom prst="curvedConnector3">
              <a:avLst>
                <a:gd name="adj1" fmla="val 50000"/>
              </a:avLst>
            </a:prstGeom>
            <a:noFill/>
            <a:ln w="28575">
              <a:solidFill>
                <a:schemeClr val="tx2"/>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37" name="Text Box 33"/>
              <p:cNvSpPr txBox="1">
                <a:spLocks noChangeArrowheads="1"/>
              </p:cNvSpPr>
              <p:nvPr/>
            </p:nvSpPr>
            <p:spPr bwMode="auto">
              <a:xfrm>
                <a:off x="1098078" y="5763748"/>
                <a:ext cx="7557443" cy="46243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latin typeface="Tahoma" panose="020B0604030504040204" pitchFamily="34" charset="0"/>
                  </a:rPr>
                  <a:t>D</a:t>
                </a:r>
                <a:r>
                  <a:rPr lang="en-US" altLang="zh-CN" sz="2400" baseline="-25000" dirty="0">
                    <a:latin typeface="Tahoma" panose="020B0604030504040204" pitchFamily="34" charset="0"/>
                  </a:rPr>
                  <a:t>i</a:t>
                </a:r>
                <a:r>
                  <a:rPr lang="en-US" altLang="zh-CN" sz="2400" dirty="0">
                    <a:latin typeface="Tahoma" panose="020B0604030504040204" pitchFamily="34" charset="0"/>
                  </a:rPr>
                  <a:t>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smtClean="0">
                            <a:latin typeface="Cambria Math" panose="02040503050406030204" pitchFamily="18" charset="0"/>
                          </a:rPr>
                          <m:t>S</m:t>
                        </m:r>
                        <m:r>
                          <a:rPr lang="en-US" altLang="zh-CN" sz="2400" b="0" i="0" smtClean="0">
                            <a:latin typeface="Cambria Math" panose="02040503050406030204" pitchFamily="18" charset="0"/>
                          </a:rPr>
                          <m:t>1</m:t>
                        </m:r>
                      </m:e>
                    </m:acc>
                  </m:oMath>
                </a14:m>
                <a:r>
                  <a:rPr lang="en-US" altLang="zh-CN" sz="2400" dirty="0">
                    <a:latin typeface="Tahoma" panose="020B0604030504040204" pitchFamily="34" charset="0"/>
                  </a:rPr>
                  <a:t>·</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a:latin typeface="Cambria Math" panose="02040503050406030204" pitchFamily="18" charset="0"/>
                          </a:rPr>
                          <m:t>S</m:t>
                        </m:r>
                        <m:r>
                          <a:rPr lang="en-US" altLang="zh-CN" sz="2400" b="0" i="0" smtClean="0">
                            <a:latin typeface="Cambria Math" panose="02040503050406030204" pitchFamily="18" charset="0"/>
                          </a:rPr>
                          <m:t>0</m:t>
                        </m:r>
                      </m:e>
                    </m:acc>
                  </m:oMath>
                </a14:m>
                <a:r>
                  <a:rPr lang="en-US" altLang="zh-CN" sz="2400" dirty="0">
                    <a:latin typeface="Tahoma" panose="020B0604030504040204" pitchFamily="34" charset="0"/>
                  </a:rPr>
                  <a:t>·Q</a:t>
                </a:r>
                <a:r>
                  <a:rPr lang="en-US" altLang="zh-CN" sz="2400" baseline="-25000" dirty="0">
                    <a:latin typeface="Tahoma" panose="020B0604030504040204" pitchFamily="34" charset="0"/>
                  </a:rPr>
                  <a:t>i</a:t>
                </a:r>
                <a:r>
                  <a:rPr lang="en-US" altLang="zh-CN" sz="2400" dirty="0">
                    <a:latin typeface="Tahoma" panose="020B0604030504040204" pitchFamily="34" charset="0"/>
                  </a:rPr>
                  <a:t> + </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a:latin typeface="Cambria Math" panose="02040503050406030204" pitchFamily="18" charset="0"/>
                          </a:rPr>
                          <m:t>S</m:t>
                        </m:r>
                        <m:r>
                          <a:rPr lang="en-US" altLang="zh-CN" sz="2400" b="0" i="0">
                            <a:latin typeface="Cambria Math" panose="02040503050406030204" pitchFamily="18" charset="0"/>
                          </a:rPr>
                          <m:t>1</m:t>
                        </m:r>
                      </m:e>
                    </m:acc>
                  </m:oMath>
                </a14:m>
                <a:r>
                  <a:rPr lang="en-US" altLang="zh-CN" sz="2400" dirty="0">
                    <a:latin typeface="Tahoma" panose="020B0604030504040204" pitchFamily="34" charset="0"/>
                  </a:rPr>
                  <a:t>·S0·Q</a:t>
                </a:r>
                <a:r>
                  <a:rPr lang="en-US" altLang="zh-CN" sz="2400" baseline="-25000" dirty="0">
                    <a:latin typeface="Tahoma" panose="020B0604030504040204" pitchFamily="34" charset="0"/>
                  </a:rPr>
                  <a:t>i-1</a:t>
                </a:r>
                <a:r>
                  <a:rPr lang="en-US" altLang="zh-CN" sz="2400" dirty="0">
                    <a:latin typeface="Tahoma" panose="020B0604030504040204" pitchFamily="34" charset="0"/>
                  </a:rPr>
                  <a:t> + S1·</a:t>
                </a:r>
                <a14:m>
                  <m:oMath xmlns:m="http://schemas.openxmlformats.org/officeDocument/2006/math">
                    <m:acc>
                      <m:accPr>
                        <m:chr m:val="̅"/>
                        <m:ctrlPr>
                          <a:rPr lang="en-US" altLang="zh-CN" sz="2400" i="1">
                            <a:latin typeface="Cambria Math" panose="02040503050406030204" pitchFamily="18" charset="0"/>
                          </a:rPr>
                        </m:ctrlPr>
                      </m:accPr>
                      <m:e>
                        <m:r>
                          <m:rPr>
                            <m:sty m:val="p"/>
                          </m:rPr>
                          <a:rPr lang="en-US" altLang="zh-CN" sz="2400" b="0" i="0">
                            <a:latin typeface="Cambria Math" panose="02040503050406030204" pitchFamily="18" charset="0"/>
                          </a:rPr>
                          <m:t>S</m:t>
                        </m:r>
                        <m:r>
                          <a:rPr lang="en-US" altLang="zh-CN" sz="2400" b="0" i="0" smtClean="0">
                            <a:latin typeface="Cambria Math" panose="02040503050406030204" pitchFamily="18" charset="0"/>
                          </a:rPr>
                          <m:t>0</m:t>
                        </m:r>
                      </m:e>
                    </m:acc>
                  </m:oMath>
                </a14:m>
                <a:r>
                  <a:rPr lang="en-US" altLang="zh-CN" sz="2400" dirty="0">
                    <a:latin typeface="Tahoma" panose="020B0604030504040204" pitchFamily="34" charset="0"/>
                  </a:rPr>
                  <a:t>·Q</a:t>
                </a:r>
                <a:r>
                  <a:rPr lang="en-US" altLang="zh-CN" sz="2400" baseline="-25000" dirty="0">
                    <a:latin typeface="Tahoma" panose="020B0604030504040204" pitchFamily="34" charset="0"/>
                  </a:rPr>
                  <a:t>i+1</a:t>
                </a:r>
                <a:r>
                  <a:rPr lang="en-US" altLang="zh-CN" sz="2400" dirty="0">
                    <a:latin typeface="Tahoma" panose="020B0604030504040204" pitchFamily="34" charset="0"/>
                  </a:rPr>
                  <a:t> + S1·S0·IN</a:t>
                </a:r>
                <a:r>
                  <a:rPr lang="en-US" altLang="zh-CN" sz="2400" baseline="-25000" dirty="0">
                    <a:latin typeface="Tahoma" panose="020B0604030504040204" pitchFamily="34" charset="0"/>
                  </a:rPr>
                  <a:t>i</a:t>
                </a:r>
              </a:p>
            </p:txBody>
          </p:sp>
        </mc:Choice>
        <mc:Fallback xmlns="">
          <p:sp>
            <p:nvSpPr>
              <p:cNvPr id="37" name="Text Box 33"/>
              <p:cNvSpPr txBox="1">
                <a:spLocks noRot="1" noChangeAspect="1" noMove="1" noResize="1" noEditPoints="1" noAdjustHandles="1" noChangeArrowheads="1" noChangeShapeType="1" noTextEdit="1"/>
              </p:cNvSpPr>
              <p:nvPr/>
            </p:nvSpPr>
            <p:spPr bwMode="auto">
              <a:xfrm>
                <a:off x="1098078" y="5763748"/>
                <a:ext cx="7557443" cy="462434"/>
              </a:xfrm>
              <a:prstGeom prst="rect">
                <a:avLst/>
              </a:prstGeom>
              <a:blipFill rotWithShape="1">
                <a:blip r:embed="rId6"/>
                <a:stretch>
                  <a:fillRect l="-515" t="-4088" r="-506" b="-15653"/>
                </a:stretch>
              </a:blipFill>
            </p:spPr>
            <p:style>
              <a:lnRef idx="1">
                <a:schemeClr val="accent1"/>
              </a:lnRef>
              <a:fillRef idx="2">
                <a:schemeClr val="accent1"/>
              </a:fillRef>
              <a:effectRef idx="1">
                <a:schemeClr val="accent1"/>
              </a:effectRef>
              <a:fontRef idx="minor">
                <a:schemeClr val="dk1"/>
              </a:fontRef>
            </p:style>
            <p:txBody>
              <a:bodyPr/>
              <a:lstStyle/>
              <a:p>
                <a:r>
                  <a:rPr lang="zh-CN" altLang="en-US">
                    <a:noFill/>
                  </a:rPr>
                  <a:t> </a:t>
                </a:r>
              </a:p>
            </p:txBody>
          </p:sp>
        </mc:Fallback>
      </mc:AlternateContent>
      <p:grpSp>
        <p:nvGrpSpPr>
          <p:cNvPr id="38" name="组合 37"/>
          <p:cNvGrpSpPr/>
          <p:nvPr/>
        </p:nvGrpSpPr>
        <p:grpSpPr>
          <a:xfrm>
            <a:off x="1713061" y="1063878"/>
            <a:ext cx="721470" cy="1065391"/>
            <a:chOff x="1713061" y="1285874"/>
            <a:chExt cx="721470" cy="1065391"/>
          </a:xfrm>
        </p:grpSpPr>
        <p:grpSp>
          <p:nvGrpSpPr>
            <p:cNvPr id="39" name="组合 38"/>
            <p:cNvGrpSpPr/>
            <p:nvPr/>
          </p:nvGrpSpPr>
          <p:grpSpPr>
            <a:xfrm>
              <a:off x="1835696" y="1726584"/>
              <a:ext cx="598835" cy="624681"/>
              <a:chOff x="1835696" y="1726584"/>
              <a:chExt cx="598835" cy="624681"/>
            </a:xfrm>
          </p:grpSpPr>
          <p:cxnSp>
            <p:nvCxnSpPr>
              <p:cNvPr id="41" name="直接连接符 40"/>
              <p:cNvCxnSpPr/>
              <p:nvPr/>
            </p:nvCxnSpPr>
            <p:spPr>
              <a:xfrm>
                <a:off x="1835696" y="1726584"/>
                <a:ext cx="0" cy="6246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835696" y="2336184"/>
                <a:ext cx="59883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 Box 22"/>
            <p:cNvSpPr txBox="1">
              <a:spLocks noChangeArrowheads="1"/>
            </p:cNvSpPr>
            <p:nvPr/>
          </p:nvSpPr>
          <p:spPr bwMode="auto">
            <a:xfrm>
              <a:off x="1713061" y="1285874"/>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ea typeface="黑体" panose="02010609060101010101" pitchFamily="49" charset="-122"/>
                </a:rPr>
                <a:t>Q</a:t>
              </a:r>
              <a:r>
                <a:rPr lang="en-US" altLang="zh-CN" sz="2000" b="1" baseline="-25000" dirty="0">
                  <a:solidFill>
                    <a:srgbClr val="FF0000"/>
                  </a:solidFill>
                  <a:ea typeface="黑体" panose="02010609060101010101" pitchFamily="49" charset="-122"/>
                </a:rPr>
                <a:t>i+1</a:t>
              </a:r>
              <a:endParaRPr lang="zh-CN" altLang="en-US" sz="2000" b="1" baseline="-25000" dirty="0">
                <a:solidFill>
                  <a:srgbClr val="FF0000"/>
                </a:solidFill>
                <a:ea typeface="黑体" panose="02010609060101010101" pitchFamily="49" charset="-122"/>
              </a:endParaRPr>
            </a:p>
          </p:txBody>
        </p:sp>
      </p:grpSp>
      <p:grpSp>
        <p:nvGrpSpPr>
          <p:cNvPr id="43" name="组合 42"/>
          <p:cNvGrpSpPr/>
          <p:nvPr/>
        </p:nvGrpSpPr>
        <p:grpSpPr>
          <a:xfrm>
            <a:off x="2021938" y="4744948"/>
            <a:ext cx="583814" cy="958389"/>
            <a:chOff x="1709192" y="1732182"/>
            <a:chExt cx="583814" cy="958389"/>
          </a:xfrm>
        </p:grpSpPr>
        <p:grpSp>
          <p:nvGrpSpPr>
            <p:cNvPr id="44" name="组合 43"/>
            <p:cNvGrpSpPr/>
            <p:nvPr/>
          </p:nvGrpSpPr>
          <p:grpSpPr>
            <a:xfrm>
              <a:off x="1835696" y="1732182"/>
              <a:ext cx="286089" cy="624681"/>
              <a:chOff x="1835696" y="1732182"/>
              <a:chExt cx="286089" cy="624681"/>
            </a:xfrm>
          </p:grpSpPr>
          <p:cxnSp>
            <p:nvCxnSpPr>
              <p:cNvPr id="46" name="直接连接符 45"/>
              <p:cNvCxnSpPr/>
              <p:nvPr/>
            </p:nvCxnSpPr>
            <p:spPr>
              <a:xfrm>
                <a:off x="1835696" y="1732182"/>
                <a:ext cx="0" cy="6246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835696" y="1748698"/>
                <a:ext cx="2860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5" name="Text Box 22"/>
            <p:cNvSpPr txBox="1">
              <a:spLocks noChangeArrowheads="1"/>
            </p:cNvSpPr>
            <p:nvPr/>
          </p:nvSpPr>
          <p:spPr bwMode="auto">
            <a:xfrm>
              <a:off x="1709192" y="2290461"/>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ea typeface="黑体" panose="02010609060101010101" pitchFamily="49" charset="-122"/>
                </a:rPr>
                <a:t>Q</a:t>
              </a:r>
              <a:r>
                <a:rPr lang="en-US" altLang="zh-CN" sz="2000" b="1" baseline="-25000" dirty="0">
                  <a:solidFill>
                    <a:srgbClr val="FF0000"/>
                  </a:solidFill>
                  <a:ea typeface="黑体" panose="02010609060101010101" pitchFamily="49" charset="-122"/>
                </a:rPr>
                <a:t>i-1</a:t>
              </a:r>
              <a:endParaRPr lang="zh-CN" altLang="en-US" sz="2000" b="1" baseline="-25000" dirty="0">
                <a:solidFill>
                  <a:srgbClr val="FF0000"/>
                </a:solidFill>
                <a:ea typeface="黑体" panose="02010609060101010101" pitchFamily="49"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linds(horizontal)">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blinds(horizontal)">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3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4.3 </a:t>
            </a:r>
            <a:r>
              <a:rPr lang="zh-CN" altLang="zh-CN" b="1" dirty="0"/>
              <a:t>移位寄存器</a:t>
            </a:r>
            <a:endParaRPr lang="zh-CN" altLang="en-US" b="1" dirty="0"/>
          </a:p>
        </p:txBody>
      </p:sp>
      <p:sp>
        <p:nvSpPr>
          <p:cNvPr id="3" name="内容占位符 2"/>
          <p:cNvSpPr>
            <a:spLocks noGrp="1"/>
          </p:cNvSpPr>
          <p:nvPr>
            <p:ph idx="1"/>
          </p:nvPr>
        </p:nvSpPr>
        <p:spPr>
          <a:xfrm>
            <a:off x="280620" y="822707"/>
            <a:ext cx="8856984" cy="423129"/>
          </a:xfrm>
        </p:spPr>
        <p:txBody>
          <a:bodyPr/>
          <a:lstStyle/>
          <a:p>
            <a:r>
              <a:rPr lang="zh-CN" altLang="zh-CN" sz="2200" b="1" dirty="0"/>
              <a:t>桶形移位寄存器</a:t>
            </a:r>
            <a:r>
              <a:rPr lang="zh-CN" altLang="en-US" sz="2200" b="1" dirty="0"/>
              <a:t>：</a:t>
            </a:r>
            <a:r>
              <a:rPr lang="zh-CN" altLang="zh-CN" sz="2200" b="1" dirty="0"/>
              <a:t>组合逻辑电路，</a:t>
            </a:r>
            <a:r>
              <a:rPr lang="zh-CN" altLang="en-US" sz="2200" b="1" dirty="0"/>
              <a:t>采</a:t>
            </a:r>
            <a:r>
              <a:rPr lang="zh-CN" altLang="zh-CN" sz="2200" b="1" dirty="0"/>
              <a:t>用</a:t>
            </a:r>
            <a:r>
              <a:rPr lang="zh-CN" altLang="en-US" sz="2200" b="1" dirty="0"/>
              <a:t>大量</a:t>
            </a:r>
            <a:r>
              <a:rPr lang="zh-CN" altLang="zh-CN" sz="2200" b="1" dirty="0"/>
              <a:t>多路选择器实现</a:t>
            </a:r>
            <a:endParaRPr lang="zh-CN" altLang="en-US" sz="2200" b="1" dirty="0"/>
          </a:p>
        </p:txBody>
      </p:sp>
      <p:sp>
        <p:nvSpPr>
          <p:cNvPr id="4" name="灯片编号占位符 3"/>
          <p:cNvSpPr>
            <a:spLocks noGrp="1"/>
          </p:cNvSpPr>
          <p:nvPr>
            <p:ph type="sldNum" sz="quarter" idx="4294967295"/>
          </p:nvPr>
        </p:nvSpPr>
        <p:spPr>
          <a:xfrm>
            <a:off x="8642350" y="6489700"/>
            <a:ext cx="501650" cy="333375"/>
          </a:xfrm>
          <a:prstGeom prst="rect">
            <a:avLst/>
          </a:prstGeom>
        </p:spPr>
        <p:txBody>
          <a:bodyPr/>
          <a:lstStyle/>
          <a:p>
            <a:pPr>
              <a:defRPr/>
            </a:pPr>
            <a:fld id="{9FA417FE-F425-4737-9F54-FC407C36B58E}" type="slidenum">
              <a:rPr lang="en-US" altLang="zh-CN" smtClean="0"/>
              <a:t>55</a:t>
            </a:fld>
            <a:endParaRPr lang="en-US" altLang="zh-CN"/>
          </a:p>
        </p:txBody>
      </p:sp>
      <p:pic>
        <p:nvPicPr>
          <p:cNvPr id="7" name="图片 6"/>
          <p:cNvPicPr>
            <a:picLocks noChangeAspect="1"/>
          </p:cNvPicPr>
          <p:nvPr/>
        </p:nvPicPr>
        <p:blipFill>
          <a:blip r:embed="rId3"/>
          <a:stretch>
            <a:fillRect/>
          </a:stretch>
        </p:blipFill>
        <p:spPr>
          <a:xfrm>
            <a:off x="117000" y="1413998"/>
            <a:ext cx="8865000" cy="2795704"/>
          </a:xfrm>
          <a:prstGeom prst="rect">
            <a:avLst/>
          </a:prstGeom>
        </p:spPr>
      </p:pic>
      <p:pic>
        <p:nvPicPr>
          <p:cNvPr id="8" name="图片 7"/>
          <p:cNvPicPr>
            <a:picLocks noChangeAspect="1"/>
          </p:cNvPicPr>
          <p:nvPr/>
        </p:nvPicPr>
        <p:blipFill>
          <a:blip r:embed="rId4"/>
          <a:stretch>
            <a:fillRect/>
          </a:stretch>
        </p:blipFill>
        <p:spPr>
          <a:xfrm>
            <a:off x="2727000" y="4194000"/>
            <a:ext cx="5850000" cy="2576513"/>
          </a:xfrm>
          <a:prstGeom prst="rect">
            <a:avLst/>
          </a:prstGeom>
        </p:spPr>
      </p:pic>
      <p:sp>
        <p:nvSpPr>
          <p:cNvPr id="9" name="矩形 8"/>
          <p:cNvSpPr/>
          <p:nvPr/>
        </p:nvSpPr>
        <p:spPr>
          <a:xfrm>
            <a:off x="432000" y="4630002"/>
            <a:ext cx="1700044" cy="1107996"/>
          </a:xfrm>
          <a:prstGeom prst="rect">
            <a:avLst/>
          </a:prstGeom>
        </p:spPr>
        <p:txBody>
          <a:bodyPr wrap="square">
            <a:spAutoFit/>
          </a:bodyPr>
          <a:lstStyle/>
          <a:p>
            <a:r>
              <a:rPr lang="en-US" altLang="zh-CN" sz="2200" b="1" dirty="0">
                <a:solidFill>
                  <a:schemeClr val="accent2"/>
                </a:solidFill>
                <a:latin typeface="微软雅黑" panose="020B0503020204020204" pitchFamily="34" charset="-122"/>
                <a:ea typeface="微软雅黑" panose="020B0503020204020204" pitchFamily="34" charset="-122"/>
              </a:rPr>
              <a:t>4</a:t>
            </a:r>
            <a:r>
              <a:rPr lang="zh-CN" altLang="en-US" sz="2200" b="1" dirty="0">
                <a:solidFill>
                  <a:schemeClr val="accent2"/>
                </a:solidFill>
                <a:latin typeface="微软雅黑" panose="020B0503020204020204" pitchFamily="34" charset="-122"/>
                <a:ea typeface="微软雅黑" panose="020B0503020204020204" pitchFamily="34" charset="-122"/>
              </a:rPr>
              <a:t>位</a:t>
            </a:r>
            <a:r>
              <a:rPr lang="zh-CN" altLang="zh-CN" sz="2200" b="1" dirty="0">
                <a:solidFill>
                  <a:schemeClr val="accent2"/>
                </a:solidFill>
                <a:latin typeface="微软雅黑" panose="020B0503020204020204" pitchFamily="34" charset="-122"/>
                <a:ea typeface="微软雅黑" panose="020B0503020204020204" pitchFamily="34" charset="-122"/>
              </a:rPr>
              <a:t>桶形移位寄存器</a:t>
            </a:r>
            <a:r>
              <a:rPr lang="zh-CN" altLang="en-US" sz="2200" b="1" dirty="0">
                <a:solidFill>
                  <a:schemeClr val="accent2"/>
                </a:solidFill>
                <a:latin typeface="微软雅黑" panose="020B0503020204020204" pitchFamily="34" charset="-122"/>
                <a:ea typeface="微软雅黑" panose="020B0503020204020204" pitchFamily="34" charset="-122"/>
              </a:rPr>
              <a:t>的实现和功能</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en-US" b="1" dirty="0"/>
              <a:t>时序逻辑电路基本结构</a:t>
            </a:r>
            <a:endParaRPr lang="en-US" altLang="zh-CN" b="1" dirty="0"/>
          </a:p>
        </p:txBody>
      </p:sp>
      <p:sp>
        <p:nvSpPr>
          <p:cNvPr id="48" name="内容占位符 2"/>
          <p:cNvSpPr>
            <a:spLocks noGrp="1"/>
          </p:cNvSpPr>
          <p:nvPr>
            <p:ph idx="1"/>
          </p:nvPr>
        </p:nvSpPr>
        <p:spPr>
          <a:xfrm>
            <a:off x="176120" y="764704"/>
            <a:ext cx="8856984" cy="3858492"/>
          </a:xfrm>
        </p:spPr>
        <p:txBody>
          <a:bodyPr/>
          <a:lstStyle/>
          <a:p>
            <a:r>
              <a:rPr lang="zh-CN" altLang="en-US" sz="2200" b="1" dirty="0"/>
              <a:t>时序逻辑电路的一般结构</a:t>
            </a:r>
            <a:endParaRPr lang="en-US" altLang="zh-CN" sz="2200" b="1" dirty="0"/>
          </a:p>
          <a:p>
            <a:pPr lvl="1"/>
            <a:r>
              <a:rPr lang="zh-CN" altLang="en-US" sz="2200" dirty="0">
                <a:latin typeface="微软雅黑" panose="020B0503020204020204" pitchFamily="34" charset="-122"/>
                <a:ea typeface="微软雅黑" panose="020B0503020204020204" pitchFamily="34" charset="-122"/>
              </a:rPr>
              <a:t>状态记忆模块：由多个状态记忆单元构成</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次态激励逻辑模块</a:t>
            </a:r>
            <a:r>
              <a:rPr lang="en-US" altLang="zh-CN" sz="2200" dirty="0">
                <a:latin typeface="微软雅黑" panose="020B0503020204020204" pitchFamily="34" charset="-122"/>
                <a:ea typeface="微软雅黑" panose="020B0503020204020204" pitchFamily="34" charset="-122"/>
              </a:rPr>
              <a:t>F</a:t>
            </a:r>
            <a:r>
              <a:rPr lang="zh-CN" altLang="en-US" sz="2200" dirty="0">
                <a:latin typeface="微软雅黑" panose="020B0503020204020204" pitchFamily="34" charset="-122"/>
                <a:ea typeface="微软雅黑" panose="020B0503020204020204" pitchFamily="34" charset="-122"/>
              </a:rPr>
              <a:t> ：激励函数（现态和外部输入的逻辑函数）</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输出逻辑模块</a:t>
            </a:r>
            <a:r>
              <a:rPr lang="en-US" altLang="zh-CN" sz="2200" dirty="0">
                <a:latin typeface="微软雅黑" panose="020B0503020204020204" pitchFamily="34" charset="-122"/>
                <a:ea typeface="微软雅黑" panose="020B0503020204020204" pitchFamily="34" charset="-122"/>
              </a:rPr>
              <a:t>G</a:t>
            </a:r>
            <a:r>
              <a:rPr lang="zh-CN" altLang="en-US" sz="2200" dirty="0">
                <a:latin typeface="微软雅黑" panose="020B0503020204020204" pitchFamily="34" charset="-122"/>
                <a:ea typeface="微软雅黑" panose="020B0503020204020204" pitchFamily="34" charset="-122"/>
              </a:rPr>
              <a:t> ：输出函数（现态和外部输入的逻辑函数）</a:t>
            </a:r>
            <a:endParaRPr lang="en-US" altLang="zh-CN" sz="2200" dirty="0">
              <a:latin typeface="微软雅黑" panose="020B0503020204020204" pitchFamily="34" charset="-122"/>
              <a:ea typeface="微软雅黑" panose="020B0503020204020204" pitchFamily="34" charset="-122"/>
            </a:endParaRPr>
          </a:p>
          <a:p>
            <a:pPr marL="914400" lvl="2" indent="0">
              <a:buNone/>
            </a:pPr>
            <a:r>
              <a:rPr lang="en-US" altLang="zh-CN" dirty="0">
                <a:solidFill>
                  <a:srgbClr val="00B050"/>
                </a:solidFill>
                <a:latin typeface="微软雅黑" panose="020B0503020204020204" pitchFamily="34" charset="-122"/>
                <a:ea typeface="微软雅黑" panose="020B0503020204020204" pitchFamily="34" charset="-122"/>
              </a:rPr>
              <a:t>Mealy</a:t>
            </a:r>
            <a:r>
              <a:rPr lang="zh-CN" altLang="en-US" dirty="0">
                <a:solidFill>
                  <a:srgbClr val="00B050"/>
                </a:solidFill>
                <a:latin typeface="微软雅黑" panose="020B0503020204020204" pitchFamily="34" charset="-122"/>
                <a:ea typeface="微软雅黑" panose="020B0503020204020204" pitchFamily="34" charset="-122"/>
              </a:rPr>
              <a:t>型：输出依赖于</a:t>
            </a:r>
            <a:r>
              <a:rPr lang="zh-CN" altLang="en-US" dirty="0">
                <a:solidFill>
                  <a:srgbClr val="C00000"/>
                </a:solidFill>
                <a:latin typeface="微软雅黑" panose="020B0503020204020204" pitchFamily="34" charset="-122"/>
                <a:ea typeface="微软雅黑" panose="020B0503020204020204" pitchFamily="34" charset="-122"/>
              </a:rPr>
              <a:t>当前状态</a:t>
            </a:r>
            <a:r>
              <a:rPr lang="zh-CN" altLang="en-US" dirty="0">
                <a:solidFill>
                  <a:srgbClr val="00B050"/>
                </a:solidFill>
                <a:latin typeface="微软雅黑" panose="020B0503020204020204" pitchFamily="34" charset="-122"/>
                <a:ea typeface="微软雅黑" panose="020B0503020204020204" pitchFamily="34" charset="-122"/>
              </a:rPr>
              <a:t>和</a:t>
            </a:r>
            <a:r>
              <a:rPr lang="zh-CN" altLang="en-US" dirty="0">
                <a:solidFill>
                  <a:srgbClr val="C00000"/>
                </a:solidFill>
                <a:latin typeface="微软雅黑" panose="020B0503020204020204" pitchFamily="34" charset="-122"/>
                <a:ea typeface="微软雅黑" panose="020B0503020204020204" pitchFamily="34" charset="-122"/>
              </a:rPr>
              <a:t>当前输入信号</a:t>
            </a:r>
            <a:endParaRPr lang="en-US" altLang="zh-CN" dirty="0">
              <a:solidFill>
                <a:srgbClr val="C00000"/>
              </a:solidFill>
              <a:latin typeface="微软雅黑" panose="020B0503020204020204" pitchFamily="34" charset="-122"/>
              <a:ea typeface="微软雅黑" panose="020B0503020204020204" pitchFamily="34" charset="-122"/>
            </a:endParaRPr>
          </a:p>
          <a:p>
            <a:pPr marL="914400" lvl="2" indent="0">
              <a:buNone/>
            </a:pPr>
            <a:r>
              <a:rPr lang="en-US" altLang="zh-CN" dirty="0">
                <a:solidFill>
                  <a:srgbClr val="00B050"/>
                </a:solidFill>
                <a:latin typeface="微软雅黑" panose="020B0503020204020204" pitchFamily="34" charset="-122"/>
                <a:ea typeface="微软雅黑" panose="020B0503020204020204" pitchFamily="34" charset="-122"/>
              </a:rPr>
              <a:t>Moore</a:t>
            </a:r>
            <a:r>
              <a:rPr lang="zh-CN" altLang="en-US" dirty="0">
                <a:solidFill>
                  <a:srgbClr val="00B050"/>
                </a:solidFill>
                <a:latin typeface="微软雅黑" panose="020B0503020204020204" pitchFamily="34" charset="-122"/>
                <a:ea typeface="微软雅黑" panose="020B0503020204020204" pitchFamily="34" charset="-122"/>
              </a:rPr>
              <a:t>型：输出仅依赖于</a:t>
            </a:r>
            <a:r>
              <a:rPr lang="zh-CN" altLang="en-US" dirty="0">
                <a:solidFill>
                  <a:srgbClr val="C00000"/>
                </a:solidFill>
                <a:latin typeface="微软雅黑" panose="020B0503020204020204" pitchFamily="34" charset="-122"/>
                <a:ea typeface="微软雅黑" panose="020B0503020204020204" pitchFamily="34" charset="-122"/>
              </a:rPr>
              <a:t>当前状态</a:t>
            </a:r>
            <a:r>
              <a:rPr lang="zh-CN" altLang="en-US" dirty="0">
                <a:solidFill>
                  <a:srgbClr val="00B050"/>
                </a:solidFill>
                <a:latin typeface="微软雅黑" panose="020B0503020204020204" pitchFamily="34" charset="-122"/>
                <a:ea typeface="微软雅黑" panose="020B0503020204020204" pitchFamily="34" charset="-122"/>
              </a:rPr>
              <a:t>，和当前输入信号无关</a:t>
            </a:r>
            <a:endParaRPr lang="en-US" altLang="zh-CN" dirty="0">
              <a:solidFill>
                <a:srgbClr val="00B050"/>
              </a:solidFill>
              <a:latin typeface="微软雅黑" panose="020B0503020204020204" pitchFamily="34" charset="-122"/>
              <a:ea typeface="微软雅黑" panose="020B0503020204020204" pitchFamily="34" charset="-122"/>
            </a:endParaRPr>
          </a:p>
          <a:p>
            <a:pPr marL="914400" lvl="2" indent="0">
              <a:buNone/>
            </a:pPr>
            <a:endParaRPr lang="en-US" altLang="zh-CN" dirty="0">
              <a:solidFill>
                <a:srgbClr val="00B050"/>
              </a:solidFill>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a:p>
            <a:pPr lvl="1"/>
            <a:endParaRPr lang="en-US" altLang="zh-CN" sz="22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3B78F852-FEB5-4FC6-8012-DF6F33E7AD00}" type="slidenum">
              <a:rPr lang="en-US" altLang="zh-CN" smtClean="0"/>
              <a:t>6</a:t>
            </a:fld>
            <a:endParaRPr lang="en-US" altLang="zh-CN" dirty="0"/>
          </a:p>
        </p:txBody>
      </p:sp>
      <p:pic>
        <p:nvPicPr>
          <p:cNvPr id="3" name="图片 2"/>
          <p:cNvPicPr>
            <a:picLocks noChangeAspect="1"/>
          </p:cNvPicPr>
          <p:nvPr/>
        </p:nvPicPr>
        <p:blipFill>
          <a:blip r:embed="rId3"/>
          <a:stretch>
            <a:fillRect/>
          </a:stretch>
        </p:blipFill>
        <p:spPr>
          <a:xfrm>
            <a:off x="250825" y="3330327"/>
            <a:ext cx="8642350" cy="3411041"/>
          </a:xfrm>
          <a:prstGeom prst="rect">
            <a:avLst/>
          </a:prstGeom>
        </p:spPr>
      </p:pic>
      <p:sp>
        <p:nvSpPr>
          <p:cNvPr id="5" name="矩形 4"/>
          <p:cNvSpPr/>
          <p:nvPr/>
        </p:nvSpPr>
        <p:spPr>
          <a:xfrm>
            <a:off x="4139952" y="6344341"/>
            <a:ext cx="3731007" cy="430887"/>
          </a:xfrm>
          <a:prstGeom prst="rect">
            <a:avLst/>
          </a:prstGeom>
        </p:spPr>
        <p:txBody>
          <a:bodyPr wrap="square">
            <a:spAutoFit/>
          </a:bodyPr>
          <a:lstStyle/>
          <a:p>
            <a:r>
              <a:rPr lang="zh-CN" altLang="en-US" sz="2200" b="1" dirty="0">
                <a:solidFill>
                  <a:srgbClr val="C00000"/>
                </a:solidFill>
                <a:latin typeface="微软雅黑" panose="020B0503020204020204" pitchFamily="34" charset="-122"/>
                <a:ea typeface="微软雅黑" panose="020B0503020204020204" pitchFamily="34" charset="-122"/>
              </a:rPr>
              <a:t>属于</a:t>
            </a:r>
            <a:r>
              <a:rPr lang="en-US" altLang="zh-CN" sz="2200" b="1" dirty="0">
                <a:solidFill>
                  <a:srgbClr val="C00000"/>
                </a:solidFill>
                <a:latin typeface="微软雅黑" panose="020B0503020204020204" pitchFamily="34" charset="-122"/>
                <a:ea typeface="微软雅黑" panose="020B0503020204020204" pitchFamily="34" charset="-122"/>
              </a:rPr>
              <a:t>Mealy</a:t>
            </a:r>
            <a:r>
              <a:rPr lang="zh-CN" altLang="en-US" sz="2200" b="1" dirty="0">
                <a:solidFill>
                  <a:srgbClr val="C00000"/>
                </a:solidFill>
                <a:latin typeface="微软雅黑" panose="020B0503020204020204" pitchFamily="34" charset="-122"/>
                <a:ea typeface="微软雅黑" panose="020B0503020204020204" pitchFamily="34" charset="-122"/>
              </a:rPr>
              <a:t>型时序逻辑电路</a:t>
            </a:r>
          </a:p>
        </p:txBody>
      </p:sp>
      <p:grpSp>
        <p:nvGrpSpPr>
          <p:cNvPr id="15" name="组合 14"/>
          <p:cNvGrpSpPr/>
          <p:nvPr/>
        </p:nvGrpSpPr>
        <p:grpSpPr>
          <a:xfrm>
            <a:off x="6156176" y="3933056"/>
            <a:ext cx="864096" cy="2448272"/>
            <a:chOff x="6156176" y="3933056"/>
            <a:chExt cx="864096" cy="2448272"/>
          </a:xfrm>
        </p:grpSpPr>
        <p:sp>
          <p:nvSpPr>
            <p:cNvPr id="8" name="椭圆 7"/>
            <p:cNvSpPr/>
            <p:nvPr/>
          </p:nvSpPr>
          <p:spPr bwMode="auto">
            <a:xfrm>
              <a:off x="6156176" y="3933056"/>
              <a:ext cx="864096" cy="57606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a:ln>
                  <a:noFill/>
                </a:ln>
                <a:solidFill>
                  <a:schemeClr val="tx1"/>
                </a:solidFill>
                <a:effectLst/>
                <a:latin typeface="Times New Roman" panose="02020603050405020304" pitchFamily="18" charset="0"/>
              </a:endParaRPr>
            </a:p>
          </p:txBody>
        </p:sp>
        <p:cxnSp>
          <p:nvCxnSpPr>
            <p:cNvPr id="10" name="直接箭头连接符 9"/>
            <p:cNvCxnSpPr/>
            <p:nvPr/>
          </p:nvCxnSpPr>
          <p:spPr bwMode="auto">
            <a:xfrm flipH="1">
              <a:off x="6300192" y="4509120"/>
              <a:ext cx="288033" cy="1872208"/>
            </a:xfrm>
            <a:prstGeom prst="straightConnector1">
              <a:avLst/>
            </a:prstGeom>
            <a:noFill/>
            <a:ln w="28575" cap="flat" cmpd="sng" algn="ctr">
              <a:solidFill>
                <a:srgbClr val="FF0000"/>
              </a:solidFill>
              <a:prstDash val="solid"/>
              <a:round/>
              <a:headEnd type="triangle" w="med" len="med"/>
              <a:tailEnd type="none" w="med" len="med"/>
            </a:ln>
            <a:effectLst/>
          </p:spPr>
        </p:cxnSp>
      </p:grpSp>
      <p:sp>
        <p:nvSpPr>
          <p:cNvPr id="18" name="文本框 17"/>
          <p:cNvSpPr txBox="1"/>
          <p:nvPr/>
        </p:nvSpPr>
        <p:spPr>
          <a:xfrm>
            <a:off x="6586179" y="3502169"/>
            <a:ext cx="2516889" cy="430887"/>
          </a:xfrm>
          <a:prstGeom prst="rect">
            <a:avLst/>
          </a:prstGeom>
          <a:noFill/>
        </p:spPr>
        <p:txBody>
          <a:bodyPr wrap="square" rtlCol="0">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输出</a:t>
            </a:r>
            <a:r>
              <a:rPr lang="en-US" altLang="zh-CN" sz="2200" b="1" dirty="0">
                <a:solidFill>
                  <a:schemeClr val="accent2"/>
                </a:solidFill>
                <a:latin typeface="微软雅黑" panose="020B0503020204020204" pitchFamily="34" charset="-122"/>
                <a:ea typeface="微软雅黑" panose="020B0503020204020204" pitchFamily="34" charset="-122"/>
              </a:rPr>
              <a:t>=G(</a:t>
            </a:r>
            <a:r>
              <a:rPr lang="zh-CN" altLang="en-US" sz="2200" b="1" dirty="0">
                <a:solidFill>
                  <a:schemeClr val="accent2"/>
                </a:solidFill>
                <a:latin typeface="微软雅黑" panose="020B0503020204020204" pitchFamily="34" charset="-122"/>
                <a:ea typeface="微软雅黑" panose="020B0503020204020204" pitchFamily="34" charset="-122"/>
              </a:rPr>
              <a:t>现态</a:t>
            </a:r>
            <a:r>
              <a:rPr lang="en-US" altLang="zh-CN" sz="2200" b="1" dirty="0">
                <a:solidFill>
                  <a:schemeClr val="accent2"/>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输入</a:t>
            </a:r>
            <a:r>
              <a:rPr lang="en-US" altLang="zh-CN" sz="2200" b="1" dirty="0">
                <a:solidFill>
                  <a:schemeClr val="accent2"/>
                </a:solidFill>
                <a:latin typeface="微软雅黑" panose="020B0503020204020204" pitchFamily="34" charset="-122"/>
                <a:ea typeface="微软雅黑" panose="020B0503020204020204" pitchFamily="34" charset="-122"/>
              </a:rPr>
              <a:t>)</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1.2 </a:t>
            </a:r>
            <a:r>
              <a:rPr lang="zh-CN" altLang="en-US" b="1" dirty="0"/>
              <a:t>时序逻辑电路基本结构</a:t>
            </a:r>
          </a:p>
        </p:txBody>
      </p:sp>
      <p:sp>
        <p:nvSpPr>
          <p:cNvPr id="3" name="内容占位符 2"/>
          <p:cNvSpPr>
            <a:spLocks noGrp="1"/>
          </p:cNvSpPr>
          <p:nvPr>
            <p:ph idx="1"/>
          </p:nvPr>
        </p:nvSpPr>
        <p:spPr>
          <a:xfrm>
            <a:off x="323528" y="841151"/>
            <a:ext cx="5495652" cy="423129"/>
          </a:xfrm>
        </p:spPr>
        <p:txBody>
          <a:bodyPr/>
          <a:lstStyle/>
          <a:p>
            <a:r>
              <a:rPr lang="en-US" altLang="zh-CN" sz="2200" b="1" dirty="0"/>
              <a:t>Moore</a:t>
            </a:r>
            <a:r>
              <a:rPr lang="zh-CN" altLang="en-US" sz="2200" b="1" dirty="0"/>
              <a:t>型：</a:t>
            </a:r>
            <a:r>
              <a:rPr lang="zh-CN" altLang="en-US" sz="2200" b="1" dirty="0">
                <a:latin typeface="+mn-ea"/>
              </a:rPr>
              <a:t>输出信号仅依赖于</a:t>
            </a:r>
            <a:r>
              <a:rPr lang="zh-CN" altLang="en-US" sz="2200" b="1" dirty="0">
                <a:solidFill>
                  <a:srgbClr val="FF0000"/>
                </a:solidFill>
                <a:latin typeface="+mn-ea"/>
              </a:rPr>
              <a:t>当前状态。</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3ADAFF12-A4C5-45E0-90E5-B783C899C95D}" type="slidenum">
              <a:rPr lang="en-US" altLang="zh-CN" smtClean="0"/>
              <a:t>7</a:t>
            </a:fld>
            <a:endParaRPr lang="en-US" altLang="zh-CN"/>
          </a:p>
        </p:txBody>
      </p:sp>
      <p:sp>
        <p:nvSpPr>
          <p:cNvPr id="10" name="文本框 9"/>
          <p:cNvSpPr txBox="1"/>
          <p:nvPr/>
        </p:nvSpPr>
        <p:spPr>
          <a:xfrm>
            <a:off x="6012160" y="956958"/>
            <a:ext cx="2227076" cy="430887"/>
          </a:xfrm>
          <a:prstGeom prst="rect">
            <a:avLst/>
          </a:prstGeom>
          <a:noFill/>
        </p:spPr>
        <p:txBody>
          <a:bodyPr wrap="square" rtlCol="0">
            <a:spAutoFit/>
          </a:bodyPr>
          <a:lstStyle/>
          <a:p>
            <a:r>
              <a:rPr lang="zh-CN" altLang="en-US" sz="2200" b="1" dirty="0">
                <a:solidFill>
                  <a:schemeClr val="accent2"/>
                </a:solidFill>
                <a:latin typeface="微软雅黑" panose="020B0503020204020204" pitchFamily="34" charset="-122"/>
                <a:ea typeface="微软雅黑" panose="020B0503020204020204" pitchFamily="34" charset="-122"/>
              </a:rPr>
              <a:t>输出</a:t>
            </a:r>
            <a:r>
              <a:rPr lang="en-US" altLang="zh-CN" sz="2200" b="1" dirty="0">
                <a:solidFill>
                  <a:schemeClr val="accent2"/>
                </a:solidFill>
                <a:latin typeface="微软雅黑" panose="020B0503020204020204" pitchFamily="34" charset="-122"/>
                <a:ea typeface="微软雅黑" panose="020B0503020204020204" pitchFamily="34" charset="-122"/>
              </a:rPr>
              <a:t>=G(</a:t>
            </a:r>
            <a:r>
              <a:rPr lang="zh-CN" altLang="en-US" sz="2200" b="1" dirty="0">
                <a:solidFill>
                  <a:schemeClr val="accent2"/>
                </a:solidFill>
                <a:latin typeface="微软雅黑" panose="020B0503020204020204" pitchFamily="34" charset="-122"/>
                <a:ea typeface="微软雅黑" panose="020B0503020204020204" pitchFamily="34" charset="-122"/>
              </a:rPr>
              <a:t>现态</a:t>
            </a:r>
            <a:r>
              <a:rPr lang="en-US" altLang="zh-CN" sz="2200" b="1" dirty="0">
                <a:solidFill>
                  <a:schemeClr val="accent2"/>
                </a:solidFill>
                <a:latin typeface="微软雅黑" panose="020B0503020204020204" pitchFamily="34" charset="-122"/>
                <a:ea typeface="微软雅黑" panose="020B0503020204020204" pitchFamily="34" charset="-122"/>
              </a:rPr>
              <a:t>)</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sp>
        <p:nvSpPr>
          <p:cNvPr id="4" name="矩形 3"/>
          <p:cNvSpPr/>
          <p:nvPr/>
        </p:nvSpPr>
        <p:spPr>
          <a:xfrm>
            <a:off x="251520" y="5024578"/>
            <a:ext cx="8760506" cy="1378839"/>
          </a:xfrm>
          <a:prstGeom prst="rect">
            <a:avLst/>
          </a:prstGeom>
        </p:spPr>
        <p:txBody>
          <a:bodyPr wrap="square">
            <a:spAutoFit/>
          </a:bodyPr>
          <a:lstStyle/>
          <a:p>
            <a:pPr marL="203200" lvl="2" indent="-203200">
              <a:lnSpc>
                <a:spcPct val="120000"/>
              </a:lnSpc>
              <a:spcBef>
                <a:spcPct val="10000"/>
              </a:spcBef>
              <a:buClr>
                <a:schemeClr val="tx1"/>
              </a:buClr>
              <a:buSzPct val="60000"/>
              <a:buFont typeface="Wingdings" panose="05000000000000000000" pitchFamily="2" charset="2"/>
              <a:buChar char="u"/>
            </a:pPr>
            <a:r>
              <a:rPr lang="zh-CN" altLang="en-US" sz="2200" b="1" dirty="0">
                <a:latin typeface="微软雅黑" panose="020B0503020204020204" pitchFamily="34" charset="-122"/>
                <a:ea typeface="微软雅黑" panose="020B0503020204020204" pitchFamily="34" charset="-122"/>
              </a:rPr>
              <a:t>根据状态转换方式的不同有</a:t>
            </a:r>
            <a:r>
              <a:rPr lang="zh-CN" altLang="en-US" sz="2200" b="1" dirty="0">
                <a:solidFill>
                  <a:srgbClr val="C00000"/>
                </a:solidFill>
                <a:latin typeface="微软雅黑" panose="020B0503020204020204" pitchFamily="34" charset="-122"/>
                <a:ea typeface="微软雅黑" panose="020B0503020204020204" pitchFamily="34" charset="-122"/>
              </a:rPr>
              <a:t>同步时序</a:t>
            </a:r>
            <a:r>
              <a:rPr lang="zh-CN" altLang="en-US" sz="2200" b="1" dirty="0">
                <a:latin typeface="微软雅黑" panose="020B0503020204020204" pitchFamily="34" charset="-122"/>
                <a:ea typeface="微软雅黑" panose="020B0503020204020204" pitchFamily="34" charset="-122"/>
              </a:rPr>
              <a:t>逻辑电路和</a:t>
            </a:r>
            <a:r>
              <a:rPr lang="zh-CN" altLang="en-US" sz="2200" b="1" dirty="0">
                <a:solidFill>
                  <a:srgbClr val="C00000"/>
                </a:solidFill>
                <a:latin typeface="微软雅黑" panose="020B0503020204020204" pitchFamily="34" charset="-122"/>
                <a:ea typeface="微软雅黑" panose="020B0503020204020204" pitchFamily="34" charset="-122"/>
              </a:rPr>
              <a:t>异步时序</a:t>
            </a:r>
            <a:r>
              <a:rPr lang="zh-CN" altLang="en-US" sz="2200" b="1" dirty="0">
                <a:latin typeface="微软雅黑" panose="020B0503020204020204" pitchFamily="34" charset="-122"/>
                <a:ea typeface="微软雅黑" panose="020B0503020204020204" pitchFamily="34" charset="-122"/>
              </a:rPr>
              <a:t>逻辑电路</a:t>
            </a:r>
            <a:endParaRPr lang="en-US" altLang="zh-CN" sz="2200" b="1" dirty="0">
              <a:latin typeface="微软雅黑" panose="020B0503020204020204" pitchFamily="34" charset="-122"/>
              <a:ea typeface="微软雅黑" panose="020B0503020204020204" pitchFamily="34" charset="-122"/>
            </a:endParaRPr>
          </a:p>
          <a:p>
            <a:pPr marL="685800" lvl="1" indent="-190500">
              <a:lnSpc>
                <a:spcPct val="120000"/>
              </a:lnSpc>
              <a:spcBef>
                <a:spcPct val="10000"/>
              </a:spcBef>
              <a:buClr>
                <a:schemeClr val="accent2"/>
              </a:buClr>
              <a:buSzPct val="100000"/>
              <a:buFont typeface="Arial" panose="020B0604020202020204" pitchFamily="34" charset="0"/>
              <a:buChar char="•"/>
            </a:pPr>
            <a:r>
              <a:rPr lang="zh-CN" altLang="en-US" sz="2200" b="1" dirty="0">
                <a:solidFill>
                  <a:srgbClr val="0000FF"/>
                </a:solidFill>
                <a:latin typeface="微软雅黑" panose="020B0503020204020204" pitchFamily="34" charset="-122"/>
                <a:ea typeface="微软雅黑" panose="020B0503020204020204" pitchFamily="34" charset="-122"/>
              </a:rPr>
              <a:t>同步时序逻辑电路：在统一的时钟信号控制下进行状态转换</a:t>
            </a:r>
            <a:endParaRPr lang="en-US" altLang="zh-CN" sz="2200" b="1" dirty="0">
              <a:solidFill>
                <a:srgbClr val="0000FF"/>
              </a:solidFill>
              <a:latin typeface="微软雅黑" panose="020B0503020204020204" pitchFamily="34" charset="-122"/>
              <a:ea typeface="微软雅黑" panose="020B0503020204020204" pitchFamily="34" charset="-122"/>
            </a:endParaRPr>
          </a:p>
          <a:p>
            <a:pPr marL="685800" lvl="1" indent="-190500">
              <a:lnSpc>
                <a:spcPct val="120000"/>
              </a:lnSpc>
              <a:spcBef>
                <a:spcPct val="10000"/>
              </a:spcBef>
              <a:buClr>
                <a:schemeClr val="accent2"/>
              </a:buClr>
              <a:buSzPct val="100000"/>
              <a:buFont typeface="Arial" panose="020B0604020202020204" pitchFamily="34" charset="0"/>
              <a:buChar char="•"/>
            </a:pPr>
            <a:r>
              <a:rPr lang="zh-CN" altLang="en-US" sz="2200" b="1" dirty="0">
                <a:solidFill>
                  <a:srgbClr val="0000FF"/>
                </a:solidFill>
                <a:latin typeface="微软雅黑" panose="020B0503020204020204" pitchFamily="34" charset="-122"/>
                <a:ea typeface="微软雅黑" panose="020B0503020204020204" pitchFamily="34" charset="-122"/>
              </a:rPr>
              <a:t>异步时序逻辑电路：没有统一的时钟信号来控制状态的改变</a:t>
            </a:r>
            <a:endParaRPr lang="en-US" altLang="zh-CN" sz="2200" b="1" dirty="0">
              <a:solidFill>
                <a:srgbClr val="0000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23528" y="1340768"/>
            <a:ext cx="8568951" cy="356024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 </a:t>
            </a:r>
            <a:r>
              <a:rPr lang="zh-CN" altLang="zh-CN" b="1" dirty="0"/>
              <a:t>时序逻辑电路的定时</a:t>
            </a:r>
            <a:endParaRPr lang="zh-CN" altLang="en-US" b="1" dirty="0"/>
          </a:p>
        </p:txBody>
      </p:sp>
      <p:sp>
        <p:nvSpPr>
          <p:cNvPr id="3" name="内容占位符 2"/>
          <p:cNvSpPr>
            <a:spLocks noGrp="1"/>
          </p:cNvSpPr>
          <p:nvPr>
            <p:ph idx="1"/>
          </p:nvPr>
        </p:nvSpPr>
        <p:spPr>
          <a:xfrm>
            <a:off x="206375" y="801379"/>
            <a:ext cx="8686800" cy="1337802"/>
          </a:xfrm>
        </p:spPr>
        <p:txBody>
          <a:bodyPr/>
          <a:lstStyle/>
          <a:p>
            <a:r>
              <a:rPr lang="zh-CN" altLang="en-US" sz="2200" b="1" dirty="0"/>
              <a:t>什么时候状态会发生变换？</a:t>
            </a:r>
            <a:r>
              <a:rPr lang="zh-CN" altLang="en-US" sz="2200" b="1" dirty="0">
                <a:solidFill>
                  <a:srgbClr val="C00000"/>
                </a:solidFill>
              </a:rPr>
              <a:t>电平触发</a:t>
            </a:r>
            <a:r>
              <a:rPr lang="zh-CN" altLang="en-US" sz="2200" b="1" dirty="0"/>
              <a:t>或</a:t>
            </a:r>
            <a:r>
              <a:rPr lang="zh-CN" altLang="en-US" sz="2200" b="1" dirty="0">
                <a:solidFill>
                  <a:srgbClr val="C00000"/>
                </a:solidFill>
              </a:rPr>
              <a:t>边沿触发</a:t>
            </a:r>
            <a:endParaRPr lang="en-US" altLang="zh-CN" sz="2200" b="1" dirty="0">
              <a:solidFill>
                <a:srgbClr val="C00000"/>
              </a:solidFill>
            </a:endParaRPr>
          </a:p>
          <a:p>
            <a:pPr lvl="1"/>
            <a:r>
              <a:rPr lang="zh-CN" altLang="en-US" sz="2200" dirty="0">
                <a:latin typeface="微软雅黑" panose="020B0503020204020204" pitchFamily="34" charset="-122"/>
                <a:ea typeface="微软雅黑" panose="020B0503020204020204" pitchFamily="34" charset="-122"/>
              </a:rPr>
              <a:t>时序逻辑电路的状态</a:t>
            </a:r>
            <a:r>
              <a:rPr lang="zh-CN" altLang="en-US" sz="2200" dirty="0">
                <a:solidFill>
                  <a:srgbClr val="C00000"/>
                </a:solidFill>
                <a:latin typeface="微软雅黑" panose="020B0503020204020204" pitchFamily="34" charset="-122"/>
                <a:ea typeface="微软雅黑" panose="020B0503020204020204" pitchFamily="34" charset="-122"/>
              </a:rPr>
              <a:t>多采用边沿触发</a:t>
            </a:r>
            <a:r>
              <a:rPr lang="zh-CN" altLang="en-US" sz="2200" dirty="0">
                <a:latin typeface="微软雅黑" panose="020B0503020204020204" pitchFamily="34" charset="-122"/>
                <a:ea typeface="微软雅黑" panose="020B0503020204020204" pitchFamily="34" charset="-122"/>
              </a:rPr>
              <a:t>方式</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边沿触发方式分为</a:t>
            </a:r>
            <a:r>
              <a:rPr lang="zh-CN" altLang="en-US" sz="2200" dirty="0">
                <a:solidFill>
                  <a:srgbClr val="00B050"/>
                </a:solidFill>
                <a:latin typeface="微软雅黑" panose="020B0503020204020204" pitchFamily="34" charset="-122"/>
                <a:ea typeface="微软雅黑" panose="020B0503020204020204" pitchFamily="34" charset="-122"/>
              </a:rPr>
              <a:t>上升沿触发</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00B050"/>
                </a:solidFill>
                <a:latin typeface="微软雅黑" panose="020B0503020204020204" pitchFamily="34" charset="-122"/>
                <a:ea typeface="微软雅黑" panose="020B0503020204020204" pitchFamily="34" charset="-122"/>
              </a:rPr>
              <a:t>下降沿触发</a:t>
            </a:r>
            <a:r>
              <a:rPr lang="zh-CN" altLang="en-US" sz="2200" dirty="0">
                <a:latin typeface="微软雅黑" panose="020B0503020204020204" pitchFamily="34" charset="-122"/>
                <a:ea typeface="微软雅黑" panose="020B0503020204020204" pitchFamily="34" charset="-122"/>
              </a:rPr>
              <a:t>两种类型</a:t>
            </a:r>
            <a:endParaRPr lang="zh-CN" altLang="en-US" sz="2200" b="1" dirty="0"/>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3ADAFF12-A4C5-45E0-90E5-B783C899C95D}" type="slidenum">
              <a:rPr lang="en-US" altLang="zh-CN" smtClean="0"/>
              <a:t>8</a:t>
            </a:fld>
            <a:endParaRPr lang="en-US" altLang="zh-CN"/>
          </a:p>
        </p:txBody>
      </p:sp>
      <p:pic>
        <p:nvPicPr>
          <p:cNvPr id="8" name="Picture 3" descr="In each timing diagram, the clock signal is represented by a trapezoidal wave.  Part ay, C L K signal. For a single pulse, the horizontal distance between the midpoints of the low to high and high to low transitions is t sub H. Time t sub L is represented by the horizontal distance from the high to low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1579"/>
            <a:ext cx="8208911" cy="3995773"/>
          </a:xfrm>
          <a:prstGeom prst="rect">
            <a:avLst/>
          </a:prstGeom>
        </p:spPr>
      </p:pic>
      <p:sp>
        <p:nvSpPr>
          <p:cNvPr id="7" name="圆角矩形标注 6"/>
          <p:cNvSpPr/>
          <p:nvPr/>
        </p:nvSpPr>
        <p:spPr>
          <a:xfrm>
            <a:off x="467544" y="2352177"/>
            <a:ext cx="1261854" cy="792088"/>
          </a:xfrm>
          <a:prstGeom prst="wedgeRoundRectCallout">
            <a:avLst>
              <a:gd name="adj1" fmla="val 66321"/>
              <a:gd name="adj2" fmla="val 5934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200" b="1" dirty="0">
                <a:solidFill>
                  <a:srgbClr val="C00000"/>
                </a:solidFill>
                <a:latin typeface="微软雅黑" panose="020B0503020204020204" pitchFamily="34" charset="-122"/>
                <a:ea typeface="微软雅黑" panose="020B0503020204020204" pitchFamily="34" charset="-122"/>
              </a:rPr>
              <a:t>上升沿</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rgbClr val="C00000"/>
                </a:solidFill>
                <a:latin typeface="微软雅黑" panose="020B0503020204020204" pitchFamily="34" charset="-122"/>
                <a:ea typeface="微软雅黑" panose="020B0503020204020204" pitchFamily="34" charset="-122"/>
              </a:rPr>
              <a:t>正边沿</a:t>
            </a:r>
          </a:p>
        </p:txBody>
      </p:sp>
      <p:sp>
        <p:nvSpPr>
          <p:cNvPr id="9" name="圆角矩形标注 8"/>
          <p:cNvSpPr/>
          <p:nvPr/>
        </p:nvSpPr>
        <p:spPr>
          <a:xfrm>
            <a:off x="447303" y="4559170"/>
            <a:ext cx="1248843" cy="660744"/>
          </a:xfrm>
          <a:prstGeom prst="wedgeRoundRectCallout">
            <a:avLst>
              <a:gd name="adj1" fmla="val 57533"/>
              <a:gd name="adj2" fmla="val 89998"/>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200" b="1" dirty="0">
                <a:solidFill>
                  <a:srgbClr val="C00000"/>
                </a:solidFill>
                <a:latin typeface="微软雅黑" panose="020B0503020204020204" pitchFamily="34" charset="-122"/>
                <a:ea typeface="微软雅黑" panose="020B0503020204020204" pitchFamily="34" charset="-122"/>
              </a:rPr>
              <a:t>下降沿</a:t>
            </a:r>
            <a:r>
              <a:rPr lang="en-US" altLang="zh-CN"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rgbClr val="C00000"/>
                </a:solidFill>
                <a:latin typeface="微软雅黑" panose="020B0503020204020204" pitchFamily="34" charset="-122"/>
                <a:ea typeface="微软雅黑" panose="020B0503020204020204" pitchFamily="34" charset="-122"/>
              </a:rPr>
              <a:t>负边沿</a:t>
            </a:r>
          </a:p>
        </p:txBody>
      </p:sp>
      <p:cxnSp>
        <p:nvCxnSpPr>
          <p:cNvPr id="10" name="直接连接符 9"/>
          <p:cNvCxnSpPr/>
          <p:nvPr/>
        </p:nvCxnSpPr>
        <p:spPr>
          <a:xfrm>
            <a:off x="2137990" y="3105634"/>
            <a:ext cx="192995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63888" y="5409890"/>
            <a:ext cx="8640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11960" y="3609690"/>
            <a:ext cx="129614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37990" y="5841938"/>
            <a:ext cx="129614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979712" y="3098626"/>
            <a:ext cx="144016" cy="50405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4398189" y="5409890"/>
            <a:ext cx="144016" cy="512672"/>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968531" y="5440740"/>
            <a:ext cx="144016" cy="512672"/>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342692" y="5340037"/>
            <a:ext cx="144016" cy="50405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4012633" y="3137332"/>
            <a:ext cx="144016" cy="512672"/>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187601" y="3987855"/>
            <a:ext cx="1210588" cy="400110"/>
          </a:xfrm>
          <a:prstGeom prst="rect">
            <a:avLst/>
          </a:prstGeom>
          <a:solidFill>
            <a:schemeClr val="bg1"/>
          </a:solidFill>
        </p:spPr>
        <p:txBody>
          <a:bodyPr wrap="none">
            <a:spAutoFit/>
          </a:bodyPr>
          <a:lstStyle/>
          <a:p>
            <a:r>
              <a:rPr lang="zh-CN" altLang="en-US" sz="2000" b="1" dirty="0">
                <a:latin typeface="微软雅黑" panose="020B0503020204020204" pitchFamily="34" charset="-122"/>
                <a:ea typeface="微软雅黑" panose="020B0503020204020204" pitchFamily="34" charset="-122"/>
              </a:rPr>
              <a:t>时钟周期</a:t>
            </a:r>
          </a:p>
        </p:txBody>
      </p:sp>
      <p:sp>
        <p:nvSpPr>
          <p:cNvPr id="18" name="矩形 17"/>
          <p:cNvSpPr/>
          <p:nvPr/>
        </p:nvSpPr>
        <p:spPr>
          <a:xfrm>
            <a:off x="2802045" y="6215840"/>
            <a:ext cx="1210588" cy="400110"/>
          </a:xfrm>
          <a:prstGeom prst="rect">
            <a:avLst/>
          </a:prstGeom>
          <a:solidFill>
            <a:schemeClr val="bg1"/>
          </a:solidFill>
        </p:spPr>
        <p:txBody>
          <a:bodyPr wrap="none">
            <a:spAutoFit/>
          </a:bodyPr>
          <a:lstStyle/>
          <a:p>
            <a:r>
              <a:rPr lang="zh-CN" altLang="en-US" sz="2000" b="1" dirty="0">
                <a:latin typeface="微软雅黑" panose="020B0503020204020204" pitchFamily="34" charset="-122"/>
                <a:ea typeface="微软雅黑" panose="020B0503020204020204" pitchFamily="34" charset="-122"/>
              </a:rPr>
              <a:t>时钟周期</a:t>
            </a:r>
          </a:p>
        </p:txBody>
      </p:sp>
      <p:sp>
        <p:nvSpPr>
          <p:cNvPr id="19" name="矩形 18"/>
          <p:cNvSpPr/>
          <p:nvPr/>
        </p:nvSpPr>
        <p:spPr>
          <a:xfrm>
            <a:off x="5652120" y="2388583"/>
            <a:ext cx="2808312" cy="400110"/>
          </a:xfrm>
          <a:prstGeom prst="rect">
            <a:avLst/>
          </a:prstGeom>
          <a:solidFill>
            <a:schemeClr val="bg1"/>
          </a:solid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时钟频率</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时钟周期</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randombar(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4"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556792"/>
            <a:ext cx="6073775" cy="533288"/>
          </a:xfrm>
        </p:spPr>
        <p:txBody>
          <a:bodyPr/>
          <a:lstStyle/>
          <a:p>
            <a:r>
              <a:rPr lang="zh-CN" altLang="en-US" sz="3600" b="1" dirty="0"/>
              <a:t>第二讲 锁存器和触发器</a:t>
            </a:r>
          </a:p>
        </p:txBody>
      </p:sp>
      <p:sp>
        <p:nvSpPr>
          <p:cNvPr id="6" name="灯片编号占位符 5"/>
          <p:cNvSpPr>
            <a:spLocks noGrp="1"/>
          </p:cNvSpPr>
          <p:nvPr>
            <p:ph type="sldNum" sz="quarter" idx="4294967295"/>
          </p:nvPr>
        </p:nvSpPr>
        <p:spPr>
          <a:xfrm>
            <a:off x="8642350" y="6489700"/>
            <a:ext cx="501650" cy="333375"/>
          </a:xfrm>
          <a:prstGeom prst="rect">
            <a:avLst/>
          </a:prstGeom>
        </p:spPr>
        <p:txBody>
          <a:bodyPr/>
          <a:lstStyle/>
          <a:p>
            <a:pPr>
              <a:defRPr/>
            </a:pPr>
            <a:fld id="{F38CFDAA-5283-40C9-80A4-C3781C02EB22}" type="slidenum">
              <a:rPr lang="en-US" altLang="zh-CN" smtClean="0"/>
              <a:t>9</a:t>
            </a:fld>
            <a:endParaRPr lang="en-US" altLang="zh-CN"/>
          </a:p>
        </p:txBody>
      </p:sp>
      <p:sp>
        <p:nvSpPr>
          <p:cNvPr id="5" name="Rectangle 3"/>
          <p:cNvSpPr txBox="1">
            <a:spLocks noChangeArrowheads="1"/>
          </p:cNvSpPr>
          <p:nvPr/>
        </p:nvSpPr>
        <p:spPr bwMode="auto">
          <a:xfrm>
            <a:off x="3203848" y="2780928"/>
            <a:ext cx="2304256" cy="239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0" indent="0" algn="ctr" rtl="0" eaLnBrk="1" fontAlgn="base" hangingPunct="1">
              <a:lnSpc>
                <a:spcPct val="120000"/>
              </a:lnSpc>
              <a:spcBef>
                <a:spcPct val="10000"/>
              </a:spcBef>
              <a:spcAft>
                <a:spcPct val="0"/>
              </a:spcAft>
              <a:buClr>
                <a:schemeClr val="tx1"/>
              </a:buClr>
              <a:buSzPct val="60000"/>
              <a:buFont typeface="Wingdings" panose="05000000000000000000" pitchFamily="2" charset="2"/>
              <a:buNone/>
              <a:defRPr sz="3200" b="1">
                <a:solidFill>
                  <a:schemeClr val="tx1"/>
                </a:solidFill>
                <a:latin typeface="微软雅黑 Light" panose="020B0502040204020203" pitchFamily="34" charset="-122"/>
                <a:ea typeface="微软雅黑 Light" panose="020B0502040204020203" pitchFamily="34" charset="-122"/>
                <a:cs typeface="+mn-cs"/>
              </a:defRPr>
            </a:lvl1pPr>
            <a:lvl2pPr marL="457200" indent="0" algn="ctr" rtl="0" eaLnBrk="1" fontAlgn="base" hangingPunct="1">
              <a:lnSpc>
                <a:spcPct val="120000"/>
              </a:lnSpc>
              <a:spcBef>
                <a:spcPct val="10000"/>
              </a:spcBef>
              <a:spcAft>
                <a:spcPct val="0"/>
              </a:spcAft>
              <a:buSzPct val="100000"/>
              <a:buNone/>
              <a:defRPr sz="2000" b="1">
                <a:solidFill>
                  <a:srgbClr val="0000FF"/>
                </a:solidFill>
                <a:latin typeface="+mn-lt"/>
                <a:ea typeface="+mn-ea"/>
              </a:defRPr>
            </a:lvl2pPr>
            <a:lvl3pPr marL="914400" indent="0" algn="ctr" rtl="0" eaLnBrk="1" fontAlgn="base" hangingPunct="1">
              <a:lnSpc>
                <a:spcPct val="120000"/>
              </a:lnSpc>
              <a:spcBef>
                <a:spcPct val="10000"/>
              </a:spcBef>
              <a:spcAft>
                <a:spcPct val="0"/>
              </a:spcAft>
              <a:buSzPct val="100000"/>
              <a:buNone/>
              <a:defRPr b="1">
                <a:solidFill>
                  <a:schemeClr val="tx1"/>
                </a:solidFill>
                <a:latin typeface="+mn-lt"/>
                <a:ea typeface="+mn-ea"/>
              </a:defRPr>
            </a:lvl3pPr>
            <a:lvl4pPr marL="1371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4pPr>
            <a:lvl5pPr marL="18288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5pPr>
            <a:lvl6pPr marL="22860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6pPr>
            <a:lvl7pPr marL="27432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7pPr>
            <a:lvl8pPr marL="32004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8pPr>
            <a:lvl9pPr marL="3657600" indent="0" algn="ctr" rtl="0" eaLnBrk="1" fontAlgn="base" hangingPunct="1">
              <a:spcBef>
                <a:spcPct val="20000"/>
              </a:spcBef>
              <a:spcAft>
                <a:spcPct val="0"/>
              </a:spcAft>
              <a:buNone/>
              <a:defRPr sz="2000">
                <a:solidFill>
                  <a:schemeClr val="tx1"/>
                </a:solidFill>
                <a:latin typeface="Times New Roman" panose="02020603050405020304" pitchFamily="18" charset="0"/>
                <a:ea typeface="+mn-ea"/>
              </a:defRPr>
            </a:lvl9pPr>
          </a:lstStyle>
          <a:p>
            <a:pPr marL="203200" indent="-203200" algn="l" eaLnBrk="0" hangingPunct="0">
              <a:spcBef>
                <a:spcPts val="600"/>
              </a:spcBef>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双稳态元件</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SR</a:t>
            </a:r>
            <a:r>
              <a:rPr lang="zh-CN" altLang="en-US" sz="2200" dirty="0">
                <a:latin typeface="微软雅黑" panose="020B0503020204020204" pitchFamily="34" charset="-122"/>
                <a:ea typeface="微软雅黑" panose="020B0503020204020204" pitchFamily="34" charset="-122"/>
              </a:rPr>
              <a:t>锁存器</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D</a:t>
            </a:r>
            <a:r>
              <a:rPr lang="zh-CN" altLang="en-US" sz="2200" dirty="0">
                <a:latin typeface="微软雅黑" panose="020B0503020204020204" pitchFamily="34" charset="-122"/>
                <a:ea typeface="微软雅黑" panose="020B0503020204020204" pitchFamily="34" charset="-122"/>
              </a:rPr>
              <a:t>锁存器</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D</a:t>
            </a:r>
            <a:r>
              <a:rPr lang="zh-CN" altLang="en-US" sz="2200" dirty="0">
                <a:latin typeface="微软雅黑" panose="020B0503020204020204" pitchFamily="34" charset="-122"/>
                <a:ea typeface="微软雅黑" panose="020B0503020204020204" pitchFamily="34" charset="-122"/>
              </a:rPr>
              <a:t>触发器</a:t>
            </a:r>
            <a:endParaRPr lang="en-US" altLang="zh-CN" sz="2200" dirty="0">
              <a:latin typeface="微软雅黑" panose="020B0503020204020204" pitchFamily="34" charset="-122"/>
              <a:ea typeface="微软雅黑" panose="020B0503020204020204" pitchFamily="34" charset="-122"/>
            </a:endParaRPr>
          </a:p>
          <a:p>
            <a:pPr marL="203200" indent="-203200" algn="l" eaLnBrk="0" hangingPunct="0">
              <a:spcBef>
                <a:spcPts val="600"/>
              </a:spcBef>
              <a:buFont typeface="Wingdings" panose="05000000000000000000" pitchFamily="2" charset="2"/>
              <a:buChar char="u"/>
            </a:pPr>
            <a:r>
              <a:rPr lang="en-US" altLang="zh-CN" sz="2200" dirty="0">
                <a:latin typeface="微软雅黑" panose="020B0503020204020204" pitchFamily="34" charset="-122"/>
                <a:ea typeface="微软雅黑" panose="020B0503020204020204" pitchFamily="34" charset="-122"/>
              </a:rPr>
              <a:t>T</a:t>
            </a:r>
            <a:r>
              <a:rPr lang="zh-CN" altLang="en-US" sz="2200" dirty="0">
                <a:latin typeface="微软雅黑" panose="020B0503020204020204" pitchFamily="34" charset="-122"/>
                <a:ea typeface="微软雅黑" panose="020B0503020204020204" pitchFamily="34" charset="-122"/>
              </a:rPr>
              <a:t>触发器</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theme/theme1.xml><?xml version="1.0" encoding="utf-8"?>
<a:theme xmlns:a="http://schemas.openxmlformats.org/drawingml/2006/main" name="主题3">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fyuan1">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5713</Words>
  <Application>Microsoft Office PowerPoint</Application>
  <PresentationFormat>全屏显示(4:3)</PresentationFormat>
  <Paragraphs>876</Paragraphs>
  <Slides>55</Slides>
  <Notes>41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55</vt:i4>
      </vt:variant>
    </vt:vector>
  </HeadingPairs>
  <TitlesOfParts>
    <vt:vector size="70" baseType="lpstr">
      <vt:lpstr>黑体</vt:lpstr>
      <vt:lpstr>宋体</vt:lpstr>
      <vt:lpstr>微软雅黑</vt:lpstr>
      <vt:lpstr>微软雅黑 Light</vt:lpstr>
      <vt:lpstr>Arial</vt:lpstr>
      <vt:lpstr>Cambria Math</vt:lpstr>
      <vt:lpstr>Tahoma</vt:lpstr>
      <vt:lpstr>Times New Roman</vt:lpstr>
      <vt:lpstr>Verdana</vt:lpstr>
      <vt:lpstr>Wingdings</vt:lpstr>
      <vt:lpstr>主题3</vt:lpstr>
      <vt:lpstr>cfyuan1</vt:lpstr>
      <vt:lpstr>Artwork</vt:lpstr>
      <vt:lpstr>Photo Editor 照片</vt:lpstr>
      <vt:lpstr>Equation</vt:lpstr>
      <vt:lpstr>第4章 时序逻辑电路</vt:lpstr>
      <vt:lpstr>第一讲 时序逻辑电路概述</vt:lpstr>
      <vt:lpstr>1 时序逻辑电路概述</vt:lpstr>
      <vt:lpstr>1.1 时序逻辑与有限状态机</vt:lpstr>
      <vt:lpstr>1.1 时序逻辑与有限状态机</vt:lpstr>
      <vt:lpstr>1.2 时序逻辑电路基本结构</vt:lpstr>
      <vt:lpstr>1.2 时序逻辑电路基本结构</vt:lpstr>
      <vt:lpstr>1.3 时序逻辑电路的定时</vt:lpstr>
      <vt:lpstr>第二讲 锁存器和触发器</vt:lpstr>
      <vt:lpstr>2.1 双稳态元件</vt:lpstr>
      <vt:lpstr>2.1 双稳态元件</vt:lpstr>
      <vt:lpstr>2.1 双稳态元件</vt:lpstr>
      <vt:lpstr>2.1 双稳态元件</vt:lpstr>
      <vt:lpstr>2.2 SR锁存器</vt:lpstr>
      <vt:lpstr>2.2 SR锁存器</vt:lpstr>
      <vt:lpstr>2.2 SR锁存器</vt:lpstr>
      <vt:lpstr>2.3 D锁存器</vt:lpstr>
      <vt:lpstr>2.3 D锁存器</vt:lpstr>
      <vt:lpstr>2.4 D触发器</vt:lpstr>
      <vt:lpstr>2.4 D触发器</vt:lpstr>
      <vt:lpstr>2.4 D触发器</vt:lpstr>
      <vt:lpstr>2.4 D触发器</vt:lpstr>
      <vt:lpstr>2.5 边沿触发式J-K触发器</vt:lpstr>
      <vt:lpstr>JK触发器的状态转移图</vt:lpstr>
      <vt:lpstr>2.6 T触发器</vt:lpstr>
      <vt:lpstr>PowerPoint 演示文稿</vt:lpstr>
      <vt:lpstr>3.1 同步时序逻辑设计步骤</vt:lpstr>
      <vt:lpstr>3.2 状态图/状态表设计</vt:lpstr>
      <vt:lpstr>3.2 状态图/状态表设计</vt:lpstr>
      <vt:lpstr>3.2 状态图/状态表设计</vt:lpstr>
      <vt:lpstr>3.2 状态图/状态表设计</vt:lpstr>
      <vt:lpstr>3.3 状态化简和状态编码</vt:lpstr>
      <vt:lpstr>3.3 状态化简和状态编码</vt:lpstr>
      <vt:lpstr>3.4 电路设计与分析</vt:lpstr>
      <vt:lpstr>3.4 电路设计与分析</vt:lpstr>
      <vt:lpstr>3.4 电路设计与分析</vt:lpstr>
      <vt:lpstr>3.4 电路设计与分析</vt:lpstr>
      <vt:lpstr>3.4 电路设计与分析</vt:lpstr>
      <vt:lpstr>3.4 电路设计与分析</vt:lpstr>
      <vt:lpstr>3.4 电路设计与分析</vt:lpstr>
      <vt:lpstr>第四讲 典型时序逻辑部件设计</vt:lpstr>
      <vt:lpstr>4.1 计数器</vt:lpstr>
      <vt:lpstr>4.1 计数器</vt:lpstr>
      <vt:lpstr>4.1 计数器</vt:lpstr>
      <vt:lpstr>4.1 计数器</vt:lpstr>
      <vt:lpstr>4.1 计数器</vt:lpstr>
      <vt:lpstr>4.1 计数器</vt:lpstr>
      <vt:lpstr>4.2 寄存器和寄存器堆</vt:lpstr>
      <vt:lpstr>4.2 寄存器和寄存器堆</vt:lpstr>
      <vt:lpstr>4.2 寄存器和寄存器堆</vt:lpstr>
      <vt:lpstr>4.3 移位寄存器</vt:lpstr>
      <vt:lpstr>4.3 移位寄存器</vt:lpstr>
      <vt:lpstr>4.3 移位寄存器</vt:lpstr>
      <vt:lpstr>4.3 移位寄存器</vt:lpstr>
      <vt:lpstr>4.3 移位寄存器</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数字逻辑电路</dc:title>
  <dc:creator>Wu Haijun</dc:creator>
  <cp:lastModifiedBy>sun wenbo</cp:lastModifiedBy>
  <cp:revision>740</cp:revision>
  <cp:lastPrinted>2012-04-10T06:25:00Z</cp:lastPrinted>
  <dcterms:created xsi:type="dcterms:W3CDTF">2006-07-10T13:07:00Z</dcterms:created>
  <dcterms:modified xsi:type="dcterms:W3CDTF">2021-10-20T15:37:38Z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A3D6C7EB292541BF9826EAF71134828A</vt:lpwstr>
  </property>
  <property fmtid="{D5CDD505-2E9C-101B-9397-08002B2CF9AE}" pid="3" name="KSOProductBuildVer">
    <vt:lpwstr>2052-11.1.0.10356</vt:lpwstr>
  </property>
</Properties>
</file>