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806" r:id="rId1"/>
  </p:sldMasterIdLst>
  <p:notesMasterIdLst>
    <p:notesMasterId r:id="rId67"/>
  </p:notesMasterIdLst>
  <p:handoutMasterIdLst>
    <p:handoutMasterId r:id="rId68"/>
  </p:handoutMasterIdLst>
  <p:sldIdLst>
    <p:sldId id="256" r:id="rId2"/>
    <p:sldId id="652" r:id="rId3"/>
    <p:sldId id="622" r:id="rId4"/>
    <p:sldId id="672" r:id="rId5"/>
    <p:sldId id="662" r:id="rId6"/>
    <p:sldId id="674" r:id="rId7"/>
    <p:sldId id="675" r:id="rId8"/>
    <p:sldId id="676" r:id="rId9"/>
    <p:sldId id="677" r:id="rId10"/>
    <p:sldId id="678" r:id="rId11"/>
    <p:sldId id="679" r:id="rId12"/>
    <p:sldId id="680" r:id="rId13"/>
    <p:sldId id="682" r:id="rId14"/>
    <p:sldId id="681" r:id="rId15"/>
    <p:sldId id="683" r:id="rId16"/>
    <p:sldId id="684" r:id="rId17"/>
    <p:sldId id="686" r:id="rId18"/>
    <p:sldId id="687" r:id="rId19"/>
    <p:sldId id="689" r:id="rId20"/>
    <p:sldId id="732" r:id="rId21"/>
    <p:sldId id="691" r:id="rId22"/>
    <p:sldId id="692" r:id="rId23"/>
    <p:sldId id="690" r:id="rId24"/>
    <p:sldId id="693" r:id="rId25"/>
    <p:sldId id="694" r:id="rId26"/>
    <p:sldId id="695" r:id="rId27"/>
    <p:sldId id="697" r:id="rId28"/>
    <p:sldId id="698" r:id="rId29"/>
    <p:sldId id="699" r:id="rId30"/>
    <p:sldId id="700" r:id="rId31"/>
    <p:sldId id="701" r:id="rId32"/>
    <p:sldId id="703" r:id="rId33"/>
    <p:sldId id="702" r:id="rId34"/>
    <p:sldId id="704" r:id="rId35"/>
    <p:sldId id="705" r:id="rId36"/>
    <p:sldId id="706" r:id="rId37"/>
    <p:sldId id="707" r:id="rId38"/>
    <p:sldId id="708" r:id="rId39"/>
    <p:sldId id="709" r:id="rId40"/>
    <p:sldId id="710" r:id="rId41"/>
    <p:sldId id="711" r:id="rId42"/>
    <p:sldId id="712" r:id="rId43"/>
    <p:sldId id="714" r:id="rId44"/>
    <p:sldId id="713" r:id="rId45"/>
    <p:sldId id="715" r:id="rId46"/>
    <p:sldId id="716" r:id="rId47"/>
    <p:sldId id="717" r:id="rId48"/>
    <p:sldId id="718" r:id="rId49"/>
    <p:sldId id="719" r:id="rId50"/>
    <p:sldId id="720" r:id="rId51"/>
    <p:sldId id="722" r:id="rId52"/>
    <p:sldId id="723" r:id="rId53"/>
    <p:sldId id="721" r:id="rId54"/>
    <p:sldId id="724" r:id="rId55"/>
    <p:sldId id="725" r:id="rId56"/>
    <p:sldId id="733" r:id="rId57"/>
    <p:sldId id="734" r:id="rId58"/>
    <p:sldId id="726" r:id="rId59"/>
    <p:sldId id="727" r:id="rId60"/>
    <p:sldId id="728" r:id="rId61"/>
    <p:sldId id="735" r:id="rId62"/>
    <p:sldId id="729" r:id="rId63"/>
    <p:sldId id="736" r:id="rId64"/>
    <p:sldId id="730" r:id="rId65"/>
    <p:sldId id="731" r:id="rId66"/>
  </p:sldIdLst>
  <p:sldSz cx="9144000" cy="6858000" type="screen4x3"/>
  <p:notesSz cx="7099300" cy="10234613"/>
  <p:defaultTex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0" autoAdjust="0"/>
    <p:restoredTop sz="82736" autoAdjust="0"/>
  </p:normalViewPr>
  <p:slideViewPr>
    <p:cSldViewPr snapToObjects="1">
      <p:cViewPr varScale="1">
        <p:scale>
          <a:sx n="84" d="100"/>
          <a:sy n="84" d="100"/>
        </p:scale>
        <p:origin x="120" y="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en-US" altLang="zh-CN"/>
          </a:p>
        </p:txBody>
      </p:sp>
      <p:sp>
        <p:nvSpPr>
          <p:cNvPr id="3277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en-US" altLang="zh-CN"/>
          </a:p>
        </p:txBody>
      </p:sp>
      <p:sp>
        <p:nvSpPr>
          <p:cNvPr id="3277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endParaRPr lang="en-US" altLang="zh-CN"/>
          </a:p>
        </p:txBody>
      </p:sp>
      <p:sp>
        <p:nvSpPr>
          <p:cNvPr id="3277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EA23AA59-C4DE-484D-8543-0FD8DE090360}" type="slidenum">
              <a:rPr lang="en-US" altLang="zh-CN"/>
              <a:pPr>
                <a:defRPr/>
              </a:pPr>
              <a:t>‹#›</a:t>
            </a:fld>
            <a:endParaRPr lang="en-US" altLang="zh-CN"/>
          </a:p>
        </p:txBody>
      </p:sp>
    </p:spTree>
    <p:extLst>
      <p:ext uri="{BB962C8B-B14F-4D97-AF65-F5344CB8AC3E}">
        <p14:creationId xmlns:p14="http://schemas.microsoft.com/office/powerpoint/2010/main" val="35671161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en-US" altLang="zh-CN"/>
          </a:p>
        </p:txBody>
      </p:sp>
      <p:sp>
        <p:nvSpPr>
          <p:cNvPr id="819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endParaRPr lang="en-US" altLang="zh-CN"/>
          </a:p>
        </p:txBody>
      </p:sp>
      <p:sp>
        <p:nvSpPr>
          <p:cNvPr id="819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B641ABC4-95DD-415B-A5DD-26797A8ABBCC}" type="slidenum">
              <a:rPr lang="en-US" altLang="zh-CN"/>
              <a:pPr>
                <a:defRPr/>
              </a:pPr>
              <a:t>‹#›</a:t>
            </a:fld>
            <a:endParaRPr lang="en-US" altLang="zh-CN"/>
          </a:p>
        </p:txBody>
      </p:sp>
    </p:spTree>
    <p:extLst>
      <p:ext uri="{BB962C8B-B14F-4D97-AF65-F5344CB8AC3E}">
        <p14:creationId xmlns:p14="http://schemas.microsoft.com/office/powerpoint/2010/main" val="39596328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xfrm>
            <a:off x="992188" y="768350"/>
            <a:ext cx="5114925" cy="3836988"/>
          </a:xfrm>
          <a:ln/>
        </p:spPr>
      </p:sp>
      <p:sp>
        <p:nvSpPr>
          <p:cNvPr id="15363" name="备注占位符 2"/>
          <p:cNvSpPr>
            <a:spLocks noGrp="1"/>
          </p:cNvSpPr>
          <p:nvPr>
            <p:ph type="body" idx="1"/>
          </p:nvPr>
        </p:nvSpPr>
        <p:spPr>
          <a:noFill/>
          <a:ln/>
        </p:spPr>
        <p:txBody>
          <a:bodyPr/>
          <a:lstStyle/>
          <a:p>
            <a:pPr eaLnBrk="1" hangingPunct="1"/>
            <a:endParaRPr lang="zh-CN" altLang="en-US"/>
          </a:p>
        </p:txBody>
      </p:sp>
      <p:sp>
        <p:nvSpPr>
          <p:cNvPr id="15364" name="灯片编号占位符 3"/>
          <p:cNvSpPr>
            <a:spLocks noGrp="1"/>
          </p:cNvSpPr>
          <p:nvPr>
            <p:ph type="sldNum" sz="quarter" idx="5"/>
          </p:nvPr>
        </p:nvSpPr>
        <p:spPr>
          <a:noFill/>
        </p:spPr>
        <p:txBody>
          <a:bodyPr/>
          <a:lstStyle/>
          <a:p>
            <a:fld id="{380A04BC-B1CC-4B3F-B178-FA0AC3135152}" type="slidenum">
              <a:rPr lang="en-US" altLang="zh-CN" smtClean="0"/>
              <a:pPr/>
              <a:t>1</a:t>
            </a:fld>
            <a:endParaRPr lang="en-US" altLang="zh-CN"/>
          </a:p>
        </p:txBody>
      </p:sp>
    </p:spTree>
    <p:extLst>
      <p:ext uri="{BB962C8B-B14F-4D97-AF65-F5344CB8AC3E}">
        <p14:creationId xmlns:p14="http://schemas.microsoft.com/office/powerpoint/2010/main" val="1841950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功能：极性控制的</a:t>
            </a:r>
            <a:r>
              <a:rPr lang="en-US" altLang="zh-CN" dirty="0"/>
              <a:t>2</a:t>
            </a:r>
            <a:r>
              <a:rPr lang="zh-CN" altLang="en-US" dirty="0"/>
              <a:t>选</a:t>
            </a:r>
            <a:r>
              <a:rPr lang="en-US" altLang="zh-CN" dirty="0"/>
              <a:t>1</a:t>
            </a:r>
            <a:r>
              <a:rPr lang="zh-CN" altLang="en-US" dirty="0"/>
              <a:t>多路选择器</a:t>
            </a:r>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14</a:t>
            </a:fld>
            <a:endParaRPr lang="en-US" altLang="zh-CN"/>
          </a:p>
        </p:txBody>
      </p:sp>
    </p:spTree>
    <p:extLst>
      <p:ext uri="{BB962C8B-B14F-4D97-AF65-F5344CB8AC3E}">
        <p14:creationId xmlns:p14="http://schemas.microsoft.com/office/powerpoint/2010/main" val="1431650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a:lnSpc>
                <a:spcPct val="90000"/>
              </a:lnSpc>
            </a:pPr>
            <a:r>
              <a:rPr lang="en-US" altLang="zh-CN" sz="1200" dirty="0"/>
              <a:t>SRAM</a:t>
            </a:r>
            <a:r>
              <a:rPr lang="zh-CN" altLang="en-US" sz="1200" dirty="0"/>
              <a:t>中的每个存储单元通过</a:t>
            </a:r>
            <a:r>
              <a:rPr lang="en-US" altLang="zh-CN" sz="1200" dirty="0">
                <a:solidFill>
                  <a:srgbClr val="FF0000"/>
                </a:solidFill>
              </a:rPr>
              <a:t>D</a:t>
            </a:r>
            <a:r>
              <a:rPr lang="zh-CN" altLang="en-US" sz="1200" dirty="0">
                <a:solidFill>
                  <a:srgbClr val="FF0000"/>
                </a:solidFill>
              </a:rPr>
              <a:t>锁存器</a:t>
            </a:r>
            <a:r>
              <a:rPr lang="zh-CN" altLang="en-US" sz="1200" dirty="0"/>
              <a:t>存储数据。</a:t>
            </a:r>
            <a:endParaRPr lang="en-US" altLang="zh-CN" sz="1200" dirty="0"/>
          </a:p>
          <a:p>
            <a:pPr>
              <a:lnSpc>
                <a:spcPct val="90000"/>
              </a:lnSpc>
            </a:pPr>
            <a:r>
              <a:rPr lang="zh-CN" altLang="en-US" sz="1200" dirty="0"/>
              <a:t>写入数据：</a:t>
            </a:r>
            <a:r>
              <a:rPr lang="en-US" altLang="zh-CN" sz="1200" dirty="0"/>
              <a:t>SEL_L AND WR_L=0</a:t>
            </a:r>
            <a:r>
              <a:rPr lang="zh-CN" altLang="en-US" sz="1200" dirty="0"/>
              <a:t>；</a:t>
            </a:r>
            <a:r>
              <a:rPr lang="en-US" altLang="zh-CN" sz="1200" dirty="0"/>
              <a:t>Q=D=IN</a:t>
            </a:r>
            <a:r>
              <a:rPr lang="zh-CN" altLang="en-US" sz="1200" dirty="0"/>
              <a:t>。</a:t>
            </a:r>
            <a:endParaRPr lang="en-US" altLang="zh-CN" sz="1200" dirty="0"/>
          </a:p>
          <a:p>
            <a:pPr>
              <a:lnSpc>
                <a:spcPct val="90000"/>
              </a:lnSpc>
            </a:pPr>
            <a:r>
              <a:rPr lang="zh-CN" altLang="en-US" sz="1200" dirty="0"/>
              <a:t>读取数据：</a:t>
            </a:r>
            <a:r>
              <a:rPr lang="en-US" altLang="zh-CN" sz="1200" dirty="0"/>
              <a:t>SEL_L=0</a:t>
            </a:r>
            <a:r>
              <a:rPr lang="zh-CN" altLang="en-US" sz="1200" dirty="0"/>
              <a:t>，三态门允许输出，</a:t>
            </a:r>
            <a:r>
              <a:rPr lang="en-US" altLang="zh-CN" sz="1200" dirty="0"/>
              <a:t>OUT=Q</a:t>
            </a:r>
            <a:r>
              <a:rPr lang="zh-CN" altLang="en-US" sz="1200" dirty="0"/>
              <a:t>。</a:t>
            </a:r>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15</a:t>
            </a:fld>
            <a:endParaRPr lang="en-US" altLang="zh-CN"/>
          </a:p>
        </p:txBody>
      </p:sp>
    </p:spTree>
    <p:extLst>
      <p:ext uri="{BB962C8B-B14F-4D97-AF65-F5344CB8AC3E}">
        <p14:creationId xmlns:p14="http://schemas.microsoft.com/office/powerpoint/2010/main" val="619871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a:lnSpc>
                <a:spcPct val="90000"/>
              </a:lnSpc>
            </a:pPr>
            <a:r>
              <a:rPr lang="en-US" altLang="zh-CN" sz="1200" dirty="0"/>
              <a:t>SRAM</a:t>
            </a:r>
            <a:r>
              <a:rPr lang="zh-CN" altLang="en-US" sz="1200" dirty="0"/>
              <a:t>中的每个存储单元通过</a:t>
            </a:r>
            <a:r>
              <a:rPr lang="en-US" altLang="zh-CN" sz="1200" dirty="0">
                <a:solidFill>
                  <a:srgbClr val="FF0000"/>
                </a:solidFill>
              </a:rPr>
              <a:t>D</a:t>
            </a:r>
            <a:r>
              <a:rPr lang="zh-CN" altLang="en-US" sz="1200" dirty="0">
                <a:solidFill>
                  <a:srgbClr val="FF0000"/>
                </a:solidFill>
              </a:rPr>
              <a:t>锁存器</a:t>
            </a:r>
            <a:r>
              <a:rPr lang="zh-CN" altLang="en-US" sz="1200" dirty="0"/>
              <a:t>存储数据。</a:t>
            </a:r>
            <a:endParaRPr lang="en-US" altLang="zh-CN" sz="1200" dirty="0"/>
          </a:p>
          <a:p>
            <a:pPr>
              <a:lnSpc>
                <a:spcPct val="90000"/>
              </a:lnSpc>
            </a:pPr>
            <a:r>
              <a:rPr lang="zh-CN" altLang="en-US" sz="1200" dirty="0"/>
              <a:t>写入数据：</a:t>
            </a:r>
            <a:r>
              <a:rPr lang="en-US" altLang="zh-CN" sz="1200" dirty="0"/>
              <a:t>SEL_L AND WR_L=0</a:t>
            </a:r>
            <a:r>
              <a:rPr lang="zh-CN" altLang="en-US" sz="1200" dirty="0"/>
              <a:t>；</a:t>
            </a:r>
            <a:r>
              <a:rPr lang="en-US" altLang="zh-CN" sz="1200" dirty="0"/>
              <a:t>Q=D=IN</a:t>
            </a:r>
            <a:r>
              <a:rPr lang="zh-CN" altLang="en-US" sz="1200" dirty="0"/>
              <a:t>。</a:t>
            </a:r>
            <a:endParaRPr lang="en-US" altLang="zh-CN" sz="1200" dirty="0"/>
          </a:p>
          <a:p>
            <a:pPr>
              <a:lnSpc>
                <a:spcPct val="90000"/>
              </a:lnSpc>
            </a:pPr>
            <a:r>
              <a:rPr lang="zh-CN" altLang="en-US" sz="1200" dirty="0"/>
              <a:t>读取数据：</a:t>
            </a:r>
            <a:r>
              <a:rPr lang="en-US" altLang="zh-CN" sz="1200" dirty="0"/>
              <a:t>SEL_L=0</a:t>
            </a:r>
            <a:r>
              <a:rPr lang="zh-CN" altLang="en-US" sz="1200" dirty="0"/>
              <a:t>，三态门允许输出，</a:t>
            </a:r>
            <a:r>
              <a:rPr lang="en-US" altLang="zh-CN" sz="1200" dirty="0"/>
              <a:t>OUT=Q</a:t>
            </a:r>
            <a:r>
              <a:rPr lang="zh-CN" altLang="en-US" sz="1200" dirty="0"/>
              <a:t>。</a:t>
            </a:r>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16</a:t>
            </a:fld>
            <a:endParaRPr lang="en-US" altLang="zh-CN"/>
          </a:p>
        </p:txBody>
      </p:sp>
    </p:spTree>
    <p:extLst>
      <p:ext uri="{BB962C8B-B14F-4D97-AF65-F5344CB8AC3E}">
        <p14:creationId xmlns:p14="http://schemas.microsoft.com/office/powerpoint/2010/main" val="2414420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sz="1200" dirty="0">
                <a:latin typeface="+mn-ea"/>
              </a:rPr>
              <a:t>为提高集成度、降低功耗，</a:t>
            </a:r>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17</a:t>
            </a:fld>
            <a:endParaRPr lang="en-US" altLang="zh-CN"/>
          </a:p>
        </p:txBody>
      </p:sp>
    </p:spTree>
    <p:extLst>
      <p:ext uri="{BB962C8B-B14F-4D97-AF65-F5344CB8AC3E}">
        <p14:creationId xmlns:p14="http://schemas.microsoft.com/office/powerpoint/2010/main" val="3241903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18</a:t>
            </a:fld>
            <a:endParaRPr lang="en-US" altLang="zh-CN"/>
          </a:p>
        </p:txBody>
      </p:sp>
    </p:spTree>
    <p:extLst>
      <p:ext uri="{BB962C8B-B14F-4D97-AF65-F5344CB8AC3E}">
        <p14:creationId xmlns:p14="http://schemas.microsoft.com/office/powerpoint/2010/main" val="2104461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342900" indent="-342900">
              <a:spcBef>
                <a:spcPct val="20000"/>
              </a:spcBef>
              <a:buClr>
                <a:schemeClr val="hlink"/>
              </a:buClr>
              <a:buFont typeface="Wingdings" pitchFamily="2" charset="2"/>
              <a:buBlip>
                <a:blip r:embed="rId3"/>
              </a:buBlip>
            </a:pPr>
            <a:r>
              <a:rPr lang="zh-CN" altLang="en-US" dirty="0"/>
              <a:t>查找表（</a:t>
            </a:r>
            <a:r>
              <a:rPr lang="en-US" altLang="zh-CN" dirty="0"/>
              <a:t>Look-Up-Table)</a:t>
            </a:r>
            <a:r>
              <a:rPr lang="zh-CN" altLang="en-US" dirty="0"/>
              <a:t>简称为</a:t>
            </a:r>
            <a:r>
              <a:rPr lang="en-US" altLang="zh-CN" dirty="0"/>
              <a:t>LUT</a:t>
            </a:r>
            <a:r>
              <a:rPr lang="zh-CN" altLang="en-US" dirty="0"/>
              <a:t>，</a:t>
            </a:r>
            <a:r>
              <a:rPr lang="en-US" altLang="zh-CN" dirty="0"/>
              <a:t>LUT</a:t>
            </a:r>
            <a:r>
              <a:rPr lang="zh-CN" altLang="en-US" dirty="0"/>
              <a:t>本质上就是一个</a:t>
            </a:r>
            <a:r>
              <a:rPr lang="en-US" altLang="zh-CN" dirty="0"/>
              <a:t>RAM</a:t>
            </a:r>
            <a:r>
              <a:rPr lang="zh-CN" altLang="en-US" dirty="0"/>
              <a:t>。 目前</a:t>
            </a:r>
            <a:r>
              <a:rPr lang="en-US" altLang="zh-CN" dirty="0"/>
              <a:t>FPGA</a:t>
            </a:r>
            <a:r>
              <a:rPr lang="zh-CN" altLang="en-US" dirty="0"/>
              <a:t>中多使用</a:t>
            </a:r>
            <a:r>
              <a:rPr lang="en-US" altLang="zh-CN" dirty="0"/>
              <a:t>4</a:t>
            </a:r>
            <a:r>
              <a:rPr lang="zh-CN" altLang="en-US" dirty="0"/>
              <a:t>输入的</a:t>
            </a:r>
            <a:r>
              <a:rPr lang="en-US" altLang="zh-CN" dirty="0"/>
              <a:t>LUT</a:t>
            </a:r>
            <a:r>
              <a:rPr lang="zh-CN" altLang="en-US" dirty="0"/>
              <a:t>，所以每一个</a:t>
            </a:r>
            <a:r>
              <a:rPr lang="en-US" altLang="zh-CN" dirty="0"/>
              <a:t>LUT</a:t>
            </a:r>
            <a:r>
              <a:rPr lang="zh-CN" altLang="en-US" dirty="0"/>
              <a:t>可以看成一个有</a:t>
            </a:r>
            <a:r>
              <a:rPr lang="en-US" altLang="zh-CN" dirty="0"/>
              <a:t>4</a:t>
            </a:r>
            <a:r>
              <a:rPr lang="zh-CN" altLang="en-US" dirty="0"/>
              <a:t>位地址线的</a:t>
            </a:r>
            <a:r>
              <a:rPr lang="en-US" altLang="zh-CN" dirty="0"/>
              <a:t>16x1</a:t>
            </a:r>
            <a:r>
              <a:rPr lang="zh-CN" altLang="en-US" dirty="0"/>
              <a:t>的</a:t>
            </a:r>
            <a:r>
              <a:rPr lang="en-US" altLang="zh-CN" dirty="0"/>
              <a:t>RAM</a:t>
            </a:r>
            <a:r>
              <a:rPr lang="zh-CN" altLang="en-US" dirty="0"/>
              <a:t>。 当用户通过原理图或</a:t>
            </a:r>
            <a:r>
              <a:rPr lang="en-US" altLang="zh-CN" dirty="0"/>
              <a:t>HDL</a:t>
            </a:r>
            <a:r>
              <a:rPr lang="zh-CN" altLang="en-US" dirty="0"/>
              <a:t>语言描述了一个逻辑电路以后，</a:t>
            </a:r>
            <a:r>
              <a:rPr lang="en-US" altLang="zh-CN" dirty="0"/>
              <a:t>PLD/FPGA</a:t>
            </a:r>
            <a:r>
              <a:rPr lang="zh-CN" altLang="en-US" dirty="0"/>
              <a:t>开发软件会自动计算逻辑电路的所有可能的结果，并把结果事先写入</a:t>
            </a:r>
            <a:r>
              <a:rPr lang="en-US" altLang="zh-CN" dirty="0"/>
              <a:t>RAM,</a:t>
            </a:r>
            <a:r>
              <a:rPr lang="zh-CN" altLang="en-US" dirty="0"/>
              <a:t>这样，每输入一个信号进行逻辑运算就等于输入一个地址进行查表，找出地址对应的内容，然后输出即可。</a:t>
            </a:r>
            <a:br>
              <a:rPr lang="zh-CN" altLang="en-US" dirty="0"/>
            </a:br>
            <a:r>
              <a:rPr lang="en-US" altLang="zh-CN" sz="1200" dirty="0">
                <a:effectLst>
                  <a:outerShdw blurRad="38100" dist="38100" dir="2700000" algn="tl">
                    <a:srgbClr val="000000"/>
                  </a:outerShdw>
                </a:effectLst>
                <a:ea typeface="宋体" pitchFamily="2" charset="-122"/>
              </a:rPr>
              <a:t>LUT is a RAM with data width of 1bit.</a:t>
            </a:r>
          </a:p>
          <a:p>
            <a:pPr marL="342900" indent="-342900">
              <a:spcBef>
                <a:spcPct val="20000"/>
              </a:spcBef>
              <a:buClr>
                <a:schemeClr val="hlink"/>
              </a:buClr>
              <a:buFont typeface="Wingdings" pitchFamily="2" charset="2"/>
              <a:buBlip>
                <a:blip r:embed="rId3"/>
              </a:buBlip>
            </a:pPr>
            <a:r>
              <a:rPr lang="en-US" altLang="zh-CN" sz="1200" dirty="0">
                <a:effectLst>
                  <a:outerShdw blurRad="38100" dist="38100" dir="2700000" algn="tl">
                    <a:srgbClr val="000000"/>
                  </a:outerShdw>
                </a:effectLst>
                <a:ea typeface="宋体" pitchFamily="2" charset="-122"/>
              </a:rPr>
              <a:t>The contents are programmed at power up</a:t>
            </a:r>
          </a:p>
          <a:p>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19</a:t>
            </a:fld>
            <a:endParaRPr lang="en-US" altLang="zh-CN"/>
          </a:p>
        </p:txBody>
      </p:sp>
    </p:spTree>
    <p:extLst>
      <p:ext uri="{BB962C8B-B14F-4D97-AF65-F5344CB8AC3E}">
        <p14:creationId xmlns:p14="http://schemas.microsoft.com/office/powerpoint/2010/main" val="3240403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342900" indent="-342900">
              <a:spcBef>
                <a:spcPct val="20000"/>
              </a:spcBef>
              <a:buClr>
                <a:schemeClr val="hlink"/>
              </a:buClr>
              <a:buFont typeface="Wingdings" pitchFamily="2" charset="2"/>
              <a:buBlip>
                <a:blip r:embed="rId3"/>
              </a:buBlip>
            </a:pPr>
            <a:r>
              <a:rPr lang="zh-CN" altLang="en-US" dirty="0"/>
              <a:t>查找表（</a:t>
            </a:r>
            <a:r>
              <a:rPr lang="en-US" altLang="zh-CN" dirty="0"/>
              <a:t>Look-Up-Table)</a:t>
            </a:r>
            <a:r>
              <a:rPr lang="zh-CN" altLang="en-US" dirty="0"/>
              <a:t>简称为</a:t>
            </a:r>
            <a:r>
              <a:rPr lang="en-US" altLang="zh-CN" dirty="0"/>
              <a:t>LUT</a:t>
            </a:r>
            <a:r>
              <a:rPr lang="zh-CN" altLang="en-US" dirty="0"/>
              <a:t>，</a:t>
            </a:r>
            <a:r>
              <a:rPr lang="en-US" altLang="zh-CN" dirty="0"/>
              <a:t>LUT</a:t>
            </a:r>
            <a:r>
              <a:rPr lang="zh-CN" altLang="en-US" dirty="0"/>
              <a:t>本质上就是一个</a:t>
            </a:r>
            <a:r>
              <a:rPr lang="en-US" altLang="zh-CN" dirty="0"/>
              <a:t>RAM</a:t>
            </a:r>
            <a:r>
              <a:rPr lang="zh-CN" altLang="en-US" dirty="0"/>
              <a:t>。 目前</a:t>
            </a:r>
            <a:r>
              <a:rPr lang="en-US" altLang="zh-CN" dirty="0"/>
              <a:t>FPGA</a:t>
            </a:r>
            <a:r>
              <a:rPr lang="zh-CN" altLang="en-US" dirty="0"/>
              <a:t>中多使用</a:t>
            </a:r>
            <a:r>
              <a:rPr lang="en-US" altLang="zh-CN" dirty="0"/>
              <a:t>4</a:t>
            </a:r>
            <a:r>
              <a:rPr lang="zh-CN" altLang="en-US" dirty="0"/>
              <a:t>输入的</a:t>
            </a:r>
            <a:r>
              <a:rPr lang="en-US" altLang="zh-CN" dirty="0"/>
              <a:t>LUT</a:t>
            </a:r>
            <a:r>
              <a:rPr lang="zh-CN" altLang="en-US" dirty="0"/>
              <a:t>，所以每一个</a:t>
            </a:r>
            <a:r>
              <a:rPr lang="en-US" altLang="zh-CN" dirty="0"/>
              <a:t>LUT</a:t>
            </a:r>
            <a:r>
              <a:rPr lang="zh-CN" altLang="en-US" dirty="0"/>
              <a:t>可以看成一个有</a:t>
            </a:r>
            <a:r>
              <a:rPr lang="en-US" altLang="zh-CN" dirty="0"/>
              <a:t>4</a:t>
            </a:r>
            <a:r>
              <a:rPr lang="zh-CN" altLang="en-US" dirty="0"/>
              <a:t>位地址线的</a:t>
            </a:r>
            <a:r>
              <a:rPr lang="en-US" altLang="zh-CN" dirty="0"/>
              <a:t>16x1</a:t>
            </a:r>
            <a:r>
              <a:rPr lang="zh-CN" altLang="en-US" dirty="0"/>
              <a:t>的</a:t>
            </a:r>
            <a:r>
              <a:rPr lang="en-US" altLang="zh-CN" dirty="0"/>
              <a:t>RAM</a:t>
            </a:r>
            <a:r>
              <a:rPr lang="zh-CN" altLang="en-US" dirty="0"/>
              <a:t>。 当用户通过原理图或</a:t>
            </a:r>
            <a:r>
              <a:rPr lang="en-US" altLang="zh-CN" dirty="0"/>
              <a:t>HDL</a:t>
            </a:r>
            <a:r>
              <a:rPr lang="zh-CN" altLang="en-US" dirty="0"/>
              <a:t>语言描述了一个逻辑电路以后，</a:t>
            </a:r>
            <a:r>
              <a:rPr lang="en-US" altLang="zh-CN" dirty="0"/>
              <a:t>PLD/FPGA</a:t>
            </a:r>
            <a:r>
              <a:rPr lang="zh-CN" altLang="en-US" dirty="0"/>
              <a:t>开发软件会自动计算逻辑电路的所有可能的结果，并把结果事先写入</a:t>
            </a:r>
            <a:r>
              <a:rPr lang="en-US" altLang="zh-CN" dirty="0"/>
              <a:t>RAM,</a:t>
            </a:r>
            <a:r>
              <a:rPr lang="zh-CN" altLang="en-US" dirty="0"/>
              <a:t>这样，每输入一个信号进行逻辑运算就等于输入一个地址进行查表，找出地址对应的内容，然后输出即可。</a:t>
            </a:r>
            <a:br>
              <a:rPr lang="zh-CN" altLang="en-US" dirty="0"/>
            </a:br>
            <a:r>
              <a:rPr lang="en-US" altLang="zh-CN" sz="1200" dirty="0">
                <a:effectLst>
                  <a:outerShdw blurRad="38100" dist="38100" dir="2700000" algn="tl">
                    <a:srgbClr val="000000"/>
                  </a:outerShdw>
                </a:effectLst>
                <a:ea typeface="宋体" pitchFamily="2" charset="-122"/>
              </a:rPr>
              <a:t>LUT is a RAM with data width of 1bit.</a:t>
            </a:r>
          </a:p>
          <a:p>
            <a:pPr marL="342900" indent="-342900">
              <a:spcBef>
                <a:spcPct val="20000"/>
              </a:spcBef>
              <a:buClr>
                <a:schemeClr val="hlink"/>
              </a:buClr>
              <a:buFont typeface="Wingdings" pitchFamily="2" charset="2"/>
              <a:buBlip>
                <a:blip r:embed="rId3"/>
              </a:buBlip>
            </a:pPr>
            <a:r>
              <a:rPr lang="en-US" altLang="zh-CN" sz="1200" dirty="0">
                <a:effectLst>
                  <a:outerShdw blurRad="38100" dist="38100" dir="2700000" algn="tl">
                    <a:srgbClr val="000000"/>
                  </a:outerShdw>
                </a:effectLst>
                <a:ea typeface="宋体" pitchFamily="2" charset="-122"/>
              </a:rPr>
              <a:t>The contents are programmed at power up</a:t>
            </a:r>
          </a:p>
          <a:p>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20</a:t>
            </a:fld>
            <a:endParaRPr lang="en-US" altLang="zh-CN"/>
          </a:p>
        </p:txBody>
      </p:sp>
    </p:spTree>
    <p:extLst>
      <p:ext uri="{BB962C8B-B14F-4D97-AF65-F5344CB8AC3E}">
        <p14:creationId xmlns:p14="http://schemas.microsoft.com/office/powerpoint/2010/main" val="2727731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a:t>FPGA</a:t>
            </a:r>
            <a:r>
              <a:rPr lang="zh-CN" altLang="zh-CN" dirty="0"/>
              <a:t>的可编程特性使其应用非常灵活，但是，可编程的特性使得</a:t>
            </a:r>
            <a:r>
              <a:rPr lang="en-US" altLang="zh-CN" dirty="0"/>
              <a:t>FPGA</a:t>
            </a:r>
            <a:r>
              <a:rPr lang="zh-CN" altLang="zh-CN" dirty="0"/>
              <a:t>芯片内部逻辑门的使用率大幅降低，导致了</a:t>
            </a:r>
            <a:r>
              <a:rPr lang="en-US" altLang="zh-CN" dirty="0"/>
              <a:t>FPGA</a:t>
            </a:r>
            <a:r>
              <a:rPr lang="zh-CN" altLang="zh-CN" dirty="0"/>
              <a:t>器件功耗高、速度慢、资源冗余且价格昂贵。</a:t>
            </a:r>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21</a:t>
            </a:fld>
            <a:endParaRPr lang="en-US" altLang="zh-CN"/>
          </a:p>
        </p:txBody>
      </p:sp>
    </p:spTree>
    <p:extLst>
      <p:ext uri="{BB962C8B-B14F-4D97-AF65-F5344CB8AC3E}">
        <p14:creationId xmlns:p14="http://schemas.microsoft.com/office/powerpoint/2010/main" val="2786860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25</a:t>
            </a:fld>
            <a:endParaRPr lang="en-US" altLang="zh-CN"/>
          </a:p>
        </p:txBody>
      </p:sp>
    </p:spTree>
    <p:extLst>
      <p:ext uri="{BB962C8B-B14F-4D97-AF65-F5344CB8AC3E}">
        <p14:creationId xmlns:p14="http://schemas.microsoft.com/office/powerpoint/2010/main" val="3608648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设计、代码、编译</a:t>
            </a:r>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26</a:t>
            </a:fld>
            <a:endParaRPr lang="en-US" altLang="zh-CN"/>
          </a:p>
        </p:txBody>
      </p:sp>
    </p:spTree>
    <p:extLst>
      <p:ext uri="{BB962C8B-B14F-4D97-AF65-F5344CB8AC3E}">
        <p14:creationId xmlns:p14="http://schemas.microsoft.com/office/powerpoint/2010/main" val="3678339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sz="1200" dirty="0"/>
              <a:t>Programmable Logic Devices</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a:t>
            </a:fld>
            <a:endParaRPr lang="en-US" altLang="zh-CN"/>
          </a:p>
        </p:txBody>
      </p:sp>
    </p:spTree>
    <p:extLst>
      <p:ext uri="{BB962C8B-B14F-4D97-AF65-F5344CB8AC3E}">
        <p14:creationId xmlns:p14="http://schemas.microsoft.com/office/powerpoint/2010/main" val="393323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27</a:t>
            </a:fld>
            <a:endParaRPr lang="en-US" altLang="zh-CN"/>
          </a:p>
        </p:txBody>
      </p:sp>
    </p:spTree>
    <p:extLst>
      <p:ext uri="{BB962C8B-B14F-4D97-AF65-F5344CB8AC3E}">
        <p14:creationId xmlns:p14="http://schemas.microsoft.com/office/powerpoint/2010/main" val="3677565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数字系统一般由若干个模块组成，除了需要对每一个模块分别验证之外，还需要将所有模块连接起来，对整个数字系统进行整体验证，称为系统级验证。</a:t>
            </a:r>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28</a:t>
            </a:fld>
            <a:endParaRPr lang="en-US" altLang="zh-CN"/>
          </a:p>
        </p:txBody>
      </p:sp>
    </p:spTree>
    <p:extLst>
      <p:ext uri="{BB962C8B-B14F-4D97-AF65-F5344CB8AC3E}">
        <p14:creationId xmlns:p14="http://schemas.microsoft.com/office/powerpoint/2010/main" val="1604757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标准单元是工艺相关的，由晶元厂商以提供标准单元库的方式提供，使用不同的工艺需要使用不同的标准单元库。综合工具在这一阶段中需要读取标准单元库的信息，然后与多级综合的结果进行模式匹配，完成到标准单元的映射。</a:t>
            </a:r>
            <a:endParaRPr lang="en-US" altLang="zh-CN" sz="1200" kern="1200" dirty="0">
              <a:solidFill>
                <a:schemeClr val="tx1"/>
              </a:solidFill>
              <a:effectLst/>
              <a:latin typeface="Arial"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EDA</a:t>
            </a:r>
            <a:r>
              <a:rPr lang="zh-CN" altLang="zh-CN" dirty="0"/>
              <a:t>工具无法直接理解</a:t>
            </a:r>
            <a:r>
              <a:rPr lang="en-US" altLang="zh-CN" dirty="0"/>
              <a:t>HDL</a:t>
            </a:r>
            <a:r>
              <a:rPr lang="zh-CN" altLang="en-US" dirty="0"/>
              <a:t>程序。</a:t>
            </a:r>
          </a:p>
          <a:p>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29</a:t>
            </a:fld>
            <a:endParaRPr lang="en-US" altLang="zh-CN"/>
          </a:p>
        </p:txBody>
      </p:sp>
    </p:spTree>
    <p:extLst>
      <p:ext uri="{BB962C8B-B14F-4D97-AF65-F5344CB8AC3E}">
        <p14:creationId xmlns:p14="http://schemas.microsoft.com/office/powerpoint/2010/main" val="132776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sz="2400" b="1" dirty="0"/>
              <a:t>在数字电路设计中，数字电路可简单归纳为两种要素：</a:t>
            </a:r>
            <a:r>
              <a:rPr lang="zh-CN" altLang="en-US" sz="2400" b="1" dirty="0">
                <a:solidFill>
                  <a:srgbClr val="FF0000"/>
                </a:solidFill>
              </a:rPr>
              <a:t>线</a:t>
            </a:r>
            <a:r>
              <a:rPr lang="zh-CN" altLang="en-US" sz="2400" b="1" dirty="0"/>
              <a:t>和</a:t>
            </a:r>
            <a:r>
              <a:rPr lang="zh-CN" altLang="en-US" sz="2400" b="1" dirty="0">
                <a:solidFill>
                  <a:srgbClr val="FF0000"/>
                </a:solidFill>
              </a:rPr>
              <a:t>器件</a:t>
            </a:r>
            <a:r>
              <a:rPr lang="zh-CN" altLang="en-US" sz="2400" b="1" dirty="0"/>
              <a:t>。</a:t>
            </a:r>
            <a:endParaRPr lang="en-US" altLang="zh-CN" sz="2400" b="1" dirty="0"/>
          </a:p>
          <a:p>
            <a:pPr lvl="1">
              <a:spcBef>
                <a:spcPts val="0"/>
              </a:spcBef>
              <a:buClr>
                <a:schemeClr val="tx2"/>
              </a:buClr>
              <a:buSzPct val="90000"/>
              <a:buFont typeface="Arial" pitchFamily="34" charset="0"/>
              <a:buChar char="•"/>
            </a:pPr>
            <a:r>
              <a:rPr kumimoji="1" lang="zh-CN" altLang="en-US" sz="2400" dirty="0">
                <a:latin typeface="黑体" pitchFamily="2" charset="-122"/>
                <a:ea typeface="黑体" pitchFamily="2" charset="-122"/>
              </a:rPr>
              <a:t>线：物理电路中的</a:t>
            </a:r>
            <a:r>
              <a:rPr lang="zh-CN" altLang="en-US" sz="2400" dirty="0"/>
              <a:t>连线；</a:t>
            </a:r>
            <a:r>
              <a:rPr kumimoji="1" lang="zh-CN" altLang="en-US" sz="2400" dirty="0">
                <a:latin typeface="Times New Roman" pitchFamily="18" charset="0"/>
              </a:rPr>
              <a:t> </a:t>
            </a:r>
            <a:r>
              <a:rPr kumimoji="1" lang="en-US" altLang="zh-CN" sz="2400" dirty="0">
                <a:latin typeface="Times New Roman" pitchFamily="18" charset="0"/>
              </a:rPr>
              <a:t>Verilog</a:t>
            </a:r>
            <a:r>
              <a:rPr kumimoji="1" lang="zh-CN" altLang="en-US" sz="2400" dirty="0">
                <a:latin typeface="Times New Roman" pitchFamily="18" charset="0"/>
              </a:rPr>
              <a:t>称为网格</a:t>
            </a:r>
            <a:r>
              <a:rPr kumimoji="1" lang="en-US" altLang="zh-CN" sz="2400" dirty="0">
                <a:latin typeface="Times New Roman" pitchFamily="18" charset="0"/>
              </a:rPr>
              <a:t>net</a:t>
            </a:r>
            <a:r>
              <a:rPr kumimoji="1" lang="zh-CN" altLang="en-US" sz="2400" dirty="0">
                <a:latin typeface="Times New Roman" pitchFamily="18" charset="0"/>
              </a:rPr>
              <a:t>，默认的网格类型是</a:t>
            </a:r>
            <a:r>
              <a:rPr kumimoji="1" lang="en-US" altLang="zh-CN" sz="2400" dirty="0">
                <a:latin typeface="Times New Roman" pitchFamily="18" charset="0"/>
              </a:rPr>
              <a:t>wire</a:t>
            </a:r>
            <a:r>
              <a:rPr kumimoji="1" lang="zh-CN" altLang="en-US" sz="2400" dirty="0">
                <a:latin typeface="Times New Roman" pitchFamily="18" charset="0"/>
              </a:rPr>
              <a:t>。</a:t>
            </a:r>
            <a:endParaRPr kumimoji="1" lang="en-US" altLang="zh-CN" sz="2400" dirty="0">
              <a:latin typeface="Times New Roman" pitchFamily="18" charset="0"/>
            </a:endParaRPr>
          </a:p>
          <a:p>
            <a:pPr lvl="1">
              <a:spcBef>
                <a:spcPts val="0"/>
              </a:spcBef>
              <a:buClr>
                <a:schemeClr val="tx2"/>
              </a:buClr>
              <a:buSzPct val="90000"/>
              <a:buFont typeface="Arial" pitchFamily="34" charset="0"/>
              <a:buChar char="•"/>
            </a:pPr>
            <a:r>
              <a:rPr kumimoji="1" lang="zh-CN" altLang="en-US" sz="2400" dirty="0">
                <a:latin typeface="黑体" pitchFamily="2" charset="-122"/>
                <a:ea typeface="黑体" pitchFamily="2" charset="-122"/>
              </a:rPr>
              <a:t>器件：等同于模块的概念。</a:t>
            </a:r>
            <a:endParaRPr lang="zh-CN" altLang="en-US" sz="2400" b="1" dirty="0"/>
          </a:p>
          <a:p>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32</a:t>
            </a:fld>
            <a:endParaRPr lang="en-US" altLang="zh-CN"/>
          </a:p>
        </p:txBody>
      </p:sp>
    </p:spTree>
    <p:extLst>
      <p:ext uri="{BB962C8B-B14F-4D97-AF65-F5344CB8AC3E}">
        <p14:creationId xmlns:p14="http://schemas.microsoft.com/office/powerpoint/2010/main" val="1508677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sz="1200" dirty="0">
                <a:latin typeface="+mn-ea"/>
              </a:rPr>
              <a:t>模块通过</a:t>
            </a:r>
            <a:r>
              <a:rPr lang="zh-CN" altLang="en-US" sz="1200" dirty="0">
                <a:solidFill>
                  <a:srgbClr val="FF0000"/>
                </a:solidFill>
                <a:latin typeface="+mn-ea"/>
              </a:rPr>
              <a:t>输入</a:t>
            </a:r>
            <a:r>
              <a:rPr lang="zh-CN" altLang="en-US" sz="1200" dirty="0">
                <a:latin typeface="+mn-ea"/>
              </a:rPr>
              <a:t>和</a:t>
            </a:r>
            <a:r>
              <a:rPr lang="zh-CN" altLang="en-US" sz="1200" dirty="0">
                <a:solidFill>
                  <a:srgbClr val="FF0000"/>
                </a:solidFill>
                <a:latin typeface="+mn-ea"/>
              </a:rPr>
              <a:t>输出端口</a:t>
            </a:r>
            <a:r>
              <a:rPr lang="zh-CN" altLang="en-US" sz="1200" dirty="0">
                <a:latin typeface="+mn-ea"/>
              </a:rPr>
              <a:t>被高层的模块调用，但隐藏了内部的实现细节。</a:t>
            </a:r>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33</a:t>
            </a:fld>
            <a:endParaRPr lang="en-US" altLang="zh-CN"/>
          </a:p>
        </p:txBody>
      </p:sp>
    </p:spTree>
    <p:extLst>
      <p:ext uri="{BB962C8B-B14F-4D97-AF65-F5344CB8AC3E}">
        <p14:creationId xmlns:p14="http://schemas.microsoft.com/office/powerpoint/2010/main" val="2304029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35</a:t>
            </a:fld>
            <a:endParaRPr lang="en-US" altLang="zh-CN"/>
          </a:p>
        </p:txBody>
      </p:sp>
    </p:spTree>
    <p:extLst>
      <p:ext uri="{BB962C8B-B14F-4D97-AF65-F5344CB8AC3E}">
        <p14:creationId xmlns:p14="http://schemas.microsoft.com/office/powerpoint/2010/main" val="2943084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例如，</a:t>
            </a:r>
            <a:r>
              <a:rPr lang="en-US" altLang="zh-CN" sz="1200" kern="1200" dirty="0">
                <a:solidFill>
                  <a:schemeClr val="tx1"/>
                </a:solidFill>
                <a:effectLst/>
                <a:latin typeface="Arial" charset="0"/>
                <a:ea typeface="宋体" pitchFamily="2" charset="-122"/>
                <a:cs typeface="+mn-cs"/>
              </a:rPr>
              <a:t>wire b[2:0]</a:t>
            </a:r>
            <a:r>
              <a:rPr lang="zh-CN" altLang="zh-CN" sz="1200" kern="1200" dirty="0">
                <a:solidFill>
                  <a:schemeClr val="tx1"/>
                </a:solidFill>
                <a:effectLst/>
                <a:latin typeface="Arial" charset="0"/>
                <a:ea typeface="宋体" pitchFamily="2" charset="-122"/>
                <a:cs typeface="+mn-cs"/>
              </a:rPr>
              <a:t>表示数组</a:t>
            </a:r>
            <a:r>
              <a:rPr lang="en-US" altLang="zh-CN" sz="1200" kern="1200" dirty="0">
                <a:solidFill>
                  <a:schemeClr val="tx1"/>
                </a:solidFill>
                <a:effectLst/>
                <a:latin typeface="Arial" charset="0"/>
                <a:ea typeface="宋体" pitchFamily="2" charset="-122"/>
                <a:cs typeface="+mn-cs"/>
              </a:rPr>
              <a:t>b</a:t>
            </a:r>
            <a:r>
              <a:rPr lang="zh-CN" altLang="zh-CN" sz="1200" kern="1200" dirty="0">
                <a:solidFill>
                  <a:schemeClr val="tx1"/>
                </a:solidFill>
                <a:effectLst/>
                <a:latin typeface="Arial" charset="0"/>
                <a:ea typeface="宋体" pitchFamily="2" charset="-122"/>
                <a:cs typeface="+mn-cs"/>
              </a:rPr>
              <a:t>包含</a:t>
            </a:r>
            <a:r>
              <a:rPr lang="en-US" altLang="zh-CN" sz="1200" kern="12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根位宽为</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的连线；</a:t>
            </a:r>
            <a:r>
              <a:rPr lang="en-US" altLang="zh-CN" sz="1200" kern="1200" dirty="0">
                <a:solidFill>
                  <a:schemeClr val="tx1"/>
                </a:solidFill>
                <a:effectLst/>
                <a:latin typeface="Arial" charset="0"/>
                <a:ea typeface="宋体" pitchFamily="2" charset="-122"/>
                <a:cs typeface="+mn-cs"/>
              </a:rPr>
              <a:t>reg r[9:0]</a:t>
            </a:r>
            <a:r>
              <a:rPr lang="zh-CN" altLang="zh-CN" sz="1200" kern="1200" dirty="0">
                <a:solidFill>
                  <a:schemeClr val="tx1"/>
                </a:solidFill>
                <a:effectLst/>
                <a:latin typeface="Arial" charset="0"/>
                <a:ea typeface="宋体" pitchFamily="2" charset="-122"/>
                <a:cs typeface="+mn-cs"/>
              </a:rPr>
              <a:t>表示数组</a:t>
            </a:r>
            <a:r>
              <a:rPr lang="en-US" altLang="zh-CN" sz="1200" kern="1200" dirty="0">
                <a:solidFill>
                  <a:schemeClr val="tx1"/>
                </a:solidFill>
                <a:effectLst/>
                <a:latin typeface="Arial" charset="0"/>
                <a:ea typeface="宋体" pitchFamily="2" charset="-122"/>
                <a:cs typeface="+mn-cs"/>
              </a:rPr>
              <a:t>r</a:t>
            </a:r>
            <a:r>
              <a:rPr lang="zh-CN" altLang="zh-CN" sz="1200" kern="1200" dirty="0">
                <a:solidFill>
                  <a:schemeClr val="tx1"/>
                </a:solidFill>
                <a:effectLst/>
                <a:latin typeface="Arial" charset="0"/>
                <a:ea typeface="宋体" pitchFamily="2" charset="-122"/>
                <a:cs typeface="+mn-cs"/>
              </a:rPr>
              <a:t>包含</a:t>
            </a:r>
            <a:r>
              <a:rPr lang="en-US" altLang="zh-CN" sz="1200" kern="1200" dirty="0">
                <a:solidFill>
                  <a:schemeClr val="tx1"/>
                </a:solidFill>
                <a:effectLst/>
                <a:latin typeface="Arial" charset="0"/>
                <a:ea typeface="宋体" pitchFamily="2" charset="-122"/>
                <a:cs typeface="+mn-cs"/>
              </a:rPr>
              <a:t>10</a:t>
            </a:r>
            <a:r>
              <a:rPr lang="zh-CN" altLang="zh-CN" sz="1200" kern="1200" dirty="0">
                <a:solidFill>
                  <a:schemeClr val="tx1"/>
                </a:solidFill>
                <a:effectLst/>
                <a:latin typeface="Arial" charset="0"/>
                <a:ea typeface="宋体" pitchFamily="2" charset="-122"/>
                <a:cs typeface="+mn-cs"/>
              </a:rPr>
              <a:t>个位宽为</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的寄存器。</a:t>
            </a:r>
            <a:r>
              <a:rPr lang="en-US" altLang="zh-CN" sz="1200" kern="1200" dirty="0">
                <a:solidFill>
                  <a:schemeClr val="tx1"/>
                </a:solidFill>
                <a:effectLst/>
                <a:latin typeface="Arial" charset="0"/>
                <a:ea typeface="宋体" pitchFamily="2" charset="-122"/>
                <a:cs typeface="+mn-cs"/>
              </a:rPr>
              <a:t>reg[15:0] mem [1023:0]; // 1K</a:t>
            </a:r>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16 b</a:t>
            </a:r>
            <a:r>
              <a:rPr lang="zh-CN" altLang="zh-CN" sz="1200" kern="1200" dirty="0">
                <a:solidFill>
                  <a:schemeClr val="tx1"/>
                </a:solidFill>
                <a:effectLst/>
                <a:latin typeface="Arial" charset="0"/>
                <a:ea typeface="宋体" pitchFamily="2" charset="-122"/>
                <a:cs typeface="+mn-cs"/>
              </a:rPr>
              <a:t>存储器</a:t>
            </a:r>
            <a:r>
              <a:rPr lang="en-US" altLang="zh-CN" sz="1200" kern="1200" dirty="0">
                <a:solidFill>
                  <a:schemeClr val="tx1"/>
                </a:solidFill>
                <a:effectLst/>
                <a:latin typeface="Arial" charset="0"/>
                <a:ea typeface="宋体" pitchFamily="2" charset="-122"/>
                <a:cs typeface="+mn-cs"/>
              </a:rPr>
              <a:t>mem</a:t>
            </a:r>
            <a:endParaRPr lang="zh-CN" altLang="zh-CN" sz="1200" kern="1200" dirty="0">
              <a:solidFill>
                <a:schemeClr val="tx1"/>
              </a:solidFill>
              <a:effectLst/>
              <a:latin typeface="Arial"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Arial" charset="0"/>
              <a:ea typeface="宋体" pitchFamily="2" charset="-122"/>
              <a:cs typeface="+mn-cs"/>
            </a:endParaRPr>
          </a:p>
          <a:p>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38</a:t>
            </a:fld>
            <a:endParaRPr lang="en-US" altLang="zh-CN"/>
          </a:p>
        </p:txBody>
      </p:sp>
    </p:spTree>
    <p:extLst>
      <p:ext uri="{BB962C8B-B14F-4D97-AF65-F5344CB8AC3E}">
        <p14:creationId xmlns:p14="http://schemas.microsoft.com/office/powerpoint/2010/main" val="255481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39</a:t>
            </a:fld>
            <a:endParaRPr lang="en-US" altLang="zh-CN"/>
          </a:p>
        </p:txBody>
      </p:sp>
    </p:spTree>
    <p:extLst>
      <p:ext uri="{BB962C8B-B14F-4D97-AF65-F5344CB8AC3E}">
        <p14:creationId xmlns:p14="http://schemas.microsoft.com/office/powerpoint/2010/main" val="1496673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42</a:t>
            </a:fld>
            <a:endParaRPr lang="en-US" altLang="zh-CN"/>
          </a:p>
        </p:txBody>
      </p:sp>
    </p:spTree>
    <p:extLst>
      <p:ext uri="{BB962C8B-B14F-4D97-AF65-F5344CB8AC3E}">
        <p14:creationId xmlns:p14="http://schemas.microsoft.com/office/powerpoint/2010/main" val="37659188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归约运算符“</a:t>
            </a:r>
            <a:r>
              <a:rPr lang="en-US" altLang="zh-CN" sz="1200" kern="1200" dirty="0">
                <a:solidFill>
                  <a:schemeClr val="tx1"/>
                </a:solidFill>
                <a:effectLst/>
                <a:latin typeface="Arial" charset="0"/>
                <a:ea typeface="宋体" pitchFamily="2" charset="-122"/>
                <a:cs typeface="+mn-cs"/>
              </a:rPr>
              <a:t>~&amp;</a:t>
            </a:r>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”和“</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”各自综合出的电路分别等价于在“</a:t>
            </a:r>
            <a:r>
              <a:rPr lang="en-US" altLang="zh-CN" sz="1200" kern="1200" dirty="0">
                <a:solidFill>
                  <a:schemeClr val="tx1"/>
                </a:solidFill>
                <a:effectLst/>
                <a:latin typeface="Arial" charset="0"/>
                <a:ea typeface="宋体" pitchFamily="2" charset="-122"/>
                <a:cs typeface="+mn-cs"/>
              </a:rPr>
              <a:t>&amp;</a:t>
            </a:r>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”和“</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”综合出的与门、或门和异或门之后再添加一个非门。</a:t>
            </a:r>
          </a:p>
          <a:p>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43</a:t>
            </a:fld>
            <a:endParaRPr lang="en-US" altLang="zh-CN"/>
          </a:p>
        </p:txBody>
      </p:sp>
    </p:spTree>
    <p:extLst>
      <p:ext uri="{BB962C8B-B14F-4D97-AF65-F5344CB8AC3E}">
        <p14:creationId xmlns:p14="http://schemas.microsoft.com/office/powerpoint/2010/main" val="3311875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有哪些地方可编程？</a:t>
            </a:r>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a:t>
            </a:fld>
            <a:endParaRPr lang="en-US" altLang="zh-CN"/>
          </a:p>
        </p:txBody>
      </p:sp>
    </p:spTree>
    <p:extLst>
      <p:ext uri="{BB962C8B-B14F-4D97-AF65-F5344CB8AC3E}">
        <p14:creationId xmlns:p14="http://schemas.microsoft.com/office/powerpoint/2010/main" val="339165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等式运算符还包括“</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”和“</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”，用于支持不定态和高阻态的相等判断。但由于不定态和高阻态均不属于可综合电路的概念，故“</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”和“</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”为不可综合的运算符。</a:t>
            </a:r>
          </a:p>
          <a:p>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44</a:t>
            </a:fld>
            <a:endParaRPr lang="en-US" altLang="zh-CN"/>
          </a:p>
        </p:txBody>
      </p:sp>
    </p:spTree>
    <p:extLst>
      <p:ext uri="{BB962C8B-B14F-4D97-AF65-F5344CB8AC3E}">
        <p14:creationId xmlns:p14="http://schemas.microsoft.com/office/powerpoint/2010/main" val="368284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45</a:t>
            </a:fld>
            <a:endParaRPr lang="en-US" altLang="zh-CN"/>
          </a:p>
        </p:txBody>
      </p:sp>
    </p:spTree>
    <p:extLst>
      <p:ext uri="{BB962C8B-B14F-4D97-AF65-F5344CB8AC3E}">
        <p14:creationId xmlns:p14="http://schemas.microsoft.com/office/powerpoint/2010/main" val="4090341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这里移位器是一个组合逻辑电路，如桶形移位器。</a:t>
            </a:r>
          </a:p>
          <a:p>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46</a:t>
            </a:fld>
            <a:endParaRPr lang="en-US" altLang="zh-CN"/>
          </a:p>
        </p:txBody>
      </p:sp>
    </p:spTree>
    <p:extLst>
      <p:ext uri="{BB962C8B-B14F-4D97-AF65-F5344CB8AC3E}">
        <p14:creationId xmlns:p14="http://schemas.microsoft.com/office/powerpoint/2010/main" val="30917511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这里移位器是一个组合逻辑电路，如桶形移位器。</a:t>
            </a:r>
          </a:p>
          <a:p>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47</a:t>
            </a:fld>
            <a:endParaRPr lang="en-US" altLang="zh-CN"/>
          </a:p>
        </p:txBody>
      </p:sp>
    </p:spTree>
    <p:extLst>
      <p:ext uri="{BB962C8B-B14F-4D97-AF65-F5344CB8AC3E}">
        <p14:creationId xmlns:p14="http://schemas.microsoft.com/office/powerpoint/2010/main" val="40826900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为提高代码的可读性，在编写表达式时应尽量使用括号来显式地表示预期的行为</a:t>
            </a:r>
            <a:r>
              <a:rPr lang="zh-CN" altLang="en-US"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对于表达式“</a:t>
            </a:r>
            <a:r>
              <a:rPr lang="en-US" altLang="zh-CN" sz="1200" kern="1200" dirty="0">
                <a:solidFill>
                  <a:schemeClr val="tx1"/>
                </a:solidFill>
                <a:effectLst/>
                <a:latin typeface="Arial" charset="0"/>
                <a:ea typeface="宋体" pitchFamily="2" charset="-122"/>
                <a:cs typeface="+mn-cs"/>
              </a:rPr>
              <a:t>1 + a &lt;&lt; 2</a:t>
            </a:r>
            <a:r>
              <a:rPr lang="zh-CN" altLang="zh-CN" sz="1200" kern="1200" dirty="0">
                <a:solidFill>
                  <a:schemeClr val="tx1"/>
                </a:solidFill>
                <a:effectLst/>
                <a:latin typeface="Arial" charset="0"/>
                <a:ea typeface="宋体" pitchFamily="2" charset="-122"/>
                <a:cs typeface="+mn-cs"/>
              </a:rPr>
              <a:t>”，按照运算符的优先级，其行为等价于“</a:t>
            </a:r>
            <a:r>
              <a:rPr lang="en-US" altLang="zh-CN" sz="1200" kern="1200" dirty="0">
                <a:solidFill>
                  <a:schemeClr val="tx1"/>
                </a:solidFill>
                <a:effectLst/>
                <a:latin typeface="Arial" charset="0"/>
                <a:ea typeface="宋体" pitchFamily="2" charset="-122"/>
                <a:cs typeface="+mn-cs"/>
              </a:rPr>
              <a:t>(1 + a) &lt;&lt; 2</a:t>
            </a:r>
            <a:r>
              <a:rPr lang="zh-CN" altLang="zh-CN" sz="1200" kern="1200" dirty="0">
                <a:solidFill>
                  <a:schemeClr val="tx1"/>
                </a:solidFill>
                <a:effectLst/>
                <a:latin typeface="Arial" charset="0"/>
                <a:ea typeface="宋体" pitchFamily="2" charset="-122"/>
                <a:cs typeface="+mn-cs"/>
              </a:rPr>
              <a:t>”。</a:t>
            </a:r>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48</a:t>
            </a:fld>
            <a:endParaRPr lang="en-US" altLang="zh-CN"/>
          </a:p>
        </p:txBody>
      </p:sp>
    </p:spTree>
    <p:extLst>
      <p:ext uri="{BB962C8B-B14F-4D97-AF65-F5344CB8AC3E}">
        <p14:creationId xmlns:p14="http://schemas.microsoft.com/office/powerpoint/2010/main" val="34328137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49</a:t>
            </a:fld>
            <a:endParaRPr lang="en-US" altLang="zh-CN"/>
          </a:p>
        </p:txBody>
      </p:sp>
    </p:spTree>
    <p:extLst>
      <p:ext uri="{BB962C8B-B14F-4D97-AF65-F5344CB8AC3E}">
        <p14:creationId xmlns:p14="http://schemas.microsoft.com/office/powerpoint/2010/main" val="35465157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lvl="2">
              <a:spcBef>
                <a:spcPts val="0"/>
              </a:spcBef>
            </a:pPr>
            <a:r>
              <a:rPr lang="zh-CN" altLang="en-US" dirty="0"/>
              <a:t>门级结构化建模方式基本上相当于电路的门级结构图的直接翻译。门级结构化建模方式优点是，可以对电路的结构进行精确的控制，在关键路径的优化上可以起到明显的效果。</a:t>
            </a:r>
            <a:endParaRPr lang="en-US" altLang="zh-CN" dirty="0"/>
          </a:p>
          <a:p>
            <a:pPr marL="0" marR="0" lvl="2" indent="0" algn="l" defTabSz="914400" rtl="0" eaLnBrk="0" fontAlgn="base" latinLnBrk="0" hangingPunct="0">
              <a:lnSpc>
                <a:spcPct val="100000"/>
              </a:lnSpc>
              <a:spcBef>
                <a:spcPts val="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绝大部分项目不从门级角度进行设计，只有在追求极致性能时才会采用门级结构化建模方式对电路中的关键部分进行优化。</a:t>
            </a:r>
          </a:p>
          <a:p>
            <a:pPr marL="0" lvl="2">
              <a:spcBef>
                <a:spcPts val="0"/>
              </a:spcBef>
            </a:pPr>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50</a:t>
            </a:fld>
            <a:endParaRPr lang="en-US" altLang="zh-CN"/>
          </a:p>
        </p:txBody>
      </p:sp>
    </p:spTree>
    <p:extLst>
      <p:ext uri="{BB962C8B-B14F-4D97-AF65-F5344CB8AC3E}">
        <p14:creationId xmlns:p14="http://schemas.microsoft.com/office/powerpoint/2010/main" val="31044445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2" indent="0" algn="l" defTabSz="914400" rtl="0" eaLnBrk="0" fontAlgn="base" latinLnBrk="0" hangingPunct="0">
              <a:lnSpc>
                <a:spcPct val="100000"/>
              </a:lnSpc>
              <a:spcBef>
                <a:spcPts val="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大部分组合逻辑电路都是采用数据流建模方式来描述的。</a:t>
            </a:r>
          </a:p>
          <a:p>
            <a:pPr marL="0" lvl="2">
              <a:spcBef>
                <a:spcPts val="0"/>
              </a:spcBef>
            </a:pPr>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51</a:t>
            </a:fld>
            <a:endParaRPr lang="en-US" altLang="zh-CN"/>
          </a:p>
        </p:txBody>
      </p:sp>
    </p:spTree>
    <p:extLst>
      <p:ext uri="{BB962C8B-B14F-4D97-AF65-F5344CB8AC3E}">
        <p14:creationId xmlns:p14="http://schemas.microsoft.com/office/powerpoint/2010/main" val="12537178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lvl="2">
              <a:spcBef>
                <a:spcPts val="0"/>
              </a:spcBef>
            </a:pPr>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52</a:t>
            </a:fld>
            <a:endParaRPr lang="en-US" altLang="zh-CN"/>
          </a:p>
        </p:txBody>
      </p:sp>
    </p:spTree>
    <p:extLst>
      <p:ext uri="{BB962C8B-B14F-4D97-AF65-F5344CB8AC3E}">
        <p14:creationId xmlns:p14="http://schemas.microsoft.com/office/powerpoint/2010/main" val="5509504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行为建模方式借助高级语言的特性来对电路的功能进行描述，描述的效果更加接近人的思考方式，大大提升了开发效率，代码的可读性也更好。在现代数字系统的开发过程中，大部分时序逻辑电路都采用行为建模方式来开发。</a:t>
            </a:r>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53</a:t>
            </a:fld>
            <a:endParaRPr lang="en-US" altLang="zh-CN"/>
          </a:p>
        </p:txBody>
      </p:sp>
    </p:spTree>
    <p:extLst>
      <p:ext uri="{BB962C8B-B14F-4D97-AF65-F5344CB8AC3E}">
        <p14:creationId xmlns:p14="http://schemas.microsoft.com/office/powerpoint/2010/main" val="3256707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lvl="1"/>
            <a:r>
              <a:rPr lang="zh-CN" altLang="zh-CN" sz="2400" dirty="0"/>
              <a:t>符号×表示</a:t>
            </a:r>
            <a:r>
              <a:rPr lang="en-US" altLang="zh-CN" sz="2400" dirty="0"/>
              <a:t>PLD</a:t>
            </a:r>
            <a:r>
              <a:rPr lang="zh-CN" altLang="zh-CN" sz="2400" dirty="0"/>
              <a:t>芯片中的可编程连接开关</a:t>
            </a:r>
            <a:r>
              <a:rPr lang="zh-CN" altLang="en-US" sz="2400" dirty="0"/>
              <a:t>。</a:t>
            </a:r>
            <a:endParaRPr lang="en-US" altLang="zh-CN" sz="2400" dirty="0"/>
          </a:p>
          <a:p>
            <a:pPr lvl="1"/>
            <a:r>
              <a:rPr lang="en-US" altLang="zh-CN" sz="2400" dirty="0"/>
              <a:t>EDA</a:t>
            </a:r>
            <a:r>
              <a:rPr lang="zh-CN" altLang="zh-CN" sz="2400" dirty="0"/>
              <a:t>工具自动生成</a:t>
            </a:r>
            <a:r>
              <a:rPr lang="en-US" altLang="zh-CN" sz="2400" dirty="0"/>
              <a:t>PLD</a:t>
            </a:r>
            <a:r>
              <a:rPr lang="zh-CN" altLang="en-US" sz="2400" dirty="0"/>
              <a:t>开关的编程信息，生成编程文件。</a:t>
            </a:r>
            <a:endParaRPr lang="zh-CN" altLang="en-US" sz="2000" dirty="0"/>
          </a:p>
          <a:p>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4</a:t>
            </a:fld>
            <a:endParaRPr lang="en-US" altLang="zh-CN"/>
          </a:p>
        </p:txBody>
      </p:sp>
    </p:spTree>
    <p:extLst>
      <p:ext uri="{BB962C8B-B14F-4D97-AF65-F5344CB8AC3E}">
        <p14:creationId xmlns:p14="http://schemas.microsoft.com/office/powerpoint/2010/main" val="15541975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lvl="2">
              <a:spcBef>
                <a:spcPts val="0"/>
              </a:spcBef>
            </a:pPr>
            <a:r>
              <a:rPr lang="zh-CN" altLang="zh-CN" sz="1200" kern="1200" dirty="0">
                <a:solidFill>
                  <a:schemeClr val="tx1"/>
                </a:solidFill>
                <a:effectLst/>
                <a:latin typeface="Arial" charset="0"/>
                <a:ea typeface="宋体" pitchFamily="2" charset="-122"/>
                <a:cs typeface="+mn-cs"/>
              </a:rPr>
              <a:t>这些问题包括代码仿真行为正确但无法综合，代码仿真行为正确且可综合但综合后电路行为不正确等。</a:t>
            </a:r>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54</a:t>
            </a:fld>
            <a:endParaRPr lang="en-US" altLang="zh-CN"/>
          </a:p>
        </p:txBody>
      </p:sp>
    </p:spTree>
    <p:extLst>
      <p:ext uri="{BB962C8B-B14F-4D97-AF65-F5344CB8AC3E}">
        <p14:creationId xmlns:p14="http://schemas.microsoft.com/office/powerpoint/2010/main" val="11666374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charset="0"/>
                <a:ea typeface="宋体" pitchFamily="2" charset="-122"/>
                <a:cs typeface="+mn-cs"/>
              </a:rPr>
              <a:t>reg [31:0] </a:t>
            </a:r>
            <a:r>
              <a:rPr lang="en-US" altLang="zh-CN" sz="1200" kern="1200" dirty="0" err="1">
                <a:solidFill>
                  <a:schemeClr val="tx1"/>
                </a:solidFill>
                <a:effectLst/>
                <a:latin typeface="Arial" charset="0"/>
                <a:ea typeface="宋体" pitchFamily="2" charset="-122"/>
                <a:cs typeface="+mn-cs"/>
              </a:rPr>
              <a:t>cnt</a:t>
            </a:r>
            <a:r>
              <a:rPr lang="en-US" altLang="zh-CN" sz="1200" kern="1200" dirty="0">
                <a:solidFill>
                  <a:schemeClr val="tx1"/>
                </a:solidFill>
                <a:effectLst/>
                <a:latin typeface="Arial"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always @ (</a:t>
            </a:r>
            <a:r>
              <a:rPr lang="en-US" altLang="zh-CN" sz="1200" kern="1200" dirty="0" err="1">
                <a:solidFill>
                  <a:schemeClr val="tx1"/>
                </a:solidFill>
                <a:effectLst/>
                <a:latin typeface="Arial" charset="0"/>
                <a:ea typeface="宋体" pitchFamily="2" charset="-122"/>
                <a:cs typeface="+mn-cs"/>
              </a:rPr>
              <a:t>posedge</a:t>
            </a:r>
            <a:r>
              <a:rPr lang="en-US" altLang="zh-CN" sz="1200" kern="1200" dirty="0">
                <a:solidFill>
                  <a:schemeClr val="tx1"/>
                </a:solidFill>
                <a:effectLst/>
                <a:latin typeface="Arial" charset="0"/>
                <a:ea typeface="宋体" pitchFamily="2" charset="-122"/>
                <a:cs typeface="+mn-cs"/>
              </a:rPr>
              <a:t> </a:t>
            </a:r>
            <a:r>
              <a:rPr lang="en-US" altLang="zh-CN" sz="1200" kern="1200" dirty="0" err="1">
                <a:solidFill>
                  <a:schemeClr val="tx1"/>
                </a:solidFill>
                <a:effectLst/>
                <a:latin typeface="Arial" charset="0"/>
                <a:ea typeface="宋体" pitchFamily="2" charset="-122"/>
                <a:cs typeface="+mn-cs"/>
              </a:rPr>
              <a:t>clk</a:t>
            </a:r>
            <a:r>
              <a:rPr lang="en-US" altLang="zh-CN" sz="1200" kern="1200" dirty="0">
                <a:solidFill>
                  <a:schemeClr val="tx1"/>
                </a:solidFill>
                <a:effectLst/>
                <a:latin typeface="Arial"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r>
              <a:rPr lang="en-US" altLang="zh-CN" sz="1200" kern="1200" dirty="0" err="1">
                <a:solidFill>
                  <a:schemeClr val="tx1"/>
                </a:solidFill>
                <a:effectLst/>
                <a:latin typeface="Arial" charset="0"/>
                <a:ea typeface="宋体" pitchFamily="2" charset="-122"/>
                <a:cs typeface="+mn-cs"/>
              </a:rPr>
              <a:t>cnt</a:t>
            </a:r>
            <a:r>
              <a:rPr lang="en-US" altLang="zh-CN" sz="1200" kern="1200" dirty="0">
                <a:solidFill>
                  <a:schemeClr val="tx1"/>
                </a:solidFill>
                <a:effectLst/>
                <a:latin typeface="Arial" charset="0"/>
                <a:ea typeface="宋体" pitchFamily="2" charset="-122"/>
                <a:cs typeface="+mn-cs"/>
              </a:rPr>
              <a:t> &lt;= </a:t>
            </a:r>
            <a:r>
              <a:rPr lang="en-US" altLang="zh-CN" sz="1200" kern="1200" dirty="0" err="1">
                <a:solidFill>
                  <a:schemeClr val="tx1"/>
                </a:solidFill>
                <a:effectLst/>
                <a:latin typeface="Arial" charset="0"/>
                <a:ea typeface="宋体" pitchFamily="2" charset="-122"/>
                <a:cs typeface="+mn-cs"/>
              </a:rPr>
              <a:t>cnt</a:t>
            </a:r>
            <a:r>
              <a:rPr lang="en-US" altLang="zh-CN" sz="1200" kern="1200" dirty="0">
                <a:solidFill>
                  <a:schemeClr val="tx1"/>
                </a:solidFill>
                <a:effectLst/>
                <a:latin typeface="Arial" charset="0"/>
                <a:ea typeface="宋体" pitchFamily="2" charset="-122"/>
                <a:cs typeface="+mn-cs"/>
              </a:rPr>
              <a:t> + 1’d1;</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上述</a:t>
            </a:r>
            <a:r>
              <a:rPr lang="en-US" altLang="zh-CN" sz="1200" kern="12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行代码可以综合出一个每来一个时钟自增</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的计数器。这里，赋值号右边引用的是</a:t>
            </a:r>
            <a:r>
              <a:rPr lang="en-US" altLang="zh-CN" sz="1200" kern="1200" dirty="0" err="1">
                <a:solidFill>
                  <a:schemeClr val="tx1"/>
                </a:solidFill>
                <a:effectLst/>
                <a:latin typeface="Arial" charset="0"/>
                <a:ea typeface="宋体" pitchFamily="2" charset="-122"/>
                <a:cs typeface="+mn-cs"/>
              </a:rPr>
              <a:t>cnt</a:t>
            </a:r>
            <a:r>
              <a:rPr lang="zh-CN" altLang="zh-CN" sz="1200" kern="1200" dirty="0">
                <a:solidFill>
                  <a:schemeClr val="tx1"/>
                </a:solidFill>
                <a:effectLst/>
                <a:latin typeface="Arial" charset="0"/>
                <a:ea typeface="宋体" pitchFamily="2" charset="-122"/>
                <a:cs typeface="+mn-cs"/>
              </a:rPr>
              <a:t>变量的旧值，因此这一赋值语句的含义为：在下一次时钟</a:t>
            </a:r>
            <a:r>
              <a:rPr lang="en-US" altLang="zh-CN" sz="1200" kern="1200" dirty="0" err="1">
                <a:solidFill>
                  <a:schemeClr val="tx1"/>
                </a:solidFill>
                <a:effectLst/>
                <a:latin typeface="Arial" charset="0"/>
                <a:ea typeface="宋体" pitchFamily="2" charset="-122"/>
                <a:cs typeface="+mn-cs"/>
              </a:rPr>
              <a:t>clk</a:t>
            </a:r>
            <a:r>
              <a:rPr lang="zh-CN" altLang="zh-CN" sz="1200" kern="1200" dirty="0">
                <a:solidFill>
                  <a:schemeClr val="tx1"/>
                </a:solidFill>
                <a:effectLst/>
                <a:latin typeface="Arial" charset="0"/>
                <a:ea typeface="宋体" pitchFamily="2" charset="-122"/>
                <a:cs typeface="+mn-cs"/>
              </a:rPr>
              <a:t>的上升沿到来时，将</a:t>
            </a:r>
            <a:r>
              <a:rPr lang="en-US" altLang="zh-CN" sz="1200" kern="1200" dirty="0" err="1">
                <a:solidFill>
                  <a:schemeClr val="tx1"/>
                </a:solidFill>
                <a:effectLst/>
                <a:latin typeface="Arial" charset="0"/>
                <a:ea typeface="宋体" pitchFamily="2" charset="-122"/>
                <a:cs typeface="+mn-cs"/>
              </a:rPr>
              <a:t>cnt</a:t>
            </a:r>
            <a:r>
              <a:rPr lang="zh-CN" altLang="zh-CN" sz="1200" kern="1200" dirty="0">
                <a:solidFill>
                  <a:schemeClr val="tx1"/>
                </a:solidFill>
                <a:effectLst/>
                <a:latin typeface="Arial" charset="0"/>
                <a:ea typeface="宋体" pitchFamily="2" charset="-122"/>
                <a:cs typeface="+mn-cs"/>
              </a:rPr>
              <a:t>变量的值更新为</a:t>
            </a:r>
            <a:r>
              <a:rPr lang="en-US" altLang="zh-CN" sz="1200" kern="1200" dirty="0" err="1">
                <a:solidFill>
                  <a:schemeClr val="tx1"/>
                </a:solidFill>
                <a:effectLst/>
                <a:latin typeface="Arial" charset="0"/>
                <a:ea typeface="宋体" pitchFamily="2" charset="-122"/>
                <a:cs typeface="+mn-cs"/>
              </a:rPr>
              <a:t>cnt</a:t>
            </a:r>
            <a:r>
              <a:rPr lang="zh-CN" altLang="zh-CN" sz="1200" kern="1200" dirty="0">
                <a:solidFill>
                  <a:schemeClr val="tx1"/>
                </a:solidFill>
                <a:effectLst/>
                <a:latin typeface="Arial" charset="0"/>
                <a:ea typeface="宋体" pitchFamily="2" charset="-122"/>
                <a:cs typeface="+mn-cs"/>
              </a:rPr>
              <a:t>变量的旧值加</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。显然，如果在描述组合逻辑电路时编写类似的代码，将会造成组合回路，从而产生错误。</a:t>
            </a:r>
          </a:p>
          <a:p>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55</a:t>
            </a:fld>
            <a:endParaRPr lang="en-US" altLang="zh-CN"/>
          </a:p>
        </p:txBody>
      </p:sp>
    </p:spTree>
    <p:extLst>
      <p:ext uri="{BB962C8B-B14F-4D97-AF65-F5344CB8AC3E}">
        <p14:creationId xmlns:p14="http://schemas.microsoft.com/office/powerpoint/2010/main" val="18381017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charset="0"/>
                <a:ea typeface="宋体" pitchFamily="2" charset="-122"/>
                <a:cs typeface="+mn-cs"/>
              </a:rPr>
              <a:t>reg [31:0] </a:t>
            </a:r>
            <a:r>
              <a:rPr lang="en-US" altLang="zh-CN" sz="1200" kern="1200" dirty="0" err="1">
                <a:solidFill>
                  <a:schemeClr val="tx1"/>
                </a:solidFill>
                <a:effectLst/>
                <a:latin typeface="Arial" charset="0"/>
                <a:ea typeface="宋体" pitchFamily="2" charset="-122"/>
                <a:cs typeface="+mn-cs"/>
              </a:rPr>
              <a:t>cnt</a:t>
            </a:r>
            <a:r>
              <a:rPr lang="en-US" altLang="zh-CN" sz="1200" kern="1200" dirty="0">
                <a:solidFill>
                  <a:schemeClr val="tx1"/>
                </a:solidFill>
                <a:effectLst/>
                <a:latin typeface="Arial"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always @ (</a:t>
            </a:r>
            <a:r>
              <a:rPr lang="en-US" altLang="zh-CN" sz="1200" kern="1200" dirty="0" err="1">
                <a:solidFill>
                  <a:schemeClr val="tx1"/>
                </a:solidFill>
                <a:effectLst/>
                <a:latin typeface="Arial" charset="0"/>
                <a:ea typeface="宋体" pitchFamily="2" charset="-122"/>
                <a:cs typeface="+mn-cs"/>
              </a:rPr>
              <a:t>posedge</a:t>
            </a:r>
            <a:r>
              <a:rPr lang="en-US" altLang="zh-CN" sz="1200" kern="1200" dirty="0">
                <a:solidFill>
                  <a:schemeClr val="tx1"/>
                </a:solidFill>
                <a:effectLst/>
                <a:latin typeface="Arial" charset="0"/>
                <a:ea typeface="宋体" pitchFamily="2" charset="-122"/>
                <a:cs typeface="+mn-cs"/>
              </a:rPr>
              <a:t> </a:t>
            </a:r>
            <a:r>
              <a:rPr lang="en-US" altLang="zh-CN" sz="1200" kern="1200" dirty="0" err="1">
                <a:solidFill>
                  <a:schemeClr val="tx1"/>
                </a:solidFill>
                <a:effectLst/>
                <a:latin typeface="Arial" charset="0"/>
                <a:ea typeface="宋体" pitchFamily="2" charset="-122"/>
                <a:cs typeface="+mn-cs"/>
              </a:rPr>
              <a:t>clk</a:t>
            </a:r>
            <a:r>
              <a:rPr lang="en-US" altLang="zh-CN" sz="1200" kern="1200" dirty="0">
                <a:solidFill>
                  <a:schemeClr val="tx1"/>
                </a:solidFill>
                <a:effectLst/>
                <a:latin typeface="Arial"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r>
              <a:rPr lang="en-US" altLang="zh-CN" sz="1200" kern="1200" dirty="0" err="1">
                <a:solidFill>
                  <a:schemeClr val="tx1"/>
                </a:solidFill>
                <a:effectLst/>
                <a:latin typeface="Arial" charset="0"/>
                <a:ea typeface="宋体" pitchFamily="2" charset="-122"/>
                <a:cs typeface="+mn-cs"/>
              </a:rPr>
              <a:t>cnt</a:t>
            </a:r>
            <a:r>
              <a:rPr lang="en-US" altLang="zh-CN" sz="1200" kern="1200" dirty="0">
                <a:solidFill>
                  <a:schemeClr val="tx1"/>
                </a:solidFill>
                <a:effectLst/>
                <a:latin typeface="Arial" charset="0"/>
                <a:ea typeface="宋体" pitchFamily="2" charset="-122"/>
                <a:cs typeface="+mn-cs"/>
              </a:rPr>
              <a:t> &lt;= </a:t>
            </a:r>
            <a:r>
              <a:rPr lang="en-US" altLang="zh-CN" sz="1200" kern="1200" dirty="0" err="1">
                <a:solidFill>
                  <a:schemeClr val="tx1"/>
                </a:solidFill>
                <a:effectLst/>
                <a:latin typeface="Arial" charset="0"/>
                <a:ea typeface="宋体" pitchFamily="2" charset="-122"/>
                <a:cs typeface="+mn-cs"/>
              </a:rPr>
              <a:t>cnt</a:t>
            </a:r>
            <a:r>
              <a:rPr lang="en-US" altLang="zh-CN" sz="1200" kern="1200" dirty="0">
                <a:solidFill>
                  <a:schemeClr val="tx1"/>
                </a:solidFill>
                <a:effectLst/>
                <a:latin typeface="Arial" charset="0"/>
                <a:ea typeface="宋体" pitchFamily="2" charset="-122"/>
                <a:cs typeface="+mn-cs"/>
              </a:rPr>
              <a:t> + 1’d1;</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上述</a:t>
            </a:r>
            <a:r>
              <a:rPr lang="en-US" altLang="zh-CN" sz="1200" kern="12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行代码可以综合出一个每来一个时钟自增</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的计数器。这里，赋值号右边引用的是</a:t>
            </a:r>
            <a:r>
              <a:rPr lang="en-US" altLang="zh-CN" sz="1200" kern="1200" dirty="0" err="1">
                <a:solidFill>
                  <a:schemeClr val="tx1"/>
                </a:solidFill>
                <a:effectLst/>
                <a:latin typeface="Arial" charset="0"/>
                <a:ea typeface="宋体" pitchFamily="2" charset="-122"/>
                <a:cs typeface="+mn-cs"/>
              </a:rPr>
              <a:t>cnt</a:t>
            </a:r>
            <a:r>
              <a:rPr lang="zh-CN" altLang="zh-CN" sz="1200" kern="1200" dirty="0">
                <a:solidFill>
                  <a:schemeClr val="tx1"/>
                </a:solidFill>
                <a:effectLst/>
                <a:latin typeface="Arial" charset="0"/>
                <a:ea typeface="宋体" pitchFamily="2" charset="-122"/>
                <a:cs typeface="+mn-cs"/>
              </a:rPr>
              <a:t>变量的旧值，因此这一赋值语句的含义为：在下一次时钟</a:t>
            </a:r>
            <a:r>
              <a:rPr lang="en-US" altLang="zh-CN" sz="1200" kern="1200" dirty="0" err="1">
                <a:solidFill>
                  <a:schemeClr val="tx1"/>
                </a:solidFill>
                <a:effectLst/>
                <a:latin typeface="Arial" charset="0"/>
                <a:ea typeface="宋体" pitchFamily="2" charset="-122"/>
                <a:cs typeface="+mn-cs"/>
              </a:rPr>
              <a:t>clk</a:t>
            </a:r>
            <a:r>
              <a:rPr lang="zh-CN" altLang="zh-CN" sz="1200" kern="1200" dirty="0">
                <a:solidFill>
                  <a:schemeClr val="tx1"/>
                </a:solidFill>
                <a:effectLst/>
                <a:latin typeface="Arial" charset="0"/>
                <a:ea typeface="宋体" pitchFamily="2" charset="-122"/>
                <a:cs typeface="+mn-cs"/>
              </a:rPr>
              <a:t>的上升沿到来时，将</a:t>
            </a:r>
            <a:r>
              <a:rPr lang="en-US" altLang="zh-CN" sz="1200" kern="1200" dirty="0" err="1">
                <a:solidFill>
                  <a:schemeClr val="tx1"/>
                </a:solidFill>
                <a:effectLst/>
                <a:latin typeface="Arial" charset="0"/>
                <a:ea typeface="宋体" pitchFamily="2" charset="-122"/>
                <a:cs typeface="+mn-cs"/>
              </a:rPr>
              <a:t>cnt</a:t>
            </a:r>
            <a:r>
              <a:rPr lang="zh-CN" altLang="zh-CN" sz="1200" kern="1200" dirty="0">
                <a:solidFill>
                  <a:schemeClr val="tx1"/>
                </a:solidFill>
                <a:effectLst/>
                <a:latin typeface="Arial" charset="0"/>
                <a:ea typeface="宋体" pitchFamily="2" charset="-122"/>
                <a:cs typeface="+mn-cs"/>
              </a:rPr>
              <a:t>变量的值更新为</a:t>
            </a:r>
            <a:r>
              <a:rPr lang="en-US" altLang="zh-CN" sz="1200" kern="1200" dirty="0" err="1">
                <a:solidFill>
                  <a:schemeClr val="tx1"/>
                </a:solidFill>
                <a:effectLst/>
                <a:latin typeface="Arial" charset="0"/>
                <a:ea typeface="宋体" pitchFamily="2" charset="-122"/>
                <a:cs typeface="+mn-cs"/>
              </a:rPr>
              <a:t>cnt</a:t>
            </a:r>
            <a:r>
              <a:rPr lang="zh-CN" altLang="zh-CN" sz="1200" kern="1200" dirty="0">
                <a:solidFill>
                  <a:schemeClr val="tx1"/>
                </a:solidFill>
                <a:effectLst/>
                <a:latin typeface="Arial" charset="0"/>
                <a:ea typeface="宋体" pitchFamily="2" charset="-122"/>
                <a:cs typeface="+mn-cs"/>
              </a:rPr>
              <a:t>变量的旧值加</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。显然，如果在描述组合逻辑电路时编写类似的代码，将会造成组合回路，从而产生错误。</a:t>
            </a:r>
          </a:p>
          <a:p>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56</a:t>
            </a:fld>
            <a:endParaRPr lang="en-US" altLang="zh-CN"/>
          </a:p>
        </p:txBody>
      </p:sp>
    </p:spTree>
    <p:extLst>
      <p:ext uri="{BB962C8B-B14F-4D97-AF65-F5344CB8AC3E}">
        <p14:creationId xmlns:p14="http://schemas.microsoft.com/office/powerpoint/2010/main" val="13384543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charset="0"/>
                <a:ea typeface="宋体" pitchFamily="2" charset="-122"/>
                <a:cs typeface="+mn-cs"/>
              </a:rPr>
              <a:t>reg [31:0] </a:t>
            </a:r>
            <a:r>
              <a:rPr lang="en-US" altLang="zh-CN" sz="1200" kern="1200" dirty="0" err="1">
                <a:solidFill>
                  <a:schemeClr val="tx1"/>
                </a:solidFill>
                <a:effectLst/>
                <a:latin typeface="Arial" charset="0"/>
                <a:ea typeface="宋体" pitchFamily="2" charset="-122"/>
                <a:cs typeface="+mn-cs"/>
              </a:rPr>
              <a:t>cnt</a:t>
            </a:r>
            <a:r>
              <a:rPr lang="en-US" altLang="zh-CN" sz="1200" kern="1200" dirty="0">
                <a:solidFill>
                  <a:schemeClr val="tx1"/>
                </a:solidFill>
                <a:effectLst/>
                <a:latin typeface="Arial"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always @ (</a:t>
            </a:r>
            <a:r>
              <a:rPr lang="en-US" altLang="zh-CN" sz="1200" kern="1200" dirty="0" err="1">
                <a:solidFill>
                  <a:schemeClr val="tx1"/>
                </a:solidFill>
                <a:effectLst/>
                <a:latin typeface="Arial" charset="0"/>
                <a:ea typeface="宋体" pitchFamily="2" charset="-122"/>
                <a:cs typeface="+mn-cs"/>
              </a:rPr>
              <a:t>posedge</a:t>
            </a:r>
            <a:r>
              <a:rPr lang="en-US" altLang="zh-CN" sz="1200" kern="1200" dirty="0">
                <a:solidFill>
                  <a:schemeClr val="tx1"/>
                </a:solidFill>
                <a:effectLst/>
                <a:latin typeface="Arial" charset="0"/>
                <a:ea typeface="宋体" pitchFamily="2" charset="-122"/>
                <a:cs typeface="+mn-cs"/>
              </a:rPr>
              <a:t> </a:t>
            </a:r>
            <a:r>
              <a:rPr lang="en-US" altLang="zh-CN" sz="1200" kern="1200" dirty="0" err="1">
                <a:solidFill>
                  <a:schemeClr val="tx1"/>
                </a:solidFill>
                <a:effectLst/>
                <a:latin typeface="Arial" charset="0"/>
                <a:ea typeface="宋体" pitchFamily="2" charset="-122"/>
                <a:cs typeface="+mn-cs"/>
              </a:rPr>
              <a:t>clk</a:t>
            </a:r>
            <a:r>
              <a:rPr lang="en-US" altLang="zh-CN" sz="1200" kern="1200" dirty="0">
                <a:solidFill>
                  <a:schemeClr val="tx1"/>
                </a:solidFill>
                <a:effectLst/>
                <a:latin typeface="Arial"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en-US" altLang="zh-CN" sz="1200" kern="1200" dirty="0">
                <a:solidFill>
                  <a:schemeClr val="tx1"/>
                </a:solidFill>
                <a:effectLst/>
                <a:latin typeface="Arial" charset="0"/>
                <a:ea typeface="宋体" pitchFamily="2" charset="-122"/>
                <a:cs typeface="+mn-cs"/>
              </a:rPr>
              <a:t>	  </a:t>
            </a:r>
            <a:r>
              <a:rPr lang="en-US" altLang="zh-CN" sz="1200" kern="1200" dirty="0" err="1">
                <a:solidFill>
                  <a:schemeClr val="tx1"/>
                </a:solidFill>
                <a:effectLst/>
                <a:latin typeface="Arial" charset="0"/>
                <a:ea typeface="宋体" pitchFamily="2" charset="-122"/>
                <a:cs typeface="+mn-cs"/>
              </a:rPr>
              <a:t>cnt</a:t>
            </a:r>
            <a:r>
              <a:rPr lang="en-US" altLang="zh-CN" sz="1200" kern="1200" dirty="0">
                <a:solidFill>
                  <a:schemeClr val="tx1"/>
                </a:solidFill>
                <a:effectLst/>
                <a:latin typeface="Arial" charset="0"/>
                <a:ea typeface="宋体" pitchFamily="2" charset="-122"/>
                <a:cs typeface="+mn-cs"/>
              </a:rPr>
              <a:t> &lt;= </a:t>
            </a:r>
            <a:r>
              <a:rPr lang="en-US" altLang="zh-CN" sz="1200" kern="1200" dirty="0" err="1">
                <a:solidFill>
                  <a:schemeClr val="tx1"/>
                </a:solidFill>
                <a:effectLst/>
                <a:latin typeface="Arial" charset="0"/>
                <a:ea typeface="宋体" pitchFamily="2" charset="-122"/>
                <a:cs typeface="+mn-cs"/>
              </a:rPr>
              <a:t>cnt</a:t>
            </a:r>
            <a:r>
              <a:rPr lang="en-US" altLang="zh-CN" sz="1200" kern="1200" dirty="0">
                <a:solidFill>
                  <a:schemeClr val="tx1"/>
                </a:solidFill>
                <a:effectLst/>
                <a:latin typeface="Arial" charset="0"/>
                <a:ea typeface="宋体" pitchFamily="2" charset="-122"/>
                <a:cs typeface="+mn-cs"/>
              </a:rPr>
              <a:t> + 1’d1;</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上述</a:t>
            </a:r>
            <a:r>
              <a:rPr lang="en-US" altLang="zh-CN" sz="1200" kern="12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行代码可以综合出一个每来一个时钟自增</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的计数器。这里，赋值号右边引用的是</a:t>
            </a:r>
            <a:r>
              <a:rPr lang="en-US" altLang="zh-CN" sz="1200" kern="1200" dirty="0" err="1">
                <a:solidFill>
                  <a:schemeClr val="tx1"/>
                </a:solidFill>
                <a:effectLst/>
                <a:latin typeface="Arial" charset="0"/>
                <a:ea typeface="宋体" pitchFamily="2" charset="-122"/>
                <a:cs typeface="+mn-cs"/>
              </a:rPr>
              <a:t>cnt</a:t>
            </a:r>
            <a:r>
              <a:rPr lang="zh-CN" altLang="zh-CN" sz="1200" kern="1200" dirty="0">
                <a:solidFill>
                  <a:schemeClr val="tx1"/>
                </a:solidFill>
                <a:effectLst/>
                <a:latin typeface="Arial" charset="0"/>
                <a:ea typeface="宋体" pitchFamily="2" charset="-122"/>
                <a:cs typeface="+mn-cs"/>
              </a:rPr>
              <a:t>变量的旧值，因此这一赋值语句的含义为：在下一次时钟</a:t>
            </a:r>
            <a:r>
              <a:rPr lang="en-US" altLang="zh-CN" sz="1200" kern="1200" dirty="0" err="1">
                <a:solidFill>
                  <a:schemeClr val="tx1"/>
                </a:solidFill>
                <a:effectLst/>
                <a:latin typeface="Arial" charset="0"/>
                <a:ea typeface="宋体" pitchFamily="2" charset="-122"/>
                <a:cs typeface="+mn-cs"/>
              </a:rPr>
              <a:t>clk</a:t>
            </a:r>
            <a:r>
              <a:rPr lang="zh-CN" altLang="zh-CN" sz="1200" kern="1200" dirty="0">
                <a:solidFill>
                  <a:schemeClr val="tx1"/>
                </a:solidFill>
                <a:effectLst/>
                <a:latin typeface="Arial" charset="0"/>
                <a:ea typeface="宋体" pitchFamily="2" charset="-122"/>
                <a:cs typeface="+mn-cs"/>
              </a:rPr>
              <a:t>的上升沿到来时，将</a:t>
            </a:r>
            <a:r>
              <a:rPr lang="en-US" altLang="zh-CN" sz="1200" kern="1200" dirty="0" err="1">
                <a:solidFill>
                  <a:schemeClr val="tx1"/>
                </a:solidFill>
                <a:effectLst/>
                <a:latin typeface="Arial" charset="0"/>
                <a:ea typeface="宋体" pitchFamily="2" charset="-122"/>
                <a:cs typeface="+mn-cs"/>
              </a:rPr>
              <a:t>cnt</a:t>
            </a:r>
            <a:r>
              <a:rPr lang="zh-CN" altLang="zh-CN" sz="1200" kern="1200" dirty="0">
                <a:solidFill>
                  <a:schemeClr val="tx1"/>
                </a:solidFill>
                <a:effectLst/>
                <a:latin typeface="Arial" charset="0"/>
                <a:ea typeface="宋体" pitchFamily="2" charset="-122"/>
                <a:cs typeface="+mn-cs"/>
              </a:rPr>
              <a:t>变量的值更新为</a:t>
            </a:r>
            <a:r>
              <a:rPr lang="en-US" altLang="zh-CN" sz="1200" kern="1200" dirty="0" err="1">
                <a:solidFill>
                  <a:schemeClr val="tx1"/>
                </a:solidFill>
                <a:effectLst/>
                <a:latin typeface="Arial" charset="0"/>
                <a:ea typeface="宋体" pitchFamily="2" charset="-122"/>
                <a:cs typeface="+mn-cs"/>
              </a:rPr>
              <a:t>cnt</a:t>
            </a:r>
            <a:r>
              <a:rPr lang="zh-CN" altLang="zh-CN" sz="1200" kern="1200" dirty="0">
                <a:solidFill>
                  <a:schemeClr val="tx1"/>
                </a:solidFill>
                <a:effectLst/>
                <a:latin typeface="Arial" charset="0"/>
                <a:ea typeface="宋体" pitchFamily="2" charset="-122"/>
                <a:cs typeface="+mn-cs"/>
              </a:rPr>
              <a:t>变量的旧值加</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。显然，如果在描述组合逻辑电路时编写类似的代码，将会造成组合回路，从而产生错误。</a:t>
            </a:r>
          </a:p>
          <a:p>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57</a:t>
            </a:fld>
            <a:endParaRPr lang="en-US" altLang="zh-CN"/>
          </a:p>
        </p:txBody>
      </p:sp>
    </p:spTree>
    <p:extLst>
      <p:ext uri="{BB962C8B-B14F-4D97-AF65-F5344CB8AC3E}">
        <p14:creationId xmlns:p14="http://schemas.microsoft.com/office/powerpoint/2010/main" val="37500909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用于描述选择相关的逻辑</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58</a:t>
            </a:fld>
            <a:endParaRPr lang="en-US" altLang="zh-CN"/>
          </a:p>
        </p:txBody>
      </p:sp>
    </p:spTree>
    <p:extLst>
      <p:ext uri="{BB962C8B-B14F-4D97-AF65-F5344CB8AC3E}">
        <p14:creationId xmlns:p14="http://schemas.microsoft.com/office/powerpoint/2010/main" val="26216346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Arial" charset="0"/>
                <a:ea typeface="宋体" pitchFamily="2" charset="-122"/>
                <a:cs typeface="+mn-cs"/>
              </a:rPr>
              <a:t>case</a:t>
            </a:r>
            <a:r>
              <a:rPr lang="zh-CN" altLang="zh-CN" sz="1200" kern="1200" dirty="0">
                <a:solidFill>
                  <a:schemeClr val="tx1"/>
                </a:solidFill>
                <a:effectLst/>
                <a:latin typeface="Arial" charset="0"/>
                <a:ea typeface="宋体" pitchFamily="2" charset="-122"/>
                <a:cs typeface="+mn-cs"/>
              </a:rPr>
              <a:t>语句还有两种变体，分别是</a:t>
            </a:r>
            <a:r>
              <a:rPr lang="en-US" altLang="zh-CN" sz="1200" kern="1200" dirty="0" err="1">
                <a:solidFill>
                  <a:schemeClr val="tx1"/>
                </a:solidFill>
                <a:effectLst/>
                <a:latin typeface="Arial" charset="0"/>
                <a:ea typeface="宋体" pitchFamily="2" charset="-122"/>
                <a:cs typeface="+mn-cs"/>
              </a:rPr>
              <a:t>casez</a:t>
            </a:r>
            <a:r>
              <a:rPr lang="zh-CN" altLang="zh-CN" sz="1200" kern="1200" dirty="0">
                <a:solidFill>
                  <a:schemeClr val="tx1"/>
                </a:solidFill>
                <a:effectLst/>
                <a:latin typeface="Arial" charset="0"/>
                <a:ea typeface="宋体" pitchFamily="2" charset="-122"/>
                <a:cs typeface="+mn-cs"/>
              </a:rPr>
              <a:t>语句和</a:t>
            </a:r>
            <a:r>
              <a:rPr lang="en-US" altLang="zh-CN" sz="1200" kern="1200" dirty="0" err="1">
                <a:solidFill>
                  <a:schemeClr val="tx1"/>
                </a:solidFill>
                <a:effectLst/>
                <a:latin typeface="Arial" charset="0"/>
                <a:ea typeface="宋体" pitchFamily="2" charset="-122"/>
                <a:cs typeface="+mn-cs"/>
              </a:rPr>
              <a:t>casex</a:t>
            </a:r>
            <a:r>
              <a:rPr lang="zh-CN" altLang="zh-CN" sz="1200" kern="1200" dirty="0">
                <a:solidFill>
                  <a:schemeClr val="tx1"/>
                </a:solidFill>
                <a:effectLst/>
                <a:latin typeface="Arial" charset="0"/>
                <a:ea typeface="宋体" pitchFamily="2" charset="-122"/>
                <a:cs typeface="+mn-cs"/>
              </a:rPr>
              <a:t>语句，它们可以用于进行模糊匹配，本教材不展开介绍，请参考</a:t>
            </a:r>
            <a:r>
              <a:rPr lang="en-US" altLang="zh-CN" sz="1200" kern="1200" dirty="0">
                <a:solidFill>
                  <a:schemeClr val="tx1"/>
                </a:solidFill>
                <a:effectLst/>
                <a:latin typeface="Arial" charset="0"/>
                <a:ea typeface="宋体" pitchFamily="2" charset="-122"/>
                <a:cs typeface="+mn-cs"/>
              </a:rPr>
              <a:t>Verilog</a:t>
            </a:r>
            <a:r>
              <a:rPr lang="zh-CN" altLang="zh-CN" sz="1200" kern="1200" dirty="0">
                <a:solidFill>
                  <a:schemeClr val="tx1"/>
                </a:solidFill>
                <a:effectLst/>
                <a:latin typeface="Arial" charset="0"/>
                <a:ea typeface="宋体" pitchFamily="2" charset="-122"/>
                <a:cs typeface="+mn-cs"/>
              </a:rPr>
              <a:t>手册或相关书籍。</a:t>
            </a:r>
          </a:p>
          <a:p>
            <a:pPr marL="457200" indent="-457200" algn="just" eaLnBrk="0" hangingPunct="0">
              <a:lnSpc>
                <a:spcPct val="110000"/>
              </a:lnSpc>
              <a:spcBef>
                <a:spcPct val="10000"/>
              </a:spcBef>
              <a:buClr>
                <a:srgbClr val="3333FF"/>
              </a:buClr>
              <a:buFont typeface="Arial" panose="020B0604020202020204" pitchFamily="34" charset="0"/>
              <a:buChar char="•"/>
            </a:pPr>
            <a:r>
              <a:rPr lang="zh-CN" altLang="en-US" sz="1200" kern="1200" dirty="0">
                <a:solidFill>
                  <a:schemeClr val="tx1"/>
                </a:solidFill>
                <a:latin typeface="+mn-ea"/>
                <a:ea typeface="宋体" pitchFamily="2" charset="-122"/>
                <a:cs typeface="+mn-cs"/>
              </a:rPr>
              <a:t>在</a:t>
            </a:r>
            <a:r>
              <a:rPr lang="en-US" altLang="zh-CN" sz="1200" kern="1200" dirty="0" err="1">
                <a:solidFill>
                  <a:srgbClr val="FF0066"/>
                </a:solidFill>
                <a:latin typeface="+mn-ea"/>
                <a:ea typeface="宋体" pitchFamily="2" charset="-122"/>
                <a:cs typeface="+mn-cs"/>
              </a:rPr>
              <a:t>casez</a:t>
            </a:r>
            <a:r>
              <a:rPr lang="zh-CN" altLang="en-US" sz="1200" kern="1200" dirty="0">
                <a:solidFill>
                  <a:schemeClr val="tx1"/>
                </a:solidFill>
                <a:latin typeface="+mn-ea"/>
                <a:ea typeface="宋体" pitchFamily="2" charset="-122"/>
                <a:cs typeface="+mn-cs"/>
              </a:rPr>
              <a:t>语句中，若分支表达式某些位的值为高阻值</a:t>
            </a:r>
            <a:r>
              <a:rPr lang="en-US" altLang="zh-CN" sz="1200" kern="1200" dirty="0">
                <a:solidFill>
                  <a:srgbClr val="FF0066"/>
                </a:solidFill>
                <a:latin typeface="+mn-ea"/>
                <a:ea typeface="宋体" pitchFamily="2" charset="-122"/>
                <a:cs typeface="+mn-cs"/>
              </a:rPr>
              <a:t>z</a:t>
            </a:r>
            <a:r>
              <a:rPr lang="zh-CN" altLang="en-US" sz="1200" kern="1200" dirty="0">
                <a:solidFill>
                  <a:schemeClr val="tx1"/>
                </a:solidFill>
                <a:latin typeface="+mn-ea"/>
                <a:ea typeface="宋体" pitchFamily="2" charset="-122"/>
                <a:cs typeface="+mn-cs"/>
              </a:rPr>
              <a:t>，则不考虑对这些位的比较；</a:t>
            </a:r>
          </a:p>
          <a:p>
            <a:pPr marL="457200" indent="-457200" algn="just" eaLnBrk="0" hangingPunct="0">
              <a:lnSpc>
                <a:spcPct val="110000"/>
              </a:lnSpc>
              <a:spcBef>
                <a:spcPct val="10000"/>
              </a:spcBef>
              <a:buClr>
                <a:srgbClr val="3333FF"/>
              </a:buClr>
              <a:buFont typeface="Arial" panose="020B0604020202020204" pitchFamily="34" charset="0"/>
              <a:buChar char="•"/>
            </a:pPr>
            <a:r>
              <a:rPr lang="zh-CN" altLang="en-US" sz="1200" kern="1200" dirty="0">
                <a:solidFill>
                  <a:schemeClr val="tx1"/>
                </a:solidFill>
                <a:latin typeface="+mn-ea"/>
                <a:ea typeface="宋体" pitchFamily="2" charset="-122"/>
                <a:cs typeface="+mn-cs"/>
              </a:rPr>
              <a:t>在</a:t>
            </a:r>
            <a:r>
              <a:rPr lang="en-US" altLang="zh-CN" sz="1200" kern="1200" dirty="0" err="1">
                <a:solidFill>
                  <a:srgbClr val="FF0066"/>
                </a:solidFill>
                <a:latin typeface="+mn-ea"/>
                <a:ea typeface="宋体" pitchFamily="2" charset="-122"/>
                <a:cs typeface="+mn-cs"/>
              </a:rPr>
              <a:t>casex</a:t>
            </a:r>
            <a:r>
              <a:rPr lang="zh-CN" altLang="en-US" sz="1200" kern="1200" dirty="0">
                <a:solidFill>
                  <a:schemeClr val="tx1"/>
                </a:solidFill>
                <a:latin typeface="+mn-ea"/>
                <a:ea typeface="宋体" pitchFamily="2" charset="-122"/>
                <a:cs typeface="+mn-cs"/>
              </a:rPr>
              <a:t>语句中，若分支表达式某些位的值为</a:t>
            </a:r>
            <a:r>
              <a:rPr lang="en-US" altLang="zh-CN" sz="1200" kern="1200" dirty="0">
                <a:solidFill>
                  <a:srgbClr val="FF0066"/>
                </a:solidFill>
                <a:latin typeface="+mn-ea"/>
                <a:ea typeface="宋体" pitchFamily="2" charset="-122"/>
                <a:cs typeface="+mn-cs"/>
              </a:rPr>
              <a:t>z</a:t>
            </a:r>
            <a:r>
              <a:rPr lang="zh-CN" altLang="en-US" sz="1200" kern="1200" dirty="0">
                <a:solidFill>
                  <a:schemeClr val="tx1"/>
                </a:solidFill>
                <a:latin typeface="+mn-ea"/>
                <a:ea typeface="宋体" pitchFamily="2" charset="-122"/>
                <a:cs typeface="+mn-cs"/>
              </a:rPr>
              <a:t>或不定值</a:t>
            </a:r>
            <a:r>
              <a:rPr lang="en-US" altLang="zh-CN" sz="1200" kern="1200" dirty="0">
                <a:solidFill>
                  <a:srgbClr val="FF0066"/>
                </a:solidFill>
                <a:latin typeface="+mn-ea"/>
                <a:ea typeface="宋体" pitchFamily="2" charset="-122"/>
                <a:cs typeface="+mn-cs"/>
              </a:rPr>
              <a:t>x</a:t>
            </a:r>
            <a:r>
              <a:rPr lang="zh-CN" altLang="en-US" sz="1200" kern="1200" dirty="0">
                <a:solidFill>
                  <a:schemeClr val="tx1"/>
                </a:solidFill>
                <a:latin typeface="+mn-ea"/>
                <a:ea typeface="宋体" pitchFamily="2" charset="-122"/>
                <a:cs typeface="+mn-cs"/>
              </a:rPr>
              <a:t>，则不考虑对这些位的比较。</a:t>
            </a:r>
          </a:p>
          <a:p>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59</a:t>
            </a:fld>
            <a:endParaRPr lang="en-US" altLang="zh-CN"/>
          </a:p>
        </p:txBody>
      </p:sp>
    </p:spTree>
    <p:extLst>
      <p:ext uri="{BB962C8B-B14F-4D97-AF65-F5344CB8AC3E}">
        <p14:creationId xmlns:p14="http://schemas.microsoft.com/office/powerpoint/2010/main" val="21630211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61</a:t>
            </a:fld>
            <a:endParaRPr lang="en-US" altLang="zh-CN"/>
          </a:p>
        </p:txBody>
      </p:sp>
    </p:spTree>
    <p:extLst>
      <p:ext uri="{BB962C8B-B14F-4D97-AF65-F5344CB8AC3E}">
        <p14:creationId xmlns:p14="http://schemas.microsoft.com/office/powerpoint/2010/main" val="6519737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charset="0"/>
                <a:ea typeface="宋体" pitchFamily="2" charset="-122"/>
                <a:cs typeface="+mn-cs"/>
              </a:rPr>
              <a:t>case</a:t>
            </a:r>
            <a:r>
              <a:rPr lang="zh-CN" altLang="zh-CN" sz="1200" kern="1200" dirty="0">
                <a:solidFill>
                  <a:schemeClr val="tx1"/>
                </a:solidFill>
                <a:effectLst/>
                <a:latin typeface="Arial" charset="0"/>
                <a:ea typeface="宋体" pitchFamily="2" charset="-122"/>
                <a:cs typeface="+mn-cs"/>
              </a:rPr>
              <a:t>语句来实现</a:t>
            </a:r>
            <a:r>
              <a:rPr lang="en-US" altLang="zh-CN" sz="1200" kern="1200" dirty="0">
                <a:solidFill>
                  <a:schemeClr val="tx1"/>
                </a:solidFill>
                <a:effectLst/>
                <a:latin typeface="Arial" charset="0"/>
                <a:ea typeface="宋体" pitchFamily="2" charset="-122"/>
                <a:cs typeface="+mn-cs"/>
              </a:rPr>
              <a:t>3-8</a:t>
            </a:r>
            <a:r>
              <a:rPr lang="zh-CN" altLang="zh-CN" sz="1200" kern="1200" dirty="0">
                <a:solidFill>
                  <a:schemeClr val="tx1"/>
                </a:solidFill>
                <a:effectLst/>
                <a:latin typeface="Arial" charset="0"/>
                <a:ea typeface="宋体" pitchFamily="2" charset="-122"/>
                <a:cs typeface="+mn-cs"/>
              </a:rPr>
              <a:t>译码器</a:t>
            </a:r>
            <a:r>
              <a:rPr lang="zh-CN" altLang="en-US"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使用</a:t>
            </a:r>
            <a:r>
              <a:rPr lang="en-US" altLang="zh-CN" sz="1200" kern="1200" dirty="0">
                <a:solidFill>
                  <a:schemeClr val="tx1"/>
                </a:solidFill>
                <a:effectLst/>
                <a:latin typeface="Arial" charset="0"/>
                <a:ea typeface="宋体" pitchFamily="2" charset="-122"/>
                <a:cs typeface="+mn-cs"/>
              </a:rPr>
              <a:t>for</a:t>
            </a:r>
            <a:r>
              <a:rPr lang="zh-CN" altLang="zh-CN" sz="1200" kern="1200" dirty="0">
                <a:solidFill>
                  <a:schemeClr val="tx1"/>
                </a:solidFill>
                <a:effectLst/>
                <a:latin typeface="Arial" charset="0"/>
                <a:ea typeface="宋体" pitchFamily="2" charset="-122"/>
                <a:cs typeface="+mn-cs"/>
              </a:rPr>
              <a:t>循环，则代码可以更加简洁。使用移位操作来实现。</a:t>
            </a:r>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62</a:t>
            </a:fld>
            <a:endParaRPr lang="en-US" altLang="zh-CN"/>
          </a:p>
        </p:txBody>
      </p:sp>
    </p:spTree>
    <p:extLst>
      <p:ext uri="{BB962C8B-B14F-4D97-AF65-F5344CB8AC3E}">
        <p14:creationId xmlns:p14="http://schemas.microsoft.com/office/powerpoint/2010/main" val="1008225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charset="0"/>
                <a:ea typeface="宋体" pitchFamily="2" charset="-122"/>
                <a:cs typeface="+mn-cs"/>
              </a:rPr>
              <a:t>case</a:t>
            </a:r>
            <a:r>
              <a:rPr lang="zh-CN" altLang="zh-CN" sz="1200" kern="1200" dirty="0">
                <a:solidFill>
                  <a:schemeClr val="tx1"/>
                </a:solidFill>
                <a:effectLst/>
                <a:latin typeface="Arial" charset="0"/>
                <a:ea typeface="宋体" pitchFamily="2" charset="-122"/>
                <a:cs typeface="+mn-cs"/>
              </a:rPr>
              <a:t>语句来实现</a:t>
            </a:r>
            <a:r>
              <a:rPr lang="en-US" altLang="zh-CN" sz="1200" kern="1200" dirty="0">
                <a:solidFill>
                  <a:schemeClr val="tx1"/>
                </a:solidFill>
                <a:effectLst/>
                <a:latin typeface="Arial" charset="0"/>
                <a:ea typeface="宋体" pitchFamily="2" charset="-122"/>
                <a:cs typeface="+mn-cs"/>
              </a:rPr>
              <a:t>3-8</a:t>
            </a:r>
            <a:r>
              <a:rPr lang="zh-CN" altLang="zh-CN" sz="1200" kern="1200" dirty="0">
                <a:solidFill>
                  <a:schemeClr val="tx1"/>
                </a:solidFill>
                <a:effectLst/>
                <a:latin typeface="Arial" charset="0"/>
                <a:ea typeface="宋体" pitchFamily="2" charset="-122"/>
                <a:cs typeface="+mn-cs"/>
              </a:rPr>
              <a:t>译码器</a:t>
            </a:r>
            <a:r>
              <a:rPr lang="zh-CN" altLang="en-US"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使用</a:t>
            </a:r>
            <a:r>
              <a:rPr lang="en-US" altLang="zh-CN" sz="1200" kern="1200" dirty="0">
                <a:solidFill>
                  <a:schemeClr val="tx1"/>
                </a:solidFill>
                <a:effectLst/>
                <a:latin typeface="Arial" charset="0"/>
                <a:ea typeface="宋体" pitchFamily="2" charset="-122"/>
                <a:cs typeface="+mn-cs"/>
              </a:rPr>
              <a:t>for</a:t>
            </a:r>
            <a:r>
              <a:rPr lang="zh-CN" altLang="zh-CN" sz="1200" kern="1200" dirty="0">
                <a:solidFill>
                  <a:schemeClr val="tx1"/>
                </a:solidFill>
                <a:effectLst/>
                <a:latin typeface="Arial" charset="0"/>
                <a:ea typeface="宋体" pitchFamily="2" charset="-122"/>
                <a:cs typeface="+mn-cs"/>
              </a:rPr>
              <a:t>循环，则代码可以更加简洁。使用移位操作来实现。</a:t>
            </a:r>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63</a:t>
            </a:fld>
            <a:endParaRPr lang="en-US" altLang="zh-CN"/>
          </a:p>
        </p:txBody>
      </p:sp>
    </p:spTree>
    <p:extLst>
      <p:ext uri="{BB962C8B-B14F-4D97-AF65-F5344CB8AC3E}">
        <p14:creationId xmlns:p14="http://schemas.microsoft.com/office/powerpoint/2010/main" val="450386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64</a:t>
            </a:fld>
            <a:endParaRPr lang="en-US" altLang="zh-CN"/>
          </a:p>
        </p:txBody>
      </p:sp>
    </p:spTree>
    <p:extLst>
      <p:ext uri="{BB962C8B-B14F-4D97-AF65-F5344CB8AC3E}">
        <p14:creationId xmlns:p14="http://schemas.microsoft.com/office/powerpoint/2010/main" val="3638743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7</a:t>
            </a:fld>
            <a:endParaRPr lang="en-US" altLang="zh-CN"/>
          </a:p>
        </p:txBody>
      </p:sp>
    </p:spTree>
    <p:extLst>
      <p:ext uri="{BB962C8B-B14F-4D97-AF65-F5344CB8AC3E}">
        <p14:creationId xmlns:p14="http://schemas.microsoft.com/office/powerpoint/2010/main" val="25541197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65</a:t>
            </a:fld>
            <a:endParaRPr lang="en-US" altLang="zh-CN"/>
          </a:p>
        </p:txBody>
      </p:sp>
    </p:spTree>
    <p:extLst>
      <p:ext uri="{BB962C8B-B14F-4D97-AF65-F5344CB8AC3E}">
        <p14:creationId xmlns:p14="http://schemas.microsoft.com/office/powerpoint/2010/main" val="3206023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373063" indent="-373063" algn="just" defTabSz="2716213"/>
            <a:r>
              <a:rPr lang="zh-CN" altLang="en-US" sz="2800" dirty="0">
                <a:latin typeface="Times New Roman" pitchFamily="18" charset="0"/>
              </a:rPr>
              <a:t>复杂可编程逻辑器件</a:t>
            </a:r>
            <a:r>
              <a:rPr lang="en-US" altLang="zh-CN" sz="2800" dirty="0">
                <a:latin typeface="Times New Roman" pitchFamily="18" charset="0"/>
              </a:rPr>
              <a:t>CPLD</a:t>
            </a:r>
            <a:r>
              <a:rPr lang="zh-CN" altLang="en-US" sz="2800" dirty="0">
                <a:latin typeface="Times New Roman" pitchFamily="18" charset="0"/>
              </a:rPr>
              <a:t>的由来</a:t>
            </a:r>
          </a:p>
          <a:p>
            <a:pPr marL="373063" indent="-373063" algn="just" defTabSz="2716213"/>
            <a:r>
              <a:rPr lang="zh-CN" altLang="en-US" sz="2800" dirty="0">
                <a:latin typeface="Times New Roman" pitchFamily="18" charset="0"/>
              </a:rPr>
              <a:t>为什么没有对</a:t>
            </a:r>
            <a:r>
              <a:rPr lang="en-US" altLang="zh-CN" sz="2800" dirty="0">
                <a:latin typeface="Times New Roman" pitchFamily="18" charset="0"/>
              </a:rPr>
              <a:t>PAL</a:t>
            </a:r>
            <a:r>
              <a:rPr lang="zh-CN" altLang="en-US" sz="2800" dirty="0">
                <a:latin typeface="Times New Roman" pitchFamily="18" charset="0"/>
              </a:rPr>
              <a:t>、</a:t>
            </a:r>
            <a:r>
              <a:rPr lang="en-US" altLang="zh-CN" sz="2800" dirty="0">
                <a:latin typeface="Times New Roman" pitchFamily="18" charset="0"/>
              </a:rPr>
              <a:t>GAL</a:t>
            </a:r>
            <a:r>
              <a:rPr lang="zh-CN" altLang="en-US" sz="2800" dirty="0">
                <a:latin typeface="Times New Roman" pitchFamily="18" charset="0"/>
              </a:rPr>
              <a:t>的体系结构加以扩充？</a:t>
            </a:r>
            <a:endParaRPr lang="en-US" altLang="zh-CN" sz="2800" dirty="0">
              <a:latin typeface="Times New Roman" pitchFamily="18" charset="0"/>
            </a:endParaRPr>
          </a:p>
          <a:p>
            <a:pPr marL="722313" lvl="1" indent="-373063" algn="just" defTabSz="2716213"/>
            <a:r>
              <a:rPr lang="zh-CN" altLang="en-US" sz="2400" dirty="0">
                <a:latin typeface="Times New Roman" pitchFamily="18" charset="0"/>
              </a:rPr>
              <a:t>增加</a:t>
            </a:r>
            <a:r>
              <a:rPr lang="en-US" altLang="zh-CN" sz="2400" dirty="0">
                <a:latin typeface="Times New Roman" pitchFamily="18" charset="0"/>
              </a:rPr>
              <a:t>n</a:t>
            </a:r>
            <a:r>
              <a:rPr lang="zh-CN" altLang="en-US" sz="2400" dirty="0">
                <a:latin typeface="Times New Roman" pitchFamily="18" charset="0"/>
              </a:rPr>
              <a:t>倍输入端，由于电容效应和漏电流等因素，</a:t>
            </a:r>
            <a:r>
              <a:rPr lang="zh-CN" altLang="en-US" sz="2400" dirty="0">
                <a:solidFill>
                  <a:srgbClr val="FF0000"/>
                </a:solidFill>
                <a:latin typeface="Times New Roman" pitchFamily="18" charset="0"/>
              </a:rPr>
              <a:t>与阵列</a:t>
            </a:r>
            <a:r>
              <a:rPr lang="zh-CN" altLang="en-US" sz="2400" dirty="0">
                <a:latin typeface="Times New Roman" pitchFamily="18" charset="0"/>
              </a:rPr>
              <a:t>的操作速度会下降</a:t>
            </a:r>
            <a:r>
              <a:rPr lang="en-US" altLang="zh-CN" sz="2400" dirty="0">
                <a:latin typeface="Times New Roman" pitchFamily="18" charset="0"/>
              </a:rPr>
              <a:t>n</a:t>
            </a:r>
            <a:r>
              <a:rPr lang="zh-CN" altLang="en-US" sz="2400" dirty="0">
                <a:latin typeface="Times New Roman" pitchFamily="18" charset="0"/>
              </a:rPr>
              <a:t>倍。</a:t>
            </a:r>
            <a:endParaRPr lang="en-US" altLang="zh-CN" sz="2400" dirty="0">
              <a:latin typeface="Times New Roman" pitchFamily="18" charset="0"/>
            </a:endParaRPr>
          </a:p>
          <a:p>
            <a:pPr marL="722313" lvl="1" indent="-373063" algn="just" defTabSz="2716213"/>
            <a:r>
              <a:rPr lang="zh-CN" altLang="en-US" sz="2400" dirty="0">
                <a:latin typeface="Times New Roman" pitchFamily="18" charset="0"/>
              </a:rPr>
              <a:t>芯片面积需增加</a:t>
            </a:r>
            <a:r>
              <a:rPr lang="en-US" altLang="zh-CN" sz="2400" dirty="0">
                <a:solidFill>
                  <a:srgbClr val="FF0000"/>
                </a:solidFill>
                <a:latin typeface="Times New Roman" pitchFamily="18" charset="0"/>
              </a:rPr>
              <a:t>n</a:t>
            </a:r>
            <a:r>
              <a:rPr lang="en-US" altLang="zh-CN" sz="2400" baseline="30000" dirty="0">
                <a:solidFill>
                  <a:srgbClr val="FF0000"/>
                </a:solidFill>
                <a:latin typeface="Times New Roman" pitchFamily="18" charset="0"/>
              </a:rPr>
              <a:t>2</a:t>
            </a:r>
            <a:r>
              <a:rPr lang="zh-CN" altLang="en-US" sz="2400" dirty="0">
                <a:latin typeface="Times New Roman" pitchFamily="18" charset="0"/>
              </a:rPr>
              <a:t>倍。</a:t>
            </a:r>
            <a:endParaRPr lang="en-US" altLang="zh-CN" sz="2400" dirty="0">
              <a:latin typeface="Times New Roman" pitchFamily="18" charset="0"/>
            </a:endParaRPr>
          </a:p>
          <a:p>
            <a:pPr marL="722313" lvl="1" indent="-373063" algn="just" defTabSz="2716213"/>
            <a:r>
              <a:rPr lang="zh-CN" altLang="en-US" sz="2400" dirty="0">
                <a:latin typeface="Times New Roman" pitchFamily="18" charset="0"/>
              </a:rPr>
              <a:t>不如使用</a:t>
            </a:r>
            <a:r>
              <a:rPr lang="en-US" altLang="zh-CN" sz="2400" dirty="0">
                <a:latin typeface="Times New Roman" pitchFamily="18" charset="0"/>
              </a:rPr>
              <a:t>n</a:t>
            </a:r>
            <a:r>
              <a:rPr lang="zh-CN" altLang="en-US" sz="2400" dirty="0">
                <a:latin typeface="Times New Roman" pitchFamily="18" charset="0"/>
              </a:rPr>
              <a:t>个单独的</a:t>
            </a:r>
            <a:r>
              <a:rPr lang="en-US" altLang="zh-CN" sz="2400" dirty="0">
                <a:latin typeface="Times New Roman" pitchFamily="18" charset="0"/>
              </a:rPr>
              <a:t>PLD</a:t>
            </a:r>
            <a:r>
              <a:rPr lang="zh-CN" altLang="en-US" sz="2400" dirty="0">
                <a:latin typeface="Times New Roman" pitchFamily="18" charset="0"/>
              </a:rPr>
              <a:t>。</a:t>
            </a:r>
            <a:endParaRPr lang="en-US" altLang="zh-CN" sz="2400" dirty="0">
              <a:latin typeface="Times New Roman" pitchFamily="18" charset="0"/>
            </a:endParaRPr>
          </a:p>
          <a:p>
            <a:pPr marL="373063" indent="-373063" algn="just" defTabSz="2716213"/>
            <a:r>
              <a:rPr lang="zh-CN" altLang="en-US" sz="2800" dirty="0">
                <a:solidFill>
                  <a:srgbClr val="CC0066"/>
                </a:solidFill>
                <a:latin typeface="宋体" pitchFamily="2" charset="-122"/>
              </a:rPr>
              <a:t>基本结构</a:t>
            </a:r>
            <a:r>
              <a:rPr lang="zh-CN" altLang="en-US" sz="2800" dirty="0">
                <a:latin typeface="宋体" pitchFamily="2" charset="-122"/>
              </a:rPr>
              <a:t>：由</a:t>
            </a:r>
            <a:r>
              <a:rPr lang="zh-CN" altLang="en-US" sz="2800" dirty="0">
                <a:solidFill>
                  <a:srgbClr val="FF0000"/>
                </a:solidFill>
                <a:latin typeface="宋体" pitchFamily="2" charset="-122"/>
              </a:rPr>
              <a:t>内部</a:t>
            </a:r>
            <a:r>
              <a:rPr lang="en-US" altLang="zh-CN" sz="2800" dirty="0">
                <a:solidFill>
                  <a:srgbClr val="FF0000"/>
                </a:solidFill>
                <a:latin typeface="宋体" pitchFamily="2" charset="-122"/>
              </a:rPr>
              <a:t>PLD</a:t>
            </a:r>
            <a:r>
              <a:rPr lang="zh-CN" altLang="en-US" sz="2800" dirty="0">
                <a:latin typeface="宋体" pitchFamily="2" charset="-122"/>
              </a:rPr>
              <a:t>、</a:t>
            </a:r>
            <a:r>
              <a:rPr lang="zh-CN" altLang="en-US" sz="2800" dirty="0">
                <a:solidFill>
                  <a:srgbClr val="FF0000"/>
                </a:solidFill>
                <a:latin typeface="宋体" pitchFamily="2" charset="-122"/>
              </a:rPr>
              <a:t>输入输出模块</a:t>
            </a:r>
            <a:r>
              <a:rPr lang="zh-CN" altLang="en-US" sz="2800" dirty="0">
                <a:latin typeface="宋体" pitchFamily="2" charset="-122"/>
              </a:rPr>
              <a:t>和</a:t>
            </a:r>
            <a:r>
              <a:rPr lang="zh-CN" altLang="en-US" sz="2800" dirty="0">
                <a:solidFill>
                  <a:srgbClr val="FF0000"/>
                </a:solidFill>
                <a:latin typeface="宋体" pitchFamily="2" charset="-122"/>
              </a:rPr>
              <a:t>可编程内部连线</a:t>
            </a:r>
            <a:r>
              <a:rPr lang="zh-CN" altLang="en-US" sz="2800" dirty="0">
                <a:latin typeface="宋体" pitchFamily="2" charset="-122"/>
              </a:rPr>
              <a:t>三个部分组成。</a:t>
            </a:r>
            <a:endParaRPr lang="en-US" altLang="zh-CN" sz="2800" dirty="0">
              <a:latin typeface="宋体" pitchFamily="2" charset="-122"/>
            </a:endParaRPr>
          </a:p>
          <a:p>
            <a:pPr marL="373063" indent="-373063" algn="just" defTabSz="2716213"/>
            <a:r>
              <a:rPr lang="zh-CN" altLang="en-US" sz="2800" dirty="0">
                <a:latin typeface="+mn-ea"/>
              </a:rPr>
              <a:t>采用</a:t>
            </a:r>
            <a:r>
              <a:rPr lang="en-US" altLang="zh-CN" sz="2800" dirty="0">
                <a:latin typeface="+mn-ea"/>
              </a:rPr>
              <a:t>EPROM</a:t>
            </a:r>
            <a:r>
              <a:rPr lang="zh-CN" altLang="en-US" sz="2800" dirty="0">
                <a:latin typeface="+mn-ea"/>
              </a:rPr>
              <a:t>、</a:t>
            </a:r>
            <a:r>
              <a:rPr lang="en-US" altLang="zh-CN" sz="2800" dirty="0">
                <a:latin typeface="+mn-ea"/>
              </a:rPr>
              <a:t>EEPROM</a:t>
            </a:r>
            <a:r>
              <a:rPr lang="zh-CN" altLang="en-US" sz="2800" dirty="0">
                <a:latin typeface="+mn-ea"/>
              </a:rPr>
              <a:t>、</a:t>
            </a:r>
            <a:r>
              <a:rPr lang="en-US" altLang="zh-CN" sz="2800" dirty="0">
                <a:latin typeface="+mn-ea"/>
              </a:rPr>
              <a:t>Flash Memory</a:t>
            </a:r>
            <a:r>
              <a:rPr lang="zh-CN" altLang="en-US" sz="2800" dirty="0">
                <a:latin typeface="+mn-ea"/>
              </a:rPr>
              <a:t>和</a:t>
            </a:r>
            <a:r>
              <a:rPr lang="en-US" altLang="zh-CN" sz="2800" dirty="0">
                <a:latin typeface="+mn-ea"/>
              </a:rPr>
              <a:t>SRAM</a:t>
            </a:r>
            <a:r>
              <a:rPr lang="zh-CN" altLang="en-US" sz="2800" dirty="0">
                <a:latin typeface="+mn-ea"/>
              </a:rPr>
              <a:t>等编程技术，构成了</a:t>
            </a:r>
            <a:r>
              <a:rPr lang="zh-CN" altLang="en-US" sz="2800" dirty="0">
                <a:solidFill>
                  <a:srgbClr val="FF33CC"/>
                </a:solidFill>
                <a:latin typeface="+mn-ea"/>
              </a:rPr>
              <a:t>高密度</a:t>
            </a:r>
            <a:r>
              <a:rPr lang="zh-CN" altLang="en-US" sz="2800" dirty="0">
                <a:latin typeface="+mn-ea"/>
              </a:rPr>
              <a:t>、</a:t>
            </a:r>
            <a:r>
              <a:rPr lang="zh-CN" altLang="en-US" sz="2800" dirty="0">
                <a:solidFill>
                  <a:srgbClr val="FF33CC"/>
                </a:solidFill>
                <a:latin typeface="+mn-ea"/>
              </a:rPr>
              <a:t>高速度</a:t>
            </a:r>
            <a:r>
              <a:rPr lang="zh-CN" altLang="en-US" sz="2800" dirty="0">
                <a:latin typeface="+mn-ea"/>
              </a:rPr>
              <a:t>和</a:t>
            </a:r>
            <a:r>
              <a:rPr lang="zh-CN" altLang="en-US" sz="2800" dirty="0">
                <a:solidFill>
                  <a:srgbClr val="FF33CC"/>
                </a:solidFill>
                <a:latin typeface="+mn-ea"/>
              </a:rPr>
              <a:t>低功耗</a:t>
            </a:r>
            <a:r>
              <a:rPr lang="zh-CN" altLang="en-US" sz="2800" dirty="0">
                <a:latin typeface="+mn-ea"/>
              </a:rPr>
              <a:t>的</a:t>
            </a:r>
            <a:r>
              <a:rPr lang="en-US" altLang="zh-CN" sz="2800" dirty="0">
                <a:latin typeface="+mn-ea"/>
              </a:rPr>
              <a:t>CPLD</a:t>
            </a:r>
            <a:r>
              <a:rPr lang="zh-CN" altLang="en-US" sz="2800" dirty="0">
                <a:latin typeface="+mn-ea"/>
              </a:rPr>
              <a:t>。</a:t>
            </a:r>
            <a:endParaRPr lang="en-US" altLang="zh-CN" sz="2800" dirty="0">
              <a:latin typeface="+mn-ea"/>
            </a:endParaRPr>
          </a:p>
          <a:p>
            <a:pPr marL="373063" indent="-373063" algn="just" defTabSz="2716213"/>
            <a:r>
              <a:rPr lang="en-US" altLang="zh-CN" sz="2800" dirty="0">
                <a:latin typeface="+mn-ea"/>
              </a:rPr>
              <a:t>CPLD</a:t>
            </a:r>
            <a:r>
              <a:rPr lang="zh-CN" altLang="en-US" sz="2800" dirty="0">
                <a:latin typeface="+mn-ea"/>
              </a:rPr>
              <a:t>集成度远远高于</a:t>
            </a:r>
            <a:r>
              <a:rPr lang="en-US" altLang="zh-CN" sz="2800" dirty="0">
                <a:latin typeface="+mn-ea"/>
              </a:rPr>
              <a:t>PAL</a:t>
            </a:r>
            <a:r>
              <a:rPr lang="zh-CN" altLang="en-US" sz="2800" dirty="0">
                <a:latin typeface="+mn-ea"/>
              </a:rPr>
              <a:t>和</a:t>
            </a:r>
            <a:r>
              <a:rPr lang="en-US" altLang="zh-CN" sz="2800" dirty="0">
                <a:latin typeface="+mn-ea"/>
              </a:rPr>
              <a:t>GAL</a:t>
            </a:r>
            <a:r>
              <a:rPr lang="zh-CN" altLang="en-US" sz="2800" dirty="0">
                <a:latin typeface="+mn-ea"/>
              </a:rPr>
              <a:t>。</a:t>
            </a:r>
            <a:endParaRPr lang="en-US" altLang="zh-CN" sz="2800" dirty="0">
              <a:latin typeface="+mn-ea"/>
            </a:endParaRPr>
          </a:p>
          <a:p>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10</a:t>
            </a:fld>
            <a:endParaRPr lang="en-US" altLang="zh-CN"/>
          </a:p>
        </p:txBody>
      </p:sp>
    </p:spTree>
    <p:extLst>
      <p:ext uri="{BB962C8B-B14F-4D97-AF65-F5344CB8AC3E}">
        <p14:creationId xmlns:p14="http://schemas.microsoft.com/office/powerpoint/2010/main" val="3139435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11</a:t>
            </a:fld>
            <a:endParaRPr lang="en-US" altLang="zh-CN"/>
          </a:p>
        </p:txBody>
      </p:sp>
    </p:spTree>
    <p:extLst>
      <p:ext uri="{BB962C8B-B14F-4D97-AF65-F5344CB8AC3E}">
        <p14:creationId xmlns:p14="http://schemas.microsoft.com/office/powerpoint/2010/main" val="1867532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457200" marR="0" lvl="1" indent="0" algn="l" defTabSz="914400" rtl="0" eaLnBrk="0" fontAlgn="base" latinLnBrk="0" hangingPunct="0">
              <a:lnSpc>
                <a:spcPct val="100000"/>
              </a:lnSpc>
              <a:spcBef>
                <a:spcPct val="30000"/>
              </a:spcBef>
              <a:spcAft>
                <a:spcPct val="0"/>
              </a:spcAft>
              <a:buClrTx/>
              <a:buSzTx/>
              <a:buFontTx/>
              <a:buNone/>
              <a:tabLst/>
              <a:defRPr/>
            </a:pPr>
            <a:r>
              <a:rPr lang="zh-CN" altLang="en-US" sz="2400" dirty="0">
                <a:latin typeface="+mn-ea"/>
              </a:rPr>
              <a:t>读写存储器大多数是</a:t>
            </a:r>
            <a:r>
              <a:rPr lang="zh-CN" altLang="en-US" sz="2400" b="1" dirty="0">
                <a:solidFill>
                  <a:srgbClr val="FF0000"/>
                </a:solidFill>
                <a:latin typeface="+mn-ea"/>
              </a:rPr>
              <a:t>随机存取</a:t>
            </a:r>
            <a:r>
              <a:rPr lang="zh-CN" altLang="en-US" sz="2400" dirty="0">
                <a:latin typeface="+mn-ea"/>
              </a:rPr>
              <a:t>存储器（</a:t>
            </a:r>
            <a:r>
              <a:rPr lang="en-US" altLang="zh-CN" sz="2400" dirty="0">
                <a:latin typeface="+mn-ea"/>
              </a:rPr>
              <a:t>Random-access Memory, RAM</a:t>
            </a:r>
            <a:r>
              <a:rPr lang="zh-CN" altLang="en-US" sz="2400" dirty="0">
                <a:latin typeface="+mn-ea"/>
              </a:rPr>
              <a:t>），意思说读或写存储器的</a:t>
            </a:r>
            <a:r>
              <a:rPr lang="en-US" altLang="zh-CN" sz="2400" dirty="0">
                <a:latin typeface="+mn-ea"/>
              </a:rPr>
              <a:t>1</a:t>
            </a:r>
            <a:r>
              <a:rPr lang="zh-CN" altLang="en-US" sz="2400" dirty="0">
                <a:latin typeface="+mn-ea"/>
              </a:rPr>
              <a:t>位数据所花费的时间与该位在</a:t>
            </a:r>
            <a:r>
              <a:rPr lang="en-US" altLang="zh-CN" sz="2400" dirty="0">
                <a:latin typeface="+mn-ea"/>
              </a:rPr>
              <a:t>RAM</a:t>
            </a:r>
            <a:r>
              <a:rPr lang="zh-CN" altLang="en-US" sz="2400" dirty="0">
                <a:latin typeface="+mn-ea"/>
              </a:rPr>
              <a:t>中的位置无关。</a:t>
            </a:r>
            <a:endParaRPr lang="en-US" altLang="zh-CN" sz="2400" dirty="0">
              <a:latin typeface="+mn-ea"/>
            </a:endParaRPr>
          </a:p>
          <a:p>
            <a:pPr lvl="1"/>
            <a:endParaRPr lang="en-US" altLang="zh-CN" sz="2400" dirty="0"/>
          </a:p>
          <a:p>
            <a:pPr lvl="1"/>
            <a:r>
              <a:rPr lang="zh-CN" altLang="en-US" sz="2400" dirty="0"/>
              <a:t>掩模式存储器</a:t>
            </a:r>
            <a:r>
              <a:rPr lang="en-US" altLang="zh-CN" sz="2400" dirty="0"/>
              <a:t>Mask ROM</a:t>
            </a:r>
          </a:p>
          <a:p>
            <a:pPr lvl="2"/>
            <a:r>
              <a:rPr lang="zh-CN" altLang="en-US" sz="2100" dirty="0"/>
              <a:t>厂家定制，数据在芯片制造过程中设定。</a:t>
            </a:r>
          </a:p>
          <a:p>
            <a:pPr lvl="1">
              <a:lnSpc>
                <a:spcPct val="90000"/>
              </a:lnSpc>
            </a:pPr>
            <a:r>
              <a:rPr lang="zh-CN" altLang="en-US" sz="2400" dirty="0"/>
              <a:t>一次编程存储器</a:t>
            </a:r>
            <a:r>
              <a:rPr lang="en-US" altLang="zh-CN" sz="2400" dirty="0"/>
              <a:t>PROM</a:t>
            </a:r>
          </a:p>
          <a:p>
            <a:pPr lvl="2">
              <a:lnSpc>
                <a:spcPct val="90000"/>
              </a:lnSpc>
            </a:pPr>
            <a:r>
              <a:rPr lang="zh-CN" altLang="en-US" sz="2100" dirty="0"/>
              <a:t>在制造时所有存储单元均置成全</a:t>
            </a:r>
            <a:r>
              <a:rPr lang="en-US" altLang="zh-CN" sz="2100" dirty="0"/>
              <a:t>0</a:t>
            </a:r>
            <a:r>
              <a:rPr lang="zh-CN" altLang="en-US" sz="2100" dirty="0"/>
              <a:t>或全</a:t>
            </a:r>
            <a:r>
              <a:rPr lang="en-US" altLang="zh-CN" sz="2100" dirty="0"/>
              <a:t>1</a:t>
            </a:r>
            <a:r>
              <a:rPr lang="zh-CN" altLang="en-US" sz="2100" dirty="0"/>
              <a:t>，用户根据需要可自行将某些存储单元改为</a:t>
            </a:r>
            <a:r>
              <a:rPr lang="en-US" altLang="zh-CN" sz="2100" dirty="0"/>
              <a:t>1</a:t>
            </a:r>
            <a:r>
              <a:rPr lang="zh-CN" altLang="en-US" sz="2100" dirty="0"/>
              <a:t>或</a:t>
            </a:r>
            <a:r>
              <a:rPr lang="en-US" altLang="zh-CN" sz="2100" dirty="0"/>
              <a:t>0</a:t>
            </a:r>
            <a:r>
              <a:rPr lang="zh-CN" altLang="en-US" sz="2100" dirty="0"/>
              <a:t>。</a:t>
            </a:r>
          </a:p>
          <a:p>
            <a:pPr lvl="1"/>
            <a:r>
              <a:rPr lang="zh-CN" altLang="en-US" sz="2400" dirty="0"/>
              <a:t>光擦除可编程只读存储器</a:t>
            </a:r>
            <a:r>
              <a:rPr lang="en-US" altLang="zh-CN" sz="2400" dirty="0"/>
              <a:t>EPROM</a:t>
            </a:r>
          </a:p>
          <a:p>
            <a:pPr lvl="2"/>
            <a:r>
              <a:rPr lang="zh-CN" altLang="en-US" sz="2100" dirty="0"/>
              <a:t>存储节点采用浮动栅极晶体管</a:t>
            </a:r>
            <a:r>
              <a:rPr lang="en-US" altLang="zh-CN" sz="2100" dirty="0"/>
              <a:t>floating-gate MOS</a:t>
            </a:r>
            <a:r>
              <a:rPr lang="zh-CN" altLang="en-US" sz="2100" dirty="0"/>
              <a:t>，高电压存储数据，紫外线擦除数据。</a:t>
            </a:r>
            <a:endParaRPr lang="en-US" altLang="zh-CN" sz="2100" dirty="0"/>
          </a:p>
          <a:p>
            <a:pPr lvl="1"/>
            <a:r>
              <a:rPr lang="zh-CN" altLang="en-US" sz="2400" dirty="0"/>
              <a:t>电擦除可编程只读存储器</a:t>
            </a:r>
            <a:r>
              <a:rPr lang="en-US" altLang="zh-CN" sz="2400" dirty="0"/>
              <a:t>EEPROM/Flash Memories</a:t>
            </a:r>
          </a:p>
          <a:p>
            <a:pPr lvl="2"/>
            <a:r>
              <a:rPr lang="zh-CN" altLang="en-US" sz="2100" dirty="0"/>
              <a:t>和</a:t>
            </a:r>
            <a:r>
              <a:rPr lang="en-US" altLang="zh-CN" sz="2100" dirty="0"/>
              <a:t>EPROM</a:t>
            </a:r>
            <a:r>
              <a:rPr lang="zh-CN" altLang="en-US" sz="2100" dirty="0"/>
              <a:t>结构类似，区别在于存储位可以电擦除。</a:t>
            </a:r>
            <a:endParaRPr lang="zh-CN" altLang="en-US" sz="2500" dirty="0"/>
          </a:p>
          <a:p>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12</a:t>
            </a:fld>
            <a:endParaRPr lang="en-US" altLang="zh-CN"/>
          </a:p>
        </p:txBody>
      </p:sp>
    </p:spTree>
    <p:extLst>
      <p:ext uri="{BB962C8B-B14F-4D97-AF65-F5344CB8AC3E}">
        <p14:creationId xmlns:p14="http://schemas.microsoft.com/office/powerpoint/2010/main" val="2163417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sz="2400" dirty="0"/>
              <a:t>EPROM</a:t>
            </a:r>
            <a:r>
              <a:rPr lang="zh-CN" altLang="en-US" sz="2400" dirty="0"/>
              <a:t>结构</a:t>
            </a:r>
            <a:endParaRPr lang="en-US" altLang="zh-CN" sz="2400" dirty="0"/>
          </a:p>
          <a:p>
            <a:pPr lvl="1"/>
            <a:r>
              <a:rPr lang="zh-CN" altLang="en-US" sz="2000" dirty="0"/>
              <a:t>每个浮动栅极</a:t>
            </a:r>
            <a:r>
              <a:rPr lang="en-US" altLang="zh-CN" sz="2000" dirty="0"/>
              <a:t>MOS</a:t>
            </a:r>
            <a:r>
              <a:rPr lang="zh-CN" altLang="en-US" sz="2000" dirty="0"/>
              <a:t>有两个栅极，被绝缘极高阻抗材料所包围。</a:t>
            </a:r>
            <a:endParaRPr lang="en-US" altLang="zh-CN" sz="2000" dirty="0"/>
          </a:p>
          <a:p>
            <a:pPr lvl="1"/>
            <a:r>
              <a:rPr lang="zh-CN" altLang="en-US" sz="2000" dirty="0"/>
              <a:t>编程时，加载高电压到保存</a:t>
            </a:r>
            <a:r>
              <a:rPr lang="en-US" altLang="zh-CN" sz="2000" dirty="0"/>
              <a:t>0</a:t>
            </a:r>
            <a:r>
              <a:rPr lang="zh-CN" altLang="en-US" sz="2000" dirty="0"/>
              <a:t>的存储单元的非浮动栅极，绝缘材料的暂时性故障，使负电荷积聚在浮栅上。当去掉高压时，负电荷仍然存在。</a:t>
            </a:r>
            <a:endParaRPr lang="en-US" altLang="zh-CN" sz="2000" dirty="0"/>
          </a:p>
          <a:p>
            <a:r>
              <a:rPr lang="en-US" altLang="zh-CN" sz="1200" dirty="0"/>
              <a:t>EEPROM</a:t>
            </a:r>
            <a:r>
              <a:rPr lang="zh-CN" altLang="en-US" sz="1200" dirty="0"/>
              <a:t>中的浮栅被更薄的绝缘层包围，可以通过对非浮栅施加极性相反的电压作为充电电压来擦除。</a:t>
            </a:r>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pPr>
                <a:defRPr/>
              </a:pPr>
              <a:t>13</a:t>
            </a:fld>
            <a:endParaRPr lang="en-US" altLang="zh-CN"/>
          </a:p>
        </p:txBody>
      </p:sp>
    </p:spTree>
    <p:extLst>
      <p:ext uri="{BB962C8B-B14F-4D97-AF65-F5344CB8AC3E}">
        <p14:creationId xmlns:p14="http://schemas.microsoft.com/office/powerpoint/2010/main" val="2535027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586827"/>
          </a:xfrm>
        </p:spPr>
        <p:txBody>
          <a:bodyPr/>
          <a:lstStyle>
            <a:lvl1pPr algn="ctr">
              <a:defRPr sz="40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595419"/>
          </a:xfrm>
        </p:spPr>
        <p:txBody>
          <a:bodyPr/>
          <a:lstStyle>
            <a:lvl1pPr marL="0" indent="0" algn="ctr">
              <a:buNone/>
              <a:defRPr sz="3200">
                <a:latin typeface="微软雅黑 Light" panose="020B0502040204020203" pitchFamily="34" charset="-122"/>
                <a:ea typeface="微软雅黑 Light" panose="020B0502040204020203" pitchFamily="34"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dirty="0"/>
          </a:p>
        </p:txBody>
      </p:sp>
    </p:spTree>
    <p:extLst>
      <p:ext uri="{BB962C8B-B14F-4D97-AF65-F5344CB8AC3E}">
        <p14:creationId xmlns:p14="http://schemas.microsoft.com/office/powerpoint/2010/main" val="2035573477"/>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00100" y="190500"/>
            <a:ext cx="6073775" cy="479747"/>
          </a:xfrm>
        </p:spPr>
        <p:txBody>
          <a:bodyPr/>
          <a:lstStyle>
            <a:lvl1pPr>
              <a:defRPr b="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444500" y="889000"/>
            <a:ext cx="8523654" cy="5636341"/>
          </a:xfrm>
        </p:spPr>
        <p:txBody>
          <a:bodyPr/>
          <a:lstStyle>
            <a:lvl1pPr>
              <a:defRPr sz="2800" b="0">
                <a:latin typeface="微软雅黑" panose="020B0503020204020204" pitchFamily="34" charset="-122"/>
                <a:ea typeface="微软雅黑" panose="020B0503020204020204" pitchFamily="34" charset="-122"/>
              </a:defRPr>
            </a:lvl1pPr>
            <a:lvl2pPr>
              <a:defRPr sz="2400">
                <a:latin typeface="微软雅黑 Light" panose="020B0502040204020203" pitchFamily="34" charset="-122"/>
                <a:ea typeface="微软雅黑 Light" panose="020B0502040204020203" pitchFamily="34" charset="-122"/>
              </a:defRPr>
            </a:lvl2pPr>
            <a:lvl3pPr>
              <a:defRPr sz="2000">
                <a:latin typeface="微软雅黑 Light" panose="020B0502040204020203" pitchFamily="34" charset="-122"/>
                <a:ea typeface="微软雅黑 Light" panose="020B0502040204020203" pitchFamily="34" charset="-122"/>
              </a:defRPr>
            </a:lvl3pPr>
            <a:lvl4pPr>
              <a:defRPr sz="1800">
                <a:latin typeface="微软雅黑 Light" panose="020B0502040204020203" pitchFamily="34" charset="-122"/>
                <a:ea typeface="微软雅黑 Light" panose="020B0502040204020203" pitchFamily="34" charset="-122"/>
              </a:defRPr>
            </a:lvl4pPr>
            <a:lvl5pPr>
              <a:defRPr sz="1800">
                <a:latin typeface="微软雅黑 Light" panose="020B0502040204020203" pitchFamily="34" charset="-122"/>
                <a:ea typeface="微软雅黑 Light" panose="020B0502040204020203"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Line 6">
            <a:extLst>
              <a:ext uri="{FF2B5EF4-FFF2-40B4-BE49-F238E27FC236}">
                <a16:creationId xmlns:a16="http://schemas.microsoft.com/office/drawing/2014/main" id="{349AB69D-9FDC-4EDF-B308-0E8E2C0929A4}"/>
              </a:ext>
            </a:extLst>
          </p:cNvPr>
          <p:cNvSpPr>
            <a:spLocks noChangeShapeType="1"/>
          </p:cNvSpPr>
          <p:nvPr/>
        </p:nvSpPr>
        <p:spPr bwMode="auto">
          <a:xfrm>
            <a:off x="317500" y="673100"/>
            <a:ext cx="84582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670603147"/>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F14959F-FAF7-4678-A873-403D79A26613}"/>
              </a:ext>
            </a:extLst>
          </p:cNvPr>
          <p:cNvSpPr>
            <a:spLocks noGrp="1" noChangeArrowheads="1"/>
          </p:cNvSpPr>
          <p:nvPr>
            <p:ph type="title"/>
          </p:nvPr>
        </p:nvSpPr>
        <p:spPr bwMode="auto">
          <a:xfrm>
            <a:off x="800100" y="190500"/>
            <a:ext cx="6073775" cy="479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en-US" altLang="zh-CN" dirty="0"/>
              <a:t>Title</a:t>
            </a:r>
          </a:p>
        </p:txBody>
      </p:sp>
      <p:sp>
        <p:nvSpPr>
          <p:cNvPr id="1028" name="Rectangle 5">
            <a:extLst>
              <a:ext uri="{FF2B5EF4-FFF2-40B4-BE49-F238E27FC236}">
                <a16:creationId xmlns:a16="http://schemas.microsoft.com/office/drawing/2014/main" id="{A5654C6F-DDF0-4A96-A35C-531A3004E550}"/>
              </a:ext>
            </a:extLst>
          </p:cNvPr>
          <p:cNvSpPr>
            <a:spLocks noGrp="1" noChangeArrowheads="1"/>
          </p:cNvSpPr>
          <p:nvPr>
            <p:ph type="body" idx="1"/>
          </p:nvPr>
        </p:nvSpPr>
        <p:spPr bwMode="auto">
          <a:xfrm>
            <a:off x="444500" y="889000"/>
            <a:ext cx="8191500" cy="239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en-US" altLang="zh-CN" dirty="0"/>
              <a:t>This is our 1st Level Bullet</a:t>
            </a:r>
          </a:p>
          <a:p>
            <a:pPr lvl="1"/>
            <a:r>
              <a:rPr lang="en-US" altLang="zh-CN" dirty="0"/>
              <a:t>This is our 2nd level bullet</a:t>
            </a:r>
          </a:p>
          <a:p>
            <a:pPr lvl="2"/>
            <a:r>
              <a:rPr lang="en-US" altLang="zh-CN" dirty="0"/>
              <a:t>This is our 3rd level bullet</a:t>
            </a:r>
          </a:p>
          <a:p>
            <a:pPr lvl="0"/>
            <a:r>
              <a:rPr lang="en-US" altLang="zh-CN" dirty="0"/>
              <a:t>This is our next 1st Level Bullet</a:t>
            </a:r>
          </a:p>
          <a:p>
            <a:pPr lvl="1"/>
            <a:r>
              <a:rPr lang="en-US" altLang="zh-CN" dirty="0"/>
              <a:t>This is our 2nd level bullet</a:t>
            </a:r>
          </a:p>
          <a:p>
            <a:pPr lvl="2"/>
            <a:r>
              <a:rPr lang="en-US" altLang="zh-CN" dirty="0"/>
              <a:t>This is our 3rd level bullet</a:t>
            </a:r>
          </a:p>
        </p:txBody>
      </p:sp>
      <p:sp>
        <p:nvSpPr>
          <p:cNvPr id="1029" name="Line 6">
            <a:extLst>
              <a:ext uri="{FF2B5EF4-FFF2-40B4-BE49-F238E27FC236}">
                <a16:creationId xmlns:a16="http://schemas.microsoft.com/office/drawing/2014/main" id="{2BC56124-76E3-4CF7-982B-B6E94DF7DA64}"/>
              </a:ext>
            </a:extLst>
          </p:cNvPr>
          <p:cNvSpPr>
            <a:spLocks noChangeShapeType="1"/>
          </p:cNvSpPr>
          <p:nvPr/>
        </p:nvSpPr>
        <p:spPr bwMode="auto">
          <a:xfrm>
            <a:off x="317500" y="673100"/>
            <a:ext cx="84582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297475658"/>
      </p:ext>
    </p:extLst>
  </p:cSld>
  <p:clrMap bg1="lt1" tx1="dk1" bg2="lt2" tx2="dk2" accent1="accent1" accent2="accent2" accent3="accent3" accent4="accent4" accent5="accent5" accent6="accent6" hlink="hlink" folHlink="folHlink"/>
  <p:sldLayoutIdLst>
    <p:sldLayoutId id="2147483807" r:id="rId1"/>
    <p:sldLayoutId id="2147483808" r:id="rId2"/>
  </p:sldLayoutIdLst>
  <p:transition spd="med">
    <p:fade/>
  </p:transition>
  <p:hf hdr="0" ftr="0" dt="0"/>
  <p:txStyles>
    <p:titleStyle>
      <a:lvl1pPr algn="l" rtl="0" eaLnBrk="1" fontAlgn="base" hangingPunct="1">
        <a:lnSpc>
          <a:spcPct val="87000"/>
        </a:lnSpc>
        <a:spcBef>
          <a:spcPct val="0"/>
        </a:spcBef>
        <a:spcAft>
          <a:spcPct val="0"/>
        </a:spcAft>
        <a:defRPr sz="3200" b="1">
          <a:solidFill>
            <a:srgbClr val="CC0000"/>
          </a:solidFill>
          <a:latin typeface="微软雅黑" panose="020B0503020204020204" pitchFamily="34" charset="-122"/>
          <a:ea typeface="微软雅黑" panose="020B0503020204020204" pitchFamily="34" charset="-122"/>
          <a:cs typeface="+mj-cs"/>
        </a:defRPr>
      </a:lvl1pPr>
      <a:lvl2pPr algn="l" rtl="0" eaLnBrk="1" fontAlgn="base" hangingPunct="1">
        <a:lnSpc>
          <a:spcPct val="87000"/>
        </a:lnSpc>
        <a:spcBef>
          <a:spcPct val="0"/>
        </a:spcBef>
        <a:spcAft>
          <a:spcPct val="0"/>
        </a:spcAft>
        <a:defRPr sz="3200" b="1">
          <a:solidFill>
            <a:srgbClr val="CC0000"/>
          </a:solidFill>
          <a:latin typeface="Arial" pitchFamily="34" charset="0"/>
          <a:ea typeface="黑体" pitchFamily="49" charset="-122"/>
        </a:defRPr>
      </a:lvl2pPr>
      <a:lvl3pPr algn="l" rtl="0" eaLnBrk="1" fontAlgn="base" hangingPunct="1">
        <a:lnSpc>
          <a:spcPct val="87000"/>
        </a:lnSpc>
        <a:spcBef>
          <a:spcPct val="0"/>
        </a:spcBef>
        <a:spcAft>
          <a:spcPct val="0"/>
        </a:spcAft>
        <a:defRPr sz="3200" b="1">
          <a:solidFill>
            <a:srgbClr val="CC0000"/>
          </a:solidFill>
          <a:latin typeface="Arial" pitchFamily="34" charset="0"/>
          <a:ea typeface="黑体" pitchFamily="49" charset="-122"/>
        </a:defRPr>
      </a:lvl3pPr>
      <a:lvl4pPr algn="l" rtl="0" eaLnBrk="1" fontAlgn="base" hangingPunct="1">
        <a:lnSpc>
          <a:spcPct val="87000"/>
        </a:lnSpc>
        <a:spcBef>
          <a:spcPct val="0"/>
        </a:spcBef>
        <a:spcAft>
          <a:spcPct val="0"/>
        </a:spcAft>
        <a:defRPr sz="3200" b="1">
          <a:solidFill>
            <a:srgbClr val="CC0000"/>
          </a:solidFill>
          <a:latin typeface="Arial" pitchFamily="34" charset="0"/>
          <a:ea typeface="黑体" pitchFamily="49" charset="-122"/>
        </a:defRPr>
      </a:lvl4pPr>
      <a:lvl5pPr algn="l" rtl="0" eaLnBrk="1" fontAlgn="base" hangingPunct="1">
        <a:lnSpc>
          <a:spcPct val="87000"/>
        </a:lnSpc>
        <a:spcBef>
          <a:spcPct val="0"/>
        </a:spcBef>
        <a:spcAft>
          <a:spcPct val="0"/>
        </a:spcAft>
        <a:defRPr sz="3200" b="1">
          <a:solidFill>
            <a:srgbClr val="CC0000"/>
          </a:solidFill>
          <a:latin typeface="Arial" pitchFamily="34" charset="0"/>
          <a:ea typeface="黑体" pitchFamily="49" charset="-122"/>
        </a:defRPr>
      </a:lvl5pPr>
      <a:lvl6pPr marL="457200" algn="l" rtl="0" eaLnBrk="1" fontAlgn="base" hangingPunct="1">
        <a:lnSpc>
          <a:spcPct val="87000"/>
        </a:lnSpc>
        <a:spcBef>
          <a:spcPct val="0"/>
        </a:spcBef>
        <a:spcAft>
          <a:spcPct val="0"/>
        </a:spcAft>
        <a:defRPr sz="3200" b="1">
          <a:solidFill>
            <a:srgbClr val="CC0000"/>
          </a:solidFill>
          <a:latin typeface="Arial" pitchFamily="34" charset="0"/>
          <a:ea typeface="黑体" pitchFamily="49" charset="-122"/>
        </a:defRPr>
      </a:lvl6pPr>
      <a:lvl7pPr marL="914400" algn="l" rtl="0" eaLnBrk="1" fontAlgn="base" hangingPunct="1">
        <a:lnSpc>
          <a:spcPct val="87000"/>
        </a:lnSpc>
        <a:spcBef>
          <a:spcPct val="0"/>
        </a:spcBef>
        <a:spcAft>
          <a:spcPct val="0"/>
        </a:spcAft>
        <a:defRPr sz="3200" b="1">
          <a:solidFill>
            <a:srgbClr val="CC0000"/>
          </a:solidFill>
          <a:latin typeface="Arial" pitchFamily="34" charset="0"/>
          <a:ea typeface="黑体" pitchFamily="49" charset="-122"/>
        </a:defRPr>
      </a:lvl7pPr>
      <a:lvl8pPr marL="1371600" algn="l" rtl="0" eaLnBrk="1" fontAlgn="base" hangingPunct="1">
        <a:lnSpc>
          <a:spcPct val="87000"/>
        </a:lnSpc>
        <a:spcBef>
          <a:spcPct val="0"/>
        </a:spcBef>
        <a:spcAft>
          <a:spcPct val="0"/>
        </a:spcAft>
        <a:defRPr sz="3200" b="1">
          <a:solidFill>
            <a:srgbClr val="CC0000"/>
          </a:solidFill>
          <a:latin typeface="Arial" pitchFamily="34" charset="0"/>
          <a:ea typeface="黑体" pitchFamily="49" charset="-122"/>
        </a:defRPr>
      </a:lvl8pPr>
      <a:lvl9pPr marL="1828800" algn="l" rtl="0" eaLnBrk="1" fontAlgn="base" hangingPunct="1">
        <a:lnSpc>
          <a:spcPct val="87000"/>
        </a:lnSpc>
        <a:spcBef>
          <a:spcPct val="0"/>
        </a:spcBef>
        <a:spcAft>
          <a:spcPct val="0"/>
        </a:spcAft>
        <a:defRPr sz="3200" b="1">
          <a:solidFill>
            <a:srgbClr val="CC0000"/>
          </a:solidFill>
          <a:latin typeface="Arial" pitchFamily="34" charset="0"/>
          <a:ea typeface="黑体" pitchFamily="49" charset="-122"/>
        </a:defRPr>
      </a:lvl9pPr>
    </p:titleStyle>
    <p:bodyStyle>
      <a:lvl1pPr marL="203200" indent="-203200" algn="l" rtl="0" eaLnBrk="1" fontAlgn="base" hangingPunct="1">
        <a:lnSpc>
          <a:spcPct val="120000"/>
        </a:lnSpc>
        <a:spcBef>
          <a:spcPct val="10000"/>
        </a:spcBef>
        <a:spcAft>
          <a:spcPct val="0"/>
        </a:spcAft>
        <a:buClr>
          <a:schemeClr val="tx1"/>
        </a:buClr>
        <a:buSzPct val="60000"/>
        <a:buFont typeface="Wingdings" panose="05000000000000000000" pitchFamily="2" charset="2"/>
        <a:buChar char="u"/>
        <a:defRPr sz="2200" b="1">
          <a:solidFill>
            <a:schemeClr val="tx1"/>
          </a:solidFill>
          <a:latin typeface="+mn-lt"/>
          <a:ea typeface="+mn-ea"/>
          <a:cs typeface="+mn-cs"/>
        </a:defRPr>
      </a:lvl1pPr>
      <a:lvl2pPr marL="685800" indent="-190500" algn="l" rtl="0" eaLnBrk="1" fontAlgn="base" hangingPunct="1">
        <a:lnSpc>
          <a:spcPct val="120000"/>
        </a:lnSpc>
        <a:spcBef>
          <a:spcPct val="10000"/>
        </a:spcBef>
        <a:spcAft>
          <a:spcPct val="0"/>
        </a:spcAft>
        <a:buSzPct val="100000"/>
        <a:buChar char="•"/>
        <a:defRPr sz="2000" b="1">
          <a:solidFill>
            <a:srgbClr val="0000FF"/>
          </a:solidFill>
          <a:latin typeface="+mn-lt"/>
          <a:ea typeface="+mn-ea"/>
        </a:defRPr>
      </a:lvl2pPr>
      <a:lvl3pPr marL="1257300" indent="-342900" algn="l" rtl="0" eaLnBrk="1" fontAlgn="base" hangingPunct="1">
        <a:lnSpc>
          <a:spcPct val="120000"/>
        </a:lnSpc>
        <a:spcBef>
          <a:spcPct val="10000"/>
        </a:spcBef>
        <a:spcAft>
          <a:spcPct val="0"/>
        </a:spcAft>
        <a:buSzPct val="100000"/>
        <a:buChar char="-"/>
        <a:defRPr b="1">
          <a:solidFill>
            <a:schemeClr val="tx1"/>
          </a:solidFill>
          <a:latin typeface="+mn-lt"/>
          <a:ea typeface="+mn-ea"/>
        </a:defRPr>
      </a:lvl3pPr>
      <a:lvl4pPr marL="1714500" indent="-342900" algn="l" rtl="0" eaLnBrk="1" fontAlgn="base" hangingPunct="1">
        <a:spcBef>
          <a:spcPct val="20000"/>
        </a:spcBef>
        <a:spcAft>
          <a:spcPct val="0"/>
        </a:spcAft>
        <a:buChar char="–"/>
        <a:defRPr sz="2000">
          <a:solidFill>
            <a:schemeClr val="tx1"/>
          </a:solidFill>
          <a:latin typeface="Times New Roman" pitchFamily="18" charset="0"/>
          <a:ea typeface="+mn-ea"/>
        </a:defRPr>
      </a:lvl4pPr>
      <a:lvl5pPr marL="2171700" indent="-342900" algn="l" rtl="0" eaLnBrk="1" fontAlgn="base" hangingPunct="1">
        <a:spcBef>
          <a:spcPct val="20000"/>
        </a:spcBef>
        <a:spcAft>
          <a:spcPct val="0"/>
        </a:spcAft>
        <a:buChar char="»"/>
        <a:defRPr sz="2000">
          <a:solidFill>
            <a:schemeClr val="tx1"/>
          </a:solidFill>
          <a:latin typeface="Times New Roman" pitchFamily="18" charset="0"/>
          <a:ea typeface="+mn-ea"/>
        </a:defRPr>
      </a:lvl5pPr>
      <a:lvl6pPr marL="2628900" indent="-342900" algn="l" rtl="0" eaLnBrk="1" fontAlgn="base" hangingPunct="1">
        <a:spcBef>
          <a:spcPct val="20000"/>
        </a:spcBef>
        <a:spcAft>
          <a:spcPct val="0"/>
        </a:spcAft>
        <a:buChar char="»"/>
        <a:defRPr sz="2000">
          <a:solidFill>
            <a:schemeClr val="tx1"/>
          </a:solidFill>
          <a:latin typeface="Times New Roman" pitchFamily="18" charset="0"/>
          <a:ea typeface="+mn-ea"/>
        </a:defRPr>
      </a:lvl6pPr>
      <a:lvl7pPr marL="3086100" indent="-342900" algn="l" rtl="0" eaLnBrk="1" fontAlgn="base" hangingPunct="1">
        <a:spcBef>
          <a:spcPct val="20000"/>
        </a:spcBef>
        <a:spcAft>
          <a:spcPct val="0"/>
        </a:spcAft>
        <a:buChar char="»"/>
        <a:defRPr sz="2000">
          <a:solidFill>
            <a:schemeClr val="tx1"/>
          </a:solidFill>
          <a:latin typeface="Times New Roman" pitchFamily="18" charset="0"/>
          <a:ea typeface="+mn-ea"/>
        </a:defRPr>
      </a:lvl7pPr>
      <a:lvl8pPr marL="3543300" indent="-342900" algn="l" rtl="0" eaLnBrk="1" fontAlgn="base" hangingPunct="1">
        <a:spcBef>
          <a:spcPct val="20000"/>
        </a:spcBef>
        <a:spcAft>
          <a:spcPct val="0"/>
        </a:spcAft>
        <a:buChar char="»"/>
        <a:defRPr sz="2000">
          <a:solidFill>
            <a:schemeClr val="tx1"/>
          </a:solidFill>
          <a:latin typeface="Times New Roman" pitchFamily="18" charset="0"/>
          <a:ea typeface="+mn-ea"/>
        </a:defRPr>
      </a:lvl8pPr>
      <a:lvl9pPr marL="4000500" indent="-342900" algn="l" rtl="0" eaLnBrk="1" fontAlgn="base" hangingPunct="1">
        <a:spcBef>
          <a:spcPct val="20000"/>
        </a:spcBef>
        <a:spcAft>
          <a:spcPct val="0"/>
        </a:spcAft>
        <a:buChar char="»"/>
        <a:defRPr sz="2000">
          <a:solidFill>
            <a:schemeClr val="tx1"/>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15.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emf"/><Relationship Id="rId5" Type="http://schemas.openxmlformats.org/officeDocument/2006/relationships/oleObject" Target="../embeddings/oleObject2.bin"/><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5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dirty="0"/>
              <a:t>第</a:t>
            </a:r>
            <a:r>
              <a:rPr lang="en-US" altLang="zh-CN" dirty="0"/>
              <a:t>5</a:t>
            </a:r>
            <a:r>
              <a:rPr lang="zh-CN" altLang="en-US" dirty="0"/>
              <a:t>章  </a:t>
            </a:r>
            <a:r>
              <a:rPr lang="en-US" altLang="zh-CN" dirty="0"/>
              <a:t>FPGA</a:t>
            </a:r>
            <a:r>
              <a:rPr lang="zh-CN" altLang="en-US" dirty="0"/>
              <a:t>设计和硬件描述语言</a:t>
            </a:r>
            <a:endParaRPr lang="en-US" altLang="zh-CN" dirty="0"/>
          </a:p>
        </p:txBody>
      </p:sp>
      <p:sp>
        <p:nvSpPr>
          <p:cNvPr id="3075" name="Rectangle 3"/>
          <p:cNvSpPr>
            <a:spLocks noGrp="1" noChangeArrowheads="1"/>
          </p:cNvSpPr>
          <p:nvPr>
            <p:ph type="subTitle" idx="1"/>
          </p:nvPr>
        </p:nvSpPr>
        <p:spPr>
          <a:xfrm>
            <a:off x="971600" y="2924944"/>
            <a:ext cx="6248400" cy="2971800"/>
          </a:xfrm>
        </p:spPr>
        <p:txBody>
          <a:bodyPr/>
          <a:lstStyle/>
          <a:p>
            <a:pPr algn="ctr" eaLnBrk="1" hangingPunct="1"/>
            <a:endParaRPr lang="en-US" altLang="zh-CN" dirty="0"/>
          </a:p>
          <a:p>
            <a:pPr algn="ctr" eaLnBrk="1" hangingPunct="1"/>
            <a:endParaRPr lang="en-US" altLang="zh-CN" dirty="0"/>
          </a:p>
        </p:txBody>
      </p:sp>
      <p:sp>
        <p:nvSpPr>
          <p:cNvPr id="2" name="矩形 1"/>
          <p:cNvSpPr/>
          <p:nvPr/>
        </p:nvSpPr>
        <p:spPr>
          <a:xfrm>
            <a:off x="2261450" y="3344411"/>
            <a:ext cx="6196749" cy="2657138"/>
          </a:xfrm>
          <a:prstGeom prst="rect">
            <a:avLst/>
          </a:prstGeom>
        </p:spPr>
        <p:txBody>
          <a:bodyPr wrap="square">
            <a:spAutoFit/>
          </a:bodyPr>
          <a:lstStyle/>
          <a:p>
            <a:pPr>
              <a:lnSpc>
                <a:spcPts val="4000"/>
              </a:lnSpc>
              <a:buClr>
                <a:schemeClr val="tx1"/>
              </a:buClr>
              <a:buSzPct val="60000"/>
              <a:defRPr/>
            </a:pPr>
            <a:r>
              <a:rPr lang="zh-CN" altLang="en-US" sz="2600" dirty="0" smtClean="0">
                <a:latin typeface="+mj-ea"/>
                <a:ea typeface="+mj-ea"/>
              </a:rPr>
              <a:t>第一讲 可编程逻辑器件</a:t>
            </a:r>
            <a:r>
              <a:rPr lang="zh-CN" altLang="en-US" sz="2600" dirty="0">
                <a:latin typeface="+mj-ea"/>
                <a:ea typeface="+mj-ea"/>
              </a:rPr>
              <a:t>和</a:t>
            </a:r>
            <a:r>
              <a:rPr lang="en-US" altLang="zh-CN" sz="2600" dirty="0">
                <a:latin typeface="+mj-ea"/>
                <a:ea typeface="+mj-ea"/>
              </a:rPr>
              <a:t>FPGA</a:t>
            </a:r>
            <a:r>
              <a:rPr lang="zh-CN" altLang="en-US" sz="2600" dirty="0">
                <a:latin typeface="+mj-ea"/>
                <a:ea typeface="+mj-ea"/>
              </a:rPr>
              <a:t>设计</a:t>
            </a:r>
            <a:endParaRPr lang="en-US" altLang="zh-CN" sz="2600" dirty="0">
              <a:latin typeface="+mj-ea"/>
              <a:ea typeface="+mj-ea"/>
            </a:endParaRPr>
          </a:p>
          <a:p>
            <a:pPr>
              <a:lnSpc>
                <a:spcPts val="4000"/>
              </a:lnSpc>
              <a:buClr>
                <a:schemeClr val="tx1"/>
              </a:buClr>
              <a:buSzPct val="60000"/>
              <a:defRPr/>
            </a:pPr>
            <a:r>
              <a:rPr lang="zh-CN" altLang="en-US" sz="2600" dirty="0" smtClean="0">
                <a:latin typeface="+mj-ea"/>
                <a:ea typeface="+mj-ea"/>
              </a:rPr>
              <a:t>第二讲 </a:t>
            </a:r>
            <a:r>
              <a:rPr lang="en-US" altLang="zh-CN" sz="2600" dirty="0" smtClean="0">
                <a:latin typeface="+mj-ea"/>
                <a:ea typeface="+mj-ea"/>
              </a:rPr>
              <a:t>HDL</a:t>
            </a:r>
            <a:r>
              <a:rPr lang="zh-CN" altLang="en-US" sz="2600" dirty="0">
                <a:latin typeface="+mj-ea"/>
                <a:ea typeface="+mj-ea"/>
              </a:rPr>
              <a:t>概述</a:t>
            </a:r>
            <a:endParaRPr lang="en-US" altLang="zh-CN" sz="2600" dirty="0">
              <a:latin typeface="+mj-ea"/>
              <a:ea typeface="+mj-ea"/>
            </a:endParaRPr>
          </a:p>
          <a:p>
            <a:pPr>
              <a:lnSpc>
                <a:spcPts val="4000"/>
              </a:lnSpc>
              <a:buClr>
                <a:schemeClr val="tx1"/>
              </a:buClr>
              <a:buSzPct val="60000"/>
              <a:defRPr/>
            </a:pPr>
            <a:r>
              <a:rPr lang="zh-CN" altLang="en-US" sz="2600" dirty="0" smtClean="0">
                <a:latin typeface="+mj-ea"/>
                <a:ea typeface="+mj-ea"/>
              </a:rPr>
              <a:t>第三讲 </a:t>
            </a:r>
            <a:r>
              <a:rPr lang="en-US" altLang="zh-CN" sz="2600" dirty="0" smtClean="0">
                <a:latin typeface="+mj-ea"/>
                <a:ea typeface="+mj-ea"/>
              </a:rPr>
              <a:t>Verilog</a:t>
            </a:r>
            <a:r>
              <a:rPr lang="zh-CN" altLang="en-US" sz="2600" dirty="0">
                <a:latin typeface="+mj-ea"/>
                <a:ea typeface="+mj-ea"/>
              </a:rPr>
              <a:t>语言简介</a:t>
            </a:r>
            <a:endParaRPr lang="en-US" altLang="zh-CN" sz="2600" dirty="0">
              <a:latin typeface="+mj-ea"/>
              <a:ea typeface="+mj-ea"/>
            </a:endParaRPr>
          </a:p>
          <a:p>
            <a:pPr>
              <a:lnSpc>
                <a:spcPts val="4000"/>
              </a:lnSpc>
              <a:buClr>
                <a:schemeClr val="tx1"/>
              </a:buClr>
              <a:buSzPct val="60000"/>
              <a:defRPr/>
            </a:pPr>
            <a:r>
              <a:rPr lang="zh-CN" altLang="en-US" sz="2600" dirty="0" smtClean="0">
                <a:latin typeface="+mj-ea"/>
                <a:ea typeface="+mj-ea"/>
              </a:rPr>
              <a:t>第四讲 </a:t>
            </a:r>
            <a:r>
              <a:rPr lang="en-US" altLang="zh-CN" sz="2600" dirty="0" smtClean="0">
                <a:latin typeface="+mj-ea"/>
                <a:ea typeface="+mj-ea"/>
              </a:rPr>
              <a:t>Verilog</a:t>
            </a:r>
            <a:r>
              <a:rPr lang="zh-CN" altLang="en-US" sz="2600" dirty="0">
                <a:latin typeface="+mj-ea"/>
                <a:ea typeface="+mj-ea"/>
              </a:rPr>
              <a:t>建模方式</a:t>
            </a:r>
            <a:endParaRPr lang="en-US" altLang="zh-CN" sz="2600" dirty="0">
              <a:latin typeface="+mj-ea"/>
              <a:ea typeface="+mj-ea"/>
            </a:endParaRPr>
          </a:p>
          <a:p>
            <a:pPr>
              <a:lnSpc>
                <a:spcPts val="4000"/>
              </a:lnSpc>
              <a:buClr>
                <a:schemeClr val="tx1"/>
              </a:buClr>
              <a:buSzPct val="60000"/>
              <a:defRPr/>
            </a:pPr>
            <a:r>
              <a:rPr lang="zh-CN" altLang="en-US" sz="2600" dirty="0" smtClean="0">
                <a:latin typeface="+mj-ea"/>
                <a:ea typeface="+mj-ea"/>
              </a:rPr>
              <a:t>第五讲 </a:t>
            </a:r>
            <a:r>
              <a:rPr lang="en-US" altLang="zh-CN" sz="2600" dirty="0" smtClean="0">
                <a:latin typeface="+mj-ea"/>
                <a:ea typeface="+mj-ea"/>
              </a:rPr>
              <a:t>Verilog</a:t>
            </a:r>
            <a:r>
              <a:rPr lang="zh-CN" altLang="en-US" sz="2600" dirty="0">
                <a:latin typeface="+mj-ea"/>
                <a:ea typeface="+mj-ea"/>
              </a:rPr>
              <a:t>代码实例</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EA86EC-719D-431C-9CF9-86A378C207C0}"/>
              </a:ext>
            </a:extLst>
          </p:cNvPr>
          <p:cNvSpPr>
            <a:spLocks noGrp="1"/>
          </p:cNvSpPr>
          <p:nvPr>
            <p:ph type="title"/>
          </p:nvPr>
        </p:nvSpPr>
        <p:spPr/>
        <p:txBody>
          <a:bodyPr/>
          <a:lstStyle/>
          <a:p>
            <a:r>
              <a:rPr lang="en-US" altLang="zh-CN" b="1" dirty="0"/>
              <a:t>1.1 PLD</a:t>
            </a:r>
            <a:r>
              <a:rPr lang="zh-CN" altLang="zh-CN" b="1" dirty="0"/>
              <a:t>器件</a:t>
            </a:r>
            <a:endParaRPr lang="zh-CN" altLang="en-US" sz="2400" b="1" dirty="0"/>
          </a:p>
        </p:txBody>
      </p:sp>
      <p:sp>
        <p:nvSpPr>
          <p:cNvPr id="3" name="内容占位符 2">
            <a:extLst>
              <a:ext uri="{FF2B5EF4-FFF2-40B4-BE49-F238E27FC236}">
                <a16:creationId xmlns:a16="http://schemas.microsoft.com/office/drawing/2014/main" id="{8D0E1CB2-BD13-4B56-9FE6-DD5E65810595}"/>
              </a:ext>
            </a:extLst>
          </p:cNvPr>
          <p:cNvSpPr>
            <a:spLocks noGrp="1"/>
          </p:cNvSpPr>
          <p:nvPr>
            <p:ph idx="1"/>
          </p:nvPr>
        </p:nvSpPr>
        <p:spPr>
          <a:xfrm>
            <a:off x="107504" y="750693"/>
            <a:ext cx="8860650" cy="5775940"/>
          </a:xfrm>
        </p:spPr>
        <p:txBody>
          <a:bodyPr/>
          <a:lstStyle/>
          <a:p>
            <a:r>
              <a:rPr lang="zh-CN" altLang="zh-CN" sz="2400" b="1" dirty="0"/>
              <a:t>复杂可编程逻辑器件（</a:t>
            </a:r>
            <a:r>
              <a:rPr lang="en-US" altLang="zh-CN" sz="2400" b="1" dirty="0"/>
              <a:t>Complex PLD</a:t>
            </a:r>
            <a:r>
              <a:rPr lang="zh-CN" altLang="en-US" sz="2400" b="1" dirty="0"/>
              <a:t>，</a:t>
            </a:r>
            <a:r>
              <a:rPr lang="en-US" altLang="zh-CN" sz="2400" b="1" dirty="0"/>
              <a:t>CPLD</a:t>
            </a:r>
            <a:r>
              <a:rPr lang="zh-CN" altLang="zh-CN" sz="2400" b="1" dirty="0" smtClean="0"/>
              <a:t>）</a:t>
            </a:r>
            <a:r>
              <a:rPr lang="zh-CN" altLang="en-US" sz="2400" b="1" dirty="0" smtClean="0"/>
              <a:t>主要包括：</a:t>
            </a:r>
            <a:endParaRPr lang="en-US" altLang="zh-CN" sz="2400" b="1" dirty="0" smtClean="0"/>
          </a:p>
          <a:p>
            <a:pPr lvl="1"/>
            <a:r>
              <a:rPr lang="zh-CN" altLang="zh-CN" dirty="0" smtClean="0">
                <a:latin typeface="微软雅黑" panose="020B0503020204020204" pitchFamily="34" charset="-122"/>
                <a:ea typeface="微软雅黑" panose="020B0503020204020204" pitchFamily="34" charset="-122"/>
              </a:rPr>
              <a:t>逻辑阵列块（</a:t>
            </a:r>
            <a:r>
              <a:rPr lang="en-US" altLang="zh-CN" dirty="0" smtClean="0">
                <a:latin typeface="微软雅黑" panose="020B0503020204020204" pitchFamily="34" charset="-122"/>
                <a:ea typeface="微软雅黑" panose="020B0503020204020204" pitchFamily="34" charset="-122"/>
              </a:rPr>
              <a:t>Logic Array Block</a:t>
            </a:r>
            <a:r>
              <a:rPr lang="zh-CN" altLang="zh-CN"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LAB</a:t>
            </a:r>
            <a:r>
              <a:rPr lang="zh-CN"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1"/>
            <a:r>
              <a:rPr lang="en-US" altLang="zh-CN" dirty="0" smtClean="0">
                <a:latin typeface="微软雅黑" panose="020B0503020204020204" pitchFamily="34" charset="-122"/>
                <a:ea typeface="微软雅黑" panose="020B0503020204020204" pitchFamily="34" charset="-122"/>
              </a:rPr>
              <a:t>I/O</a:t>
            </a:r>
            <a:r>
              <a:rPr lang="zh-CN" altLang="zh-CN" dirty="0">
                <a:latin typeface="微软雅黑" panose="020B0503020204020204" pitchFamily="34" charset="-122"/>
                <a:ea typeface="微软雅黑" panose="020B0503020204020204" pitchFamily="34" charset="-122"/>
              </a:rPr>
              <a:t>控制</a:t>
            </a:r>
            <a:r>
              <a:rPr lang="zh-CN" altLang="zh-CN" dirty="0" smtClean="0">
                <a:latin typeface="微软雅黑" panose="020B0503020204020204" pitchFamily="34" charset="-122"/>
                <a:ea typeface="微软雅黑" panose="020B0503020204020204" pitchFamily="34" charset="-122"/>
              </a:rPr>
              <a:t>块</a:t>
            </a:r>
            <a:r>
              <a:rPr lang="zh-CN" altLang="en-US" dirty="0" smtClean="0">
                <a:latin typeface="微软雅黑" panose="020B0503020204020204" pitchFamily="34" charset="-122"/>
                <a:ea typeface="微软雅黑" panose="020B0503020204020204" pitchFamily="34" charset="-122"/>
              </a:rPr>
              <a:t>：用于和芯片的</a:t>
            </a:r>
            <a:r>
              <a:rPr lang="en-US" altLang="zh-CN" dirty="0" smtClean="0">
                <a:latin typeface="微软雅黑" panose="020B0503020204020204" pitchFamily="34" charset="-122"/>
                <a:ea typeface="微软雅黑" panose="020B0503020204020204" pitchFamily="34" charset="-122"/>
              </a:rPr>
              <a:t>I/O</a:t>
            </a:r>
            <a:r>
              <a:rPr lang="zh-CN" altLang="en-US" dirty="0" smtClean="0">
                <a:latin typeface="微软雅黑" panose="020B0503020204020204" pitchFamily="34" charset="-122"/>
                <a:ea typeface="微软雅黑" panose="020B0503020204020204" pitchFamily="34" charset="-122"/>
              </a:rPr>
              <a:t>引脚互连</a:t>
            </a:r>
            <a:endParaRPr lang="en-US" altLang="zh-CN" dirty="0">
              <a:latin typeface="微软雅黑" panose="020B0503020204020204" pitchFamily="34" charset="-122"/>
              <a:ea typeface="微软雅黑" panose="020B0503020204020204" pitchFamily="34" charset="-122"/>
            </a:endParaRPr>
          </a:p>
          <a:p>
            <a:pPr lvl="1"/>
            <a:r>
              <a:rPr lang="zh-CN" altLang="zh-CN" dirty="0">
                <a:latin typeface="微软雅黑" panose="020B0503020204020204" pitchFamily="34" charset="-122"/>
                <a:ea typeface="微软雅黑" panose="020B0503020204020204" pitchFamily="34" charset="-122"/>
              </a:rPr>
              <a:t>可编程互联</a:t>
            </a:r>
            <a:r>
              <a:rPr lang="zh-CN" altLang="zh-CN" dirty="0" smtClean="0">
                <a:latin typeface="微软雅黑" panose="020B0503020204020204" pitchFamily="34" charset="-122"/>
                <a:ea typeface="微软雅黑" panose="020B0503020204020204" pitchFamily="34" charset="-122"/>
              </a:rPr>
              <a:t>阵列</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PIA</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zh-CN" altLang="zh-CN" sz="2400" b="1" dirty="0"/>
              <a:t>每个</a:t>
            </a:r>
            <a:r>
              <a:rPr lang="en-US" altLang="zh-CN" sz="2400" b="1" dirty="0">
                <a:solidFill>
                  <a:srgbClr val="C00000"/>
                </a:solidFill>
              </a:rPr>
              <a:t>LAB</a:t>
            </a:r>
            <a:r>
              <a:rPr lang="zh-CN" altLang="zh-CN" sz="2400" b="1" dirty="0"/>
              <a:t>由</a:t>
            </a:r>
            <a:r>
              <a:rPr lang="en-US" altLang="zh-CN" sz="2400" b="1" dirty="0"/>
              <a:t>4</a:t>
            </a:r>
            <a:r>
              <a:rPr lang="zh-CN" altLang="zh-CN" sz="2400" b="1" dirty="0"/>
              <a:t>～</a:t>
            </a:r>
            <a:r>
              <a:rPr lang="en-US" altLang="zh-CN" sz="2400" b="1" dirty="0"/>
              <a:t>20</a:t>
            </a:r>
            <a:r>
              <a:rPr lang="zh-CN" altLang="zh-CN" sz="2400" b="1" dirty="0"/>
              <a:t>个宏单元（</a:t>
            </a:r>
            <a:r>
              <a:rPr lang="en-US" altLang="zh-CN" sz="2400" b="1" dirty="0" err="1"/>
              <a:t>Macrocell</a:t>
            </a:r>
            <a:r>
              <a:rPr lang="zh-CN" altLang="zh-CN" sz="2400" b="1" dirty="0" smtClean="0"/>
              <a:t>）</a:t>
            </a:r>
            <a:r>
              <a:rPr lang="zh-CN" altLang="en-US" sz="2400" b="1" dirty="0" smtClean="0"/>
              <a:t>构成。</a:t>
            </a:r>
            <a:r>
              <a:rPr lang="zh-CN" altLang="en-US" sz="2400" b="1" dirty="0" smtClean="0">
                <a:solidFill>
                  <a:srgbClr val="C00000"/>
                </a:solidFill>
              </a:rPr>
              <a:t>宏单元</a:t>
            </a:r>
            <a:r>
              <a:rPr lang="zh-CN" altLang="en-US" sz="2400" b="1" dirty="0" smtClean="0"/>
              <a:t>包括</a:t>
            </a:r>
            <a:r>
              <a:rPr lang="zh-CN" altLang="en-US" sz="2400" b="1" dirty="0"/>
              <a:t>：</a:t>
            </a:r>
            <a:endParaRPr lang="en-US" altLang="zh-CN" sz="2400" b="1" dirty="0"/>
          </a:p>
          <a:p>
            <a:pPr lvl="1"/>
            <a:r>
              <a:rPr lang="zh-CN" altLang="zh-CN" dirty="0">
                <a:latin typeface="微软雅黑" panose="020B0503020204020204" pitchFamily="34" charset="-122"/>
                <a:ea typeface="微软雅黑" panose="020B0503020204020204" pitchFamily="34" charset="-122"/>
              </a:rPr>
              <a:t>可编程逻辑阵列</a:t>
            </a:r>
            <a:endParaRPr lang="en-US" altLang="zh-CN" dirty="0">
              <a:latin typeface="微软雅黑" panose="020B0503020204020204" pitchFamily="34" charset="-122"/>
              <a:ea typeface="微软雅黑" panose="020B0503020204020204" pitchFamily="34" charset="-122"/>
            </a:endParaRPr>
          </a:p>
          <a:p>
            <a:pPr lvl="1"/>
            <a:r>
              <a:rPr lang="zh-CN" altLang="zh-CN" dirty="0">
                <a:latin typeface="微软雅黑" panose="020B0503020204020204" pitchFamily="34" charset="-122"/>
                <a:ea typeface="微软雅黑" panose="020B0503020204020204" pitchFamily="34" charset="-122"/>
              </a:rPr>
              <a:t>乘积项选择矩阵</a:t>
            </a:r>
            <a:endParaRPr lang="en-US" altLang="zh-CN" dirty="0">
              <a:latin typeface="微软雅黑" panose="020B0503020204020204" pitchFamily="34" charset="-122"/>
              <a:ea typeface="微软雅黑" panose="020B0503020204020204" pitchFamily="34" charset="-122"/>
            </a:endParaRPr>
          </a:p>
          <a:p>
            <a:pPr lvl="1"/>
            <a:r>
              <a:rPr lang="zh-CN" altLang="zh-CN" dirty="0">
                <a:latin typeface="微软雅黑" panose="020B0503020204020204" pitchFamily="34" charset="-122"/>
                <a:ea typeface="微软雅黑" panose="020B0503020204020204" pitchFamily="34" charset="-122"/>
              </a:rPr>
              <a:t>可编程</a:t>
            </a:r>
            <a:r>
              <a:rPr lang="zh-CN" altLang="zh-CN" dirty="0" smtClean="0">
                <a:latin typeface="微软雅黑" panose="020B0503020204020204" pitchFamily="34" charset="-122"/>
                <a:ea typeface="微软雅黑" panose="020B0503020204020204" pitchFamily="34" charset="-122"/>
              </a:rPr>
              <a:t>寄存器</a:t>
            </a:r>
            <a:r>
              <a:rPr lang="zh-CN" altLang="en-US" dirty="0" smtClean="0">
                <a:latin typeface="微软雅黑" panose="020B0503020204020204" pitchFamily="34" charset="-122"/>
                <a:ea typeface="微软雅黑" panose="020B0503020204020204" pitchFamily="34" charset="-122"/>
              </a:rPr>
              <a:t>：</a:t>
            </a:r>
            <a:r>
              <a:rPr lang="zh-CN" altLang="zh-CN" sz="2400" dirty="0" smtClean="0">
                <a:latin typeface="微软雅黑" panose="020B0503020204020204" pitchFamily="34" charset="-122"/>
                <a:ea typeface="微软雅黑" panose="020B0503020204020204" pitchFamily="34" charset="-122"/>
              </a:rPr>
              <a:t>可以</a:t>
            </a:r>
            <a:r>
              <a:rPr lang="zh-CN" altLang="en-US" sz="2400" dirty="0" smtClean="0">
                <a:latin typeface="微软雅黑" panose="020B0503020204020204" pitchFamily="34" charset="-122"/>
                <a:ea typeface="微软雅黑" panose="020B0503020204020204" pitchFamily="34" charset="-122"/>
              </a:rPr>
              <a:t>编程</a:t>
            </a:r>
            <a:r>
              <a:rPr lang="zh-CN" altLang="zh-CN" sz="2400" dirty="0" smtClean="0">
                <a:latin typeface="微软雅黑" panose="020B0503020204020204" pitchFamily="34" charset="-122"/>
                <a:ea typeface="微软雅黑" panose="020B0503020204020204" pitchFamily="34" charset="-122"/>
              </a:rPr>
              <a:t>实现</a:t>
            </a:r>
            <a:r>
              <a:rPr lang="en-US" altLang="zh-CN" sz="2400" dirty="0">
                <a:latin typeface="微软雅黑" panose="020B0503020204020204" pitchFamily="34" charset="-122"/>
                <a:ea typeface="微软雅黑" panose="020B0503020204020204" pitchFamily="34" charset="-122"/>
              </a:rPr>
              <a:t>D</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JK</a:t>
            </a:r>
            <a:r>
              <a:rPr lang="zh-CN" altLang="zh-CN" sz="2400" dirty="0">
                <a:latin typeface="微软雅黑" panose="020B0503020204020204" pitchFamily="34" charset="-122"/>
                <a:ea typeface="微软雅黑" panose="020B0503020204020204" pitchFamily="34" charset="-122"/>
              </a:rPr>
              <a:t>或钟控</a:t>
            </a:r>
            <a:r>
              <a:rPr lang="en-US" altLang="zh-CN" sz="2400" dirty="0">
                <a:latin typeface="微软雅黑" panose="020B0503020204020204" pitchFamily="34" charset="-122"/>
                <a:ea typeface="微软雅黑" panose="020B0503020204020204" pitchFamily="34" charset="-122"/>
              </a:rPr>
              <a:t>SR</a:t>
            </a:r>
            <a:r>
              <a:rPr lang="zh-CN" altLang="zh-CN" sz="2400" dirty="0">
                <a:latin typeface="微软雅黑" panose="020B0503020204020204" pitchFamily="34" charset="-122"/>
                <a:ea typeface="微软雅黑" panose="020B0503020204020204" pitchFamily="34" charset="-122"/>
              </a:rPr>
              <a:t>触发器等。</a:t>
            </a:r>
            <a:endParaRPr lang="en-US" altLang="zh-CN" sz="2400" dirty="0">
              <a:latin typeface="微软雅黑" panose="020B0503020204020204" pitchFamily="34" charset="-122"/>
              <a:ea typeface="微软雅黑" panose="020B0503020204020204" pitchFamily="34" charset="-122"/>
            </a:endParaRPr>
          </a:p>
          <a:p>
            <a:r>
              <a:rPr lang="zh-CN" altLang="zh-CN" sz="2400" b="1" dirty="0"/>
              <a:t>宏单元有多种配置</a:t>
            </a:r>
            <a:r>
              <a:rPr lang="zh-CN" altLang="zh-CN" sz="2400" b="1" dirty="0" smtClean="0"/>
              <a:t>方式</a:t>
            </a:r>
            <a:r>
              <a:rPr lang="zh-CN" altLang="en-US" sz="2400" b="1" dirty="0" smtClean="0"/>
              <a:t>，也</a:t>
            </a:r>
            <a:r>
              <a:rPr lang="zh-CN" altLang="zh-CN" sz="2400" b="1" dirty="0" smtClean="0"/>
              <a:t>可</a:t>
            </a:r>
            <a:r>
              <a:rPr lang="zh-CN" altLang="zh-CN" sz="2400" b="1" dirty="0"/>
              <a:t>级联</a:t>
            </a:r>
            <a:r>
              <a:rPr lang="zh-CN" altLang="zh-CN" sz="2400" b="1" dirty="0" smtClean="0"/>
              <a:t>使用</a:t>
            </a:r>
            <a:endParaRPr lang="en-US" altLang="zh-CN" sz="2400" b="1" dirty="0" smtClean="0"/>
          </a:p>
          <a:p>
            <a:r>
              <a:rPr lang="en-US" altLang="zh-CN" sz="2400" b="1" dirty="0" smtClean="0">
                <a:solidFill>
                  <a:srgbClr val="C00000"/>
                </a:solidFill>
              </a:rPr>
              <a:t>PIA</a:t>
            </a:r>
            <a:r>
              <a:rPr lang="zh-CN" altLang="en-US" sz="2400" b="1" dirty="0" smtClean="0"/>
              <a:t>用于连接所有宏单元，并与芯片时钟、复位、使能等引脚连</a:t>
            </a:r>
            <a:endParaRPr lang="en-US" altLang="zh-CN" sz="2400" b="1" dirty="0" smtClean="0"/>
          </a:p>
          <a:p>
            <a:r>
              <a:rPr lang="en-US" altLang="zh-CN" sz="2400" b="1" dirty="0" smtClean="0"/>
              <a:t>CPLD</a:t>
            </a:r>
            <a:r>
              <a:rPr lang="zh-CN" altLang="en-US" sz="2400" b="1" dirty="0"/>
              <a:t>集成度</a:t>
            </a:r>
            <a:r>
              <a:rPr lang="zh-CN" altLang="en-US" sz="2400" b="1" dirty="0" smtClean="0"/>
              <a:t>远高于</a:t>
            </a:r>
            <a:r>
              <a:rPr lang="en-US" altLang="zh-CN" sz="2400" b="1" dirty="0"/>
              <a:t>PAL</a:t>
            </a:r>
            <a:r>
              <a:rPr lang="zh-CN" altLang="en-US" sz="2400" b="1" dirty="0"/>
              <a:t>和</a:t>
            </a:r>
            <a:r>
              <a:rPr lang="en-US" altLang="zh-CN" sz="2400" b="1" dirty="0" smtClean="0"/>
              <a:t>GAL</a:t>
            </a:r>
          </a:p>
          <a:p>
            <a:r>
              <a:rPr lang="en-US" altLang="zh-CN" sz="2400" b="1" dirty="0" smtClean="0"/>
              <a:t>CPLD</a:t>
            </a:r>
            <a:r>
              <a:rPr lang="zh-CN" altLang="en-US" sz="2400" b="1" dirty="0" smtClean="0"/>
              <a:t>通常提供</a:t>
            </a:r>
            <a:r>
              <a:rPr lang="zh-CN" altLang="en-US" sz="2400" b="1" dirty="0" smtClean="0">
                <a:solidFill>
                  <a:srgbClr val="C00000"/>
                </a:solidFill>
              </a:rPr>
              <a:t>带片内</a:t>
            </a:r>
            <a:r>
              <a:rPr lang="en-US" altLang="zh-CN" sz="2400" b="1" dirty="0" smtClean="0">
                <a:solidFill>
                  <a:srgbClr val="C00000"/>
                </a:solidFill>
              </a:rPr>
              <a:t>RAM/ROM</a:t>
            </a:r>
            <a:r>
              <a:rPr lang="zh-CN" altLang="en-US" sz="2400" b="1" dirty="0" smtClean="0">
                <a:solidFill>
                  <a:srgbClr val="C00000"/>
                </a:solidFill>
              </a:rPr>
              <a:t>的嵌入式存储器阵列</a:t>
            </a:r>
            <a:endParaRPr lang="zh-CN" altLang="en-US" sz="2400" b="1" dirty="0">
              <a:solidFill>
                <a:srgbClr val="C00000"/>
              </a:solidFill>
            </a:endParaRPr>
          </a:p>
        </p:txBody>
      </p:sp>
      <p:sp>
        <p:nvSpPr>
          <p:cNvPr id="6" name="灯片编号占位符 5">
            <a:extLst>
              <a:ext uri="{FF2B5EF4-FFF2-40B4-BE49-F238E27FC236}">
                <a16:creationId xmlns:a16="http://schemas.microsoft.com/office/drawing/2014/main" id="{FDDC31DD-2D37-49F8-B0C6-9BCC774F1B61}"/>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10</a:t>
            </a:fld>
            <a:endParaRPr lang="en-US" altLang="zh-CN"/>
          </a:p>
        </p:txBody>
      </p:sp>
    </p:spTree>
    <p:extLst>
      <p:ext uri="{BB962C8B-B14F-4D97-AF65-F5344CB8AC3E}">
        <p14:creationId xmlns:p14="http://schemas.microsoft.com/office/powerpoint/2010/main" val="3894730671"/>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C492A537-6CD8-4E12-8B61-E3E521F23543}"/>
              </a:ext>
            </a:extLst>
          </p:cNvPr>
          <p:cNvSpPr>
            <a:spLocks noGrp="1"/>
          </p:cNvSpPr>
          <p:nvPr>
            <p:ph type="title"/>
          </p:nvPr>
        </p:nvSpPr>
        <p:spPr/>
        <p:txBody>
          <a:bodyPr/>
          <a:lstStyle/>
          <a:p>
            <a:r>
              <a:rPr lang="en-US" altLang="zh-CN" b="1" dirty="0"/>
              <a:t>1.2 </a:t>
            </a:r>
            <a:r>
              <a:rPr lang="zh-CN" altLang="en-US" b="1" dirty="0"/>
              <a:t>存储器阵列</a:t>
            </a:r>
          </a:p>
        </p:txBody>
      </p:sp>
      <p:sp>
        <p:nvSpPr>
          <p:cNvPr id="10" name="内容占位符 9">
            <a:extLst>
              <a:ext uri="{FF2B5EF4-FFF2-40B4-BE49-F238E27FC236}">
                <a16:creationId xmlns:a16="http://schemas.microsoft.com/office/drawing/2014/main" id="{36820845-0717-4E91-BE81-6DF6708FCC72}"/>
              </a:ext>
            </a:extLst>
          </p:cNvPr>
          <p:cNvSpPr>
            <a:spLocks noGrp="1"/>
          </p:cNvSpPr>
          <p:nvPr>
            <p:ph idx="1"/>
          </p:nvPr>
        </p:nvSpPr>
        <p:spPr>
          <a:xfrm>
            <a:off x="242610" y="802867"/>
            <a:ext cx="8686800" cy="2218043"/>
          </a:xfrm>
        </p:spPr>
        <p:txBody>
          <a:bodyPr/>
          <a:lstStyle/>
          <a:p>
            <a:r>
              <a:rPr lang="zh-CN" altLang="zh-CN" sz="2200" b="1" dirty="0" smtClean="0"/>
              <a:t>存储器</a:t>
            </a:r>
            <a:r>
              <a:rPr lang="zh-CN" altLang="en-US" sz="2200" b="1" dirty="0"/>
              <a:t>可用</a:t>
            </a:r>
            <a:r>
              <a:rPr lang="zh-CN" altLang="zh-CN" sz="2200" b="1" dirty="0"/>
              <a:t>来</a:t>
            </a:r>
            <a:r>
              <a:rPr lang="zh-CN" altLang="zh-CN" sz="2200" b="1" dirty="0" smtClean="0"/>
              <a:t>存储</a:t>
            </a:r>
            <a:r>
              <a:rPr lang="zh-CN" altLang="en-US" sz="2200" b="1" dirty="0" smtClean="0"/>
              <a:t>数字</a:t>
            </a:r>
            <a:r>
              <a:rPr lang="zh-CN" altLang="zh-CN" sz="2200" b="1" dirty="0" smtClean="0"/>
              <a:t>电路</a:t>
            </a:r>
            <a:r>
              <a:rPr lang="zh-CN" altLang="zh-CN" sz="2200" b="1" dirty="0"/>
              <a:t>中的数据</a:t>
            </a:r>
            <a:r>
              <a:rPr lang="zh-CN" altLang="en-US" sz="2200" b="1" dirty="0"/>
              <a:t>。</a:t>
            </a:r>
            <a:endParaRPr lang="en-US" altLang="zh-CN" sz="2200" b="1" dirty="0"/>
          </a:p>
          <a:p>
            <a:pPr lvl="1"/>
            <a:r>
              <a:rPr lang="zh-CN" altLang="zh-CN" sz="2200" dirty="0">
                <a:latin typeface="微软雅黑" panose="020B0503020204020204" pitchFamily="34" charset="-122"/>
                <a:ea typeface="微软雅黑" panose="020B0503020204020204" pitchFamily="34" charset="-122"/>
              </a:rPr>
              <a:t>寄存</a:t>
            </a:r>
            <a:r>
              <a:rPr lang="zh-CN" altLang="zh-CN" sz="2200" dirty="0" smtClean="0">
                <a:latin typeface="微软雅黑" panose="020B0503020204020204" pitchFamily="34" charset="-122"/>
                <a:ea typeface="微软雅黑" panose="020B0503020204020204" pitchFamily="34" charset="-122"/>
              </a:rPr>
              <a:t>器</a:t>
            </a:r>
            <a:r>
              <a:rPr lang="zh-CN" altLang="en-US" sz="2200" dirty="0" smtClean="0">
                <a:latin typeface="微软雅黑" panose="020B0503020204020204" pitchFamily="34" charset="-122"/>
                <a:ea typeface="微软雅黑" panose="020B0503020204020204" pitchFamily="34" charset="-122"/>
              </a:rPr>
              <a:t>用来</a:t>
            </a:r>
            <a:r>
              <a:rPr lang="zh-CN" altLang="zh-CN" sz="2200" dirty="0">
                <a:latin typeface="微软雅黑" panose="020B0503020204020204" pitchFamily="34" charset="-122"/>
                <a:ea typeface="微软雅黑" panose="020B0503020204020204" pitchFamily="34" charset="-122"/>
              </a:rPr>
              <a:t>存储少量</a:t>
            </a:r>
            <a:r>
              <a:rPr lang="zh-CN" altLang="zh-CN" sz="2200" dirty="0" smtClean="0">
                <a:latin typeface="微软雅黑" panose="020B0503020204020204" pitchFamily="34" charset="-122"/>
                <a:ea typeface="微软雅黑" panose="020B0503020204020204" pitchFamily="34" charset="-122"/>
              </a:rPr>
              <a:t>数据</a:t>
            </a:r>
            <a:r>
              <a:rPr lang="zh-CN" altLang="en-US" sz="2200" dirty="0" smtClean="0">
                <a:latin typeface="微软雅黑" panose="020B0503020204020204" pitchFamily="34" charset="-122"/>
                <a:ea typeface="微软雅黑" panose="020B0503020204020204" pitchFamily="34" charset="-122"/>
              </a:rPr>
              <a:t>，速度更快</a:t>
            </a:r>
            <a:endParaRPr lang="en-US" altLang="zh-CN" sz="2200" dirty="0">
              <a:latin typeface="微软雅黑" panose="020B0503020204020204" pitchFamily="34" charset="-122"/>
              <a:ea typeface="微软雅黑" panose="020B0503020204020204" pitchFamily="34" charset="-122"/>
            </a:endParaRPr>
          </a:p>
          <a:p>
            <a:pPr lvl="1"/>
            <a:r>
              <a:rPr lang="zh-CN" altLang="zh-CN" sz="2200" dirty="0">
                <a:latin typeface="微软雅黑" panose="020B0503020204020204" pitchFamily="34" charset="-122"/>
                <a:ea typeface="微软雅黑" panose="020B0503020204020204" pitchFamily="34" charset="-122"/>
              </a:rPr>
              <a:t>存储器阵列</a:t>
            </a:r>
            <a:r>
              <a:rPr lang="zh-CN" altLang="en-US" sz="2200" dirty="0">
                <a:latin typeface="微软雅黑" panose="020B0503020204020204" pitchFamily="34" charset="-122"/>
                <a:ea typeface="微软雅黑" panose="020B0503020204020204" pitchFamily="34" charset="-122"/>
              </a:rPr>
              <a:t>用来</a:t>
            </a:r>
            <a:r>
              <a:rPr lang="zh-CN" altLang="zh-CN" sz="2200" dirty="0">
                <a:latin typeface="微软雅黑" panose="020B0503020204020204" pitchFamily="34" charset="-122"/>
                <a:ea typeface="微软雅黑" panose="020B0503020204020204" pitchFamily="34" charset="-122"/>
              </a:rPr>
              <a:t>存储大量</a:t>
            </a:r>
            <a:r>
              <a:rPr lang="zh-CN" altLang="zh-CN" sz="2200" dirty="0" smtClean="0">
                <a:latin typeface="微软雅黑" panose="020B0503020204020204" pitchFamily="34" charset="-122"/>
                <a:ea typeface="微软雅黑" panose="020B0503020204020204" pitchFamily="34" charset="-122"/>
              </a:rPr>
              <a:t>数据</a:t>
            </a:r>
            <a:r>
              <a:rPr lang="zh-CN" altLang="en-US" sz="2200" dirty="0" smtClean="0">
                <a:latin typeface="微软雅黑" panose="020B0503020204020204" pitchFamily="34" charset="-122"/>
                <a:ea typeface="微软雅黑" panose="020B0503020204020204" pitchFamily="34" charset="-122"/>
              </a:rPr>
              <a:t>，速度较寄存器慢</a:t>
            </a:r>
            <a:endParaRPr lang="en-US" altLang="zh-CN" sz="2200" dirty="0">
              <a:latin typeface="微软雅黑" panose="020B0503020204020204" pitchFamily="34" charset="-122"/>
              <a:ea typeface="微软雅黑" panose="020B0503020204020204" pitchFamily="34" charset="-122"/>
            </a:endParaRPr>
          </a:p>
          <a:p>
            <a:r>
              <a:rPr lang="zh-CN" altLang="en-US" sz="2200" b="1" dirty="0"/>
              <a:t>在</a:t>
            </a:r>
            <a:r>
              <a:rPr lang="en-US" altLang="zh-CN" sz="2200" b="1" dirty="0"/>
              <a:t>CPLD</a:t>
            </a:r>
            <a:r>
              <a:rPr lang="zh-CN" altLang="en-US" sz="2200" b="1" dirty="0"/>
              <a:t>和</a:t>
            </a:r>
            <a:r>
              <a:rPr lang="en-US" altLang="zh-CN" sz="2200" b="1" dirty="0"/>
              <a:t>FPGA</a:t>
            </a:r>
            <a:r>
              <a:rPr lang="zh-CN" altLang="en-US" sz="2200" b="1" dirty="0"/>
              <a:t>芯片中通常会提供片内存储器</a:t>
            </a:r>
            <a:r>
              <a:rPr lang="zh-CN" altLang="en-US" sz="2200" b="1" dirty="0" smtClean="0"/>
              <a:t>阵列</a:t>
            </a:r>
            <a:endParaRPr lang="en-US" altLang="zh-CN" sz="2200" b="1" dirty="0"/>
          </a:p>
          <a:p>
            <a:r>
              <a:rPr lang="zh-CN" altLang="en-US" sz="2200" b="1" dirty="0"/>
              <a:t>存储器</a:t>
            </a:r>
            <a:r>
              <a:rPr lang="zh-CN" altLang="en-US" sz="2200" b="1" dirty="0" smtClean="0"/>
              <a:t>阵列</a:t>
            </a:r>
            <a:r>
              <a:rPr lang="zh-CN" altLang="en-US" sz="2200" b="1" dirty="0"/>
              <a:t>中</a:t>
            </a:r>
            <a:r>
              <a:rPr lang="zh-CN" altLang="en-US" sz="2200" b="1" dirty="0" smtClean="0"/>
              <a:t>每位</a:t>
            </a:r>
            <a:r>
              <a:rPr lang="zh-CN" altLang="en-US" sz="2200" b="1" dirty="0"/>
              <a:t>数据对应一个记忆单元</a:t>
            </a:r>
            <a:r>
              <a:rPr lang="zh-CN" altLang="en-US" sz="2200" b="1" dirty="0" smtClean="0"/>
              <a:t>（</a:t>
            </a:r>
            <a:r>
              <a:rPr lang="en-US" altLang="zh-CN" sz="2200" b="1" dirty="0" smtClean="0"/>
              <a:t>cell</a:t>
            </a:r>
            <a:r>
              <a:rPr lang="zh-CN" altLang="en-US" sz="2200" b="1" dirty="0"/>
              <a:t>），称为存储</a:t>
            </a:r>
            <a:r>
              <a:rPr lang="zh-CN" altLang="en-US" sz="2200" b="1" dirty="0" smtClean="0"/>
              <a:t>元</a:t>
            </a:r>
            <a:endParaRPr lang="zh-CN" altLang="en-US" sz="2200" b="1" dirty="0"/>
          </a:p>
        </p:txBody>
      </p:sp>
      <p:sp>
        <p:nvSpPr>
          <p:cNvPr id="6" name="灯片编号占位符 5">
            <a:extLst>
              <a:ext uri="{FF2B5EF4-FFF2-40B4-BE49-F238E27FC236}">
                <a16:creationId xmlns:a16="http://schemas.microsoft.com/office/drawing/2014/main" id="{702B75E0-BD8A-4518-9EB3-85EA9BBB5C8F}"/>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11</a:t>
            </a:fld>
            <a:endParaRPr lang="en-US" altLang="zh-CN"/>
          </a:p>
        </p:txBody>
      </p:sp>
      <p:grpSp>
        <p:nvGrpSpPr>
          <p:cNvPr id="12" name="Group 1">
            <a:extLst>
              <a:ext uri="{FF2B5EF4-FFF2-40B4-BE49-F238E27FC236}">
                <a16:creationId xmlns:a16="http://schemas.microsoft.com/office/drawing/2014/main" id="{60148A19-9560-4837-8CF6-887B3779BD09}"/>
              </a:ext>
            </a:extLst>
          </p:cNvPr>
          <p:cNvGrpSpPr>
            <a:grpSpLocks noChangeAspect="1"/>
          </p:cNvGrpSpPr>
          <p:nvPr/>
        </p:nvGrpSpPr>
        <p:grpSpPr bwMode="auto">
          <a:xfrm>
            <a:off x="251195" y="3083384"/>
            <a:ext cx="8496995" cy="2858108"/>
            <a:chOff x="1902" y="195"/>
            <a:chExt cx="7806" cy="2219"/>
          </a:xfrm>
        </p:grpSpPr>
        <p:sp>
          <p:nvSpPr>
            <p:cNvPr id="14" name="Rectangle 34">
              <a:extLst>
                <a:ext uri="{FF2B5EF4-FFF2-40B4-BE49-F238E27FC236}">
                  <a16:creationId xmlns:a16="http://schemas.microsoft.com/office/drawing/2014/main" id="{4995081B-7E11-4C44-9FD5-D0E2E90855F8}"/>
                </a:ext>
              </a:extLst>
            </p:cNvPr>
            <p:cNvSpPr>
              <a:spLocks noChangeArrowheads="1"/>
            </p:cNvSpPr>
            <p:nvPr/>
          </p:nvSpPr>
          <p:spPr bwMode="auto">
            <a:xfrm>
              <a:off x="2447" y="408"/>
              <a:ext cx="859" cy="863"/>
            </a:xfrm>
            <a:prstGeom prst="rect">
              <a:avLst/>
            </a:prstGeom>
            <a:solidFill>
              <a:srgbClr val="FFFFFF"/>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3600"/>
            </a:p>
          </p:txBody>
        </p:sp>
        <p:sp>
          <p:nvSpPr>
            <p:cNvPr id="15" name="Line 33">
              <a:extLst>
                <a:ext uri="{FF2B5EF4-FFF2-40B4-BE49-F238E27FC236}">
                  <a16:creationId xmlns:a16="http://schemas.microsoft.com/office/drawing/2014/main" id="{67E744CB-431A-4432-BE2C-3F5F3D2BC95A}"/>
                </a:ext>
              </a:extLst>
            </p:cNvPr>
            <p:cNvSpPr>
              <a:spLocks noChangeShapeType="1"/>
            </p:cNvSpPr>
            <p:nvPr/>
          </p:nvSpPr>
          <p:spPr bwMode="auto">
            <a:xfrm>
              <a:off x="1902" y="846"/>
              <a:ext cx="51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16" name="Text Box 32">
              <a:extLst>
                <a:ext uri="{FF2B5EF4-FFF2-40B4-BE49-F238E27FC236}">
                  <a16:creationId xmlns:a16="http://schemas.microsoft.com/office/drawing/2014/main" id="{B1148340-ADD8-42D1-AC39-FFD8C75D72FA}"/>
                </a:ext>
              </a:extLst>
            </p:cNvPr>
            <p:cNvSpPr txBox="1">
              <a:spLocks noChangeArrowheads="1"/>
            </p:cNvSpPr>
            <p:nvPr/>
          </p:nvSpPr>
          <p:spPr bwMode="auto">
            <a:xfrm>
              <a:off x="1985" y="935"/>
              <a:ext cx="401"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ctr"/>
              <a:r>
                <a:rPr lang="zh-CN" altLang="zh-CN" sz="2200" dirty="0">
                  <a:latin typeface="微软雅黑" panose="020B0503020204020204" pitchFamily="34" charset="-122"/>
                  <a:ea typeface="微软雅黑" panose="020B0503020204020204" pitchFamily="34" charset="-122"/>
                  <a:cs typeface="Times New Roman" panose="02020603050405020304" pitchFamily="18" charset="0"/>
                </a:rPr>
                <a:t>地址</a:t>
              </a:r>
            </a:p>
          </p:txBody>
        </p:sp>
        <p:sp>
          <p:nvSpPr>
            <p:cNvPr id="17" name="Line 31">
              <a:extLst>
                <a:ext uri="{FF2B5EF4-FFF2-40B4-BE49-F238E27FC236}">
                  <a16:creationId xmlns:a16="http://schemas.microsoft.com/office/drawing/2014/main" id="{21626550-923A-4A69-B484-BBC9A6C10365}"/>
                </a:ext>
              </a:extLst>
            </p:cNvPr>
            <p:cNvSpPr>
              <a:spLocks noChangeShapeType="1"/>
            </p:cNvSpPr>
            <p:nvPr/>
          </p:nvSpPr>
          <p:spPr bwMode="auto">
            <a:xfrm rot="5400000">
              <a:off x="2618" y="1523"/>
              <a:ext cx="503" cy="1"/>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18" name="Text Box 30">
              <a:extLst>
                <a:ext uri="{FF2B5EF4-FFF2-40B4-BE49-F238E27FC236}">
                  <a16:creationId xmlns:a16="http://schemas.microsoft.com/office/drawing/2014/main" id="{2B7E5DE9-BAFF-4B45-9710-CC05242DAD0A}"/>
                </a:ext>
              </a:extLst>
            </p:cNvPr>
            <p:cNvSpPr txBox="1">
              <a:spLocks noChangeArrowheads="1"/>
            </p:cNvSpPr>
            <p:nvPr/>
          </p:nvSpPr>
          <p:spPr bwMode="auto">
            <a:xfrm>
              <a:off x="2198" y="519"/>
              <a:ext cx="354"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i="1" u="none" strike="noStrike" cap="none" normalizeH="0" baseline="0" dirty="0">
                  <a:ln>
                    <a:noFill/>
                  </a:ln>
                  <a:solidFill>
                    <a:schemeClr val="tx1"/>
                  </a:solidFill>
                  <a:effectLst/>
                  <a:cs typeface="Times New Roman" panose="02020603050405020304" pitchFamily="18" charset="0"/>
                </a:rPr>
                <a:t>n</a:t>
              </a:r>
              <a:endParaRPr kumimoji="0" lang="en-US" altLang="zh-CN" sz="2200" i="0" u="none" strike="noStrike" cap="none" normalizeH="0" baseline="0" dirty="0">
                <a:ln>
                  <a:noFill/>
                </a:ln>
                <a:solidFill>
                  <a:schemeClr val="tx1"/>
                </a:solidFill>
                <a:effectLst/>
                <a:latin typeface="Arial" panose="020B0604020202020204" pitchFamily="34" charset="0"/>
              </a:endParaRPr>
            </a:p>
          </p:txBody>
        </p:sp>
        <p:sp>
          <p:nvSpPr>
            <p:cNvPr id="19" name="Text Box 29">
              <a:extLst>
                <a:ext uri="{FF2B5EF4-FFF2-40B4-BE49-F238E27FC236}">
                  <a16:creationId xmlns:a16="http://schemas.microsoft.com/office/drawing/2014/main" id="{ECFBACB5-3AC2-4684-B79A-77836B4C00C6}"/>
                </a:ext>
              </a:extLst>
            </p:cNvPr>
            <p:cNvSpPr txBox="1">
              <a:spLocks noChangeArrowheads="1"/>
            </p:cNvSpPr>
            <p:nvPr/>
          </p:nvSpPr>
          <p:spPr bwMode="auto">
            <a:xfrm>
              <a:off x="2993" y="1306"/>
              <a:ext cx="354"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i="1" u="none" strike="noStrike" cap="none" normalizeH="0" baseline="0" dirty="0">
                  <a:ln>
                    <a:noFill/>
                  </a:ln>
                  <a:solidFill>
                    <a:schemeClr val="tx1"/>
                  </a:solidFill>
                  <a:effectLst/>
                  <a:cs typeface="Times New Roman" panose="02020603050405020304" pitchFamily="18" charset="0"/>
                </a:rPr>
                <a:t>m</a:t>
              </a:r>
              <a:endParaRPr kumimoji="0" lang="en-US" altLang="zh-CN" sz="2200" i="0" u="none" strike="noStrike" cap="none" normalizeH="0" baseline="0" dirty="0">
                <a:ln>
                  <a:noFill/>
                </a:ln>
                <a:solidFill>
                  <a:schemeClr val="tx1"/>
                </a:solidFill>
                <a:effectLst/>
                <a:latin typeface="Arial" panose="020B0604020202020204" pitchFamily="34" charset="0"/>
              </a:endParaRPr>
            </a:p>
          </p:txBody>
        </p:sp>
        <p:sp>
          <p:nvSpPr>
            <p:cNvPr id="20" name="Text Box 28">
              <a:extLst>
                <a:ext uri="{FF2B5EF4-FFF2-40B4-BE49-F238E27FC236}">
                  <a16:creationId xmlns:a16="http://schemas.microsoft.com/office/drawing/2014/main" id="{D8CC7D60-7D65-4D6C-AEC7-3261E025D7D4}"/>
                </a:ext>
              </a:extLst>
            </p:cNvPr>
            <p:cNvSpPr txBox="1">
              <a:spLocks noChangeArrowheads="1"/>
            </p:cNvSpPr>
            <p:nvPr/>
          </p:nvSpPr>
          <p:spPr bwMode="auto">
            <a:xfrm>
              <a:off x="2588" y="624"/>
              <a:ext cx="598"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2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存储阵列</a:t>
              </a:r>
              <a:endParaRPr kumimoji="0" lang="zh-CN" altLang="zh-CN" sz="22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1" name="Line 27">
              <a:extLst>
                <a:ext uri="{FF2B5EF4-FFF2-40B4-BE49-F238E27FC236}">
                  <a16:creationId xmlns:a16="http://schemas.microsoft.com/office/drawing/2014/main" id="{3D476E4F-0C05-4AB2-B8E1-41C78EDC13E0}"/>
                </a:ext>
              </a:extLst>
            </p:cNvPr>
            <p:cNvSpPr>
              <a:spLocks noChangeShapeType="1"/>
            </p:cNvSpPr>
            <p:nvPr/>
          </p:nvSpPr>
          <p:spPr bwMode="auto">
            <a:xfrm>
              <a:off x="5496" y="442"/>
              <a:ext cx="10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23" name="Text Box 25">
              <a:extLst>
                <a:ext uri="{FF2B5EF4-FFF2-40B4-BE49-F238E27FC236}">
                  <a16:creationId xmlns:a16="http://schemas.microsoft.com/office/drawing/2014/main" id="{F2BC28AF-5E4D-43C6-9A2F-432F7B4EBA88}"/>
                </a:ext>
              </a:extLst>
            </p:cNvPr>
            <p:cNvSpPr txBox="1">
              <a:spLocks noChangeArrowheads="1"/>
            </p:cNvSpPr>
            <p:nvPr/>
          </p:nvSpPr>
          <p:spPr bwMode="auto">
            <a:xfrm>
              <a:off x="4574" y="241"/>
              <a:ext cx="621" cy="2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000</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001</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010</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011</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101</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110</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111</a:t>
              </a:r>
            </a:p>
          </p:txBody>
        </p:sp>
        <p:sp>
          <p:nvSpPr>
            <p:cNvPr id="24" name="Text Box 24">
              <a:extLst>
                <a:ext uri="{FF2B5EF4-FFF2-40B4-BE49-F238E27FC236}">
                  <a16:creationId xmlns:a16="http://schemas.microsoft.com/office/drawing/2014/main" id="{E112D6BB-38F3-4C0A-BD53-5003D70ADD40}"/>
                </a:ext>
              </a:extLst>
            </p:cNvPr>
            <p:cNvSpPr txBox="1">
              <a:spLocks noChangeArrowheads="1"/>
            </p:cNvSpPr>
            <p:nvPr/>
          </p:nvSpPr>
          <p:spPr bwMode="auto">
            <a:xfrm>
              <a:off x="5254" y="195"/>
              <a:ext cx="1361" cy="2092"/>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36000" tIns="36000" rIns="36000" bIns="36000" numCol="1" anchor="t" anchorCtr="0" compatLnSpc="1">
              <a:prstTxWarp prst="textNoShape">
                <a:avLst/>
              </a:prstTxWarp>
            </a:bodyPr>
            <a:lstStyle/>
            <a:p>
              <a:pPr marL="0" marR="0" lvl="0" indent="0" algn="dist" defTabSz="914400" rtl="0" eaLnBrk="0" fontAlgn="base" latinLnBrk="0" hangingPunct="0">
                <a:lnSpc>
                  <a:spcPct val="100000"/>
                </a:lnSpc>
                <a:spcBef>
                  <a:spcPct val="0"/>
                </a:spcBef>
                <a:spcAft>
                  <a:spcPct val="0"/>
                </a:spcAft>
                <a:buClrTx/>
                <a:buSzTx/>
                <a:buFontTx/>
                <a:buNone/>
                <a:tabLst/>
              </a:pP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0</a:t>
              </a:r>
              <a:r>
                <a:rPr kumimoji="0" lang="en-US" altLang="zh-CN" sz="1100" b="0" i="0" u="none" strike="noStrike" kern="1400" cap="none" normalizeH="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100" b="0" i="0" u="none" strike="noStrike" kern="1400" cap="none" normalizeH="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smtClean="0">
                  <a:latin typeface="微软雅黑" panose="020B0503020204020204" pitchFamily="34" charset="-122"/>
                  <a:ea typeface="微软雅黑" panose="020B0503020204020204" pitchFamily="34" charset="-122"/>
                  <a:cs typeface="Times New Roman" panose="02020603050405020304" pitchFamily="18" charset="0"/>
                </a:rPr>
                <a:t>1  </a:t>
              </a: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0  0</a:t>
              </a:r>
            </a:p>
            <a:p>
              <a:pPr marL="0" marR="0" lvl="0" indent="0" algn="dist" defTabSz="914400" rtl="0" eaLnBrk="0" fontAlgn="base" latinLnBrk="0" hangingPunct="0">
                <a:lnSpc>
                  <a:spcPct val="100000"/>
                </a:lnSpc>
                <a:spcBef>
                  <a:spcPct val="0"/>
                </a:spcBef>
                <a:spcAft>
                  <a:spcPct val="0"/>
                </a:spcAft>
                <a:buClrTx/>
                <a:buSzTx/>
                <a:buFontTx/>
                <a:buNone/>
                <a:tabLst/>
              </a:pPr>
              <a:r>
                <a:rPr lang="en-US" altLang="zh-CN" sz="2200" dirty="0" smtClean="0">
                  <a:latin typeface="微软雅黑" panose="020B0503020204020204" pitchFamily="34" charset="-122"/>
                  <a:ea typeface="微软雅黑" panose="020B0503020204020204" pitchFamily="34" charset="-122"/>
                  <a:cs typeface="Times New Roman" panose="02020603050405020304" pitchFamily="18" charset="0"/>
                </a:rPr>
                <a:t>0</a:t>
              </a:r>
              <a:r>
                <a:rPr kumimoji="0" lang="en-US" altLang="zh-CN" sz="1100" b="0" i="0" u="none" strike="noStrike" kern="1400" cap="none" normalizeH="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smtClean="0">
                  <a:latin typeface="微软雅黑" panose="020B0503020204020204" pitchFamily="34" charset="-122"/>
                  <a:ea typeface="微软雅黑" panose="020B0503020204020204" pitchFamily="34" charset="-122"/>
                  <a:cs typeface="Times New Roman" panose="02020603050405020304" pitchFamily="18" charset="0"/>
                </a:rPr>
                <a:t>0  </a:t>
              </a: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1  1</a:t>
              </a:r>
            </a:p>
            <a:p>
              <a:pPr marL="0" marR="0" lvl="0" indent="0" algn="dist" defTabSz="914400" rtl="0" eaLnBrk="0" fontAlgn="base" latinLnBrk="0" hangingPunct="0">
                <a:lnSpc>
                  <a:spcPct val="100000"/>
                </a:lnSpc>
                <a:spcBef>
                  <a:spcPct val="0"/>
                </a:spcBef>
                <a:spcAft>
                  <a:spcPct val="0"/>
                </a:spcAft>
                <a:buClrTx/>
                <a:buSzTx/>
                <a:buFontTx/>
                <a:buNone/>
                <a:tabLst/>
              </a:pP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0  1  0  1</a:t>
              </a:r>
            </a:p>
            <a:p>
              <a:pPr marL="0" marR="0" lvl="0" indent="0" algn="dist" defTabSz="914400" rtl="0" eaLnBrk="0" fontAlgn="base" latinLnBrk="0" hangingPunct="0">
                <a:lnSpc>
                  <a:spcPct val="100000"/>
                </a:lnSpc>
                <a:spcBef>
                  <a:spcPct val="0"/>
                </a:spcBef>
                <a:spcAft>
                  <a:spcPct val="0"/>
                </a:spcAft>
                <a:buClrTx/>
                <a:buSzTx/>
                <a:buFontTx/>
                <a:buNone/>
                <a:tabLst/>
              </a:pP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1  0  1  1</a:t>
              </a:r>
            </a:p>
            <a:p>
              <a:pPr marL="0" marR="0" lvl="0" indent="0" algn="dist" defTabSz="914400" rtl="0" eaLnBrk="0" fontAlgn="base" latinLnBrk="0" hangingPunct="0">
                <a:lnSpc>
                  <a:spcPct val="100000"/>
                </a:lnSpc>
                <a:spcBef>
                  <a:spcPct val="0"/>
                </a:spcBef>
                <a:spcAft>
                  <a:spcPct val="0"/>
                </a:spcAft>
                <a:buClrTx/>
                <a:buSzTx/>
                <a:buFontTx/>
                <a:buNone/>
                <a:tabLst/>
              </a:pP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1  1  0  0</a:t>
              </a:r>
            </a:p>
            <a:p>
              <a:pPr marL="0" marR="0" lvl="0" indent="0" algn="dist" defTabSz="914400" rtl="0" eaLnBrk="0" fontAlgn="base" latinLnBrk="0" hangingPunct="0">
                <a:lnSpc>
                  <a:spcPct val="100000"/>
                </a:lnSpc>
                <a:spcBef>
                  <a:spcPct val="0"/>
                </a:spcBef>
                <a:spcAft>
                  <a:spcPct val="0"/>
                </a:spcAft>
                <a:buClrTx/>
                <a:buSzTx/>
                <a:buFontTx/>
                <a:buNone/>
                <a:tabLst/>
              </a:pP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1  0  1  1</a:t>
              </a:r>
            </a:p>
            <a:p>
              <a:pPr marL="0" marR="0" lvl="0" indent="0" algn="dist" defTabSz="914400" rtl="0" eaLnBrk="0" fontAlgn="base" latinLnBrk="0" hangingPunct="0">
                <a:lnSpc>
                  <a:spcPct val="100000"/>
                </a:lnSpc>
                <a:spcBef>
                  <a:spcPct val="0"/>
                </a:spcBef>
                <a:spcAft>
                  <a:spcPct val="0"/>
                </a:spcAft>
                <a:buClrTx/>
                <a:buSzTx/>
                <a:buFontTx/>
                <a:buNone/>
                <a:tabLst/>
              </a:pP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0  1  1  0</a:t>
              </a:r>
            </a:p>
            <a:p>
              <a:pPr marL="0" marR="0" lvl="0" indent="0" algn="dist" defTabSz="914400" rtl="0" eaLnBrk="0" fontAlgn="base" latinLnBrk="0" hangingPunct="0">
                <a:lnSpc>
                  <a:spcPct val="100000"/>
                </a:lnSpc>
                <a:spcBef>
                  <a:spcPct val="0"/>
                </a:spcBef>
                <a:spcAft>
                  <a:spcPct val="0"/>
                </a:spcAft>
                <a:buClrTx/>
                <a:buSzTx/>
                <a:buFontTx/>
                <a:buNone/>
                <a:tabLst/>
              </a:pPr>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1  0  0  0</a:t>
              </a:r>
            </a:p>
          </p:txBody>
        </p:sp>
        <p:sp>
          <p:nvSpPr>
            <p:cNvPr id="26" name="AutoShape 22">
              <a:extLst>
                <a:ext uri="{FF2B5EF4-FFF2-40B4-BE49-F238E27FC236}">
                  <a16:creationId xmlns:a16="http://schemas.microsoft.com/office/drawing/2014/main" id="{F13D35A5-A5F7-4937-B45A-B85C3E2B6900}"/>
                </a:ext>
              </a:extLst>
            </p:cNvPr>
            <p:cNvSpPr>
              <a:spLocks noChangeShapeType="1"/>
            </p:cNvSpPr>
            <p:nvPr/>
          </p:nvSpPr>
          <p:spPr bwMode="auto">
            <a:xfrm>
              <a:off x="2099" y="754"/>
              <a:ext cx="141" cy="158"/>
            </a:xfrm>
            <a:prstGeom prst="straightConnector1">
              <a:avLst/>
            </a:prstGeom>
            <a:noFill/>
            <a:ln w="28575">
              <a:solidFill>
                <a:srgbClr val="01020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27" name="AutoShape 21">
              <a:extLst>
                <a:ext uri="{FF2B5EF4-FFF2-40B4-BE49-F238E27FC236}">
                  <a16:creationId xmlns:a16="http://schemas.microsoft.com/office/drawing/2014/main" id="{BE3F93EE-5C8D-4541-8967-5DB283FF0A2F}"/>
                </a:ext>
              </a:extLst>
            </p:cNvPr>
            <p:cNvSpPr>
              <a:spLocks noChangeShapeType="1"/>
            </p:cNvSpPr>
            <p:nvPr/>
          </p:nvSpPr>
          <p:spPr bwMode="auto">
            <a:xfrm>
              <a:off x="2798" y="1414"/>
              <a:ext cx="159" cy="158"/>
            </a:xfrm>
            <a:prstGeom prst="straightConnector1">
              <a:avLst/>
            </a:prstGeom>
            <a:noFill/>
            <a:ln w="28575">
              <a:solidFill>
                <a:srgbClr val="01020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28" name="Text Box 20">
              <a:extLst>
                <a:ext uri="{FF2B5EF4-FFF2-40B4-BE49-F238E27FC236}">
                  <a16:creationId xmlns:a16="http://schemas.microsoft.com/office/drawing/2014/main" id="{675252FF-E959-452A-B1D3-9899562E2A8E}"/>
                </a:ext>
              </a:extLst>
            </p:cNvPr>
            <p:cNvSpPr txBox="1">
              <a:spLocks noChangeArrowheads="1"/>
            </p:cNvSpPr>
            <p:nvPr/>
          </p:nvSpPr>
          <p:spPr bwMode="auto">
            <a:xfrm>
              <a:off x="2588" y="1782"/>
              <a:ext cx="57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2200" dirty="0">
                  <a:latin typeface="微软雅黑" panose="020B0503020204020204" pitchFamily="34" charset="-122"/>
                  <a:ea typeface="微软雅黑" panose="020B0503020204020204" pitchFamily="34" charset="-122"/>
                  <a:cs typeface="Times New Roman" panose="02020603050405020304" pitchFamily="18" charset="0"/>
                </a:rPr>
                <a:t>数据</a:t>
              </a:r>
            </a:p>
          </p:txBody>
        </p:sp>
        <p:sp>
          <p:nvSpPr>
            <p:cNvPr id="30" name="Line 18">
              <a:extLst>
                <a:ext uri="{FF2B5EF4-FFF2-40B4-BE49-F238E27FC236}">
                  <a16:creationId xmlns:a16="http://schemas.microsoft.com/office/drawing/2014/main" id="{10AED725-BB43-4643-B523-D40EBD69FB16}"/>
                </a:ext>
              </a:extLst>
            </p:cNvPr>
            <p:cNvSpPr>
              <a:spLocks noChangeShapeType="1"/>
            </p:cNvSpPr>
            <p:nvPr/>
          </p:nvSpPr>
          <p:spPr bwMode="auto">
            <a:xfrm>
              <a:off x="5245" y="1002"/>
              <a:ext cx="136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32" name="Line 16">
              <a:extLst>
                <a:ext uri="{FF2B5EF4-FFF2-40B4-BE49-F238E27FC236}">
                  <a16:creationId xmlns:a16="http://schemas.microsoft.com/office/drawing/2014/main" id="{060CA155-EAE6-43C1-A7AF-F34E21FC8CDB}"/>
                </a:ext>
              </a:extLst>
            </p:cNvPr>
            <p:cNvSpPr>
              <a:spLocks noChangeShapeType="1"/>
            </p:cNvSpPr>
            <p:nvPr/>
          </p:nvSpPr>
          <p:spPr bwMode="auto">
            <a:xfrm>
              <a:off x="5267" y="1514"/>
              <a:ext cx="133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33" name="Line 15">
              <a:extLst>
                <a:ext uri="{FF2B5EF4-FFF2-40B4-BE49-F238E27FC236}">
                  <a16:creationId xmlns:a16="http://schemas.microsoft.com/office/drawing/2014/main" id="{1431D6CA-7764-4E57-B216-11AD4CBAC71B}"/>
                </a:ext>
              </a:extLst>
            </p:cNvPr>
            <p:cNvSpPr>
              <a:spLocks noChangeShapeType="1"/>
            </p:cNvSpPr>
            <p:nvPr/>
          </p:nvSpPr>
          <p:spPr bwMode="auto">
            <a:xfrm>
              <a:off x="5267" y="1794"/>
              <a:ext cx="133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34" name="Line 14">
              <a:extLst>
                <a:ext uri="{FF2B5EF4-FFF2-40B4-BE49-F238E27FC236}">
                  <a16:creationId xmlns:a16="http://schemas.microsoft.com/office/drawing/2014/main" id="{B69C7FF0-1E02-4D5C-8B44-B9962A70D282}"/>
                </a:ext>
              </a:extLst>
            </p:cNvPr>
            <p:cNvSpPr>
              <a:spLocks noChangeShapeType="1"/>
            </p:cNvSpPr>
            <p:nvPr/>
          </p:nvSpPr>
          <p:spPr bwMode="auto">
            <a:xfrm>
              <a:off x="5267" y="2042"/>
              <a:ext cx="133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37" name="Rectangle 11">
              <a:extLst>
                <a:ext uri="{FF2B5EF4-FFF2-40B4-BE49-F238E27FC236}">
                  <a16:creationId xmlns:a16="http://schemas.microsoft.com/office/drawing/2014/main" id="{95726755-CA7B-4224-928F-29A3B523B2CC}"/>
                </a:ext>
              </a:extLst>
            </p:cNvPr>
            <p:cNvSpPr>
              <a:spLocks noChangeArrowheads="1"/>
            </p:cNvSpPr>
            <p:nvPr/>
          </p:nvSpPr>
          <p:spPr bwMode="auto">
            <a:xfrm>
              <a:off x="7928" y="283"/>
              <a:ext cx="1780" cy="1158"/>
            </a:xfrm>
            <a:prstGeom prst="rect">
              <a:avLst/>
            </a:prstGeom>
            <a:solidFill>
              <a:srgbClr val="FFFFFF"/>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3600"/>
            </a:p>
          </p:txBody>
        </p:sp>
        <p:sp>
          <p:nvSpPr>
            <p:cNvPr id="43" name="Text Box 5">
              <a:extLst>
                <a:ext uri="{FF2B5EF4-FFF2-40B4-BE49-F238E27FC236}">
                  <a16:creationId xmlns:a16="http://schemas.microsoft.com/office/drawing/2014/main" id="{81F84899-FB38-468E-A8D0-B460B46E20CD}"/>
                </a:ext>
              </a:extLst>
            </p:cNvPr>
            <p:cNvSpPr txBox="1">
              <a:spLocks noChangeArrowheads="1"/>
            </p:cNvSpPr>
            <p:nvPr/>
          </p:nvSpPr>
          <p:spPr bwMode="auto">
            <a:xfrm>
              <a:off x="8043" y="671"/>
              <a:ext cx="151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2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4096</a:t>
              </a:r>
              <a:r>
                <a:rPr kumimoji="0" lang="zh-CN" altLang="en-US" sz="22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字</a:t>
              </a:r>
              <a:r>
                <a:rPr kumimoji="0" lang="en-US" altLang="zh-CN" sz="22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×8</a:t>
              </a:r>
              <a:r>
                <a:rPr kumimoji="0" lang="zh-CN" altLang="en-US" sz="22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位</a:t>
              </a:r>
              <a:endParaRPr kumimoji="0" lang="zh-CN" altLang="en-US" sz="22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存储阵列</a:t>
              </a:r>
              <a:endParaRPr kumimoji="0" lang="zh-CN" altLang="en-US" sz="22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sp>
        <p:nvSpPr>
          <p:cNvPr id="49" name="矩形 48">
            <a:extLst>
              <a:ext uri="{FF2B5EF4-FFF2-40B4-BE49-F238E27FC236}">
                <a16:creationId xmlns:a16="http://schemas.microsoft.com/office/drawing/2014/main" id="{5DA91A28-953C-4DC3-AA89-206900D75F72}"/>
              </a:ext>
            </a:extLst>
          </p:cNvPr>
          <p:cNvSpPr/>
          <p:nvPr/>
        </p:nvSpPr>
        <p:spPr>
          <a:xfrm>
            <a:off x="2771800" y="6011666"/>
            <a:ext cx="2986715" cy="430887"/>
          </a:xfrm>
          <a:prstGeom prst="rect">
            <a:avLst/>
          </a:prstGeom>
        </p:spPr>
        <p:txBody>
          <a:bodyPr wrap="none">
            <a:spAutoFit/>
          </a:bodyPr>
          <a:lstStyle/>
          <a:p>
            <a:pPr lvl="1"/>
            <a:r>
              <a:rPr lang="en-US" altLang="zh-CN" sz="2200" dirty="0">
                <a:solidFill>
                  <a:srgbClr val="C00000"/>
                </a:solidFill>
                <a:latin typeface="微软雅黑" panose="020B0503020204020204" pitchFamily="34" charset="-122"/>
                <a:ea typeface="微软雅黑" panose="020B0503020204020204" pitchFamily="34" charset="-122"/>
              </a:rPr>
              <a:t>8</a:t>
            </a:r>
            <a:r>
              <a:rPr lang="zh-CN" altLang="zh-CN" sz="2200" dirty="0">
                <a:solidFill>
                  <a:srgbClr val="C00000"/>
                </a:solidFill>
                <a:latin typeface="微软雅黑" panose="020B0503020204020204" pitchFamily="34" charset="-122"/>
                <a:ea typeface="微软雅黑" panose="020B0503020204020204" pitchFamily="34" charset="-122"/>
              </a:rPr>
              <a:t>×</a:t>
            </a:r>
            <a:r>
              <a:rPr lang="en-US" altLang="zh-CN" sz="2200" dirty="0">
                <a:solidFill>
                  <a:srgbClr val="C00000"/>
                </a:solidFill>
                <a:latin typeface="微软雅黑" panose="020B0503020204020204" pitchFamily="34" charset="-122"/>
                <a:ea typeface="微软雅黑" panose="020B0503020204020204" pitchFamily="34" charset="-122"/>
              </a:rPr>
              <a:t>4</a:t>
            </a:r>
            <a:r>
              <a:rPr lang="zh-CN" altLang="en-US" sz="2200" dirty="0">
                <a:solidFill>
                  <a:srgbClr val="C00000"/>
                </a:solidFill>
                <a:latin typeface="微软雅黑" panose="020B0503020204020204" pitchFamily="34" charset="-122"/>
                <a:ea typeface="微软雅黑" panose="020B0503020204020204" pitchFamily="34" charset="-122"/>
              </a:rPr>
              <a:t>位</a:t>
            </a:r>
            <a:r>
              <a:rPr lang="zh-CN" altLang="zh-CN" sz="2200" dirty="0">
                <a:solidFill>
                  <a:srgbClr val="C00000"/>
                </a:solidFill>
                <a:latin typeface="微软雅黑" panose="020B0503020204020204" pitchFamily="34" charset="-122"/>
                <a:ea typeface="微软雅黑" panose="020B0503020204020204" pitchFamily="34" charset="-122"/>
              </a:rPr>
              <a:t>存储器阵列 </a:t>
            </a:r>
            <a:endParaRPr lang="zh-CN" altLang="en-US" sz="2200" dirty="0">
              <a:solidFill>
                <a:srgbClr val="C00000"/>
              </a:solidFill>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id="{721BC8A7-49AA-49BA-B59C-2C5353F04EE9}"/>
              </a:ext>
            </a:extLst>
          </p:cNvPr>
          <p:cNvSpPr/>
          <p:nvPr/>
        </p:nvSpPr>
        <p:spPr>
          <a:xfrm>
            <a:off x="6100269" y="5967710"/>
            <a:ext cx="2619628" cy="430887"/>
          </a:xfrm>
          <a:prstGeom prst="rect">
            <a:avLst/>
          </a:prstGeom>
        </p:spPr>
        <p:txBody>
          <a:bodyPr wrap="none">
            <a:spAutoFit/>
          </a:bodyPr>
          <a:lstStyle/>
          <a:p>
            <a:pPr lvl="1"/>
            <a:r>
              <a:rPr lang="en-US" altLang="zh-CN" sz="2200" dirty="0">
                <a:solidFill>
                  <a:srgbClr val="C00000"/>
                </a:solidFill>
                <a:latin typeface="微软雅黑" panose="020B0503020204020204" pitchFamily="34" charset="-122"/>
                <a:ea typeface="微软雅黑" panose="020B0503020204020204" pitchFamily="34" charset="-122"/>
              </a:rPr>
              <a:t>4KB</a:t>
            </a:r>
            <a:r>
              <a:rPr lang="zh-CN" altLang="zh-CN" sz="2200" dirty="0">
                <a:solidFill>
                  <a:srgbClr val="C00000"/>
                </a:solidFill>
                <a:latin typeface="微软雅黑" panose="020B0503020204020204" pitchFamily="34" charset="-122"/>
                <a:ea typeface="微软雅黑" panose="020B0503020204020204" pitchFamily="34" charset="-122"/>
              </a:rPr>
              <a:t>存储器阵列</a:t>
            </a:r>
            <a:endParaRPr lang="zh-CN" altLang="en-US" sz="2200" dirty="0">
              <a:solidFill>
                <a:srgbClr val="C00000"/>
              </a:solidFill>
              <a:latin typeface="微软雅黑" panose="020B0503020204020204" pitchFamily="34" charset="-122"/>
              <a:ea typeface="微软雅黑" panose="020B0503020204020204" pitchFamily="34" charset="-122"/>
            </a:endParaRPr>
          </a:p>
        </p:txBody>
      </p:sp>
      <p:sp>
        <p:nvSpPr>
          <p:cNvPr id="2" name="矩形 1"/>
          <p:cNvSpPr/>
          <p:nvPr/>
        </p:nvSpPr>
        <p:spPr>
          <a:xfrm>
            <a:off x="251195" y="5798434"/>
            <a:ext cx="1880025" cy="769441"/>
          </a:xfrm>
          <a:prstGeom prst="rect">
            <a:avLst/>
          </a:prstGeom>
        </p:spPr>
        <p:txBody>
          <a:bodyPr wrap="square">
            <a:spAutoFit/>
          </a:bodyPr>
          <a:lstStyle/>
          <a:p>
            <a:pPr lvl="1"/>
            <a:r>
              <a:rPr lang="en-US" altLang="zh-CN" sz="2200" dirty="0">
                <a:solidFill>
                  <a:srgbClr val="C00000"/>
                </a:solidFill>
                <a:latin typeface="微软雅黑" panose="020B0503020204020204" pitchFamily="34" charset="-122"/>
                <a:ea typeface="微软雅黑" panose="020B0503020204020204" pitchFamily="34" charset="-122"/>
              </a:rPr>
              <a:t>2</a:t>
            </a:r>
            <a:r>
              <a:rPr lang="en-US" altLang="zh-CN" sz="2200" baseline="30000" dirty="0">
                <a:solidFill>
                  <a:srgbClr val="C00000"/>
                </a:solidFill>
                <a:latin typeface="微软雅黑" panose="020B0503020204020204" pitchFamily="34" charset="-122"/>
                <a:ea typeface="微软雅黑" panose="020B0503020204020204" pitchFamily="34" charset="-122"/>
              </a:rPr>
              <a:t>n</a:t>
            </a:r>
            <a:r>
              <a:rPr lang="zh-CN" altLang="zh-CN" sz="2200" dirty="0">
                <a:solidFill>
                  <a:srgbClr val="C00000"/>
                </a:solidFill>
                <a:latin typeface="微软雅黑" panose="020B0503020204020204" pitchFamily="34" charset="-122"/>
                <a:ea typeface="微软雅黑" panose="020B0503020204020204" pitchFamily="34" charset="-122"/>
              </a:rPr>
              <a:t>×</a:t>
            </a:r>
            <a:r>
              <a:rPr lang="en-US" altLang="zh-CN" sz="2200" dirty="0">
                <a:solidFill>
                  <a:srgbClr val="C00000"/>
                </a:solidFill>
                <a:latin typeface="微软雅黑" panose="020B0503020204020204" pitchFamily="34" charset="-122"/>
                <a:ea typeface="微软雅黑" panose="020B0503020204020204" pitchFamily="34" charset="-122"/>
              </a:rPr>
              <a:t>m</a:t>
            </a:r>
            <a:r>
              <a:rPr lang="zh-CN" altLang="zh-CN" sz="2200" dirty="0">
                <a:solidFill>
                  <a:srgbClr val="C00000"/>
                </a:solidFill>
                <a:latin typeface="微软雅黑" panose="020B0503020204020204" pitchFamily="34" charset="-122"/>
                <a:ea typeface="微软雅黑" panose="020B0503020204020204" pitchFamily="34" charset="-122"/>
              </a:rPr>
              <a:t>位</a:t>
            </a:r>
            <a:r>
              <a:rPr lang="zh-CN" altLang="en-US" sz="2200" dirty="0" smtClean="0">
                <a:solidFill>
                  <a:srgbClr val="C00000"/>
                </a:solidFill>
                <a:latin typeface="微软雅黑" panose="020B0503020204020204" pitchFamily="34" charset="-122"/>
                <a:ea typeface="微软雅黑" panose="020B0503020204020204" pitchFamily="34" charset="-122"/>
              </a:rPr>
              <a:t>存储阵列</a:t>
            </a:r>
            <a:endParaRPr lang="en-US" altLang="zh-CN" sz="2200" dirty="0" smtClean="0">
              <a:solidFill>
                <a:srgbClr val="C00000"/>
              </a:solidFill>
              <a:latin typeface="微软雅黑" panose="020B0503020204020204" pitchFamily="34" charset="-122"/>
              <a:ea typeface="微软雅黑" panose="020B0503020204020204" pitchFamily="34" charset="-122"/>
            </a:endParaRPr>
          </a:p>
        </p:txBody>
      </p:sp>
      <p:sp>
        <p:nvSpPr>
          <p:cNvPr id="47" name="Line 16">
            <a:extLst>
              <a:ext uri="{FF2B5EF4-FFF2-40B4-BE49-F238E27FC236}">
                <a16:creationId xmlns:a16="http://schemas.microsoft.com/office/drawing/2014/main" id="{060CA155-EAE6-43C1-A7AF-F34E21FC8CDB}"/>
              </a:ext>
            </a:extLst>
          </p:cNvPr>
          <p:cNvSpPr>
            <a:spLocks noChangeShapeType="1"/>
          </p:cNvSpPr>
          <p:nvPr/>
        </p:nvSpPr>
        <p:spPr bwMode="auto">
          <a:xfrm>
            <a:off x="3926622" y="4435824"/>
            <a:ext cx="1440000" cy="12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51" name="Line 16">
            <a:extLst>
              <a:ext uri="{FF2B5EF4-FFF2-40B4-BE49-F238E27FC236}">
                <a16:creationId xmlns:a16="http://schemas.microsoft.com/office/drawing/2014/main" id="{060CA155-EAE6-43C1-A7AF-F34E21FC8CDB}"/>
              </a:ext>
            </a:extLst>
          </p:cNvPr>
          <p:cNvSpPr>
            <a:spLocks noChangeShapeType="1"/>
          </p:cNvSpPr>
          <p:nvPr/>
        </p:nvSpPr>
        <p:spPr bwMode="auto">
          <a:xfrm>
            <a:off x="3923927" y="3748023"/>
            <a:ext cx="1440000" cy="12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52" name="Line 16">
            <a:extLst>
              <a:ext uri="{FF2B5EF4-FFF2-40B4-BE49-F238E27FC236}">
                <a16:creationId xmlns:a16="http://schemas.microsoft.com/office/drawing/2014/main" id="{060CA155-EAE6-43C1-A7AF-F34E21FC8CDB}"/>
              </a:ext>
            </a:extLst>
          </p:cNvPr>
          <p:cNvSpPr>
            <a:spLocks noChangeShapeType="1"/>
          </p:cNvSpPr>
          <p:nvPr/>
        </p:nvSpPr>
        <p:spPr bwMode="auto">
          <a:xfrm>
            <a:off x="3923914" y="3399358"/>
            <a:ext cx="1440000" cy="12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53" name="Line 33">
            <a:extLst>
              <a:ext uri="{FF2B5EF4-FFF2-40B4-BE49-F238E27FC236}">
                <a16:creationId xmlns:a16="http://schemas.microsoft.com/office/drawing/2014/main" id="{67E744CB-431A-4432-BE2C-3F5F3D2BC95A}"/>
              </a:ext>
            </a:extLst>
          </p:cNvPr>
          <p:cNvSpPr>
            <a:spLocks noChangeShapeType="1"/>
          </p:cNvSpPr>
          <p:nvPr/>
        </p:nvSpPr>
        <p:spPr bwMode="auto">
          <a:xfrm>
            <a:off x="6256591" y="3954743"/>
            <a:ext cx="555146" cy="12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54" name="Text Box 32">
            <a:extLst>
              <a:ext uri="{FF2B5EF4-FFF2-40B4-BE49-F238E27FC236}">
                <a16:creationId xmlns:a16="http://schemas.microsoft.com/office/drawing/2014/main" id="{B1148340-ADD8-42D1-AC39-FFD8C75D72FA}"/>
              </a:ext>
            </a:extLst>
          </p:cNvPr>
          <p:cNvSpPr txBox="1">
            <a:spLocks noChangeArrowheads="1"/>
          </p:cNvSpPr>
          <p:nvPr/>
        </p:nvSpPr>
        <p:spPr bwMode="auto">
          <a:xfrm>
            <a:off x="6346938" y="4069376"/>
            <a:ext cx="436497" cy="338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ctr"/>
            <a:r>
              <a:rPr lang="zh-CN" altLang="zh-CN" sz="2200" dirty="0">
                <a:latin typeface="微软雅黑" panose="020B0503020204020204" pitchFamily="34" charset="-122"/>
                <a:ea typeface="微软雅黑" panose="020B0503020204020204" pitchFamily="34" charset="-122"/>
                <a:cs typeface="Times New Roman" panose="02020603050405020304" pitchFamily="18" charset="0"/>
              </a:rPr>
              <a:t>地址</a:t>
            </a:r>
          </a:p>
        </p:txBody>
      </p:sp>
      <p:sp>
        <p:nvSpPr>
          <p:cNvPr id="55" name="Line 31">
            <a:extLst>
              <a:ext uri="{FF2B5EF4-FFF2-40B4-BE49-F238E27FC236}">
                <a16:creationId xmlns:a16="http://schemas.microsoft.com/office/drawing/2014/main" id="{21626550-923A-4A69-B484-BBC9A6C10365}"/>
              </a:ext>
            </a:extLst>
          </p:cNvPr>
          <p:cNvSpPr>
            <a:spLocks noChangeShapeType="1"/>
          </p:cNvSpPr>
          <p:nvPr/>
        </p:nvSpPr>
        <p:spPr bwMode="auto">
          <a:xfrm rot="5400000">
            <a:off x="7362795" y="5029052"/>
            <a:ext cx="647872" cy="1089"/>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56" name="Text Box 30">
            <a:extLst>
              <a:ext uri="{FF2B5EF4-FFF2-40B4-BE49-F238E27FC236}">
                <a16:creationId xmlns:a16="http://schemas.microsoft.com/office/drawing/2014/main" id="{2B7E5DE9-BAFF-4B45-9710-CC05242DAD0A}"/>
              </a:ext>
            </a:extLst>
          </p:cNvPr>
          <p:cNvSpPr txBox="1">
            <a:spLocks noChangeArrowheads="1"/>
          </p:cNvSpPr>
          <p:nvPr/>
        </p:nvSpPr>
        <p:spPr bwMode="auto">
          <a:xfrm>
            <a:off x="6431843" y="3540625"/>
            <a:ext cx="385336" cy="328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20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12</a:t>
            </a:r>
            <a:endParaRPr kumimoji="0" lang="en-US" altLang="zh-CN" sz="220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57" name="Text Box 29">
            <a:extLst>
              <a:ext uri="{FF2B5EF4-FFF2-40B4-BE49-F238E27FC236}">
                <a16:creationId xmlns:a16="http://schemas.microsoft.com/office/drawing/2014/main" id="{ECFBACB5-3AC2-4684-B79A-77836B4C00C6}"/>
              </a:ext>
            </a:extLst>
          </p:cNvPr>
          <p:cNvSpPr txBox="1">
            <a:spLocks noChangeArrowheads="1"/>
          </p:cNvSpPr>
          <p:nvPr/>
        </p:nvSpPr>
        <p:spPr bwMode="auto">
          <a:xfrm>
            <a:off x="7821163" y="4749453"/>
            <a:ext cx="385336" cy="328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r>
              <a:rPr lang="en-US" altLang="zh-CN" sz="2200" dirty="0">
                <a:latin typeface="微软雅黑" panose="020B0503020204020204" pitchFamily="34" charset="-122"/>
                <a:ea typeface="微软雅黑" panose="020B0503020204020204" pitchFamily="34" charset="-122"/>
                <a:cs typeface="Times New Roman" panose="02020603050405020304" pitchFamily="18" charset="0"/>
              </a:rPr>
              <a:t>8</a:t>
            </a:r>
          </a:p>
        </p:txBody>
      </p:sp>
      <p:sp>
        <p:nvSpPr>
          <p:cNvPr id="58" name="AutoShape 22">
            <a:extLst>
              <a:ext uri="{FF2B5EF4-FFF2-40B4-BE49-F238E27FC236}">
                <a16:creationId xmlns:a16="http://schemas.microsoft.com/office/drawing/2014/main" id="{F13D35A5-A5F7-4937-B45A-B85C3E2B6900}"/>
              </a:ext>
            </a:extLst>
          </p:cNvPr>
          <p:cNvSpPr>
            <a:spLocks noChangeShapeType="1"/>
          </p:cNvSpPr>
          <p:nvPr/>
        </p:nvSpPr>
        <p:spPr bwMode="auto">
          <a:xfrm>
            <a:off x="6471030" y="3836245"/>
            <a:ext cx="153481" cy="203507"/>
          </a:xfrm>
          <a:prstGeom prst="straightConnector1">
            <a:avLst/>
          </a:prstGeom>
          <a:noFill/>
          <a:ln w="28575">
            <a:solidFill>
              <a:srgbClr val="01020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59" name="AutoShape 21">
            <a:extLst>
              <a:ext uri="{FF2B5EF4-FFF2-40B4-BE49-F238E27FC236}">
                <a16:creationId xmlns:a16="http://schemas.microsoft.com/office/drawing/2014/main" id="{BE3F93EE-5C8D-4541-8967-5DB283FF0A2F}"/>
              </a:ext>
            </a:extLst>
          </p:cNvPr>
          <p:cNvSpPr>
            <a:spLocks noChangeShapeType="1"/>
          </p:cNvSpPr>
          <p:nvPr/>
        </p:nvSpPr>
        <p:spPr bwMode="auto">
          <a:xfrm>
            <a:off x="7608902" y="4888559"/>
            <a:ext cx="173075" cy="203507"/>
          </a:xfrm>
          <a:prstGeom prst="straightConnector1">
            <a:avLst/>
          </a:prstGeom>
          <a:noFill/>
          <a:ln w="28575">
            <a:solidFill>
              <a:srgbClr val="01020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3600"/>
          </a:p>
        </p:txBody>
      </p:sp>
      <p:sp>
        <p:nvSpPr>
          <p:cNvPr id="60" name="Text Box 20">
            <a:extLst>
              <a:ext uri="{FF2B5EF4-FFF2-40B4-BE49-F238E27FC236}">
                <a16:creationId xmlns:a16="http://schemas.microsoft.com/office/drawing/2014/main" id="{675252FF-E959-452A-B1D3-9899562E2A8E}"/>
              </a:ext>
            </a:extLst>
          </p:cNvPr>
          <p:cNvSpPr txBox="1">
            <a:spLocks noChangeArrowheads="1"/>
          </p:cNvSpPr>
          <p:nvPr/>
        </p:nvSpPr>
        <p:spPr bwMode="auto">
          <a:xfrm>
            <a:off x="7380312" y="5362549"/>
            <a:ext cx="620457" cy="226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2200" dirty="0">
                <a:latin typeface="微软雅黑" panose="020B0503020204020204" pitchFamily="34" charset="-122"/>
                <a:ea typeface="微软雅黑" panose="020B0503020204020204" pitchFamily="34" charset="-122"/>
                <a:cs typeface="Times New Roman" panose="02020603050405020304" pitchFamily="18" charset="0"/>
              </a:rPr>
              <a:t>数据</a:t>
            </a:r>
          </a:p>
        </p:txBody>
      </p:sp>
    </p:spTree>
    <p:extLst>
      <p:ext uri="{BB962C8B-B14F-4D97-AF65-F5344CB8AC3E}">
        <p14:creationId xmlns:p14="http://schemas.microsoft.com/office/powerpoint/2010/main" val="312465931"/>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D049EC-B96D-4D82-9228-A3EA7477B269}"/>
              </a:ext>
            </a:extLst>
          </p:cNvPr>
          <p:cNvSpPr>
            <a:spLocks noGrp="1"/>
          </p:cNvSpPr>
          <p:nvPr>
            <p:ph type="title"/>
          </p:nvPr>
        </p:nvSpPr>
        <p:spPr/>
        <p:txBody>
          <a:bodyPr/>
          <a:lstStyle/>
          <a:p>
            <a:r>
              <a:rPr lang="en-US" altLang="zh-CN" b="1" dirty="0"/>
              <a:t>1.2 </a:t>
            </a:r>
            <a:r>
              <a:rPr lang="zh-CN" altLang="en-US" b="1" dirty="0"/>
              <a:t>存储器阵列</a:t>
            </a:r>
          </a:p>
        </p:txBody>
      </p:sp>
      <p:sp>
        <p:nvSpPr>
          <p:cNvPr id="3" name="内容占位符 2">
            <a:extLst>
              <a:ext uri="{FF2B5EF4-FFF2-40B4-BE49-F238E27FC236}">
                <a16:creationId xmlns:a16="http://schemas.microsoft.com/office/drawing/2014/main" id="{CB64E317-BF14-4A3C-8040-CA87D256A386}"/>
              </a:ext>
            </a:extLst>
          </p:cNvPr>
          <p:cNvSpPr>
            <a:spLocks noGrp="1"/>
          </p:cNvSpPr>
          <p:nvPr>
            <p:ph idx="1"/>
          </p:nvPr>
        </p:nvSpPr>
        <p:spPr>
          <a:xfrm>
            <a:off x="444500" y="889000"/>
            <a:ext cx="8375972" cy="5061899"/>
          </a:xfrm>
        </p:spPr>
        <p:txBody>
          <a:bodyPr/>
          <a:lstStyle/>
          <a:p>
            <a:r>
              <a:rPr lang="zh-CN" altLang="en-US" sz="2200" b="1" dirty="0"/>
              <a:t>按功能可分为：只读存储器</a:t>
            </a:r>
            <a:r>
              <a:rPr lang="en-US" altLang="zh-CN" sz="2200" b="1" dirty="0"/>
              <a:t>(Read-only Memory</a:t>
            </a:r>
            <a:r>
              <a:rPr lang="zh-CN" altLang="en-US" sz="2200" b="1" dirty="0"/>
              <a:t>，</a:t>
            </a:r>
            <a:r>
              <a:rPr lang="en-US" altLang="zh-CN" sz="2200" b="1" dirty="0">
                <a:solidFill>
                  <a:srgbClr val="FF0000"/>
                </a:solidFill>
              </a:rPr>
              <a:t>ROM</a:t>
            </a:r>
            <a:r>
              <a:rPr lang="en-US" altLang="zh-CN" sz="2200" b="1" dirty="0"/>
              <a:t>)</a:t>
            </a:r>
            <a:r>
              <a:rPr lang="zh-CN" altLang="en-US" sz="2200" b="1" dirty="0"/>
              <a:t>和随机存取存储器</a:t>
            </a:r>
            <a:r>
              <a:rPr lang="en-US" altLang="zh-CN" sz="2200" b="1" dirty="0"/>
              <a:t>(Random-access Memory, </a:t>
            </a:r>
            <a:r>
              <a:rPr lang="en-US" altLang="zh-CN" sz="2200" b="1" dirty="0">
                <a:solidFill>
                  <a:srgbClr val="FF0000"/>
                </a:solidFill>
              </a:rPr>
              <a:t>RAM</a:t>
            </a:r>
            <a:r>
              <a:rPr lang="en-US" altLang="zh-CN" sz="2200" b="1" dirty="0"/>
              <a:t>)</a:t>
            </a:r>
            <a:endParaRPr lang="zh-CN" altLang="en-US" sz="2200" b="1" dirty="0"/>
          </a:p>
          <a:p>
            <a:pPr marL="800100" lvl="1" indent="-342900"/>
            <a:r>
              <a:rPr lang="en-US" altLang="zh-CN" sz="2200" dirty="0">
                <a:latin typeface="微软雅黑" panose="020B0503020204020204" pitchFamily="34" charset="-122"/>
                <a:ea typeface="微软雅黑" panose="020B0503020204020204" pitchFamily="34" charset="-122"/>
              </a:rPr>
              <a:t>ROM</a:t>
            </a:r>
            <a:r>
              <a:rPr lang="zh-CN" altLang="en-US" sz="2200" dirty="0">
                <a:latin typeface="微软雅黑" panose="020B0503020204020204" pitchFamily="34" charset="-122"/>
                <a:ea typeface="微软雅黑" panose="020B0503020204020204" pitchFamily="34" charset="-122"/>
              </a:rPr>
              <a:t>属于</a:t>
            </a:r>
            <a:r>
              <a:rPr lang="zh-CN" altLang="en-US" sz="2200" dirty="0">
                <a:solidFill>
                  <a:srgbClr val="FF0000"/>
                </a:solidFill>
                <a:latin typeface="微软雅黑" panose="020B0503020204020204" pitchFamily="34" charset="-122"/>
                <a:ea typeface="微软雅黑" panose="020B0503020204020204" pitchFamily="34" charset="-122"/>
              </a:rPr>
              <a:t>非易失性存储器，</a:t>
            </a:r>
            <a:r>
              <a:rPr lang="zh-CN" altLang="en-US" sz="2200" dirty="0">
                <a:latin typeface="微软雅黑" panose="020B0503020204020204" pitchFamily="34" charset="-122"/>
                <a:ea typeface="微软雅黑" panose="020B0503020204020204" pitchFamily="34" charset="-122"/>
              </a:rPr>
              <a:t>即使电源断电，</a:t>
            </a:r>
            <a:r>
              <a:rPr lang="en-US" altLang="zh-CN" sz="2200" dirty="0">
                <a:latin typeface="微软雅黑" panose="020B0503020204020204" pitchFamily="34" charset="-122"/>
                <a:ea typeface="微软雅黑" panose="020B0503020204020204" pitchFamily="34" charset="-122"/>
              </a:rPr>
              <a:t>ROM</a:t>
            </a:r>
            <a:r>
              <a:rPr lang="zh-CN" altLang="en-US" sz="2200" dirty="0">
                <a:latin typeface="微软雅黑" panose="020B0503020204020204" pitchFamily="34" charset="-122"/>
                <a:ea typeface="微软雅黑" panose="020B0503020204020204" pitchFamily="34" charset="-122"/>
              </a:rPr>
              <a:t>中存储的数据也不会消失</a:t>
            </a:r>
            <a:r>
              <a:rPr lang="zh-CN" altLang="en-US" sz="2200" dirty="0" smtClean="0">
                <a:latin typeface="微软雅黑" panose="020B0503020204020204" pitchFamily="34" charset="-122"/>
                <a:ea typeface="微软雅黑" panose="020B0503020204020204" pitchFamily="34" charset="-122"/>
              </a:rPr>
              <a:t>。根据</a:t>
            </a:r>
            <a:r>
              <a:rPr lang="zh-CN" altLang="en-US" sz="2200" dirty="0">
                <a:latin typeface="微软雅黑" panose="020B0503020204020204" pitchFamily="34" charset="-122"/>
                <a:ea typeface="微软雅黑" panose="020B0503020204020204" pitchFamily="34" charset="-122"/>
              </a:rPr>
              <a:t>工艺的不同，分为：</a:t>
            </a:r>
            <a:endParaRPr lang="en-US" altLang="zh-CN" sz="2200" dirty="0">
              <a:latin typeface="微软雅黑" panose="020B0503020204020204" pitchFamily="34" charset="-122"/>
              <a:ea typeface="微软雅黑" panose="020B0503020204020204" pitchFamily="34" charset="-122"/>
            </a:endParaRPr>
          </a:p>
          <a:p>
            <a:pPr marL="1482725" lvl="3" indent="-342900"/>
            <a:r>
              <a:rPr lang="zh-CN" altLang="zh-CN" sz="2200" b="1" dirty="0">
                <a:solidFill>
                  <a:srgbClr val="00B050"/>
                </a:solidFill>
                <a:latin typeface="微软雅黑" panose="020B0503020204020204" pitchFamily="34" charset="-122"/>
                <a:ea typeface="微软雅黑" panose="020B0503020204020204" pitchFamily="34" charset="-122"/>
              </a:rPr>
              <a:t>掩膜只读存储器</a:t>
            </a:r>
            <a:r>
              <a:rPr lang="en-US" altLang="zh-CN" sz="2200" b="1" dirty="0">
                <a:solidFill>
                  <a:srgbClr val="00B050"/>
                </a:solidFill>
                <a:latin typeface="微软雅黑" panose="020B0503020204020204" pitchFamily="34" charset="-122"/>
                <a:ea typeface="微软雅黑" panose="020B0503020204020204" pitchFamily="34" charset="-122"/>
              </a:rPr>
              <a:t>MROM</a:t>
            </a:r>
          </a:p>
          <a:p>
            <a:pPr marL="1482725" lvl="3" indent="-342900"/>
            <a:r>
              <a:rPr lang="zh-CN" altLang="en-US" sz="2200" b="1" dirty="0">
                <a:solidFill>
                  <a:srgbClr val="00B050"/>
                </a:solidFill>
                <a:latin typeface="微软雅黑" panose="020B0503020204020204" pitchFamily="34" charset="-122"/>
                <a:ea typeface="微软雅黑" panose="020B0503020204020204" pitchFamily="34" charset="-122"/>
              </a:rPr>
              <a:t>一次</a:t>
            </a:r>
            <a:r>
              <a:rPr lang="zh-CN" altLang="zh-CN" sz="2200" b="1" dirty="0">
                <a:solidFill>
                  <a:srgbClr val="00B050"/>
                </a:solidFill>
                <a:latin typeface="微软雅黑" panose="020B0503020204020204" pitchFamily="34" charset="-122"/>
                <a:ea typeface="微软雅黑" panose="020B0503020204020204" pitchFamily="34" charset="-122"/>
              </a:rPr>
              <a:t>可编程只读存储器</a:t>
            </a:r>
            <a:r>
              <a:rPr lang="en-US" altLang="zh-CN" sz="2200" b="1" dirty="0">
                <a:solidFill>
                  <a:srgbClr val="00B050"/>
                </a:solidFill>
                <a:latin typeface="微软雅黑" panose="020B0503020204020204" pitchFamily="34" charset="-122"/>
                <a:ea typeface="微软雅黑" panose="020B0503020204020204" pitchFamily="34" charset="-122"/>
              </a:rPr>
              <a:t>PROM</a:t>
            </a:r>
          </a:p>
          <a:p>
            <a:pPr marL="1482725" lvl="3" indent="-342900"/>
            <a:r>
              <a:rPr lang="zh-CN" altLang="en-US" sz="2200" b="1" dirty="0">
                <a:solidFill>
                  <a:srgbClr val="00B050"/>
                </a:solidFill>
                <a:latin typeface="微软雅黑" panose="020B0503020204020204" pitchFamily="34" charset="-122"/>
                <a:ea typeface="微软雅黑" panose="020B0503020204020204" pitchFamily="34" charset="-122"/>
              </a:rPr>
              <a:t>光擦除可编程只读存储器</a:t>
            </a:r>
            <a:r>
              <a:rPr lang="en-US" altLang="zh-CN" sz="2200" b="1" dirty="0">
                <a:solidFill>
                  <a:srgbClr val="00B050"/>
                </a:solidFill>
                <a:latin typeface="微软雅黑" panose="020B0503020204020204" pitchFamily="34" charset="-122"/>
                <a:ea typeface="微软雅黑" panose="020B0503020204020204" pitchFamily="34" charset="-122"/>
              </a:rPr>
              <a:t>EPROM</a:t>
            </a:r>
          </a:p>
          <a:p>
            <a:pPr marL="1482725" lvl="3" indent="-342900"/>
            <a:r>
              <a:rPr lang="zh-CN" altLang="en-US" sz="2200" b="1" dirty="0">
                <a:solidFill>
                  <a:srgbClr val="00B050"/>
                </a:solidFill>
                <a:latin typeface="微软雅黑" panose="020B0503020204020204" pitchFamily="34" charset="-122"/>
                <a:ea typeface="微软雅黑" panose="020B0503020204020204" pitchFamily="34" charset="-122"/>
              </a:rPr>
              <a:t>电擦除可编程只读存储器</a:t>
            </a:r>
            <a:r>
              <a:rPr lang="en-US" altLang="zh-CN" sz="2200" b="1" dirty="0">
                <a:solidFill>
                  <a:srgbClr val="00B050"/>
                </a:solidFill>
                <a:latin typeface="微软雅黑" panose="020B0503020204020204" pitchFamily="34" charset="-122"/>
                <a:ea typeface="微软雅黑" panose="020B0503020204020204" pitchFamily="34" charset="-122"/>
              </a:rPr>
              <a:t>EEPROM</a:t>
            </a:r>
            <a:r>
              <a:rPr lang="zh-CN" altLang="en-US" sz="2200" b="1" dirty="0">
                <a:solidFill>
                  <a:srgbClr val="00B050"/>
                </a:solidFill>
                <a:latin typeface="微软雅黑" panose="020B0503020204020204" pitchFamily="34" charset="-122"/>
                <a:ea typeface="微软雅黑" panose="020B0503020204020204" pitchFamily="34" charset="-122"/>
              </a:rPr>
              <a:t>（</a:t>
            </a:r>
            <a:r>
              <a:rPr lang="en-US" altLang="zh-CN" sz="2200" b="1" dirty="0">
                <a:solidFill>
                  <a:srgbClr val="00B050"/>
                </a:solidFill>
                <a:latin typeface="微软雅黑" panose="020B0503020204020204" pitchFamily="34" charset="-122"/>
                <a:ea typeface="微软雅黑" panose="020B0503020204020204" pitchFamily="34" charset="-122"/>
              </a:rPr>
              <a:t>E</a:t>
            </a:r>
            <a:r>
              <a:rPr lang="en-US" altLang="zh-CN" sz="2200" b="1" baseline="30000" dirty="0">
                <a:solidFill>
                  <a:srgbClr val="00B050"/>
                </a:solidFill>
                <a:latin typeface="微软雅黑" panose="020B0503020204020204" pitchFamily="34" charset="-122"/>
                <a:ea typeface="微软雅黑" panose="020B0503020204020204" pitchFamily="34" charset="-122"/>
              </a:rPr>
              <a:t>2</a:t>
            </a:r>
            <a:r>
              <a:rPr lang="en-US" altLang="zh-CN" sz="2200" b="1" dirty="0">
                <a:solidFill>
                  <a:srgbClr val="00B050"/>
                </a:solidFill>
                <a:latin typeface="微软雅黑" panose="020B0503020204020204" pitchFamily="34" charset="-122"/>
                <a:ea typeface="微软雅黑" panose="020B0503020204020204" pitchFamily="34" charset="-122"/>
              </a:rPr>
              <a:t>PROM</a:t>
            </a:r>
            <a:r>
              <a:rPr lang="zh-CN" altLang="en-US" sz="2200" b="1" dirty="0">
                <a:solidFill>
                  <a:srgbClr val="00B050"/>
                </a:solidFill>
                <a:latin typeface="微软雅黑" panose="020B0503020204020204" pitchFamily="34" charset="-122"/>
                <a:ea typeface="微软雅黑" panose="020B0503020204020204" pitchFamily="34" charset="-122"/>
              </a:rPr>
              <a:t>）</a:t>
            </a:r>
            <a:endParaRPr lang="en-US" altLang="zh-CN" sz="2200" b="1" dirty="0">
              <a:solidFill>
                <a:srgbClr val="00B050"/>
              </a:solidFill>
              <a:latin typeface="微软雅黑" panose="020B0503020204020204" pitchFamily="34" charset="-122"/>
              <a:ea typeface="微软雅黑" panose="020B0503020204020204" pitchFamily="34" charset="-122"/>
            </a:endParaRPr>
          </a:p>
          <a:p>
            <a:pPr marL="800100" lvl="1" indent="-342900"/>
            <a:r>
              <a:rPr lang="en-US" altLang="zh-CN" sz="2200" dirty="0">
                <a:latin typeface="微软雅黑" panose="020B0503020204020204" pitchFamily="34" charset="-122"/>
                <a:ea typeface="微软雅黑" panose="020B0503020204020204" pitchFamily="34" charset="-122"/>
              </a:rPr>
              <a:t>RAM</a:t>
            </a:r>
            <a:r>
              <a:rPr lang="zh-CN" altLang="en-US" sz="2200" dirty="0">
                <a:latin typeface="微软雅黑" panose="020B0503020204020204" pitchFamily="34" charset="-122"/>
                <a:ea typeface="微软雅黑" panose="020B0503020204020204" pitchFamily="34" charset="-122"/>
              </a:rPr>
              <a:t>属于</a:t>
            </a:r>
            <a:r>
              <a:rPr lang="zh-CN" altLang="en-US" sz="2200" dirty="0">
                <a:solidFill>
                  <a:srgbClr val="FF0000"/>
                </a:solidFill>
                <a:latin typeface="微软雅黑" panose="020B0503020204020204" pitchFamily="34" charset="-122"/>
                <a:ea typeface="微软雅黑" panose="020B0503020204020204" pitchFamily="34" charset="-122"/>
              </a:rPr>
              <a:t>易失性存储器</a:t>
            </a:r>
            <a:r>
              <a:rPr lang="en-US" altLang="zh-CN" sz="2200" dirty="0" smtClean="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一旦</a:t>
            </a:r>
            <a:r>
              <a:rPr lang="zh-CN" altLang="en-US" sz="2200" dirty="0">
                <a:latin typeface="微软雅黑" panose="020B0503020204020204" pitchFamily="34" charset="-122"/>
                <a:ea typeface="微软雅黑" panose="020B0503020204020204" pitchFamily="34" charset="-122"/>
              </a:rPr>
              <a:t>电源断电，</a:t>
            </a:r>
            <a:r>
              <a:rPr lang="en-US" altLang="zh-CN" sz="2200" dirty="0">
                <a:latin typeface="微软雅黑" panose="020B0503020204020204" pitchFamily="34" charset="-122"/>
                <a:ea typeface="微软雅黑" panose="020B0503020204020204" pitchFamily="34" charset="-122"/>
              </a:rPr>
              <a:t>RAM</a:t>
            </a:r>
            <a:r>
              <a:rPr lang="zh-CN" altLang="en-US" sz="2200" dirty="0">
                <a:latin typeface="微软雅黑" panose="020B0503020204020204" pitchFamily="34" charset="-122"/>
                <a:ea typeface="微软雅黑" panose="020B0503020204020204" pitchFamily="34" charset="-122"/>
              </a:rPr>
              <a:t>中存储的数据就消失。</a:t>
            </a:r>
            <a:endParaRPr lang="en-US" altLang="zh-CN" sz="2200" dirty="0">
              <a:latin typeface="微软雅黑" panose="020B0503020204020204" pitchFamily="34" charset="-122"/>
              <a:ea typeface="微软雅黑" panose="020B0503020204020204" pitchFamily="34" charset="-122"/>
            </a:endParaRPr>
          </a:p>
          <a:p>
            <a:pPr marL="1095375" lvl="2" indent="-342900"/>
            <a:r>
              <a:rPr lang="zh-CN" altLang="zh-CN" sz="2200" dirty="0">
                <a:solidFill>
                  <a:srgbClr val="00B050"/>
                </a:solidFill>
                <a:latin typeface="微软雅黑" panose="020B0503020204020204" pitchFamily="34" charset="-122"/>
                <a:ea typeface="微软雅黑" panose="020B0503020204020204" pitchFamily="34" charset="-122"/>
              </a:rPr>
              <a:t>静态</a:t>
            </a:r>
            <a:r>
              <a:rPr lang="en-US" altLang="zh-CN" sz="2200" dirty="0">
                <a:solidFill>
                  <a:srgbClr val="00B050"/>
                </a:solidFill>
                <a:latin typeface="微软雅黑" panose="020B0503020204020204" pitchFamily="34" charset="-122"/>
                <a:ea typeface="微软雅黑" panose="020B0503020204020204" pitchFamily="34" charset="-122"/>
              </a:rPr>
              <a:t>RAM</a:t>
            </a:r>
            <a:r>
              <a:rPr lang="zh-CN" altLang="zh-CN" sz="2200" dirty="0">
                <a:solidFill>
                  <a:srgbClr val="00B050"/>
                </a:solidFill>
                <a:latin typeface="微软雅黑" panose="020B0503020204020204" pitchFamily="34" charset="-122"/>
                <a:ea typeface="微软雅黑" panose="020B0503020204020204" pitchFamily="34" charset="-122"/>
              </a:rPr>
              <a:t>（</a:t>
            </a:r>
            <a:r>
              <a:rPr lang="en-US" altLang="zh-CN" sz="2200" dirty="0">
                <a:solidFill>
                  <a:srgbClr val="00B050"/>
                </a:solidFill>
                <a:latin typeface="微软雅黑" panose="020B0503020204020204" pitchFamily="34" charset="-122"/>
                <a:ea typeface="微软雅黑" panose="020B0503020204020204" pitchFamily="34" charset="-122"/>
              </a:rPr>
              <a:t>Static RAM</a:t>
            </a:r>
            <a:r>
              <a:rPr lang="zh-CN" altLang="zh-CN" sz="2200" dirty="0">
                <a:solidFill>
                  <a:srgbClr val="00B050"/>
                </a:solidFill>
                <a:latin typeface="微软雅黑" panose="020B0503020204020204" pitchFamily="34" charset="-122"/>
                <a:ea typeface="微软雅黑" panose="020B0503020204020204" pitchFamily="34" charset="-122"/>
              </a:rPr>
              <a:t>，</a:t>
            </a:r>
            <a:r>
              <a:rPr lang="en-US" altLang="zh-CN" sz="2200" dirty="0">
                <a:solidFill>
                  <a:srgbClr val="00B050"/>
                </a:solidFill>
                <a:latin typeface="微软雅黑" panose="020B0503020204020204" pitchFamily="34" charset="-122"/>
                <a:ea typeface="微软雅黑" panose="020B0503020204020204" pitchFamily="34" charset="-122"/>
              </a:rPr>
              <a:t>SRAM</a:t>
            </a:r>
            <a:r>
              <a:rPr lang="zh-CN" altLang="zh-CN" sz="2200" dirty="0">
                <a:solidFill>
                  <a:srgbClr val="00B050"/>
                </a:solidFill>
                <a:latin typeface="微软雅黑" panose="020B0503020204020204" pitchFamily="34" charset="-122"/>
                <a:ea typeface="微软雅黑" panose="020B0503020204020204" pitchFamily="34" charset="-122"/>
              </a:rPr>
              <a:t>）</a:t>
            </a:r>
            <a:endParaRPr lang="en-US" altLang="zh-CN" sz="2200" dirty="0">
              <a:solidFill>
                <a:srgbClr val="00B050"/>
              </a:solidFill>
              <a:latin typeface="微软雅黑" panose="020B0503020204020204" pitchFamily="34" charset="-122"/>
              <a:ea typeface="微软雅黑" panose="020B0503020204020204" pitchFamily="34" charset="-122"/>
            </a:endParaRPr>
          </a:p>
          <a:p>
            <a:pPr marL="1095375" lvl="2" indent="-342900"/>
            <a:r>
              <a:rPr lang="zh-CN" altLang="zh-CN" sz="2200" dirty="0">
                <a:solidFill>
                  <a:srgbClr val="00B050"/>
                </a:solidFill>
                <a:latin typeface="微软雅黑" panose="020B0503020204020204" pitchFamily="34" charset="-122"/>
                <a:ea typeface="微软雅黑" panose="020B0503020204020204" pitchFamily="34" charset="-122"/>
              </a:rPr>
              <a:t>动态</a:t>
            </a:r>
            <a:r>
              <a:rPr lang="en-US" altLang="zh-CN" sz="2200" dirty="0">
                <a:solidFill>
                  <a:srgbClr val="00B050"/>
                </a:solidFill>
                <a:latin typeface="微软雅黑" panose="020B0503020204020204" pitchFamily="34" charset="-122"/>
                <a:ea typeface="微软雅黑" panose="020B0503020204020204" pitchFamily="34" charset="-122"/>
              </a:rPr>
              <a:t>RAM</a:t>
            </a:r>
            <a:r>
              <a:rPr lang="zh-CN" altLang="zh-CN" sz="2200" dirty="0">
                <a:solidFill>
                  <a:srgbClr val="00B050"/>
                </a:solidFill>
                <a:latin typeface="微软雅黑" panose="020B0503020204020204" pitchFamily="34" charset="-122"/>
                <a:ea typeface="微软雅黑" panose="020B0503020204020204" pitchFamily="34" charset="-122"/>
              </a:rPr>
              <a:t>（</a:t>
            </a:r>
            <a:r>
              <a:rPr lang="en-US" altLang="zh-CN" sz="2200" dirty="0">
                <a:solidFill>
                  <a:srgbClr val="00B050"/>
                </a:solidFill>
                <a:latin typeface="微软雅黑" panose="020B0503020204020204" pitchFamily="34" charset="-122"/>
                <a:ea typeface="微软雅黑" panose="020B0503020204020204" pitchFamily="34" charset="-122"/>
              </a:rPr>
              <a:t>Dynamic RAM</a:t>
            </a:r>
            <a:r>
              <a:rPr lang="zh-CN" altLang="zh-CN" sz="2200" dirty="0">
                <a:solidFill>
                  <a:srgbClr val="00B050"/>
                </a:solidFill>
                <a:latin typeface="微软雅黑" panose="020B0503020204020204" pitchFamily="34" charset="-122"/>
                <a:ea typeface="微软雅黑" panose="020B0503020204020204" pitchFamily="34" charset="-122"/>
              </a:rPr>
              <a:t>，</a:t>
            </a:r>
            <a:r>
              <a:rPr lang="en-US" altLang="zh-CN" sz="2200" dirty="0">
                <a:solidFill>
                  <a:srgbClr val="00B050"/>
                </a:solidFill>
                <a:latin typeface="微软雅黑" panose="020B0503020204020204" pitchFamily="34" charset="-122"/>
                <a:ea typeface="微软雅黑" panose="020B0503020204020204" pitchFamily="34" charset="-122"/>
              </a:rPr>
              <a:t>DRAM</a:t>
            </a:r>
            <a:r>
              <a:rPr lang="zh-CN" altLang="zh-CN" sz="2200" dirty="0" smtClean="0">
                <a:solidFill>
                  <a:srgbClr val="00B050"/>
                </a:solidFill>
                <a:latin typeface="微软雅黑" panose="020B0503020204020204" pitchFamily="34" charset="-122"/>
                <a:ea typeface="微软雅黑" panose="020B0503020204020204" pitchFamily="34" charset="-122"/>
              </a:rPr>
              <a:t>）</a:t>
            </a:r>
            <a:endParaRPr lang="en-US" altLang="zh-CN" sz="2200" dirty="0">
              <a:solidFill>
                <a:srgbClr val="00B050"/>
              </a:solidFill>
              <a:latin typeface="微软雅黑" panose="020B0503020204020204" pitchFamily="34" charset="-122"/>
              <a:ea typeface="微软雅黑" panose="020B0503020204020204" pitchFamily="34" charset="-122"/>
            </a:endParaRPr>
          </a:p>
        </p:txBody>
      </p:sp>
      <p:sp>
        <p:nvSpPr>
          <p:cNvPr id="6" name="灯片编号占位符 5">
            <a:extLst>
              <a:ext uri="{FF2B5EF4-FFF2-40B4-BE49-F238E27FC236}">
                <a16:creationId xmlns:a16="http://schemas.microsoft.com/office/drawing/2014/main" id="{14CCECEC-A5F2-40C5-BCA5-E718FD5B3216}"/>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12</a:t>
            </a:fld>
            <a:endParaRPr lang="en-US" altLang="zh-CN"/>
          </a:p>
        </p:txBody>
      </p:sp>
    </p:spTree>
    <p:extLst>
      <p:ext uri="{BB962C8B-B14F-4D97-AF65-F5344CB8AC3E}">
        <p14:creationId xmlns:p14="http://schemas.microsoft.com/office/powerpoint/2010/main" val="3267276098"/>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stretch>
            <a:fillRect/>
          </a:stretch>
        </p:blipFill>
        <p:spPr>
          <a:xfrm>
            <a:off x="395536" y="1679401"/>
            <a:ext cx="7632848" cy="5133975"/>
          </a:xfrm>
          <a:prstGeom prst="rect">
            <a:avLst/>
          </a:prstGeom>
        </p:spPr>
      </p:pic>
      <p:sp>
        <p:nvSpPr>
          <p:cNvPr id="2" name="标题 1">
            <a:extLst>
              <a:ext uri="{FF2B5EF4-FFF2-40B4-BE49-F238E27FC236}">
                <a16:creationId xmlns:a16="http://schemas.microsoft.com/office/drawing/2014/main" id="{4E57EF00-0EAF-4F2B-893A-D9907FF1CED5}"/>
              </a:ext>
            </a:extLst>
          </p:cNvPr>
          <p:cNvSpPr>
            <a:spLocks noGrp="1"/>
          </p:cNvSpPr>
          <p:nvPr>
            <p:ph type="title"/>
          </p:nvPr>
        </p:nvSpPr>
        <p:spPr/>
        <p:txBody>
          <a:bodyPr/>
          <a:lstStyle/>
          <a:p>
            <a:r>
              <a:rPr lang="en-US" altLang="zh-CN" b="1" dirty="0"/>
              <a:t>1.2 </a:t>
            </a:r>
            <a:r>
              <a:rPr lang="zh-CN" altLang="en-US" b="1" dirty="0"/>
              <a:t>存储器阵列</a:t>
            </a:r>
          </a:p>
        </p:txBody>
      </p:sp>
      <p:sp>
        <p:nvSpPr>
          <p:cNvPr id="3" name="内容占位符 2">
            <a:extLst>
              <a:ext uri="{FF2B5EF4-FFF2-40B4-BE49-F238E27FC236}">
                <a16:creationId xmlns:a16="http://schemas.microsoft.com/office/drawing/2014/main" id="{AF76CE75-10F0-4DD6-8B8C-B8EF39C26DB2}"/>
              </a:ext>
            </a:extLst>
          </p:cNvPr>
          <p:cNvSpPr>
            <a:spLocks noGrp="1"/>
          </p:cNvSpPr>
          <p:nvPr>
            <p:ph idx="1"/>
          </p:nvPr>
        </p:nvSpPr>
        <p:spPr>
          <a:xfrm>
            <a:off x="395536" y="702936"/>
            <a:ext cx="7765256" cy="897682"/>
          </a:xfrm>
        </p:spPr>
        <p:txBody>
          <a:bodyPr/>
          <a:lstStyle/>
          <a:p>
            <a:r>
              <a:rPr lang="en-US" altLang="zh-CN" sz="2200" b="1" dirty="0"/>
              <a:t>ROM</a:t>
            </a:r>
            <a:r>
              <a:rPr lang="zh-CN" altLang="en-US" sz="2200" b="1" dirty="0"/>
              <a:t>存储阵列根据</a:t>
            </a:r>
            <a:r>
              <a:rPr lang="en-US" altLang="zh-CN" sz="2200" b="1" dirty="0"/>
              <a:t>MOS</a:t>
            </a:r>
            <a:r>
              <a:rPr lang="zh-CN" altLang="en-US" sz="2200" b="1" dirty="0" smtClean="0"/>
              <a:t>晶体管的有无来</a:t>
            </a:r>
            <a:r>
              <a:rPr lang="zh-CN" altLang="en-US" sz="2200" b="1" dirty="0"/>
              <a:t>区分存储</a:t>
            </a:r>
            <a:r>
              <a:rPr lang="en-US" altLang="zh-CN" sz="2200" b="1" dirty="0"/>
              <a:t>0</a:t>
            </a:r>
            <a:r>
              <a:rPr lang="zh-CN" altLang="en-US" sz="2200" b="1" dirty="0"/>
              <a:t>和</a:t>
            </a:r>
            <a:r>
              <a:rPr lang="en-US" altLang="zh-CN" sz="2200" b="1" dirty="0" smtClean="0"/>
              <a:t>1</a:t>
            </a:r>
            <a:endParaRPr lang="en-US" altLang="zh-CN" sz="2200" b="1" dirty="0"/>
          </a:p>
          <a:p>
            <a:r>
              <a:rPr lang="zh-CN" altLang="en-US" sz="2200" b="1" dirty="0"/>
              <a:t>不同类型的</a:t>
            </a:r>
            <a:r>
              <a:rPr lang="en-US" altLang="zh-CN" sz="2200" b="1" dirty="0"/>
              <a:t>ROM</a:t>
            </a:r>
            <a:r>
              <a:rPr lang="zh-CN" altLang="en-US" sz="2200" b="1" dirty="0"/>
              <a:t>，主要区别在于</a:t>
            </a:r>
            <a:r>
              <a:rPr lang="en-US" altLang="zh-CN" sz="2200" b="1" dirty="0"/>
              <a:t>MOS</a:t>
            </a:r>
            <a:r>
              <a:rPr lang="zh-CN" altLang="en-US" sz="2200" b="1" dirty="0"/>
              <a:t>晶体管的特性</a:t>
            </a:r>
            <a:r>
              <a:rPr lang="zh-CN" altLang="en-US" sz="2200" b="1" dirty="0" smtClean="0"/>
              <a:t>不同</a:t>
            </a:r>
            <a:endParaRPr lang="en-US" altLang="zh-CN" sz="2200" b="1" dirty="0"/>
          </a:p>
        </p:txBody>
      </p:sp>
      <p:sp>
        <p:nvSpPr>
          <p:cNvPr id="6" name="灯片编号占位符 5">
            <a:extLst>
              <a:ext uri="{FF2B5EF4-FFF2-40B4-BE49-F238E27FC236}">
                <a16:creationId xmlns:a16="http://schemas.microsoft.com/office/drawing/2014/main" id="{BBA63423-536A-416C-862F-99CEF5C68581}"/>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13</a:t>
            </a:fld>
            <a:endParaRPr lang="en-US" altLang="zh-CN"/>
          </a:p>
        </p:txBody>
      </p:sp>
      <p:sp>
        <p:nvSpPr>
          <p:cNvPr id="8" name="矩形 7">
            <a:extLst>
              <a:ext uri="{FF2B5EF4-FFF2-40B4-BE49-F238E27FC236}">
                <a16:creationId xmlns:a16="http://schemas.microsoft.com/office/drawing/2014/main" id="{D35A7E08-32AF-4A23-B1DF-728BB2AD575B}"/>
              </a:ext>
            </a:extLst>
          </p:cNvPr>
          <p:cNvSpPr/>
          <p:nvPr/>
        </p:nvSpPr>
        <p:spPr>
          <a:xfrm>
            <a:off x="1619672" y="2303170"/>
            <a:ext cx="2336325" cy="769441"/>
          </a:xfrm>
          <a:prstGeom prst="rect">
            <a:avLst/>
          </a:prstGeom>
          <a:solidFill>
            <a:schemeClr val="bg1"/>
          </a:solidFill>
        </p:spPr>
        <p:txBody>
          <a:bodyPr wrap="square">
            <a:spAutoFit/>
          </a:bodyPr>
          <a:lstStyle/>
          <a:p>
            <a:r>
              <a:rPr lang="zh-CN" altLang="en-US" sz="2200" kern="100" dirty="0">
                <a:solidFill>
                  <a:schemeClr val="accent2"/>
                </a:solidFill>
                <a:latin typeface="微软雅黑" panose="020B0503020204020204" pitchFamily="34" charset="-122"/>
                <a:ea typeface="微软雅黑" panose="020B0503020204020204" pitchFamily="34" charset="-122"/>
              </a:rPr>
              <a:t>译码器输出称为</a:t>
            </a:r>
            <a:r>
              <a:rPr lang="zh-CN" altLang="en-US" sz="2200" kern="100" dirty="0">
                <a:solidFill>
                  <a:srgbClr val="FF0000"/>
                </a:solidFill>
                <a:latin typeface="微软雅黑" panose="020B0503020204020204" pitchFamily="34" charset="-122"/>
                <a:ea typeface="微软雅黑" panose="020B0503020204020204" pitchFamily="34" charset="-122"/>
              </a:rPr>
              <a:t>字线</a:t>
            </a:r>
            <a:r>
              <a:rPr lang="zh-CN" altLang="en-US" sz="2200" kern="100" dirty="0">
                <a:latin typeface="微软雅黑" panose="020B0503020204020204" pitchFamily="34" charset="-122"/>
                <a:ea typeface="微软雅黑" panose="020B0503020204020204" pitchFamily="34" charset="-122"/>
              </a:rPr>
              <a:t>，</a:t>
            </a:r>
            <a:r>
              <a:rPr lang="zh-CN" altLang="en-US" sz="2200" kern="100" dirty="0">
                <a:solidFill>
                  <a:schemeClr val="accent2"/>
                </a:solidFill>
                <a:latin typeface="微软雅黑" panose="020B0503020204020204" pitchFamily="34" charset="-122"/>
                <a:ea typeface="微软雅黑" panose="020B0503020204020204" pitchFamily="34" charset="-122"/>
              </a:rPr>
              <a:t>高</a:t>
            </a:r>
            <a:r>
              <a:rPr lang="zh-CN" altLang="en-US" sz="2200" kern="100" dirty="0" smtClean="0">
                <a:solidFill>
                  <a:schemeClr val="accent2"/>
                </a:solidFill>
                <a:latin typeface="微软雅黑" panose="020B0503020204020204" pitchFamily="34" charset="-122"/>
                <a:ea typeface="微软雅黑" panose="020B0503020204020204" pitchFamily="34" charset="-122"/>
              </a:rPr>
              <a:t>有效</a:t>
            </a:r>
            <a:endParaRPr lang="zh-CN" altLang="en-US" dirty="0">
              <a:solidFill>
                <a:schemeClr val="accent2"/>
              </a:solidFill>
            </a:endParaRPr>
          </a:p>
        </p:txBody>
      </p:sp>
      <p:sp>
        <p:nvSpPr>
          <p:cNvPr id="9" name="矩形 8">
            <a:extLst>
              <a:ext uri="{FF2B5EF4-FFF2-40B4-BE49-F238E27FC236}">
                <a16:creationId xmlns:a16="http://schemas.microsoft.com/office/drawing/2014/main" id="{B1C4513D-21C4-4EA8-955B-64EFE06DBF10}"/>
              </a:ext>
            </a:extLst>
          </p:cNvPr>
          <p:cNvSpPr/>
          <p:nvPr/>
        </p:nvSpPr>
        <p:spPr>
          <a:xfrm>
            <a:off x="611560" y="5886946"/>
            <a:ext cx="3096343" cy="769441"/>
          </a:xfrm>
          <a:prstGeom prst="rect">
            <a:avLst/>
          </a:prstGeom>
          <a:solidFill>
            <a:schemeClr val="bg1"/>
          </a:solidFill>
        </p:spPr>
        <p:txBody>
          <a:bodyPr wrap="square">
            <a:spAutoFit/>
          </a:bodyPr>
          <a:lstStyle/>
          <a:p>
            <a:r>
              <a:rPr lang="zh-CN" altLang="en-US" sz="2200" kern="100" dirty="0">
                <a:solidFill>
                  <a:schemeClr val="accent2"/>
                </a:solidFill>
                <a:latin typeface="微软雅黑" panose="020B0503020204020204" pitchFamily="34" charset="-122"/>
                <a:ea typeface="微软雅黑" panose="020B0503020204020204" pitchFamily="34" charset="-122"/>
              </a:rPr>
              <a:t>垂线称为</a:t>
            </a:r>
            <a:r>
              <a:rPr lang="zh-CN" altLang="en-US" sz="2200" kern="100" dirty="0">
                <a:solidFill>
                  <a:srgbClr val="FF0000"/>
                </a:solidFill>
                <a:latin typeface="微软雅黑" panose="020B0503020204020204" pitchFamily="34" charset="-122"/>
                <a:ea typeface="微软雅黑" panose="020B0503020204020204" pitchFamily="34" charset="-122"/>
              </a:rPr>
              <a:t>位线</a:t>
            </a:r>
            <a:r>
              <a:rPr lang="zh-CN" altLang="en-US" sz="2200" kern="100" dirty="0">
                <a:solidFill>
                  <a:schemeClr val="accent2"/>
                </a:solidFill>
                <a:latin typeface="微软雅黑" panose="020B0503020204020204" pitchFamily="34" charset="-122"/>
                <a:ea typeface="微软雅黑" panose="020B0503020204020204" pitchFamily="34" charset="-122"/>
              </a:rPr>
              <a:t>，有晶体管，则</a:t>
            </a:r>
            <a:r>
              <a:rPr lang="zh-CN" altLang="en-US" sz="2200" kern="100" dirty="0">
                <a:solidFill>
                  <a:srgbClr val="FF0000"/>
                </a:solidFill>
                <a:latin typeface="微软雅黑" panose="020B0503020204020204" pitchFamily="34" charset="-122"/>
                <a:ea typeface="微软雅黑" panose="020B0503020204020204" pitchFamily="34" charset="-122"/>
              </a:rPr>
              <a:t>拉</a:t>
            </a:r>
            <a:r>
              <a:rPr lang="zh-CN" altLang="en-US" sz="2200" kern="100" dirty="0">
                <a:solidFill>
                  <a:schemeClr val="accent2"/>
                </a:solidFill>
                <a:latin typeface="微软雅黑" panose="020B0503020204020204" pitchFamily="34" charset="-122"/>
                <a:ea typeface="微软雅黑" panose="020B0503020204020204" pitchFamily="34" charset="-122"/>
              </a:rPr>
              <a:t>低位线接地。</a:t>
            </a:r>
            <a:endParaRPr lang="zh-CN" altLang="en-US" sz="2200"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nvSpPr>
        <p:spPr>
          <a:xfrm>
            <a:off x="1841021" y="4127860"/>
            <a:ext cx="1031051" cy="769441"/>
          </a:xfrm>
          <a:prstGeom prst="rect">
            <a:avLst/>
          </a:prstGeom>
        </p:spPr>
        <p:txBody>
          <a:bodyPr wrap="none">
            <a:spAutoFit/>
          </a:bodyPr>
          <a:lstStyle/>
          <a:p>
            <a:pPr algn="ctr"/>
            <a:r>
              <a:rPr lang="zh-CN" altLang="en-US" sz="2200" kern="100" dirty="0" smtClean="0">
                <a:latin typeface="微软雅黑" panose="020B0503020204020204" pitchFamily="34" charset="-122"/>
                <a:ea typeface="微软雅黑" panose="020B0503020204020204" pitchFamily="34" charset="-122"/>
              </a:rPr>
              <a:t>地址</a:t>
            </a:r>
            <a:endParaRPr lang="en-US" altLang="zh-CN" sz="2200" kern="100" dirty="0" smtClean="0">
              <a:latin typeface="微软雅黑" panose="020B0503020204020204" pitchFamily="34" charset="-122"/>
              <a:ea typeface="微软雅黑" panose="020B0503020204020204" pitchFamily="34" charset="-122"/>
            </a:endParaRPr>
          </a:p>
          <a:p>
            <a:pPr algn="ctr"/>
            <a:r>
              <a:rPr lang="zh-CN" altLang="en-US" sz="2200" kern="100" dirty="0" smtClean="0">
                <a:latin typeface="微软雅黑" panose="020B0503020204020204" pitchFamily="34" charset="-122"/>
                <a:ea typeface="微软雅黑" panose="020B0503020204020204" pitchFamily="34" charset="-122"/>
              </a:rPr>
              <a:t>译码器</a:t>
            </a:r>
            <a:endParaRPr lang="zh-CN" altLang="en-US" sz="2200" dirty="0"/>
          </a:p>
        </p:txBody>
      </p:sp>
      <p:sp>
        <p:nvSpPr>
          <p:cNvPr id="11" name="矩形 10"/>
          <p:cNvSpPr/>
          <p:nvPr/>
        </p:nvSpPr>
        <p:spPr>
          <a:xfrm>
            <a:off x="107504" y="4149080"/>
            <a:ext cx="274414" cy="769441"/>
          </a:xfrm>
          <a:prstGeom prst="rect">
            <a:avLst/>
          </a:prstGeom>
        </p:spPr>
        <p:txBody>
          <a:bodyPr wrap="square">
            <a:spAutoFit/>
          </a:bodyPr>
          <a:lstStyle/>
          <a:p>
            <a:pPr algn="ctr"/>
            <a:r>
              <a:rPr lang="zh-CN" altLang="en-US" sz="2200" kern="100" dirty="0">
                <a:latin typeface="微软雅黑" panose="020B0503020204020204" pitchFamily="34" charset="-122"/>
                <a:ea typeface="微软雅黑" panose="020B0503020204020204" pitchFamily="34" charset="-122"/>
              </a:rPr>
              <a:t>地址</a:t>
            </a:r>
            <a:endParaRPr lang="en-US" altLang="zh-CN" sz="2200" kern="100" dirty="0">
              <a:latin typeface="微软雅黑" panose="020B0503020204020204" pitchFamily="34" charset="-122"/>
              <a:ea typeface="微软雅黑" panose="020B0503020204020204" pitchFamily="34" charset="-122"/>
            </a:endParaRPr>
          </a:p>
        </p:txBody>
      </p:sp>
      <p:sp>
        <p:nvSpPr>
          <p:cNvPr id="12" name="矩形 11"/>
          <p:cNvSpPr/>
          <p:nvPr/>
        </p:nvSpPr>
        <p:spPr>
          <a:xfrm>
            <a:off x="7747298" y="5720259"/>
            <a:ext cx="1332440" cy="769441"/>
          </a:xfrm>
          <a:prstGeom prst="rect">
            <a:avLst/>
          </a:prstGeom>
        </p:spPr>
        <p:txBody>
          <a:bodyPr wrap="square">
            <a:spAutoFit/>
          </a:bodyPr>
          <a:lstStyle/>
          <a:p>
            <a:pPr algn="ctr"/>
            <a:r>
              <a:rPr lang="zh-CN" altLang="en-US" sz="2200" kern="100" dirty="0" smtClean="0">
                <a:latin typeface="微软雅黑" panose="020B0503020204020204" pitchFamily="34" charset="-122"/>
                <a:ea typeface="微软雅黑" panose="020B0503020204020204" pitchFamily="34" charset="-122"/>
              </a:rPr>
              <a:t>数据</a:t>
            </a:r>
            <a:endParaRPr lang="en-US" altLang="zh-CN" sz="2200" kern="100" dirty="0" smtClean="0">
              <a:latin typeface="微软雅黑" panose="020B0503020204020204" pitchFamily="34" charset="-122"/>
              <a:ea typeface="微软雅黑" panose="020B0503020204020204" pitchFamily="34" charset="-122"/>
            </a:endParaRPr>
          </a:p>
          <a:p>
            <a:pPr algn="ctr"/>
            <a:r>
              <a:rPr lang="zh-CN" altLang="en-US" sz="2200" kern="100" dirty="0" smtClean="0">
                <a:latin typeface="微软雅黑" panose="020B0503020204020204" pitchFamily="34" charset="-122"/>
                <a:ea typeface="微软雅黑" panose="020B0503020204020204" pitchFamily="34" charset="-122"/>
              </a:rPr>
              <a:t>（取反）</a:t>
            </a:r>
            <a:endParaRPr lang="en-US" altLang="zh-CN" sz="2200" kern="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4313584"/>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51520" y="676274"/>
            <a:ext cx="8784976" cy="5921077"/>
          </a:xfrm>
          <a:prstGeom prst="rect">
            <a:avLst/>
          </a:prstGeom>
        </p:spPr>
      </p:pic>
      <p:sp>
        <p:nvSpPr>
          <p:cNvPr id="2" name="标题 1">
            <a:extLst>
              <a:ext uri="{FF2B5EF4-FFF2-40B4-BE49-F238E27FC236}">
                <a16:creationId xmlns:a16="http://schemas.microsoft.com/office/drawing/2014/main" id="{4E57EF00-0EAF-4F2B-893A-D9907FF1CED5}"/>
              </a:ext>
            </a:extLst>
          </p:cNvPr>
          <p:cNvSpPr>
            <a:spLocks noGrp="1"/>
          </p:cNvSpPr>
          <p:nvPr>
            <p:ph type="title"/>
          </p:nvPr>
        </p:nvSpPr>
        <p:spPr>
          <a:xfrm>
            <a:off x="636252" y="175517"/>
            <a:ext cx="6073775" cy="479747"/>
          </a:xfrm>
        </p:spPr>
        <p:txBody>
          <a:bodyPr/>
          <a:lstStyle/>
          <a:p>
            <a:r>
              <a:rPr lang="en-US" altLang="zh-CN" b="1" dirty="0"/>
              <a:t>1.2 </a:t>
            </a:r>
            <a:r>
              <a:rPr lang="zh-CN" altLang="en-US" b="1" dirty="0"/>
              <a:t>存储器阵列</a:t>
            </a:r>
          </a:p>
        </p:txBody>
      </p:sp>
      <p:sp>
        <p:nvSpPr>
          <p:cNvPr id="3" name="内容占位符 2">
            <a:extLst>
              <a:ext uri="{FF2B5EF4-FFF2-40B4-BE49-F238E27FC236}">
                <a16:creationId xmlns:a16="http://schemas.microsoft.com/office/drawing/2014/main" id="{AF76CE75-10F0-4DD6-8B8C-B8EF39C26DB2}"/>
              </a:ext>
            </a:extLst>
          </p:cNvPr>
          <p:cNvSpPr>
            <a:spLocks noGrp="1"/>
          </p:cNvSpPr>
          <p:nvPr>
            <p:ph idx="1"/>
          </p:nvPr>
        </p:nvSpPr>
        <p:spPr>
          <a:xfrm>
            <a:off x="318788" y="770124"/>
            <a:ext cx="3484227" cy="419474"/>
          </a:xfrm>
        </p:spPr>
        <p:txBody>
          <a:bodyPr/>
          <a:lstStyle/>
          <a:p>
            <a:r>
              <a:rPr lang="en-US" altLang="zh-CN" sz="2200" b="1" dirty="0"/>
              <a:t>ROM</a:t>
            </a:r>
            <a:r>
              <a:rPr lang="zh-CN" altLang="en-US" sz="2200" b="1" dirty="0"/>
              <a:t>读取过程</a:t>
            </a:r>
          </a:p>
        </p:txBody>
      </p:sp>
      <p:sp>
        <p:nvSpPr>
          <p:cNvPr id="6" name="灯片编号占位符 5">
            <a:extLst>
              <a:ext uri="{FF2B5EF4-FFF2-40B4-BE49-F238E27FC236}">
                <a16:creationId xmlns:a16="http://schemas.microsoft.com/office/drawing/2014/main" id="{BBA63423-536A-416C-862F-99CEF5C68581}"/>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14</a:t>
            </a:fld>
            <a:endParaRPr lang="en-US" altLang="zh-CN"/>
          </a:p>
        </p:txBody>
      </p:sp>
      <p:sp>
        <p:nvSpPr>
          <p:cNvPr id="12" name="Oval 22">
            <a:extLst>
              <a:ext uri="{FF2B5EF4-FFF2-40B4-BE49-F238E27FC236}">
                <a16:creationId xmlns:a16="http://schemas.microsoft.com/office/drawing/2014/main" id="{86D57850-B3B1-4F1A-896F-8D3953AC11FE}"/>
              </a:ext>
            </a:extLst>
          </p:cNvPr>
          <p:cNvSpPr>
            <a:spLocks noChangeArrowheads="1"/>
          </p:cNvSpPr>
          <p:nvPr/>
        </p:nvSpPr>
        <p:spPr bwMode="auto">
          <a:xfrm>
            <a:off x="1907704" y="3717032"/>
            <a:ext cx="432047" cy="288032"/>
          </a:xfrm>
          <a:prstGeom prst="ellipse">
            <a:avLst/>
          </a:prstGeom>
          <a:noFill/>
          <a:ln w="19050">
            <a:solidFill>
              <a:srgbClr val="FF0000"/>
            </a:solidFill>
            <a:prstDash val="solid"/>
            <a:round/>
            <a:headEnd/>
            <a:tailEnd/>
          </a:ln>
          <a:effectLst/>
        </p:spPr>
        <p:txBody>
          <a:bodyPr wrap="none" anchor="ctr"/>
          <a:lstStyle/>
          <a:p>
            <a:endParaRPr lang="zh-CN" altLang="en-US"/>
          </a:p>
        </p:txBody>
      </p:sp>
      <p:sp>
        <p:nvSpPr>
          <p:cNvPr id="20" name="Text Box 41">
            <a:extLst>
              <a:ext uri="{FF2B5EF4-FFF2-40B4-BE49-F238E27FC236}">
                <a16:creationId xmlns:a16="http://schemas.microsoft.com/office/drawing/2014/main" id="{B5F877D7-06E6-462F-9E24-EE4637CB1B6E}"/>
              </a:ext>
            </a:extLst>
          </p:cNvPr>
          <p:cNvSpPr txBox="1">
            <a:spLocks noChangeArrowheads="1"/>
          </p:cNvSpPr>
          <p:nvPr/>
        </p:nvSpPr>
        <p:spPr bwMode="auto">
          <a:xfrm>
            <a:off x="3923928" y="3645024"/>
            <a:ext cx="359394" cy="430887"/>
          </a:xfrm>
          <a:prstGeom prst="rect">
            <a:avLst/>
          </a:prstGeom>
          <a:noFill/>
          <a:ln w="9525">
            <a:noFill/>
            <a:miter lim="800000"/>
            <a:headEnd/>
            <a:tailEnd/>
          </a:ln>
          <a:effectLst/>
        </p:spPr>
        <p:txBody>
          <a:bodyPr wrap="none">
            <a:spAutoFit/>
          </a:bodyPr>
          <a:lstStyle/>
          <a:p>
            <a:r>
              <a:rPr lang="en-US" altLang="zh-CN" sz="2200" dirty="0">
                <a:solidFill>
                  <a:srgbClr val="FF0000"/>
                </a:solidFill>
                <a:latin typeface="微软雅黑" panose="020B0503020204020204" pitchFamily="34" charset="-122"/>
                <a:ea typeface="微软雅黑" panose="020B0503020204020204" pitchFamily="34" charset="-122"/>
              </a:rPr>
              <a:t>1</a:t>
            </a:r>
          </a:p>
        </p:txBody>
      </p:sp>
      <p:sp>
        <p:nvSpPr>
          <p:cNvPr id="21" name="Text Box 41">
            <a:extLst>
              <a:ext uri="{FF2B5EF4-FFF2-40B4-BE49-F238E27FC236}">
                <a16:creationId xmlns:a16="http://schemas.microsoft.com/office/drawing/2014/main" id="{B5F877D7-06E6-462F-9E24-EE4637CB1B6E}"/>
              </a:ext>
            </a:extLst>
          </p:cNvPr>
          <p:cNvSpPr txBox="1">
            <a:spLocks noChangeArrowheads="1"/>
          </p:cNvSpPr>
          <p:nvPr/>
        </p:nvSpPr>
        <p:spPr bwMode="auto">
          <a:xfrm>
            <a:off x="3420518" y="3645024"/>
            <a:ext cx="359394" cy="430887"/>
          </a:xfrm>
          <a:prstGeom prst="rect">
            <a:avLst/>
          </a:prstGeom>
          <a:noFill/>
          <a:ln w="9525">
            <a:noFill/>
            <a:miter lim="800000"/>
            <a:headEnd/>
            <a:tailEnd/>
          </a:ln>
          <a:effectLst/>
        </p:spPr>
        <p:txBody>
          <a:bodyPr wrap="none">
            <a:spAutoFit/>
          </a:bodyPr>
          <a:lstStyle/>
          <a:p>
            <a:r>
              <a:rPr lang="en-US" altLang="zh-CN" sz="2200" dirty="0">
                <a:solidFill>
                  <a:srgbClr val="FF0000"/>
                </a:solidFill>
                <a:latin typeface="微软雅黑" panose="020B0503020204020204" pitchFamily="34" charset="-122"/>
                <a:ea typeface="微软雅黑" panose="020B0503020204020204" pitchFamily="34" charset="-122"/>
              </a:rPr>
              <a:t>1</a:t>
            </a:r>
          </a:p>
        </p:txBody>
      </p:sp>
      <p:sp>
        <p:nvSpPr>
          <p:cNvPr id="22" name="Text Box 41">
            <a:extLst>
              <a:ext uri="{FF2B5EF4-FFF2-40B4-BE49-F238E27FC236}">
                <a16:creationId xmlns:a16="http://schemas.microsoft.com/office/drawing/2014/main" id="{B5F877D7-06E6-462F-9E24-EE4637CB1B6E}"/>
              </a:ext>
            </a:extLst>
          </p:cNvPr>
          <p:cNvSpPr txBox="1">
            <a:spLocks noChangeArrowheads="1"/>
          </p:cNvSpPr>
          <p:nvPr/>
        </p:nvSpPr>
        <p:spPr bwMode="auto">
          <a:xfrm>
            <a:off x="4932040" y="3645024"/>
            <a:ext cx="359394" cy="430887"/>
          </a:xfrm>
          <a:prstGeom prst="rect">
            <a:avLst/>
          </a:prstGeom>
          <a:noFill/>
          <a:ln w="9525">
            <a:noFill/>
            <a:miter lim="800000"/>
            <a:headEnd/>
            <a:tailEnd/>
          </a:ln>
          <a:effectLst/>
        </p:spPr>
        <p:txBody>
          <a:bodyPr wrap="none">
            <a:spAutoFit/>
          </a:bodyPr>
          <a:lstStyle/>
          <a:p>
            <a:r>
              <a:rPr lang="en-US" altLang="zh-CN" sz="2200" dirty="0">
                <a:solidFill>
                  <a:srgbClr val="FF0000"/>
                </a:solidFill>
                <a:latin typeface="微软雅黑" panose="020B0503020204020204" pitchFamily="34" charset="-122"/>
                <a:ea typeface="微软雅黑" panose="020B0503020204020204" pitchFamily="34" charset="-122"/>
              </a:rPr>
              <a:t>1</a:t>
            </a:r>
          </a:p>
        </p:txBody>
      </p:sp>
      <p:sp>
        <p:nvSpPr>
          <p:cNvPr id="23" name="Text Box 41">
            <a:extLst>
              <a:ext uri="{FF2B5EF4-FFF2-40B4-BE49-F238E27FC236}">
                <a16:creationId xmlns:a16="http://schemas.microsoft.com/office/drawing/2014/main" id="{B5F877D7-06E6-462F-9E24-EE4637CB1B6E}"/>
              </a:ext>
            </a:extLst>
          </p:cNvPr>
          <p:cNvSpPr txBox="1">
            <a:spLocks noChangeArrowheads="1"/>
          </p:cNvSpPr>
          <p:nvPr/>
        </p:nvSpPr>
        <p:spPr bwMode="auto">
          <a:xfrm>
            <a:off x="4428630" y="3646185"/>
            <a:ext cx="359394" cy="430887"/>
          </a:xfrm>
          <a:prstGeom prst="rect">
            <a:avLst/>
          </a:prstGeom>
          <a:noFill/>
          <a:ln w="9525">
            <a:noFill/>
            <a:miter lim="800000"/>
            <a:headEnd/>
            <a:tailEnd/>
          </a:ln>
          <a:effectLst/>
        </p:spPr>
        <p:txBody>
          <a:bodyPr wrap="none">
            <a:spAutoFit/>
          </a:bodyPr>
          <a:lstStyle/>
          <a:p>
            <a:r>
              <a:rPr lang="en-US" altLang="zh-CN" sz="2200" dirty="0" smtClean="0">
                <a:solidFill>
                  <a:srgbClr val="FF0000"/>
                </a:solidFill>
                <a:latin typeface="微软雅黑" panose="020B0503020204020204" pitchFamily="34" charset="-122"/>
                <a:ea typeface="微软雅黑" panose="020B0503020204020204" pitchFamily="34" charset="-122"/>
              </a:rPr>
              <a:t>0</a:t>
            </a:r>
            <a:endParaRPr lang="en-US" altLang="zh-CN" sz="2200" dirty="0">
              <a:solidFill>
                <a:srgbClr val="FF0000"/>
              </a:solidFill>
              <a:latin typeface="微软雅黑" panose="020B0503020204020204" pitchFamily="34" charset="-122"/>
              <a:ea typeface="微软雅黑" panose="020B0503020204020204" pitchFamily="34" charset="-122"/>
            </a:endParaRPr>
          </a:p>
        </p:txBody>
      </p:sp>
      <p:sp>
        <p:nvSpPr>
          <p:cNvPr id="24" name="Text Box 41">
            <a:extLst>
              <a:ext uri="{FF2B5EF4-FFF2-40B4-BE49-F238E27FC236}">
                <a16:creationId xmlns:a16="http://schemas.microsoft.com/office/drawing/2014/main" id="{B5F877D7-06E6-462F-9E24-EE4637CB1B6E}"/>
              </a:ext>
            </a:extLst>
          </p:cNvPr>
          <p:cNvSpPr txBox="1">
            <a:spLocks noChangeArrowheads="1"/>
          </p:cNvSpPr>
          <p:nvPr/>
        </p:nvSpPr>
        <p:spPr bwMode="auto">
          <a:xfrm>
            <a:off x="318788" y="2928253"/>
            <a:ext cx="359394" cy="430887"/>
          </a:xfrm>
          <a:prstGeom prst="rect">
            <a:avLst/>
          </a:prstGeom>
          <a:noFill/>
          <a:ln w="9525">
            <a:noFill/>
            <a:miter lim="800000"/>
            <a:headEnd/>
            <a:tailEnd/>
          </a:ln>
          <a:effectLst/>
        </p:spPr>
        <p:txBody>
          <a:bodyPr wrap="none">
            <a:spAutoFit/>
          </a:bodyPr>
          <a:lstStyle/>
          <a:p>
            <a:r>
              <a:rPr lang="en-US" altLang="zh-CN" sz="2200" dirty="0">
                <a:solidFill>
                  <a:srgbClr val="FF0000"/>
                </a:solidFill>
                <a:latin typeface="微软雅黑" panose="020B0503020204020204" pitchFamily="34" charset="-122"/>
                <a:ea typeface="微软雅黑" panose="020B0503020204020204" pitchFamily="34" charset="-122"/>
              </a:rPr>
              <a:t>1</a:t>
            </a:r>
          </a:p>
        </p:txBody>
      </p:sp>
      <p:sp>
        <p:nvSpPr>
          <p:cNvPr id="25" name="Text Box 41">
            <a:extLst>
              <a:ext uri="{FF2B5EF4-FFF2-40B4-BE49-F238E27FC236}">
                <a16:creationId xmlns:a16="http://schemas.microsoft.com/office/drawing/2014/main" id="{B5F877D7-06E6-462F-9E24-EE4637CB1B6E}"/>
              </a:ext>
            </a:extLst>
          </p:cNvPr>
          <p:cNvSpPr txBox="1">
            <a:spLocks noChangeArrowheads="1"/>
          </p:cNvSpPr>
          <p:nvPr/>
        </p:nvSpPr>
        <p:spPr bwMode="auto">
          <a:xfrm>
            <a:off x="307335" y="3202335"/>
            <a:ext cx="360840" cy="430887"/>
          </a:xfrm>
          <a:prstGeom prst="rect">
            <a:avLst/>
          </a:prstGeom>
          <a:noFill/>
          <a:ln w="9525">
            <a:noFill/>
            <a:miter lim="800000"/>
            <a:headEnd/>
            <a:tailEnd/>
          </a:ln>
          <a:effectLst/>
        </p:spPr>
        <p:txBody>
          <a:bodyPr wrap="square">
            <a:spAutoFit/>
          </a:bodyPr>
          <a:lstStyle/>
          <a:p>
            <a:r>
              <a:rPr lang="en-US" altLang="zh-CN" sz="2200" dirty="0" smtClean="0">
                <a:solidFill>
                  <a:srgbClr val="FF0000"/>
                </a:solidFill>
                <a:latin typeface="微软雅黑" panose="020B0503020204020204" pitchFamily="34" charset="-122"/>
                <a:ea typeface="微软雅黑" panose="020B0503020204020204" pitchFamily="34" charset="-122"/>
              </a:rPr>
              <a:t>0</a:t>
            </a:r>
            <a:endParaRPr lang="en-US" altLang="zh-CN" sz="2200" dirty="0">
              <a:solidFill>
                <a:srgbClr val="FF0000"/>
              </a:solidFill>
              <a:latin typeface="微软雅黑" panose="020B0503020204020204" pitchFamily="34" charset="-122"/>
              <a:ea typeface="微软雅黑" panose="020B0503020204020204" pitchFamily="34" charset="-122"/>
            </a:endParaRPr>
          </a:p>
        </p:txBody>
      </p:sp>
      <p:sp>
        <p:nvSpPr>
          <p:cNvPr id="26" name="Text Box 41">
            <a:extLst>
              <a:ext uri="{FF2B5EF4-FFF2-40B4-BE49-F238E27FC236}">
                <a16:creationId xmlns:a16="http://schemas.microsoft.com/office/drawing/2014/main" id="{B5F877D7-06E6-462F-9E24-EE4637CB1B6E}"/>
              </a:ext>
            </a:extLst>
          </p:cNvPr>
          <p:cNvSpPr txBox="1">
            <a:spLocks noChangeArrowheads="1"/>
          </p:cNvSpPr>
          <p:nvPr/>
        </p:nvSpPr>
        <p:spPr bwMode="auto">
          <a:xfrm>
            <a:off x="324174" y="3502169"/>
            <a:ext cx="359394" cy="430887"/>
          </a:xfrm>
          <a:prstGeom prst="rect">
            <a:avLst/>
          </a:prstGeom>
          <a:noFill/>
          <a:ln w="9525">
            <a:noFill/>
            <a:miter lim="800000"/>
            <a:headEnd/>
            <a:tailEnd/>
          </a:ln>
          <a:effectLst/>
        </p:spPr>
        <p:txBody>
          <a:bodyPr wrap="none">
            <a:spAutoFit/>
          </a:bodyPr>
          <a:lstStyle/>
          <a:p>
            <a:r>
              <a:rPr lang="en-US" altLang="zh-CN" sz="2200" dirty="0">
                <a:solidFill>
                  <a:srgbClr val="FF0000"/>
                </a:solidFill>
                <a:latin typeface="微软雅黑" panose="020B0503020204020204" pitchFamily="34" charset="-122"/>
                <a:ea typeface="微软雅黑" panose="020B0503020204020204" pitchFamily="34" charset="-122"/>
              </a:rPr>
              <a:t>1</a:t>
            </a:r>
          </a:p>
        </p:txBody>
      </p:sp>
      <p:sp>
        <p:nvSpPr>
          <p:cNvPr id="28" name="Text Box 41">
            <a:extLst>
              <a:ext uri="{FF2B5EF4-FFF2-40B4-BE49-F238E27FC236}">
                <a16:creationId xmlns:a16="http://schemas.microsoft.com/office/drawing/2014/main" id="{B5F877D7-06E6-462F-9E24-EE4637CB1B6E}"/>
              </a:ext>
            </a:extLst>
          </p:cNvPr>
          <p:cNvSpPr txBox="1">
            <a:spLocks noChangeArrowheads="1"/>
          </p:cNvSpPr>
          <p:nvPr/>
        </p:nvSpPr>
        <p:spPr bwMode="auto">
          <a:xfrm>
            <a:off x="8548988" y="6120922"/>
            <a:ext cx="360840" cy="430887"/>
          </a:xfrm>
          <a:prstGeom prst="rect">
            <a:avLst/>
          </a:prstGeom>
          <a:noFill/>
          <a:ln w="9525">
            <a:noFill/>
            <a:miter lim="800000"/>
            <a:headEnd/>
            <a:tailEnd/>
          </a:ln>
          <a:effectLst/>
        </p:spPr>
        <p:txBody>
          <a:bodyPr wrap="square">
            <a:spAutoFit/>
          </a:bodyPr>
          <a:lstStyle/>
          <a:p>
            <a:r>
              <a:rPr lang="en-US" altLang="zh-CN" sz="2200" dirty="0" smtClean="0">
                <a:solidFill>
                  <a:srgbClr val="FF0000"/>
                </a:solidFill>
                <a:latin typeface="微软雅黑" panose="020B0503020204020204" pitchFamily="34" charset="-122"/>
                <a:ea typeface="微软雅黑" panose="020B0503020204020204" pitchFamily="34" charset="-122"/>
              </a:rPr>
              <a:t>0</a:t>
            </a:r>
            <a:endParaRPr lang="en-US" altLang="zh-CN" sz="2200" dirty="0">
              <a:solidFill>
                <a:srgbClr val="FF0000"/>
              </a:solidFill>
              <a:latin typeface="微软雅黑" panose="020B0503020204020204" pitchFamily="34" charset="-122"/>
              <a:ea typeface="微软雅黑" panose="020B0503020204020204" pitchFamily="34" charset="-122"/>
            </a:endParaRPr>
          </a:p>
        </p:txBody>
      </p:sp>
      <p:sp>
        <p:nvSpPr>
          <p:cNvPr id="29" name="Text Box 41">
            <a:extLst>
              <a:ext uri="{FF2B5EF4-FFF2-40B4-BE49-F238E27FC236}">
                <a16:creationId xmlns:a16="http://schemas.microsoft.com/office/drawing/2014/main" id="{B5F877D7-06E6-462F-9E24-EE4637CB1B6E}"/>
              </a:ext>
            </a:extLst>
          </p:cNvPr>
          <p:cNvSpPr txBox="1">
            <a:spLocks noChangeArrowheads="1"/>
          </p:cNvSpPr>
          <p:nvPr/>
        </p:nvSpPr>
        <p:spPr bwMode="auto">
          <a:xfrm>
            <a:off x="8533781" y="5157192"/>
            <a:ext cx="359394" cy="430887"/>
          </a:xfrm>
          <a:prstGeom prst="rect">
            <a:avLst/>
          </a:prstGeom>
          <a:noFill/>
          <a:ln w="9525">
            <a:noFill/>
            <a:miter lim="800000"/>
            <a:headEnd/>
            <a:tailEnd/>
          </a:ln>
          <a:effectLst/>
        </p:spPr>
        <p:txBody>
          <a:bodyPr wrap="none">
            <a:spAutoFit/>
          </a:bodyPr>
          <a:lstStyle/>
          <a:p>
            <a:r>
              <a:rPr lang="en-US" altLang="zh-CN" sz="2200" dirty="0">
                <a:solidFill>
                  <a:srgbClr val="FF0000"/>
                </a:solidFill>
                <a:latin typeface="微软雅黑" panose="020B0503020204020204" pitchFamily="34" charset="-122"/>
                <a:ea typeface="微软雅黑" panose="020B0503020204020204" pitchFamily="34" charset="-122"/>
              </a:rPr>
              <a:t>1</a:t>
            </a:r>
          </a:p>
        </p:txBody>
      </p:sp>
      <p:sp>
        <p:nvSpPr>
          <p:cNvPr id="30" name="Text Box 41">
            <a:extLst>
              <a:ext uri="{FF2B5EF4-FFF2-40B4-BE49-F238E27FC236}">
                <a16:creationId xmlns:a16="http://schemas.microsoft.com/office/drawing/2014/main" id="{B5F877D7-06E6-462F-9E24-EE4637CB1B6E}"/>
              </a:ext>
            </a:extLst>
          </p:cNvPr>
          <p:cNvSpPr txBox="1">
            <a:spLocks noChangeArrowheads="1"/>
          </p:cNvSpPr>
          <p:nvPr/>
        </p:nvSpPr>
        <p:spPr bwMode="auto">
          <a:xfrm>
            <a:off x="8548988" y="5631197"/>
            <a:ext cx="360840" cy="430887"/>
          </a:xfrm>
          <a:prstGeom prst="rect">
            <a:avLst/>
          </a:prstGeom>
          <a:noFill/>
          <a:ln w="9525">
            <a:noFill/>
            <a:miter lim="800000"/>
            <a:headEnd/>
            <a:tailEnd/>
          </a:ln>
          <a:effectLst/>
        </p:spPr>
        <p:txBody>
          <a:bodyPr wrap="square">
            <a:spAutoFit/>
          </a:bodyPr>
          <a:lstStyle/>
          <a:p>
            <a:r>
              <a:rPr lang="en-US" altLang="zh-CN" sz="2200" dirty="0" smtClean="0">
                <a:solidFill>
                  <a:srgbClr val="FF0000"/>
                </a:solidFill>
                <a:latin typeface="微软雅黑" panose="020B0503020204020204" pitchFamily="34" charset="-122"/>
                <a:ea typeface="微软雅黑" panose="020B0503020204020204" pitchFamily="34" charset="-122"/>
              </a:rPr>
              <a:t>0</a:t>
            </a:r>
            <a:endParaRPr lang="en-US" altLang="zh-CN" sz="2200" dirty="0">
              <a:solidFill>
                <a:srgbClr val="FF0000"/>
              </a:solidFill>
              <a:latin typeface="微软雅黑" panose="020B0503020204020204" pitchFamily="34" charset="-122"/>
              <a:ea typeface="微软雅黑" panose="020B0503020204020204" pitchFamily="34" charset="-122"/>
            </a:endParaRPr>
          </a:p>
        </p:txBody>
      </p:sp>
      <p:sp>
        <p:nvSpPr>
          <p:cNvPr id="31" name="Text Box 41">
            <a:extLst>
              <a:ext uri="{FF2B5EF4-FFF2-40B4-BE49-F238E27FC236}">
                <a16:creationId xmlns:a16="http://schemas.microsoft.com/office/drawing/2014/main" id="{B5F877D7-06E6-462F-9E24-EE4637CB1B6E}"/>
              </a:ext>
            </a:extLst>
          </p:cNvPr>
          <p:cNvSpPr txBox="1">
            <a:spLocks noChangeArrowheads="1"/>
          </p:cNvSpPr>
          <p:nvPr/>
        </p:nvSpPr>
        <p:spPr bwMode="auto">
          <a:xfrm>
            <a:off x="8532335" y="4715800"/>
            <a:ext cx="360840" cy="430887"/>
          </a:xfrm>
          <a:prstGeom prst="rect">
            <a:avLst/>
          </a:prstGeom>
          <a:noFill/>
          <a:ln w="9525">
            <a:noFill/>
            <a:miter lim="800000"/>
            <a:headEnd/>
            <a:tailEnd/>
          </a:ln>
          <a:effectLst/>
        </p:spPr>
        <p:txBody>
          <a:bodyPr wrap="square">
            <a:spAutoFit/>
          </a:bodyPr>
          <a:lstStyle/>
          <a:p>
            <a:r>
              <a:rPr lang="en-US" altLang="zh-CN" sz="2200" dirty="0" smtClean="0">
                <a:solidFill>
                  <a:srgbClr val="FF0000"/>
                </a:solidFill>
                <a:latin typeface="微软雅黑" panose="020B0503020204020204" pitchFamily="34" charset="-122"/>
                <a:ea typeface="微软雅黑" panose="020B0503020204020204" pitchFamily="34" charset="-122"/>
              </a:rPr>
              <a:t>0</a:t>
            </a:r>
            <a:endParaRPr lang="en-US" altLang="zh-CN" sz="2200" dirty="0">
              <a:solidFill>
                <a:srgbClr val="FF0000"/>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bwMode="auto">
          <a:xfrm>
            <a:off x="2339752" y="3860467"/>
            <a:ext cx="3024000" cy="0"/>
          </a:xfrm>
          <a:prstGeom prst="line">
            <a:avLst/>
          </a:prstGeom>
          <a:noFill/>
          <a:ln w="28575" cap="flat" cmpd="sng" algn="ctr">
            <a:solidFill>
              <a:srgbClr val="C00000"/>
            </a:solidFill>
            <a:prstDash val="solid"/>
            <a:round/>
            <a:headEnd type="none" w="med" len="med"/>
            <a:tailEnd type="none" w="med" len="med"/>
          </a:ln>
          <a:effectLst/>
        </p:spPr>
      </p:cxnSp>
    </p:spTree>
    <p:extLst>
      <p:ext uri="{BB962C8B-B14F-4D97-AF65-F5344CB8AC3E}">
        <p14:creationId xmlns:p14="http://schemas.microsoft.com/office/powerpoint/2010/main" val="370388054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edge">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down)">
                                      <p:cBhvr>
                                        <p:cTn id="12" dur="290">
                                          <p:stCondLst>
                                            <p:cond delay="0"/>
                                          </p:stCondLst>
                                        </p:cTn>
                                        <p:tgtEl>
                                          <p:spTgt spid="20"/>
                                        </p:tgtEl>
                                      </p:cBhvr>
                                    </p:animEffect>
                                    <p:anim calcmode="lin" valueType="num">
                                      <p:cBhvr>
                                        <p:cTn id="13" dur="911"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14" dur="332"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5" dur="332" tmFilter="0, 0; 0.125,0.2665; 0.25,0.4; 0.375,0.465; 0.5,0.5;  0.625,0.535; 0.75,0.6; 0.875,0.7335; 1,1">
                                          <p:stCondLst>
                                            <p:cond delay="332"/>
                                          </p:stCondLst>
                                        </p:cTn>
                                        <p:tgtEl>
                                          <p:spTgt spid="20"/>
                                        </p:tgtEl>
                                        <p:attrNameLst>
                                          <p:attrName>ppt_y</p:attrName>
                                        </p:attrNameLst>
                                      </p:cBhvr>
                                      <p:tavLst>
                                        <p:tav tm="0" fmla="#ppt_y-sin(pi*$)/9">
                                          <p:val>
                                            <p:fltVal val="0"/>
                                          </p:val>
                                        </p:tav>
                                        <p:tav tm="100000">
                                          <p:val>
                                            <p:fltVal val="1"/>
                                          </p:val>
                                        </p:tav>
                                      </p:tavLst>
                                    </p:anim>
                                    <p:anim calcmode="lin" valueType="num">
                                      <p:cBhvr>
                                        <p:cTn id="16" dur="166" tmFilter="0, 0; 0.125,0.2665; 0.25,0.4; 0.375,0.465; 0.5,0.5;  0.625,0.535; 0.75,0.6; 0.875,0.7335; 1,1">
                                          <p:stCondLst>
                                            <p:cond delay="662"/>
                                          </p:stCondLst>
                                        </p:cTn>
                                        <p:tgtEl>
                                          <p:spTgt spid="20"/>
                                        </p:tgtEl>
                                        <p:attrNameLst>
                                          <p:attrName>ppt_y</p:attrName>
                                        </p:attrNameLst>
                                      </p:cBhvr>
                                      <p:tavLst>
                                        <p:tav tm="0" fmla="#ppt_y-sin(pi*$)/27">
                                          <p:val>
                                            <p:fltVal val="0"/>
                                          </p:val>
                                        </p:tav>
                                        <p:tav tm="100000">
                                          <p:val>
                                            <p:fltVal val="1"/>
                                          </p:val>
                                        </p:tav>
                                      </p:tavLst>
                                    </p:anim>
                                    <p:anim calcmode="lin" valueType="num">
                                      <p:cBhvr>
                                        <p:cTn id="17" dur="82" tmFilter="0, 0; 0.125,0.2665; 0.25,0.4; 0.375,0.465; 0.5,0.5;  0.625,0.535; 0.75,0.6; 0.875,0.7335; 1,1">
                                          <p:stCondLst>
                                            <p:cond delay="828"/>
                                          </p:stCondLst>
                                        </p:cTn>
                                        <p:tgtEl>
                                          <p:spTgt spid="20"/>
                                        </p:tgtEl>
                                        <p:attrNameLst>
                                          <p:attrName>ppt_y</p:attrName>
                                        </p:attrNameLst>
                                      </p:cBhvr>
                                      <p:tavLst>
                                        <p:tav tm="0" fmla="#ppt_y-sin(pi*$)/81">
                                          <p:val>
                                            <p:fltVal val="0"/>
                                          </p:val>
                                        </p:tav>
                                        <p:tav tm="100000">
                                          <p:val>
                                            <p:fltVal val="1"/>
                                          </p:val>
                                        </p:tav>
                                      </p:tavLst>
                                    </p:anim>
                                    <p:animScale>
                                      <p:cBhvr>
                                        <p:cTn id="18" dur="13">
                                          <p:stCondLst>
                                            <p:cond delay="325"/>
                                          </p:stCondLst>
                                        </p:cTn>
                                        <p:tgtEl>
                                          <p:spTgt spid="20"/>
                                        </p:tgtEl>
                                      </p:cBhvr>
                                      <p:to x="100000" y="60000"/>
                                    </p:animScale>
                                    <p:animScale>
                                      <p:cBhvr>
                                        <p:cTn id="19" dur="83" decel="50000">
                                          <p:stCondLst>
                                            <p:cond delay="338"/>
                                          </p:stCondLst>
                                        </p:cTn>
                                        <p:tgtEl>
                                          <p:spTgt spid="20"/>
                                        </p:tgtEl>
                                      </p:cBhvr>
                                      <p:to x="100000" y="100000"/>
                                    </p:animScale>
                                    <p:animScale>
                                      <p:cBhvr>
                                        <p:cTn id="20" dur="13">
                                          <p:stCondLst>
                                            <p:cond delay="656"/>
                                          </p:stCondLst>
                                        </p:cTn>
                                        <p:tgtEl>
                                          <p:spTgt spid="20"/>
                                        </p:tgtEl>
                                      </p:cBhvr>
                                      <p:to x="100000" y="80000"/>
                                    </p:animScale>
                                    <p:animScale>
                                      <p:cBhvr>
                                        <p:cTn id="21" dur="83" decel="50000">
                                          <p:stCondLst>
                                            <p:cond delay="669"/>
                                          </p:stCondLst>
                                        </p:cTn>
                                        <p:tgtEl>
                                          <p:spTgt spid="20"/>
                                        </p:tgtEl>
                                      </p:cBhvr>
                                      <p:to x="100000" y="100000"/>
                                    </p:animScale>
                                    <p:animScale>
                                      <p:cBhvr>
                                        <p:cTn id="22" dur="13">
                                          <p:stCondLst>
                                            <p:cond delay="821"/>
                                          </p:stCondLst>
                                        </p:cTn>
                                        <p:tgtEl>
                                          <p:spTgt spid="20"/>
                                        </p:tgtEl>
                                      </p:cBhvr>
                                      <p:to x="100000" y="90000"/>
                                    </p:animScale>
                                    <p:animScale>
                                      <p:cBhvr>
                                        <p:cTn id="23" dur="83" decel="50000">
                                          <p:stCondLst>
                                            <p:cond delay="834"/>
                                          </p:stCondLst>
                                        </p:cTn>
                                        <p:tgtEl>
                                          <p:spTgt spid="20"/>
                                        </p:tgtEl>
                                      </p:cBhvr>
                                      <p:to x="100000" y="100000"/>
                                    </p:animScale>
                                    <p:animScale>
                                      <p:cBhvr>
                                        <p:cTn id="24" dur="13">
                                          <p:stCondLst>
                                            <p:cond delay="904"/>
                                          </p:stCondLst>
                                        </p:cTn>
                                        <p:tgtEl>
                                          <p:spTgt spid="20"/>
                                        </p:tgtEl>
                                      </p:cBhvr>
                                      <p:to x="100000" y="95000"/>
                                    </p:animScale>
                                    <p:animScale>
                                      <p:cBhvr>
                                        <p:cTn id="25" dur="83" decel="50000">
                                          <p:stCondLst>
                                            <p:cond delay="917"/>
                                          </p:stCondLst>
                                        </p:cTn>
                                        <p:tgtEl>
                                          <p:spTgt spid="20"/>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grpId="1" nodeType="clickEffect">
                                  <p:stCondLst>
                                    <p:cond delay="0"/>
                                  </p:stCondLst>
                                  <p:childTnLst>
                                    <p:animMotion origin="layout" path="M 5.55556E-7 0 L 5.55556E-7 0.27176 L 0.06736 0.27176 " pathEditMode="relative" rAng="0" ptsTypes="AAA">
                                      <p:cBhvr>
                                        <p:cTn id="29" dur="2000" fill="hold"/>
                                        <p:tgtEl>
                                          <p:spTgt spid="20"/>
                                        </p:tgtEl>
                                        <p:attrNameLst>
                                          <p:attrName>ppt_x</p:attrName>
                                          <p:attrName>ppt_y</p:attrName>
                                        </p:attrNameLst>
                                      </p:cBhvr>
                                      <p:rCtr x="3368" y="13588"/>
                                    </p:animMotion>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down)">
                                      <p:cBhvr>
                                        <p:cTn id="34" dur="290">
                                          <p:stCondLst>
                                            <p:cond delay="0"/>
                                          </p:stCondLst>
                                        </p:cTn>
                                        <p:tgtEl>
                                          <p:spTgt spid="21"/>
                                        </p:tgtEl>
                                      </p:cBhvr>
                                    </p:animEffect>
                                    <p:anim calcmode="lin" valueType="num">
                                      <p:cBhvr>
                                        <p:cTn id="35"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36"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37"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38"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39"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40" dur="13">
                                          <p:stCondLst>
                                            <p:cond delay="325"/>
                                          </p:stCondLst>
                                        </p:cTn>
                                        <p:tgtEl>
                                          <p:spTgt spid="21"/>
                                        </p:tgtEl>
                                      </p:cBhvr>
                                      <p:to x="100000" y="60000"/>
                                    </p:animScale>
                                    <p:animScale>
                                      <p:cBhvr>
                                        <p:cTn id="41" dur="83" decel="50000">
                                          <p:stCondLst>
                                            <p:cond delay="338"/>
                                          </p:stCondLst>
                                        </p:cTn>
                                        <p:tgtEl>
                                          <p:spTgt spid="21"/>
                                        </p:tgtEl>
                                      </p:cBhvr>
                                      <p:to x="100000" y="100000"/>
                                    </p:animScale>
                                    <p:animScale>
                                      <p:cBhvr>
                                        <p:cTn id="42" dur="13">
                                          <p:stCondLst>
                                            <p:cond delay="656"/>
                                          </p:stCondLst>
                                        </p:cTn>
                                        <p:tgtEl>
                                          <p:spTgt spid="21"/>
                                        </p:tgtEl>
                                      </p:cBhvr>
                                      <p:to x="100000" y="80000"/>
                                    </p:animScale>
                                    <p:animScale>
                                      <p:cBhvr>
                                        <p:cTn id="43" dur="83" decel="50000">
                                          <p:stCondLst>
                                            <p:cond delay="669"/>
                                          </p:stCondLst>
                                        </p:cTn>
                                        <p:tgtEl>
                                          <p:spTgt spid="21"/>
                                        </p:tgtEl>
                                      </p:cBhvr>
                                      <p:to x="100000" y="100000"/>
                                    </p:animScale>
                                    <p:animScale>
                                      <p:cBhvr>
                                        <p:cTn id="44" dur="13">
                                          <p:stCondLst>
                                            <p:cond delay="821"/>
                                          </p:stCondLst>
                                        </p:cTn>
                                        <p:tgtEl>
                                          <p:spTgt spid="21"/>
                                        </p:tgtEl>
                                      </p:cBhvr>
                                      <p:to x="100000" y="90000"/>
                                    </p:animScale>
                                    <p:animScale>
                                      <p:cBhvr>
                                        <p:cTn id="45" dur="83" decel="50000">
                                          <p:stCondLst>
                                            <p:cond delay="834"/>
                                          </p:stCondLst>
                                        </p:cTn>
                                        <p:tgtEl>
                                          <p:spTgt spid="21"/>
                                        </p:tgtEl>
                                      </p:cBhvr>
                                      <p:to x="100000" y="100000"/>
                                    </p:animScale>
                                    <p:animScale>
                                      <p:cBhvr>
                                        <p:cTn id="46" dur="13">
                                          <p:stCondLst>
                                            <p:cond delay="904"/>
                                          </p:stCondLst>
                                        </p:cTn>
                                        <p:tgtEl>
                                          <p:spTgt spid="21"/>
                                        </p:tgtEl>
                                      </p:cBhvr>
                                      <p:to x="100000" y="95000"/>
                                    </p:animScale>
                                    <p:animScale>
                                      <p:cBhvr>
                                        <p:cTn id="47" dur="83" decel="50000">
                                          <p:stCondLst>
                                            <p:cond delay="917"/>
                                          </p:stCondLst>
                                        </p:cTn>
                                        <p:tgtEl>
                                          <p:spTgt spid="21"/>
                                        </p:tgtEl>
                                      </p:cBhvr>
                                      <p:to x="100000" y="100000"/>
                                    </p:animScale>
                                  </p:child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grpId="1" nodeType="clickEffect">
                                  <p:stCondLst>
                                    <p:cond delay="0"/>
                                  </p:stCondLst>
                                  <p:childTnLst>
                                    <p:animMotion origin="layout" path="M 5.55556E-7 0 L 5.55556E-7 0.27176 L 0.06736 0.27176 " pathEditMode="relative" rAng="0" ptsTypes="AAA">
                                      <p:cBhvr>
                                        <p:cTn id="51" dur="2000" fill="hold"/>
                                        <p:tgtEl>
                                          <p:spTgt spid="21"/>
                                        </p:tgtEl>
                                        <p:attrNameLst>
                                          <p:attrName>ppt_x</p:attrName>
                                          <p:attrName>ppt_y</p:attrName>
                                        </p:attrNameLst>
                                      </p:cBhvr>
                                      <p:rCtr x="3368" y="13588"/>
                                    </p:animMotion>
                                  </p:childTnLst>
                                </p:cTn>
                              </p:par>
                            </p:childTnLst>
                          </p:cTn>
                        </p:par>
                      </p:childTnLst>
                    </p:cTn>
                  </p:par>
                  <p:par>
                    <p:cTn id="52" fill="hold">
                      <p:stCondLst>
                        <p:cond delay="indefinite"/>
                      </p:stCondLst>
                      <p:childTnLst>
                        <p:par>
                          <p:cTn id="53" fill="hold">
                            <p:stCondLst>
                              <p:cond delay="0"/>
                            </p:stCondLst>
                            <p:childTnLst>
                              <p:par>
                                <p:cTn id="54" presetID="26" presetClass="entr" presetSubtype="0"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down)">
                                      <p:cBhvr>
                                        <p:cTn id="56" dur="290">
                                          <p:stCondLst>
                                            <p:cond delay="0"/>
                                          </p:stCondLst>
                                        </p:cTn>
                                        <p:tgtEl>
                                          <p:spTgt spid="22"/>
                                        </p:tgtEl>
                                      </p:cBhvr>
                                    </p:animEffect>
                                    <p:anim calcmode="lin" valueType="num">
                                      <p:cBhvr>
                                        <p:cTn id="57" dur="911"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58" dur="332"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59" dur="332" tmFilter="0, 0; 0.125,0.2665; 0.25,0.4; 0.375,0.465; 0.5,0.5;  0.625,0.535; 0.75,0.6; 0.875,0.7335; 1,1">
                                          <p:stCondLst>
                                            <p:cond delay="332"/>
                                          </p:stCondLst>
                                        </p:cTn>
                                        <p:tgtEl>
                                          <p:spTgt spid="22"/>
                                        </p:tgtEl>
                                        <p:attrNameLst>
                                          <p:attrName>ppt_y</p:attrName>
                                        </p:attrNameLst>
                                      </p:cBhvr>
                                      <p:tavLst>
                                        <p:tav tm="0" fmla="#ppt_y-sin(pi*$)/9">
                                          <p:val>
                                            <p:fltVal val="0"/>
                                          </p:val>
                                        </p:tav>
                                        <p:tav tm="100000">
                                          <p:val>
                                            <p:fltVal val="1"/>
                                          </p:val>
                                        </p:tav>
                                      </p:tavLst>
                                    </p:anim>
                                    <p:anim calcmode="lin" valueType="num">
                                      <p:cBhvr>
                                        <p:cTn id="60" dur="166" tmFilter="0, 0; 0.125,0.2665; 0.25,0.4; 0.375,0.465; 0.5,0.5;  0.625,0.535; 0.75,0.6; 0.875,0.7335; 1,1">
                                          <p:stCondLst>
                                            <p:cond delay="662"/>
                                          </p:stCondLst>
                                        </p:cTn>
                                        <p:tgtEl>
                                          <p:spTgt spid="22"/>
                                        </p:tgtEl>
                                        <p:attrNameLst>
                                          <p:attrName>ppt_y</p:attrName>
                                        </p:attrNameLst>
                                      </p:cBhvr>
                                      <p:tavLst>
                                        <p:tav tm="0" fmla="#ppt_y-sin(pi*$)/27">
                                          <p:val>
                                            <p:fltVal val="0"/>
                                          </p:val>
                                        </p:tav>
                                        <p:tav tm="100000">
                                          <p:val>
                                            <p:fltVal val="1"/>
                                          </p:val>
                                        </p:tav>
                                      </p:tavLst>
                                    </p:anim>
                                    <p:anim calcmode="lin" valueType="num">
                                      <p:cBhvr>
                                        <p:cTn id="61" dur="82" tmFilter="0, 0; 0.125,0.2665; 0.25,0.4; 0.375,0.465; 0.5,0.5;  0.625,0.535; 0.75,0.6; 0.875,0.7335; 1,1">
                                          <p:stCondLst>
                                            <p:cond delay="828"/>
                                          </p:stCondLst>
                                        </p:cTn>
                                        <p:tgtEl>
                                          <p:spTgt spid="22"/>
                                        </p:tgtEl>
                                        <p:attrNameLst>
                                          <p:attrName>ppt_y</p:attrName>
                                        </p:attrNameLst>
                                      </p:cBhvr>
                                      <p:tavLst>
                                        <p:tav tm="0" fmla="#ppt_y-sin(pi*$)/81">
                                          <p:val>
                                            <p:fltVal val="0"/>
                                          </p:val>
                                        </p:tav>
                                        <p:tav tm="100000">
                                          <p:val>
                                            <p:fltVal val="1"/>
                                          </p:val>
                                        </p:tav>
                                      </p:tavLst>
                                    </p:anim>
                                    <p:animScale>
                                      <p:cBhvr>
                                        <p:cTn id="62" dur="13">
                                          <p:stCondLst>
                                            <p:cond delay="325"/>
                                          </p:stCondLst>
                                        </p:cTn>
                                        <p:tgtEl>
                                          <p:spTgt spid="22"/>
                                        </p:tgtEl>
                                      </p:cBhvr>
                                      <p:to x="100000" y="60000"/>
                                    </p:animScale>
                                    <p:animScale>
                                      <p:cBhvr>
                                        <p:cTn id="63" dur="83" decel="50000">
                                          <p:stCondLst>
                                            <p:cond delay="338"/>
                                          </p:stCondLst>
                                        </p:cTn>
                                        <p:tgtEl>
                                          <p:spTgt spid="22"/>
                                        </p:tgtEl>
                                      </p:cBhvr>
                                      <p:to x="100000" y="100000"/>
                                    </p:animScale>
                                    <p:animScale>
                                      <p:cBhvr>
                                        <p:cTn id="64" dur="13">
                                          <p:stCondLst>
                                            <p:cond delay="656"/>
                                          </p:stCondLst>
                                        </p:cTn>
                                        <p:tgtEl>
                                          <p:spTgt spid="22"/>
                                        </p:tgtEl>
                                      </p:cBhvr>
                                      <p:to x="100000" y="80000"/>
                                    </p:animScale>
                                    <p:animScale>
                                      <p:cBhvr>
                                        <p:cTn id="65" dur="83" decel="50000">
                                          <p:stCondLst>
                                            <p:cond delay="669"/>
                                          </p:stCondLst>
                                        </p:cTn>
                                        <p:tgtEl>
                                          <p:spTgt spid="22"/>
                                        </p:tgtEl>
                                      </p:cBhvr>
                                      <p:to x="100000" y="100000"/>
                                    </p:animScale>
                                    <p:animScale>
                                      <p:cBhvr>
                                        <p:cTn id="66" dur="13">
                                          <p:stCondLst>
                                            <p:cond delay="821"/>
                                          </p:stCondLst>
                                        </p:cTn>
                                        <p:tgtEl>
                                          <p:spTgt spid="22"/>
                                        </p:tgtEl>
                                      </p:cBhvr>
                                      <p:to x="100000" y="90000"/>
                                    </p:animScale>
                                    <p:animScale>
                                      <p:cBhvr>
                                        <p:cTn id="67" dur="83" decel="50000">
                                          <p:stCondLst>
                                            <p:cond delay="834"/>
                                          </p:stCondLst>
                                        </p:cTn>
                                        <p:tgtEl>
                                          <p:spTgt spid="22"/>
                                        </p:tgtEl>
                                      </p:cBhvr>
                                      <p:to x="100000" y="100000"/>
                                    </p:animScale>
                                    <p:animScale>
                                      <p:cBhvr>
                                        <p:cTn id="68" dur="13">
                                          <p:stCondLst>
                                            <p:cond delay="904"/>
                                          </p:stCondLst>
                                        </p:cTn>
                                        <p:tgtEl>
                                          <p:spTgt spid="22"/>
                                        </p:tgtEl>
                                      </p:cBhvr>
                                      <p:to x="100000" y="95000"/>
                                    </p:animScale>
                                    <p:animScale>
                                      <p:cBhvr>
                                        <p:cTn id="69" dur="83" decel="50000">
                                          <p:stCondLst>
                                            <p:cond delay="917"/>
                                          </p:stCondLst>
                                        </p:cTn>
                                        <p:tgtEl>
                                          <p:spTgt spid="22"/>
                                        </p:tgtEl>
                                      </p:cBhvr>
                                      <p:to x="100000" y="100000"/>
                                    </p:animScale>
                                  </p:childTnLst>
                                </p:cTn>
                              </p:par>
                            </p:childTnLst>
                          </p:cTn>
                        </p:par>
                      </p:childTnLst>
                    </p:cTn>
                  </p:par>
                  <p:par>
                    <p:cTn id="70" fill="hold">
                      <p:stCondLst>
                        <p:cond delay="indefinite"/>
                      </p:stCondLst>
                      <p:childTnLst>
                        <p:par>
                          <p:cTn id="71" fill="hold">
                            <p:stCondLst>
                              <p:cond delay="0"/>
                            </p:stCondLst>
                            <p:childTnLst>
                              <p:par>
                                <p:cTn id="72" presetID="0" presetClass="path" presetSubtype="0" accel="50000" decel="50000" fill="hold" grpId="1" nodeType="clickEffect">
                                  <p:stCondLst>
                                    <p:cond delay="0"/>
                                  </p:stCondLst>
                                  <p:childTnLst>
                                    <p:animMotion origin="layout" path="M 5.55556E-7 0 L 5.55556E-7 0.27176 L 0.06736 0.27176 " pathEditMode="relative" rAng="0" ptsTypes="AAA">
                                      <p:cBhvr>
                                        <p:cTn id="73" dur="2000" fill="hold"/>
                                        <p:tgtEl>
                                          <p:spTgt spid="22"/>
                                        </p:tgtEl>
                                        <p:attrNameLst>
                                          <p:attrName>ppt_x</p:attrName>
                                          <p:attrName>ppt_y</p:attrName>
                                        </p:attrNameLst>
                                      </p:cBhvr>
                                      <p:rCtr x="3368" y="13588"/>
                                    </p:animMotion>
                                  </p:childTnLst>
                                </p:cTn>
                              </p:par>
                            </p:childTnLst>
                          </p:cTn>
                        </p:par>
                      </p:childTnLst>
                    </p:cTn>
                  </p:par>
                  <p:par>
                    <p:cTn id="74" fill="hold">
                      <p:stCondLst>
                        <p:cond delay="indefinite"/>
                      </p:stCondLst>
                      <p:childTnLst>
                        <p:par>
                          <p:cTn id="75" fill="hold">
                            <p:stCondLst>
                              <p:cond delay="0"/>
                            </p:stCondLst>
                            <p:childTnLst>
                              <p:par>
                                <p:cTn id="76" presetID="26" presetClass="entr" presetSubtype="0" fill="hold" grpId="0"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ipe(down)">
                                      <p:cBhvr>
                                        <p:cTn id="78" dur="290">
                                          <p:stCondLst>
                                            <p:cond delay="0"/>
                                          </p:stCondLst>
                                        </p:cTn>
                                        <p:tgtEl>
                                          <p:spTgt spid="23"/>
                                        </p:tgtEl>
                                      </p:cBhvr>
                                    </p:animEffect>
                                    <p:anim calcmode="lin" valueType="num">
                                      <p:cBhvr>
                                        <p:cTn id="79" dur="911"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80" dur="332"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81" dur="332" tmFilter="0, 0; 0.125,0.2665; 0.25,0.4; 0.375,0.465; 0.5,0.5;  0.625,0.535; 0.75,0.6; 0.875,0.7335; 1,1">
                                          <p:stCondLst>
                                            <p:cond delay="332"/>
                                          </p:stCondLst>
                                        </p:cTn>
                                        <p:tgtEl>
                                          <p:spTgt spid="23"/>
                                        </p:tgtEl>
                                        <p:attrNameLst>
                                          <p:attrName>ppt_y</p:attrName>
                                        </p:attrNameLst>
                                      </p:cBhvr>
                                      <p:tavLst>
                                        <p:tav tm="0" fmla="#ppt_y-sin(pi*$)/9">
                                          <p:val>
                                            <p:fltVal val="0"/>
                                          </p:val>
                                        </p:tav>
                                        <p:tav tm="100000">
                                          <p:val>
                                            <p:fltVal val="1"/>
                                          </p:val>
                                        </p:tav>
                                      </p:tavLst>
                                    </p:anim>
                                    <p:anim calcmode="lin" valueType="num">
                                      <p:cBhvr>
                                        <p:cTn id="82" dur="166" tmFilter="0, 0; 0.125,0.2665; 0.25,0.4; 0.375,0.465; 0.5,0.5;  0.625,0.535; 0.75,0.6; 0.875,0.7335; 1,1">
                                          <p:stCondLst>
                                            <p:cond delay="662"/>
                                          </p:stCondLst>
                                        </p:cTn>
                                        <p:tgtEl>
                                          <p:spTgt spid="23"/>
                                        </p:tgtEl>
                                        <p:attrNameLst>
                                          <p:attrName>ppt_y</p:attrName>
                                        </p:attrNameLst>
                                      </p:cBhvr>
                                      <p:tavLst>
                                        <p:tav tm="0" fmla="#ppt_y-sin(pi*$)/27">
                                          <p:val>
                                            <p:fltVal val="0"/>
                                          </p:val>
                                        </p:tav>
                                        <p:tav tm="100000">
                                          <p:val>
                                            <p:fltVal val="1"/>
                                          </p:val>
                                        </p:tav>
                                      </p:tavLst>
                                    </p:anim>
                                    <p:anim calcmode="lin" valueType="num">
                                      <p:cBhvr>
                                        <p:cTn id="83" dur="82" tmFilter="0, 0; 0.125,0.2665; 0.25,0.4; 0.375,0.465; 0.5,0.5;  0.625,0.535; 0.75,0.6; 0.875,0.7335; 1,1">
                                          <p:stCondLst>
                                            <p:cond delay="828"/>
                                          </p:stCondLst>
                                        </p:cTn>
                                        <p:tgtEl>
                                          <p:spTgt spid="23"/>
                                        </p:tgtEl>
                                        <p:attrNameLst>
                                          <p:attrName>ppt_y</p:attrName>
                                        </p:attrNameLst>
                                      </p:cBhvr>
                                      <p:tavLst>
                                        <p:tav tm="0" fmla="#ppt_y-sin(pi*$)/81">
                                          <p:val>
                                            <p:fltVal val="0"/>
                                          </p:val>
                                        </p:tav>
                                        <p:tav tm="100000">
                                          <p:val>
                                            <p:fltVal val="1"/>
                                          </p:val>
                                        </p:tav>
                                      </p:tavLst>
                                    </p:anim>
                                    <p:animScale>
                                      <p:cBhvr>
                                        <p:cTn id="84" dur="13">
                                          <p:stCondLst>
                                            <p:cond delay="325"/>
                                          </p:stCondLst>
                                        </p:cTn>
                                        <p:tgtEl>
                                          <p:spTgt spid="23"/>
                                        </p:tgtEl>
                                      </p:cBhvr>
                                      <p:to x="100000" y="60000"/>
                                    </p:animScale>
                                    <p:animScale>
                                      <p:cBhvr>
                                        <p:cTn id="85" dur="83" decel="50000">
                                          <p:stCondLst>
                                            <p:cond delay="338"/>
                                          </p:stCondLst>
                                        </p:cTn>
                                        <p:tgtEl>
                                          <p:spTgt spid="23"/>
                                        </p:tgtEl>
                                      </p:cBhvr>
                                      <p:to x="100000" y="100000"/>
                                    </p:animScale>
                                    <p:animScale>
                                      <p:cBhvr>
                                        <p:cTn id="86" dur="13">
                                          <p:stCondLst>
                                            <p:cond delay="656"/>
                                          </p:stCondLst>
                                        </p:cTn>
                                        <p:tgtEl>
                                          <p:spTgt spid="23"/>
                                        </p:tgtEl>
                                      </p:cBhvr>
                                      <p:to x="100000" y="80000"/>
                                    </p:animScale>
                                    <p:animScale>
                                      <p:cBhvr>
                                        <p:cTn id="87" dur="83" decel="50000">
                                          <p:stCondLst>
                                            <p:cond delay="669"/>
                                          </p:stCondLst>
                                        </p:cTn>
                                        <p:tgtEl>
                                          <p:spTgt spid="23"/>
                                        </p:tgtEl>
                                      </p:cBhvr>
                                      <p:to x="100000" y="100000"/>
                                    </p:animScale>
                                    <p:animScale>
                                      <p:cBhvr>
                                        <p:cTn id="88" dur="13">
                                          <p:stCondLst>
                                            <p:cond delay="821"/>
                                          </p:stCondLst>
                                        </p:cTn>
                                        <p:tgtEl>
                                          <p:spTgt spid="23"/>
                                        </p:tgtEl>
                                      </p:cBhvr>
                                      <p:to x="100000" y="90000"/>
                                    </p:animScale>
                                    <p:animScale>
                                      <p:cBhvr>
                                        <p:cTn id="89" dur="83" decel="50000">
                                          <p:stCondLst>
                                            <p:cond delay="834"/>
                                          </p:stCondLst>
                                        </p:cTn>
                                        <p:tgtEl>
                                          <p:spTgt spid="23"/>
                                        </p:tgtEl>
                                      </p:cBhvr>
                                      <p:to x="100000" y="100000"/>
                                    </p:animScale>
                                    <p:animScale>
                                      <p:cBhvr>
                                        <p:cTn id="90" dur="13">
                                          <p:stCondLst>
                                            <p:cond delay="904"/>
                                          </p:stCondLst>
                                        </p:cTn>
                                        <p:tgtEl>
                                          <p:spTgt spid="23"/>
                                        </p:tgtEl>
                                      </p:cBhvr>
                                      <p:to x="100000" y="95000"/>
                                    </p:animScale>
                                    <p:animScale>
                                      <p:cBhvr>
                                        <p:cTn id="91" dur="83" decel="50000">
                                          <p:stCondLst>
                                            <p:cond delay="917"/>
                                          </p:stCondLst>
                                        </p:cTn>
                                        <p:tgtEl>
                                          <p:spTgt spid="23"/>
                                        </p:tgtEl>
                                      </p:cBhvr>
                                      <p:to x="100000" y="100000"/>
                                    </p:animScale>
                                  </p:childTnLst>
                                </p:cTn>
                              </p:par>
                            </p:childTnLst>
                          </p:cTn>
                        </p:par>
                      </p:childTnLst>
                    </p:cTn>
                  </p:par>
                  <p:par>
                    <p:cTn id="92" fill="hold">
                      <p:stCondLst>
                        <p:cond delay="indefinite"/>
                      </p:stCondLst>
                      <p:childTnLst>
                        <p:par>
                          <p:cTn id="93" fill="hold">
                            <p:stCondLst>
                              <p:cond delay="0"/>
                            </p:stCondLst>
                            <p:childTnLst>
                              <p:par>
                                <p:cTn id="94" presetID="0" presetClass="path" presetSubtype="0" accel="50000" decel="50000" fill="hold" grpId="1" nodeType="clickEffect">
                                  <p:stCondLst>
                                    <p:cond delay="0"/>
                                  </p:stCondLst>
                                  <p:childTnLst>
                                    <p:animMotion origin="layout" path="M 5.55556E-7 0 L 5.55556E-7 0.27176 L 0.06736 0.27176 " pathEditMode="relative" rAng="0" ptsTypes="AAA">
                                      <p:cBhvr>
                                        <p:cTn id="95" dur="2000" fill="hold"/>
                                        <p:tgtEl>
                                          <p:spTgt spid="23"/>
                                        </p:tgtEl>
                                        <p:attrNameLst>
                                          <p:attrName>ppt_x</p:attrName>
                                          <p:attrName>ppt_y</p:attrName>
                                        </p:attrNameLst>
                                      </p:cBhvr>
                                      <p:rCtr x="3368" y="13588"/>
                                    </p:animMotion>
                                  </p:childTnLst>
                                </p:cTn>
                              </p:par>
                            </p:childTnLst>
                          </p:cTn>
                        </p:par>
                      </p:childTnLst>
                    </p:cTn>
                  </p:par>
                  <p:par>
                    <p:cTn id="96" fill="hold">
                      <p:stCondLst>
                        <p:cond delay="indefinite"/>
                      </p:stCondLst>
                      <p:childTnLst>
                        <p:par>
                          <p:cTn id="97" fill="hold">
                            <p:stCondLst>
                              <p:cond delay="0"/>
                            </p:stCondLst>
                            <p:childTnLst>
                              <p:par>
                                <p:cTn id="98" presetID="26" presetClass="entr" presetSubtype="0" fill="hold" grpId="0" nodeType="click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wipe(down)">
                                      <p:cBhvr>
                                        <p:cTn id="100" dur="290">
                                          <p:stCondLst>
                                            <p:cond delay="0"/>
                                          </p:stCondLst>
                                        </p:cTn>
                                        <p:tgtEl>
                                          <p:spTgt spid="24"/>
                                        </p:tgtEl>
                                      </p:cBhvr>
                                    </p:animEffect>
                                    <p:anim calcmode="lin" valueType="num">
                                      <p:cBhvr>
                                        <p:cTn id="101" dur="911"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02" dur="332"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03" dur="332" tmFilter="0, 0; 0.125,0.2665; 0.25,0.4; 0.375,0.465; 0.5,0.5;  0.625,0.535; 0.75,0.6; 0.875,0.7335; 1,1">
                                          <p:stCondLst>
                                            <p:cond delay="332"/>
                                          </p:stCondLst>
                                        </p:cTn>
                                        <p:tgtEl>
                                          <p:spTgt spid="24"/>
                                        </p:tgtEl>
                                        <p:attrNameLst>
                                          <p:attrName>ppt_y</p:attrName>
                                        </p:attrNameLst>
                                      </p:cBhvr>
                                      <p:tavLst>
                                        <p:tav tm="0" fmla="#ppt_y-sin(pi*$)/9">
                                          <p:val>
                                            <p:fltVal val="0"/>
                                          </p:val>
                                        </p:tav>
                                        <p:tav tm="100000">
                                          <p:val>
                                            <p:fltVal val="1"/>
                                          </p:val>
                                        </p:tav>
                                      </p:tavLst>
                                    </p:anim>
                                    <p:anim calcmode="lin" valueType="num">
                                      <p:cBhvr>
                                        <p:cTn id="104" dur="166" tmFilter="0, 0; 0.125,0.2665; 0.25,0.4; 0.375,0.465; 0.5,0.5;  0.625,0.535; 0.75,0.6; 0.875,0.7335; 1,1">
                                          <p:stCondLst>
                                            <p:cond delay="662"/>
                                          </p:stCondLst>
                                        </p:cTn>
                                        <p:tgtEl>
                                          <p:spTgt spid="24"/>
                                        </p:tgtEl>
                                        <p:attrNameLst>
                                          <p:attrName>ppt_y</p:attrName>
                                        </p:attrNameLst>
                                      </p:cBhvr>
                                      <p:tavLst>
                                        <p:tav tm="0" fmla="#ppt_y-sin(pi*$)/27">
                                          <p:val>
                                            <p:fltVal val="0"/>
                                          </p:val>
                                        </p:tav>
                                        <p:tav tm="100000">
                                          <p:val>
                                            <p:fltVal val="1"/>
                                          </p:val>
                                        </p:tav>
                                      </p:tavLst>
                                    </p:anim>
                                    <p:anim calcmode="lin" valueType="num">
                                      <p:cBhvr>
                                        <p:cTn id="105" dur="82" tmFilter="0, 0; 0.125,0.2665; 0.25,0.4; 0.375,0.465; 0.5,0.5;  0.625,0.535; 0.75,0.6; 0.875,0.7335; 1,1">
                                          <p:stCondLst>
                                            <p:cond delay="828"/>
                                          </p:stCondLst>
                                        </p:cTn>
                                        <p:tgtEl>
                                          <p:spTgt spid="24"/>
                                        </p:tgtEl>
                                        <p:attrNameLst>
                                          <p:attrName>ppt_y</p:attrName>
                                        </p:attrNameLst>
                                      </p:cBhvr>
                                      <p:tavLst>
                                        <p:tav tm="0" fmla="#ppt_y-sin(pi*$)/81">
                                          <p:val>
                                            <p:fltVal val="0"/>
                                          </p:val>
                                        </p:tav>
                                        <p:tav tm="100000">
                                          <p:val>
                                            <p:fltVal val="1"/>
                                          </p:val>
                                        </p:tav>
                                      </p:tavLst>
                                    </p:anim>
                                    <p:animScale>
                                      <p:cBhvr>
                                        <p:cTn id="106" dur="13">
                                          <p:stCondLst>
                                            <p:cond delay="325"/>
                                          </p:stCondLst>
                                        </p:cTn>
                                        <p:tgtEl>
                                          <p:spTgt spid="24"/>
                                        </p:tgtEl>
                                      </p:cBhvr>
                                      <p:to x="100000" y="60000"/>
                                    </p:animScale>
                                    <p:animScale>
                                      <p:cBhvr>
                                        <p:cTn id="107" dur="83" decel="50000">
                                          <p:stCondLst>
                                            <p:cond delay="338"/>
                                          </p:stCondLst>
                                        </p:cTn>
                                        <p:tgtEl>
                                          <p:spTgt spid="24"/>
                                        </p:tgtEl>
                                      </p:cBhvr>
                                      <p:to x="100000" y="100000"/>
                                    </p:animScale>
                                    <p:animScale>
                                      <p:cBhvr>
                                        <p:cTn id="108" dur="13">
                                          <p:stCondLst>
                                            <p:cond delay="656"/>
                                          </p:stCondLst>
                                        </p:cTn>
                                        <p:tgtEl>
                                          <p:spTgt spid="24"/>
                                        </p:tgtEl>
                                      </p:cBhvr>
                                      <p:to x="100000" y="80000"/>
                                    </p:animScale>
                                    <p:animScale>
                                      <p:cBhvr>
                                        <p:cTn id="109" dur="83" decel="50000">
                                          <p:stCondLst>
                                            <p:cond delay="669"/>
                                          </p:stCondLst>
                                        </p:cTn>
                                        <p:tgtEl>
                                          <p:spTgt spid="24"/>
                                        </p:tgtEl>
                                      </p:cBhvr>
                                      <p:to x="100000" y="100000"/>
                                    </p:animScale>
                                    <p:animScale>
                                      <p:cBhvr>
                                        <p:cTn id="110" dur="13">
                                          <p:stCondLst>
                                            <p:cond delay="821"/>
                                          </p:stCondLst>
                                        </p:cTn>
                                        <p:tgtEl>
                                          <p:spTgt spid="24"/>
                                        </p:tgtEl>
                                      </p:cBhvr>
                                      <p:to x="100000" y="90000"/>
                                    </p:animScale>
                                    <p:animScale>
                                      <p:cBhvr>
                                        <p:cTn id="111" dur="83" decel="50000">
                                          <p:stCondLst>
                                            <p:cond delay="834"/>
                                          </p:stCondLst>
                                        </p:cTn>
                                        <p:tgtEl>
                                          <p:spTgt spid="24"/>
                                        </p:tgtEl>
                                      </p:cBhvr>
                                      <p:to x="100000" y="100000"/>
                                    </p:animScale>
                                    <p:animScale>
                                      <p:cBhvr>
                                        <p:cTn id="112" dur="13">
                                          <p:stCondLst>
                                            <p:cond delay="904"/>
                                          </p:stCondLst>
                                        </p:cTn>
                                        <p:tgtEl>
                                          <p:spTgt spid="24"/>
                                        </p:tgtEl>
                                      </p:cBhvr>
                                      <p:to x="100000" y="95000"/>
                                    </p:animScale>
                                    <p:animScale>
                                      <p:cBhvr>
                                        <p:cTn id="113" dur="83" decel="50000">
                                          <p:stCondLst>
                                            <p:cond delay="917"/>
                                          </p:stCondLst>
                                        </p:cTn>
                                        <p:tgtEl>
                                          <p:spTgt spid="24"/>
                                        </p:tgtEl>
                                      </p:cBhvr>
                                      <p:to x="100000" y="100000"/>
                                    </p:animScale>
                                  </p:childTnLst>
                                </p:cTn>
                              </p:par>
                            </p:childTnLst>
                          </p:cTn>
                        </p:par>
                      </p:childTnLst>
                    </p:cTn>
                  </p:par>
                  <p:par>
                    <p:cTn id="114" fill="hold">
                      <p:stCondLst>
                        <p:cond delay="indefinite"/>
                      </p:stCondLst>
                      <p:childTnLst>
                        <p:par>
                          <p:cTn id="115" fill="hold">
                            <p:stCondLst>
                              <p:cond delay="0"/>
                            </p:stCondLst>
                            <p:childTnLst>
                              <p:par>
                                <p:cTn id="116" presetID="0" presetClass="path" presetSubtype="0" accel="50000" decel="50000" fill="hold" grpId="1" nodeType="clickEffect">
                                  <p:stCondLst>
                                    <p:cond delay="0"/>
                                  </p:stCondLst>
                                  <p:childTnLst>
                                    <p:animMotion origin="layout" path="M 5.55556E-7 0 L 5.55556E-7 0.27176 L 0.06736 0.27176 " pathEditMode="relative" rAng="0" ptsTypes="AAA">
                                      <p:cBhvr>
                                        <p:cTn id="117" dur="2000" fill="hold"/>
                                        <p:tgtEl>
                                          <p:spTgt spid="24"/>
                                        </p:tgtEl>
                                        <p:attrNameLst>
                                          <p:attrName>ppt_x</p:attrName>
                                          <p:attrName>ppt_y</p:attrName>
                                        </p:attrNameLst>
                                      </p:cBhvr>
                                      <p:rCtr x="3368" y="13588"/>
                                    </p:animMotion>
                                  </p:childTnLst>
                                </p:cTn>
                              </p:par>
                            </p:childTnLst>
                          </p:cTn>
                        </p:par>
                      </p:childTnLst>
                    </p:cTn>
                  </p:par>
                  <p:par>
                    <p:cTn id="118" fill="hold">
                      <p:stCondLst>
                        <p:cond delay="indefinite"/>
                      </p:stCondLst>
                      <p:childTnLst>
                        <p:par>
                          <p:cTn id="119" fill="hold">
                            <p:stCondLst>
                              <p:cond delay="0"/>
                            </p:stCondLst>
                            <p:childTnLst>
                              <p:par>
                                <p:cTn id="120" presetID="26" presetClass="entr" presetSubtype="0" fill="hold" grpId="0" nodeType="clickEffect">
                                  <p:stCondLst>
                                    <p:cond delay="0"/>
                                  </p:stCondLst>
                                  <p:childTnLst>
                                    <p:set>
                                      <p:cBhvr>
                                        <p:cTn id="121" dur="1" fill="hold">
                                          <p:stCondLst>
                                            <p:cond delay="0"/>
                                          </p:stCondLst>
                                        </p:cTn>
                                        <p:tgtEl>
                                          <p:spTgt spid="25"/>
                                        </p:tgtEl>
                                        <p:attrNameLst>
                                          <p:attrName>style.visibility</p:attrName>
                                        </p:attrNameLst>
                                      </p:cBhvr>
                                      <p:to>
                                        <p:strVal val="visible"/>
                                      </p:to>
                                    </p:set>
                                    <p:animEffect transition="in" filter="wipe(down)">
                                      <p:cBhvr>
                                        <p:cTn id="122" dur="290">
                                          <p:stCondLst>
                                            <p:cond delay="0"/>
                                          </p:stCondLst>
                                        </p:cTn>
                                        <p:tgtEl>
                                          <p:spTgt spid="25"/>
                                        </p:tgtEl>
                                      </p:cBhvr>
                                    </p:animEffect>
                                    <p:anim calcmode="lin" valueType="num">
                                      <p:cBhvr>
                                        <p:cTn id="123" dur="911"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124" dur="332"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25" dur="332" tmFilter="0, 0; 0.125,0.2665; 0.25,0.4; 0.375,0.465; 0.5,0.5;  0.625,0.535; 0.75,0.6; 0.875,0.7335; 1,1">
                                          <p:stCondLst>
                                            <p:cond delay="332"/>
                                          </p:stCondLst>
                                        </p:cTn>
                                        <p:tgtEl>
                                          <p:spTgt spid="25"/>
                                        </p:tgtEl>
                                        <p:attrNameLst>
                                          <p:attrName>ppt_y</p:attrName>
                                        </p:attrNameLst>
                                      </p:cBhvr>
                                      <p:tavLst>
                                        <p:tav tm="0" fmla="#ppt_y-sin(pi*$)/9">
                                          <p:val>
                                            <p:fltVal val="0"/>
                                          </p:val>
                                        </p:tav>
                                        <p:tav tm="100000">
                                          <p:val>
                                            <p:fltVal val="1"/>
                                          </p:val>
                                        </p:tav>
                                      </p:tavLst>
                                    </p:anim>
                                    <p:anim calcmode="lin" valueType="num">
                                      <p:cBhvr>
                                        <p:cTn id="126" dur="166" tmFilter="0, 0; 0.125,0.2665; 0.25,0.4; 0.375,0.465; 0.5,0.5;  0.625,0.535; 0.75,0.6; 0.875,0.7335; 1,1">
                                          <p:stCondLst>
                                            <p:cond delay="662"/>
                                          </p:stCondLst>
                                        </p:cTn>
                                        <p:tgtEl>
                                          <p:spTgt spid="25"/>
                                        </p:tgtEl>
                                        <p:attrNameLst>
                                          <p:attrName>ppt_y</p:attrName>
                                        </p:attrNameLst>
                                      </p:cBhvr>
                                      <p:tavLst>
                                        <p:tav tm="0" fmla="#ppt_y-sin(pi*$)/27">
                                          <p:val>
                                            <p:fltVal val="0"/>
                                          </p:val>
                                        </p:tav>
                                        <p:tav tm="100000">
                                          <p:val>
                                            <p:fltVal val="1"/>
                                          </p:val>
                                        </p:tav>
                                      </p:tavLst>
                                    </p:anim>
                                    <p:anim calcmode="lin" valueType="num">
                                      <p:cBhvr>
                                        <p:cTn id="127" dur="82" tmFilter="0, 0; 0.125,0.2665; 0.25,0.4; 0.375,0.465; 0.5,0.5;  0.625,0.535; 0.75,0.6; 0.875,0.7335; 1,1">
                                          <p:stCondLst>
                                            <p:cond delay="828"/>
                                          </p:stCondLst>
                                        </p:cTn>
                                        <p:tgtEl>
                                          <p:spTgt spid="25"/>
                                        </p:tgtEl>
                                        <p:attrNameLst>
                                          <p:attrName>ppt_y</p:attrName>
                                        </p:attrNameLst>
                                      </p:cBhvr>
                                      <p:tavLst>
                                        <p:tav tm="0" fmla="#ppt_y-sin(pi*$)/81">
                                          <p:val>
                                            <p:fltVal val="0"/>
                                          </p:val>
                                        </p:tav>
                                        <p:tav tm="100000">
                                          <p:val>
                                            <p:fltVal val="1"/>
                                          </p:val>
                                        </p:tav>
                                      </p:tavLst>
                                    </p:anim>
                                    <p:animScale>
                                      <p:cBhvr>
                                        <p:cTn id="128" dur="13">
                                          <p:stCondLst>
                                            <p:cond delay="325"/>
                                          </p:stCondLst>
                                        </p:cTn>
                                        <p:tgtEl>
                                          <p:spTgt spid="25"/>
                                        </p:tgtEl>
                                      </p:cBhvr>
                                      <p:to x="100000" y="60000"/>
                                    </p:animScale>
                                    <p:animScale>
                                      <p:cBhvr>
                                        <p:cTn id="129" dur="83" decel="50000">
                                          <p:stCondLst>
                                            <p:cond delay="338"/>
                                          </p:stCondLst>
                                        </p:cTn>
                                        <p:tgtEl>
                                          <p:spTgt spid="25"/>
                                        </p:tgtEl>
                                      </p:cBhvr>
                                      <p:to x="100000" y="100000"/>
                                    </p:animScale>
                                    <p:animScale>
                                      <p:cBhvr>
                                        <p:cTn id="130" dur="13">
                                          <p:stCondLst>
                                            <p:cond delay="656"/>
                                          </p:stCondLst>
                                        </p:cTn>
                                        <p:tgtEl>
                                          <p:spTgt spid="25"/>
                                        </p:tgtEl>
                                      </p:cBhvr>
                                      <p:to x="100000" y="80000"/>
                                    </p:animScale>
                                    <p:animScale>
                                      <p:cBhvr>
                                        <p:cTn id="131" dur="83" decel="50000">
                                          <p:stCondLst>
                                            <p:cond delay="669"/>
                                          </p:stCondLst>
                                        </p:cTn>
                                        <p:tgtEl>
                                          <p:spTgt spid="25"/>
                                        </p:tgtEl>
                                      </p:cBhvr>
                                      <p:to x="100000" y="100000"/>
                                    </p:animScale>
                                    <p:animScale>
                                      <p:cBhvr>
                                        <p:cTn id="132" dur="13">
                                          <p:stCondLst>
                                            <p:cond delay="821"/>
                                          </p:stCondLst>
                                        </p:cTn>
                                        <p:tgtEl>
                                          <p:spTgt spid="25"/>
                                        </p:tgtEl>
                                      </p:cBhvr>
                                      <p:to x="100000" y="90000"/>
                                    </p:animScale>
                                    <p:animScale>
                                      <p:cBhvr>
                                        <p:cTn id="133" dur="83" decel="50000">
                                          <p:stCondLst>
                                            <p:cond delay="834"/>
                                          </p:stCondLst>
                                        </p:cTn>
                                        <p:tgtEl>
                                          <p:spTgt spid="25"/>
                                        </p:tgtEl>
                                      </p:cBhvr>
                                      <p:to x="100000" y="100000"/>
                                    </p:animScale>
                                    <p:animScale>
                                      <p:cBhvr>
                                        <p:cTn id="134" dur="13">
                                          <p:stCondLst>
                                            <p:cond delay="904"/>
                                          </p:stCondLst>
                                        </p:cTn>
                                        <p:tgtEl>
                                          <p:spTgt spid="25"/>
                                        </p:tgtEl>
                                      </p:cBhvr>
                                      <p:to x="100000" y="95000"/>
                                    </p:animScale>
                                    <p:animScale>
                                      <p:cBhvr>
                                        <p:cTn id="135" dur="83" decel="50000">
                                          <p:stCondLst>
                                            <p:cond delay="917"/>
                                          </p:stCondLst>
                                        </p:cTn>
                                        <p:tgtEl>
                                          <p:spTgt spid="25"/>
                                        </p:tgtEl>
                                      </p:cBhvr>
                                      <p:to x="100000" y="100000"/>
                                    </p:animScale>
                                  </p:childTnLst>
                                </p:cTn>
                              </p:par>
                            </p:childTnLst>
                          </p:cTn>
                        </p:par>
                      </p:childTnLst>
                    </p:cTn>
                  </p:par>
                  <p:par>
                    <p:cTn id="136" fill="hold">
                      <p:stCondLst>
                        <p:cond delay="indefinite"/>
                      </p:stCondLst>
                      <p:childTnLst>
                        <p:par>
                          <p:cTn id="137" fill="hold">
                            <p:stCondLst>
                              <p:cond delay="0"/>
                            </p:stCondLst>
                            <p:childTnLst>
                              <p:par>
                                <p:cTn id="138" presetID="0" presetClass="path" presetSubtype="0" accel="50000" decel="50000" fill="hold" grpId="1" nodeType="clickEffect">
                                  <p:stCondLst>
                                    <p:cond delay="0"/>
                                  </p:stCondLst>
                                  <p:childTnLst>
                                    <p:animMotion origin="layout" path="M 5.55556E-7 0 L 5.55556E-7 0.27176 L 0.06736 0.27176 " pathEditMode="relative" rAng="0" ptsTypes="AAA">
                                      <p:cBhvr>
                                        <p:cTn id="139" dur="2000" fill="hold"/>
                                        <p:tgtEl>
                                          <p:spTgt spid="25"/>
                                        </p:tgtEl>
                                        <p:attrNameLst>
                                          <p:attrName>ppt_x</p:attrName>
                                          <p:attrName>ppt_y</p:attrName>
                                        </p:attrNameLst>
                                      </p:cBhvr>
                                      <p:rCtr x="3368" y="13588"/>
                                    </p:animMotion>
                                  </p:childTnLst>
                                </p:cTn>
                              </p:par>
                            </p:childTnLst>
                          </p:cTn>
                        </p:par>
                      </p:childTnLst>
                    </p:cTn>
                  </p:par>
                  <p:par>
                    <p:cTn id="140" fill="hold">
                      <p:stCondLst>
                        <p:cond delay="indefinite"/>
                      </p:stCondLst>
                      <p:childTnLst>
                        <p:par>
                          <p:cTn id="141" fill="hold">
                            <p:stCondLst>
                              <p:cond delay="0"/>
                            </p:stCondLst>
                            <p:childTnLst>
                              <p:par>
                                <p:cTn id="142" presetID="26" presetClass="entr" presetSubtype="0" fill="hold" grpId="0" nodeType="clickEffect">
                                  <p:stCondLst>
                                    <p:cond delay="0"/>
                                  </p:stCondLst>
                                  <p:childTnLst>
                                    <p:set>
                                      <p:cBhvr>
                                        <p:cTn id="143" dur="1" fill="hold">
                                          <p:stCondLst>
                                            <p:cond delay="0"/>
                                          </p:stCondLst>
                                        </p:cTn>
                                        <p:tgtEl>
                                          <p:spTgt spid="26"/>
                                        </p:tgtEl>
                                        <p:attrNameLst>
                                          <p:attrName>style.visibility</p:attrName>
                                        </p:attrNameLst>
                                      </p:cBhvr>
                                      <p:to>
                                        <p:strVal val="visible"/>
                                      </p:to>
                                    </p:set>
                                    <p:animEffect transition="in" filter="wipe(down)">
                                      <p:cBhvr>
                                        <p:cTn id="144" dur="290">
                                          <p:stCondLst>
                                            <p:cond delay="0"/>
                                          </p:stCondLst>
                                        </p:cTn>
                                        <p:tgtEl>
                                          <p:spTgt spid="26"/>
                                        </p:tgtEl>
                                      </p:cBhvr>
                                    </p:animEffect>
                                    <p:anim calcmode="lin" valueType="num">
                                      <p:cBhvr>
                                        <p:cTn id="145" dur="911"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146" dur="332"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147" dur="332" tmFilter="0, 0; 0.125,0.2665; 0.25,0.4; 0.375,0.465; 0.5,0.5;  0.625,0.535; 0.75,0.6; 0.875,0.7335; 1,1">
                                          <p:stCondLst>
                                            <p:cond delay="332"/>
                                          </p:stCondLst>
                                        </p:cTn>
                                        <p:tgtEl>
                                          <p:spTgt spid="26"/>
                                        </p:tgtEl>
                                        <p:attrNameLst>
                                          <p:attrName>ppt_y</p:attrName>
                                        </p:attrNameLst>
                                      </p:cBhvr>
                                      <p:tavLst>
                                        <p:tav tm="0" fmla="#ppt_y-sin(pi*$)/9">
                                          <p:val>
                                            <p:fltVal val="0"/>
                                          </p:val>
                                        </p:tav>
                                        <p:tav tm="100000">
                                          <p:val>
                                            <p:fltVal val="1"/>
                                          </p:val>
                                        </p:tav>
                                      </p:tavLst>
                                    </p:anim>
                                    <p:anim calcmode="lin" valueType="num">
                                      <p:cBhvr>
                                        <p:cTn id="148" dur="166" tmFilter="0, 0; 0.125,0.2665; 0.25,0.4; 0.375,0.465; 0.5,0.5;  0.625,0.535; 0.75,0.6; 0.875,0.7335; 1,1">
                                          <p:stCondLst>
                                            <p:cond delay="662"/>
                                          </p:stCondLst>
                                        </p:cTn>
                                        <p:tgtEl>
                                          <p:spTgt spid="26"/>
                                        </p:tgtEl>
                                        <p:attrNameLst>
                                          <p:attrName>ppt_y</p:attrName>
                                        </p:attrNameLst>
                                      </p:cBhvr>
                                      <p:tavLst>
                                        <p:tav tm="0" fmla="#ppt_y-sin(pi*$)/27">
                                          <p:val>
                                            <p:fltVal val="0"/>
                                          </p:val>
                                        </p:tav>
                                        <p:tav tm="100000">
                                          <p:val>
                                            <p:fltVal val="1"/>
                                          </p:val>
                                        </p:tav>
                                      </p:tavLst>
                                    </p:anim>
                                    <p:anim calcmode="lin" valueType="num">
                                      <p:cBhvr>
                                        <p:cTn id="149" dur="82" tmFilter="0, 0; 0.125,0.2665; 0.25,0.4; 0.375,0.465; 0.5,0.5;  0.625,0.535; 0.75,0.6; 0.875,0.7335; 1,1">
                                          <p:stCondLst>
                                            <p:cond delay="828"/>
                                          </p:stCondLst>
                                        </p:cTn>
                                        <p:tgtEl>
                                          <p:spTgt spid="26"/>
                                        </p:tgtEl>
                                        <p:attrNameLst>
                                          <p:attrName>ppt_y</p:attrName>
                                        </p:attrNameLst>
                                      </p:cBhvr>
                                      <p:tavLst>
                                        <p:tav tm="0" fmla="#ppt_y-sin(pi*$)/81">
                                          <p:val>
                                            <p:fltVal val="0"/>
                                          </p:val>
                                        </p:tav>
                                        <p:tav tm="100000">
                                          <p:val>
                                            <p:fltVal val="1"/>
                                          </p:val>
                                        </p:tav>
                                      </p:tavLst>
                                    </p:anim>
                                    <p:animScale>
                                      <p:cBhvr>
                                        <p:cTn id="150" dur="13">
                                          <p:stCondLst>
                                            <p:cond delay="325"/>
                                          </p:stCondLst>
                                        </p:cTn>
                                        <p:tgtEl>
                                          <p:spTgt spid="26"/>
                                        </p:tgtEl>
                                      </p:cBhvr>
                                      <p:to x="100000" y="60000"/>
                                    </p:animScale>
                                    <p:animScale>
                                      <p:cBhvr>
                                        <p:cTn id="151" dur="83" decel="50000">
                                          <p:stCondLst>
                                            <p:cond delay="338"/>
                                          </p:stCondLst>
                                        </p:cTn>
                                        <p:tgtEl>
                                          <p:spTgt spid="26"/>
                                        </p:tgtEl>
                                      </p:cBhvr>
                                      <p:to x="100000" y="100000"/>
                                    </p:animScale>
                                    <p:animScale>
                                      <p:cBhvr>
                                        <p:cTn id="152" dur="13">
                                          <p:stCondLst>
                                            <p:cond delay="656"/>
                                          </p:stCondLst>
                                        </p:cTn>
                                        <p:tgtEl>
                                          <p:spTgt spid="26"/>
                                        </p:tgtEl>
                                      </p:cBhvr>
                                      <p:to x="100000" y="80000"/>
                                    </p:animScale>
                                    <p:animScale>
                                      <p:cBhvr>
                                        <p:cTn id="153" dur="83" decel="50000">
                                          <p:stCondLst>
                                            <p:cond delay="669"/>
                                          </p:stCondLst>
                                        </p:cTn>
                                        <p:tgtEl>
                                          <p:spTgt spid="26"/>
                                        </p:tgtEl>
                                      </p:cBhvr>
                                      <p:to x="100000" y="100000"/>
                                    </p:animScale>
                                    <p:animScale>
                                      <p:cBhvr>
                                        <p:cTn id="154" dur="13">
                                          <p:stCondLst>
                                            <p:cond delay="821"/>
                                          </p:stCondLst>
                                        </p:cTn>
                                        <p:tgtEl>
                                          <p:spTgt spid="26"/>
                                        </p:tgtEl>
                                      </p:cBhvr>
                                      <p:to x="100000" y="90000"/>
                                    </p:animScale>
                                    <p:animScale>
                                      <p:cBhvr>
                                        <p:cTn id="155" dur="83" decel="50000">
                                          <p:stCondLst>
                                            <p:cond delay="834"/>
                                          </p:stCondLst>
                                        </p:cTn>
                                        <p:tgtEl>
                                          <p:spTgt spid="26"/>
                                        </p:tgtEl>
                                      </p:cBhvr>
                                      <p:to x="100000" y="100000"/>
                                    </p:animScale>
                                    <p:animScale>
                                      <p:cBhvr>
                                        <p:cTn id="156" dur="13">
                                          <p:stCondLst>
                                            <p:cond delay="904"/>
                                          </p:stCondLst>
                                        </p:cTn>
                                        <p:tgtEl>
                                          <p:spTgt spid="26"/>
                                        </p:tgtEl>
                                      </p:cBhvr>
                                      <p:to x="100000" y="95000"/>
                                    </p:animScale>
                                    <p:animScale>
                                      <p:cBhvr>
                                        <p:cTn id="157" dur="83" decel="50000">
                                          <p:stCondLst>
                                            <p:cond delay="917"/>
                                          </p:stCondLst>
                                        </p:cTn>
                                        <p:tgtEl>
                                          <p:spTgt spid="26"/>
                                        </p:tgtEl>
                                      </p:cBhvr>
                                      <p:to x="100000" y="100000"/>
                                    </p:animScale>
                                  </p:childTnLst>
                                </p:cTn>
                              </p:par>
                            </p:childTnLst>
                          </p:cTn>
                        </p:par>
                      </p:childTnLst>
                    </p:cTn>
                  </p:par>
                  <p:par>
                    <p:cTn id="158" fill="hold">
                      <p:stCondLst>
                        <p:cond delay="indefinite"/>
                      </p:stCondLst>
                      <p:childTnLst>
                        <p:par>
                          <p:cTn id="159" fill="hold">
                            <p:stCondLst>
                              <p:cond delay="0"/>
                            </p:stCondLst>
                            <p:childTnLst>
                              <p:par>
                                <p:cTn id="160" presetID="0" presetClass="path" presetSubtype="0" accel="50000" decel="50000" fill="hold" grpId="1" nodeType="clickEffect">
                                  <p:stCondLst>
                                    <p:cond delay="0"/>
                                  </p:stCondLst>
                                  <p:childTnLst>
                                    <p:animMotion origin="layout" path="M 5.55556E-7 0 L 5.55556E-7 0.27176 L 0.06736 0.27176 " pathEditMode="relative" rAng="0" ptsTypes="AAA">
                                      <p:cBhvr>
                                        <p:cTn id="161" dur="2000" fill="hold"/>
                                        <p:tgtEl>
                                          <p:spTgt spid="26"/>
                                        </p:tgtEl>
                                        <p:attrNameLst>
                                          <p:attrName>ppt_x</p:attrName>
                                          <p:attrName>ppt_y</p:attrName>
                                        </p:attrNameLst>
                                      </p:cBhvr>
                                      <p:rCtr x="3368" y="13588"/>
                                    </p:animMotion>
                                  </p:childTnLst>
                                </p:cTn>
                              </p:par>
                            </p:childTnLst>
                          </p:cTn>
                        </p:par>
                      </p:childTnLst>
                    </p:cTn>
                  </p:par>
                  <p:par>
                    <p:cTn id="162" fill="hold">
                      <p:stCondLst>
                        <p:cond delay="indefinite"/>
                      </p:stCondLst>
                      <p:childTnLst>
                        <p:par>
                          <p:cTn id="163" fill="hold">
                            <p:stCondLst>
                              <p:cond delay="0"/>
                            </p:stCondLst>
                            <p:childTnLst>
                              <p:par>
                                <p:cTn id="164" presetID="26" presetClass="entr" presetSubtype="0" fill="hold" grpId="0" nodeType="clickEffect">
                                  <p:stCondLst>
                                    <p:cond delay="0"/>
                                  </p:stCondLst>
                                  <p:childTnLst>
                                    <p:set>
                                      <p:cBhvr>
                                        <p:cTn id="165" dur="1" fill="hold">
                                          <p:stCondLst>
                                            <p:cond delay="0"/>
                                          </p:stCondLst>
                                        </p:cTn>
                                        <p:tgtEl>
                                          <p:spTgt spid="28"/>
                                        </p:tgtEl>
                                        <p:attrNameLst>
                                          <p:attrName>style.visibility</p:attrName>
                                        </p:attrNameLst>
                                      </p:cBhvr>
                                      <p:to>
                                        <p:strVal val="visible"/>
                                      </p:to>
                                    </p:set>
                                    <p:animEffect transition="in" filter="wipe(down)">
                                      <p:cBhvr>
                                        <p:cTn id="166" dur="290">
                                          <p:stCondLst>
                                            <p:cond delay="0"/>
                                          </p:stCondLst>
                                        </p:cTn>
                                        <p:tgtEl>
                                          <p:spTgt spid="28"/>
                                        </p:tgtEl>
                                      </p:cBhvr>
                                    </p:animEffect>
                                    <p:anim calcmode="lin" valueType="num">
                                      <p:cBhvr>
                                        <p:cTn id="167" dur="911"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168" dur="332"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69" dur="332" tmFilter="0, 0; 0.125,0.2665; 0.25,0.4; 0.375,0.465; 0.5,0.5;  0.625,0.535; 0.75,0.6; 0.875,0.7335; 1,1">
                                          <p:stCondLst>
                                            <p:cond delay="332"/>
                                          </p:stCondLst>
                                        </p:cTn>
                                        <p:tgtEl>
                                          <p:spTgt spid="28"/>
                                        </p:tgtEl>
                                        <p:attrNameLst>
                                          <p:attrName>ppt_y</p:attrName>
                                        </p:attrNameLst>
                                      </p:cBhvr>
                                      <p:tavLst>
                                        <p:tav tm="0" fmla="#ppt_y-sin(pi*$)/9">
                                          <p:val>
                                            <p:fltVal val="0"/>
                                          </p:val>
                                        </p:tav>
                                        <p:tav tm="100000">
                                          <p:val>
                                            <p:fltVal val="1"/>
                                          </p:val>
                                        </p:tav>
                                      </p:tavLst>
                                    </p:anim>
                                    <p:anim calcmode="lin" valueType="num">
                                      <p:cBhvr>
                                        <p:cTn id="170" dur="166" tmFilter="0, 0; 0.125,0.2665; 0.25,0.4; 0.375,0.465; 0.5,0.5;  0.625,0.535; 0.75,0.6; 0.875,0.7335; 1,1">
                                          <p:stCondLst>
                                            <p:cond delay="662"/>
                                          </p:stCondLst>
                                        </p:cTn>
                                        <p:tgtEl>
                                          <p:spTgt spid="28"/>
                                        </p:tgtEl>
                                        <p:attrNameLst>
                                          <p:attrName>ppt_y</p:attrName>
                                        </p:attrNameLst>
                                      </p:cBhvr>
                                      <p:tavLst>
                                        <p:tav tm="0" fmla="#ppt_y-sin(pi*$)/27">
                                          <p:val>
                                            <p:fltVal val="0"/>
                                          </p:val>
                                        </p:tav>
                                        <p:tav tm="100000">
                                          <p:val>
                                            <p:fltVal val="1"/>
                                          </p:val>
                                        </p:tav>
                                      </p:tavLst>
                                    </p:anim>
                                    <p:anim calcmode="lin" valueType="num">
                                      <p:cBhvr>
                                        <p:cTn id="171" dur="82" tmFilter="0, 0; 0.125,0.2665; 0.25,0.4; 0.375,0.465; 0.5,0.5;  0.625,0.535; 0.75,0.6; 0.875,0.7335; 1,1">
                                          <p:stCondLst>
                                            <p:cond delay="828"/>
                                          </p:stCondLst>
                                        </p:cTn>
                                        <p:tgtEl>
                                          <p:spTgt spid="28"/>
                                        </p:tgtEl>
                                        <p:attrNameLst>
                                          <p:attrName>ppt_y</p:attrName>
                                        </p:attrNameLst>
                                      </p:cBhvr>
                                      <p:tavLst>
                                        <p:tav tm="0" fmla="#ppt_y-sin(pi*$)/81">
                                          <p:val>
                                            <p:fltVal val="0"/>
                                          </p:val>
                                        </p:tav>
                                        <p:tav tm="100000">
                                          <p:val>
                                            <p:fltVal val="1"/>
                                          </p:val>
                                        </p:tav>
                                      </p:tavLst>
                                    </p:anim>
                                    <p:animScale>
                                      <p:cBhvr>
                                        <p:cTn id="172" dur="13">
                                          <p:stCondLst>
                                            <p:cond delay="325"/>
                                          </p:stCondLst>
                                        </p:cTn>
                                        <p:tgtEl>
                                          <p:spTgt spid="28"/>
                                        </p:tgtEl>
                                      </p:cBhvr>
                                      <p:to x="100000" y="60000"/>
                                    </p:animScale>
                                    <p:animScale>
                                      <p:cBhvr>
                                        <p:cTn id="173" dur="83" decel="50000">
                                          <p:stCondLst>
                                            <p:cond delay="338"/>
                                          </p:stCondLst>
                                        </p:cTn>
                                        <p:tgtEl>
                                          <p:spTgt spid="28"/>
                                        </p:tgtEl>
                                      </p:cBhvr>
                                      <p:to x="100000" y="100000"/>
                                    </p:animScale>
                                    <p:animScale>
                                      <p:cBhvr>
                                        <p:cTn id="174" dur="13">
                                          <p:stCondLst>
                                            <p:cond delay="656"/>
                                          </p:stCondLst>
                                        </p:cTn>
                                        <p:tgtEl>
                                          <p:spTgt spid="28"/>
                                        </p:tgtEl>
                                      </p:cBhvr>
                                      <p:to x="100000" y="80000"/>
                                    </p:animScale>
                                    <p:animScale>
                                      <p:cBhvr>
                                        <p:cTn id="175" dur="83" decel="50000">
                                          <p:stCondLst>
                                            <p:cond delay="669"/>
                                          </p:stCondLst>
                                        </p:cTn>
                                        <p:tgtEl>
                                          <p:spTgt spid="28"/>
                                        </p:tgtEl>
                                      </p:cBhvr>
                                      <p:to x="100000" y="100000"/>
                                    </p:animScale>
                                    <p:animScale>
                                      <p:cBhvr>
                                        <p:cTn id="176" dur="13">
                                          <p:stCondLst>
                                            <p:cond delay="821"/>
                                          </p:stCondLst>
                                        </p:cTn>
                                        <p:tgtEl>
                                          <p:spTgt spid="28"/>
                                        </p:tgtEl>
                                      </p:cBhvr>
                                      <p:to x="100000" y="90000"/>
                                    </p:animScale>
                                    <p:animScale>
                                      <p:cBhvr>
                                        <p:cTn id="177" dur="83" decel="50000">
                                          <p:stCondLst>
                                            <p:cond delay="834"/>
                                          </p:stCondLst>
                                        </p:cTn>
                                        <p:tgtEl>
                                          <p:spTgt spid="28"/>
                                        </p:tgtEl>
                                      </p:cBhvr>
                                      <p:to x="100000" y="100000"/>
                                    </p:animScale>
                                    <p:animScale>
                                      <p:cBhvr>
                                        <p:cTn id="178" dur="13">
                                          <p:stCondLst>
                                            <p:cond delay="904"/>
                                          </p:stCondLst>
                                        </p:cTn>
                                        <p:tgtEl>
                                          <p:spTgt spid="28"/>
                                        </p:tgtEl>
                                      </p:cBhvr>
                                      <p:to x="100000" y="95000"/>
                                    </p:animScale>
                                    <p:animScale>
                                      <p:cBhvr>
                                        <p:cTn id="179" dur="83" decel="50000">
                                          <p:stCondLst>
                                            <p:cond delay="917"/>
                                          </p:stCondLst>
                                        </p:cTn>
                                        <p:tgtEl>
                                          <p:spTgt spid="28"/>
                                        </p:tgtEl>
                                      </p:cBhvr>
                                      <p:to x="100000" y="100000"/>
                                    </p:animScale>
                                  </p:childTnLst>
                                </p:cTn>
                              </p:par>
                            </p:childTnLst>
                          </p:cTn>
                        </p:par>
                      </p:childTnLst>
                    </p:cTn>
                  </p:par>
                  <p:par>
                    <p:cTn id="180" fill="hold">
                      <p:stCondLst>
                        <p:cond delay="indefinite"/>
                      </p:stCondLst>
                      <p:childTnLst>
                        <p:par>
                          <p:cTn id="181" fill="hold">
                            <p:stCondLst>
                              <p:cond delay="0"/>
                            </p:stCondLst>
                            <p:childTnLst>
                              <p:par>
                                <p:cTn id="182" presetID="0" presetClass="path" presetSubtype="0" accel="50000" decel="50000" fill="hold" grpId="1" nodeType="clickEffect">
                                  <p:stCondLst>
                                    <p:cond delay="0"/>
                                  </p:stCondLst>
                                  <p:childTnLst>
                                    <p:animMotion origin="layout" path="M 5.55556E-7 0 L 5.55556E-7 0.27176 L 0.06736 0.27176 " pathEditMode="relative" rAng="0" ptsTypes="AAA">
                                      <p:cBhvr>
                                        <p:cTn id="183" dur="2000" fill="hold"/>
                                        <p:tgtEl>
                                          <p:spTgt spid="28"/>
                                        </p:tgtEl>
                                        <p:attrNameLst>
                                          <p:attrName>ppt_x</p:attrName>
                                          <p:attrName>ppt_y</p:attrName>
                                        </p:attrNameLst>
                                      </p:cBhvr>
                                      <p:rCtr x="3368" y="13588"/>
                                    </p:animMotion>
                                  </p:childTnLst>
                                </p:cTn>
                              </p:par>
                            </p:childTnLst>
                          </p:cTn>
                        </p:par>
                      </p:childTnLst>
                    </p:cTn>
                  </p:par>
                  <p:par>
                    <p:cTn id="184" fill="hold">
                      <p:stCondLst>
                        <p:cond delay="indefinite"/>
                      </p:stCondLst>
                      <p:childTnLst>
                        <p:par>
                          <p:cTn id="185" fill="hold">
                            <p:stCondLst>
                              <p:cond delay="0"/>
                            </p:stCondLst>
                            <p:childTnLst>
                              <p:par>
                                <p:cTn id="186" presetID="26" presetClass="entr" presetSubtype="0" fill="hold" grpId="0" nodeType="clickEffect">
                                  <p:stCondLst>
                                    <p:cond delay="0"/>
                                  </p:stCondLst>
                                  <p:childTnLst>
                                    <p:set>
                                      <p:cBhvr>
                                        <p:cTn id="187" dur="1" fill="hold">
                                          <p:stCondLst>
                                            <p:cond delay="0"/>
                                          </p:stCondLst>
                                        </p:cTn>
                                        <p:tgtEl>
                                          <p:spTgt spid="29"/>
                                        </p:tgtEl>
                                        <p:attrNameLst>
                                          <p:attrName>style.visibility</p:attrName>
                                        </p:attrNameLst>
                                      </p:cBhvr>
                                      <p:to>
                                        <p:strVal val="visible"/>
                                      </p:to>
                                    </p:set>
                                    <p:animEffect transition="in" filter="wipe(down)">
                                      <p:cBhvr>
                                        <p:cTn id="188" dur="290">
                                          <p:stCondLst>
                                            <p:cond delay="0"/>
                                          </p:stCondLst>
                                        </p:cTn>
                                        <p:tgtEl>
                                          <p:spTgt spid="29"/>
                                        </p:tgtEl>
                                      </p:cBhvr>
                                    </p:animEffect>
                                    <p:anim calcmode="lin" valueType="num">
                                      <p:cBhvr>
                                        <p:cTn id="189" dur="911"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90" dur="332"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91" dur="332" tmFilter="0, 0; 0.125,0.2665; 0.25,0.4; 0.375,0.465; 0.5,0.5;  0.625,0.535; 0.75,0.6; 0.875,0.7335; 1,1">
                                          <p:stCondLst>
                                            <p:cond delay="332"/>
                                          </p:stCondLst>
                                        </p:cTn>
                                        <p:tgtEl>
                                          <p:spTgt spid="29"/>
                                        </p:tgtEl>
                                        <p:attrNameLst>
                                          <p:attrName>ppt_y</p:attrName>
                                        </p:attrNameLst>
                                      </p:cBhvr>
                                      <p:tavLst>
                                        <p:tav tm="0" fmla="#ppt_y-sin(pi*$)/9">
                                          <p:val>
                                            <p:fltVal val="0"/>
                                          </p:val>
                                        </p:tav>
                                        <p:tav tm="100000">
                                          <p:val>
                                            <p:fltVal val="1"/>
                                          </p:val>
                                        </p:tav>
                                      </p:tavLst>
                                    </p:anim>
                                    <p:anim calcmode="lin" valueType="num">
                                      <p:cBhvr>
                                        <p:cTn id="192" dur="166" tmFilter="0, 0; 0.125,0.2665; 0.25,0.4; 0.375,0.465; 0.5,0.5;  0.625,0.535; 0.75,0.6; 0.875,0.7335; 1,1">
                                          <p:stCondLst>
                                            <p:cond delay="662"/>
                                          </p:stCondLst>
                                        </p:cTn>
                                        <p:tgtEl>
                                          <p:spTgt spid="29"/>
                                        </p:tgtEl>
                                        <p:attrNameLst>
                                          <p:attrName>ppt_y</p:attrName>
                                        </p:attrNameLst>
                                      </p:cBhvr>
                                      <p:tavLst>
                                        <p:tav tm="0" fmla="#ppt_y-sin(pi*$)/27">
                                          <p:val>
                                            <p:fltVal val="0"/>
                                          </p:val>
                                        </p:tav>
                                        <p:tav tm="100000">
                                          <p:val>
                                            <p:fltVal val="1"/>
                                          </p:val>
                                        </p:tav>
                                      </p:tavLst>
                                    </p:anim>
                                    <p:anim calcmode="lin" valueType="num">
                                      <p:cBhvr>
                                        <p:cTn id="193" dur="82" tmFilter="0, 0; 0.125,0.2665; 0.25,0.4; 0.375,0.465; 0.5,0.5;  0.625,0.535; 0.75,0.6; 0.875,0.7335; 1,1">
                                          <p:stCondLst>
                                            <p:cond delay="828"/>
                                          </p:stCondLst>
                                        </p:cTn>
                                        <p:tgtEl>
                                          <p:spTgt spid="29"/>
                                        </p:tgtEl>
                                        <p:attrNameLst>
                                          <p:attrName>ppt_y</p:attrName>
                                        </p:attrNameLst>
                                      </p:cBhvr>
                                      <p:tavLst>
                                        <p:tav tm="0" fmla="#ppt_y-sin(pi*$)/81">
                                          <p:val>
                                            <p:fltVal val="0"/>
                                          </p:val>
                                        </p:tav>
                                        <p:tav tm="100000">
                                          <p:val>
                                            <p:fltVal val="1"/>
                                          </p:val>
                                        </p:tav>
                                      </p:tavLst>
                                    </p:anim>
                                    <p:animScale>
                                      <p:cBhvr>
                                        <p:cTn id="194" dur="13">
                                          <p:stCondLst>
                                            <p:cond delay="325"/>
                                          </p:stCondLst>
                                        </p:cTn>
                                        <p:tgtEl>
                                          <p:spTgt spid="29"/>
                                        </p:tgtEl>
                                      </p:cBhvr>
                                      <p:to x="100000" y="60000"/>
                                    </p:animScale>
                                    <p:animScale>
                                      <p:cBhvr>
                                        <p:cTn id="195" dur="83" decel="50000">
                                          <p:stCondLst>
                                            <p:cond delay="338"/>
                                          </p:stCondLst>
                                        </p:cTn>
                                        <p:tgtEl>
                                          <p:spTgt spid="29"/>
                                        </p:tgtEl>
                                      </p:cBhvr>
                                      <p:to x="100000" y="100000"/>
                                    </p:animScale>
                                    <p:animScale>
                                      <p:cBhvr>
                                        <p:cTn id="196" dur="13">
                                          <p:stCondLst>
                                            <p:cond delay="656"/>
                                          </p:stCondLst>
                                        </p:cTn>
                                        <p:tgtEl>
                                          <p:spTgt spid="29"/>
                                        </p:tgtEl>
                                      </p:cBhvr>
                                      <p:to x="100000" y="80000"/>
                                    </p:animScale>
                                    <p:animScale>
                                      <p:cBhvr>
                                        <p:cTn id="197" dur="83" decel="50000">
                                          <p:stCondLst>
                                            <p:cond delay="669"/>
                                          </p:stCondLst>
                                        </p:cTn>
                                        <p:tgtEl>
                                          <p:spTgt spid="29"/>
                                        </p:tgtEl>
                                      </p:cBhvr>
                                      <p:to x="100000" y="100000"/>
                                    </p:animScale>
                                    <p:animScale>
                                      <p:cBhvr>
                                        <p:cTn id="198" dur="13">
                                          <p:stCondLst>
                                            <p:cond delay="821"/>
                                          </p:stCondLst>
                                        </p:cTn>
                                        <p:tgtEl>
                                          <p:spTgt spid="29"/>
                                        </p:tgtEl>
                                      </p:cBhvr>
                                      <p:to x="100000" y="90000"/>
                                    </p:animScale>
                                    <p:animScale>
                                      <p:cBhvr>
                                        <p:cTn id="199" dur="83" decel="50000">
                                          <p:stCondLst>
                                            <p:cond delay="834"/>
                                          </p:stCondLst>
                                        </p:cTn>
                                        <p:tgtEl>
                                          <p:spTgt spid="29"/>
                                        </p:tgtEl>
                                      </p:cBhvr>
                                      <p:to x="100000" y="100000"/>
                                    </p:animScale>
                                    <p:animScale>
                                      <p:cBhvr>
                                        <p:cTn id="200" dur="13">
                                          <p:stCondLst>
                                            <p:cond delay="904"/>
                                          </p:stCondLst>
                                        </p:cTn>
                                        <p:tgtEl>
                                          <p:spTgt spid="29"/>
                                        </p:tgtEl>
                                      </p:cBhvr>
                                      <p:to x="100000" y="95000"/>
                                    </p:animScale>
                                    <p:animScale>
                                      <p:cBhvr>
                                        <p:cTn id="201" dur="83" decel="50000">
                                          <p:stCondLst>
                                            <p:cond delay="917"/>
                                          </p:stCondLst>
                                        </p:cTn>
                                        <p:tgtEl>
                                          <p:spTgt spid="29"/>
                                        </p:tgtEl>
                                      </p:cBhvr>
                                      <p:to x="100000" y="100000"/>
                                    </p:animScale>
                                  </p:childTnLst>
                                </p:cTn>
                              </p:par>
                            </p:childTnLst>
                          </p:cTn>
                        </p:par>
                      </p:childTnLst>
                    </p:cTn>
                  </p:par>
                  <p:par>
                    <p:cTn id="202" fill="hold">
                      <p:stCondLst>
                        <p:cond delay="indefinite"/>
                      </p:stCondLst>
                      <p:childTnLst>
                        <p:par>
                          <p:cTn id="203" fill="hold">
                            <p:stCondLst>
                              <p:cond delay="0"/>
                            </p:stCondLst>
                            <p:childTnLst>
                              <p:par>
                                <p:cTn id="204" presetID="0" presetClass="path" presetSubtype="0" accel="50000" decel="50000" fill="hold" grpId="1" nodeType="clickEffect">
                                  <p:stCondLst>
                                    <p:cond delay="0"/>
                                  </p:stCondLst>
                                  <p:childTnLst>
                                    <p:animMotion origin="layout" path="M 5.55556E-7 0 L 5.55556E-7 0.27176 L 0.06736 0.27176 " pathEditMode="relative" rAng="0" ptsTypes="AAA">
                                      <p:cBhvr>
                                        <p:cTn id="205" dur="2000" fill="hold"/>
                                        <p:tgtEl>
                                          <p:spTgt spid="29"/>
                                        </p:tgtEl>
                                        <p:attrNameLst>
                                          <p:attrName>ppt_x</p:attrName>
                                          <p:attrName>ppt_y</p:attrName>
                                        </p:attrNameLst>
                                      </p:cBhvr>
                                      <p:rCtr x="3368" y="13588"/>
                                    </p:animMotion>
                                  </p:childTnLst>
                                </p:cTn>
                              </p:par>
                            </p:childTnLst>
                          </p:cTn>
                        </p:par>
                      </p:childTnLst>
                    </p:cTn>
                  </p:par>
                  <p:par>
                    <p:cTn id="206" fill="hold">
                      <p:stCondLst>
                        <p:cond delay="indefinite"/>
                      </p:stCondLst>
                      <p:childTnLst>
                        <p:par>
                          <p:cTn id="207" fill="hold">
                            <p:stCondLst>
                              <p:cond delay="0"/>
                            </p:stCondLst>
                            <p:childTnLst>
                              <p:par>
                                <p:cTn id="208" presetID="26" presetClass="entr" presetSubtype="0" fill="hold" grpId="0" nodeType="clickEffect">
                                  <p:stCondLst>
                                    <p:cond delay="0"/>
                                  </p:stCondLst>
                                  <p:childTnLst>
                                    <p:set>
                                      <p:cBhvr>
                                        <p:cTn id="209" dur="1" fill="hold">
                                          <p:stCondLst>
                                            <p:cond delay="0"/>
                                          </p:stCondLst>
                                        </p:cTn>
                                        <p:tgtEl>
                                          <p:spTgt spid="30"/>
                                        </p:tgtEl>
                                        <p:attrNameLst>
                                          <p:attrName>style.visibility</p:attrName>
                                        </p:attrNameLst>
                                      </p:cBhvr>
                                      <p:to>
                                        <p:strVal val="visible"/>
                                      </p:to>
                                    </p:set>
                                    <p:animEffect transition="in" filter="wipe(down)">
                                      <p:cBhvr>
                                        <p:cTn id="210" dur="290">
                                          <p:stCondLst>
                                            <p:cond delay="0"/>
                                          </p:stCondLst>
                                        </p:cTn>
                                        <p:tgtEl>
                                          <p:spTgt spid="30"/>
                                        </p:tgtEl>
                                      </p:cBhvr>
                                    </p:animEffect>
                                    <p:anim calcmode="lin" valueType="num">
                                      <p:cBhvr>
                                        <p:cTn id="211" dur="911"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212" dur="332"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213" dur="332" tmFilter="0, 0; 0.125,0.2665; 0.25,0.4; 0.375,0.465; 0.5,0.5;  0.625,0.535; 0.75,0.6; 0.875,0.7335; 1,1">
                                          <p:stCondLst>
                                            <p:cond delay="332"/>
                                          </p:stCondLst>
                                        </p:cTn>
                                        <p:tgtEl>
                                          <p:spTgt spid="30"/>
                                        </p:tgtEl>
                                        <p:attrNameLst>
                                          <p:attrName>ppt_y</p:attrName>
                                        </p:attrNameLst>
                                      </p:cBhvr>
                                      <p:tavLst>
                                        <p:tav tm="0" fmla="#ppt_y-sin(pi*$)/9">
                                          <p:val>
                                            <p:fltVal val="0"/>
                                          </p:val>
                                        </p:tav>
                                        <p:tav tm="100000">
                                          <p:val>
                                            <p:fltVal val="1"/>
                                          </p:val>
                                        </p:tav>
                                      </p:tavLst>
                                    </p:anim>
                                    <p:anim calcmode="lin" valueType="num">
                                      <p:cBhvr>
                                        <p:cTn id="214" dur="166" tmFilter="0, 0; 0.125,0.2665; 0.25,0.4; 0.375,0.465; 0.5,0.5;  0.625,0.535; 0.75,0.6; 0.875,0.7335; 1,1">
                                          <p:stCondLst>
                                            <p:cond delay="662"/>
                                          </p:stCondLst>
                                        </p:cTn>
                                        <p:tgtEl>
                                          <p:spTgt spid="30"/>
                                        </p:tgtEl>
                                        <p:attrNameLst>
                                          <p:attrName>ppt_y</p:attrName>
                                        </p:attrNameLst>
                                      </p:cBhvr>
                                      <p:tavLst>
                                        <p:tav tm="0" fmla="#ppt_y-sin(pi*$)/27">
                                          <p:val>
                                            <p:fltVal val="0"/>
                                          </p:val>
                                        </p:tav>
                                        <p:tav tm="100000">
                                          <p:val>
                                            <p:fltVal val="1"/>
                                          </p:val>
                                        </p:tav>
                                      </p:tavLst>
                                    </p:anim>
                                    <p:anim calcmode="lin" valueType="num">
                                      <p:cBhvr>
                                        <p:cTn id="215" dur="82" tmFilter="0, 0; 0.125,0.2665; 0.25,0.4; 0.375,0.465; 0.5,0.5;  0.625,0.535; 0.75,0.6; 0.875,0.7335; 1,1">
                                          <p:stCondLst>
                                            <p:cond delay="828"/>
                                          </p:stCondLst>
                                        </p:cTn>
                                        <p:tgtEl>
                                          <p:spTgt spid="30"/>
                                        </p:tgtEl>
                                        <p:attrNameLst>
                                          <p:attrName>ppt_y</p:attrName>
                                        </p:attrNameLst>
                                      </p:cBhvr>
                                      <p:tavLst>
                                        <p:tav tm="0" fmla="#ppt_y-sin(pi*$)/81">
                                          <p:val>
                                            <p:fltVal val="0"/>
                                          </p:val>
                                        </p:tav>
                                        <p:tav tm="100000">
                                          <p:val>
                                            <p:fltVal val="1"/>
                                          </p:val>
                                        </p:tav>
                                      </p:tavLst>
                                    </p:anim>
                                    <p:animScale>
                                      <p:cBhvr>
                                        <p:cTn id="216" dur="13">
                                          <p:stCondLst>
                                            <p:cond delay="325"/>
                                          </p:stCondLst>
                                        </p:cTn>
                                        <p:tgtEl>
                                          <p:spTgt spid="30"/>
                                        </p:tgtEl>
                                      </p:cBhvr>
                                      <p:to x="100000" y="60000"/>
                                    </p:animScale>
                                    <p:animScale>
                                      <p:cBhvr>
                                        <p:cTn id="217" dur="83" decel="50000">
                                          <p:stCondLst>
                                            <p:cond delay="338"/>
                                          </p:stCondLst>
                                        </p:cTn>
                                        <p:tgtEl>
                                          <p:spTgt spid="30"/>
                                        </p:tgtEl>
                                      </p:cBhvr>
                                      <p:to x="100000" y="100000"/>
                                    </p:animScale>
                                    <p:animScale>
                                      <p:cBhvr>
                                        <p:cTn id="218" dur="13">
                                          <p:stCondLst>
                                            <p:cond delay="656"/>
                                          </p:stCondLst>
                                        </p:cTn>
                                        <p:tgtEl>
                                          <p:spTgt spid="30"/>
                                        </p:tgtEl>
                                      </p:cBhvr>
                                      <p:to x="100000" y="80000"/>
                                    </p:animScale>
                                    <p:animScale>
                                      <p:cBhvr>
                                        <p:cTn id="219" dur="83" decel="50000">
                                          <p:stCondLst>
                                            <p:cond delay="669"/>
                                          </p:stCondLst>
                                        </p:cTn>
                                        <p:tgtEl>
                                          <p:spTgt spid="30"/>
                                        </p:tgtEl>
                                      </p:cBhvr>
                                      <p:to x="100000" y="100000"/>
                                    </p:animScale>
                                    <p:animScale>
                                      <p:cBhvr>
                                        <p:cTn id="220" dur="13">
                                          <p:stCondLst>
                                            <p:cond delay="821"/>
                                          </p:stCondLst>
                                        </p:cTn>
                                        <p:tgtEl>
                                          <p:spTgt spid="30"/>
                                        </p:tgtEl>
                                      </p:cBhvr>
                                      <p:to x="100000" y="90000"/>
                                    </p:animScale>
                                    <p:animScale>
                                      <p:cBhvr>
                                        <p:cTn id="221" dur="83" decel="50000">
                                          <p:stCondLst>
                                            <p:cond delay="834"/>
                                          </p:stCondLst>
                                        </p:cTn>
                                        <p:tgtEl>
                                          <p:spTgt spid="30"/>
                                        </p:tgtEl>
                                      </p:cBhvr>
                                      <p:to x="100000" y="100000"/>
                                    </p:animScale>
                                    <p:animScale>
                                      <p:cBhvr>
                                        <p:cTn id="222" dur="13">
                                          <p:stCondLst>
                                            <p:cond delay="904"/>
                                          </p:stCondLst>
                                        </p:cTn>
                                        <p:tgtEl>
                                          <p:spTgt spid="30"/>
                                        </p:tgtEl>
                                      </p:cBhvr>
                                      <p:to x="100000" y="95000"/>
                                    </p:animScale>
                                    <p:animScale>
                                      <p:cBhvr>
                                        <p:cTn id="223" dur="83" decel="50000">
                                          <p:stCondLst>
                                            <p:cond delay="917"/>
                                          </p:stCondLst>
                                        </p:cTn>
                                        <p:tgtEl>
                                          <p:spTgt spid="30"/>
                                        </p:tgtEl>
                                      </p:cBhvr>
                                      <p:to x="100000" y="100000"/>
                                    </p:animScale>
                                  </p:childTnLst>
                                </p:cTn>
                              </p:par>
                            </p:childTnLst>
                          </p:cTn>
                        </p:par>
                      </p:childTnLst>
                    </p:cTn>
                  </p:par>
                  <p:par>
                    <p:cTn id="224" fill="hold">
                      <p:stCondLst>
                        <p:cond delay="indefinite"/>
                      </p:stCondLst>
                      <p:childTnLst>
                        <p:par>
                          <p:cTn id="225" fill="hold">
                            <p:stCondLst>
                              <p:cond delay="0"/>
                            </p:stCondLst>
                            <p:childTnLst>
                              <p:par>
                                <p:cTn id="226" presetID="0" presetClass="path" presetSubtype="0" accel="50000" decel="50000" fill="hold" grpId="1" nodeType="clickEffect">
                                  <p:stCondLst>
                                    <p:cond delay="0"/>
                                  </p:stCondLst>
                                  <p:childTnLst>
                                    <p:animMotion origin="layout" path="M 5.55556E-7 0 L 5.55556E-7 0.27176 L 0.06736 0.27176 " pathEditMode="relative" rAng="0" ptsTypes="AAA">
                                      <p:cBhvr>
                                        <p:cTn id="227" dur="2000" fill="hold"/>
                                        <p:tgtEl>
                                          <p:spTgt spid="30"/>
                                        </p:tgtEl>
                                        <p:attrNameLst>
                                          <p:attrName>ppt_x</p:attrName>
                                          <p:attrName>ppt_y</p:attrName>
                                        </p:attrNameLst>
                                      </p:cBhvr>
                                      <p:rCtr x="3368" y="13588"/>
                                    </p:animMotion>
                                  </p:childTnLst>
                                </p:cTn>
                              </p:par>
                            </p:childTnLst>
                          </p:cTn>
                        </p:par>
                      </p:childTnLst>
                    </p:cTn>
                  </p:par>
                  <p:par>
                    <p:cTn id="228" fill="hold">
                      <p:stCondLst>
                        <p:cond delay="indefinite"/>
                      </p:stCondLst>
                      <p:childTnLst>
                        <p:par>
                          <p:cTn id="229" fill="hold">
                            <p:stCondLst>
                              <p:cond delay="0"/>
                            </p:stCondLst>
                            <p:childTnLst>
                              <p:par>
                                <p:cTn id="230" presetID="26" presetClass="entr" presetSubtype="0" fill="hold" grpId="0" nodeType="clickEffect">
                                  <p:stCondLst>
                                    <p:cond delay="0"/>
                                  </p:stCondLst>
                                  <p:childTnLst>
                                    <p:set>
                                      <p:cBhvr>
                                        <p:cTn id="231" dur="1" fill="hold">
                                          <p:stCondLst>
                                            <p:cond delay="0"/>
                                          </p:stCondLst>
                                        </p:cTn>
                                        <p:tgtEl>
                                          <p:spTgt spid="31"/>
                                        </p:tgtEl>
                                        <p:attrNameLst>
                                          <p:attrName>style.visibility</p:attrName>
                                        </p:attrNameLst>
                                      </p:cBhvr>
                                      <p:to>
                                        <p:strVal val="visible"/>
                                      </p:to>
                                    </p:set>
                                    <p:animEffect transition="in" filter="wipe(down)">
                                      <p:cBhvr>
                                        <p:cTn id="232" dur="290">
                                          <p:stCondLst>
                                            <p:cond delay="0"/>
                                          </p:stCondLst>
                                        </p:cTn>
                                        <p:tgtEl>
                                          <p:spTgt spid="31"/>
                                        </p:tgtEl>
                                      </p:cBhvr>
                                    </p:animEffect>
                                    <p:anim calcmode="lin" valueType="num">
                                      <p:cBhvr>
                                        <p:cTn id="233" dur="911"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234" dur="332"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235" dur="332" tmFilter="0, 0; 0.125,0.2665; 0.25,0.4; 0.375,0.465; 0.5,0.5;  0.625,0.535; 0.75,0.6; 0.875,0.7335; 1,1">
                                          <p:stCondLst>
                                            <p:cond delay="332"/>
                                          </p:stCondLst>
                                        </p:cTn>
                                        <p:tgtEl>
                                          <p:spTgt spid="31"/>
                                        </p:tgtEl>
                                        <p:attrNameLst>
                                          <p:attrName>ppt_y</p:attrName>
                                        </p:attrNameLst>
                                      </p:cBhvr>
                                      <p:tavLst>
                                        <p:tav tm="0" fmla="#ppt_y-sin(pi*$)/9">
                                          <p:val>
                                            <p:fltVal val="0"/>
                                          </p:val>
                                        </p:tav>
                                        <p:tav tm="100000">
                                          <p:val>
                                            <p:fltVal val="1"/>
                                          </p:val>
                                        </p:tav>
                                      </p:tavLst>
                                    </p:anim>
                                    <p:anim calcmode="lin" valueType="num">
                                      <p:cBhvr>
                                        <p:cTn id="236" dur="166" tmFilter="0, 0; 0.125,0.2665; 0.25,0.4; 0.375,0.465; 0.5,0.5;  0.625,0.535; 0.75,0.6; 0.875,0.7335; 1,1">
                                          <p:stCondLst>
                                            <p:cond delay="662"/>
                                          </p:stCondLst>
                                        </p:cTn>
                                        <p:tgtEl>
                                          <p:spTgt spid="31"/>
                                        </p:tgtEl>
                                        <p:attrNameLst>
                                          <p:attrName>ppt_y</p:attrName>
                                        </p:attrNameLst>
                                      </p:cBhvr>
                                      <p:tavLst>
                                        <p:tav tm="0" fmla="#ppt_y-sin(pi*$)/27">
                                          <p:val>
                                            <p:fltVal val="0"/>
                                          </p:val>
                                        </p:tav>
                                        <p:tav tm="100000">
                                          <p:val>
                                            <p:fltVal val="1"/>
                                          </p:val>
                                        </p:tav>
                                      </p:tavLst>
                                    </p:anim>
                                    <p:anim calcmode="lin" valueType="num">
                                      <p:cBhvr>
                                        <p:cTn id="237" dur="82" tmFilter="0, 0; 0.125,0.2665; 0.25,0.4; 0.375,0.465; 0.5,0.5;  0.625,0.535; 0.75,0.6; 0.875,0.7335; 1,1">
                                          <p:stCondLst>
                                            <p:cond delay="828"/>
                                          </p:stCondLst>
                                        </p:cTn>
                                        <p:tgtEl>
                                          <p:spTgt spid="31"/>
                                        </p:tgtEl>
                                        <p:attrNameLst>
                                          <p:attrName>ppt_y</p:attrName>
                                        </p:attrNameLst>
                                      </p:cBhvr>
                                      <p:tavLst>
                                        <p:tav tm="0" fmla="#ppt_y-sin(pi*$)/81">
                                          <p:val>
                                            <p:fltVal val="0"/>
                                          </p:val>
                                        </p:tav>
                                        <p:tav tm="100000">
                                          <p:val>
                                            <p:fltVal val="1"/>
                                          </p:val>
                                        </p:tav>
                                      </p:tavLst>
                                    </p:anim>
                                    <p:animScale>
                                      <p:cBhvr>
                                        <p:cTn id="238" dur="13">
                                          <p:stCondLst>
                                            <p:cond delay="325"/>
                                          </p:stCondLst>
                                        </p:cTn>
                                        <p:tgtEl>
                                          <p:spTgt spid="31"/>
                                        </p:tgtEl>
                                      </p:cBhvr>
                                      <p:to x="100000" y="60000"/>
                                    </p:animScale>
                                    <p:animScale>
                                      <p:cBhvr>
                                        <p:cTn id="239" dur="83" decel="50000">
                                          <p:stCondLst>
                                            <p:cond delay="338"/>
                                          </p:stCondLst>
                                        </p:cTn>
                                        <p:tgtEl>
                                          <p:spTgt spid="31"/>
                                        </p:tgtEl>
                                      </p:cBhvr>
                                      <p:to x="100000" y="100000"/>
                                    </p:animScale>
                                    <p:animScale>
                                      <p:cBhvr>
                                        <p:cTn id="240" dur="13">
                                          <p:stCondLst>
                                            <p:cond delay="656"/>
                                          </p:stCondLst>
                                        </p:cTn>
                                        <p:tgtEl>
                                          <p:spTgt spid="31"/>
                                        </p:tgtEl>
                                      </p:cBhvr>
                                      <p:to x="100000" y="80000"/>
                                    </p:animScale>
                                    <p:animScale>
                                      <p:cBhvr>
                                        <p:cTn id="241" dur="83" decel="50000">
                                          <p:stCondLst>
                                            <p:cond delay="669"/>
                                          </p:stCondLst>
                                        </p:cTn>
                                        <p:tgtEl>
                                          <p:spTgt spid="31"/>
                                        </p:tgtEl>
                                      </p:cBhvr>
                                      <p:to x="100000" y="100000"/>
                                    </p:animScale>
                                    <p:animScale>
                                      <p:cBhvr>
                                        <p:cTn id="242" dur="13">
                                          <p:stCondLst>
                                            <p:cond delay="821"/>
                                          </p:stCondLst>
                                        </p:cTn>
                                        <p:tgtEl>
                                          <p:spTgt spid="31"/>
                                        </p:tgtEl>
                                      </p:cBhvr>
                                      <p:to x="100000" y="90000"/>
                                    </p:animScale>
                                    <p:animScale>
                                      <p:cBhvr>
                                        <p:cTn id="243" dur="83" decel="50000">
                                          <p:stCondLst>
                                            <p:cond delay="834"/>
                                          </p:stCondLst>
                                        </p:cTn>
                                        <p:tgtEl>
                                          <p:spTgt spid="31"/>
                                        </p:tgtEl>
                                      </p:cBhvr>
                                      <p:to x="100000" y="100000"/>
                                    </p:animScale>
                                    <p:animScale>
                                      <p:cBhvr>
                                        <p:cTn id="244" dur="13">
                                          <p:stCondLst>
                                            <p:cond delay="904"/>
                                          </p:stCondLst>
                                        </p:cTn>
                                        <p:tgtEl>
                                          <p:spTgt spid="31"/>
                                        </p:tgtEl>
                                      </p:cBhvr>
                                      <p:to x="100000" y="95000"/>
                                    </p:animScale>
                                    <p:animScale>
                                      <p:cBhvr>
                                        <p:cTn id="245" dur="83" decel="50000">
                                          <p:stCondLst>
                                            <p:cond delay="917"/>
                                          </p:stCondLst>
                                        </p:cTn>
                                        <p:tgtEl>
                                          <p:spTgt spid="31"/>
                                        </p:tgtEl>
                                      </p:cBhvr>
                                      <p:to x="100000" y="100000"/>
                                    </p:animScale>
                                  </p:childTnLst>
                                </p:cTn>
                              </p:par>
                            </p:childTnLst>
                          </p:cTn>
                        </p:par>
                      </p:childTnLst>
                    </p:cTn>
                  </p:par>
                  <p:par>
                    <p:cTn id="246" fill="hold">
                      <p:stCondLst>
                        <p:cond delay="indefinite"/>
                      </p:stCondLst>
                      <p:childTnLst>
                        <p:par>
                          <p:cTn id="247" fill="hold">
                            <p:stCondLst>
                              <p:cond delay="0"/>
                            </p:stCondLst>
                            <p:childTnLst>
                              <p:par>
                                <p:cTn id="248" presetID="0" presetClass="path" presetSubtype="0" accel="50000" decel="50000" fill="hold" grpId="1" nodeType="clickEffect">
                                  <p:stCondLst>
                                    <p:cond delay="0"/>
                                  </p:stCondLst>
                                  <p:childTnLst>
                                    <p:animMotion origin="layout" path="M 5.55556E-7 0 L 5.55556E-7 0.27176 L 0.06736 0.27176 " pathEditMode="relative" rAng="0" ptsTypes="AAA">
                                      <p:cBhvr>
                                        <p:cTn id="249" dur="2000" fill="hold"/>
                                        <p:tgtEl>
                                          <p:spTgt spid="31"/>
                                        </p:tgtEl>
                                        <p:attrNameLst>
                                          <p:attrName>ppt_x</p:attrName>
                                          <p:attrName>ppt_y</p:attrName>
                                        </p:attrNameLst>
                                      </p:cBhvr>
                                      <p:rCtr x="3368" y="1358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0" grpId="0"/>
      <p:bldP spid="20" grpId="1"/>
      <p:bldP spid="21" grpId="0"/>
      <p:bldP spid="21" grpId="1"/>
      <p:bldP spid="22" grpId="0"/>
      <p:bldP spid="22" grpId="1"/>
      <p:bldP spid="23" grpId="0"/>
      <p:bldP spid="23" grpId="1"/>
      <p:bldP spid="24" grpId="0"/>
      <p:bldP spid="24" grpId="1"/>
      <p:bldP spid="25" grpId="0"/>
      <p:bldP spid="25" grpId="1"/>
      <p:bldP spid="26" grpId="0"/>
      <p:bldP spid="26" grpId="1"/>
      <p:bldP spid="28" grpId="0"/>
      <p:bldP spid="28" grpId="1"/>
      <p:bldP spid="29" grpId="0"/>
      <p:bldP spid="29" grpId="1"/>
      <p:bldP spid="30" grpId="0"/>
      <p:bldP spid="30" grpId="1"/>
      <p:bldP spid="31" grpId="0"/>
      <p:bldP spid="31"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392D29-F7DE-4EEE-85CE-A44F71929EAF}"/>
              </a:ext>
            </a:extLst>
          </p:cNvPr>
          <p:cNvSpPr>
            <a:spLocks noGrp="1"/>
          </p:cNvSpPr>
          <p:nvPr>
            <p:ph type="title"/>
          </p:nvPr>
        </p:nvSpPr>
        <p:spPr/>
        <p:txBody>
          <a:bodyPr/>
          <a:lstStyle/>
          <a:p>
            <a:r>
              <a:rPr lang="en-US" altLang="zh-CN" b="1" dirty="0"/>
              <a:t>1.2 </a:t>
            </a:r>
            <a:r>
              <a:rPr lang="zh-CN" altLang="en-US" b="1" dirty="0"/>
              <a:t>存储器阵列</a:t>
            </a:r>
          </a:p>
        </p:txBody>
      </p:sp>
      <p:sp>
        <p:nvSpPr>
          <p:cNvPr id="3" name="内容占位符 2">
            <a:extLst>
              <a:ext uri="{FF2B5EF4-FFF2-40B4-BE49-F238E27FC236}">
                <a16:creationId xmlns:a16="http://schemas.microsoft.com/office/drawing/2014/main" id="{C93E02C9-5663-4DB8-BA6C-8A921F13B247}"/>
              </a:ext>
            </a:extLst>
          </p:cNvPr>
          <p:cNvSpPr>
            <a:spLocks noGrp="1"/>
          </p:cNvSpPr>
          <p:nvPr>
            <p:ph idx="1"/>
          </p:nvPr>
        </p:nvSpPr>
        <p:spPr>
          <a:xfrm>
            <a:off x="206374" y="764794"/>
            <a:ext cx="8937625" cy="1337802"/>
          </a:xfrm>
        </p:spPr>
        <p:txBody>
          <a:bodyPr/>
          <a:lstStyle/>
          <a:p>
            <a:r>
              <a:rPr lang="zh-CN" altLang="en-US" sz="2200" b="1" dirty="0">
                <a:solidFill>
                  <a:srgbClr val="FF0000"/>
                </a:solidFill>
              </a:rPr>
              <a:t>静态存储器</a:t>
            </a:r>
            <a:r>
              <a:rPr lang="en-US" altLang="zh-CN" sz="2200" b="1" dirty="0" smtClean="0"/>
              <a:t>SRAM</a:t>
            </a:r>
            <a:r>
              <a:rPr lang="zh-CN" altLang="en-US" sz="2200" b="1" dirty="0" smtClean="0"/>
              <a:t>：</a:t>
            </a:r>
            <a:r>
              <a:rPr lang="zh-CN" altLang="en-US" sz="2200" b="1" dirty="0" smtClean="0">
                <a:solidFill>
                  <a:schemeClr val="accent2"/>
                </a:solidFill>
                <a:latin typeface="微软雅黑" panose="020B0503020204020204" pitchFamily="34" charset="-122"/>
                <a:ea typeface="微软雅黑" panose="020B0503020204020204" pitchFamily="34" charset="-122"/>
              </a:rPr>
              <a:t>只要</a:t>
            </a:r>
            <a:r>
              <a:rPr lang="zh-CN" altLang="en-US" sz="2200" b="1" dirty="0">
                <a:solidFill>
                  <a:schemeClr val="accent2"/>
                </a:solidFill>
                <a:latin typeface="微软雅黑" panose="020B0503020204020204" pitchFamily="34" charset="-122"/>
                <a:ea typeface="微软雅黑" panose="020B0503020204020204" pitchFamily="34" charset="-122"/>
              </a:rPr>
              <a:t>保持电源，存储单元中存放数据就保持</a:t>
            </a:r>
            <a:r>
              <a:rPr lang="zh-CN" altLang="en-US" sz="2200" b="1" dirty="0" smtClean="0">
                <a:solidFill>
                  <a:schemeClr val="accent2"/>
                </a:solidFill>
                <a:latin typeface="微软雅黑" panose="020B0503020204020204" pitchFamily="34" charset="-122"/>
                <a:ea typeface="微软雅黑" panose="020B0503020204020204" pitchFamily="34" charset="-122"/>
              </a:rPr>
              <a:t>不变</a:t>
            </a:r>
            <a:endParaRPr lang="en-US" altLang="zh-CN" sz="2200" b="1" dirty="0">
              <a:solidFill>
                <a:schemeClr val="accent2"/>
              </a:solidFill>
              <a:latin typeface="微软雅黑" panose="020B0503020204020204" pitchFamily="34" charset="-122"/>
              <a:ea typeface="微软雅黑" panose="020B0503020204020204" pitchFamily="34" charset="-122"/>
            </a:endParaRPr>
          </a:p>
          <a:p>
            <a:pPr lvl="1"/>
            <a:r>
              <a:rPr lang="zh-CN" altLang="en-US" sz="2200" b="1" dirty="0">
                <a:latin typeface="微软雅黑" panose="020B0503020204020204" pitchFamily="34" charset="-122"/>
                <a:ea typeface="微软雅黑" panose="020B0503020204020204" pitchFamily="34" charset="-122"/>
              </a:rPr>
              <a:t>读写速度快、价格高、功耗大、集成度低，无需刷新。</a:t>
            </a:r>
            <a:endParaRPr lang="en-US" altLang="zh-CN" sz="2200" b="1" dirty="0">
              <a:latin typeface="微软雅黑" panose="020B0503020204020204" pitchFamily="34" charset="-122"/>
              <a:ea typeface="微软雅黑" panose="020B0503020204020204" pitchFamily="34" charset="-122"/>
            </a:endParaRPr>
          </a:p>
          <a:p>
            <a:pPr lvl="1"/>
            <a:r>
              <a:rPr lang="zh-CN" altLang="en-US" sz="2200" b="1" dirty="0">
                <a:latin typeface="微软雅黑" panose="020B0503020204020204" pitchFamily="34" charset="-122"/>
                <a:ea typeface="微软雅黑" panose="020B0503020204020204" pitchFamily="34" charset="-122"/>
              </a:rPr>
              <a:t>存储单元使用</a:t>
            </a:r>
            <a:r>
              <a:rPr lang="en-US" altLang="zh-CN" sz="2200" b="1" dirty="0">
                <a:solidFill>
                  <a:srgbClr val="C00000"/>
                </a:solidFill>
                <a:latin typeface="微软雅黑" panose="020B0503020204020204" pitchFamily="34" charset="-122"/>
                <a:ea typeface="微软雅黑" panose="020B0503020204020204" pitchFamily="34" charset="-122"/>
              </a:rPr>
              <a:t>6</a:t>
            </a:r>
            <a:r>
              <a:rPr lang="zh-CN" altLang="en-US" sz="2200" b="1" dirty="0">
                <a:solidFill>
                  <a:srgbClr val="C00000"/>
                </a:solidFill>
                <a:latin typeface="微软雅黑" panose="020B0503020204020204" pitchFamily="34" charset="-122"/>
                <a:ea typeface="微软雅黑" panose="020B0503020204020204" pitchFamily="34" charset="-122"/>
              </a:rPr>
              <a:t>个</a:t>
            </a:r>
            <a:r>
              <a:rPr lang="en-US" altLang="zh-CN" sz="2200" b="1" dirty="0">
                <a:solidFill>
                  <a:srgbClr val="C00000"/>
                </a:solidFill>
                <a:latin typeface="微软雅黑" panose="020B0503020204020204" pitchFamily="34" charset="-122"/>
                <a:ea typeface="微软雅黑" panose="020B0503020204020204" pitchFamily="34" charset="-122"/>
              </a:rPr>
              <a:t>MOS</a:t>
            </a:r>
            <a:r>
              <a:rPr lang="zh-CN" altLang="en-US" sz="2200" b="1" dirty="0">
                <a:solidFill>
                  <a:srgbClr val="C00000"/>
                </a:solidFill>
                <a:latin typeface="微软雅黑" panose="020B0503020204020204" pitchFamily="34" charset="-122"/>
                <a:ea typeface="微软雅黑" panose="020B0503020204020204" pitchFamily="34" charset="-122"/>
              </a:rPr>
              <a:t>晶体管</a:t>
            </a:r>
            <a:r>
              <a:rPr lang="zh-CN" altLang="en-US" sz="2200" b="1" dirty="0">
                <a:latin typeface="微软雅黑" panose="020B0503020204020204" pitchFamily="34" charset="-122"/>
                <a:ea typeface="微软雅黑" panose="020B0503020204020204" pitchFamily="34" charset="-122"/>
              </a:rPr>
              <a:t>来实现</a:t>
            </a:r>
          </a:p>
        </p:txBody>
      </p:sp>
      <p:sp>
        <p:nvSpPr>
          <p:cNvPr id="6" name="灯片编号占位符 5">
            <a:extLst>
              <a:ext uri="{FF2B5EF4-FFF2-40B4-BE49-F238E27FC236}">
                <a16:creationId xmlns:a16="http://schemas.microsoft.com/office/drawing/2014/main" id="{508C4406-8A60-4777-89B2-ACF4BE67A8E6}"/>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15</a:t>
            </a:fld>
            <a:endParaRPr lang="en-US" altLang="zh-CN"/>
          </a:p>
        </p:txBody>
      </p:sp>
      <p:pic>
        <p:nvPicPr>
          <p:cNvPr id="423939" name="Picture 3">
            <a:extLst>
              <a:ext uri="{FF2B5EF4-FFF2-40B4-BE49-F238E27FC236}">
                <a16:creationId xmlns:a16="http://schemas.microsoft.com/office/drawing/2014/main" id="{C3A6C664-757D-4040-A98A-624EE3597A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2" y="2102596"/>
            <a:ext cx="6172115" cy="4700651"/>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147D1210-CF4B-4C2C-B6BE-821A7CE22201}"/>
              </a:ext>
            </a:extLst>
          </p:cNvPr>
          <p:cNvSpPr txBox="1"/>
          <p:nvPr/>
        </p:nvSpPr>
        <p:spPr>
          <a:xfrm>
            <a:off x="1966244" y="4016677"/>
            <a:ext cx="368740" cy="430887"/>
          </a:xfrm>
          <a:prstGeom prst="rect">
            <a:avLst/>
          </a:prstGeom>
          <a:noFill/>
        </p:spPr>
        <p:txBody>
          <a:bodyPr wrap="square" rtlCol="0">
            <a:spAutoFit/>
          </a:bodyPr>
          <a:lstStyle/>
          <a:p>
            <a:r>
              <a:rPr lang="en-US" altLang="zh-CN" sz="2200" dirty="0">
                <a:solidFill>
                  <a:srgbClr val="FF0000"/>
                </a:solidFill>
                <a:latin typeface="微软雅黑" panose="020B0503020204020204" pitchFamily="34" charset="-122"/>
                <a:ea typeface="微软雅黑" panose="020B0503020204020204" pitchFamily="34" charset="-122"/>
              </a:rPr>
              <a:t>1</a:t>
            </a:r>
            <a:endParaRPr lang="zh-CN" altLang="en-US" sz="2200" dirty="0">
              <a:solidFill>
                <a:srgbClr val="FF0000"/>
              </a:solidFill>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8E093231-FD60-4CEC-A190-7B4EE09A2B71}"/>
              </a:ext>
            </a:extLst>
          </p:cNvPr>
          <p:cNvSpPr txBox="1"/>
          <p:nvPr/>
        </p:nvSpPr>
        <p:spPr>
          <a:xfrm>
            <a:off x="3786943" y="4022034"/>
            <a:ext cx="329629" cy="430887"/>
          </a:xfrm>
          <a:prstGeom prst="rect">
            <a:avLst/>
          </a:prstGeom>
          <a:noFill/>
        </p:spPr>
        <p:txBody>
          <a:bodyPr wrap="square" rtlCol="0">
            <a:spAutoFit/>
          </a:bodyPr>
          <a:lstStyle/>
          <a:p>
            <a:r>
              <a:rPr lang="en-US" altLang="zh-CN" sz="2200" dirty="0">
                <a:solidFill>
                  <a:srgbClr val="FF0000"/>
                </a:solidFill>
                <a:latin typeface="微软雅黑" panose="020B0503020204020204" pitchFamily="34" charset="-122"/>
                <a:ea typeface="微软雅黑" panose="020B0503020204020204" pitchFamily="34" charset="-122"/>
              </a:rPr>
              <a:t>0</a:t>
            </a:r>
            <a:endParaRPr lang="zh-CN" altLang="en-US" sz="2200" dirty="0">
              <a:solidFill>
                <a:srgbClr val="FF0000"/>
              </a:solidFill>
              <a:latin typeface="微软雅黑" panose="020B0503020204020204" pitchFamily="34" charset="-122"/>
              <a:ea typeface="微软雅黑" panose="020B0503020204020204" pitchFamily="34" charset="-122"/>
            </a:endParaRPr>
          </a:p>
        </p:txBody>
      </p:sp>
      <p:sp>
        <p:nvSpPr>
          <p:cNvPr id="13" name="内容占位符 2">
            <a:extLst>
              <a:ext uri="{FF2B5EF4-FFF2-40B4-BE49-F238E27FC236}">
                <a16:creationId xmlns:a16="http://schemas.microsoft.com/office/drawing/2014/main" id="{B06867CF-04BB-4912-8811-D874862AA7DD}"/>
              </a:ext>
            </a:extLst>
          </p:cNvPr>
          <p:cNvSpPr txBox="1">
            <a:spLocks/>
          </p:cNvSpPr>
          <p:nvPr/>
        </p:nvSpPr>
        <p:spPr bwMode="auto">
          <a:xfrm>
            <a:off x="6382468" y="2224062"/>
            <a:ext cx="2611500" cy="4265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ts val="300"/>
              </a:spcBef>
              <a:spcAft>
                <a:spcPct val="0"/>
              </a:spcAft>
              <a:buClr>
                <a:srgbClr val="CC6600"/>
              </a:buClr>
              <a:buSzPct val="70000"/>
              <a:buFont typeface="Wingdings" charset="0"/>
              <a:buChar char="n"/>
              <a:defRPr sz="2800" b="0">
                <a:solidFill>
                  <a:schemeClr val="tx1"/>
                </a:solidFill>
                <a:effectLst/>
                <a:latin typeface="微软雅黑" panose="020B0503020204020204" pitchFamily="34" charset="-122"/>
                <a:ea typeface="微软雅黑" panose="020B0503020204020204" pitchFamily="34" charset="-122"/>
                <a:cs typeface="Times New Roman" pitchFamily="18" charset="0"/>
              </a:defRPr>
            </a:lvl1pPr>
            <a:lvl2pPr marL="889000" indent="-439738" algn="l" rtl="0" eaLnBrk="1" fontAlgn="base" hangingPunct="1">
              <a:spcBef>
                <a:spcPts val="300"/>
              </a:spcBef>
              <a:spcAft>
                <a:spcPct val="0"/>
              </a:spcAft>
              <a:buClr>
                <a:schemeClr val="hlink"/>
              </a:buClr>
              <a:buSzPct val="65000"/>
              <a:buFont typeface="Wingdings" charset="0"/>
              <a:buChar char="¡"/>
              <a:defRPr sz="2400" b="0">
                <a:solidFill>
                  <a:schemeClr val="tx1"/>
                </a:solidFill>
                <a:latin typeface="微软雅黑 Light" panose="020B0502040204020203" pitchFamily="34" charset="-122"/>
                <a:ea typeface="微软雅黑 Light" panose="020B0502040204020203" pitchFamily="34" charset="-122"/>
                <a:cs typeface="Times New Roman" pitchFamily="18" charset="0"/>
              </a:defRPr>
            </a:lvl2pPr>
            <a:lvl3pPr marL="1293813" indent="-403225" algn="l" rtl="0" eaLnBrk="1" fontAlgn="base" hangingPunct="1">
              <a:spcBef>
                <a:spcPts val="300"/>
              </a:spcBef>
              <a:spcAft>
                <a:spcPct val="0"/>
              </a:spcAft>
              <a:buClr>
                <a:schemeClr val="accent1"/>
              </a:buClr>
              <a:buSzPct val="70000"/>
              <a:buFont typeface="Wingdings" panose="05000000000000000000" pitchFamily="2" charset="2"/>
              <a:buChar char="u"/>
              <a:defRPr kumimoji="1" sz="2000" b="0">
                <a:solidFill>
                  <a:schemeClr val="tx1"/>
                </a:solidFill>
                <a:latin typeface="仿宋" panose="02010609060101010101" pitchFamily="49" charset="-122"/>
                <a:ea typeface="仿宋" panose="02010609060101010101" pitchFamily="49" charset="-122"/>
                <a:cs typeface="Times New Roman" pitchFamily="18" charset="0"/>
              </a:defRPr>
            </a:lvl3pPr>
            <a:lvl4pPr marL="1681163" indent="-385763" algn="l" rtl="0" eaLnBrk="1" fontAlgn="base" hangingPunct="1">
              <a:spcBef>
                <a:spcPts val="300"/>
              </a:spcBef>
              <a:spcAft>
                <a:spcPct val="0"/>
              </a:spcAft>
              <a:buClr>
                <a:schemeClr val="hlink"/>
              </a:buClr>
              <a:buSzPct val="75000"/>
              <a:buFont typeface="Wingdings" panose="05000000000000000000" pitchFamily="2" charset="2"/>
              <a:buChar char="p"/>
              <a:defRPr kumimoji="1" sz="1800" b="0">
                <a:solidFill>
                  <a:schemeClr val="tx1"/>
                </a:solidFill>
                <a:latin typeface="仿宋" panose="02010609060101010101" pitchFamily="49" charset="-122"/>
                <a:ea typeface="仿宋" panose="02010609060101010101" pitchFamily="49" charset="-122"/>
                <a:cs typeface="Times New Roman" pitchFamily="18" charset="0"/>
              </a:defRPr>
            </a:lvl4pPr>
            <a:lvl5pPr marL="2070100" indent="-387350" algn="l" rtl="0" eaLnBrk="1" fontAlgn="base" hangingPunct="1">
              <a:spcBef>
                <a:spcPts val="300"/>
              </a:spcBef>
              <a:spcAft>
                <a:spcPct val="0"/>
              </a:spcAft>
              <a:buClr>
                <a:schemeClr val="accent1"/>
              </a:buClr>
              <a:buSzPct val="70000"/>
              <a:buFont typeface="Wingdings" panose="05000000000000000000" pitchFamily="2" charset="2"/>
              <a:buChar char="Ø"/>
              <a:defRPr kumimoji="1" sz="1600" b="0">
                <a:solidFill>
                  <a:schemeClr val="tx1"/>
                </a:solidFill>
                <a:latin typeface="Times New Roman" pitchFamily="18" charset="0"/>
                <a:ea typeface="仿宋" panose="02010609060101010101" pitchFamily="49" charset="-122"/>
                <a:cs typeface="Times New Roman" pitchFamily="18" charset="0"/>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buNone/>
            </a:pPr>
            <a:r>
              <a:rPr lang="en-US" altLang="zh-CN" sz="2000" b="1" kern="0" dirty="0"/>
              <a:t>T1</a:t>
            </a:r>
            <a:r>
              <a:rPr lang="zh-CN" altLang="en-US" sz="2000" b="1" kern="0" dirty="0"/>
              <a:t>和</a:t>
            </a:r>
            <a:r>
              <a:rPr lang="en-US" altLang="zh-CN" sz="2000" b="1" kern="0" dirty="0"/>
              <a:t>T2</a:t>
            </a:r>
            <a:r>
              <a:rPr lang="zh-CN" altLang="en-US" sz="2000" b="1" kern="0" dirty="0"/>
              <a:t>构成触发器，</a:t>
            </a:r>
            <a:r>
              <a:rPr lang="en-US" altLang="zh-CN" sz="2000" b="1" kern="0" dirty="0"/>
              <a:t>T5</a:t>
            </a:r>
            <a:r>
              <a:rPr lang="zh-CN" altLang="en-US" sz="2000" b="1" kern="0" dirty="0"/>
              <a:t>、</a:t>
            </a:r>
            <a:r>
              <a:rPr lang="en-US" altLang="zh-CN" sz="2000" b="1" kern="0" dirty="0" smtClean="0"/>
              <a:t>T6</a:t>
            </a:r>
            <a:r>
              <a:rPr lang="zh-CN" altLang="en-US" sz="2000" b="1" kern="0" dirty="0" smtClean="0"/>
              <a:t>为负载</a:t>
            </a:r>
            <a:r>
              <a:rPr lang="zh-CN" altLang="en-US" sz="2000" b="1" kern="0" dirty="0"/>
              <a:t>管，</a:t>
            </a:r>
            <a:r>
              <a:rPr lang="en-US" altLang="zh-CN" sz="2000" b="1" kern="0" dirty="0"/>
              <a:t>T3</a:t>
            </a:r>
            <a:r>
              <a:rPr lang="zh-CN" altLang="en-US" sz="2000" b="1" kern="0" dirty="0"/>
              <a:t>、</a:t>
            </a:r>
            <a:r>
              <a:rPr lang="en-US" altLang="zh-CN" sz="2000" b="1" kern="0" dirty="0"/>
              <a:t>T4</a:t>
            </a:r>
            <a:r>
              <a:rPr lang="zh-CN" altLang="en-US" sz="2000" b="1" kern="0" dirty="0"/>
              <a:t>为门控管。</a:t>
            </a:r>
            <a:endParaRPr lang="en-US" altLang="zh-CN" sz="2000" b="1" kern="0" dirty="0"/>
          </a:p>
          <a:p>
            <a:pPr marL="0" indent="0">
              <a:buNone/>
            </a:pPr>
            <a:endParaRPr lang="en-US" altLang="zh-CN" sz="2000" b="1" kern="0" dirty="0" smtClean="0"/>
          </a:p>
          <a:p>
            <a:pPr marL="0" indent="0">
              <a:buNone/>
            </a:pPr>
            <a:r>
              <a:rPr lang="zh-CN" altLang="en-US" sz="2000" b="1" kern="0" dirty="0" smtClean="0"/>
              <a:t>假设</a:t>
            </a:r>
            <a:r>
              <a:rPr lang="zh-CN" altLang="en-US" sz="2000" b="1" kern="0" dirty="0"/>
              <a:t>存</a:t>
            </a:r>
            <a:r>
              <a:rPr lang="zh-CN" altLang="en-US" sz="2000" b="1" kern="0" dirty="0">
                <a:solidFill>
                  <a:srgbClr val="FF0000"/>
                </a:solidFill>
              </a:rPr>
              <a:t>“</a:t>
            </a:r>
            <a:r>
              <a:rPr lang="en-US" altLang="zh-CN" sz="2000" b="1" kern="0" dirty="0">
                <a:solidFill>
                  <a:srgbClr val="FF0000"/>
                </a:solidFill>
              </a:rPr>
              <a:t>1”</a:t>
            </a:r>
            <a:r>
              <a:rPr lang="zh-CN" altLang="en-US" sz="2000" b="1" kern="0" dirty="0"/>
              <a:t>状态时</a:t>
            </a:r>
            <a:r>
              <a:rPr lang="en-US" altLang="zh-CN" sz="2000" b="1" kern="0" dirty="0"/>
              <a:t>A</a:t>
            </a:r>
            <a:r>
              <a:rPr lang="zh-CN" altLang="en-US" sz="2000" b="1" kern="0" dirty="0"/>
              <a:t>点为</a:t>
            </a:r>
            <a:r>
              <a:rPr lang="zh-CN" altLang="en-US" sz="2000" b="1" kern="0" dirty="0">
                <a:solidFill>
                  <a:srgbClr val="FF0000"/>
                </a:solidFill>
              </a:rPr>
              <a:t>高</a:t>
            </a:r>
            <a:r>
              <a:rPr lang="zh-CN" altLang="en-US" sz="2000" b="1" kern="0" dirty="0"/>
              <a:t>电平，</a:t>
            </a:r>
            <a:r>
              <a:rPr lang="en-US" altLang="zh-CN" sz="2000" b="1" kern="0" dirty="0"/>
              <a:t>B</a:t>
            </a:r>
            <a:r>
              <a:rPr lang="zh-CN" altLang="en-US" sz="2000" b="1" kern="0" dirty="0"/>
              <a:t>点为</a:t>
            </a:r>
            <a:r>
              <a:rPr lang="zh-CN" altLang="en-US" sz="2000" b="1" kern="0" dirty="0">
                <a:solidFill>
                  <a:srgbClr val="00B0F0"/>
                </a:solidFill>
              </a:rPr>
              <a:t>低</a:t>
            </a:r>
            <a:r>
              <a:rPr lang="zh-CN" altLang="en-US" sz="2000" b="1" kern="0" dirty="0"/>
              <a:t>电平</a:t>
            </a:r>
            <a:r>
              <a:rPr lang="zh-CN" altLang="en-US" sz="2000" b="1" kern="0" dirty="0" smtClean="0"/>
              <a:t>，此时</a:t>
            </a:r>
            <a:r>
              <a:rPr lang="en-US" altLang="zh-CN" sz="2000" b="1" kern="0" dirty="0" smtClean="0"/>
              <a:t>T2</a:t>
            </a:r>
            <a:r>
              <a:rPr lang="zh-CN" altLang="en-US" sz="2000" b="1" kern="0" dirty="0"/>
              <a:t>管导通</a:t>
            </a:r>
            <a:r>
              <a:rPr lang="zh-CN" altLang="en-US" sz="2000" b="1" kern="0" dirty="0" smtClean="0"/>
              <a:t>，</a:t>
            </a:r>
            <a:r>
              <a:rPr lang="en-US" altLang="zh-CN" sz="2000" b="1" kern="0" dirty="0" smtClean="0"/>
              <a:t>T1</a:t>
            </a:r>
            <a:r>
              <a:rPr lang="zh-CN" altLang="en-US" sz="2000" b="1" kern="0" dirty="0"/>
              <a:t>管截止。</a:t>
            </a:r>
          </a:p>
          <a:p>
            <a:pPr marL="0" indent="0">
              <a:buNone/>
            </a:pPr>
            <a:endParaRPr lang="en-US" altLang="zh-CN" sz="2000" b="1" kern="0" dirty="0" smtClean="0"/>
          </a:p>
          <a:p>
            <a:pPr marL="0" indent="0">
              <a:buNone/>
            </a:pPr>
            <a:r>
              <a:rPr lang="zh-CN" altLang="en-US" sz="2000" b="1" kern="0" dirty="0" smtClean="0"/>
              <a:t>字</a:t>
            </a:r>
            <a:r>
              <a:rPr lang="zh-CN" altLang="en-US" sz="2000" b="1" kern="0" dirty="0"/>
              <a:t>选择线</a:t>
            </a:r>
            <a:r>
              <a:rPr lang="en-US" altLang="zh-CN" sz="2000" b="1" kern="0" dirty="0"/>
              <a:t>W</a:t>
            </a:r>
            <a:r>
              <a:rPr lang="zh-CN" altLang="en-US" sz="2000" b="1" kern="0" dirty="0"/>
              <a:t>为</a:t>
            </a:r>
            <a:r>
              <a:rPr lang="zh-CN" altLang="en-US" sz="2000" b="1" kern="0" dirty="0">
                <a:solidFill>
                  <a:srgbClr val="FF0000"/>
                </a:solidFill>
              </a:rPr>
              <a:t>低电平</a:t>
            </a:r>
            <a:r>
              <a:rPr lang="zh-CN" altLang="en-US" sz="2000" b="1" kern="0" dirty="0"/>
              <a:t>时，</a:t>
            </a:r>
            <a:r>
              <a:rPr lang="en-US" altLang="zh-CN" sz="2000" b="1" kern="0" dirty="0"/>
              <a:t>T3</a:t>
            </a:r>
            <a:r>
              <a:rPr lang="zh-CN" altLang="en-US" sz="2000" b="1" kern="0" dirty="0"/>
              <a:t>与</a:t>
            </a:r>
            <a:r>
              <a:rPr lang="en-US" altLang="zh-CN" sz="2000" b="1" kern="0" dirty="0"/>
              <a:t>T4</a:t>
            </a:r>
            <a:r>
              <a:rPr lang="zh-CN" altLang="en-US" sz="2000" b="1" kern="0" dirty="0"/>
              <a:t>截止</a:t>
            </a:r>
            <a:r>
              <a:rPr lang="zh-CN" altLang="en-US" sz="2000" b="1" kern="0" dirty="0" smtClean="0"/>
              <a:t>，此时触发器</a:t>
            </a:r>
            <a:r>
              <a:rPr lang="zh-CN" altLang="en-US" sz="2000" b="1" kern="0" dirty="0"/>
              <a:t>与外界隔离，从而保持信息不变。</a:t>
            </a:r>
          </a:p>
        </p:txBody>
      </p:sp>
    </p:spTree>
    <p:extLst>
      <p:ext uri="{BB962C8B-B14F-4D97-AF65-F5344CB8AC3E}">
        <p14:creationId xmlns:p14="http://schemas.microsoft.com/office/powerpoint/2010/main" val="161651788"/>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43039" y="2476800"/>
            <a:ext cx="4914900" cy="4346275"/>
          </a:xfrm>
          <a:prstGeom prst="rect">
            <a:avLst/>
          </a:prstGeom>
        </p:spPr>
      </p:pic>
      <p:sp>
        <p:nvSpPr>
          <p:cNvPr id="2" name="标题 1">
            <a:extLst>
              <a:ext uri="{FF2B5EF4-FFF2-40B4-BE49-F238E27FC236}">
                <a16:creationId xmlns:a16="http://schemas.microsoft.com/office/drawing/2014/main" id="{ED392D29-F7DE-4EEE-85CE-A44F71929EAF}"/>
              </a:ext>
            </a:extLst>
          </p:cNvPr>
          <p:cNvSpPr>
            <a:spLocks noGrp="1"/>
          </p:cNvSpPr>
          <p:nvPr>
            <p:ph type="title"/>
          </p:nvPr>
        </p:nvSpPr>
        <p:spPr/>
        <p:txBody>
          <a:bodyPr/>
          <a:lstStyle/>
          <a:p>
            <a:r>
              <a:rPr lang="en-US" altLang="zh-CN" b="1" dirty="0"/>
              <a:t>1.2 </a:t>
            </a:r>
            <a:r>
              <a:rPr lang="zh-CN" altLang="en-US" b="1" dirty="0"/>
              <a:t>存储器阵列</a:t>
            </a:r>
          </a:p>
        </p:txBody>
      </p:sp>
      <p:sp>
        <p:nvSpPr>
          <p:cNvPr id="3" name="内容占位符 2">
            <a:extLst>
              <a:ext uri="{FF2B5EF4-FFF2-40B4-BE49-F238E27FC236}">
                <a16:creationId xmlns:a16="http://schemas.microsoft.com/office/drawing/2014/main" id="{C93E02C9-5663-4DB8-BA6C-8A921F13B247}"/>
              </a:ext>
            </a:extLst>
          </p:cNvPr>
          <p:cNvSpPr>
            <a:spLocks noGrp="1"/>
          </p:cNvSpPr>
          <p:nvPr>
            <p:ph idx="1"/>
          </p:nvPr>
        </p:nvSpPr>
        <p:spPr>
          <a:xfrm>
            <a:off x="243039" y="744407"/>
            <a:ext cx="8686800" cy="2076466"/>
          </a:xfrm>
        </p:spPr>
        <p:txBody>
          <a:bodyPr/>
          <a:lstStyle/>
          <a:p>
            <a:r>
              <a:rPr lang="zh-CN" altLang="en-US" sz="2200" b="1" dirty="0"/>
              <a:t>读取时</a:t>
            </a:r>
            <a:r>
              <a:rPr lang="zh-CN" altLang="en-US" sz="2200" b="1" dirty="0" smtClean="0"/>
              <a:t>，先</a:t>
            </a:r>
            <a:r>
              <a:rPr lang="zh-CN" altLang="en-US" sz="2200" b="1" dirty="0"/>
              <a:t>在</a:t>
            </a:r>
            <a:r>
              <a:rPr lang="en-US" altLang="zh-CN" sz="2200" b="1" dirty="0"/>
              <a:t>D0</a:t>
            </a:r>
            <a:r>
              <a:rPr lang="zh-CN" altLang="en-US" sz="2200" b="1" dirty="0"/>
              <a:t>、</a:t>
            </a:r>
            <a:r>
              <a:rPr lang="en-US" altLang="zh-CN" sz="2200" b="1" dirty="0" smtClean="0"/>
              <a:t>D1</a:t>
            </a:r>
            <a:r>
              <a:rPr lang="zh-CN" altLang="en-US" sz="2200" b="1" dirty="0" smtClean="0"/>
              <a:t>上</a:t>
            </a:r>
            <a:r>
              <a:rPr lang="zh-CN" altLang="en-US" sz="2200" b="1" dirty="0"/>
              <a:t>加</a:t>
            </a:r>
            <a:r>
              <a:rPr lang="zh-CN" altLang="en-US" sz="2200" b="1" dirty="0">
                <a:solidFill>
                  <a:srgbClr val="FF0000"/>
                </a:solidFill>
              </a:rPr>
              <a:t>高</a:t>
            </a:r>
            <a:r>
              <a:rPr lang="zh-CN" altLang="en-US" sz="2200" b="1" dirty="0"/>
              <a:t>电平</a:t>
            </a:r>
            <a:r>
              <a:rPr lang="zh-CN" altLang="en-US" sz="2200" b="1" dirty="0" smtClean="0"/>
              <a:t>，</a:t>
            </a:r>
            <a:r>
              <a:rPr lang="zh-CN" altLang="en-US" sz="2200" b="1" dirty="0"/>
              <a:t>再</a:t>
            </a:r>
            <a:r>
              <a:rPr lang="zh-CN" altLang="en-US" sz="2200" b="1" dirty="0" smtClean="0"/>
              <a:t>在字线</a:t>
            </a:r>
            <a:r>
              <a:rPr lang="en-US" altLang="zh-CN" sz="2200" b="1" dirty="0"/>
              <a:t>W</a:t>
            </a:r>
            <a:r>
              <a:rPr lang="zh-CN" altLang="en-US" sz="2200" b="1" dirty="0"/>
              <a:t>上加</a:t>
            </a:r>
            <a:r>
              <a:rPr lang="zh-CN" altLang="en-US" sz="2200" b="1" dirty="0">
                <a:solidFill>
                  <a:srgbClr val="FF0000"/>
                </a:solidFill>
              </a:rPr>
              <a:t>高</a:t>
            </a:r>
            <a:r>
              <a:rPr lang="zh-CN" altLang="en-US" sz="2200" b="1" dirty="0" smtClean="0"/>
              <a:t>电平。</a:t>
            </a:r>
            <a:endParaRPr lang="en-US" altLang="zh-CN" sz="2200" b="1" dirty="0" smtClean="0"/>
          </a:p>
          <a:p>
            <a:pPr lvl="1"/>
            <a:r>
              <a:rPr kumimoji="1" lang="zh-CN" altLang="en-US" sz="2000" kern="1200" dirty="0" smtClean="0">
                <a:solidFill>
                  <a:schemeClr val="accent2"/>
                </a:solidFill>
                <a:latin typeface="微软雅黑" panose="020B0503020204020204" pitchFamily="34" charset="-122"/>
                <a:ea typeface="微软雅黑" panose="020B0503020204020204" pitchFamily="34" charset="-122"/>
              </a:rPr>
              <a:t>若存储为</a:t>
            </a:r>
            <a:r>
              <a:rPr kumimoji="1" lang="en-US" altLang="zh-CN" sz="2000" kern="1200" dirty="0" smtClean="0">
                <a:solidFill>
                  <a:schemeClr val="accent2"/>
                </a:solidFill>
                <a:latin typeface="微软雅黑" panose="020B0503020204020204" pitchFamily="34" charset="-122"/>
                <a:ea typeface="微软雅黑" panose="020B0503020204020204" pitchFamily="34" charset="-122"/>
              </a:rPr>
              <a:t>1</a:t>
            </a:r>
            <a:r>
              <a:rPr kumimoji="1" lang="zh-CN" altLang="en-US" sz="2000" kern="1200" dirty="0" smtClean="0">
                <a:solidFill>
                  <a:schemeClr val="accent2"/>
                </a:solidFill>
                <a:latin typeface="微软雅黑" panose="020B0503020204020204" pitchFamily="34" charset="-122"/>
                <a:ea typeface="微软雅黑" panose="020B0503020204020204" pitchFamily="34" charset="-122"/>
              </a:rPr>
              <a:t>，则</a:t>
            </a:r>
            <a:r>
              <a:rPr kumimoji="1" lang="en-US" altLang="zh-CN" sz="2000" kern="1200" dirty="0" smtClean="0">
                <a:solidFill>
                  <a:schemeClr val="accent2"/>
                </a:solidFill>
                <a:latin typeface="微软雅黑" panose="020B0503020204020204" pitchFamily="34" charset="-122"/>
                <a:ea typeface="微软雅黑" panose="020B0503020204020204" pitchFamily="34" charset="-122"/>
              </a:rPr>
              <a:t>B</a:t>
            </a:r>
            <a:r>
              <a:rPr kumimoji="1" lang="zh-CN" altLang="en-US" sz="2000" kern="1200" dirty="0" smtClean="0">
                <a:solidFill>
                  <a:schemeClr val="accent2"/>
                </a:solidFill>
                <a:latin typeface="微软雅黑" panose="020B0503020204020204" pitchFamily="34" charset="-122"/>
                <a:ea typeface="微软雅黑" panose="020B0503020204020204" pitchFamily="34" charset="-122"/>
              </a:rPr>
              <a:t>点为低电平，</a:t>
            </a:r>
            <a:r>
              <a:rPr kumimoji="1" lang="zh-CN" altLang="en-US" sz="2000" kern="1200" dirty="0">
                <a:solidFill>
                  <a:schemeClr val="accent2"/>
                </a:solidFill>
                <a:latin typeface="微软雅黑" panose="020B0503020204020204" pitchFamily="34" charset="-122"/>
                <a:ea typeface="微软雅黑" panose="020B0503020204020204" pitchFamily="34" charset="-122"/>
              </a:rPr>
              <a:t>电流经</a:t>
            </a:r>
            <a:r>
              <a:rPr kumimoji="1" lang="en-US" altLang="zh-CN" sz="2000" kern="1200" dirty="0">
                <a:solidFill>
                  <a:schemeClr val="accent2"/>
                </a:solidFill>
                <a:latin typeface="微软雅黑" panose="020B0503020204020204" pitchFamily="34" charset="-122"/>
                <a:ea typeface="微软雅黑" panose="020B0503020204020204" pitchFamily="34" charset="-122"/>
              </a:rPr>
              <a:t>T2</a:t>
            </a:r>
            <a:r>
              <a:rPr kumimoji="1" lang="zh-CN" altLang="en-US" sz="2000" kern="1200" dirty="0">
                <a:solidFill>
                  <a:schemeClr val="accent2"/>
                </a:solidFill>
                <a:latin typeface="微软雅黑" panose="020B0503020204020204" pitchFamily="34" charset="-122"/>
                <a:ea typeface="微软雅黑" panose="020B0503020204020204" pitchFamily="34" charset="-122"/>
              </a:rPr>
              <a:t>流到地，</a:t>
            </a:r>
            <a:r>
              <a:rPr kumimoji="1" lang="zh-CN" altLang="en-US" sz="2000" kern="1200" dirty="0" smtClean="0">
                <a:solidFill>
                  <a:schemeClr val="accent2"/>
                </a:solidFill>
                <a:latin typeface="微软雅黑" panose="020B0503020204020204" pitchFamily="34" charset="-122"/>
                <a:ea typeface="微软雅黑" panose="020B0503020204020204" pitchFamily="34" charset="-122"/>
              </a:rPr>
              <a:t>因</a:t>
            </a:r>
            <a:r>
              <a:rPr kumimoji="1" lang="en-US" altLang="zh-CN" sz="2000" kern="1200" dirty="0">
                <a:solidFill>
                  <a:schemeClr val="accent2"/>
                </a:solidFill>
                <a:latin typeface="微软雅黑" panose="020B0503020204020204" pitchFamily="34" charset="-122"/>
                <a:ea typeface="微软雅黑" panose="020B0503020204020204" pitchFamily="34" charset="-122"/>
              </a:rPr>
              <a:t>T4</a:t>
            </a:r>
            <a:r>
              <a:rPr kumimoji="1" lang="zh-CN" altLang="en-US" sz="2000" kern="1200" dirty="0">
                <a:solidFill>
                  <a:schemeClr val="accent2"/>
                </a:solidFill>
                <a:latin typeface="微软雅黑" panose="020B0503020204020204" pitchFamily="34" charset="-122"/>
                <a:ea typeface="微软雅黑" panose="020B0503020204020204" pitchFamily="34" charset="-122"/>
              </a:rPr>
              <a:t>导通</a:t>
            </a:r>
            <a:r>
              <a:rPr kumimoji="1" lang="zh-CN" altLang="en-US" sz="2000" kern="1200" dirty="0" smtClean="0">
                <a:solidFill>
                  <a:schemeClr val="accent2"/>
                </a:solidFill>
                <a:latin typeface="微软雅黑" panose="020B0503020204020204" pitchFamily="34" charset="-122"/>
                <a:ea typeface="微软雅黑" panose="020B0503020204020204" pitchFamily="34" charset="-122"/>
              </a:rPr>
              <a:t>，位线</a:t>
            </a:r>
            <a:r>
              <a:rPr kumimoji="1" lang="en-US" altLang="zh-CN" sz="2000" kern="1200" dirty="0">
                <a:solidFill>
                  <a:schemeClr val="accent2"/>
                </a:solidFill>
                <a:latin typeface="微软雅黑" panose="020B0503020204020204" pitchFamily="34" charset="-122"/>
                <a:ea typeface="微软雅黑" panose="020B0503020204020204" pitchFamily="34" charset="-122"/>
              </a:rPr>
              <a:t>D1</a:t>
            </a:r>
            <a:r>
              <a:rPr kumimoji="1" lang="zh-CN" altLang="en-US" sz="2000" kern="1200" dirty="0">
                <a:solidFill>
                  <a:schemeClr val="accent2"/>
                </a:solidFill>
                <a:latin typeface="微软雅黑" panose="020B0503020204020204" pitchFamily="34" charset="-122"/>
                <a:ea typeface="微软雅黑" panose="020B0503020204020204" pitchFamily="34" charset="-122"/>
              </a:rPr>
              <a:t>高电平被拉</a:t>
            </a:r>
            <a:r>
              <a:rPr kumimoji="1" lang="zh-CN" altLang="en-US" sz="2000" kern="1200" dirty="0" smtClean="0">
                <a:solidFill>
                  <a:schemeClr val="accent2"/>
                </a:solidFill>
                <a:latin typeface="微软雅黑" panose="020B0503020204020204" pitchFamily="34" charset="-122"/>
                <a:ea typeface="微软雅黑" panose="020B0503020204020204" pitchFamily="34" charset="-122"/>
              </a:rPr>
              <a:t>低而产生</a:t>
            </a:r>
            <a:r>
              <a:rPr kumimoji="1" lang="zh-CN" altLang="en-US" sz="2000" kern="1200" dirty="0">
                <a:solidFill>
                  <a:schemeClr val="accent2"/>
                </a:solidFill>
                <a:latin typeface="微软雅黑" panose="020B0503020204020204" pitchFamily="34" charset="-122"/>
                <a:ea typeface="微软雅黑" panose="020B0503020204020204" pitchFamily="34" charset="-122"/>
              </a:rPr>
              <a:t>一个负</a:t>
            </a:r>
            <a:r>
              <a:rPr kumimoji="1" lang="zh-CN" altLang="en-US" sz="2000" kern="1200" dirty="0" smtClean="0">
                <a:solidFill>
                  <a:schemeClr val="accent2"/>
                </a:solidFill>
                <a:latin typeface="微软雅黑" panose="020B0503020204020204" pitchFamily="34" charset="-122"/>
                <a:ea typeface="微软雅黑" panose="020B0503020204020204" pitchFamily="34" charset="-122"/>
              </a:rPr>
              <a:t>脉冲；若存储为</a:t>
            </a:r>
            <a:r>
              <a:rPr kumimoji="1" lang="en-US" altLang="zh-CN" sz="2000" kern="1200" dirty="0" smtClean="0">
                <a:solidFill>
                  <a:schemeClr val="accent2"/>
                </a:solidFill>
                <a:latin typeface="微软雅黑" panose="020B0503020204020204" pitchFamily="34" charset="-122"/>
                <a:ea typeface="微软雅黑" panose="020B0503020204020204" pitchFamily="34" charset="-122"/>
              </a:rPr>
              <a:t>0</a:t>
            </a:r>
            <a:r>
              <a:rPr kumimoji="1" lang="zh-CN" altLang="en-US" sz="2000" kern="1200" dirty="0" smtClean="0">
                <a:solidFill>
                  <a:schemeClr val="accent2"/>
                </a:solidFill>
                <a:latin typeface="微软雅黑" panose="020B0503020204020204" pitchFamily="34" charset="-122"/>
                <a:ea typeface="微软雅黑" panose="020B0503020204020204" pitchFamily="34" charset="-122"/>
              </a:rPr>
              <a:t>，则</a:t>
            </a:r>
            <a:r>
              <a:rPr kumimoji="1" lang="en-US" altLang="zh-CN" sz="2000" kern="1200" dirty="0" smtClean="0">
                <a:solidFill>
                  <a:schemeClr val="accent2"/>
                </a:solidFill>
                <a:latin typeface="微软雅黑" panose="020B0503020204020204" pitchFamily="34" charset="-122"/>
                <a:ea typeface="微软雅黑" panose="020B0503020204020204" pitchFamily="34" charset="-122"/>
              </a:rPr>
              <a:t>A</a:t>
            </a:r>
            <a:r>
              <a:rPr kumimoji="1" lang="zh-CN" altLang="en-US" sz="2000" kern="1200" dirty="0" smtClean="0">
                <a:solidFill>
                  <a:schemeClr val="accent2"/>
                </a:solidFill>
                <a:latin typeface="微软雅黑" panose="020B0503020204020204" pitchFamily="34" charset="-122"/>
                <a:ea typeface="微软雅黑" panose="020B0503020204020204" pitchFamily="34" charset="-122"/>
              </a:rPr>
              <a:t>点</a:t>
            </a:r>
            <a:r>
              <a:rPr kumimoji="1" lang="zh-CN" altLang="en-US" sz="2000" kern="1200" dirty="0">
                <a:solidFill>
                  <a:schemeClr val="accent2"/>
                </a:solidFill>
                <a:latin typeface="微软雅黑" panose="020B0503020204020204" pitchFamily="34" charset="-122"/>
                <a:ea typeface="微软雅黑" panose="020B0503020204020204" pitchFamily="34" charset="-122"/>
              </a:rPr>
              <a:t>为低电平，电流经</a:t>
            </a:r>
            <a:r>
              <a:rPr kumimoji="1" lang="en-US" altLang="zh-CN" sz="2000" kern="1200" dirty="0" smtClean="0">
                <a:solidFill>
                  <a:schemeClr val="accent2"/>
                </a:solidFill>
                <a:latin typeface="微软雅黑" panose="020B0503020204020204" pitchFamily="34" charset="-122"/>
                <a:ea typeface="微软雅黑" panose="020B0503020204020204" pitchFamily="34" charset="-122"/>
              </a:rPr>
              <a:t>T1</a:t>
            </a:r>
            <a:r>
              <a:rPr kumimoji="1" lang="zh-CN" altLang="en-US" sz="2000" kern="1200" dirty="0" smtClean="0">
                <a:solidFill>
                  <a:schemeClr val="accent2"/>
                </a:solidFill>
                <a:latin typeface="微软雅黑" panose="020B0503020204020204" pitchFamily="34" charset="-122"/>
                <a:ea typeface="微软雅黑" panose="020B0503020204020204" pitchFamily="34" charset="-122"/>
              </a:rPr>
              <a:t>流</a:t>
            </a:r>
            <a:r>
              <a:rPr kumimoji="1" lang="zh-CN" altLang="en-US" sz="2000" kern="1200" dirty="0">
                <a:solidFill>
                  <a:schemeClr val="accent2"/>
                </a:solidFill>
                <a:latin typeface="微软雅黑" panose="020B0503020204020204" pitchFamily="34" charset="-122"/>
                <a:ea typeface="微软雅黑" panose="020B0503020204020204" pitchFamily="34" charset="-122"/>
              </a:rPr>
              <a:t>到地，因</a:t>
            </a:r>
            <a:r>
              <a:rPr kumimoji="1" lang="en-US" altLang="zh-CN" sz="2000" kern="1200" dirty="0" smtClean="0">
                <a:solidFill>
                  <a:schemeClr val="accent2"/>
                </a:solidFill>
                <a:latin typeface="微软雅黑" panose="020B0503020204020204" pitchFamily="34" charset="-122"/>
                <a:ea typeface="微软雅黑" panose="020B0503020204020204" pitchFamily="34" charset="-122"/>
              </a:rPr>
              <a:t>T3</a:t>
            </a:r>
            <a:r>
              <a:rPr kumimoji="1" lang="zh-CN" altLang="en-US" sz="2000" kern="1200" dirty="0" smtClean="0">
                <a:solidFill>
                  <a:schemeClr val="accent2"/>
                </a:solidFill>
                <a:latin typeface="微软雅黑" panose="020B0503020204020204" pitchFamily="34" charset="-122"/>
                <a:ea typeface="微软雅黑" panose="020B0503020204020204" pitchFamily="34" charset="-122"/>
              </a:rPr>
              <a:t>导</a:t>
            </a:r>
            <a:r>
              <a:rPr kumimoji="1" lang="zh-CN" altLang="en-US" sz="2000" kern="1200" dirty="0">
                <a:solidFill>
                  <a:schemeClr val="accent2"/>
                </a:solidFill>
                <a:latin typeface="微软雅黑" panose="020B0503020204020204" pitchFamily="34" charset="-122"/>
                <a:ea typeface="微软雅黑" panose="020B0503020204020204" pitchFamily="34" charset="-122"/>
              </a:rPr>
              <a:t>通，位线</a:t>
            </a:r>
            <a:r>
              <a:rPr kumimoji="1" lang="en-US" altLang="zh-CN" sz="2000" kern="1200" dirty="0" smtClean="0">
                <a:solidFill>
                  <a:schemeClr val="accent2"/>
                </a:solidFill>
                <a:latin typeface="微软雅黑" panose="020B0503020204020204" pitchFamily="34" charset="-122"/>
                <a:ea typeface="微软雅黑" panose="020B0503020204020204" pitchFamily="34" charset="-122"/>
              </a:rPr>
              <a:t>D0</a:t>
            </a:r>
            <a:r>
              <a:rPr kumimoji="1" lang="zh-CN" altLang="en-US" sz="2000" kern="1200" dirty="0" smtClean="0">
                <a:solidFill>
                  <a:schemeClr val="accent2"/>
                </a:solidFill>
                <a:latin typeface="微软雅黑" panose="020B0503020204020204" pitchFamily="34" charset="-122"/>
                <a:ea typeface="微软雅黑" panose="020B0503020204020204" pitchFamily="34" charset="-122"/>
              </a:rPr>
              <a:t>高</a:t>
            </a:r>
            <a:r>
              <a:rPr kumimoji="1" lang="zh-CN" altLang="en-US" sz="2000" kern="1200" dirty="0">
                <a:solidFill>
                  <a:schemeClr val="accent2"/>
                </a:solidFill>
                <a:latin typeface="微软雅黑" panose="020B0503020204020204" pitchFamily="34" charset="-122"/>
                <a:ea typeface="微软雅黑" panose="020B0503020204020204" pitchFamily="34" charset="-122"/>
              </a:rPr>
              <a:t>电平被拉低而产生一个负</a:t>
            </a:r>
            <a:r>
              <a:rPr kumimoji="1" lang="zh-CN" altLang="en-US" sz="2000" kern="1200" dirty="0" smtClean="0">
                <a:solidFill>
                  <a:schemeClr val="accent2"/>
                </a:solidFill>
                <a:latin typeface="微软雅黑" panose="020B0503020204020204" pitchFamily="34" charset="-122"/>
                <a:ea typeface="微软雅黑" panose="020B0503020204020204" pitchFamily="34" charset="-122"/>
              </a:rPr>
              <a:t>脉冲</a:t>
            </a:r>
            <a:endParaRPr kumimoji="1" lang="en-US" altLang="zh-CN" sz="2000" kern="1200" dirty="0">
              <a:solidFill>
                <a:schemeClr val="accent2"/>
              </a:solidFill>
              <a:latin typeface="微软雅黑" panose="020B0503020204020204" pitchFamily="34" charset="-122"/>
              <a:ea typeface="微软雅黑" panose="020B0503020204020204" pitchFamily="34" charset="-122"/>
            </a:endParaRPr>
          </a:p>
          <a:p>
            <a:endParaRPr lang="zh-CN" altLang="en-US" sz="2400" dirty="0"/>
          </a:p>
        </p:txBody>
      </p:sp>
      <p:sp>
        <p:nvSpPr>
          <p:cNvPr id="6" name="灯片编号占位符 5">
            <a:extLst>
              <a:ext uri="{FF2B5EF4-FFF2-40B4-BE49-F238E27FC236}">
                <a16:creationId xmlns:a16="http://schemas.microsoft.com/office/drawing/2014/main" id="{508C4406-8A60-4777-89B2-ACF4BE67A8E6}"/>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16</a:t>
            </a:fld>
            <a:endParaRPr lang="en-US" altLang="zh-CN"/>
          </a:p>
        </p:txBody>
      </p:sp>
      <p:sp>
        <p:nvSpPr>
          <p:cNvPr id="15" name="内容占位符 2">
            <a:extLst>
              <a:ext uri="{FF2B5EF4-FFF2-40B4-BE49-F238E27FC236}">
                <a16:creationId xmlns:a16="http://schemas.microsoft.com/office/drawing/2014/main" id="{500951C7-CE67-4F84-A357-C5C3A7C81B71}"/>
              </a:ext>
            </a:extLst>
          </p:cNvPr>
          <p:cNvSpPr txBox="1">
            <a:spLocks/>
          </p:cNvSpPr>
          <p:nvPr/>
        </p:nvSpPr>
        <p:spPr bwMode="auto">
          <a:xfrm>
            <a:off x="5013016" y="2525701"/>
            <a:ext cx="4094995" cy="4248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ts val="300"/>
              </a:spcBef>
              <a:spcAft>
                <a:spcPct val="0"/>
              </a:spcAft>
              <a:buClr>
                <a:srgbClr val="CC6600"/>
              </a:buClr>
              <a:buSzPct val="70000"/>
              <a:buFont typeface="Wingdings" charset="0"/>
              <a:buChar char="n"/>
              <a:defRPr sz="2800" b="0">
                <a:solidFill>
                  <a:schemeClr val="tx1"/>
                </a:solidFill>
                <a:effectLst/>
                <a:latin typeface="微软雅黑" panose="020B0503020204020204" pitchFamily="34" charset="-122"/>
                <a:ea typeface="微软雅黑" panose="020B0503020204020204" pitchFamily="34" charset="-122"/>
                <a:cs typeface="Times New Roman" pitchFamily="18" charset="0"/>
              </a:defRPr>
            </a:lvl1pPr>
            <a:lvl2pPr marL="889000" indent="-439738" algn="l" rtl="0" eaLnBrk="1" fontAlgn="base" hangingPunct="1">
              <a:spcBef>
                <a:spcPts val="300"/>
              </a:spcBef>
              <a:spcAft>
                <a:spcPct val="0"/>
              </a:spcAft>
              <a:buClr>
                <a:schemeClr val="hlink"/>
              </a:buClr>
              <a:buSzPct val="65000"/>
              <a:buFont typeface="Wingdings" charset="0"/>
              <a:buChar char="¡"/>
              <a:defRPr sz="2400" b="0">
                <a:solidFill>
                  <a:schemeClr val="tx1"/>
                </a:solidFill>
                <a:latin typeface="微软雅黑 Light" panose="020B0502040204020203" pitchFamily="34" charset="-122"/>
                <a:ea typeface="微软雅黑 Light" panose="020B0502040204020203" pitchFamily="34" charset="-122"/>
                <a:cs typeface="Times New Roman" pitchFamily="18" charset="0"/>
              </a:defRPr>
            </a:lvl2pPr>
            <a:lvl3pPr marL="1293813" indent="-403225" algn="l" rtl="0" eaLnBrk="1" fontAlgn="base" hangingPunct="1">
              <a:spcBef>
                <a:spcPts val="300"/>
              </a:spcBef>
              <a:spcAft>
                <a:spcPct val="0"/>
              </a:spcAft>
              <a:buClr>
                <a:schemeClr val="accent1"/>
              </a:buClr>
              <a:buSzPct val="70000"/>
              <a:buFont typeface="Wingdings" panose="05000000000000000000" pitchFamily="2" charset="2"/>
              <a:buChar char="u"/>
              <a:defRPr kumimoji="1" sz="2000" b="0">
                <a:solidFill>
                  <a:schemeClr val="tx1"/>
                </a:solidFill>
                <a:latin typeface="仿宋" panose="02010609060101010101" pitchFamily="49" charset="-122"/>
                <a:ea typeface="仿宋" panose="02010609060101010101" pitchFamily="49" charset="-122"/>
                <a:cs typeface="Times New Roman" pitchFamily="18" charset="0"/>
              </a:defRPr>
            </a:lvl3pPr>
            <a:lvl4pPr marL="1681163" indent="-385763" algn="l" rtl="0" eaLnBrk="1" fontAlgn="base" hangingPunct="1">
              <a:spcBef>
                <a:spcPts val="300"/>
              </a:spcBef>
              <a:spcAft>
                <a:spcPct val="0"/>
              </a:spcAft>
              <a:buClr>
                <a:schemeClr val="hlink"/>
              </a:buClr>
              <a:buSzPct val="75000"/>
              <a:buFont typeface="Wingdings" panose="05000000000000000000" pitchFamily="2" charset="2"/>
              <a:buChar char="p"/>
              <a:defRPr kumimoji="1" sz="1800" b="0">
                <a:solidFill>
                  <a:schemeClr val="tx1"/>
                </a:solidFill>
                <a:latin typeface="仿宋" panose="02010609060101010101" pitchFamily="49" charset="-122"/>
                <a:ea typeface="仿宋" panose="02010609060101010101" pitchFamily="49" charset="-122"/>
                <a:cs typeface="Times New Roman" pitchFamily="18" charset="0"/>
              </a:defRPr>
            </a:lvl4pPr>
            <a:lvl5pPr marL="2070100" indent="-387350" algn="l" rtl="0" eaLnBrk="1" fontAlgn="base" hangingPunct="1">
              <a:spcBef>
                <a:spcPts val="300"/>
              </a:spcBef>
              <a:spcAft>
                <a:spcPct val="0"/>
              </a:spcAft>
              <a:buClr>
                <a:schemeClr val="accent1"/>
              </a:buClr>
              <a:buSzPct val="70000"/>
              <a:buFont typeface="Wingdings" panose="05000000000000000000" pitchFamily="2" charset="2"/>
              <a:buChar char="Ø"/>
              <a:defRPr kumimoji="1" sz="1600" b="0">
                <a:solidFill>
                  <a:schemeClr val="tx1"/>
                </a:solidFill>
                <a:latin typeface="Times New Roman" pitchFamily="18" charset="0"/>
                <a:ea typeface="仿宋" panose="02010609060101010101" pitchFamily="49" charset="-122"/>
                <a:cs typeface="Times New Roman" pitchFamily="18" charset="0"/>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203200" indent="-203200">
              <a:lnSpc>
                <a:spcPct val="120000"/>
              </a:lnSpc>
              <a:spcBef>
                <a:spcPct val="10000"/>
              </a:spcBef>
              <a:buClr>
                <a:schemeClr val="tx1"/>
              </a:buClr>
              <a:buSzPct val="60000"/>
              <a:buFont typeface="Wingdings" panose="05000000000000000000" pitchFamily="2" charset="2"/>
              <a:buChar char="u"/>
            </a:pPr>
            <a:r>
              <a:rPr lang="zh-CN" altLang="en-US" sz="2200" b="1" dirty="0">
                <a:cs typeface="+mn-cs"/>
              </a:rPr>
              <a:t>写入时，</a:t>
            </a:r>
            <a:r>
              <a:rPr lang="zh-CN" altLang="en-US" sz="2200" b="1" dirty="0" smtClean="0">
                <a:cs typeface="+mn-cs"/>
              </a:rPr>
              <a:t>字线</a:t>
            </a:r>
            <a:r>
              <a:rPr lang="en-US" altLang="zh-CN" sz="2200" b="1" dirty="0">
                <a:cs typeface="+mn-cs"/>
              </a:rPr>
              <a:t>W</a:t>
            </a:r>
            <a:r>
              <a:rPr lang="zh-CN" altLang="en-US" sz="2200" b="1" dirty="0">
                <a:cs typeface="+mn-cs"/>
              </a:rPr>
              <a:t>上加高电平</a:t>
            </a:r>
            <a:endParaRPr lang="en-US" altLang="zh-CN" sz="2200" b="1" dirty="0">
              <a:cs typeface="+mn-cs"/>
            </a:endParaRPr>
          </a:p>
          <a:p>
            <a:pPr marL="747713" lvl="2" indent="-342900">
              <a:lnSpc>
                <a:spcPct val="120000"/>
              </a:lnSpc>
              <a:spcBef>
                <a:spcPct val="10000"/>
              </a:spcBef>
              <a:buClr>
                <a:schemeClr val="accent2"/>
              </a:buClr>
              <a:buSzPct val="100000"/>
              <a:buFont typeface="Arial" panose="020B0604020202020204" pitchFamily="34" charset="0"/>
              <a:buChar char="•"/>
            </a:pPr>
            <a:r>
              <a:rPr lang="zh-CN" altLang="en-US" b="1" dirty="0">
                <a:solidFill>
                  <a:schemeClr val="accent2"/>
                </a:solidFill>
                <a:latin typeface="微软雅黑" panose="020B0503020204020204" pitchFamily="34" charset="-122"/>
                <a:ea typeface="微软雅黑" panose="020B0503020204020204" pitchFamily="34" charset="-122"/>
                <a:cs typeface="+mn-cs"/>
              </a:rPr>
              <a:t>若要写“</a:t>
            </a:r>
            <a:r>
              <a:rPr lang="en-US" altLang="zh-CN" b="1" dirty="0">
                <a:solidFill>
                  <a:schemeClr val="accent2"/>
                </a:solidFill>
                <a:latin typeface="微软雅黑" panose="020B0503020204020204" pitchFamily="34" charset="-122"/>
                <a:ea typeface="微软雅黑" panose="020B0503020204020204" pitchFamily="34" charset="-122"/>
                <a:cs typeface="+mn-cs"/>
              </a:rPr>
              <a:t>1”</a:t>
            </a:r>
            <a:r>
              <a:rPr lang="zh-CN" altLang="en-US" b="1" dirty="0">
                <a:solidFill>
                  <a:schemeClr val="accent2"/>
                </a:solidFill>
                <a:latin typeface="微软雅黑" panose="020B0503020204020204" pitchFamily="34" charset="-122"/>
                <a:ea typeface="微软雅黑" panose="020B0503020204020204" pitchFamily="34" charset="-122"/>
                <a:cs typeface="+mn-cs"/>
              </a:rPr>
              <a:t>，则在位线</a:t>
            </a:r>
            <a:r>
              <a:rPr lang="en-US" altLang="zh-CN" b="1" dirty="0">
                <a:solidFill>
                  <a:schemeClr val="accent2"/>
                </a:solidFill>
                <a:latin typeface="微软雅黑" panose="020B0503020204020204" pitchFamily="34" charset="-122"/>
                <a:ea typeface="微软雅黑" panose="020B0503020204020204" pitchFamily="34" charset="-122"/>
                <a:cs typeface="+mn-cs"/>
              </a:rPr>
              <a:t>D1</a:t>
            </a:r>
            <a:r>
              <a:rPr lang="zh-CN" altLang="en-US" b="1" dirty="0">
                <a:solidFill>
                  <a:schemeClr val="accent2"/>
                </a:solidFill>
                <a:latin typeface="微软雅黑" panose="020B0503020204020204" pitchFamily="34" charset="-122"/>
                <a:ea typeface="微软雅黑" panose="020B0503020204020204" pitchFamily="34" charset="-122"/>
                <a:cs typeface="+mn-cs"/>
              </a:rPr>
              <a:t>上加低电平</a:t>
            </a:r>
            <a:r>
              <a:rPr lang="zh-CN" altLang="en-US" b="1" dirty="0" smtClean="0">
                <a:solidFill>
                  <a:schemeClr val="accent2"/>
                </a:solidFill>
                <a:latin typeface="微软雅黑" panose="020B0503020204020204" pitchFamily="34" charset="-122"/>
                <a:ea typeface="微软雅黑" panose="020B0503020204020204" pitchFamily="34" charset="-122"/>
                <a:cs typeface="+mn-cs"/>
              </a:rPr>
              <a:t>，</a:t>
            </a:r>
            <a:r>
              <a:rPr lang="zh-CN" altLang="en-US" b="1" dirty="0">
                <a:solidFill>
                  <a:schemeClr val="accent2"/>
                </a:solidFill>
                <a:latin typeface="微软雅黑" panose="020B0503020204020204" pitchFamily="34" charset="-122"/>
                <a:ea typeface="微软雅黑" panose="020B0503020204020204" pitchFamily="34" charset="-122"/>
                <a:cs typeface="+mn-cs"/>
              </a:rPr>
              <a:t>因</a:t>
            </a:r>
            <a:r>
              <a:rPr lang="en-US" altLang="zh-CN" b="1" dirty="0" smtClean="0">
                <a:solidFill>
                  <a:schemeClr val="accent2"/>
                </a:solidFill>
                <a:latin typeface="微软雅黑" panose="020B0503020204020204" pitchFamily="34" charset="-122"/>
                <a:ea typeface="微软雅黑" panose="020B0503020204020204" pitchFamily="34" charset="-122"/>
                <a:cs typeface="+mn-cs"/>
              </a:rPr>
              <a:t>T4</a:t>
            </a:r>
            <a:r>
              <a:rPr lang="zh-CN" altLang="en-US" b="1" dirty="0">
                <a:solidFill>
                  <a:schemeClr val="accent2"/>
                </a:solidFill>
                <a:latin typeface="微软雅黑" panose="020B0503020204020204" pitchFamily="34" charset="-122"/>
                <a:ea typeface="微软雅黑" panose="020B0503020204020204" pitchFamily="34" charset="-122"/>
                <a:cs typeface="+mn-cs"/>
              </a:rPr>
              <a:t>导通，</a:t>
            </a:r>
            <a:r>
              <a:rPr lang="en-US" altLang="zh-CN" b="1" dirty="0">
                <a:solidFill>
                  <a:schemeClr val="accent2"/>
                </a:solidFill>
                <a:latin typeface="微软雅黑" panose="020B0503020204020204" pitchFamily="34" charset="-122"/>
                <a:ea typeface="微软雅黑" panose="020B0503020204020204" pitchFamily="34" charset="-122"/>
                <a:cs typeface="+mn-cs"/>
              </a:rPr>
              <a:t>B</a:t>
            </a:r>
            <a:r>
              <a:rPr lang="zh-CN" altLang="en-US" b="1" dirty="0">
                <a:solidFill>
                  <a:schemeClr val="accent2"/>
                </a:solidFill>
                <a:latin typeface="微软雅黑" panose="020B0503020204020204" pitchFamily="34" charset="-122"/>
                <a:ea typeface="微软雅黑" panose="020B0503020204020204" pitchFamily="34" charset="-122"/>
                <a:cs typeface="+mn-cs"/>
              </a:rPr>
              <a:t>点电位下降，</a:t>
            </a:r>
            <a:r>
              <a:rPr lang="en-US" altLang="zh-CN" b="1" dirty="0">
                <a:solidFill>
                  <a:schemeClr val="accent2"/>
                </a:solidFill>
                <a:latin typeface="微软雅黑" panose="020B0503020204020204" pitchFamily="34" charset="-122"/>
                <a:ea typeface="微软雅黑" panose="020B0503020204020204" pitchFamily="34" charset="-122"/>
                <a:cs typeface="+mn-cs"/>
              </a:rPr>
              <a:t>T1</a:t>
            </a:r>
            <a:r>
              <a:rPr lang="zh-CN" altLang="en-US" b="1" dirty="0">
                <a:solidFill>
                  <a:schemeClr val="accent2"/>
                </a:solidFill>
                <a:latin typeface="微软雅黑" panose="020B0503020204020204" pitchFamily="34" charset="-122"/>
                <a:ea typeface="微软雅黑" panose="020B0503020204020204" pitchFamily="34" charset="-122"/>
                <a:cs typeface="+mn-cs"/>
              </a:rPr>
              <a:t>截止，</a:t>
            </a:r>
            <a:r>
              <a:rPr lang="en-US" altLang="zh-CN" b="1" dirty="0">
                <a:solidFill>
                  <a:schemeClr val="accent2"/>
                </a:solidFill>
                <a:latin typeface="微软雅黑" panose="020B0503020204020204" pitchFamily="34" charset="-122"/>
                <a:ea typeface="微软雅黑" panose="020B0503020204020204" pitchFamily="34" charset="-122"/>
                <a:cs typeface="+mn-cs"/>
              </a:rPr>
              <a:t>A</a:t>
            </a:r>
            <a:r>
              <a:rPr lang="zh-CN" altLang="en-US" b="1" dirty="0">
                <a:solidFill>
                  <a:schemeClr val="accent2"/>
                </a:solidFill>
                <a:latin typeface="微软雅黑" panose="020B0503020204020204" pitchFamily="34" charset="-122"/>
                <a:ea typeface="微软雅黑" panose="020B0503020204020204" pitchFamily="34" charset="-122"/>
                <a:cs typeface="+mn-cs"/>
              </a:rPr>
              <a:t>点电位上升，使</a:t>
            </a:r>
            <a:r>
              <a:rPr lang="en-US" altLang="zh-CN" b="1" dirty="0">
                <a:solidFill>
                  <a:schemeClr val="accent2"/>
                </a:solidFill>
                <a:latin typeface="微软雅黑" panose="020B0503020204020204" pitchFamily="34" charset="-122"/>
                <a:ea typeface="微软雅黑" panose="020B0503020204020204" pitchFamily="34" charset="-122"/>
                <a:cs typeface="+mn-cs"/>
              </a:rPr>
              <a:t>T2</a:t>
            </a:r>
            <a:r>
              <a:rPr lang="zh-CN" altLang="en-US" b="1" dirty="0">
                <a:solidFill>
                  <a:schemeClr val="accent2"/>
                </a:solidFill>
                <a:latin typeface="微软雅黑" panose="020B0503020204020204" pitchFamily="34" charset="-122"/>
                <a:ea typeface="微软雅黑" panose="020B0503020204020204" pitchFamily="34" charset="-122"/>
                <a:cs typeface="+mn-cs"/>
              </a:rPr>
              <a:t>管导通完成写“</a:t>
            </a:r>
            <a:r>
              <a:rPr lang="en-US" altLang="zh-CN" b="1" dirty="0">
                <a:solidFill>
                  <a:schemeClr val="accent2"/>
                </a:solidFill>
                <a:latin typeface="微软雅黑" panose="020B0503020204020204" pitchFamily="34" charset="-122"/>
                <a:ea typeface="微软雅黑" panose="020B0503020204020204" pitchFamily="34" charset="-122"/>
                <a:cs typeface="+mn-cs"/>
              </a:rPr>
              <a:t>1</a:t>
            </a:r>
            <a:r>
              <a:rPr lang="en-US" altLang="zh-CN" b="1" dirty="0" smtClean="0">
                <a:solidFill>
                  <a:schemeClr val="accent2"/>
                </a:solidFill>
                <a:latin typeface="微软雅黑" panose="020B0503020204020204" pitchFamily="34" charset="-122"/>
                <a:ea typeface="微软雅黑" panose="020B0503020204020204" pitchFamily="34" charset="-122"/>
                <a:cs typeface="+mn-cs"/>
              </a:rPr>
              <a:t>”</a:t>
            </a:r>
            <a:endParaRPr lang="en-US" altLang="zh-CN" b="1" dirty="0">
              <a:solidFill>
                <a:schemeClr val="accent2"/>
              </a:solidFill>
              <a:latin typeface="微软雅黑" panose="020B0503020204020204" pitchFamily="34" charset="-122"/>
              <a:ea typeface="微软雅黑" panose="020B0503020204020204" pitchFamily="34" charset="-122"/>
              <a:cs typeface="+mn-cs"/>
            </a:endParaRPr>
          </a:p>
          <a:p>
            <a:pPr marL="747713" lvl="2" indent="-342900">
              <a:lnSpc>
                <a:spcPct val="120000"/>
              </a:lnSpc>
              <a:spcBef>
                <a:spcPct val="10000"/>
              </a:spcBef>
              <a:buClr>
                <a:schemeClr val="accent2"/>
              </a:buClr>
              <a:buSzPct val="100000"/>
              <a:buFont typeface="Arial" panose="020B0604020202020204" pitchFamily="34" charset="0"/>
              <a:buChar char="•"/>
            </a:pPr>
            <a:r>
              <a:rPr lang="zh-CN" altLang="en-US" b="1" dirty="0">
                <a:solidFill>
                  <a:schemeClr val="accent2"/>
                </a:solidFill>
                <a:latin typeface="微软雅黑" panose="020B0503020204020204" pitchFamily="34" charset="-122"/>
                <a:ea typeface="微软雅黑" panose="020B0503020204020204" pitchFamily="34" charset="-122"/>
                <a:cs typeface="+mn-cs"/>
              </a:rPr>
              <a:t>若要写“</a:t>
            </a:r>
            <a:r>
              <a:rPr lang="en-US" altLang="zh-CN" b="1" dirty="0">
                <a:solidFill>
                  <a:schemeClr val="accent2"/>
                </a:solidFill>
                <a:latin typeface="微软雅黑" panose="020B0503020204020204" pitchFamily="34" charset="-122"/>
                <a:ea typeface="微软雅黑" panose="020B0503020204020204" pitchFamily="34" charset="-122"/>
                <a:cs typeface="+mn-cs"/>
              </a:rPr>
              <a:t>0”</a:t>
            </a:r>
            <a:r>
              <a:rPr lang="zh-CN" altLang="en-US" b="1" dirty="0">
                <a:solidFill>
                  <a:schemeClr val="accent2"/>
                </a:solidFill>
                <a:latin typeface="微软雅黑" panose="020B0503020204020204" pitchFamily="34" charset="-122"/>
                <a:ea typeface="微软雅黑" panose="020B0503020204020204" pitchFamily="34" charset="-122"/>
                <a:cs typeface="+mn-cs"/>
              </a:rPr>
              <a:t>，则在位线</a:t>
            </a:r>
            <a:r>
              <a:rPr lang="en-US" altLang="zh-CN" b="1" dirty="0">
                <a:solidFill>
                  <a:schemeClr val="accent2"/>
                </a:solidFill>
                <a:latin typeface="微软雅黑" panose="020B0503020204020204" pitchFamily="34" charset="-122"/>
                <a:ea typeface="微软雅黑" panose="020B0503020204020204" pitchFamily="34" charset="-122"/>
                <a:cs typeface="+mn-cs"/>
              </a:rPr>
              <a:t>D0</a:t>
            </a:r>
            <a:r>
              <a:rPr lang="zh-CN" altLang="en-US" b="1" dirty="0">
                <a:solidFill>
                  <a:schemeClr val="accent2"/>
                </a:solidFill>
                <a:latin typeface="微软雅黑" panose="020B0503020204020204" pitchFamily="34" charset="-122"/>
                <a:ea typeface="微软雅黑" panose="020B0503020204020204" pitchFamily="34" charset="-122"/>
                <a:cs typeface="+mn-cs"/>
              </a:rPr>
              <a:t>上加低电平</a:t>
            </a:r>
            <a:r>
              <a:rPr lang="zh-CN" altLang="en-US" b="1" dirty="0" smtClean="0">
                <a:solidFill>
                  <a:schemeClr val="accent2"/>
                </a:solidFill>
                <a:latin typeface="微软雅黑" panose="020B0503020204020204" pitchFamily="34" charset="-122"/>
                <a:ea typeface="微软雅黑" panose="020B0503020204020204" pitchFamily="34" charset="-122"/>
                <a:cs typeface="+mn-cs"/>
              </a:rPr>
              <a:t>，因</a:t>
            </a:r>
            <a:r>
              <a:rPr lang="en-US" altLang="zh-CN" b="1" dirty="0" smtClean="0">
                <a:solidFill>
                  <a:schemeClr val="accent2"/>
                </a:solidFill>
                <a:latin typeface="微软雅黑" panose="020B0503020204020204" pitchFamily="34" charset="-122"/>
                <a:ea typeface="微软雅黑" panose="020B0503020204020204" pitchFamily="34" charset="-122"/>
                <a:cs typeface="+mn-cs"/>
              </a:rPr>
              <a:t>T3</a:t>
            </a:r>
            <a:r>
              <a:rPr lang="zh-CN" altLang="en-US" b="1" dirty="0">
                <a:solidFill>
                  <a:schemeClr val="accent2"/>
                </a:solidFill>
                <a:latin typeface="微软雅黑" panose="020B0503020204020204" pitchFamily="34" charset="-122"/>
                <a:ea typeface="微软雅黑" panose="020B0503020204020204" pitchFamily="34" charset="-122"/>
                <a:cs typeface="+mn-cs"/>
              </a:rPr>
              <a:t>导通，</a:t>
            </a:r>
            <a:r>
              <a:rPr lang="en-US" altLang="zh-CN" b="1" dirty="0">
                <a:solidFill>
                  <a:schemeClr val="accent2"/>
                </a:solidFill>
                <a:latin typeface="微软雅黑" panose="020B0503020204020204" pitchFamily="34" charset="-122"/>
                <a:ea typeface="微软雅黑" panose="020B0503020204020204" pitchFamily="34" charset="-122"/>
                <a:cs typeface="+mn-cs"/>
              </a:rPr>
              <a:t>A</a:t>
            </a:r>
            <a:r>
              <a:rPr lang="zh-CN" altLang="en-US" b="1" dirty="0">
                <a:solidFill>
                  <a:schemeClr val="accent2"/>
                </a:solidFill>
                <a:latin typeface="微软雅黑" panose="020B0503020204020204" pitchFamily="34" charset="-122"/>
                <a:ea typeface="微软雅黑" panose="020B0503020204020204" pitchFamily="34" charset="-122"/>
                <a:cs typeface="+mn-cs"/>
              </a:rPr>
              <a:t>点电位下降，</a:t>
            </a:r>
            <a:r>
              <a:rPr lang="en-US" altLang="zh-CN" b="1" dirty="0">
                <a:solidFill>
                  <a:schemeClr val="accent2"/>
                </a:solidFill>
                <a:latin typeface="微软雅黑" panose="020B0503020204020204" pitchFamily="34" charset="-122"/>
                <a:ea typeface="微软雅黑" panose="020B0503020204020204" pitchFamily="34" charset="-122"/>
                <a:cs typeface="+mn-cs"/>
              </a:rPr>
              <a:t>T2</a:t>
            </a:r>
            <a:r>
              <a:rPr lang="zh-CN" altLang="en-US" b="1" dirty="0">
                <a:solidFill>
                  <a:schemeClr val="accent2"/>
                </a:solidFill>
                <a:latin typeface="微软雅黑" panose="020B0503020204020204" pitchFamily="34" charset="-122"/>
                <a:ea typeface="微软雅黑" panose="020B0503020204020204" pitchFamily="34" charset="-122"/>
                <a:cs typeface="+mn-cs"/>
              </a:rPr>
              <a:t>截止，</a:t>
            </a:r>
            <a:r>
              <a:rPr lang="en-US" altLang="zh-CN" b="1" dirty="0">
                <a:solidFill>
                  <a:schemeClr val="accent2"/>
                </a:solidFill>
                <a:latin typeface="微软雅黑" panose="020B0503020204020204" pitchFamily="34" charset="-122"/>
                <a:ea typeface="微软雅黑" panose="020B0503020204020204" pitchFamily="34" charset="-122"/>
                <a:cs typeface="+mn-cs"/>
              </a:rPr>
              <a:t>B</a:t>
            </a:r>
            <a:r>
              <a:rPr lang="zh-CN" altLang="en-US" b="1" dirty="0">
                <a:solidFill>
                  <a:schemeClr val="accent2"/>
                </a:solidFill>
                <a:latin typeface="微软雅黑" panose="020B0503020204020204" pitchFamily="34" charset="-122"/>
                <a:ea typeface="微软雅黑" panose="020B0503020204020204" pitchFamily="34" charset="-122"/>
                <a:cs typeface="+mn-cs"/>
              </a:rPr>
              <a:t>点电位上升，使</a:t>
            </a:r>
            <a:r>
              <a:rPr lang="en-US" altLang="zh-CN" b="1" dirty="0">
                <a:solidFill>
                  <a:schemeClr val="accent2"/>
                </a:solidFill>
                <a:latin typeface="微软雅黑" panose="020B0503020204020204" pitchFamily="34" charset="-122"/>
                <a:ea typeface="微软雅黑" panose="020B0503020204020204" pitchFamily="34" charset="-122"/>
                <a:cs typeface="+mn-cs"/>
              </a:rPr>
              <a:t>T1</a:t>
            </a:r>
            <a:r>
              <a:rPr lang="zh-CN" altLang="en-US" b="1" dirty="0">
                <a:solidFill>
                  <a:schemeClr val="accent2"/>
                </a:solidFill>
                <a:latin typeface="微软雅黑" panose="020B0503020204020204" pitchFamily="34" charset="-122"/>
                <a:ea typeface="微软雅黑" panose="020B0503020204020204" pitchFamily="34" charset="-122"/>
                <a:cs typeface="+mn-cs"/>
              </a:rPr>
              <a:t>管导通完成写“</a:t>
            </a:r>
            <a:r>
              <a:rPr lang="en-US" altLang="zh-CN" b="1" dirty="0">
                <a:solidFill>
                  <a:schemeClr val="accent2"/>
                </a:solidFill>
                <a:latin typeface="微软雅黑" panose="020B0503020204020204" pitchFamily="34" charset="-122"/>
                <a:ea typeface="微软雅黑" panose="020B0503020204020204" pitchFamily="34" charset="-122"/>
                <a:cs typeface="+mn-cs"/>
              </a:rPr>
              <a:t>0</a:t>
            </a:r>
            <a:r>
              <a:rPr lang="en-US" altLang="zh-CN" b="1" dirty="0" smtClean="0">
                <a:solidFill>
                  <a:schemeClr val="accent2"/>
                </a:solidFill>
                <a:latin typeface="微软雅黑" panose="020B0503020204020204" pitchFamily="34" charset="-122"/>
                <a:ea typeface="微软雅黑" panose="020B0503020204020204" pitchFamily="34" charset="-122"/>
                <a:cs typeface="+mn-cs"/>
              </a:rPr>
              <a:t>”</a:t>
            </a:r>
            <a:endParaRPr lang="zh-CN" altLang="en-US" sz="2000" kern="0" dirty="0"/>
          </a:p>
        </p:txBody>
      </p:sp>
      <p:sp>
        <p:nvSpPr>
          <p:cNvPr id="19" name="文本框 18">
            <a:extLst>
              <a:ext uri="{FF2B5EF4-FFF2-40B4-BE49-F238E27FC236}">
                <a16:creationId xmlns:a16="http://schemas.microsoft.com/office/drawing/2014/main" id="{147D1210-CF4B-4C2C-B6BE-821A7CE22201}"/>
              </a:ext>
            </a:extLst>
          </p:cNvPr>
          <p:cNvSpPr txBox="1"/>
          <p:nvPr/>
        </p:nvSpPr>
        <p:spPr>
          <a:xfrm>
            <a:off x="1680602" y="4222249"/>
            <a:ext cx="368740" cy="430887"/>
          </a:xfrm>
          <a:prstGeom prst="rect">
            <a:avLst/>
          </a:prstGeom>
          <a:noFill/>
        </p:spPr>
        <p:txBody>
          <a:bodyPr wrap="square" rtlCol="0">
            <a:spAutoFit/>
          </a:bodyPr>
          <a:lstStyle/>
          <a:p>
            <a:r>
              <a:rPr lang="en-US" altLang="zh-CN" sz="2200" dirty="0">
                <a:solidFill>
                  <a:srgbClr val="FF0000"/>
                </a:solidFill>
                <a:latin typeface="微软雅黑" panose="020B0503020204020204" pitchFamily="34" charset="-122"/>
                <a:ea typeface="微软雅黑" panose="020B0503020204020204" pitchFamily="34" charset="-122"/>
              </a:rPr>
              <a:t>1</a:t>
            </a:r>
            <a:endParaRPr lang="zh-CN" altLang="en-US" sz="2200" dirty="0">
              <a:solidFill>
                <a:srgbClr val="FF0000"/>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8E093231-FD60-4CEC-A190-7B4EE09A2B71}"/>
              </a:ext>
            </a:extLst>
          </p:cNvPr>
          <p:cNvSpPr txBox="1"/>
          <p:nvPr/>
        </p:nvSpPr>
        <p:spPr>
          <a:xfrm>
            <a:off x="3417039" y="4222249"/>
            <a:ext cx="329629" cy="430887"/>
          </a:xfrm>
          <a:prstGeom prst="rect">
            <a:avLst/>
          </a:prstGeom>
          <a:noFill/>
        </p:spPr>
        <p:txBody>
          <a:bodyPr wrap="square" rtlCol="0">
            <a:spAutoFit/>
          </a:bodyPr>
          <a:lstStyle/>
          <a:p>
            <a:r>
              <a:rPr lang="en-US" altLang="zh-CN" sz="2200" dirty="0">
                <a:solidFill>
                  <a:srgbClr val="FF0000"/>
                </a:solidFill>
                <a:latin typeface="微软雅黑" panose="020B0503020204020204" pitchFamily="34" charset="-122"/>
                <a:ea typeface="微软雅黑" panose="020B0503020204020204" pitchFamily="34" charset="-122"/>
              </a:rPr>
              <a:t>0</a:t>
            </a:r>
            <a:endParaRPr lang="zh-CN" altLang="en-US" sz="22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20478479"/>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A125A-018E-4D3E-B333-DFEFA2473D1A}"/>
              </a:ext>
            </a:extLst>
          </p:cNvPr>
          <p:cNvSpPr>
            <a:spLocks noGrp="1"/>
          </p:cNvSpPr>
          <p:nvPr>
            <p:ph type="title"/>
          </p:nvPr>
        </p:nvSpPr>
        <p:spPr/>
        <p:txBody>
          <a:bodyPr/>
          <a:lstStyle/>
          <a:p>
            <a:r>
              <a:rPr lang="en-US" altLang="zh-CN" b="1" dirty="0"/>
              <a:t>1.2 </a:t>
            </a:r>
            <a:r>
              <a:rPr lang="zh-CN" altLang="en-US" b="1" dirty="0"/>
              <a:t>存储器阵列</a:t>
            </a:r>
          </a:p>
        </p:txBody>
      </p:sp>
      <p:sp>
        <p:nvSpPr>
          <p:cNvPr id="6" name="灯片编号占位符 5">
            <a:extLst>
              <a:ext uri="{FF2B5EF4-FFF2-40B4-BE49-F238E27FC236}">
                <a16:creationId xmlns:a16="http://schemas.microsoft.com/office/drawing/2014/main" id="{D8360606-65B4-4D39-A126-6084487AF52B}"/>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17</a:t>
            </a:fld>
            <a:endParaRPr lang="en-US" altLang="zh-CN"/>
          </a:p>
        </p:txBody>
      </p:sp>
      <p:sp>
        <p:nvSpPr>
          <p:cNvPr id="12" name="Text Box 4"/>
          <p:cNvSpPr txBox="1">
            <a:spLocks noChangeArrowheads="1"/>
          </p:cNvSpPr>
          <p:nvPr/>
        </p:nvSpPr>
        <p:spPr bwMode="auto">
          <a:xfrm>
            <a:off x="321113" y="1124744"/>
            <a:ext cx="5421441" cy="266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defRPr>
            </a:lvl1pPr>
            <a:lvl2pPr>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05000"/>
              </a:lnSpc>
              <a:spcBef>
                <a:spcPct val="10000"/>
              </a:spcBef>
            </a:pPr>
            <a:r>
              <a:rPr lang="zh-CN" altLang="en-US" sz="2200" b="1" dirty="0" smtClean="0">
                <a:solidFill>
                  <a:srgbClr val="000099"/>
                </a:solidFill>
                <a:latin typeface="微软雅黑" panose="020B0503020204020204" pitchFamily="34" charset="-122"/>
                <a:ea typeface="微软雅黑" panose="020B0503020204020204" pitchFamily="34" charset="-122"/>
              </a:rPr>
              <a:t>读写</a:t>
            </a:r>
            <a:r>
              <a:rPr lang="zh-CN" altLang="en-US" sz="2200" b="1" dirty="0">
                <a:solidFill>
                  <a:srgbClr val="000099"/>
                </a:solidFill>
                <a:latin typeface="微软雅黑" panose="020B0503020204020204" pitchFamily="34" charset="-122"/>
                <a:ea typeface="微软雅黑" panose="020B0503020204020204" pitchFamily="34" charset="-122"/>
              </a:rPr>
              <a:t>原理：</a:t>
            </a:r>
            <a:r>
              <a:rPr lang="zh-CN" altLang="en-US" sz="2200" b="1" dirty="0">
                <a:solidFill>
                  <a:srgbClr val="CC3300"/>
                </a:solidFill>
                <a:latin typeface="微软雅黑" panose="020B0503020204020204" pitchFamily="34" charset="-122"/>
                <a:ea typeface="微软雅黑" panose="020B0503020204020204" pitchFamily="34" charset="-122"/>
              </a:rPr>
              <a:t>字线上加高电平，使</a:t>
            </a:r>
            <a:r>
              <a:rPr lang="en-US" altLang="zh-CN" sz="2200" b="1" dirty="0">
                <a:solidFill>
                  <a:srgbClr val="CC3300"/>
                </a:solidFill>
                <a:latin typeface="微软雅黑" panose="020B0503020204020204" pitchFamily="34" charset="-122"/>
                <a:ea typeface="微软雅黑" panose="020B0503020204020204" pitchFamily="34" charset="-122"/>
              </a:rPr>
              <a:t>T</a:t>
            </a:r>
            <a:r>
              <a:rPr lang="zh-CN" altLang="en-US" sz="2200" b="1" dirty="0">
                <a:solidFill>
                  <a:srgbClr val="CC3300"/>
                </a:solidFill>
                <a:latin typeface="微软雅黑" panose="020B0503020204020204" pitchFamily="34" charset="-122"/>
                <a:ea typeface="微软雅黑" panose="020B0503020204020204" pitchFamily="34" charset="-122"/>
              </a:rPr>
              <a:t>管导通。</a:t>
            </a:r>
          </a:p>
          <a:p>
            <a:pPr lvl="1" algn="just">
              <a:lnSpc>
                <a:spcPct val="105000"/>
              </a:lnSpc>
              <a:spcBef>
                <a:spcPct val="10000"/>
              </a:spcBef>
              <a:buFont typeface="Wingdings" panose="05000000000000000000" pitchFamily="2" charset="2"/>
              <a:buNone/>
            </a:pPr>
            <a:r>
              <a:rPr lang="zh-CN" altLang="en-US" sz="2200" b="1" dirty="0">
                <a:solidFill>
                  <a:srgbClr val="FF0000"/>
                </a:solidFill>
                <a:latin typeface="微软雅黑" panose="020B0503020204020204" pitchFamily="34" charset="-122"/>
                <a:ea typeface="微软雅黑" panose="020B0503020204020204" pitchFamily="34" charset="-122"/>
              </a:rPr>
              <a:t>写“0”时，</a:t>
            </a:r>
            <a:r>
              <a:rPr lang="zh-CN" altLang="en-US" sz="2200" b="1" dirty="0">
                <a:latin typeface="微软雅黑" panose="020B0503020204020204" pitchFamily="34" charset="-122"/>
                <a:ea typeface="微软雅黑" panose="020B0503020204020204" pitchFamily="34" charset="-122"/>
              </a:rPr>
              <a:t>数据线加低电平，使</a:t>
            </a:r>
            <a:r>
              <a:rPr lang="en-US" altLang="zh-CN" sz="2200" b="1" dirty="0">
                <a:latin typeface="微软雅黑" panose="020B0503020204020204" pitchFamily="34" charset="-122"/>
                <a:ea typeface="微软雅黑" panose="020B0503020204020204" pitchFamily="34" charset="-122"/>
              </a:rPr>
              <a:t>C</a:t>
            </a:r>
            <a:r>
              <a:rPr lang="en-US" altLang="zh-CN" sz="2200" b="1" baseline="-30000" dirty="0">
                <a:latin typeface="微软雅黑" panose="020B0503020204020204" pitchFamily="34" charset="-122"/>
                <a:ea typeface="微软雅黑" panose="020B0503020204020204" pitchFamily="34" charset="-122"/>
              </a:rPr>
              <a:t>S</a:t>
            </a:r>
            <a:r>
              <a:rPr lang="zh-CN" altLang="en-US" sz="2200" b="1" dirty="0">
                <a:latin typeface="微软雅黑" panose="020B0503020204020204" pitchFamily="34" charset="-122"/>
                <a:ea typeface="微软雅黑" panose="020B0503020204020204" pitchFamily="34" charset="-122"/>
              </a:rPr>
              <a:t>上电荷对数据线放电；</a:t>
            </a:r>
          </a:p>
          <a:p>
            <a:pPr lvl="1" algn="just">
              <a:lnSpc>
                <a:spcPct val="105000"/>
              </a:lnSpc>
              <a:spcBef>
                <a:spcPct val="10000"/>
              </a:spcBef>
              <a:buFont typeface="Wingdings" panose="05000000000000000000" pitchFamily="2" charset="2"/>
              <a:buNone/>
            </a:pPr>
            <a:r>
              <a:rPr lang="zh-CN" altLang="en-US" sz="2200" b="1" dirty="0">
                <a:solidFill>
                  <a:srgbClr val="FF0000"/>
                </a:solidFill>
                <a:latin typeface="微软雅黑" panose="020B0503020204020204" pitchFamily="34" charset="-122"/>
                <a:ea typeface="微软雅黑" panose="020B0503020204020204" pitchFamily="34" charset="-122"/>
              </a:rPr>
              <a:t>写“1”时，</a:t>
            </a:r>
            <a:r>
              <a:rPr lang="zh-CN" altLang="en-US" sz="2200" b="1" dirty="0">
                <a:latin typeface="微软雅黑" panose="020B0503020204020204" pitchFamily="34" charset="-122"/>
                <a:ea typeface="微软雅黑" panose="020B0503020204020204" pitchFamily="34" charset="-122"/>
              </a:rPr>
              <a:t>数据线加高电平，使数据线对</a:t>
            </a:r>
            <a:r>
              <a:rPr lang="en-US" altLang="zh-CN" sz="2200" b="1" dirty="0">
                <a:latin typeface="微软雅黑" panose="020B0503020204020204" pitchFamily="34" charset="-122"/>
                <a:ea typeface="微软雅黑" panose="020B0503020204020204" pitchFamily="34" charset="-122"/>
              </a:rPr>
              <a:t>C</a:t>
            </a:r>
            <a:r>
              <a:rPr lang="en-US" altLang="zh-CN" sz="2200" b="1" baseline="-30000" dirty="0">
                <a:latin typeface="微软雅黑" panose="020B0503020204020204" pitchFamily="34" charset="-122"/>
                <a:ea typeface="微软雅黑" panose="020B0503020204020204" pitchFamily="34" charset="-122"/>
              </a:rPr>
              <a:t>S</a:t>
            </a:r>
            <a:r>
              <a:rPr lang="zh-CN" altLang="en-US" sz="2200" b="1" dirty="0">
                <a:latin typeface="微软雅黑" panose="020B0503020204020204" pitchFamily="34" charset="-122"/>
                <a:ea typeface="微软雅黑" panose="020B0503020204020204" pitchFamily="34" charset="-122"/>
              </a:rPr>
              <a:t>充电；</a:t>
            </a:r>
          </a:p>
          <a:p>
            <a:pPr lvl="1" algn="just">
              <a:lnSpc>
                <a:spcPct val="105000"/>
              </a:lnSpc>
              <a:spcBef>
                <a:spcPct val="10000"/>
              </a:spcBef>
              <a:buFont typeface="Wingdings" panose="05000000000000000000" pitchFamily="2" charset="2"/>
              <a:buNone/>
            </a:pPr>
            <a:r>
              <a:rPr lang="zh-CN" altLang="en-US" sz="2200" b="1" dirty="0">
                <a:solidFill>
                  <a:srgbClr val="FF0000"/>
                </a:solidFill>
                <a:latin typeface="微软雅黑" panose="020B0503020204020204" pitchFamily="34" charset="-122"/>
                <a:ea typeface="微软雅黑" panose="020B0503020204020204" pitchFamily="34" charset="-122"/>
              </a:rPr>
              <a:t>读出时，</a:t>
            </a:r>
            <a:r>
              <a:rPr lang="zh-CN" altLang="en-US" sz="2200" b="1" dirty="0">
                <a:latin typeface="微软雅黑" panose="020B0503020204020204" pitchFamily="34" charset="-122"/>
                <a:ea typeface="微软雅黑" panose="020B0503020204020204" pitchFamily="34" charset="-122"/>
              </a:rPr>
              <a:t>数据线上有一读出电压。它与</a:t>
            </a:r>
            <a:r>
              <a:rPr lang="en-US" altLang="zh-CN" sz="2200" b="1" dirty="0">
                <a:latin typeface="微软雅黑" panose="020B0503020204020204" pitchFamily="34" charset="-122"/>
                <a:ea typeface="微软雅黑" panose="020B0503020204020204" pitchFamily="34" charset="-122"/>
              </a:rPr>
              <a:t>C</a:t>
            </a:r>
            <a:r>
              <a:rPr lang="en-US" altLang="zh-CN" sz="2200" b="1" baseline="-30000" dirty="0">
                <a:latin typeface="微软雅黑" panose="020B0503020204020204" pitchFamily="34" charset="-122"/>
                <a:ea typeface="微软雅黑" panose="020B0503020204020204" pitchFamily="34" charset="-122"/>
              </a:rPr>
              <a:t>S</a:t>
            </a:r>
            <a:r>
              <a:rPr lang="zh-CN" altLang="en-US" sz="2200" b="1" dirty="0">
                <a:latin typeface="微软雅黑" panose="020B0503020204020204" pitchFamily="34" charset="-122"/>
                <a:ea typeface="微软雅黑" panose="020B0503020204020204" pitchFamily="34" charset="-122"/>
              </a:rPr>
              <a:t>上电荷量成正比。</a:t>
            </a:r>
            <a:endParaRPr lang="zh-CN" altLang="en-US" sz="2200" b="1" dirty="0">
              <a:solidFill>
                <a:schemeClr val="accent2"/>
              </a:solidFill>
              <a:latin typeface="微软雅黑" panose="020B0503020204020204" pitchFamily="34" charset="-122"/>
              <a:ea typeface="微软雅黑" panose="020B0503020204020204" pitchFamily="34" charset="-122"/>
            </a:endParaRPr>
          </a:p>
        </p:txBody>
      </p:sp>
      <p:grpSp>
        <p:nvGrpSpPr>
          <p:cNvPr id="16" name="Group 11"/>
          <p:cNvGrpSpPr>
            <a:grpSpLocks/>
          </p:cNvGrpSpPr>
          <p:nvPr/>
        </p:nvGrpSpPr>
        <p:grpSpPr bwMode="auto">
          <a:xfrm>
            <a:off x="7008813" y="1773486"/>
            <a:ext cx="1035050" cy="731837"/>
            <a:chOff x="3120" y="1056"/>
            <a:chExt cx="672" cy="336"/>
          </a:xfrm>
        </p:grpSpPr>
        <p:sp>
          <p:nvSpPr>
            <p:cNvPr id="17" name="Line 12"/>
            <p:cNvSpPr>
              <a:spLocks noChangeShapeType="1"/>
            </p:cNvSpPr>
            <p:nvPr/>
          </p:nvSpPr>
          <p:spPr bwMode="auto">
            <a:xfrm>
              <a:off x="3120" y="139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3"/>
            <p:cNvSpPr>
              <a:spLocks noChangeShapeType="1"/>
            </p:cNvSpPr>
            <p:nvPr/>
          </p:nvSpPr>
          <p:spPr bwMode="auto">
            <a:xfrm>
              <a:off x="3600" y="139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4"/>
            <p:cNvSpPr>
              <a:spLocks noChangeShapeType="1"/>
            </p:cNvSpPr>
            <p:nvPr/>
          </p:nvSpPr>
          <p:spPr bwMode="auto">
            <a:xfrm rot="-5400000">
              <a:off x="3240" y="13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5"/>
            <p:cNvSpPr>
              <a:spLocks noChangeShapeType="1"/>
            </p:cNvSpPr>
            <p:nvPr/>
          </p:nvSpPr>
          <p:spPr bwMode="auto">
            <a:xfrm rot="-5400000">
              <a:off x="3528" y="13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6"/>
            <p:cNvSpPr>
              <a:spLocks noChangeShapeType="1"/>
            </p:cNvSpPr>
            <p:nvPr/>
          </p:nvSpPr>
          <p:spPr bwMode="auto">
            <a:xfrm>
              <a:off x="3312" y="1248"/>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7"/>
            <p:cNvSpPr>
              <a:spLocks noChangeShapeType="1"/>
            </p:cNvSpPr>
            <p:nvPr/>
          </p:nvSpPr>
          <p:spPr bwMode="auto">
            <a:xfrm rot="-5400000">
              <a:off x="3384" y="112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8"/>
            <p:cNvSpPr>
              <a:spLocks noChangeShapeType="1"/>
            </p:cNvSpPr>
            <p:nvPr/>
          </p:nvSpPr>
          <p:spPr bwMode="auto">
            <a:xfrm>
              <a:off x="3312" y="1200"/>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 name="Line 19"/>
          <p:cNvSpPr>
            <a:spLocks noChangeShapeType="1"/>
          </p:cNvSpPr>
          <p:nvPr/>
        </p:nvSpPr>
        <p:spPr bwMode="auto">
          <a:xfrm>
            <a:off x="7527925" y="1765548"/>
            <a:ext cx="0" cy="165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0"/>
          <p:cNvSpPr>
            <a:spLocks noChangeShapeType="1"/>
          </p:cNvSpPr>
          <p:nvPr/>
        </p:nvSpPr>
        <p:spPr bwMode="auto">
          <a:xfrm>
            <a:off x="6416675" y="1773486"/>
            <a:ext cx="2312988"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Text Box 21"/>
          <p:cNvSpPr txBox="1">
            <a:spLocks noChangeArrowheads="1"/>
          </p:cNvSpPr>
          <p:nvPr/>
        </p:nvSpPr>
        <p:spPr bwMode="auto">
          <a:xfrm>
            <a:off x="8172450" y="1278186"/>
            <a:ext cx="6858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rgbClr val="D10F0F"/>
                </a:solidFill>
                <a:latin typeface="Comic Sans MS" panose="030F0702030302020204" pitchFamily="66" charset="0"/>
                <a:ea typeface="微软雅黑" panose="020B0503020204020204" pitchFamily="34" charset="-122"/>
              </a:rPr>
              <a:t>字线</a:t>
            </a:r>
          </a:p>
        </p:txBody>
      </p:sp>
      <p:sp>
        <p:nvSpPr>
          <p:cNvPr id="27" name="Line 22"/>
          <p:cNvSpPr>
            <a:spLocks noChangeShapeType="1"/>
          </p:cNvSpPr>
          <p:nvPr/>
        </p:nvSpPr>
        <p:spPr bwMode="auto">
          <a:xfrm>
            <a:off x="7026275" y="1579017"/>
            <a:ext cx="0" cy="183600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Text Box 23"/>
          <p:cNvSpPr txBox="1">
            <a:spLocks noChangeArrowheads="1"/>
          </p:cNvSpPr>
          <p:nvPr/>
        </p:nvSpPr>
        <p:spPr bwMode="auto">
          <a:xfrm>
            <a:off x="5819775" y="2222748"/>
            <a:ext cx="13049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D10F0F"/>
                </a:solidFill>
                <a:latin typeface="微软雅黑" panose="020B0503020204020204" pitchFamily="34" charset="-122"/>
                <a:ea typeface="微软雅黑" panose="020B0503020204020204" pitchFamily="34" charset="-122"/>
              </a:rPr>
              <a:t>位线</a:t>
            </a:r>
          </a:p>
          <a:p>
            <a:pPr algn="ctr"/>
            <a:r>
              <a:rPr lang="en-US" altLang="zh-CN" sz="2000" b="1">
                <a:solidFill>
                  <a:srgbClr val="D10F0F"/>
                </a:solidFill>
                <a:latin typeface="微软雅黑" panose="020B0503020204020204" pitchFamily="34" charset="-122"/>
                <a:ea typeface="微软雅黑" panose="020B0503020204020204" pitchFamily="34" charset="-122"/>
              </a:rPr>
              <a:t>(</a:t>
            </a:r>
            <a:r>
              <a:rPr lang="zh-CN" altLang="en-US" sz="2000" b="1">
                <a:solidFill>
                  <a:srgbClr val="D10F0F"/>
                </a:solidFill>
                <a:latin typeface="微软雅黑" panose="020B0503020204020204" pitchFamily="34" charset="-122"/>
                <a:ea typeface="微软雅黑" panose="020B0503020204020204" pitchFamily="34" charset="-122"/>
              </a:rPr>
              <a:t>数据线</a:t>
            </a:r>
            <a:r>
              <a:rPr lang="en-US" altLang="zh-CN" sz="2000" b="1">
                <a:solidFill>
                  <a:srgbClr val="D10F0F"/>
                </a:solidFill>
                <a:latin typeface="微软雅黑" panose="020B0503020204020204" pitchFamily="34" charset="-122"/>
                <a:ea typeface="微软雅黑" panose="020B0503020204020204" pitchFamily="34" charset="-122"/>
              </a:rPr>
              <a:t>)</a:t>
            </a:r>
          </a:p>
        </p:txBody>
      </p:sp>
      <p:sp>
        <p:nvSpPr>
          <p:cNvPr id="29" name="Line 24"/>
          <p:cNvSpPr>
            <a:spLocks noChangeShapeType="1"/>
          </p:cNvSpPr>
          <p:nvPr/>
        </p:nvSpPr>
        <p:spPr bwMode="auto">
          <a:xfrm>
            <a:off x="8043863" y="2178298"/>
            <a:ext cx="0" cy="6588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25"/>
          <p:cNvSpPr>
            <a:spLocks noChangeShapeType="1"/>
          </p:cNvSpPr>
          <p:nvPr/>
        </p:nvSpPr>
        <p:spPr bwMode="auto">
          <a:xfrm>
            <a:off x="8116888" y="2178298"/>
            <a:ext cx="0" cy="6588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26"/>
          <p:cNvSpPr>
            <a:spLocks noChangeShapeType="1"/>
          </p:cNvSpPr>
          <p:nvPr/>
        </p:nvSpPr>
        <p:spPr bwMode="auto">
          <a:xfrm>
            <a:off x="8116888" y="2505323"/>
            <a:ext cx="2206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27"/>
          <p:cNvSpPr>
            <a:spLocks noChangeShapeType="1"/>
          </p:cNvSpPr>
          <p:nvPr/>
        </p:nvSpPr>
        <p:spPr bwMode="auto">
          <a:xfrm flipH="1">
            <a:off x="8326438" y="2505323"/>
            <a:ext cx="11112" cy="798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31"/>
          <p:cNvSpPr>
            <a:spLocks noChangeShapeType="1"/>
          </p:cNvSpPr>
          <p:nvPr/>
        </p:nvSpPr>
        <p:spPr bwMode="auto">
          <a:xfrm>
            <a:off x="8191500" y="3303836"/>
            <a:ext cx="314325"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34" name="Text Box 32"/>
          <p:cNvSpPr txBox="1">
            <a:spLocks noChangeArrowheads="1"/>
          </p:cNvSpPr>
          <p:nvPr/>
        </p:nvSpPr>
        <p:spPr bwMode="auto">
          <a:xfrm>
            <a:off x="7696200" y="2808536"/>
            <a:ext cx="450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华文新魏" panose="02010800040101010101" pitchFamily="2" charset="-122"/>
              </a:rPr>
              <a:t>Cs</a:t>
            </a:r>
          </a:p>
        </p:txBody>
      </p:sp>
      <p:sp>
        <p:nvSpPr>
          <p:cNvPr id="35" name="Text Box 33"/>
          <p:cNvSpPr txBox="1">
            <a:spLocks noChangeArrowheads="1"/>
          </p:cNvSpPr>
          <p:nvPr/>
        </p:nvSpPr>
        <p:spPr bwMode="auto">
          <a:xfrm>
            <a:off x="7740650" y="1817936"/>
            <a:ext cx="450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华文新魏" panose="02010800040101010101" pitchFamily="2" charset="-122"/>
              </a:rPr>
              <a:t>T</a:t>
            </a:r>
          </a:p>
        </p:txBody>
      </p:sp>
      <p:sp>
        <p:nvSpPr>
          <p:cNvPr id="36" name="Text Box 4"/>
          <p:cNvSpPr txBox="1">
            <a:spLocks noChangeArrowheads="1"/>
          </p:cNvSpPr>
          <p:nvPr/>
        </p:nvSpPr>
        <p:spPr bwMode="auto">
          <a:xfrm>
            <a:off x="346075" y="3771726"/>
            <a:ext cx="823595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spcBef>
                <a:spcPct val="10000"/>
              </a:spcBef>
            </a:pPr>
            <a:r>
              <a:rPr lang="zh-CN" altLang="en-US" sz="2200" b="1" dirty="0">
                <a:solidFill>
                  <a:srgbClr val="000099"/>
                </a:solidFill>
                <a:ea typeface="黑体" panose="02010609060101010101" pitchFamily="49" charset="-122"/>
              </a:rPr>
              <a:t> </a:t>
            </a:r>
            <a:r>
              <a:rPr lang="zh-CN" altLang="en-US" sz="2200" b="1" dirty="0">
                <a:solidFill>
                  <a:srgbClr val="000099"/>
                </a:solidFill>
                <a:latin typeface="微软雅黑" panose="020B0503020204020204" pitchFamily="34" charset="-122"/>
                <a:ea typeface="微软雅黑" panose="020B0503020204020204" pitchFamily="34" charset="-122"/>
              </a:rPr>
              <a:t>优点：</a:t>
            </a:r>
            <a:r>
              <a:rPr lang="zh-CN" altLang="en-US" sz="2200" b="1" dirty="0">
                <a:latin typeface="微软雅黑" panose="020B0503020204020204" pitchFamily="34" charset="-122"/>
                <a:ea typeface="微软雅黑" panose="020B0503020204020204" pitchFamily="34" charset="-122"/>
                <a:cs typeface="Arial" panose="020B0604020202020204" pitchFamily="34" charset="0"/>
              </a:rPr>
              <a:t>电路元件少，功耗小，集成度高，用于构建主存储器</a:t>
            </a:r>
          </a:p>
          <a:p>
            <a:pPr algn="just">
              <a:spcBef>
                <a:spcPct val="10000"/>
              </a:spcBef>
              <a:buClr>
                <a:srgbClr val="000099"/>
              </a:buClr>
            </a:pPr>
            <a:r>
              <a:rPr lang="zh-CN" altLang="en-US" sz="2200" b="1" dirty="0">
                <a:solidFill>
                  <a:srgbClr val="000099"/>
                </a:solidFill>
                <a:latin typeface="微软雅黑" panose="020B0503020204020204" pitchFamily="34" charset="-122"/>
                <a:ea typeface="微软雅黑" panose="020B0503020204020204" pitchFamily="34" charset="-122"/>
                <a:cs typeface="Arial" panose="020B0604020202020204" pitchFamily="34" charset="0"/>
              </a:rPr>
              <a:t> 缺点：</a:t>
            </a:r>
            <a:r>
              <a:rPr lang="zh-CN" altLang="en-US" sz="2200" b="1" dirty="0">
                <a:latin typeface="微软雅黑" panose="020B0503020204020204" pitchFamily="34" charset="-122"/>
                <a:ea typeface="微软雅黑" panose="020B0503020204020204" pitchFamily="34" charset="-122"/>
                <a:cs typeface="Arial" panose="020B0604020202020204" pitchFamily="34" charset="0"/>
              </a:rPr>
              <a:t>速度慢，是破坏性读出（需读后再生），需定时刷新</a:t>
            </a:r>
          </a:p>
        </p:txBody>
      </p:sp>
      <p:sp>
        <p:nvSpPr>
          <p:cNvPr id="37" name="Rectangle 6"/>
          <p:cNvSpPr>
            <a:spLocks noChangeArrowheads="1"/>
          </p:cNvSpPr>
          <p:nvPr/>
        </p:nvSpPr>
        <p:spPr bwMode="auto">
          <a:xfrm>
            <a:off x="493713" y="4638501"/>
            <a:ext cx="823595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30000"/>
              </a:lnSpc>
              <a:spcBef>
                <a:spcPct val="50000"/>
              </a:spcBef>
            </a:pPr>
            <a:r>
              <a:rPr lang="zh-CN" altLang="en-US" sz="2200" b="1" dirty="0">
                <a:solidFill>
                  <a:srgbClr val="389A6E"/>
                </a:solidFill>
                <a:latin typeface="微软雅黑" panose="020B0503020204020204" pitchFamily="34" charset="-122"/>
                <a:ea typeface="微软雅黑" panose="020B0503020204020204" pitchFamily="34" charset="-122"/>
                <a:cs typeface="Arial" panose="020B0604020202020204" pitchFamily="34" charset="0"/>
              </a:rPr>
              <a:t>刷新</a:t>
            </a:r>
            <a:r>
              <a:rPr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DRAM</a:t>
            </a:r>
            <a:r>
              <a:rPr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的一个重要特点是，</a:t>
            </a:r>
            <a:r>
              <a:rPr lang="zh-CN" altLang="en-US" sz="2200" b="1" dirty="0">
                <a:solidFill>
                  <a:srgbClr val="D10F0F"/>
                </a:solidFill>
                <a:latin typeface="微软雅黑" panose="020B0503020204020204" pitchFamily="34" charset="-122"/>
                <a:ea typeface="微软雅黑" panose="020B0503020204020204" pitchFamily="34" charset="-122"/>
                <a:cs typeface="Arial" panose="020B0604020202020204" pitchFamily="34" charset="0"/>
              </a:rPr>
              <a:t>数据以电荷的形式保存在电容中</a:t>
            </a:r>
            <a:r>
              <a:rPr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，电容的放电使得电荷通常只能维持几十个毫秒左右，相当于</a:t>
            </a:r>
            <a:r>
              <a:rPr lang="en-US" altLang="zh-CN"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1M</a:t>
            </a:r>
            <a:r>
              <a:rPr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个时钟周期左右，因此要定期进行刷新（读出后重新写回），</a:t>
            </a:r>
            <a:r>
              <a:rPr lang="zh-CN" altLang="en-US" sz="2200" b="1" dirty="0">
                <a:solidFill>
                  <a:srgbClr val="D10F0F"/>
                </a:solidFill>
                <a:latin typeface="微软雅黑" panose="020B0503020204020204" pitchFamily="34" charset="-122"/>
                <a:ea typeface="微软雅黑" panose="020B0503020204020204" pitchFamily="34" charset="-122"/>
                <a:cs typeface="Arial" panose="020B0604020202020204" pitchFamily="34" charset="0"/>
              </a:rPr>
              <a:t>按行进行</a:t>
            </a:r>
            <a:r>
              <a:rPr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（所有芯片中的同一行一起进行），刷新操作所需时间通常只占</a:t>
            </a:r>
            <a:r>
              <a:rPr lang="en-US" altLang="zh-CN"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1%~2%</a:t>
            </a:r>
            <a:r>
              <a:rPr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左右。</a:t>
            </a:r>
          </a:p>
        </p:txBody>
      </p:sp>
      <p:sp>
        <p:nvSpPr>
          <p:cNvPr id="5" name="矩形 4"/>
          <p:cNvSpPr/>
          <p:nvPr/>
        </p:nvSpPr>
        <p:spPr>
          <a:xfrm>
            <a:off x="218491" y="702424"/>
            <a:ext cx="8287333" cy="426079"/>
          </a:xfrm>
          <a:prstGeom prst="rect">
            <a:avLst/>
          </a:prstGeom>
        </p:spPr>
        <p:txBody>
          <a:bodyPr wrap="square">
            <a:spAutoFit/>
          </a:bodyPr>
          <a:lstStyle/>
          <a:p>
            <a:pPr algn="just">
              <a:lnSpc>
                <a:spcPct val="105000"/>
              </a:lnSpc>
              <a:spcBef>
                <a:spcPct val="10000"/>
              </a:spcBef>
            </a:pPr>
            <a:r>
              <a:rPr lang="zh-CN" altLang="en-US" sz="2200" dirty="0">
                <a:solidFill>
                  <a:srgbClr val="FF0000"/>
                </a:solidFill>
                <a:latin typeface="微软雅黑" panose="020B0503020204020204" pitchFamily="34" charset="-122"/>
                <a:ea typeface="微软雅黑" panose="020B0503020204020204" pitchFamily="34" charset="-122"/>
              </a:rPr>
              <a:t>动态存储器</a:t>
            </a:r>
            <a:r>
              <a:rPr lang="en-US" altLang="zh-CN" sz="2200" dirty="0">
                <a:latin typeface="微软雅黑" panose="020B0503020204020204" pitchFamily="34" charset="-122"/>
                <a:ea typeface="微软雅黑" panose="020B0503020204020204" pitchFamily="34" charset="-122"/>
              </a:rPr>
              <a:t>DRAM</a:t>
            </a:r>
            <a:r>
              <a:rPr lang="zh-CN" altLang="en-US" sz="2200" dirty="0">
                <a:latin typeface="微软雅黑" panose="020B0503020204020204" pitchFamily="34" charset="-122"/>
                <a:ea typeface="微软雅黑" panose="020B0503020204020204" pitchFamily="34" charset="-122"/>
              </a:rPr>
              <a:t>：</a:t>
            </a:r>
            <a:r>
              <a:rPr lang="zh-CN" altLang="en-US" sz="2200" dirty="0" smtClean="0">
                <a:solidFill>
                  <a:schemeClr val="accent2"/>
                </a:solidFill>
                <a:latin typeface="微软雅黑" panose="020B0503020204020204" pitchFamily="34" charset="-122"/>
                <a:ea typeface="微软雅黑" panose="020B0503020204020204" pitchFamily="34" charset="-122"/>
              </a:rPr>
              <a:t>单</a:t>
            </a:r>
            <a:r>
              <a:rPr lang="en-US" altLang="zh-CN" sz="2200" dirty="0" smtClean="0">
                <a:solidFill>
                  <a:schemeClr val="accent2"/>
                </a:solidFill>
                <a:latin typeface="微软雅黑" panose="020B0503020204020204" pitchFamily="34" charset="-122"/>
                <a:ea typeface="微软雅黑" panose="020B0503020204020204" pitchFamily="34" charset="-122"/>
              </a:rPr>
              <a:t>MOS</a:t>
            </a:r>
            <a:r>
              <a:rPr lang="zh-CN" altLang="en-US" sz="2200" dirty="0" smtClean="0">
                <a:solidFill>
                  <a:schemeClr val="accent2"/>
                </a:solidFill>
                <a:latin typeface="微软雅黑" panose="020B0503020204020204" pitchFamily="34" charset="-122"/>
                <a:ea typeface="微软雅黑" panose="020B0503020204020204" pitchFamily="34" charset="-122"/>
              </a:rPr>
              <a:t>管，电容上存有大量电荷为</a:t>
            </a:r>
            <a:r>
              <a:rPr lang="en-US" altLang="zh-CN" sz="2200" dirty="0" smtClean="0">
                <a:solidFill>
                  <a:schemeClr val="accent2"/>
                </a:solidFill>
                <a:latin typeface="微软雅黑" panose="020B0503020204020204" pitchFamily="34" charset="-122"/>
                <a:ea typeface="微软雅黑" panose="020B0503020204020204" pitchFamily="34" charset="-122"/>
              </a:rPr>
              <a:t>1</a:t>
            </a:r>
            <a:r>
              <a:rPr lang="zh-CN" altLang="en-US" sz="2200" dirty="0" smtClean="0">
                <a:solidFill>
                  <a:schemeClr val="accent2"/>
                </a:solidFill>
                <a:latin typeface="微软雅黑" panose="020B0503020204020204" pitchFamily="34" charset="-122"/>
                <a:ea typeface="微软雅黑" panose="020B0503020204020204" pitchFamily="34" charset="-122"/>
              </a:rPr>
              <a:t>，否则</a:t>
            </a:r>
            <a:r>
              <a:rPr lang="en-US" altLang="zh-CN" sz="2200" dirty="0" smtClean="0">
                <a:solidFill>
                  <a:schemeClr val="accent2"/>
                </a:solidFill>
                <a:latin typeface="微软雅黑" panose="020B0503020204020204" pitchFamily="34" charset="-122"/>
                <a:ea typeface="微软雅黑" panose="020B0503020204020204" pitchFamily="34" charset="-122"/>
              </a:rPr>
              <a:t>0</a:t>
            </a:r>
            <a:endParaRPr lang="en-US" altLang="zh-CN" sz="2200"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400689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4139952" y="1556792"/>
            <a:ext cx="5004048" cy="4973191"/>
          </a:xfrm>
          <a:prstGeom prst="rect">
            <a:avLst/>
          </a:prstGeom>
        </p:spPr>
      </p:pic>
      <p:sp>
        <p:nvSpPr>
          <p:cNvPr id="2" name="标题 1">
            <a:extLst>
              <a:ext uri="{FF2B5EF4-FFF2-40B4-BE49-F238E27FC236}">
                <a16:creationId xmlns:a16="http://schemas.microsoft.com/office/drawing/2014/main" id="{9D272324-1634-4B8F-A273-E290C3C8AFE0}"/>
              </a:ext>
            </a:extLst>
          </p:cNvPr>
          <p:cNvSpPr>
            <a:spLocks noGrp="1"/>
          </p:cNvSpPr>
          <p:nvPr>
            <p:ph type="title"/>
          </p:nvPr>
        </p:nvSpPr>
        <p:spPr/>
        <p:txBody>
          <a:bodyPr/>
          <a:lstStyle/>
          <a:p>
            <a:r>
              <a:rPr lang="en-US" altLang="zh-CN" b="1" dirty="0"/>
              <a:t>1.3 FPGA</a:t>
            </a:r>
            <a:r>
              <a:rPr lang="zh-CN" altLang="en-US" b="1" dirty="0"/>
              <a:t>设计概述</a:t>
            </a:r>
          </a:p>
        </p:txBody>
      </p:sp>
      <p:sp>
        <p:nvSpPr>
          <p:cNvPr id="3" name="内容占位符 2">
            <a:extLst>
              <a:ext uri="{FF2B5EF4-FFF2-40B4-BE49-F238E27FC236}">
                <a16:creationId xmlns:a16="http://schemas.microsoft.com/office/drawing/2014/main" id="{23A96F41-A552-4ED4-9E35-E165F6D21FE8}"/>
              </a:ext>
            </a:extLst>
          </p:cNvPr>
          <p:cNvSpPr>
            <a:spLocks noGrp="1"/>
          </p:cNvSpPr>
          <p:nvPr>
            <p:ph idx="1"/>
          </p:nvPr>
        </p:nvSpPr>
        <p:spPr>
          <a:xfrm>
            <a:off x="35496" y="692696"/>
            <a:ext cx="8523654" cy="6111417"/>
          </a:xfrm>
        </p:spPr>
        <p:txBody>
          <a:bodyPr/>
          <a:lstStyle/>
          <a:p>
            <a:r>
              <a:rPr lang="zh-CN" altLang="en-US" sz="2200" b="1" dirty="0"/>
              <a:t>现场可编程门阵列（</a:t>
            </a:r>
            <a:r>
              <a:rPr lang="en-US" altLang="zh-CN" sz="2200" b="1" dirty="0"/>
              <a:t>Field Programmable Gate Array</a:t>
            </a:r>
            <a:r>
              <a:rPr lang="zh-CN" altLang="en-US" sz="2200" b="1" dirty="0"/>
              <a:t>，</a:t>
            </a:r>
            <a:r>
              <a:rPr lang="en-US" altLang="zh-CN" sz="2200" b="1" dirty="0"/>
              <a:t>FPGA</a:t>
            </a:r>
            <a:r>
              <a:rPr lang="zh-CN" altLang="en-US" sz="2200" b="1" dirty="0"/>
              <a:t>）是一种高集成度的复杂可编程逻辑器件</a:t>
            </a:r>
            <a:r>
              <a:rPr lang="zh-CN" altLang="en-US" sz="2200" b="1" dirty="0" smtClean="0"/>
              <a:t>，可</a:t>
            </a:r>
            <a:r>
              <a:rPr lang="zh-CN" altLang="en-US" sz="2200" b="1" dirty="0"/>
              <a:t>通过</a:t>
            </a:r>
            <a:r>
              <a:rPr lang="en-US" altLang="zh-CN" sz="2200" b="1" dirty="0">
                <a:solidFill>
                  <a:srgbClr val="C00000"/>
                </a:solidFill>
              </a:rPr>
              <a:t>EDA</a:t>
            </a:r>
            <a:r>
              <a:rPr lang="zh-CN" altLang="en-US" sz="2200" b="1" dirty="0">
                <a:solidFill>
                  <a:srgbClr val="C00000"/>
                </a:solidFill>
              </a:rPr>
              <a:t>软件</a:t>
            </a:r>
            <a:r>
              <a:rPr lang="zh-CN" altLang="en-US" sz="2200" b="1" dirty="0"/>
              <a:t>对其进行配置和编程，可反复擦写。</a:t>
            </a:r>
            <a:endParaRPr lang="en-US" altLang="zh-CN" sz="2200" b="1" dirty="0"/>
          </a:p>
          <a:p>
            <a:r>
              <a:rPr lang="en-US" altLang="zh-CN" sz="2200" b="1" dirty="0" smtClean="0"/>
              <a:t>FPGA</a:t>
            </a:r>
            <a:r>
              <a:rPr lang="zh-CN" altLang="en-US" sz="2200" b="1" dirty="0" smtClean="0"/>
              <a:t>内部包含大量</a:t>
            </a:r>
            <a:r>
              <a:rPr lang="zh-CN" altLang="en-US" sz="2200" b="1" dirty="0">
                <a:solidFill>
                  <a:srgbClr val="C00000"/>
                </a:solidFill>
              </a:rPr>
              <a:t>可配置</a:t>
            </a:r>
            <a:r>
              <a:rPr lang="zh-CN" altLang="en-US" sz="2200" b="1" dirty="0" smtClean="0">
                <a:solidFill>
                  <a:srgbClr val="C00000"/>
                </a:solidFill>
              </a:rPr>
              <a:t>逻</a:t>
            </a:r>
            <a:endParaRPr lang="en-US" altLang="zh-CN" sz="2200" b="1" dirty="0" smtClean="0">
              <a:solidFill>
                <a:srgbClr val="C00000"/>
              </a:solidFill>
            </a:endParaRPr>
          </a:p>
          <a:p>
            <a:pPr marL="0" indent="0">
              <a:buNone/>
            </a:pPr>
            <a:r>
              <a:rPr lang="en-US" altLang="zh-CN" sz="2200" b="1" dirty="0" smtClean="0">
                <a:solidFill>
                  <a:srgbClr val="C00000"/>
                </a:solidFill>
              </a:rPr>
              <a:t>   </a:t>
            </a:r>
            <a:r>
              <a:rPr lang="zh-CN" altLang="en-US" sz="2200" b="1" dirty="0" smtClean="0">
                <a:solidFill>
                  <a:srgbClr val="C00000"/>
                </a:solidFill>
              </a:rPr>
              <a:t>辑块</a:t>
            </a:r>
            <a:r>
              <a:rPr lang="en-US" altLang="zh-CN" sz="2200" b="1" dirty="0" smtClean="0">
                <a:solidFill>
                  <a:srgbClr val="C00000"/>
                </a:solidFill>
              </a:rPr>
              <a:t>CLB</a:t>
            </a:r>
            <a:r>
              <a:rPr lang="zh-CN" altLang="en-US" sz="2200" b="1" dirty="0" smtClean="0"/>
              <a:t>，它由若干</a:t>
            </a:r>
            <a:r>
              <a:rPr lang="zh-CN" altLang="en-US" sz="2200" b="1" dirty="0" smtClean="0">
                <a:solidFill>
                  <a:srgbClr val="C00000"/>
                </a:solidFill>
              </a:rPr>
              <a:t>查找表</a:t>
            </a:r>
            <a:endParaRPr lang="en-US" altLang="zh-CN" sz="2200" b="1" dirty="0" smtClean="0">
              <a:solidFill>
                <a:srgbClr val="C00000"/>
              </a:solidFill>
            </a:endParaRPr>
          </a:p>
          <a:p>
            <a:pPr marL="0" indent="0">
              <a:buNone/>
            </a:pPr>
            <a:r>
              <a:rPr lang="zh-CN" altLang="en-US" sz="2200" b="1" dirty="0" smtClean="0"/>
              <a:t>（</a:t>
            </a:r>
            <a:r>
              <a:rPr lang="en-US" altLang="zh-CN" sz="2200" b="1" dirty="0"/>
              <a:t>Look-Up Table</a:t>
            </a:r>
            <a:r>
              <a:rPr lang="zh-CN" altLang="en-US" sz="2200" b="1" dirty="0"/>
              <a:t>，</a:t>
            </a:r>
            <a:r>
              <a:rPr lang="en-US" altLang="zh-CN" sz="2200" b="1" dirty="0"/>
              <a:t>LUT</a:t>
            </a:r>
            <a:r>
              <a:rPr lang="zh-CN" altLang="en-US" sz="2200" b="1" dirty="0"/>
              <a:t>）</a:t>
            </a:r>
            <a:r>
              <a:rPr lang="zh-CN" altLang="zh-CN" sz="2200" b="1" dirty="0" smtClean="0"/>
              <a:t>及</a:t>
            </a:r>
            <a:endParaRPr lang="en-US" altLang="zh-CN" sz="2200" b="1" dirty="0" smtClean="0"/>
          </a:p>
          <a:p>
            <a:pPr marL="0" indent="0">
              <a:buNone/>
            </a:pPr>
            <a:r>
              <a:rPr lang="en-US" altLang="zh-CN" sz="2200" b="1" dirty="0" smtClean="0">
                <a:solidFill>
                  <a:srgbClr val="C00000"/>
                </a:solidFill>
              </a:rPr>
              <a:t>  </a:t>
            </a:r>
            <a:r>
              <a:rPr lang="zh-CN" altLang="zh-CN" sz="2200" b="1" dirty="0" smtClean="0">
                <a:solidFill>
                  <a:srgbClr val="C00000"/>
                </a:solidFill>
              </a:rPr>
              <a:t>多</a:t>
            </a:r>
            <a:r>
              <a:rPr lang="zh-CN" altLang="zh-CN" sz="2200" b="1" dirty="0">
                <a:solidFill>
                  <a:srgbClr val="C00000"/>
                </a:solidFill>
              </a:rPr>
              <a:t>路选择器</a:t>
            </a:r>
            <a:r>
              <a:rPr lang="zh-CN" altLang="zh-CN" sz="2200" b="1" dirty="0"/>
              <a:t>、</a:t>
            </a:r>
            <a:r>
              <a:rPr lang="zh-CN" altLang="zh-CN" sz="2200" b="1" dirty="0">
                <a:solidFill>
                  <a:srgbClr val="C00000"/>
                </a:solidFill>
              </a:rPr>
              <a:t>进位链</a:t>
            </a:r>
            <a:r>
              <a:rPr lang="zh-CN" altLang="zh-CN" sz="2200" b="1" dirty="0"/>
              <a:t>、</a:t>
            </a:r>
            <a:r>
              <a:rPr lang="zh-CN" altLang="zh-CN" sz="2200" b="1" dirty="0" smtClean="0">
                <a:solidFill>
                  <a:srgbClr val="C00000"/>
                </a:solidFill>
              </a:rPr>
              <a:t>触发器</a:t>
            </a:r>
            <a:endParaRPr lang="en-US" altLang="zh-CN" sz="2200" b="1" dirty="0" smtClean="0">
              <a:solidFill>
                <a:srgbClr val="C00000"/>
              </a:solidFill>
            </a:endParaRPr>
          </a:p>
          <a:p>
            <a:pPr marL="0" indent="0">
              <a:buNone/>
            </a:pPr>
            <a:r>
              <a:rPr lang="en-US" altLang="zh-CN" sz="2200" b="1" dirty="0" smtClean="0"/>
              <a:t>  </a:t>
            </a:r>
            <a:r>
              <a:rPr lang="en-US" altLang="zh-CN" sz="2200" b="1" dirty="0" smtClean="0">
                <a:solidFill>
                  <a:srgbClr val="C00000"/>
                </a:solidFill>
              </a:rPr>
              <a:t>FF</a:t>
            </a:r>
            <a:r>
              <a:rPr lang="zh-CN" altLang="zh-CN" sz="2200" b="1" dirty="0" smtClean="0"/>
              <a:t>等</a:t>
            </a:r>
            <a:r>
              <a:rPr lang="zh-CN" altLang="zh-CN" sz="2200" b="1" dirty="0"/>
              <a:t>附加逻辑组成</a:t>
            </a:r>
            <a:r>
              <a:rPr lang="zh-CN" altLang="en-US" sz="2200" b="1" dirty="0" smtClean="0"/>
              <a:t>。</a:t>
            </a:r>
            <a:endParaRPr lang="en-US" altLang="zh-CN" sz="2200" b="1" dirty="0" smtClean="0"/>
          </a:p>
          <a:p>
            <a:r>
              <a:rPr lang="zh-CN" altLang="en-US" sz="2200" b="1" dirty="0">
                <a:solidFill>
                  <a:srgbClr val="C00000"/>
                </a:solidFill>
              </a:rPr>
              <a:t>可</a:t>
            </a:r>
            <a:r>
              <a:rPr lang="zh-CN" altLang="en-US" sz="2200" b="1" dirty="0" smtClean="0">
                <a:solidFill>
                  <a:srgbClr val="C00000"/>
                </a:solidFill>
              </a:rPr>
              <a:t>对</a:t>
            </a:r>
            <a:r>
              <a:rPr lang="en-US" altLang="zh-CN" sz="2200" b="1" dirty="0">
                <a:solidFill>
                  <a:srgbClr val="C00000"/>
                </a:solidFill>
              </a:rPr>
              <a:t>CLB</a:t>
            </a:r>
            <a:r>
              <a:rPr lang="zh-CN" altLang="en-US" sz="2200" b="1" dirty="0" smtClean="0">
                <a:solidFill>
                  <a:srgbClr val="C00000"/>
                </a:solidFill>
              </a:rPr>
              <a:t>进行不同配置</a:t>
            </a:r>
            <a:r>
              <a:rPr lang="zh-CN" altLang="en-US" sz="2200" b="1" dirty="0" smtClean="0"/>
              <a:t>。</a:t>
            </a:r>
            <a:endParaRPr lang="en-US" altLang="zh-CN" sz="2200" b="1" dirty="0" smtClean="0"/>
          </a:p>
          <a:p>
            <a:pPr marL="0" indent="0">
              <a:buNone/>
            </a:pPr>
            <a:r>
              <a:rPr lang="en-US" altLang="zh-CN" sz="2200" b="1" dirty="0"/>
              <a:t> </a:t>
            </a:r>
            <a:r>
              <a:rPr lang="en-US" altLang="zh-CN" sz="2200" b="1" dirty="0" smtClean="0"/>
              <a:t>  </a:t>
            </a:r>
            <a:r>
              <a:rPr lang="zh-CN" altLang="en-US" sz="2200" b="1" dirty="0" smtClean="0"/>
              <a:t>如右图：可对</a:t>
            </a:r>
            <a:r>
              <a:rPr lang="en-US" altLang="zh-CN" sz="2200" b="1" dirty="0" smtClean="0"/>
              <a:t>MUX</a:t>
            </a:r>
            <a:r>
              <a:rPr lang="zh-CN" altLang="en-US" sz="2200" b="1" dirty="0" smtClean="0"/>
              <a:t>编程配置</a:t>
            </a:r>
            <a:endParaRPr lang="en-US" altLang="zh-CN" sz="2200" b="1" dirty="0" smtClean="0"/>
          </a:p>
          <a:p>
            <a:pPr marL="0" indent="0">
              <a:buNone/>
            </a:pPr>
            <a:r>
              <a:rPr lang="en-US" altLang="zh-CN" sz="2200" b="1" dirty="0"/>
              <a:t> </a:t>
            </a:r>
            <a:r>
              <a:rPr lang="en-US" altLang="zh-CN" sz="2200" b="1" dirty="0" smtClean="0"/>
              <a:t>  </a:t>
            </a:r>
            <a:r>
              <a:rPr lang="zh-CN" altLang="en-US" sz="2200" b="1" dirty="0" smtClean="0"/>
              <a:t>为输出是</a:t>
            </a:r>
            <a:r>
              <a:rPr lang="en-US" altLang="zh-CN" sz="2200" b="1" dirty="0" smtClean="0"/>
              <a:t>LUT</a:t>
            </a:r>
            <a:r>
              <a:rPr lang="zh-CN" altLang="en-US" sz="2200" b="1" dirty="0" smtClean="0"/>
              <a:t>实现的组合逻辑</a:t>
            </a:r>
            <a:endParaRPr lang="en-US" altLang="zh-CN" sz="2200" b="1" dirty="0" smtClean="0"/>
          </a:p>
          <a:p>
            <a:pPr marL="0" indent="0">
              <a:buNone/>
            </a:pPr>
            <a:r>
              <a:rPr lang="en-US" altLang="zh-CN" sz="2200" b="1" dirty="0"/>
              <a:t> </a:t>
            </a:r>
            <a:r>
              <a:rPr lang="en-US" altLang="zh-CN" sz="2200" b="1" dirty="0" smtClean="0"/>
              <a:t>  </a:t>
            </a:r>
            <a:r>
              <a:rPr lang="zh-CN" altLang="en-US" sz="2200" b="1" dirty="0" smtClean="0"/>
              <a:t>电路结果</a:t>
            </a:r>
            <a:r>
              <a:rPr lang="en-US" altLang="zh-CN" sz="2200" b="1" dirty="0" smtClean="0"/>
              <a:t>Y</a:t>
            </a:r>
            <a:r>
              <a:rPr lang="zh-CN" altLang="en-US" sz="2200" b="1" dirty="0" smtClean="0"/>
              <a:t>；也可配置为输出</a:t>
            </a:r>
            <a:endParaRPr lang="en-US" altLang="zh-CN" sz="2200" b="1" dirty="0"/>
          </a:p>
          <a:p>
            <a:pPr marL="0" indent="0">
              <a:buNone/>
            </a:pPr>
            <a:r>
              <a:rPr lang="en-US" altLang="zh-CN" sz="2200" b="1" dirty="0" smtClean="0"/>
              <a:t>   </a:t>
            </a:r>
            <a:r>
              <a:rPr lang="zh-CN" altLang="en-US" sz="2200" b="1" dirty="0" smtClean="0"/>
              <a:t>是时序逻辑电路</a:t>
            </a:r>
            <a:r>
              <a:rPr lang="zh-CN" altLang="en-US" sz="2200" b="1" dirty="0"/>
              <a:t>结果</a:t>
            </a:r>
            <a:r>
              <a:rPr lang="en-US" altLang="zh-CN" sz="2200" b="1" dirty="0" smtClean="0"/>
              <a:t>Q</a:t>
            </a:r>
            <a:r>
              <a:rPr lang="zh-CN" altLang="en-US" sz="2200" b="1" dirty="0" smtClean="0"/>
              <a:t>。</a:t>
            </a:r>
            <a:endParaRPr lang="en-US" altLang="zh-CN" sz="2200" b="1" dirty="0" smtClean="0"/>
          </a:p>
          <a:p>
            <a:r>
              <a:rPr lang="en-US" altLang="zh-CN" sz="2200" b="1" dirty="0"/>
              <a:t>LUT</a:t>
            </a:r>
            <a:r>
              <a:rPr lang="zh-CN" altLang="en-US" sz="2200" b="1" dirty="0"/>
              <a:t>本质上是一个</a:t>
            </a:r>
            <a:r>
              <a:rPr lang="en-US" altLang="zh-CN" sz="2200" b="1" dirty="0" smtClean="0"/>
              <a:t>RAM</a:t>
            </a:r>
            <a:r>
              <a:rPr lang="zh-CN" altLang="en-US" sz="2200" b="1" dirty="0" smtClean="0"/>
              <a:t>，多</a:t>
            </a:r>
            <a:r>
              <a:rPr lang="zh-CN" altLang="en-US" sz="2200" b="1" dirty="0" smtClean="0">
                <a:solidFill>
                  <a:srgbClr val="C00000"/>
                </a:solidFill>
              </a:rPr>
              <a:t>采用</a:t>
            </a:r>
            <a:r>
              <a:rPr lang="en-US" altLang="zh-CN" sz="2200" b="1" dirty="0" smtClean="0">
                <a:solidFill>
                  <a:srgbClr val="C00000"/>
                </a:solidFill>
              </a:rPr>
              <a:t>SRAM</a:t>
            </a:r>
            <a:r>
              <a:rPr lang="zh-CN" altLang="en-US" sz="2200" b="1" dirty="0" smtClean="0">
                <a:solidFill>
                  <a:srgbClr val="C00000"/>
                </a:solidFill>
              </a:rPr>
              <a:t>实现</a:t>
            </a:r>
            <a:r>
              <a:rPr lang="zh-CN" altLang="en-US" sz="2200" b="1" dirty="0" smtClean="0"/>
              <a:t>。</a:t>
            </a:r>
            <a:endParaRPr lang="en-US" altLang="zh-CN" sz="2200" b="1" dirty="0"/>
          </a:p>
        </p:txBody>
      </p:sp>
      <p:sp>
        <p:nvSpPr>
          <p:cNvPr id="6" name="灯片编号占位符 5">
            <a:extLst>
              <a:ext uri="{FF2B5EF4-FFF2-40B4-BE49-F238E27FC236}">
                <a16:creationId xmlns:a16="http://schemas.microsoft.com/office/drawing/2014/main" id="{06C119EE-EEEC-4C3A-A145-DDD4A75FE433}"/>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18</a:t>
            </a:fld>
            <a:endParaRPr lang="en-US" altLang="zh-CN"/>
          </a:p>
        </p:txBody>
      </p:sp>
      <p:sp>
        <p:nvSpPr>
          <p:cNvPr id="5" name="矩形 4"/>
          <p:cNvSpPr/>
          <p:nvPr/>
        </p:nvSpPr>
        <p:spPr>
          <a:xfrm>
            <a:off x="6343431" y="6403010"/>
            <a:ext cx="2212465" cy="400110"/>
          </a:xfrm>
          <a:prstGeom prst="rect">
            <a:avLst/>
          </a:prstGeom>
        </p:spPr>
        <p:txBody>
          <a:bodyPr wrap="none">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最简单</a:t>
            </a:r>
            <a:r>
              <a:rPr lang="zh-CN" altLang="en-US" sz="2000" dirty="0" smtClean="0">
                <a:solidFill>
                  <a:schemeClr val="accent2"/>
                </a:solidFill>
                <a:latin typeface="微软雅黑" panose="020B0503020204020204" pitchFamily="34" charset="-122"/>
                <a:ea typeface="微软雅黑" panose="020B0503020204020204" pitchFamily="34" charset="-122"/>
              </a:rPr>
              <a:t>的</a:t>
            </a:r>
            <a:r>
              <a:rPr lang="en-US" altLang="zh-CN" sz="2000" dirty="0" smtClean="0">
                <a:solidFill>
                  <a:srgbClr val="FF0000"/>
                </a:solidFill>
                <a:latin typeface="微软雅黑" panose="020B0503020204020204" pitchFamily="34" charset="-122"/>
                <a:ea typeface="微软雅黑" panose="020B0503020204020204" pitchFamily="34" charset="-122"/>
              </a:rPr>
              <a:t>CLB</a:t>
            </a:r>
            <a:r>
              <a:rPr lang="zh-CN" altLang="en-US" sz="2000" dirty="0" smtClean="0">
                <a:solidFill>
                  <a:schemeClr val="accent2"/>
                </a:solidFill>
                <a:latin typeface="微软雅黑" panose="020B0503020204020204" pitchFamily="34" charset="-122"/>
                <a:ea typeface="微软雅黑" panose="020B0503020204020204" pitchFamily="34" charset="-122"/>
              </a:rPr>
              <a:t>结构</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7" name="文本框 6"/>
          <p:cNvSpPr txBox="1"/>
          <p:nvPr/>
        </p:nvSpPr>
        <p:spPr>
          <a:xfrm rot="5400000">
            <a:off x="6995011" y="3763779"/>
            <a:ext cx="720080" cy="338554"/>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MUX</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rot="5400000">
            <a:off x="7717171" y="3939167"/>
            <a:ext cx="720080" cy="338554"/>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FF</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7345794"/>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D361F-BD9D-4CB7-8E86-CA7F83284C96}"/>
              </a:ext>
            </a:extLst>
          </p:cNvPr>
          <p:cNvSpPr>
            <a:spLocks noGrp="1"/>
          </p:cNvSpPr>
          <p:nvPr>
            <p:ph type="title"/>
          </p:nvPr>
        </p:nvSpPr>
        <p:spPr/>
        <p:txBody>
          <a:bodyPr/>
          <a:lstStyle/>
          <a:p>
            <a:r>
              <a:rPr lang="en-US" altLang="zh-CN" b="1" dirty="0"/>
              <a:t>1.3 FPGA</a:t>
            </a:r>
            <a:r>
              <a:rPr lang="zh-CN" altLang="en-US" b="1" dirty="0"/>
              <a:t>设计概述</a:t>
            </a:r>
          </a:p>
        </p:txBody>
      </p:sp>
      <p:sp>
        <p:nvSpPr>
          <p:cNvPr id="3" name="内容占位符 2">
            <a:extLst>
              <a:ext uri="{FF2B5EF4-FFF2-40B4-BE49-F238E27FC236}">
                <a16:creationId xmlns:a16="http://schemas.microsoft.com/office/drawing/2014/main" id="{1CEBF883-3FE4-4119-AEA6-9CDA35C34C2B}"/>
              </a:ext>
            </a:extLst>
          </p:cNvPr>
          <p:cNvSpPr>
            <a:spLocks noGrp="1"/>
          </p:cNvSpPr>
          <p:nvPr>
            <p:ph idx="1"/>
          </p:nvPr>
        </p:nvSpPr>
        <p:spPr>
          <a:xfrm>
            <a:off x="357822" y="798555"/>
            <a:ext cx="8686800" cy="1337802"/>
          </a:xfrm>
        </p:spPr>
        <p:txBody>
          <a:bodyPr/>
          <a:lstStyle/>
          <a:p>
            <a:r>
              <a:rPr lang="zh-CN" altLang="en-US" sz="2200" b="1" dirty="0"/>
              <a:t>函数发生器通过</a:t>
            </a:r>
            <a:r>
              <a:rPr lang="zh-CN" altLang="en-US" sz="2200" b="1" dirty="0">
                <a:solidFill>
                  <a:srgbClr val="FF0000"/>
                </a:solidFill>
              </a:rPr>
              <a:t>查找</a:t>
            </a:r>
            <a:r>
              <a:rPr lang="zh-CN" altLang="en-US" sz="2200" b="1" dirty="0" smtClean="0">
                <a:solidFill>
                  <a:srgbClr val="FF0000"/>
                </a:solidFill>
              </a:rPr>
              <a:t>表</a:t>
            </a:r>
            <a:r>
              <a:rPr lang="en-US" altLang="zh-CN" sz="2200" b="1" dirty="0" smtClean="0"/>
              <a:t>LUT</a:t>
            </a:r>
            <a:r>
              <a:rPr lang="zh-CN" altLang="en-US" sz="2200" b="1" dirty="0" smtClean="0"/>
              <a:t>实现，其中的内容</a:t>
            </a:r>
            <a:r>
              <a:rPr lang="zh-CN" altLang="en-US" sz="2200" b="1" dirty="0" smtClean="0">
                <a:solidFill>
                  <a:srgbClr val="C00000"/>
                </a:solidFill>
              </a:rPr>
              <a:t>可编程配置</a:t>
            </a:r>
            <a:endParaRPr lang="en-US" altLang="zh-CN" sz="2200" b="1" dirty="0">
              <a:solidFill>
                <a:srgbClr val="C00000"/>
              </a:solidFill>
            </a:endParaRPr>
          </a:p>
          <a:p>
            <a:r>
              <a:rPr lang="en-US" altLang="zh-CN" sz="2200" b="1" dirty="0" smtClean="0"/>
              <a:t>LUT</a:t>
            </a:r>
            <a:r>
              <a:rPr lang="zh-CN" altLang="en-US" sz="2200" b="1" dirty="0" smtClean="0"/>
              <a:t>存储单元中存放</a:t>
            </a:r>
            <a:r>
              <a:rPr lang="zh-CN" altLang="en-US" sz="2200" b="1" dirty="0"/>
              <a:t>函数输出值，用于实现一个</a:t>
            </a:r>
            <a:r>
              <a:rPr lang="zh-CN" altLang="en-US" sz="2200" b="1" dirty="0" smtClean="0"/>
              <a:t>小规模逻辑函数</a:t>
            </a:r>
            <a:endParaRPr lang="en-US" altLang="zh-CN" sz="2200" b="1" dirty="0"/>
          </a:p>
          <a:p>
            <a:pPr marL="0" indent="0">
              <a:buNone/>
            </a:pPr>
            <a:r>
              <a:rPr lang="zh-CN" altLang="en-US" sz="2200" b="1" dirty="0" smtClean="0">
                <a:solidFill>
                  <a:schemeClr val="accent2"/>
                </a:solidFill>
              </a:rPr>
              <a:t>举例：若要实现</a:t>
            </a:r>
            <a:r>
              <a:rPr lang="zh-CN" altLang="en-US" sz="2200" b="1" dirty="0">
                <a:solidFill>
                  <a:schemeClr val="accent2"/>
                </a:solidFill>
              </a:rPr>
              <a:t>函数</a:t>
            </a:r>
          </a:p>
        </p:txBody>
      </p:sp>
      <p:sp>
        <p:nvSpPr>
          <p:cNvPr id="6" name="灯片编号占位符 5">
            <a:extLst>
              <a:ext uri="{FF2B5EF4-FFF2-40B4-BE49-F238E27FC236}">
                <a16:creationId xmlns:a16="http://schemas.microsoft.com/office/drawing/2014/main" id="{81C59AD8-F61A-4CA7-A056-19036F19AE15}"/>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19</a:t>
            </a:fld>
            <a:endParaRPr lang="en-US" altLang="zh-CN"/>
          </a:p>
        </p:txBody>
      </p:sp>
      <mc:AlternateContent xmlns:mc="http://schemas.openxmlformats.org/markup-compatibility/2006" xmlns:a14="http://schemas.microsoft.com/office/drawing/2010/main">
        <mc:Choice Requires="a14">
          <p:sp>
            <p:nvSpPr>
              <p:cNvPr id="8" name="内容占位符 10">
                <a:extLst>
                  <a:ext uri="{FF2B5EF4-FFF2-40B4-BE49-F238E27FC236}">
                    <a16:creationId xmlns:a16="http://schemas.microsoft.com/office/drawing/2014/main" id="{B7CD15D9-5EB5-415F-A6F2-76EB5CD05144}"/>
                  </a:ext>
                </a:extLst>
              </p:cNvPr>
              <p:cNvSpPr txBox="1">
                <a:spLocks/>
              </p:cNvSpPr>
              <p:nvPr/>
            </p:nvSpPr>
            <p:spPr bwMode="auto">
              <a:xfrm>
                <a:off x="3109324" y="1550420"/>
                <a:ext cx="3348523" cy="51752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kern="0" dirty="0" smtClean="0">
                    <a:solidFill>
                      <a:schemeClr val="accent2"/>
                    </a:solidFill>
                    <a:latin typeface="微软雅黑" panose="020B0503020204020204" pitchFamily="34" charset="-122"/>
                    <a:ea typeface="微软雅黑" panose="020B0503020204020204" pitchFamily="34" charset="-122"/>
                  </a:rPr>
                  <a:t>f(</a:t>
                </a:r>
                <a:r>
                  <a:rPr lang="en-US" altLang="zh-CN" kern="0" dirty="0" err="1">
                    <a:solidFill>
                      <a:schemeClr val="accent2"/>
                    </a:solidFill>
                    <a:latin typeface="微软雅黑" panose="020B0503020204020204" pitchFamily="34" charset="-122"/>
                    <a:ea typeface="微软雅黑" panose="020B0503020204020204" pitchFamily="34" charset="-122"/>
                  </a:rPr>
                  <a:t>a,b,c</a:t>
                </a:r>
                <a:r>
                  <a:rPr lang="en-US" altLang="zh-CN" kern="0" dirty="0">
                    <a:solidFill>
                      <a:schemeClr val="accent2"/>
                    </a:solidFill>
                    <a:latin typeface="微软雅黑" panose="020B0503020204020204" pitchFamily="34" charset="-122"/>
                    <a:ea typeface="微软雅黑" panose="020B0503020204020204" pitchFamily="34" charset="-122"/>
                  </a:rPr>
                  <a:t>) = ab+</a:t>
                </a:r>
                <a14:m>
                  <m:oMath xmlns:m="http://schemas.openxmlformats.org/officeDocument/2006/math">
                    <m:acc>
                      <m:accPr>
                        <m:chr m:val="̅"/>
                        <m:ctrlPr>
                          <a:rPr lang="en-US" altLang="zh-CN" sz="3600" i="1" kern="0" smtClean="0">
                            <a:solidFill>
                              <a:schemeClr val="accent2"/>
                            </a:solidFill>
                            <a:latin typeface="Cambria Math" panose="02040503050406030204" pitchFamily="18" charset="0"/>
                            <a:ea typeface="+mj-ea"/>
                          </a:rPr>
                        </m:ctrlPr>
                      </m:accPr>
                      <m:e>
                        <m:r>
                          <a:rPr lang="en-US" altLang="zh-CN" sz="3600" b="1" i="0" kern="0">
                            <a:solidFill>
                              <a:schemeClr val="accent2"/>
                            </a:solidFill>
                            <a:latin typeface="Cambria Math" panose="02040503050406030204" pitchFamily="18" charset="0"/>
                            <a:ea typeface="+mj-ea"/>
                          </a:rPr>
                          <m:t>𝐜</m:t>
                        </m:r>
                      </m:e>
                    </m:acc>
                  </m:oMath>
                </a14:m>
                <a:endParaRPr lang="zh-CN" altLang="en-US" sz="3600" kern="0" dirty="0">
                  <a:solidFill>
                    <a:schemeClr val="accent2"/>
                  </a:solidFill>
                  <a:latin typeface="微软雅黑" panose="020B0503020204020204" pitchFamily="34" charset="-122"/>
                  <a:ea typeface="微软雅黑" panose="020B0503020204020204" pitchFamily="34" charset="-122"/>
                </a:endParaRPr>
              </a:p>
            </p:txBody>
          </p:sp>
        </mc:Choice>
        <mc:Fallback xmlns="">
          <p:sp>
            <p:nvSpPr>
              <p:cNvPr id="8" name="内容占位符 10">
                <a:extLst>
                  <a:ext uri="{FF2B5EF4-FFF2-40B4-BE49-F238E27FC236}">
                    <a16:creationId xmlns:a16="http://schemas.microsoft.com/office/drawing/2014/main" id="{B7CD15D9-5EB5-415F-A6F2-76EB5CD05144}"/>
                  </a:ext>
                </a:extLst>
              </p:cNvPr>
              <p:cNvSpPr txBox="1">
                <a:spLocks noRot="1" noChangeAspect="1" noMove="1" noResize="1" noEditPoints="1" noAdjustHandles="1" noChangeArrowheads="1" noChangeShapeType="1" noTextEdit="1"/>
              </p:cNvSpPr>
              <p:nvPr/>
            </p:nvSpPr>
            <p:spPr bwMode="auto">
              <a:xfrm>
                <a:off x="3109324" y="1550420"/>
                <a:ext cx="3348523" cy="517526"/>
              </a:xfrm>
              <a:prstGeom prst="rect">
                <a:avLst/>
              </a:prstGeom>
              <a:blipFill>
                <a:blip r:embed="rId4"/>
                <a:stretch>
                  <a:fillRect l="-4189" t="-1176" b="-5647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9" name="Group 81">
            <a:extLst>
              <a:ext uri="{FF2B5EF4-FFF2-40B4-BE49-F238E27FC236}">
                <a16:creationId xmlns:a16="http://schemas.microsoft.com/office/drawing/2014/main" id="{C41D0A1C-1AAA-4505-A2F6-1D5A255EFED8}"/>
              </a:ext>
            </a:extLst>
          </p:cNvPr>
          <p:cNvGraphicFramePr>
            <a:graphicFrameLocks/>
          </p:cNvGraphicFramePr>
          <p:nvPr>
            <p:extLst>
              <p:ext uri="{D42A27DB-BD31-4B8C-83A1-F6EECF244321}">
                <p14:modId xmlns:p14="http://schemas.microsoft.com/office/powerpoint/2010/main" val="2409793649"/>
              </p:ext>
            </p:extLst>
          </p:nvPr>
        </p:nvGraphicFramePr>
        <p:xfrm>
          <a:off x="251520" y="2887176"/>
          <a:ext cx="1530350" cy="3566160"/>
        </p:xfrm>
        <a:graphic>
          <a:graphicData uri="http://schemas.openxmlformats.org/drawingml/2006/table">
            <a:tbl>
              <a:tblPr/>
              <a:tblGrid>
                <a:gridCol w="382588">
                  <a:extLst>
                    <a:ext uri="{9D8B030D-6E8A-4147-A177-3AD203B41FA5}">
                      <a16:colId xmlns:a16="http://schemas.microsoft.com/office/drawing/2014/main" val="20000"/>
                    </a:ext>
                  </a:extLst>
                </a:gridCol>
                <a:gridCol w="382587">
                  <a:extLst>
                    <a:ext uri="{9D8B030D-6E8A-4147-A177-3AD203B41FA5}">
                      <a16:colId xmlns:a16="http://schemas.microsoft.com/office/drawing/2014/main" val="20001"/>
                    </a:ext>
                  </a:extLst>
                </a:gridCol>
                <a:gridCol w="382588">
                  <a:extLst>
                    <a:ext uri="{9D8B030D-6E8A-4147-A177-3AD203B41FA5}">
                      <a16:colId xmlns:a16="http://schemas.microsoft.com/office/drawing/2014/main" val="20002"/>
                    </a:ext>
                  </a:extLst>
                </a:gridCol>
                <a:gridCol w="382587">
                  <a:extLst>
                    <a:ext uri="{9D8B030D-6E8A-4147-A177-3AD203B41FA5}">
                      <a16:colId xmlns:a16="http://schemas.microsoft.com/office/drawing/2014/main" val="20003"/>
                    </a:ext>
                  </a:extLst>
                </a:gridCol>
              </a:tblGrid>
              <a:tr h="2428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accent2"/>
                          </a:solidFill>
                          <a:effectLst/>
                          <a:latin typeface="微软雅黑" panose="020B0503020204020204" pitchFamily="34" charset="-122"/>
                          <a:ea typeface="微软雅黑" panose="020B0503020204020204" pitchFamily="34" charset="-122"/>
                          <a:cs typeface="Arial" pitchFamily="34"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444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accent2"/>
                          </a:solidFill>
                          <a:effectLst/>
                          <a:latin typeface="微软雅黑" panose="020B0503020204020204" pitchFamily="34" charset="-122"/>
                          <a:ea typeface="微软雅黑" panose="020B0503020204020204" pitchFamily="34" charset="-122"/>
                          <a:cs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28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accent2"/>
                          </a:solidFill>
                          <a:effectLst/>
                          <a:latin typeface="微软雅黑" panose="020B0503020204020204" pitchFamily="34" charset="-122"/>
                          <a:ea typeface="微软雅黑" panose="020B0503020204020204" pitchFamily="34" charset="-122"/>
                          <a:cs typeface="Arial"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428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accent2"/>
                          </a:solidFill>
                          <a:effectLst/>
                          <a:latin typeface="微软雅黑" panose="020B0503020204020204" pitchFamily="34" charset="-122"/>
                          <a:ea typeface="微软雅黑" panose="020B0503020204020204" pitchFamily="34" charset="-122"/>
                          <a:cs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44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accent2"/>
                          </a:solidFill>
                          <a:effectLst/>
                          <a:latin typeface="微软雅黑" panose="020B0503020204020204" pitchFamily="34" charset="-122"/>
                          <a:ea typeface="微软雅黑" panose="020B0503020204020204" pitchFamily="34" charset="-122"/>
                          <a:cs typeface="Arial"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428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accent2"/>
                          </a:solidFill>
                          <a:effectLst/>
                          <a:latin typeface="微软雅黑" panose="020B0503020204020204" pitchFamily="34" charset="-122"/>
                          <a:ea typeface="微软雅黑" panose="020B0503020204020204" pitchFamily="34" charset="-122"/>
                          <a:cs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428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accent2"/>
                          </a:solidFill>
                          <a:effectLst/>
                          <a:latin typeface="微软雅黑" panose="020B0503020204020204" pitchFamily="34" charset="-122"/>
                          <a:ea typeface="微软雅黑" panose="020B0503020204020204" pitchFamily="34" charset="-122"/>
                          <a:cs typeface="Arial"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444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accent2"/>
                          </a:solidFill>
                          <a:effectLst/>
                          <a:latin typeface="微软雅黑" panose="020B0503020204020204" pitchFamily="34" charset="-122"/>
                          <a:ea typeface="微软雅黑" panose="020B0503020204020204" pitchFamily="34" charset="-122"/>
                          <a:cs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428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a:ln>
                            <a:noFill/>
                          </a:ln>
                          <a:solidFill>
                            <a:schemeClr val="accent2"/>
                          </a:solidFill>
                          <a:effectLst/>
                          <a:latin typeface="微软雅黑" panose="020B0503020204020204" pitchFamily="34" charset="-122"/>
                          <a:ea typeface="微软雅黑" panose="020B0503020204020204" pitchFamily="34" charset="-122"/>
                          <a:cs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graphicFrame>
        <p:nvGraphicFramePr>
          <p:cNvPr id="10" name="Object 5">
            <a:extLst>
              <a:ext uri="{FF2B5EF4-FFF2-40B4-BE49-F238E27FC236}">
                <a16:creationId xmlns:a16="http://schemas.microsoft.com/office/drawing/2014/main" id="{C49F91A7-8C7F-45BE-B107-C8D36BD30270}"/>
              </a:ext>
            </a:extLst>
          </p:cNvPr>
          <p:cNvGraphicFramePr>
            <a:graphicFrameLocks noChangeAspect="1"/>
          </p:cNvGraphicFramePr>
          <p:nvPr>
            <p:extLst>
              <p:ext uri="{D42A27DB-BD31-4B8C-83A1-F6EECF244321}">
                <p14:modId xmlns:p14="http://schemas.microsoft.com/office/powerpoint/2010/main" val="3150887484"/>
              </p:ext>
            </p:extLst>
          </p:nvPr>
        </p:nvGraphicFramePr>
        <p:xfrm>
          <a:off x="2323068" y="2819731"/>
          <a:ext cx="3026728" cy="2019584"/>
        </p:xfrm>
        <a:graphic>
          <a:graphicData uri="http://schemas.openxmlformats.org/presentationml/2006/ole">
            <mc:AlternateContent xmlns:mc="http://schemas.openxmlformats.org/markup-compatibility/2006">
              <mc:Choice xmlns:v="urn:schemas-microsoft-com:vml" Requires="v">
                <p:oleObj spid="_x0000_s430336" name="Visio" r:id="rId5" imgW="5866638" imgH="2692908" progId="Visio.Drawing.11">
                  <p:embed/>
                </p:oleObj>
              </mc:Choice>
              <mc:Fallback>
                <p:oleObj name="Visio" r:id="rId5" imgW="5866638" imgH="2692908" progId="Visio.Drawing.11">
                  <p:embed/>
                  <p:pic>
                    <p:nvPicPr>
                      <p:cNvPr id="8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3068" y="2819731"/>
                        <a:ext cx="3026728" cy="2019584"/>
                      </a:xfrm>
                      <a:prstGeom prst="rect">
                        <a:avLst/>
                      </a:prstGeom>
                      <a:solidFill>
                        <a:schemeClr val="bg1"/>
                      </a:solidFill>
                      <a:ln w="28575">
                        <a:noFill/>
                        <a:miter lim="800000"/>
                        <a:headEnd/>
                        <a:tailEnd/>
                      </a:ln>
                      <a:effectLst/>
                      <a:extLst/>
                    </p:spPr>
                  </p:pic>
                </p:oleObj>
              </mc:Fallback>
            </mc:AlternateContent>
          </a:graphicData>
        </a:graphic>
      </p:graphicFrame>
      <p:sp>
        <p:nvSpPr>
          <p:cNvPr id="86" name="矩形 85">
            <a:extLst>
              <a:ext uri="{FF2B5EF4-FFF2-40B4-BE49-F238E27FC236}">
                <a16:creationId xmlns:a16="http://schemas.microsoft.com/office/drawing/2014/main" id="{4222F7DF-0165-479F-9164-F55C2A7AAABA}"/>
              </a:ext>
            </a:extLst>
          </p:cNvPr>
          <p:cNvSpPr/>
          <p:nvPr/>
        </p:nvSpPr>
        <p:spPr>
          <a:xfrm>
            <a:off x="578113" y="2316765"/>
            <a:ext cx="1031051" cy="430887"/>
          </a:xfrm>
          <a:prstGeom prst="rect">
            <a:avLst/>
          </a:prstGeom>
        </p:spPr>
        <p:txBody>
          <a:bodyPr wrap="none">
            <a:spAutoFit/>
          </a:bodyPr>
          <a:lstStyle/>
          <a:p>
            <a:r>
              <a:rPr lang="zh-CN" altLang="zh-CN" sz="2200" dirty="0">
                <a:solidFill>
                  <a:srgbClr val="00B050"/>
                </a:solidFill>
                <a:latin typeface="微软雅黑" panose="020B0503020204020204" pitchFamily="34" charset="-122"/>
                <a:ea typeface="微软雅黑" panose="020B0503020204020204" pitchFamily="34" charset="-122"/>
              </a:rPr>
              <a:t>真值表</a:t>
            </a:r>
            <a:endParaRPr lang="zh-CN" altLang="en-US" sz="2200" dirty="0">
              <a:solidFill>
                <a:srgbClr val="00B050"/>
              </a:solidFill>
              <a:latin typeface="微软雅黑" panose="020B0503020204020204" pitchFamily="34" charset="-122"/>
              <a:ea typeface="微软雅黑" panose="020B0503020204020204" pitchFamily="34" charset="-122"/>
            </a:endParaRPr>
          </a:p>
        </p:txBody>
      </p:sp>
      <p:sp>
        <p:nvSpPr>
          <p:cNvPr id="87" name="矩形 86">
            <a:extLst>
              <a:ext uri="{FF2B5EF4-FFF2-40B4-BE49-F238E27FC236}">
                <a16:creationId xmlns:a16="http://schemas.microsoft.com/office/drawing/2014/main" id="{47206F66-C27E-4EC9-89D9-E7A02C6134EC}"/>
              </a:ext>
            </a:extLst>
          </p:cNvPr>
          <p:cNvSpPr/>
          <p:nvPr/>
        </p:nvSpPr>
        <p:spPr>
          <a:xfrm>
            <a:off x="2805936" y="2388844"/>
            <a:ext cx="1595309" cy="430887"/>
          </a:xfrm>
          <a:prstGeom prst="rect">
            <a:avLst/>
          </a:prstGeom>
        </p:spPr>
        <p:txBody>
          <a:bodyPr wrap="none">
            <a:spAutoFit/>
          </a:bodyPr>
          <a:lstStyle/>
          <a:p>
            <a:r>
              <a:rPr lang="zh-CN" altLang="en-US" sz="2200" dirty="0" smtClean="0">
                <a:solidFill>
                  <a:srgbClr val="00B050"/>
                </a:solidFill>
                <a:latin typeface="微软雅黑" panose="020B0503020204020204" pitchFamily="34" charset="-122"/>
                <a:ea typeface="微软雅黑" panose="020B0503020204020204" pitchFamily="34" charset="-122"/>
              </a:rPr>
              <a:t>门电路实现</a:t>
            </a:r>
            <a:endParaRPr lang="zh-CN" altLang="en-US" dirty="0"/>
          </a:p>
        </p:txBody>
      </p:sp>
      <p:sp>
        <p:nvSpPr>
          <p:cNvPr id="88" name="矩形 87">
            <a:extLst>
              <a:ext uri="{FF2B5EF4-FFF2-40B4-BE49-F238E27FC236}">
                <a16:creationId xmlns:a16="http://schemas.microsoft.com/office/drawing/2014/main" id="{FF44E049-C844-4DB7-9EA3-733E90AF4198}"/>
              </a:ext>
            </a:extLst>
          </p:cNvPr>
          <p:cNvSpPr/>
          <p:nvPr/>
        </p:nvSpPr>
        <p:spPr>
          <a:xfrm>
            <a:off x="6228184" y="2200911"/>
            <a:ext cx="2031967" cy="430887"/>
          </a:xfrm>
          <a:prstGeom prst="rect">
            <a:avLst/>
          </a:prstGeom>
        </p:spPr>
        <p:txBody>
          <a:bodyPr wrap="none">
            <a:spAutoFit/>
          </a:bodyPr>
          <a:lstStyle/>
          <a:p>
            <a:r>
              <a:rPr lang="en-US" altLang="zh-CN" sz="2200" dirty="0" smtClean="0">
                <a:solidFill>
                  <a:srgbClr val="00B050"/>
                </a:solidFill>
                <a:latin typeface="微软雅黑" panose="020B0503020204020204" pitchFamily="34" charset="-122"/>
                <a:ea typeface="微软雅黑" panose="020B0503020204020204" pitchFamily="34" charset="-122"/>
              </a:rPr>
              <a:t>3</a:t>
            </a:r>
            <a:r>
              <a:rPr lang="zh-CN" altLang="en-US" sz="2200" dirty="0" smtClean="0">
                <a:solidFill>
                  <a:srgbClr val="00B050"/>
                </a:solidFill>
                <a:latin typeface="微软雅黑" panose="020B0503020204020204" pitchFamily="34" charset="-122"/>
                <a:ea typeface="微软雅黑" panose="020B0503020204020204" pitchFamily="34" charset="-122"/>
              </a:rPr>
              <a:t>输入</a:t>
            </a:r>
            <a:r>
              <a:rPr lang="en-US" altLang="zh-CN" sz="2200" dirty="0" smtClean="0">
                <a:solidFill>
                  <a:srgbClr val="00B050"/>
                </a:solidFill>
                <a:latin typeface="微软雅黑" panose="020B0503020204020204" pitchFamily="34" charset="-122"/>
                <a:ea typeface="微软雅黑" panose="020B0503020204020204" pitchFamily="34" charset="-122"/>
              </a:rPr>
              <a:t>LUT</a:t>
            </a:r>
            <a:r>
              <a:rPr lang="zh-CN" altLang="en-US" sz="2200" dirty="0">
                <a:solidFill>
                  <a:srgbClr val="00B050"/>
                </a:solidFill>
                <a:latin typeface="微软雅黑" panose="020B0503020204020204" pitchFamily="34" charset="-122"/>
                <a:ea typeface="微软雅黑" panose="020B0503020204020204" pitchFamily="34" charset="-122"/>
              </a:rPr>
              <a:t>实现</a:t>
            </a:r>
          </a:p>
        </p:txBody>
      </p:sp>
      <p:sp>
        <p:nvSpPr>
          <p:cNvPr id="89" name="矩形 88">
            <a:extLst>
              <a:ext uri="{FF2B5EF4-FFF2-40B4-BE49-F238E27FC236}">
                <a16:creationId xmlns:a16="http://schemas.microsoft.com/office/drawing/2014/main" id="{47206F66-C27E-4EC9-89D9-E7A02C6134EC}"/>
              </a:ext>
            </a:extLst>
          </p:cNvPr>
          <p:cNvSpPr/>
          <p:nvPr/>
        </p:nvSpPr>
        <p:spPr>
          <a:xfrm>
            <a:off x="3015824" y="4365104"/>
            <a:ext cx="1954509" cy="430887"/>
          </a:xfrm>
          <a:prstGeom prst="rect">
            <a:avLst/>
          </a:prstGeom>
          <a:solidFill>
            <a:schemeClr val="bg1"/>
          </a:solidFill>
        </p:spPr>
        <p:txBody>
          <a:bodyPr wrap="square">
            <a:spAutoFit/>
          </a:bodyPr>
          <a:lstStyle/>
          <a:p>
            <a:r>
              <a:rPr lang="en-US" altLang="zh-CN" sz="2200" dirty="0" smtClean="0">
                <a:solidFill>
                  <a:srgbClr val="00B050"/>
                </a:solidFill>
                <a:latin typeface="微软雅黑" panose="020B0503020204020204" pitchFamily="34" charset="-122"/>
                <a:ea typeface="微软雅黑" panose="020B0503020204020204" pitchFamily="34" charset="-122"/>
              </a:rPr>
              <a:t>3</a:t>
            </a:r>
            <a:r>
              <a:rPr lang="zh-CN" altLang="en-US" sz="2200" dirty="0" smtClean="0">
                <a:solidFill>
                  <a:srgbClr val="00B050"/>
                </a:solidFill>
                <a:latin typeface="微软雅黑" panose="020B0503020204020204" pitchFamily="34" charset="-122"/>
                <a:ea typeface="微软雅黑" panose="020B0503020204020204" pitchFamily="34" charset="-122"/>
              </a:rPr>
              <a:t>输入</a:t>
            </a:r>
            <a:r>
              <a:rPr lang="en-US" altLang="zh-CN" sz="2200" dirty="0" smtClean="0">
                <a:solidFill>
                  <a:srgbClr val="00B050"/>
                </a:solidFill>
                <a:latin typeface="微软雅黑" panose="020B0503020204020204" pitchFamily="34" charset="-122"/>
                <a:ea typeface="微软雅黑" panose="020B0503020204020204" pitchFamily="34" charset="-122"/>
              </a:rPr>
              <a:t>LUT</a:t>
            </a:r>
            <a:endParaRPr lang="zh-CN" altLang="en-US" dirty="0"/>
          </a:p>
        </p:txBody>
      </p:sp>
      <p:pic>
        <p:nvPicPr>
          <p:cNvPr id="5" name="图片 4"/>
          <p:cNvPicPr>
            <a:picLocks noChangeAspect="1"/>
          </p:cNvPicPr>
          <p:nvPr/>
        </p:nvPicPr>
        <p:blipFill>
          <a:blip r:embed="rId7"/>
          <a:stretch>
            <a:fillRect/>
          </a:stretch>
        </p:blipFill>
        <p:spPr>
          <a:xfrm>
            <a:off x="2091188" y="4834144"/>
            <a:ext cx="3128884" cy="1763208"/>
          </a:xfrm>
          <a:prstGeom prst="rect">
            <a:avLst/>
          </a:prstGeom>
        </p:spPr>
      </p:pic>
      <p:pic>
        <p:nvPicPr>
          <p:cNvPr id="7" name="图片 6"/>
          <p:cNvPicPr>
            <a:picLocks noChangeAspect="1"/>
          </p:cNvPicPr>
          <p:nvPr/>
        </p:nvPicPr>
        <p:blipFill>
          <a:blip r:embed="rId8"/>
          <a:stretch>
            <a:fillRect/>
          </a:stretch>
        </p:blipFill>
        <p:spPr>
          <a:xfrm>
            <a:off x="5539422" y="2713816"/>
            <a:ext cx="3505200" cy="4076700"/>
          </a:xfrm>
          <a:prstGeom prst="rect">
            <a:avLst/>
          </a:prstGeom>
        </p:spPr>
      </p:pic>
    </p:spTree>
    <p:extLst>
      <p:ext uri="{BB962C8B-B14F-4D97-AF65-F5344CB8AC3E}">
        <p14:creationId xmlns:p14="http://schemas.microsoft.com/office/powerpoint/2010/main" val="315405059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2" presetClass="entr" presetSubtype="4"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 calcmode="lin" valueType="num">
                                      <p:cBhvr additive="base">
                                        <p:cTn id="9" dur="500" fill="hold"/>
                                        <p:tgtEl>
                                          <p:spTgt spid="9"/>
                                        </p:tgtEl>
                                        <p:attrNameLst>
                                          <p:attrName>ppt_x</p:attrName>
                                        </p:attrNameLst>
                                      </p:cBhvr>
                                      <p:tavLst>
                                        <p:tav tm="0">
                                          <p:val>
                                            <p:strVal val="#ppt_x"/>
                                          </p:val>
                                        </p:tav>
                                        <p:tav tm="100000">
                                          <p:val>
                                            <p:strVal val="#ppt_x"/>
                                          </p:val>
                                        </p:tav>
                                      </p:tavLst>
                                    </p:anim>
                                    <p:anim calcmode="lin" valueType="num">
                                      <p:cBhvr additive="base">
                                        <p:cTn id="1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63888" y="2780928"/>
            <a:ext cx="2520280" cy="1872757"/>
          </a:xfrm>
        </p:spPr>
        <p:txBody>
          <a:bodyPr/>
          <a:lstStyle/>
          <a:p>
            <a:pPr eaLnBrk="0" hangingPunct="0">
              <a:spcBef>
                <a:spcPts val="600"/>
              </a:spcBef>
            </a:pPr>
            <a:r>
              <a:rPr lang="zh-CN" altLang="en-US" sz="2200" b="1" kern="1200" dirty="0"/>
              <a:t>可编程逻辑器件</a:t>
            </a:r>
            <a:endParaRPr lang="en-US" altLang="zh-CN" sz="2200" b="1" kern="1200" dirty="0"/>
          </a:p>
          <a:p>
            <a:pPr eaLnBrk="0" hangingPunct="0">
              <a:spcBef>
                <a:spcPts val="600"/>
              </a:spcBef>
            </a:pPr>
            <a:r>
              <a:rPr lang="zh-CN" altLang="en-US" sz="2200" b="1" kern="1200" dirty="0"/>
              <a:t>存储器阵列</a:t>
            </a:r>
            <a:endParaRPr lang="en-US" altLang="zh-CN" sz="2200" b="1" kern="1200" dirty="0"/>
          </a:p>
          <a:p>
            <a:pPr eaLnBrk="0" hangingPunct="0">
              <a:spcBef>
                <a:spcPts val="600"/>
              </a:spcBef>
            </a:pPr>
            <a:r>
              <a:rPr lang="en-US" altLang="zh-CN" sz="2200" b="1" kern="1200" dirty="0"/>
              <a:t>FPGA</a:t>
            </a:r>
            <a:r>
              <a:rPr lang="zh-CN" altLang="en-US" sz="2200" b="1" kern="1200" dirty="0"/>
              <a:t>设计概述</a:t>
            </a:r>
            <a:endParaRPr lang="en-US" altLang="zh-CN" sz="2200" b="1" kern="1200" dirty="0"/>
          </a:p>
          <a:p>
            <a:pPr eaLnBrk="0" hangingPunct="0">
              <a:spcBef>
                <a:spcPts val="600"/>
              </a:spcBef>
            </a:pPr>
            <a:r>
              <a:rPr lang="zh-CN" altLang="en-US" sz="2200" b="1" kern="1200" dirty="0"/>
              <a:t>专用集成电路</a:t>
            </a:r>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2</a:t>
            </a:fld>
            <a:endParaRPr lang="en-US" altLang="zh-CN"/>
          </a:p>
        </p:txBody>
      </p:sp>
      <p:sp>
        <p:nvSpPr>
          <p:cNvPr id="7" name="标题 1"/>
          <p:cNvSpPr>
            <a:spLocks noGrp="1"/>
          </p:cNvSpPr>
          <p:nvPr>
            <p:ph type="title"/>
          </p:nvPr>
        </p:nvSpPr>
        <p:spPr>
          <a:xfrm>
            <a:off x="1259632" y="1556792"/>
            <a:ext cx="7488832" cy="1015278"/>
          </a:xfrm>
        </p:spPr>
        <p:txBody>
          <a:bodyPr/>
          <a:lstStyle/>
          <a:p>
            <a:r>
              <a:rPr lang="zh-CN" altLang="en-US" sz="3600" b="1" dirty="0"/>
              <a:t>第一</a:t>
            </a:r>
            <a:r>
              <a:rPr lang="zh-CN" altLang="en-US" sz="3600" b="1" dirty="0" smtClean="0"/>
              <a:t>讲 可编程逻辑器件</a:t>
            </a:r>
            <a:r>
              <a:rPr lang="zh-CN" altLang="en-US" sz="3600" b="1" dirty="0"/>
              <a:t>和</a:t>
            </a:r>
            <a:r>
              <a:rPr lang="en-US" altLang="zh-CN" sz="3600" b="1" dirty="0"/>
              <a:t>FPGA</a:t>
            </a:r>
            <a:r>
              <a:rPr lang="zh-CN" altLang="en-US" sz="3600" b="1" dirty="0"/>
              <a:t>设计</a:t>
            </a:r>
          </a:p>
        </p:txBody>
      </p:sp>
    </p:spTree>
    <p:extLst>
      <p:ext uri="{BB962C8B-B14F-4D97-AF65-F5344CB8AC3E}">
        <p14:creationId xmlns:p14="http://schemas.microsoft.com/office/powerpoint/2010/main" val="23388720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D361F-BD9D-4CB7-8E86-CA7F83284C96}"/>
              </a:ext>
            </a:extLst>
          </p:cNvPr>
          <p:cNvSpPr>
            <a:spLocks noGrp="1"/>
          </p:cNvSpPr>
          <p:nvPr>
            <p:ph type="title"/>
          </p:nvPr>
        </p:nvSpPr>
        <p:spPr/>
        <p:txBody>
          <a:bodyPr/>
          <a:lstStyle/>
          <a:p>
            <a:r>
              <a:rPr lang="en-US" altLang="zh-CN" b="1" dirty="0"/>
              <a:t>1.3 FPGA</a:t>
            </a:r>
            <a:r>
              <a:rPr lang="zh-CN" altLang="en-US" b="1" dirty="0"/>
              <a:t>设计概述</a:t>
            </a:r>
          </a:p>
        </p:txBody>
      </p:sp>
      <p:sp>
        <p:nvSpPr>
          <p:cNvPr id="3" name="内容占位符 2">
            <a:extLst>
              <a:ext uri="{FF2B5EF4-FFF2-40B4-BE49-F238E27FC236}">
                <a16:creationId xmlns:a16="http://schemas.microsoft.com/office/drawing/2014/main" id="{1CEBF883-3FE4-4119-AEA6-9CDA35C34C2B}"/>
              </a:ext>
            </a:extLst>
          </p:cNvPr>
          <p:cNvSpPr>
            <a:spLocks noGrp="1"/>
          </p:cNvSpPr>
          <p:nvPr>
            <p:ph idx="1"/>
          </p:nvPr>
        </p:nvSpPr>
        <p:spPr>
          <a:xfrm>
            <a:off x="179512" y="798555"/>
            <a:ext cx="2232248" cy="5772862"/>
          </a:xfrm>
        </p:spPr>
        <p:txBody>
          <a:bodyPr/>
          <a:lstStyle/>
          <a:p>
            <a:r>
              <a:rPr lang="zh-TW" altLang="en-US" sz="2200" b="1" dirty="0" smtClean="0"/>
              <a:t>這</a:t>
            </a:r>
            <a:r>
              <a:rPr lang="zh-TW" altLang="en-US" sz="2200" b="1" dirty="0"/>
              <a:t>是</a:t>
            </a:r>
            <a:r>
              <a:rPr lang="en-US" altLang="zh-TW" sz="2200" b="1" dirty="0" err="1"/>
              <a:t>vivado</a:t>
            </a:r>
            <a:r>
              <a:rPr lang="zh-TW" altLang="en-US" sz="2200" b="1" dirty="0"/>
              <a:t>裡面一條路徑的示意圖</a:t>
            </a:r>
            <a:r>
              <a:rPr lang="en-US" altLang="zh-TW" sz="2200" b="1" dirty="0"/>
              <a:t>, </a:t>
            </a:r>
            <a:r>
              <a:rPr lang="zh-CN" altLang="en-US" sz="2200" b="1" dirty="0" smtClean="0"/>
              <a:t>它</a:t>
            </a:r>
            <a:r>
              <a:rPr lang="zh-TW" altLang="en-US" sz="2200" b="1" dirty="0" smtClean="0"/>
              <a:t>跨越</a:t>
            </a:r>
            <a:r>
              <a:rPr lang="zh-TW" altLang="en-US" sz="2200" b="1" dirty="0"/>
              <a:t>了多個</a:t>
            </a:r>
            <a:r>
              <a:rPr lang="en-US" altLang="zh-TW" sz="2200" b="1" dirty="0"/>
              <a:t>CLB, </a:t>
            </a:r>
            <a:r>
              <a:rPr lang="zh-TW" altLang="en-US" sz="2200" b="1" dirty="0">
                <a:solidFill>
                  <a:schemeClr val="accent2"/>
                </a:solidFill>
              </a:rPr>
              <a:t>藍色箭</a:t>
            </a:r>
            <a:r>
              <a:rPr lang="zh-TW" altLang="en-US" sz="2200" b="1" dirty="0" smtClean="0">
                <a:solidFill>
                  <a:schemeClr val="accent2"/>
                </a:solidFill>
              </a:rPr>
              <a:t>頭</a:t>
            </a:r>
            <a:r>
              <a:rPr lang="zh-CN" altLang="en-US" sz="2200" b="1" dirty="0" smtClean="0">
                <a:solidFill>
                  <a:schemeClr val="accent2"/>
                </a:solidFill>
              </a:rPr>
              <a:t>处</a:t>
            </a:r>
            <a:r>
              <a:rPr lang="zh-TW" altLang="en-US" sz="2200" b="1" dirty="0" smtClean="0">
                <a:solidFill>
                  <a:schemeClr val="accent2"/>
                </a:solidFill>
              </a:rPr>
              <a:t>是</a:t>
            </a:r>
            <a:r>
              <a:rPr lang="en-US" altLang="zh-TW" sz="2200" b="1" dirty="0">
                <a:solidFill>
                  <a:schemeClr val="accent2"/>
                </a:solidFill>
              </a:rPr>
              <a:t>LUT</a:t>
            </a:r>
            <a:r>
              <a:rPr lang="en-US" altLang="zh-TW" sz="2200" b="1" dirty="0"/>
              <a:t>, </a:t>
            </a:r>
            <a:r>
              <a:rPr lang="zh-TW" altLang="en-US" sz="2200" b="1" dirty="0">
                <a:solidFill>
                  <a:srgbClr val="FF0000"/>
                </a:solidFill>
              </a:rPr>
              <a:t>紅色箭</a:t>
            </a:r>
            <a:r>
              <a:rPr lang="zh-TW" altLang="en-US" sz="2200" b="1" dirty="0" smtClean="0">
                <a:solidFill>
                  <a:srgbClr val="FF0000"/>
                </a:solidFill>
              </a:rPr>
              <a:t>頭</a:t>
            </a:r>
            <a:r>
              <a:rPr lang="zh-CN" altLang="en-US" sz="2200" b="1" dirty="0" smtClean="0">
                <a:solidFill>
                  <a:srgbClr val="FF0000"/>
                </a:solidFill>
              </a:rPr>
              <a:t>处</a:t>
            </a:r>
            <a:r>
              <a:rPr lang="zh-TW" altLang="en-US" sz="2200" b="1" dirty="0" smtClean="0">
                <a:solidFill>
                  <a:srgbClr val="FF0000"/>
                </a:solidFill>
              </a:rPr>
              <a:t>是</a:t>
            </a:r>
            <a:r>
              <a:rPr lang="zh-CN" altLang="en-US" sz="2200" b="1" dirty="0" smtClean="0">
                <a:solidFill>
                  <a:srgbClr val="FF0000"/>
                </a:solidFill>
              </a:rPr>
              <a:t>触发器</a:t>
            </a:r>
            <a:r>
              <a:rPr lang="en-US" altLang="zh-TW" sz="2200" b="1" dirty="0" smtClean="0">
                <a:solidFill>
                  <a:srgbClr val="FF0000"/>
                </a:solidFill>
              </a:rPr>
              <a:t>FF</a:t>
            </a:r>
            <a:endParaRPr lang="en-US" altLang="zh-CN" sz="2200" b="1" dirty="0">
              <a:solidFill>
                <a:srgbClr val="FF0000"/>
              </a:solidFill>
            </a:endParaRPr>
          </a:p>
          <a:p>
            <a:r>
              <a:rPr lang="en-US" altLang="zh-CN" sz="2200" b="1" dirty="0" smtClean="0"/>
              <a:t>FPGA</a:t>
            </a:r>
            <a:r>
              <a:rPr lang="zh-CN" altLang="en-US" sz="2200" b="1" dirty="0" smtClean="0"/>
              <a:t>中</a:t>
            </a:r>
            <a:r>
              <a:rPr lang="zh-TW" altLang="en-US" sz="2200" b="1" dirty="0" smtClean="0"/>
              <a:t>一</a:t>
            </a:r>
            <a:r>
              <a:rPr lang="zh-TW" altLang="en-US" sz="2200" b="1" dirty="0"/>
              <a:t>個</a:t>
            </a:r>
            <a:r>
              <a:rPr lang="en-US" altLang="zh-TW" sz="2200" b="1" dirty="0"/>
              <a:t>CLB</a:t>
            </a:r>
            <a:r>
              <a:rPr lang="zh-TW" altLang="en-US" sz="2200" b="1" dirty="0"/>
              <a:t>裡面有很多</a:t>
            </a:r>
            <a:r>
              <a:rPr lang="en-US" altLang="zh-TW" sz="2200" b="1" dirty="0"/>
              <a:t>LUT</a:t>
            </a:r>
            <a:r>
              <a:rPr lang="zh-TW" altLang="en-US" sz="2200" b="1" dirty="0"/>
              <a:t>和</a:t>
            </a:r>
            <a:r>
              <a:rPr lang="en-US" altLang="zh-TW" sz="2200" b="1" dirty="0"/>
              <a:t>FF, </a:t>
            </a:r>
            <a:r>
              <a:rPr lang="zh-TW" altLang="en-US" sz="2200" b="1" dirty="0"/>
              <a:t>也有很多</a:t>
            </a:r>
            <a:r>
              <a:rPr lang="en-US" altLang="zh-TW" sz="2200" b="1" dirty="0" smtClean="0">
                <a:solidFill>
                  <a:srgbClr val="C00000"/>
                </a:solidFill>
              </a:rPr>
              <a:t>MUX</a:t>
            </a:r>
            <a:r>
              <a:rPr lang="zh-CN" altLang="en-US" sz="2200" b="1" dirty="0" smtClean="0"/>
              <a:t>。</a:t>
            </a:r>
            <a:r>
              <a:rPr lang="en-US" altLang="zh-CN" sz="2200" b="1" dirty="0" smtClean="0"/>
              <a:t>MUX</a:t>
            </a:r>
            <a:r>
              <a:rPr lang="zh-CN" altLang="en-US" sz="2200" b="1" dirty="0" smtClean="0"/>
              <a:t>用于编程选择哪个结果作为输出</a:t>
            </a:r>
            <a:endParaRPr lang="zh-CN" altLang="en-US" sz="2200" b="1"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798555"/>
            <a:ext cx="6264696" cy="5619979"/>
          </a:xfrm>
          <a:prstGeom prst="rect">
            <a:avLst/>
          </a:prstGeom>
        </p:spPr>
      </p:pic>
    </p:spTree>
    <p:extLst>
      <p:ext uri="{BB962C8B-B14F-4D97-AF65-F5344CB8AC3E}">
        <p14:creationId xmlns:p14="http://schemas.microsoft.com/office/powerpoint/2010/main" val="2139300959"/>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7A2FE-DB3E-4070-9F67-8C029B9CFBD6}"/>
              </a:ext>
            </a:extLst>
          </p:cNvPr>
          <p:cNvSpPr>
            <a:spLocks noGrp="1"/>
          </p:cNvSpPr>
          <p:nvPr>
            <p:ph type="title"/>
          </p:nvPr>
        </p:nvSpPr>
        <p:spPr/>
        <p:txBody>
          <a:bodyPr/>
          <a:lstStyle/>
          <a:p>
            <a:r>
              <a:rPr lang="en-US" altLang="zh-CN" b="1" dirty="0" smtClean="0"/>
              <a:t>1.4 </a:t>
            </a:r>
            <a:r>
              <a:rPr lang="zh-CN" altLang="en-US" b="1" dirty="0" smtClean="0"/>
              <a:t>专用集成电路</a:t>
            </a:r>
            <a:r>
              <a:rPr lang="en-US" altLang="zh-CN" b="1" dirty="0"/>
              <a:t>ASIC</a:t>
            </a:r>
            <a:endParaRPr lang="zh-CN" altLang="en-US" b="1" dirty="0"/>
          </a:p>
        </p:txBody>
      </p:sp>
      <p:sp>
        <p:nvSpPr>
          <p:cNvPr id="3" name="内容占位符 2">
            <a:extLst>
              <a:ext uri="{FF2B5EF4-FFF2-40B4-BE49-F238E27FC236}">
                <a16:creationId xmlns:a16="http://schemas.microsoft.com/office/drawing/2014/main" id="{5CA8FA74-312B-4E13-96D0-CEAB7EA853CB}"/>
              </a:ext>
            </a:extLst>
          </p:cNvPr>
          <p:cNvSpPr>
            <a:spLocks noGrp="1"/>
          </p:cNvSpPr>
          <p:nvPr>
            <p:ph idx="1"/>
          </p:nvPr>
        </p:nvSpPr>
        <p:spPr>
          <a:xfrm>
            <a:off x="388297" y="799463"/>
            <a:ext cx="8523654" cy="5856924"/>
          </a:xfrm>
        </p:spPr>
        <p:txBody>
          <a:bodyPr/>
          <a:lstStyle/>
          <a:p>
            <a:pPr>
              <a:lnSpc>
                <a:spcPct val="140000"/>
              </a:lnSpc>
            </a:pPr>
            <a:r>
              <a:rPr lang="zh-CN" altLang="zh-CN" sz="2200" b="1" dirty="0" smtClean="0"/>
              <a:t>专用集成电路（</a:t>
            </a:r>
            <a:r>
              <a:rPr lang="en-US" altLang="zh-CN" sz="2200" b="1" dirty="0"/>
              <a:t>Application-Specific Integrated Circuit</a:t>
            </a:r>
            <a:r>
              <a:rPr lang="zh-CN" altLang="zh-CN" sz="2200" b="1" dirty="0"/>
              <a:t>，</a:t>
            </a:r>
            <a:r>
              <a:rPr lang="en-US" altLang="zh-CN" sz="2200" b="1" dirty="0"/>
              <a:t>ASIC</a:t>
            </a:r>
            <a:r>
              <a:rPr lang="zh-CN" altLang="zh-CN" sz="2200" b="1" dirty="0"/>
              <a:t>）是一种应特定用户要求和特定电子系统的需要而设计、制造的集成电路。</a:t>
            </a:r>
            <a:endParaRPr lang="en-US" altLang="zh-CN" sz="2200" b="1" dirty="0"/>
          </a:p>
          <a:p>
            <a:pPr lvl="1">
              <a:lnSpc>
                <a:spcPct val="140000"/>
              </a:lnSpc>
            </a:pPr>
            <a:r>
              <a:rPr lang="zh-CN" altLang="en-US" sz="2200" dirty="0">
                <a:latin typeface="微软雅黑" panose="020B0503020204020204" pitchFamily="34" charset="-122"/>
                <a:ea typeface="微软雅黑" panose="020B0503020204020204" pitchFamily="34" charset="-122"/>
              </a:rPr>
              <a:t>全定制</a:t>
            </a:r>
            <a:r>
              <a:rPr lang="zh-CN" altLang="en-US"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设计者</a:t>
            </a:r>
            <a:r>
              <a:rPr lang="zh-CN" altLang="en-US" sz="2200" dirty="0" smtClean="0">
                <a:latin typeface="微软雅黑" panose="020B0503020204020204" pitchFamily="34" charset="-122"/>
                <a:ea typeface="微软雅黑" panose="020B0503020204020204" pitchFamily="34" charset="-122"/>
              </a:rPr>
              <a:t>完成所有设计，速度更快</a:t>
            </a:r>
            <a:endParaRPr lang="en-US" altLang="zh-CN" sz="2200" dirty="0">
              <a:latin typeface="微软雅黑" panose="020B0503020204020204" pitchFamily="34" charset="-122"/>
              <a:ea typeface="微软雅黑" panose="020B0503020204020204" pitchFamily="34" charset="-122"/>
            </a:endParaRPr>
          </a:p>
          <a:p>
            <a:pPr lvl="1">
              <a:lnSpc>
                <a:spcPct val="140000"/>
              </a:lnSpc>
            </a:pPr>
            <a:r>
              <a:rPr lang="zh-CN" altLang="en-US" sz="2200" dirty="0">
                <a:latin typeface="微软雅黑" panose="020B0503020204020204" pitchFamily="34" charset="-122"/>
                <a:ea typeface="微软雅黑" panose="020B0503020204020204" pitchFamily="34" charset="-122"/>
              </a:rPr>
              <a:t>半定制：使用标准库里的标准逻辑单元（标准单元）</a:t>
            </a:r>
            <a:endParaRPr lang="en-US" altLang="zh-CN" sz="2200" dirty="0">
              <a:latin typeface="微软雅黑" panose="020B0503020204020204" pitchFamily="34" charset="-122"/>
              <a:ea typeface="微软雅黑" panose="020B0503020204020204" pitchFamily="34" charset="-122"/>
            </a:endParaRPr>
          </a:p>
          <a:p>
            <a:pPr>
              <a:lnSpc>
                <a:spcPct val="140000"/>
              </a:lnSpc>
            </a:pPr>
            <a:r>
              <a:rPr lang="en-US" altLang="zh-CN" sz="2200" b="1" dirty="0"/>
              <a:t>FPGA</a:t>
            </a:r>
            <a:r>
              <a:rPr lang="zh-CN" altLang="zh-CN" sz="2200" b="1" dirty="0"/>
              <a:t>和</a:t>
            </a:r>
            <a:r>
              <a:rPr lang="en-US" altLang="zh-CN" sz="2200" b="1" dirty="0"/>
              <a:t>ASIC</a:t>
            </a:r>
            <a:r>
              <a:rPr lang="zh-CN" altLang="zh-CN" sz="2200" b="1" dirty="0"/>
              <a:t>目前都是电子设计领域的主流产品。</a:t>
            </a:r>
            <a:endParaRPr lang="en-US" altLang="zh-CN" sz="2200" b="1" dirty="0"/>
          </a:p>
          <a:p>
            <a:pPr lvl="1">
              <a:lnSpc>
                <a:spcPct val="140000"/>
              </a:lnSpc>
            </a:pPr>
            <a:r>
              <a:rPr lang="en-US" altLang="zh-CN" sz="2200" dirty="0">
                <a:latin typeface="微软雅黑" panose="020B0503020204020204" pitchFamily="34" charset="-122"/>
                <a:ea typeface="微软雅黑" panose="020B0503020204020204" pitchFamily="34" charset="-122"/>
              </a:rPr>
              <a:t>ASIC</a:t>
            </a:r>
            <a:r>
              <a:rPr lang="zh-CN" altLang="zh-CN" sz="2200" dirty="0">
                <a:latin typeface="微软雅黑" panose="020B0503020204020204" pitchFamily="34" charset="-122"/>
                <a:ea typeface="微软雅黑" panose="020B0503020204020204" pitchFamily="34" charset="-122"/>
              </a:rPr>
              <a:t>面向特定用户的需求</a:t>
            </a:r>
            <a:r>
              <a:rPr lang="zh-CN" altLang="en-US" sz="2200" dirty="0">
                <a:latin typeface="微软雅黑" panose="020B0503020204020204" pitchFamily="34" charset="-122"/>
                <a:ea typeface="微软雅黑" panose="020B0503020204020204" pitchFamily="34" charset="-122"/>
              </a:rPr>
              <a:t>，</a:t>
            </a:r>
            <a:r>
              <a:rPr lang="zh-CN" altLang="zh-CN" sz="2200" dirty="0">
                <a:latin typeface="微软雅黑" panose="020B0503020204020204" pitchFamily="34" charset="-122"/>
                <a:ea typeface="微软雅黑" panose="020B0503020204020204" pitchFamily="34" charset="-122"/>
              </a:rPr>
              <a:t>具有体积小、功耗低、可靠性高、性能高、保密性高、成本低等优点</a:t>
            </a:r>
            <a:r>
              <a:rPr lang="zh-CN" altLang="en-US" sz="2200" dirty="0">
                <a:latin typeface="微软雅黑" panose="020B0503020204020204" pitchFamily="34" charset="-122"/>
                <a:ea typeface="微软雅黑" panose="020B0503020204020204" pitchFamily="34" charset="-122"/>
              </a:rPr>
              <a:t>，</a:t>
            </a:r>
            <a:r>
              <a:rPr lang="zh-CN" altLang="zh-CN" sz="2200" dirty="0">
                <a:latin typeface="微软雅黑" panose="020B0503020204020204" pitchFamily="34" charset="-122"/>
                <a:ea typeface="微软雅黑" panose="020B0503020204020204" pitchFamily="34" charset="-122"/>
              </a:rPr>
              <a:t>一般用于</a:t>
            </a:r>
            <a:r>
              <a:rPr lang="zh-CN" altLang="zh-CN" sz="2200" dirty="0">
                <a:solidFill>
                  <a:srgbClr val="FF0000"/>
                </a:solidFill>
                <a:latin typeface="微软雅黑" panose="020B0503020204020204" pitchFamily="34" charset="-122"/>
                <a:ea typeface="微软雅黑" panose="020B0503020204020204" pitchFamily="34" charset="-122"/>
              </a:rPr>
              <a:t>批量大的专用</a:t>
            </a:r>
            <a:r>
              <a:rPr lang="zh-CN" altLang="zh-CN" sz="2200" dirty="0">
                <a:latin typeface="微软雅黑" panose="020B0503020204020204" pitchFamily="34" charset="-122"/>
                <a:ea typeface="微软雅黑" panose="020B0503020204020204" pitchFamily="34" charset="-122"/>
              </a:rPr>
              <a:t>产品中</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lvl="1">
              <a:lnSpc>
                <a:spcPct val="140000"/>
              </a:lnSpc>
            </a:pPr>
            <a:r>
              <a:rPr lang="en-US" altLang="zh-CN" sz="2200" dirty="0">
                <a:latin typeface="微软雅黑" panose="020B0503020204020204" pitchFamily="34" charset="-122"/>
                <a:ea typeface="微软雅黑" panose="020B0503020204020204" pitchFamily="34" charset="-122"/>
              </a:rPr>
              <a:t>FPGA</a:t>
            </a:r>
            <a:r>
              <a:rPr lang="zh-CN" altLang="zh-CN" sz="2200" dirty="0">
                <a:latin typeface="微软雅黑" panose="020B0503020204020204" pitchFamily="34" charset="-122"/>
                <a:ea typeface="微软雅黑" panose="020B0503020204020204" pitchFamily="34" charset="-122"/>
              </a:rPr>
              <a:t>可编程特性使其应用非常灵活</a:t>
            </a:r>
            <a:r>
              <a:rPr lang="zh-CN" altLang="en-US" sz="2200" dirty="0">
                <a:latin typeface="微软雅黑" panose="020B0503020204020204" pitchFamily="34" charset="-122"/>
                <a:ea typeface="微软雅黑" panose="020B0503020204020204" pitchFamily="34" charset="-122"/>
              </a:rPr>
              <a:t>，但</a:t>
            </a:r>
            <a:r>
              <a:rPr lang="zh-CN" altLang="zh-CN" sz="2200" dirty="0">
                <a:latin typeface="微软雅黑" panose="020B0503020204020204" pitchFamily="34" charset="-122"/>
                <a:ea typeface="微软雅黑" panose="020B0503020204020204" pitchFamily="34" charset="-122"/>
              </a:rPr>
              <a:t>芯片内部逻辑门的使用率大幅降低</a:t>
            </a:r>
            <a:r>
              <a:rPr lang="zh-CN" altLang="en-US" sz="2200" dirty="0">
                <a:latin typeface="微软雅黑" panose="020B0503020204020204" pitchFamily="34" charset="-122"/>
                <a:ea typeface="微软雅黑" panose="020B0503020204020204" pitchFamily="34" charset="-122"/>
              </a:rPr>
              <a:t>，导致</a:t>
            </a:r>
            <a:r>
              <a:rPr lang="zh-CN" altLang="zh-CN" sz="2200" dirty="0">
                <a:latin typeface="微软雅黑" panose="020B0503020204020204" pitchFamily="34" charset="-122"/>
                <a:ea typeface="微软雅黑" panose="020B0503020204020204" pitchFamily="34" charset="-122"/>
              </a:rPr>
              <a:t>功耗高、速度慢、资源冗余且价格昂贵</a:t>
            </a:r>
            <a:r>
              <a:rPr lang="zh-CN" altLang="en-US" sz="2200" dirty="0">
                <a:latin typeface="微软雅黑" panose="020B0503020204020204" pitchFamily="34" charset="-122"/>
                <a:ea typeface="微软雅黑" panose="020B0503020204020204" pitchFamily="34" charset="-122"/>
              </a:rPr>
              <a:t>，一般用于</a:t>
            </a:r>
            <a:r>
              <a:rPr lang="zh-CN" altLang="zh-CN" sz="2200" dirty="0">
                <a:solidFill>
                  <a:srgbClr val="FF0000"/>
                </a:solidFill>
                <a:latin typeface="微软雅黑" panose="020B0503020204020204" pitchFamily="34" charset="-122"/>
                <a:ea typeface="微软雅黑" panose="020B0503020204020204" pitchFamily="34" charset="-122"/>
              </a:rPr>
              <a:t>小批量产品设计</a:t>
            </a:r>
            <a:r>
              <a:rPr lang="zh-CN" altLang="zh-CN" sz="2200" dirty="0">
                <a:latin typeface="微软雅黑" panose="020B0503020204020204" pitchFamily="34" charset="-122"/>
                <a:ea typeface="微软雅黑" panose="020B0503020204020204" pitchFamily="34" charset="-122"/>
              </a:rPr>
              <a:t>中</a:t>
            </a:r>
            <a:r>
              <a:rPr lang="zh-CN" altLang="en-US" sz="2200" dirty="0">
                <a:latin typeface="微软雅黑" panose="020B0503020204020204" pitchFamily="34" charset="-122"/>
                <a:ea typeface="微软雅黑" panose="020B0503020204020204" pitchFamily="34" charset="-122"/>
              </a:rPr>
              <a:t>。</a:t>
            </a:r>
          </a:p>
        </p:txBody>
      </p:sp>
      <p:sp>
        <p:nvSpPr>
          <p:cNvPr id="6" name="灯片编号占位符 5">
            <a:extLst>
              <a:ext uri="{FF2B5EF4-FFF2-40B4-BE49-F238E27FC236}">
                <a16:creationId xmlns:a16="http://schemas.microsoft.com/office/drawing/2014/main" id="{C39285CA-18B4-4E31-8EF6-BDD422EB5EB7}"/>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21</a:t>
            </a:fld>
            <a:endParaRPr lang="en-US" altLang="zh-CN"/>
          </a:p>
        </p:txBody>
      </p:sp>
    </p:spTree>
    <p:extLst>
      <p:ext uri="{BB962C8B-B14F-4D97-AF65-F5344CB8AC3E}">
        <p14:creationId xmlns:p14="http://schemas.microsoft.com/office/powerpoint/2010/main" val="3896007660"/>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F0489E16-B71C-4FFB-8CC5-7367627DD0A7}"/>
              </a:ext>
            </a:extLst>
          </p:cNvPr>
          <p:cNvSpPr>
            <a:spLocks noGrp="1"/>
          </p:cNvSpPr>
          <p:nvPr>
            <p:ph type="ctrTitle"/>
          </p:nvPr>
        </p:nvSpPr>
        <p:spPr/>
        <p:txBody>
          <a:bodyPr/>
          <a:lstStyle/>
          <a:p>
            <a:r>
              <a:rPr lang="zh-CN" altLang="en-US" dirty="0" smtClean="0"/>
              <a:t>第二讲</a:t>
            </a:r>
            <a:r>
              <a:rPr lang="en-US" altLang="zh-CN" dirty="0" smtClean="0"/>
              <a:t> </a:t>
            </a:r>
            <a:r>
              <a:rPr lang="en-US" altLang="zh-CN" dirty="0"/>
              <a:t>HDL</a:t>
            </a:r>
            <a:r>
              <a:rPr lang="zh-CN" altLang="en-US" dirty="0"/>
              <a:t>概述</a:t>
            </a:r>
          </a:p>
        </p:txBody>
      </p:sp>
      <p:sp>
        <p:nvSpPr>
          <p:cNvPr id="8" name="副标题 7">
            <a:extLst>
              <a:ext uri="{FF2B5EF4-FFF2-40B4-BE49-F238E27FC236}">
                <a16:creationId xmlns:a16="http://schemas.microsoft.com/office/drawing/2014/main" id="{5FE8C943-ACE7-4540-8A10-55FF4C2B9BA0}"/>
              </a:ext>
            </a:extLst>
          </p:cNvPr>
          <p:cNvSpPr>
            <a:spLocks noGrp="1"/>
          </p:cNvSpPr>
          <p:nvPr>
            <p:ph type="subTitle" idx="1"/>
          </p:nvPr>
        </p:nvSpPr>
        <p:spPr>
          <a:xfrm>
            <a:off x="2195736" y="3501008"/>
            <a:ext cx="5360640" cy="1118576"/>
          </a:xfrm>
        </p:spPr>
        <p:txBody>
          <a:bodyPr/>
          <a:lstStyle/>
          <a:p>
            <a:pPr marL="203200" indent="-203200" algn="l" eaLnBrk="0" hangingPunct="0">
              <a:spcBef>
                <a:spcPts val="600"/>
              </a:spcBef>
              <a:buFont typeface="Wingdings" panose="05000000000000000000" pitchFamily="2" charset="2"/>
              <a:buChar char="u"/>
            </a:pPr>
            <a:r>
              <a:rPr lang="en-US" altLang="zh-CN" sz="2800" kern="1200" dirty="0">
                <a:latin typeface="微软雅黑" panose="020B0503020204020204" pitchFamily="34" charset="-122"/>
                <a:ea typeface="微软雅黑" panose="020B0503020204020204" pitchFamily="34" charset="-122"/>
              </a:rPr>
              <a:t>VHDL</a:t>
            </a:r>
            <a:r>
              <a:rPr lang="zh-CN" altLang="en-US" sz="2800" kern="1200" dirty="0">
                <a:latin typeface="微软雅黑" panose="020B0503020204020204" pitchFamily="34" charset="-122"/>
                <a:ea typeface="微软雅黑" panose="020B0503020204020204" pitchFamily="34" charset="-122"/>
              </a:rPr>
              <a:t>和</a:t>
            </a:r>
            <a:r>
              <a:rPr lang="en-US" altLang="zh-CN" sz="2800" kern="1200" dirty="0">
                <a:latin typeface="微软雅黑" panose="020B0503020204020204" pitchFamily="34" charset="-122"/>
                <a:ea typeface="微软雅黑" panose="020B0503020204020204" pitchFamily="34" charset="-122"/>
              </a:rPr>
              <a:t>Verilog HDL</a:t>
            </a:r>
          </a:p>
          <a:p>
            <a:pPr marL="203200" indent="-203200" algn="l" eaLnBrk="0" hangingPunct="0">
              <a:spcBef>
                <a:spcPts val="600"/>
              </a:spcBef>
              <a:buFont typeface="Wingdings" panose="05000000000000000000" pitchFamily="2" charset="2"/>
              <a:buChar char="u"/>
            </a:pPr>
            <a:r>
              <a:rPr lang="zh-CN" altLang="en-US" sz="2800" kern="1200" dirty="0">
                <a:latin typeface="微软雅黑" panose="020B0503020204020204" pitchFamily="34" charset="-122"/>
                <a:ea typeface="微软雅黑" panose="020B0503020204020204" pitchFamily="34" charset="-122"/>
              </a:rPr>
              <a:t>基于</a:t>
            </a:r>
            <a:r>
              <a:rPr lang="en-US" altLang="zh-CN" sz="2800" kern="1200" dirty="0">
                <a:latin typeface="微软雅黑" panose="020B0503020204020204" pitchFamily="34" charset="-122"/>
                <a:ea typeface="微软雅黑" panose="020B0503020204020204" pitchFamily="34" charset="-122"/>
              </a:rPr>
              <a:t>HDL</a:t>
            </a:r>
            <a:r>
              <a:rPr lang="zh-CN" altLang="en-US" sz="2800" kern="1200" dirty="0">
                <a:latin typeface="微软雅黑" panose="020B0503020204020204" pitchFamily="34" charset="-122"/>
                <a:ea typeface="微软雅黑" panose="020B0503020204020204" pitchFamily="34" charset="-122"/>
              </a:rPr>
              <a:t>的数字电路设计流程</a:t>
            </a:r>
          </a:p>
        </p:txBody>
      </p:sp>
    </p:spTree>
    <p:extLst>
      <p:ext uri="{BB962C8B-B14F-4D97-AF65-F5344CB8AC3E}">
        <p14:creationId xmlns:p14="http://schemas.microsoft.com/office/powerpoint/2010/main" val="4173484650"/>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ED91F-6107-4FED-9C90-8ACDACD95C99}"/>
              </a:ext>
            </a:extLst>
          </p:cNvPr>
          <p:cNvSpPr>
            <a:spLocks noGrp="1"/>
          </p:cNvSpPr>
          <p:nvPr>
            <p:ph type="title"/>
          </p:nvPr>
        </p:nvSpPr>
        <p:spPr/>
        <p:txBody>
          <a:bodyPr/>
          <a:lstStyle/>
          <a:p>
            <a:r>
              <a:rPr lang="en-US" altLang="zh-CN" b="1" dirty="0"/>
              <a:t>2.1 VHDL</a:t>
            </a:r>
            <a:r>
              <a:rPr lang="zh-CN" altLang="en-US" b="1" dirty="0"/>
              <a:t>和</a:t>
            </a:r>
            <a:r>
              <a:rPr lang="en-US" altLang="zh-CN" b="1" dirty="0"/>
              <a:t>Verilog HDL</a:t>
            </a:r>
            <a:endParaRPr lang="zh-CN" altLang="en-US" b="1" dirty="0"/>
          </a:p>
        </p:txBody>
      </p:sp>
      <p:sp>
        <p:nvSpPr>
          <p:cNvPr id="3" name="内容占位符 2">
            <a:extLst>
              <a:ext uri="{FF2B5EF4-FFF2-40B4-BE49-F238E27FC236}">
                <a16:creationId xmlns:a16="http://schemas.microsoft.com/office/drawing/2014/main" id="{CCB26B4B-8AFC-437C-A1A4-BCB1DC772E88}"/>
              </a:ext>
            </a:extLst>
          </p:cNvPr>
          <p:cNvSpPr>
            <a:spLocks noGrp="1"/>
          </p:cNvSpPr>
          <p:nvPr>
            <p:ph idx="1"/>
          </p:nvPr>
        </p:nvSpPr>
        <p:spPr>
          <a:xfrm>
            <a:off x="444500" y="889000"/>
            <a:ext cx="8523654" cy="5232843"/>
          </a:xfrm>
        </p:spPr>
        <p:txBody>
          <a:bodyPr/>
          <a:lstStyle/>
          <a:p>
            <a:r>
              <a:rPr lang="en-US" altLang="zh-CN" sz="2200" b="1" dirty="0"/>
              <a:t>VHDL</a:t>
            </a:r>
            <a:r>
              <a:rPr lang="zh-CN" altLang="en-US" sz="2200" b="1" dirty="0"/>
              <a:t>最初于</a:t>
            </a:r>
            <a:r>
              <a:rPr lang="en-US" altLang="zh-CN" sz="2200" b="1" dirty="0"/>
              <a:t>1981</a:t>
            </a:r>
            <a:r>
              <a:rPr lang="zh-CN" altLang="en-US" sz="2200" b="1" dirty="0"/>
              <a:t>年由美国军方组织开发。</a:t>
            </a:r>
            <a:endParaRPr lang="en-US" altLang="zh-CN" sz="2200" b="1" dirty="0"/>
          </a:p>
          <a:p>
            <a:r>
              <a:rPr lang="en-US" altLang="zh-CN" sz="2200" b="1" dirty="0"/>
              <a:t>Verilog </a:t>
            </a:r>
            <a:r>
              <a:rPr lang="zh-CN" altLang="en-US" sz="2200" b="1" dirty="0"/>
              <a:t>由</a:t>
            </a:r>
            <a:r>
              <a:rPr lang="en-US" altLang="zh-CN" sz="2200" b="1" dirty="0"/>
              <a:t>Gateway Design Automation</a:t>
            </a:r>
            <a:r>
              <a:rPr lang="zh-CN" altLang="en-US" sz="2200" b="1" dirty="0"/>
              <a:t>公司于</a:t>
            </a:r>
            <a:r>
              <a:rPr lang="en-US" altLang="zh-CN" sz="2200" b="1" dirty="0"/>
              <a:t>1984</a:t>
            </a:r>
            <a:r>
              <a:rPr lang="zh-CN" altLang="en-US" sz="2200" b="1" dirty="0"/>
              <a:t>年作为一个逻辑模拟的语言开发。</a:t>
            </a:r>
            <a:endParaRPr lang="en-US" altLang="zh-CN" sz="2200" b="1" dirty="0"/>
          </a:p>
          <a:p>
            <a:r>
              <a:rPr lang="en-US" altLang="zh-CN" sz="2200" b="1" dirty="0"/>
              <a:t>VHDL </a:t>
            </a:r>
            <a:r>
              <a:rPr lang="zh-CN" altLang="en-US" sz="2200" b="1" dirty="0"/>
              <a:t>和</a:t>
            </a:r>
            <a:r>
              <a:rPr lang="en-US" altLang="zh-CN" sz="2200" b="1" dirty="0"/>
              <a:t>Verilog </a:t>
            </a:r>
            <a:r>
              <a:rPr lang="zh-CN" altLang="en-US" sz="2200" b="1" dirty="0"/>
              <a:t>共同的特点在于：</a:t>
            </a:r>
            <a:endParaRPr lang="en-US" altLang="zh-CN" sz="2200" b="1" dirty="0"/>
          </a:p>
          <a:p>
            <a:pPr lvl="1"/>
            <a:r>
              <a:rPr lang="zh-CN" altLang="en-US" sz="2200" dirty="0">
                <a:latin typeface="微软雅黑" panose="020B0503020204020204" pitchFamily="34" charset="-122"/>
                <a:ea typeface="微软雅黑" panose="020B0503020204020204" pitchFamily="34" charset="-122"/>
              </a:rPr>
              <a:t>能形式化地</a:t>
            </a:r>
            <a:r>
              <a:rPr lang="zh-CN" altLang="en-US" sz="2200" dirty="0">
                <a:solidFill>
                  <a:srgbClr val="FF0000"/>
                </a:solidFill>
                <a:latin typeface="微软雅黑" panose="020B0503020204020204" pitchFamily="34" charset="-122"/>
                <a:ea typeface="微软雅黑" panose="020B0503020204020204" pitchFamily="34" charset="-122"/>
              </a:rPr>
              <a:t>抽象表示电路的结构和行为</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支持逻辑设计中</a:t>
            </a:r>
            <a:r>
              <a:rPr lang="zh-CN" altLang="en-US" sz="2200" dirty="0">
                <a:solidFill>
                  <a:srgbClr val="FF0000"/>
                </a:solidFill>
                <a:latin typeface="微软雅黑" panose="020B0503020204020204" pitchFamily="34" charset="-122"/>
                <a:ea typeface="微软雅黑" panose="020B0503020204020204" pitchFamily="34" charset="-122"/>
              </a:rPr>
              <a:t>层次与领域</a:t>
            </a:r>
            <a:r>
              <a:rPr lang="zh-CN" altLang="en-US" sz="2200" dirty="0">
                <a:latin typeface="微软雅黑" panose="020B0503020204020204" pitchFamily="34" charset="-122"/>
                <a:ea typeface="微软雅黑" panose="020B0503020204020204" pitchFamily="34" charset="-122"/>
              </a:rPr>
              <a:t>的描述；</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可借用</a:t>
            </a:r>
            <a:r>
              <a:rPr lang="zh-CN" altLang="en-US" sz="2200" dirty="0">
                <a:solidFill>
                  <a:srgbClr val="FF0000"/>
                </a:solidFill>
                <a:latin typeface="微软雅黑" panose="020B0503020204020204" pitchFamily="34" charset="-122"/>
                <a:ea typeface="微软雅黑" panose="020B0503020204020204" pitchFamily="34" charset="-122"/>
              </a:rPr>
              <a:t>高级语言的精巧结构</a:t>
            </a:r>
            <a:r>
              <a:rPr lang="zh-CN" altLang="en-US" sz="2200" dirty="0">
                <a:latin typeface="微软雅黑" panose="020B0503020204020204" pitchFamily="34" charset="-122"/>
                <a:ea typeface="微软雅黑" panose="020B0503020204020204" pitchFamily="34" charset="-122"/>
              </a:rPr>
              <a:t>来简化电路行为的描述；</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具有电路</a:t>
            </a:r>
            <a:r>
              <a:rPr lang="zh-CN" altLang="en-US" sz="2200" dirty="0">
                <a:solidFill>
                  <a:srgbClr val="FF0000"/>
                </a:solidFill>
                <a:latin typeface="微软雅黑" panose="020B0503020204020204" pitchFamily="34" charset="-122"/>
                <a:ea typeface="微软雅黑" panose="020B0503020204020204" pitchFamily="34" charset="-122"/>
              </a:rPr>
              <a:t>仿真与验证</a:t>
            </a:r>
            <a:r>
              <a:rPr lang="zh-CN" altLang="en-US" sz="2200" dirty="0">
                <a:latin typeface="微软雅黑" panose="020B0503020204020204" pitchFamily="34" charset="-122"/>
                <a:ea typeface="微软雅黑" panose="020B0503020204020204" pitchFamily="34" charset="-122"/>
              </a:rPr>
              <a:t>机制以保证设计的正确性；</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支持电路描述由高层到低层的</a:t>
            </a:r>
            <a:r>
              <a:rPr lang="zh-CN" altLang="en-US" sz="2200" dirty="0">
                <a:solidFill>
                  <a:srgbClr val="FF0000"/>
                </a:solidFill>
                <a:latin typeface="微软雅黑" panose="020B0503020204020204" pitchFamily="34" charset="-122"/>
                <a:ea typeface="微软雅黑" panose="020B0503020204020204" pitchFamily="34" charset="-122"/>
              </a:rPr>
              <a:t>综合转换</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硬件描述与</a:t>
            </a:r>
            <a:r>
              <a:rPr lang="zh-CN" altLang="en-US" sz="2200" dirty="0">
                <a:solidFill>
                  <a:srgbClr val="FF0000"/>
                </a:solidFill>
                <a:latin typeface="微软雅黑" panose="020B0503020204020204" pitchFamily="34" charset="-122"/>
                <a:ea typeface="微软雅黑" panose="020B0503020204020204" pitchFamily="34" charset="-122"/>
              </a:rPr>
              <a:t>实现工艺无关</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便于文档管理；</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易于理解和设计重用。</a:t>
            </a:r>
          </a:p>
        </p:txBody>
      </p:sp>
      <p:sp>
        <p:nvSpPr>
          <p:cNvPr id="6" name="灯片编号占位符 5">
            <a:extLst>
              <a:ext uri="{FF2B5EF4-FFF2-40B4-BE49-F238E27FC236}">
                <a16:creationId xmlns:a16="http://schemas.microsoft.com/office/drawing/2014/main" id="{BA0E85DB-5F75-4F13-BE16-E7B2A1E33AAB}"/>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23</a:t>
            </a:fld>
            <a:endParaRPr lang="en-US" altLang="zh-CN"/>
          </a:p>
        </p:txBody>
      </p:sp>
    </p:spTree>
    <p:extLst>
      <p:ext uri="{BB962C8B-B14F-4D97-AF65-F5344CB8AC3E}">
        <p14:creationId xmlns:p14="http://schemas.microsoft.com/office/powerpoint/2010/main" val="4175394913"/>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ED91F-6107-4FED-9C90-8ACDACD95C99}"/>
              </a:ext>
            </a:extLst>
          </p:cNvPr>
          <p:cNvSpPr>
            <a:spLocks noGrp="1"/>
          </p:cNvSpPr>
          <p:nvPr>
            <p:ph type="title"/>
          </p:nvPr>
        </p:nvSpPr>
        <p:spPr/>
        <p:txBody>
          <a:bodyPr/>
          <a:lstStyle/>
          <a:p>
            <a:r>
              <a:rPr lang="en-US" altLang="zh-CN" b="1" dirty="0"/>
              <a:t>2.1 VHDL</a:t>
            </a:r>
            <a:r>
              <a:rPr lang="zh-CN" altLang="en-US" b="1" dirty="0"/>
              <a:t>和</a:t>
            </a:r>
            <a:r>
              <a:rPr lang="en-US" altLang="zh-CN" b="1" dirty="0"/>
              <a:t>Verilog HDL</a:t>
            </a:r>
            <a:endParaRPr lang="zh-CN" altLang="en-US" b="1" dirty="0"/>
          </a:p>
        </p:txBody>
      </p:sp>
      <p:sp>
        <p:nvSpPr>
          <p:cNvPr id="3" name="内容占位符 2">
            <a:extLst>
              <a:ext uri="{FF2B5EF4-FFF2-40B4-BE49-F238E27FC236}">
                <a16:creationId xmlns:a16="http://schemas.microsoft.com/office/drawing/2014/main" id="{CCB26B4B-8AFC-437C-A1A4-BCB1DC772E88}"/>
              </a:ext>
            </a:extLst>
          </p:cNvPr>
          <p:cNvSpPr>
            <a:spLocks noGrp="1"/>
          </p:cNvSpPr>
          <p:nvPr>
            <p:ph idx="1"/>
          </p:nvPr>
        </p:nvSpPr>
        <p:spPr>
          <a:xfrm>
            <a:off x="444500" y="889000"/>
            <a:ext cx="8523654" cy="5377626"/>
          </a:xfrm>
        </p:spPr>
        <p:txBody>
          <a:bodyPr/>
          <a:lstStyle/>
          <a:p>
            <a:r>
              <a:rPr lang="en-US" altLang="zh-CN" sz="2400" b="1" dirty="0"/>
              <a:t>Verilog HDL</a:t>
            </a:r>
            <a:r>
              <a:rPr lang="zh-CN" altLang="en-US" sz="2400" b="1" dirty="0"/>
              <a:t>的</a:t>
            </a:r>
            <a:r>
              <a:rPr lang="zh-CN" altLang="en-US" sz="2400" b="1" dirty="0" smtClean="0"/>
              <a:t>特点</a:t>
            </a:r>
            <a:endParaRPr lang="en-US" altLang="zh-CN" sz="2400" b="1" dirty="0"/>
          </a:p>
          <a:p>
            <a:pPr lvl="1"/>
            <a:r>
              <a:rPr lang="zh-CN" altLang="en-US" dirty="0">
                <a:latin typeface="微软雅黑" panose="020B0503020204020204" pitchFamily="34" charset="-122"/>
                <a:ea typeface="微软雅黑" panose="020B0503020204020204" pitchFamily="34" charset="-122"/>
              </a:rPr>
              <a:t>易于学习和掌握，只要有</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语言的编程基础，就可以快速掌握并</a:t>
            </a:r>
            <a:r>
              <a:rPr lang="zh-CN" altLang="en-US" dirty="0" smtClean="0">
                <a:latin typeface="微软雅黑" panose="020B0503020204020204" pitchFamily="34" charset="-122"/>
                <a:ea typeface="微软雅黑" panose="020B0503020204020204" pitchFamily="34" charset="-122"/>
              </a:rPr>
              <a:t>使用</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在门级开关电路描述方面比</a:t>
            </a:r>
            <a:r>
              <a:rPr lang="en-US" altLang="zh-CN" dirty="0">
                <a:latin typeface="微软雅黑" panose="020B0503020204020204" pitchFamily="34" charset="-122"/>
                <a:ea typeface="微软雅黑" panose="020B0503020204020204" pitchFamily="34" charset="-122"/>
              </a:rPr>
              <a:t>VHDL</a:t>
            </a:r>
            <a:r>
              <a:rPr lang="zh-CN" altLang="en-US" dirty="0" smtClean="0">
                <a:latin typeface="微软雅黑" panose="020B0503020204020204" pitchFamily="34" charset="-122"/>
                <a:ea typeface="微软雅黑" panose="020B0503020204020204" pitchFamily="34" charset="-122"/>
              </a:rPr>
              <a:t>强</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拥有更广泛的应用群体，成熟的资源比</a:t>
            </a:r>
            <a:r>
              <a:rPr lang="en-US" altLang="zh-CN" dirty="0">
                <a:latin typeface="微软雅黑" panose="020B0503020204020204" pitchFamily="34" charset="-122"/>
                <a:ea typeface="微软雅黑" panose="020B0503020204020204" pitchFamily="34" charset="-122"/>
              </a:rPr>
              <a:t>VHDL</a:t>
            </a:r>
            <a:r>
              <a:rPr lang="zh-CN" altLang="en-US" dirty="0" smtClean="0">
                <a:latin typeface="微软雅黑" panose="020B0503020204020204" pitchFamily="34" charset="-122"/>
                <a:ea typeface="微软雅黑" panose="020B0503020204020204" pitchFamily="34" charset="-122"/>
              </a:rPr>
              <a:t>丰富</a:t>
            </a:r>
            <a:endParaRPr lang="en-US" altLang="zh-CN" dirty="0">
              <a:latin typeface="微软雅黑" panose="020B0503020204020204" pitchFamily="34" charset="-122"/>
              <a:ea typeface="微软雅黑" panose="020B0503020204020204" pitchFamily="34" charset="-122"/>
            </a:endParaRPr>
          </a:p>
          <a:p>
            <a:pPr lvl="1"/>
            <a:r>
              <a:rPr lang="zh-CN" altLang="zh-CN" dirty="0">
                <a:latin typeface="微软雅黑" panose="020B0503020204020204" pitchFamily="34" charset="-122"/>
                <a:ea typeface="微软雅黑" panose="020B0503020204020204" pitchFamily="34" charset="-122"/>
              </a:rPr>
              <a:t>比较合适作为学习</a:t>
            </a:r>
            <a:r>
              <a:rPr lang="en-US" altLang="zh-CN" dirty="0">
                <a:latin typeface="微软雅黑" panose="020B0503020204020204" pitchFamily="34" charset="-122"/>
                <a:ea typeface="微软雅黑" panose="020B0503020204020204" pitchFamily="34" charset="-122"/>
              </a:rPr>
              <a:t>HDL</a:t>
            </a:r>
            <a:r>
              <a:rPr lang="zh-CN" altLang="zh-CN" dirty="0">
                <a:latin typeface="微软雅黑" panose="020B0503020204020204" pitchFamily="34" charset="-122"/>
                <a:ea typeface="微软雅黑" panose="020B0503020204020204" pitchFamily="34" charset="-122"/>
              </a:rPr>
              <a:t>设计方法的入门和</a:t>
            </a:r>
            <a:r>
              <a:rPr lang="zh-CN" altLang="zh-CN" dirty="0" smtClean="0">
                <a:latin typeface="微软雅黑" panose="020B0503020204020204" pitchFamily="34" charset="-122"/>
                <a:ea typeface="微软雅黑" panose="020B0503020204020204" pitchFamily="34" charset="-122"/>
              </a:rPr>
              <a:t>基础</a:t>
            </a:r>
            <a:endParaRPr lang="en-US" altLang="zh-CN" dirty="0">
              <a:latin typeface="微软雅黑" panose="020B0503020204020204" pitchFamily="34" charset="-122"/>
              <a:ea typeface="微软雅黑" panose="020B0503020204020204" pitchFamily="34" charset="-122"/>
            </a:endParaRPr>
          </a:p>
          <a:p>
            <a:pPr lvl="1"/>
            <a:endParaRPr lang="en-US" altLang="zh-CN" dirty="0"/>
          </a:p>
          <a:p>
            <a:r>
              <a:rPr lang="en-US" altLang="zh-CN" sz="2400" b="1" dirty="0"/>
              <a:t>VHDL</a:t>
            </a:r>
            <a:r>
              <a:rPr lang="zh-CN" altLang="en-US" sz="2400" b="1" dirty="0"/>
              <a:t>的</a:t>
            </a:r>
            <a:r>
              <a:rPr lang="zh-CN" altLang="en-US" sz="2400" b="1" dirty="0" smtClean="0"/>
              <a:t>特点</a:t>
            </a:r>
            <a:endParaRPr lang="en-US" altLang="zh-CN" sz="2400" b="1" dirty="0"/>
          </a:p>
          <a:p>
            <a:pPr lvl="1"/>
            <a:r>
              <a:rPr lang="en-US" altLang="zh-CN" dirty="0">
                <a:latin typeface="微软雅黑" panose="020B0503020204020204" pitchFamily="34" charset="-122"/>
                <a:ea typeface="微软雅黑" panose="020B0503020204020204" pitchFamily="34" charset="-122"/>
              </a:rPr>
              <a:t>VHDL</a:t>
            </a:r>
            <a:r>
              <a:rPr lang="zh-CN" altLang="zh-CN" dirty="0">
                <a:latin typeface="微软雅黑" panose="020B0503020204020204" pitchFamily="34" charset="-122"/>
                <a:ea typeface="微软雅黑" panose="020B0503020204020204" pitchFamily="34" charset="-122"/>
              </a:rPr>
              <a:t>在系统级抽象方面比</a:t>
            </a:r>
            <a:r>
              <a:rPr lang="en-US" altLang="zh-CN" dirty="0">
                <a:latin typeface="微软雅黑" panose="020B0503020204020204" pitchFamily="34" charset="-122"/>
                <a:ea typeface="微软雅黑" panose="020B0503020204020204" pitchFamily="34" charset="-122"/>
              </a:rPr>
              <a:t>Verilog HDL</a:t>
            </a:r>
            <a:r>
              <a:rPr lang="zh-CN" altLang="en-US" dirty="0">
                <a:latin typeface="微软雅黑" panose="020B0503020204020204" pitchFamily="34" charset="-122"/>
                <a:ea typeface="微软雅黑" panose="020B0503020204020204" pitchFamily="34" charset="-122"/>
              </a:rPr>
              <a:t>强</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VHDL</a:t>
            </a:r>
            <a:r>
              <a:rPr lang="zh-CN" altLang="zh-CN" dirty="0">
                <a:latin typeface="微软雅黑" panose="020B0503020204020204" pitchFamily="34" charset="-122"/>
                <a:ea typeface="微软雅黑" panose="020B0503020204020204" pitchFamily="34" charset="-122"/>
              </a:rPr>
              <a:t>比</a:t>
            </a:r>
            <a:r>
              <a:rPr lang="en-US" altLang="zh-CN" dirty="0">
                <a:latin typeface="微软雅黑" panose="020B0503020204020204" pitchFamily="34" charset="-122"/>
                <a:ea typeface="微软雅黑" panose="020B0503020204020204" pitchFamily="34" charset="-122"/>
              </a:rPr>
              <a:t>Verilog HDL</a:t>
            </a:r>
            <a:r>
              <a:rPr lang="zh-CN" altLang="zh-CN" dirty="0">
                <a:latin typeface="微软雅黑" panose="020B0503020204020204" pitchFamily="34" charset="-122"/>
                <a:ea typeface="微软雅黑" panose="020B0503020204020204" pitchFamily="34" charset="-122"/>
              </a:rPr>
              <a:t>的语句冗长且不灵活</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VHDL</a:t>
            </a:r>
            <a:r>
              <a:rPr lang="zh-CN" altLang="zh-CN" dirty="0">
                <a:latin typeface="微软雅黑" panose="020B0503020204020204" pitchFamily="34" charset="-122"/>
                <a:ea typeface="微软雅黑" panose="020B0503020204020204" pitchFamily="34" charset="-122"/>
              </a:rPr>
              <a:t>较难掌握，需要有</a:t>
            </a:r>
            <a:r>
              <a:rPr lang="en-US" altLang="zh-CN" dirty="0">
                <a:latin typeface="微软雅黑" panose="020B0503020204020204" pitchFamily="34" charset="-122"/>
                <a:ea typeface="微软雅黑" panose="020B0503020204020204" pitchFamily="34" charset="-122"/>
              </a:rPr>
              <a:t>Ada</a:t>
            </a:r>
            <a:r>
              <a:rPr lang="zh-CN" altLang="zh-CN" dirty="0">
                <a:latin typeface="微软雅黑" panose="020B0503020204020204" pitchFamily="34" charset="-122"/>
                <a:ea typeface="微软雅黑" panose="020B0503020204020204" pitchFamily="34" charset="-122"/>
              </a:rPr>
              <a:t>编程基础并进行专业培训</a:t>
            </a:r>
            <a:endParaRPr lang="zh-CN" altLang="en-US" dirty="0">
              <a:latin typeface="微软雅黑" panose="020B0503020204020204" pitchFamily="34" charset="-122"/>
              <a:ea typeface="微软雅黑" panose="020B0503020204020204" pitchFamily="34" charset="-122"/>
            </a:endParaRPr>
          </a:p>
        </p:txBody>
      </p:sp>
      <p:sp>
        <p:nvSpPr>
          <p:cNvPr id="6" name="灯片编号占位符 5">
            <a:extLst>
              <a:ext uri="{FF2B5EF4-FFF2-40B4-BE49-F238E27FC236}">
                <a16:creationId xmlns:a16="http://schemas.microsoft.com/office/drawing/2014/main" id="{BA0E85DB-5F75-4F13-BE16-E7B2A1E33AAB}"/>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24</a:t>
            </a:fld>
            <a:endParaRPr lang="en-US" altLang="zh-CN"/>
          </a:p>
        </p:txBody>
      </p:sp>
    </p:spTree>
    <p:extLst>
      <p:ext uri="{BB962C8B-B14F-4D97-AF65-F5344CB8AC3E}">
        <p14:creationId xmlns:p14="http://schemas.microsoft.com/office/powerpoint/2010/main" val="296528318"/>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058BE-F154-4F36-9163-950D99FDFFF8}"/>
              </a:ext>
            </a:extLst>
          </p:cNvPr>
          <p:cNvSpPr>
            <a:spLocks noGrp="1"/>
          </p:cNvSpPr>
          <p:nvPr>
            <p:ph type="title"/>
          </p:nvPr>
        </p:nvSpPr>
        <p:spPr>
          <a:xfrm>
            <a:off x="1000100" y="185720"/>
            <a:ext cx="7460331" cy="479747"/>
          </a:xfrm>
        </p:spPr>
        <p:txBody>
          <a:bodyPr/>
          <a:lstStyle/>
          <a:p>
            <a:r>
              <a:rPr lang="en-US" altLang="zh-CN" b="1" dirty="0"/>
              <a:t>2.2 </a:t>
            </a:r>
            <a:r>
              <a:rPr lang="zh-CN" altLang="zh-CN" b="1" dirty="0"/>
              <a:t>基于</a:t>
            </a:r>
            <a:r>
              <a:rPr lang="en-US" altLang="zh-CN" b="1" dirty="0"/>
              <a:t>HDL</a:t>
            </a:r>
            <a:r>
              <a:rPr lang="zh-CN" altLang="zh-CN" b="1" dirty="0"/>
              <a:t>的数字电路设计流程</a:t>
            </a:r>
            <a:endParaRPr lang="zh-CN" altLang="en-US" b="1" dirty="0"/>
          </a:p>
        </p:txBody>
      </p:sp>
      <p:sp>
        <p:nvSpPr>
          <p:cNvPr id="6" name="灯片编号占位符 5">
            <a:extLst>
              <a:ext uri="{FF2B5EF4-FFF2-40B4-BE49-F238E27FC236}">
                <a16:creationId xmlns:a16="http://schemas.microsoft.com/office/drawing/2014/main" id="{71142124-3BF9-4DE2-9534-088E09A489D8}"/>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25</a:t>
            </a:fld>
            <a:endParaRPr lang="en-US" altLang="zh-CN"/>
          </a:p>
        </p:txBody>
      </p:sp>
      <p:sp>
        <p:nvSpPr>
          <p:cNvPr id="14" name="矩形 13">
            <a:extLst>
              <a:ext uri="{FF2B5EF4-FFF2-40B4-BE49-F238E27FC236}">
                <a16:creationId xmlns:a16="http://schemas.microsoft.com/office/drawing/2014/main" id="{0DAC39D5-AE83-4363-A8F2-6637A82B0466}"/>
              </a:ext>
            </a:extLst>
          </p:cNvPr>
          <p:cNvSpPr/>
          <p:nvPr/>
        </p:nvSpPr>
        <p:spPr>
          <a:xfrm>
            <a:off x="808517" y="2057428"/>
            <a:ext cx="455509" cy="1691115"/>
          </a:xfrm>
          <a:prstGeom prst="rect">
            <a:avLst/>
          </a:prstGeom>
          <a:ln>
            <a:solidFill>
              <a:srgbClr val="00B0F0"/>
            </a:solidFill>
          </a:ln>
        </p:spPr>
        <p:txBody>
          <a:bodyPr vert="eaVert" wrap="square">
            <a:spAutoFit/>
          </a:bodyPr>
          <a:lstStyle/>
          <a:p>
            <a:pPr>
              <a:lnSpc>
                <a:spcPct val="80000"/>
              </a:lnSpc>
            </a:pPr>
            <a:r>
              <a:rPr lang="zh-CN" altLang="en-US" sz="2200" dirty="0">
                <a:latin typeface="微软雅黑" panose="020B0503020204020204" pitchFamily="34" charset="-122"/>
                <a:ea typeface="微软雅黑" panose="020B0503020204020204" pitchFamily="34" charset="-122"/>
              </a:rPr>
              <a:t>设计</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方框图</a:t>
            </a:r>
          </a:p>
        </p:txBody>
      </p:sp>
      <p:sp>
        <p:nvSpPr>
          <p:cNvPr id="15" name="矩形 14">
            <a:extLst>
              <a:ext uri="{FF2B5EF4-FFF2-40B4-BE49-F238E27FC236}">
                <a16:creationId xmlns:a16="http://schemas.microsoft.com/office/drawing/2014/main" id="{70C60F7F-54B8-4224-B40E-810652DC79E4}"/>
              </a:ext>
            </a:extLst>
          </p:cNvPr>
          <p:cNvSpPr/>
          <p:nvPr/>
        </p:nvSpPr>
        <p:spPr>
          <a:xfrm>
            <a:off x="1979167" y="2057428"/>
            <a:ext cx="455509" cy="1785950"/>
          </a:xfrm>
          <a:prstGeom prst="rect">
            <a:avLst/>
          </a:prstGeom>
          <a:ln>
            <a:solidFill>
              <a:srgbClr val="00B0F0"/>
            </a:solidFill>
          </a:ln>
        </p:spPr>
        <p:txBody>
          <a:bodyPr vert="eaVert" wrap="square">
            <a:spAutoFit/>
          </a:bodyPr>
          <a:lstStyle/>
          <a:p>
            <a:pPr algn="ctr">
              <a:lnSpc>
                <a:spcPct val="80000"/>
              </a:lnSpc>
            </a:pPr>
            <a:r>
              <a:rPr lang="zh-CN" altLang="en-US" sz="2200" dirty="0" smtClean="0">
                <a:latin typeface="微软雅黑" panose="020B0503020204020204" pitchFamily="34" charset="-122"/>
                <a:ea typeface="微软雅黑" panose="020B0503020204020204" pitchFamily="34" charset="-122"/>
              </a:rPr>
              <a:t>编写代码</a:t>
            </a:r>
            <a:endParaRPr lang="zh-CN" altLang="en-US" sz="2200"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8CB0A4E6-CB36-463B-8DA6-2FAAA6F326B3}"/>
              </a:ext>
            </a:extLst>
          </p:cNvPr>
          <p:cNvSpPr/>
          <p:nvPr/>
        </p:nvSpPr>
        <p:spPr>
          <a:xfrm>
            <a:off x="3148822" y="2057428"/>
            <a:ext cx="455509" cy="1785950"/>
          </a:xfrm>
          <a:prstGeom prst="rect">
            <a:avLst/>
          </a:prstGeom>
          <a:ln>
            <a:solidFill>
              <a:srgbClr val="00B0F0"/>
            </a:solidFill>
          </a:ln>
        </p:spPr>
        <p:txBody>
          <a:bodyPr vert="eaVert" wrap="square">
            <a:spAutoFit/>
          </a:bodyPr>
          <a:lstStyle/>
          <a:p>
            <a:pPr algn="ctr">
              <a:lnSpc>
                <a:spcPct val="80000"/>
              </a:lnSpc>
            </a:pPr>
            <a:r>
              <a:rPr lang="zh-CN" altLang="en-US" sz="2200" dirty="0">
                <a:latin typeface="微软雅黑" panose="020B0503020204020204" pitchFamily="34" charset="-122"/>
                <a:ea typeface="微软雅黑" panose="020B0503020204020204" pitchFamily="34" charset="-122"/>
              </a:rPr>
              <a:t>编译</a:t>
            </a:r>
          </a:p>
        </p:txBody>
      </p:sp>
      <p:sp>
        <p:nvSpPr>
          <p:cNvPr id="17" name="矩形 16">
            <a:extLst>
              <a:ext uri="{FF2B5EF4-FFF2-40B4-BE49-F238E27FC236}">
                <a16:creationId xmlns:a16="http://schemas.microsoft.com/office/drawing/2014/main" id="{BD9465DF-D4D8-4614-ADAF-74AD94FB84A2}"/>
              </a:ext>
            </a:extLst>
          </p:cNvPr>
          <p:cNvSpPr/>
          <p:nvPr/>
        </p:nvSpPr>
        <p:spPr>
          <a:xfrm>
            <a:off x="4355890" y="2057428"/>
            <a:ext cx="481927" cy="1785950"/>
          </a:xfrm>
          <a:prstGeom prst="rect">
            <a:avLst/>
          </a:prstGeom>
          <a:ln>
            <a:solidFill>
              <a:srgbClr val="00B0F0"/>
            </a:solidFill>
          </a:ln>
        </p:spPr>
        <p:txBody>
          <a:bodyPr vert="eaVert" wrap="square">
            <a:spAutoFit/>
          </a:bodyPr>
          <a:lstStyle/>
          <a:p>
            <a:pPr algn="ctr">
              <a:lnSpc>
                <a:spcPct val="80000"/>
              </a:lnSpc>
            </a:pPr>
            <a:r>
              <a:rPr lang="zh-CN" altLang="en-US" sz="2200" dirty="0">
                <a:latin typeface="微软雅黑" panose="020B0503020204020204" pitchFamily="34" charset="-122"/>
                <a:ea typeface="微软雅黑" panose="020B0503020204020204" pitchFamily="34" charset="-122"/>
              </a:rPr>
              <a:t>仿真</a:t>
            </a:r>
            <a:r>
              <a:rPr lang="en-US" altLang="zh-CN" sz="2400" dirty="0">
                <a:latin typeface="微软雅黑 Light" panose="020B0502040204020203" pitchFamily="34" charset="-122"/>
                <a:ea typeface="微软雅黑 Light" panose="020B0502040204020203" pitchFamily="34" charset="-122"/>
              </a:rPr>
              <a:t>/</a:t>
            </a:r>
            <a:r>
              <a:rPr lang="zh-CN" altLang="en-US" sz="2200" dirty="0">
                <a:latin typeface="微软雅黑" panose="020B0503020204020204" pitchFamily="34" charset="-122"/>
                <a:ea typeface="微软雅黑" panose="020B0503020204020204" pitchFamily="34" charset="-122"/>
              </a:rPr>
              <a:t>模拟</a:t>
            </a:r>
          </a:p>
        </p:txBody>
      </p:sp>
      <p:sp>
        <p:nvSpPr>
          <p:cNvPr id="18" name="矩形 17">
            <a:extLst>
              <a:ext uri="{FF2B5EF4-FFF2-40B4-BE49-F238E27FC236}">
                <a16:creationId xmlns:a16="http://schemas.microsoft.com/office/drawing/2014/main" id="{733D0A58-E611-46C5-944E-3AD747568B98}"/>
              </a:ext>
            </a:extLst>
          </p:cNvPr>
          <p:cNvSpPr/>
          <p:nvPr/>
        </p:nvSpPr>
        <p:spPr>
          <a:xfrm>
            <a:off x="5537873" y="2057428"/>
            <a:ext cx="481927" cy="1785950"/>
          </a:xfrm>
          <a:prstGeom prst="rect">
            <a:avLst/>
          </a:prstGeom>
          <a:ln>
            <a:solidFill>
              <a:srgbClr val="00B0F0"/>
            </a:solidFill>
          </a:ln>
        </p:spPr>
        <p:txBody>
          <a:bodyPr vert="eaVert" wrap="square">
            <a:spAutoFit/>
          </a:bodyPr>
          <a:lstStyle/>
          <a:p>
            <a:pPr algn="ctr">
              <a:lnSpc>
                <a:spcPct val="80000"/>
              </a:lnSpc>
            </a:pPr>
            <a:r>
              <a:rPr lang="zh-CN" altLang="en-US" sz="2200" dirty="0">
                <a:latin typeface="微软雅黑" panose="020B0503020204020204" pitchFamily="34" charset="-122"/>
                <a:ea typeface="微软雅黑" panose="020B0503020204020204" pitchFamily="34" charset="-122"/>
              </a:rPr>
              <a:t>综合</a:t>
            </a:r>
            <a:r>
              <a:rPr lang="en-US" altLang="zh-CN" sz="2400" dirty="0">
                <a:latin typeface="微软雅黑 Light" panose="020B0502040204020203" pitchFamily="34" charset="-122"/>
                <a:ea typeface="微软雅黑 Light" panose="020B0502040204020203" pitchFamily="34" charset="-122"/>
              </a:rPr>
              <a:t>/</a:t>
            </a:r>
            <a:r>
              <a:rPr lang="zh-CN" altLang="en-US" sz="2200" dirty="0">
                <a:latin typeface="微软雅黑" panose="020B0503020204020204" pitchFamily="34" charset="-122"/>
                <a:ea typeface="微软雅黑" panose="020B0503020204020204" pitchFamily="34" charset="-122"/>
              </a:rPr>
              <a:t>映射</a:t>
            </a:r>
          </a:p>
        </p:txBody>
      </p:sp>
      <p:sp>
        <p:nvSpPr>
          <p:cNvPr id="19" name="矩形 18">
            <a:extLst>
              <a:ext uri="{FF2B5EF4-FFF2-40B4-BE49-F238E27FC236}">
                <a16:creationId xmlns:a16="http://schemas.microsoft.com/office/drawing/2014/main" id="{EB89B9D2-D236-48C1-B23E-CAAEF02C7862}"/>
              </a:ext>
            </a:extLst>
          </p:cNvPr>
          <p:cNvSpPr/>
          <p:nvPr/>
        </p:nvSpPr>
        <p:spPr>
          <a:xfrm>
            <a:off x="6688259" y="2058222"/>
            <a:ext cx="455509" cy="1785156"/>
          </a:xfrm>
          <a:prstGeom prst="rect">
            <a:avLst/>
          </a:prstGeom>
          <a:ln>
            <a:solidFill>
              <a:srgbClr val="00B0F0"/>
            </a:solidFill>
          </a:ln>
        </p:spPr>
        <p:txBody>
          <a:bodyPr vert="eaVert" wrap="square">
            <a:spAutoFit/>
          </a:bodyPr>
          <a:lstStyle/>
          <a:p>
            <a:pPr algn="ctr">
              <a:lnSpc>
                <a:spcPct val="80000"/>
              </a:lnSpc>
            </a:pPr>
            <a:r>
              <a:rPr lang="zh-CN" altLang="en-US" sz="2200" dirty="0">
                <a:latin typeface="微软雅黑" panose="020B0503020204020204" pitchFamily="34" charset="-122"/>
                <a:ea typeface="微软雅黑" panose="020B0503020204020204" pitchFamily="34" charset="-122"/>
              </a:rPr>
              <a:t>物理设计</a:t>
            </a:r>
          </a:p>
        </p:txBody>
      </p:sp>
      <p:sp>
        <p:nvSpPr>
          <p:cNvPr id="20" name="矩形 19">
            <a:extLst>
              <a:ext uri="{FF2B5EF4-FFF2-40B4-BE49-F238E27FC236}">
                <a16:creationId xmlns:a16="http://schemas.microsoft.com/office/drawing/2014/main" id="{496A5559-D6D4-41A5-BE27-A18656091A08}"/>
              </a:ext>
            </a:extLst>
          </p:cNvPr>
          <p:cNvSpPr/>
          <p:nvPr/>
        </p:nvSpPr>
        <p:spPr>
          <a:xfrm>
            <a:off x="7535801" y="2057428"/>
            <a:ext cx="750975" cy="1785950"/>
          </a:xfrm>
          <a:prstGeom prst="rect">
            <a:avLst/>
          </a:prstGeom>
          <a:ln>
            <a:solidFill>
              <a:srgbClr val="00B0F0"/>
            </a:solidFill>
          </a:ln>
        </p:spPr>
        <p:txBody>
          <a:bodyPr vert="eaVert" wrap="square">
            <a:spAutoFit/>
          </a:bodyPr>
          <a:lstStyle/>
          <a:p>
            <a:pPr algn="ctr">
              <a:lnSpc>
                <a:spcPct val="80000"/>
              </a:lnSpc>
            </a:pPr>
            <a:r>
              <a:rPr lang="en-US" altLang="zh-CN" sz="2200" dirty="0">
                <a:latin typeface="微软雅黑" panose="020B0503020204020204" pitchFamily="34" charset="-122"/>
                <a:ea typeface="微软雅黑" panose="020B0503020204020204" pitchFamily="34" charset="-122"/>
              </a:rPr>
              <a:t>FPGA</a:t>
            </a:r>
            <a:r>
              <a:rPr lang="zh-CN" altLang="en-US" sz="2200" dirty="0">
                <a:latin typeface="微软雅黑" panose="020B0503020204020204" pitchFamily="34" charset="-122"/>
                <a:ea typeface="微软雅黑" panose="020B0503020204020204" pitchFamily="34" charset="-122"/>
              </a:rPr>
              <a:t>验证</a:t>
            </a:r>
            <a:r>
              <a:rPr lang="en-US" altLang="zh-CN" sz="2400" dirty="0">
                <a:latin typeface="微软雅黑 Light" panose="020B0502040204020203" pitchFamily="34" charset="-122"/>
                <a:ea typeface="微软雅黑 Light" panose="020B0502040204020203" pitchFamily="34" charset="-122"/>
              </a:rPr>
              <a:t>/</a:t>
            </a:r>
            <a:r>
              <a:rPr lang="zh-CN" altLang="en-US" sz="2200" dirty="0">
                <a:latin typeface="微软雅黑" panose="020B0503020204020204" pitchFamily="34" charset="-122"/>
                <a:ea typeface="微软雅黑" panose="020B0503020204020204" pitchFamily="34" charset="-122"/>
              </a:rPr>
              <a:t>投</a:t>
            </a:r>
            <a:r>
              <a:rPr lang="zh-CN" altLang="en-US" sz="2200" dirty="0" smtClean="0">
                <a:latin typeface="微软雅黑" panose="020B0503020204020204" pitchFamily="34" charset="-122"/>
                <a:ea typeface="微软雅黑" panose="020B0503020204020204" pitchFamily="34" charset="-122"/>
              </a:rPr>
              <a:t>片生产</a:t>
            </a:r>
            <a:endParaRPr lang="zh-CN" altLang="en-US" sz="2200" dirty="0">
              <a:latin typeface="微软雅黑" panose="020B0503020204020204" pitchFamily="34" charset="-122"/>
              <a:ea typeface="微软雅黑" panose="020B0503020204020204" pitchFamily="34" charset="-122"/>
            </a:endParaRPr>
          </a:p>
        </p:txBody>
      </p:sp>
      <p:cxnSp>
        <p:nvCxnSpPr>
          <p:cNvPr id="21" name="直接箭头连接符 20">
            <a:extLst>
              <a:ext uri="{FF2B5EF4-FFF2-40B4-BE49-F238E27FC236}">
                <a16:creationId xmlns:a16="http://schemas.microsoft.com/office/drawing/2014/main" id="{42909B05-FF04-4780-829A-EC68CAD77A23}"/>
              </a:ext>
            </a:extLst>
          </p:cNvPr>
          <p:cNvCxnSpPr/>
          <p:nvPr/>
        </p:nvCxnSpPr>
        <p:spPr>
          <a:xfrm>
            <a:off x="1264026" y="2996952"/>
            <a:ext cx="715141" cy="0"/>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C9E043D-38DD-4CBE-BC99-CEC9F92445EF}"/>
              </a:ext>
            </a:extLst>
          </p:cNvPr>
          <p:cNvCxnSpPr/>
          <p:nvPr/>
        </p:nvCxnSpPr>
        <p:spPr>
          <a:xfrm>
            <a:off x="2434676" y="2948815"/>
            <a:ext cx="690519" cy="1588"/>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AB715BC0-B80D-45E4-ACF3-03DC2882B18E}"/>
              </a:ext>
            </a:extLst>
          </p:cNvPr>
          <p:cNvCxnSpPr/>
          <p:nvPr/>
        </p:nvCxnSpPr>
        <p:spPr>
          <a:xfrm>
            <a:off x="3604331" y="2947227"/>
            <a:ext cx="690519" cy="1588"/>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BF96FC8-CB9A-4E94-AD38-D4FEA1E87335}"/>
              </a:ext>
            </a:extLst>
          </p:cNvPr>
          <p:cNvCxnSpPr/>
          <p:nvPr/>
        </p:nvCxnSpPr>
        <p:spPr>
          <a:xfrm>
            <a:off x="4849150" y="2951991"/>
            <a:ext cx="690519" cy="1588"/>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DD1D7F42-533B-4EC1-B405-1F175BFB05B3}"/>
              </a:ext>
            </a:extLst>
          </p:cNvPr>
          <p:cNvCxnSpPr/>
          <p:nvPr/>
        </p:nvCxnSpPr>
        <p:spPr>
          <a:xfrm>
            <a:off x="6019800" y="2945639"/>
            <a:ext cx="690519" cy="1588"/>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AC410473-2A7E-414A-B287-FE5A76607247}"/>
              </a:ext>
            </a:extLst>
          </p:cNvPr>
          <p:cNvCxnSpPr>
            <a:cxnSpLocks/>
            <a:endCxn id="20" idx="1"/>
          </p:cNvCxnSpPr>
          <p:nvPr/>
        </p:nvCxnSpPr>
        <p:spPr>
          <a:xfrm flipV="1">
            <a:off x="7143768" y="2950403"/>
            <a:ext cx="392033" cy="3176"/>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34762ADD-BC1B-4474-ADF2-C43DAEE27D0D}"/>
              </a:ext>
            </a:extLst>
          </p:cNvPr>
          <p:cNvCxnSpPr/>
          <p:nvPr/>
        </p:nvCxnSpPr>
        <p:spPr>
          <a:xfrm>
            <a:off x="8286770" y="2996952"/>
            <a:ext cx="690519" cy="1588"/>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523871BB-341F-4FCF-A163-F1E258E11339}"/>
              </a:ext>
            </a:extLst>
          </p:cNvPr>
          <p:cNvCxnSpPr/>
          <p:nvPr/>
        </p:nvCxnSpPr>
        <p:spPr>
          <a:xfrm>
            <a:off x="93376" y="2956755"/>
            <a:ext cx="690519" cy="1588"/>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C1608CD-738C-4E7B-8D8C-1734B8564A28}"/>
              </a:ext>
            </a:extLst>
          </p:cNvPr>
          <p:cNvCxnSpPr/>
          <p:nvPr/>
        </p:nvCxnSpPr>
        <p:spPr>
          <a:xfrm rot="5400000" flipH="1" flipV="1">
            <a:off x="2084611" y="2330809"/>
            <a:ext cx="1260000" cy="0"/>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1B8F15AB-5098-479D-BE5F-5352FBF75E2D}"/>
              </a:ext>
            </a:extLst>
          </p:cNvPr>
          <p:cNvCxnSpPr/>
          <p:nvPr/>
        </p:nvCxnSpPr>
        <p:spPr>
          <a:xfrm rot="10800000">
            <a:off x="457201" y="1700807"/>
            <a:ext cx="2257411" cy="0"/>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77CF5D59-F6A1-40C8-A99B-CB85BAD2B696}"/>
              </a:ext>
            </a:extLst>
          </p:cNvPr>
          <p:cNvCxnSpPr/>
          <p:nvPr/>
        </p:nvCxnSpPr>
        <p:spPr>
          <a:xfrm rot="5400000">
            <a:off x="-201219" y="2287220"/>
            <a:ext cx="1316838" cy="1588"/>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AC2D57B6-FFB2-4714-9DDD-52DF3881E03D}"/>
              </a:ext>
            </a:extLst>
          </p:cNvPr>
          <p:cNvCxnSpPr/>
          <p:nvPr/>
        </p:nvCxnSpPr>
        <p:spPr>
          <a:xfrm rot="5400000" flipH="1" flipV="1">
            <a:off x="3335621" y="2438832"/>
            <a:ext cx="1044000" cy="1"/>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BCB55B41-DD58-42DF-A9F0-8B60EBED6F1F}"/>
              </a:ext>
            </a:extLst>
          </p:cNvPr>
          <p:cNvCxnSpPr/>
          <p:nvPr/>
        </p:nvCxnSpPr>
        <p:spPr>
          <a:xfrm rot="10800000">
            <a:off x="1585905" y="1916831"/>
            <a:ext cx="2257411" cy="0"/>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4CE92F91-7EA2-433B-A167-5430CFF28AC5}"/>
              </a:ext>
            </a:extLst>
          </p:cNvPr>
          <p:cNvCxnSpPr/>
          <p:nvPr/>
        </p:nvCxnSpPr>
        <p:spPr>
          <a:xfrm rot="5400000">
            <a:off x="1043522" y="2456158"/>
            <a:ext cx="1080000" cy="1588"/>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30385C77-81E8-4F6C-A644-BC7B932F29DF}"/>
              </a:ext>
            </a:extLst>
          </p:cNvPr>
          <p:cNvCxnSpPr/>
          <p:nvPr/>
        </p:nvCxnSpPr>
        <p:spPr>
          <a:xfrm rot="5400000" flipH="1" flipV="1">
            <a:off x="4692943" y="2438832"/>
            <a:ext cx="1044000" cy="1"/>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35877CF5-12E2-4B8E-9168-7AC667D934A0}"/>
              </a:ext>
            </a:extLst>
          </p:cNvPr>
          <p:cNvCxnSpPr/>
          <p:nvPr/>
        </p:nvCxnSpPr>
        <p:spPr>
          <a:xfrm rot="5400000" flipH="1" flipV="1">
            <a:off x="6786303" y="2438832"/>
            <a:ext cx="1044000" cy="1"/>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4ECFD467-A409-4751-9EE3-9E117C492C70}"/>
              </a:ext>
            </a:extLst>
          </p:cNvPr>
          <p:cNvCxnSpPr/>
          <p:nvPr/>
        </p:nvCxnSpPr>
        <p:spPr>
          <a:xfrm rot="5400000" flipH="1" flipV="1">
            <a:off x="7943476" y="2439336"/>
            <a:ext cx="1115230" cy="1"/>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DBD739B7-FA62-4486-80CD-EF6B7D2447FA}"/>
              </a:ext>
            </a:extLst>
          </p:cNvPr>
          <p:cNvCxnSpPr/>
          <p:nvPr/>
        </p:nvCxnSpPr>
        <p:spPr>
          <a:xfrm rot="5400000" flipH="1" flipV="1">
            <a:off x="8149046" y="3574540"/>
            <a:ext cx="1152000" cy="0"/>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4EA22263-2B92-4BDF-B2AC-8BC79BAEBB43}"/>
              </a:ext>
            </a:extLst>
          </p:cNvPr>
          <p:cNvCxnSpPr/>
          <p:nvPr/>
        </p:nvCxnSpPr>
        <p:spPr>
          <a:xfrm rot="5400000" flipH="1" flipV="1">
            <a:off x="5674512" y="3536944"/>
            <a:ext cx="1224000" cy="0"/>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C10656FE-0D5B-4390-9D0D-8608894A9992}"/>
              </a:ext>
            </a:extLst>
          </p:cNvPr>
          <p:cNvCxnSpPr/>
          <p:nvPr/>
        </p:nvCxnSpPr>
        <p:spPr>
          <a:xfrm rot="10800000">
            <a:off x="3857622" y="1916038"/>
            <a:ext cx="1357320" cy="793"/>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F787F30D-3501-481C-821B-77D57F6E9C87}"/>
              </a:ext>
            </a:extLst>
          </p:cNvPr>
          <p:cNvCxnSpPr/>
          <p:nvPr/>
        </p:nvCxnSpPr>
        <p:spPr>
          <a:xfrm rot="10800000">
            <a:off x="5195880" y="1915246"/>
            <a:ext cx="2233640" cy="1586"/>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4DDDAC1B-E0C0-4183-A9FD-EC920269678D}"/>
              </a:ext>
            </a:extLst>
          </p:cNvPr>
          <p:cNvCxnSpPr/>
          <p:nvPr/>
        </p:nvCxnSpPr>
        <p:spPr>
          <a:xfrm rot="10800000">
            <a:off x="7429522" y="1916037"/>
            <a:ext cx="1071572" cy="1"/>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7C4D7EA3-D8CE-4090-BEC6-6F34F3DCD6C9}"/>
              </a:ext>
            </a:extLst>
          </p:cNvPr>
          <p:cNvCxnSpPr/>
          <p:nvPr/>
        </p:nvCxnSpPr>
        <p:spPr>
          <a:xfrm rot="10800000">
            <a:off x="6300192" y="4130341"/>
            <a:ext cx="2400291" cy="7149"/>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7B74AEAB-5AA6-4B43-8E25-DF83AFE9AE6B}"/>
              </a:ext>
            </a:extLst>
          </p:cNvPr>
          <p:cNvCxnSpPr/>
          <p:nvPr/>
        </p:nvCxnSpPr>
        <p:spPr>
          <a:xfrm rot="10800000" flipV="1">
            <a:off x="5231613" y="4137489"/>
            <a:ext cx="1044000" cy="1"/>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C43E1A16-8435-43FE-B2DA-D2B9CBECB931}"/>
              </a:ext>
            </a:extLst>
          </p:cNvPr>
          <p:cNvCxnSpPr/>
          <p:nvPr/>
        </p:nvCxnSpPr>
        <p:spPr>
          <a:xfrm rot="16200000" flipV="1">
            <a:off x="4602944" y="3536944"/>
            <a:ext cx="1224000" cy="1"/>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6" name="左大括号 45">
            <a:extLst>
              <a:ext uri="{FF2B5EF4-FFF2-40B4-BE49-F238E27FC236}">
                <a16:creationId xmlns:a16="http://schemas.microsoft.com/office/drawing/2014/main" id="{2AAF06ED-175D-4CCA-99C2-84DA0ED6DBC1}"/>
              </a:ext>
            </a:extLst>
          </p:cNvPr>
          <p:cNvSpPr/>
          <p:nvPr/>
        </p:nvSpPr>
        <p:spPr>
          <a:xfrm rot="5400000">
            <a:off x="6591943" y="-139081"/>
            <a:ext cx="513082" cy="3305212"/>
          </a:xfrm>
          <a:prstGeom prst="leftBrace">
            <a:avLst>
              <a:gd name="adj1" fmla="val 8333"/>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47" name="左大括号 46">
            <a:extLst>
              <a:ext uri="{FF2B5EF4-FFF2-40B4-BE49-F238E27FC236}">
                <a16:creationId xmlns:a16="http://schemas.microsoft.com/office/drawing/2014/main" id="{32C901CD-7DB3-44EC-A38B-DB76446D32F6}"/>
              </a:ext>
            </a:extLst>
          </p:cNvPr>
          <p:cNvSpPr/>
          <p:nvPr/>
        </p:nvSpPr>
        <p:spPr>
          <a:xfrm rot="5400000">
            <a:off x="2569599" y="-832043"/>
            <a:ext cx="513086" cy="4739474"/>
          </a:xfrm>
          <a:prstGeom prst="leftBrace">
            <a:avLst>
              <a:gd name="adj1" fmla="val 8333"/>
              <a:gd name="adj2" fmla="val 49331"/>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48" name="矩形标注 73">
            <a:extLst>
              <a:ext uri="{FF2B5EF4-FFF2-40B4-BE49-F238E27FC236}">
                <a16:creationId xmlns:a16="http://schemas.microsoft.com/office/drawing/2014/main" id="{6F4ED7BF-8DDC-4F7D-AB71-F272BB8F176E}"/>
              </a:ext>
            </a:extLst>
          </p:cNvPr>
          <p:cNvSpPr/>
          <p:nvPr/>
        </p:nvSpPr>
        <p:spPr>
          <a:xfrm>
            <a:off x="118044" y="4252899"/>
            <a:ext cx="1696434" cy="2012165"/>
          </a:xfrm>
          <a:prstGeom prst="wedgeRectCallout">
            <a:avLst>
              <a:gd name="adj1" fmla="val 2753"/>
              <a:gd name="adj2" fmla="val -7459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chemeClr val="accent2"/>
                </a:solidFill>
                <a:latin typeface="微软雅黑" panose="020B0503020204020204" pitchFamily="34" charset="-122"/>
                <a:ea typeface="微软雅黑" panose="020B0503020204020204" pitchFamily="34" charset="-122"/>
              </a:rPr>
              <a:t>将复杂的数字电路</a:t>
            </a:r>
            <a:r>
              <a:rPr lang="zh-CN" altLang="en-US" sz="2200" dirty="0" smtClean="0">
                <a:solidFill>
                  <a:schemeClr val="accent2"/>
                </a:solidFill>
                <a:latin typeface="微软雅黑" panose="020B0503020204020204" pitchFamily="34" charset="-122"/>
                <a:ea typeface="微软雅黑" panose="020B0503020204020204" pitchFamily="34" charset="-122"/>
              </a:rPr>
              <a:t>系统设计</a:t>
            </a:r>
            <a:r>
              <a:rPr lang="zh-CN" altLang="en-US" sz="2200" dirty="0">
                <a:solidFill>
                  <a:schemeClr val="accent2"/>
                </a:solidFill>
                <a:latin typeface="微软雅黑" panose="020B0503020204020204" pitchFamily="34" charset="-122"/>
                <a:ea typeface="微软雅黑" panose="020B0503020204020204" pitchFamily="34" charset="-122"/>
              </a:rPr>
              <a:t>问题分解为复杂性较低的</a:t>
            </a:r>
            <a:r>
              <a:rPr lang="zh-CN" altLang="en-US" sz="2200" dirty="0" smtClean="0">
                <a:solidFill>
                  <a:schemeClr val="accent2"/>
                </a:solidFill>
                <a:latin typeface="微软雅黑" panose="020B0503020204020204" pitchFamily="34" charset="-122"/>
                <a:ea typeface="微软雅黑" panose="020B0503020204020204" pitchFamily="34" charset="-122"/>
              </a:rPr>
              <a:t>级别</a:t>
            </a:r>
            <a:endParaRPr lang="zh-CN" altLang="en-US" sz="2200" dirty="0">
              <a:solidFill>
                <a:schemeClr val="accent2"/>
              </a:solidFill>
              <a:latin typeface="微软雅黑" panose="020B0503020204020204" pitchFamily="34" charset="-122"/>
              <a:ea typeface="微软雅黑" panose="020B0503020204020204" pitchFamily="34" charset="-122"/>
            </a:endParaRPr>
          </a:p>
        </p:txBody>
      </p:sp>
      <p:sp>
        <p:nvSpPr>
          <p:cNvPr id="49" name="矩形标注 74">
            <a:extLst>
              <a:ext uri="{FF2B5EF4-FFF2-40B4-BE49-F238E27FC236}">
                <a16:creationId xmlns:a16="http://schemas.microsoft.com/office/drawing/2014/main" id="{F953EA69-3FDF-42B6-8046-D18261141162}"/>
              </a:ext>
            </a:extLst>
          </p:cNvPr>
          <p:cNvSpPr/>
          <p:nvPr/>
        </p:nvSpPr>
        <p:spPr>
          <a:xfrm>
            <a:off x="2051720" y="4252899"/>
            <a:ext cx="483854" cy="1470667"/>
          </a:xfrm>
          <a:prstGeom prst="wedgeRectCallout">
            <a:avLst>
              <a:gd name="adj1" fmla="val -36693"/>
              <a:gd name="adj2" fmla="val -74908"/>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chemeClr val="accent2"/>
                </a:solidFill>
                <a:latin typeface="微软雅黑" panose="020B0503020204020204" pitchFamily="34" charset="-122"/>
                <a:ea typeface="微软雅黑" panose="020B0503020204020204" pitchFamily="34" charset="-122"/>
              </a:rPr>
              <a:t>设计输入</a:t>
            </a:r>
          </a:p>
        </p:txBody>
      </p:sp>
      <p:sp>
        <p:nvSpPr>
          <p:cNvPr id="50" name="矩形标注 75">
            <a:extLst>
              <a:ext uri="{FF2B5EF4-FFF2-40B4-BE49-F238E27FC236}">
                <a16:creationId xmlns:a16="http://schemas.microsoft.com/office/drawing/2014/main" id="{3A6DF59A-4825-43C3-9E96-35D7AA4FF141}"/>
              </a:ext>
            </a:extLst>
          </p:cNvPr>
          <p:cNvSpPr/>
          <p:nvPr/>
        </p:nvSpPr>
        <p:spPr>
          <a:xfrm>
            <a:off x="2771800" y="4252899"/>
            <a:ext cx="483854" cy="1490158"/>
          </a:xfrm>
          <a:prstGeom prst="wedgeRectCallout">
            <a:avLst>
              <a:gd name="adj1" fmla="val 33528"/>
              <a:gd name="adj2" fmla="val -77243"/>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chemeClr val="accent2"/>
                </a:solidFill>
                <a:latin typeface="微软雅黑" panose="020B0503020204020204" pitchFamily="34" charset="-122"/>
                <a:ea typeface="微软雅黑" panose="020B0503020204020204" pitchFamily="34" charset="-122"/>
              </a:rPr>
              <a:t>语法检查</a:t>
            </a:r>
          </a:p>
        </p:txBody>
      </p:sp>
      <p:sp>
        <p:nvSpPr>
          <p:cNvPr id="51" name="矩形标注 76">
            <a:extLst>
              <a:ext uri="{FF2B5EF4-FFF2-40B4-BE49-F238E27FC236}">
                <a16:creationId xmlns:a16="http://schemas.microsoft.com/office/drawing/2014/main" id="{DE57BAAC-3530-46C8-B9D1-B3D034FC5A28}"/>
              </a:ext>
            </a:extLst>
          </p:cNvPr>
          <p:cNvSpPr/>
          <p:nvPr/>
        </p:nvSpPr>
        <p:spPr>
          <a:xfrm>
            <a:off x="3470891" y="4293096"/>
            <a:ext cx="823959" cy="2196604"/>
          </a:xfrm>
          <a:prstGeom prst="wedgeRectCallout">
            <a:avLst>
              <a:gd name="adj1" fmla="val 59610"/>
              <a:gd name="adj2" fmla="val -71002"/>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chemeClr val="accent2"/>
                </a:solidFill>
                <a:latin typeface="微软雅黑" panose="020B0503020204020204" pitchFamily="34" charset="-122"/>
                <a:ea typeface="微软雅黑" panose="020B0503020204020204" pitchFamily="34" charset="-122"/>
              </a:rPr>
              <a:t>功能测试和时序初步验证</a:t>
            </a:r>
          </a:p>
        </p:txBody>
      </p:sp>
      <p:sp>
        <p:nvSpPr>
          <p:cNvPr id="52" name="矩形标注 77">
            <a:extLst>
              <a:ext uri="{FF2B5EF4-FFF2-40B4-BE49-F238E27FC236}">
                <a16:creationId xmlns:a16="http://schemas.microsoft.com/office/drawing/2014/main" id="{8369DC59-3E94-47F6-82F7-493EEB4C4B68}"/>
              </a:ext>
            </a:extLst>
          </p:cNvPr>
          <p:cNvSpPr/>
          <p:nvPr/>
        </p:nvSpPr>
        <p:spPr>
          <a:xfrm>
            <a:off x="4499992" y="4443055"/>
            <a:ext cx="1379263" cy="2154297"/>
          </a:xfrm>
          <a:prstGeom prst="wedgeRectCallout">
            <a:avLst>
              <a:gd name="adj1" fmla="val 35300"/>
              <a:gd name="adj2" fmla="val -76932"/>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chemeClr val="accent2"/>
                </a:solidFill>
                <a:latin typeface="微软雅黑" panose="020B0503020204020204" pitchFamily="34" charset="-122"/>
                <a:ea typeface="微软雅黑" panose="020B0503020204020204" pitchFamily="34" charset="-122"/>
              </a:rPr>
              <a:t>把</a:t>
            </a:r>
            <a:r>
              <a:rPr lang="en-US" altLang="zh-CN" sz="2200" dirty="0">
                <a:solidFill>
                  <a:schemeClr val="accent2"/>
                </a:solidFill>
                <a:latin typeface="微软雅黑" panose="020B0503020204020204" pitchFamily="34" charset="-122"/>
                <a:ea typeface="微软雅黑" panose="020B0503020204020204" pitchFamily="34" charset="-122"/>
              </a:rPr>
              <a:t>HDL</a:t>
            </a:r>
            <a:r>
              <a:rPr lang="zh-CN" altLang="en-US" sz="2200" dirty="0">
                <a:solidFill>
                  <a:schemeClr val="accent2"/>
                </a:solidFill>
                <a:latin typeface="微软雅黑" panose="020B0503020204020204" pitchFamily="34" charset="-122"/>
                <a:ea typeface="微软雅黑" panose="020B0503020204020204" pitchFamily="34" charset="-122"/>
              </a:rPr>
              <a:t>文件转换成接近底层电路的网表</a:t>
            </a:r>
            <a:r>
              <a:rPr lang="zh-CN" altLang="en-US" sz="2200" dirty="0" smtClean="0">
                <a:solidFill>
                  <a:schemeClr val="accent2"/>
                </a:solidFill>
                <a:latin typeface="微软雅黑" panose="020B0503020204020204" pitchFamily="34" charset="-122"/>
                <a:ea typeface="微软雅黑" panose="020B0503020204020204" pitchFamily="34" charset="-122"/>
              </a:rPr>
              <a:t>文件</a:t>
            </a:r>
            <a:endParaRPr lang="zh-CN" altLang="en-US" dirty="0">
              <a:latin typeface="微软雅黑 Light" panose="020B0502040204020203" pitchFamily="34" charset="-122"/>
              <a:ea typeface="微软雅黑 Light" panose="020B0502040204020203" pitchFamily="34" charset="-122"/>
            </a:endParaRPr>
          </a:p>
        </p:txBody>
      </p:sp>
      <p:sp>
        <p:nvSpPr>
          <p:cNvPr id="53" name="矩形标注 78">
            <a:extLst>
              <a:ext uri="{FF2B5EF4-FFF2-40B4-BE49-F238E27FC236}">
                <a16:creationId xmlns:a16="http://schemas.microsoft.com/office/drawing/2014/main" id="{5554ABAB-AE94-42F7-9EF1-3C44B465A7DB}"/>
              </a:ext>
            </a:extLst>
          </p:cNvPr>
          <p:cNvSpPr/>
          <p:nvPr/>
        </p:nvSpPr>
        <p:spPr>
          <a:xfrm>
            <a:off x="6156264" y="4581128"/>
            <a:ext cx="1576361" cy="2016224"/>
          </a:xfrm>
          <a:prstGeom prst="wedgeRectCallout">
            <a:avLst>
              <a:gd name="adj1" fmla="val -3119"/>
              <a:gd name="adj2" fmla="val -8599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smtClean="0">
                <a:solidFill>
                  <a:schemeClr val="accent2"/>
                </a:solidFill>
                <a:latin typeface="微软雅黑" panose="020B0503020204020204" pitchFamily="34" charset="-122"/>
                <a:ea typeface="微软雅黑" panose="020B0503020204020204" pitchFamily="34" charset="-122"/>
              </a:rPr>
              <a:t>对可用</a:t>
            </a:r>
            <a:r>
              <a:rPr lang="zh-CN" altLang="en-US" sz="2200" dirty="0">
                <a:solidFill>
                  <a:schemeClr val="accent2"/>
                </a:solidFill>
                <a:latin typeface="微软雅黑" panose="020B0503020204020204" pitchFamily="34" charset="-122"/>
                <a:ea typeface="微软雅黑" panose="020B0503020204020204" pitchFamily="34" charset="-122"/>
              </a:rPr>
              <a:t>器件资源位置</a:t>
            </a:r>
            <a:r>
              <a:rPr lang="zh-CN" altLang="en-US" sz="2200" dirty="0" smtClean="0">
                <a:solidFill>
                  <a:schemeClr val="accent2"/>
                </a:solidFill>
                <a:latin typeface="微软雅黑" panose="020B0503020204020204" pitchFamily="34" charset="-122"/>
                <a:ea typeface="微软雅黑" panose="020B0503020204020204" pitchFamily="34" charset="-122"/>
              </a:rPr>
              <a:t>、连接及时序等进行分析</a:t>
            </a:r>
            <a:endParaRPr lang="zh-CN" altLang="en-US" sz="2200" dirty="0">
              <a:solidFill>
                <a:schemeClr val="accent2"/>
              </a:solidFill>
              <a:latin typeface="微软雅黑" panose="020B0503020204020204" pitchFamily="34" charset="-122"/>
              <a:ea typeface="微软雅黑" panose="020B0503020204020204" pitchFamily="34" charset="-122"/>
            </a:endParaRPr>
          </a:p>
        </p:txBody>
      </p:sp>
      <p:sp>
        <p:nvSpPr>
          <p:cNvPr id="54" name="矩形标注 79">
            <a:extLst>
              <a:ext uri="{FF2B5EF4-FFF2-40B4-BE49-F238E27FC236}">
                <a16:creationId xmlns:a16="http://schemas.microsoft.com/office/drawing/2014/main" id="{AB99CA47-0766-4FFC-9CA7-B01D7EB52404}"/>
              </a:ext>
            </a:extLst>
          </p:cNvPr>
          <p:cNvSpPr/>
          <p:nvPr/>
        </p:nvSpPr>
        <p:spPr>
          <a:xfrm>
            <a:off x="7965306" y="4725144"/>
            <a:ext cx="1071189" cy="1872208"/>
          </a:xfrm>
          <a:prstGeom prst="wedgeRectCallout">
            <a:avLst>
              <a:gd name="adj1" fmla="val -41062"/>
              <a:gd name="adj2" fmla="val -9601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smtClean="0">
                <a:solidFill>
                  <a:schemeClr val="accent2"/>
                </a:solidFill>
                <a:latin typeface="微软雅黑" panose="020B0503020204020204" pitchFamily="34" charset="-122"/>
                <a:ea typeface="微软雅黑" panose="020B0503020204020204" pitchFamily="34" charset="-122"/>
              </a:rPr>
              <a:t>对功能</a:t>
            </a:r>
            <a:r>
              <a:rPr lang="zh-CN" altLang="en-US" sz="2200" dirty="0">
                <a:solidFill>
                  <a:schemeClr val="accent2"/>
                </a:solidFill>
                <a:latin typeface="微软雅黑" panose="020B0503020204020204" pitchFamily="34" charset="-122"/>
                <a:ea typeface="微软雅黑" panose="020B0503020204020204" pitchFamily="34" charset="-122"/>
              </a:rPr>
              <a:t>和</a:t>
            </a:r>
            <a:r>
              <a:rPr lang="zh-CN" altLang="en-US" sz="2200" dirty="0" smtClean="0">
                <a:solidFill>
                  <a:schemeClr val="accent2"/>
                </a:solidFill>
                <a:latin typeface="微软雅黑" panose="020B0503020204020204" pitchFamily="34" charset="-122"/>
                <a:ea typeface="微软雅黑" panose="020B0503020204020204" pitchFamily="34" charset="-122"/>
              </a:rPr>
              <a:t>时序</a:t>
            </a:r>
            <a:r>
              <a:rPr lang="zh-CN" altLang="en-US" sz="2200" dirty="0">
                <a:solidFill>
                  <a:schemeClr val="accent2"/>
                </a:solidFill>
                <a:latin typeface="微软雅黑" panose="020B0503020204020204" pitchFamily="34" charset="-122"/>
                <a:ea typeface="微软雅黑" panose="020B0503020204020204" pitchFamily="34" charset="-122"/>
              </a:rPr>
              <a:t>终极</a:t>
            </a:r>
            <a:r>
              <a:rPr lang="zh-CN" altLang="en-US" sz="2200" dirty="0" smtClean="0">
                <a:solidFill>
                  <a:schemeClr val="accent2"/>
                </a:solidFill>
                <a:latin typeface="微软雅黑" panose="020B0503020204020204" pitchFamily="34" charset="-122"/>
                <a:ea typeface="微软雅黑" panose="020B0503020204020204" pitchFamily="34" charset="-122"/>
              </a:rPr>
              <a:t>验证并投片生产</a:t>
            </a:r>
            <a:endParaRPr lang="zh-CN" altLang="en-US" sz="2200" dirty="0">
              <a:solidFill>
                <a:schemeClr val="accent2"/>
              </a:solidFill>
              <a:latin typeface="微软雅黑" panose="020B0503020204020204" pitchFamily="34" charset="-122"/>
              <a:ea typeface="微软雅黑" panose="020B0503020204020204" pitchFamily="34" charset="-122"/>
            </a:endParaRPr>
          </a:p>
        </p:txBody>
      </p:sp>
      <p:sp>
        <p:nvSpPr>
          <p:cNvPr id="57" name="矩形 56">
            <a:extLst>
              <a:ext uri="{FF2B5EF4-FFF2-40B4-BE49-F238E27FC236}">
                <a16:creationId xmlns:a16="http://schemas.microsoft.com/office/drawing/2014/main" id="{BF30924F-A333-4582-92E0-F8105C16520E}"/>
              </a:ext>
            </a:extLst>
          </p:cNvPr>
          <p:cNvSpPr/>
          <p:nvPr/>
        </p:nvSpPr>
        <p:spPr>
          <a:xfrm>
            <a:off x="2041531" y="898216"/>
            <a:ext cx="1429360" cy="430887"/>
          </a:xfrm>
          <a:prstGeom prst="rect">
            <a:avLst/>
          </a:prstGeom>
        </p:spPr>
        <p:txBody>
          <a:bodyPr wrap="square">
            <a:spAutoFit/>
          </a:bodyPr>
          <a:lstStyle/>
          <a:p>
            <a:r>
              <a:rPr lang="zh-CN" altLang="en-US" sz="2200" dirty="0">
                <a:solidFill>
                  <a:srgbClr val="000000"/>
                </a:solidFill>
                <a:latin typeface="微软雅黑" panose="020B0503020204020204" pitchFamily="34" charset="-122"/>
                <a:ea typeface="微软雅黑" panose="020B0503020204020204" pitchFamily="34" charset="-122"/>
              </a:rPr>
              <a:t>前端步骤</a:t>
            </a:r>
            <a:endParaRPr lang="zh-CN" altLang="en-US" sz="2200" dirty="0">
              <a:latin typeface="微软雅黑" panose="020B0503020204020204" pitchFamily="34" charset="-122"/>
              <a:ea typeface="微软雅黑" panose="020B0503020204020204" pitchFamily="34" charset="-122"/>
            </a:endParaRPr>
          </a:p>
        </p:txBody>
      </p:sp>
      <p:sp>
        <p:nvSpPr>
          <p:cNvPr id="58" name="矩形 57">
            <a:extLst>
              <a:ext uri="{FF2B5EF4-FFF2-40B4-BE49-F238E27FC236}">
                <a16:creationId xmlns:a16="http://schemas.microsoft.com/office/drawing/2014/main" id="{34BB8352-D276-49A2-B647-26DFD7BEEDA4}"/>
              </a:ext>
            </a:extLst>
          </p:cNvPr>
          <p:cNvSpPr/>
          <p:nvPr/>
        </p:nvSpPr>
        <p:spPr>
          <a:xfrm>
            <a:off x="6153419" y="887201"/>
            <a:ext cx="1498769" cy="430887"/>
          </a:xfrm>
          <a:prstGeom prst="rect">
            <a:avLst/>
          </a:prstGeom>
        </p:spPr>
        <p:txBody>
          <a:bodyPr wrap="square">
            <a:spAutoFit/>
          </a:bodyPr>
          <a:lstStyle/>
          <a:p>
            <a:r>
              <a:rPr lang="zh-CN" altLang="en-US" sz="2200" dirty="0">
                <a:solidFill>
                  <a:srgbClr val="000000"/>
                </a:solidFill>
                <a:latin typeface="微软雅黑" panose="020B0503020204020204" pitchFamily="34" charset="-122"/>
                <a:ea typeface="微软雅黑" panose="020B0503020204020204" pitchFamily="34" charset="-122"/>
              </a:rPr>
              <a:t>后端步骤</a:t>
            </a:r>
          </a:p>
        </p:txBody>
      </p:sp>
    </p:spTree>
    <p:extLst>
      <p:ext uri="{BB962C8B-B14F-4D97-AF65-F5344CB8AC3E}">
        <p14:creationId xmlns:p14="http://schemas.microsoft.com/office/powerpoint/2010/main" val="426987335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additive="base">
                                        <p:cTn id="13" dur="500" fill="hold"/>
                                        <p:tgtEl>
                                          <p:spTgt spid="49"/>
                                        </p:tgtEl>
                                        <p:attrNameLst>
                                          <p:attrName>ppt_x</p:attrName>
                                        </p:attrNameLst>
                                      </p:cBhvr>
                                      <p:tavLst>
                                        <p:tav tm="0">
                                          <p:val>
                                            <p:strVal val="#ppt_x"/>
                                          </p:val>
                                        </p:tav>
                                        <p:tav tm="100000">
                                          <p:val>
                                            <p:strVal val="#ppt_x"/>
                                          </p:val>
                                        </p:tav>
                                      </p:tavLst>
                                    </p:anim>
                                    <p:anim calcmode="lin" valueType="num">
                                      <p:cBhvr additive="base">
                                        <p:cTn id="14"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500" fill="hold"/>
                                        <p:tgtEl>
                                          <p:spTgt spid="50"/>
                                        </p:tgtEl>
                                        <p:attrNameLst>
                                          <p:attrName>ppt_x</p:attrName>
                                        </p:attrNameLst>
                                      </p:cBhvr>
                                      <p:tavLst>
                                        <p:tav tm="0">
                                          <p:val>
                                            <p:strVal val="#ppt_x"/>
                                          </p:val>
                                        </p:tav>
                                        <p:tav tm="100000">
                                          <p:val>
                                            <p:strVal val="#ppt_x"/>
                                          </p:val>
                                        </p:tav>
                                      </p:tavLst>
                                    </p:anim>
                                    <p:anim calcmode="lin" valueType="num">
                                      <p:cBhvr additive="base">
                                        <p:cTn id="2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ppt_x"/>
                                          </p:val>
                                        </p:tav>
                                        <p:tav tm="100000">
                                          <p:val>
                                            <p:strVal val="#ppt_x"/>
                                          </p:val>
                                        </p:tav>
                                      </p:tavLst>
                                    </p:anim>
                                    <p:anim calcmode="lin" valueType="num">
                                      <p:cBhvr additive="base">
                                        <p:cTn id="2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500" fill="hold"/>
                                        <p:tgtEl>
                                          <p:spTgt spid="52"/>
                                        </p:tgtEl>
                                        <p:attrNameLst>
                                          <p:attrName>ppt_x</p:attrName>
                                        </p:attrNameLst>
                                      </p:cBhvr>
                                      <p:tavLst>
                                        <p:tav tm="0">
                                          <p:val>
                                            <p:strVal val="#ppt_x"/>
                                          </p:val>
                                        </p:tav>
                                        <p:tav tm="100000">
                                          <p:val>
                                            <p:strVal val="#ppt_x"/>
                                          </p:val>
                                        </p:tav>
                                      </p:tavLst>
                                    </p:anim>
                                    <p:anim calcmode="lin" valueType="num">
                                      <p:cBhvr additive="base">
                                        <p:cTn id="32"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fill="hold"/>
                                        <p:tgtEl>
                                          <p:spTgt spid="53"/>
                                        </p:tgtEl>
                                        <p:attrNameLst>
                                          <p:attrName>ppt_x</p:attrName>
                                        </p:attrNameLst>
                                      </p:cBhvr>
                                      <p:tavLst>
                                        <p:tav tm="0">
                                          <p:val>
                                            <p:strVal val="#ppt_x"/>
                                          </p:val>
                                        </p:tav>
                                        <p:tav tm="100000">
                                          <p:val>
                                            <p:strVal val="#ppt_x"/>
                                          </p:val>
                                        </p:tav>
                                      </p:tavLst>
                                    </p:anim>
                                    <p:anim calcmode="lin" valueType="num">
                                      <p:cBhvr additive="base">
                                        <p:cTn id="3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ppt_x"/>
                                          </p:val>
                                        </p:tav>
                                        <p:tav tm="100000">
                                          <p:val>
                                            <p:strVal val="#ppt_x"/>
                                          </p:val>
                                        </p:tav>
                                      </p:tavLst>
                                    </p:anim>
                                    <p:anim calcmode="lin" valueType="num">
                                      <p:cBhvr additive="base">
                                        <p:cTn id="44"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blinds(horizontal)">
                                      <p:cBhvr>
                                        <p:cTn id="49" dur="500"/>
                                        <p:tgtEl>
                                          <p:spTgt spid="30"/>
                                        </p:tgtEl>
                                      </p:cBhvr>
                                    </p:animEffect>
                                  </p:childTnLst>
                                </p:cTn>
                              </p:par>
                              <p:par>
                                <p:cTn id="50" presetID="3" presetClass="entr" presetSubtype="10" fill="hold"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blinds(horizontal)">
                                      <p:cBhvr>
                                        <p:cTn id="52" dur="500"/>
                                        <p:tgtEl>
                                          <p:spTgt spid="33"/>
                                        </p:tgtEl>
                                      </p:cBhvr>
                                    </p:animEffect>
                                  </p:childTnLst>
                                </p:cTn>
                              </p:par>
                              <p:par>
                                <p:cTn id="53" presetID="3" presetClass="entr" presetSubtype="1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blinds(horizontal)">
                                      <p:cBhvr>
                                        <p:cTn id="55" dur="500"/>
                                        <p:tgtEl>
                                          <p:spTgt spid="40"/>
                                        </p:tgtEl>
                                      </p:cBhvr>
                                    </p:animEffect>
                                  </p:childTnLst>
                                </p:cTn>
                              </p:par>
                              <p:par>
                                <p:cTn id="56" presetID="3" presetClass="entr" presetSubtype="10" fill="hold"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blinds(horizontal)">
                                      <p:cBhvr>
                                        <p:cTn id="58" dur="500"/>
                                        <p:tgtEl>
                                          <p:spTgt spid="41"/>
                                        </p:tgtEl>
                                      </p:cBhvr>
                                    </p:animEffect>
                                  </p:childTnLst>
                                </p:cTn>
                              </p:par>
                              <p:par>
                                <p:cTn id="59" presetID="3" presetClass="entr" presetSubtype="1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blinds(horizontal)">
                                      <p:cBhvr>
                                        <p:cTn id="61" dur="500"/>
                                        <p:tgtEl>
                                          <p:spTgt spid="42"/>
                                        </p:tgtEl>
                                      </p:cBhvr>
                                    </p:animEffect>
                                  </p:childTnLst>
                                </p:cTn>
                              </p:par>
                              <p:par>
                                <p:cTn id="62" presetID="3" presetClass="entr" presetSubtype="10" fill="hold"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blinds(horizontal)">
                                      <p:cBhvr>
                                        <p:cTn id="64" dur="500"/>
                                        <p:tgtEl>
                                          <p:spTgt spid="31"/>
                                        </p:tgtEl>
                                      </p:cBhvr>
                                    </p:animEffect>
                                  </p:childTnLst>
                                </p:cTn>
                              </p:par>
                              <p:par>
                                <p:cTn id="65" presetID="3" presetClass="entr" presetSubtype="10"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blinds(horizontal)">
                                      <p:cBhvr>
                                        <p:cTn id="67" dur="500"/>
                                        <p:tgtEl>
                                          <p:spTgt spid="34"/>
                                        </p:tgtEl>
                                      </p:cBhvr>
                                    </p:animEffect>
                                  </p:childTnLst>
                                </p:cTn>
                              </p:par>
                              <p:par>
                                <p:cTn id="68" presetID="3" presetClass="entr" presetSubtype="10" fill="hold"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blinds(horizontal)">
                                      <p:cBhvr>
                                        <p:cTn id="70" dur="500"/>
                                        <p:tgtEl>
                                          <p:spTgt spid="29"/>
                                        </p:tgtEl>
                                      </p:cBhvr>
                                    </p:animEffect>
                                  </p:childTnLst>
                                </p:cTn>
                              </p:par>
                              <p:par>
                                <p:cTn id="71" presetID="3" presetClass="entr" presetSubtype="10" fill="hold"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blinds(horizontal)">
                                      <p:cBhvr>
                                        <p:cTn id="73" dur="500"/>
                                        <p:tgtEl>
                                          <p:spTgt spid="32"/>
                                        </p:tgtEl>
                                      </p:cBhvr>
                                    </p:animEffect>
                                  </p:childTnLst>
                                </p:cTn>
                              </p:par>
                              <p:par>
                                <p:cTn id="74" presetID="3" presetClass="entr" presetSubtype="10" fill="hold"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blinds(horizontal)">
                                      <p:cBhvr>
                                        <p:cTn id="76" dur="500"/>
                                        <p:tgtEl>
                                          <p:spTgt spid="35"/>
                                        </p:tgtEl>
                                      </p:cBhvr>
                                    </p:animEffect>
                                  </p:childTnLst>
                                </p:cTn>
                              </p:par>
                              <p:par>
                                <p:cTn id="77" presetID="3" presetClass="entr" presetSubtype="10" fill="hold" nodeType="with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blinds(horizontal)">
                                      <p:cBhvr>
                                        <p:cTn id="79" dur="500"/>
                                        <p:tgtEl>
                                          <p:spTgt spid="36"/>
                                        </p:tgtEl>
                                      </p:cBhvr>
                                    </p:animEffect>
                                  </p:childTnLst>
                                </p:cTn>
                              </p:par>
                              <p:par>
                                <p:cTn id="80" presetID="3" presetClass="entr" presetSubtype="10" fill="hold"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blinds(horizontal)">
                                      <p:cBhvr>
                                        <p:cTn id="82" dur="500"/>
                                        <p:tgtEl>
                                          <p:spTgt spid="37"/>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nodeType="click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box(in)">
                                      <p:cBhvr>
                                        <p:cTn id="87" dur="500"/>
                                        <p:tgtEl>
                                          <p:spTgt spid="45"/>
                                        </p:tgtEl>
                                      </p:cBhvr>
                                    </p:animEffect>
                                  </p:childTnLst>
                                </p:cTn>
                              </p:par>
                              <p:par>
                                <p:cTn id="88" presetID="4" presetClass="entr" presetSubtype="16" fill="hold" nodeType="with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box(in)">
                                      <p:cBhvr>
                                        <p:cTn id="90" dur="500"/>
                                        <p:tgtEl>
                                          <p:spTgt spid="39"/>
                                        </p:tgtEl>
                                      </p:cBhvr>
                                    </p:animEffect>
                                  </p:childTnLst>
                                </p:cTn>
                              </p:par>
                              <p:par>
                                <p:cTn id="91" presetID="4" presetClass="entr" presetSubtype="16"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box(in)">
                                      <p:cBhvr>
                                        <p:cTn id="93" dur="500"/>
                                        <p:tgtEl>
                                          <p:spTgt spid="38"/>
                                        </p:tgtEl>
                                      </p:cBhvr>
                                    </p:animEffect>
                                  </p:childTnLst>
                                </p:cTn>
                              </p:par>
                              <p:par>
                                <p:cTn id="94" presetID="4" presetClass="entr" presetSubtype="16" fill="hold" nodeType="withEffect">
                                  <p:stCondLst>
                                    <p:cond delay="0"/>
                                  </p:stCondLst>
                                  <p:childTnLst>
                                    <p:set>
                                      <p:cBhvr>
                                        <p:cTn id="95" dur="1" fill="hold">
                                          <p:stCondLst>
                                            <p:cond delay="0"/>
                                          </p:stCondLst>
                                        </p:cTn>
                                        <p:tgtEl>
                                          <p:spTgt spid="43"/>
                                        </p:tgtEl>
                                        <p:attrNameLst>
                                          <p:attrName>style.visibility</p:attrName>
                                        </p:attrNameLst>
                                      </p:cBhvr>
                                      <p:to>
                                        <p:strVal val="visible"/>
                                      </p:to>
                                    </p:set>
                                    <p:animEffect transition="in" filter="box(in)">
                                      <p:cBhvr>
                                        <p:cTn id="96" dur="500"/>
                                        <p:tgtEl>
                                          <p:spTgt spid="43"/>
                                        </p:tgtEl>
                                      </p:cBhvr>
                                    </p:animEffect>
                                  </p:childTnLst>
                                </p:cTn>
                              </p:par>
                              <p:par>
                                <p:cTn id="97" presetID="4" presetClass="entr" presetSubtype="16" fill="hold" nodeType="withEffect">
                                  <p:stCondLst>
                                    <p:cond delay="0"/>
                                  </p:stCondLst>
                                  <p:childTnLst>
                                    <p:set>
                                      <p:cBhvr>
                                        <p:cTn id="98" dur="1" fill="hold">
                                          <p:stCondLst>
                                            <p:cond delay="0"/>
                                          </p:stCondLst>
                                        </p:cTn>
                                        <p:tgtEl>
                                          <p:spTgt spid="44"/>
                                        </p:tgtEl>
                                        <p:attrNameLst>
                                          <p:attrName>style.visibility</p:attrName>
                                        </p:attrNameLst>
                                      </p:cBhvr>
                                      <p:to>
                                        <p:strVal val="visible"/>
                                      </p:to>
                                    </p:set>
                                    <p:animEffect transition="in" filter="box(in)">
                                      <p:cBhvr>
                                        <p:cTn id="99" dur="500"/>
                                        <p:tgtEl>
                                          <p:spTgt spid="44"/>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47"/>
                                        </p:tgtEl>
                                        <p:attrNameLst>
                                          <p:attrName>style.visibility</p:attrName>
                                        </p:attrNameLst>
                                      </p:cBhvr>
                                      <p:to>
                                        <p:strVal val="visible"/>
                                      </p:to>
                                    </p:set>
                                    <p:animEffect transition="in" filter="blinds(horizontal)">
                                      <p:cBhvr>
                                        <p:cTn id="104" dur="500"/>
                                        <p:tgtEl>
                                          <p:spTgt spid="47"/>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blinds(horizontal)">
                                      <p:cBhvr>
                                        <p:cTn id="107" dur="500"/>
                                        <p:tgtEl>
                                          <p:spTgt spid="46"/>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57"/>
                                        </p:tgtEl>
                                        <p:attrNameLst>
                                          <p:attrName>style.visibility</p:attrName>
                                        </p:attrNameLst>
                                      </p:cBhvr>
                                      <p:to>
                                        <p:strVal val="visible"/>
                                      </p:to>
                                    </p:set>
                                    <p:animEffect transition="in" filter="blinds(horizontal)">
                                      <p:cBhvr>
                                        <p:cTn id="110" dur="500"/>
                                        <p:tgtEl>
                                          <p:spTgt spid="57"/>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58"/>
                                        </p:tgtEl>
                                        <p:attrNameLst>
                                          <p:attrName>style.visibility</p:attrName>
                                        </p:attrNameLst>
                                      </p:cBhvr>
                                      <p:to>
                                        <p:strVal val="visible"/>
                                      </p:to>
                                    </p:set>
                                    <p:animEffect transition="in" filter="blinds(horizontal)">
                                      <p:cBhvr>
                                        <p:cTn id="11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50" grpId="0" animBg="1"/>
      <p:bldP spid="51" grpId="0" animBg="1"/>
      <p:bldP spid="52" grpId="0" animBg="1"/>
      <p:bldP spid="53" grpId="0" animBg="1"/>
      <p:bldP spid="54" grpId="0" animBg="1"/>
      <p:bldP spid="57" grpId="0"/>
      <p:bldP spid="5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772783-B9BF-4989-81FC-F46E660BBBBD}"/>
              </a:ext>
            </a:extLst>
          </p:cNvPr>
          <p:cNvSpPr>
            <a:spLocks noGrp="1"/>
          </p:cNvSpPr>
          <p:nvPr>
            <p:ph type="title"/>
          </p:nvPr>
        </p:nvSpPr>
        <p:spPr>
          <a:xfrm>
            <a:off x="800100" y="190500"/>
            <a:ext cx="6868244" cy="479747"/>
          </a:xfrm>
        </p:spPr>
        <p:txBody>
          <a:bodyPr/>
          <a:lstStyle/>
          <a:p>
            <a:r>
              <a:rPr lang="en-US" altLang="zh-CN" b="1" dirty="0"/>
              <a:t>2.2 </a:t>
            </a:r>
            <a:r>
              <a:rPr lang="zh-CN" altLang="zh-CN" b="1" dirty="0"/>
              <a:t>基于</a:t>
            </a:r>
            <a:r>
              <a:rPr lang="en-US" altLang="zh-CN" b="1" dirty="0"/>
              <a:t>HDL</a:t>
            </a:r>
            <a:r>
              <a:rPr lang="zh-CN" altLang="zh-CN" b="1" dirty="0"/>
              <a:t>的数字电路设计流程</a:t>
            </a:r>
            <a:endParaRPr lang="zh-CN" altLang="en-US" b="1" dirty="0"/>
          </a:p>
        </p:txBody>
      </p:sp>
      <p:sp>
        <p:nvSpPr>
          <p:cNvPr id="3" name="内容占位符 2">
            <a:extLst>
              <a:ext uri="{FF2B5EF4-FFF2-40B4-BE49-F238E27FC236}">
                <a16:creationId xmlns:a16="http://schemas.microsoft.com/office/drawing/2014/main" id="{D61933F9-A374-4BF5-BF5C-1E3A8F7B8CA7}"/>
              </a:ext>
            </a:extLst>
          </p:cNvPr>
          <p:cNvSpPr>
            <a:spLocks noGrp="1"/>
          </p:cNvSpPr>
          <p:nvPr>
            <p:ph idx="1"/>
          </p:nvPr>
        </p:nvSpPr>
        <p:spPr>
          <a:xfrm>
            <a:off x="242402" y="836712"/>
            <a:ext cx="6892486" cy="1777923"/>
          </a:xfrm>
        </p:spPr>
        <p:txBody>
          <a:bodyPr/>
          <a:lstStyle/>
          <a:p>
            <a:r>
              <a:rPr lang="zh-CN" altLang="en-US" sz="2200" b="1" dirty="0" smtClean="0"/>
              <a:t>设计并进行</a:t>
            </a:r>
            <a:r>
              <a:rPr lang="en-US" altLang="zh-CN" sz="2200" b="1" dirty="0" smtClean="0"/>
              <a:t>HDL</a:t>
            </a:r>
            <a:r>
              <a:rPr lang="zh-CN" altLang="en-US" sz="2200" b="1" dirty="0" smtClean="0"/>
              <a:t>编码</a:t>
            </a:r>
            <a:endParaRPr lang="en-US" altLang="zh-CN" sz="2200" b="1" dirty="0" smtClean="0"/>
          </a:p>
          <a:p>
            <a:pPr lvl="1"/>
            <a:r>
              <a:rPr lang="zh-CN" altLang="en-US" sz="2200" dirty="0" smtClean="0">
                <a:latin typeface="微软雅黑" panose="020B0503020204020204" pitchFamily="34" charset="-122"/>
                <a:ea typeface="微软雅黑" panose="020B0503020204020204" pitchFamily="34" charset="-122"/>
              </a:rPr>
              <a:t>根据</a:t>
            </a:r>
            <a:r>
              <a:rPr lang="zh-CN" altLang="en-US" sz="2200" dirty="0">
                <a:latin typeface="微软雅黑" panose="020B0503020204020204" pitchFamily="34" charset="-122"/>
                <a:ea typeface="微软雅黑" panose="020B0503020204020204" pitchFamily="34" charset="-122"/>
              </a:rPr>
              <a:t>目标电路的功能需求编写</a:t>
            </a:r>
            <a:r>
              <a:rPr lang="en-US" altLang="zh-CN" sz="2200" dirty="0">
                <a:latin typeface="微软雅黑" panose="020B0503020204020204" pitchFamily="34" charset="-122"/>
                <a:ea typeface="微软雅黑" panose="020B0503020204020204" pitchFamily="34" charset="-122"/>
              </a:rPr>
              <a:t>Verilog</a:t>
            </a:r>
            <a:r>
              <a:rPr lang="zh-CN" altLang="en-US" sz="2200" dirty="0" smtClean="0">
                <a:latin typeface="微软雅黑" panose="020B0503020204020204" pitchFamily="34" charset="-122"/>
                <a:ea typeface="微软雅黑" panose="020B0503020204020204" pitchFamily="34" charset="-122"/>
              </a:rPr>
              <a:t>程序</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基本单元是模块</a:t>
            </a:r>
            <a:r>
              <a:rPr lang="en-US" altLang="zh-CN" sz="2200" dirty="0" smtClean="0">
                <a:latin typeface="微软雅黑" panose="020B0503020204020204" pitchFamily="34" charset="-122"/>
                <a:ea typeface="微软雅黑" panose="020B0503020204020204" pitchFamily="34" charset="-122"/>
              </a:rPr>
              <a:t>module</a:t>
            </a:r>
            <a:r>
              <a:rPr lang="zh-CN" altLang="en-US" sz="2200" dirty="0" smtClean="0">
                <a:latin typeface="微软雅黑" panose="020B0503020204020204" pitchFamily="34" charset="-122"/>
                <a:ea typeface="微软雅黑" panose="020B0503020204020204" pitchFamily="34" charset="-122"/>
              </a:rPr>
              <a:t>，包含</a:t>
            </a:r>
            <a:r>
              <a:rPr lang="zh-CN" altLang="en-US" sz="2200" dirty="0">
                <a:latin typeface="微软雅黑" panose="020B0503020204020204" pitchFamily="34" charset="-122"/>
                <a:ea typeface="微软雅黑" panose="020B0503020204020204" pitchFamily="34" charset="-122"/>
              </a:rPr>
              <a:t>声明和</a:t>
            </a:r>
            <a:r>
              <a:rPr lang="zh-CN" altLang="en-US" sz="2200" dirty="0" smtClean="0">
                <a:latin typeface="微软雅黑" panose="020B0503020204020204" pitchFamily="34" charset="-122"/>
                <a:ea typeface="微软雅黑" panose="020B0503020204020204" pitchFamily="34" charset="-122"/>
              </a:rPr>
              <a:t>语句</a:t>
            </a:r>
            <a:endParaRPr lang="en-US" altLang="zh-CN" sz="2200" dirty="0">
              <a:latin typeface="微软雅黑" panose="020B0503020204020204" pitchFamily="34" charset="-122"/>
              <a:ea typeface="微软雅黑" panose="020B0503020204020204" pitchFamily="34" charset="-122"/>
            </a:endParaRPr>
          </a:p>
          <a:p>
            <a:pPr marL="495300" lvl="1" indent="0">
              <a:buNone/>
            </a:pPr>
            <a:r>
              <a:rPr lang="zh-CN" altLang="en-US" sz="2200" dirty="0" smtClean="0">
                <a:latin typeface="微软雅黑" panose="020B0503020204020204" pitchFamily="34" charset="-122"/>
                <a:ea typeface="微软雅黑" panose="020B0503020204020204" pitchFamily="34" charset="-122"/>
              </a:rPr>
              <a:t>例如：与门电路的</a:t>
            </a:r>
            <a:r>
              <a:rPr lang="en-US" altLang="zh-CN" sz="2200" dirty="0">
                <a:latin typeface="微软雅黑" panose="020B0503020204020204" pitchFamily="34" charset="-122"/>
                <a:ea typeface="微软雅黑" panose="020B0503020204020204" pitchFamily="34" charset="-122"/>
              </a:rPr>
              <a:t>Verilog</a:t>
            </a:r>
            <a:r>
              <a:rPr lang="zh-CN" altLang="en-US" sz="2200" dirty="0" smtClean="0">
                <a:latin typeface="微软雅黑" panose="020B0503020204020204" pitchFamily="34" charset="-122"/>
                <a:ea typeface="微软雅黑" panose="020B0503020204020204" pitchFamily="34" charset="-122"/>
              </a:rPr>
              <a:t>程序代码</a:t>
            </a:r>
            <a:endParaRPr lang="zh-CN" altLang="en-US" sz="2200"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65297414-487A-4388-AD09-E69BAFB86EE9}"/>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26</a:t>
            </a:fld>
            <a:endParaRPr lang="en-US" altLang="zh-CN"/>
          </a:p>
        </p:txBody>
      </p:sp>
      <p:sp>
        <p:nvSpPr>
          <p:cNvPr id="24" name="Rectangle 4" descr="75%">
            <a:extLst>
              <a:ext uri="{FF2B5EF4-FFF2-40B4-BE49-F238E27FC236}">
                <a16:creationId xmlns:a16="http://schemas.microsoft.com/office/drawing/2014/main" id="{C88A2B26-853D-4A21-B8DA-98F5AEC21417}"/>
              </a:ext>
            </a:extLst>
          </p:cNvPr>
          <p:cNvSpPr>
            <a:spLocks noChangeArrowheads="1"/>
          </p:cNvSpPr>
          <p:nvPr/>
        </p:nvSpPr>
        <p:spPr bwMode="auto">
          <a:xfrm>
            <a:off x="467544" y="3140968"/>
            <a:ext cx="2808312" cy="32403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r>
              <a:rPr lang="en-US" altLang="zh-CN" sz="2200" dirty="0"/>
              <a:t>1 </a:t>
            </a:r>
            <a:r>
              <a:rPr lang="en-US" altLang="zh-CN" sz="2200" dirty="0">
                <a:solidFill>
                  <a:srgbClr val="FF0000"/>
                </a:solidFill>
              </a:rPr>
              <a:t>module</a:t>
            </a:r>
            <a:r>
              <a:rPr lang="en-US" altLang="zh-CN" sz="2200" dirty="0"/>
              <a:t> top (</a:t>
            </a:r>
            <a:endParaRPr lang="zh-CN" altLang="zh-CN" sz="2200" dirty="0"/>
          </a:p>
          <a:p>
            <a:r>
              <a:rPr lang="en-US" altLang="zh-CN" sz="2200" dirty="0"/>
              <a:t>2   input a,</a:t>
            </a:r>
            <a:endParaRPr lang="zh-CN" altLang="zh-CN" sz="2200" dirty="0"/>
          </a:p>
          <a:p>
            <a:r>
              <a:rPr lang="en-US" altLang="zh-CN" sz="2200" dirty="0"/>
              <a:t>3   input b,</a:t>
            </a:r>
            <a:endParaRPr lang="zh-CN" altLang="zh-CN" sz="2200" dirty="0"/>
          </a:p>
          <a:p>
            <a:r>
              <a:rPr lang="en-US" altLang="zh-CN" sz="2200" dirty="0"/>
              <a:t>4   output c</a:t>
            </a:r>
            <a:endParaRPr lang="zh-CN" altLang="zh-CN" sz="2200" dirty="0"/>
          </a:p>
          <a:p>
            <a:r>
              <a:rPr lang="en-US" altLang="zh-CN" sz="2200" dirty="0"/>
              <a:t>5 );</a:t>
            </a:r>
            <a:endParaRPr lang="zh-CN" altLang="zh-CN" sz="2200" dirty="0"/>
          </a:p>
          <a:p>
            <a:r>
              <a:rPr lang="en-US" altLang="zh-CN" sz="2200" dirty="0"/>
              <a:t>6</a:t>
            </a:r>
            <a:endParaRPr lang="zh-CN" altLang="zh-CN" sz="2200" dirty="0"/>
          </a:p>
          <a:p>
            <a:r>
              <a:rPr lang="en-US" altLang="zh-CN" sz="2200" dirty="0"/>
              <a:t>7   </a:t>
            </a:r>
            <a:r>
              <a:rPr lang="en-US" altLang="zh-CN" sz="2200" dirty="0">
                <a:solidFill>
                  <a:srgbClr val="FF0000"/>
                </a:solidFill>
              </a:rPr>
              <a:t>assign</a:t>
            </a:r>
            <a:r>
              <a:rPr lang="en-US" altLang="zh-CN" sz="2200" dirty="0"/>
              <a:t> c = a &amp; b;</a:t>
            </a:r>
            <a:endParaRPr lang="zh-CN" altLang="zh-CN" sz="2200" dirty="0"/>
          </a:p>
          <a:p>
            <a:r>
              <a:rPr lang="en-US" altLang="zh-CN" sz="2200" dirty="0"/>
              <a:t>8</a:t>
            </a:r>
            <a:endParaRPr lang="zh-CN" altLang="zh-CN" sz="2200" dirty="0"/>
          </a:p>
          <a:p>
            <a:r>
              <a:rPr lang="en-US" altLang="zh-CN" sz="2200" dirty="0"/>
              <a:t>9 </a:t>
            </a:r>
            <a:r>
              <a:rPr lang="en-US" altLang="zh-CN" sz="2200" dirty="0" err="1">
                <a:solidFill>
                  <a:srgbClr val="FF0000"/>
                </a:solidFill>
              </a:rPr>
              <a:t>endmodule</a:t>
            </a:r>
            <a:endParaRPr lang="zh-CN" altLang="zh-CN" sz="2200" dirty="0">
              <a:solidFill>
                <a:srgbClr val="FF0000"/>
              </a:solidFill>
            </a:endParaRPr>
          </a:p>
        </p:txBody>
      </p:sp>
      <p:sp>
        <p:nvSpPr>
          <p:cNvPr id="27" name="内容占位符 2">
            <a:extLst>
              <a:ext uri="{FF2B5EF4-FFF2-40B4-BE49-F238E27FC236}">
                <a16:creationId xmlns:a16="http://schemas.microsoft.com/office/drawing/2014/main" id="{6B7AE309-D29A-4295-A91A-B8D72A155D10}"/>
              </a:ext>
            </a:extLst>
          </p:cNvPr>
          <p:cNvSpPr txBox="1">
            <a:spLocks/>
          </p:cNvSpPr>
          <p:nvPr/>
        </p:nvSpPr>
        <p:spPr bwMode="auto">
          <a:xfrm>
            <a:off x="3025031" y="3035124"/>
            <a:ext cx="5868144" cy="3595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ts val="300"/>
              </a:spcBef>
              <a:spcAft>
                <a:spcPct val="0"/>
              </a:spcAft>
              <a:buClr>
                <a:srgbClr val="CC6600"/>
              </a:buClr>
              <a:buSzPct val="70000"/>
              <a:buFont typeface="Wingdings" charset="0"/>
              <a:buChar char="n"/>
              <a:defRPr sz="2800" b="0">
                <a:solidFill>
                  <a:schemeClr val="tx1"/>
                </a:solidFill>
                <a:effectLst/>
                <a:latin typeface="微软雅黑" panose="020B0503020204020204" pitchFamily="34" charset="-122"/>
                <a:ea typeface="微软雅黑" panose="020B0503020204020204" pitchFamily="34" charset="-122"/>
                <a:cs typeface="Times New Roman" pitchFamily="18" charset="0"/>
              </a:defRPr>
            </a:lvl1pPr>
            <a:lvl2pPr marL="889000" indent="-439738" algn="l" rtl="0" eaLnBrk="1" fontAlgn="base" hangingPunct="1">
              <a:spcBef>
                <a:spcPts val="300"/>
              </a:spcBef>
              <a:spcAft>
                <a:spcPct val="0"/>
              </a:spcAft>
              <a:buClr>
                <a:schemeClr val="hlink"/>
              </a:buClr>
              <a:buSzPct val="65000"/>
              <a:buFont typeface="Wingdings" charset="0"/>
              <a:buChar char="¡"/>
              <a:defRPr sz="2400" b="0">
                <a:solidFill>
                  <a:schemeClr val="tx1"/>
                </a:solidFill>
                <a:latin typeface="微软雅黑 Light" panose="020B0502040204020203" pitchFamily="34" charset="-122"/>
                <a:ea typeface="微软雅黑 Light" panose="020B0502040204020203" pitchFamily="34" charset="-122"/>
                <a:cs typeface="Times New Roman" pitchFamily="18" charset="0"/>
              </a:defRPr>
            </a:lvl2pPr>
            <a:lvl3pPr marL="1293813" indent="-403225" algn="l" rtl="0" eaLnBrk="1" fontAlgn="base" hangingPunct="1">
              <a:spcBef>
                <a:spcPts val="300"/>
              </a:spcBef>
              <a:spcAft>
                <a:spcPct val="0"/>
              </a:spcAft>
              <a:buClr>
                <a:schemeClr val="accent1"/>
              </a:buClr>
              <a:buSzPct val="70000"/>
              <a:buFont typeface="Wingdings" panose="05000000000000000000" pitchFamily="2" charset="2"/>
              <a:buChar char="u"/>
              <a:defRPr kumimoji="1" sz="2000" b="0">
                <a:solidFill>
                  <a:schemeClr val="tx1"/>
                </a:solidFill>
                <a:latin typeface="仿宋" panose="02010609060101010101" pitchFamily="49" charset="-122"/>
                <a:ea typeface="仿宋" panose="02010609060101010101" pitchFamily="49" charset="-122"/>
                <a:cs typeface="Times New Roman" pitchFamily="18" charset="0"/>
              </a:defRPr>
            </a:lvl3pPr>
            <a:lvl4pPr marL="1681163" indent="-385763" algn="l" rtl="0" eaLnBrk="1" fontAlgn="base" hangingPunct="1">
              <a:spcBef>
                <a:spcPts val="300"/>
              </a:spcBef>
              <a:spcAft>
                <a:spcPct val="0"/>
              </a:spcAft>
              <a:buClr>
                <a:schemeClr val="hlink"/>
              </a:buClr>
              <a:buSzPct val="75000"/>
              <a:buFont typeface="Wingdings" panose="05000000000000000000" pitchFamily="2" charset="2"/>
              <a:buChar char="p"/>
              <a:defRPr kumimoji="1" sz="1800" b="0">
                <a:solidFill>
                  <a:schemeClr val="tx1"/>
                </a:solidFill>
                <a:latin typeface="仿宋" panose="02010609060101010101" pitchFamily="49" charset="-122"/>
                <a:ea typeface="仿宋" panose="02010609060101010101" pitchFamily="49" charset="-122"/>
                <a:cs typeface="Times New Roman" pitchFamily="18" charset="0"/>
              </a:defRPr>
            </a:lvl4pPr>
            <a:lvl5pPr marL="2070100" indent="-387350" algn="l" rtl="0" eaLnBrk="1" fontAlgn="base" hangingPunct="1">
              <a:spcBef>
                <a:spcPts val="300"/>
              </a:spcBef>
              <a:spcAft>
                <a:spcPct val="0"/>
              </a:spcAft>
              <a:buClr>
                <a:schemeClr val="accent1"/>
              </a:buClr>
              <a:buSzPct val="70000"/>
              <a:buFont typeface="Wingdings" panose="05000000000000000000" pitchFamily="2" charset="2"/>
              <a:buChar char="Ø"/>
              <a:defRPr kumimoji="1" sz="1600" b="0">
                <a:solidFill>
                  <a:schemeClr val="tx1"/>
                </a:solidFill>
                <a:latin typeface="Times New Roman" pitchFamily="18" charset="0"/>
                <a:ea typeface="仿宋" panose="02010609060101010101" pitchFamily="49" charset="-122"/>
                <a:cs typeface="Times New Roman" pitchFamily="18" charset="0"/>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449262" lvl="1" indent="0">
              <a:lnSpc>
                <a:spcPct val="130000"/>
              </a:lnSpc>
              <a:buClr>
                <a:srgbClr val="00B050"/>
              </a:buClr>
              <a:buSzPct val="100000"/>
              <a:buNone/>
            </a:pPr>
            <a:r>
              <a:rPr lang="zh-CN" altLang="en-US" sz="2200" b="1" kern="0" dirty="0">
                <a:solidFill>
                  <a:srgbClr val="C00000"/>
                </a:solidFill>
                <a:latin typeface="微软雅黑" panose="020B0503020204020204" pitchFamily="34" charset="-122"/>
                <a:ea typeface="微软雅黑" panose="020B0503020204020204" pitchFamily="34" charset="-122"/>
              </a:rPr>
              <a:t>关键字：</a:t>
            </a:r>
            <a:r>
              <a:rPr lang="en-US" altLang="zh-CN" sz="2200" b="1" kern="0" dirty="0">
                <a:solidFill>
                  <a:srgbClr val="00B050"/>
                </a:solidFill>
                <a:latin typeface="微软雅黑" panose="020B0503020204020204" pitchFamily="34" charset="-122"/>
                <a:ea typeface="微软雅黑" panose="020B0503020204020204" pitchFamily="34" charset="-122"/>
              </a:rPr>
              <a:t>module</a:t>
            </a:r>
            <a:r>
              <a:rPr lang="zh-CN" altLang="en-US" sz="2200" b="1" kern="0" dirty="0">
                <a:solidFill>
                  <a:srgbClr val="00B050"/>
                </a:solidFill>
                <a:latin typeface="微软雅黑" panose="020B0503020204020204" pitchFamily="34" charset="-122"/>
                <a:ea typeface="微软雅黑" panose="020B0503020204020204" pitchFamily="34" charset="-122"/>
              </a:rPr>
              <a:t>、</a:t>
            </a:r>
            <a:r>
              <a:rPr lang="en-US" altLang="zh-CN" sz="2200" b="1" kern="0" dirty="0">
                <a:solidFill>
                  <a:srgbClr val="00B050"/>
                </a:solidFill>
                <a:latin typeface="微软雅黑" panose="020B0503020204020204" pitchFamily="34" charset="-122"/>
                <a:ea typeface="微软雅黑" panose="020B0503020204020204" pitchFamily="34" charset="-122"/>
              </a:rPr>
              <a:t>assign</a:t>
            </a:r>
            <a:r>
              <a:rPr lang="zh-CN" altLang="en-US" sz="2200" b="1" kern="0" dirty="0">
                <a:solidFill>
                  <a:srgbClr val="00B050"/>
                </a:solidFill>
                <a:latin typeface="微软雅黑" panose="020B0503020204020204" pitchFamily="34" charset="-122"/>
                <a:ea typeface="微软雅黑" panose="020B0503020204020204" pitchFamily="34" charset="-122"/>
              </a:rPr>
              <a:t>、</a:t>
            </a:r>
            <a:r>
              <a:rPr lang="en-US" altLang="zh-CN" sz="2200" b="1" kern="0" dirty="0" err="1">
                <a:solidFill>
                  <a:srgbClr val="00B050"/>
                </a:solidFill>
                <a:latin typeface="微软雅黑" panose="020B0503020204020204" pitchFamily="34" charset="-122"/>
                <a:ea typeface="微软雅黑" panose="020B0503020204020204" pitchFamily="34" charset="-122"/>
              </a:rPr>
              <a:t>endmodule</a:t>
            </a:r>
            <a:endParaRPr lang="en-US" altLang="zh-CN" sz="2200" b="1" kern="0" dirty="0">
              <a:solidFill>
                <a:srgbClr val="00B050"/>
              </a:solidFill>
              <a:latin typeface="微软雅黑" panose="020B0503020204020204" pitchFamily="34" charset="-122"/>
              <a:ea typeface="微软雅黑" panose="020B0503020204020204" pitchFamily="34" charset="-122"/>
            </a:endParaRPr>
          </a:p>
          <a:p>
            <a:pPr marL="449262" lvl="1" indent="0">
              <a:lnSpc>
                <a:spcPct val="130000"/>
              </a:lnSpc>
              <a:buClr>
                <a:srgbClr val="00B050"/>
              </a:buClr>
              <a:buSzPct val="100000"/>
              <a:buNone/>
            </a:pPr>
            <a:r>
              <a:rPr lang="zh-CN" altLang="en-US" sz="2200" b="1" kern="0" dirty="0">
                <a:solidFill>
                  <a:srgbClr val="C00000"/>
                </a:solidFill>
                <a:latin typeface="微软雅黑" panose="020B0503020204020204" pitchFamily="34" charset="-122"/>
                <a:ea typeface="微软雅黑" panose="020B0503020204020204" pitchFamily="34" charset="-122"/>
              </a:rPr>
              <a:t>模块名称：</a:t>
            </a:r>
            <a:r>
              <a:rPr lang="en-US" altLang="zh-CN" sz="2200" b="1" kern="0" dirty="0">
                <a:solidFill>
                  <a:srgbClr val="00B050"/>
                </a:solidFill>
                <a:latin typeface="微软雅黑" panose="020B0503020204020204" pitchFamily="34" charset="-122"/>
                <a:ea typeface="微软雅黑" panose="020B0503020204020204" pitchFamily="34" charset="-122"/>
              </a:rPr>
              <a:t>top</a:t>
            </a:r>
            <a:r>
              <a:rPr lang="zh-CN" altLang="en-US" sz="2200" b="1" kern="0" dirty="0">
                <a:solidFill>
                  <a:srgbClr val="00B050"/>
                </a:solidFill>
                <a:latin typeface="微软雅黑" panose="020B0503020204020204" pitchFamily="34" charset="-122"/>
                <a:ea typeface="微软雅黑" panose="020B0503020204020204" pitchFamily="34" charset="-122"/>
              </a:rPr>
              <a:t>，后接</a:t>
            </a:r>
            <a:r>
              <a:rPr lang="en-US" altLang="zh-CN" sz="2200" b="1" kern="0" dirty="0">
                <a:solidFill>
                  <a:srgbClr val="00B050"/>
                </a:solidFill>
                <a:latin typeface="微软雅黑" panose="020B0503020204020204" pitchFamily="34" charset="-122"/>
                <a:ea typeface="微软雅黑" panose="020B0503020204020204" pitchFamily="34" charset="-122"/>
              </a:rPr>
              <a:t>I/O</a:t>
            </a:r>
            <a:r>
              <a:rPr lang="zh-CN" altLang="en-US" sz="2200" b="1" kern="0" dirty="0">
                <a:solidFill>
                  <a:srgbClr val="00B050"/>
                </a:solidFill>
                <a:latin typeface="微软雅黑" panose="020B0503020204020204" pitchFamily="34" charset="-122"/>
                <a:ea typeface="微软雅黑" panose="020B0503020204020204" pitchFamily="34" charset="-122"/>
              </a:rPr>
              <a:t>端口列表</a:t>
            </a:r>
            <a:endParaRPr lang="en-US" altLang="zh-CN" sz="2200" b="1" kern="0" dirty="0">
              <a:solidFill>
                <a:srgbClr val="00B050"/>
              </a:solidFill>
              <a:latin typeface="微软雅黑" panose="020B0503020204020204" pitchFamily="34" charset="-122"/>
              <a:ea typeface="微软雅黑" panose="020B0503020204020204" pitchFamily="34" charset="-122"/>
            </a:endParaRPr>
          </a:p>
          <a:p>
            <a:pPr marL="449262" lvl="1" indent="0">
              <a:lnSpc>
                <a:spcPct val="130000"/>
              </a:lnSpc>
              <a:buClr>
                <a:srgbClr val="00B050"/>
              </a:buClr>
              <a:buSzPct val="100000"/>
              <a:buNone/>
            </a:pPr>
            <a:r>
              <a:rPr lang="zh-CN" altLang="en-US" sz="2200" b="1" kern="0" dirty="0">
                <a:solidFill>
                  <a:srgbClr val="7030A0"/>
                </a:solidFill>
                <a:latin typeface="微软雅黑" panose="020B0503020204020204" pitchFamily="34" charset="-122"/>
                <a:ea typeface="微软雅黑" panose="020B0503020204020204" pitchFamily="34" charset="-122"/>
              </a:rPr>
              <a:t>两个</a:t>
            </a:r>
            <a:r>
              <a:rPr lang="en-US" altLang="zh-CN" sz="2200" b="1" kern="0" dirty="0">
                <a:solidFill>
                  <a:srgbClr val="7030A0"/>
                </a:solidFill>
                <a:latin typeface="微软雅黑" panose="020B0503020204020204" pitchFamily="34" charset="-122"/>
                <a:ea typeface="微软雅黑" panose="020B0503020204020204" pitchFamily="34" charset="-122"/>
              </a:rPr>
              <a:t>1</a:t>
            </a:r>
            <a:r>
              <a:rPr lang="zh-CN" altLang="en-US" sz="2200" b="1" kern="0" dirty="0">
                <a:solidFill>
                  <a:srgbClr val="7030A0"/>
                </a:solidFill>
                <a:latin typeface="微软雅黑" panose="020B0503020204020204" pitchFamily="34" charset="-122"/>
                <a:ea typeface="微软雅黑" panose="020B0503020204020204" pitchFamily="34" charset="-122"/>
              </a:rPr>
              <a:t>位输入端口</a:t>
            </a:r>
            <a:r>
              <a:rPr lang="en-US" altLang="zh-CN" sz="2200" b="1" kern="0" dirty="0">
                <a:solidFill>
                  <a:srgbClr val="7030A0"/>
                </a:solidFill>
                <a:latin typeface="微软雅黑" panose="020B0503020204020204" pitchFamily="34" charset="-122"/>
                <a:ea typeface="微软雅黑" panose="020B0503020204020204" pitchFamily="34" charset="-122"/>
              </a:rPr>
              <a:t>a</a:t>
            </a:r>
            <a:r>
              <a:rPr lang="zh-CN" altLang="en-US" sz="2200" b="1" kern="0" dirty="0">
                <a:solidFill>
                  <a:srgbClr val="7030A0"/>
                </a:solidFill>
                <a:latin typeface="微软雅黑" panose="020B0503020204020204" pitchFamily="34" charset="-122"/>
                <a:ea typeface="微软雅黑" panose="020B0503020204020204" pitchFamily="34" charset="-122"/>
              </a:rPr>
              <a:t>、</a:t>
            </a:r>
            <a:r>
              <a:rPr lang="en-US" altLang="zh-CN" sz="2200" b="1" kern="0" dirty="0">
                <a:solidFill>
                  <a:srgbClr val="7030A0"/>
                </a:solidFill>
                <a:latin typeface="微软雅黑" panose="020B0503020204020204" pitchFamily="34" charset="-122"/>
                <a:ea typeface="微软雅黑" panose="020B0503020204020204" pitchFamily="34" charset="-122"/>
              </a:rPr>
              <a:t>b</a:t>
            </a:r>
          </a:p>
          <a:p>
            <a:pPr marL="449262" lvl="1" indent="0">
              <a:lnSpc>
                <a:spcPct val="130000"/>
              </a:lnSpc>
              <a:buClr>
                <a:srgbClr val="00B050"/>
              </a:buClr>
              <a:buSzPct val="100000"/>
              <a:buNone/>
            </a:pPr>
            <a:r>
              <a:rPr lang="zh-CN" altLang="en-US" sz="2200" b="1" kern="0" dirty="0">
                <a:solidFill>
                  <a:srgbClr val="7030A0"/>
                </a:solidFill>
                <a:latin typeface="微软雅黑" panose="020B0503020204020204" pitchFamily="34" charset="-122"/>
                <a:ea typeface="微软雅黑" panose="020B0503020204020204" pitchFamily="34" charset="-122"/>
              </a:rPr>
              <a:t>一个</a:t>
            </a:r>
            <a:r>
              <a:rPr lang="en-US" altLang="zh-CN" sz="2200" b="1" kern="0" dirty="0">
                <a:solidFill>
                  <a:srgbClr val="7030A0"/>
                </a:solidFill>
                <a:latin typeface="微软雅黑" panose="020B0503020204020204" pitchFamily="34" charset="-122"/>
                <a:ea typeface="微软雅黑" panose="020B0503020204020204" pitchFamily="34" charset="-122"/>
              </a:rPr>
              <a:t>1</a:t>
            </a:r>
            <a:r>
              <a:rPr lang="zh-CN" altLang="en-US" sz="2200" b="1" kern="0" dirty="0">
                <a:solidFill>
                  <a:srgbClr val="7030A0"/>
                </a:solidFill>
                <a:latin typeface="微软雅黑" panose="020B0503020204020204" pitchFamily="34" charset="-122"/>
                <a:ea typeface="微软雅黑" panose="020B0503020204020204" pitchFamily="34" charset="-122"/>
              </a:rPr>
              <a:t>位输出端口</a:t>
            </a:r>
            <a:r>
              <a:rPr lang="en-US" altLang="zh-CN" sz="2200" b="1" kern="0" dirty="0">
                <a:solidFill>
                  <a:srgbClr val="7030A0"/>
                </a:solidFill>
                <a:latin typeface="微软雅黑" panose="020B0503020204020204" pitchFamily="34" charset="-122"/>
                <a:ea typeface="微软雅黑" panose="020B0503020204020204" pitchFamily="34" charset="-122"/>
              </a:rPr>
              <a:t>c</a:t>
            </a:r>
          </a:p>
          <a:p>
            <a:pPr marL="449262" lvl="1" indent="0">
              <a:lnSpc>
                <a:spcPct val="130000"/>
              </a:lnSpc>
              <a:buClr>
                <a:srgbClr val="00B050"/>
              </a:buClr>
              <a:buSzPct val="100000"/>
              <a:buNone/>
            </a:pPr>
            <a:r>
              <a:rPr lang="en-US" altLang="zh-CN" sz="2200" b="1" kern="0" dirty="0">
                <a:solidFill>
                  <a:srgbClr val="C00000"/>
                </a:solidFill>
                <a:latin typeface="微软雅黑" panose="020B0503020204020204" pitchFamily="34" charset="-122"/>
                <a:ea typeface="微软雅黑" panose="020B0503020204020204" pitchFamily="34" charset="-122"/>
              </a:rPr>
              <a:t>assign </a:t>
            </a:r>
            <a:r>
              <a:rPr lang="zh-CN" altLang="en-US" sz="2200" b="1" kern="0" dirty="0" smtClean="0">
                <a:solidFill>
                  <a:srgbClr val="C00000"/>
                </a:solidFill>
                <a:latin typeface="微软雅黑" panose="020B0503020204020204" pitchFamily="34" charset="-122"/>
                <a:ea typeface="微软雅黑" panose="020B0503020204020204" pitchFamily="34" charset="-122"/>
              </a:rPr>
              <a:t>：</a:t>
            </a:r>
            <a:r>
              <a:rPr lang="zh-CN" altLang="en-US" sz="2200" b="1" kern="0" dirty="0" smtClean="0">
                <a:solidFill>
                  <a:srgbClr val="00B050"/>
                </a:solidFill>
                <a:latin typeface="微软雅黑" panose="020B0503020204020204" pitchFamily="34" charset="-122"/>
                <a:ea typeface="微软雅黑" panose="020B0503020204020204" pitchFamily="34" charset="-122"/>
              </a:rPr>
              <a:t>后续为一</a:t>
            </a:r>
            <a:r>
              <a:rPr lang="zh-CN" altLang="en-US" sz="2200" b="1" kern="0" dirty="0">
                <a:solidFill>
                  <a:srgbClr val="00B050"/>
                </a:solidFill>
                <a:latin typeface="微软雅黑" panose="020B0503020204020204" pitchFamily="34" charset="-122"/>
                <a:ea typeface="微软雅黑" panose="020B0503020204020204" pitchFamily="34" charset="-122"/>
              </a:rPr>
              <a:t>个连续赋值语句，将赋值号右边的电路输出接入</a:t>
            </a:r>
            <a:r>
              <a:rPr lang="zh-CN" altLang="en-US" sz="2200" b="1" kern="0" dirty="0" smtClean="0">
                <a:solidFill>
                  <a:srgbClr val="00B050"/>
                </a:solidFill>
                <a:latin typeface="微软雅黑" panose="020B0503020204020204" pitchFamily="34" charset="-122"/>
                <a:ea typeface="微软雅黑" panose="020B0503020204020204" pitchFamily="34" charset="-122"/>
              </a:rPr>
              <a:t>到左边</a:t>
            </a:r>
            <a:r>
              <a:rPr lang="zh-CN" altLang="en-US" sz="2200" b="1" kern="0" dirty="0">
                <a:solidFill>
                  <a:srgbClr val="00B050"/>
                </a:solidFill>
                <a:latin typeface="微软雅黑" panose="020B0503020204020204" pitchFamily="34" charset="-122"/>
                <a:ea typeface="微软雅黑" panose="020B0503020204020204" pitchFamily="34" charset="-122"/>
              </a:rPr>
              <a:t>的信号。</a:t>
            </a:r>
            <a:endParaRPr lang="en-US" altLang="zh-CN" sz="2200" b="1" kern="0" dirty="0">
              <a:solidFill>
                <a:srgbClr val="00B050"/>
              </a:solidFill>
              <a:latin typeface="微软雅黑" panose="020B0503020204020204" pitchFamily="34" charset="-122"/>
              <a:ea typeface="微软雅黑" panose="020B0503020204020204" pitchFamily="34" charset="-122"/>
            </a:endParaRPr>
          </a:p>
          <a:p>
            <a:pPr marL="449262" lvl="1" indent="0">
              <a:lnSpc>
                <a:spcPct val="130000"/>
              </a:lnSpc>
              <a:buClr>
                <a:srgbClr val="00B050"/>
              </a:buClr>
              <a:buSzPct val="100000"/>
              <a:buNone/>
            </a:pPr>
            <a:r>
              <a:rPr lang="en-US" altLang="zh-CN" sz="2200" b="1" kern="0" dirty="0" err="1">
                <a:solidFill>
                  <a:srgbClr val="C00000"/>
                </a:solidFill>
                <a:latin typeface="微软雅黑" panose="020B0503020204020204" pitchFamily="34" charset="-122"/>
                <a:ea typeface="微软雅黑" panose="020B0503020204020204" pitchFamily="34" charset="-122"/>
              </a:rPr>
              <a:t>endmodule</a:t>
            </a:r>
            <a:r>
              <a:rPr lang="zh-CN" altLang="en-US" sz="2200" b="1" kern="0" dirty="0">
                <a:solidFill>
                  <a:srgbClr val="C00000"/>
                </a:solidFill>
                <a:latin typeface="微软雅黑" panose="020B0503020204020204" pitchFamily="34" charset="-122"/>
                <a:ea typeface="微软雅黑" panose="020B0503020204020204" pitchFamily="34" charset="-122"/>
              </a:rPr>
              <a:t>：</a:t>
            </a:r>
            <a:r>
              <a:rPr lang="zh-CN" altLang="en-US" sz="2200" b="1" kern="0" dirty="0">
                <a:solidFill>
                  <a:srgbClr val="00B050"/>
                </a:solidFill>
                <a:latin typeface="微软雅黑" panose="020B0503020204020204" pitchFamily="34" charset="-122"/>
                <a:ea typeface="微软雅黑" panose="020B0503020204020204" pitchFamily="34" charset="-122"/>
              </a:rPr>
              <a:t>模块结束</a:t>
            </a:r>
          </a:p>
        </p:txBody>
      </p:sp>
    </p:spTree>
    <p:extLst>
      <p:ext uri="{BB962C8B-B14F-4D97-AF65-F5344CB8AC3E}">
        <p14:creationId xmlns:p14="http://schemas.microsoft.com/office/powerpoint/2010/main" val="32919903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2C4EEC-D1B2-47B9-844C-5CC2D460C9BE}"/>
              </a:ext>
            </a:extLst>
          </p:cNvPr>
          <p:cNvSpPr>
            <a:spLocks noGrp="1"/>
          </p:cNvSpPr>
          <p:nvPr>
            <p:ph type="title"/>
          </p:nvPr>
        </p:nvSpPr>
        <p:spPr>
          <a:xfrm>
            <a:off x="800100" y="190500"/>
            <a:ext cx="6796236" cy="479747"/>
          </a:xfrm>
        </p:spPr>
        <p:txBody>
          <a:bodyPr/>
          <a:lstStyle/>
          <a:p>
            <a:r>
              <a:rPr lang="en-US" altLang="zh-CN" b="1" dirty="0"/>
              <a:t>2.2 </a:t>
            </a:r>
            <a:r>
              <a:rPr lang="zh-CN" altLang="zh-CN" b="1" dirty="0"/>
              <a:t>基于</a:t>
            </a:r>
            <a:r>
              <a:rPr lang="en-US" altLang="zh-CN" b="1" dirty="0"/>
              <a:t>HDL</a:t>
            </a:r>
            <a:r>
              <a:rPr lang="zh-CN" altLang="zh-CN" b="1" dirty="0"/>
              <a:t>的数字电路设计流程</a:t>
            </a:r>
            <a:endParaRPr lang="zh-CN" altLang="en-US" b="1" dirty="0"/>
          </a:p>
        </p:txBody>
      </p:sp>
      <p:sp>
        <p:nvSpPr>
          <p:cNvPr id="3" name="内容占位符 2">
            <a:extLst>
              <a:ext uri="{FF2B5EF4-FFF2-40B4-BE49-F238E27FC236}">
                <a16:creationId xmlns:a16="http://schemas.microsoft.com/office/drawing/2014/main" id="{BA31EF44-6627-4688-AF46-78D927968CE5}"/>
              </a:ext>
            </a:extLst>
          </p:cNvPr>
          <p:cNvSpPr>
            <a:spLocks noGrp="1"/>
          </p:cNvSpPr>
          <p:nvPr>
            <p:ph idx="1"/>
          </p:nvPr>
        </p:nvSpPr>
        <p:spPr>
          <a:xfrm>
            <a:off x="107504" y="758319"/>
            <a:ext cx="3672408" cy="5975995"/>
          </a:xfrm>
        </p:spPr>
        <p:txBody>
          <a:bodyPr/>
          <a:lstStyle/>
          <a:p>
            <a:pPr>
              <a:lnSpc>
                <a:spcPct val="130000"/>
              </a:lnSpc>
            </a:pPr>
            <a:r>
              <a:rPr lang="zh-CN" altLang="en-US" sz="2200" b="1" dirty="0">
                <a:solidFill>
                  <a:srgbClr val="FF0000"/>
                </a:solidFill>
              </a:rPr>
              <a:t>仿真</a:t>
            </a:r>
            <a:r>
              <a:rPr lang="zh-CN" altLang="en-US" sz="2200" b="1" dirty="0"/>
              <a:t>：通过软件来模拟数字电路行为，</a:t>
            </a:r>
            <a:r>
              <a:rPr lang="zh-CN" altLang="zh-CN" sz="2200" b="1" dirty="0"/>
              <a:t>观察电路中信号的变化过程，并且检查这些变化是否符合预期</a:t>
            </a:r>
            <a:r>
              <a:rPr lang="zh-CN" altLang="en-US" sz="2200" b="1" dirty="0"/>
              <a:t>。</a:t>
            </a:r>
            <a:endParaRPr lang="en-US" altLang="zh-CN" sz="2200" b="1" dirty="0"/>
          </a:p>
          <a:p>
            <a:pPr>
              <a:lnSpc>
                <a:spcPct val="130000"/>
              </a:lnSpc>
            </a:pPr>
            <a:r>
              <a:rPr lang="zh-CN" altLang="en-US" sz="2200" b="1" dirty="0">
                <a:solidFill>
                  <a:srgbClr val="FF0000"/>
                </a:solidFill>
              </a:rPr>
              <a:t>测试激励</a:t>
            </a:r>
            <a:r>
              <a:rPr lang="zh-CN" altLang="en-US" sz="2200" b="1" dirty="0"/>
              <a:t>：对</a:t>
            </a:r>
            <a:r>
              <a:rPr lang="zh-CN" altLang="en-US" sz="2200" b="1" dirty="0">
                <a:solidFill>
                  <a:srgbClr val="00B0F0"/>
                </a:solidFill>
              </a:rPr>
              <a:t>待测试模块</a:t>
            </a:r>
            <a:r>
              <a:rPr lang="zh-CN" altLang="en-US" sz="2200" b="1" dirty="0"/>
              <a:t>提供模拟输入的模块，驱动待测试模块进行工作。</a:t>
            </a:r>
            <a:endParaRPr lang="en-US" altLang="zh-CN" sz="2200" b="1" dirty="0"/>
          </a:p>
          <a:p>
            <a:pPr marL="12700" indent="0">
              <a:lnSpc>
                <a:spcPct val="130000"/>
              </a:lnSpc>
              <a:buNone/>
            </a:pPr>
            <a:r>
              <a:rPr lang="zh-CN" altLang="en-US" sz="2200" b="1" dirty="0" smtClean="0">
                <a:solidFill>
                  <a:schemeClr val="accent2"/>
                </a:solidFill>
              </a:rPr>
              <a:t>右边是前述与门模块</a:t>
            </a:r>
            <a:r>
              <a:rPr lang="en-US" altLang="zh-CN" sz="2200" b="1" dirty="0" smtClean="0">
                <a:solidFill>
                  <a:schemeClr val="accent2"/>
                </a:solidFill>
              </a:rPr>
              <a:t>top</a:t>
            </a:r>
            <a:r>
              <a:rPr lang="zh-CN" altLang="en-US" sz="2200" b="1" dirty="0" smtClean="0">
                <a:solidFill>
                  <a:schemeClr val="accent2"/>
                </a:solidFill>
              </a:rPr>
              <a:t>对应的测试激励模块</a:t>
            </a:r>
            <a:endParaRPr lang="en-US" altLang="zh-CN" sz="2200" b="1" dirty="0" smtClean="0">
              <a:solidFill>
                <a:schemeClr val="accent2"/>
              </a:solidFill>
            </a:endParaRPr>
          </a:p>
          <a:p>
            <a:pPr marL="12700" indent="0">
              <a:lnSpc>
                <a:spcPct val="130000"/>
              </a:lnSpc>
              <a:buNone/>
            </a:pPr>
            <a:r>
              <a:rPr lang="en-US" altLang="zh-CN" sz="2200" b="1" dirty="0" smtClean="0">
                <a:solidFill>
                  <a:schemeClr val="accent2"/>
                </a:solidFill>
              </a:rPr>
              <a:t>6-9</a:t>
            </a:r>
            <a:r>
              <a:rPr lang="zh-CN" altLang="en-US" sz="2200" b="1" dirty="0" smtClean="0">
                <a:solidFill>
                  <a:schemeClr val="accent2"/>
                </a:solidFill>
              </a:rPr>
              <a:t>行：与门</a:t>
            </a:r>
            <a:r>
              <a:rPr lang="zh-CN" altLang="en-US" sz="2200" b="1" dirty="0" smtClean="0">
                <a:solidFill>
                  <a:srgbClr val="C00000"/>
                </a:solidFill>
              </a:rPr>
              <a:t>模块</a:t>
            </a:r>
            <a:r>
              <a:rPr lang="zh-CN" altLang="en-US" sz="2200" b="1" dirty="0">
                <a:solidFill>
                  <a:srgbClr val="C00000"/>
                </a:solidFill>
              </a:rPr>
              <a:t>实例化</a:t>
            </a:r>
            <a:endParaRPr lang="en-US" altLang="zh-CN" sz="2200" b="1" dirty="0">
              <a:solidFill>
                <a:srgbClr val="C00000"/>
              </a:solidFill>
            </a:endParaRPr>
          </a:p>
          <a:p>
            <a:pPr marL="12700" indent="0">
              <a:lnSpc>
                <a:spcPct val="130000"/>
              </a:lnSpc>
              <a:buNone/>
            </a:pPr>
            <a:r>
              <a:rPr lang="en-US" altLang="zh-CN" sz="2200" b="1" dirty="0">
                <a:solidFill>
                  <a:schemeClr val="accent2"/>
                </a:solidFill>
              </a:rPr>
              <a:t>12-21</a:t>
            </a:r>
            <a:r>
              <a:rPr lang="zh-CN" altLang="en-US" sz="2200" b="1" dirty="0">
                <a:solidFill>
                  <a:schemeClr val="accent2"/>
                </a:solidFill>
              </a:rPr>
              <a:t>行：仿真启动代码块</a:t>
            </a:r>
            <a:endParaRPr lang="en-US" altLang="zh-CN" sz="2200" b="1" dirty="0">
              <a:solidFill>
                <a:schemeClr val="accent2"/>
              </a:solidFill>
            </a:endParaRPr>
          </a:p>
          <a:p>
            <a:pPr marL="12700" indent="0">
              <a:lnSpc>
                <a:spcPct val="130000"/>
              </a:lnSpc>
              <a:buNone/>
            </a:pPr>
            <a:r>
              <a:rPr lang="en-US" altLang="zh-CN" sz="2200" b="1" dirty="0">
                <a:solidFill>
                  <a:schemeClr val="accent2"/>
                </a:solidFill>
              </a:rPr>
              <a:t>23-25</a:t>
            </a:r>
            <a:r>
              <a:rPr lang="zh-CN" altLang="en-US" sz="2200" b="1" dirty="0">
                <a:solidFill>
                  <a:schemeClr val="accent2"/>
                </a:solidFill>
              </a:rPr>
              <a:t>行：</a:t>
            </a:r>
            <a:r>
              <a:rPr lang="en-US" altLang="zh-CN" sz="2200" b="1" dirty="0">
                <a:solidFill>
                  <a:schemeClr val="accent2"/>
                </a:solidFill>
              </a:rPr>
              <a:t>always</a:t>
            </a:r>
            <a:r>
              <a:rPr lang="zh-CN" altLang="en-US" sz="2200" b="1" dirty="0">
                <a:solidFill>
                  <a:schemeClr val="accent2"/>
                </a:solidFill>
              </a:rPr>
              <a:t>过程</a:t>
            </a:r>
            <a:r>
              <a:rPr lang="zh-CN" altLang="en-US" sz="2200" b="1" dirty="0" smtClean="0">
                <a:solidFill>
                  <a:schemeClr val="accent2"/>
                </a:solidFill>
              </a:rPr>
              <a:t>语句</a:t>
            </a:r>
            <a:endParaRPr lang="en-US" altLang="zh-CN" sz="2200" b="1" dirty="0" smtClean="0">
              <a:solidFill>
                <a:schemeClr val="accent2"/>
              </a:solidFill>
            </a:endParaRPr>
          </a:p>
          <a:p>
            <a:pPr marL="12700" indent="0">
              <a:lnSpc>
                <a:spcPct val="130000"/>
              </a:lnSpc>
              <a:buNone/>
            </a:pPr>
            <a:r>
              <a:rPr lang="en-US" altLang="zh-CN" sz="2200" b="1" dirty="0" smtClean="0">
                <a:solidFill>
                  <a:srgbClr val="C00000"/>
                </a:solidFill>
              </a:rPr>
              <a:t>begin</a:t>
            </a:r>
            <a:r>
              <a:rPr lang="zh-CN" altLang="en-US" sz="2200" b="1" dirty="0" smtClean="0">
                <a:solidFill>
                  <a:schemeClr val="accent2"/>
                </a:solidFill>
              </a:rPr>
              <a:t>和</a:t>
            </a:r>
            <a:r>
              <a:rPr lang="en-US" altLang="zh-CN" sz="2200" b="1" dirty="0" smtClean="0">
                <a:solidFill>
                  <a:srgbClr val="C00000"/>
                </a:solidFill>
              </a:rPr>
              <a:t>end</a:t>
            </a:r>
            <a:r>
              <a:rPr lang="zh-CN" altLang="en-US" sz="2200" b="1" dirty="0">
                <a:solidFill>
                  <a:schemeClr val="accent2"/>
                </a:solidFill>
              </a:rPr>
              <a:t>之</a:t>
            </a:r>
            <a:r>
              <a:rPr lang="zh-CN" altLang="en-US" sz="2200" b="1" dirty="0" smtClean="0">
                <a:solidFill>
                  <a:schemeClr val="accent2"/>
                </a:solidFill>
              </a:rPr>
              <a:t>间为代码块</a:t>
            </a:r>
            <a:endParaRPr lang="en-US" altLang="zh-CN" sz="2200" b="1" dirty="0">
              <a:solidFill>
                <a:schemeClr val="accent2"/>
              </a:solidFill>
            </a:endParaRPr>
          </a:p>
        </p:txBody>
      </p:sp>
      <p:sp>
        <p:nvSpPr>
          <p:cNvPr id="4" name="灯片编号占位符 3">
            <a:extLst>
              <a:ext uri="{FF2B5EF4-FFF2-40B4-BE49-F238E27FC236}">
                <a16:creationId xmlns:a16="http://schemas.microsoft.com/office/drawing/2014/main" id="{0F54D9A1-068E-430A-B58A-23C231F0C538}"/>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27</a:t>
            </a:fld>
            <a:endParaRPr lang="en-US" altLang="zh-CN"/>
          </a:p>
        </p:txBody>
      </p:sp>
      <p:sp>
        <p:nvSpPr>
          <p:cNvPr id="5" name="矩形 4">
            <a:extLst>
              <a:ext uri="{FF2B5EF4-FFF2-40B4-BE49-F238E27FC236}">
                <a16:creationId xmlns:a16="http://schemas.microsoft.com/office/drawing/2014/main" id="{4B6CB0B4-77FC-4AEB-998D-9A98B26D2375}"/>
              </a:ext>
            </a:extLst>
          </p:cNvPr>
          <p:cNvSpPr/>
          <p:nvPr/>
        </p:nvSpPr>
        <p:spPr>
          <a:xfrm>
            <a:off x="3707904" y="119236"/>
            <a:ext cx="5369643" cy="6694140"/>
          </a:xfrm>
          <a:prstGeom prst="rect">
            <a:avLst/>
          </a:prstGeom>
        </p:spPr>
        <p:style>
          <a:lnRef idx="2">
            <a:schemeClr val="accent2"/>
          </a:lnRef>
          <a:fillRef idx="1">
            <a:schemeClr val="lt1"/>
          </a:fillRef>
          <a:effectRef idx="0">
            <a:schemeClr val="accent2"/>
          </a:effectRef>
          <a:fontRef idx="minor">
            <a:schemeClr val="dk1"/>
          </a:fontRef>
        </p:style>
        <p:txBody>
          <a:bodyPr wrap="square" lIns="36000" tIns="0" rIns="36000" bIns="0" numCol="1">
            <a:spAutoFit/>
          </a:bodyPr>
          <a:lstStyle/>
          <a:p>
            <a:r>
              <a:rPr lang="en-US" altLang="zh-CN" dirty="0"/>
              <a:t>1 </a:t>
            </a:r>
            <a:r>
              <a:rPr lang="en-US" altLang="zh-CN" dirty="0" smtClean="0">
                <a:solidFill>
                  <a:srgbClr val="FF0000"/>
                </a:solidFill>
              </a:rPr>
              <a:t>module</a:t>
            </a:r>
            <a:r>
              <a:rPr lang="en-US" altLang="zh-CN" dirty="0" smtClean="0"/>
              <a:t> </a:t>
            </a:r>
            <a:r>
              <a:rPr lang="en-US" altLang="zh-CN" dirty="0" err="1"/>
              <a:t>sim_top</a:t>
            </a:r>
            <a:r>
              <a:rPr lang="en-US" altLang="zh-CN" dirty="0"/>
              <a:t> ();</a:t>
            </a:r>
            <a:endParaRPr lang="zh-CN" altLang="zh-CN" dirty="0"/>
          </a:p>
          <a:p>
            <a:r>
              <a:rPr lang="en-US" altLang="zh-CN" dirty="0"/>
              <a:t>2</a:t>
            </a:r>
            <a:endParaRPr lang="zh-CN" altLang="zh-CN" dirty="0"/>
          </a:p>
          <a:p>
            <a:r>
              <a:rPr lang="en-US" altLang="zh-CN" dirty="0"/>
              <a:t>3 </a:t>
            </a:r>
            <a:r>
              <a:rPr lang="en-US" altLang="zh-CN" dirty="0" smtClean="0"/>
              <a:t>   reg </a:t>
            </a:r>
            <a:r>
              <a:rPr lang="en-US" altLang="zh-CN" dirty="0" err="1"/>
              <a:t>a_in</a:t>
            </a:r>
            <a:r>
              <a:rPr lang="en-US" altLang="zh-CN" dirty="0"/>
              <a:t>, </a:t>
            </a:r>
            <a:r>
              <a:rPr lang="en-US" altLang="zh-CN" dirty="0" err="1"/>
              <a:t>b_in</a:t>
            </a:r>
            <a:r>
              <a:rPr lang="en-US" altLang="zh-CN" dirty="0"/>
              <a:t>;</a:t>
            </a:r>
            <a:endParaRPr lang="zh-CN" altLang="zh-CN" dirty="0"/>
          </a:p>
          <a:p>
            <a:r>
              <a:rPr lang="en-US" altLang="zh-CN" dirty="0"/>
              <a:t>4 </a:t>
            </a:r>
            <a:r>
              <a:rPr lang="en-US" altLang="zh-CN" dirty="0" smtClean="0"/>
              <a:t>   wire </a:t>
            </a:r>
            <a:r>
              <a:rPr lang="en-US" altLang="zh-CN" dirty="0" err="1"/>
              <a:t>c_out</a:t>
            </a:r>
            <a:r>
              <a:rPr lang="en-US" altLang="zh-CN" dirty="0"/>
              <a:t>;</a:t>
            </a:r>
            <a:endParaRPr lang="zh-CN" altLang="zh-CN" dirty="0"/>
          </a:p>
          <a:p>
            <a:r>
              <a:rPr lang="en-US" altLang="zh-CN" dirty="0"/>
              <a:t>5</a:t>
            </a:r>
            <a:endParaRPr lang="zh-CN" altLang="zh-CN" dirty="0"/>
          </a:p>
          <a:p>
            <a:r>
              <a:rPr lang="en-US" altLang="zh-CN" dirty="0"/>
              <a:t>6 </a:t>
            </a:r>
            <a:r>
              <a:rPr lang="en-US" altLang="zh-CN" dirty="0" smtClean="0"/>
              <a:t>   top </a:t>
            </a:r>
            <a:r>
              <a:rPr lang="en-US" altLang="zh-CN" dirty="0" err="1"/>
              <a:t>dut</a:t>
            </a:r>
            <a:r>
              <a:rPr lang="en-US" altLang="zh-CN" dirty="0"/>
              <a:t>(</a:t>
            </a:r>
            <a:endParaRPr lang="zh-CN" altLang="zh-CN" dirty="0"/>
          </a:p>
          <a:p>
            <a:r>
              <a:rPr lang="en-US" altLang="zh-CN" dirty="0"/>
              <a:t>7 </a:t>
            </a:r>
            <a:r>
              <a:rPr lang="en-US" altLang="zh-CN" dirty="0" smtClean="0"/>
              <a:t>      .</a:t>
            </a:r>
            <a:r>
              <a:rPr lang="en-US" altLang="zh-CN" dirty="0"/>
              <a:t>a(</a:t>
            </a:r>
            <a:r>
              <a:rPr lang="en-US" altLang="zh-CN" dirty="0" err="1"/>
              <a:t>a_in</a:t>
            </a:r>
            <a:r>
              <a:rPr lang="en-US" altLang="zh-CN" dirty="0"/>
              <a:t>),</a:t>
            </a:r>
            <a:endParaRPr lang="zh-CN" altLang="zh-CN" dirty="0"/>
          </a:p>
          <a:p>
            <a:r>
              <a:rPr lang="en-US" altLang="zh-CN" dirty="0"/>
              <a:t>8 </a:t>
            </a:r>
            <a:r>
              <a:rPr lang="en-US" altLang="zh-CN" dirty="0" smtClean="0"/>
              <a:t>      .</a:t>
            </a:r>
            <a:r>
              <a:rPr lang="en-US" altLang="zh-CN" dirty="0"/>
              <a:t>b(</a:t>
            </a:r>
            <a:r>
              <a:rPr lang="en-US" altLang="zh-CN" dirty="0" err="1"/>
              <a:t>b_in</a:t>
            </a:r>
            <a:r>
              <a:rPr lang="en-US" altLang="zh-CN" dirty="0"/>
              <a:t>),</a:t>
            </a:r>
            <a:endParaRPr lang="zh-CN" altLang="zh-CN" dirty="0"/>
          </a:p>
          <a:p>
            <a:r>
              <a:rPr lang="en-US" altLang="zh-CN" dirty="0"/>
              <a:t>9 </a:t>
            </a:r>
            <a:r>
              <a:rPr lang="en-US" altLang="zh-CN" dirty="0" smtClean="0"/>
              <a:t>      .</a:t>
            </a:r>
            <a:r>
              <a:rPr lang="en-US" altLang="zh-CN" dirty="0"/>
              <a:t>c(</a:t>
            </a:r>
            <a:r>
              <a:rPr lang="en-US" altLang="zh-CN" dirty="0" err="1"/>
              <a:t>c_out</a:t>
            </a:r>
            <a:r>
              <a:rPr lang="en-US" altLang="zh-CN" dirty="0"/>
              <a:t>)</a:t>
            </a:r>
            <a:endParaRPr lang="zh-CN" altLang="zh-CN" dirty="0"/>
          </a:p>
          <a:p>
            <a:r>
              <a:rPr lang="en-US" altLang="zh-CN" dirty="0" smtClean="0"/>
              <a:t>10   );</a:t>
            </a:r>
            <a:endParaRPr lang="zh-CN" altLang="zh-CN" dirty="0"/>
          </a:p>
          <a:p>
            <a:r>
              <a:rPr lang="en-US" altLang="zh-CN" dirty="0"/>
              <a:t>11</a:t>
            </a:r>
            <a:endParaRPr lang="zh-CN" altLang="zh-CN" dirty="0"/>
          </a:p>
          <a:p>
            <a:r>
              <a:rPr lang="en-US" altLang="zh-CN" dirty="0" smtClean="0"/>
              <a:t>12</a:t>
            </a:r>
            <a:r>
              <a:rPr lang="en-US" altLang="zh-CN" dirty="0" smtClean="0">
                <a:solidFill>
                  <a:srgbClr val="FF0000"/>
                </a:solidFill>
              </a:rPr>
              <a:t>   initial </a:t>
            </a:r>
            <a:r>
              <a:rPr lang="en-US" altLang="zh-CN" dirty="0">
                <a:solidFill>
                  <a:srgbClr val="FF0000"/>
                </a:solidFill>
              </a:rPr>
              <a:t>begin</a:t>
            </a:r>
            <a:endParaRPr lang="zh-CN" altLang="zh-CN" dirty="0">
              <a:solidFill>
                <a:srgbClr val="FF0000"/>
              </a:solidFill>
            </a:endParaRPr>
          </a:p>
          <a:p>
            <a:r>
              <a:rPr lang="en-US" altLang="zh-CN" dirty="0" smtClean="0"/>
              <a:t>13      </a:t>
            </a:r>
            <a:r>
              <a:rPr lang="en-US" altLang="zh-CN" dirty="0" err="1"/>
              <a:t>a_in</a:t>
            </a:r>
            <a:r>
              <a:rPr lang="en-US" altLang="zh-CN" dirty="0"/>
              <a:t> = 1'b0;</a:t>
            </a:r>
            <a:endParaRPr lang="zh-CN" altLang="zh-CN" dirty="0"/>
          </a:p>
          <a:p>
            <a:r>
              <a:rPr lang="en-US" altLang="zh-CN" dirty="0" smtClean="0"/>
              <a:t>14      </a:t>
            </a:r>
            <a:r>
              <a:rPr lang="en-US" altLang="zh-CN" dirty="0" err="1" smtClean="0"/>
              <a:t>b_in</a:t>
            </a:r>
            <a:r>
              <a:rPr lang="en-US" altLang="zh-CN" dirty="0" smtClean="0"/>
              <a:t> </a:t>
            </a:r>
            <a:r>
              <a:rPr lang="en-US" altLang="zh-CN" dirty="0"/>
              <a:t>= 1'b0;</a:t>
            </a:r>
            <a:endParaRPr lang="zh-CN" altLang="zh-CN" dirty="0"/>
          </a:p>
          <a:p>
            <a:r>
              <a:rPr lang="en-US" altLang="zh-CN" dirty="0"/>
              <a:t>15      # 2</a:t>
            </a:r>
            <a:endParaRPr lang="zh-CN" altLang="zh-CN" dirty="0"/>
          </a:p>
          <a:p>
            <a:r>
              <a:rPr lang="en-US" altLang="zh-CN" dirty="0" smtClean="0"/>
              <a:t>16      </a:t>
            </a:r>
            <a:r>
              <a:rPr lang="en-US" altLang="zh-CN" dirty="0" err="1" smtClean="0"/>
              <a:t>b_in</a:t>
            </a:r>
            <a:r>
              <a:rPr lang="en-US" altLang="zh-CN" dirty="0" smtClean="0"/>
              <a:t> </a:t>
            </a:r>
            <a:r>
              <a:rPr lang="en-US" altLang="zh-CN" dirty="0"/>
              <a:t>= 1'b1;</a:t>
            </a:r>
            <a:endParaRPr lang="zh-CN" altLang="zh-CN" dirty="0"/>
          </a:p>
          <a:p>
            <a:r>
              <a:rPr lang="en-US" altLang="zh-CN" dirty="0"/>
              <a:t>17      # 2</a:t>
            </a:r>
            <a:endParaRPr lang="zh-CN" altLang="zh-CN" dirty="0"/>
          </a:p>
          <a:p>
            <a:r>
              <a:rPr lang="en-US" altLang="zh-CN" dirty="0" smtClean="0"/>
              <a:t>18      </a:t>
            </a:r>
            <a:r>
              <a:rPr lang="en-US" altLang="zh-CN" dirty="0" err="1" smtClean="0"/>
              <a:t>a_in</a:t>
            </a:r>
            <a:r>
              <a:rPr lang="en-US" altLang="zh-CN" dirty="0" smtClean="0"/>
              <a:t> </a:t>
            </a:r>
            <a:r>
              <a:rPr lang="en-US" altLang="zh-CN" dirty="0"/>
              <a:t>= 1'b1;</a:t>
            </a:r>
            <a:endParaRPr lang="zh-CN" altLang="zh-CN" dirty="0"/>
          </a:p>
          <a:p>
            <a:r>
              <a:rPr lang="en-US" altLang="zh-CN" dirty="0"/>
              <a:t>19      # 2</a:t>
            </a:r>
            <a:endParaRPr lang="zh-CN" altLang="zh-CN" dirty="0"/>
          </a:p>
          <a:p>
            <a:r>
              <a:rPr lang="en-US" altLang="zh-CN" dirty="0" smtClean="0"/>
              <a:t>20      </a:t>
            </a:r>
            <a:r>
              <a:rPr lang="en-US" altLang="zh-CN" dirty="0">
                <a:solidFill>
                  <a:srgbClr val="00B0F0"/>
                </a:solidFill>
              </a:rPr>
              <a:t>$finish</a:t>
            </a:r>
            <a:r>
              <a:rPr lang="en-US" altLang="zh-CN" dirty="0"/>
              <a:t>;</a:t>
            </a:r>
            <a:endParaRPr lang="zh-CN" altLang="zh-CN" dirty="0"/>
          </a:p>
          <a:p>
            <a:r>
              <a:rPr lang="en-US" altLang="zh-CN" dirty="0" smtClean="0"/>
              <a:t>21    </a:t>
            </a:r>
            <a:r>
              <a:rPr lang="en-US" altLang="zh-CN" dirty="0" smtClean="0">
                <a:solidFill>
                  <a:srgbClr val="FF0000"/>
                </a:solidFill>
              </a:rPr>
              <a:t>end</a:t>
            </a:r>
            <a:endParaRPr lang="zh-CN" altLang="zh-CN" dirty="0">
              <a:solidFill>
                <a:srgbClr val="FF0000"/>
              </a:solidFill>
            </a:endParaRPr>
          </a:p>
          <a:p>
            <a:r>
              <a:rPr lang="en-US" altLang="zh-CN" dirty="0"/>
              <a:t>22</a:t>
            </a:r>
            <a:endParaRPr lang="zh-CN" altLang="zh-CN" dirty="0"/>
          </a:p>
          <a:p>
            <a:r>
              <a:rPr lang="en-US" altLang="zh-CN" dirty="0"/>
              <a:t>23 </a:t>
            </a:r>
            <a:r>
              <a:rPr lang="en-US" altLang="zh-CN" dirty="0" smtClean="0"/>
              <a:t>   </a:t>
            </a:r>
            <a:r>
              <a:rPr lang="en-US" altLang="zh-CN" dirty="0" smtClean="0">
                <a:solidFill>
                  <a:srgbClr val="FF0000"/>
                </a:solidFill>
              </a:rPr>
              <a:t>always</a:t>
            </a:r>
            <a:r>
              <a:rPr lang="en-US" altLang="zh-CN" dirty="0" smtClean="0"/>
              <a:t> </a:t>
            </a:r>
            <a:r>
              <a:rPr lang="en-US" altLang="zh-CN" dirty="0"/>
              <a:t>@(*) </a:t>
            </a:r>
            <a:r>
              <a:rPr lang="en-US" altLang="zh-CN" dirty="0">
                <a:solidFill>
                  <a:srgbClr val="FF0000"/>
                </a:solidFill>
              </a:rPr>
              <a:t>begin</a:t>
            </a:r>
            <a:endParaRPr lang="zh-CN" altLang="zh-CN" dirty="0">
              <a:solidFill>
                <a:srgbClr val="FF0000"/>
              </a:solidFill>
            </a:endParaRPr>
          </a:p>
          <a:p>
            <a:r>
              <a:rPr lang="en-US" altLang="zh-CN" dirty="0"/>
              <a:t>24 </a:t>
            </a:r>
            <a:r>
              <a:rPr lang="en-US" altLang="zh-CN" dirty="0" smtClean="0"/>
              <a:t>     </a:t>
            </a:r>
            <a:r>
              <a:rPr lang="en-US" altLang="zh-CN" dirty="0">
                <a:solidFill>
                  <a:srgbClr val="00B0F0"/>
                </a:solidFill>
              </a:rPr>
              <a:t>$display</a:t>
            </a:r>
            <a:r>
              <a:rPr lang="en-US" altLang="zh-CN" dirty="0"/>
              <a:t>("</a:t>
            </a:r>
            <a:r>
              <a:rPr lang="en-US" altLang="zh-CN" dirty="0" smtClean="0"/>
              <a:t>a=%</a:t>
            </a:r>
            <a:r>
              <a:rPr lang="en-US" altLang="zh-CN" dirty="0" err="1" smtClean="0"/>
              <a:t>d,b</a:t>
            </a:r>
            <a:r>
              <a:rPr lang="en-US" altLang="zh-CN" dirty="0" smtClean="0"/>
              <a:t>=%</a:t>
            </a:r>
            <a:r>
              <a:rPr lang="en-US" altLang="zh-CN" dirty="0" err="1" smtClean="0"/>
              <a:t>d,c</a:t>
            </a:r>
            <a:r>
              <a:rPr lang="en-US" altLang="zh-CN" dirty="0" smtClean="0"/>
              <a:t>=%</a:t>
            </a:r>
            <a:r>
              <a:rPr lang="en-US" altLang="zh-CN" dirty="0"/>
              <a:t>d</a:t>
            </a:r>
            <a:r>
              <a:rPr lang="en-US" altLang="zh-CN" dirty="0" smtClean="0"/>
              <a:t>",</a:t>
            </a:r>
            <a:r>
              <a:rPr lang="en-US" altLang="zh-CN" dirty="0" err="1" smtClean="0"/>
              <a:t>a_in,b_in,c_out</a:t>
            </a:r>
            <a:r>
              <a:rPr lang="en-US" altLang="zh-CN" dirty="0"/>
              <a:t>);</a:t>
            </a:r>
            <a:endParaRPr lang="zh-CN" altLang="zh-CN" dirty="0"/>
          </a:p>
          <a:p>
            <a:r>
              <a:rPr lang="en-US" altLang="zh-CN" dirty="0"/>
              <a:t>25 </a:t>
            </a:r>
            <a:r>
              <a:rPr lang="en-US" altLang="zh-CN" dirty="0" smtClean="0">
                <a:solidFill>
                  <a:srgbClr val="FF0000"/>
                </a:solidFill>
              </a:rPr>
              <a:t>   </a:t>
            </a:r>
            <a:r>
              <a:rPr lang="en-US" altLang="zh-CN" dirty="0">
                <a:solidFill>
                  <a:srgbClr val="FF0000"/>
                </a:solidFill>
              </a:rPr>
              <a:t>end</a:t>
            </a:r>
            <a:endParaRPr lang="zh-CN" altLang="zh-CN" dirty="0">
              <a:solidFill>
                <a:srgbClr val="FF0000"/>
              </a:solidFill>
            </a:endParaRPr>
          </a:p>
          <a:p>
            <a:r>
              <a:rPr lang="en-US" altLang="zh-CN" dirty="0"/>
              <a:t>26</a:t>
            </a:r>
            <a:endParaRPr lang="zh-CN" altLang="zh-CN" dirty="0"/>
          </a:p>
          <a:p>
            <a:r>
              <a:rPr lang="en-US" altLang="zh-CN" dirty="0"/>
              <a:t>27 </a:t>
            </a:r>
            <a:r>
              <a:rPr lang="en-US" altLang="zh-CN" dirty="0" err="1" smtClean="0">
                <a:solidFill>
                  <a:srgbClr val="FF0000"/>
                </a:solidFill>
              </a:rPr>
              <a:t>endmodule</a:t>
            </a:r>
            <a:endParaRPr lang="zh-CN" altLang="zh-CN" kern="100" dirty="0">
              <a:solidFill>
                <a:srgbClr val="FF0000"/>
              </a:solidFill>
              <a:latin typeface="Arial Narrow" panose="020B0606020202030204" pitchFamily="34" charset="0"/>
              <a:cs typeface="Times New Roman" panose="02020603050405020304" pitchFamily="18" charset="0"/>
            </a:endParaRPr>
          </a:p>
        </p:txBody>
      </p:sp>
      <p:sp>
        <p:nvSpPr>
          <p:cNvPr id="6" name="矩形 5"/>
          <p:cNvSpPr/>
          <p:nvPr/>
        </p:nvSpPr>
        <p:spPr>
          <a:xfrm>
            <a:off x="6372200" y="248206"/>
            <a:ext cx="2448272" cy="1267270"/>
          </a:xfrm>
          <a:prstGeom prst="rect">
            <a:avLst/>
          </a:prstGeom>
        </p:spPr>
        <p:txBody>
          <a:bodyPr wrap="square">
            <a:spAutoFit/>
          </a:bodyPr>
          <a:lstStyle/>
          <a:p>
            <a:pPr>
              <a:lnSpc>
                <a:spcPct val="125000"/>
              </a:lnSpc>
              <a:spcBef>
                <a:spcPts val="0"/>
              </a:spcBef>
            </a:pPr>
            <a:r>
              <a:rPr lang="en-US" altLang="zh-CN" sz="2100" kern="100" dirty="0" smtClean="0">
                <a:solidFill>
                  <a:srgbClr val="C00000"/>
                </a:solidFill>
                <a:latin typeface="微软雅黑" panose="020B0503020204020204" pitchFamily="34" charset="-122"/>
                <a:ea typeface="微软雅黑" panose="020B0503020204020204" pitchFamily="34" charset="-122"/>
              </a:rPr>
              <a:t>initial</a:t>
            </a:r>
            <a:r>
              <a:rPr lang="zh-CN" altLang="zh-CN" sz="2100" kern="1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是关键字，表示</a:t>
            </a:r>
            <a:r>
              <a:rPr lang="zh-CN" altLang="zh-CN" sz="2100" kern="100" dirty="0" smtClean="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相应代码</a:t>
            </a:r>
            <a:r>
              <a:rPr lang="zh-CN" altLang="zh-CN" sz="2100" kern="1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块会在仿真启动时执行</a:t>
            </a:r>
            <a:endParaRPr lang="zh-CN" altLang="en-US" sz="2100" dirty="0">
              <a:solidFill>
                <a:schemeClr val="accent2"/>
              </a:solidFill>
              <a:latin typeface="微软雅黑" panose="020B0503020204020204" pitchFamily="34" charset="-122"/>
              <a:ea typeface="微软雅黑" panose="020B0503020204020204" pitchFamily="34" charset="-122"/>
            </a:endParaRPr>
          </a:p>
        </p:txBody>
      </p:sp>
      <p:sp>
        <p:nvSpPr>
          <p:cNvPr id="7" name="矩形 6"/>
          <p:cNvSpPr/>
          <p:nvPr/>
        </p:nvSpPr>
        <p:spPr>
          <a:xfrm>
            <a:off x="6113151" y="2564904"/>
            <a:ext cx="2883470" cy="826637"/>
          </a:xfrm>
          <a:prstGeom prst="rect">
            <a:avLst/>
          </a:prstGeom>
        </p:spPr>
        <p:txBody>
          <a:bodyPr wrap="square">
            <a:spAutoFit/>
          </a:bodyPr>
          <a:lstStyle/>
          <a:p>
            <a:pPr>
              <a:lnSpc>
                <a:spcPct val="125000"/>
              </a:lnSpc>
              <a:spcBef>
                <a:spcPts val="0"/>
              </a:spcBef>
            </a:pPr>
            <a:r>
              <a:rPr lang="en-US" altLang="zh-CN" sz="2000" kern="100" dirty="0">
                <a:solidFill>
                  <a:srgbClr val="C00000"/>
                </a:solidFill>
                <a:latin typeface="微软雅黑" panose="020B0503020204020204" pitchFamily="34" charset="-122"/>
                <a:ea typeface="微软雅黑" panose="020B0503020204020204" pitchFamily="34" charset="-122"/>
              </a:rPr>
              <a:t>$</a:t>
            </a:r>
            <a:r>
              <a:rPr lang="en-US" altLang="zh-CN" sz="2000" kern="100" dirty="0" smtClean="0">
                <a:solidFill>
                  <a:srgbClr val="C00000"/>
                </a:solidFill>
                <a:latin typeface="微软雅黑" panose="020B0503020204020204" pitchFamily="34" charset="-122"/>
                <a:ea typeface="微软雅黑" panose="020B0503020204020204" pitchFamily="34" charset="-122"/>
              </a:rPr>
              <a:t>display</a:t>
            </a:r>
            <a:r>
              <a:rPr lang="zh-CN" altLang="en-US" sz="2000" kern="100" dirty="0" smtClean="0">
                <a:solidFill>
                  <a:schemeClr val="accent2"/>
                </a:solidFill>
                <a:latin typeface="微软雅黑" panose="020B0503020204020204" pitchFamily="34" charset="-122"/>
                <a:ea typeface="微软雅黑" panose="020B0503020204020204" pitchFamily="34" charset="-122"/>
              </a:rPr>
              <a:t>是系统任务，用于控制台输出</a:t>
            </a:r>
            <a:endParaRPr lang="zh-CN" altLang="en-US" sz="2000" kern="100" dirty="0">
              <a:solidFill>
                <a:schemeClr val="accent2"/>
              </a:solidFill>
              <a:latin typeface="微软雅黑" panose="020B0503020204020204" pitchFamily="34" charset="-122"/>
              <a:ea typeface="微软雅黑" panose="020B0503020204020204" pitchFamily="34" charset="-122"/>
            </a:endParaRPr>
          </a:p>
        </p:txBody>
      </p:sp>
      <p:sp>
        <p:nvSpPr>
          <p:cNvPr id="8" name="矩形 7"/>
          <p:cNvSpPr/>
          <p:nvPr/>
        </p:nvSpPr>
        <p:spPr>
          <a:xfrm>
            <a:off x="6247135" y="1628800"/>
            <a:ext cx="2698402" cy="900246"/>
          </a:xfrm>
          <a:prstGeom prst="rect">
            <a:avLst/>
          </a:prstGeom>
        </p:spPr>
        <p:txBody>
          <a:bodyPr wrap="square">
            <a:spAutoFit/>
          </a:bodyPr>
          <a:lstStyle/>
          <a:p>
            <a:pPr>
              <a:lnSpc>
                <a:spcPct val="125000"/>
              </a:lnSpc>
              <a:spcBef>
                <a:spcPts val="0"/>
              </a:spcBef>
            </a:pPr>
            <a:r>
              <a:rPr lang="en-US" altLang="zh-CN" sz="2100" kern="100" dirty="0" smtClean="0">
                <a:solidFill>
                  <a:srgbClr val="C00000"/>
                </a:solidFill>
                <a:latin typeface="微软雅黑" panose="020B0503020204020204" pitchFamily="34" charset="-122"/>
                <a:ea typeface="微软雅黑" panose="020B0503020204020204" pitchFamily="34" charset="-122"/>
              </a:rPr>
              <a:t>$finish</a:t>
            </a:r>
            <a:r>
              <a:rPr lang="zh-CN" altLang="en-US" sz="2100" kern="100" dirty="0" smtClean="0">
                <a:solidFill>
                  <a:schemeClr val="accent2"/>
                </a:solidFill>
                <a:latin typeface="微软雅黑" panose="020B0503020204020204" pitchFamily="34" charset="-122"/>
                <a:ea typeface="微软雅黑" panose="020B0503020204020204" pitchFamily="34" charset="-122"/>
              </a:rPr>
              <a:t>是系统任务</a:t>
            </a:r>
            <a:r>
              <a:rPr lang="zh-CN" altLang="zh-CN" sz="2100" kern="100" dirty="0" smtClean="0">
                <a:solidFill>
                  <a:schemeClr val="accent2"/>
                </a:solidFill>
                <a:latin typeface="微软雅黑" panose="020B0503020204020204" pitchFamily="34" charset="-122"/>
                <a:ea typeface="微软雅黑" panose="020B0503020204020204" pitchFamily="34" charset="-122"/>
              </a:rPr>
              <a:t>，表示</a:t>
            </a:r>
            <a:r>
              <a:rPr lang="zh-CN" altLang="en-US" sz="2100" kern="100" dirty="0" smtClean="0">
                <a:solidFill>
                  <a:schemeClr val="accent2"/>
                </a:solidFill>
                <a:latin typeface="微软雅黑" panose="020B0503020204020204" pitchFamily="34" charset="-122"/>
                <a:ea typeface="微软雅黑" panose="020B0503020204020204" pitchFamily="34" charset="-122"/>
              </a:rPr>
              <a:t>结束仿真</a:t>
            </a:r>
            <a:endParaRPr lang="zh-CN" altLang="en-US" sz="2100" kern="100" dirty="0">
              <a:solidFill>
                <a:schemeClr val="accent2"/>
              </a:solidFill>
              <a:latin typeface="微软雅黑" panose="020B0503020204020204" pitchFamily="34" charset="-122"/>
              <a:ea typeface="微软雅黑" panose="020B0503020204020204" pitchFamily="34" charset="-122"/>
            </a:endParaRPr>
          </a:p>
        </p:txBody>
      </p:sp>
      <p:sp>
        <p:nvSpPr>
          <p:cNvPr id="9" name="矩形 8"/>
          <p:cNvSpPr/>
          <p:nvPr/>
        </p:nvSpPr>
        <p:spPr>
          <a:xfrm>
            <a:off x="6012159" y="3429000"/>
            <a:ext cx="2958815" cy="2015936"/>
          </a:xfrm>
          <a:prstGeom prst="rect">
            <a:avLst/>
          </a:prstGeom>
        </p:spPr>
        <p:txBody>
          <a:bodyPr wrap="square">
            <a:spAutoFit/>
          </a:bodyPr>
          <a:lstStyle/>
          <a:p>
            <a:pPr marL="12700" indent="0">
              <a:lnSpc>
                <a:spcPct val="125000"/>
              </a:lnSpc>
              <a:spcBef>
                <a:spcPts val="0"/>
              </a:spcBef>
              <a:buNone/>
            </a:pPr>
            <a:r>
              <a:rPr lang="en-US" altLang="zh-CN" sz="2000" kern="100" dirty="0">
                <a:solidFill>
                  <a:srgbClr val="C00000"/>
                </a:solidFill>
                <a:latin typeface="微软雅黑" panose="020B0503020204020204" pitchFamily="34" charset="-122"/>
                <a:ea typeface="微软雅黑" panose="020B0503020204020204" pitchFamily="34" charset="-122"/>
              </a:rPr>
              <a:t>always </a:t>
            </a:r>
            <a:r>
              <a:rPr lang="en-US" altLang="zh-CN" sz="2000" kern="100" dirty="0" smtClean="0">
                <a:solidFill>
                  <a:srgbClr val="C00000"/>
                </a:solidFill>
                <a:latin typeface="微软雅黑" panose="020B0503020204020204" pitchFamily="34" charset="-122"/>
                <a:ea typeface="微软雅黑" panose="020B0503020204020204" pitchFamily="34" charset="-122"/>
              </a:rPr>
              <a:t>@(</a:t>
            </a:r>
            <a:r>
              <a:rPr lang="zh-CN" altLang="en-US" sz="2000" kern="100" dirty="0" smtClean="0">
                <a:solidFill>
                  <a:srgbClr val="C00000"/>
                </a:solidFill>
                <a:latin typeface="微软雅黑" panose="020B0503020204020204" pitchFamily="34" charset="-122"/>
                <a:ea typeface="微软雅黑" panose="020B0503020204020204" pitchFamily="34" charset="-122"/>
              </a:rPr>
              <a:t>*</a:t>
            </a:r>
            <a:r>
              <a:rPr lang="en-US" altLang="zh-CN" sz="2000" kern="100" dirty="0" smtClean="0">
                <a:solidFill>
                  <a:srgbClr val="C00000"/>
                </a:solidFill>
                <a:latin typeface="微软雅黑" panose="020B0503020204020204" pitchFamily="34" charset="-122"/>
                <a:ea typeface="微软雅黑" panose="020B0503020204020204" pitchFamily="34" charset="-122"/>
              </a:rPr>
              <a:t>)</a:t>
            </a:r>
            <a:r>
              <a:rPr lang="zh-CN" altLang="en-US" sz="2000" kern="100" dirty="0" smtClean="0">
                <a:solidFill>
                  <a:srgbClr val="C00000"/>
                </a:solidFill>
                <a:latin typeface="微软雅黑" panose="020B0503020204020204" pitchFamily="34" charset="-122"/>
                <a:ea typeface="微软雅黑" panose="020B0503020204020204" pitchFamily="34" charset="-122"/>
              </a:rPr>
              <a:t>：</a:t>
            </a:r>
            <a:r>
              <a:rPr lang="en-US" altLang="zh-CN" sz="2000" kern="100" dirty="0" smtClean="0">
                <a:solidFill>
                  <a:srgbClr val="C00000"/>
                </a:solidFill>
                <a:latin typeface="微软雅黑" panose="020B0503020204020204" pitchFamily="34" charset="-122"/>
                <a:ea typeface="微软雅黑" panose="020B0503020204020204" pitchFamily="34" charset="-122"/>
              </a:rPr>
              <a:t> always</a:t>
            </a:r>
            <a:r>
              <a:rPr lang="zh-CN" altLang="en-US" sz="2000" kern="100" dirty="0" smtClean="0">
                <a:solidFill>
                  <a:schemeClr val="accent2"/>
                </a:solidFill>
                <a:latin typeface="微软雅黑" panose="020B0503020204020204" pitchFamily="34" charset="-122"/>
                <a:ea typeface="微软雅黑" panose="020B0503020204020204" pitchFamily="34" charset="-122"/>
              </a:rPr>
              <a:t>是关键字，</a:t>
            </a:r>
            <a:r>
              <a:rPr lang="en-US" altLang="zh-CN" sz="2000" kern="100" dirty="0" smtClean="0">
                <a:solidFill>
                  <a:schemeClr val="accent2"/>
                </a:solidFill>
                <a:latin typeface="微软雅黑" panose="020B0503020204020204" pitchFamily="34" charset="-122"/>
                <a:ea typeface="微软雅黑" panose="020B0503020204020204" pitchFamily="34" charset="-122"/>
              </a:rPr>
              <a:t> </a:t>
            </a:r>
            <a:r>
              <a:rPr lang="en-US" altLang="zh-CN" sz="2000" kern="100" dirty="0">
                <a:solidFill>
                  <a:srgbClr val="C00000"/>
                </a:solidFill>
                <a:latin typeface="微软雅黑" panose="020B0503020204020204" pitchFamily="34" charset="-122"/>
                <a:ea typeface="微软雅黑" panose="020B0503020204020204" pitchFamily="34" charset="-122"/>
              </a:rPr>
              <a:t>@(</a:t>
            </a:r>
            <a:r>
              <a:rPr lang="zh-CN" altLang="en-US" sz="2000" kern="100" dirty="0">
                <a:solidFill>
                  <a:srgbClr val="C00000"/>
                </a:solidFill>
                <a:latin typeface="微软雅黑" panose="020B0503020204020204" pitchFamily="34" charset="-122"/>
                <a:ea typeface="微软雅黑" panose="020B0503020204020204" pitchFamily="34" charset="-122"/>
              </a:rPr>
              <a:t>*</a:t>
            </a:r>
            <a:r>
              <a:rPr lang="en-US" altLang="zh-CN" sz="2000" kern="100" dirty="0">
                <a:solidFill>
                  <a:srgbClr val="C00000"/>
                </a:solidFill>
                <a:latin typeface="微软雅黑" panose="020B0503020204020204" pitchFamily="34" charset="-122"/>
                <a:ea typeface="微软雅黑" panose="020B0503020204020204" pitchFamily="34" charset="-122"/>
              </a:rPr>
              <a:t>)</a:t>
            </a:r>
            <a:r>
              <a:rPr lang="zh-CN" altLang="en-US" sz="2000" kern="100" dirty="0" smtClean="0">
                <a:solidFill>
                  <a:schemeClr val="accent2"/>
                </a:solidFill>
                <a:latin typeface="微软雅黑" panose="020B0503020204020204" pitchFamily="34" charset="-122"/>
                <a:ea typeface="微软雅黑" panose="020B0503020204020204" pitchFamily="34" charset="-122"/>
              </a:rPr>
              <a:t>表示</a:t>
            </a:r>
            <a:r>
              <a:rPr lang="en-US" altLang="zh-CN" sz="2000" kern="100" dirty="0" err="1" smtClean="0">
                <a:solidFill>
                  <a:schemeClr val="accent2"/>
                </a:solidFill>
                <a:latin typeface="微软雅黑" panose="020B0503020204020204" pitchFamily="34" charset="-122"/>
                <a:ea typeface="微软雅黑" panose="020B0503020204020204" pitchFamily="34" charset="-122"/>
              </a:rPr>
              <a:t>a_in</a:t>
            </a:r>
            <a:r>
              <a:rPr lang="zh-CN" altLang="en-US" sz="2000" kern="100" dirty="0" smtClean="0">
                <a:solidFill>
                  <a:schemeClr val="accent2"/>
                </a:solidFill>
                <a:latin typeface="微软雅黑" panose="020B0503020204020204" pitchFamily="34" charset="-122"/>
                <a:ea typeface="微软雅黑" panose="020B0503020204020204" pitchFamily="34" charset="-122"/>
              </a:rPr>
              <a:t>、</a:t>
            </a:r>
            <a:r>
              <a:rPr lang="en-US" altLang="zh-CN" sz="2000" kern="100" dirty="0" err="1" smtClean="0">
                <a:solidFill>
                  <a:schemeClr val="accent2"/>
                </a:solidFill>
                <a:latin typeface="微软雅黑" panose="020B0503020204020204" pitchFamily="34" charset="-122"/>
                <a:ea typeface="微软雅黑" panose="020B0503020204020204" pitchFamily="34" charset="-122"/>
              </a:rPr>
              <a:t>b_in</a:t>
            </a:r>
            <a:r>
              <a:rPr lang="zh-CN" altLang="en-US" sz="2000" kern="100" dirty="0" smtClean="0">
                <a:solidFill>
                  <a:schemeClr val="accent2"/>
                </a:solidFill>
                <a:latin typeface="微软雅黑" panose="020B0503020204020204" pitchFamily="34" charset="-122"/>
                <a:ea typeface="微软雅黑" panose="020B0503020204020204" pitchFamily="34" charset="-122"/>
              </a:rPr>
              <a:t>和</a:t>
            </a:r>
            <a:r>
              <a:rPr lang="en-US" altLang="zh-CN" sz="2000" kern="100" dirty="0" err="1" smtClean="0">
                <a:solidFill>
                  <a:schemeClr val="accent2"/>
                </a:solidFill>
                <a:latin typeface="微软雅黑" panose="020B0503020204020204" pitchFamily="34" charset="-122"/>
                <a:ea typeface="微软雅黑" panose="020B0503020204020204" pitchFamily="34" charset="-122"/>
              </a:rPr>
              <a:t>c_out</a:t>
            </a:r>
            <a:r>
              <a:rPr lang="zh-CN" altLang="en-US" sz="2000" kern="100" dirty="0" smtClean="0">
                <a:solidFill>
                  <a:schemeClr val="accent2"/>
                </a:solidFill>
                <a:latin typeface="微软雅黑" panose="020B0503020204020204" pitchFamily="34" charset="-122"/>
                <a:ea typeface="微软雅黑" panose="020B0503020204020204" pitchFamily="34" charset="-122"/>
              </a:rPr>
              <a:t>中任一变量的值发生变化就执行后面的代码块</a:t>
            </a:r>
            <a:endParaRPr lang="zh-CN" altLang="en-US" sz="2000" kern="100"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465898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2C4EEC-D1B2-47B9-844C-5CC2D460C9BE}"/>
              </a:ext>
            </a:extLst>
          </p:cNvPr>
          <p:cNvSpPr>
            <a:spLocks noGrp="1"/>
          </p:cNvSpPr>
          <p:nvPr>
            <p:ph type="title"/>
          </p:nvPr>
        </p:nvSpPr>
        <p:spPr>
          <a:xfrm>
            <a:off x="800100" y="190500"/>
            <a:ext cx="6508204" cy="479747"/>
          </a:xfrm>
        </p:spPr>
        <p:txBody>
          <a:bodyPr/>
          <a:lstStyle/>
          <a:p>
            <a:r>
              <a:rPr lang="en-US" altLang="zh-CN" b="1" dirty="0"/>
              <a:t>2.2 </a:t>
            </a:r>
            <a:r>
              <a:rPr lang="zh-CN" altLang="zh-CN" b="1" dirty="0"/>
              <a:t>基于</a:t>
            </a:r>
            <a:r>
              <a:rPr lang="en-US" altLang="zh-CN" b="1" dirty="0"/>
              <a:t>HDL</a:t>
            </a:r>
            <a:r>
              <a:rPr lang="zh-CN" altLang="zh-CN" b="1" dirty="0"/>
              <a:t>的数字电路设计流程</a:t>
            </a:r>
            <a:endParaRPr lang="zh-CN" altLang="en-US" b="1" dirty="0"/>
          </a:p>
        </p:txBody>
      </p:sp>
      <p:sp>
        <p:nvSpPr>
          <p:cNvPr id="3" name="内容占位符 2">
            <a:extLst>
              <a:ext uri="{FF2B5EF4-FFF2-40B4-BE49-F238E27FC236}">
                <a16:creationId xmlns:a16="http://schemas.microsoft.com/office/drawing/2014/main" id="{BA31EF44-6627-4688-AF46-78D927968CE5}"/>
              </a:ext>
            </a:extLst>
          </p:cNvPr>
          <p:cNvSpPr>
            <a:spLocks noGrp="1"/>
          </p:cNvSpPr>
          <p:nvPr>
            <p:ph idx="1"/>
          </p:nvPr>
        </p:nvSpPr>
        <p:spPr>
          <a:xfrm>
            <a:off x="168616" y="779070"/>
            <a:ext cx="5040560" cy="2590453"/>
          </a:xfrm>
        </p:spPr>
        <p:txBody>
          <a:bodyPr/>
          <a:lstStyle/>
          <a:p>
            <a:pPr>
              <a:lnSpc>
                <a:spcPct val="100000"/>
              </a:lnSpc>
            </a:pPr>
            <a:r>
              <a:rPr lang="zh-CN" altLang="en-US" sz="2200" b="1" dirty="0"/>
              <a:t>在</a:t>
            </a:r>
            <a:r>
              <a:rPr lang="zh-CN" altLang="en-US" sz="2200" b="1" dirty="0" smtClean="0"/>
              <a:t>仿真软件（如</a:t>
            </a:r>
            <a:r>
              <a:rPr lang="en-US" altLang="zh-CN" sz="2200" b="1" dirty="0" err="1" smtClean="0"/>
              <a:t>Vivado</a:t>
            </a:r>
            <a:r>
              <a:rPr lang="zh-CN" altLang="en-US" sz="2200" b="1" dirty="0" smtClean="0"/>
              <a:t>仿真器或</a:t>
            </a:r>
            <a:r>
              <a:rPr lang="en-US" altLang="zh-CN" sz="2200" b="1" dirty="0" err="1" smtClean="0"/>
              <a:t>modelsim</a:t>
            </a:r>
            <a:r>
              <a:rPr lang="zh-CN" altLang="en-US" sz="2200" b="1" dirty="0" smtClean="0"/>
              <a:t>）中</a:t>
            </a:r>
            <a:r>
              <a:rPr lang="zh-CN" altLang="en-US" sz="2200" b="1" dirty="0"/>
              <a:t>运行测试</a:t>
            </a:r>
            <a:r>
              <a:rPr lang="zh-CN" altLang="en-US" sz="2200" b="1" dirty="0" smtClean="0"/>
              <a:t>激励模块</a:t>
            </a:r>
            <a:endParaRPr lang="en-US" altLang="zh-CN" sz="2200" b="1" dirty="0"/>
          </a:p>
          <a:p>
            <a:pPr>
              <a:lnSpc>
                <a:spcPct val="100000"/>
              </a:lnSpc>
            </a:pPr>
            <a:r>
              <a:rPr lang="zh-CN" altLang="en-US" sz="2200" b="1" dirty="0"/>
              <a:t>在控制台中输出：</a:t>
            </a:r>
            <a:endParaRPr lang="en-US" altLang="zh-CN" sz="2200" b="1" dirty="0"/>
          </a:p>
          <a:p>
            <a:pPr marL="449262" lvl="1" indent="0">
              <a:lnSpc>
                <a:spcPct val="100000"/>
              </a:lnSpc>
              <a:buNone/>
            </a:pPr>
            <a:r>
              <a:rPr lang="en-US" altLang="zh-CN" sz="2200" dirty="0">
                <a:latin typeface="微软雅黑" panose="020B0503020204020204" pitchFamily="34" charset="-122"/>
                <a:ea typeface="微软雅黑" panose="020B0503020204020204" pitchFamily="34" charset="-122"/>
              </a:rPr>
              <a:t>a = 0, b = 0, c = 0</a:t>
            </a:r>
            <a:endParaRPr lang="zh-CN" altLang="zh-CN" sz="2200" dirty="0">
              <a:latin typeface="微软雅黑" panose="020B0503020204020204" pitchFamily="34" charset="-122"/>
              <a:ea typeface="微软雅黑" panose="020B0503020204020204" pitchFamily="34" charset="-122"/>
            </a:endParaRPr>
          </a:p>
          <a:p>
            <a:pPr marL="449262" lvl="1" indent="0">
              <a:lnSpc>
                <a:spcPct val="100000"/>
              </a:lnSpc>
              <a:buNone/>
            </a:pPr>
            <a:r>
              <a:rPr lang="en-US" altLang="zh-CN" sz="2200" dirty="0">
                <a:latin typeface="微软雅黑" panose="020B0503020204020204" pitchFamily="34" charset="-122"/>
                <a:ea typeface="微软雅黑" panose="020B0503020204020204" pitchFamily="34" charset="-122"/>
              </a:rPr>
              <a:t>a = 0, b = 1, c = 0</a:t>
            </a:r>
            <a:endParaRPr lang="zh-CN" altLang="zh-CN" sz="2200" dirty="0">
              <a:latin typeface="微软雅黑" panose="020B0503020204020204" pitchFamily="34" charset="-122"/>
              <a:ea typeface="微软雅黑" panose="020B0503020204020204" pitchFamily="34" charset="-122"/>
            </a:endParaRPr>
          </a:p>
          <a:p>
            <a:pPr marL="449262" lvl="1" indent="0">
              <a:lnSpc>
                <a:spcPct val="100000"/>
              </a:lnSpc>
              <a:buNone/>
            </a:pPr>
            <a:r>
              <a:rPr lang="en-US" altLang="zh-CN" sz="2200" dirty="0">
                <a:latin typeface="微软雅黑" panose="020B0503020204020204" pitchFamily="34" charset="-122"/>
                <a:ea typeface="微软雅黑" panose="020B0503020204020204" pitchFamily="34" charset="-122"/>
              </a:rPr>
              <a:t>a = 1, b = 1, c = 1</a:t>
            </a:r>
            <a:endParaRPr lang="zh-CN" altLang="zh-CN" sz="2200" dirty="0">
              <a:latin typeface="微软雅黑" panose="020B0503020204020204" pitchFamily="34" charset="-122"/>
              <a:ea typeface="微软雅黑" panose="020B0503020204020204" pitchFamily="34" charset="-122"/>
            </a:endParaRPr>
          </a:p>
          <a:p>
            <a:pPr>
              <a:lnSpc>
                <a:spcPct val="100000"/>
              </a:lnSpc>
            </a:pPr>
            <a:r>
              <a:rPr lang="zh-CN" altLang="en-US" sz="2200" b="1" dirty="0"/>
              <a:t>在波形图中显示：</a:t>
            </a:r>
          </a:p>
        </p:txBody>
      </p:sp>
      <p:sp>
        <p:nvSpPr>
          <p:cNvPr id="4" name="灯片编号占位符 3">
            <a:extLst>
              <a:ext uri="{FF2B5EF4-FFF2-40B4-BE49-F238E27FC236}">
                <a16:creationId xmlns:a16="http://schemas.microsoft.com/office/drawing/2014/main" id="{0F54D9A1-068E-430A-B58A-23C231F0C538}"/>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28</a:t>
            </a:fld>
            <a:endParaRPr lang="en-US" altLang="zh-CN"/>
          </a:p>
        </p:txBody>
      </p:sp>
      <p:pic>
        <p:nvPicPr>
          <p:cNvPr id="432130" name="图片 1">
            <a:extLst>
              <a:ext uri="{FF2B5EF4-FFF2-40B4-BE49-F238E27FC236}">
                <a16:creationId xmlns:a16="http://schemas.microsoft.com/office/drawing/2014/main" id="{4279348B-62F5-4A1F-AFF9-79B69F1658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45" y="3499284"/>
            <a:ext cx="4987825" cy="213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1EE196AF-A1C0-4644-A72E-052B8BF014B7}"/>
              </a:ext>
            </a:extLst>
          </p:cNvPr>
          <p:cNvSpPr/>
          <p:nvPr/>
        </p:nvSpPr>
        <p:spPr>
          <a:xfrm>
            <a:off x="36741" y="5781814"/>
            <a:ext cx="5172435" cy="7848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spcBef>
                <a:spcPts val="600"/>
              </a:spcBef>
            </a:pPr>
            <a:r>
              <a:rPr lang="zh-CN" altLang="en-US" sz="2000" kern="100" dirty="0" smtClean="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该例验证对象仅是一个模块，为</a:t>
            </a:r>
            <a:r>
              <a:rPr lang="zh-CN" altLang="zh-CN" sz="2000" kern="100" dirty="0" smtClean="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模块</a:t>
            </a:r>
            <a:r>
              <a:rPr lang="zh-CN" altLang="zh-CN" sz="2000" kern="1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级</a:t>
            </a:r>
            <a:r>
              <a:rPr lang="zh-CN" altLang="zh-CN" sz="2000" kern="100" dirty="0" smtClean="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验证</a:t>
            </a:r>
            <a:endParaRPr lang="en-US" altLang="zh-CN" sz="2000" kern="100" dirty="0" smtClean="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pPr>
            <a:r>
              <a:rPr lang="zh-CN" altLang="en-US" sz="2000" kern="100" dirty="0" smtClean="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验证多模块连接的数字系统，为系统级验证</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4B6CB0B4-77FC-4AEB-998D-9A98B26D2375}"/>
              </a:ext>
            </a:extLst>
          </p:cNvPr>
          <p:cNvSpPr/>
          <p:nvPr/>
        </p:nvSpPr>
        <p:spPr>
          <a:xfrm>
            <a:off x="5172435" y="579327"/>
            <a:ext cx="3927306" cy="6140142"/>
          </a:xfrm>
          <a:prstGeom prst="rect">
            <a:avLst/>
          </a:prstGeom>
        </p:spPr>
        <p:style>
          <a:lnRef idx="2">
            <a:schemeClr val="accent2"/>
          </a:lnRef>
          <a:fillRef idx="1">
            <a:schemeClr val="lt1"/>
          </a:fillRef>
          <a:effectRef idx="0">
            <a:schemeClr val="accent2"/>
          </a:effectRef>
          <a:fontRef idx="minor">
            <a:schemeClr val="dk1"/>
          </a:fontRef>
        </p:style>
        <p:txBody>
          <a:bodyPr wrap="square" lIns="36000" tIns="0" rIns="36000" bIns="0" numCol="1">
            <a:spAutoFit/>
          </a:bodyPr>
          <a:lstStyle/>
          <a:p>
            <a:r>
              <a:rPr lang="en-US" altLang="zh-CN" sz="1500" dirty="0"/>
              <a:t>1 </a:t>
            </a:r>
            <a:r>
              <a:rPr lang="en-US" altLang="zh-CN" sz="1500" dirty="0" smtClean="0">
                <a:solidFill>
                  <a:srgbClr val="FF0000"/>
                </a:solidFill>
              </a:rPr>
              <a:t>module</a:t>
            </a:r>
            <a:r>
              <a:rPr lang="en-US" altLang="zh-CN" sz="1500" dirty="0" smtClean="0"/>
              <a:t> </a:t>
            </a:r>
            <a:r>
              <a:rPr lang="en-US" altLang="zh-CN" sz="1500" dirty="0" err="1"/>
              <a:t>sim_top</a:t>
            </a:r>
            <a:r>
              <a:rPr lang="en-US" altLang="zh-CN" sz="1500" dirty="0"/>
              <a:t> ();</a:t>
            </a:r>
            <a:endParaRPr lang="zh-CN" altLang="zh-CN" sz="1500" dirty="0"/>
          </a:p>
          <a:p>
            <a:r>
              <a:rPr lang="en-US" altLang="zh-CN" sz="1500" dirty="0"/>
              <a:t>2</a:t>
            </a:r>
            <a:endParaRPr lang="zh-CN" altLang="zh-CN" sz="1500" dirty="0"/>
          </a:p>
          <a:p>
            <a:r>
              <a:rPr lang="en-US" altLang="zh-CN" sz="1500" dirty="0"/>
              <a:t>3 </a:t>
            </a:r>
            <a:r>
              <a:rPr lang="en-US" altLang="zh-CN" sz="1500" dirty="0" smtClean="0"/>
              <a:t>   reg </a:t>
            </a:r>
            <a:r>
              <a:rPr lang="en-US" altLang="zh-CN" sz="1500" dirty="0" err="1"/>
              <a:t>a_in</a:t>
            </a:r>
            <a:r>
              <a:rPr lang="en-US" altLang="zh-CN" sz="1500" dirty="0"/>
              <a:t>, </a:t>
            </a:r>
            <a:r>
              <a:rPr lang="en-US" altLang="zh-CN" sz="1500" dirty="0" err="1"/>
              <a:t>b_in</a:t>
            </a:r>
            <a:r>
              <a:rPr lang="en-US" altLang="zh-CN" sz="1500" dirty="0"/>
              <a:t>;</a:t>
            </a:r>
            <a:endParaRPr lang="zh-CN" altLang="zh-CN" sz="1500" dirty="0"/>
          </a:p>
          <a:p>
            <a:r>
              <a:rPr lang="en-US" altLang="zh-CN" sz="1500" dirty="0"/>
              <a:t>4 </a:t>
            </a:r>
            <a:r>
              <a:rPr lang="en-US" altLang="zh-CN" sz="1500" dirty="0" smtClean="0"/>
              <a:t>   wire </a:t>
            </a:r>
            <a:r>
              <a:rPr lang="en-US" altLang="zh-CN" sz="1500" dirty="0" err="1"/>
              <a:t>c_out</a:t>
            </a:r>
            <a:r>
              <a:rPr lang="en-US" altLang="zh-CN" sz="1500" dirty="0"/>
              <a:t>;</a:t>
            </a:r>
            <a:endParaRPr lang="zh-CN" altLang="zh-CN" sz="1500" dirty="0"/>
          </a:p>
          <a:p>
            <a:r>
              <a:rPr lang="en-US" altLang="zh-CN" sz="1500" dirty="0"/>
              <a:t>5</a:t>
            </a:r>
            <a:endParaRPr lang="zh-CN" altLang="zh-CN" sz="1500" dirty="0"/>
          </a:p>
          <a:p>
            <a:r>
              <a:rPr lang="en-US" altLang="zh-CN" sz="1500" dirty="0"/>
              <a:t>6 </a:t>
            </a:r>
            <a:r>
              <a:rPr lang="en-US" altLang="zh-CN" sz="1500" dirty="0" smtClean="0"/>
              <a:t>   top </a:t>
            </a:r>
            <a:r>
              <a:rPr lang="en-US" altLang="zh-CN" sz="1500" dirty="0" err="1"/>
              <a:t>dut</a:t>
            </a:r>
            <a:r>
              <a:rPr lang="en-US" altLang="zh-CN" sz="1500" dirty="0"/>
              <a:t>(</a:t>
            </a:r>
            <a:endParaRPr lang="zh-CN" altLang="zh-CN" sz="1500" dirty="0"/>
          </a:p>
          <a:p>
            <a:r>
              <a:rPr lang="en-US" altLang="zh-CN" sz="1500" dirty="0"/>
              <a:t>7 </a:t>
            </a:r>
            <a:r>
              <a:rPr lang="en-US" altLang="zh-CN" sz="1500" dirty="0" smtClean="0"/>
              <a:t>      .</a:t>
            </a:r>
            <a:r>
              <a:rPr lang="en-US" altLang="zh-CN" sz="1500" dirty="0"/>
              <a:t>a(</a:t>
            </a:r>
            <a:r>
              <a:rPr lang="en-US" altLang="zh-CN" sz="1500" dirty="0" err="1"/>
              <a:t>a_in</a:t>
            </a:r>
            <a:r>
              <a:rPr lang="en-US" altLang="zh-CN" sz="1500" dirty="0"/>
              <a:t>),</a:t>
            </a:r>
            <a:endParaRPr lang="zh-CN" altLang="zh-CN" sz="1500" dirty="0"/>
          </a:p>
          <a:p>
            <a:r>
              <a:rPr lang="en-US" altLang="zh-CN" sz="1500" dirty="0"/>
              <a:t>8 </a:t>
            </a:r>
            <a:r>
              <a:rPr lang="en-US" altLang="zh-CN" sz="1500" dirty="0" smtClean="0"/>
              <a:t>      .</a:t>
            </a:r>
            <a:r>
              <a:rPr lang="en-US" altLang="zh-CN" sz="1500" dirty="0"/>
              <a:t>b(</a:t>
            </a:r>
            <a:r>
              <a:rPr lang="en-US" altLang="zh-CN" sz="1500" dirty="0" err="1"/>
              <a:t>b_in</a:t>
            </a:r>
            <a:r>
              <a:rPr lang="en-US" altLang="zh-CN" sz="1500" dirty="0"/>
              <a:t>),</a:t>
            </a:r>
            <a:endParaRPr lang="zh-CN" altLang="zh-CN" sz="1500" dirty="0"/>
          </a:p>
          <a:p>
            <a:r>
              <a:rPr lang="en-US" altLang="zh-CN" sz="1500" dirty="0"/>
              <a:t>9 </a:t>
            </a:r>
            <a:r>
              <a:rPr lang="en-US" altLang="zh-CN" sz="1500" dirty="0" smtClean="0"/>
              <a:t>      .</a:t>
            </a:r>
            <a:r>
              <a:rPr lang="en-US" altLang="zh-CN" sz="1500" dirty="0"/>
              <a:t>c(</a:t>
            </a:r>
            <a:r>
              <a:rPr lang="en-US" altLang="zh-CN" sz="1500" dirty="0" err="1"/>
              <a:t>c_out</a:t>
            </a:r>
            <a:r>
              <a:rPr lang="en-US" altLang="zh-CN" sz="1500" dirty="0"/>
              <a:t>)</a:t>
            </a:r>
            <a:endParaRPr lang="zh-CN" altLang="zh-CN" sz="1500" dirty="0"/>
          </a:p>
          <a:p>
            <a:r>
              <a:rPr lang="en-US" altLang="zh-CN" sz="1500" dirty="0" smtClean="0"/>
              <a:t>10   );</a:t>
            </a:r>
            <a:endParaRPr lang="zh-CN" altLang="zh-CN" sz="1500" dirty="0"/>
          </a:p>
          <a:p>
            <a:r>
              <a:rPr lang="en-US" altLang="zh-CN" sz="1500" dirty="0"/>
              <a:t>11</a:t>
            </a:r>
            <a:endParaRPr lang="zh-CN" altLang="zh-CN" sz="1500" dirty="0"/>
          </a:p>
          <a:p>
            <a:r>
              <a:rPr lang="en-US" altLang="zh-CN" sz="1500" dirty="0" smtClean="0"/>
              <a:t>12</a:t>
            </a:r>
            <a:r>
              <a:rPr lang="en-US" altLang="zh-CN" sz="1500" dirty="0" smtClean="0">
                <a:solidFill>
                  <a:srgbClr val="FF0000"/>
                </a:solidFill>
              </a:rPr>
              <a:t>   initial </a:t>
            </a:r>
            <a:r>
              <a:rPr lang="en-US" altLang="zh-CN" sz="1500" dirty="0">
                <a:solidFill>
                  <a:srgbClr val="FF0000"/>
                </a:solidFill>
              </a:rPr>
              <a:t>begin</a:t>
            </a:r>
            <a:endParaRPr lang="zh-CN" altLang="zh-CN" sz="1500" dirty="0">
              <a:solidFill>
                <a:srgbClr val="FF0000"/>
              </a:solidFill>
            </a:endParaRPr>
          </a:p>
          <a:p>
            <a:r>
              <a:rPr lang="en-US" altLang="zh-CN" sz="1500" dirty="0" smtClean="0"/>
              <a:t>13      </a:t>
            </a:r>
            <a:r>
              <a:rPr lang="en-US" altLang="zh-CN" sz="1500" dirty="0" err="1"/>
              <a:t>a_in</a:t>
            </a:r>
            <a:r>
              <a:rPr lang="en-US" altLang="zh-CN" sz="1500" dirty="0"/>
              <a:t> = 1'b0;</a:t>
            </a:r>
            <a:endParaRPr lang="zh-CN" altLang="zh-CN" sz="1500" dirty="0"/>
          </a:p>
          <a:p>
            <a:r>
              <a:rPr lang="en-US" altLang="zh-CN" sz="1500" dirty="0" smtClean="0"/>
              <a:t>14      </a:t>
            </a:r>
            <a:r>
              <a:rPr lang="en-US" altLang="zh-CN" sz="1500" dirty="0" err="1" smtClean="0"/>
              <a:t>b_in</a:t>
            </a:r>
            <a:r>
              <a:rPr lang="en-US" altLang="zh-CN" sz="1500" dirty="0" smtClean="0"/>
              <a:t> </a:t>
            </a:r>
            <a:r>
              <a:rPr lang="en-US" altLang="zh-CN" sz="1500" dirty="0"/>
              <a:t>= 1'b0;</a:t>
            </a:r>
            <a:endParaRPr lang="zh-CN" altLang="zh-CN" sz="1500" dirty="0"/>
          </a:p>
          <a:p>
            <a:r>
              <a:rPr lang="en-US" altLang="zh-CN" sz="1500" dirty="0"/>
              <a:t>15      # 2</a:t>
            </a:r>
            <a:endParaRPr lang="zh-CN" altLang="zh-CN" sz="1500" dirty="0"/>
          </a:p>
          <a:p>
            <a:r>
              <a:rPr lang="en-US" altLang="zh-CN" sz="1500" dirty="0" smtClean="0"/>
              <a:t>16      </a:t>
            </a:r>
            <a:r>
              <a:rPr lang="en-US" altLang="zh-CN" sz="1500" dirty="0" err="1" smtClean="0"/>
              <a:t>b_in</a:t>
            </a:r>
            <a:r>
              <a:rPr lang="en-US" altLang="zh-CN" sz="1500" dirty="0" smtClean="0"/>
              <a:t> </a:t>
            </a:r>
            <a:r>
              <a:rPr lang="en-US" altLang="zh-CN" sz="1500" dirty="0"/>
              <a:t>= 1'b1;</a:t>
            </a:r>
            <a:endParaRPr lang="zh-CN" altLang="zh-CN" sz="1500" dirty="0"/>
          </a:p>
          <a:p>
            <a:r>
              <a:rPr lang="en-US" altLang="zh-CN" sz="1500" dirty="0"/>
              <a:t>17      # 2</a:t>
            </a:r>
            <a:endParaRPr lang="zh-CN" altLang="zh-CN" sz="1500" dirty="0"/>
          </a:p>
          <a:p>
            <a:r>
              <a:rPr lang="en-US" altLang="zh-CN" sz="1500" dirty="0" smtClean="0"/>
              <a:t>18      </a:t>
            </a:r>
            <a:r>
              <a:rPr lang="en-US" altLang="zh-CN" sz="1500" dirty="0" err="1" smtClean="0"/>
              <a:t>a_in</a:t>
            </a:r>
            <a:r>
              <a:rPr lang="en-US" altLang="zh-CN" sz="1500" dirty="0" smtClean="0"/>
              <a:t> </a:t>
            </a:r>
            <a:r>
              <a:rPr lang="en-US" altLang="zh-CN" sz="1500" dirty="0"/>
              <a:t>= 1'b1;</a:t>
            </a:r>
            <a:endParaRPr lang="zh-CN" altLang="zh-CN" sz="1500" dirty="0"/>
          </a:p>
          <a:p>
            <a:r>
              <a:rPr lang="en-US" altLang="zh-CN" sz="1500" dirty="0"/>
              <a:t>19      # 2</a:t>
            </a:r>
            <a:endParaRPr lang="zh-CN" altLang="zh-CN" sz="1500" dirty="0"/>
          </a:p>
          <a:p>
            <a:r>
              <a:rPr lang="en-US" altLang="zh-CN" sz="1500" dirty="0" smtClean="0"/>
              <a:t>20      </a:t>
            </a:r>
            <a:r>
              <a:rPr lang="en-US" altLang="zh-CN" sz="1500" dirty="0">
                <a:solidFill>
                  <a:srgbClr val="00B0F0"/>
                </a:solidFill>
              </a:rPr>
              <a:t>$finish</a:t>
            </a:r>
            <a:r>
              <a:rPr lang="en-US" altLang="zh-CN" sz="1500" dirty="0"/>
              <a:t>;</a:t>
            </a:r>
            <a:endParaRPr lang="zh-CN" altLang="zh-CN" sz="1500" dirty="0"/>
          </a:p>
          <a:p>
            <a:r>
              <a:rPr lang="en-US" altLang="zh-CN" sz="1500" dirty="0" smtClean="0"/>
              <a:t>21    </a:t>
            </a:r>
            <a:r>
              <a:rPr lang="en-US" altLang="zh-CN" sz="1500" dirty="0" smtClean="0">
                <a:solidFill>
                  <a:srgbClr val="FF0000"/>
                </a:solidFill>
              </a:rPr>
              <a:t>end</a:t>
            </a:r>
            <a:endParaRPr lang="zh-CN" altLang="zh-CN" sz="1500" dirty="0">
              <a:solidFill>
                <a:srgbClr val="FF0000"/>
              </a:solidFill>
            </a:endParaRPr>
          </a:p>
          <a:p>
            <a:r>
              <a:rPr lang="en-US" altLang="zh-CN" sz="1500" dirty="0"/>
              <a:t>22</a:t>
            </a:r>
            <a:endParaRPr lang="zh-CN" altLang="zh-CN" sz="1500" dirty="0"/>
          </a:p>
          <a:p>
            <a:r>
              <a:rPr lang="en-US" altLang="zh-CN" sz="1500" dirty="0"/>
              <a:t>23 </a:t>
            </a:r>
            <a:r>
              <a:rPr lang="en-US" altLang="zh-CN" sz="1500" dirty="0" smtClean="0"/>
              <a:t>   </a:t>
            </a:r>
            <a:r>
              <a:rPr lang="en-US" altLang="zh-CN" sz="1500" dirty="0" smtClean="0">
                <a:solidFill>
                  <a:srgbClr val="FF0000"/>
                </a:solidFill>
              </a:rPr>
              <a:t>always</a:t>
            </a:r>
            <a:r>
              <a:rPr lang="en-US" altLang="zh-CN" sz="1500" dirty="0" smtClean="0"/>
              <a:t> </a:t>
            </a:r>
            <a:r>
              <a:rPr lang="en-US" altLang="zh-CN" sz="1500" dirty="0"/>
              <a:t>@(*) </a:t>
            </a:r>
            <a:r>
              <a:rPr lang="en-US" altLang="zh-CN" sz="1500" dirty="0">
                <a:solidFill>
                  <a:srgbClr val="FF0000"/>
                </a:solidFill>
              </a:rPr>
              <a:t>begin</a:t>
            </a:r>
            <a:endParaRPr lang="zh-CN" altLang="zh-CN" sz="1500" dirty="0">
              <a:solidFill>
                <a:srgbClr val="FF0000"/>
              </a:solidFill>
            </a:endParaRPr>
          </a:p>
          <a:p>
            <a:r>
              <a:rPr lang="en-US" altLang="zh-CN" sz="1200" dirty="0"/>
              <a:t>24 </a:t>
            </a:r>
            <a:r>
              <a:rPr lang="en-US" altLang="zh-CN" sz="1200" dirty="0" smtClean="0"/>
              <a:t>   </a:t>
            </a:r>
            <a:r>
              <a:rPr lang="en-US" altLang="zh-CN" sz="1200" dirty="0" smtClean="0">
                <a:solidFill>
                  <a:srgbClr val="00B0F0"/>
                </a:solidFill>
              </a:rPr>
              <a:t>$</a:t>
            </a:r>
            <a:r>
              <a:rPr lang="en-US" altLang="zh-CN" sz="1200" dirty="0">
                <a:solidFill>
                  <a:srgbClr val="00B0F0"/>
                </a:solidFill>
              </a:rPr>
              <a:t>display</a:t>
            </a:r>
            <a:r>
              <a:rPr lang="en-US" altLang="zh-CN" sz="1200" dirty="0"/>
              <a:t>("</a:t>
            </a:r>
            <a:r>
              <a:rPr lang="en-US" altLang="zh-CN" sz="1200" dirty="0" smtClean="0"/>
              <a:t>a=%</a:t>
            </a:r>
            <a:r>
              <a:rPr lang="en-US" altLang="zh-CN" sz="1200" dirty="0" err="1" smtClean="0"/>
              <a:t>d,b</a:t>
            </a:r>
            <a:r>
              <a:rPr lang="en-US" altLang="zh-CN" sz="1200" dirty="0" smtClean="0"/>
              <a:t>=%</a:t>
            </a:r>
            <a:r>
              <a:rPr lang="en-US" altLang="zh-CN" sz="1200" dirty="0" err="1" smtClean="0"/>
              <a:t>d,c</a:t>
            </a:r>
            <a:r>
              <a:rPr lang="en-US" altLang="zh-CN" sz="1200" dirty="0" smtClean="0"/>
              <a:t>=%</a:t>
            </a:r>
            <a:r>
              <a:rPr lang="en-US" altLang="zh-CN" sz="1200" dirty="0"/>
              <a:t>d</a:t>
            </a:r>
            <a:r>
              <a:rPr lang="en-US" altLang="zh-CN" sz="1200" dirty="0" smtClean="0"/>
              <a:t>",</a:t>
            </a:r>
            <a:r>
              <a:rPr lang="en-US" altLang="zh-CN" sz="1200" dirty="0" err="1" smtClean="0"/>
              <a:t>a_in,b_in,c_out</a:t>
            </a:r>
            <a:r>
              <a:rPr lang="en-US" altLang="zh-CN" sz="1200" dirty="0"/>
              <a:t>);</a:t>
            </a:r>
            <a:endParaRPr lang="zh-CN" altLang="zh-CN" sz="1200" dirty="0"/>
          </a:p>
          <a:p>
            <a:r>
              <a:rPr lang="en-US" altLang="zh-CN" sz="1500" dirty="0"/>
              <a:t>25 </a:t>
            </a:r>
            <a:r>
              <a:rPr lang="en-US" altLang="zh-CN" sz="1500" dirty="0" smtClean="0">
                <a:solidFill>
                  <a:srgbClr val="FF0000"/>
                </a:solidFill>
              </a:rPr>
              <a:t>   </a:t>
            </a:r>
            <a:r>
              <a:rPr lang="en-US" altLang="zh-CN" sz="1500" dirty="0">
                <a:solidFill>
                  <a:srgbClr val="FF0000"/>
                </a:solidFill>
              </a:rPr>
              <a:t>end</a:t>
            </a:r>
            <a:endParaRPr lang="zh-CN" altLang="zh-CN" sz="1500" dirty="0">
              <a:solidFill>
                <a:srgbClr val="FF0000"/>
              </a:solidFill>
            </a:endParaRPr>
          </a:p>
          <a:p>
            <a:r>
              <a:rPr lang="en-US" altLang="zh-CN" sz="1500" dirty="0"/>
              <a:t>26</a:t>
            </a:r>
            <a:endParaRPr lang="zh-CN" altLang="zh-CN" sz="1500" dirty="0"/>
          </a:p>
          <a:p>
            <a:r>
              <a:rPr lang="en-US" altLang="zh-CN" sz="1500" dirty="0"/>
              <a:t>27 </a:t>
            </a:r>
            <a:r>
              <a:rPr lang="en-US" altLang="zh-CN" sz="1500" dirty="0" err="1" smtClean="0">
                <a:solidFill>
                  <a:srgbClr val="FF0000"/>
                </a:solidFill>
              </a:rPr>
              <a:t>endmodule</a:t>
            </a:r>
            <a:endParaRPr lang="zh-CN" altLang="zh-CN" sz="1500" kern="100" dirty="0">
              <a:solidFill>
                <a:srgbClr val="FF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69467267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321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5DD999-1C00-4A7B-9187-9CA3577200AD}"/>
              </a:ext>
            </a:extLst>
          </p:cNvPr>
          <p:cNvSpPr>
            <a:spLocks noGrp="1"/>
          </p:cNvSpPr>
          <p:nvPr>
            <p:ph type="title"/>
          </p:nvPr>
        </p:nvSpPr>
        <p:spPr>
          <a:xfrm>
            <a:off x="800100" y="190500"/>
            <a:ext cx="6868244" cy="479747"/>
          </a:xfrm>
        </p:spPr>
        <p:txBody>
          <a:bodyPr/>
          <a:lstStyle/>
          <a:p>
            <a:r>
              <a:rPr lang="en-US" altLang="zh-CN" b="1" dirty="0"/>
              <a:t>2.2 </a:t>
            </a:r>
            <a:r>
              <a:rPr lang="zh-CN" altLang="zh-CN" b="1" dirty="0"/>
              <a:t>基于</a:t>
            </a:r>
            <a:r>
              <a:rPr lang="en-US" altLang="zh-CN" b="1" dirty="0"/>
              <a:t>HDL</a:t>
            </a:r>
            <a:r>
              <a:rPr lang="zh-CN" altLang="zh-CN" b="1" dirty="0"/>
              <a:t>的数字电路设计流程</a:t>
            </a:r>
            <a:endParaRPr lang="zh-CN" altLang="en-US" b="1" dirty="0"/>
          </a:p>
        </p:txBody>
      </p:sp>
      <p:sp>
        <p:nvSpPr>
          <p:cNvPr id="3" name="内容占位符 2">
            <a:extLst>
              <a:ext uri="{FF2B5EF4-FFF2-40B4-BE49-F238E27FC236}">
                <a16:creationId xmlns:a16="http://schemas.microsoft.com/office/drawing/2014/main" id="{57F957DF-16E9-4B5F-A0F8-0F5C047361F7}"/>
              </a:ext>
            </a:extLst>
          </p:cNvPr>
          <p:cNvSpPr>
            <a:spLocks noGrp="1"/>
          </p:cNvSpPr>
          <p:nvPr>
            <p:ph idx="1"/>
          </p:nvPr>
        </p:nvSpPr>
        <p:spPr>
          <a:xfrm>
            <a:off x="348084" y="764704"/>
            <a:ext cx="8523654" cy="5871351"/>
          </a:xfrm>
        </p:spPr>
        <p:txBody>
          <a:bodyPr/>
          <a:lstStyle/>
          <a:p>
            <a:pPr>
              <a:spcBef>
                <a:spcPts val="600"/>
              </a:spcBef>
              <a:spcAft>
                <a:spcPts val="0"/>
              </a:spcAft>
            </a:pPr>
            <a:r>
              <a:rPr lang="zh-CN" altLang="en-US" sz="2200" b="1" dirty="0">
                <a:solidFill>
                  <a:srgbClr val="FF0000"/>
                </a:solidFill>
              </a:rPr>
              <a:t>综合</a:t>
            </a:r>
            <a:r>
              <a:rPr lang="zh-CN" altLang="en-US" sz="2200" b="1" dirty="0"/>
              <a:t>：利用</a:t>
            </a:r>
            <a:r>
              <a:rPr lang="en-US" altLang="zh-CN" sz="2200" b="1" dirty="0"/>
              <a:t>EDA</a:t>
            </a:r>
            <a:r>
              <a:rPr lang="zh-CN" altLang="en-US" sz="2200" b="1" dirty="0"/>
              <a:t>综合工具将</a:t>
            </a:r>
            <a:r>
              <a:rPr lang="en-US" altLang="zh-CN" sz="2200" b="1" dirty="0"/>
              <a:t>HDL</a:t>
            </a:r>
            <a:r>
              <a:rPr lang="zh-CN" altLang="en-US" sz="2200" b="1" dirty="0"/>
              <a:t>代码的描述转换成一种接近电路的底层描述</a:t>
            </a:r>
            <a:r>
              <a:rPr lang="en-US" altLang="zh-CN" sz="2200" b="1" dirty="0"/>
              <a:t>-</a:t>
            </a:r>
            <a:r>
              <a:rPr lang="zh-CN" altLang="en-US" sz="2200" b="1" dirty="0"/>
              <a:t>网表文件（</a:t>
            </a:r>
            <a:r>
              <a:rPr lang="en-US" altLang="zh-CN" sz="2200" b="1" dirty="0"/>
              <a:t>netlist</a:t>
            </a:r>
            <a:r>
              <a:rPr lang="zh-CN" altLang="en-US" sz="2200" b="1" dirty="0" smtClean="0"/>
              <a:t>）</a:t>
            </a:r>
            <a:endParaRPr lang="en-US" altLang="zh-CN" sz="2200" b="1" dirty="0"/>
          </a:p>
          <a:p>
            <a:pPr>
              <a:spcBef>
                <a:spcPts val="600"/>
              </a:spcBef>
              <a:spcAft>
                <a:spcPts val="0"/>
              </a:spcAft>
            </a:pPr>
            <a:r>
              <a:rPr lang="zh-CN" altLang="en-US" sz="2200" b="1" dirty="0"/>
              <a:t>步骤如下：</a:t>
            </a:r>
            <a:endParaRPr lang="en-US" altLang="zh-CN" sz="2200" b="1" dirty="0"/>
          </a:p>
          <a:p>
            <a:pPr lvl="1">
              <a:spcBef>
                <a:spcPts val="600"/>
              </a:spcBef>
              <a:spcAft>
                <a:spcPts val="0"/>
              </a:spcAft>
            </a:pPr>
            <a:r>
              <a:rPr lang="zh-CN" altLang="zh-CN" sz="2200" dirty="0">
                <a:solidFill>
                  <a:srgbClr val="FF0000"/>
                </a:solidFill>
                <a:latin typeface="微软雅黑" panose="020B0503020204020204" pitchFamily="34" charset="-122"/>
                <a:ea typeface="微软雅黑" panose="020B0503020204020204" pitchFamily="34" charset="-122"/>
              </a:rPr>
              <a:t>代码解析</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parsing</a:t>
            </a:r>
            <a:r>
              <a:rPr lang="zh-CN"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a:t>
            </a:r>
            <a:r>
              <a:rPr lang="zh-CN" altLang="zh-CN" sz="2200" dirty="0">
                <a:latin typeface="微软雅黑" panose="020B0503020204020204" pitchFamily="34" charset="-122"/>
                <a:ea typeface="微软雅黑" panose="020B0503020204020204" pitchFamily="34" charset="-122"/>
              </a:rPr>
              <a:t>根据语言规范进行解析</a:t>
            </a:r>
            <a:r>
              <a:rPr lang="zh-CN" altLang="en-US" sz="2200" dirty="0">
                <a:latin typeface="微软雅黑" panose="020B0503020204020204" pitchFamily="34" charset="-122"/>
                <a:ea typeface="微软雅黑" panose="020B0503020204020204" pitchFamily="34" charset="-122"/>
              </a:rPr>
              <a:t>得到层次结构信息（语法树）</a:t>
            </a:r>
            <a:endParaRPr lang="en-US" altLang="zh-CN" sz="2200" dirty="0">
              <a:latin typeface="微软雅黑" panose="020B0503020204020204" pitchFamily="34" charset="-122"/>
              <a:ea typeface="微软雅黑" panose="020B0503020204020204" pitchFamily="34" charset="-122"/>
            </a:endParaRPr>
          </a:p>
          <a:p>
            <a:pPr lvl="1">
              <a:spcBef>
                <a:spcPts val="600"/>
              </a:spcBef>
              <a:spcAft>
                <a:spcPts val="0"/>
              </a:spcAft>
            </a:pPr>
            <a:r>
              <a:rPr lang="zh-CN" altLang="zh-CN" sz="2200" dirty="0">
                <a:solidFill>
                  <a:srgbClr val="FF0000"/>
                </a:solidFill>
                <a:latin typeface="微软雅黑" panose="020B0503020204020204" pitchFamily="34" charset="-122"/>
                <a:ea typeface="微软雅黑" panose="020B0503020204020204" pitchFamily="34" charset="-122"/>
              </a:rPr>
              <a:t>多级综合</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multi-level synthesis</a:t>
            </a:r>
            <a:r>
              <a:rPr lang="zh-CN"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a:t>
            </a:r>
            <a:r>
              <a:rPr lang="zh-CN" altLang="zh-CN" sz="2200" dirty="0">
                <a:latin typeface="微软雅黑" panose="020B0503020204020204" pitchFamily="34" charset="-122"/>
                <a:ea typeface="微软雅黑" panose="020B0503020204020204" pitchFamily="34" charset="-122"/>
              </a:rPr>
              <a:t>将解析到的层次结构信息转换成电路描述</a:t>
            </a:r>
            <a:r>
              <a:rPr lang="zh-CN" altLang="en-US" sz="2200" dirty="0">
                <a:latin typeface="微软雅黑" panose="020B0503020204020204" pitchFamily="34" charset="-122"/>
                <a:ea typeface="微软雅黑" panose="020B0503020204020204" pitchFamily="34" charset="-122"/>
              </a:rPr>
              <a:t>，</a:t>
            </a:r>
            <a:r>
              <a:rPr lang="zh-CN" altLang="zh-CN" sz="2200" dirty="0">
                <a:latin typeface="微软雅黑" panose="020B0503020204020204" pitchFamily="34" charset="-122"/>
                <a:ea typeface="微软雅黑" panose="020B0503020204020204" pitchFamily="34" charset="-122"/>
              </a:rPr>
              <a:t>对电路进行一定的</a:t>
            </a:r>
            <a:r>
              <a:rPr lang="zh-CN" altLang="zh-CN" sz="2200" dirty="0" smtClean="0">
                <a:latin typeface="微软雅黑" panose="020B0503020204020204" pitchFamily="34" charset="-122"/>
                <a:ea typeface="微软雅黑" panose="020B0503020204020204" pitchFamily="34" charset="-122"/>
              </a:rPr>
              <a:t>优化</a:t>
            </a:r>
            <a:endParaRPr lang="en-US" altLang="zh-CN" sz="2200" dirty="0" smtClean="0">
              <a:latin typeface="微软雅黑" panose="020B0503020204020204" pitchFamily="34" charset="-122"/>
              <a:ea typeface="微软雅黑" panose="020B0503020204020204" pitchFamily="34" charset="-122"/>
            </a:endParaRPr>
          </a:p>
          <a:p>
            <a:pPr lvl="1">
              <a:spcBef>
                <a:spcPts val="600"/>
              </a:spcBef>
              <a:spcAft>
                <a:spcPts val="0"/>
              </a:spcAft>
              <a:buFont typeface="Wingdings" panose="05000000000000000000" pitchFamily="2" charset="2"/>
              <a:buChar char="Ø"/>
            </a:pPr>
            <a:r>
              <a:rPr lang="zh-CN" altLang="en-US" sz="2200" dirty="0" smtClean="0">
                <a:solidFill>
                  <a:srgbClr val="00B050"/>
                </a:solidFill>
                <a:latin typeface="微软雅黑" panose="020B0503020204020204" pitchFamily="34" charset="-122"/>
                <a:ea typeface="微软雅黑" panose="020B0503020204020204" pitchFamily="34" charset="-122"/>
              </a:rPr>
              <a:t>如与门模块中的</a:t>
            </a:r>
            <a:r>
              <a:rPr lang="en-US" altLang="zh-CN" sz="2200" dirty="0" smtClean="0">
                <a:solidFill>
                  <a:srgbClr val="00B050"/>
                </a:solidFill>
                <a:latin typeface="微软雅黑" panose="020B0503020204020204" pitchFamily="34" charset="-122"/>
                <a:ea typeface="微软雅黑" panose="020B0503020204020204" pitchFamily="34" charset="-122"/>
              </a:rPr>
              <a:t>assign</a:t>
            </a:r>
            <a:r>
              <a:rPr lang="zh-CN" altLang="en-US" sz="2200" dirty="0" smtClean="0">
                <a:solidFill>
                  <a:srgbClr val="00B050"/>
                </a:solidFill>
                <a:latin typeface="微软雅黑" panose="020B0503020204020204" pitchFamily="34" charset="-122"/>
                <a:ea typeface="微软雅黑" panose="020B0503020204020204" pitchFamily="34" charset="-122"/>
              </a:rPr>
              <a:t>语句被转换为真正的与门描述</a:t>
            </a:r>
            <a:endParaRPr lang="en-US" altLang="zh-CN" sz="2200" dirty="0" smtClean="0">
              <a:solidFill>
                <a:srgbClr val="00B050"/>
              </a:solidFill>
              <a:latin typeface="微软雅黑" panose="020B0503020204020204" pitchFamily="34" charset="-122"/>
              <a:ea typeface="微软雅黑" panose="020B0503020204020204" pitchFamily="34" charset="-122"/>
            </a:endParaRPr>
          </a:p>
          <a:p>
            <a:pPr lvl="1">
              <a:spcBef>
                <a:spcPts val="600"/>
              </a:spcBef>
              <a:spcAft>
                <a:spcPts val="0"/>
              </a:spcAft>
              <a:buFont typeface="Wingdings" panose="05000000000000000000" pitchFamily="2" charset="2"/>
              <a:buChar char="Ø"/>
            </a:pPr>
            <a:r>
              <a:rPr lang="zh-CN" altLang="en-US" sz="2200" dirty="0" smtClean="0">
                <a:solidFill>
                  <a:srgbClr val="00B050"/>
                </a:solidFill>
                <a:latin typeface="微软雅黑" panose="020B0503020204020204" pitchFamily="34" charset="-122"/>
                <a:ea typeface="微软雅黑" panose="020B0503020204020204" pitchFamily="34" charset="-122"/>
              </a:rPr>
              <a:t>若与门的一个输入端恒为</a:t>
            </a:r>
            <a:r>
              <a:rPr lang="en-US" altLang="zh-CN" sz="2200" dirty="0" smtClean="0">
                <a:solidFill>
                  <a:srgbClr val="00B050"/>
                </a:solidFill>
                <a:latin typeface="微软雅黑" panose="020B0503020204020204" pitchFamily="34" charset="-122"/>
                <a:ea typeface="微软雅黑" panose="020B0503020204020204" pitchFamily="34" charset="-122"/>
              </a:rPr>
              <a:t>0</a:t>
            </a:r>
            <a:r>
              <a:rPr lang="zh-CN" altLang="en-US" sz="2200" dirty="0" smtClean="0">
                <a:solidFill>
                  <a:srgbClr val="00B050"/>
                </a:solidFill>
                <a:latin typeface="微软雅黑" panose="020B0503020204020204" pitchFamily="34" charset="-122"/>
                <a:ea typeface="微软雅黑" panose="020B0503020204020204" pitchFamily="34" charset="-122"/>
              </a:rPr>
              <a:t>，则优化为输出恒为</a:t>
            </a:r>
            <a:r>
              <a:rPr lang="en-US" altLang="zh-CN" sz="2200" dirty="0" smtClean="0">
                <a:solidFill>
                  <a:srgbClr val="00B050"/>
                </a:solidFill>
                <a:latin typeface="微软雅黑" panose="020B0503020204020204" pitchFamily="34" charset="-122"/>
                <a:ea typeface="微软雅黑" panose="020B0503020204020204" pitchFamily="34" charset="-122"/>
              </a:rPr>
              <a:t>0</a:t>
            </a:r>
          </a:p>
          <a:p>
            <a:pPr lvl="1">
              <a:spcBef>
                <a:spcPts val="600"/>
              </a:spcBef>
              <a:spcAft>
                <a:spcPts val="0"/>
              </a:spcAft>
              <a:buFont typeface="Wingdings" panose="05000000000000000000" pitchFamily="2" charset="2"/>
              <a:buChar char="Ø"/>
            </a:pPr>
            <a:r>
              <a:rPr lang="zh-CN" altLang="en-US" sz="2200" dirty="0" smtClean="0">
                <a:solidFill>
                  <a:srgbClr val="00B050"/>
                </a:solidFill>
                <a:latin typeface="微软雅黑" panose="020B0503020204020204" pitchFamily="34" charset="-122"/>
                <a:ea typeface="微软雅黑" panose="020B0503020204020204" pitchFamily="34" charset="-122"/>
              </a:rPr>
              <a:t>并不是所有</a:t>
            </a:r>
            <a:r>
              <a:rPr lang="en-US" altLang="zh-CN" sz="2200" dirty="0" smtClean="0">
                <a:solidFill>
                  <a:srgbClr val="00B050"/>
                </a:solidFill>
                <a:latin typeface="微软雅黑" panose="020B0503020204020204" pitchFamily="34" charset="-122"/>
                <a:ea typeface="微软雅黑" panose="020B0503020204020204" pitchFamily="34" charset="-122"/>
              </a:rPr>
              <a:t>HDL</a:t>
            </a:r>
            <a:r>
              <a:rPr lang="zh-CN" altLang="en-US" sz="2200" dirty="0" smtClean="0">
                <a:solidFill>
                  <a:srgbClr val="00B050"/>
                </a:solidFill>
                <a:latin typeface="微软雅黑" panose="020B0503020204020204" pitchFamily="34" charset="-122"/>
                <a:ea typeface="微软雅黑" panose="020B0503020204020204" pitchFamily="34" charset="-122"/>
              </a:rPr>
              <a:t>代码都可综合，如</a:t>
            </a:r>
            <a:r>
              <a:rPr lang="en-US" altLang="zh-CN" sz="2200" dirty="0">
                <a:solidFill>
                  <a:srgbClr val="00B050"/>
                </a:solidFill>
                <a:latin typeface="微软雅黑" panose="020B0503020204020204" pitchFamily="34" charset="-122"/>
                <a:ea typeface="微软雅黑" panose="020B0503020204020204" pitchFamily="34" charset="-122"/>
              </a:rPr>
              <a:t>$</a:t>
            </a:r>
            <a:r>
              <a:rPr lang="en-US" altLang="zh-CN" sz="2200" dirty="0" smtClean="0">
                <a:solidFill>
                  <a:srgbClr val="00B050"/>
                </a:solidFill>
                <a:latin typeface="微软雅黑" panose="020B0503020204020204" pitchFamily="34" charset="-122"/>
                <a:ea typeface="微软雅黑" panose="020B0503020204020204" pitchFamily="34" charset="-122"/>
              </a:rPr>
              <a:t>display</a:t>
            </a:r>
            <a:r>
              <a:rPr lang="zh-CN" altLang="en-US" sz="2200" dirty="0" smtClean="0">
                <a:solidFill>
                  <a:srgbClr val="00B050"/>
                </a:solidFill>
                <a:latin typeface="微软雅黑" panose="020B0503020204020204" pitchFamily="34" charset="-122"/>
                <a:ea typeface="微软雅黑" panose="020B0503020204020204" pitchFamily="34" charset="-122"/>
              </a:rPr>
              <a:t>，仅用于仿真时的控制台输出，是</a:t>
            </a:r>
            <a:r>
              <a:rPr lang="zh-CN" altLang="en-US" sz="2200" dirty="0" smtClean="0">
                <a:solidFill>
                  <a:srgbClr val="C00000"/>
                </a:solidFill>
                <a:latin typeface="微软雅黑" panose="020B0503020204020204" pitchFamily="34" charset="-122"/>
                <a:ea typeface="微软雅黑" panose="020B0503020204020204" pitchFamily="34" charset="-122"/>
              </a:rPr>
              <a:t>不可综合代码</a:t>
            </a:r>
            <a:endParaRPr lang="en-US" altLang="zh-CN" sz="2200" dirty="0">
              <a:solidFill>
                <a:srgbClr val="00B050"/>
              </a:solidFill>
              <a:latin typeface="微软雅黑" panose="020B0503020204020204" pitchFamily="34" charset="-122"/>
              <a:ea typeface="微软雅黑" panose="020B0503020204020204" pitchFamily="34" charset="-122"/>
            </a:endParaRPr>
          </a:p>
          <a:p>
            <a:pPr lvl="1">
              <a:spcBef>
                <a:spcPts val="600"/>
              </a:spcBef>
              <a:spcAft>
                <a:spcPts val="0"/>
              </a:spcAft>
            </a:pPr>
            <a:r>
              <a:rPr lang="zh-CN" altLang="zh-CN" sz="2200" dirty="0">
                <a:solidFill>
                  <a:srgbClr val="FF0000"/>
                </a:solidFill>
                <a:latin typeface="微软雅黑" panose="020B0503020204020204" pitchFamily="34" charset="-122"/>
                <a:ea typeface="微软雅黑" panose="020B0503020204020204" pitchFamily="34" charset="-122"/>
              </a:rPr>
              <a:t>工艺映射</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technology mapping</a:t>
            </a:r>
            <a:r>
              <a:rPr lang="zh-CN"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：将电路描述进一步转换成特定工艺的</a:t>
            </a:r>
            <a:r>
              <a:rPr lang="zh-CN" altLang="en-US" sz="2200" dirty="0">
                <a:solidFill>
                  <a:srgbClr val="FF0000"/>
                </a:solidFill>
                <a:latin typeface="微软雅黑" panose="020B0503020204020204" pitchFamily="34" charset="-122"/>
                <a:ea typeface="微软雅黑" panose="020B0503020204020204" pitchFamily="34" charset="-122"/>
              </a:rPr>
              <a:t>标准单元</a:t>
            </a:r>
            <a:r>
              <a:rPr lang="zh-CN" altLang="en-US" sz="2200" dirty="0">
                <a:latin typeface="微软雅黑" panose="020B0503020204020204" pitchFamily="34" charset="-122"/>
                <a:ea typeface="微软雅黑" panose="020B0503020204020204" pitchFamily="34" charset="-122"/>
              </a:rPr>
              <a:t>，输出网</a:t>
            </a:r>
            <a:r>
              <a:rPr lang="zh-CN" altLang="en-US" sz="2200" dirty="0" smtClean="0">
                <a:latin typeface="微软雅黑" panose="020B0503020204020204" pitchFamily="34" charset="-122"/>
                <a:ea typeface="微软雅黑" panose="020B0503020204020204" pitchFamily="34" charset="-122"/>
              </a:rPr>
              <a:t>表</a:t>
            </a:r>
            <a:endParaRPr lang="en-US" altLang="zh-CN" sz="2200"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6B66E5B8-47F7-47D2-8DB0-142C037FD158}"/>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29</a:t>
            </a:fld>
            <a:endParaRPr lang="en-US" altLang="zh-CN"/>
          </a:p>
        </p:txBody>
      </p:sp>
    </p:spTree>
    <p:extLst>
      <p:ext uri="{BB962C8B-B14F-4D97-AF65-F5344CB8AC3E}">
        <p14:creationId xmlns:p14="http://schemas.microsoft.com/office/powerpoint/2010/main" val="1434284638"/>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b="1" dirty="0"/>
              <a:t>1 </a:t>
            </a:r>
            <a:r>
              <a:rPr lang="zh-CN" altLang="en-US" b="1" dirty="0"/>
              <a:t>可编程逻辑器件和</a:t>
            </a:r>
            <a:r>
              <a:rPr lang="en-US" altLang="zh-CN" b="1" dirty="0"/>
              <a:t>FPGA</a:t>
            </a:r>
            <a:r>
              <a:rPr lang="zh-CN" altLang="en-US" b="1" dirty="0"/>
              <a:t>设计</a:t>
            </a:r>
            <a:endParaRPr lang="en-US" altLang="zh-CN" b="1" dirty="0"/>
          </a:p>
        </p:txBody>
      </p:sp>
      <p:sp>
        <p:nvSpPr>
          <p:cNvPr id="36867" name="Rectangle 3"/>
          <p:cNvSpPr>
            <a:spLocks noGrp="1" noChangeArrowheads="1"/>
          </p:cNvSpPr>
          <p:nvPr>
            <p:ph idx="1"/>
          </p:nvPr>
        </p:nvSpPr>
        <p:spPr>
          <a:xfrm>
            <a:off x="361787" y="1124744"/>
            <a:ext cx="8573196" cy="4612545"/>
          </a:xfrm>
        </p:spPr>
        <p:txBody>
          <a:bodyPr/>
          <a:lstStyle/>
          <a:p>
            <a:pPr>
              <a:lnSpc>
                <a:spcPct val="140000"/>
              </a:lnSpc>
              <a:spcBef>
                <a:spcPts val="600"/>
              </a:spcBef>
              <a:spcAft>
                <a:spcPts val="600"/>
              </a:spcAft>
            </a:pPr>
            <a:r>
              <a:rPr lang="zh-CN" altLang="en-US" sz="2200" b="1" dirty="0"/>
              <a:t>固定逻辑标准芯片曾被广泛</a:t>
            </a:r>
            <a:r>
              <a:rPr lang="zh-CN" altLang="en-US" sz="2200" b="1" dirty="0" smtClean="0"/>
              <a:t>使用</a:t>
            </a:r>
            <a:endParaRPr lang="en-US" altLang="zh-CN" sz="2200" b="1" dirty="0" smtClean="0"/>
          </a:p>
          <a:p>
            <a:pPr>
              <a:lnSpc>
                <a:spcPct val="140000"/>
              </a:lnSpc>
              <a:spcBef>
                <a:spcPts val="600"/>
              </a:spcBef>
              <a:spcAft>
                <a:spcPts val="600"/>
              </a:spcAft>
            </a:pPr>
            <a:r>
              <a:rPr lang="zh-CN" altLang="en-US" sz="2200" b="1" dirty="0" smtClean="0"/>
              <a:t>但固定</a:t>
            </a:r>
            <a:r>
              <a:rPr lang="zh-CN" altLang="en-US" sz="2200" b="1" dirty="0"/>
              <a:t>逻辑芯片</a:t>
            </a:r>
            <a:r>
              <a:rPr lang="zh-CN" altLang="en-US" sz="2200" b="1" dirty="0">
                <a:solidFill>
                  <a:srgbClr val="FF0000"/>
                </a:solidFill>
              </a:rPr>
              <a:t>功能单一</a:t>
            </a:r>
            <a:r>
              <a:rPr lang="zh-CN" altLang="en-US" sz="2200" b="1" dirty="0"/>
              <a:t>，不能随电路设计的需求而任意</a:t>
            </a:r>
            <a:r>
              <a:rPr lang="zh-CN" altLang="en-US" sz="2200" b="1" dirty="0" smtClean="0"/>
              <a:t>改变</a:t>
            </a:r>
            <a:endParaRPr lang="en-US" altLang="zh-CN" sz="2200" b="1" dirty="0"/>
          </a:p>
          <a:p>
            <a:pPr>
              <a:lnSpc>
                <a:spcPct val="140000"/>
              </a:lnSpc>
              <a:spcBef>
                <a:spcPts val="600"/>
              </a:spcBef>
              <a:spcAft>
                <a:spcPts val="600"/>
              </a:spcAft>
            </a:pPr>
            <a:r>
              <a:rPr lang="zh-CN" altLang="en-US" sz="2200" b="1" dirty="0"/>
              <a:t>固定逻辑芯片逐渐被</a:t>
            </a:r>
            <a:r>
              <a:rPr lang="zh-CN" altLang="en-US" sz="2200" b="1" dirty="0">
                <a:solidFill>
                  <a:srgbClr val="FF0000"/>
                </a:solidFill>
              </a:rPr>
              <a:t>可编程逻辑器件</a:t>
            </a:r>
            <a:r>
              <a:rPr lang="zh-CN" altLang="en-US" sz="2200" b="1" dirty="0"/>
              <a:t>（</a:t>
            </a:r>
            <a:r>
              <a:rPr lang="en-US" altLang="zh-CN" sz="2200" b="1" dirty="0"/>
              <a:t>Programmable Logic Device</a:t>
            </a:r>
            <a:r>
              <a:rPr lang="zh-CN" altLang="en-US" sz="2200" b="1" dirty="0"/>
              <a:t>，</a:t>
            </a:r>
            <a:r>
              <a:rPr lang="en-US" altLang="zh-CN" sz="2200" b="1" dirty="0"/>
              <a:t>PLD</a:t>
            </a:r>
            <a:r>
              <a:rPr lang="zh-CN" altLang="en-US" sz="2200" b="1" dirty="0"/>
              <a:t>）</a:t>
            </a:r>
            <a:r>
              <a:rPr lang="zh-CN" altLang="en-US" sz="2200" b="1" dirty="0" smtClean="0"/>
              <a:t>取代</a:t>
            </a:r>
            <a:endParaRPr lang="en-US" altLang="zh-CN" sz="2200" b="1" dirty="0"/>
          </a:p>
          <a:p>
            <a:pPr>
              <a:lnSpc>
                <a:spcPct val="140000"/>
              </a:lnSpc>
              <a:spcBef>
                <a:spcPts val="600"/>
              </a:spcBef>
              <a:spcAft>
                <a:spcPts val="600"/>
              </a:spcAft>
            </a:pPr>
            <a:r>
              <a:rPr lang="en-US" altLang="zh-CN" sz="2200" b="1" dirty="0"/>
              <a:t>PLD</a:t>
            </a:r>
            <a:r>
              <a:rPr lang="zh-CN" altLang="zh-CN" sz="2200" b="1" dirty="0"/>
              <a:t>是一种用于实现逻辑电路的</a:t>
            </a:r>
            <a:r>
              <a:rPr lang="zh-CN" altLang="zh-CN" sz="2200" b="1" dirty="0">
                <a:solidFill>
                  <a:srgbClr val="FF0000"/>
                </a:solidFill>
              </a:rPr>
              <a:t>通用</a:t>
            </a:r>
            <a:r>
              <a:rPr lang="zh-CN" altLang="zh-CN" sz="2200" b="1" dirty="0" smtClean="0">
                <a:solidFill>
                  <a:srgbClr val="FF0000"/>
                </a:solidFill>
              </a:rPr>
              <a:t>器件</a:t>
            </a:r>
            <a:endParaRPr lang="en-US" altLang="zh-CN" sz="2200" b="1" dirty="0">
              <a:solidFill>
                <a:srgbClr val="FF0000"/>
              </a:solidFill>
            </a:endParaRPr>
          </a:p>
          <a:p>
            <a:pPr>
              <a:lnSpc>
                <a:spcPct val="140000"/>
              </a:lnSpc>
              <a:spcBef>
                <a:spcPts val="600"/>
              </a:spcBef>
              <a:spcAft>
                <a:spcPts val="600"/>
              </a:spcAft>
            </a:pPr>
            <a:r>
              <a:rPr lang="en-US" altLang="zh-CN" sz="2200" b="1" dirty="0"/>
              <a:t>PLD</a:t>
            </a:r>
            <a:r>
              <a:rPr lang="zh-CN" altLang="zh-CN" sz="2200" b="1" dirty="0"/>
              <a:t>包含多个逻辑单元，可根据需要通过</a:t>
            </a:r>
            <a:r>
              <a:rPr lang="zh-CN" altLang="zh-CN" sz="2200" b="1" dirty="0">
                <a:solidFill>
                  <a:srgbClr val="FF0000"/>
                </a:solidFill>
              </a:rPr>
              <a:t>编程开关</a:t>
            </a:r>
            <a:r>
              <a:rPr lang="zh-CN" altLang="zh-CN" sz="2200" b="1" dirty="0"/>
              <a:t>连接进行编程，以构成不同功能的</a:t>
            </a:r>
            <a:r>
              <a:rPr lang="zh-CN" altLang="zh-CN" sz="2200" b="1" dirty="0" smtClean="0"/>
              <a:t>逻辑电路</a:t>
            </a:r>
            <a:endParaRPr lang="en-US" altLang="zh-CN" sz="2200" b="1" dirty="0"/>
          </a:p>
          <a:p>
            <a:pPr>
              <a:lnSpc>
                <a:spcPct val="140000"/>
              </a:lnSpc>
              <a:spcBef>
                <a:spcPts val="600"/>
              </a:spcBef>
              <a:spcAft>
                <a:spcPts val="600"/>
              </a:spcAft>
            </a:pPr>
            <a:r>
              <a:rPr lang="en-US" altLang="zh-CN" sz="2200" b="1" dirty="0"/>
              <a:t>PLD</a:t>
            </a:r>
            <a:r>
              <a:rPr lang="zh-CN" altLang="zh-CN" sz="2200" b="1" dirty="0"/>
              <a:t>的结构主要由</a:t>
            </a:r>
            <a:r>
              <a:rPr lang="zh-CN" altLang="zh-CN" sz="2200" b="1" dirty="0">
                <a:solidFill>
                  <a:srgbClr val="FF0000"/>
                </a:solidFill>
              </a:rPr>
              <a:t>与阵列</a:t>
            </a:r>
            <a:r>
              <a:rPr lang="zh-CN" altLang="zh-CN" sz="2200" b="1" dirty="0"/>
              <a:t>和</a:t>
            </a:r>
            <a:r>
              <a:rPr lang="zh-CN" altLang="zh-CN" sz="2200" b="1" dirty="0">
                <a:solidFill>
                  <a:srgbClr val="FF0000"/>
                </a:solidFill>
              </a:rPr>
              <a:t>或阵列</a:t>
            </a:r>
            <a:r>
              <a:rPr lang="zh-CN" altLang="zh-CN" sz="2200" b="1" dirty="0" smtClean="0"/>
              <a:t>构成</a:t>
            </a:r>
            <a:endParaRPr lang="en-US" altLang="zh-CN" sz="2200" b="1" dirty="0"/>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3</a:t>
            </a:fld>
            <a:endParaRPr lang="en-US" altLang="zh-CN"/>
          </a:p>
        </p:txBody>
      </p:sp>
    </p:spTree>
    <p:extLst>
      <p:ext uri="{BB962C8B-B14F-4D97-AF65-F5344CB8AC3E}">
        <p14:creationId xmlns:p14="http://schemas.microsoft.com/office/powerpoint/2010/main" val="1138850308"/>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306E08-CA23-4CF9-8D08-5AE3C27295AA}"/>
              </a:ext>
            </a:extLst>
          </p:cNvPr>
          <p:cNvSpPr>
            <a:spLocks noGrp="1"/>
          </p:cNvSpPr>
          <p:nvPr>
            <p:ph type="title"/>
          </p:nvPr>
        </p:nvSpPr>
        <p:spPr>
          <a:xfrm>
            <a:off x="800100" y="190500"/>
            <a:ext cx="6580212" cy="479747"/>
          </a:xfrm>
        </p:spPr>
        <p:txBody>
          <a:bodyPr/>
          <a:lstStyle/>
          <a:p>
            <a:r>
              <a:rPr lang="en-US" altLang="zh-CN" b="1" dirty="0"/>
              <a:t>2.2 </a:t>
            </a:r>
            <a:r>
              <a:rPr lang="zh-CN" altLang="zh-CN" b="1" dirty="0"/>
              <a:t>基于</a:t>
            </a:r>
            <a:r>
              <a:rPr lang="en-US" altLang="zh-CN" b="1" dirty="0"/>
              <a:t>HDL</a:t>
            </a:r>
            <a:r>
              <a:rPr lang="zh-CN" altLang="zh-CN" b="1" dirty="0"/>
              <a:t>的数字电路设计流程</a:t>
            </a:r>
            <a:endParaRPr lang="zh-CN" altLang="en-US" b="1" dirty="0"/>
          </a:p>
        </p:txBody>
      </p:sp>
      <p:sp>
        <p:nvSpPr>
          <p:cNvPr id="3" name="内容占位符 2">
            <a:extLst>
              <a:ext uri="{FF2B5EF4-FFF2-40B4-BE49-F238E27FC236}">
                <a16:creationId xmlns:a16="http://schemas.microsoft.com/office/drawing/2014/main" id="{6E4D248D-A886-432B-BFC3-572E4DA339A6}"/>
              </a:ext>
            </a:extLst>
          </p:cNvPr>
          <p:cNvSpPr>
            <a:spLocks noGrp="1"/>
          </p:cNvSpPr>
          <p:nvPr>
            <p:ph idx="1"/>
          </p:nvPr>
        </p:nvSpPr>
        <p:spPr>
          <a:xfrm>
            <a:off x="431470" y="837847"/>
            <a:ext cx="8523654" cy="5831513"/>
          </a:xfrm>
        </p:spPr>
        <p:txBody>
          <a:bodyPr/>
          <a:lstStyle/>
          <a:p>
            <a:pPr>
              <a:spcBef>
                <a:spcPts val="600"/>
              </a:spcBef>
              <a:spcAft>
                <a:spcPts val="0"/>
              </a:spcAft>
            </a:pPr>
            <a:r>
              <a:rPr lang="zh-CN" altLang="en-US" sz="2200" b="1" dirty="0">
                <a:solidFill>
                  <a:srgbClr val="FF0000"/>
                </a:solidFill>
              </a:rPr>
              <a:t>物理设计</a:t>
            </a:r>
            <a:r>
              <a:rPr lang="zh-CN" altLang="en-US" sz="2200" b="1" dirty="0"/>
              <a:t>：</a:t>
            </a:r>
            <a:r>
              <a:rPr lang="zh-CN" altLang="zh-CN" sz="2200" b="1" dirty="0"/>
              <a:t>确定</a:t>
            </a:r>
            <a:r>
              <a:rPr lang="zh-CN" altLang="en-US" sz="2200" b="1" dirty="0"/>
              <a:t>网表中</a:t>
            </a:r>
            <a:r>
              <a:rPr lang="zh-CN" altLang="zh-CN" sz="2200" b="1" dirty="0" smtClean="0"/>
              <a:t>标准单元</a:t>
            </a:r>
            <a:r>
              <a:rPr lang="zh-CN" altLang="en-US" sz="2200" b="1" dirty="0" smtClean="0"/>
              <a:t>如何连接以及</a:t>
            </a:r>
            <a:r>
              <a:rPr lang="zh-CN" altLang="zh-CN" sz="2200" b="1" dirty="0" smtClean="0"/>
              <a:t>连</a:t>
            </a:r>
            <a:r>
              <a:rPr lang="zh-CN" altLang="zh-CN" sz="2200" b="1" dirty="0"/>
              <a:t>线的具体</a:t>
            </a:r>
            <a:r>
              <a:rPr lang="zh-CN" altLang="zh-CN" sz="2200" b="1" dirty="0" smtClean="0"/>
              <a:t>位置</a:t>
            </a:r>
            <a:endParaRPr lang="en-US" altLang="zh-CN" sz="2200" b="1" dirty="0"/>
          </a:p>
          <a:p>
            <a:pPr>
              <a:spcBef>
                <a:spcPts val="600"/>
              </a:spcBef>
              <a:spcAft>
                <a:spcPts val="0"/>
              </a:spcAft>
            </a:pPr>
            <a:r>
              <a:rPr lang="zh-CN" altLang="en-US" sz="2200" b="1" dirty="0"/>
              <a:t>过程：</a:t>
            </a:r>
            <a:endParaRPr lang="en-US" altLang="zh-CN" sz="2200" b="1" dirty="0"/>
          </a:p>
          <a:p>
            <a:pPr lvl="1">
              <a:spcBef>
                <a:spcPts val="600"/>
              </a:spcBef>
              <a:spcAft>
                <a:spcPts val="0"/>
              </a:spcAft>
            </a:pPr>
            <a:r>
              <a:rPr lang="zh-CN" altLang="zh-CN" sz="2200" dirty="0">
                <a:solidFill>
                  <a:srgbClr val="C00000"/>
                </a:solidFill>
                <a:latin typeface="微软雅黑" panose="020B0503020204020204" pitchFamily="34" charset="-122"/>
                <a:ea typeface="微软雅黑" panose="020B0503020204020204" pitchFamily="34" charset="-122"/>
              </a:rPr>
              <a:t>布局</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placement</a:t>
            </a:r>
            <a:r>
              <a:rPr lang="zh-CN"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a:t>
            </a:r>
            <a:r>
              <a:rPr lang="zh-CN" altLang="zh-CN" sz="2200" dirty="0">
                <a:latin typeface="微软雅黑" panose="020B0503020204020204" pitchFamily="34" charset="-122"/>
                <a:ea typeface="微软雅黑" panose="020B0503020204020204" pitchFamily="34" charset="-122"/>
              </a:rPr>
              <a:t>确定标准单元在三维空间中的</a:t>
            </a:r>
            <a:r>
              <a:rPr lang="zh-CN" altLang="zh-CN" sz="2200" dirty="0" smtClean="0">
                <a:latin typeface="微软雅黑" panose="020B0503020204020204" pitchFamily="34" charset="-122"/>
                <a:ea typeface="微软雅黑" panose="020B0503020204020204" pitchFamily="34" charset="-122"/>
              </a:rPr>
              <a:t>位置</a:t>
            </a:r>
            <a:endParaRPr lang="en-US" altLang="zh-CN" sz="2200" dirty="0">
              <a:latin typeface="微软雅黑" panose="020B0503020204020204" pitchFamily="34" charset="-122"/>
              <a:ea typeface="微软雅黑" panose="020B0503020204020204" pitchFamily="34" charset="-122"/>
            </a:endParaRPr>
          </a:p>
          <a:p>
            <a:pPr lvl="1">
              <a:spcBef>
                <a:spcPts val="600"/>
              </a:spcBef>
              <a:spcAft>
                <a:spcPts val="0"/>
              </a:spcAft>
            </a:pPr>
            <a:r>
              <a:rPr lang="zh-CN" altLang="zh-CN" sz="2200" dirty="0">
                <a:solidFill>
                  <a:srgbClr val="C00000"/>
                </a:solidFill>
                <a:latin typeface="微软雅黑" panose="020B0503020204020204" pitchFamily="34" charset="-122"/>
                <a:ea typeface="微软雅黑" panose="020B0503020204020204" pitchFamily="34" charset="-122"/>
              </a:rPr>
              <a:t>布线</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routing</a:t>
            </a:r>
            <a:r>
              <a:rPr lang="zh-CN"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a:t>
            </a:r>
            <a:r>
              <a:rPr lang="zh-CN" altLang="zh-CN" sz="2200" dirty="0">
                <a:latin typeface="微软雅黑" panose="020B0503020204020204" pitchFamily="34" charset="-122"/>
                <a:ea typeface="微软雅黑" panose="020B0503020204020204" pitchFamily="34" charset="-122"/>
              </a:rPr>
              <a:t>将标准单元通过物理走线连接</a:t>
            </a:r>
            <a:r>
              <a:rPr lang="zh-CN" altLang="zh-CN" sz="2200" dirty="0" smtClean="0">
                <a:latin typeface="微软雅黑" panose="020B0503020204020204" pitchFamily="34" charset="-122"/>
                <a:ea typeface="微软雅黑" panose="020B0503020204020204" pitchFamily="34" charset="-122"/>
              </a:rPr>
              <a:t>起来</a:t>
            </a:r>
            <a:endParaRPr lang="en-US" altLang="zh-CN" sz="2200" dirty="0">
              <a:latin typeface="微软雅黑" panose="020B0503020204020204" pitchFamily="34" charset="-122"/>
              <a:ea typeface="微软雅黑" panose="020B0503020204020204" pitchFamily="34" charset="-122"/>
            </a:endParaRPr>
          </a:p>
          <a:p>
            <a:pPr lvl="1">
              <a:spcBef>
                <a:spcPts val="600"/>
              </a:spcBef>
              <a:spcAft>
                <a:spcPts val="0"/>
              </a:spcAft>
            </a:pPr>
            <a:r>
              <a:rPr lang="zh-CN" altLang="zh-CN" sz="2200" dirty="0">
                <a:solidFill>
                  <a:srgbClr val="C00000"/>
                </a:solidFill>
                <a:latin typeface="微软雅黑" panose="020B0503020204020204" pitchFamily="34" charset="-122"/>
                <a:ea typeface="微软雅黑" panose="020B0503020204020204" pitchFamily="34" charset="-122"/>
              </a:rPr>
              <a:t>静态时序分析</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static timing analysis</a:t>
            </a:r>
            <a:r>
              <a:rPr lang="zh-CN"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a:t>
            </a:r>
            <a:r>
              <a:rPr lang="zh-CN" altLang="zh-CN" sz="2200" dirty="0">
                <a:latin typeface="微软雅黑" panose="020B0503020204020204" pitchFamily="34" charset="-122"/>
                <a:ea typeface="微软雅黑" panose="020B0503020204020204" pitchFamily="34" charset="-122"/>
              </a:rPr>
              <a:t>根据标准单元和</a:t>
            </a:r>
            <a:r>
              <a:rPr lang="zh-CN" altLang="en-US" sz="2200" dirty="0">
                <a:latin typeface="微软雅黑" panose="020B0503020204020204" pitchFamily="34" charset="-122"/>
                <a:ea typeface="微软雅黑" panose="020B0503020204020204" pitchFamily="34" charset="-122"/>
              </a:rPr>
              <a:t>物理</a:t>
            </a:r>
            <a:r>
              <a:rPr lang="zh-CN" altLang="zh-CN" sz="2200" dirty="0">
                <a:latin typeface="微软雅黑" panose="020B0503020204020204" pitchFamily="34" charset="-122"/>
                <a:ea typeface="微软雅黑" panose="020B0503020204020204" pitchFamily="34" charset="-122"/>
              </a:rPr>
              <a:t>走线的</a:t>
            </a:r>
            <a:r>
              <a:rPr lang="zh-CN" altLang="en-US" sz="2200" dirty="0">
                <a:latin typeface="微软雅黑" panose="020B0503020204020204" pitchFamily="34" charset="-122"/>
                <a:ea typeface="微软雅黑" panose="020B0503020204020204" pitchFamily="34" charset="-122"/>
              </a:rPr>
              <a:t>结果</a:t>
            </a:r>
            <a:r>
              <a:rPr lang="zh-CN" altLang="zh-CN" sz="2200" dirty="0">
                <a:latin typeface="微软雅黑" panose="020B0503020204020204" pitchFamily="34" charset="-122"/>
                <a:ea typeface="微软雅黑" panose="020B0503020204020204" pitchFamily="34" charset="-122"/>
              </a:rPr>
              <a:t>，分析每条</a:t>
            </a:r>
            <a:r>
              <a:rPr lang="zh-CN" altLang="en-US" sz="2200" dirty="0">
                <a:latin typeface="微软雅黑" panose="020B0503020204020204" pitchFamily="34" charset="-122"/>
                <a:ea typeface="微软雅黑" panose="020B0503020204020204" pitchFamily="34" charset="-122"/>
              </a:rPr>
              <a:t>数据</a:t>
            </a:r>
            <a:r>
              <a:rPr lang="zh-CN" altLang="zh-CN" sz="2200" dirty="0">
                <a:latin typeface="微软雅黑" panose="020B0503020204020204" pitchFamily="34" charset="-122"/>
                <a:ea typeface="微软雅黑" panose="020B0503020204020204" pitchFamily="34" charset="-122"/>
              </a:rPr>
              <a:t>路径的延时情况</a:t>
            </a:r>
            <a:r>
              <a:rPr lang="zh-CN" altLang="en-US" sz="2200" dirty="0">
                <a:latin typeface="微软雅黑" panose="020B0503020204020204" pitchFamily="34" charset="-122"/>
                <a:ea typeface="微软雅黑" panose="020B0503020204020204" pitchFamily="34" charset="-122"/>
              </a:rPr>
              <a:t>，报告</a:t>
            </a:r>
            <a:r>
              <a:rPr lang="zh-CN" altLang="zh-CN" sz="2200" dirty="0">
                <a:latin typeface="微软雅黑" panose="020B0503020204020204" pitchFamily="34" charset="-122"/>
                <a:ea typeface="微软雅黑" panose="020B0503020204020204" pitchFamily="34" charset="-122"/>
              </a:rPr>
              <a:t>电路能运行的最大频率</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lvl="2">
              <a:spcBef>
                <a:spcPts val="600"/>
              </a:spcBef>
              <a:spcAft>
                <a:spcPts val="0"/>
              </a:spcAft>
            </a:pPr>
            <a:r>
              <a:rPr lang="zh-CN" altLang="zh-CN" sz="2200" dirty="0">
                <a:solidFill>
                  <a:srgbClr val="00B050"/>
                </a:solidFill>
                <a:latin typeface="微软雅黑" panose="020B0503020204020204" pitchFamily="34" charset="-122"/>
                <a:ea typeface="微软雅黑" panose="020B0503020204020204" pitchFamily="34" charset="-122"/>
              </a:rPr>
              <a:t>延时最长的路径称为</a:t>
            </a:r>
            <a:r>
              <a:rPr lang="zh-CN" altLang="zh-CN" sz="2200" dirty="0">
                <a:solidFill>
                  <a:srgbClr val="7030A0"/>
                </a:solidFill>
                <a:latin typeface="微软雅黑" panose="020B0503020204020204" pitchFamily="34" charset="-122"/>
                <a:ea typeface="微软雅黑" panose="020B0503020204020204" pitchFamily="34" charset="-122"/>
              </a:rPr>
              <a:t>关键路径</a:t>
            </a:r>
            <a:r>
              <a:rPr lang="zh-CN" altLang="zh-CN" sz="2200" dirty="0">
                <a:solidFill>
                  <a:srgbClr val="00B050"/>
                </a:solidFill>
                <a:latin typeface="微软雅黑" panose="020B0503020204020204" pitchFamily="34" charset="-122"/>
                <a:ea typeface="微软雅黑" panose="020B0503020204020204" pitchFamily="34" charset="-122"/>
              </a:rPr>
              <a:t>，它是阻碍电路频率进一步提升的瓶颈，设计者可以根据关键路径的信息对电路设计进行迭代</a:t>
            </a:r>
            <a:r>
              <a:rPr lang="zh-CN" altLang="zh-CN" sz="2200" dirty="0" smtClean="0">
                <a:solidFill>
                  <a:srgbClr val="00B050"/>
                </a:solidFill>
                <a:latin typeface="微软雅黑" panose="020B0503020204020204" pitchFamily="34" charset="-122"/>
                <a:ea typeface="微软雅黑" panose="020B0503020204020204" pitchFamily="34" charset="-122"/>
              </a:rPr>
              <a:t>优化</a:t>
            </a:r>
            <a:endParaRPr lang="en-US" altLang="zh-CN" sz="2200" dirty="0">
              <a:solidFill>
                <a:srgbClr val="00B050"/>
              </a:solidFill>
              <a:latin typeface="微软雅黑" panose="020B0503020204020204" pitchFamily="34" charset="-122"/>
              <a:ea typeface="微软雅黑" panose="020B0503020204020204" pitchFamily="34" charset="-122"/>
            </a:endParaRPr>
          </a:p>
          <a:p>
            <a:pPr lvl="1">
              <a:spcBef>
                <a:spcPts val="600"/>
              </a:spcBef>
              <a:spcAft>
                <a:spcPts val="0"/>
              </a:spcAft>
            </a:pPr>
            <a:r>
              <a:rPr lang="zh-CN" altLang="zh-CN" sz="2200" dirty="0">
                <a:solidFill>
                  <a:srgbClr val="C00000"/>
                </a:solidFill>
                <a:latin typeface="微软雅黑" panose="020B0503020204020204" pitchFamily="34" charset="-122"/>
                <a:ea typeface="微软雅黑" panose="020B0503020204020204" pitchFamily="34" charset="-122"/>
              </a:rPr>
              <a:t>电路和规则</a:t>
            </a:r>
            <a:r>
              <a:rPr lang="zh-CN" altLang="zh-CN" sz="2200" dirty="0" smtClean="0">
                <a:solidFill>
                  <a:srgbClr val="C00000"/>
                </a:solidFill>
                <a:latin typeface="微软雅黑" panose="020B0503020204020204" pitchFamily="34" charset="-122"/>
                <a:ea typeface="微软雅黑" panose="020B0503020204020204" pitchFamily="34" charset="-122"/>
              </a:rPr>
              <a:t>检查</a:t>
            </a:r>
            <a:r>
              <a:rPr lang="zh-CN" altLang="en-US" sz="2200" dirty="0">
                <a:latin typeface="微软雅黑" panose="020B0503020204020204" pitchFamily="34" charset="-122"/>
                <a:ea typeface="微软雅黑" panose="020B0503020204020204" pitchFamily="34" charset="-122"/>
              </a:rPr>
              <a:t>：版图和原理图的一致性</a:t>
            </a:r>
            <a:r>
              <a:rPr lang="zh-CN" altLang="en-US" sz="2200" dirty="0" smtClean="0">
                <a:latin typeface="微软雅黑" panose="020B0503020204020204" pitchFamily="34" charset="-122"/>
                <a:ea typeface="微软雅黑" panose="020B0503020204020204" pitchFamily="34" charset="-122"/>
              </a:rPr>
              <a:t>检查、设计规则检查</a:t>
            </a:r>
            <a:endParaRPr lang="en-US" altLang="zh-CN" sz="2200" dirty="0" smtClean="0">
              <a:latin typeface="微软雅黑" panose="020B0503020204020204" pitchFamily="34" charset="-122"/>
              <a:ea typeface="微软雅黑" panose="020B0503020204020204" pitchFamily="34" charset="-122"/>
            </a:endParaRPr>
          </a:p>
          <a:p>
            <a:pPr lvl="1">
              <a:spcBef>
                <a:spcPts val="600"/>
              </a:spcBef>
              <a:spcAft>
                <a:spcPts val="0"/>
              </a:spcAft>
            </a:pPr>
            <a:r>
              <a:rPr lang="zh-CN" altLang="en-US" sz="2200" dirty="0" smtClean="0">
                <a:solidFill>
                  <a:srgbClr val="C00000"/>
                </a:solidFill>
                <a:latin typeface="微软雅黑" panose="020B0503020204020204" pitchFamily="34" charset="-122"/>
                <a:ea typeface="微软雅黑" panose="020B0503020204020204" pitchFamily="34" charset="-122"/>
              </a:rPr>
              <a:t>生成物理设计结果</a:t>
            </a:r>
            <a:r>
              <a:rPr lang="zh-CN" altLang="en-US"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对于</a:t>
            </a:r>
            <a:r>
              <a:rPr lang="en-US" altLang="zh-CN" sz="2200" dirty="0">
                <a:latin typeface="微软雅黑" panose="020B0503020204020204" pitchFamily="34" charset="-122"/>
                <a:ea typeface="微软雅黑" panose="020B0503020204020204" pitchFamily="34" charset="-122"/>
              </a:rPr>
              <a:t>ASIC</a:t>
            </a:r>
            <a:r>
              <a:rPr lang="zh-CN" altLang="en-US" sz="2200" dirty="0">
                <a:latin typeface="微软雅黑" panose="020B0503020204020204" pitchFamily="34" charset="-122"/>
                <a:ea typeface="微软雅黑" panose="020B0503020204020204" pitchFamily="34" charset="-122"/>
              </a:rPr>
              <a:t>流程，将会生成版图文件</a:t>
            </a:r>
            <a:r>
              <a:rPr lang="zh-CN" altLang="en-US" sz="2200" dirty="0" smtClean="0">
                <a:latin typeface="微软雅黑" panose="020B0503020204020204" pitchFamily="34" charset="-122"/>
                <a:ea typeface="微软雅黑" panose="020B0503020204020204" pitchFamily="34" charset="-122"/>
              </a:rPr>
              <a:t>；对于</a:t>
            </a:r>
            <a:r>
              <a:rPr lang="en-US" altLang="zh-CN" sz="2200" dirty="0">
                <a:latin typeface="微软雅黑" panose="020B0503020204020204" pitchFamily="34" charset="-122"/>
                <a:ea typeface="微软雅黑" panose="020B0503020204020204" pitchFamily="34" charset="-122"/>
              </a:rPr>
              <a:t>FPGA</a:t>
            </a:r>
            <a:r>
              <a:rPr lang="zh-CN" altLang="en-US" sz="2200" dirty="0">
                <a:latin typeface="微软雅黑" panose="020B0503020204020204" pitchFamily="34" charset="-122"/>
                <a:ea typeface="微软雅黑" panose="020B0503020204020204" pitchFamily="34" charset="-122"/>
              </a:rPr>
              <a:t>流程，将会生成相应的比特流文件。</a:t>
            </a:r>
            <a:endParaRPr lang="zh-CN" altLang="en-US" dirty="0"/>
          </a:p>
        </p:txBody>
      </p:sp>
      <p:sp>
        <p:nvSpPr>
          <p:cNvPr id="4" name="灯片编号占位符 3">
            <a:extLst>
              <a:ext uri="{FF2B5EF4-FFF2-40B4-BE49-F238E27FC236}">
                <a16:creationId xmlns:a16="http://schemas.microsoft.com/office/drawing/2014/main" id="{D4BDB685-6C3F-46D0-823A-A21D113DE804}"/>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30</a:t>
            </a:fld>
            <a:endParaRPr lang="en-US" altLang="zh-CN"/>
          </a:p>
        </p:txBody>
      </p:sp>
    </p:spTree>
    <p:extLst>
      <p:ext uri="{BB962C8B-B14F-4D97-AF65-F5344CB8AC3E}">
        <p14:creationId xmlns:p14="http://schemas.microsoft.com/office/powerpoint/2010/main" val="4271097861"/>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688C9FD-264F-417E-B9F8-E0A671469C38}"/>
              </a:ext>
            </a:extLst>
          </p:cNvPr>
          <p:cNvSpPr>
            <a:spLocks noGrp="1"/>
          </p:cNvSpPr>
          <p:nvPr>
            <p:ph type="ctrTitle"/>
          </p:nvPr>
        </p:nvSpPr>
        <p:spPr>
          <a:xfrm>
            <a:off x="704304" y="1543598"/>
            <a:ext cx="7772400" cy="586827"/>
          </a:xfrm>
        </p:spPr>
        <p:txBody>
          <a:bodyPr/>
          <a:lstStyle/>
          <a:p>
            <a:r>
              <a:rPr lang="zh-CN" altLang="en-US" dirty="0" smtClean="0"/>
              <a:t>第三讲</a:t>
            </a:r>
            <a:r>
              <a:rPr lang="en-US" altLang="zh-CN" dirty="0" smtClean="0"/>
              <a:t> </a:t>
            </a:r>
            <a:r>
              <a:rPr lang="en-US" altLang="zh-CN" dirty="0"/>
              <a:t>Verilog</a:t>
            </a:r>
            <a:r>
              <a:rPr lang="zh-CN" altLang="en-US" dirty="0" smtClean="0"/>
              <a:t>语言简介</a:t>
            </a:r>
            <a:endParaRPr lang="zh-CN" altLang="en-US" dirty="0"/>
          </a:p>
        </p:txBody>
      </p:sp>
      <p:sp>
        <p:nvSpPr>
          <p:cNvPr id="6" name="副标题 5">
            <a:extLst>
              <a:ext uri="{FF2B5EF4-FFF2-40B4-BE49-F238E27FC236}">
                <a16:creationId xmlns:a16="http://schemas.microsoft.com/office/drawing/2014/main" id="{EB1A2F5B-AEC2-4D27-BCAC-81D12BA5FB65}"/>
              </a:ext>
            </a:extLst>
          </p:cNvPr>
          <p:cNvSpPr>
            <a:spLocks noGrp="1"/>
          </p:cNvSpPr>
          <p:nvPr>
            <p:ph type="subTitle" idx="1"/>
          </p:nvPr>
        </p:nvSpPr>
        <p:spPr>
          <a:xfrm>
            <a:off x="2843808" y="2996952"/>
            <a:ext cx="4045992" cy="2306593"/>
          </a:xfrm>
        </p:spPr>
        <p:txBody>
          <a:bodyPr/>
          <a:lstStyle/>
          <a:p>
            <a:pPr marL="203200" indent="-203200" algn="l" eaLnBrk="0" hangingPunct="0">
              <a:spcBef>
                <a:spcPts val="600"/>
              </a:spcBef>
              <a:buFont typeface="Wingdings" panose="05000000000000000000" pitchFamily="2" charset="2"/>
              <a:buChar char="u"/>
            </a:pPr>
            <a:r>
              <a:rPr lang="zh-CN" altLang="en-US" sz="2800" kern="1200" dirty="0">
                <a:latin typeface="微软雅黑" panose="020B0503020204020204" pitchFamily="34" charset="-122"/>
                <a:ea typeface="微软雅黑" panose="020B0503020204020204" pitchFamily="34" charset="-122"/>
              </a:rPr>
              <a:t>模块、端口和实例化</a:t>
            </a:r>
            <a:endParaRPr lang="en-US" altLang="zh-CN" sz="2800" kern="1200" dirty="0">
              <a:latin typeface="微软雅黑" panose="020B0503020204020204" pitchFamily="34" charset="-122"/>
              <a:ea typeface="微软雅黑" panose="020B0503020204020204" pitchFamily="34" charset="-122"/>
            </a:endParaRPr>
          </a:p>
          <a:p>
            <a:pPr marL="203200" indent="-203200" algn="l" eaLnBrk="0" hangingPunct="0">
              <a:spcBef>
                <a:spcPts val="600"/>
              </a:spcBef>
              <a:buFont typeface="Wingdings" panose="05000000000000000000" pitchFamily="2" charset="2"/>
              <a:buChar char="u"/>
            </a:pPr>
            <a:r>
              <a:rPr lang="zh-CN" altLang="en-US" sz="2800" kern="1200" dirty="0">
                <a:latin typeface="微软雅黑" panose="020B0503020204020204" pitchFamily="34" charset="-122"/>
                <a:ea typeface="微软雅黑" panose="020B0503020204020204" pitchFamily="34" charset="-122"/>
              </a:rPr>
              <a:t>标识符、常量和注释</a:t>
            </a:r>
            <a:endParaRPr lang="en-US" altLang="zh-CN" sz="2800" kern="1200" dirty="0">
              <a:latin typeface="微软雅黑" panose="020B0503020204020204" pitchFamily="34" charset="-122"/>
              <a:ea typeface="微软雅黑" panose="020B0503020204020204" pitchFamily="34" charset="-122"/>
            </a:endParaRPr>
          </a:p>
          <a:p>
            <a:pPr marL="203200" indent="-203200" algn="l" eaLnBrk="0" hangingPunct="0">
              <a:spcBef>
                <a:spcPts val="600"/>
              </a:spcBef>
              <a:buFont typeface="Wingdings" panose="05000000000000000000" pitchFamily="2" charset="2"/>
              <a:buChar char="u"/>
            </a:pPr>
            <a:r>
              <a:rPr lang="zh-CN" altLang="en-US" sz="2800" kern="1200" dirty="0">
                <a:latin typeface="微软雅黑" panose="020B0503020204020204" pitchFamily="34" charset="-122"/>
                <a:ea typeface="微软雅黑" panose="020B0503020204020204" pitchFamily="34" charset="-122"/>
              </a:rPr>
              <a:t>数据类型</a:t>
            </a:r>
            <a:endParaRPr lang="en-US" altLang="zh-CN" sz="2800" kern="1200" dirty="0">
              <a:latin typeface="微软雅黑" panose="020B0503020204020204" pitchFamily="34" charset="-122"/>
              <a:ea typeface="微软雅黑" panose="020B0503020204020204" pitchFamily="34" charset="-122"/>
            </a:endParaRPr>
          </a:p>
          <a:p>
            <a:pPr marL="203200" indent="-203200" algn="l" eaLnBrk="0" hangingPunct="0">
              <a:spcBef>
                <a:spcPts val="600"/>
              </a:spcBef>
              <a:buFont typeface="Wingdings" panose="05000000000000000000" pitchFamily="2" charset="2"/>
              <a:buChar char="u"/>
            </a:pPr>
            <a:r>
              <a:rPr lang="zh-CN" altLang="en-US" sz="2800" kern="1200" dirty="0">
                <a:latin typeface="微软雅黑" panose="020B0503020204020204" pitchFamily="34" charset="-122"/>
                <a:ea typeface="微软雅黑" panose="020B0503020204020204" pitchFamily="34" charset="-122"/>
              </a:rPr>
              <a:t>运算符及其优先级</a:t>
            </a:r>
          </a:p>
        </p:txBody>
      </p:sp>
      <p:sp>
        <p:nvSpPr>
          <p:cNvPr id="4" name="灯片编号占位符 3">
            <a:extLst>
              <a:ext uri="{FF2B5EF4-FFF2-40B4-BE49-F238E27FC236}">
                <a16:creationId xmlns:a16="http://schemas.microsoft.com/office/drawing/2014/main" id="{CCE90617-4413-452B-81CB-F83417910752}"/>
              </a:ext>
            </a:extLst>
          </p:cNvPr>
          <p:cNvSpPr>
            <a:spLocks noGrp="1"/>
          </p:cNvSpPr>
          <p:nvPr>
            <p:ph type="sldNum" sz="quarter" idx="4294967295"/>
          </p:nvPr>
        </p:nvSpPr>
        <p:spPr>
          <a:xfrm>
            <a:off x="8558213" y="6427788"/>
            <a:ext cx="585787" cy="457200"/>
          </a:xfrm>
          <a:prstGeom prst="rect">
            <a:avLst/>
          </a:prstGeom>
        </p:spPr>
        <p:txBody>
          <a:bodyPr/>
          <a:lstStyle/>
          <a:p>
            <a:pPr>
              <a:defRPr/>
            </a:pPr>
            <a:fld id="{F38CFDAA-5283-40C9-80A4-C3781C02EB22}" type="slidenum">
              <a:rPr lang="en-US" altLang="zh-CN" smtClean="0"/>
              <a:pPr>
                <a:defRPr/>
              </a:pPr>
              <a:t>31</a:t>
            </a:fld>
            <a:endParaRPr lang="en-US" altLang="zh-CN"/>
          </a:p>
        </p:txBody>
      </p:sp>
    </p:spTree>
    <p:extLst>
      <p:ext uri="{BB962C8B-B14F-4D97-AF65-F5344CB8AC3E}">
        <p14:creationId xmlns:p14="http://schemas.microsoft.com/office/powerpoint/2010/main" val="2619116786"/>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D3ECF-EF70-4FD5-A1E6-C14ECCF0C446}"/>
              </a:ext>
            </a:extLst>
          </p:cNvPr>
          <p:cNvSpPr>
            <a:spLocks noGrp="1"/>
          </p:cNvSpPr>
          <p:nvPr>
            <p:ph type="title"/>
          </p:nvPr>
        </p:nvSpPr>
        <p:spPr/>
        <p:txBody>
          <a:bodyPr/>
          <a:lstStyle/>
          <a:p>
            <a:r>
              <a:rPr lang="en-US" altLang="zh-CN" b="1" dirty="0"/>
              <a:t>3 Verilog</a:t>
            </a:r>
            <a:r>
              <a:rPr lang="zh-CN" altLang="en-US" b="1" dirty="0" smtClean="0"/>
              <a:t>语言简介</a:t>
            </a:r>
            <a:endParaRPr lang="zh-CN" altLang="en-US" b="1" dirty="0"/>
          </a:p>
        </p:txBody>
      </p:sp>
      <p:sp>
        <p:nvSpPr>
          <p:cNvPr id="3" name="内容占位符 2">
            <a:extLst>
              <a:ext uri="{FF2B5EF4-FFF2-40B4-BE49-F238E27FC236}">
                <a16:creationId xmlns:a16="http://schemas.microsoft.com/office/drawing/2014/main" id="{D5F934CA-34E6-47F4-B576-D5D957105581}"/>
              </a:ext>
            </a:extLst>
          </p:cNvPr>
          <p:cNvSpPr>
            <a:spLocks noGrp="1"/>
          </p:cNvSpPr>
          <p:nvPr>
            <p:ph idx="1"/>
          </p:nvPr>
        </p:nvSpPr>
        <p:spPr>
          <a:xfrm>
            <a:off x="251520" y="906322"/>
            <a:ext cx="4248472" cy="1777923"/>
          </a:xfrm>
        </p:spPr>
        <p:txBody>
          <a:bodyPr/>
          <a:lstStyle/>
          <a:p>
            <a:r>
              <a:rPr lang="zh-CN" altLang="en-US" sz="2200" b="1" dirty="0"/>
              <a:t>数字电路：器件</a:t>
            </a:r>
            <a:r>
              <a:rPr lang="en-US" altLang="zh-CN" sz="2200" b="1" dirty="0"/>
              <a:t>+</a:t>
            </a:r>
            <a:r>
              <a:rPr lang="zh-CN" altLang="en-US" sz="2200" b="1" dirty="0"/>
              <a:t>连线</a:t>
            </a:r>
            <a:endParaRPr lang="en-US" altLang="zh-CN" sz="2200" b="1" dirty="0"/>
          </a:p>
          <a:p>
            <a:r>
              <a:rPr lang="zh-CN" altLang="en-US" sz="2200" b="1" dirty="0"/>
              <a:t>数字设计：模块</a:t>
            </a:r>
            <a:r>
              <a:rPr lang="en-US" altLang="zh-CN" sz="2200" b="1" dirty="0"/>
              <a:t>+</a:t>
            </a:r>
            <a:r>
              <a:rPr lang="zh-CN" altLang="en-US" sz="2200" b="1" dirty="0"/>
              <a:t>连线</a:t>
            </a:r>
            <a:endParaRPr lang="en-US" altLang="zh-CN" sz="2200" b="1" dirty="0"/>
          </a:p>
          <a:p>
            <a:r>
              <a:rPr lang="zh-CN" altLang="zh-CN" sz="2200" b="1" dirty="0"/>
              <a:t>器件抽象成</a:t>
            </a:r>
            <a:r>
              <a:rPr lang="zh-CN" altLang="zh-CN" sz="2200" b="1" dirty="0" smtClean="0"/>
              <a:t>模块</a:t>
            </a:r>
            <a:endParaRPr lang="en-US" altLang="zh-CN" sz="2200" b="1" dirty="0" smtClean="0"/>
          </a:p>
          <a:p>
            <a:r>
              <a:rPr lang="zh-CN" altLang="en-US" sz="2200" b="1" dirty="0" smtClean="0"/>
              <a:t>模块可逐级分解</a:t>
            </a:r>
            <a:endParaRPr lang="zh-CN" altLang="en-US" sz="2200" b="1" dirty="0"/>
          </a:p>
        </p:txBody>
      </p:sp>
      <p:sp>
        <p:nvSpPr>
          <p:cNvPr id="4" name="灯片编号占位符 3">
            <a:extLst>
              <a:ext uri="{FF2B5EF4-FFF2-40B4-BE49-F238E27FC236}">
                <a16:creationId xmlns:a16="http://schemas.microsoft.com/office/drawing/2014/main" id="{79D7339E-D8F2-453B-B02E-8D5E2D09E271}"/>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32</a:t>
            </a:fld>
            <a:endParaRPr lang="en-US" altLang="zh-CN"/>
          </a:p>
        </p:txBody>
      </p:sp>
      <p:pic>
        <p:nvPicPr>
          <p:cNvPr id="6" name="Picture 2" descr="http://edept.seu.edu.cn/Extend/ElecDesign/chapter/images/3-1-7.GIF">
            <a:extLst>
              <a:ext uri="{FF2B5EF4-FFF2-40B4-BE49-F238E27FC236}">
                <a16:creationId xmlns:a16="http://schemas.microsoft.com/office/drawing/2014/main" id="{6B3EF960-DBFD-46A8-8BEB-722288FD86E3}"/>
              </a:ext>
            </a:extLst>
          </p:cNvPr>
          <p:cNvPicPr>
            <a:picLocks noChangeAspect="1" noChangeArrowheads="1"/>
          </p:cNvPicPr>
          <p:nvPr/>
        </p:nvPicPr>
        <p:blipFill>
          <a:blip r:embed="rId3" cstate="print"/>
          <a:srcRect/>
          <a:stretch>
            <a:fillRect/>
          </a:stretch>
        </p:blipFill>
        <p:spPr bwMode="auto">
          <a:xfrm>
            <a:off x="3564583" y="1040160"/>
            <a:ext cx="5328592" cy="4710337"/>
          </a:xfrm>
          <a:prstGeom prst="rect">
            <a:avLst/>
          </a:prstGeom>
          <a:noFill/>
        </p:spPr>
      </p:pic>
    </p:spTree>
    <p:extLst>
      <p:ext uri="{BB962C8B-B14F-4D97-AF65-F5344CB8AC3E}">
        <p14:creationId xmlns:p14="http://schemas.microsoft.com/office/powerpoint/2010/main" val="2678908230"/>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6E488-49F6-4452-9175-05CC0F0CB406}"/>
              </a:ext>
            </a:extLst>
          </p:cNvPr>
          <p:cNvSpPr>
            <a:spLocks noGrp="1"/>
          </p:cNvSpPr>
          <p:nvPr>
            <p:ph type="title"/>
          </p:nvPr>
        </p:nvSpPr>
        <p:spPr/>
        <p:txBody>
          <a:bodyPr/>
          <a:lstStyle/>
          <a:p>
            <a:r>
              <a:rPr lang="en-US" altLang="zh-CN" b="1" dirty="0"/>
              <a:t>3.1 </a:t>
            </a:r>
            <a:r>
              <a:rPr lang="zh-CN" altLang="en-US" b="1" dirty="0"/>
              <a:t>模块、端口和实例化</a:t>
            </a:r>
          </a:p>
        </p:txBody>
      </p:sp>
      <p:sp>
        <p:nvSpPr>
          <p:cNvPr id="3" name="内容占位符 2">
            <a:extLst>
              <a:ext uri="{FF2B5EF4-FFF2-40B4-BE49-F238E27FC236}">
                <a16:creationId xmlns:a16="http://schemas.microsoft.com/office/drawing/2014/main" id="{BBB7DFD2-6C55-453F-8AA4-FD27DBA593F4}"/>
              </a:ext>
            </a:extLst>
          </p:cNvPr>
          <p:cNvSpPr>
            <a:spLocks noGrp="1"/>
          </p:cNvSpPr>
          <p:nvPr>
            <p:ph idx="1"/>
          </p:nvPr>
        </p:nvSpPr>
        <p:spPr>
          <a:xfrm>
            <a:off x="227174" y="884508"/>
            <a:ext cx="8856984" cy="863250"/>
          </a:xfrm>
        </p:spPr>
        <p:txBody>
          <a:bodyPr/>
          <a:lstStyle/>
          <a:p>
            <a:r>
              <a:rPr lang="zh-CN" altLang="en-US" sz="2200" b="1" dirty="0"/>
              <a:t>模块（</a:t>
            </a:r>
            <a:r>
              <a:rPr lang="en-US" altLang="zh-CN" sz="2200" b="1" dirty="0"/>
              <a:t>module</a:t>
            </a:r>
            <a:r>
              <a:rPr lang="zh-CN" altLang="en-US" sz="2200" b="1" dirty="0"/>
              <a:t>）是</a:t>
            </a:r>
            <a:r>
              <a:rPr lang="en-US" altLang="zh-CN" sz="2200" b="1" dirty="0"/>
              <a:t>Verilog</a:t>
            </a:r>
            <a:r>
              <a:rPr lang="zh-CN" altLang="en-US" sz="2200" b="1" dirty="0"/>
              <a:t>编程的基本单元</a:t>
            </a:r>
            <a:r>
              <a:rPr lang="zh-CN" altLang="en-US" sz="2200" b="1" dirty="0" smtClean="0"/>
              <a:t>。其定义</a:t>
            </a:r>
            <a:r>
              <a:rPr lang="zh-CN" altLang="en-US" sz="2200" b="1" dirty="0"/>
              <a:t>格式：</a:t>
            </a:r>
          </a:p>
          <a:p>
            <a:endParaRPr lang="en-US" altLang="zh-CN" sz="2200" b="1" dirty="0"/>
          </a:p>
        </p:txBody>
      </p:sp>
      <p:sp>
        <p:nvSpPr>
          <p:cNvPr id="4" name="灯片编号占位符 3">
            <a:extLst>
              <a:ext uri="{FF2B5EF4-FFF2-40B4-BE49-F238E27FC236}">
                <a16:creationId xmlns:a16="http://schemas.microsoft.com/office/drawing/2014/main" id="{676798A5-DB1F-4BFD-98B7-FA41739C44EA}"/>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33</a:t>
            </a:fld>
            <a:endParaRPr lang="en-US" altLang="zh-CN"/>
          </a:p>
        </p:txBody>
      </p:sp>
      <p:sp>
        <p:nvSpPr>
          <p:cNvPr id="5" name="Rectangle 4" descr="75%">
            <a:extLst>
              <a:ext uri="{FF2B5EF4-FFF2-40B4-BE49-F238E27FC236}">
                <a16:creationId xmlns:a16="http://schemas.microsoft.com/office/drawing/2014/main" id="{0F522994-3EE6-4D6F-96DB-53EB6F4853D5}"/>
              </a:ext>
            </a:extLst>
          </p:cNvPr>
          <p:cNvSpPr>
            <a:spLocks noChangeArrowheads="1"/>
          </p:cNvSpPr>
          <p:nvPr/>
        </p:nvSpPr>
        <p:spPr bwMode="auto">
          <a:xfrm>
            <a:off x="4926947" y="1443747"/>
            <a:ext cx="4104456" cy="2106266"/>
          </a:xfrm>
          <a:prstGeom prst="rect">
            <a:avLst/>
          </a:prstGeom>
          <a:ln>
            <a:solidFill>
              <a:srgbClr val="00B0F0"/>
            </a:solidFill>
            <a:headEnd/>
            <a:tailEnd/>
          </a:ln>
        </p:spPr>
        <p:style>
          <a:lnRef idx="2">
            <a:schemeClr val="accent5"/>
          </a:lnRef>
          <a:fillRef idx="1">
            <a:schemeClr val="lt1"/>
          </a:fillRef>
          <a:effectRef idx="0">
            <a:schemeClr val="accent5"/>
          </a:effectRef>
          <a:fontRef idx="minor">
            <a:schemeClr val="dk1"/>
          </a:fontRef>
        </p:style>
        <p:txBody>
          <a:bodyPr/>
          <a:lstStyle/>
          <a:p>
            <a:pPr marL="342900" indent="-342900" algn="just">
              <a:spcBef>
                <a:spcPct val="20000"/>
              </a:spcBef>
              <a:buClr>
                <a:srgbClr val="3333FF"/>
              </a:buClr>
              <a:buFont typeface="Wingdings" pitchFamily="2" charset="2"/>
              <a:buNone/>
            </a:pPr>
            <a:r>
              <a:rPr lang="zh-CN" altLang="zh-CN" sz="2200" dirty="0">
                <a:solidFill>
                  <a:srgbClr val="FF0000"/>
                </a:solidFill>
                <a:latin typeface="微软雅黑" panose="020B0503020204020204" pitchFamily="34" charset="-122"/>
                <a:ea typeface="微软雅黑" panose="020B0503020204020204" pitchFamily="34" charset="-122"/>
              </a:rPr>
              <a:t>module</a:t>
            </a:r>
            <a:r>
              <a:rPr lang="zh-CN" altLang="zh-CN" sz="2200" dirty="0">
                <a:solidFill>
                  <a:schemeClr val="tx1"/>
                </a:solidFill>
                <a:latin typeface="微软雅黑" panose="020B0503020204020204" pitchFamily="34" charset="-122"/>
                <a:ea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rPr>
              <a:t>名称</a:t>
            </a:r>
            <a:r>
              <a:rPr lang="zh-CN" altLang="zh-CN" sz="2200" dirty="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端口定义列表</a:t>
            </a:r>
            <a:r>
              <a:rPr lang="zh-CN" altLang="zh-CN" sz="2200" dirty="0">
                <a:solidFill>
                  <a:schemeClr val="tx1"/>
                </a:solidFill>
                <a:latin typeface="微软雅黑" panose="020B0503020204020204" pitchFamily="34" charset="-122"/>
                <a:ea typeface="微软雅黑" panose="020B0503020204020204" pitchFamily="34" charset="-122"/>
              </a:rPr>
              <a:t>)；</a:t>
            </a:r>
          </a:p>
          <a:p>
            <a:pPr marL="342900" indent="-342900">
              <a:spcBef>
                <a:spcPct val="20000"/>
              </a:spcBef>
              <a:buClr>
                <a:srgbClr val="3333FF"/>
              </a:buClr>
              <a:buFont typeface="Wingdings" pitchFamily="2" charset="2"/>
              <a:buNone/>
            </a:pPr>
            <a:r>
              <a:rPr lang="zh-CN" altLang="en-US" sz="2200" dirty="0">
                <a:solidFill>
                  <a:schemeClr val="tx1"/>
                </a:solidFill>
                <a:latin typeface="微软雅黑" panose="020B0503020204020204" pitchFamily="34" charset="-122"/>
                <a:ea typeface="微软雅黑" panose="020B0503020204020204" pitchFamily="34" charset="-122"/>
              </a:rPr>
              <a:t>   内部信号</a:t>
            </a:r>
            <a:r>
              <a:rPr lang="zh-CN" altLang="en-US" sz="2200" dirty="0" smtClean="0">
                <a:solidFill>
                  <a:schemeClr val="tx1"/>
                </a:solidFill>
                <a:latin typeface="微软雅黑" panose="020B0503020204020204" pitchFamily="34" charset="-122"/>
                <a:ea typeface="微软雅黑" panose="020B0503020204020204" pitchFamily="34" charset="-122"/>
              </a:rPr>
              <a:t>定义</a:t>
            </a:r>
            <a:endParaRPr lang="en-US" altLang="zh-CN" sz="2200" dirty="0">
              <a:solidFill>
                <a:schemeClr val="tx1"/>
              </a:solidFill>
              <a:latin typeface="微软雅黑" panose="020B0503020204020204" pitchFamily="34" charset="-122"/>
              <a:ea typeface="微软雅黑" panose="020B0503020204020204" pitchFamily="34" charset="-122"/>
            </a:endParaRPr>
          </a:p>
          <a:p>
            <a:pPr marL="342900" indent="-342900">
              <a:spcBef>
                <a:spcPct val="20000"/>
              </a:spcBef>
              <a:buClr>
                <a:srgbClr val="3333FF"/>
              </a:buClr>
              <a:buFont typeface="Wingdings" pitchFamily="2" charset="2"/>
              <a:buNone/>
            </a:pPr>
            <a:endParaRPr lang="en-US" altLang="zh-CN" sz="1000" dirty="0">
              <a:solidFill>
                <a:schemeClr val="tx1"/>
              </a:solidFill>
              <a:latin typeface="微软雅黑" panose="020B0503020204020204" pitchFamily="34" charset="-122"/>
              <a:ea typeface="微软雅黑" panose="020B0503020204020204" pitchFamily="34" charset="-122"/>
            </a:endParaRPr>
          </a:p>
          <a:p>
            <a:pPr marL="342900" indent="-342900">
              <a:spcBef>
                <a:spcPct val="20000"/>
              </a:spcBef>
              <a:buClr>
                <a:srgbClr val="3333FF"/>
              </a:buClr>
              <a:buFont typeface="Wingdings" pitchFamily="2" charset="2"/>
              <a:buNone/>
            </a:pPr>
            <a:r>
              <a:rPr lang="zh-CN" altLang="en-US" sz="2200" dirty="0">
                <a:solidFill>
                  <a:schemeClr val="tx1"/>
                </a:solidFill>
                <a:latin typeface="微软雅黑" panose="020B0503020204020204" pitchFamily="34" charset="-122"/>
                <a:ea typeface="微软雅黑" panose="020B0503020204020204" pitchFamily="34" charset="-122"/>
              </a:rPr>
              <a:t>   功能语句</a:t>
            </a:r>
            <a:r>
              <a:rPr lang="zh-CN" altLang="en-US" sz="2200" dirty="0" smtClean="0">
                <a:solidFill>
                  <a:schemeClr val="tx1"/>
                </a:solidFill>
                <a:latin typeface="微软雅黑" panose="020B0503020204020204" pitchFamily="34" charset="-122"/>
                <a:ea typeface="微软雅黑" panose="020B0503020204020204" pitchFamily="34" charset="-122"/>
              </a:rPr>
              <a:t>描述</a:t>
            </a:r>
            <a:endParaRPr lang="en-US" altLang="zh-CN" sz="2200" dirty="0">
              <a:solidFill>
                <a:schemeClr val="tx1"/>
              </a:solidFill>
              <a:latin typeface="微软雅黑" panose="020B0503020204020204" pitchFamily="34" charset="-122"/>
              <a:ea typeface="微软雅黑" panose="020B0503020204020204" pitchFamily="34" charset="-122"/>
            </a:endParaRPr>
          </a:p>
          <a:p>
            <a:pPr marL="342900" indent="-342900">
              <a:spcBef>
                <a:spcPct val="20000"/>
              </a:spcBef>
              <a:buClr>
                <a:srgbClr val="3333FF"/>
              </a:buClr>
              <a:buFont typeface="Wingdings" pitchFamily="2" charset="2"/>
              <a:buNone/>
            </a:pPr>
            <a:r>
              <a:rPr lang="en-US" altLang="zh-CN" sz="1000" dirty="0">
                <a:solidFill>
                  <a:schemeClr val="tx1"/>
                </a:solidFill>
                <a:latin typeface="微软雅黑" panose="020B0503020204020204" pitchFamily="34" charset="-122"/>
                <a:ea typeface="微软雅黑" panose="020B0503020204020204" pitchFamily="34" charset="-122"/>
              </a:rPr>
              <a:t>   </a:t>
            </a:r>
            <a:endParaRPr lang="zh-CN" altLang="zh-CN" sz="1000" dirty="0">
              <a:solidFill>
                <a:schemeClr val="tx1"/>
              </a:solidFill>
              <a:latin typeface="微软雅黑" panose="020B0503020204020204" pitchFamily="34" charset="-122"/>
              <a:ea typeface="微软雅黑" panose="020B0503020204020204" pitchFamily="34" charset="-122"/>
            </a:endParaRPr>
          </a:p>
          <a:p>
            <a:pPr marL="342900" indent="-342900">
              <a:spcBef>
                <a:spcPct val="20000"/>
              </a:spcBef>
              <a:buClr>
                <a:srgbClr val="3333FF"/>
              </a:buClr>
              <a:buFont typeface="Wingdings" pitchFamily="2" charset="2"/>
              <a:buNone/>
            </a:pPr>
            <a:r>
              <a:rPr lang="zh-CN" altLang="zh-CN" sz="2200" dirty="0">
                <a:solidFill>
                  <a:srgbClr val="FF0000"/>
                </a:solidFill>
                <a:latin typeface="微软雅黑" panose="020B0503020204020204" pitchFamily="34" charset="-122"/>
                <a:ea typeface="微软雅黑" panose="020B0503020204020204" pitchFamily="34" charset="-122"/>
              </a:rPr>
              <a:t>endmodule</a:t>
            </a:r>
            <a:endParaRPr lang="en-US" altLang="zh-CN" sz="2200" dirty="0">
              <a:solidFill>
                <a:srgbClr val="FF0000"/>
              </a:solidFill>
              <a:latin typeface="微软雅黑" panose="020B0503020204020204" pitchFamily="34" charset="-122"/>
              <a:ea typeface="微软雅黑" panose="020B0503020204020204" pitchFamily="34" charset="-122"/>
            </a:endParaRPr>
          </a:p>
        </p:txBody>
      </p:sp>
      <p:sp>
        <p:nvSpPr>
          <p:cNvPr id="6" name="内容占位符 2">
            <a:extLst>
              <a:ext uri="{FF2B5EF4-FFF2-40B4-BE49-F238E27FC236}">
                <a16:creationId xmlns:a16="http://schemas.microsoft.com/office/drawing/2014/main" id="{516BB93B-D273-4754-9730-9EB1FE6F8234}"/>
              </a:ext>
            </a:extLst>
          </p:cNvPr>
          <p:cNvSpPr txBox="1">
            <a:spLocks/>
          </p:cNvSpPr>
          <p:nvPr/>
        </p:nvSpPr>
        <p:spPr bwMode="auto">
          <a:xfrm>
            <a:off x="314790" y="1466750"/>
            <a:ext cx="4464496" cy="502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ts val="300"/>
              </a:spcBef>
              <a:spcAft>
                <a:spcPct val="0"/>
              </a:spcAft>
              <a:buClr>
                <a:srgbClr val="CC6600"/>
              </a:buClr>
              <a:buSzPct val="70000"/>
              <a:buFont typeface="Wingdings" charset="0"/>
              <a:buChar char="n"/>
              <a:defRPr sz="2800" b="0">
                <a:solidFill>
                  <a:schemeClr val="tx1"/>
                </a:solidFill>
                <a:effectLst/>
                <a:latin typeface="微软雅黑" panose="020B0503020204020204" pitchFamily="34" charset="-122"/>
                <a:ea typeface="微软雅黑" panose="020B0503020204020204" pitchFamily="34" charset="-122"/>
                <a:cs typeface="Times New Roman" pitchFamily="18" charset="0"/>
              </a:defRPr>
            </a:lvl1pPr>
            <a:lvl2pPr marL="889000" indent="-439738" algn="l" rtl="0" eaLnBrk="1" fontAlgn="base" hangingPunct="1">
              <a:spcBef>
                <a:spcPts val="300"/>
              </a:spcBef>
              <a:spcAft>
                <a:spcPct val="0"/>
              </a:spcAft>
              <a:buClr>
                <a:schemeClr val="hlink"/>
              </a:buClr>
              <a:buSzPct val="65000"/>
              <a:buFont typeface="Wingdings" charset="0"/>
              <a:buChar char="¡"/>
              <a:defRPr sz="2400" b="0">
                <a:solidFill>
                  <a:schemeClr val="tx1"/>
                </a:solidFill>
                <a:latin typeface="微软雅黑 Light" panose="020B0502040204020203" pitchFamily="34" charset="-122"/>
                <a:ea typeface="微软雅黑 Light" panose="020B0502040204020203" pitchFamily="34" charset="-122"/>
                <a:cs typeface="Times New Roman" pitchFamily="18" charset="0"/>
              </a:defRPr>
            </a:lvl2pPr>
            <a:lvl3pPr marL="1293813" indent="-403225" algn="l" rtl="0" eaLnBrk="1" fontAlgn="base" hangingPunct="1">
              <a:spcBef>
                <a:spcPts val="300"/>
              </a:spcBef>
              <a:spcAft>
                <a:spcPct val="0"/>
              </a:spcAft>
              <a:buClr>
                <a:schemeClr val="accent1"/>
              </a:buClr>
              <a:buSzPct val="70000"/>
              <a:buFont typeface="Wingdings" panose="05000000000000000000" pitchFamily="2" charset="2"/>
              <a:buChar char="u"/>
              <a:defRPr kumimoji="1" sz="2000" b="0">
                <a:solidFill>
                  <a:schemeClr val="tx1"/>
                </a:solidFill>
                <a:latin typeface="仿宋" panose="02010609060101010101" pitchFamily="49" charset="-122"/>
                <a:ea typeface="仿宋" panose="02010609060101010101" pitchFamily="49" charset="-122"/>
                <a:cs typeface="Times New Roman" pitchFamily="18" charset="0"/>
              </a:defRPr>
            </a:lvl3pPr>
            <a:lvl4pPr marL="1681163" indent="-385763" algn="l" rtl="0" eaLnBrk="1" fontAlgn="base" hangingPunct="1">
              <a:spcBef>
                <a:spcPts val="300"/>
              </a:spcBef>
              <a:spcAft>
                <a:spcPct val="0"/>
              </a:spcAft>
              <a:buClr>
                <a:schemeClr val="hlink"/>
              </a:buClr>
              <a:buSzPct val="75000"/>
              <a:buFont typeface="Wingdings" panose="05000000000000000000" pitchFamily="2" charset="2"/>
              <a:buChar char="p"/>
              <a:defRPr kumimoji="1" sz="1800" b="0">
                <a:solidFill>
                  <a:schemeClr val="tx1"/>
                </a:solidFill>
                <a:latin typeface="仿宋" panose="02010609060101010101" pitchFamily="49" charset="-122"/>
                <a:ea typeface="仿宋" panose="02010609060101010101" pitchFamily="49" charset="-122"/>
                <a:cs typeface="Times New Roman" pitchFamily="18" charset="0"/>
              </a:defRPr>
            </a:lvl4pPr>
            <a:lvl5pPr marL="2070100" indent="-387350" algn="l" rtl="0" eaLnBrk="1" fontAlgn="base" hangingPunct="1">
              <a:spcBef>
                <a:spcPts val="300"/>
              </a:spcBef>
              <a:spcAft>
                <a:spcPct val="0"/>
              </a:spcAft>
              <a:buClr>
                <a:schemeClr val="accent1"/>
              </a:buClr>
              <a:buSzPct val="70000"/>
              <a:buFont typeface="Wingdings" panose="05000000000000000000" pitchFamily="2" charset="2"/>
              <a:buChar char="Ø"/>
              <a:defRPr kumimoji="1" sz="1600" b="0">
                <a:solidFill>
                  <a:schemeClr val="tx1"/>
                </a:solidFill>
                <a:latin typeface="Times New Roman" pitchFamily="18" charset="0"/>
                <a:ea typeface="仿宋" panose="02010609060101010101" pitchFamily="49" charset="-122"/>
                <a:cs typeface="Times New Roman" pitchFamily="18" charset="0"/>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lnSpc>
                <a:spcPct val="120000"/>
              </a:lnSpc>
              <a:buNone/>
            </a:pPr>
            <a:r>
              <a:rPr lang="zh-CN" altLang="en-US" sz="2200" b="1" kern="0" dirty="0">
                <a:solidFill>
                  <a:schemeClr val="accent2"/>
                </a:solidFill>
              </a:rPr>
              <a:t>一</a:t>
            </a:r>
            <a:r>
              <a:rPr lang="zh-CN" altLang="en-US" sz="2200" b="1" kern="0" dirty="0" smtClean="0">
                <a:solidFill>
                  <a:schemeClr val="accent2"/>
                </a:solidFill>
              </a:rPr>
              <a:t>个</a:t>
            </a:r>
            <a:r>
              <a:rPr lang="en-US" altLang="zh-CN" sz="2200" b="1" kern="0" dirty="0" smtClean="0">
                <a:solidFill>
                  <a:schemeClr val="accent2"/>
                </a:solidFill>
              </a:rPr>
              <a:t>Verilog</a:t>
            </a:r>
            <a:r>
              <a:rPr lang="zh-CN" altLang="en-US" sz="2200" b="1" kern="0" dirty="0" smtClean="0">
                <a:solidFill>
                  <a:schemeClr val="accent2"/>
                </a:solidFill>
              </a:rPr>
              <a:t>源文件</a:t>
            </a:r>
            <a:r>
              <a:rPr lang="zh-CN" altLang="en-US" sz="2200" b="1" kern="0" dirty="0" smtClean="0">
                <a:solidFill>
                  <a:srgbClr val="C00000"/>
                </a:solidFill>
              </a:rPr>
              <a:t>可有多个模块</a:t>
            </a:r>
            <a:endParaRPr lang="en-US" altLang="zh-CN" sz="2200" b="1" kern="0" dirty="0">
              <a:solidFill>
                <a:srgbClr val="C00000"/>
              </a:solidFill>
            </a:endParaRPr>
          </a:p>
          <a:p>
            <a:pPr marL="0" indent="0">
              <a:lnSpc>
                <a:spcPct val="120000"/>
              </a:lnSpc>
              <a:buNone/>
            </a:pPr>
            <a:r>
              <a:rPr lang="zh-CN" altLang="en-US" sz="2200" b="1" dirty="0" smtClean="0">
                <a:solidFill>
                  <a:srgbClr val="C00000"/>
                </a:solidFill>
                <a:latin typeface="微软雅黑" panose="020B0503020204020204" pitchFamily="34" charset="-122"/>
                <a:ea typeface="微软雅黑" panose="020B0503020204020204" pitchFamily="34" charset="-122"/>
              </a:rPr>
              <a:t>端口定义列表</a:t>
            </a:r>
            <a:r>
              <a:rPr lang="zh-CN" altLang="en-US" sz="2200" b="1" dirty="0" smtClean="0">
                <a:solidFill>
                  <a:schemeClr val="accent2"/>
                </a:solidFill>
                <a:latin typeface="微软雅黑" panose="020B0503020204020204" pitchFamily="34" charset="-122"/>
                <a:ea typeface="微软雅黑" panose="020B0503020204020204" pitchFamily="34" charset="-122"/>
              </a:rPr>
              <a:t>：</a:t>
            </a:r>
            <a:r>
              <a:rPr lang="zh-CN" altLang="zh-CN" sz="2200" b="1" dirty="0" smtClean="0">
                <a:solidFill>
                  <a:schemeClr val="accent2"/>
                </a:solidFill>
                <a:latin typeface="微软雅黑" panose="020B0503020204020204" pitchFamily="34" charset="-122"/>
                <a:ea typeface="微软雅黑" panose="020B0503020204020204" pitchFamily="34" charset="-122"/>
              </a:rPr>
              <a:t>模块</a:t>
            </a:r>
            <a:r>
              <a:rPr lang="zh-CN" altLang="zh-CN" sz="2200" b="1" dirty="0">
                <a:solidFill>
                  <a:schemeClr val="accent2"/>
                </a:solidFill>
                <a:latin typeface="微软雅黑" panose="020B0503020204020204" pitchFamily="34" charset="-122"/>
                <a:ea typeface="微软雅黑" panose="020B0503020204020204" pitchFamily="34" charset="-122"/>
              </a:rPr>
              <a:t>通过输入</a:t>
            </a:r>
            <a:r>
              <a:rPr lang="zh-CN" altLang="en-US" sz="2200" b="1" dirty="0">
                <a:solidFill>
                  <a:schemeClr val="accent2"/>
                </a:solidFill>
                <a:latin typeface="微软雅黑" panose="020B0503020204020204" pitchFamily="34" charset="-122"/>
                <a:ea typeface="微软雅黑" panose="020B0503020204020204" pitchFamily="34" charset="-122"/>
              </a:rPr>
              <a:t>、</a:t>
            </a:r>
            <a:r>
              <a:rPr lang="zh-CN" altLang="zh-CN" sz="2200" b="1" dirty="0">
                <a:solidFill>
                  <a:schemeClr val="accent2"/>
                </a:solidFill>
                <a:latin typeface="微软雅黑" panose="020B0503020204020204" pitchFamily="34" charset="-122"/>
                <a:ea typeface="微软雅黑" panose="020B0503020204020204" pitchFamily="34" charset="-122"/>
              </a:rPr>
              <a:t>输出端口</a:t>
            </a:r>
            <a:r>
              <a:rPr lang="zh-CN" altLang="en-US" sz="2200" b="1" dirty="0">
                <a:solidFill>
                  <a:schemeClr val="accent2"/>
                </a:solidFill>
                <a:latin typeface="微软雅黑" panose="020B0503020204020204" pitchFamily="34" charset="-122"/>
                <a:ea typeface="微软雅黑" panose="020B0503020204020204" pitchFamily="34" charset="-122"/>
              </a:rPr>
              <a:t>与其他</a:t>
            </a:r>
            <a:r>
              <a:rPr lang="zh-CN" altLang="zh-CN" sz="2200" b="1" dirty="0">
                <a:solidFill>
                  <a:schemeClr val="accent2"/>
                </a:solidFill>
                <a:latin typeface="微软雅黑" panose="020B0503020204020204" pitchFamily="34" charset="-122"/>
                <a:ea typeface="微软雅黑" panose="020B0503020204020204" pitchFamily="34" charset="-122"/>
              </a:rPr>
              <a:t>模块</a:t>
            </a:r>
            <a:r>
              <a:rPr lang="zh-CN" altLang="en-US" sz="2200" b="1" dirty="0">
                <a:solidFill>
                  <a:schemeClr val="accent2"/>
                </a:solidFill>
                <a:latin typeface="微软雅黑" panose="020B0503020204020204" pitchFamily="34" charset="-122"/>
                <a:ea typeface="微软雅黑" panose="020B0503020204020204" pitchFamily="34" charset="-122"/>
              </a:rPr>
              <a:t>交互</a:t>
            </a:r>
            <a:r>
              <a:rPr lang="zh-CN" altLang="en-US" sz="2200" b="1" dirty="0" smtClean="0">
                <a:solidFill>
                  <a:schemeClr val="accent2"/>
                </a:solidFill>
                <a:latin typeface="微软雅黑" panose="020B0503020204020204" pitchFamily="34" charset="-122"/>
                <a:ea typeface="微软雅黑" panose="020B0503020204020204" pitchFamily="34" charset="-122"/>
              </a:rPr>
              <a:t>。</a:t>
            </a:r>
            <a:endParaRPr lang="en-US" altLang="zh-CN" sz="2200" b="1" dirty="0">
              <a:solidFill>
                <a:schemeClr val="accent2"/>
              </a:solidFill>
            </a:endParaRPr>
          </a:p>
          <a:p>
            <a:pPr marL="0" indent="0">
              <a:lnSpc>
                <a:spcPct val="120000"/>
              </a:lnSpc>
              <a:buNone/>
            </a:pPr>
            <a:r>
              <a:rPr lang="en-US" altLang="zh-CN" sz="2200" b="1" dirty="0" smtClean="0">
                <a:solidFill>
                  <a:srgbClr val="C00000"/>
                </a:solidFill>
                <a:latin typeface="微软雅黑" panose="020B0503020204020204" pitchFamily="34" charset="-122"/>
                <a:ea typeface="微软雅黑" panose="020B0503020204020204" pitchFamily="34" charset="-122"/>
              </a:rPr>
              <a:t>input</a:t>
            </a:r>
            <a:r>
              <a:rPr lang="zh-CN" altLang="en-US" sz="2200" b="1" dirty="0">
                <a:solidFill>
                  <a:srgbClr val="C00000"/>
                </a:solidFill>
                <a:latin typeface="微软雅黑" panose="020B0503020204020204" pitchFamily="34" charset="-122"/>
                <a:ea typeface="微软雅黑" panose="020B0503020204020204" pitchFamily="34" charset="-122"/>
              </a:rPr>
              <a:t>：</a:t>
            </a:r>
            <a:r>
              <a:rPr lang="zh-CN" altLang="en-US" sz="2200" b="1" dirty="0">
                <a:solidFill>
                  <a:srgbClr val="00B050"/>
                </a:solidFill>
                <a:latin typeface="微软雅黑" panose="020B0503020204020204" pitchFamily="34" charset="-122"/>
                <a:ea typeface="微软雅黑" panose="020B0503020204020204" pitchFamily="34" charset="-122"/>
              </a:rPr>
              <a:t>输入到模块内部的</a:t>
            </a:r>
            <a:r>
              <a:rPr lang="zh-CN" altLang="en-US" sz="2200" b="1" dirty="0" smtClean="0">
                <a:solidFill>
                  <a:srgbClr val="00B050"/>
                </a:solidFill>
                <a:latin typeface="微软雅黑" panose="020B0503020204020204" pitchFamily="34" charset="-122"/>
                <a:ea typeface="微软雅黑" panose="020B0503020204020204" pitchFamily="34" charset="-122"/>
              </a:rPr>
              <a:t>信号</a:t>
            </a:r>
            <a:r>
              <a:rPr lang="en-US" altLang="zh-CN" sz="2200" b="1" dirty="0">
                <a:solidFill>
                  <a:srgbClr val="C00000"/>
                </a:solidFill>
              </a:rPr>
              <a:t>output</a:t>
            </a:r>
            <a:r>
              <a:rPr lang="zh-CN" altLang="en-US" sz="2200" b="1" dirty="0">
                <a:solidFill>
                  <a:srgbClr val="C00000"/>
                </a:solidFill>
              </a:rPr>
              <a:t>：</a:t>
            </a:r>
            <a:r>
              <a:rPr lang="zh-CN" altLang="en-US" sz="2200" b="1" dirty="0">
                <a:solidFill>
                  <a:srgbClr val="00B050"/>
                </a:solidFill>
                <a:latin typeface="微软雅黑" panose="020B0503020204020204" pitchFamily="34" charset="-122"/>
                <a:ea typeface="微软雅黑" panose="020B0503020204020204" pitchFamily="34" charset="-122"/>
              </a:rPr>
              <a:t>输出到模块外部的</a:t>
            </a:r>
            <a:r>
              <a:rPr lang="zh-CN" altLang="en-US" sz="2200" b="1" dirty="0" smtClean="0">
                <a:solidFill>
                  <a:srgbClr val="00B050"/>
                </a:solidFill>
                <a:latin typeface="微软雅黑" panose="020B0503020204020204" pitchFamily="34" charset="-122"/>
                <a:ea typeface="微软雅黑" panose="020B0503020204020204" pitchFamily="34" charset="-122"/>
              </a:rPr>
              <a:t>信号</a:t>
            </a:r>
            <a:r>
              <a:rPr lang="en-US" altLang="zh-CN" sz="2200" b="1" dirty="0" err="1" smtClean="0">
                <a:solidFill>
                  <a:srgbClr val="C00000"/>
                </a:solidFill>
                <a:latin typeface="微软雅黑" panose="020B0503020204020204" pitchFamily="34" charset="-122"/>
                <a:ea typeface="微软雅黑" panose="020B0503020204020204" pitchFamily="34" charset="-122"/>
              </a:rPr>
              <a:t>inout</a:t>
            </a:r>
            <a:r>
              <a:rPr lang="zh-CN" altLang="en-US" sz="2200" b="1" dirty="0">
                <a:solidFill>
                  <a:srgbClr val="C00000"/>
                </a:solidFill>
                <a:latin typeface="微软雅黑" panose="020B0503020204020204" pitchFamily="34" charset="-122"/>
                <a:ea typeface="微软雅黑" panose="020B0503020204020204" pitchFamily="34" charset="-122"/>
              </a:rPr>
              <a:t>：</a:t>
            </a:r>
            <a:r>
              <a:rPr lang="zh-CN" altLang="en-US" sz="2200" b="1" dirty="0">
                <a:solidFill>
                  <a:srgbClr val="00B050"/>
                </a:solidFill>
                <a:latin typeface="微软雅黑" panose="020B0503020204020204" pitchFamily="34" charset="-122"/>
                <a:ea typeface="微软雅黑" panose="020B0503020204020204" pitchFamily="34" charset="-122"/>
              </a:rPr>
              <a:t>表示双向信号</a:t>
            </a:r>
            <a:endParaRPr lang="en-US" altLang="zh-CN" sz="2200" b="1" dirty="0">
              <a:solidFill>
                <a:srgbClr val="00B050"/>
              </a:solidFill>
              <a:latin typeface="微软雅黑" panose="020B0503020204020204" pitchFamily="34" charset="-122"/>
              <a:ea typeface="微软雅黑" panose="020B0503020204020204" pitchFamily="34" charset="-122"/>
            </a:endParaRPr>
          </a:p>
          <a:p>
            <a:pPr marL="0" indent="0">
              <a:lnSpc>
                <a:spcPct val="120000"/>
              </a:lnSpc>
              <a:buNone/>
            </a:pPr>
            <a:r>
              <a:rPr lang="zh-CN" altLang="en-US" sz="2200" b="1" kern="0" dirty="0" smtClean="0">
                <a:solidFill>
                  <a:srgbClr val="C00000"/>
                </a:solidFill>
                <a:latin typeface="微软雅黑" panose="020B0503020204020204" pitchFamily="34" charset="-122"/>
                <a:ea typeface="微软雅黑" panose="020B0503020204020204" pitchFamily="34" charset="-122"/>
              </a:rPr>
              <a:t>内部信号定义</a:t>
            </a:r>
            <a:r>
              <a:rPr lang="zh-CN" altLang="en-US" sz="2200" b="1" kern="0" dirty="0" smtClean="0">
                <a:solidFill>
                  <a:schemeClr val="accent2"/>
                </a:solidFill>
                <a:latin typeface="微软雅黑" panose="020B0503020204020204" pitchFamily="34" charset="-122"/>
                <a:ea typeface="微软雅黑" panose="020B0503020204020204" pitchFamily="34" charset="-122"/>
              </a:rPr>
              <a:t>：列出模块内需使用的信号。</a:t>
            </a:r>
            <a:r>
              <a:rPr lang="zh-CN" altLang="en-US" sz="2200" b="1" kern="0" dirty="0" smtClean="0">
                <a:solidFill>
                  <a:srgbClr val="00B050"/>
                </a:solidFill>
                <a:latin typeface="微软雅黑" panose="020B0503020204020204" pitchFamily="34" charset="-122"/>
                <a:ea typeface="微软雅黑" panose="020B0503020204020204" pitchFamily="34" charset="-122"/>
              </a:rPr>
              <a:t>如</a:t>
            </a:r>
            <a:r>
              <a:rPr lang="en-US" altLang="zh-CN" sz="2200" b="1" kern="0" dirty="0" err="1" smtClean="0">
                <a:solidFill>
                  <a:srgbClr val="00B050"/>
                </a:solidFill>
              </a:rPr>
              <a:t>sim_top</a:t>
            </a:r>
            <a:r>
              <a:rPr lang="zh-CN" altLang="en-US" sz="2200" b="1" kern="0" dirty="0" smtClean="0">
                <a:solidFill>
                  <a:srgbClr val="00B050"/>
                </a:solidFill>
              </a:rPr>
              <a:t>模块中的</a:t>
            </a:r>
            <a:r>
              <a:rPr lang="en-US" altLang="zh-CN" sz="2200" b="1" kern="0" dirty="0" err="1" smtClean="0">
                <a:solidFill>
                  <a:srgbClr val="00B050"/>
                </a:solidFill>
              </a:rPr>
              <a:t>a_in</a:t>
            </a:r>
            <a:endParaRPr lang="en-US" altLang="zh-CN" sz="2200" b="1" kern="0" dirty="0" smtClean="0">
              <a:solidFill>
                <a:srgbClr val="00B050"/>
              </a:solidFill>
            </a:endParaRPr>
          </a:p>
          <a:p>
            <a:pPr marL="0" indent="0">
              <a:lnSpc>
                <a:spcPct val="120000"/>
              </a:lnSpc>
              <a:buNone/>
            </a:pPr>
            <a:r>
              <a:rPr lang="zh-CN" altLang="en-US" sz="2200" b="1" kern="0" dirty="0" smtClean="0">
                <a:solidFill>
                  <a:srgbClr val="C00000"/>
                </a:solidFill>
              </a:rPr>
              <a:t>功能语句描述</a:t>
            </a:r>
            <a:r>
              <a:rPr lang="zh-CN" altLang="en-US" sz="2200" b="1" kern="0" dirty="0" smtClean="0">
                <a:solidFill>
                  <a:schemeClr val="accent2"/>
                </a:solidFill>
              </a:rPr>
              <a:t>：模块的主体部分，用于描述模块的功能。</a:t>
            </a:r>
            <a:r>
              <a:rPr lang="zh-CN" altLang="en-US" sz="2200" b="1" kern="0" dirty="0" smtClean="0">
                <a:solidFill>
                  <a:srgbClr val="00B050"/>
                </a:solidFill>
              </a:rPr>
              <a:t>如</a:t>
            </a:r>
            <a:r>
              <a:rPr lang="en-US" altLang="zh-CN" sz="2200" b="1" kern="0" dirty="0" smtClean="0">
                <a:solidFill>
                  <a:srgbClr val="00B050"/>
                </a:solidFill>
              </a:rPr>
              <a:t>top</a:t>
            </a:r>
            <a:r>
              <a:rPr lang="zh-CN" altLang="en-US" sz="2200" b="1" kern="0" dirty="0">
                <a:solidFill>
                  <a:srgbClr val="00B050"/>
                </a:solidFill>
              </a:rPr>
              <a:t>模块中的</a:t>
            </a:r>
            <a:r>
              <a:rPr lang="en-US" altLang="zh-CN" sz="2200" b="1" kern="0" dirty="0" smtClean="0">
                <a:solidFill>
                  <a:srgbClr val="00B050"/>
                </a:solidFill>
              </a:rPr>
              <a:t>assign</a:t>
            </a:r>
            <a:r>
              <a:rPr lang="zh-CN" altLang="en-US" sz="2200" b="1" kern="0" dirty="0" smtClean="0">
                <a:solidFill>
                  <a:srgbClr val="00B050"/>
                </a:solidFill>
              </a:rPr>
              <a:t>语句；</a:t>
            </a:r>
            <a:r>
              <a:rPr lang="en-US" altLang="zh-CN" sz="2200" b="1" kern="0" dirty="0" err="1">
                <a:solidFill>
                  <a:srgbClr val="00B050"/>
                </a:solidFill>
              </a:rPr>
              <a:t>sim_top</a:t>
            </a:r>
            <a:r>
              <a:rPr lang="zh-CN" altLang="en-US" sz="2200" b="1" kern="0" dirty="0">
                <a:solidFill>
                  <a:srgbClr val="00B050"/>
                </a:solidFill>
              </a:rPr>
              <a:t>模块中</a:t>
            </a:r>
            <a:r>
              <a:rPr lang="zh-CN" altLang="en-US" sz="2200" b="1" kern="0" dirty="0" smtClean="0">
                <a:solidFill>
                  <a:srgbClr val="00B050"/>
                </a:solidFill>
              </a:rPr>
              <a:t>的</a:t>
            </a:r>
            <a:r>
              <a:rPr lang="zh-CN" altLang="en-US" sz="2200" b="1" kern="0" dirty="0" smtClean="0">
                <a:solidFill>
                  <a:srgbClr val="7030A0"/>
                </a:solidFill>
              </a:rPr>
              <a:t>实例化语句</a:t>
            </a:r>
            <a:r>
              <a:rPr lang="en-US" altLang="zh-CN" sz="2200" b="1" kern="0" dirty="0" smtClean="0">
                <a:solidFill>
                  <a:srgbClr val="7030A0"/>
                </a:solidFill>
              </a:rPr>
              <a:t>top </a:t>
            </a:r>
            <a:r>
              <a:rPr lang="en-US" altLang="zh-CN" sz="2200" b="1" kern="0" dirty="0" err="1" smtClean="0">
                <a:solidFill>
                  <a:srgbClr val="7030A0"/>
                </a:solidFill>
              </a:rPr>
              <a:t>dut</a:t>
            </a:r>
            <a:r>
              <a:rPr lang="en-US" altLang="zh-CN" sz="2200" b="1" kern="0" dirty="0" smtClean="0">
                <a:solidFill>
                  <a:srgbClr val="7030A0"/>
                </a:solidFill>
              </a:rPr>
              <a:t>(</a:t>
            </a:r>
            <a:r>
              <a:rPr lang="en-US" altLang="zh-CN" sz="2200" b="1" kern="0" dirty="0" smtClean="0">
                <a:solidFill>
                  <a:srgbClr val="7030A0"/>
                </a:solidFill>
                <a:latin typeface="+mn-ea"/>
                <a:ea typeface="+mn-ea"/>
              </a:rPr>
              <a:t>……</a:t>
            </a:r>
            <a:r>
              <a:rPr lang="en-US" altLang="zh-CN" sz="2200" b="1" kern="0" dirty="0" smtClean="0">
                <a:solidFill>
                  <a:srgbClr val="7030A0"/>
                </a:solidFill>
              </a:rPr>
              <a:t>)</a:t>
            </a:r>
            <a:r>
              <a:rPr lang="zh-CN" altLang="en-US" sz="2200" b="1" kern="0" dirty="0" smtClean="0">
                <a:solidFill>
                  <a:srgbClr val="00B050"/>
                </a:solidFill>
              </a:rPr>
              <a:t>。</a:t>
            </a:r>
            <a:endParaRPr lang="en-US" altLang="zh-CN" sz="2200" b="1" kern="0" dirty="0">
              <a:solidFill>
                <a:srgbClr val="00B050"/>
              </a:solidFill>
            </a:endParaRPr>
          </a:p>
          <a:p>
            <a:pPr marL="0" indent="0">
              <a:buNone/>
            </a:pPr>
            <a:endParaRPr lang="en-US" altLang="zh-CN" sz="2200" b="1" kern="0" dirty="0" smtClean="0">
              <a:solidFill>
                <a:srgbClr val="00B050"/>
              </a:solidFill>
            </a:endParaRPr>
          </a:p>
        </p:txBody>
      </p:sp>
      <p:sp>
        <p:nvSpPr>
          <p:cNvPr id="7" name="矩形 6"/>
          <p:cNvSpPr/>
          <p:nvPr/>
        </p:nvSpPr>
        <p:spPr>
          <a:xfrm>
            <a:off x="4913358" y="3719581"/>
            <a:ext cx="4131634" cy="2769989"/>
          </a:xfrm>
          <a:prstGeom prst="rect">
            <a:avLst/>
          </a:prstGeom>
        </p:spPr>
        <p:txBody>
          <a:bodyPr wrap="square">
            <a:spAutoFit/>
          </a:bodyPr>
          <a:lstStyle/>
          <a:p>
            <a:pPr marL="0" indent="0">
              <a:buNone/>
            </a:pPr>
            <a:r>
              <a:rPr lang="zh-CN" altLang="en-US" sz="2200" kern="0" dirty="0">
                <a:solidFill>
                  <a:srgbClr val="C00000"/>
                </a:solidFill>
                <a:latin typeface="微软雅黑" panose="020B0503020204020204" pitchFamily="34" charset="-122"/>
                <a:ea typeface="微软雅黑" panose="020B0503020204020204" pitchFamily="34" charset="-122"/>
              </a:rPr>
              <a:t>模块</a:t>
            </a:r>
            <a:r>
              <a:rPr lang="zh-CN" altLang="en-US" sz="2200" kern="0" dirty="0" smtClean="0">
                <a:solidFill>
                  <a:srgbClr val="C00000"/>
                </a:solidFill>
                <a:latin typeface="微软雅黑" panose="020B0503020204020204" pitchFamily="34" charset="-122"/>
                <a:ea typeface="微软雅黑" panose="020B0503020204020204" pitchFamily="34" charset="-122"/>
              </a:rPr>
              <a:t>实例化语句</a:t>
            </a:r>
            <a:r>
              <a:rPr lang="zh-CN" altLang="en-US" sz="2200" kern="0" dirty="0" smtClean="0">
                <a:solidFill>
                  <a:schemeClr val="accent2"/>
                </a:solidFill>
                <a:latin typeface="微软雅黑" panose="020B0503020204020204" pitchFamily="34" charset="-122"/>
                <a:ea typeface="微软雅黑" panose="020B0503020204020204" pitchFamily="34" charset="-122"/>
              </a:rPr>
              <a:t>的语法如下：</a:t>
            </a:r>
            <a:endParaRPr lang="en-US" altLang="zh-CN" sz="2200" kern="0" dirty="0">
              <a:solidFill>
                <a:schemeClr val="accent2"/>
              </a:solidFill>
              <a:latin typeface="微软雅黑" panose="020B0503020204020204" pitchFamily="34" charset="-122"/>
              <a:ea typeface="微软雅黑" panose="020B0503020204020204" pitchFamily="34" charset="-122"/>
            </a:endParaRPr>
          </a:p>
          <a:p>
            <a:pPr marL="449262" lvl="1" indent="0">
              <a:buNone/>
            </a:pPr>
            <a:r>
              <a:rPr lang="zh-CN" altLang="en-US" sz="2200" kern="0" dirty="0">
                <a:solidFill>
                  <a:srgbClr val="00B050"/>
                </a:solidFill>
                <a:latin typeface="微软雅黑" panose="020B0503020204020204" pitchFamily="34" charset="-122"/>
                <a:ea typeface="微软雅黑" panose="020B0503020204020204" pitchFamily="34" charset="-122"/>
              </a:rPr>
              <a:t>模块</a:t>
            </a:r>
            <a:r>
              <a:rPr lang="zh-CN" altLang="en-US" sz="2200" kern="0" dirty="0" smtClean="0">
                <a:solidFill>
                  <a:srgbClr val="00B050"/>
                </a:solidFill>
                <a:latin typeface="微软雅黑" panose="020B0503020204020204" pitchFamily="34" charset="-122"/>
                <a:ea typeface="微软雅黑" panose="020B0503020204020204" pitchFamily="34" charset="-122"/>
              </a:rPr>
              <a:t>名  </a:t>
            </a:r>
            <a:r>
              <a:rPr lang="zh-CN" altLang="en-US" sz="2200" kern="0" dirty="0">
                <a:solidFill>
                  <a:srgbClr val="00B050"/>
                </a:solidFill>
                <a:latin typeface="微软雅黑" panose="020B0503020204020204" pitchFamily="34" charset="-122"/>
                <a:ea typeface="微软雅黑" panose="020B0503020204020204" pitchFamily="34" charset="-122"/>
              </a:rPr>
              <a:t>实例</a:t>
            </a:r>
            <a:r>
              <a:rPr lang="zh-CN" altLang="en-US" sz="2200" kern="0" dirty="0" smtClean="0">
                <a:solidFill>
                  <a:srgbClr val="00B050"/>
                </a:solidFill>
                <a:latin typeface="微软雅黑" panose="020B0503020204020204" pitchFamily="34" charset="-122"/>
                <a:ea typeface="微软雅黑" panose="020B0503020204020204" pitchFamily="34" charset="-122"/>
              </a:rPr>
              <a:t>标识符</a:t>
            </a:r>
            <a:r>
              <a:rPr lang="en-US" altLang="zh-CN" sz="2200" kern="0" dirty="0" smtClean="0">
                <a:solidFill>
                  <a:srgbClr val="00B050"/>
                </a:solidFill>
                <a:latin typeface="微软雅黑" panose="020B0503020204020204" pitchFamily="34" charset="-122"/>
                <a:ea typeface="微软雅黑" panose="020B0503020204020204" pitchFamily="34" charset="-122"/>
              </a:rPr>
              <a:t>(</a:t>
            </a:r>
            <a:r>
              <a:rPr lang="zh-CN" altLang="en-US" sz="2200" kern="0" dirty="0" smtClean="0">
                <a:solidFill>
                  <a:srgbClr val="00B050"/>
                </a:solidFill>
                <a:latin typeface="微软雅黑" panose="020B0503020204020204" pitchFamily="34" charset="-122"/>
                <a:ea typeface="微软雅黑" panose="020B0503020204020204" pitchFamily="34" charset="-122"/>
              </a:rPr>
              <a:t>端口</a:t>
            </a:r>
            <a:r>
              <a:rPr lang="zh-CN" altLang="en-US" sz="2200" kern="0" dirty="0">
                <a:solidFill>
                  <a:srgbClr val="00B050"/>
                </a:solidFill>
                <a:latin typeface="微软雅黑" panose="020B0503020204020204" pitchFamily="34" charset="-122"/>
                <a:ea typeface="微软雅黑" panose="020B0503020204020204" pitchFamily="34" charset="-122"/>
              </a:rPr>
              <a:t>关联列表）</a:t>
            </a:r>
            <a:endParaRPr lang="en-US" altLang="zh-CN" sz="2200" kern="0" dirty="0">
              <a:solidFill>
                <a:srgbClr val="00B050"/>
              </a:solidFill>
              <a:latin typeface="微软雅黑" panose="020B0503020204020204" pitchFamily="34" charset="-122"/>
              <a:ea typeface="微软雅黑" panose="020B0503020204020204" pitchFamily="34" charset="-122"/>
            </a:endParaRPr>
          </a:p>
          <a:p>
            <a:pPr marL="449262" lvl="1" indent="0">
              <a:buNone/>
            </a:pPr>
            <a:endParaRPr lang="en-US" altLang="zh-CN" sz="1000" kern="0" dirty="0" smtClean="0">
              <a:solidFill>
                <a:schemeClr val="accent2"/>
              </a:solidFill>
              <a:latin typeface="微软雅黑" panose="020B0503020204020204" pitchFamily="34" charset="-122"/>
              <a:ea typeface="微软雅黑" panose="020B0503020204020204" pitchFamily="34" charset="-122"/>
            </a:endParaRPr>
          </a:p>
          <a:p>
            <a:pPr indent="-7938"/>
            <a:r>
              <a:rPr lang="zh-CN" altLang="en-US" sz="2200" kern="0" dirty="0" smtClean="0">
                <a:solidFill>
                  <a:srgbClr val="7030A0"/>
                </a:solidFill>
                <a:latin typeface="微软雅黑" panose="020B0503020204020204" pitchFamily="34" charset="-122"/>
                <a:ea typeface="微软雅黑" panose="020B0503020204020204" pitchFamily="34" charset="-122"/>
              </a:rPr>
              <a:t>端口关联</a:t>
            </a:r>
            <a:r>
              <a:rPr lang="zh-CN" altLang="en-US" sz="2200" kern="0" dirty="0">
                <a:solidFill>
                  <a:srgbClr val="7030A0"/>
                </a:solidFill>
                <a:latin typeface="微软雅黑" panose="020B0503020204020204" pitchFamily="34" charset="-122"/>
                <a:ea typeface="微软雅黑" panose="020B0503020204020204" pitchFamily="34" charset="-122"/>
              </a:rPr>
              <a:t>列</a:t>
            </a:r>
            <a:r>
              <a:rPr lang="zh-CN" altLang="en-US" sz="2200" kern="0" dirty="0" smtClean="0">
                <a:solidFill>
                  <a:srgbClr val="7030A0"/>
                </a:solidFill>
                <a:latin typeface="微软雅黑" panose="020B0503020204020204" pitchFamily="34" charset="-122"/>
                <a:ea typeface="微软雅黑" panose="020B0503020204020204" pitchFamily="34" charset="-122"/>
              </a:rPr>
              <a:t>表</a:t>
            </a:r>
            <a:r>
              <a:rPr lang="zh-CN" altLang="en-US" sz="2200" kern="0" dirty="0" smtClean="0">
                <a:solidFill>
                  <a:schemeClr val="accent2"/>
                </a:solidFill>
                <a:latin typeface="微软雅黑" panose="020B0503020204020204" pitchFamily="34" charset="-122"/>
                <a:ea typeface="微软雅黑" panose="020B0503020204020204" pitchFamily="34" charset="-122"/>
              </a:rPr>
              <a:t>：</a:t>
            </a:r>
            <a:r>
              <a:rPr lang="zh-CN" altLang="en-US" sz="2200" kern="0" dirty="0">
                <a:solidFill>
                  <a:srgbClr val="00B050"/>
                </a:solidFill>
                <a:latin typeface="微软雅黑" panose="020B0503020204020204" pitchFamily="34" charset="-122"/>
                <a:ea typeface="微软雅黑" panose="020B0503020204020204" pitchFamily="34" charset="-122"/>
              </a:rPr>
              <a:t>按顺序关联或按端口名字</a:t>
            </a:r>
            <a:r>
              <a:rPr lang="zh-CN" altLang="en-US" sz="2200" kern="0" dirty="0" smtClean="0">
                <a:solidFill>
                  <a:srgbClr val="00B050"/>
                </a:solidFill>
                <a:latin typeface="微软雅黑" panose="020B0503020204020204" pitchFamily="34" charset="-122"/>
                <a:ea typeface="微软雅黑" panose="020B0503020204020204" pitchFamily="34" charset="-122"/>
              </a:rPr>
              <a:t>关联</a:t>
            </a:r>
            <a:endParaRPr lang="en-US" altLang="zh-CN" sz="2200" kern="0" dirty="0" smtClean="0">
              <a:solidFill>
                <a:srgbClr val="00B050"/>
              </a:solidFill>
              <a:latin typeface="微软雅黑" panose="020B0503020204020204" pitchFamily="34" charset="-122"/>
              <a:ea typeface="微软雅黑" panose="020B0503020204020204" pitchFamily="34" charset="-122"/>
            </a:endParaRPr>
          </a:p>
          <a:p>
            <a:pPr indent="-7938"/>
            <a:endParaRPr lang="en-US" altLang="zh-CN" sz="1000" kern="0" dirty="0" smtClean="0">
              <a:solidFill>
                <a:srgbClr val="00B050"/>
              </a:solidFill>
              <a:latin typeface="微软雅黑" panose="020B0503020204020204" pitchFamily="34" charset="-122"/>
              <a:ea typeface="微软雅黑" panose="020B0503020204020204" pitchFamily="34" charset="-122"/>
            </a:endParaRPr>
          </a:p>
          <a:p>
            <a:pPr indent="-7938"/>
            <a:r>
              <a:rPr lang="zh-CN" altLang="en-US" sz="2200" kern="0" dirty="0" smtClean="0">
                <a:solidFill>
                  <a:srgbClr val="C00000"/>
                </a:solidFill>
                <a:latin typeface="微软雅黑" panose="020B0503020204020204" pitchFamily="34" charset="-122"/>
                <a:ea typeface="微软雅黑" panose="020B0503020204020204" pitchFamily="34" charset="-122"/>
              </a:rPr>
              <a:t>模块实例化语句</a:t>
            </a:r>
            <a:r>
              <a:rPr lang="zh-CN" altLang="en-US" sz="2200" kern="0" dirty="0" smtClean="0">
                <a:solidFill>
                  <a:srgbClr val="7030A0"/>
                </a:solidFill>
                <a:latin typeface="微软雅黑" panose="020B0503020204020204" pitchFamily="34" charset="-122"/>
                <a:ea typeface="微软雅黑" panose="020B0503020204020204" pitchFamily="34" charset="-122"/>
              </a:rPr>
              <a:t>相当于模块调用</a:t>
            </a:r>
            <a:endParaRPr lang="en-US" altLang="zh-CN" sz="2200" kern="0" dirty="0" smtClean="0">
              <a:solidFill>
                <a:srgbClr val="7030A0"/>
              </a:solidFill>
              <a:latin typeface="微软雅黑" panose="020B0503020204020204" pitchFamily="34" charset="-122"/>
              <a:ea typeface="微软雅黑" panose="020B0503020204020204" pitchFamily="34" charset="-122"/>
            </a:endParaRPr>
          </a:p>
          <a:p>
            <a:pPr indent="-7938"/>
            <a:r>
              <a:rPr lang="zh-CN" altLang="en-US" sz="2200" kern="0" dirty="0" smtClean="0">
                <a:solidFill>
                  <a:srgbClr val="00B050"/>
                </a:solidFill>
                <a:latin typeface="微软雅黑" panose="020B0503020204020204" pitchFamily="34" charset="-122"/>
                <a:ea typeface="微软雅黑" panose="020B0503020204020204" pitchFamily="34" charset="-122"/>
              </a:rPr>
              <a:t>如，</a:t>
            </a:r>
            <a:r>
              <a:rPr lang="en-US" altLang="zh-CN" sz="2200" kern="0" dirty="0" err="1" smtClean="0">
                <a:solidFill>
                  <a:schemeClr val="accent2"/>
                </a:solidFill>
                <a:latin typeface="微软雅黑" panose="020B0503020204020204" pitchFamily="34" charset="-122"/>
                <a:ea typeface="微软雅黑" panose="020B0503020204020204" pitchFamily="34" charset="-122"/>
              </a:rPr>
              <a:t>sim_top</a:t>
            </a:r>
            <a:r>
              <a:rPr lang="zh-CN" altLang="en-US" sz="2200" kern="0" dirty="0" smtClean="0">
                <a:solidFill>
                  <a:schemeClr val="accent2"/>
                </a:solidFill>
                <a:latin typeface="微软雅黑" panose="020B0503020204020204" pitchFamily="34" charset="-122"/>
                <a:ea typeface="微软雅黑" panose="020B0503020204020204" pitchFamily="34" charset="-122"/>
              </a:rPr>
              <a:t>是</a:t>
            </a:r>
            <a:r>
              <a:rPr lang="en-US" altLang="zh-CN" sz="2200" kern="0" dirty="0" smtClean="0">
                <a:solidFill>
                  <a:schemeClr val="accent2"/>
                </a:solidFill>
                <a:latin typeface="微软雅黑" panose="020B0503020204020204" pitchFamily="34" charset="-122"/>
                <a:ea typeface="微软雅黑" panose="020B0503020204020204" pitchFamily="34" charset="-122"/>
              </a:rPr>
              <a:t>top</a:t>
            </a:r>
            <a:r>
              <a:rPr lang="zh-CN" altLang="en-US" sz="2200" kern="0" dirty="0" smtClean="0">
                <a:solidFill>
                  <a:schemeClr val="accent2"/>
                </a:solidFill>
                <a:latin typeface="微软雅黑" panose="020B0503020204020204" pitchFamily="34" charset="-122"/>
                <a:ea typeface="微软雅黑" panose="020B0503020204020204" pitchFamily="34" charset="-122"/>
              </a:rPr>
              <a:t>的父模块</a:t>
            </a:r>
            <a:endParaRPr lang="zh-CN" altLang="en-US" sz="2200" kern="0"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47971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2D179F-811E-4E66-BC34-E44A83888BF0}"/>
              </a:ext>
            </a:extLst>
          </p:cNvPr>
          <p:cNvSpPr>
            <a:spLocks noGrp="1"/>
          </p:cNvSpPr>
          <p:nvPr>
            <p:ph type="title"/>
          </p:nvPr>
        </p:nvSpPr>
        <p:spPr/>
        <p:txBody>
          <a:bodyPr/>
          <a:lstStyle/>
          <a:p>
            <a:r>
              <a:rPr lang="en-US" altLang="zh-CN" b="1" dirty="0"/>
              <a:t>3.2 </a:t>
            </a:r>
            <a:r>
              <a:rPr lang="zh-CN" altLang="en-US" b="1" dirty="0"/>
              <a:t>标识符、常量和注释</a:t>
            </a:r>
          </a:p>
        </p:txBody>
      </p:sp>
      <p:sp>
        <p:nvSpPr>
          <p:cNvPr id="3" name="内容占位符 2">
            <a:extLst>
              <a:ext uri="{FF2B5EF4-FFF2-40B4-BE49-F238E27FC236}">
                <a16:creationId xmlns:a16="http://schemas.microsoft.com/office/drawing/2014/main" id="{9221C472-DFF0-4B23-BE43-DC87C1C3C007}"/>
              </a:ext>
            </a:extLst>
          </p:cNvPr>
          <p:cNvSpPr>
            <a:spLocks noGrp="1"/>
          </p:cNvSpPr>
          <p:nvPr>
            <p:ph idx="1"/>
          </p:nvPr>
        </p:nvSpPr>
        <p:spPr>
          <a:xfrm>
            <a:off x="444500" y="889000"/>
            <a:ext cx="8523654" cy="4632807"/>
          </a:xfrm>
        </p:spPr>
        <p:txBody>
          <a:bodyPr/>
          <a:lstStyle/>
          <a:p>
            <a:pPr>
              <a:spcBef>
                <a:spcPts val="600"/>
              </a:spcBef>
              <a:spcAft>
                <a:spcPts val="600"/>
              </a:spcAft>
            </a:pPr>
            <a:r>
              <a:rPr lang="zh-CN" altLang="en-US" sz="2200" b="1" dirty="0"/>
              <a:t>标识符：</a:t>
            </a:r>
            <a:r>
              <a:rPr lang="zh-CN" altLang="zh-CN" sz="2200" b="1" dirty="0"/>
              <a:t>以</a:t>
            </a:r>
            <a:r>
              <a:rPr lang="zh-CN" altLang="zh-CN" sz="2200" b="1" dirty="0">
                <a:solidFill>
                  <a:srgbClr val="FF0000"/>
                </a:solidFill>
              </a:rPr>
              <a:t>字母</a:t>
            </a:r>
            <a:r>
              <a:rPr lang="zh-CN" altLang="zh-CN" sz="2200" b="1" dirty="0"/>
              <a:t>或</a:t>
            </a:r>
            <a:r>
              <a:rPr lang="zh-CN" altLang="zh-CN" sz="2200" b="1" dirty="0">
                <a:solidFill>
                  <a:srgbClr val="FF0000"/>
                </a:solidFill>
              </a:rPr>
              <a:t>下划线</a:t>
            </a:r>
            <a:r>
              <a:rPr lang="zh-CN" altLang="zh-CN" sz="2200" b="1" dirty="0"/>
              <a:t>开头，可包含字母、数字、下划线和美元</a:t>
            </a:r>
            <a:r>
              <a:rPr lang="en-US" altLang="zh-CN" sz="2200" b="1" dirty="0"/>
              <a:t>$</a:t>
            </a:r>
            <a:r>
              <a:rPr lang="zh-CN" altLang="zh-CN" sz="2200" b="1" dirty="0"/>
              <a:t>符号</a:t>
            </a:r>
            <a:r>
              <a:rPr lang="zh-CN" altLang="en-US" sz="2200" b="1" dirty="0"/>
              <a:t>，用来</a:t>
            </a:r>
            <a:r>
              <a:rPr lang="zh-CN" altLang="en-US" sz="2200" b="1" dirty="0" smtClean="0"/>
              <a:t>描述“对象”</a:t>
            </a:r>
            <a:r>
              <a:rPr lang="zh-CN" altLang="en-US" sz="2200" b="1" dirty="0"/>
              <a:t>的名称。</a:t>
            </a:r>
            <a:r>
              <a:rPr lang="zh-CN" altLang="zh-CN" sz="2200" b="1" dirty="0"/>
              <a:t>如</a:t>
            </a:r>
            <a:r>
              <a:rPr lang="zh-CN" altLang="zh-CN" sz="2200" b="1" dirty="0">
                <a:solidFill>
                  <a:srgbClr val="C00000"/>
                </a:solidFill>
              </a:rPr>
              <a:t>模块名</a:t>
            </a:r>
            <a:r>
              <a:rPr lang="zh-CN" altLang="zh-CN" sz="2200" b="1" dirty="0"/>
              <a:t>、</a:t>
            </a:r>
            <a:r>
              <a:rPr lang="zh-CN" altLang="zh-CN" sz="2200" b="1" dirty="0">
                <a:solidFill>
                  <a:srgbClr val="C00000"/>
                </a:solidFill>
              </a:rPr>
              <a:t>端口名</a:t>
            </a:r>
            <a:r>
              <a:rPr lang="zh-CN" altLang="zh-CN" sz="2200" b="1" dirty="0"/>
              <a:t>、</a:t>
            </a:r>
            <a:r>
              <a:rPr lang="zh-CN" altLang="zh-CN" sz="2200" b="1" dirty="0">
                <a:solidFill>
                  <a:srgbClr val="C00000"/>
                </a:solidFill>
              </a:rPr>
              <a:t>变量名</a:t>
            </a:r>
            <a:r>
              <a:rPr lang="zh-CN" altLang="zh-CN" sz="2200" b="1" dirty="0"/>
              <a:t>、</a:t>
            </a:r>
            <a:r>
              <a:rPr lang="zh-CN" altLang="zh-CN" sz="2200" b="1" dirty="0">
                <a:solidFill>
                  <a:srgbClr val="C00000"/>
                </a:solidFill>
              </a:rPr>
              <a:t>常量名</a:t>
            </a:r>
            <a:r>
              <a:rPr lang="zh-CN" altLang="zh-CN" sz="2200" b="1" dirty="0"/>
              <a:t>、</a:t>
            </a:r>
            <a:r>
              <a:rPr lang="zh-CN" altLang="zh-CN" sz="2200" b="1" dirty="0">
                <a:solidFill>
                  <a:srgbClr val="C00000"/>
                </a:solidFill>
              </a:rPr>
              <a:t>实例名</a:t>
            </a:r>
            <a:r>
              <a:rPr lang="zh-CN" altLang="zh-CN" sz="2200" b="1" dirty="0"/>
              <a:t>等。</a:t>
            </a:r>
            <a:endParaRPr lang="en-US" altLang="zh-CN" sz="2200" b="1" dirty="0"/>
          </a:p>
          <a:p>
            <a:pPr lvl="1">
              <a:spcBef>
                <a:spcPts val="600"/>
              </a:spcBef>
              <a:spcAft>
                <a:spcPts val="600"/>
              </a:spcAft>
            </a:pPr>
            <a:r>
              <a:rPr lang="zh-CN" altLang="zh-CN" sz="2200" dirty="0">
                <a:latin typeface="微软雅黑" panose="020B0503020204020204" pitchFamily="34" charset="-122"/>
                <a:ea typeface="微软雅黑" panose="020B0503020204020204" pitchFamily="34" charset="-122"/>
              </a:rPr>
              <a:t>标识符不能与</a:t>
            </a:r>
            <a:r>
              <a:rPr lang="zh-CN" altLang="zh-CN" sz="2200" dirty="0">
                <a:solidFill>
                  <a:srgbClr val="FF0000"/>
                </a:solidFill>
                <a:latin typeface="微软雅黑" panose="020B0503020204020204" pitchFamily="34" charset="-122"/>
                <a:ea typeface="微软雅黑" panose="020B0503020204020204" pitchFamily="34" charset="-122"/>
              </a:rPr>
              <a:t>关键字</a:t>
            </a:r>
            <a:r>
              <a:rPr lang="zh-CN" altLang="zh-CN" sz="2200" dirty="0">
                <a:latin typeface="微软雅黑" panose="020B0503020204020204" pitchFamily="34" charset="-122"/>
                <a:ea typeface="微软雅黑" panose="020B0503020204020204" pitchFamily="34" charset="-122"/>
              </a:rPr>
              <a:t>同名</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lvl="1">
              <a:spcBef>
                <a:spcPts val="600"/>
              </a:spcBef>
              <a:spcAft>
                <a:spcPts val="600"/>
              </a:spcAft>
            </a:pPr>
            <a:r>
              <a:rPr lang="zh-CN" altLang="zh-CN" sz="2200" dirty="0">
                <a:latin typeface="微软雅黑" panose="020B0503020204020204" pitchFamily="34" charset="-122"/>
                <a:ea typeface="微软雅黑" panose="020B0503020204020204" pitchFamily="34" charset="-122"/>
              </a:rPr>
              <a:t>应采用有意义的名字</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lvl="1">
              <a:spcBef>
                <a:spcPts val="600"/>
              </a:spcBef>
              <a:spcAft>
                <a:spcPts val="600"/>
              </a:spcAft>
            </a:pPr>
            <a:r>
              <a:rPr lang="zh-CN" altLang="zh-CN" sz="2200" dirty="0">
                <a:latin typeface="微软雅黑" panose="020B0503020204020204" pitchFamily="34" charset="-122"/>
                <a:ea typeface="微软雅黑" panose="020B0503020204020204" pitchFamily="34" charset="-122"/>
              </a:rPr>
              <a:t>变量</a:t>
            </a:r>
            <a:r>
              <a:rPr lang="zh-CN" altLang="zh-CN" sz="2200" dirty="0" smtClean="0">
                <a:latin typeface="微软雅黑" panose="020B0503020204020204" pitchFamily="34" charset="-122"/>
                <a:ea typeface="微软雅黑" panose="020B0503020204020204" pitchFamily="34" charset="-122"/>
              </a:rPr>
              <a:t>名</a:t>
            </a:r>
            <a:r>
              <a:rPr lang="zh-CN" altLang="zh-CN" sz="2200" dirty="0" smtClean="0">
                <a:solidFill>
                  <a:srgbClr val="FF0000"/>
                </a:solidFill>
                <a:latin typeface="微软雅黑" panose="020B0503020204020204" pitchFamily="34" charset="-122"/>
                <a:ea typeface="微软雅黑" panose="020B0503020204020204" pitchFamily="34" charset="-122"/>
              </a:rPr>
              <a:t>区分</a:t>
            </a:r>
            <a:r>
              <a:rPr lang="zh-CN" altLang="zh-CN" sz="2200" dirty="0">
                <a:solidFill>
                  <a:srgbClr val="FF0000"/>
                </a:solidFill>
                <a:latin typeface="微软雅黑" panose="020B0503020204020204" pitchFamily="34" charset="-122"/>
                <a:ea typeface="微软雅黑" panose="020B0503020204020204" pitchFamily="34" charset="-122"/>
              </a:rPr>
              <a:t>大小写</a:t>
            </a:r>
            <a:r>
              <a:rPr lang="zh-CN" altLang="en-US" sz="2200" dirty="0">
                <a:solidFill>
                  <a:schemeClr val="bg2"/>
                </a:solidFill>
                <a:latin typeface="微软雅黑" panose="020B0503020204020204" pitchFamily="34" charset="-122"/>
                <a:ea typeface="微软雅黑" panose="020B0503020204020204" pitchFamily="34" charset="-122"/>
              </a:rPr>
              <a:t>。</a:t>
            </a:r>
            <a:endParaRPr lang="en-US" altLang="zh-CN" sz="2200" dirty="0">
              <a:solidFill>
                <a:schemeClr val="bg2"/>
              </a:solidFill>
              <a:latin typeface="微软雅黑" panose="020B0503020204020204" pitchFamily="34" charset="-122"/>
              <a:ea typeface="微软雅黑" panose="020B0503020204020204" pitchFamily="34" charset="-122"/>
            </a:endParaRPr>
          </a:p>
          <a:p>
            <a:pPr lvl="1">
              <a:spcBef>
                <a:spcPts val="600"/>
              </a:spcBef>
              <a:spcAft>
                <a:spcPts val="600"/>
              </a:spcAft>
            </a:pPr>
            <a:r>
              <a:rPr lang="zh-CN" altLang="en-US" sz="2200" dirty="0">
                <a:latin typeface="微软雅黑" panose="020B0503020204020204" pitchFamily="34" charset="-122"/>
                <a:ea typeface="微软雅黑" panose="020B0503020204020204" pitchFamily="34" charset="-122"/>
              </a:rPr>
              <a:t>合法的名字：</a:t>
            </a:r>
            <a:r>
              <a:rPr lang="en-US" altLang="zh-CN" sz="2200" dirty="0">
                <a:latin typeface="微软雅黑" panose="020B0503020204020204" pitchFamily="34" charset="-122"/>
                <a:ea typeface="微软雅黑" panose="020B0503020204020204" pitchFamily="34" charset="-122"/>
              </a:rPr>
              <a:t>A_99_Z</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Reset</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_54MHz_Clock$</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Module </a:t>
            </a:r>
          </a:p>
          <a:p>
            <a:pPr lvl="1">
              <a:spcBef>
                <a:spcPts val="600"/>
              </a:spcBef>
              <a:spcAft>
                <a:spcPts val="600"/>
              </a:spcAft>
            </a:pPr>
            <a:r>
              <a:rPr lang="zh-CN" altLang="en-US" sz="2200" dirty="0">
                <a:latin typeface="微软雅黑" panose="020B0503020204020204" pitchFamily="34" charset="-122"/>
                <a:ea typeface="微软雅黑" panose="020B0503020204020204" pitchFamily="34" charset="-122"/>
              </a:rPr>
              <a:t>非法的名字：</a:t>
            </a:r>
            <a:r>
              <a:rPr lang="en-US" altLang="zh-CN" sz="2200" dirty="0">
                <a:latin typeface="微软雅黑" panose="020B0503020204020204" pitchFamily="34" charset="-122"/>
                <a:ea typeface="微软雅黑" panose="020B0503020204020204" pitchFamily="34" charset="-122"/>
              </a:rPr>
              <a:t>123a</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$data</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module</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7seg.v</a:t>
            </a:r>
          </a:p>
          <a:p>
            <a:pPr lvl="1">
              <a:spcBef>
                <a:spcPts val="600"/>
              </a:spcBef>
              <a:spcAft>
                <a:spcPts val="600"/>
              </a:spcAft>
            </a:pPr>
            <a:endParaRPr lang="zh-CN" altLang="en-US" dirty="0"/>
          </a:p>
        </p:txBody>
      </p:sp>
      <p:sp>
        <p:nvSpPr>
          <p:cNvPr id="4" name="灯片编号占位符 3">
            <a:extLst>
              <a:ext uri="{FF2B5EF4-FFF2-40B4-BE49-F238E27FC236}">
                <a16:creationId xmlns:a16="http://schemas.microsoft.com/office/drawing/2014/main" id="{3276ABC7-148A-4BAD-8915-804BB0DAE428}"/>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34</a:t>
            </a:fld>
            <a:endParaRPr lang="en-US" altLang="zh-CN"/>
          </a:p>
        </p:txBody>
      </p:sp>
    </p:spTree>
    <p:extLst>
      <p:ext uri="{BB962C8B-B14F-4D97-AF65-F5344CB8AC3E}">
        <p14:creationId xmlns:p14="http://schemas.microsoft.com/office/powerpoint/2010/main" val="2450782338"/>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2D179F-811E-4E66-BC34-E44A83888BF0}"/>
              </a:ext>
            </a:extLst>
          </p:cNvPr>
          <p:cNvSpPr>
            <a:spLocks noGrp="1"/>
          </p:cNvSpPr>
          <p:nvPr>
            <p:ph type="title"/>
          </p:nvPr>
        </p:nvSpPr>
        <p:spPr/>
        <p:txBody>
          <a:bodyPr/>
          <a:lstStyle/>
          <a:p>
            <a:r>
              <a:rPr lang="en-US" altLang="zh-CN" b="1" dirty="0"/>
              <a:t>3.2 </a:t>
            </a:r>
            <a:r>
              <a:rPr lang="zh-CN" altLang="en-US" b="1" dirty="0"/>
              <a:t>标识符、常量和注释</a:t>
            </a:r>
          </a:p>
        </p:txBody>
      </p:sp>
      <p:sp>
        <p:nvSpPr>
          <p:cNvPr id="3" name="内容占位符 2">
            <a:extLst>
              <a:ext uri="{FF2B5EF4-FFF2-40B4-BE49-F238E27FC236}">
                <a16:creationId xmlns:a16="http://schemas.microsoft.com/office/drawing/2014/main" id="{9221C472-DFF0-4B23-BE43-DC87C1C3C007}"/>
              </a:ext>
            </a:extLst>
          </p:cNvPr>
          <p:cNvSpPr>
            <a:spLocks noGrp="1"/>
          </p:cNvSpPr>
          <p:nvPr>
            <p:ph idx="1"/>
          </p:nvPr>
        </p:nvSpPr>
        <p:spPr>
          <a:xfrm>
            <a:off x="444500" y="889000"/>
            <a:ext cx="8523654" cy="5231176"/>
          </a:xfrm>
        </p:spPr>
        <p:txBody>
          <a:bodyPr/>
          <a:lstStyle/>
          <a:p>
            <a:r>
              <a:rPr lang="zh-CN" altLang="zh-CN" sz="2200" b="1" dirty="0"/>
              <a:t>整数常量</a:t>
            </a:r>
            <a:r>
              <a:rPr lang="zh-CN" altLang="en-US" sz="2200" b="1" dirty="0"/>
              <a:t>：</a:t>
            </a:r>
            <a:r>
              <a:rPr lang="en-US" altLang="zh-CN" sz="2200" b="1" dirty="0"/>
              <a:t>&lt;size</a:t>
            </a:r>
            <a:r>
              <a:rPr lang="en-US" altLang="zh-CN" sz="2200" b="1" dirty="0" smtClean="0"/>
              <a:t>&gt;'&lt;</a:t>
            </a:r>
            <a:r>
              <a:rPr lang="en-US" altLang="zh-CN" sz="2200" b="1" dirty="0"/>
              <a:t>base&gt;&lt;value&gt;</a:t>
            </a:r>
            <a:endParaRPr lang="zh-CN" altLang="zh-CN" sz="2200" b="1" dirty="0"/>
          </a:p>
          <a:p>
            <a:pPr lvl="1"/>
            <a:r>
              <a:rPr lang="en-US" altLang="zh-CN" sz="2200" dirty="0">
                <a:latin typeface="微软雅黑" panose="020B0503020204020204" pitchFamily="34" charset="-122"/>
                <a:ea typeface="微软雅黑" panose="020B0503020204020204" pitchFamily="34" charset="-122"/>
              </a:rPr>
              <a:t>size</a:t>
            </a:r>
            <a:r>
              <a:rPr lang="zh-CN" altLang="zh-CN" sz="2200" dirty="0">
                <a:latin typeface="微软雅黑" panose="020B0503020204020204" pitchFamily="34" charset="-122"/>
                <a:ea typeface="微软雅黑" panose="020B0503020204020204" pitchFamily="34" charset="-122"/>
              </a:rPr>
              <a:t>为二进制位数，用十进制数表示。</a:t>
            </a:r>
          </a:p>
          <a:p>
            <a:pPr lvl="1"/>
            <a:r>
              <a:rPr lang="en-US" altLang="zh-CN" sz="2200" dirty="0">
                <a:latin typeface="微软雅黑" panose="020B0503020204020204" pitchFamily="34" charset="-122"/>
                <a:ea typeface="微软雅黑" panose="020B0503020204020204" pitchFamily="34" charset="-122"/>
              </a:rPr>
              <a:t>base</a:t>
            </a:r>
            <a:r>
              <a:rPr lang="zh-CN" altLang="en-US" sz="2200" dirty="0">
                <a:latin typeface="微软雅黑" panose="020B0503020204020204" pitchFamily="34" charset="-122"/>
                <a:ea typeface="微软雅黑" panose="020B0503020204020204" pitchFamily="34" charset="-122"/>
              </a:rPr>
              <a:t>为</a:t>
            </a:r>
            <a:r>
              <a:rPr lang="zh-CN" altLang="zh-CN" sz="2200" dirty="0">
                <a:latin typeface="微软雅黑" panose="020B0503020204020204" pitchFamily="34" charset="-122"/>
                <a:ea typeface="微软雅黑" panose="020B0503020204020204" pitchFamily="34" charset="-122"/>
              </a:rPr>
              <a:t>常数的基</a:t>
            </a:r>
            <a:r>
              <a:rPr lang="zh-CN" altLang="en-US" sz="2200" dirty="0">
                <a:latin typeface="微软雅黑" panose="020B0503020204020204" pitchFamily="34" charset="-122"/>
                <a:ea typeface="微软雅黑" panose="020B0503020204020204" pitchFamily="34" charset="-122"/>
              </a:rPr>
              <a:t>数</a:t>
            </a:r>
            <a:r>
              <a:rPr lang="zh-CN" altLang="zh-CN" sz="2200" dirty="0">
                <a:latin typeface="微软雅黑" panose="020B0503020204020204" pitchFamily="34" charset="-122"/>
                <a:ea typeface="微软雅黑" panose="020B0503020204020204" pitchFamily="34" charset="-122"/>
              </a:rPr>
              <a:t>，可为二</a:t>
            </a:r>
            <a:r>
              <a:rPr lang="en-US" altLang="zh-CN" sz="2200" dirty="0">
                <a:latin typeface="微软雅黑" panose="020B0503020204020204" pitchFamily="34" charset="-122"/>
                <a:ea typeface="微软雅黑" panose="020B0503020204020204" pitchFamily="34" charset="-122"/>
              </a:rPr>
              <a:t>(b)</a:t>
            </a:r>
            <a:r>
              <a:rPr lang="zh-CN" altLang="zh-CN" sz="2200" dirty="0">
                <a:latin typeface="微软雅黑" panose="020B0503020204020204" pitchFamily="34" charset="-122"/>
                <a:ea typeface="微软雅黑" panose="020B0503020204020204" pitchFamily="34" charset="-122"/>
              </a:rPr>
              <a:t>、八</a:t>
            </a:r>
            <a:r>
              <a:rPr lang="en-US" altLang="zh-CN" sz="2200" dirty="0">
                <a:latin typeface="微软雅黑" panose="020B0503020204020204" pitchFamily="34" charset="-122"/>
                <a:ea typeface="微软雅黑" panose="020B0503020204020204" pitchFamily="34" charset="-122"/>
              </a:rPr>
              <a:t>(o)</a:t>
            </a:r>
            <a:r>
              <a:rPr lang="zh-CN" altLang="zh-CN" sz="2200" dirty="0">
                <a:latin typeface="微软雅黑" panose="020B0503020204020204" pitchFamily="34" charset="-122"/>
                <a:ea typeface="微软雅黑" panose="020B0503020204020204" pitchFamily="34" charset="-122"/>
              </a:rPr>
              <a:t>、十</a:t>
            </a:r>
            <a:r>
              <a:rPr lang="en-US" altLang="zh-CN" sz="2200" dirty="0">
                <a:latin typeface="微软雅黑" panose="020B0503020204020204" pitchFamily="34" charset="-122"/>
                <a:ea typeface="微软雅黑" panose="020B0503020204020204" pitchFamily="34" charset="-122"/>
              </a:rPr>
              <a:t>(d)</a:t>
            </a:r>
            <a:r>
              <a:rPr lang="zh-CN" altLang="zh-CN" sz="2200" dirty="0">
                <a:latin typeface="微软雅黑" panose="020B0503020204020204" pitchFamily="34" charset="-122"/>
                <a:ea typeface="微软雅黑" panose="020B0503020204020204" pitchFamily="34" charset="-122"/>
              </a:rPr>
              <a:t>、十六</a:t>
            </a:r>
            <a:r>
              <a:rPr lang="en-US" altLang="zh-CN" sz="2200" dirty="0">
                <a:latin typeface="微软雅黑" panose="020B0503020204020204" pitchFamily="34" charset="-122"/>
                <a:ea typeface="微软雅黑" panose="020B0503020204020204" pitchFamily="34" charset="-122"/>
              </a:rPr>
              <a:t>(h)</a:t>
            </a:r>
            <a:r>
              <a:rPr lang="zh-CN" altLang="zh-CN" sz="2200" dirty="0">
                <a:latin typeface="微软雅黑" panose="020B0503020204020204" pitchFamily="34" charset="-122"/>
                <a:ea typeface="微软雅黑" panose="020B0503020204020204" pitchFamily="34" charset="-122"/>
              </a:rPr>
              <a:t>进制，缺省为十进制。</a:t>
            </a:r>
          </a:p>
          <a:p>
            <a:pPr lvl="1"/>
            <a:r>
              <a:rPr lang="en-US" altLang="zh-CN" sz="2200" dirty="0">
                <a:latin typeface="微软雅黑" panose="020B0503020204020204" pitchFamily="34" charset="-122"/>
                <a:ea typeface="微软雅黑" panose="020B0503020204020204" pitchFamily="34" charset="-122"/>
              </a:rPr>
              <a:t>value</a:t>
            </a:r>
            <a:r>
              <a:rPr lang="zh-CN" altLang="en-US" sz="2200" dirty="0">
                <a:latin typeface="微软雅黑" panose="020B0503020204020204" pitchFamily="34" charset="-122"/>
                <a:ea typeface="微软雅黑" panose="020B0503020204020204" pitchFamily="34" charset="-122"/>
              </a:rPr>
              <a:t>为</a:t>
            </a:r>
            <a:r>
              <a:rPr lang="zh-CN" altLang="zh-CN" sz="2200" dirty="0">
                <a:latin typeface="微软雅黑" panose="020B0503020204020204" pitchFamily="34" charset="-122"/>
                <a:ea typeface="微软雅黑" panose="020B0503020204020204" pitchFamily="34" charset="-122"/>
              </a:rPr>
              <a:t>指定进位制中的任意有效数字，可通过下划线“</a:t>
            </a:r>
            <a:r>
              <a:rPr lang="en-US" altLang="zh-CN" sz="2200" dirty="0">
                <a:latin typeface="微软雅黑" panose="020B0503020204020204" pitchFamily="34" charset="-122"/>
                <a:ea typeface="微软雅黑" panose="020B0503020204020204" pitchFamily="34" charset="-122"/>
              </a:rPr>
              <a:t>_</a:t>
            </a:r>
            <a:r>
              <a:rPr lang="zh-CN" altLang="zh-CN" sz="2200" dirty="0">
                <a:latin typeface="微软雅黑" panose="020B0503020204020204" pitchFamily="34" charset="-122"/>
                <a:ea typeface="微软雅黑" panose="020B0503020204020204" pitchFamily="34" charset="-122"/>
              </a:rPr>
              <a:t>”来分隔数字，用于提升可读性</a:t>
            </a:r>
            <a:r>
              <a:rPr lang="zh-CN" altLang="en-US" sz="2200" dirty="0" smtClean="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marL="495300" lvl="1" indent="0">
              <a:buNone/>
            </a:pPr>
            <a:r>
              <a:rPr lang="en-US" altLang="zh-CN" sz="2200" dirty="0">
                <a:solidFill>
                  <a:srgbClr val="00B050"/>
                </a:solidFill>
                <a:latin typeface="微软雅黑" panose="020B0503020204020204" pitchFamily="34" charset="-122"/>
                <a:ea typeface="微软雅黑" panose="020B0503020204020204" pitchFamily="34" charset="-122"/>
              </a:rPr>
              <a:t>   </a:t>
            </a:r>
            <a:r>
              <a:rPr lang="en-US" altLang="zh-CN" sz="2200" dirty="0" smtClean="0">
                <a:solidFill>
                  <a:srgbClr val="C00000"/>
                </a:solidFill>
                <a:latin typeface="微软雅黑" panose="020B0503020204020204" pitchFamily="34" charset="-122"/>
                <a:ea typeface="微软雅黑" panose="020B0503020204020204" pitchFamily="34" charset="-122"/>
              </a:rPr>
              <a:t>8'b1010_1011</a:t>
            </a:r>
            <a:r>
              <a:rPr lang="zh-CN" altLang="en-US" sz="2200" dirty="0">
                <a:solidFill>
                  <a:srgbClr val="C00000"/>
                </a:solidFill>
                <a:latin typeface="微软雅黑" panose="020B0503020204020204" pitchFamily="34" charset="-122"/>
                <a:ea typeface="微软雅黑" panose="020B0503020204020204" pitchFamily="34" charset="-122"/>
              </a:rPr>
              <a:t>：</a:t>
            </a:r>
            <a:r>
              <a:rPr lang="en-US" altLang="zh-CN" sz="2200" dirty="0" smtClean="0">
                <a:solidFill>
                  <a:srgbClr val="00B050"/>
                </a:solidFill>
                <a:latin typeface="微软雅黑" panose="020B0503020204020204" pitchFamily="34" charset="-122"/>
                <a:ea typeface="微软雅黑" panose="020B0503020204020204" pitchFamily="34" charset="-122"/>
              </a:rPr>
              <a:t>8</a:t>
            </a:r>
            <a:r>
              <a:rPr lang="zh-CN" altLang="zh-CN" sz="2200" dirty="0">
                <a:solidFill>
                  <a:srgbClr val="00B050"/>
                </a:solidFill>
                <a:latin typeface="微软雅黑" panose="020B0503020204020204" pitchFamily="34" charset="-122"/>
                <a:ea typeface="微软雅黑" panose="020B0503020204020204" pitchFamily="34" charset="-122"/>
              </a:rPr>
              <a:t>位二进制常量</a:t>
            </a:r>
            <a:r>
              <a:rPr lang="en-US" altLang="zh-CN" sz="2200" dirty="0">
                <a:solidFill>
                  <a:srgbClr val="00B050"/>
                </a:solidFill>
                <a:latin typeface="微软雅黑" panose="020B0503020204020204" pitchFamily="34" charset="-122"/>
                <a:ea typeface="微软雅黑" panose="020B0503020204020204" pitchFamily="34" charset="-122"/>
              </a:rPr>
              <a:t>1010 1011</a:t>
            </a:r>
            <a:r>
              <a:rPr lang="zh-CN" altLang="zh-CN" sz="2200" dirty="0">
                <a:solidFill>
                  <a:srgbClr val="00B050"/>
                </a:solidFill>
                <a:latin typeface="微软雅黑" panose="020B0503020204020204" pitchFamily="34" charset="-122"/>
                <a:ea typeface="微软雅黑" panose="020B0503020204020204" pitchFamily="34" charset="-122"/>
              </a:rPr>
              <a:t>，真值为</a:t>
            </a:r>
            <a:r>
              <a:rPr lang="en-US" altLang="zh-CN" sz="2200" dirty="0" smtClean="0">
                <a:solidFill>
                  <a:srgbClr val="00B050"/>
                </a:solidFill>
                <a:latin typeface="微软雅黑" panose="020B0503020204020204" pitchFamily="34" charset="-122"/>
                <a:ea typeface="微软雅黑" panose="020B0503020204020204" pitchFamily="34" charset="-122"/>
              </a:rPr>
              <a:t>171   </a:t>
            </a:r>
          </a:p>
          <a:p>
            <a:pPr marL="495300" lvl="1" indent="0">
              <a:buNone/>
            </a:pPr>
            <a:r>
              <a:rPr lang="en-US" altLang="zh-CN" sz="2200" dirty="0">
                <a:solidFill>
                  <a:srgbClr val="00B050"/>
                </a:solidFill>
                <a:latin typeface="微软雅黑" panose="020B0503020204020204" pitchFamily="34" charset="-122"/>
                <a:ea typeface="微软雅黑" panose="020B0503020204020204" pitchFamily="34" charset="-122"/>
              </a:rPr>
              <a:t>   </a:t>
            </a:r>
            <a:r>
              <a:rPr lang="en-US" altLang="zh-CN" sz="2200" dirty="0" smtClean="0">
                <a:solidFill>
                  <a:srgbClr val="C00000"/>
                </a:solidFill>
                <a:latin typeface="微软雅黑" panose="020B0503020204020204" pitchFamily="34" charset="-122"/>
                <a:ea typeface="微软雅黑" panose="020B0503020204020204" pitchFamily="34" charset="-122"/>
              </a:rPr>
              <a:t>64'hff01</a:t>
            </a:r>
            <a:r>
              <a:rPr lang="zh-CN" altLang="en-US" sz="2200" dirty="0" smtClean="0">
                <a:solidFill>
                  <a:srgbClr val="C00000"/>
                </a:solidFill>
                <a:latin typeface="微软雅黑" panose="020B0503020204020204" pitchFamily="34" charset="-122"/>
                <a:ea typeface="微软雅黑" panose="020B0503020204020204" pitchFamily="34" charset="-122"/>
              </a:rPr>
              <a:t>：</a:t>
            </a:r>
            <a:r>
              <a:rPr lang="en-US" altLang="zh-CN" sz="2200" dirty="0" smtClean="0">
                <a:solidFill>
                  <a:srgbClr val="00B050"/>
                </a:solidFill>
                <a:latin typeface="微软雅黑" panose="020B0503020204020204" pitchFamily="34" charset="-122"/>
                <a:ea typeface="微软雅黑" panose="020B0503020204020204" pitchFamily="34" charset="-122"/>
              </a:rPr>
              <a:t>64</a:t>
            </a:r>
            <a:r>
              <a:rPr lang="zh-CN" altLang="zh-CN" sz="2200" dirty="0">
                <a:solidFill>
                  <a:srgbClr val="00B050"/>
                </a:solidFill>
                <a:latin typeface="微软雅黑" panose="020B0503020204020204" pitchFamily="34" charset="-122"/>
                <a:ea typeface="微软雅黑" panose="020B0503020204020204" pitchFamily="34" charset="-122"/>
              </a:rPr>
              <a:t>位十六进制常量，真值为</a:t>
            </a:r>
            <a:r>
              <a:rPr lang="en-US" altLang="zh-CN" sz="2200" dirty="0">
                <a:solidFill>
                  <a:srgbClr val="00B050"/>
                </a:solidFill>
                <a:latin typeface="微软雅黑" panose="020B0503020204020204" pitchFamily="34" charset="-122"/>
                <a:ea typeface="微软雅黑" panose="020B0503020204020204" pitchFamily="34" charset="-122"/>
              </a:rPr>
              <a:t>65281</a:t>
            </a:r>
            <a:r>
              <a:rPr lang="zh-CN" altLang="zh-CN" sz="2200" dirty="0" smtClean="0">
                <a:solidFill>
                  <a:srgbClr val="00B050"/>
                </a:solidFill>
                <a:latin typeface="微软雅黑" panose="020B0503020204020204" pitchFamily="34" charset="-122"/>
                <a:ea typeface="微软雅黑" panose="020B0503020204020204" pitchFamily="34" charset="-122"/>
              </a:rPr>
              <a:t>；</a:t>
            </a:r>
            <a:r>
              <a:rPr lang="en-US" altLang="zh-CN" sz="2200" dirty="0">
                <a:solidFill>
                  <a:srgbClr val="00B050"/>
                </a:solidFill>
                <a:latin typeface="微软雅黑" panose="020B0503020204020204" pitchFamily="34" charset="-122"/>
                <a:ea typeface="微软雅黑" panose="020B0503020204020204" pitchFamily="34" charset="-122"/>
              </a:rPr>
              <a:t> </a:t>
            </a:r>
            <a:r>
              <a:rPr lang="en-US" altLang="zh-CN" sz="2200" dirty="0" smtClean="0">
                <a:solidFill>
                  <a:srgbClr val="00B050"/>
                </a:solidFill>
                <a:latin typeface="微软雅黑" panose="020B0503020204020204" pitchFamily="34" charset="-122"/>
                <a:ea typeface="微软雅黑" panose="020B0503020204020204" pitchFamily="34" charset="-122"/>
              </a:rPr>
              <a:t>    </a:t>
            </a:r>
          </a:p>
          <a:p>
            <a:pPr marL="495300" lvl="1" indent="0">
              <a:buNone/>
            </a:pPr>
            <a:r>
              <a:rPr lang="en-US" altLang="zh-CN" sz="2200" dirty="0">
                <a:solidFill>
                  <a:srgbClr val="00B050"/>
                </a:solidFill>
                <a:latin typeface="微软雅黑" panose="020B0503020204020204" pitchFamily="34" charset="-122"/>
                <a:ea typeface="微软雅黑" panose="020B0503020204020204" pitchFamily="34" charset="-122"/>
              </a:rPr>
              <a:t>   </a:t>
            </a:r>
            <a:r>
              <a:rPr lang="en-US" altLang="zh-CN" sz="2200" dirty="0" smtClean="0">
                <a:solidFill>
                  <a:srgbClr val="C00000"/>
                </a:solidFill>
                <a:latin typeface="微软雅黑" panose="020B0503020204020204" pitchFamily="34" charset="-122"/>
                <a:ea typeface="微软雅黑" panose="020B0503020204020204" pitchFamily="34" charset="-122"/>
              </a:rPr>
              <a:t>9'O17</a:t>
            </a:r>
            <a:r>
              <a:rPr lang="zh-CN" altLang="en-US" sz="2200" dirty="0" smtClean="0">
                <a:solidFill>
                  <a:srgbClr val="C00000"/>
                </a:solidFill>
                <a:latin typeface="微软雅黑" panose="020B0503020204020204" pitchFamily="34" charset="-122"/>
                <a:ea typeface="微软雅黑" panose="020B0503020204020204" pitchFamily="34" charset="-122"/>
              </a:rPr>
              <a:t>：</a:t>
            </a:r>
            <a:r>
              <a:rPr lang="en-US" altLang="zh-CN" sz="2200" dirty="0" smtClean="0">
                <a:solidFill>
                  <a:srgbClr val="00B050"/>
                </a:solidFill>
                <a:latin typeface="微软雅黑" panose="020B0503020204020204" pitchFamily="34" charset="-122"/>
                <a:ea typeface="微软雅黑" panose="020B0503020204020204" pitchFamily="34" charset="-122"/>
              </a:rPr>
              <a:t>9</a:t>
            </a:r>
            <a:r>
              <a:rPr lang="zh-CN" altLang="zh-CN" sz="2200" dirty="0">
                <a:solidFill>
                  <a:srgbClr val="00B050"/>
                </a:solidFill>
                <a:latin typeface="微软雅黑" panose="020B0503020204020204" pitchFamily="34" charset="-122"/>
                <a:ea typeface="微软雅黑" panose="020B0503020204020204" pitchFamily="34" charset="-122"/>
              </a:rPr>
              <a:t>位八进制常量，真值为</a:t>
            </a:r>
            <a:r>
              <a:rPr lang="en-US" altLang="zh-CN" sz="2200" dirty="0">
                <a:solidFill>
                  <a:srgbClr val="00B050"/>
                </a:solidFill>
                <a:latin typeface="微软雅黑" panose="020B0503020204020204" pitchFamily="34" charset="-122"/>
                <a:ea typeface="微软雅黑" panose="020B0503020204020204" pitchFamily="34" charset="-122"/>
              </a:rPr>
              <a:t>15</a:t>
            </a:r>
            <a:r>
              <a:rPr lang="zh-CN" altLang="zh-CN" sz="2200" dirty="0">
                <a:solidFill>
                  <a:srgbClr val="00B050"/>
                </a:solidFill>
                <a:latin typeface="微软雅黑" panose="020B0503020204020204" pitchFamily="34" charset="-122"/>
                <a:ea typeface="微软雅黑" panose="020B0503020204020204" pitchFamily="34" charset="-122"/>
              </a:rPr>
              <a:t>。</a:t>
            </a:r>
            <a:endParaRPr lang="en-US" altLang="zh-CN" sz="2200" dirty="0">
              <a:solidFill>
                <a:srgbClr val="00B050"/>
              </a:solidFill>
              <a:latin typeface="微软雅黑" panose="020B0503020204020204" pitchFamily="34" charset="-122"/>
              <a:ea typeface="微软雅黑" panose="020B0503020204020204" pitchFamily="34" charset="-122"/>
            </a:endParaRPr>
          </a:p>
          <a:p>
            <a:r>
              <a:rPr lang="zh-CN" altLang="en-US" sz="2200" b="1" dirty="0"/>
              <a:t>注释</a:t>
            </a:r>
            <a:endParaRPr lang="en-US" altLang="zh-CN" sz="2200" b="1" dirty="0"/>
          </a:p>
          <a:p>
            <a:pPr lvl="1"/>
            <a:r>
              <a:rPr lang="zh-CN" altLang="en-US" sz="2200" dirty="0">
                <a:latin typeface="微软雅黑" panose="020B0503020204020204" pitchFamily="34" charset="-122"/>
                <a:ea typeface="微软雅黑" panose="020B0503020204020204" pitchFamily="34" charset="-122"/>
              </a:rPr>
              <a:t>单行注释符：</a:t>
            </a:r>
            <a:r>
              <a:rPr lang="en-US" altLang="zh-CN" sz="2200" dirty="0">
                <a:latin typeface="微软雅黑" panose="020B0503020204020204" pitchFamily="34" charset="-122"/>
                <a:ea typeface="微软雅黑" panose="020B0503020204020204" pitchFamily="34" charset="-122"/>
              </a:rPr>
              <a:t>//</a:t>
            </a:r>
          </a:p>
          <a:p>
            <a:pPr lvl="1"/>
            <a:r>
              <a:rPr lang="zh-CN" altLang="en-US" sz="2200" dirty="0">
                <a:latin typeface="微软雅黑" panose="020B0503020204020204" pitchFamily="34" charset="-122"/>
                <a:ea typeface="微软雅黑" panose="020B0503020204020204" pitchFamily="34" charset="-122"/>
              </a:rPr>
              <a:t>多行注释符：</a:t>
            </a:r>
            <a:r>
              <a:rPr lang="en-US" altLang="zh-CN" sz="2200" dirty="0">
                <a:latin typeface="微软雅黑" panose="020B0503020204020204" pitchFamily="34" charset="-122"/>
                <a:ea typeface="微软雅黑" panose="020B0503020204020204" pitchFamily="34" charset="-122"/>
              </a:rPr>
              <a:t>/* … </a:t>
            </a:r>
            <a:r>
              <a:rPr lang="en-US" altLang="zh-CN" sz="2200" dirty="0" smtClean="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3276ABC7-148A-4BAD-8915-804BB0DAE428}"/>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35</a:t>
            </a:fld>
            <a:endParaRPr lang="en-US" altLang="zh-CN"/>
          </a:p>
        </p:txBody>
      </p:sp>
    </p:spTree>
    <p:extLst>
      <p:ext uri="{BB962C8B-B14F-4D97-AF65-F5344CB8AC3E}">
        <p14:creationId xmlns:p14="http://schemas.microsoft.com/office/powerpoint/2010/main" val="200040359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19E0E8-3CA8-4F34-83B2-1F707FB7400C}"/>
              </a:ext>
            </a:extLst>
          </p:cNvPr>
          <p:cNvSpPr>
            <a:spLocks noGrp="1"/>
          </p:cNvSpPr>
          <p:nvPr>
            <p:ph type="title"/>
          </p:nvPr>
        </p:nvSpPr>
        <p:spPr/>
        <p:txBody>
          <a:bodyPr/>
          <a:lstStyle/>
          <a:p>
            <a:r>
              <a:rPr lang="en-US" altLang="zh-CN" b="1" dirty="0"/>
              <a:t>3.3 </a:t>
            </a:r>
            <a:r>
              <a:rPr lang="zh-CN" altLang="en-US" b="1" dirty="0"/>
              <a:t>数据类型</a:t>
            </a:r>
          </a:p>
        </p:txBody>
      </p:sp>
      <p:sp>
        <p:nvSpPr>
          <p:cNvPr id="3" name="内容占位符 2">
            <a:extLst>
              <a:ext uri="{FF2B5EF4-FFF2-40B4-BE49-F238E27FC236}">
                <a16:creationId xmlns:a16="http://schemas.microsoft.com/office/drawing/2014/main" id="{DD9AF2BD-EE61-48D2-9335-134CE1F624F4}"/>
              </a:ext>
            </a:extLst>
          </p:cNvPr>
          <p:cNvSpPr>
            <a:spLocks noGrp="1"/>
          </p:cNvSpPr>
          <p:nvPr>
            <p:ph idx="1"/>
          </p:nvPr>
        </p:nvSpPr>
        <p:spPr>
          <a:xfrm>
            <a:off x="444500" y="889000"/>
            <a:ext cx="8523654" cy="4477123"/>
          </a:xfrm>
        </p:spPr>
        <p:txBody>
          <a:bodyPr/>
          <a:lstStyle/>
          <a:p>
            <a:pPr>
              <a:spcBef>
                <a:spcPts val="600"/>
              </a:spcBef>
              <a:spcAft>
                <a:spcPts val="600"/>
              </a:spcAft>
            </a:pPr>
            <a:r>
              <a:rPr lang="zh-CN" altLang="en-US" sz="2200" b="1" dirty="0"/>
              <a:t>数据类型用来表示数字电路中</a:t>
            </a:r>
            <a:r>
              <a:rPr lang="zh-CN" altLang="en-US" sz="2200" b="1" dirty="0">
                <a:solidFill>
                  <a:srgbClr val="FF0000"/>
                </a:solidFill>
              </a:rPr>
              <a:t>数据存储</a:t>
            </a:r>
            <a:r>
              <a:rPr lang="zh-CN" altLang="en-US" sz="2200" b="1" dirty="0"/>
              <a:t>和</a:t>
            </a:r>
            <a:r>
              <a:rPr lang="zh-CN" altLang="en-US" sz="2200" b="1" dirty="0">
                <a:solidFill>
                  <a:srgbClr val="FF0000"/>
                </a:solidFill>
              </a:rPr>
              <a:t>传送方式</a:t>
            </a:r>
            <a:r>
              <a:rPr lang="zh-CN" altLang="en-US" sz="2200" b="1" dirty="0"/>
              <a:t>。</a:t>
            </a:r>
            <a:endParaRPr lang="en-US" altLang="zh-CN" sz="2200" b="1" dirty="0"/>
          </a:p>
          <a:p>
            <a:pPr>
              <a:spcBef>
                <a:spcPts val="600"/>
              </a:spcBef>
              <a:spcAft>
                <a:spcPts val="600"/>
              </a:spcAft>
            </a:pPr>
            <a:r>
              <a:rPr lang="zh-CN" altLang="en-US" sz="2200" b="1" dirty="0" smtClean="0"/>
              <a:t>主要的数据类型有：</a:t>
            </a:r>
            <a:endParaRPr lang="en-US" altLang="zh-CN" sz="2200" b="1" dirty="0"/>
          </a:p>
          <a:p>
            <a:pPr lvl="1">
              <a:spcBef>
                <a:spcPts val="600"/>
              </a:spcBef>
              <a:spcAft>
                <a:spcPts val="600"/>
              </a:spcAft>
            </a:pPr>
            <a:r>
              <a:rPr lang="zh-CN" altLang="en-US" sz="2200" dirty="0">
                <a:solidFill>
                  <a:srgbClr val="FF0000"/>
                </a:solidFill>
                <a:latin typeface="微软雅黑" panose="020B0503020204020204" pitchFamily="34" charset="-122"/>
                <a:ea typeface="微软雅黑" panose="020B0503020204020204" pitchFamily="34" charset="-122"/>
              </a:rPr>
              <a:t>网线类型</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net</a:t>
            </a:r>
            <a:r>
              <a:rPr lang="zh-CN" altLang="en-US" sz="2200" dirty="0">
                <a:latin typeface="微软雅黑" panose="020B0503020204020204" pitchFamily="34" charset="-122"/>
                <a:ea typeface="微软雅黑" panose="020B0503020204020204" pitchFamily="34" charset="-122"/>
              </a:rPr>
              <a:t>）：表示元件或模块之间的物理连接，最常用的是</a:t>
            </a:r>
            <a:r>
              <a:rPr lang="en-US" altLang="zh-CN" sz="2200" dirty="0">
                <a:latin typeface="微软雅黑" panose="020B0503020204020204" pitchFamily="34" charset="-122"/>
                <a:ea typeface="微软雅黑" panose="020B0503020204020204" pitchFamily="34" charset="-122"/>
              </a:rPr>
              <a:t>wire</a:t>
            </a:r>
            <a:r>
              <a:rPr lang="zh-CN" altLang="en-US" sz="2200" dirty="0">
                <a:latin typeface="微软雅黑" panose="020B0503020204020204" pitchFamily="34" charset="-122"/>
                <a:ea typeface="微软雅黑" panose="020B0503020204020204" pitchFamily="34" charset="-122"/>
              </a:rPr>
              <a:t>类型，</a:t>
            </a:r>
            <a:r>
              <a:rPr lang="zh-CN" altLang="en-US" sz="2200" dirty="0">
                <a:solidFill>
                  <a:srgbClr val="FF0000"/>
                </a:solidFill>
                <a:latin typeface="微软雅黑" panose="020B0503020204020204" pitchFamily="34" charset="-122"/>
                <a:ea typeface="微软雅黑" panose="020B0503020204020204" pitchFamily="34" charset="-122"/>
              </a:rPr>
              <a:t>传送信号</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lvl="1">
              <a:spcBef>
                <a:spcPts val="600"/>
              </a:spcBef>
              <a:spcAft>
                <a:spcPts val="600"/>
              </a:spcAft>
            </a:pPr>
            <a:r>
              <a:rPr lang="zh-CN" altLang="en-US" sz="2200" dirty="0">
                <a:solidFill>
                  <a:srgbClr val="FF0000"/>
                </a:solidFill>
                <a:latin typeface="微软雅黑" panose="020B0503020204020204" pitchFamily="34" charset="-122"/>
                <a:ea typeface="微软雅黑" panose="020B0503020204020204" pitchFamily="34" charset="-122"/>
              </a:rPr>
              <a:t>寄存器类型</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register</a:t>
            </a:r>
            <a:r>
              <a:rPr lang="zh-CN" altLang="en-US" sz="2200" dirty="0">
                <a:latin typeface="微软雅黑" panose="020B0503020204020204" pitchFamily="34" charset="-122"/>
                <a:ea typeface="微软雅黑" panose="020B0503020204020204" pitchFamily="34" charset="-122"/>
              </a:rPr>
              <a:t>）：表示抽象的存储元件，最常用的是</a:t>
            </a:r>
            <a:r>
              <a:rPr lang="en-US" altLang="zh-CN" sz="2200" dirty="0">
                <a:latin typeface="微软雅黑" panose="020B0503020204020204" pitchFamily="34" charset="-122"/>
                <a:ea typeface="微软雅黑" panose="020B0503020204020204" pitchFamily="34" charset="-122"/>
              </a:rPr>
              <a:t>reg</a:t>
            </a:r>
            <a:r>
              <a:rPr lang="zh-CN" altLang="en-US" sz="2200" dirty="0">
                <a:latin typeface="微软雅黑" panose="020B0503020204020204" pitchFamily="34" charset="-122"/>
                <a:ea typeface="微软雅黑" panose="020B0503020204020204" pitchFamily="34" charset="-122"/>
              </a:rPr>
              <a:t>类型，存储数值（</a:t>
            </a:r>
            <a:r>
              <a:rPr lang="en-US" altLang="zh-CN" sz="2200" dirty="0">
                <a:latin typeface="微软雅黑" panose="020B0503020204020204" pitchFamily="34" charset="-122"/>
                <a:ea typeface="微软雅黑" panose="020B0503020204020204" pitchFamily="34" charset="-122"/>
              </a:rPr>
              <a:t>0</a:t>
            </a:r>
            <a:r>
              <a:rPr lang="en-US" altLang="zh-CN" sz="2200" dirty="0" smtClean="0">
                <a:latin typeface="微软雅黑" panose="020B0503020204020204" pitchFamily="34" charset="-122"/>
                <a:ea typeface="微软雅黑" panose="020B0503020204020204" pitchFamily="34" charset="-122"/>
              </a:rPr>
              <a:t>, 1</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x</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z</a:t>
            </a:r>
            <a:r>
              <a:rPr lang="zh-CN" altLang="en-US" sz="2200" dirty="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495300" lvl="1" indent="0">
              <a:spcBef>
                <a:spcPts val="600"/>
              </a:spcBef>
              <a:spcAft>
                <a:spcPts val="600"/>
              </a:spcAft>
              <a:buNone/>
            </a:pPr>
            <a:r>
              <a:rPr lang="en-US" altLang="zh-CN" sz="2200" dirty="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 </a:t>
            </a:r>
            <a:r>
              <a:rPr lang="en-US" altLang="zh-CN" sz="2200" dirty="0" smtClean="0">
                <a:solidFill>
                  <a:srgbClr val="C00000"/>
                </a:solidFill>
                <a:latin typeface="微软雅黑" panose="020B0503020204020204" pitchFamily="34" charset="-122"/>
                <a:ea typeface="微软雅黑" panose="020B0503020204020204" pitchFamily="34" charset="-122"/>
              </a:rPr>
              <a:t>x</a:t>
            </a:r>
            <a:r>
              <a:rPr lang="zh-CN" altLang="en-US" sz="2200" dirty="0" smtClean="0">
                <a:solidFill>
                  <a:srgbClr val="00B050"/>
                </a:solidFill>
                <a:latin typeface="微软雅黑" panose="020B0503020204020204" pitchFamily="34" charset="-122"/>
                <a:ea typeface="微软雅黑" panose="020B0503020204020204" pitchFamily="34" charset="-122"/>
              </a:rPr>
              <a:t>表示非法值或不定态；</a:t>
            </a:r>
            <a:r>
              <a:rPr lang="en-US" altLang="zh-CN" sz="2200" dirty="0" smtClean="0">
                <a:solidFill>
                  <a:srgbClr val="C00000"/>
                </a:solidFill>
                <a:latin typeface="微软雅黑" panose="020B0503020204020204" pitchFamily="34" charset="-122"/>
                <a:ea typeface="微软雅黑" panose="020B0503020204020204" pitchFamily="34" charset="-122"/>
              </a:rPr>
              <a:t>z</a:t>
            </a:r>
            <a:r>
              <a:rPr lang="zh-CN" altLang="en-US" sz="2200" dirty="0" smtClean="0">
                <a:solidFill>
                  <a:srgbClr val="00B050"/>
                </a:solidFill>
                <a:latin typeface="微软雅黑" panose="020B0503020204020204" pitchFamily="34" charset="-122"/>
                <a:ea typeface="微软雅黑" panose="020B0503020204020204" pitchFamily="34" charset="-122"/>
              </a:rPr>
              <a:t>表示浮空值或高阻态</a:t>
            </a:r>
            <a:endParaRPr lang="en-US" altLang="zh-CN" sz="2200" dirty="0">
              <a:solidFill>
                <a:srgbClr val="00B050"/>
              </a:solidFill>
              <a:latin typeface="微软雅黑" panose="020B0503020204020204" pitchFamily="34" charset="-122"/>
              <a:ea typeface="微软雅黑" panose="020B0503020204020204" pitchFamily="34" charset="-122"/>
            </a:endParaRPr>
          </a:p>
          <a:p>
            <a:pPr lvl="1">
              <a:spcBef>
                <a:spcPts val="600"/>
              </a:spcBef>
              <a:spcAft>
                <a:spcPts val="600"/>
              </a:spcAft>
            </a:pPr>
            <a:r>
              <a:rPr lang="zh-CN" altLang="en-US" sz="2200" dirty="0">
                <a:solidFill>
                  <a:srgbClr val="FF0000"/>
                </a:solidFill>
                <a:latin typeface="微软雅黑" panose="020B0503020204020204" pitchFamily="34" charset="-122"/>
                <a:ea typeface="微软雅黑" panose="020B0503020204020204" pitchFamily="34" charset="-122"/>
              </a:rPr>
              <a:t>参数类型</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parameter</a:t>
            </a:r>
            <a:r>
              <a:rPr lang="zh-CN" altLang="en-US" sz="2200" dirty="0">
                <a:latin typeface="微软雅黑" panose="020B0503020204020204" pitchFamily="34" charset="-122"/>
                <a:ea typeface="微软雅黑" panose="020B0503020204020204" pitchFamily="34" charset="-122"/>
              </a:rPr>
              <a:t>）：用于给</a:t>
            </a:r>
            <a:r>
              <a:rPr lang="zh-CN" altLang="en-US" sz="2200" dirty="0">
                <a:solidFill>
                  <a:srgbClr val="FF0000"/>
                </a:solidFill>
                <a:latin typeface="微软雅黑" panose="020B0503020204020204" pitchFamily="34" charset="-122"/>
                <a:ea typeface="微软雅黑" panose="020B0503020204020204" pitchFamily="34" charset="-122"/>
              </a:rPr>
              <a:t>常量</a:t>
            </a:r>
            <a:r>
              <a:rPr lang="zh-CN" altLang="en-US" sz="2200" dirty="0">
                <a:latin typeface="微软雅黑" panose="020B0503020204020204" pitchFamily="34" charset="-122"/>
                <a:ea typeface="微软雅黑" panose="020B0503020204020204" pitchFamily="34" charset="-122"/>
              </a:rPr>
              <a:t>赋予有意义的标识符，提高可读性。</a:t>
            </a:r>
          </a:p>
        </p:txBody>
      </p:sp>
      <p:sp>
        <p:nvSpPr>
          <p:cNvPr id="4" name="灯片编号占位符 3">
            <a:extLst>
              <a:ext uri="{FF2B5EF4-FFF2-40B4-BE49-F238E27FC236}">
                <a16:creationId xmlns:a16="http://schemas.microsoft.com/office/drawing/2014/main" id="{B683D303-2742-4BD5-8F32-E56904259DC6}"/>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36</a:t>
            </a:fld>
            <a:endParaRPr lang="en-US" altLang="zh-CN"/>
          </a:p>
        </p:txBody>
      </p:sp>
    </p:spTree>
    <p:extLst>
      <p:ext uri="{BB962C8B-B14F-4D97-AF65-F5344CB8AC3E}">
        <p14:creationId xmlns:p14="http://schemas.microsoft.com/office/powerpoint/2010/main" val="3315899855"/>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19E0E8-3CA8-4F34-83B2-1F707FB7400C}"/>
              </a:ext>
            </a:extLst>
          </p:cNvPr>
          <p:cNvSpPr>
            <a:spLocks noGrp="1"/>
          </p:cNvSpPr>
          <p:nvPr>
            <p:ph type="title"/>
          </p:nvPr>
        </p:nvSpPr>
        <p:spPr>
          <a:xfrm>
            <a:off x="800100" y="165243"/>
            <a:ext cx="6073775" cy="479747"/>
          </a:xfrm>
        </p:spPr>
        <p:txBody>
          <a:bodyPr/>
          <a:lstStyle/>
          <a:p>
            <a:r>
              <a:rPr lang="en-US" altLang="zh-CN" b="1" dirty="0"/>
              <a:t>3.3 </a:t>
            </a:r>
            <a:r>
              <a:rPr lang="zh-CN" altLang="en-US" b="1" dirty="0"/>
              <a:t>数据类型</a:t>
            </a:r>
          </a:p>
        </p:txBody>
      </p:sp>
      <p:sp>
        <p:nvSpPr>
          <p:cNvPr id="3" name="内容占位符 2">
            <a:extLst>
              <a:ext uri="{FF2B5EF4-FFF2-40B4-BE49-F238E27FC236}">
                <a16:creationId xmlns:a16="http://schemas.microsoft.com/office/drawing/2014/main" id="{DD9AF2BD-EE61-48D2-9335-134CE1F624F4}"/>
              </a:ext>
            </a:extLst>
          </p:cNvPr>
          <p:cNvSpPr>
            <a:spLocks noGrp="1"/>
          </p:cNvSpPr>
          <p:nvPr>
            <p:ph idx="1"/>
          </p:nvPr>
        </p:nvSpPr>
        <p:spPr>
          <a:xfrm>
            <a:off x="444500" y="889000"/>
            <a:ext cx="8523654" cy="5298886"/>
          </a:xfrm>
        </p:spPr>
        <p:txBody>
          <a:bodyPr/>
          <a:lstStyle/>
          <a:p>
            <a:pPr marL="514350" indent="-514350">
              <a:buSzPct val="100000"/>
              <a:buFont typeface="+mj-lt"/>
              <a:buAutoNum type="arabicPeriod"/>
            </a:pPr>
            <a:r>
              <a:rPr lang="en-US" altLang="zh-CN" sz="2200" b="1" dirty="0"/>
              <a:t>wire</a:t>
            </a:r>
            <a:r>
              <a:rPr lang="zh-CN" altLang="en-US" sz="2200" b="1" dirty="0" smtClean="0"/>
              <a:t>类型</a:t>
            </a:r>
            <a:endParaRPr lang="en-US" altLang="zh-CN" sz="2200" b="1" dirty="0" smtClean="0"/>
          </a:p>
          <a:p>
            <a:pPr marL="0" indent="0">
              <a:buNone/>
            </a:pPr>
            <a:r>
              <a:rPr lang="zh-CN" altLang="en-US" sz="2200" b="1" dirty="0" smtClean="0"/>
              <a:t>用于</a:t>
            </a:r>
            <a:r>
              <a:rPr lang="zh-CN" altLang="en-US" sz="2200" b="1" dirty="0"/>
              <a:t>表示元件或模块之间的</a:t>
            </a:r>
            <a:r>
              <a:rPr lang="zh-CN" altLang="en-US" sz="2200" b="1" dirty="0">
                <a:solidFill>
                  <a:srgbClr val="FF0000"/>
                </a:solidFill>
              </a:rPr>
              <a:t>物理连接</a:t>
            </a:r>
            <a:r>
              <a:rPr lang="zh-CN" altLang="en-US" sz="2200" b="1" dirty="0"/>
              <a:t>，对应物理电路中的连线。</a:t>
            </a:r>
            <a:endParaRPr lang="en-US" altLang="zh-CN" sz="2200" b="1" dirty="0"/>
          </a:p>
          <a:p>
            <a:pPr marL="955675" lvl="1" indent="-514350"/>
            <a:r>
              <a:rPr lang="en-US" altLang="zh-CN" sz="2200" dirty="0">
                <a:latin typeface="微软雅黑" panose="020B0503020204020204" pitchFamily="34" charset="-122"/>
                <a:ea typeface="微软雅黑" panose="020B0503020204020204" pitchFamily="34" charset="-122"/>
              </a:rPr>
              <a:t>wire</a:t>
            </a:r>
            <a:r>
              <a:rPr lang="zh-CN" altLang="en-US" sz="2200" dirty="0">
                <a:latin typeface="微软雅黑" panose="020B0503020204020204" pitchFamily="34" charset="-122"/>
                <a:ea typeface="微软雅黑" panose="020B0503020204020204" pitchFamily="34" charset="-122"/>
              </a:rPr>
              <a:t>类型变量需要被元件或模块的</a:t>
            </a:r>
            <a:r>
              <a:rPr lang="zh-CN" altLang="en-US" sz="2200" dirty="0">
                <a:solidFill>
                  <a:srgbClr val="FF0000"/>
                </a:solidFill>
                <a:latin typeface="微软雅黑" panose="020B0503020204020204" pitchFamily="34" charset="-122"/>
                <a:ea typeface="微软雅黑" panose="020B0503020204020204" pitchFamily="34" charset="-122"/>
              </a:rPr>
              <a:t>输出端口持续驱动</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marL="955675" lvl="1" indent="-514350"/>
            <a:r>
              <a:rPr lang="en-US" altLang="zh-CN" sz="2200" dirty="0">
                <a:latin typeface="微软雅黑" panose="020B0503020204020204" pitchFamily="34" charset="-122"/>
                <a:ea typeface="微软雅黑" panose="020B0503020204020204" pitchFamily="34" charset="-122"/>
              </a:rPr>
              <a:t>wire</a:t>
            </a:r>
            <a:r>
              <a:rPr lang="zh-CN" altLang="en-US" sz="2200" dirty="0">
                <a:latin typeface="微软雅黑" panose="020B0503020204020204" pitchFamily="34" charset="-122"/>
                <a:ea typeface="微软雅黑" panose="020B0503020204020204" pitchFamily="34" charset="-122"/>
              </a:rPr>
              <a:t>类型变量主要用途：</a:t>
            </a:r>
            <a:endParaRPr lang="en-US" altLang="zh-CN" sz="2200" dirty="0">
              <a:latin typeface="微软雅黑" panose="020B0503020204020204" pitchFamily="34" charset="-122"/>
              <a:ea typeface="微软雅黑" panose="020B0503020204020204" pitchFamily="34" charset="-122"/>
            </a:endParaRPr>
          </a:p>
          <a:p>
            <a:pPr marL="914400" lvl="2" indent="0">
              <a:buNone/>
            </a:pPr>
            <a:r>
              <a:rPr lang="zh-CN" altLang="en-US" sz="2200" dirty="0" smtClean="0">
                <a:solidFill>
                  <a:srgbClr val="00B050"/>
                </a:solidFill>
                <a:latin typeface="微软雅黑" panose="020B0503020204020204" pitchFamily="34" charset="-122"/>
                <a:ea typeface="微软雅黑" panose="020B0503020204020204" pitchFamily="34" charset="-122"/>
              </a:rPr>
              <a:t>（</a:t>
            </a:r>
            <a:r>
              <a:rPr lang="en-US" altLang="zh-CN" sz="2200" dirty="0" smtClean="0">
                <a:solidFill>
                  <a:srgbClr val="00B050"/>
                </a:solidFill>
                <a:latin typeface="微软雅黑" panose="020B0503020204020204" pitchFamily="34" charset="-122"/>
                <a:ea typeface="微软雅黑" panose="020B0503020204020204" pitchFamily="34" charset="-122"/>
              </a:rPr>
              <a:t>1</a:t>
            </a:r>
            <a:r>
              <a:rPr lang="zh-CN" altLang="en-US" sz="2200" dirty="0" smtClean="0">
                <a:solidFill>
                  <a:srgbClr val="00B050"/>
                </a:solidFill>
                <a:latin typeface="微软雅黑" panose="020B0503020204020204" pitchFamily="34" charset="-122"/>
                <a:ea typeface="微软雅黑" panose="020B0503020204020204" pitchFamily="34" charset="-122"/>
              </a:rPr>
              <a:t>）</a:t>
            </a:r>
            <a:r>
              <a:rPr lang="zh-CN" altLang="zh-CN" sz="2200" dirty="0" smtClean="0">
                <a:solidFill>
                  <a:srgbClr val="00B050"/>
                </a:solidFill>
                <a:latin typeface="微软雅黑" panose="020B0503020204020204" pitchFamily="34" charset="-122"/>
                <a:ea typeface="微软雅黑" panose="020B0503020204020204" pitchFamily="34" charset="-122"/>
              </a:rPr>
              <a:t>用于</a:t>
            </a:r>
            <a:r>
              <a:rPr lang="zh-CN" altLang="zh-CN" sz="2200" dirty="0">
                <a:solidFill>
                  <a:srgbClr val="00B050"/>
                </a:solidFill>
                <a:latin typeface="微软雅黑" panose="020B0503020204020204" pitchFamily="34" charset="-122"/>
                <a:ea typeface="微软雅黑" panose="020B0503020204020204" pitchFamily="34" charset="-122"/>
              </a:rPr>
              <a:t>指定模块的输入输出端口</a:t>
            </a:r>
            <a:r>
              <a:rPr lang="zh-CN" altLang="en-US" sz="2200" dirty="0">
                <a:solidFill>
                  <a:srgbClr val="00B050"/>
                </a:solidFill>
                <a:latin typeface="微软雅黑" panose="020B0503020204020204" pitchFamily="34" charset="-122"/>
                <a:ea typeface="微软雅黑" panose="020B0503020204020204" pitchFamily="34" charset="-122"/>
              </a:rPr>
              <a:t>；</a:t>
            </a:r>
            <a:endParaRPr lang="en-US" altLang="zh-CN" sz="2200" dirty="0">
              <a:solidFill>
                <a:srgbClr val="00B050"/>
              </a:solidFill>
              <a:latin typeface="微软雅黑" panose="020B0503020204020204" pitchFamily="34" charset="-122"/>
              <a:ea typeface="微软雅黑" panose="020B0503020204020204" pitchFamily="34" charset="-122"/>
            </a:endParaRPr>
          </a:p>
          <a:p>
            <a:pPr marL="914400" lvl="2" indent="0">
              <a:buNone/>
            </a:pPr>
            <a:r>
              <a:rPr lang="zh-CN" altLang="en-US" sz="2200" dirty="0" smtClean="0">
                <a:solidFill>
                  <a:srgbClr val="00B050"/>
                </a:solidFill>
                <a:latin typeface="微软雅黑" panose="020B0503020204020204" pitchFamily="34" charset="-122"/>
                <a:ea typeface="微软雅黑" panose="020B0503020204020204" pitchFamily="34" charset="-122"/>
              </a:rPr>
              <a:t>（</a:t>
            </a:r>
            <a:r>
              <a:rPr lang="en-US" altLang="zh-CN" sz="2200" dirty="0" smtClean="0">
                <a:solidFill>
                  <a:srgbClr val="00B050"/>
                </a:solidFill>
                <a:latin typeface="微软雅黑" panose="020B0503020204020204" pitchFamily="34" charset="-122"/>
                <a:ea typeface="微软雅黑" panose="020B0503020204020204" pitchFamily="34" charset="-122"/>
              </a:rPr>
              <a:t>2</a:t>
            </a:r>
            <a:r>
              <a:rPr lang="zh-CN" altLang="en-US" sz="2200" dirty="0" smtClean="0">
                <a:solidFill>
                  <a:srgbClr val="00B050"/>
                </a:solidFill>
                <a:latin typeface="微软雅黑" panose="020B0503020204020204" pitchFamily="34" charset="-122"/>
                <a:ea typeface="微软雅黑" panose="020B0503020204020204" pitchFamily="34" charset="-122"/>
              </a:rPr>
              <a:t>）</a:t>
            </a:r>
            <a:r>
              <a:rPr lang="zh-CN" altLang="zh-CN" sz="2200" dirty="0" smtClean="0">
                <a:solidFill>
                  <a:srgbClr val="00B050"/>
                </a:solidFill>
                <a:latin typeface="微软雅黑" panose="020B0503020204020204" pitchFamily="34" charset="-122"/>
                <a:ea typeface="微软雅黑" panose="020B0503020204020204" pitchFamily="34" charset="-122"/>
              </a:rPr>
              <a:t>声明</a:t>
            </a:r>
            <a:r>
              <a:rPr lang="zh-CN" altLang="zh-CN" sz="2200" dirty="0">
                <a:solidFill>
                  <a:srgbClr val="00B050"/>
                </a:solidFill>
                <a:latin typeface="微软雅黑" panose="020B0503020204020204" pitchFamily="34" charset="-122"/>
                <a:ea typeface="微软雅黑" panose="020B0503020204020204" pitchFamily="34" charset="-122"/>
              </a:rPr>
              <a:t>将要在模块内的结构描述中</a:t>
            </a:r>
            <a:r>
              <a:rPr lang="zh-CN" altLang="zh-CN" sz="2200" dirty="0" smtClean="0">
                <a:solidFill>
                  <a:srgbClr val="00B050"/>
                </a:solidFill>
                <a:latin typeface="微软雅黑" panose="020B0503020204020204" pitchFamily="34" charset="-122"/>
                <a:ea typeface="微软雅黑" panose="020B0503020204020204" pitchFamily="34" charset="-122"/>
              </a:rPr>
              <a:t>建立连通性</a:t>
            </a:r>
            <a:r>
              <a:rPr lang="zh-CN" altLang="zh-CN" sz="2200" dirty="0">
                <a:solidFill>
                  <a:srgbClr val="00B050"/>
                </a:solidFill>
                <a:latin typeface="微软雅黑" panose="020B0503020204020204" pitchFamily="34" charset="-122"/>
                <a:ea typeface="微软雅黑" panose="020B0503020204020204" pitchFamily="34" charset="-122"/>
              </a:rPr>
              <a:t>信号。</a:t>
            </a:r>
            <a:endParaRPr lang="en-US" altLang="zh-CN" sz="2200" dirty="0">
              <a:solidFill>
                <a:srgbClr val="00B050"/>
              </a:solidFill>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wire</a:t>
            </a:r>
            <a:r>
              <a:rPr lang="zh-CN" altLang="zh-CN" sz="2200" dirty="0">
                <a:latin typeface="微软雅黑" panose="020B0503020204020204" pitchFamily="34" charset="-122"/>
                <a:ea typeface="微软雅黑" panose="020B0503020204020204" pitchFamily="34" charset="-122"/>
              </a:rPr>
              <a:t>类型变量缺省为</a:t>
            </a:r>
            <a:r>
              <a:rPr lang="en-US" altLang="zh-CN" sz="2200" dirty="0">
                <a:solidFill>
                  <a:srgbClr val="FF0000"/>
                </a:solidFill>
                <a:latin typeface="微软雅黑" panose="020B0503020204020204" pitchFamily="34" charset="-122"/>
                <a:ea typeface="微软雅黑" panose="020B0503020204020204" pitchFamily="34" charset="-122"/>
              </a:rPr>
              <a:t>1</a:t>
            </a:r>
            <a:r>
              <a:rPr lang="zh-CN" altLang="zh-CN" sz="2200" dirty="0">
                <a:solidFill>
                  <a:srgbClr val="FF0000"/>
                </a:solidFill>
                <a:latin typeface="微软雅黑" panose="020B0503020204020204" pitchFamily="34" charset="-122"/>
                <a:ea typeface="微软雅黑" panose="020B0503020204020204" pitchFamily="34" charset="-122"/>
              </a:rPr>
              <a:t>位</a:t>
            </a:r>
            <a:r>
              <a:rPr lang="zh-CN" altLang="zh-CN" sz="2200" dirty="0">
                <a:latin typeface="微软雅黑" panose="020B0503020204020204" pitchFamily="34" charset="-122"/>
                <a:ea typeface="微软雅黑" panose="020B0503020204020204" pitchFamily="34" charset="-122"/>
              </a:rPr>
              <a:t>的</a:t>
            </a:r>
            <a:r>
              <a:rPr lang="en-US" altLang="zh-CN" sz="2200" dirty="0">
                <a:latin typeface="微软雅黑" panose="020B0503020204020204" pitchFamily="34" charset="-122"/>
                <a:ea typeface="微软雅黑" panose="020B0503020204020204" pitchFamily="34" charset="-122"/>
              </a:rPr>
              <a:t>wire</a:t>
            </a:r>
            <a:r>
              <a:rPr lang="zh-CN" altLang="zh-CN" sz="2200" dirty="0" smtClean="0">
                <a:latin typeface="微软雅黑" panose="020B0503020204020204" pitchFamily="34" charset="-122"/>
                <a:ea typeface="微软雅黑" panose="020B0503020204020204" pitchFamily="34" charset="-122"/>
              </a:rPr>
              <a:t>类型</a:t>
            </a:r>
            <a:endParaRPr lang="en-US" altLang="zh-CN" sz="2200" dirty="0" smtClean="0">
              <a:latin typeface="微软雅黑" panose="020B0503020204020204" pitchFamily="34" charset="-122"/>
              <a:ea typeface="微软雅黑" panose="020B0503020204020204" pitchFamily="34" charset="-122"/>
            </a:endParaRPr>
          </a:p>
          <a:p>
            <a:pPr marL="495300" lvl="1" indent="0">
              <a:buNone/>
            </a:pPr>
            <a:endParaRPr lang="en-US" altLang="zh-CN" sz="2200" dirty="0">
              <a:latin typeface="微软雅黑" panose="020B0503020204020204" pitchFamily="34" charset="-122"/>
              <a:ea typeface="微软雅黑" panose="020B0503020204020204" pitchFamily="34" charset="-122"/>
            </a:endParaRPr>
          </a:p>
          <a:p>
            <a:pPr marL="514350" indent="-514350">
              <a:buSzPct val="100000"/>
              <a:buFont typeface="+mj-lt"/>
              <a:buAutoNum type="arabicPeriod" startAt="2"/>
            </a:pPr>
            <a:r>
              <a:rPr lang="zh-CN" altLang="en-US" sz="2200" b="1" dirty="0"/>
              <a:t>寄存器类型</a:t>
            </a:r>
            <a:r>
              <a:rPr lang="en-US" altLang="zh-CN" sz="2200" b="1" dirty="0"/>
              <a:t>reg</a:t>
            </a:r>
          </a:p>
          <a:p>
            <a:pPr marL="0" indent="0">
              <a:buNone/>
            </a:pPr>
            <a:r>
              <a:rPr lang="zh-CN" altLang="en-US" sz="2200" b="1" dirty="0" smtClean="0"/>
              <a:t>用于</a:t>
            </a:r>
            <a:r>
              <a:rPr lang="zh-CN" altLang="en-US" sz="2200" b="1" dirty="0"/>
              <a:t>表示</a:t>
            </a:r>
            <a:r>
              <a:rPr lang="zh-CN" altLang="en-US" sz="2200" b="1" dirty="0" smtClean="0"/>
              <a:t>存储元件的</a:t>
            </a:r>
            <a:r>
              <a:rPr lang="zh-CN" altLang="en-US" sz="2200" b="1" dirty="0"/>
              <a:t>变量</a:t>
            </a:r>
            <a:r>
              <a:rPr lang="zh-CN" altLang="en-US" sz="2200" b="1" dirty="0" smtClean="0"/>
              <a:t>值，如用于描述触发器和锁存器的结果</a:t>
            </a:r>
            <a:endParaRPr lang="en-US" altLang="zh-CN" sz="2200" b="1" dirty="0"/>
          </a:p>
          <a:p>
            <a:pPr marL="955675" lvl="1" indent="-514350"/>
            <a:r>
              <a:rPr lang="zh-CN" altLang="en-US" sz="2200" dirty="0" smtClean="0">
                <a:latin typeface="微软雅黑" panose="020B0503020204020204" pitchFamily="34" charset="-122"/>
                <a:ea typeface="微软雅黑" panose="020B0503020204020204" pitchFamily="34" charset="-122"/>
              </a:rPr>
              <a:t>用于过程赋值语句中赋值号左边的变量类型。</a:t>
            </a:r>
            <a:endParaRPr lang="en-US" altLang="zh-CN" sz="2200" dirty="0">
              <a:latin typeface="微软雅黑" panose="020B0503020204020204" pitchFamily="34" charset="-122"/>
              <a:ea typeface="微软雅黑" panose="020B0503020204020204" pitchFamily="34" charset="-122"/>
            </a:endParaRPr>
          </a:p>
          <a:p>
            <a:pPr marL="955675" lvl="1" indent="-514350"/>
            <a:r>
              <a:rPr lang="zh-CN" altLang="en-US" sz="2200" dirty="0" smtClean="0">
                <a:latin typeface="微软雅黑" panose="020B0503020204020204" pitchFamily="34" charset="-122"/>
                <a:ea typeface="微软雅黑" panose="020B0503020204020204" pitchFamily="34" charset="-122"/>
              </a:rPr>
              <a:t>取值可以为</a:t>
            </a:r>
            <a:r>
              <a:rPr lang="en-US" altLang="zh-CN" sz="2200" dirty="0">
                <a:latin typeface="微软雅黑" panose="020B0503020204020204" pitchFamily="34" charset="-122"/>
                <a:ea typeface="微软雅黑" panose="020B0503020204020204" pitchFamily="34" charset="-122"/>
              </a:rPr>
              <a:t>0</a:t>
            </a:r>
            <a:r>
              <a:rPr lang="en-US" altLang="zh-CN" sz="2200" dirty="0" smtClean="0">
                <a:latin typeface="微软雅黑" panose="020B0503020204020204" pitchFamily="34" charset="-122"/>
                <a:ea typeface="微软雅黑" panose="020B0503020204020204" pitchFamily="34" charset="-122"/>
              </a:rPr>
              <a:t>, 1</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x</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z</a:t>
            </a:r>
            <a:r>
              <a:rPr lang="zh-CN" altLang="en-US" sz="2200" dirty="0" smtClean="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B683D303-2742-4BD5-8F32-E56904259DC6}"/>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37</a:t>
            </a:fld>
            <a:endParaRPr lang="en-US" altLang="zh-CN"/>
          </a:p>
        </p:txBody>
      </p:sp>
    </p:spTree>
    <p:extLst>
      <p:ext uri="{BB962C8B-B14F-4D97-AF65-F5344CB8AC3E}">
        <p14:creationId xmlns:p14="http://schemas.microsoft.com/office/powerpoint/2010/main" val="39801912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19E0E8-3CA8-4F34-83B2-1F707FB7400C}"/>
              </a:ext>
            </a:extLst>
          </p:cNvPr>
          <p:cNvSpPr>
            <a:spLocks noGrp="1"/>
          </p:cNvSpPr>
          <p:nvPr>
            <p:ph type="title"/>
          </p:nvPr>
        </p:nvSpPr>
        <p:spPr>
          <a:xfrm>
            <a:off x="800100" y="116632"/>
            <a:ext cx="6073775" cy="479747"/>
          </a:xfrm>
        </p:spPr>
        <p:txBody>
          <a:bodyPr/>
          <a:lstStyle/>
          <a:p>
            <a:r>
              <a:rPr lang="en-US" altLang="zh-CN" b="1" dirty="0"/>
              <a:t>3.3 </a:t>
            </a:r>
            <a:r>
              <a:rPr lang="zh-CN" altLang="en-US" b="1" dirty="0"/>
              <a:t>数据类型</a:t>
            </a:r>
          </a:p>
        </p:txBody>
      </p:sp>
      <p:sp>
        <p:nvSpPr>
          <p:cNvPr id="3" name="内容占位符 2">
            <a:extLst>
              <a:ext uri="{FF2B5EF4-FFF2-40B4-BE49-F238E27FC236}">
                <a16:creationId xmlns:a16="http://schemas.microsoft.com/office/drawing/2014/main" id="{DD9AF2BD-EE61-48D2-9335-134CE1F624F4}"/>
              </a:ext>
            </a:extLst>
          </p:cNvPr>
          <p:cNvSpPr>
            <a:spLocks noGrp="1"/>
          </p:cNvSpPr>
          <p:nvPr>
            <p:ph idx="1"/>
          </p:nvPr>
        </p:nvSpPr>
        <p:spPr>
          <a:xfrm>
            <a:off x="75615" y="692696"/>
            <a:ext cx="8964488" cy="5860707"/>
          </a:xfrm>
        </p:spPr>
        <p:txBody>
          <a:bodyPr/>
          <a:lstStyle/>
          <a:p>
            <a:pPr marL="514350" indent="-514350">
              <a:lnSpc>
                <a:spcPct val="114000"/>
              </a:lnSpc>
              <a:buSzPct val="100000"/>
              <a:buFont typeface="+mj-lt"/>
              <a:buAutoNum type="arabicPeriod" startAt="3"/>
            </a:pPr>
            <a:r>
              <a:rPr lang="zh-CN" altLang="en-US" sz="2200" b="1" dirty="0"/>
              <a:t>向量和数组</a:t>
            </a:r>
            <a:endParaRPr lang="en-US" altLang="zh-CN" sz="2200" b="1" dirty="0"/>
          </a:p>
          <a:p>
            <a:pPr lvl="1">
              <a:lnSpc>
                <a:spcPct val="114000"/>
              </a:lnSpc>
            </a:pPr>
            <a:r>
              <a:rPr lang="zh-CN" altLang="en-US" sz="2200" dirty="0">
                <a:latin typeface="微软雅黑" panose="020B0503020204020204" pitchFamily="34" charset="-122"/>
                <a:ea typeface="微软雅黑" panose="020B0503020204020204" pitchFamily="34" charset="-122"/>
              </a:rPr>
              <a:t>向量：将</a:t>
            </a:r>
            <a:r>
              <a:rPr lang="zh-CN" altLang="zh-CN" sz="2200" dirty="0">
                <a:latin typeface="微软雅黑" panose="020B0503020204020204" pitchFamily="34" charset="-122"/>
                <a:ea typeface="微软雅黑" panose="020B0503020204020204" pitchFamily="34" charset="-122"/>
              </a:rPr>
              <a:t>多个</a:t>
            </a:r>
            <a:r>
              <a:rPr lang="en-US" altLang="zh-CN" sz="2200" dirty="0">
                <a:latin typeface="微软雅黑" panose="020B0503020204020204" pitchFamily="34" charset="-122"/>
                <a:ea typeface="微软雅黑" panose="020B0503020204020204" pitchFamily="34" charset="-122"/>
              </a:rPr>
              <a:t>1</a:t>
            </a:r>
            <a:r>
              <a:rPr lang="zh-CN" altLang="zh-CN" sz="2200" dirty="0">
                <a:latin typeface="微软雅黑" panose="020B0503020204020204" pitchFamily="34" charset="-122"/>
                <a:ea typeface="微软雅黑" panose="020B0503020204020204" pitchFamily="34" charset="-122"/>
              </a:rPr>
              <a:t>位信号组成一个整体进行操作</a:t>
            </a:r>
            <a:r>
              <a:rPr lang="zh-CN" altLang="en-US" sz="2200" dirty="0">
                <a:latin typeface="微软雅黑" panose="020B0503020204020204" pitchFamily="34" charset="-122"/>
                <a:ea typeface="微软雅黑" panose="020B0503020204020204" pitchFamily="34" charset="-122"/>
              </a:rPr>
              <a:t>，向量的长度称为位宽，通过有序界</a:t>
            </a:r>
            <a:r>
              <a:rPr lang="en-US" altLang="zh-CN" sz="2200" dirty="0">
                <a:latin typeface="微软雅黑" panose="020B0503020204020204" pitchFamily="34" charset="-122"/>
                <a:ea typeface="微软雅黑" panose="020B0503020204020204" pitchFamily="34" charset="-122"/>
              </a:rPr>
              <a:t>[MSB:LSB]</a:t>
            </a:r>
            <a:r>
              <a:rPr lang="zh-CN" altLang="en-US" sz="2200" dirty="0">
                <a:latin typeface="微软雅黑" panose="020B0503020204020204" pitchFamily="34" charset="-122"/>
                <a:ea typeface="微软雅黑" panose="020B0503020204020204" pitchFamily="34" charset="-122"/>
              </a:rPr>
              <a:t>来定义。</a:t>
            </a:r>
            <a:endParaRPr lang="en-US" altLang="zh-CN" sz="2200" dirty="0">
              <a:latin typeface="微软雅黑" panose="020B0503020204020204" pitchFamily="34" charset="-122"/>
              <a:ea typeface="微软雅黑" panose="020B0503020204020204" pitchFamily="34" charset="-122"/>
            </a:endParaRPr>
          </a:p>
          <a:p>
            <a:pPr marL="274638" lvl="1" indent="0">
              <a:lnSpc>
                <a:spcPct val="114000"/>
              </a:lnSpc>
              <a:buNone/>
            </a:pPr>
            <a:r>
              <a:rPr lang="en-US" altLang="zh-CN" sz="2200" dirty="0" smtClean="0">
                <a:solidFill>
                  <a:srgbClr val="00B050"/>
                </a:solidFill>
                <a:latin typeface="微软雅黑" panose="020B0503020204020204" pitchFamily="34" charset="-122"/>
                <a:ea typeface="微软雅黑" panose="020B0503020204020204" pitchFamily="34" charset="-122"/>
              </a:rPr>
              <a:t>     </a:t>
            </a:r>
            <a:r>
              <a:rPr lang="en-US" altLang="zh-CN" sz="2200" dirty="0" smtClean="0">
                <a:solidFill>
                  <a:srgbClr val="C00000"/>
                </a:solidFill>
                <a:latin typeface="微软雅黑" panose="020B0503020204020204" pitchFamily="34" charset="-122"/>
                <a:ea typeface="微软雅黑" panose="020B0503020204020204" pitchFamily="34" charset="-122"/>
              </a:rPr>
              <a:t>wire[7:0</a:t>
            </a:r>
            <a:r>
              <a:rPr lang="en-US" altLang="zh-CN" sz="2200" dirty="0">
                <a:solidFill>
                  <a:srgbClr val="C00000"/>
                </a:solidFill>
                <a:latin typeface="微软雅黑" panose="020B0503020204020204" pitchFamily="34" charset="-122"/>
                <a:ea typeface="微软雅黑" panose="020B0503020204020204" pitchFamily="34" charset="-122"/>
              </a:rPr>
              <a:t>] a;    </a:t>
            </a:r>
            <a:r>
              <a:rPr lang="en-US" altLang="zh-CN" sz="2200" dirty="0">
                <a:solidFill>
                  <a:srgbClr val="00B050"/>
                </a:solidFill>
                <a:latin typeface="微软雅黑" panose="020B0503020204020204" pitchFamily="34" charset="-122"/>
                <a:ea typeface="微软雅黑" panose="020B0503020204020204" pitchFamily="34" charset="-122"/>
              </a:rPr>
              <a:t>// </a:t>
            </a:r>
            <a:r>
              <a:rPr lang="zh-CN" altLang="en-US" sz="2200" dirty="0">
                <a:solidFill>
                  <a:srgbClr val="00B050"/>
                </a:solidFill>
                <a:latin typeface="微软雅黑" panose="020B0503020204020204" pitchFamily="34" charset="-122"/>
                <a:ea typeface="微软雅黑" panose="020B0503020204020204" pitchFamily="34" charset="-122"/>
              </a:rPr>
              <a:t>一根位宽为</a:t>
            </a:r>
            <a:r>
              <a:rPr lang="en-US" altLang="zh-CN" sz="2200" dirty="0">
                <a:solidFill>
                  <a:srgbClr val="00B050"/>
                </a:solidFill>
                <a:latin typeface="微软雅黑" panose="020B0503020204020204" pitchFamily="34" charset="-122"/>
                <a:ea typeface="微软雅黑" panose="020B0503020204020204" pitchFamily="34" charset="-122"/>
              </a:rPr>
              <a:t>8</a:t>
            </a:r>
            <a:r>
              <a:rPr lang="zh-CN" altLang="en-US" sz="2200" dirty="0">
                <a:solidFill>
                  <a:srgbClr val="00B050"/>
                </a:solidFill>
                <a:latin typeface="微软雅黑" panose="020B0503020204020204" pitchFamily="34" charset="-122"/>
                <a:ea typeface="微软雅黑" panose="020B0503020204020204" pitchFamily="34" charset="-122"/>
              </a:rPr>
              <a:t>的连线</a:t>
            </a:r>
            <a:r>
              <a:rPr lang="en-US" altLang="zh-CN" sz="2200" dirty="0">
                <a:solidFill>
                  <a:srgbClr val="00B050"/>
                </a:solidFill>
                <a:latin typeface="微软雅黑" panose="020B0503020204020204" pitchFamily="34" charset="-122"/>
                <a:ea typeface="微软雅黑" panose="020B0503020204020204" pitchFamily="34" charset="-122"/>
              </a:rPr>
              <a:t>a</a:t>
            </a:r>
          </a:p>
          <a:p>
            <a:pPr marL="274638" lvl="1" indent="0">
              <a:lnSpc>
                <a:spcPct val="114000"/>
              </a:lnSpc>
              <a:buNone/>
            </a:pPr>
            <a:r>
              <a:rPr lang="en-US" altLang="zh-CN" sz="2200" dirty="0">
                <a:solidFill>
                  <a:srgbClr val="00B050"/>
                </a:solidFill>
                <a:latin typeface="微软雅黑" panose="020B0503020204020204" pitchFamily="34" charset="-122"/>
                <a:ea typeface="微软雅黑" panose="020B0503020204020204" pitchFamily="34" charset="-122"/>
              </a:rPr>
              <a:t> </a:t>
            </a:r>
            <a:r>
              <a:rPr lang="en-US" altLang="zh-CN" sz="2200" dirty="0" smtClean="0">
                <a:solidFill>
                  <a:srgbClr val="00B050"/>
                </a:solidFill>
                <a:latin typeface="微软雅黑" panose="020B0503020204020204" pitchFamily="34" charset="-122"/>
                <a:ea typeface="微软雅黑" panose="020B0503020204020204" pitchFamily="34" charset="-122"/>
              </a:rPr>
              <a:t>     </a:t>
            </a:r>
            <a:r>
              <a:rPr lang="en-US" altLang="zh-CN" sz="2200" dirty="0" smtClean="0">
                <a:solidFill>
                  <a:srgbClr val="C00000"/>
                </a:solidFill>
                <a:latin typeface="微软雅黑" panose="020B0503020204020204" pitchFamily="34" charset="-122"/>
                <a:ea typeface="微软雅黑" panose="020B0503020204020204" pitchFamily="34" charset="-122"/>
              </a:rPr>
              <a:t>reg[31:0</a:t>
            </a:r>
            <a:r>
              <a:rPr lang="en-US" altLang="zh-CN" sz="2200" dirty="0">
                <a:solidFill>
                  <a:srgbClr val="C00000"/>
                </a:solidFill>
                <a:latin typeface="微软雅黑" panose="020B0503020204020204" pitchFamily="34" charset="-122"/>
                <a:ea typeface="微软雅黑" panose="020B0503020204020204" pitchFamily="34" charset="-122"/>
              </a:rPr>
              <a:t>] </a:t>
            </a:r>
            <a:r>
              <a:rPr lang="en-US" altLang="zh-CN" sz="2200" dirty="0" err="1">
                <a:solidFill>
                  <a:srgbClr val="C00000"/>
                </a:solidFill>
                <a:latin typeface="微软雅黑" panose="020B0503020204020204" pitchFamily="34" charset="-122"/>
                <a:ea typeface="微软雅黑" panose="020B0503020204020204" pitchFamily="34" charset="-122"/>
              </a:rPr>
              <a:t>rdata</a:t>
            </a:r>
            <a:r>
              <a:rPr lang="en-US" altLang="zh-CN" sz="2200" dirty="0">
                <a:solidFill>
                  <a:srgbClr val="C00000"/>
                </a:solidFill>
                <a:latin typeface="微软雅黑" panose="020B0503020204020204" pitchFamily="34" charset="-122"/>
                <a:ea typeface="微软雅黑" panose="020B0503020204020204" pitchFamily="34" charset="-122"/>
              </a:rPr>
              <a:t>, </a:t>
            </a:r>
            <a:r>
              <a:rPr lang="en-US" altLang="zh-CN" sz="2200" dirty="0" err="1">
                <a:solidFill>
                  <a:srgbClr val="C00000"/>
                </a:solidFill>
                <a:latin typeface="微软雅黑" panose="020B0503020204020204" pitchFamily="34" charset="-122"/>
                <a:ea typeface="微软雅黑" panose="020B0503020204020204" pitchFamily="34" charset="-122"/>
              </a:rPr>
              <a:t>wdata</a:t>
            </a:r>
            <a:r>
              <a:rPr lang="en-US" altLang="zh-CN" sz="2200" dirty="0">
                <a:solidFill>
                  <a:srgbClr val="C00000"/>
                </a:solidFill>
                <a:latin typeface="微软雅黑" panose="020B0503020204020204" pitchFamily="34" charset="-122"/>
                <a:ea typeface="微软雅黑" panose="020B0503020204020204" pitchFamily="34" charset="-122"/>
              </a:rPr>
              <a:t>; </a:t>
            </a:r>
            <a:r>
              <a:rPr lang="en-US" altLang="zh-CN" sz="2200" dirty="0">
                <a:solidFill>
                  <a:srgbClr val="00B050"/>
                </a:solidFill>
                <a:latin typeface="微软雅黑" panose="020B0503020204020204" pitchFamily="34" charset="-122"/>
                <a:ea typeface="微软雅黑" panose="020B0503020204020204" pitchFamily="34" charset="-122"/>
              </a:rPr>
              <a:t>// </a:t>
            </a:r>
            <a:r>
              <a:rPr lang="zh-CN" altLang="en-US" sz="2200" dirty="0" smtClean="0">
                <a:solidFill>
                  <a:srgbClr val="00B050"/>
                </a:solidFill>
                <a:latin typeface="微软雅黑" panose="020B0503020204020204" pitchFamily="34" charset="-122"/>
                <a:ea typeface="微软雅黑" panose="020B0503020204020204" pitchFamily="34" charset="-122"/>
              </a:rPr>
              <a:t>位</a:t>
            </a:r>
            <a:r>
              <a:rPr lang="zh-CN" altLang="en-US" sz="2200" dirty="0">
                <a:solidFill>
                  <a:srgbClr val="00B050"/>
                </a:solidFill>
                <a:latin typeface="微软雅黑" panose="020B0503020204020204" pitchFamily="34" charset="-122"/>
                <a:ea typeface="微软雅黑" panose="020B0503020204020204" pitchFamily="34" charset="-122"/>
              </a:rPr>
              <a:t>宽为</a:t>
            </a:r>
            <a:r>
              <a:rPr lang="en-US" altLang="zh-CN" sz="2200" dirty="0">
                <a:solidFill>
                  <a:srgbClr val="00B050"/>
                </a:solidFill>
                <a:latin typeface="微软雅黑" panose="020B0503020204020204" pitchFamily="34" charset="-122"/>
                <a:ea typeface="微软雅黑" panose="020B0503020204020204" pitchFamily="34" charset="-122"/>
              </a:rPr>
              <a:t>32</a:t>
            </a:r>
            <a:r>
              <a:rPr lang="zh-CN" altLang="en-US" sz="2200" dirty="0">
                <a:solidFill>
                  <a:srgbClr val="00B050"/>
                </a:solidFill>
                <a:latin typeface="微软雅黑" panose="020B0503020204020204" pitchFamily="34" charset="-122"/>
                <a:ea typeface="微软雅黑" panose="020B0503020204020204" pitchFamily="34" charset="-122"/>
              </a:rPr>
              <a:t>的寄存器</a:t>
            </a:r>
            <a:r>
              <a:rPr lang="en-US" altLang="zh-CN" sz="2200" dirty="0" err="1">
                <a:solidFill>
                  <a:srgbClr val="00B050"/>
                </a:solidFill>
                <a:latin typeface="微软雅黑" panose="020B0503020204020204" pitchFamily="34" charset="-122"/>
                <a:ea typeface="微软雅黑" panose="020B0503020204020204" pitchFamily="34" charset="-122"/>
              </a:rPr>
              <a:t>rdata</a:t>
            </a:r>
            <a:r>
              <a:rPr lang="zh-CN" altLang="en-US" sz="2200" dirty="0">
                <a:solidFill>
                  <a:srgbClr val="00B050"/>
                </a:solidFill>
                <a:latin typeface="微软雅黑" panose="020B0503020204020204" pitchFamily="34" charset="-122"/>
                <a:ea typeface="微软雅黑" panose="020B0503020204020204" pitchFamily="34" charset="-122"/>
              </a:rPr>
              <a:t>和</a:t>
            </a:r>
            <a:r>
              <a:rPr lang="en-US" altLang="zh-CN" sz="2200" dirty="0" err="1">
                <a:solidFill>
                  <a:srgbClr val="00B050"/>
                </a:solidFill>
                <a:latin typeface="微软雅黑" panose="020B0503020204020204" pitchFamily="34" charset="-122"/>
                <a:ea typeface="微软雅黑" panose="020B0503020204020204" pitchFamily="34" charset="-122"/>
              </a:rPr>
              <a:t>wdata</a:t>
            </a:r>
            <a:endParaRPr lang="en-US" altLang="zh-CN" sz="2200" dirty="0">
              <a:solidFill>
                <a:srgbClr val="00B050"/>
              </a:solidFill>
              <a:latin typeface="微软雅黑" panose="020B0503020204020204" pitchFamily="34" charset="-122"/>
              <a:ea typeface="微软雅黑" panose="020B0503020204020204" pitchFamily="34" charset="-122"/>
            </a:endParaRPr>
          </a:p>
          <a:p>
            <a:pPr marL="274638" lvl="1" indent="0">
              <a:lnSpc>
                <a:spcPct val="114000"/>
              </a:lnSpc>
              <a:buNone/>
            </a:pPr>
            <a:r>
              <a:rPr lang="zh-CN" altLang="en-US" sz="2200" dirty="0" smtClean="0">
                <a:solidFill>
                  <a:srgbClr val="00B050"/>
                </a:solidFill>
                <a:latin typeface="微软雅黑" panose="020B0503020204020204" pitchFamily="34" charset="-122"/>
                <a:ea typeface="微软雅黑" panose="020B0503020204020204" pitchFamily="34" charset="-122"/>
              </a:rPr>
              <a:t>      </a:t>
            </a:r>
            <a:r>
              <a:rPr lang="zh-CN" altLang="en-US" sz="2200" dirty="0" smtClean="0">
                <a:solidFill>
                  <a:srgbClr val="C00000"/>
                </a:solidFill>
                <a:latin typeface="微软雅黑" panose="020B0503020204020204" pitchFamily="34" charset="-122"/>
                <a:ea typeface="微软雅黑" panose="020B0503020204020204" pitchFamily="34" charset="-122"/>
              </a:rPr>
              <a:t>对于</a:t>
            </a:r>
            <a:r>
              <a:rPr lang="zh-CN" altLang="en-US" sz="2200" dirty="0">
                <a:solidFill>
                  <a:srgbClr val="C00000"/>
                </a:solidFill>
                <a:latin typeface="微软雅黑" panose="020B0503020204020204" pitchFamily="34" charset="-122"/>
                <a:ea typeface="微软雅黑" panose="020B0503020204020204" pitchFamily="34" charset="-122"/>
              </a:rPr>
              <a:t>可综合电路来说，子界范围通过常量给出。</a:t>
            </a:r>
            <a:endParaRPr lang="en-US" altLang="zh-CN" sz="2200" dirty="0">
              <a:solidFill>
                <a:srgbClr val="C00000"/>
              </a:solidFill>
              <a:latin typeface="微软雅黑" panose="020B0503020204020204" pitchFamily="34" charset="-122"/>
              <a:ea typeface="微软雅黑" panose="020B0503020204020204" pitchFamily="34" charset="-122"/>
            </a:endParaRPr>
          </a:p>
          <a:p>
            <a:pPr lvl="1">
              <a:lnSpc>
                <a:spcPct val="114000"/>
              </a:lnSpc>
            </a:pPr>
            <a:r>
              <a:rPr lang="zh-CN" altLang="en-US" sz="2200" dirty="0">
                <a:latin typeface="微软雅黑" panose="020B0503020204020204" pitchFamily="34" charset="-122"/>
                <a:ea typeface="微软雅黑" panose="020B0503020204020204" pitchFamily="34" charset="-122"/>
              </a:rPr>
              <a:t>数组：具有</a:t>
            </a:r>
            <a:r>
              <a:rPr lang="zh-CN" altLang="en-US" sz="2200" dirty="0">
                <a:solidFill>
                  <a:srgbClr val="FF0000"/>
                </a:solidFill>
                <a:latin typeface="微软雅黑" panose="020B0503020204020204" pitchFamily="34" charset="-122"/>
                <a:ea typeface="微软雅黑" panose="020B0503020204020204" pitchFamily="34" charset="-122"/>
              </a:rPr>
              <a:t>相同数据类型</a:t>
            </a:r>
            <a:r>
              <a:rPr lang="zh-CN" altLang="en-US" sz="2200" dirty="0">
                <a:latin typeface="微软雅黑" panose="020B0503020204020204" pitchFamily="34" charset="-122"/>
                <a:ea typeface="微软雅黑" panose="020B0503020204020204" pitchFamily="34" charset="-122"/>
              </a:rPr>
              <a:t>的有序集合</a:t>
            </a:r>
            <a:r>
              <a:rPr lang="zh-CN" altLang="en-US" sz="2200" dirty="0" smtClean="0">
                <a:latin typeface="微软雅黑" panose="020B0503020204020204" pitchFamily="34" charset="-122"/>
                <a:ea typeface="微软雅黑" panose="020B0503020204020204" pitchFamily="34" charset="-122"/>
              </a:rPr>
              <a:t>，</a:t>
            </a:r>
            <a:r>
              <a:rPr lang="zh-CN" altLang="en-US" sz="2200" dirty="0" smtClean="0">
                <a:solidFill>
                  <a:srgbClr val="FF0000"/>
                </a:solidFill>
                <a:latin typeface="微软雅黑" panose="020B0503020204020204" pitchFamily="34" charset="-122"/>
                <a:ea typeface="微软雅黑" panose="020B0503020204020204" pitchFamily="34" charset="-122"/>
              </a:rPr>
              <a:t>通过索引</a:t>
            </a:r>
            <a:r>
              <a:rPr lang="zh-CN" altLang="en-US" sz="2200" dirty="0" smtClean="0">
                <a:latin typeface="微软雅黑" panose="020B0503020204020204" pitchFamily="34" charset="-122"/>
                <a:ea typeface="微软雅黑" panose="020B0503020204020204" pitchFamily="34" charset="-122"/>
              </a:rPr>
              <a:t>访问</a:t>
            </a:r>
            <a:r>
              <a:rPr lang="zh-CN" altLang="en-US" sz="2200" dirty="0">
                <a:latin typeface="微软雅黑" panose="020B0503020204020204" pitchFamily="34" charset="-122"/>
                <a:ea typeface="微软雅黑" panose="020B0503020204020204" pitchFamily="34" charset="-122"/>
              </a:rPr>
              <a:t>各元素</a:t>
            </a:r>
            <a:endParaRPr lang="en-US" altLang="zh-CN" sz="2200" dirty="0">
              <a:latin typeface="微软雅黑" panose="020B0503020204020204" pitchFamily="34" charset="-122"/>
              <a:ea typeface="微软雅黑" panose="020B0503020204020204" pitchFamily="34" charset="-122"/>
            </a:endParaRPr>
          </a:p>
          <a:p>
            <a:pPr marL="274638" lvl="1" indent="0">
              <a:lnSpc>
                <a:spcPct val="114000"/>
              </a:lnSpc>
              <a:buNone/>
            </a:pPr>
            <a:r>
              <a:rPr lang="en-US" altLang="zh-CN" sz="2200" dirty="0">
                <a:solidFill>
                  <a:srgbClr val="00B050"/>
                </a:solidFill>
                <a:latin typeface="微软雅黑" panose="020B0503020204020204" pitchFamily="34" charset="-122"/>
                <a:ea typeface="微软雅黑" panose="020B0503020204020204" pitchFamily="34" charset="-122"/>
              </a:rPr>
              <a:t> </a:t>
            </a:r>
            <a:r>
              <a:rPr lang="en-US" altLang="zh-CN" sz="2200" dirty="0" smtClean="0">
                <a:solidFill>
                  <a:srgbClr val="00B050"/>
                </a:solidFill>
                <a:latin typeface="微软雅黑" panose="020B0503020204020204" pitchFamily="34" charset="-122"/>
                <a:ea typeface="微软雅黑" panose="020B0503020204020204" pitchFamily="34" charset="-122"/>
              </a:rPr>
              <a:t>    </a:t>
            </a:r>
            <a:r>
              <a:rPr lang="zh-CN" altLang="en-US" sz="2200" dirty="0" smtClean="0">
                <a:solidFill>
                  <a:srgbClr val="C00000"/>
                </a:solidFill>
                <a:latin typeface="微软雅黑" panose="020B0503020204020204" pitchFamily="34" charset="-122"/>
                <a:ea typeface="微软雅黑" panose="020B0503020204020204" pitchFamily="34" charset="-122"/>
              </a:rPr>
              <a:t>定义</a:t>
            </a:r>
            <a:r>
              <a:rPr lang="zh-CN" altLang="en-US" sz="2200" dirty="0">
                <a:solidFill>
                  <a:srgbClr val="C00000"/>
                </a:solidFill>
                <a:latin typeface="微软雅黑" panose="020B0503020204020204" pitchFamily="34" charset="-122"/>
                <a:ea typeface="微软雅黑" panose="020B0503020204020204" pitchFamily="34" charset="-122"/>
              </a:rPr>
              <a:t>格式：</a:t>
            </a:r>
            <a:r>
              <a:rPr lang="zh-CN" altLang="en-US" sz="2200" dirty="0">
                <a:solidFill>
                  <a:schemeClr val="accent2"/>
                </a:solidFill>
                <a:latin typeface="微软雅黑" panose="020B0503020204020204" pitchFamily="34" charset="-122"/>
                <a:ea typeface="微软雅黑" panose="020B0503020204020204" pitchFamily="34" charset="-122"/>
              </a:rPr>
              <a:t>数据类型 数组</a:t>
            </a:r>
            <a:r>
              <a:rPr lang="zh-CN" altLang="en-US" sz="2200" dirty="0" smtClean="0">
                <a:solidFill>
                  <a:schemeClr val="accent2"/>
                </a:solidFill>
                <a:latin typeface="微软雅黑" panose="020B0503020204020204" pitchFamily="34" charset="-122"/>
                <a:ea typeface="微软雅黑" panose="020B0503020204020204" pitchFamily="34" charset="-122"/>
              </a:rPr>
              <a:t>名</a:t>
            </a:r>
            <a:r>
              <a:rPr lang="en-US" altLang="zh-CN" sz="2200" dirty="0">
                <a:solidFill>
                  <a:schemeClr val="accent2"/>
                </a:solidFill>
                <a:latin typeface="微软雅黑" panose="020B0503020204020204" pitchFamily="34" charset="-122"/>
                <a:ea typeface="微软雅黑" panose="020B0503020204020204" pitchFamily="34" charset="-122"/>
              </a:rPr>
              <a:t>[</a:t>
            </a:r>
            <a:r>
              <a:rPr lang="en-US" altLang="zh-CN" sz="2200" dirty="0" err="1">
                <a:solidFill>
                  <a:schemeClr val="accent2"/>
                </a:solidFill>
                <a:latin typeface="微软雅黑" panose="020B0503020204020204" pitchFamily="34" charset="-122"/>
                <a:ea typeface="微软雅黑" panose="020B0503020204020204" pitchFamily="34" charset="-122"/>
              </a:rPr>
              <a:t>first_addr</a:t>
            </a:r>
            <a:r>
              <a:rPr lang="en-US" altLang="zh-CN" sz="2200" dirty="0">
                <a:solidFill>
                  <a:schemeClr val="accent2"/>
                </a:solidFill>
                <a:latin typeface="微软雅黑" panose="020B0503020204020204" pitchFamily="34" charset="-122"/>
                <a:ea typeface="微软雅黑" panose="020B0503020204020204" pitchFamily="34" charset="-122"/>
              </a:rPr>
              <a:t> : </a:t>
            </a:r>
            <a:r>
              <a:rPr lang="en-US" altLang="zh-CN" sz="2200" dirty="0" err="1">
                <a:solidFill>
                  <a:schemeClr val="accent2"/>
                </a:solidFill>
                <a:latin typeface="微软雅黑" panose="020B0503020204020204" pitchFamily="34" charset="-122"/>
                <a:ea typeface="微软雅黑" panose="020B0503020204020204" pitchFamily="34" charset="-122"/>
              </a:rPr>
              <a:t>last_addr</a:t>
            </a:r>
            <a:r>
              <a:rPr lang="en-US" altLang="zh-CN" sz="2200" dirty="0" smtClean="0">
                <a:solidFill>
                  <a:schemeClr val="accent2"/>
                </a:solidFill>
                <a:latin typeface="微软雅黑" panose="020B0503020204020204" pitchFamily="34" charset="-122"/>
                <a:ea typeface="微软雅黑" panose="020B0503020204020204" pitchFamily="34" charset="-122"/>
              </a:rPr>
              <a:t>]</a:t>
            </a:r>
          </a:p>
          <a:p>
            <a:pPr marL="274638" lvl="1" indent="0">
              <a:lnSpc>
                <a:spcPct val="114000"/>
              </a:lnSpc>
              <a:buNone/>
            </a:pPr>
            <a:r>
              <a:rPr lang="en-US" altLang="zh-CN" sz="2200" dirty="0" smtClean="0">
                <a:solidFill>
                  <a:schemeClr val="accent2"/>
                </a:solidFill>
                <a:latin typeface="微软雅黑" panose="020B0503020204020204" pitchFamily="34" charset="-122"/>
                <a:ea typeface="微软雅黑" panose="020B0503020204020204" pitchFamily="34" charset="-122"/>
              </a:rPr>
              <a:t>     </a:t>
            </a:r>
            <a:r>
              <a:rPr lang="en-US" altLang="zh-CN" sz="2200" dirty="0">
                <a:solidFill>
                  <a:srgbClr val="C00000"/>
                </a:solidFill>
                <a:latin typeface="微软雅黑" panose="020B0503020204020204" pitchFamily="34" charset="-122"/>
                <a:ea typeface="微软雅黑" panose="020B0503020204020204" pitchFamily="34" charset="-122"/>
              </a:rPr>
              <a:t>wire b[2:0]</a:t>
            </a:r>
            <a:r>
              <a:rPr lang="zh-CN" altLang="en-US" sz="2200" dirty="0">
                <a:solidFill>
                  <a:srgbClr val="C00000"/>
                </a:solidFill>
                <a:latin typeface="微软雅黑" panose="020B0503020204020204" pitchFamily="34" charset="-122"/>
                <a:ea typeface="微软雅黑" panose="020B0503020204020204" pitchFamily="34" charset="-122"/>
              </a:rPr>
              <a:t>：</a:t>
            </a:r>
            <a:r>
              <a:rPr lang="zh-CN" altLang="en-US" sz="2200" dirty="0">
                <a:solidFill>
                  <a:srgbClr val="00B050"/>
                </a:solidFill>
                <a:latin typeface="微软雅黑" panose="020B0503020204020204" pitchFamily="34" charset="-122"/>
                <a:ea typeface="微软雅黑" panose="020B0503020204020204" pitchFamily="34" charset="-122"/>
              </a:rPr>
              <a:t>数组</a:t>
            </a:r>
            <a:r>
              <a:rPr lang="en-US" altLang="zh-CN" sz="2200" dirty="0">
                <a:solidFill>
                  <a:srgbClr val="00B050"/>
                </a:solidFill>
                <a:latin typeface="微软雅黑" panose="020B0503020204020204" pitchFamily="34" charset="-122"/>
                <a:ea typeface="微软雅黑" panose="020B0503020204020204" pitchFamily="34" charset="-122"/>
              </a:rPr>
              <a:t>b</a:t>
            </a:r>
            <a:r>
              <a:rPr lang="zh-CN" altLang="en-US" sz="2200" dirty="0">
                <a:solidFill>
                  <a:srgbClr val="00B050"/>
                </a:solidFill>
                <a:latin typeface="微软雅黑" panose="020B0503020204020204" pitchFamily="34" charset="-122"/>
                <a:ea typeface="微软雅黑" panose="020B0503020204020204" pitchFamily="34" charset="-122"/>
              </a:rPr>
              <a:t>包含</a:t>
            </a:r>
            <a:r>
              <a:rPr lang="en-US" altLang="zh-CN" sz="2200" dirty="0">
                <a:solidFill>
                  <a:srgbClr val="00B050"/>
                </a:solidFill>
                <a:latin typeface="微软雅黑" panose="020B0503020204020204" pitchFamily="34" charset="-122"/>
                <a:ea typeface="微软雅黑" panose="020B0503020204020204" pitchFamily="34" charset="-122"/>
              </a:rPr>
              <a:t>3</a:t>
            </a:r>
            <a:r>
              <a:rPr lang="zh-CN" altLang="en-US" sz="2200" dirty="0">
                <a:solidFill>
                  <a:srgbClr val="00B050"/>
                </a:solidFill>
                <a:latin typeface="微软雅黑" panose="020B0503020204020204" pitchFamily="34" charset="-122"/>
                <a:ea typeface="微软雅黑" panose="020B0503020204020204" pitchFamily="34" charset="-122"/>
              </a:rPr>
              <a:t>根位宽为</a:t>
            </a:r>
            <a:r>
              <a:rPr lang="en-US" altLang="zh-CN" sz="2200" dirty="0">
                <a:solidFill>
                  <a:srgbClr val="00B050"/>
                </a:solidFill>
                <a:latin typeface="微软雅黑" panose="020B0503020204020204" pitchFamily="34" charset="-122"/>
                <a:ea typeface="微软雅黑" panose="020B0503020204020204" pitchFamily="34" charset="-122"/>
              </a:rPr>
              <a:t>1</a:t>
            </a:r>
            <a:r>
              <a:rPr lang="zh-CN" altLang="en-US" sz="2200" dirty="0">
                <a:solidFill>
                  <a:srgbClr val="00B050"/>
                </a:solidFill>
                <a:latin typeface="微软雅黑" panose="020B0503020204020204" pitchFamily="34" charset="-122"/>
                <a:ea typeface="微软雅黑" panose="020B0503020204020204" pitchFamily="34" charset="-122"/>
              </a:rPr>
              <a:t>的连线</a:t>
            </a:r>
            <a:endParaRPr lang="en-US" altLang="zh-CN" sz="2200" dirty="0">
              <a:solidFill>
                <a:srgbClr val="00B050"/>
              </a:solidFill>
              <a:latin typeface="微软雅黑" panose="020B0503020204020204" pitchFamily="34" charset="-122"/>
              <a:ea typeface="微软雅黑" panose="020B0503020204020204" pitchFamily="34" charset="-122"/>
            </a:endParaRPr>
          </a:p>
          <a:p>
            <a:pPr marL="274638" lvl="1" indent="0">
              <a:lnSpc>
                <a:spcPct val="114000"/>
              </a:lnSpc>
              <a:buNone/>
            </a:pPr>
            <a:r>
              <a:rPr lang="en-US" altLang="zh-CN" sz="2200" dirty="0">
                <a:solidFill>
                  <a:srgbClr val="C00000"/>
                </a:solidFill>
                <a:latin typeface="微软雅黑" panose="020B0503020204020204" pitchFamily="34" charset="-122"/>
                <a:ea typeface="微软雅黑" panose="020B0503020204020204" pitchFamily="34" charset="-122"/>
              </a:rPr>
              <a:t>     reg r[9:0]</a:t>
            </a:r>
            <a:r>
              <a:rPr lang="zh-CN" altLang="en-US" sz="2200" dirty="0">
                <a:solidFill>
                  <a:srgbClr val="C00000"/>
                </a:solidFill>
                <a:latin typeface="微软雅黑" panose="020B0503020204020204" pitchFamily="34" charset="-122"/>
                <a:ea typeface="微软雅黑" panose="020B0503020204020204" pitchFamily="34" charset="-122"/>
              </a:rPr>
              <a:t>：</a:t>
            </a:r>
            <a:r>
              <a:rPr lang="zh-CN" altLang="en-US" sz="2200" dirty="0">
                <a:solidFill>
                  <a:srgbClr val="00B050"/>
                </a:solidFill>
                <a:latin typeface="微软雅黑" panose="020B0503020204020204" pitchFamily="34" charset="-122"/>
                <a:ea typeface="微软雅黑" panose="020B0503020204020204" pitchFamily="34" charset="-122"/>
              </a:rPr>
              <a:t>数组</a:t>
            </a:r>
            <a:r>
              <a:rPr lang="en-US" altLang="zh-CN" sz="2200" dirty="0">
                <a:solidFill>
                  <a:srgbClr val="00B050"/>
                </a:solidFill>
                <a:latin typeface="微软雅黑" panose="020B0503020204020204" pitchFamily="34" charset="-122"/>
                <a:ea typeface="微软雅黑" panose="020B0503020204020204" pitchFamily="34" charset="-122"/>
              </a:rPr>
              <a:t>r</a:t>
            </a:r>
            <a:r>
              <a:rPr lang="zh-CN" altLang="en-US" sz="2200" dirty="0">
                <a:solidFill>
                  <a:srgbClr val="00B050"/>
                </a:solidFill>
                <a:latin typeface="微软雅黑" panose="020B0503020204020204" pitchFamily="34" charset="-122"/>
                <a:ea typeface="微软雅黑" panose="020B0503020204020204" pitchFamily="34" charset="-122"/>
              </a:rPr>
              <a:t>包含</a:t>
            </a:r>
            <a:r>
              <a:rPr lang="en-US" altLang="zh-CN" sz="2200" dirty="0">
                <a:solidFill>
                  <a:srgbClr val="00B050"/>
                </a:solidFill>
                <a:latin typeface="微软雅黑" panose="020B0503020204020204" pitchFamily="34" charset="-122"/>
                <a:ea typeface="微软雅黑" panose="020B0503020204020204" pitchFamily="34" charset="-122"/>
              </a:rPr>
              <a:t>10</a:t>
            </a:r>
            <a:r>
              <a:rPr lang="zh-CN" altLang="en-US" sz="2200" dirty="0">
                <a:solidFill>
                  <a:srgbClr val="00B050"/>
                </a:solidFill>
                <a:latin typeface="微软雅黑" panose="020B0503020204020204" pitchFamily="34" charset="-122"/>
                <a:ea typeface="微软雅黑" panose="020B0503020204020204" pitchFamily="34" charset="-122"/>
              </a:rPr>
              <a:t>个位宽为</a:t>
            </a:r>
            <a:r>
              <a:rPr lang="en-US" altLang="zh-CN" sz="2200" dirty="0">
                <a:solidFill>
                  <a:srgbClr val="00B050"/>
                </a:solidFill>
                <a:latin typeface="微软雅黑" panose="020B0503020204020204" pitchFamily="34" charset="-122"/>
                <a:ea typeface="微软雅黑" panose="020B0503020204020204" pitchFamily="34" charset="-122"/>
              </a:rPr>
              <a:t>1</a:t>
            </a:r>
            <a:r>
              <a:rPr lang="zh-CN" altLang="en-US" sz="2200" dirty="0">
                <a:solidFill>
                  <a:srgbClr val="00B050"/>
                </a:solidFill>
                <a:latin typeface="微软雅黑" panose="020B0503020204020204" pitchFamily="34" charset="-122"/>
                <a:ea typeface="微软雅黑" panose="020B0503020204020204" pitchFamily="34" charset="-122"/>
              </a:rPr>
              <a:t>的寄存器</a:t>
            </a:r>
            <a:endParaRPr lang="en-US" altLang="zh-CN" sz="2200" dirty="0">
              <a:solidFill>
                <a:srgbClr val="00B050"/>
              </a:solidFill>
              <a:latin typeface="微软雅黑" panose="020B0503020204020204" pitchFamily="34" charset="-122"/>
              <a:ea typeface="微软雅黑" panose="020B0503020204020204" pitchFamily="34" charset="-122"/>
            </a:endParaRPr>
          </a:p>
          <a:p>
            <a:pPr marL="274638" lvl="1" indent="0">
              <a:lnSpc>
                <a:spcPct val="114000"/>
              </a:lnSpc>
              <a:buNone/>
            </a:pPr>
            <a:r>
              <a:rPr lang="zh-CN" altLang="en-US" sz="2200" dirty="0" smtClean="0">
                <a:solidFill>
                  <a:schemeClr val="accent2"/>
                </a:solidFill>
                <a:latin typeface="微软雅黑" panose="020B0503020204020204" pitchFamily="34" charset="-122"/>
                <a:ea typeface="微软雅黑" panose="020B0503020204020204" pitchFamily="34" charset="-122"/>
              </a:rPr>
              <a:t>     可用</a:t>
            </a:r>
            <a:r>
              <a:rPr lang="en-US" altLang="zh-CN" sz="2200" dirty="0" smtClean="0">
                <a:solidFill>
                  <a:schemeClr val="accent2"/>
                </a:solidFill>
                <a:latin typeface="微软雅黑" panose="020B0503020204020204" pitchFamily="34" charset="-122"/>
                <a:ea typeface="微软雅黑" panose="020B0503020204020204" pitchFamily="34" charset="-122"/>
              </a:rPr>
              <a:t>reg[MSB : LSB</a:t>
            </a:r>
            <a:r>
              <a:rPr lang="en-US" altLang="zh-CN" sz="2200" dirty="0">
                <a:solidFill>
                  <a:schemeClr val="accent2"/>
                </a:solidFill>
                <a:latin typeface="微软雅黑" panose="020B0503020204020204" pitchFamily="34" charset="-122"/>
                <a:ea typeface="微软雅黑" panose="020B0503020204020204" pitchFamily="34" charset="-122"/>
              </a:rPr>
              <a:t>] </a:t>
            </a:r>
            <a:r>
              <a:rPr lang="en-US" altLang="zh-CN" sz="2200" dirty="0" smtClean="0">
                <a:solidFill>
                  <a:schemeClr val="accent2"/>
                </a:solidFill>
                <a:latin typeface="微软雅黑" panose="020B0503020204020204" pitchFamily="34" charset="-122"/>
                <a:ea typeface="微软雅黑" panose="020B0503020204020204" pitchFamily="34" charset="-122"/>
              </a:rPr>
              <a:t>m[</a:t>
            </a:r>
            <a:r>
              <a:rPr lang="en-US" altLang="zh-CN" sz="2200" dirty="0" err="1" smtClean="0">
                <a:solidFill>
                  <a:schemeClr val="accent2"/>
                </a:solidFill>
                <a:latin typeface="微软雅黑" panose="020B0503020204020204" pitchFamily="34" charset="-122"/>
                <a:ea typeface="微软雅黑" panose="020B0503020204020204" pitchFamily="34" charset="-122"/>
              </a:rPr>
              <a:t>first_addr</a:t>
            </a:r>
            <a:r>
              <a:rPr lang="en-US" altLang="zh-CN" sz="2200" dirty="0" smtClean="0">
                <a:solidFill>
                  <a:schemeClr val="accent2"/>
                </a:solidFill>
                <a:latin typeface="微软雅黑" panose="020B0503020204020204" pitchFamily="34" charset="-122"/>
                <a:ea typeface="微软雅黑" panose="020B0503020204020204" pitchFamily="34" charset="-122"/>
              </a:rPr>
              <a:t> </a:t>
            </a:r>
            <a:r>
              <a:rPr lang="en-US" altLang="zh-CN" sz="2200" dirty="0">
                <a:solidFill>
                  <a:schemeClr val="accent2"/>
                </a:solidFill>
                <a:latin typeface="微软雅黑" panose="020B0503020204020204" pitchFamily="34" charset="-122"/>
                <a:ea typeface="微软雅黑" panose="020B0503020204020204" pitchFamily="34" charset="-122"/>
              </a:rPr>
              <a:t>: </a:t>
            </a:r>
            <a:r>
              <a:rPr lang="en-US" altLang="zh-CN" sz="2200" dirty="0" err="1" smtClean="0">
                <a:solidFill>
                  <a:schemeClr val="accent2"/>
                </a:solidFill>
                <a:latin typeface="微软雅黑" panose="020B0503020204020204" pitchFamily="34" charset="-122"/>
                <a:ea typeface="微软雅黑" panose="020B0503020204020204" pitchFamily="34" charset="-122"/>
              </a:rPr>
              <a:t>last_addr</a:t>
            </a:r>
            <a:r>
              <a:rPr lang="en-US" altLang="zh-CN" sz="2200" dirty="0" smtClean="0">
                <a:solidFill>
                  <a:schemeClr val="accent2"/>
                </a:solidFill>
                <a:latin typeface="微软雅黑" panose="020B0503020204020204" pitchFamily="34" charset="-122"/>
                <a:ea typeface="微软雅黑" panose="020B0503020204020204" pitchFamily="34" charset="-122"/>
              </a:rPr>
              <a:t>]</a:t>
            </a:r>
            <a:r>
              <a:rPr lang="zh-CN" altLang="en-US" sz="2200" dirty="0" smtClean="0">
                <a:solidFill>
                  <a:schemeClr val="accent2"/>
                </a:solidFill>
                <a:latin typeface="微软雅黑" panose="020B0503020204020204" pitchFamily="34" charset="-122"/>
                <a:ea typeface="微软雅黑" panose="020B0503020204020204" pitchFamily="34" charset="-122"/>
              </a:rPr>
              <a:t>定义存储器</a:t>
            </a:r>
            <a:r>
              <a:rPr lang="en-US" altLang="zh-CN" sz="2200" dirty="0" smtClean="0">
                <a:solidFill>
                  <a:schemeClr val="accent2"/>
                </a:solidFill>
                <a:latin typeface="微软雅黑" panose="020B0503020204020204" pitchFamily="34" charset="-122"/>
                <a:ea typeface="微软雅黑" panose="020B0503020204020204" pitchFamily="34" charset="-122"/>
              </a:rPr>
              <a:t>m </a:t>
            </a:r>
            <a:endParaRPr lang="en-US" altLang="zh-CN" sz="2200" dirty="0">
              <a:solidFill>
                <a:schemeClr val="accent2"/>
              </a:solidFill>
              <a:latin typeface="微软雅黑" panose="020B0503020204020204" pitchFamily="34" charset="-122"/>
              <a:ea typeface="微软雅黑" panose="020B0503020204020204" pitchFamily="34" charset="-122"/>
            </a:endParaRPr>
          </a:p>
          <a:p>
            <a:pPr marL="274638" lvl="1" indent="0">
              <a:lnSpc>
                <a:spcPct val="114000"/>
              </a:lnSpc>
              <a:buNone/>
            </a:pPr>
            <a:r>
              <a:rPr lang="en-US" altLang="zh-CN" sz="2200" dirty="0" smtClean="0">
                <a:solidFill>
                  <a:srgbClr val="00B050"/>
                </a:solidFill>
                <a:latin typeface="微软雅黑" panose="020B0503020204020204" pitchFamily="34" charset="-122"/>
                <a:ea typeface="微软雅黑" panose="020B0503020204020204" pitchFamily="34" charset="-122"/>
              </a:rPr>
              <a:t>     </a:t>
            </a:r>
            <a:r>
              <a:rPr lang="en-US" altLang="zh-CN" sz="2200" dirty="0" smtClean="0">
                <a:solidFill>
                  <a:srgbClr val="C00000"/>
                </a:solidFill>
                <a:latin typeface="微软雅黑" panose="020B0503020204020204" pitchFamily="34" charset="-122"/>
                <a:ea typeface="微软雅黑" panose="020B0503020204020204" pitchFamily="34" charset="-122"/>
              </a:rPr>
              <a:t>reg[15:0</a:t>
            </a:r>
            <a:r>
              <a:rPr lang="en-US" altLang="zh-CN" sz="2200" dirty="0">
                <a:solidFill>
                  <a:srgbClr val="C00000"/>
                </a:solidFill>
                <a:latin typeface="微软雅黑" panose="020B0503020204020204" pitchFamily="34" charset="-122"/>
                <a:ea typeface="微软雅黑" panose="020B0503020204020204" pitchFamily="34" charset="-122"/>
              </a:rPr>
              <a:t>]</a:t>
            </a:r>
            <a:r>
              <a:rPr lang="zh-CN" altLang="en-US" sz="2200" dirty="0">
                <a:solidFill>
                  <a:srgbClr val="C00000"/>
                </a:solidFill>
                <a:latin typeface="微软雅黑" panose="020B0503020204020204" pitchFamily="34" charset="-122"/>
                <a:ea typeface="微软雅黑" panose="020B0503020204020204" pitchFamily="34" charset="-122"/>
              </a:rPr>
              <a:t> </a:t>
            </a:r>
            <a:r>
              <a:rPr lang="en-US" altLang="zh-CN" sz="2200" dirty="0" smtClean="0">
                <a:solidFill>
                  <a:srgbClr val="C00000"/>
                </a:solidFill>
                <a:latin typeface="微软雅黑" panose="020B0503020204020204" pitchFamily="34" charset="-122"/>
                <a:ea typeface="微软雅黑" panose="020B0503020204020204" pitchFamily="34" charset="-122"/>
              </a:rPr>
              <a:t>mem[1023:0</a:t>
            </a:r>
            <a:r>
              <a:rPr lang="en-US" altLang="zh-CN" sz="2200" dirty="0">
                <a:solidFill>
                  <a:srgbClr val="C00000"/>
                </a:solidFill>
                <a:latin typeface="微软雅黑" panose="020B0503020204020204" pitchFamily="34" charset="-122"/>
                <a:ea typeface="微软雅黑" panose="020B0503020204020204" pitchFamily="34" charset="-122"/>
              </a:rPr>
              <a:t>]</a:t>
            </a:r>
            <a:r>
              <a:rPr lang="zh-CN" altLang="en-US" sz="2200" dirty="0">
                <a:solidFill>
                  <a:srgbClr val="C00000"/>
                </a:solidFill>
                <a:latin typeface="微软雅黑" panose="020B0503020204020204" pitchFamily="34" charset="-122"/>
                <a:ea typeface="微软雅黑" panose="020B0503020204020204" pitchFamily="34" charset="-122"/>
              </a:rPr>
              <a:t>：</a:t>
            </a:r>
            <a:r>
              <a:rPr lang="en-US" altLang="zh-CN" sz="2200" dirty="0">
                <a:solidFill>
                  <a:srgbClr val="00B050"/>
                </a:solidFill>
                <a:latin typeface="微软雅黑" panose="020B0503020204020204" pitchFamily="34" charset="-122"/>
                <a:ea typeface="微软雅黑" panose="020B0503020204020204" pitchFamily="34" charset="-122"/>
              </a:rPr>
              <a:t>1K</a:t>
            </a:r>
            <a:r>
              <a:rPr lang="zh-CN" altLang="zh-CN" sz="2200" dirty="0">
                <a:solidFill>
                  <a:srgbClr val="00B050"/>
                </a:solidFill>
                <a:latin typeface="微软雅黑" panose="020B0503020204020204" pitchFamily="34" charset="-122"/>
                <a:ea typeface="微软雅黑" panose="020B0503020204020204" pitchFamily="34" charset="-122"/>
              </a:rPr>
              <a:t>×</a:t>
            </a:r>
            <a:r>
              <a:rPr lang="en-US" altLang="zh-CN" sz="2200" dirty="0">
                <a:solidFill>
                  <a:srgbClr val="00B050"/>
                </a:solidFill>
                <a:latin typeface="微软雅黑" panose="020B0503020204020204" pitchFamily="34" charset="-122"/>
                <a:ea typeface="微软雅黑" panose="020B0503020204020204" pitchFamily="34" charset="-122"/>
              </a:rPr>
              <a:t>16 b</a:t>
            </a:r>
            <a:r>
              <a:rPr lang="zh-CN" altLang="en-US" sz="2200" dirty="0">
                <a:solidFill>
                  <a:srgbClr val="00B050"/>
                </a:solidFill>
                <a:latin typeface="微软雅黑" panose="020B0503020204020204" pitchFamily="34" charset="-122"/>
                <a:ea typeface="微软雅黑" panose="020B0503020204020204" pitchFamily="34" charset="-122"/>
              </a:rPr>
              <a:t>的</a:t>
            </a:r>
            <a:r>
              <a:rPr lang="zh-CN" altLang="zh-CN" sz="2200" dirty="0">
                <a:solidFill>
                  <a:srgbClr val="00B050"/>
                </a:solidFill>
                <a:latin typeface="微软雅黑" panose="020B0503020204020204" pitchFamily="34" charset="-122"/>
                <a:ea typeface="微软雅黑" panose="020B0503020204020204" pitchFamily="34" charset="-122"/>
              </a:rPr>
              <a:t>存储器</a:t>
            </a:r>
            <a:r>
              <a:rPr lang="en-US" altLang="zh-CN" sz="2200" dirty="0">
                <a:solidFill>
                  <a:srgbClr val="00B050"/>
                </a:solidFill>
                <a:latin typeface="微软雅黑" panose="020B0503020204020204" pitchFamily="34" charset="-122"/>
                <a:ea typeface="微软雅黑" panose="020B0503020204020204" pitchFamily="34" charset="-122"/>
              </a:rPr>
              <a:t>mem</a:t>
            </a:r>
            <a:endParaRPr lang="zh-CN" altLang="en-US" sz="2200" dirty="0">
              <a:solidFill>
                <a:srgbClr val="00B050"/>
              </a:solidFill>
              <a:latin typeface="微软雅黑" panose="020B0503020204020204" pitchFamily="34" charset="-122"/>
              <a:ea typeface="微软雅黑" panose="020B0503020204020204" pitchFamily="34" charset="-122"/>
            </a:endParaRPr>
          </a:p>
          <a:p>
            <a:pPr marL="274638" lvl="1" indent="0">
              <a:lnSpc>
                <a:spcPct val="114000"/>
              </a:lnSpc>
              <a:buNone/>
            </a:pPr>
            <a:r>
              <a:rPr lang="en-US" altLang="zh-CN" sz="2200" dirty="0" smtClean="0">
                <a:solidFill>
                  <a:srgbClr val="C00000"/>
                </a:solidFill>
                <a:latin typeface="微软雅黑" panose="020B0503020204020204" pitchFamily="34" charset="-122"/>
                <a:ea typeface="微软雅黑" panose="020B0503020204020204" pitchFamily="34" charset="-122"/>
              </a:rPr>
              <a:t>     </a:t>
            </a:r>
            <a:r>
              <a:rPr lang="zh-CN" altLang="zh-CN" sz="2200" dirty="0" smtClean="0">
                <a:solidFill>
                  <a:schemeClr val="accent2"/>
                </a:solidFill>
                <a:latin typeface="微软雅黑" panose="020B0503020204020204" pitchFamily="34" charset="-122"/>
                <a:ea typeface="微软雅黑" panose="020B0503020204020204" pitchFamily="34" charset="-122"/>
              </a:rPr>
              <a:t>数组变量不能整体</a:t>
            </a:r>
            <a:r>
              <a:rPr lang="zh-CN" altLang="en-US" sz="2200" dirty="0" smtClean="0">
                <a:solidFill>
                  <a:schemeClr val="accent2"/>
                </a:solidFill>
                <a:latin typeface="微软雅黑" panose="020B0503020204020204" pitchFamily="34" charset="-122"/>
                <a:ea typeface="微软雅黑" panose="020B0503020204020204" pitchFamily="34" charset="-122"/>
              </a:rPr>
              <a:t>引用</a:t>
            </a:r>
            <a:r>
              <a:rPr lang="zh-CN" altLang="zh-CN" sz="2200" dirty="0">
                <a:solidFill>
                  <a:schemeClr val="accent2"/>
                </a:solidFill>
                <a:latin typeface="微软雅黑" panose="020B0503020204020204" pitchFamily="34" charset="-122"/>
                <a:ea typeface="微软雅黑" panose="020B0503020204020204" pitchFamily="34" charset="-122"/>
              </a:rPr>
              <a:t>，也不能子界范围</a:t>
            </a:r>
            <a:r>
              <a:rPr lang="zh-CN" altLang="en-US" sz="2200" dirty="0">
                <a:solidFill>
                  <a:schemeClr val="accent2"/>
                </a:solidFill>
                <a:latin typeface="微软雅黑" panose="020B0503020204020204" pitchFamily="34" charset="-122"/>
                <a:ea typeface="微软雅黑" panose="020B0503020204020204" pitchFamily="34" charset="-122"/>
              </a:rPr>
              <a:t>引用</a:t>
            </a:r>
            <a:r>
              <a:rPr lang="zh-CN" altLang="zh-CN" sz="2200" dirty="0" smtClean="0">
                <a:solidFill>
                  <a:schemeClr val="accent2"/>
                </a:solidFill>
                <a:latin typeface="微软雅黑" panose="020B0503020204020204" pitchFamily="34" charset="-122"/>
                <a:ea typeface="微软雅黑" panose="020B0503020204020204" pitchFamily="34" charset="-122"/>
              </a:rPr>
              <a:t>，只能引用</a:t>
            </a:r>
            <a:r>
              <a:rPr lang="zh-CN" altLang="en-US" sz="2200" dirty="0" smtClean="0">
                <a:solidFill>
                  <a:schemeClr val="accent2"/>
                </a:solidFill>
                <a:latin typeface="微软雅黑" panose="020B0503020204020204" pitchFamily="34" charset="-122"/>
                <a:ea typeface="微软雅黑" panose="020B0503020204020204" pitchFamily="34" charset="-122"/>
              </a:rPr>
              <a:t>单个</a:t>
            </a:r>
            <a:r>
              <a:rPr lang="zh-CN" altLang="zh-CN" sz="2200" dirty="0" smtClean="0">
                <a:solidFill>
                  <a:schemeClr val="accent2"/>
                </a:solidFill>
                <a:latin typeface="微软雅黑" panose="020B0503020204020204" pitchFamily="34" charset="-122"/>
                <a:ea typeface="微软雅黑" panose="020B0503020204020204" pitchFamily="34" charset="-122"/>
              </a:rPr>
              <a:t>元素</a:t>
            </a:r>
            <a:endParaRPr lang="en-US" altLang="zh-CN" sz="2200" dirty="0" smtClean="0">
              <a:solidFill>
                <a:schemeClr val="accent2"/>
              </a:solidFill>
              <a:latin typeface="微软雅黑" panose="020B0503020204020204" pitchFamily="34" charset="-122"/>
              <a:ea typeface="微软雅黑" panose="020B0503020204020204" pitchFamily="34" charset="-122"/>
            </a:endParaRPr>
          </a:p>
          <a:p>
            <a:pPr marL="274638" lvl="1" indent="0">
              <a:lnSpc>
                <a:spcPct val="114000"/>
              </a:lnSpc>
              <a:buNone/>
            </a:pPr>
            <a:r>
              <a:rPr lang="en-US" altLang="zh-CN" sz="2200" dirty="0">
                <a:solidFill>
                  <a:srgbClr val="C00000"/>
                </a:solidFill>
                <a:latin typeface="微软雅黑" panose="020B0503020204020204" pitchFamily="34" charset="-122"/>
                <a:ea typeface="微软雅黑" panose="020B0503020204020204" pitchFamily="34" charset="-122"/>
              </a:rPr>
              <a:t> </a:t>
            </a:r>
            <a:r>
              <a:rPr lang="en-US" altLang="zh-CN" sz="2200" dirty="0" smtClean="0">
                <a:solidFill>
                  <a:srgbClr val="C00000"/>
                </a:solidFill>
                <a:latin typeface="微软雅黑" panose="020B0503020204020204" pitchFamily="34" charset="-122"/>
                <a:ea typeface="微软雅黑" panose="020B0503020204020204" pitchFamily="34" charset="-122"/>
              </a:rPr>
              <a:t>    </a:t>
            </a:r>
            <a:r>
              <a:rPr lang="zh-CN" altLang="en-US" sz="2200" dirty="0" smtClean="0">
                <a:solidFill>
                  <a:srgbClr val="00B050"/>
                </a:solidFill>
                <a:latin typeface="微软雅黑" panose="020B0503020204020204" pitchFamily="34" charset="-122"/>
                <a:ea typeface="微软雅黑" panose="020B0503020204020204" pitchFamily="34" charset="-122"/>
              </a:rPr>
              <a:t>如</a:t>
            </a:r>
            <a:r>
              <a:rPr lang="en-US" altLang="zh-CN" sz="2200" dirty="0" smtClean="0">
                <a:solidFill>
                  <a:srgbClr val="00B050"/>
                </a:solidFill>
                <a:latin typeface="微软雅黑" panose="020B0503020204020204" pitchFamily="34" charset="-122"/>
                <a:ea typeface="微软雅黑" panose="020B0503020204020204" pitchFamily="34" charset="-122"/>
              </a:rPr>
              <a:t>b[0], r[8], mem[10]</a:t>
            </a:r>
            <a:r>
              <a:rPr lang="zh-CN" altLang="en-US" sz="2200" dirty="0" smtClean="0">
                <a:solidFill>
                  <a:srgbClr val="7030A0"/>
                </a:solidFill>
                <a:latin typeface="微软雅黑" panose="020B0503020204020204" pitchFamily="34" charset="-122"/>
                <a:ea typeface="微软雅黑" panose="020B0503020204020204" pitchFamily="34" charset="-122"/>
              </a:rPr>
              <a:t>（表示</a:t>
            </a:r>
            <a:r>
              <a:rPr lang="en-US" altLang="zh-CN" sz="2200" dirty="0" smtClean="0">
                <a:solidFill>
                  <a:srgbClr val="7030A0"/>
                </a:solidFill>
                <a:latin typeface="微软雅黑" panose="020B0503020204020204" pitchFamily="34" charset="-122"/>
                <a:ea typeface="微软雅黑" panose="020B0503020204020204" pitchFamily="34" charset="-122"/>
              </a:rPr>
              <a:t>mem</a:t>
            </a:r>
            <a:r>
              <a:rPr lang="zh-CN" altLang="en-US" sz="2200" dirty="0" smtClean="0">
                <a:solidFill>
                  <a:srgbClr val="7030A0"/>
                </a:solidFill>
                <a:latin typeface="微软雅黑" panose="020B0503020204020204" pitchFamily="34" charset="-122"/>
                <a:ea typeface="微软雅黑" panose="020B0503020204020204" pitchFamily="34" charset="-122"/>
              </a:rPr>
              <a:t>中地址为</a:t>
            </a:r>
            <a:r>
              <a:rPr lang="en-US" altLang="zh-CN" sz="2200" dirty="0" smtClean="0">
                <a:solidFill>
                  <a:srgbClr val="7030A0"/>
                </a:solidFill>
                <a:latin typeface="微软雅黑" panose="020B0503020204020204" pitchFamily="34" charset="-122"/>
                <a:ea typeface="微软雅黑" panose="020B0503020204020204" pitchFamily="34" charset="-122"/>
              </a:rPr>
              <a:t>10</a:t>
            </a:r>
            <a:r>
              <a:rPr lang="zh-CN" altLang="en-US" sz="2200" dirty="0" smtClean="0">
                <a:solidFill>
                  <a:srgbClr val="7030A0"/>
                </a:solidFill>
                <a:latin typeface="微软雅黑" panose="020B0503020204020204" pitchFamily="34" charset="-122"/>
                <a:ea typeface="微软雅黑" panose="020B0503020204020204" pitchFamily="34" charset="-122"/>
              </a:rPr>
              <a:t>的一个</a:t>
            </a:r>
            <a:r>
              <a:rPr lang="en-US" altLang="zh-CN" sz="2200" dirty="0" smtClean="0">
                <a:solidFill>
                  <a:srgbClr val="7030A0"/>
                </a:solidFill>
                <a:latin typeface="微软雅黑" panose="020B0503020204020204" pitchFamily="34" charset="-122"/>
                <a:ea typeface="微软雅黑" panose="020B0503020204020204" pitchFamily="34" charset="-122"/>
              </a:rPr>
              <a:t>16</a:t>
            </a:r>
            <a:r>
              <a:rPr lang="zh-CN" altLang="en-US" sz="2200" dirty="0" smtClean="0">
                <a:solidFill>
                  <a:srgbClr val="7030A0"/>
                </a:solidFill>
                <a:latin typeface="微软雅黑" panose="020B0503020204020204" pitchFamily="34" charset="-122"/>
                <a:ea typeface="微软雅黑" panose="020B0503020204020204" pitchFamily="34" charset="-122"/>
              </a:rPr>
              <a:t>位元素）</a:t>
            </a:r>
            <a:endParaRPr lang="zh-CN" altLang="en-US" sz="2200" dirty="0">
              <a:solidFill>
                <a:srgbClr val="7030A0"/>
              </a:solidFill>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B683D303-2742-4BD5-8F32-E56904259DC6}"/>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38</a:t>
            </a:fld>
            <a:endParaRPr lang="en-US" altLang="zh-CN"/>
          </a:p>
        </p:txBody>
      </p:sp>
    </p:spTree>
    <p:extLst>
      <p:ext uri="{BB962C8B-B14F-4D97-AF65-F5344CB8AC3E}">
        <p14:creationId xmlns:p14="http://schemas.microsoft.com/office/powerpoint/2010/main" val="1546257172"/>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E3FDDA-94BB-482D-BCE5-A348C0D360AD}"/>
              </a:ext>
            </a:extLst>
          </p:cNvPr>
          <p:cNvSpPr>
            <a:spLocks noGrp="1"/>
          </p:cNvSpPr>
          <p:nvPr>
            <p:ph type="title"/>
          </p:nvPr>
        </p:nvSpPr>
        <p:spPr>
          <a:xfrm>
            <a:off x="800100" y="116632"/>
            <a:ext cx="6073775" cy="479747"/>
          </a:xfrm>
        </p:spPr>
        <p:txBody>
          <a:bodyPr/>
          <a:lstStyle/>
          <a:p>
            <a:r>
              <a:rPr lang="en-US" altLang="zh-CN" b="1" dirty="0"/>
              <a:t>3.3 </a:t>
            </a:r>
            <a:r>
              <a:rPr lang="zh-CN" altLang="en-US" b="1" dirty="0"/>
              <a:t>数据类型</a:t>
            </a:r>
          </a:p>
        </p:txBody>
      </p:sp>
      <p:sp>
        <p:nvSpPr>
          <p:cNvPr id="3" name="内容占位符 2">
            <a:extLst>
              <a:ext uri="{FF2B5EF4-FFF2-40B4-BE49-F238E27FC236}">
                <a16:creationId xmlns:a16="http://schemas.microsoft.com/office/drawing/2014/main" id="{8E2B98EC-CFC6-4E0B-9D51-3481BB955EBC}"/>
              </a:ext>
            </a:extLst>
          </p:cNvPr>
          <p:cNvSpPr>
            <a:spLocks noGrp="1"/>
          </p:cNvSpPr>
          <p:nvPr>
            <p:ph idx="1"/>
          </p:nvPr>
        </p:nvSpPr>
        <p:spPr>
          <a:xfrm>
            <a:off x="221213" y="670247"/>
            <a:ext cx="8856984" cy="6003182"/>
          </a:xfrm>
        </p:spPr>
        <p:txBody>
          <a:bodyPr/>
          <a:lstStyle/>
          <a:p>
            <a:pPr marL="514350" indent="-514350">
              <a:lnSpc>
                <a:spcPct val="114000"/>
              </a:lnSpc>
              <a:buSzPct val="100000"/>
              <a:buFont typeface="+mj-lt"/>
              <a:buAutoNum type="arabicPeriod" startAt="4"/>
            </a:pPr>
            <a:r>
              <a:rPr lang="en-US" altLang="zh-CN" sz="2200" b="1" dirty="0"/>
              <a:t>parameter</a:t>
            </a:r>
            <a:r>
              <a:rPr lang="zh-CN" altLang="zh-CN" sz="2200" b="1" dirty="0"/>
              <a:t>类型</a:t>
            </a:r>
            <a:endParaRPr lang="en-US" altLang="zh-CN" sz="2200" b="1" dirty="0"/>
          </a:p>
          <a:p>
            <a:pPr marL="0" indent="0">
              <a:lnSpc>
                <a:spcPct val="114000"/>
              </a:lnSpc>
              <a:buNone/>
            </a:pPr>
            <a:r>
              <a:rPr lang="zh-CN" altLang="zh-CN" sz="2200" b="1" dirty="0" smtClean="0"/>
              <a:t>用于</a:t>
            </a:r>
            <a:r>
              <a:rPr lang="zh-CN" altLang="zh-CN" sz="2200" b="1" dirty="0"/>
              <a:t>声明一个参数，表示有名字的常量，提升代码的可读性。</a:t>
            </a:r>
            <a:endParaRPr lang="en-US" altLang="zh-CN" sz="2200" b="1" dirty="0"/>
          </a:p>
          <a:p>
            <a:pPr marL="955675" lvl="1" indent="-514350">
              <a:lnSpc>
                <a:spcPct val="114000"/>
              </a:lnSpc>
            </a:pPr>
            <a:r>
              <a:rPr lang="zh-CN" altLang="zh-CN" sz="2200" dirty="0">
                <a:latin typeface="微软雅黑" panose="020B0503020204020204" pitchFamily="34" charset="-122"/>
                <a:ea typeface="微软雅黑" panose="020B0503020204020204" pitchFamily="34" charset="-122"/>
              </a:rPr>
              <a:t>参数的定义是局部的，作用域是当前模块。</a:t>
            </a:r>
            <a:endParaRPr lang="en-US" altLang="zh-CN" sz="2200" dirty="0">
              <a:latin typeface="微软雅黑" panose="020B0503020204020204" pitchFamily="34" charset="-122"/>
              <a:ea typeface="微软雅黑" panose="020B0503020204020204" pitchFamily="34" charset="-122"/>
            </a:endParaRPr>
          </a:p>
          <a:p>
            <a:pPr marL="846138" lvl="2" indent="0">
              <a:lnSpc>
                <a:spcPct val="114000"/>
              </a:lnSpc>
              <a:buNone/>
            </a:pPr>
            <a:r>
              <a:rPr lang="en-US" altLang="zh-CN" sz="2200" dirty="0" smtClean="0">
                <a:solidFill>
                  <a:srgbClr val="00B050"/>
                </a:solidFill>
                <a:latin typeface="微软雅黑" panose="020B0503020204020204" pitchFamily="34" charset="-122"/>
                <a:ea typeface="微软雅黑" panose="020B0503020204020204" pitchFamily="34" charset="-122"/>
              </a:rPr>
              <a:t>parameter </a:t>
            </a:r>
            <a:r>
              <a:rPr lang="en-US" altLang="zh-CN" sz="2200" dirty="0">
                <a:solidFill>
                  <a:srgbClr val="00B050"/>
                </a:solidFill>
                <a:latin typeface="微软雅黑" panose="020B0503020204020204" pitchFamily="34" charset="-122"/>
                <a:ea typeface="微软雅黑" panose="020B0503020204020204" pitchFamily="34" charset="-122"/>
              </a:rPr>
              <a:t>WORD_WIDTH = 16, ADDR_WIDTH = 10;</a:t>
            </a:r>
          </a:p>
          <a:p>
            <a:pPr marL="514350" indent="-514350">
              <a:lnSpc>
                <a:spcPct val="114000"/>
              </a:lnSpc>
              <a:buSzPct val="100000"/>
              <a:buFont typeface="+mj-lt"/>
              <a:buAutoNum type="arabicPeriod" startAt="5"/>
            </a:pPr>
            <a:r>
              <a:rPr lang="zh-CN" altLang="en-US" sz="2200" b="1" dirty="0"/>
              <a:t>模块端口类型</a:t>
            </a:r>
            <a:endParaRPr lang="en-US" altLang="zh-CN" sz="2200" b="1" dirty="0"/>
          </a:p>
          <a:p>
            <a:pPr marL="955675" lvl="1" indent="-514350">
              <a:lnSpc>
                <a:spcPct val="114000"/>
              </a:lnSpc>
            </a:pPr>
            <a:r>
              <a:rPr lang="zh-CN" altLang="zh-CN" sz="2200" dirty="0">
                <a:latin typeface="微软雅黑" panose="020B0503020204020204" pitchFamily="34" charset="-122"/>
                <a:ea typeface="微软雅黑" panose="020B0503020204020204" pitchFamily="34" charset="-122"/>
              </a:rPr>
              <a:t>模块</a:t>
            </a:r>
            <a:r>
              <a:rPr lang="zh-CN" altLang="zh-CN" sz="2200" dirty="0">
                <a:solidFill>
                  <a:srgbClr val="FF0000"/>
                </a:solidFill>
                <a:latin typeface="微软雅黑" panose="020B0503020204020204" pitchFamily="34" charset="-122"/>
                <a:ea typeface="微软雅黑" panose="020B0503020204020204" pitchFamily="34" charset="-122"/>
              </a:rPr>
              <a:t>实例化</a:t>
            </a:r>
            <a:r>
              <a:rPr lang="zh-CN" altLang="zh-CN" sz="2200" dirty="0">
                <a:latin typeface="微软雅黑" panose="020B0503020204020204" pitchFamily="34" charset="-122"/>
                <a:ea typeface="微软雅黑" panose="020B0503020204020204" pitchFamily="34" charset="-122"/>
              </a:rPr>
              <a:t>建立了父模块信号和子模块端口之间的关联</a:t>
            </a:r>
            <a:r>
              <a:rPr lang="zh-CN" altLang="en-US" sz="2200" dirty="0">
                <a:latin typeface="微软雅黑" panose="020B0503020204020204" pitchFamily="34" charset="-122"/>
                <a:ea typeface="微软雅黑" panose="020B0503020204020204" pitchFamily="34" charset="-122"/>
              </a:rPr>
              <a:t>，可看成</a:t>
            </a:r>
            <a:r>
              <a:rPr lang="zh-CN" altLang="en-US" sz="2200" dirty="0">
                <a:solidFill>
                  <a:srgbClr val="FF0000"/>
                </a:solidFill>
                <a:latin typeface="微软雅黑" panose="020B0503020204020204" pitchFamily="34" charset="-122"/>
                <a:ea typeface="微软雅黑" panose="020B0503020204020204" pitchFamily="34" charset="-122"/>
              </a:rPr>
              <a:t>物理连接</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marL="846138" lvl="2" indent="0">
              <a:lnSpc>
                <a:spcPct val="114000"/>
              </a:lnSpc>
              <a:buNone/>
            </a:pPr>
            <a:r>
              <a:rPr lang="zh-CN" altLang="en-US" dirty="0" smtClean="0">
                <a:solidFill>
                  <a:srgbClr val="00B050"/>
                </a:solidFill>
                <a:latin typeface="微软雅黑" panose="020B0503020204020204" pitchFamily="34" charset="-122"/>
                <a:ea typeface="微软雅黑" panose="020B0503020204020204" pitchFamily="34" charset="-122"/>
              </a:rPr>
              <a:t>（</a:t>
            </a:r>
            <a:r>
              <a:rPr lang="en-US" altLang="zh-CN" dirty="0" smtClean="0">
                <a:solidFill>
                  <a:srgbClr val="00B050"/>
                </a:solidFill>
                <a:latin typeface="微软雅黑" panose="020B0503020204020204" pitchFamily="34" charset="-122"/>
                <a:ea typeface="微软雅黑" panose="020B0503020204020204" pitchFamily="34" charset="-122"/>
              </a:rPr>
              <a:t>1</a:t>
            </a:r>
            <a:r>
              <a:rPr lang="zh-CN" altLang="en-US" dirty="0" smtClean="0">
                <a:solidFill>
                  <a:srgbClr val="00B050"/>
                </a:solidFill>
                <a:latin typeface="微软雅黑" panose="020B0503020204020204" pitchFamily="34" charset="-122"/>
                <a:ea typeface="微软雅黑" panose="020B0503020204020204" pitchFamily="34" charset="-122"/>
              </a:rPr>
              <a:t>）子模块输入端口只能</a:t>
            </a:r>
            <a:r>
              <a:rPr lang="zh-CN" altLang="en-US" dirty="0">
                <a:solidFill>
                  <a:srgbClr val="00B050"/>
                </a:solidFill>
                <a:latin typeface="微软雅黑" panose="020B0503020204020204" pitchFamily="34" charset="-122"/>
                <a:ea typeface="微软雅黑" panose="020B0503020204020204" pitchFamily="34" charset="-122"/>
              </a:rPr>
              <a:t>定义为</a:t>
            </a:r>
            <a:r>
              <a:rPr lang="en-US" altLang="zh-CN" dirty="0">
                <a:solidFill>
                  <a:srgbClr val="00B050"/>
                </a:solidFill>
                <a:latin typeface="微软雅黑" panose="020B0503020204020204" pitchFamily="34" charset="-122"/>
                <a:ea typeface="微软雅黑" panose="020B0503020204020204" pitchFamily="34" charset="-122"/>
              </a:rPr>
              <a:t>wire</a:t>
            </a:r>
            <a:r>
              <a:rPr lang="zh-CN" altLang="en-US" dirty="0" smtClean="0">
                <a:solidFill>
                  <a:srgbClr val="00B050"/>
                </a:solidFill>
                <a:latin typeface="微软雅黑" panose="020B0503020204020204" pitchFamily="34" charset="-122"/>
                <a:ea typeface="微软雅黑" panose="020B0503020204020204" pitchFamily="34" charset="-122"/>
              </a:rPr>
              <a:t>类型，而与之关联的父模块中实例化输入信号</a:t>
            </a:r>
            <a:r>
              <a:rPr lang="zh-CN" altLang="en-US" dirty="0" smtClean="0">
                <a:solidFill>
                  <a:srgbClr val="C00000"/>
                </a:solidFill>
                <a:latin typeface="微软雅黑" panose="020B0503020204020204" pitchFamily="34" charset="-122"/>
                <a:ea typeface="微软雅黑" panose="020B0503020204020204" pitchFamily="34" charset="-122"/>
              </a:rPr>
              <a:t>作为</a:t>
            </a:r>
            <a:r>
              <a:rPr lang="zh-CN" altLang="en-US" dirty="0">
                <a:solidFill>
                  <a:srgbClr val="C00000"/>
                </a:solidFill>
                <a:latin typeface="微软雅黑" panose="020B0503020204020204" pitchFamily="34" charset="-122"/>
                <a:ea typeface="微软雅黑" panose="020B0503020204020204" pitchFamily="34" charset="-122"/>
              </a:rPr>
              <a:t>驱动</a:t>
            </a:r>
            <a:r>
              <a:rPr lang="zh-CN" altLang="en-US" dirty="0" smtClean="0">
                <a:solidFill>
                  <a:srgbClr val="C00000"/>
                </a:solidFill>
                <a:latin typeface="微软雅黑" panose="020B0503020204020204" pitchFamily="34" charset="-122"/>
                <a:ea typeface="微软雅黑" panose="020B0503020204020204" pitchFamily="34" charset="-122"/>
              </a:rPr>
              <a:t>源</a:t>
            </a:r>
            <a:r>
              <a:rPr lang="zh-CN" altLang="en-US" dirty="0" smtClean="0">
                <a:solidFill>
                  <a:srgbClr val="00B050"/>
                </a:solidFill>
                <a:latin typeface="微软雅黑" panose="020B0503020204020204" pitchFamily="34" charset="-122"/>
                <a:ea typeface="微软雅黑" panose="020B0503020204020204" pitchFamily="34" charset="-122"/>
              </a:rPr>
              <a:t>，可以</a:t>
            </a:r>
            <a:r>
              <a:rPr lang="zh-CN" altLang="en-US" dirty="0">
                <a:solidFill>
                  <a:srgbClr val="00B050"/>
                </a:solidFill>
                <a:latin typeface="微软雅黑" panose="020B0503020204020204" pitchFamily="34" charset="-122"/>
                <a:ea typeface="微软雅黑" panose="020B0503020204020204" pitchFamily="34" charset="-122"/>
              </a:rPr>
              <a:t>是</a:t>
            </a:r>
            <a:r>
              <a:rPr lang="en-US" altLang="zh-CN" dirty="0">
                <a:solidFill>
                  <a:srgbClr val="00B050"/>
                </a:solidFill>
                <a:latin typeface="微软雅黑" panose="020B0503020204020204" pitchFamily="34" charset="-122"/>
                <a:ea typeface="微软雅黑" panose="020B0503020204020204" pitchFamily="34" charset="-122"/>
              </a:rPr>
              <a:t>wire</a:t>
            </a:r>
            <a:r>
              <a:rPr lang="zh-CN" altLang="en-US" dirty="0">
                <a:solidFill>
                  <a:srgbClr val="00B050"/>
                </a:solidFill>
                <a:latin typeface="微软雅黑" panose="020B0503020204020204" pitchFamily="34" charset="-122"/>
                <a:ea typeface="微软雅黑" panose="020B0503020204020204" pitchFamily="34" charset="-122"/>
              </a:rPr>
              <a:t>类型或</a:t>
            </a:r>
            <a:r>
              <a:rPr lang="en-US" altLang="zh-CN" dirty="0">
                <a:solidFill>
                  <a:srgbClr val="00B050"/>
                </a:solidFill>
                <a:latin typeface="微软雅黑" panose="020B0503020204020204" pitchFamily="34" charset="-122"/>
                <a:ea typeface="微软雅黑" panose="020B0503020204020204" pitchFamily="34" charset="-122"/>
              </a:rPr>
              <a:t>reg</a:t>
            </a:r>
            <a:r>
              <a:rPr lang="zh-CN" altLang="en-US" dirty="0" smtClean="0">
                <a:solidFill>
                  <a:srgbClr val="00B050"/>
                </a:solidFill>
                <a:latin typeface="微软雅黑" panose="020B0503020204020204" pitchFamily="34" charset="-122"/>
                <a:ea typeface="微软雅黑" panose="020B0503020204020204" pitchFamily="34" charset="-122"/>
              </a:rPr>
              <a:t>类型</a:t>
            </a:r>
            <a:endParaRPr lang="en-US" altLang="zh-CN" dirty="0" smtClean="0">
              <a:solidFill>
                <a:srgbClr val="00B050"/>
              </a:solidFill>
              <a:latin typeface="微软雅黑" panose="020B0503020204020204" pitchFamily="34" charset="-122"/>
              <a:ea typeface="微软雅黑" panose="020B0503020204020204" pitchFamily="34" charset="-122"/>
            </a:endParaRPr>
          </a:p>
          <a:p>
            <a:pPr marL="846138" lvl="2" indent="0">
              <a:lnSpc>
                <a:spcPct val="114000"/>
              </a:lnSpc>
              <a:buNone/>
            </a:pPr>
            <a:r>
              <a:rPr lang="zh-CN" altLang="en-US" dirty="0" smtClean="0">
                <a:solidFill>
                  <a:srgbClr val="00B050"/>
                </a:solidFill>
                <a:latin typeface="微软雅黑" panose="020B0503020204020204" pitchFamily="34" charset="-122"/>
                <a:ea typeface="微软雅黑" panose="020B0503020204020204" pitchFamily="34" charset="-122"/>
              </a:rPr>
              <a:t>（</a:t>
            </a:r>
            <a:r>
              <a:rPr lang="en-US" altLang="zh-CN" dirty="0" smtClean="0">
                <a:solidFill>
                  <a:srgbClr val="00B050"/>
                </a:solidFill>
                <a:latin typeface="微软雅黑" panose="020B0503020204020204" pitchFamily="34" charset="-122"/>
                <a:ea typeface="微软雅黑" panose="020B0503020204020204" pitchFamily="34" charset="-122"/>
              </a:rPr>
              <a:t>2</a:t>
            </a:r>
            <a:r>
              <a:rPr lang="zh-CN" altLang="en-US" dirty="0" smtClean="0">
                <a:solidFill>
                  <a:srgbClr val="00B050"/>
                </a:solidFill>
                <a:latin typeface="微软雅黑" panose="020B0503020204020204" pitchFamily="34" charset="-122"/>
                <a:ea typeface="微软雅黑" panose="020B0503020204020204" pitchFamily="34" charset="-122"/>
              </a:rPr>
              <a:t>）子模块输出端口可以</a:t>
            </a:r>
            <a:r>
              <a:rPr lang="zh-CN" altLang="en-US" dirty="0">
                <a:solidFill>
                  <a:srgbClr val="00B050"/>
                </a:solidFill>
                <a:latin typeface="微软雅黑" panose="020B0503020204020204" pitchFamily="34" charset="-122"/>
                <a:ea typeface="微软雅黑" panose="020B0503020204020204" pitchFamily="34" charset="-122"/>
              </a:rPr>
              <a:t>是</a:t>
            </a:r>
            <a:r>
              <a:rPr lang="en-US" altLang="zh-CN" dirty="0" smtClean="0">
                <a:solidFill>
                  <a:srgbClr val="00B050"/>
                </a:solidFill>
                <a:latin typeface="微软雅黑" panose="020B0503020204020204" pitchFamily="34" charset="-122"/>
                <a:ea typeface="微软雅黑" panose="020B0503020204020204" pitchFamily="34" charset="-122"/>
              </a:rPr>
              <a:t>wire</a:t>
            </a:r>
            <a:r>
              <a:rPr lang="zh-CN" altLang="en-US" dirty="0" smtClean="0">
                <a:solidFill>
                  <a:srgbClr val="00B050"/>
                </a:solidFill>
                <a:latin typeface="微软雅黑" panose="020B0503020204020204" pitchFamily="34" charset="-122"/>
                <a:ea typeface="微软雅黑" panose="020B0503020204020204" pitchFamily="34" charset="-122"/>
              </a:rPr>
              <a:t>或</a:t>
            </a:r>
            <a:r>
              <a:rPr lang="en-US" altLang="zh-CN" dirty="0">
                <a:solidFill>
                  <a:srgbClr val="00B050"/>
                </a:solidFill>
                <a:latin typeface="微软雅黑" panose="020B0503020204020204" pitchFamily="34" charset="-122"/>
                <a:ea typeface="微软雅黑" panose="020B0503020204020204" pitchFamily="34" charset="-122"/>
              </a:rPr>
              <a:t>reg</a:t>
            </a:r>
            <a:r>
              <a:rPr lang="zh-CN" altLang="en-US" dirty="0" smtClean="0">
                <a:solidFill>
                  <a:srgbClr val="00B050"/>
                </a:solidFill>
                <a:latin typeface="微软雅黑" panose="020B0503020204020204" pitchFamily="34" charset="-122"/>
                <a:ea typeface="微软雅黑" panose="020B0503020204020204" pitchFamily="34" charset="-122"/>
              </a:rPr>
              <a:t>类型，而与之关联的父模块中实例化输出信号</a:t>
            </a:r>
            <a:r>
              <a:rPr lang="zh-CN" altLang="en-US" dirty="0" smtClean="0">
                <a:solidFill>
                  <a:srgbClr val="C00000"/>
                </a:solidFill>
                <a:latin typeface="微软雅黑" panose="020B0503020204020204" pitchFamily="34" charset="-122"/>
                <a:ea typeface="微软雅黑" panose="020B0503020204020204" pitchFamily="34" charset="-122"/>
              </a:rPr>
              <a:t>作为被驱动源</a:t>
            </a:r>
            <a:r>
              <a:rPr lang="zh-CN" altLang="en-US" dirty="0" smtClean="0">
                <a:solidFill>
                  <a:srgbClr val="00B050"/>
                </a:solidFill>
                <a:latin typeface="微软雅黑" panose="020B0503020204020204" pitchFamily="34" charset="-122"/>
                <a:ea typeface="微软雅黑" panose="020B0503020204020204" pitchFamily="34" charset="-122"/>
              </a:rPr>
              <a:t>，只能</a:t>
            </a:r>
            <a:r>
              <a:rPr lang="zh-CN" altLang="en-US" dirty="0">
                <a:solidFill>
                  <a:srgbClr val="00B050"/>
                </a:solidFill>
                <a:latin typeface="微软雅黑" panose="020B0503020204020204" pitchFamily="34" charset="-122"/>
                <a:ea typeface="微软雅黑" panose="020B0503020204020204" pitchFamily="34" charset="-122"/>
              </a:rPr>
              <a:t>定义为</a:t>
            </a:r>
            <a:r>
              <a:rPr lang="en-US" altLang="zh-CN" dirty="0">
                <a:solidFill>
                  <a:srgbClr val="00B050"/>
                </a:solidFill>
                <a:latin typeface="微软雅黑" panose="020B0503020204020204" pitchFamily="34" charset="-122"/>
                <a:ea typeface="微软雅黑" panose="020B0503020204020204" pitchFamily="34" charset="-122"/>
              </a:rPr>
              <a:t>wire</a:t>
            </a:r>
            <a:r>
              <a:rPr lang="zh-CN" altLang="en-US" dirty="0" smtClean="0">
                <a:solidFill>
                  <a:srgbClr val="00B050"/>
                </a:solidFill>
                <a:latin typeface="微软雅黑" panose="020B0503020204020204" pitchFamily="34" charset="-122"/>
                <a:ea typeface="微软雅黑" panose="020B0503020204020204" pitchFamily="34" charset="-122"/>
              </a:rPr>
              <a:t>类型</a:t>
            </a:r>
            <a:endParaRPr lang="en-US" altLang="zh-CN" dirty="0">
              <a:solidFill>
                <a:srgbClr val="00B050"/>
              </a:solidFill>
              <a:latin typeface="微软雅黑" panose="020B0503020204020204" pitchFamily="34" charset="-122"/>
              <a:ea typeface="微软雅黑" panose="020B0503020204020204" pitchFamily="34" charset="-122"/>
            </a:endParaRPr>
          </a:p>
          <a:p>
            <a:pPr marL="955675" lvl="1" indent="-514350">
              <a:lnSpc>
                <a:spcPct val="114000"/>
              </a:lnSpc>
            </a:pPr>
            <a:r>
              <a:rPr lang="zh-CN" altLang="en-US" sz="2200" dirty="0" smtClean="0">
                <a:latin typeface="微软雅黑" panose="020B0503020204020204" pitchFamily="34" charset="-122"/>
                <a:ea typeface="微软雅黑" panose="020B0503020204020204" pitchFamily="34" charset="-122"/>
              </a:rPr>
              <a:t>模块</a:t>
            </a:r>
            <a:r>
              <a:rPr lang="zh-CN" altLang="en-US" sz="2200" dirty="0">
                <a:latin typeface="微软雅黑" panose="020B0503020204020204" pitchFamily="34" charset="-122"/>
                <a:ea typeface="微软雅黑" panose="020B0503020204020204" pitchFamily="34" charset="-122"/>
              </a:rPr>
              <a:t>端口</a:t>
            </a:r>
            <a:r>
              <a:rPr lang="zh-CN" altLang="en-US" sz="2200" dirty="0">
                <a:solidFill>
                  <a:srgbClr val="FF0000"/>
                </a:solidFill>
                <a:latin typeface="微软雅黑" panose="020B0503020204020204" pitchFamily="34" charset="-122"/>
                <a:ea typeface="微软雅黑" panose="020B0503020204020204" pitchFamily="34" charset="-122"/>
              </a:rPr>
              <a:t>可以定义成向量</a:t>
            </a:r>
            <a:r>
              <a:rPr lang="zh-CN" altLang="en-US" sz="2200" dirty="0">
                <a:latin typeface="微软雅黑" panose="020B0503020204020204" pitchFamily="34" charset="-122"/>
                <a:ea typeface="微软雅黑" panose="020B0503020204020204" pitchFamily="34" charset="-122"/>
              </a:rPr>
              <a:t>，但</a:t>
            </a:r>
            <a:r>
              <a:rPr lang="zh-CN" altLang="en-US" sz="2200" dirty="0">
                <a:solidFill>
                  <a:srgbClr val="FF0000"/>
                </a:solidFill>
                <a:latin typeface="微软雅黑" panose="020B0503020204020204" pitchFamily="34" charset="-122"/>
                <a:ea typeface="微软雅黑" panose="020B0503020204020204" pitchFamily="34" charset="-122"/>
              </a:rPr>
              <a:t>不能定义成数组</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marL="955675" lvl="1" indent="-514350">
              <a:lnSpc>
                <a:spcPct val="114000"/>
              </a:lnSpc>
            </a:pPr>
            <a:r>
              <a:rPr lang="zh-CN" altLang="zh-CN" sz="2200" dirty="0">
                <a:latin typeface="微软雅黑" panose="020B0503020204020204" pitchFamily="34" charset="-122"/>
                <a:ea typeface="微软雅黑" panose="020B0503020204020204" pitchFamily="34" charset="-122"/>
              </a:rPr>
              <a:t>允许关联信号的位宽与端口位宽不同</a:t>
            </a:r>
            <a:r>
              <a:rPr lang="zh-CN" altLang="en-US" sz="2200" dirty="0" smtClean="0">
                <a:latin typeface="微软雅黑" panose="020B0503020204020204" pitchFamily="34" charset="-122"/>
                <a:ea typeface="微软雅黑" panose="020B0503020204020204" pitchFamily="34" charset="-122"/>
              </a:rPr>
              <a:t>，但会</a:t>
            </a:r>
            <a:r>
              <a:rPr lang="zh-CN" altLang="en-US" sz="2200" dirty="0">
                <a:latin typeface="微软雅黑" panose="020B0503020204020204" pitchFamily="34" charset="-122"/>
                <a:ea typeface="微软雅黑" panose="020B0503020204020204" pitchFamily="34" charset="-122"/>
              </a:rPr>
              <a:t>报警。</a:t>
            </a:r>
            <a:endParaRPr lang="en-US" altLang="zh-CN" sz="2200" dirty="0">
              <a:latin typeface="微软雅黑" panose="020B0503020204020204" pitchFamily="34" charset="-122"/>
              <a:ea typeface="微软雅黑" panose="020B0503020204020204" pitchFamily="34" charset="-122"/>
            </a:endParaRPr>
          </a:p>
          <a:p>
            <a:pPr marL="955675" lvl="1" indent="-514350">
              <a:lnSpc>
                <a:spcPct val="114000"/>
              </a:lnSpc>
            </a:pPr>
            <a:r>
              <a:rPr lang="zh-CN" altLang="zh-CN" sz="2200" dirty="0">
                <a:latin typeface="微软雅黑" panose="020B0503020204020204" pitchFamily="34" charset="-122"/>
                <a:ea typeface="微软雅黑" panose="020B0503020204020204" pitchFamily="34" charset="-122"/>
              </a:rPr>
              <a:t>允许端口保持未关联状态</a:t>
            </a:r>
            <a:r>
              <a:rPr lang="zh-CN" altLang="en-US" sz="2200" dirty="0">
                <a:latin typeface="微软雅黑" panose="020B0503020204020204" pitchFamily="34" charset="-122"/>
                <a:ea typeface="微软雅黑" panose="020B0503020204020204" pitchFamily="34" charset="-122"/>
              </a:rPr>
              <a:t>，</a:t>
            </a:r>
            <a:r>
              <a:rPr lang="zh-CN" altLang="zh-CN" sz="2200" dirty="0">
                <a:latin typeface="微软雅黑" panose="020B0503020204020204" pitchFamily="34" charset="-122"/>
                <a:ea typeface="微软雅黑" panose="020B0503020204020204" pitchFamily="34" charset="-122"/>
              </a:rPr>
              <a:t>其缺省值为高阻态</a:t>
            </a:r>
            <a:r>
              <a:rPr lang="zh-CN" altLang="en-US" sz="2200" dirty="0">
                <a:latin typeface="微软雅黑" panose="020B0503020204020204" pitchFamily="34" charset="-122"/>
                <a:ea typeface="微软雅黑" panose="020B0503020204020204" pitchFamily="34" charset="-122"/>
              </a:rPr>
              <a:t>，但被综合成</a:t>
            </a:r>
            <a:r>
              <a:rPr lang="en-US" altLang="zh-CN" sz="2200" dirty="0">
                <a:latin typeface="微软雅黑" panose="020B0503020204020204" pitchFamily="34" charset="-122"/>
                <a:ea typeface="微软雅黑" panose="020B0503020204020204" pitchFamily="34" charset="-122"/>
              </a:rPr>
              <a:t>0</a:t>
            </a:r>
            <a:r>
              <a:rPr lang="zh-CN" altLang="en-US" sz="2200" dirty="0">
                <a:latin typeface="微软雅黑" panose="020B0503020204020204" pitchFamily="34" charset="-122"/>
                <a:ea typeface="微软雅黑" panose="020B0503020204020204" pitchFamily="34" charset="-122"/>
              </a:rPr>
              <a:t>，可能会导致非预期结果，故应避免未关联</a:t>
            </a:r>
            <a:r>
              <a:rPr lang="zh-CN" altLang="zh-CN" sz="2200"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7D1360F4-ACFA-4492-A482-0870F458AC7B}"/>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39</a:t>
            </a:fld>
            <a:endParaRPr lang="en-US" altLang="zh-CN"/>
          </a:p>
        </p:txBody>
      </p:sp>
    </p:spTree>
    <p:extLst>
      <p:ext uri="{BB962C8B-B14F-4D97-AF65-F5344CB8AC3E}">
        <p14:creationId xmlns:p14="http://schemas.microsoft.com/office/powerpoint/2010/main" val="37570371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a:stretch>
            <a:fillRect/>
          </a:stretch>
        </p:blipFill>
        <p:spPr>
          <a:xfrm>
            <a:off x="1297292" y="3648646"/>
            <a:ext cx="2188685" cy="1029117"/>
          </a:xfrm>
          <a:prstGeom prst="rect">
            <a:avLst/>
          </a:prstGeom>
        </p:spPr>
      </p:pic>
      <p:pic>
        <p:nvPicPr>
          <p:cNvPr id="4" name="图片 3"/>
          <p:cNvPicPr>
            <a:picLocks noChangeAspect="1"/>
          </p:cNvPicPr>
          <p:nvPr/>
        </p:nvPicPr>
        <p:blipFill>
          <a:blip r:embed="rId4"/>
          <a:stretch>
            <a:fillRect/>
          </a:stretch>
        </p:blipFill>
        <p:spPr>
          <a:xfrm>
            <a:off x="2555776" y="190500"/>
            <a:ext cx="6408712" cy="2547357"/>
          </a:xfrm>
          <a:prstGeom prst="rect">
            <a:avLst/>
          </a:prstGeom>
        </p:spPr>
      </p:pic>
      <p:sp>
        <p:nvSpPr>
          <p:cNvPr id="2" name="标题 1">
            <a:extLst>
              <a:ext uri="{FF2B5EF4-FFF2-40B4-BE49-F238E27FC236}">
                <a16:creationId xmlns:a16="http://schemas.microsoft.com/office/drawing/2014/main" id="{E74AAA39-EF4C-4E60-8C17-190B11C30291}"/>
              </a:ext>
            </a:extLst>
          </p:cNvPr>
          <p:cNvSpPr>
            <a:spLocks noGrp="1"/>
          </p:cNvSpPr>
          <p:nvPr>
            <p:ph type="title"/>
          </p:nvPr>
        </p:nvSpPr>
        <p:spPr/>
        <p:txBody>
          <a:bodyPr/>
          <a:lstStyle/>
          <a:p>
            <a:r>
              <a:rPr lang="en-US" altLang="zh-CN" b="1" dirty="0"/>
              <a:t>1.1 PLD</a:t>
            </a:r>
            <a:r>
              <a:rPr lang="zh-CN" altLang="zh-CN" b="1" dirty="0"/>
              <a:t>器件</a:t>
            </a:r>
            <a:endParaRPr lang="zh-CN" altLang="en-US" b="1" dirty="0"/>
          </a:p>
        </p:txBody>
      </p:sp>
      <p:sp>
        <p:nvSpPr>
          <p:cNvPr id="3" name="内容占位符 2">
            <a:extLst>
              <a:ext uri="{FF2B5EF4-FFF2-40B4-BE49-F238E27FC236}">
                <a16:creationId xmlns:a16="http://schemas.microsoft.com/office/drawing/2014/main" id="{BD3EE808-D334-437D-B8EE-0B589697D142}"/>
              </a:ext>
            </a:extLst>
          </p:cNvPr>
          <p:cNvSpPr>
            <a:spLocks noGrp="1"/>
          </p:cNvSpPr>
          <p:nvPr>
            <p:ph idx="1"/>
          </p:nvPr>
        </p:nvSpPr>
        <p:spPr>
          <a:xfrm>
            <a:off x="154438" y="914202"/>
            <a:ext cx="4114800" cy="423129"/>
          </a:xfrm>
        </p:spPr>
        <p:txBody>
          <a:bodyPr/>
          <a:lstStyle/>
          <a:p>
            <a:r>
              <a:rPr lang="en-US" altLang="zh-CN" sz="2200" b="1" dirty="0"/>
              <a:t>PLD</a:t>
            </a:r>
            <a:r>
              <a:rPr lang="zh-CN" altLang="zh-CN" sz="2200" b="1" dirty="0" smtClean="0"/>
              <a:t>结构</a:t>
            </a:r>
            <a:r>
              <a:rPr lang="zh-CN" altLang="en-US" sz="2200" b="1" dirty="0"/>
              <a:t>框图</a:t>
            </a:r>
          </a:p>
        </p:txBody>
      </p:sp>
      <p:sp>
        <p:nvSpPr>
          <p:cNvPr id="6" name="灯片编号占位符 5">
            <a:extLst>
              <a:ext uri="{FF2B5EF4-FFF2-40B4-BE49-F238E27FC236}">
                <a16:creationId xmlns:a16="http://schemas.microsoft.com/office/drawing/2014/main" id="{A7198D3A-79D9-415F-8E93-5FC97FD74C4D}"/>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4</a:t>
            </a:fld>
            <a:endParaRPr lang="en-US" altLang="zh-CN"/>
          </a:p>
        </p:txBody>
      </p:sp>
      <p:sp>
        <p:nvSpPr>
          <p:cNvPr id="8" name="内容占位符 2">
            <a:extLst>
              <a:ext uri="{FF2B5EF4-FFF2-40B4-BE49-F238E27FC236}">
                <a16:creationId xmlns:a16="http://schemas.microsoft.com/office/drawing/2014/main" id="{2AD8F84E-62F3-4C41-9CDB-1AE353A0C9E5}"/>
              </a:ext>
            </a:extLst>
          </p:cNvPr>
          <p:cNvSpPr txBox="1">
            <a:spLocks/>
          </p:cNvSpPr>
          <p:nvPr/>
        </p:nvSpPr>
        <p:spPr bwMode="auto">
          <a:xfrm>
            <a:off x="25513" y="2751821"/>
            <a:ext cx="4353127" cy="576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ts val="300"/>
              </a:spcBef>
              <a:spcAft>
                <a:spcPct val="0"/>
              </a:spcAft>
              <a:buClr>
                <a:srgbClr val="CC6600"/>
              </a:buClr>
              <a:buSzPct val="70000"/>
              <a:buFont typeface="Wingdings" charset="0"/>
              <a:buChar char="n"/>
              <a:defRPr sz="2800" b="0">
                <a:solidFill>
                  <a:schemeClr val="tx1"/>
                </a:solidFill>
                <a:effectLst/>
                <a:latin typeface="微软雅黑" panose="020B0503020204020204" pitchFamily="34" charset="-122"/>
                <a:ea typeface="微软雅黑" panose="020B0503020204020204" pitchFamily="34" charset="-122"/>
                <a:cs typeface="Times New Roman" pitchFamily="18" charset="0"/>
              </a:defRPr>
            </a:lvl1pPr>
            <a:lvl2pPr marL="889000" indent="-439738" algn="l" rtl="0" eaLnBrk="1" fontAlgn="base" hangingPunct="1">
              <a:spcBef>
                <a:spcPts val="300"/>
              </a:spcBef>
              <a:spcAft>
                <a:spcPct val="0"/>
              </a:spcAft>
              <a:buClr>
                <a:schemeClr val="hlink"/>
              </a:buClr>
              <a:buSzPct val="65000"/>
              <a:buFont typeface="Wingdings" charset="0"/>
              <a:buChar char="¡"/>
              <a:defRPr sz="2400" b="0">
                <a:solidFill>
                  <a:schemeClr val="tx1"/>
                </a:solidFill>
                <a:latin typeface="微软雅黑 Light" panose="020B0502040204020203" pitchFamily="34" charset="-122"/>
                <a:ea typeface="微软雅黑 Light" panose="020B0502040204020203" pitchFamily="34" charset="-122"/>
                <a:cs typeface="Times New Roman" pitchFamily="18" charset="0"/>
              </a:defRPr>
            </a:lvl2pPr>
            <a:lvl3pPr marL="1293813" indent="-403225" algn="l" rtl="0" eaLnBrk="1" fontAlgn="base" hangingPunct="1">
              <a:spcBef>
                <a:spcPts val="300"/>
              </a:spcBef>
              <a:spcAft>
                <a:spcPct val="0"/>
              </a:spcAft>
              <a:buClr>
                <a:schemeClr val="accent1"/>
              </a:buClr>
              <a:buSzPct val="70000"/>
              <a:buFont typeface="Wingdings" panose="05000000000000000000" pitchFamily="2" charset="2"/>
              <a:buChar char="u"/>
              <a:defRPr kumimoji="1" sz="2000" b="0">
                <a:solidFill>
                  <a:schemeClr val="tx1"/>
                </a:solidFill>
                <a:latin typeface="仿宋" panose="02010609060101010101" pitchFamily="49" charset="-122"/>
                <a:ea typeface="仿宋" panose="02010609060101010101" pitchFamily="49" charset="-122"/>
                <a:cs typeface="Times New Roman" pitchFamily="18" charset="0"/>
              </a:defRPr>
            </a:lvl3pPr>
            <a:lvl4pPr marL="1681163" indent="-385763" algn="l" rtl="0" eaLnBrk="1" fontAlgn="base" hangingPunct="1">
              <a:spcBef>
                <a:spcPts val="300"/>
              </a:spcBef>
              <a:spcAft>
                <a:spcPct val="0"/>
              </a:spcAft>
              <a:buClr>
                <a:schemeClr val="hlink"/>
              </a:buClr>
              <a:buSzPct val="75000"/>
              <a:buFont typeface="Wingdings" panose="05000000000000000000" pitchFamily="2" charset="2"/>
              <a:buChar char="p"/>
              <a:defRPr kumimoji="1" sz="1800" b="0">
                <a:solidFill>
                  <a:schemeClr val="tx1"/>
                </a:solidFill>
                <a:latin typeface="仿宋" panose="02010609060101010101" pitchFamily="49" charset="-122"/>
                <a:ea typeface="仿宋" panose="02010609060101010101" pitchFamily="49" charset="-122"/>
                <a:cs typeface="Times New Roman" pitchFamily="18" charset="0"/>
              </a:defRPr>
            </a:lvl4pPr>
            <a:lvl5pPr marL="2070100" indent="-387350" algn="l" rtl="0" eaLnBrk="1" fontAlgn="base" hangingPunct="1">
              <a:spcBef>
                <a:spcPts val="300"/>
              </a:spcBef>
              <a:spcAft>
                <a:spcPct val="0"/>
              </a:spcAft>
              <a:buClr>
                <a:schemeClr val="accent1"/>
              </a:buClr>
              <a:buSzPct val="70000"/>
              <a:buFont typeface="Wingdings" panose="05000000000000000000" pitchFamily="2" charset="2"/>
              <a:buChar char="Ø"/>
              <a:defRPr kumimoji="1" sz="1600" b="0">
                <a:solidFill>
                  <a:schemeClr val="tx1"/>
                </a:solidFill>
                <a:latin typeface="Times New Roman" pitchFamily="18" charset="0"/>
                <a:ea typeface="仿宋" panose="02010609060101010101" pitchFamily="49" charset="-122"/>
                <a:cs typeface="Times New Roman" pitchFamily="18" charset="0"/>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203200" indent="-203200">
              <a:lnSpc>
                <a:spcPct val="120000"/>
              </a:lnSpc>
              <a:spcBef>
                <a:spcPct val="10000"/>
              </a:spcBef>
              <a:buClr>
                <a:schemeClr val="tx1"/>
              </a:buClr>
              <a:buSzPct val="60000"/>
              <a:buFont typeface="Wingdings" panose="05000000000000000000" pitchFamily="2" charset="2"/>
              <a:buChar char="u"/>
            </a:pPr>
            <a:r>
              <a:rPr lang="en-US" altLang="zh-CN" sz="2200" b="1" dirty="0" smtClean="0">
                <a:cs typeface="+mn-cs"/>
              </a:rPr>
              <a:t>PLD</a:t>
            </a:r>
            <a:r>
              <a:rPr lang="zh-CN" altLang="en-US" sz="2200" b="1" dirty="0" smtClean="0">
                <a:cs typeface="+mn-cs"/>
              </a:rPr>
              <a:t>中</a:t>
            </a:r>
            <a:r>
              <a:rPr lang="zh-CN" altLang="zh-CN" sz="2200" b="1" dirty="0" smtClean="0">
                <a:cs typeface="+mn-cs"/>
              </a:rPr>
              <a:t>基本</a:t>
            </a:r>
            <a:r>
              <a:rPr lang="zh-CN" altLang="zh-CN" sz="2200" b="1" dirty="0">
                <a:cs typeface="+mn-cs"/>
              </a:rPr>
              <a:t>电路符号</a:t>
            </a:r>
            <a:endParaRPr lang="en-US" altLang="zh-CN" sz="2200" b="1" dirty="0">
              <a:cs typeface="+mn-cs"/>
            </a:endParaRPr>
          </a:p>
        </p:txBody>
      </p:sp>
      <p:sp>
        <p:nvSpPr>
          <p:cNvPr id="12" name="矩形 11">
            <a:extLst>
              <a:ext uri="{FF2B5EF4-FFF2-40B4-BE49-F238E27FC236}">
                <a16:creationId xmlns:a16="http://schemas.microsoft.com/office/drawing/2014/main" id="{74BD25AD-57D5-44CA-A02E-1E22938F185E}"/>
              </a:ext>
            </a:extLst>
          </p:cNvPr>
          <p:cNvSpPr/>
          <p:nvPr/>
        </p:nvSpPr>
        <p:spPr>
          <a:xfrm>
            <a:off x="1297292" y="5009593"/>
            <a:ext cx="1595309" cy="430887"/>
          </a:xfrm>
          <a:prstGeom prst="rect">
            <a:avLst/>
          </a:prstGeom>
        </p:spPr>
        <p:txBody>
          <a:bodyPr wrap="none">
            <a:spAutoFit/>
          </a:bodyPr>
          <a:lstStyle/>
          <a:p>
            <a:r>
              <a:rPr lang="zh-CN" altLang="zh-CN" sz="2200" dirty="0">
                <a:solidFill>
                  <a:schemeClr val="accent2"/>
                </a:solidFill>
                <a:latin typeface="微软雅黑" panose="020B0503020204020204" pitchFamily="34" charset="-122"/>
                <a:ea typeface="微软雅黑" panose="020B0503020204020204" pitchFamily="34" charset="-122"/>
              </a:rPr>
              <a:t>与阵列表示</a:t>
            </a:r>
            <a:endParaRPr lang="zh-CN" altLang="en-US" sz="2200" dirty="0">
              <a:solidFill>
                <a:schemeClr val="accent2"/>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6C871D41-F919-48D5-B330-FEA7DAEB7BA7}"/>
              </a:ext>
            </a:extLst>
          </p:cNvPr>
          <p:cNvSpPr/>
          <p:nvPr/>
        </p:nvSpPr>
        <p:spPr>
          <a:xfrm>
            <a:off x="5678371" y="5009592"/>
            <a:ext cx="1595309" cy="430887"/>
          </a:xfrm>
          <a:prstGeom prst="rect">
            <a:avLst/>
          </a:prstGeom>
        </p:spPr>
        <p:txBody>
          <a:bodyPr wrap="none">
            <a:spAutoFit/>
          </a:bodyPr>
          <a:lstStyle/>
          <a:p>
            <a:r>
              <a:rPr lang="zh-CN" altLang="zh-CN" sz="2200" dirty="0">
                <a:solidFill>
                  <a:schemeClr val="accent2"/>
                </a:solidFill>
                <a:latin typeface="微软雅黑" panose="020B0503020204020204" pitchFamily="34" charset="-122"/>
                <a:ea typeface="微软雅黑" panose="020B0503020204020204" pitchFamily="34" charset="-122"/>
              </a:rPr>
              <a:t>或阵列表示</a:t>
            </a:r>
            <a:endParaRPr lang="zh-CN" altLang="en-US" sz="2200" dirty="0">
              <a:solidFill>
                <a:schemeClr val="accent2"/>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86FDBF6C-37C9-4B43-8882-6EFE7B9465A2}"/>
              </a:ext>
            </a:extLst>
          </p:cNvPr>
          <p:cNvSpPr/>
          <p:nvPr/>
        </p:nvSpPr>
        <p:spPr>
          <a:xfrm>
            <a:off x="189617" y="3342485"/>
            <a:ext cx="1595309" cy="430887"/>
          </a:xfrm>
          <a:prstGeom prst="rect">
            <a:avLst/>
          </a:prstGeom>
        </p:spPr>
        <p:txBody>
          <a:bodyPr wrap="none">
            <a:spAutoFit/>
          </a:bodyPr>
          <a:lstStyle/>
          <a:p>
            <a:r>
              <a:rPr lang="zh-CN" altLang="zh-CN" sz="2200" dirty="0">
                <a:solidFill>
                  <a:schemeClr val="accent2"/>
                </a:solidFill>
                <a:latin typeface="微软雅黑" panose="020B0503020204020204" pitchFamily="34" charset="-122"/>
                <a:ea typeface="微软雅黑" panose="020B0503020204020204" pitchFamily="34" charset="-122"/>
              </a:rPr>
              <a:t>互补缓冲器</a:t>
            </a:r>
            <a:endParaRPr lang="zh-CN" altLang="en-US" sz="2200" dirty="0">
              <a:solidFill>
                <a:schemeClr val="accent2"/>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5"/>
          <a:stretch>
            <a:fillRect/>
          </a:stretch>
        </p:blipFill>
        <p:spPr>
          <a:xfrm>
            <a:off x="3907836" y="3252553"/>
            <a:ext cx="4767462" cy="1419568"/>
          </a:xfrm>
          <a:prstGeom prst="rect">
            <a:avLst/>
          </a:prstGeom>
        </p:spPr>
      </p:pic>
      <p:sp>
        <p:nvSpPr>
          <p:cNvPr id="18" name="矩形 17">
            <a:extLst>
              <a:ext uri="{FF2B5EF4-FFF2-40B4-BE49-F238E27FC236}">
                <a16:creationId xmlns:a16="http://schemas.microsoft.com/office/drawing/2014/main" id="{6C871D41-F919-48D5-B330-FEA7DAEB7BA7}"/>
              </a:ext>
            </a:extLst>
          </p:cNvPr>
          <p:cNvSpPr/>
          <p:nvPr/>
        </p:nvSpPr>
        <p:spPr>
          <a:xfrm>
            <a:off x="5745241" y="2870528"/>
            <a:ext cx="1497828" cy="430887"/>
          </a:xfrm>
          <a:prstGeom prst="rect">
            <a:avLst/>
          </a:prstGeom>
        </p:spPr>
        <p:txBody>
          <a:bodyPr wrap="square">
            <a:spAutoFit/>
          </a:bodyPr>
          <a:lstStyle/>
          <a:p>
            <a:r>
              <a:rPr lang="zh-CN" altLang="zh-CN" sz="2200" dirty="0" smtClean="0">
                <a:solidFill>
                  <a:schemeClr val="accent2"/>
                </a:solidFill>
                <a:latin typeface="微软雅黑" panose="020B0503020204020204" pitchFamily="34" charset="-122"/>
                <a:ea typeface="微软雅黑" panose="020B0503020204020204" pitchFamily="34" charset="-122"/>
              </a:rPr>
              <a:t>阵列</a:t>
            </a:r>
            <a:r>
              <a:rPr lang="zh-CN" altLang="en-US" sz="2200" dirty="0" smtClean="0">
                <a:solidFill>
                  <a:schemeClr val="accent2"/>
                </a:solidFill>
                <a:latin typeface="微软雅黑" panose="020B0503020204020204" pitchFamily="34" charset="-122"/>
                <a:ea typeface="微软雅黑" panose="020B0503020204020204" pitchFamily="34" charset="-122"/>
              </a:rPr>
              <a:t>连线</a:t>
            </a:r>
            <a:endParaRPr lang="zh-CN" altLang="en-US" sz="2200" dirty="0">
              <a:solidFill>
                <a:schemeClr val="accent2"/>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6"/>
          <a:stretch>
            <a:fillRect/>
          </a:stretch>
        </p:blipFill>
        <p:spPr>
          <a:xfrm>
            <a:off x="189618" y="5541122"/>
            <a:ext cx="4328326" cy="1262125"/>
          </a:xfrm>
          <a:prstGeom prst="rect">
            <a:avLst/>
          </a:prstGeom>
        </p:spPr>
      </p:pic>
      <p:pic>
        <p:nvPicPr>
          <p:cNvPr id="19" name="图片 18"/>
          <p:cNvPicPr>
            <a:picLocks noChangeAspect="1"/>
          </p:cNvPicPr>
          <p:nvPr/>
        </p:nvPicPr>
        <p:blipFill>
          <a:blip r:embed="rId7"/>
          <a:stretch>
            <a:fillRect/>
          </a:stretch>
        </p:blipFill>
        <p:spPr>
          <a:xfrm>
            <a:off x="5030787" y="5541122"/>
            <a:ext cx="3789685" cy="1262125"/>
          </a:xfrm>
          <a:prstGeom prst="rect">
            <a:avLst/>
          </a:prstGeom>
        </p:spPr>
      </p:pic>
    </p:spTree>
    <p:extLst>
      <p:ext uri="{BB962C8B-B14F-4D97-AF65-F5344CB8AC3E}">
        <p14:creationId xmlns:p14="http://schemas.microsoft.com/office/powerpoint/2010/main" val="22118677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5" grpId="0"/>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7E3A57-536E-4E4B-B108-A3039FADD46F}"/>
              </a:ext>
            </a:extLst>
          </p:cNvPr>
          <p:cNvSpPr>
            <a:spLocks noGrp="1"/>
          </p:cNvSpPr>
          <p:nvPr>
            <p:ph type="title"/>
          </p:nvPr>
        </p:nvSpPr>
        <p:spPr>
          <a:xfrm>
            <a:off x="802388" y="179832"/>
            <a:ext cx="6073775" cy="479747"/>
          </a:xfrm>
        </p:spPr>
        <p:txBody>
          <a:bodyPr/>
          <a:lstStyle/>
          <a:p>
            <a:r>
              <a:rPr lang="en-US" altLang="zh-CN" b="1" dirty="0"/>
              <a:t>3.3 </a:t>
            </a:r>
            <a:r>
              <a:rPr lang="zh-CN" altLang="en-US" b="1" dirty="0"/>
              <a:t>数据类型</a:t>
            </a:r>
          </a:p>
        </p:txBody>
      </p:sp>
      <p:sp>
        <p:nvSpPr>
          <p:cNvPr id="3" name="内容占位符 2">
            <a:extLst>
              <a:ext uri="{FF2B5EF4-FFF2-40B4-BE49-F238E27FC236}">
                <a16:creationId xmlns:a16="http://schemas.microsoft.com/office/drawing/2014/main" id="{89C2B294-3182-4892-83C4-D890E27133EF}"/>
              </a:ext>
            </a:extLst>
          </p:cNvPr>
          <p:cNvSpPr>
            <a:spLocks noGrp="1"/>
          </p:cNvSpPr>
          <p:nvPr>
            <p:ph idx="1"/>
          </p:nvPr>
        </p:nvSpPr>
        <p:spPr>
          <a:xfrm>
            <a:off x="274455" y="692696"/>
            <a:ext cx="8546018" cy="6114494"/>
          </a:xfrm>
        </p:spPr>
        <p:txBody>
          <a:bodyPr/>
          <a:lstStyle/>
          <a:p>
            <a:pPr>
              <a:lnSpc>
                <a:spcPct val="100000"/>
              </a:lnSpc>
            </a:pPr>
            <a:r>
              <a:rPr lang="zh-CN" altLang="en-US" sz="2000" b="1" dirty="0" smtClean="0"/>
              <a:t>子模块</a:t>
            </a:r>
            <a:r>
              <a:rPr lang="zh-CN" altLang="en-US" sz="2000" b="1" dirty="0"/>
              <a:t>端口类型定义</a:t>
            </a:r>
            <a:endParaRPr lang="en-US" altLang="zh-CN" sz="2000" b="1" dirty="0"/>
          </a:p>
          <a:p>
            <a:pPr marL="0" indent="0">
              <a:lnSpc>
                <a:spcPct val="100000"/>
              </a:lnSpc>
              <a:buNone/>
            </a:pPr>
            <a:r>
              <a:rPr lang="en-US" altLang="zh-CN" sz="2000" b="1" dirty="0"/>
              <a:t>module </a:t>
            </a:r>
            <a:r>
              <a:rPr lang="en-US" altLang="zh-CN" sz="2000" b="1" dirty="0">
                <a:solidFill>
                  <a:srgbClr val="C00000"/>
                </a:solidFill>
              </a:rPr>
              <a:t>Right</a:t>
            </a:r>
            <a:r>
              <a:rPr lang="en-US" altLang="zh-CN" sz="2000" b="1" dirty="0"/>
              <a:t> (</a:t>
            </a:r>
            <a:endParaRPr lang="zh-CN" altLang="zh-CN" sz="2000" b="1" dirty="0"/>
          </a:p>
          <a:p>
            <a:pPr marL="0" indent="0">
              <a:lnSpc>
                <a:spcPct val="100000"/>
              </a:lnSpc>
              <a:buNone/>
            </a:pPr>
            <a:r>
              <a:rPr lang="en-US" altLang="zh-CN" sz="2000" b="1" dirty="0"/>
              <a:t>  input in1,		</a:t>
            </a:r>
            <a:r>
              <a:rPr lang="en-US" altLang="zh-CN" sz="2000" b="1" dirty="0">
                <a:solidFill>
                  <a:schemeClr val="accent2"/>
                </a:solidFill>
              </a:rPr>
              <a:t>// </a:t>
            </a:r>
            <a:r>
              <a:rPr lang="zh-CN" altLang="zh-CN" sz="2000" b="1" dirty="0">
                <a:solidFill>
                  <a:schemeClr val="accent2"/>
                </a:solidFill>
              </a:rPr>
              <a:t>正确，未声明数据类型时缺省为</a:t>
            </a:r>
            <a:r>
              <a:rPr lang="en-US" altLang="zh-CN" sz="2000" b="1" dirty="0">
                <a:solidFill>
                  <a:schemeClr val="accent2"/>
                </a:solidFill>
              </a:rPr>
              <a:t>wire</a:t>
            </a:r>
            <a:r>
              <a:rPr lang="zh-CN" altLang="zh-CN" sz="2000" b="1" dirty="0">
                <a:solidFill>
                  <a:schemeClr val="accent2"/>
                </a:solidFill>
              </a:rPr>
              <a:t>类型</a:t>
            </a:r>
          </a:p>
          <a:p>
            <a:pPr marL="0" indent="0">
              <a:lnSpc>
                <a:spcPct val="100000"/>
              </a:lnSpc>
              <a:buNone/>
            </a:pPr>
            <a:r>
              <a:rPr lang="en-US" altLang="zh-CN" sz="2000" b="1" dirty="0"/>
              <a:t>  input wire in2,	</a:t>
            </a:r>
            <a:r>
              <a:rPr lang="en-US" altLang="zh-CN" sz="2000" b="1" dirty="0">
                <a:solidFill>
                  <a:schemeClr val="accent2"/>
                </a:solidFill>
              </a:rPr>
              <a:t>// </a:t>
            </a:r>
            <a:r>
              <a:rPr lang="zh-CN" altLang="zh-CN" sz="2000" b="1" dirty="0">
                <a:solidFill>
                  <a:schemeClr val="accent2"/>
                </a:solidFill>
              </a:rPr>
              <a:t>正确，输入端口只能为</a:t>
            </a:r>
            <a:r>
              <a:rPr lang="en-US" altLang="zh-CN" sz="2000" b="1" dirty="0">
                <a:solidFill>
                  <a:schemeClr val="accent2"/>
                </a:solidFill>
              </a:rPr>
              <a:t>wire</a:t>
            </a:r>
            <a:r>
              <a:rPr lang="zh-CN" altLang="zh-CN" sz="2000" b="1" dirty="0">
                <a:solidFill>
                  <a:schemeClr val="accent2"/>
                </a:solidFill>
              </a:rPr>
              <a:t>类型</a:t>
            </a:r>
          </a:p>
          <a:p>
            <a:pPr marL="0" indent="0">
              <a:lnSpc>
                <a:spcPct val="100000"/>
              </a:lnSpc>
              <a:buNone/>
            </a:pPr>
            <a:r>
              <a:rPr lang="en-US" altLang="zh-CN" sz="2000" b="1" dirty="0"/>
              <a:t>  input [3:0] in3,	</a:t>
            </a:r>
            <a:r>
              <a:rPr lang="en-US" altLang="zh-CN" sz="2000" b="1" dirty="0">
                <a:solidFill>
                  <a:schemeClr val="accent2"/>
                </a:solidFill>
              </a:rPr>
              <a:t>// </a:t>
            </a:r>
            <a:r>
              <a:rPr lang="zh-CN" altLang="zh-CN" sz="2000" b="1" dirty="0">
                <a:solidFill>
                  <a:schemeClr val="accent2"/>
                </a:solidFill>
              </a:rPr>
              <a:t>正确，端口可定义成向量</a:t>
            </a:r>
          </a:p>
          <a:p>
            <a:pPr marL="0" indent="0">
              <a:lnSpc>
                <a:spcPct val="100000"/>
              </a:lnSpc>
              <a:buNone/>
            </a:pPr>
            <a:r>
              <a:rPr lang="en-US" altLang="zh-CN" sz="2000" b="1" dirty="0"/>
              <a:t>  output out1,		</a:t>
            </a:r>
            <a:r>
              <a:rPr lang="en-US" altLang="zh-CN" sz="2000" b="1" dirty="0">
                <a:solidFill>
                  <a:schemeClr val="accent2"/>
                </a:solidFill>
              </a:rPr>
              <a:t>// </a:t>
            </a:r>
            <a:r>
              <a:rPr lang="zh-CN" altLang="zh-CN" sz="2000" b="1" dirty="0">
                <a:solidFill>
                  <a:schemeClr val="accent2"/>
                </a:solidFill>
              </a:rPr>
              <a:t>正确，未声明数据类型时缺省为</a:t>
            </a:r>
            <a:r>
              <a:rPr lang="en-US" altLang="zh-CN" sz="2000" b="1" dirty="0">
                <a:solidFill>
                  <a:schemeClr val="accent2"/>
                </a:solidFill>
              </a:rPr>
              <a:t>wire</a:t>
            </a:r>
            <a:r>
              <a:rPr lang="zh-CN" altLang="zh-CN" sz="2000" b="1" dirty="0">
                <a:solidFill>
                  <a:schemeClr val="accent2"/>
                </a:solidFill>
              </a:rPr>
              <a:t>类型</a:t>
            </a:r>
          </a:p>
          <a:p>
            <a:pPr marL="0" indent="0">
              <a:lnSpc>
                <a:spcPct val="100000"/>
              </a:lnSpc>
              <a:buNone/>
            </a:pPr>
            <a:r>
              <a:rPr lang="en-US" altLang="zh-CN" sz="2000" b="1" dirty="0"/>
              <a:t>  output [3:0] out2,		</a:t>
            </a:r>
            <a:r>
              <a:rPr lang="en-US" altLang="zh-CN" sz="2000" b="1" dirty="0">
                <a:solidFill>
                  <a:schemeClr val="accent2"/>
                </a:solidFill>
              </a:rPr>
              <a:t>// </a:t>
            </a:r>
            <a:r>
              <a:rPr lang="zh-CN" altLang="zh-CN" sz="2000" b="1" dirty="0">
                <a:solidFill>
                  <a:schemeClr val="accent2"/>
                </a:solidFill>
              </a:rPr>
              <a:t>正确，端口可定义成向量</a:t>
            </a:r>
          </a:p>
          <a:p>
            <a:pPr marL="0" indent="0">
              <a:lnSpc>
                <a:spcPct val="100000"/>
              </a:lnSpc>
              <a:buNone/>
            </a:pPr>
            <a:r>
              <a:rPr lang="en-US" altLang="zh-CN" sz="2000" b="1" dirty="0"/>
              <a:t>  output reg [1:0] out3	</a:t>
            </a:r>
            <a:r>
              <a:rPr lang="en-US" altLang="zh-CN" sz="2000" b="1" dirty="0">
                <a:solidFill>
                  <a:schemeClr val="accent2"/>
                </a:solidFill>
              </a:rPr>
              <a:t>// </a:t>
            </a:r>
            <a:r>
              <a:rPr lang="zh-CN" altLang="zh-CN" sz="2000" b="1" dirty="0">
                <a:solidFill>
                  <a:schemeClr val="accent2"/>
                </a:solidFill>
              </a:rPr>
              <a:t>正确，输出端口可为</a:t>
            </a:r>
            <a:r>
              <a:rPr lang="en-US" altLang="zh-CN" sz="2000" b="1" dirty="0">
                <a:solidFill>
                  <a:schemeClr val="accent2"/>
                </a:solidFill>
              </a:rPr>
              <a:t>reg</a:t>
            </a:r>
            <a:r>
              <a:rPr lang="zh-CN" altLang="zh-CN" sz="2000" b="1" dirty="0">
                <a:solidFill>
                  <a:schemeClr val="accent2"/>
                </a:solidFill>
              </a:rPr>
              <a:t>类型</a:t>
            </a:r>
          </a:p>
          <a:p>
            <a:pPr marL="0" indent="0">
              <a:lnSpc>
                <a:spcPct val="100000"/>
              </a:lnSpc>
              <a:buNone/>
            </a:pPr>
            <a:r>
              <a:rPr lang="en-US" altLang="zh-CN" sz="2000" b="1" dirty="0"/>
              <a:t>);</a:t>
            </a:r>
            <a:endParaRPr lang="zh-CN" altLang="zh-CN" sz="2000" b="1" dirty="0"/>
          </a:p>
          <a:p>
            <a:pPr marL="0" indent="0">
              <a:lnSpc>
                <a:spcPct val="100000"/>
              </a:lnSpc>
              <a:buNone/>
            </a:pPr>
            <a:r>
              <a:rPr lang="en-US" altLang="zh-CN" sz="2000" b="1" dirty="0"/>
              <a:t>  ……</a:t>
            </a:r>
            <a:endParaRPr lang="zh-CN" altLang="zh-CN" sz="2000" b="1" dirty="0"/>
          </a:p>
          <a:p>
            <a:pPr marL="0" indent="0">
              <a:lnSpc>
                <a:spcPct val="100000"/>
              </a:lnSpc>
              <a:buNone/>
            </a:pPr>
            <a:r>
              <a:rPr lang="en-US" altLang="zh-CN" sz="2000" b="1" dirty="0" err="1"/>
              <a:t>endmodule</a:t>
            </a:r>
            <a:endParaRPr lang="zh-CN" altLang="zh-CN" sz="2000" b="1" dirty="0"/>
          </a:p>
          <a:p>
            <a:pPr marL="0" indent="0">
              <a:lnSpc>
                <a:spcPct val="100000"/>
              </a:lnSpc>
              <a:buNone/>
            </a:pPr>
            <a:r>
              <a:rPr lang="en-US" altLang="zh-CN" sz="2000" b="1" dirty="0"/>
              <a:t> </a:t>
            </a:r>
            <a:endParaRPr lang="zh-CN" altLang="zh-CN" sz="2000" b="1" dirty="0"/>
          </a:p>
          <a:p>
            <a:pPr marL="0" indent="0">
              <a:lnSpc>
                <a:spcPct val="100000"/>
              </a:lnSpc>
              <a:buNone/>
            </a:pPr>
            <a:r>
              <a:rPr lang="en-US" altLang="zh-CN" sz="2000" b="1" dirty="0"/>
              <a:t>module </a:t>
            </a:r>
            <a:r>
              <a:rPr lang="en-US" altLang="zh-CN" sz="2000" b="1" dirty="0">
                <a:solidFill>
                  <a:srgbClr val="C00000"/>
                </a:solidFill>
              </a:rPr>
              <a:t>Wrong</a:t>
            </a:r>
            <a:r>
              <a:rPr lang="en-US" altLang="zh-CN" sz="2000" b="1" dirty="0"/>
              <a:t> (</a:t>
            </a:r>
            <a:endParaRPr lang="zh-CN" altLang="zh-CN" sz="2000" b="1" dirty="0"/>
          </a:p>
          <a:p>
            <a:pPr marL="0" indent="0">
              <a:lnSpc>
                <a:spcPct val="100000"/>
              </a:lnSpc>
              <a:buNone/>
            </a:pPr>
            <a:r>
              <a:rPr lang="en-US" altLang="zh-CN" sz="2000" b="1" dirty="0"/>
              <a:t>  input reg in1,		</a:t>
            </a:r>
            <a:r>
              <a:rPr lang="en-US" altLang="zh-CN" sz="2000" b="1" dirty="0">
                <a:solidFill>
                  <a:schemeClr val="accent2"/>
                </a:solidFill>
              </a:rPr>
              <a:t>// </a:t>
            </a:r>
            <a:r>
              <a:rPr lang="zh-CN" altLang="zh-CN" sz="2000" b="1" dirty="0">
                <a:solidFill>
                  <a:schemeClr val="accent2"/>
                </a:solidFill>
              </a:rPr>
              <a:t>错误，输入端口只能为</a:t>
            </a:r>
            <a:r>
              <a:rPr lang="en-US" altLang="zh-CN" sz="2000" b="1" dirty="0">
                <a:solidFill>
                  <a:schemeClr val="accent2"/>
                </a:solidFill>
              </a:rPr>
              <a:t>wire</a:t>
            </a:r>
            <a:r>
              <a:rPr lang="zh-CN" altLang="zh-CN" sz="2000" b="1" dirty="0">
                <a:solidFill>
                  <a:schemeClr val="accent2"/>
                </a:solidFill>
              </a:rPr>
              <a:t>类型</a:t>
            </a:r>
          </a:p>
          <a:p>
            <a:pPr marL="0" indent="0">
              <a:lnSpc>
                <a:spcPct val="100000"/>
              </a:lnSpc>
              <a:buNone/>
            </a:pPr>
            <a:r>
              <a:rPr lang="en-US" altLang="zh-CN" sz="2000" b="1" dirty="0"/>
              <a:t>  output out1 [2:0]		</a:t>
            </a:r>
            <a:r>
              <a:rPr lang="en-US" altLang="zh-CN" sz="2000" b="1" dirty="0">
                <a:solidFill>
                  <a:schemeClr val="accent2"/>
                </a:solidFill>
              </a:rPr>
              <a:t>// </a:t>
            </a:r>
            <a:r>
              <a:rPr lang="zh-CN" altLang="zh-CN" sz="2000" b="1" dirty="0">
                <a:solidFill>
                  <a:schemeClr val="accent2"/>
                </a:solidFill>
              </a:rPr>
              <a:t>错误，端口不能为数组类型</a:t>
            </a:r>
          </a:p>
          <a:p>
            <a:pPr marL="0" indent="0">
              <a:lnSpc>
                <a:spcPct val="100000"/>
              </a:lnSpc>
              <a:buNone/>
            </a:pPr>
            <a:r>
              <a:rPr lang="en-US" altLang="zh-CN" sz="2000" b="1" dirty="0"/>
              <a:t>);</a:t>
            </a:r>
            <a:endParaRPr lang="zh-CN" altLang="zh-CN" sz="2000" b="1" dirty="0"/>
          </a:p>
          <a:p>
            <a:pPr marL="0" indent="0">
              <a:lnSpc>
                <a:spcPct val="100000"/>
              </a:lnSpc>
              <a:buNone/>
            </a:pPr>
            <a:r>
              <a:rPr lang="en-US" altLang="zh-CN" sz="2000" b="1" dirty="0"/>
              <a:t>  ……</a:t>
            </a:r>
            <a:endParaRPr lang="zh-CN" altLang="zh-CN" sz="2000" b="1" dirty="0"/>
          </a:p>
          <a:p>
            <a:pPr marL="0" indent="0">
              <a:lnSpc>
                <a:spcPct val="100000"/>
              </a:lnSpc>
              <a:buNone/>
            </a:pPr>
            <a:r>
              <a:rPr lang="en-US" altLang="zh-CN" sz="2000" b="1" dirty="0" err="1" smtClean="0"/>
              <a:t>endmodule</a:t>
            </a:r>
            <a:endParaRPr lang="zh-CN" altLang="zh-CN" sz="2000" b="1" dirty="0"/>
          </a:p>
        </p:txBody>
      </p:sp>
      <p:sp>
        <p:nvSpPr>
          <p:cNvPr id="4" name="灯片编号占位符 3">
            <a:extLst>
              <a:ext uri="{FF2B5EF4-FFF2-40B4-BE49-F238E27FC236}">
                <a16:creationId xmlns:a16="http://schemas.microsoft.com/office/drawing/2014/main" id="{9D8A50B5-4480-4DED-88FB-29E442C072A9}"/>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40</a:t>
            </a:fld>
            <a:endParaRPr lang="en-US" altLang="zh-CN"/>
          </a:p>
        </p:txBody>
      </p:sp>
    </p:spTree>
    <p:extLst>
      <p:ext uri="{BB962C8B-B14F-4D97-AF65-F5344CB8AC3E}">
        <p14:creationId xmlns:p14="http://schemas.microsoft.com/office/powerpoint/2010/main" val="3167046116"/>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7E3A57-536E-4E4B-B108-A3039FADD46F}"/>
              </a:ext>
            </a:extLst>
          </p:cNvPr>
          <p:cNvSpPr>
            <a:spLocks noGrp="1"/>
          </p:cNvSpPr>
          <p:nvPr>
            <p:ph type="title"/>
          </p:nvPr>
        </p:nvSpPr>
        <p:spPr>
          <a:xfrm>
            <a:off x="800100" y="116632"/>
            <a:ext cx="6073775" cy="479747"/>
          </a:xfrm>
        </p:spPr>
        <p:txBody>
          <a:bodyPr/>
          <a:lstStyle/>
          <a:p>
            <a:r>
              <a:rPr lang="en-US" altLang="zh-CN" b="1" dirty="0"/>
              <a:t>3.3 </a:t>
            </a:r>
            <a:r>
              <a:rPr lang="zh-CN" altLang="en-US" b="1" dirty="0"/>
              <a:t>数据类型</a:t>
            </a:r>
          </a:p>
        </p:txBody>
      </p:sp>
      <p:sp>
        <p:nvSpPr>
          <p:cNvPr id="3" name="内容占位符 2">
            <a:extLst>
              <a:ext uri="{FF2B5EF4-FFF2-40B4-BE49-F238E27FC236}">
                <a16:creationId xmlns:a16="http://schemas.microsoft.com/office/drawing/2014/main" id="{89C2B294-3182-4892-83C4-D890E27133EF}"/>
              </a:ext>
            </a:extLst>
          </p:cNvPr>
          <p:cNvSpPr>
            <a:spLocks noGrp="1"/>
          </p:cNvSpPr>
          <p:nvPr>
            <p:ph idx="1"/>
          </p:nvPr>
        </p:nvSpPr>
        <p:spPr>
          <a:xfrm>
            <a:off x="185229" y="692696"/>
            <a:ext cx="8854951" cy="6121676"/>
          </a:xfrm>
        </p:spPr>
        <p:txBody>
          <a:bodyPr/>
          <a:lstStyle/>
          <a:p>
            <a:pPr>
              <a:lnSpc>
                <a:spcPct val="110000"/>
              </a:lnSpc>
              <a:spcBef>
                <a:spcPts val="0"/>
              </a:spcBef>
            </a:pPr>
            <a:r>
              <a:rPr lang="zh-CN" altLang="en-US" sz="2000" b="1" dirty="0" smtClean="0"/>
              <a:t>父模块</a:t>
            </a:r>
            <a:r>
              <a:rPr lang="zh-CN" altLang="en-US" sz="2000" b="1" dirty="0"/>
              <a:t>端口类型定义</a:t>
            </a:r>
            <a:endParaRPr lang="en-US" altLang="zh-CN" sz="2000" b="1" dirty="0"/>
          </a:p>
          <a:p>
            <a:pPr marL="0" indent="0">
              <a:lnSpc>
                <a:spcPct val="110000"/>
              </a:lnSpc>
              <a:spcBef>
                <a:spcPts val="0"/>
              </a:spcBef>
              <a:buNone/>
            </a:pPr>
            <a:r>
              <a:rPr lang="en-US" altLang="zh-CN" sz="2000" b="1" dirty="0"/>
              <a:t>module Top </a:t>
            </a:r>
            <a:r>
              <a:rPr lang="en-US" altLang="zh-CN" sz="2000" b="1" dirty="0" smtClean="0"/>
              <a:t>(</a:t>
            </a:r>
            <a:r>
              <a:rPr lang="en-US" altLang="zh-CN" sz="2000" b="1" dirty="0" smtClean="0">
                <a:latin typeface="+mn-ea"/>
                <a:ea typeface="+mn-ea"/>
              </a:rPr>
              <a:t>……</a:t>
            </a:r>
            <a:r>
              <a:rPr lang="en-US" altLang="zh-CN" sz="2000" b="1" dirty="0" smtClean="0"/>
              <a:t>);</a:t>
            </a:r>
            <a:endParaRPr lang="zh-CN" altLang="zh-CN" sz="2000" b="1" dirty="0"/>
          </a:p>
          <a:p>
            <a:pPr marL="0" indent="0">
              <a:lnSpc>
                <a:spcPct val="110000"/>
              </a:lnSpc>
              <a:spcBef>
                <a:spcPts val="0"/>
              </a:spcBef>
              <a:buNone/>
            </a:pPr>
            <a:r>
              <a:rPr lang="en-US" altLang="zh-CN" sz="2000" b="1" dirty="0"/>
              <a:t>  wire w1, w2;</a:t>
            </a:r>
            <a:endParaRPr lang="zh-CN" altLang="zh-CN" sz="2000" b="1" dirty="0"/>
          </a:p>
          <a:p>
            <a:pPr marL="0" indent="0">
              <a:lnSpc>
                <a:spcPct val="110000"/>
              </a:lnSpc>
              <a:spcBef>
                <a:spcPts val="0"/>
              </a:spcBef>
              <a:buNone/>
            </a:pPr>
            <a:r>
              <a:rPr lang="en-US" altLang="zh-CN" sz="2000" b="1" dirty="0"/>
              <a:t>  wire [3:0] wv1;</a:t>
            </a:r>
            <a:endParaRPr lang="zh-CN" altLang="zh-CN" sz="2000" b="1" dirty="0"/>
          </a:p>
          <a:p>
            <a:pPr marL="0" indent="0">
              <a:lnSpc>
                <a:spcPct val="110000"/>
              </a:lnSpc>
              <a:spcBef>
                <a:spcPts val="0"/>
              </a:spcBef>
              <a:buNone/>
            </a:pPr>
            <a:r>
              <a:rPr lang="en-US" altLang="zh-CN" sz="2000" b="1" dirty="0"/>
              <a:t>  wire [1:0] wv2;</a:t>
            </a:r>
            <a:endParaRPr lang="zh-CN" altLang="zh-CN" sz="2000" b="1" dirty="0"/>
          </a:p>
          <a:p>
            <a:pPr marL="0" indent="0">
              <a:lnSpc>
                <a:spcPct val="110000"/>
              </a:lnSpc>
              <a:spcBef>
                <a:spcPts val="0"/>
              </a:spcBef>
              <a:buNone/>
            </a:pPr>
            <a:r>
              <a:rPr lang="en-US" altLang="zh-CN" sz="2000" b="1" dirty="0"/>
              <a:t>  reg r1, r2;</a:t>
            </a:r>
            <a:endParaRPr lang="zh-CN" altLang="zh-CN" sz="2000" b="1" dirty="0"/>
          </a:p>
          <a:p>
            <a:pPr marL="0" indent="0">
              <a:lnSpc>
                <a:spcPct val="110000"/>
              </a:lnSpc>
              <a:spcBef>
                <a:spcPts val="0"/>
              </a:spcBef>
              <a:buNone/>
            </a:pPr>
            <a:r>
              <a:rPr lang="en-US" altLang="zh-CN" sz="2000" b="1" dirty="0"/>
              <a:t>  reg [3:0] rv1; </a:t>
            </a:r>
            <a:endParaRPr lang="zh-CN" altLang="zh-CN" sz="2000" b="1" dirty="0"/>
          </a:p>
          <a:p>
            <a:pPr marL="0" indent="0">
              <a:lnSpc>
                <a:spcPct val="110000"/>
              </a:lnSpc>
              <a:spcBef>
                <a:spcPts val="0"/>
              </a:spcBef>
              <a:buNone/>
            </a:pPr>
            <a:r>
              <a:rPr lang="en-US" altLang="zh-CN" sz="2000" b="1" dirty="0"/>
              <a:t>  wire [5:0] </a:t>
            </a:r>
            <a:r>
              <a:rPr lang="en-US" altLang="zh-CN" sz="2000" b="1" dirty="0" err="1"/>
              <a:t>too_long</a:t>
            </a:r>
            <a:r>
              <a:rPr lang="en-US" altLang="zh-CN" sz="2000" b="1" dirty="0"/>
              <a:t>;</a:t>
            </a:r>
            <a:endParaRPr lang="zh-CN" altLang="zh-CN" sz="2000" b="1" dirty="0"/>
          </a:p>
          <a:p>
            <a:pPr marL="0" indent="0">
              <a:lnSpc>
                <a:spcPct val="110000"/>
              </a:lnSpc>
              <a:spcBef>
                <a:spcPts val="0"/>
              </a:spcBef>
              <a:buNone/>
            </a:pPr>
            <a:r>
              <a:rPr lang="en-US" altLang="zh-CN" sz="2000" b="1" dirty="0"/>
              <a:t>  Right </a:t>
            </a:r>
            <a:r>
              <a:rPr lang="en-US" altLang="zh-CN" sz="2000" b="1" dirty="0" err="1">
                <a:solidFill>
                  <a:srgbClr val="C00000"/>
                </a:solidFill>
              </a:rPr>
              <a:t>warning_or_wrong</a:t>
            </a:r>
            <a:r>
              <a:rPr lang="en-US" altLang="zh-CN" sz="2000" b="1" dirty="0"/>
              <a:t> </a:t>
            </a:r>
            <a:r>
              <a:rPr lang="en-US" altLang="zh-CN" sz="2000" b="1" dirty="0" smtClean="0"/>
              <a:t>(     </a:t>
            </a:r>
            <a:r>
              <a:rPr lang="en-US" altLang="zh-CN" sz="2000" b="1" dirty="0" smtClean="0">
                <a:solidFill>
                  <a:srgbClr val="C00000"/>
                </a:solidFill>
              </a:rPr>
              <a:t>// </a:t>
            </a:r>
            <a:r>
              <a:rPr lang="zh-CN" altLang="en-US" sz="2000" b="1" dirty="0" smtClean="0">
                <a:solidFill>
                  <a:srgbClr val="C00000"/>
                </a:solidFill>
              </a:rPr>
              <a:t>对</a:t>
            </a:r>
            <a:r>
              <a:rPr lang="en-US" altLang="zh-CN" sz="2000" b="1" dirty="0" smtClean="0">
                <a:solidFill>
                  <a:srgbClr val="C00000"/>
                </a:solidFill>
              </a:rPr>
              <a:t>Right</a:t>
            </a:r>
            <a:r>
              <a:rPr lang="zh-CN" altLang="en-US" sz="2000" b="1" dirty="0" smtClean="0">
                <a:solidFill>
                  <a:srgbClr val="C00000"/>
                </a:solidFill>
              </a:rPr>
              <a:t>模块进行实例化</a:t>
            </a:r>
            <a:endParaRPr lang="zh-CN" altLang="zh-CN" sz="2000" b="1" dirty="0">
              <a:solidFill>
                <a:srgbClr val="C00000"/>
              </a:solidFill>
            </a:endParaRPr>
          </a:p>
          <a:p>
            <a:pPr marL="0" indent="0">
              <a:lnSpc>
                <a:spcPct val="110000"/>
              </a:lnSpc>
              <a:spcBef>
                <a:spcPts val="0"/>
              </a:spcBef>
              <a:buNone/>
            </a:pPr>
            <a:r>
              <a:rPr lang="en-US" altLang="zh-CN" sz="2000" b="1" dirty="0"/>
              <a:t>    .</a:t>
            </a:r>
            <a:r>
              <a:rPr lang="en-US" altLang="zh-CN" sz="2000" b="1" dirty="0" smtClean="0"/>
              <a:t>in1(1</a:t>
            </a:r>
            <a:r>
              <a:rPr lang="en-US" altLang="zh-CN" sz="2000" b="1" dirty="0"/>
              <a:t>'</a:t>
            </a:r>
            <a:r>
              <a:rPr lang="en-US" altLang="zh-CN" sz="2000" b="1" dirty="0" smtClean="0"/>
              <a:t>b0</a:t>
            </a:r>
            <a:r>
              <a:rPr lang="en-US" altLang="zh-CN" sz="2000" b="1" dirty="0"/>
              <a:t>),	</a:t>
            </a:r>
            <a:r>
              <a:rPr lang="en-US" altLang="zh-CN" sz="2000" b="1" dirty="0" smtClean="0"/>
              <a:t>   // </a:t>
            </a:r>
            <a:r>
              <a:rPr lang="zh-CN" altLang="zh-CN" sz="2000" b="1" dirty="0"/>
              <a:t>正确，输入端口可与常量关联</a:t>
            </a:r>
          </a:p>
          <a:p>
            <a:pPr marL="0" indent="0">
              <a:lnSpc>
                <a:spcPct val="110000"/>
              </a:lnSpc>
              <a:spcBef>
                <a:spcPts val="0"/>
              </a:spcBef>
              <a:buNone/>
            </a:pPr>
            <a:r>
              <a:rPr lang="en-US" altLang="zh-CN" sz="2000" b="1" dirty="0"/>
              <a:t>    .in2(),	</a:t>
            </a:r>
            <a:r>
              <a:rPr lang="en-US" altLang="zh-CN" sz="2000" b="1" dirty="0" smtClean="0"/>
              <a:t>   // </a:t>
            </a:r>
            <a:r>
              <a:rPr lang="zh-CN" altLang="zh-CN" sz="2000" b="1" dirty="0"/>
              <a:t>正确但有警告，输入端口可处于未关联状态</a:t>
            </a:r>
          </a:p>
          <a:p>
            <a:pPr marL="0" indent="0">
              <a:lnSpc>
                <a:spcPct val="110000"/>
              </a:lnSpc>
              <a:spcBef>
                <a:spcPts val="0"/>
              </a:spcBef>
              <a:buNone/>
            </a:pPr>
            <a:r>
              <a:rPr lang="en-US" altLang="zh-CN" sz="2000" b="1" dirty="0"/>
              <a:t>    		</a:t>
            </a:r>
            <a:r>
              <a:rPr lang="en-US" altLang="zh-CN" sz="2000" b="1" dirty="0" smtClean="0"/>
              <a:t>   // </a:t>
            </a:r>
            <a:r>
              <a:rPr lang="zh-CN" altLang="zh-CN" sz="2000" b="1" dirty="0"/>
              <a:t>输入端口</a:t>
            </a:r>
            <a:r>
              <a:rPr lang="en-US" altLang="zh-CN" sz="2000" b="1" dirty="0"/>
              <a:t>in3</a:t>
            </a:r>
            <a:r>
              <a:rPr lang="zh-CN" altLang="zh-CN" sz="2000" b="1" dirty="0"/>
              <a:t>未给出，正确但有警告</a:t>
            </a:r>
            <a:r>
              <a:rPr lang="zh-CN" altLang="zh-CN" sz="2000" b="1" dirty="0" smtClean="0"/>
              <a:t>，可</a:t>
            </a:r>
            <a:r>
              <a:rPr lang="zh-CN" altLang="zh-CN" sz="2000" b="1" dirty="0"/>
              <a:t>处于未关联状态</a:t>
            </a:r>
          </a:p>
          <a:p>
            <a:pPr marL="0" indent="0">
              <a:lnSpc>
                <a:spcPct val="110000"/>
              </a:lnSpc>
              <a:spcBef>
                <a:spcPts val="0"/>
              </a:spcBef>
              <a:buNone/>
            </a:pPr>
            <a:r>
              <a:rPr lang="en-US" altLang="zh-CN" sz="2000" b="1" dirty="0"/>
              <a:t>    .out1(r2),	</a:t>
            </a:r>
            <a:r>
              <a:rPr lang="en-US" altLang="zh-CN" sz="2000" b="1" dirty="0" smtClean="0"/>
              <a:t>   // </a:t>
            </a:r>
            <a:r>
              <a:rPr lang="zh-CN" altLang="zh-CN" sz="2000" b="1" dirty="0"/>
              <a:t>错误，输出端口不能与</a:t>
            </a:r>
            <a:r>
              <a:rPr lang="en-US" altLang="zh-CN" sz="2000" b="1" dirty="0"/>
              <a:t>reg</a:t>
            </a:r>
            <a:r>
              <a:rPr lang="zh-CN" altLang="zh-CN" sz="2000" b="1" dirty="0"/>
              <a:t>类型信号关联</a:t>
            </a:r>
          </a:p>
          <a:p>
            <a:pPr marL="0" indent="0">
              <a:lnSpc>
                <a:spcPct val="110000"/>
              </a:lnSpc>
              <a:spcBef>
                <a:spcPts val="0"/>
              </a:spcBef>
              <a:buNone/>
            </a:pPr>
            <a:r>
              <a:rPr lang="en-US" altLang="zh-CN" sz="2000" b="1" dirty="0"/>
              <a:t>    .out2(),	</a:t>
            </a:r>
            <a:r>
              <a:rPr lang="en-US" altLang="zh-CN" sz="2000" b="1" dirty="0" smtClean="0"/>
              <a:t>   // </a:t>
            </a:r>
            <a:r>
              <a:rPr lang="zh-CN" altLang="zh-CN" sz="2000" b="1" dirty="0"/>
              <a:t>正确，输出端口可处于未关联状态</a:t>
            </a:r>
          </a:p>
          <a:p>
            <a:pPr marL="0" indent="0">
              <a:lnSpc>
                <a:spcPct val="110000"/>
              </a:lnSpc>
              <a:spcBef>
                <a:spcPts val="0"/>
              </a:spcBef>
              <a:buNone/>
            </a:pPr>
            <a:r>
              <a:rPr lang="en-US" altLang="zh-CN" sz="2000" b="1" dirty="0"/>
              <a:t>    .out3(</a:t>
            </a:r>
            <a:r>
              <a:rPr lang="en-US" altLang="zh-CN" sz="2000" b="1" dirty="0" err="1"/>
              <a:t>too_long</a:t>
            </a:r>
            <a:r>
              <a:rPr lang="en-US" altLang="zh-CN" sz="2000" b="1" dirty="0"/>
              <a:t>)	// </a:t>
            </a:r>
            <a:r>
              <a:rPr lang="zh-CN" altLang="zh-CN" sz="2000" b="1" dirty="0"/>
              <a:t>正确但有警告，向量位宽与端口定义不一致</a:t>
            </a:r>
            <a:r>
              <a:rPr lang="zh-CN" altLang="en-US" sz="2000" b="1" dirty="0" smtClean="0"/>
              <a:t>，  </a:t>
            </a:r>
            <a:endParaRPr lang="en-US" altLang="zh-CN" sz="2000" b="1" dirty="0" smtClean="0"/>
          </a:p>
          <a:p>
            <a:pPr marL="0" indent="0">
              <a:lnSpc>
                <a:spcPct val="110000"/>
              </a:lnSpc>
              <a:spcBef>
                <a:spcPts val="0"/>
              </a:spcBef>
              <a:buNone/>
            </a:pPr>
            <a:r>
              <a:rPr lang="en-US" altLang="zh-CN" sz="2000" b="1" dirty="0"/>
              <a:t> </a:t>
            </a:r>
            <a:r>
              <a:rPr lang="en-US" altLang="zh-CN" sz="2000" b="1" dirty="0" smtClean="0"/>
              <a:t>                                   // </a:t>
            </a:r>
            <a:r>
              <a:rPr lang="en-US" altLang="zh-CN" sz="2000" b="1" dirty="0" err="1" smtClean="0"/>
              <a:t>too_long</a:t>
            </a:r>
            <a:r>
              <a:rPr lang="en-US" altLang="zh-CN" sz="2000" b="1" dirty="0" smtClean="0"/>
              <a:t>[5:2</a:t>
            </a:r>
            <a:r>
              <a:rPr lang="en-US" altLang="zh-CN" sz="2000" b="1" dirty="0"/>
              <a:t>]</a:t>
            </a:r>
            <a:r>
              <a:rPr lang="zh-CN" altLang="zh-CN" sz="2000" b="1" dirty="0"/>
              <a:t>处于未关联</a:t>
            </a:r>
            <a:r>
              <a:rPr lang="zh-CN" altLang="en-US" sz="2000" b="1" dirty="0"/>
              <a:t>状态</a:t>
            </a:r>
            <a:endParaRPr lang="zh-CN" altLang="zh-CN" sz="2000" b="1" dirty="0"/>
          </a:p>
          <a:p>
            <a:pPr marL="0" indent="0">
              <a:lnSpc>
                <a:spcPct val="110000"/>
              </a:lnSpc>
              <a:spcBef>
                <a:spcPts val="0"/>
              </a:spcBef>
              <a:buNone/>
            </a:pPr>
            <a:r>
              <a:rPr lang="en-US" altLang="zh-CN" sz="2000" b="1" dirty="0"/>
              <a:t>  );</a:t>
            </a:r>
            <a:endParaRPr lang="zh-CN" altLang="zh-CN" sz="2000" b="1" dirty="0"/>
          </a:p>
          <a:p>
            <a:pPr marL="0" indent="0">
              <a:lnSpc>
                <a:spcPct val="110000"/>
              </a:lnSpc>
              <a:spcBef>
                <a:spcPts val="0"/>
              </a:spcBef>
              <a:buNone/>
            </a:pPr>
            <a:r>
              <a:rPr lang="en-US" altLang="zh-CN" sz="2000" b="1" dirty="0" err="1" smtClean="0"/>
              <a:t>endmodule</a:t>
            </a:r>
            <a:endParaRPr lang="zh-CN" altLang="zh-CN" sz="2000" b="1" dirty="0"/>
          </a:p>
        </p:txBody>
      </p:sp>
      <p:sp>
        <p:nvSpPr>
          <p:cNvPr id="4" name="灯片编号占位符 3">
            <a:extLst>
              <a:ext uri="{FF2B5EF4-FFF2-40B4-BE49-F238E27FC236}">
                <a16:creationId xmlns:a16="http://schemas.microsoft.com/office/drawing/2014/main" id="{9D8A50B5-4480-4DED-88FB-29E442C072A9}"/>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41</a:t>
            </a:fld>
            <a:endParaRPr lang="en-US" altLang="zh-CN"/>
          </a:p>
        </p:txBody>
      </p:sp>
    </p:spTree>
    <p:extLst>
      <p:ext uri="{BB962C8B-B14F-4D97-AF65-F5344CB8AC3E}">
        <p14:creationId xmlns:p14="http://schemas.microsoft.com/office/powerpoint/2010/main" val="2104333031"/>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FC5128-7C1C-4035-8940-63DAEDADBB6A}"/>
              </a:ext>
            </a:extLst>
          </p:cNvPr>
          <p:cNvSpPr>
            <a:spLocks noGrp="1"/>
          </p:cNvSpPr>
          <p:nvPr>
            <p:ph type="title"/>
          </p:nvPr>
        </p:nvSpPr>
        <p:spPr>
          <a:xfrm>
            <a:off x="800100" y="116632"/>
            <a:ext cx="6073775" cy="479747"/>
          </a:xfrm>
        </p:spPr>
        <p:txBody>
          <a:bodyPr/>
          <a:lstStyle/>
          <a:p>
            <a:r>
              <a:rPr lang="en-US" altLang="zh-CN" b="1" dirty="0"/>
              <a:t>3.4 </a:t>
            </a:r>
            <a:r>
              <a:rPr lang="zh-CN" altLang="en-US" b="1" dirty="0"/>
              <a:t>运算符及其优先级</a:t>
            </a:r>
          </a:p>
        </p:txBody>
      </p:sp>
      <p:sp>
        <p:nvSpPr>
          <p:cNvPr id="3" name="内容占位符 2">
            <a:extLst>
              <a:ext uri="{FF2B5EF4-FFF2-40B4-BE49-F238E27FC236}">
                <a16:creationId xmlns:a16="http://schemas.microsoft.com/office/drawing/2014/main" id="{093C2BD0-CA0D-406E-87AC-C0DCFA5325D8}"/>
              </a:ext>
            </a:extLst>
          </p:cNvPr>
          <p:cNvSpPr>
            <a:spLocks noGrp="1"/>
          </p:cNvSpPr>
          <p:nvPr>
            <p:ph idx="1"/>
          </p:nvPr>
        </p:nvSpPr>
        <p:spPr>
          <a:xfrm>
            <a:off x="251520" y="771699"/>
            <a:ext cx="8523654" cy="5884688"/>
          </a:xfrm>
        </p:spPr>
        <p:txBody>
          <a:bodyPr/>
          <a:lstStyle/>
          <a:p>
            <a:pPr>
              <a:lnSpc>
                <a:spcPct val="114000"/>
              </a:lnSpc>
            </a:pPr>
            <a:r>
              <a:rPr lang="zh-CN" altLang="zh-CN" sz="2000" b="1" dirty="0"/>
              <a:t>数字电路设计中的数据本质上是</a:t>
            </a:r>
            <a:r>
              <a:rPr lang="zh-CN" altLang="zh-CN" sz="2000" b="1" dirty="0">
                <a:solidFill>
                  <a:srgbClr val="FF0000"/>
                </a:solidFill>
              </a:rPr>
              <a:t>位串</a:t>
            </a:r>
            <a:r>
              <a:rPr lang="zh-CN" altLang="en-US" sz="2000" b="1" dirty="0"/>
              <a:t>，</a:t>
            </a:r>
            <a:r>
              <a:rPr lang="zh-CN" altLang="zh-CN" sz="2000" b="1" dirty="0"/>
              <a:t>数据类型含义表示的是数字电路中数据存储和传送的方式</a:t>
            </a:r>
            <a:r>
              <a:rPr lang="zh-CN" altLang="en-US" sz="2000" b="1" dirty="0"/>
              <a:t>。</a:t>
            </a:r>
            <a:endParaRPr lang="en-US" altLang="zh-CN" sz="2000" b="1" dirty="0"/>
          </a:p>
          <a:p>
            <a:pPr>
              <a:lnSpc>
                <a:spcPct val="114000"/>
              </a:lnSpc>
            </a:pPr>
            <a:r>
              <a:rPr lang="en-US" altLang="zh-CN" sz="2000" b="1" dirty="0"/>
              <a:t>HDL</a:t>
            </a:r>
            <a:r>
              <a:rPr lang="zh-CN" altLang="zh-CN" sz="2000" b="1" dirty="0"/>
              <a:t>描述的是电路的</a:t>
            </a:r>
            <a:r>
              <a:rPr lang="zh-CN" altLang="zh-CN" sz="2000" b="1" dirty="0">
                <a:solidFill>
                  <a:srgbClr val="FF0000"/>
                </a:solidFill>
              </a:rPr>
              <a:t>物理结构</a:t>
            </a:r>
            <a:r>
              <a:rPr lang="zh-CN" altLang="en-US" sz="2000" b="1" dirty="0"/>
              <a:t>，</a:t>
            </a:r>
            <a:r>
              <a:rPr lang="zh-CN" altLang="zh-CN" sz="2000" b="1" dirty="0"/>
              <a:t>高级编程语言描述的是程序的执行流程</a:t>
            </a:r>
            <a:r>
              <a:rPr lang="zh-CN" altLang="en-US" sz="2000" b="1" dirty="0"/>
              <a:t>。</a:t>
            </a:r>
            <a:endParaRPr lang="en-US" altLang="zh-CN" sz="2000" b="1" dirty="0"/>
          </a:p>
          <a:p>
            <a:pPr>
              <a:lnSpc>
                <a:spcPct val="114000"/>
              </a:lnSpc>
            </a:pPr>
            <a:r>
              <a:rPr lang="en-US" altLang="zh-CN" sz="2000" b="1" dirty="0"/>
              <a:t>Verilog</a:t>
            </a:r>
            <a:r>
              <a:rPr lang="zh-CN" altLang="zh-CN" sz="2000" b="1" dirty="0"/>
              <a:t>中每一种运算符都有其对应的电路结构</a:t>
            </a:r>
            <a:endParaRPr lang="en-US" altLang="zh-CN" sz="2000" b="1" dirty="0"/>
          </a:p>
          <a:p>
            <a:pPr marL="514350" indent="-514350">
              <a:lnSpc>
                <a:spcPct val="114000"/>
              </a:lnSpc>
              <a:buClr>
                <a:srgbClr val="C00000"/>
              </a:buClr>
              <a:buSzPct val="100000"/>
              <a:buFont typeface="+mj-lt"/>
              <a:buAutoNum type="arabicPeriod"/>
            </a:pPr>
            <a:r>
              <a:rPr lang="zh-CN" altLang="zh-CN" sz="2000" b="1" dirty="0">
                <a:solidFill>
                  <a:srgbClr val="C00000"/>
                </a:solidFill>
              </a:rPr>
              <a:t>算术运算符</a:t>
            </a:r>
            <a:endParaRPr lang="en-US" altLang="zh-CN" sz="2000" b="1" dirty="0">
              <a:solidFill>
                <a:srgbClr val="C00000"/>
              </a:solidFill>
            </a:endParaRPr>
          </a:p>
          <a:p>
            <a:pPr marL="955675" lvl="1" indent="-514350">
              <a:lnSpc>
                <a:spcPct val="114000"/>
              </a:lnSpc>
            </a:pPr>
            <a:r>
              <a:rPr lang="zh-CN" altLang="zh-CN" sz="2000" dirty="0">
                <a:latin typeface="微软雅黑" panose="020B0503020204020204" pitchFamily="34" charset="-122"/>
                <a:ea typeface="微软雅黑" panose="020B0503020204020204" pitchFamily="34" charset="-122"/>
              </a:rPr>
              <a:t>包括“＋”、“－”、“</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表示</a:t>
            </a:r>
            <a:r>
              <a:rPr lang="zh-CN" altLang="zh-CN" sz="2000" dirty="0">
                <a:latin typeface="微软雅黑" panose="020B0503020204020204" pitchFamily="34" charset="-122"/>
                <a:ea typeface="微软雅黑" panose="020B0503020204020204" pitchFamily="34" charset="-122"/>
              </a:rPr>
              <a:t>加、减、乘、整除和取模运算。</a:t>
            </a:r>
            <a:endParaRPr lang="en-US" altLang="zh-CN" sz="2000" dirty="0">
              <a:latin typeface="微软雅黑" panose="020B0503020204020204" pitchFamily="34" charset="-122"/>
              <a:ea typeface="微软雅黑" panose="020B0503020204020204" pitchFamily="34" charset="-122"/>
            </a:endParaRPr>
          </a:p>
          <a:p>
            <a:pPr marL="955675" lvl="1" indent="-514350">
              <a:lnSpc>
                <a:spcPct val="114000"/>
              </a:lnSpc>
            </a:pPr>
            <a:r>
              <a:rPr lang="zh-CN" altLang="zh-CN" sz="2000" dirty="0">
                <a:latin typeface="微软雅黑" panose="020B0503020204020204" pitchFamily="34" charset="-122"/>
                <a:ea typeface="微软雅黑" panose="020B0503020204020204" pitchFamily="34" charset="-122"/>
              </a:rPr>
              <a:t>“＋”和“－”运算结果的位宽为两个操作数中位宽较长者再加</a:t>
            </a:r>
            <a:r>
              <a:rPr lang="en-US" altLang="zh-CN" sz="2000" dirty="0">
                <a:latin typeface="微软雅黑" panose="020B0503020204020204" pitchFamily="34" charset="-122"/>
                <a:ea typeface="微软雅黑" panose="020B0503020204020204" pitchFamily="34" charset="-122"/>
              </a:rPr>
              <a:t>1</a:t>
            </a:r>
            <a:r>
              <a:rPr lang="zh-CN" altLang="zh-CN" sz="2000" dirty="0">
                <a:latin typeface="微软雅黑" panose="020B0503020204020204" pitchFamily="34" charset="-122"/>
                <a:ea typeface="微软雅黑" panose="020B0503020204020204" pitchFamily="34" charset="-122"/>
              </a:rPr>
              <a:t>，多</a:t>
            </a:r>
            <a:r>
              <a:rPr lang="zh-CN" altLang="zh-CN" sz="2000" dirty="0" smtClean="0">
                <a:latin typeface="微软雅黑" panose="020B0503020204020204" pitchFamily="34" charset="-122"/>
                <a:ea typeface="微软雅黑" panose="020B0503020204020204" pitchFamily="34" charset="-122"/>
              </a:rPr>
              <a:t>出来一</a:t>
            </a:r>
            <a:r>
              <a:rPr lang="zh-CN" altLang="zh-CN" sz="2000" dirty="0">
                <a:latin typeface="微软雅黑" panose="020B0503020204020204" pitchFamily="34" charset="-122"/>
                <a:ea typeface="微软雅黑" panose="020B0503020204020204" pitchFamily="34" charset="-122"/>
              </a:rPr>
              <a:t>位用于表示进位或借位；</a:t>
            </a:r>
            <a:r>
              <a:rPr lang="zh-CN" altLang="en-US" sz="2000" dirty="0">
                <a:latin typeface="微软雅黑" panose="020B0503020204020204" pitchFamily="34" charset="-122"/>
                <a:ea typeface="微软雅黑" panose="020B0503020204020204" pitchFamily="34" charset="-122"/>
              </a:rPr>
              <a:t>将综合出</a:t>
            </a:r>
            <a:r>
              <a:rPr lang="zh-CN" altLang="en-US" sz="2000" dirty="0">
                <a:solidFill>
                  <a:srgbClr val="FF0000"/>
                </a:solidFill>
                <a:latin typeface="微软雅黑" panose="020B0503020204020204" pitchFamily="34" charset="-122"/>
                <a:ea typeface="微软雅黑" panose="020B0503020204020204" pitchFamily="34" charset="-122"/>
              </a:rPr>
              <a:t>补码加减运算电路</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955675" lvl="1" indent="-514350">
              <a:lnSpc>
                <a:spcPct val="114000"/>
              </a:lnSpc>
            </a:pP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”运算结果的位宽为两个操作数的位宽之和；</a:t>
            </a:r>
            <a:r>
              <a:rPr lang="zh-CN" altLang="en-US" sz="2000" dirty="0">
                <a:latin typeface="微软雅黑" panose="020B0503020204020204" pitchFamily="34" charset="-122"/>
                <a:ea typeface="微软雅黑" panose="020B0503020204020204" pitchFamily="34" charset="-122"/>
              </a:rPr>
              <a:t>将综合出</a:t>
            </a:r>
            <a:r>
              <a:rPr lang="zh-CN" altLang="en-US" sz="2000" dirty="0">
                <a:solidFill>
                  <a:srgbClr val="FF0000"/>
                </a:solidFill>
                <a:latin typeface="微软雅黑" panose="020B0503020204020204" pitchFamily="34" charset="-122"/>
                <a:ea typeface="微软雅黑" panose="020B0503020204020204" pitchFamily="34" charset="-122"/>
              </a:rPr>
              <a:t>阵列乘法器</a:t>
            </a:r>
            <a:r>
              <a:rPr lang="zh-CN" altLang="en-US" sz="2000" dirty="0">
                <a:latin typeface="微软雅黑" panose="020B0503020204020204" pitchFamily="34" charset="-122"/>
                <a:ea typeface="微软雅黑" panose="020B0503020204020204" pitchFamily="34" charset="-122"/>
              </a:rPr>
              <a:t>电路。</a:t>
            </a:r>
            <a:endParaRPr lang="en-US" altLang="zh-CN" sz="2000" dirty="0">
              <a:latin typeface="微软雅黑" panose="020B0503020204020204" pitchFamily="34" charset="-122"/>
              <a:ea typeface="微软雅黑" panose="020B0503020204020204" pitchFamily="34" charset="-122"/>
            </a:endParaRPr>
          </a:p>
          <a:p>
            <a:pPr marL="955675" lvl="1" indent="-514350">
              <a:lnSpc>
                <a:spcPct val="114000"/>
              </a:lnSpc>
            </a:pP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”运算结果的位宽与第一个操作数的位宽相同</a:t>
            </a:r>
            <a:r>
              <a:rPr lang="zh-CN" altLang="zh-CN"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有的</a:t>
            </a:r>
            <a:r>
              <a:rPr lang="zh-CN" altLang="en-US" sz="2000" dirty="0" smtClean="0">
                <a:latin typeface="微软雅黑" panose="020B0503020204020204" pitchFamily="34" charset="-122"/>
                <a:ea typeface="微软雅黑" panose="020B0503020204020204" pitchFamily="34" charset="-122"/>
              </a:rPr>
              <a:t>综合器会综合出</a:t>
            </a:r>
            <a:r>
              <a:rPr lang="zh-CN" altLang="en-US" sz="2000" dirty="0" smtClean="0">
                <a:solidFill>
                  <a:srgbClr val="FF0000"/>
                </a:solidFill>
                <a:latin typeface="微软雅黑" panose="020B0503020204020204" pitchFamily="34" charset="-122"/>
                <a:ea typeface="微软雅黑" panose="020B0503020204020204" pitchFamily="34" charset="-122"/>
              </a:rPr>
              <a:t>阵列除法器电路</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955675" lvl="1" indent="-514350">
              <a:lnSpc>
                <a:spcPct val="114000"/>
              </a:lnSpc>
            </a:pPr>
            <a:r>
              <a:rPr lang="zh-CN" altLang="en-US" sz="2000" dirty="0">
                <a:latin typeface="微软雅黑" panose="020B0503020204020204" pitchFamily="34" charset="-122"/>
                <a:ea typeface="微软雅黑" panose="020B0503020204020204" pitchFamily="34" charset="-122"/>
              </a:rPr>
              <a:t>阵列</a:t>
            </a:r>
            <a:r>
              <a:rPr lang="zh-CN" altLang="en-US" sz="2000" dirty="0" smtClean="0">
                <a:latin typeface="微软雅黑" panose="020B0503020204020204" pitchFamily="34" charset="-122"/>
                <a:ea typeface="微软雅黑" panose="020B0503020204020204" pitchFamily="34" charset="-122"/>
              </a:rPr>
              <a:t>乘法器、阵列除法器比较</a:t>
            </a:r>
            <a:r>
              <a:rPr lang="zh-CN" altLang="en-US" sz="2000" dirty="0">
                <a:latin typeface="微软雅黑" panose="020B0503020204020204" pitchFamily="34" charset="-122"/>
                <a:ea typeface="微软雅黑" panose="020B0503020204020204" pitchFamily="34" charset="-122"/>
              </a:rPr>
              <a:t>复杂、延迟</a:t>
            </a:r>
            <a:r>
              <a:rPr lang="zh-CN" altLang="en-US" sz="2000" dirty="0" smtClean="0">
                <a:latin typeface="微软雅黑" panose="020B0503020204020204" pitchFamily="34" charset="-122"/>
                <a:ea typeface="微软雅黑" panose="020B0503020204020204" pitchFamily="34" charset="-122"/>
              </a:rPr>
              <a:t>长。因此在高性能处理器设计中，通常</a:t>
            </a:r>
            <a:r>
              <a:rPr lang="zh-CN" altLang="en-US" sz="2000" dirty="0">
                <a:latin typeface="微软雅黑" panose="020B0503020204020204" pitchFamily="34" charset="-122"/>
                <a:ea typeface="微软雅黑" panose="020B0503020204020204" pitchFamily="34" charset="-122"/>
              </a:rPr>
              <a:t>不直接使用“*”、“</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运算符，而是会编写高性能乘法器和除法器</a:t>
            </a:r>
            <a:r>
              <a:rPr lang="zh-CN" altLang="en-US" sz="2000" dirty="0" smtClean="0">
                <a:latin typeface="微软雅黑" panose="020B0503020204020204" pitchFamily="34" charset="-122"/>
                <a:ea typeface="微软雅黑" panose="020B0503020204020204" pitchFamily="34" charset="-122"/>
              </a:rPr>
              <a:t>的</a:t>
            </a:r>
            <a:r>
              <a:rPr lang="en-US" altLang="zh-CN" sz="2000" dirty="0" smtClean="0">
                <a:latin typeface="微软雅黑" panose="020B0503020204020204" pitchFamily="34" charset="-122"/>
                <a:ea typeface="微软雅黑" panose="020B0503020204020204" pitchFamily="34" charset="-122"/>
              </a:rPr>
              <a:t>HDL</a:t>
            </a:r>
            <a:r>
              <a:rPr lang="zh-CN" altLang="en-US" sz="2000" dirty="0" smtClean="0">
                <a:latin typeface="微软雅黑" panose="020B0503020204020204" pitchFamily="34" charset="-122"/>
                <a:ea typeface="微软雅黑" panose="020B0503020204020204" pitchFamily="34" charset="-122"/>
              </a:rPr>
              <a:t>代码。</a:t>
            </a:r>
            <a:endParaRPr lang="zh-CN" altLang="en-US" sz="2000"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496B8515-1946-43F7-BF59-47D6BADE0A5F}"/>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42</a:t>
            </a:fld>
            <a:endParaRPr lang="en-US" altLang="zh-CN"/>
          </a:p>
        </p:txBody>
      </p:sp>
    </p:spTree>
    <p:extLst>
      <p:ext uri="{BB962C8B-B14F-4D97-AF65-F5344CB8AC3E}">
        <p14:creationId xmlns:p14="http://schemas.microsoft.com/office/powerpoint/2010/main" val="909795775"/>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FC5128-7C1C-4035-8940-63DAEDADBB6A}"/>
              </a:ext>
            </a:extLst>
          </p:cNvPr>
          <p:cNvSpPr>
            <a:spLocks noGrp="1"/>
          </p:cNvSpPr>
          <p:nvPr>
            <p:ph type="title"/>
          </p:nvPr>
        </p:nvSpPr>
        <p:spPr/>
        <p:txBody>
          <a:bodyPr/>
          <a:lstStyle/>
          <a:p>
            <a:r>
              <a:rPr lang="en-US" altLang="zh-CN" b="1" dirty="0"/>
              <a:t>3.4 </a:t>
            </a:r>
            <a:r>
              <a:rPr lang="zh-CN" altLang="en-US" b="1" dirty="0"/>
              <a:t>运算符及其优先级</a:t>
            </a:r>
          </a:p>
        </p:txBody>
      </p:sp>
      <p:sp>
        <p:nvSpPr>
          <p:cNvPr id="3" name="内容占位符 2">
            <a:extLst>
              <a:ext uri="{FF2B5EF4-FFF2-40B4-BE49-F238E27FC236}">
                <a16:creationId xmlns:a16="http://schemas.microsoft.com/office/drawing/2014/main" id="{093C2BD0-CA0D-406E-87AC-C0DCFA5325D8}"/>
              </a:ext>
            </a:extLst>
          </p:cNvPr>
          <p:cNvSpPr>
            <a:spLocks noGrp="1"/>
          </p:cNvSpPr>
          <p:nvPr>
            <p:ph idx="1"/>
          </p:nvPr>
        </p:nvSpPr>
        <p:spPr>
          <a:xfrm>
            <a:off x="251520" y="889001"/>
            <a:ext cx="8716634" cy="5780360"/>
          </a:xfrm>
        </p:spPr>
        <p:txBody>
          <a:bodyPr/>
          <a:lstStyle/>
          <a:p>
            <a:pPr marL="514350" indent="-514350">
              <a:lnSpc>
                <a:spcPct val="114000"/>
              </a:lnSpc>
              <a:buClr>
                <a:srgbClr val="C00000"/>
              </a:buClr>
              <a:buSzPct val="100000"/>
              <a:buFont typeface="+mj-lt"/>
              <a:buAutoNum type="arabicPeriod" startAt="2"/>
            </a:pPr>
            <a:r>
              <a:rPr lang="zh-CN" altLang="en-US" sz="2100" b="1" dirty="0">
                <a:solidFill>
                  <a:srgbClr val="C00000"/>
                </a:solidFill>
              </a:rPr>
              <a:t>位</a:t>
            </a:r>
            <a:r>
              <a:rPr lang="zh-CN" altLang="zh-CN" sz="2100" b="1" dirty="0">
                <a:solidFill>
                  <a:srgbClr val="C00000"/>
                </a:solidFill>
              </a:rPr>
              <a:t>运算符</a:t>
            </a:r>
            <a:endParaRPr lang="en-US" altLang="zh-CN" sz="2100" b="1" dirty="0">
              <a:solidFill>
                <a:srgbClr val="C00000"/>
              </a:solidFill>
            </a:endParaRPr>
          </a:p>
          <a:p>
            <a:pPr marL="955675" lvl="1" indent="-514350"/>
            <a:r>
              <a:rPr lang="zh-CN" altLang="en-US" sz="2100" dirty="0">
                <a:latin typeface="微软雅黑" panose="020B0503020204020204" pitchFamily="34" charset="-122"/>
                <a:ea typeface="微软雅黑" panose="020B0503020204020204" pitchFamily="34" charset="-122"/>
              </a:rPr>
              <a:t>包括“</a:t>
            </a:r>
            <a:r>
              <a:rPr lang="en-US" altLang="zh-CN" sz="2100" dirty="0">
                <a:latin typeface="微软雅黑" panose="020B0503020204020204" pitchFamily="34" charset="-122"/>
                <a:ea typeface="微软雅黑" panose="020B0503020204020204" pitchFamily="34" charset="-122"/>
              </a:rPr>
              <a:t>~”</a:t>
            </a:r>
            <a:r>
              <a:rPr lang="zh-CN" altLang="en-US" sz="2100" dirty="0">
                <a:latin typeface="微软雅黑" panose="020B0503020204020204" pitchFamily="34" charset="-122"/>
                <a:ea typeface="微软雅黑" panose="020B0503020204020204" pitchFamily="34" charset="-122"/>
              </a:rPr>
              <a:t>、“</a:t>
            </a:r>
            <a:r>
              <a:rPr lang="en-US" altLang="zh-CN" sz="2100" dirty="0">
                <a:latin typeface="微软雅黑" panose="020B0503020204020204" pitchFamily="34" charset="-122"/>
                <a:ea typeface="微软雅黑" panose="020B0503020204020204" pitchFamily="34" charset="-122"/>
              </a:rPr>
              <a:t>&amp;”</a:t>
            </a:r>
            <a:r>
              <a:rPr lang="zh-CN" altLang="en-US" sz="2100" dirty="0">
                <a:latin typeface="微软雅黑" panose="020B0503020204020204" pitchFamily="34" charset="-122"/>
                <a:ea typeface="微软雅黑" panose="020B0503020204020204" pitchFamily="34" charset="-122"/>
              </a:rPr>
              <a:t>、“</a:t>
            </a:r>
            <a:r>
              <a:rPr lang="en-US" altLang="zh-CN" sz="2100" dirty="0">
                <a:latin typeface="微软雅黑" panose="020B0503020204020204" pitchFamily="34" charset="-122"/>
                <a:ea typeface="微软雅黑" panose="020B0503020204020204" pitchFamily="34" charset="-122"/>
              </a:rPr>
              <a:t>|”</a:t>
            </a:r>
            <a:r>
              <a:rPr lang="zh-CN" altLang="en-US" sz="2100" dirty="0">
                <a:latin typeface="微软雅黑" panose="020B0503020204020204" pitchFamily="34" charset="-122"/>
                <a:ea typeface="微软雅黑" panose="020B0503020204020204" pitchFamily="34" charset="-122"/>
              </a:rPr>
              <a:t>、“</a:t>
            </a:r>
            <a:r>
              <a:rPr lang="en-US" altLang="zh-CN" sz="2100" dirty="0">
                <a:latin typeface="微软雅黑" panose="020B0503020204020204" pitchFamily="34" charset="-122"/>
                <a:ea typeface="微软雅黑" panose="020B0503020204020204" pitchFamily="34" charset="-122"/>
              </a:rPr>
              <a:t>^”</a:t>
            </a:r>
            <a:r>
              <a:rPr lang="zh-CN" altLang="en-US" sz="2100" dirty="0">
                <a:latin typeface="微软雅黑" panose="020B0503020204020204" pitchFamily="34" charset="-122"/>
                <a:ea typeface="微软雅黑" panose="020B0503020204020204" pitchFamily="34" charset="-122"/>
              </a:rPr>
              <a:t>和“</a:t>
            </a:r>
            <a:r>
              <a:rPr lang="en-US" altLang="zh-CN" sz="2100" dirty="0">
                <a:latin typeface="微软雅黑" panose="020B0503020204020204" pitchFamily="34" charset="-122"/>
                <a:ea typeface="微软雅黑" panose="020B0503020204020204" pitchFamily="34" charset="-122"/>
              </a:rPr>
              <a:t>^~”</a:t>
            </a:r>
            <a:r>
              <a:rPr lang="zh-CN" altLang="en-US" sz="2100" dirty="0">
                <a:latin typeface="微软雅黑" panose="020B0503020204020204" pitchFamily="34" charset="-122"/>
                <a:ea typeface="微软雅黑" panose="020B0503020204020204" pitchFamily="34" charset="-122"/>
              </a:rPr>
              <a:t>（或“</a:t>
            </a:r>
            <a:r>
              <a:rPr lang="en-US" altLang="zh-CN" sz="2100" dirty="0">
                <a:latin typeface="微软雅黑" panose="020B0503020204020204" pitchFamily="34" charset="-122"/>
                <a:ea typeface="微软雅黑" panose="020B0503020204020204" pitchFamily="34" charset="-122"/>
              </a:rPr>
              <a:t>~^”</a:t>
            </a:r>
            <a:r>
              <a:rPr lang="zh-CN" altLang="en-US" sz="2100" dirty="0">
                <a:latin typeface="微软雅黑" panose="020B0503020204020204" pitchFamily="34" charset="-122"/>
                <a:ea typeface="微软雅黑" panose="020B0503020204020204" pitchFamily="34" charset="-122"/>
              </a:rPr>
              <a:t>），分别表示按位取反、按位与、按位或、按位异或和按位同或运算。</a:t>
            </a:r>
            <a:endParaRPr lang="en-US" altLang="zh-CN" sz="2100" dirty="0">
              <a:latin typeface="微软雅黑" panose="020B0503020204020204" pitchFamily="34" charset="-122"/>
              <a:ea typeface="微软雅黑" panose="020B0503020204020204" pitchFamily="34" charset="-122"/>
            </a:endParaRPr>
          </a:p>
          <a:p>
            <a:pPr marL="955675" lvl="1" indent="-514350"/>
            <a:r>
              <a:rPr lang="zh-CN" altLang="en-US" sz="2100" dirty="0">
                <a:latin typeface="微软雅黑" panose="020B0503020204020204" pitchFamily="34" charset="-122"/>
                <a:ea typeface="微软雅黑" panose="020B0503020204020204" pitchFamily="34" charset="-122"/>
              </a:rPr>
              <a:t>位运算结果的位宽与操作数的</a:t>
            </a:r>
            <a:r>
              <a:rPr lang="zh-CN" altLang="en-US" sz="2100" dirty="0">
                <a:solidFill>
                  <a:srgbClr val="FF0000"/>
                </a:solidFill>
                <a:latin typeface="微软雅黑" panose="020B0503020204020204" pitchFamily="34" charset="-122"/>
                <a:ea typeface="微软雅黑" panose="020B0503020204020204" pitchFamily="34" charset="-122"/>
              </a:rPr>
              <a:t>位宽相同</a:t>
            </a:r>
            <a:r>
              <a:rPr lang="zh-CN" altLang="en-US" sz="2100" dirty="0">
                <a:latin typeface="微软雅黑" panose="020B0503020204020204" pitchFamily="34" charset="-122"/>
                <a:ea typeface="微软雅黑" panose="020B0503020204020204" pitchFamily="34" charset="-122"/>
              </a:rPr>
              <a:t>，如两个操作数的位宽不同，则短操作数先进行</a:t>
            </a:r>
            <a:r>
              <a:rPr lang="zh-CN" altLang="en-US" sz="2100" dirty="0">
                <a:solidFill>
                  <a:srgbClr val="C00000"/>
                </a:solidFill>
                <a:latin typeface="微软雅黑" panose="020B0503020204020204" pitchFamily="34" charset="-122"/>
                <a:ea typeface="微软雅黑" panose="020B0503020204020204" pitchFamily="34" charset="-122"/>
              </a:rPr>
              <a:t>零扩展</a:t>
            </a:r>
            <a:r>
              <a:rPr lang="zh-CN" altLang="en-US" sz="2100" dirty="0">
                <a:latin typeface="微软雅黑" panose="020B0503020204020204" pitchFamily="34" charset="-122"/>
                <a:ea typeface="微软雅黑" panose="020B0503020204020204" pitchFamily="34" charset="-122"/>
              </a:rPr>
              <a:t>（即高位补“</a:t>
            </a:r>
            <a:r>
              <a:rPr lang="en-US" altLang="zh-CN" sz="2100" dirty="0">
                <a:latin typeface="微软雅黑" panose="020B0503020204020204" pitchFamily="34" charset="-122"/>
                <a:ea typeface="微软雅黑" panose="020B0503020204020204" pitchFamily="34" charset="-122"/>
              </a:rPr>
              <a:t>0”</a:t>
            </a:r>
            <a:r>
              <a:rPr lang="zh-CN" altLang="en-US" sz="2100" dirty="0">
                <a:latin typeface="微软雅黑" panose="020B0503020204020204" pitchFamily="34" charset="-122"/>
                <a:ea typeface="微软雅黑" panose="020B0503020204020204" pitchFamily="34" charset="-122"/>
              </a:rPr>
              <a:t>），再进行运算。</a:t>
            </a:r>
            <a:endParaRPr lang="en-US" altLang="zh-CN" sz="2100" dirty="0">
              <a:latin typeface="微软雅黑" panose="020B0503020204020204" pitchFamily="34" charset="-122"/>
              <a:ea typeface="微软雅黑" panose="020B0503020204020204" pitchFamily="34" charset="-122"/>
            </a:endParaRPr>
          </a:p>
          <a:p>
            <a:pPr marL="955675" lvl="1" indent="-514350"/>
            <a:r>
              <a:rPr lang="zh-CN" altLang="en-US" sz="2100" dirty="0">
                <a:latin typeface="微软雅黑" panose="020B0503020204020204" pitchFamily="34" charset="-122"/>
                <a:ea typeface="微软雅黑" panose="020B0503020204020204" pitchFamily="34" charset="-122"/>
              </a:rPr>
              <a:t>综合与位宽数量相同的一个或多个门电路</a:t>
            </a:r>
            <a:endParaRPr lang="en-US" altLang="zh-CN" sz="2100" dirty="0">
              <a:latin typeface="微软雅黑" panose="020B0503020204020204" pitchFamily="34" charset="-122"/>
              <a:ea typeface="微软雅黑" panose="020B0503020204020204" pitchFamily="34" charset="-122"/>
            </a:endParaRPr>
          </a:p>
          <a:p>
            <a:pPr marL="514350" indent="-514350">
              <a:lnSpc>
                <a:spcPct val="114000"/>
              </a:lnSpc>
              <a:buClr>
                <a:srgbClr val="C00000"/>
              </a:buClr>
              <a:buSzPct val="100000"/>
              <a:buFont typeface="+mj-lt"/>
              <a:buAutoNum type="arabicPeriod" startAt="2"/>
            </a:pPr>
            <a:r>
              <a:rPr lang="zh-CN" altLang="en-US" sz="2100" b="1" dirty="0">
                <a:solidFill>
                  <a:srgbClr val="C00000"/>
                </a:solidFill>
              </a:rPr>
              <a:t>归约运算符</a:t>
            </a:r>
            <a:endParaRPr lang="en-US" altLang="zh-CN" sz="2100" b="1" dirty="0">
              <a:solidFill>
                <a:srgbClr val="C00000"/>
              </a:solidFill>
            </a:endParaRPr>
          </a:p>
          <a:p>
            <a:pPr marL="955675" lvl="1" indent="-514350"/>
            <a:r>
              <a:rPr lang="zh-CN" altLang="zh-CN" sz="2100" dirty="0">
                <a:latin typeface="微软雅黑" panose="020B0503020204020204" pitchFamily="34" charset="-122"/>
                <a:ea typeface="微软雅黑" panose="020B0503020204020204" pitchFamily="34" charset="-122"/>
              </a:rPr>
              <a:t>包括“</a:t>
            </a:r>
            <a:r>
              <a:rPr lang="en-US" altLang="zh-CN" sz="2100" dirty="0">
                <a:latin typeface="微软雅黑" panose="020B0503020204020204" pitchFamily="34" charset="-122"/>
                <a:ea typeface="微软雅黑" panose="020B0503020204020204" pitchFamily="34" charset="-122"/>
              </a:rPr>
              <a:t>&amp;</a:t>
            </a:r>
            <a:r>
              <a:rPr lang="zh-CN" altLang="zh-CN" sz="2100" dirty="0">
                <a:latin typeface="微软雅黑" panose="020B0503020204020204" pitchFamily="34" charset="-122"/>
                <a:ea typeface="微软雅黑" panose="020B0503020204020204" pitchFamily="34" charset="-122"/>
              </a:rPr>
              <a:t>”、“</a:t>
            </a:r>
            <a:r>
              <a:rPr lang="en-US" altLang="zh-CN" sz="2100" dirty="0">
                <a:latin typeface="微软雅黑" panose="020B0503020204020204" pitchFamily="34" charset="-122"/>
                <a:ea typeface="微软雅黑" panose="020B0503020204020204" pitchFamily="34" charset="-122"/>
              </a:rPr>
              <a:t>~&amp;</a:t>
            </a:r>
            <a:r>
              <a:rPr lang="zh-CN" altLang="zh-CN" sz="2100" dirty="0">
                <a:latin typeface="微软雅黑" panose="020B0503020204020204" pitchFamily="34" charset="-122"/>
                <a:ea typeface="微软雅黑" panose="020B0503020204020204" pitchFamily="34" charset="-122"/>
              </a:rPr>
              <a:t>”、“</a:t>
            </a:r>
            <a:r>
              <a:rPr lang="en-US" altLang="zh-CN" sz="2100" dirty="0">
                <a:latin typeface="微软雅黑" panose="020B0503020204020204" pitchFamily="34" charset="-122"/>
                <a:ea typeface="微软雅黑" panose="020B0503020204020204" pitchFamily="34" charset="-122"/>
              </a:rPr>
              <a:t>|</a:t>
            </a:r>
            <a:r>
              <a:rPr lang="zh-CN" altLang="zh-CN" sz="2100" dirty="0">
                <a:latin typeface="微软雅黑" panose="020B0503020204020204" pitchFamily="34" charset="-122"/>
                <a:ea typeface="微软雅黑" panose="020B0503020204020204" pitchFamily="34" charset="-122"/>
              </a:rPr>
              <a:t>”、“</a:t>
            </a:r>
            <a:r>
              <a:rPr lang="en-US" altLang="zh-CN" sz="2100" dirty="0">
                <a:latin typeface="微软雅黑" panose="020B0503020204020204" pitchFamily="34" charset="-122"/>
                <a:ea typeface="微软雅黑" panose="020B0503020204020204" pitchFamily="34" charset="-122"/>
              </a:rPr>
              <a:t>~|</a:t>
            </a:r>
            <a:r>
              <a:rPr lang="zh-CN" altLang="zh-CN" sz="2100" dirty="0">
                <a:latin typeface="微软雅黑" panose="020B0503020204020204" pitchFamily="34" charset="-122"/>
                <a:ea typeface="微软雅黑" panose="020B0503020204020204" pitchFamily="34" charset="-122"/>
              </a:rPr>
              <a:t>”、“</a:t>
            </a:r>
            <a:r>
              <a:rPr lang="en-US" altLang="zh-CN" sz="2100" dirty="0">
                <a:latin typeface="微软雅黑" panose="020B0503020204020204" pitchFamily="34" charset="-122"/>
                <a:ea typeface="微软雅黑" panose="020B0503020204020204" pitchFamily="34" charset="-122"/>
              </a:rPr>
              <a:t>^</a:t>
            </a:r>
            <a:r>
              <a:rPr lang="zh-CN" altLang="zh-CN" sz="2100" dirty="0">
                <a:latin typeface="微软雅黑" panose="020B0503020204020204" pitchFamily="34" charset="-122"/>
                <a:ea typeface="微软雅黑" panose="020B0503020204020204" pitchFamily="34" charset="-122"/>
              </a:rPr>
              <a:t>”和“</a:t>
            </a:r>
            <a:r>
              <a:rPr lang="en-US" altLang="zh-CN" sz="2100" dirty="0">
                <a:latin typeface="微软雅黑" panose="020B0503020204020204" pitchFamily="34" charset="-122"/>
                <a:ea typeface="微软雅黑" panose="020B0503020204020204" pitchFamily="34" charset="-122"/>
              </a:rPr>
              <a:t>^~</a:t>
            </a:r>
            <a:r>
              <a:rPr lang="zh-CN" altLang="zh-CN" sz="2100" dirty="0">
                <a:latin typeface="微软雅黑" panose="020B0503020204020204" pitchFamily="34" charset="-122"/>
                <a:ea typeface="微软雅黑" panose="020B0503020204020204" pitchFamily="34" charset="-122"/>
              </a:rPr>
              <a:t>”（或“</a:t>
            </a:r>
            <a:r>
              <a:rPr lang="en-US" altLang="zh-CN" sz="2100" dirty="0">
                <a:latin typeface="微软雅黑" panose="020B0503020204020204" pitchFamily="34" charset="-122"/>
                <a:ea typeface="微软雅黑" panose="020B0503020204020204" pitchFamily="34" charset="-122"/>
              </a:rPr>
              <a:t>~^</a:t>
            </a:r>
            <a:r>
              <a:rPr lang="zh-CN" altLang="zh-CN" sz="2100" dirty="0">
                <a:latin typeface="微软雅黑" panose="020B0503020204020204" pitchFamily="34" charset="-122"/>
                <a:ea typeface="微软雅黑" panose="020B0503020204020204" pitchFamily="34" charset="-122"/>
              </a:rPr>
              <a:t>”），分别</a:t>
            </a:r>
            <a:r>
              <a:rPr lang="zh-CN" altLang="en-US" sz="2100" dirty="0">
                <a:latin typeface="微软雅黑" panose="020B0503020204020204" pitchFamily="34" charset="-122"/>
                <a:ea typeface="微软雅黑" panose="020B0503020204020204" pitchFamily="34" charset="-122"/>
              </a:rPr>
              <a:t>表示</a:t>
            </a:r>
            <a:r>
              <a:rPr lang="zh-CN" altLang="zh-CN" sz="2100" dirty="0">
                <a:latin typeface="微软雅黑" panose="020B0503020204020204" pitchFamily="34" charset="-122"/>
                <a:ea typeface="微软雅黑" panose="020B0503020204020204" pitchFamily="34" charset="-122"/>
              </a:rPr>
              <a:t>与归约、与非归约、或归约、或非归约、异或归约和同或归约运算。</a:t>
            </a:r>
            <a:endParaRPr lang="en-US" altLang="zh-CN" sz="2100" dirty="0">
              <a:latin typeface="微软雅黑" panose="020B0503020204020204" pitchFamily="34" charset="-122"/>
              <a:ea typeface="微软雅黑" panose="020B0503020204020204" pitchFamily="34" charset="-122"/>
            </a:endParaRPr>
          </a:p>
          <a:p>
            <a:pPr marL="955675" lvl="1" indent="-514350"/>
            <a:r>
              <a:rPr lang="zh-CN" altLang="zh-CN" sz="2100" dirty="0">
                <a:latin typeface="微软雅黑" panose="020B0503020204020204" pitchFamily="34" charset="-122"/>
                <a:ea typeface="微软雅黑" panose="020B0503020204020204" pitchFamily="34" charset="-122"/>
              </a:rPr>
              <a:t>无论操作数的位宽是多少，归约运算结果的</a:t>
            </a:r>
            <a:r>
              <a:rPr lang="zh-CN" altLang="zh-CN" sz="2100" dirty="0">
                <a:solidFill>
                  <a:srgbClr val="FF0000"/>
                </a:solidFill>
                <a:latin typeface="微软雅黑" panose="020B0503020204020204" pitchFamily="34" charset="-122"/>
                <a:ea typeface="微软雅黑" panose="020B0503020204020204" pitchFamily="34" charset="-122"/>
              </a:rPr>
              <a:t>位宽均为</a:t>
            </a:r>
            <a:r>
              <a:rPr lang="en-US" altLang="zh-CN" sz="2100" dirty="0">
                <a:solidFill>
                  <a:srgbClr val="FF0000"/>
                </a:solidFill>
                <a:latin typeface="微软雅黑" panose="020B0503020204020204" pitchFamily="34" charset="-122"/>
                <a:ea typeface="微软雅黑" panose="020B0503020204020204" pitchFamily="34" charset="-122"/>
              </a:rPr>
              <a:t>1</a:t>
            </a:r>
            <a:r>
              <a:rPr lang="zh-CN" altLang="zh-CN" sz="2100" dirty="0">
                <a:latin typeface="微软雅黑" panose="020B0503020204020204" pitchFamily="34" charset="-122"/>
                <a:ea typeface="微软雅黑" panose="020B0503020204020204" pitchFamily="34" charset="-122"/>
              </a:rPr>
              <a:t>。</a:t>
            </a:r>
            <a:endParaRPr lang="en-US" altLang="zh-CN" sz="2100" dirty="0">
              <a:latin typeface="微软雅黑" panose="020B0503020204020204" pitchFamily="34" charset="-122"/>
              <a:ea typeface="微软雅黑" panose="020B0503020204020204" pitchFamily="34" charset="-122"/>
            </a:endParaRPr>
          </a:p>
          <a:p>
            <a:pPr marL="955675" lvl="1" indent="-514350"/>
            <a:r>
              <a:rPr lang="zh-CN" altLang="en-US" sz="2100" dirty="0">
                <a:latin typeface="微软雅黑" panose="020B0503020204020204" pitchFamily="34" charset="-122"/>
                <a:ea typeface="微软雅黑" panose="020B0503020204020204" pitchFamily="34" charset="-122"/>
              </a:rPr>
              <a:t>将</a:t>
            </a:r>
            <a:r>
              <a:rPr lang="zh-CN" altLang="en-US" sz="2100" dirty="0" smtClean="0">
                <a:latin typeface="微软雅黑" panose="020B0503020204020204" pitchFamily="34" charset="-122"/>
                <a:ea typeface="微软雅黑" panose="020B0503020204020204" pitchFamily="34" charset="-122"/>
              </a:rPr>
              <a:t>操作数最低位</a:t>
            </a:r>
            <a:r>
              <a:rPr lang="zh-CN" altLang="en-US" sz="2100" dirty="0">
                <a:latin typeface="微软雅黑" panose="020B0503020204020204" pitchFamily="34" charset="-122"/>
                <a:ea typeface="微软雅黑" panose="020B0503020204020204" pitchFamily="34" charset="-122"/>
              </a:rPr>
              <a:t>依次</a:t>
            </a:r>
            <a:r>
              <a:rPr lang="zh-CN" altLang="en-US" sz="2100" dirty="0" smtClean="0">
                <a:latin typeface="微软雅黑" panose="020B0503020204020204" pitchFamily="34" charset="-122"/>
                <a:ea typeface="微软雅黑" panose="020B0503020204020204" pitchFamily="34" charset="-122"/>
              </a:rPr>
              <a:t>与前面各位进行</a:t>
            </a:r>
            <a:r>
              <a:rPr lang="zh-CN" altLang="en-US" sz="2100" dirty="0">
                <a:latin typeface="微软雅黑" panose="020B0503020204020204" pitchFamily="34" charset="-122"/>
                <a:ea typeface="微软雅黑" panose="020B0503020204020204" pitchFamily="34" charset="-122"/>
              </a:rPr>
              <a:t>与、或、</a:t>
            </a:r>
            <a:r>
              <a:rPr lang="zh-CN" altLang="en-US" sz="2100" dirty="0" smtClean="0">
                <a:latin typeface="微软雅黑" panose="020B0503020204020204" pitchFamily="34" charset="-122"/>
                <a:ea typeface="微软雅黑" panose="020B0503020204020204" pitchFamily="34" charset="-122"/>
              </a:rPr>
              <a:t>异或等运算。</a:t>
            </a:r>
            <a:endParaRPr lang="en-US" altLang="zh-CN" sz="2100" dirty="0">
              <a:latin typeface="微软雅黑" panose="020B0503020204020204" pitchFamily="34" charset="-122"/>
              <a:ea typeface="微软雅黑" panose="020B0503020204020204" pitchFamily="34" charset="-122"/>
            </a:endParaRPr>
          </a:p>
          <a:p>
            <a:pPr marL="846138" lvl="2" indent="0">
              <a:buNone/>
            </a:pPr>
            <a:r>
              <a:rPr lang="zh-CN" altLang="en-US" sz="2100" dirty="0" smtClean="0">
                <a:solidFill>
                  <a:srgbClr val="00B050"/>
                </a:solidFill>
                <a:latin typeface="微软雅黑" panose="020B0503020204020204" pitchFamily="34" charset="-122"/>
                <a:ea typeface="微软雅黑" panose="020B0503020204020204" pitchFamily="34" charset="-122"/>
              </a:rPr>
              <a:t> 若</a:t>
            </a:r>
            <a:r>
              <a:rPr lang="zh-CN" altLang="en-US" sz="2100" dirty="0">
                <a:solidFill>
                  <a:srgbClr val="00B050"/>
                </a:solidFill>
                <a:latin typeface="微软雅黑" panose="020B0503020204020204" pitchFamily="34" charset="-122"/>
                <a:ea typeface="微软雅黑" panose="020B0503020204020204" pitchFamily="34" charset="-122"/>
              </a:rPr>
              <a:t>信号</a:t>
            </a:r>
            <a:r>
              <a:rPr lang="en-US" altLang="zh-CN" sz="2100" dirty="0">
                <a:solidFill>
                  <a:srgbClr val="00B050"/>
                </a:solidFill>
                <a:latin typeface="微软雅黑" panose="020B0503020204020204" pitchFamily="34" charset="-122"/>
                <a:ea typeface="微软雅黑" panose="020B0503020204020204" pitchFamily="34" charset="-122"/>
              </a:rPr>
              <a:t>a</a:t>
            </a:r>
            <a:r>
              <a:rPr lang="zh-CN" altLang="en-US" sz="2100" dirty="0">
                <a:solidFill>
                  <a:srgbClr val="00B050"/>
                </a:solidFill>
                <a:latin typeface="微软雅黑" panose="020B0503020204020204" pitchFamily="34" charset="-122"/>
                <a:ea typeface="微软雅黑" panose="020B0503020204020204" pitchFamily="34" charset="-122"/>
              </a:rPr>
              <a:t>的位宽为</a:t>
            </a:r>
            <a:r>
              <a:rPr lang="en-US" altLang="zh-CN" sz="2100" dirty="0">
                <a:solidFill>
                  <a:srgbClr val="00B050"/>
                </a:solidFill>
                <a:latin typeface="微软雅黑" panose="020B0503020204020204" pitchFamily="34" charset="-122"/>
                <a:ea typeface="微软雅黑" panose="020B0503020204020204" pitchFamily="34" charset="-122"/>
              </a:rPr>
              <a:t>4</a:t>
            </a:r>
            <a:r>
              <a:rPr lang="zh-CN" altLang="en-US" sz="2100" dirty="0">
                <a:solidFill>
                  <a:srgbClr val="00B050"/>
                </a:solidFill>
                <a:latin typeface="微软雅黑" panose="020B0503020204020204" pitchFamily="34" charset="-122"/>
                <a:ea typeface="微软雅黑" panose="020B0503020204020204" pitchFamily="34" charset="-122"/>
              </a:rPr>
              <a:t>，则</a:t>
            </a:r>
            <a:r>
              <a:rPr lang="en-US" altLang="zh-CN" sz="2100" dirty="0">
                <a:solidFill>
                  <a:srgbClr val="00B050"/>
                </a:solidFill>
                <a:latin typeface="微软雅黑" panose="020B0503020204020204" pitchFamily="34" charset="-122"/>
                <a:ea typeface="微软雅黑" panose="020B0503020204020204" pitchFamily="34" charset="-122"/>
              </a:rPr>
              <a:t>&amp;a = ((a[0] &amp; a[1]) &amp; a[2]) &amp; a[3</a:t>
            </a:r>
            <a:r>
              <a:rPr lang="en-US" altLang="zh-CN" sz="2100" dirty="0" smtClean="0">
                <a:solidFill>
                  <a:srgbClr val="00B050"/>
                </a:solidFill>
                <a:latin typeface="微软雅黑" panose="020B0503020204020204" pitchFamily="34" charset="-122"/>
                <a:ea typeface="微软雅黑" panose="020B0503020204020204" pitchFamily="34" charset="-122"/>
              </a:rPr>
              <a:t>]</a:t>
            </a:r>
            <a:endParaRPr lang="en-US" altLang="zh-CN" sz="2100" dirty="0">
              <a:solidFill>
                <a:srgbClr val="00B050"/>
              </a:solidFill>
              <a:latin typeface="微软雅黑" panose="020B0503020204020204" pitchFamily="34" charset="-122"/>
              <a:ea typeface="微软雅黑" panose="020B0503020204020204" pitchFamily="34" charset="-122"/>
            </a:endParaRPr>
          </a:p>
          <a:p>
            <a:pPr marL="955675" lvl="1" indent="-514350"/>
            <a:r>
              <a:rPr lang="zh-CN" altLang="en-US" sz="2100" dirty="0">
                <a:latin typeface="微软雅黑" panose="020B0503020204020204" pitchFamily="34" charset="-122"/>
                <a:ea typeface="微软雅黑" panose="020B0503020204020204" pitchFamily="34" charset="-122"/>
              </a:rPr>
              <a:t>综合出一个输入端口数量与操作数位宽相同的门电路</a:t>
            </a:r>
            <a:endParaRPr lang="en-US" altLang="zh-CN" sz="2100"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496B8515-1946-43F7-BF59-47D6BADE0A5F}"/>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43</a:t>
            </a:fld>
            <a:endParaRPr lang="en-US" altLang="zh-CN"/>
          </a:p>
        </p:txBody>
      </p:sp>
    </p:spTree>
    <p:extLst>
      <p:ext uri="{BB962C8B-B14F-4D97-AF65-F5344CB8AC3E}">
        <p14:creationId xmlns:p14="http://schemas.microsoft.com/office/powerpoint/2010/main" val="291018533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FC5128-7C1C-4035-8940-63DAEDADBB6A}"/>
              </a:ext>
            </a:extLst>
          </p:cNvPr>
          <p:cNvSpPr>
            <a:spLocks noGrp="1"/>
          </p:cNvSpPr>
          <p:nvPr>
            <p:ph type="title"/>
          </p:nvPr>
        </p:nvSpPr>
        <p:spPr/>
        <p:txBody>
          <a:bodyPr/>
          <a:lstStyle/>
          <a:p>
            <a:r>
              <a:rPr lang="en-US" altLang="zh-CN" b="1" dirty="0"/>
              <a:t>3.4 </a:t>
            </a:r>
            <a:r>
              <a:rPr lang="zh-CN" altLang="en-US" b="1" dirty="0"/>
              <a:t>运算符及其优先级</a:t>
            </a:r>
          </a:p>
        </p:txBody>
      </p:sp>
      <p:sp>
        <p:nvSpPr>
          <p:cNvPr id="3" name="内容占位符 2">
            <a:extLst>
              <a:ext uri="{FF2B5EF4-FFF2-40B4-BE49-F238E27FC236}">
                <a16:creationId xmlns:a16="http://schemas.microsoft.com/office/drawing/2014/main" id="{093C2BD0-CA0D-406E-87AC-C0DCFA5325D8}"/>
              </a:ext>
            </a:extLst>
          </p:cNvPr>
          <p:cNvSpPr>
            <a:spLocks noGrp="1"/>
          </p:cNvSpPr>
          <p:nvPr>
            <p:ph idx="1"/>
          </p:nvPr>
        </p:nvSpPr>
        <p:spPr>
          <a:xfrm>
            <a:off x="179512" y="889001"/>
            <a:ext cx="8788642" cy="5138330"/>
          </a:xfrm>
        </p:spPr>
        <p:txBody>
          <a:bodyPr/>
          <a:lstStyle/>
          <a:p>
            <a:pPr marL="514350" indent="-514350">
              <a:lnSpc>
                <a:spcPct val="114000"/>
              </a:lnSpc>
              <a:spcBef>
                <a:spcPts val="600"/>
              </a:spcBef>
              <a:buClr>
                <a:srgbClr val="C00000"/>
              </a:buClr>
              <a:buSzPct val="100000"/>
              <a:buFont typeface="+mj-lt"/>
              <a:buAutoNum type="arabicPeriod" startAt="4"/>
            </a:pPr>
            <a:r>
              <a:rPr lang="zh-CN" altLang="en-US" sz="2000" b="1" dirty="0">
                <a:solidFill>
                  <a:srgbClr val="C00000"/>
                </a:solidFill>
              </a:rPr>
              <a:t>逻辑运算符</a:t>
            </a:r>
            <a:endParaRPr lang="en-US" altLang="zh-CN" sz="2000" b="1" dirty="0">
              <a:solidFill>
                <a:srgbClr val="C00000"/>
              </a:solidFill>
            </a:endParaRPr>
          </a:p>
          <a:p>
            <a:pPr lvl="1">
              <a:spcBef>
                <a:spcPts val="600"/>
              </a:spcBef>
            </a:pPr>
            <a:r>
              <a:rPr lang="zh-CN" altLang="zh-CN" sz="2000" dirty="0">
                <a:latin typeface="微软雅黑" panose="020B0503020204020204" pitchFamily="34" charset="-122"/>
                <a:ea typeface="微软雅黑" panose="020B0503020204020204" pitchFamily="34" charset="-122"/>
              </a:rPr>
              <a:t>包括“</a:t>
            </a:r>
            <a:r>
              <a:rPr lang="en-US" altLang="zh-CN" sz="2000" dirty="0">
                <a:latin typeface="微软雅黑" panose="020B0503020204020204" pitchFamily="34" charset="-122"/>
                <a:ea typeface="微软雅黑" panose="020B0503020204020204" pitchFamily="34" charset="-122"/>
              </a:rPr>
              <a:t>&amp;&amp;</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”，分别</a:t>
            </a:r>
            <a:r>
              <a:rPr lang="zh-CN" altLang="en-US" sz="2000" dirty="0">
                <a:latin typeface="微软雅黑" panose="020B0503020204020204" pitchFamily="34" charset="-122"/>
                <a:ea typeface="微软雅黑" panose="020B0503020204020204" pitchFamily="34" charset="-122"/>
              </a:rPr>
              <a:t>表示</a:t>
            </a:r>
            <a:r>
              <a:rPr lang="zh-CN" altLang="zh-CN" sz="2000" dirty="0">
                <a:latin typeface="微软雅黑" panose="020B0503020204020204" pitchFamily="34" charset="-122"/>
                <a:ea typeface="微软雅黑" panose="020B0503020204020204" pitchFamily="34" charset="-122"/>
              </a:rPr>
              <a:t>逻辑与、逻辑或和逻辑非运算。</a:t>
            </a:r>
            <a:endParaRPr lang="en-US" altLang="zh-CN" sz="2000" dirty="0">
              <a:latin typeface="微软雅黑" panose="020B0503020204020204" pitchFamily="34" charset="-122"/>
              <a:ea typeface="微软雅黑" panose="020B0503020204020204" pitchFamily="34" charset="-122"/>
            </a:endParaRPr>
          </a:p>
          <a:p>
            <a:pPr lvl="1">
              <a:spcBef>
                <a:spcPts val="600"/>
              </a:spcBef>
            </a:pPr>
            <a:r>
              <a:rPr lang="zh-CN" altLang="zh-CN" sz="2000" dirty="0" smtClean="0">
                <a:latin typeface="微软雅黑" panose="020B0503020204020204" pitchFamily="34" charset="-122"/>
                <a:ea typeface="微软雅黑" panose="020B0503020204020204" pitchFamily="34" charset="-122"/>
              </a:rPr>
              <a:t>将</a:t>
            </a:r>
            <a:r>
              <a:rPr lang="zh-CN" altLang="zh-CN" sz="2000" dirty="0">
                <a:latin typeface="微软雅黑" panose="020B0503020204020204" pitchFamily="34" charset="-122"/>
                <a:ea typeface="微软雅黑" panose="020B0503020204020204" pitchFamily="34" charset="-122"/>
              </a:rPr>
              <a:t>操作数当做布尔值，非</a:t>
            </a:r>
            <a:r>
              <a:rPr lang="zh-CN" altLang="zh-CN" sz="2000" dirty="0" smtClean="0">
                <a:latin typeface="微软雅黑" panose="020B0503020204020204" pitchFamily="34" charset="-122"/>
                <a:ea typeface="微软雅黑" panose="020B0503020204020204" pitchFamily="34" charset="-122"/>
              </a:rPr>
              <a:t>零为</a:t>
            </a:r>
            <a:r>
              <a:rPr lang="zh-CN" altLang="zh-CN" sz="2000" dirty="0">
                <a:latin typeface="微软雅黑" panose="020B0503020204020204" pitchFamily="34" charset="-122"/>
                <a:ea typeface="微软雅黑" panose="020B0503020204020204" pitchFamily="34" charset="-122"/>
              </a:rPr>
              <a:t>真</a:t>
            </a:r>
            <a:r>
              <a:rPr lang="zh-CN" altLang="zh-CN" sz="2000" dirty="0" smtClean="0">
                <a:latin typeface="微软雅黑" panose="020B0503020204020204" pitchFamily="34" charset="-122"/>
                <a:ea typeface="微软雅黑" panose="020B0503020204020204" pitchFamily="34" charset="-122"/>
              </a:rPr>
              <a:t>，结果</a:t>
            </a:r>
            <a:r>
              <a:rPr lang="zh-CN" altLang="zh-CN" sz="2000" dirty="0" smtClean="0">
                <a:solidFill>
                  <a:srgbClr val="FF0000"/>
                </a:solidFill>
                <a:latin typeface="微软雅黑" panose="020B0503020204020204" pitchFamily="34" charset="-122"/>
                <a:ea typeface="微软雅黑" panose="020B0503020204020204" pitchFamily="34" charset="-122"/>
              </a:rPr>
              <a:t>位</a:t>
            </a:r>
            <a:r>
              <a:rPr lang="zh-CN" altLang="zh-CN" sz="2000" dirty="0">
                <a:solidFill>
                  <a:srgbClr val="FF0000"/>
                </a:solidFill>
                <a:latin typeface="微软雅黑" panose="020B0503020204020204" pitchFamily="34" charset="-122"/>
                <a:ea typeface="微软雅黑" panose="020B0503020204020204" pitchFamily="34" charset="-122"/>
              </a:rPr>
              <a:t>宽为</a:t>
            </a:r>
            <a:r>
              <a:rPr lang="en-US" altLang="zh-CN" sz="2000" dirty="0">
                <a:solidFill>
                  <a:srgbClr val="FF0000"/>
                </a:solidFill>
                <a:latin typeface="微软雅黑" panose="020B0503020204020204" pitchFamily="34" charset="-122"/>
                <a:ea typeface="微软雅黑" panose="020B0503020204020204" pitchFamily="34" charset="-122"/>
              </a:rPr>
              <a:t>1</a:t>
            </a:r>
            <a:r>
              <a:rPr lang="zh-CN"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1">
              <a:spcBef>
                <a:spcPts val="600"/>
              </a:spcBef>
            </a:pPr>
            <a:r>
              <a:rPr lang="zh-CN" altLang="en-US" sz="2000" dirty="0">
                <a:latin typeface="微软雅黑" panose="020B0503020204020204" pitchFamily="34" charset="-122"/>
                <a:ea typeface="微软雅黑" panose="020B0503020204020204" pitchFamily="34" charset="-122"/>
              </a:rPr>
              <a:t>其</a:t>
            </a:r>
            <a:r>
              <a:rPr lang="zh-CN" altLang="en-US" sz="2000" dirty="0" smtClean="0">
                <a:latin typeface="微软雅黑" panose="020B0503020204020204" pitchFamily="34" charset="-122"/>
                <a:ea typeface="微软雅黑" panose="020B0503020204020204" pitchFamily="34" charset="-122"/>
              </a:rPr>
              <a:t>行为可通过</a:t>
            </a:r>
            <a:r>
              <a:rPr lang="zh-CN" altLang="en-US" sz="2000" dirty="0">
                <a:latin typeface="微软雅黑" panose="020B0503020204020204" pitchFamily="34" charset="-122"/>
                <a:ea typeface="微软雅黑" panose="020B0503020204020204" pitchFamily="34" charset="-122"/>
              </a:rPr>
              <a:t>归约运算符和位运算符表达，从而</a:t>
            </a:r>
            <a:r>
              <a:rPr lang="zh-CN" altLang="en-US" sz="2000" dirty="0" smtClean="0">
                <a:latin typeface="微软雅黑" panose="020B0503020204020204" pitchFamily="34" charset="-122"/>
                <a:ea typeface="微软雅黑" panose="020B0503020204020204" pitchFamily="34" charset="-122"/>
              </a:rPr>
              <a:t>得到综合</a:t>
            </a:r>
            <a:r>
              <a:rPr lang="zh-CN" altLang="en-US" sz="2000" dirty="0">
                <a:latin typeface="微软雅黑" panose="020B0503020204020204" pitchFamily="34" charset="-122"/>
                <a:ea typeface="微软雅黑" panose="020B0503020204020204" pitchFamily="34" charset="-122"/>
              </a:rPr>
              <a:t>出的电路。</a:t>
            </a:r>
            <a:endParaRPr lang="en-US" altLang="zh-CN" sz="2000" dirty="0">
              <a:latin typeface="微软雅黑" panose="020B0503020204020204" pitchFamily="34" charset="-122"/>
              <a:ea typeface="微软雅黑" panose="020B0503020204020204" pitchFamily="34" charset="-122"/>
            </a:endParaRPr>
          </a:p>
          <a:p>
            <a:pPr marL="495300" lvl="1" indent="0">
              <a:spcBef>
                <a:spcPts val="600"/>
              </a:spcBef>
              <a:buNone/>
            </a:pPr>
            <a:r>
              <a:rPr lang="zh-CN" altLang="en-US" sz="2000" dirty="0" smtClean="0">
                <a:solidFill>
                  <a:srgbClr val="00B050"/>
                </a:solidFill>
                <a:latin typeface="微软雅黑" panose="020B0503020204020204" pitchFamily="34" charset="-122"/>
                <a:ea typeface="微软雅黑" panose="020B0503020204020204" pitchFamily="34" charset="-122"/>
              </a:rPr>
              <a:t> 如：</a:t>
            </a:r>
            <a:r>
              <a:rPr lang="pt-BR" altLang="zh-CN" sz="2000" dirty="0" smtClean="0">
                <a:solidFill>
                  <a:srgbClr val="00B050"/>
                </a:solidFill>
                <a:latin typeface="微软雅黑" panose="020B0503020204020204" pitchFamily="34" charset="-122"/>
                <a:ea typeface="微软雅黑" panose="020B0503020204020204" pitchFamily="34" charset="-122"/>
              </a:rPr>
              <a:t>a </a:t>
            </a:r>
            <a:r>
              <a:rPr lang="pt-BR" altLang="zh-CN" sz="2000" dirty="0">
                <a:solidFill>
                  <a:srgbClr val="00B050"/>
                </a:solidFill>
                <a:latin typeface="微软雅黑" panose="020B0503020204020204" pitchFamily="34" charset="-122"/>
                <a:ea typeface="微软雅黑" panose="020B0503020204020204" pitchFamily="34" charset="-122"/>
              </a:rPr>
              <a:t>&amp;&amp; b = (|a) &amp; (|b)</a:t>
            </a:r>
            <a:r>
              <a:rPr lang="zh-CN" altLang="en-US" sz="2000" dirty="0">
                <a:solidFill>
                  <a:srgbClr val="00B050"/>
                </a:solidFill>
                <a:latin typeface="微软雅黑" panose="020B0503020204020204" pitchFamily="34" charset="-122"/>
                <a:ea typeface="微软雅黑" panose="020B0503020204020204" pitchFamily="34" charset="-122"/>
              </a:rPr>
              <a:t>，</a:t>
            </a:r>
            <a:r>
              <a:rPr lang="pt-BR" altLang="zh-CN" sz="2000" dirty="0">
                <a:solidFill>
                  <a:srgbClr val="00B050"/>
                </a:solidFill>
                <a:latin typeface="微软雅黑" panose="020B0503020204020204" pitchFamily="34" charset="-122"/>
                <a:ea typeface="微软雅黑" panose="020B0503020204020204" pitchFamily="34" charset="-122"/>
              </a:rPr>
              <a:t>a || b = (|a) | (|b)</a:t>
            </a:r>
            <a:r>
              <a:rPr lang="zh-CN" altLang="en-US" sz="2000" dirty="0">
                <a:solidFill>
                  <a:srgbClr val="00B050"/>
                </a:solidFill>
                <a:latin typeface="微软雅黑" panose="020B0503020204020204" pitchFamily="34" charset="-122"/>
                <a:ea typeface="微软雅黑" panose="020B0503020204020204" pitchFamily="34" charset="-122"/>
              </a:rPr>
              <a:t>，</a:t>
            </a:r>
            <a:r>
              <a:rPr lang="pt-BR" altLang="zh-CN" sz="2000" dirty="0">
                <a:solidFill>
                  <a:srgbClr val="00B050"/>
                </a:solidFill>
                <a:latin typeface="微软雅黑" panose="020B0503020204020204" pitchFamily="34" charset="-122"/>
                <a:ea typeface="微软雅黑" panose="020B0503020204020204" pitchFamily="34" charset="-122"/>
              </a:rPr>
              <a:t>!a = ~(|a)</a:t>
            </a:r>
          </a:p>
          <a:p>
            <a:pPr marL="514350" indent="-514350">
              <a:lnSpc>
                <a:spcPct val="114000"/>
              </a:lnSpc>
              <a:spcBef>
                <a:spcPts val="600"/>
              </a:spcBef>
              <a:buClr>
                <a:srgbClr val="C00000"/>
              </a:buClr>
              <a:buSzPct val="100000"/>
              <a:buFont typeface="+mj-lt"/>
              <a:buAutoNum type="arabicPeriod" startAt="4"/>
            </a:pPr>
            <a:r>
              <a:rPr lang="zh-CN" altLang="en-US" sz="2000" b="1" dirty="0">
                <a:solidFill>
                  <a:srgbClr val="C00000"/>
                </a:solidFill>
              </a:rPr>
              <a:t>等式运算符</a:t>
            </a:r>
            <a:endParaRPr lang="en-US" altLang="zh-CN" sz="2000" b="1" dirty="0">
              <a:solidFill>
                <a:srgbClr val="C00000"/>
              </a:solidFill>
            </a:endParaRPr>
          </a:p>
          <a:p>
            <a:pPr lvl="1">
              <a:spcBef>
                <a:spcPts val="600"/>
              </a:spcBef>
            </a:pPr>
            <a:r>
              <a:rPr lang="zh-CN" altLang="en-US" sz="2000" dirty="0">
                <a:latin typeface="微软雅黑" panose="020B0503020204020204" pitchFamily="34" charset="-122"/>
                <a:ea typeface="微软雅黑" panose="020B0503020204020204" pitchFamily="34" charset="-122"/>
              </a:rPr>
              <a:t>主要包括“</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，分别表示等于判断和不等于判断。</a:t>
            </a:r>
            <a:endParaRPr lang="en-US" altLang="zh-CN" sz="2000" dirty="0">
              <a:latin typeface="微软雅黑" panose="020B0503020204020204" pitchFamily="34" charset="-122"/>
              <a:ea typeface="微软雅黑" panose="020B0503020204020204" pitchFamily="34" charset="-122"/>
            </a:endParaRPr>
          </a:p>
          <a:p>
            <a:pPr lvl="1">
              <a:spcBef>
                <a:spcPts val="600"/>
              </a:spcBef>
            </a:pPr>
            <a:r>
              <a:rPr lang="zh-CN" altLang="en-US" sz="2000" dirty="0">
                <a:latin typeface="微软雅黑" panose="020B0503020204020204" pitchFamily="34" charset="-122"/>
                <a:ea typeface="微软雅黑" panose="020B0503020204020204" pitchFamily="34" charset="-122"/>
              </a:rPr>
              <a:t>等式运算将两个操作数的每一位分别进行比较，若均相同，结果为</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1">
              <a:spcBef>
                <a:spcPts val="600"/>
              </a:spcBef>
            </a:pPr>
            <a:r>
              <a:rPr lang="zh-CN" altLang="en-US" sz="2000" dirty="0">
                <a:latin typeface="微软雅黑" panose="020B0503020204020204" pitchFamily="34" charset="-122"/>
                <a:ea typeface="微软雅黑" panose="020B0503020204020204" pitchFamily="34" charset="-122"/>
              </a:rPr>
              <a:t>等式运算符的行为可以通过归约运算符和位运算符表达，从而得到等式运算符综合出的电路。</a:t>
            </a:r>
            <a:endParaRPr lang="en-US" altLang="zh-CN" sz="2000" dirty="0">
              <a:latin typeface="微软雅黑" panose="020B0503020204020204" pitchFamily="34" charset="-122"/>
              <a:ea typeface="微软雅黑" panose="020B0503020204020204" pitchFamily="34" charset="-122"/>
            </a:endParaRPr>
          </a:p>
          <a:p>
            <a:pPr marL="495300" lvl="1" indent="0">
              <a:spcBef>
                <a:spcPts val="600"/>
              </a:spcBef>
              <a:buNone/>
            </a:pPr>
            <a:r>
              <a:rPr lang="zh-CN" altLang="en-US"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 </a:t>
            </a:r>
            <a:r>
              <a:rPr lang="zh-CN" altLang="en-US" sz="2000" dirty="0" smtClean="0">
                <a:solidFill>
                  <a:srgbClr val="00B050"/>
                </a:solidFill>
                <a:latin typeface="微软雅黑" panose="020B0503020204020204" pitchFamily="34" charset="-122"/>
                <a:ea typeface="微软雅黑" panose="020B0503020204020204" pitchFamily="34" charset="-122"/>
              </a:rPr>
              <a:t>如：</a:t>
            </a:r>
            <a:r>
              <a:rPr lang="pt-BR" altLang="zh-CN" sz="2000" dirty="0" smtClean="0">
                <a:solidFill>
                  <a:srgbClr val="00B050"/>
                </a:solidFill>
                <a:latin typeface="微软雅黑" panose="020B0503020204020204" pitchFamily="34" charset="-122"/>
                <a:ea typeface="微软雅黑" panose="020B0503020204020204" pitchFamily="34" charset="-122"/>
              </a:rPr>
              <a:t>(</a:t>
            </a:r>
            <a:r>
              <a:rPr lang="pt-BR" altLang="zh-CN" sz="2000" dirty="0">
                <a:solidFill>
                  <a:srgbClr val="00B050"/>
                </a:solidFill>
                <a:latin typeface="微软雅黑" panose="020B0503020204020204" pitchFamily="34" charset="-122"/>
                <a:ea typeface="微软雅黑" panose="020B0503020204020204" pitchFamily="34" charset="-122"/>
              </a:rPr>
              <a:t>a == b) = ~(|(a ^ b))</a:t>
            </a:r>
            <a:r>
              <a:rPr lang="zh-CN" altLang="en-US" sz="2000" dirty="0">
                <a:solidFill>
                  <a:srgbClr val="00B050"/>
                </a:solidFill>
                <a:latin typeface="微软雅黑" panose="020B0503020204020204" pitchFamily="34" charset="-122"/>
                <a:ea typeface="微软雅黑" panose="020B0503020204020204" pitchFamily="34" charset="-122"/>
              </a:rPr>
              <a:t>，</a:t>
            </a:r>
            <a:r>
              <a:rPr lang="pt-BR" altLang="zh-CN" sz="2000" dirty="0">
                <a:solidFill>
                  <a:srgbClr val="00B050"/>
                </a:solidFill>
                <a:latin typeface="微软雅黑" panose="020B0503020204020204" pitchFamily="34" charset="-122"/>
                <a:ea typeface="微软雅黑" panose="020B0503020204020204" pitchFamily="34" charset="-122"/>
              </a:rPr>
              <a:t>(a != b) = |(a ^ b)</a:t>
            </a:r>
          </a:p>
          <a:p>
            <a:pPr marL="441325" lvl="1" indent="0">
              <a:buNone/>
            </a:pPr>
            <a:endParaRPr lang="zh-CN" altLang="en-US" sz="2000"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496B8515-1946-43F7-BF59-47D6BADE0A5F}"/>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44</a:t>
            </a:fld>
            <a:endParaRPr lang="en-US" altLang="zh-CN"/>
          </a:p>
        </p:txBody>
      </p:sp>
    </p:spTree>
    <p:extLst>
      <p:ext uri="{BB962C8B-B14F-4D97-AF65-F5344CB8AC3E}">
        <p14:creationId xmlns:p14="http://schemas.microsoft.com/office/powerpoint/2010/main" val="205352411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FC5128-7C1C-4035-8940-63DAEDADBB6A}"/>
              </a:ext>
            </a:extLst>
          </p:cNvPr>
          <p:cNvSpPr>
            <a:spLocks noGrp="1"/>
          </p:cNvSpPr>
          <p:nvPr>
            <p:ph type="title"/>
          </p:nvPr>
        </p:nvSpPr>
        <p:spPr/>
        <p:txBody>
          <a:bodyPr/>
          <a:lstStyle/>
          <a:p>
            <a:r>
              <a:rPr lang="en-US" altLang="zh-CN" b="1" dirty="0"/>
              <a:t>3.4 </a:t>
            </a:r>
            <a:r>
              <a:rPr lang="zh-CN" altLang="en-US" b="1" dirty="0"/>
              <a:t>运算符及其优先级</a:t>
            </a:r>
          </a:p>
        </p:txBody>
      </p:sp>
      <p:sp>
        <p:nvSpPr>
          <p:cNvPr id="3" name="内容占位符 2">
            <a:extLst>
              <a:ext uri="{FF2B5EF4-FFF2-40B4-BE49-F238E27FC236}">
                <a16:creationId xmlns:a16="http://schemas.microsoft.com/office/drawing/2014/main" id="{093C2BD0-CA0D-406E-87AC-C0DCFA5325D8}"/>
              </a:ext>
            </a:extLst>
          </p:cNvPr>
          <p:cNvSpPr>
            <a:spLocks noGrp="1"/>
          </p:cNvSpPr>
          <p:nvPr>
            <p:ph idx="1"/>
          </p:nvPr>
        </p:nvSpPr>
        <p:spPr>
          <a:xfrm>
            <a:off x="323528" y="889000"/>
            <a:ext cx="8644626" cy="5359544"/>
          </a:xfrm>
        </p:spPr>
        <p:txBody>
          <a:bodyPr/>
          <a:lstStyle/>
          <a:p>
            <a:pPr marL="514350" indent="-514350">
              <a:lnSpc>
                <a:spcPct val="114000"/>
              </a:lnSpc>
              <a:buClr>
                <a:srgbClr val="C00000"/>
              </a:buClr>
              <a:buSzPct val="100000"/>
              <a:buFont typeface="+mj-lt"/>
              <a:buAutoNum type="arabicPeriod" startAt="6"/>
            </a:pPr>
            <a:r>
              <a:rPr lang="zh-CN" altLang="en-US" sz="2100" b="1" dirty="0">
                <a:solidFill>
                  <a:srgbClr val="C00000"/>
                </a:solidFill>
              </a:rPr>
              <a:t>关系运算符</a:t>
            </a:r>
            <a:endParaRPr lang="en-US" altLang="zh-CN" sz="2100" b="1" dirty="0">
              <a:solidFill>
                <a:srgbClr val="C00000"/>
              </a:solidFill>
            </a:endParaRPr>
          </a:p>
          <a:p>
            <a:pPr lvl="1"/>
            <a:r>
              <a:rPr lang="zh-CN" altLang="en-US" sz="2100" dirty="0">
                <a:latin typeface="微软雅黑" panose="020B0503020204020204" pitchFamily="34" charset="-122"/>
                <a:ea typeface="微软雅黑" panose="020B0503020204020204" pitchFamily="34" charset="-122"/>
              </a:rPr>
              <a:t>包括“</a:t>
            </a:r>
            <a:r>
              <a:rPr lang="en-US" altLang="zh-CN" sz="2100" dirty="0">
                <a:latin typeface="微软雅黑" panose="020B0503020204020204" pitchFamily="34" charset="-122"/>
                <a:ea typeface="微软雅黑" panose="020B0503020204020204" pitchFamily="34" charset="-122"/>
              </a:rPr>
              <a:t>&lt;”</a:t>
            </a:r>
            <a:r>
              <a:rPr lang="zh-CN" altLang="en-US" sz="2100" dirty="0">
                <a:latin typeface="微软雅黑" panose="020B0503020204020204" pitchFamily="34" charset="-122"/>
                <a:ea typeface="微软雅黑" panose="020B0503020204020204" pitchFamily="34" charset="-122"/>
              </a:rPr>
              <a:t>、“</a:t>
            </a:r>
            <a:r>
              <a:rPr lang="en-US" altLang="zh-CN" sz="2100" dirty="0">
                <a:latin typeface="微软雅黑" panose="020B0503020204020204" pitchFamily="34" charset="-122"/>
                <a:ea typeface="微软雅黑" panose="020B0503020204020204" pitchFamily="34" charset="-122"/>
              </a:rPr>
              <a:t>&lt;=”</a:t>
            </a:r>
            <a:r>
              <a:rPr lang="zh-CN" altLang="en-US" sz="2100" dirty="0">
                <a:latin typeface="微软雅黑" panose="020B0503020204020204" pitchFamily="34" charset="-122"/>
                <a:ea typeface="微软雅黑" panose="020B0503020204020204" pitchFamily="34" charset="-122"/>
              </a:rPr>
              <a:t>、“</a:t>
            </a:r>
            <a:r>
              <a:rPr lang="en-US" altLang="zh-CN" sz="2100" dirty="0">
                <a:latin typeface="微软雅黑" panose="020B0503020204020204" pitchFamily="34" charset="-122"/>
                <a:ea typeface="微软雅黑" panose="020B0503020204020204" pitchFamily="34" charset="-122"/>
              </a:rPr>
              <a:t>&gt;”</a:t>
            </a:r>
            <a:r>
              <a:rPr lang="zh-CN" altLang="en-US" sz="2100" dirty="0">
                <a:latin typeface="微软雅黑" panose="020B0503020204020204" pitchFamily="34" charset="-122"/>
                <a:ea typeface="微软雅黑" panose="020B0503020204020204" pitchFamily="34" charset="-122"/>
              </a:rPr>
              <a:t>和“</a:t>
            </a:r>
            <a:r>
              <a:rPr lang="en-US" altLang="zh-CN" sz="2100" dirty="0">
                <a:latin typeface="微软雅黑" panose="020B0503020204020204" pitchFamily="34" charset="-122"/>
                <a:ea typeface="微软雅黑" panose="020B0503020204020204" pitchFamily="34" charset="-122"/>
              </a:rPr>
              <a:t>&gt;=”</a:t>
            </a:r>
            <a:r>
              <a:rPr lang="zh-CN" altLang="en-US" sz="2100" dirty="0">
                <a:latin typeface="微软雅黑" panose="020B0503020204020204" pitchFamily="34" charset="-122"/>
                <a:ea typeface="微软雅黑" panose="020B0503020204020204" pitchFamily="34" charset="-122"/>
              </a:rPr>
              <a:t>，分别表示小于、小于等于、大于和大于等于判断</a:t>
            </a:r>
            <a:r>
              <a:rPr lang="zh-CN" altLang="en-US" sz="2100" dirty="0" smtClean="0">
                <a:latin typeface="微软雅黑" panose="020B0503020204020204" pitchFamily="34" charset="-122"/>
                <a:ea typeface="微软雅黑" panose="020B0503020204020204" pitchFamily="34" charset="-122"/>
              </a:rPr>
              <a:t>。</a:t>
            </a:r>
            <a:endParaRPr lang="en-US" altLang="zh-CN" sz="2100" dirty="0" smtClean="0">
              <a:latin typeface="微软雅黑" panose="020B0503020204020204" pitchFamily="34" charset="-122"/>
              <a:ea typeface="微软雅黑" panose="020B0503020204020204" pitchFamily="34" charset="-122"/>
            </a:endParaRPr>
          </a:p>
          <a:p>
            <a:pPr lvl="1"/>
            <a:r>
              <a:rPr lang="zh-CN" altLang="en-US" sz="2100" dirty="0" smtClean="0">
                <a:latin typeface="微软雅黑" panose="020B0503020204020204" pitchFamily="34" charset="-122"/>
                <a:ea typeface="微软雅黑" panose="020B0503020204020204" pitchFamily="34" charset="-122"/>
              </a:rPr>
              <a:t>关系</a:t>
            </a:r>
            <a:r>
              <a:rPr lang="zh-CN" altLang="en-US" sz="2100" dirty="0">
                <a:latin typeface="微软雅黑" panose="020B0503020204020204" pitchFamily="34" charset="-122"/>
                <a:ea typeface="微软雅黑" panose="020B0503020204020204" pitchFamily="34" charset="-122"/>
              </a:rPr>
              <a:t>运算结果的位宽均为</a:t>
            </a:r>
            <a:r>
              <a:rPr lang="en-US" altLang="zh-CN" sz="2100" dirty="0">
                <a:latin typeface="微软雅黑" panose="020B0503020204020204" pitchFamily="34" charset="-122"/>
                <a:ea typeface="微软雅黑" panose="020B0503020204020204" pitchFamily="34" charset="-122"/>
              </a:rPr>
              <a:t>1</a:t>
            </a:r>
            <a:r>
              <a:rPr lang="zh-CN" altLang="en-US" sz="2100" dirty="0">
                <a:latin typeface="微软雅黑" panose="020B0503020204020204" pitchFamily="34" charset="-122"/>
                <a:ea typeface="微软雅黑" panose="020B0503020204020204" pitchFamily="34" charset="-122"/>
              </a:rPr>
              <a:t>。</a:t>
            </a:r>
            <a:endParaRPr lang="en-US" altLang="zh-CN" sz="2100" dirty="0">
              <a:latin typeface="微软雅黑" panose="020B0503020204020204" pitchFamily="34" charset="-122"/>
              <a:ea typeface="微软雅黑" panose="020B0503020204020204" pitchFamily="34" charset="-122"/>
            </a:endParaRPr>
          </a:p>
          <a:p>
            <a:pPr lvl="1"/>
            <a:r>
              <a:rPr lang="zh-CN" altLang="en-US" sz="2100" dirty="0">
                <a:latin typeface="微软雅黑" panose="020B0503020204020204" pitchFamily="34" charset="-122"/>
                <a:ea typeface="微软雅黑" panose="020B0503020204020204" pitchFamily="34" charset="-122"/>
              </a:rPr>
              <a:t>综合出带标志位的</a:t>
            </a:r>
            <a:r>
              <a:rPr lang="zh-CN" altLang="en-US" sz="2100" dirty="0">
                <a:solidFill>
                  <a:srgbClr val="FF0000"/>
                </a:solidFill>
                <a:latin typeface="微软雅黑" panose="020B0503020204020204" pitchFamily="34" charset="-122"/>
                <a:ea typeface="微软雅黑" panose="020B0503020204020204" pitchFamily="34" charset="-122"/>
              </a:rPr>
              <a:t>补码加减运算电路</a:t>
            </a:r>
            <a:r>
              <a:rPr lang="zh-CN" altLang="en-US" sz="2100" dirty="0">
                <a:latin typeface="微软雅黑" panose="020B0503020204020204" pitchFamily="34" charset="-122"/>
                <a:ea typeface="微软雅黑" panose="020B0503020204020204" pitchFamily="34" charset="-122"/>
              </a:rPr>
              <a:t>，通过输出标志位来判断关系。</a:t>
            </a:r>
            <a:endParaRPr lang="en-US" altLang="zh-CN" sz="2100" dirty="0">
              <a:latin typeface="微软雅黑" panose="020B0503020204020204" pitchFamily="34" charset="-122"/>
              <a:ea typeface="微软雅黑" panose="020B0503020204020204" pitchFamily="34" charset="-122"/>
            </a:endParaRPr>
          </a:p>
          <a:p>
            <a:pPr marL="514350" indent="-514350">
              <a:lnSpc>
                <a:spcPct val="114000"/>
              </a:lnSpc>
              <a:buClr>
                <a:srgbClr val="C00000"/>
              </a:buClr>
              <a:buSzPct val="100000"/>
              <a:buFont typeface="+mj-lt"/>
              <a:buAutoNum type="arabicPeriod" startAt="6"/>
            </a:pPr>
            <a:r>
              <a:rPr lang="zh-CN" altLang="en-US" sz="2100" b="1" dirty="0">
                <a:solidFill>
                  <a:srgbClr val="C00000"/>
                </a:solidFill>
              </a:rPr>
              <a:t>位拼接运算符</a:t>
            </a:r>
            <a:endParaRPr lang="en-US" altLang="zh-CN" sz="2100" b="1" dirty="0">
              <a:solidFill>
                <a:srgbClr val="C00000"/>
              </a:solidFill>
            </a:endParaRPr>
          </a:p>
          <a:p>
            <a:pPr lvl="1"/>
            <a:r>
              <a:rPr lang="zh-CN" altLang="en-US" sz="2100" dirty="0">
                <a:latin typeface="微软雅黑" panose="020B0503020204020204" pitchFamily="34" charset="-122"/>
                <a:ea typeface="微软雅黑" panose="020B0503020204020204" pitchFamily="34" charset="-122"/>
              </a:rPr>
              <a:t>“</a:t>
            </a:r>
            <a:r>
              <a:rPr lang="en-US" altLang="zh-CN" sz="2100" dirty="0">
                <a:latin typeface="微软雅黑" panose="020B0503020204020204" pitchFamily="34" charset="-122"/>
                <a:ea typeface="微软雅黑" panose="020B0503020204020204" pitchFamily="34" charset="-122"/>
              </a:rPr>
              <a:t>{ }”</a:t>
            </a:r>
            <a:r>
              <a:rPr lang="zh-CN" altLang="en-US" sz="2100" dirty="0">
                <a:latin typeface="微软雅黑" panose="020B0503020204020204" pitchFamily="34" charset="-122"/>
                <a:ea typeface="微软雅黑" panose="020B0503020204020204" pitchFamily="34" charset="-122"/>
              </a:rPr>
              <a:t>用于将两个或多个信号按顺序拼接起来</a:t>
            </a:r>
            <a:r>
              <a:rPr lang="zh-CN" altLang="en-US" sz="2100" dirty="0" smtClean="0">
                <a:latin typeface="微软雅黑" panose="020B0503020204020204" pitchFamily="34" charset="-122"/>
                <a:ea typeface="微软雅黑" panose="020B0503020204020204" pitchFamily="34" charset="-122"/>
              </a:rPr>
              <a:t>。</a:t>
            </a:r>
            <a:endParaRPr lang="en-US" altLang="zh-CN" sz="2100" dirty="0" smtClean="0">
              <a:latin typeface="微软雅黑" panose="020B0503020204020204" pitchFamily="34" charset="-122"/>
              <a:ea typeface="微软雅黑" panose="020B0503020204020204" pitchFamily="34" charset="-122"/>
            </a:endParaRPr>
          </a:p>
          <a:p>
            <a:pPr lvl="1"/>
            <a:r>
              <a:rPr lang="zh-CN" altLang="en-US" sz="2100" dirty="0" smtClean="0">
                <a:latin typeface="微软雅黑" panose="020B0503020204020204" pitchFamily="34" charset="-122"/>
                <a:ea typeface="微软雅黑" panose="020B0503020204020204" pitchFamily="34" charset="-122"/>
              </a:rPr>
              <a:t>“</a:t>
            </a:r>
            <a:r>
              <a:rPr lang="en-US" altLang="zh-CN" sz="2100" dirty="0">
                <a:latin typeface="微软雅黑" panose="020B0503020204020204" pitchFamily="34" charset="-122"/>
                <a:ea typeface="微软雅黑" panose="020B0503020204020204" pitchFamily="34" charset="-122"/>
              </a:rPr>
              <a:t>{n{m</a:t>
            </a:r>
            <a:r>
              <a:rPr lang="en-US" altLang="zh-CN" sz="2100" dirty="0" smtClean="0">
                <a:latin typeface="微软雅黑" panose="020B0503020204020204" pitchFamily="34" charset="-122"/>
                <a:ea typeface="微软雅黑" panose="020B0503020204020204" pitchFamily="34" charset="-122"/>
              </a:rPr>
              <a:t>}}”</a:t>
            </a:r>
            <a:r>
              <a:rPr lang="zh-CN" altLang="en-US" sz="2100" dirty="0" smtClean="0">
                <a:latin typeface="微软雅黑" panose="020B0503020204020204" pitchFamily="34" charset="-122"/>
                <a:ea typeface="微软雅黑" panose="020B0503020204020204" pitchFamily="34" charset="-122"/>
              </a:rPr>
              <a:t>表示</a:t>
            </a:r>
            <a:r>
              <a:rPr lang="zh-CN" altLang="en-US" sz="2100" dirty="0">
                <a:latin typeface="微软雅黑" panose="020B0503020204020204" pitchFamily="34" charset="-122"/>
                <a:ea typeface="微软雅黑" panose="020B0503020204020204" pitchFamily="34" charset="-122"/>
              </a:rPr>
              <a:t>将</a:t>
            </a:r>
            <a:r>
              <a:rPr lang="en-US" altLang="zh-CN" sz="2100" dirty="0" smtClean="0">
                <a:latin typeface="微软雅黑" panose="020B0503020204020204" pitchFamily="34" charset="-122"/>
                <a:ea typeface="微软雅黑" panose="020B0503020204020204" pitchFamily="34" charset="-122"/>
              </a:rPr>
              <a:t>n</a:t>
            </a:r>
            <a:r>
              <a:rPr lang="zh-CN" altLang="en-US" sz="2100" dirty="0" smtClean="0">
                <a:latin typeface="微软雅黑" panose="020B0503020204020204" pitchFamily="34" charset="-122"/>
                <a:ea typeface="微软雅黑" panose="020B0503020204020204" pitchFamily="34" charset="-122"/>
              </a:rPr>
              <a:t>个</a:t>
            </a:r>
            <a:r>
              <a:rPr lang="en-US" altLang="zh-CN" sz="2100" dirty="0" smtClean="0">
                <a:latin typeface="微软雅黑" panose="020B0503020204020204" pitchFamily="34" charset="-122"/>
                <a:ea typeface="微软雅黑" panose="020B0503020204020204" pitchFamily="34" charset="-122"/>
              </a:rPr>
              <a:t>m</a:t>
            </a:r>
            <a:r>
              <a:rPr lang="zh-CN" altLang="en-US" sz="2100" dirty="0" smtClean="0">
                <a:latin typeface="微软雅黑" panose="020B0503020204020204" pitchFamily="34" charset="-122"/>
                <a:ea typeface="微软雅黑" panose="020B0503020204020204" pitchFamily="34" charset="-122"/>
              </a:rPr>
              <a:t>拼接。</a:t>
            </a:r>
            <a:endParaRPr lang="en-US" altLang="zh-CN" sz="2100" dirty="0">
              <a:latin typeface="微软雅黑" panose="020B0503020204020204" pitchFamily="34" charset="-122"/>
              <a:ea typeface="微软雅黑" panose="020B0503020204020204" pitchFamily="34" charset="-122"/>
            </a:endParaRPr>
          </a:p>
          <a:p>
            <a:pPr lvl="1"/>
            <a:r>
              <a:rPr lang="zh-CN" altLang="en-US" sz="2100" dirty="0" smtClean="0">
                <a:latin typeface="微软雅黑" panose="020B0503020204020204" pitchFamily="34" charset="-122"/>
                <a:ea typeface="微软雅黑" panose="020B0503020204020204" pitchFamily="34" charset="-122"/>
              </a:rPr>
              <a:t>是唯一</a:t>
            </a:r>
            <a:r>
              <a:rPr lang="zh-CN" altLang="en-US" sz="2100" dirty="0">
                <a:latin typeface="微软雅黑" panose="020B0503020204020204" pitchFamily="34" charset="-122"/>
                <a:ea typeface="微软雅黑" panose="020B0503020204020204" pitchFamily="34" charset="-122"/>
              </a:rPr>
              <a:t>一个操作数数量可变的运算符，操作数之间用“</a:t>
            </a:r>
            <a:r>
              <a:rPr lang="en-US" altLang="zh-CN" sz="2100" dirty="0">
                <a:latin typeface="微软雅黑" panose="020B0503020204020204" pitchFamily="34" charset="-122"/>
                <a:ea typeface="微软雅黑" panose="020B0503020204020204" pitchFamily="34" charset="-122"/>
              </a:rPr>
              <a:t>,”</a:t>
            </a:r>
            <a:r>
              <a:rPr lang="zh-CN" altLang="en-US" sz="2100" dirty="0">
                <a:latin typeface="微软雅黑" panose="020B0503020204020204" pitchFamily="34" charset="-122"/>
                <a:ea typeface="微软雅黑" panose="020B0503020204020204" pitchFamily="34" charset="-122"/>
              </a:rPr>
              <a:t>分开。</a:t>
            </a:r>
            <a:endParaRPr lang="en-US" altLang="zh-CN" sz="2100" dirty="0">
              <a:latin typeface="微软雅黑" panose="020B0503020204020204" pitchFamily="34" charset="-122"/>
              <a:ea typeface="微软雅黑" panose="020B0503020204020204" pitchFamily="34" charset="-122"/>
            </a:endParaRPr>
          </a:p>
          <a:p>
            <a:pPr lvl="1"/>
            <a:r>
              <a:rPr lang="zh-CN" altLang="en-US" sz="2100" dirty="0">
                <a:latin typeface="微软雅黑" panose="020B0503020204020204" pitchFamily="34" charset="-122"/>
                <a:ea typeface="微软雅黑" panose="020B0503020204020204" pitchFamily="34" charset="-122"/>
              </a:rPr>
              <a:t>位拼接运算结果的位宽为所有操作数的位宽之和。</a:t>
            </a:r>
            <a:endParaRPr lang="en-US" altLang="zh-CN" sz="2100" dirty="0">
              <a:latin typeface="微软雅黑" panose="020B0503020204020204" pitchFamily="34" charset="-122"/>
              <a:ea typeface="微软雅黑" panose="020B0503020204020204" pitchFamily="34" charset="-122"/>
            </a:endParaRPr>
          </a:p>
          <a:p>
            <a:pPr marL="914400" lvl="2" indent="0">
              <a:buNone/>
            </a:pPr>
            <a:r>
              <a:rPr lang="zh-CN" altLang="en-US" sz="2100" dirty="0" smtClean="0">
                <a:solidFill>
                  <a:srgbClr val="00B050"/>
                </a:solidFill>
                <a:latin typeface="微软雅黑" panose="020B0503020204020204" pitchFamily="34" charset="-122"/>
                <a:ea typeface="微软雅黑" panose="020B0503020204020204" pitchFamily="34" charset="-122"/>
              </a:rPr>
              <a:t>如：若</a:t>
            </a:r>
            <a:r>
              <a:rPr lang="en-US" altLang="zh-CN" sz="2100" dirty="0">
                <a:solidFill>
                  <a:srgbClr val="00B050"/>
                </a:solidFill>
                <a:latin typeface="微软雅黑" panose="020B0503020204020204" pitchFamily="34" charset="-122"/>
                <a:ea typeface="微软雅黑" panose="020B0503020204020204" pitchFamily="34" charset="-122"/>
              </a:rPr>
              <a:t>a = </a:t>
            </a:r>
            <a:r>
              <a:rPr lang="en-US" altLang="zh-CN" sz="2100" dirty="0" smtClean="0">
                <a:solidFill>
                  <a:srgbClr val="00B050"/>
                </a:solidFill>
                <a:latin typeface="微软雅黑" panose="020B0503020204020204" pitchFamily="34" charset="-122"/>
                <a:ea typeface="微软雅黑" panose="020B0503020204020204" pitchFamily="34" charset="-122"/>
              </a:rPr>
              <a:t>2</a:t>
            </a:r>
            <a:r>
              <a:rPr lang="en-US" altLang="zh-CN" dirty="0">
                <a:solidFill>
                  <a:srgbClr val="00B050"/>
                </a:solidFill>
                <a:latin typeface="微软雅黑" panose="020B0503020204020204" pitchFamily="34" charset="-122"/>
                <a:ea typeface="微软雅黑" panose="020B0503020204020204" pitchFamily="34" charset="-122"/>
              </a:rPr>
              <a:t>'</a:t>
            </a:r>
            <a:r>
              <a:rPr lang="en-US" altLang="zh-CN" sz="2100" dirty="0" smtClean="0">
                <a:solidFill>
                  <a:srgbClr val="00B050"/>
                </a:solidFill>
                <a:latin typeface="微软雅黑" panose="020B0503020204020204" pitchFamily="34" charset="-122"/>
                <a:ea typeface="微软雅黑" panose="020B0503020204020204" pitchFamily="34" charset="-122"/>
              </a:rPr>
              <a:t>b11</a:t>
            </a:r>
            <a:r>
              <a:rPr lang="zh-CN" altLang="en-US" sz="2100" dirty="0">
                <a:solidFill>
                  <a:srgbClr val="00B050"/>
                </a:solidFill>
                <a:latin typeface="微软雅黑" panose="020B0503020204020204" pitchFamily="34" charset="-122"/>
                <a:ea typeface="微软雅黑" panose="020B0503020204020204" pitchFamily="34" charset="-122"/>
              </a:rPr>
              <a:t>，</a:t>
            </a:r>
            <a:r>
              <a:rPr lang="en-US" altLang="zh-CN" sz="2100" dirty="0">
                <a:solidFill>
                  <a:srgbClr val="00B050"/>
                </a:solidFill>
                <a:latin typeface="微软雅黑" panose="020B0503020204020204" pitchFamily="34" charset="-122"/>
                <a:ea typeface="微软雅黑" panose="020B0503020204020204" pitchFamily="34" charset="-122"/>
              </a:rPr>
              <a:t>b = </a:t>
            </a:r>
            <a:r>
              <a:rPr lang="en-US" altLang="zh-CN" sz="2100" dirty="0" smtClean="0">
                <a:solidFill>
                  <a:srgbClr val="00B050"/>
                </a:solidFill>
                <a:latin typeface="微软雅黑" panose="020B0503020204020204" pitchFamily="34" charset="-122"/>
                <a:ea typeface="微软雅黑" panose="020B0503020204020204" pitchFamily="34" charset="-122"/>
              </a:rPr>
              <a:t>4</a:t>
            </a:r>
            <a:r>
              <a:rPr lang="en-US" altLang="zh-CN" dirty="0">
                <a:solidFill>
                  <a:srgbClr val="00B050"/>
                </a:solidFill>
                <a:latin typeface="微软雅黑" panose="020B0503020204020204" pitchFamily="34" charset="-122"/>
                <a:ea typeface="微软雅黑" panose="020B0503020204020204" pitchFamily="34" charset="-122"/>
              </a:rPr>
              <a:t>'</a:t>
            </a:r>
            <a:r>
              <a:rPr lang="en-US" altLang="zh-CN" sz="2100" dirty="0" smtClean="0">
                <a:solidFill>
                  <a:srgbClr val="00B050"/>
                </a:solidFill>
                <a:latin typeface="微软雅黑" panose="020B0503020204020204" pitchFamily="34" charset="-122"/>
                <a:ea typeface="微软雅黑" panose="020B0503020204020204" pitchFamily="34" charset="-122"/>
              </a:rPr>
              <a:t>b1101</a:t>
            </a:r>
            <a:r>
              <a:rPr lang="zh-CN" altLang="en-US" sz="2100" dirty="0">
                <a:solidFill>
                  <a:srgbClr val="00B050"/>
                </a:solidFill>
                <a:latin typeface="微软雅黑" panose="020B0503020204020204" pitchFamily="34" charset="-122"/>
                <a:ea typeface="微软雅黑" panose="020B0503020204020204" pitchFamily="34" charset="-122"/>
              </a:rPr>
              <a:t>，则</a:t>
            </a:r>
            <a:r>
              <a:rPr lang="en-US" altLang="zh-CN" sz="2100" dirty="0">
                <a:solidFill>
                  <a:srgbClr val="00B050"/>
                </a:solidFill>
                <a:latin typeface="微软雅黑" panose="020B0503020204020204" pitchFamily="34" charset="-122"/>
                <a:ea typeface="微软雅黑" panose="020B0503020204020204" pitchFamily="34" charset="-122"/>
              </a:rPr>
              <a:t>{a, b[1:0], </a:t>
            </a:r>
            <a:r>
              <a:rPr lang="en-US" altLang="zh-CN" sz="2100" dirty="0" smtClean="0">
                <a:solidFill>
                  <a:srgbClr val="00B050"/>
                </a:solidFill>
                <a:latin typeface="微软雅黑" panose="020B0503020204020204" pitchFamily="34" charset="-122"/>
                <a:ea typeface="微软雅黑" panose="020B0503020204020204" pitchFamily="34" charset="-122"/>
              </a:rPr>
              <a:t>3</a:t>
            </a:r>
            <a:r>
              <a:rPr lang="en-US" altLang="zh-CN" dirty="0">
                <a:solidFill>
                  <a:srgbClr val="00B050"/>
                </a:solidFill>
                <a:latin typeface="微软雅黑" panose="020B0503020204020204" pitchFamily="34" charset="-122"/>
                <a:ea typeface="微软雅黑" panose="020B0503020204020204" pitchFamily="34" charset="-122"/>
              </a:rPr>
              <a:t>'</a:t>
            </a:r>
            <a:r>
              <a:rPr lang="en-US" altLang="zh-CN" sz="2100" dirty="0" smtClean="0">
                <a:solidFill>
                  <a:srgbClr val="00B050"/>
                </a:solidFill>
                <a:latin typeface="微软雅黑" panose="020B0503020204020204" pitchFamily="34" charset="-122"/>
                <a:ea typeface="微软雅黑" panose="020B0503020204020204" pitchFamily="34" charset="-122"/>
              </a:rPr>
              <a:t>b0</a:t>
            </a:r>
            <a:r>
              <a:rPr lang="en-US" altLang="zh-CN" sz="2100" dirty="0">
                <a:solidFill>
                  <a:srgbClr val="00B050"/>
                </a:solidFill>
                <a:latin typeface="微软雅黑" panose="020B0503020204020204" pitchFamily="34" charset="-122"/>
                <a:ea typeface="微软雅黑" panose="020B0503020204020204" pitchFamily="34" charset="-122"/>
              </a:rPr>
              <a:t>} = </a:t>
            </a:r>
            <a:r>
              <a:rPr lang="en-US" altLang="zh-CN" sz="2100" dirty="0" smtClean="0">
                <a:solidFill>
                  <a:srgbClr val="00B050"/>
                </a:solidFill>
                <a:latin typeface="微软雅黑" panose="020B0503020204020204" pitchFamily="34" charset="-122"/>
                <a:ea typeface="微软雅黑" panose="020B0503020204020204" pitchFamily="34" charset="-122"/>
              </a:rPr>
              <a:t>7</a:t>
            </a:r>
            <a:r>
              <a:rPr lang="en-US" altLang="zh-CN" dirty="0">
                <a:solidFill>
                  <a:srgbClr val="00B050"/>
                </a:solidFill>
                <a:latin typeface="微软雅黑" panose="020B0503020204020204" pitchFamily="34" charset="-122"/>
                <a:ea typeface="微软雅黑" panose="020B0503020204020204" pitchFamily="34" charset="-122"/>
              </a:rPr>
              <a:t>'</a:t>
            </a:r>
            <a:r>
              <a:rPr lang="en-US" altLang="zh-CN" sz="2100" dirty="0" smtClean="0">
                <a:solidFill>
                  <a:srgbClr val="00B050"/>
                </a:solidFill>
                <a:latin typeface="微软雅黑" panose="020B0503020204020204" pitchFamily="34" charset="-122"/>
                <a:ea typeface="微软雅黑" panose="020B0503020204020204" pitchFamily="34" charset="-122"/>
              </a:rPr>
              <a:t>b1101000</a:t>
            </a:r>
            <a:r>
              <a:rPr lang="zh-CN" altLang="en-US" sz="2100" dirty="0">
                <a:solidFill>
                  <a:srgbClr val="00B050"/>
                </a:solidFill>
                <a:latin typeface="微软雅黑" panose="020B0503020204020204" pitchFamily="34" charset="-122"/>
                <a:ea typeface="微软雅黑" panose="020B0503020204020204" pitchFamily="34" charset="-122"/>
              </a:rPr>
              <a:t>；</a:t>
            </a:r>
            <a:r>
              <a:rPr lang="en-US" altLang="zh-CN" sz="2100" dirty="0">
                <a:solidFill>
                  <a:srgbClr val="00B050"/>
                </a:solidFill>
                <a:latin typeface="微软雅黑" panose="020B0503020204020204" pitchFamily="34" charset="-122"/>
                <a:ea typeface="微软雅黑" panose="020B0503020204020204" pitchFamily="34" charset="-122"/>
              </a:rPr>
              <a:t>{a, {2{c, b}}} = {a, c, b, c, b}</a:t>
            </a:r>
            <a:r>
              <a:rPr lang="zh-CN" altLang="en-US" sz="2100" dirty="0">
                <a:solidFill>
                  <a:srgbClr val="00B050"/>
                </a:solidFill>
                <a:latin typeface="微软雅黑" panose="020B0503020204020204" pitchFamily="34" charset="-122"/>
                <a:ea typeface="微软雅黑" panose="020B0503020204020204" pitchFamily="34" charset="-122"/>
              </a:rPr>
              <a:t>。</a:t>
            </a:r>
            <a:endParaRPr lang="en-US" altLang="zh-CN" sz="2100" dirty="0">
              <a:solidFill>
                <a:srgbClr val="00B050"/>
              </a:solidFill>
              <a:latin typeface="微软雅黑" panose="020B0503020204020204" pitchFamily="34" charset="-122"/>
              <a:ea typeface="微软雅黑" panose="020B0503020204020204" pitchFamily="34" charset="-122"/>
            </a:endParaRPr>
          </a:p>
          <a:p>
            <a:pPr lvl="1"/>
            <a:r>
              <a:rPr lang="zh-CN" altLang="en-US" sz="2100" dirty="0">
                <a:latin typeface="微软雅黑" panose="020B0503020204020204" pitchFamily="34" charset="-122"/>
                <a:ea typeface="微软雅黑" panose="020B0503020204020204" pitchFamily="34" charset="-122"/>
              </a:rPr>
              <a:t>位拼接运算符的行为相当于信号集线器，无需综合出逻辑门器件</a:t>
            </a:r>
            <a:r>
              <a:rPr lang="zh-CN" altLang="en-US" sz="2100" dirty="0" smtClean="0">
                <a:latin typeface="微软雅黑" panose="020B0503020204020204" pitchFamily="34" charset="-122"/>
                <a:ea typeface="微软雅黑" panose="020B0503020204020204" pitchFamily="34" charset="-122"/>
              </a:rPr>
              <a:t>。</a:t>
            </a:r>
            <a:endParaRPr lang="en-US" altLang="zh-CN" sz="2100"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496B8515-1946-43F7-BF59-47D6BADE0A5F}"/>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45</a:t>
            </a:fld>
            <a:endParaRPr lang="en-US" altLang="zh-CN"/>
          </a:p>
        </p:txBody>
      </p:sp>
    </p:spTree>
    <p:extLst>
      <p:ext uri="{BB962C8B-B14F-4D97-AF65-F5344CB8AC3E}">
        <p14:creationId xmlns:p14="http://schemas.microsoft.com/office/powerpoint/2010/main" val="295502544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FC5128-7C1C-4035-8940-63DAEDADBB6A}"/>
              </a:ext>
            </a:extLst>
          </p:cNvPr>
          <p:cNvSpPr>
            <a:spLocks noGrp="1"/>
          </p:cNvSpPr>
          <p:nvPr>
            <p:ph type="title"/>
          </p:nvPr>
        </p:nvSpPr>
        <p:spPr/>
        <p:txBody>
          <a:bodyPr/>
          <a:lstStyle/>
          <a:p>
            <a:r>
              <a:rPr lang="en-US" altLang="zh-CN" b="1" dirty="0"/>
              <a:t>3.4 </a:t>
            </a:r>
            <a:r>
              <a:rPr lang="zh-CN" altLang="en-US" b="1" dirty="0"/>
              <a:t>运算符及其优先级</a:t>
            </a:r>
          </a:p>
        </p:txBody>
      </p:sp>
      <p:sp>
        <p:nvSpPr>
          <p:cNvPr id="3" name="内容占位符 2">
            <a:extLst>
              <a:ext uri="{FF2B5EF4-FFF2-40B4-BE49-F238E27FC236}">
                <a16:creationId xmlns:a16="http://schemas.microsoft.com/office/drawing/2014/main" id="{093C2BD0-CA0D-406E-87AC-C0DCFA5325D8}"/>
              </a:ext>
            </a:extLst>
          </p:cNvPr>
          <p:cNvSpPr>
            <a:spLocks noGrp="1"/>
          </p:cNvSpPr>
          <p:nvPr>
            <p:ph idx="1"/>
          </p:nvPr>
        </p:nvSpPr>
        <p:spPr>
          <a:xfrm>
            <a:off x="369521" y="806580"/>
            <a:ext cx="8523654" cy="5849807"/>
          </a:xfrm>
        </p:spPr>
        <p:txBody>
          <a:bodyPr/>
          <a:lstStyle/>
          <a:p>
            <a:pPr marL="514350" indent="-514350">
              <a:lnSpc>
                <a:spcPct val="114000"/>
              </a:lnSpc>
              <a:buClr>
                <a:srgbClr val="C00000"/>
              </a:buClr>
              <a:buSzPct val="100000"/>
              <a:buFont typeface="+mj-lt"/>
              <a:buAutoNum type="arabicPeriod" startAt="8"/>
            </a:pPr>
            <a:r>
              <a:rPr lang="zh-CN" altLang="en-US" sz="2000" b="1" dirty="0">
                <a:solidFill>
                  <a:srgbClr val="C00000"/>
                </a:solidFill>
              </a:rPr>
              <a:t>移位运算符</a:t>
            </a:r>
            <a:endParaRPr lang="en-US" altLang="zh-CN" sz="2000" b="1" dirty="0">
              <a:solidFill>
                <a:srgbClr val="C00000"/>
              </a:solidFill>
            </a:endParaRPr>
          </a:p>
          <a:p>
            <a:pPr lvl="1"/>
            <a:r>
              <a:rPr lang="zh-CN" altLang="en-US" sz="2100" dirty="0">
                <a:latin typeface="微软雅黑" panose="020B0503020204020204" pitchFamily="34" charset="-122"/>
                <a:ea typeface="微软雅黑" panose="020B0503020204020204" pitchFamily="34" charset="-122"/>
              </a:rPr>
              <a:t>包括“</a:t>
            </a:r>
            <a:r>
              <a:rPr lang="en-US" altLang="zh-CN" sz="2100" dirty="0">
                <a:latin typeface="微软雅黑" panose="020B0503020204020204" pitchFamily="34" charset="-122"/>
                <a:ea typeface="微软雅黑" panose="020B0503020204020204" pitchFamily="34" charset="-122"/>
              </a:rPr>
              <a:t>&gt;&gt;”</a:t>
            </a:r>
            <a:r>
              <a:rPr lang="zh-CN" altLang="en-US" sz="2100" dirty="0">
                <a:latin typeface="微软雅黑" panose="020B0503020204020204" pitchFamily="34" charset="-122"/>
                <a:ea typeface="微软雅黑" panose="020B0503020204020204" pitchFamily="34" charset="-122"/>
              </a:rPr>
              <a:t>和“</a:t>
            </a:r>
            <a:r>
              <a:rPr lang="en-US" altLang="zh-CN" sz="2100" dirty="0">
                <a:latin typeface="微软雅黑" panose="020B0503020204020204" pitchFamily="34" charset="-122"/>
                <a:ea typeface="微软雅黑" panose="020B0503020204020204" pitchFamily="34" charset="-122"/>
              </a:rPr>
              <a:t>&lt;&lt;”</a:t>
            </a:r>
            <a:r>
              <a:rPr lang="zh-CN" altLang="en-US" sz="2100" dirty="0">
                <a:latin typeface="微软雅黑" panose="020B0503020204020204" pitchFamily="34" charset="-122"/>
                <a:ea typeface="微软雅黑" panose="020B0503020204020204" pitchFamily="34" charset="-122"/>
              </a:rPr>
              <a:t>，分别进行逻辑右移和逻辑左移运算。</a:t>
            </a:r>
            <a:endParaRPr lang="en-US" altLang="zh-CN" sz="2100" dirty="0">
              <a:latin typeface="微软雅黑" panose="020B0503020204020204" pitchFamily="34" charset="-122"/>
              <a:ea typeface="微软雅黑" panose="020B0503020204020204" pitchFamily="34" charset="-122"/>
            </a:endParaRPr>
          </a:p>
          <a:p>
            <a:pPr lvl="1"/>
            <a:r>
              <a:rPr lang="zh-CN" altLang="en-US" sz="2100" dirty="0">
                <a:latin typeface="微软雅黑" panose="020B0503020204020204" pitchFamily="34" charset="-122"/>
                <a:ea typeface="微软雅黑" panose="020B0503020204020204" pitchFamily="34" charset="-122"/>
              </a:rPr>
              <a:t>移位位数由右边的操作数给出，并用相应数量的</a:t>
            </a:r>
            <a:r>
              <a:rPr lang="en-US" altLang="zh-CN" sz="2100" dirty="0">
                <a:solidFill>
                  <a:srgbClr val="FF0000"/>
                </a:solidFill>
                <a:latin typeface="微软雅黑" panose="020B0503020204020204" pitchFamily="34" charset="-122"/>
                <a:ea typeface="微软雅黑" panose="020B0503020204020204" pitchFamily="34" charset="-122"/>
              </a:rPr>
              <a:t>0</a:t>
            </a:r>
            <a:r>
              <a:rPr lang="zh-CN" altLang="en-US" sz="2100" dirty="0">
                <a:solidFill>
                  <a:srgbClr val="FF0000"/>
                </a:solidFill>
                <a:latin typeface="微软雅黑" panose="020B0503020204020204" pitchFamily="34" charset="-122"/>
                <a:ea typeface="微软雅黑" panose="020B0503020204020204" pitchFamily="34" charset="-122"/>
              </a:rPr>
              <a:t>填补</a:t>
            </a:r>
            <a:r>
              <a:rPr lang="zh-CN" altLang="en-US" sz="2100" dirty="0">
                <a:latin typeface="微软雅黑" panose="020B0503020204020204" pitchFamily="34" charset="-122"/>
                <a:ea typeface="微软雅黑" panose="020B0503020204020204" pitchFamily="34" charset="-122"/>
              </a:rPr>
              <a:t>移出的空位。</a:t>
            </a:r>
            <a:endParaRPr lang="en-US" altLang="zh-CN" sz="2100" dirty="0">
              <a:latin typeface="微软雅黑" panose="020B0503020204020204" pitchFamily="34" charset="-122"/>
              <a:ea typeface="微软雅黑" panose="020B0503020204020204" pitchFamily="34" charset="-122"/>
            </a:endParaRPr>
          </a:p>
          <a:p>
            <a:pPr lvl="1"/>
            <a:r>
              <a:rPr lang="zh-CN" altLang="en-US" sz="2100" dirty="0">
                <a:latin typeface="微软雅黑" panose="020B0503020204020204" pitchFamily="34" charset="-122"/>
                <a:ea typeface="微软雅黑" panose="020B0503020204020204" pitchFamily="34" charset="-122"/>
              </a:rPr>
              <a:t>对于右移，结果位宽和被移位操作数的位宽相同；</a:t>
            </a:r>
            <a:endParaRPr lang="en-US" altLang="zh-CN" sz="2100" dirty="0">
              <a:latin typeface="微软雅黑" panose="020B0503020204020204" pitchFamily="34" charset="-122"/>
              <a:ea typeface="微软雅黑" panose="020B0503020204020204" pitchFamily="34" charset="-122"/>
            </a:endParaRPr>
          </a:p>
          <a:p>
            <a:pPr lvl="1"/>
            <a:r>
              <a:rPr lang="zh-CN" altLang="en-US" sz="2100" dirty="0">
                <a:latin typeface="微软雅黑" panose="020B0503020204020204" pitchFamily="34" charset="-122"/>
                <a:ea typeface="微软雅黑" panose="020B0503020204020204" pitchFamily="34" charset="-122"/>
              </a:rPr>
              <a:t>对于左移，结果位宽为被移位操作数的位宽</a:t>
            </a:r>
            <a:r>
              <a:rPr lang="zh-CN" altLang="en-US" sz="2100" dirty="0">
                <a:solidFill>
                  <a:srgbClr val="FF0000"/>
                </a:solidFill>
                <a:latin typeface="微软雅黑" panose="020B0503020204020204" pitchFamily="34" charset="-122"/>
                <a:ea typeface="微软雅黑" panose="020B0503020204020204" pitchFamily="34" charset="-122"/>
              </a:rPr>
              <a:t>加上</a:t>
            </a:r>
            <a:r>
              <a:rPr lang="zh-CN" altLang="en-US" sz="2100" dirty="0">
                <a:latin typeface="微软雅黑" panose="020B0503020204020204" pitchFamily="34" charset="-122"/>
                <a:ea typeface="微软雅黑" panose="020B0503020204020204" pitchFamily="34" charset="-122"/>
              </a:rPr>
              <a:t>左移的位数。</a:t>
            </a:r>
            <a:endParaRPr lang="en-US" altLang="zh-CN" sz="2100" dirty="0">
              <a:latin typeface="微软雅黑" panose="020B0503020204020204" pitchFamily="34" charset="-122"/>
              <a:ea typeface="微软雅黑" panose="020B0503020204020204" pitchFamily="34" charset="-122"/>
            </a:endParaRPr>
          </a:p>
          <a:p>
            <a:pPr marL="914400" lvl="2" indent="0">
              <a:buNone/>
            </a:pPr>
            <a:r>
              <a:rPr lang="zh-CN" altLang="en-US" sz="2100" dirty="0" smtClean="0">
                <a:solidFill>
                  <a:srgbClr val="00B050"/>
                </a:solidFill>
                <a:latin typeface="微软雅黑" panose="020B0503020204020204" pitchFamily="34" charset="-122"/>
                <a:ea typeface="微软雅黑" panose="020B0503020204020204" pitchFamily="34" charset="-122"/>
              </a:rPr>
              <a:t>如</a:t>
            </a:r>
            <a:r>
              <a:rPr lang="zh-CN" altLang="en-US" sz="2100" dirty="0">
                <a:solidFill>
                  <a:srgbClr val="00B050"/>
                </a:solidFill>
                <a:latin typeface="微软雅黑" panose="020B0503020204020204" pitchFamily="34" charset="-122"/>
                <a:ea typeface="微软雅黑" panose="020B0503020204020204" pitchFamily="34" charset="-122"/>
              </a:rPr>
              <a:t>：</a:t>
            </a:r>
            <a:r>
              <a:rPr lang="en-US" altLang="zh-CN" sz="2100" dirty="0" smtClean="0">
                <a:solidFill>
                  <a:srgbClr val="00B050"/>
                </a:solidFill>
                <a:latin typeface="微软雅黑" panose="020B0503020204020204" pitchFamily="34" charset="-122"/>
                <a:ea typeface="微软雅黑" panose="020B0503020204020204" pitchFamily="34" charset="-122"/>
              </a:rPr>
              <a:t>4</a:t>
            </a:r>
            <a:r>
              <a:rPr lang="en-US" altLang="zh-CN" dirty="0">
                <a:solidFill>
                  <a:srgbClr val="00B050"/>
                </a:solidFill>
                <a:latin typeface="微软雅黑" panose="020B0503020204020204" pitchFamily="34" charset="-122"/>
                <a:ea typeface="微软雅黑" panose="020B0503020204020204" pitchFamily="34" charset="-122"/>
              </a:rPr>
              <a:t>'</a:t>
            </a:r>
            <a:r>
              <a:rPr lang="en-US" altLang="zh-CN" sz="2100" dirty="0" smtClean="0">
                <a:solidFill>
                  <a:srgbClr val="00B050"/>
                </a:solidFill>
                <a:latin typeface="微软雅黑" panose="020B0503020204020204" pitchFamily="34" charset="-122"/>
                <a:ea typeface="微软雅黑" panose="020B0503020204020204" pitchFamily="34" charset="-122"/>
              </a:rPr>
              <a:t>b1001 </a:t>
            </a:r>
            <a:r>
              <a:rPr lang="en-US" altLang="zh-CN" sz="2100" dirty="0">
                <a:solidFill>
                  <a:srgbClr val="00B050"/>
                </a:solidFill>
                <a:latin typeface="微软雅黑" panose="020B0503020204020204" pitchFamily="34" charset="-122"/>
                <a:ea typeface="微软雅黑" panose="020B0503020204020204" pitchFamily="34" charset="-122"/>
              </a:rPr>
              <a:t>&gt;&gt; 3 = </a:t>
            </a:r>
            <a:r>
              <a:rPr lang="en-US" altLang="zh-CN" sz="2100" dirty="0" smtClean="0">
                <a:solidFill>
                  <a:srgbClr val="00B050"/>
                </a:solidFill>
                <a:latin typeface="微软雅黑" panose="020B0503020204020204" pitchFamily="34" charset="-122"/>
                <a:ea typeface="微软雅黑" panose="020B0503020204020204" pitchFamily="34" charset="-122"/>
              </a:rPr>
              <a:t>4</a:t>
            </a:r>
            <a:r>
              <a:rPr lang="en-US" altLang="zh-CN" dirty="0">
                <a:solidFill>
                  <a:srgbClr val="00B050"/>
                </a:solidFill>
                <a:latin typeface="微软雅黑" panose="020B0503020204020204" pitchFamily="34" charset="-122"/>
                <a:ea typeface="微软雅黑" panose="020B0503020204020204" pitchFamily="34" charset="-122"/>
              </a:rPr>
              <a:t>'</a:t>
            </a:r>
            <a:r>
              <a:rPr lang="en-US" altLang="zh-CN" sz="2100" dirty="0" smtClean="0">
                <a:solidFill>
                  <a:srgbClr val="00B050"/>
                </a:solidFill>
                <a:latin typeface="微软雅黑" panose="020B0503020204020204" pitchFamily="34" charset="-122"/>
                <a:ea typeface="微软雅黑" panose="020B0503020204020204" pitchFamily="34" charset="-122"/>
              </a:rPr>
              <a:t>b0001</a:t>
            </a:r>
            <a:r>
              <a:rPr lang="zh-CN" altLang="en-US" sz="2100" dirty="0">
                <a:solidFill>
                  <a:srgbClr val="00B050"/>
                </a:solidFill>
                <a:latin typeface="微软雅黑" panose="020B0503020204020204" pitchFamily="34" charset="-122"/>
                <a:ea typeface="微软雅黑" panose="020B0503020204020204" pitchFamily="34" charset="-122"/>
              </a:rPr>
              <a:t>；</a:t>
            </a:r>
            <a:r>
              <a:rPr lang="en-US" altLang="zh-CN" sz="2100" dirty="0" smtClean="0">
                <a:solidFill>
                  <a:srgbClr val="00B050"/>
                </a:solidFill>
                <a:latin typeface="微软雅黑" panose="020B0503020204020204" pitchFamily="34" charset="-122"/>
                <a:ea typeface="微软雅黑" panose="020B0503020204020204" pitchFamily="34" charset="-122"/>
              </a:rPr>
              <a:t>4</a:t>
            </a:r>
            <a:r>
              <a:rPr lang="en-US" altLang="zh-CN" dirty="0">
                <a:solidFill>
                  <a:srgbClr val="00B050"/>
                </a:solidFill>
                <a:latin typeface="微软雅黑" panose="020B0503020204020204" pitchFamily="34" charset="-122"/>
                <a:ea typeface="微软雅黑" panose="020B0503020204020204" pitchFamily="34" charset="-122"/>
              </a:rPr>
              <a:t>'</a:t>
            </a:r>
            <a:r>
              <a:rPr lang="en-US" altLang="zh-CN" sz="2100" dirty="0" smtClean="0">
                <a:solidFill>
                  <a:srgbClr val="00B050"/>
                </a:solidFill>
                <a:latin typeface="微软雅黑" panose="020B0503020204020204" pitchFamily="34" charset="-122"/>
                <a:ea typeface="微软雅黑" panose="020B0503020204020204" pitchFamily="34" charset="-122"/>
              </a:rPr>
              <a:t>b1001 </a:t>
            </a:r>
            <a:r>
              <a:rPr lang="en-US" altLang="zh-CN" sz="2100" dirty="0">
                <a:solidFill>
                  <a:srgbClr val="00B050"/>
                </a:solidFill>
                <a:latin typeface="微软雅黑" panose="020B0503020204020204" pitchFamily="34" charset="-122"/>
                <a:ea typeface="微软雅黑" panose="020B0503020204020204" pitchFamily="34" charset="-122"/>
              </a:rPr>
              <a:t>&lt;&lt; 2 = </a:t>
            </a:r>
            <a:r>
              <a:rPr lang="en-US" altLang="zh-CN" sz="2100" dirty="0" smtClean="0">
                <a:solidFill>
                  <a:srgbClr val="00B050"/>
                </a:solidFill>
                <a:latin typeface="微软雅黑" panose="020B0503020204020204" pitchFamily="34" charset="-122"/>
                <a:ea typeface="微软雅黑" panose="020B0503020204020204" pitchFamily="34" charset="-122"/>
              </a:rPr>
              <a:t>6</a:t>
            </a:r>
            <a:r>
              <a:rPr lang="en-US" altLang="zh-CN" dirty="0">
                <a:solidFill>
                  <a:srgbClr val="00B050"/>
                </a:solidFill>
                <a:latin typeface="微软雅黑" panose="020B0503020204020204" pitchFamily="34" charset="-122"/>
                <a:ea typeface="微软雅黑" panose="020B0503020204020204" pitchFamily="34" charset="-122"/>
              </a:rPr>
              <a:t>'</a:t>
            </a:r>
            <a:r>
              <a:rPr lang="en-US" altLang="zh-CN" sz="2100" dirty="0" smtClean="0">
                <a:solidFill>
                  <a:srgbClr val="00B050"/>
                </a:solidFill>
                <a:latin typeface="微软雅黑" panose="020B0503020204020204" pitchFamily="34" charset="-122"/>
                <a:ea typeface="微软雅黑" panose="020B0503020204020204" pitchFamily="34" charset="-122"/>
              </a:rPr>
              <a:t>b100100</a:t>
            </a:r>
            <a:r>
              <a:rPr lang="zh-CN" altLang="en-US" sz="2100" dirty="0" smtClean="0">
                <a:solidFill>
                  <a:srgbClr val="00B050"/>
                </a:solidFill>
                <a:latin typeface="微软雅黑" panose="020B0503020204020204" pitchFamily="34" charset="-122"/>
                <a:ea typeface="微软雅黑" panose="020B0503020204020204" pitchFamily="34" charset="-122"/>
              </a:rPr>
              <a:t>；</a:t>
            </a:r>
            <a:r>
              <a:rPr lang="en-US" altLang="zh-CN" sz="2100" dirty="0" smtClean="0">
                <a:solidFill>
                  <a:srgbClr val="00B050"/>
                </a:solidFill>
                <a:latin typeface="微软雅黑" panose="020B0503020204020204" pitchFamily="34" charset="-122"/>
                <a:ea typeface="微软雅黑" panose="020B0503020204020204" pitchFamily="34" charset="-122"/>
              </a:rPr>
              <a:t>1 </a:t>
            </a:r>
            <a:r>
              <a:rPr lang="en-US" altLang="zh-CN" sz="2100" dirty="0">
                <a:solidFill>
                  <a:srgbClr val="00B050"/>
                </a:solidFill>
                <a:latin typeface="微软雅黑" panose="020B0503020204020204" pitchFamily="34" charset="-122"/>
                <a:ea typeface="微软雅黑" panose="020B0503020204020204" pitchFamily="34" charset="-122"/>
              </a:rPr>
              <a:t>&lt;&lt; 4 = </a:t>
            </a:r>
            <a:r>
              <a:rPr lang="en-US" altLang="zh-CN" sz="2100" dirty="0" smtClean="0">
                <a:solidFill>
                  <a:srgbClr val="00B050"/>
                </a:solidFill>
                <a:latin typeface="微软雅黑" panose="020B0503020204020204" pitchFamily="34" charset="-122"/>
                <a:ea typeface="微软雅黑" panose="020B0503020204020204" pitchFamily="34" charset="-122"/>
              </a:rPr>
              <a:t>36</a:t>
            </a:r>
            <a:r>
              <a:rPr lang="en-US" altLang="zh-CN" dirty="0">
                <a:solidFill>
                  <a:srgbClr val="00B050"/>
                </a:solidFill>
                <a:latin typeface="微软雅黑" panose="020B0503020204020204" pitchFamily="34" charset="-122"/>
                <a:ea typeface="微软雅黑" panose="020B0503020204020204" pitchFamily="34" charset="-122"/>
              </a:rPr>
              <a:t>'</a:t>
            </a:r>
            <a:r>
              <a:rPr lang="en-US" altLang="zh-CN" sz="2100" dirty="0" smtClean="0">
                <a:solidFill>
                  <a:srgbClr val="00B050"/>
                </a:solidFill>
                <a:latin typeface="微软雅黑" panose="020B0503020204020204" pitchFamily="34" charset="-122"/>
                <a:ea typeface="微软雅黑" panose="020B0503020204020204" pitchFamily="34" charset="-122"/>
              </a:rPr>
              <a:t>b10000</a:t>
            </a:r>
            <a:r>
              <a:rPr lang="zh-CN" altLang="en-US" sz="2100" dirty="0">
                <a:solidFill>
                  <a:srgbClr val="00B050"/>
                </a:solidFill>
                <a:latin typeface="微软雅黑" panose="020B0503020204020204" pitchFamily="34" charset="-122"/>
                <a:ea typeface="微软雅黑" panose="020B0503020204020204" pitchFamily="34" charset="-122"/>
              </a:rPr>
              <a:t>。</a:t>
            </a:r>
            <a:endParaRPr lang="en-US" altLang="zh-CN" sz="2100" dirty="0">
              <a:solidFill>
                <a:srgbClr val="00B050"/>
              </a:solidFill>
              <a:latin typeface="微软雅黑" panose="020B0503020204020204" pitchFamily="34" charset="-122"/>
              <a:ea typeface="微软雅黑" panose="020B0503020204020204" pitchFamily="34" charset="-122"/>
            </a:endParaRPr>
          </a:p>
          <a:p>
            <a:pPr lvl="1"/>
            <a:r>
              <a:rPr lang="zh-CN" altLang="en-US" sz="2100" dirty="0">
                <a:latin typeface="微软雅黑" panose="020B0503020204020204" pitchFamily="34" charset="-122"/>
                <a:ea typeface="微软雅黑" panose="020B0503020204020204" pitchFamily="34" charset="-122"/>
              </a:rPr>
              <a:t>若移位位数为</a:t>
            </a:r>
            <a:r>
              <a:rPr lang="zh-CN" altLang="en-US" sz="2100" dirty="0">
                <a:solidFill>
                  <a:srgbClr val="FF0000"/>
                </a:solidFill>
                <a:latin typeface="微软雅黑" panose="020B0503020204020204" pitchFamily="34" charset="-122"/>
                <a:ea typeface="微软雅黑" panose="020B0503020204020204" pitchFamily="34" charset="-122"/>
              </a:rPr>
              <a:t>常量</a:t>
            </a:r>
            <a:r>
              <a:rPr lang="zh-CN" altLang="en-US" sz="2100" dirty="0">
                <a:latin typeface="微软雅黑" panose="020B0503020204020204" pitchFamily="34" charset="-122"/>
                <a:ea typeface="微软雅黑" panose="020B0503020204020204" pitchFamily="34" charset="-122"/>
              </a:rPr>
              <a:t>，则移位运算符的行为可通过位拼接运算符和下标选择来表达。</a:t>
            </a:r>
            <a:endParaRPr lang="en-US" altLang="zh-CN" sz="2100" dirty="0">
              <a:latin typeface="微软雅黑" panose="020B0503020204020204" pitchFamily="34" charset="-122"/>
              <a:ea typeface="微软雅黑" panose="020B0503020204020204" pitchFamily="34" charset="-122"/>
            </a:endParaRPr>
          </a:p>
          <a:p>
            <a:pPr marL="914400" lvl="2" indent="0">
              <a:buNone/>
            </a:pPr>
            <a:r>
              <a:rPr lang="zh-CN" altLang="en-US" sz="2100" dirty="0">
                <a:solidFill>
                  <a:srgbClr val="00B050"/>
                </a:solidFill>
                <a:latin typeface="微软雅黑" panose="020B0503020204020204" pitchFamily="34" charset="-122"/>
                <a:ea typeface="微软雅黑" panose="020B0503020204020204" pitchFamily="34" charset="-122"/>
              </a:rPr>
              <a:t>如：假设被移位操作数</a:t>
            </a:r>
            <a:r>
              <a:rPr lang="en-US" altLang="zh-CN" sz="2100" dirty="0">
                <a:solidFill>
                  <a:srgbClr val="00B050"/>
                </a:solidFill>
                <a:latin typeface="微软雅黑" panose="020B0503020204020204" pitchFamily="34" charset="-122"/>
                <a:ea typeface="微软雅黑" panose="020B0503020204020204" pitchFamily="34" charset="-122"/>
              </a:rPr>
              <a:t>a</a:t>
            </a:r>
            <a:r>
              <a:rPr lang="zh-CN" altLang="en-US" sz="2100" dirty="0">
                <a:solidFill>
                  <a:srgbClr val="00B050"/>
                </a:solidFill>
                <a:latin typeface="微软雅黑" panose="020B0503020204020204" pitchFamily="34" charset="-122"/>
                <a:ea typeface="微软雅黑" panose="020B0503020204020204" pitchFamily="34" charset="-122"/>
              </a:rPr>
              <a:t>的位宽为</a:t>
            </a:r>
            <a:r>
              <a:rPr lang="en-US" altLang="zh-CN" sz="2100" dirty="0" err="1">
                <a:solidFill>
                  <a:srgbClr val="00B050"/>
                </a:solidFill>
                <a:latin typeface="微软雅黑" panose="020B0503020204020204" pitchFamily="34" charset="-122"/>
                <a:ea typeface="微软雅黑" panose="020B0503020204020204" pitchFamily="34" charset="-122"/>
              </a:rPr>
              <a:t>wa</a:t>
            </a:r>
            <a:r>
              <a:rPr lang="zh-CN" altLang="en-US" sz="2100" dirty="0">
                <a:solidFill>
                  <a:srgbClr val="00B050"/>
                </a:solidFill>
                <a:latin typeface="微软雅黑" panose="020B0503020204020204" pitchFamily="34" charset="-122"/>
                <a:ea typeface="微软雅黑" panose="020B0503020204020204" pitchFamily="34" charset="-122"/>
              </a:rPr>
              <a:t>，移位位数为</a:t>
            </a:r>
            <a:r>
              <a:rPr lang="en-US" altLang="zh-CN" sz="2100" dirty="0">
                <a:solidFill>
                  <a:srgbClr val="00B050"/>
                </a:solidFill>
                <a:latin typeface="微软雅黑" panose="020B0503020204020204" pitchFamily="34" charset="-122"/>
                <a:ea typeface="微软雅黑" panose="020B0503020204020204" pitchFamily="34" charset="-122"/>
              </a:rPr>
              <a:t>b</a:t>
            </a:r>
            <a:r>
              <a:rPr lang="zh-CN" altLang="en-US" sz="2100" dirty="0">
                <a:solidFill>
                  <a:srgbClr val="00B050"/>
                </a:solidFill>
                <a:latin typeface="微软雅黑" panose="020B0503020204020204" pitchFamily="34" charset="-122"/>
                <a:ea typeface="微软雅黑" panose="020B0503020204020204" pitchFamily="34" charset="-122"/>
              </a:rPr>
              <a:t>，</a:t>
            </a:r>
            <a:r>
              <a:rPr lang="en-US" altLang="zh-CN" sz="2100" dirty="0" err="1">
                <a:solidFill>
                  <a:srgbClr val="00B050"/>
                </a:solidFill>
                <a:latin typeface="微软雅黑" panose="020B0503020204020204" pitchFamily="34" charset="-122"/>
                <a:ea typeface="微软雅黑" panose="020B0503020204020204" pitchFamily="34" charset="-122"/>
              </a:rPr>
              <a:t>wa</a:t>
            </a:r>
            <a:r>
              <a:rPr lang="zh-CN" altLang="en-US" sz="2100" dirty="0">
                <a:solidFill>
                  <a:srgbClr val="00B050"/>
                </a:solidFill>
                <a:latin typeface="微软雅黑" panose="020B0503020204020204" pitchFamily="34" charset="-122"/>
                <a:ea typeface="微软雅黑" panose="020B0503020204020204" pitchFamily="34" charset="-122"/>
              </a:rPr>
              <a:t>和</a:t>
            </a:r>
            <a:r>
              <a:rPr lang="en-US" altLang="zh-CN" sz="2100" dirty="0">
                <a:solidFill>
                  <a:srgbClr val="00B050"/>
                </a:solidFill>
                <a:latin typeface="微软雅黑" panose="020B0503020204020204" pitchFamily="34" charset="-122"/>
                <a:ea typeface="微软雅黑" panose="020B0503020204020204" pitchFamily="34" charset="-122"/>
              </a:rPr>
              <a:t>b</a:t>
            </a:r>
            <a:r>
              <a:rPr lang="zh-CN" altLang="en-US" sz="2100" dirty="0">
                <a:solidFill>
                  <a:srgbClr val="00B050"/>
                </a:solidFill>
                <a:latin typeface="微软雅黑" panose="020B0503020204020204" pitchFamily="34" charset="-122"/>
                <a:ea typeface="微软雅黑" panose="020B0503020204020204" pitchFamily="34" charset="-122"/>
              </a:rPr>
              <a:t>皆为</a:t>
            </a:r>
            <a:r>
              <a:rPr lang="zh-CN" altLang="en-US" sz="2100" dirty="0" smtClean="0">
                <a:solidFill>
                  <a:srgbClr val="00B050"/>
                </a:solidFill>
                <a:latin typeface="微软雅黑" panose="020B0503020204020204" pitchFamily="34" charset="-122"/>
                <a:ea typeface="微软雅黑" panose="020B0503020204020204" pitchFamily="34" charset="-122"/>
              </a:rPr>
              <a:t>常量，则 </a:t>
            </a:r>
            <a:r>
              <a:rPr lang="en-US" altLang="zh-CN" sz="2100" dirty="0" smtClean="0">
                <a:solidFill>
                  <a:srgbClr val="00B050"/>
                </a:solidFill>
                <a:latin typeface="微软雅黑" panose="020B0503020204020204" pitchFamily="34" charset="-122"/>
                <a:ea typeface="微软雅黑" panose="020B0503020204020204" pitchFamily="34" charset="-122"/>
              </a:rPr>
              <a:t>(</a:t>
            </a:r>
            <a:r>
              <a:rPr lang="en-US" altLang="zh-CN" sz="2100" dirty="0">
                <a:solidFill>
                  <a:srgbClr val="00B050"/>
                </a:solidFill>
                <a:latin typeface="微软雅黑" panose="020B0503020204020204" pitchFamily="34" charset="-122"/>
                <a:ea typeface="微软雅黑" panose="020B0503020204020204" pitchFamily="34" charset="-122"/>
              </a:rPr>
              <a:t>a &gt;&gt; b) = {{</a:t>
            </a:r>
            <a:r>
              <a:rPr lang="en-US" altLang="zh-CN" sz="2100" dirty="0" smtClean="0">
                <a:solidFill>
                  <a:srgbClr val="00B050"/>
                </a:solidFill>
                <a:latin typeface="微软雅黑" panose="020B0503020204020204" pitchFamily="34" charset="-122"/>
                <a:ea typeface="微软雅黑" panose="020B0503020204020204" pitchFamily="34" charset="-122"/>
              </a:rPr>
              <a:t>b{1</a:t>
            </a:r>
            <a:r>
              <a:rPr lang="en-US" altLang="zh-CN" sz="2400" dirty="0">
                <a:solidFill>
                  <a:srgbClr val="00B050"/>
                </a:solidFill>
                <a:latin typeface="微软雅黑" panose="020B0503020204020204" pitchFamily="34" charset="-122"/>
                <a:ea typeface="微软雅黑" panose="020B0503020204020204" pitchFamily="34" charset="-122"/>
              </a:rPr>
              <a:t>'</a:t>
            </a:r>
            <a:r>
              <a:rPr lang="en-US" altLang="zh-CN" sz="2100" dirty="0" smtClean="0">
                <a:solidFill>
                  <a:srgbClr val="00B050"/>
                </a:solidFill>
                <a:latin typeface="微软雅黑" panose="020B0503020204020204" pitchFamily="34" charset="-122"/>
                <a:ea typeface="微软雅黑" panose="020B0503020204020204" pitchFamily="34" charset="-122"/>
              </a:rPr>
              <a:t>b0</a:t>
            </a:r>
            <a:r>
              <a:rPr lang="en-US" altLang="zh-CN" sz="2100" dirty="0">
                <a:solidFill>
                  <a:srgbClr val="00B050"/>
                </a:solidFill>
                <a:latin typeface="微软雅黑" panose="020B0503020204020204" pitchFamily="34" charset="-122"/>
                <a:ea typeface="微软雅黑" panose="020B0503020204020204" pitchFamily="34" charset="-122"/>
              </a:rPr>
              <a:t>}}, a[wa-1:b</a:t>
            </a:r>
            <a:r>
              <a:rPr lang="en-US" altLang="zh-CN" sz="2100" dirty="0" smtClean="0">
                <a:solidFill>
                  <a:srgbClr val="00B050"/>
                </a:solidFill>
                <a:latin typeface="微软雅黑" panose="020B0503020204020204" pitchFamily="34" charset="-122"/>
                <a:ea typeface="微软雅黑" panose="020B0503020204020204" pitchFamily="34" charset="-122"/>
              </a:rPr>
              <a:t>]}</a:t>
            </a:r>
          </a:p>
          <a:p>
            <a:pPr marL="914400" lvl="2" indent="0">
              <a:buNone/>
            </a:pPr>
            <a:r>
              <a:rPr lang="en-US" altLang="zh-CN" sz="2100" dirty="0">
                <a:solidFill>
                  <a:srgbClr val="00B050"/>
                </a:solidFill>
                <a:latin typeface="微软雅黑" panose="020B0503020204020204" pitchFamily="34" charset="-122"/>
                <a:ea typeface="微软雅黑" panose="020B0503020204020204" pitchFamily="34" charset="-122"/>
              </a:rPr>
              <a:t> </a:t>
            </a:r>
            <a:r>
              <a:rPr lang="en-US" altLang="zh-CN" sz="2100" dirty="0" smtClean="0">
                <a:solidFill>
                  <a:srgbClr val="00B050"/>
                </a:solidFill>
                <a:latin typeface="微软雅黑" panose="020B0503020204020204" pitchFamily="34" charset="-122"/>
                <a:ea typeface="微软雅黑" panose="020B0503020204020204" pitchFamily="34" charset="-122"/>
              </a:rPr>
              <a:t>                 (</a:t>
            </a:r>
            <a:r>
              <a:rPr lang="en-US" altLang="zh-CN" sz="2100" dirty="0">
                <a:solidFill>
                  <a:srgbClr val="00B050"/>
                </a:solidFill>
                <a:latin typeface="微软雅黑" panose="020B0503020204020204" pitchFamily="34" charset="-122"/>
                <a:ea typeface="微软雅黑" panose="020B0503020204020204" pitchFamily="34" charset="-122"/>
              </a:rPr>
              <a:t>a &lt;&lt; b) = {a, {</a:t>
            </a:r>
            <a:r>
              <a:rPr lang="en-US" altLang="zh-CN" sz="2100" dirty="0" smtClean="0">
                <a:solidFill>
                  <a:srgbClr val="00B050"/>
                </a:solidFill>
                <a:latin typeface="微软雅黑" panose="020B0503020204020204" pitchFamily="34" charset="-122"/>
                <a:ea typeface="微软雅黑" panose="020B0503020204020204" pitchFamily="34" charset="-122"/>
              </a:rPr>
              <a:t>b{1</a:t>
            </a:r>
            <a:r>
              <a:rPr lang="en-US" altLang="zh-CN" sz="2400" dirty="0">
                <a:solidFill>
                  <a:srgbClr val="00B050"/>
                </a:solidFill>
                <a:latin typeface="微软雅黑" panose="020B0503020204020204" pitchFamily="34" charset="-122"/>
                <a:ea typeface="微软雅黑" panose="020B0503020204020204" pitchFamily="34" charset="-122"/>
              </a:rPr>
              <a:t>'</a:t>
            </a:r>
            <a:r>
              <a:rPr lang="en-US" altLang="zh-CN" sz="2100" dirty="0" smtClean="0">
                <a:solidFill>
                  <a:srgbClr val="00B050"/>
                </a:solidFill>
                <a:latin typeface="微软雅黑" panose="020B0503020204020204" pitchFamily="34" charset="-122"/>
                <a:ea typeface="微软雅黑" panose="020B0503020204020204" pitchFamily="34" charset="-122"/>
              </a:rPr>
              <a:t>b0</a:t>
            </a:r>
            <a:r>
              <a:rPr lang="en-US" altLang="zh-CN" sz="2100" dirty="0">
                <a:solidFill>
                  <a:srgbClr val="00B050"/>
                </a:solidFill>
                <a:latin typeface="微软雅黑" panose="020B0503020204020204" pitchFamily="34" charset="-122"/>
                <a:ea typeface="微软雅黑" panose="020B0503020204020204" pitchFamily="34" charset="-122"/>
              </a:rPr>
              <a:t>}}}</a:t>
            </a:r>
          </a:p>
          <a:p>
            <a:pPr lvl="1"/>
            <a:r>
              <a:rPr lang="zh-CN" altLang="en-US" sz="2100" dirty="0">
                <a:latin typeface="微软雅黑" panose="020B0503020204020204" pitchFamily="34" charset="-122"/>
                <a:ea typeface="微软雅黑" panose="020B0503020204020204" pitchFamily="34" charset="-122"/>
              </a:rPr>
              <a:t>若移位位数为</a:t>
            </a:r>
            <a:r>
              <a:rPr lang="zh-CN" altLang="en-US" sz="2100" dirty="0">
                <a:solidFill>
                  <a:srgbClr val="FF0000"/>
                </a:solidFill>
                <a:latin typeface="微软雅黑" panose="020B0503020204020204" pitchFamily="34" charset="-122"/>
                <a:ea typeface="微软雅黑" panose="020B0503020204020204" pitchFamily="34" charset="-122"/>
              </a:rPr>
              <a:t>变量</a:t>
            </a:r>
            <a:r>
              <a:rPr lang="zh-CN" altLang="en-US" sz="2100" dirty="0" smtClean="0">
                <a:latin typeface="微软雅黑" panose="020B0503020204020204" pitchFamily="34" charset="-122"/>
                <a:ea typeface="微软雅黑" panose="020B0503020204020204" pitchFamily="34" charset="-122"/>
              </a:rPr>
              <a:t>，则移位</a:t>
            </a:r>
            <a:r>
              <a:rPr lang="zh-CN" altLang="en-US" sz="2100" dirty="0">
                <a:latin typeface="微软雅黑" panose="020B0503020204020204" pitchFamily="34" charset="-122"/>
                <a:ea typeface="微软雅黑" panose="020B0503020204020204" pitchFamily="34" charset="-122"/>
              </a:rPr>
              <a:t>运算符将综合出</a:t>
            </a:r>
            <a:r>
              <a:rPr lang="zh-CN" altLang="en-US" sz="2100" dirty="0">
                <a:solidFill>
                  <a:srgbClr val="FF0000"/>
                </a:solidFill>
                <a:latin typeface="微软雅黑" panose="020B0503020204020204" pitchFamily="34" charset="-122"/>
                <a:ea typeface="微软雅黑" panose="020B0503020204020204" pitchFamily="34" charset="-122"/>
              </a:rPr>
              <a:t>移位器</a:t>
            </a:r>
            <a:r>
              <a:rPr lang="zh-CN" altLang="en-US" sz="2100" dirty="0" smtClean="0">
                <a:solidFill>
                  <a:srgbClr val="FF0000"/>
                </a:solidFill>
                <a:latin typeface="微软雅黑" panose="020B0503020204020204" pitchFamily="34" charset="-122"/>
                <a:ea typeface="微软雅黑" panose="020B0503020204020204" pitchFamily="34" charset="-122"/>
              </a:rPr>
              <a:t>电路</a:t>
            </a:r>
            <a:r>
              <a:rPr lang="zh-CN" altLang="en-US" sz="2100" dirty="0" smtClean="0">
                <a:solidFill>
                  <a:schemeClr val="accent2"/>
                </a:solidFill>
                <a:latin typeface="微软雅黑" panose="020B0503020204020204" pitchFamily="34" charset="-122"/>
                <a:ea typeface="微软雅黑" panose="020B0503020204020204" pitchFamily="34" charset="-122"/>
              </a:rPr>
              <a:t>（组合逻辑电路，如桶型移位器）</a:t>
            </a:r>
            <a:r>
              <a:rPr lang="zh-CN" altLang="en-US" sz="2100" dirty="0" smtClean="0">
                <a:latin typeface="微软雅黑" panose="020B0503020204020204" pitchFamily="34" charset="-122"/>
                <a:ea typeface="微软雅黑" panose="020B0503020204020204" pitchFamily="34" charset="-122"/>
              </a:rPr>
              <a:t>。</a:t>
            </a:r>
            <a:endParaRPr lang="en-US" altLang="zh-CN" sz="2100"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496B8515-1946-43F7-BF59-47D6BADE0A5F}"/>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46</a:t>
            </a:fld>
            <a:endParaRPr lang="en-US" altLang="zh-CN"/>
          </a:p>
        </p:txBody>
      </p:sp>
    </p:spTree>
    <p:extLst>
      <p:ext uri="{BB962C8B-B14F-4D97-AF65-F5344CB8AC3E}">
        <p14:creationId xmlns:p14="http://schemas.microsoft.com/office/powerpoint/2010/main" val="1437411352"/>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FC5128-7C1C-4035-8940-63DAEDADBB6A}"/>
              </a:ext>
            </a:extLst>
          </p:cNvPr>
          <p:cNvSpPr>
            <a:spLocks noGrp="1"/>
          </p:cNvSpPr>
          <p:nvPr>
            <p:ph type="title"/>
          </p:nvPr>
        </p:nvSpPr>
        <p:spPr/>
        <p:txBody>
          <a:bodyPr/>
          <a:lstStyle/>
          <a:p>
            <a:r>
              <a:rPr lang="en-US" altLang="zh-CN" b="1" dirty="0"/>
              <a:t>3.4 </a:t>
            </a:r>
            <a:r>
              <a:rPr lang="zh-CN" altLang="en-US" b="1" dirty="0"/>
              <a:t>运算符及其优先级</a:t>
            </a:r>
          </a:p>
        </p:txBody>
      </p:sp>
      <p:sp>
        <p:nvSpPr>
          <p:cNvPr id="3" name="内容占位符 2">
            <a:extLst>
              <a:ext uri="{FF2B5EF4-FFF2-40B4-BE49-F238E27FC236}">
                <a16:creationId xmlns:a16="http://schemas.microsoft.com/office/drawing/2014/main" id="{093C2BD0-CA0D-406E-87AC-C0DCFA5325D8}"/>
              </a:ext>
            </a:extLst>
          </p:cNvPr>
          <p:cNvSpPr>
            <a:spLocks noGrp="1"/>
          </p:cNvSpPr>
          <p:nvPr>
            <p:ph idx="1"/>
          </p:nvPr>
        </p:nvSpPr>
        <p:spPr>
          <a:xfrm>
            <a:off x="323528" y="1052736"/>
            <a:ext cx="8447980" cy="2791213"/>
          </a:xfrm>
        </p:spPr>
        <p:txBody>
          <a:bodyPr/>
          <a:lstStyle/>
          <a:p>
            <a:pPr marL="514350" indent="-514350">
              <a:lnSpc>
                <a:spcPct val="114000"/>
              </a:lnSpc>
              <a:buClr>
                <a:srgbClr val="C00000"/>
              </a:buClr>
              <a:buSzPct val="100000"/>
              <a:buFont typeface="+mj-lt"/>
              <a:buAutoNum type="arabicPeriod" startAt="7"/>
            </a:pPr>
            <a:r>
              <a:rPr lang="zh-CN" altLang="en-US" sz="2200" b="1" dirty="0">
                <a:solidFill>
                  <a:srgbClr val="C00000"/>
                </a:solidFill>
              </a:rPr>
              <a:t>条件运算符</a:t>
            </a:r>
            <a:endParaRPr lang="en-US" altLang="zh-CN" sz="2200" b="1" dirty="0">
              <a:solidFill>
                <a:srgbClr val="C00000"/>
              </a:solidFill>
            </a:endParaRPr>
          </a:p>
          <a:p>
            <a:pPr lvl="1">
              <a:spcBef>
                <a:spcPts val="600"/>
              </a:spcBef>
              <a:spcAft>
                <a:spcPts val="600"/>
              </a:spcAft>
            </a:pP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条件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表达式</a:t>
            </a:r>
            <a:r>
              <a:rPr lang="en-US" altLang="zh-CN" sz="2000" dirty="0">
                <a:latin typeface="微软雅黑" panose="020B0503020204020204" pitchFamily="34" charset="-122"/>
                <a:ea typeface="微软雅黑" panose="020B0503020204020204" pitchFamily="34" charset="-122"/>
              </a:rPr>
              <a:t>1 : </a:t>
            </a:r>
            <a:r>
              <a:rPr lang="zh-CN" altLang="en-US" sz="2000" dirty="0">
                <a:latin typeface="微软雅黑" panose="020B0503020204020204" pitchFamily="34" charset="-122"/>
                <a:ea typeface="微软雅黑" panose="020B0503020204020204" pitchFamily="34" charset="-122"/>
              </a:rPr>
              <a:t>表达式</a:t>
            </a:r>
            <a:r>
              <a:rPr lang="en-US" altLang="zh-CN" sz="2000" dirty="0">
                <a:latin typeface="微软雅黑" panose="020B0503020204020204" pitchFamily="34" charset="-122"/>
                <a:ea typeface="微软雅黑" panose="020B0503020204020204" pitchFamily="34" charset="-122"/>
              </a:rPr>
              <a:t>2</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：若</a:t>
            </a:r>
            <a:r>
              <a:rPr lang="zh-CN" altLang="en-US" sz="2000" dirty="0">
                <a:latin typeface="微软雅黑" panose="020B0503020204020204" pitchFamily="34" charset="-122"/>
                <a:ea typeface="微软雅黑" panose="020B0503020204020204" pitchFamily="34" charset="-122"/>
              </a:rPr>
              <a:t>条件为真，则将表达式</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的作为条件运算的结果；否则将表达式</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的作为条件运算的结果。</a:t>
            </a:r>
            <a:endParaRPr lang="en-US" altLang="zh-CN" sz="2000" dirty="0">
              <a:latin typeface="微软雅黑" panose="020B0503020204020204" pitchFamily="34" charset="-122"/>
              <a:ea typeface="微软雅黑" panose="020B0503020204020204" pitchFamily="34" charset="-122"/>
            </a:endParaRPr>
          </a:p>
          <a:p>
            <a:pPr lvl="1">
              <a:spcBef>
                <a:spcPts val="600"/>
              </a:spcBef>
              <a:spcAft>
                <a:spcPts val="600"/>
              </a:spcAft>
            </a:pPr>
            <a:r>
              <a:rPr lang="zh-CN" altLang="en-US" sz="2000" dirty="0">
                <a:latin typeface="微软雅黑" panose="020B0503020204020204" pitchFamily="34" charset="-122"/>
                <a:ea typeface="微软雅黑" panose="020B0503020204020204" pitchFamily="34" charset="-122"/>
              </a:rPr>
              <a:t>条件运算结果的位宽与表达式的位宽相同</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lvl="1">
              <a:spcBef>
                <a:spcPts val="600"/>
              </a:spcBef>
              <a:spcAft>
                <a:spcPts val="600"/>
              </a:spcAft>
            </a:pPr>
            <a:r>
              <a:rPr lang="zh-CN" altLang="zh-CN" sz="2000" dirty="0">
                <a:latin typeface="微软雅黑" panose="020B0503020204020204" pitchFamily="34" charset="-122"/>
                <a:ea typeface="微软雅黑" panose="020B0503020204020204" pitchFamily="34" charset="-122"/>
              </a:rPr>
              <a:t>若两个表达式的位宽不同，则位宽较短的表达式将进行零</a:t>
            </a:r>
            <a:r>
              <a:rPr lang="zh-CN" altLang="zh-CN" sz="2000" dirty="0" smtClean="0">
                <a:latin typeface="微软雅黑" panose="020B0503020204020204" pitchFamily="34" charset="-122"/>
                <a:ea typeface="微软雅黑" panose="020B0503020204020204" pitchFamily="34" charset="-122"/>
              </a:rPr>
              <a:t>扩展</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1">
              <a:spcBef>
                <a:spcPts val="600"/>
              </a:spcBef>
              <a:spcAft>
                <a:spcPts val="600"/>
              </a:spcAft>
            </a:pPr>
            <a:r>
              <a:rPr lang="zh-CN" altLang="en-US" sz="2000" dirty="0">
                <a:latin typeface="微软雅黑" panose="020B0503020204020204" pitchFamily="34" charset="-122"/>
                <a:ea typeface="微软雅黑" panose="020B0503020204020204" pitchFamily="34" charset="-122"/>
              </a:rPr>
              <a:t>条件</a:t>
            </a:r>
            <a:r>
              <a:rPr lang="zh-CN" altLang="en-US" sz="2000" dirty="0" smtClean="0">
                <a:latin typeface="微软雅黑" panose="020B0503020204020204" pitchFamily="34" charset="-122"/>
                <a:ea typeface="微软雅黑" panose="020B0503020204020204" pitchFamily="34" charset="-122"/>
              </a:rPr>
              <a:t>运算符综合</a:t>
            </a:r>
            <a:r>
              <a:rPr lang="zh-CN" altLang="en-US" sz="2000" dirty="0">
                <a:latin typeface="微软雅黑" panose="020B0503020204020204" pitchFamily="34" charset="-122"/>
                <a:ea typeface="微软雅黑" panose="020B0503020204020204" pitchFamily="34" charset="-122"/>
              </a:rPr>
              <a:t>出二路选择</a:t>
            </a:r>
            <a:r>
              <a:rPr lang="zh-CN" altLang="en-US" sz="2000" dirty="0" smtClean="0">
                <a:latin typeface="微软雅黑" panose="020B0503020204020204" pitchFamily="34" charset="-122"/>
                <a:ea typeface="微软雅黑" panose="020B0503020204020204" pitchFamily="34" charset="-122"/>
              </a:rPr>
              <a:t>器，条件对应的电路输出作为其控制信号</a:t>
            </a:r>
            <a:endParaRPr lang="zh-CN" altLang="en-US" sz="2000"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496B8515-1946-43F7-BF59-47D6BADE0A5F}"/>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47</a:t>
            </a:fld>
            <a:endParaRPr lang="en-US" altLang="zh-CN"/>
          </a:p>
        </p:txBody>
      </p:sp>
    </p:spTree>
    <p:extLst>
      <p:ext uri="{BB962C8B-B14F-4D97-AF65-F5344CB8AC3E}">
        <p14:creationId xmlns:p14="http://schemas.microsoft.com/office/powerpoint/2010/main" val="873192428"/>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FC5128-7C1C-4035-8940-63DAEDADBB6A}"/>
              </a:ext>
            </a:extLst>
          </p:cNvPr>
          <p:cNvSpPr>
            <a:spLocks noGrp="1"/>
          </p:cNvSpPr>
          <p:nvPr>
            <p:ph type="title"/>
          </p:nvPr>
        </p:nvSpPr>
        <p:spPr/>
        <p:txBody>
          <a:bodyPr/>
          <a:lstStyle/>
          <a:p>
            <a:r>
              <a:rPr lang="en-US" altLang="zh-CN" b="1" dirty="0"/>
              <a:t>3.4 </a:t>
            </a:r>
            <a:r>
              <a:rPr lang="zh-CN" altLang="en-US" b="1" dirty="0"/>
              <a:t>运算符及其优先级</a:t>
            </a:r>
          </a:p>
        </p:txBody>
      </p:sp>
      <p:sp>
        <p:nvSpPr>
          <p:cNvPr id="3" name="内容占位符 2">
            <a:extLst>
              <a:ext uri="{FF2B5EF4-FFF2-40B4-BE49-F238E27FC236}">
                <a16:creationId xmlns:a16="http://schemas.microsoft.com/office/drawing/2014/main" id="{093C2BD0-CA0D-406E-87AC-C0DCFA5325D8}"/>
              </a:ext>
            </a:extLst>
          </p:cNvPr>
          <p:cNvSpPr>
            <a:spLocks noGrp="1"/>
          </p:cNvSpPr>
          <p:nvPr>
            <p:ph idx="1"/>
          </p:nvPr>
        </p:nvSpPr>
        <p:spPr>
          <a:xfrm>
            <a:off x="179512" y="841769"/>
            <a:ext cx="8856984" cy="423129"/>
          </a:xfrm>
        </p:spPr>
        <p:txBody>
          <a:bodyPr/>
          <a:lstStyle/>
          <a:p>
            <a:r>
              <a:rPr lang="zh-CN" altLang="zh-CN" sz="2200" b="1" dirty="0"/>
              <a:t>运算符的优先级</a:t>
            </a:r>
          </a:p>
        </p:txBody>
      </p:sp>
      <p:sp>
        <p:nvSpPr>
          <p:cNvPr id="4" name="灯片编号占位符 3">
            <a:extLst>
              <a:ext uri="{FF2B5EF4-FFF2-40B4-BE49-F238E27FC236}">
                <a16:creationId xmlns:a16="http://schemas.microsoft.com/office/drawing/2014/main" id="{496B8515-1946-43F7-BF59-47D6BADE0A5F}"/>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48</a:t>
            </a:fld>
            <a:endParaRPr lang="en-US" altLang="zh-CN"/>
          </a:p>
        </p:txBody>
      </p:sp>
      <p:graphicFrame>
        <p:nvGraphicFramePr>
          <p:cNvPr id="5" name="表格 4">
            <a:extLst>
              <a:ext uri="{FF2B5EF4-FFF2-40B4-BE49-F238E27FC236}">
                <a16:creationId xmlns:a16="http://schemas.microsoft.com/office/drawing/2014/main" id="{29C87369-D107-474F-B180-6A5EC09BA2D3}"/>
              </a:ext>
            </a:extLst>
          </p:cNvPr>
          <p:cNvGraphicFramePr>
            <a:graphicFrameLocks noGrp="1"/>
          </p:cNvGraphicFramePr>
          <p:nvPr>
            <p:extLst>
              <p:ext uri="{D42A27DB-BD31-4B8C-83A1-F6EECF244321}">
                <p14:modId xmlns:p14="http://schemas.microsoft.com/office/powerpoint/2010/main" val="626930483"/>
              </p:ext>
            </p:extLst>
          </p:nvPr>
        </p:nvGraphicFramePr>
        <p:xfrm>
          <a:off x="3131840" y="851725"/>
          <a:ext cx="5400599" cy="5291248"/>
        </p:xfrm>
        <a:graphic>
          <a:graphicData uri="http://schemas.openxmlformats.org/drawingml/2006/table">
            <a:tbl>
              <a:tblPr>
                <a:tableStyleId>{5940675A-B579-460E-94D1-54222C63F5DA}</a:tableStyleId>
              </a:tblPr>
              <a:tblGrid>
                <a:gridCol w="2123589">
                  <a:extLst>
                    <a:ext uri="{9D8B030D-6E8A-4147-A177-3AD203B41FA5}">
                      <a16:colId xmlns:a16="http://schemas.microsoft.com/office/drawing/2014/main" val="2130988926"/>
                    </a:ext>
                  </a:extLst>
                </a:gridCol>
                <a:gridCol w="2123589">
                  <a:extLst>
                    <a:ext uri="{9D8B030D-6E8A-4147-A177-3AD203B41FA5}">
                      <a16:colId xmlns:a16="http://schemas.microsoft.com/office/drawing/2014/main" val="320932198"/>
                    </a:ext>
                  </a:extLst>
                </a:gridCol>
                <a:gridCol w="1153421">
                  <a:extLst>
                    <a:ext uri="{9D8B030D-6E8A-4147-A177-3AD203B41FA5}">
                      <a16:colId xmlns:a16="http://schemas.microsoft.com/office/drawing/2014/main" val="2767573088"/>
                    </a:ext>
                  </a:extLst>
                </a:gridCol>
              </a:tblGrid>
              <a:tr h="368776">
                <a:tc>
                  <a:txBody>
                    <a:bodyPr/>
                    <a:lstStyle/>
                    <a:p>
                      <a:pPr algn="ctr">
                        <a:spcAft>
                          <a:spcPts val="0"/>
                        </a:spcAft>
                      </a:pPr>
                      <a:r>
                        <a:rPr lang="zh-CN" sz="2000" b="1" kern="100" dirty="0">
                          <a:effectLst/>
                          <a:latin typeface="微软雅黑" panose="020B0503020204020204" pitchFamily="34" charset="-122"/>
                          <a:ea typeface="微软雅黑" panose="020B0503020204020204" pitchFamily="34" charset="-122"/>
                        </a:rPr>
                        <a:t>类</a:t>
                      </a:r>
                      <a:r>
                        <a:rPr lang="en-US" sz="2000" b="1" kern="100" dirty="0">
                          <a:effectLst/>
                          <a:latin typeface="微软雅黑" panose="020B0503020204020204" pitchFamily="34" charset="-122"/>
                          <a:ea typeface="微软雅黑" panose="020B0503020204020204" pitchFamily="34" charset="-122"/>
                        </a:rPr>
                        <a:t>  </a:t>
                      </a:r>
                      <a:r>
                        <a:rPr lang="zh-CN" sz="2000" b="1" kern="100" dirty="0">
                          <a:effectLst/>
                          <a:latin typeface="微软雅黑" panose="020B0503020204020204" pitchFamily="34" charset="-122"/>
                          <a:ea typeface="微软雅黑" panose="020B0503020204020204" pitchFamily="34" charset="-122"/>
                        </a:rPr>
                        <a:t>别</a:t>
                      </a:r>
                    </a:p>
                  </a:txBody>
                  <a:tcPr marL="30480" marR="30480" marT="15240" marB="15240" anchor="ctr"/>
                </a:tc>
                <a:tc>
                  <a:txBody>
                    <a:bodyPr/>
                    <a:lstStyle/>
                    <a:p>
                      <a:pPr algn="ctr">
                        <a:spcAft>
                          <a:spcPts val="0"/>
                        </a:spcAft>
                      </a:pPr>
                      <a:r>
                        <a:rPr lang="zh-CN" sz="2000" b="1" kern="100">
                          <a:effectLst/>
                          <a:latin typeface="微软雅黑" panose="020B0503020204020204" pitchFamily="34" charset="-122"/>
                          <a:ea typeface="微软雅黑" panose="020B0503020204020204" pitchFamily="34" charset="-122"/>
                        </a:rPr>
                        <a:t>运</a:t>
                      </a:r>
                      <a:r>
                        <a:rPr lang="en-US" sz="2000" b="1" kern="100">
                          <a:effectLst/>
                          <a:latin typeface="微软雅黑" panose="020B0503020204020204" pitchFamily="34" charset="-122"/>
                          <a:ea typeface="微软雅黑" panose="020B0503020204020204" pitchFamily="34" charset="-122"/>
                        </a:rPr>
                        <a:t>  </a:t>
                      </a:r>
                      <a:r>
                        <a:rPr lang="zh-CN" sz="2000" b="1" kern="100">
                          <a:effectLst/>
                          <a:latin typeface="微软雅黑" panose="020B0503020204020204" pitchFamily="34" charset="-122"/>
                          <a:ea typeface="微软雅黑" panose="020B0503020204020204" pitchFamily="34" charset="-122"/>
                        </a:rPr>
                        <a:t>算</a:t>
                      </a:r>
                      <a:r>
                        <a:rPr lang="en-US" sz="2000" b="1" kern="100">
                          <a:effectLst/>
                          <a:latin typeface="微软雅黑" panose="020B0503020204020204" pitchFamily="34" charset="-122"/>
                          <a:ea typeface="微软雅黑" panose="020B0503020204020204" pitchFamily="34" charset="-122"/>
                        </a:rPr>
                        <a:t>  </a:t>
                      </a:r>
                      <a:r>
                        <a:rPr lang="zh-CN" sz="2000" b="1" kern="100">
                          <a:effectLst/>
                          <a:latin typeface="微软雅黑" panose="020B0503020204020204" pitchFamily="34" charset="-122"/>
                          <a:ea typeface="微软雅黑" panose="020B0503020204020204" pitchFamily="34" charset="-122"/>
                        </a:rPr>
                        <a:t>符</a:t>
                      </a:r>
                    </a:p>
                  </a:txBody>
                  <a:tcPr marL="30480" marR="30480" marT="15240" marB="15240" anchor="ctr"/>
                </a:tc>
                <a:tc>
                  <a:txBody>
                    <a:bodyPr/>
                    <a:lstStyle/>
                    <a:p>
                      <a:pPr algn="ctr">
                        <a:spcAft>
                          <a:spcPts val="0"/>
                        </a:spcAft>
                      </a:pPr>
                      <a:r>
                        <a:rPr lang="zh-CN" sz="2000" b="1" kern="100" dirty="0">
                          <a:effectLst/>
                          <a:latin typeface="微软雅黑" panose="020B0503020204020204" pitchFamily="34" charset="-122"/>
                          <a:ea typeface="微软雅黑" panose="020B0503020204020204" pitchFamily="34" charset="-122"/>
                        </a:rPr>
                        <a:t>优先级</a:t>
                      </a:r>
                    </a:p>
                  </a:txBody>
                  <a:tcPr marL="30480" marR="30480" marT="15240" marB="15240"/>
                </a:tc>
                <a:extLst>
                  <a:ext uri="{0D108BD9-81ED-4DB2-BD59-A6C34878D82A}">
                    <a16:rowId xmlns:a16="http://schemas.microsoft.com/office/drawing/2014/main" val="3079354791"/>
                  </a:ext>
                </a:extLst>
              </a:tr>
              <a:tr h="368776">
                <a:tc>
                  <a:txBody>
                    <a:bodyPr/>
                    <a:lstStyle/>
                    <a:p>
                      <a:pPr indent="228600" algn="l">
                        <a:spcAft>
                          <a:spcPts val="0"/>
                        </a:spcAft>
                      </a:pPr>
                      <a:r>
                        <a:rPr lang="zh-CN" sz="2000" b="1" kern="100" dirty="0">
                          <a:effectLst/>
                          <a:latin typeface="微软雅黑" panose="020B0503020204020204" pitchFamily="34" charset="-122"/>
                          <a:ea typeface="微软雅黑" panose="020B0503020204020204" pitchFamily="34" charset="-122"/>
                        </a:rPr>
                        <a:t>逻辑、位运算符</a:t>
                      </a:r>
                    </a:p>
                  </a:txBody>
                  <a:tcPr marL="30480" marR="30480" marT="15240" marB="15240" anchor="ctr"/>
                </a:tc>
                <a:tc>
                  <a:txBody>
                    <a:bodyPr/>
                    <a:lstStyle/>
                    <a:p>
                      <a:pPr indent="228600" algn="l">
                        <a:spcAft>
                          <a:spcPts val="0"/>
                        </a:spcAft>
                      </a:pPr>
                      <a:r>
                        <a:rPr lang="en-US" sz="2000" b="1" kern="100">
                          <a:effectLst/>
                          <a:latin typeface="微软雅黑" panose="020B0503020204020204" pitchFamily="34" charset="-122"/>
                          <a:ea typeface="微软雅黑" panose="020B0503020204020204" pitchFamily="34" charset="-122"/>
                        </a:rPr>
                        <a:t>!  ~</a:t>
                      </a:r>
                      <a:endParaRPr lang="zh-CN" sz="2000" b="1" kern="100">
                        <a:effectLst/>
                        <a:latin typeface="微软雅黑" panose="020B0503020204020204" pitchFamily="34" charset="-122"/>
                        <a:ea typeface="微软雅黑" panose="020B0503020204020204" pitchFamily="34" charset="-122"/>
                      </a:endParaRPr>
                    </a:p>
                  </a:txBody>
                  <a:tcPr marL="30480" marR="30480" marT="15240" marB="15240" anchor="ctr"/>
                </a:tc>
                <a:tc rowSpan="12">
                  <a:txBody>
                    <a:bodyPr/>
                    <a:lstStyle/>
                    <a:p>
                      <a:pPr algn="ctr">
                        <a:spcAft>
                          <a:spcPts val="0"/>
                        </a:spcAft>
                      </a:pPr>
                      <a:r>
                        <a:rPr lang="zh-CN" sz="2000" b="1" kern="100" dirty="0">
                          <a:effectLst/>
                          <a:latin typeface="微软雅黑" panose="020B0503020204020204" pitchFamily="34" charset="-122"/>
                          <a:ea typeface="微软雅黑" panose="020B0503020204020204" pitchFamily="34" charset="-122"/>
                        </a:rPr>
                        <a:t>高</a:t>
                      </a:r>
                    </a:p>
                    <a:p>
                      <a:pPr algn="ctr">
                        <a:spcAft>
                          <a:spcPts val="0"/>
                        </a:spcAft>
                      </a:pPr>
                      <a:r>
                        <a:rPr lang="en-US" sz="2000" b="1" kern="100" dirty="0">
                          <a:effectLst/>
                          <a:latin typeface="微软雅黑" panose="020B0503020204020204" pitchFamily="34" charset="-122"/>
                          <a:ea typeface="微软雅黑" panose="020B0503020204020204" pitchFamily="34" charset="-122"/>
                        </a:rPr>
                        <a:t> </a:t>
                      </a:r>
                      <a:endParaRPr lang="zh-CN" sz="2000" b="1" kern="100" dirty="0">
                        <a:effectLst/>
                        <a:latin typeface="微软雅黑" panose="020B0503020204020204" pitchFamily="34" charset="-122"/>
                        <a:ea typeface="微软雅黑" panose="020B0503020204020204" pitchFamily="34" charset="-122"/>
                      </a:endParaRPr>
                    </a:p>
                    <a:p>
                      <a:pPr algn="ctr">
                        <a:spcAft>
                          <a:spcPts val="0"/>
                        </a:spcAft>
                      </a:pPr>
                      <a:r>
                        <a:rPr lang="en-US" sz="2000" b="1" kern="100" dirty="0">
                          <a:effectLst/>
                          <a:latin typeface="微软雅黑" panose="020B0503020204020204" pitchFamily="34" charset="-122"/>
                          <a:ea typeface="微软雅黑" panose="020B0503020204020204" pitchFamily="34" charset="-122"/>
                        </a:rPr>
                        <a:t> </a:t>
                      </a:r>
                      <a:endParaRPr lang="zh-CN" sz="2000" b="1" kern="100" dirty="0">
                        <a:effectLst/>
                        <a:latin typeface="微软雅黑" panose="020B0503020204020204" pitchFamily="34" charset="-122"/>
                        <a:ea typeface="微软雅黑" panose="020B0503020204020204" pitchFamily="34" charset="-122"/>
                      </a:endParaRPr>
                    </a:p>
                    <a:p>
                      <a:pPr algn="ctr">
                        <a:spcAft>
                          <a:spcPts val="0"/>
                        </a:spcAft>
                      </a:pPr>
                      <a:r>
                        <a:rPr lang="en-US" sz="2000" b="1" kern="100" dirty="0">
                          <a:effectLst/>
                          <a:latin typeface="微软雅黑" panose="020B0503020204020204" pitchFamily="34" charset="-122"/>
                          <a:ea typeface="微软雅黑" panose="020B0503020204020204" pitchFamily="34" charset="-122"/>
                        </a:rPr>
                        <a:t> </a:t>
                      </a:r>
                      <a:endParaRPr lang="zh-CN" sz="2000" b="1" kern="100" dirty="0">
                        <a:effectLst/>
                        <a:latin typeface="微软雅黑" panose="020B0503020204020204" pitchFamily="34" charset="-122"/>
                        <a:ea typeface="微软雅黑" panose="020B0503020204020204" pitchFamily="34" charset="-122"/>
                      </a:endParaRPr>
                    </a:p>
                    <a:p>
                      <a:pPr algn="ctr">
                        <a:spcAft>
                          <a:spcPts val="0"/>
                        </a:spcAft>
                      </a:pPr>
                      <a:r>
                        <a:rPr lang="en-US" sz="2000" b="1" kern="100" dirty="0">
                          <a:effectLst/>
                          <a:latin typeface="微软雅黑" panose="020B0503020204020204" pitchFamily="34" charset="-122"/>
                          <a:ea typeface="微软雅黑" panose="020B0503020204020204" pitchFamily="34" charset="-122"/>
                        </a:rPr>
                        <a:t> </a:t>
                      </a:r>
                      <a:endParaRPr lang="zh-CN" sz="2000" b="1" kern="100" dirty="0">
                        <a:effectLst/>
                        <a:latin typeface="微软雅黑" panose="020B0503020204020204" pitchFamily="34" charset="-122"/>
                        <a:ea typeface="微软雅黑" panose="020B0503020204020204" pitchFamily="34" charset="-122"/>
                      </a:endParaRPr>
                    </a:p>
                    <a:p>
                      <a:pPr algn="ctr">
                        <a:spcAft>
                          <a:spcPts val="0"/>
                        </a:spcAft>
                      </a:pPr>
                      <a:r>
                        <a:rPr lang="en-US" sz="2000" b="1" kern="100" dirty="0">
                          <a:effectLst/>
                          <a:latin typeface="微软雅黑" panose="020B0503020204020204" pitchFamily="34" charset="-122"/>
                          <a:ea typeface="微软雅黑" panose="020B0503020204020204" pitchFamily="34" charset="-122"/>
                        </a:rPr>
                        <a:t> </a:t>
                      </a:r>
                      <a:endParaRPr lang="zh-CN" sz="2000" b="1" kern="100" dirty="0">
                        <a:effectLst/>
                        <a:latin typeface="微软雅黑" panose="020B0503020204020204" pitchFamily="34" charset="-122"/>
                        <a:ea typeface="微软雅黑" panose="020B0503020204020204" pitchFamily="34" charset="-122"/>
                      </a:endParaRPr>
                    </a:p>
                    <a:p>
                      <a:pPr algn="ctr">
                        <a:spcAft>
                          <a:spcPts val="0"/>
                        </a:spcAft>
                      </a:pPr>
                      <a:r>
                        <a:rPr lang="en-US" sz="2000" b="1" kern="100" dirty="0">
                          <a:effectLst/>
                          <a:latin typeface="微软雅黑" panose="020B0503020204020204" pitchFamily="34" charset="-122"/>
                          <a:ea typeface="微软雅黑" panose="020B0503020204020204" pitchFamily="34" charset="-122"/>
                        </a:rPr>
                        <a:t> </a:t>
                      </a:r>
                      <a:endParaRPr lang="zh-CN" sz="2000" b="1" kern="100" dirty="0">
                        <a:effectLst/>
                        <a:latin typeface="微软雅黑" panose="020B0503020204020204" pitchFamily="34" charset="-122"/>
                        <a:ea typeface="微软雅黑" panose="020B0503020204020204" pitchFamily="34" charset="-122"/>
                      </a:endParaRPr>
                    </a:p>
                    <a:p>
                      <a:pPr algn="ctr">
                        <a:spcAft>
                          <a:spcPts val="0"/>
                        </a:spcAft>
                      </a:pPr>
                      <a:r>
                        <a:rPr lang="en-US" sz="2000" b="1" kern="100" dirty="0">
                          <a:effectLst/>
                          <a:latin typeface="微软雅黑" panose="020B0503020204020204" pitchFamily="34" charset="-122"/>
                          <a:ea typeface="微软雅黑" panose="020B0503020204020204" pitchFamily="34" charset="-122"/>
                        </a:rPr>
                        <a:t> </a:t>
                      </a:r>
                      <a:endParaRPr lang="zh-CN" sz="2000" b="1" kern="100" dirty="0">
                        <a:effectLst/>
                        <a:latin typeface="微软雅黑" panose="020B0503020204020204" pitchFamily="34" charset="-122"/>
                        <a:ea typeface="微软雅黑" panose="020B0503020204020204" pitchFamily="34" charset="-122"/>
                      </a:endParaRPr>
                    </a:p>
                    <a:p>
                      <a:pPr algn="ctr">
                        <a:spcAft>
                          <a:spcPts val="0"/>
                        </a:spcAft>
                      </a:pPr>
                      <a:r>
                        <a:rPr lang="en-US" sz="2000" b="1" kern="100" dirty="0">
                          <a:effectLst/>
                          <a:latin typeface="微软雅黑" panose="020B0503020204020204" pitchFamily="34" charset="-122"/>
                          <a:ea typeface="微软雅黑" panose="020B0503020204020204" pitchFamily="34" charset="-122"/>
                        </a:rPr>
                        <a:t> </a:t>
                      </a:r>
                      <a:endParaRPr lang="zh-CN" sz="2000" b="1" kern="100" dirty="0">
                        <a:effectLst/>
                        <a:latin typeface="微软雅黑" panose="020B0503020204020204" pitchFamily="34" charset="-122"/>
                        <a:ea typeface="微软雅黑" panose="020B0503020204020204" pitchFamily="34" charset="-122"/>
                      </a:endParaRPr>
                    </a:p>
                    <a:p>
                      <a:pPr algn="ctr">
                        <a:spcAft>
                          <a:spcPts val="0"/>
                        </a:spcAft>
                      </a:pPr>
                      <a:r>
                        <a:rPr lang="en-US" sz="2000" b="1" kern="100" dirty="0">
                          <a:effectLst/>
                          <a:latin typeface="微软雅黑" panose="020B0503020204020204" pitchFamily="34" charset="-122"/>
                          <a:ea typeface="微软雅黑" panose="020B0503020204020204" pitchFamily="34" charset="-122"/>
                        </a:rPr>
                        <a:t> </a:t>
                      </a:r>
                      <a:endParaRPr lang="zh-CN" sz="2000" b="1" kern="100" dirty="0">
                        <a:effectLst/>
                        <a:latin typeface="微软雅黑" panose="020B0503020204020204" pitchFamily="34" charset="-122"/>
                        <a:ea typeface="微软雅黑" panose="020B0503020204020204" pitchFamily="34" charset="-122"/>
                      </a:endParaRPr>
                    </a:p>
                    <a:p>
                      <a:pPr algn="ctr">
                        <a:spcAft>
                          <a:spcPts val="0"/>
                        </a:spcAft>
                      </a:pPr>
                      <a:r>
                        <a:rPr lang="en-US" sz="2000" b="1" kern="100" dirty="0">
                          <a:effectLst/>
                          <a:latin typeface="微软雅黑" panose="020B0503020204020204" pitchFamily="34" charset="-122"/>
                          <a:ea typeface="微软雅黑" panose="020B0503020204020204" pitchFamily="34" charset="-122"/>
                        </a:rPr>
                        <a:t> </a:t>
                      </a:r>
                      <a:endParaRPr lang="zh-CN" sz="2000" b="1" kern="100" dirty="0">
                        <a:effectLst/>
                        <a:latin typeface="微软雅黑" panose="020B0503020204020204" pitchFamily="34" charset="-122"/>
                        <a:ea typeface="微软雅黑" panose="020B0503020204020204" pitchFamily="34" charset="-122"/>
                      </a:endParaRPr>
                    </a:p>
                    <a:p>
                      <a:pPr algn="ctr">
                        <a:spcAft>
                          <a:spcPts val="0"/>
                        </a:spcAft>
                      </a:pPr>
                      <a:r>
                        <a:rPr lang="en-US" sz="2000" b="1" kern="100" dirty="0">
                          <a:effectLst/>
                          <a:latin typeface="微软雅黑" panose="020B0503020204020204" pitchFamily="34" charset="-122"/>
                          <a:ea typeface="微软雅黑" panose="020B0503020204020204" pitchFamily="34" charset="-122"/>
                        </a:rPr>
                        <a:t> </a:t>
                      </a:r>
                      <a:endParaRPr lang="zh-CN" sz="2000" b="1" kern="100" dirty="0">
                        <a:effectLst/>
                        <a:latin typeface="微软雅黑" panose="020B0503020204020204" pitchFamily="34" charset="-122"/>
                        <a:ea typeface="微软雅黑" panose="020B0503020204020204" pitchFamily="34" charset="-122"/>
                      </a:endParaRPr>
                    </a:p>
                    <a:p>
                      <a:pPr algn="ctr">
                        <a:spcAft>
                          <a:spcPts val="0"/>
                        </a:spcAft>
                      </a:pPr>
                      <a:r>
                        <a:rPr lang="zh-CN" sz="2000" b="1" dirty="0">
                          <a:effectLst/>
                          <a:latin typeface="微软雅黑" panose="020B0503020204020204" pitchFamily="34" charset="-122"/>
                          <a:ea typeface="微软雅黑" panose="020B0503020204020204" pitchFamily="34" charset="-122"/>
                        </a:rPr>
                        <a:t/>
                      </a:r>
                      <a:br>
                        <a:rPr lang="zh-CN" sz="2000" b="1" dirty="0">
                          <a:effectLst/>
                          <a:latin typeface="微软雅黑" panose="020B0503020204020204" pitchFamily="34" charset="-122"/>
                          <a:ea typeface="微软雅黑" panose="020B0503020204020204" pitchFamily="34" charset="-122"/>
                        </a:rPr>
                      </a:br>
                      <a:r>
                        <a:rPr lang="zh-CN" sz="2000" b="1" kern="100" dirty="0">
                          <a:effectLst/>
                          <a:latin typeface="微软雅黑" panose="020B0503020204020204" pitchFamily="34" charset="-122"/>
                          <a:ea typeface="微软雅黑" panose="020B0503020204020204" pitchFamily="34" charset="-122"/>
                        </a:rPr>
                        <a:t>低</a:t>
                      </a:r>
                    </a:p>
                  </a:txBody>
                  <a:tcPr marL="30480" marR="30480" marT="15240" marB="15240"/>
                </a:tc>
                <a:extLst>
                  <a:ext uri="{0D108BD9-81ED-4DB2-BD59-A6C34878D82A}">
                    <a16:rowId xmlns:a16="http://schemas.microsoft.com/office/drawing/2014/main" val="1154789162"/>
                  </a:ext>
                </a:extLst>
              </a:tr>
              <a:tr h="368776">
                <a:tc rowSpan="2">
                  <a:txBody>
                    <a:bodyPr/>
                    <a:lstStyle/>
                    <a:p>
                      <a:pPr indent="228600" algn="l">
                        <a:spcAft>
                          <a:spcPts val="0"/>
                        </a:spcAft>
                      </a:pPr>
                      <a:r>
                        <a:rPr lang="zh-CN" sz="2000" b="1" kern="100" dirty="0">
                          <a:effectLst/>
                          <a:latin typeface="微软雅黑" panose="020B0503020204020204" pitchFamily="34" charset="-122"/>
                          <a:ea typeface="微软雅黑" panose="020B0503020204020204" pitchFamily="34" charset="-122"/>
                        </a:rPr>
                        <a:t>算术运算符</a:t>
                      </a:r>
                    </a:p>
                  </a:txBody>
                  <a:tcPr marL="30480" marR="30480" marT="15240" marB="15240" anchor="ctr"/>
                </a:tc>
                <a:tc>
                  <a:txBody>
                    <a:bodyPr/>
                    <a:lstStyle/>
                    <a:p>
                      <a:pPr indent="228600" algn="l">
                        <a:spcAft>
                          <a:spcPts val="0"/>
                        </a:spcAft>
                      </a:pPr>
                      <a:r>
                        <a:rPr lang="en-US" sz="2000" b="1" kern="100">
                          <a:effectLst/>
                          <a:latin typeface="微软雅黑" panose="020B0503020204020204" pitchFamily="34" charset="-122"/>
                          <a:ea typeface="微软雅黑" panose="020B0503020204020204" pitchFamily="34" charset="-122"/>
                        </a:rPr>
                        <a:t>*  /  %</a:t>
                      </a:r>
                      <a:endParaRPr lang="zh-CN" sz="2000" b="1" kern="100">
                        <a:effectLst/>
                        <a:latin typeface="微软雅黑" panose="020B0503020204020204" pitchFamily="34" charset="-122"/>
                        <a:ea typeface="微软雅黑" panose="020B0503020204020204" pitchFamily="34" charset="-122"/>
                      </a:endParaRPr>
                    </a:p>
                  </a:txBody>
                  <a:tcPr marL="30480" marR="30480" marT="15240" marB="15240" anchor="ctr"/>
                </a:tc>
                <a:tc vMerge="1">
                  <a:txBody>
                    <a:bodyPr/>
                    <a:lstStyle/>
                    <a:p>
                      <a:endParaRPr lang="zh-CN" altLang="en-US"/>
                    </a:p>
                  </a:txBody>
                  <a:tcPr/>
                </a:tc>
                <a:extLst>
                  <a:ext uri="{0D108BD9-81ED-4DB2-BD59-A6C34878D82A}">
                    <a16:rowId xmlns:a16="http://schemas.microsoft.com/office/drawing/2014/main" val="3718285906"/>
                  </a:ext>
                </a:extLst>
              </a:tr>
              <a:tr h="368776">
                <a:tc vMerge="1">
                  <a:txBody>
                    <a:bodyPr/>
                    <a:lstStyle/>
                    <a:p>
                      <a:endParaRPr lang="zh-CN" altLang="en-US"/>
                    </a:p>
                  </a:txBody>
                  <a:tcPr/>
                </a:tc>
                <a:tc>
                  <a:txBody>
                    <a:bodyPr/>
                    <a:lstStyle/>
                    <a:p>
                      <a:pPr indent="228600" algn="l">
                        <a:spcAft>
                          <a:spcPts val="0"/>
                        </a:spcAft>
                      </a:pPr>
                      <a:r>
                        <a:rPr lang="zh-CN" sz="2000" b="1" kern="100" dirty="0">
                          <a:effectLst/>
                          <a:latin typeface="微软雅黑" panose="020B0503020204020204" pitchFamily="34" charset="-122"/>
                          <a:ea typeface="微软雅黑" panose="020B0503020204020204" pitchFamily="34" charset="-122"/>
                        </a:rPr>
                        <a:t>＋</a:t>
                      </a:r>
                      <a:r>
                        <a:rPr lang="en-US" sz="2000" b="1" kern="100" dirty="0">
                          <a:effectLst/>
                          <a:latin typeface="微软雅黑" panose="020B0503020204020204" pitchFamily="34" charset="-122"/>
                          <a:ea typeface="微软雅黑" panose="020B0503020204020204" pitchFamily="34" charset="-122"/>
                        </a:rPr>
                        <a:t>  </a:t>
                      </a:r>
                      <a:r>
                        <a:rPr lang="zh-CN" sz="2000" b="1" kern="100" dirty="0">
                          <a:effectLst/>
                          <a:latin typeface="微软雅黑" panose="020B0503020204020204" pitchFamily="34" charset="-122"/>
                          <a:ea typeface="微软雅黑" panose="020B0503020204020204" pitchFamily="34" charset="-122"/>
                        </a:rPr>
                        <a:t>－</a:t>
                      </a:r>
                    </a:p>
                  </a:txBody>
                  <a:tcPr marL="30480" marR="30480" marT="15240" marB="15240" anchor="ctr"/>
                </a:tc>
                <a:tc vMerge="1">
                  <a:txBody>
                    <a:bodyPr/>
                    <a:lstStyle/>
                    <a:p>
                      <a:endParaRPr lang="zh-CN" altLang="en-US"/>
                    </a:p>
                  </a:txBody>
                  <a:tcPr/>
                </a:tc>
                <a:extLst>
                  <a:ext uri="{0D108BD9-81ED-4DB2-BD59-A6C34878D82A}">
                    <a16:rowId xmlns:a16="http://schemas.microsoft.com/office/drawing/2014/main" val="406033462"/>
                  </a:ext>
                </a:extLst>
              </a:tr>
              <a:tr h="368776">
                <a:tc>
                  <a:txBody>
                    <a:bodyPr/>
                    <a:lstStyle/>
                    <a:p>
                      <a:pPr indent="228600" algn="l">
                        <a:spcAft>
                          <a:spcPts val="0"/>
                        </a:spcAft>
                      </a:pPr>
                      <a:r>
                        <a:rPr lang="zh-CN" sz="2000" b="1" kern="100">
                          <a:effectLst/>
                          <a:latin typeface="微软雅黑" panose="020B0503020204020204" pitchFamily="34" charset="-122"/>
                          <a:ea typeface="微软雅黑" panose="020B0503020204020204" pitchFamily="34" charset="-122"/>
                        </a:rPr>
                        <a:t>移位运算符</a:t>
                      </a:r>
                    </a:p>
                  </a:txBody>
                  <a:tcPr marL="30480" marR="30480" marT="15240" marB="15240" anchor="ctr"/>
                </a:tc>
                <a:tc>
                  <a:txBody>
                    <a:bodyPr/>
                    <a:lstStyle/>
                    <a:p>
                      <a:pPr indent="228600" algn="l">
                        <a:spcAft>
                          <a:spcPts val="0"/>
                        </a:spcAft>
                      </a:pPr>
                      <a:r>
                        <a:rPr lang="en-US" sz="2000" b="1" kern="100" dirty="0">
                          <a:effectLst/>
                          <a:latin typeface="微软雅黑" panose="020B0503020204020204" pitchFamily="34" charset="-122"/>
                          <a:ea typeface="微软雅黑" panose="020B0503020204020204" pitchFamily="34" charset="-122"/>
                        </a:rPr>
                        <a:t>&lt;&lt;  &gt;&gt;</a:t>
                      </a:r>
                      <a:endParaRPr lang="zh-CN" sz="2000" b="1" kern="100" dirty="0">
                        <a:effectLst/>
                        <a:latin typeface="微软雅黑" panose="020B0503020204020204" pitchFamily="34" charset="-122"/>
                        <a:ea typeface="微软雅黑" panose="020B0503020204020204" pitchFamily="34" charset="-122"/>
                      </a:endParaRPr>
                    </a:p>
                  </a:txBody>
                  <a:tcPr marL="30480" marR="30480" marT="15240" marB="15240" anchor="ctr"/>
                </a:tc>
                <a:tc vMerge="1">
                  <a:txBody>
                    <a:bodyPr/>
                    <a:lstStyle/>
                    <a:p>
                      <a:endParaRPr lang="zh-CN" altLang="en-US"/>
                    </a:p>
                  </a:txBody>
                  <a:tcPr/>
                </a:tc>
                <a:extLst>
                  <a:ext uri="{0D108BD9-81ED-4DB2-BD59-A6C34878D82A}">
                    <a16:rowId xmlns:a16="http://schemas.microsoft.com/office/drawing/2014/main" val="886363107"/>
                  </a:ext>
                </a:extLst>
              </a:tr>
              <a:tr h="368776">
                <a:tc>
                  <a:txBody>
                    <a:bodyPr/>
                    <a:lstStyle/>
                    <a:p>
                      <a:pPr indent="228600" algn="l">
                        <a:spcAft>
                          <a:spcPts val="0"/>
                        </a:spcAft>
                      </a:pPr>
                      <a:r>
                        <a:rPr lang="zh-CN" sz="2000" b="1" kern="100">
                          <a:effectLst/>
                          <a:latin typeface="微软雅黑" panose="020B0503020204020204" pitchFamily="34" charset="-122"/>
                          <a:ea typeface="微软雅黑" panose="020B0503020204020204" pitchFamily="34" charset="-122"/>
                        </a:rPr>
                        <a:t>关系运算符</a:t>
                      </a:r>
                    </a:p>
                  </a:txBody>
                  <a:tcPr marL="30480" marR="30480" marT="15240" marB="15240" anchor="ctr"/>
                </a:tc>
                <a:tc>
                  <a:txBody>
                    <a:bodyPr/>
                    <a:lstStyle/>
                    <a:p>
                      <a:pPr indent="228600" algn="l">
                        <a:spcAft>
                          <a:spcPts val="0"/>
                        </a:spcAft>
                      </a:pPr>
                      <a:r>
                        <a:rPr lang="en-US" sz="2000" b="1" kern="100" dirty="0">
                          <a:effectLst/>
                          <a:latin typeface="微软雅黑" panose="020B0503020204020204" pitchFamily="34" charset="-122"/>
                          <a:ea typeface="微软雅黑" panose="020B0503020204020204" pitchFamily="34" charset="-122"/>
                        </a:rPr>
                        <a:t>&lt;  &lt;=  &gt;  &gt;=</a:t>
                      </a:r>
                      <a:endParaRPr lang="zh-CN" sz="2000" b="1" kern="100" dirty="0">
                        <a:effectLst/>
                        <a:latin typeface="微软雅黑" panose="020B0503020204020204" pitchFamily="34" charset="-122"/>
                        <a:ea typeface="微软雅黑" panose="020B0503020204020204" pitchFamily="34" charset="-122"/>
                      </a:endParaRPr>
                    </a:p>
                  </a:txBody>
                  <a:tcPr marL="30480" marR="30480" marT="15240" marB="15240" anchor="ctr"/>
                </a:tc>
                <a:tc vMerge="1">
                  <a:txBody>
                    <a:bodyPr/>
                    <a:lstStyle/>
                    <a:p>
                      <a:endParaRPr lang="zh-CN" altLang="en-US"/>
                    </a:p>
                  </a:txBody>
                  <a:tcPr/>
                </a:tc>
                <a:extLst>
                  <a:ext uri="{0D108BD9-81ED-4DB2-BD59-A6C34878D82A}">
                    <a16:rowId xmlns:a16="http://schemas.microsoft.com/office/drawing/2014/main" val="2599880862"/>
                  </a:ext>
                </a:extLst>
              </a:tr>
              <a:tr h="704027">
                <a:tc>
                  <a:txBody>
                    <a:bodyPr/>
                    <a:lstStyle/>
                    <a:p>
                      <a:pPr indent="228600" algn="l">
                        <a:spcAft>
                          <a:spcPts val="0"/>
                        </a:spcAft>
                      </a:pPr>
                      <a:r>
                        <a:rPr lang="zh-CN" sz="2000" b="1" kern="100">
                          <a:effectLst/>
                          <a:latin typeface="微软雅黑" panose="020B0503020204020204" pitchFamily="34" charset="-122"/>
                          <a:ea typeface="微软雅黑" panose="020B0503020204020204" pitchFamily="34" charset="-122"/>
                        </a:rPr>
                        <a:t>等式运算符</a:t>
                      </a:r>
                    </a:p>
                  </a:txBody>
                  <a:tcPr marL="30480" marR="30480" marT="15240" marB="15240" anchor="ctr"/>
                </a:tc>
                <a:tc>
                  <a:txBody>
                    <a:bodyPr/>
                    <a:lstStyle/>
                    <a:p>
                      <a:pPr indent="228600" algn="l">
                        <a:spcAft>
                          <a:spcPts val="0"/>
                        </a:spcAft>
                      </a:pPr>
                      <a:r>
                        <a:rPr lang="en-US" sz="2000" b="1" kern="100" dirty="0">
                          <a:effectLst/>
                          <a:latin typeface="微软雅黑" panose="020B0503020204020204" pitchFamily="34" charset="-122"/>
                          <a:ea typeface="微软雅黑" panose="020B0503020204020204" pitchFamily="34" charset="-122"/>
                        </a:rPr>
                        <a:t>= =  ! =  ===  !==</a:t>
                      </a:r>
                      <a:endParaRPr lang="zh-CN" sz="2000" b="1" kern="100" dirty="0">
                        <a:effectLst/>
                        <a:latin typeface="微软雅黑" panose="020B0503020204020204" pitchFamily="34" charset="-122"/>
                        <a:ea typeface="微软雅黑" panose="020B0503020204020204" pitchFamily="34" charset="-122"/>
                      </a:endParaRPr>
                    </a:p>
                  </a:txBody>
                  <a:tcPr marL="30480" marR="30480" marT="15240" marB="15240" anchor="ctr"/>
                </a:tc>
                <a:tc vMerge="1">
                  <a:txBody>
                    <a:bodyPr/>
                    <a:lstStyle/>
                    <a:p>
                      <a:endParaRPr lang="zh-CN" altLang="en-US"/>
                    </a:p>
                  </a:txBody>
                  <a:tcPr/>
                </a:tc>
                <a:extLst>
                  <a:ext uri="{0D108BD9-81ED-4DB2-BD59-A6C34878D82A}">
                    <a16:rowId xmlns:a16="http://schemas.microsoft.com/office/drawing/2014/main" val="3229188132"/>
                  </a:ext>
                </a:extLst>
              </a:tr>
              <a:tr h="368776">
                <a:tc rowSpan="3">
                  <a:txBody>
                    <a:bodyPr/>
                    <a:lstStyle/>
                    <a:p>
                      <a:pPr indent="228600" algn="l">
                        <a:spcAft>
                          <a:spcPts val="0"/>
                        </a:spcAft>
                      </a:pPr>
                      <a:r>
                        <a:rPr lang="zh-CN" sz="2000" b="1" kern="100">
                          <a:effectLst/>
                          <a:latin typeface="微软雅黑" panose="020B0503020204020204" pitchFamily="34" charset="-122"/>
                          <a:ea typeface="微软雅黑" panose="020B0503020204020204" pitchFamily="34" charset="-122"/>
                        </a:rPr>
                        <a:t>归约、位运算符</a:t>
                      </a:r>
                    </a:p>
                  </a:txBody>
                  <a:tcPr marL="30480" marR="30480" marT="15240" marB="15240" anchor="ctr"/>
                </a:tc>
                <a:tc>
                  <a:txBody>
                    <a:bodyPr/>
                    <a:lstStyle/>
                    <a:p>
                      <a:pPr indent="228600" algn="l">
                        <a:spcAft>
                          <a:spcPts val="0"/>
                        </a:spcAft>
                      </a:pPr>
                      <a:r>
                        <a:rPr lang="en-US" sz="2000" b="1" kern="100" dirty="0">
                          <a:effectLst/>
                          <a:latin typeface="微软雅黑" panose="020B0503020204020204" pitchFamily="34" charset="-122"/>
                          <a:ea typeface="微软雅黑" panose="020B0503020204020204" pitchFamily="34" charset="-122"/>
                        </a:rPr>
                        <a:t>&amp;  ~&amp;</a:t>
                      </a:r>
                      <a:endParaRPr lang="zh-CN" sz="2000" b="1" kern="100" dirty="0">
                        <a:effectLst/>
                        <a:latin typeface="微软雅黑" panose="020B0503020204020204" pitchFamily="34" charset="-122"/>
                        <a:ea typeface="微软雅黑" panose="020B0503020204020204" pitchFamily="34" charset="-122"/>
                      </a:endParaRPr>
                    </a:p>
                  </a:txBody>
                  <a:tcPr marL="30480" marR="30480" marT="15240" marB="15240" anchor="ctr"/>
                </a:tc>
                <a:tc vMerge="1">
                  <a:txBody>
                    <a:bodyPr/>
                    <a:lstStyle/>
                    <a:p>
                      <a:endParaRPr lang="zh-CN" altLang="en-US"/>
                    </a:p>
                  </a:txBody>
                  <a:tcPr/>
                </a:tc>
                <a:extLst>
                  <a:ext uri="{0D108BD9-81ED-4DB2-BD59-A6C34878D82A}">
                    <a16:rowId xmlns:a16="http://schemas.microsoft.com/office/drawing/2014/main" val="171453708"/>
                  </a:ext>
                </a:extLst>
              </a:tr>
              <a:tr h="368776">
                <a:tc vMerge="1">
                  <a:txBody>
                    <a:bodyPr/>
                    <a:lstStyle/>
                    <a:p>
                      <a:endParaRPr lang="zh-CN" altLang="en-US"/>
                    </a:p>
                  </a:txBody>
                  <a:tcPr/>
                </a:tc>
                <a:tc>
                  <a:txBody>
                    <a:bodyPr/>
                    <a:lstStyle/>
                    <a:p>
                      <a:pPr indent="228600" algn="l">
                        <a:spcAft>
                          <a:spcPts val="0"/>
                        </a:spcAft>
                      </a:pPr>
                      <a:r>
                        <a:rPr lang="en-US" sz="2000" b="1" kern="100" dirty="0">
                          <a:effectLst/>
                          <a:latin typeface="微软雅黑" panose="020B0503020204020204" pitchFamily="34" charset="-122"/>
                          <a:ea typeface="微软雅黑" panose="020B0503020204020204" pitchFamily="34" charset="-122"/>
                        </a:rPr>
                        <a:t>^  ^~</a:t>
                      </a:r>
                      <a:r>
                        <a:rPr lang="zh-CN" sz="2000" b="1" kern="100" dirty="0">
                          <a:effectLst/>
                          <a:latin typeface="微软雅黑" panose="020B0503020204020204" pitchFamily="34" charset="-122"/>
                          <a:ea typeface="微软雅黑" panose="020B0503020204020204" pitchFamily="34" charset="-122"/>
                        </a:rPr>
                        <a:t>或</a:t>
                      </a:r>
                      <a:r>
                        <a:rPr lang="en-US" sz="2000" b="1" kern="100" dirty="0">
                          <a:effectLst/>
                          <a:latin typeface="微软雅黑" panose="020B0503020204020204" pitchFamily="34" charset="-122"/>
                          <a:ea typeface="微软雅黑" panose="020B0503020204020204" pitchFamily="34" charset="-122"/>
                        </a:rPr>
                        <a:t>~^</a:t>
                      </a:r>
                      <a:endParaRPr lang="zh-CN" sz="2000" b="1" kern="100" dirty="0">
                        <a:effectLst/>
                        <a:latin typeface="微软雅黑" panose="020B0503020204020204" pitchFamily="34" charset="-122"/>
                        <a:ea typeface="微软雅黑" panose="020B0503020204020204" pitchFamily="34" charset="-122"/>
                      </a:endParaRPr>
                    </a:p>
                  </a:txBody>
                  <a:tcPr marL="30480" marR="30480" marT="15240" marB="15240" anchor="ctr"/>
                </a:tc>
                <a:tc vMerge="1">
                  <a:txBody>
                    <a:bodyPr/>
                    <a:lstStyle/>
                    <a:p>
                      <a:endParaRPr lang="zh-CN" altLang="en-US"/>
                    </a:p>
                  </a:txBody>
                  <a:tcPr/>
                </a:tc>
                <a:extLst>
                  <a:ext uri="{0D108BD9-81ED-4DB2-BD59-A6C34878D82A}">
                    <a16:rowId xmlns:a16="http://schemas.microsoft.com/office/drawing/2014/main" val="3574965426"/>
                  </a:ext>
                </a:extLst>
              </a:tr>
              <a:tr h="368776">
                <a:tc vMerge="1">
                  <a:txBody>
                    <a:bodyPr/>
                    <a:lstStyle/>
                    <a:p>
                      <a:endParaRPr lang="zh-CN" altLang="en-US"/>
                    </a:p>
                  </a:txBody>
                  <a:tcPr/>
                </a:tc>
                <a:tc>
                  <a:txBody>
                    <a:bodyPr/>
                    <a:lstStyle/>
                    <a:p>
                      <a:pPr indent="228600" algn="l">
                        <a:spcAft>
                          <a:spcPts val="0"/>
                        </a:spcAft>
                      </a:pPr>
                      <a:r>
                        <a:rPr lang="en-US" sz="2000" b="1" kern="100" dirty="0">
                          <a:effectLst/>
                          <a:latin typeface="微软雅黑" panose="020B0503020204020204" pitchFamily="34" charset="-122"/>
                          <a:ea typeface="微软雅黑" panose="020B0503020204020204" pitchFamily="34" charset="-122"/>
                        </a:rPr>
                        <a:t>|  ~|</a:t>
                      </a:r>
                      <a:endParaRPr lang="zh-CN" sz="2000" b="1" kern="100" dirty="0">
                        <a:effectLst/>
                        <a:latin typeface="微软雅黑" panose="020B0503020204020204" pitchFamily="34" charset="-122"/>
                        <a:ea typeface="微软雅黑" panose="020B0503020204020204" pitchFamily="34" charset="-122"/>
                      </a:endParaRPr>
                    </a:p>
                  </a:txBody>
                  <a:tcPr marL="30480" marR="30480" marT="15240" marB="15240" anchor="ctr"/>
                </a:tc>
                <a:tc vMerge="1">
                  <a:txBody>
                    <a:bodyPr/>
                    <a:lstStyle/>
                    <a:p>
                      <a:endParaRPr lang="zh-CN" altLang="en-US"/>
                    </a:p>
                  </a:txBody>
                  <a:tcPr/>
                </a:tc>
                <a:extLst>
                  <a:ext uri="{0D108BD9-81ED-4DB2-BD59-A6C34878D82A}">
                    <a16:rowId xmlns:a16="http://schemas.microsoft.com/office/drawing/2014/main" val="2470649035"/>
                  </a:ext>
                </a:extLst>
              </a:tr>
              <a:tr h="368776">
                <a:tc rowSpan="2">
                  <a:txBody>
                    <a:bodyPr/>
                    <a:lstStyle/>
                    <a:p>
                      <a:pPr indent="228600" algn="l">
                        <a:spcAft>
                          <a:spcPts val="0"/>
                        </a:spcAft>
                      </a:pPr>
                      <a:r>
                        <a:rPr lang="zh-CN" sz="2000" b="1" kern="100">
                          <a:effectLst/>
                          <a:latin typeface="微软雅黑" panose="020B0503020204020204" pitchFamily="34" charset="-122"/>
                          <a:ea typeface="微软雅黑" panose="020B0503020204020204" pitchFamily="34" charset="-122"/>
                        </a:rPr>
                        <a:t>逻辑运算符</a:t>
                      </a:r>
                    </a:p>
                  </a:txBody>
                  <a:tcPr marL="30480" marR="30480" marT="15240" marB="15240" anchor="ctr"/>
                </a:tc>
                <a:tc>
                  <a:txBody>
                    <a:bodyPr/>
                    <a:lstStyle/>
                    <a:p>
                      <a:pPr indent="228600" algn="l">
                        <a:spcAft>
                          <a:spcPts val="0"/>
                        </a:spcAft>
                      </a:pPr>
                      <a:r>
                        <a:rPr lang="en-US" sz="2000" b="1" kern="100" dirty="0">
                          <a:effectLst/>
                          <a:latin typeface="微软雅黑" panose="020B0503020204020204" pitchFamily="34" charset="-122"/>
                          <a:ea typeface="微软雅黑" panose="020B0503020204020204" pitchFamily="34" charset="-122"/>
                        </a:rPr>
                        <a:t>&amp;&amp;</a:t>
                      </a:r>
                      <a:endParaRPr lang="zh-CN" sz="2000" b="1" kern="100" dirty="0">
                        <a:effectLst/>
                        <a:latin typeface="微软雅黑" panose="020B0503020204020204" pitchFamily="34" charset="-122"/>
                        <a:ea typeface="微软雅黑" panose="020B0503020204020204" pitchFamily="34" charset="-122"/>
                      </a:endParaRPr>
                    </a:p>
                  </a:txBody>
                  <a:tcPr marL="30480" marR="30480" marT="15240" marB="15240" anchor="ctr"/>
                </a:tc>
                <a:tc vMerge="1">
                  <a:txBody>
                    <a:bodyPr/>
                    <a:lstStyle/>
                    <a:p>
                      <a:endParaRPr lang="zh-CN" altLang="en-US"/>
                    </a:p>
                  </a:txBody>
                  <a:tcPr/>
                </a:tc>
                <a:extLst>
                  <a:ext uri="{0D108BD9-81ED-4DB2-BD59-A6C34878D82A}">
                    <a16:rowId xmlns:a16="http://schemas.microsoft.com/office/drawing/2014/main" val="3706200646"/>
                  </a:ext>
                </a:extLst>
              </a:tr>
              <a:tr h="368776">
                <a:tc vMerge="1">
                  <a:txBody>
                    <a:bodyPr/>
                    <a:lstStyle/>
                    <a:p>
                      <a:endParaRPr lang="zh-CN" altLang="en-US"/>
                    </a:p>
                  </a:txBody>
                  <a:tcPr/>
                </a:tc>
                <a:tc>
                  <a:txBody>
                    <a:bodyPr/>
                    <a:lstStyle/>
                    <a:p>
                      <a:pPr indent="228600" algn="l">
                        <a:spcAft>
                          <a:spcPts val="0"/>
                        </a:spcAft>
                      </a:pPr>
                      <a:r>
                        <a:rPr lang="en-US" sz="2000" b="1" kern="100" dirty="0">
                          <a:effectLst/>
                          <a:latin typeface="微软雅黑" panose="020B0503020204020204" pitchFamily="34" charset="-122"/>
                          <a:ea typeface="微软雅黑" panose="020B0503020204020204" pitchFamily="34" charset="-122"/>
                        </a:rPr>
                        <a:t>||</a:t>
                      </a:r>
                      <a:endParaRPr lang="zh-CN" sz="2000" b="1" kern="100" dirty="0">
                        <a:effectLst/>
                        <a:latin typeface="微软雅黑" panose="020B0503020204020204" pitchFamily="34" charset="-122"/>
                        <a:ea typeface="微软雅黑" panose="020B0503020204020204" pitchFamily="34" charset="-122"/>
                      </a:endParaRPr>
                    </a:p>
                  </a:txBody>
                  <a:tcPr marL="30480" marR="30480" marT="15240" marB="15240" anchor="ctr"/>
                </a:tc>
                <a:tc vMerge="1">
                  <a:txBody>
                    <a:bodyPr/>
                    <a:lstStyle/>
                    <a:p>
                      <a:endParaRPr lang="zh-CN" altLang="en-US"/>
                    </a:p>
                  </a:txBody>
                  <a:tcPr/>
                </a:tc>
                <a:extLst>
                  <a:ext uri="{0D108BD9-81ED-4DB2-BD59-A6C34878D82A}">
                    <a16:rowId xmlns:a16="http://schemas.microsoft.com/office/drawing/2014/main" val="3916691161"/>
                  </a:ext>
                </a:extLst>
              </a:tr>
              <a:tr h="530685">
                <a:tc>
                  <a:txBody>
                    <a:bodyPr/>
                    <a:lstStyle/>
                    <a:p>
                      <a:pPr indent="228600" algn="l">
                        <a:spcAft>
                          <a:spcPts val="0"/>
                        </a:spcAft>
                      </a:pPr>
                      <a:r>
                        <a:rPr lang="zh-CN" sz="2000" b="1" kern="100">
                          <a:effectLst/>
                          <a:latin typeface="微软雅黑" panose="020B0503020204020204" pitchFamily="34" charset="-122"/>
                          <a:ea typeface="微软雅黑" panose="020B0503020204020204" pitchFamily="34" charset="-122"/>
                        </a:rPr>
                        <a:t>条件运算符</a:t>
                      </a:r>
                    </a:p>
                  </a:txBody>
                  <a:tcPr marL="30480" marR="30480" marT="15240" marB="15240" anchor="ctr"/>
                </a:tc>
                <a:tc>
                  <a:txBody>
                    <a:bodyPr/>
                    <a:lstStyle/>
                    <a:p>
                      <a:pPr indent="228600" algn="l">
                        <a:spcAft>
                          <a:spcPts val="0"/>
                        </a:spcAft>
                      </a:pPr>
                      <a:r>
                        <a:rPr lang="zh-CN" sz="2000" b="1" kern="100" dirty="0">
                          <a:effectLst/>
                          <a:latin typeface="微软雅黑" panose="020B0503020204020204" pitchFamily="34" charset="-122"/>
                          <a:ea typeface="微软雅黑" panose="020B0503020204020204" pitchFamily="34" charset="-122"/>
                        </a:rPr>
                        <a:t>？：</a:t>
                      </a:r>
                    </a:p>
                  </a:txBody>
                  <a:tcPr marL="30480" marR="30480" marT="15240" marB="15240" anchor="ctr"/>
                </a:tc>
                <a:tc vMerge="1">
                  <a:txBody>
                    <a:bodyPr/>
                    <a:lstStyle/>
                    <a:p>
                      <a:endParaRPr lang="zh-CN" altLang="en-US"/>
                    </a:p>
                  </a:txBody>
                  <a:tcPr/>
                </a:tc>
                <a:extLst>
                  <a:ext uri="{0D108BD9-81ED-4DB2-BD59-A6C34878D82A}">
                    <a16:rowId xmlns:a16="http://schemas.microsoft.com/office/drawing/2014/main" val="4029377786"/>
                  </a:ext>
                </a:extLst>
              </a:tr>
            </a:tbl>
          </a:graphicData>
        </a:graphic>
      </p:graphicFrame>
      <p:sp>
        <p:nvSpPr>
          <p:cNvPr id="6" name="AutoShape 1">
            <a:extLst>
              <a:ext uri="{FF2B5EF4-FFF2-40B4-BE49-F238E27FC236}">
                <a16:creationId xmlns:a16="http://schemas.microsoft.com/office/drawing/2014/main" id="{B7129224-AE8A-428E-962B-A706CD072C64}"/>
              </a:ext>
            </a:extLst>
          </p:cNvPr>
          <p:cNvSpPr>
            <a:spLocks noChangeShapeType="1"/>
          </p:cNvSpPr>
          <p:nvPr/>
        </p:nvSpPr>
        <p:spPr bwMode="auto">
          <a:xfrm>
            <a:off x="7956376" y="1700808"/>
            <a:ext cx="0" cy="3312000"/>
          </a:xfrm>
          <a:prstGeom prst="straightConnector1">
            <a:avLst/>
          </a:prstGeom>
          <a:noFill/>
          <a:ln w="28575">
            <a:solidFill>
              <a:srgbClr val="010203"/>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7" name="矩形 6">
            <a:extLst>
              <a:ext uri="{FF2B5EF4-FFF2-40B4-BE49-F238E27FC236}">
                <a16:creationId xmlns:a16="http://schemas.microsoft.com/office/drawing/2014/main" id="{96C015C2-E8F8-4AC3-A44A-77D73DC70057}"/>
              </a:ext>
            </a:extLst>
          </p:cNvPr>
          <p:cNvSpPr/>
          <p:nvPr/>
        </p:nvSpPr>
        <p:spPr>
          <a:xfrm>
            <a:off x="348085" y="2712519"/>
            <a:ext cx="1991667"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20000"/>
              </a:lnSpc>
              <a:buClr>
                <a:srgbClr val="FF0000"/>
              </a:buClr>
              <a:buSzPct val="80000"/>
            </a:pPr>
            <a:r>
              <a:rPr lang="zh-CN" altLang="en-US" sz="2000" dirty="0">
                <a:solidFill>
                  <a:schemeClr val="accent2"/>
                </a:solidFill>
                <a:latin typeface="微软雅黑" panose="020B0503020204020204" pitchFamily="34" charset="-122"/>
                <a:ea typeface="微软雅黑" panose="020B0503020204020204" pitchFamily="34" charset="-122"/>
              </a:rPr>
              <a:t>为提高程序的可读性，建议使用</a:t>
            </a:r>
            <a:r>
              <a:rPr lang="zh-CN" altLang="en-US" sz="2000" dirty="0">
                <a:solidFill>
                  <a:srgbClr val="C00000"/>
                </a:solidFill>
                <a:latin typeface="微软雅黑" panose="020B0503020204020204" pitchFamily="34" charset="-122"/>
                <a:ea typeface="微软雅黑" panose="020B0503020204020204" pitchFamily="34" charset="-122"/>
              </a:rPr>
              <a:t>括号</a:t>
            </a:r>
            <a:r>
              <a:rPr lang="zh-CN" altLang="en-US" sz="2000" dirty="0">
                <a:solidFill>
                  <a:schemeClr val="accent2"/>
                </a:solidFill>
                <a:latin typeface="微软雅黑" panose="020B0503020204020204" pitchFamily="34" charset="-122"/>
                <a:ea typeface="微软雅黑" panose="020B0503020204020204" pitchFamily="34" charset="-122"/>
              </a:rPr>
              <a:t>来控制运算的优先级！</a:t>
            </a:r>
          </a:p>
        </p:txBody>
      </p:sp>
    </p:spTree>
    <p:extLst>
      <p:ext uri="{BB962C8B-B14F-4D97-AF65-F5344CB8AC3E}">
        <p14:creationId xmlns:p14="http://schemas.microsoft.com/office/powerpoint/2010/main" val="872401333"/>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8E4FA-3B60-4E10-ADDD-F812635E86A7}"/>
              </a:ext>
            </a:extLst>
          </p:cNvPr>
          <p:cNvSpPr>
            <a:spLocks noGrp="1"/>
          </p:cNvSpPr>
          <p:nvPr>
            <p:ph type="title"/>
          </p:nvPr>
        </p:nvSpPr>
        <p:spPr>
          <a:xfrm>
            <a:off x="1187625" y="1886809"/>
            <a:ext cx="6362610" cy="822111"/>
          </a:xfrm>
        </p:spPr>
        <p:txBody>
          <a:bodyPr/>
          <a:lstStyle/>
          <a:p>
            <a:pPr algn="ctr"/>
            <a:r>
              <a:rPr lang="zh-CN" altLang="en-US" sz="4000" b="1" dirty="0" smtClean="0"/>
              <a:t>第四讲</a:t>
            </a:r>
            <a:r>
              <a:rPr lang="en-US" altLang="zh-CN" sz="4000" b="1" dirty="0" smtClean="0"/>
              <a:t> </a:t>
            </a:r>
            <a:r>
              <a:rPr lang="en-US" altLang="zh-CN" sz="4000" b="1" dirty="0" err="1" smtClean="0"/>
              <a:t>verilog</a:t>
            </a:r>
            <a:r>
              <a:rPr lang="zh-CN" altLang="en-US" sz="4000" b="1" dirty="0" smtClean="0"/>
              <a:t>的建模</a:t>
            </a:r>
            <a:r>
              <a:rPr lang="zh-CN" altLang="en-US" sz="4000" b="1" dirty="0"/>
              <a:t>方式</a:t>
            </a:r>
          </a:p>
        </p:txBody>
      </p:sp>
      <p:sp>
        <p:nvSpPr>
          <p:cNvPr id="3" name="内容占位符 2">
            <a:extLst>
              <a:ext uri="{FF2B5EF4-FFF2-40B4-BE49-F238E27FC236}">
                <a16:creationId xmlns:a16="http://schemas.microsoft.com/office/drawing/2014/main" id="{C5C9A317-D615-4424-B593-E213D8588D8A}"/>
              </a:ext>
            </a:extLst>
          </p:cNvPr>
          <p:cNvSpPr>
            <a:spLocks noGrp="1"/>
          </p:cNvSpPr>
          <p:nvPr>
            <p:ph idx="1"/>
          </p:nvPr>
        </p:nvSpPr>
        <p:spPr>
          <a:xfrm>
            <a:off x="2627784" y="2852199"/>
            <a:ext cx="4798629" cy="2944396"/>
          </a:xfrm>
        </p:spPr>
        <p:txBody>
          <a:bodyPr/>
          <a:lstStyle/>
          <a:p>
            <a:pPr marL="203200" lvl="1" indent="-203200" eaLnBrk="0" hangingPunct="0">
              <a:spcBef>
                <a:spcPts val="600"/>
              </a:spcBef>
              <a:buClr>
                <a:schemeClr val="tx1"/>
              </a:buClr>
              <a:buSzPct val="60000"/>
              <a:buFont typeface="Wingdings" panose="05000000000000000000" pitchFamily="2" charset="2"/>
              <a:buChar char="u"/>
            </a:pPr>
            <a:r>
              <a:rPr lang="zh-CN" altLang="en-US" sz="2800" kern="1200" dirty="0" smtClean="0">
                <a:solidFill>
                  <a:schemeClr val="tx1"/>
                </a:solidFill>
                <a:latin typeface="微软雅黑" panose="020B0503020204020204" pitchFamily="34" charset="-122"/>
                <a:ea typeface="微软雅黑" panose="020B0503020204020204" pitchFamily="34" charset="-122"/>
                <a:cs typeface="+mn-cs"/>
              </a:rPr>
              <a:t>三种建模方式</a:t>
            </a:r>
            <a:endParaRPr lang="en-US" altLang="zh-CN" sz="2800" kern="1200" dirty="0" smtClean="0">
              <a:solidFill>
                <a:schemeClr val="tx1"/>
              </a:solidFill>
              <a:latin typeface="微软雅黑" panose="020B0503020204020204" pitchFamily="34" charset="-122"/>
              <a:ea typeface="微软雅黑" panose="020B0503020204020204" pitchFamily="34" charset="-122"/>
              <a:cs typeface="+mn-cs"/>
            </a:endParaRPr>
          </a:p>
          <a:p>
            <a:pPr marL="1028700" lvl="2" indent="-457200" eaLnBrk="0" hangingPunct="0">
              <a:spcBef>
                <a:spcPts val="600"/>
              </a:spcBef>
              <a:buClr>
                <a:schemeClr val="accent2"/>
              </a:buClr>
              <a:buFont typeface="Arial" panose="020B0604020202020204" pitchFamily="34" charset="0"/>
              <a:buChar char="•"/>
            </a:pPr>
            <a:r>
              <a:rPr lang="zh-CN" altLang="zh-CN" sz="2800" kern="1200" dirty="0" smtClean="0">
                <a:solidFill>
                  <a:schemeClr val="accent2"/>
                </a:solidFill>
                <a:latin typeface="微软雅黑" panose="020B0503020204020204" pitchFamily="34" charset="-122"/>
                <a:ea typeface="微软雅黑" panose="020B0503020204020204" pitchFamily="34" charset="-122"/>
                <a:cs typeface="+mn-cs"/>
              </a:rPr>
              <a:t>结构化</a:t>
            </a:r>
            <a:r>
              <a:rPr lang="zh-CN" altLang="zh-CN" sz="2800" kern="1200" dirty="0">
                <a:solidFill>
                  <a:schemeClr val="accent2"/>
                </a:solidFill>
                <a:latin typeface="微软雅黑" panose="020B0503020204020204" pitchFamily="34" charset="-122"/>
                <a:ea typeface="微软雅黑" panose="020B0503020204020204" pitchFamily="34" charset="-122"/>
                <a:cs typeface="+mn-cs"/>
              </a:rPr>
              <a:t>建模</a:t>
            </a:r>
            <a:endParaRPr lang="en-US" altLang="zh-CN" sz="2800" kern="1200" dirty="0">
              <a:solidFill>
                <a:schemeClr val="accent2"/>
              </a:solidFill>
              <a:latin typeface="微软雅黑" panose="020B0503020204020204" pitchFamily="34" charset="-122"/>
              <a:ea typeface="微软雅黑" panose="020B0503020204020204" pitchFamily="34" charset="-122"/>
              <a:cs typeface="+mn-cs"/>
            </a:endParaRPr>
          </a:p>
          <a:p>
            <a:pPr marL="1028700" lvl="2" indent="-457200" eaLnBrk="0" hangingPunct="0">
              <a:spcBef>
                <a:spcPts val="600"/>
              </a:spcBef>
              <a:buClr>
                <a:schemeClr val="accent2"/>
              </a:buClr>
              <a:buFont typeface="Arial" panose="020B0604020202020204" pitchFamily="34" charset="0"/>
              <a:buChar char="•"/>
            </a:pPr>
            <a:r>
              <a:rPr lang="zh-CN" altLang="zh-CN" sz="2800" kern="1200" dirty="0">
                <a:solidFill>
                  <a:schemeClr val="accent2"/>
                </a:solidFill>
                <a:latin typeface="微软雅黑" panose="020B0503020204020204" pitchFamily="34" charset="-122"/>
                <a:ea typeface="微软雅黑" panose="020B0503020204020204" pitchFamily="34" charset="-122"/>
                <a:cs typeface="+mn-cs"/>
              </a:rPr>
              <a:t>数据流建模</a:t>
            </a:r>
            <a:endParaRPr lang="en-US" altLang="zh-CN" sz="2800" kern="1200" dirty="0">
              <a:solidFill>
                <a:schemeClr val="accent2"/>
              </a:solidFill>
              <a:latin typeface="微软雅黑" panose="020B0503020204020204" pitchFamily="34" charset="-122"/>
              <a:ea typeface="微软雅黑" panose="020B0503020204020204" pitchFamily="34" charset="-122"/>
              <a:cs typeface="+mn-cs"/>
            </a:endParaRPr>
          </a:p>
          <a:p>
            <a:pPr marL="1028700" lvl="2" indent="-457200" eaLnBrk="0" hangingPunct="0">
              <a:spcBef>
                <a:spcPts val="600"/>
              </a:spcBef>
              <a:buClr>
                <a:schemeClr val="accent2"/>
              </a:buClr>
              <a:buFont typeface="Arial" panose="020B0604020202020204" pitchFamily="34" charset="0"/>
              <a:buChar char="•"/>
            </a:pPr>
            <a:r>
              <a:rPr lang="zh-CN" altLang="zh-CN" sz="2800" kern="1200" dirty="0">
                <a:solidFill>
                  <a:schemeClr val="accent2"/>
                </a:solidFill>
                <a:latin typeface="微软雅黑" panose="020B0503020204020204" pitchFamily="34" charset="-122"/>
                <a:ea typeface="微软雅黑" panose="020B0503020204020204" pitchFamily="34" charset="-122"/>
                <a:cs typeface="+mn-cs"/>
              </a:rPr>
              <a:t>行为</a:t>
            </a:r>
            <a:r>
              <a:rPr lang="zh-CN" altLang="zh-CN" sz="2800" kern="1200" dirty="0" smtClean="0">
                <a:solidFill>
                  <a:schemeClr val="accent2"/>
                </a:solidFill>
                <a:latin typeface="微软雅黑" panose="020B0503020204020204" pitchFamily="34" charset="-122"/>
                <a:ea typeface="微软雅黑" panose="020B0503020204020204" pitchFamily="34" charset="-122"/>
                <a:cs typeface="+mn-cs"/>
              </a:rPr>
              <a:t>建模</a:t>
            </a:r>
            <a:endParaRPr lang="en-US" altLang="zh-CN" sz="2800" kern="1200" dirty="0">
              <a:solidFill>
                <a:schemeClr val="accent2"/>
              </a:solidFill>
              <a:latin typeface="微软雅黑" panose="020B0503020204020204" pitchFamily="34" charset="-122"/>
              <a:ea typeface="微软雅黑" panose="020B0503020204020204" pitchFamily="34" charset="-122"/>
              <a:cs typeface="+mn-cs"/>
            </a:endParaRPr>
          </a:p>
          <a:p>
            <a:pPr marL="203200" lvl="1" indent="-203200" eaLnBrk="0" hangingPunct="0">
              <a:spcBef>
                <a:spcPts val="600"/>
              </a:spcBef>
              <a:buClr>
                <a:schemeClr val="tx1"/>
              </a:buClr>
              <a:buSzPct val="60000"/>
              <a:buFont typeface="Wingdings" panose="05000000000000000000" pitchFamily="2" charset="2"/>
              <a:buChar char="u"/>
            </a:pPr>
            <a:r>
              <a:rPr lang="zh-CN" altLang="en-US" sz="2800" kern="1200" dirty="0" smtClean="0">
                <a:solidFill>
                  <a:schemeClr val="tx1"/>
                </a:solidFill>
                <a:latin typeface="微软雅黑" panose="020B0503020204020204" pitchFamily="34" charset="-122"/>
                <a:ea typeface="微软雅黑" panose="020B0503020204020204" pitchFamily="34" charset="-122"/>
                <a:cs typeface="+mn-cs"/>
              </a:rPr>
              <a:t>行为建模中的过程语句</a:t>
            </a:r>
            <a:endParaRPr lang="zh-CN" altLang="en-US" sz="2800" kern="1200" dirty="0">
              <a:solidFill>
                <a:schemeClr val="tx1"/>
              </a:solidFill>
              <a:latin typeface="微软雅黑" panose="020B0503020204020204" pitchFamily="34" charset="-122"/>
              <a:ea typeface="微软雅黑" panose="020B0503020204020204" pitchFamily="34" charset="-122"/>
              <a:cs typeface="+mn-cs"/>
            </a:endParaRPr>
          </a:p>
        </p:txBody>
      </p:sp>
      <p:sp>
        <p:nvSpPr>
          <p:cNvPr id="4" name="灯片编号占位符 3">
            <a:extLst>
              <a:ext uri="{FF2B5EF4-FFF2-40B4-BE49-F238E27FC236}">
                <a16:creationId xmlns:a16="http://schemas.microsoft.com/office/drawing/2014/main" id="{11841F25-6CA1-43D6-A6E2-C45CC4E750E4}"/>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49</a:t>
            </a:fld>
            <a:endParaRPr lang="en-US" altLang="zh-CN"/>
          </a:p>
        </p:txBody>
      </p:sp>
      <p:sp>
        <p:nvSpPr>
          <p:cNvPr id="5" name="矩形 4"/>
          <p:cNvSpPr/>
          <p:nvPr/>
        </p:nvSpPr>
        <p:spPr>
          <a:xfrm>
            <a:off x="3126869" y="2180223"/>
            <a:ext cx="235962" cy="338554"/>
          </a:xfrm>
          <a:prstGeom prst="rect">
            <a:avLst/>
          </a:prstGeom>
        </p:spPr>
        <p:txBody>
          <a:bodyPr wrap="none">
            <a:spAutoFit/>
          </a:bodyPr>
          <a:lstStyle/>
          <a:p>
            <a:r>
              <a:rPr lang="en-US" altLang="zh-CN" dirty="0"/>
              <a:t> </a:t>
            </a:r>
            <a:endParaRPr lang="zh-CN" altLang="en-US" dirty="0"/>
          </a:p>
        </p:txBody>
      </p:sp>
    </p:spTree>
    <p:extLst>
      <p:ext uri="{BB962C8B-B14F-4D97-AF65-F5344CB8AC3E}">
        <p14:creationId xmlns:p14="http://schemas.microsoft.com/office/powerpoint/2010/main" val="236169551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1.1 PLD</a:t>
            </a:r>
            <a:r>
              <a:rPr lang="zh-CN" altLang="zh-CN" b="1" dirty="0"/>
              <a:t>器件</a:t>
            </a:r>
            <a:endParaRPr lang="zh-CN" altLang="en-US" b="1" dirty="0"/>
          </a:p>
        </p:txBody>
      </p:sp>
      <p:graphicFrame>
        <p:nvGraphicFramePr>
          <p:cNvPr id="7" name="Object 3"/>
          <p:cNvGraphicFramePr>
            <a:graphicFrameLocks noGrp="1" noChangeAspect="1"/>
          </p:cNvGraphicFramePr>
          <p:nvPr>
            <p:ph idx="1"/>
            <p:extLst>
              <p:ext uri="{D42A27DB-BD31-4B8C-83A1-F6EECF244321}">
                <p14:modId xmlns:p14="http://schemas.microsoft.com/office/powerpoint/2010/main" val="3784625943"/>
              </p:ext>
            </p:extLst>
          </p:nvPr>
        </p:nvGraphicFramePr>
        <p:xfrm>
          <a:off x="293790" y="1916832"/>
          <a:ext cx="8526682" cy="3384376"/>
        </p:xfrm>
        <a:graphic>
          <a:graphicData uri="http://schemas.openxmlformats.org/presentationml/2006/ole">
            <mc:AlternateContent xmlns:mc="http://schemas.openxmlformats.org/markup-compatibility/2006">
              <mc:Choice xmlns:v="urn:schemas-microsoft-com:vml" Requires="v">
                <p:oleObj spid="_x0000_s414018" name="Document" r:id="rId3" imgW="2839172" imgH="1075359" progId="Word.Document.8">
                  <p:embed/>
                </p:oleObj>
              </mc:Choice>
              <mc:Fallback>
                <p:oleObj name="Document" r:id="rId3" imgW="2839172" imgH="1075359" progId="Word.Document.8">
                  <p:embed/>
                  <p:pic>
                    <p:nvPicPr>
                      <p:cNvPr id="0" name=""/>
                      <p:cNvPicPr>
                        <a:picLocks noChangeAspect="1" noChangeArrowheads="1"/>
                      </p:cNvPicPr>
                      <p:nvPr/>
                    </p:nvPicPr>
                    <p:blipFill>
                      <a:blip r:embed="rId4"/>
                      <a:srcRect/>
                      <a:stretch>
                        <a:fillRect/>
                      </a:stretch>
                    </p:blipFill>
                    <p:spPr bwMode="auto">
                      <a:xfrm>
                        <a:off x="293790" y="1916832"/>
                        <a:ext cx="8526682" cy="3384376"/>
                      </a:xfrm>
                      <a:prstGeom prst="rect">
                        <a:avLst/>
                      </a:prstGeom>
                      <a:noFill/>
                      <a:ln>
                        <a:noFill/>
                      </a:ln>
                      <a:effectLst/>
                    </p:spPr>
                  </p:pic>
                </p:oleObj>
              </mc:Fallback>
            </mc:AlternateContent>
          </a:graphicData>
        </a:graphic>
      </p:graphicFrame>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5</a:t>
            </a:fld>
            <a:endParaRPr lang="en-US" altLang="zh-CN"/>
          </a:p>
        </p:txBody>
      </p:sp>
      <p:sp>
        <p:nvSpPr>
          <p:cNvPr id="8" name="内容占位符 2">
            <a:extLst>
              <a:ext uri="{FF2B5EF4-FFF2-40B4-BE49-F238E27FC236}">
                <a16:creationId xmlns:a16="http://schemas.microsoft.com/office/drawing/2014/main" id="{D2AFBB50-BD75-46C7-9F16-94C307973ACF}"/>
              </a:ext>
            </a:extLst>
          </p:cNvPr>
          <p:cNvSpPr txBox="1">
            <a:spLocks/>
          </p:cNvSpPr>
          <p:nvPr/>
        </p:nvSpPr>
        <p:spPr bwMode="auto">
          <a:xfrm>
            <a:off x="293790" y="836712"/>
            <a:ext cx="4114800" cy="5349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ts val="300"/>
              </a:spcBef>
              <a:spcAft>
                <a:spcPct val="0"/>
              </a:spcAft>
              <a:buClr>
                <a:srgbClr val="CC6600"/>
              </a:buClr>
              <a:buSzPct val="70000"/>
              <a:buFont typeface="Wingdings" charset="0"/>
              <a:buChar char="n"/>
              <a:defRPr sz="2800" b="0">
                <a:solidFill>
                  <a:schemeClr val="tx1"/>
                </a:solidFill>
                <a:effectLst/>
                <a:latin typeface="微软雅黑" panose="020B0503020204020204" pitchFamily="34" charset="-122"/>
                <a:ea typeface="微软雅黑" panose="020B0503020204020204" pitchFamily="34" charset="-122"/>
                <a:cs typeface="Times New Roman" pitchFamily="18" charset="0"/>
              </a:defRPr>
            </a:lvl1pPr>
            <a:lvl2pPr marL="889000" indent="-439738" algn="l" rtl="0" eaLnBrk="1" fontAlgn="base" hangingPunct="1">
              <a:spcBef>
                <a:spcPts val="300"/>
              </a:spcBef>
              <a:spcAft>
                <a:spcPct val="0"/>
              </a:spcAft>
              <a:buClr>
                <a:schemeClr val="hlink"/>
              </a:buClr>
              <a:buSzPct val="65000"/>
              <a:buFont typeface="Wingdings" charset="0"/>
              <a:buChar char="¡"/>
              <a:defRPr sz="2400" b="0">
                <a:solidFill>
                  <a:schemeClr val="tx1"/>
                </a:solidFill>
                <a:latin typeface="微软雅黑 Light" panose="020B0502040204020203" pitchFamily="34" charset="-122"/>
                <a:ea typeface="微软雅黑 Light" panose="020B0502040204020203" pitchFamily="34" charset="-122"/>
                <a:cs typeface="Times New Roman" pitchFamily="18" charset="0"/>
              </a:defRPr>
            </a:lvl2pPr>
            <a:lvl3pPr marL="1293813" indent="-403225" algn="l" rtl="0" eaLnBrk="1" fontAlgn="base" hangingPunct="1">
              <a:spcBef>
                <a:spcPts val="300"/>
              </a:spcBef>
              <a:spcAft>
                <a:spcPct val="0"/>
              </a:spcAft>
              <a:buClr>
                <a:schemeClr val="accent1"/>
              </a:buClr>
              <a:buSzPct val="70000"/>
              <a:buFont typeface="Wingdings" panose="05000000000000000000" pitchFamily="2" charset="2"/>
              <a:buChar char="u"/>
              <a:defRPr kumimoji="1" sz="2000" b="0">
                <a:solidFill>
                  <a:schemeClr val="tx1"/>
                </a:solidFill>
                <a:latin typeface="仿宋" panose="02010609060101010101" pitchFamily="49" charset="-122"/>
                <a:ea typeface="仿宋" panose="02010609060101010101" pitchFamily="49" charset="-122"/>
                <a:cs typeface="Times New Roman" pitchFamily="18" charset="0"/>
              </a:defRPr>
            </a:lvl3pPr>
            <a:lvl4pPr marL="1681163" indent="-385763" algn="l" rtl="0" eaLnBrk="1" fontAlgn="base" hangingPunct="1">
              <a:spcBef>
                <a:spcPts val="300"/>
              </a:spcBef>
              <a:spcAft>
                <a:spcPct val="0"/>
              </a:spcAft>
              <a:buClr>
                <a:schemeClr val="hlink"/>
              </a:buClr>
              <a:buSzPct val="75000"/>
              <a:buFont typeface="Wingdings" panose="05000000000000000000" pitchFamily="2" charset="2"/>
              <a:buChar char="p"/>
              <a:defRPr kumimoji="1" sz="1800" b="0">
                <a:solidFill>
                  <a:schemeClr val="tx1"/>
                </a:solidFill>
                <a:latin typeface="仿宋" panose="02010609060101010101" pitchFamily="49" charset="-122"/>
                <a:ea typeface="仿宋" panose="02010609060101010101" pitchFamily="49" charset="-122"/>
                <a:cs typeface="Times New Roman" pitchFamily="18" charset="0"/>
              </a:defRPr>
            </a:lvl4pPr>
            <a:lvl5pPr marL="2070100" indent="-387350" algn="l" rtl="0" eaLnBrk="1" fontAlgn="base" hangingPunct="1">
              <a:spcBef>
                <a:spcPts val="300"/>
              </a:spcBef>
              <a:spcAft>
                <a:spcPct val="0"/>
              </a:spcAft>
              <a:buClr>
                <a:schemeClr val="accent1"/>
              </a:buClr>
              <a:buSzPct val="70000"/>
              <a:buFont typeface="Wingdings" panose="05000000000000000000" pitchFamily="2" charset="2"/>
              <a:buChar char="Ø"/>
              <a:defRPr kumimoji="1" sz="1600" b="0">
                <a:solidFill>
                  <a:schemeClr val="tx1"/>
                </a:solidFill>
                <a:latin typeface="Times New Roman" pitchFamily="18" charset="0"/>
                <a:ea typeface="仿宋" panose="02010609060101010101" pitchFamily="49" charset="-122"/>
                <a:cs typeface="Times New Roman" pitchFamily="18" charset="0"/>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en-US" altLang="zh-CN" sz="2400" b="1" kern="0" dirty="0"/>
              <a:t>PLD</a:t>
            </a:r>
            <a:r>
              <a:rPr lang="zh-CN" altLang="en-US" sz="2400" b="1" kern="0" dirty="0"/>
              <a:t>分类</a:t>
            </a:r>
          </a:p>
        </p:txBody>
      </p:sp>
    </p:spTree>
    <p:extLst>
      <p:ext uri="{BB962C8B-B14F-4D97-AF65-F5344CB8AC3E}">
        <p14:creationId xmlns:p14="http://schemas.microsoft.com/office/powerpoint/2010/main" val="3753740032"/>
      </p:ext>
    </p:extLst>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8E4FA-3B60-4E10-ADDD-F812635E86A7}"/>
              </a:ext>
            </a:extLst>
          </p:cNvPr>
          <p:cNvSpPr>
            <a:spLocks noGrp="1"/>
          </p:cNvSpPr>
          <p:nvPr>
            <p:ph type="title"/>
          </p:nvPr>
        </p:nvSpPr>
        <p:spPr/>
        <p:txBody>
          <a:bodyPr/>
          <a:lstStyle/>
          <a:p>
            <a:r>
              <a:rPr lang="en-US" altLang="zh-CN" b="1" dirty="0"/>
              <a:t>4.1</a:t>
            </a:r>
            <a:r>
              <a:rPr lang="zh-CN" altLang="en-US" b="1" dirty="0"/>
              <a:t> 三种建模方式</a:t>
            </a:r>
          </a:p>
        </p:txBody>
      </p:sp>
      <p:sp>
        <p:nvSpPr>
          <p:cNvPr id="3" name="内容占位符 2">
            <a:extLst>
              <a:ext uri="{FF2B5EF4-FFF2-40B4-BE49-F238E27FC236}">
                <a16:creationId xmlns:a16="http://schemas.microsoft.com/office/drawing/2014/main" id="{C5C9A317-D615-4424-B593-E213D8588D8A}"/>
              </a:ext>
            </a:extLst>
          </p:cNvPr>
          <p:cNvSpPr>
            <a:spLocks noGrp="1"/>
          </p:cNvSpPr>
          <p:nvPr>
            <p:ph idx="1"/>
          </p:nvPr>
        </p:nvSpPr>
        <p:spPr>
          <a:xfrm>
            <a:off x="72008" y="692696"/>
            <a:ext cx="9036496" cy="2661241"/>
          </a:xfrm>
        </p:spPr>
        <p:txBody>
          <a:bodyPr/>
          <a:lstStyle/>
          <a:p>
            <a:pPr>
              <a:lnSpc>
                <a:spcPct val="114000"/>
              </a:lnSpc>
            </a:pPr>
            <a:r>
              <a:rPr lang="zh-CN" altLang="zh-CN" sz="2000" b="1" dirty="0"/>
              <a:t>结构化建模</a:t>
            </a:r>
            <a:endParaRPr lang="en-US" altLang="zh-CN" sz="2000" b="1" dirty="0"/>
          </a:p>
          <a:p>
            <a:pPr lvl="1">
              <a:lnSpc>
                <a:spcPct val="114000"/>
              </a:lnSpc>
            </a:pPr>
            <a:r>
              <a:rPr lang="zh-CN" altLang="zh-CN" sz="2000" dirty="0">
                <a:latin typeface="微软雅黑" panose="020B0503020204020204" pitchFamily="34" charset="-122"/>
                <a:ea typeface="微软雅黑" panose="020B0503020204020204" pitchFamily="34" charset="-122"/>
              </a:rPr>
              <a:t>将电路描述成一个分级的子模块系统，并通过逐层调用子模块来构成功能复杂的数字系统。</a:t>
            </a:r>
            <a:endParaRPr lang="en-US" altLang="zh-CN" sz="2000" dirty="0">
              <a:latin typeface="微软雅黑" panose="020B0503020204020204" pitchFamily="34" charset="-122"/>
              <a:ea typeface="微软雅黑" panose="020B0503020204020204" pitchFamily="34" charset="-122"/>
            </a:endParaRPr>
          </a:p>
          <a:p>
            <a:pPr lvl="1">
              <a:lnSpc>
                <a:spcPct val="114000"/>
              </a:lnSpc>
            </a:pPr>
            <a:r>
              <a:rPr lang="zh-CN" altLang="zh-CN" sz="2000" dirty="0">
                <a:latin typeface="微软雅黑" panose="020B0503020204020204" pitchFamily="34" charset="-122"/>
                <a:ea typeface="微软雅黑" panose="020B0503020204020204" pitchFamily="34" charset="-122"/>
              </a:rPr>
              <a:t>根据子模块不同的抽象级别，结构化建模方式分成以下三类</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495300" lvl="1" indent="0">
              <a:lnSpc>
                <a:spcPct val="114000"/>
              </a:lnSpc>
              <a:buNone/>
            </a:pPr>
            <a:r>
              <a:rPr lang="en-US" altLang="zh-CN" sz="2000" dirty="0" smtClean="0">
                <a:solidFill>
                  <a:srgbClr val="00B050"/>
                </a:solidFill>
                <a:latin typeface="微软雅黑" panose="020B0503020204020204" pitchFamily="34" charset="-122"/>
                <a:ea typeface="微软雅黑" panose="020B0503020204020204" pitchFamily="34" charset="-122"/>
              </a:rPr>
              <a:t>  </a:t>
            </a:r>
            <a:r>
              <a:rPr lang="zh-CN" altLang="en-US" sz="2000" dirty="0" smtClean="0">
                <a:solidFill>
                  <a:srgbClr val="C00000"/>
                </a:solidFill>
                <a:latin typeface="微软雅黑" panose="020B0503020204020204" pitchFamily="34" charset="-122"/>
                <a:ea typeface="微软雅黑" panose="020B0503020204020204" pitchFamily="34" charset="-122"/>
              </a:rPr>
              <a:t>模块级</a:t>
            </a:r>
            <a:r>
              <a:rPr lang="zh-CN" altLang="en-US" sz="2000" dirty="0" smtClean="0">
                <a:solidFill>
                  <a:srgbClr val="00B050"/>
                </a:solidFill>
                <a:latin typeface="微软雅黑" panose="020B0503020204020204" pitchFamily="34" charset="-122"/>
                <a:ea typeface="微软雅黑" panose="020B0503020204020204" pitchFamily="34" charset="-122"/>
              </a:rPr>
              <a:t>：调用用户设计的子模块</a:t>
            </a:r>
            <a:r>
              <a:rPr lang="en-US" altLang="zh-CN" sz="2000" dirty="0" smtClean="0">
                <a:solidFill>
                  <a:srgbClr val="7030A0"/>
                </a:solidFill>
                <a:latin typeface="微软雅黑" panose="020B0503020204020204" pitchFamily="34" charset="-122"/>
                <a:ea typeface="微软雅黑" panose="020B0503020204020204" pitchFamily="34" charset="-122"/>
              </a:rPr>
              <a:t>(</a:t>
            </a:r>
            <a:r>
              <a:rPr lang="zh-CN" altLang="en-US" sz="2000" dirty="0" smtClean="0">
                <a:solidFill>
                  <a:srgbClr val="7030A0"/>
                </a:solidFill>
                <a:latin typeface="微软雅黑" panose="020B0503020204020204" pitchFamily="34" charset="-122"/>
                <a:ea typeface="微软雅黑" panose="020B0503020204020204" pitchFamily="34" charset="-122"/>
              </a:rPr>
              <a:t>如前例</a:t>
            </a:r>
            <a:r>
              <a:rPr lang="en-US" altLang="zh-CN" sz="2000" dirty="0" err="1" smtClean="0">
                <a:solidFill>
                  <a:srgbClr val="7030A0"/>
                </a:solidFill>
                <a:latin typeface="微软雅黑" panose="020B0503020204020204" pitchFamily="34" charset="-122"/>
                <a:ea typeface="微软雅黑" panose="020B0503020204020204" pitchFamily="34" charset="-122"/>
              </a:rPr>
              <a:t>sim_top</a:t>
            </a:r>
            <a:r>
              <a:rPr lang="zh-CN" altLang="en-US" sz="2000" dirty="0" smtClean="0">
                <a:solidFill>
                  <a:srgbClr val="7030A0"/>
                </a:solidFill>
                <a:latin typeface="微软雅黑" panose="020B0503020204020204" pitchFamily="34" charset="-122"/>
                <a:ea typeface="微软雅黑" panose="020B0503020204020204" pitchFamily="34" charset="-122"/>
              </a:rPr>
              <a:t>模块调用</a:t>
            </a:r>
            <a:r>
              <a:rPr lang="en-US" altLang="zh-CN" sz="2000" dirty="0" smtClean="0">
                <a:solidFill>
                  <a:srgbClr val="7030A0"/>
                </a:solidFill>
                <a:latin typeface="微软雅黑" panose="020B0503020204020204" pitchFamily="34" charset="-122"/>
                <a:ea typeface="微软雅黑" panose="020B0503020204020204" pitchFamily="34" charset="-122"/>
              </a:rPr>
              <a:t>top</a:t>
            </a:r>
            <a:r>
              <a:rPr lang="zh-CN" altLang="en-US" sz="2000" dirty="0" smtClean="0">
                <a:solidFill>
                  <a:srgbClr val="7030A0"/>
                </a:solidFill>
                <a:latin typeface="微软雅黑" panose="020B0503020204020204" pitchFamily="34" charset="-122"/>
                <a:ea typeface="微软雅黑" panose="020B0503020204020204" pitchFamily="34" charset="-122"/>
              </a:rPr>
              <a:t>子模块</a:t>
            </a:r>
            <a:r>
              <a:rPr lang="en-US" altLang="zh-CN" sz="2000" dirty="0" smtClean="0">
                <a:solidFill>
                  <a:srgbClr val="7030A0"/>
                </a:solidFill>
                <a:latin typeface="微软雅黑" panose="020B0503020204020204" pitchFamily="34" charset="-122"/>
                <a:ea typeface="微软雅黑" panose="020B0503020204020204" pitchFamily="34" charset="-122"/>
              </a:rPr>
              <a:t>)</a:t>
            </a:r>
            <a:r>
              <a:rPr lang="zh-CN" altLang="en-US" sz="2000" dirty="0" smtClean="0">
                <a:solidFill>
                  <a:srgbClr val="7030A0"/>
                </a:solidFill>
                <a:latin typeface="微软雅黑" panose="020B0503020204020204" pitchFamily="34" charset="-122"/>
                <a:ea typeface="微软雅黑" panose="020B0503020204020204" pitchFamily="34" charset="-122"/>
              </a:rPr>
              <a:t> </a:t>
            </a:r>
            <a:endParaRPr lang="en-US" altLang="zh-CN" sz="2000" dirty="0" smtClean="0">
              <a:solidFill>
                <a:srgbClr val="7030A0"/>
              </a:solidFill>
              <a:latin typeface="微软雅黑" panose="020B0503020204020204" pitchFamily="34" charset="-122"/>
              <a:ea typeface="微软雅黑" panose="020B0503020204020204" pitchFamily="34" charset="-122"/>
            </a:endParaRPr>
          </a:p>
          <a:p>
            <a:pPr marL="495300" lvl="1" indent="0">
              <a:lnSpc>
                <a:spcPct val="114000"/>
              </a:lnSpc>
              <a:buNone/>
            </a:pPr>
            <a:r>
              <a:rPr lang="en-US" altLang="zh-CN" sz="2000" dirty="0">
                <a:solidFill>
                  <a:srgbClr val="00B050"/>
                </a:solidFill>
                <a:latin typeface="微软雅黑" panose="020B0503020204020204" pitchFamily="34" charset="-122"/>
                <a:ea typeface="微软雅黑" panose="020B0503020204020204" pitchFamily="34" charset="-122"/>
              </a:rPr>
              <a:t> </a:t>
            </a:r>
            <a:r>
              <a:rPr lang="en-US" altLang="zh-CN" sz="2000" dirty="0" smtClean="0">
                <a:solidFill>
                  <a:srgbClr val="00B050"/>
                </a:solidFill>
                <a:latin typeface="微软雅黑" panose="020B0503020204020204" pitchFamily="34" charset="-122"/>
                <a:ea typeface="微软雅黑" panose="020B0503020204020204" pitchFamily="34" charset="-122"/>
              </a:rPr>
              <a:t> </a:t>
            </a:r>
            <a:r>
              <a:rPr lang="zh-CN" altLang="en-US" sz="2000" dirty="0" smtClean="0">
                <a:solidFill>
                  <a:srgbClr val="C00000"/>
                </a:solidFill>
                <a:latin typeface="微软雅黑" panose="020B0503020204020204" pitchFamily="34" charset="-122"/>
                <a:ea typeface="微软雅黑" panose="020B0503020204020204" pitchFamily="34" charset="-122"/>
              </a:rPr>
              <a:t>门级</a:t>
            </a:r>
            <a:r>
              <a:rPr lang="zh-CN" altLang="en-US" sz="2000" dirty="0" smtClean="0">
                <a:solidFill>
                  <a:srgbClr val="00B050"/>
                </a:solidFill>
                <a:latin typeface="微软雅黑" panose="020B0503020204020204" pitchFamily="34" charset="-122"/>
                <a:ea typeface="微软雅黑" panose="020B0503020204020204" pitchFamily="34" charset="-122"/>
              </a:rPr>
              <a:t>：</a:t>
            </a:r>
            <a:r>
              <a:rPr lang="zh-CN" altLang="en-US" sz="2000" dirty="0">
                <a:solidFill>
                  <a:srgbClr val="00B050"/>
                </a:solidFill>
                <a:latin typeface="微软雅黑" panose="020B0503020204020204" pitchFamily="34" charset="-122"/>
                <a:ea typeface="微软雅黑" panose="020B0503020204020204" pitchFamily="34" charset="-122"/>
              </a:rPr>
              <a:t>调用</a:t>
            </a:r>
            <a:r>
              <a:rPr lang="en-US" altLang="zh-CN" sz="2000" dirty="0">
                <a:solidFill>
                  <a:srgbClr val="00B050"/>
                </a:solidFill>
                <a:latin typeface="微软雅黑" panose="020B0503020204020204" pitchFamily="34" charset="-122"/>
                <a:ea typeface="微软雅黑" panose="020B0503020204020204" pitchFamily="34" charset="-122"/>
              </a:rPr>
              <a:t>Verilog</a:t>
            </a:r>
            <a:r>
              <a:rPr lang="zh-CN" altLang="en-US" sz="2000" dirty="0">
                <a:solidFill>
                  <a:srgbClr val="00B050"/>
                </a:solidFill>
                <a:latin typeface="微软雅黑" panose="020B0503020204020204" pitchFamily="34" charset="-122"/>
                <a:ea typeface="微软雅黑" panose="020B0503020204020204" pitchFamily="34" charset="-122"/>
              </a:rPr>
              <a:t>提供的基本门级</a:t>
            </a:r>
            <a:r>
              <a:rPr lang="zh-CN" altLang="en-US" sz="2000" dirty="0" smtClean="0">
                <a:solidFill>
                  <a:srgbClr val="00B050"/>
                </a:solidFill>
                <a:latin typeface="微软雅黑" panose="020B0503020204020204" pitchFamily="34" charset="-122"/>
                <a:ea typeface="微软雅黑" panose="020B0503020204020204" pitchFamily="34" charset="-122"/>
              </a:rPr>
              <a:t>元件 </a:t>
            </a:r>
            <a:r>
              <a:rPr lang="en-US" altLang="zh-CN" sz="2000" dirty="0" smtClean="0">
                <a:solidFill>
                  <a:srgbClr val="7030A0"/>
                </a:solidFill>
                <a:latin typeface="微软雅黑" panose="020B0503020204020204" pitchFamily="34" charset="-122"/>
                <a:ea typeface="微软雅黑" panose="020B0503020204020204" pitchFamily="34" charset="-122"/>
              </a:rPr>
              <a:t>(</a:t>
            </a:r>
            <a:r>
              <a:rPr lang="zh-CN" altLang="en-US" sz="2000" dirty="0" smtClean="0">
                <a:solidFill>
                  <a:srgbClr val="7030A0"/>
                </a:solidFill>
                <a:latin typeface="微软雅黑" panose="020B0503020204020204" pitchFamily="34" charset="-122"/>
                <a:ea typeface="微软雅黑" panose="020B0503020204020204" pitchFamily="34" charset="-122"/>
              </a:rPr>
              <a:t>以下</a:t>
            </a:r>
            <a:r>
              <a:rPr lang="en-US" altLang="zh-CN" sz="2000" dirty="0" smtClean="0">
                <a:solidFill>
                  <a:srgbClr val="7030A0"/>
                </a:solidFill>
                <a:latin typeface="微软雅黑" panose="020B0503020204020204" pitchFamily="34" charset="-122"/>
                <a:ea typeface="微软雅黑" panose="020B0503020204020204" pitchFamily="34" charset="-122"/>
              </a:rPr>
              <a:t>4-</a:t>
            </a:r>
            <a:r>
              <a:rPr lang="zh-CN" altLang="en-US" sz="2000" dirty="0" smtClean="0">
                <a:solidFill>
                  <a:srgbClr val="7030A0"/>
                </a:solidFill>
                <a:latin typeface="微软雅黑" panose="020B0503020204020204" pitchFamily="34" charset="-122"/>
                <a:ea typeface="微软雅黑" panose="020B0503020204020204" pitchFamily="34" charset="-122"/>
              </a:rPr>
              <a:t>路选择器举例）</a:t>
            </a:r>
            <a:endParaRPr lang="en-US" altLang="zh-CN" sz="2000" dirty="0" smtClean="0">
              <a:solidFill>
                <a:srgbClr val="7030A0"/>
              </a:solidFill>
              <a:latin typeface="微软雅黑" panose="020B0503020204020204" pitchFamily="34" charset="-122"/>
              <a:ea typeface="微软雅黑" panose="020B0503020204020204" pitchFamily="34" charset="-122"/>
            </a:endParaRPr>
          </a:p>
          <a:p>
            <a:pPr marL="495300" lvl="1" indent="0">
              <a:lnSpc>
                <a:spcPct val="114000"/>
              </a:lnSpc>
              <a:buNone/>
            </a:pPr>
            <a:r>
              <a:rPr lang="en-US" altLang="zh-CN" sz="2000" dirty="0">
                <a:solidFill>
                  <a:srgbClr val="00B050"/>
                </a:solidFill>
                <a:latin typeface="微软雅黑" panose="020B0503020204020204" pitchFamily="34" charset="-122"/>
                <a:ea typeface="微软雅黑" panose="020B0503020204020204" pitchFamily="34" charset="-122"/>
              </a:rPr>
              <a:t> </a:t>
            </a:r>
            <a:r>
              <a:rPr lang="en-US" altLang="zh-CN" sz="2000" dirty="0" smtClean="0">
                <a:solidFill>
                  <a:srgbClr val="00B050"/>
                </a:solidFill>
                <a:latin typeface="微软雅黑" panose="020B0503020204020204" pitchFamily="34" charset="-122"/>
                <a:ea typeface="微软雅黑" panose="020B0503020204020204" pitchFamily="34" charset="-122"/>
              </a:rPr>
              <a:t> </a:t>
            </a:r>
            <a:r>
              <a:rPr lang="zh-CN" altLang="en-US" sz="2000" dirty="0" smtClean="0">
                <a:solidFill>
                  <a:srgbClr val="C00000"/>
                </a:solidFill>
                <a:latin typeface="微软雅黑" panose="020B0503020204020204" pitchFamily="34" charset="-122"/>
                <a:ea typeface="微软雅黑" panose="020B0503020204020204" pitchFamily="34" charset="-122"/>
              </a:rPr>
              <a:t>开关级</a:t>
            </a:r>
            <a:r>
              <a:rPr lang="zh-CN" altLang="en-US" sz="2000" dirty="0" smtClean="0">
                <a:solidFill>
                  <a:srgbClr val="00B050"/>
                </a:solidFill>
                <a:latin typeface="微软雅黑" panose="020B0503020204020204" pitchFamily="34" charset="-122"/>
                <a:ea typeface="微软雅黑" panose="020B0503020204020204" pitchFamily="34" charset="-122"/>
              </a:rPr>
              <a:t>：</a:t>
            </a:r>
            <a:r>
              <a:rPr lang="zh-CN" altLang="en-US" sz="2000" dirty="0">
                <a:solidFill>
                  <a:srgbClr val="00B050"/>
                </a:solidFill>
                <a:latin typeface="微软雅黑" panose="020B0503020204020204" pitchFamily="34" charset="-122"/>
                <a:ea typeface="微软雅黑" panose="020B0503020204020204" pitchFamily="34" charset="-122"/>
              </a:rPr>
              <a:t>调用</a:t>
            </a:r>
            <a:r>
              <a:rPr lang="en-US" altLang="zh-CN" sz="2000" dirty="0">
                <a:solidFill>
                  <a:srgbClr val="00B050"/>
                </a:solidFill>
                <a:latin typeface="微软雅黑" panose="020B0503020204020204" pitchFamily="34" charset="-122"/>
                <a:ea typeface="微软雅黑" panose="020B0503020204020204" pitchFamily="34" charset="-122"/>
              </a:rPr>
              <a:t>Verilog</a:t>
            </a:r>
            <a:r>
              <a:rPr lang="zh-CN" altLang="en-US" sz="2000" dirty="0">
                <a:solidFill>
                  <a:srgbClr val="00B050"/>
                </a:solidFill>
                <a:latin typeface="微软雅黑" panose="020B0503020204020204" pitchFamily="34" charset="-122"/>
                <a:ea typeface="微软雅黑" panose="020B0503020204020204" pitchFamily="34" charset="-122"/>
              </a:rPr>
              <a:t>内建的基本开关</a:t>
            </a:r>
            <a:r>
              <a:rPr lang="zh-CN" altLang="en-US" sz="2000" dirty="0" smtClean="0">
                <a:solidFill>
                  <a:srgbClr val="00B050"/>
                </a:solidFill>
                <a:latin typeface="微软雅黑" panose="020B0503020204020204" pitchFamily="34" charset="-122"/>
                <a:ea typeface="微软雅黑" panose="020B0503020204020204" pitchFamily="34" charset="-122"/>
              </a:rPr>
              <a:t>元件 </a:t>
            </a:r>
            <a:r>
              <a:rPr lang="en-US" altLang="zh-CN" sz="2000" dirty="0" smtClean="0">
                <a:solidFill>
                  <a:srgbClr val="7030A0"/>
                </a:solidFill>
                <a:latin typeface="微软雅黑" panose="020B0503020204020204" pitchFamily="34" charset="-122"/>
                <a:ea typeface="微软雅黑" panose="020B0503020204020204" pitchFamily="34" charset="-122"/>
              </a:rPr>
              <a:t>(</a:t>
            </a:r>
            <a:r>
              <a:rPr lang="zh-CN" altLang="en-US" sz="2000" dirty="0" smtClean="0">
                <a:solidFill>
                  <a:srgbClr val="7030A0"/>
                </a:solidFill>
                <a:latin typeface="微软雅黑" panose="020B0503020204020204" pitchFamily="34" charset="-122"/>
                <a:ea typeface="微软雅黑" panose="020B0503020204020204" pitchFamily="34" charset="-122"/>
              </a:rPr>
              <a:t>无须了解</a:t>
            </a:r>
            <a:r>
              <a:rPr lang="en-US" altLang="zh-CN" sz="2000" dirty="0" smtClean="0">
                <a:solidFill>
                  <a:srgbClr val="7030A0"/>
                </a:solidFill>
                <a:latin typeface="微软雅黑" panose="020B0503020204020204" pitchFamily="34" charset="-122"/>
                <a:ea typeface="微软雅黑" panose="020B0503020204020204" pitchFamily="34" charset="-122"/>
              </a:rPr>
              <a:t>)</a:t>
            </a:r>
            <a:endParaRPr lang="zh-CN" altLang="en-US" sz="2000" dirty="0">
              <a:solidFill>
                <a:srgbClr val="7030A0"/>
              </a:solidFill>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11841F25-6CA1-43D6-A6E2-C45CC4E750E4}"/>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50</a:t>
            </a:fld>
            <a:endParaRPr lang="en-US" altLang="zh-CN"/>
          </a:p>
        </p:txBody>
      </p:sp>
      <p:pic>
        <p:nvPicPr>
          <p:cNvPr id="432130" name="Picture 2">
            <a:extLst>
              <a:ext uri="{FF2B5EF4-FFF2-40B4-BE49-F238E27FC236}">
                <a16:creationId xmlns:a16="http://schemas.microsoft.com/office/drawing/2014/main" id="{42C29874-B560-4D9B-8A67-7898181012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3734650"/>
            <a:ext cx="4464496" cy="3006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16859790-C20D-4053-A775-317E09BFD19F}"/>
              </a:ext>
            </a:extLst>
          </p:cNvPr>
          <p:cNvSpPr/>
          <p:nvPr/>
        </p:nvSpPr>
        <p:spPr>
          <a:xfrm>
            <a:off x="4925146" y="3356992"/>
            <a:ext cx="3607294" cy="3416320"/>
          </a:xfrm>
          <a:prstGeom prst="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spcAft>
                <a:spcPts val="0"/>
              </a:spcAft>
            </a:pPr>
            <a:r>
              <a:rPr lang="en-US" altLang="zh-CN" sz="1800" kern="100" dirty="0" smtClean="0">
                <a:latin typeface="+mn-ea"/>
              </a:rPr>
              <a:t>…… </a:t>
            </a:r>
          </a:p>
          <a:p>
            <a:pPr>
              <a:spcAft>
                <a:spcPts val="0"/>
              </a:spcAft>
            </a:pPr>
            <a:r>
              <a:rPr lang="en-US" altLang="zh-CN" sz="1800" kern="100" dirty="0" smtClean="0">
                <a:latin typeface="微软雅黑" panose="020B0503020204020204" pitchFamily="34" charset="-122"/>
                <a:ea typeface="微软雅黑" panose="020B0503020204020204" pitchFamily="34" charset="-122"/>
              </a:rPr>
              <a:t>// </a:t>
            </a:r>
            <a:r>
              <a:rPr lang="zh-CN" altLang="zh-CN" sz="1800" kern="100" dirty="0">
                <a:latin typeface="微软雅黑" panose="020B0503020204020204" pitchFamily="34" charset="-122"/>
                <a:ea typeface="微软雅黑" panose="020B0503020204020204" pitchFamily="34" charset="-122"/>
              </a:rPr>
              <a:t>调用非门，生成</a:t>
            </a:r>
            <a:r>
              <a:rPr lang="en-US" altLang="zh-CN" sz="1800" kern="100" dirty="0" smtClean="0">
                <a:latin typeface="微软雅黑" panose="020B0503020204020204" pitchFamily="34" charset="-122"/>
                <a:ea typeface="微软雅黑" panose="020B0503020204020204" pitchFamily="34" charset="-122"/>
              </a:rPr>
              <a:t>s1_n </a:t>
            </a:r>
            <a:r>
              <a:rPr lang="zh-CN" altLang="zh-CN" sz="1800" kern="100" dirty="0" smtClean="0">
                <a:latin typeface="微软雅黑" panose="020B0503020204020204" pitchFamily="34" charset="-122"/>
                <a:ea typeface="微软雅黑" panose="020B0503020204020204" pitchFamily="34" charset="-122"/>
              </a:rPr>
              <a:t>和</a:t>
            </a:r>
            <a:r>
              <a:rPr lang="en-US" altLang="zh-CN" sz="1800" kern="100" dirty="0" smtClean="0">
                <a:latin typeface="微软雅黑" panose="020B0503020204020204" pitchFamily="34" charset="-122"/>
                <a:ea typeface="微软雅黑" panose="020B0503020204020204" pitchFamily="34" charset="-122"/>
              </a:rPr>
              <a:t> s0_n</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a:latin typeface="微软雅黑" panose="020B0503020204020204" pitchFamily="34" charset="-122"/>
                <a:ea typeface="微软雅黑" panose="020B0503020204020204" pitchFamily="34" charset="-122"/>
              </a:rPr>
              <a:t>not (s1_n, s1);</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a:latin typeface="微软雅黑" panose="020B0503020204020204" pitchFamily="34" charset="-122"/>
                <a:ea typeface="微软雅黑" panose="020B0503020204020204" pitchFamily="34" charset="-122"/>
              </a:rPr>
              <a:t>not (s0_n, s0);</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smtClean="0">
                <a:latin typeface="微软雅黑" panose="020B0503020204020204" pitchFamily="34" charset="-122"/>
                <a:ea typeface="微软雅黑" panose="020B0503020204020204" pitchFamily="34" charset="-122"/>
              </a:rPr>
              <a:t>// </a:t>
            </a:r>
            <a:r>
              <a:rPr lang="zh-CN" altLang="zh-CN" sz="1800" kern="100" dirty="0">
                <a:latin typeface="微软雅黑" panose="020B0503020204020204" pitchFamily="34" charset="-122"/>
                <a:ea typeface="微软雅黑" panose="020B0503020204020204" pitchFamily="34" charset="-122"/>
              </a:rPr>
              <a:t>调用三输入与门</a:t>
            </a:r>
          </a:p>
          <a:p>
            <a:pPr>
              <a:spcAft>
                <a:spcPts val="0"/>
              </a:spcAft>
            </a:pPr>
            <a:r>
              <a:rPr lang="en-US" altLang="zh-CN" sz="1800" kern="100" dirty="0" smtClean="0">
                <a:latin typeface="微软雅黑" panose="020B0503020204020204" pitchFamily="34" charset="-122"/>
                <a:ea typeface="微软雅黑" panose="020B0503020204020204" pitchFamily="34" charset="-122"/>
              </a:rPr>
              <a:t>and </a:t>
            </a:r>
            <a:r>
              <a:rPr lang="en-US" altLang="zh-CN" sz="1800" kern="100" dirty="0">
                <a:latin typeface="微软雅黑" panose="020B0503020204020204" pitchFamily="34" charset="-122"/>
                <a:ea typeface="微软雅黑" panose="020B0503020204020204" pitchFamily="34" charset="-122"/>
              </a:rPr>
              <a:t>(y0, d0, s1_n, s0_n);</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smtClean="0">
                <a:latin typeface="微软雅黑" panose="020B0503020204020204" pitchFamily="34" charset="-122"/>
                <a:ea typeface="微软雅黑" panose="020B0503020204020204" pitchFamily="34" charset="-122"/>
              </a:rPr>
              <a:t>and </a:t>
            </a:r>
            <a:r>
              <a:rPr lang="en-US" altLang="zh-CN" sz="1800" kern="100" dirty="0">
                <a:latin typeface="微软雅黑" panose="020B0503020204020204" pitchFamily="34" charset="-122"/>
                <a:ea typeface="微软雅黑" panose="020B0503020204020204" pitchFamily="34" charset="-122"/>
              </a:rPr>
              <a:t>(y1, d1, s1_n, s0);</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smtClean="0">
                <a:latin typeface="微软雅黑" panose="020B0503020204020204" pitchFamily="34" charset="-122"/>
                <a:ea typeface="微软雅黑" panose="020B0503020204020204" pitchFamily="34" charset="-122"/>
              </a:rPr>
              <a:t>and </a:t>
            </a:r>
            <a:r>
              <a:rPr lang="en-US" altLang="zh-CN" sz="1800" kern="100" dirty="0">
                <a:latin typeface="微软雅黑" panose="020B0503020204020204" pitchFamily="34" charset="-122"/>
                <a:ea typeface="微软雅黑" panose="020B0503020204020204" pitchFamily="34" charset="-122"/>
              </a:rPr>
              <a:t>(y2, d2, s1, s0_n);</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smtClean="0">
                <a:latin typeface="微软雅黑" panose="020B0503020204020204" pitchFamily="34" charset="-122"/>
                <a:ea typeface="微软雅黑" panose="020B0503020204020204" pitchFamily="34" charset="-122"/>
              </a:rPr>
              <a:t>and </a:t>
            </a:r>
            <a:r>
              <a:rPr lang="en-US" altLang="zh-CN" sz="1800" kern="100" dirty="0">
                <a:latin typeface="微软雅黑" panose="020B0503020204020204" pitchFamily="34" charset="-122"/>
                <a:ea typeface="微软雅黑" panose="020B0503020204020204" pitchFamily="34" charset="-122"/>
              </a:rPr>
              <a:t>(y3, d3, s1, s0);</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smtClean="0">
                <a:latin typeface="微软雅黑" panose="020B0503020204020204" pitchFamily="34" charset="-122"/>
                <a:ea typeface="微软雅黑" panose="020B0503020204020204" pitchFamily="34" charset="-122"/>
              </a:rPr>
              <a:t>// </a:t>
            </a:r>
            <a:r>
              <a:rPr lang="zh-CN" altLang="zh-CN" sz="1800" kern="100" dirty="0">
                <a:latin typeface="微软雅黑" panose="020B0503020204020204" pitchFamily="34" charset="-122"/>
                <a:ea typeface="微软雅黑" panose="020B0503020204020204" pitchFamily="34" charset="-122"/>
              </a:rPr>
              <a:t>调用四输入或门</a:t>
            </a:r>
          </a:p>
          <a:p>
            <a:pPr>
              <a:spcAft>
                <a:spcPts val="0"/>
              </a:spcAft>
            </a:pPr>
            <a:r>
              <a:rPr lang="en-US" altLang="zh-CN" sz="1800" kern="100" dirty="0" smtClean="0">
                <a:latin typeface="微软雅黑" panose="020B0503020204020204" pitchFamily="34" charset="-122"/>
                <a:ea typeface="微软雅黑" panose="020B0503020204020204" pitchFamily="34" charset="-122"/>
              </a:rPr>
              <a:t>o</a:t>
            </a:r>
            <a:r>
              <a:rPr lang="en-US" altLang="zh-CN" sz="1800" kern="100" dirty="0" smtClean="0">
                <a:solidFill>
                  <a:srgbClr val="000000"/>
                </a:solidFill>
                <a:latin typeface="微软雅黑" panose="020B0503020204020204" pitchFamily="34" charset="-122"/>
                <a:ea typeface="微软雅黑" panose="020B0503020204020204" pitchFamily="34" charset="-122"/>
              </a:rPr>
              <a:t>r</a:t>
            </a:r>
            <a:r>
              <a:rPr lang="en-US" altLang="zh-CN" sz="1800" kern="100" dirty="0" smtClean="0">
                <a:latin typeface="微软雅黑" panose="020B0503020204020204" pitchFamily="34" charset="-122"/>
                <a:ea typeface="微软雅黑" panose="020B0503020204020204" pitchFamily="34" charset="-122"/>
              </a:rPr>
              <a:t> </a:t>
            </a:r>
            <a:r>
              <a:rPr lang="en-US" altLang="zh-CN" sz="1800" kern="100" dirty="0">
                <a:latin typeface="微软雅黑" panose="020B0503020204020204" pitchFamily="34" charset="-122"/>
                <a:ea typeface="微软雅黑" panose="020B0503020204020204" pitchFamily="34" charset="-122"/>
              </a:rPr>
              <a:t>(y, y0, y1, y2, y3</a:t>
            </a:r>
            <a:r>
              <a:rPr lang="en-US" altLang="zh-CN" sz="1800" kern="100" dirty="0" smtClean="0">
                <a:latin typeface="微软雅黑" panose="020B0503020204020204" pitchFamily="34" charset="-122"/>
                <a:ea typeface="微软雅黑" panose="020B0503020204020204" pitchFamily="34" charset="-122"/>
              </a:rPr>
              <a:t>);</a:t>
            </a:r>
          </a:p>
          <a:p>
            <a:pPr>
              <a:spcAft>
                <a:spcPts val="0"/>
              </a:spcAft>
            </a:pPr>
            <a:r>
              <a:rPr lang="en-US" altLang="zh-CN" sz="1800" kern="100" dirty="0" smtClean="0">
                <a:latin typeface="微软雅黑" panose="020B0503020204020204" pitchFamily="34" charset="-122"/>
                <a:ea typeface="微软雅黑" panose="020B0503020204020204" pitchFamily="34" charset="-122"/>
              </a:rPr>
              <a:t>……</a:t>
            </a:r>
            <a:endParaRPr lang="zh-CN" altLang="zh-CN" sz="1800" kern="100" dirty="0">
              <a:latin typeface="微软雅黑" panose="020B0503020204020204" pitchFamily="34" charset="-122"/>
              <a:ea typeface="微软雅黑" panose="020B0503020204020204" pitchFamily="34" charset="-122"/>
            </a:endParaRPr>
          </a:p>
        </p:txBody>
      </p:sp>
      <p:sp>
        <p:nvSpPr>
          <p:cNvPr id="6" name="矩形 5"/>
          <p:cNvSpPr/>
          <p:nvPr/>
        </p:nvSpPr>
        <p:spPr>
          <a:xfrm>
            <a:off x="754896" y="3438144"/>
            <a:ext cx="3313728" cy="415498"/>
          </a:xfrm>
          <a:prstGeom prst="rect">
            <a:avLst/>
          </a:prstGeom>
        </p:spPr>
        <p:txBody>
          <a:bodyPr wrap="none">
            <a:spAutoFit/>
          </a:bodyPr>
          <a:lstStyle/>
          <a:p>
            <a:r>
              <a:rPr lang="en-US" altLang="zh-CN" sz="2100" kern="100" dirty="0">
                <a:latin typeface="微软雅黑" panose="020B0503020204020204" pitchFamily="34" charset="-122"/>
                <a:ea typeface="微软雅黑" panose="020B0503020204020204" pitchFamily="34" charset="-122"/>
              </a:rPr>
              <a:t>1</a:t>
            </a:r>
            <a:r>
              <a:rPr lang="zh-CN" altLang="zh-CN" sz="2100" kern="100" dirty="0" smtClean="0">
                <a:latin typeface="微软雅黑" panose="020B0503020204020204" pitchFamily="34" charset="-122"/>
                <a:ea typeface="微软雅黑" panose="020B0503020204020204" pitchFamily="34" charset="-122"/>
                <a:cs typeface="Times New Roman" panose="02020603050405020304" pitchFamily="18" charset="0"/>
              </a:rPr>
              <a:t>位</a:t>
            </a:r>
            <a:r>
              <a:rPr lang="en-US" altLang="zh-CN" sz="2100" kern="100" dirty="0" smtClean="0">
                <a:latin typeface="微软雅黑" panose="020B0503020204020204" pitchFamily="34" charset="-122"/>
                <a:ea typeface="微软雅黑" panose="020B0503020204020204" pitchFamily="34" charset="-122"/>
                <a:cs typeface="Times New Roman" panose="02020603050405020304" pitchFamily="18" charset="0"/>
              </a:rPr>
              <a:t>4-</a:t>
            </a:r>
            <a:r>
              <a:rPr lang="zh-CN" altLang="zh-CN" sz="2100" kern="100" dirty="0" smtClean="0">
                <a:latin typeface="微软雅黑" panose="020B0503020204020204" pitchFamily="34" charset="-122"/>
                <a:ea typeface="微软雅黑" panose="020B0503020204020204" pitchFamily="34" charset="-122"/>
                <a:cs typeface="Times New Roman" panose="02020603050405020304" pitchFamily="18" charset="0"/>
              </a:rPr>
              <a:t>路</a:t>
            </a:r>
            <a:r>
              <a:rPr lang="zh-CN" altLang="zh-CN" sz="2100" kern="100" dirty="0">
                <a:latin typeface="微软雅黑" panose="020B0503020204020204" pitchFamily="34" charset="-122"/>
                <a:ea typeface="微软雅黑" panose="020B0503020204020204" pitchFamily="34" charset="-122"/>
                <a:cs typeface="Times New Roman" panose="02020603050405020304" pitchFamily="18" charset="0"/>
              </a:rPr>
              <a:t>选择器的门级结构</a:t>
            </a:r>
            <a:endParaRPr lang="zh-CN" altLang="en-US" sz="2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7213057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2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8E4FA-3B60-4E10-ADDD-F812635E86A7}"/>
              </a:ext>
            </a:extLst>
          </p:cNvPr>
          <p:cNvSpPr>
            <a:spLocks noGrp="1"/>
          </p:cNvSpPr>
          <p:nvPr>
            <p:ph type="title"/>
          </p:nvPr>
        </p:nvSpPr>
        <p:spPr/>
        <p:txBody>
          <a:bodyPr/>
          <a:lstStyle/>
          <a:p>
            <a:r>
              <a:rPr lang="en-US" altLang="zh-CN" b="1" dirty="0"/>
              <a:t>4.1</a:t>
            </a:r>
            <a:r>
              <a:rPr lang="zh-CN" altLang="en-US" b="1" dirty="0"/>
              <a:t> 三种建模方式</a:t>
            </a:r>
          </a:p>
        </p:txBody>
      </p:sp>
      <p:sp>
        <p:nvSpPr>
          <p:cNvPr id="3" name="内容占位符 2">
            <a:extLst>
              <a:ext uri="{FF2B5EF4-FFF2-40B4-BE49-F238E27FC236}">
                <a16:creationId xmlns:a16="http://schemas.microsoft.com/office/drawing/2014/main" id="{C5C9A317-D615-4424-B593-E213D8588D8A}"/>
              </a:ext>
            </a:extLst>
          </p:cNvPr>
          <p:cNvSpPr>
            <a:spLocks noGrp="1"/>
          </p:cNvSpPr>
          <p:nvPr>
            <p:ph idx="1"/>
          </p:nvPr>
        </p:nvSpPr>
        <p:spPr>
          <a:xfrm>
            <a:off x="251520" y="864571"/>
            <a:ext cx="8623359" cy="5732782"/>
          </a:xfrm>
        </p:spPr>
        <p:txBody>
          <a:bodyPr/>
          <a:lstStyle/>
          <a:p>
            <a:r>
              <a:rPr lang="zh-CN" altLang="en-US" sz="2200" b="1" dirty="0"/>
              <a:t>数据流</a:t>
            </a:r>
            <a:r>
              <a:rPr lang="zh-CN" altLang="zh-CN" sz="2200" b="1" dirty="0"/>
              <a:t>建模</a:t>
            </a:r>
            <a:endParaRPr lang="en-US" altLang="zh-CN" sz="2200" b="1" dirty="0"/>
          </a:p>
          <a:p>
            <a:pPr lvl="1"/>
            <a:r>
              <a:rPr lang="zh-CN" altLang="zh-CN" sz="2200" dirty="0">
                <a:latin typeface="微软雅黑" panose="020B0503020204020204" pitchFamily="34" charset="-122"/>
                <a:ea typeface="微软雅黑" panose="020B0503020204020204" pitchFamily="34" charset="-122"/>
              </a:rPr>
              <a:t>从数据的视角出发，通过描述</a:t>
            </a:r>
            <a:r>
              <a:rPr lang="zh-CN" altLang="zh-CN" sz="2200" dirty="0">
                <a:solidFill>
                  <a:srgbClr val="FF0000"/>
                </a:solidFill>
                <a:latin typeface="微软雅黑" panose="020B0503020204020204" pitchFamily="34" charset="-122"/>
                <a:ea typeface="微软雅黑" panose="020B0503020204020204" pitchFamily="34" charset="-122"/>
              </a:rPr>
              <a:t>数据在电路中的流动方向</a:t>
            </a:r>
            <a:r>
              <a:rPr lang="zh-CN" altLang="zh-CN" sz="2200" dirty="0" smtClean="0">
                <a:latin typeface="微软雅黑" panose="020B0503020204020204" pitchFamily="34" charset="-122"/>
                <a:ea typeface="微软雅黑" panose="020B0503020204020204" pitchFamily="34" charset="-122"/>
              </a:rPr>
              <a:t>来</a:t>
            </a:r>
            <a:r>
              <a:rPr lang="zh-CN" altLang="en-US" sz="2200" dirty="0" smtClean="0">
                <a:latin typeface="微软雅黑" panose="020B0503020204020204" pitchFamily="34" charset="-122"/>
                <a:ea typeface="微软雅黑" panose="020B0503020204020204" pitchFamily="34" charset="-122"/>
              </a:rPr>
              <a:t>给出</a:t>
            </a:r>
            <a:r>
              <a:rPr lang="zh-CN" altLang="zh-CN" sz="2200" dirty="0" smtClean="0">
                <a:latin typeface="微软雅黑" panose="020B0503020204020204" pitchFamily="34" charset="-122"/>
                <a:ea typeface="微软雅黑" panose="020B0503020204020204" pitchFamily="34" charset="-122"/>
              </a:rPr>
              <a:t>电路</a:t>
            </a:r>
            <a:r>
              <a:rPr lang="zh-CN" altLang="zh-CN" sz="2200" dirty="0">
                <a:latin typeface="微软雅黑" panose="020B0503020204020204" pitchFamily="34" charset="-122"/>
                <a:ea typeface="微软雅黑" panose="020B0503020204020204" pitchFamily="34" charset="-122"/>
              </a:rPr>
              <a:t>的功能。</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适合组合逻辑电路的描述，不适合时序逻辑电路的描述。</a:t>
            </a:r>
            <a:endParaRPr lang="en-US" altLang="zh-CN" sz="2200" dirty="0">
              <a:latin typeface="微软雅黑" panose="020B0503020204020204" pitchFamily="34" charset="-122"/>
              <a:ea typeface="微软雅黑" panose="020B0503020204020204" pitchFamily="34" charset="-122"/>
            </a:endParaRPr>
          </a:p>
          <a:p>
            <a:pPr lvl="1"/>
            <a:r>
              <a:rPr lang="zh-CN" altLang="zh-CN" sz="2200" dirty="0">
                <a:latin typeface="微软雅黑" panose="020B0503020204020204" pitchFamily="34" charset="-122"/>
                <a:ea typeface="微软雅黑" panose="020B0503020204020204" pitchFamily="34" charset="-122"/>
              </a:rPr>
              <a:t>主要通过</a:t>
            </a:r>
            <a:r>
              <a:rPr lang="zh-CN" altLang="zh-CN" sz="2200" dirty="0">
                <a:solidFill>
                  <a:srgbClr val="FF0000"/>
                </a:solidFill>
                <a:latin typeface="微软雅黑" panose="020B0503020204020204" pitchFamily="34" charset="-122"/>
                <a:ea typeface="微软雅黑" panose="020B0503020204020204" pitchFamily="34" charset="-122"/>
              </a:rPr>
              <a:t>连续赋值语句</a:t>
            </a:r>
            <a:r>
              <a:rPr lang="zh-CN" altLang="zh-CN" sz="2200" dirty="0">
                <a:latin typeface="微软雅黑" panose="020B0503020204020204" pitchFamily="34" charset="-122"/>
                <a:ea typeface="微软雅黑" panose="020B0503020204020204" pitchFamily="34" charset="-122"/>
              </a:rPr>
              <a:t>进行建模</a:t>
            </a:r>
            <a:r>
              <a:rPr lang="zh-CN" altLang="en-US" sz="2200" dirty="0">
                <a:latin typeface="微软雅黑" panose="020B0503020204020204" pitchFamily="34" charset="-122"/>
                <a:ea typeface="微软雅黑" panose="020B0503020204020204" pitchFamily="34" charset="-122"/>
              </a:rPr>
              <a:t>，语法为：</a:t>
            </a:r>
            <a:endParaRPr lang="en-US" altLang="zh-CN" sz="2200" dirty="0">
              <a:latin typeface="微软雅黑" panose="020B0503020204020204" pitchFamily="34" charset="-122"/>
              <a:ea typeface="微软雅黑" panose="020B0503020204020204" pitchFamily="34" charset="-122"/>
            </a:endParaRPr>
          </a:p>
          <a:p>
            <a:pPr marL="449262" lvl="1" indent="0">
              <a:buNone/>
            </a:pPr>
            <a:r>
              <a:rPr lang="en-US" altLang="zh-CN" sz="2200" dirty="0">
                <a:latin typeface="微软雅黑" panose="020B0503020204020204" pitchFamily="34" charset="-122"/>
                <a:ea typeface="微软雅黑" panose="020B0503020204020204" pitchFamily="34" charset="-122"/>
              </a:rPr>
              <a:t>     </a:t>
            </a:r>
            <a:r>
              <a:rPr lang="en-US" altLang="zh-CN" sz="2200" dirty="0">
                <a:solidFill>
                  <a:srgbClr val="FF0000"/>
                </a:solidFill>
                <a:latin typeface="微软雅黑" panose="020B0503020204020204" pitchFamily="34" charset="-122"/>
                <a:ea typeface="微软雅黑" panose="020B0503020204020204" pitchFamily="34" charset="-122"/>
              </a:rPr>
              <a:t>assign</a:t>
            </a:r>
            <a:r>
              <a:rPr lang="en-US" altLang="zh-CN" sz="2200" dirty="0">
                <a:latin typeface="微软雅黑" panose="020B0503020204020204" pitchFamily="34" charset="-122"/>
                <a:ea typeface="微软雅黑" panose="020B0503020204020204" pitchFamily="34" charset="-122"/>
              </a:rPr>
              <a:t> </a:t>
            </a:r>
            <a:r>
              <a:rPr lang="zh-CN" altLang="zh-CN" sz="2200" dirty="0">
                <a:latin typeface="微软雅黑" panose="020B0503020204020204" pitchFamily="34" charset="-122"/>
                <a:ea typeface="微软雅黑" panose="020B0503020204020204" pitchFamily="34" charset="-122"/>
              </a:rPr>
              <a:t>网线</a:t>
            </a:r>
            <a:r>
              <a:rPr lang="en-US" altLang="zh-CN" sz="2200" dirty="0">
                <a:latin typeface="微软雅黑" panose="020B0503020204020204" pitchFamily="34" charset="-122"/>
                <a:ea typeface="微软雅黑" panose="020B0503020204020204" pitchFamily="34" charset="-122"/>
              </a:rPr>
              <a:t> = </a:t>
            </a:r>
            <a:r>
              <a:rPr lang="zh-CN" altLang="zh-CN" sz="2200" dirty="0">
                <a:latin typeface="微软雅黑" panose="020B0503020204020204" pitchFamily="34" charset="-122"/>
                <a:ea typeface="微软雅黑" panose="020B0503020204020204" pitchFamily="34" charset="-122"/>
              </a:rPr>
              <a:t>表达式</a:t>
            </a:r>
            <a:r>
              <a:rPr lang="en-US" altLang="zh-CN" sz="2200" dirty="0" smtClean="0">
                <a:latin typeface="微软雅黑" panose="020B0503020204020204" pitchFamily="34" charset="-122"/>
                <a:ea typeface="微软雅黑" panose="020B0503020204020204" pitchFamily="34" charset="-122"/>
              </a:rPr>
              <a:t>;</a:t>
            </a:r>
          </a:p>
          <a:p>
            <a:pPr marL="449262" lvl="1" indent="0">
              <a:buNone/>
            </a:pPr>
            <a:r>
              <a:rPr lang="en-US" altLang="zh-CN" sz="2200" dirty="0">
                <a:solidFill>
                  <a:srgbClr val="00B050"/>
                </a:solidFill>
                <a:latin typeface="微软雅黑" panose="020B0503020204020204" pitchFamily="34" charset="-122"/>
                <a:ea typeface="微软雅黑" panose="020B0503020204020204" pitchFamily="34" charset="-122"/>
              </a:rPr>
              <a:t> </a:t>
            </a:r>
            <a:r>
              <a:rPr lang="en-US" altLang="zh-CN" sz="2200" dirty="0" smtClean="0">
                <a:solidFill>
                  <a:srgbClr val="00B050"/>
                </a:solidFill>
                <a:latin typeface="微软雅黑" panose="020B0503020204020204" pitchFamily="34" charset="-122"/>
                <a:ea typeface="微软雅黑" panose="020B0503020204020204" pitchFamily="34" charset="-122"/>
              </a:rPr>
              <a:t>  </a:t>
            </a:r>
            <a:r>
              <a:rPr lang="zh-CN" altLang="en-US" sz="2100" dirty="0" smtClean="0">
                <a:solidFill>
                  <a:srgbClr val="00B050"/>
                </a:solidFill>
                <a:latin typeface="微软雅黑" panose="020B0503020204020204" pitchFamily="34" charset="-122"/>
                <a:ea typeface="微软雅黑" panose="020B0503020204020204" pitchFamily="34" charset="-122"/>
              </a:rPr>
              <a:t>用</a:t>
            </a:r>
            <a:r>
              <a:rPr lang="zh-CN" altLang="en-US" sz="2100" dirty="0">
                <a:solidFill>
                  <a:srgbClr val="00B050"/>
                </a:solidFill>
                <a:latin typeface="微软雅黑" panose="020B0503020204020204" pitchFamily="34" charset="-122"/>
                <a:ea typeface="微软雅黑" panose="020B0503020204020204" pitchFamily="34" charset="-122"/>
              </a:rPr>
              <a:t>赋值号右边的</a:t>
            </a:r>
            <a:r>
              <a:rPr lang="zh-CN" altLang="en-US" sz="2100" dirty="0" smtClean="0">
                <a:solidFill>
                  <a:srgbClr val="00B050"/>
                </a:solidFill>
                <a:latin typeface="微软雅黑" panose="020B0503020204020204" pitchFamily="34" charset="-122"/>
                <a:ea typeface="微软雅黑" panose="020B0503020204020204" pitchFamily="34" charset="-122"/>
              </a:rPr>
              <a:t>表达式对应电路的输出</a:t>
            </a:r>
            <a:r>
              <a:rPr lang="zh-CN" altLang="en-US" sz="2100" dirty="0">
                <a:solidFill>
                  <a:srgbClr val="00B050"/>
                </a:solidFill>
                <a:latin typeface="微软雅黑" panose="020B0503020204020204" pitchFamily="34" charset="-122"/>
                <a:ea typeface="微软雅黑" panose="020B0503020204020204" pitchFamily="34" charset="-122"/>
              </a:rPr>
              <a:t>来驱动赋值号左边的网线</a:t>
            </a:r>
            <a:endParaRPr lang="en-US" altLang="zh-CN" sz="2100" dirty="0">
              <a:solidFill>
                <a:srgbClr val="00B050"/>
              </a:solidFill>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注意</a:t>
            </a:r>
            <a:r>
              <a:rPr lang="zh-CN" altLang="en-US" sz="2200" dirty="0" smtClean="0">
                <a:latin typeface="微软雅黑" panose="020B0503020204020204" pitchFamily="34" charset="-122"/>
                <a:ea typeface="微软雅黑" panose="020B0503020204020204" pitchFamily="34" charset="-122"/>
              </a:rPr>
              <a:t>点</a:t>
            </a:r>
            <a:endParaRPr lang="en-US" altLang="zh-CN" sz="2200" dirty="0">
              <a:latin typeface="微软雅黑" panose="020B0503020204020204" pitchFamily="34" charset="-122"/>
              <a:ea typeface="微软雅黑" panose="020B0503020204020204" pitchFamily="34" charset="-122"/>
            </a:endParaRPr>
          </a:p>
          <a:p>
            <a:pPr marL="495300" lvl="1" indent="0">
              <a:buNone/>
            </a:pPr>
            <a:r>
              <a:rPr lang="zh-CN" altLang="en-US" sz="2100" dirty="0" smtClean="0">
                <a:solidFill>
                  <a:srgbClr val="00B050"/>
                </a:solidFill>
                <a:latin typeface="微软雅黑" panose="020B0503020204020204" pitchFamily="34" charset="-122"/>
                <a:ea typeface="微软雅黑" panose="020B0503020204020204" pitchFamily="34" charset="-122"/>
              </a:rPr>
              <a:t>  </a:t>
            </a:r>
            <a:r>
              <a:rPr lang="en-US" altLang="zh-CN" sz="2100" dirty="0" smtClean="0">
                <a:solidFill>
                  <a:srgbClr val="00B050"/>
                </a:solidFill>
                <a:latin typeface="微软雅黑" panose="020B0503020204020204" pitchFamily="34" charset="-122"/>
                <a:ea typeface="微软雅黑" panose="020B0503020204020204" pitchFamily="34" charset="-122"/>
              </a:rPr>
              <a:t>-</a:t>
            </a:r>
            <a:r>
              <a:rPr lang="zh-CN" altLang="en-US" sz="2100" dirty="0" smtClean="0">
                <a:solidFill>
                  <a:srgbClr val="00B050"/>
                </a:solidFill>
                <a:latin typeface="微软雅黑" panose="020B0503020204020204" pitchFamily="34" charset="-122"/>
                <a:ea typeface="微软雅黑" panose="020B0503020204020204" pitchFamily="34" charset="-122"/>
              </a:rPr>
              <a:t>赋值</a:t>
            </a:r>
            <a:r>
              <a:rPr lang="zh-CN" altLang="en-US" sz="2100" dirty="0">
                <a:solidFill>
                  <a:srgbClr val="00B050"/>
                </a:solidFill>
                <a:latin typeface="微软雅黑" panose="020B0503020204020204" pitchFamily="34" charset="-122"/>
                <a:ea typeface="微软雅黑" panose="020B0503020204020204" pitchFamily="34" charset="-122"/>
              </a:rPr>
              <a:t>号</a:t>
            </a:r>
            <a:r>
              <a:rPr lang="zh-CN" altLang="en-US" sz="2100" dirty="0" smtClean="0">
                <a:solidFill>
                  <a:srgbClr val="C00000"/>
                </a:solidFill>
                <a:latin typeface="微软雅黑" panose="020B0503020204020204" pitchFamily="34" charset="-122"/>
                <a:ea typeface="微软雅黑" panose="020B0503020204020204" pitchFamily="34" charset="-122"/>
              </a:rPr>
              <a:t>右边</a:t>
            </a:r>
            <a:r>
              <a:rPr lang="zh-CN" altLang="en-US" sz="2100" dirty="0" smtClean="0">
                <a:solidFill>
                  <a:srgbClr val="00B050"/>
                </a:solidFill>
                <a:latin typeface="微软雅黑" panose="020B0503020204020204" pitchFamily="34" charset="-122"/>
                <a:ea typeface="微软雅黑" panose="020B0503020204020204" pitchFamily="34" charset="-122"/>
              </a:rPr>
              <a:t>数据类型</a:t>
            </a:r>
            <a:r>
              <a:rPr lang="zh-CN" altLang="en-US" sz="2100" dirty="0">
                <a:solidFill>
                  <a:srgbClr val="C00000"/>
                </a:solidFill>
                <a:latin typeface="微软雅黑" panose="020B0503020204020204" pitchFamily="34" charset="-122"/>
                <a:ea typeface="微软雅黑" panose="020B0503020204020204" pitchFamily="34" charset="-122"/>
              </a:rPr>
              <a:t>可以是</a:t>
            </a:r>
            <a:r>
              <a:rPr lang="en-US" altLang="zh-CN" sz="2100" dirty="0">
                <a:solidFill>
                  <a:srgbClr val="C00000"/>
                </a:solidFill>
                <a:latin typeface="微软雅黑" panose="020B0503020204020204" pitchFamily="34" charset="-122"/>
                <a:ea typeface="微软雅黑" panose="020B0503020204020204" pitchFamily="34" charset="-122"/>
              </a:rPr>
              <a:t>wire</a:t>
            </a:r>
            <a:r>
              <a:rPr lang="zh-CN" altLang="en-US" sz="2100" dirty="0">
                <a:solidFill>
                  <a:srgbClr val="C00000"/>
                </a:solidFill>
                <a:latin typeface="微软雅黑" panose="020B0503020204020204" pitchFamily="34" charset="-122"/>
                <a:ea typeface="微软雅黑" panose="020B0503020204020204" pitchFamily="34" charset="-122"/>
              </a:rPr>
              <a:t>和</a:t>
            </a:r>
            <a:r>
              <a:rPr lang="en-US" altLang="zh-CN" sz="2100" dirty="0">
                <a:solidFill>
                  <a:srgbClr val="C00000"/>
                </a:solidFill>
                <a:latin typeface="微软雅黑" panose="020B0503020204020204" pitchFamily="34" charset="-122"/>
                <a:ea typeface="微软雅黑" panose="020B0503020204020204" pitchFamily="34" charset="-122"/>
              </a:rPr>
              <a:t>reg</a:t>
            </a:r>
            <a:r>
              <a:rPr lang="zh-CN" altLang="en-US" sz="2100" dirty="0" smtClean="0">
                <a:solidFill>
                  <a:srgbClr val="00B050"/>
                </a:solidFill>
                <a:latin typeface="微软雅黑" panose="020B0503020204020204" pitchFamily="34" charset="-122"/>
                <a:ea typeface="微软雅黑" panose="020B0503020204020204" pitchFamily="34" charset="-122"/>
              </a:rPr>
              <a:t>，</a:t>
            </a:r>
            <a:r>
              <a:rPr lang="zh-CN" altLang="en-US" sz="2100" dirty="0">
                <a:solidFill>
                  <a:srgbClr val="C00000"/>
                </a:solidFill>
                <a:latin typeface="微软雅黑" panose="020B0503020204020204" pitchFamily="34" charset="-122"/>
                <a:ea typeface="微软雅黑" panose="020B0503020204020204" pitchFamily="34" charset="-122"/>
              </a:rPr>
              <a:t>左边</a:t>
            </a:r>
            <a:r>
              <a:rPr lang="zh-CN" altLang="en-US" sz="2100" dirty="0" smtClean="0">
                <a:solidFill>
                  <a:srgbClr val="00B050"/>
                </a:solidFill>
                <a:latin typeface="微软雅黑" panose="020B0503020204020204" pitchFamily="34" charset="-122"/>
                <a:ea typeface="微软雅黑" panose="020B0503020204020204" pitchFamily="34" charset="-122"/>
              </a:rPr>
              <a:t>则</a:t>
            </a:r>
            <a:r>
              <a:rPr lang="zh-CN" altLang="en-US" sz="2100" dirty="0">
                <a:solidFill>
                  <a:srgbClr val="C00000"/>
                </a:solidFill>
                <a:latin typeface="微软雅黑" panose="020B0503020204020204" pitchFamily="34" charset="-122"/>
                <a:ea typeface="微软雅黑" panose="020B0503020204020204" pitchFamily="34" charset="-122"/>
              </a:rPr>
              <a:t>不能是</a:t>
            </a:r>
            <a:r>
              <a:rPr lang="en-US" altLang="zh-CN" sz="2100" dirty="0">
                <a:solidFill>
                  <a:srgbClr val="C00000"/>
                </a:solidFill>
                <a:latin typeface="微软雅黑" panose="020B0503020204020204" pitchFamily="34" charset="-122"/>
                <a:ea typeface="微软雅黑" panose="020B0503020204020204" pitchFamily="34" charset="-122"/>
              </a:rPr>
              <a:t>reg</a:t>
            </a:r>
            <a:r>
              <a:rPr lang="zh-CN" altLang="en-US" sz="2100" dirty="0">
                <a:solidFill>
                  <a:srgbClr val="C00000"/>
                </a:solidFill>
                <a:latin typeface="微软雅黑" panose="020B0503020204020204" pitchFamily="34" charset="-122"/>
                <a:ea typeface="微软雅黑" panose="020B0503020204020204" pitchFamily="34" charset="-122"/>
              </a:rPr>
              <a:t>类型</a:t>
            </a:r>
            <a:endParaRPr lang="en-US" altLang="zh-CN" sz="2100" dirty="0">
              <a:solidFill>
                <a:srgbClr val="C00000"/>
              </a:solidFill>
              <a:latin typeface="微软雅黑" panose="020B0503020204020204" pitchFamily="34" charset="-122"/>
              <a:ea typeface="微软雅黑" panose="020B0503020204020204" pitchFamily="34" charset="-122"/>
            </a:endParaRPr>
          </a:p>
          <a:p>
            <a:pPr marL="495300" lvl="1" indent="0">
              <a:buNone/>
            </a:pPr>
            <a:r>
              <a:rPr lang="en-US" altLang="zh-CN" sz="2100" dirty="0" smtClean="0">
                <a:solidFill>
                  <a:srgbClr val="00B050"/>
                </a:solidFill>
                <a:latin typeface="微软雅黑" panose="020B0503020204020204" pitchFamily="34" charset="-122"/>
                <a:ea typeface="微软雅黑" panose="020B0503020204020204" pitchFamily="34" charset="-122"/>
              </a:rPr>
              <a:t>  -</a:t>
            </a:r>
            <a:r>
              <a:rPr lang="zh-CN" altLang="en-US" sz="2100" dirty="0" smtClean="0">
                <a:solidFill>
                  <a:srgbClr val="00B050"/>
                </a:solidFill>
                <a:latin typeface="微软雅黑" panose="020B0503020204020204" pitchFamily="34" charset="-122"/>
                <a:ea typeface="微软雅黑" panose="020B0503020204020204" pitchFamily="34" charset="-122"/>
              </a:rPr>
              <a:t>多</a:t>
            </a:r>
            <a:r>
              <a:rPr lang="zh-CN" altLang="en-US" sz="2100" dirty="0">
                <a:solidFill>
                  <a:srgbClr val="00B050"/>
                </a:solidFill>
                <a:latin typeface="微软雅黑" panose="020B0503020204020204" pitchFamily="34" charset="-122"/>
                <a:ea typeface="微软雅黑" panose="020B0503020204020204" pitchFamily="34" charset="-122"/>
              </a:rPr>
              <a:t>个连续赋值语句之间是</a:t>
            </a:r>
            <a:r>
              <a:rPr lang="zh-CN" altLang="en-US" sz="2100" dirty="0">
                <a:solidFill>
                  <a:srgbClr val="C00000"/>
                </a:solidFill>
                <a:latin typeface="微软雅黑" panose="020B0503020204020204" pitchFamily="34" charset="-122"/>
                <a:ea typeface="微软雅黑" panose="020B0503020204020204" pitchFamily="34" charset="-122"/>
              </a:rPr>
              <a:t>并行关系，没有前后之分</a:t>
            </a:r>
            <a:endParaRPr lang="en-US" altLang="zh-CN" sz="2100" dirty="0">
              <a:solidFill>
                <a:srgbClr val="C00000"/>
              </a:solidFill>
              <a:latin typeface="微软雅黑" panose="020B0503020204020204" pitchFamily="34" charset="-122"/>
              <a:ea typeface="微软雅黑" panose="020B0503020204020204" pitchFamily="34" charset="-122"/>
            </a:endParaRPr>
          </a:p>
          <a:p>
            <a:pPr marL="495300" lvl="1" indent="0">
              <a:buNone/>
            </a:pPr>
            <a:r>
              <a:rPr lang="en-US" altLang="zh-CN" sz="2100" dirty="0">
                <a:latin typeface="微软雅黑" panose="020B0503020204020204" pitchFamily="34" charset="-122"/>
                <a:ea typeface="微软雅黑" panose="020B0503020204020204" pitchFamily="34" charset="-122"/>
              </a:rPr>
              <a:t> </a:t>
            </a:r>
            <a:r>
              <a:rPr lang="en-US" altLang="zh-CN" sz="2100" dirty="0" smtClean="0">
                <a:latin typeface="微软雅黑" panose="020B0503020204020204" pitchFamily="34" charset="-122"/>
                <a:ea typeface="微软雅黑" panose="020B0503020204020204" pitchFamily="34" charset="-122"/>
              </a:rPr>
              <a:t> </a:t>
            </a:r>
            <a:r>
              <a:rPr lang="en-US" altLang="zh-CN" sz="2100" dirty="0" smtClean="0">
                <a:solidFill>
                  <a:srgbClr val="00B050"/>
                </a:solidFill>
                <a:latin typeface="微软雅黑" panose="020B0503020204020204" pitchFamily="34" charset="-122"/>
                <a:ea typeface="微软雅黑" panose="020B0503020204020204" pitchFamily="34" charset="-122"/>
              </a:rPr>
              <a:t>-</a:t>
            </a:r>
            <a:r>
              <a:rPr lang="zh-CN" altLang="zh-CN" sz="2100" dirty="0" smtClean="0">
                <a:solidFill>
                  <a:srgbClr val="00B050"/>
                </a:solidFill>
                <a:latin typeface="微软雅黑" panose="020B0503020204020204" pitchFamily="34" charset="-122"/>
                <a:ea typeface="微软雅黑" panose="020B0503020204020204" pitchFamily="34" charset="-122"/>
              </a:rPr>
              <a:t>对</a:t>
            </a:r>
            <a:r>
              <a:rPr lang="zh-CN" altLang="zh-CN" sz="2100" dirty="0">
                <a:solidFill>
                  <a:srgbClr val="00B050"/>
                </a:solidFill>
                <a:latin typeface="微软雅黑" panose="020B0503020204020204" pitchFamily="34" charset="-122"/>
                <a:ea typeface="微软雅黑" panose="020B0503020204020204" pitchFamily="34" charset="-122"/>
              </a:rPr>
              <a:t>一个</a:t>
            </a:r>
            <a:r>
              <a:rPr lang="zh-CN" altLang="zh-CN" sz="2100" dirty="0">
                <a:solidFill>
                  <a:srgbClr val="C00000"/>
                </a:solidFill>
                <a:latin typeface="微软雅黑" panose="020B0503020204020204" pitchFamily="34" charset="-122"/>
                <a:ea typeface="微软雅黑" panose="020B0503020204020204" pitchFamily="34" charset="-122"/>
              </a:rPr>
              <a:t>未定义的变量</a:t>
            </a:r>
            <a:r>
              <a:rPr lang="zh-CN" altLang="zh-CN" sz="2100" dirty="0" smtClean="0">
                <a:solidFill>
                  <a:srgbClr val="00B050"/>
                </a:solidFill>
                <a:latin typeface="微软雅黑" panose="020B0503020204020204" pitchFamily="34" charset="-122"/>
                <a:ea typeface="微软雅黑" panose="020B0503020204020204" pitchFamily="34" charset="-122"/>
              </a:rPr>
              <a:t>赋值</a:t>
            </a:r>
            <a:r>
              <a:rPr lang="zh-CN" altLang="en-US" sz="2100" dirty="0">
                <a:solidFill>
                  <a:srgbClr val="00B050"/>
                </a:solidFill>
                <a:latin typeface="微软雅黑" panose="020B0503020204020204" pitchFamily="34" charset="-122"/>
                <a:ea typeface="微软雅黑" panose="020B0503020204020204" pitchFamily="34" charset="-122"/>
              </a:rPr>
              <a:t>，</a:t>
            </a:r>
            <a:r>
              <a:rPr lang="zh-CN" altLang="zh-CN" sz="2100" dirty="0" smtClean="0">
                <a:solidFill>
                  <a:srgbClr val="00B050"/>
                </a:solidFill>
                <a:latin typeface="微软雅黑" panose="020B0503020204020204" pitchFamily="34" charset="-122"/>
                <a:ea typeface="微软雅黑" panose="020B0503020204020204" pitchFamily="34" charset="-122"/>
              </a:rPr>
              <a:t>相当于</a:t>
            </a:r>
            <a:r>
              <a:rPr lang="zh-CN" altLang="en-US" sz="2100" dirty="0">
                <a:solidFill>
                  <a:srgbClr val="00B050"/>
                </a:solidFill>
                <a:latin typeface="微软雅黑" panose="020B0503020204020204" pitchFamily="34" charset="-122"/>
                <a:ea typeface="微软雅黑" panose="020B0503020204020204" pitchFamily="34" charset="-122"/>
              </a:rPr>
              <a:t>驱动</a:t>
            </a:r>
            <a:r>
              <a:rPr lang="zh-CN" altLang="zh-CN" sz="2100" dirty="0">
                <a:solidFill>
                  <a:srgbClr val="00B050"/>
                </a:solidFill>
                <a:latin typeface="微软雅黑" panose="020B0503020204020204" pitchFamily="34" charset="-122"/>
                <a:ea typeface="微软雅黑" panose="020B0503020204020204" pitchFamily="34" charset="-122"/>
              </a:rPr>
              <a:t>一个位宽为</a:t>
            </a:r>
            <a:r>
              <a:rPr lang="en-US" altLang="zh-CN" sz="2100" dirty="0">
                <a:solidFill>
                  <a:srgbClr val="00B050"/>
                </a:solidFill>
                <a:latin typeface="微软雅黑" panose="020B0503020204020204" pitchFamily="34" charset="-122"/>
                <a:ea typeface="微软雅黑" panose="020B0503020204020204" pitchFamily="34" charset="-122"/>
              </a:rPr>
              <a:t>1</a:t>
            </a:r>
            <a:r>
              <a:rPr lang="zh-CN" altLang="zh-CN" sz="2100" dirty="0">
                <a:solidFill>
                  <a:srgbClr val="00B050"/>
                </a:solidFill>
                <a:latin typeface="微软雅黑" panose="020B0503020204020204" pitchFamily="34" charset="-122"/>
                <a:ea typeface="微软雅黑" panose="020B0503020204020204" pitchFamily="34" charset="-122"/>
              </a:rPr>
              <a:t>的</a:t>
            </a:r>
            <a:r>
              <a:rPr lang="en-US" altLang="zh-CN" sz="2100" dirty="0" smtClean="0">
                <a:solidFill>
                  <a:srgbClr val="00B050"/>
                </a:solidFill>
                <a:latin typeface="微软雅黑" panose="020B0503020204020204" pitchFamily="34" charset="-122"/>
                <a:ea typeface="微软雅黑" panose="020B0503020204020204" pitchFamily="34" charset="-122"/>
              </a:rPr>
              <a:t>wire</a:t>
            </a:r>
            <a:r>
              <a:rPr lang="zh-CN" altLang="zh-CN" sz="2100" dirty="0" smtClean="0">
                <a:solidFill>
                  <a:srgbClr val="00B050"/>
                </a:solidFill>
                <a:latin typeface="微软雅黑" panose="020B0503020204020204" pitchFamily="34" charset="-122"/>
                <a:ea typeface="微软雅黑" panose="020B0503020204020204" pitchFamily="34" charset="-122"/>
              </a:rPr>
              <a:t>型变量</a:t>
            </a:r>
            <a:r>
              <a:rPr lang="en-US" altLang="zh-CN" sz="2100" dirty="0">
                <a:solidFill>
                  <a:srgbClr val="00B050"/>
                </a:solidFill>
                <a:latin typeface="微软雅黑" panose="020B0503020204020204" pitchFamily="34" charset="-122"/>
                <a:ea typeface="微软雅黑" panose="020B0503020204020204" pitchFamily="34" charset="-122"/>
              </a:rPr>
              <a:t> </a:t>
            </a:r>
            <a:r>
              <a:rPr lang="en-US" altLang="zh-CN" sz="2100" dirty="0" smtClean="0">
                <a:solidFill>
                  <a:srgbClr val="00B050"/>
                </a:solidFill>
                <a:latin typeface="微软雅黑" panose="020B0503020204020204" pitchFamily="34" charset="-122"/>
                <a:ea typeface="微软雅黑" panose="020B0503020204020204" pitchFamily="34" charset="-122"/>
              </a:rPr>
              <a:t>   </a:t>
            </a:r>
          </a:p>
          <a:p>
            <a:pPr marL="495300" lvl="1" indent="0">
              <a:buNone/>
            </a:pPr>
            <a:r>
              <a:rPr lang="en-US" altLang="zh-CN" sz="2100" dirty="0">
                <a:solidFill>
                  <a:srgbClr val="00B050"/>
                </a:solidFill>
                <a:latin typeface="微软雅黑" panose="020B0503020204020204" pitchFamily="34" charset="-122"/>
                <a:ea typeface="微软雅黑" panose="020B0503020204020204" pitchFamily="34" charset="-122"/>
              </a:rPr>
              <a:t> </a:t>
            </a:r>
            <a:r>
              <a:rPr lang="en-US" altLang="zh-CN" sz="2100" dirty="0" smtClean="0">
                <a:solidFill>
                  <a:srgbClr val="00B050"/>
                </a:solidFill>
                <a:latin typeface="微软雅黑" panose="020B0503020204020204" pitchFamily="34" charset="-122"/>
                <a:ea typeface="微软雅黑" panose="020B0503020204020204" pitchFamily="34" charset="-122"/>
              </a:rPr>
              <a:t> -</a:t>
            </a:r>
            <a:r>
              <a:rPr lang="zh-CN" altLang="zh-CN" sz="2100" dirty="0" smtClean="0">
                <a:solidFill>
                  <a:srgbClr val="00B050"/>
                </a:solidFill>
                <a:latin typeface="微软雅黑" panose="020B0503020204020204" pitchFamily="34" charset="-122"/>
                <a:ea typeface="微软雅黑" panose="020B0503020204020204" pitchFamily="34" charset="-122"/>
              </a:rPr>
              <a:t>相同</a:t>
            </a:r>
            <a:r>
              <a:rPr lang="zh-CN" altLang="zh-CN" sz="2100" dirty="0">
                <a:solidFill>
                  <a:srgbClr val="00B050"/>
                </a:solidFill>
                <a:latin typeface="微软雅黑" panose="020B0503020204020204" pitchFamily="34" charset="-122"/>
                <a:ea typeface="微软雅黑" panose="020B0503020204020204" pitchFamily="34" charset="-122"/>
              </a:rPr>
              <a:t>的网线</a:t>
            </a:r>
            <a:r>
              <a:rPr lang="zh-CN" altLang="zh-CN" sz="2100" dirty="0">
                <a:solidFill>
                  <a:srgbClr val="C00000"/>
                </a:solidFill>
                <a:latin typeface="微软雅黑" panose="020B0503020204020204" pitchFamily="34" charset="-122"/>
                <a:ea typeface="微软雅黑" panose="020B0503020204020204" pitchFamily="34" charset="-122"/>
              </a:rPr>
              <a:t>不能进行重复驱动</a:t>
            </a:r>
            <a:endParaRPr lang="en-US" altLang="zh-CN" sz="2100" dirty="0">
              <a:solidFill>
                <a:srgbClr val="C00000"/>
              </a:solidFill>
              <a:latin typeface="微软雅黑" panose="020B0503020204020204" pitchFamily="34" charset="-122"/>
              <a:ea typeface="微软雅黑" panose="020B0503020204020204" pitchFamily="34" charset="-122"/>
            </a:endParaRPr>
          </a:p>
          <a:p>
            <a:pPr marL="495300" lvl="1" indent="0">
              <a:buNone/>
            </a:pPr>
            <a:r>
              <a:rPr lang="en-US" altLang="zh-CN" sz="2100" dirty="0">
                <a:solidFill>
                  <a:srgbClr val="00B050"/>
                </a:solidFill>
                <a:latin typeface="微软雅黑" panose="020B0503020204020204" pitchFamily="34" charset="-122"/>
                <a:ea typeface="微软雅黑" panose="020B0503020204020204" pitchFamily="34" charset="-122"/>
              </a:rPr>
              <a:t> </a:t>
            </a:r>
            <a:r>
              <a:rPr lang="en-US" altLang="zh-CN" sz="2100" dirty="0" smtClean="0">
                <a:solidFill>
                  <a:srgbClr val="00B050"/>
                </a:solidFill>
                <a:latin typeface="微软雅黑" panose="020B0503020204020204" pitchFamily="34" charset="-122"/>
                <a:ea typeface="微软雅黑" panose="020B0503020204020204" pitchFamily="34" charset="-122"/>
              </a:rPr>
              <a:t> -</a:t>
            </a:r>
            <a:r>
              <a:rPr lang="zh-CN" altLang="zh-CN" sz="2100" dirty="0" smtClean="0">
                <a:solidFill>
                  <a:srgbClr val="00B050"/>
                </a:solidFill>
                <a:latin typeface="微软雅黑" panose="020B0503020204020204" pitchFamily="34" charset="-122"/>
                <a:ea typeface="微软雅黑" panose="020B0503020204020204" pitchFamily="34" charset="-122"/>
              </a:rPr>
              <a:t>描述</a:t>
            </a:r>
            <a:r>
              <a:rPr lang="zh-CN" altLang="zh-CN" sz="2100" dirty="0">
                <a:solidFill>
                  <a:srgbClr val="00B050"/>
                </a:solidFill>
                <a:latin typeface="微软雅黑" panose="020B0503020204020204" pitchFamily="34" charset="-122"/>
                <a:ea typeface="微软雅黑" panose="020B0503020204020204" pitchFamily="34" charset="-122"/>
              </a:rPr>
              <a:t>的电路</a:t>
            </a:r>
            <a:r>
              <a:rPr lang="zh-CN" altLang="zh-CN" sz="2100" dirty="0">
                <a:solidFill>
                  <a:srgbClr val="C00000"/>
                </a:solidFill>
                <a:latin typeface="微软雅黑" panose="020B0503020204020204" pitchFamily="34" charset="-122"/>
                <a:ea typeface="微软雅黑" panose="020B0503020204020204" pitchFamily="34" charset="-122"/>
              </a:rPr>
              <a:t>不能出现组合回路</a:t>
            </a:r>
            <a:endParaRPr lang="zh-CN" altLang="en-US" sz="2100" dirty="0">
              <a:solidFill>
                <a:srgbClr val="C00000"/>
              </a:solidFill>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11841F25-6CA1-43D6-A6E2-C45CC4E750E4}"/>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51</a:t>
            </a:fld>
            <a:endParaRPr lang="en-US" altLang="zh-CN"/>
          </a:p>
        </p:txBody>
      </p:sp>
    </p:spTree>
    <p:extLst>
      <p:ext uri="{BB962C8B-B14F-4D97-AF65-F5344CB8AC3E}">
        <p14:creationId xmlns:p14="http://schemas.microsoft.com/office/powerpoint/2010/main" val="3079243275"/>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8E4FA-3B60-4E10-ADDD-F812635E86A7}"/>
              </a:ext>
            </a:extLst>
          </p:cNvPr>
          <p:cNvSpPr>
            <a:spLocks noGrp="1"/>
          </p:cNvSpPr>
          <p:nvPr>
            <p:ph type="title"/>
          </p:nvPr>
        </p:nvSpPr>
        <p:spPr/>
        <p:txBody>
          <a:bodyPr/>
          <a:lstStyle/>
          <a:p>
            <a:r>
              <a:rPr lang="en-US" altLang="zh-CN" b="1" dirty="0"/>
              <a:t>4.1</a:t>
            </a:r>
            <a:r>
              <a:rPr lang="zh-CN" altLang="en-US" b="1" dirty="0"/>
              <a:t> 三种建模方式</a:t>
            </a:r>
          </a:p>
        </p:txBody>
      </p:sp>
      <p:sp>
        <p:nvSpPr>
          <p:cNvPr id="3" name="内容占位符 2">
            <a:extLst>
              <a:ext uri="{FF2B5EF4-FFF2-40B4-BE49-F238E27FC236}">
                <a16:creationId xmlns:a16="http://schemas.microsoft.com/office/drawing/2014/main" id="{C5C9A317-D615-4424-B593-E213D8588D8A}"/>
              </a:ext>
            </a:extLst>
          </p:cNvPr>
          <p:cNvSpPr>
            <a:spLocks noGrp="1"/>
          </p:cNvSpPr>
          <p:nvPr>
            <p:ph idx="1"/>
          </p:nvPr>
        </p:nvSpPr>
        <p:spPr>
          <a:xfrm>
            <a:off x="179512" y="877521"/>
            <a:ext cx="5400600" cy="550979"/>
          </a:xfrm>
        </p:spPr>
        <p:txBody>
          <a:bodyPr/>
          <a:lstStyle/>
          <a:p>
            <a:pPr marL="0" indent="0">
              <a:buNone/>
            </a:pPr>
            <a:r>
              <a:rPr lang="zh-CN" altLang="en-US" sz="2200" b="1" dirty="0"/>
              <a:t>例：使用数据流模式实现</a:t>
            </a:r>
            <a:r>
              <a:rPr lang="en-US" altLang="zh-CN" sz="2200" b="1" dirty="0"/>
              <a:t>1</a:t>
            </a:r>
            <a:r>
              <a:rPr lang="zh-CN" altLang="zh-CN" sz="2200" b="1" dirty="0"/>
              <a:t>位四路选择器</a:t>
            </a:r>
            <a:endParaRPr lang="en-US" altLang="zh-CN" sz="2200" b="1" dirty="0"/>
          </a:p>
          <a:p>
            <a:endParaRPr lang="zh-CN" altLang="en-US" dirty="0"/>
          </a:p>
        </p:txBody>
      </p:sp>
      <p:sp>
        <p:nvSpPr>
          <p:cNvPr id="4" name="灯片编号占位符 3">
            <a:extLst>
              <a:ext uri="{FF2B5EF4-FFF2-40B4-BE49-F238E27FC236}">
                <a16:creationId xmlns:a16="http://schemas.microsoft.com/office/drawing/2014/main" id="{11841F25-6CA1-43D6-A6E2-C45CC4E750E4}"/>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52</a:t>
            </a:fld>
            <a:endParaRPr lang="en-US" altLang="zh-CN"/>
          </a:p>
        </p:txBody>
      </p:sp>
      <p:sp>
        <p:nvSpPr>
          <p:cNvPr id="5" name="矩形 4">
            <a:extLst>
              <a:ext uri="{FF2B5EF4-FFF2-40B4-BE49-F238E27FC236}">
                <a16:creationId xmlns:a16="http://schemas.microsoft.com/office/drawing/2014/main" id="{32568D50-23EC-43F9-B6A0-6E3AB72A0806}"/>
              </a:ext>
            </a:extLst>
          </p:cNvPr>
          <p:cNvSpPr/>
          <p:nvPr/>
        </p:nvSpPr>
        <p:spPr>
          <a:xfrm>
            <a:off x="0" y="1772816"/>
            <a:ext cx="9143999" cy="2031325"/>
          </a:xfrm>
          <a:prstGeom prst="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wrap="square">
            <a:spAutoFit/>
          </a:bodyPr>
          <a:lstStyle/>
          <a:p>
            <a:pPr>
              <a:spcAft>
                <a:spcPts val="0"/>
              </a:spcAft>
            </a:pPr>
            <a:r>
              <a:rPr lang="en-US" altLang="zh-CN" sz="1800" kern="100" dirty="0">
                <a:solidFill>
                  <a:srgbClr val="7030A0"/>
                </a:solidFill>
                <a:latin typeface="微软雅黑" panose="020B0503020204020204" pitchFamily="34" charset="-122"/>
                <a:ea typeface="微软雅黑" panose="020B0503020204020204" pitchFamily="34" charset="-122"/>
              </a:rPr>
              <a:t>module mux4_to_1 (</a:t>
            </a:r>
            <a:endParaRPr lang="zh-CN" altLang="zh-CN" sz="1800" kern="100" dirty="0">
              <a:solidFill>
                <a:srgbClr val="7030A0"/>
              </a:solidFill>
              <a:latin typeface="微软雅黑" panose="020B0503020204020204" pitchFamily="34" charset="-122"/>
              <a:ea typeface="微软雅黑" panose="020B0503020204020204" pitchFamily="34" charset="-122"/>
            </a:endParaRPr>
          </a:p>
          <a:p>
            <a:pPr>
              <a:spcAft>
                <a:spcPts val="0"/>
              </a:spcAft>
            </a:pPr>
            <a:r>
              <a:rPr lang="en-US" altLang="zh-CN" sz="1800" kern="100" dirty="0">
                <a:solidFill>
                  <a:srgbClr val="7030A0"/>
                </a:solidFill>
                <a:latin typeface="微软雅黑" panose="020B0503020204020204" pitchFamily="34" charset="-122"/>
                <a:ea typeface="微软雅黑" panose="020B0503020204020204" pitchFamily="34" charset="-122"/>
              </a:rPr>
              <a:t>    </a:t>
            </a:r>
            <a:r>
              <a:rPr lang="en-US" altLang="zh-CN" sz="1800" kern="100" dirty="0" smtClean="0">
                <a:solidFill>
                  <a:srgbClr val="7030A0"/>
                </a:solidFill>
                <a:latin typeface="微软雅黑" panose="020B0503020204020204" pitchFamily="34" charset="-122"/>
                <a:ea typeface="微软雅黑" panose="020B0503020204020204" pitchFamily="34" charset="-122"/>
              </a:rPr>
              <a:t>output </a:t>
            </a:r>
            <a:r>
              <a:rPr lang="en-US" altLang="zh-CN" sz="1800" kern="100" dirty="0">
                <a:solidFill>
                  <a:srgbClr val="7030A0"/>
                </a:solidFill>
                <a:latin typeface="微软雅黑" panose="020B0503020204020204" pitchFamily="34" charset="-122"/>
                <a:ea typeface="微软雅黑" panose="020B0503020204020204" pitchFamily="34" charset="-122"/>
              </a:rPr>
              <a:t>y,</a:t>
            </a:r>
            <a:endParaRPr lang="zh-CN" altLang="zh-CN" sz="1800" kern="100" dirty="0">
              <a:solidFill>
                <a:srgbClr val="7030A0"/>
              </a:solidFill>
              <a:latin typeface="微软雅黑" panose="020B0503020204020204" pitchFamily="34" charset="-122"/>
              <a:ea typeface="微软雅黑" panose="020B0503020204020204" pitchFamily="34" charset="-122"/>
            </a:endParaRPr>
          </a:p>
          <a:p>
            <a:pPr>
              <a:spcAft>
                <a:spcPts val="0"/>
              </a:spcAft>
            </a:pPr>
            <a:r>
              <a:rPr lang="en-US" altLang="zh-CN" sz="1800" kern="100" dirty="0">
                <a:solidFill>
                  <a:srgbClr val="7030A0"/>
                </a:solidFill>
                <a:latin typeface="微软雅黑" panose="020B0503020204020204" pitchFamily="34" charset="-122"/>
                <a:ea typeface="微软雅黑" panose="020B0503020204020204" pitchFamily="34" charset="-122"/>
              </a:rPr>
              <a:t>    </a:t>
            </a:r>
            <a:r>
              <a:rPr lang="en-US" altLang="zh-CN" sz="1800" kern="100" dirty="0" smtClean="0">
                <a:solidFill>
                  <a:srgbClr val="7030A0"/>
                </a:solidFill>
                <a:latin typeface="微软雅黑" panose="020B0503020204020204" pitchFamily="34" charset="-122"/>
                <a:ea typeface="微软雅黑" panose="020B0503020204020204" pitchFamily="34" charset="-122"/>
              </a:rPr>
              <a:t>input </a:t>
            </a:r>
            <a:r>
              <a:rPr lang="en-US" altLang="zh-CN" sz="1800" kern="100" dirty="0">
                <a:solidFill>
                  <a:srgbClr val="7030A0"/>
                </a:solidFill>
                <a:latin typeface="微软雅黑" panose="020B0503020204020204" pitchFamily="34" charset="-122"/>
                <a:ea typeface="微软雅黑" panose="020B0503020204020204" pitchFamily="34" charset="-122"/>
              </a:rPr>
              <a:t>d0, d1, d2, d3,</a:t>
            </a:r>
            <a:endParaRPr lang="zh-CN" altLang="zh-CN" sz="1800" kern="100" dirty="0">
              <a:solidFill>
                <a:srgbClr val="7030A0"/>
              </a:solidFill>
              <a:latin typeface="微软雅黑" panose="020B0503020204020204" pitchFamily="34" charset="-122"/>
              <a:ea typeface="微软雅黑" panose="020B0503020204020204" pitchFamily="34" charset="-122"/>
            </a:endParaRPr>
          </a:p>
          <a:p>
            <a:pPr>
              <a:spcAft>
                <a:spcPts val="0"/>
              </a:spcAft>
            </a:pPr>
            <a:r>
              <a:rPr lang="en-US" altLang="zh-CN" sz="1800" kern="100" dirty="0">
                <a:solidFill>
                  <a:srgbClr val="7030A0"/>
                </a:solidFill>
                <a:latin typeface="微软雅黑" panose="020B0503020204020204" pitchFamily="34" charset="-122"/>
                <a:ea typeface="微软雅黑" panose="020B0503020204020204" pitchFamily="34" charset="-122"/>
              </a:rPr>
              <a:t>    </a:t>
            </a:r>
            <a:r>
              <a:rPr lang="en-US" altLang="zh-CN" sz="1800" kern="100" dirty="0" smtClean="0">
                <a:solidFill>
                  <a:srgbClr val="7030A0"/>
                </a:solidFill>
                <a:latin typeface="微软雅黑" panose="020B0503020204020204" pitchFamily="34" charset="-122"/>
                <a:ea typeface="微软雅黑" panose="020B0503020204020204" pitchFamily="34" charset="-122"/>
              </a:rPr>
              <a:t>input </a:t>
            </a:r>
            <a:r>
              <a:rPr lang="en-US" altLang="zh-CN" sz="1800" kern="100" dirty="0">
                <a:solidFill>
                  <a:srgbClr val="7030A0"/>
                </a:solidFill>
                <a:latin typeface="微软雅黑" panose="020B0503020204020204" pitchFamily="34" charset="-122"/>
                <a:ea typeface="微软雅黑" panose="020B0503020204020204" pitchFamily="34" charset="-122"/>
              </a:rPr>
              <a:t>s0, s1</a:t>
            </a:r>
            <a:endParaRPr lang="zh-CN" altLang="zh-CN" sz="1800" kern="100" dirty="0">
              <a:solidFill>
                <a:srgbClr val="7030A0"/>
              </a:solidFill>
              <a:latin typeface="微软雅黑" panose="020B0503020204020204" pitchFamily="34" charset="-122"/>
              <a:ea typeface="微软雅黑" panose="020B0503020204020204" pitchFamily="34" charset="-122"/>
            </a:endParaRPr>
          </a:p>
          <a:p>
            <a:pPr>
              <a:spcAft>
                <a:spcPts val="0"/>
              </a:spcAft>
            </a:pPr>
            <a:r>
              <a:rPr lang="en-US" altLang="zh-CN" sz="1800" kern="100" dirty="0" smtClean="0">
                <a:solidFill>
                  <a:srgbClr val="7030A0"/>
                </a:solidFill>
                <a:latin typeface="微软雅黑" panose="020B0503020204020204" pitchFamily="34" charset="-122"/>
                <a:ea typeface="微软雅黑" panose="020B0503020204020204" pitchFamily="34" charset="-122"/>
              </a:rPr>
              <a:t>);</a:t>
            </a:r>
            <a:endParaRPr lang="zh-CN" altLang="zh-CN" sz="1800" kern="100" dirty="0">
              <a:solidFill>
                <a:srgbClr val="7030A0"/>
              </a:solidFill>
              <a:latin typeface="微软雅黑" panose="020B0503020204020204" pitchFamily="34" charset="-122"/>
              <a:ea typeface="微软雅黑" panose="020B0503020204020204" pitchFamily="34" charset="-122"/>
            </a:endParaRPr>
          </a:p>
          <a:p>
            <a:pPr>
              <a:spcAft>
                <a:spcPts val="0"/>
              </a:spcAft>
            </a:pPr>
            <a:r>
              <a:rPr lang="en-US" altLang="zh-CN" sz="1800" kern="100" dirty="0">
                <a:solidFill>
                  <a:srgbClr val="7030A0"/>
                </a:solidFill>
                <a:latin typeface="微软雅黑" panose="020B0503020204020204" pitchFamily="34" charset="-122"/>
                <a:ea typeface="微软雅黑" panose="020B0503020204020204" pitchFamily="34" charset="-122"/>
              </a:rPr>
              <a:t>  </a:t>
            </a:r>
            <a:r>
              <a:rPr lang="en-US" altLang="zh-CN" sz="1800" kern="100" dirty="0" smtClean="0">
                <a:solidFill>
                  <a:srgbClr val="7030A0"/>
                </a:solidFill>
                <a:latin typeface="微软雅黑" panose="020B0503020204020204" pitchFamily="34" charset="-122"/>
                <a:ea typeface="微软雅黑" panose="020B0503020204020204" pitchFamily="34" charset="-122"/>
              </a:rPr>
              <a:t>  </a:t>
            </a:r>
            <a:r>
              <a:rPr lang="en-US" altLang="zh-CN" sz="1700" kern="100" dirty="0" smtClean="0">
                <a:solidFill>
                  <a:srgbClr val="C00000"/>
                </a:solidFill>
                <a:latin typeface="微软雅黑" panose="020B0503020204020204" pitchFamily="34" charset="-122"/>
                <a:ea typeface="微软雅黑" panose="020B0503020204020204" pitchFamily="34" charset="-122"/>
              </a:rPr>
              <a:t>assign y=(~</a:t>
            </a:r>
            <a:r>
              <a:rPr lang="en-US" altLang="zh-CN" sz="1700" kern="100" dirty="0">
                <a:solidFill>
                  <a:srgbClr val="C00000"/>
                </a:solidFill>
                <a:latin typeface="微软雅黑" panose="020B0503020204020204" pitchFamily="34" charset="-122"/>
                <a:ea typeface="微软雅黑" panose="020B0503020204020204" pitchFamily="34" charset="-122"/>
              </a:rPr>
              <a:t>s1 &amp; ~s0 &amp; d0) | (~s1 &amp; s0 &amp; d1) | (s1 &amp; ~s0 &amp; d2) | (s1 &amp; s0 &amp; d3);</a:t>
            </a:r>
          </a:p>
          <a:p>
            <a:pPr>
              <a:spcAft>
                <a:spcPts val="0"/>
              </a:spcAft>
            </a:pPr>
            <a:r>
              <a:rPr lang="en-US" altLang="zh-CN" sz="1800" kern="100" dirty="0" err="1">
                <a:solidFill>
                  <a:srgbClr val="7030A0"/>
                </a:solidFill>
                <a:latin typeface="微软雅黑" panose="020B0503020204020204" pitchFamily="34" charset="-122"/>
                <a:ea typeface="微软雅黑" panose="020B0503020204020204" pitchFamily="34" charset="-122"/>
              </a:rPr>
              <a:t>endmodule</a:t>
            </a:r>
            <a:endParaRPr lang="zh-CN" altLang="zh-CN" sz="1800" kern="100" dirty="0">
              <a:solidFill>
                <a:srgbClr val="7030A0"/>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DA6FACC-53C9-4540-9A2E-1AF888B9D715}"/>
              </a:ext>
            </a:extLst>
          </p:cNvPr>
          <p:cNvSpPr/>
          <p:nvPr/>
        </p:nvSpPr>
        <p:spPr>
          <a:xfrm>
            <a:off x="35497" y="4350003"/>
            <a:ext cx="5760640"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Aft>
                <a:spcPts val="0"/>
              </a:spcAft>
            </a:pPr>
            <a:r>
              <a:rPr lang="en-US" altLang="zh-CN" sz="1800" kern="100" dirty="0">
                <a:solidFill>
                  <a:srgbClr val="7030A0"/>
                </a:solidFill>
                <a:latin typeface="微软雅黑" panose="020B0503020204020204" pitchFamily="34" charset="-122"/>
                <a:ea typeface="微软雅黑" panose="020B0503020204020204" pitchFamily="34" charset="-122"/>
              </a:rPr>
              <a:t>module mux4_to_1 (</a:t>
            </a:r>
            <a:endParaRPr lang="zh-CN" altLang="zh-CN" sz="1800" kern="100" dirty="0">
              <a:solidFill>
                <a:srgbClr val="7030A0"/>
              </a:solidFill>
              <a:latin typeface="微软雅黑" panose="020B0503020204020204" pitchFamily="34" charset="-122"/>
              <a:ea typeface="微软雅黑" panose="020B0503020204020204" pitchFamily="34" charset="-122"/>
            </a:endParaRPr>
          </a:p>
          <a:p>
            <a:pPr>
              <a:spcAft>
                <a:spcPts val="0"/>
              </a:spcAft>
            </a:pPr>
            <a:r>
              <a:rPr lang="en-US" altLang="zh-CN" sz="1800" kern="100" dirty="0">
                <a:solidFill>
                  <a:srgbClr val="7030A0"/>
                </a:solidFill>
                <a:latin typeface="微软雅黑" panose="020B0503020204020204" pitchFamily="34" charset="-122"/>
                <a:ea typeface="微软雅黑" panose="020B0503020204020204" pitchFamily="34" charset="-122"/>
              </a:rPr>
              <a:t>      output y,</a:t>
            </a:r>
            <a:endParaRPr lang="zh-CN" altLang="zh-CN" sz="1800" kern="100" dirty="0">
              <a:solidFill>
                <a:srgbClr val="7030A0"/>
              </a:solidFill>
              <a:latin typeface="微软雅黑" panose="020B0503020204020204" pitchFamily="34" charset="-122"/>
              <a:ea typeface="微软雅黑" panose="020B0503020204020204" pitchFamily="34" charset="-122"/>
            </a:endParaRPr>
          </a:p>
          <a:p>
            <a:pPr>
              <a:spcAft>
                <a:spcPts val="0"/>
              </a:spcAft>
            </a:pPr>
            <a:r>
              <a:rPr lang="en-US" altLang="zh-CN" sz="1800" kern="100" dirty="0">
                <a:solidFill>
                  <a:srgbClr val="7030A0"/>
                </a:solidFill>
                <a:latin typeface="微软雅黑" panose="020B0503020204020204" pitchFamily="34" charset="-122"/>
                <a:ea typeface="微软雅黑" panose="020B0503020204020204" pitchFamily="34" charset="-122"/>
              </a:rPr>
              <a:t>      input d0, d1, d2, d3,</a:t>
            </a:r>
            <a:endParaRPr lang="zh-CN" altLang="zh-CN" sz="1800" kern="100" dirty="0">
              <a:solidFill>
                <a:srgbClr val="7030A0"/>
              </a:solidFill>
              <a:latin typeface="微软雅黑" panose="020B0503020204020204" pitchFamily="34" charset="-122"/>
              <a:ea typeface="微软雅黑" panose="020B0503020204020204" pitchFamily="34" charset="-122"/>
            </a:endParaRPr>
          </a:p>
          <a:p>
            <a:pPr>
              <a:spcAft>
                <a:spcPts val="0"/>
              </a:spcAft>
            </a:pPr>
            <a:r>
              <a:rPr lang="en-US" altLang="zh-CN" sz="1800" kern="100" dirty="0">
                <a:solidFill>
                  <a:srgbClr val="7030A0"/>
                </a:solidFill>
                <a:latin typeface="微软雅黑" panose="020B0503020204020204" pitchFamily="34" charset="-122"/>
                <a:ea typeface="微软雅黑" panose="020B0503020204020204" pitchFamily="34" charset="-122"/>
              </a:rPr>
              <a:t>      input s0, s1</a:t>
            </a:r>
            <a:endParaRPr lang="zh-CN" altLang="zh-CN" sz="1800" kern="100" dirty="0">
              <a:solidFill>
                <a:srgbClr val="7030A0"/>
              </a:solidFill>
              <a:latin typeface="微软雅黑" panose="020B0503020204020204" pitchFamily="34" charset="-122"/>
              <a:ea typeface="微软雅黑" panose="020B0503020204020204" pitchFamily="34" charset="-122"/>
            </a:endParaRPr>
          </a:p>
          <a:p>
            <a:pPr>
              <a:spcAft>
                <a:spcPts val="0"/>
              </a:spcAft>
            </a:pPr>
            <a:r>
              <a:rPr lang="en-US" altLang="zh-CN" sz="1800" kern="100" dirty="0" smtClean="0">
                <a:solidFill>
                  <a:srgbClr val="7030A0"/>
                </a:solidFill>
                <a:latin typeface="微软雅黑" panose="020B0503020204020204" pitchFamily="34" charset="-122"/>
                <a:ea typeface="微软雅黑" panose="020B0503020204020204" pitchFamily="34" charset="-122"/>
              </a:rPr>
              <a:t>);</a:t>
            </a:r>
            <a:endParaRPr lang="zh-CN" altLang="zh-CN" sz="1800" kern="100" dirty="0">
              <a:solidFill>
                <a:srgbClr val="7030A0"/>
              </a:solidFill>
              <a:latin typeface="微软雅黑" panose="020B0503020204020204" pitchFamily="34" charset="-122"/>
              <a:ea typeface="微软雅黑" panose="020B0503020204020204" pitchFamily="34" charset="-122"/>
            </a:endParaRPr>
          </a:p>
          <a:p>
            <a:pPr>
              <a:spcAft>
                <a:spcPts val="0"/>
              </a:spcAft>
            </a:pPr>
            <a:r>
              <a:rPr lang="en-US" altLang="zh-CN" sz="1800" kern="100" dirty="0" smtClean="0">
                <a:solidFill>
                  <a:srgbClr val="C00000"/>
                </a:solidFill>
                <a:latin typeface="微软雅黑" panose="020B0503020204020204" pitchFamily="34" charset="-122"/>
                <a:ea typeface="微软雅黑" panose="020B0503020204020204" pitchFamily="34" charset="-122"/>
              </a:rPr>
              <a:t>      </a:t>
            </a:r>
            <a:r>
              <a:rPr lang="en-US" altLang="zh-CN" sz="1800" kern="100" dirty="0">
                <a:solidFill>
                  <a:srgbClr val="C00000"/>
                </a:solidFill>
                <a:latin typeface="微软雅黑" panose="020B0503020204020204" pitchFamily="34" charset="-122"/>
                <a:ea typeface="微软雅黑" panose="020B0503020204020204" pitchFamily="34" charset="-122"/>
              </a:rPr>
              <a:t>assign y = (s1) ? (s0 ? d3 : d2) : (s0 ? d1 : d0);</a:t>
            </a:r>
          </a:p>
          <a:p>
            <a:pPr>
              <a:spcAft>
                <a:spcPts val="0"/>
              </a:spcAft>
            </a:pPr>
            <a:r>
              <a:rPr lang="en-US" altLang="zh-CN" sz="1800" kern="100" dirty="0" err="1">
                <a:solidFill>
                  <a:srgbClr val="7030A0"/>
                </a:solidFill>
                <a:latin typeface="微软雅黑" panose="020B0503020204020204" pitchFamily="34" charset="-122"/>
                <a:ea typeface="微软雅黑" panose="020B0503020204020204" pitchFamily="34" charset="-122"/>
              </a:rPr>
              <a:t>endmodule</a:t>
            </a:r>
            <a:endParaRPr lang="zh-CN" altLang="zh-CN" sz="1800" kern="100" dirty="0">
              <a:solidFill>
                <a:srgbClr val="7030A0"/>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CC7956D7-F4B5-45EC-815D-14E2825DCEBC}"/>
              </a:ext>
            </a:extLst>
          </p:cNvPr>
          <p:cNvSpPr/>
          <p:nvPr/>
        </p:nvSpPr>
        <p:spPr>
          <a:xfrm>
            <a:off x="395536" y="1340768"/>
            <a:ext cx="6912768" cy="400110"/>
          </a:xfrm>
          <a:prstGeom prst="rect">
            <a:avLst/>
          </a:prstGeom>
        </p:spPr>
        <p:txBody>
          <a:bodyPr wrap="square">
            <a:spAutoFit/>
          </a:bodyPr>
          <a:lstStyle/>
          <a:p>
            <a:r>
              <a:rPr lang="zh-CN" altLang="zh-CN" sz="2000" kern="1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使用布尔表达式来代替基本门级元件的实例化</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BBB9BAE0-C577-480E-BD26-3680E702168E}"/>
              </a:ext>
            </a:extLst>
          </p:cNvPr>
          <p:cNvSpPr/>
          <p:nvPr/>
        </p:nvSpPr>
        <p:spPr>
          <a:xfrm>
            <a:off x="395536" y="3933056"/>
            <a:ext cx="2749471" cy="400110"/>
          </a:xfrm>
          <a:prstGeom prst="rect">
            <a:avLst/>
          </a:prstGeom>
        </p:spPr>
        <p:txBody>
          <a:bodyPr wrap="none">
            <a:spAutoFit/>
          </a:bodyPr>
          <a:lstStyle/>
          <a:p>
            <a:r>
              <a:rPr lang="zh-CN" altLang="zh-CN" sz="2000" kern="1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采用条件运算符来描述</a:t>
            </a:r>
            <a:endParaRPr lang="zh-CN" altLang="en-US" sz="2000" kern="1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6084168" y="4104362"/>
            <a:ext cx="2808312" cy="2354491"/>
          </a:xfrm>
          <a:prstGeom prst="rect">
            <a:avLst/>
          </a:prstGeom>
        </p:spPr>
        <p:txBody>
          <a:bodyPr wrap="square">
            <a:spAutoFit/>
          </a:bodyPr>
          <a:lstStyle/>
          <a:p>
            <a:r>
              <a:rPr lang="zh-CN" altLang="en-US" sz="2100" dirty="0">
                <a:latin typeface="微软雅黑" panose="020B0503020204020204" pitchFamily="34" charset="-122"/>
                <a:ea typeface="微软雅黑" panose="020B0503020204020204" pitchFamily="34" charset="-122"/>
              </a:rPr>
              <a:t>数据流建模方式比门级结构化建模方式的</a:t>
            </a:r>
            <a:r>
              <a:rPr lang="zh-CN" altLang="en-US" sz="2100" dirty="0">
                <a:solidFill>
                  <a:schemeClr val="accent2"/>
                </a:solidFill>
                <a:latin typeface="微软雅黑" panose="020B0503020204020204" pitchFamily="34" charset="-122"/>
                <a:ea typeface="微软雅黑" panose="020B0503020204020204" pitchFamily="34" charset="-122"/>
              </a:rPr>
              <a:t>代码更简洁</a:t>
            </a:r>
            <a:r>
              <a:rPr lang="zh-CN" altLang="en-US" sz="2100" dirty="0">
                <a:latin typeface="微软雅黑" panose="020B0503020204020204" pitchFamily="34" charset="-122"/>
                <a:ea typeface="微软雅黑" panose="020B0503020204020204" pitchFamily="34" charset="-122"/>
              </a:rPr>
              <a:t>。在现代数字系统的开发过程中，</a:t>
            </a:r>
            <a:r>
              <a:rPr lang="zh-CN" altLang="en-US" sz="2100" dirty="0">
                <a:solidFill>
                  <a:srgbClr val="C00000"/>
                </a:solidFill>
                <a:latin typeface="微软雅黑" panose="020B0503020204020204" pitchFamily="34" charset="-122"/>
                <a:ea typeface="微软雅黑" panose="020B0503020204020204" pitchFamily="34" charset="-122"/>
              </a:rPr>
              <a:t>大部分组合逻辑电路</a:t>
            </a:r>
            <a:r>
              <a:rPr lang="zh-CN" altLang="en-US" sz="2100" dirty="0" smtClean="0">
                <a:solidFill>
                  <a:srgbClr val="C00000"/>
                </a:solidFill>
                <a:latin typeface="微软雅黑" panose="020B0503020204020204" pitchFamily="34" charset="-122"/>
                <a:ea typeface="微软雅黑" panose="020B0503020204020204" pitchFamily="34" charset="-122"/>
              </a:rPr>
              <a:t>都采用</a:t>
            </a:r>
            <a:r>
              <a:rPr lang="zh-CN" altLang="en-US" sz="2100" dirty="0">
                <a:solidFill>
                  <a:srgbClr val="C00000"/>
                </a:solidFill>
                <a:latin typeface="微软雅黑" panose="020B0503020204020204" pitchFamily="34" charset="-122"/>
                <a:ea typeface="微软雅黑" panose="020B0503020204020204" pitchFamily="34" charset="-122"/>
              </a:rPr>
              <a:t>数据流建模方式来</a:t>
            </a:r>
            <a:r>
              <a:rPr lang="zh-CN" altLang="en-US" sz="2100" dirty="0" smtClean="0">
                <a:solidFill>
                  <a:srgbClr val="C00000"/>
                </a:solidFill>
                <a:latin typeface="微软雅黑" panose="020B0503020204020204" pitchFamily="34" charset="-122"/>
                <a:ea typeface="微软雅黑" panose="020B0503020204020204" pitchFamily="34" charset="-122"/>
              </a:rPr>
              <a:t>描述</a:t>
            </a:r>
            <a:r>
              <a:rPr lang="zh-CN" altLang="en-US" sz="2100" dirty="0" smtClean="0">
                <a:latin typeface="微软雅黑" panose="020B0503020204020204" pitchFamily="34" charset="-122"/>
                <a:ea typeface="微软雅黑" panose="020B0503020204020204" pitchFamily="34" charset="-122"/>
              </a:rPr>
              <a:t>。</a:t>
            </a:r>
            <a:endParaRPr lang="zh-CN" altLang="en-US" sz="2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807712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A7F2D-821A-4971-85AA-B90FC3674B04}"/>
              </a:ext>
            </a:extLst>
          </p:cNvPr>
          <p:cNvSpPr>
            <a:spLocks noGrp="1"/>
          </p:cNvSpPr>
          <p:nvPr>
            <p:ph type="title"/>
          </p:nvPr>
        </p:nvSpPr>
        <p:spPr/>
        <p:txBody>
          <a:bodyPr/>
          <a:lstStyle/>
          <a:p>
            <a:r>
              <a:rPr lang="en-US" altLang="zh-CN" b="1" dirty="0"/>
              <a:t>4.1</a:t>
            </a:r>
            <a:r>
              <a:rPr lang="zh-CN" altLang="en-US" b="1" dirty="0"/>
              <a:t> 三种建模方式</a:t>
            </a:r>
          </a:p>
        </p:txBody>
      </p:sp>
      <p:sp>
        <p:nvSpPr>
          <p:cNvPr id="3" name="内容占位符 2">
            <a:extLst>
              <a:ext uri="{FF2B5EF4-FFF2-40B4-BE49-F238E27FC236}">
                <a16:creationId xmlns:a16="http://schemas.microsoft.com/office/drawing/2014/main" id="{180F472F-7800-4AB1-B0E3-6A48BF12441A}"/>
              </a:ext>
            </a:extLst>
          </p:cNvPr>
          <p:cNvSpPr>
            <a:spLocks noGrp="1"/>
          </p:cNvSpPr>
          <p:nvPr>
            <p:ph idx="1"/>
          </p:nvPr>
        </p:nvSpPr>
        <p:spPr>
          <a:xfrm>
            <a:off x="179512" y="889000"/>
            <a:ext cx="8788642" cy="5532797"/>
          </a:xfrm>
        </p:spPr>
        <p:txBody>
          <a:bodyPr/>
          <a:lstStyle/>
          <a:p>
            <a:r>
              <a:rPr lang="zh-CN" altLang="en-US" sz="2200" b="1" dirty="0"/>
              <a:t>行为建模方式</a:t>
            </a:r>
            <a:endParaRPr lang="en-US" altLang="zh-CN" sz="2200" b="1" dirty="0"/>
          </a:p>
          <a:p>
            <a:pPr lvl="1"/>
            <a:r>
              <a:rPr lang="zh-CN" altLang="en-US" sz="2200" dirty="0">
                <a:latin typeface="微软雅黑" panose="020B0503020204020204" pitchFamily="34" charset="-122"/>
                <a:ea typeface="微软雅黑" panose="020B0503020204020204" pitchFamily="34" charset="-122"/>
              </a:rPr>
              <a:t>通过</a:t>
            </a:r>
            <a:r>
              <a:rPr lang="zh-CN" altLang="en-US" sz="2200" dirty="0">
                <a:solidFill>
                  <a:schemeClr val="accent2"/>
                </a:solidFill>
                <a:latin typeface="微软雅黑" panose="020B0503020204020204" pitchFamily="34" charset="-122"/>
                <a:ea typeface="微软雅黑" panose="020B0503020204020204" pitchFamily="34" charset="-122"/>
              </a:rPr>
              <a:t>高级编程语句和结构</a:t>
            </a:r>
            <a:r>
              <a:rPr lang="zh-CN" altLang="en-US" sz="2200" dirty="0">
                <a:latin typeface="微软雅黑" panose="020B0503020204020204" pitchFamily="34" charset="-122"/>
                <a:ea typeface="微软雅黑" panose="020B0503020204020204" pitchFamily="34" charset="-122"/>
              </a:rPr>
              <a:t>编写</a:t>
            </a:r>
            <a:r>
              <a:rPr lang="zh-CN" altLang="en-US" sz="2200" dirty="0" smtClean="0">
                <a:latin typeface="微软雅黑" panose="020B0503020204020204" pitchFamily="34" charset="-122"/>
                <a:ea typeface="微软雅黑" panose="020B0503020204020204" pitchFamily="34" charset="-122"/>
              </a:rPr>
              <a:t>的</a:t>
            </a:r>
            <a:r>
              <a:rPr lang="zh-CN" altLang="en-US" sz="2200" dirty="0" smtClean="0">
                <a:solidFill>
                  <a:srgbClr val="FF0000"/>
                </a:solidFill>
                <a:latin typeface="微软雅黑" panose="020B0503020204020204" pitchFamily="34" charset="-122"/>
                <a:ea typeface="微软雅黑" panose="020B0503020204020204" pitchFamily="34" charset="-122"/>
              </a:rPr>
              <a:t>过程</a:t>
            </a:r>
            <a:r>
              <a:rPr lang="zh-CN" altLang="en-US" sz="2200" dirty="0">
                <a:solidFill>
                  <a:srgbClr val="FF0000"/>
                </a:solidFill>
                <a:latin typeface="微软雅黑" panose="020B0503020204020204" pitchFamily="34" charset="-122"/>
                <a:ea typeface="微软雅黑" panose="020B0503020204020204" pitchFamily="34" charset="-122"/>
              </a:rPr>
              <a:t>块</a:t>
            </a:r>
            <a:r>
              <a:rPr lang="zh-CN" altLang="en-US" sz="2200" dirty="0">
                <a:latin typeface="微软雅黑" panose="020B0503020204020204" pitchFamily="34" charset="-122"/>
                <a:ea typeface="微软雅黑" panose="020B0503020204020204" pitchFamily="34" charset="-122"/>
              </a:rPr>
              <a:t>来描述数字系统的功能。</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smtClean="0">
                <a:latin typeface="微软雅黑" panose="020B0503020204020204" pitchFamily="34" charset="-122"/>
                <a:ea typeface="微软雅黑" panose="020B0503020204020204" pitchFamily="34" charset="-122"/>
              </a:rPr>
              <a:t>从系统的功能出发进行描述，无需关注电路的具体结构，</a:t>
            </a:r>
            <a:r>
              <a:rPr lang="zh-CN" altLang="zh-CN" sz="2200" dirty="0" smtClean="0">
                <a:latin typeface="微软雅黑" panose="020B0503020204020204" pitchFamily="34" charset="-122"/>
                <a:ea typeface="微软雅黑" panose="020B0503020204020204" pitchFamily="34" charset="-122"/>
              </a:rPr>
              <a:t>由</a:t>
            </a:r>
            <a:r>
              <a:rPr lang="zh-CN" altLang="zh-CN" sz="2200" dirty="0">
                <a:latin typeface="微软雅黑" panose="020B0503020204020204" pitchFamily="34" charset="-122"/>
                <a:ea typeface="微软雅黑" panose="020B0503020204020204" pitchFamily="34" charset="-122"/>
              </a:rPr>
              <a:t>综合器</a:t>
            </a:r>
            <a:r>
              <a:rPr lang="zh-CN" altLang="zh-CN" sz="2200" dirty="0">
                <a:solidFill>
                  <a:srgbClr val="FF0000"/>
                </a:solidFill>
                <a:latin typeface="微软雅黑" panose="020B0503020204020204" pitchFamily="34" charset="-122"/>
                <a:ea typeface="微软雅黑" panose="020B0503020204020204" pitchFamily="34" charset="-122"/>
              </a:rPr>
              <a:t>根据过程块所描述的行为综合</a:t>
            </a:r>
            <a:r>
              <a:rPr lang="zh-CN" altLang="zh-CN" sz="2200" dirty="0">
                <a:latin typeface="微软雅黑" panose="020B0503020204020204" pitchFamily="34" charset="-122"/>
                <a:ea typeface="微软雅黑" panose="020B0503020204020204" pitchFamily="34" charset="-122"/>
              </a:rPr>
              <a:t>出电路结构。</a:t>
            </a:r>
            <a:endParaRPr lang="en-US" altLang="zh-CN" sz="2200" dirty="0">
              <a:latin typeface="微软雅黑" panose="020B0503020204020204" pitchFamily="34" charset="-122"/>
              <a:ea typeface="微软雅黑" panose="020B0503020204020204" pitchFamily="34" charset="-122"/>
            </a:endParaRPr>
          </a:p>
          <a:p>
            <a:pPr lvl="1"/>
            <a:r>
              <a:rPr lang="zh-CN" altLang="zh-CN" sz="2200" dirty="0">
                <a:latin typeface="微软雅黑" panose="020B0503020204020204" pitchFamily="34" charset="-122"/>
                <a:ea typeface="微软雅黑" panose="020B0503020204020204" pitchFamily="34" charset="-122"/>
              </a:rPr>
              <a:t>关键要素是</a:t>
            </a:r>
            <a:r>
              <a:rPr lang="en-US" altLang="zh-CN" sz="2200" dirty="0">
                <a:latin typeface="微软雅黑" panose="020B0503020204020204" pitchFamily="34" charset="-122"/>
                <a:ea typeface="微软雅黑" panose="020B0503020204020204" pitchFamily="34" charset="-122"/>
              </a:rPr>
              <a:t>always</a:t>
            </a:r>
            <a:r>
              <a:rPr lang="zh-CN" altLang="zh-CN" sz="2200" dirty="0">
                <a:latin typeface="微软雅黑" panose="020B0503020204020204" pitchFamily="34" charset="-122"/>
                <a:ea typeface="微软雅黑" panose="020B0503020204020204" pitchFamily="34" charset="-122"/>
              </a:rPr>
              <a:t>语句</a:t>
            </a:r>
            <a:r>
              <a:rPr lang="zh-CN" altLang="en-US" sz="2200" dirty="0">
                <a:latin typeface="微软雅黑" panose="020B0503020204020204" pitchFamily="34" charset="-122"/>
                <a:ea typeface="微软雅黑" panose="020B0503020204020204" pitchFamily="34" charset="-122"/>
              </a:rPr>
              <a:t>，基本语法：</a:t>
            </a:r>
            <a:endParaRPr lang="en-US" altLang="zh-CN" sz="2200" dirty="0">
              <a:latin typeface="微软雅黑" panose="020B0503020204020204" pitchFamily="34" charset="-122"/>
              <a:ea typeface="微软雅黑" panose="020B0503020204020204" pitchFamily="34" charset="-122"/>
            </a:endParaRPr>
          </a:p>
          <a:p>
            <a:pPr marL="449262" lvl="1" indent="0">
              <a:buNone/>
            </a:pPr>
            <a:r>
              <a:rPr lang="en-US" altLang="zh-CN" sz="2200" dirty="0">
                <a:latin typeface="微软雅黑" panose="020B0503020204020204" pitchFamily="34" charset="-122"/>
                <a:ea typeface="微软雅黑" panose="020B0503020204020204" pitchFamily="34" charset="-122"/>
              </a:rPr>
              <a:t>     </a:t>
            </a:r>
            <a:r>
              <a:rPr lang="en-US" altLang="zh-CN" sz="2200" dirty="0">
                <a:solidFill>
                  <a:srgbClr val="FF0000"/>
                </a:solidFill>
                <a:latin typeface="微软雅黑" panose="020B0503020204020204" pitchFamily="34" charset="-122"/>
                <a:ea typeface="微软雅黑" panose="020B0503020204020204" pitchFamily="34" charset="-122"/>
              </a:rPr>
              <a:t>always</a:t>
            </a:r>
            <a:r>
              <a:rPr lang="en-US" altLang="zh-CN" sz="2200" dirty="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a:t>
            </a:r>
            <a:r>
              <a:rPr lang="zh-CN" altLang="zh-CN" sz="2200" dirty="0">
                <a:solidFill>
                  <a:srgbClr val="FF0000"/>
                </a:solidFill>
                <a:latin typeface="微软雅黑" panose="020B0503020204020204" pitchFamily="34" charset="-122"/>
                <a:ea typeface="微软雅黑" panose="020B0503020204020204" pitchFamily="34" charset="-122"/>
              </a:rPr>
              <a:t>事件信号列表</a:t>
            </a:r>
            <a:r>
              <a:rPr lang="en-US" altLang="zh-CN" sz="2200" dirty="0">
                <a:latin typeface="微软雅黑" panose="020B0503020204020204" pitchFamily="34" charset="-122"/>
                <a:ea typeface="微软雅黑" panose="020B0503020204020204" pitchFamily="34" charset="-122"/>
              </a:rPr>
              <a:t>) </a:t>
            </a:r>
            <a:r>
              <a:rPr lang="zh-CN" altLang="zh-CN" sz="2200" dirty="0">
                <a:latin typeface="微软雅黑" panose="020B0503020204020204" pitchFamily="34" charset="-122"/>
                <a:ea typeface="微软雅黑" panose="020B0503020204020204" pitchFamily="34" charset="-122"/>
              </a:rPr>
              <a:t>过程语句</a:t>
            </a:r>
            <a:endParaRPr lang="en-US" altLang="zh-CN" sz="2200" dirty="0">
              <a:latin typeface="微软雅黑" panose="020B0503020204020204" pitchFamily="34" charset="-122"/>
              <a:ea typeface="微软雅黑" panose="020B0503020204020204" pitchFamily="34" charset="-122"/>
            </a:endParaRPr>
          </a:p>
          <a:p>
            <a:pPr marL="914400" lvl="2" indent="0">
              <a:buNone/>
            </a:pPr>
            <a:r>
              <a:rPr lang="en-US" altLang="zh-CN" sz="2100" dirty="0" smtClean="0">
                <a:solidFill>
                  <a:srgbClr val="00B050"/>
                </a:solidFill>
                <a:latin typeface="微软雅黑" panose="020B0503020204020204" pitchFamily="34" charset="-122"/>
                <a:ea typeface="微软雅黑" panose="020B0503020204020204" pitchFamily="34" charset="-122"/>
              </a:rPr>
              <a:t>-</a:t>
            </a:r>
            <a:r>
              <a:rPr lang="zh-CN" altLang="en-US" sz="2100" dirty="0" smtClean="0">
                <a:solidFill>
                  <a:srgbClr val="00B050"/>
                </a:solidFill>
                <a:latin typeface="微软雅黑" panose="020B0503020204020204" pitchFamily="34" charset="-122"/>
                <a:ea typeface="微软雅黑" panose="020B0503020204020204" pitchFamily="34" charset="-122"/>
              </a:rPr>
              <a:t>含义：</a:t>
            </a:r>
            <a:r>
              <a:rPr lang="zh-CN" altLang="zh-CN" sz="2100" dirty="0" smtClean="0">
                <a:solidFill>
                  <a:srgbClr val="00B050"/>
                </a:solidFill>
                <a:latin typeface="微软雅黑" panose="020B0503020204020204" pitchFamily="34" charset="-122"/>
                <a:ea typeface="微软雅黑" panose="020B0503020204020204" pitchFamily="34" charset="-122"/>
              </a:rPr>
              <a:t>当</a:t>
            </a:r>
            <a:r>
              <a:rPr lang="zh-CN" altLang="zh-CN" sz="2100" dirty="0">
                <a:solidFill>
                  <a:srgbClr val="00B050"/>
                </a:solidFill>
                <a:latin typeface="微软雅黑" panose="020B0503020204020204" pitchFamily="34" charset="-122"/>
                <a:ea typeface="微软雅黑" panose="020B0503020204020204" pitchFamily="34" charset="-122"/>
              </a:rPr>
              <a:t>事件信号列表中的任意一个信号发生变化时，过程</a:t>
            </a:r>
            <a:r>
              <a:rPr lang="zh-CN" altLang="zh-CN" sz="2100" dirty="0" smtClean="0">
                <a:solidFill>
                  <a:srgbClr val="00B050"/>
                </a:solidFill>
                <a:latin typeface="微软雅黑" panose="020B0503020204020204" pitchFamily="34" charset="-122"/>
                <a:ea typeface="微软雅黑" panose="020B0503020204020204" pitchFamily="34" charset="-122"/>
              </a:rPr>
              <a:t>语句</a:t>
            </a:r>
            <a:endParaRPr lang="en-US" altLang="zh-CN" sz="2100" dirty="0" smtClean="0">
              <a:solidFill>
                <a:srgbClr val="00B050"/>
              </a:solidFill>
              <a:latin typeface="微软雅黑" panose="020B0503020204020204" pitchFamily="34" charset="-122"/>
              <a:ea typeface="微软雅黑" panose="020B0503020204020204" pitchFamily="34" charset="-122"/>
            </a:endParaRPr>
          </a:p>
          <a:p>
            <a:pPr marL="914400" lvl="2" indent="0">
              <a:buNone/>
            </a:pPr>
            <a:r>
              <a:rPr lang="en-US" altLang="zh-CN" sz="2100" dirty="0">
                <a:solidFill>
                  <a:srgbClr val="00B050"/>
                </a:solidFill>
                <a:latin typeface="微软雅黑" panose="020B0503020204020204" pitchFamily="34" charset="-122"/>
                <a:ea typeface="微软雅黑" panose="020B0503020204020204" pitchFamily="34" charset="-122"/>
              </a:rPr>
              <a:t> </a:t>
            </a:r>
            <a:r>
              <a:rPr lang="en-US" altLang="zh-CN" sz="2100" dirty="0" smtClean="0">
                <a:solidFill>
                  <a:srgbClr val="00B050"/>
                </a:solidFill>
                <a:latin typeface="微软雅黑" panose="020B0503020204020204" pitchFamily="34" charset="-122"/>
                <a:ea typeface="微软雅黑" panose="020B0503020204020204" pitchFamily="34" charset="-122"/>
              </a:rPr>
              <a:t>           </a:t>
            </a:r>
            <a:r>
              <a:rPr lang="zh-CN" altLang="zh-CN" sz="2100" dirty="0" smtClean="0">
                <a:solidFill>
                  <a:srgbClr val="00B050"/>
                </a:solidFill>
                <a:latin typeface="微软雅黑" panose="020B0503020204020204" pitchFamily="34" charset="-122"/>
                <a:ea typeface="微软雅黑" panose="020B0503020204020204" pitchFamily="34" charset="-122"/>
              </a:rPr>
              <a:t>中</a:t>
            </a:r>
            <a:r>
              <a:rPr lang="zh-CN" altLang="zh-CN" sz="2100" dirty="0">
                <a:solidFill>
                  <a:srgbClr val="00B050"/>
                </a:solidFill>
                <a:latin typeface="微软雅黑" panose="020B0503020204020204" pitchFamily="34" charset="-122"/>
                <a:ea typeface="微软雅黑" panose="020B0503020204020204" pitchFamily="34" charset="-122"/>
              </a:rPr>
              <a:t>的信号将按照所描述的行为进行更新。</a:t>
            </a:r>
            <a:endParaRPr lang="en-US" altLang="zh-CN" sz="2100" dirty="0">
              <a:solidFill>
                <a:srgbClr val="00B050"/>
              </a:solidFill>
              <a:latin typeface="微软雅黑" panose="020B0503020204020204" pitchFamily="34" charset="-122"/>
              <a:ea typeface="微软雅黑" panose="020B0503020204020204" pitchFamily="34" charset="-122"/>
            </a:endParaRPr>
          </a:p>
          <a:p>
            <a:pPr marL="914400" lvl="2" indent="0">
              <a:buNone/>
            </a:pPr>
            <a:r>
              <a:rPr lang="en-US" altLang="zh-CN" sz="2100" dirty="0" smtClean="0">
                <a:solidFill>
                  <a:srgbClr val="00B050"/>
                </a:solidFill>
                <a:latin typeface="微软雅黑" panose="020B0503020204020204" pitchFamily="34" charset="-122"/>
                <a:ea typeface="微软雅黑" panose="020B0503020204020204" pitchFamily="34" charset="-122"/>
              </a:rPr>
              <a:t>-</a:t>
            </a:r>
            <a:r>
              <a:rPr lang="zh-CN" altLang="zh-CN" sz="2100" dirty="0" smtClean="0">
                <a:solidFill>
                  <a:srgbClr val="00B050"/>
                </a:solidFill>
                <a:latin typeface="微软雅黑" panose="020B0503020204020204" pitchFamily="34" charset="-122"/>
                <a:ea typeface="微软雅黑" panose="020B0503020204020204" pitchFamily="34" charset="-122"/>
              </a:rPr>
              <a:t>过程</a:t>
            </a:r>
            <a:r>
              <a:rPr lang="zh-CN" altLang="zh-CN" sz="2100" dirty="0">
                <a:solidFill>
                  <a:srgbClr val="00B050"/>
                </a:solidFill>
                <a:latin typeface="微软雅黑" panose="020B0503020204020204" pitchFamily="34" charset="-122"/>
                <a:ea typeface="微软雅黑" panose="020B0503020204020204" pitchFamily="34" charset="-122"/>
              </a:rPr>
              <a:t>语句中被赋值</a:t>
            </a:r>
            <a:r>
              <a:rPr lang="zh-CN" altLang="zh-CN" sz="2100" dirty="0" smtClean="0">
                <a:solidFill>
                  <a:srgbClr val="00B050"/>
                </a:solidFill>
                <a:latin typeface="微软雅黑" panose="020B0503020204020204" pitchFamily="34" charset="-122"/>
                <a:ea typeface="微软雅黑" panose="020B0503020204020204" pitchFamily="34" charset="-122"/>
              </a:rPr>
              <a:t>的</a:t>
            </a:r>
            <a:r>
              <a:rPr lang="zh-CN" altLang="en-US" sz="2100" dirty="0" smtClean="0">
                <a:solidFill>
                  <a:srgbClr val="C00000"/>
                </a:solidFill>
                <a:latin typeface="微软雅黑" panose="020B0503020204020204" pitchFamily="34" charset="-122"/>
                <a:ea typeface="微软雅黑" panose="020B0503020204020204" pitchFamily="34" charset="-122"/>
              </a:rPr>
              <a:t>左边变量</a:t>
            </a:r>
            <a:r>
              <a:rPr lang="zh-CN" altLang="zh-CN" sz="2100" dirty="0" smtClean="0">
                <a:solidFill>
                  <a:srgbClr val="C00000"/>
                </a:solidFill>
                <a:latin typeface="微软雅黑" panose="020B0503020204020204" pitchFamily="34" charset="-122"/>
                <a:ea typeface="微软雅黑" panose="020B0503020204020204" pitchFamily="34" charset="-122"/>
              </a:rPr>
              <a:t>只能</a:t>
            </a:r>
            <a:r>
              <a:rPr lang="zh-CN" altLang="zh-CN" sz="2100" dirty="0">
                <a:solidFill>
                  <a:srgbClr val="C00000"/>
                </a:solidFill>
                <a:latin typeface="微软雅黑" panose="020B0503020204020204" pitchFamily="34" charset="-122"/>
                <a:ea typeface="微软雅黑" panose="020B0503020204020204" pitchFamily="34" charset="-122"/>
              </a:rPr>
              <a:t>是</a:t>
            </a:r>
            <a:r>
              <a:rPr lang="en-US" altLang="zh-CN" sz="2100" dirty="0">
                <a:solidFill>
                  <a:srgbClr val="C00000"/>
                </a:solidFill>
                <a:latin typeface="微软雅黑" panose="020B0503020204020204" pitchFamily="34" charset="-122"/>
                <a:ea typeface="微软雅黑" panose="020B0503020204020204" pitchFamily="34" charset="-122"/>
              </a:rPr>
              <a:t>reg</a:t>
            </a:r>
            <a:r>
              <a:rPr lang="zh-CN" altLang="zh-CN" sz="2100" dirty="0">
                <a:solidFill>
                  <a:srgbClr val="C00000"/>
                </a:solidFill>
                <a:latin typeface="微软雅黑" panose="020B0503020204020204" pitchFamily="34" charset="-122"/>
                <a:ea typeface="微软雅黑" panose="020B0503020204020204" pitchFamily="34" charset="-122"/>
              </a:rPr>
              <a:t>类型</a:t>
            </a:r>
            <a:r>
              <a:rPr lang="zh-CN" altLang="zh-CN" sz="2100" dirty="0">
                <a:solidFill>
                  <a:srgbClr val="00B050"/>
                </a:solidFill>
                <a:latin typeface="微软雅黑" panose="020B0503020204020204" pitchFamily="34" charset="-122"/>
                <a:ea typeface="微软雅黑" panose="020B0503020204020204" pitchFamily="34" charset="-122"/>
              </a:rPr>
              <a:t>变量。</a:t>
            </a:r>
            <a:endParaRPr lang="en-US" altLang="zh-CN" sz="2100" dirty="0">
              <a:solidFill>
                <a:srgbClr val="00B050"/>
              </a:solidFill>
              <a:latin typeface="微软雅黑" panose="020B0503020204020204" pitchFamily="34" charset="-122"/>
              <a:ea typeface="微软雅黑" panose="020B0503020204020204" pitchFamily="34" charset="-122"/>
            </a:endParaRPr>
          </a:p>
          <a:p>
            <a:pPr marL="914400" lvl="2" indent="0">
              <a:buNone/>
            </a:pPr>
            <a:r>
              <a:rPr lang="en-US" altLang="zh-CN" sz="2100" dirty="0" smtClean="0">
                <a:solidFill>
                  <a:srgbClr val="00B050"/>
                </a:solidFill>
                <a:latin typeface="微软雅黑" panose="020B0503020204020204" pitchFamily="34" charset="-122"/>
                <a:ea typeface="微软雅黑" panose="020B0503020204020204" pitchFamily="34" charset="-122"/>
              </a:rPr>
              <a:t>-</a:t>
            </a:r>
            <a:r>
              <a:rPr lang="zh-CN" altLang="zh-CN" sz="2100" dirty="0" smtClean="0">
                <a:solidFill>
                  <a:srgbClr val="00B050"/>
                </a:solidFill>
                <a:latin typeface="微软雅黑" panose="020B0503020204020204" pitchFamily="34" charset="-122"/>
                <a:ea typeface="微软雅黑" panose="020B0503020204020204" pitchFamily="34" charset="-122"/>
              </a:rPr>
              <a:t>事件</a:t>
            </a:r>
            <a:r>
              <a:rPr lang="zh-CN" altLang="zh-CN" sz="2100" dirty="0">
                <a:solidFill>
                  <a:srgbClr val="00B050"/>
                </a:solidFill>
                <a:latin typeface="微软雅黑" panose="020B0503020204020204" pitchFamily="34" charset="-122"/>
                <a:ea typeface="微软雅黑" panose="020B0503020204020204" pitchFamily="34" charset="-122"/>
              </a:rPr>
              <a:t>信号列表中有多个信号</a:t>
            </a:r>
            <a:r>
              <a:rPr lang="zh-CN" altLang="zh-CN" sz="2100" dirty="0" smtClean="0">
                <a:solidFill>
                  <a:srgbClr val="00B050"/>
                </a:solidFill>
                <a:latin typeface="微软雅黑" panose="020B0503020204020204" pitchFamily="34" charset="-122"/>
                <a:ea typeface="微软雅黑" panose="020B0503020204020204" pitchFamily="34" charset="-122"/>
              </a:rPr>
              <a:t>时</a:t>
            </a:r>
            <a:r>
              <a:rPr lang="zh-CN" altLang="en-US" sz="2100" dirty="0" smtClean="0">
                <a:solidFill>
                  <a:srgbClr val="00B050"/>
                </a:solidFill>
                <a:latin typeface="微软雅黑" panose="020B0503020204020204" pitchFamily="34" charset="-122"/>
                <a:ea typeface="微软雅黑" panose="020B0503020204020204" pitchFamily="34" charset="-122"/>
              </a:rPr>
              <a:t>，需</a:t>
            </a:r>
            <a:r>
              <a:rPr lang="zh-CN" altLang="zh-CN" sz="2100" dirty="0" smtClean="0">
                <a:solidFill>
                  <a:srgbClr val="00B050"/>
                </a:solidFill>
                <a:latin typeface="微软雅黑" panose="020B0503020204020204" pitchFamily="34" charset="-122"/>
                <a:ea typeface="微软雅黑" panose="020B0503020204020204" pitchFamily="34" charset="-122"/>
              </a:rPr>
              <a:t>用</a:t>
            </a:r>
            <a:r>
              <a:rPr lang="zh-CN" altLang="zh-CN" sz="2100" dirty="0">
                <a:solidFill>
                  <a:srgbClr val="00B050"/>
                </a:solidFill>
                <a:latin typeface="微软雅黑" panose="020B0503020204020204" pitchFamily="34" charset="-122"/>
                <a:ea typeface="微软雅黑" panose="020B0503020204020204" pitchFamily="34" charset="-122"/>
              </a:rPr>
              <a:t>关键字</a:t>
            </a:r>
            <a:r>
              <a:rPr lang="en-US" altLang="zh-CN" sz="2100" dirty="0">
                <a:solidFill>
                  <a:srgbClr val="00B050"/>
                </a:solidFill>
                <a:latin typeface="微软雅黑" panose="020B0503020204020204" pitchFamily="34" charset="-122"/>
                <a:ea typeface="微软雅黑" panose="020B0503020204020204" pitchFamily="34" charset="-122"/>
              </a:rPr>
              <a:t>or</a:t>
            </a:r>
            <a:r>
              <a:rPr lang="zh-CN" altLang="zh-CN" sz="2100" dirty="0">
                <a:solidFill>
                  <a:srgbClr val="00B050"/>
                </a:solidFill>
                <a:latin typeface="微软雅黑" panose="020B0503020204020204" pitchFamily="34" charset="-122"/>
                <a:ea typeface="微软雅黑" panose="020B0503020204020204" pitchFamily="34" charset="-122"/>
              </a:rPr>
              <a:t>或者逗号来连接。</a:t>
            </a:r>
            <a:endParaRPr lang="en-US" altLang="zh-CN" sz="2100" dirty="0">
              <a:solidFill>
                <a:srgbClr val="00B050"/>
              </a:solidFill>
              <a:latin typeface="微软雅黑" panose="020B0503020204020204" pitchFamily="34" charset="-122"/>
              <a:ea typeface="微软雅黑" panose="020B0503020204020204" pitchFamily="34" charset="-122"/>
            </a:endParaRPr>
          </a:p>
          <a:p>
            <a:pPr marL="914400" lvl="2" indent="0">
              <a:buNone/>
            </a:pPr>
            <a:r>
              <a:rPr lang="en-US" altLang="zh-CN" sz="2100" dirty="0" smtClean="0">
                <a:solidFill>
                  <a:srgbClr val="00B050"/>
                </a:solidFill>
                <a:latin typeface="微软雅黑" panose="020B0503020204020204" pitchFamily="34" charset="-122"/>
                <a:ea typeface="微软雅黑" panose="020B0503020204020204" pitchFamily="34" charset="-122"/>
              </a:rPr>
              <a:t>-</a:t>
            </a:r>
            <a:r>
              <a:rPr lang="zh-CN" altLang="zh-CN" sz="2100" dirty="0" smtClean="0">
                <a:solidFill>
                  <a:srgbClr val="00B050"/>
                </a:solidFill>
                <a:latin typeface="微软雅黑" panose="020B0503020204020204" pitchFamily="34" charset="-122"/>
                <a:ea typeface="微软雅黑" panose="020B0503020204020204" pitchFamily="34" charset="-122"/>
              </a:rPr>
              <a:t>（</a:t>
            </a:r>
            <a:r>
              <a:rPr lang="en-US" altLang="zh-CN" sz="2100" dirty="0">
                <a:solidFill>
                  <a:srgbClr val="00B050"/>
                </a:solidFill>
                <a:latin typeface="微软雅黑" panose="020B0503020204020204" pitchFamily="34" charset="-122"/>
                <a:ea typeface="微软雅黑" panose="020B0503020204020204" pitchFamily="34" charset="-122"/>
              </a:rPr>
              <a:t>*</a:t>
            </a:r>
            <a:r>
              <a:rPr lang="zh-CN" altLang="zh-CN" sz="2100" dirty="0" smtClean="0">
                <a:solidFill>
                  <a:srgbClr val="00B050"/>
                </a:solidFill>
                <a:latin typeface="微软雅黑" panose="020B0503020204020204" pitchFamily="34" charset="-122"/>
                <a:ea typeface="微软雅黑" panose="020B0503020204020204" pitchFamily="34" charset="-122"/>
              </a:rPr>
              <a:t>）</a:t>
            </a:r>
            <a:r>
              <a:rPr lang="zh-CN" altLang="zh-CN" sz="2100" dirty="0" smtClean="0">
                <a:solidFill>
                  <a:srgbClr val="C00000"/>
                </a:solidFill>
                <a:latin typeface="微软雅黑" panose="020B0503020204020204" pitchFamily="34" charset="-122"/>
                <a:ea typeface="微软雅黑" panose="020B0503020204020204" pitchFamily="34" charset="-122"/>
              </a:rPr>
              <a:t>隐式事件信号列表</a:t>
            </a:r>
            <a:r>
              <a:rPr lang="zh-CN" altLang="zh-CN" sz="2100" dirty="0" smtClean="0">
                <a:solidFill>
                  <a:srgbClr val="00B050"/>
                </a:solidFill>
                <a:latin typeface="微软雅黑" panose="020B0503020204020204" pitchFamily="34" charset="-122"/>
                <a:ea typeface="微软雅黑" panose="020B0503020204020204" pitchFamily="34" charset="-122"/>
              </a:rPr>
              <a:t>，</a:t>
            </a:r>
            <a:r>
              <a:rPr lang="zh-CN" altLang="en-US" sz="2100" dirty="0" smtClean="0">
                <a:solidFill>
                  <a:srgbClr val="00B050"/>
                </a:solidFill>
                <a:latin typeface="微软雅黑" panose="020B0503020204020204" pitchFamily="34" charset="-122"/>
                <a:ea typeface="微软雅黑" panose="020B0503020204020204" pitchFamily="34" charset="-122"/>
              </a:rPr>
              <a:t>*表示过程语句</a:t>
            </a:r>
            <a:r>
              <a:rPr lang="zh-CN" altLang="zh-CN" sz="2100" dirty="0" smtClean="0">
                <a:solidFill>
                  <a:srgbClr val="00B050"/>
                </a:solidFill>
                <a:latin typeface="微软雅黑" panose="020B0503020204020204" pitchFamily="34" charset="-122"/>
                <a:ea typeface="微软雅黑" panose="020B0503020204020204" pitchFamily="34" charset="-122"/>
              </a:rPr>
              <a:t>赋值</a:t>
            </a:r>
            <a:r>
              <a:rPr lang="zh-CN" altLang="zh-CN" sz="2100" dirty="0">
                <a:solidFill>
                  <a:srgbClr val="00B050"/>
                </a:solidFill>
                <a:latin typeface="微软雅黑" panose="020B0503020204020204" pitchFamily="34" charset="-122"/>
                <a:ea typeface="微软雅黑" panose="020B0503020204020204" pitchFamily="34" charset="-122"/>
              </a:rPr>
              <a:t>号右侧所有信号</a:t>
            </a:r>
            <a:r>
              <a:rPr lang="zh-CN" altLang="zh-CN" sz="2100" dirty="0" smtClean="0">
                <a:solidFill>
                  <a:srgbClr val="00B050"/>
                </a:solidFill>
                <a:latin typeface="微软雅黑" panose="020B0503020204020204" pitchFamily="34" charset="-122"/>
                <a:ea typeface="微软雅黑" panose="020B0503020204020204" pitchFamily="34" charset="-122"/>
              </a:rPr>
              <a:t>集</a:t>
            </a:r>
            <a:endParaRPr lang="en-US" altLang="zh-CN" sz="2100" dirty="0" smtClean="0">
              <a:solidFill>
                <a:srgbClr val="00B050"/>
              </a:solidFill>
              <a:latin typeface="微软雅黑" panose="020B0503020204020204" pitchFamily="34" charset="-122"/>
              <a:ea typeface="微软雅黑" panose="020B0503020204020204" pitchFamily="34" charset="-122"/>
            </a:endParaRPr>
          </a:p>
          <a:p>
            <a:pPr marL="914400" lvl="2" indent="0">
              <a:buNone/>
            </a:pPr>
            <a:r>
              <a:rPr lang="en-US" altLang="zh-CN" sz="2100" dirty="0">
                <a:solidFill>
                  <a:srgbClr val="00B050"/>
                </a:solidFill>
                <a:latin typeface="微软雅黑" panose="020B0503020204020204" pitchFamily="34" charset="-122"/>
                <a:ea typeface="微软雅黑" panose="020B0503020204020204" pitchFamily="34" charset="-122"/>
              </a:rPr>
              <a:t> </a:t>
            </a:r>
            <a:r>
              <a:rPr lang="en-US" altLang="zh-CN" sz="2100" dirty="0" smtClean="0">
                <a:solidFill>
                  <a:srgbClr val="00B050"/>
                </a:solidFill>
                <a:latin typeface="微软雅黑" panose="020B0503020204020204" pitchFamily="34" charset="-122"/>
                <a:ea typeface="微软雅黑" panose="020B0503020204020204" pitchFamily="34" charset="-122"/>
              </a:rPr>
              <a:t>  </a:t>
            </a:r>
            <a:r>
              <a:rPr lang="zh-CN" altLang="zh-CN" sz="2100" dirty="0" smtClean="0">
                <a:solidFill>
                  <a:srgbClr val="00B050"/>
                </a:solidFill>
                <a:latin typeface="微软雅黑" panose="020B0503020204020204" pitchFamily="34" charset="-122"/>
                <a:ea typeface="微软雅黑" panose="020B0503020204020204" pitchFamily="34" charset="-122"/>
              </a:rPr>
              <a:t>合</a:t>
            </a:r>
            <a:r>
              <a:rPr lang="zh-CN" altLang="en-US" sz="2100" dirty="0" smtClean="0">
                <a:solidFill>
                  <a:srgbClr val="00B050"/>
                </a:solidFill>
                <a:latin typeface="微软雅黑" panose="020B0503020204020204" pitchFamily="34" charset="-122"/>
                <a:ea typeface="微软雅黑" panose="020B0503020204020204" pitchFamily="34" charset="-122"/>
              </a:rPr>
              <a:t>，含义是赋值号右侧任一信号发生变化都会导致左侧信号更新</a:t>
            </a:r>
            <a:endParaRPr lang="en-US" altLang="zh-CN" sz="2100" dirty="0" smtClean="0">
              <a:solidFill>
                <a:srgbClr val="00B050"/>
              </a:solidFill>
              <a:latin typeface="微软雅黑" panose="020B0503020204020204" pitchFamily="34" charset="-122"/>
              <a:ea typeface="微软雅黑" panose="020B0503020204020204" pitchFamily="34" charset="-122"/>
            </a:endParaRPr>
          </a:p>
          <a:p>
            <a:pPr marL="914400" lvl="2" indent="0">
              <a:buNone/>
            </a:pPr>
            <a:r>
              <a:rPr lang="en-US" altLang="zh-CN" sz="2100" dirty="0" smtClean="0">
                <a:solidFill>
                  <a:srgbClr val="00B050"/>
                </a:solidFill>
                <a:latin typeface="微软雅黑" panose="020B0503020204020204" pitchFamily="34" charset="-122"/>
                <a:ea typeface="微软雅黑" panose="020B0503020204020204" pitchFamily="34" charset="-122"/>
              </a:rPr>
              <a:t>-</a:t>
            </a:r>
            <a:r>
              <a:rPr lang="zh-CN" altLang="zh-CN" sz="2100" dirty="0" smtClean="0">
                <a:solidFill>
                  <a:srgbClr val="00B050"/>
                </a:solidFill>
                <a:latin typeface="微软雅黑" panose="020B0503020204020204" pitchFamily="34" charset="-122"/>
                <a:ea typeface="微软雅黑" panose="020B0503020204020204" pitchFamily="34" charset="-122"/>
              </a:rPr>
              <a:t>可通过</a:t>
            </a:r>
            <a:r>
              <a:rPr lang="zh-CN" altLang="zh-CN" sz="2100" dirty="0">
                <a:solidFill>
                  <a:srgbClr val="00B050"/>
                </a:solidFill>
                <a:latin typeface="微软雅黑" panose="020B0503020204020204" pitchFamily="34" charset="-122"/>
                <a:ea typeface="微软雅黑" panose="020B0503020204020204" pitchFamily="34" charset="-122"/>
              </a:rPr>
              <a:t>隐式事件信号列表的</a:t>
            </a:r>
            <a:r>
              <a:rPr lang="en-US" altLang="zh-CN" sz="2100" dirty="0">
                <a:solidFill>
                  <a:srgbClr val="00B050"/>
                </a:solidFill>
                <a:latin typeface="微软雅黑" panose="020B0503020204020204" pitchFamily="34" charset="-122"/>
                <a:ea typeface="微软雅黑" panose="020B0503020204020204" pitchFamily="34" charset="-122"/>
              </a:rPr>
              <a:t>always</a:t>
            </a:r>
            <a:r>
              <a:rPr lang="zh-CN" altLang="zh-CN" sz="2100" dirty="0">
                <a:solidFill>
                  <a:srgbClr val="00B050"/>
                </a:solidFill>
                <a:latin typeface="微软雅黑" panose="020B0503020204020204" pitchFamily="34" charset="-122"/>
                <a:ea typeface="微软雅黑" panose="020B0503020204020204" pitchFamily="34" charset="-122"/>
              </a:rPr>
              <a:t>语句对</a:t>
            </a:r>
            <a:r>
              <a:rPr lang="zh-CN" altLang="zh-CN" sz="2100" dirty="0">
                <a:solidFill>
                  <a:srgbClr val="C00000"/>
                </a:solidFill>
                <a:latin typeface="微软雅黑" panose="020B0503020204020204" pitchFamily="34" charset="-122"/>
                <a:ea typeface="微软雅黑" panose="020B0503020204020204" pitchFamily="34" charset="-122"/>
              </a:rPr>
              <a:t>组合逻辑电路</a:t>
            </a:r>
            <a:r>
              <a:rPr lang="zh-CN" altLang="zh-CN" sz="2100" dirty="0">
                <a:solidFill>
                  <a:srgbClr val="00B050"/>
                </a:solidFill>
                <a:latin typeface="微软雅黑" panose="020B0503020204020204" pitchFamily="34" charset="-122"/>
                <a:ea typeface="微软雅黑" panose="020B0503020204020204" pitchFamily="34" charset="-122"/>
              </a:rPr>
              <a:t>进行建模</a:t>
            </a:r>
          </a:p>
        </p:txBody>
      </p:sp>
      <p:sp>
        <p:nvSpPr>
          <p:cNvPr id="4" name="灯片编号占位符 3">
            <a:extLst>
              <a:ext uri="{FF2B5EF4-FFF2-40B4-BE49-F238E27FC236}">
                <a16:creationId xmlns:a16="http://schemas.microsoft.com/office/drawing/2014/main" id="{378F0054-831D-4831-A1B0-B6CA70C4583A}"/>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53</a:t>
            </a:fld>
            <a:endParaRPr lang="en-US" altLang="zh-CN"/>
          </a:p>
        </p:txBody>
      </p:sp>
    </p:spTree>
    <p:extLst>
      <p:ext uri="{BB962C8B-B14F-4D97-AF65-F5344CB8AC3E}">
        <p14:creationId xmlns:p14="http://schemas.microsoft.com/office/powerpoint/2010/main" val="327376387"/>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8E4FA-3B60-4E10-ADDD-F812635E86A7}"/>
              </a:ext>
            </a:extLst>
          </p:cNvPr>
          <p:cNvSpPr>
            <a:spLocks noGrp="1"/>
          </p:cNvSpPr>
          <p:nvPr>
            <p:ph type="title"/>
          </p:nvPr>
        </p:nvSpPr>
        <p:spPr/>
        <p:txBody>
          <a:bodyPr/>
          <a:lstStyle/>
          <a:p>
            <a:r>
              <a:rPr lang="en-US" altLang="zh-CN" b="1" dirty="0"/>
              <a:t>4.1</a:t>
            </a:r>
            <a:r>
              <a:rPr lang="zh-CN" altLang="en-US" b="1" dirty="0"/>
              <a:t> 三种建模方式</a:t>
            </a:r>
          </a:p>
        </p:txBody>
      </p:sp>
      <p:sp>
        <p:nvSpPr>
          <p:cNvPr id="3" name="内容占位符 2">
            <a:extLst>
              <a:ext uri="{FF2B5EF4-FFF2-40B4-BE49-F238E27FC236}">
                <a16:creationId xmlns:a16="http://schemas.microsoft.com/office/drawing/2014/main" id="{C5C9A317-D615-4424-B593-E213D8588D8A}"/>
              </a:ext>
            </a:extLst>
          </p:cNvPr>
          <p:cNvSpPr>
            <a:spLocks noGrp="1"/>
          </p:cNvSpPr>
          <p:nvPr>
            <p:ph idx="1"/>
          </p:nvPr>
        </p:nvSpPr>
        <p:spPr>
          <a:xfrm>
            <a:off x="193208" y="990827"/>
            <a:ext cx="8856984" cy="1017715"/>
          </a:xfrm>
        </p:spPr>
        <p:txBody>
          <a:bodyPr/>
          <a:lstStyle/>
          <a:p>
            <a:pPr marL="0" indent="0">
              <a:buNone/>
            </a:pPr>
            <a:r>
              <a:rPr lang="zh-CN" altLang="en-US" sz="2200" b="1" dirty="0"/>
              <a:t>例：使用</a:t>
            </a:r>
            <a:r>
              <a:rPr lang="zh-CN" altLang="en-US" sz="2200" b="1" dirty="0" smtClean="0"/>
              <a:t>行为建模方式实现</a:t>
            </a:r>
            <a:r>
              <a:rPr lang="en-US" altLang="zh-CN" sz="2200" b="1" dirty="0"/>
              <a:t>1</a:t>
            </a:r>
            <a:r>
              <a:rPr lang="zh-CN" altLang="zh-CN" sz="2200" b="1" dirty="0"/>
              <a:t>位四路选择器</a:t>
            </a:r>
            <a:endParaRPr lang="en-US" altLang="zh-CN" sz="2200" b="1" dirty="0"/>
          </a:p>
          <a:p>
            <a:endParaRPr lang="zh-CN" altLang="en-US" dirty="0"/>
          </a:p>
        </p:txBody>
      </p:sp>
      <p:sp>
        <p:nvSpPr>
          <p:cNvPr id="4" name="灯片编号占位符 3">
            <a:extLst>
              <a:ext uri="{FF2B5EF4-FFF2-40B4-BE49-F238E27FC236}">
                <a16:creationId xmlns:a16="http://schemas.microsoft.com/office/drawing/2014/main" id="{11841F25-6CA1-43D6-A6E2-C45CC4E750E4}"/>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54</a:t>
            </a:fld>
            <a:endParaRPr lang="en-US" altLang="zh-CN"/>
          </a:p>
        </p:txBody>
      </p:sp>
      <p:sp>
        <p:nvSpPr>
          <p:cNvPr id="5" name="矩形 4">
            <a:extLst>
              <a:ext uri="{FF2B5EF4-FFF2-40B4-BE49-F238E27FC236}">
                <a16:creationId xmlns:a16="http://schemas.microsoft.com/office/drawing/2014/main" id="{32568D50-23EC-43F9-B6A0-6E3AB72A0806}"/>
              </a:ext>
            </a:extLst>
          </p:cNvPr>
          <p:cNvSpPr/>
          <p:nvPr/>
        </p:nvSpPr>
        <p:spPr>
          <a:xfrm>
            <a:off x="254248" y="1656396"/>
            <a:ext cx="8388102" cy="4555093"/>
          </a:xfrm>
          <a:prstGeom prst="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200" dirty="0">
                <a:latin typeface="微软雅黑" panose="020B0503020204020204" pitchFamily="34" charset="-122"/>
                <a:ea typeface="微软雅黑" panose="020B0503020204020204" pitchFamily="34" charset="-122"/>
              </a:rPr>
              <a:t>module mux4_to_1 (</a:t>
            </a:r>
            <a:endParaRPr lang="zh-CN"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      output reg y,	</a:t>
            </a:r>
            <a:r>
              <a:rPr lang="en-US" altLang="zh-CN" sz="2200" dirty="0" smtClean="0">
                <a:latin typeface="微软雅黑" panose="020B0503020204020204" pitchFamily="34" charset="-122"/>
                <a:ea typeface="微软雅黑" panose="020B0503020204020204" pitchFamily="34" charset="-122"/>
              </a:rPr>
              <a:t>   </a:t>
            </a:r>
            <a:r>
              <a:rPr lang="en-US" altLang="zh-CN" sz="2200" dirty="0" smtClean="0">
                <a:solidFill>
                  <a:schemeClr val="accent2"/>
                </a:solidFill>
                <a:latin typeface="微软雅黑" panose="020B0503020204020204" pitchFamily="34" charset="-122"/>
                <a:ea typeface="微软雅黑" panose="020B0503020204020204" pitchFamily="34" charset="-122"/>
              </a:rPr>
              <a:t>// </a:t>
            </a:r>
            <a:r>
              <a:rPr lang="zh-CN" altLang="zh-CN" sz="2200" dirty="0">
                <a:solidFill>
                  <a:schemeClr val="accent2"/>
                </a:solidFill>
                <a:latin typeface="微软雅黑" panose="020B0503020204020204" pitchFamily="34" charset="-122"/>
                <a:ea typeface="微软雅黑" panose="020B0503020204020204" pitchFamily="34" charset="-122"/>
              </a:rPr>
              <a:t>注意此处为</a:t>
            </a:r>
            <a:r>
              <a:rPr lang="en-US" altLang="zh-CN" sz="2200" dirty="0">
                <a:solidFill>
                  <a:schemeClr val="accent2"/>
                </a:solidFill>
                <a:latin typeface="微软雅黑" panose="020B0503020204020204" pitchFamily="34" charset="-122"/>
                <a:ea typeface="微软雅黑" panose="020B0503020204020204" pitchFamily="34" charset="-122"/>
              </a:rPr>
              <a:t>reg</a:t>
            </a:r>
            <a:r>
              <a:rPr lang="zh-CN" altLang="zh-CN" sz="2200" dirty="0">
                <a:solidFill>
                  <a:schemeClr val="accent2"/>
                </a:solidFill>
                <a:latin typeface="微软雅黑" panose="020B0503020204020204" pitchFamily="34" charset="-122"/>
                <a:ea typeface="微软雅黑" panose="020B0503020204020204" pitchFamily="34" charset="-122"/>
              </a:rPr>
              <a:t>类型</a:t>
            </a:r>
          </a:p>
          <a:p>
            <a:r>
              <a:rPr lang="en-US" altLang="zh-CN" sz="2200" dirty="0">
                <a:latin typeface="微软雅黑" panose="020B0503020204020204" pitchFamily="34" charset="-122"/>
                <a:ea typeface="微软雅黑" panose="020B0503020204020204" pitchFamily="34" charset="-122"/>
              </a:rPr>
              <a:t>      input d0, d1, d2, d3,</a:t>
            </a:r>
            <a:endParaRPr lang="zh-CN"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      input s0, s1</a:t>
            </a:r>
            <a:endParaRPr lang="zh-CN" altLang="zh-CN" sz="2200" dirty="0">
              <a:latin typeface="微软雅黑" panose="020B0503020204020204" pitchFamily="34" charset="-122"/>
              <a:ea typeface="微软雅黑" panose="020B0503020204020204" pitchFamily="34" charset="-122"/>
            </a:endParaRPr>
          </a:p>
          <a:p>
            <a:r>
              <a:rPr lang="en-US" altLang="zh-CN" sz="2200" dirty="0" smtClean="0">
                <a:latin typeface="微软雅黑" panose="020B0503020204020204" pitchFamily="34" charset="-122"/>
                <a:ea typeface="微软雅黑" panose="020B0503020204020204" pitchFamily="34" charset="-122"/>
              </a:rPr>
              <a:t>);</a:t>
            </a:r>
            <a:endParaRPr lang="zh-CN"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      always @(*)	</a:t>
            </a:r>
            <a:r>
              <a:rPr lang="en-US" altLang="zh-CN" sz="2200" dirty="0" smtClean="0">
                <a:latin typeface="微软雅黑" panose="020B0503020204020204" pitchFamily="34" charset="-122"/>
                <a:ea typeface="微软雅黑" panose="020B0503020204020204" pitchFamily="34" charset="-122"/>
              </a:rPr>
              <a:t>   </a:t>
            </a:r>
            <a:r>
              <a:rPr lang="en-US" altLang="zh-CN" sz="2200" dirty="0" smtClean="0">
                <a:solidFill>
                  <a:schemeClr val="accent2"/>
                </a:solidFill>
                <a:latin typeface="微软雅黑" panose="020B0503020204020204" pitchFamily="34" charset="-122"/>
                <a:ea typeface="微软雅黑" panose="020B0503020204020204" pitchFamily="34" charset="-122"/>
              </a:rPr>
              <a:t>// </a:t>
            </a:r>
            <a:r>
              <a:rPr lang="zh-CN" altLang="zh-CN" sz="2200" dirty="0">
                <a:solidFill>
                  <a:schemeClr val="accent2"/>
                </a:solidFill>
                <a:latin typeface="微软雅黑" panose="020B0503020204020204" pitchFamily="34" charset="-122"/>
                <a:ea typeface="微软雅黑" panose="020B0503020204020204" pitchFamily="34" charset="-122"/>
              </a:rPr>
              <a:t>相当于</a:t>
            </a:r>
            <a:r>
              <a:rPr lang="en-US" altLang="zh-CN" sz="2200" dirty="0">
                <a:solidFill>
                  <a:schemeClr val="accent2"/>
                </a:solidFill>
                <a:latin typeface="微软雅黑" panose="020B0503020204020204" pitchFamily="34" charset="-122"/>
                <a:ea typeface="微软雅黑" panose="020B0503020204020204" pitchFamily="34" charset="-122"/>
              </a:rPr>
              <a:t> @(s1, s0, d0, d1, d2, d3)</a:t>
            </a:r>
            <a:endParaRPr lang="zh-CN" altLang="zh-CN" sz="2200" dirty="0">
              <a:solidFill>
                <a:schemeClr val="accent2"/>
              </a:solidFill>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	    case ({s1, s0})</a:t>
            </a:r>
            <a:endParaRPr lang="zh-CN"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     2</a:t>
            </a:r>
            <a:r>
              <a:rPr lang="en-US" altLang="zh-CN" sz="2400" dirty="0" smtClean="0">
                <a:solidFill>
                  <a:schemeClr val="tx1"/>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b00</a:t>
            </a:r>
            <a:r>
              <a:rPr lang="en-US" altLang="zh-CN" sz="2200" dirty="0">
                <a:latin typeface="微软雅黑" panose="020B0503020204020204" pitchFamily="34" charset="-122"/>
                <a:ea typeface="微软雅黑" panose="020B0503020204020204" pitchFamily="34" charset="-122"/>
              </a:rPr>
              <a:t>: y = d0;</a:t>
            </a:r>
            <a:endParaRPr lang="zh-CN"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     2</a:t>
            </a:r>
            <a:r>
              <a:rPr lang="en-US" altLang="zh-CN" sz="2000" dirty="0" smtClean="0">
                <a:solidFill>
                  <a:schemeClr val="tx1"/>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b01</a:t>
            </a:r>
            <a:r>
              <a:rPr lang="en-US" altLang="zh-CN" sz="2200" dirty="0">
                <a:latin typeface="微软雅黑" panose="020B0503020204020204" pitchFamily="34" charset="-122"/>
                <a:ea typeface="微软雅黑" panose="020B0503020204020204" pitchFamily="34" charset="-122"/>
              </a:rPr>
              <a:t>: y = d1;</a:t>
            </a:r>
            <a:endParaRPr lang="zh-CN"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     2</a:t>
            </a:r>
            <a:r>
              <a:rPr lang="en-US" altLang="zh-CN" sz="2000" dirty="0" smtClean="0">
                <a:solidFill>
                  <a:schemeClr val="tx1"/>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b10</a:t>
            </a:r>
            <a:r>
              <a:rPr lang="en-US" altLang="zh-CN" sz="2200" dirty="0">
                <a:latin typeface="微软雅黑" panose="020B0503020204020204" pitchFamily="34" charset="-122"/>
                <a:ea typeface="微软雅黑" panose="020B0503020204020204" pitchFamily="34" charset="-122"/>
              </a:rPr>
              <a:t>: y = d2;</a:t>
            </a:r>
            <a:endParaRPr lang="zh-CN"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    2</a:t>
            </a:r>
            <a:r>
              <a:rPr lang="en-US" altLang="zh-CN" sz="2000" dirty="0" smtClean="0">
                <a:solidFill>
                  <a:schemeClr val="tx1"/>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b11</a:t>
            </a:r>
            <a:r>
              <a:rPr lang="en-US" altLang="zh-CN" sz="2200" dirty="0">
                <a:latin typeface="微软雅黑" panose="020B0503020204020204" pitchFamily="34" charset="-122"/>
                <a:ea typeface="微软雅黑" panose="020B0503020204020204" pitchFamily="34" charset="-122"/>
              </a:rPr>
              <a:t>: y = d3;</a:t>
            </a:r>
            <a:endParaRPr lang="zh-CN"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endcase</a:t>
            </a:r>
            <a:endParaRPr lang="zh-CN" altLang="zh-CN" sz="2200" dirty="0">
              <a:latin typeface="微软雅黑" panose="020B0503020204020204" pitchFamily="34" charset="-122"/>
              <a:ea typeface="微软雅黑" panose="020B0503020204020204" pitchFamily="34" charset="-122"/>
            </a:endParaRPr>
          </a:p>
          <a:p>
            <a:r>
              <a:rPr lang="en-US" altLang="zh-CN" sz="2200" dirty="0" err="1">
                <a:latin typeface="微软雅黑" panose="020B0503020204020204" pitchFamily="34" charset="-122"/>
                <a:ea typeface="微软雅黑" panose="020B0503020204020204" pitchFamily="34" charset="-122"/>
              </a:rPr>
              <a:t>endmodule</a:t>
            </a:r>
            <a:endParaRPr lang="zh-CN"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0264996"/>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CDD2DA-62C5-4A7C-90B3-C004BB1C76ED}"/>
              </a:ext>
            </a:extLst>
          </p:cNvPr>
          <p:cNvSpPr>
            <a:spLocks noGrp="1"/>
          </p:cNvSpPr>
          <p:nvPr>
            <p:ph type="title"/>
          </p:nvPr>
        </p:nvSpPr>
        <p:spPr/>
        <p:txBody>
          <a:bodyPr/>
          <a:lstStyle/>
          <a:p>
            <a:r>
              <a:rPr lang="en-US" altLang="zh-CN" b="1" dirty="0"/>
              <a:t>4.2 </a:t>
            </a:r>
            <a:r>
              <a:rPr lang="zh-CN" altLang="en-US" b="1" dirty="0"/>
              <a:t>行为建模中的过程语句</a:t>
            </a:r>
          </a:p>
        </p:txBody>
      </p:sp>
      <p:sp>
        <p:nvSpPr>
          <p:cNvPr id="3" name="内容占位符 2">
            <a:extLst>
              <a:ext uri="{FF2B5EF4-FFF2-40B4-BE49-F238E27FC236}">
                <a16:creationId xmlns:a16="http://schemas.microsoft.com/office/drawing/2014/main" id="{05D0B146-359E-4BFD-B97B-29A284A4C2B0}"/>
              </a:ext>
            </a:extLst>
          </p:cNvPr>
          <p:cNvSpPr>
            <a:spLocks noGrp="1"/>
          </p:cNvSpPr>
          <p:nvPr>
            <p:ph idx="1"/>
          </p:nvPr>
        </p:nvSpPr>
        <p:spPr>
          <a:xfrm>
            <a:off x="444500" y="786580"/>
            <a:ext cx="8523654" cy="5298886"/>
          </a:xfrm>
        </p:spPr>
        <p:txBody>
          <a:bodyPr/>
          <a:lstStyle/>
          <a:p>
            <a:pPr marL="457200" indent="-457200">
              <a:buSzPct val="100000"/>
              <a:buFont typeface="+mj-lt"/>
              <a:buAutoNum type="arabicPeriod"/>
            </a:pPr>
            <a:r>
              <a:rPr lang="en-US" altLang="zh-CN" sz="2200" b="1" dirty="0"/>
              <a:t>begin-end</a:t>
            </a:r>
            <a:r>
              <a:rPr lang="zh-CN" altLang="en-US" sz="2200" b="1" dirty="0"/>
              <a:t>复合语句</a:t>
            </a:r>
            <a:endParaRPr lang="en-US" altLang="zh-CN" sz="2200" b="1" dirty="0"/>
          </a:p>
          <a:p>
            <a:pPr lvl="1"/>
            <a:r>
              <a:rPr lang="zh-CN" altLang="zh-CN" sz="2200" dirty="0">
                <a:latin typeface="微软雅黑" panose="020B0503020204020204" pitchFamily="34" charset="-122"/>
                <a:ea typeface="微软雅黑" panose="020B0503020204020204" pitchFamily="34" charset="-122"/>
              </a:rPr>
              <a:t>在语法上将多条语句看成一条语句。</a:t>
            </a:r>
            <a:r>
              <a:rPr lang="zh-CN" altLang="en-US" sz="2200" dirty="0">
                <a:latin typeface="微软雅黑" panose="020B0503020204020204" pitchFamily="34" charset="-122"/>
                <a:ea typeface="微软雅黑" panose="020B0503020204020204" pitchFamily="34" charset="-122"/>
              </a:rPr>
              <a:t>类似</a:t>
            </a:r>
            <a:r>
              <a:rPr lang="en-US" altLang="zh-CN" sz="2200" dirty="0" smtClean="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marL="457200" indent="-457200">
              <a:buSzPct val="100000"/>
              <a:buFont typeface="+mj-lt"/>
              <a:buAutoNum type="arabicPeriod"/>
            </a:pPr>
            <a:r>
              <a:rPr lang="zh-CN" altLang="en-US" sz="2200" b="1" dirty="0"/>
              <a:t>两种过程赋值语句</a:t>
            </a:r>
            <a:endParaRPr lang="en-US" altLang="zh-CN" sz="2200" b="1" dirty="0"/>
          </a:p>
          <a:p>
            <a:pPr lvl="1"/>
            <a:r>
              <a:rPr lang="zh-CN" altLang="en-US" sz="2200" dirty="0">
                <a:latin typeface="微软雅黑" panose="020B0503020204020204" pitchFamily="34" charset="-122"/>
                <a:ea typeface="微软雅黑" panose="020B0503020204020204" pitchFamily="34" charset="-122"/>
              </a:rPr>
              <a:t>阻塞赋值语句，其语法为</a:t>
            </a:r>
            <a:r>
              <a:rPr lang="zh-CN" altLang="en-US" sz="2200" dirty="0" smtClean="0">
                <a:latin typeface="微软雅黑" panose="020B0503020204020204" pitchFamily="34" charset="-122"/>
                <a:ea typeface="微软雅黑" panose="020B0503020204020204" pitchFamily="34" charset="-122"/>
              </a:rPr>
              <a:t>：寄存器 </a:t>
            </a:r>
            <a:r>
              <a:rPr lang="en-US" altLang="zh-CN" sz="2200" dirty="0">
                <a:solidFill>
                  <a:srgbClr val="FF0000"/>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表达式</a:t>
            </a:r>
            <a:r>
              <a:rPr lang="en-US" altLang="zh-CN" sz="2200" dirty="0">
                <a:latin typeface="微软雅黑" panose="020B0503020204020204" pitchFamily="34" charset="-122"/>
                <a:ea typeface="微软雅黑" panose="020B0503020204020204" pitchFamily="34" charset="-122"/>
              </a:rPr>
              <a:t>;</a:t>
            </a:r>
          </a:p>
          <a:p>
            <a:pPr lvl="2"/>
            <a:r>
              <a:rPr lang="zh-CN" altLang="zh-CN" sz="2200" dirty="0">
                <a:solidFill>
                  <a:srgbClr val="00B050"/>
                </a:solidFill>
                <a:latin typeface="微软雅黑" panose="020B0503020204020204" pitchFamily="34" charset="-122"/>
                <a:ea typeface="微软雅黑" panose="020B0503020204020204" pitchFamily="34" charset="-122"/>
              </a:rPr>
              <a:t>立即</a:t>
            </a:r>
            <a:r>
              <a:rPr lang="zh-CN" altLang="en-US" sz="2200" dirty="0">
                <a:solidFill>
                  <a:srgbClr val="00B050"/>
                </a:solidFill>
                <a:latin typeface="微软雅黑" panose="020B0503020204020204" pitchFamily="34" charset="-122"/>
                <a:ea typeface="微软雅黑" panose="020B0503020204020204" pitchFamily="34" charset="-122"/>
              </a:rPr>
              <a:t>更新，后续语句中按照新</a:t>
            </a:r>
            <a:r>
              <a:rPr lang="zh-CN" altLang="en-US" sz="2200" dirty="0" smtClean="0">
                <a:solidFill>
                  <a:srgbClr val="00B050"/>
                </a:solidFill>
                <a:latin typeface="微软雅黑" panose="020B0503020204020204" pitchFamily="34" charset="-122"/>
                <a:ea typeface="微软雅黑" panose="020B0503020204020204" pitchFamily="34" charset="-122"/>
              </a:rPr>
              <a:t>值计算</a:t>
            </a:r>
            <a:endParaRPr lang="en-US" altLang="zh-CN" sz="2200" dirty="0">
              <a:solidFill>
                <a:srgbClr val="00B050"/>
              </a:solidFill>
              <a:latin typeface="微软雅黑" panose="020B0503020204020204" pitchFamily="34" charset="-122"/>
              <a:ea typeface="微软雅黑" panose="020B0503020204020204" pitchFamily="34" charset="-122"/>
            </a:endParaRPr>
          </a:p>
          <a:p>
            <a:pPr lvl="2"/>
            <a:r>
              <a:rPr lang="zh-CN" altLang="en-US" sz="2200" dirty="0" smtClean="0">
                <a:solidFill>
                  <a:srgbClr val="00B050"/>
                </a:solidFill>
                <a:latin typeface="微软雅黑" panose="020B0503020204020204" pitchFamily="34" charset="-122"/>
                <a:ea typeface="微软雅黑" panose="020B0503020204020204" pitchFamily="34" charset="-122"/>
              </a:rPr>
              <a:t>按在代码中出现的</a:t>
            </a:r>
            <a:r>
              <a:rPr lang="zh-CN" altLang="en-US" sz="2200" dirty="0" smtClean="0">
                <a:solidFill>
                  <a:srgbClr val="FF0000"/>
                </a:solidFill>
                <a:latin typeface="微软雅黑" panose="020B0503020204020204" pitchFamily="34" charset="-122"/>
                <a:ea typeface="微软雅黑" panose="020B0503020204020204" pitchFamily="34" charset="-122"/>
              </a:rPr>
              <a:t>顺序</a:t>
            </a:r>
            <a:r>
              <a:rPr lang="zh-CN" altLang="en-US" sz="2200" dirty="0">
                <a:solidFill>
                  <a:srgbClr val="FF0000"/>
                </a:solidFill>
                <a:latin typeface="微软雅黑" panose="020B0503020204020204" pitchFamily="34" charset="-122"/>
                <a:ea typeface="微软雅黑" panose="020B0503020204020204" pitchFamily="34" charset="-122"/>
              </a:rPr>
              <a:t>执行</a:t>
            </a:r>
            <a:endParaRPr lang="en-US" altLang="zh-CN" sz="2200" dirty="0">
              <a:solidFill>
                <a:srgbClr val="FF0000"/>
              </a:solidFill>
              <a:latin typeface="微软雅黑" panose="020B0503020204020204" pitchFamily="34" charset="-122"/>
              <a:ea typeface="微软雅黑" panose="020B0503020204020204" pitchFamily="34" charset="-122"/>
            </a:endParaRPr>
          </a:p>
          <a:p>
            <a:pPr lvl="2"/>
            <a:r>
              <a:rPr lang="zh-CN" altLang="en-US" sz="2200" dirty="0">
                <a:solidFill>
                  <a:srgbClr val="00B050"/>
                </a:solidFill>
                <a:latin typeface="微软雅黑" panose="020B0503020204020204" pitchFamily="34" charset="-122"/>
                <a:ea typeface="微软雅黑" panose="020B0503020204020204" pitchFamily="34" charset="-122"/>
              </a:rPr>
              <a:t>通常用来描述</a:t>
            </a:r>
            <a:r>
              <a:rPr lang="zh-CN" altLang="en-US" sz="2200" dirty="0">
                <a:solidFill>
                  <a:srgbClr val="FF0000"/>
                </a:solidFill>
                <a:latin typeface="微软雅黑" panose="020B0503020204020204" pitchFamily="34" charset="-122"/>
                <a:ea typeface="微软雅黑" panose="020B0503020204020204" pitchFamily="34" charset="-122"/>
              </a:rPr>
              <a:t>组合逻辑电路</a:t>
            </a:r>
            <a:endParaRPr lang="en-US" altLang="zh-CN" sz="2200" dirty="0">
              <a:solidFill>
                <a:srgbClr val="FF0000"/>
              </a:solidFill>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非阻塞赋值语句，其语法为：寄存器 </a:t>
            </a:r>
            <a:r>
              <a:rPr lang="en-US" altLang="zh-CN" sz="2200" dirty="0">
                <a:solidFill>
                  <a:srgbClr val="FF0000"/>
                </a:solidFill>
                <a:latin typeface="微软雅黑" panose="020B0503020204020204" pitchFamily="34" charset="-122"/>
                <a:ea typeface="微软雅黑" panose="020B0503020204020204" pitchFamily="34" charset="-122"/>
              </a:rPr>
              <a:t>&lt;=</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表达式</a:t>
            </a:r>
            <a:r>
              <a:rPr lang="en-US" altLang="zh-CN" sz="2200" dirty="0">
                <a:latin typeface="微软雅黑" panose="020B0503020204020204" pitchFamily="34" charset="-122"/>
                <a:ea typeface="微软雅黑" panose="020B0503020204020204" pitchFamily="34" charset="-122"/>
              </a:rPr>
              <a:t>;</a:t>
            </a:r>
          </a:p>
          <a:p>
            <a:pPr lvl="2"/>
            <a:r>
              <a:rPr lang="zh-CN" altLang="zh-CN" sz="2200" dirty="0">
                <a:solidFill>
                  <a:srgbClr val="00B050"/>
                </a:solidFill>
                <a:latin typeface="微软雅黑" panose="020B0503020204020204" pitchFamily="34" charset="-122"/>
                <a:ea typeface="微软雅黑" panose="020B0503020204020204" pitchFamily="34" charset="-122"/>
              </a:rPr>
              <a:t>滞后更新，新</a:t>
            </a:r>
            <a:r>
              <a:rPr lang="zh-CN" altLang="zh-CN" sz="2200" dirty="0" smtClean="0">
                <a:solidFill>
                  <a:srgbClr val="00B050"/>
                </a:solidFill>
                <a:latin typeface="微软雅黑" panose="020B0503020204020204" pitchFamily="34" charset="-122"/>
                <a:ea typeface="微软雅黑" panose="020B0503020204020204" pitchFamily="34" charset="-122"/>
              </a:rPr>
              <a:t>值在</a:t>
            </a:r>
            <a:r>
              <a:rPr lang="zh-CN" altLang="zh-CN" sz="2200" dirty="0">
                <a:solidFill>
                  <a:srgbClr val="00B050"/>
                </a:solidFill>
                <a:latin typeface="微软雅黑" panose="020B0503020204020204" pitchFamily="34" charset="-122"/>
                <a:ea typeface="微软雅黑" panose="020B0503020204020204" pitchFamily="34" charset="-122"/>
              </a:rPr>
              <a:t>其它所有操作都结束后才会进行更新</a:t>
            </a:r>
            <a:endParaRPr lang="en-US" altLang="zh-CN" sz="2200" dirty="0">
              <a:solidFill>
                <a:srgbClr val="00B050"/>
              </a:solidFill>
              <a:latin typeface="微软雅黑" panose="020B0503020204020204" pitchFamily="34" charset="-122"/>
              <a:ea typeface="微软雅黑" panose="020B0503020204020204" pitchFamily="34" charset="-122"/>
            </a:endParaRPr>
          </a:p>
          <a:p>
            <a:pPr lvl="2"/>
            <a:r>
              <a:rPr lang="zh-CN" altLang="en-US" sz="2200" dirty="0" smtClean="0">
                <a:solidFill>
                  <a:srgbClr val="00B050"/>
                </a:solidFill>
                <a:latin typeface="微软雅黑" panose="020B0503020204020204" pitchFamily="34" charset="-122"/>
                <a:ea typeface="微软雅黑" panose="020B0503020204020204" pitchFamily="34" charset="-122"/>
              </a:rPr>
              <a:t>一组非阻塞赋值语句是</a:t>
            </a:r>
            <a:r>
              <a:rPr lang="zh-CN" altLang="en-US" sz="2200" dirty="0" smtClean="0">
                <a:solidFill>
                  <a:srgbClr val="FF0000"/>
                </a:solidFill>
                <a:latin typeface="微软雅黑" panose="020B0503020204020204" pitchFamily="34" charset="-122"/>
                <a:ea typeface="微软雅黑" panose="020B0503020204020204" pitchFamily="34" charset="-122"/>
              </a:rPr>
              <a:t>并行执行的</a:t>
            </a:r>
            <a:endParaRPr lang="en-US" altLang="zh-CN" sz="2200" dirty="0">
              <a:solidFill>
                <a:srgbClr val="FF0000"/>
              </a:solidFill>
              <a:latin typeface="微软雅黑" panose="020B0503020204020204" pitchFamily="34" charset="-122"/>
              <a:ea typeface="微软雅黑" panose="020B0503020204020204" pitchFamily="34" charset="-122"/>
            </a:endParaRPr>
          </a:p>
          <a:p>
            <a:pPr lvl="2"/>
            <a:r>
              <a:rPr lang="zh-CN" altLang="en-US" sz="2200" dirty="0">
                <a:solidFill>
                  <a:srgbClr val="00B050"/>
                </a:solidFill>
                <a:latin typeface="微软雅黑" panose="020B0503020204020204" pitchFamily="34" charset="-122"/>
                <a:ea typeface="微软雅黑" panose="020B0503020204020204" pitchFamily="34" charset="-122"/>
              </a:rPr>
              <a:t>利用时钟变量作为事件信号时，赋值符合数据存储的特点</a:t>
            </a:r>
            <a:endParaRPr lang="en-US" altLang="zh-CN" sz="2200" dirty="0">
              <a:solidFill>
                <a:srgbClr val="00B050"/>
              </a:solidFill>
              <a:latin typeface="微软雅黑" panose="020B0503020204020204" pitchFamily="34" charset="-122"/>
              <a:ea typeface="微软雅黑" panose="020B0503020204020204" pitchFamily="34" charset="-122"/>
            </a:endParaRPr>
          </a:p>
          <a:p>
            <a:pPr lvl="2"/>
            <a:r>
              <a:rPr lang="zh-CN" altLang="en-US" sz="2200" dirty="0">
                <a:solidFill>
                  <a:srgbClr val="00B050"/>
                </a:solidFill>
                <a:latin typeface="微软雅黑" panose="020B0503020204020204" pitchFamily="34" charset="-122"/>
                <a:ea typeface="微软雅黑" panose="020B0503020204020204" pitchFamily="34" charset="-122"/>
              </a:rPr>
              <a:t>通常</a:t>
            </a:r>
            <a:r>
              <a:rPr lang="zh-CN" altLang="en-US" sz="2200" dirty="0" smtClean="0">
                <a:solidFill>
                  <a:srgbClr val="00B050"/>
                </a:solidFill>
                <a:latin typeface="微软雅黑" panose="020B0503020204020204" pitchFamily="34" charset="-122"/>
                <a:ea typeface="微软雅黑" panose="020B0503020204020204" pitchFamily="34" charset="-122"/>
              </a:rPr>
              <a:t>用于</a:t>
            </a:r>
            <a:r>
              <a:rPr lang="zh-CN" altLang="en-US" sz="2200" dirty="0">
                <a:solidFill>
                  <a:srgbClr val="00B050"/>
                </a:solidFill>
                <a:latin typeface="微软雅黑" panose="020B0503020204020204" pitchFamily="34" charset="-122"/>
                <a:ea typeface="微软雅黑" panose="020B0503020204020204" pitchFamily="34" charset="-122"/>
              </a:rPr>
              <a:t>描述</a:t>
            </a:r>
            <a:r>
              <a:rPr lang="zh-CN" altLang="en-US" sz="2200" dirty="0">
                <a:solidFill>
                  <a:srgbClr val="FF0000"/>
                </a:solidFill>
                <a:latin typeface="微软雅黑" panose="020B0503020204020204" pitchFamily="34" charset="-122"/>
                <a:ea typeface="微软雅黑" panose="020B0503020204020204" pitchFamily="34" charset="-122"/>
              </a:rPr>
              <a:t>时序</a:t>
            </a:r>
            <a:r>
              <a:rPr lang="zh-CN" altLang="en-US" sz="2200" dirty="0" smtClean="0">
                <a:solidFill>
                  <a:srgbClr val="FF0000"/>
                </a:solidFill>
                <a:latin typeface="微软雅黑" panose="020B0503020204020204" pitchFamily="34" charset="-122"/>
                <a:ea typeface="微软雅黑" panose="020B0503020204020204" pitchFamily="34" charset="-122"/>
              </a:rPr>
              <a:t>逻辑电路</a:t>
            </a:r>
            <a:endParaRPr lang="en-US" altLang="zh-CN" sz="2200"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24CC4173-B56A-4185-B1EE-C0A609A24E4E}"/>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55</a:t>
            </a:fld>
            <a:endParaRPr lang="en-US" altLang="zh-CN"/>
          </a:p>
        </p:txBody>
      </p:sp>
    </p:spTree>
    <p:extLst>
      <p:ext uri="{BB962C8B-B14F-4D97-AF65-F5344CB8AC3E}">
        <p14:creationId xmlns:p14="http://schemas.microsoft.com/office/powerpoint/2010/main" val="33992198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CDD2DA-62C5-4A7C-90B3-C004BB1C76ED}"/>
              </a:ext>
            </a:extLst>
          </p:cNvPr>
          <p:cNvSpPr>
            <a:spLocks noGrp="1"/>
          </p:cNvSpPr>
          <p:nvPr>
            <p:ph type="title"/>
          </p:nvPr>
        </p:nvSpPr>
        <p:spPr/>
        <p:txBody>
          <a:bodyPr/>
          <a:lstStyle/>
          <a:p>
            <a:r>
              <a:rPr lang="en-US" altLang="zh-CN" b="1" dirty="0"/>
              <a:t>4.2 </a:t>
            </a:r>
            <a:r>
              <a:rPr lang="zh-CN" altLang="en-US" b="1" dirty="0"/>
              <a:t>行为建模中的过程语句</a:t>
            </a:r>
          </a:p>
        </p:txBody>
      </p:sp>
      <p:sp>
        <p:nvSpPr>
          <p:cNvPr id="3" name="内容占位符 2">
            <a:extLst>
              <a:ext uri="{FF2B5EF4-FFF2-40B4-BE49-F238E27FC236}">
                <a16:creationId xmlns:a16="http://schemas.microsoft.com/office/drawing/2014/main" id="{05D0B146-359E-4BFD-B97B-29A284A4C2B0}"/>
              </a:ext>
            </a:extLst>
          </p:cNvPr>
          <p:cNvSpPr>
            <a:spLocks noGrp="1"/>
          </p:cNvSpPr>
          <p:nvPr>
            <p:ph idx="1"/>
          </p:nvPr>
        </p:nvSpPr>
        <p:spPr>
          <a:xfrm>
            <a:off x="444500" y="786580"/>
            <a:ext cx="8523654" cy="3538405"/>
          </a:xfrm>
        </p:spPr>
        <p:txBody>
          <a:bodyPr/>
          <a:lstStyle/>
          <a:p>
            <a:pPr marL="457200" indent="-457200">
              <a:buSzPct val="100000"/>
              <a:buFont typeface="+mj-lt"/>
              <a:buAutoNum type="arabicPeriod" startAt="2"/>
            </a:pPr>
            <a:r>
              <a:rPr lang="zh-CN" altLang="en-US" sz="2200" b="1" dirty="0" smtClean="0"/>
              <a:t>两种</a:t>
            </a:r>
            <a:r>
              <a:rPr lang="zh-CN" altLang="en-US" sz="2200" b="1" dirty="0"/>
              <a:t>过程赋值</a:t>
            </a:r>
            <a:r>
              <a:rPr lang="zh-CN" altLang="en-US" sz="2200" b="1" dirty="0" smtClean="0"/>
              <a:t>语句（续）</a:t>
            </a:r>
            <a:endParaRPr lang="en-US" altLang="zh-CN" sz="2200" b="1" dirty="0"/>
          </a:p>
          <a:p>
            <a:pPr lvl="1"/>
            <a:r>
              <a:rPr lang="zh-CN" altLang="en-US" sz="2200" dirty="0" smtClean="0">
                <a:latin typeface="微软雅黑" panose="020B0503020204020204" pitchFamily="34" charset="-122"/>
                <a:ea typeface="微软雅黑" panose="020B0503020204020204" pitchFamily="34" charset="-122"/>
              </a:rPr>
              <a:t>例</a:t>
            </a:r>
            <a:r>
              <a:rPr lang="en-US" altLang="zh-CN" sz="2200" dirty="0" smtClean="0">
                <a:latin typeface="微软雅黑" panose="020B0503020204020204" pitchFamily="34" charset="-122"/>
                <a:ea typeface="微软雅黑" panose="020B0503020204020204" pitchFamily="34" charset="-122"/>
              </a:rPr>
              <a:t>1</a:t>
            </a:r>
            <a:r>
              <a:rPr lang="zh-CN" altLang="en-US" sz="2200" dirty="0" smtClean="0">
                <a:latin typeface="微软雅黑" panose="020B0503020204020204" pitchFamily="34" charset="-122"/>
                <a:ea typeface="微软雅黑" panose="020B0503020204020204" pitchFamily="34" charset="-122"/>
              </a:rPr>
              <a:t>：用两种过程赋值语句对全加器建模有何不同？</a:t>
            </a:r>
            <a:endParaRPr lang="en-US" altLang="zh-CN" sz="2200" dirty="0" smtClean="0">
              <a:latin typeface="微软雅黑" panose="020B0503020204020204" pitchFamily="34" charset="-122"/>
              <a:ea typeface="微软雅黑" panose="020B0503020204020204" pitchFamily="34" charset="-122"/>
            </a:endParaRPr>
          </a:p>
          <a:p>
            <a:pPr lvl="1"/>
            <a:endParaRPr lang="en-US" altLang="zh-CN" sz="2200" dirty="0">
              <a:solidFill>
                <a:srgbClr val="00B050"/>
              </a:solidFill>
              <a:latin typeface="微软雅黑" panose="020B0503020204020204" pitchFamily="34" charset="-122"/>
              <a:ea typeface="微软雅黑" panose="020B0503020204020204" pitchFamily="34" charset="-122"/>
            </a:endParaRPr>
          </a:p>
          <a:p>
            <a:pPr lvl="1"/>
            <a:endParaRPr lang="en-US" altLang="zh-CN" sz="2200" dirty="0" smtClean="0">
              <a:solidFill>
                <a:srgbClr val="00B050"/>
              </a:solidFill>
              <a:latin typeface="微软雅黑" panose="020B0503020204020204" pitchFamily="34" charset="-122"/>
              <a:ea typeface="微软雅黑" panose="020B0503020204020204" pitchFamily="34" charset="-122"/>
            </a:endParaRPr>
          </a:p>
          <a:p>
            <a:pPr lvl="1"/>
            <a:endParaRPr lang="en-US" altLang="zh-CN" sz="2200" dirty="0">
              <a:solidFill>
                <a:srgbClr val="00B050"/>
              </a:solidFill>
              <a:latin typeface="微软雅黑" panose="020B0503020204020204" pitchFamily="34" charset="-122"/>
              <a:ea typeface="微软雅黑" panose="020B0503020204020204" pitchFamily="34" charset="-122"/>
            </a:endParaRPr>
          </a:p>
          <a:p>
            <a:pPr lvl="1"/>
            <a:endParaRPr lang="en-US" altLang="zh-CN" sz="2200" dirty="0" smtClean="0">
              <a:latin typeface="微软雅黑" panose="020B0503020204020204" pitchFamily="34" charset="-122"/>
              <a:ea typeface="微软雅黑" panose="020B0503020204020204" pitchFamily="34" charset="-122"/>
            </a:endParaRPr>
          </a:p>
          <a:p>
            <a:pPr lvl="1"/>
            <a:endParaRPr lang="en-US" altLang="zh-CN" sz="2200" dirty="0">
              <a:latin typeface="微软雅黑" panose="020B0503020204020204" pitchFamily="34" charset="-122"/>
              <a:ea typeface="微软雅黑" panose="020B0503020204020204" pitchFamily="34" charset="-122"/>
            </a:endParaRPr>
          </a:p>
          <a:p>
            <a:pPr lvl="1"/>
            <a:endParaRPr lang="en-US" altLang="zh-CN" sz="2200" dirty="0" smtClean="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24CC4173-B56A-4185-B1EE-C0A609A24E4E}"/>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56</a:t>
            </a:fld>
            <a:endParaRPr lang="en-US" altLang="zh-CN"/>
          </a:p>
        </p:txBody>
      </p:sp>
      <p:pic>
        <p:nvPicPr>
          <p:cNvPr id="5" name="图片 4"/>
          <p:cNvPicPr>
            <a:picLocks noChangeAspect="1"/>
          </p:cNvPicPr>
          <p:nvPr/>
        </p:nvPicPr>
        <p:blipFill>
          <a:blip r:embed="rId3"/>
          <a:stretch>
            <a:fillRect/>
          </a:stretch>
        </p:blipFill>
        <p:spPr>
          <a:xfrm>
            <a:off x="539552" y="1743274"/>
            <a:ext cx="3672408" cy="2566046"/>
          </a:xfrm>
          <a:prstGeom prst="rect">
            <a:avLst/>
          </a:prstGeom>
        </p:spPr>
      </p:pic>
      <p:pic>
        <p:nvPicPr>
          <p:cNvPr id="6" name="图片 5"/>
          <p:cNvPicPr>
            <a:picLocks noChangeAspect="1"/>
          </p:cNvPicPr>
          <p:nvPr/>
        </p:nvPicPr>
        <p:blipFill>
          <a:blip r:embed="rId4"/>
          <a:stretch>
            <a:fillRect/>
          </a:stretch>
        </p:blipFill>
        <p:spPr>
          <a:xfrm>
            <a:off x="4729024" y="1743274"/>
            <a:ext cx="3528392" cy="2621830"/>
          </a:xfrm>
          <a:prstGeom prst="rect">
            <a:avLst/>
          </a:prstGeom>
        </p:spPr>
      </p:pic>
      <p:sp>
        <p:nvSpPr>
          <p:cNvPr id="7" name="矩形 6"/>
          <p:cNvSpPr/>
          <p:nvPr/>
        </p:nvSpPr>
        <p:spPr>
          <a:xfrm>
            <a:off x="107504" y="4409392"/>
            <a:ext cx="8860650" cy="2246769"/>
          </a:xfrm>
          <a:prstGeom prst="rect">
            <a:avLst/>
          </a:prstGeom>
        </p:spPr>
        <p:txBody>
          <a:bodyPr wrap="square">
            <a:spAutoFit/>
          </a:bodyPr>
          <a:lstStyle/>
          <a:p>
            <a:pPr>
              <a:spcBef>
                <a:spcPts val="1200"/>
              </a:spcBef>
            </a:pPr>
            <a:r>
              <a:rPr lang="zh-CN" altLang="en-US" sz="2000" dirty="0">
                <a:solidFill>
                  <a:srgbClr val="00B050"/>
                </a:solidFill>
                <a:latin typeface="微软雅黑" panose="020B0503020204020204" pitchFamily="34" charset="-122"/>
                <a:ea typeface="微软雅黑" panose="020B0503020204020204" pitchFamily="34" charset="-122"/>
              </a:rPr>
              <a:t>若</a:t>
            </a:r>
            <a:r>
              <a:rPr lang="zh-CN" altLang="en-US" sz="2000" dirty="0" smtClean="0">
                <a:solidFill>
                  <a:srgbClr val="00B050"/>
                </a:solidFill>
                <a:latin typeface="微软雅黑" panose="020B0503020204020204" pitchFamily="34" charset="-122"/>
                <a:ea typeface="微软雅黑" panose="020B0503020204020204" pitchFamily="34" charset="-122"/>
              </a:rPr>
              <a:t>开始</a:t>
            </a:r>
            <a:r>
              <a:rPr lang="en-US" altLang="zh-CN" sz="2000" dirty="0" smtClean="0">
                <a:solidFill>
                  <a:srgbClr val="00B050"/>
                </a:solidFill>
                <a:latin typeface="微软雅黑" panose="020B0503020204020204" pitchFamily="34" charset="-122"/>
                <a:ea typeface="微软雅黑" panose="020B0503020204020204" pitchFamily="34" charset="-122"/>
              </a:rPr>
              <a:t>a</a:t>
            </a:r>
            <a:r>
              <a:rPr lang="zh-CN" altLang="en-US" sz="2000" dirty="0">
                <a:solidFill>
                  <a:srgbClr val="00B050"/>
                </a:solidFill>
                <a:latin typeface="微软雅黑" panose="020B0503020204020204" pitchFamily="34" charset="-122"/>
                <a:ea typeface="微软雅黑" panose="020B0503020204020204" pitchFamily="34" charset="-122"/>
              </a:rPr>
              <a:t>、</a:t>
            </a:r>
            <a:r>
              <a:rPr lang="en-US" altLang="zh-CN" sz="2000" dirty="0">
                <a:solidFill>
                  <a:srgbClr val="00B050"/>
                </a:solidFill>
                <a:latin typeface="微软雅黑" panose="020B0503020204020204" pitchFamily="34" charset="-122"/>
                <a:ea typeface="微软雅黑" panose="020B0503020204020204" pitchFamily="34" charset="-122"/>
              </a:rPr>
              <a:t>b</a:t>
            </a:r>
            <a:r>
              <a:rPr lang="zh-CN" altLang="en-US" sz="2000" dirty="0">
                <a:solidFill>
                  <a:srgbClr val="00B050"/>
                </a:solidFill>
                <a:latin typeface="微软雅黑" panose="020B0503020204020204" pitchFamily="34" charset="-122"/>
                <a:ea typeface="微软雅黑" panose="020B0503020204020204" pitchFamily="34" charset="-122"/>
              </a:rPr>
              <a:t>、</a:t>
            </a:r>
            <a:r>
              <a:rPr lang="en-US" altLang="zh-CN" sz="2000" dirty="0" err="1">
                <a:solidFill>
                  <a:srgbClr val="00B050"/>
                </a:solidFill>
                <a:latin typeface="微软雅黑" panose="020B0503020204020204" pitchFamily="34" charset="-122"/>
                <a:ea typeface="微软雅黑" panose="020B0503020204020204" pitchFamily="34" charset="-122"/>
              </a:rPr>
              <a:t>cin</a:t>
            </a:r>
            <a:r>
              <a:rPr lang="zh-CN" altLang="en-US" sz="2000" dirty="0">
                <a:solidFill>
                  <a:srgbClr val="00B050"/>
                </a:solidFill>
                <a:latin typeface="微软雅黑" panose="020B0503020204020204" pitchFamily="34" charset="-122"/>
                <a:ea typeface="微软雅黑" panose="020B0503020204020204" pitchFamily="34" charset="-122"/>
              </a:rPr>
              <a:t>都是</a:t>
            </a:r>
            <a:r>
              <a:rPr lang="en-US" altLang="zh-CN" sz="2000" dirty="0">
                <a:solidFill>
                  <a:srgbClr val="00B050"/>
                </a:solidFill>
                <a:latin typeface="微软雅黑" panose="020B0503020204020204" pitchFamily="34" charset="-122"/>
                <a:ea typeface="微软雅黑" panose="020B0503020204020204" pitchFamily="34" charset="-122"/>
              </a:rPr>
              <a:t>0</a:t>
            </a:r>
            <a:r>
              <a:rPr lang="zh-CN" altLang="en-US" sz="2000" dirty="0">
                <a:solidFill>
                  <a:srgbClr val="00B050"/>
                </a:solidFill>
                <a:latin typeface="微软雅黑" panose="020B0503020204020204" pitchFamily="34" charset="-122"/>
                <a:ea typeface="微软雅黑" panose="020B0503020204020204" pitchFamily="34" charset="-122"/>
              </a:rPr>
              <a:t>，</a:t>
            </a:r>
            <a:r>
              <a:rPr lang="zh-CN" altLang="en-US" sz="2000" dirty="0" smtClean="0">
                <a:solidFill>
                  <a:srgbClr val="00B050"/>
                </a:solidFill>
                <a:latin typeface="微软雅黑" panose="020B0503020204020204" pitchFamily="34" charset="-122"/>
                <a:ea typeface="微软雅黑" panose="020B0503020204020204" pitchFamily="34" charset="-122"/>
              </a:rPr>
              <a:t>则输出</a:t>
            </a:r>
            <a:r>
              <a:rPr lang="en-US" altLang="zh-CN" sz="2000" dirty="0">
                <a:solidFill>
                  <a:srgbClr val="00B050"/>
                </a:solidFill>
                <a:latin typeface="微软雅黑" panose="020B0503020204020204" pitchFamily="34" charset="-122"/>
                <a:ea typeface="微软雅黑" panose="020B0503020204020204" pitchFamily="34" charset="-122"/>
              </a:rPr>
              <a:t>p</a:t>
            </a:r>
            <a:r>
              <a:rPr lang="zh-CN" altLang="en-US" sz="2000" dirty="0">
                <a:solidFill>
                  <a:srgbClr val="00B050"/>
                </a:solidFill>
                <a:latin typeface="微软雅黑" panose="020B0503020204020204" pitchFamily="34" charset="-122"/>
                <a:ea typeface="微软雅黑" panose="020B0503020204020204" pitchFamily="34" charset="-122"/>
              </a:rPr>
              <a:t>、</a:t>
            </a:r>
            <a:r>
              <a:rPr lang="en-US" altLang="zh-CN" sz="2000" dirty="0">
                <a:solidFill>
                  <a:srgbClr val="00B050"/>
                </a:solidFill>
                <a:latin typeface="微软雅黑" panose="020B0503020204020204" pitchFamily="34" charset="-122"/>
                <a:ea typeface="微软雅黑" panose="020B0503020204020204" pitchFamily="34" charset="-122"/>
              </a:rPr>
              <a:t>g</a:t>
            </a:r>
            <a:r>
              <a:rPr lang="zh-CN" altLang="en-US" sz="2000" dirty="0">
                <a:solidFill>
                  <a:srgbClr val="00B050"/>
                </a:solidFill>
                <a:latin typeface="微软雅黑" panose="020B0503020204020204" pitchFamily="34" charset="-122"/>
                <a:ea typeface="微软雅黑" panose="020B0503020204020204" pitchFamily="34" charset="-122"/>
              </a:rPr>
              <a:t>、</a:t>
            </a:r>
            <a:r>
              <a:rPr lang="en-US" altLang="zh-CN" sz="2000" dirty="0">
                <a:solidFill>
                  <a:srgbClr val="00B050"/>
                </a:solidFill>
                <a:latin typeface="微软雅黑" panose="020B0503020204020204" pitchFamily="34" charset="-122"/>
                <a:ea typeface="微软雅黑" panose="020B0503020204020204" pitchFamily="34" charset="-122"/>
              </a:rPr>
              <a:t>s</a:t>
            </a:r>
            <a:r>
              <a:rPr lang="zh-CN" altLang="en-US" sz="2000" dirty="0">
                <a:solidFill>
                  <a:srgbClr val="00B050"/>
                </a:solidFill>
                <a:latin typeface="微软雅黑" panose="020B0503020204020204" pitchFamily="34" charset="-122"/>
                <a:ea typeface="微软雅黑" panose="020B0503020204020204" pitchFamily="34" charset="-122"/>
              </a:rPr>
              <a:t>、</a:t>
            </a:r>
            <a:r>
              <a:rPr lang="en-US" altLang="zh-CN" sz="2000" dirty="0" err="1" smtClean="0">
                <a:solidFill>
                  <a:srgbClr val="00B050"/>
                </a:solidFill>
                <a:latin typeface="微软雅黑" panose="020B0503020204020204" pitchFamily="34" charset="-122"/>
                <a:ea typeface="微软雅黑" panose="020B0503020204020204" pitchFamily="34" charset="-122"/>
              </a:rPr>
              <a:t>cout</a:t>
            </a:r>
            <a:r>
              <a:rPr lang="zh-CN" altLang="en-US" sz="2000" dirty="0">
                <a:solidFill>
                  <a:srgbClr val="00B050"/>
                </a:solidFill>
                <a:latin typeface="微软雅黑" panose="020B0503020204020204" pitchFamily="34" charset="-122"/>
                <a:ea typeface="微软雅黑" panose="020B0503020204020204" pitchFamily="34" charset="-122"/>
              </a:rPr>
              <a:t>都是</a:t>
            </a:r>
            <a:r>
              <a:rPr lang="en-US" altLang="zh-CN" sz="2000" dirty="0" smtClean="0">
                <a:solidFill>
                  <a:srgbClr val="00B050"/>
                </a:solidFill>
                <a:latin typeface="微软雅黑" panose="020B0503020204020204" pitchFamily="34" charset="-122"/>
                <a:ea typeface="微软雅黑" panose="020B0503020204020204" pitchFamily="34" charset="-122"/>
              </a:rPr>
              <a:t>0</a:t>
            </a:r>
            <a:r>
              <a:rPr lang="zh-CN" altLang="en-US" sz="2000" dirty="0" smtClean="0">
                <a:solidFill>
                  <a:srgbClr val="00B050"/>
                </a:solidFill>
                <a:latin typeface="微软雅黑" panose="020B0503020204020204" pitchFamily="34" charset="-122"/>
                <a:ea typeface="微软雅黑" panose="020B0503020204020204" pitchFamily="34" charset="-122"/>
              </a:rPr>
              <a:t>。随后</a:t>
            </a:r>
            <a:r>
              <a:rPr lang="en-US" altLang="zh-CN" sz="2000" dirty="0" smtClean="0">
                <a:solidFill>
                  <a:srgbClr val="00B050"/>
                </a:solidFill>
                <a:latin typeface="微软雅黑" panose="020B0503020204020204" pitchFamily="34" charset="-122"/>
                <a:ea typeface="微软雅黑" panose="020B0503020204020204" pitchFamily="34" charset="-122"/>
              </a:rPr>
              <a:t>a</a:t>
            </a:r>
            <a:r>
              <a:rPr lang="zh-CN" altLang="en-US" sz="2000" dirty="0" smtClean="0">
                <a:solidFill>
                  <a:srgbClr val="00B050"/>
                </a:solidFill>
                <a:latin typeface="微软雅黑" panose="020B0503020204020204" pitchFamily="34" charset="-122"/>
                <a:ea typeface="微软雅黑" panose="020B0503020204020204" pitchFamily="34" charset="-122"/>
              </a:rPr>
              <a:t>从</a:t>
            </a:r>
            <a:r>
              <a:rPr lang="en-US" altLang="zh-CN" sz="2000" dirty="0" smtClean="0">
                <a:solidFill>
                  <a:srgbClr val="00B050"/>
                </a:solidFill>
                <a:latin typeface="微软雅黑" panose="020B0503020204020204" pitchFamily="34" charset="-122"/>
                <a:ea typeface="微软雅黑" panose="020B0503020204020204" pitchFamily="34" charset="-122"/>
              </a:rPr>
              <a:t>0</a:t>
            </a:r>
            <a:r>
              <a:rPr lang="zh-CN" altLang="en-US" sz="2000" dirty="0" smtClean="0">
                <a:solidFill>
                  <a:srgbClr val="00B050"/>
                </a:solidFill>
                <a:latin typeface="微软雅黑" panose="020B0503020204020204" pitchFamily="34" charset="-122"/>
                <a:ea typeface="微软雅黑" panose="020B0503020204020204" pitchFamily="34" charset="-122"/>
              </a:rPr>
              <a:t>改为</a:t>
            </a:r>
            <a:r>
              <a:rPr lang="en-US" altLang="zh-CN" sz="2000" dirty="0" smtClean="0">
                <a:solidFill>
                  <a:srgbClr val="00B050"/>
                </a:solidFill>
                <a:latin typeface="微软雅黑" panose="020B0503020204020204" pitchFamily="34" charset="-122"/>
                <a:ea typeface="微软雅黑" panose="020B0503020204020204" pitchFamily="34" charset="-122"/>
              </a:rPr>
              <a:t>1</a:t>
            </a:r>
            <a:r>
              <a:rPr lang="zh-CN" altLang="en-US" sz="2000" dirty="0" smtClean="0">
                <a:solidFill>
                  <a:srgbClr val="00B050"/>
                </a:solidFill>
                <a:latin typeface="微软雅黑" panose="020B0503020204020204" pitchFamily="34" charset="-122"/>
                <a:ea typeface="微软雅黑" panose="020B0503020204020204" pitchFamily="34" charset="-122"/>
              </a:rPr>
              <a:t>，则</a:t>
            </a:r>
            <a:endParaRPr lang="en-US" altLang="zh-CN" sz="2000" dirty="0" smtClean="0">
              <a:solidFill>
                <a:srgbClr val="00B050"/>
              </a:solidFill>
              <a:latin typeface="微软雅黑" panose="020B0503020204020204" pitchFamily="34" charset="-122"/>
              <a:ea typeface="微软雅黑" panose="020B0503020204020204" pitchFamily="34" charset="-122"/>
            </a:endParaRPr>
          </a:p>
          <a:p>
            <a:pPr>
              <a:spcBef>
                <a:spcPts val="1200"/>
              </a:spcBef>
            </a:pPr>
            <a:r>
              <a:rPr lang="zh-CN" altLang="en-US" sz="2000" dirty="0">
                <a:solidFill>
                  <a:schemeClr val="accent2"/>
                </a:solidFill>
                <a:latin typeface="微软雅黑" panose="020B0503020204020204" pitchFamily="34" charset="-122"/>
                <a:ea typeface="微软雅黑" panose="020B0503020204020204" pitchFamily="34" charset="-122"/>
              </a:rPr>
              <a:t>（阻塞方式下按顺序执行赋值语句，非阻塞方式下并行执行赋值语句）</a:t>
            </a:r>
            <a:endParaRPr lang="en-US" altLang="zh-CN" sz="2000" dirty="0">
              <a:solidFill>
                <a:schemeClr val="accent2"/>
              </a:solidFill>
              <a:latin typeface="微软雅黑" panose="020B0503020204020204" pitchFamily="34" charset="-122"/>
              <a:ea typeface="微软雅黑" panose="020B0503020204020204" pitchFamily="34" charset="-122"/>
            </a:endParaRPr>
          </a:p>
          <a:p>
            <a:pPr>
              <a:spcBef>
                <a:spcPts val="1200"/>
              </a:spcBef>
            </a:pPr>
            <a:r>
              <a:rPr lang="zh-CN" altLang="en-US" sz="2000" dirty="0" smtClean="0">
                <a:solidFill>
                  <a:srgbClr val="00B050"/>
                </a:solidFill>
                <a:latin typeface="微软雅黑" panose="020B0503020204020204" pitchFamily="34" charset="-122"/>
                <a:ea typeface="微软雅黑" panose="020B0503020204020204" pitchFamily="34" charset="-122"/>
              </a:rPr>
              <a:t>阻塞赋值方式下，</a:t>
            </a:r>
            <a:r>
              <a:rPr lang="en-US" altLang="zh-CN" sz="2000" dirty="0" smtClean="0">
                <a:solidFill>
                  <a:srgbClr val="00B050"/>
                </a:solidFill>
                <a:latin typeface="微软雅黑" panose="020B0503020204020204" pitchFamily="34" charset="-122"/>
                <a:ea typeface="微软雅黑" panose="020B0503020204020204" pitchFamily="34" charset="-122"/>
              </a:rPr>
              <a:t>p=1</a:t>
            </a:r>
            <a:r>
              <a:rPr lang="en-US" altLang="zh-CN" sz="2000" dirty="0">
                <a:solidFill>
                  <a:srgbClr val="00B050"/>
                </a:solidFill>
                <a:latin typeface="微软雅黑" panose="020B0503020204020204" pitchFamily="34" charset="-122"/>
                <a:ea typeface="微软雅黑" panose="020B0503020204020204" pitchFamily="34" charset="-122"/>
              </a:rPr>
              <a:t>•</a:t>
            </a:r>
            <a:r>
              <a:rPr lang="en-US" altLang="zh-CN" sz="2000" dirty="0" smtClean="0">
                <a:solidFill>
                  <a:srgbClr val="00B050"/>
                </a:solidFill>
                <a:latin typeface="微软雅黑" panose="020B0503020204020204" pitchFamily="34" charset="-122"/>
                <a:ea typeface="微软雅黑" panose="020B0503020204020204" pitchFamily="34" charset="-122"/>
              </a:rPr>
              <a:t>0=1</a:t>
            </a:r>
            <a:r>
              <a:rPr lang="zh-CN" altLang="en-US" sz="2000" dirty="0" smtClean="0">
                <a:solidFill>
                  <a:srgbClr val="00B050"/>
                </a:solidFill>
                <a:latin typeface="微软雅黑" panose="020B0503020204020204" pitchFamily="34" charset="-122"/>
                <a:ea typeface="微软雅黑" panose="020B0503020204020204" pitchFamily="34" charset="-122"/>
              </a:rPr>
              <a:t>，</a:t>
            </a:r>
            <a:r>
              <a:rPr lang="en-US" altLang="zh-CN" sz="2000" dirty="0" smtClean="0">
                <a:solidFill>
                  <a:srgbClr val="00B050"/>
                </a:solidFill>
                <a:latin typeface="微软雅黑" panose="020B0503020204020204" pitchFamily="34" charset="-122"/>
                <a:ea typeface="微软雅黑" panose="020B0503020204020204" pitchFamily="34" charset="-122"/>
              </a:rPr>
              <a:t>g=1•0=0</a:t>
            </a:r>
            <a:r>
              <a:rPr lang="zh-CN" altLang="en-US" sz="2000" dirty="0" smtClean="0">
                <a:solidFill>
                  <a:srgbClr val="00B050"/>
                </a:solidFill>
                <a:latin typeface="微软雅黑" panose="020B0503020204020204" pitchFamily="34" charset="-122"/>
                <a:ea typeface="微软雅黑" panose="020B0503020204020204" pitchFamily="34" charset="-122"/>
              </a:rPr>
              <a:t>，</a:t>
            </a:r>
            <a:r>
              <a:rPr lang="en-US" altLang="zh-CN" sz="2000" dirty="0" smtClean="0">
                <a:solidFill>
                  <a:srgbClr val="00B050"/>
                </a:solidFill>
                <a:latin typeface="微软雅黑" panose="020B0503020204020204" pitchFamily="34" charset="-122"/>
                <a:ea typeface="微软雅黑" panose="020B0503020204020204" pitchFamily="34" charset="-122"/>
              </a:rPr>
              <a:t>s=1</a:t>
            </a:r>
            <a:r>
              <a:rPr lang="en-US" altLang="zh-CN" sz="2000" dirty="0">
                <a:solidFill>
                  <a:srgbClr val="00B050"/>
                </a:solidFill>
                <a:latin typeface="微软雅黑" panose="020B0503020204020204" pitchFamily="34" charset="-122"/>
                <a:ea typeface="微软雅黑" panose="020B0503020204020204" pitchFamily="34" charset="-122"/>
              </a:rPr>
              <a:t>•</a:t>
            </a:r>
            <a:r>
              <a:rPr lang="en-US" altLang="zh-CN" sz="2000" dirty="0" smtClean="0">
                <a:solidFill>
                  <a:srgbClr val="00B050"/>
                </a:solidFill>
                <a:latin typeface="微软雅黑" panose="020B0503020204020204" pitchFamily="34" charset="-122"/>
                <a:ea typeface="微软雅黑" panose="020B0503020204020204" pitchFamily="34" charset="-122"/>
              </a:rPr>
              <a:t>0=1</a:t>
            </a:r>
            <a:r>
              <a:rPr lang="zh-CN" altLang="en-US" sz="2000" dirty="0" smtClean="0">
                <a:solidFill>
                  <a:srgbClr val="00B050"/>
                </a:solidFill>
                <a:latin typeface="微软雅黑" panose="020B0503020204020204" pitchFamily="34" charset="-122"/>
                <a:ea typeface="微软雅黑" panose="020B0503020204020204" pitchFamily="34" charset="-122"/>
              </a:rPr>
              <a:t>，</a:t>
            </a:r>
            <a:r>
              <a:rPr lang="en-US" altLang="zh-CN" sz="2000" dirty="0" err="1" smtClean="0">
                <a:solidFill>
                  <a:srgbClr val="00B050"/>
                </a:solidFill>
                <a:latin typeface="微软雅黑" panose="020B0503020204020204" pitchFamily="34" charset="-122"/>
                <a:ea typeface="微软雅黑" panose="020B0503020204020204" pitchFamily="34" charset="-122"/>
              </a:rPr>
              <a:t>cout</a:t>
            </a:r>
            <a:r>
              <a:rPr lang="en-US" altLang="zh-CN" sz="2000" dirty="0" smtClean="0">
                <a:solidFill>
                  <a:srgbClr val="00B050"/>
                </a:solidFill>
                <a:latin typeface="微软雅黑" panose="020B0503020204020204" pitchFamily="34" charset="-122"/>
                <a:ea typeface="微软雅黑" panose="020B0503020204020204" pitchFamily="34" charset="-122"/>
              </a:rPr>
              <a:t>=0+(1•0)=0</a:t>
            </a:r>
          </a:p>
          <a:p>
            <a:pPr>
              <a:spcBef>
                <a:spcPts val="1200"/>
              </a:spcBef>
            </a:pPr>
            <a:r>
              <a:rPr lang="zh-CN" altLang="en-US" sz="2000" dirty="0" smtClean="0">
                <a:solidFill>
                  <a:srgbClr val="00B050"/>
                </a:solidFill>
                <a:latin typeface="微软雅黑" panose="020B0503020204020204" pitchFamily="34" charset="-122"/>
                <a:ea typeface="微软雅黑" panose="020B0503020204020204" pitchFamily="34" charset="-122"/>
              </a:rPr>
              <a:t>非阻塞赋值方式，</a:t>
            </a:r>
            <a:r>
              <a:rPr lang="en-US" altLang="zh-CN" sz="2000" dirty="0" smtClean="0">
                <a:solidFill>
                  <a:srgbClr val="00B050"/>
                </a:solidFill>
                <a:latin typeface="微软雅黑" panose="020B0503020204020204" pitchFamily="34" charset="-122"/>
                <a:ea typeface="微软雅黑" panose="020B0503020204020204" pitchFamily="34" charset="-122"/>
              </a:rPr>
              <a:t>p=1</a:t>
            </a:r>
            <a:r>
              <a:rPr lang="en-US" altLang="zh-CN" sz="2000" dirty="0">
                <a:solidFill>
                  <a:srgbClr val="00B050"/>
                </a:solidFill>
                <a:latin typeface="微软雅黑" panose="020B0503020204020204" pitchFamily="34" charset="-122"/>
                <a:ea typeface="微软雅黑" panose="020B0503020204020204" pitchFamily="34" charset="-122"/>
              </a:rPr>
              <a:t>•</a:t>
            </a:r>
            <a:r>
              <a:rPr lang="en-US" altLang="zh-CN" sz="2000" dirty="0" smtClean="0">
                <a:solidFill>
                  <a:srgbClr val="00B050"/>
                </a:solidFill>
                <a:latin typeface="微软雅黑" panose="020B0503020204020204" pitchFamily="34" charset="-122"/>
                <a:ea typeface="微软雅黑" panose="020B0503020204020204" pitchFamily="34" charset="-122"/>
              </a:rPr>
              <a:t>0=1</a:t>
            </a:r>
            <a:r>
              <a:rPr lang="zh-CN" altLang="en-US" sz="2000" dirty="0" smtClean="0">
                <a:solidFill>
                  <a:srgbClr val="00B050"/>
                </a:solidFill>
                <a:latin typeface="微软雅黑" panose="020B0503020204020204" pitchFamily="34" charset="-122"/>
                <a:ea typeface="微软雅黑" panose="020B0503020204020204" pitchFamily="34" charset="-122"/>
              </a:rPr>
              <a:t>，</a:t>
            </a:r>
            <a:r>
              <a:rPr lang="en-US" altLang="zh-CN" sz="2000" dirty="0" smtClean="0">
                <a:solidFill>
                  <a:srgbClr val="00B050"/>
                </a:solidFill>
                <a:latin typeface="微软雅黑" panose="020B0503020204020204" pitchFamily="34" charset="-122"/>
                <a:ea typeface="微软雅黑" panose="020B0503020204020204" pitchFamily="34" charset="-122"/>
              </a:rPr>
              <a:t>g=1•0=0</a:t>
            </a:r>
            <a:r>
              <a:rPr lang="zh-CN" altLang="en-US" sz="2000" dirty="0" smtClean="0">
                <a:solidFill>
                  <a:srgbClr val="00B050"/>
                </a:solidFill>
                <a:latin typeface="微软雅黑" panose="020B0503020204020204" pitchFamily="34" charset="-122"/>
                <a:ea typeface="微软雅黑" panose="020B0503020204020204" pitchFamily="34" charset="-122"/>
              </a:rPr>
              <a:t>，</a:t>
            </a:r>
            <a:r>
              <a:rPr lang="en-US" altLang="zh-CN" sz="2000" dirty="0" smtClean="0">
                <a:solidFill>
                  <a:srgbClr val="00B050"/>
                </a:solidFill>
                <a:latin typeface="微软雅黑" panose="020B0503020204020204" pitchFamily="34" charset="-122"/>
                <a:ea typeface="微软雅黑" panose="020B0503020204020204" pitchFamily="34" charset="-122"/>
              </a:rPr>
              <a:t>s=0</a:t>
            </a:r>
            <a:r>
              <a:rPr lang="en-US" altLang="zh-CN" sz="2000" dirty="0">
                <a:solidFill>
                  <a:srgbClr val="00B050"/>
                </a:solidFill>
                <a:latin typeface="微软雅黑" panose="020B0503020204020204" pitchFamily="34" charset="-122"/>
                <a:ea typeface="微软雅黑" panose="020B0503020204020204" pitchFamily="34" charset="-122"/>
              </a:rPr>
              <a:t>•</a:t>
            </a:r>
            <a:r>
              <a:rPr lang="en-US" altLang="zh-CN" sz="2000" dirty="0" smtClean="0">
                <a:solidFill>
                  <a:srgbClr val="00B050"/>
                </a:solidFill>
                <a:latin typeface="微软雅黑" panose="020B0503020204020204" pitchFamily="34" charset="-122"/>
                <a:ea typeface="微软雅黑" panose="020B0503020204020204" pitchFamily="34" charset="-122"/>
              </a:rPr>
              <a:t>0=0</a:t>
            </a:r>
            <a:r>
              <a:rPr lang="zh-CN" altLang="en-US" sz="2000" dirty="0" smtClean="0">
                <a:solidFill>
                  <a:srgbClr val="00B050"/>
                </a:solidFill>
                <a:latin typeface="微软雅黑" panose="020B0503020204020204" pitchFamily="34" charset="-122"/>
                <a:ea typeface="微软雅黑" panose="020B0503020204020204" pitchFamily="34" charset="-122"/>
              </a:rPr>
              <a:t>，</a:t>
            </a:r>
            <a:r>
              <a:rPr lang="en-US" altLang="zh-CN" sz="2000" dirty="0" err="1" smtClean="0">
                <a:solidFill>
                  <a:srgbClr val="00B050"/>
                </a:solidFill>
                <a:latin typeface="微软雅黑" panose="020B0503020204020204" pitchFamily="34" charset="-122"/>
                <a:ea typeface="微软雅黑" panose="020B0503020204020204" pitchFamily="34" charset="-122"/>
              </a:rPr>
              <a:t>cout</a:t>
            </a:r>
            <a:r>
              <a:rPr lang="en-US" altLang="zh-CN" sz="2000" dirty="0" smtClean="0">
                <a:solidFill>
                  <a:srgbClr val="00B050"/>
                </a:solidFill>
                <a:latin typeface="微软雅黑" panose="020B0503020204020204" pitchFamily="34" charset="-122"/>
                <a:ea typeface="微软雅黑" panose="020B0503020204020204" pitchFamily="34" charset="-122"/>
              </a:rPr>
              <a:t>=0+(0•0)=0</a:t>
            </a:r>
            <a:r>
              <a:rPr lang="zh-CN" altLang="en-US" sz="2000" dirty="0" smtClean="0">
                <a:solidFill>
                  <a:srgbClr val="00B050"/>
                </a:solidFill>
                <a:latin typeface="微软雅黑" panose="020B0503020204020204" pitchFamily="34" charset="-122"/>
                <a:ea typeface="微软雅黑" panose="020B0503020204020204" pitchFamily="34" charset="-122"/>
              </a:rPr>
              <a:t>。</a:t>
            </a:r>
            <a:endParaRPr lang="en-US" altLang="zh-CN" sz="2000" dirty="0" smtClean="0">
              <a:solidFill>
                <a:srgbClr val="00B050"/>
              </a:solidFill>
              <a:latin typeface="微软雅黑" panose="020B0503020204020204" pitchFamily="34" charset="-122"/>
              <a:ea typeface="微软雅黑" panose="020B0503020204020204" pitchFamily="34" charset="-122"/>
            </a:endParaRPr>
          </a:p>
          <a:p>
            <a:pPr>
              <a:spcBef>
                <a:spcPts val="1200"/>
              </a:spcBef>
            </a:pPr>
            <a:r>
              <a:rPr lang="zh-CN" altLang="en-US" sz="2000" dirty="0" smtClean="0">
                <a:solidFill>
                  <a:srgbClr val="00B050"/>
                </a:solidFill>
                <a:latin typeface="微软雅黑" panose="020B0503020204020204" pitchFamily="34" charset="-122"/>
                <a:ea typeface="微软雅黑" panose="020B0503020204020204" pitchFamily="34" charset="-122"/>
              </a:rPr>
              <a:t>由此可见，采用</a:t>
            </a:r>
            <a:r>
              <a:rPr lang="zh-CN" altLang="en-US" sz="2000" dirty="0" smtClean="0">
                <a:solidFill>
                  <a:srgbClr val="C00000"/>
                </a:solidFill>
                <a:latin typeface="微软雅黑" panose="020B0503020204020204" pitchFamily="34" charset="-122"/>
                <a:ea typeface="微软雅黑" panose="020B0503020204020204" pitchFamily="34" charset="-122"/>
              </a:rPr>
              <a:t>非阻塞方式实现的加法器有问题</a:t>
            </a:r>
            <a:r>
              <a:rPr lang="zh-CN" altLang="en-US" sz="2000" dirty="0" smtClean="0">
                <a:solidFill>
                  <a:srgbClr val="00B050"/>
                </a:solidFill>
                <a:latin typeface="微软雅黑" panose="020B0503020204020204" pitchFamily="34" charset="-122"/>
                <a:ea typeface="微软雅黑" panose="020B0503020204020204" pitchFamily="34" charset="-122"/>
              </a:rPr>
              <a:t>！</a:t>
            </a:r>
            <a:endParaRPr lang="en-US" altLang="zh-CN" sz="2000" dirty="0" smtClean="0">
              <a:solidFill>
                <a:srgbClr val="00B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02655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CDD2DA-62C5-4A7C-90B3-C004BB1C76ED}"/>
              </a:ext>
            </a:extLst>
          </p:cNvPr>
          <p:cNvSpPr>
            <a:spLocks noGrp="1"/>
          </p:cNvSpPr>
          <p:nvPr>
            <p:ph type="title"/>
          </p:nvPr>
        </p:nvSpPr>
        <p:spPr/>
        <p:txBody>
          <a:bodyPr/>
          <a:lstStyle/>
          <a:p>
            <a:r>
              <a:rPr lang="en-US" altLang="zh-CN" b="1" dirty="0"/>
              <a:t>4.2 </a:t>
            </a:r>
            <a:r>
              <a:rPr lang="zh-CN" altLang="en-US" b="1" dirty="0"/>
              <a:t>行为建模中的过程语句</a:t>
            </a:r>
          </a:p>
        </p:txBody>
      </p:sp>
      <p:sp>
        <p:nvSpPr>
          <p:cNvPr id="3" name="内容占位符 2">
            <a:extLst>
              <a:ext uri="{FF2B5EF4-FFF2-40B4-BE49-F238E27FC236}">
                <a16:creationId xmlns:a16="http://schemas.microsoft.com/office/drawing/2014/main" id="{05D0B146-359E-4BFD-B97B-29A284A4C2B0}"/>
              </a:ext>
            </a:extLst>
          </p:cNvPr>
          <p:cNvSpPr>
            <a:spLocks noGrp="1"/>
          </p:cNvSpPr>
          <p:nvPr>
            <p:ph idx="1"/>
          </p:nvPr>
        </p:nvSpPr>
        <p:spPr>
          <a:xfrm>
            <a:off x="444500" y="786580"/>
            <a:ext cx="8523654" cy="5418919"/>
          </a:xfrm>
        </p:spPr>
        <p:txBody>
          <a:bodyPr/>
          <a:lstStyle/>
          <a:p>
            <a:pPr marL="457200" indent="-457200">
              <a:buSzPct val="100000"/>
              <a:buFont typeface="+mj-lt"/>
              <a:buAutoNum type="arabicPeriod" startAt="2"/>
            </a:pPr>
            <a:r>
              <a:rPr lang="zh-CN" altLang="en-US" sz="2200" b="1" dirty="0" smtClean="0"/>
              <a:t>两种</a:t>
            </a:r>
            <a:r>
              <a:rPr lang="zh-CN" altLang="en-US" sz="2200" b="1" dirty="0"/>
              <a:t>过程赋值</a:t>
            </a:r>
            <a:r>
              <a:rPr lang="zh-CN" altLang="en-US" sz="2200" b="1" dirty="0" smtClean="0"/>
              <a:t>语句（续）</a:t>
            </a:r>
            <a:endParaRPr lang="en-US" altLang="zh-CN" sz="2200" b="1" dirty="0"/>
          </a:p>
          <a:p>
            <a:pPr lvl="1"/>
            <a:r>
              <a:rPr lang="zh-CN" altLang="en-US" sz="2200" dirty="0" smtClean="0">
                <a:latin typeface="微软雅黑" panose="020B0503020204020204" pitchFamily="34" charset="-122"/>
                <a:ea typeface="微软雅黑" panose="020B0503020204020204" pitchFamily="34" charset="-122"/>
              </a:rPr>
              <a:t>例</a:t>
            </a:r>
            <a:r>
              <a:rPr lang="en-US" altLang="zh-CN" sz="22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：用</a:t>
            </a:r>
            <a:r>
              <a:rPr lang="zh-CN" altLang="en-US" sz="2200" dirty="0">
                <a:latin typeface="微软雅黑" panose="020B0503020204020204" pitchFamily="34" charset="-122"/>
                <a:ea typeface="微软雅黑" panose="020B0503020204020204" pitchFamily="34" charset="-122"/>
              </a:rPr>
              <a:t>非</a:t>
            </a:r>
            <a:r>
              <a:rPr lang="zh-CN" altLang="en-US" sz="2200" dirty="0" smtClean="0">
                <a:latin typeface="微软雅黑" panose="020B0503020204020204" pitchFamily="34" charset="-122"/>
                <a:ea typeface="微软雅黑" panose="020B0503020204020204" pitchFamily="34" charset="-122"/>
              </a:rPr>
              <a:t>阻塞方式对计数器建模。</a:t>
            </a:r>
            <a:endParaRPr lang="en-US" altLang="zh-CN" sz="2200" dirty="0" smtClean="0">
              <a:latin typeface="微软雅黑" panose="020B0503020204020204" pitchFamily="34" charset="-122"/>
              <a:ea typeface="微软雅黑" panose="020B0503020204020204" pitchFamily="34" charset="-122"/>
            </a:endParaRPr>
          </a:p>
          <a:p>
            <a:pPr marL="495300" lvl="1" indent="0">
              <a:buNone/>
            </a:pPr>
            <a:r>
              <a:rPr lang="en-US" altLang="zh-CN" dirty="0">
                <a:solidFill>
                  <a:srgbClr val="00B050"/>
                </a:solidFill>
                <a:latin typeface="微软雅黑" panose="020B0503020204020204" pitchFamily="34" charset="-122"/>
                <a:ea typeface="微软雅黑" panose="020B0503020204020204" pitchFamily="34" charset="-122"/>
              </a:rPr>
              <a:t>reg [31:0] </a:t>
            </a:r>
            <a:r>
              <a:rPr lang="en-US" altLang="zh-CN" dirty="0" err="1">
                <a:solidFill>
                  <a:srgbClr val="00B050"/>
                </a:solidFill>
                <a:latin typeface="微软雅黑" panose="020B0503020204020204" pitchFamily="34" charset="-122"/>
                <a:ea typeface="微软雅黑" panose="020B0503020204020204" pitchFamily="34" charset="-122"/>
              </a:rPr>
              <a:t>cnt</a:t>
            </a:r>
            <a:r>
              <a:rPr lang="en-US" altLang="zh-CN" dirty="0">
                <a:solidFill>
                  <a:srgbClr val="00B050"/>
                </a:solidFill>
                <a:latin typeface="微软雅黑" panose="020B0503020204020204" pitchFamily="34" charset="-122"/>
                <a:ea typeface="微软雅黑" panose="020B0503020204020204" pitchFamily="34" charset="-122"/>
              </a:rPr>
              <a:t>;</a:t>
            </a:r>
            <a:endParaRPr lang="zh-CN" altLang="zh-CN" sz="2000" dirty="0">
              <a:solidFill>
                <a:srgbClr val="00B050"/>
              </a:solidFill>
              <a:latin typeface="微软雅黑" panose="020B0503020204020204" pitchFamily="34" charset="-122"/>
              <a:ea typeface="微软雅黑" panose="020B0503020204020204" pitchFamily="34" charset="-122"/>
            </a:endParaRPr>
          </a:p>
          <a:p>
            <a:pPr marL="495300" lvl="1" indent="0">
              <a:buNone/>
            </a:pPr>
            <a:r>
              <a:rPr lang="en-US" altLang="zh-CN" dirty="0">
                <a:solidFill>
                  <a:srgbClr val="00B050"/>
                </a:solidFill>
                <a:latin typeface="微软雅黑" panose="020B0503020204020204" pitchFamily="34" charset="-122"/>
                <a:ea typeface="微软雅黑" panose="020B0503020204020204" pitchFamily="34" charset="-122"/>
              </a:rPr>
              <a:t>	always @ (</a:t>
            </a:r>
            <a:r>
              <a:rPr lang="en-US" altLang="zh-CN" dirty="0" err="1">
                <a:solidFill>
                  <a:srgbClr val="00B050"/>
                </a:solidFill>
                <a:latin typeface="微软雅黑" panose="020B0503020204020204" pitchFamily="34" charset="-122"/>
                <a:ea typeface="微软雅黑" panose="020B0503020204020204" pitchFamily="34" charset="-122"/>
              </a:rPr>
              <a:t>posedge</a:t>
            </a:r>
            <a:r>
              <a:rPr lang="en-US" altLang="zh-CN" dirty="0">
                <a:solidFill>
                  <a:srgbClr val="00B050"/>
                </a:solidFill>
                <a:latin typeface="微软雅黑" panose="020B0503020204020204" pitchFamily="34" charset="-122"/>
                <a:ea typeface="微软雅黑" panose="020B0503020204020204" pitchFamily="34" charset="-122"/>
              </a:rPr>
              <a:t> </a:t>
            </a:r>
            <a:r>
              <a:rPr lang="en-US" altLang="zh-CN" dirty="0" err="1">
                <a:solidFill>
                  <a:srgbClr val="00B050"/>
                </a:solidFill>
                <a:latin typeface="微软雅黑" panose="020B0503020204020204" pitchFamily="34" charset="-122"/>
                <a:ea typeface="微软雅黑" panose="020B0503020204020204" pitchFamily="34" charset="-122"/>
              </a:rPr>
              <a:t>clk</a:t>
            </a:r>
            <a:r>
              <a:rPr lang="en-US" altLang="zh-CN" dirty="0">
                <a:solidFill>
                  <a:srgbClr val="00B050"/>
                </a:solidFill>
                <a:latin typeface="微软雅黑" panose="020B0503020204020204" pitchFamily="34" charset="-122"/>
                <a:ea typeface="微软雅黑" panose="020B0503020204020204" pitchFamily="34" charset="-122"/>
              </a:rPr>
              <a:t>)</a:t>
            </a:r>
            <a:endParaRPr lang="zh-CN" altLang="zh-CN" sz="2000" dirty="0">
              <a:solidFill>
                <a:srgbClr val="00B050"/>
              </a:solidFill>
              <a:latin typeface="微软雅黑" panose="020B0503020204020204" pitchFamily="34" charset="-122"/>
              <a:ea typeface="微软雅黑" panose="020B0503020204020204" pitchFamily="34" charset="-122"/>
            </a:endParaRPr>
          </a:p>
          <a:p>
            <a:pPr marL="495300" lvl="1" indent="0">
              <a:buNone/>
            </a:pPr>
            <a:r>
              <a:rPr lang="en-US" altLang="zh-CN" dirty="0" smtClean="0">
                <a:solidFill>
                  <a:srgbClr val="00B050"/>
                </a:solidFill>
                <a:latin typeface="微软雅黑" panose="020B0503020204020204" pitchFamily="34" charset="-122"/>
                <a:ea typeface="微软雅黑" panose="020B0503020204020204" pitchFamily="34" charset="-122"/>
              </a:rPr>
              <a:t>        </a:t>
            </a:r>
            <a:r>
              <a:rPr lang="en-US" altLang="zh-CN" dirty="0" err="1">
                <a:solidFill>
                  <a:srgbClr val="00B050"/>
                </a:solidFill>
                <a:latin typeface="微软雅黑" panose="020B0503020204020204" pitchFamily="34" charset="-122"/>
                <a:ea typeface="微软雅黑" panose="020B0503020204020204" pitchFamily="34" charset="-122"/>
              </a:rPr>
              <a:t>cnt</a:t>
            </a:r>
            <a:r>
              <a:rPr lang="en-US" altLang="zh-CN" dirty="0">
                <a:solidFill>
                  <a:srgbClr val="00B050"/>
                </a:solidFill>
                <a:latin typeface="微软雅黑" panose="020B0503020204020204" pitchFamily="34" charset="-122"/>
                <a:ea typeface="微软雅黑" panose="020B0503020204020204" pitchFamily="34" charset="-122"/>
              </a:rPr>
              <a:t> &lt;= </a:t>
            </a:r>
            <a:r>
              <a:rPr lang="en-US" altLang="zh-CN" dirty="0" err="1">
                <a:solidFill>
                  <a:srgbClr val="00B050"/>
                </a:solidFill>
                <a:latin typeface="微软雅黑" panose="020B0503020204020204" pitchFamily="34" charset="-122"/>
                <a:ea typeface="微软雅黑" panose="020B0503020204020204" pitchFamily="34" charset="-122"/>
              </a:rPr>
              <a:t>cnt</a:t>
            </a:r>
            <a:r>
              <a:rPr lang="en-US" altLang="zh-CN" dirty="0">
                <a:solidFill>
                  <a:srgbClr val="00B050"/>
                </a:solidFill>
                <a:latin typeface="微软雅黑" panose="020B0503020204020204" pitchFamily="34" charset="-122"/>
                <a:ea typeface="微软雅黑" panose="020B0503020204020204" pitchFamily="34" charset="-122"/>
              </a:rPr>
              <a:t> + </a:t>
            </a:r>
            <a:r>
              <a:rPr lang="en-US" altLang="zh-CN" dirty="0" smtClean="0">
                <a:solidFill>
                  <a:srgbClr val="00B050"/>
                </a:solidFill>
                <a:latin typeface="微软雅黑" panose="020B0503020204020204" pitchFamily="34" charset="-122"/>
                <a:ea typeface="微软雅黑" panose="020B0503020204020204" pitchFamily="34" charset="-122"/>
              </a:rPr>
              <a:t>1</a:t>
            </a:r>
            <a:r>
              <a:rPr lang="en-US" altLang="zh-CN" dirty="0">
                <a:solidFill>
                  <a:srgbClr val="00B050"/>
                </a:solidFill>
                <a:latin typeface="微软雅黑" panose="020B0503020204020204" pitchFamily="34" charset="-122"/>
                <a:ea typeface="微软雅黑" panose="020B0503020204020204" pitchFamily="34" charset="-122"/>
              </a:rPr>
              <a:t>'</a:t>
            </a:r>
            <a:r>
              <a:rPr lang="en-US" altLang="zh-CN" dirty="0" smtClean="0">
                <a:solidFill>
                  <a:srgbClr val="00B050"/>
                </a:solidFill>
                <a:latin typeface="微软雅黑" panose="020B0503020204020204" pitchFamily="34" charset="-122"/>
                <a:ea typeface="微软雅黑" panose="020B0503020204020204" pitchFamily="34" charset="-122"/>
              </a:rPr>
              <a:t>d1;   </a:t>
            </a:r>
            <a:endParaRPr lang="zh-CN" altLang="zh-CN" sz="2000" dirty="0">
              <a:solidFill>
                <a:srgbClr val="00B050"/>
              </a:solidFill>
              <a:latin typeface="微软雅黑" panose="020B0503020204020204" pitchFamily="34" charset="-122"/>
              <a:ea typeface="微软雅黑" panose="020B0503020204020204" pitchFamily="34" charset="-122"/>
            </a:endParaRPr>
          </a:p>
          <a:p>
            <a:pPr lvl="2"/>
            <a:endParaRPr lang="en-US" altLang="zh-CN" sz="2200" dirty="0" smtClean="0">
              <a:solidFill>
                <a:srgbClr val="00B050"/>
              </a:solidFill>
              <a:latin typeface="微软雅黑" panose="020B0503020204020204" pitchFamily="34" charset="-122"/>
              <a:ea typeface="微软雅黑" panose="020B0503020204020204" pitchFamily="34" charset="-122"/>
            </a:endParaRPr>
          </a:p>
          <a:p>
            <a:pPr marL="914400" lvl="2" indent="0">
              <a:buNone/>
            </a:pPr>
            <a:r>
              <a:rPr lang="zh-CN" altLang="en-US" sz="2200" dirty="0" smtClean="0">
                <a:latin typeface="微软雅黑" panose="020B0503020204020204" pitchFamily="34" charset="-122"/>
                <a:ea typeface="微软雅黑" panose="020B0503020204020204" pitchFamily="34" charset="-122"/>
              </a:rPr>
              <a:t>上述代码可以综合出一个“每来一个时钟自增</a:t>
            </a:r>
            <a:r>
              <a:rPr lang="en-US" altLang="zh-CN" sz="2200" dirty="0" smtClean="0">
                <a:latin typeface="微软雅黑" panose="020B0503020204020204" pitchFamily="34" charset="-122"/>
                <a:ea typeface="微软雅黑" panose="020B0503020204020204" pitchFamily="34" charset="-122"/>
              </a:rPr>
              <a:t>1</a:t>
            </a:r>
            <a:r>
              <a:rPr lang="zh-CN" altLang="en-US" sz="2200" dirty="0" smtClean="0">
                <a:latin typeface="微软雅黑" panose="020B0503020204020204" pitchFamily="34" charset="-122"/>
                <a:ea typeface="微软雅黑" panose="020B0503020204020204" pitchFamily="34" charset="-122"/>
              </a:rPr>
              <a:t>”的计数器</a:t>
            </a:r>
            <a:endParaRPr lang="en-US" altLang="zh-CN" sz="2200" dirty="0" smtClean="0">
              <a:latin typeface="微软雅黑" panose="020B0503020204020204" pitchFamily="34" charset="-122"/>
              <a:ea typeface="微软雅黑" panose="020B0503020204020204" pitchFamily="34" charset="-122"/>
            </a:endParaRPr>
          </a:p>
          <a:p>
            <a:pPr marL="914400" lvl="2" indent="0">
              <a:buNone/>
            </a:pPr>
            <a:r>
              <a:rPr lang="zh-CN" altLang="en-US" sz="2200" dirty="0" smtClean="0">
                <a:latin typeface="微软雅黑" panose="020B0503020204020204" pitchFamily="34" charset="-122"/>
                <a:ea typeface="微软雅黑" panose="020B0503020204020204" pitchFamily="34" charset="-122"/>
              </a:rPr>
              <a:t>赋值号右边的</a:t>
            </a:r>
            <a:r>
              <a:rPr lang="en-US" altLang="zh-CN" sz="2200" dirty="0" err="1" smtClean="0">
                <a:latin typeface="微软雅黑" panose="020B0503020204020204" pitchFamily="34" charset="-122"/>
                <a:ea typeface="微软雅黑" panose="020B0503020204020204" pitchFamily="34" charset="-122"/>
              </a:rPr>
              <a:t>cnt</a:t>
            </a:r>
            <a:r>
              <a:rPr lang="zh-CN" altLang="en-US" sz="2200" dirty="0" smtClean="0">
                <a:latin typeface="微软雅黑" panose="020B0503020204020204" pitchFamily="34" charset="-122"/>
                <a:ea typeface="微软雅黑" panose="020B0503020204020204" pitchFamily="34" charset="-122"/>
              </a:rPr>
              <a:t>是时钟到来前的值，左边</a:t>
            </a:r>
            <a:r>
              <a:rPr lang="en-US" altLang="zh-CN" sz="2200" dirty="0" err="1" smtClean="0">
                <a:latin typeface="微软雅黑" panose="020B0503020204020204" pitchFamily="34" charset="-122"/>
                <a:ea typeface="微软雅黑" panose="020B0503020204020204" pitchFamily="34" charset="-122"/>
              </a:rPr>
              <a:t>cnt</a:t>
            </a:r>
            <a:r>
              <a:rPr lang="zh-CN" altLang="en-US" sz="2200" dirty="0" smtClean="0">
                <a:latin typeface="微软雅黑" panose="020B0503020204020204" pitchFamily="34" charset="-122"/>
                <a:ea typeface="微软雅黑" panose="020B0503020204020204" pitchFamily="34" charset="-122"/>
              </a:rPr>
              <a:t>是增量后的</a:t>
            </a:r>
            <a:endParaRPr lang="en-US" altLang="zh-CN" sz="2200" dirty="0" smtClean="0">
              <a:latin typeface="微软雅黑" panose="020B0503020204020204" pitchFamily="34" charset="-122"/>
              <a:ea typeface="微软雅黑" panose="020B0503020204020204" pitchFamily="34" charset="-122"/>
            </a:endParaRPr>
          </a:p>
          <a:p>
            <a:pPr marL="914400" lvl="2" indent="0">
              <a:buNone/>
            </a:pPr>
            <a:r>
              <a:rPr lang="en-US" altLang="zh-CN" sz="2200" dirty="0" err="1" smtClean="0">
                <a:latin typeface="微软雅黑" panose="020B0503020204020204" pitchFamily="34" charset="-122"/>
                <a:ea typeface="微软雅黑" panose="020B0503020204020204" pitchFamily="34" charset="-122"/>
              </a:rPr>
              <a:t>posedge</a:t>
            </a:r>
            <a:r>
              <a:rPr lang="zh-CN" altLang="en-US" sz="2200" dirty="0" smtClean="0">
                <a:latin typeface="微软雅黑" panose="020B0503020204020204" pitchFamily="34" charset="-122"/>
                <a:ea typeface="微软雅黑" panose="020B0503020204020204" pitchFamily="34" charset="-122"/>
              </a:rPr>
              <a:t>表示</a:t>
            </a:r>
            <a:r>
              <a:rPr lang="zh-CN" altLang="en-US" sz="2200" dirty="0">
                <a:latin typeface="微软雅黑" panose="020B0503020204020204" pitchFamily="34" charset="-122"/>
                <a:ea typeface="微软雅黑" panose="020B0503020204020204" pitchFamily="34" charset="-122"/>
              </a:rPr>
              <a:t>在</a:t>
            </a:r>
            <a:r>
              <a:rPr lang="zh-CN" altLang="en-US" sz="2200" dirty="0" smtClean="0">
                <a:latin typeface="微软雅黑" panose="020B0503020204020204" pitchFamily="34" charset="-122"/>
                <a:ea typeface="微软雅黑" panose="020B0503020204020204" pitchFamily="34" charset="-122"/>
              </a:rPr>
              <a:t>时钟</a:t>
            </a:r>
            <a:r>
              <a:rPr lang="en-US" altLang="zh-CN" sz="2200" dirty="0" err="1" smtClean="0">
                <a:latin typeface="微软雅黑" panose="020B0503020204020204" pitchFamily="34" charset="-122"/>
                <a:ea typeface="微软雅黑" panose="020B0503020204020204" pitchFamily="34" charset="-122"/>
              </a:rPr>
              <a:t>clk</a:t>
            </a:r>
            <a:r>
              <a:rPr lang="zh-CN" altLang="en-US" sz="2200" dirty="0" smtClean="0">
                <a:latin typeface="微软雅黑" panose="020B0503020204020204" pitchFamily="34" charset="-122"/>
                <a:ea typeface="微软雅黑" panose="020B0503020204020204" pitchFamily="34" charset="-122"/>
              </a:rPr>
              <a:t>的上升沿触发</a:t>
            </a:r>
            <a:endParaRPr lang="en-US" altLang="zh-CN" sz="2200" dirty="0" smtClean="0">
              <a:latin typeface="微软雅黑" panose="020B0503020204020204" pitchFamily="34" charset="-122"/>
              <a:ea typeface="微软雅黑" panose="020B0503020204020204" pitchFamily="34" charset="-122"/>
            </a:endParaRPr>
          </a:p>
          <a:p>
            <a:pPr marL="914400" lvl="2" indent="0">
              <a:buNone/>
            </a:pPr>
            <a:r>
              <a:rPr lang="en-US" altLang="zh-CN" sz="2200" dirty="0" err="1" smtClean="0">
                <a:latin typeface="微软雅黑" panose="020B0503020204020204" pitchFamily="34" charset="-122"/>
                <a:ea typeface="微软雅黑" panose="020B0503020204020204" pitchFamily="34" charset="-122"/>
              </a:rPr>
              <a:t>negedge</a:t>
            </a:r>
            <a:r>
              <a:rPr lang="zh-CN" altLang="en-US" sz="2200" dirty="0" smtClean="0">
                <a:latin typeface="微软雅黑" panose="020B0503020204020204" pitchFamily="34" charset="-122"/>
                <a:ea typeface="微软雅黑" panose="020B0503020204020204" pitchFamily="34" charset="-122"/>
              </a:rPr>
              <a:t>表示</a:t>
            </a:r>
            <a:r>
              <a:rPr lang="zh-CN" altLang="en-US" sz="2200" dirty="0">
                <a:latin typeface="微软雅黑" panose="020B0503020204020204" pitchFamily="34" charset="-122"/>
                <a:ea typeface="微软雅黑" panose="020B0503020204020204" pitchFamily="34" charset="-122"/>
              </a:rPr>
              <a:t>在时钟</a:t>
            </a:r>
            <a:r>
              <a:rPr lang="en-US" altLang="zh-CN" sz="2200" dirty="0" err="1">
                <a:latin typeface="微软雅黑" panose="020B0503020204020204" pitchFamily="34" charset="-122"/>
                <a:ea typeface="微软雅黑" panose="020B0503020204020204" pitchFamily="34" charset="-122"/>
              </a:rPr>
              <a:t>clk</a:t>
            </a:r>
            <a:r>
              <a:rPr lang="zh-CN" altLang="en-US" sz="2200" dirty="0" smtClean="0">
                <a:latin typeface="微软雅黑" panose="020B0503020204020204" pitchFamily="34" charset="-122"/>
                <a:ea typeface="微软雅黑" panose="020B0503020204020204" pitchFamily="34" charset="-122"/>
              </a:rPr>
              <a:t>的下降沿</a:t>
            </a:r>
            <a:r>
              <a:rPr lang="zh-CN" altLang="en-US" sz="2200" dirty="0">
                <a:latin typeface="微软雅黑" panose="020B0503020204020204" pitchFamily="34" charset="-122"/>
                <a:ea typeface="微软雅黑" panose="020B0503020204020204" pitchFamily="34" charset="-122"/>
              </a:rPr>
              <a:t>触发</a:t>
            </a:r>
            <a:endParaRPr lang="en-US" altLang="zh-CN" sz="2200" dirty="0">
              <a:latin typeface="微软雅黑" panose="020B0503020204020204" pitchFamily="34" charset="-122"/>
              <a:ea typeface="微软雅黑" panose="020B0503020204020204" pitchFamily="34" charset="-122"/>
            </a:endParaRPr>
          </a:p>
          <a:p>
            <a:pPr marL="914400" lvl="2" indent="0">
              <a:buNone/>
            </a:pPr>
            <a:endParaRPr lang="en-US" altLang="zh-CN" sz="2200" dirty="0" smtClean="0">
              <a:latin typeface="微软雅黑" panose="020B0503020204020204" pitchFamily="34" charset="-122"/>
              <a:ea typeface="微软雅黑" panose="020B0503020204020204" pitchFamily="34" charset="-122"/>
            </a:endParaRPr>
          </a:p>
          <a:p>
            <a:pPr marL="914400" lvl="2" indent="0">
              <a:buNone/>
            </a:pPr>
            <a:endParaRPr lang="en-US" altLang="zh-CN" sz="2200" dirty="0" smtClean="0">
              <a:solidFill>
                <a:srgbClr val="00B050"/>
              </a:solidFill>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24CC4173-B56A-4185-B1EE-C0A609A24E4E}"/>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57</a:t>
            </a:fld>
            <a:endParaRPr lang="en-US" altLang="zh-CN"/>
          </a:p>
        </p:txBody>
      </p:sp>
    </p:spTree>
    <p:extLst>
      <p:ext uri="{BB962C8B-B14F-4D97-AF65-F5344CB8AC3E}">
        <p14:creationId xmlns:p14="http://schemas.microsoft.com/office/powerpoint/2010/main" val="130284032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CDD2DA-62C5-4A7C-90B3-C004BB1C76ED}"/>
              </a:ext>
            </a:extLst>
          </p:cNvPr>
          <p:cNvSpPr>
            <a:spLocks noGrp="1"/>
          </p:cNvSpPr>
          <p:nvPr>
            <p:ph type="title"/>
          </p:nvPr>
        </p:nvSpPr>
        <p:spPr/>
        <p:txBody>
          <a:bodyPr/>
          <a:lstStyle/>
          <a:p>
            <a:r>
              <a:rPr lang="en-US" altLang="zh-CN" b="1" dirty="0"/>
              <a:t>4.2 </a:t>
            </a:r>
            <a:r>
              <a:rPr lang="zh-CN" altLang="en-US" b="1" dirty="0"/>
              <a:t>行为建模中的过程语句</a:t>
            </a:r>
          </a:p>
        </p:txBody>
      </p:sp>
      <p:sp>
        <p:nvSpPr>
          <p:cNvPr id="3" name="内容占位符 2">
            <a:extLst>
              <a:ext uri="{FF2B5EF4-FFF2-40B4-BE49-F238E27FC236}">
                <a16:creationId xmlns:a16="http://schemas.microsoft.com/office/drawing/2014/main" id="{05D0B146-359E-4BFD-B97B-29A284A4C2B0}"/>
              </a:ext>
            </a:extLst>
          </p:cNvPr>
          <p:cNvSpPr>
            <a:spLocks noGrp="1"/>
          </p:cNvSpPr>
          <p:nvPr>
            <p:ph idx="1"/>
          </p:nvPr>
        </p:nvSpPr>
        <p:spPr>
          <a:xfrm>
            <a:off x="444500" y="889001"/>
            <a:ext cx="8523654" cy="5466625"/>
          </a:xfrm>
        </p:spPr>
        <p:txBody>
          <a:bodyPr/>
          <a:lstStyle/>
          <a:p>
            <a:pPr marL="457200" indent="-457200">
              <a:buSzPct val="100000"/>
              <a:buFont typeface="+mj-lt"/>
              <a:buAutoNum type="arabicPeriod" startAt="3"/>
            </a:pPr>
            <a:r>
              <a:rPr lang="en-US" altLang="zh-CN" sz="2200" b="1" dirty="0"/>
              <a:t>if-else</a:t>
            </a:r>
            <a:r>
              <a:rPr lang="zh-CN" altLang="en-US" sz="2200" b="1" dirty="0"/>
              <a:t>语句</a:t>
            </a:r>
            <a:endParaRPr lang="en-US" altLang="zh-CN" sz="2200" b="1" dirty="0"/>
          </a:p>
          <a:p>
            <a:pPr lvl="1"/>
            <a:r>
              <a:rPr lang="zh-CN" altLang="en-US" sz="2100" dirty="0" smtClean="0">
                <a:latin typeface="微软雅黑" panose="020B0503020204020204" pitchFamily="34" charset="-122"/>
                <a:ea typeface="微软雅黑" panose="020B0503020204020204" pitchFamily="34" charset="-122"/>
              </a:rPr>
              <a:t>根据判断条件的真假</a:t>
            </a:r>
            <a:r>
              <a:rPr lang="zh-CN" altLang="en-US" sz="2100" dirty="0" smtClean="0">
                <a:solidFill>
                  <a:srgbClr val="C00000"/>
                </a:solidFill>
                <a:latin typeface="微软雅黑" panose="020B0503020204020204" pitchFamily="34" charset="-122"/>
                <a:ea typeface="微软雅黑" panose="020B0503020204020204" pitchFamily="34" charset="-122"/>
              </a:rPr>
              <a:t>更新</a:t>
            </a:r>
            <a:r>
              <a:rPr lang="zh-CN" altLang="en-US" sz="2100" dirty="0">
                <a:solidFill>
                  <a:srgbClr val="C00000"/>
                </a:solidFill>
                <a:latin typeface="微软雅黑" panose="020B0503020204020204" pitchFamily="34" charset="-122"/>
                <a:ea typeface="微软雅黑" panose="020B0503020204020204" pitchFamily="34" charset="-122"/>
              </a:rPr>
              <a:t>相应分支中的寄存器变量</a:t>
            </a:r>
            <a:r>
              <a:rPr lang="zh-CN" altLang="en-US" sz="2100" dirty="0">
                <a:latin typeface="微软雅黑" panose="020B0503020204020204" pitchFamily="34" charset="-122"/>
                <a:ea typeface="微软雅黑" panose="020B0503020204020204" pitchFamily="34" charset="-122"/>
              </a:rPr>
              <a:t>。</a:t>
            </a:r>
            <a:endParaRPr lang="en-US" altLang="zh-CN" sz="2100" dirty="0">
              <a:latin typeface="微软雅黑" panose="020B0503020204020204" pitchFamily="34" charset="-122"/>
              <a:ea typeface="微软雅黑" panose="020B0503020204020204" pitchFamily="34" charset="-122"/>
            </a:endParaRPr>
          </a:p>
          <a:p>
            <a:pPr lvl="1"/>
            <a:r>
              <a:rPr lang="zh-CN" altLang="en-US" sz="2100" dirty="0">
                <a:latin typeface="微软雅黑" panose="020B0503020204020204" pitchFamily="34" charset="-122"/>
                <a:ea typeface="微软雅黑" panose="020B0503020204020204" pitchFamily="34" charset="-122"/>
              </a:rPr>
              <a:t>格式：</a:t>
            </a:r>
            <a:endParaRPr lang="en-US" altLang="zh-CN" sz="2100" dirty="0">
              <a:latin typeface="微软雅黑" panose="020B0503020204020204" pitchFamily="34" charset="-122"/>
              <a:ea typeface="微软雅黑" panose="020B0503020204020204" pitchFamily="34" charset="-122"/>
            </a:endParaRPr>
          </a:p>
          <a:p>
            <a:pPr lvl="2"/>
            <a:r>
              <a:rPr lang="en-US" altLang="zh-CN" sz="2100" dirty="0">
                <a:latin typeface="微软雅黑" panose="020B0503020204020204" pitchFamily="34" charset="-122"/>
                <a:ea typeface="微软雅黑" panose="020B0503020204020204" pitchFamily="34" charset="-122"/>
              </a:rPr>
              <a:t>if (</a:t>
            </a:r>
            <a:r>
              <a:rPr lang="zh-CN" altLang="en-US" sz="2100" dirty="0">
                <a:latin typeface="微软雅黑" panose="020B0503020204020204" pitchFamily="34" charset="-122"/>
                <a:ea typeface="微软雅黑" panose="020B0503020204020204" pitchFamily="34" charset="-122"/>
              </a:rPr>
              <a:t>表达式</a:t>
            </a:r>
            <a:r>
              <a:rPr lang="en-US" altLang="zh-CN" sz="2100" dirty="0">
                <a:latin typeface="微软雅黑" panose="020B0503020204020204" pitchFamily="34" charset="-122"/>
                <a:ea typeface="微软雅黑" panose="020B0503020204020204" pitchFamily="34" charset="-122"/>
              </a:rPr>
              <a:t>)  </a:t>
            </a:r>
            <a:r>
              <a:rPr lang="zh-CN" altLang="en-US" sz="2100" dirty="0">
                <a:latin typeface="微软雅黑" panose="020B0503020204020204" pitchFamily="34" charset="-122"/>
                <a:ea typeface="微软雅黑" panose="020B0503020204020204" pitchFamily="34" charset="-122"/>
              </a:rPr>
              <a:t>语句</a:t>
            </a:r>
            <a:r>
              <a:rPr lang="en-US" altLang="zh-CN" sz="2100" dirty="0">
                <a:latin typeface="微软雅黑" panose="020B0503020204020204" pitchFamily="34" charset="-122"/>
                <a:ea typeface="微软雅黑" panose="020B0503020204020204" pitchFamily="34" charset="-122"/>
              </a:rPr>
              <a:t>1</a:t>
            </a:r>
            <a:r>
              <a:rPr lang="zh-CN" altLang="en-US" sz="2100" dirty="0">
                <a:latin typeface="微软雅黑" panose="020B0503020204020204" pitchFamily="34" charset="-122"/>
                <a:ea typeface="微软雅黑" panose="020B0503020204020204" pitchFamily="34" charset="-122"/>
              </a:rPr>
              <a:t>；</a:t>
            </a:r>
            <a:endParaRPr lang="en-US" altLang="zh-CN" sz="2100" dirty="0">
              <a:latin typeface="微软雅黑" panose="020B0503020204020204" pitchFamily="34" charset="-122"/>
              <a:ea typeface="微软雅黑" panose="020B0503020204020204" pitchFamily="34" charset="-122"/>
            </a:endParaRPr>
          </a:p>
          <a:p>
            <a:pPr lvl="2"/>
            <a:r>
              <a:rPr lang="en-US" altLang="zh-CN" sz="2100" dirty="0">
                <a:latin typeface="微软雅黑" panose="020B0503020204020204" pitchFamily="34" charset="-122"/>
                <a:ea typeface="微软雅黑" panose="020B0503020204020204" pitchFamily="34" charset="-122"/>
              </a:rPr>
              <a:t>if (</a:t>
            </a:r>
            <a:r>
              <a:rPr lang="zh-CN" altLang="en-US" sz="2100" dirty="0">
                <a:latin typeface="微软雅黑" panose="020B0503020204020204" pitchFamily="34" charset="-122"/>
                <a:ea typeface="微软雅黑" panose="020B0503020204020204" pitchFamily="34" charset="-122"/>
              </a:rPr>
              <a:t>表达式</a:t>
            </a:r>
            <a:r>
              <a:rPr lang="en-US" altLang="zh-CN" sz="2100" dirty="0">
                <a:latin typeface="微软雅黑" panose="020B0503020204020204" pitchFamily="34" charset="-122"/>
                <a:ea typeface="微软雅黑" panose="020B0503020204020204" pitchFamily="34" charset="-122"/>
              </a:rPr>
              <a:t>)  </a:t>
            </a:r>
            <a:r>
              <a:rPr lang="zh-CN" altLang="en-US" sz="2100" dirty="0">
                <a:latin typeface="微软雅黑" panose="020B0503020204020204" pitchFamily="34" charset="-122"/>
                <a:ea typeface="微软雅黑" panose="020B0503020204020204" pitchFamily="34" charset="-122"/>
              </a:rPr>
              <a:t>语句</a:t>
            </a:r>
            <a:r>
              <a:rPr lang="en-US" altLang="zh-CN" sz="2100" dirty="0">
                <a:latin typeface="微软雅黑" panose="020B0503020204020204" pitchFamily="34" charset="-122"/>
                <a:ea typeface="微软雅黑" panose="020B0503020204020204" pitchFamily="34" charset="-122"/>
              </a:rPr>
              <a:t>1</a:t>
            </a:r>
            <a:r>
              <a:rPr lang="zh-CN" altLang="en-US" sz="2100" dirty="0">
                <a:latin typeface="微软雅黑" panose="020B0503020204020204" pitchFamily="34" charset="-122"/>
                <a:ea typeface="微软雅黑" panose="020B0503020204020204" pitchFamily="34" charset="-122"/>
              </a:rPr>
              <a:t>；</a:t>
            </a:r>
            <a:r>
              <a:rPr lang="en-US" altLang="zh-CN" sz="2100" dirty="0">
                <a:latin typeface="微软雅黑" panose="020B0503020204020204" pitchFamily="34" charset="-122"/>
                <a:ea typeface="微软雅黑" panose="020B0503020204020204" pitchFamily="34" charset="-122"/>
              </a:rPr>
              <a:t>else </a:t>
            </a:r>
            <a:r>
              <a:rPr lang="zh-CN" altLang="en-US" sz="2100" dirty="0">
                <a:latin typeface="微软雅黑" panose="020B0503020204020204" pitchFamily="34" charset="-122"/>
                <a:ea typeface="微软雅黑" panose="020B0503020204020204" pitchFamily="34" charset="-122"/>
              </a:rPr>
              <a:t>语句</a:t>
            </a:r>
            <a:r>
              <a:rPr lang="en-US" altLang="zh-CN" sz="2100" dirty="0">
                <a:latin typeface="微软雅黑" panose="020B0503020204020204" pitchFamily="34" charset="-122"/>
                <a:ea typeface="微软雅黑" panose="020B0503020204020204" pitchFamily="34" charset="-122"/>
              </a:rPr>
              <a:t>2</a:t>
            </a:r>
            <a:r>
              <a:rPr lang="zh-CN" altLang="en-US" sz="2100" dirty="0">
                <a:latin typeface="微软雅黑" panose="020B0503020204020204" pitchFamily="34" charset="-122"/>
                <a:ea typeface="微软雅黑" panose="020B0503020204020204" pitchFamily="34" charset="-122"/>
              </a:rPr>
              <a:t>；</a:t>
            </a:r>
            <a:endParaRPr lang="en-US" altLang="zh-CN" sz="2100" dirty="0">
              <a:latin typeface="微软雅黑" panose="020B0503020204020204" pitchFamily="34" charset="-122"/>
              <a:ea typeface="微软雅黑" panose="020B0503020204020204" pitchFamily="34" charset="-122"/>
            </a:endParaRPr>
          </a:p>
          <a:p>
            <a:pPr lvl="2"/>
            <a:r>
              <a:rPr lang="en-US" altLang="zh-CN" sz="2100" dirty="0">
                <a:latin typeface="微软雅黑" panose="020B0503020204020204" pitchFamily="34" charset="-122"/>
                <a:ea typeface="微软雅黑" panose="020B0503020204020204" pitchFamily="34" charset="-122"/>
              </a:rPr>
              <a:t>if (</a:t>
            </a:r>
            <a:r>
              <a:rPr lang="zh-CN" altLang="en-US" sz="2100" dirty="0">
                <a:latin typeface="微软雅黑" panose="020B0503020204020204" pitchFamily="34" charset="-122"/>
                <a:ea typeface="微软雅黑" panose="020B0503020204020204" pitchFamily="34" charset="-122"/>
              </a:rPr>
              <a:t>表达式</a:t>
            </a:r>
            <a:r>
              <a:rPr lang="en-US" altLang="zh-CN" sz="2100" dirty="0">
                <a:latin typeface="微软雅黑" panose="020B0503020204020204" pitchFamily="34" charset="-122"/>
                <a:ea typeface="微软雅黑" panose="020B0503020204020204" pitchFamily="34" charset="-122"/>
              </a:rPr>
              <a:t>1)  </a:t>
            </a:r>
            <a:r>
              <a:rPr lang="zh-CN" altLang="en-US" sz="2100" dirty="0">
                <a:latin typeface="微软雅黑" panose="020B0503020204020204" pitchFamily="34" charset="-122"/>
                <a:ea typeface="微软雅黑" panose="020B0503020204020204" pitchFamily="34" charset="-122"/>
              </a:rPr>
              <a:t>语句</a:t>
            </a:r>
            <a:r>
              <a:rPr lang="en-US" altLang="zh-CN" sz="2100" dirty="0">
                <a:latin typeface="微软雅黑" panose="020B0503020204020204" pitchFamily="34" charset="-122"/>
                <a:ea typeface="微软雅黑" panose="020B0503020204020204" pitchFamily="34" charset="-122"/>
              </a:rPr>
              <a:t>1</a:t>
            </a:r>
            <a:r>
              <a:rPr lang="zh-CN" altLang="en-US" sz="2100" dirty="0">
                <a:latin typeface="微软雅黑" panose="020B0503020204020204" pitchFamily="34" charset="-122"/>
                <a:ea typeface="微软雅黑" panose="020B0503020204020204" pitchFamily="34" charset="-122"/>
              </a:rPr>
              <a:t>；</a:t>
            </a:r>
            <a:endParaRPr lang="en-US" altLang="zh-CN" sz="2100" dirty="0">
              <a:latin typeface="微软雅黑" panose="020B0503020204020204" pitchFamily="34" charset="-122"/>
              <a:ea typeface="微软雅黑" panose="020B0503020204020204" pitchFamily="34" charset="-122"/>
            </a:endParaRPr>
          </a:p>
          <a:p>
            <a:pPr marL="890588" lvl="2" indent="0">
              <a:buNone/>
            </a:pPr>
            <a:r>
              <a:rPr lang="en-US" altLang="zh-CN" sz="2100" dirty="0">
                <a:latin typeface="微软雅黑" panose="020B0503020204020204" pitchFamily="34" charset="-122"/>
                <a:ea typeface="微软雅黑" panose="020B0503020204020204" pitchFamily="34" charset="-122"/>
              </a:rPr>
              <a:t>    else if </a:t>
            </a:r>
            <a:r>
              <a:rPr lang="zh-CN" altLang="en-US" sz="2100" dirty="0">
                <a:latin typeface="微软雅黑" panose="020B0503020204020204" pitchFamily="34" charset="-122"/>
                <a:ea typeface="微软雅黑" panose="020B0503020204020204" pitchFamily="34" charset="-122"/>
              </a:rPr>
              <a:t>（表达式</a:t>
            </a:r>
            <a:r>
              <a:rPr lang="en-US" altLang="zh-CN" sz="2100" dirty="0">
                <a:latin typeface="微软雅黑" panose="020B0503020204020204" pitchFamily="34" charset="-122"/>
                <a:ea typeface="微软雅黑" panose="020B0503020204020204" pitchFamily="34" charset="-122"/>
              </a:rPr>
              <a:t>2</a:t>
            </a:r>
            <a:r>
              <a:rPr lang="zh-CN" altLang="en-US" sz="2100" dirty="0">
                <a:latin typeface="微软雅黑" panose="020B0503020204020204" pitchFamily="34" charset="-122"/>
                <a:ea typeface="微软雅黑" panose="020B0503020204020204" pitchFamily="34" charset="-122"/>
              </a:rPr>
              <a:t>）语句</a:t>
            </a:r>
            <a:r>
              <a:rPr lang="en-US" altLang="zh-CN" sz="2100" dirty="0">
                <a:latin typeface="微软雅黑" panose="020B0503020204020204" pitchFamily="34" charset="-122"/>
                <a:ea typeface="微软雅黑" panose="020B0503020204020204" pitchFamily="34" charset="-122"/>
              </a:rPr>
              <a:t>2</a:t>
            </a:r>
            <a:r>
              <a:rPr lang="zh-CN" altLang="en-US" sz="2100" dirty="0">
                <a:latin typeface="微软雅黑" panose="020B0503020204020204" pitchFamily="34" charset="-122"/>
                <a:ea typeface="微软雅黑" panose="020B0503020204020204" pitchFamily="34" charset="-122"/>
              </a:rPr>
              <a:t>；</a:t>
            </a:r>
            <a:endParaRPr lang="en-US" altLang="zh-CN" sz="2100" dirty="0">
              <a:latin typeface="微软雅黑" panose="020B0503020204020204" pitchFamily="34" charset="-122"/>
              <a:ea typeface="微软雅黑" panose="020B0503020204020204" pitchFamily="34" charset="-122"/>
            </a:endParaRPr>
          </a:p>
          <a:p>
            <a:pPr marL="890588" lvl="2" indent="0">
              <a:buNone/>
            </a:pPr>
            <a:r>
              <a:rPr lang="en-US" altLang="zh-CN" sz="2100" dirty="0">
                <a:latin typeface="微软雅黑" panose="020B0503020204020204" pitchFamily="34" charset="-122"/>
                <a:ea typeface="微软雅黑" panose="020B0503020204020204" pitchFamily="34" charset="-122"/>
              </a:rPr>
              <a:t>    else if </a:t>
            </a:r>
            <a:r>
              <a:rPr lang="zh-CN" altLang="en-US" sz="2100" dirty="0">
                <a:latin typeface="微软雅黑" panose="020B0503020204020204" pitchFamily="34" charset="-122"/>
                <a:ea typeface="微软雅黑" panose="020B0503020204020204" pitchFamily="34" charset="-122"/>
              </a:rPr>
              <a:t>（表达式</a:t>
            </a:r>
            <a:r>
              <a:rPr lang="en-US" altLang="zh-CN" sz="2100" dirty="0">
                <a:latin typeface="微软雅黑" panose="020B0503020204020204" pitchFamily="34" charset="-122"/>
                <a:ea typeface="微软雅黑" panose="020B0503020204020204" pitchFamily="34" charset="-122"/>
              </a:rPr>
              <a:t>n</a:t>
            </a:r>
            <a:r>
              <a:rPr lang="zh-CN" altLang="en-US" sz="2100" dirty="0">
                <a:latin typeface="微软雅黑" panose="020B0503020204020204" pitchFamily="34" charset="-122"/>
                <a:ea typeface="微软雅黑" panose="020B0503020204020204" pitchFamily="34" charset="-122"/>
              </a:rPr>
              <a:t>） 语句</a:t>
            </a:r>
            <a:r>
              <a:rPr lang="en-US" altLang="zh-CN" sz="2100" dirty="0">
                <a:latin typeface="微软雅黑" panose="020B0503020204020204" pitchFamily="34" charset="-122"/>
                <a:ea typeface="微软雅黑" panose="020B0503020204020204" pitchFamily="34" charset="-122"/>
              </a:rPr>
              <a:t>n</a:t>
            </a:r>
            <a:r>
              <a:rPr lang="zh-CN" altLang="en-US" sz="2100" dirty="0">
                <a:latin typeface="微软雅黑" panose="020B0503020204020204" pitchFamily="34" charset="-122"/>
                <a:ea typeface="微软雅黑" panose="020B0503020204020204" pitchFamily="34" charset="-122"/>
              </a:rPr>
              <a:t>；</a:t>
            </a:r>
            <a:endParaRPr lang="en-US" altLang="zh-CN" sz="2100" dirty="0">
              <a:latin typeface="微软雅黑" panose="020B0503020204020204" pitchFamily="34" charset="-122"/>
              <a:ea typeface="微软雅黑" panose="020B0503020204020204" pitchFamily="34" charset="-122"/>
            </a:endParaRPr>
          </a:p>
          <a:p>
            <a:pPr marL="914400" lvl="2" indent="0">
              <a:buNone/>
            </a:pPr>
            <a:r>
              <a:rPr lang="en-US" altLang="zh-CN" sz="2100" dirty="0" smtClean="0">
                <a:solidFill>
                  <a:srgbClr val="00B050"/>
                </a:solidFill>
                <a:latin typeface="微软雅黑" panose="020B0503020204020204" pitchFamily="34" charset="-122"/>
                <a:ea typeface="微软雅黑" panose="020B0503020204020204" pitchFamily="34" charset="-122"/>
              </a:rPr>
              <a:t>-</a:t>
            </a:r>
            <a:r>
              <a:rPr lang="zh-CN" altLang="en-US" sz="2100" dirty="0" smtClean="0">
                <a:solidFill>
                  <a:srgbClr val="00B050"/>
                </a:solidFill>
                <a:latin typeface="微软雅黑" panose="020B0503020204020204" pitchFamily="34" charset="-122"/>
                <a:ea typeface="微软雅黑" panose="020B0503020204020204" pitchFamily="34" charset="-122"/>
              </a:rPr>
              <a:t>这里“表达式”</a:t>
            </a:r>
            <a:r>
              <a:rPr lang="zh-CN" altLang="en-US" sz="2100" dirty="0">
                <a:solidFill>
                  <a:srgbClr val="00B050"/>
                </a:solidFill>
                <a:latin typeface="微软雅黑" panose="020B0503020204020204" pitchFamily="34" charset="-122"/>
                <a:ea typeface="微软雅黑" panose="020B0503020204020204" pitchFamily="34" charset="-122"/>
              </a:rPr>
              <a:t>为逻辑表达式或关系表达式，值为</a:t>
            </a:r>
            <a:r>
              <a:rPr lang="en-US" altLang="zh-CN" sz="2100" dirty="0" smtClean="0">
                <a:solidFill>
                  <a:srgbClr val="00B050"/>
                </a:solidFill>
                <a:latin typeface="微软雅黑" panose="020B0503020204020204" pitchFamily="34" charset="-122"/>
                <a:ea typeface="微软雅黑" panose="020B0503020204020204" pitchFamily="34" charset="-122"/>
              </a:rPr>
              <a:t>0</a:t>
            </a:r>
            <a:r>
              <a:rPr lang="zh-CN" altLang="en-US" sz="2100" dirty="0" smtClean="0">
                <a:solidFill>
                  <a:srgbClr val="00B050"/>
                </a:solidFill>
                <a:latin typeface="微软雅黑" panose="020B0503020204020204" pitchFamily="34" charset="-122"/>
                <a:ea typeface="微软雅黑" panose="020B0503020204020204" pitchFamily="34" charset="-122"/>
              </a:rPr>
              <a:t>或</a:t>
            </a:r>
            <a:r>
              <a:rPr lang="en-US" altLang="zh-CN" sz="2100" dirty="0">
                <a:solidFill>
                  <a:srgbClr val="00B050"/>
                </a:solidFill>
                <a:latin typeface="微软雅黑" panose="020B0503020204020204" pitchFamily="34" charset="-122"/>
                <a:ea typeface="微软雅黑" panose="020B0503020204020204" pitchFamily="34" charset="-122"/>
              </a:rPr>
              <a:t>z</a:t>
            </a:r>
            <a:r>
              <a:rPr lang="zh-CN" altLang="en-US" sz="2100" dirty="0" smtClean="0">
                <a:solidFill>
                  <a:srgbClr val="00B050"/>
                </a:solidFill>
                <a:latin typeface="微软雅黑" panose="020B0503020204020204" pitchFamily="34" charset="-122"/>
                <a:ea typeface="微软雅黑" panose="020B0503020204020204" pitchFamily="34" charset="-122"/>
              </a:rPr>
              <a:t>，判定   </a:t>
            </a:r>
            <a:endParaRPr lang="en-US" altLang="zh-CN" sz="2100" dirty="0" smtClean="0">
              <a:solidFill>
                <a:srgbClr val="00B050"/>
              </a:solidFill>
              <a:latin typeface="微软雅黑" panose="020B0503020204020204" pitchFamily="34" charset="-122"/>
              <a:ea typeface="微软雅黑" panose="020B0503020204020204" pitchFamily="34" charset="-122"/>
            </a:endParaRPr>
          </a:p>
          <a:p>
            <a:pPr marL="914400" lvl="2" indent="0">
              <a:buNone/>
            </a:pPr>
            <a:r>
              <a:rPr lang="en-US" altLang="zh-CN" sz="2100" dirty="0">
                <a:solidFill>
                  <a:srgbClr val="00B050"/>
                </a:solidFill>
                <a:latin typeface="微软雅黑" panose="020B0503020204020204" pitchFamily="34" charset="-122"/>
                <a:ea typeface="微软雅黑" panose="020B0503020204020204" pitchFamily="34" charset="-122"/>
              </a:rPr>
              <a:t> </a:t>
            </a:r>
            <a:r>
              <a:rPr lang="en-US" altLang="zh-CN" sz="2100" dirty="0" smtClean="0">
                <a:solidFill>
                  <a:srgbClr val="00B050"/>
                </a:solidFill>
                <a:latin typeface="微软雅黑" panose="020B0503020204020204" pitchFamily="34" charset="-122"/>
                <a:ea typeface="微软雅黑" panose="020B0503020204020204" pitchFamily="34" charset="-122"/>
              </a:rPr>
              <a:t> </a:t>
            </a:r>
            <a:r>
              <a:rPr lang="zh-CN" altLang="en-US" sz="2100" dirty="0" smtClean="0">
                <a:solidFill>
                  <a:srgbClr val="00B050"/>
                </a:solidFill>
                <a:latin typeface="微软雅黑" panose="020B0503020204020204" pitchFamily="34" charset="-122"/>
                <a:ea typeface="微软雅黑" panose="020B0503020204020204" pitchFamily="34" charset="-122"/>
              </a:rPr>
              <a:t>结果</a:t>
            </a:r>
            <a:r>
              <a:rPr lang="zh-CN" altLang="en-US" sz="2100" dirty="0">
                <a:solidFill>
                  <a:srgbClr val="00B050"/>
                </a:solidFill>
                <a:latin typeface="微软雅黑" panose="020B0503020204020204" pitchFamily="34" charset="-122"/>
                <a:ea typeface="微软雅黑" panose="020B0503020204020204" pitchFamily="34" charset="-122"/>
              </a:rPr>
              <a:t>为“假”</a:t>
            </a:r>
            <a:r>
              <a:rPr lang="zh-CN" altLang="en-US" sz="2100" dirty="0" smtClean="0">
                <a:solidFill>
                  <a:srgbClr val="00B050"/>
                </a:solidFill>
                <a:latin typeface="微软雅黑" panose="020B0503020204020204" pitchFamily="34" charset="-122"/>
                <a:ea typeface="微软雅黑" panose="020B0503020204020204" pitchFamily="34" charset="-122"/>
              </a:rPr>
              <a:t>；值为</a:t>
            </a:r>
            <a:r>
              <a:rPr lang="en-US" altLang="zh-CN" sz="2100" dirty="0">
                <a:solidFill>
                  <a:srgbClr val="00B050"/>
                </a:solidFill>
                <a:latin typeface="微软雅黑" panose="020B0503020204020204" pitchFamily="34" charset="-122"/>
                <a:ea typeface="微软雅黑" panose="020B0503020204020204" pitchFamily="34" charset="-122"/>
              </a:rPr>
              <a:t>1</a:t>
            </a:r>
            <a:r>
              <a:rPr lang="zh-CN" altLang="en-US" sz="2100" dirty="0" smtClean="0">
                <a:solidFill>
                  <a:srgbClr val="00B050"/>
                </a:solidFill>
                <a:latin typeface="微软雅黑" panose="020B0503020204020204" pitchFamily="34" charset="-122"/>
                <a:ea typeface="微软雅黑" panose="020B0503020204020204" pitchFamily="34" charset="-122"/>
              </a:rPr>
              <a:t>，判断结果</a:t>
            </a:r>
            <a:r>
              <a:rPr lang="zh-CN" altLang="en-US" sz="2100" dirty="0">
                <a:solidFill>
                  <a:srgbClr val="00B050"/>
                </a:solidFill>
                <a:latin typeface="微软雅黑" panose="020B0503020204020204" pitchFamily="34" charset="-122"/>
                <a:ea typeface="微软雅黑" panose="020B0503020204020204" pitchFamily="34" charset="-122"/>
              </a:rPr>
              <a:t>为“真”。</a:t>
            </a:r>
            <a:endParaRPr lang="en-US" altLang="zh-CN" sz="2100" dirty="0">
              <a:solidFill>
                <a:srgbClr val="00B050"/>
              </a:solidFill>
              <a:latin typeface="微软雅黑" panose="020B0503020204020204" pitchFamily="34" charset="-122"/>
              <a:ea typeface="微软雅黑" panose="020B0503020204020204" pitchFamily="34" charset="-122"/>
            </a:endParaRPr>
          </a:p>
          <a:p>
            <a:pPr marL="914400" lvl="2" indent="0">
              <a:buNone/>
            </a:pPr>
            <a:r>
              <a:rPr kumimoji="0" lang="en-US" altLang="zh-CN" sz="2100" dirty="0" smtClean="0">
                <a:solidFill>
                  <a:srgbClr val="00B050"/>
                </a:solidFill>
                <a:latin typeface="微软雅黑" panose="020B0503020204020204" pitchFamily="34" charset="-122"/>
                <a:ea typeface="微软雅黑" panose="020B0503020204020204" pitchFamily="34" charset="-122"/>
              </a:rPr>
              <a:t>-</a:t>
            </a:r>
            <a:r>
              <a:rPr kumimoji="0" lang="zh-CN" altLang="zh-CN" sz="2100" dirty="0" smtClean="0">
                <a:solidFill>
                  <a:srgbClr val="00B050"/>
                </a:solidFill>
                <a:latin typeface="微软雅黑" panose="020B0503020204020204" pitchFamily="34" charset="-122"/>
                <a:ea typeface="微软雅黑" panose="020B0503020204020204" pitchFamily="34" charset="-122"/>
              </a:rPr>
              <a:t>多</a:t>
            </a:r>
            <a:r>
              <a:rPr kumimoji="0" lang="zh-CN" altLang="en-US" sz="2100" dirty="0">
                <a:solidFill>
                  <a:srgbClr val="00B050"/>
                </a:solidFill>
                <a:latin typeface="微软雅黑" panose="020B0503020204020204" pitchFamily="34" charset="-122"/>
                <a:ea typeface="微软雅黑" panose="020B0503020204020204" pitchFamily="34" charset="-122"/>
              </a:rPr>
              <a:t>语句</a:t>
            </a:r>
            <a:r>
              <a:rPr kumimoji="0" lang="zh-CN" altLang="zh-CN" sz="2100" dirty="0">
                <a:solidFill>
                  <a:srgbClr val="00B050"/>
                </a:solidFill>
                <a:latin typeface="微软雅黑" panose="020B0503020204020204" pitchFamily="34" charset="-122"/>
                <a:ea typeface="微软雅黑" panose="020B0503020204020204" pitchFamily="34" charset="-122"/>
              </a:rPr>
              <a:t>时</a:t>
            </a:r>
            <a:r>
              <a:rPr kumimoji="0" lang="zh-CN" altLang="en-US" sz="2100" dirty="0">
                <a:solidFill>
                  <a:srgbClr val="00B050"/>
                </a:solidFill>
                <a:latin typeface="微软雅黑" panose="020B0503020204020204" pitchFamily="34" charset="-122"/>
                <a:ea typeface="微软雅黑" panose="020B0503020204020204" pitchFamily="34" charset="-122"/>
              </a:rPr>
              <a:t>使用</a:t>
            </a:r>
            <a:r>
              <a:rPr kumimoji="0" lang="zh-CN" altLang="zh-CN" sz="2100" dirty="0">
                <a:solidFill>
                  <a:srgbClr val="00B050"/>
                </a:solidFill>
                <a:latin typeface="微软雅黑" panose="020B0503020204020204" pitchFamily="34" charset="-122"/>
                <a:ea typeface="微软雅黑" panose="020B0503020204020204" pitchFamily="34" charset="-122"/>
              </a:rPr>
              <a:t>“</a:t>
            </a:r>
            <a:r>
              <a:rPr kumimoji="0" lang="en-US" altLang="zh-CN" sz="2100" dirty="0" smtClean="0">
                <a:solidFill>
                  <a:srgbClr val="00B050"/>
                </a:solidFill>
                <a:latin typeface="微软雅黑" panose="020B0503020204020204" pitchFamily="34" charset="-122"/>
                <a:ea typeface="微软雅黑" panose="020B0503020204020204" pitchFamily="34" charset="-122"/>
              </a:rPr>
              <a:t>begin-end</a:t>
            </a:r>
            <a:r>
              <a:rPr kumimoji="0" lang="zh-CN" altLang="en-US" sz="2100" dirty="0">
                <a:solidFill>
                  <a:srgbClr val="00B050"/>
                </a:solidFill>
                <a:latin typeface="微软雅黑" panose="020B0503020204020204" pitchFamily="34" charset="-122"/>
                <a:ea typeface="微软雅黑" panose="020B0503020204020204" pitchFamily="34" charset="-122"/>
              </a:rPr>
              <a:t>”，形成复合块语句</a:t>
            </a:r>
            <a:r>
              <a:rPr kumimoji="0" lang="zh-CN" altLang="en-US" sz="2100" dirty="0">
                <a:latin typeface="微软雅黑" panose="020B0503020204020204" pitchFamily="34" charset="-122"/>
                <a:ea typeface="微软雅黑" panose="020B0503020204020204" pitchFamily="34" charset="-122"/>
              </a:rPr>
              <a:t>。</a:t>
            </a:r>
            <a:endParaRPr kumimoji="0" lang="en-US" altLang="zh-CN" sz="2100" dirty="0">
              <a:latin typeface="微软雅黑" panose="020B0503020204020204" pitchFamily="34" charset="-122"/>
              <a:ea typeface="微软雅黑" panose="020B0503020204020204" pitchFamily="34" charset="-122"/>
            </a:endParaRPr>
          </a:p>
          <a:p>
            <a:pPr lvl="1"/>
            <a:r>
              <a:rPr lang="zh-CN" altLang="en-US" sz="2100" dirty="0">
                <a:latin typeface="微软雅黑" panose="020B0503020204020204" pitchFamily="34" charset="-122"/>
                <a:ea typeface="微软雅黑" panose="020B0503020204020204" pitchFamily="34" charset="-122"/>
              </a:rPr>
              <a:t>可转化为条件运算符。</a:t>
            </a:r>
            <a:endParaRPr lang="en-US" altLang="zh-CN" sz="2100" dirty="0">
              <a:latin typeface="微软雅黑" panose="020B0503020204020204" pitchFamily="34" charset="-122"/>
              <a:ea typeface="微软雅黑" panose="020B0503020204020204" pitchFamily="34" charset="-122"/>
            </a:endParaRPr>
          </a:p>
          <a:p>
            <a:pPr lvl="1"/>
            <a:r>
              <a:rPr lang="zh-CN" altLang="en-US" sz="2100" dirty="0">
                <a:latin typeface="微软雅黑" panose="020B0503020204020204" pitchFamily="34" charset="-122"/>
                <a:ea typeface="微软雅黑" panose="020B0503020204020204" pitchFamily="34" charset="-122"/>
              </a:rPr>
              <a:t>可综合成选择</a:t>
            </a:r>
            <a:r>
              <a:rPr lang="zh-CN" altLang="en-US" sz="2100" dirty="0" smtClean="0">
                <a:latin typeface="微软雅黑" panose="020B0503020204020204" pitchFamily="34" charset="-122"/>
                <a:ea typeface="微软雅黑" panose="020B0503020204020204" pitchFamily="34" charset="-122"/>
              </a:rPr>
              <a:t>电路，即多路选择器。</a:t>
            </a:r>
            <a:endParaRPr lang="zh-CN" altLang="en-US" sz="2100"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24CC4173-B56A-4185-B1EE-C0A609A24E4E}"/>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58</a:t>
            </a:fld>
            <a:endParaRPr lang="en-US" altLang="zh-CN"/>
          </a:p>
        </p:txBody>
      </p:sp>
    </p:spTree>
    <p:extLst>
      <p:ext uri="{BB962C8B-B14F-4D97-AF65-F5344CB8AC3E}">
        <p14:creationId xmlns:p14="http://schemas.microsoft.com/office/powerpoint/2010/main" val="2061552364"/>
      </p:ext>
    </p:extLst>
  </p:cSld>
  <p:clrMapOvr>
    <a:masterClrMapping/>
  </p:clrMapOvr>
  <p:transition spd="med">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CDD2DA-62C5-4A7C-90B3-C004BB1C76ED}"/>
              </a:ext>
            </a:extLst>
          </p:cNvPr>
          <p:cNvSpPr>
            <a:spLocks noGrp="1"/>
          </p:cNvSpPr>
          <p:nvPr>
            <p:ph type="title"/>
          </p:nvPr>
        </p:nvSpPr>
        <p:spPr/>
        <p:txBody>
          <a:bodyPr/>
          <a:lstStyle/>
          <a:p>
            <a:r>
              <a:rPr lang="en-US" altLang="zh-CN" b="1" dirty="0"/>
              <a:t>4.2 </a:t>
            </a:r>
            <a:r>
              <a:rPr lang="zh-CN" altLang="en-US" b="1" dirty="0"/>
              <a:t>行为建模中的过程语句</a:t>
            </a:r>
          </a:p>
        </p:txBody>
      </p:sp>
      <p:sp>
        <p:nvSpPr>
          <p:cNvPr id="3" name="内容占位符 2">
            <a:extLst>
              <a:ext uri="{FF2B5EF4-FFF2-40B4-BE49-F238E27FC236}">
                <a16:creationId xmlns:a16="http://schemas.microsoft.com/office/drawing/2014/main" id="{05D0B146-359E-4BFD-B97B-29A284A4C2B0}"/>
              </a:ext>
            </a:extLst>
          </p:cNvPr>
          <p:cNvSpPr>
            <a:spLocks noGrp="1"/>
          </p:cNvSpPr>
          <p:nvPr>
            <p:ph idx="1"/>
          </p:nvPr>
        </p:nvSpPr>
        <p:spPr>
          <a:xfrm>
            <a:off x="444500" y="889000"/>
            <a:ext cx="8523654" cy="5231176"/>
          </a:xfrm>
        </p:spPr>
        <p:txBody>
          <a:bodyPr/>
          <a:lstStyle/>
          <a:p>
            <a:pPr marL="457200" indent="-457200">
              <a:buSzPct val="100000"/>
              <a:buFont typeface="+mj-lt"/>
              <a:buAutoNum type="arabicPeriod" startAt="4"/>
            </a:pPr>
            <a:r>
              <a:rPr lang="en-US" altLang="zh-CN" sz="2200" b="1" dirty="0"/>
              <a:t>case</a:t>
            </a:r>
            <a:r>
              <a:rPr lang="zh-CN" altLang="en-US" sz="2200" b="1" dirty="0"/>
              <a:t>语句</a:t>
            </a:r>
            <a:endParaRPr lang="en-US" altLang="zh-CN" sz="2200" b="1" dirty="0"/>
          </a:p>
          <a:p>
            <a:pPr lvl="1"/>
            <a:r>
              <a:rPr lang="zh-CN" altLang="zh-CN" sz="2200" dirty="0" smtClean="0">
                <a:latin typeface="微软雅黑" panose="020B0503020204020204" pitchFamily="34" charset="-122"/>
                <a:ea typeface="微软雅黑" panose="020B0503020204020204" pitchFamily="34" charset="-122"/>
              </a:rPr>
              <a:t>根据表达式</a:t>
            </a:r>
            <a:r>
              <a:rPr lang="zh-CN" altLang="zh-CN" sz="2200" dirty="0">
                <a:latin typeface="微软雅黑" panose="020B0503020204020204" pitchFamily="34" charset="-122"/>
                <a:ea typeface="微软雅黑" panose="020B0503020204020204" pitchFamily="34" charset="-122"/>
              </a:rPr>
              <a:t>的值从</a:t>
            </a:r>
            <a:r>
              <a:rPr lang="zh-CN" altLang="zh-CN" sz="2200" dirty="0">
                <a:solidFill>
                  <a:srgbClr val="FF0000"/>
                </a:solidFill>
                <a:latin typeface="微软雅黑" panose="020B0503020204020204" pitchFamily="34" charset="-122"/>
                <a:ea typeface="微软雅黑" panose="020B0503020204020204" pitchFamily="34" charset="-122"/>
              </a:rPr>
              <a:t>多个分支</a:t>
            </a:r>
            <a:r>
              <a:rPr lang="zh-CN" altLang="zh-CN" sz="2200" dirty="0">
                <a:latin typeface="微软雅黑" panose="020B0503020204020204" pitchFamily="34" charset="-122"/>
                <a:ea typeface="微软雅黑" panose="020B0503020204020204" pitchFamily="34" charset="-122"/>
              </a:rPr>
              <a:t>中选择其中一个并按照所选择分支的描述来</a:t>
            </a:r>
            <a:r>
              <a:rPr lang="zh-CN" altLang="zh-CN" sz="2200" dirty="0">
                <a:solidFill>
                  <a:srgbClr val="C00000"/>
                </a:solidFill>
                <a:latin typeface="微软雅黑" panose="020B0503020204020204" pitchFamily="34" charset="-122"/>
                <a:ea typeface="微软雅黑" panose="020B0503020204020204" pitchFamily="34" charset="-122"/>
              </a:rPr>
              <a:t>更新寄存器变量</a:t>
            </a:r>
            <a:r>
              <a:rPr lang="zh-CN" altLang="zh-CN"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case</a:t>
            </a:r>
            <a:r>
              <a:rPr lang="zh-CN" altLang="zh-CN" sz="2200" dirty="0">
                <a:latin typeface="微软雅黑" panose="020B0503020204020204" pitchFamily="34" charset="-122"/>
                <a:ea typeface="微软雅黑" panose="020B0503020204020204" pitchFamily="34" charset="-122"/>
              </a:rPr>
              <a:t>语句的语法为：</a:t>
            </a:r>
            <a:endParaRPr lang="en-US" altLang="zh-CN" sz="2200" dirty="0">
              <a:latin typeface="微软雅黑" panose="020B0503020204020204" pitchFamily="34" charset="-122"/>
              <a:ea typeface="微软雅黑" panose="020B0503020204020204" pitchFamily="34" charset="-122"/>
            </a:endParaRPr>
          </a:p>
          <a:p>
            <a:pPr lvl="1"/>
            <a:endParaRPr lang="en-US" altLang="zh-CN" sz="2200" dirty="0" smtClean="0">
              <a:latin typeface="微软雅黑" panose="020B0503020204020204" pitchFamily="34" charset="-122"/>
              <a:ea typeface="微软雅黑" panose="020B0503020204020204" pitchFamily="34" charset="-122"/>
            </a:endParaRPr>
          </a:p>
          <a:p>
            <a:pPr lvl="1"/>
            <a:endParaRPr lang="en-US" altLang="zh-CN" sz="2200" dirty="0" smtClean="0">
              <a:latin typeface="微软雅黑" panose="020B0503020204020204" pitchFamily="34" charset="-122"/>
              <a:ea typeface="微软雅黑" panose="020B0503020204020204" pitchFamily="34" charset="-122"/>
            </a:endParaRPr>
          </a:p>
          <a:p>
            <a:pPr lvl="1"/>
            <a:endParaRPr lang="en-US" altLang="zh-CN" sz="2200" dirty="0">
              <a:latin typeface="微软雅黑" panose="020B0503020204020204" pitchFamily="34" charset="-122"/>
              <a:ea typeface="微软雅黑" panose="020B0503020204020204" pitchFamily="34" charset="-122"/>
            </a:endParaRPr>
          </a:p>
          <a:p>
            <a:pPr lvl="1"/>
            <a:r>
              <a:rPr lang="zh-CN" altLang="en-US" sz="2200" dirty="0" smtClean="0">
                <a:latin typeface="微软雅黑" panose="020B0503020204020204" pitchFamily="34" charset="-122"/>
                <a:ea typeface="微软雅黑" panose="020B0503020204020204" pitchFamily="34" charset="-122"/>
              </a:rPr>
              <a:t>每个“值”可以是</a:t>
            </a:r>
            <a:r>
              <a:rPr lang="zh-CN" altLang="en-US" sz="2200" dirty="0" smtClean="0">
                <a:solidFill>
                  <a:srgbClr val="C00000"/>
                </a:solidFill>
                <a:latin typeface="微软雅黑" panose="020B0503020204020204" pitchFamily="34" charset="-122"/>
                <a:ea typeface="微软雅黑" panose="020B0503020204020204" pitchFamily="34" charset="-122"/>
              </a:rPr>
              <a:t>表达式</a:t>
            </a:r>
            <a:endParaRPr lang="en-US" altLang="zh-CN" sz="2200" dirty="0" smtClean="0">
              <a:solidFill>
                <a:srgbClr val="C00000"/>
              </a:solidFill>
              <a:latin typeface="微软雅黑" panose="020B0503020204020204" pitchFamily="34" charset="-122"/>
              <a:ea typeface="微软雅黑" panose="020B0503020204020204" pitchFamily="34" charset="-122"/>
            </a:endParaRPr>
          </a:p>
          <a:p>
            <a:pPr lvl="1"/>
            <a:r>
              <a:rPr lang="zh-CN" altLang="en-US" sz="2200" dirty="0" smtClean="0">
                <a:latin typeface="微软雅黑" panose="020B0503020204020204" pitchFamily="34" charset="-122"/>
                <a:ea typeface="微软雅黑" panose="020B0503020204020204" pitchFamily="34" charset="-122"/>
              </a:rPr>
              <a:t>可</a:t>
            </a:r>
            <a:r>
              <a:rPr lang="zh-CN" altLang="en-US" sz="2200" dirty="0">
                <a:latin typeface="微软雅黑" panose="020B0503020204020204" pitchFamily="34" charset="-122"/>
                <a:ea typeface="微软雅黑" panose="020B0503020204020204" pitchFamily="34" charset="-122"/>
              </a:rPr>
              <a:t>转换为</a:t>
            </a:r>
            <a:r>
              <a:rPr lang="zh-CN" altLang="en-US" sz="2200" dirty="0" smtClean="0">
                <a:latin typeface="微软雅黑" panose="020B0503020204020204" pitchFamily="34" charset="-122"/>
                <a:ea typeface="微软雅黑" panose="020B0503020204020204" pitchFamily="34" charset="-122"/>
              </a:rPr>
              <a:t>嵌套</a:t>
            </a:r>
            <a:r>
              <a:rPr lang="zh-CN" altLang="en-US" sz="2200" dirty="0">
                <a:latin typeface="微软雅黑" panose="020B0503020204020204" pitchFamily="34" charset="-122"/>
                <a:ea typeface="微软雅黑" panose="020B0503020204020204" pitchFamily="34" charset="-122"/>
              </a:rPr>
              <a:t>的</a:t>
            </a:r>
            <a:r>
              <a:rPr lang="en-US" altLang="zh-CN" sz="2200" dirty="0" smtClean="0">
                <a:latin typeface="微软雅黑" panose="020B0503020204020204" pitchFamily="34" charset="-122"/>
                <a:ea typeface="微软雅黑" panose="020B0503020204020204" pitchFamily="34" charset="-122"/>
              </a:rPr>
              <a:t>if-else</a:t>
            </a:r>
            <a:endParaRPr lang="en-US" altLang="zh-CN" sz="2200" dirty="0">
              <a:latin typeface="微软雅黑" panose="020B0503020204020204" pitchFamily="34" charset="-122"/>
              <a:ea typeface="微软雅黑" panose="020B0503020204020204" pitchFamily="34" charset="-122"/>
            </a:endParaRPr>
          </a:p>
          <a:p>
            <a:pPr lvl="1"/>
            <a:r>
              <a:rPr lang="zh-CN" altLang="zh-CN" sz="2200" dirty="0">
                <a:latin typeface="微软雅黑" panose="020B0503020204020204" pitchFamily="34" charset="-122"/>
                <a:ea typeface="微软雅黑" panose="020B0503020204020204" pitchFamily="34" charset="-122"/>
              </a:rPr>
              <a:t>用于译码器、多路选择器</a:t>
            </a:r>
            <a:r>
              <a:rPr lang="zh-CN" altLang="en-US" sz="2200" dirty="0">
                <a:latin typeface="微软雅黑" panose="020B0503020204020204" pitchFamily="34" charset="-122"/>
                <a:ea typeface="微软雅黑" panose="020B0503020204020204" pitchFamily="34" charset="-122"/>
              </a:rPr>
              <a:t>等</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smtClean="0">
                <a:latin typeface="微软雅黑" panose="020B0503020204020204" pitchFamily="34" charset="-122"/>
                <a:ea typeface="微软雅黑" panose="020B0503020204020204" pitchFamily="34" charset="-122"/>
              </a:rPr>
              <a:t>在</a:t>
            </a:r>
            <a:r>
              <a:rPr lang="zh-CN" altLang="en-US" sz="2200" dirty="0">
                <a:latin typeface="微软雅黑" panose="020B0503020204020204" pitchFamily="34" charset="-122"/>
                <a:ea typeface="微软雅黑" panose="020B0503020204020204" pitchFamily="34" charset="-122"/>
              </a:rPr>
              <a:t>组合逻辑电路设计中，</a:t>
            </a:r>
            <a:r>
              <a:rPr lang="en-US" altLang="zh-CN" sz="2200" dirty="0">
                <a:latin typeface="微软雅黑" panose="020B0503020204020204" pitchFamily="34" charset="-122"/>
                <a:ea typeface="微软雅黑" panose="020B0503020204020204" pitchFamily="34" charset="-122"/>
              </a:rPr>
              <a:t>case</a:t>
            </a:r>
            <a:r>
              <a:rPr lang="zh-CN" altLang="en-US" sz="2200" dirty="0">
                <a:solidFill>
                  <a:srgbClr val="FF0000"/>
                </a:solidFill>
                <a:latin typeface="微软雅黑" panose="020B0503020204020204" pitchFamily="34" charset="-122"/>
                <a:ea typeface="微软雅黑" panose="020B0503020204020204" pitchFamily="34" charset="-122"/>
              </a:rPr>
              <a:t>要覆盖所有分支</a:t>
            </a:r>
            <a:r>
              <a:rPr lang="zh-CN" altLang="en-US" sz="2200" dirty="0">
                <a:latin typeface="微软雅黑" panose="020B0503020204020204" pitchFamily="34" charset="-122"/>
                <a:ea typeface="微软雅黑" panose="020B0503020204020204" pitchFamily="34" charset="-122"/>
              </a:rPr>
              <a:t>情况，否则会综合成</a:t>
            </a:r>
            <a:r>
              <a:rPr lang="zh-CN" altLang="en-US" sz="2200" dirty="0">
                <a:solidFill>
                  <a:srgbClr val="FF0000"/>
                </a:solidFill>
                <a:latin typeface="微软雅黑" panose="020B0503020204020204" pitchFamily="34" charset="-122"/>
                <a:ea typeface="微软雅黑" panose="020B0503020204020204" pitchFamily="34" charset="-122"/>
              </a:rPr>
              <a:t>锁存器</a:t>
            </a:r>
            <a:r>
              <a:rPr lang="zh-CN" altLang="en-US" sz="2200" dirty="0">
                <a:latin typeface="微软雅黑" panose="020B0503020204020204" pitchFamily="34" charset="-122"/>
                <a:ea typeface="微软雅黑" panose="020B0503020204020204" pitchFamily="34" charset="-122"/>
              </a:rPr>
              <a:t>保持原值，与预期电路不符。</a:t>
            </a:r>
            <a:endParaRPr lang="en-US" altLang="zh-CN" sz="2200"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24CC4173-B56A-4185-B1EE-C0A609A24E4E}"/>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59</a:t>
            </a:fld>
            <a:endParaRPr lang="en-US" altLang="zh-CN"/>
          </a:p>
        </p:txBody>
      </p:sp>
      <p:sp>
        <p:nvSpPr>
          <p:cNvPr id="5" name="Text Box 5">
            <a:extLst>
              <a:ext uri="{FF2B5EF4-FFF2-40B4-BE49-F238E27FC236}">
                <a16:creationId xmlns:a16="http://schemas.microsoft.com/office/drawing/2014/main" id="{2B819FA7-2815-497B-876C-B5475A0385F3}"/>
              </a:ext>
            </a:extLst>
          </p:cNvPr>
          <p:cNvSpPr txBox="1">
            <a:spLocks noChangeArrowheads="1"/>
          </p:cNvSpPr>
          <p:nvPr/>
        </p:nvSpPr>
        <p:spPr bwMode="auto">
          <a:xfrm>
            <a:off x="5109590" y="1942355"/>
            <a:ext cx="3350842" cy="258070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nchor="b">
            <a:spAutoFit/>
          </a:bodyPr>
          <a:lstStyle/>
          <a:p>
            <a:pPr algn="just" eaLnBrk="0" hangingPunct="0">
              <a:lnSpc>
                <a:spcPct val="110000"/>
              </a:lnSpc>
            </a:pPr>
            <a:r>
              <a:rPr lang="en-US" altLang="zh-CN" sz="2100" dirty="0">
                <a:solidFill>
                  <a:srgbClr val="FF0066"/>
                </a:solidFill>
                <a:latin typeface="微软雅黑" panose="020B0503020204020204" pitchFamily="34" charset="-122"/>
                <a:ea typeface="微软雅黑" panose="020B0503020204020204" pitchFamily="34" charset="-122"/>
              </a:rPr>
              <a:t>case</a:t>
            </a:r>
            <a:r>
              <a:rPr lang="zh-CN" altLang="en-US" sz="2100" dirty="0">
                <a:solidFill>
                  <a:schemeClr val="tx1"/>
                </a:solidFill>
                <a:latin typeface="微软雅黑" panose="020B0503020204020204" pitchFamily="34" charset="-122"/>
                <a:ea typeface="微软雅黑" panose="020B0503020204020204" pitchFamily="34" charset="-122"/>
              </a:rPr>
              <a:t>（</a:t>
            </a:r>
            <a:r>
              <a:rPr lang="zh-CN" altLang="en-US" sz="2100" dirty="0">
                <a:latin typeface="微软雅黑" panose="020B0503020204020204" pitchFamily="34" charset="-122"/>
                <a:ea typeface="微软雅黑" panose="020B0503020204020204" pitchFamily="34" charset="-122"/>
              </a:rPr>
              <a:t>选择</a:t>
            </a:r>
            <a:r>
              <a:rPr lang="zh-CN" altLang="en-US" sz="2100" dirty="0">
                <a:solidFill>
                  <a:schemeClr val="tx1"/>
                </a:solidFill>
                <a:latin typeface="微软雅黑" panose="020B0503020204020204" pitchFamily="34" charset="-122"/>
                <a:ea typeface="微软雅黑" panose="020B0503020204020204" pitchFamily="34" charset="-122"/>
              </a:rPr>
              <a:t>表达式） </a:t>
            </a:r>
          </a:p>
          <a:p>
            <a:pPr algn="just" eaLnBrk="0" hangingPunct="0">
              <a:lnSpc>
                <a:spcPct val="110000"/>
              </a:lnSpc>
            </a:pPr>
            <a:r>
              <a:rPr lang="zh-CN" altLang="en-US" sz="2100" dirty="0">
                <a:solidFill>
                  <a:schemeClr val="tx1"/>
                </a:solidFill>
                <a:latin typeface="微软雅黑" panose="020B0503020204020204" pitchFamily="34" charset="-122"/>
                <a:ea typeface="微软雅黑" panose="020B0503020204020204" pitchFamily="34" charset="-122"/>
              </a:rPr>
              <a:t>    值</a:t>
            </a:r>
            <a:r>
              <a:rPr lang="en-US" altLang="zh-CN" sz="2100" dirty="0">
                <a:solidFill>
                  <a:schemeClr val="tx1"/>
                </a:solidFill>
                <a:latin typeface="微软雅黑" panose="020B0503020204020204" pitchFamily="34" charset="-122"/>
                <a:ea typeface="微软雅黑" panose="020B0503020204020204" pitchFamily="34" charset="-122"/>
              </a:rPr>
              <a:t>1</a:t>
            </a:r>
            <a:r>
              <a:rPr lang="zh-CN" altLang="en-US" sz="2100" dirty="0">
                <a:solidFill>
                  <a:schemeClr val="tx1"/>
                </a:solidFill>
                <a:latin typeface="微软雅黑" panose="020B0503020204020204" pitchFamily="34" charset="-122"/>
                <a:ea typeface="微软雅黑" panose="020B0503020204020204" pitchFamily="34" charset="-122"/>
              </a:rPr>
              <a:t>：语句</a:t>
            </a:r>
            <a:r>
              <a:rPr lang="en-US" altLang="zh-CN" sz="2100" dirty="0">
                <a:solidFill>
                  <a:schemeClr val="tx1"/>
                </a:solidFill>
                <a:latin typeface="微软雅黑" panose="020B0503020204020204" pitchFamily="34" charset="-122"/>
                <a:ea typeface="微软雅黑" panose="020B0503020204020204" pitchFamily="34" charset="-122"/>
              </a:rPr>
              <a:t>1</a:t>
            </a:r>
            <a:r>
              <a:rPr lang="zh-CN" altLang="en-US" sz="2100" dirty="0">
                <a:solidFill>
                  <a:schemeClr val="tx1"/>
                </a:solidFill>
                <a:latin typeface="微软雅黑" panose="020B0503020204020204" pitchFamily="34" charset="-122"/>
                <a:ea typeface="微软雅黑" panose="020B0503020204020204" pitchFamily="34" charset="-122"/>
              </a:rPr>
              <a:t>；</a:t>
            </a:r>
          </a:p>
          <a:p>
            <a:pPr algn="just" eaLnBrk="0" hangingPunct="0">
              <a:lnSpc>
                <a:spcPct val="110000"/>
              </a:lnSpc>
            </a:pPr>
            <a:r>
              <a:rPr lang="zh-CN" altLang="en-US" sz="2100" dirty="0">
                <a:solidFill>
                  <a:schemeClr val="tx1"/>
                </a:solidFill>
                <a:latin typeface="微软雅黑" panose="020B0503020204020204" pitchFamily="34" charset="-122"/>
                <a:ea typeface="微软雅黑" panose="020B0503020204020204" pitchFamily="34" charset="-122"/>
              </a:rPr>
              <a:t>    值</a:t>
            </a:r>
            <a:r>
              <a:rPr lang="en-US" altLang="zh-CN" sz="2100" dirty="0">
                <a:solidFill>
                  <a:schemeClr val="tx1"/>
                </a:solidFill>
                <a:latin typeface="微软雅黑" panose="020B0503020204020204" pitchFamily="34" charset="-122"/>
                <a:ea typeface="微软雅黑" panose="020B0503020204020204" pitchFamily="34" charset="-122"/>
              </a:rPr>
              <a:t>2</a:t>
            </a:r>
            <a:r>
              <a:rPr lang="zh-CN" altLang="en-US" sz="2100" dirty="0">
                <a:solidFill>
                  <a:schemeClr val="tx1"/>
                </a:solidFill>
                <a:latin typeface="微软雅黑" panose="020B0503020204020204" pitchFamily="34" charset="-122"/>
                <a:ea typeface="微软雅黑" panose="020B0503020204020204" pitchFamily="34" charset="-122"/>
              </a:rPr>
              <a:t>：语句</a:t>
            </a:r>
            <a:r>
              <a:rPr lang="en-US" altLang="zh-CN" sz="2100" dirty="0">
                <a:solidFill>
                  <a:schemeClr val="tx1"/>
                </a:solidFill>
                <a:latin typeface="微软雅黑" panose="020B0503020204020204" pitchFamily="34" charset="-122"/>
                <a:ea typeface="微软雅黑" panose="020B0503020204020204" pitchFamily="34" charset="-122"/>
              </a:rPr>
              <a:t>2</a:t>
            </a:r>
            <a:r>
              <a:rPr lang="zh-CN" altLang="en-US" sz="2100" dirty="0">
                <a:solidFill>
                  <a:schemeClr val="tx1"/>
                </a:solidFill>
                <a:latin typeface="微软雅黑" panose="020B0503020204020204" pitchFamily="34" charset="-122"/>
                <a:ea typeface="微软雅黑" panose="020B0503020204020204" pitchFamily="34" charset="-122"/>
              </a:rPr>
              <a:t>；</a:t>
            </a:r>
          </a:p>
          <a:p>
            <a:pPr algn="just" eaLnBrk="0" hangingPunct="0">
              <a:lnSpc>
                <a:spcPct val="110000"/>
              </a:lnSpc>
            </a:pPr>
            <a:r>
              <a:rPr lang="zh-CN" altLang="en-US" sz="2100" dirty="0">
                <a:solidFill>
                  <a:schemeClr val="tx1"/>
                </a:solidFill>
                <a:latin typeface="微软雅黑" panose="020B0503020204020204" pitchFamily="34" charset="-122"/>
                <a:ea typeface="微软雅黑" panose="020B0503020204020204" pitchFamily="34" charset="-122"/>
              </a:rPr>
              <a:t>      </a:t>
            </a:r>
            <a:r>
              <a:rPr lang="en-US" altLang="zh-CN" sz="2100" dirty="0">
                <a:solidFill>
                  <a:schemeClr val="tx1"/>
                </a:solidFill>
                <a:latin typeface="微软雅黑" panose="020B0503020204020204" pitchFamily="34" charset="-122"/>
                <a:ea typeface="微软雅黑" panose="020B0503020204020204" pitchFamily="34" charset="-122"/>
              </a:rPr>
              <a:t>…</a:t>
            </a:r>
          </a:p>
          <a:p>
            <a:pPr algn="just" eaLnBrk="0" hangingPunct="0">
              <a:lnSpc>
                <a:spcPct val="110000"/>
              </a:lnSpc>
            </a:pPr>
            <a:r>
              <a:rPr lang="en-US" altLang="zh-CN" sz="2100" dirty="0">
                <a:solidFill>
                  <a:schemeClr val="tx1"/>
                </a:solidFill>
                <a:latin typeface="微软雅黑" panose="020B0503020204020204" pitchFamily="34" charset="-122"/>
                <a:ea typeface="微软雅黑" panose="020B0503020204020204" pitchFamily="34" charset="-122"/>
              </a:rPr>
              <a:t>    </a:t>
            </a:r>
            <a:r>
              <a:rPr lang="zh-CN" altLang="en-US" sz="2100" dirty="0">
                <a:solidFill>
                  <a:schemeClr val="tx1"/>
                </a:solidFill>
                <a:latin typeface="微软雅黑" panose="020B0503020204020204" pitchFamily="34" charset="-122"/>
                <a:ea typeface="微软雅黑" panose="020B0503020204020204" pitchFamily="34" charset="-122"/>
              </a:rPr>
              <a:t>值</a:t>
            </a:r>
            <a:r>
              <a:rPr lang="en-US" altLang="zh-CN" sz="2100" dirty="0">
                <a:solidFill>
                  <a:schemeClr val="tx1"/>
                </a:solidFill>
                <a:latin typeface="微软雅黑" panose="020B0503020204020204" pitchFamily="34" charset="-122"/>
                <a:ea typeface="微软雅黑" panose="020B0503020204020204" pitchFamily="34" charset="-122"/>
              </a:rPr>
              <a:t>n</a:t>
            </a:r>
            <a:r>
              <a:rPr lang="zh-CN" altLang="en-US" sz="2100" dirty="0">
                <a:solidFill>
                  <a:schemeClr val="tx1"/>
                </a:solidFill>
                <a:latin typeface="微软雅黑" panose="020B0503020204020204" pitchFamily="34" charset="-122"/>
                <a:ea typeface="微软雅黑" panose="020B0503020204020204" pitchFamily="34" charset="-122"/>
              </a:rPr>
              <a:t>：语句</a:t>
            </a:r>
            <a:r>
              <a:rPr lang="en-US" altLang="zh-CN" sz="2100" dirty="0">
                <a:solidFill>
                  <a:schemeClr val="tx1"/>
                </a:solidFill>
                <a:latin typeface="微软雅黑" panose="020B0503020204020204" pitchFamily="34" charset="-122"/>
                <a:ea typeface="微软雅黑" panose="020B0503020204020204" pitchFamily="34" charset="-122"/>
              </a:rPr>
              <a:t>n</a:t>
            </a:r>
            <a:r>
              <a:rPr lang="zh-CN" altLang="en-US" sz="2100" dirty="0">
                <a:solidFill>
                  <a:schemeClr val="tx1"/>
                </a:solidFill>
                <a:latin typeface="微软雅黑" panose="020B0503020204020204" pitchFamily="34" charset="-122"/>
                <a:ea typeface="微软雅黑" panose="020B0503020204020204" pitchFamily="34" charset="-122"/>
              </a:rPr>
              <a:t>；</a:t>
            </a:r>
          </a:p>
          <a:p>
            <a:pPr algn="just" eaLnBrk="0" hangingPunct="0">
              <a:lnSpc>
                <a:spcPct val="110000"/>
              </a:lnSpc>
            </a:pPr>
            <a:r>
              <a:rPr lang="zh-CN" altLang="en-US" sz="2100" dirty="0">
                <a:solidFill>
                  <a:srgbClr val="FF0066"/>
                </a:solidFill>
                <a:latin typeface="微软雅黑" panose="020B0503020204020204" pitchFamily="34" charset="-122"/>
                <a:ea typeface="微软雅黑" panose="020B0503020204020204" pitchFamily="34" charset="-122"/>
              </a:rPr>
              <a:t>    </a:t>
            </a:r>
            <a:r>
              <a:rPr lang="en-US" altLang="zh-CN" sz="2100" dirty="0" smtClean="0">
                <a:solidFill>
                  <a:srgbClr val="FF0066"/>
                </a:solidFill>
                <a:latin typeface="微软雅黑" panose="020B0503020204020204" pitchFamily="34" charset="-122"/>
                <a:ea typeface="微软雅黑" panose="020B0503020204020204" pitchFamily="34" charset="-122"/>
              </a:rPr>
              <a:t>[</a:t>
            </a:r>
            <a:r>
              <a:rPr lang="en-US" altLang="zh-CN" sz="2100" dirty="0" smtClean="0">
                <a:solidFill>
                  <a:srgbClr val="FF0000"/>
                </a:solidFill>
                <a:latin typeface="微软雅黑" panose="020B0503020204020204" pitchFamily="34" charset="-122"/>
                <a:ea typeface="微软雅黑" panose="020B0503020204020204" pitchFamily="34" charset="-122"/>
              </a:rPr>
              <a:t>default</a:t>
            </a:r>
            <a:r>
              <a:rPr lang="en-US" altLang="zh-CN" sz="2100" dirty="0">
                <a:solidFill>
                  <a:schemeClr val="tx1"/>
                </a:solidFill>
                <a:latin typeface="微软雅黑" panose="020B0503020204020204" pitchFamily="34" charset="-122"/>
                <a:ea typeface="微软雅黑" panose="020B0503020204020204" pitchFamily="34" charset="-122"/>
              </a:rPr>
              <a:t>:</a:t>
            </a:r>
            <a:r>
              <a:rPr lang="en-US" altLang="zh-CN" sz="2100" dirty="0">
                <a:solidFill>
                  <a:srgbClr val="FF0066"/>
                </a:solidFill>
                <a:latin typeface="微软雅黑" panose="020B0503020204020204" pitchFamily="34" charset="-122"/>
                <a:ea typeface="微软雅黑" panose="020B0503020204020204" pitchFamily="34" charset="-122"/>
              </a:rPr>
              <a:t> </a:t>
            </a:r>
            <a:r>
              <a:rPr lang="zh-CN" altLang="en-US" sz="2100" dirty="0">
                <a:solidFill>
                  <a:schemeClr val="tx1"/>
                </a:solidFill>
                <a:latin typeface="微软雅黑" panose="020B0503020204020204" pitchFamily="34" charset="-122"/>
                <a:ea typeface="微软雅黑" panose="020B0503020204020204" pitchFamily="34" charset="-122"/>
              </a:rPr>
              <a:t>语句</a:t>
            </a:r>
            <a:r>
              <a:rPr lang="en-US" altLang="zh-CN" sz="2100" dirty="0">
                <a:solidFill>
                  <a:schemeClr val="tx1"/>
                </a:solidFill>
                <a:latin typeface="微软雅黑" panose="020B0503020204020204" pitchFamily="34" charset="-122"/>
                <a:ea typeface="微软雅黑" panose="020B0503020204020204" pitchFamily="34" charset="-122"/>
              </a:rPr>
              <a:t>n+1</a:t>
            </a:r>
            <a:r>
              <a:rPr lang="zh-CN" altLang="en-US" sz="2100" dirty="0" smtClean="0">
                <a:solidFill>
                  <a:schemeClr val="tx1"/>
                </a:solidFill>
                <a:latin typeface="微软雅黑" panose="020B0503020204020204" pitchFamily="34" charset="-122"/>
                <a:ea typeface="微软雅黑" panose="020B0503020204020204" pitchFamily="34" charset="-122"/>
              </a:rPr>
              <a:t>；</a:t>
            </a:r>
            <a:r>
              <a:rPr lang="en-US" altLang="zh-CN" sz="2100" dirty="0" smtClean="0">
                <a:solidFill>
                  <a:schemeClr val="tx1"/>
                </a:solidFill>
                <a:latin typeface="微软雅黑" panose="020B0503020204020204" pitchFamily="34" charset="-122"/>
                <a:ea typeface="微软雅黑" panose="020B0503020204020204" pitchFamily="34" charset="-122"/>
              </a:rPr>
              <a:t>]</a:t>
            </a:r>
            <a:endParaRPr lang="zh-CN" altLang="en-US" sz="2100" dirty="0">
              <a:solidFill>
                <a:schemeClr val="tx1"/>
              </a:solidFill>
              <a:latin typeface="微软雅黑" panose="020B0503020204020204" pitchFamily="34" charset="-122"/>
              <a:ea typeface="微软雅黑" panose="020B0503020204020204" pitchFamily="34" charset="-122"/>
            </a:endParaRPr>
          </a:p>
          <a:p>
            <a:pPr algn="just" eaLnBrk="0" hangingPunct="0">
              <a:lnSpc>
                <a:spcPct val="110000"/>
              </a:lnSpc>
            </a:pPr>
            <a:r>
              <a:rPr lang="en-US" altLang="zh-CN" sz="2100" dirty="0" err="1">
                <a:solidFill>
                  <a:srgbClr val="FF0066"/>
                </a:solidFill>
                <a:latin typeface="微软雅黑" panose="020B0503020204020204" pitchFamily="34" charset="-122"/>
                <a:ea typeface="微软雅黑" panose="020B0503020204020204" pitchFamily="34" charset="-122"/>
              </a:rPr>
              <a:t>endcase</a:t>
            </a:r>
            <a:endParaRPr lang="en-US" altLang="zh-CN" sz="2100" dirty="0">
              <a:solidFill>
                <a:srgbClr val="FF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61605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9FDEB4-3CB6-42A7-AD68-46FCF8C9E6CE}"/>
              </a:ext>
            </a:extLst>
          </p:cNvPr>
          <p:cNvSpPr>
            <a:spLocks noGrp="1"/>
          </p:cNvSpPr>
          <p:nvPr>
            <p:ph type="title"/>
          </p:nvPr>
        </p:nvSpPr>
        <p:spPr/>
        <p:txBody>
          <a:bodyPr/>
          <a:lstStyle/>
          <a:p>
            <a:r>
              <a:rPr lang="en-US" altLang="zh-CN" b="1" dirty="0"/>
              <a:t>1.1 PLD</a:t>
            </a:r>
            <a:r>
              <a:rPr lang="zh-CN" altLang="zh-CN" b="1" dirty="0"/>
              <a:t>器件</a:t>
            </a:r>
            <a:endParaRPr lang="zh-CN" altLang="en-US" b="1" dirty="0"/>
          </a:p>
        </p:txBody>
      </p:sp>
      <p:sp>
        <p:nvSpPr>
          <p:cNvPr id="3" name="内容占位符 2">
            <a:extLst>
              <a:ext uri="{FF2B5EF4-FFF2-40B4-BE49-F238E27FC236}">
                <a16:creationId xmlns:a16="http://schemas.microsoft.com/office/drawing/2014/main" id="{07D37144-06F8-4EA4-A609-CC335C424BED}"/>
              </a:ext>
            </a:extLst>
          </p:cNvPr>
          <p:cNvSpPr>
            <a:spLocks noGrp="1"/>
          </p:cNvSpPr>
          <p:nvPr>
            <p:ph idx="1"/>
          </p:nvPr>
        </p:nvSpPr>
        <p:spPr>
          <a:xfrm>
            <a:off x="213715" y="825142"/>
            <a:ext cx="8318725" cy="863826"/>
          </a:xfrm>
        </p:spPr>
        <p:txBody>
          <a:bodyPr/>
          <a:lstStyle/>
          <a:p>
            <a:r>
              <a:rPr lang="zh-CN" altLang="zh-CN" sz="2200" b="1" dirty="0"/>
              <a:t>可编程只读存储器（</a:t>
            </a:r>
            <a:r>
              <a:rPr lang="en-US" altLang="zh-CN" sz="2200" b="1" dirty="0"/>
              <a:t>Programmable Read Only Memory</a:t>
            </a:r>
            <a:r>
              <a:rPr lang="zh-CN" altLang="zh-CN" sz="2200" b="1" dirty="0"/>
              <a:t>，</a:t>
            </a:r>
            <a:r>
              <a:rPr lang="en-US" altLang="zh-CN" sz="2200" b="1" dirty="0"/>
              <a:t>PROM</a:t>
            </a:r>
            <a:r>
              <a:rPr lang="zh-CN" altLang="zh-CN" sz="2200" b="1" dirty="0"/>
              <a:t>）是一种</a:t>
            </a:r>
            <a:r>
              <a:rPr lang="zh-CN" altLang="zh-CN" sz="2200" b="1" dirty="0">
                <a:solidFill>
                  <a:schemeClr val="accent2"/>
                </a:solidFill>
              </a:rPr>
              <a:t>与阵列固定</a:t>
            </a:r>
            <a:r>
              <a:rPr lang="zh-CN" altLang="zh-CN" sz="2200" b="1" dirty="0"/>
              <a:t>、</a:t>
            </a:r>
            <a:r>
              <a:rPr lang="zh-CN" altLang="zh-CN" sz="2200" b="1" dirty="0">
                <a:solidFill>
                  <a:srgbClr val="FF0000"/>
                </a:solidFill>
              </a:rPr>
              <a:t>或阵列可编程</a:t>
            </a:r>
            <a:r>
              <a:rPr lang="zh-CN" altLang="zh-CN" sz="2200" b="1" dirty="0"/>
              <a:t>的简单</a:t>
            </a:r>
            <a:r>
              <a:rPr lang="en-US" altLang="zh-CN" sz="2200" b="1" dirty="0"/>
              <a:t>PLD</a:t>
            </a:r>
            <a:r>
              <a:rPr lang="zh-CN" altLang="en-US" sz="2200" b="1" dirty="0"/>
              <a:t>。</a:t>
            </a:r>
          </a:p>
        </p:txBody>
      </p:sp>
      <p:sp>
        <p:nvSpPr>
          <p:cNvPr id="6" name="灯片编号占位符 5">
            <a:extLst>
              <a:ext uri="{FF2B5EF4-FFF2-40B4-BE49-F238E27FC236}">
                <a16:creationId xmlns:a16="http://schemas.microsoft.com/office/drawing/2014/main" id="{B6A09220-A6E0-47DE-A7BB-17AE056CAA63}"/>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6</a:t>
            </a:fld>
            <a:endParaRPr lang="en-US" altLang="zh-CN"/>
          </a:p>
        </p:txBody>
      </p:sp>
      <p:pic>
        <p:nvPicPr>
          <p:cNvPr id="5" name="图片 4"/>
          <p:cNvPicPr>
            <a:picLocks noChangeAspect="1"/>
          </p:cNvPicPr>
          <p:nvPr/>
        </p:nvPicPr>
        <p:blipFill>
          <a:blip r:embed="rId2"/>
          <a:stretch>
            <a:fillRect/>
          </a:stretch>
        </p:blipFill>
        <p:spPr>
          <a:xfrm>
            <a:off x="212026" y="1843863"/>
            <a:ext cx="6247581" cy="4753489"/>
          </a:xfrm>
          <a:prstGeom prst="rect">
            <a:avLst/>
          </a:prstGeom>
        </p:spPr>
      </p:pic>
      <p:sp>
        <p:nvSpPr>
          <p:cNvPr id="7" name="矩形 6"/>
          <p:cNvSpPr/>
          <p:nvPr/>
        </p:nvSpPr>
        <p:spPr>
          <a:xfrm>
            <a:off x="6660233" y="1916832"/>
            <a:ext cx="2232248" cy="3868175"/>
          </a:xfrm>
          <a:prstGeom prst="rect">
            <a:avLst/>
          </a:prstGeom>
        </p:spPr>
        <p:txBody>
          <a:bodyPr wrap="square">
            <a:spAutoFit/>
          </a:bodyPr>
          <a:lstStyle/>
          <a:p>
            <a:pPr>
              <a:lnSpc>
                <a:spcPct val="120000"/>
              </a:lnSpc>
              <a:spcBef>
                <a:spcPts val="1200"/>
              </a:spcBef>
            </a:pPr>
            <a:r>
              <a:rPr lang="zh-CN" altLang="en-US" sz="2200" dirty="0">
                <a:solidFill>
                  <a:schemeClr val="accent2"/>
                </a:solidFill>
                <a:latin typeface="微软雅黑" panose="020B0503020204020204" pitchFamily="34" charset="-122"/>
                <a:ea typeface="微软雅黑" panose="020B0503020204020204" pitchFamily="34" charset="-122"/>
              </a:rPr>
              <a:t>任何逻辑函数转换成</a:t>
            </a:r>
            <a:r>
              <a:rPr lang="zh-CN" altLang="en-US" sz="2200" dirty="0">
                <a:solidFill>
                  <a:srgbClr val="C00000"/>
                </a:solidFill>
                <a:latin typeface="微软雅黑" panose="020B0503020204020204" pitchFamily="34" charset="-122"/>
                <a:ea typeface="微软雅黑" panose="020B0503020204020204" pitchFamily="34" charset="-122"/>
              </a:rPr>
              <a:t>标准与</a:t>
            </a:r>
            <a:r>
              <a:rPr lang="en-US" altLang="zh-CN" sz="2200" dirty="0">
                <a:solidFill>
                  <a:srgbClr val="C00000"/>
                </a:solidFill>
                <a:latin typeface="微软雅黑" panose="020B0503020204020204" pitchFamily="34" charset="-122"/>
                <a:ea typeface="微软雅黑" panose="020B0503020204020204" pitchFamily="34" charset="-122"/>
              </a:rPr>
              <a:t>-</a:t>
            </a:r>
            <a:r>
              <a:rPr lang="zh-CN" altLang="en-US" sz="2200" dirty="0">
                <a:solidFill>
                  <a:srgbClr val="C00000"/>
                </a:solidFill>
                <a:latin typeface="微软雅黑" panose="020B0503020204020204" pitchFamily="34" charset="-122"/>
                <a:ea typeface="微软雅黑" panose="020B0503020204020204" pitchFamily="34" charset="-122"/>
              </a:rPr>
              <a:t>或表达式</a:t>
            </a:r>
            <a:r>
              <a:rPr lang="zh-CN" altLang="en-US" sz="2200" dirty="0">
                <a:solidFill>
                  <a:schemeClr val="accent2"/>
                </a:solidFill>
                <a:latin typeface="微软雅黑" panose="020B0503020204020204" pitchFamily="34" charset="-122"/>
                <a:ea typeface="微软雅黑" panose="020B0503020204020204" pitchFamily="34" charset="-122"/>
              </a:rPr>
              <a:t>后</a:t>
            </a:r>
            <a:r>
              <a:rPr lang="zh-CN" altLang="en-US" sz="2200" dirty="0" smtClean="0">
                <a:solidFill>
                  <a:schemeClr val="accent2"/>
                </a:solidFill>
                <a:latin typeface="微软雅黑" panose="020B0503020204020204" pitchFamily="34" charset="-122"/>
                <a:ea typeface="微软雅黑" panose="020B0503020204020204" pitchFamily="34" charset="-122"/>
              </a:rPr>
              <a:t>，可用</a:t>
            </a:r>
            <a:r>
              <a:rPr lang="en-US" altLang="zh-CN" sz="2200" dirty="0">
                <a:solidFill>
                  <a:schemeClr val="accent2"/>
                </a:solidFill>
                <a:latin typeface="微软雅黑" panose="020B0503020204020204" pitchFamily="34" charset="-122"/>
                <a:ea typeface="微软雅黑" panose="020B0503020204020204" pitchFamily="34" charset="-122"/>
              </a:rPr>
              <a:t>PROM</a:t>
            </a:r>
            <a:r>
              <a:rPr lang="zh-CN" altLang="en-US" sz="2200" dirty="0">
                <a:solidFill>
                  <a:schemeClr val="accent2"/>
                </a:solidFill>
                <a:latin typeface="微软雅黑" panose="020B0503020204020204" pitchFamily="34" charset="-122"/>
                <a:ea typeface="微软雅黑" panose="020B0503020204020204" pitchFamily="34" charset="-122"/>
              </a:rPr>
              <a:t>来</a:t>
            </a:r>
            <a:r>
              <a:rPr lang="zh-CN" altLang="en-US" sz="2200" dirty="0" smtClean="0">
                <a:solidFill>
                  <a:schemeClr val="accent2"/>
                </a:solidFill>
                <a:latin typeface="微软雅黑" panose="020B0503020204020204" pitchFamily="34" charset="-122"/>
                <a:ea typeface="微软雅黑" panose="020B0503020204020204" pitchFamily="34" charset="-122"/>
              </a:rPr>
              <a:t>实现</a:t>
            </a:r>
            <a:endParaRPr lang="en-US" altLang="zh-CN" sz="2200" dirty="0" smtClean="0">
              <a:solidFill>
                <a:schemeClr val="accent2"/>
              </a:solidFill>
              <a:latin typeface="微软雅黑" panose="020B0503020204020204" pitchFamily="34" charset="-122"/>
              <a:ea typeface="微软雅黑" panose="020B0503020204020204" pitchFamily="34" charset="-122"/>
            </a:endParaRPr>
          </a:p>
          <a:p>
            <a:pPr>
              <a:lnSpc>
                <a:spcPct val="120000"/>
              </a:lnSpc>
              <a:spcBef>
                <a:spcPts val="1200"/>
              </a:spcBef>
            </a:pPr>
            <a:r>
              <a:rPr lang="zh-CN" altLang="en-US" sz="2200" dirty="0" smtClean="0">
                <a:solidFill>
                  <a:schemeClr val="accent2"/>
                </a:solidFill>
                <a:latin typeface="微软雅黑" panose="020B0503020204020204" pitchFamily="34" charset="-122"/>
                <a:ea typeface="微软雅黑" panose="020B0503020204020204" pitchFamily="34" charset="-122"/>
              </a:rPr>
              <a:t>与</a:t>
            </a:r>
            <a:r>
              <a:rPr lang="zh-CN" altLang="en-US" sz="2200" dirty="0">
                <a:solidFill>
                  <a:schemeClr val="accent2"/>
                </a:solidFill>
                <a:latin typeface="微软雅黑" panose="020B0503020204020204" pitchFamily="34" charset="-122"/>
                <a:ea typeface="微软雅黑" panose="020B0503020204020204" pitchFamily="34" charset="-122"/>
              </a:rPr>
              <a:t>阵列的水平线输出对应标准与</a:t>
            </a:r>
            <a:r>
              <a:rPr lang="en-US" altLang="zh-CN" sz="2200" dirty="0">
                <a:solidFill>
                  <a:schemeClr val="accent2"/>
                </a:solidFill>
                <a:latin typeface="微软雅黑" panose="020B0503020204020204" pitchFamily="34" charset="-122"/>
                <a:ea typeface="微软雅黑" panose="020B0503020204020204" pitchFamily="34" charset="-122"/>
              </a:rPr>
              <a:t>-</a:t>
            </a:r>
            <a:r>
              <a:rPr lang="zh-CN" altLang="en-US" sz="2200" dirty="0">
                <a:solidFill>
                  <a:schemeClr val="accent2"/>
                </a:solidFill>
                <a:latin typeface="微软雅黑" panose="020B0503020204020204" pitchFamily="34" charset="-122"/>
                <a:ea typeface="微软雅黑" panose="020B0503020204020204" pitchFamily="34" charset="-122"/>
              </a:rPr>
              <a:t>或表达式中的</a:t>
            </a:r>
            <a:r>
              <a:rPr lang="zh-CN" altLang="en-US" sz="2200" dirty="0">
                <a:solidFill>
                  <a:srgbClr val="C00000"/>
                </a:solidFill>
                <a:latin typeface="微软雅黑" panose="020B0503020204020204" pitchFamily="34" charset="-122"/>
                <a:ea typeface="微软雅黑" panose="020B0503020204020204" pitchFamily="34" charset="-122"/>
              </a:rPr>
              <a:t>标准乘积项</a:t>
            </a:r>
            <a:r>
              <a:rPr lang="zh-CN" altLang="en-US" sz="2200" dirty="0">
                <a:solidFill>
                  <a:schemeClr val="accent2"/>
                </a:solidFill>
                <a:latin typeface="微软雅黑" panose="020B0503020204020204" pitchFamily="34" charset="-122"/>
                <a:ea typeface="微软雅黑" panose="020B0503020204020204" pitchFamily="34" charset="-122"/>
              </a:rPr>
              <a:t>，即最小项。</a:t>
            </a:r>
          </a:p>
        </p:txBody>
      </p:sp>
    </p:spTree>
    <p:extLst>
      <p:ext uri="{BB962C8B-B14F-4D97-AF65-F5344CB8AC3E}">
        <p14:creationId xmlns:p14="http://schemas.microsoft.com/office/powerpoint/2010/main" val="1025859218"/>
      </p:ext>
    </p:extLst>
  </p:cSld>
  <p:clrMapOvr>
    <a:masterClrMapping/>
  </p:clrMapOvr>
  <p:transition spd="med">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CDD2DA-62C5-4A7C-90B3-C004BB1C76ED}"/>
              </a:ext>
            </a:extLst>
          </p:cNvPr>
          <p:cNvSpPr>
            <a:spLocks noGrp="1"/>
          </p:cNvSpPr>
          <p:nvPr>
            <p:ph type="title"/>
          </p:nvPr>
        </p:nvSpPr>
        <p:spPr/>
        <p:txBody>
          <a:bodyPr/>
          <a:lstStyle/>
          <a:p>
            <a:r>
              <a:rPr lang="en-US" altLang="zh-CN" b="1" dirty="0"/>
              <a:t>4.2 </a:t>
            </a:r>
            <a:r>
              <a:rPr lang="zh-CN" altLang="en-US" b="1" dirty="0"/>
              <a:t>行为建模中的过程语句</a:t>
            </a:r>
          </a:p>
        </p:txBody>
      </p:sp>
      <p:sp>
        <p:nvSpPr>
          <p:cNvPr id="3" name="内容占位符 2">
            <a:extLst>
              <a:ext uri="{FF2B5EF4-FFF2-40B4-BE49-F238E27FC236}">
                <a16:creationId xmlns:a16="http://schemas.microsoft.com/office/drawing/2014/main" id="{05D0B146-359E-4BFD-B97B-29A284A4C2B0}"/>
              </a:ext>
            </a:extLst>
          </p:cNvPr>
          <p:cNvSpPr>
            <a:spLocks noGrp="1"/>
          </p:cNvSpPr>
          <p:nvPr>
            <p:ph idx="1"/>
          </p:nvPr>
        </p:nvSpPr>
        <p:spPr>
          <a:xfrm>
            <a:off x="423795" y="889000"/>
            <a:ext cx="8523654" cy="5237331"/>
          </a:xfrm>
        </p:spPr>
        <p:txBody>
          <a:bodyPr/>
          <a:lstStyle/>
          <a:p>
            <a:pPr marL="457200" indent="-457200">
              <a:buSzPct val="100000"/>
              <a:buFont typeface="+mj-lt"/>
              <a:buAutoNum type="arabicPeriod" startAt="5"/>
            </a:pPr>
            <a:r>
              <a:rPr lang="zh-CN" altLang="en-US" sz="2200" b="1" dirty="0"/>
              <a:t>循环语句</a:t>
            </a:r>
            <a:endParaRPr lang="en-US" altLang="zh-CN" sz="2200" b="1" dirty="0"/>
          </a:p>
          <a:p>
            <a:pPr lvl="1"/>
            <a:r>
              <a:rPr lang="zh-CN" altLang="zh-CN" sz="2200" dirty="0">
                <a:latin typeface="微软雅黑" panose="020B0503020204020204" pitchFamily="34" charset="-122"/>
                <a:ea typeface="微软雅黑" panose="020B0503020204020204" pitchFamily="34" charset="-122"/>
              </a:rPr>
              <a:t>提供了对于相似结构电路的一种简洁描述方式。</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在高级语言中，</a:t>
            </a:r>
            <a:r>
              <a:rPr lang="zh-CN" altLang="en-US" sz="2200" dirty="0" smtClean="0">
                <a:latin typeface="微软雅黑" panose="020B0503020204020204" pitchFamily="34" charset="-122"/>
                <a:ea typeface="微软雅黑" panose="020B0503020204020204" pitchFamily="34" charset="-122"/>
              </a:rPr>
              <a:t>循环语句</a:t>
            </a:r>
            <a:r>
              <a:rPr lang="zh-CN" altLang="en-US" sz="2200" dirty="0">
                <a:latin typeface="微软雅黑" panose="020B0503020204020204" pitchFamily="34" charset="-122"/>
                <a:ea typeface="微软雅黑" panose="020B0503020204020204" pitchFamily="34" charset="-122"/>
              </a:rPr>
              <a:t>表示</a:t>
            </a:r>
            <a:r>
              <a:rPr lang="zh-CN" altLang="en-US" sz="2200" dirty="0">
                <a:solidFill>
                  <a:srgbClr val="FF0000"/>
                </a:solidFill>
                <a:latin typeface="微软雅黑" panose="020B0503020204020204" pitchFamily="34" charset="-122"/>
                <a:ea typeface="微软雅黑" panose="020B0503020204020204" pitchFamily="34" charset="-122"/>
              </a:rPr>
              <a:t>时间上</a:t>
            </a:r>
            <a:r>
              <a:rPr lang="zh-CN" altLang="en-US" sz="2200" dirty="0">
                <a:latin typeface="微软雅黑" panose="020B0503020204020204" pitchFamily="34" charset="-122"/>
                <a:ea typeface="微软雅黑" panose="020B0503020204020204" pitchFamily="34" charset="-122"/>
              </a:rPr>
              <a:t>重复执行的相似</a:t>
            </a:r>
            <a:r>
              <a:rPr lang="zh-CN" altLang="en-US" sz="2200" dirty="0" smtClean="0">
                <a:latin typeface="微软雅黑" panose="020B0503020204020204" pitchFamily="34" charset="-122"/>
                <a:ea typeface="微软雅黑" panose="020B0503020204020204" pitchFamily="34" charset="-122"/>
              </a:rPr>
              <a:t>代码；而在</a:t>
            </a:r>
            <a:r>
              <a:rPr lang="en-US" altLang="zh-CN" sz="2200" dirty="0">
                <a:latin typeface="微软雅黑" panose="020B0503020204020204" pitchFamily="34" charset="-122"/>
                <a:ea typeface="微软雅黑" panose="020B0503020204020204" pitchFamily="34" charset="-122"/>
              </a:rPr>
              <a:t>HDL</a:t>
            </a:r>
            <a:r>
              <a:rPr lang="zh-CN" altLang="en-US" sz="2200" dirty="0">
                <a:latin typeface="微软雅黑" panose="020B0503020204020204" pitchFamily="34" charset="-122"/>
                <a:ea typeface="微软雅黑" panose="020B0503020204020204" pitchFamily="34" charset="-122"/>
              </a:rPr>
              <a:t>中，循环语句表示在</a:t>
            </a:r>
            <a:r>
              <a:rPr lang="zh-CN" altLang="en-US" sz="2200" dirty="0">
                <a:solidFill>
                  <a:srgbClr val="FF0000"/>
                </a:solidFill>
                <a:latin typeface="微软雅黑" panose="020B0503020204020204" pitchFamily="34" charset="-122"/>
                <a:ea typeface="微软雅黑" panose="020B0503020204020204" pitchFamily="34" charset="-122"/>
              </a:rPr>
              <a:t>空间上</a:t>
            </a:r>
            <a:r>
              <a:rPr lang="zh-CN" altLang="en-US" sz="2200" dirty="0">
                <a:latin typeface="微软雅黑" panose="020B0503020204020204" pitchFamily="34" charset="-122"/>
                <a:ea typeface="微软雅黑" panose="020B0503020204020204" pitchFamily="34" charset="-122"/>
              </a:rPr>
              <a:t>重复描述的电路。</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smtClean="0">
                <a:latin typeface="微软雅黑" panose="020B0503020204020204" pitchFamily="34" charset="-122"/>
                <a:ea typeface="微软雅黑" panose="020B0503020204020204" pitchFamily="34" charset="-122"/>
              </a:rPr>
              <a:t>使用较多的是</a:t>
            </a:r>
            <a:r>
              <a:rPr lang="en-US" altLang="zh-CN" sz="2200" dirty="0" smtClean="0">
                <a:latin typeface="微软雅黑" panose="020B0503020204020204" pitchFamily="34" charset="-122"/>
                <a:ea typeface="微软雅黑" panose="020B0503020204020204" pitchFamily="34" charset="-122"/>
              </a:rPr>
              <a:t>for</a:t>
            </a:r>
            <a:r>
              <a:rPr lang="zh-CN" altLang="en-US" sz="2200" dirty="0">
                <a:latin typeface="微软雅黑" panose="020B0503020204020204" pitchFamily="34" charset="-122"/>
                <a:ea typeface="微软雅黑" panose="020B0503020204020204" pitchFamily="34" charset="-122"/>
              </a:rPr>
              <a:t>循环</a:t>
            </a:r>
            <a:r>
              <a:rPr lang="zh-CN" altLang="en-US" sz="2200" dirty="0" smtClean="0">
                <a:latin typeface="微软雅黑" panose="020B0503020204020204" pitchFamily="34" charset="-122"/>
                <a:ea typeface="微软雅黑" panose="020B0503020204020204" pitchFamily="34" charset="-122"/>
              </a:rPr>
              <a:t>结构：</a:t>
            </a:r>
            <a:endParaRPr lang="en-US" altLang="zh-CN" sz="2200" dirty="0" smtClean="0">
              <a:latin typeface="微软雅黑" panose="020B0503020204020204" pitchFamily="34" charset="-122"/>
              <a:ea typeface="微软雅黑" panose="020B0503020204020204" pitchFamily="34" charset="-122"/>
            </a:endParaRPr>
          </a:p>
          <a:p>
            <a:pPr marL="495300" lvl="1" indent="0">
              <a:buNone/>
            </a:pPr>
            <a:r>
              <a:rPr lang="en-US" altLang="zh-CN" sz="2200" dirty="0">
                <a:solidFill>
                  <a:srgbClr val="FF0000"/>
                </a:solidFill>
                <a:latin typeface="微软雅黑" panose="020B0503020204020204" pitchFamily="34" charset="-122"/>
                <a:ea typeface="微软雅黑" panose="020B0503020204020204" pitchFamily="34" charset="-122"/>
              </a:rPr>
              <a:t> </a:t>
            </a:r>
            <a:r>
              <a:rPr lang="en-US" altLang="zh-CN" sz="2200" dirty="0" smtClean="0">
                <a:solidFill>
                  <a:srgbClr val="FF0000"/>
                </a:solidFill>
                <a:latin typeface="微软雅黑" panose="020B0503020204020204" pitchFamily="34" charset="-122"/>
                <a:ea typeface="微软雅黑" panose="020B0503020204020204" pitchFamily="34" charset="-122"/>
              </a:rPr>
              <a:t>     for</a:t>
            </a:r>
            <a:r>
              <a:rPr lang="en-US" altLang="zh-CN" sz="2200" dirty="0" smtClean="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（表达式</a:t>
            </a: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；表达式</a:t>
            </a:r>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；表达式</a:t>
            </a:r>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）语句</a:t>
            </a:r>
          </a:p>
          <a:p>
            <a:pPr lvl="1"/>
            <a:r>
              <a:rPr lang="zh-CN" altLang="en-US" sz="2200" dirty="0" smtClean="0">
                <a:latin typeface="微软雅黑" panose="020B0503020204020204" pitchFamily="34" charset="-122"/>
                <a:ea typeface="微软雅黑" panose="020B0503020204020204" pitchFamily="34" charset="-122"/>
              </a:rPr>
              <a:t>并不存在“执行”</a:t>
            </a:r>
            <a:r>
              <a:rPr lang="en-US" altLang="zh-CN" sz="2200" dirty="0" smtClean="0">
                <a:latin typeface="微软雅黑" panose="020B0503020204020204" pitchFamily="34" charset="-122"/>
                <a:ea typeface="微软雅黑" panose="020B0503020204020204" pitchFamily="34" charset="-122"/>
              </a:rPr>
              <a:t>for</a:t>
            </a:r>
            <a:r>
              <a:rPr lang="zh-CN" altLang="en-US" sz="2200" dirty="0" smtClean="0">
                <a:latin typeface="微软雅黑" panose="020B0503020204020204" pitchFamily="34" charset="-122"/>
                <a:ea typeface="微软雅黑" panose="020B0503020204020204" pitchFamily="34" charset="-122"/>
              </a:rPr>
              <a:t>循环的电路，只是空间上有多个相似电路</a:t>
            </a:r>
            <a:endParaRPr lang="en-US" altLang="zh-CN" sz="2200" dirty="0" smtClean="0">
              <a:latin typeface="微软雅黑" panose="020B0503020204020204" pitchFamily="34" charset="-122"/>
              <a:ea typeface="微软雅黑" panose="020B0503020204020204" pitchFamily="34" charset="-122"/>
            </a:endParaRPr>
          </a:p>
          <a:p>
            <a:pPr lvl="1"/>
            <a:r>
              <a:rPr lang="zh-CN" altLang="en-US" sz="2200" dirty="0" smtClean="0">
                <a:latin typeface="微软雅黑" panose="020B0503020204020204" pitchFamily="34" charset="-122"/>
                <a:ea typeface="微软雅黑" panose="020B0503020204020204" pitchFamily="34" charset="-122"/>
              </a:rPr>
              <a:t>若</a:t>
            </a:r>
            <a:r>
              <a:rPr lang="zh-CN" altLang="en-US" sz="2200" dirty="0" smtClean="0">
                <a:solidFill>
                  <a:srgbClr val="C00000"/>
                </a:solidFill>
                <a:latin typeface="微软雅黑" panose="020B0503020204020204" pitchFamily="34" charset="-122"/>
                <a:ea typeface="微软雅黑" panose="020B0503020204020204" pitchFamily="34" charset="-122"/>
              </a:rPr>
              <a:t>循环结束条件表达式</a:t>
            </a:r>
            <a:r>
              <a:rPr lang="zh-CN" altLang="en-US" sz="2200" dirty="0" smtClean="0">
                <a:latin typeface="微软雅黑" panose="020B0503020204020204" pitchFamily="34" charset="-122"/>
                <a:ea typeface="微软雅黑" panose="020B0503020204020204" pitchFamily="34" charset="-122"/>
              </a:rPr>
              <a:t>中除了循环变量外还有其他变量的话，电路会变得很复杂</a:t>
            </a:r>
            <a:endParaRPr lang="en-US" altLang="zh-CN" sz="2200" dirty="0" smtClean="0">
              <a:latin typeface="微软雅黑" panose="020B0503020204020204" pitchFamily="34" charset="-122"/>
              <a:ea typeface="微软雅黑" panose="020B0503020204020204" pitchFamily="34" charset="-122"/>
            </a:endParaRPr>
          </a:p>
          <a:p>
            <a:pPr marL="495300" lvl="1" indent="0">
              <a:buNone/>
            </a:pPr>
            <a:r>
              <a:rPr lang="zh-CN" altLang="en-US" sz="2200" dirty="0">
                <a:solidFill>
                  <a:srgbClr val="00B050"/>
                </a:solidFill>
                <a:latin typeface="微软雅黑" panose="020B0503020204020204" pitchFamily="34" charset="-122"/>
                <a:ea typeface="微软雅黑" panose="020B0503020204020204" pitchFamily="34" charset="-122"/>
              </a:rPr>
              <a:t>例如</a:t>
            </a:r>
            <a:r>
              <a:rPr lang="zh-CN" altLang="en-US" sz="2200" dirty="0" smtClean="0">
                <a:solidFill>
                  <a:srgbClr val="00B050"/>
                </a:solidFill>
                <a:latin typeface="微软雅黑" panose="020B0503020204020204" pitchFamily="34" charset="-122"/>
                <a:ea typeface="微软雅黑" panose="020B0503020204020204" pitchFamily="34" charset="-122"/>
              </a:rPr>
              <a:t>，</a:t>
            </a:r>
            <a:r>
              <a:rPr lang="en-US" altLang="zh-CN" sz="2200" dirty="0">
                <a:solidFill>
                  <a:srgbClr val="00B050"/>
                </a:solidFill>
                <a:latin typeface="微软雅黑" panose="020B0503020204020204" pitchFamily="34" charset="-122"/>
                <a:ea typeface="微软雅黑" panose="020B0503020204020204" pitchFamily="34" charset="-122"/>
              </a:rPr>
              <a:t>for (</a:t>
            </a:r>
            <a:r>
              <a:rPr lang="en-US" altLang="zh-CN" sz="2200" dirty="0" err="1">
                <a:solidFill>
                  <a:srgbClr val="00B050"/>
                </a:solidFill>
                <a:latin typeface="微软雅黑" panose="020B0503020204020204" pitchFamily="34" charset="-122"/>
                <a:ea typeface="微软雅黑" panose="020B0503020204020204" pitchFamily="34" charset="-122"/>
              </a:rPr>
              <a:t>i</a:t>
            </a:r>
            <a:r>
              <a:rPr lang="en-US" altLang="zh-CN" sz="2200" dirty="0">
                <a:solidFill>
                  <a:srgbClr val="00B050"/>
                </a:solidFill>
                <a:latin typeface="微软雅黑" panose="020B0503020204020204" pitchFamily="34" charset="-122"/>
                <a:ea typeface="微软雅黑" panose="020B0503020204020204" pitchFamily="34" charset="-122"/>
              </a:rPr>
              <a:t> = 0; </a:t>
            </a:r>
            <a:r>
              <a:rPr lang="en-US" altLang="zh-CN" sz="2200" dirty="0" err="1">
                <a:solidFill>
                  <a:srgbClr val="00B050"/>
                </a:solidFill>
                <a:latin typeface="微软雅黑" panose="020B0503020204020204" pitchFamily="34" charset="-122"/>
                <a:ea typeface="微软雅黑" panose="020B0503020204020204" pitchFamily="34" charset="-122"/>
              </a:rPr>
              <a:t>i</a:t>
            </a:r>
            <a:r>
              <a:rPr lang="en-US" altLang="zh-CN" sz="2200" dirty="0">
                <a:solidFill>
                  <a:srgbClr val="00B050"/>
                </a:solidFill>
                <a:latin typeface="微软雅黑" panose="020B0503020204020204" pitchFamily="34" charset="-122"/>
                <a:ea typeface="微软雅黑" panose="020B0503020204020204" pitchFamily="34" charset="-122"/>
              </a:rPr>
              <a:t> &lt; threshold; </a:t>
            </a:r>
            <a:r>
              <a:rPr lang="en-US" altLang="zh-CN" sz="2200" dirty="0" err="1">
                <a:solidFill>
                  <a:srgbClr val="00B050"/>
                </a:solidFill>
                <a:latin typeface="微软雅黑" panose="020B0503020204020204" pitchFamily="34" charset="-122"/>
                <a:ea typeface="微软雅黑" panose="020B0503020204020204" pitchFamily="34" charset="-122"/>
              </a:rPr>
              <a:t>i</a:t>
            </a:r>
            <a:r>
              <a:rPr lang="en-US" altLang="zh-CN" sz="2200" dirty="0">
                <a:solidFill>
                  <a:srgbClr val="00B050"/>
                </a:solidFill>
                <a:latin typeface="微软雅黑" panose="020B0503020204020204" pitchFamily="34" charset="-122"/>
                <a:ea typeface="微软雅黑" panose="020B0503020204020204" pitchFamily="34" charset="-122"/>
              </a:rPr>
              <a:t> = </a:t>
            </a:r>
            <a:r>
              <a:rPr lang="en-US" altLang="zh-CN" sz="2200" dirty="0" err="1">
                <a:solidFill>
                  <a:srgbClr val="00B050"/>
                </a:solidFill>
                <a:latin typeface="微软雅黑" panose="020B0503020204020204" pitchFamily="34" charset="-122"/>
                <a:ea typeface="微软雅黑" panose="020B0503020204020204" pitchFamily="34" charset="-122"/>
              </a:rPr>
              <a:t>i</a:t>
            </a:r>
            <a:r>
              <a:rPr lang="en-US" altLang="zh-CN" sz="2200" dirty="0">
                <a:solidFill>
                  <a:srgbClr val="00B050"/>
                </a:solidFill>
                <a:latin typeface="微软雅黑" panose="020B0503020204020204" pitchFamily="34" charset="-122"/>
                <a:ea typeface="微软雅黑" panose="020B0503020204020204" pitchFamily="34" charset="-122"/>
              </a:rPr>
              <a:t> + 1</a:t>
            </a:r>
            <a:r>
              <a:rPr lang="en-US" altLang="zh-CN" sz="2200" dirty="0" smtClean="0">
                <a:solidFill>
                  <a:srgbClr val="00B050"/>
                </a:solidFill>
                <a:latin typeface="微软雅黑" panose="020B0503020204020204" pitchFamily="34" charset="-122"/>
                <a:ea typeface="微软雅黑" panose="020B0503020204020204" pitchFamily="34" charset="-122"/>
              </a:rPr>
              <a:t>) </a:t>
            </a:r>
            <a:r>
              <a:rPr lang="zh-CN" altLang="en-US" sz="2200" dirty="0" smtClean="0">
                <a:solidFill>
                  <a:srgbClr val="7030A0"/>
                </a:solidFill>
                <a:latin typeface="微软雅黑" panose="020B0503020204020204" pitchFamily="34" charset="-122"/>
                <a:ea typeface="微软雅黑" panose="020B0503020204020204" pitchFamily="34" charset="-122"/>
              </a:rPr>
              <a:t>将综合出比较器</a:t>
            </a:r>
            <a:endParaRPr lang="en-US" altLang="zh-CN" sz="2200" dirty="0" smtClean="0">
              <a:solidFill>
                <a:srgbClr val="7030A0"/>
              </a:solidFill>
              <a:latin typeface="微软雅黑" panose="020B0503020204020204" pitchFamily="34" charset="-122"/>
              <a:ea typeface="微软雅黑" panose="020B0503020204020204" pitchFamily="34" charset="-122"/>
            </a:endParaRPr>
          </a:p>
          <a:p>
            <a:pPr marL="495300" lvl="1" indent="0">
              <a:buNone/>
            </a:pPr>
            <a:r>
              <a:rPr lang="en-US" altLang="zh-CN" sz="2200" dirty="0">
                <a:solidFill>
                  <a:srgbClr val="00B050"/>
                </a:solidFill>
                <a:latin typeface="微软雅黑" panose="020B0503020204020204" pitchFamily="34" charset="-122"/>
                <a:ea typeface="微软雅黑" panose="020B0503020204020204" pitchFamily="34" charset="-122"/>
              </a:rPr>
              <a:t> </a:t>
            </a:r>
            <a:r>
              <a:rPr lang="en-US" altLang="zh-CN" sz="2200" dirty="0" smtClean="0">
                <a:solidFill>
                  <a:srgbClr val="00B050"/>
                </a:solidFill>
                <a:latin typeface="微软雅黑" panose="020B0503020204020204" pitchFamily="34" charset="-122"/>
                <a:ea typeface="微软雅黑" panose="020B0503020204020204" pitchFamily="34" charset="-122"/>
              </a:rPr>
              <a:t>         </a:t>
            </a:r>
            <a:r>
              <a:rPr lang="nb-NO" altLang="zh-CN" sz="2200" dirty="0" smtClean="0">
                <a:solidFill>
                  <a:srgbClr val="00B050"/>
                </a:solidFill>
                <a:latin typeface="微软雅黑" panose="020B0503020204020204" pitchFamily="34" charset="-122"/>
                <a:ea typeface="微软雅黑" panose="020B0503020204020204" pitchFamily="34" charset="-122"/>
              </a:rPr>
              <a:t>for </a:t>
            </a:r>
            <a:r>
              <a:rPr lang="nb-NO" altLang="zh-CN" sz="2200" dirty="0">
                <a:solidFill>
                  <a:srgbClr val="00B050"/>
                </a:solidFill>
                <a:latin typeface="微软雅黑" panose="020B0503020204020204" pitchFamily="34" charset="-122"/>
                <a:ea typeface="微软雅黑" panose="020B0503020204020204" pitchFamily="34" charset="-122"/>
              </a:rPr>
              <a:t>(i = 0; i &lt; 8; i = i + 1</a:t>
            </a:r>
            <a:r>
              <a:rPr lang="nb-NO" altLang="zh-CN" sz="2200" dirty="0" smtClean="0">
                <a:solidFill>
                  <a:srgbClr val="00B050"/>
                </a:solidFill>
                <a:latin typeface="微软雅黑" panose="020B0503020204020204" pitchFamily="34" charset="-122"/>
                <a:ea typeface="微软雅黑" panose="020B0503020204020204" pitchFamily="34" charset="-122"/>
              </a:rPr>
              <a:t>)</a:t>
            </a:r>
            <a:r>
              <a:rPr lang="nb-NO" altLang="zh-CN" sz="2200" dirty="0">
                <a:latin typeface="微软雅黑" panose="020B0503020204020204" pitchFamily="34" charset="-122"/>
                <a:ea typeface="微软雅黑" panose="020B0503020204020204" pitchFamily="34" charset="-122"/>
              </a:rPr>
              <a:t> </a:t>
            </a:r>
            <a:r>
              <a:rPr lang="zh-CN" altLang="en-US" sz="2200" dirty="0" smtClean="0">
                <a:solidFill>
                  <a:srgbClr val="7030A0"/>
                </a:solidFill>
                <a:latin typeface="微软雅黑" panose="020B0503020204020204" pitchFamily="34" charset="-122"/>
                <a:ea typeface="微软雅黑" panose="020B0503020204020204" pitchFamily="34" charset="-122"/>
              </a:rPr>
              <a:t>仅综合出</a:t>
            </a:r>
            <a:r>
              <a:rPr lang="en-US" altLang="zh-CN" sz="2200" dirty="0" smtClean="0">
                <a:solidFill>
                  <a:srgbClr val="7030A0"/>
                </a:solidFill>
                <a:latin typeface="微软雅黑" panose="020B0503020204020204" pitchFamily="34" charset="-122"/>
                <a:ea typeface="微软雅黑" panose="020B0503020204020204" pitchFamily="34" charset="-122"/>
              </a:rPr>
              <a:t>8</a:t>
            </a:r>
            <a:r>
              <a:rPr lang="zh-CN" altLang="en-US" sz="2200" dirty="0" smtClean="0">
                <a:solidFill>
                  <a:srgbClr val="7030A0"/>
                </a:solidFill>
                <a:latin typeface="微软雅黑" panose="020B0503020204020204" pitchFamily="34" charset="-122"/>
                <a:ea typeface="微软雅黑" panose="020B0503020204020204" pitchFamily="34" charset="-122"/>
              </a:rPr>
              <a:t>个相似的电路即可</a:t>
            </a:r>
            <a:endParaRPr lang="zh-CN" altLang="zh-CN" sz="2200" dirty="0">
              <a:solidFill>
                <a:srgbClr val="7030A0"/>
              </a:solidFill>
              <a:latin typeface="微软雅黑" panose="020B0503020204020204" pitchFamily="34" charset="-122"/>
              <a:ea typeface="微软雅黑" panose="020B0503020204020204" pitchFamily="34" charset="-122"/>
            </a:endParaRPr>
          </a:p>
          <a:p>
            <a:pPr marL="495300" lvl="1" indent="0">
              <a:buNone/>
            </a:pPr>
            <a:endParaRPr lang="en-US" altLang="zh-CN" sz="2200"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24CC4173-B56A-4185-B1EE-C0A609A24E4E}"/>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60</a:t>
            </a:fld>
            <a:endParaRPr lang="en-US" altLang="zh-CN"/>
          </a:p>
        </p:txBody>
      </p:sp>
    </p:spTree>
    <p:extLst>
      <p:ext uri="{BB962C8B-B14F-4D97-AF65-F5344CB8AC3E}">
        <p14:creationId xmlns:p14="http://schemas.microsoft.com/office/powerpoint/2010/main" val="1336606041"/>
      </p:ext>
    </p:extLst>
  </p:cSld>
  <p:clrMapOvr>
    <a:masterClrMapping/>
  </p:clrMapOvr>
  <p:transition spd="med">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8E4FA-3B60-4E10-ADDD-F812635E86A7}"/>
              </a:ext>
            </a:extLst>
          </p:cNvPr>
          <p:cNvSpPr>
            <a:spLocks noGrp="1"/>
          </p:cNvSpPr>
          <p:nvPr>
            <p:ph type="title"/>
          </p:nvPr>
        </p:nvSpPr>
        <p:spPr>
          <a:xfrm>
            <a:off x="1187625" y="1886809"/>
            <a:ext cx="6362610" cy="586827"/>
          </a:xfrm>
        </p:spPr>
        <p:txBody>
          <a:bodyPr/>
          <a:lstStyle/>
          <a:p>
            <a:pPr algn="ctr"/>
            <a:r>
              <a:rPr lang="zh-CN" altLang="en-US" sz="4000" b="1" dirty="0" smtClean="0"/>
              <a:t>第五讲</a:t>
            </a:r>
            <a:r>
              <a:rPr lang="en-US" altLang="zh-CN" sz="4000" b="1" dirty="0" smtClean="0"/>
              <a:t> </a:t>
            </a:r>
            <a:r>
              <a:rPr lang="en-US" altLang="zh-CN" sz="4000" b="1" dirty="0" err="1" smtClean="0"/>
              <a:t>verilog</a:t>
            </a:r>
            <a:r>
              <a:rPr lang="zh-CN" altLang="en-US" sz="4000" b="1" dirty="0" smtClean="0"/>
              <a:t>代码实例</a:t>
            </a:r>
            <a:endParaRPr lang="zh-CN" altLang="en-US" sz="4000" b="1" dirty="0"/>
          </a:p>
        </p:txBody>
      </p:sp>
      <p:sp>
        <p:nvSpPr>
          <p:cNvPr id="3" name="内容占位符 2">
            <a:extLst>
              <a:ext uri="{FF2B5EF4-FFF2-40B4-BE49-F238E27FC236}">
                <a16:creationId xmlns:a16="http://schemas.microsoft.com/office/drawing/2014/main" id="{C5C9A317-D615-4424-B593-E213D8588D8A}"/>
              </a:ext>
            </a:extLst>
          </p:cNvPr>
          <p:cNvSpPr>
            <a:spLocks noGrp="1"/>
          </p:cNvSpPr>
          <p:nvPr>
            <p:ph idx="1"/>
          </p:nvPr>
        </p:nvSpPr>
        <p:spPr>
          <a:xfrm>
            <a:off x="2627784" y="2852199"/>
            <a:ext cx="4798629" cy="1162369"/>
          </a:xfrm>
        </p:spPr>
        <p:txBody>
          <a:bodyPr/>
          <a:lstStyle/>
          <a:p>
            <a:pPr marL="203200" lvl="1" indent="-203200" eaLnBrk="0" hangingPunct="0">
              <a:spcBef>
                <a:spcPts val="600"/>
              </a:spcBef>
              <a:buClr>
                <a:schemeClr val="tx1"/>
              </a:buClr>
              <a:buSzPct val="60000"/>
              <a:buFont typeface="Wingdings" panose="05000000000000000000" pitchFamily="2" charset="2"/>
              <a:buChar char="u"/>
            </a:pPr>
            <a:r>
              <a:rPr lang="zh-CN" altLang="en-US" sz="2800" kern="1200" dirty="0" smtClean="0">
                <a:solidFill>
                  <a:schemeClr val="tx1"/>
                </a:solidFill>
                <a:latin typeface="微软雅黑" panose="020B0503020204020204" pitchFamily="34" charset="-122"/>
                <a:ea typeface="微软雅黑" panose="020B0503020204020204" pitchFamily="34" charset="-122"/>
                <a:cs typeface="+mn-cs"/>
              </a:rPr>
              <a:t>组合逻辑代码实例</a:t>
            </a:r>
            <a:endParaRPr lang="en-US" altLang="zh-CN" sz="2800" kern="1200" dirty="0" smtClean="0">
              <a:solidFill>
                <a:schemeClr val="tx1"/>
              </a:solidFill>
              <a:latin typeface="微软雅黑" panose="020B0503020204020204" pitchFamily="34" charset="-122"/>
              <a:ea typeface="微软雅黑" panose="020B0503020204020204" pitchFamily="34" charset="-122"/>
              <a:cs typeface="+mn-cs"/>
            </a:endParaRPr>
          </a:p>
          <a:p>
            <a:pPr marL="203200" lvl="1" indent="-203200" eaLnBrk="0" hangingPunct="0">
              <a:spcBef>
                <a:spcPts val="600"/>
              </a:spcBef>
              <a:buClr>
                <a:schemeClr val="tx1"/>
              </a:buClr>
              <a:buSzPct val="60000"/>
              <a:buFont typeface="Wingdings" panose="05000000000000000000" pitchFamily="2" charset="2"/>
              <a:buChar char="u"/>
            </a:pPr>
            <a:r>
              <a:rPr lang="zh-CN" altLang="en-US" sz="2800" kern="1200" dirty="0">
                <a:solidFill>
                  <a:schemeClr val="tx1"/>
                </a:solidFill>
                <a:latin typeface="微软雅黑" panose="020B0503020204020204" pitchFamily="34" charset="-122"/>
                <a:ea typeface="微软雅黑" panose="020B0503020204020204" pitchFamily="34" charset="-122"/>
              </a:rPr>
              <a:t>时序</a:t>
            </a:r>
            <a:r>
              <a:rPr lang="zh-CN" altLang="en-US" sz="2800" kern="1200" dirty="0" smtClean="0">
                <a:solidFill>
                  <a:schemeClr val="tx1"/>
                </a:solidFill>
                <a:latin typeface="微软雅黑" panose="020B0503020204020204" pitchFamily="34" charset="-122"/>
                <a:ea typeface="微软雅黑" panose="020B0503020204020204" pitchFamily="34" charset="-122"/>
              </a:rPr>
              <a:t>逻辑</a:t>
            </a:r>
            <a:r>
              <a:rPr lang="zh-CN" altLang="en-US" sz="2800" kern="1200" dirty="0">
                <a:solidFill>
                  <a:schemeClr val="tx1"/>
                </a:solidFill>
                <a:latin typeface="微软雅黑" panose="020B0503020204020204" pitchFamily="34" charset="-122"/>
                <a:ea typeface="微软雅黑" panose="020B0503020204020204" pitchFamily="34" charset="-122"/>
              </a:rPr>
              <a:t>代码实例</a:t>
            </a:r>
            <a:endParaRPr lang="en-US" altLang="zh-CN" sz="2800" kern="1200" dirty="0">
              <a:solidFill>
                <a:schemeClr val="tx1"/>
              </a:solidFill>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11841F25-6CA1-43D6-A6E2-C45CC4E750E4}"/>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61</a:t>
            </a:fld>
            <a:endParaRPr lang="en-US" altLang="zh-CN"/>
          </a:p>
        </p:txBody>
      </p:sp>
      <p:sp>
        <p:nvSpPr>
          <p:cNvPr id="5" name="矩形 4"/>
          <p:cNvSpPr/>
          <p:nvPr/>
        </p:nvSpPr>
        <p:spPr>
          <a:xfrm>
            <a:off x="3126869" y="2180223"/>
            <a:ext cx="235962" cy="338554"/>
          </a:xfrm>
          <a:prstGeom prst="rect">
            <a:avLst/>
          </a:prstGeom>
        </p:spPr>
        <p:txBody>
          <a:bodyPr wrap="none">
            <a:spAutoFit/>
          </a:bodyPr>
          <a:lstStyle/>
          <a:p>
            <a:r>
              <a:rPr lang="en-US" altLang="zh-CN" dirty="0"/>
              <a:t> </a:t>
            </a:r>
            <a:endParaRPr lang="zh-CN" altLang="en-US" dirty="0"/>
          </a:p>
        </p:txBody>
      </p:sp>
    </p:spTree>
    <p:extLst>
      <p:ext uri="{BB962C8B-B14F-4D97-AF65-F5344CB8AC3E}">
        <p14:creationId xmlns:p14="http://schemas.microsoft.com/office/powerpoint/2010/main" val="3746701307"/>
      </p:ext>
    </p:extLst>
  </p:cSld>
  <p:clrMapOvr>
    <a:masterClrMapping/>
  </p:clrMapOvr>
  <p:transitio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9EDA2-BD22-4E60-B2B7-480A34409661}"/>
              </a:ext>
            </a:extLst>
          </p:cNvPr>
          <p:cNvSpPr>
            <a:spLocks noGrp="1"/>
          </p:cNvSpPr>
          <p:nvPr>
            <p:ph type="title"/>
          </p:nvPr>
        </p:nvSpPr>
        <p:spPr/>
        <p:txBody>
          <a:bodyPr/>
          <a:lstStyle/>
          <a:p>
            <a:r>
              <a:rPr lang="en-US" altLang="zh-CN" b="1" dirty="0"/>
              <a:t>5.1</a:t>
            </a:r>
            <a:r>
              <a:rPr lang="zh-CN" altLang="en-US" b="1" dirty="0"/>
              <a:t> </a:t>
            </a:r>
            <a:r>
              <a:rPr lang="zh-CN" altLang="en-US" b="1" dirty="0" smtClean="0"/>
              <a:t>组合逻辑电路</a:t>
            </a:r>
            <a:r>
              <a:rPr lang="zh-CN" altLang="en-US" b="1" dirty="0"/>
              <a:t>代码设计</a:t>
            </a:r>
          </a:p>
        </p:txBody>
      </p:sp>
      <p:sp>
        <p:nvSpPr>
          <p:cNvPr id="3" name="内容占位符 2">
            <a:extLst>
              <a:ext uri="{FF2B5EF4-FFF2-40B4-BE49-F238E27FC236}">
                <a16:creationId xmlns:a16="http://schemas.microsoft.com/office/drawing/2014/main" id="{3B8D5AA6-F20B-43A3-8372-12CC74C56812}"/>
              </a:ext>
            </a:extLst>
          </p:cNvPr>
          <p:cNvSpPr>
            <a:spLocks noGrp="1"/>
          </p:cNvSpPr>
          <p:nvPr>
            <p:ph idx="1"/>
          </p:nvPr>
        </p:nvSpPr>
        <p:spPr>
          <a:xfrm>
            <a:off x="179512" y="836770"/>
            <a:ext cx="4464496" cy="423129"/>
          </a:xfrm>
        </p:spPr>
        <p:txBody>
          <a:bodyPr/>
          <a:lstStyle/>
          <a:p>
            <a:r>
              <a:rPr lang="zh-CN" altLang="en-US" sz="2200" b="1" dirty="0"/>
              <a:t>设计</a:t>
            </a:r>
            <a:r>
              <a:rPr lang="en-US" altLang="zh-CN" sz="2200" b="1" dirty="0"/>
              <a:t>3-8</a:t>
            </a:r>
            <a:r>
              <a:rPr lang="zh-CN" altLang="en-US" sz="2200" b="1" dirty="0"/>
              <a:t>译码器</a:t>
            </a:r>
          </a:p>
        </p:txBody>
      </p:sp>
      <p:sp>
        <p:nvSpPr>
          <p:cNvPr id="4" name="灯片编号占位符 3">
            <a:extLst>
              <a:ext uri="{FF2B5EF4-FFF2-40B4-BE49-F238E27FC236}">
                <a16:creationId xmlns:a16="http://schemas.microsoft.com/office/drawing/2014/main" id="{44C95320-4555-4E8A-BB83-9865CA87AD47}"/>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62</a:t>
            </a:fld>
            <a:endParaRPr lang="en-US" altLang="zh-CN"/>
          </a:p>
        </p:txBody>
      </p:sp>
      <p:sp>
        <p:nvSpPr>
          <p:cNvPr id="5" name="矩形 4">
            <a:extLst>
              <a:ext uri="{FF2B5EF4-FFF2-40B4-BE49-F238E27FC236}">
                <a16:creationId xmlns:a16="http://schemas.microsoft.com/office/drawing/2014/main" id="{FC0CD79B-D142-49BF-B298-D1A28DA95560}"/>
              </a:ext>
            </a:extLst>
          </p:cNvPr>
          <p:cNvSpPr/>
          <p:nvPr/>
        </p:nvSpPr>
        <p:spPr>
          <a:xfrm>
            <a:off x="179512" y="1556792"/>
            <a:ext cx="3471318" cy="4524315"/>
          </a:xfrm>
          <a:prstGeom prst="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wrap="square">
            <a:spAutoFit/>
          </a:bodyPr>
          <a:lstStyle/>
          <a:p>
            <a:pPr>
              <a:spcAft>
                <a:spcPts val="0"/>
              </a:spcAft>
            </a:pPr>
            <a:r>
              <a:rPr lang="en-US" altLang="zh-CN" sz="1800" kern="100" dirty="0">
                <a:latin typeface="微软雅黑" panose="020B0503020204020204" pitchFamily="34" charset="-122"/>
                <a:ea typeface="微软雅黑" panose="020B0503020204020204" pitchFamily="34" charset="-122"/>
              </a:rPr>
              <a:t>module decode3to8 (</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a:latin typeface="微软雅黑" panose="020B0503020204020204" pitchFamily="34" charset="-122"/>
                <a:ea typeface="微软雅黑" panose="020B0503020204020204" pitchFamily="34" charset="-122"/>
              </a:rPr>
              <a:t>    </a:t>
            </a:r>
            <a:r>
              <a:rPr lang="en-US" altLang="zh-CN" sz="1800" kern="100" dirty="0" smtClean="0">
                <a:latin typeface="微软雅黑" panose="020B0503020204020204" pitchFamily="34" charset="-122"/>
                <a:ea typeface="微软雅黑" panose="020B0503020204020204" pitchFamily="34" charset="-122"/>
              </a:rPr>
              <a:t>output </a:t>
            </a:r>
            <a:r>
              <a:rPr lang="en-US" altLang="zh-CN" sz="1800" kern="100" dirty="0">
                <a:latin typeface="微软雅黑" panose="020B0503020204020204" pitchFamily="34" charset="-122"/>
                <a:ea typeface="微软雅黑" panose="020B0503020204020204" pitchFamily="34" charset="-122"/>
              </a:rPr>
              <a:t>reg [7:0] out,</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a:latin typeface="微软雅黑" panose="020B0503020204020204" pitchFamily="34" charset="-122"/>
                <a:ea typeface="微软雅黑" panose="020B0503020204020204" pitchFamily="34" charset="-122"/>
              </a:rPr>
              <a:t>    </a:t>
            </a:r>
            <a:r>
              <a:rPr lang="en-US" altLang="zh-CN" sz="1800" kern="100" dirty="0" smtClean="0">
                <a:latin typeface="微软雅黑" panose="020B0503020204020204" pitchFamily="34" charset="-122"/>
                <a:ea typeface="微软雅黑" panose="020B0503020204020204" pitchFamily="34" charset="-122"/>
              </a:rPr>
              <a:t>input </a:t>
            </a:r>
            <a:r>
              <a:rPr lang="en-US" altLang="zh-CN" sz="1800" kern="100" dirty="0">
                <a:latin typeface="微软雅黑" panose="020B0503020204020204" pitchFamily="34" charset="-122"/>
                <a:ea typeface="微软雅黑" panose="020B0503020204020204" pitchFamily="34" charset="-122"/>
              </a:rPr>
              <a:t>[2:0] in</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smtClean="0">
                <a:latin typeface="微软雅黑" panose="020B0503020204020204" pitchFamily="34" charset="-122"/>
                <a:ea typeface="微软雅黑" panose="020B0503020204020204" pitchFamily="34" charset="-122"/>
              </a:rPr>
              <a:t>);</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smtClean="0">
                <a:latin typeface="微软雅黑" panose="020B0503020204020204" pitchFamily="34" charset="-122"/>
                <a:ea typeface="微软雅黑" panose="020B0503020204020204" pitchFamily="34" charset="-122"/>
              </a:rPr>
              <a:t>    </a:t>
            </a:r>
            <a:r>
              <a:rPr lang="en-US" altLang="zh-CN" sz="1800" kern="100" dirty="0">
                <a:latin typeface="微软雅黑" panose="020B0503020204020204" pitchFamily="34" charset="-122"/>
                <a:ea typeface="微软雅黑" panose="020B0503020204020204" pitchFamily="34" charset="-122"/>
              </a:rPr>
              <a:t>always</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smtClean="0">
                <a:latin typeface="微软雅黑" panose="020B0503020204020204" pitchFamily="34" charset="-122"/>
                <a:ea typeface="微软雅黑" panose="020B0503020204020204" pitchFamily="34" charset="-122"/>
              </a:rPr>
              <a:t>       </a:t>
            </a:r>
            <a:r>
              <a:rPr lang="en-US" altLang="zh-CN" sz="1800" kern="100" dirty="0">
                <a:solidFill>
                  <a:srgbClr val="FF0000"/>
                </a:solidFill>
                <a:latin typeface="微软雅黑" panose="020B0503020204020204" pitchFamily="34" charset="-122"/>
                <a:ea typeface="微软雅黑" panose="020B0503020204020204" pitchFamily="34" charset="-122"/>
              </a:rPr>
              <a:t>case</a:t>
            </a:r>
            <a:r>
              <a:rPr lang="en-US" altLang="zh-CN" sz="1800" kern="100" dirty="0">
                <a:latin typeface="微软雅黑" panose="020B0503020204020204" pitchFamily="34" charset="-122"/>
                <a:ea typeface="微软雅黑" panose="020B0503020204020204" pitchFamily="34" charset="-122"/>
              </a:rPr>
              <a:t> (in)</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smtClean="0">
                <a:latin typeface="微软雅黑" panose="020B0503020204020204" pitchFamily="34" charset="-122"/>
                <a:ea typeface="微软雅黑" panose="020B0503020204020204" pitchFamily="34" charset="-122"/>
              </a:rPr>
              <a:t>         </a:t>
            </a:r>
            <a:r>
              <a:rPr lang="en-US" altLang="zh-CN" sz="1800" kern="100" dirty="0">
                <a:latin typeface="微软雅黑" panose="020B0503020204020204" pitchFamily="34" charset="-122"/>
                <a:ea typeface="微软雅黑" panose="020B0503020204020204" pitchFamily="34" charset="-122"/>
              </a:rPr>
              <a:t>0: out = 8'b00000001;</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smtClean="0">
                <a:latin typeface="微软雅黑" panose="020B0503020204020204" pitchFamily="34" charset="-122"/>
                <a:ea typeface="微软雅黑" panose="020B0503020204020204" pitchFamily="34" charset="-122"/>
              </a:rPr>
              <a:t>         </a:t>
            </a:r>
            <a:r>
              <a:rPr lang="en-US" altLang="zh-CN" sz="1800" kern="100" dirty="0">
                <a:latin typeface="微软雅黑" panose="020B0503020204020204" pitchFamily="34" charset="-122"/>
                <a:ea typeface="微软雅黑" panose="020B0503020204020204" pitchFamily="34" charset="-122"/>
              </a:rPr>
              <a:t>1: out = 8'b00000010;</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smtClean="0">
                <a:latin typeface="微软雅黑" panose="020B0503020204020204" pitchFamily="34" charset="-122"/>
                <a:ea typeface="微软雅黑" panose="020B0503020204020204" pitchFamily="34" charset="-122"/>
              </a:rPr>
              <a:t>         </a:t>
            </a:r>
            <a:r>
              <a:rPr lang="en-US" altLang="zh-CN" sz="1800" kern="100" dirty="0">
                <a:latin typeface="微软雅黑" panose="020B0503020204020204" pitchFamily="34" charset="-122"/>
                <a:ea typeface="微软雅黑" panose="020B0503020204020204" pitchFamily="34" charset="-122"/>
              </a:rPr>
              <a:t>2: out = 8'b00000100;</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smtClean="0">
                <a:latin typeface="微软雅黑" panose="020B0503020204020204" pitchFamily="34" charset="-122"/>
                <a:ea typeface="微软雅黑" panose="020B0503020204020204" pitchFamily="34" charset="-122"/>
              </a:rPr>
              <a:t>         </a:t>
            </a:r>
            <a:r>
              <a:rPr lang="en-US" altLang="zh-CN" sz="1800" kern="100" dirty="0">
                <a:latin typeface="微软雅黑" panose="020B0503020204020204" pitchFamily="34" charset="-122"/>
                <a:ea typeface="微软雅黑" panose="020B0503020204020204" pitchFamily="34" charset="-122"/>
              </a:rPr>
              <a:t>3: out = 8'b00001000;</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smtClean="0">
                <a:latin typeface="微软雅黑" panose="020B0503020204020204" pitchFamily="34" charset="-122"/>
                <a:ea typeface="微软雅黑" panose="020B0503020204020204" pitchFamily="34" charset="-122"/>
              </a:rPr>
              <a:t>         </a:t>
            </a:r>
            <a:r>
              <a:rPr lang="en-US" altLang="zh-CN" sz="1800" kern="100" dirty="0">
                <a:latin typeface="微软雅黑" panose="020B0503020204020204" pitchFamily="34" charset="-122"/>
                <a:ea typeface="微软雅黑" panose="020B0503020204020204" pitchFamily="34" charset="-122"/>
              </a:rPr>
              <a:t>4: out = 8'b00010000;</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smtClean="0">
                <a:latin typeface="微软雅黑" panose="020B0503020204020204" pitchFamily="34" charset="-122"/>
                <a:ea typeface="微软雅黑" panose="020B0503020204020204" pitchFamily="34" charset="-122"/>
              </a:rPr>
              <a:t>         </a:t>
            </a:r>
            <a:r>
              <a:rPr lang="en-US" altLang="zh-CN" sz="1800" kern="100" dirty="0">
                <a:latin typeface="微软雅黑" panose="020B0503020204020204" pitchFamily="34" charset="-122"/>
                <a:ea typeface="微软雅黑" panose="020B0503020204020204" pitchFamily="34" charset="-122"/>
              </a:rPr>
              <a:t>5: out = 8'b00100000;</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smtClean="0">
                <a:latin typeface="微软雅黑" panose="020B0503020204020204" pitchFamily="34" charset="-122"/>
                <a:ea typeface="微软雅黑" panose="020B0503020204020204" pitchFamily="34" charset="-122"/>
              </a:rPr>
              <a:t>         </a:t>
            </a:r>
            <a:r>
              <a:rPr lang="en-US" altLang="zh-CN" sz="1800" kern="100" dirty="0">
                <a:latin typeface="微软雅黑" panose="020B0503020204020204" pitchFamily="34" charset="-122"/>
                <a:ea typeface="微软雅黑" panose="020B0503020204020204" pitchFamily="34" charset="-122"/>
              </a:rPr>
              <a:t>6: out = 8'b01000000;</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smtClean="0">
                <a:latin typeface="微软雅黑" panose="020B0503020204020204" pitchFamily="34" charset="-122"/>
                <a:ea typeface="微软雅黑" panose="020B0503020204020204" pitchFamily="34" charset="-122"/>
              </a:rPr>
              <a:t>         </a:t>
            </a:r>
            <a:r>
              <a:rPr lang="en-US" altLang="zh-CN" sz="1800" kern="100" dirty="0">
                <a:latin typeface="微软雅黑" panose="020B0503020204020204" pitchFamily="34" charset="-122"/>
                <a:ea typeface="微软雅黑" panose="020B0503020204020204" pitchFamily="34" charset="-122"/>
              </a:rPr>
              <a:t>7: out = 8'b10000000;</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smtClean="0">
                <a:latin typeface="微软雅黑" panose="020B0503020204020204" pitchFamily="34" charset="-122"/>
                <a:ea typeface="微软雅黑" panose="020B0503020204020204" pitchFamily="34" charset="-122"/>
              </a:rPr>
              <a:t>      </a:t>
            </a:r>
            <a:r>
              <a:rPr lang="en-US" altLang="zh-CN" sz="1800" kern="100" dirty="0" err="1">
                <a:solidFill>
                  <a:srgbClr val="FF0000"/>
                </a:solidFill>
                <a:latin typeface="微软雅黑" panose="020B0503020204020204" pitchFamily="34" charset="-122"/>
                <a:ea typeface="微软雅黑" panose="020B0503020204020204" pitchFamily="34" charset="-122"/>
              </a:rPr>
              <a:t>endcase</a:t>
            </a:r>
            <a:endParaRPr lang="en-US" altLang="zh-CN" sz="1800" kern="100" dirty="0">
              <a:solidFill>
                <a:srgbClr val="FF0000"/>
              </a:solidFill>
              <a:latin typeface="微软雅黑" panose="020B0503020204020204" pitchFamily="34" charset="-122"/>
              <a:ea typeface="微软雅黑" panose="020B0503020204020204" pitchFamily="34" charset="-122"/>
            </a:endParaRPr>
          </a:p>
          <a:p>
            <a:pPr>
              <a:spcAft>
                <a:spcPts val="0"/>
              </a:spcAft>
            </a:pPr>
            <a:r>
              <a:rPr lang="en-US" altLang="zh-CN" sz="1800" kern="100" dirty="0" err="1" smtClean="0">
                <a:latin typeface="微软雅黑" panose="020B0503020204020204" pitchFamily="34" charset="-122"/>
                <a:ea typeface="微软雅黑" panose="020B0503020204020204" pitchFamily="34" charset="-122"/>
              </a:rPr>
              <a:t>endmodule</a:t>
            </a:r>
            <a:endParaRPr lang="zh-CN" altLang="zh-CN" sz="1800" kern="1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ED23444A-0248-4660-B402-CC1CC6C92CB7}"/>
              </a:ext>
            </a:extLst>
          </p:cNvPr>
          <p:cNvSpPr/>
          <p:nvPr/>
        </p:nvSpPr>
        <p:spPr>
          <a:xfrm>
            <a:off x="4485625" y="833240"/>
            <a:ext cx="4176464" cy="2723823"/>
          </a:xfrm>
          <a:prstGeom prst="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wrap="square">
            <a:spAutoFit/>
          </a:bodyPr>
          <a:lstStyle/>
          <a:p>
            <a:pPr>
              <a:spcAft>
                <a:spcPts val="0"/>
              </a:spcAft>
            </a:pPr>
            <a:r>
              <a:rPr lang="en-US" altLang="zh-CN" sz="1900" kern="100" dirty="0">
                <a:latin typeface="微软雅黑" panose="020B0503020204020204" pitchFamily="34" charset="-122"/>
                <a:ea typeface="微软雅黑" panose="020B0503020204020204" pitchFamily="34" charset="-122"/>
              </a:rPr>
              <a:t>module decode3to8 (</a:t>
            </a:r>
            <a:endParaRPr lang="zh-CN" altLang="zh-CN" sz="1900" kern="100" dirty="0">
              <a:latin typeface="微软雅黑" panose="020B0503020204020204" pitchFamily="34" charset="-122"/>
              <a:ea typeface="微软雅黑" panose="020B0503020204020204" pitchFamily="34" charset="-122"/>
            </a:endParaRPr>
          </a:p>
          <a:p>
            <a:pPr>
              <a:spcAft>
                <a:spcPts val="0"/>
              </a:spcAft>
            </a:pPr>
            <a:r>
              <a:rPr lang="en-US" altLang="zh-CN" sz="1900" kern="100" dirty="0">
                <a:latin typeface="微软雅黑" panose="020B0503020204020204" pitchFamily="34" charset="-122"/>
                <a:ea typeface="微软雅黑" panose="020B0503020204020204" pitchFamily="34" charset="-122"/>
              </a:rPr>
              <a:t>      output reg [7:0] out,</a:t>
            </a:r>
            <a:endParaRPr lang="zh-CN" altLang="zh-CN" sz="1900" kern="100" dirty="0">
              <a:latin typeface="微软雅黑" panose="020B0503020204020204" pitchFamily="34" charset="-122"/>
              <a:ea typeface="微软雅黑" panose="020B0503020204020204" pitchFamily="34" charset="-122"/>
            </a:endParaRPr>
          </a:p>
          <a:p>
            <a:pPr>
              <a:spcAft>
                <a:spcPts val="0"/>
              </a:spcAft>
            </a:pPr>
            <a:r>
              <a:rPr lang="en-US" altLang="zh-CN" sz="1900" kern="100" dirty="0">
                <a:latin typeface="微软雅黑" panose="020B0503020204020204" pitchFamily="34" charset="-122"/>
                <a:ea typeface="微软雅黑" panose="020B0503020204020204" pitchFamily="34" charset="-122"/>
              </a:rPr>
              <a:t>      input [2:0] in</a:t>
            </a:r>
            <a:endParaRPr lang="zh-CN" altLang="zh-CN" sz="1900" kern="100" dirty="0">
              <a:latin typeface="微软雅黑" panose="020B0503020204020204" pitchFamily="34" charset="-122"/>
              <a:ea typeface="微软雅黑" panose="020B0503020204020204" pitchFamily="34" charset="-122"/>
            </a:endParaRPr>
          </a:p>
          <a:p>
            <a:pPr>
              <a:spcAft>
                <a:spcPts val="0"/>
              </a:spcAft>
            </a:pPr>
            <a:r>
              <a:rPr lang="en-US" altLang="zh-CN" sz="1900" kern="100" dirty="0" smtClean="0">
                <a:latin typeface="微软雅黑" panose="020B0503020204020204" pitchFamily="34" charset="-122"/>
                <a:ea typeface="微软雅黑" panose="020B0503020204020204" pitchFamily="34" charset="-122"/>
              </a:rPr>
              <a:t>);</a:t>
            </a:r>
            <a:endParaRPr lang="en-US" altLang="zh-CN" sz="1900" kern="100" dirty="0">
              <a:latin typeface="微软雅黑" panose="020B0503020204020204" pitchFamily="34" charset="-122"/>
              <a:ea typeface="微软雅黑" panose="020B0503020204020204" pitchFamily="34" charset="-122"/>
            </a:endParaRPr>
          </a:p>
          <a:p>
            <a:pPr>
              <a:spcAft>
                <a:spcPts val="0"/>
              </a:spcAft>
            </a:pPr>
            <a:r>
              <a:rPr lang="en-US" altLang="zh-CN" sz="1900" kern="100" dirty="0">
                <a:latin typeface="微软雅黑" panose="020B0503020204020204" pitchFamily="34" charset="-122"/>
                <a:ea typeface="微软雅黑" panose="020B0503020204020204" pitchFamily="34" charset="-122"/>
              </a:rPr>
              <a:t> </a:t>
            </a:r>
            <a:r>
              <a:rPr lang="en-US" altLang="zh-CN" sz="1900" kern="100" dirty="0" smtClean="0">
                <a:latin typeface="微软雅黑" panose="020B0503020204020204" pitchFamily="34" charset="-122"/>
                <a:ea typeface="微软雅黑" panose="020B0503020204020204" pitchFamily="34" charset="-122"/>
              </a:rPr>
              <a:t>     </a:t>
            </a:r>
            <a:r>
              <a:rPr lang="en-US" altLang="zh-CN" sz="1900" kern="100" dirty="0">
                <a:latin typeface="微软雅黑" panose="020B0503020204020204" pitchFamily="34" charset="-122"/>
                <a:ea typeface="微软雅黑" panose="020B0503020204020204" pitchFamily="34" charset="-122"/>
              </a:rPr>
              <a:t>integer </a:t>
            </a:r>
            <a:r>
              <a:rPr lang="en-US" altLang="zh-CN" sz="1900" kern="100" dirty="0" err="1">
                <a:latin typeface="微软雅黑" panose="020B0503020204020204" pitchFamily="34" charset="-122"/>
                <a:ea typeface="微软雅黑" panose="020B0503020204020204" pitchFamily="34" charset="-122"/>
              </a:rPr>
              <a:t>i</a:t>
            </a:r>
            <a:r>
              <a:rPr lang="en-US" altLang="zh-CN" sz="1900" kern="100" dirty="0">
                <a:latin typeface="微软雅黑" panose="020B0503020204020204" pitchFamily="34" charset="-122"/>
                <a:ea typeface="微软雅黑" panose="020B0503020204020204" pitchFamily="34" charset="-122"/>
              </a:rPr>
              <a:t>;</a:t>
            </a:r>
            <a:endParaRPr lang="zh-CN" altLang="zh-CN" sz="1900" kern="100" dirty="0">
              <a:latin typeface="微软雅黑" panose="020B0503020204020204" pitchFamily="34" charset="-122"/>
              <a:ea typeface="微软雅黑" panose="020B0503020204020204" pitchFamily="34" charset="-122"/>
            </a:endParaRPr>
          </a:p>
          <a:p>
            <a:pPr>
              <a:spcAft>
                <a:spcPts val="0"/>
              </a:spcAft>
            </a:pPr>
            <a:r>
              <a:rPr lang="en-US" altLang="zh-CN" sz="1900" kern="100" dirty="0" smtClean="0">
                <a:latin typeface="微软雅黑" panose="020B0503020204020204" pitchFamily="34" charset="-122"/>
                <a:ea typeface="微软雅黑" panose="020B0503020204020204" pitchFamily="34" charset="-122"/>
              </a:rPr>
              <a:t>      </a:t>
            </a:r>
            <a:r>
              <a:rPr lang="en-US" altLang="zh-CN" sz="1900" kern="100" dirty="0">
                <a:latin typeface="微软雅黑" panose="020B0503020204020204" pitchFamily="34" charset="-122"/>
                <a:ea typeface="微软雅黑" panose="020B0503020204020204" pitchFamily="34" charset="-122"/>
              </a:rPr>
              <a:t>always</a:t>
            </a:r>
            <a:endParaRPr lang="zh-CN" altLang="zh-CN" sz="1900" kern="100" dirty="0">
              <a:latin typeface="微软雅黑" panose="020B0503020204020204" pitchFamily="34" charset="-122"/>
              <a:ea typeface="微软雅黑" panose="020B0503020204020204" pitchFamily="34" charset="-122"/>
            </a:endParaRPr>
          </a:p>
          <a:p>
            <a:pPr>
              <a:spcAft>
                <a:spcPts val="0"/>
              </a:spcAft>
            </a:pPr>
            <a:r>
              <a:rPr lang="en-US" altLang="zh-CN" sz="1900" kern="100" dirty="0" smtClean="0">
                <a:latin typeface="微软雅黑" panose="020B0503020204020204" pitchFamily="34" charset="-122"/>
                <a:ea typeface="微软雅黑" panose="020B0503020204020204" pitchFamily="34" charset="-122"/>
              </a:rPr>
              <a:t>           </a:t>
            </a:r>
            <a:r>
              <a:rPr lang="en-US" altLang="zh-CN" sz="1900" kern="100" dirty="0">
                <a:solidFill>
                  <a:srgbClr val="FF0000"/>
                </a:solidFill>
                <a:latin typeface="微软雅黑" panose="020B0503020204020204" pitchFamily="34" charset="-122"/>
                <a:ea typeface="微软雅黑" panose="020B0503020204020204" pitchFamily="34" charset="-122"/>
              </a:rPr>
              <a:t>for</a:t>
            </a:r>
            <a:r>
              <a:rPr lang="en-US" altLang="zh-CN" sz="1900" kern="100" dirty="0">
                <a:latin typeface="微软雅黑" panose="020B0503020204020204" pitchFamily="34" charset="-122"/>
                <a:ea typeface="微软雅黑" panose="020B0503020204020204" pitchFamily="34" charset="-122"/>
              </a:rPr>
              <a:t> (</a:t>
            </a:r>
            <a:r>
              <a:rPr lang="en-US" altLang="zh-CN" sz="1900" kern="100" dirty="0" err="1">
                <a:latin typeface="微软雅黑" panose="020B0503020204020204" pitchFamily="34" charset="-122"/>
                <a:ea typeface="微软雅黑" panose="020B0503020204020204" pitchFamily="34" charset="-122"/>
              </a:rPr>
              <a:t>i</a:t>
            </a:r>
            <a:r>
              <a:rPr lang="en-US" altLang="zh-CN" sz="1900" kern="100" dirty="0">
                <a:latin typeface="微软雅黑" panose="020B0503020204020204" pitchFamily="34" charset="-122"/>
                <a:ea typeface="微软雅黑" panose="020B0503020204020204" pitchFamily="34" charset="-122"/>
              </a:rPr>
              <a:t> = 0; </a:t>
            </a:r>
            <a:r>
              <a:rPr lang="en-US" altLang="zh-CN" sz="1900" kern="100" dirty="0" err="1">
                <a:latin typeface="微软雅黑" panose="020B0503020204020204" pitchFamily="34" charset="-122"/>
                <a:ea typeface="微软雅黑" panose="020B0503020204020204" pitchFamily="34" charset="-122"/>
              </a:rPr>
              <a:t>i</a:t>
            </a:r>
            <a:r>
              <a:rPr lang="en-US" altLang="zh-CN" sz="1900" kern="100" dirty="0">
                <a:latin typeface="微软雅黑" panose="020B0503020204020204" pitchFamily="34" charset="-122"/>
                <a:ea typeface="微软雅黑" panose="020B0503020204020204" pitchFamily="34" charset="-122"/>
              </a:rPr>
              <a:t> &lt; 8; </a:t>
            </a:r>
            <a:r>
              <a:rPr lang="en-US" altLang="zh-CN" sz="1900" kern="100" dirty="0" err="1">
                <a:latin typeface="微软雅黑" panose="020B0503020204020204" pitchFamily="34" charset="-122"/>
                <a:ea typeface="微软雅黑" panose="020B0503020204020204" pitchFamily="34" charset="-122"/>
              </a:rPr>
              <a:t>i</a:t>
            </a:r>
            <a:r>
              <a:rPr lang="en-US" altLang="zh-CN" sz="1900" kern="100" dirty="0">
                <a:latin typeface="微软雅黑" panose="020B0503020204020204" pitchFamily="34" charset="-122"/>
                <a:ea typeface="微软雅黑" panose="020B0503020204020204" pitchFamily="34" charset="-122"/>
              </a:rPr>
              <a:t> = </a:t>
            </a:r>
            <a:r>
              <a:rPr lang="en-US" altLang="zh-CN" sz="1900" kern="100" dirty="0" err="1">
                <a:latin typeface="微软雅黑" panose="020B0503020204020204" pitchFamily="34" charset="-122"/>
                <a:ea typeface="微软雅黑" panose="020B0503020204020204" pitchFamily="34" charset="-122"/>
              </a:rPr>
              <a:t>i</a:t>
            </a:r>
            <a:r>
              <a:rPr lang="en-US" altLang="zh-CN" sz="1900" kern="100" dirty="0">
                <a:latin typeface="微软雅黑" panose="020B0503020204020204" pitchFamily="34" charset="-122"/>
                <a:ea typeface="微软雅黑" panose="020B0503020204020204" pitchFamily="34" charset="-122"/>
              </a:rPr>
              <a:t> + 1)</a:t>
            </a:r>
            <a:endParaRPr lang="zh-CN" altLang="zh-CN" sz="1900" kern="100" dirty="0">
              <a:latin typeface="微软雅黑" panose="020B0503020204020204" pitchFamily="34" charset="-122"/>
              <a:ea typeface="微软雅黑" panose="020B0503020204020204" pitchFamily="34" charset="-122"/>
            </a:endParaRPr>
          </a:p>
          <a:p>
            <a:pPr>
              <a:spcAft>
                <a:spcPts val="0"/>
              </a:spcAft>
            </a:pPr>
            <a:r>
              <a:rPr lang="en-US" altLang="zh-CN" sz="1900" kern="100" dirty="0">
                <a:latin typeface="微软雅黑" panose="020B0503020204020204" pitchFamily="34" charset="-122"/>
                <a:ea typeface="微软雅黑" panose="020B0503020204020204" pitchFamily="34" charset="-122"/>
              </a:rPr>
              <a:t>	      out[</a:t>
            </a:r>
            <a:r>
              <a:rPr lang="en-US" altLang="zh-CN" sz="1900" kern="100" dirty="0" err="1">
                <a:latin typeface="微软雅黑" panose="020B0503020204020204" pitchFamily="34" charset="-122"/>
                <a:ea typeface="微软雅黑" panose="020B0503020204020204" pitchFamily="34" charset="-122"/>
              </a:rPr>
              <a:t>i</a:t>
            </a:r>
            <a:r>
              <a:rPr lang="en-US" altLang="zh-CN" sz="1900" kern="100" dirty="0">
                <a:latin typeface="微软雅黑" panose="020B0503020204020204" pitchFamily="34" charset="-122"/>
                <a:ea typeface="微软雅黑" panose="020B0503020204020204" pitchFamily="34" charset="-122"/>
              </a:rPr>
              <a:t>] = (in == </a:t>
            </a:r>
            <a:r>
              <a:rPr lang="en-US" altLang="zh-CN" sz="1900" kern="100" dirty="0" err="1">
                <a:latin typeface="微软雅黑" panose="020B0503020204020204" pitchFamily="34" charset="-122"/>
                <a:ea typeface="微软雅黑" panose="020B0503020204020204" pitchFamily="34" charset="-122"/>
              </a:rPr>
              <a:t>i</a:t>
            </a:r>
            <a:r>
              <a:rPr lang="en-US" altLang="zh-CN" sz="1900" kern="100" dirty="0">
                <a:latin typeface="微软雅黑" panose="020B0503020204020204" pitchFamily="34" charset="-122"/>
                <a:ea typeface="微软雅黑" panose="020B0503020204020204" pitchFamily="34" charset="-122"/>
              </a:rPr>
              <a:t>);</a:t>
            </a:r>
            <a:endParaRPr lang="zh-CN" altLang="zh-CN" sz="1900" kern="100" dirty="0">
              <a:latin typeface="微软雅黑" panose="020B0503020204020204" pitchFamily="34" charset="-122"/>
              <a:ea typeface="微软雅黑" panose="020B0503020204020204" pitchFamily="34" charset="-122"/>
            </a:endParaRPr>
          </a:p>
          <a:p>
            <a:pPr indent="266700">
              <a:spcAft>
                <a:spcPts val="0"/>
              </a:spcAft>
            </a:pPr>
            <a:r>
              <a:rPr lang="en-US" altLang="zh-CN" sz="1900" kern="100" dirty="0" err="1">
                <a:latin typeface="微软雅黑" panose="020B0503020204020204" pitchFamily="34" charset="-122"/>
                <a:ea typeface="微软雅黑" panose="020B0503020204020204" pitchFamily="34" charset="-122"/>
              </a:rPr>
              <a:t>endmodule</a:t>
            </a:r>
            <a:endParaRPr lang="zh-CN" altLang="zh-CN" sz="1900" kern="1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964A7CB2-F101-4F27-8D83-C1190566A3D0}"/>
              </a:ext>
            </a:extLst>
          </p:cNvPr>
          <p:cNvSpPr/>
          <p:nvPr/>
        </p:nvSpPr>
        <p:spPr>
          <a:xfrm>
            <a:off x="4211960" y="4234448"/>
            <a:ext cx="4234105" cy="1846659"/>
          </a:xfrm>
          <a:prstGeom prst="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wrap="square">
            <a:spAutoFit/>
          </a:bodyPr>
          <a:lstStyle/>
          <a:p>
            <a:pPr indent="266700">
              <a:spcAft>
                <a:spcPts val="0"/>
              </a:spcAft>
            </a:pPr>
            <a:r>
              <a:rPr lang="en-US" altLang="zh-CN" sz="1900" kern="100" dirty="0" smtClean="0">
                <a:latin typeface="微软雅黑" panose="020B0503020204020204" pitchFamily="34" charset="-122"/>
                <a:ea typeface="微软雅黑" panose="020B0503020204020204" pitchFamily="34" charset="-122"/>
              </a:rPr>
              <a:t>module </a:t>
            </a:r>
            <a:r>
              <a:rPr lang="en-US" altLang="zh-CN" sz="1900" kern="100" dirty="0">
                <a:latin typeface="微软雅黑" panose="020B0503020204020204" pitchFamily="34" charset="-122"/>
                <a:ea typeface="微软雅黑" panose="020B0503020204020204" pitchFamily="34" charset="-122"/>
              </a:rPr>
              <a:t>decode3to8 (</a:t>
            </a:r>
            <a:endParaRPr lang="zh-CN" altLang="zh-CN" sz="1900" kern="100" dirty="0">
              <a:latin typeface="微软雅黑" panose="020B0503020204020204" pitchFamily="34" charset="-122"/>
              <a:ea typeface="微软雅黑" panose="020B0503020204020204" pitchFamily="34" charset="-122"/>
            </a:endParaRPr>
          </a:p>
          <a:p>
            <a:pPr indent="266700">
              <a:spcAft>
                <a:spcPts val="0"/>
              </a:spcAft>
            </a:pPr>
            <a:r>
              <a:rPr lang="en-US" altLang="zh-CN" sz="1900" kern="100" dirty="0">
                <a:latin typeface="微软雅黑" panose="020B0503020204020204" pitchFamily="34" charset="-122"/>
                <a:ea typeface="微软雅黑" panose="020B0503020204020204" pitchFamily="34" charset="-122"/>
              </a:rPr>
              <a:t>      output [7:0] out,</a:t>
            </a:r>
            <a:endParaRPr lang="zh-CN" altLang="zh-CN" sz="1900" kern="100" dirty="0">
              <a:latin typeface="微软雅黑" panose="020B0503020204020204" pitchFamily="34" charset="-122"/>
              <a:ea typeface="微软雅黑" panose="020B0503020204020204" pitchFamily="34" charset="-122"/>
            </a:endParaRPr>
          </a:p>
          <a:p>
            <a:pPr indent="266700">
              <a:spcAft>
                <a:spcPts val="0"/>
              </a:spcAft>
            </a:pPr>
            <a:r>
              <a:rPr lang="en-US" altLang="zh-CN" sz="1900" kern="100" dirty="0">
                <a:latin typeface="微软雅黑" panose="020B0503020204020204" pitchFamily="34" charset="-122"/>
                <a:ea typeface="微软雅黑" panose="020B0503020204020204" pitchFamily="34" charset="-122"/>
              </a:rPr>
              <a:t>      input [2:0] in</a:t>
            </a:r>
            <a:endParaRPr lang="zh-CN" altLang="zh-CN" sz="1900" kern="100" dirty="0">
              <a:latin typeface="微软雅黑" panose="020B0503020204020204" pitchFamily="34" charset="-122"/>
              <a:ea typeface="微软雅黑" panose="020B0503020204020204" pitchFamily="34" charset="-122"/>
            </a:endParaRPr>
          </a:p>
          <a:p>
            <a:pPr indent="266700">
              <a:spcAft>
                <a:spcPts val="0"/>
              </a:spcAft>
            </a:pPr>
            <a:r>
              <a:rPr lang="en-US" altLang="zh-CN" sz="1900" kern="100" dirty="0" smtClean="0">
                <a:latin typeface="微软雅黑" panose="020B0503020204020204" pitchFamily="34" charset="-122"/>
                <a:ea typeface="微软雅黑" panose="020B0503020204020204" pitchFamily="34" charset="-122"/>
              </a:rPr>
              <a:t>);</a:t>
            </a:r>
            <a:endParaRPr lang="zh-CN" altLang="zh-CN" sz="1900" kern="100" dirty="0">
              <a:latin typeface="微软雅黑" panose="020B0503020204020204" pitchFamily="34" charset="-122"/>
              <a:ea typeface="微软雅黑" panose="020B0503020204020204" pitchFamily="34" charset="-122"/>
            </a:endParaRPr>
          </a:p>
          <a:p>
            <a:pPr indent="266700">
              <a:spcAft>
                <a:spcPts val="0"/>
              </a:spcAft>
            </a:pPr>
            <a:r>
              <a:rPr lang="en-US" altLang="zh-CN" sz="1900" kern="100" dirty="0">
                <a:latin typeface="微软雅黑" panose="020B0503020204020204" pitchFamily="34" charset="-122"/>
                <a:ea typeface="微软雅黑" panose="020B0503020204020204" pitchFamily="34" charset="-122"/>
              </a:rPr>
              <a:t> </a:t>
            </a:r>
            <a:r>
              <a:rPr lang="en-US" altLang="zh-CN" sz="1900" kern="100" dirty="0" smtClean="0">
                <a:latin typeface="微软雅黑" panose="020B0503020204020204" pitchFamily="34" charset="-122"/>
                <a:ea typeface="微软雅黑" panose="020B0503020204020204" pitchFamily="34" charset="-122"/>
              </a:rPr>
              <a:t>     assign </a:t>
            </a:r>
            <a:r>
              <a:rPr lang="en-US" altLang="zh-CN" sz="1900" kern="100" dirty="0">
                <a:latin typeface="微软雅黑" panose="020B0503020204020204" pitchFamily="34" charset="-122"/>
                <a:ea typeface="微软雅黑" panose="020B0503020204020204" pitchFamily="34" charset="-122"/>
              </a:rPr>
              <a:t>out = 1 &lt;&lt; in;</a:t>
            </a:r>
            <a:endParaRPr lang="zh-CN" altLang="zh-CN" sz="1900" kern="100" dirty="0">
              <a:latin typeface="微软雅黑" panose="020B0503020204020204" pitchFamily="34" charset="-122"/>
              <a:ea typeface="微软雅黑" panose="020B0503020204020204" pitchFamily="34" charset="-122"/>
            </a:endParaRPr>
          </a:p>
          <a:p>
            <a:pPr indent="266700">
              <a:spcAft>
                <a:spcPts val="0"/>
              </a:spcAft>
            </a:pPr>
            <a:r>
              <a:rPr lang="en-US" altLang="zh-CN" sz="1900" kern="100" dirty="0" err="1">
                <a:latin typeface="微软雅黑" panose="020B0503020204020204" pitchFamily="34" charset="-122"/>
                <a:ea typeface="微软雅黑" panose="020B0503020204020204" pitchFamily="34" charset="-122"/>
              </a:rPr>
              <a:t>endmodule</a:t>
            </a:r>
            <a:endParaRPr lang="zh-CN" altLang="zh-CN" sz="1900" kern="100" dirty="0">
              <a:latin typeface="微软雅黑" panose="020B0503020204020204" pitchFamily="34" charset="-122"/>
              <a:ea typeface="微软雅黑" panose="020B0503020204020204" pitchFamily="34" charset="-122"/>
            </a:endParaRPr>
          </a:p>
        </p:txBody>
      </p:sp>
      <p:sp>
        <p:nvSpPr>
          <p:cNvPr id="8" name="矩形 7"/>
          <p:cNvSpPr/>
          <p:nvPr/>
        </p:nvSpPr>
        <p:spPr>
          <a:xfrm>
            <a:off x="683568" y="6274256"/>
            <a:ext cx="1877437" cy="430887"/>
          </a:xfrm>
          <a:prstGeom prst="rect">
            <a:avLst/>
          </a:prstGeom>
        </p:spPr>
        <p:txBody>
          <a:bodyPr wrap="none">
            <a:spAutoFit/>
          </a:bodyPr>
          <a:lstStyle/>
          <a:p>
            <a:r>
              <a:rPr lang="zh-CN" altLang="en-US" sz="2200" dirty="0" smtClean="0">
                <a:solidFill>
                  <a:schemeClr val="accent2"/>
                </a:solidFill>
                <a:latin typeface="微软雅黑" panose="020B0503020204020204" pitchFamily="34" charset="-122"/>
                <a:ea typeface="微软雅黑" panose="020B0503020204020204" pitchFamily="34" charset="-122"/>
              </a:rPr>
              <a:t>行为建模方式</a:t>
            </a:r>
            <a:endParaRPr lang="zh-CN" altLang="en-US" sz="2200" dirty="0">
              <a:solidFill>
                <a:schemeClr val="accent2"/>
              </a:solidFill>
              <a:latin typeface="微软雅黑" panose="020B0503020204020204" pitchFamily="34" charset="-122"/>
              <a:ea typeface="微软雅黑" panose="020B0503020204020204" pitchFamily="34" charset="-122"/>
            </a:endParaRPr>
          </a:p>
        </p:txBody>
      </p:sp>
      <p:sp>
        <p:nvSpPr>
          <p:cNvPr id="9" name="矩形 8"/>
          <p:cNvSpPr/>
          <p:nvPr/>
        </p:nvSpPr>
        <p:spPr>
          <a:xfrm>
            <a:off x="5292080" y="3611437"/>
            <a:ext cx="1877437" cy="430887"/>
          </a:xfrm>
          <a:prstGeom prst="rect">
            <a:avLst/>
          </a:prstGeom>
        </p:spPr>
        <p:txBody>
          <a:bodyPr wrap="none">
            <a:spAutoFit/>
          </a:bodyPr>
          <a:lstStyle/>
          <a:p>
            <a:r>
              <a:rPr lang="zh-CN" altLang="en-US" sz="2200" dirty="0" smtClean="0">
                <a:solidFill>
                  <a:schemeClr val="accent2"/>
                </a:solidFill>
                <a:latin typeface="微软雅黑" panose="020B0503020204020204" pitchFamily="34" charset="-122"/>
                <a:ea typeface="微软雅黑" panose="020B0503020204020204" pitchFamily="34" charset="-122"/>
              </a:rPr>
              <a:t>行为建模方式</a:t>
            </a:r>
            <a:endParaRPr lang="zh-CN" altLang="en-US" sz="2200" dirty="0">
              <a:solidFill>
                <a:schemeClr val="accent2"/>
              </a:solidFill>
              <a:latin typeface="微软雅黑" panose="020B0503020204020204" pitchFamily="34" charset="-122"/>
              <a:ea typeface="微软雅黑" panose="020B0503020204020204" pitchFamily="34" charset="-122"/>
            </a:endParaRPr>
          </a:p>
        </p:txBody>
      </p:sp>
      <p:sp>
        <p:nvSpPr>
          <p:cNvPr id="10" name="矩形 9"/>
          <p:cNvSpPr/>
          <p:nvPr/>
        </p:nvSpPr>
        <p:spPr>
          <a:xfrm>
            <a:off x="5076056" y="6238473"/>
            <a:ext cx="2159566" cy="430887"/>
          </a:xfrm>
          <a:prstGeom prst="rect">
            <a:avLst/>
          </a:prstGeom>
        </p:spPr>
        <p:txBody>
          <a:bodyPr wrap="none">
            <a:spAutoFit/>
          </a:bodyPr>
          <a:lstStyle/>
          <a:p>
            <a:r>
              <a:rPr lang="zh-CN" altLang="en-US" sz="2200" dirty="0" smtClean="0">
                <a:solidFill>
                  <a:schemeClr val="accent2"/>
                </a:solidFill>
                <a:latin typeface="微软雅黑" panose="020B0503020204020204" pitchFamily="34" charset="-122"/>
                <a:ea typeface="微软雅黑" panose="020B0503020204020204" pitchFamily="34" charset="-122"/>
              </a:rPr>
              <a:t>数据流建模方式</a:t>
            </a:r>
            <a:endParaRPr lang="zh-CN" altLang="en-US" sz="2200"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602364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9EDA2-BD22-4E60-B2B7-480A34409661}"/>
              </a:ext>
            </a:extLst>
          </p:cNvPr>
          <p:cNvSpPr>
            <a:spLocks noGrp="1"/>
          </p:cNvSpPr>
          <p:nvPr>
            <p:ph type="title"/>
          </p:nvPr>
        </p:nvSpPr>
        <p:spPr/>
        <p:txBody>
          <a:bodyPr/>
          <a:lstStyle/>
          <a:p>
            <a:r>
              <a:rPr lang="en-US" altLang="zh-CN" b="1" dirty="0"/>
              <a:t>5.1</a:t>
            </a:r>
            <a:r>
              <a:rPr lang="zh-CN" altLang="en-US" b="1" dirty="0"/>
              <a:t> </a:t>
            </a:r>
            <a:r>
              <a:rPr lang="zh-CN" altLang="en-US" b="1" dirty="0" smtClean="0"/>
              <a:t>组合逻辑电路</a:t>
            </a:r>
            <a:r>
              <a:rPr lang="zh-CN" altLang="en-US" b="1" dirty="0"/>
              <a:t>代码设计</a:t>
            </a:r>
          </a:p>
        </p:txBody>
      </p:sp>
      <p:sp>
        <p:nvSpPr>
          <p:cNvPr id="3" name="内容占位符 2">
            <a:extLst>
              <a:ext uri="{FF2B5EF4-FFF2-40B4-BE49-F238E27FC236}">
                <a16:creationId xmlns:a16="http://schemas.microsoft.com/office/drawing/2014/main" id="{3B8D5AA6-F20B-43A3-8372-12CC74C56812}"/>
              </a:ext>
            </a:extLst>
          </p:cNvPr>
          <p:cNvSpPr>
            <a:spLocks noGrp="1"/>
          </p:cNvSpPr>
          <p:nvPr>
            <p:ph idx="1"/>
          </p:nvPr>
        </p:nvSpPr>
        <p:spPr>
          <a:xfrm>
            <a:off x="179512" y="836770"/>
            <a:ext cx="4464496" cy="423129"/>
          </a:xfrm>
        </p:spPr>
        <p:txBody>
          <a:bodyPr/>
          <a:lstStyle/>
          <a:p>
            <a:r>
              <a:rPr lang="zh-CN" altLang="en-US" sz="2200" b="1" dirty="0"/>
              <a:t>七段数码管译码电路</a:t>
            </a:r>
          </a:p>
        </p:txBody>
      </p:sp>
      <p:sp>
        <p:nvSpPr>
          <p:cNvPr id="4" name="灯片编号占位符 3">
            <a:extLst>
              <a:ext uri="{FF2B5EF4-FFF2-40B4-BE49-F238E27FC236}">
                <a16:creationId xmlns:a16="http://schemas.microsoft.com/office/drawing/2014/main" id="{44C95320-4555-4E8A-BB83-9865CA87AD47}"/>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63</a:t>
            </a:fld>
            <a:endParaRPr lang="en-US" altLang="zh-CN"/>
          </a:p>
        </p:txBody>
      </p:sp>
      <p:sp>
        <p:nvSpPr>
          <p:cNvPr id="5" name="矩形 4">
            <a:extLst>
              <a:ext uri="{FF2B5EF4-FFF2-40B4-BE49-F238E27FC236}">
                <a16:creationId xmlns:a16="http://schemas.microsoft.com/office/drawing/2014/main" id="{FC0CD79B-D142-49BF-B298-D1A28DA95560}"/>
              </a:ext>
            </a:extLst>
          </p:cNvPr>
          <p:cNvSpPr/>
          <p:nvPr/>
        </p:nvSpPr>
        <p:spPr>
          <a:xfrm>
            <a:off x="4409248" y="1134388"/>
            <a:ext cx="3691144" cy="5355312"/>
          </a:xfrm>
          <a:prstGeom prst="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wrap="square">
            <a:spAutoFit/>
          </a:bodyPr>
          <a:lstStyle/>
          <a:p>
            <a:pPr>
              <a:spcAft>
                <a:spcPts val="0"/>
              </a:spcAft>
            </a:pPr>
            <a:r>
              <a:rPr lang="pt-BR" altLang="zh-CN" sz="1800" kern="100" dirty="0">
                <a:latin typeface="微软雅黑" panose="020B0503020204020204" pitchFamily="34" charset="-122"/>
                <a:ea typeface="微软雅黑" panose="020B0503020204020204" pitchFamily="34" charset="-122"/>
              </a:rPr>
              <a:t>module decode7seg (</a:t>
            </a:r>
          </a:p>
          <a:p>
            <a:pPr>
              <a:spcAft>
                <a:spcPts val="0"/>
              </a:spcAft>
            </a:pPr>
            <a:r>
              <a:rPr lang="pt-BR" altLang="zh-CN" sz="1800" kern="100" dirty="0">
                <a:latin typeface="微软雅黑" panose="020B0503020204020204" pitchFamily="34" charset="-122"/>
                <a:ea typeface="微软雅黑" panose="020B0503020204020204" pitchFamily="34" charset="-122"/>
              </a:rPr>
              <a:t>      output reg [0:6] O,</a:t>
            </a:r>
          </a:p>
          <a:p>
            <a:pPr>
              <a:spcAft>
                <a:spcPts val="0"/>
              </a:spcAft>
            </a:pPr>
            <a:r>
              <a:rPr lang="pt-BR" altLang="zh-CN" sz="1800" kern="100" dirty="0">
                <a:latin typeface="微软雅黑" panose="020B0503020204020204" pitchFamily="34" charset="-122"/>
                <a:ea typeface="微软雅黑" panose="020B0503020204020204" pitchFamily="34" charset="-122"/>
              </a:rPr>
              <a:t>      input [0:3] I</a:t>
            </a:r>
          </a:p>
          <a:p>
            <a:pPr>
              <a:spcAft>
                <a:spcPts val="0"/>
              </a:spcAft>
            </a:pPr>
            <a:r>
              <a:rPr lang="pt-BR" altLang="zh-CN" sz="1800" kern="100" dirty="0" smtClean="0">
                <a:latin typeface="微软雅黑" panose="020B0503020204020204" pitchFamily="34" charset="-122"/>
                <a:ea typeface="微软雅黑" panose="020B0503020204020204" pitchFamily="34" charset="-122"/>
              </a:rPr>
              <a:t>);</a:t>
            </a:r>
            <a:endParaRPr lang="pt-BR" altLang="zh-CN" sz="1800" kern="100" dirty="0">
              <a:latin typeface="微软雅黑" panose="020B0503020204020204" pitchFamily="34" charset="-122"/>
              <a:ea typeface="微软雅黑" panose="020B0503020204020204" pitchFamily="34" charset="-122"/>
            </a:endParaRPr>
          </a:p>
          <a:p>
            <a:pPr>
              <a:spcAft>
                <a:spcPts val="0"/>
              </a:spcAft>
            </a:pPr>
            <a:r>
              <a:rPr lang="pt-BR" altLang="zh-CN" sz="1800" kern="100" dirty="0" smtClean="0">
                <a:latin typeface="微软雅黑" panose="020B0503020204020204" pitchFamily="34" charset="-122"/>
                <a:ea typeface="微软雅黑" panose="020B0503020204020204" pitchFamily="34" charset="-122"/>
              </a:rPr>
              <a:t>      </a:t>
            </a:r>
            <a:r>
              <a:rPr lang="pt-BR" altLang="zh-CN" sz="1800" kern="100" dirty="0">
                <a:latin typeface="微软雅黑" panose="020B0503020204020204" pitchFamily="34" charset="-122"/>
                <a:ea typeface="微软雅黑" panose="020B0503020204020204" pitchFamily="34" charset="-122"/>
              </a:rPr>
              <a:t>always</a:t>
            </a:r>
          </a:p>
          <a:p>
            <a:pPr>
              <a:spcAft>
                <a:spcPts val="0"/>
              </a:spcAft>
            </a:pPr>
            <a:r>
              <a:rPr lang="pt-BR" altLang="zh-CN" sz="1800" kern="100" dirty="0" smtClean="0">
                <a:solidFill>
                  <a:srgbClr val="C00000"/>
                </a:solidFill>
                <a:latin typeface="微软雅黑" panose="020B0503020204020204" pitchFamily="34" charset="-122"/>
                <a:ea typeface="微软雅黑" panose="020B0503020204020204" pitchFamily="34" charset="-122"/>
              </a:rPr>
              <a:t>           </a:t>
            </a:r>
            <a:r>
              <a:rPr lang="pt-BR" altLang="zh-CN" sz="1800" kern="100" dirty="0">
                <a:solidFill>
                  <a:srgbClr val="C00000"/>
                </a:solidFill>
                <a:latin typeface="微软雅黑" panose="020B0503020204020204" pitchFamily="34" charset="-122"/>
                <a:ea typeface="微软雅黑" panose="020B0503020204020204" pitchFamily="34" charset="-122"/>
              </a:rPr>
              <a:t>case (I)</a:t>
            </a:r>
          </a:p>
          <a:p>
            <a:pPr>
              <a:spcAft>
                <a:spcPts val="0"/>
              </a:spcAft>
            </a:pPr>
            <a:r>
              <a:rPr lang="pt-BR" altLang="zh-CN" sz="1800" kern="100" dirty="0" smtClean="0">
                <a:latin typeface="微软雅黑" panose="020B0503020204020204" pitchFamily="34" charset="-122"/>
                <a:ea typeface="微软雅黑" panose="020B0503020204020204" pitchFamily="34" charset="-122"/>
              </a:rPr>
              <a:t>                </a:t>
            </a:r>
            <a:r>
              <a:rPr lang="pt-BR" altLang="zh-CN" sz="1800" kern="100" dirty="0">
                <a:latin typeface="微软雅黑" panose="020B0503020204020204" pitchFamily="34" charset="-122"/>
                <a:ea typeface="微软雅黑" panose="020B0503020204020204" pitchFamily="34" charset="-122"/>
              </a:rPr>
              <a:t>0: O = </a:t>
            </a:r>
            <a:r>
              <a:rPr lang="pt-BR" altLang="zh-CN" sz="1800" kern="100" dirty="0" smtClean="0">
                <a:latin typeface="微软雅黑" panose="020B0503020204020204" pitchFamily="34" charset="-122"/>
                <a:ea typeface="微软雅黑" panose="020B0503020204020204" pitchFamily="34" charset="-122"/>
              </a:rPr>
              <a:t>7</a:t>
            </a:r>
            <a:r>
              <a:rPr lang="en-US" altLang="zh-CN" sz="1800" kern="100" dirty="0">
                <a:latin typeface="微软雅黑" panose="020B0503020204020204" pitchFamily="34" charset="-122"/>
                <a:ea typeface="微软雅黑" panose="020B0503020204020204" pitchFamily="34" charset="-122"/>
              </a:rPr>
              <a:t>'</a:t>
            </a:r>
            <a:r>
              <a:rPr lang="pt-BR" altLang="zh-CN" sz="1800" kern="100" dirty="0" smtClean="0">
                <a:latin typeface="微软雅黑" panose="020B0503020204020204" pitchFamily="34" charset="-122"/>
                <a:ea typeface="微软雅黑" panose="020B0503020204020204" pitchFamily="34" charset="-122"/>
              </a:rPr>
              <a:t>b1111110</a:t>
            </a:r>
            <a:r>
              <a:rPr lang="pt-BR" altLang="zh-CN" sz="1800" kern="100" dirty="0">
                <a:latin typeface="微软雅黑" panose="020B0503020204020204" pitchFamily="34" charset="-122"/>
                <a:ea typeface="微软雅黑" panose="020B0503020204020204" pitchFamily="34" charset="-122"/>
              </a:rPr>
              <a:t>;</a:t>
            </a:r>
          </a:p>
          <a:p>
            <a:pPr>
              <a:spcAft>
                <a:spcPts val="0"/>
              </a:spcAft>
            </a:pPr>
            <a:r>
              <a:rPr lang="pt-BR" altLang="zh-CN" sz="1800" kern="100" dirty="0">
                <a:latin typeface="微软雅黑" panose="020B0503020204020204" pitchFamily="34" charset="-122"/>
                <a:ea typeface="微软雅黑" panose="020B0503020204020204" pitchFamily="34" charset="-122"/>
              </a:rPr>
              <a:t>	</a:t>
            </a:r>
            <a:r>
              <a:rPr lang="pt-BR" altLang="zh-CN" sz="1800" kern="100" dirty="0" smtClean="0">
                <a:latin typeface="微软雅黑" panose="020B0503020204020204" pitchFamily="34" charset="-122"/>
                <a:ea typeface="微软雅黑" panose="020B0503020204020204" pitchFamily="34" charset="-122"/>
              </a:rPr>
              <a:t>   </a:t>
            </a:r>
            <a:r>
              <a:rPr lang="pt-BR" altLang="zh-CN" sz="1800" kern="100" dirty="0">
                <a:latin typeface="微软雅黑" panose="020B0503020204020204" pitchFamily="34" charset="-122"/>
                <a:ea typeface="微软雅黑" panose="020B0503020204020204" pitchFamily="34" charset="-122"/>
              </a:rPr>
              <a:t>1: O = </a:t>
            </a:r>
            <a:r>
              <a:rPr lang="pt-BR" altLang="zh-CN" sz="1800" kern="100" dirty="0" smtClean="0">
                <a:latin typeface="微软雅黑" panose="020B0503020204020204" pitchFamily="34" charset="-122"/>
                <a:ea typeface="微软雅黑" panose="020B0503020204020204" pitchFamily="34" charset="-122"/>
              </a:rPr>
              <a:t>7</a:t>
            </a:r>
            <a:r>
              <a:rPr lang="en-US" altLang="zh-CN" sz="1800" kern="100" dirty="0">
                <a:latin typeface="微软雅黑" panose="020B0503020204020204" pitchFamily="34" charset="-122"/>
                <a:ea typeface="微软雅黑" panose="020B0503020204020204" pitchFamily="34" charset="-122"/>
              </a:rPr>
              <a:t>'</a:t>
            </a:r>
            <a:r>
              <a:rPr lang="pt-BR" altLang="zh-CN" sz="1800" kern="100" dirty="0" smtClean="0">
                <a:latin typeface="微软雅黑" panose="020B0503020204020204" pitchFamily="34" charset="-122"/>
                <a:ea typeface="微软雅黑" panose="020B0503020204020204" pitchFamily="34" charset="-122"/>
              </a:rPr>
              <a:t>b0110000</a:t>
            </a:r>
            <a:r>
              <a:rPr lang="pt-BR" altLang="zh-CN" sz="1800" kern="100" dirty="0">
                <a:latin typeface="微软雅黑" panose="020B0503020204020204" pitchFamily="34" charset="-122"/>
                <a:ea typeface="微软雅黑" panose="020B0503020204020204" pitchFamily="34" charset="-122"/>
              </a:rPr>
              <a:t>;</a:t>
            </a:r>
          </a:p>
          <a:p>
            <a:pPr>
              <a:spcAft>
                <a:spcPts val="0"/>
              </a:spcAft>
            </a:pPr>
            <a:r>
              <a:rPr lang="pt-BR" altLang="zh-CN" sz="1800" kern="100" dirty="0">
                <a:latin typeface="微软雅黑" panose="020B0503020204020204" pitchFamily="34" charset="-122"/>
                <a:ea typeface="微软雅黑" panose="020B0503020204020204" pitchFamily="34" charset="-122"/>
              </a:rPr>
              <a:t>	</a:t>
            </a:r>
            <a:r>
              <a:rPr lang="pt-BR" altLang="zh-CN" sz="1800" kern="100" dirty="0" smtClean="0">
                <a:latin typeface="微软雅黑" panose="020B0503020204020204" pitchFamily="34" charset="-122"/>
                <a:ea typeface="微软雅黑" panose="020B0503020204020204" pitchFamily="34" charset="-122"/>
              </a:rPr>
              <a:t>   </a:t>
            </a:r>
            <a:r>
              <a:rPr lang="pt-BR" altLang="zh-CN" sz="1800" kern="100" dirty="0">
                <a:latin typeface="微软雅黑" panose="020B0503020204020204" pitchFamily="34" charset="-122"/>
                <a:ea typeface="微软雅黑" panose="020B0503020204020204" pitchFamily="34" charset="-122"/>
              </a:rPr>
              <a:t>2: O = </a:t>
            </a:r>
            <a:r>
              <a:rPr lang="pt-BR" altLang="zh-CN" sz="1800" kern="100" dirty="0" smtClean="0">
                <a:latin typeface="微软雅黑" panose="020B0503020204020204" pitchFamily="34" charset="-122"/>
                <a:ea typeface="微软雅黑" panose="020B0503020204020204" pitchFamily="34" charset="-122"/>
              </a:rPr>
              <a:t>7</a:t>
            </a:r>
            <a:r>
              <a:rPr lang="en-US" altLang="zh-CN" sz="1800" kern="100" dirty="0">
                <a:latin typeface="微软雅黑" panose="020B0503020204020204" pitchFamily="34" charset="-122"/>
                <a:ea typeface="微软雅黑" panose="020B0503020204020204" pitchFamily="34" charset="-122"/>
              </a:rPr>
              <a:t>'</a:t>
            </a:r>
            <a:r>
              <a:rPr lang="pt-BR" altLang="zh-CN" sz="1800" kern="100" dirty="0" smtClean="0">
                <a:latin typeface="微软雅黑" panose="020B0503020204020204" pitchFamily="34" charset="-122"/>
                <a:ea typeface="微软雅黑" panose="020B0503020204020204" pitchFamily="34" charset="-122"/>
              </a:rPr>
              <a:t>b1101101</a:t>
            </a:r>
            <a:r>
              <a:rPr lang="pt-BR" altLang="zh-CN" sz="1800" kern="100" dirty="0">
                <a:latin typeface="微软雅黑" panose="020B0503020204020204" pitchFamily="34" charset="-122"/>
                <a:ea typeface="微软雅黑" panose="020B0503020204020204" pitchFamily="34" charset="-122"/>
              </a:rPr>
              <a:t>;</a:t>
            </a:r>
          </a:p>
          <a:p>
            <a:pPr>
              <a:spcAft>
                <a:spcPts val="0"/>
              </a:spcAft>
            </a:pPr>
            <a:r>
              <a:rPr lang="pt-BR" altLang="zh-CN" sz="1800" kern="100" dirty="0">
                <a:latin typeface="微软雅黑" panose="020B0503020204020204" pitchFamily="34" charset="-122"/>
                <a:ea typeface="微软雅黑" panose="020B0503020204020204" pitchFamily="34" charset="-122"/>
              </a:rPr>
              <a:t>	</a:t>
            </a:r>
            <a:r>
              <a:rPr lang="pt-BR" altLang="zh-CN" sz="1800" kern="100" dirty="0" smtClean="0">
                <a:latin typeface="微软雅黑" panose="020B0503020204020204" pitchFamily="34" charset="-122"/>
                <a:ea typeface="微软雅黑" panose="020B0503020204020204" pitchFamily="34" charset="-122"/>
              </a:rPr>
              <a:t>   </a:t>
            </a:r>
            <a:r>
              <a:rPr lang="pt-BR" altLang="zh-CN" sz="1800" kern="100" dirty="0">
                <a:latin typeface="微软雅黑" panose="020B0503020204020204" pitchFamily="34" charset="-122"/>
                <a:ea typeface="微软雅黑" panose="020B0503020204020204" pitchFamily="34" charset="-122"/>
              </a:rPr>
              <a:t>3: O = </a:t>
            </a:r>
            <a:r>
              <a:rPr lang="pt-BR" altLang="zh-CN" sz="1800" kern="100" dirty="0" smtClean="0">
                <a:latin typeface="微软雅黑" panose="020B0503020204020204" pitchFamily="34" charset="-122"/>
                <a:ea typeface="微软雅黑" panose="020B0503020204020204" pitchFamily="34" charset="-122"/>
              </a:rPr>
              <a:t>7</a:t>
            </a:r>
            <a:r>
              <a:rPr lang="en-US" altLang="zh-CN" sz="1800" kern="100" dirty="0">
                <a:latin typeface="微软雅黑" panose="020B0503020204020204" pitchFamily="34" charset="-122"/>
                <a:ea typeface="微软雅黑" panose="020B0503020204020204" pitchFamily="34" charset="-122"/>
              </a:rPr>
              <a:t>'</a:t>
            </a:r>
            <a:r>
              <a:rPr lang="pt-BR" altLang="zh-CN" sz="1800" kern="100" dirty="0" smtClean="0">
                <a:latin typeface="微软雅黑" panose="020B0503020204020204" pitchFamily="34" charset="-122"/>
                <a:ea typeface="微软雅黑" panose="020B0503020204020204" pitchFamily="34" charset="-122"/>
              </a:rPr>
              <a:t>b1111001</a:t>
            </a:r>
            <a:r>
              <a:rPr lang="pt-BR" altLang="zh-CN" sz="1800" kern="100" dirty="0">
                <a:latin typeface="微软雅黑" panose="020B0503020204020204" pitchFamily="34" charset="-122"/>
                <a:ea typeface="微软雅黑" panose="020B0503020204020204" pitchFamily="34" charset="-122"/>
              </a:rPr>
              <a:t>;</a:t>
            </a:r>
          </a:p>
          <a:p>
            <a:pPr>
              <a:spcAft>
                <a:spcPts val="0"/>
              </a:spcAft>
            </a:pPr>
            <a:r>
              <a:rPr lang="pt-BR" altLang="zh-CN" sz="1800" kern="100" dirty="0">
                <a:latin typeface="微软雅黑" panose="020B0503020204020204" pitchFamily="34" charset="-122"/>
                <a:ea typeface="微软雅黑" panose="020B0503020204020204" pitchFamily="34" charset="-122"/>
              </a:rPr>
              <a:t>	</a:t>
            </a:r>
            <a:r>
              <a:rPr lang="pt-BR" altLang="zh-CN" sz="1800" kern="100" dirty="0" smtClean="0">
                <a:latin typeface="微软雅黑" panose="020B0503020204020204" pitchFamily="34" charset="-122"/>
                <a:ea typeface="微软雅黑" panose="020B0503020204020204" pitchFamily="34" charset="-122"/>
              </a:rPr>
              <a:t>   </a:t>
            </a:r>
            <a:r>
              <a:rPr lang="pt-BR" altLang="zh-CN" sz="1800" kern="100" dirty="0">
                <a:latin typeface="微软雅黑" panose="020B0503020204020204" pitchFamily="34" charset="-122"/>
                <a:ea typeface="微软雅黑" panose="020B0503020204020204" pitchFamily="34" charset="-122"/>
              </a:rPr>
              <a:t>4: O = </a:t>
            </a:r>
            <a:r>
              <a:rPr lang="pt-BR" altLang="zh-CN" sz="1800" kern="100" dirty="0" smtClean="0">
                <a:latin typeface="微软雅黑" panose="020B0503020204020204" pitchFamily="34" charset="-122"/>
                <a:ea typeface="微软雅黑" panose="020B0503020204020204" pitchFamily="34" charset="-122"/>
              </a:rPr>
              <a:t>7</a:t>
            </a:r>
            <a:r>
              <a:rPr lang="en-US" altLang="zh-CN" sz="1800" kern="100" dirty="0">
                <a:latin typeface="微软雅黑" panose="020B0503020204020204" pitchFamily="34" charset="-122"/>
                <a:ea typeface="微软雅黑" panose="020B0503020204020204" pitchFamily="34" charset="-122"/>
              </a:rPr>
              <a:t>'</a:t>
            </a:r>
            <a:r>
              <a:rPr lang="pt-BR" altLang="zh-CN" sz="1800" kern="100" dirty="0" smtClean="0">
                <a:latin typeface="微软雅黑" panose="020B0503020204020204" pitchFamily="34" charset="-122"/>
                <a:ea typeface="微软雅黑" panose="020B0503020204020204" pitchFamily="34" charset="-122"/>
              </a:rPr>
              <a:t>b0110011</a:t>
            </a:r>
            <a:r>
              <a:rPr lang="pt-BR" altLang="zh-CN" sz="1800" kern="100" dirty="0">
                <a:latin typeface="微软雅黑" panose="020B0503020204020204" pitchFamily="34" charset="-122"/>
                <a:ea typeface="微软雅黑" panose="020B0503020204020204" pitchFamily="34" charset="-122"/>
              </a:rPr>
              <a:t>;</a:t>
            </a:r>
          </a:p>
          <a:p>
            <a:pPr>
              <a:spcAft>
                <a:spcPts val="0"/>
              </a:spcAft>
            </a:pPr>
            <a:r>
              <a:rPr lang="pt-BR" altLang="zh-CN" sz="1800" kern="100" dirty="0">
                <a:latin typeface="微软雅黑" panose="020B0503020204020204" pitchFamily="34" charset="-122"/>
                <a:ea typeface="微软雅黑" panose="020B0503020204020204" pitchFamily="34" charset="-122"/>
              </a:rPr>
              <a:t>	</a:t>
            </a:r>
            <a:r>
              <a:rPr lang="pt-BR" altLang="zh-CN" sz="1800" kern="100" dirty="0" smtClean="0">
                <a:latin typeface="微软雅黑" panose="020B0503020204020204" pitchFamily="34" charset="-122"/>
                <a:ea typeface="微软雅黑" panose="020B0503020204020204" pitchFamily="34" charset="-122"/>
              </a:rPr>
              <a:t>   </a:t>
            </a:r>
            <a:r>
              <a:rPr lang="pt-BR" altLang="zh-CN" sz="1800" kern="100" dirty="0">
                <a:latin typeface="微软雅黑" panose="020B0503020204020204" pitchFamily="34" charset="-122"/>
                <a:ea typeface="微软雅黑" panose="020B0503020204020204" pitchFamily="34" charset="-122"/>
              </a:rPr>
              <a:t>5: O = </a:t>
            </a:r>
            <a:r>
              <a:rPr lang="pt-BR" altLang="zh-CN" sz="1800" kern="100" dirty="0" smtClean="0">
                <a:latin typeface="微软雅黑" panose="020B0503020204020204" pitchFamily="34" charset="-122"/>
                <a:ea typeface="微软雅黑" panose="020B0503020204020204" pitchFamily="34" charset="-122"/>
              </a:rPr>
              <a:t>7</a:t>
            </a:r>
            <a:r>
              <a:rPr lang="en-US" altLang="zh-CN" sz="1800" kern="100" dirty="0">
                <a:latin typeface="微软雅黑" panose="020B0503020204020204" pitchFamily="34" charset="-122"/>
                <a:ea typeface="微软雅黑" panose="020B0503020204020204" pitchFamily="34" charset="-122"/>
              </a:rPr>
              <a:t>'</a:t>
            </a:r>
            <a:r>
              <a:rPr lang="pt-BR" altLang="zh-CN" sz="1800" kern="100" dirty="0" smtClean="0">
                <a:latin typeface="微软雅黑" panose="020B0503020204020204" pitchFamily="34" charset="-122"/>
                <a:ea typeface="微软雅黑" panose="020B0503020204020204" pitchFamily="34" charset="-122"/>
              </a:rPr>
              <a:t>b1011011</a:t>
            </a:r>
            <a:r>
              <a:rPr lang="pt-BR" altLang="zh-CN" sz="1800" kern="100" dirty="0">
                <a:latin typeface="微软雅黑" panose="020B0503020204020204" pitchFamily="34" charset="-122"/>
                <a:ea typeface="微软雅黑" panose="020B0503020204020204" pitchFamily="34" charset="-122"/>
              </a:rPr>
              <a:t>;</a:t>
            </a:r>
          </a:p>
          <a:p>
            <a:pPr>
              <a:spcAft>
                <a:spcPts val="0"/>
              </a:spcAft>
            </a:pPr>
            <a:r>
              <a:rPr lang="pt-BR" altLang="zh-CN" sz="1800" kern="100" dirty="0">
                <a:latin typeface="微软雅黑" panose="020B0503020204020204" pitchFamily="34" charset="-122"/>
                <a:ea typeface="微软雅黑" panose="020B0503020204020204" pitchFamily="34" charset="-122"/>
              </a:rPr>
              <a:t>	</a:t>
            </a:r>
            <a:r>
              <a:rPr lang="pt-BR" altLang="zh-CN" sz="1800" kern="100" dirty="0" smtClean="0">
                <a:latin typeface="微软雅黑" panose="020B0503020204020204" pitchFamily="34" charset="-122"/>
                <a:ea typeface="微软雅黑" panose="020B0503020204020204" pitchFamily="34" charset="-122"/>
              </a:rPr>
              <a:t>   </a:t>
            </a:r>
            <a:r>
              <a:rPr lang="pt-BR" altLang="zh-CN" sz="1800" kern="100" dirty="0">
                <a:latin typeface="微软雅黑" panose="020B0503020204020204" pitchFamily="34" charset="-122"/>
                <a:ea typeface="微软雅黑" panose="020B0503020204020204" pitchFamily="34" charset="-122"/>
              </a:rPr>
              <a:t>6: O = </a:t>
            </a:r>
            <a:r>
              <a:rPr lang="pt-BR" altLang="zh-CN" sz="1800" kern="100" dirty="0" smtClean="0">
                <a:latin typeface="微软雅黑" panose="020B0503020204020204" pitchFamily="34" charset="-122"/>
                <a:ea typeface="微软雅黑" panose="020B0503020204020204" pitchFamily="34" charset="-122"/>
              </a:rPr>
              <a:t>7</a:t>
            </a:r>
            <a:r>
              <a:rPr lang="en-US" altLang="zh-CN" sz="1800" kern="100" dirty="0">
                <a:latin typeface="微软雅黑" panose="020B0503020204020204" pitchFamily="34" charset="-122"/>
                <a:ea typeface="微软雅黑" panose="020B0503020204020204" pitchFamily="34" charset="-122"/>
              </a:rPr>
              <a:t>'</a:t>
            </a:r>
            <a:r>
              <a:rPr lang="pt-BR" altLang="zh-CN" sz="1800" kern="100" dirty="0" smtClean="0">
                <a:latin typeface="微软雅黑" panose="020B0503020204020204" pitchFamily="34" charset="-122"/>
                <a:ea typeface="微软雅黑" panose="020B0503020204020204" pitchFamily="34" charset="-122"/>
              </a:rPr>
              <a:t>b1011111</a:t>
            </a:r>
            <a:r>
              <a:rPr lang="pt-BR" altLang="zh-CN" sz="1800" kern="100" dirty="0">
                <a:latin typeface="微软雅黑" panose="020B0503020204020204" pitchFamily="34" charset="-122"/>
                <a:ea typeface="微软雅黑" panose="020B0503020204020204" pitchFamily="34" charset="-122"/>
              </a:rPr>
              <a:t>;</a:t>
            </a:r>
          </a:p>
          <a:p>
            <a:pPr>
              <a:spcAft>
                <a:spcPts val="0"/>
              </a:spcAft>
            </a:pPr>
            <a:r>
              <a:rPr lang="pt-BR" altLang="zh-CN" sz="1800" kern="100" dirty="0">
                <a:latin typeface="微软雅黑" panose="020B0503020204020204" pitchFamily="34" charset="-122"/>
                <a:ea typeface="微软雅黑" panose="020B0503020204020204" pitchFamily="34" charset="-122"/>
              </a:rPr>
              <a:t>	</a:t>
            </a:r>
            <a:r>
              <a:rPr lang="pt-BR" altLang="zh-CN" sz="1800" kern="100" dirty="0" smtClean="0">
                <a:latin typeface="微软雅黑" panose="020B0503020204020204" pitchFamily="34" charset="-122"/>
                <a:ea typeface="微软雅黑" panose="020B0503020204020204" pitchFamily="34" charset="-122"/>
              </a:rPr>
              <a:t>   </a:t>
            </a:r>
            <a:r>
              <a:rPr lang="pt-BR" altLang="zh-CN" sz="1800" kern="100" dirty="0">
                <a:latin typeface="微软雅黑" panose="020B0503020204020204" pitchFamily="34" charset="-122"/>
                <a:ea typeface="微软雅黑" panose="020B0503020204020204" pitchFamily="34" charset="-122"/>
              </a:rPr>
              <a:t>7: O = </a:t>
            </a:r>
            <a:r>
              <a:rPr lang="pt-BR" altLang="zh-CN" sz="1800" kern="100" dirty="0" smtClean="0">
                <a:latin typeface="微软雅黑" panose="020B0503020204020204" pitchFamily="34" charset="-122"/>
                <a:ea typeface="微软雅黑" panose="020B0503020204020204" pitchFamily="34" charset="-122"/>
              </a:rPr>
              <a:t>7</a:t>
            </a:r>
            <a:r>
              <a:rPr lang="en-US" altLang="zh-CN" sz="1800" kern="100" dirty="0">
                <a:latin typeface="微软雅黑" panose="020B0503020204020204" pitchFamily="34" charset="-122"/>
                <a:ea typeface="微软雅黑" panose="020B0503020204020204" pitchFamily="34" charset="-122"/>
              </a:rPr>
              <a:t>'</a:t>
            </a:r>
            <a:r>
              <a:rPr lang="pt-BR" altLang="zh-CN" sz="1800" kern="100" dirty="0" smtClean="0">
                <a:latin typeface="微软雅黑" panose="020B0503020204020204" pitchFamily="34" charset="-122"/>
                <a:ea typeface="微软雅黑" panose="020B0503020204020204" pitchFamily="34" charset="-122"/>
              </a:rPr>
              <a:t>b1110000</a:t>
            </a:r>
            <a:r>
              <a:rPr lang="pt-BR" altLang="zh-CN" sz="1800" kern="100" dirty="0">
                <a:latin typeface="微软雅黑" panose="020B0503020204020204" pitchFamily="34" charset="-122"/>
                <a:ea typeface="微软雅黑" panose="020B0503020204020204" pitchFamily="34" charset="-122"/>
              </a:rPr>
              <a:t>;</a:t>
            </a:r>
          </a:p>
          <a:p>
            <a:pPr>
              <a:spcAft>
                <a:spcPts val="0"/>
              </a:spcAft>
            </a:pPr>
            <a:r>
              <a:rPr lang="pt-BR" altLang="zh-CN" sz="1800" kern="100" dirty="0">
                <a:latin typeface="微软雅黑" panose="020B0503020204020204" pitchFamily="34" charset="-122"/>
                <a:ea typeface="微软雅黑" panose="020B0503020204020204" pitchFamily="34" charset="-122"/>
              </a:rPr>
              <a:t>	</a:t>
            </a:r>
            <a:r>
              <a:rPr lang="pt-BR" altLang="zh-CN" sz="1800" kern="100" dirty="0" smtClean="0">
                <a:latin typeface="微软雅黑" panose="020B0503020204020204" pitchFamily="34" charset="-122"/>
                <a:ea typeface="微软雅黑" panose="020B0503020204020204" pitchFamily="34" charset="-122"/>
              </a:rPr>
              <a:t>   </a:t>
            </a:r>
            <a:r>
              <a:rPr lang="pt-BR" altLang="zh-CN" sz="1800" kern="100" dirty="0">
                <a:latin typeface="微软雅黑" panose="020B0503020204020204" pitchFamily="34" charset="-122"/>
                <a:ea typeface="微软雅黑" panose="020B0503020204020204" pitchFamily="34" charset="-122"/>
              </a:rPr>
              <a:t>8: O = </a:t>
            </a:r>
            <a:r>
              <a:rPr lang="pt-BR" altLang="zh-CN" sz="1800" kern="100" dirty="0" smtClean="0">
                <a:latin typeface="微软雅黑" panose="020B0503020204020204" pitchFamily="34" charset="-122"/>
                <a:ea typeface="微软雅黑" panose="020B0503020204020204" pitchFamily="34" charset="-122"/>
              </a:rPr>
              <a:t>7</a:t>
            </a:r>
            <a:r>
              <a:rPr lang="en-US" altLang="zh-CN" sz="1800" kern="100" dirty="0">
                <a:latin typeface="微软雅黑" panose="020B0503020204020204" pitchFamily="34" charset="-122"/>
                <a:ea typeface="微软雅黑" panose="020B0503020204020204" pitchFamily="34" charset="-122"/>
              </a:rPr>
              <a:t>'</a:t>
            </a:r>
            <a:r>
              <a:rPr lang="pt-BR" altLang="zh-CN" sz="1800" kern="100" dirty="0" smtClean="0">
                <a:latin typeface="微软雅黑" panose="020B0503020204020204" pitchFamily="34" charset="-122"/>
                <a:ea typeface="微软雅黑" panose="020B0503020204020204" pitchFamily="34" charset="-122"/>
              </a:rPr>
              <a:t>b1111111</a:t>
            </a:r>
            <a:r>
              <a:rPr lang="pt-BR" altLang="zh-CN" sz="1800" kern="100" dirty="0">
                <a:latin typeface="微软雅黑" panose="020B0503020204020204" pitchFamily="34" charset="-122"/>
                <a:ea typeface="微软雅黑" panose="020B0503020204020204" pitchFamily="34" charset="-122"/>
              </a:rPr>
              <a:t>;</a:t>
            </a:r>
          </a:p>
          <a:p>
            <a:pPr>
              <a:spcAft>
                <a:spcPts val="0"/>
              </a:spcAft>
            </a:pPr>
            <a:r>
              <a:rPr lang="pt-BR" altLang="zh-CN" sz="1800" kern="100" dirty="0">
                <a:latin typeface="微软雅黑" panose="020B0503020204020204" pitchFamily="34" charset="-122"/>
                <a:ea typeface="微软雅黑" panose="020B0503020204020204" pitchFamily="34" charset="-122"/>
              </a:rPr>
              <a:t>	</a:t>
            </a:r>
            <a:r>
              <a:rPr lang="pt-BR" altLang="zh-CN" sz="1800" kern="100" dirty="0" smtClean="0">
                <a:latin typeface="微软雅黑" panose="020B0503020204020204" pitchFamily="34" charset="-122"/>
                <a:ea typeface="微软雅黑" panose="020B0503020204020204" pitchFamily="34" charset="-122"/>
              </a:rPr>
              <a:t>   </a:t>
            </a:r>
            <a:r>
              <a:rPr lang="pt-BR" altLang="zh-CN" sz="1800" kern="100" dirty="0">
                <a:latin typeface="微软雅黑" panose="020B0503020204020204" pitchFamily="34" charset="-122"/>
                <a:ea typeface="微软雅黑" panose="020B0503020204020204" pitchFamily="34" charset="-122"/>
              </a:rPr>
              <a:t>9: O = </a:t>
            </a:r>
            <a:r>
              <a:rPr lang="pt-BR" altLang="zh-CN" sz="1800" kern="100" dirty="0" smtClean="0">
                <a:latin typeface="微软雅黑" panose="020B0503020204020204" pitchFamily="34" charset="-122"/>
                <a:ea typeface="微软雅黑" panose="020B0503020204020204" pitchFamily="34" charset="-122"/>
              </a:rPr>
              <a:t>7</a:t>
            </a:r>
            <a:r>
              <a:rPr lang="en-US" altLang="zh-CN" sz="1800" kern="100" dirty="0">
                <a:latin typeface="微软雅黑" panose="020B0503020204020204" pitchFamily="34" charset="-122"/>
                <a:ea typeface="微软雅黑" panose="020B0503020204020204" pitchFamily="34" charset="-122"/>
              </a:rPr>
              <a:t>'</a:t>
            </a:r>
            <a:r>
              <a:rPr lang="pt-BR" altLang="zh-CN" sz="1800" kern="100" dirty="0" smtClean="0">
                <a:latin typeface="微软雅黑" panose="020B0503020204020204" pitchFamily="34" charset="-122"/>
                <a:ea typeface="微软雅黑" panose="020B0503020204020204" pitchFamily="34" charset="-122"/>
              </a:rPr>
              <a:t>b1110111</a:t>
            </a:r>
            <a:r>
              <a:rPr lang="pt-BR" altLang="zh-CN" sz="1800" kern="100" dirty="0">
                <a:latin typeface="微软雅黑" panose="020B0503020204020204" pitchFamily="34" charset="-122"/>
                <a:ea typeface="微软雅黑" panose="020B0503020204020204" pitchFamily="34" charset="-122"/>
              </a:rPr>
              <a:t>;</a:t>
            </a:r>
          </a:p>
          <a:p>
            <a:pPr>
              <a:spcAft>
                <a:spcPts val="0"/>
              </a:spcAft>
            </a:pPr>
            <a:r>
              <a:rPr lang="pt-BR" altLang="zh-CN" sz="1800" kern="100" dirty="0">
                <a:latin typeface="微软雅黑" panose="020B0503020204020204" pitchFamily="34" charset="-122"/>
                <a:ea typeface="微软雅黑" panose="020B0503020204020204" pitchFamily="34" charset="-122"/>
              </a:rPr>
              <a:t>	</a:t>
            </a:r>
            <a:r>
              <a:rPr lang="pt-BR" altLang="zh-CN" sz="1800" kern="100" dirty="0" smtClean="0">
                <a:latin typeface="微软雅黑" panose="020B0503020204020204" pitchFamily="34" charset="-122"/>
                <a:ea typeface="微软雅黑" panose="020B0503020204020204" pitchFamily="34" charset="-122"/>
              </a:rPr>
              <a:t>   </a:t>
            </a:r>
            <a:r>
              <a:rPr lang="pt-BR" altLang="zh-CN" sz="1800" kern="100" dirty="0">
                <a:solidFill>
                  <a:srgbClr val="C00000"/>
                </a:solidFill>
                <a:latin typeface="微软雅黑" panose="020B0503020204020204" pitchFamily="34" charset="-122"/>
                <a:ea typeface="微软雅黑" panose="020B0503020204020204" pitchFamily="34" charset="-122"/>
              </a:rPr>
              <a:t>default: </a:t>
            </a:r>
            <a:r>
              <a:rPr lang="pt-BR" altLang="zh-CN" sz="1800" kern="100" dirty="0">
                <a:latin typeface="微软雅黑" panose="020B0503020204020204" pitchFamily="34" charset="-122"/>
                <a:ea typeface="微软雅黑" panose="020B0503020204020204" pitchFamily="34" charset="-122"/>
              </a:rPr>
              <a:t>O = </a:t>
            </a:r>
            <a:r>
              <a:rPr lang="pt-BR" altLang="zh-CN" sz="1800" kern="100" dirty="0" smtClean="0">
                <a:latin typeface="微软雅黑" panose="020B0503020204020204" pitchFamily="34" charset="-122"/>
                <a:ea typeface="微软雅黑" panose="020B0503020204020204" pitchFamily="34" charset="-122"/>
              </a:rPr>
              <a:t>7</a:t>
            </a:r>
            <a:r>
              <a:rPr lang="en-US" altLang="zh-CN" sz="1800" kern="100" dirty="0">
                <a:latin typeface="微软雅黑" panose="020B0503020204020204" pitchFamily="34" charset="-122"/>
                <a:ea typeface="微软雅黑" panose="020B0503020204020204" pitchFamily="34" charset="-122"/>
              </a:rPr>
              <a:t>'</a:t>
            </a:r>
            <a:r>
              <a:rPr lang="pt-BR" altLang="zh-CN" sz="1800" kern="100" dirty="0" smtClean="0">
                <a:latin typeface="微软雅黑" panose="020B0503020204020204" pitchFamily="34" charset="-122"/>
                <a:ea typeface="微软雅黑" panose="020B0503020204020204" pitchFamily="34" charset="-122"/>
              </a:rPr>
              <a:t>b0</a:t>
            </a:r>
            <a:r>
              <a:rPr lang="pt-BR" altLang="zh-CN" sz="1800" kern="100" dirty="0">
                <a:latin typeface="微软雅黑" panose="020B0503020204020204" pitchFamily="34" charset="-122"/>
                <a:ea typeface="微软雅黑" panose="020B0503020204020204" pitchFamily="34" charset="-122"/>
              </a:rPr>
              <a:t>;</a:t>
            </a:r>
          </a:p>
          <a:p>
            <a:pPr>
              <a:spcAft>
                <a:spcPts val="0"/>
              </a:spcAft>
            </a:pPr>
            <a:r>
              <a:rPr lang="pt-BR" altLang="zh-CN" sz="1800" kern="100" dirty="0">
                <a:latin typeface="微软雅黑" panose="020B0503020204020204" pitchFamily="34" charset="-122"/>
                <a:ea typeface="微软雅黑" panose="020B0503020204020204" pitchFamily="34" charset="-122"/>
              </a:rPr>
              <a:t>	</a:t>
            </a:r>
            <a:r>
              <a:rPr lang="pt-BR" altLang="zh-CN" sz="1800" kern="100" dirty="0" smtClean="0">
                <a:solidFill>
                  <a:srgbClr val="C00000"/>
                </a:solidFill>
                <a:latin typeface="微软雅黑" panose="020B0503020204020204" pitchFamily="34" charset="-122"/>
                <a:ea typeface="微软雅黑" panose="020B0503020204020204" pitchFamily="34" charset="-122"/>
              </a:rPr>
              <a:t>endcase</a:t>
            </a:r>
            <a:endParaRPr lang="pt-BR" altLang="zh-CN" sz="1800" kern="100" dirty="0">
              <a:solidFill>
                <a:srgbClr val="C00000"/>
              </a:solidFill>
              <a:latin typeface="微软雅黑" panose="020B0503020204020204" pitchFamily="34" charset="-122"/>
              <a:ea typeface="微软雅黑" panose="020B0503020204020204" pitchFamily="34" charset="-122"/>
            </a:endParaRPr>
          </a:p>
          <a:p>
            <a:pPr>
              <a:spcAft>
                <a:spcPts val="0"/>
              </a:spcAft>
            </a:pPr>
            <a:r>
              <a:rPr lang="pt-BR" altLang="zh-CN" sz="1800" kern="100" dirty="0">
                <a:latin typeface="微软雅黑" panose="020B0503020204020204" pitchFamily="34" charset="-122"/>
                <a:ea typeface="微软雅黑" panose="020B0503020204020204" pitchFamily="34" charset="-122"/>
              </a:rPr>
              <a:t>endmodule</a:t>
            </a:r>
          </a:p>
        </p:txBody>
      </p:sp>
      <p:sp>
        <p:nvSpPr>
          <p:cNvPr id="11" name="矩形 10"/>
          <p:cNvSpPr/>
          <p:nvPr/>
        </p:nvSpPr>
        <p:spPr>
          <a:xfrm>
            <a:off x="430042" y="1482888"/>
            <a:ext cx="3349869" cy="4358116"/>
          </a:xfrm>
          <a:prstGeom prst="rect">
            <a:avLst/>
          </a:prstGeom>
        </p:spPr>
        <p:txBody>
          <a:bodyPr wrap="square">
            <a:spAutoFit/>
          </a:bodyPr>
          <a:lstStyle/>
          <a:p>
            <a:pPr>
              <a:lnSpc>
                <a:spcPct val="140000"/>
              </a:lnSpc>
            </a:pPr>
            <a:r>
              <a:rPr lang="zh-CN" altLang="en-US" sz="2200" dirty="0" smtClean="0">
                <a:solidFill>
                  <a:schemeClr val="accent2"/>
                </a:solidFill>
                <a:latin typeface="微软雅黑" panose="020B0503020204020204" pitchFamily="34" charset="-122"/>
                <a:ea typeface="微软雅黑" panose="020B0503020204020204" pitchFamily="34" charset="-122"/>
              </a:rPr>
              <a:t>仅包含</a:t>
            </a:r>
            <a:r>
              <a:rPr lang="en-US" altLang="zh-CN" sz="2200" dirty="0" smtClean="0">
                <a:solidFill>
                  <a:schemeClr val="accent2"/>
                </a:solidFill>
                <a:latin typeface="微软雅黑" panose="020B0503020204020204" pitchFamily="34" charset="-122"/>
                <a:ea typeface="微软雅黑" panose="020B0503020204020204" pitchFamily="34" charset="-122"/>
              </a:rPr>
              <a:t>0~9</a:t>
            </a:r>
            <a:r>
              <a:rPr lang="zh-CN" altLang="en-US" sz="2200" dirty="0">
                <a:solidFill>
                  <a:schemeClr val="accent2"/>
                </a:solidFill>
                <a:latin typeface="微软雅黑" panose="020B0503020204020204" pitchFamily="34" charset="-122"/>
                <a:ea typeface="微软雅黑" panose="020B0503020204020204" pitchFamily="34" charset="-122"/>
              </a:rPr>
              <a:t>这</a:t>
            </a:r>
            <a:r>
              <a:rPr lang="en-US" altLang="zh-CN" sz="2200" dirty="0">
                <a:solidFill>
                  <a:schemeClr val="accent2"/>
                </a:solidFill>
                <a:latin typeface="微软雅黑" panose="020B0503020204020204" pitchFamily="34" charset="-122"/>
                <a:ea typeface="微软雅黑" panose="020B0503020204020204" pitchFamily="34" charset="-122"/>
              </a:rPr>
              <a:t>10</a:t>
            </a:r>
            <a:r>
              <a:rPr lang="zh-CN" altLang="en-US" sz="2200" dirty="0">
                <a:solidFill>
                  <a:schemeClr val="accent2"/>
                </a:solidFill>
                <a:latin typeface="微软雅黑" panose="020B0503020204020204" pitchFamily="34" charset="-122"/>
                <a:ea typeface="微软雅黑" panose="020B0503020204020204" pitchFamily="34" charset="-122"/>
              </a:rPr>
              <a:t>种情况，因而在</a:t>
            </a:r>
            <a:r>
              <a:rPr lang="en-US" altLang="zh-CN" sz="2200" dirty="0">
                <a:solidFill>
                  <a:schemeClr val="accent2"/>
                </a:solidFill>
                <a:latin typeface="微软雅黑" panose="020B0503020204020204" pitchFamily="34" charset="-122"/>
                <a:ea typeface="微软雅黑" panose="020B0503020204020204" pitchFamily="34" charset="-122"/>
              </a:rPr>
              <a:t>case</a:t>
            </a:r>
            <a:r>
              <a:rPr lang="zh-CN" altLang="en-US" sz="2200" dirty="0" smtClean="0">
                <a:solidFill>
                  <a:schemeClr val="accent2"/>
                </a:solidFill>
                <a:latin typeface="微软雅黑" panose="020B0503020204020204" pitchFamily="34" charset="-122"/>
                <a:ea typeface="微软雅黑" panose="020B0503020204020204" pitchFamily="34" charset="-122"/>
              </a:rPr>
              <a:t>语句最后</a:t>
            </a:r>
            <a:r>
              <a:rPr lang="zh-CN" altLang="en-US" sz="2200" dirty="0" smtClean="0">
                <a:solidFill>
                  <a:srgbClr val="C00000"/>
                </a:solidFill>
                <a:latin typeface="微软雅黑" panose="020B0503020204020204" pitchFamily="34" charset="-122"/>
                <a:ea typeface="微软雅黑" panose="020B0503020204020204" pitchFamily="34" charset="-122"/>
              </a:rPr>
              <a:t>需加</a:t>
            </a:r>
            <a:r>
              <a:rPr lang="en-US" altLang="zh-CN" sz="2200" dirty="0">
                <a:solidFill>
                  <a:srgbClr val="C00000"/>
                </a:solidFill>
                <a:latin typeface="微软雅黑" panose="020B0503020204020204" pitchFamily="34" charset="-122"/>
                <a:ea typeface="微软雅黑" panose="020B0503020204020204" pitchFamily="34" charset="-122"/>
              </a:rPr>
              <a:t>default</a:t>
            </a:r>
            <a:r>
              <a:rPr lang="zh-CN" altLang="en-US" sz="2200" dirty="0">
                <a:solidFill>
                  <a:srgbClr val="C00000"/>
                </a:solidFill>
                <a:latin typeface="微软雅黑" panose="020B0503020204020204" pitchFamily="34" charset="-122"/>
                <a:ea typeface="微软雅黑" panose="020B0503020204020204" pitchFamily="34" charset="-122"/>
              </a:rPr>
              <a:t>分支</a:t>
            </a:r>
            <a:r>
              <a:rPr lang="zh-CN" altLang="en-US" sz="2200" dirty="0">
                <a:solidFill>
                  <a:schemeClr val="accent2"/>
                </a:solidFill>
                <a:latin typeface="微软雅黑" panose="020B0503020204020204" pitchFamily="34" charset="-122"/>
                <a:ea typeface="微软雅黑" panose="020B0503020204020204" pitchFamily="34" charset="-122"/>
              </a:rPr>
              <a:t>，使得当</a:t>
            </a:r>
            <a:r>
              <a:rPr lang="en-US" altLang="zh-CN" sz="2200" dirty="0">
                <a:solidFill>
                  <a:schemeClr val="accent2"/>
                </a:solidFill>
                <a:latin typeface="微软雅黑" panose="020B0503020204020204" pitchFamily="34" charset="-122"/>
                <a:ea typeface="微软雅黑" panose="020B0503020204020204" pitchFamily="34" charset="-122"/>
              </a:rPr>
              <a:t>I</a:t>
            </a:r>
            <a:r>
              <a:rPr lang="zh-CN" altLang="en-US" sz="2200" dirty="0">
                <a:solidFill>
                  <a:schemeClr val="accent2"/>
                </a:solidFill>
                <a:latin typeface="微软雅黑" panose="020B0503020204020204" pitchFamily="34" charset="-122"/>
                <a:ea typeface="微软雅黑" panose="020B0503020204020204" pitchFamily="34" charset="-122"/>
              </a:rPr>
              <a:t>为</a:t>
            </a:r>
            <a:r>
              <a:rPr lang="en-US" altLang="zh-CN" sz="2200" dirty="0">
                <a:solidFill>
                  <a:schemeClr val="accent2"/>
                </a:solidFill>
                <a:latin typeface="微软雅黑" panose="020B0503020204020204" pitchFamily="34" charset="-122"/>
                <a:ea typeface="微软雅黑" panose="020B0503020204020204" pitchFamily="34" charset="-122"/>
              </a:rPr>
              <a:t>0~9</a:t>
            </a:r>
            <a:r>
              <a:rPr lang="zh-CN" altLang="en-US" sz="2200" dirty="0">
                <a:solidFill>
                  <a:schemeClr val="accent2"/>
                </a:solidFill>
                <a:latin typeface="微软雅黑" panose="020B0503020204020204" pitchFamily="34" charset="-122"/>
                <a:ea typeface="微软雅黑" panose="020B0503020204020204" pitchFamily="34" charset="-122"/>
              </a:rPr>
              <a:t>以外的数时，能够将</a:t>
            </a:r>
            <a:r>
              <a:rPr lang="en-US" altLang="zh-CN" sz="2200" dirty="0">
                <a:solidFill>
                  <a:schemeClr val="accent2"/>
                </a:solidFill>
                <a:latin typeface="微软雅黑" panose="020B0503020204020204" pitchFamily="34" charset="-122"/>
                <a:ea typeface="微软雅黑" panose="020B0503020204020204" pitchFamily="34" charset="-122"/>
              </a:rPr>
              <a:t>O</a:t>
            </a:r>
            <a:r>
              <a:rPr lang="zh-CN" altLang="en-US" sz="2200" dirty="0">
                <a:solidFill>
                  <a:schemeClr val="accent2"/>
                </a:solidFill>
                <a:latin typeface="微软雅黑" panose="020B0503020204020204" pitchFamily="34" charset="-122"/>
                <a:ea typeface="微软雅黑" panose="020B0503020204020204" pitchFamily="34" charset="-122"/>
              </a:rPr>
              <a:t>设置为</a:t>
            </a:r>
            <a:r>
              <a:rPr lang="en-US" altLang="zh-CN" sz="2200" dirty="0">
                <a:solidFill>
                  <a:schemeClr val="accent2"/>
                </a:solidFill>
                <a:latin typeface="微软雅黑" panose="020B0503020204020204" pitchFamily="34" charset="-122"/>
                <a:ea typeface="微软雅黑" panose="020B0503020204020204" pitchFamily="34" charset="-122"/>
              </a:rPr>
              <a:t>0</a:t>
            </a:r>
            <a:r>
              <a:rPr lang="zh-CN" altLang="en-US" sz="2200" dirty="0" smtClean="0">
                <a:solidFill>
                  <a:schemeClr val="accent2"/>
                </a:solidFill>
                <a:latin typeface="微软雅黑" panose="020B0503020204020204" pitchFamily="34" charset="-122"/>
                <a:ea typeface="微软雅黑" panose="020B0503020204020204" pitchFamily="34" charset="-122"/>
              </a:rPr>
              <a:t>。</a:t>
            </a:r>
            <a:r>
              <a:rPr lang="zh-CN" altLang="en-US" sz="2200" dirty="0" smtClean="0">
                <a:solidFill>
                  <a:srgbClr val="C00000"/>
                </a:solidFill>
                <a:latin typeface="微软雅黑" panose="020B0503020204020204" pitchFamily="34" charset="-122"/>
                <a:ea typeface="微软雅黑" panose="020B0503020204020204" pitchFamily="34" charset="-122"/>
              </a:rPr>
              <a:t>否则</a:t>
            </a:r>
            <a:r>
              <a:rPr lang="zh-CN" altLang="en-US" sz="2200" dirty="0">
                <a:solidFill>
                  <a:srgbClr val="C00000"/>
                </a:solidFill>
                <a:latin typeface="微软雅黑" panose="020B0503020204020204" pitchFamily="34" charset="-122"/>
                <a:ea typeface="微软雅黑" panose="020B0503020204020204" pitchFamily="34" charset="-122"/>
              </a:rPr>
              <a:t>，综合器将会综合出锁存器</a:t>
            </a:r>
            <a:r>
              <a:rPr lang="zh-CN" altLang="en-US" sz="2200" dirty="0">
                <a:solidFill>
                  <a:schemeClr val="accent2"/>
                </a:solidFill>
                <a:latin typeface="微软雅黑" panose="020B0503020204020204" pitchFamily="34" charset="-122"/>
                <a:ea typeface="微软雅黑" panose="020B0503020204020204" pitchFamily="34" charset="-122"/>
              </a:rPr>
              <a:t>，使得在输入</a:t>
            </a:r>
            <a:r>
              <a:rPr lang="en-US" altLang="zh-CN" sz="2200" dirty="0">
                <a:solidFill>
                  <a:schemeClr val="accent2"/>
                </a:solidFill>
                <a:latin typeface="微软雅黑" panose="020B0503020204020204" pitchFamily="34" charset="-122"/>
                <a:ea typeface="微软雅黑" panose="020B0503020204020204" pitchFamily="34" charset="-122"/>
              </a:rPr>
              <a:t>0~9</a:t>
            </a:r>
            <a:r>
              <a:rPr lang="zh-CN" altLang="en-US" sz="2200" dirty="0">
                <a:solidFill>
                  <a:schemeClr val="accent2"/>
                </a:solidFill>
                <a:latin typeface="微软雅黑" panose="020B0503020204020204" pitchFamily="34" charset="-122"/>
                <a:ea typeface="微软雅黑" panose="020B0503020204020204" pitchFamily="34" charset="-122"/>
              </a:rPr>
              <a:t>以外</a:t>
            </a:r>
            <a:r>
              <a:rPr lang="zh-CN" altLang="en-US" sz="2200" dirty="0" smtClean="0">
                <a:solidFill>
                  <a:schemeClr val="accent2"/>
                </a:solidFill>
                <a:latin typeface="微软雅黑" panose="020B0503020204020204" pitchFamily="34" charset="-122"/>
                <a:ea typeface="微软雅黑" panose="020B0503020204020204" pitchFamily="34" charset="-122"/>
              </a:rPr>
              <a:t>的数时</a:t>
            </a:r>
            <a:r>
              <a:rPr lang="zh-CN" altLang="en-US" sz="2200" dirty="0">
                <a:solidFill>
                  <a:schemeClr val="accent2"/>
                </a:solidFill>
                <a:latin typeface="微软雅黑" panose="020B0503020204020204" pitchFamily="34" charset="-122"/>
                <a:ea typeface="微软雅黑" panose="020B0503020204020204" pitchFamily="34" charset="-122"/>
              </a:rPr>
              <a:t>保留上次的输出，这与预期的功能</a:t>
            </a:r>
            <a:r>
              <a:rPr lang="zh-CN" altLang="en-US" sz="2200" dirty="0" smtClean="0">
                <a:solidFill>
                  <a:schemeClr val="accent2"/>
                </a:solidFill>
                <a:latin typeface="微软雅黑" panose="020B0503020204020204" pitchFamily="34" charset="-122"/>
                <a:ea typeface="微软雅黑" panose="020B0503020204020204" pitchFamily="34" charset="-122"/>
              </a:rPr>
              <a:t>不符。</a:t>
            </a:r>
            <a:endParaRPr lang="zh-CN" altLang="en-US" sz="2200"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2784826"/>
      </p:ext>
    </p:extLst>
  </p:cSld>
  <p:clrMapOvr>
    <a:masterClrMapping/>
  </p:clrMapOvr>
  <p:transition spd="med">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839CBA-5AEB-41E9-868F-C047CDCE2F5A}"/>
              </a:ext>
            </a:extLst>
          </p:cNvPr>
          <p:cNvSpPr>
            <a:spLocks noGrp="1"/>
          </p:cNvSpPr>
          <p:nvPr>
            <p:ph type="title"/>
          </p:nvPr>
        </p:nvSpPr>
        <p:spPr/>
        <p:txBody>
          <a:bodyPr/>
          <a:lstStyle/>
          <a:p>
            <a:r>
              <a:rPr lang="en-US" altLang="zh-CN" b="1" dirty="0"/>
              <a:t>5.2 </a:t>
            </a:r>
            <a:r>
              <a:rPr lang="zh-CN" altLang="en-US" b="1" dirty="0"/>
              <a:t>时序逻辑电路设计</a:t>
            </a:r>
          </a:p>
        </p:txBody>
      </p:sp>
      <p:sp>
        <p:nvSpPr>
          <p:cNvPr id="3" name="内容占位符 2">
            <a:extLst>
              <a:ext uri="{FF2B5EF4-FFF2-40B4-BE49-F238E27FC236}">
                <a16:creationId xmlns:a16="http://schemas.microsoft.com/office/drawing/2014/main" id="{2B90F79E-6FB2-4492-9169-ADD6BB5EC13A}"/>
              </a:ext>
            </a:extLst>
          </p:cNvPr>
          <p:cNvSpPr>
            <a:spLocks noGrp="1"/>
          </p:cNvSpPr>
          <p:nvPr>
            <p:ph idx="1"/>
          </p:nvPr>
        </p:nvSpPr>
        <p:spPr>
          <a:xfrm>
            <a:off x="336354" y="847343"/>
            <a:ext cx="5472608" cy="423129"/>
          </a:xfrm>
        </p:spPr>
        <p:txBody>
          <a:bodyPr/>
          <a:lstStyle/>
          <a:p>
            <a:r>
              <a:rPr lang="zh-CN" altLang="en-US" sz="2200" b="1" dirty="0"/>
              <a:t>设计带复位端</a:t>
            </a:r>
            <a:r>
              <a:rPr lang="en-US" altLang="zh-CN" sz="2200" b="1" dirty="0" err="1"/>
              <a:t>rst</a:t>
            </a:r>
            <a:r>
              <a:rPr lang="zh-CN" altLang="en-US" sz="2200" b="1" dirty="0"/>
              <a:t>和使能端</a:t>
            </a:r>
            <a:r>
              <a:rPr lang="en-US" altLang="zh-CN" sz="2200" b="1" dirty="0" err="1"/>
              <a:t>en</a:t>
            </a:r>
            <a:r>
              <a:rPr lang="zh-CN" altLang="en-US" sz="2200" b="1" dirty="0"/>
              <a:t>的</a:t>
            </a:r>
            <a:r>
              <a:rPr lang="en-US" altLang="zh-CN" sz="2200" b="1" dirty="0"/>
              <a:t>D</a:t>
            </a:r>
            <a:r>
              <a:rPr lang="zh-CN" altLang="en-US" sz="2200" b="1" dirty="0"/>
              <a:t>触发器</a:t>
            </a:r>
          </a:p>
        </p:txBody>
      </p:sp>
      <p:sp>
        <p:nvSpPr>
          <p:cNvPr id="4" name="灯片编号占位符 3">
            <a:extLst>
              <a:ext uri="{FF2B5EF4-FFF2-40B4-BE49-F238E27FC236}">
                <a16:creationId xmlns:a16="http://schemas.microsoft.com/office/drawing/2014/main" id="{195D4CE8-540D-40A1-9302-C82FC2061AC3}"/>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64</a:t>
            </a:fld>
            <a:endParaRPr lang="en-US" altLang="zh-CN"/>
          </a:p>
        </p:txBody>
      </p:sp>
      <p:sp>
        <p:nvSpPr>
          <p:cNvPr id="5" name="矩形 4">
            <a:extLst>
              <a:ext uri="{FF2B5EF4-FFF2-40B4-BE49-F238E27FC236}">
                <a16:creationId xmlns:a16="http://schemas.microsoft.com/office/drawing/2014/main" id="{CBBFA185-FC18-4D7D-B5D6-3E547CD56551}"/>
              </a:ext>
            </a:extLst>
          </p:cNvPr>
          <p:cNvSpPr/>
          <p:nvPr/>
        </p:nvSpPr>
        <p:spPr>
          <a:xfrm>
            <a:off x="35496" y="1575338"/>
            <a:ext cx="3600400" cy="2862322"/>
          </a:xfrm>
          <a:prstGeom prst="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wrap="square">
            <a:spAutoFit/>
          </a:bodyPr>
          <a:lstStyle/>
          <a:p>
            <a:pPr>
              <a:spcAft>
                <a:spcPts val="0"/>
              </a:spcAft>
            </a:pPr>
            <a:r>
              <a:rPr lang="en-US" altLang="zh-CN" sz="1800" kern="100" dirty="0">
                <a:latin typeface="微软雅黑" panose="020B0503020204020204" pitchFamily="34" charset="-122"/>
                <a:ea typeface="微软雅黑" panose="020B0503020204020204" pitchFamily="34" charset="-122"/>
              </a:rPr>
              <a:t>module </a:t>
            </a:r>
            <a:r>
              <a:rPr lang="en-US" altLang="zh-CN" sz="1800" kern="100" dirty="0" err="1">
                <a:latin typeface="微软雅黑" panose="020B0503020204020204" pitchFamily="34" charset="-122"/>
                <a:ea typeface="微软雅黑" panose="020B0503020204020204" pitchFamily="34" charset="-122"/>
              </a:rPr>
              <a:t>Dff</a:t>
            </a:r>
            <a:r>
              <a:rPr lang="en-US" altLang="zh-CN" sz="1800" kern="100" dirty="0">
                <a:latin typeface="微软雅黑" panose="020B0503020204020204" pitchFamily="34" charset="-122"/>
                <a:ea typeface="微软雅黑" panose="020B0503020204020204" pitchFamily="34" charset="-122"/>
              </a:rPr>
              <a:t> (</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a:latin typeface="微软雅黑" panose="020B0503020204020204" pitchFamily="34" charset="-122"/>
                <a:ea typeface="微软雅黑" panose="020B0503020204020204" pitchFamily="34" charset="-122"/>
              </a:rPr>
              <a:t>      input </a:t>
            </a:r>
            <a:r>
              <a:rPr lang="en-US" altLang="zh-CN" sz="1800" kern="100" dirty="0" err="1">
                <a:latin typeface="微软雅黑" panose="020B0503020204020204" pitchFamily="34" charset="-122"/>
                <a:ea typeface="微软雅黑" panose="020B0503020204020204" pitchFamily="34" charset="-122"/>
              </a:rPr>
              <a:t>clk</a:t>
            </a:r>
            <a:r>
              <a:rPr lang="en-US" altLang="zh-CN" sz="1800" kern="100" dirty="0">
                <a:latin typeface="微软雅黑" panose="020B0503020204020204" pitchFamily="34" charset="-122"/>
                <a:ea typeface="微软雅黑" panose="020B0503020204020204" pitchFamily="34" charset="-122"/>
              </a:rPr>
              <a:t>, </a:t>
            </a:r>
            <a:r>
              <a:rPr lang="en-US" altLang="zh-CN" sz="1800" kern="100" dirty="0" err="1">
                <a:latin typeface="微软雅黑" panose="020B0503020204020204" pitchFamily="34" charset="-122"/>
                <a:ea typeface="微软雅黑" panose="020B0503020204020204" pitchFamily="34" charset="-122"/>
              </a:rPr>
              <a:t>rst</a:t>
            </a:r>
            <a:r>
              <a:rPr lang="en-US" altLang="zh-CN" sz="1800" kern="100" dirty="0">
                <a:latin typeface="微软雅黑" panose="020B0503020204020204" pitchFamily="34" charset="-122"/>
                <a:ea typeface="微软雅黑" panose="020B0503020204020204" pitchFamily="34" charset="-122"/>
              </a:rPr>
              <a:t>, </a:t>
            </a:r>
            <a:r>
              <a:rPr lang="en-US" altLang="zh-CN" sz="1800" kern="100" dirty="0" err="1">
                <a:latin typeface="微软雅黑" panose="020B0503020204020204" pitchFamily="34" charset="-122"/>
                <a:ea typeface="微软雅黑" panose="020B0503020204020204" pitchFamily="34" charset="-122"/>
              </a:rPr>
              <a:t>en</a:t>
            </a:r>
            <a:r>
              <a:rPr lang="en-US" altLang="zh-CN" sz="1800" kern="100" dirty="0">
                <a:latin typeface="微软雅黑" panose="020B0503020204020204" pitchFamily="34" charset="-122"/>
                <a:ea typeface="微软雅黑" panose="020B0503020204020204" pitchFamily="34" charset="-122"/>
              </a:rPr>
              <a:t>, d,</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a:latin typeface="微软雅黑" panose="020B0503020204020204" pitchFamily="34" charset="-122"/>
                <a:ea typeface="微软雅黑" panose="020B0503020204020204" pitchFamily="34" charset="-122"/>
              </a:rPr>
              <a:t>      output reg q</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smtClean="0">
                <a:latin typeface="微软雅黑" panose="020B0503020204020204" pitchFamily="34" charset="-122"/>
                <a:ea typeface="微软雅黑" panose="020B0503020204020204" pitchFamily="34" charset="-122"/>
              </a:rPr>
              <a:t>);</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a:latin typeface="微软雅黑" panose="020B0503020204020204" pitchFamily="34" charset="-122"/>
                <a:ea typeface="微软雅黑" panose="020B0503020204020204" pitchFamily="34" charset="-122"/>
              </a:rPr>
              <a:t> </a:t>
            </a:r>
            <a:r>
              <a:rPr lang="en-US" altLang="zh-CN" sz="1800" kern="100" dirty="0" smtClean="0">
                <a:latin typeface="微软雅黑" panose="020B0503020204020204" pitchFamily="34" charset="-122"/>
                <a:ea typeface="微软雅黑" panose="020B0503020204020204" pitchFamily="34" charset="-122"/>
              </a:rPr>
              <a:t>     always </a:t>
            </a:r>
            <a:r>
              <a:rPr lang="en-US" altLang="zh-CN" sz="1800" kern="100" dirty="0">
                <a:latin typeface="微软雅黑" panose="020B0503020204020204" pitchFamily="34" charset="-122"/>
                <a:ea typeface="微软雅黑" panose="020B0503020204020204" pitchFamily="34" charset="-122"/>
              </a:rPr>
              <a:t>@(</a:t>
            </a:r>
            <a:r>
              <a:rPr lang="en-US" altLang="zh-CN" sz="1800" kern="100" dirty="0" err="1">
                <a:latin typeface="微软雅黑" panose="020B0503020204020204" pitchFamily="34" charset="-122"/>
                <a:ea typeface="微软雅黑" panose="020B0503020204020204" pitchFamily="34" charset="-122"/>
              </a:rPr>
              <a:t>posedge</a:t>
            </a:r>
            <a:r>
              <a:rPr lang="en-US" altLang="zh-CN" sz="1800" kern="100" dirty="0">
                <a:latin typeface="微软雅黑" panose="020B0503020204020204" pitchFamily="34" charset="-122"/>
                <a:ea typeface="微软雅黑" panose="020B0503020204020204" pitchFamily="34" charset="-122"/>
              </a:rPr>
              <a:t> </a:t>
            </a:r>
            <a:r>
              <a:rPr lang="en-US" altLang="zh-CN" sz="1800" kern="100" dirty="0" err="1">
                <a:latin typeface="微软雅黑" panose="020B0503020204020204" pitchFamily="34" charset="-122"/>
                <a:ea typeface="微软雅黑" panose="020B0503020204020204" pitchFamily="34" charset="-122"/>
              </a:rPr>
              <a:t>clk</a:t>
            </a:r>
            <a:r>
              <a:rPr lang="en-US" altLang="zh-CN" sz="1800" kern="100" dirty="0">
                <a:latin typeface="微软雅黑" panose="020B0503020204020204" pitchFamily="34" charset="-122"/>
                <a:ea typeface="微软雅黑" panose="020B0503020204020204" pitchFamily="34" charset="-122"/>
              </a:rPr>
              <a:t>) </a:t>
            </a:r>
          </a:p>
          <a:p>
            <a:pPr>
              <a:spcAft>
                <a:spcPts val="0"/>
              </a:spcAft>
            </a:pPr>
            <a:r>
              <a:rPr lang="en-US" altLang="zh-CN" sz="1800" kern="100" dirty="0">
                <a:latin typeface="微软雅黑" panose="020B0503020204020204" pitchFamily="34" charset="-122"/>
                <a:ea typeface="微软雅黑" panose="020B0503020204020204" pitchFamily="34" charset="-122"/>
              </a:rPr>
              <a:t>      </a:t>
            </a:r>
            <a:r>
              <a:rPr lang="en-US" altLang="zh-CN" sz="1800" kern="100" dirty="0" smtClean="0">
                <a:latin typeface="微软雅黑" panose="020B0503020204020204" pitchFamily="34" charset="-122"/>
                <a:ea typeface="微软雅黑" panose="020B0503020204020204" pitchFamily="34" charset="-122"/>
              </a:rPr>
              <a:t>       </a:t>
            </a:r>
            <a:r>
              <a:rPr lang="en-US" altLang="zh-CN" sz="1800" kern="100" dirty="0">
                <a:latin typeface="微软雅黑" panose="020B0503020204020204" pitchFamily="34" charset="-122"/>
                <a:ea typeface="微软雅黑" panose="020B0503020204020204" pitchFamily="34" charset="-122"/>
              </a:rPr>
              <a:t>begin</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a:latin typeface="微软雅黑" panose="020B0503020204020204" pitchFamily="34" charset="-122"/>
                <a:ea typeface="微软雅黑" panose="020B0503020204020204" pitchFamily="34" charset="-122"/>
              </a:rPr>
              <a:t>	    if (</a:t>
            </a:r>
            <a:r>
              <a:rPr lang="en-US" altLang="zh-CN" sz="1800" kern="100" dirty="0" err="1">
                <a:latin typeface="微软雅黑" panose="020B0503020204020204" pitchFamily="34" charset="-122"/>
                <a:ea typeface="微软雅黑" panose="020B0503020204020204" pitchFamily="34" charset="-122"/>
              </a:rPr>
              <a:t>rst</a:t>
            </a:r>
            <a:r>
              <a:rPr lang="en-US" altLang="zh-CN" sz="1800" kern="100" dirty="0">
                <a:latin typeface="微软雅黑" panose="020B0503020204020204" pitchFamily="34" charset="-122"/>
                <a:ea typeface="微软雅黑" panose="020B0503020204020204" pitchFamily="34" charset="-122"/>
              </a:rPr>
              <a:t>) q &lt;= </a:t>
            </a:r>
            <a:r>
              <a:rPr lang="en-US" altLang="zh-CN" sz="1800" kern="100" dirty="0" smtClean="0">
                <a:latin typeface="微软雅黑" panose="020B0503020204020204" pitchFamily="34" charset="-122"/>
                <a:ea typeface="微软雅黑" panose="020B0503020204020204" pitchFamily="34" charset="-122"/>
              </a:rPr>
              <a:t>1'b0</a:t>
            </a:r>
            <a:r>
              <a:rPr lang="en-US" altLang="zh-CN" sz="1800" kern="100" dirty="0">
                <a:latin typeface="微软雅黑" panose="020B0503020204020204" pitchFamily="34" charset="-122"/>
                <a:ea typeface="微软雅黑" panose="020B0503020204020204" pitchFamily="34" charset="-122"/>
              </a:rPr>
              <a:t>;</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a:latin typeface="微软雅黑" panose="020B0503020204020204" pitchFamily="34" charset="-122"/>
                <a:ea typeface="微软雅黑" panose="020B0503020204020204" pitchFamily="34" charset="-122"/>
              </a:rPr>
              <a:t>	    else if (</a:t>
            </a:r>
            <a:r>
              <a:rPr lang="en-US" altLang="zh-CN" sz="1800" kern="100" dirty="0" err="1">
                <a:latin typeface="微软雅黑" panose="020B0503020204020204" pitchFamily="34" charset="-122"/>
                <a:ea typeface="微软雅黑" panose="020B0503020204020204" pitchFamily="34" charset="-122"/>
              </a:rPr>
              <a:t>en</a:t>
            </a:r>
            <a:r>
              <a:rPr lang="en-US" altLang="zh-CN" sz="1800" kern="100" dirty="0">
                <a:latin typeface="微软雅黑" panose="020B0503020204020204" pitchFamily="34" charset="-122"/>
                <a:ea typeface="微软雅黑" panose="020B0503020204020204" pitchFamily="34" charset="-122"/>
              </a:rPr>
              <a:t>) q &lt;= d;</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a:latin typeface="微软雅黑" panose="020B0503020204020204" pitchFamily="34" charset="-122"/>
                <a:ea typeface="微软雅黑" panose="020B0503020204020204" pitchFamily="34" charset="-122"/>
              </a:rPr>
              <a:t>	</a:t>
            </a:r>
            <a:r>
              <a:rPr lang="en-US" altLang="zh-CN" sz="1800" kern="100" dirty="0" smtClean="0">
                <a:latin typeface="微软雅黑" panose="020B0503020204020204" pitchFamily="34" charset="-122"/>
                <a:ea typeface="微软雅黑" panose="020B0503020204020204" pitchFamily="34" charset="-122"/>
              </a:rPr>
              <a:t>end</a:t>
            </a:r>
            <a:endParaRPr lang="en-US"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err="1">
                <a:latin typeface="微软雅黑" panose="020B0503020204020204" pitchFamily="34" charset="-122"/>
                <a:ea typeface="微软雅黑" panose="020B0503020204020204" pitchFamily="34" charset="-122"/>
              </a:rPr>
              <a:t>endmodule</a:t>
            </a:r>
            <a:endParaRPr lang="zh-CN" altLang="zh-CN" sz="1800" kern="1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32AFA861-5229-4DB4-99A2-B9B3E8A6FE95}"/>
              </a:ext>
            </a:extLst>
          </p:cNvPr>
          <p:cNvSpPr/>
          <p:nvPr/>
        </p:nvSpPr>
        <p:spPr>
          <a:xfrm>
            <a:off x="3970299" y="1575338"/>
            <a:ext cx="5040559" cy="2862322"/>
          </a:xfrm>
          <a:prstGeom prst="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wrap="square">
            <a:spAutoFit/>
          </a:bodyPr>
          <a:lstStyle/>
          <a:p>
            <a:pPr>
              <a:spcAft>
                <a:spcPts val="0"/>
              </a:spcAft>
            </a:pPr>
            <a:r>
              <a:rPr lang="en-US" altLang="zh-CN" sz="1800" kern="100" dirty="0" smtClean="0">
                <a:latin typeface="微软雅黑" panose="020B0503020204020204" pitchFamily="34" charset="-122"/>
                <a:ea typeface="微软雅黑" panose="020B0503020204020204" pitchFamily="34" charset="-122"/>
              </a:rPr>
              <a:t>module </a:t>
            </a:r>
            <a:r>
              <a:rPr lang="en-US" altLang="zh-CN" sz="1800" kern="100" dirty="0" err="1">
                <a:latin typeface="微软雅黑" panose="020B0503020204020204" pitchFamily="34" charset="-122"/>
                <a:ea typeface="微软雅黑" panose="020B0503020204020204" pitchFamily="34" charset="-122"/>
              </a:rPr>
              <a:t>AsyncDff</a:t>
            </a:r>
            <a:r>
              <a:rPr lang="en-US" altLang="zh-CN" sz="1800" kern="100" dirty="0">
                <a:latin typeface="微软雅黑" panose="020B0503020204020204" pitchFamily="34" charset="-122"/>
                <a:ea typeface="微软雅黑" panose="020B0503020204020204" pitchFamily="34" charset="-122"/>
              </a:rPr>
              <a:t> (</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smtClean="0">
                <a:latin typeface="微软雅黑" panose="020B0503020204020204" pitchFamily="34" charset="-122"/>
                <a:ea typeface="微软雅黑" panose="020B0503020204020204" pitchFamily="34" charset="-122"/>
              </a:rPr>
              <a:t>      input </a:t>
            </a:r>
            <a:r>
              <a:rPr lang="en-US" altLang="zh-CN" sz="1800" kern="100" dirty="0" err="1">
                <a:latin typeface="微软雅黑" panose="020B0503020204020204" pitchFamily="34" charset="-122"/>
                <a:ea typeface="微软雅黑" panose="020B0503020204020204" pitchFamily="34" charset="-122"/>
              </a:rPr>
              <a:t>clk</a:t>
            </a:r>
            <a:r>
              <a:rPr lang="en-US" altLang="zh-CN" sz="1800" kern="100" dirty="0">
                <a:latin typeface="微软雅黑" panose="020B0503020204020204" pitchFamily="34" charset="-122"/>
                <a:ea typeface="微软雅黑" panose="020B0503020204020204" pitchFamily="34" charset="-122"/>
              </a:rPr>
              <a:t>, </a:t>
            </a:r>
            <a:r>
              <a:rPr lang="en-US" altLang="zh-CN" sz="1800" kern="100" dirty="0" err="1">
                <a:latin typeface="微软雅黑" panose="020B0503020204020204" pitchFamily="34" charset="-122"/>
                <a:ea typeface="微软雅黑" panose="020B0503020204020204" pitchFamily="34" charset="-122"/>
              </a:rPr>
              <a:t>rst</a:t>
            </a:r>
            <a:r>
              <a:rPr lang="en-US" altLang="zh-CN" sz="1800" kern="100" dirty="0">
                <a:latin typeface="微软雅黑" panose="020B0503020204020204" pitchFamily="34" charset="-122"/>
                <a:ea typeface="微软雅黑" panose="020B0503020204020204" pitchFamily="34" charset="-122"/>
              </a:rPr>
              <a:t>, </a:t>
            </a:r>
            <a:r>
              <a:rPr lang="en-US" altLang="zh-CN" sz="1800" kern="100" dirty="0" err="1">
                <a:latin typeface="微软雅黑" panose="020B0503020204020204" pitchFamily="34" charset="-122"/>
                <a:ea typeface="微软雅黑" panose="020B0503020204020204" pitchFamily="34" charset="-122"/>
              </a:rPr>
              <a:t>en</a:t>
            </a:r>
            <a:r>
              <a:rPr lang="en-US" altLang="zh-CN" sz="1800" kern="100" dirty="0">
                <a:latin typeface="微软雅黑" panose="020B0503020204020204" pitchFamily="34" charset="-122"/>
                <a:ea typeface="微软雅黑" panose="020B0503020204020204" pitchFamily="34" charset="-122"/>
              </a:rPr>
              <a:t>, d,</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a:latin typeface="微软雅黑" panose="020B0503020204020204" pitchFamily="34" charset="-122"/>
                <a:ea typeface="微软雅黑" panose="020B0503020204020204" pitchFamily="34" charset="-122"/>
              </a:rPr>
              <a:t>      output reg q</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smtClean="0">
                <a:latin typeface="微软雅黑" panose="020B0503020204020204" pitchFamily="34" charset="-122"/>
                <a:ea typeface="微软雅黑" panose="020B0503020204020204" pitchFamily="34" charset="-122"/>
              </a:rPr>
              <a:t>);</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smtClean="0">
                <a:latin typeface="微软雅黑" panose="020B0503020204020204" pitchFamily="34" charset="-122"/>
                <a:ea typeface="微软雅黑" panose="020B0503020204020204" pitchFamily="34" charset="-122"/>
              </a:rPr>
              <a:t>      </a:t>
            </a:r>
            <a:r>
              <a:rPr lang="en-US" altLang="zh-CN" sz="1800" kern="100" dirty="0">
                <a:latin typeface="微软雅黑" panose="020B0503020204020204" pitchFamily="34" charset="-122"/>
                <a:ea typeface="微软雅黑" panose="020B0503020204020204" pitchFamily="34" charset="-122"/>
              </a:rPr>
              <a:t>always @(</a:t>
            </a:r>
            <a:r>
              <a:rPr lang="en-US" altLang="zh-CN" sz="1800" kern="100" dirty="0" err="1">
                <a:latin typeface="微软雅黑" panose="020B0503020204020204" pitchFamily="34" charset="-122"/>
                <a:ea typeface="微软雅黑" panose="020B0503020204020204" pitchFamily="34" charset="-122"/>
              </a:rPr>
              <a:t>posedge</a:t>
            </a:r>
            <a:r>
              <a:rPr lang="en-US" altLang="zh-CN" sz="1800" kern="100" dirty="0">
                <a:latin typeface="微软雅黑" panose="020B0503020204020204" pitchFamily="34" charset="-122"/>
                <a:ea typeface="微软雅黑" panose="020B0503020204020204" pitchFamily="34" charset="-122"/>
              </a:rPr>
              <a:t> </a:t>
            </a:r>
            <a:r>
              <a:rPr lang="en-US" altLang="zh-CN" sz="1800" kern="100" dirty="0" err="1">
                <a:latin typeface="微软雅黑" panose="020B0503020204020204" pitchFamily="34" charset="-122"/>
                <a:ea typeface="微软雅黑" panose="020B0503020204020204" pitchFamily="34" charset="-122"/>
              </a:rPr>
              <a:t>clk</a:t>
            </a:r>
            <a:r>
              <a:rPr lang="en-US" altLang="zh-CN" sz="1800" kern="100" dirty="0">
                <a:latin typeface="微软雅黑" panose="020B0503020204020204" pitchFamily="34" charset="-122"/>
                <a:ea typeface="微软雅黑" panose="020B0503020204020204" pitchFamily="34" charset="-122"/>
              </a:rPr>
              <a:t> or </a:t>
            </a:r>
            <a:r>
              <a:rPr lang="en-US" altLang="zh-CN" sz="1800" kern="100" dirty="0" err="1">
                <a:latin typeface="微软雅黑" panose="020B0503020204020204" pitchFamily="34" charset="-122"/>
                <a:ea typeface="微软雅黑" panose="020B0503020204020204" pitchFamily="34" charset="-122"/>
              </a:rPr>
              <a:t>posedge</a:t>
            </a:r>
            <a:r>
              <a:rPr lang="en-US" altLang="zh-CN" sz="1800" kern="100" dirty="0">
                <a:latin typeface="微软雅黑" panose="020B0503020204020204" pitchFamily="34" charset="-122"/>
                <a:ea typeface="微软雅黑" panose="020B0503020204020204" pitchFamily="34" charset="-122"/>
              </a:rPr>
              <a:t> </a:t>
            </a:r>
            <a:r>
              <a:rPr lang="en-US" altLang="zh-CN" sz="1800" kern="100" dirty="0" err="1">
                <a:latin typeface="微软雅黑" panose="020B0503020204020204" pitchFamily="34" charset="-122"/>
                <a:ea typeface="微软雅黑" panose="020B0503020204020204" pitchFamily="34" charset="-122"/>
              </a:rPr>
              <a:t>rst</a:t>
            </a:r>
            <a:r>
              <a:rPr lang="en-US" altLang="zh-CN" sz="1800" kern="100" dirty="0">
                <a:latin typeface="微软雅黑" panose="020B0503020204020204" pitchFamily="34" charset="-122"/>
                <a:ea typeface="微软雅黑" panose="020B0503020204020204" pitchFamily="34" charset="-122"/>
              </a:rPr>
              <a:t>) </a:t>
            </a:r>
          </a:p>
          <a:p>
            <a:pPr>
              <a:spcAft>
                <a:spcPts val="0"/>
              </a:spcAft>
            </a:pPr>
            <a:r>
              <a:rPr lang="en-US" altLang="zh-CN" sz="1800" kern="100" dirty="0">
                <a:latin typeface="微软雅黑" panose="020B0503020204020204" pitchFamily="34" charset="-122"/>
                <a:ea typeface="微软雅黑" panose="020B0503020204020204" pitchFamily="34" charset="-122"/>
              </a:rPr>
              <a:t>               begin</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a:latin typeface="微软雅黑" panose="020B0503020204020204" pitchFamily="34" charset="-122"/>
                <a:ea typeface="微软雅黑" panose="020B0503020204020204" pitchFamily="34" charset="-122"/>
              </a:rPr>
              <a:t>	    </a:t>
            </a:r>
            <a:r>
              <a:rPr lang="en-US" altLang="zh-CN" sz="1800" kern="100" dirty="0" smtClean="0">
                <a:latin typeface="微软雅黑" panose="020B0503020204020204" pitchFamily="34" charset="-122"/>
                <a:ea typeface="微软雅黑" panose="020B0503020204020204" pitchFamily="34" charset="-122"/>
              </a:rPr>
              <a:t>   if </a:t>
            </a:r>
            <a:r>
              <a:rPr lang="en-US" altLang="zh-CN" sz="1800" kern="100" dirty="0">
                <a:latin typeface="微软雅黑" panose="020B0503020204020204" pitchFamily="34" charset="-122"/>
                <a:ea typeface="微软雅黑" panose="020B0503020204020204" pitchFamily="34" charset="-122"/>
              </a:rPr>
              <a:t>(</a:t>
            </a:r>
            <a:r>
              <a:rPr lang="en-US" altLang="zh-CN" sz="1800" kern="100" dirty="0" err="1">
                <a:latin typeface="微软雅黑" panose="020B0503020204020204" pitchFamily="34" charset="-122"/>
                <a:ea typeface="微软雅黑" panose="020B0503020204020204" pitchFamily="34" charset="-122"/>
              </a:rPr>
              <a:t>rst</a:t>
            </a:r>
            <a:r>
              <a:rPr lang="en-US" altLang="zh-CN" sz="1800" kern="100" dirty="0">
                <a:latin typeface="微软雅黑" panose="020B0503020204020204" pitchFamily="34" charset="-122"/>
                <a:ea typeface="微软雅黑" panose="020B0503020204020204" pitchFamily="34" charset="-122"/>
              </a:rPr>
              <a:t>) q &lt;= </a:t>
            </a:r>
            <a:r>
              <a:rPr lang="en-US" altLang="zh-CN" sz="1800" kern="100" dirty="0" smtClean="0">
                <a:latin typeface="微软雅黑" panose="020B0503020204020204" pitchFamily="34" charset="-122"/>
                <a:ea typeface="微软雅黑" panose="020B0503020204020204" pitchFamily="34" charset="-122"/>
              </a:rPr>
              <a:t>1'b0</a:t>
            </a:r>
            <a:r>
              <a:rPr lang="en-US" altLang="zh-CN" sz="1800" kern="100" dirty="0">
                <a:latin typeface="微软雅黑" panose="020B0503020204020204" pitchFamily="34" charset="-122"/>
                <a:ea typeface="微软雅黑" panose="020B0503020204020204" pitchFamily="34" charset="-122"/>
              </a:rPr>
              <a:t>;</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a:latin typeface="微软雅黑" panose="020B0503020204020204" pitchFamily="34" charset="-122"/>
                <a:ea typeface="微软雅黑" panose="020B0503020204020204" pitchFamily="34" charset="-122"/>
              </a:rPr>
              <a:t>	    </a:t>
            </a:r>
            <a:r>
              <a:rPr lang="en-US" altLang="zh-CN" sz="1800" kern="100" dirty="0" smtClean="0">
                <a:latin typeface="微软雅黑" panose="020B0503020204020204" pitchFamily="34" charset="-122"/>
                <a:ea typeface="微软雅黑" panose="020B0503020204020204" pitchFamily="34" charset="-122"/>
              </a:rPr>
              <a:t>   else </a:t>
            </a:r>
            <a:r>
              <a:rPr lang="en-US" altLang="zh-CN" sz="1800" kern="100" dirty="0">
                <a:latin typeface="微软雅黑" panose="020B0503020204020204" pitchFamily="34" charset="-122"/>
                <a:ea typeface="微软雅黑" panose="020B0503020204020204" pitchFamily="34" charset="-122"/>
              </a:rPr>
              <a:t>if (</a:t>
            </a:r>
            <a:r>
              <a:rPr lang="en-US" altLang="zh-CN" sz="1800" kern="100" dirty="0" err="1">
                <a:latin typeface="微软雅黑" panose="020B0503020204020204" pitchFamily="34" charset="-122"/>
                <a:ea typeface="微软雅黑" panose="020B0503020204020204" pitchFamily="34" charset="-122"/>
              </a:rPr>
              <a:t>en</a:t>
            </a:r>
            <a:r>
              <a:rPr lang="en-US" altLang="zh-CN" sz="1800" kern="100" dirty="0">
                <a:latin typeface="微软雅黑" panose="020B0503020204020204" pitchFamily="34" charset="-122"/>
                <a:ea typeface="微软雅黑" panose="020B0503020204020204" pitchFamily="34" charset="-122"/>
              </a:rPr>
              <a:t>) q &lt;= d;</a:t>
            </a:r>
            <a:endParaRPr lang="zh-CN" altLang="zh-CN" sz="1800" kern="100" dirty="0">
              <a:latin typeface="微软雅黑" panose="020B0503020204020204" pitchFamily="34" charset="-122"/>
              <a:ea typeface="微软雅黑" panose="020B0503020204020204" pitchFamily="34" charset="-122"/>
            </a:endParaRPr>
          </a:p>
          <a:p>
            <a:pPr>
              <a:spcAft>
                <a:spcPts val="0"/>
              </a:spcAft>
            </a:pPr>
            <a:r>
              <a:rPr lang="en-US" altLang="zh-CN" sz="1800" kern="100" dirty="0">
                <a:latin typeface="微软雅黑" panose="020B0503020204020204" pitchFamily="34" charset="-122"/>
                <a:ea typeface="微软雅黑" panose="020B0503020204020204" pitchFamily="34" charset="-122"/>
              </a:rPr>
              <a:t>	  end</a:t>
            </a:r>
          </a:p>
          <a:p>
            <a:pPr>
              <a:spcAft>
                <a:spcPts val="0"/>
              </a:spcAft>
            </a:pPr>
            <a:r>
              <a:rPr lang="en-US" altLang="zh-CN" sz="1800" kern="100" dirty="0" err="1">
                <a:latin typeface="微软雅黑" panose="020B0503020204020204" pitchFamily="34" charset="-122"/>
                <a:ea typeface="微软雅黑" panose="020B0503020204020204" pitchFamily="34" charset="-122"/>
              </a:rPr>
              <a:t>endmodule</a:t>
            </a:r>
            <a:endParaRPr lang="zh-CN" altLang="zh-CN" sz="1800" kern="1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5BD8132F-3077-4B23-979A-9A4AA629E525}"/>
              </a:ext>
            </a:extLst>
          </p:cNvPr>
          <p:cNvSpPr txBox="1"/>
          <p:nvPr/>
        </p:nvSpPr>
        <p:spPr>
          <a:xfrm>
            <a:off x="251520" y="4653136"/>
            <a:ext cx="3096344" cy="1107996"/>
          </a:xfrm>
          <a:prstGeom prst="rect">
            <a:avLst/>
          </a:prstGeom>
          <a:noFill/>
        </p:spPr>
        <p:txBody>
          <a:bodyPr wrap="square" rtlCol="0">
            <a:spAutoFit/>
          </a:bodyPr>
          <a:lstStyle/>
          <a:p>
            <a:pPr algn="ctr"/>
            <a:r>
              <a:rPr lang="zh-CN" altLang="en-US" sz="2200" dirty="0" smtClean="0">
                <a:solidFill>
                  <a:schemeClr val="accent2"/>
                </a:solidFill>
                <a:latin typeface="微软雅黑" panose="020B0503020204020204" pitchFamily="34" charset="-122"/>
                <a:ea typeface="微软雅黑" panose="020B0503020204020204" pitchFamily="34" charset="-122"/>
              </a:rPr>
              <a:t>同步复位方式</a:t>
            </a:r>
            <a:endParaRPr lang="en-US" altLang="zh-CN" sz="2200" dirty="0" smtClean="0">
              <a:solidFill>
                <a:schemeClr val="accent2"/>
              </a:solidFill>
              <a:latin typeface="微软雅黑" panose="020B0503020204020204" pitchFamily="34" charset="-122"/>
              <a:ea typeface="微软雅黑" panose="020B0503020204020204" pitchFamily="34" charset="-122"/>
            </a:endParaRPr>
          </a:p>
          <a:p>
            <a:r>
              <a:rPr lang="zh-CN" altLang="en-US" sz="2200" dirty="0" smtClean="0">
                <a:solidFill>
                  <a:srgbClr val="00B050"/>
                </a:solidFill>
                <a:latin typeface="微软雅黑" panose="020B0503020204020204" pitchFamily="34" charset="-122"/>
                <a:ea typeface="微软雅黑" panose="020B0503020204020204" pitchFamily="34" charset="-122"/>
              </a:rPr>
              <a:t>只有当时钟上升沿到达后，才能进行复位</a:t>
            </a:r>
            <a:endParaRPr lang="zh-CN" altLang="en-US" sz="2200" dirty="0">
              <a:solidFill>
                <a:srgbClr val="00B050"/>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6F84AE9C-3262-45B2-8F24-DFB786FA18B7}"/>
              </a:ext>
            </a:extLst>
          </p:cNvPr>
          <p:cNvSpPr txBox="1"/>
          <p:nvPr/>
        </p:nvSpPr>
        <p:spPr>
          <a:xfrm>
            <a:off x="4654374" y="4660028"/>
            <a:ext cx="3672408" cy="1785104"/>
          </a:xfrm>
          <a:prstGeom prst="rect">
            <a:avLst/>
          </a:prstGeom>
          <a:noFill/>
        </p:spPr>
        <p:txBody>
          <a:bodyPr wrap="square" rtlCol="0">
            <a:spAutoFit/>
          </a:bodyPr>
          <a:lstStyle/>
          <a:p>
            <a:pPr algn="ctr"/>
            <a:r>
              <a:rPr lang="zh-CN" altLang="en-US" sz="2200" dirty="0" smtClean="0">
                <a:solidFill>
                  <a:schemeClr val="accent2"/>
                </a:solidFill>
                <a:latin typeface="微软雅黑" panose="020B0503020204020204" pitchFamily="34" charset="-122"/>
                <a:ea typeface="微软雅黑" panose="020B0503020204020204" pitchFamily="34" charset="-122"/>
              </a:rPr>
              <a:t>异步复位方式</a:t>
            </a:r>
            <a:endParaRPr lang="en-US" altLang="zh-CN" sz="2200" dirty="0" smtClean="0">
              <a:solidFill>
                <a:schemeClr val="accent2"/>
              </a:solidFill>
              <a:latin typeface="微软雅黑" panose="020B0503020204020204" pitchFamily="34" charset="-122"/>
              <a:ea typeface="微软雅黑" panose="020B0503020204020204" pitchFamily="34" charset="-122"/>
            </a:endParaRPr>
          </a:p>
          <a:p>
            <a:r>
              <a:rPr lang="zh-CN" altLang="en-US" sz="2200" dirty="0" smtClean="0">
                <a:solidFill>
                  <a:srgbClr val="00B050"/>
                </a:solidFill>
                <a:latin typeface="微软雅黑" panose="020B0503020204020204" pitchFamily="34" charset="-122"/>
                <a:ea typeface="微软雅黑" panose="020B0503020204020204" pitchFamily="34" charset="-122"/>
              </a:rPr>
              <a:t>只要复位信号</a:t>
            </a:r>
            <a:r>
              <a:rPr lang="en-US" altLang="zh-CN" sz="2200" dirty="0" err="1" smtClean="0">
                <a:solidFill>
                  <a:srgbClr val="00B050"/>
                </a:solidFill>
                <a:latin typeface="微软雅黑" panose="020B0503020204020204" pitchFamily="34" charset="-122"/>
                <a:ea typeface="微软雅黑" panose="020B0503020204020204" pitchFamily="34" charset="-122"/>
              </a:rPr>
              <a:t>rst</a:t>
            </a:r>
            <a:r>
              <a:rPr lang="zh-CN" altLang="en-US" sz="2200" dirty="0" smtClean="0">
                <a:solidFill>
                  <a:srgbClr val="00B050"/>
                </a:solidFill>
                <a:latin typeface="微软雅黑" panose="020B0503020204020204" pitchFamily="34" charset="-122"/>
                <a:ea typeface="微软雅黑" panose="020B0503020204020204" pitchFamily="34" charset="-122"/>
              </a:rPr>
              <a:t>从</a:t>
            </a:r>
            <a:r>
              <a:rPr lang="en-US" altLang="zh-CN" sz="2200" dirty="0" smtClean="0">
                <a:solidFill>
                  <a:srgbClr val="00B050"/>
                </a:solidFill>
                <a:latin typeface="微软雅黑" panose="020B0503020204020204" pitchFamily="34" charset="-122"/>
                <a:ea typeface="微软雅黑" panose="020B0503020204020204" pitchFamily="34" charset="-122"/>
              </a:rPr>
              <a:t>0</a:t>
            </a:r>
            <a:r>
              <a:rPr lang="zh-CN" altLang="en-US" sz="2200" dirty="0" smtClean="0">
                <a:solidFill>
                  <a:srgbClr val="00B050"/>
                </a:solidFill>
                <a:latin typeface="微软雅黑" panose="020B0503020204020204" pitchFamily="34" charset="-122"/>
                <a:ea typeface="微软雅黑" panose="020B0503020204020204" pitchFamily="34" charset="-122"/>
              </a:rPr>
              <a:t>变为</a:t>
            </a:r>
            <a:r>
              <a:rPr lang="en-US" altLang="zh-CN" sz="2200" dirty="0" smtClean="0">
                <a:solidFill>
                  <a:srgbClr val="00B050"/>
                </a:solidFill>
                <a:latin typeface="微软雅黑" panose="020B0503020204020204" pitchFamily="34" charset="-122"/>
                <a:ea typeface="微软雅黑" panose="020B0503020204020204" pitchFamily="34" charset="-122"/>
              </a:rPr>
              <a:t>1</a:t>
            </a:r>
            <a:r>
              <a:rPr lang="zh-CN" altLang="en-US" sz="2200" dirty="0" smtClean="0">
                <a:solidFill>
                  <a:srgbClr val="00B050"/>
                </a:solidFill>
                <a:latin typeface="微软雅黑" panose="020B0503020204020204" pitchFamily="34" charset="-122"/>
                <a:ea typeface="微软雅黑" panose="020B0503020204020204" pitchFamily="34" charset="-122"/>
              </a:rPr>
              <a:t>就可以复位，无需等待时钟上升沿到来</a:t>
            </a:r>
            <a:endParaRPr lang="zh-CN" altLang="en-US" sz="2200" dirty="0">
              <a:solidFill>
                <a:srgbClr val="00B050"/>
              </a:solidFill>
              <a:latin typeface="微软雅黑" panose="020B0503020204020204" pitchFamily="34" charset="-122"/>
              <a:ea typeface="微软雅黑" panose="020B0503020204020204" pitchFamily="34" charset="-122"/>
            </a:endParaRPr>
          </a:p>
          <a:p>
            <a:pPr algn="ctr"/>
            <a:endParaRPr lang="zh-CN" altLang="en-US" sz="2200"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9809471"/>
      </p:ext>
    </p:extLst>
  </p:cSld>
  <p:clrMapOvr>
    <a:masterClrMapping/>
  </p:clrMapOvr>
  <p:transition spd="med">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839CBA-5AEB-41E9-868F-C047CDCE2F5A}"/>
              </a:ext>
            </a:extLst>
          </p:cNvPr>
          <p:cNvSpPr>
            <a:spLocks noGrp="1"/>
          </p:cNvSpPr>
          <p:nvPr>
            <p:ph type="title"/>
          </p:nvPr>
        </p:nvSpPr>
        <p:spPr/>
        <p:txBody>
          <a:bodyPr/>
          <a:lstStyle/>
          <a:p>
            <a:r>
              <a:rPr lang="en-US" altLang="zh-CN" dirty="0"/>
              <a:t>5.2 </a:t>
            </a:r>
            <a:r>
              <a:rPr lang="zh-CN" altLang="en-US" dirty="0"/>
              <a:t>时序逻辑电路设计</a:t>
            </a:r>
          </a:p>
        </p:txBody>
      </p:sp>
      <p:sp>
        <p:nvSpPr>
          <p:cNvPr id="3" name="内容占位符 2">
            <a:extLst>
              <a:ext uri="{FF2B5EF4-FFF2-40B4-BE49-F238E27FC236}">
                <a16:creationId xmlns:a16="http://schemas.microsoft.com/office/drawing/2014/main" id="{2B90F79E-6FB2-4492-9169-ADD6BB5EC13A}"/>
              </a:ext>
            </a:extLst>
          </p:cNvPr>
          <p:cNvSpPr>
            <a:spLocks noGrp="1"/>
          </p:cNvSpPr>
          <p:nvPr>
            <p:ph idx="1"/>
          </p:nvPr>
        </p:nvSpPr>
        <p:spPr>
          <a:xfrm>
            <a:off x="268274" y="782501"/>
            <a:ext cx="7688102" cy="423129"/>
          </a:xfrm>
        </p:spPr>
        <p:txBody>
          <a:bodyPr/>
          <a:lstStyle/>
          <a:p>
            <a:r>
              <a:rPr lang="zh-CN" altLang="en-US" sz="2200" b="1" dirty="0"/>
              <a:t>自动售货机出售</a:t>
            </a:r>
            <a:r>
              <a:rPr lang="en-US" altLang="zh-CN" sz="2200" b="1" dirty="0"/>
              <a:t>1.5</a:t>
            </a:r>
            <a:r>
              <a:rPr lang="zh-CN" altLang="en-US" sz="2200" b="1" dirty="0"/>
              <a:t>元的零食，只接收五角和一元两种输入</a:t>
            </a:r>
          </a:p>
        </p:txBody>
      </p:sp>
      <p:sp>
        <p:nvSpPr>
          <p:cNvPr id="4" name="灯片编号占位符 3">
            <a:extLst>
              <a:ext uri="{FF2B5EF4-FFF2-40B4-BE49-F238E27FC236}">
                <a16:creationId xmlns:a16="http://schemas.microsoft.com/office/drawing/2014/main" id="{195D4CE8-540D-40A1-9302-C82FC2061AC3}"/>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65</a:t>
            </a:fld>
            <a:endParaRPr lang="en-US" altLang="zh-CN"/>
          </a:p>
        </p:txBody>
      </p:sp>
      <p:sp>
        <p:nvSpPr>
          <p:cNvPr id="5" name="矩形 4"/>
          <p:cNvSpPr/>
          <p:nvPr/>
        </p:nvSpPr>
        <p:spPr>
          <a:xfrm>
            <a:off x="179512" y="1196752"/>
            <a:ext cx="8568952" cy="4965462"/>
          </a:xfrm>
          <a:prstGeom prst="rect">
            <a:avLst/>
          </a:prstGeom>
        </p:spPr>
        <p:txBody>
          <a:bodyPr wrap="square">
            <a:spAutoFit/>
          </a:bodyPr>
          <a:lstStyle/>
          <a:p>
            <a:pPr marL="0" indent="0">
              <a:lnSpc>
                <a:spcPts val="1900"/>
              </a:lnSpc>
              <a:spcBef>
                <a:spcPts val="0"/>
              </a:spcBef>
              <a:buFont typeface="Wingdings" charset="0"/>
              <a:buNone/>
            </a:pPr>
            <a:r>
              <a:rPr lang="en-US" altLang="zh-CN" kern="0" dirty="0">
                <a:latin typeface="微软雅黑" panose="020B0503020204020204" pitchFamily="34" charset="-122"/>
                <a:ea typeface="微软雅黑" panose="020B0503020204020204" pitchFamily="34" charset="-122"/>
              </a:rPr>
              <a:t>module </a:t>
            </a:r>
            <a:r>
              <a:rPr lang="en-US" altLang="zh-CN" kern="0" dirty="0" err="1">
                <a:latin typeface="微软雅黑" panose="020B0503020204020204" pitchFamily="34" charset="-122"/>
                <a:ea typeface="微软雅黑" panose="020B0503020204020204" pitchFamily="34" charset="-122"/>
              </a:rPr>
              <a:t>VendingMachine</a:t>
            </a:r>
            <a:r>
              <a:rPr lang="en-US" altLang="zh-CN" kern="0" dirty="0">
                <a:latin typeface="微软雅黑" panose="020B0503020204020204" pitchFamily="34" charset="-122"/>
                <a:ea typeface="微软雅黑" panose="020B0503020204020204" pitchFamily="34" charset="-122"/>
              </a:rPr>
              <a:t> (</a:t>
            </a:r>
            <a:endParaRPr lang="zh-CN" altLang="zh-CN" kern="0" dirty="0">
              <a:latin typeface="微软雅黑" panose="020B0503020204020204" pitchFamily="34" charset="-122"/>
              <a:ea typeface="微软雅黑" panose="020B0503020204020204" pitchFamily="34" charset="-122"/>
            </a:endParaRPr>
          </a:p>
          <a:p>
            <a:pPr marL="0" indent="0">
              <a:lnSpc>
                <a:spcPts val="1900"/>
              </a:lnSpc>
              <a:spcBef>
                <a:spcPts val="0"/>
              </a:spcBef>
              <a:buFont typeface="Wingdings" charset="0"/>
              <a:buNone/>
            </a:pPr>
            <a:r>
              <a:rPr lang="en-US" altLang="zh-CN" kern="0" dirty="0">
                <a:latin typeface="微软雅黑" panose="020B0503020204020204" pitchFamily="34" charset="-122"/>
                <a:ea typeface="微软雅黑" panose="020B0503020204020204" pitchFamily="34" charset="-122"/>
              </a:rPr>
              <a:t>  input </a:t>
            </a:r>
            <a:r>
              <a:rPr lang="en-US" altLang="zh-CN" kern="0" dirty="0" err="1">
                <a:latin typeface="微软雅黑" panose="020B0503020204020204" pitchFamily="34" charset="-122"/>
                <a:ea typeface="微软雅黑" panose="020B0503020204020204" pitchFamily="34" charset="-122"/>
              </a:rPr>
              <a:t>clk</a:t>
            </a:r>
            <a:r>
              <a:rPr lang="en-US" altLang="zh-CN" kern="0" dirty="0">
                <a:latin typeface="微软雅黑" panose="020B0503020204020204" pitchFamily="34" charset="-122"/>
                <a:ea typeface="微软雅黑" panose="020B0503020204020204" pitchFamily="34" charset="-122"/>
              </a:rPr>
              <a:t>, </a:t>
            </a:r>
            <a:r>
              <a:rPr lang="en-US" altLang="zh-CN" kern="0" dirty="0" err="1">
                <a:latin typeface="微软雅黑" panose="020B0503020204020204" pitchFamily="34" charset="-122"/>
                <a:ea typeface="微软雅黑" panose="020B0503020204020204" pitchFamily="34" charset="-122"/>
              </a:rPr>
              <a:t>arst</a:t>
            </a:r>
            <a:r>
              <a:rPr lang="en-US" altLang="zh-CN" kern="0" dirty="0">
                <a:latin typeface="微软雅黑" panose="020B0503020204020204" pitchFamily="34" charset="-122"/>
                <a:ea typeface="微软雅黑" panose="020B0503020204020204" pitchFamily="34" charset="-122"/>
              </a:rPr>
              <a:t>, </a:t>
            </a:r>
            <a:r>
              <a:rPr lang="en-US" altLang="zh-CN" kern="0" dirty="0" smtClean="0">
                <a:latin typeface="微软雅黑" panose="020B0503020204020204" pitchFamily="34" charset="-122"/>
                <a:ea typeface="微软雅黑" panose="020B0503020204020204" pitchFamily="34" charset="-122"/>
              </a:rPr>
              <a:t> //</a:t>
            </a:r>
            <a:r>
              <a:rPr lang="en-US" altLang="zh-CN" kern="0" dirty="0" err="1" smtClean="0">
                <a:latin typeface="微软雅黑" panose="020B0503020204020204" pitchFamily="34" charset="-122"/>
                <a:ea typeface="微软雅黑" panose="020B0503020204020204" pitchFamily="34" charset="-122"/>
              </a:rPr>
              <a:t>clk</a:t>
            </a:r>
            <a:r>
              <a:rPr lang="en-US" altLang="zh-CN" kern="0" dirty="0" smtClean="0">
                <a:latin typeface="微软雅黑" panose="020B0503020204020204" pitchFamily="34" charset="-122"/>
                <a:ea typeface="微软雅黑" panose="020B0503020204020204" pitchFamily="34" charset="-122"/>
              </a:rPr>
              <a:t>-</a:t>
            </a:r>
            <a:r>
              <a:rPr lang="zh-CN" altLang="en-US" kern="0" dirty="0" smtClean="0">
                <a:latin typeface="微软雅黑" panose="020B0503020204020204" pitchFamily="34" charset="-122"/>
                <a:ea typeface="微软雅黑" panose="020B0503020204020204" pitchFamily="34" charset="-122"/>
              </a:rPr>
              <a:t>时钟信号，</a:t>
            </a:r>
            <a:r>
              <a:rPr lang="en-US" altLang="zh-CN" kern="0" dirty="0" err="1" smtClean="0">
                <a:latin typeface="微软雅黑" panose="020B0503020204020204" pitchFamily="34" charset="-122"/>
                <a:ea typeface="微软雅黑" panose="020B0503020204020204" pitchFamily="34" charset="-122"/>
              </a:rPr>
              <a:t>arst</a:t>
            </a:r>
            <a:r>
              <a:rPr lang="en-US" altLang="zh-CN" kern="0" dirty="0" smtClean="0">
                <a:latin typeface="微软雅黑" panose="020B0503020204020204" pitchFamily="34" charset="-122"/>
                <a:ea typeface="微软雅黑" panose="020B0503020204020204" pitchFamily="34" charset="-122"/>
              </a:rPr>
              <a:t>-</a:t>
            </a:r>
            <a:r>
              <a:rPr lang="zh-CN" altLang="en-US" kern="0" dirty="0" smtClean="0">
                <a:solidFill>
                  <a:schemeClr val="accent2"/>
                </a:solidFill>
                <a:latin typeface="微软雅黑" panose="020B0503020204020204" pitchFamily="34" charset="-122"/>
                <a:ea typeface="微软雅黑" panose="020B0503020204020204" pitchFamily="34" charset="-122"/>
              </a:rPr>
              <a:t>异步复位</a:t>
            </a:r>
            <a:r>
              <a:rPr lang="zh-CN" altLang="en-US" kern="0" dirty="0" smtClean="0">
                <a:latin typeface="微软雅黑" panose="020B0503020204020204" pitchFamily="34" charset="-122"/>
                <a:ea typeface="微软雅黑" panose="020B0503020204020204" pitchFamily="34" charset="-122"/>
              </a:rPr>
              <a:t>信号</a:t>
            </a:r>
            <a:endParaRPr lang="zh-CN" altLang="zh-CN" kern="0" dirty="0">
              <a:latin typeface="微软雅黑" panose="020B0503020204020204" pitchFamily="34" charset="-122"/>
              <a:ea typeface="微软雅黑" panose="020B0503020204020204" pitchFamily="34" charset="-122"/>
            </a:endParaRPr>
          </a:p>
          <a:p>
            <a:pPr marL="0" indent="0">
              <a:lnSpc>
                <a:spcPts val="1900"/>
              </a:lnSpc>
              <a:spcBef>
                <a:spcPts val="0"/>
              </a:spcBef>
              <a:buFont typeface="Wingdings" charset="0"/>
              <a:buNone/>
            </a:pPr>
            <a:r>
              <a:rPr lang="en-US" altLang="zh-CN" kern="0" dirty="0">
                <a:latin typeface="微软雅黑" panose="020B0503020204020204" pitchFamily="34" charset="-122"/>
                <a:ea typeface="微软雅黑" panose="020B0503020204020204" pitchFamily="34" charset="-122"/>
              </a:rPr>
              <a:t>  input in5, in10, // </a:t>
            </a:r>
            <a:r>
              <a:rPr lang="zh-CN" altLang="en-US" kern="0" dirty="0" smtClean="0">
                <a:latin typeface="微软雅黑" panose="020B0503020204020204" pitchFamily="34" charset="-122"/>
                <a:ea typeface="微软雅黑" panose="020B0503020204020204" pitchFamily="34" charset="-122"/>
              </a:rPr>
              <a:t>是否投了</a:t>
            </a:r>
            <a:r>
              <a:rPr lang="zh-CN" altLang="zh-CN" kern="0" dirty="0" smtClean="0">
                <a:latin typeface="微软雅黑" panose="020B0503020204020204" pitchFamily="34" charset="-122"/>
                <a:ea typeface="微软雅黑" panose="020B0503020204020204" pitchFamily="34" charset="-122"/>
              </a:rPr>
              <a:t>五</a:t>
            </a:r>
            <a:r>
              <a:rPr lang="zh-CN" altLang="zh-CN" kern="0" dirty="0">
                <a:latin typeface="微软雅黑" panose="020B0503020204020204" pitchFamily="34" charset="-122"/>
                <a:ea typeface="微软雅黑" panose="020B0503020204020204" pitchFamily="34" charset="-122"/>
              </a:rPr>
              <a:t>角或一元硬币</a:t>
            </a:r>
          </a:p>
          <a:p>
            <a:pPr marL="0" indent="0">
              <a:lnSpc>
                <a:spcPts val="1900"/>
              </a:lnSpc>
              <a:spcBef>
                <a:spcPts val="0"/>
              </a:spcBef>
              <a:buFont typeface="Wingdings" charset="0"/>
              <a:buNone/>
            </a:pPr>
            <a:r>
              <a:rPr lang="en-US" altLang="zh-CN" kern="0" dirty="0">
                <a:latin typeface="微软雅黑" panose="020B0503020204020204" pitchFamily="34" charset="-122"/>
                <a:ea typeface="微软雅黑" panose="020B0503020204020204" pitchFamily="34" charset="-122"/>
              </a:rPr>
              <a:t>  output snack,	// </a:t>
            </a:r>
            <a:r>
              <a:rPr lang="zh-CN" altLang="zh-CN" kern="0" dirty="0">
                <a:latin typeface="微软雅黑" panose="020B0503020204020204" pitchFamily="34" charset="-122"/>
                <a:ea typeface="微软雅黑" panose="020B0503020204020204" pitchFamily="34" charset="-122"/>
              </a:rPr>
              <a:t>是否出货</a:t>
            </a:r>
          </a:p>
          <a:p>
            <a:pPr marL="0" indent="0">
              <a:lnSpc>
                <a:spcPts val="1900"/>
              </a:lnSpc>
              <a:spcBef>
                <a:spcPts val="0"/>
              </a:spcBef>
              <a:buFont typeface="Wingdings" charset="0"/>
              <a:buNone/>
            </a:pPr>
            <a:r>
              <a:rPr lang="en-US" altLang="zh-CN" kern="0" dirty="0">
                <a:latin typeface="微软雅黑" panose="020B0503020204020204" pitchFamily="34" charset="-122"/>
                <a:ea typeface="微软雅黑" panose="020B0503020204020204" pitchFamily="34" charset="-122"/>
              </a:rPr>
              <a:t>  output out5   // </a:t>
            </a:r>
            <a:r>
              <a:rPr lang="zh-CN" altLang="zh-CN" kern="0" dirty="0">
                <a:latin typeface="微软雅黑" panose="020B0503020204020204" pitchFamily="34" charset="-122"/>
                <a:ea typeface="微软雅黑" panose="020B0503020204020204" pitchFamily="34" charset="-122"/>
              </a:rPr>
              <a:t>是否</a:t>
            </a:r>
            <a:r>
              <a:rPr lang="zh-CN" altLang="en-US" kern="0" dirty="0">
                <a:latin typeface="微软雅黑" panose="020B0503020204020204" pitchFamily="34" charset="-122"/>
                <a:ea typeface="微软雅黑" panose="020B0503020204020204" pitchFamily="34" charset="-122"/>
              </a:rPr>
              <a:t>找</a:t>
            </a:r>
            <a:r>
              <a:rPr lang="zh-CN" altLang="zh-CN" kern="0" dirty="0">
                <a:latin typeface="微软雅黑" panose="020B0503020204020204" pitchFamily="34" charset="-122"/>
                <a:ea typeface="微软雅黑" panose="020B0503020204020204" pitchFamily="34" charset="-122"/>
              </a:rPr>
              <a:t>五角</a:t>
            </a:r>
            <a:r>
              <a:rPr lang="zh-CN" altLang="en-US" kern="0" dirty="0">
                <a:latin typeface="微软雅黑" panose="020B0503020204020204" pitchFamily="34" charset="-122"/>
                <a:ea typeface="微软雅黑" panose="020B0503020204020204" pitchFamily="34" charset="-122"/>
              </a:rPr>
              <a:t>零钱</a:t>
            </a:r>
            <a:endParaRPr lang="zh-CN" altLang="zh-CN" kern="0" dirty="0">
              <a:latin typeface="微软雅黑" panose="020B0503020204020204" pitchFamily="34" charset="-122"/>
              <a:ea typeface="微软雅黑" panose="020B0503020204020204" pitchFamily="34" charset="-122"/>
            </a:endParaRPr>
          </a:p>
          <a:p>
            <a:pPr marL="0" indent="0">
              <a:lnSpc>
                <a:spcPts val="1900"/>
              </a:lnSpc>
              <a:spcBef>
                <a:spcPts val="0"/>
              </a:spcBef>
              <a:buFont typeface="Wingdings" charset="0"/>
              <a:buNone/>
            </a:pPr>
            <a:r>
              <a:rPr lang="en-US" altLang="zh-CN" kern="0" dirty="0">
                <a:latin typeface="微软雅黑" panose="020B0503020204020204" pitchFamily="34" charset="-122"/>
                <a:ea typeface="微软雅黑" panose="020B0503020204020204" pitchFamily="34" charset="-122"/>
              </a:rPr>
              <a:t>);</a:t>
            </a:r>
            <a:endParaRPr lang="zh-CN" altLang="zh-CN" kern="0" dirty="0">
              <a:latin typeface="微软雅黑" panose="020B0503020204020204" pitchFamily="34" charset="-122"/>
              <a:ea typeface="微软雅黑" panose="020B0503020204020204" pitchFamily="34" charset="-122"/>
            </a:endParaRPr>
          </a:p>
          <a:p>
            <a:pPr marL="0" indent="0">
              <a:lnSpc>
                <a:spcPts val="1900"/>
              </a:lnSpc>
              <a:spcBef>
                <a:spcPts val="0"/>
              </a:spcBef>
              <a:buFont typeface="Wingdings" charset="0"/>
              <a:buNone/>
            </a:pPr>
            <a:r>
              <a:rPr lang="en-US" altLang="zh-CN" kern="0" dirty="0">
                <a:latin typeface="微软雅黑" panose="020B0503020204020204" pitchFamily="34" charset="-122"/>
                <a:ea typeface="微软雅黑" panose="020B0503020204020204" pitchFamily="34" charset="-122"/>
              </a:rPr>
              <a:t>  reg [2:0] state</a:t>
            </a:r>
            <a:r>
              <a:rPr lang="en-US" altLang="zh-CN" kern="0" dirty="0" smtClean="0">
                <a:latin typeface="微软雅黑" panose="020B0503020204020204" pitchFamily="34" charset="-122"/>
                <a:ea typeface="微软雅黑" panose="020B0503020204020204" pitchFamily="34" charset="-122"/>
              </a:rPr>
              <a:t>;  //5</a:t>
            </a:r>
            <a:r>
              <a:rPr lang="zh-CN" altLang="en-US" kern="0" dirty="0" smtClean="0">
                <a:latin typeface="微软雅黑" panose="020B0503020204020204" pitchFamily="34" charset="-122"/>
                <a:ea typeface="微软雅黑" panose="020B0503020204020204" pitchFamily="34" charset="-122"/>
              </a:rPr>
              <a:t>个状态，需要</a:t>
            </a:r>
            <a:r>
              <a:rPr lang="en-US" altLang="zh-CN" kern="0" dirty="0" smtClean="0">
                <a:latin typeface="微软雅黑" panose="020B0503020204020204" pitchFamily="34" charset="-122"/>
                <a:ea typeface="微软雅黑" panose="020B0503020204020204" pitchFamily="34" charset="-122"/>
              </a:rPr>
              <a:t>3</a:t>
            </a:r>
            <a:r>
              <a:rPr lang="zh-CN" altLang="en-US" kern="0" dirty="0" smtClean="0">
                <a:latin typeface="微软雅黑" panose="020B0503020204020204" pitchFamily="34" charset="-122"/>
                <a:ea typeface="微软雅黑" panose="020B0503020204020204" pitchFamily="34" charset="-122"/>
              </a:rPr>
              <a:t>位编码</a:t>
            </a:r>
            <a:endParaRPr lang="zh-CN" altLang="zh-CN" kern="0" dirty="0">
              <a:latin typeface="微软雅黑" panose="020B0503020204020204" pitchFamily="34" charset="-122"/>
              <a:ea typeface="微软雅黑" panose="020B0503020204020204" pitchFamily="34" charset="-122"/>
            </a:endParaRPr>
          </a:p>
          <a:p>
            <a:pPr marL="0" indent="0">
              <a:lnSpc>
                <a:spcPts val="1900"/>
              </a:lnSpc>
              <a:spcBef>
                <a:spcPts val="0"/>
              </a:spcBef>
              <a:buFont typeface="Wingdings" charset="0"/>
              <a:buNone/>
            </a:pPr>
            <a:r>
              <a:rPr lang="en-US" altLang="zh-CN" kern="0" dirty="0">
                <a:latin typeface="微软雅黑" panose="020B0503020204020204" pitchFamily="34" charset="-122"/>
                <a:ea typeface="微软雅黑" panose="020B0503020204020204" pitchFamily="34" charset="-122"/>
              </a:rPr>
              <a:t>  parameter </a:t>
            </a:r>
            <a:r>
              <a:rPr lang="en-US" altLang="zh-CN" kern="0" dirty="0" err="1">
                <a:latin typeface="微软雅黑" panose="020B0503020204020204" pitchFamily="34" charset="-122"/>
                <a:ea typeface="微软雅黑" panose="020B0503020204020204" pitchFamily="34" charset="-122"/>
              </a:rPr>
              <a:t>s_idle</a:t>
            </a:r>
            <a:r>
              <a:rPr lang="en-US" altLang="zh-CN" kern="0" dirty="0">
                <a:latin typeface="微软雅黑" panose="020B0503020204020204" pitchFamily="34" charset="-122"/>
                <a:ea typeface="微软雅黑" panose="020B0503020204020204" pitchFamily="34" charset="-122"/>
              </a:rPr>
              <a:t>=0,s_05=1,s_10=2,s_15=3,s_20=4; </a:t>
            </a:r>
            <a:r>
              <a:rPr lang="en-US" altLang="zh-CN" kern="0" dirty="0" smtClean="0">
                <a:latin typeface="微软雅黑" panose="020B0503020204020204" pitchFamily="34" charset="-122"/>
                <a:ea typeface="微软雅黑" panose="020B0503020204020204" pitchFamily="34" charset="-122"/>
              </a:rPr>
              <a:t> //</a:t>
            </a:r>
            <a:r>
              <a:rPr lang="zh-CN" altLang="en-US" kern="0" dirty="0" smtClean="0">
                <a:latin typeface="微软雅黑" panose="020B0503020204020204" pitchFamily="34" charset="-122"/>
                <a:ea typeface="微软雅黑" panose="020B0503020204020204" pitchFamily="34" charset="-122"/>
              </a:rPr>
              <a:t>状态编码赋值给状态名称</a:t>
            </a:r>
            <a:r>
              <a:rPr lang="en-US" altLang="zh-CN" kern="0" dirty="0" smtClean="0">
                <a:latin typeface="微软雅黑" panose="020B0503020204020204" pitchFamily="34" charset="-122"/>
                <a:ea typeface="微软雅黑" panose="020B0503020204020204" pitchFamily="34" charset="-122"/>
              </a:rPr>
              <a:t> </a:t>
            </a:r>
            <a:endParaRPr lang="zh-CN" altLang="zh-CN" kern="0" dirty="0">
              <a:latin typeface="微软雅黑" panose="020B0503020204020204" pitchFamily="34" charset="-122"/>
              <a:ea typeface="微软雅黑" panose="020B0503020204020204" pitchFamily="34" charset="-122"/>
            </a:endParaRPr>
          </a:p>
          <a:p>
            <a:pPr marL="0" indent="0">
              <a:lnSpc>
                <a:spcPts val="1900"/>
              </a:lnSpc>
              <a:spcBef>
                <a:spcPts val="0"/>
              </a:spcBef>
              <a:buFont typeface="Wingdings" charset="0"/>
              <a:buNone/>
            </a:pPr>
            <a:r>
              <a:rPr lang="en-US" altLang="zh-CN" kern="0" dirty="0">
                <a:latin typeface="微软雅黑" panose="020B0503020204020204" pitchFamily="34" charset="-122"/>
                <a:ea typeface="微软雅黑" panose="020B0503020204020204" pitchFamily="34" charset="-122"/>
              </a:rPr>
              <a:t>  always @(</a:t>
            </a:r>
            <a:r>
              <a:rPr lang="en-US" altLang="zh-CN" kern="0" dirty="0" err="1">
                <a:latin typeface="微软雅黑" panose="020B0503020204020204" pitchFamily="34" charset="-122"/>
                <a:ea typeface="微软雅黑" panose="020B0503020204020204" pitchFamily="34" charset="-122"/>
              </a:rPr>
              <a:t>posedge</a:t>
            </a:r>
            <a:r>
              <a:rPr lang="en-US" altLang="zh-CN" kern="0" dirty="0">
                <a:latin typeface="微软雅黑" panose="020B0503020204020204" pitchFamily="34" charset="-122"/>
                <a:ea typeface="微软雅黑" panose="020B0503020204020204" pitchFamily="34" charset="-122"/>
              </a:rPr>
              <a:t> </a:t>
            </a:r>
            <a:r>
              <a:rPr lang="en-US" altLang="zh-CN" kern="0" dirty="0" err="1">
                <a:latin typeface="微软雅黑" panose="020B0503020204020204" pitchFamily="34" charset="-122"/>
                <a:ea typeface="微软雅黑" panose="020B0503020204020204" pitchFamily="34" charset="-122"/>
              </a:rPr>
              <a:t>clk</a:t>
            </a:r>
            <a:r>
              <a:rPr lang="en-US" altLang="zh-CN" kern="0" dirty="0">
                <a:latin typeface="微软雅黑" panose="020B0503020204020204" pitchFamily="34" charset="-122"/>
                <a:ea typeface="微软雅黑" panose="020B0503020204020204" pitchFamily="34" charset="-122"/>
              </a:rPr>
              <a:t> or </a:t>
            </a:r>
            <a:r>
              <a:rPr lang="en-US" altLang="zh-CN" kern="0" dirty="0" err="1">
                <a:latin typeface="微软雅黑" panose="020B0503020204020204" pitchFamily="34" charset="-122"/>
                <a:ea typeface="微软雅黑" panose="020B0503020204020204" pitchFamily="34" charset="-122"/>
              </a:rPr>
              <a:t>posedge</a:t>
            </a:r>
            <a:r>
              <a:rPr lang="en-US" altLang="zh-CN" kern="0" dirty="0">
                <a:latin typeface="微软雅黑" panose="020B0503020204020204" pitchFamily="34" charset="-122"/>
                <a:ea typeface="微软雅黑" panose="020B0503020204020204" pitchFamily="34" charset="-122"/>
              </a:rPr>
              <a:t> </a:t>
            </a:r>
            <a:r>
              <a:rPr lang="en-US" altLang="zh-CN" kern="0" dirty="0" err="1">
                <a:latin typeface="微软雅黑" panose="020B0503020204020204" pitchFamily="34" charset="-122"/>
                <a:ea typeface="微软雅黑" panose="020B0503020204020204" pitchFamily="34" charset="-122"/>
              </a:rPr>
              <a:t>arst</a:t>
            </a:r>
            <a:r>
              <a:rPr lang="en-US" altLang="zh-CN" kern="0" dirty="0">
                <a:latin typeface="微软雅黑" panose="020B0503020204020204" pitchFamily="34" charset="-122"/>
                <a:ea typeface="微软雅黑" panose="020B0503020204020204" pitchFamily="34" charset="-122"/>
              </a:rPr>
              <a:t>) </a:t>
            </a:r>
            <a:r>
              <a:rPr lang="en-US" altLang="zh-CN" kern="0" dirty="0">
                <a:solidFill>
                  <a:schemeClr val="accent2"/>
                </a:solidFill>
                <a:latin typeface="微软雅黑" panose="020B0503020204020204" pitchFamily="34" charset="-122"/>
                <a:ea typeface="微软雅黑" panose="020B0503020204020204" pitchFamily="34" charset="-122"/>
              </a:rPr>
              <a:t>begin</a:t>
            </a:r>
            <a:endParaRPr lang="zh-CN" altLang="zh-CN" kern="0" dirty="0">
              <a:solidFill>
                <a:schemeClr val="accent2"/>
              </a:solidFill>
              <a:latin typeface="微软雅黑" panose="020B0503020204020204" pitchFamily="34" charset="-122"/>
              <a:ea typeface="微软雅黑" panose="020B0503020204020204" pitchFamily="34" charset="-122"/>
            </a:endParaRPr>
          </a:p>
          <a:p>
            <a:pPr marL="0" indent="0">
              <a:lnSpc>
                <a:spcPts val="1900"/>
              </a:lnSpc>
              <a:spcBef>
                <a:spcPts val="0"/>
              </a:spcBef>
              <a:buFont typeface="Wingdings" charset="0"/>
              <a:buNone/>
            </a:pPr>
            <a:r>
              <a:rPr lang="en-US" altLang="zh-CN" kern="0" dirty="0">
                <a:latin typeface="微软雅黑" panose="020B0503020204020204" pitchFamily="34" charset="-122"/>
                <a:ea typeface="微软雅黑" panose="020B0503020204020204" pitchFamily="34" charset="-122"/>
              </a:rPr>
              <a:t>    if (</a:t>
            </a:r>
            <a:r>
              <a:rPr lang="en-US" altLang="zh-CN" kern="0" dirty="0" err="1">
                <a:latin typeface="微软雅黑" panose="020B0503020204020204" pitchFamily="34" charset="-122"/>
                <a:ea typeface="微软雅黑" panose="020B0503020204020204" pitchFamily="34" charset="-122"/>
              </a:rPr>
              <a:t>arst</a:t>
            </a:r>
            <a:r>
              <a:rPr lang="en-US" altLang="zh-CN" kern="0" dirty="0">
                <a:latin typeface="微软雅黑" panose="020B0503020204020204" pitchFamily="34" charset="-122"/>
                <a:ea typeface="微软雅黑" panose="020B0503020204020204" pitchFamily="34" charset="-122"/>
              </a:rPr>
              <a:t>) state &lt;= </a:t>
            </a:r>
            <a:r>
              <a:rPr lang="en-US" altLang="zh-CN" kern="0" dirty="0" err="1">
                <a:latin typeface="微软雅黑" panose="020B0503020204020204" pitchFamily="34" charset="-122"/>
                <a:ea typeface="微软雅黑" panose="020B0503020204020204" pitchFamily="34" charset="-122"/>
              </a:rPr>
              <a:t>s_idle</a:t>
            </a:r>
            <a:r>
              <a:rPr lang="en-US" altLang="zh-CN" kern="0" dirty="0">
                <a:latin typeface="微软雅黑" panose="020B0503020204020204" pitchFamily="34" charset="-122"/>
                <a:ea typeface="微软雅黑" panose="020B0503020204020204" pitchFamily="34" charset="-122"/>
              </a:rPr>
              <a:t>; </a:t>
            </a:r>
            <a:endParaRPr lang="zh-CN" altLang="zh-CN" kern="0" dirty="0">
              <a:latin typeface="微软雅黑" panose="020B0503020204020204" pitchFamily="34" charset="-122"/>
              <a:ea typeface="微软雅黑" panose="020B0503020204020204" pitchFamily="34" charset="-122"/>
            </a:endParaRPr>
          </a:p>
          <a:p>
            <a:pPr marL="0" indent="0">
              <a:lnSpc>
                <a:spcPts val="1900"/>
              </a:lnSpc>
              <a:spcBef>
                <a:spcPts val="0"/>
              </a:spcBef>
              <a:buFont typeface="Wingdings" charset="0"/>
              <a:buNone/>
            </a:pPr>
            <a:r>
              <a:rPr lang="en-US" altLang="zh-CN" kern="0" dirty="0">
                <a:latin typeface="微软雅黑" panose="020B0503020204020204" pitchFamily="34" charset="-122"/>
                <a:ea typeface="微软雅黑" panose="020B0503020204020204" pitchFamily="34" charset="-122"/>
              </a:rPr>
              <a:t>    else </a:t>
            </a:r>
            <a:r>
              <a:rPr lang="en-US" altLang="zh-CN" kern="0" dirty="0">
                <a:solidFill>
                  <a:srgbClr val="00B050"/>
                </a:solidFill>
                <a:latin typeface="微软雅黑" panose="020B0503020204020204" pitchFamily="34" charset="-122"/>
                <a:ea typeface="微软雅黑" panose="020B0503020204020204" pitchFamily="34" charset="-122"/>
              </a:rPr>
              <a:t>begin</a:t>
            </a:r>
            <a:endParaRPr lang="zh-CN" altLang="zh-CN" kern="0" dirty="0">
              <a:solidFill>
                <a:srgbClr val="00B050"/>
              </a:solidFill>
              <a:latin typeface="微软雅黑" panose="020B0503020204020204" pitchFamily="34" charset="-122"/>
              <a:ea typeface="微软雅黑" panose="020B0503020204020204" pitchFamily="34" charset="-122"/>
            </a:endParaRPr>
          </a:p>
          <a:p>
            <a:pPr marL="0" indent="0">
              <a:lnSpc>
                <a:spcPts val="1900"/>
              </a:lnSpc>
              <a:spcBef>
                <a:spcPts val="0"/>
              </a:spcBef>
              <a:buFont typeface="Wingdings" charset="0"/>
              <a:buNone/>
            </a:pPr>
            <a:r>
              <a:rPr lang="en-US" altLang="zh-CN" kern="0" dirty="0">
                <a:latin typeface="微软雅黑" panose="020B0503020204020204" pitchFamily="34" charset="-122"/>
                <a:ea typeface="微软雅黑" panose="020B0503020204020204" pitchFamily="34" charset="-122"/>
              </a:rPr>
              <a:t>     </a:t>
            </a:r>
            <a:r>
              <a:rPr lang="en-US" altLang="zh-CN" kern="0" dirty="0">
                <a:solidFill>
                  <a:srgbClr val="C00000"/>
                </a:solidFill>
                <a:latin typeface="微软雅黑" panose="020B0503020204020204" pitchFamily="34" charset="-122"/>
                <a:ea typeface="微软雅黑" panose="020B0503020204020204" pitchFamily="34" charset="-122"/>
              </a:rPr>
              <a:t>case (state)</a:t>
            </a:r>
            <a:endParaRPr lang="zh-CN" altLang="zh-CN" kern="0" dirty="0">
              <a:solidFill>
                <a:srgbClr val="C00000"/>
              </a:solidFill>
              <a:latin typeface="微软雅黑" panose="020B0503020204020204" pitchFamily="34" charset="-122"/>
              <a:ea typeface="微软雅黑" panose="020B0503020204020204" pitchFamily="34" charset="-122"/>
            </a:endParaRPr>
          </a:p>
          <a:p>
            <a:pPr marL="0" indent="0">
              <a:lnSpc>
                <a:spcPts val="1900"/>
              </a:lnSpc>
              <a:spcBef>
                <a:spcPts val="0"/>
              </a:spcBef>
              <a:buFont typeface="Wingdings" charset="0"/>
              <a:buNone/>
            </a:pPr>
            <a:r>
              <a:rPr lang="en-US" altLang="zh-CN" kern="0" dirty="0">
                <a:latin typeface="微软雅黑" panose="020B0503020204020204" pitchFamily="34" charset="-122"/>
                <a:ea typeface="微软雅黑" panose="020B0503020204020204" pitchFamily="34" charset="-122"/>
              </a:rPr>
              <a:t>        </a:t>
            </a:r>
            <a:r>
              <a:rPr lang="en-US" altLang="zh-CN" kern="0" dirty="0" err="1">
                <a:latin typeface="微软雅黑" panose="020B0503020204020204" pitchFamily="34" charset="-122"/>
                <a:ea typeface="微软雅黑" panose="020B0503020204020204" pitchFamily="34" charset="-122"/>
              </a:rPr>
              <a:t>s_idle</a:t>
            </a:r>
            <a:r>
              <a:rPr lang="en-US" altLang="zh-CN" kern="0" dirty="0">
                <a:latin typeface="微软雅黑" panose="020B0503020204020204" pitchFamily="34" charset="-122"/>
                <a:ea typeface="微软雅黑" panose="020B0503020204020204" pitchFamily="34" charset="-122"/>
              </a:rPr>
              <a:t>: begin</a:t>
            </a:r>
            <a:endParaRPr lang="zh-CN" altLang="zh-CN" kern="0" dirty="0">
              <a:latin typeface="微软雅黑" panose="020B0503020204020204" pitchFamily="34" charset="-122"/>
              <a:ea typeface="微软雅黑" panose="020B0503020204020204" pitchFamily="34" charset="-122"/>
            </a:endParaRPr>
          </a:p>
          <a:p>
            <a:pPr marL="0" indent="0">
              <a:lnSpc>
                <a:spcPts val="1900"/>
              </a:lnSpc>
              <a:spcBef>
                <a:spcPts val="0"/>
              </a:spcBef>
              <a:buFont typeface="Wingdings" charset="0"/>
              <a:buNone/>
            </a:pPr>
            <a:r>
              <a:rPr lang="en-US" altLang="zh-CN" kern="0" dirty="0">
                <a:latin typeface="微软雅黑" panose="020B0503020204020204" pitchFamily="34" charset="-122"/>
                <a:ea typeface="微软雅黑" panose="020B0503020204020204" pitchFamily="34" charset="-122"/>
              </a:rPr>
              <a:t>         </a:t>
            </a:r>
            <a:r>
              <a:rPr lang="en-US" altLang="zh-CN" kern="0" dirty="0" smtClean="0">
                <a:latin typeface="微软雅黑" panose="020B0503020204020204" pitchFamily="34" charset="-122"/>
                <a:ea typeface="微软雅黑" panose="020B0503020204020204" pitchFamily="34" charset="-122"/>
              </a:rPr>
              <a:t>    </a:t>
            </a:r>
            <a:r>
              <a:rPr lang="en-US" altLang="zh-CN" kern="0" dirty="0">
                <a:latin typeface="微软雅黑" panose="020B0503020204020204" pitchFamily="34" charset="-122"/>
                <a:ea typeface="微软雅黑" panose="020B0503020204020204" pitchFamily="34" charset="-122"/>
              </a:rPr>
              <a:t>if (in5) state &lt;= s_05;</a:t>
            </a:r>
            <a:endParaRPr lang="zh-CN" altLang="zh-CN" kern="0" dirty="0">
              <a:latin typeface="微软雅黑" panose="020B0503020204020204" pitchFamily="34" charset="-122"/>
              <a:ea typeface="微软雅黑" panose="020B0503020204020204" pitchFamily="34" charset="-122"/>
            </a:endParaRPr>
          </a:p>
          <a:p>
            <a:pPr marL="0" indent="0">
              <a:lnSpc>
                <a:spcPts val="1900"/>
              </a:lnSpc>
              <a:spcBef>
                <a:spcPts val="0"/>
              </a:spcBef>
              <a:buFont typeface="Wingdings" charset="0"/>
              <a:buNone/>
            </a:pPr>
            <a:r>
              <a:rPr lang="en-US" altLang="zh-CN" kern="0" dirty="0">
                <a:latin typeface="微软雅黑" panose="020B0503020204020204" pitchFamily="34" charset="-122"/>
                <a:ea typeface="微软雅黑" panose="020B0503020204020204" pitchFamily="34" charset="-122"/>
              </a:rPr>
              <a:t>         </a:t>
            </a:r>
            <a:r>
              <a:rPr lang="en-US" altLang="zh-CN" kern="0" dirty="0" smtClean="0">
                <a:latin typeface="微软雅黑" panose="020B0503020204020204" pitchFamily="34" charset="-122"/>
                <a:ea typeface="微软雅黑" panose="020B0503020204020204" pitchFamily="34" charset="-122"/>
              </a:rPr>
              <a:t>    </a:t>
            </a:r>
            <a:r>
              <a:rPr lang="en-US" altLang="zh-CN" kern="0" dirty="0">
                <a:latin typeface="微软雅黑" panose="020B0503020204020204" pitchFamily="34" charset="-122"/>
                <a:ea typeface="微软雅黑" panose="020B0503020204020204" pitchFamily="34" charset="-122"/>
              </a:rPr>
              <a:t>if (in10) state &lt;= s_10;</a:t>
            </a:r>
            <a:endParaRPr lang="zh-CN" altLang="zh-CN" kern="0" dirty="0">
              <a:latin typeface="微软雅黑" panose="020B0503020204020204" pitchFamily="34" charset="-122"/>
              <a:ea typeface="微软雅黑" panose="020B0503020204020204" pitchFamily="34" charset="-122"/>
            </a:endParaRPr>
          </a:p>
          <a:p>
            <a:pPr marL="0" indent="0">
              <a:lnSpc>
                <a:spcPts val="1900"/>
              </a:lnSpc>
              <a:spcBef>
                <a:spcPts val="0"/>
              </a:spcBef>
              <a:buFont typeface="Wingdings" charset="0"/>
              <a:buNone/>
            </a:pPr>
            <a:r>
              <a:rPr lang="en-US" altLang="zh-CN" kern="0" dirty="0">
                <a:latin typeface="微软雅黑" panose="020B0503020204020204" pitchFamily="34" charset="-122"/>
                <a:ea typeface="微软雅黑" panose="020B0503020204020204" pitchFamily="34" charset="-122"/>
              </a:rPr>
              <a:t>         </a:t>
            </a:r>
            <a:r>
              <a:rPr lang="en-US" altLang="zh-CN" kern="0" dirty="0" smtClean="0">
                <a:latin typeface="微软雅黑" panose="020B0503020204020204" pitchFamily="34" charset="-122"/>
                <a:ea typeface="微软雅黑" panose="020B0503020204020204" pitchFamily="34" charset="-122"/>
              </a:rPr>
              <a:t>end</a:t>
            </a:r>
            <a:endParaRPr lang="zh-CN" altLang="zh-CN" kern="0" dirty="0">
              <a:latin typeface="微软雅黑" panose="020B0503020204020204" pitchFamily="34" charset="-122"/>
              <a:ea typeface="微软雅黑" panose="020B0503020204020204" pitchFamily="34" charset="-122"/>
            </a:endParaRPr>
          </a:p>
          <a:p>
            <a:pPr marL="0" indent="0">
              <a:lnSpc>
                <a:spcPts val="1900"/>
              </a:lnSpc>
              <a:spcBef>
                <a:spcPts val="0"/>
              </a:spcBef>
              <a:buFont typeface="Wingdings" charset="0"/>
              <a:buNone/>
            </a:pPr>
            <a:r>
              <a:rPr lang="en-US" altLang="zh-CN" kern="0" dirty="0">
                <a:latin typeface="微软雅黑" panose="020B0503020204020204" pitchFamily="34" charset="-122"/>
                <a:ea typeface="微软雅黑" panose="020B0503020204020204" pitchFamily="34" charset="-122"/>
              </a:rPr>
              <a:t>       s_05: begin</a:t>
            </a:r>
            <a:endParaRPr lang="zh-CN" altLang="zh-CN" kern="0" dirty="0">
              <a:latin typeface="微软雅黑" panose="020B0503020204020204" pitchFamily="34" charset="-122"/>
              <a:ea typeface="微软雅黑" panose="020B0503020204020204" pitchFamily="34" charset="-122"/>
            </a:endParaRPr>
          </a:p>
          <a:p>
            <a:pPr marL="0" indent="0">
              <a:lnSpc>
                <a:spcPts val="1900"/>
              </a:lnSpc>
              <a:spcBef>
                <a:spcPts val="0"/>
              </a:spcBef>
              <a:buFont typeface="Wingdings" charset="0"/>
              <a:buNone/>
            </a:pPr>
            <a:r>
              <a:rPr lang="en-US" altLang="zh-CN" kern="0" dirty="0">
                <a:latin typeface="微软雅黑" panose="020B0503020204020204" pitchFamily="34" charset="-122"/>
                <a:ea typeface="微软雅黑" panose="020B0503020204020204" pitchFamily="34" charset="-122"/>
              </a:rPr>
              <a:t>         </a:t>
            </a:r>
            <a:r>
              <a:rPr lang="en-US" altLang="zh-CN" kern="0" dirty="0" smtClean="0">
                <a:latin typeface="微软雅黑" panose="020B0503020204020204" pitchFamily="34" charset="-122"/>
                <a:ea typeface="微软雅黑" panose="020B0503020204020204" pitchFamily="34" charset="-122"/>
              </a:rPr>
              <a:t>    </a:t>
            </a:r>
            <a:r>
              <a:rPr lang="en-US" altLang="zh-CN" kern="0" dirty="0">
                <a:latin typeface="微软雅黑" panose="020B0503020204020204" pitchFamily="34" charset="-122"/>
                <a:ea typeface="微软雅黑" panose="020B0503020204020204" pitchFamily="34" charset="-122"/>
              </a:rPr>
              <a:t>if (in5) state &lt;= s_10;</a:t>
            </a:r>
            <a:endParaRPr lang="zh-CN" altLang="zh-CN" kern="0" dirty="0">
              <a:latin typeface="微软雅黑" panose="020B0503020204020204" pitchFamily="34" charset="-122"/>
              <a:ea typeface="微软雅黑" panose="020B0503020204020204" pitchFamily="34" charset="-122"/>
            </a:endParaRPr>
          </a:p>
          <a:p>
            <a:pPr marL="0" indent="0">
              <a:lnSpc>
                <a:spcPts val="1900"/>
              </a:lnSpc>
              <a:spcBef>
                <a:spcPts val="0"/>
              </a:spcBef>
              <a:buFont typeface="Wingdings" charset="0"/>
              <a:buNone/>
            </a:pPr>
            <a:r>
              <a:rPr lang="en-US" altLang="zh-CN" kern="0" dirty="0">
                <a:latin typeface="微软雅黑" panose="020B0503020204020204" pitchFamily="34" charset="-122"/>
                <a:ea typeface="微软雅黑" panose="020B0503020204020204" pitchFamily="34" charset="-122"/>
              </a:rPr>
              <a:t>         </a:t>
            </a:r>
            <a:r>
              <a:rPr lang="en-US" altLang="zh-CN" kern="0" dirty="0" smtClean="0">
                <a:latin typeface="微软雅黑" panose="020B0503020204020204" pitchFamily="34" charset="-122"/>
                <a:ea typeface="微软雅黑" panose="020B0503020204020204" pitchFamily="34" charset="-122"/>
              </a:rPr>
              <a:t>    </a:t>
            </a:r>
            <a:r>
              <a:rPr lang="en-US" altLang="zh-CN" kern="0" dirty="0">
                <a:latin typeface="微软雅黑" panose="020B0503020204020204" pitchFamily="34" charset="-122"/>
                <a:ea typeface="微软雅黑" panose="020B0503020204020204" pitchFamily="34" charset="-122"/>
              </a:rPr>
              <a:t>if (in10) state &lt;= s_15;</a:t>
            </a:r>
          </a:p>
          <a:p>
            <a:pPr marL="0" indent="0">
              <a:lnSpc>
                <a:spcPts val="1900"/>
              </a:lnSpc>
              <a:spcBef>
                <a:spcPts val="0"/>
              </a:spcBef>
              <a:buFont typeface="Wingdings" charset="0"/>
              <a:buNone/>
            </a:pPr>
            <a:r>
              <a:rPr lang="en-US" altLang="zh-CN" kern="0" dirty="0">
                <a:latin typeface="微软雅黑" panose="020B0503020204020204" pitchFamily="34" charset="-122"/>
                <a:ea typeface="微软雅黑" panose="020B0503020204020204" pitchFamily="34" charset="-122"/>
              </a:rPr>
              <a:t>       </a:t>
            </a:r>
            <a:r>
              <a:rPr lang="en-US" altLang="zh-CN" kern="0" dirty="0" smtClean="0">
                <a:latin typeface="微软雅黑" panose="020B0503020204020204" pitchFamily="34" charset="-122"/>
                <a:ea typeface="微软雅黑" panose="020B0503020204020204" pitchFamily="34" charset="-122"/>
              </a:rPr>
              <a:t>end</a:t>
            </a:r>
            <a:endParaRPr lang="zh-CN" altLang="zh-CN" kern="0" dirty="0">
              <a:latin typeface="微软雅黑" panose="020B0503020204020204" pitchFamily="34" charset="-122"/>
              <a:ea typeface="微软雅黑" panose="020B0503020204020204" pitchFamily="34" charset="-122"/>
            </a:endParaRPr>
          </a:p>
        </p:txBody>
      </p:sp>
      <p:sp>
        <p:nvSpPr>
          <p:cNvPr id="6" name="矩形 5"/>
          <p:cNvSpPr/>
          <p:nvPr/>
        </p:nvSpPr>
        <p:spPr>
          <a:xfrm>
            <a:off x="4067944" y="3645024"/>
            <a:ext cx="5004071" cy="3016210"/>
          </a:xfrm>
          <a:prstGeom prst="rect">
            <a:avLst/>
          </a:prstGeom>
        </p:spPr>
        <p:txBody>
          <a:bodyPr wrap="square">
            <a:spAutoFit/>
          </a:bodyPr>
          <a:lstStyle/>
          <a:p>
            <a:pPr>
              <a:lnSpc>
                <a:spcPts val="1920"/>
              </a:lnSpc>
              <a:spcAft>
                <a:spcPts val="0"/>
              </a:spcAft>
            </a:pPr>
            <a:r>
              <a:rPr lang="en-US" altLang="zh-CN" kern="100" dirty="0" smtClean="0">
                <a:latin typeface="微软雅黑" panose="020B0503020204020204" pitchFamily="34" charset="-122"/>
                <a:ea typeface="微软雅黑" panose="020B0503020204020204" pitchFamily="34" charset="-122"/>
              </a:rPr>
              <a:t>          s_10: begin</a:t>
            </a:r>
            <a:endParaRPr lang="zh-CN" altLang="zh-CN" kern="100" dirty="0" smtClean="0">
              <a:latin typeface="微软雅黑" panose="020B0503020204020204" pitchFamily="34" charset="-122"/>
              <a:ea typeface="微软雅黑" panose="020B0503020204020204" pitchFamily="34" charset="-122"/>
            </a:endParaRPr>
          </a:p>
          <a:p>
            <a:pPr>
              <a:lnSpc>
                <a:spcPts val="1920"/>
              </a:lnSpc>
              <a:spcAft>
                <a:spcPts val="0"/>
              </a:spcAft>
            </a:pPr>
            <a:r>
              <a:rPr lang="en-US" altLang="zh-CN" kern="100" dirty="0" smtClean="0">
                <a:latin typeface="微软雅黑" panose="020B0503020204020204" pitchFamily="34" charset="-122"/>
                <a:ea typeface="微软雅黑" panose="020B0503020204020204" pitchFamily="34" charset="-122"/>
              </a:rPr>
              <a:t>              if (in5) state &lt;= s_15;</a:t>
            </a:r>
            <a:endParaRPr lang="zh-CN" altLang="zh-CN" kern="100" dirty="0" smtClean="0">
              <a:latin typeface="微软雅黑" panose="020B0503020204020204" pitchFamily="34" charset="-122"/>
              <a:ea typeface="微软雅黑" panose="020B0503020204020204" pitchFamily="34" charset="-122"/>
            </a:endParaRPr>
          </a:p>
          <a:p>
            <a:pPr>
              <a:lnSpc>
                <a:spcPts val="1920"/>
              </a:lnSpc>
              <a:spcAft>
                <a:spcPts val="0"/>
              </a:spcAft>
            </a:pPr>
            <a:r>
              <a:rPr lang="en-US" altLang="zh-CN" kern="100" dirty="0" smtClean="0">
                <a:latin typeface="微软雅黑" panose="020B0503020204020204" pitchFamily="34" charset="-122"/>
                <a:ea typeface="微软雅黑" panose="020B0503020204020204" pitchFamily="34" charset="-122"/>
              </a:rPr>
              <a:t>              if </a:t>
            </a:r>
            <a:r>
              <a:rPr lang="en-US" altLang="zh-CN" kern="100" dirty="0">
                <a:latin typeface="微软雅黑" panose="020B0503020204020204" pitchFamily="34" charset="-122"/>
                <a:ea typeface="微软雅黑" panose="020B0503020204020204" pitchFamily="34" charset="-122"/>
              </a:rPr>
              <a:t>(in10) state &lt;= s_20;</a:t>
            </a:r>
            <a:endParaRPr lang="zh-CN" altLang="zh-CN" kern="100" dirty="0">
              <a:latin typeface="微软雅黑" panose="020B0503020204020204" pitchFamily="34" charset="-122"/>
              <a:ea typeface="微软雅黑" panose="020B0503020204020204" pitchFamily="34" charset="-122"/>
            </a:endParaRPr>
          </a:p>
          <a:p>
            <a:pPr>
              <a:lnSpc>
                <a:spcPts val="1920"/>
              </a:lnSpc>
              <a:spcAft>
                <a:spcPts val="0"/>
              </a:spcAft>
            </a:pPr>
            <a:r>
              <a:rPr lang="en-US" altLang="zh-CN" kern="100" dirty="0" smtClean="0">
                <a:latin typeface="微软雅黑" panose="020B0503020204020204" pitchFamily="34" charset="-122"/>
                <a:ea typeface="微软雅黑" panose="020B0503020204020204" pitchFamily="34" charset="-122"/>
              </a:rPr>
              <a:t>          end</a:t>
            </a:r>
            <a:endParaRPr lang="zh-CN" altLang="zh-CN" kern="100" dirty="0">
              <a:latin typeface="微软雅黑" panose="020B0503020204020204" pitchFamily="34" charset="-122"/>
              <a:ea typeface="微软雅黑" panose="020B0503020204020204" pitchFamily="34" charset="-122"/>
            </a:endParaRPr>
          </a:p>
          <a:p>
            <a:pPr>
              <a:lnSpc>
                <a:spcPts val="1920"/>
              </a:lnSpc>
              <a:spcAft>
                <a:spcPts val="0"/>
              </a:spcAft>
            </a:pPr>
            <a:r>
              <a:rPr lang="en-US" altLang="zh-CN" kern="100" dirty="0" smtClean="0">
                <a:latin typeface="微软雅黑" panose="020B0503020204020204" pitchFamily="34" charset="-122"/>
                <a:ea typeface="微软雅黑" panose="020B0503020204020204" pitchFamily="34" charset="-122"/>
              </a:rPr>
              <a:t>          s_15</a:t>
            </a:r>
            <a:r>
              <a:rPr lang="en-US" altLang="zh-CN" kern="100" dirty="0">
                <a:latin typeface="微软雅黑" panose="020B0503020204020204" pitchFamily="34" charset="-122"/>
                <a:ea typeface="微软雅黑" panose="020B0503020204020204" pitchFamily="34" charset="-122"/>
              </a:rPr>
              <a:t>: state &lt;= </a:t>
            </a:r>
            <a:r>
              <a:rPr lang="en-US" altLang="zh-CN" kern="100" dirty="0" err="1">
                <a:latin typeface="微软雅黑" panose="020B0503020204020204" pitchFamily="34" charset="-122"/>
                <a:ea typeface="微软雅黑" panose="020B0503020204020204" pitchFamily="34" charset="-122"/>
              </a:rPr>
              <a:t>s_idle</a:t>
            </a:r>
            <a:r>
              <a:rPr lang="en-US" altLang="zh-CN" kern="100" dirty="0">
                <a:latin typeface="微软雅黑" panose="020B0503020204020204" pitchFamily="34" charset="-122"/>
                <a:ea typeface="微软雅黑" panose="020B0503020204020204" pitchFamily="34" charset="-122"/>
              </a:rPr>
              <a:t>;</a:t>
            </a:r>
            <a:endParaRPr lang="zh-CN" altLang="zh-CN" kern="100" dirty="0">
              <a:latin typeface="微软雅黑" panose="020B0503020204020204" pitchFamily="34" charset="-122"/>
              <a:ea typeface="微软雅黑" panose="020B0503020204020204" pitchFamily="34" charset="-122"/>
            </a:endParaRPr>
          </a:p>
          <a:p>
            <a:pPr>
              <a:lnSpc>
                <a:spcPts val="1920"/>
              </a:lnSpc>
              <a:spcAft>
                <a:spcPts val="0"/>
              </a:spcAft>
            </a:pPr>
            <a:r>
              <a:rPr lang="en-US" altLang="zh-CN" kern="100" dirty="0" smtClean="0">
                <a:latin typeface="微软雅黑" panose="020B0503020204020204" pitchFamily="34" charset="-122"/>
                <a:ea typeface="微软雅黑" panose="020B0503020204020204" pitchFamily="34" charset="-122"/>
              </a:rPr>
              <a:t>          s_20</a:t>
            </a:r>
            <a:r>
              <a:rPr lang="en-US" altLang="zh-CN" kern="100" dirty="0">
                <a:latin typeface="微软雅黑" panose="020B0503020204020204" pitchFamily="34" charset="-122"/>
                <a:ea typeface="微软雅黑" panose="020B0503020204020204" pitchFamily="34" charset="-122"/>
              </a:rPr>
              <a:t>: state &lt;= </a:t>
            </a:r>
            <a:r>
              <a:rPr lang="en-US" altLang="zh-CN" kern="100" dirty="0" err="1">
                <a:latin typeface="微软雅黑" panose="020B0503020204020204" pitchFamily="34" charset="-122"/>
                <a:ea typeface="微软雅黑" panose="020B0503020204020204" pitchFamily="34" charset="-122"/>
              </a:rPr>
              <a:t>s_idle</a:t>
            </a:r>
            <a:r>
              <a:rPr lang="en-US" altLang="zh-CN" kern="100" dirty="0">
                <a:latin typeface="微软雅黑" panose="020B0503020204020204" pitchFamily="34" charset="-122"/>
                <a:ea typeface="微软雅黑" panose="020B0503020204020204" pitchFamily="34" charset="-122"/>
              </a:rPr>
              <a:t>;</a:t>
            </a:r>
            <a:endParaRPr lang="zh-CN" altLang="zh-CN" kern="100" dirty="0">
              <a:latin typeface="微软雅黑" panose="020B0503020204020204" pitchFamily="34" charset="-122"/>
              <a:ea typeface="微软雅黑" panose="020B0503020204020204" pitchFamily="34" charset="-122"/>
            </a:endParaRPr>
          </a:p>
          <a:p>
            <a:pPr>
              <a:lnSpc>
                <a:spcPts val="1920"/>
              </a:lnSpc>
              <a:spcAft>
                <a:spcPts val="0"/>
              </a:spcAft>
            </a:pPr>
            <a:r>
              <a:rPr lang="en-US" altLang="zh-CN" kern="100" dirty="0" smtClean="0">
                <a:latin typeface="微软雅黑" panose="020B0503020204020204" pitchFamily="34" charset="-122"/>
                <a:ea typeface="微软雅黑" panose="020B0503020204020204" pitchFamily="34" charset="-122"/>
              </a:rPr>
              <a:t>       </a:t>
            </a:r>
            <a:r>
              <a:rPr lang="en-US" altLang="zh-CN" kern="100" dirty="0" err="1" smtClean="0">
                <a:solidFill>
                  <a:srgbClr val="C00000"/>
                </a:solidFill>
                <a:latin typeface="微软雅黑" panose="020B0503020204020204" pitchFamily="34" charset="-122"/>
                <a:ea typeface="微软雅黑" panose="020B0503020204020204" pitchFamily="34" charset="-122"/>
              </a:rPr>
              <a:t>endcase</a:t>
            </a:r>
            <a:endParaRPr lang="zh-CN" altLang="zh-CN" kern="100" dirty="0">
              <a:solidFill>
                <a:srgbClr val="C00000"/>
              </a:solidFill>
              <a:latin typeface="微软雅黑" panose="020B0503020204020204" pitchFamily="34" charset="-122"/>
              <a:ea typeface="微软雅黑" panose="020B0503020204020204" pitchFamily="34" charset="-122"/>
            </a:endParaRPr>
          </a:p>
          <a:p>
            <a:pPr>
              <a:lnSpc>
                <a:spcPts val="1920"/>
              </a:lnSpc>
              <a:spcAft>
                <a:spcPts val="0"/>
              </a:spcAft>
            </a:pPr>
            <a:r>
              <a:rPr lang="en-US" altLang="zh-CN" kern="100" dirty="0" smtClean="0">
                <a:latin typeface="微软雅黑" panose="020B0503020204020204" pitchFamily="34" charset="-122"/>
                <a:ea typeface="微软雅黑" panose="020B0503020204020204" pitchFamily="34" charset="-122"/>
              </a:rPr>
              <a:t>     </a:t>
            </a:r>
            <a:r>
              <a:rPr lang="en-US" altLang="zh-CN" kern="100" dirty="0">
                <a:solidFill>
                  <a:srgbClr val="00B050"/>
                </a:solidFill>
                <a:latin typeface="微软雅黑" panose="020B0503020204020204" pitchFamily="34" charset="-122"/>
                <a:ea typeface="微软雅黑" panose="020B0503020204020204" pitchFamily="34" charset="-122"/>
              </a:rPr>
              <a:t>end</a:t>
            </a:r>
            <a:endParaRPr lang="zh-CN" altLang="zh-CN" kern="100" dirty="0">
              <a:solidFill>
                <a:srgbClr val="00B050"/>
              </a:solidFill>
              <a:latin typeface="微软雅黑" panose="020B0503020204020204" pitchFamily="34" charset="-122"/>
              <a:ea typeface="微软雅黑" panose="020B0503020204020204" pitchFamily="34" charset="-122"/>
            </a:endParaRPr>
          </a:p>
          <a:p>
            <a:pPr>
              <a:lnSpc>
                <a:spcPts val="1920"/>
              </a:lnSpc>
              <a:spcAft>
                <a:spcPts val="0"/>
              </a:spcAft>
            </a:pPr>
            <a:r>
              <a:rPr lang="en-US" altLang="zh-CN" kern="100" dirty="0" smtClean="0">
                <a:solidFill>
                  <a:schemeClr val="accent2"/>
                </a:solidFill>
                <a:latin typeface="微软雅黑" panose="020B0503020204020204" pitchFamily="34" charset="-122"/>
                <a:ea typeface="微软雅黑" panose="020B0503020204020204" pitchFamily="34" charset="-122"/>
              </a:rPr>
              <a:t>  end</a:t>
            </a:r>
            <a:endParaRPr lang="zh-CN" altLang="zh-CN" kern="100" dirty="0">
              <a:solidFill>
                <a:schemeClr val="accent2"/>
              </a:solidFill>
              <a:latin typeface="微软雅黑" panose="020B0503020204020204" pitchFamily="34" charset="-122"/>
              <a:ea typeface="微软雅黑" panose="020B0503020204020204" pitchFamily="34" charset="-122"/>
            </a:endParaRPr>
          </a:p>
          <a:p>
            <a:pPr>
              <a:lnSpc>
                <a:spcPts val="1920"/>
              </a:lnSpc>
              <a:spcAft>
                <a:spcPts val="0"/>
              </a:spcAft>
            </a:pPr>
            <a:r>
              <a:rPr lang="en-US" altLang="zh-CN" kern="100" dirty="0" smtClean="0">
                <a:latin typeface="微软雅黑" panose="020B0503020204020204" pitchFamily="34" charset="-122"/>
                <a:ea typeface="微软雅黑" panose="020B0503020204020204" pitchFamily="34" charset="-122"/>
              </a:rPr>
              <a:t>  assign snack=(state==s_15)||(state==s_20);</a:t>
            </a:r>
            <a:endParaRPr lang="zh-CN" altLang="zh-CN" kern="100" dirty="0" smtClean="0">
              <a:latin typeface="微软雅黑" panose="020B0503020204020204" pitchFamily="34" charset="-122"/>
              <a:ea typeface="微软雅黑" panose="020B0503020204020204" pitchFamily="34" charset="-122"/>
            </a:endParaRPr>
          </a:p>
          <a:p>
            <a:pPr>
              <a:lnSpc>
                <a:spcPts val="1920"/>
              </a:lnSpc>
              <a:spcAft>
                <a:spcPts val="0"/>
              </a:spcAft>
            </a:pPr>
            <a:r>
              <a:rPr lang="en-US" altLang="zh-CN" kern="100" dirty="0" smtClean="0">
                <a:latin typeface="微软雅黑" panose="020B0503020204020204" pitchFamily="34" charset="-122"/>
                <a:ea typeface="微软雅黑" panose="020B0503020204020204" pitchFamily="34" charset="-122"/>
              </a:rPr>
              <a:t>  assign out5=(</a:t>
            </a:r>
            <a:r>
              <a:rPr lang="en-US" altLang="zh-CN" kern="100" dirty="0">
                <a:latin typeface="微软雅黑" panose="020B0503020204020204" pitchFamily="34" charset="-122"/>
                <a:ea typeface="微软雅黑" panose="020B0503020204020204" pitchFamily="34" charset="-122"/>
              </a:rPr>
              <a:t>state == s_20</a:t>
            </a:r>
            <a:r>
              <a:rPr lang="en-US" altLang="zh-CN" kern="100" dirty="0" smtClean="0">
                <a:latin typeface="微软雅黑" panose="020B0503020204020204" pitchFamily="34" charset="-122"/>
                <a:ea typeface="微软雅黑" panose="020B0503020204020204" pitchFamily="34" charset="-122"/>
              </a:rPr>
              <a:t>);</a:t>
            </a:r>
          </a:p>
          <a:p>
            <a:pPr>
              <a:lnSpc>
                <a:spcPts val="1920"/>
              </a:lnSpc>
              <a:spcAft>
                <a:spcPts val="0"/>
              </a:spcAft>
            </a:pPr>
            <a:r>
              <a:rPr lang="en-US" altLang="zh-CN" kern="100" dirty="0" err="1" smtClean="0">
                <a:latin typeface="微软雅黑" panose="020B0503020204020204" pitchFamily="34" charset="-122"/>
                <a:ea typeface="微软雅黑" panose="020B0503020204020204" pitchFamily="34" charset="-122"/>
              </a:rPr>
              <a:t>endmodule</a:t>
            </a:r>
            <a:endParaRPr lang="zh-CN" altLang="zh-CN" kern="100" dirty="0">
              <a:latin typeface="微软雅黑" panose="020B0503020204020204" pitchFamily="34" charset="-122"/>
              <a:ea typeface="微软雅黑" panose="020B0503020204020204" pitchFamily="34" charset="-122"/>
            </a:endParaRPr>
          </a:p>
        </p:txBody>
      </p:sp>
      <p:sp>
        <p:nvSpPr>
          <p:cNvPr id="7" name="矩形 6"/>
          <p:cNvSpPr/>
          <p:nvPr/>
        </p:nvSpPr>
        <p:spPr>
          <a:xfrm>
            <a:off x="6588224" y="1551390"/>
            <a:ext cx="1728192" cy="1015663"/>
          </a:xfrm>
          <a:prstGeom prst="rect">
            <a:avLst/>
          </a:prstGeom>
        </p:spPr>
        <p:txBody>
          <a:bodyPr wrap="square">
            <a:spAutoFit/>
          </a:bodyPr>
          <a:lstStyle/>
          <a:p>
            <a:r>
              <a:rPr lang="zh-CN" altLang="en-US" sz="2000" dirty="0" smtClean="0">
                <a:solidFill>
                  <a:srgbClr val="7030A0"/>
                </a:solidFill>
                <a:latin typeface="微软雅黑" panose="020B0503020204020204" pitchFamily="34" charset="-122"/>
                <a:ea typeface="微软雅黑" panose="020B0503020204020204" pitchFamily="34" charset="-122"/>
              </a:rPr>
              <a:t>这里用</a:t>
            </a:r>
            <a:r>
              <a:rPr lang="en-US" altLang="zh-CN" sz="2000" dirty="0" smtClean="0">
                <a:solidFill>
                  <a:srgbClr val="7030A0"/>
                </a:solidFill>
                <a:latin typeface="微软雅黑" panose="020B0503020204020204" pitchFamily="34" charset="-122"/>
                <a:ea typeface="微软雅黑" panose="020B0503020204020204" pitchFamily="34" charset="-122"/>
              </a:rPr>
              <a:t>case</a:t>
            </a:r>
            <a:r>
              <a:rPr lang="zh-CN" altLang="en-US" sz="2000" dirty="0" smtClean="0">
                <a:solidFill>
                  <a:srgbClr val="7030A0"/>
                </a:solidFill>
                <a:latin typeface="微软雅黑" panose="020B0503020204020204" pitchFamily="34" charset="-122"/>
                <a:ea typeface="微软雅黑" panose="020B0503020204020204" pitchFamily="34" charset="-122"/>
              </a:rPr>
              <a:t>语句实现了一个有限状态机</a:t>
            </a:r>
            <a:endParaRPr lang="en-US" altLang="zh-CN" sz="2000" dirty="0">
              <a:solidFill>
                <a:srgbClr val="7030A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051724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D8573-2DF0-40A4-B296-77E914AC8C89}"/>
              </a:ext>
            </a:extLst>
          </p:cNvPr>
          <p:cNvSpPr>
            <a:spLocks noGrp="1"/>
          </p:cNvSpPr>
          <p:nvPr>
            <p:ph type="title"/>
          </p:nvPr>
        </p:nvSpPr>
        <p:spPr/>
        <p:txBody>
          <a:bodyPr/>
          <a:lstStyle/>
          <a:p>
            <a:r>
              <a:rPr lang="en-US" altLang="zh-CN" b="1" dirty="0"/>
              <a:t>1.1 PLD</a:t>
            </a:r>
            <a:r>
              <a:rPr lang="zh-CN" altLang="zh-CN" b="1" dirty="0"/>
              <a:t>器件</a:t>
            </a:r>
            <a:endParaRPr lang="zh-CN" altLang="en-US" sz="2400" b="1" dirty="0"/>
          </a:p>
        </p:txBody>
      </p:sp>
      <p:sp>
        <p:nvSpPr>
          <p:cNvPr id="3" name="内容占位符 2">
            <a:extLst>
              <a:ext uri="{FF2B5EF4-FFF2-40B4-BE49-F238E27FC236}">
                <a16:creationId xmlns:a16="http://schemas.microsoft.com/office/drawing/2014/main" id="{15AC829B-760F-4586-880C-BDE8E585810A}"/>
              </a:ext>
            </a:extLst>
          </p:cNvPr>
          <p:cNvSpPr>
            <a:spLocks noGrp="1"/>
          </p:cNvSpPr>
          <p:nvPr>
            <p:ph idx="1"/>
          </p:nvPr>
        </p:nvSpPr>
        <p:spPr>
          <a:xfrm>
            <a:off x="323528" y="881028"/>
            <a:ext cx="8318822" cy="829394"/>
          </a:xfrm>
        </p:spPr>
        <p:txBody>
          <a:bodyPr/>
          <a:lstStyle/>
          <a:p>
            <a:r>
              <a:rPr lang="zh-CN" altLang="en-US" sz="2200" b="1" dirty="0" smtClean="0"/>
              <a:t>可编程逻辑阵列（</a:t>
            </a:r>
            <a:r>
              <a:rPr lang="en-US" altLang="zh-CN" sz="2200" b="1" dirty="0" smtClean="0"/>
              <a:t>Programmable Logic Array</a:t>
            </a:r>
            <a:r>
              <a:rPr lang="zh-CN" altLang="en-US" sz="2200" b="1" dirty="0" smtClean="0"/>
              <a:t>，</a:t>
            </a:r>
            <a:r>
              <a:rPr lang="en-US" altLang="zh-CN" sz="2200" b="1" dirty="0" smtClean="0"/>
              <a:t>PLA</a:t>
            </a:r>
            <a:r>
              <a:rPr lang="zh-CN" altLang="en-US" sz="2200" b="1" dirty="0" smtClean="0"/>
              <a:t>）是一种与阵列、或阵列</a:t>
            </a:r>
            <a:r>
              <a:rPr lang="zh-CN" altLang="en-US" sz="2200" b="1" dirty="0" smtClean="0">
                <a:solidFill>
                  <a:srgbClr val="FF0000"/>
                </a:solidFill>
              </a:rPr>
              <a:t>都可编程</a:t>
            </a:r>
            <a:r>
              <a:rPr lang="zh-CN" altLang="en-US" sz="2200" b="1" dirty="0" smtClean="0"/>
              <a:t>的逻辑阵列。</a:t>
            </a:r>
            <a:endParaRPr lang="zh-CN" altLang="en-US" sz="2200" b="1" dirty="0"/>
          </a:p>
        </p:txBody>
      </p:sp>
      <p:sp>
        <p:nvSpPr>
          <p:cNvPr id="6" name="灯片编号占位符 5">
            <a:extLst>
              <a:ext uri="{FF2B5EF4-FFF2-40B4-BE49-F238E27FC236}">
                <a16:creationId xmlns:a16="http://schemas.microsoft.com/office/drawing/2014/main" id="{EFFA8EB6-3D33-4455-9062-61883A058633}"/>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7</a:t>
            </a:fld>
            <a:endParaRPr lang="en-US" altLang="zh-CN"/>
          </a:p>
        </p:txBody>
      </p:sp>
      <p:pic>
        <p:nvPicPr>
          <p:cNvPr id="5" name="图片 4"/>
          <p:cNvPicPr>
            <a:picLocks noChangeAspect="1"/>
          </p:cNvPicPr>
          <p:nvPr/>
        </p:nvPicPr>
        <p:blipFill>
          <a:blip r:embed="rId3"/>
          <a:stretch>
            <a:fillRect/>
          </a:stretch>
        </p:blipFill>
        <p:spPr>
          <a:xfrm>
            <a:off x="156311" y="1794057"/>
            <a:ext cx="6575929" cy="4947311"/>
          </a:xfrm>
          <a:prstGeom prst="rect">
            <a:avLst/>
          </a:prstGeom>
        </p:spPr>
      </p:pic>
      <p:sp>
        <p:nvSpPr>
          <p:cNvPr id="8" name="矩形 7"/>
          <p:cNvSpPr/>
          <p:nvPr/>
        </p:nvSpPr>
        <p:spPr>
          <a:xfrm>
            <a:off x="6948264" y="2211614"/>
            <a:ext cx="2090614" cy="3613297"/>
          </a:xfrm>
          <a:prstGeom prst="rect">
            <a:avLst/>
          </a:prstGeom>
        </p:spPr>
        <p:txBody>
          <a:bodyPr wrap="square">
            <a:spAutoFit/>
          </a:bodyPr>
          <a:lstStyle/>
          <a:p>
            <a:pPr>
              <a:lnSpc>
                <a:spcPct val="130000"/>
              </a:lnSpc>
              <a:spcBef>
                <a:spcPts val="1200"/>
              </a:spcBef>
            </a:pPr>
            <a:r>
              <a:rPr lang="zh-CN" altLang="zh-CN" sz="2200" dirty="0">
                <a:solidFill>
                  <a:schemeClr val="accent2"/>
                </a:solidFill>
                <a:latin typeface="微软雅黑" panose="020B0503020204020204" pitchFamily="34" charset="-122"/>
                <a:ea typeface="微软雅黑" panose="020B0503020204020204" pitchFamily="34" charset="-122"/>
              </a:rPr>
              <a:t>无须像</a:t>
            </a:r>
            <a:r>
              <a:rPr lang="en-US" altLang="zh-CN" sz="2200" dirty="0" smtClean="0">
                <a:solidFill>
                  <a:schemeClr val="accent2"/>
                </a:solidFill>
                <a:latin typeface="微软雅黑" panose="020B0503020204020204" pitchFamily="34" charset="-122"/>
                <a:ea typeface="微软雅黑" panose="020B0503020204020204" pitchFamily="34" charset="-122"/>
              </a:rPr>
              <a:t>PROM</a:t>
            </a:r>
            <a:r>
              <a:rPr lang="zh-CN" altLang="zh-CN" sz="2200" dirty="0" smtClean="0">
                <a:solidFill>
                  <a:schemeClr val="accent2"/>
                </a:solidFill>
                <a:latin typeface="微软雅黑" panose="020B0503020204020204" pitchFamily="34" charset="-122"/>
                <a:ea typeface="微软雅黑" panose="020B0503020204020204" pitchFamily="34" charset="-122"/>
              </a:rPr>
              <a:t>那样</a:t>
            </a:r>
            <a:r>
              <a:rPr lang="zh-CN" altLang="zh-CN" sz="2200" dirty="0">
                <a:solidFill>
                  <a:schemeClr val="accent2"/>
                </a:solidFill>
                <a:latin typeface="微软雅黑" panose="020B0503020204020204" pitchFamily="34" charset="-122"/>
                <a:ea typeface="微软雅黑" panose="020B0503020204020204" pitchFamily="34" charset="-122"/>
              </a:rPr>
              <a:t>将逻辑函数转换成标准与</a:t>
            </a:r>
            <a:r>
              <a:rPr lang="en-US" altLang="zh-CN" sz="2200" dirty="0">
                <a:solidFill>
                  <a:schemeClr val="accent2"/>
                </a:solidFill>
                <a:latin typeface="微软雅黑" panose="020B0503020204020204" pitchFamily="34" charset="-122"/>
                <a:ea typeface="微软雅黑" panose="020B0503020204020204" pitchFamily="34" charset="-122"/>
              </a:rPr>
              <a:t>-</a:t>
            </a:r>
            <a:r>
              <a:rPr lang="zh-CN" altLang="zh-CN" sz="2200" dirty="0">
                <a:solidFill>
                  <a:schemeClr val="accent2"/>
                </a:solidFill>
                <a:latin typeface="微软雅黑" panose="020B0503020204020204" pitchFamily="34" charset="-122"/>
                <a:ea typeface="微软雅黑" panose="020B0503020204020204" pitchFamily="34" charset="-122"/>
              </a:rPr>
              <a:t>或表达式，而只要化简成</a:t>
            </a:r>
            <a:r>
              <a:rPr lang="zh-CN" altLang="zh-CN" sz="2200" dirty="0">
                <a:solidFill>
                  <a:srgbClr val="C00000"/>
                </a:solidFill>
                <a:latin typeface="微软雅黑" panose="020B0503020204020204" pitchFamily="34" charset="-122"/>
                <a:ea typeface="微软雅黑" panose="020B0503020204020204" pitchFamily="34" charset="-122"/>
              </a:rPr>
              <a:t>最简与</a:t>
            </a:r>
            <a:r>
              <a:rPr lang="en-US" altLang="zh-CN" sz="2200" dirty="0">
                <a:solidFill>
                  <a:srgbClr val="C00000"/>
                </a:solidFill>
                <a:latin typeface="微软雅黑" panose="020B0503020204020204" pitchFamily="34" charset="-122"/>
                <a:ea typeface="微软雅黑" panose="020B0503020204020204" pitchFamily="34" charset="-122"/>
              </a:rPr>
              <a:t>-</a:t>
            </a:r>
            <a:r>
              <a:rPr lang="zh-CN" altLang="zh-CN" sz="2200" dirty="0">
                <a:solidFill>
                  <a:srgbClr val="C00000"/>
                </a:solidFill>
                <a:latin typeface="微软雅黑" panose="020B0503020204020204" pitchFamily="34" charset="-122"/>
                <a:ea typeface="微软雅黑" panose="020B0503020204020204" pitchFamily="34" charset="-122"/>
              </a:rPr>
              <a:t>或表达式</a:t>
            </a:r>
            <a:r>
              <a:rPr lang="zh-CN" altLang="zh-CN" sz="2200" dirty="0">
                <a:solidFill>
                  <a:schemeClr val="accent2"/>
                </a:solidFill>
                <a:latin typeface="微软雅黑" panose="020B0503020204020204" pitchFamily="34" charset="-122"/>
                <a:ea typeface="微软雅黑" panose="020B0503020204020204" pitchFamily="34" charset="-122"/>
              </a:rPr>
              <a:t>即可</a:t>
            </a:r>
            <a:r>
              <a:rPr lang="zh-CN" altLang="zh-CN" sz="2200" dirty="0" smtClean="0">
                <a:solidFill>
                  <a:schemeClr val="accent2"/>
                </a:solidFill>
                <a:latin typeface="微软雅黑" panose="020B0503020204020204" pitchFamily="34" charset="-122"/>
                <a:ea typeface="微软雅黑" panose="020B0503020204020204" pitchFamily="34" charset="-122"/>
              </a:rPr>
              <a:t>，可</a:t>
            </a:r>
            <a:r>
              <a:rPr lang="zh-CN" altLang="zh-CN" sz="2200" dirty="0">
                <a:solidFill>
                  <a:srgbClr val="C00000"/>
                </a:solidFill>
                <a:latin typeface="微软雅黑" panose="020B0503020204020204" pitchFamily="34" charset="-122"/>
                <a:ea typeface="微软雅黑" panose="020B0503020204020204" pitchFamily="34" charset="-122"/>
              </a:rPr>
              <a:t>节省编程资源</a:t>
            </a:r>
            <a:r>
              <a:rPr lang="zh-CN" altLang="zh-CN" sz="2200" dirty="0">
                <a:solidFill>
                  <a:schemeClr val="accent2"/>
                </a:solidFill>
                <a:latin typeface="微软雅黑" panose="020B0503020204020204" pitchFamily="34" charset="-122"/>
                <a:ea typeface="微软雅黑" panose="020B0503020204020204" pitchFamily="34" charset="-122"/>
              </a:rPr>
              <a:t>。</a:t>
            </a:r>
            <a:endParaRPr lang="zh-CN" altLang="en-US" sz="2200"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223470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E585B4-AA62-4D9D-A9CF-9379309E34DA}"/>
              </a:ext>
            </a:extLst>
          </p:cNvPr>
          <p:cNvSpPr>
            <a:spLocks noGrp="1"/>
          </p:cNvSpPr>
          <p:nvPr>
            <p:ph type="title"/>
          </p:nvPr>
        </p:nvSpPr>
        <p:spPr/>
        <p:txBody>
          <a:bodyPr/>
          <a:lstStyle/>
          <a:p>
            <a:r>
              <a:rPr lang="en-US" altLang="zh-CN" b="1" dirty="0"/>
              <a:t>1.1 PLD</a:t>
            </a:r>
            <a:r>
              <a:rPr lang="zh-CN" altLang="zh-CN" b="1" dirty="0"/>
              <a:t>器件</a:t>
            </a:r>
            <a:endParaRPr lang="zh-CN" altLang="en-US" b="1" dirty="0"/>
          </a:p>
        </p:txBody>
      </p:sp>
      <p:sp>
        <p:nvSpPr>
          <p:cNvPr id="3" name="内容占位符 2">
            <a:extLst>
              <a:ext uri="{FF2B5EF4-FFF2-40B4-BE49-F238E27FC236}">
                <a16:creationId xmlns:a16="http://schemas.microsoft.com/office/drawing/2014/main" id="{26FB24AB-D98F-4229-9F3B-8022ABD9D978}"/>
              </a:ext>
            </a:extLst>
          </p:cNvPr>
          <p:cNvSpPr>
            <a:spLocks noGrp="1"/>
          </p:cNvSpPr>
          <p:nvPr>
            <p:ph idx="1"/>
          </p:nvPr>
        </p:nvSpPr>
        <p:spPr>
          <a:xfrm>
            <a:off x="228599" y="836712"/>
            <a:ext cx="8413751" cy="974626"/>
          </a:xfrm>
        </p:spPr>
        <p:txBody>
          <a:bodyPr/>
          <a:lstStyle/>
          <a:p>
            <a:r>
              <a:rPr lang="zh-CN" altLang="zh-CN" sz="2200" b="1" dirty="0"/>
              <a:t>可编程阵列逻辑（</a:t>
            </a:r>
            <a:r>
              <a:rPr lang="en-US" altLang="zh-CN" sz="2200" b="1" dirty="0"/>
              <a:t>Programmable Array Logic</a:t>
            </a:r>
            <a:r>
              <a:rPr lang="zh-CN" altLang="zh-CN" sz="2200" b="1" dirty="0"/>
              <a:t>，</a:t>
            </a:r>
            <a:r>
              <a:rPr lang="en-US" altLang="zh-CN" sz="2200" b="1" dirty="0"/>
              <a:t>PAL</a:t>
            </a:r>
            <a:r>
              <a:rPr lang="zh-CN" altLang="zh-CN" sz="2200" b="1" dirty="0"/>
              <a:t>）是一种</a:t>
            </a:r>
            <a:r>
              <a:rPr lang="zh-CN" altLang="zh-CN" sz="2200" b="1" dirty="0">
                <a:solidFill>
                  <a:srgbClr val="FF0000"/>
                </a:solidFill>
              </a:rPr>
              <a:t>与阵列可编程</a:t>
            </a:r>
            <a:r>
              <a:rPr lang="zh-CN" altLang="zh-CN" sz="2200" b="1" dirty="0"/>
              <a:t>、</a:t>
            </a:r>
            <a:r>
              <a:rPr lang="zh-CN" altLang="zh-CN" sz="2200" b="1" dirty="0">
                <a:solidFill>
                  <a:schemeClr val="accent2"/>
                </a:solidFill>
              </a:rPr>
              <a:t>或阵列固定</a:t>
            </a:r>
            <a:r>
              <a:rPr lang="zh-CN" altLang="zh-CN" sz="2200" b="1" dirty="0"/>
              <a:t>的逻辑阵列</a:t>
            </a:r>
            <a:r>
              <a:rPr lang="zh-CN" altLang="zh-CN" sz="2800" dirty="0"/>
              <a:t>。</a:t>
            </a:r>
            <a:endParaRPr lang="zh-CN" altLang="en-US" sz="2800" dirty="0"/>
          </a:p>
        </p:txBody>
      </p:sp>
      <p:sp>
        <p:nvSpPr>
          <p:cNvPr id="6" name="灯片编号占位符 5">
            <a:extLst>
              <a:ext uri="{FF2B5EF4-FFF2-40B4-BE49-F238E27FC236}">
                <a16:creationId xmlns:a16="http://schemas.microsoft.com/office/drawing/2014/main" id="{9604177F-A52E-40FA-8576-AD9BBFE5CD13}"/>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8</a:t>
            </a:fld>
            <a:endParaRPr lang="en-US" altLang="zh-CN"/>
          </a:p>
        </p:txBody>
      </p:sp>
      <p:pic>
        <p:nvPicPr>
          <p:cNvPr id="4" name="图片 3"/>
          <p:cNvPicPr>
            <a:picLocks noChangeAspect="1"/>
          </p:cNvPicPr>
          <p:nvPr/>
        </p:nvPicPr>
        <p:blipFill>
          <a:blip r:embed="rId2"/>
          <a:stretch>
            <a:fillRect/>
          </a:stretch>
        </p:blipFill>
        <p:spPr>
          <a:xfrm>
            <a:off x="971600" y="1840303"/>
            <a:ext cx="7200800" cy="4904100"/>
          </a:xfrm>
          <a:prstGeom prst="rect">
            <a:avLst/>
          </a:prstGeom>
        </p:spPr>
      </p:pic>
    </p:spTree>
    <p:extLst>
      <p:ext uri="{BB962C8B-B14F-4D97-AF65-F5344CB8AC3E}">
        <p14:creationId xmlns:p14="http://schemas.microsoft.com/office/powerpoint/2010/main" val="1662084828"/>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A2A6E1-98C3-4830-990B-9228BB41AE68}"/>
              </a:ext>
            </a:extLst>
          </p:cNvPr>
          <p:cNvSpPr>
            <a:spLocks noGrp="1"/>
          </p:cNvSpPr>
          <p:nvPr>
            <p:ph type="title"/>
          </p:nvPr>
        </p:nvSpPr>
        <p:spPr/>
        <p:txBody>
          <a:bodyPr/>
          <a:lstStyle/>
          <a:p>
            <a:r>
              <a:rPr lang="en-US" altLang="zh-CN" b="1" dirty="0"/>
              <a:t>1.1 PLD</a:t>
            </a:r>
            <a:r>
              <a:rPr lang="zh-CN" altLang="zh-CN" b="1" dirty="0"/>
              <a:t>器件</a:t>
            </a:r>
            <a:endParaRPr lang="zh-CN" altLang="en-US" sz="2800" b="1" dirty="0"/>
          </a:p>
        </p:txBody>
      </p:sp>
      <p:sp>
        <p:nvSpPr>
          <p:cNvPr id="3" name="内容占位符 2">
            <a:extLst>
              <a:ext uri="{FF2B5EF4-FFF2-40B4-BE49-F238E27FC236}">
                <a16:creationId xmlns:a16="http://schemas.microsoft.com/office/drawing/2014/main" id="{4B852B39-B74E-4D14-B3FF-01768A16E7DF}"/>
              </a:ext>
            </a:extLst>
          </p:cNvPr>
          <p:cNvSpPr>
            <a:spLocks noGrp="1"/>
          </p:cNvSpPr>
          <p:nvPr>
            <p:ph idx="1"/>
          </p:nvPr>
        </p:nvSpPr>
        <p:spPr>
          <a:xfrm>
            <a:off x="421403" y="1052736"/>
            <a:ext cx="8496944" cy="4021614"/>
          </a:xfrm>
        </p:spPr>
        <p:txBody>
          <a:bodyPr/>
          <a:lstStyle/>
          <a:p>
            <a:pPr>
              <a:spcBef>
                <a:spcPts val="600"/>
              </a:spcBef>
            </a:pPr>
            <a:r>
              <a:rPr lang="zh-CN" altLang="zh-CN" sz="2400" b="1" dirty="0"/>
              <a:t>通用阵列逻辑（</a:t>
            </a:r>
            <a:r>
              <a:rPr lang="en-US" altLang="zh-CN" sz="2400" b="1" dirty="0"/>
              <a:t>Generic Array Logic</a:t>
            </a:r>
            <a:r>
              <a:rPr lang="zh-CN" altLang="zh-CN" sz="2400" b="1" dirty="0"/>
              <a:t>，</a:t>
            </a:r>
            <a:r>
              <a:rPr lang="en-US" altLang="zh-CN" sz="2400" b="1" dirty="0"/>
              <a:t>GAL</a:t>
            </a:r>
            <a:r>
              <a:rPr lang="zh-CN" altLang="zh-CN" sz="2400" b="1" dirty="0" smtClean="0"/>
              <a:t>）</a:t>
            </a:r>
            <a:endParaRPr lang="en-US" altLang="zh-CN" sz="2400" b="1" dirty="0" smtClean="0"/>
          </a:p>
          <a:p>
            <a:pPr lvl="1">
              <a:spcBef>
                <a:spcPts val="600"/>
              </a:spcBef>
            </a:pPr>
            <a:r>
              <a:rPr lang="en-US" altLang="zh-CN" dirty="0" smtClean="0">
                <a:latin typeface="微软雅黑" panose="020B0503020204020204" pitchFamily="34" charset="-122"/>
                <a:ea typeface="微软雅黑" panose="020B0503020204020204" pitchFamily="34" charset="-122"/>
              </a:rPr>
              <a:t>PAL</a:t>
            </a:r>
            <a:r>
              <a:rPr lang="zh-CN" altLang="en-US" dirty="0" smtClean="0">
                <a:latin typeface="微软雅黑" panose="020B0503020204020204" pitchFamily="34" charset="-122"/>
                <a:ea typeface="微软雅黑" panose="020B0503020204020204" pitchFamily="34" charset="-122"/>
              </a:rPr>
              <a:t>的逻辑结构简单，或阵列固定，灵活性差。</a:t>
            </a:r>
            <a:r>
              <a:rPr lang="en-US" altLang="zh-CN" dirty="0" smtClean="0">
                <a:latin typeface="微软雅黑" panose="020B0503020204020204" pitchFamily="34" charset="-122"/>
                <a:ea typeface="微软雅黑" panose="020B0503020204020204" pitchFamily="34" charset="-122"/>
              </a:rPr>
              <a:t>LATTICE</a:t>
            </a:r>
            <a:r>
              <a:rPr lang="zh-CN" altLang="zh-CN" dirty="0">
                <a:latin typeface="微软雅黑" panose="020B0503020204020204" pitchFamily="34" charset="-122"/>
                <a:ea typeface="微软雅黑" panose="020B0503020204020204" pitchFamily="34" charset="-122"/>
              </a:rPr>
              <a:t>公司推出了一种新型的可编程逻辑器件</a:t>
            </a:r>
            <a:r>
              <a:rPr lang="en-US" altLang="zh-CN" dirty="0" smtClean="0">
                <a:latin typeface="微软雅黑" panose="020B0503020204020204" pitchFamily="34" charset="-122"/>
                <a:ea typeface="微软雅黑" panose="020B0503020204020204" pitchFamily="34" charset="-122"/>
              </a:rPr>
              <a:t>—GAL</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spcBef>
                <a:spcPts val="600"/>
              </a:spcBef>
            </a:pPr>
            <a:r>
              <a:rPr lang="zh-CN" altLang="en-US" dirty="0" smtClean="0">
                <a:latin typeface="微软雅黑" panose="020B0503020204020204" pitchFamily="34" charset="-122"/>
                <a:ea typeface="微软雅黑" panose="020B0503020204020204" pitchFamily="34" charset="-122"/>
              </a:rPr>
              <a:t>它</a:t>
            </a:r>
            <a:r>
              <a:rPr lang="zh-CN" altLang="zh-CN" dirty="0" smtClean="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PAL</a:t>
            </a:r>
            <a:r>
              <a:rPr lang="zh-CN" altLang="zh-CN" dirty="0">
                <a:latin typeface="微软雅黑" panose="020B0503020204020204" pitchFamily="34" charset="-122"/>
                <a:ea typeface="微软雅黑" panose="020B0503020204020204" pitchFamily="34" charset="-122"/>
              </a:rPr>
              <a:t>最大的差别是其</a:t>
            </a:r>
            <a:r>
              <a:rPr lang="zh-CN" altLang="zh-CN" dirty="0">
                <a:solidFill>
                  <a:srgbClr val="FF0000"/>
                </a:solidFill>
                <a:latin typeface="微软雅黑" panose="020B0503020204020204" pitchFamily="34" charset="-122"/>
                <a:ea typeface="微软雅黑" panose="020B0503020204020204" pitchFamily="34" charset="-122"/>
              </a:rPr>
              <a:t>输出逻辑宏单元</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Output Logic Macro Cell</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OLMC</a:t>
            </a:r>
            <a:r>
              <a:rPr lang="zh-CN" altLang="zh-CN" dirty="0">
                <a:latin typeface="微软雅黑" panose="020B0503020204020204" pitchFamily="34" charset="-122"/>
                <a:ea typeface="微软雅黑" panose="020B0503020204020204" pitchFamily="34" charset="-122"/>
              </a:rPr>
              <a:t>）可以</a:t>
            </a:r>
            <a:r>
              <a:rPr lang="zh-CN" altLang="en-US" dirty="0">
                <a:solidFill>
                  <a:srgbClr val="FF0000"/>
                </a:solidFill>
                <a:latin typeface="微软雅黑" panose="020B0503020204020204" pitchFamily="34" charset="-122"/>
                <a:ea typeface="微软雅黑" panose="020B0503020204020204" pitchFamily="34" charset="-122"/>
              </a:rPr>
              <a:t>编程</a:t>
            </a:r>
            <a:r>
              <a:rPr lang="zh-CN" altLang="zh-CN" dirty="0">
                <a:solidFill>
                  <a:srgbClr val="FF0000"/>
                </a:solidFill>
                <a:latin typeface="微软雅黑" panose="020B0503020204020204" pitchFamily="34" charset="-122"/>
                <a:ea typeface="微软雅黑" panose="020B0503020204020204" pitchFamily="34" charset="-122"/>
              </a:rPr>
              <a:t>定义</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spcBef>
                <a:spcPts val="600"/>
              </a:spcBef>
            </a:pPr>
            <a:r>
              <a:rPr lang="en-US" altLang="zh-CN" dirty="0">
                <a:latin typeface="微软雅黑" panose="020B0503020204020204" pitchFamily="34" charset="-122"/>
                <a:ea typeface="微软雅黑" panose="020B0503020204020204" pitchFamily="34" charset="-122"/>
              </a:rPr>
              <a:t>OLMC</a:t>
            </a:r>
            <a:r>
              <a:rPr lang="zh-CN" altLang="zh-CN" dirty="0">
                <a:latin typeface="微软雅黑" panose="020B0503020204020204" pitchFamily="34" charset="-122"/>
                <a:ea typeface="微软雅黑" panose="020B0503020204020204" pitchFamily="34" charset="-122"/>
              </a:rPr>
              <a:t>设置成不同的工作状态</a:t>
            </a:r>
            <a:r>
              <a:rPr lang="zh-CN"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可适用不同</a:t>
            </a:r>
            <a:r>
              <a:rPr lang="zh-CN" altLang="en-US" dirty="0">
                <a:latin typeface="微软雅黑" panose="020B0503020204020204" pitchFamily="34" charset="-122"/>
                <a:ea typeface="微软雅黑" panose="020B0503020204020204" pitchFamily="34" charset="-122"/>
              </a:rPr>
              <a:t>的功能需求</a:t>
            </a:r>
            <a:r>
              <a:rPr lang="zh-CN"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spcBef>
                <a:spcPts val="600"/>
              </a:spcBef>
            </a:pPr>
            <a:r>
              <a:rPr lang="en-US" altLang="zh-CN" dirty="0">
                <a:latin typeface="微软雅黑" panose="020B0503020204020204" pitchFamily="34" charset="-122"/>
                <a:ea typeface="微软雅黑" panose="020B0503020204020204" pitchFamily="34" charset="-122"/>
              </a:rPr>
              <a:t>GAL</a:t>
            </a:r>
            <a:r>
              <a:rPr lang="zh-CN" altLang="zh-CN" dirty="0">
                <a:latin typeface="微软雅黑" panose="020B0503020204020204" pitchFamily="34" charset="-122"/>
                <a:ea typeface="微软雅黑" panose="020B0503020204020204" pitchFamily="34" charset="-122"/>
              </a:rPr>
              <a:t>具有</a:t>
            </a:r>
            <a:r>
              <a:rPr lang="zh-CN" altLang="zh-CN" dirty="0">
                <a:solidFill>
                  <a:srgbClr val="C00000"/>
                </a:solidFill>
                <a:latin typeface="微软雅黑" panose="020B0503020204020204" pitchFamily="34" charset="-122"/>
                <a:ea typeface="微软雅黑" panose="020B0503020204020204" pitchFamily="34" charset="-122"/>
              </a:rPr>
              <a:t>电</a:t>
            </a:r>
            <a:r>
              <a:rPr lang="zh-CN" altLang="en-US" dirty="0">
                <a:solidFill>
                  <a:srgbClr val="C00000"/>
                </a:solidFill>
                <a:latin typeface="微软雅黑" panose="020B0503020204020204" pitchFamily="34" charset="-122"/>
                <a:ea typeface="微软雅黑" panose="020B0503020204020204" pitchFamily="34" charset="-122"/>
              </a:rPr>
              <a:t>可</a:t>
            </a:r>
            <a:r>
              <a:rPr lang="zh-CN" altLang="zh-CN" dirty="0">
                <a:solidFill>
                  <a:srgbClr val="C00000"/>
                </a:solidFill>
                <a:latin typeface="微软雅黑" panose="020B0503020204020204" pitchFamily="34" charset="-122"/>
                <a:ea typeface="微软雅黑" panose="020B0503020204020204" pitchFamily="34" charset="-122"/>
              </a:rPr>
              <a:t>擦写</a:t>
            </a:r>
            <a:r>
              <a:rPr lang="zh-CN" altLang="zh-CN" dirty="0">
                <a:latin typeface="微软雅黑" panose="020B0503020204020204" pitchFamily="34" charset="-122"/>
                <a:ea typeface="微软雅黑" panose="020B0503020204020204" pitchFamily="34" charset="-122"/>
              </a:rPr>
              <a:t>、</a:t>
            </a:r>
            <a:r>
              <a:rPr lang="zh-CN" altLang="zh-CN" dirty="0">
                <a:solidFill>
                  <a:srgbClr val="C00000"/>
                </a:solidFill>
                <a:latin typeface="微软雅黑" panose="020B0503020204020204" pitchFamily="34" charset="-122"/>
                <a:ea typeface="微软雅黑" panose="020B0503020204020204" pitchFamily="34" charset="-122"/>
              </a:rPr>
              <a:t>可重复编程</a:t>
            </a:r>
            <a:r>
              <a:rPr lang="zh-CN" altLang="zh-CN" dirty="0">
                <a:latin typeface="微软雅黑" panose="020B0503020204020204" pitchFamily="34" charset="-122"/>
                <a:ea typeface="微软雅黑" panose="020B0503020204020204" pitchFamily="34" charset="-122"/>
              </a:rPr>
              <a:t>和</a:t>
            </a:r>
            <a:r>
              <a:rPr lang="zh-CN" altLang="zh-CN" dirty="0">
                <a:solidFill>
                  <a:srgbClr val="C00000"/>
                </a:solidFill>
                <a:latin typeface="微软雅黑" panose="020B0503020204020204" pitchFamily="34" charset="-122"/>
                <a:ea typeface="微软雅黑" panose="020B0503020204020204" pitchFamily="34" charset="-122"/>
              </a:rPr>
              <a:t>设置加密位</a:t>
            </a:r>
            <a:r>
              <a:rPr lang="zh-CN" altLang="zh-CN" dirty="0">
                <a:latin typeface="微软雅黑" panose="020B0503020204020204" pitchFamily="34" charset="-122"/>
                <a:ea typeface="微软雅黑" panose="020B0503020204020204" pitchFamily="34" charset="-122"/>
              </a:rPr>
              <a:t>等特点</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495300" lvl="1" indent="0">
              <a:spcBef>
                <a:spcPts val="1200"/>
              </a:spcBef>
              <a:buNone/>
            </a:pPr>
            <a:endParaRPr lang="zh-CN" altLang="en-US" sz="2200" dirty="0">
              <a:latin typeface="微软雅黑" panose="020B0503020204020204" pitchFamily="34" charset="-122"/>
              <a:ea typeface="微软雅黑" panose="020B0503020204020204" pitchFamily="34" charset="-122"/>
            </a:endParaRPr>
          </a:p>
        </p:txBody>
      </p:sp>
      <p:sp>
        <p:nvSpPr>
          <p:cNvPr id="6" name="灯片编号占位符 5">
            <a:extLst>
              <a:ext uri="{FF2B5EF4-FFF2-40B4-BE49-F238E27FC236}">
                <a16:creationId xmlns:a16="http://schemas.microsoft.com/office/drawing/2014/main" id="{4D570757-37B1-4E32-A3EB-0F948FECC610}"/>
              </a:ext>
            </a:extLst>
          </p:cNvPr>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pPr>
                <a:defRPr/>
              </a:pPr>
              <a:t>9</a:t>
            </a:fld>
            <a:endParaRPr lang="en-US" altLang="zh-CN"/>
          </a:p>
        </p:txBody>
      </p:sp>
    </p:spTree>
    <p:extLst>
      <p:ext uri="{BB962C8B-B14F-4D97-AF65-F5344CB8AC3E}">
        <p14:creationId xmlns:p14="http://schemas.microsoft.com/office/powerpoint/2010/main" val="2438718083"/>
      </p:ext>
    </p:extLst>
  </p:cSld>
  <p:clrMapOvr>
    <a:masterClrMapping/>
  </p:clrMapOvr>
  <p:transition spd="med">
    <p:fade/>
  </p:transition>
</p:sld>
</file>

<file path=ppt/theme/theme1.xml><?xml version="1.0" encoding="utf-8"?>
<a:theme xmlns:a="http://schemas.openxmlformats.org/drawingml/2006/main" name="cfyuan1">
  <a:themeElements>
    <a:clrScheme name="delay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delay">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lay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lay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lay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lay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lay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lay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lay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fyuan1" id="{A62768F8-465C-41A3-9D30-07DD6F406382}" vid="{4ACBDF30-3801-4262-98E9-0E47DAEB1DD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cfyuan1</Template>
  <TotalTime>14377</TotalTime>
  <Words>9856</Words>
  <Application>Microsoft Office PowerPoint</Application>
  <PresentationFormat>全屏显示(4:3)</PresentationFormat>
  <Paragraphs>1092</Paragraphs>
  <Slides>65</Slides>
  <Notes>50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65</vt:i4>
      </vt:variant>
    </vt:vector>
  </HeadingPairs>
  <TitlesOfParts>
    <vt:vector size="80" baseType="lpstr">
      <vt:lpstr>仿宋</vt:lpstr>
      <vt:lpstr>黑体</vt:lpstr>
      <vt:lpstr>华文新魏</vt:lpstr>
      <vt:lpstr>宋体</vt:lpstr>
      <vt:lpstr>微软雅黑</vt:lpstr>
      <vt:lpstr>微软雅黑 Light</vt:lpstr>
      <vt:lpstr>Arial</vt:lpstr>
      <vt:lpstr>Arial Narrow</vt:lpstr>
      <vt:lpstr>Cambria Math</vt:lpstr>
      <vt:lpstr>Comic Sans MS</vt:lpstr>
      <vt:lpstr>Times New Roman</vt:lpstr>
      <vt:lpstr>Wingdings</vt:lpstr>
      <vt:lpstr>cfyuan1</vt:lpstr>
      <vt:lpstr>Document</vt:lpstr>
      <vt:lpstr>Visio</vt:lpstr>
      <vt:lpstr>第5章  FPGA设计和硬件描述语言</vt:lpstr>
      <vt:lpstr>第一讲 可编程逻辑器件和FPGA设计</vt:lpstr>
      <vt:lpstr>1 可编程逻辑器件和FPGA设计</vt:lpstr>
      <vt:lpstr>1.1 PLD器件</vt:lpstr>
      <vt:lpstr>1.1 PLD器件</vt:lpstr>
      <vt:lpstr>1.1 PLD器件</vt:lpstr>
      <vt:lpstr>1.1 PLD器件</vt:lpstr>
      <vt:lpstr>1.1 PLD器件</vt:lpstr>
      <vt:lpstr>1.1 PLD器件</vt:lpstr>
      <vt:lpstr>1.1 PLD器件</vt:lpstr>
      <vt:lpstr>1.2 存储器阵列</vt:lpstr>
      <vt:lpstr>1.2 存储器阵列</vt:lpstr>
      <vt:lpstr>1.2 存储器阵列</vt:lpstr>
      <vt:lpstr>1.2 存储器阵列</vt:lpstr>
      <vt:lpstr>1.2 存储器阵列</vt:lpstr>
      <vt:lpstr>1.2 存储器阵列</vt:lpstr>
      <vt:lpstr>1.2 存储器阵列</vt:lpstr>
      <vt:lpstr>1.3 FPGA设计概述</vt:lpstr>
      <vt:lpstr>1.3 FPGA设计概述</vt:lpstr>
      <vt:lpstr>1.3 FPGA设计概述</vt:lpstr>
      <vt:lpstr>1.4 专用集成电路ASIC</vt:lpstr>
      <vt:lpstr>第二讲 HDL概述</vt:lpstr>
      <vt:lpstr>2.1 VHDL和Verilog HDL</vt:lpstr>
      <vt:lpstr>2.1 VHDL和Verilog HDL</vt:lpstr>
      <vt:lpstr>2.2 基于HDL的数字电路设计流程</vt:lpstr>
      <vt:lpstr>2.2 基于HDL的数字电路设计流程</vt:lpstr>
      <vt:lpstr>2.2 基于HDL的数字电路设计流程</vt:lpstr>
      <vt:lpstr>2.2 基于HDL的数字电路设计流程</vt:lpstr>
      <vt:lpstr>2.2 基于HDL的数字电路设计流程</vt:lpstr>
      <vt:lpstr>2.2 基于HDL的数字电路设计流程</vt:lpstr>
      <vt:lpstr>第三讲 Verilog语言简介</vt:lpstr>
      <vt:lpstr>3 Verilog语言简介</vt:lpstr>
      <vt:lpstr>3.1 模块、端口和实例化</vt:lpstr>
      <vt:lpstr>3.2 标识符、常量和注释</vt:lpstr>
      <vt:lpstr>3.2 标识符、常量和注释</vt:lpstr>
      <vt:lpstr>3.3 数据类型</vt:lpstr>
      <vt:lpstr>3.3 数据类型</vt:lpstr>
      <vt:lpstr>3.3 数据类型</vt:lpstr>
      <vt:lpstr>3.3 数据类型</vt:lpstr>
      <vt:lpstr>3.3 数据类型</vt:lpstr>
      <vt:lpstr>3.3 数据类型</vt:lpstr>
      <vt:lpstr>3.4 运算符及其优先级</vt:lpstr>
      <vt:lpstr>3.4 运算符及其优先级</vt:lpstr>
      <vt:lpstr>3.4 运算符及其优先级</vt:lpstr>
      <vt:lpstr>3.4 运算符及其优先级</vt:lpstr>
      <vt:lpstr>3.4 运算符及其优先级</vt:lpstr>
      <vt:lpstr>3.4 运算符及其优先级</vt:lpstr>
      <vt:lpstr>3.4 运算符及其优先级</vt:lpstr>
      <vt:lpstr>第四讲 verilog的建模方式</vt:lpstr>
      <vt:lpstr>4.1 三种建模方式</vt:lpstr>
      <vt:lpstr>4.1 三种建模方式</vt:lpstr>
      <vt:lpstr>4.1 三种建模方式</vt:lpstr>
      <vt:lpstr>4.1 三种建模方式</vt:lpstr>
      <vt:lpstr>4.1 三种建模方式</vt:lpstr>
      <vt:lpstr>4.2 行为建模中的过程语句</vt:lpstr>
      <vt:lpstr>4.2 行为建模中的过程语句</vt:lpstr>
      <vt:lpstr>4.2 行为建模中的过程语句</vt:lpstr>
      <vt:lpstr>4.2 行为建模中的过程语句</vt:lpstr>
      <vt:lpstr>4.2 行为建模中的过程语句</vt:lpstr>
      <vt:lpstr>4.2 行为建模中的过程语句</vt:lpstr>
      <vt:lpstr>第五讲 verilog代码实例</vt:lpstr>
      <vt:lpstr>5.1 组合逻辑电路代码设计</vt:lpstr>
      <vt:lpstr>5.1 组合逻辑电路代码设计</vt:lpstr>
      <vt:lpstr>5.2 时序逻辑电路设计</vt:lpstr>
      <vt:lpstr>5.2 时序逻辑电路设计</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多媒体技术基础</dc:title>
  <dc:creator>Wu Haijun</dc:creator>
  <cp:lastModifiedBy>think</cp:lastModifiedBy>
  <cp:revision>628</cp:revision>
  <cp:lastPrinted>2016-11-23T13:56:07Z</cp:lastPrinted>
  <dcterms:created xsi:type="dcterms:W3CDTF">2006-07-10T13:07:00Z</dcterms:created>
  <dcterms:modified xsi:type="dcterms:W3CDTF">2020-11-03T06:59:57Z</dcterms:modified>
</cp:coreProperties>
</file>