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Without AI[1]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How-to Questions</c:v>
                </c:pt>
                <c:pt idx="1">
                  <c:v>Error Handling</c:v>
                </c:pt>
                <c:pt idx="2">
                  <c:v>Account Issues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30.0</c:v>
                </c:pt>
                <c:pt idx="1">
                  <c:v>40.0</c:v>
                </c:pt>
                <c:pt idx="2">
                  <c:v>75.0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With AI[9]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How-to Questions</c:v>
                </c:pt>
                <c:pt idx="1">
                  <c:v>Error Handling</c:v>
                </c:pt>
                <c:pt idx="2">
                  <c:v>Account Issues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6.0</c:v>
                </c:pt>
                <c:pt idx="1">
                  <c:v>7.0</c:v>
                </c:pt>
                <c:pt idx="2">
                  <c:v>15.0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sz="1200">
                  <a:solidFill>
                    <a:srgbClr val="000000"/>
                  </a:solidFill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prnewswire.com/news-releases/exasperated-customer-service-leaders-report-that-40-of-all-customer-tickets-are-mind-numbing-and-repetitive-300709891.html" TargetMode="External"/><Relationship Id="rId3" Type="http://schemas.openxmlformats.org/officeDocument/2006/relationships/hyperlink" Target="https://www.fullview.io/blog/how-much-does-customer-support-cost" TargetMode="External"/><Relationship Id="rId4" Type="http://schemas.openxmlformats.org/officeDocument/2006/relationships/hyperlink" Target="https://www.plivo.com/cx/blog/how-much-does-customer-support-cost-and-how-to-reduce-it" TargetMode="External"/><Relationship Id="rId5" Type="http://schemas.openxmlformats.org/officeDocument/2006/relationships/hyperlink" Target="https://www.bmc.com/blogs/cost-per-ticket/" TargetMode="External"/><Relationship Id="rId6" Type="http://schemas.openxmlformats.org/officeDocument/2006/relationships/hyperlink" Target="https://www.ghdsi.com/blog/evaluate-reduce-it-service-desk-cost-per-ticket" TargetMode="External"/><Relationship Id="rId7" Type="http://schemas.openxmlformats.org/officeDocument/2006/relationships/hyperlink" Target="https://www.zendesk.de/blog/customer-service-statistics/" TargetMode="External"/><Relationship Id="rId8" Type="http://schemas.openxmlformats.org/officeDocument/2006/relationships/hyperlink" Target="https://www.helpscout.com/75-customer-service-facts-quotes-statistics/" TargetMode="External"/><Relationship Id="rId9" Type="http://schemas.openxmlformats.org/officeDocument/2006/relationships/hyperlink" Target="https://www.proprofsdesk.com/blog/help-desk-statistics/" TargetMode="External"/><Relationship Id="rId10" Type="http://schemas.openxmlformats.org/officeDocument/2006/relationships/hyperlink" Target="https://www.zendesk.de/blog/ai-customer-service/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Support costs for a 200-employee company total $1.2M per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1887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93333"/>
                </a:solidFill>
              </a:defRPr>
            </a:pPr>
            <a:r>
              <a:t>Simple breakdown shows clear automation potential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645920" y="1737360"/>
            <a:ext cx="1828800" cy="365760"/>
          </a:xfrm>
          <a:prstGeom prst="parallelogram">
            <a:avLst/>
          </a:prstGeom>
          <a:solidFill>
            <a:srgbClr val="CC6666"/>
          </a:solidFill>
          <a:ln>
            <a:solidFill>
              <a:srgbClr val="CC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Staff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3364992" y="1737360"/>
            <a:ext cx="1828800" cy="365760"/>
          </a:xfrm>
          <a:prstGeom prst="parallelogram">
            <a:avLst/>
          </a:prstGeom>
          <a:solidFill>
            <a:srgbClr val="993333"/>
          </a:solidFill>
          <a:ln>
            <a:solidFill>
              <a:srgbClr val="99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Tools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5084064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Training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6803136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Overhead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256032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Cost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" y="342900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Details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45920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$600K annually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50% of total costs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4992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$300K annually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25% of total costs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84064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$200K annually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17% of total costs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03136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$100K annually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8% of total costs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45920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10 support staff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$60K per person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4992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Software licenses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Hardware systems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84064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Certifications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Ongoing education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03136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Office space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Utilities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From $1.2M support costs to $192K revenue per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1887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93333"/>
                </a:solidFill>
              </a:defRPr>
            </a:pPr>
            <a:r>
              <a:t>Common industry math: 20% of 80% cost reduction</a:t>
            </a:r>
          </a:p>
        </p:txBody>
      </p:sp>
      <p:sp>
        <p:nvSpPr>
          <p:cNvPr id="4" name="Chevron 3"/>
          <p:cNvSpPr/>
          <p:nvPr/>
        </p:nvSpPr>
        <p:spPr>
          <a:xfrm>
            <a:off x="1645920" y="1737360"/>
            <a:ext cx="1828800" cy="365760"/>
          </a:xfrm>
          <a:prstGeom prst="chevron">
            <a:avLst/>
          </a:prstGeom>
          <a:solidFill>
            <a:srgbClr val="CC6666"/>
          </a:solidFill>
          <a:ln>
            <a:solidFill>
              <a:srgbClr val="CC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Annual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5920" y="2148840"/>
            <a:ext cx="1645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993333"/>
                </a:solidFill>
              </a:defRPr>
            </a:pPr>
            <a:r>
              <a:t>$1.2M</a:t>
            </a:r>
          </a:p>
        </p:txBody>
      </p:sp>
      <p:sp>
        <p:nvSpPr>
          <p:cNvPr id="6" name="Chevron 5"/>
          <p:cNvSpPr/>
          <p:nvPr/>
        </p:nvSpPr>
        <p:spPr>
          <a:xfrm>
            <a:off x="3364992" y="1737360"/>
            <a:ext cx="1828800" cy="365760"/>
          </a:xfrm>
          <a:prstGeom prst="chevron">
            <a:avLst/>
          </a:prstGeom>
          <a:solidFill>
            <a:srgbClr val="993333"/>
          </a:solidFill>
          <a:ln>
            <a:solidFill>
              <a:srgbClr val="99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Client Savings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4992" y="2148840"/>
            <a:ext cx="1645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993333"/>
                </a:solidFill>
              </a:defRPr>
            </a:pPr>
            <a:r>
              <a:t>$960K</a:t>
            </a:r>
          </a:p>
        </p:txBody>
      </p:sp>
      <p:sp>
        <p:nvSpPr>
          <p:cNvPr id="8" name="Chevron 7"/>
          <p:cNvSpPr/>
          <p:nvPr/>
        </p:nvSpPr>
        <p:spPr>
          <a:xfrm>
            <a:off x="5084064" y="1737360"/>
            <a:ext cx="1828800" cy="365760"/>
          </a:xfrm>
          <a:prstGeom prst="chevron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Your Cut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4064" y="2148840"/>
            <a:ext cx="1645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993333"/>
                </a:solidFill>
              </a:defRPr>
            </a:pPr>
            <a:r>
              <a:t>$192K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" y="256032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Simple Math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" y="342900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Industry Standard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5920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Starting point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Total support costs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4992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80% cost reduction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= $960K savings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84064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20% of savings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= $192K/year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45920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Standard budget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for 200 employees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4992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Standard AI impact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across industries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84064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Industry standard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commission 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Support: 80% Cost Reduction Potential in Repetitive Tasks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1887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93333"/>
                </a:solidFill>
              </a:defRPr>
            </a:pPr>
            <a:r>
              <a:t>Average $15.56/ticket cost with 40% repetitive queries [8]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Current Support Operations Face Critical Breaking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1887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93333"/>
                </a:solidFill>
              </a:defRPr>
            </a:pPr>
            <a:r>
              <a:t>16% annual cost increase from rising ticket volumes [6]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645920" y="1737360"/>
            <a:ext cx="1828800" cy="365760"/>
          </a:xfrm>
          <a:prstGeom prst="parallelogram">
            <a:avLst/>
          </a:prstGeom>
          <a:solidFill>
            <a:srgbClr val="CC6666"/>
          </a:solidFill>
          <a:ln>
            <a:solidFill>
              <a:srgbClr val="CC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Current Data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3364992" y="1737360"/>
            <a:ext cx="1828800" cy="365760"/>
          </a:xfrm>
          <a:prstGeom prst="parallelogram">
            <a:avLst/>
          </a:prstGeom>
          <a:solidFill>
            <a:srgbClr val="993333"/>
          </a:solidFill>
          <a:ln>
            <a:solidFill>
              <a:srgbClr val="99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Market Trends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5084064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Operational Impact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6803136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Future Outlook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256032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Escalating Costs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" y="342900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Volume Pressure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" y="429768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Repetitive Nature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5920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Average support ticket costs $15.56, ranging up to $49.69 [8]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Technology sector costs reach $35/ticket, healthcare up to $60/ticket [1]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4992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Self-service channels 8x more cost-effective [3]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Multiple systems increase operational expenses [1]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84064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Rising costs strain operational budgets [5]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Traditional cost models becoming unsustainable [2]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03136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Cost per ticket continuing upward trend [4]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Budget pressures demand new solutions [5]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$60/ticket projected in healthcare by 2025 [5]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45920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Teams process 578 tickets daily [1]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Monthly volume reaches 17,630 tickets [1]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4992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16% volume increase since pandemic [6]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Growth trend shows no signs of slowing [6]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84064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WhatsApp support surged 111% [6]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Chat channels increased 10% [6]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3136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Volume exceeds team capacity [7]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Traditional scaling no longer effective [4]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45920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40% of tickets are repetitive [1]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Require manual handling despite simplicity [1]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64992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80% of teams report 20%+ repetitive queries [1,3]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Basic requests dominate support time [1]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84064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Teams use 5-8 systems per query [1]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Simple tasks require complex workflows [3]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03136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Manual processing creates bottlenecks [4]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System inefficiencies compound daily [2]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Strategic Choices for AI Support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1887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93333"/>
                </a:solidFill>
              </a:defRPr>
            </a:pPr>
            <a:r>
              <a:t>Key decisions to address $35-60 per-ticket cost challenge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645920" y="1737360"/>
            <a:ext cx="1828800" cy="365760"/>
          </a:xfrm>
          <a:prstGeom prst="parallelogram">
            <a:avLst/>
          </a:prstGeom>
          <a:solidFill>
            <a:srgbClr val="CC6666"/>
          </a:solidFill>
          <a:ln>
            <a:solidFill>
              <a:srgbClr val="CC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Current Pain Point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3364992" y="1737360"/>
            <a:ext cx="1828800" cy="365760"/>
          </a:xfrm>
          <a:prstGeom prst="parallelogram">
            <a:avLst/>
          </a:prstGeom>
          <a:solidFill>
            <a:srgbClr val="993333"/>
          </a:solidFill>
          <a:ln>
            <a:solidFill>
              <a:srgbClr val="99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Strategic Question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5084064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Decision Options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6803136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Success Criteria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256032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Implementation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" y="342900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Scale &amp; Integration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" y="429768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Risk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45920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$35-60 per ticket cost burden [1]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Manual processes dominate operations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4992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How do we choose between full AI automation vs hybrid approach?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What is the optimal implementation timeline?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84064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Gradual rollout ($1.2M savings Y1) vs complete overhaul ($3.8M savings Y1)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Department-by-department vs company-wide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03136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80% cost reduction target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Minimal service disruption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45920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578 daily tickets overwhelming staff [1]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Multiple disconnected systems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4992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Build custom solution or leverage existing platforms?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How to prioritize channel integration?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84064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Custom development vs vendor solution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Phased vs immediate integration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03136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Handle 16% volume increase [6]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Single unified platform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45920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40% repetitive queries need consistency [1]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Quality varies across channels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64992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How to balance automation with quality control?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What level of human oversight is needed?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84064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Full automation vs selective implementation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Centralized vs distributed quality control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03136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95% accuracy in responses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Maintain service standards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AI System Architecture: Targeting the 20% That Deliver 80%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1887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93333"/>
                </a:solidFill>
              </a:defRPr>
            </a:pPr>
            <a:r>
              <a:t>Four Pillars of High-Impact Automation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645920" y="1737360"/>
            <a:ext cx="1828800" cy="365760"/>
          </a:xfrm>
          <a:prstGeom prst="parallelogram">
            <a:avLst/>
          </a:prstGeom>
          <a:solidFill>
            <a:srgbClr val="CC6666"/>
          </a:solidFill>
          <a:ln>
            <a:solidFill>
              <a:srgbClr val="CC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Automation Focus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3364992" y="1737360"/>
            <a:ext cx="1828800" cy="365760"/>
          </a:xfrm>
          <a:prstGeom prst="parallelogram">
            <a:avLst/>
          </a:prstGeom>
          <a:solidFill>
            <a:srgbClr val="993333"/>
          </a:solidFill>
          <a:ln>
            <a:solidFill>
              <a:srgbClr val="99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Technology Components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5084064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Integration Points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6803136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Cost Impact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256032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How-to Queries (30%)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" y="342900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Error Handling (25%)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" y="429768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Account Issues (15%)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" y="516636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Billing Queries (10%)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5920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NLU-driven contextual guidance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Real-time documentation access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4992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Intent recognition engine (150+ patterns)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Knowledge base API integration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84064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Product documentation systems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CRM case histories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03136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Reduce $30→$6/ticket [1]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Save 240h/month per agent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45920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Automated diagnostic workflows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Self-healing recommendations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4992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Error pattern database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Automated resolution scripts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4064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Monitoring systems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Ticketing platforms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03136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Reduce $25→$5/ticket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80% auto-resolution rate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5920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Biometric authentication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Automated permission workflows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4992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Identity management AI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Security anomaly detection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84064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Active Directory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SSO providers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03136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Reduce $15→$3/ticket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90% instant resolution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45920" y="516636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Invoice parsing AI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Payment exception handling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64992" y="516636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NLP for document understanding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Payment system APIs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4064" y="516636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ERP systems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Payment gateways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3136" y="516636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Reduce $10→$2/ticket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50% fewer escalations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AI Capabilities Targeting Immediate Cost Reduction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1887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93333"/>
                </a:solidFill>
              </a:defRPr>
            </a:pPr>
            <a:r>
              <a:t>Automating the 20% of Tasks Causing 80% of Support Costs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1645920" y="1737360"/>
            <a:ext cx="1828800" cy="365760"/>
          </a:xfrm>
          <a:prstGeom prst="parallelogram">
            <a:avLst/>
          </a:prstGeom>
          <a:solidFill>
            <a:srgbClr val="CC6666"/>
          </a:solidFill>
          <a:ln>
            <a:solidFill>
              <a:srgbClr val="CC66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Problem Area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3364992" y="1737360"/>
            <a:ext cx="1828800" cy="365760"/>
          </a:xfrm>
          <a:prstGeom prst="parallelogram">
            <a:avLst/>
          </a:prstGeom>
          <a:solidFill>
            <a:srgbClr val="993333"/>
          </a:solidFill>
          <a:ln>
            <a:solidFill>
              <a:srgbClr val="99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AI Solution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5084064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Business Impact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6803136" y="1737360"/>
            <a:ext cx="1828800" cy="365760"/>
          </a:xfrm>
          <a:prstGeom prst="parallelogram">
            <a:avLst/>
          </a:prstGeom>
          <a:solidFill>
            <a:srgbClr val="662222"/>
          </a:solidFill>
          <a:ln>
            <a:solidFill>
              <a:srgbClr val="6622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>
                <a:solidFill>
                  <a:srgbClr val="FFFFFF"/>
                </a:solidFill>
              </a:defRPr>
            </a:pPr>
            <a:r>
              <a:t>Cost Reduction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256032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How-to Questions (30%)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" y="342900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Error Handling (25%)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" y="429768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Account Issues (15%)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" y="5166360"/>
            <a:ext cx="1188720" cy="822960"/>
          </a:xfrm>
          <a:prstGeom prst="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Billing Queries (10%)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45920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Repetitive feature explanations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Constant documentation searches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4992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Instant Knowledge Access (RAG)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Always-updated product answers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84064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60% faster resolution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40% fewer escalations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03136" y="256032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$30→$6 per ticket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$240k annual savings/team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45920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Repeat troubleshooting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Manual diagnostic processes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4992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Smart Workflow Automation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Self-healing solutions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84064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80% auto-resolution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90% faster diagnostics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03136" y="342900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$25→$5 per ticket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15% lower churn risk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5920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Manual permission checks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Security bottlenecks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4992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Instant Verification Systems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Auto-compliance checks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84064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90% instant resolution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24/7 availability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803136" y="429768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$15→$3 per ticket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50% less fraud risk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645920" y="516636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Invoice explanations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Payment exceptions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64992" y="516636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Smart Document Analysis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Exception auto-resolution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84064" y="516636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70% instant clarity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30% faster payments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3136" y="5166360"/>
            <a:ext cx="1645920" cy="82296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tIns="18288" bIns="18288" rIns="45720"/>
          <a:lstStyle/>
          <a:p>
            <a:pPr algn="ctr"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$10→$2 per ticket</a:t>
            </a:r>
          </a:p>
          <a:p>
            <a:pPr>
              <a:spcAft>
                <a:spcPts val="300"/>
              </a:spcAft>
              <a:defRPr sz="800">
                <a:solidFill>
                  <a:srgbClr val="000000"/>
                </a:solidFill>
              </a:defRPr>
            </a:pPr>
            <a:r>
              <a:t>• 25% fewer disputes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" y="11887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93333"/>
                </a:solidFill>
              </a:defRPr>
            </a:pPr>
            <a:r>
              <a:t>List of 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  <a:defRPr sz="1100"/>
            </a:pPr>
            <a:r>
              <a:t>[1] </a:t>
            </a:r>
            <a:r>
              <a:rPr u="sng">
                <a:solidFill>
                  <a:schemeClr val="hlink"/>
                </a:solidFill>
                <a:hlinkClick r:id="rId2"/>
              </a:rPr>
              <a:t>https://www.prnewswire.com/news-releases/exasperated-customer-service-leaders-report-that-40-of-all-customer-tickets-are-mind-numbing-and-repetitive-300709891.html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 sz="1100"/>
            </a:pPr>
            <a:r>
              <a:t>[2] </a:t>
            </a:r>
            <a:r>
              <a:rPr u="sng">
                <a:solidFill>
                  <a:schemeClr val="hlink"/>
                </a:solidFill>
                <a:hlinkClick r:id="rId3"/>
              </a:rPr>
              <a:t>https://www.fullview.io/blog/how-much-does-customer-support-cost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 sz="1100"/>
            </a:pPr>
            <a:r>
              <a:t>[3] </a:t>
            </a:r>
            <a:r>
              <a:rPr u="sng">
                <a:solidFill>
                  <a:schemeClr val="hlink"/>
                </a:solidFill>
                <a:hlinkClick r:id="rId4"/>
              </a:rPr>
              <a:t>https://www.plivo.com/cx/blog/how-much-does-customer-support-cost-and-how-to-reduce-it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 sz="1100"/>
            </a:pPr>
            <a:r>
              <a:t>[4] </a:t>
            </a:r>
            <a:r>
              <a:rPr u="sng">
                <a:solidFill>
                  <a:schemeClr val="hlink"/>
                </a:solidFill>
                <a:hlinkClick r:id="rId5"/>
              </a:rPr>
              <a:t>https://www.bmc.com/blogs/cost-per-ticket/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 sz="1100"/>
            </a:pPr>
            <a:r>
              <a:t>[5] </a:t>
            </a:r>
            <a:r>
              <a:rPr u="sng">
                <a:solidFill>
                  <a:schemeClr val="hlink"/>
                </a:solidFill>
                <a:hlinkClick r:id="rId6"/>
              </a:rPr>
              <a:t>https://www.ghdsi.com/blog/evaluate-reduce-it-service-desk-cost-per-ticket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 sz="1100"/>
            </a:pPr>
            <a:r>
              <a:t>[6] </a:t>
            </a:r>
            <a:r>
              <a:rPr u="sng">
                <a:solidFill>
                  <a:schemeClr val="hlink"/>
                </a:solidFill>
                <a:hlinkClick r:id="rId7"/>
              </a:rPr>
              <a:t>https://www.zendesk.de/blog/customer-service-statistics/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 sz="1100"/>
            </a:pPr>
            <a:r>
              <a:t>[7] </a:t>
            </a:r>
            <a:r>
              <a:rPr u="sng">
                <a:solidFill>
                  <a:schemeClr val="hlink"/>
                </a:solidFill>
                <a:hlinkClick r:id="rId8"/>
              </a:rPr>
              <a:t>https://www.helpscout.com/75-customer-service-facts-quotes-statistics/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 sz="1100"/>
            </a:pPr>
            <a:r>
              <a:t>[8] </a:t>
            </a:r>
            <a:r>
              <a:rPr u="sng">
                <a:solidFill>
                  <a:schemeClr val="hlink"/>
                </a:solidFill>
                <a:hlinkClick r:id="rId9"/>
              </a:rPr>
              <a:t>https://www.proprofsdesk.com/blog/help-desk-statistics/</a:t>
            </a:r>
          </a:p>
          <a:p>
            <a:pPr>
              <a:spcBef>
                <a:spcPts val="600"/>
              </a:spcBef>
              <a:spcAft>
                <a:spcPts val="1200"/>
              </a:spcAft>
              <a:defRPr sz="1100"/>
            </a:pPr>
            <a:r>
              <a:t>[9] </a:t>
            </a:r>
            <a:r>
              <a:rPr u="sng">
                <a:solidFill>
                  <a:schemeClr val="hlink"/>
                </a:solidFill>
                <a:hlinkClick r:id="rId10"/>
              </a:rPr>
              <a:t>https://www.zendesk.de/blog/ai-customer-service/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