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5"/>
  </p:notesMasterIdLst>
  <p:handoutMasterIdLst>
    <p:handoutMasterId r:id="rId46"/>
  </p:handoutMasterIdLst>
  <p:sldIdLst>
    <p:sldId id="331" r:id="rId2"/>
    <p:sldId id="332" r:id="rId3"/>
    <p:sldId id="333" r:id="rId4"/>
    <p:sldId id="334" r:id="rId5"/>
    <p:sldId id="418" r:id="rId6"/>
    <p:sldId id="335" r:id="rId7"/>
    <p:sldId id="337" r:id="rId8"/>
    <p:sldId id="381" r:id="rId9"/>
    <p:sldId id="340" r:id="rId10"/>
    <p:sldId id="341" r:id="rId11"/>
    <p:sldId id="342" r:id="rId12"/>
    <p:sldId id="343" r:id="rId13"/>
    <p:sldId id="344" r:id="rId14"/>
    <p:sldId id="345" r:id="rId15"/>
    <p:sldId id="383"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Lst>
  <p:sldSz cx="9144000" cy="6858000" type="screen4x3"/>
  <p:notesSz cx="7086600" cy="9372600"/>
  <p:defaultTextStyle>
    <a:defPPr>
      <a:defRPr lang="e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6" autoAdjust="0"/>
    <p:restoredTop sz="94635"/>
  </p:normalViewPr>
  <p:slideViewPr>
    <p:cSldViewPr snapToGrid="0">
      <p:cViewPr varScale="1">
        <p:scale>
          <a:sx n="60" d="100"/>
          <a:sy n="60" d="100"/>
        </p:scale>
        <p:origin x="1354" y="5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57CCCA0-48FF-49B9-A81B-A3AA031DB3AE}"/>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56684F4D-30DF-4BAD-8B6E-B450802D514D}"/>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DE87A7CF-DA4E-40B2-A46B-B171BEBFD7F4}"/>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1BAD7235-1FED-4C76-86CF-CA7E8C6271BA}"/>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smtClean="0">
                <a:latin typeface="Helvetica" charset="0"/>
                <a:ea typeface="MS PGothic" charset="-128"/>
              </a:defRPr>
            </a:lvl1pPr>
          </a:lstStyle>
          <a:p>
            <a:pPr>
              <a:defRPr/>
            </a:pPr>
            <a:fld id="{15FB2A04-1989-43F8-A1CA-48ECCECD274F}"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2650461-F8FA-4EC9-961B-07ADBB023C1C}"/>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80E5BD76-7D57-4BB9-B88E-0E6DC0CDF863}"/>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E5272630-4094-4E90-A63E-0495C021B59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63F933E7-8229-4DE7-9E50-6467D80561B1}"/>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1BE11052-68AA-4FFB-BCC0-9A147F9D34FD}"/>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22CD8673-A829-446C-9245-DC4B35A5D770}"/>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smtClean="0">
                <a:latin typeface="Times New Roman" charset="0"/>
                <a:ea typeface="MS PGothic" charset="-128"/>
              </a:defRPr>
            </a:lvl1pPr>
          </a:lstStyle>
          <a:p>
            <a:pPr>
              <a:defRPr/>
            </a:pPr>
            <a:fld id="{690704E8-AF53-4555-9777-1ADF916834F9}"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6AC06DF3-9AE2-41AA-9CBA-13E1929E3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AC1245-D4B7-4BF8-9C7C-5CCEA50EE6B4}"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6F68B959-C08D-438B-A2B9-0BE8A788A2C9}"/>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BA0B3EA2-4E30-4C2D-A22C-A8F69CD23A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82DC06A2-6609-45C8-BDEC-A716F778D1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B62495-4ED4-41CA-BD1C-15D6C682AAAD}"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B340B1FD-4D5A-405F-BAC9-0F32DCF3A4B7}"/>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69FBEA20-FF0E-408A-AFC5-16ED6CDFE7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89F2254-CEAC-49B1-BE0A-D6CB96F435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D41B5E-17FB-4D46-9362-847B144758B3}"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4B1FD14C-9281-442C-8C41-64B3BE63764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594DEA45-1A08-4C66-97F7-6168200CE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9A353AA0-75CC-497D-91B9-904D63A07C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C6E1ECD-C743-4D6B-BD89-29F8B07C8DD9}"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9367321B-5D3F-40F6-873F-A0784A9360A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27737192-9A86-4917-AA29-F5DDF1F61A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3D1CD0EC-DA42-4B0A-91AE-C322FFF59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385A92-FB98-4E13-B633-A2409733F709}"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A14F7186-B838-47BD-BB46-FCF66D59FA2F}"/>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C57AA80-DBC4-41A7-B1E2-378433EB66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9311C47-F7AB-46DF-911B-8A18B25975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5BC7FA-2A8F-4C00-BF8D-85AE95F3803B}"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4BACDE31-FAC6-484D-B679-84D4734C971A}"/>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F1C660C-85C3-44DC-B351-84A7FEC205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AD30CC9D-7DD3-44B2-A8FC-073E926D45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0FE232-0859-4FEB-B794-69908630F257}"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23748D27-ADCC-4859-912A-07FA26801369}"/>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E5E0810E-A480-4FF7-B73F-6679962179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37028435-25E6-4A3F-B20A-EB7193F776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1533BA6-63EA-4C8E-83D6-D75ED0A0DEDD}"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60FDCA58-DEE3-4954-8951-F43ECB200C64}"/>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346113F0-86BE-41CA-9B9F-A08D697B7A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2665131B-02A1-4089-8A6A-3ECBBEBF69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3F69B1-EE3C-4C05-93FA-4501AC790494}"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233FA0CE-6439-42A3-9DCD-EA87FF718DB4}"/>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CE0A33F4-52D6-4093-86D6-67B742B188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6792FF15-7A49-43D0-A115-585E2200E2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22923B9-B579-4C76-9C8F-F75E541564F1}"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CD7888D-A9DA-4CC5-A90D-5319A897CFD0}"/>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E4F605D-F0FE-4CA7-A649-128C342B29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37DD703A-9D9B-4A3C-94E4-94F0519663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CCD7ED-0622-4446-BEE7-FC6134B518E5}"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5EED2E36-0063-4F32-BEBB-00285C49C25D}"/>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952F800A-2C32-447C-A000-2690B96256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3E49DA5C-9C96-455B-BD41-985D1B07C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F77E98-83BC-45F0-9564-A2CA759AE191}"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EA8B14E3-EAA5-468B-8771-F49BC03DE1A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E6443A0-E601-4FA9-AF8A-86ED17B9E3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C3333D1D-E65D-4B89-8425-6E44461ABA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42AD3C6-3796-443F-BEF1-D7BB5126679A}"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60D8270D-05F7-42B0-9BA1-8DD9811B93C1}"/>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1ECF7658-4FEB-4CBF-80D9-CB99F52E4A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975D2170-B7E7-4E3E-9E59-992D46F816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7E1D3FD-B35A-4DBF-B791-BA5787967C2A}"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28803E2A-E437-4C89-A1E5-9341B9B6B614}"/>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942161F1-20B1-4BA8-BDB3-5D756C52D9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A4AF2CC2-7843-4103-B4FD-A7AAC6D1D6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024F6B0-400A-4243-88CD-37282AB90F11}"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C1843D4D-D422-4E71-885E-FB6A7F165B2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49A406CF-8133-4241-A273-A716941B1C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6628516B-41BA-4A5F-B9F6-4374FDE052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586326-4BC7-4B67-B6D0-BCE4326A5AA3}"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70E7C568-95D9-4222-9AF6-17DB50942FA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A40EED6A-BEA4-4846-8DD6-49230CEDDE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F916C152-73D8-464B-99EE-F6F1FA4B18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929230-05BF-4F8E-AAC6-9C2CABFA3A36}"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9BA3C69-44B1-47E2-A112-EC9A898C7FDC}"/>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836193AF-01D3-4E16-BA42-54D7E3B299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6DE0041D-EB20-44A4-B890-E4F7209FD8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44A5C6-97A1-4829-A483-FFE95AC41A71}"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FCB85357-8A0A-45B1-93B2-226D274F6587}"/>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46F5FF3A-C78E-4E91-9558-6F09843B9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C5AB899-77D3-455F-9B21-6A69A2B369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394D91-CE4B-4811-9F12-1C1C3BA044FD}"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52DB2037-C37A-4CA1-BD76-5F7585DE66BD}"/>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07AB9C24-6195-4426-8F5C-F51C8B6148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FCF99593-3D61-45EC-AE3E-666EA11677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A47E08D-E788-4793-A447-675472F508F1}"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57346" name="Rectangle 2">
            <a:extLst>
              <a:ext uri="{FF2B5EF4-FFF2-40B4-BE49-F238E27FC236}">
                <a16:creationId xmlns:a16="http://schemas.microsoft.com/office/drawing/2014/main" id="{8F011B3B-A08E-470C-A349-615B552E8C82}"/>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F0EC2961-88E3-4417-B379-0A1B1AAAF9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30159211-0323-4C37-9CD9-29B8BAD080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CE425D2-AF5D-4132-9A2F-C7A3D296DE2A}"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59394" name="Rectangle 2">
            <a:extLst>
              <a:ext uri="{FF2B5EF4-FFF2-40B4-BE49-F238E27FC236}">
                <a16:creationId xmlns:a16="http://schemas.microsoft.com/office/drawing/2014/main" id="{8B34BB0D-33CC-42F0-82C9-4C7D28821B0F}"/>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06996B81-6007-4913-82D9-A0BE6BDC1E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FAC21EC5-CA2D-46EA-97C3-F21B8C2A09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A33DEFD-8CE8-4151-BD0F-A1B90B603367}"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61442" name="Rectangle 2">
            <a:extLst>
              <a:ext uri="{FF2B5EF4-FFF2-40B4-BE49-F238E27FC236}">
                <a16:creationId xmlns:a16="http://schemas.microsoft.com/office/drawing/2014/main" id="{39EAC599-FAF6-4398-BBBD-0FB3C67A4835}"/>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CF563622-5D37-42A4-B057-9D3EA55C5F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1132B9CC-18EE-4478-8D12-79FCC5CB98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27E375-79F8-453D-B390-C386C8FE8BB0}"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0242" name="Rectangle 2">
            <a:extLst>
              <a:ext uri="{FF2B5EF4-FFF2-40B4-BE49-F238E27FC236}">
                <a16:creationId xmlns:a16="http://schemas.microsoft.com/office/drawing/2014/main" id="{D46E798B-69C3-4350-B87E-8BCD5B93D3E6}"/>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CC55E9DD-8D6A-4B1C-8480-D1203C92F1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D6E12682-9701-4F39-BB3E-92E4FC21CC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598336-7757-4016-8252-3D560ED463A8}"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63490" name="Rectangle 2">
            <a:extLst>
              <a:ext uri="{FF2B5EF4-FFF2-40B4-BE49-F238E27FC236}">
                <a16:creationId xmlns:a16="http://schemas.microsoft.com/office/drawing/2014/main" id="{FE593242-7A5A-4B00-BA3E-61851F35DF6C}"/>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EF75FE67-284F-41B4-A1B6-F34F949441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7961B956-A0C3-490F-AA7C-63E1D3F15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4E0DDC-DEED-4536-B61A-5F0C9D5EB9D2}"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65538" name="Rectangle 2">
            <a:extLst>
              <a:ext uri="{FF2B5EF4-FFF2-40B4-BE49-F238E27FC236}">
                <a16:creationId xmlns:a16="http://schemas.microsoft.com/office/drawing/2014/main" id="{2E350ED2-0623-4ED7-B1A2-C3ED08545029}"/>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025808C0-0E5E-4B5C-8D23-736C3CFF29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902642F4-E0F8-4929-B08E-262907331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CEC565-1F79-4ED9-AF48-6877F7383DF8}"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67586" name="Rectangle 2">
            <a:extLst>
              <a:ext uri="{FF2B5EF4-FFF2-40B4-BE49-F238E27FC236}">
                <a16:creationId xmlns:a16="http://schemas.microsoft.com/office/drawing/2014/main" id="{8E27F7D9-8FBC-41BD-A75A-49ABD406C915}"/>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B2EC3AE3-96CA-4114-B784-44078F699D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53DE3335-3CD8-4BE6-8520-4541D24D5D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F74AF4-5110-4B4D-8D5F-3D303766ACDC}"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69634" name="Rectangle 2">
            <a:extLst>
              <a:ext uri="{FF2B5EF4-FFF2-40B4-BE49-F238E27FC236}">
                <a16:creationId xmlns:a16="http://schemas.microsoft.com/office/drawing/2014/main" id="{CD171C36-DE07-41E4-B9A5-C9C9558E4CD9}"/>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732FE629-FE3C-488F-8CC2-E0AB0D48F2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C4B30BFB-1565-48F8-9931-E4896EF528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584267-1E93-4193-AB8C-7CE8D18E655B}"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71682" name="Rectangle 2">
            <a:extLst>
              <a:ext uri="{FF2B5EF4-FFF2-40B4-BE49-F238E27FC236}">
                <a16:creationId xmlns:a16="http://schemas.microsoft.com/office/drawing/2014/main" id="{5D799F1C-1708-4226-A08B-131126238D91}"/>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C8D6CD20-A953-4B1C-8FD6-2765356120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7EFC8381-020E-475F-9CBF-F1C9278751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4BB14BB-F15E-4364-9A5F-D46CF6966674}"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73730" name="Rectangle 2">
            <a:extLst>
              <a:ext uri="{FF2B5EF4-FFF2-40B4-BE49-F238E27FC236}">
                <a16:creationId xmlns:a16="http://schemas.microsoft.com/office/drawing/2014/main" id="{E839460C-E25F-4936-8FC3-1571CCB8EF05}"/>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1A1B5A7B-2C6F-4732-B6FF-6CAE4DD68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CA973F4B-8029-49E1-8C56-41A7E92407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B14046-5666-41B3-886D-062DE8244CAC}"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75778" name="Rectangle 2">
            <a:extLst>
              <a:ext uri="{FF2B5EF4-FFF2-40B4-BE49-F238E27FC236}">
                <a16:creationId xmlns:a16="http://schemas.microsoft.com/office/drawing/2014/main" id="{B0F8AA49-F542-42B6-975E-C7F0EFD76C26}"/>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26BCD7B1-5B82-46B6-AA4C-B0F269BACB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1CEC2E7B-5B2B-4EB2-AAAD-E5691A6EDE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A80C5E-8E4D-4DA5-A27C-ECDA1D1CE610}"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E1E57FEC-A475-42F5-B967-B10F8AB19ACC}"/>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648F885B-5E1A-4E3A-B4EE-EBC0DC8DB0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49EC4C22-398C-4206-BB0C-E5D96B8496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FE1507-F8C6-4550-9308-FC6BF0D09833}"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8DB72F6-E0EC-4635-B4F5-D9ECFAF7C420}"/>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B98D8344-5E35-4121-8B1D-84F0EB7D9F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04A8DED5-9BEB-4215-BE0F-7C846434FD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B925D9D-7534-4064-99E1-C9780FC489DC}"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0D493A7-4A45-4901-915C-EC9EF0A66176}"/>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21F78BDF-9E0C-4AA4-8E28-044D8E9941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AD5D30B1-CAA9-4C7E-82FB-CACCC63DF9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C752A8-8EC3-41CB-8B59-F3DE3C42BF38}"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FA5E4639-96B8-4F2E-9BDC-7323C84004DE}"/>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256AD8A-0021-4843-A1C4-5D5EB55E5C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11BBF78D-E4AF-4A4D-839B-A0D51076B0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DB419FD-7D0A-4AA8-B70F-F67AF9A664FE}"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E5BDA589-16EC-4BAC-BF6D-353F0ABD1106}"/>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DAF7CE04-5998-40E0-8D26-F2F5186252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E7A3C8EC-B1D6-4E88-BD43-3582AB965A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BAD9A3-4FA1-4968-95B7-8DD9DB52AB80}"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0A48504-0C82-4A63-A6BD-6647B10740AD}"/>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0AAF36EC-FFD6-4C4B-AA91-C9F49D483B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9DFB9DE9-23F1-4586-8476-EB7515F086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4D9A07-B147-4B83-A52B-9062A420958D}"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4990E245-8548-4FEA-8094-0CB87CE4012A}"/>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90ACF84F-14F0-44C1-87FE-68D25CB11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91A421C3-D251-468B-8986-49310FCBB5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32B5525-892E-4BC9-B86F-030983BEA0EC}"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87EA6A59-C89E-4757-AE6C-872BEFC906EA}"/>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EEA8330E-5E62-48F6-9094-D7C8ED9BCA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01DA7AD-4F6A-4E73-A41B-D405F5B104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66DD38-3EB5-4134-B79D-C9C4288F343A}"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10E0A80F-DF39-4281-9C9A-11DBE79103B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5B6E452F-C003-4903-85A5-DF124EC5F9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2145F13D-850B-4ECD-9C54-CC94AB539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46B475-1E8C-4550-ADF8-00CA85A1A0DB}"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19B6270F-5D7E-4AAA-BF78-BAA8346E9150}"/>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37E5F964-17B3-45FA-9C56-980A570697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9B880B0A-F9CB-4811-9094-7618A750CB0C}"/>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7B5C8F79-181C-4400-9D32-679CEAFB736C}"/>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6FA2F0A4-C9BA-432E-83F3-2EBF639BDFB7}"/>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244A7E6B-BD9D-4F33-9EFE-7C39BF1313AC}"/>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F89A2D9F-C175-44B2-A1F3-85F5B4785910}"/>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006BF961-D67A-4284-A8BD-4B2D4188F745}"/>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744C0E95-7E00-42CF-9971-510C5CA39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829AB6F1-A51F-46BF-BDB8-E69C92C6B7A1}"/>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4884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775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348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129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8646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55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359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612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611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484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637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F0EE328B-BE68-481B-A918-E117CF2E63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FDD82269-6038-4DC7-9DB9-33CC07A962BC}"/>
              </a:ext>
            </a:extLst>
          </p:cNvPr>
          <p:cNvSpPr>
            <a:spLocks noGrp="1" noChangeArrowheads="1"/>
          </p:cNvSpPr>
          <p:nvPr>
            <p:ph type="title"/>
          </p:nvPr>
        </p:nvSpPr>
        <p:spPr bwMode="auto">
          <a:xfrm>
            <a:off x="457200" y="242645"/>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8" name="Rectangle 4">
            <a:extLst>
              <a:ext uri="{FF2B5EF4-FFF2-40B4-BE49-F238E27FC236}">
                <a16:creationId xmlns:a16="http://schemas.microsoft.com/office/drawing/2014/main" id="{45F423CC-D04E-4FEB-90EB-369DCBB9349C}"/>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DCBC97BB-8A12-40A3-B5F2-69DC51018C42}"/>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EDBF570C-E8F3-4209-82B7-AC2D000885FA}"/>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5AD91054-EF57-4D49-A1B2-120B5F4B47C7}"/>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898CF2C6-6AD0-42E6-B742-6900D0AE630C}"/>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F52438FC-02CE-45C2-B0C5-D0E79E96C314}"/>
              </a:ext>
            </a:extLst>
          </p:cNvPr>
          <p:cNvSpPr txBox="1">
            <a:spLocks noChangeArrowheads="1"/>
          </p:cNvSpPr>
          <p:nvPr/>
        </p:nvSpPr>
        <p:spPr bwMode="auto">
          <a:xfrm>
            <a:off x="4256088" y="6613525"/>
            <a:ext cx="447675" cy="246063"/>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a:solidFill>
                  <a:srgbClr val="006699"/>
                </a:solidFill>
                <a:latin typeface="Helvetica" charset="0"/>
              </a:rPr>
              <a:t>8.</a:t>
            </a:r>
            <a:fld id="{40D0A5C9-1564-450C-8B21-348FDB204F4D}" type="slidenum">
              <a:rPr lang="en-US" altLang="en-US" sz="1000" b="1" smtClean="0">
                <a:solidFill>
                  <a:srgbClr val="006699"/>
                </a:solidFill>
                <a:latin typeface="Helvetica" charset="0"/>
              </a:rPr>
              <a:pPr algn="ctr">
                <a:spcBef>
                  <a:spcPct val="50000"/>
                </a:spcBef>
                <a:defRPr/>
              </a:pPr>
              <a:t>‹#›</a:t>
            </a:fld>
            <a:endParaRPr lang="en-US" altLang="en-US" sz="1000" b="1">
              <a:solidFill>
                <a:srgbClr val="006699"/>
              </a:solidFill>
              <a:latin typeface="Helvetica" charset="0"/>
            </a:endParaRPr>
          </a:p>
        </p:txBody>
      </p:sp>
      <p:sp>
        <p:nvSpPr>
          <p:cNvPr id="1034" name="Text Box 10">
            <a:extLst>
              <a:ext uri="{FF2B5EF4-FFF2-40B4-BE49-F238E27FC236}">
                <a16:creationId xmlns:a16="http://schemas.microsoft.com/office/drawing/2014/main" id="{ECAF5650-E826-4410-A822-722A1D588A59}"/>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F924BF04-C0A2-4C41-BCF7-E1064F22721F}"/>
              </a:ext>
            </a:extLst>
          </p:cNvPr>
          <p:cNvSpPr txBox="1">
            <a:spLocks noChangeArrowheads="1"/>
          </p:cNvSpPr>
          <p:nvPr/>
        </p:nvSpPr>
        <p:spPr bwMode="auto">
          <a:xfrm>
            <a:off x="185738" y="6603879"/>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2C30FAE5-2DCB-4F75-996C-0AB71A93DD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3"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285750" indent="-28575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3FFF3FEB-4621-4BB0-8381-30D0EE5065E7}"/>
              </a:ext>
            </a:extLst>
          </p:cNvPr>
          <p:cNvSpPr>
            <a:spLocks noGrp="1" noChangeArrowheads="1"/>
          </p:cNvSpPr>
          <p:nvPr>
            <p:ph type="ctrTitle"/>
          </p:nvPr>
        </p:nvSpPr>
        <p:spPr>
          <a:xfrm>
            <a:off x="685800" y="868363"/>
            <a:ext cx="7772400" cy="2127250"/>
          </a:xfrm>
        </p:spPr>
        <p:txBody>
          <a:bodyPr/>
          <a:lstStyle/>
          <a:p>
            <a:pPr xmlns:a="http://schemas.openxmlformats.org/drawingml/2006/main" eaLnBrk="1" hangingPunct="1"/>
            <a:r xmlns:a="http://schemas.openxmlformats.org/drawingml/2006/main">
              <a:rPr lang="es" altLang="en-US"/>
              <a:t>Capítulo 8: Puntos muertos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C1FE1CF9-67CC-4C8B-A23E-E3989C148625}"/>
              </a:ext>
            </a:extLst>
          </p:cNvPr>
          <p:cNvSpPr>
            <a:spLocks noGrp="1" noChangeArrowheads="1"/>
          </p:cNvSpPr>
          <p:nvPr>
            <p:ph type="title"/>
          </p:nvPr>
        </p:nvSpPr>
        <p:spPr>
          <a:xfrm>
            <a:off x="1162411" y="195812"/>
            <a:ext cx="7913497" cy="457200"/>
          </a:xfrm>
        </p:spPr>
        <p:txBody>
          <a:bodyPr/>
          <a:lstStyle/>
          <a:p>
            <a:pPr xmlns:a="http://schemas.openxmlformats.org/drawingml/2006/main" eaLnBrk="1" hangingPunct="1"/>
            <a:r xmlns:a="http://schemas.openxmlformats.org/drawingml/2006/main">
              <a:rPr lang="es" altLang="en-US" dirty="0"/>
              <a:t>Gráfico con un ciclo pero sin punto muerto</a:t>
            </a:r>
          </a:p>
        </p:txBody>
      </p:sp>
      <p:pic>
        <p:nvPicPr>
          <p:cNvPr id="19458" name="Picture 1">
            <a:extLst>
              <a:ext uri="{FF2B5EF4-FFF2-40B4-BE49-F238E27FC236}">
                <a16:creationId xmlns:a16="http://schemas.microsoft.com/office/drawing/2014/main" id="{CC72185A-FCE6-4038-BA8E-B2DF5B5E46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1216" y="1423143"/>
            <a:ext cx="3248633" cy="414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F368CA74-5723-4606-85F5-095271A5A3FF}"/>
              </a:ext>
            </a:extLst>
          </p:cNvPr>
          <p:cNvSpPr>
            <a:spLocks noGrp="1" noChangeArrowheads="1"/>
          </p:cNvSpPr>
          <p:nvPr>
            <p:ph type="title"/>
          </p:nvPr>
        </p:nvSpPr>
        <p:spPr>
          <a:xfrm>
            <a:off x="457200" y="236379"/>
            <a:ext cx="8229600" cy="576263"/>
          </a:xfrm>
        </p:spPr>
        <p:txBody>
          <a:bodyPr/>
          <a:lstStyle/>
          <a:p>
            <a:pPr xmlns:a="http://schemas.openxmlformats.org/drawingml/2006/main" eaLnBrk="1" hangingPunct="1"/>
            <a:r xmlns:a="http://schemas.openxmlformats.org/drawingml/2006/main">
              <a:rPr lang="es" altLang="en-US" dirty="0"/>
              <a:t>Hechos básicos</a:t>
            </a:r>
          </a:p>
        </p:txBody>
      </p:sp>
      <p:sp>
        <p:nvSpPr>
          <p:cNvPr id="21506" name="Rectangle 3">
            <a:extLst>
              <a:ext uri="{FF2B5EF4-FFF2-40B4-BE49-F238E27FC236}">
                <a16:creationId xmlns:a16="http://schemas.microsoft.com/office/drawing/2014/main" id="{7CA9EB25-8907-4C31-9562-78429BD390F6}"/>
              </a:ext>
            </a:extLst>
          </p:cNvPr>
          <p:cNvSpPr>
            <a:spLocks noGrp="1" noChangeArrowheads="1"/>
          </p:cNvSpPr>
          <p:nvPr>
            <p:ph type="body" idx="1"/>
          </p:nvPr>
        </p:nvSpPr>
        <p:spPr>
          <a:xfrm>
            <a:off x="865188" y="1217613"/>
            <a:ext cx="7635000" cy="4400550"/>
          </a:xfrm>
        </p:spPr>
        <p:txBody>
          <a:bodyPr/>
          <a:lstStyle/>
          <a:p>
            <a:r xmlns:a="http://schemas.openxmlformats.org/drawingml/2006/main">
              <a:rPr lang="es" altLang="en-US" dirty="0"/>
              <a:t>Si el gráfico no contiene ciclos </a:t>
            </a:r>
            <a:r xmlns:a="http://schemas.openxmlformats.org/drawingml/2006/main">
              <a:rPr lang="es" altLang="en-US" dirty="0">
                <a:sym typeface="Symbol" panose="05050102010706020507" pitchFamily="18" charset="2"/>
              </a:rPr>
              <a:t> no hay punto muerto</a:t>
            </a:r>
          </a:p>
          <a:p>
            <a:r xmlns:a="http://schemas.openxmlformats.org/drawingml/2006/main">
              <a:rPr lang="es" altLang="en-US" dirty="0">
                <a:sym typeface="Symbol" panose="05050102010706020507" pitchFamily="18" charset="2"/>
              </a:rPr>
              <a:t>Si el gráfico contiene un ciclo </a:t>
            </a:r>
          </a:p>
          <a:p>
            <a:pPr xmlns:a="http://schemas.openxmlformats.org/drawingml/2006/main" lvl="1"/>
            <a:r xmlns:a="http://schemas.openxmlformats.org/drawingml/2006/main">
              <a:rPr lang="es" altLang="en-US" dirty="0">
                <a:sym typeface="Symbol" panose="05050102010706020507" pitchFamily="18" charset="2"/>
              </a:rPr>
              <a:t>si solo hay una instancia por tipo de recurso, entonces se produce un punto muerto</a:t>
            </a:r>
          </a:p>
          <a:p>
            <a:pPr xmlns:a="http://schemas.openxmlformats.org/drawingml/2006/main" lvl="1"/>
            <a:r xmlns:a="http://schemas.openxmlformats.org/drawingml/2006/main">
              <a:rPr lang="es" altLang="en-US" dirty="0">
                <a:sym typeface="Symbol" panose="05050102010706020507" pitchFamily="18" charset="2"/>
              </a:rPr>
              <a:t>si hay varias instancias por tipo de recurso, posibilidad de punto muerto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E6DC195-A097-4489-91F0-082398196992}"/>
              </a:ext>
            </a:extLst>
          </p:cNvPr>
          <p:cNvSpPr>
            <a:spLocks noGrp="1" noChangeArrowheads="1"/>
          </p:cNvSpPr>
          <p:nvPr>
            <p:ph type="title"/>
          </p:nvPr>
        </p:nvSpPr>
        <p:spPr>
          <a:xfrm>
            <a:off x="1109663" y="214313"/>
            <a:ext cx="7577137" cy="576262"/>
          </a:xfrm>
        </p:spPr>
        <p:txBody>
          <a:bodyPr/>
          <a:lstStyle/>
          <a:p>
            <a:pPr xmlns:a="http://schemas.openxmlformats.org/drawingml/2006/main" eaLnBrk="1" hangingPunct="1"/>
            <a:r xmlns:a="http://schemas.openxmlformats.org/drawingml/2006/main">
              <a:rPr lang="es" altLang="en-US" dirty="0"/>
              <a:t>Métodos para manejar puntos muertos</a:t>
            </a:r>
          </a:p>
        </p:txBody>
      </p:sp>
      <p:sp>
        <p:nvSpPr>
          <p:cNvPr id="23554" name="Rectangle 3">
            <a:extLst>
              <a:ext uri="{FF2B5EF4-FFF2-40B4-BE49-F238E27FC236}">
                <a16:creationId xmlns:a16="http://schemas.microsoft.com/office/drawing/2014/main" id="{0B1974F3-B27D-4398-888B-6020EB15EEA0}"/>
              </a:ext>
            </a:extLst>
          </p:cNvPr>
          <p:cNvSpPr>
            <a:spLocks noGrp="1" noChangeArrowheads="1"/>
          </p:cNvSpPr>
          <p:nvPr>
            <p:ph type="body" idx="1"/>
          </p:nvPr>
        </p:nvSpPr>
        <p:spPr>
          <a:xfrm>
            <a:off x="882649" y="1198563"/>
            <a:ext cx="7577137" cy="3295650"/>
          </a:xfrm>
        </p:spPr>
        <p:txBody>
          <a:bodyPr/>
          <a:lstStyle/>
          <a:p>
            <a:r xmlns:a="http://schemas.openxmlformats.org/drawingml/2006/main">
              <a:rPr lang="es" altLang="en-US" dirty="0"/>
              <a:t>Asegúrese de que el sistema </a:t>
            </a:r>
            <a:r xmlns:a="http://schemas.openxmlformats.org/drawingml/2006/main">
              <a:rPr lang="es" altLang="en-US" b="1" dirty="0">
                <a:solidFill>
                  <a:srgbClr val="006699"/>
                </a:solidFill>
                <a:latin typeface="+mj-lt"/>
              </a:rPr>
              <a:t>nunca </a:t>
            </a:r>
            <a:r xmlns:a="http://schemas.openxmlformats.org/drawingml/2006/main">
              <a:rPr lang="es" altLang="en-US" dirty="0"/>
              <a:t>entre en un estado de punto muerto:</a:t>
            </a:r>
          </a:p>
          <a:p>
            <a:pPr xmlns:a="http://schemas.openxmlformats.org/drawingml/2006/main" lvl="1"/>
            <a:r xmlns:a="http://schemas.openxmlformats.org/drawingml/2006/main">
              <a:rPr lang="es" altLang="en-US" dirty="0"/>
              <a:t>Prevención de interbloqueo</a:t>
            </a:r>
          </a:p>
          <a:p>
            <a:pPr xmlns:a="http://schemas.openxmlformats.org/drawingml/2006/main" lvl="1"/>
            <a:r xmlns:a="http://schemas.openxmlformats.org/drawingml/2006/main">
              <a:rPr lang="es" altLang="en-US" dirty="0"/>
              <a:t>Evitar puntos muertos</a:t>
            </a:r>
          </a:p>
          <a:p>
            <a:r xmlns:a="http://schemas.openxmlformats.org/drawingml/2006/main">
              <a:rPr lang="es" altLang="en-US" dirty="0"/>
              <a:t>Permitir que el sistema entre en un estado de punto muerto y luego se recupere</a:t>
            </a:r>
          </a:p>
          <a:p>
            <a:r xmlns:a="http://schemas.openxmlformats.org/drawingml/2006/main">
              <a:rPr lang="es" altLang="en-US" dirty="0"/>
              <a:t>Ignore el problema y pretenda que nunca se producen bloqueos en el sistema.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26">
            <a:extLst>
              <a:ext uri="{FF2B5EF4-FFF2-40B4-BE49-F238E27FC236}">
                <a16:creationId xmlns:a16="http://schemas.microsoft.com/office/drawing/2014/main" id="{93884E20-FE6E-43AF-8F05-40E2C3E8FF19}"/>
              </a:ext>
            </a:extLst>
          </p:cNvPr>
          <p:cNvSpPr>
            <a:spLocks noGrp="1" noChangeArrowheads="1"/>
          </p:cNvSpPr>
          <p:nvPr>
            <p:ph type="title"/>
          </p:nvPr>
        </p:nvSpPr>
        <p:spPr>
          <a:xfrm>
            <a:off x="885825" y="226431"/>
            <a:ext cx="7800975" cy="576262"/>
          </a:xfrm>
        </p:spPr>
        <p:txBody>
          <a:bodyPr/>
          <a:lstStyle/>
          <a:p>
            <a:pPr xmlns:a="http://schemas.openxmlformats.org/drawingml/2006/main" eaLnBrk="1" hangingPunct="1"/>
            <a:r xmlns:a="http://schemas.openxmlformats.org/drawingml/2006/main">
              <a:rPr lang="es" altLang="en-US" dirty="0"/>
              <a:t>Prevención de interbloqueo</a:t>
            </a:r>
          </a:p>
        </p:txBody>
      </p:sp>
      <p:sp>
        <p:nvSpPr>
          <p:cNvPr id="25602" name="Rectangle 1027">
            <a:extLst>
              <a:ext uri="{FF2B5EF4-FFF2-40B4-BE49-F238E27FC236}">
                <a16:creationId xmlns:a16="http://schemas.microsoft.com/office/drawing/2014/main" id="{248F74CB-A637-4326-83AD-A85531E46B2E}"/>
              </a:ext>
            </a:extLst>
          </p:cNvPr>
          <p:cNvSpPr>
            <a:spLocks noGrp="1" noChangeArrowheads="1"/>
          </p:cNvSpPr>
          <p:nvPr>
            <p:ph type="body" idx="1"/>
          </p:nvPr>
        </p:nvSpPr>
        <p:spPr>
          <a:xfrm>
            <a:off x="1253773" y="1717511"/>
            <a:ext cx="7237084" cy="3822700"/>
          </a:xfrm>
        </p:spPr>
        <p:txBody>
          <a:bodyPr/>
          <a:lstStyle/>
          <a:p>
            <a:r xmlns:a="http://schemas.openxmlformats.org/drawingml/2006/main">
              <a:rPr lang="es" altLang="en-US" b="1" dirty="0"/>
              <a:t>Exclusión mutua </a:t>
            </a:r>
            <a:r xmlns:a="http://schemas.openxmlformats.org/drawingml/2006/main">
              <a:rPr lang="es" altLang="en-US" dirty="0"/>
              <a:t>: no es necesaria para recursos que se pueden compartir (por ejemplo, archivos de solo lectura); debe ser válido para recursos no compartibles</a:t>
            </a:r>
          </a:p>
          <a:p>
            <a:r xmlns:a="http://schemas.openxmlformats.org/drawingml/2006/main">
              <a:rPr lang="es" altLang="en-US" b="1" dirty="0"/>
              <a:t>Mantener y esperar </a:t>
            </a:r>
            <a:r xmlns:a="http://schemas.openxmlformats.org/drawingml/2006/main">
              <a:rPr lang="es" altLang="en-US" dirty="0"/>
              <a:t>: debe garantizar que cada vez que un proceso solicita un recurso, no retiene ningún otro recurso.</a:t>
            </a:r>
          </a:p>
          <a:p>
            <a:pPr xmlns:a="http://schemas.openxmlformats.org/drawingml/2006/main" lvl="1"/>
            <a:r xmlns:a="http://schemas.openxmlformats.org/drawingml/2006/main">
              <a:rPr lang="es" altLang="en-US" dirty="0"/>
              <a:t>Requerir que el proceso solicite y se le asignen todos sus recursos antes de que comience la ejecución, o permitir que el proceso solicite recursos solo cuando no tenga ninguno asignado.</a:t>
            </a:r>
          </a:p>
          <a:p>
            <a:pPr xmlns:a="http://schemas.openxmlformats.org/drawingml/2006/main" lvl="1"/>
            <a:r xmlns:a="http://schemas.openxmlformats.org/drawingml/2006/main">
              <a:rPr lang="es" altLang="en-US" dirty="0"/>
              <a:t>Baja utilización de recursos; Posible hambruna</a:t>
            </a:r>
          </a:p>
        </p:txBody>
      </p:sp>
      <p:sp>
        <p:nvSpPr>
          <p:cNvPr id="25603" name="Text Box 1028">
            <a:extLst>
              <a:ext uri="{FF2B5EF4-FFF2-40B4-BE49-F238E27FC236}">
                <a16:creationId xmlns:a16="http://schemas.microsoft.com/office/drawing/2014/main" id="{9845B2D7-F006-41D6-8929-1B9EF427F899}"/>
              </a:ext>
            </a:extLst>
          </p:cNvPr>
          <p:cNvSpPr txBox="1">
            <a:spLocks noChangeArrowheads="1"/>
          </p:cNvSpPr>
          <p:nvPr/>
        </p:nvSpPr>
        <p:spPr bwMode="auto">
          <a:xfrm>
            <a:off x="885826" y="1196734"/>
            <a:ext cx="78009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xmlns:a="http://schemas.openxmlformats.org/drawingml/2006/main">
              <a:spcBef>
                <a:spcPct val="50000"/>
              </a:spcBef>
              <a:buClrTx/>
              <a:buSzTx/>
              <a:buFontTx/>
              <a:buNone/>
            </a:pPr>
            <a:r xmlns:a="http://schemas.openxmlformats.org/drawingml/2006/main">
              <a:rPr kumimoji="0" lang="es" altLang="en-US" dirty="0"/>
              <a:t>Invalide una de las cuatro condiciones necesarias para el punto muerto: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a16="http://schemas.microsoft.com/office/drawing/2014/main" id="{5E79F7A0-88E3-48D2-89FF-125D5DE02D67}"/>
              </a:ext>
            </a:extLst>
          </p:cNvPr>
          <p:cNvSpPr>
            <a:spLocks noGrp="1" noChangeArrowheads="1"/>
          </p:cNvSpPr>
          <p:nvPr>
            <p:ph type="title"/>
          </p:nvPr>
        </p:nvSpPr>
        <p:spPr>
          <a:xfrm>
            <a:off x="1003300" y="232005"/>
            <a:ext cx="7683500" cy="576262"/>
          </a:xfrm>
        </p:spPr>
        <p:txBody>
          <a:bodyPr/>
          <a:lstStyle/>
          <a:p>
            <a:pPr xmlns:a="http://schemas.openxmlformats.org/drawingml/2006/main" eaLnBrk="1" hangingPunct="1"/>
            <a:r xmlns:a="http://schemas.openxmlformats.org/drawingml/2006/main">
              <a:rPr lang="es" altLang="en-US" dirty="0"/>
              <a:t>Prevención de interbloqueo (cont.)</a:t>
            </a:r>
          </a:p>
        </p:txBody>
      </p:sp>
      <p:sp>
        <p:nvSpPr>
          <p:cNvPr id="27650" name="Rectangle 1027">
            <a:extLst>
              <a:ext uri="{FF2B5EF4-FFF2-40B4-BE49-F238E27FC236}">
                <a16:creationId xmlns:a16="http://schemas.microsoft.com/office/drawing/2014/main" id="{D9A7966E-2C18-4BF6-AF61-56D535306101}"/>
              </a:ext>
            </a:extLst>
          </p:cNvPr>
          <p:cNvSpPr>
            <a:spLocks noGrp="1" noChangeArrowheads="1"/>
          </p:cNvSpPr>
          <p:nvPr>
            <p:ph type="body" idx="1"/>
          </p:nvPr>
        </p:nvSpPr>
        <p:spPr>
          <a:xfrm>
            <a:off x="838200" y="1085853"/>
            <a:ext cx="7683500" cy="4446588"/>
          </a:xfrm>
        </p:spPr>
        <p:txBody>
          <a:bodyPr/>
          <a:lstStyle/>
          <a:p>
            <a:r xmlns:a="http://schemas.openxmlformats.org/drawingml/2006/main">
              <a:rPr lang="es" altLang="en-US" b="1" dirty="0"/>
              <a:t>Sin preferencia </a:t>
            </a:r>
            <a:r xmlns:a="http://schemas.openxmlformats.org/drawingml/2006/main">
              <a:rPr lang="es" altLang="en-US" dirty="0"/>
              <a:t>:</a:t>
            </a:r>
          </a:p>
          <a:p>
            <a:pPr xmlns:a="http://schemas.openxmlformats.org/drawingml/2006/main" lvl="1"/>
            <a:r xmlns:a="http://schemas.openxmlformats.org/drawingml/2006/main">
              <a:rPr lang="es" altLang="en-US" dirty="0"/>
              <a:t>Si un proceso que retiene algunos recursos solicita otro recurso que no se le puede asignar inmediatamente, entonces se liberan todos los recursos que se encuentran retenidos actualmente.</a:t>
            </a:r>
          </a:p>
          <a:p>
            <a:pPr xmlns:a="http://schemas.openxmlformats.org/drawingml/2006/main" lvl="1"/>
            <a:r xmlns:a="http://schemas.openxmlformats.org/drawingml/2006/main">
              <a:rPr lang="es" altLang="en-US" dirty="0"/>
              <a:t>Los recursos preferenciales se agregan a la lista de recursos que el proceso está esperando.</a:t>
            </a:r>
          </a:p>
          <a:p>
            <a:pPr xmlns:a="http://schemas.openxmlformats.org/drawingml/2006/main" lvl="1"/>
            <a:r xmlns:a="http://schemas.openxmlformats.org/drawingml/2006/main">
              <a:rPr lang="es" altLang="en-US" dirty="0"/>
              <a:t>El proceso se reiniciará sólo cuando pueda recuperar sus recursos antiguos, así como los nuevos que está solicitando.</a:t>
            </a:r>
          </a:p>
          <a:p>
            <a:r xmlns:a="http://schemas.openxmlformats.org/drawingml/2006/main">
              <a:rPr lang="es" altLang="en-US" b="1" dirty="0"/>
              <a:t>Espera circular:</a:t>
            </a:r>
          </a:p>
          <a:p>
            <a:pPr xmlns:a="http://schemas.openxmlformats.org/drawingml/2006/main" lvl="1"/>
            <a:r xmlns:a="http://schemas.openxmlformats.org/drawingml/2006/main">
              <a:rPr lang="es" altLang="en-US" dirty="0"/>
              <a:t>Imponer un orden total de todos los tipos de recursos y exigir que cada proceso solicite recursos en un orden creciente de enumeración.</a:t>
            </a:r>
          </a:p>
          <a:p>
            <a:pPr lvl="1"/>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C9BCC94F-DF14-4CEF-B307-FFDB8B7BDCE4}"/>
              </a:ext>
            </a:extLst>
          </p:cNvPr>
          <p:cNvSpPr>
            <a:spLocks noGrp="1"/>
          </p:cNvSpPr>
          <p:nvPr>
            <p:ph type="title"/>
          </p:nvPr>
        </p:nvSpPr>
        <p:spPr/>
        <p:txBody>
          <a:bodyPr/>
          <a:lstStyle/>
          <a:p>
            <a:r xmlns:a="http://schemas.openxmlformats.org/drawingml/2006/main">
              <a:rPr lang="es" altLang="en-US"/>
              <a:t>Espera circular</a:t>
            </a:r>
          </a:p>
        </p:txBody>
      </p:sp>
      <p:sp>
        <p:nvSpPr>
          <p:cNvPr id="92162" name="Content Placeholder 2">
            <a:extLst>
              <a:ext uri="{FF2B5EF4-FFF2-40B4-BE49-F238E27FC236}">
                <a16:creationId xmlns:a16="http://schemas.microsoft.com/office/drawing/2014/main" id="{58AB02F0-3B68-482D-A95F-2D1605DF330A}"/>
              </a:ext>
            </a:extLst>
          </p:cNvPr>
          <p:cNvSpPr>
            <a:spLocks noGrp="1"/>
          </p:cNvSpPr>
          <p:nvPr>
            <p:ph idx="1"/>
          </p:nvPr>
        </p:nvSpPr>
        <p:spPr>
          <a:xfrm>
            <a:off x="806450" y="1233488"/>
            <a:ext cx="8229600" cy="4810125"/>
          </a:xfrm>
        </p:spPr>
        <p:txBody>
          <a:bodyPr/>
          <a:lstStyle/>
          <a:p>
            <a:r xmlns:a="http://schemas.openxmlformats.org/drawingml/2006/main">
              <a:rPr lang="es" altLang="en-US" dirty="0"/>
              <a:t>Lo más común es invalidar la condición de espera circular.</a:t>
            </a:r>
          </a:p>
          <a:p>
            <a:r xmlns:a="http://schemas.openxmlformats.org/drawingml/2006/main">
              <a:rPr lang="es" altLang="en-US" dirty="0"/>
              <a:t>Simplemente asigne a cada recurso (es decir, bloqueos mutex) un número único.</a:t>
            </a:r>
          </a:p>
          <a:p>
            <a:r xmlns:a="http://schemas.openxmlformats.org/drawingml/2006/main">
              <a:rPr lang="es" altLang="en-US" dirty="0"/>
              <a:t>Los recursos deben adquirirse en orden.</a:t>
            </a:r>
          </a:p>
          <a:p>
            <a:r xmlns:a="http://schemas.openxmlformats.org/drawingml/2006/main">
              <a:rPr lang="es" altLang="en-US" dirty="0"/>
              <a:t>Si: </a:t>
            </a:r>
            <a:br xmlns:a="http://schemas.openxmlformats.org/drawingml/2006/main">
              <a:rPr lang="en-US" altLang="en-US" dirty="0"/>
            </a:br>
            <a:br xmlns:a="http://schemas.openxmlformats.org/drawingml/2006/main">
              <a:rPr lang="en-US" altLang="en-US" dirty="0"/>
            </a:br>
            <a:r xmlns:a="http://schemas.openxmlformats.org/drawingml/2006/main">
              <a:rPr lang="es" altLang="en-US" b="1" dirty="0" err="1">
                <a:latin typeface="Courier New" panose="02070309020205020404" pitchFamily="49" charset="0"/>
                <a:cs typeface="Courier New" panose="02070309020205020404" pitchFamily="49" charset="0"/>
              </a:rPr>
              <a:t>first_mutex </a:t>
            </a:r>
            <a:r xmlns:a="http://schemas.openxmlformats.org/drawingml/2006/main">
              <a:rPr lang="es" altLang="en-US" b="1" dirty="0">
                <a:latin typeface="Courier New" panose="02070309020205020404" pitchFamily="49" charset="0"/>
                <a:cs typeface="Courier New" panose="02070309020205020404" pitchFamily="49" charset="0"/>
              </a:rPr>
              <a:t>= 1 </a:t>
            </a:r>
            <a:br xmlns:a="http://schemas.openxmlformats.org/drawingml/2006/main">
              <a:rPr lang="en-US" altLang="en-US" b="1" dirty="0">
                <a:latin typeface="Courier New" panose="02070309020205020404" pitchFamily="49" charset="0"/>
                <a:cs typeface="Courier New" panose="02070309020205020404" pitchFamily="49" charset="0"/>
              </a:rPr>
            </a:br>
            <a:r xmlns:a="http://schemas.openxmlformats.org/drawingml/2006/main">
              <a:rPr lang="es" altLang="en-US" b="1" dirty="0" err="1">
                <a:latin typeface="Courier New" panose="02070309020205020404" pitchFamily="49" charset="0"/>
                <a:cs typeface="Courier New" panose="02070309020205020404" pitchFamily="49" charset="0"/>
              </a:rPr>
              <a:t>second_mutex </a:t>
            </a:r>
            <a:r xmlns:a="http://schemas.openxmlformats.org/drawingml/2006/main">
              <a:rPr lang="es" altLang="en-US" b="1" dirty="0">
                <a:latin typeface="Courier New" panose="02070309020205020404" pitchFamily="49" charset="0"/>
                <a:cs typeface="Courier New" panose="02070309020205020404" pitchFamily="49" charset="0"/>
              </a:rPr>
              <a:t>= 5 </a:t>
            </a:r>
            <a:br xmlns:a="http://schemas.openxmlformats.org/drawingml/2006/main">
              <a:rPr lang="en-US" altLang="en-US" b="1" dirty="0">
                <a:latin typeface="Courier New" panose="02070309020205020404" pitchFamily="49" charset="0"/>
                <a:cs typeface="Courier New" panose="02070309020205020404" pitchFamily="49" charset="0"/>
              </a:rPr>
            </a:br>
            <a:br xmlns:a="http://schemas.openxmlformats.org/drawingml/2006/main">
              <a:rPr lang="en-US" altLang="en-US" dirty="0"/>
            </a:br>
            <a:r xmlns:a="http://schemas.openxmlformats.org/drawingml/2006/main">
              <a:rPr lang="es" altLang="en-US" dirty="0"/>
              <a:t>el código para </a:t>
            </a:r>
            <a:r xmlns:a="http://schemas.openxmlformats.org/drawingml/2006/main">
              <a:rPr lang="es" altLang="en-US" b="1" dirty="0" err="1">
                <a:latin typeface="Courier New" panose="02070309020205020404" pitchFamily="49" charset="0"/>
                <a:cs typeface="Courier New" panose="02070309020205020404" pitchFamily="49" charset="0"/>
              </a:rPr>
              <a:t>thread_two </a:t>
            </a:r>
            <a:r xmlns:a="http://schemas.openxmlformats.org/drawingml/2006/main">
              <a:rPr lang="es" altLang="en-US" dirty="0"/>
              <a:t>no se pudo </a:t>
            </a:r>
            <a:br xmlns:a="http://schemas.openxmlformats.org/drawingml/2006/main">
              <a:rPr lang="en-US" altLang="en-US" dirty="0"/>
            </a:br>
            <a:r xmlns:a="http://schemas.openxmlformats.org/drawingml/2006/main">
              <a:rPr lang="es" altLang="en-US" dirty="0"/>
              <a:t>escribir de la siguiente manera:</a:t>
            </a:r>
          </a:p>
        </p:txBody>
      </p:sp>
      <p:pic>
        <p:nvPicPr>
          <p:cNvPr id="92163" name="Content Placeholder 4">
            <a:extLst>
              <a:ext uri="{FF2B5EF4-FFF2-40B4-BE49-F238E27FC236}">
                <a16:creationId xmlns:a16="http://schemas.microsoft.com/office/drawing/2014/main" id="{211EEBA5-828D-4DE4-9727-3740CF9D02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8450" y="2011363"/>
            <a:ext cx="3098800"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164" name="Straight Arrow Connector 5">
            <a:extLst>
              <a:ext uri="{FF2B5EF4-FFF2-40B4-BE49-F238E27FC236}">
                <a16:creationId xmlns:a16="http://schemas.microsoft.com/office/drawing/2014/main" id="{6FD34B5C-0025-47BD-A2A2-5E565E3A223F}"/>
              </a:ext>
            </a:extLst>
          </p:cNvPr>
          <p:cNvCxnSpPr>
            <a:cxnSpLocks noChangeShapeType="1"/>
          </p:cNvCxnSpPr>
          <p:nvPr/>
        </p:nvCxnSpPr>
        <p:spPr bwMode="auto">
          <a:xfrm>
            <a:off x="3163888" y="4160838"/>
            <a:ext cx="2214562" cy="576262"/>
          </a:xfrm>
          <a:prstGeom prst="straightConnector1">
            <a:avLst/>
          </a:prstGeom>
          <a:noFill/>
          <a:ln w="9525">
            <a:solidFill>
              <a:schemeClr val="tx1"/>
            </a:solidFill>
            <a:round/>
            <a:headEn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CAFFD0F5-6606-4126-85B7-48E43CCCD1EB}"/>
              </a:ext>
            </a:extLst>
          </p:cNvPr>
          <p:cNvSpPr>
            <a:spLocks noGrp="1" noChangeArrowheads="1"/>
          </p:cNvSpPr>
          <p:nvPr>
            <p:ph type="title"/>
          </p:nvPr>
        </p:nvSpPr>
        <p:spPr>
          <a:xfrm>
            <a:off x="923925" y="226431"/>
            <a:ext cx="7762875" cy="576262"/>
          </a:xfrm>
        </p:spPr>
        <p:txBody>
          <a:bodyPr/>
          <a:lstStyle/>
          <a:p>
            <a:pPr xmlns:a="http://schemas.openxmlformats.org/drawingml/2006/main" eaLnBrk="1" hangingPunct="1"/>
            <a:r xmlns:a="http://schemas.openxmlformats.org/drawingml/2006/main">
              <a:rPr lang="es" altLang="en-US" dirty="0"/>
              <a:t>Evitar puntos muertos</a:t>
            </a:r>
          </a:p>
        </p:txBody>
      </p:sp>
      <p:sp>
        <p:nvSpPr>
          <p:cNvPr id="29698" name="Rectangle 3">
            <a:extLst>
              <a:ext uri="{FF2B5EF4-FFF2-40B4-BE49-F238E27FC236}">
                <a16:creationId xmlns:a16="http://schemas.microsoft.com/office/drawing/2014/main" id="{F316B56B-E9C7-4926-A854-188C569231A1}"/>
              </a:ext>
            </a:extLst>
          </p:cNvPr>
          <p:cNvSpPr>
            <a:spLocks noGrp="1" noChangeArrowheads="1"/>
          </p:cNvSpPr>
          <p:nvPr>
            <p:ph type="body" idx="1"/>
          </p:nvPr>
        </p:nvSpPr>
        <p:spPr>
          <a:xfrm>
            <a:off x="1240971" y="1814513"/>
            <a:ext cx="7296539" cy="3783012"/>
          </a:xfrm>
        </p:spPr>
        <p:txBody>
          <a:bodyPr/>
          <a:lstStyle/>
          <a:p>
            <a:r xmlns:a="http://schemas.openxmlformats.org/drawingml/2006/main">
              <a:rPr lang="es" altLang="en-US" dirty="0"/>
              <a:t>El modelo más simple y útil requiere que cada proceso declare el </a:t>
            </a:r>
            <a:r xmlns:a="http://schemas.openxmlformats.org/drawingml/2006/main">
              <a:rPr lang="es" altLang="en-US" b="1" i="1" dirty="0"/>
              <a:t>número máximo</a:t>
            </a:r>
            <a:r xmlns:a="http://schemas.openxmlformats.org/drawingml/2006/main">
              <a:rPr lang="es" altLang="en-US" b="1" dirty="0"/>
              <a:t> </a:t>
            </a:r>
            <a:r xmlns:a="http://schemas.openxmlformats.org/drawingml/2006/main">
              <a:rPr lang="es" altLang="en-US" dirty="0"/>
              <a:t>de recursos de cada tipo que puede necesitar</a:t>
            </a:r>
          </a:p>
          <a:p>
            <a:r xmlns:a="http://schemas.openxmlformats.org/drawingml/2006/main">
              <a:rPr lang="es" altLang="en-US" dirty="0"/>
              <a:t>El algoritmo para evitar interbloqueos examina dinámicamente el estado de asignación de recursos para garantizar que nunca pueda haber una condición de espera circular.</a:t>
            </a:r>
          </a:p>
          <a:p>
            <a:r xmlns:a="http://schemas.openxmlformats.org/drawingml/2006/main">
              <a:rPr lang="es" altLang="en-US" i="1" dirty="0"/>
              <a:t>El estado </a:t>
            </a:r>
            <a:r xmlns:a="http://schemas.openxmlformats.org/drawingml/2006/main">
              <a:rPr lang="es" altLang="en-US" dirty="0"/>
              <a:t>de asignación de recursos </a:t>
            </a:r>
            <a:r xmlns:a="http://schemas.openxmlformats.org/drawingml/2006/main">
              <a:rPr lang="es" altLang="en-US" dirty="0"/>
              <a:t>se define por la cantidad de recursos disponibles y asignados, y las demandas máximas de los procesos.</a:t>
            </a:r>
          </a:p>
        </p:txBody>
      </p:sp>
      <p:sp>
        <p:nvSpPr>
          <p:cNvPr id="29699" name="Text Box 4">
            <a:extLst>
              <a:ext uri="{FF2B5EF4-FFF2-40B4-BE49-F238E27FC236}">
                <a16:creationId xmlns:a16="http://schemas.microsoft.com/office/drawing/2014/main" id="{19AE85A0-D9E0-41AE-B1B3-22E783F9DC68}"/>
              </a:ext>
            </a:extLst>
          </p:cNvPr>
          <p:cNvSpPr txBox="1">
            <a:spLocks noChangeArrowheads="1"/>
          </p:cNvSpPr>
          <p:nvPr/>
        </p:nvSpPr>
        <p:spPr bwMode="auto">
          <a:xfrm>
            <a:off x="858417" y="1098550"/>
            <a:ext cx="767909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xmlns:a="http://schemas.openxmlformats.org/drawingml/2006/main">
              <a:spcBef>
                <a:spcPct val="50000"/>
              </a:spcBef>
              <a:buClrTx/>
              <a:buSzTx/>
              <a:buFontTx/>
              <a:buNone/>
            </a:pPr>
            <a:r xmlns:a="http://schemas.openxmlformats.org/drawingml/2006/main">
              <a:rPr kumimoji="0" lang="es" altLang="en-US" dirty="0"/>
              <a:t>Requiere que el sistema tenga alguna </a:t>
            </a:r>
            <a:r xmlns:a="http://schemas.openxmlformats.org/drawingml/2006/main">
              <a:rPr kumimoji="0" lang="es" altLang="en-US" dirty="0"/>
              <a:t>información adicional </a:t>
            </a:r>
            <a:br xmlns:a="http://schemas.openxmlformats.org/drawingml/2006/main">
              <a:rPr kumimoji="0" lang="en-US" altLang="en-US" dirty="0"/>
            </a:br>
            <a:r xmlns:a="http://schemas.openxmlformats.org/drawingml/2006/main">
              <a:rPr kumimoji="0" lang="es" altLang="en-US" b="1" i="1" dirty="0"/>
              <a:t>a priori </a:t>
            </a:r>
            <a:r xmlns:a="http://schemas.openxmlformats.org/drawingml/2006/main">
              <a:rPr kumimoji="0" lang="es" altLang="en-US" dirty="0"/>
              <a:t>disponible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60134717-6B8D-4E64-9AC7-D74C60478870}"/>
              </a:ext>
            </a:extLst>
          </p:cNvPr>
          <p:cNvSpPr>
            <a:spLocks noGrp="1" noChangeArrowheads="1"/>
          </p:cNvSpPr>
          <p:nvPr>
            <p:ph type="title"/>
          </p:nvPr>
        </p:nvSpPr>
        <p:spPr>
          <a:xfrm>
            <a:off x="457200" y="229835"/>
            <a:ext cx="8229600" cy="576263"/>
          </a:xfrm>
        </p:spPr>
        <p:txBody>
          <a:bodyPr/>
          <a:lstStyle/>
          <a:p>
            <a:pPr xmlns:a="http://schemas.openxmlformats.org/drawingml/2006/main" eaLnBrk="1" hangingPunct="1"/>
            <a:r xmlns:a="http://schemas.openxmlformats.org/drawingml/2006/main">
              <a:rPr lang="es" altLang="en-US" dirty="0"/>
              <a:t>Estado seguro</a:t>
            </a:r>
          </a:p>
        </p:txBody>
      </p:sp>
      <p:sp>
        <p:nvSpPr>
          <p:cNvPr id="31746" name="Rectangle 3">
            <a:extLst>
              <a:ext uri="{FF2B5EF4-FFF2-40B4-BE49-F238E27FC236}">
                <a16:creationId xmlns:a16="http://schemas.microsoft.com/office/drawing/2014/main" id="{EFC0A195-78EA-410E-9026-C9CEFE55CB37}"/>
              </a:ext>
            </a:extLst>
          </p:cNvPr>
          <p:cNvSpPr>
            <a:spLocks noGrp="1" noChangeArrowheads="1"/>
          </p:cNvSpPr>
          <p:nvPr>
            <p:ph type="body" idx="1"/>
          </p:nvPr>
        </p:nvSpPr>
        <p:spPr>
          <a:xfrm>
            <a:off x="919163" y="1165225"/>
            <a:ext cx="7310438" cy="4914562"/>
          </a:xfrm>
        </p:spPr>
        <p:txBody>
          <a:bodyPr/>
          <a:lstStyle/>
          <a:p>
            <a:r xmlns:a="http://schemas.openxmlformats.org/drawingml/2006/main">
              <a:rPr lang="es" altLang="en-US" dirty="0"/>
              <a:t>Cuando un proceso solicita un recurso disponible, el sistema debe decidir si la asignación inmediata deja al sistema en un estado seguro.</a:t>
            </a:r>
          </a:p>
          <a:p>
            <a:r xmlns:a="http://schemas.openxmlformats.org/drawingml/2006/main">
              <a:rPr lang="es" altLang="en-US" dirty="0"/>
              <a:t>El sistema está en </a:t>
            </a:r>
            <a:r xmlns:a="http://schemas.openxmlformats.org/drawingml/2006/main">
              <a:rPr lang="es" altLang="en-US" b="1" dirty="0">
                <a:solidFill>
                  <a:srgbClr val="006699"/>
                </a:solidFill>
                <a:latin typeface="+mj-lt"/>
              </a:rPr>
              <a:t>estado seguro </a:t>
            </a:r>
            <a:r xmlns:a="http://schemas.openxmlformats.org/drawingml/2006/main">
              <a:rPr lang="es" altLang="en-US" dirty="0"/>
              <a:t>si existe una secuencia &lt; </a:t>
            </a:r>
            <a:r xmlns:a="http://schemas.openxmlformats.org/drawingml/2006/main">
              <a:rPr lang="es" altLang="en-US" i="1" dirty="0"/>
              <a:t>P </a:t>
            </a:r>
            <a:r xmlns:a="http://schemas.openxmlformats.org/drawingml/2006/main">
              <a:rPr lang="es" altLang="en-US" i="1" baseline="-25000" dirty="0"/>
              <a:t>1 </a:t>
            </a:r>
            <a:r xmlns:a="http://schemas.openxmlformats.org/drawingml/2006/main">
              <a:rPr lang="es" altLang="en-US" i="1" dirty="0"/>
              <a:t>, P </a:t>
            </a:r>
            <a:r xmlns:a="http://schemas.openxmlformats.org/drawingml/2006/main">
              <a:rPr lang="es" altLang="en-US" i="1" baseline="-25000" dirty="0"/>
              <a:t>2 </a:t>
            </a:r>
            <a:r xmlns:a="http://schemas.openxmlformats.org/drawingml/2006/main">
              <a:rPr lang="es" altLang="en-US" i="1" dirty="0"/>
              <a:t>,…, </a:t>
            </a:r>
            <a:r xmlns:a="http://schemas.openxmlformats.org/drawingml/2006/main">
              <a:rPr lang="es" altLang="en-US" i="1" dirty="0" err="1"/>
              <a:t>P </a:t>
            </a:r>
            <a:r xmlns:a="http://schemas.openxmlformats.org/drawingml/2006/main">
              <a:rPr lang="es" altLang="en-US" i="1" baseline="-25000" dirty="0" err="1"/>
              <a:t>n </a:t>
            </a:r>
            <a:r xmlns:a="http://schemas.openxmlformats.org/drawingml/2006/main">
              <a:rPr lang="es" altLang="en-US" dirty="0"/>
              <a:t>&gt; de TODOS los procesos en los sistemas de modo que para cada P </a:t>
            </a:r>
            <a:r xmlns:a="http://schemas.openxmlformats.org/drawingml/2006/main">
              <a:rPr lang="es" altLang="en-US" baseline="-25000" dirty="0"/>
              <a:t>i </a:t>
            </a:r>
            <a:r xmlns:a="http://schemas.openxmlformats.org/drawingml/2006/main">
              <a:rPr lang="es" altLang="en-US" dirty="0"/>
              <a:t>, los recursos que P </a:t>
            </a:r>
            <a:r xmlns:a="http://schemas.openxmlformats.org/drawingml/2006/main">
              <a:rPr lang="es" altLang="en-US" baseline="-25000" dirty="0"/>
              <a:t>i </a:t>
            </a:r>
            <a:r xmlns:a="http://schemas.openxmlformats.org/drawingml/2006/main">
              <a:rPr lang="es" altLang="en-US" dirty="0"/>
              <a:t>aún puede solicitar puedan satisfacerse con los disponibles actualmente. recursos + recursos en poder de todos los </a:t>
            </a:r>
            <a:r xmlns:a="http://schemas.openxmlformats.org/drawingml/2006/main">
              <a:rPr lang="es" altLang="en-US" i="1" dirty="0" err="1"/>
              <a:t>P </a:t>
            </a:r>
            <a:r xmlns:a="http://schemas.openxmlformats.org/drawingml/2006/main">
              <a:rPr lang="es" altLang="en-US" i="1" baseline="-25000" dirty="0" err="1"/>
              <a:t>j </a:t>
            </a:r>
            <a:r xmlns:a="http://schemas.openxmlformats.org/drawingml/2006/main">
              <a:rPr lang="es" altLang="en-US" dirty="0"/>
              <a:t>, con </a:t>
            </a:r>
            <a:r xmlns:a="http://schemas.openxmlformats.org/drawingml/2006/main">
              <a:rPr lang="es" altLang="en-US" i="1" dirty="0"/>
              <a:t>j </a:t>
            </a:r>
            <a:r xmlns:a="http://schemas.openxmlformats.org/drawingml/2006/main">
              <a:rPr lang="es" altLang="en-US" dirty="0"/>
              <a:t>&lt; </a:t>
            </a:r>
            <a:r xmlns:a="http://schemas.openxmlformats.org/drawingml/2006/main">
              <a:rPr lang="es" altLang="en-US" i="1" dirty="0"/>
              <a:t>I</a:t>
            </a:r>
            <a:endParaRPr xmlns:a="http://schemas.openxmlformats.org/drawingml/2006/main" lang="en-US" altLang="en-US" dirty="0"/>
          </a:p>
          <a:p>
            <a:r xmlns:a="http://schemas.openxmlformats.org/drawingml/2006/main">
              <a:rPr lang="es" altLang="en-US" dirty="0"/>
              <a:t>Eso es:</a:t>
            </a:r>
          </a:p>
          <a:p>
            <a:pPr xmlns:a="http://schemas.openxmlformats.org/drawingml/2006/main" lvl="1"/>
            <a:r xmlns:a="http://schemas.openxmlformats.org/drawingml/2006/main">
              <a:rPr lang="es" altLang="en-US" dirty="0"/>
              <a:t>Si las necesidades de recursos de P </a:t>
            </a:r>
            <a:r xmlns:a="http://schemas.openxmlformats.org/drawingml/2006/main">
              <a:rPr lang="es" altLang="en-US" baseline="-25000" dirty="0"/>
              <a:t>i </a:t>
            </a:r>
            <a:r xmlns:a="http://schemas.openxmlformats.org/drawingml/2006/main">
              <a:rPr lang="es" altLang="en-US" dirty="0"/>
              <a:t>no están disponibles inmediatamente, entonces </a:t>
            </a:r>
            <a:r xmlns:a="http://schemas.openxmlformats.org/drawingml/2006/main">
              <a:rPr lang="es" altLang="en-US" i="1" dirty="0"/>
              <a:t>P </a:t>
            </a:r>
            <a:r xmlns:a="http://schemas.openxmlformats.org/drawingml/2006/main">
              <a:rPr lang="es" altLang="en-US" i="1" baseline="-25000" dirty="0"/>
              <a:t>i </a:t>
            </a:r>
            <a:r xmlns:a="http://schemas.openxmlformats.org/drawingml/2006/main">
              <a:rPr lang="es" altLang="en-US" dirty="0"/>
              <a:t>puede esperar hasta que todas las </a:t>
            </a:r>
            <a:r xmlns:a="http://schemas.openxmlformats.org/drawingml/2006/main">
              <a:rPr lang="es" altLang="en-US" i="1" dirty="0" err="1"/>
              <a:t>P </a:t>
            </a:r>
            <a:r xmlns:a="http://schemas.openxmlformats.org/drawingml/2006/main">
              <a:rPr lang="es" altLang="en-US" i="1" baseline="-25000" dirty="0" err="1"/>
              <a:t>j</a:t>
            </a:r>
            <a:r xmlns:a="http://schemas.openxmlformats.org/drawingml/2006/main">
              <a:rPr lang="es" altLang="en-US" i="1" dirty="0"/>
              <a:t> </a:t>
            </a:r>
            <a:r xmlns:a="http://schemas.openxmlformats.org/drawingml/2006/main">
              <a:rPr lang="es" altLang="en-US" dirty="0"/>
              <a:t>he terminado</a:t>
            </a:r>
          </a:p>
          <a:p>
            <a:pPr xmlns:a="http://schemas.openxmlformats.org/drawingml/2006/main" lvl="1"/>
            <a:r xmlns:a="http://schemas.openxmlformats.org/drawingml/2006/main">
              <a:rPr lang="es" altLang="en-US" dirty="0"/>
              <a:t>Cuando </a:t>
            </a:r>
            <a:r xmlns:a="http://schemas.openxmlformats.org/drawingml/2006/main">
              <a:rPr lang="es" altLang="en-US" i="1" dirty="0" err="1"/>
              <a:t>P </a:t>
            </a:r>
            <a:r xmlns:a="http://schemas.openxmlformats.org/drawingml/2006/main">
              <a:rPr lang="es" altLang="en-US" i="1" baseline="-25000" dirty="0" err="1"/>
              <a:t>j </a:t>
            </a:r>
            <a:r xmlns:a="http://schemas.openxmlformats.org/drawingml/2006/main">
              <a:rPr lang="es" altLang="en-US" dirty="0"/>
              <a:t>finaliza, </a:t>
            </a:r>
            <a:r xmlns:a="http://schemas.openxmlformats.org/drawingml/2006/main">
              <a:rPr lang="es" altLang="en-US" i="1" dirty="0"/>
              <a:t>Pi </a:t>
            </a:r>
            <a:r xmlns:a="http://schemas.openxmlformats.org/drawingml/2006/main">
              <a:rPr lang="es" altLang="en-US" dirty="0"/>
              <a:t>puede obtener los recursos necesarios, ejecutar, devolver los recursos asignados y terminar </a:t>
            </a:r>
            <a:r xmlns:a="http://schemas.openxmlformats.org/drawingml/2006/main">
              <a:rPr lang="es" altLang="en-US" i="1" baseline="-25000" dirty="0"/>
              <a:t>.</a:t>
            </a:r>
          </a:p>
          <a:p>
            <a:pPr xmlns:a="http://schemas.openxmlformats.org/drawingml/2006/main" lvl="1"/>
            <a:r xmlns:a="http://schemas.openxmlformats.org/drawingml/2006/main">
              <a:rPr lang="es" altLang="en-US" dirty="0"/>
              <a:t>Cuando </a:t>
            </a:r>
            <a:r xmlns:a="http://schemas.openxmlformats.org/drawingml/2006/main">
              <a:rPr lang="es" altLang="en-US" i="1" dirty="0"/>
              <a:t>P </a:t>
            </a:r>
            <a:r xmlns:a="http://schemas.openxmlformats.org/drawingml/2006/main">
              <a:rPr lang="es" altLang="en-US" i="1" baseline="-25000" dirty="0"/>
              <a:t>i </a:t>
            </a:r>
            <a:r xmlns:a="http://schemas.openxmlformats.org/drawingml/2006/main">
              <a:rPr lang="es" altLang="en-US" dirty="0"/>
              <a:t>termina, </a:t>
            </a:r>
            <a:r xmlns:a="http://schemas.openxmlformats.org/drawingml/2006/main">
              <a:rPr lang="es" altLang="en-US" i="1" dirty="0"/>
              <a:t>P </a:t>
            </a:r>
            <a:r xmlns:a="http://schemas.openxmlformats.org/drawingml/2006/main">
              <a:rPr lang="es" altLang="en-US" i="1" baseline="-25000" dirty="0"/>
              <a:t>i </a:t>
            </a:r>
            <a:r xmlns:a="http://schemas.openxmlformats.org/drawingml/2006/main">
              <a:rPr lang="es" altLang="en-US" baseline="-25000" dirty="0"/>
              <a:t>+1 </a:t>
            </a:r>
            <a:r xmlns:a="http://schemas.openxmlformats.org/drawingml/2006/main">
              <a:rPr lang="es" altLang="en-US" dirty="0"/>
              <a:t>puede obtener los recursos necesarios, y así sucesivamente.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9E27B5FF-B4F4-4F92-A75E-BC83298532DA}"/>
              </a:ext>
            </a:extLst>
          </p:cNvPr>
          <p:cNvSpPr>
            <a:spLocks noGrp="1" noChangeArrowheads="1"/>
          </p:cNvSpPr>
          <p:nvPr>
            <p:ph type="title"/>
          </p:nvPr>
        </p:nvSpPr>
        <p:spPr>
          <a:xfrm>
            <a:off x="457200" y="236379"/>
            <a:ext cx="8229600" cy="576263"/>
          </a:xfrm>
        </p:spPr>
        <p:txBody>
          <a:bodyPr/>
          <a:lstStyle/>
          <a:p>
            <a:pPr xmlns:a="http://schemas.openxmlformats.org/drawingml/2006/main" eaLnBrk="1" hangingPunct="1"/>
            <a:r xmlns:a="http://schemas.openxmlformats.org/drawingml/2006/main">
              <a:rPr lang="es" altLang="en-US" dirty="0"/>
              <a:t>Hechos básicos</a:t>
            </a:r>
          </a:p>
        </p:txBody>
      </p:sp>
      <p:sp>
        <p:nvSpPr>
          <p:cNvPr id="33794" name="Rectangle 3">
            <a:extLst>
              <a:ext uri="{FF2B5EF4-FFF2-40B4-BE49-F238E27FC236}">
                <a16:creationId xmlns:a16="http://schemas.microsoft.com/office/drawing/2014/main" id="{015BDF1D-C0EA-4FC7-A293-BF12CBE7CCDF}"/>
              </a:ext>
            </a:extLst>
          </p:cNvPr>
          <p:cNvSpPr>
            <a:spLocks noGrp="1" noChangeArrowheads="1"/>
          </p:cNvSpPr>
          <p:nvPr>
            <p:ph type="body" idx="1"/>
          </p:nvPr>
        </p:nvSpPr>
        <p:spPr>
          <a:xfrm>
            <a:off x="922337" y="1190625"/>
            <a:ext cx="7652495" cy="4414838"/>
          </a:xfrm>
        </p:spPr>
        <p:txBody>
          <a:bodyPr/>
          <a:lstStyle/>
          <a:p>
            <a:r xmlns:a="http://schemas.openxmlformats.org/drawingml/2006/main">
              <a:rPr lang="es" altLang="en-US" dirty="0"/>
              <a:t>Si un sistema está en estado seguro </a:t>
            </a:r>
            <a:r xmlns:a="http://schemas.openxmlformats.org/drawingml/2006/main">
              <a:rPr lang="es" altLang="en-US" dirty="0">
                <a:sym typeface="Symbol" panose="05050102010706020507" pitchFamily="18" charset="2"/>
              </a:rPr>
              <a:t> sin interbloqueos</a:t>
            </a:r>
            <a:br xmlns:a="http://schemas.openxmlformats.org/drawingml/2006/main">
              <a:rPr lang="en-US" altLang="en-US" dirty="0">
                <a:sym typeface="Symbol" panose="05050102010706020507" pitchFamily="18" charset="2"/>
              </a:rPr>
            </a:br>
            <a:endParaRPr xmlns:a="http://schemas.openxmlformats.org/drawingml/2006/main" lang="en-US" altLang="en-US" dirty="0">
              <a:sym typeface="Symbol" panose="05050102010706020507" pitchFamily="18" charset="2"/>
            </a:endParaRPr>
          </a:p>
          <a:p>
            <a:r xmlns:a="http://schemas.openxmlformats.org/drawingml/2006/main">
              <a:rPr lang="es" altLang="en-US" dirty="0">
                <a:sym typeface="Symbol" panose="05050102010706020507" pitchFamily="18" charset="2"/>
              </a:rPr>
              <a:t>Si un sistema está en estado inseguro  posibilidad de punto muerto</a:t>
            </a:r>
            <a:br xmlns:a="http://schemas.openxmlformats.org/drawingml/2006/main">
              <a:rPr lang="en-US" altLang="en-US" dirty="0">
                <a:sym typeface="Symbol" panose="05050102010706020507" pitchFamily="18" charset="2"/>
              </a:rPr>
            </a:br>
            <a:endParaRPr xmlns:a="http://schemas.openxmlformats.org/drawingml/2006/main" lang="en-US" altLang="en-US" dirty="0">
              <a:sym typeface="Symbol" panose="05050102010706020507" pitchFamily="18" charset="2"/>
            </a:endParaRPr>
          </a:p>
          <a:p>
            <a:r xmlns:a="http://schemas.openxmlformats.org/drawingml/2006/main">
              <a:rPr lang="es" altLang="en-US" dirty="0">
                <a:sym typeface="Symbol" panose="05050102010706020507" pitchFamily="18" charset="2"/>
              </a:rPr>
              <a:t>Evitación  garantizar que un sistema nunca entre en un estado inseguro.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8833C35E-A99A-45F7-A732-34E0D4573E53}"/>
              </a:ext>
            </a:extLst>
          </p:cNvPr>
          <p:cNvSpPr>
            <a:spLocks noGrp="1" noChangeArrowheads="1"/>
          </p:cNvSpPr>
          <p:nvPr>
            <p:ph type="title"/>
          </p:nvPr>
        </p:nvSpPr>
        <p:spPr>
          <a:xfrm>
            <a:off x="846138" y="225461"/>
            <a:ext cx="7840662" cy="576262"/>
          </a:xfrm>
        </p:spPr>
        <p:txBody>
          <a:bodyPr/>
          <a:lstStyle/>
          <a:p>
            <a:pPr xmlns:a="http://schemas.openxmlformats.org/drawingml/2006/main" eaLnBrk="1" hangingPunct="1"/>
            <a:r xmlns:a="http://schemas.openxmlformats.org/drawingml/2006/main">
              <a:rPr lang="es" altLang="en-US" dirty="0"/>
              <a:t>Estado seguro, inseguro y punto muerto</a:t>
            </a:r>
          </a:p>
        </p:txBody>
      </p:sp>
      <p:pic>
        <p:nvPicPr>
          <p:cNvPr id="35842" name="Picture 1">
            <a:extLst>
              <a:ext uri="{FF2B5EF4-FFF2-40B4-BE49-F238E27FC236}">
                <a16:creationId xmlns:a16="http://schemas.microsoft.com/office/drawing/2014/main" id="{138FEED4-3700-4E13-BB16-66A99CC6BD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62088"/>
            <a:ext cx="43529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C20AB209-B0F9-420A-89E6-E8E9E50B2ABD}"/>
              </a:ext>
            </a:extLst>
          </p:cNvPr>
          <p:cNvSpPr>
            <a:spLocks noGrp="1" noChangeArrowheads="1"/>
          </p:cNvSpPr>
          <p:nvPr>
            <p:ph type="title"/>
          </p:nvPr>
        </p:nvSpPr>
        <p:spPr>
          <a:xfrm>
            <a:off x="806450" y="225461"/>
            <a:ext cx="7880350" cy="576262"/>
          </a:xfrm>
        </p:spPr>
        <p:txBody>
          <a:bodyPr/>
          <a:lstStyle/>
          <a:p>
            <a:pPr xmlns:a="http://schemas.openxmlformats.org/drawingml/2006/main" eaLnBrk="1" hangingPunct="1"/>
            <a:r xmlns:a="http://schemas.openxmlformats.org/drawingml/2006/main">
              <a:rPr lang="es" altLang="en-US" dirty="0"/>
              <a:t>Describir</a:t>
            </a:r>
          </a:p>
        </p:txBody>
      </p:sp>
      <p:sp>
        <p:nvSpPr>
          <p:cNvPr id="7170" name="Rectangle 3">
            <a:extLst>
              <a:ext uri="{FF2B5EF4-FFF2-40B4-BE49-F238E27FC236}">
                <a16:creationId xmlns:a16="http://schemas.microsoft.com/office/drawing/2014/main" id="{1D54AC39-219B-4A2F-8A80-B3261E1F1575}"/>
              </a:ext>
            </a:extLst>
          </p:cNvPr>
          <p:cNvSpPr>
            <a:spLocks noGrp="1" noChangeArrowheads="1"/>
          </p:cNvSpPr>
          <p:nvPr>
            <p:ph type="body" idx="1"/>
          </p:nvPr>
        </p:nvSpPr>
        <p:spPr>
          <a:xfrm>
            <a:off x="806450" y="1309170"/>
            <a:ext cx="7588250" cy="4530725"/>
          </a:xfrm>
        </p:spPr>
        <p:txBody>
          <a:bodyPr/>
          <a:lstStyle/>
          <a:p>
            <a:r xmlns:a="http://schemas.openxmlformats.org/drawingml/2006/main">
              <a:rPr lang="es" altLang="en-US" dirty="0"/>
              <a:t>Modelo de sistema</a:t>
            </a:r>
          </a:p>
          <a:p>
            <a:r xmlns:a="http://schemas.openxmlformats.org/drawingml/2006/main">
              <a:rPr lang="es" altLang="en-US" dirty="0"/>
              <a:t>Caracterización del punto muerto</a:t>
            </a:r>
          </a:p>
          <a:p>
            <a:r xmlns:a="http://schemas.openxmlformats.org/drawingml/2006/main">
              <a:rPr lang="es" altLang="en-US" dirty="0"/>
              <a:t>Métodos para manejar puntos muertos</a:t>
            </a:r>
          </a:p>
          <a:p>
            <a:r xmlns:a="http://schemas.openxmlformats.org/drawingml/2006/main">
              <a:rPr lang="es" altLang="en-US" dirty="0"/>
              <a:t>Prevención de interbloqueo</a:t>
            </a:r>
          </a:p>
          <a:p>
            <a:r xmlns:a="http://schemas.openxmlformats.org/drawingml/2006/main">
              <a:rPr lang="es" altLang="en-US" dirty="0"/>
              <a:t>Evitar puntos muertos</a:t>
            </a:r>
          </a:p>
          <a:p>
            <a:r xmlns:a="http://schemas.openxmlformats.org/drawingml/2006/main">
              <a:rPr lang="es" altLang="en-US" dirty="0"/>
              <a:t>Detección de interbloqueo</a:t>
            </a:r>
          </a:p>
          <a:p>
            <a:r xmlns:a="http://schemas.openxmlformats.org/drawingml/2006/main">
              <a:rPr lang="es" altLang="en-US" dirty="0"/>
              <a:t>Recuperación del punto muerto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D3210E7-ED94-41D3-A580-4892C80D7718}"/>
              </a:ext>
            </a:extLst>
          </p:cNvPr>
          <p:cNvSpPr>
            <a:spLocks noGrp="1" noChangeArrowheads="1"/>
          </p:cNvSpPr>
          <p:nvPr>
            <p:ph type="title"/>
          </p:nvPr>
        </p:nvSpPr>
        <p:spPr>
          <a:xfrm>
            <a:off x="1041400" y="241336"/>
            <a:ext cx="7645400" cy="576262"/>
          </a:xfrm>
        </p:spPr>
        <p:txBody>
          <a:bodyPr/>
          <a:lstStyle/>
          <a:p>
            <a:pPr xmlns:a="http://schemas.openxmlformats.org/drawingml/2006/main" eaLnBrk="1" hangingPunct="1"/>
            <a:r xmlns:a="http://schemas.openxmlformats.org/drawingml/2006/main">
              <a:rPr lang="es" altLang="en-US" dirty="0"/>
              <a:t>Algoritmos de evitación</a:t>
            </a:r>
          </a:p>
        </p:txBody>
      </p:sp>
      <p:sp>
        <p:nvSpPr>
          <p:cNvPr id="37890" name="Rectangle 3">
            <a:extLst>
              <a:ext uri="{FF2B5EF4-FFF2-40B4-BE49-F238E27FC236}">
                <a16:creationId xmlns:a16="http://schemas.microsoft.com/office/drawing/2014/main" id="{03BE1552-DFDD-4C2D-ABAD-33391FB8DAF6}"/>
              </a:ext>
            </a:extLst>
          </p:cNvPr>
          <p:cNvSpPr>
            <a:spLocks noGrp="1" noChangeArrowheads="1"/>
          </p:cNvSpPr>
          <p:nvPr>
            <p:ph type="body" idx="1"/>
          </p:nvPr>
        </p:nvSpPr>
        <p:spPr>
          <a:xfrm>
            <a:off x="906463" y="1171575"/>
            <a:ext cx="6659562" cy="4483100"/>
          </a:xfrm>
        </p:spPr>
        <p:txBody>
          <a:bodyPr/>
          <a:lstStyle/>
          <a:p>
            <a:r xmlns:a="http://schemas.openxmlformats.org/drawingml/2006/main">
              <a:rPr lang="es" altLang="en-US" dirty="0"/>
              <a:t>Instancia única de un tipo de recurso</a:t>
            </a:r>
          </a:p>
          <a:p>
            <a:pPr xmlns:a="http://schemas.openxmlformats.org/drawingml/2006/main" lvl="1"/>
            <a:r xmlns:a="http://schemas.openxmlformats.org/drawingml/2006/main">
              <a:rPr lang="es" altLang="en-US" dirty="0"/>
              <a:t>Utilice un gráfico de asignación de recursos</a:t>
            </a:r>
          </a:p>
          <a:p>
            <a:pPr lvl="1">
              <a:buFont typeface="Monotype Sorts" pitchFamily="-84" charset="2"/>
              <a:buNone/>
            </a:pPr>
            <a:endParaRPr lang="en-US" altLang="en-US" dirty="0"/>
          </a:p>
          <a:p>
            <a:r xmlns:a="http://schemas.openxmlformats.org/drawingml/2006/main">
              <a:rPr lang="es" altLang="en-US" dirty="0"/>
              <a:t>Varias instancias de un tipo de recurso</a:t>
            </a:r>
          </a:p>
          <a:p>
            <a:pPr xmlns:a="http://schemas.openxmlformats.org/drawingml/2006/main" lvl="1"/>
            <a:r xmlns:a="http://schemas.openxmlformats.org/drawingml/2006/main">
              <a:rPr lang="es" altLang="en-US" dirty="0"/>
              <a:t>Utilice el </a:t>
            </a:r>
            <a:r xmlns:a="http://schemas.openxmlformats.org/drawingml/2006/main">
              <a:rPr lang="es" altLang="ja-JP" dirty="0"/>
              <a:t>algoritmo </a:t>
            </a:r>
            <a:endParaRPr xmlns:a="http://schemas.openxmlformats.org/drawingml/2006/main" lang="en-US" altLang="en-US" dirty="0"/>
            <a:r xmlns:a="http://schemas.openxmlformats.org/drawingml/2006/main">
              <a:rPr lang="es" altLang="en-US" dirty="0"/>
              <a:t>del banquero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462E1847-7FBC-4E3E-907B-AD5F78E08F0D}"/>
              </a:ext>
            </a:extLst>
          </p:cNvPr>
          <p:cNvSpPr>
            <a:spLocks noGrp="1" noChangeArrowheads="1"/>
          </p:cNvSpPr>
          <p:nvPr>
            <p:ph type="title"/>
          </p:nvPr>
        </p:nvSpPr>
        <p:spPr>
          <a:xfrm>
            <a:off x="983989" y="235762"/>
            <a:ext cx="7831138" cy="576262"/>
          </a:xfrm>
        </p:spPr>
        <p:txBody>
          <a:bodyPr/>
          <a:lstStyle/>
          <a:p>
            <a:pPr xmlns:a="http://schemas.openxmlformats.org/drawingml/2006/main" eaLnBrk="1" hangingPunct="1"/>
            <a:r xmlns:a="http://schemas.openxmlformats.org/drawingml/2006/main">
              <a:rPr lang="es" altLang="en-US" dirty="0"/>
              <a:t>Esquema gráfico de asignación de recursos</a:t>
            </a:r>
          </a:p>
        </p:txBody>
      </p:sp>
      <p:sp>
        <p:nvSpPr>
          <p:cNvPr id="39938" name="Rectangle 3">
            <a:extLst>
              <a:ext uri="{FF2B5EF4-FFF2-40B4-BE49-F238E27FC236}">
                <a16:creationId xmlns:a16="http://schemas.microsoft.com/office/drawing/2014/main" id="{86FC01CE-3998-490A-BDE6-3A6213797806}"/>
              </a:ext>
            </a:extLst>
          </p:cNvPr>
          <p:cNvSpPr>
            <a:spLocks noGrp="1" noChangeArrowheads="1"/>
          </p:cNvSpPr>
          <p:nvPr>
            <p:ph type="body" idx="1"/>
          </p:nvPr>
        </p:nvSpPr>
        <p:spPr>
          <a:xfrm>
            <a:off x="858837" y="1155700"/>
            <a:ext cx="7697333" cy="4483100"/>
          </a:xfrm>
        </p:spPr>
        <p:txBody>
          <a:bodyPr/>
          <a:lstStyle/>
          <a:p>
            <a:r xmlns:a="http://schemas.openxmlformats.org/drawingml/2006/main">
              <a:rPr lang="es" altLang="en-US" b="1" dirty="0">
                <a:solidFill>
                  <a:srgbClr val="006699"/>
                </a:solidFill>
                <a:latin typeface="+mj-lt"/>
              </a:rPr>
              <a:t>Borde de reclamo </a:t>
            </a:r>
            <a:r xmlns:a="http://schemas.openxmlformats.org/drawingml/2006/main">
              <a:rPr lang="es" altLang="en-US" i="1" dirty="0"/>
              <a:t>P </a:t>
            </a:r>
            <a:r xmlns:a="http://schemas.openxmlformats.org/drawingml/2006/main">
              <a:rPr lang="es" altLang="en-US" i="1" baseline="-25000" dirty="0"/>
              <a:t>i</a:t>
            </a:r>
            <a:r xmlns:a="http://schemas.openxmlformats.org/drawingml/2006/main">
              <a:rPr lang="es" altLang="en-US" dirty="0"/>
              <a:t> </a:t>
            </a:r>
            <a:r xmlns:a="http://schemas.openxmlformats.org/drawingml/2006/main">
              <a:rPr lang="es" altLang="en-US" dirty="0">
                <a:sym typeface="Symbol" panose="05050102010706020507" pitchFamily="18" charset="2"/>
              </a:rPr>
              <a:t> </a:t>
            </a:r>
            <a:r xmlns:a="http://schemas.openxmlformats.org/drawingml/2006/main">
              <a:rPr lang="es" altLang="en-US" i="1" dirty="0" err="1">
                <a:sym typeface="Symbol" panose="05050102010706020507" pitchFamily="18" charset="2"/>
              </a:rPr>
              <a:t>R </a:t>
            </a:r>
            <a:r xmlns:a="http://schemas.openxmlformats.org/drawingml/2006/main">
              <a:rPr lang="es" altLang="en-US" i="1" baseline="-25000" dirty="0" err="1">
                <a:sym typeface="Symbol" panose="05050102010706020507" pitchFamily="18" charset="2"/>
              </a:rPr>
              <a:t>j </a:t>
            </a:r>
            <a:r xmlns:a="http://schemas.openxmlformats.org/drawingml/2006/main">
              <a:rPr lang="es" altLang="en-US" dirty="0">
                <a:sym typeface="Symbol" panose="05050102010706020507" pitchFamily="18" charset="2"/>
              </a:rPr>
              <a:t>indicó que el proceso </a:t>
            </a:r>
            <a:r xmlns:a="http://schemas.openxmlformats.org/drawingml/2006/main">
              <a:rPr lang="es" altLang="en-US" i="1" dirty="0" err="1">
                <a:sym typeface="Symbol" panose="05050102010706020507" pitchFamily="18" charset="2"/>
              </a:rPr>
              <a:t>P </a:t>
            </a:r>
            <a:r xmlns:a="http://schemas.openxmlformats.org/drawingml/2006/main">
              <a:rPr lang="es" altLang="en-US" i="1" baseline="-25000" dirty="0" err="1">
                <a:sym typeface="Symbol" panose="05050102010706020507" pitchFamily="18" charset="2"/>
              </a:rPr>
              <a:t>j </a:t>
            </a:r>
            <a:r xmlns:a="http://schemas.openxmlformats.org/drawingml/2006/main">
              <a:rPr lang="es" altLang="en-US" dirty="0">
                <a:sym typeface="Symbol" panose="05050102010706020507" pitchFamily="18" charset="2"/>
              </a:rPr>
              <a:t>puede solicitar el recurso </a:t>
            </a:r>
            <a:r xmlns:a="http://schemas.openxmlformats.org/drawingml/2006/main">
              <a:rPr lang="es" altLang="en-US" i="1" dirty="0" err="1">
                <a:sym typeface="Symbol" panose="05050102010706020507" pitchFamily="18" charset="2"/>
              </a:rPr>
              <a:t>R </a:t>
            </a:r>
            <a:r xmlns:a="http://schemas.openxmlformats.org/drawingml/2006/main">
              <a:rPr lang="es" altLang="en-US" i="1" baseline="-25000" dirty="0" err="1">
                <a:sym typeface="Symbol" panose="05050102010706020507" pitchFamily="18" charset="2"/>
              </a:rPr>
              <a:t>j </a:t>
            </a:r>
            <a:r xmlns:a="http://schemas.openxmlformats.org/drawingml/2006/main">
              <a:rPr lang="es" altLang="en-US" dirty="0">
                <a:sym typeface="Symbol" panose="05050102010706020507" pitchFamily="18" charset="2"/>
              </a:rPr>
              <a:t>; representado por una línea discontinua</a:t>
            </a:r>
          </a:p>
          <a:p>
            <a:r xmlns:a="http://schemas.openxmlformats.org/drawingml/2006/main">
              <a:rPr lang="es" altLang="en-US" dirty="0">
                <a:sym typeface="Symbol" panose="05050102010706020507" pitchFamily="18" charset="2"/>
              </a:rPr>
              <a:t>La ventaja de reclamo se convierte en ventaja de solicitud cuando un proceso solicita un recurso</a:t>
            </a:r>
          </a:p>
          <a:p>
            <a:r xmlns:a="http://schemas.openxmlformats.org/drawingml/2006/main">
              <a:rPr lang="es" altLang="en-US" dirty="0">
                <a:sym typeface="Symbol" panose="05050102010706020507" pitchFamily="18" charset="2"/>
              </a:rPr>
              <a:t>El borde de solicitud se convierte en un borde de asignación cuando el recurso se asigna al proceso</a:t>
            </a:r>
          </a:p>
          <a:p>
            <a:r xmlns:a="http://schemas.openxmlformats.org/drawingml/2006/main">
              <a:rPr lang="es" altLang="en-US" dirty="0">
                <a:sym typeface="Symbol" panose="05050102010706020507" pitchFamily="18" charset="2"/>
              </a:rPr>
              <a:t>Cuando un proceso libera un recurso, el margen de asignación se reconvierte en un margen de reclamación</a:t>
            </a:r>
          </a:p>
          <a:p>
            <a:r xmlns:a="http://schemas.openxmlformats.org/drawingml/2006/main">
              <a:rPr lang="es" altLang="en-US" dirty="0">
                <a:sym typeface="Symbol" panose="05050102010706020507" pitchFamily="18" charset="2"/>
              </a:rPr>
              <a:t>Los recursos deben reclamarse </a:t>
            </a:r>
            <a:r xmlns:a="http://schemas.openxmlformats.org/drawingml/2006/main">
              <a:rPr lang="es" altLang="en-US" i="1" dirty="0">
                <a:sym typeface="Symbol" panose="05050102010706020507" pitchFamily="18" charset="2"/>
              </a:rPr>
              <a:t>a priori </a:t>
            </a:r>
            <a:r xmlns:a="http://schemas.openxmlformats.org/drawingml/2006/main">
              <a:rPr lang="es" altLang="en-US" dirty="0">
                <a:sym typeface="Symbol" panose="05050102010706020507" pitchFamily="18" charset="2"/>
              </a:rPr>
              <a:t>en el sistema.</a:t>
            </a:r>
            <a:endParaRPr xmlns:a="http://schemas.openxmlformats.org/drawingml/2006/main"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169641F8-B5ED-4701-ADC4-AF8830265D8A}"/>
              </a:ext>
            </a:extLst>
          </p:cNvPr>
          <p:cNvSpPr>
            <a:spLocks noGrp="1" noChangeArrowheads="1"/>
          </p:cNvSpPr>
          <p:nvPr>
            <p:ph type="title"/>
          </p:nvPr>
        </p:nvSpPr>
        <p:spPr>
          <a:xfrm>
            <a:off x="564079" y="355636"/>
            <a:ext cx="8224837" cy="457200"/>
          </a:xfrm>
        </p:spPr>
        <p:txBody>
          <a:bodyPr/>
          <a:lstStyle/>
          <a:p>
            <a:pPr xmlns:a="http://schemas.openxmlformats.org/drawingml/2006/main" eaLnBrk="1" hangingPunct="1"/>
            <a:r xmlns:a="http://schemas.openxmlformats.org/drawingml/2006/main">
              <a:rPr lang="es" altLang="en-US" dirty="0"/>
              <a:t>Gráfico de asignación de recursos</a:t>
            </a:r>
          </a:p>
        </p:txBody>
      </p:sp>
      <p:pic>
        <p:nvPicPr>
          <p:cNvPr id="41986" name="Picture 1">
            <a:extLst>
              <a:ext uri="{FF2B5EF4-FFF2-40B4-BE49-F238E27FC236}">
                <a16:creationId xmlns:a16="http://schemas.microsoft.com/office/drawing/2014/main" id="{971D754B-5ADF-443C-9EFE-EC7015D917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8077" y="1423696"/>
            <a:ext cx="3662363"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FB73D6D1-D7A9-4A37-BC41-6815A8C70DF7}"/>
              </a:ext>
            </a:extLst>
          </p:cNvPr>
          <p:cNvSpPr>
            <a:spLocks noGrp="1" noChangeArrowheads="1"/>
          </p:cNvSpPr>
          <p:nvPr>
            <p:ph type="title"/>
          </p:nvPr>
        </p:nvSpPr>
        <p:spPr>
          <a:xfrm>
            <a:off x="907952" y="353656"/>
            <a:ext cx="8243887" cy="457200"/>
          </a:xfrm>
        </p:spPr>
        <p:txBody>
          <a:bodyPr/>
          <a:lstStyle/>
          <a:p>
            <a:pPr xmlns:a="http://schemas.openxmlformats.org/drawingml/2006/main" eaLnBrk="1" hangingPunct="1"/>
            <a:r xmlns:a="http://schemas.openxmlformats.org/drawingml/2006/main">
              <a:rPr lang="es" altLang="en-US" sz="2800" dirty="0"/>
              <a:t>Estado inseguro en el gráfico de asignación de recursos</a:t>
            </a:r>
          </a:p>
        </p:txBody>
      </p:sp>
      <p:pic>
        <p:nvPicPr>
          <p:cNvPr id="44034" name="Picture 1">
            <a:extLst>
              <a:ext uri="{FF2B5EF4-FFF2-40B4-BE49-F238E27FC236}">
                <a16:creationId xmlns:a16="http://schemas.microsoft.com/office/drawing/2014/main" id="{F5B9B755-77BC-48DD-8A47-C57BD11236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9875" y="1438275"/>
            <a:ext cx="390207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0FB8F846-16AC-4967-ACDC-17AEF923DCDF}"/>
              </a:ext>
            </a:extLst>
          </p:cNvPr>
          <p:cNvSpPr>
            <a:spLocks noGrp="1" noChangeArrowheads="1"/>
          </p:cNvSpPr>
          <p:nvPr>
            <p:ph type="title"/>
          </p:nvPr>
        </p:nvSpPr>
        <p:spPr>
          <a:xfrm>
            <a:off x="1032747" y="234792"/>
            <a:ext cx="7656512" cy="576262"/>
          </a:xfrm>
        </p:spPr>
        <p:txBody>
          <a:bodyPr/>
          <a:lstStyle/>
          <a:p>
            <a:pPr xmlns:a="http://schemas.openxmlformats.org/drawingml/2006/main" eaLnBrk="1" hangingPunct="1"/>
            <a:r xmlns:a="http://schemas.openxmlformats.org/drawingml/2006/main">
              <a:rPr lang="es" altLang="en-US" dirty="0"/>
              <a:t>Algoritmo gráfico de asignación de recursos</a:t>
            </a:r>
          </a:p>
        </p:txBody>
      </p:sp>
      <p:sp>
        <p:nvSpPr>
          <p:cNvPr id="46082" name="Rectangle 3">
            <a:extLst>
              <a:ext uri="{FF2B5EF4-FFF2-40B4-BE49-F238E27FC236}">
                <a16:creationId xmlns:a16="http://schemas.microsoft.com/office/drawing/2014/main" id="{0A7AE779-FF63-41A9-B5BD-D519561ABD9E}"/>
              </a:ext>
            </a:extLst>
          </p:cNvPr>
          <p:cNvSpPr>
            <a:spLocks noGrp="1" noChangeArrowheads="1"/>
          </p:cNvSpPr>
          <p:nvPr>
            <p:ph type="body" idx="1"/>
          </p:nvPr>
        </p:nvSpPr>
        <p:spPr>
          <a:xfrm>
            <a:off x="825015" y="1187450"/>
            <a:ext cx="7656512" cy="4303713"/>
          </a:xfrm>
        </p:spPr>
        <p:txBody>
          <a:bodyPr/>
          <a:lstStyle/>
          <a:p>
            <a:r xmlns:a="http://schemas.openxmlformats.org/drawingml/2006/main">
              <a:rPr lang="es" altLang="en-US" dirty="0"/>
              <a:t>Supongamos que el proceso </a:t>
            </a:r>
            <a:r xmlns:a="http://schemas.openxmlformats.org/drawingml/2006/main">
              <a:rPr lang="es" altLang="en-US" i="1" baseline="-25000" dirty="0"/>
              <a:t>Pi </a:t>
            </a:r>
            <a:r xmlns:a="http://schemas.openxmlformats.org/drawingml/2006/main">
              <a:rPr lang="es" altLang="en-US" i="1" dirty="0"/>
              <a:t>solicita </a:t>
            </a:r>
            <a:r xmlns:a="http://schemas.openxmlformats.org/drawingml/2006/main">
              <a:rPr lang="es" altLang="en-US" dirty="0"/>
              <a:t>un recurso </a:t>
            </a:r>
            <a:r xmlns:a="http://schemas.openxmlformats.org/drawingml/2006/main">
              <a:rPr lang="es" altLang="en-US" i="1" dirty="0" err="1">
                <a:sym typeface="Symbol" panose="05050102010706020507" pitchFamily="18" charset="2"/>
              </a:rPr>
              <a:t>R </a:t>
            </a:r>
            <a:r xmlns:a="http://schemas.openxmlformats.org/drawingml/2006/main">
              <a:rPr lang="es" altLang="en-US" i="1" baseline="-25000" dirty="0" err="1">
                <a:sym typeface="Symbol" panose="05050102010706020507" pitchFamily="18" charset="2"/>
              </a:rPr>
              <a:t>j</a:t>
            </a:r>
            <a:endParaRPr xmlns:a="http://schemas.openxmlformats.org/drawingml/2006/main" lang="en-US" altLang="en-US" i="1" baseline="-25000" dirty="0">
              <a:sym typeface="Symbol" panose="05050102010706020507" pitchFamily="18" charset="2"/>
            </a:endParaRPr>
          </a:p>
          <a:p>
            <a:r xmlns:a="http://schemas.openxmlformats.org/drawingml/2006/main">
              <a:rPr lang="es" altLang="en-US" dirty="0">
                <a:sym typeface="Symbol" panose="05050102010706020507" pitchFamily="18" charset="2"/>
              </a:rPr>
              <a:t>La solicitud solo se puede conceder si la conversión del margen de solicitud en un margen de asignación no da como resultado la formación de un ciclo en el gráfico de asignación de recursos.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29A3144D-3E55-44DD-99C2-5A8149921420}"/>
              </a:ext>
            </a:extLst>
          </p:cNvPr>
          <p:cNvSpPr>
            <a:spLocks noGrp="1" noChangeArrowheads="1"/>
          </p:cNvSpPr>
          <p:nvPr>
            <p:ph type="title"/>
          </p:nvPr>
        </p:nvSpPr>
        <p:spPr>
          <a:xfrm>
            <a:off x="914400" y="238549"/>
            <a:ext cx="7772400" cy="576262"/>
          </a:xfrm>
        </p:spPr>
        <p:txBody>
          <a:bodyPr/>
          <a:lstStyle/>
          <a:p>
            <a:pPr xmlns:a="http://schemas.openxmlformats.org/drawingml/2006/main" eaLnBrk="1" hangingPunct="1"/>
            <a:r xmlns:a="http://schemas.openxmlformats.org/drawingml/2006/main">
              <a:rPr lang="es" altLang="en-US" dirty="0"/>
              <a:t>Algoritmo bancario</a:t>
            </a:r>
          </a:p>
        </p:txBody>
      </p:sp>
      <p:sp>
        <p:nvSpPr>
          <p:cNvPr id="48130" name="Rectangle 3">
            <a:extLst>
              <a:ext uri="{FF2B5EF4-FFF2-40B4-BE49-F238E27FC236}">
                <a16:creationId xmlns:a16="http://schemas.microsoft.com/office/drawing/2014/main" id="{D051B137-35A8-4BCD-B97B-829EA95E2680}"/>
              </a:ext>
            </a:extLst>
          </p:cNvPr>
          <p:cNvSpPr>
            <a:spLocks noGrp="1" noChangeArrowheads="1"/>
          </p:cNvSpPr>
          <p:nvPr>
            <p:ph type="body" idx="1"/>
          </p:nvPr>
        </p:nvSpPr>
        <p:spPr>
          <a:xfrm>
            <a:off x="858838" y="1128713"/>
            <a:ext cx="7706664" cy="4441825"/>
          </a:xfrm>
        </p:spPr>
        <p:txBody>
          <a:bodyPr/>
          <a:lstStyle/>
          <a:p>
            <a:r xmlns:a="http://schemas.openxmlformats.org/drawingml/2006/main">
              <a:rPr lang="es" altLang="en-US" dirty="0"/>
              <a:t>Múltiples instancias de recursos</a:t>
            </a:r>
            <a:br xmlns:a="http://schemas.openxmlformats.org/drawingml/2006/main">
              <a:rPr lang="en-US" altLang="en-US" dirty="0"/>
            </a:br>
            <a:endParaRPr xmlns:a="http://schemas.openxmlformats.org/drawingml/2006/main" lang="en-US" altLang="en-US" dirty="0"/>
          </a:p>
          <a:p>
            <a:r xmlns:a="http://schemas.openxmlformats.org/drawingml/2006/main">
              <a:rPr lang="es" altLang="en-US" dirty="0"/>
              <a:t>Cada proceso debe reclamar a priori el máximo aprovechamiento.</a:t>
            </a:r>
            <a:br xmlns:a="http://schemas.openxmlformats.org/drawingml/2006/main">
              <a:rPr lang="en-US" altLang="en-US" dirty="0"/>
            </a:br>
            <a:endParaRPr xmlns:a="http://schemas.openxmlformats.org/drawingml/2006/main" lang="en-US" altLang="en-US" dirty="0"/>
          </a:p>
          <a:p>
            <a:r xmlns:a="http://schemas.openxmlformats.org/drawingml/2006/main">
              <a:rPr lang="es" altLang="en-US" dirty="0"/>
              <a:t>Cuando un proceso solicita un recurso, es posible que tenga que esperar.</a:t>
            </a:r>
            <a:br xmlns:a="http://schemas.openxmlformats.org/drawingml/2006/main">
              <a:rPr lang="en-US" altLang="en-US" dirty="0"/>
            </a:br>
            <a:endParaRPr xmlns:a="http://schemas.openxmlformats.org/drawingml/2006/main" lang="en-US" altLang="en-US" dirty="0"/>
          </a:p>
          <a:p>
            <a:r xmlns:a="http://schemas.openxmlformats.org/drawingml/2006/main">
              <a:rPr lang="es" altLang="en-US" dirty="0"/>
              <a:t>Cuando un proceso obtiene todos sus recursos debe devolverlos en un tiempo finito.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87FA0DF4-BE04-4A21-8DF8-1258C2593E40}"/>
              </a:ext>
            </a:extLst>
          </p:cNvPr>
          <p:cNvSpPr>
            <a:spLocks noGrp="1" noChangeArrowheads="1"/>
          </p:cNvSpPr>
          <p:nvPr>
            <p:ph type="title"/>
          </p:nvPr>
        </p:nvSpPr>
        <p:spPr>
          <a:xfrm>
            <a:off x="1064237" y="383009"/>
            <a:ext cx="7586662" cy="431800"/>
          </a:xfrm>
        </p:spPr>
        <p:txBody>
          <a:bodyPr/>
          <a:lstStyle/>
          <a:p>
            <a:pPr xmlns:a="http://schemas.openxmlformats.org/drawingml/2006/main" eaLnBrk="1" hangingPunct="1"/>
            <a:r xmlns:a="http://schemas.openxmlformats.org/drawingml/2006/main">
              <a:rPr lang="es" altLang="en-US" sz="2800" dirty="0"/>
              <a:t>Estructuras de datos para el </a:t>
            </a:r>
            <a:r xmlns:a="http://schemas.openxmlformats.org/drawingml/2006/main">
              <a:rPr lang="es" altLang="ja-JP" sz="2800" dirty="0"/>
              <a:t>algoritmo </a:t>
            </a:r>
            <a:endParaRPr xmlns:a="http://schemas.openxmlformats.org/drawingml/2006/main" lang="en-US" altLang="en-US" sz="2800" dirty="0"/>
            <a:r xmlns:a="http://schemas.openxmlformats.org/drawingml/2006/main">
              <a:rPr lang="es" altLang="en-US" sz="2800" dirty="0"/>
              <a:t>bancario</a:t>
            </a:r>
          </a:p>
        </p:txBody>
      </p:sp>
      <p:sp>
        <p:nvSpPr>
          <p:cNvPr id="50178" name="Rectangle 3">
            <a:extLst>
              <a:ext uri="{FF2B5EF4-FFF2-40B4-BE49-F238E27FC236}">
                <a16:creationId xmlns:a16="http://schemas.microsoft.com/office/drawing/2014/main" id="{9D3FB76A-D010-4081-9D81-A9865380F002}"/>
              </a:ext>
            </a:extLst>
          </p:cNvPr>
          <p:cNvSpPr>
            <a:spLocks noGrp="1" noChangeArrowheads="1"/>
          </p:cNvSpPr>
          <p:nvPr>
            <p:ph type="body" idx="1"/>
          </p:nvPr>
        </p:nvSpPr>
        <p:spPr>
          <a:xfrm>
            <a:off x="1192213" y="1654175"/>
            <a:ext cx="7370762" cy="4387850"/>
          </a:xfrm>
        </p:spPr>
        <p:txBody>
          <a:bodyPr/>
          <a:lstStyle/>
          <a:p>
            <a:r xmlns:a="http://schemas.openxmlformats.org/drawingml/2006/main">
              <a:rPr lang="es" altLang="en-US" b="1" dirty="0"/>
              <a:t>Disponible </a:t>
            </a:r>
            <a:r xmlns:a="http://schemas.openxmlformats.org/drawingml/2006/main">
              <a:rPr lang="es" altLang="en-US" i="1" dirty="0"/>
              <a:t>: </a:t>
            </a:r>
            <a:r xmlns:a="http://schemas.openxmlformats.org/drawingml/2006/main">
              <a:rPr lang="es" altLang="en-US" dirty="0"/>
              <a:t>Vector de longitud </a:t>
            </a:r>
            <a:r xmlns:a="http://schemas.openxmlformats.org/drawingml/2006/main">
              <a:rPr lang="es" altLang="en-US" i="1" dirty="0"/>
              <a:t>m </a:t>
            </a:r>
            <a:r xmlns:a="http://schemas.openxmlformats.org/drawingml/2006/main">
              <a:rPr lang="es" altLang="en-US" dirty="0"/>
              <a:t>. Si está disponible [ </a:t>
            </a:r>
            <a:r xmlns:a="http://schemas.openxmlformats.org/drawingml/2006/main">
              <a:rPr lang="es" altLang="en-US" i="1" dirty="0"/>
              <a:t>j </a:t>
            </a:r>
            <a:r xmlns:a="http://schemas.openxmlformats.org/drawingml/2006/main">
              <a:rPr lang="es" altLang="en-US" dirty="0"/>
              <a:t>] = </a:t>
            </a:r>
            <a:r xmlns:a="http://schemas.openxmlformats.org/drawingml/2006/main">
              <a:rPr lang="es" altLang="en-US" i="1" dirty="0"/>
              <a:t>k </a:t>
            </a:r>
            <a:r xmlns:a="http://schemas.openxmlformats.org/drawingml/2006/main">
              <a:rPr lang="es" altLang="en-US" dirty="0"/>
              <a:t>, hay </a:t>
            </a:r>
            <a:r xmlns:a="http://schemas.openxmlformats.org/drawingml/2006/main">
              <a:rPr lang="es" altLang="en-US" i="1" dirty="0"/>
              <a:t>k </a:t>
            </a:r>
            <a:r xmlns:a="http://schemas.openxmlformats.org/drawingml/2006/main">
              <a:rPr lang="es" altLang="en-US" dirty="0"/>
              <a:t>instancias del tipo de recurso </a:t>
            </a:r>
            <a:r xmlns:a="http://schemas.openxmlformats.org/drawingml/2006/main">
              <a:rPr lang="es" altLang="en-US" i="1" dirty="0" err="1"/>
              <a:t>R </a:t>
            </a:r>
            <a:r xmlns:a="http://schemas.openxmlformats.org/drawingml/2006/main">
              <a:rPr lang="es" altLang="en-US" i="1" baseline="-25000" dirty="0" err="1"/>
              <a:t>j</a:t>
            </a:r>
            <a:r xmlns:a="http://schemas.openxmlformats.org/drawingml/2006/main">
              <a:rPr lang="es" altLang="en-US" baseline="-25000" dirty="0"/>
              <a:t>  </a:t>
            </a:r>
            <a:r xmlns:a="http://schemas.openxmlformats.org/drawingml/2006/main">
              <a:rPr lang="es" altLang="en-US" dirty="0"/>
              <a:t>disponible</a:t>
            </a:r>
          </a:p>
          <a:p>
            <a:endParaRPr lang="en-US" altLang="en-US" sz="800" dirty="0"/>
          </a:p>
          <a:p>
            <a:r xmlns:a="http://schemas.openxmlformats.org/drawingml/2006/main">
              <a:rPr lang="es" altLang="en-US" b="1" dirty="0">
                <a:solidFill>
                  <a:srgbClr val="000000"/>
                </a:solidFill>
              </a:rPr>
              <a:t>Máx </a:t>
            </a:r>
            <a:r xmlns:a="http://schemas.openxmlformats.org/drawingml/2006/main">
              <a:rPr lang="es" altLang="en-US" i="1" dirty="0"/>
              <a:t>: matriz nxm </a:t>
            </a:r>
            <a:r xmlns:a="http://schemas.openxmlformats.org/drawingml/2006/main">
              <a:rPr lang="es" altLang="en-US" dirty="0"/>
              <a:t>. Si </a:t>
            </a:r>
            <a:r xmlns:a="http://schemas.openxmlformats.org/drawingml/2006/main">
              <a:rPr lang="es" altLang="en-US" i="1" dirty="0"/>
              <a:t>Max </a:t>
            </a:r>
            <a:r xmlns:a="http://schemas.openxmlformats.org/drawingml/2006/main">
              <a:rPr lang="es" altLang="en-US" dirty="0"/>
              <a:t>[ </a:t>
            </a:r>
            <a:r xmlns:a="http://schemas.openxmlformats.org/drawingml/2006/main">
              <a:rPr lang="es" altLang="en-US" i="1" dirty="0" err="1"/>
              <a:t>i,j </a:t>
            </a:r>
            <a:r xmlns:a="http://schemas.openxmlformats.org/drawingml/2006/main">
              <a:rPr lang="es" altLang="en-US" dirty="0"/>
              <a:t>] = </a:t>
            </a:r>
            <a:r xmlns:a="http://schemas.openxmlformats.org/drawingml/2006/main">
              <a:rPr lang="es" altLang="en-US" i="1" dirty="0"/>
              <a:t>k </a:t>
            </a:r>
            <a:r xmlns:a="http://schemas.openxmlformats.org/drawingml/2006/main">
              <a:rPr lang="es" altLang="en-US" dirty="0"/>
              <a:t>, entonces procesa </a:t>
            </a:r>
            <a:r xmlns:a="http://schemas.openxmlformats.org/drawingml/2006/main">
              <a:rPr lang="es" altLang="en-US" i="1" dirty="0"/>
              <a:t>P </a:t>
            </a:r>
            <a:r xmlns:a="http://schemas.openxmlformats.org/drawingml/2006/main">
              <a:rPr lang="es" altLang="en-US" i="1" baseline="-25000" dirty="0"/>
              <a:t>i</a:t>
            </a:r>
            <a:r xmlns:a="http://schemas.openxmlformats.org/drawingml/2006/main">
              <a:rPr lang="es" altLang="en-US" i="1" dirty="0"/>
              <a:t> </a:t>
            </a:r>
            <a:r xmlns:a="http://schemas.openxmlformats.org/drawingml/2006/main">
              <a:rPr lang="es" altLang="en-US" dirty="0"/>
              <a:t>puede solicitar como máximo </a:t>
            </a:r>
            <a:r xmlns:a="http://schemas.openxmlformats.org/drawingml/2006/main">
              <a:rPr lang="es" altLang="en-US" i="1" dirty="0"/>
              <a:t>k </a:t>
            </a:r>
            <a:r xmlns:a="http://schemas.openxmlformats.org/drawingml/2006/main">
              <a:rPr lang="es" altLang="en-US" dirty="0"/>
              <a:t>instancias del tipo de recurso </a:t>
            </a:r>
            <a:r xmlns:a="http://schemas.openxmlformats.org/drawingml/2006/main">
              <a:rPr lang="es" altLang="en-US" i="1" dirty="0" err="1"/>
              <a:t>R </a:t>
            </a:r>
            <a:r xmlns:a="http://schemas.openxmlformats.org/drawingml/2006/main">
              <a:rPr lang="es" altLang="en-US" i="1" baseline="-25000" dirty="0" err="1"/>
              <a:t>j</a:t>
            </a:r>
            <a:endParaRPr xmlns:a="http://schemas.openxmlformats.org/drawingml/2006/main" lang="en-US" altLang="en-US" i="1" baseline="-25000" dirty="0"/>
          </a:p>
          <a:p>
            <a:endParaRPr lang="en-US" altLang="en-US" sz="800" i="1" baseline="-25000" dirty="0"/>
          </a:p>
          <a:p>
            <a:r xmlns:a="http://schemas.openxmlformats.org/drawingml/2006/main">
              <a:rPr lang="es" altLang="en-US" b="1" dirty="0">
                <a:solidFill>
                  <a:srgbClr val="000000"/>
                </a:solidFill>
              </a:rPr>
              <a:t>Asignación </a:t>
            </a:r>
            <a:r xmlns:a="http://schemas.openxmlformats.org/drawingml/2006/main">
              <a:rPr lang="es" altLang="en-US" i="1" dirty="0"/>
              <a:t>: matriz n </a:t>
            </a:r>
            <a:r xmlns:a="http://schemas.openxmlformats.org/drawingml/2006/main">
              <a:rPr lang="es" altLang="en-US" dirty="0"/>
              <a:t>x </a:t>
            </a:r>
            <a:r xmlns:a="http://schemas.openxmlformats.org/drawingml/2006/main">
              <a:rPr lang="es" altLang="en-US" i="1" dirty="0"/>
              <a:t>m </a:t>
            </a:r>
            <a:r xmlns:a="http://schemas.openxmlformats.org/drawingml/2006/main">
              <a:rPr lang="es" altLang="en-US" dirty="0"/>
              <a:t>. Si Asignación[ </a:t>
            </a:r>
            <a:r xmlns:a="http://schemas.openxmlformats.org/drawingml/2006/main">
              <a:rPr lang="es" altLang="en-US" i="1" dirty="0" err="1"/>
              <a:t>i,j </a:t>
            </a:r>
            <a:r xmlns:a="http://schemas.openxmlformats.org/drawingml/2006/main">
              <a:rPr lang="es" altLang="en-US" dirty="0"/>
              <a:t>] = </a:t>
            </a:r>
            <a:r xmlns:a="http://schemas.openxmlformats.org/drawingml/2006/main">
              <a:rPr lang="es" altLang="en-US" i="1" dirty="0"/>
              <a:t>k </a:t>
            </a:r>
            <a:r xmlns:a="http://schemas.openxmlformats.org/drawingml/2006/main">
              <a:rPr lang="es" altLang="en-US" dirty="0"/>
              <a:t>entonces </a:t>
            </a:r>
            <a:r xmlns:a="http://schemas.openxmlformats.org/drawingml/2006/main">
              <a:rPr lang="es" altLang="en-US" i="1" dirty="0"/>
              <a:t>a P </a:t>
            </a:r>
            <a:r xmlns:a="http://schemas.openxmlformats.org/drawingml/2006/main">
              <a:rPr lang="es" altLang="en-US" i="1" baseline="-25000" dirty="0"/>
              <a:t>i </a:t>
            </a:r>
            <a:r xmlns:a="http://schemas.openxmlformats.org/drawingml/2006/main">
              <a:rPr lang="es" altLang="en-US" dirty="0"/>
              <a:t>se le asignan actualmente </a:t>
            </a:r>
            <a:r xmlns:a="http://schemas.openxmlformats.org/drawingml/2006/main">
              <a:rPr lang="es" altLang="en-US" i="1" dirty="0"/>
              <a:t>k </a:t>
            </a:r>
            <a:r xmlns:a="http://schemas.openxmlformats.org/drawingml/2006/main">
              <a:rPr lang="es" altLang="en-US" dirty="0"/>
              <a:t>instancias de </a:t>
            </a:r>
            <a:r xmlns:a="http://schemas.openxmlformats.org/drawingml/2006/main">
              <a:rPr lang="es" altLang="en-US" i="1" dirty="0" err="1"/>
              <a:t>R </a:t>
            </a:r>
            <a:r xmlns:a="http://schemas.openxmlformats.org/drawingml/2006/main">
              <a:rPr lang="es" altLang="en-US" i="1" baseline="-25000" dirty="0" err="1"/>
              <a:t>j</a:t>
            </a:r>
            <a:endParaRPr xmlns:a="http://schemas.openxmlformats.org/drawingml/2006/main" lang="en-US" altLang="en-US" i="1" baseline="-25000" dirty="0"/>
          </a:p>
          <a:p>
            <a:endParaRPr lang="en-US" altLang="en-US" sz="800" i="1" baseline="-25000" dirty="0"/>
          </a:p>
          <a:p>
            <a:r xmlns:a="http://schemas.openxmlformats.org/drawingml/2006/main">
              <a:rPr lang="es" altLang="en-US" b="1" dirty="0">
                <a:solidFill>
                  <a:srgbClr val="000000"/>
                </a:solidFill>
              </a:rPr>
              <a:t>Necesidad </a:t>
            </a:r>
            <a:r xmlns:a="http://schemas.openxmlformats.org/drawingml/2006/main">
              <a:rPr lang="es" altLang="en-US" i="1" dirty="0"/>
              <a:t>: matriz n </a:t>
            </a:r>
            <a:r xmlns:a="http://schemas.openxmlformats.org/drawingml/2006/main">
              <a:rPr lang="es" altLang="en-US" dirty="0"/>
              <a:t>x </a:t>
            </a:r>
            <a:r xmlns:a="http://schemas.openxmlformats.org/drawingml/2006/main">
              <a:rPr lang="es" altLang="en-US" i="1" dirty="0"/>
              <a:t>m </a:t>
            </a:r>
            <a:r xmlns:a="http://schemas.openxmlformats.org/drawingml/2006/main">
              <a:rPr lang="es" altLang="en-US" dirty="0"/>
              <a:t>. Si </a:t>
            </a:r>
            <a:r xmlns:a="http://schemas.openxmlformats.org/drawingml/2006/main">
              <a:rPr lang="es" altLang="en-US" i="1" dirty="0"/>
              <a:t>Need </a:t>
            </a:r>
            <a:r xmlns:a="http://schemas.openxmlformats.org/drawingml/2006/main">
              <a:rPr lang="es" altLang="en-US" dirty="0"/>
              <a:t>[ </a:t>
            </a:r>
            <a:r xmlns:a="http://schemas.openxmlformats.org/drawingml/2006/main">
              <a:rPr lang="es" altLang="en-US" i="1" dirty="0" err="1"/>
              <a:t>i,j </a:t>
            </a:r>
            <a:r xmlns:a="http://schemas.openxmlformats.org/drawingml/2006/main">
              <a:rPr lang="es" altLang="en-US" dirty="0"/>
              <a:t>] = </a:t>
            </a:r>
            <a:r xmlns:a="http://schemas.openxmlformats.org/drawingml/2006/main">
              <a:rPr lang="es" altLang="en-US" i="1" dirty="0"/>
              <a:t>k </a:t>
            </a:r>
            <a:r xmlns:a="http://schemas.openxmlformats.org/drawingml/2006/main">
              <a:rPr lang="es" altLang="en-US" dirty="0"/>
              <a:t>, entonces </a:t>
            </a:r>
            <a:r xmlns:a="http://schemas.openxmlformats.org/drawingml/2006/main">
              <a:rPr lang="es" altLang="en-US" i="1" dirty="0"/>
              <a:t>P </a:t>
            </a:r>
            <a:r xmlns:a="http://schemas.openxmlformats.org/drawingml/2006/main">
              <a:rPr lang="es" altLang="en-US" i="1" baseline="-25000" dirty="0"/>
              <a:t>i </a:t>
            </a:r>
            <a:r xmlns:a="http://schemas.openxmlformats.org/drawingml/2006/main">
              <a:rPr lang="es" altLang="en-US" dirty="0"/>
              <a:t>puede necesitar </a:t>
            </a:r>
            <a:r xmlns:a="http://schemas.openxmlformats.org/drawingml/2006/main">
              <a:rPr lang="es" altLang="en-US" i="1" dirty="0"/>
              <a:t>k </a:t>
            </a:r>
            <a:r xmlns:a="http://schemas.openxmlformats.org/drawingml/2006/main">
              <a:rPr lang="es" altLang="en-US" dirty="0"/>
              <a:t>instancias más de </a:t>
            </a:r>
            <a:r xmlns:a="http://schemas.openxmlformats.org/drawingml/2006/main">
              <a:rPr lang="es" altLang="en-US" i="1" dirty="0" err="1"/>
              <a:t>R </a:t>
            </a:r>
            <a:r xmlns:a="http://schemas.openxmlformats.org/drawingml/2006/main">
              <a:rPr lang="es" altLang="en-US" i="1" baseline="-25000" dirty="0" err="1"/>
              <a:t>j</a:t>
            </a:r>
            <a:r xmlns:a="http://schemas.openxmlformats.org/drawingml/2006/main">
              <a:rPr lang="es" altLang="en-US" baseline="-25000" dirty="0"/>
              <a:t> </a:t>
            </a:r>
            <a:r xmlns:a="http://schemas.openxmlformats.org/drawingml/2006/main">
              <a:rPr lang="es" altLang="en-US" dirty="0"/>
              <a:t>para completar su tarea</a:t>
            </a:r>
          </a:p>
          <a:p>
            <a:pPr xmlns:a="http://schemas.openxmlformats.org/drawingml/2006/main" lvl="2">
              <a:buFont typeface="Webdings" panose="05030102010509060703" pitchFamily="18" charset="2"/>
              <a:buNone/>
            </a:pPr>
            <a:br xmlns:a="http://schemas.openxmlformats.org/drawingml/2006/main">
              <a:rPr lang="en-US" altLang="en-US" dirty="0"/>
            </a:br>
            <a:r xmlns:a="http://schemas.openxmlformats.org/drawingml/2006/main">
              <a:rPr lang="es" altLang="en-US" i="1" dirty="0"/>
              <a:t>Necesidad </a:t>
            </a:r>
            <a:r xmlns:a="http://schemas.openxmlformats.org/drawingml/2006/main">
              <a:rPr lang="es" altLang="en-US" dirty="0"/>
              <a:t>[ </a:t>
            </a:r>
            <a:r xmlns:a="http://schemas.openxmlformats.org/drawingml/2006/main">
              <a:rPr lang="es" altLang="en-US" i="1" dirty="0" err="1"/>
              <a:t>i,j </a:t>
            </a:r>
            <a:r xmlns:a="http://schemas.openxmlformats.org/drawingml/2006/main">
              <a:rPr lang="es" altLang="en-US" i="1" dirty="0"/>
              <a:t>] </a:t>
            </a:r>
            <a:r xmlns:a="http://schemas.openxmlformats.org/drawingml/2006/main">
              <a:rPr lang="es" altLang="en-US" dirty="0"/>
              <a:t>= </a:t>
            </a:r>
            <a:r xmlns:a="http://schemas.openxmlformats.org/drawingml/2006/main">
              <a:rPr lang="es" altLang="en-US" i="1" dirty="0"/>
              <a:t>Máx. </a:t>
            </a:r>
            <a:r xmlns:a="http://schemas.openxmlformats.org/drawingml/2006/main">
              <a:rPr lang="es" altLang="en-US" dirty="0"/>
              <a:t>[ </a:t>
            </a:r>
            <a:r xmlns:a="http://schemas.openxmlformats.org/drawingml/2006/main">
              <a:rPr lang="es" altLang="en-US" i="1" dirty="0" err="1"/>
              <a:t>i,j </a:t>
            </a:r>
            <a:r xmlns:a="http://schemas.openxmlformats.org/drawingml/2006/main">
              <a:rPr lang="es" altLang="en-US" dirty="0"/>
              <a:t>] – </a:t>
            </a:r>
            <a:r xmlns:a="http://schemas.openxmlformats.org/drawingml/2006/main">
              <a:rPr lang="es" altLang="en-US" i="1" dirty="0"/>
              <a:t>Asignación </a:t>
            </a:r>
            <a:r xmlns:a="http://schemas.openxmlformats.org/drawingml/2006/main">
              <a:rPr lang="es" altLang="en-US" dirty="0"/>
              <a:t>[ </a:t>
            </a:r>
            <a:r xmlns:a="http://schemas.openxmlformats.org/drawingml/2006/main">
              <a:rPr lang="es" altLang="en-US" i="1" dirty="0" err="1"/>
              <a:t>i,j </a:t>
            </a:r>
            <a:r xmlns:a="http://schemas.openxmlformats.org/drawingml/2006/main">
              <a:rPr lang="es" altLang="en-US" dirty="0"/>
              <a:t>]</a:t>
            </a:r>
          </a:p>
        </p:txBody>
      </p:sp>
      <p:sp>
        <p:nvSpPr>
          <p:cNvPr id="50179" name="Text Box 4">
            <a:extLst>
              <a:ext uri="{FF2B5EF4-FFF2-40B4-BE49-F238E27FC236}">
                <a16:creationId xmlns:a16="http://schemas.microsoft.com/office/drawing/2014/main" id="{AE86C5C3-E474-4D7C-8E73-3297B5AF2937}"/>
              </a:ext>
            </a:extLst>
          </p:cNvPr>
          <p:cNvSpPr txBox="1">
            <a:spLocks noChangeArrowheads="1"/>
          </p:cNvSpPr>
          <p:nvPr/>
        </p:nvSpPr>
        <p:spPr bwMode="auto">
          <a:xfrm>
            <a:off x="950913" y="1108075"/>
            <a:ext cx="693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xmlns:a="http://schemas.openxmlformats.org/drawingml/2006/main">
              <a:spcBef>
                <a:spcPct val="50000"/>
              </a:spcBef>
              <a:buClrTx/>
              <a:buSzTx/>
              <a:buFontTx/>
              <a:buNone/>
            </a:pPr>
            <a:r xmlns:a="http://schemas.openxmlformats.org/drawingml/2006/main">
              <a:rPr kumimoji="0" lang="es" altLang="en-US" dirty="0"/>
              <a:t>Sea </a:t>
            </a:r>
            <a:r xmlns:a="http://schemas.openxmlformats.org/drawingml/2006/main">
              <a:rPr kumimoji="0" lang="es" altLang="en-US" i="1" dirty="0"/>
              <a:t>n </a:t>
            </a:r>
            <a:r xmlns:a="http://schemas.openxmlformats.org/drawingml/2006/main">
              <a:rPr kumimoji="0" lang="es" altLang="en-US" dirty="0"/>
              <a:t>= número de procesos y </a:t>
            </a:r>
            <a:r xmlns:a="http://schemas.openxmlformats.org/drawingml/2006/main">
              <a:rPr kumimoji="0" lang="es" altLang="en-US" i="1" dirty="0"/>
              <a:t>m </a:t>
            </a:r>
            <a:r xmlns:a="http://schemas.openxmlformats.org/drawingml/2006/main">
              <a:rPr kumimoji="0" lang="es" altLang="en-US" dirty="0"/>
              <a:t>= número de tipos de recursos.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2790C097-F637-4E56-9DE9-9732B5BC1693}"/>
              </a:ext>
            </a:extLst>
          </p:cNvPr>
          <p:cNvSpPr>
            <a:spLocks noGrp="1" noChangeArrowheads="1"/>
          </p:cNvSpPr>
          <p:nvPr>
            <p:ph type="title"/>
          </p:nvPr>
        </p:nvSpPr>
        <p:spPr>
          <a:xfrm>
            <a:off x="457200" y="232005"/>
            <a:ext cx="8229600" cy="576262"/>
          </a:xfrm>
        </p:spPr>
        <p:txBody>
          <a:bodyPr/>
          <a:lstStyle/>
          <a:p>
            <a:pPr xmlns:a="http://schemas.openxmlformats.org/drawingml/2006/main" eaLnBrk="1" hangingPunct="1"/>
            <a:r xmlns:a="http://schemas.openxmlformats.org/drawingml/2006/main">
              <a:rPr lang="es" altLang="en-US" dirty="0"/>
              <a:t>Algoritmo de seguridad</a:t>
            </a:r>
          </a:p>
        </p:txBody>
      </p:sp>
      <p:sp>
        <p:nvSpPr>
          <p:cNvPr id="52226" name="Rectangle 3">
            <a:extLst>
              <a:ext uri="{FF2B5EF4-FFF2-40B4-BE49-F238E27FC236}">
                <a16:creationId xmlns:a16="http://schemas.microsoft.com/office/drawing/2014/main" id="{3636911B-2CB1-426E-842A-DA9B0800644E}"/>
              </a:ext>
            </a:extLst>
          </p:cNvPr>
          <p:cNvSpPr>
            <a:spLocks noGrp="1" noChangeArrowheads="1"/>
          </p:cNvSpPr>
          <p:nvPr>
            <p:ph type="body" idx="1"/>
          </p:nvPr>
        </p:nvSpPr>
        <p:spPr>
          <a:xfrm>
            <a:off x="885825" y="1157288"/>
            <a:ext cx="7372350" cy="4943475"/>
          </a:xfrm>
        </p:spPr>
        <p:txBody>
          <a:bodyPr/>
          <a:lstStyle/>
          <a:p>
            <a:pPr xmlns:a="http://schemas.openxmlformats.org/drawingml/2006/main" marL="342900" indent="-342900">
              <a:buFont typeface="+mj-lt"/>
              <a:buAutoNum type="arabicPeriod"/>
            </a:pPr>
            <a:r xmlns:a="http://schemas.openxmlformats.org/drawingml/2006/main">
              <a:rPr lang="es" altLang="en-US" dirty="0"/>
              <a:t>dejar </a:t>
            </a:r>
            <a:r xmlns:a="http://schemas.openxmlformats.org/drawingml/2006/main">
              <a:rPr lang="es" altLang="en-US" b="1" i="1" dirty="0">
                <a:solidFill>
                  <a:srgbClr val="000000"/>
                </a:solidFill>
              </a:rPr>
              <a:t>trabajar</a:t>
            </a:r>
            <a:r xmlns:a="http://schemas.openxmlformats.org/drawingml/2006/main">
              <a:rPr lang="es" altLang="en-US" i="1" dirty="0">
                <a:solidFill>
                  <a:srgbClr val="000000"/>
                </a:solidFill>
              </a:rPr>
              <a:t> </a:t>
            </a:r>
            <a:r xmlns:a="http://schemas.openxmlformats.org/drawingml/2006/main">
              <a:rPr lang="es" altLang="en-US" dirty="0"/>
              <a:t>y </a:t>
            </a:r>
            <a:r xmlns:a="http://schemas.openxmlformats.org/drawingml/2006/main">
              <a:rPr lang="es" altLang="en-US" b="1" i="1" dirty="0">
                <a:solidFill>
                  <a:srgbClr val="000000"/>
                </a:solidFill>
              </a:rPr>
              <a:t>terminar</a:t>
            </a:r>
            <a:r xmlns:a="http://schemas.openxmlformats.org/drawingml/2006/main">
              <a:rPr lang="es" altLang="en-US" dirty="0">
                <a:solidFill>
                  <a:srgbClr val="000000"/>
                </a:solidFill>
              </a:rPr>
              <a:t> </a:t>
            </a:r>
            <a:r xmlns:a="http://schemas.openxmlformats.org/drawingml/2006/main">
              <a:rPr lang="es" altLang="en-US" dirty="0"/>
              <a:t>ser vectores de longitud </a:t>
            </a:r>
            <a:r xmlns:a="http://schemas.openxmlformats.org/drawingml/2006/main">
              <a:rPr lang="es" altLang="en-US" i="1" dirty="0"/>
              <a:t>m </a:t>
            </a:r>
            <a:r xmlns:a="http://schemas.openxmlformats.org/drawingml/2006/main">
              <a:rPr lang="es" altLang="en-US" dirty="0"/>
              <a:t>y </a:t>
            </a:r>
            <a:r xmlns:a="http://schemas.openxmlformats.org/drawingml/2006/main">
              <a:rPr lang="es" altLang="en-US" i="1" dirty="0"/>
              <a:t>n </a:t>
            </a:r>
            <a:r xmlns:a="http://schemas.openxmlformats.org/drawingml/2006/main">
              <a:rPr lang="es" altLang="en-US" dirty="0"/>
              <a:t>, respectivamente. Inicializar:</a:t>
            </a:r>
          </a:p>
          <a:p>
            <a:pPr xmlns:a="http://schemas.openxmlformats.org/drawingml/2006/main" marL="1543050" lvl="3" indent="-342900">
              <a:lnSpc>
                <a:spcPct val="90000"/>
              </a:lnSpc>
              <a:buFontTx/>
              <a:buNone/>
            </a:pPr>
            <a:r xmlns:a="http://schemas.openxmlformats.org/drawingml/2006/main">
              <a:rPr lang="es" altLang="en-US" b="1" i="1" dirty="0"/>
              <a:t>Trabajo </a:t>
            </a:r>
            <a:r xmlns:a="http://schemas.openxmlformats.org/drawingml/2006/main">
              <a:rPr lang="es" altLang="en-US" b="1" dirty="0"/>
              <a:t>= </a:t>
            </a:r>
            <a:r xmlns:a="http://schemas.openxmlformats.org/drawingml/2006/main">
              <a:rPr lang="es" altLang="en-US" b="1" i="1" dirty="0"/>
              <a:t>Disponible</a:t>
            </a:r>
          </a:p>
          <a:p>
            <a:pPr xmlns:a="http://schemas.openxmlformats.org/drawingml/2006/main" marL="1543050" lvl="3" indent="-342900">
              <a:lnSpc>
                <a:spcPct val="90000"/>
              </a:lnSpc>
              <a:buFontTx/>
              <a:buNone/>
            </a:pPr>
            <a:r xmlns:a="http://schemas.openxmlformats.org/drawingml/2006/main">
              <a:rPr lang="es" altLang="en-US" b="1" i="1" dirty="0"/>
              <a:t>Finalizar </a:t>
            </a:r>
            <a:r xmlns:a="http://schemas.openxmlformats.org/drawingml/2006/main">
              <a:rPr lang="es" altLang="en-US" b="1" dirty="0"/>
              <a:t>[ </a:t>
            </a:r>
            <a:r xmlns:a="http://schemas.openxmlformats.org/drawingml/2006/main">
              <a:rPr lang="es" altLang="en-US" b="1" i="1" dirty="0"/>
              <a:t>i </a:t>
            </a:r>
            <a:r xmlns:a="http://schemas.openxmlformats.org/drawingml/2006/main">
              <a:rPr lang="es" altLang="en-US" b="1" dirty="0"/>
              <a:t>] = </a:t>
            </a:r>
            <a:r xmlns:a="http://schemas.openxmlformats.org/drawingml/2006/main">
              <a:rPr lang="es" altLang="en-US" b="1" i="1" dirty="0"/>
              <a:t>falso </a:t>
            </a:r>
            <a:r xmlns:a="http://schemas.openxmlformats.org/drawingml/2006/main">
              <a:rPr lang="es" altLang="en-US" b="1" dirty="0"/>
              <a:t>para </a:t>
            </a:r>
            <a:r xmlns:a="http://schemas.openxmlformats.org/drawingml/2006/main">
              <a:rPr lang="es" altLang="en-US" b="1" i="1" dirty="0"/>
              <a:t>i </a:t>
            </a:r>
            <a:r xmlns:a="http://schemas.openxmlformats.org/drawingml/2006/main">
              <a:rPr lang="es" altLang="en-US" b="1" dirty="0"/>
              <a:t>= 0, 1,…, </a:t>
            </a:r>
            <a:r xmlns:a="http://schemas.openxmlformats.org/drawingml/2006/main">
              <a:rPr lang="es" altLang="en-US" b="1" i="1" dirty="0"/>
              <a:t>n- </a:t>
            </a:r>
            <a:r xmlns:a="http://schemas.openxmlformats.org/drawingml/2006/main">
              <a:rPr lang="es" altLang="en-US" b="1" dirty="0"/>
              <a:t>1</a:t>
            </a:r>
          </a:p>
          <a:p>
            <a:pPr marL="1543050" lvl="3" indent="-342900">
              <a:lnSpc>
                <a:spcPct val="90000"/>
              </a:lnSpc>
              <a:buFontTx/>
              <a:buNone/>
            </a:pPr>
            <a:endParaRPr lang="en-US" altLang="en-US" sz="800" dirty="0"/>
          </a:p>
          <a:p>
            <a:pPr xmlns:a="http://schemas.openxmlformats.org/drawingml/2006/main" marL="342900" indent="-342900">
              <a:lnSpc>
                <a:spcPct val="90000"/>
              </a:lnSpc>
              <a:buFont typeface="+mj-lt"/>
              <a:buAutoNum type="arabicPeriod"/>
            </a:pPr>
            <a:r xmlns:a="http://schemas.openxmlformats.org/drawingml/2006/main">
              <a:rPr lang="es" altLang="en-US" dirty="0"/>
              <a:t>encontrar una </a:t>
            </a:r>
            <a:r xmlns:a="http://schemas.openxmlformats.org/drawingml/2006/main">
              <a:rPr lang="es" altLang="en-US" b="1" i="1" dirty="0"/>
              <a:t>yo</a:t>
            </a:r>
            <a:r xmlns:a="http://schemas.openxmlformats.org/drawingml/2006/main">
              <a:rPr lang="es" altLang="en-US" i="1" dirty="0"/>
              <a:t> </a:t>
            </a:r>
            <a:r xmlns:a="http://schemas.openxmlformats.org/drawingml/2006/main">
              <a:rPr lang="es" altLang="en-US" dirty="0"/>
              <a:t>tal que ambos:</a:t>
            </a:r>
          </a:p>
          <a:p>
            <a:pPr xmlns:a="http://schemas.openxmlformats.org/drawingml/2006/main" marL="800100" lvl="1" indent="-342900">
              <a:lnSpc>
                <a:spcPct val="90000"/>
              </a:lnSpc>
              <a:buFont typeface="Monotype Sorts" pitchFamily="-84" charset="2"/>
              <a:buNone/>
            </a:pPr>
            <a:r xmlns:a="http://schemas.openxmlformats.org/drawingml/2006/main">
              <a:rPr lang="es" altLang="en-US" dirty="0"/>
              <a:t>(a) </a:t>
            </a:r>
            <a:r xmlns:a="http://schemas.openxmlformats.org/drawingml/2006/main">
              <a:rPr lang="es" altLang="en-US" b="1" i="1" dirty="0"/>
              <a:t>Finalizar </a:t>
            </a:r>
            <a:r xmlns:a="http://schemas.openxmlformats.org/drawingml/2006/main">
              <a:rPr lang="es" altLang="en-US" b="1" dirty="0"/>
              <a:t>[ </a:t>
            </a:r>
            <a:r xmlns:a="http://schemas.openxmlformats.org/drawingml/2006/main">
              <a:rPr lang="es" altLang="en-US" b="1" i="1" dirty="0"/>
              <a:t>i </a:t>
            </a:r>
            <a:r xmlns:a="http://schemas.openxmlformats.org/drawingml/2006/main">
              <a:rPr lang="es" altLang="en-US" b="1" dirty="0"/>
              <a:t>] = </a:t>
            </a:r>
            <a:r xmlns:a="http://schemas.openxmlformats.org/drawingml/2006/main">
              <a:rPr lang="es" altLang="en-US" b="1" i="1" dirty="0"/>
              <a:t>falso</a:t>
            </a:r>
            <a:endParaRPr xmlns:a="http://schemas.openxmlformats.org/drawingml/2006/main" lang="en-US" altLang="en-US" b="1" dirty="0"/>
          </a:p>
          <a:p>
            <a:pPr xmlns:a="http://schemas.openxmlformats.org/drawingml/2006/main" marL="800100" lvl="1" indent="-342900">
              <a:lnSpc>
                <a:spcPct val="90000"/>
              </a:lnSpc>
              <a:buFont typeface="Monotype Sorts" pitchFamily="-84" charset="2"/>
              <a:buNone/>
            </a:pPr>
            <a:r xmlns:a="http://schemas.openxmlformats.org/drawingml/2006/main">
              <a:rPr lang="es" altLang="en-US" dirty="0"/>
              <a:t>(b </a:t>
            </a:r>
            <a:r xmlns:a="http://schemas.openxmlformats.org/drawingml/2006/main">
              <a:rPr lang="es" altLang="en-US" b="1" i="1" baseline="-25000" dirty="0" err="1"/>
              <a:t>) </a:t>
            </a:r>
            <a:r xmlns:a="http://schemas.openxmlformats.org/drawingml/2006/main">
              <a:rPr lang="es" altLang="en-US" b="1" i="1" dirty="0" err="1"/>
              <a:t>Necesito</a:t>
            </a:r>
            <a:r xmlns:a="http://schemas.openxmlformats.org/drawingml/2006/main">
              <a:rPr lang="es" altLang="en-US" b="1" dirty="0"/>
              <a:t> </a:t>
            </a:r>
            <a:r xmlns:a="http://schemas.openxmlformats.org/drawingml/2006/main">
              <a:rPr lang="es" altLang="en-US" b="1" dirty="0">
                <a:sym typeface="Symbol" panose="05050102010706020507" pitchFamily="18" charset="2"/>
              </a:rPr>
              <a:t> </a:t>
            </a:r>
            <a:r xmlns:a="http://schemas.openxmlformats.org/drawingml/2006/main">
              <a:rPr lang="es" altLang="en-US" b="1" i="1" dirty="0">
                <a:sym typeface="Symbol" panose="05050102010706020507" pitchFamily="18" charset="2"/>
              </a:rPr>
              <a:t>Trabajo</a:t>
            </a:r>
          </a:p>
          <a:p>
            <a:pPr xmlns:a="http://schemas.openxmlformats.org/drawingml/2006/main" marL="800100" lvl="1" indent="-342900">
              <a:lnSpc>
                <a:spcPct val="90000"/>
              </a:lnSpc>
              <a:buFont typeface="Monotype Sorts" pitchFamily="-84" charset="2"/>
              <a:buNone/>
            </a:pPr>
            <a:r xmlns:a="http://schemas.openxmlformats.org/drawingml/2006/main">
              <a:rPr lang="es" altLang="en-US" dirty="0">
                <a:sym typeface="Symbol" panose="05050102010706020507" pitchFamily="18" charset="2"/>
              </a:rPr>
              <a:t>si no hay tal</a:t>
            </a:r>
            <a:r xmlns:a="http://schemas.openxmlformats.org/drawingml/2006/main">
              <a:rPr lang="es" altLang="en-US" b="1" dirty="0">
                <a:sym typeface="Symbol" panose="05050102010706020507" pitchFamily="18" charset="2"/>
              </a:rPr>
              <a:t> </a:t>
            </a:r>
            <a:r xmlns:a="http://schemas.openxmlformats.org/drawingml/2006/main">
              <a:rPr lang="es" altLang="en-US" b="1" i="1" dirty="0">
                <a:sym typeface="Symbol" panose="05050102010706020507" pitchFamily="18" charset="2"/>
              </a:rPr>
              <a:t>existo </a:t>
            </a:r>
            <a:r xmlns:a="http://schemas.openxmlformats.org/drawingml/2006/main">
              <a:rPr lang="es" altLang="en-US" dirty="0">
                <a:sym typeface="Symbol" panose="05050102010706020507" pitchFamily="18" charset="2"/>
              </a:rPr>
              <a:t>, ve al paso 4</a:t>
            </a:r>
          </a:p>
          <a:p>
            <a:pPr marL="800100" lvl="1" indent="-342900">
              <a:lnSpc>
                <a:spcPct val="90000"/>
              </a:lnSpc>
              <a:buFont typeface="Monotype Sorts" pitchFamily="-84" charset="2"/>
              <a:buNone/>
            </a:pPr>
            <a:endParaRPr lang="en-US" altLang="en-US" sz="800" dirty="0">
              <a:sym typeface="Symbol" panose="05050102010706020507" pitchFamily="18" charset="2"/>
            </a:endParaRPr>
          </a:p>
          <a:p>
            <a:pPr xmlns:a="http://schemas.openxmlformats.org/drawingml/2006/main" marL="342900" indent="-342900">
              <a:buFont typeface="+mj-lt"/>
              <a:buAutoNum type="arabicPeriod"/>
            </a:pPr>
            <a:r xmlns:a="http://schemas.openxmlformats.org/drawingml/2006/main">
              <a:rPr lang="es" altLang="en-US" dirty="0"/>
              <a:t> </a:t>
            </a:r>
            <a:r xmlns:a="http://schemas.openxmlformats.org/drawingml/2006/main">
              <a:rPr lang="es" altLang="en-US" b="1" i="1" dirty="0"/>
              <a:t>Trabajo </a:t>
            </a:r>
            <a:r xmlns:a="http://schemas.openxmlformats.org/drawingml/2006/main">
              <a:rPr lang="es" altLang="en-US" b="1" dirty="0"/>
              <a:t>= </a:t>
            </a:r>
            <a:r xmlns:a="http://schemas.openxmlformats.org/drawingml/2006/main">
              <a:rPr lang="es" altLang="en-US" b="1" i="1" dirty="0"/>
              <a:t>Trabajo </a:t>
            </a:r>
            <a:r xmlns:a="http://schemas.openxmlformats.org/drawingml/2006/main">
              <a:rPr lang="es" altLang="en-US" b="1" dirty="0"/>
              <a:t>+ </a:t>
            </a:r>
            <a:r xmlns:a="http://schemas.openxmlformats.org/drawingml/2006/main">
              <a:rPr lang="es" altLang="en-US" b="1" i="1" dirty="0" err="1"/>
              <a:t>Asignación </a:t>
            </a:r>
            <a:r xmlns:a="http://schemas.openxmlformats.org/drawingml/2006/main">
              <a:rPr lang="es" altLang="en-US" b="1" i="1" baseline="-25000" dirty="0" err="1"/>
              <a:t>i</a:t>
            </a:r>
            <a:br xmlns:a="http://schemas.openxmlformats.org/drawingml/2006/main">
              <a:rPr lang="en-US" altLang="en-US" b="1" dirty="0"/>
            </a:br>
            <a:r xmlns:a="http://schemas.openxmlformats.org/drawingml/2006/main">
              <a:rPr lang="es" altLang="en-US" b="1" dirty="0"/>
              <a:t> </a:t>
            </a:r>
            <a:r xmlns:a="http://schemas.openxmlformats.org/drawingml/2006/main">
              <a:rPr lang="es" altLang="en-US" b="1" i="1" dirty="0"/>
              <a:t>Finalizar </a:t>
            </a:r>
            <a:r xmlns:a="http://schemas.openxmlformats.org/drawingml/2006/main">
              <a:rPr lang="es" altLang="en-US" b="1" dirty="0"/>
              <a:t>[ </a:t>
            </a:r>
            <a:r xmlns:a="http://schemas.openxmlformats.org/drawingml/2006/main">
              <a:rPr lang="es" altLang="en-US" b="1" i="1" dirty="0"/>
              <a:t>i </a:t>
            </a:r>
            <a:r xmlns:a="http://schemas.openxmlformats.org/drawingml/2006/main">
              <a:rPr lang="es" altLang="en-US" b="1" dirty="0"/>
              <a:t>] = </a:t>
            </a:r>
            <a:r xmlns:a="http://schemas.openxmlformats.org/drawingml/2006/main">
              <a:rPr lang="es" altLang="en-US" b="1" i="1" dirty="0"/>
              <a:t>verdadero</a:t>
            </a:r>
            <a:br xmlns:a="http://schemas.openxmlformats.org/drawingml/2006/main">
              <a:rPr lang="en-US" altLang="en-US" b="1" dirty="0"/>
            </a:br>
            <a:r xmlns:a="http://schemas.openxmlformats.org/drawingml/2006/main">
              <a:rPr lang="es" altLang="en-US" b="1" dirty="0"/>
              <a:t>  </a:t>
            </a:r>
            <a:r xmlns:a="http://schemas.openxmlformats.org/drawingml/2006/main">
              <a:rPr lang="es" altLang="en-US" dirty="0"/>
              <a:t>ir al paso 2</a:t>
            </a:r>
          </a:p>
          <a:p>
            <a:pPr marL="342900" indent="-342900">
              <a:lnSpc>
                <a:spcPct val="90000"/>
              </a:lnSpc>
              <a:buFont typeface="+mj-lt"/>
              <a:buAutoNum type="arabicPeriod"/>
            </a:pPr>
            <a:endParaRPr lang="en-US" altLang="en-US" sz="700" dirty="0"/>
          </a:p>
          <a:p>
            <a:pPr xmlns:a="http://schemas.openxmlformats.org/drawingml/2006/main" marL="342900" indent="-342900">
              <a:lnSpc>
                <a:spcPct val="90000"/>
              </a:lnSpc>
              <a:buFont typeface="+mj-lt"/>
              <a:buAutoNum type="arabicPeriod"/>
            </a:pPr>
            <a:r xmlns:a="http://schemas.openxmlformats.org/drawingml/2006/main">
              <a:rPr lang="es" altLang="en-US" dirty="0"/>
              <a:t>Si </a:t>
            </a:r>
            <a:r xmlns:a="http://schemas.openxmlformats.org/drawingml/2006/main">
              <a:rPr lang="es" altLang="en-US" b="1" i="1" dirty="0"/>
              <a:t>finalizar </a:t>
            </a:r>
            <a:r xmlns:a="http://schemas.openxmlformats.org/drawingml/2006/main">
              <a:rPr lang="es" altLang="en-US" b="1" dirty="0"/>
              <a:t>[ </a:t>
            </a:r>
            <a:r xmlns:a="http://schemas.openxmlformats.org/drawingml/2006/main">
              <a:rPr lang="es" altLang="en-US" b="1" i="1" dirty="0"/>
              <a:t>i </a:t>
            </a:r>
            <a:r xmlns:a="http://schemas.openxmlformats.org/drawingml/2006/main">
              <a:rPr lang="es" altLang="en-US" b="1" dirty="0"/>
              <a:t>] == </a:t>
            </a:r>
            <a:r xmlns:a="http://schemas.openxmlformats.org/drawingml/2006/main">
              <a:rPr lang="es" altLang="en-US" b="1" i="1" dirty="0"/>
              <a:t>verdadero</a:t>
            </a:r>
            <a:r xmlns:a="http://schemas.openxmlformats.org/drawingml/2006/main">
              <a:rPr lang="es" altLang="en-US" b="1" dirty="0"/>
              <a:t> </a:t>
            </a:r>
            <a:r xmlns:a="http://schemas.openxmlformats.org/drawingml/2006/main">
              <a:rPr lang="es" altLang="en-US" dirty="0"/>
              <a:t>para todo </a:t>
            </a:r>
            <a:r xmlns:a="http://schemas.openxmlformats.org/drawingml/2006/main">
              <a:rPr lang="es" altLang="en-US" b="1" i="1" dirty="0"/>
              <a:t>i </a:t>
            </a:r>
            <a:r xmlns:a="http://schemas.openxmlformats.org/drawingml/2006/main">
              <a:rPr lang="es" altLang="en-US" dirty="0"/>
              <a:t>, entonces el sistema está en un estado seguro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AD555E4E-D656-4473-9631-EC334BFD82B2}"/>
              </a:ext>
            </a:extLst>
          </p:cNvPr>
          <p:cNvSpPr>
            <a:spLocks noGrp="1" noChangeArrowheads="1"/>
          </p:cNvSpPr>
          <p:nvPr>
            <p:ph type="title"/>
          </p:nvPr>
        </p:nvSpPr>
        <p:spPr>
          <a:xfrm>
            <a:off x="899951" y="353078"/>
            <a:ext cx="7924800" cy="457200"/>
          </a:xfrm>
        </p:spPr>
        <p:txBody>
          <a:bodyPr/>
          <a:lstStyle/>
          <a:p>
            <a:pPr xmlns:a="http://schemas.openxmlformats.org/drawingml/2006/main" eaLnBrk="1" hangingPunct="1"/>
            <a:r xmlns:a="http://schemas.openxmlformats.org/drawingml/2006/main">
              <a:rPr lang="es" altLang="en-US" sz="2800" dirty="0"/>
              <a:t>Algoritmo de solicitud de recursos para el proceso </a:t>
            </a:r>
            <a:r xmlns:a="http://schemas.openxmlformats.org/drawingml/2006/main">
              <a:rPr lang="es" altLang="en-US" sz="2800" i="1" dirty="0"/>
              <a:t>P </a:t>
            </a:r>
            <a:r xmlns:a="http://schemas.openxmlformats.org/drawingml/2006/main">
              <a:rPr lang="es" altLang="en-US" sz="2800" i="1" baseline="-25000" dirty="0"/>
              <a:t>i</a:t>
            </a:r>
            <a:endParaRPr xmlns:a="http://schemas.openxmlformats.org/drawingml/2006/main" lang="en-US" altLang="en-US" sz="2800" dirty="0"/>
          </a:p>
        </p:txBody>
      </p:sp>
      <p:sp>
        <p:nvSpPr>
          <p:cNvPr id="54274" name="Rectangle 3">
            <a:extLst>
              <a:ext uri="{FF2B5EF4-FFF2-40B4-BE49-F238E27FC236}">
                <a16:creationId xmlns:a16="http://schemas.microsoft.com/office/drawing/2014/main" id="{778FADBB-9076-4FBD-93D9-F75ADC967EFF}"/>
              </a:ext>
            </a:extLst>
          </p:cNvPr>
          <p:cNvSpPr>
            <a:spLocks noGrp="1" noChangeArrowheads="1"/>
          </p:cNvSpPr>
          <p:nvPr>
            <p:ph type="body" idx="1"/>
          </p:nvPr>
        </p:nvSpPr>
        <p:spPr>
          <a:xfrm>
            <a:off x="822325" y="1114425"/>
            <a:ext cx="7642225" cy="4686300"/>
          </a:xfrm>
        </p:spPr>
        <p:txBody>
          <a:bodyPr/>
          <a:lstStyle/>
          <a:p>
            <a:pPr xmlns:a="http://schemas.openxmlformats.org/drawingml/2006/main">
              <a:buFont typeface="Monotype Sorts" pitchFamily="-84" charset="2"/>
              <a:buNone/>
            </a:pPr>
            <a:r xmlns:a="http://schemas.openxmlformats.org/drawingml/2006/main">
              <a:rPr lang="es" altLang="en-US" b="1" i="1" dirty="0"/>
              <a:t>     </a:t>
            </a:r>
            <a:r xmlns:a="http://schemas.openxmlformats.org/drawingml/2006/main">
              <a:rPr lang="es" altLang="en-US" b="1" i="1" dirty="0" err="1"/>
              <a:t>Solicitud </a:t>
            </a:r>
            <a:r xmlns:a="http://schemas.openxmlformats.org/drawingml/2006/main">
              <a:rPr lang="es" altLang="en-US" b="1" i="1" baseline="-25000" dirty="0" err="1"/>
              <a:t>i </a:t>
            </a:r>
            <a:r xmlns:a="http://schemas.openxmlformats.org/drawingml/2006/main">
              <a:rPr lang="es" altLang="en-US" dirty="0"/>
              <a:t>= vector de solicitud para el proceso </a:t>
            </a:r>
            <a:r xmlns:a="http://schemas.openxmlformats.org/drawingml/2006/main">
              <a:rPr lang="es" altLang="en-US" b="1" i="1" dirty="0"/>
              <a:t>P </a:t>
            </a:r>
            <a:r xmlns:a="http://schemas.openxmlformats.org/drawingml/2006/main">
              <a:rPr lang="es" altLang="en-US" b="1" i="1" baseline="-25000" dirty="0"/>
              <a:t>i </a:t>
            </a:r>
            <a:r xmlns:a="http://schemas.openxmlformats.org/drawingml/2006/main">
              <a:rPr lang="es" altLang="en-US" dirty="0"/>
              <a:t>. Si </a:t>
            </a:r>
            <a:r xmlns:a="http://schemas.openxmlformats.org/drawingml/2006/main">
              <a:rPr lang="es" altLang="en-US" b="1" i="1" baseline="-25000" dirty="0" err="1"/>
              <a:t>lo </a:t>
            </a:r>
            <a:r xmlns:a="http://schemas.openxmlformats.org/drawingml/2006/main">
              <a:rPr lang="es" altLang="en-US" b="1" i="1" dirty="0" err="1"/>
              <a:t>solicito</a:t>
            </a:r>
            <a:r xmlns:a="http://schemas.openxmlformats.org/drawingml/2006/main">
              <a:rPr lang="es" altLang="en-US" b="1" baseline="-25000" dirty="0"/>
              <a:t> </a:t>
            </a:r>
            <a:r xmlns:a="http://schemas.openxmlformats.org/drawingml/2006/main">
              <a:rPr lang="es" altLang="en-US" b="1" dirty="0"/>
              <a:t>[ </a:t>
            </a:r>
            <a:r xmlns:a="http://schemas.openxmlformats.org/drawingml/2006/main">
              <a:rPr lang="es" altLang="en-US" b="1" i="1" dirty="0"/>
              <a:t>j </a:t>
            </a:r>
            <a:r xmlns:a="http://schemas.openxmlformats.org/drawingml/2006/main">
              <a:rPr lang="es" altLang="en-US" b="1" dirty="0"/>
              <a:t>] = </a:t>
            </a:r>
            <a:r xmlns:a="http://schemas.openxmlformats.org/drawingml/2006/main">
              <a:rPr lang="es" altLang="en-US" b="1" i="1" dirty="0"/>
              <a:t>k</a:t>
            </a:r>
            <a:r xmlns:a="http://schemas.openxmlformats.org/drawingml/2006/main">
              <a:rPr lang="es" altLang="en-US" b="1" dirty="0"/>
              <a:t> </a:t>
            </a:r>
            <a:r xmlns:a="http://schemas.openxmlformats.org/drawingml/2006/main">
              <a:rPr lang="es" altLang="en-US" dirty="0"/>
              <a:t>entonces el proceso </a:t>
            </a:r>
            <a:r xmlns:a="http://schemas.openxmlformats.org/drawingml/2006/main">
              <a:rPr lang="es" altLang="en-US" b="1" i="1" dirty="0"/>
              <a:t>P </a:t>
            </a:r>
            <a:r xmlns:a="http://schemas.openxmlformats.org/drawingml/2006/main">
              <a:rPr lang="es" altLang="en-US" b="1" i="1" baseline="-25000" dirty="0"/>
              <a:t>i </a:t>
            </a:r>
            <a:r xmlns:a="http://schemas.openxmlformats.org/drawingml/2006/main">
              <a:rPr lang="es" altLang="en-US" dirty="0"/>
              <a:t>quiere </a:t>
            </a:r>
            <a:r xmlns:a="http://schemas.openxmlformats.org/drawingml/2006/main">
              <a:rPr lang="es" altLang="en-US" b="1" i="1" dirty="0"/>
              <a:t>k </a:t>
            </a:r>
            <a:r xmlns:a="http://schemas.openxmlformats.org/drawingml/2006/main">
              <a:rPr lang="es" altLang="en-US" dirty="0"/>
              <a:t>instancias del tipo de recurso </a:t>
            </a:r>
            <a:r xmlns:a="http://schemas.openxmlformats.org/drawingml/2006/main">
              <a:rPr lang="es" altLang="en-US" b="1" i="1" dirty="0" err="1"/>
              <a:t>R </a:t>
            </a:r>
            <a:r xmlns:a="http://schemas.openxmlformats.org/drawingml/2006/main">
              <a:rPr lang="es" altLang="en-US" b="1" i="1" baseline="-25000" dirty="0" err="1"/>
              <a:t>j</a:t>
            </a:r>
            <a:endParaRPr xmlns:a="http://schemas.openxmlformats.org/drawingml/2006/main" lang="en-US" altLang="en-US" b="1" baseline="-25000" dirty="0"/>
          </a:p>
          <a:p>
            <a:pPr xmlns:a="http://schemas.openxmlformats.org/drawingml/2006/main" marL="800100" lvl="1" indent="-342900">
              <a:buFont typeface="+mj-lt"/>
              <a:buAutoNum type="arabicPeriod"/>
            </a:pPr>
            <a:r xmlns:a="http://schemas.openxmlformats.org/drawingml/2006/main">
              <a:rPr lang="es" altLang="en-US" dirty="0"/>
              <a:t>Si </a:t>
            </a:r>
            <a:r xmlns:a="http://schemas.openxmlformats.org/drawingml/2006/main">
              <a:rPr lang="es" altLang="en-US" b="1" i="1" baseline="-25000" dirty="0" err="1"/>
              <a:t>lo </a:t>
            </a:r>
            <a:r xmlns:a="http://schemas.openxmlformats.org/drawingml/2006/main">
              <a:rPr lang="es" altLang="en-US" b="1" i="1" dirty="0" err="1"/>
              <a:t>solicito</a:t>
            </a:r>
            <a:r xmlns:a="http://schemas.openxmlformats.org/drawingml/2006/main">
              <a:rPr lang="es" altLang="en-US" b="1" i="1" dirty="0"/>
              <a:t> </a:t>
            </a:r>
            <a:r xmlns:a="http://schemas.openxmlformats.org/drawingml/2006/main">
              <a:rPr lang="es" altLang="en-US" b="1" dirty="0">
                <a:sym typeface="Symbol" panose="05050102010706020507" pitchFamily="18" charset="2"/>
              </a:rPr>
              <a:t> </a:t>
            </a:r>
            <a:r xmlns:a="http://schemas.openxmlformats.org/drawingml/2006/main">
              <a:rPr lang="es" altLang="en-US" b="1" i="1" dirty="0" err="1">
                <a:sym typeface="Symbol" panose="05050102010706020507" pitchFamily="18" charset="2"/>
              </a:rPr>
              <a:t>Necesito </a:t>
            </a:r>
            <a:r xmlns:a="http://schemas.openxmlformats.org/drawingml/2006/main">
              <a:rPr lang="es" altLang="en-US" b="1" i="1" baseline="-25000" dirty="0" err="1">
                <a:sym typeface="Symbol" panose="05050102010706020507" pitchFamily="18" charset="2"/>
              </a:rPr>
              <a:t>_</a:t>
            </a:r>
            <a:r xmlns:a="http://schemas.openxmlformats.org/drawingml/2006/main">
              <a:rPr lang="es" altLang="en-US" b="1" i="1" dirty="0">
                <a:sym typeface="Symbol" panose="05050102010706020507" pitchFamily="18" charset="2"/>
              </a:rPr>
              <a:t> </a:t>
            </a:r>
            <a:r xmlns:a="http://schemas.openxmlformats.org/drawingml/2006/main">
              <a:rPr lang="es" altLang="en-US" dirty="0">
                <a:sym typeface="Symbol" panose="05050102010706020507" pitchFamily="18" charset="2"/>
              </a:rPr>
              <a:t>vaya al paso 2. De lo contrario, generará una condición de error, ya que el proceso ha excedido su reclamo máximo</a:t>
            </a:r>
          </a:p>
          <a:p>
            <a:pPr xmlns:a="http://schemas.openxmlformats.org/drawingml/2006/main" marL="800100" lvl="1" indent="-342900">
              <a:buFont typeface="+mj-lt"/>
              <a:buAutoNum type="arabicPeriod"/>
            </a:pPr>
            <a:r xmlns:a="http://schemas.openxmlformats.org/drawingml/2006/main">
              <a:rPr lang="es" altLang="en-US" dirty="0">
                <a:sym typeface="Symbol" panose="05050102010706020507" pitchFamily="18" charset="2"/>
              </a:rPr>
              <a:t>Si </a:t>
            </a:r>
            <a:r xmlns:a="http://schemas.openxmlformats.org/drawingml/2006/main">
              <a:rPr lang="es" altLang="en-US" b="1" i="1" baseline="-25000" dirty="0" err="1"/>
              <a:t>lo </a:t>
            </a:r>
            <a:r xmlns:a="http://schemas.openxmlformats.org/drawingml/2006/main">
              <a:rPr lang="es" altLang="en-US" b="1" i="1" dirty="0" err="1"/>
              <a:t>solicito</a:t>
            </a:r>
            <a:r xmlns:a="http://schemas.openxmlformats.org/drawingml/2006/main">
              <a:rPr lang="es" altLang="en-US" b="1" dirty="0"/>
              <a:t> </a:t>
            </a:r>
            <a:r xmlns:a="http://schemas.openxmlformats.org/drawingml/2006/main">
              <a:rPr lang="es" altLang="en-US" b="1" dirty="0">
                <a:sym typeface="Symbol" panose="05050102010706020507" pitchFamily="18" charset="2"/>
              </a:rPr>
              <a:t> </a:t>
            </a:r>
            <a:r xmlns:a="http://schemas.openxmlformats.org/drawingml/2006/main">
              <a:rPr lang="es" altLang="en-US" b="1" i="1" dirty="0">
                <a:sym typeface="Symbol" panose="05050102010706020507" pitchFamily="18" charset="2"/>
              </a:rPr>
              <a:t>Disponible </a:t>
            </a:r>
            <a:r xmlns:a="http://schemas.openxmlformats.org/drawingml/2006/main">
              <a:rPr lang="es" altLang="en-US" dirty="0">
                <a:sym typeface="Symbol" panose="05050102010706020507" pitchFamily="18" charset="2"/>
              </a:rPr>
              <a:t>, vaya al paso 3. De lo contrario, </a:t>
            </a:r>
            <a:r xmlns:a="http://schemas.openxmlformats.org/drawingml/2006/main">
              <a:rPr lang="es" altLang="en-US" b="1" i="1" dirty="0">
                <a:sym typeface="Symbol" panose="05050102010706020507" pitchFamily="18" charset="2"/>
              </a:rPr>
              <a:t>P </a:t>
            </a:r>
            <a:r xmlns:a="http://schemas.openxmlformats.org/drawingml/2006/main">
              <a:rPr lang="es" altLang="en-US" b="1" i="1" baseline="-25000" dirty="0">
                <a:sym typeface="Symbol" panose="05050102010706020507" pitchFamily="18" charset="2"/>
              </a:rPr>
              <a:t>debo </a:t>
            </a:r>
            <a:r xmlns:a="http://schemas.openxmlformats.org/drawingml/2006/main">
              <a:rPr lang="es" altLang="en-US" dirty="0">
                <a:sym typeface="Symbol" panose="05050102010706020507" pitchFamily="18" charset="2"/>
              </a:rPr>
              <a:t>esperar, ya que los recursos no están disponibles.</a:t>
            </a:r>
          </a:p>
          <a:p>
            <a:pPr xmlns:a="http://schemas.openxmlformats.org/drawingml/2006/main" marL="800100" lvl="1" indent="-342900">
              <a:buFont typeface="+mj-lt"/>
              <a:buAutoNum type="arabicPeriod"/>
            </a:pPr>
            <a:r xmlns:a="http://schemas.openxmlformats.org/drawingml/2006/main">
              <a:rPr lang="es" altLang="en-US" dirty="0">
                <a:sym typeface="Symbol" panose="05050102010706020507" pitchFamily="18" charset="2"/>
              </a:rPr>
              <a:t>Pretenda asignar los recursos solicitados a </a:t>
            </a:r>
            <a:r xmlns:a="http://schemas.openxmlformats.org/drawingml/2006/main">
              <a:rPr lang="es" altLang="en-US" b="1" i="1" baseline="-25000" dirty="0">
                <a:sym typeface="Symbol" panose="05050102010706020507" pitchFamily="18" charset="2"/>
              </a:rPr>
              <a:t>Pi </a:t>
            </a:r>
            <a:r xmlns:a="http://schemas.openxmlformats.org/drawingml/2006/main">
              <a:rPr lang="es" altLang="en-US" b="1" i="1" dirty="0">
                <a:sym typeface="Symbol" panose="05050102010706020507" pitchFamily="18" charset="2"/>
              </a:rPr>
              <a:t>modificando </a:t>
            </a:r>
            <a:r xmlns:a="http://schemas.openxmlformats.org/drawingml/2006/main">
              <a:rPr lang="es" altLang="en-US" dirty="0">
                <a:sym typeface="Symbol" panose="05050102010706020507" pitchFamily="18" charset="2"/>
              </a:rPr>
              <a:t>el estado de la siguiente manera:</a:t>
            </a:r>
          </a:p>
          <a:p>
            <a:pPr xmlns:a="http://schemas.openxmlformats.org/drawingml/2006/main" lvl="3">
              <a:buFontTx/>
              <a:buNone/>
            </a:pPr>
            <a:r xmlns:a="http://schemas.openxmlformats.org/drawingml/2006/main">
              <a:rPr lang="es" altLang="en-US" dirty="0">
                <a:sym typeface="Symbol" panose="05050102010706020507" pitchFamily="18" charset="2"/>
              </a:rPr>
              <a:t>  </a:t>
            </a:r>
            <a:r xmlns:a="http://schemas.openxmlformats.org/drawingml/2006/main">
              <a:rPr lang="es" altLang="en-US" b="1" i="1" dirty="0">
                <a:sym typeface="Symbol" panose="05050102010706020507" pitchFamily="18" charset="2"/>
              </a:rPr>
              <a:t>Disponible </a:t>
            </a:r>
            <a:r xmlns:a="http://schemas.openxmlformats.org/drawingml/2006/main">
              <a:rPr lang="es" altLang="en-US" b="1" dirty="0">
                <a:sym typeface="Symbol" panose="05050102010706020507" pitchFamily="18" charset="2"/>
              </a:rPr>
              <a:t>= </a:t>
            </a:r>
            <a:r xmlns:a="http://schemas.openxmlformats.org/drawingml/2006/main">
              <a:rPr lang="es" altLang="en-US" b="1" i="1" dirty="0">
                <a:sym typeface="Symbol" panose="05050102010706020507" pitchFamily="18" charset="2"/>
              </a:rPr>
              <a:t>Disponible </a:t>
            </a:r>
            <a:r xmlns:a="http://schemas.openxmlformats.org/drawingml/2006/main">
              <a:rPr lang="es" altLang="en-US" b="1" dirty="0">
                <a:sym typeface="Symbol" panose="05050102010706020507" pitchFamily="18" charset="2"/>
              </a:rPr>
              <a:t>–</a:t>
            </a:r>
            <a:r xmlns:a="http://schemas.openxmlformats.org/drawingml/2006/main">
              <a:rPr lang="es" altLang="en-US" b="1" i="1" dirty="0">
                <a:sym typeface="Symbol" panose="05050102010706020507" pitchFamily="18" charset="2"/>
              </a:rPr>
              <a:t> </a:t>
            </a:r>
            <a:r xmlns:a="http://schemas.openxmlformats.org/drawingml/2006/main">
              <a:rPr lang="es" altLang="en-US" b="1" i="1" dirty="0" err="1">
                <a:sym typeface="Symbol" panose="05050102010706020507" pitchFamily="18" charset="2"/>
              </a:rPr>
              <a:t>Solicito </a:t>
            </a:r>
            <a:r xmlns:a="http://schemas.openxmlformats.org/drawingml/2006/main">
              <a:rPr lang="es" altLang="en-US" b="1" i="1" baseline="-25000" dirty="0" err="1">
                <a:sym typeface="Symbol" panose="05050102010706020507" pitchFamily="18" charset="2"/>
              </a:rPr>
              <a:t>yo </a:t>
            </a:r>
            <a:r xmlns:a="http://schemas.openxmlformats.org/drawingml/2006/main">
              <a:rPr lang="es" altLang="en-US" b="1" i="1" dirty="0">
                <a:sym typeface="Symbol" panose="05050102010706020507" pitchFamily="18" charset="2"/>
              </a:rPr>
              <a:t>;</a:t>
            </a:r>
          </a:p>
          <a:p>
            <a:pPr xmlns:a="http://schemas.openxmlformats.org/drawingml/2006/main" lvl="3">
              <a:buFontTx/>
              <a:buNone/>
            </a:pPr>
            <a:r xmlns:a="http://schemas.openxmlformats.org/drawingml/2006/main">
              <a:rPr lang="es" altLang="en-US" b="1" dirty="0">
                <a:sym typeface="Symbol" panose="05050102010706020507" pitchFamily="18" charset="2"/>
              </a:rPr>
              <a:t>  </a:t>
            </a:r>
            <a:r xmlns:a="http://schemas.openxmlformats.org/drawingml/2006/main">
              <a:rPr lang="es" altLang="en-US" b="1" i="1" dirty="0" err="1">
                <a:sym typeface="Symbol" panose="05050102010706020507" pitchFamily="18" charset="2"/>
              </a:rPr>
              <a:t>Asignación </a:t>
            </a:r>
            <a:r xmlns:a="http://schemas.openxmlformats.org/drawingml/2006/main">
              <a:rPr lang="es" altLang="en-US" b="1" i="1" baseline="-25000" dirty="0" err="1">
                <a:sym typeface="Symbol" panose="05050102010706020507" pitchFamily="18" charset="2"/>
              </a:rPr>
              <a:t>i</a:t>
            </a:r>
            <a:r xmlns:a="http://schemas.openxmlformats.org/drawingml/2006/main">
              <a:rPr lang="es" altLang="en-US" b="1" baseline="-25000" dirty="0">
                <a:sym typeface="Symbol" panose="05050102010706020507" pitchFamily="18" charset="2"/>
              </a:rPr>
              <a:t> </a:t>
            </a:r>
            <a:r xmlns:a="http://schemas.openxmlformats.org/drawingml/2006/main">
              <a:rPr lang="es" altLang="en-US" b="1" dirty="0">
                <a:sym typeface="Symbol" panose="05050102010706020507" pitchFamily="18" charset="2"/>
              </a:rPr>
              <a:t>= </a:t>
            </a:r>
            <a:r xmlns:a="http://schemas.openxmlformats.org/drawingml/2006/main">
              <a:rPr lang="es" altLang="en-US" b="1" i="1" dirty="0" err="1">
                <a:sym typeface="Symbol" panose="05050102010706020507" pitchFamily="18" charset="2"/>
              </a:rPr>
              <a:t>Asignación </a:t>
            </a:r>
            <a:r xmlns:a="http://schemas.openxmlformats.org/drawingml/2006/main">
              <a:rPr lang="es" altLang="en-US" b="1" i="1" baseline="-25000" dirty="0" err="1">
                <a:sym typeface="Symbol" panose="05050102010706020507" pitchFamily="18" charset="2"/>
              </a:rPr>
              <a:t>i </a:t>
            </a:r>
            <a:r xmlns:a="http://schemas.openxmlformats.org/drawingml/2006/main">
              <a:rPr lang="es" altLang="en-US" b="1" dirty="0">
                <a:sym typeface="Symbol" panose="05050102010706020507" pitchFamily="18" charset="2"/>
              </a:rPr>
              <a:t>+ </a:t>
            </a:r>
            <a:r xmlns:a="http://schemas.openxmlformats.org/drawingml/2006/main">
              <a:rPr lang="es" altLang="en-US" b="1" i="1" dirty="0" err="1">
                <a:sym typeface="Symbol" panose="05050102010706020507" pitchFamily="18" charset="2"/>
              </a:rPr>
              <a:t>Solicitud </a:t>
            </a:r>
            <a:r xmlns:a="http://schemas.openxmlformats.org/drawingml/2006/main">
              <a:rPr lang="es" altLang="en-US" b="1" i="1" baseline="-25000" dirty="0" err="1">
                <a:sym typeface="Symbol" panose="05050102010706020507" pitchFamily="18" charset="2"/>
              </a:rPr>
              <a:t>i </a:t>
            </a:r>
            <a:r xmlns:a="http://schemas.openxmlformats.org/drawingml/2006/main">
              <a:rPr lang="es" altLang="en-US" b="1" dirty="0">
                <a:sym typeface="Symbol" panose="05050102010706020507" pitchFamily="18" charset="2"/>
              </a:rPr>
              <a:t>;</a:t>
            </a:r>
          </a:p>
          <a:p>
            <a:pPr xmlns:a="http://schemas.openxmlformats.org/drawingml/2006/main" lvl="3">
              <a:buFontTx/>
              <a:buNone/>
            </a:pPr>
            <a:r xmlns:a="http://schemas.openxmlformats.org/drawingml/2006/main">
              <a:rPr lang="es" altLang="en-US" b="1" dirty="0">
                <a:sym typeface="Symbol" panose="05050102010706020507" pitchFamily="18" charset="2"/>
              </a:rPr>
              <a:t>  </a:t>
            </a:r>
            <a:r xmlns:a="http://schemas.openxmlformats.org/drawingml/2006/main">
              <a:rPr lang="es" altLang="en-US" b="1" i="1" dirty="0" err="1">
                <a:sym typeface="Symbol" panose="05050102010706020507" pitchFamily="18" charset="2"/>
              </a:rPr>
              <a:t>necesito </a:t>
            </a:r>
            <a:r xmlns:a="http://schemas.openxmlformats.org/drawingml/2006/main">
              <a:rPr lang="es" altLang="en-US" b="1" i="1" baseline="-25000" dirty="0" err="1">
                <a:sym typeface="Symbol" panose="05050102010706020507" pitchFamily="18" charset="2"/>
              </a:rPr>
              <a:t>_</a:t>
            </a:r>
            <a:r xmlns:a="http://schemas.openxmlformats.org/drawingml/2006/main">
              <a:rPr lang="es" altLang="en-US" b="1" i="1" dirty="0">
                <a:sym typeface="Symbol" panose="05050102010706020507" pitchFamily="18" charset="2"/>
              </a:rPr>
              <a:t> </a:t>
            </a:r>
            <a:r xmlns:a="http://schemas.openxmlformats.org/drawingml/2006/main">
              <a:rPr lang="es" altLang="en-US" b="1" dirty="0">
                <a:sym typeface="Symbol" panose="05050102010706020507" pitchFamily="18" charset="2"/>
              </a:rPr>
              <a:t>=</a:t>
            </a:r>
            <a:r xmlns:a="http://schemas.openxmlformats.org/drawingml/2006/main">
              <a:rPr lang="es" altLang="en-US" b="1" i="1" dirty="0">
                <a:sym typeface="Symbol" panose="05050102010706020507" pitchFamily="18" charset="2"/>
              </a:rPr>
              <a:t> </a:t>
            </a:r>
            <a:r xmlns:a="http://schemas.openxmlformats.org/drawingml/2006/main">
              <a:rPr lang="es" altLang="en-US" b="1" i="1" dirty="0" err="1">
                <a:sym typeface="Symbol" panose="05050102010706020507" pitchFamily="18" charset="2"/>
              </a:rPr>
              <a:t>Necesito </a:t>
            </a:r>
            <a:r xmlns:a="http://schemas.openxmlformats.org/drawingml/2006/main">
              <a:rPr lang="es" altLang="en-US" b="1" dirty="0">
                <a:sym typeface="Symbol" panose="05050102010706020507" pitchFamily="18" charset="2"/>
              </a:rPr>
              <a:t>– </a:t>
            </a:r>
            <a:r xmlns:a="http://schemas.openxmlformats.org/drawingml/2006/main">
              <a:rPr lang="es" altLang="en-US" b="1" i="1" dirty="0" err="1">
                <a:sym typeface="Symbol" panose="05050102010706020507" pitchFamily="18" charset="2"/>
              </a:rPr>
              <a:t>Solicitar </a:t>
            </a:r>
            <a:r xmlns:a="http://schemas.openxmlformats.org/drawingml/2006/main">
              <a:rPr lang="es" altLang="en-US" b="1" i="1" baseline="-25000" dirty="0" err="1">
                <a:sym typeface="Symbol" panose="05050102010706020507" pitchFamily="18" charset="2"/>
              </a:rPr>
              <a:t>i </a:t>
            </a:r>
            <a:r xmlns:a="http://schemas.openxmlformats.org/drawingml/2006/main">
              <a:rPr lang="es" altLang="en-US" b="1" i="1" dirty="0">
                <a:sym typeface="Symbol" panose="05050102010706020507" pitchFamily="18" charset="2"/>
              </a:rPr>
              <a:t>; </a:t>
            </a:r>
            <a:r xmlns:a="http://schemas.openxmlformats.org/drawingml/2006/main">
              <a:rPr lang="es" altLang="en-US" b="1" i="1" baseline="-25000" dirty="0" err="1">
                <a:sym typeface="Symbol" panose="05050102010706020507" pitchFamily="18" charset="2"/>
              </a:rPr>
              <a:t>_</a:t>
            </a:r>
          </a:p>
          <a:p>
            <a:pPr xmlns:a="http://schemas.openxmlformats.org/drawingml/2006/main" lvl="2">
              <a:buClr>
                <a:srgbClr val="CC6600"/>
              </a:buClr>
              <a:buSzPct val="110000"/>
              <a:buFont typeface="Arial" panose="020B0604020202020204" pitchFamily="34" charset="0"/>
              <a:buChar char="•"/>
            </a:pPr>
            <a:r xmlns:a="http://schemas.openxmlformats.org/drawingml/2006/main">
              <a:rPr lang="es" altLang="en-US" dirty="0">
                <a:sym typeface="Symbol" panose="05050102010706020507" pitchFamily="18" charset="2"/>
              </a:rPr>
              <a:t>Si es seguro  los recursos se asignan a </a:t>
            </a:r>
            <a:r xmlns:a="http://schemas.openxmlformats.org/drawingml/2006/main">
              <a:rPr lang="es" altLang="en-US" b="1" i="1" dirty="0">
                <a:sym typeface="Symbol" panose="05050102010706020507" pitchFamily="18" charset="2"/>
              </a:rPr>
              <a:t>P </a:t>
            </a:r>
            <a:r xmlns:a="http://schemas.openxmlformats.org/drawingml/2006/main">
              <a:rPr lang="es" altLang="en-US" b="1" i="1" baseline="-25000" dirty="0">
                <a:sym typeface="Symbol" panose="05050102010706020507" pitchFamily="18" charset="2"/>
              </a:rPr>
              <a:t>i</a:t>
            </a:r>
          </a:p>
          <a:p>
            <a:pPr xmlns:a="http://schemas.openxmlformats.org/drawingml/2006/main" lvl="2">
              <a:buClr>
                <a:srgbClr val="CC6600"/>
              </a:buClr>
              <a:buSzPct val="110000"/>
              <a:buFont typeface="Arial" panose="020B0604020202020204" pitchFamily="34" charset="0"/>
              <a:buChar char="•"/>
            </a:pPr>
            <a:r xmlns:a="http://schemas.openxmlformats.org/drawingml/2006/main">
              <a:rPr lang="es" altLang="en-US" dirty="0">
                <a:sym typeface="Symbol" panose="05050102010706020507" pitchFamily="18" charset="2"/>
              </a:rPr>
              <a:t>Si no es seguro  </a:t>
            </a:r>
            <a:r xmlns:a="http://schemas.openxmlformats.org/drawingml/2006/main">
              <a:rPr lang="es" altLang="en-US" b="1" i="1" dirty="0">
                <a:sym typeface="Symbol" panose="05050102010706020507" pitchFamily="18" charset="2"/>
              </a:rPr>
              <a:t>P , </a:t>
            </a:r>
            <a:r xmlns:a="http://schemas.openxmlformats.org/drawingml/2006/main">
              <a:rPr lang="es" altLang="en-US" b="1" i="1" baseline="-25000" dirty="0">
                <a:sym typeface="Symbol" panose="05050102010706020507" pitchFamily="18" charset="2"/>
              </a:rPr>
              <a:t>debo </a:t>
            </a:r>
            <a:r xmlns:a="http://schemas.openxmlformats.org/drawingml/2006/main">
              <a:rPr lang="es" altLang="en-US" dirty="0">
                <a:sym typeface="Symbol" panose="05050102010706020507" pitchFamily="18" charset="2"/>
              </a:rPr>
              <a:t>esperar y se restablece el antiguo estado de asignación de recursos.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C18387C4-9D5B-4D54-8084-FE05B91CCCB2}"/>
              </a:ext>
            </a:extLst>
          </p:cNvPr>
          <p:cNvSpPr>
            <a:spLocks noGrp="1" noChangeArrowheads="1"/>
          </p:cNvSpPr>
          <p:nvPr>
            <p:ph type="title"/>
          </p:nvPr>
        </p:nvSpPr>
        <p:spPr>
          <a:xfrm>
            <a:off x="1022350" y="236379"/>
            <a:ext cx="7664450" cy="576263"/>
          </a:xfrm>
        </p:spPr>
        <p:txBody>
          <a:bodyPr/>
          <a:lstStyle/>
          <a:p>
            <a:pPr xmlns:a="http://schemas.openxmlformats.org/drawingml/2006/main" eaLnBrk="1" hangingPunct="1"/>
            <a:r xmlns:a="http://schemas.openxmlformats.org/drawingml/2006/main">
              <a:rPr lang="es" altLang="en-US" dirty="0"/>
              <a:t>Ejemplo de </a:t>
            </a:r>
            <a:r xmlns:a="http://schemas.openxmlformats.org/drawingml/2006/main">
              <a:rPr lang="es" altLang="ja-JP" dirty="0"/>
              <a:t>algoritmo </a:t>
            </a:r>
            <a:endParaRPr xmlns:a="http://schemas.openxmlformats.org/drawingml/2006/main" lang="en-US" altLang="en-US" dirty="0"/>
            <a:r xmlns:a="http://schemas.openxmlformats.org/drawingml/2006/main">
              <a:rPr lang="es" altLang="en-US" dirty="0"/>
              <a:t>bancario</a:t>
            </a:r>
          </a:p>
        </p:txBody>
      </p:sp>
      <p:sp>
        <p:nvSpPr>
          <p:cNvPr id="56322" name="Rectangle 3">
            <a:extLst>
              <a:ext uri="{FF2B5EF4-FFF2-40B4-BE49-F238E27FC236}">
                <a16:creationId xmlns:a16="http://schemas.microsoft.com/office/drawing/2014/main" id="{F9D491DD-A38E-475F-8906-6128AD1F3862}"/>
              </a:ext>
            </a:extLst>
          </p:cNvPr>
          <p:cNvSpPr>
            <a:spLocks noGrp="1" noChangeArrowheads="1"/>
          </p:cNvSpPr>
          <p:nvPr>
            <p:ph type="body" idx="1"/>
          </p:nvPr>
        </p:nvSpPr>
        <p:spPr>
          <a:xfrm>
            <a:off x="852488" y="1360488"/>
            <a:ext cx="7923212" cy="4540250"/>
          </a:xfrm>
        </p:spPr>
        <p:txBody>
          <a:bodyPr/>
          <a:lstStyle/>
          <a:p>
            <a:pPr xmlns:a="http://schemas.openxmlformats.org/drawingml/2006/main">
              <a:tabLst>
                <a:tab pos="1371600" algn="l"/>
                <a:tab pos="2395538" algn="ctr"/>
                <a:tab pos="3594100" algn="ctr"/>
                <a:tab pos="4805363" algn="ctr"/>
              </a:tabLst>
            </a:pPr>
            <a:r xmlns:a="http://schemas.openxmlformats.org/drawingml/2006/main">
              <a:rPr lang="es" altLang="en-US" baseline="-25000" dirty="0"/>
              <a:t>5 </a:t>
            </a:r>
            <a:r xmlns:a="http://schemas.openxmlformats.org/drawingml/2006/main">
              <a:rPr lang="es" altLang="en-US" dirty="0"/>
              <a:t>procesa </a:t>
            </a:r>
            <a:r xmlns:a="http://schemas.openxmlformats.org/drawingml/2006/main">
              <a:rPr lang="es" altLang="en-US" i="1" dirty="0"/>
              <a:t>P0 </a:t>
            </a:r>
            <a:r xmlns:a="http://schemas.openxmlformats.org/drawingml/2006/main">
              <a:rPr lang="es" altLang="en-US" dirty="0"/>
              <a:t>a </a:t>
            </a:r>
            <a:r xmlns:a="http://schemas.openxmlformats.org/drawingml/2006/main">
              <a:rPr lang="es" altLang="en-US" i="1" dirty="0"/>
              <a:t>P4 </a:t>
            </a:r>
            <a:r xmlns:a="http://schemas.openxmlformats.org/drawingml/2006/main">
              <a:rPr lang="es" altLang="en-US" dirty="0"/>
              <a:t>; </a:t>
            </a:r>
            <a:r xmlns:a="http://schemas.openxmlformats.org/drawingml/2006/main">
              <a:rPr lang="es" altLang="en-US" baseline="-25000" dirty="0"/>
              <a:t>_</a:t>
            </a:r>
          </a:p>
          <a:p>
            <a:pPr xmlns:a="http://schemas.openxmlformats.org/drawingml/2006/main">
              <a:buFont typeface="Monotype Sorts" pitchFamily="-84" charset="2"/>
              <a:buNone/>
              <a:tabLst>
                <a:tab pos="1371600" algn="l"/>
                <a:tab pos="2395538" algn="ctr"/>
                <a:tab pos="3594100" algn="ctr"/>
                <a:tab pos="4805363" algn="ctr"/>
              </a:tabLst>
            </a:pPr>
            <a:r xmlns:a="http://schemas.openxmlformats.org/drawingml/2006/main">
              <a:rPr lang="es" altLang="en-US" dirty="0"/>
              <a:t>3 tipos de recursos:</a:t>
            </a:r>
          </a:p>
          <a:p>
            <a:pPr xmlns:a="http://schemas.openxmlformats.org/drawingml/2006/main">
              <a:buFont typeface="Monotype Sorts" pitchFamily="-84" charset="2"/>
              <a:buNone/>
              <a:tabLst>
                <a:tab pos="1371600" algn="l"/>
                <a:tab pos="2395538" algn="ctr"/>
                <a:tab pos="3594100" algn="ctr"/>
                <a:tab pos="4805363" algn="ctr"/>
              </a:tabLst>
            </a:pPr>
            <a:r xmlns:a="http://schemas.openxmlformats.org/drawingml/2006/main">
              <a:rPr lang="es" altLang="en-US" dirty="0"/>
              <a:t>              </a:t>
            </a:r>
            <a:r xmlns:a="http://schemas.openxmlformats.org/drawingml/2006/main">
              <a:rPr lang="es" altLang="en-US" i="1" dirty="0"/>
              <a:t>A </a:t>
            </a:r>
            <a:r xmlns:a="http://schemas.openxmlformats.org/drawingml/2006/main">
              <a:rPr lang="es" altLang="en-US" dirty="0"/>
              <a:t>(10 instancias), </a:t>
            </a:r>
            <a:r xmlns:a="http://schemas.openxmlformats.org/drawingml/2006/main">
              <a:rPr lang="es" altLang="en-US" i="1" dirty="0"/>
              <a:t>B </a:t>
            </a:r>
            <a:r xmlns:a="http://schemas.openxmlformats.org/drawingml/2006/main">
              <a:rPr lang="es" altLang="en-US" dirty="0"/>
              <a:t>(5 instancias) y </a:t>
            </a:r>
            <a:r xmlns:a="http://schemas.openxmlformats.org/drawingml/2006/main">
              <a:rPr lang="es" altLang="en-US" i="1" dirty="0"/>
              <a:t>C </a:t>
            </a:r>
            <a:r xmlns:a="http://schemas.openxmlformats.org/drawingml/2006/main">
              <a:rPr lang="es" altLang="en-US" dirty="0"/>
              <a:t>(7 instancias)</a:t>
            </a:r>
          </a:p>
          <a:p>
            <a:pPr xmlns:a="http://schemas.openxmlformats.org/drawingml/2006/main">
              <a:tabLst>
                <a:tab pos="1371600" algn="l"/>
                <a:tab pos="2395538" algn="ctr"/>
                <a:tab pos="3594100" algn="ctr"/>
                <a:tab pos="4805363" algn="ctr"/>
              </a:tabLst>
            </a:pPr>
            <a:r xmlns:a="http://schemas.openxmlformats.org/drawingml/2006/main">
              <a:rPr lang="es" altLang="en-US" dirty="0"/>
              <a:t>Instantánea en el momento </a:t>
            </a:r>
            <a:r xmlns:a="http://schemas.openxmlformats.org/drawingml/2006/main">
              <a:rPr lang="es" altLang="en-US" i="1" dirty="0"/>
              <a:t>T </a:t>
            </a:r>
            <a:r xmlns:a="http://schemas.openxmlformats.org/drawingml/2006/main">
              <a:rPr lang="es" altLang="en-US" baseline="-25000" dirty="0"/>
              <a:t>0 </a:t>
            </a:r>
            <a:r xmlns:a="http://schemas.openxmlformats.org/drawingml/2006/main">
              <a:rPr lang="es" altLang="en-US" dirty="0"/>
              <a:t>:</a:t>
            </a:r>
          </a:p>
          <a:p>
            <a:pPr xmlns:a="http://schemas.openxmlformats.org/drawingml/2006/main">
              <a:buFont typeface="Monotype Sorts" pitchFamily="-84" charset="2"/>
              <a:buNone/>
              <a:tabLst>
                <a:tab pos="1371600" algn="l"/>
                <a:tab pos="2395538" algn="ctr"/>
                <a:tab pos="3594100" algn="ctr"/>
                <a:tab pos="4805363" algn="ctr"/>
              </a:tabLst>
            </a:pPr>
            <a:r xmlns:a="http://schemas.openxmlformats.org/drawingml/2006/main">
              <a:rPr lang="es" altLang="en-US" dirty="0"/>
              <a:t>   </a:t>
            </a:r>
            <a:r xmlns:a="http://schemas.openxmlformats.org/drawingml/2006/main">
              <a:rPr lang="es" altLang="en-US" i="1" u="sng" dirty="0"/>
              <a:t>Asignación</a:t>
            </a:r>
            <a:r xmlns:a="http://schemas.openxmlformats.org/drawingml/2006/main">
              <a:rPr lang="es" altLang="en-US" i="1" dirty="0"/>
              <a:t>   </a:t>
            </a:r>
            <a:r xmlns:a="http://schemas.openxmlformats.org/drawingml/2006/main">
              <a:rPr lang="es" altLang="en-US" i="1" u="sng" dirty="0"/>
              <a:t>máx.</a:t>
            </a:r>
            <a:r xmlns:a="http://schemas.openxmlformats.org/drawingml/2006/main">
              <a:rPr lang="es" altLang="en-US" i="1" dirty="0"/>
              <a:t> </a:t>
            </a:r>
            <a:r xmlns:a="http://schemas.openxmlformats.org/drawingml/2006/main">
              <a:rPr lang="es" altLang="en-US" i="1" u="sng" dirty="0"/>
              <a:t>Disponible</a:t>
            </a:r>
            <a:endParaRPr xmlns:a="http://schemas.openxmlformats.org/drawingml/2006/main" lang="en-US" altLang="en-US" i="1" dirty="0"/>
          </a:p>
          <a:p>
            <a:pPr xmlns:a="http://schemas.openxmlformats.org/drawingml/2006/main">
              <a:buFont typeface="Monotype Sorts" pitchFamily="-84" charset="2"/>
              <a:buNone/>
              <a:tabLst>
                <a:tab pos="1371600" algn="l"/>
                <a:tab pos="2395538" algn="ctr"/>
                <a:tab pos="3594100" algn="ctr"/>
                <a:tab pos="4805363" algn="ctr"/>
              </a:tabLst>
            </a:pPr>
            <a:r xmlns:a="http://schemas.openxmlformats.org/drawingml/2006/main">
              <a:rPr lang="es" altLang="en-US" i="1" dirty="0"/>
              <a:t>ABCABCABC</a:t>
            </a:r>
          </a:p>
          <a:p>
            <a:pPr xmlns:a="http://schemas.openxmlformats.org/drawingml/2006/main">
              <a:buFont typeface="Monotype Sorts" pitchFamily="-84" charset="2"/>
              <a:buNone/>
              <a:tabLst>
                <a:tab pos="1371600" algn="l"/>
                <a:tab pos="2395538" algn="ctr"/>
                <a:tab pos="3594100" algn="ctr"/>
                <a:tab pos="4805363"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0 </a:t>
            </a:r>
            <a:r xmlns:a="http://schemas.openxmlformats.org/drawingml/2006/main">
              <a:rPr lang="es" altLang="en-US" dirty="0"/>
              <a:t>0 1 0 7 5 3 3 3 2</a:t>
            </a:r>
          </a:p>
          <a:p>
            <a:pPr xmlns:a="http://schemas.openxmlformats.org/drawingml/2006/main">
              <a:buFont typeface="Monotype Sorts" pitchFamily="-84" charset="2"/>
              <a:buNone/>
              <a:tabLst>
                <a:tab pos="1371600" algn="l"/>
                <a:tab pos="2395538" algn="ctr"/>
                <a:tab pos="3594100" algn="ctr"/>
                <a:tab pos="4805363"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1 </a:t>
            </a:r>
            <a:r xmlns:a="http://schemas.openxmlformats.org/drawingml/2006/main">
              <a:rPr lang="es" altLang="en-US" dirty="0"/>
              <a:t>2 0 0 3 2 2</a:t>
            </a:r>
          </a:p>
          <a:p>
            <a:pPr xmlns:a="http://schemas.openxmlformats.org/drawingml/2006/main">
              <a:buFont typeface="Monotype Sorts" pitchFamily="-84" charset="2"/>
              <a:buNone/>
              <a:tabLst>
                <a:tab pos="1371600" algn="l"/>
                <a:tab pos="2395538" algn="ctr"/>
                <a:tab pos="3594100" algn="ctr"/>
                <a:tab pos="4805363"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2 </a:t>
            </a:r>
            <a:r xmlns:a="http://schemas.openxmlformats.org/drawingml/2006/main">
              <a:rPr lang="es" altLang="en-US" dirty="0"/>
              <a:t>3 0 2 9 0 2</a:t>
            </a:r>
          </a:p>
          <a:p>
            <a:pPr xmlns:a="http://schemas.openxmlformats.org/drawingml/2006/main">
              <a:buFont typeface="Monotype Sorts" pitchFamily="-84" charset="2"/>
              <a:buNone/>
              <a:tabLst>
                <a:tab pos="1371600" algn="l"/>
                <a:tab pos="2395538" algn="ctr"/>
                <a:tab pos="3594100" algn="ctr"/>
                <a:tab pos="4805363"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3 </a:t>
            </a:r>
            <a:r xmlns:a="http://schemas.openxmlformats.org/drawingml/2006/main">
              <a:rPr lang="es" altLang="en-US" dirty="0"/>
              <a:t>2 1 1 2 2 2</a:t>
            </a:r>
          </a:p>
          <a:p>
            <a:pPr xmlns:a="http://schemas.openxmlformats.org/drawingml/2006/main">
              <a:buFont typeface="Monotype Sorts" pitchFamily="-84" charset="2"/>
              <a:buNone/>
              <a:tabLst>
                <a:tab pos="1371600" algn="l"/>
                <a:tab pos="2395538" algn="ctr"/>
                <a:tab pos="3594100" algn="ctr"/>
                <a:tab pos="4805363"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4 </a:t>
            </a:r>
            <a:r xmlns:a="http://schemas.openxmlformats.org/drawingml/2006/main">
              <a:rPr lang="es" altLang="en-US" dirty="0"/>
              <a:t>0 0 2 4 3 3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838D12EB-E650-49F7-BF5C-969347526EE5}"/>
              </a:ext>
            </a:extLst>
          </p:cNvPr>
          <p:cNvSpPr>
            <a:spLocks noGrp="1" noChangeArrowheads="1"/>
          </p:cNvSpPr>
          <p:nvPr>
            <p:ph type="title"/>
          </p:nvPr>
        </p:nvSpPr>
        <p:spPr>
          <a:xfrm>
            <a:off x="457200" y="228830"/>
            <a:ext cx="8229600" cy="576262"/>
          </a:xfrm>
        </p:spPr>
        <p:txBody>
          <a:bodyPr/>
          <a:lstStyle/>
          <a:p>
            <a:pPr xmlns:a="http://schemas.openxmlformats.org/drawingml/2006/main" eaLnBrk="1" hangingPunct="1"/>
            <a:r xmlns:a="http://schemas.openxmlformats.org/drawingml/2006/main">
              <a:rPr lang="es" altLang="en-US" dirty="0"/>
              <a:t>Objetivos del capítulo</a:t>
            </a:r>
          </a:p>
        </p:txBody>
      </p:sp>
      <p:sp>
        <p:nvSpPr>
          <p:cNvPr id="9218" name="Rectangle 3">
            <a:extLst>
              <a:ext uri="{FF2B5EF4-FFF2-40B4-BE49-F238E27FC236}">
                <a16:creationId xmlns:a16="http://schemas.microsoft.com/office/drawing/2014/main" id="{6DA4E9BA-E5B9-48E9-A6E9-2CB00D152082}"/>
              </a:ext>
            </a:extLst>
          </p:cNvPr>
          <p:cNvSpPr>
            <a:spLocks noGrp="1" noChangeArrowheads="1"/>
          </p:cNvSpPr>
          <p:nvPr>
            <p:ph type="body" idx="1"/>
          </p:nvPr>
        </p:nvSpPr>
        <p:spPr>
          <a:xfrm>
            <a:off x="802433" y="1308136"/>
            <a:ext cx="7772400" cy="4500562"/>
          </a:xfrm>
        </p:spPr>
        <p:txBody>
          <a:bodyPr/>
          <a:lstStyle/>
          <a:p>
            <a:r xmlns:a="http://schemas.openxmlformats.org/drawingml/2006/main">
              <a:rPr lang="es" altLang="en-US" dirty="0"/>
              <a:t>Ilustre cómo puede ocurrir un interbloqueo cuando se utilizan bloqueos mutex</a:t>
            </a:r>
          </a:p>
          <a:p>
            <a:r xmlns:a="http://schemas.openxmlformats.org/drawingml/2006/main">
              <a:rPr lang="es" altLang="en-US" dirty="0"/>
              <a:t>Definir las cuatro condiciones necesarias que caracterizan el punto muerto</a:t>
            </a:r>
          </a:p>
          <a:p>
            <a:r xmlns:a="http://schemas.openxmlformats.org/drawingml/2006/main">
              <a:rPr lang="es" altLang="en-US" dirty="0"/>
              <a:t>Identificar una situación de punto muerto en un gráfico de asignación de recursos</a:t>
            </a:r>
          </a:p>
          <a:p>
            <a:r xmlns:a="http://schemas.openxmlformats.org/drawingml/2006/main">
              <a:rPr lang="es" altLang="en-US" dirty="0"/>
              <a:t>Evaluar los cuatro enfoques diferentes para prevenir puntos muertos</a:t>
            </a:r>
          </a:p>
          <a:p>
            <a:r xmlns:a="http://schemas.openxmlformats.org/drawingml/2006/main">
              <a:rPr lang="es" altLang="en-US" dirty="0"/>
              <a:t>Aplicar el algoritmo bancario para evitar puntos muertos</a:t>
            </a:r>
          </a:p>
          <a:p>
            <a:r xmlns:a="http://schemas.openxmlformats.org/drawingml/2006/main">
              <a:rPr lang="es" altLang="en-US" dirty="0"/>
              <a:t>Aplicar el algoritmo de detección de punto muerto</a:t>
            </a:r>
          </a:p>
          <a:p>
            <a:r xmlns:a="http://schemas.openxmlformats.org/drawingml/2006/main">
              <a:rPr lang="es" altLang="en-US" dirty="0"/>
              <a:t>Evaluar enfoques para recuperarse de un punto muerto</a:t>
            </a:r>
          </a:p>
          <a:p>
            <a:endParaRPr lang="en-US" altLang="en-US" dirty="0"/>
          </a:p>
          <a:p>
            <a:pPr>
              <a:buSzPct val="85000"/>
              <a:buFont typeface="Monotype Sorts" pitchFamily="-84" charset="2"/>
              <a:buNone/>
            </a:pP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DB8887BD-D3BC-4339-B372-7CC9B71D77CF}"/>
              </a:ext>
            </a:extLst>
          </p:cNvPr>
          <p:cNvSpPr>
            <a:spLocks noGrp="1" noChangeArrowheads="1"/>
          </p:cNvSpPr>
          <p:nvPr>
            <p:ph type="title"/>
          </p:nvPr>
        </p:nvSpPr>
        <p:spPr>
          <a:xfrm>
            <a:off x="457200" y="233314"/>
            <a:ext cx="8229600" cy="576262"/>
          </a:xfrm>
        </p:spPr>
        <p:txBody>
          <a:bodyPr/>
          <a:lstStyle/>
          <a:p>
            <a:pPr xmlns:a="http://schemas.openxmlformats.org/drawingml/2006/main" eaLnBrk="1" hangingPunct="1"/>
            <a:r xmlns:a="http://schemas.openxmlformats.org/drawingml/2006/main">
              <a:rPr lang="es" altLang="en-US" dirty="0"/>
              <a:t>Ejemplo (cont.)</a:t>
            </a:r>
          </a:p>
        </p:txBody>
      </p:sp>
      <p:sp>
        <p:nvSpPr>
          <p:cNvPr id="58370" name="Rectangle 3">
            <a:extLst>
              <a:ext uri="{FF2B5EF4-FFF2-40B4-BE49-F238E27FC236}">
                <a16:creationId xmlns:a16="http://schemas.microsoft.com/office/drawing/2014/main" id="{43FB620B-ED3D-4487-B4B3-8D8C1990193B}"/>
              </a:ext>
            </a:extLst>
          </p:cNvPr>
          <p:cNvSpPr>
            <a:spLocks noGrp="1" noChangeArrowheads="1"/>
          </p:cNvSpPr>
          <p:nvPr>
            <p:ph type="body" idx="1"/>
          </p:nvPr>
        </p:nvSpPr>
        <p:spPr>
          <a:xfrm>
            <a:off x="802433" y="1136650"/>
            <a:ext cx="7854205" cy="4640263"/>
          </a:xfrm>
        </p:spPr>
        <p:txBody>
          <a:bodyPr/>
          <a:lstStyle/>
          <a:p>
            <a:pPr xmlns:a="http://schemas.openxmlformats.org/drawingml/2006/main">
              <a:tabLst>
                <a:tab pos="2452688" algn="l"/>
                <a:tab pos="3492500" algn="ctr"/>
              </a:tabLst>
            </a:pPr>
            <a:r xmlns:a="http://schemas.openxmlformats.org/drawingml/2006/main">
              <a:rPr lang="es" altLang="en-US" dirty="0"/>
              <a:t>El contenido de la matriz </a:t>
            </a:r>
            <a:r xmlns:a="http://schemas.openxmlformats.org/drawingml/2006/main">
              <a:rPr lang="es" altLang="en-US" b="1" i="1" dirty="0"/>
              <a:t>Necesidad </a:t>
            </a:r>
            <a:r xmlns:a="http://schemas.openxmlformats.org/drawingml/2006/main">
              <a:rPr lang="es" altLang="en-US" dirty="0"/>
              <a:t>se define como </a:t>
            </a:r>
            <a:r xmlns:a="http://schemas.openxmlformats.org/drawingml/2006/main">
              <a:rPr lang="es" altLang="en-US" b="1" i="1" dirty="0"/>
              <a:t>Máx </a:t>
            </a:r>
            <a:r xmlns:a="http://schemas.openxmlformats.org/drawingml/2006/main">
              <a:rPr lang="es" altLang="en-US" b="1" dirty="0"/>
              <a:t>– </a:t>
            </a:r>
            <a:r xmlns:a="http://schemas.openxmlformats.org/drawingml/2006/main">
              <a:rPr lang="es" altLang="en-US" b="1" i="1" dirty="0"/>
              <a:t>Asignación</a:t>
            </a:r>
            <a:endParaRPr xmlns:a="http://schemas.openxmlformats.org/drawingml/2006/main" lang="en-US" altLang="en-US" b="1" dirty="0"/>
          </a:p>
          <a:p>
            <a:pPr>
              <a:buFont typeface="Monotype Sorts" pitchFamily="-84" charset="2"/>
              <a:buNone/>
              <a:tabLst>
                <a:tab pos="2452688" algn="l"/>
                <a:tab pos="3492500" algn="ctr"/>
              </a:tabLst>
            </a:pPr>
            <a:endParaRPr lang="en-US" altLang="en-US" dirty="0"/>
          </a:p>
          <a:p>
            <a:pPr xmlns:a="http://schemas.openxmlformats.org/drawingml/2006/main">
              <a:buFont typeface="Monotype Sorts" pitchFamily="-84" charset="2"/>
              <a:buNone/>
              <a:tabLst>
                <a:tab pos="2452688" algn="l"/>
                <a:tab pos="3492500" algn="ctr"/>
              </a:tabLst>
            </a:pPr>
            <a:r xmlns:a="http://schemas.openxmlformats.org/drawingml/2006/main">
              <a:rPr lang="es" altLang="en-US" dirty="0"/>
              <a:t>   </a:t>
            </a:r>
            <a:r xmlns:a="http://schemas.openxmlformats.org/drawingml/2006/main">
              <a:rPr lang="es" altLang="en-US" i="1" u="sng" dirty="0"/>
              <a:t>Necesidad</a:t>
            </a:r>
            <a:endParaRPr xmlns:a="http://schemas.openxmlformats.org/drawingml/2006/main" lang="en-US" altLang="en-US" u="sng" dirty="0"/>
          </a:p>
          <a:p>
            <a:pPr xmlns:a="http://schemas.openxmlformats.org/drawingml/2006/main">
              <a:buFont typeface="Monotype Sorts" pitchFamily="-84" charset="2"/>
              <a:buNone/>
              <a:tabLst>
                <a:tab pos="2452688" algn="l"/>
                <a:tab pos="3492500" algn="ctr"/>
              </a:tabLst>
            </a:pPr>
            <a:r xmlns:a="http://schemas.openxmlformats.org/drawingml/2006/main">
              <a:rPr lang="es" altLang="en-US" dirty="0"/>
              <a:t>   </a:t>
            </a:r>
            <a:r xmlns:a="http://schemas.openxmlformats.org/drawingml/2006/main">
              <a:rPr lang="es" altLang="en-US" i="1" dirty="0"/>
              <a:t>A B C</a:t>
            </a:r>
          </a:p>
          <a:p>
            <a:pPr xmlns:a="http://schemas.openxmlformats.org/drawingml/2006/main">
              <a:buFont typeface="Monotype Sorts" pitchFamily="-84" charset="2"/>
              <a:buNone/>
              <a:tabLst>
                <a:tab pos="2452688" algn="l"/>
                <a:tab pos="349250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0 </a:t>
            </a:r>
            <a:r xmlns:a="http://schemas.openxmlformats.org/drawingml/2006/main">
              <a:rPr lang="es" altLang="en-US" dirty="0"/>
              <a:t>7 4 3</a:t>
            </a:r>
          </a:p>
          <a:p>
            <a:pPr xmlns:a="http://schemas.openxmlformats.org/drawingml/2006/main">
              <a:buFont typeface="Monotype Sorts" pitchFamily="-84" charset="2"/>
              <a:buNone/>
              <a:tabLst>
                <a:tab pos="2452688" algn="l"/>
                <a:tab pos="349250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1 </a:t>
            </a:r>
            <a:r xmlns:a="http://schemas.openxmlformats.org/drawingml/2006/main">
              <a:rPr lang="es" altLang="en-US" dirty="0"/>
              <a:t>1 2 2</a:t>
            </a:r>
          </a:p>
          <a:p>
            <a:pPr xmlns:a="http://schemas.openxmlformats.org/drawingml/2006/main">
              <a:buFont typeface="Monotype Sorts" pitchFamily="-84" charset="2"/>
              <a:buNone/>
              <a:tabLst>
                <a:tab pos="2452688" algn="l"/>
                <a:tab pos="349250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2 </a:t>
            </a:r>
            <a:r xmlns:a="http://schemas.openxmlformats.org/drawingml/2006/main">
              <a:rPr lang="es" altLang="en-US" dirty="0"/>
              <a:t>6 0 0</a:t>
            </a:r>
          </a:p>
          <a:p>
            <a:pPr xmlns:a="http://schemas.openxmlformats.org/drawingml/2006/main">
              <a:buFont typeface="Monotype Sorts" pitchFamily="-84" charset="2"/>
              <a:buNone/>
              <a:tabLst>
                <a:tab pos="2452688" algn="l"/>
                <a:tab pos="349250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3 </a:t>
            </a:r>
            <a:r xmlns:a="http://schemas.openxmlformats.org/drawingml/2006/main">
              <a:rPr lang="es" altLang="en-US" dirty="0"/>
              <a:t>0 1 1</a:t>
            </a:r>
          </a:p>
          <a:p>
            <a:pPr xmlns:a="http://schemas.openxmlformats.org/drawingml/2006/main">
              <a:buFont typeface="Monotype Sorts" pitchFamily="-84" charset="2"/>
              <a:buNone/>
              <a:tabLst>
                <a:tab pos="2452688" algn="l"/>
                <a:tab pos="349250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4 </a:t>
            </a:r>
            <a:r xmlns:a="http://schemas.openxmlformats.org/drawingml/2006/main">
              <a:rPr lang="es" altLang="en-US" dirty="0"/>
              <a:t>4 3 1</a:t>
            </a:r>
            <a:br xmlns:a="http://schemas.openxmlformats.org/drawingml/2006/main">
              <a:rPr lang="en-US" altLang="en-US" dirty="0"/>
            </a:br>
            <a:endParaRPr xmlns:a="http://schemas.openxmlformats.org/drawingml/2006/main" lang="en-US" altLang="en-US" dirty="0"/>
          </a:p>
          <a:p>
            <a:pPr xmlns:a="http://schemas.openxmlformats.org/drawingml/2006/main">
              <a:tabLst>
                <a:tab pos="2452688" algn="l"/>
                <a:tab pos="3492500" algn="ctr"/>
              </a:tabLst>
            </a:pPr>
            <a:r xmlns:a="http://schemas.openxmlformats.org/drawingml/2006/main">
              <a:rPr lang="es" altLang="en-US" dirty="0"/>
              <a:t>El sistema se encuentra en un estado seguro ya que la secuencia &lt; </a:t>
            </a:r>
            <a:r xmlns:a="http://schemas.openxmlformats.org/drawingml/2006/main">
              <a:rPr lang="es" altLang="en-US" i="1" dirty="0"/>
              <a:t>P </a:t>
            </a:r>
            <a:r xmlns:a="http://schemas.openxmlformats.org/drawingml/2006/main">
              <a:rPr lang="es" altLang="en-US" baseline="-25000" dirty="0"/>
              <a:t>1 </a:t>
            </a: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3 </a:t>
            </a: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4 </a:t>
            </a: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2 </a:t>
            </a: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0 </a:t>
            </a:r>
            <a:r xmlns:a="http://schemas.openxmlformats.org/drawingml/2006/main">
              <a:rPr lang="es" altLang="en-US" dirty="0"/>
              <a:t>&gt; satisface los criterios de seguridad</a:t>
            </a:r>
            <a:endParaRPr xmlns:a="http://schemas.openxmlformats.org/drawingml/2006/main" lang="en-US" altLang="en-US" baseline="-25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AD3E796E-9D4C-428C-896A-890447D904DD}"/>
              </a:ext>
            </a:extLst>
          </p:cNvPr>
          <p:cNvSpPr>
            <a:spLocks noGrp="1" noChangeArrowheads="1"/>
          </p:cNvSpPr>
          <p:nvPr>
            <p:ph type="title"/>
          </p:nvPr>
        </p:nvSpPr>
        <p:spPr>
          <a:xfrm>
            <a:off x="817563" y="214313"/>
            <a:ext cx="7869237" cy="576262"/>
          </a:xfrm>
        </p:spPr>
        <p:txBody>
          <a:bodyPr/>
          <a:lstStyle/>
          <a:p>
            <a:pPr xmlns:a="http://schemas.openxmlformats.org/drawingml/2006/main" eaLnBrk="1" hangingPunct="1"/>
            <a:r xmlns:a="http://schemas.openxmlformats.org/drawingml/2006/main">
              <a:rPr lang="es" altLang="en-US"/>
              <a:t>Ejemplo: Solicitud </a:t>
            </a:r>
            <a:r xmlns:a="http://schemas.openxmlformats.org/drawingml/2006/main">
              <a:rPr lang="es" altLang="en-US" i="1"/>
              <a:t>P </a:t>
            </a:r>
            <a:r xmlns:a="http://schemas.openxmlformats.org/drawingml/2006/main">
              <a:rPr lang="es" altLang="en-US" baseline="-25000"/>
              <a:t>1 </a:t>
            </a:r>
            <a:r xmlns:a="http://schemas.openxmlformats.org/drawingml/2006/main">
              <a:rPr lang="es" altLang="en-US"/>
              <a:t>(1,0,2)</a:t>
            </a:r>
          </a:p>
        </p:txBody>
      </p:sp>
      <p:sp>
        <p:nvSpPr>
          <p:cNvPr id="60418" name="Rectangle 3">
            <a:extLst>
              <a:ext uri="{FF2B5EF4-FFF2-40B4-BE49-F238E27FC236}">
                <a16:creationId xmlns:a16="http://schemas.microsoft.com/office/drawing/2014/main" id="{5866BF7C-1FA0-4840-882A-7A5E6F0E9A18}"/>
              </a:ext>
            </a:extLst>
          </p:cNvPr>
          <p:cNvSpPr>
            <a:spLocks noGrp="1" noChangeArrowheads="1"/>
          </p:cNvSpPr>
          <p:nvPr>
            <p:ph type="body" idx="1"/>
          </p:nvPr>
        </p:nvSpPr>
        <p:spPr>
          <a:xfrm>
            <a:off x="812413" y="1103313"/>
            <a:ext cx="7869237" cy="5103812"/>
          </a:xfrm>
        </p:spPr>
        <p:txBody>
          <a:bodyPr/>
          <a:lstStyle/>
          <a:p>
            <a:pPr xmlns:a="http://schemas.openxmlformats.org/drawingml/2006/main">
              <a:tabLst>
                <a:tab pos="1544638" algn="l"/>
                <a:tab pos="2452688" algn="ctr"/>
                <a:tab pos="3767138" algn="ctr"/>
                <a:tab pos="5022850" algn="ctr"/>
              </a:tabLst>
            </a:pPr>
            <a:r xmlns:a="http://schemas.openxmlformats.org/drawingml/2006/main">
              <a:rPr lang="es" altLang="en-US" dirty="0"/>
              <a:t>Verifique que Solicitud </a:t>
            </a:r>
            <a:r xmlns:a="http://schemas.openxmlformats.org/drawingml/2006/main">
              <a:rPr lang="es" altLang="en-US" dirty="0">
                <a:sym typeface="Symbol" panose="05050102010706020507" pitchFamily="18" charset="2"/>
              </a:rPr>
              <a:t> Disponible (es decir, (1,0,2)  (3,3,2)  verdadero</a:t>
            </a:r>
            <a:endParaRPr xmlns:a="http://schemas.openxmlformats.org/drawingml/2006/main" lang="en-US" altLang="en-US" i="1" dirty="0">
              <a:sym typeface="Symbol" panose="05050102010706020507" pitchFamily="18" charset="2"/>
            </a:endParaRPr>
          </a:p>
          <a:p>
            <a:pPr xmlns:a="http://schemas.openxmlformats.org/drawingml/2006/main">
              <a:buFont typeface="Monotype Sorts" pitchFamily="-84" charset="2"/>
              <a:buNone/>
              <a:tabLst>
                <a:tab pos="1544638" algn="l"/>
                <a:tab pos="2452688" algn="ctr"/>
                <a:tab pos="3767138" algn="ctr"/>
                <a:tab pos="5022850" algn="ctr"/>
              </a:tabLst>
            </a:pPr>
            <a:r xmlns:a="http://schemas.openxmlformats.org/drawingml/2006/main">
              <a:rPr lang="es" altLang="en-US" i="1" dirty="0"/>
              <a:t>   </a:t>
            </a:r>
            <a:r xmlns:a="http://schemas.openxmlformats.org/drawingml/2006/main">
              <a:rPr lang="es" altLang="en-US" i="1" u="sng" dirty="0"/>
              <a:t>Asignación</a:t>
            </a:r>
            <a:r xmlns:a="http://schemas.openxmlformats.org/drawingml/2006/main">
              <a:rPr lang="es" altLang="en-US" i="1" dirty="0"/>
              <a:t> </a:t>
            </a:r>
            <a:r xmlns:a="http://schemas.openxmlformats.org/drawingml/2006/main">
              <a:rPr lang="es" altLang="en-US" i="1" u="sng" dirty="0"/>
              <a:t>Necesidad</a:t>
            </a:r>
            <a:r xmlns:a="http://schemas.openxmlformats.org/drawingml/2006/main">
              <a:rPr lang="es" altLang="en-US" i="1" dirty="0"/>
              <a:t>    </a:t>
            </a:r>
            <a:r xmlns:a="http://schemas.openxmlformats.org/drawingml/2006/main">
              <a:rPr lang="es" altLang="en-US" i="1" u="sng" dirty="0"/>
              <a:t>Disponible</a:t>
            </a:r>
            <a:endParaRPr xmlns:a="http://schemas.openxmlformats.org/drawingml/2006/main" lang="en-US" altLang="en-US" i="1" dirty="0"/>
          </a:p>
          <a:p>
            <a:pPr xmlns:a="http://schemas.openxmlformats.org/drawingml/2006/main">
              <a:buFont typeface="Monotype Sorts" pitchFamily="-84" charset="2"/>
              <a:buNone/>
              <a:tabLst>
                <a:tab pos="1544638" algn="l"/>
                <a:tab pos="2452688" algn="ctr"/>
                <a:tab pos="3767138" algn="ctr"/>
                <a:tab pos="5022850" algn="ctr"/>
              </a:tabLst>
            </a:pPr>
            <a:r xmlns:a="http://schemas.openxmlformats.org/drawingml/2006/main">
              <a:rPr lang="es" altLang="en-US" i="1" dirty="0"/>
              <a:t>ABCABCABC</a:t>
            </a:r>
          </a:p>
          <a:p>
            <a:pPr xmlns:a="http://schemas.openxmlformats.org/drawingml/2006/main">
              <a:buFont typeface="Monotype Sorts" pitchFamily="-84" charset="2"/>
              <a:buNone/>
              <a:tabLst>
                <a:tab pos="1544638" algn="l"/>
                <a:tab pos="2452688" algn="ctr"/>
                <a:tab pos="3767138" algn="ctr"/>
                <a:tab pos="502285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0 </a:t>
            </a:r>
            <a:r xmlns:a="http://schemas.openxmlformats.org/drawingml/2006/main">
              <a:rPr lang="es" altLang="en-US" dirty="0"/>
              <a:t>0 1 0 7 4 3 2 3 0</a:t>
            </a:r>
          </a:p>
          <a:p>
            <a:pPr xmlns:a="http://schemas.openxmlformats.org/drawingml/2006/main">
              <a:buFont typeface="Monotype Sorts" pitchFamily="-84" charset="2"/>
              <a:buNone/>
              <a:tabLst>
                <a:tab pos="1544638" algn="l"/>
                <a:tab pos="2452688" algn="ctr"/>
                <a:tab pos="3767138" algn="ctr"/>
                <a:tab pos="502285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1 </a:t>
            </a:r>
            <a:r xmlns:a="http://schemas.openxmlformats.org/drawingml/2006/main">
              <a:rPr lang="es" altLang="en-US" dirty="0"/>
              <a:t>3 0 2 0 2 0</a:t>
            </a:r>
          </a:p>
          <a:p>
            <a:pPr xmlns:a="http://schemas.openxmlformats.org/drawingml/2006/main">
              <a:buFont typeface="Monotype Sorts" pitchFamily="-84" charset="2"/>
              <a:buNone/>
              <a:tabLst>
                <a:tab pos="1544638" algn="l"/>
                <a:tab pos="2452688" algn="ctr"/>
                <a:tab pos="3767138" algn="ctr"/>
                <a:tab pos="502285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2 </a:t>
            </a:r>
            <a:r xmlns:a="http://schemas.openxmlformats.org/drawingml/2006/main">
              <a:rPr lang="es" altLang="en-US" dirty="0"/>
              <a:t>3 0 2 6 0 0</a:t>
            </a:r>
          </a:p>
          <a:p>
            <a:pPr xmlns:a="http://schemas.openxmlformats.org/drawingml/2006/main">
              <a:buFont typeface="Monotype Sorts" pitchFamily="-84" charset="2"/>
              <a:buNone/>
              <a:tabLst>
                <a:tab pos="1544638" algn="l"/>
                <a:tab pos="2452688" algn="ctr"/>
                <a:tab pos="3767138" algn="ctr"/>
                <a:tab pos="502285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3 </a:t>
            </a:r>
            <a:r xmlns:a="http://schemas.openxmlformats.org/drawingml/2006/main">
              <a:rPr lang="es" altLang="en-US" dirty="0"/>
              <a:t>2 1 1 0 1 1</a:t>
            </a:r>
          </a:p>
          <a:p>
            <a:pPr xmlns:a="http://schemas.openxmlformats.org/drawingml/2006/main">
              <a:buFont typeface="Monotype Sorts" pitchFamily="-84" charset="2"/>
              <a:buNone/>
              <a:tabLst>
                <a:tab pos="1544638" algn="l"/>
                <a:tab pos="2452688" algn="ctr"/>
                <a:tab pos="3767138" algn="ctr"/>
                <a:tab pos="502285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4 </a:t>
            </a:r>
            <a:r xmlns:a="http://schemas.openxmlformats.org/drawingml/2006/main">
              <a:rPr lang="es" altLang="en-US" dirty="0"/>
              <a:t>0 0 2 4 3 1</a:t>
            </a:r>
          </a:p>
          <a:p>
            <a:pPr>
              <a:buFont typeface="Monotype Sorts" pitchFamily="-84" charset="2"/>
              <a:buNone/>
              <a:tabLst>
                <a:tab pos="1544638" algn="l"/>
                <a:tab pos="2452688" algn="ctr"/>
                <a:tab pos="3767138" algn="ctr"/>
                <a:tab pos="5022850" algn="ctr"/>
              </a:tabLst>
            </a:pPr>
            <a:endParaRPr lang="en-US" altLang="en-US" sz="800" dirty="0"/>
          </a:p>
          <a:p>
            <a:pPr xmlns:a="http://schemas.openxmlformats.org/drawingml/2006/main">
              <a:tabLst>
                <a:tab pos="1544638" algn="l"/>
                <a:tab pos="2452688" algn="ctr"/>
                <a:tab pos="3767138" algn="ctr"/>
                <a:tab pos="5022850" algn="ctr"/>
              </a:tabLst>
            </a:pPr>
            <a:r xmlns:a="http://schemas.openxmlformats.org/drawingml/2006/main">
              <a:rPr lang="es" altLang="en-US" dirty="0"/>
              <a:t>La ejecución del algoritmo de seguridad muestra que la secuencia &lt; </a:t>
            </a:r>
            <a:r xmlns:a="http://schemas.openxmlformats.org/drawingml/2006/main">
              <a:rPr lang="es" altLang="en-US" b="1" i="1" dirty="0"/>
              <a:t>P </a:t>
            </a:r>
            <a:r xmlns:a="http://schemas.openxmlformats.org/drawingml/2006/main">
              <a:rPr lang="es" altLang="en-US" b="1" baseline="-25000" dirty="0"/>
              <a:t>1 </a:t>
            </a:r>
            <a:r xmlns:a="http://schemas.openxmlformats.org/drawingml/2006/main">
              <a:rPr lang="es" altLang="en-US" b="1" dirty="0"/>
              <a:t>, </a:t>
            </a:r>
            <a:r xmlns:a="http://schemas.openxmlformats.org/drawingml/2006/main">
              <a:rPr lang="es" altLang="en-US" b="1" i="1" dirty="0"/>
              <a:t>P </a:t>
            </a:r>
            <a:r xmlns:a="http://schemas.openxmlformats.org/drawingml/2006/main">
              <a:rPr lang="es" altLang="en-US" b="1" baseline="-25000" dirty="0"/>
              <a:t>3 </a:t>
            </a:r>
            <a:r xmlns:a="http://schemas.openxmlformats.org/drawingml/2006/main">
              <a:rPr lang="es" altLang="en-US" b="1" dirty="0"/>
              <a:t>, </a:t>
            </a:r>
            <a:r xmlns:a="http://schemas.openxmlformats.org/drawingml/2006/main">
              <a:rPr lang="es" altLang="en-US" b="1" i="1" dirty="0"/>
              <a:t>P </a:t>
            </a:r>
            <a:r xmlns:a="http://schemas.openxmlformats.org/drawingml/2006/main">
              <a:rPr lang="es" altLang="en-US" b="1" baseline="-25000" dirty="0"/>
              <a:t>4 </a:t>
            </a:r>
            <a:r xmlns:a="http://schemas.openxmlformats.org/drawingml/2006/main">
              <a:rPr lang="es" altLang="en-US" b="1" dirty="0"/>
              <a:t>, </a:t>
            </a:r>
            <a:r xmlns:a="http://schemas.openxmlformats.org/drawingml/2006/main">
              <a:rPr lang="es" altLang="en-US" b="1" i="1" dirty="0"/>
              <a:t>P </a:t>
            </a:r>
            <a:r xmlns:a="http://schemas.openxmlformats.org/drawingml/2006/main">
              <a:rPr lang="es" altLang="en-US" b="1" baseline="-25000" dirty="0"/>
              <a:t>0 </a:t>
            </a:r>
            <a:r xmlns:a="http://schemas.openxmlformats.org/drawingml/2006/main">
              <a:rPr lang="es" altLang="en-US" b="1" dirty="0"/>
              <a:t>, </a:t>
            </a:r>
            <a:r xmlns:a="http://schemas.openxmlformats.org/drawingml/2006/main">
              <a:rPr lang="es" altLang="en-US" b="1" i="1" dirty="0"/>
              <a:t>P </a:t>
            </a:r>
            <a:r xmlns:a="http://schemas.openxmlformats.org/drawingml/2006/main">
              <a:rPr lang="es" altLang="en-US" b="1" baseline="-25000" dirty="0"/>
              <a:t>2 </a:t>
            </a:r>
            <a:r xmlns:a="http://schemas.openxmlformats.org/drawingml/2006/main">
              <a:rPr lang="es" altLang="en-US" dirty="0"/>
              <a:t>&gt; satisface el requisito de seguridad</a:t>
            </a:r>
          </a:p>
          <a:p>
            <a:pPr>
              <a:tabLst>
                <a:tab pos="1544638" algn="l"/>
                <a:tab pos="2452688" algn="ctr"/>
                <a:tab pos="3767138" algn="ctr"/>
                <a:tab pos="5022850" algn="ctr"/>
              </a:tabLst>
            </a:pPr>
            <a:endParaRPr lang="en-US" altLang="en-US" sz="800" dirty="0"/>
          </a:p>
          <a:p>
            <a:pPr xmlns:a="http://schemas.openxmlformats.org/drawingml/2006/main">
              <a:tabLst>
                <a:tab pos="1544638" algn="l"/>
                <a:tab pos="2452688" algn="ctr"/>
                <a:tab pos="3767138" algn="ctr"/>
                <a:tab pos="5022850" algn="ctr"/>
              </a:tabLst>
            </a:pPr>
            <a:r xmlns:a="http://schemas.openxmlformats.org/drawingml/2006/main">
              <a:rPr lang="es" altLang="en-US" dirty="0"/>
              <a:t>conceder </a:t>
            </a:r>
            <a:r xmlns:a="http://schemas.openxmlformats.org/drawingml/2006/main">
              <a:rPr lang="es" altLang="en-US" dirty="0"/>
              <a:t>la solicitud de (3,3,0) de </a:t>
            </a:r>
            <a:r xmlns:a="http://schemas.openxmlformats.org/drawingml/2006/main">
              <a:rPr lang="es" altLang="en-US" b="1" i="1" dirty="0"/>
              <a:t>P </a:t>
            </a:r>
            <a:r xmlns:a="http://schemas.openxmlformats.org/drawingml/2006/main">
              <a:rPr lang="es" altLang="en-US" b="1" baseline="-25000" dirty="0"/>
              <a:t>4 ?</a:t>
            </a:r>
          </a:p>
          <a:p>
            <a:pPr>
              <a:tabLst>
                <a:tab pos="1544638" algn="l"/>
                <a:tab pos="2452688" algn="ctr"/>
                <a:tab pos="3767138" algn="ctr"/>
                <a:tab pos="5022850" algn="ctr"/>
              </a:tabLst>
            </a:pPr>
            <a:endParaRPr lang="en-US" altLang="en-US" sz="800" dirty="0"/>
          </a:p>
          <a:p>
            <a:pPr xmlns:a="http://schemas.openxmlformats.org/drawingml/2006/main">
              <a:tabLst>
                <a:tab pos="1544638" algn="l"/>
                <a:tab pos="2452688" algn="ctr"/>
                <a:tab pos="3767138" algn="ctr"/>
                <a:tab pos="5022850" algn="ctr"/>
              </a:tabLst>
            </a:pPr>
            <a:r xmlns:a="http://schemas.openxmlformats.org/drawingml/2006/main">
              <a:rPr lang="es" altLang="en-US" dirty="0"/>
              <a:t>conceder </a:t>
            </a:r>
            <a:r xmlns:a="http://schemas.openxmlformats.org/drawingml/2006/main">
              <a:rPr lang="es" altLang="en-US" dirty="0"/>
              <a:t>la solicitud de (0,2,0) por </a:t>
            </a:r>
            <a:r xmlns:a="http://schemas.openxmlformats.org/drawingml/2006/main">
              <a:rPr lang="es" altLang="en-US" b="1" i="1" dirty="0"/>
              <a:t>P </a:t>
            </a:r>
            <a:r xmlns:a="http://schemas.openxmlformats.org/drawingml/2006/main">
              <a:rPr lang="es" altLang="en-US" b="1" baseline="-25000" dirty="0"/>
              <a:t>0 ?</a:t>
            </a:r>
          </a:p>
          <a:p>
            <a:pPr>
              <a:buFont typeface="Monotype Sorts" pitchFamily="-84" charset="2"/>
              <a:buNone/>
              <a:tabLst>
                <a:tab pos="1544638" algn="l"/>
                <a:tab pos="2452688" algn="ctr"/>
                <a:tab pos="3767138" algn="ctr"/>
                <a:tab pos="5022850" algn="ctr"/>
              </a:tabLst>
            </a:pP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573354F7-D46C-481C-9D4A-3953C7C9966A}"/>
              </a:ext>
            </a:extLst>
          </p:cNvPr>
          <p:cNvSpPr>
            <a:spLocks noGrp="1" noChangeArrowheads="1"/>
          </p:cNvSpPr>
          <p:nvPr>
            <p:ph type="title"/>
          </p:nvPr>
        </p:nvSpPr>
        <p:spPr>
          <a:xfrm>
            <a:off x="1141413" y="235762"/>
            <a:ext cx="7421562" cy="576262"/>
          </a:xfrm>
        </p:spPr>
        <p:txBody>
          <a:bodyPr/>
          <a:lstStyle/>
          <a:p>
            <a:pPr xmlns:a="http://schemas.openxmlformats.org/drawingml/2006/main" eaLnBrk="1" hangingPunct="1"/>
            <a:r xmlns:a="http://schemas.openxmlformats.org/drawingml/2006/main">
              <a:rPr lang="es" altLang="en-US" dirty="0"/>
              <a:t>Detección de interbloqueo</a:t>
            </a:r>
          </a:p>
        </p:txBody>
      </p:sp>
      <p:sp>
        <p:nvSpPr>
          <p:cNvPr id="62466" name="Rectangle 3">
            <a:extLst>
              <a:ext uri="{FF2B5EF4-FFF2-40B4-BE49-F238E27FC236}">
                <a16:creationId xmlns:a16="http://schemas.microsoft.com/office/drawing/2014/main" id="{B0C7DA51-11F7-430E-8F04-C804721EE6AB}"/>
              </a:ext>
            </a:extLst>
          </p:cNvPr>
          <p:cNvSpPr>
            <a:spLocks noGrp="1" noChangeArrowheads="1"/>
          </p:cNvSpPr>
          <p:nvPr>
            <p:ph type="body" idx="1"/>
          </p:nvPr>
        </p:nvSpPr>
        <p:spPr>
          <a:xfrm>
            <a:off x="811765" y="1233488"/>
            <a:ext cx="7527990" cy="4530725"/>
          </a:xfrm>
        </p:spPr>
        <p:txBody>
          <a:bodyPr/>
          <a:lstStyle/>
          <a:p>
            <a:r xmlns:a="http://schemas.openxmlformats.org/drawingml/2006/main">
              <a:rPr lang="es" altLang="en-US" dirty="0"/>
              <a:t>Permitir que el sistema entre en estado de punto muerto</a:t>
            </a:r>
            <a:br xmlns:a="http://schemas.openxmlformats.org/drawingml/2006/main">
              <a:rPr lang="en-US" altLang="en-US" dirty="0"/>
            </a:br>
            <a:endParaRPr xmlns:a="http://schemas.openxmlformats.org/drawingml/2006/main" lang="en-US" altLang="en-US" dirty="0"/>
          </a:p>
          <a:p>
            <a:r xmlns:a="http://schemas.openxmlformats.org/drawingml/2006/main">
              <a:rPr lang="es" altLang="en-US" dirty="0"/>
              <a:t>Algoritmo de detección</a:t>
            </a:r>
            <a:br xmlns:a="http://schemas.openxmlformats.org/drawingml/2006/main">
              <a:rPr lang="en-US" altLang="en-US" dirty="0"/>
            </a:br>
            <a:endParaRPr xmlns:a="http://schemas.openxmlformats.org/drawingml/2006/main" lang="en-US" altLang="en-US" dirty="0"/>
          </a:p>
          <a:p>
            <a:r xmlns:a="http://schemas.openxmlformats.org/drawingml/2006/main">
              <a:rPr lang="es" altLang="en-US" dirty="0"/>
              <a:t>Esquema de recuperación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2E0AC6EB-98B0-4800-BA12-8164E36330A4}"/>
              </a:ext>
            </a:extLst>
          </p:cNvPr>
          <p:cNvSpPr>
            <a:spLocks noGrp="1" noChangeArrowheads="1"/>
          </p:cNvSpPr>
          <p:nvPr>
            <p:ph type="title"/>
          </p:nvPr>
        </p:nvSpPr>
        <p:spPr>
          <a:xfrm>
            <a:off x="1077686" y="-19986"/>
            <a:ext cx="7772400" cy="844551"/>
          </a:xfrm>
        </p:spPr>
        <p:txBody>
          <a:bodyPr/>
          <a:lstStyle/>
          <a:p>
            <a:pPr xmlns:a="http://schemas.openxmlformats.org/drawingml/2006/main" eaLnBrk="1" hangingPunct="1"/>
            <a:r xmlns:a="http://schemas.openxmlformats.org/drawingml/2006/main">
              <a:rPr lang="es" altLang="en-US" dirty="0"/>
              <a:t>Instancia única de cada tipo de recurso</a:t>
            </a:r>
          </a:p>
        </p:txBody>
      </p:sp>
      <p:sp>
        <p:nvSpPr>
          <p:cNvPr id="64514" name="Rectangle 3">
            <a:extLst>
              <a:ext uri="{FF2B5EF4-FFF2-40B4-BE49-F238E27FC236}">
                <a16:creationId xmlns:a16="http://schemas.microsoft.com/office/drawing/2014/main" id="{9A96C6DF-1521-4C97-AEB7-B25DA22EF839}"/>
              </a:ext>
            </a:extLst>
          </p:cNvPr>
          <p:cNvSpPr>
            <a:spLocks noGrp="1" noChangeArrowheads="1"/>
          </p:cNvSpPr>
          <p:nvPr>
            <p:ph type="body" idx="1"/>
          </p:nvPr>
        </p:nvSpPr>
        <p:spPr>
          <a:xfrm>
            <a:off x="827088" y="1173163"/>
            <a:ext cx="7585075" cy="4511675"/>
          </a:xfrm>
        </p:spPr>
        <p:txBody>
          <a:bodyPr/>
          <a:lstStyle/>
          <a:p>
            <a:r xmlns:a="http://schemas.openxmlformats.org/drawingml/2006/main">
              <a:rPr lang="es" altLang="en-US" dirty="0"/>
              <a:t>Mantener </a:t>
            </a:r>
            <a:r xmlns:a="http://schemas.openxmlformats.org/drawingml/2006/main">
              <a:rPr lang="es" altLang="en-US" b="1" dirty="0">
                <a:solidFill>
                  <a:srgbClr val="006699"/>
                </a:solidFill>
                <a:latin typeface="+mj-lt"/>
              </a:rPr>
              <a:t>la espera</a:t>
            </a:r>
            <a:r xmlns:a="http://schemas.openxmlformats.org/drawingml/2006/main">
              <a:rPr lang="es" altLang="en-US" b="1" dirty="0">
                <a:solidFill>
                  <a:srgbClr val="3366FF"/>
                </a:solidFill>
              </a:rPr>
              <a:t> </a:t>
            </a:r>
            <a:r xmlns:a="http://schemas.openxmlformats.org/drawingml/2006/main">
              <a:rPr lang="es" altLang="en-US" dirty="0"/>
              <a:t>grafico</a:t>
            </a:r>
          </a:p>
          <a:p>
            <a:pPr xmlns:a="http://schemas.openxmlformats.org/drawingml/2006/main" lvl="1"/>
            <a:r xmlns:a="http://schemas.openxmlformats.org/drawingml/2006/main">
              <a:rPr lang="es" altLang="en-US" dirty="0"/>
              <a:t>Los nodos son procesos.</a:t>
            </a:r>
          </a:p>
          <a:p>
            <a:pPr xmlns:a="http://schemas.openxmlformats.org/drawingml/2006/main" lvl="1"/>
            <a:r xmlns:a="http://schemas.openxmlformats.org/drawingml/2006/main">
              <a:rPr lang="es" altLang="en-US" b="1" i="1" dirty="0"/>
              <a:t>pi </a:t>
            </a:r>
            <a:r xmlns:a="http://schemas.openxmlformats.org/drawingml/2006/main">
              <a:rPr lang="es" altLang="en-US" b="1" i="1" baseline="-25000" dirty="0"/>
              <a:t>_</a:t>
            </a:r>
            <a:r xmlns:a="http://schemas.openxmlformats.org/drawingml/2006/main">
              <a:rPr lang="es" altLang="en-US" b="1" dirty="0"/>
              <a:t> </a:t>
            </a:r>
            <a:r xmlns:a="http://schemas.openxmlformats.org/drawingml/2006/main">
              <a:rPr lang="es" altLang="en-US" b="1" dirty="0">
                <a:sym typeface="Symbol" panose="05050102010706020507" pitchFamily="18" charset="2"/>
              </a:rPr>
              <a:t> </a:t>
            </a:r>
            <a:r xmlns:a="http://schemas.openxmlformats.org/drawingml/2006/main">
              <a:rPr lang="es" altLang="en-US" b="1" i="1" dirty="0" err="1">
                <a:sym typeface="Symbol" panose="05050102010706020507" pitchFamily="18" charset="2"/>
              </a:rPr>
              <a:t>Pj </a:t>
            </a:r>
            <a:r xmlns:a="http://schemas.openxmlformats.org/drawingml/2006/main">
              <a:rPr lang="es" altLang="en-US" b="1" i="1" baseline="-25000" dirty="0" err="1">
                <a:sym typeface="Symbol" panose="05050102010706020507" pitchFamily="18" charset="2"/>
              </a:rPr>
              <a:t>_</a:t>
            </a:r>
            <a:r xmlns:a="http://schemas.openxmlformats.org/drawingml/2006/main">
              <a:rPr lang="es" altLang="en-US" b="1" i="1" baseline="-25000" dirty="0">
                <a:sym typeface="Symbol" panose="05050102010706020507" pitchFamily="18" charset="2"/>
              </a:rPr>
              <a:t>   </a:t>
            </a:r>
            <a:r xmlns:a="http://schemas.openxmlformats.org/drawingml/2006/main">
              <a:rPr lang="es" altLang="en-US" dirty="0">
                <a:sym typeface="Symbol" panose="05050102010706020507" pitchFamily="18" charset="2"/>
              </a:rPr>
              <a:t>si </a:t>
            </a:r>
            <a:r xmlns:a="http://schemas.openxmlformats.org/drawingml/2006/main">
              <a:rPr lang="es" altLang="en-US" b="1" i="1" dirty="0">
                <a:sym typeface="Symbol" panose="05050102010706020507" pitchFamily="18" charset="2"/>
              </a:rPr>
              <a:t>p </a:t>
            </a:r>
            <a:r xmlns:a="http://schemas.openxmlformats.org/drawingml/2006/main">
              <a:rPr lang="es" altLang="en-US" b="1" i="1" baseline="-25000" dirty="0">
                <a:sym typeface="Symbol" panose="05050102010706020507" pitchFamily="18" charset="2"/>
              </a:rPr>
              <a:t>i</a:t>
            </a:r>
            <a:r xmlns:a="http://schemas.openxmlformats.org/drawingml/2006/main">
              <a:rPr lang="es" altLang="en-US" i="1" dirty="0">
                <a:sym typeface="Symbol" panose="05050102010706020507" pitchFamily="18" charset="2"/>
              </a:rPr>
              <a:t> </a:t>
            </a:r>
            <a:r xmlns:a="http://schemas.openxmlformats.org/drawingml/2006/main">
              <a:rPr lang="es" altLang="en-US" dirty="0">
                <a:sym typeface="Symbol" panose="05050102010706020507" pitchFamily="18" charset="2"/>
              </a:rPr>
              <a:t>Esta esperando por</a:t>
            </a:r>
            <a:r xmlns:a="http://schemas.openxmlformats.org/drawingml/2006/main">
              <a:rPr lang="es" altLang="en-US" i="1" dirty="0">
                <a:sym typeface="Symbol" panose="05050102010706020507" pitchFamily="18" charset="2"/>
              </a:rPr>
              <a:t> </a:t>
            </a:r>
            <a:r xmlns:a="http://schemas.openxmlformats.org/drawingml/2006/main">
              <a:rPr lang="es" altLang="en-US" b="1" i="1" dirty="0" err="1">
                <a:sym typeface="Symbol" panose="05050102010706020507" pitchFamily="18" charset="2"/>
              </a:rPr>
              <a:t>Pj </a:t>
            </a:r>
            <a:r xmlns:a="http://schemas.openxmlformats.org/drawingml/2006/main">
              <a:rPr lang="es" altLang="en-US" b="1" i="1" baseline="-25000" dirty="0" err="1">
                <a:sym typeface="Symbol" panose="05050102010706020507" pitchFamily="18" charset="2"/>
              </a:rPr>
              <a:t>_</a:t>
            </a:r>
            <a:br xmlns:a="http://schemas.openxmlformats.org/drawingml/2006/main">
              <a:rPr lang="en-US" altLang="en-US" b="1" i="1" dirty="0">
                <a:sym typeface="Symbol" panose="05050102010706020507" pitchFamily="18" charset="2"/>
              </a:rPr>
            </a:br>
            <a:endParaRPr xmlns:a="http://schemas.openxmlformats.org/drawingml/2006/main" lang="en-US" altLang="en-US" b="1" i="1" dirty="0">
              <a:sym typeface="Symbol" panose="05050102010706020507" pitchFamily="18" charset="2"/>
            </a:endParaRPr>
          </a:p>
          <a:p>
            <a:r xmlns:a="http://schemas.openxmlformats.org/drawingml/2006/main">
              <a:rPr lang="es" altLang="en-US" dirty="0"/>
              <a:t>Invoca periódicamente un algoritmo que busca un ciclo en el gráfico. Si hay un ciclo, existe un punto muerto</a:t>
            </a:r>
          </a:p>
          <a:p>
            <a:pPr>
              <a:buFont typeface="Monotype Sorts" pitchFamily="-84" charset="2"/>
              <a:buNone/>
            </a:pPr>
            <a:endParaRPr lang="en-US" altLang="en-US" dirty="0"/>
          </a:p>
          <a:p>
            <a:r xmlns:a="http://schemas.openxmlformats.org/drawingml/2006/main">
              <a:rPr lang="es" altLang="en-US" dirty="0"/>
              <a:t>Un algoritmo para detectar un ciclo en un gráfico requiere un orden de</a:t>
            </a:r>
            <a:r xmlns:a="http://schemas.openxmlformats.org/drawingml/2006/main">
              <a:rPr lang="es" altLang="en-US" i="1" dirty="0"/>
              <a:t> </a:t>
            </a:r>
            <a:r xmlns:a="http://schemas.openxmlformats.org/drawingml/2006/main">
              <a:rPr lang="es" altLang="en-US" b="1" i="1" dirty="0"/>
              <a:t>norte </a:t>
            </a:r>
            <a:r xmlns:a="http://schemas.openxmlformats.org/drawingml/2006/main">
              <a:rPr lang="es" altLang="en-US" b="1" baseline="30000" dirty="0"/>
              <a:t>2</a:t>
            </a:r>
            <a:r xmlns:a="http://schemas.openxmlformats.org/drawingml/2006/main">
              <a:rPr lang="es" altLang="en-US" b="1" dirty="0"/>
              <a:t> </a:t>
            </a:r>
            <a:r xmlns:a="http://schemas.openxmlformats.org/drawingml/2006/main">
              <a:rPr lang="es" altLang="en-US" dirty="0"/>
              <a:t>operaciones, donde </a:t>
            </a:r>
            <a:r xmlns:a="http://schemas.openxmlformats.org/drawingml/2006/main">
              <a:rPr lang="es" altLang="en-US" b="1" i="1" dirty="0"/>
              <a:t>n </a:t>
            </a:r>
            <a:r xmlns:a="http://schemas.openxmlformats.org/drawingml/2006/main">
              <a:rPr lang="es" altLang="en-US" dirty="0"/>
              <a:t>es el número de vértices en el gráfico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0484A614-EAE8-49DD-A55B-4F7E12A56EA6}"/>
              </a:ext>
            </a:extLst>
          </p:cNvPr>
          <p:cNvSpPr>
            <a:spLocks noGrp="1" noChangeArrowheads="1"/>
          </p:cNvSpPr>
          <p:nvPr>
            <p:ph type="title"/>
          </p:nvPr>
        </p:nvSpPr>
        <p:spPr>
          <a:xfrm>
            <a:off x="758164" y="270077"/>
            <a:ext cx="8288629" cy="457200"/>
          </a:xfrm>
        </p:spPr>
        <p:txBody>
          <a:bodyPr/>
          <a:lstStyle/>
          <a:p>
            <a:pPr xmlns:a="http://schemas.openxmlformats.org/drawingml/2006/main" eaLnBrk="1" hangingPunct="1"/>
            <a:r xmlns:a="http://schemas.openxmlformats.org/drawingml/2006/main">
              <a:rPr lang="es" altLang="en-US" sz="2400" dirty="0"/>
              <a:t>Gráfico de asignación de recursos y gráfico de espera</a:t>
            </a:r>
          </a:p>
        </p:txBody>
      </p:sp>
      <p:sp>
        <p:nvSpPr>
          <p:cNvPr id="66562" name="Text Box 5">
            <a:extLst>
              <a:ext uri="{FF2B5EF4-FFF2-40B4-BE49-F238E27FC236}">
                <a16:creationId xmlns:a16="http://schemas.microsoft.com/office/drawing/2014/main" id="{FD3E6C09-91AB-4252-8558-115F273E58C9}"/>
              </a:ext>
            </a:extLst>
          </p:cNvPr>
          <p:cNvSpPr txBox="1">
            <a:spLocks noChangeArrowheads="1"/>
          </p:cNvSpPr>
          <p:nvPr/>
        </p:nvSpPr>
        <p:spPr bwMode="auto">
          <a:xfrm>
            <a:off x="1647825" y="5294313"/>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xmlns:a="http://schemas.openxmlformats.org/drawingml/2006/main" algn="ctr">
              <a:spcBef>
                <a:spcPct val="50000"/>
              </a:spcBef>
              <a:buClrTx/>
              <a:buSzTx/>
              <a:buFontTx/>
              <a:buNone/>
            </a:pPr>
            <a:r xmlns:a="http://schemas.openxmlformats.org/drawingml/2006/main">
              <a:rPr kumimoji="0" lang="es" altLang="en-US"/>
              <a:t>Gráfico de asignación de recursos</a:t>
            </a:r>
          </a:p>
        </p:txBody>
      </p:sp>
      <p:sp>
        <p:nvSpPr>
          <p:cNvPr id="66563" name="Text Box 6">
            <a:extLst>
              <a:ext uri="{FF2B5EF4-FFF2-40B4-BE49-F238E27FC236}">
                <a16:creationId xmlns:a16="http://schemas.microsoft.com/office/drawing/2014/main" id="{4DB892FA-9656-4369-B039-CF364DF8033A}"/>
              </a:ext>
            </a:extLst>
          </p:cNvPr>
          <p:cNvSpPr txBox="1">
            <a:spLocks noChangeArrowheads="1"/>
          </p:cNvSpPr>
          <p:nvPr/>
        </p:nvSpPr>
        <p:spPr bwMode="auto">
          <a:xfrm>
            <a:off x="4810125" y="5294313"/>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xmlns:a="http://schemas.openxmlformats.org/drawingml/2006/main" algn="ctr">
              <a:spcBef>
                <a:spcPct val="50000"/>
              </a:spcBef>
              <a:buClrTx/>
              <a:buSzTx/>
              <a:buFontTx/>
              <a:buNone/>
            </a:pPr>
            <a:r xmlns:a="http://schemas.openxmlformats.org/drawingml/2006/main">
              <a:rPr kumimoji="0" lang="es" altLang="en-US"/>
              <a:t>Gráfico de espera correspondiente</a:t>
            </a:r>
          </a:p>
        </p:txBody>
      </p:sp>
      <p:pic>
        <p:nvPicPr>
          <p:cNvPr id="66564" name="Picture 1">
            <a:extLst>
              <a:ext uri="{FF2B5EF4-FFF2-40B4-BE49-F238E27FC236}">
                <a16:creationId xmlns:a16="http://schemas.microsoft.com/office/drawing/2014/main" id="{0B62FAF8-3075-42AC-BA0B-5BDEAC7D4D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252538"/>
            <a:ext cx="57404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3ED25FA-FD51-4DC3-9667-49F48E298265}"/>
              </a:ext>
            </a:extLst>
          </p:cNvPr>
          <p:cNvSpPr>
            <a:spLocks noGrp="1" noChangeArrowheads="1"/>
          </p:cNvSpPr>
          <p:nvPr>
            <p:ph type="title"/>
          </p:nvPr>
        </p:nvSpPr>
        <p:spPr>
          <a:xfrm>
            <a:off x="1216331" y="131947"/>
            <a:ext cx="7772400" cy="628650"/>
          </a:xfrm>
        </p:spPr>
        <p:txBody>
          <a:bodyPr/>
          <a:lstStyle/>
          <a:p>
            <a:pPr xmlns:a="http://schemas.openxmlformats.org/drawingml/2006/main" eaLnBrk="1" hangingPunct="1"/>
            <a:r xmlns:a="http://schemas.openxmlformats.org/drawingml/2006/main">
              <a:rPr lang="es" altLang="en-US" dirty="0"/>
              <a:t>Varias instancias de un tipo de recurso</a:t>
            </a:r>
          </a:p>
        </p:txBody>
      </p:sp>
      <p:sp>
        <p:nvSpPr>
          <p:cNvPr id="68610" name="Rectangle 3">
            <a:extLst>
              <a:ext uri="{FF2B5EF4-FFF2-40B4-BE49-F238E27FC236}">
                <a16:creationId xmlns:a16="http://schemas.microsoft.com/office/drawing/2014/main" id="{A408F457-CD45-48AA-8181-E44F8AA0A577}"/>
              </a:ext>
            </a:extLst>
          </p:cNvPr>
          <p:cNvSpPr>
            <a:spLocks noGrp="1" noChangeArrowheads="1"/>
          </p:cNvSpPr>
          <p:nvPr>
            <p:ph type="body" idx="1"/>
          </p:nvPr>
        </p:nvSpPr>
        <p:spPr>
          <a:xfrm>
            <a:off x="882650" y="1187450"/>
            <a:ext cx="7580215" cy="3851275"/>
          </a:xfrm>
        </p:spPr>
        <p:txBody>
          <a:bodyPr/>
          <a:lstStyle/>
          <a:p>
            <a:r xmlns:a="http://schemas.openxmlformats.org/drawingml/2006/main">
              <a:rPr lang="es" altLang="en-US" b="1" dirty="0">
                <a:solidFill>
                  <a:srgbClr val="000000"/>
                </a:solidFill>
              </a:rPr>
              <a:t>Disponible </a:t>
            </a:r>
            <a:r xmlns:a="http://schemas.openxmlformats.org/drawingml/2006/main">
              <a:rPr lang="es" altLang="en-US" i="1" dirty="0"/>
              <a:t>: </a:t>
            </a:r>
            <a:r xmlns:a="http://schemas.openxmlformats.org/drawingml/2006/main">
              <a:rPr lang="es" altLang="en-US" dirty="0"/>
              <a:t>un vector de longitud </a:t>
            </a:r>
            <a:r xmlns:a="http://schemas.openxmlformats.org/drawingml/2006/main">
              <a:rPr lang="es" altLang="en-US" b="1" i="1" dirty="0"/>
              <a:t>m </a:t>
            </a:r>
            <a:r xmlns:a="http://schemas.openxmlformats.org/drawingml/2006/main">
              <a:rPr lang="es" altLang="en-US" dirty="0"/>
              <a:t>indica el número de recursos disponibles de cada tipo.</a:t>
            </a:r>
          </a:p>
          <a:p>
            <a:r xmlns:a="http://schemas.openxmlformats.org/drawingml/2006/main">
              <a:rPr lang="es" altLang="en-US" b="1" dirty="0">
                <a:solidFill>
                  <a:srgbClr val="000000"/>
                </a:solidFill>
              </a:rPr>
              <a:t>Asignación </a:t>
            </a:r>
            <a:r xmlns:a="http://schemas.openxmlformats.org/drawingml/2006/main">
              <a:rPr lang="es" altLang="en-US" i="1" dirty="0"/>
              <a:t>: </a:t>
            </a:r>
            <a:r xmlns:a="http://schemas.openxmlformats.org/drawingml/2006/main">
              <a:rPr lang="es" altLang="en-US" dirty="0"/>
              <a:t>An </a:t>
            </a:r>
            <a:r xmlns:a="http://schemas.openxmlformats.org/drawingml/2006/main">
              <a:rPr lang="es" altLang="en-US" b="1" i="1" dirty="0"/>
              <a:t>n </a:t>
            </a:r>
            <a:r xmlns:a="http://schemas.openxmlformats.org/drawingml/2006/main">
              <a:rPr lang="es" altLang="en-US" b="1" dirty="0"/>
              <a:t>x </a:t>
            </a:r>
            <a:r xmlns:a="http://schemas.openxmlformats.org/drawingml/2006/main">
              <a:rPr lang="es" altLang="en-US" b="1" i="1" dirty="0"/>
              <a:t>m</a:t>
            </a:r>
            <a:r xmlns:a="http://schemas.openxmlformats.org/drawingml/2006/main">
              <a:rPr lang="es" altLang="en-US" b="1" dirty="0"/>
              <a:t> </a:t>
            </a:r>
            <a:r xmlns:a="http://schemas.openxmlformats.org/drawingml/2006/main">
              <a:rPr lang="es" altLang="en-US" dirty="0"/>
              <a:t>La matriz define el número de recursos de cada tipo asignados actualmente a cada proceso.</a:t>
            </a:r>
          </a:p>
          <a:p>
            <a:r xmlns:a="http://schemas.openxmlformats.org/drawingml/2006/main">
              <a:rPr lang="es" altLang="en-US" b="1" dirty="0">
                <a:solidFill>
                  <a:srgbClr val="000000"/>
                </a:solidFill>
              </a:rPr>
              <a:t>Solicitud </a:t>
            </a:r>
            <a:r xmlns:a="http://schemas.openxmlformats.org/drawingml/2006/main">
              <a:rPr lang="es" altLang="en-US" i="1" dirty="0"/>
              <a:t>: </a:t>
            </a:r>
            <a:r xmlns:a="http://schemas.openxmlformats.org/drawingml/2006/main">
              <a:rPr lang="es" altLang="en-US" dirty="0"/>
              <a:t>An </a:t>
            </a:r>
            <a:r xmlns:a="http://schemas.openxmlformats.org/drawingml/2006/main">
              <a:rPr lang="es" altLang="en-US" b="1" i="1" dirty="0"/>
              <a:t>n </a:t>
            </a:r>
            <a:r xmlns:a="http://schemas.openxmlformats.org/drawingml/2006/main">
              <a:rPr lang="es" altLang="en-US" b="1" dirty="0"/>
              <a:t>x </a:t>
            </a:r>
            <a:r xmlns:a="http://schemas.openxmlformats.org/drawingml/2006/main">
              <a:rPr lang="es" altLang="en-US" b="1" i="1" dirty="0"/>
              <a:t>m</a:t>
            </a:r>
            <a:r xmlns:a="http://schemas.openxmlformats.org/drawingml/2006/main">
              <a:rPr lang="es" altLang="en-US" b="1" dirty="0"/>
              <a:t> </a:t>
            </a:r>
            <a:r xmlns:a="http://schemas.openxmlformats.org/drawingml/2006/main">
              <a:rPr lang="es" altLang="en-US" dirty="0"/>
              <a:t>La matriz indica la solicitud actual de cada proceso. Si </a:t>
            </a:r>
            <a:r xmlns:a="http://schemas.openxmlformats.org/drawingml/2006/main">
              <a:rPr lang="es" altLang="en-US" b="1" i="1" dirty="0"/>
              <a:t>Solicitud </a:t>
            </a:r>
            <a:r xmlns:a="http://schemas.openxmlformats.org/drawingml/2006/main">
              <a:rPr lang="es" altLang="en-US" b="1" dirty="0"/>
              <a:t>[ </a:t>
            </a:r>
            <a:r xmlns:a="http://schemas.openxmlformats.org/drawingml/2006/main">
              <a:rPr lang="es" altLang="en-US" b="1" i="1" dirty="0"/>
              <a:t>i </a:t>
            </a:r>
            <a:r xmlns:a="http://schemas.openxmlformats.org/drawingml/2006/main">
              <a:rPr lang="es" altLang="en-US" b="1" dirty="0"/>
              <a:t>][ </a:t>
            </a:r>
            <a:r xmlns:a="http://schemas.openxmlformats.org/drawingml/2006/main">
              <a:rPr lang="es" altLang="en-US" b="1" i="1" dirty="0"/>
              <a:t>j </a:t>
            </a:r>
            <a:r xmlns:a="http://schemas.openxmlformats.org/drawingml/2006/main">
              <a:rPr lang="es" altLang="en-US" b="1" dirty="0"/>
              <a:t>] = </a:t>
            </a:r>
            <a:r xmlns:a="http://schemas.openxmlformats.org/drawingml/2006/main">
              <a:rPr lang="es" altLang="en-US" b="1" i="1" dirty="0"/>
              <a:t>k </a:t>
            </a:r>
            <a:r xmlns:a="http://schemas.openxmlformats.org/drawingml/2006/main">
              <a:rPr lang="es" altLang="en-US" dirty="0"/>
              <a:t>, entonces procese</a:t>
            </a:r>
            <a:r xmlns:a="http://schemas.openxmlformats.org/drawingml/2006/main">
              <a:rPr lang="es" altLang="en-US" i="1" dirty="0"/>
              <a:t> </a:t>
            </a:r>
            <a:r xmlns:a="http://schemas.openxmlformats.org/drawingml/2006/main">
              <a:rPr lang="es" altLang="en-US" b="1" i="1" dirty="0"/>
              <a:t>P </a:t>
            </a:r>
            <a:r xmlns:a="http://schemas.openxmlformats.org/drawingml/2006/main">
              <a:rPr lang="es" altLang="en-US" b="1" i="1" baseline="-25000" dirty="0"/>
              <a:t>i </a:t>
            </a:r>
            <a:r xmlns:a="http://schemas.openxmlformats.org/drawingml/2006/main">
              <a:rPr lang="es" altLang="en-US" dirty="0"/>
              <a:t>está solicitando</a:t>
            </a:r>
            <a:r xmlns:a="http://schemas.openxmlformats.org/drawingml/2006/main">
              <a:rPr lang="es" altLang="en-US" i="1" dirty="0"/>
              <a:t> </a:t>
            </a:r>
            <a:r xmlns:a="http://schemas.openxmlformats.org/drawingml/2006/main">
              <a:rPr lang="es" altLang="en-US" b="1" i="1" dirty="0"/>
              <a:t>k </a:t>
            </a:r>
            <a:r xmlns:a="http://schemas.openxmlformats.org/drawingml/2006/main">
              <a:rPr lang="es" altLang="en-US" dirty="0"/>
              <a:t>más instancias del tipo de recurso </a:t>
            </a:r>
            <a:r xmlns:a="http://schemas.openxmlformats.org/drawingml/2006/main">
              <a:rPr lang="es" altLang="en-US" b="1" i="1" dirty="0" err="1"/>
              <a:t>R </a:t>
            </a:r>
            <a:r xmlns:a="http://schemas.openxmlformats.org/drawingml/2006/main">
              <a:rPr lang="es" altLang="en-US" b="1" i="1" baseline="-25000" dirty="0" err="1"/>
              <a:t>j </a:t>
            </a:r>
            <a:r xmlns:a="http://schemas.openxmlformats.org/drawingml/2006/main">
              <a:rPr lang="es" altLang="en-US"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6A086C2B-A5AE-4F5F-8E2A-3790509946FF}"/>
              </a:ext>
            </a:extLst>
          </p:cNvPr>
          <p:cNvSpPr>
            <a:spLocks noGrp="1" noChangeArrowheads="1"/>
          </p:cNvSpPr>
          <p:nvPr>
            <p:ph type="title"/>
          </p:nvPr>
        </p:nvSpPr>
        <p:spPr>
          <a:xfrm>
            <a:off x="731415" y="236379"/>
            <a:ext cx="7899400" cy="576263"/>
          </a:xfrm>
        </p:spPr>
        <p:txBody>
          <a:bodyPr/>
          <a:lstStyle/>
          <a:p>
            <a:pPr xmlns:a="http://schemas.openxmlformats.org/drawingml/2006/main" eaLnBrk="1" hangingPunct="1"/>
            <a:r xmlns:a="http://schemas.openxmlformats.org/drawingml/2006/main">
              <a:rPr lang="es" altLang="en-US" dirty="0"/>
              <a:t>Algoritmo de detección</a:t>
            </a:r>
          </a:p>
        </p:txBody>
      </p:sp>
      <p:sp>
        <p:nvSpPr>
          <p:cNvPr id="70658" name="Rectangle 3">
            <a:extLst>
              <a:ext uri="{FF2B5EF4-FFF2-40B4-BE49-F238E27FC236}">
                <a16:creationId xmlns:a16="http://schemas.microsoft.com/office/drawing/2014/main" id="{4F25B4FD-55C6-400C-B972-1DEDC818534C}"/>
              </a:ext>
            </a:extLst>
          </p:cNvPr>
          <p:cNvSpPr>
            <a:spLocks noGrp="1" noChangeArrowheads="1"/>
          </p:cNvSpPr>
          <p:nvPr>
            <p:ph type="body" idx="1"/>
          </p:nvPr>
        </p:nvSpPr>
        <p:spPr>
          <a:xfrm>
            <a:off x="995363" y="1233488"/>
            <a:ext cx="7753350" cy="4530725"/>
          </a:xfrm>
        </p:spPr>
        <p:txBody>
          <a:bodyPr/>
          <a:lstStyle/>
          <a:p>
            <a:pPr xmlns:a="http://schemas.openxmlformats.org/drawingml/2006/main" marL="342900" indent="-342900">
              <a:buFont typeface="+mj-lt"/>
              <a:buAutoNum type="arabicPeriod"/>
            </a:pPr>
            <a:r xmlns:a="http://schemas.openxmlformats.org/drawingml/2006/main">
              <a:rPr lang="es" altLang="en-US" dirty="0"/>
              <a:t>Sean </a:t>
            </a:r>
            <a:r xmlns:a="http://schemas.openxmlformats.org/drawingml/2006/main">
              <a:rPr lang="es" altLang="en-US" b="1" i="1" dirty="0"/>
              <a:t>Trabajo </a:t>
            </a:r>
            <a:r xmlns:a="http://schemas.openxmlformats.org/drawingml/2006/main">
              <a:rPr lang="es" altLang="en-US" dirty="0"/>
              <a:t>y </a:t>
            </a:r>
            <a:r xmlns:a="http://schemas.openxmlformats.org/drawingml/2006/main">
              <a:rPr lang="es" altLang="en-US" b="1" i="1" dirty="0"/>
              <a:t>Finalizar </a:t>
            </a:r>
            <a:r xmlns:a="http://schemas.openxmlformats.org/drawingml/2006/main">
              <a:rPr lang="es" altLang="en-US" dirty="0"/>
              <a:t>vectores de longitud </a:t>
            </a:r>
            <a:r xmlns:a="http://schemas.openxmlformats.org/drawingml/2006/main">
              <a:rPr lang="es" altLang="en-US" b="1" i="1" dirty="0"/>
              <a:t>m </a:t>
            </a:r>
            <a:r xmlns:a="http://schemas.openxmlformats.org/drawingml/2006/main">
              <a:rPr lang="es" altLang="en-US" dirty="0"/>
              <a:t>y </a:t>
            </a:r>
            <a:r xmlns:a="http://schemas.openxmlformats.org/drawingml/2006/main">
              <a:rPr lang="es" altLang="en-US" b="1" i="1" dirty="0"/>
              <a:t>n </a:t>
            </a:r>
            <a:r xmlns:a="http://schemas.openxmlformats.org/drawingml/2006/main">
              <a:rPr lang="es" altLang="en-US" dirty="0"/>
              <a:t>, respectivamente Inicializar:</a:t>
            </a:r>
          </a:p>
          <a:p>
            <a:pPr xmlns:a="http://schemas.openxmlformats.org/drawingml/2006/main" marL="850900" lvl="1" indent="-393700">
              <a:buFont typeface="+mj-lt"/>
              <a:buAutoNum type="alphaLcParenR"/>
            </a:pPr>
            <a:r xmlns:a="http://schemas.openxmlformats.org/drawingml/2006/main">
              <a:rPr lang="es" altLang="en-US" i="1" dirty="0"/>
              <a:t> </a:t>
            </a:r>
            <a:r xmlns:a="http://schemas.openxmlformats.org/drawingml/2006/main">
              <a:rPr lang="es" altLang="en-US" b="1" i="1" dirty="0"/>
              <a:t>Trabajo </a:t>
            </a:r>
            <a:r xmlns:a="http://schemas.openxmlformats.org/drawingml/2006/main">
              <a:rPr lang="es" altLang="en-US" b="1" dirty="0"/>
              <a:t>= </a:t>
            </a:r>
            <a:r xmlns:a="http://schemas.openxmlformats.org/drawingml/2006/main">
              <a:rPr lang="es" altLang="en-US" b="1" i="1" dirty="0"/>
              <a:t>Disponible</a:t>
            </a:r>
            <a:endParaRPr xmlns:a="http://schemas.openxmlformats.org/drawingml/2006/main" lang="en-US" altLang="en-US" b="1" dirty="0"/>
          </a:p>
          <a:p>
            <a:pPr xmlns:a="http://schemas.openxmlformats.org/drawingml/2006/main" marL="850900" lvl="1" indent="-393700">
              <a:buFont typeface="+mj-lt"/>
              <a:buAutoNum type="alphaLcParenR"/>
            </a:pPr>
            <a:r xmlns:a="http://schemas.openxmlformats.org/drawingml/2006/main">
              <a:rPr lang="es" altLang="en-US" dirty="0"/>
              <a:t>Para </a:t>
            </a:r>
            <a:r xmlns:a="http://schemas.openxmlformats.org/drawingml/2006/main">
              <a:rPr lang="es" altLang="en-US" b="1" i="1" dirty="0"/>
              <a:t>i </a:t>
            </a:r>
            <a:r xmlns:a="http://schemas.openxmlformats.org/drawingml/2006/main">
              <a:rPr lang="es" altLang="en-US" b="1" dirty="0"/>
              <a:t>= 1,2,…, </a:t>
            </a:r>
            <a:r xmlns:a="http://schemas.openxmlformats.org/drawingml/2006/main">
              <a:rPr lang="es" altLang="en-US" b="1" i="1" dirty="0"/>
              <a:t>n </a:t>
            </a:r>
            <a:r xmlns:a="http://schemas.openxmlformats.org/drawingml/2006/main">
              <a:rPr lang="es" altLang="en-US" dirty="0"/>
              <a:t>, si </a:t>
            </a:r>
            <a:r xmlns:a="http://schemas.openxmlformats.org/drawingml/2006/main">
              <a:rPr lang="es" altLang="en-US" b="1" i="1" dirty="0" err="1"/>
              <a:t>Asignación </a:t>
            </a:r>
            <a:r xmlns:a="http://schemas.openxmlformats.org/drawingml/2006/main">
              <a:rPr lang="es" altLang="en-US" b="1" i="1" baseline="-25000" dirty="0" err="1"/>
              <a:t>i</a:t>
            </a:r>
            <a:r xmlns:a="http://schemas.openxmlformats.org/drawingml/2006/main">
              <a:rPr lang="es" altLang="en-US" b="1" dirty="0"/>
              <a:t> </a:t>
            </a:r>
            <a:r xmlns:a="http://schemas.openxmlformats.org/drawingml/2006/main">
              <a:rPr lang="es" altLang="en-US" b="1" dirty="0">
                <a:sym typeface="Symbol" panose="05050102010706020507" pitchFamily="18" charset="2"/>
              </a:rPr>
              <a:t> 0 </a:t>
            </a:r>
            <a:r xmlns:a="http://schemas.openxmlformats.org/drawingml/2006/main">
              <a:rPr lang="es" altLang="en-US" dirty="0">
                <a:sym typeface="Symbol" panose="05050102010706020507" pitchFamily="18" charset="2"/>
              </a:rPr>
              <a:t>, entonces</a:t>
            </a:r>
            <a:br xmlns:a="http://schemas.openxmlformats.org/drawingml/2006/main">
              <a:rPr lang="en-US" altLang="en-US" dirty="0">
                <a:sym typeface="Symbol" panose="05050102010706020507" pitchFamily="18" charset="2"/>
              </a:rPr>
            </a:br>
            <a:r xmlns:a="http://schemas.openxmlformats.org/drawingml/2006/main">
              <a:rPr lang="es" altLang="en-US" dirty="0">
                <a:sym typeface="Symbol" panose="05050102010706020507" pitchFamily="18" charset="2"/>
              </a:rPr>
              <a:t> </a:t>
            </a:r>
            <a:r xmlns:a="http://schemas.openxmlformats.org/drawingml/2006/main">
              <a:rPr lang="es" altLang="en-US" b="1" i="1" dirty="0">
                <a:sym typeface="Symbol" panose="05050102010706020507" pitchFamily="18" charset="2"/>
              </a:rPr>
              <a:t>Finalizar </a:t>
            </a:r>
            <a:r xmlns:a="http://schemas.openxmlformats.org/drawingml/2006/main">
              <a:rPr lang="es" altLang="en-US" b="1" dirty="0">
                <a:sym typeface="Symbol" panose="05050102010706020507" pitchFamily="18" charset="2"/>
              </a:rPr>
              <a:t>[i] </a:t>
            </a:r>
            <a:r xmlns:a="http://schemas.openxmlformats.org/drawingml/2006/main">
              <a:rPr lang="es" altLang="en-US" b="1" i="1" dirty="0">
                <a:sym typeface="Symbol" panose="05050102010706020507" pitchFamily="18" charset="2"/>
              </a:rPr>
              <a:t>= falso </a:t>
            </a:r>
            <a:r xmlns:a="http://schemas.openxmlformats.org/drawingml/2006/main">
              <a:rPr lang="es" altLang="en-US" dirty="0">
                <a:sym typeface="Symbol" panose="05050102010706020507" pitchFamily="18" charset="2"/>
              </a:rPr>
              <a:t>; de lo contrario, </a:t>
            </a:r>
            <a:r xmlns:a="http://schemas.openxmlformats.org/drawingml/2006/main">
              <a:rPr lang="es" altLang="en-US" b="1" i="1" dirty="0">
                <a:sym typeface="Symbol" panose="05050102010706020507" pitchFamily="18" charset="2"/>
              </a:rPr>
              <a:t>Finalizar </a:t>
            </a:r>
            <a:r xmlns:a="http://schemas.openxmlformats.org/drawingml/2006/main">
              <a:rPr lang="es" altLang="en-US" b="1" dirty="0">
                <a:sym typeface="Symbol" panose="05050102010706020507" pitchFamily="18" charset="2"/>
              </a:rPr>
              <a:t>[i] = </a:t>
            </a:r>
            <a:r xmlns:a="http://schemas.openxmlformats.org/drawingml/2006/main">
              <a:rPr lang="es" altLang="en-US" b="1" i="1" dirty="0">
                <a:sym typeface="Symbol" panose="05050102010706020507" pitchFamily="18" charset="2"/>
              </a:rPr>
              <a:t>verdadero</a:t>
            </a:r>
          </a:p>
          <a:p>
            <a:pPr marL="850900" lvl="1" indent="-393700">
              <a:buFont typeface="Monotype Sorts" pitchFamily="-84" charset="2"/>
              <a:buNone/>
            </a:pPr>
            <a:endParaRPr lang="en-US" altLang="en-US" dirty="0">
              <a:sym typeface="Symbol" panose="05050102010706020507" pitchFamily="18" charset="2"/>
            </a:endParaRPr>
          </a:p>
          <a:p>
            <a:pPr xmlns:a="http://schemas.openxmlformats.org/drawingml/2006/main" marL="342900" indent="-342900">
              <a:buFont typeface="+mj-lt"/>
              <a:buAutoNum type="arabicPeriod"/>
            </a:pPr>
            <a:r xmlns:a="http://schemas.openxmlformats.org/drawingml/2006/main">
              <a:rPr lang="es" altLang="en-US" dirty="0"/>
              <a:t>Encuentra un índice </a:t>
            </a:r>
            <a:r xmlns:a="http://schemas.openxmlformats.org/drawingml/2006/main">
              <a:rPr lang="es" altLang="en-US" b="1" i="1" dirty="0"/>
              <a:t>i</a:t>
            </a:r>
            <a:r xmlns:a="http://schemas.openxmlformats.org/drawingml/2006/main">
              <a:rPr lang="es" altLang="en-US" i="1" dirty="0"/>
              <a:t> </a:t>
            </a:r>
            <a:r xmlns:a="http://schemas.openxmlformats.org/drawingml/2006/main">
              <a:rPr lang="es" altLang="en-US" dirty="0"/>
              <a:t>tal que ambos:</a:t>
            </a:r>
          </a:p>
          <a:p>
            <a:pPr xmlns:a="http://schemas.openxmlformats.org/drawingml/2006/main" marL="850900" lvl="1" indent="-393700">
              <a:buFont typeface="+mj-lt"/>
              <a:buAutoNum type="alphaLcParenR"/>
            </a:pPr>
            <a:r xmlns:a="http://schemas.openxmlformats.org/drawingml/2006/main">
              <a:rPr lang="es" altLang="en-US" i="1" dirty="0"/>
              <a:t> </a:t>
            </a:r>
            <a:r xmlns:a="http://schemas.openxmlformats.org/drawingml/2006/main">
              <a:rPr lang="es" altLang="en-US" b="1" i="1" dirty="0"/>
              <a:t>Finalizar </a:t>
            </a:r>
            <a:r xmlns:a="http://schemas.openxmlformats.org/drawingml/2006/main">
              <a:rPr lang="es" altLang="en-US" b="1" dirty="0"/>
              <a:t>[ </a:t>
            </a:r>
            <a:r xmlns:a="http://schemas.openxmlformats.org/drawingml/2006/main">
              <a:rPr lang="es" altLang="en-US" b="1" i="1" dirty="0"/>
              <a:t>i </a:t>
            </a:r>
            <a:r xmlns:a="http://schemas.openxmlformats.org/drawingml/2006/main">
              <a:rPr lang="es" altLang="en-US" b="1" dirty="0"/>
              <a:t>] == </a:t>
            </a:r>
            <a:r xmlns:a="http://schemas.openxmlformats.org/drawingml/2006/main">
              <a:rPr lang="es" altLang="en-US" b="1" i="1" dirty="0"/>
              <a:t>falso</a:t>
            </a:r>
            <a:endParaRPr xmlns:a="http://schemas.openxmlformats.org/drawingml/2006/main" lang="en-US" altLang="en-US" b="1" dirty="0"/>
          </a:p>
          <a:p>
            <a:pPr xmlns:a="http://schemas.openxmlformats.org/drawingml/2006/main" marL="850900" lvl="1" indent="-393700">
              <a:buFont typeface="+mj-lt"/>
              <a:buAutoNum type="alphaLcParenR"/>
            </a:pPr>
            <a:r xmlns:a="http://schemas.openxmlformats.org/drawingml/2006/main">
              <a:rPr lang="es" altLang="en-US" i="1" dirty="0"/>
              <a:t> </a:t>
            </a:r>
            <a:r xmlns:a="http://schemas.openxmlformats.org/drawingml/2006/main">
              <a:rPr lang="es" altLang="en-US" b="1" i="1" dirty="0" err="1"/>
              <a:t>Solicitar </a:t>
            </a:r>
            <a:r xmlns:a="http://schemas.openxmlformats.org/drawingml/2006/main">
              <a:rPr lang="es" altLang="en-US" b="1" i="1" baseline="-25000" dirty="0" err="1"/>
              <a:t>yo</a:t>
            </a:r>
            <a:r xmlns:a="http://schemas.openxmlformats.org/drawingml/2006/main">
              <a:rPr lang="es" altLang="en-US" b="1" dirty="0"/>
              <a:t> </a:t>
            </a:r>
            <a:r xmlns:a="http://schemas.openxmlformats.org/drawingml/2006/main">
              <a:rPr lang="es" altLang="en-US" b="1" dirty="0">
                <a:sym typeface="Symbol" panose="05050102010706020507" pitchFamily="18" charset="2"/>
              </a:rPr>
              <a:t> </a:t>
            </a:r>
            <a:r xmlns:a="http://schemas.openxmlformats.org/drawingml/2006/main">
              <a:rPr lang="es" altLang="en-US" b="1" i="1" dirty="0">
                <a:sym typeface="Symbol" panose="05050102010706020507" pitchFamily="18" charset="2"/>
              </a:rPr>
              <a:t>Trabajo</a:t>
            </a:r>
            <a:br xmlns:a="http://schemas.openxmlformats.org/drawingml/2006/main">
              <a:rPr lang="en-US" altLang="en-US" b="1" i="1" dirty="0">
                <a:sym typeface="Symbol" panose="05050102010706020507" pitchFamily="18" charset="2"/>
              </a:rPr>
            </a:br>
            <a:endParaRPr xmlns:a="http://schemas.openxmlformats.org/drawingml/2006/main" lang="en-US" altLang="en-US" b="1" dirty="0">
              <a:sym typeface="Symbol" panose="05050102010706020507" pitchFamily="18" charset="2"/>
            </a:endParaRPr>
          </a:p>
          <a:p>
            <a:pPr xmlns:a="http://schemas.openxmlformats.org/drawingml/2006/main" marL="850900" lvl="1" indent="-393700">
              <a:buFont typeface="Monotype Sorts" pitchFamily="-84" charset="2"/>
              <a:buNone/>
            </a:pPr>
            <a:r xmlns:a="http://schemas.openxmlformats.org/drawingml/2006/main">
              <a:rPr lang="es" altLang="en-US" dirty="0">
                <a:sym typeface="Symbol" panose="05050102010706020507" pitchFamily="18" charset="2"/>
              </a:rPr>
              <a:t>Si no hay tal </a:t>
            </a:r>
            <a:r xmlns:a="http://schemas.openxmlformats.org/drawingml/2006/main">
              <a:rPr lang="es" altLang="en-US" b="1" i="1" dirty="0">
                <a:sym typeface="Symbol" panose="05050102010706020507" pitchFamily="18" charset="2"/>
              </a:rPr>
              <a:t>yo</a:t>
            </a:r>
            <a:r xmlns:a="http://schemas.openxmlformats.org/drawingml/2006/main">
              <a:rPr lang="es" altLang="en-US" b="1" dirty="0">
                <a:sym typeface="Symbol" panose="05050102010706020507" pitchFamily="18" charset="2"/>
              </a:rPr>
              <a:t> </a:t>
            </a:r>
            <a:r xmlns:a="http://schemas.openxmlformats.org/drawingml/2006/main">
              <a:rPr lang="es" altLang="en-US" dirty="0">
                <a:sym typeface="Symbol" panose="05050102010706020507" pitchFamily="18" charset="2"/>
              </a:rPr>
              <a:t>existe, vaya al paso 4</a:t>
            </a:r>
            <a:endParaRPr xmlns:a="http://schemas.openxmlformats.org/drawingml/2006/main"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AC8DFB5C-1F8D-4190-83A2-9517D9381473}"/>
              </a:ext>
            </a:extLst>
          </p:cNvPr>
          <p:cNvSpPr>
            <a:spLocks noGrp="1" noChangeArrowheads="1"/>
          </p:cNvSpPr>
          <p:nvPr>
            <p:ph type="title"/>
          </p:nvPr>
        </p:nvSpPr>
        <p:spPr>
          <a:xfrm>
            <a:off x="1128713" y="214313"/>
            <a:ext cx="7558087" cy="576262"/>
          </a:xfrm>
        </p:spPr>
        <p:txBody>
          <a:bodyPr/>
          <a:lstStyle/>
          <a:p>
            <a:pPr xmlns:a="http://schemas.openxmlformats.org/drawingml/2006/main" eaLnBrk="1" hangingPunct="1"/>
            <a:r xmlns:a="http://schemas.openxmlformats.org/drawingml/2006/main">
              <a:rPr lang="es" altLang="en-US" dirty="0"/>
              <a:t>Algoritmo de detección (cont.)</a:t>
            </a:r>
          </a:p>
        </p:txBody>
      </p:sp>
      <p:sp>
        <p:nvSpPr>
          <p:cNvPr id="72706" name="Rectangle 3">
            <a:extLst>
              <a:ext uri="{FF2B5EF4-FFF2-40B4-BE49-F238E27FC236}">
                <a16:creationId xmlns:a16="http://schemas.microsoft.com/office/drawing/2014/main" id="{1590227E-597D-4241-9B48-CEE17B87BD41}"/>
              </a:ext>
            </a:extLst>
          </p:cNvPr>
          <p:cNvSpPr>
            <a:spLocks noGrp="1" noChangeArrowheads="1"/>
          </p:cNvSpPr>
          <p:nvPr>
            <p:ph type="body" idx="1"/>
          </p:nvPr>
        </p:nvSpPr>
        <p:spPr>
          <a:xfrm>
            <a:off x="947738" y="1171575"/>
            <a:ext cx="7218362" cy="2297113"/>
          </a:xfrm>
        </p:spPr>
        <p:txBody>
          <a:bodyPr/>
          <a:lstStyle/>
          <a:p>
            <a:pPr xmlns:a="http://schemas.openxmlformats.org/drawingml/2006/main" marL="342900" indent="-342900">
              <a:lnSpc>
                <a:spcPct val="90000"/>
              </a:lnSpc>
              <a:buAutoNum type="arabicPeriod" startAt="3"/>
            </a:pPr>
            <a:r xmlns:a="http://schemas.openxmlformats.org/drawingml/2006/main">
              <a:rPr lang="es" altLang="en-US" i="1" dirty="0"/>
              <a:t> </a:t>
            </a:r>
            <a:r xmlns:a="http://schemas.openxmlformats.org/drawingml/2006/main">
              <a:rPr lang="es" altLang="en-US" b="1" i="1" dirty="0"/>
              <a:t>Trabajo </a:t>
            </a:r>
            <a:r xmlns:a="http://schemas.openxmlformats.org/drawingml/2006/main">
              <a:rPr lang="es" altLang="en-US" b="1" dirty="0"/>
              <a:t>= </a:t>
            </a:r>
            <a:r xmlns:a="http://schemas.openxmlformats.org/drawingml/2006/main">
              <a:rPr lang="es" altLang="en-US" b="1" i="1" dirty="0"/>
              <a:t>Trabajo </a:t>
            </a:r>
            <a:r xmlns:a="http://schemas.openxmlformats.org/drawingml/2006/main">
              <a:rPr lang="es" altLang="en-US" b="1" dirty="0"/>
              <a:t>+ </a:t>
            </a:r>
            <a:r xmlns:a="http://schemas.openxmlformats.org/drawingml/2006/main">
              <a:rPr lang="es" altLang="en-US" b="1" i="1" dirty="0" err="1"/>
              <a:t>Asignación </a:t>
            </a:r>
            <a:r xmlns:a="http://schemas.openxmlformats.org/drawingml/2006/main">
              <a:rPr lang="es" altLang="en-US" b="1" i="1" baseline="-25000" dirty="0" err="1"/>
              <a:t>i</a:t>
            </a:r>
            <a:br xmlns:a="http://schemas.openxmlformats.org/drawingml/2006/main">
              <a:rPr lang="en-US" altLang="en-US" b="1" dirty="0"/>
            </a:br>
            <a:r xmlns:a="http://schemas.openxmlformats.org/drawingml/2006/main">
              <a:rPr lang="es" altLang="en-US" b="1" dirty="0"/>
              <a:t>     </a:t>
            </a:r>
            <a:r xmlns:a="http://schemas.openxmlformats.org/drawingml/2006/main">
              <a:rPr lang="es" altLang="en-US" b="1" i="1" dirty="0"/>
              <a:t>Finalizar </a:t>
            </a:r>
            <a:r xmlns:a="http://schemas.openxmlformats.org/drawingml/2006/main">
              <a:rPr lang="es" altLang="en-US" b="1" dirty="0"/>
              <a:t>[ </a:t>
            </a:r>
            <a:r xmlns:a="http://schemas.openxmlformats.org/drawingml/2006/main">
              <a:rPr lang="es" altLang="en-US" b="1" i="1" dirty="0"/>
              <a:t>i </a:t>
            </a:r>
            <a:r xmlns:a="http://schemas.openxmlformats.org/drawingml/2006/main">
              <a:rPr lang="es" altLang="en-US" b="1" dirty="0"/>
              <a:t>] = </a:t>
            </a:r>
            <a:r xmlns:a="http://schemas.openxmlformats.org/drawingml/2006/main">
              <a:rPr lang="es" altLang="en-US" b="1" i="1" dirty="0"/>
              <a:t>verdadero</a:t>
            </a:r>
            <a:br xmlns:a="http://schemas.openxmlformats.org/drawingml/2006/main">
              <a:rPr lang="en-US" altLang="en-US" b="1" dirty="0"/>
            </a:br>
            <a:r xmlns:a="http://schemas.openxmlformats.org/drawingml/2006/main">
              <a:rPr lang="es" altLang="en-US" b="1" dirty="0"/>
              <a:t>     </a:t>
            </a:r>
            <a:r xmlns:a="http://schemas.openxmlformats.org/drawingml/2006/main">
              <a:rPr lang="es" altLang="en-US" dirty="0"/>
              <a:t>ir al paso 2</a:t>
            </a:r>
            <a:br xmlns:a="http://schemas.openxmlformats.org/drawingml/2006/main">
              <a:rPr lang="en-US" altLang="en-US" dirty="0"/>
            </a:br>
            <a:r xmlns:a="http://schemas.openxmlformats.org/drawingml/2006/main">
              <a:rPr lang="es" altLang="en-US" dirty="0"/>
              <a:t> </a:t>
            </a:r>
          </a:p>
          <a:p>
            <a:pPr xmlns:a="http://schemas.openxmlformats.org/drawingml/2006/main" marL="342900" indent="-342900">
              <a:lnSpc>
                <a:spcPct val="90000"/>
              </a:lnSpc>
              <a:buAutoNum type="arabicPeriod" startAt="3"/>
            </a:pPr>
            <a:r xmlns:a="http://schemas.openxmlformats.org/drawingml/2006/main">
              <a:rPr lang="es" altLang="en-US" dirty="0"/>
              <a:t>Si </a:t>
            </a:r>
            <a:r xmlns:a="http://schemas.openxmlformats.org/drawingml/2006/main">
              <a:rPr lang="es" altLang="en-US" b="1" i="1" dirty="0"/>
              <a:t>Finish[i] == false </a:t>
            </a:r>
            <a:r xmlns:a="http://schemas.openxmlformats.org/drawingml/2006/main">
              <a:rPr lang="es" altLang="en-US" dirty="0"/>
              <a:t>, para algunos </a:t>
            </a:r>
            <a:r xmlns:a="http://schemas.openxmlformats.org/drawingml/2006/main">
              <a:rPr lang="es" altLang="en-US" b="1" i="1" dirty="0"/>
              <a:t>i </a:t>
            </a:r>
            <a:r xmlns:a="http://schemas.openxmlformats.org/drawingml/2006/main">
              <a:rPr lang="es" altLang="en-US" dirty="0"/>
              <a:t>, 1 </a:t>
            </a:r>
            <a:r xmlns:a="http://schemas.openxmlformats.org/drawingml/2006/main">
              <a:rPr lang="es" altLang="en-US" dirty="0">
                <a:sym typeface="Symbol" panose="05050102010706020507" pitchFamily="18" charset="2"/>
              </a:rPr>
              <a:t> </a:t>
            </a:r>
            <a:r xmlns:a="http://schemas.openxmlformats.org/drawingml/2006/main">
              <a:rPr lang="es" altLang="en-US" b="1" i="1" dirty="0">
                <a:sym typeface="Symbol" panose="05050102010706020507" pitchFamily="18" charset="2"/>
              </a:rPr>
              <a:t>i </a:t>
            </a:r>
            <a:r xmlns:a="http://schemas.openxmlformats.org/drawingml/2006/main">
              <a:rPr lang="es" altLang="en-US" dirty="0">
                <a:sym typeface="Symbol" panose="05050102010706020507" pitchFamily="18" charset="2"/>
              </a:rPr>
              <a:t> </a:t>
            </a:r>
            <a:r xmlns:a="http://schemas.openxmlformats.org/drawingml/2006/main">
              <a:rPr lang="es" altLang="en-US" b="1" i="1" dirty="0">
                <a:sym typeface="Symbol" panose="05050102010706020507" pitchFamily="18" charset="2"/>
              </a:rPr>
              <a:t>n </a:t>
            </a:r>
            <a:r xmlns:a="http://schemas.openxmlformats.org/drawingml/2006/main">
              <a:rPr lang="es" altLang="en-US" dirty="0">
                <a:sym typeface="Symbol" panose="05050102010706020507" pitchFamily="18" charset="2"/>
              </a:rPr>
              <a:t>, entonces el sistema está en estado de punto muerto. Además, si </a:t>
            </a:r>
            <a:r xmlns:a="http://schemas.openxmlformats.org/drawingml/2006/main">
              <a:rPr lang="es" altLang="en-US" b="1" i="1" dirty="0">
                <a:sym typeface="Symbol" panose="05050102010706020507" pitchFamily="18" charset="2"/>
              </a:rPr>
              <a:t>Finish </a:t>
            </a:r>
            <a:r xmlns:a="http://schemas.openxmlformats.org/drawingml/2006/main">
              <a:rPr lang="es" altLang="en-US" b="1" dirty="0">
                <a:sym typeface="Symbol" panose="05050102010706020507" pitchFamily="18" charset="2"/>
              </a:rPr>
              <a:t>[ </a:t>
            </a:r>
            <a:r xmlns:a="http://schemas.openxmlformats.org/drawingml/2006/main">
              <a:rPr lang="es" altLang="en-US" b="1" i="1" dirty="0">
                <a:sym typeface="Symbol" panose="05050102010706020507" pitchFamily="18" charset="2"/>
              </a:rPr>
              <a:t>i </a:t>
            </a:r>
            <a:r xmlns:a="http://schemas.openxmlformats.org/drawingml/2006/main">
              <a:rPr lang="es" altLang="en-US" b="1" dirty="0">
                <a:sym typeface="Symbol" panose="05050102010706020507" pitchFamily="18" charset="2"/>
              </a:rPr>
              <a:t>] == </a:t>
            </a:r>
            <a:r xmlns:a="http://schemas.openxmlformats.org/drawingml/2006/main">
              <a:rPr lang="es" altLang="en-US" b="1" i="1" dirty="0">
                <a:sym typeface="Symbol" panose="05050102010706020507" pitchFamily="18" charset="2"/>
              </a:rPr>
              <a:t>false </a:t>
            </a:r>
            <a:r xmlns:a="http://schemas.openxmlformats.org/drawingml/2006/main">
              <a:rPr lang="es" altLang="en-US" dirty="0">
                <a:sym typeface="Symbol" panose="05050102010706020507" pitchFamily="18" charset="2"/>
              </a:rPr>
              <a:t>, entonces </a:t>
            </a:r>
            <a:r xmlns:a="http://schemas.openxmlformats.org/drawingml/2006/main">
              <a:rPr lang="es" altLang="en-US" b="1" i="1" dirty="0">
                <a:sym typeface="Symbol" panose="05050102010706020507" pitchFamily="18" charset="2"/>
              </a:rPr>
              <a:t>P </a:t>
            </a:r>
            <a:r xmlns:a="http://schemas.openxmlformats.org/drawingml/2006/main">
              <a:rPr lang="es" altLang="en-US" b="1" i="1" baseline="-25000" dirty="0">
                <a:sym typeface="Symbol" panose="05050102010706020507" pitchFamily="18" charset="2"/>
              </a:rPr>
              <a:t>i </a:t>
            </a:r>
            <a:r xmlns:a="http://schemas.openxmlformats.org/drawingml/2006/main">
              <a:rPr lang="es" altLang="en-US" dirty="0">
                <a:sym typeface="Symbol" panose="05050102010706020507" pitchFamily="18" charset="2"/>
              </a:rPr>
              <a:t>está en punto muerto</a:t>
            </a:r>
          </a:p>
          <a:p>
            <a:pPr xmlns:a="http://schemas.openxmlformats.org/drawingml/2006/main">
              <a:lnSpc>
                <a:spcPct val="90000"/>
              </a:lnSpc>
              <a:buFont typeface="Monotype Sorts" pitchFamily="-84" charset="2"/>
              <a:buNone/>
            </a:pPr>
            <a:r xmlns:a="http://schemas.openxmlformats.org/drawingml/2006/main">
              <a:rPr lang="es" altLang="en-US" dirty="0">
                <a:sym typeface="Symbol" panose="05050102010706020507" pitchFamily="18" charset="2"/>
              </a:rPr>
              <a:t> </a:t>
            </a:r>
            <a:endParaRPr xmlns:a="http://schemas.openxmlformats.org/drawingml/2006/main" lang="en-US" altLang="en-US" dirty="0"/>
          </a:p>
        </p:txBody>
      </p:sp>
      <p:sp>
        <p:nvSpPr>
          <p:cNvPr id="72707" name="Text Box 4">
            <a:extLst>
              <a:ext uri="{FF2B5EF4-FFF2-40B4-BE49-F238E27FC236}">
                <a16:creationId xmlns:a16="http://schemas.microsoft.com/office/drawing/2014/main" id="{96085A5E-EEBE-4448-A0CB-F924E9CDA054}"/>
              </a:ext>
            </a:extLst>
          </p:cNvPr>
          <p:cNvSpPr txBox="1">
            <a:spLocks noChangeArrowheads="1"/>
          </p:cNvSpPr>
          <p:nvPr/>
        </p:nvSpPr>
        <p:spPr bwMode="auto">
          <a:xfrm>
            <a:off x="852488" y="3824288"/>
            <a:ext cx="769461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xmlns:a="http://schemas.openxmlformats.org/drawingml/2006/main">
              <a:spcBef>
                <a:spcPct val="0"/>
              </a:spcBef>
              <a:buClrTx/>
              <a:buSzTx/>
              <a:buFontTx/>
              <a:buNone/>
            </a:pPr>
            <a:r xmlns:a="http://schemas.openxmlformats.org/drawingml/2006/main">
              <a:rPr kumimoji="0" lang="es" altLang="en-US" b="1">
                <a:solidFill>
                  <a:srgbClr val="FF0066"/>
                </a:solidFill>
                <a:sym typeface="Symbol" panose="05050102010706020507" pitchFamily="18" charset="2"/>
              </a:rPr>
              <a:t>El algoritmo requiere un orden de operaciones O ( </a:t>
            </a:r>
            <a:r xmlns:a="http://schemas.openxmlformats.org/drawingml/2006/main">
              <a:rPr kumimoji="0" lang="es" altLang="en-US" b="1" i="1">
                <a:solidFill>
                  <a:srgbClr val="FF0066"/>
                </a:solidFill>
                <a:sym typeface="Symbol" panose="05050102010706020507" pitchFamily="18" charset="2"/>
              </a:rPr>
              <a:t>m </a:t>
            </a:r>
            <a:r xmlns:a="http://schemas.openxmlformats.org/drawingml/2006/main">
              <a:rPr kumimoji="0" lang="es" altLang="en-US" b="1">
                <a:solidFill>
                  <a:srgbClr val="FF0066"/>
                </a:solidFill>
                <a:sym typeface="Symbol" panose="05050102010706020507" pitchFamily="18" charset="2"/>
              </a:rPr>
              <a:t>x </a:t>
            </a:r>
            <a:r xmlns:a="http://schemas.openxmlformats.org/drawingml/2006/main">
              <a:rPr kumimoji="0" lang="es" altLang="en-US" b="1" i="1">
                <a:solidFill>
                  <a:srgbClr val="FF0066"/>
                </a:solidFill>
                <a:sym typeface="Symbol" panose="05050102010706020507" pitchFamily="18" charset="2"/>
              </a:rPr>
              <a:t>n </a:t>
            </a:r>
            <a:r xmlns:a="http://schemas.openxmlformats.org/drawingml/2006/main">
              <a:rPr kumimoji="0" lang="es" altLang="en-US" b="1" baseline="30000">
                <a:solidFill>
                  <a:srgbClr val="FF0066"/>
                </a:solidFill>
                <a:sym typeface="Symbol" panose="05050102010706020507" pitchFamily="18" charset="2"/>
              </a:rPr>
              <a:t>2 </a:t>
            </a:r>
            <a:r xmlns:a="http://schemas.openxmlformats.org/drawingml/2006/main">
              <a:rPr kumimoji="0" lang="es" altLang="en-US" b="1">
                <a:solidFill>
                  <a:srgbClr val="FF0066"/>
                </a:solidFill>
                <a:sym typeface="Symbol" panose="05050102010706020507" pitchFamily="18" charset="2"/>
              </a:rPr>
              <a:t>) para detectar si el sistema está en estado de bloqueo</a:t>
            </a:r>
            <a:endParaRPr xmlns:a="http://schemas.openxmlformats.org/drawingml/2006/main" kumimoji="0" lang="en-US" altLang="en-US">
              <a:solidFill>
                <a:srgbClr val="FF0066"/>
              </a:solidFill>
            </a:endParaRPr>
          </a:p>
          <a:p>
            <a:pPr>
              <a:spcBef>
                <a:spcPct val="50000"/>
              </a:spcBef>
              <a:buClrTx/>
              <a:buSzTx/>
              <a:buFontTx/>
              <a:buNone/>
            </a:pPr>
            <a:endParaRPr kumimoji="0" lang="en-US" altLang="en-US">
              <a:solidFill>
                <a:srgbClr val="FF006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20245696-9CE8-4FC7-BC3D-C43A860346C8}"/>
              </a:ext>
            </a:extLst>
          </p:cNvPr>
          <p:cNvSpPr>
            <a:spLocks noGrp="1" noChangeArrowheads="1"/>
          </p:cNvSpPr>
          <p:nvPr>
            <p:ph type="title"/>
          </p:nvPr>
        </p:nvSpPr>
        <p:spPr>
          <a:xfrm>
            <a:off x="1022350" y="214313"/>
            <a:ext cx="7664450" cy="576262"/>
          </a:xfrm>
        </p:spPr>
        <p:txBody>
          <a:bodyPr/>
          <a:lstStyle/>
          <a:p>
            <a:pPr xmlns:a="http://schemas.openxmlformats.org/drawingml/2006/main" eaLnBrk="1" hangingPunct="1"/>
            <a:r xmlns:a="http://schemas.openxmlformats.org/drawingml/2006/main">
              <a:rPr lang="es" altLang="en-US" dirty="0"/>
              <a:t>Ejemplo de algoritmo de detección</a:t>
            </a:r>
          </a:p>
        </p:txBody>
      </p:sp>
      <p:sp>
        <p:nvSpPr>
          <p:cNvPr id="74754" name="Rectangle 3">
            <a:extLst>
              <a:ext uri="{FF2B5EF4-FFF2-40B4-BE49-F238E27FC236}">
                <a16:creationId xmlns:a16="http://schemas.microsoft.com/office/drawing/2014/main" id="{CBEDF2A5-8F09-4357-9519-FCAE0F3F3B32}"/>
              </a:ext>
            </a:extLst>
          </p:cNvPr>
          <p:cNvSpPr>
            <a:spLocks noGrp="1" noChangeArrowheads="1"/>
          </p:cNvSpPr>
          <p:nvPr>
            <p:ph type="body" idx="1"/>
          </p:nvPr>
        </p:nvSpPr>
        <p:spPr>
          <a:xfrm>
            <a:off x="901700" y="1108075"/>
            <a:ext cx="8037513" cy="5121275"/>
          </a:xfrm>
        </p:spPr>
        <p:txBody>
          <a:bodyPr/>
          <a:lstStyle/>
          <a:p>
            <a:pPr xmlns:a="http://schemas.openxmlformats.org/drawingml/2006/main">
              <a:tabLst>
                <a:tab pos="1428750" algn="l"/>
                <a:tab pos="2338388" algn="ctr"/>
                <a:tab pos="3594100" algn="ctr"/>
                <a:tab pos="4921250" algn="ctr"/>
              </a:tabLst>
            </a:pPr>
            <a:r xmlns:a="http://schemas.openxmlformats.org/drawingml/2006/main">
              <a:rPr lang="es" altLang="en-US" dirty="0"/>
              <a:t>Cinco procesos </a:t>
            </a:r>
            <a:r xmlns:a="http://schemas.openxmlformats.org/drawingml/2006/main">
              <a:rPr lang="es" altLang="en-US" b="1" i="1" dirty="0"/>
              <a:t>P </a:t>
            </a:r>
            <a:r xmlns:a="http://schemas.openxmlformats.org/drawingml/2006/main">
              <a:rPr lang="es" altLang="en-US" b="1" baseline="-25000" dirty="0"/>
              <a:t>0 </a:t>
            </a:r>
            <a:r xmlns:a="http://schemas.openxmlformats.org/drawingml/2006/main">
              <a:rPr lang="es" altLang="en-US" dirty="0"/>
              <a:t>a </a:t>
            </a:r>
            <a:r xmlns:a="http://schemas.openxmlformats.org/drawingml/2006/main">
              <a:rPr lang="es" altLang="en-US" b="1" i="1" dirty="0"/>
              <a:t>P </a:t>
            </a:r>
            <a:r xmlns:a="http://schemas.openxmlformats.org/drawingml/2006/main">
              <a:rPr lang="es" altLang="en-US" b="1" baseline="-25000" dirty="0"/>
              <a:t>4 </a:t>
            </a:r>
            <a:r xmlns:a="http://schemas.openxmlformats.org/drawingml/2006/main">
              <a:rPr lang="es" altLang="en-US" dirty="0"/>
              <a:t>;</a:t>
            </a:r>
            <a:r xmlns:a="http://schemas.openxmlformats.org/drawingml/2006/main">
              <a:rPr lang="es" altLang="en-US" baseline="-25000" dirty="0"/>
              <a:t> </a:t>
            </a:r>
            <a:r xmlns:a="http://schemas.openxmlformats.org/drawingml/2006/main">
              <a:rPr lang="es" altLang="en-US" dirty="0"/>
              <a:t>tres tipos de recursos </a:t>
            </a:r>
            <a:br xmlns:a="http://schemas.openxmlformats.org/drawingml/2006/main">
              <a:rPr lang="en-US" altLang="en-US" dirty="0"/>
            </a:br>
            <a:r xmlns:a="http://schemas.openxmlformats.org/drawingml/2006/main">
              <a:rPr lang="es" altLang="en-US" dirty="0"/>
              <a:t>A (7 instancias), </a:t>
            </a:r>
            <a:r xmlns:a="http://schemas.openxmlformats.org/drawingml/2006/main">
              <a:rPr lang="es" altLang="en-US" i="1" dirty="0"/>
              <a:t>B </a:t>
            </a:r>
            <a:r xmlns:a="http://schemas.openxmlformats.org/drawingml/2006/main">
              <a:rPr lang="es" altLang="en-US" dirty="0"/>
              <a:t>(2 instancias) y </a:t>
            </a:r>
            <a:r xmlns:a="http://schemas.openxmlformats.org/drawingml/2006/main">
              <a:rPr lang="es" altLang="en-US" i="1" dirty="0"/>
              <a:t>C </a:t>
            </a:r>
            <a:r xmlns:a="http://schemas.openxmlformats.org/drawingml/2006/main">
              <a:rPr lang="es" altLang="en-US" dirty="0"/>
              <a:t>(6 instancias)</a:t>
            </a:r>
          </a:p>
          <a:p>
            <a:pPr>
              <a:buFont typeface="Monotype Sorts" pitchFamily="-84" charset="2"/>
              <a:buNone/>
              <a:tabLst>
                <a:tab pos="1428750" algn="l"/>
                <a:tab pos="2338388" algn="ctr"/>
                <a:tab pos="3594100" algn="ctr"/>
                <a:tab pos="4921250" algn="ctr"/>
              </a:tabLst>
            </a:pPr>
            <a:endParaRPr lang="en-US" altLang="en-US" dirty="0"/>
          </a:p>
          <a:p>
            <a:pPr xmlns:a="http://schemas.openxmlformats.org/drawingml/2006/main">
              <a:tabLst>
                <a:tab pos="1428750" algn="l"/>
                <a:tab pos="2338388" algn="ctr"/>
                <a:tab pos="3594100" algn="ctr"/>
                <a:tab pos="4921250" algn="ctr"/>
              </a:tabLst>
            </a:pPr>
            <a:r xmlns:a="http://schemas.openxmlformats.org/drawingml/2006/main">
              <a:rPr lang="es" altLang="en-US" dirty="0"/>
              <a:t>Instantánea en el momento </a:t>
            </a:r>
            <a:r xmlns:a="http://schemas.openxmlformats.org/drawingml/2006/main">
              <a:rPr lang="es" altLang="en-US" b="1" i="1" dirty="0"/>
              <a:t>T </a:t>
            </a:r>
            <a:r xmlns:a="http://schemas.openxmlformats.org/drawingml/2006/main">
              <a:rPr lang="es" altLang="en-US" b="1" baseline="-25000" dirty="0"/>
              <a:t>0 </a:t>
            </a:r>
            <a:r xmlns:a="http://schemas.openxmlformats.org/drawingml/2006/main">
              <a:rPr lang="es" altLang="en-US" dirty="0"/>
              <a:t>:</a:t>
            </a:r>
          </a:p>
          <a:p>
            <a:pPr xmlns:a="http://schemas.openxmlformats.org/drawingml/2006/main">
              <a:buFont typeface="Monotype Sorts" pitchFamily="-84" charset="2"/>
              <a:buNone/>
              <a:tabLst>
                <a:tab pos="1428750" algn="l"/>
                <a:tab pos="2338388" algn="ctr"/>
                <a:tab pos="3594100" algn="ctr"/>
                <a:tab pos="4921250" algn="ctr"/>
              </a:tabLst>
            </a:pPr>
            <a:r xmlns:a="http://schemas.openxmlformats.org/drawingml/2006/main">
              <a:rPr lang="es" altLang="en-US" dirty="0"/>
              <a:t>    </a:t>
            </a:r>
            <a:r xmlns:a="http://schemas.openxmlformats.org/drawingml/2006/main">
              <a:rPr lang="es" altLang="en-US" i="1" u="sng" dirty="0"/>
              <a:t>Asignación</a:t>
            </a:r>
            <a:r xmlns:a="http://schemas.openxmlformats.org/drawingml/2006/main">
              <a:rPr lang="es" altLang="en-US" i="1" dirty="0"/>
              <a:t> </a:t>
            </a:r>
            <a:r xmlns:a="http://schemas.openxmlformats.org/drawingml/2006/main">
              <a:rPr lang="es" altLang="en-US" i="1" u="sng" dirty="0"/>
              <a:t>Pedido</a:t>
            </a:r>
            <a:r xmlns:a="http://schemas.openxmlformats.org/drawingml/2006/main">
              <a:rPr lang="es" altLang="en-US" i="1" dirty="0"/>
              <a:t> </a:t>
            </a:r>
            <a:r xmlns:a="http://schemas.openxmlformats.org/drawingml/2006/main">
              <a:rPr lang="es" altLang="en-US" i="1" u="sng" dirty="0"/>
              <a:t>Disponible</a:t>
            </a:r>
          </a:p>
          <a:p>
            <a:pPr xmlns:a="http://schemas.openxmlformats.org/drawingml/2006/main">
              <a:buFont typeface="Monotype Sorts" pitchFamily="-84" charset="2"/>
              <a:buNone/>
              <a:tabLst>
                <a:tab pos="1428750" algn="l"/>
                <a:tab pos="2338388" algn="ctr"/>
                <a:tab pos="3594100" algn="ctr"/>
                <a:tab pos="4921250" algn="ctr"/>
              </a:tabLst>
            </a:pPr>
            <a:r xmlns:a="http://schemas.openxmlformats.org/drawingml/2006/main">
              <a:rPr lang="es" altLang="en-US" dirty="0"/>
              <a:t>   </a:t>
            </a:r>
            <a:r xmlns:a="http://schemas.openxmlformats.org/drawingml/2006/main">
              <a:rPr lang="es" altLang="en-US" i="1" dirty="0"/>
              <a:t>ABCABCABC</a:t>
            </a:r>
          </a:p>
          <a:p>
            <a:pPr xmlns:a="http://schemas.openxmlformats.org/drawingml/2006/main">
              <a:buFont typeface="Monotype Sorts" pitchFamily="-84" charset="2"/>
              <a:buNone/>
              <a:tabLst>
                <a:tab pos="1428750" algn="l"/>
                <a:tab pos="2338388" algn="ctr"/>
                <a:tab pos="3594100" algn="ctr"/>
                <a:tab pos="492125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0 </a:t>
            </a:r>
            <a:r xmlns:a="http://schemas.openxmlformats.org/drawingml/2006/main">
              <a:rPr lang="es" altLang="en-US" dirty="0"/>
              <a:t>0 1 0 0 0 0 0 0 0</a:t>
            </a:r>
          </a:p>
          <a:p>
            <a:pPr xmlns:a="http://schemas.openxmlformats.org/drawingml/2006/main">
              <a:buFont typeface="Monotype Sorts" pitchFamily="-84" charset="2"/>
              <a:buNone/>
              <a:tabLst>
                <a:tab pos="1428750" algn="l"/>
                <a:tab pos="2338388" algn="ctr"/>
                <a:tab pos="3594100" algn="ctr"/>
                <a:tab pos="4921250" algn="ctr"/>
              </a:tabLst>
            </a:pPr>
            <a:r xmlns:a="http://schemas.openxmlformats.org/drawingml/2006/main">
              <a:rPr lang="es" altLang="en-US" i="1" dirty="0"/>
              <a:t>P </a:t>
            </a:r>
            <a:r xmlns:a="http://schemas.openxmlformats.org/drawingml/2006/main">
              <a:rPr lang="es" altLang="en-US" baseline="-25000" dirty="0"/>
              <a:t>1 </a:t>
            </a:r>
            <a:r xmlns:a="http://schemas.openxmlformats.org/drawingml/2006/main">
              <a:rPr lang="es" altLang="en-US" dirty="0"/>
              <a:t>2 0 0 2 0 2</a:t>
            </a:r>
          </a:p>
          <a:p>
            <a:pPr xmlns:a="http://schemas.openxmlformats.org/drawingml/2006/main">
              <a:buFont typeface="Monotype Sorts" pitchFamily="-84" charset="2"/>
              <a:buNone/>
              <a:tabLst>
                <a:tab pos="1428750" algn="l"/>
                <a:tab pos="2338388" algn="ctr"/>
                <a:tab pos="3594100" algn="ctr"/>
                <a:tab pos="4921250" algn="ctr"/>
              </a:tabLst>
            </a:pPr>
            <a:r xmlns:a="http://schemas.openxmlformats.org/drawingml/2006/main">
              <a:rPr lang="es" altLang="en-US" i="1" dirty="0"/>
              <a:t>P </a:t>
            </a:r>
            <a:r xmlns:a="http://schemas.openxmlformats.org/drawingml/2006/main">
              <a:rPr lang="es" altLang="en-US" baseline="-25000" dirty="0"/>
              <a:t>2 </a:t>
            </a:r>
            <a:r xmlns:a="http://schemas.openxmlformats.org/drawingml/2006/main">
              <a:rPr lang="es" altLang="en-US" dirty="0"/>
              <a:t>3 0 3 0 0 0</a:t>
            </a:r>
          </a:p>
          <a:p>
            <a:pPr xmlns:a="http://schemas.openxmlformats.org/drawingml/2006/main">
              <a:buFont typeface="Monotype Sorts" pitchFamily="-84" charset="2"/>
              <a:buNone/>
              <a:tabLst>
                <a:tab pos="1428750" algn="l"/>
                <a:tab pos="2338388" algn="ctr"/>
                <a:tab pos="3594100" algn="ctr"/>
                <a:tab pos="4921250" algn="ctr"/>
              </a:tabLst>
            </a:pPr>
            <a:r xmlns:a="http://schemas.openxmlformats.org/drawingml/2006/main">
              <a:rPr lang="es" altLang="en-US" i="1" dirty="0"/>
              <a:t>P </a:t>
            </a:r>
            <a:r xmlns:a="http://schemas.openxmlformats.org/drawingml/2006/main">
              <a:rPr lang="es" altLang="en-US" baseline="-25000" dirty="0"/>
              <a:t>3 </a:t>
            </a:r>
            <a:r xmlns:a="http://schemas.openxmlformats.org/drawingml/2006/main">
              <a:rPr lang="es" altLang="en-US" dirty="0"/>
              <a:t>2 1 1 1 0 0</a:t>
            </a:r>
          </a:p>
          <a:p>
            <a:pPr xmlns:a="http://schemas.openxmlformats.org/drawingml/2006/main">
              <a:buFont typeface="Monotype Sorts" pitchFamily="-84" charset="2"/>
              <a:buNone/>
              <a:tabLst>
                <a:tab pos="1428750" algn="l"/>
                <a:tab pos="2338388" algn="ctr"/>
                <a:tab pos="3594100" algn="ctr"/>
                <a:tab pos="492125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4 </a:t>
            </a:r>
            <a:r xmlns:a="http://schemas.openxmlformats.org/drawingml/2006/main">
              <a:rPr lang="es" altLang="en-US" dirty="0"/>
              <a:t>0 0 2 0 0 2</a:t>
            </a:r>
          </a:p>
          <a:p>
            <a:pPr>
              <a:buFont typeface="Monotype Sorts" pitchFamily="-84" charset="2"/>
              <a:buNone/>
              <a:tabLst>
                <a:tab pos="1428750" algn="l"/>
                <a:tab pos="2338388" algn="ctr"/>
                <a:tab pos="3594100" algn="ctr"/>
                <a:tab pos="4921250" algn="ctr"/>
              </a:tabLst>
            </a:pPr>
            <a:endParaRPr lang="en-US" altLang="en-US" dirty="0"/>
          </a:p>
          <a:p>
            <a:pPr xmlns:a="http://schemas.openxmlformats.org/drawingml/2006/main">
              <a:tabLst>
                <a:tab pos="1428750" algn="l"/>
                <a:tab pos="2338388" algn="ctr"/>
                <a:tab pos="3594100" algn="ctr"/>
                <a:tab pos="4921250" algn="ctr"/>
              </a:tabLst>
            </a:pPr>
            <a:r xmlns:a="http://schemas.openxmlformats.org/drawingml/2006/main">
              <a:rPr lang="es" altLang="en-US" dirty="0"/>
              <a:t>La secuencia &lt; </a:t>
            </a:r>
            <a:r xmlns:a="http://schemas.openxmlformats.org/drawingml/2006/main">
              <a:rPr lang="es" altLang="en-US" b="1" i="1" dirty="0"/>
              <a:t>P </a:t>
            </a:r>
            <a:r xmlns:a="http://schemas.openxmlformats.org/drawingml/2006/main">
              <a:rPr lang="es" altLang="en-US" b="1" i="1" baseline="-25000" dirty="0"/>
              <a:t>0 </a:t>
            </a:r>
            <a:r xmlns:a="http://schemas.openxmlformats.org/drawingml/2006/main">
              <a:rPr lang="es" altLang="en-US" b="1" i="1" dirty="0"/>
              <a:t>, P </a:t>
            </a:r>
            <a:r xmlns:a="http://schemas.openxmlformats.org/drawingml/2006/main">
              <a:rPr lang="es" altLang="en-US" b="1" i="1" baseline="-25000" dirty="0"/>
              <a:t>2 </a:t>
            </a:r>
            <a:r xmlns:a="http://schemas.openxmlformats.org/drawingml/2006/main">
              <a:rPr lang="es" altLang="en-US" b="1" i="1" dirty="0"/>
              <a:t>, P </a:t>
            </a:r>
            <a:r xmlns:a="http://schemas.openxmlformats.org/drawingml/2006/main">
              <a:rPr lang="es" altLang="en-US" b="1" i="1" baseline="-25000" dirty="0"/>
              <a:t>3 </a:t>
            </a:r>
            <a:r xmlns:a="http://schemas.openxmlformats.org/drawingml/2006/main">
              <a:rPr lang="es" altLang="en-US" b="1" i="1" dirty="0"/>
              <a:t>, P </a:t>
            </a:r>
            <a:r xmlns:a="http://schemas.openxmlformats.org/drawingml/2006/main">
              <a:rPr lang="es" altLang="en-US" b="1" i="1" baseline="-25000" dirty="0"/>
              <a:t>1 </a:t>
            </a:r>
            <a:r xmlns:a="http://schemas.openxmlformats.org/drawingml/2006/main">
              <a:rPr lang="es" altLang="en-US" b="1" i="1" dirty="0"/>
              <a:t>, P </a:t>
            </a:r>
            <a:r xmlns:a="http://schemas.openxmlformats.org/drawingml/2006/main">
              <a:rPr lang="es" altLang="en-US" b="1" i="1" baseline="-25000" dirty="0"/>
              <a:t>4 </a:t>
            </a:r>
            <a:r xmlns:a="http://schemas.openxmlformats.org/drawingml/2006/main">
              <a:rPr lang="es" altLang="en-US" dirty="0"/>
              <a:t>&gt; dará como resultado </a:t>
            </a:r>
            <a:r xmlns:a="http://schemas.openxmlformats.org/drawingml/2006/main">
              <a:rPr lang="es" altLang="en-US" b="1" i="1" dirty="0"/>
              <a:t>Finish[i] = verdadero </a:t>
            </a:r>
            <a:r xmlns:a="http://schemas.openxmlformats.org/drawingml/2006/main">
              <a:rPr lang="es" altLang="en-US" dirty="0"/>
              <a:t>para todo </a:t>
            </a:r>
            <a:r xmlns:a="http://schemas.openxmlformats.org/drawingml/2006/main">
              <a:rPr lang="es" altLang="en-US" b="1" i="1" dirty="0"/>
              <a:t>i</a:t>
            </a:r>
            <a:endParaRPr xmlns:a="http://schemas.openxmlformats.org/drawingml/2006/main" lang="en-US" altLang="en-US" b="1" dirty="0"/>
          </a:p>
          <a:p>
            <a:pPr>
              <a:buFont typeface="Monotype Sorts" pitchFamily="-84" charset="2"/>
              <a:buNone/>
              <a:tabLst>
                <a:tab pos="1428750" algn="l"/>
                <a:tab pos="2338388" algn="ctr"/>
                <a:tab pos="3594100" algn="ctr"/>
                <a:tab pos="4921250" algn="ctr"/>
              </a:tabLst>
            </a:pP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DA86E4C4-151E-4B29-AF3A-94D82C4FF0E6}"/>
              </a:ext>
            </a:extLst>
          </p:cNvPr>
          <p:cNvSpPr>
            <a:spLocks noGrp="1" noChangeArrowheads="1"/>
          </p:cNvSpPr>
          <p:nvPr>
            <p:ph type="title"/>
          </p:nvPr>
        </p:nvSpPr>
        <p:spPr>
          <a:xfrm>
            <a:off x="457200" y="214313"/>
            <a:ext cx="8229600" cy="576262"/>
          </a:xfrm>
        </p:spPr>
        <p:txBody>
          <a:bodyPr/>
          <a:lstStyle/>
          <a:p>
            <a:pPr xmlns:a="http://schemas.openxmlformats.org/drawingml/2006/main" eaLnBrk="1" hangingPunct="1"/>
            <a:r xmlns:a="http://schemas.openxmlformats.org/drawingml/2006/main">
              <a:rPr lang="es" altLang="en-US" dirty="0"/>
              <a:t>Ejemplo (cont.)</a:t>
            </a:r>
          </a:p>
        </p:txBody>
      </p:sp>
      <p:sp>
        <p:nvSpPr>
          <p:cNvPr id="76802" name="Rectangle 3">
            <a:extLst>
              <a:ext uri="{FF2B5EF4-FFF2-40B4-BE49-F238E27FC236}">
                <a16:creationId xmlns:a16="http://schemas.microsoft.com/office/drawing/2014/main" id="{198FFF5E-8931-4A8B-8BF7-20846C289136}"/>
              </a:ext>
            </a:extLst>
          </p:cNvPr>
          <p:cNvSpPr>
            <a:spLocks noGrp="1" noChangeArrowheads="1"/>
          </p:cNvSpPr>
          <p:nvPr>
            <p:ph type="body" idx="1"/>
          </p:nvPr>
        </p:nvSpPr>
        <p:spPr>
          <a:xfrm>
            <a:off x="806450" y="1233488"/>
            <a:ext cx="7781925" cy="5037137"/>
          </a:xfrm>
        </p:spPr>
        <p:txBody>
          <a:bodyPr/>
          <a:lstStyle/>
          <a:p>
            <a:pPr xmlns:a="http://schemas.openxmlformats.org/drawingml/2006/main">
              <a:tabLst>
                <a:tab pos="2800350" algn="l"/>
                <a:tab pos="3708400" algn="ctr"/>
              </a:tabLst>
            </a:pPr>
            <a:r xmlns:a="http://schemas.openxmlformats.org/drawingml/2006/main">
              <a:rPr lang="es" altLang="en-US" b="1" i="1" dirty="0"/>
              <a:t>P </a:t>
            </a:r>
            <a:r xmlns:a="http://schemas.openxmlformats.org/drawingml/2006/main">
              <a:rPr lang="es" altLang="en-US" b="1" baseline="-25000" dirty="0"/>
              <a:t>2 </a:t>
            </a:r>
            <a:r xmlns:a="http://schemas.openxmlformats.org/drawingml/2006/main">
              <a:rPr lang="es" altLang="en-US" dirty="0"/>
              <a:t>solicita una instancia adicional de tipo</a:t>
            </a:r>
            <a:r xmlns:a="http://schemas.openxmlformats.org/drawingml/2006/main">
              <a:rPr lang="es" altLang="en-US" i="1" dirty="0"/>
              <a:t> </a:t>
            </a:r>
            <a:r xmlns:a="http://schemas.openxmlformats.org/drawingml/2006/main">
              <a:rPr lang="es" altLang="en-US" b="1" i="1" dirty="0"/>
              <a:t>C</a:t>
            </a:r>
            <a:endParaRPr xmlns:a="http://schemas.openxmlformats.org/drawingml/2006/main" lang="en-US" altLang="en-US" b="1" dirty="0"/>
          </a:p>
          <a:p>
            <a:pPr xmlns:a="http://schemas.openxmlformats.org/drawingml/2006/main">
              <a:buFont typeface="Monotype Sorts" pitchFamily="-84" charset="2"/>
              <a:buNone/>
              <a:tabLst>
                <a:tab pos="2800350" algn="l"/>
                <a:tab pos="3708400" algn="ctr"/>
              </a:tabLst>
            </a:pPr>
            <a:r xmlns:a="http://schemas.openxmlformats.org/drawingml/2006/main">
              <a:rPr lang="es" altLang="en-US" dirty="0"/>
              <a:t>   </a:t>
            </a:r>
            <a:r xmlns:a="http://schemas.openxmlformats.org/drawingml/2006/main">
              <a:rPr lang="es" altLang="en-US" i="1" u="sng" dirty="0"/>
              <a:t>Pedido</a:t>
            </a:r>
            <a:endParaRPr xmlns:a="http://schemas.openxmlformats.org/drawingml/2006/main" lang="en-US" altLang="en-US" i="1" dirty="0"/>
          </a:p>
          <a:p>
            <a:pPr xmlns:a="http://schemas.openxmlformats.org/drawingml/2006/main">
              <a:buFont typeface="Monotype Sorts" pitchFamily="-84" charset="2"/>
              <a:buNone/>
              <a:tabLst>
                <a:tab pos="2800350" algn="l"/>
                <a:tab pos="3708400" algn="ctr"/>
              </a:tabLst>
            </a:pPr>
            <a:r xmlns:a="http://schemas.openxmlformats.org/drawingml/2006/main">
              <a:rPr lang="es" altLang="en-US" i="1" dirty="0"/>
              <a:t>A B C</a:t>
            </a:r>
          </a:p>
          <a:p>
            <a:pPr xmlns:a="http://schemas.openxmlformats.org/drawingml/2006/main">
              <a:buFont typeface="Monotype Sorts" pitchFamily="-84" charset="2"/>
              <a:buNone/>
              <a:tabLst>
                <a:tab pos="2800350" algn="l"/>
                <a:tab pos="370840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0 </a:t>
            </a:r>
            <a:r xmlns:a="http://schemas.openxmlformats.org/drawingml/2006/main">
              <a:rPr lang="es" altLang="en-US" dirty="0"/>
              <a:t>0 0 0</a:t>
            </a:r>
          </a:p>
          <a:p>
            <a:pPr xmlns:a="http://schemas.openxmlformats.org/drawingml/2006/main">
              <a:buFont typeface="Monotype Sorts" pitchFamily="-84" charset="2"/>
              <a:buNone/>
              <a:tabLst>
                <a:tab pos="2800350" algn="l"/>
                <a:tab pos="370840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1 </a:t>
            </a:r>
            <a:r xmlns:a="http://schemas.openxmlformats.org/drawingml/2006/main">
              <a:rPr lang="es" altLang="en-US" dirty="0"/>
              <a:t>2 0 2</a:t>
            </a:r>
          </a:p>
          <a:p>
            <a:pPr xmlns:a="http://schemas.openxmlformats.org/drawingml/2006/main">
              <a:buFont typeface="Monotype Sorts" pitchFamily="-84" charset="2"/>
              <a:buNone/>
              <a:tabLst>
                <a:tab pos="2800350" algn="l"/>
                <a:tab pos="370840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2 </a:t>
            </a:r>
            <a:r xmlns:a="http://schemas.openxmlformats.org/drawingml/2006/main">
              <a:rPr lang="es" altLang="en-US" dirty="0"/>
              <a:t>0 0 1</a:t>
            </a:r>
          </a:p>
          <a:p>
            <a:pPr xmlns:a="http://schemas.openxmlformats.org/drawingml/2006/main">
              <a:buFont typeface="Monotype Sorts" pitchFamily="-84" charset="2"/>
              <a:buNone/>
              <a:tabLst>
                <a:tab pos="2800350" algn="l"/>
                <a:tab pos="370840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3 </a:t>
            </a:r>
            <a:r xmlns:a="http://schemas.openxmlformats.org/drawingml/2006/main">
              <a:rPr lang="es" altLang="en-US" dirty="0"/>
              <a:t>1 0 0</a:t>
            </a:r>
          </a:p>
          <a:p>
            <a:pPr xmlns:a="http://schemas.openxmlformats.org/drawingml/2006/main">
              <a:buFont typeface="Monotype Sorts" pitchFamily="-84" charset="2"/>
              <a:buNone/>
              <a:tabLst>
                <a:tab pos="2800350" algn="l"/>
                <a:tab pos="3708400" algn="ctr"/>
              </a:tabLst>
            </a:pP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4 </a:t>
            </a:r>
            <a:r xmlns:a="http://schemas.openxmlformats.org/drawingml/2006/main">
              <a:rPr lang="es" altLang="en-US" dirty="0"/>
              <a:t>0 0 2</a:t>
            </a:r>
          </a:p>
          <a:p>
            <a:pPr>
              <a:buFont typeface="Monotype Sorts" pitchFamily="-84" charset="2"/>
              <a:buNone/>
              <a:tabLst>
                <a:tab pos="2800350" algn="l"/>
                <a:tab pos="3708400" algn="ctr"/>
              </a:tabLst>
            </a:pPr>
            <a:endParaRPr lang="en-US" altLang="en-US" sz="800" dirty="0"/>
          </a:p>
          <a:p>
            <a:pPr xmlns:a="http://schemas.openxmlformats.org/drawingml/2006/main">
              <a:tabLst>
                <a:tab pos="2800350" algn="l"/>
                <a:tab pos="3708400" algn="ctr"/>
              </a:tabLst>
            </a:pPr>
            <a:r xmlns:a="http://schemas.openxmlformats.org/drawingml/2006/main">
              <a:rPr lang="es" altLang="en-US" dirty="0"/>
              <a:t>¿Estado del sistema?</a:t>
            </a:r>
          </a:p>
          <a:p>
            <a:pPr xmlns:a="http://schemas.openxmlformats.org/drawingml/2006/main" lvl="1">
              <a:tabLst>
                <a:tab pos="2800350" algn="l"/>
                <a:tab pos="3708400" algn="ctr"/>
              </a:tabLst>
            </a:pPr>
            <a:r xmlns:a="http://schemas.openxmlformats.org/drawingml/2006/main">
              <a:rPr lang="es" altLang="en-US" dirty="0"/>
              <a:t>Puede reclamar recursos retenidos por el proceso </a:t>
            </a:r>
            <a:r xmlns:a="http://schemas.openxmlformats.org/drawingml/2006/main">
              <a:rPr lang="es" altLang="en-US" b="1" i="1" dirty="0"/>
              <a:t>P </a:t>
            </a:r>
            <a:r xmlns:a="http://schemas.openxmlformats.org/drawingml/2006/main">
              <a:rPr lang="es" altLang="en-US" b="1" baseline="-25000" dirty="0"/>
              <a:t>0 </a:t>
            </a:r>
            <a:r xmlns:a="http://schemas.openxmlformats.org/drawingml/2006/main">
              <a:rPr lang="es" altLang="en-US" dirty="0"/>
              <a:t>, pero recursos insuficientes para cumplir con otros procesos; peticiones</a:t>
            </a:r>
          </a:p>
          <a:p>
            <a:pPr xmlns:a="http://schemas.openxmlformats.org/drawingml/2006/main" lvl="1">
              <a:tabLst>
                <a:tab pos="2800350" algn="l"/>
                <a:tab pos="3708400" algn="ctr"/>
              </a:tabLst>
            </a:pPr>
            <a:r xmlns:a="http://schemas.openxmlformats.org/drawingml/2006/main">
              <a:rPr lang="es" altLang="en-US" dirty="0"/>
              <a:t>Existe un punto muerto, que consta de procesos </a:t>
            </a:r>
            <a:r xmlns:a="http://schemas.openxmlformats.org/drawingml/2006/main">
              <a:rPr lang="es" altLang="en-US" b="1" i="1" dirty="0"/>
              <a:t>P </a:t>
            </a:r>
            <a:r xmlns:a="http://schemas.openxmlformats.org/drawingml/2006/main">
              <a:rPr lang="es" altLang="en-US" b="1" baseline="-25000" dirty="0"/>
              <a:t>1 </a:t>
            </a:r>
            <a:r xmlns:a="http://schemas.openxmlformats.org/drawingml/2006/main">
              <a:rPr lang="es" altLang="en-US" b="1" dirty="0"/>
              <a:t>,</a:t>
            </a:r>
            <a:r xmlns:a="http://schemas.openxmlformats.org/drawingml/2006/main">
              <a:rPr lang="es" altLang="en-US" b="1" baseline="-25000" dirty="0"/>
              <a:t> </a:t>
            </a:r>
            <a:r xmlns:a="http://schemas.openxmlformats.org/drawingml/2006/main">
              <a:rPr lang="es" altLang="en-US" b="1" i="1" dirty="0"/>
              <a:t>P2 </a:t>
            </a:r>
            <a:r xmlns:a="http://schemas.openxmlformats.org/drawingml/2006/main">
              <a:rPr lang="es" altLang="en-US" b="1" dirty="0"/>
              <a:t>, </a:t>
            </a:r>
            <a:r xmlns:a="http://schemas.openxmlformats.org/drawingml/2006/main">
              <a:rPr lang="es" altLang="en-US" b="1" i="1" dirty="0"/>
              <a:t>P3 </a:t>
            </a:r>
            <a:r xmlns:a="http://schemas.openxmlformats.org/drawingml/2006/main">
              <a:rPr lang="es" altLang="en-US" dirty="0"/>
              <a:t>y </a:t>
            </a:r>
            <a:r xmlns:a="http://schemas.openxmlformats.org/drawingml/2006/main">
              <a:rPr lang="es" altLang="en-US" b="1" i="1" dirty="0"/>
              <a:t>P4 </a:t>
            </a:r>
            <a:r xmlns:a="http://schemas.openxmlformats.org/drawingml/2006/main">
              <a:rPr lang="es" altLang="en-US" b="1" baseline="-25000" dirty="0"/>
              <a:t>_ </a:t>
            </a:r>
            <a:r xmlns:a="http://schemas.openxmlformats.org/drawingml/2006/main">
              <a:rPr lang="es" altLang="en-US" b="1" baseline="-25000" dirty="0"/>
              <a:t>_ </a:t>
            </a:r>
            <a:r xmlns:a="http://schemas.openxmlformats.org/drawingml/2006/main">
              <a:rPr lang="es" altLang="en-US" b="1" baseline="-25000" dirty="0"/>
              <a:t>_</a:t>
            </a:r>
            <a:endParaRPr xmlns:a="http://schemas.openxmlformats.org/drawingml/2006/main" lang="en-US"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661502D7-7068-4DDE-82B3-CB27E3C63E4E}"/>
              </a:ext>
            </a:extLst>
          </p:cNvPr>
          <p:cNvSpPr>
            <a:spLocks noGrp="1" noChangeArrowheads="1"/>
          </p:cNvSpPr>
          <p:nvPr>
            <p:ph type="title"/>
          </p:nvPr>
        </p:nvSpPr>
        <p:spPr>
          <a:xfrm>
            <a:off x="457200" y="222868"/>
            <a:ext cx="8229600" cy="576262"/>
          </a:xfrm>
        </p:spPr>
        <p:txBody>
          <a:bodyPr/>
          <a:lstStyle/>
          <a:p>
            <a:pPr xmlns:a="http://schemas.openxmlformats.org/drawingml/2006/main" eaLnBrk="1" hangingPunct="1"/>
            <a:r xmlns:a="http://schemas.openxmlformats.org/drawingml/2006/main">
              <a:rPr lang="es" altLang="en-US" dirty="0"/>
              <a:t>Modelo de sistema</a:t>
            </a:r>
          </a:p>
        </p:txBody>
      </p:sp>
      <p:sp>
        <p:nvSpPr>
          <p:cNvPr id="11266" name="Rectangle 3">
            <a:extLst>
              <a:ext uri="{FF2B5EF4-FFF2-40B4-BE49-F238E27FC236}">
                <a16:creationId xmlns:a16="http://schemas.microsoft.com/office/drawing/2014/main" id="{CD8E9D65-BCDC-43F0-9CD9-F4411921988D}"/>
              </a:ext>
            </a:extLst>
          </p:cNvPr>
          <p:cNvSpPr>
            <a:spLocks noGrp="1" noChangeArrowheads="1"/>
          </p:cNvSpPr>
          <p:nvPr>
            <p:ph type="body" idx="1"/>
          </p:nvPr>
        </p:nvSpPr>
        <p:spPr>
          <a:xfrm>
            <a:off x="802834" y="1354816"/>
            <a:ext cx="7351712" cy="4483100"/>
          </a:xfrm>
        </p:spPr>
        <p:txBody>
          <a:bodyPr/>
          <a:lstStyle/>
          <a:p>
            <a:r xmlns:a="http://schemas.openxmlformats.org/drawingml/2006/main">
              <a:rPr lang="es" altLang="en-US" dirty="0"/>
              <a:t>El sistema consta de recursos.</a:t>
            </a:r>
          </a:p>
          <a:p>
            <a:r xmlns:a="http://schemas.openxmlformats.org/drawingml/2006/main">
              <a:rPr lang="es" altLang="en-US" dirty="0"/>
              <a:t>Tipos de recursos </a:t>
            </a:r>
            <a:r xmlns:a="http://schemas.openxmlformats.org/drawingml/2006/main">
              <a:rPr lang="es" altLang="en-US" i="1" dirty="0"/>
              <a:t>R </a:t>
            </a:r>
            <a:r xmlns:a="http://schemas.openxmlformats.org/drawingml/2006/main">
              <a:rPr lang="es" altLang="en-US" baseline="-25000" dirty="0"/>
              <a:t>1 </a:t>
            </a:r>
            <a:r xmlns:a="http://schemas.openxmlformats.org/drawingml/2006/main">
              <a:rPr lang="es" altLang="en-US" dirty="0"/>
              <a:t>, </a:t>
            </a:r>
            <a:r xmlns:a="http://schemas.openxmlformats.org/drawingml/2006/main">
              <a:rPr lang="es" altLang="en-US" i="1" dirty="0"/>
              <a:t>R </a:t>
            </a:r>
            <a:r xmlns:a="http://schemas.openxmlformats.org/drawingml/2006/main">
              <a:rPr lang="es" altLang="en-US" baseline="-25000" dirty="0"/>
              <a:t>2 </a:t>
            </a:r>
            <a:r xmlns:a="http://schemas.openxmlformats.org/drawingml/2006/main">
              <a:rPr lang="es" altLang="en-US" dirty="0"/>
              <a:t>, . . ., </a:t>
            </a:r>
            <a:r xmlns:a="http://schemas.openxmlformats.org/drawingml/2006/main">
              <a:rPr lang="es" altLang="en-US" i="1" dirty="0"/>
              <a:t>R </a:t>
            </a:r>
            <a:r xmlns:a="http://schemas.openxmlformats.org/drawingml/2006/main">
              <a:rPr lang="es" altLang="en-US" baseline="-25000" dirty="0"/>
              <a:t>m</a:t>
            </a:r>
          </a:p>
          <a:p>
            <a:pPr xmlns:a="http://schemas.openxmlformats.org/drawingml/2006/main" lvl="1"/>
            <a:r xmlns:a="http://schemas.openxmlformats.org/drawingml/2006/main">
              <a:rPr lang="es" altLang="en-US" i="1" dirty="0"/>
              <a:t>Ciclos de CPU, espacio de memoria, dispositivos de E/S</a:t>
            </a:r>
          </a:p>
          <a:p>
            <a:r xmlns:a="http://schemas.openxmlformats.org/drawingml/2006/main">
              <a:rPr lang="es" altLang="en-US" dirty="0"/>
              <a:t>Cada tipo de </a:t>
            </a:r>
            <a:r xmlns:a="http://schemas.openxmlformats.org/drawingml/2006/main">
              <a:rPr lang="es" altLang="en-US" baseline="-25000" dirty="0"/>
              <a:t>recurso </a:t>
            </a:r>
            <a:r xmlns:a="http://schemas.openxmlformats.org/drawingml/2006/main">
              <a:rPr lang="es" altLang="en-US" i="1" dirty="0"/>
              <a:t>Ri </a:t>
            </a:r>
            <a:r xmlns:a="http://schemas.openxmlformats.org/drawingml/2006/main">
              <a:rPr lang="es" altLang="en-US" dirty="0"/>
              <a:t>tiene </a:t>
            </a:r>
            <a:r xmlns:a="http://schemas.openxmlformats.org/drawingml/2006/main">
              <a:rPr lang="es" altLang="en-US" baseline="-25000" dirty="0"/>
              <a:t>instancias </a:t>
            </a:r>
            <a:r xmlns:a="http://schemas.openxmlformats.org/drawingml/2006/main">
              <a:rPr lang="es" altLang="en-US" i="1" dirty="0"/>
              <a:t>Wi </a:t>
            </a:r>
            <a:r xmlns:a="http://schemas.openxmlformats.org/drawingml/2006/main">
              <a:rPr lang="es" altLang="en-US" dirty="0"/>
              <a:t>.</a:t>
            </a:r>
          </a:p>
          <a:p>
            <a:r xmlns:a="http://schemas.openxmlformats.org/drawingml/2006/main">
              <a:rPr lang="es" altLang="en-US" dirty="0"/>
              <a:t>Cada proceso utiliza un recurso de la siguiente manera:</a:t>
            </a:r>
          </a:p>
          <a:p>
            <a:pPr xmlns:a="http://schemas.openxmlformats.org/drawingml/2006/main" lvl="1"/>
            <a:r xmlns:a="http://schemas.openxmlformats.org/drawingml/2006/main">
              <a:rPr lang="es" altLang="en-US" b="1" dirty="0"/>
              <a:t>pedido</a:t>
            </a:r>
          </a:p>
          <a:p>
            <a:pPr xmlns:a="http://schemas.openxmlformats.org/drawingml/2006/main" lvl="1"/>
            <a:r xmlns:a="http://schemas.openxmlformats.org/drawingml/2006/main">
              <a:rPr lang="es" altLang="en-US" b="1" dirty="0"/>
              <a:t>usar</a:t>
            </a:r>
          </a:p>
          <a:p>
            <a:pPr xmlns:a="http://schemas.openxmlformats.org/drawingml/2006/main" lvl="1"/>
            <a:r xmlns:a="http://schemas.openxmlformats.org/drawingml/2006/main">
              <a:rPr lang="es" altLang="en-US" b="1" dirty="0"/>
              <a:t>liberar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0D4BC432-7638-454C-8A48-5A8BCB25F524}"/>
              </a:ext>
            </a:extLst>
          </p:cNvPr>
          <p:cNvSpPr>
            <a:spLocks noGrp="1" noChangeArrowheads="1"/>
          </p:cNvSpPr>
          <p:nvPr>
            <p:ph type="title"/>
          </p:nvPr>
        </p:nvSpPr>
        <p:spPr>
          <a:xfrm>
            <a:off x="1100138" y="230188"/>
            <a:ext cx="7586662" cy="576262"/>
          </a:xfrm>
        </p:spPr>
        <p:txBody>
          <a:bodyPr/>
          <a:lstStyle/>
          <a:p>
            <a:pPr xmlns:a="http://schemas.openxmlformats.org/drawingml/2006/main" eaLnBrk="1" hangingPunct="1"/>
            <a:r xmlns:a="http://schemas.openxmlformats.org/drawingml/2006/main">
              <a:rPr lang="es" altLang="en-US" dirty="0"/>
              <a:t>Uso del algoritmo de detección</a:t>
            </a:r>
          </a:p>
        </p:txBody>
      </p:sp>
      <p:sp>
        <p:nvSpPr>
          <p:cNvPr id="78850" name="Rectangle 3">
            <a:extLst>
              <a:ext uri="{FF2B5EF4-FFF2-40B4-BE49-F238E27FC236}">
                <a16:creationId xmlns:a16="http://schemas.microsoft.com/office/drawing/2014/main" id="{158D4C12-F6CC-4793-92BE-5D929F7ED7C7}"/>
              </a:ext>
            </a:extLst>
          </p:cNvPr>
          <p:cNvSpPr>
            <a:spLocks noGrp="1" noChangeArrowheads="1"/>
          </p:cNvSpPr>
          <p:nvPr>
            <p:ph type="body" idx="1"/>
          </p:nvPr>
        </p:nvSpPr>
        <p:spPr>
          <a:xfrm>
            <a:off x="869949" y="1122363"/>
            <a:ext cx="7742205" cy="4530725"/>
          </a:xfrm>
        </p:spPr>
        <p:txBody>
          <a:bodyPr/>
          <a:lstStyle/>
          <a:p>
            <a:r xmlns:a="http://schemas.openxmlformats.org/drawingml/2006/main">
              <a:rPr lang="es" altLang="en-US" dirty="0"/>
              <a:t>Cuándo y con qué frecuencia invocar depende de:</a:t>
            </a:r>
          </a:p>
          <a:p>
            <a:pPr xmlns:a="http://schemas.openxmlformats.org/drawingml/2006/main" lvl="1"/>
            <a:r xmlns:a="http://schemas.openxmlformats.org/drawingml/2006/main">
              <a:rPr lang="es" altLang="en-US" dirty="0"/>
              <a:t>¿Con qué frecuencia es probable que se produzca un punto muerto?</a:t>
            </a:r>
          </a:p>
          <a:p>
            <a:pPr xmlns:a="http://schemas.openxmlformats.org/drawingml/2006/main" lvl="1"/>
            <a:r xmlns:a="http://schemas.openxmlformats.org/drawingml/2006/main">
              <a:rPr lang="es" altLang="en-US" dirty="0"/>
              <a:t>¿Cuántos procesos será necesario revertir?</a:t>
            </a:r>
          </a:p>
          <a:p>
            <a:pPr xmlns:a="http://schemas.openxmlformats.org/drawingml/2006/main" lvl="2"/>
            <a:r xmlns:a="http://schemas.openxmlformats.org/drawingml/2006/main">
              <a:rPr lang="es" altLang="en-US" dirty="0"/>
              <a:t>uno para cada ciclo disjunto</a:t>
            </a:r>
            <a:br xmlns:a="http://schemas.openxmlformats.org/drawingml/2006/main">
              <a:rPr lang="en-US" altLang="en-US" dirty="0"/>
            </a:br>
            <a:endParaRPr xmlns:a="http://schemas.openxmlformats.org/drawingml/2006/main" lang="en-US" altLang="en-US" dirty="0"/>
          </a:p>
          <a:p>
            <a:r xmlns:a="http://schemas.openxmlformats.org/drawingml/2006/main">
              <a:rPr lang="es" altLang="en-US" dirty="0"/>
              <a:t>Si el algoritmo de detección se invoca arbitrariamente, puede haber muchos ciclos en el gráfico de recursos y, por lo tanto, no podríamos decir cuál de los muchos procesos bloqueados </a:t>
            </a:r>
            <a:r xmlns:a="http://schemas.openxmlformats.org/drawingml/2006/main">
              <a:rPr lang="es" altLang="en-US" dirty="0"/>
              <a:t>" </a:t>
            </a:r>
            <a:r xmlns:a="http://schemas.openxmlformats.org/drawingml/2006/main">
              <a:rPr lang="es" altLang="ja-JP" dirty="0"/>
              <a:t>causó </a:t>
            </a:r>
            <a:r xmlns:a="http://schemas.openxmlformats.org/drawingml/2006/main">
              <a:rPr lang="es" altLang="en-US" dirty="0"/>
              <a:t>" </a:t>
            </a:r>
            <a:r xmlns:a="http://schemas.openxmlformats.org/drawingml/2006/main">
              <a:rPr lang="es" altLang="ja-JP" dirty="0"/>
              <a:t>el bloqueo.</a:t>
            </a:r>
            <a:endParaRPr xmlns:a="http://schemas.openxmlformats.org/drawingml/2006/main"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1AC46895-F09F-4AA8-B270-CB5567B1C5B0}"/>
              </a:ext>
            </a:extLst>
          </p:cNvPr>
          <p:cNvSpPr>
            <a:spLocks noGrp="1" noChangeArrowheads="1"/>
          </p:cNvSpPr>
          <p:nvPr>
            <p:ph type="title"/>
          </p:nvPr>
        </p:nvSpPr>
        <p:spPr>
          <a:xfrm>
            <a:off x="516731" y="359230"/>
            <a:ext cx="8588375" cy="457200"/>
          </a:xfrm>
        </p:spPr>
        <p:txBody>
          <a:bodyPr/>
          <a:lstStyle/>
          <a:p>
            <a:pPr xmlns:a="http://schemas.openxmlformats.org/drawingml/2006/main" eaLnBrk="1" hangingPunct="1"/>
            <a:r xmlns:a="http://schemas.openxmlformats.org/drawingml/2006/main">
              <a:rPr lang="es" altLang="en-US" sz="2400" dirty="0"/>
              <a:t>Recuperación de un punto muerto: terminación del proceso</a:t>
            </a:r>
          </a:p>
        </p:txBody>
      </p:sp>
      <p:sp>
        <p:nvSpPr>
          <p:cNvPr id="80898" name="Rectangle 3">
            <a:extLst>
              <a:ext uri="{FF2B5EF4-FFF2-40B4-BE49-F238E27FC236}">
                <a16:creationId xmlns:a16="http://schemas.microsoft.com/office/drawing/2014/main" id="{38916639-ABF6-4FC4-8E81-7F4537AFC987}"/>
              </a:ext>
            </a:extLst>
          </p:cNvPr>
          <p:cNvSpPr>
            <a:spLocks noGrp="1" noChangeArrowheads="1"/>
          </p:cNvSpPr>
          <p:nvPr>
            <p:ph type="body" idx="1"/>
          </p:nvPr>
        </p:nvSpPr>
        <p:spPr>
          <a:xfrm>
            <a:off x="963613" y="1108075"/>
            <a:ext cx="7694612" cy="4530725"/>
          </a:xfrm>
        </p:spPr>
        <p:txBody>
          <a:bodyPr/>
          <a:lstStyle/>
          <a:p>
            <a:r xmlns:a="http://schemas.openxmlformats.org/drawingml/2006/main">
              <a:rPr lang="es" altLang="en-US" dirty="0"/>
              <a:t>Abortar todos los procesos estancados</a:t>
            </a:r>
            <a:br xmlns:a="http://schemas.openxmlformats.org/drawingml/2006/main">
              <a:rPr lang="en-US" altLang="en-US" dirty="0"/>
            </a:br>
            <a:endParaRPr xmlns:a="http://schemas.openxmlformats.org/drawingml/2006/main" lang="en-US" altLang="en-US" dirty="0"/>
          </a:p>
          <a:p>
            <a:r xmlns:a="http://schemas.openxmlformats.org/drawingml/2006/main">
              <a:rPr lang="es" altLang="en-US" dirty="0"/>
              <a:t>Abortar un proceso a la vez hasta que se elimine el ciclo de interbloqueo</a:t>
            </a:r>
            <a:br xmlns:a="http://schemas.openxmlformats.org/drawingml/2006/main">
              <a:rPr lang="en-US" altLang="en-US" dirty="0"/>
            </a:br>
            <a:endParaRPr xmlns:a="http://schemas.openxmlformats.org/drawingml/2006/main" lang="en-US" altLang="en-US" dirty="0"/>
          </a:p>
          <a:p>
            <a:r xmlns:a="http://schemas.openxmlformats.org/drawingml/2006/main">
              <a:rPr lang="es" altLang="en-US" dirty="0"/>
              <a:t>¿En qué orden deberíamos elegir abortar?</a:t>
            </a:r>
          </a:p>
          <a:p>
            <a:pPr xmlns:a="http://schemas.openxmlformats.org/drawingml/2006/main" marL="800100" lvl="1" indent="-342900">
              <a:buFont typeface="Arial" panose="020B0604020202020204" pitchFamily="34" charset="0"/>
              <a:buAutoNum type="arabicPeriod"/>
            </a:pPr>
            <a:r xmlns:a="http://schemas.openxmlformats.org/drawingml/2006/main">
              <a:rPr lang="es" altLang="en-US" dirty="0"/>
              <a:t>Prioridad del proceso</a:t>
            </a:r>
          </a:p>
          <a:p>
            <a:pPr xmlns:a="http://schemas.openxmlformats.org/drawingml/2006/main" marL="800100" lvl="1" indent="-342900">
              <a:buFont typeface="Arial" panose="020B0604020202020204" pitchFamily="34" charset="0"/>
              <a:buAutoNum type="arabicPeriod"/>
            </a:pPr>
            <a:r xmlns:a="http://schemas.openxmlformats.org/drawingml/2006/main">
              <a:rPr lang="es" altLang="en-US" dirty="0"/>
              <a:t>¿Cuánto tiempo se ha calculado el proceso y cuánto falta para completarlo?</a:t>
            </a:r>
          </a:p>
          <a:p>
            <a:pPr xmlns:a="http://schemas.openxmlformats.org/drawingml/2006/main" marL="800100" lvl="1" indent="-342900">
              <a:buFont typeface="Arial" panose="020B0604020202020204" pitchFamily="34" charset="0"/>
              <a:buAutoNum type="arabicPeriod"/>
            </a:pPr>
            <a:r xmlns:a="http://schemas.openxmlformats.org/drawingml/2006/main">
              <a:rPr lang="es" altLang="en-US" dirty="0"/>
              <a:t>Recursos que ha utilizado el proceso</a:t>
            </a:r>
          </a:p>
          <a:p>
            <a:pPr xmlns:a="http://schemas.openxmlformats.org/drawingml/2006/main" marL="800100" lvl="1" indent="-342900">
              <a:buFont typeface="Arial" panose="020B0604020202020204" pitchFamily="34" charset="0"/>
              <a:buAutoNum type="arabicPeriod"/>
            </a:pPr>
            <a:r xmlns:a="http://schemas.openxmlformats.org/drawingml/2006/main">
              <a:rPr lang="es" altLang="en-US" dirty="0"/>
              <a:t>El proceso de recursos debe completarse</a:t>
            </a:r>
          </a:p>
          <a:p>
            <a:pPr xmlns:a="http://schemas.openxmlformats.org/drawingml/2006/main" marL="800100" lvl="1" indent="-342900">
              <a:buFont typeface="Arial" panose="020B0604020202020204" pitchFamily="34" charset="0"/>
              <a:buAutoNum type="arabicPeriod"/>
            </a:pPr>
            <a:r xmlns:a="http://schemas.openxmlformats.org/drawingml/2006/main">
              <a:rPr lang="es" altLang="en-US" dirty="0"/>
              <a:t>¿Cuántos procesos deberán finalizarse?</a:t>
            </a:r>
          </a:p>
          <a:p>
            <a:pPr xmlns:a="http://schemas.openxmlformats.org/drawingml/2006/main" marL="800100" lvl="1" indent="-342900">
              <a:buFont typeface="Arial" panose="020B0604020202020204" pitchFamily="34" charset="0"/>
              <a:buAutoNum type="arabicPeriod"/>
            </a:pPr>
            <a:r xmlns:a="http://schemas.openxmlformats.org/drawingml/2006/main">
              <a:rPr lang="es" altLang="en-US" dirty="0"/>
              <a:t>¿El proceso es interactivo o por lotes?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019776DB-F4CF-4A0D-88E0-0C4A9C46D294}"/>
              </a:ext>
            </a:extLst>
          </p:cNvPr>
          <p:cNvSpPr>
            <a:spLocks noGrp="1" noChangeArrowheads="1"/>
          </p:cNvSpPr>
          <p:nvPr>
            <p:ph type="title"/>
          </p:nvPr>
        </p:nvSpPr>
        <p:spPr>
          <a:xfrm>
            <a:off x="662572" y="348894"/>
            <a:ext cx="8020050" cy="457200"/>
          </a:xfrm>
        </p:spPr>
        <p:txBody>
          <a:bodyPr/>
          <a:lstStyle/>
          <a:p>
            <a:pPr xmlns:a="http://schemas.openxmlformats.org/drawingml/2006/main" eaLnBrk="1" hangingPunct="1"/>
            <a:r xmlns:a="http://schemas.openxmlformats.org/drawingml/2006/main">
              <a:rPr lang="es" altLang="en-US" sz="2400" dirty="0"/>
              <a:t>Recuperación de un punto muerto: preferencia de recursos</a:t>
            </a:r>
          </a:p>
        </p:txBody>
      </p:sp>
      <p:sp>
        <p:nvSpPr>
          <p:cNvPr id="82946" name="Rectangle 3">
            <a:extLst>
              <a:ext uri="{FF2B5EF4-FFF2-40B4-BE49-F238E27FC236}">
                <a16:creationId xmlns:a16="http://schemas.microsoft.com/office/drawing/2014/main" id="{1EC2BE65-1915-4205-9A59-81178CB32515}"/>
              </a:ext>
            </a:extLst>
          </p:cNvPr>
          <p:cNvSpPr>
            <a:spLocks noGrp="1" noChangeArrowheads="1"/>
          </p:cNvSpPr>
          <p:nvPr>
            <p:ph type="body" idx="1"/>
          </p:nvPr>
        </p:nvSpPr>
        <p:spPr>
          <a:xfrm>
            <a:off x="858838" y="1150938"/>
            <a:ext cx="6802437" cy="4483100"/>
          </a:xfrm>
        </p:spPr>
        <p:txBody>
          <a:bodyPr/>
          <a:lstStyle/>
          <a:p>
            <a:r xmlns:a="http://schemas.openxmlformats.org/drawingml/2006/main">
              <a:rPr lang="es" altLang="en-US" b="1"/>
              <a:t>Seleccionar una víctima </a:t>
            </a:r>
            <a:r xmlns:a="http://schemas.openxmlformats.org/drawingml/2006/main">
              <a:rPr lang="es" altLang="en-US"/>
              <a:t>: minimizar el costo</a:t>
            </a:r>
            <a:br xmlns:a="http://schemas.openxmlformats.org/drawingml/2006/main">
              <a:rPr lang="en-US" altLang="en-US"/>
            </a:br>
            <a:endParaRPr xmlns:a="http://schemas.openxmlformats.org/drawingml/2006/main" lang="en-US" altLang="en-US"/>
          </a:p>
          <a:p>
            <a:r xmlns:a="http://schemas.openxmlformats.org/drawingml/2006/main">
              <a:rPr lang="es" altLang="en-US" b="1"/>
              <a:t>Revertir </a:t>
            </a:r>
            <a:r xmlns:a="http://schemas.openxmlformats.org/drawingml/2006/main">
              <a:rPr lang="es" altLang="en-US"/>
              <a:t>: regresar a algún estado seguro, reiniciar el proceso para ese estado</a:t>
            </a:r>
            <a:br xmlns:a="http://schemas.openxmlformats.org/drawingml/2006/main">
              <a:rPr lang="en-US" altLang="en-US"/>
            </a:br>
            <a:endParaRPr xmlns:a="http://schemas.openxmlformats.org/drawingml/2006/main" lang="en-US" altLang="en-US"/>
          </a:p>
          <a:p>
            <a:r xmlns:a="http://schemas.openxmlformats.org/drawingml/2006/main">
              <a:rPr lang="es" altLang="en-US" b="1"/>
              <a:t>Inanición </a:t>
            </a:r>
            <a:r xmlns:a="http://schemas.openxmlformats.org/drawingml/2006/main">
              <a:rPr lang="es" altLang="en-US"/>
              <a:t>: el mismo proceso siempre puede ser elegido como víctima, incluya el número de reversiones en el factor de costo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3030AF7D-20DF-4721-ADDB-52BDFA1CE740}"/>
              </a:ext>
            </a:extLst>
          </p:cNvPr>
          <p:cNvSpPr>
            <a:spLocks noGrp="1" noChangeArrowheads="1"/>
          </p:cNvSpPr>
          <p:nvPr>
            <p:ph type="ctrTitle"/>
          </p:nvPr>
        </p:nvSpPr>
        <p:spPr>
          <a:xfrm>
            <a:off x="685800" y="814388"/>
            <a:ext cx="7772400" cy="2127250"/>
          </a:xfrm>
        </p:spPr>
        <p:txBody>
          <a:bodyPr/>
          <a:lstStyle/>
          <a:p>
            <a:pPr xmlns:a="http://schemas.openxmlformats.org/drawingml/2006/main" eaLnBrk="1" hangingPunct="1"/>
            <a:r xmlns:a="http://schemas.openxmlformats.org/drawingml/2006/main">
              <a:rPr lang="es" altLang="en-US"/>
              <a:t>Fin del Capítulo 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xmlns:a="http://schemas.openxmlformats.org/drawingml/2006/main" eaLnBrk="1" hangingPunct="1"/>
            <a:r xmlns:a="http://schemas.openxmlformats.org/drawingml/2006/main">
              <a:rPr lang="es" altLang="en-US" dirty="0"/>
              <a:t>Punto muerto con semáforos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17360" y="1331338"/>
            <a:ext cx="6959600" cy="4860925"/>
          </a:xfrm>
        </p:spPr>
        <p:txBody>
          <a:bodyPr/>
          <a:lstStyle/>
          <a:p>
            <a:r xmlns:a="http://schemas.openxmlformats.org/drawingml/2006/main">
              <a:rPr lang="es" altLang="en-US" dirty="0"/>
              <a:t>Datos:</a:t>
            </a:r>
          </a:p>
          <a:p>
            <a:pPr xmlns:a="http://schemas.openxmlformats.org/drawingml/2006/main" lvl="1"/>
            <a:r xmlns:a="http://schemas.openxmlformats.org/drawingml/2006/main">
              <a:rPr lang="es" altLang="en-US" dirty="0"/>
              <a:t>Un semáforo </a:t>
            </a:r>
            <a:r xmlns:a="http://schemas.openxmlformats.org/drawingml/2006/main">
              <a:rPr lang="es" altLang="en-US" b="1" dirty="0">
                <a:latin typeface="Courier New" panose="02070309020205020404" pitchFamily="49" charset="0"/>
                <a:cs typeface="Courier New" panose="02070309020205020404" pitchFamily="49" charset="0"/>
              </a:rPr>
              <a:t>S1 </a:t>
            </a:r>
            <a:r xmlns:a="http://schemas.openxmlformats.org/drawingml/2006/main">
              <a:rPr lang="es" altLang="en-US" dirty="0"/>
              <a:t>inicializado a 1</a:t>
            </a:r>
          </a:p>
          <a:p>
            <a:pPr xmlns:a="http://schemas.openxmlformats.org/drawingml/2006/main" lvl="1"/>
            <a:r xmlns:a="http://schemas.openxmlformats.org/drawingml/2006/main">
              <a:rPr lang="es" altLang="en-US" dirty="0"/>
              <a:t>Un semáforo </a:t>
            </a:r>
            <a:r xmlns:a="http://schemas.openxmlformats.org/drawingml/2006/main">
              <a:rPr lang="es" altLang="en-US" b="1" dirty="0">
                <a:latin typeface="Courier New" panose="02070309020205020404" pitchFamily="49" charset="0"/>
                <a:cs typeface="Courier New" panose="02070309020205020404" pitchFamily="49" charset="0"/>
              </a:rPr>
              <a:t>S2 </a:t>
            </a:r>
            <a:r xmlns:a="http://schemas.openxmlformats.org/drawingml/2006/main">
              <a:rPr lang="es" altLang="en-US" dirty="0"/>
              <a:t>inicializado a 1</a:t>
            </a:r>
          </a:p>
          <a:p>
            <a:r xmlns:a="http://schemas.openxmlformats.org/drawingml/2006/main">
              <a:rPr lang="es" altLang="en-US" dirty="0"/>
              <a:t>Dos procesos P1 y P2</a:t>
            </a:r>
          </a:p>
          <a:p>
            <a:r xmlns:a="http://schemas.openxmlformats.org/drawingml/2006/main">
              <a:rPr lang="es" altLang="en-US" b="1" dirty="0">
                <a:latin typeface="Courier New" panose="02070309020205020404" pitchFamily="49" charset="0"/>
                <a:cs typeface="Courier New" panose="02070309020205020404" pitchFamily="49" charset="0"/>
              </a:rPr>
              <a:t>P1:</a:t>
            </a:r>
          </a:p>
          <a:p>
            <a:pPr xmlns:a="http://schemas.openxmlformats.org/drawingml/2006/main" marL="0" indent="0">
              <a:buNone/>
            </a:pPr>
            <a:r xmlns:a="http://schemas.openxmlformats.org/drawingml/2006/main">
              <a:rPr lang="es" altLang="en-US" b="1" dirty="0">
                <a:latin typeface="Courier New" panose="02070309020205020404" pitchFamily="49" charset="0"/>
                <a:cs typeface="Courier New" panose="02070309020205020404" pitchFamily="49" charset="0"/>
              </a:rPr>
              <a:t>espera (t1)</a:t>
            </a:r>
          </a:p>
          <a:p>
            <a:pPr xmlns:a="http://schemas.openxmlformats.org/drawingml/2006/main" marL="0" indent="0">
              <a:buNone/>
            </a:pPr>
            <a:r xmlns:a="http://schemas.openxmlformats.org/drawingml/2006/main">
              <a:rPr lang="es" altLang="en-US" b="1" dirty="0">
                <a:latin typeface="Courier New" panose="02070309020205020404" pitchFamily="49" charset="0"/>
                <a:cs typeface="Courier New" panose="02070309020205020404" pitchFamily="49" charset="0"/>
              </a:rPr>
              <a:t>espera (t2)</a:t>
            </a:r>
          </a:p>
          <a:p>
            <a:r xmlns:a="http://schemas.openxmlformats.org/drawingml/2006/main">
              <a:rPr lang="es" altLang="en-US" b="1" dirty="0">
                <a:latin typeface="Courier New" panose="02070309020205020404" pitchFamily="49" charset="0"/>
                <a:cs typeface="Courier New" panose="02070309020205020404" pitchFamily="49" charset="0"/>
              </a:rPr>
              <a:t>P2:</a:t>
            </a:r>
          </a:p>
          <a:p>
            <a:pPr xmlns:a="http://schemas.openxmlformats.org/drawingml/2006/main" marL="0" indent="0">
              <a:buNone/>
            </a:pPr>
            <a:r xmlns:a="http://schemas.openxmlformats.org/drawingml/2006/main">
              <a:rPr lang="es" altLang="en-US" b="1" dirty="0">
                <a:latin typeface="Courier New" panose="02070309020205020404" pitchFamily="49" charset="0"/>
                <a:cs typeface="Courier New" panose="02070309020205020404" pitchFamily="49" charset="0"/>
              </a:rPr>
              <a:t>espera (t2)</a:t>
            </a:r>
          </a:p>
          <a:p>
            <a:pPr xmlns:a="http://schemas.openxmlformats.org/drawingml/2006/main" marL="0" indent="0">
              <a:buNone/>
            </a:pPr>
            <a:r xmlns:a="http://schemas.openxmlformats.org/drawingml/2006/main">
              <a:rPr lang="es" altLang="en-US" b="1" dirty="0">
                <a:latin typeface="Courier New" panose="02070309020205020404" pitchFamily="49" charset="0"/>
                <a:cs typeface="Courier New" panose="02070309020205020404" pitchFamily="49" charset="0"/>
              </a:rPr>
              <a:t>espera (t1)</a:t>
            </a:r>
            <a:endParaRPr xmlns:a="http://schemas.openxmlformats.org/drawingml/2006/main"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87ADAA0F-64F7-46C8-A7FE-1C5113FEBCDC}"/>
              </a:ext>
            </a:extLst>
          </p:cNvPr>
          <p:cNvSpPr>
            <a:spLocks noGrp="1" noChangeArrowheads="1"/>
          </p:cNvSpPr>
          <p:nvPr>
            <p:ph type="title"/>
          </p:nvPr>
        </p:nvSpPr>
        <p:spPr>
          <a:xfrm>
            <a:off x="749300" y="150997"/>
            <a:ext cx="7937500" cy="576262"/>
          </a:xfrm>
        </p:spPr>
        <p:txBody>
          <a:bodyPr/>
          <a:lstStyle/>
          <a:p>
            <a:pPr xmlns:a="http://schemas.openxmlformats.org/drawingml/2006/main" eaLnBrk="1" hangingPunct="1"/>
            <a:r xmlns:a="http://schemas.openxmlformats.org/drawingml/2006/main">
              <a:rPr lang="es" altLang="en-US" dirty="0"/>
              <a:t>Caracterización del punto muerto</a:t>
            </a:r>
          </a:p>
        </p:txBody>
      </p:sp>
      <p:sp>
        <p:nvSpPr>
          <p:cNvPr id="13314" name="Rectangle 3">
            <a:extLst>
              <a:ext uri="{FF2B5EF4-FFF2-40B4-BE49-F238E27FC236}">
                <a16:creationId xmlns:a16="http://schemas.microsoft.com/office/drawing/2014/main" id="{F4824E8A-1421-4BF0-9A60-6CA3F5021CE8}"/>
              </a:ext>
            </a:extLst>
          </p:cNvPr>
          <p:cNvSpPr>
            <a:spLocks noGrp="1" noChangeArrowheads="1"/>
          </p:cNvSpPr>
          <p:nvPr>
            <p:ph type="body" idx="1"/>
          </p:nvPr>
        </p:nvSpPr>
        <p:spPr>
          <a:xfrm>
            <a:off x="1193281" y="1685190"/>
            <a:ext cx="6757437" cy="4668837"/>
          </a:xfrm>
        </p:spPr>
        <p:txBody>
          <a:bodyPr/>
          <a:lstStyle/>
          <a:p>
            <a:r xmlns:a="http://schemas.openxmlformats.org/drawingml/2006/main">
              <a:rPr lang="es" altLang="en-US" b="1" dirty="0">
                <a:solidFill>
                  <a:srgbClr val="006699"/>
                </a:solidFill>
                <a:latin typeface="+mj-lt"/>
              </a:rPr>
              <a:t>Exclusión mutua </a:t>
            </a:r>
            <a:r xmlns:a="http://schemas.openxmlformats.org/drawingml/2006/main">
              <a:rPr lang="es" altLang="en-US" b="1" dirty="0"/>
              <a:t>: </a:t>
            </a:r>
            <a:r xmlns:a="http://schemas.openxmlformats.org/drawingml/2006/main">
              <a:rPr lang="es" altLang="en-US" dirty="0"/>
              <a:t>sólo un proceso a la vez puede utilizar un recurso</a:t>
            </a:r>
            <a:endParaRPr xmlns:a="http://schemas.openxmlformats.org/drawingml/2006/main" lang="en-US" altLang="en-US" sz="800" dirty="0"/>
          </a:p>
          <a:p>
            <a:r xmlns:a="http://schemas.openxmlformats.org/drawingml/2006/main">
              <a:rPr lang="es" altLang="en-US" b="1" dirty="0">
                <a:solidFill>
                  <a:srgbClr val="006699"/>
                </a:solidFill>
                <a:latin typeface="+mj-lt"/>
              </a:rPr>
              <a:t>Mantener y esperar </a:t>
            </a:r>
            <a:r xmlns:a="http://schemas.openxmlformats.org/drawingml/2006/main">
              <a:rPr lang="es" altLang="en-US" b="1" dirty="0"/>
              <a:t>: </a:t>
            </a:r>
            <a:r xmlns:a="http://schemas.openxmlformats.org/drawingml/2006/main">
              <a:rPr lang="es" altLang="en-US" dirty="0"/>
              <a:t>un proceso que contiene al menos un recurso está esperando adquirir recursos adicionales en poder de otros procesos.</a:t>
            </a:r>
            <a:endParaRPr xmlns:a="http://schemas.openxmlformats.org/drawingml/2006/main" lang="en-US" altLang="en-US" sz="800" dirty="0"/>
          </a:p>
          <a:p>
            <a:r xmlns:a="http://schemas.openxmlformats.org/drawingml/2006/main">
              <a:rPr lang="es" altLang="en-US" b="1" dirty="0">
                <a:solidFill>
                  <a:srgbClr val="006699"/>
                </a:solidFill>
                <a:latin typeface="+mj-lt"/>
              </a:rPr>
              <a:t>Sin preferencia </a:t>
            </a:r>
            <a:r xmlns:a="http://schemas.openxmlformats.org/drawingml/2006/main">
              <a:rPr lang="es" altLang="en-US" b="1" dirty="0"/>
              <a:t>: </a:t>
            </a:r>
            <a:r xmlns:a="http://schemas.openxmlformats.org/drawingml/2006/main">
              <a:rPr lang="es" altLang="en-US" dirty="0"/>
              <a:t>un recurso sólo puede ser liberado voluntariamente por el proceso que lo contiene, después de que ese proceso haya completado su tarea.</a:t>
            </a:r>
            <a:endParaRPr xmlns:a="http://schemas.openxmlformats.org/drawingml/2006/main" lang="en-US" altLang="en-US" sz="800" dirty="0"/>
          </a:p>
          <a:p>
            <a:r xmlns:a="http://schemas.openxmlformats.org/drawingml/2006/main">
              <a:rPr lang="es" altLang="en-US" b="1" dirty="0">
                <a:solidFill>
                  <a:srgbClr val="006699"/>
                </a:solidFill>
                <a:latin typeface="+mj-lt"/>
              </a:rPr>
              <a:t>Espera circular </a:t>
            </a:r>
            <a:r xmlns:a="http://schemas.openxmlformats.org/drawingml/2006/main">
              <a:rPr lang="es" altLang="en-US" b="1" dirty="0"/>
              <a:t>: </a:t>
            </a:r>
            <a:r xmlns:a="http://schemas.openxmlformats.org/drawingml/2006/main">
              <a:rPr lang="es" altLang="en-US" dirty="0"/>
              <a:t>existe un conjunto { </a:t>
            </a:r>
            <a:r xmlns:a="http://schemas.openxmlformats.org/drawingml/2006/main">
              <a:rPr lang="es" altLang="en-US" i="1" dirty="0"/>
              <a:t>P </a:t>
            </a:r>
            <a:r xmlns:a="http://schemas.openxmlformats.org/drawingml/2006/main">
              <a:rPr lang="es" altLang="en-US" baseline="-25000" dirty="0"/>
              <a:t>0 </a:t>
            </a: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1 </a:t>
            </a:r>
            <a:r xmlns:a="http://schemas.openxmlformats.org/drawingml/2006/main">
              <a:rPr lang="es" altLang="en-US" dirty="0"/>
              <a:t>,…, </a:t>
            </a:r>
            <a:r xmlns:a="http://schemas.openxmlformats.org/drawingml/2006/main">
              <a:rPr lang="es" altLang="en-US" i="1" dirty="0" err="1"/>
              <a:t>P </a:t>
            </a:r>
            <a:r xmlns:a="http://schemas.openxmlformats.org/drawingml/2006/main">
              <a:rPr lang="es" altLang="en-US" baseline="-25000" dirty="0" err="1"/>
              <a:t>n </a:t>
            </a:r>
            <a:r xmlns:a="http://schemas.openxmlformats.org/drawingml/2006/main">
              <a:rPr lang="es" altLang="en-US" dirty="0"/>
              <a:t>} de procesos de espera tales que </a:t>
            </a:r>
            <a:r xmlns:a="http://schemas.openxmlformats.org/drawingml/2006/main">
              <a:rPr lang="es" altLang="en-US" i="1" dirty="0"/>
              <a:t>P </a:t>
            </a:r>
            <a:r xmlns:a="http://schemas.openxmlformats.org/drawingml/2006/main">
              <a:rPr lang="es" altLang="en-US" baseline="-25000" dirty="0"/>
              <a:t>0 </a:t>
            </a:r>
            <a:r xmlns:a="http://schemas.openxmlformats.org/drawingml/2006/main">
              <a:rPr lang="es" altLang="en-US" dirty="0"/>
              <a:t>está esperando un recurso retenido por </a:t>
            </a:r>
            <a:r xmlns:a="http://schemas.openxmlformats.org/drawingml/2006/main">
              <a:rPr lang="es" altLang="en-US" i="1" dirty="0"/>
              <a:t>P </a:t>
            </a:r>
            <a:r xmlns:a="http://schemas.openxmlformats.org/drawingml/2006/main">
              <a:rPr lang="es" altLang="en-US" baseline="-25000" dirty="0"/>
              <a:t>1 </a:t>
            </a: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1 </a:t>
            </a:r>
            <a:r xmlns:a="http://schemas.openxmlformats.org/drawingml/2006/main">
              <a:rPr lang="es" altLang="en-US" dirty="0"/>
              <a:t>está esperando un recurso retenido por </a:t>
            </a:r>
            <a:r xmlns:a="http://schemas.openxmlformats.org/drawingml/2006/main">
              <a:rPr lang="es" altLang="en-US" i="1" dirty="0"/>
              <a:t>P </a:t>
            </a:r>
            <a:r xmlns:a="http://schemas.openxmlformats.org/drawingml/2006/main">
              <a:rPr lang="es" altLang="en-US" baseline="-25000" dirty="0"/>
              <a:t>2 </a:t>
            </a:r>
            <a:r xmlns:a="http://schemas.openxmlformats.org/drawingml/2006/main">
              <a:rPr lang="es" altLang="en-US" dirty="0"/>
              <a:t>,…, </a:t>
            </a:r>
            <a:r xmlns:a="http://schemas.openxmlformats.org/drawingml/2006/main">
              <a:rPr lang="es" altLang="en-US" i="1" dirty="0" err="1"/>
              <a:t>P </a:t>
            </a:r>
            <a:r xmlns:a="http://schemas.openxmlformats.org/drawingml/2006/main">
              <a:rPr lang="es" altLang="en-US" i="1" baseline="-25000" dirty="0" err="1"/>
              <a:t>n </a:t>
            </a:r>
            <a:r xmlns:a="http://schemas.openxmlformats.org/drawingml/2006/main">
              <a:rPr lang="es" altLang="en-US" baseline="-25000" dirty="0"/>
              <a:t>–1 </a:t>
            </a:r>
            <a:r xmlns:a="http://schemas.openxmlformats.org/drawingml/2006/main">
              <a:rPr lang="es" altLang="en-US" dirty="0"/>
              <a:t>está esperando un recurso retenido por </a:t>
            </a:r>
            <a:r xmlns:a="http://schemas.openxmlformats.org/drawingml/2006/main">
              <a:rPr lang="es" altLang="en-US" i="1" dirty="0" err="1"/>
              <a:t>P </a:t>
            </a:r>
            <a:r xmlns:a="http://schemas.openxmlformats.org/drawingml/2006/main">
              <a:rPr lang="es" altLang="en-US" baseline="-25000" dirty="0" err="1"/>
              <a:t>n </a:t>
            </a:r>
            <a:r xmlns:a="http://schemas.openxmlformats.org/drawingml/2006/main">
              <a:rPr lang="es" altLang="en-US" dirty="0"/>
              <a:t>, y </a:t>
            </a:r>
            <a:r xmlns:a="http://schemas.openxmlformats.org/drawingml/2006/main">
              <a:rPr lang="es" altLang="en-US" i="1" dirty="0" err="1"/>
              <a:t>P </a:t>
            </a:r>
            <a:r xmlns:a="http://schemas.openxmlformats.org/drawingml/2006/main">
              <a:rPr lang="es" altLang="en-US" baseline="-25000" dirty="0" err="1"/>
              <a:t>n </a:t>
            </a:r>
            <a:r xmlns:a="http://schemas.openxmlformats.org/drawingml/2006/main">
              <a:rPr lang="es" altLang="en-US" dirty="0"/>
              <a:t>está esperando un recurso retenido por </a:t>
            </a:r>
            <a:r xmlns:a="http://schemas.openxmlformats.org/drawingml/2006/main">
              <a:rPr lang="es" altLang="en-US" i="1" dirty="0"/>
              <a:t>P </a:t>
            </a:r>
            <a:r xmlns:a="http://schemas.openxmlformats.org/drawingml/2006/main">
              <a:rPr lang="es" altLang="en-US" baseline="-25000" dirty="0"/>
              <a:t>0 </a:t>
            </a:r>
            <a:r xmlns:a="http://schemas.openxmlformats.org/drawingml/2006/main">
              <a:rPr lang="es" altLang="en-US" dirty="0"/>
              <a:t>.</a:t>
            </a:r>
          </a:p>
          <a:p>
            <a:endParaRPr lang="en-US" altLang="en-US" dirty="0"/>
          </a:p>
        </p:txBody>
      </p:sp>
      <p:sp>
        <p:nvSpPr>
          <p:cNvPr id="13315" name="Text Box 5">
            <a:extLst>
              <a:ext uri="{FF2B5EF4-FFF2-40B4-BE49-F238E27FC236}">
                <a16:creationId xmlns:a16="http://schemas.microsoft.com/office/drawing/2014/main" id="{DD9E7C76-64A7-4BA1-B082-DA8BDA6C2698}"/>
              </a:ext>
            </a:extLst>
          </p:cNvPr>
          <p:cNvSpPr txBox="1">
            <a:spLocks noChangeArrowheads="1"/>
          </p:cNvSpPr>
          <p:nvPr/>
        </p:nvSpPr>
        <p:spPr bwMode="auto">
          <a:xfrm>
            <a:off x="749300" y="1226620"/>
            <a:ext cx="648535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xmlns:a="http://schemas.openxmlformats.org/drawingml/2006/main" algn="ctr">
              <a:spcBef>
                <a:spcPct val="50000"/>
              </a:spcBef>
              <a:buClrTx/>
              <a:buSzTx/>
              <a:buFontTx/>
              <a:buNone/>
            </a:pPr>
            <a:r xmlns:a="http://schemas.openxmlformats.org/drawingml/2006/main">
              <a:rPr kumimoji="0" lang="es" altLang="en-US" dirty="0"/>
              <a:t>Puede surgir un punto muerto si se cumplen cuatro condiciones simultáneamente.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1C97935-CF39-4A80-87B3-E8FC1A79B924}"/>
              </a:ext>
            </a:extLst>
          </p:cNvPr>
          <p:cNvSpPr>
            <a:spLocks noGrp="1" noChangeArrowheads="1"/>
          </p:cNvSpPr>
          <p:nvPr>
            <p:ph type="title"/>
          </p:nvPr>
        </p:nvSpPr>
        <p:spPr>
          <a:xfrm>
            <a:off x="854009" y="232005"/>
            <a:ext cx="7683500" cy="576262"/>
          </a:xfrm>
        </p:spPr>
        <p:txBody>
          <a:bodyPr/>
          <a:lstStyle/>
          <a:p>
            <a:pPr xmlns:a="http://schemas.openxmlformats.org/drawingml/2006/main" eaLnBrk="1" hangingPunct="1"/>
            <a:r xmlns:a="http://schemas.openxmlformats.org/drawingml/2006/main">
              <a:rPr lang="es" altLang="en-US" dirty="0"/>
              <a:t>Gráfico de asignación de recursos</a:t>
            </a:r>
          </a:p>
        </p:txBody>
      </p:sp>
      <p:sp>
        <p:nvSpPr>
          <p:cNvPr id="15362" name="Rectangle 3">
            <a:extLst>
              <a:ext uri="{FF2B5EF4-FFF2-40B4-BE49-F238E27FC236}">
                <a16:creationId xmlns:a16="http://schemas.microsoft.com/office/drawing/2014/main" id="{97E50AC4-3665-4FFE-B1D6-0D72C5ECE804}"/>
              </a:ext>
            </a:extLst>
          </p:cNvPr>
          <p:cNvSpPr>
            <a:spLocks noGrp="1" noChangeArrowheads="1"/>
          </p:cNvSpPr>
          <p:nvPr>
            <p:ph type="body" idx="1"/>
          </p:nvPr>
        </p:nvSpPr>
        <p:spPr>
          <a:xfrm>
            <a:off x="1418253" y="1771945"/>
            <a:ext cx="6574810" cy="4019550"/>
          </a:xfrm>
        </p:spPr>
        <p:txBody>
          <a:bodyPr/>
          <a:lstStyle/>
          <a:p>
            <a:r xmlns:a="http://schemas.openxmlformats.org/drawingml/2006/main">
              <a:rPr lang="es" altLang="en-US" dirty="0"/>
              <a:t>V se divide en dos tipos:</a:t>
            </a:r>
          </a:p>
          <a:p>
            <a:pPr xmlns:a="http://schemas.openxmlformats.org/drawingml/2006/main" lvl="1"/>
            <a:r xmlns:a="http://schemas.openxmlformats.org/drawingml/2006/main">
              <a:rPr lang="es" altLang="en-US" i="1" dirty="0"/>
              <a:t>P </a:t>
            </a:r>
            <a:r xmlns:a="http://schemas.openxmlformats.org/drawingml/2006/main">
              <a:rPr lang="es" altLang="en-US" dirty="0"/>
              <a:t>= { </a:t>
            </a:r>
            <a:r xmlns:a="http://schemas.openxmlformats.org/drawingml/2006/main">
              <a:rPr lang="es" altLang="en-US" i="1" dirty="0"/>
              <a:t>P </a:t>
            </a:r>
            <a:r xmlns:a="http://schemas.openxmlformats.org/drawingml/2006/main">
              <a:rPr lang="es" altLang="en-US" baseline="-25000" dirty="0"/>
              <a:t>1 </a:t>
            </a:r>
            <a:r xmlns:a="http://schemas.openxmlformats.org/drawingml/2006/main">
              <a:rPr lang="es" altLang="en-US" dirty="0"/>
              <a:t>, </a:t>
            </a:r>
            <a:r xmlns:a="http://schemas.openxmlformats.org/drawingml/2006/main">
              <a:rPr lang="es" altLang="en-US" i="1" dirty="0"/>
              <a:t>P </a:t>
            </a:r>
            <a:r xmlns:a="http://schemas.openxmlformats.org/drawingml/2006/main">
              <a:rPr lang="es" altLang="en-US" baseline="-25000" dirty="0"/>
              <a:t>2 </a:t>
            </a:r>
            <a:r xmlns:a="http://schemas.openxmlformats.org/drawingml/2006/main">
              <a:rPr lang="es" altLang="en-US" dirty="0"/>
              <a:t>, …, </a:t>
            </a:r>
            <a:r xmlns:a="http://schemas.openxmlformats.org/drawingml/2006/main">
              <a:rPr lang="es" altLang="en-US" i="1" dirty="0" err="1"/>
              <a:t>P </a:t>
            </a:r>
            <a:r xmlns:a="http://schemas.openxmlformats.org/drawingml/2006/main">
              <a:rPr lang="es" altLang="en-US" i="1" baseline="-25000" dirty="0" err="1"/>
              <a:t>n </a:t>
            </a:r>
            <a:r xmlns:a="http://schemas.openxmlformats.org/drawingml/2006/main">
              <a:rPr lang="es" altLang="en-US" dirty="0"/>
              <a:t>}, el conjunto formado por todos los procesos del sistema</a:t>
            </a:r>
            <a:br xmlns:a="http://schemas.openxmlformats.org/drawingml/2006/main">
              <a:rPr lang="en-US" altLang="en-US" dirty="0"/>
            </a:br>
            <a:endParaRPr xmlns:a="http://schemas.openxmlformats.org/drawingml/2006/main" lang="en-US" altLang="en-US" dirty="0"/>
          </a:p>
          <a:p>
            <a:pPr xmlns:a="http://schemas.openxmlformats.org/drawingml/2006/main" lvl="1"/>
            <a:r xmlns:a="http://schemas.openxmlformats.org/drawingml/2006/main">
              <a:rPr lang="es" altLang="en-US" i="1" dirty="0"/>
              <a:t>R </a:t>
            </a:r>
            <a:r xmlns:a="http://schemas.openxmlformats.org/drawingml/2006/main">
              <a:rPr lang="es" altLang="en-US" dirty="0"/>
              <a:t>= { </a:t>
            </a:r>
            <a:r xmlns:a="http://schemas.openxmlformats.org/drawingml/2006/main">
              <a:rPr lang="es" altLang="en-US" i="1" dirty="0"/>
              <a:t>R </a:t>
            </a:r>
            <a:r xmlns:a="http://schemas.openxmlformats.org/drawingml/2006/main">
              <a:rPr lang="es" altLang="en-US" baseline="-25000" dirty="0"/>
              <a:t>1 </a:t>
            </a:r>
            <a:r xmlns:a="http://schemas.openxmlformats.org/drawingml/2006/main">
              <a:rPr lang="es" altLang="en-US" dirty="0"/>
              <a:t>, </a:t>
            </a:r>
            <a:r xmlns:a="http://schemas.openxmlformats.org/drawingml/2006/main">
              <a:rPr lang="es" altLang="en-US" i="1" dirty="0"/>
              <a:t>R </a:t>
            </a:r>
            <a:r xmlns:a="http://schemas.openxmlformats.org/drawingml/2006/main">
              <a:rPr lang="es" altLang="en-US" baseline="-25000" dirty="0"/>
              <a:t>2 </a:t>
            </a:r>
            <a:r xmlns:a="http://schemas.openxmlformats.org/drawingml/2006/main">
              <a:rPr lang="es" altLang="en-US" dirty="0"/>
              <a:t>,…, </a:t>
            </a:r>
            <a:r xmlns:a="http://schemas.openxmlformats.org/drawingml/2006/main">
              <a:rPr lang="es" altLang="en-US" i="1" dirty="0"/>
              <a:t>R </a:t>
            </a:r>
            <a:r xmlns:a="http://schemas.openxmlformats.org/drawingml/2006/main">
              <a:rPr lang="es" altLang="en-US" i="1" baseline="-25000" dirty="0"/>
              <a:t>m </a:t>
            </a:r>
            <a:r xmlns:a="http://schemas.openxmlformats.org/drawingml/2006/main">
              <a:rPr lang="es" altLang="en-US" dirty="0"/>
              <a:t>}, el conjunto que consta de todos los tipos de recursos del sistema</a:t>
            </a:r>
          </a:p>
          <a:p>
            <a:pPr lvl="1"/>
            <a:endParaRPr lang="en-US" altLang="en-US" sz="900" dirty="0"/>
          </a:p>
          <a:p>
            <a:r xmlns:a="http://schemas.openxmlformats.org/drawingml/2006/main">
              <a:rPr lang="es" altLang="en-US" b="1" dirty="0">
                <a:solidFill>
                  <a:srgbClr val="006699"/>
                </a:solidFill>
                <a:latin typeface="+mj-lt"/>
              </a:rPr>
              <a:t>borde de solicitud </a:t>
            </a:r>
            <a:r xmlns:a="http://schemas.openxmlformats.org/drawingml/2006/main">
              <a:rPr lang="es" altLang="en-US" dirty="0"/>
              <a:t>– borde dirigido </a:t>
            </a:r>
            <a:r xmlns:a="http://schemas.openxmlformats.org/drawingml/2006/main">
              <a:rPr lang="es" altLang="en-US" i="1" dirty="0"/>
              <a:t>P </a:t>
            </a:r>
            <a:r xmlns:a="http://schemas.openxmlformats.org/drawingml/2006/main">
              <a:rPr lang="es" altLang="en-US" i="1" baseline="-25000" dirty="0"/>
              <a:t>i </a:t>
            </a:r>
            <a:r xmlns:a="http://schemas.openxmlformats.org/drawingml/2006/main">
              <a:rPr lang="es" altLang="en-US" dirty="0">
                <a:sym typeface="Symbol" panose="05050102010706020507" pitchFamily="18" charset="2"/>
              </a:rPr>
              <a:t> </a:t>
            </a:r>
            <a:r xmlns:a="http://schemas.openxmlformats.org/drawingml/2006/main">
              <a:rPr lang="es" altLang="en-US" i="1" dirty="0" err="1">
                <a:sym typeface="Symbol" panose="05050102010706020507" pitchFamily="18" charset="2"/>
              </a:rPr>
              <a:t>R </a:t>
            </a:r>
            <a:r xmlns:a="http://schemas.openxmlformats.org/drawingml/2006/main">
              <a:rPr lang="es" altLang="en-US" i="1" baseline="-25000" dirty="0" err="1">
                <a:sym typeface="Symbol" panose="05050102010706020507" pitchFamily="18" charset="2"/>
              </a:rPr>
              <a:t>j</a:t>
            </a:r>
            <a:endParaRPr xmlns:a="http://schemas.openxmlformats.org/drawingml/2006/main" lang="en-US" altLang="en-US" i="1" baseline="-25000" dirty="0">
              <a:sym typeface="Symbol" panose="05050102010706020507" pitchFamily="18" charset="2"/>
            </a:endParaRPr>
          </a:p>
          <a:p>
            <a:endParaRPr lang="en-US" altLang="en-US" sz="800" i="1" baseline="-25000" dirty="0">
              <a:sym typeface="Symbol" panose="05050102010706020507" pitchFamily="18" charset="2"/>
            </a:endParaRPr>
          </a:p>
          <a:p>
            <a:r xmlns:a="http://schemas.openxmlformats.org/drawingml/2006/main">
              <a:rPr lang="es" altLang="en-US" b="1" dirty="0">
                <a:solidFill>
                  <a:srgbClr val="006699"/>
                </a:solidFill>
                <a:latin typeface="+mj-lt"/>
                <a:sym typeface="Symbol" panose="05050102010706020507" pitchFamily="18" charset="2"/>
              </a:rPr>
              <a:t>borde de asignación </a:t>
            </a:r>
            <a:r xmlns:a="http://schemas.openxmlformats.org/drawingml/2006/main">
              <a:rPr lang="es" altLang="en-US" dirty="0"/>
              <a:t>– borde dirigido </a:t>
            </a:r>
            <a:r xmlns:a="http://schemas.openxmlformats.org/drawingml/2006/main">
              <a:rPr lang="es" altLang="en-US" i="1" dirty="0" err="1"/>
              <a:t>R </a:t>
            </a:r>
            <a:r xmlns:a="http://schemas.openxmlformats.org/drawingml/2006/main">
              <a:rPr lang="es" altLang="en-US" i="1" baseline="-25000" dirty="0" err="1"/>
              <a:t>j</a:t>
            </a:r>
            <a:r xmlns:a="http://schemas.openxmlformats.org/drawingml/2006/main">
              <a:rPr lang="es" altLang="en-US" i="1" dirty="0"/>
              <a:t> </a:t>
            </a:r>
            <a:r xmlns:a="http://schemas.openxmlformats.org/drawingml/2006/main">
              <a:rPr lang="es" altLang="en-US" dirty="0">
                <a:sym typeface="Symbol" panose="05050102010706020507" pitchFamily="18" charset="2"/>
              </a:rPr>
              <a:t> </a:t>
            </a:r>
            <a:r xmlns:a="http://schemas.openxmlformats.org/drawingml/2006/main">
              <a:rPr lang="es" altLang="en-US" i="1" dirty="0">
                <a:sym typeface="Symbol" panose="05050102010706020507" pitchFamily="18" charset="2"/>
              </a:rPr>
              <a:t>Pi </a:t>
            </a:r>
            <a:r xmlns:a="http://schemas.openxmlformats.org/drawingml/2006/main">
              <a:rPr lang="es" altLang="en-US" i="1" baseline="-25000" dirty="0">
                <a:sym typeface="Symbol" panose="05050102010706020507" pitchFamily="18" charset="2"/>
              </a:rPr>
              <a:t>_</a:t>
            </a:r>
            <a:endParaRPr xmlns:a="http://schemas.openxmlformats.org/drawingml/2006/main" lang="en-US" altLang="en-US" dirty="0">
              <a:sym typeface="Symbol" panose="05050102010706020507" pitchFamily="18" charset="2"/>
            </a:endParaRPr>
          </a:p>
        </p:txBody>
      </p:sp>
      <p:sp>
        <p:nvSpPr>
          <p:cNvPr id="15363" name="Text Box 4">
            <a:extLst>
              <a:ext uri="{FF2B5EF4-FFF2-40B4-BE49-F238E27FC236}">
                <a16:creationId xmlns:a16="http://schemas.microsoft.com/office/drawing/2014/main" id="{5FCC8E8A-16FC-4644-B90C-8C320716B34F}"/>
              </a:ext>
            </a:extLst>
          </p:cNvPr>
          <p:cNvSpPr txBox="1">
            <a:spLocks noChangeArrowheads="1"/>
          </p:cNvSpPr>
          <p:nvPr/>
        </p:nvSpPr>
        <p:spPr bwMode="auto">
          <a:xfrm>
            <a:off x="1021522" y="1300748"/>
            <a:ext cx="42755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xmlns:a="http://schemas.openxmlformats.org/drawingml/2006/main" algn="ctr">
              <a:spcBef>
                <a:spcPct val="50000"/>
              </a:spcBef>
              <a:buClrTx/>
              <a:buSzTx/>
              <a:buFontTx/>
              <a:buNone/>
            </a:pPr>
            <a:r xmlns:a="http://schemas.openxmlformats.org/drawingml/2006/main">
              <a:rPr kumimoji="0" lang="es" altLang="en-US" dirty="0"/>
              <a:t>Un conjunto de vértices </a:t>
            </a:r>
            <a:r xmlns:a="http://schemas.openxmlformats.org/drawingml/2006/main">
              <a:rPr kumimoji="0" lang="es" altLang="en-US" i="1" dirty="0"/>
              <a:t>V </a:t>
            </a:r>
            <a:r xmlns:a="http://schemas.openxmlformats.org/drawingml/2006/main">
              <a:rPr kumimoji="0" lang="es" altLang="en-US" dirty="0"/>
              <a:t>y un conjunto de aristas </a:t>
            </a:r>
            <a:r xmlns:a="http://schemas.openxmlformats.org/drawingml/2006/main">
              <a:rPr kumimoji="0" lang="es" altLang="en-US" i="1" dirty="0"/>
              <a:t>E </a:t>
            </a:r>
            <a:r xmlns:a="http://schemas.openxmlformats.org/drawingml/2006/main">
              <a:rPr kumimoji="0" lang="es" alt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1A4B64E3-DEA9-4327-B63F-42B7E3327098}"/>
              </a:ext>
            </a:extLst>
          </p:cNvPr>
          <p:cNvSpPr>
            <a:spLocks noGrp="1"/>
          </p:cNvSpPr>
          <p:nvPr>
            <p:ph type="title"/>
          </p:nvPr>
        </p:nvSpPr>
        <p:spPr>
          <a:xfrm>
            <a:off x="1127465" y="214006"/>
            <a:ext cx="7880350" cy="537202"/>
          </a:xfrm>
        </p:spPr>
        <p:txBody>
          <a:bodyPr/>
          <a:lstStyle/>
          <a:p>
            <a:r xmlns:a="http://schemas.openxmlformats.org/drawingml/2006/main">
              <a:rPr lang="es" altLang="en-US" dirty="0"/>
              <a:t>Ejemplo de gráfico de asignación de recursos</a:t>
            </a:r>
          </a:p>
        </p:txBody>
      </p:sp>
      <p:sp>
        <p:nvSpPr>
          <p:cNvPr id="91138" name="Content Placeholder 2">
            <a:extLst>
              <a:ext uri="{FF2B5EF4-FFF2-40B4-BE49-F238E27FC236}">
                <a16:creationId xmlns:a16="http://schemas.microsoft.com/office/drawing/2014/main" id="{66863360-8218-4F9C-99FE-9BE85325DE12}"/>
              </a:ext>
            </a:extLst>
          </p:cNvPr>
          <p:cNvSpPr>
            <a:spLocks noGrp="1"/>
          </p:cNvSpPr>
          <p:nvPr>
            <p:ph idx="1"/>
          </p:nvPr>
        </p:nvSpPr>
        <p:spPr>
          <a:xfrm>
            <a:off x="806450" y="1233488"/>
            <a:ext cx="4524375" cy="4530725"/>
          </a:xfrm>
        </p:spPr>
        <p:txBody>
          <a:bodyPr/>
          <a:lstStyle/>
          <a:p>
            <a:r xmlns:a="http://schemas.openxmlformats.org/drawingml/2006/main">
              <a:rPr lang="es" altLang="en-US" dirty="0"/>
              <a:t>Una instancia de R1</a:t>
            </a:r>
          </a:p>
          <a:p>
            <a:r xmlns:a="http://schemas.openxmlformats.org/drawingml/2006/main">
              <a:rPr lang="es" altLang="en-US" dirty="0"/>
              <a:t>Dos instancias de R2</a:t>
            </a:r>
          </a:p>
          <a:p>
            <a:r xmlns:a="http://schemas.openxmlformats.org/drawingml/2006/main">
              <a:rPr lang="es" altLang="en-US" dirty="0"/>
              <a:t>Una instancia de R3</a:t>
            </a:r>
          </a:p>
          <a:p>
            <a:r xmlns:a="http://schemas.openxmlformats.org/drawingml/2006/main">
              <a:rPr lang="es" altLang="en-US" dirty="0"/>
              <a:t>Tres instancias de R4</a:t>
            </a:r>
          </a:p>
          <a:p>
            <a:r xmlns:a="http://schemas.openxmlformats.org/drawingml/2006/main">
              <a:rPr lang="es" altLang="en-US" dirty="0"/>
              <a:t>T1 tiene una instancia de R2 y está esperando una instancia de R1</a:t>
            </a:r>
          </a:p>
          <a:p>
            <a:r xmlns:a="http://schemas.openxmlformats.org/drawingml/2006/main">
              <a:rPr lang="es" altLang="en-US" dirty="0"/>
              <a:t>T2 tiene una instancia de R1, una instancia de R2 y está esperando una instancia de R3.</a:t>
            </a:r>
          </a:p>
          <a:p>
            <a:r xmlns:a="http://schemas.openxmlformats.org/drawingml/2006/main">
              <a:rPr lang="es" altLang="en-US" dirty="0"/>
              <a:t>T3 contiene una instancia de R3</a:t>
            </a:r>
          </a:p>
        </p:txBody>
      </p:sp>
      <p:pic>
        <p:nvPicPr>
          <p:cNvPr id="91139" name="Picture 3">
            <a:extLst>
              <a:ext uri="{FF2B5EF4-FFF2-40B4-BE49-F238E27FC236}">
                <a16:creationId xmlns:a16="http://schemas.microsoft.com/office/drawing/2014/main" id="{4B3F1686-A558-47EE-B9D9-DBE933ACC3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2163" y="1500188"/>
            <a:ext cx="2497137"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837C291A-9445-4721-B361-26FE27F4113C}"/>
              </a:ext>
            </a:extLst>
          </p:cNvPr>
          <p:cNvSpPr>
            <a:spLocks noGrp="1" noChangeArrowheads="1"/>
          </p:cNvSpPr>
          <p:nvPr>
            <p:ph type="title"/>
          </p:nvPr>
        </p:nvSpPr>
        <p:spPr>
          <a:xfrm>
            <a:off x="978074" y="221637"/>
            <a:ext cx="8378825" cy="469900"/>
          </a:xfrm>
        </p:spPr>
        <p:txBody>
          <a:bodyPr/>
          <a:lstStyle/>
          <a:p>
            <a:pPr xmlns:a="http://schemas.openxmlformats.org/drawingml/2006/main" eaLnBrk="1" hangingPunct="1"/>
            <a:r xmlns:a="http://schemas.openxmlformats.org/drawingml/2006/main">
              <a:rPr lang="es" altLang="en-US" sz="2800" dirty="0"/>
              <a:t>Gráfico de asignación de recursos con un punto muerto</a:t>
            </a:r>
          </a:p>
        </p:txBody>
      </p:sp>
      <p:pic>
        <p:nvPicPr>
          <p:cNvPr id="17410" name="Picture 1">
            <a:extLst>
              <a:ext uri="{FF2B5EF4-FFF2-40B4-BE49-F238E27FC236}">
                <a16:creationId xmlns:a16="http://schemas.microsoft.com/office/drawing/2014/main" id="{6DC2929A-0DEC-4DB0-815C-C96B1DCBCD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55950" y="1089025"/>
            <a:ext cx="3354388"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11562</TotalTime>
  <Words>2841</Words>
  <Application>Microsoft Office PowerPoint</Application>
  <PresentationFormat>On-screen Show (4:3)</PresentationFormat>
  <Paragraphs>321</Paragraphs>
  <Slides>43</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Courier New</vt:lpstr>
      <vt:lpstr>Helvetica</vt:lpstr>
      <vt:lpstr>Monotype Sorts</vt:lpstr>
      <vt:lpstr>Times New Roman</vt:lpstr>
      <vt:lpstr>Verdana</vt:lpstr>
      <vt:lpstr>Webdings</vt:lpstr>
      <vt:lpstr>Wingdings</vt:lpstr>
      <vt:lpstr>os-8</vt:lpstr>
      <vt:lpstr>Chapter 8:  Deadlocks</vt:lpstr>
      <vt:lpstr>Outline</vt:lpstr>
      <vt:lpstr>Chapter Objectives</vt:lpstr>
      <vt:lpstr>System Model</vt:lpstr>
      <vt:lpstr>Deadlock with Semaphores</vt:lpstr>
      <vt:lpstr>Deadlock Characterization</vt:lpstr>
      <vt:lpstr>Resource-Allocation Graph</vt:lpstr>
      <vt:lpstr>Resource Allocation Graph Example</vt:lpstr>
      <vt:lpstr>Resource Allocation Graph with a Deadlock</vt:lpstr>
      <vt:lpstr>Graph with a Cycle But no Deadlock</vt:lpstr>
      <vt:lpstr>Basic Facts</vt:lpstr>
      <vt:lpstr>Methods for Handling Deadlocks</vt:lpstr>
      <vt:lpstr>Deadlock Prevention</vt:lpstr>
      <vt:lpstr>Deadlock Prevention (Cont.)</vt:lpstr>
      <vt:lpstr>Circular Wait</vt:lpstr>
      <vt:lpstr>Deadlock Avoidance</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End of Chapter 8</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228</cp:revision>
  <cp:lastPrinted>2013-09-10T17:57:57Z</cp:lastPrinted>
  <dcterms:created xsi:type="dcterms:W3CDTF">2011-01-13T23:43:38Z</dcterms:created>
  <dcterms:modified xsi:type="dcterms:W3CDTF">2020-02-14T22:40:08Z</dcterms:modified>
</cp:coreProperties>
</file>