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299" r:id="rId2"/>
    <p:sldId id="257" r:id="rId3"/>
    <p:sldId id="258" r:id="rId4"/>
    <p:sldId id="259" r:id="rId5"/>
    <p:sldId id="261" r:id="rId6"/>
    <p:sldId id="316" r:id="rId7"/>
    <p:sldId id="262" r:id="rId8"/>
    <p:sldId id="263" r:id="rId9"/>
    <p:sldId id="264" r:id="rId10"/>
    <p:sldId id="265" r:id="rId11"/>
    <p:sldId id="266" r:id="rId12"/>
    <p:sldId id="267" r:id="rId13"/>
    <p:sldId id="260" r:id="rId14"/>
    <p:sldId id="269" r:id="rId15"/>
    <p:sldId id="268" r:id="rId16"/>
    <p:sldId id="270" r:id="rId17"/>
    <p:sldId id="317" r:id="rId18"/>
    <p:sldId id="271" r:id="rId19"/>
    <p:sldId id="272" r:id="rId20"/>
    <p:sldId id="315" r:id="rId21"/>
    <p:sldId id="273" r:id="rId22"/>
    <p:sldId id="31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314" r:id="rId45"/>
  </p:sldIdLst>
  <p:sldSz cx="9144000" cy="6858000" type="screen4x3"/>
  <p:notesSz cx="6997700" cy="9283700"/>
  <p:defaultTextStyle>
    <a:defPPr>
      <a:defRPr lang="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06" y="58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735A9A38-DE15-4F2D-BC94-664E8B09B5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B5BE9A9B-06E1-42BA-ACDB-8AA07DF9C8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A63FE874-8A81-49BE-9AC9-3EF208693C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9D2A509D-B34B-4A24-B554-CE9E8742590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1FFF480-7E66-4101-A47C-E6131EDC1A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1B98FB9-73AC-40FC-9D8B-A470E6050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29E4B636-7DF4-41BF-86D5-0D9E80FB6D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2F7A02D2-7010-40C4-A449-90FA382C60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08AAC6F2-D374-43B5-8522-0EF6425828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B258F406-0E13-4260-B07F-CE632DA388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19300492-8891-464F-A699-73C66BFA9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78AFE39E-2D58-4A31-AACD-1D42310015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E7CF920-488B-42E0-9440-9A11B7D93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FDAFEDA-D70D-4C20-A7EA-D2F3B7BEB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9C75285-E37E-4014-8E71-F896080F1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214E9AC-4F79-470C-BF0D-5B48C759C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AD754-A430-4DF9-B4D1-B279BDF873B9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5CF1B11-48DD-4A95-8E3A-69FE388AF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8F0F72-CA37-4A44-9AEC-2B237F3F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6AF66BF-B548-4A5E-A814-A3E3851CB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B5695F-AA39-45C2-B506-17528805D557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58E9CD0-30F6-445D-BFE2-8266B6959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08D7456-CC1B-43CE-A48D-68C3F7F5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874DE05-8D7E-4071-94C0-99D5B53A1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D6D5B-AC78-4527-B106-10E3B86FB87E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6A9DAD7-0014-4C1F-B6BC-383369EB97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2041AF8-40BC-4BD4-AE4B-9C3610199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186DCFD-D70B-4812-BD91-F434C524A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FF909BF-E68B-4257-B1C7-493C40FF3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62F85C-BCFE-4811-B73A-397FF535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AEA2D34-0A0A-4613-95D8-AB1557F72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4E6140-E648-4D9E-88BD-60A08E5829CA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A89404A-C96E-4AEC-80C0-EB89D568A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7756345-EFC9-4FE4-91E1-C60D0C784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E677670-B990-468F-88FF-26B7FC7BD5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0DDC2-7258-4C00-8EA4-9619F7961C13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21CCBBF-AE47-4C42-9F23-4441D00AC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5AB92E4-F8DF-4E77-B593-3CB68DA74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47DE476-F064-4BC2-BB84-DF70684A9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F1983C-71EA-4E9A-B879-3FD6451350F8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5A80A8B-978B-4040-92E8-87614818B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72A5C9A-C2D4-406C-B882-A44011AC5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29D8A9A-C80E-4EFF-9BBF-F99485B0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B05469-F229-496A-9100-5080C50BF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D6AA1F7-2174-4613-889A-2E4CE309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BE9D2E7-A188-4C48-B7D8-38E97A527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D7DBCA2-1119-49FA-A8B4-3F1D579AF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8D001FF-7B49-4C26-944F-85DCA2A4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C8088C5-0DFE-48E9-8572-71C01C774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4CF6AAC-0F1E-453E-AE62-9CAB6B6C9CA6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33FF4D5-C9B7-4283-9B61-7DBAC8022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71F976C-CDCE-490A-9362-BFFE6D3CC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74D2720-3E47-4333-ADBA-198A535A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06D1D41-43C1-4759-958F-F561B41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9881FC-29EC-42CE-BA72-B7588D68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97F732C-F89E-47E2-B59C-A12FFB782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E4F0DE8-E8B5-4C7D-B055-95C406BC3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6954C32-A2A8-47D3-9E0F-1137C1B6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CF728F6-4B22-4267-9579-CCEEDC902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C755C-E180-4143-AF1A-F73ED5866C45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3FCC249-E8E6-4323-B6CE-8971F8C51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B3997E9-AE12-49F5-9D99-66B4E0477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E873E5-E47B-4999-A1BB-AFE04322D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188AC23-0335-4DE4-95C6-A4ECDAF6A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BEB557A-1930-49B0-AB43-C3944239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F5888B-8C91-4155-8F4E-30D35383F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6D2EA7-7198-42DD-A325-6CC321E9025E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633DFBF-B12A-4FA5-B967-BD082F34E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CA0B3E5-B53B-4F18-9A81-C279B9A3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158D98A-1AE4-4B3D-8A07-80E14B6E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74E424E-18A6-43CE-9BD1-8E7E19755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392E193-B823-4104-BDD1-C6DCA2DF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51E72B0-690D-4FD8-82C7-9EC11450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FA9456E-7149-400D-B992-98BC42EE6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FC56900-FBAB-4660-B386-7F531319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9EBDC77-D8A3-4EB0-8548-36C4BC342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87810A-9C2F-4902-9BF7-79591E91BD0C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CDB460B-C8AF-4A56-AFB5-1A73507E3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A2418F1-6314-4E11-BA4B-DBDCB8E77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93E3654-7E29-4AF1-BF48-DE117EC46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C0713E-AB15-4AF7-A70B-97FE9C265E7F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56C19CA-1ADD-4FE8-B24B-0B5756A344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F7B2F42-94D2-424C-8410-D780677E9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61D5B23-CEE4-4445-8DFE-F6B28D490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C7D5AA-39BA-4F8F-A890-B1F5B49DA567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81AFF8A-EE99-412E-BAD9-AC0C1A4DF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CC42746-95B0-4B2C-9607-C309DB883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6D25FEF-5E4D-4C99-98F8-EEB99972E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9DF329-54E3-44C3-9177-165975EE8103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E9452DC-CDDE-4207-8575-299144681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7146AC7-CFEF-436F-9271-076805FA2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9EFFAE8-459B-42BF-989C-FFFC83D26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7E0E7C-2EF1-496F-88C2-FF194D57422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59502CA-F571-4B96-B93B-172BF8B3C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CED7753-66EC-439D-BE92-D2FDBE5CC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FB84201-488B-44E7-BCA5-D0E698DD3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DA2EBE-3DDB-44F1-882B-C6691F7E9CFB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9126CFF-6621-4C48-94C3-114A2C822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D835582-87B9-40D2-A8FE-08C607A2D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30FC767-B009-47BF-8836-F0D0ADBE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5B628E2-0FB0-4C7E-B358-07717994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624952B-D60E-4C01-B858-312B41210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3E72F64-5CD8-4B71-A59F-8663532E7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FCDA589-3737-4601-8B1E-7EE93F3B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3E0CDBE-0D2F-4E79-86F1-62A72CE4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6267618-D325-4D6F-B4DC-A5CC5752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E6CCDBC-0080-4C1B-ACAA-2F709F28A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27791CD-C623-4BAA-AB0B-E183BE12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3FF0752-631B-4837-8997-5DCFD4664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2DA693-929A-4C16-927D-FBB8F82E2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C9BAE9D-E811-4111-992F-4347461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3122E308-18CE-4F9F-B836-96CA5DD8A7D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FEBF8FB9-293C-4E06-9F14-827AF8A4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7608319-A6E2-4B44-BDE1-C5648C73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ECD1B7F-D93C-4540-9890-468DDCC55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E86D527C-6DA8-45DF-A4B8-2A4E2EE9A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6B2C368-44CA-42DA-9DE3-097E64D0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DBE209F0-3A18-4517-9977-1102D32F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77164B0B-5652-4DA2-86BC-E7AD4B58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896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90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36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223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6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0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4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1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369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9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6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1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2EFE563C-EABD-4EA3-9F13-CE968F5E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58BA1FB-BAAA-4100-8030-DC1FF95AC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2645"/>
            <a:ext cx="7848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679371C-3C48-444A-9941-57EA03F16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6476" y="1178047"/>
            <a:ext cx="770792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F98953-0258-4230-8B80-65789540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A45B3075-DB64-44C4-B133-1859E0624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52709A8-59EC-4925-B399-9DDED21B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EAF4CD6-3F0F-4647-AF55-29FF2BEB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2105" name="Text Box 9">
            <a:extLst>
              <a:ext uri="{FF2B5EF4-FFF2-40B4-BE49-F238E27FC236}">
                <a16:creationId xmlns:a16="http://schemas.microsoft.com/office/drawing/2014/main" id="{1CCE5384-E769-4660-BBFA-B411E6C3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13.</a:t>
            </a:r>
            <a:fld id="{91D2707A-55F1-49EC-982A-F2380BEADACC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32106" name="Text Box 10">
            <a:extLst>
              <a:ext uri="{FF2B5EF4-FFF2-40B4-BE49-F238E27FC236}">
                <a16:creationId xmlns:a16="http://schemas.microsoft.com/office/drawing/2014/main" id="{B365BA2C-FA86-461B-BD8F-6EAD459FD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32107" name="Text Box 11">
            <a:extLst>
              <a:ext uri="{FF2B5EF4-FFF2-40B4-BE49-F238E27FC236}">
                <a16:creationId xmlns:a16="http://schemas.microsoft.com/office/drawing/2014/main" id="{5A99A60A-E2EA-41BE-BA53-227EF9F3A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3098340-F3D5-4D7C-8D74-B849DDC4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30A934-7B5E-4C49-8AA9-85E72C0A9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/>
              <a:t>Capítulo 13: </a:t>
            </a:r>
            <a:br xmlns:a="http://schemas.openxmlformats.org/drawingml/2006/main">
              <a:rPr lang="en-US" altLang="en-US"/>
            </a:br>
            <a:r xmlns:a="http://schemas.openxmlformats.org/drawingml/2006/main">
              <a:rPr lang="es" altLang="en-US"/>
              <a:t>Interfaz del sistema de archivos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A52379-7701-4C4A-8B31-198418483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135" y="235374"/>
            <a:ext cx="7605712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Ejemplo de bloqueo de archivos: API de Java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254F1E-2F1B-4E2A-9773-37236C49B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1233488"/>
            <a:ext cx="7648575" cy="4530725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importar java.io.*;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importar java.nio.channels.*;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clase pública Ejemplo de bloqueo {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 i="1">
                <a:solidFill>
                  <a:srgbClr val="0033CC"/>
                </a:solidFill>
              </a:rPr>
              <a:t> </a:t>
            </a: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booleano final estático público EXCLUSIVO = falso;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booleano final estático público COMPARTIDO = verdadero;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public static void main (String arsg []) lanza IOException </a:t>
            </a:r>
            <a:r xmlns:a="http://schemas.openxmlformats.org/drawingml/2006/main">
              <a:rPr lang="es" altLang="en-US" sz="1400" i="1">
                <a:solidFill>
                  <a:srgbClr val="0033CC"/>
                </a:solidFill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FileLock compartidoLock = nulo;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FileLock bloqueoexclusivo = nulo;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intentar {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RandomAccessFile raf = new RandomAccessFile("archivo.txt", "rw");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//obtiene el canal para el archivo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FileChannel ch = raf.getChannel();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// esto bloquea la primera mitad del archivo - exclusivo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bloqueoexclusivo = ch.lock(0, raf.length()/2, EXCLUSIVO);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/** Ahora modifica los datos. . . */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// libera el bloqueo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400">
                <a:solidFill>
                  <a:srgbClr val="0033CC"/>
                </a:solidFill>
              </a:rPr>
              <a:t>bloqueo exclusivo.liberación();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283D67-9DC7-448C-9127-0834C375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3296" y="240947"/>
            <a:ext cx="7996238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sz="3000" dirty="0"/>
              <a:t>Ejemplo de bloqueo de archivos: API de Java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8394A8-4CC0-4F3D-9DF1-D348EF3AB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5" y="1250950"/>
            <a:ext cx="7158979" cy="5267325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// esto bloquea la segunda mitad del archivo - compartido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   </a:t>
            </a:r>
            <a:r xmlns:a="http://schemas.openxmlformats.org/drawingml/2006/main">
              <a:rPr lang="es" altLang="en-US" sz="1600" dirty="0" err="1">
                <a:solidFill>
                  <a:srgbClr val="0033CC"/>
                </a:solidFill>
              </a:rPr>
              <a:t>SharedLock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= </a:t>
            </a:r>
            <a:r xmlns:a="http://schemas.openxmlformats.org/drawingml/2006/main">
              <a:rPr lang="es" altLang="en-US" sz="1600" dirty="0" err="1">
                <a:solidFill>
                  <a:srgbClr val="0033CC"/>
                </a:solidFill>
              </a:rPr>
              <a:t>ch.lock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( </a:t>
            </a:r>
            <a:r xmlns:a="http://schemas.openxmlformats.org/drawingml/2006/main">
              <a:rPr lang="es" altLang="en-US" sz="1600" dirty="0" err="1">
                <a:solidFill>
                  <a:srgbClr val="0033CC"/>
                </a:solidFill>
              </a:rPr>
              <a:t>raf.length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()/2+1, </a:t>
            </a:r>
            <a:r xmlns:a="http://schemas.openxmlformats.org/drawingml/2006/main">
              <a:rPr lang="es" altLang="en-US" sz="1600" dirty="0" err="1">
                <a:solidFill>
                  <a:srgbClr val="0033CC"/>
                </a:solidFill>
              </a:rPr>
              <a:t>raf.length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(), COMPARTIDO);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/** Ahora lee los datos. . . */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// libera el bloqueo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   </a:t>
            </a:r>
            <a:r xmlns:a="http://schemas.openxmlformats.org/drawingml/2006/main">
              <a:rPr lang="es" altLang="en-US" sz="1600" dirty="0" err="1">
                <a:solidFill>
                  <a:srgbClr val="0033CC"/>
                </a:solidFill>
              </a:rPr>
              <a:t>SharedLock.release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();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600" i="1" dirty="0">
                <a:solidFill>
                  <a:srgbClr val="0033CC"/>
                </a:solidFill>
              </a:rPr>
              <a:t> 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}</a:t>
            </a:r>
            <a:r xmlns:a="http://schemas.openxmlformats.org/drawingml/2006/main">
              <a:rPr lang="es" altLang="en-US" sz="1600" i="1" dirty="0">
                <a:solidFill>
                  <a:srgbClr val="0033CC"/>
                </a:solidFill>
              </a:rPr>
              <a:t>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captura ( </a:t>
            </a:r>
            <a:r xmlns:a="http://schemas.openxmlformats.org/drawingml/2006/main">
              <a:rPr lang="es" altLang="en-US" sz="1600" dirty="0" err="1">
                <a:solidFill>
                  <a:srgbClr val="0033CC"/>
                </a:solidFill>
              </a:rPr>
              <a:t>java.io.IOException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 </a:t>
            </a:r>
            <a:r xmlns:a="http://schemas.openxmlformats.org/drawingml/2006/main">
              <a:rPr lang="es" altLang="en-US" sz="1600" dirty="0" err="1">
                <a:solidFill>
                  <a:srgbClr val="0033CC"/>
                </a:solidFill>
              </a:rPr>
              <a:t>es decir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) {</a:t>
            </a:r>
            <a:r xmlns:a="http://schemas.openxmlformats.org/drawingml/2006/main">
              <a:rPr lang="es" altLang="en-US" sz="1600" i="1" dirty="0">
                <a:solidFill>
                  <a:srgbClr val="0033CC"/>
                </a:solidFill>
              </a:rPr>
              <a:t> 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600" i="1" dirty="0">
                <a:solidFill>
                  <a:srgbClr val="0033CC"/>
                </a:solidFill>
              </a:rPr>
              <a:t>   </a:t>
            </a:r>
            <a:r xmlns:a="http://schemas.openxmlformats.org/drawingml/2006/main">
              <a:rPr lang="es" altLang="en-US" sz="1600" dirty="0" err="1">
                <a:solidFill>
                  <a:srgbClr val="0033CC"/>
                </a:solidFill>
              </a:rPr>
              <a:t>System.err.println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( </a:t>
            </a:r>
            <a:r xmlns:a="http://schemas.openxmlformats.org/drawingml/2006/main">
              <a:rPr lang="es" altLang="en-US" sz="1600" dirty="0" err="1">
                <a:solidFill>
                  <a:srgbClr val="0033CC"/>
                </a:solidFill>
              </a:rPr>
              <a:t>ioe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);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600" i="1" dirty="0">
                <a:solidFill>
                  <a:srgbClr val="0033CC"/>
                </a:solidFill>
              </a:rPr>
              <a:t> 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}finalmente {</a:t>
            </a:r>
            <a:r xmlns:a="http://schemas.openxmlformats.org/drawingml/2006/main">
              <a:rPr lang="es" altLang="en-US" sz="1600" i="1" dirty="0">
                <a:solidFill>
                  <a:srgbClr val="0033CC"/>
                </a:solidFill>
              </a:rPr>
              <a:t> 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si ( </a:t>
            </a:r>
            <a:r xmlns:a="http://schemas.openxmlformats.org/drawingml/2006/main">
              <a:rPr lang="es" altLang="en-US" sz="1600" dirty="0" err="1">
                <a:solidFill>
                  <a:srgbClr val="0033CC"/>
                </a:solidFill>
              </a:rPr>
              <a:t>bloqueo exclusivo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! = nulo)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   </a:t>
            </a:r>
            <a:r xmlns:a="http://schemas.openxmlformats.org/drawingml/2006/main">
              <a:rPr lang="es" altLang="en-US" sz="1600" dirty="0" err="1">
                <a:solidFill>
                  <a:srgbClr val="0033CC"/>
                </a:solidFill>
              </a:rPr>
              <a:t>bloqueo exclusivo.liberación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();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si ( </a:t>
            </a:r>
            <a:r xmlns:a="http://schemas.openxmlformats.org/drawingml/2006/main">
              <a:rPr lang="es" altLang="en-US" sz="1600" dirty="0" err="1">
                <a:solidFill>
                  <a:srgbClr val="0033CC"/>
                </a:solidFill>
              </a:rPr>
              <a:t>bloqueo compartido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! = nulo)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   </a:t>
            </a:r>
            <a:r xmlns:a="http://schemas.openxmlformats.org/drawingml/2006/main">
              <a:rPr lang="es" altLang="en-US" sz="1600" dirty="0" err="1">
                <a:solidFill>
                  <a:srgbClr val="0033CC"/>
                </a:solidFill>
              </a:rPr>
              <a:t>SharedLock.release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();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600" i="1" dirty="0">
                <a:solidFill>
                  <a:srgbClr val="0033CC"/>
                </a:solidFill>
              </a:rPr>
              <a:t> 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600" i="1" dirty="0">
                <a:solidFill>
                  <a:srgbClr val="0033CC"/>
                </a:solidFill>
              </a:rPr>
              <a:t> </a:t>
            </a: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buFont typeface="Monotype Sorts" pitchFamily="-84" charset="2"/>
              <a:buNone/>
            </a:pPr>
            <a:r xmlns:a="http://schemas.openxmlformats.org/drawingml/2006/main">
              <a:rPr lang="e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BFEF62F-36CA-480D-96CA-04164C066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7064" y="239748"/>
            <a:ext cx="7818437" cy="576263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Tipos de archivos: nombre, extensión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A90912BD-4CE8-4822-BF75-08C31787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98725" y="1209675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9962686-EB10-476C-A6AC-E3D30417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339" y="234792"/>
            <a:ext cx="7777162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Estructura de archivos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E21934-9FD8-4F70-8E28-C941EF28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246449"/>
            <a:ext cx="7777162" cy="4530725"/>
          </a:xfrm>
        </p:spPr>
        <p:txBody>
          <a:bodyPr/>
          <a:lstStyle/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es" altLang="en-US" dirty="0"/>
              <a:t>Ninguno: secuencia de palabras, bytes</a:t>
            </a:r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es" altLang="en-US" dirty="0"/>
              <a:t>Estructura de registro simple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es" altLang="en-US" dirty="0"/>
              <a:t>Líneas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es" altLang="en-US" dirty="0"/>
              <a:t>Longitud fija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es" altLang="en-US" dirty="0"/>
              <a:t>Longitud variable</a:t>
            </a:r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es" altLang="en-US" dirty="0"/>
              <a:t>Estructuras complejas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es" altLang="en-US" dirty="0"/>
              <a:t>Documento formateado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es" altLang="en-US" dirty="0"/>
              <a:t>Archivo de carga reubicable</a:t>
            </a:r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es" altLang="en-US" dirty="0"/>
              <a:t>Puede simular los dos últimos con el primer método insertando caracteres de control apropiados</a:t>
            </a:r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es" altLang="en-US" dirty="0"/>
              <a:t>Quien decide: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es" altLang="en-US" dirty="0"/>
              <a:t>Sistema operativo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es" altLang="en-US" dirty="0"/>
              <a:t>Programa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440A4CB-13D0-4D0D-9FF0-9A77B5077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244705"/>
            <a:ext cx="8229600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Archivo de acceso secuencial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1F7F261C-58B3-4593-9E80-E6195AEA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358900"/>
            <a:ext cx="59467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/>
              <a:t>Métodos de acceso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1211263"/>
            <a:ext cx="7848599" cy="4529137"/>
          </a:xfrm>
        </p:spPr>
        <p:txBody>
          <a:bodyPr/>
          <a:lstStyle/>
          <a:p>
            <a:pPr xmlns:a="http://schemas.openxmlformats.org/drawingml/2006/main">
              <a:lnSpc>
                <a:spcPct val="90000"/>
              </a:lnSpc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b="1" dirty="0"/>
              <a:t>Acceso secuencial</a:t>
            </a:r>
          </a:p>
          <a:p>
            <a:pPr xmlns:a="http://schemas.openxmlformats.org/drawingml/2006/main"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dirty="0">
                <a:solidFill>
                  <a:srgbClr val="000000"/>
                </a:solidFill>
              </a:rPr>
              <a:t>  </a:t>
            </a:r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leer siguiente</a:t>
            </a:r>
          </a:p>
          <a:p>
            <a:pPr xmlns:a="http://schemas.openxmlformats.org/drawingml/2006/main"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escribe a continuación</a:t>
            </a:r>
          </a:p>
          <a:p>
            <a:pPr xmlns:a="http://schemas.openxmlformats.org/drawingml/2006/main"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reiniciar</a:t>
            </a:r>
          </a:p>
          <a:p>
            <a:pPr xmlns:a="http://schemas.openxmlformats.org/drawingml/2006/main"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dirty="0">
                <a:solidFill>
                  <a:srgbClr val="000000"/>
                </a:solidFill>
              </a:rPr>
              <a:t>sin lectura después de la última escritura</a:t>
            </a:r>
          </a:p>
          <a:p>
            <a:pPr xmlns:a="http://schemas.openxmlformats.org/drawingml/2006/main"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dirty="0">
                <a:solidFill>
                  <a:srgbClr val="000000"/>
                </a:solidFill>
              </a:rPr>
              <a:t>(volver a escribir)</a:t>
            </a:r>
          </a:p>
          <a:p>
            <a:pPr xmlns:a="http://schemas.openxmlformats.org/drawingml/2006/main">
              <a:lnSpc>
                <a:spcPct val="90000"/>
              </a:lnSpc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b="1" dirty="0">
                <a:solidFill>
                  <a:srgbClr val="000000"/>
                </a:solidFill>
              </a:rPr>
              <a:t>Acceso directo: </a:t>
            </a:r>
            <a:r xmlns:a="http://schemas.openxmlformats.org/drawingml/2006/main">
              <a:rPr lang="es" altLang="en-US" dirty="0">
                <a:solidFill>
                  <a:srgbClr val="000000"/>
                </a:solidFill>
              </a:rPr>
              <a:t>el archivo tiene una longitud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lógica fija</a:t>
            </a:r>
            <a:r xmlns:a="http://schemas.openxmlformats.org/drawingml/2006/main">
              <a:rPr lang="es" altLang="en-US" dirty="0">
                <a:solidFill>
                  <a:srgbClr val="0033CC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registros</a:t>
            </a:r>
          </a:p>
          <a:p>
            <a:pPr xmlns:a="http://schemas.openxmlformats.org/drawingml/2006/main"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dirty="0">
                <a:solidFill>
                  <a:srgbClr val="000000"/>
                </a:solidFill>
              </a:rPr>
              <a:t>  </a:t>
            </a:r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leer </a:t>
            </a:r>
            <a:r xmlns:a="http://schemas.openxmlformats.org/drawingml/2006/main">
              <a:rPr lang="e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sustantivo, masculino—</a:t>
            </a:r>
          </a:p>
          <a:p>
            <a:pPr xmlns:a="http://schemas.openxmlformats.org/drawingml/2006/main"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escribir </a:t>
            </a:r>
            <a:r xmlns:a="http://schemas.openxmlformats.org/drawingml/2006/main">
              <a:rPr lang="e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sustantivo, masculino—</a:t>
            </a:r>
          </a:p>
          <a:p>
            <a:pPr xmlns:a="http://schemas.openxmlformats.org/drawingml/2006/main"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posición a </a:t>
            </a:r>
            <a:r xmlns:a="http://schemas.openxmlformats.org/drawingml/2006/main">
              <a:rPr lang="e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xmlns:a="http://schemas.openxmlformats.org/drawingml/2006/main"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leer siguiente</a:t>
            </a:r>
          </a:p>
          <a:p>
            <a:pPr xmlns:a="http://schemas.openxmlformats.org/drawingml/2006/main"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escribe a continuación</a:t>
            </a:r>
          </a:p>
          <a:p>
            <a:pPr xmlns:a="http://schemas.openxmlformats.org/drawingml/2006/main"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reescribir </a:t>
            </a:r>
            <a:r xmlns:a="http://schemas.openxmlformats.org/drawingml/2006/main">
              <a:rPr lang="e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sustantivo, masculino—</a:t>
            </a:r>
          </a:p>
          <a:p>
            <a:pPr xmlns:a="http://schemas.openxmlformats.org/drawingml/2006/main"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dirty="0"/>
              <a:t> </a:t>
            </a:r>
            <a:r xmlns:a="http://schemas.openxmlformats.org/drawingml/2006/main">
              <a:rPr lang="es" altLang="en-US" i="1" dirty="0"/>
              <a:t>norte </a:t>
            </a:r>
            <a:r xmlns:a="http://schemas.openxmlformats.org/drawingml/2006/main">
              <a:rPr lang="es" altLang="en-US" dirty="0"/>
              <a:t>=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relativo</a:t>
            </a:r>
            <a:r xmlns:a="http://schemas.openxmlformats.org/drawingml/2006/main">
              <a:rPr lang="es" altLang="en-US" dirty="0">
                <a:solidFill>
                  <a:srgbClr val="0033CC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bloquear</a:t>
            </a:r>
            <a:r xmlns:a="http://schemas.openxmlformats.org/drawingml/2006/main">
              <a:rPr lang="es" altLang="en-US" dirty="0">
                <a:solidFill>
                  <a:srgbClr val="0033CC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número</a:t>
            </a:r>
          </a:p>
          <a:p>
            <a:pPr xmlns:a="http://schemas.openxmlformats.org/drawingml/2006/main"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sz="800" dirty="0">
                <a:solidFill>
                  <a:srgbClr val="0033CC"/>
                </a:solidFill>
              </a:rPr>
              <a:t> </a:t>
            </a:r>
            <a:endParaRPr xmlns:a="http://schemas.openxmlformats.org/drawingml/2006/main" lang="en-US" altLang="en-US" sz="800" dirty="0"/>
          </a:p>
          <a:p>
            <a:pPr xmlns:a="http://schemas.openxmlformats.org/drawingml/2006/main">
              <a:lnSpc>
                <a:spcPct val="90000"/>
              </a:lnSpc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dirty="0"/>
              <a:t>Los números de bloque relativos permiten al sistema operativo decidir dónde se debe colocar el archivo</a:t>
            </a:r>
          </a:p>
          <a:p>
            <a:pPr xmlns:a="http://schemas.openxmlformats.org/drawingml/2006/main"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dirty="0"/>
              <a:t>Ver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asignación</a:t>
            </a:r>
            <a:r xmlns:a="http://schemas.openxmlformats.org/drawingml/2006/main">
              <a:rPr lang="es" altLang="en-US" dirty="0">
                <a:solidFill>
                  <a:srgbClr val="0033CC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problema</a:t>
            </a:r>
            <a:r xmlns:a="http://schemas.openxmlformats.org/drawingml/2006/main">
              <a:rPr lang="es" altLang="en-US" dirty="0">
                <a:solidFill>
                  <a:srgbClr val="0033CC"/>
                </a:solidFill>
              </a:rPr>
              <a:t> </a:t>
            </a:r>
            <a:r xmlns:a="http://schemas.openxmlformats.org/drawingml/2006/main">
              <a:rPr lang="es" altLang="en-US" dirty="0"/>
              <a:t>en el capítulo 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2463F32-CDB2-434F-B9CC-6B383438A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0358" y="392797"/>
            <a:ext cx="8301038" cy="43815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sz="2400" dirty="0"/>
              <a:t>Simulación de acceso secuencial en archivo de acceso directo</a:t>
            </a:r>
          </a:p>
        </p:txBody>
      </p:sp>
      <p:pic>
        <p:nvPicPr>
          <p:cNvPr id="18435" name="Picture 6">
            <a:extLst>
              <a:ext uri="{FF2B5EF4-FFF2-40B4-BE49-F238E27FC236}">
                <a16:creationId xmlns:a16="http://schemas.microsoft.com/office/drawing/2014/main" id="{C4D66CB0-A45C-4791-8BFA-DE87616E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289050"/>
            <a:ext cx="6129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464" y="239164"/>
            <a:ext cx="7903025" cy="576263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Otros métodos de acceso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C0EAA8-FD35-4A48-B21B-F54F29B7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2" y="1196975"/>
            <a:ext cx="7693377" cy="4233863"/>
          </a:xfrm>
        </p:spPr>
        <p:txBody>
          <a:bodyPr/>
          <a:lstStyle/>
          <a:p>
            <a:pPr xmlns:a="http://schemas.openxmlformats.org/drawingml/2006/main">
              <a:lnSpc>
                <a:spcPct val="90000"/>
              </a:lnSpc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dirty="0">
                <a:solidFill>
                  <a:srgbClr val="000000"/>
                </a:solidFill>
              </a:rPr>
              <a:t>Se puede construir sobre métodos base.</a:t>
            </a:r>
          </a:p>
          <a:p>
            <a:pPr xmlns:a="http://schemas.openxmlformats.org/drawingml/2006/main">
              <a:lnSpc>
                <a:spcPct val="90000"/>
              </a:lnSpc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dirty="0">
                <a:solidFill>
                  <a:srgbClr val="000000"/>
                </a:solidFill>
              </a:rPr>
              <a:t>General implica la creación de un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índice </a:t>
            </a:r>
            <a:r xmlns:a="http://schemas.openxmlformats.org/drawingml/2006/main">
              <a:rPr lang="es" altLang="en-US" dirty="0">
                <a:solidFill>
                  <a:srgbClr val="000000"/>
                </a:solidFill>
              </a:rPr>
              <a:t>para el archivo.</a:t>
            </a:r>
          </a:p>
          <a:p>
            <a:pPr xmlns:a="http://schemas.openxmlformats.org/drawingml/2006/main">
              <a:lnSpc>
                <a:spcPct val="90000"/>
              </a:lnSpc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dirty="0">
                <a:solidFill>
                  <a:srgbClr val="000000"/>
                </a:solidFill>
              </a:rPr>
              <a:t>Mantenga el índice en la memoria para determinar rápidamente la ubicación de los datos que se van a operar (considere el código UPC más el registro de datos sobre ese elemento)</a:t>
            </a:r>
          </a:p>
          <a:p>
            <a:pPr xmlns:a="http://schemas.openxmlformats.org/drawingml/2006/main">
              <a:lnSpc>
                <a:spcPct val="90000"/>
              </a:lnSpc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dirty="0">
                <a:solidFill>
                  <a:srgbClr val="000000"/>
                </a:solidFill>
              </a:rPr>
              <a:t>Si es demasiado grande, índice (en memoria) del índice (en disco)</a:t>
            </a:r>
          </a:p>
          <a:p>
            <a:pPr xmlns:a="http://schemas.openxmlformats.org/drawingml/2006/main">
              <a:lnSpc>
                <a:spcPct val="90000"/>
              </a:lnSpc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dirty="0">
                <a:solidFill>
                  <a:srgbClr val="000000"/>
                </a:solidFill>
              </a:rPr>
              <a:t>Método de acceso secuencial indexado de IBM (ISAM)</a:t>
            </a:r>
          </a:p>
          <a:p>
            <a:pPr xmlns:a="http://schemas.openxmlformats.org/drawingml/2006/main"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dirty="0">
                <a:solidFill>
                  <a:srgbClr val="000000"/>
                </a:solidFill>
              </a:rPr>
              <a:t>Índice maestro pequeño, apunta a bloques de disco del índice secundario</a:t>
            </a:r>
          </a:p>
          <a:p>
            <a:pPr xmlns:a="http://schemas.openxmlformats.org/drawingml/2006/main"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dirty="0">
                <a:solidFill>
                  <a:srgbClr val="000000"/>
                </a:solidFill>
              </a:rPr>
              <a:t>Archivo mantenido ordenado según una clave definida</a:t>
            </a:r>
          </a:p>
          <a:p>
            <a:pPr xmlns:a="http://schemas.openxmlformats.org/drawingml/2006/main"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dirty="0">
                <a:solidFill>
                  <a:srgbClr val="000000"/>
                </a:solidFill>
              </a:rPr>
              <a:t>Todo hecho por el sistema operativo</a:t>
            </a:r>
          </a:p>
          <a:p>
            <a:pPr xmlns:a="http://schemas.openxmlformats.org/drawingml/2006/main">
              <a:lnSpc>
                <a:spcPct val="90000"/>
              </a:lnSpc>
              <a:tabLst>
                <a:tab pos="3203575" algn="l"/>
                <a:tab pos="4056063" algn="l"/>
              </a:tabLst>
            </a:pPr>
            <a:r xmlns:a="http://schemas.openxmlformats.org/drawingml/2006/main">
              <a:rPr lang="es" altLang="en-US" dirty="0">
                <a:solidFill>
                  <a:srgbClr val="000000"/>
                </a:solidFill>
              </a:rPr>
              <a:t>El sistema operativo VMS proporciona archivos índices y relativos como otro ejemplo (consulte la siguiente diapositiva)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A42A939-E00C-46BC-837A-EEE742FD0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924" y="234792"/>
            <a:ext cx="8229600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Ejemplo de índice y archivos relativos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7D43C653-7851-47FA-A2BF-AAF5D7D3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1320800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254618"/>
            <a:ext cx="8229600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Estructura de directorios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1374775"/>
            <a:ext cx="7441811" cy="354013"/>
          </a:xfrm>
        </p:spPr>
        <p:txBody>
          <a:bodyPr/>
          <a:lstStyle/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es" altLang="en-US"/>
              <a:t>Una colección de nodos que contienen información sobre todos los archivos.</a:t>
            </a: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360C502E-5BFA-41E9-810D-89C36E48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3FDB43A9-6554-43F8-833E-81DE5E340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B03B66F4-4724-42DB-B735-50CD3D2A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F85205C0-54EF-4A5D-8891-6D36AD3B0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6946C25F-9B8A-4504-BA50-A6886A13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C781434B-8AC6-4807-A1A6-40D346F6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en-US">
                <a:latin typeface="Helvetica" panose="020B0604020202020204" pitchFamily="34" charset="0"/>
              </a:rPr>
              <a:t>F 1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4FC46B06-EA17-41D6-88BC-EFEB264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en-US">
                <a:latin typeface="Helvetica" panose="020B0604020202020204" pitchFamily="34" charset="0"/>
              </a:rPr>
              <a:t>F 2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B2AA1E36-565D-444B-8A52-8D2FE734C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en-US">
                <a:latin typeface="Helvetica" panose="020B0604020202020204" pitchFamily="34" charset="0"/>
              </a:rPr>
              <a:t>F 3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C52927E5-54A4-402D-98B8-FBDD1AF6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en-US">
                <a:latin typeface="Helvetica" panose="020B0604020202020204" pitchFamily="34" charset="0"/>
              </a:rPr>
              <a:t>F 4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4F284C7C-4DBB-4C1B-B934-6951910BB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en-US">
                <a:latin typeface="Helvetica" panose="020B0604020202020204" pitchFamily="34" charset="0"/>
              </a:rPr>
              <a:t>f norte</a:t>
            </a:r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9DE88A2D-073F-4A26-8C4E-062076F4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D256AF67-C6F1-491E-B3C0-A398C36C1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11B52A41-A5D9-413B-AE33-AD7B44655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621D2A7F-0777-4D01-B50F-FD008A7FA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6FA6F68F-040F-4841-814A-FC7AD19C1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19">
            <a:extLst>
              <a:ext uri="{FF2B5EF4-FFF2-40B4-BE49-F238E27FC236}">
                <a16:creationId xmlns:a16="http://schemas.microsoft.com/office/drawing/2014/main" id="{4E6B083E-4FC6-49B7-A233-A7C1F954F3F1}"/>
              </a:ext>
            </a:extLst>
          </p:cNvPr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Freeform 20">
            <a:extLst>
              <a:ext uri="{FF2B5EF4-FFF2-40B4-BE49-F238E27FC236}">
                <a16:creationId xmlns:a16="http://schemas.microsoft.com/office/drawing/2014/main" id="{1844DAC9-3BBB-4646-B35A-7469CB2F5E62}"/>
              </a:ext>
            </a:extLst>
          </p:cNvPr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23189EB2-8D7F-4B66-A870-372F9080B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es" altLang="en-US">
                <a:latin typeface="Helvetica" panose="020B0604020202020204" pitchFamily="34" charset="0"/>
              </a:rPr>
              <a:t>Directorio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B68D5038-6AED-4F92-9219-4892CB69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es" altLang="en-US">
                <a:latin typeface="Helvetica" panose="020B0604020202020204" pitchFamily="34" charset="0"/>
              </a:rPr>
              <a:t>Archivos</a:t>
            </a:r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66B718BB-137B-450B-95B5-BF8EB0DB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38800"/>
            <a:ext cx="76025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 xmlns:a="http://schemas.openxmlformats.org/drawingml/2006/main">
              <a:rPr lang="es" altLang="en-US">
                <a:latin typeface="Helvetica" panose="020B0604020202020204" pitchFamily="34" charset="0"/>
              </a:rPr>
              <a:t>Tanto la estructura de directorios como los archivos residen en el disco.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3F8973-D50F-4DF1-AD92-3DC692F2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061" y="240330"/>
            <a:ext cx="7929563" cy="576263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Describir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C2A110-A4D8-43F4-9C09-95BEEA7D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060" y="1233488"/>
            <a:ext cx="7718425" cy="3494087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Concepto de archivo</a:t>
            </a:r>
          </a:p>
          <a:p>
            <a:r xmlns:a="http://schemas.openxmlformats.org/drawingml/2006/main">
              <a:rPr lang="es" altLang="en-US" dirty="0"/>
              <a:t>Métodos de acceso</a:t>
            </a:r>
          </a:p>
          <a:p>
            <a:r xmlns:a="http://schemas.openxmlformats.org/drawingml/2006/main">
              <a:rPr lang="es" altLang="en-US" dirty="0"/>
              <a:t>Estructura de disco y directorio</a:t>
            </a:r>
          </a:p>
          <a:p>
            <a:r xmlns:a="http://schemas.openxmlformats.org/drawingml/2006/main">
              <a:rPr lang="es" altLang="en-US" dirty="0"/>
              <a:t>Montaje del sistema de archivos</a:t>
            </a:r>
          </a:p>
          <a:p>
            <a:r xmlns:a="http://schemas.openxmlformats.org/drawingml/2006/main">
              <a:rPr lang="es" altLang="en-US" dirty="0"/>
              <a:t>Compartición de archivos</a:t>
            </a:r>
          </a:p>
          <a:p>
            <a:r xmlns:a="http://schemas.openxmlformats.org/drawingml/2006/main">
              <a:rPr lang="es" altLang="en-US" dirty="0"/>
              <a:t>Proteccion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5BE7AEC-07DA-4065-A39B-D62187306F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562" y="244705"/>
            <a:ext cx="8229600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Estructura del disco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DD9C32BF-30B5-4B23-8669-58D6AE49D8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7747" y="1287624"/>
            <a:ext cx="7716415" cy="4363876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El disco se puede subdividir en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particiones.</a:t>
            </a:r>
          </a:p>
          <a:p>
            <a:r xmlns:a="http://schemas.openxmlformats.org/drawingml/2006/main">
              <a:rPr lang="es" altLang="en-US" dirty="0"/>
              <a:t>Los discos o particiones pueden ser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RAID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dirty="0"/>
              <a:t>protegido contra fallas</a:t>
            </a:r>
          </a:p>
          <a:p>
            <a:r xmlns:a="http://schemas.openxmlformats.org/drawingml/2006/main">
              <a:rPr lang="es" altLang="en-US" dirty="0"/>
              <a:t>El disco o la partición se pueden usar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sin formato</a:t>
            </a:r>
            <a:r xmlns:a="http://schemas.openxmlformats.org/drawingml/2006/main">
              <a:rPr lang="es" altLang="en-US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dirty="0"/>
              <a:t>– sin sistema de archivos, o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formateado</a:t>
            </a:r>
            <a:r xmlns:a="http://schemas.openxmlformats.org/drawingml/2006/main">
              <a:rPr lang="es" altLang="en-US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dirty="0"/>
              <a:t>con un sistema de archivos</a:t>
            </a:r>
          </a:p>
          <a:p>
            <a:r xmlns:a="http://schemas.openxmlformats.org/drawingml/2006/main">
              <a:rPr lang="es" altLang="en-US" dirty="0"/>
              <a:t>Particiones también conocidas como minidiscos, rebanadas.</a:t>
            </a:r>
          </a:p>
          <a:p>
            <a:r xmlns:a="http://schemas.openxmlformats.org/drawingml/2006/main">
              <a:rPr lang="es" altLang="en-US" dirty="0"/>
              <a:t>Entidad que contiene el sistema de archivos conocido como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volumen.</a:t>
            </a:r>
          </a:p>
          <a:p>
            <a:r xmlns:a="http://schemas.openxmlformats.org/drawingml/2006/main">
              <a:rPr lang="es" altLang="en-US" dirty="0"/>
              <a:t>Cada volumen que contiene un sistema de archivos también rastrea la información de ese sistema de archivos </a:t>
            </a:r>
            <a:r xmlns:a="http://schemas.openxmlformats.org/drawingml/2006/main">
              <a:rPr lang="es" altLang="en-US" dirty="0"/>
              <a:t>en </a:t>
            </a:r>
            <a:r xmlns:a="http://schemas.openxmlformats.org/drawingml/2006/main">
              <a:rPr lang="es" altLang="ja-JP" dirty="0"/>
              <a:t>el </a:t>
            </a:r>
            <a:r xmlns:a="http://schemas.openxmlformats.org/drawingml/2006/main">
              <a:rPr lang="es" altLang="ja-JP" b="1" dirty="0">
                <a:solidFill>
                  <a:srgbClr val="006699"/>
                </a:solidFill>
                <a:latin typeface="+mj-lt"/>
              </a:rPr>
              <a:t>dispositivo.</a:t>
            </a:r>
            <a:r xmlns:a="http://schemas.openxmlformats.org/drawingml/2006/main">
              <a:rPr lang="es" altLang="ja-JP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ja-JP" b="1" dirty="0">
                <a:solidFill>
                  <a:srgbClr val="006699"/>
                </a:solidFill>
                <a:latin typeface="+mj-lt"/>
              </a:rPr>
              <a:t>directorio</a:t>
            </a:r>
            <a:r xmlns:a="http://schemas.openxmlformats.org/drawingml/2006/main">
              <a:rPr lang="es" altLang="ja-JP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ja-JP" dirty="0"/>
              <a:t>o </a:t>
            </a:r>
            <a:r xmlns:a="http://schemas.openxmlformats.org/drawingml/2006/main">
              <a:rPr lang="es" altLang="ja-JP" b="1" dirty="0">
                <a:solidFill>
                  <a:srgbClr val="006699"/>
                </a:solidFill>
                <a:latin typeface="+mj-lt"/>
              </a:rPr>
              <a:t>volumen</a:t>
            </a:r>
            <a:r xmlns:a="http://schemas.openxmlformats.org/drawingml/2006/main">
              <a:rPr lang="es" altLang="ja-JP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ja-JP" b="1" dirty="0">
                <a:solidFill>
                  <a:srgbClr val="006699"/>
                </a:solidFill>
                <a:latin typeface="+mj-lt"/>
              </a:rPr>
              <a:t>mesa</a:t>
            </a:r>
            <a:r xmlns:a="http://schemas.openxmlformats.org/drawingml/2006/main">
              <a:rPr lang="es" altLang="ja-JP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ja-JP" b="1" dirty="0">
                <a:solidFill>
                  <a:srgbClr val="006699"/>
                </a:solidFill>
                <a:latin typeface="+mj-lt"/>
              </a:rPr>
              <a:t>de</a:t>
            </a:r>
            <a:r xmlns:a="http://schemas.openxmlformats.org/drawingml/2006/main">
              <a:rPr lang="es" altLang="ja-JP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ja-JP" b="1" dirty="0">
                <a:solidFill>
                  <a:srgbClr val="006699"/>
                </a:solidFill>
                <a:latin typeface="+mj-lt"/>
              </a:rPr>
              <a:t>contenido</a:t>
            </a:r>
          </a:p>
          <a:p>
            <a:r xmlns:a="http://schemas.openxmlformats.org/drawingml/2006/main">
              <a:rPr lang="es" altLang="en-US" dirty="0"/>
              <a:t>Así como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de uso general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archivo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sistemas</a:t>
            </a:r>
            <a:r xmlns:a="http://schemas.openxmlformats.org/drawingml/2006/main">
              <a:rPr lang="es" altLang="en-US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dirty="0"/>
              <a:t>Hay muchos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propósitos especiales.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archivo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sistemas </a:t>
            </a:r>
            <a:r xmlns:a="http://schemas.openxmlformats.org/drawingml/2006/main">
              <a:rPr lang="es" altLang="en-US" dirty="0"/>
              <a:t>, frecuentemente todos dentro del mismo sistema operativo o computadora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A0EE9D2-5A50-485B-995D-057614792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3220" y="235373"/>
            <a:ext cx="8229600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Una organización típica de sistema de archivos</a:t>
            </a:r>
          </a:p>
        </p:txBody>
      </p:sp>
      <p:pic>
        <p:nvPicPr>
          <p:cNvPr id="23555" name="Picture 6" descr="10">
            <a:extLst>
              <a:ext uri="{FF2B5EF4-FFF2-40B4-BE49-F238E27FC236}">
                <a16:creationId xmlns:a16="http://schemas.microsoft.com/office/drawing/2014/main" id="{11F23387-FC88-4FE8-879E-C7AACF67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187450"/>
            <a:ext cx="691038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C8058584-11C1-41DB-99D5-09F204749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35374"/>
            <a:ext cx="8229600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Tipos de sistemas de archivos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AD147D40-244B-495A-95A4-1E30381E8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410" y="1284353"/>
            <a:ext cx="7688423" cy="4530725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Hablamos principalmente de sistemas de archivos de propósito general.</a:t>
            </a:r>
          </a:p>
          <a:p>
            <a:r xmlns:a="http://schemas.openxmlformats.org/drawingml/2006/main">
              <a:rPr lang="es" altLang="en-US" dirty="0"/>
              <a:t>Pero los sistemas frecuentemente tienen muchos sistemas de archivos, algunos de propósito general y otros de propósito especial.</a:t>
            </a:r>
          </a:p>
          <a:p>
            <a:r xmlns:a="http://schemas.openxmlformats.org/drawingml/2006/main">
              <a:rPr lang="es" altLang="en-US" dirty="0"/>
              <a:t>Considere que Solaris tiene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 err="1"/>
              <a:t>tmpfs </a:t>
            </a:r>
            <a:r xmlns:a="http://schemas.openxmlformats.org/drawingml/2006/main">
              <a:rPr lang="es" altLang="en-US" dirty="0"/>
              <a:t>: FS volátil basado en memoria para E/S rápidas y temporales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 err="1"/>
              <a:t>objfs </a:t>
            </a:r>
            <a:r xmlns:a="http://schemas.openxmlformats.org/drawingml/2006/main">
              <a:rPr lang="es" altLang="en-US" dirty="0"/>
              <a:t>: interfaz con la memoria del kernel para obtener símbolos del kernel para depurar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 err="1"/>
              <a:t>ctfs </a:t>
            </a:r>
            <a:r xmlns:a="http://schemas.openxmlformats.org/drawingml/2006/main">
              <a:rPr lang="es" altLang="en-US" dirty="0"/>
              <a:t>– sistema de archivos de contrato para gestionar demonios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 err="1"/>
              <a:t>lofs </a:t>
            </a:r>
            <a:r xmlns:a="http://schemas.openxmlformats.org/drawingml/2006/main">
              <a:rPr lang="es" altLang="en-US" dirty="0"/>
              <a:t>: el sistema de archivos loopback permite acceder a un FS en lugar de otro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 err="1"/>
              <a:t>procfs </a:t>
            </a:r>
            <a:r xmlns:a="http://schemas.openxmlformats.org/drawingml/2006/main">
              <a:rPr lang="es" altLang="en-US" dirty="0"/>
              <a:t>: interfaz del kernel para procesar estructuras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 err="1"/>
              <a:t>ufs </a:t>
            </a:r>
            <a:r xmlns:a="http://schemas.openxmlformats.org/drawingml/2006/main">
              <a:rPr lang="es" altLang="en-US" dirty="0"/>
              <a:t>, </a:t>
            </a:r>
            <a:r xmlns:a="http://schemas.openxmlformats.org/drawingml/2006/main">
              <a:rPr lang="es" altLang="en-US" dirty="0" err="1"/>
              <a:t>zfs </a:t>
            </a:r>
            <a:r xmlns:a="http://schemas.openxmlformats.org/drawingml/2006/main">
              <a:rPr lang="es" altLang="en-US" dirty="0"/>
              <a:t>: sistemas de archivos de propósito general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CF19F4-426B-4C1D-B08A-FA62E4E6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303" y="244122"/>
            <a:ext cx="8229600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Operaciones realizadas en el directorio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B69FBC2-80F7-43A8-A6AB-561417C6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03" y="1278809"/>
            <a:ext cx="7678899" cy="4530725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Buscar un archivo</a:t>
            </a:r>
          </a:p>
          <a:p>
            <a:endParaRPr lang="en-US" altLang="en-US" sz="800" dirty="0"/>
          </a:p>
          <a:p>
            <a:r xmlns:a="http://schemas.openxmlformats.org/drawingml/2006/main">
              <a:rPr lang="es" altLang="en-US" dirty="0"/>
              <a:t>Crear un archivo</a:t>
            </a:r>
          </a:p>
          <a:p>
            <a:endParaRPr lang="en-US" altLang="en-US" sz="800" dirty="0"/>
          </a:p>
          <a:p>
            <a:r xmlns:a="http://schemas.openxmlformats.org/drawingml/2006/main">
              <a:rPr lang="es" altLang="en-US" dirty="0"/>
              <a:t>Eliminar un archivo</a:t>
            </a:r>
          </a:p>
          <a:p>
            <a:endParaRPr lang="en-US" altLang="en-US" sz="800" dirty="0"/>
          </a:p>
          <a:p>
            <a:r xmlns:a="http://schemas.openxmlformats.org/drawingml/2006/main">
              <a:rPr lang="es" altLang="en-US" dirty="0"/>
              <a:t>Listar un directorio</a:t>
            </a:r>
          </a:p>
          <a:p>
            <a:endParaRPr lang="en-US" altLang="en-US" sz="800" dirty="0"/>
          </a:p>
          <a:p>
            <a:r xmlns:a="http://schemas.openxmlformats.org/drawingml/2006/main">
              <a:rPr lang="es" altLang="en-US" dirty="0"/>
              <a:t>Cambiar el nombre de un archivo</a:t>
            </a:r>
          </a:p>
          <a:p>
            <a:endParaRPr lang="en-US" altLang="en-US" sz="800" dirty="0"/>
          </a:p>
          <a:p>
            <a:r xmlns:a="http://schemas.openxmlformats.org/drawingml/2006/main">
              <a:rPr lang="es" altLang="en-US" dirty="0"/>
              <a:t>Atravesar el sistema de archivos.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295" y="343940"/>
            <a:ext cx="7743825" cy="45720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Organización del directorio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9B2879-15AF-4085-9167-1D59489A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49" y="1804472"/>
            <a:ext cx="7374683" cy="4460875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Eficiencia: localizar un archivo rápidamente</a:t>
            </a:r>
          </a:p>
          <a:p>
            <a:r xmlns:a="http://schemas.openxmlformats.org/drawingml/2006/main">
              <a:rPr lang="es" altLang="en-US" dirty="0"/>
              <a:t>Denominación: conveniente para los usuarios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Dos usuarios pueden tener el mismo nombre para diferentes archivos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Un mismo archivo puede tener varios nombres diferentes</a:t>
            </a:r>
          </a:p>
          <a:p>
            <a:r xmlns:a="http://schemas.openxmlformats.org/drawingml/2006/main">
              <a:rPr lang="es" altLang="en-US" dirty="0"/>
              <a:t>Agrupación: agrupación lógica de archivos por propiedades (por ejemplo, todos los programas Java, todos los juegos,…)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43EDD4-1D08-4BC5-8A60-7A07B4E8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56784"/>
            <a:ext cx="718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 xmlns:a="http://schemas.openxmlformats.org/drawingml/2006/main">
              <a:rPr lang="es" altLang="en-US" dirty="0">
                <a:latin typeface="Helvetica" panose="020B0604020202020204" pitchFamily="34" charset="0"/>
              </a:rPr>
              <a:t>El directorio está organizado lógicamente para obtener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748"/>
            <a:ext cx="8229600" cy="576263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Directorio de un solo nivel</a:t>
            </a:r>
            <a:endParaRPr xmlns:a="http://schemas.openxmlformats.org/drawingml/2006/main" lang="en-US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992309-99B3-429C-97D5-9162A215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242527"/>
            <a:ext cx="7275512" cy="4130675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Un directorio único para todos los usuarios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 xmlns:a="http://schemas.openxmlformats.org/drawingml/2006/main">
              <a:rPr lang="es" altLang="en-US" dirty="0"/>
              <a:t>problema de nombres</a:t>
            </a:r>
          </a:p>
          <a:p>
            <a:r xmlns:a="http://schemas.openxmlformats.org/drawingml/2006/main">
              <a:rPr lang="es" altLang="en-US" dirty="0"/>
              <a:t>problema de agrupación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829902"/>
            <a:ext cx="61007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244704"/>
            <a:ext cx="8229600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Directorio de dos niveles</a:t>
            </a:r>
            <a:endParaRPr xmlns:a="http://schemas.openxmlformats.org/drawingml/2006/main" lang="en-US" altLang="en-US" sz="24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B33359-9268-4EDE-93A3-90B81EE48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7869237" cy="555625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Directorio separado para cada usuario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4111625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xmlns:a="http://schemas.openxmlformats.org/drawingml/2006/main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 xmlns:a="http://schemas.openxmlformats.org/drawingml/2006/main">
              <a:rPr kumimoji="1" lang="es" altLang="en-US" dirty="0">
                <a:latin typeface="Helvetica" panose="020B0604020202020204" pitchFamily="34" charset="0"/>
              </a:rPr>
              <a:t>Nombre de ruta</a:t>
            </a:r>
          </a:p>
          <a:p>
            <a:pPr xmlns:a="http://schemas.openxmlformats.org/drawingml/2006/main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 xmlns:a="http://schemas.openxmlformats.org/drawingml/2006/main">
              <a:rPr kumimoji="1" lang="es" altLang="en-US" dirty="0">
                <a:latin typeface="Helvetica" panose="020B0604020202020204" pitchFamily="34" charset="0"/>
              </a:rPr>
              <a:t>Puede tener el mismo nombre de archivo para diferentes usuarios</a:t>
            </a:r>
          </a:p>
          <a:p>
            <a:pPr xmlns:a="http://schemas.openxmlformats.org/drawingml/2006/main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 xmlns:a="http://schemas.openxmlformats.org/drawingml/2006/main">
              <a:rPr kumimoji="1" lang="es" altLang="en-US" dirty="0">
                <a:latin typeface="Helvetica" panose="020B0604020202020204" pitchFamily="34" charset="0"/>
              </a:rPr>
              <a:t>Búsqueda eficiente</a:t>
            </a:r>
          </a:p>
          <a:p>
            <a:pPr xmlns:a="http://schemas.openxmlformats.org/drawingml/2006/main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 xmlns:a="http://schemas.openxmlformats.org/drawingml/2006/main">
              <a:rPr kumimoji="1" lang="es" altLang="en-US" dirty="0">
                <a:latin typeface="Helvetica" panose="020B0604020202020204" pitchFamily="34" charset="0"/>
              </a:rPr>
              <a:t>Sin capacidad de agrupación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:a16="http://schemas.microsoft.com/office/drawing/2014/main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724025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93" y="244705"/>
            <a:ext cx="8229600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Directorios estructurados en árbol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39838"/>
            <a:ext cx="69151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66805D3-99ED-4624-97B7-43C1CC895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8964" y="249661"/>
            <a:ext cx="8229600" cy="576263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Directorios estructurados en árbol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F7E9DC7-71FD-479D-8624-1A9927453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3" y="1350088"/>
            <a:ext cx="7613781" cy="4530725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Búsqueda eficiente</a:t>
            </a:r>
            <a:br xmlns:a="http://schemas.openxmlformats.org/drawingml/2006/main">
              <a:rPr lang="en-US" altLang="en-US" dirty="0"/>
            </a:br>
            <a:endParaRPr xmlns:a="http://schemas.openxmlformats.org/drawingml/2006/main" lang="en-US" altLang="en-US" dirty="0"/>
          </a:p>
          <a:p>
            <a:r xmlns:a="http://schemas.openxmlformats.org/drawingml/2006/main">
              <a:rPr lang="es" altLang="en-US" dirty="0"/>
              <a:t>Capacidad de agrupación</a:t>
            </a:r>
            <a:br xmlns:a="http://schemas.openxmlformats.org/drawingml/2006/main">
              <a:rPr lang="en-US" altLang="en-US" dirty="0"/>
            </a:br>
            <a:endParaRPr xmlns:a="http://schemas.openxmlformats.org/drawingml/2006/main" lang="en-US" altLang="en-US" dirty="0"/>
          </a:p>
          <a:p>
            <a:r xmlns:a="http://schemas.openxmlformats.org/drawingml/2006/main">
              <a:rPr lang="es" altLang="en-US" dirty="0"/>
              <a:t>Directorio actual (directorio de trabajo)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/spell/correo/prog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 de tipos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BDE1F1-2505-4238-9EC4-F1264D6F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847" y="244123"/>
            <a:ext cx="8229600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Directorios estructurados en árbol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225E8E-BF7D-4B18-8AFA-C46913204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3600" y="1136650"/>
            <a:ext cx="7370763" cy="2992438"/>
          </a:xfrm>
        </p:spPr>
        <p:txBody>
          <a:bodyPr/>
          <a:lstStyle/>
          <a:p>
            <a:pPr xmlns:a="http://schemas.openxmlformats.org/drawingml/2006/main">
              <a:lnSpc>
                <a:spcPct val="90000"/>
              </a:lnSpc>
              <a:tabLst>
                <a:tab pos="2857500" algn="ctr"/>
              </a:tabLst>
            </a:pPr>
            <a:r xmlns:a="http://schemas.openxmlformats.org/drawingml/2006/main">
              <a:rPr lang="es" altLang="en-US" dirty="0"/>
              <a:t>Nombre de ruta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absoluto </a:t>
            </a:r>
            <a:r xmlns:a="http://schemas.openxmlformats.org/drawingml/2006/main">
              <a:rPr lang="es" altLang="en-US" dirty="0"/>
              <a:t>o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relativo</a:t>
            </a:r>
          </a:p>
          <a:p>
            <a:pPr xmlns:a="http://schemas.openxmlformats.org/drawingml/2006/main">
              <a:lnSpc>
                <a:spcPct val="90000"/>
              </a:lnSpc>
              <a:tabLst>
                <a:tab pos="2857500" algn="ctr"/>
              </a:tabLst>
            </a:pPr>
            <a:r xmlns:a="http://schemas.openxmlformats.org/drawingml/2006/main">
              <a:rPr lang="es" altLang="en-US" dirty="0"/>
              <a:t>La creación de un nuevo archivo se realiza en el directorio actual.</a:t>
            </a:r>
          </a:p>
          <a:p>
            <a:pPr xmlns:a="http://schemas.openxmlformats.org/drawingml/2006/main">
              <a:lnSpc>
                <a:spcPct val="90000"/>
              </a:lnSpc>
              <a:tabLst>
                <a:tab pos="2857500" algn="ctr"/>
              </a:tabLst>
            </a:pPr>
            <a:r xmlns:a="http://schemas.openxmlformats.org/drawingml/2006/main">
              <a:rPr lang="es" altLang="en-US" dirty="0"/>
              <a:t>Eliminar un archivo</a:t>
            </a:r>
          </a:p>
          <a:p>
            <a:pPr xmlns:a="http://schemas.openxmlformats.org/drawingml/2006/main">
              <a:lnSpc>
                <a:spcPct val="90000"/>
              </a:lnSpc>
              <a:buFont typeface="Monotype Sorts" pitchFamily="-84" charset="2"/>
              <a:buNone/>
              <a:tabLst>
                <a:tab pos="2857500" algn="ctr"/>
              </a:tabLst>
            </a:pPr>
            <a:r xmlns:a="http://schemas.openxmlformats.org/drawingml/2006/main">
              <a:rPr lang="es" altLang="en-US" dirty="0"/>
              <a:t>  </a:t>
            </a:r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&lt;nombre-archivo&gt;</a:t>
            </a:r>
          </a:p>
          <a:p>
            <a:pPr xmlns:a="http://schemas.openxmlformats.org/drawingml/2006/main">
              <a:lnSpc>
                <a:spcPct val="90000"/>
              </a:lnSpc>
              <a:tabLst>
                <a:tab pos="2857500" algn="ctr"/>
              </a:tabLst>
            </a:pPr>
            <a:r xmlns:a="http://schemas.openxmlformats.org/drawingml/2006/main">
              <a:rPr lang="es" altLang="en-US" dirty="0"/>
              <a:t>La creación de un nuevo subdirectorio se realiza en el directorio actual.</a:t>
            </a:r>
          </a:p>
          <a:p>
            <a:pPr xmlns:a="http://schemas.openxmlformats.org/drawingml/2006/main"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 xmlns:a="http://schemas.openxmlformats.org/drawingml/2006/main">
              <a:rPr lang="es" altLang="en-US" dirty="0"/>
              <a:t>  </a:t>
            </a:r>
            <a:r xmlns:a="http://schemas.openxmlformats.org/drawingml/2006/main">
              <a:rPr lang="e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</a:t>
            </a:r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&lt;dir-nombre&gt; </a:t>
            </a:r>
            <a:r xmlns:a="http://schemas.openxmlformats.org/drawingml/2006/main">
              <a:rPr lang="e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pPr xmlns:a="http://schemas.openxmlformats.org/drawingml/2006/main"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 xmlns:a="http://schemas.openxmlformats.org/drawingml/2006/main">
              <a:rPr lang="es" altLang="en-US" dirty="0"/>
              <a:t>Ejemplo: si está en el directorio actual </a:t>
            </a:r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xmlns:a="http://schemas.openxmlformats.org/drawingml/2006/main"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 xmlns:a="http://schemas.openxmlformats.org/drawingml/2006/main">
              <a:rPr lang="e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recuento </a:t>
            </a:r>
            <a:r xmlns:a="http://schemas.openxmlformats.org/drawingml/2006/main">
              <a:rPr lang="e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mkdir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:a16="http://schemas.microsoft.com/office/drawing/2014/main" id="{C4796BEF-77B3-4BDD-A44D-A76EC074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 xmlns:a="http://schemas.openxmlformats.org/drawingml/2006/main">
              <a:rPr lang="es" altLang="en-US" sz="2000">
                <a:latin typeface="Helvetica" panose="020B0604020202020204" pitchFamily="34" charset="0"/>
              </a:rPr>
              <a:t>Eliminando </a:t>
            </a:r>
            <a:r xmlns:a="http://schemas.openxmlformats.org/drawingml/2006/main">
              <a:rPr lang="es" altLang="en-US" sz="2000">
                <a:latin typeface="Helvetica" panose="020B0604020202020204" pitchFamily="34" charset="0"/>
              </a:rPr>
              <a:t>“ </a:t>
            </a:r>
            <a:r xmlns:a="http://schemas.openxmlformats.org/drawingml/2006/main">
              <a:rPr lang="es" altLang="ja-JP" sz="2000">
                <a:latin typeface="Helvetica" panose="020B0604020202020204" pitchFamily="34" charset="0"/>
              </a:rPr>
              <a:t>correo </a:t>
            </a:r>
            <a:r xmlns:a="http://schemas.openxmlformats.org/drawingml/2006/main">
              <a:rPr lang="es" altLang="en-US" sz="2000">
                <a:latin typeface="Helvetica" panose="020B0604020202020204" pitchFamily="34" charset="0"/>
              </a:rPr>
              <a:t>”</a:t>
            </a:r>
            <a:r xmlns:a="http://schemas.openxmlformats.org/drawingml/2006/main">
              <a:rPr lang="es" altLang="ja-JP" sz="2000">
                <a:latin typeface="Helvetica" panose="020B0604020202020204" pitchFamily="34" charset="0"/>
              </a:rPr>
              <a:t> </a:t>
            </a:r>
            <a:r xmlns:a="http://schemas.openxmlformats.org/drawingml/2006/main">
              <a:rPr lang="es" altLang="ja-JP" sz="2000">
                <a:latin typeface="Helvetica" panose="020B0604020202020204" pitchFamily="34" charset="0"/>
                <a:sym typeface="Symbol" panose="05050102010706020507" pitchFamily="18" charset="2"/>
              </a:rPr>
              <a:t> eliminar todo el subárbol raíz de </a:t>
            </a:r>
            <a:r xmlns:a="http://schemas.openxmlformats.org/drawingml/2006/main">
              <a:rPr lang="es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" </a:t>
            </a:r>
            <a:r xmlns:a="http://schemas.openxmlformats.org/drawingml/2006/main">
              <a:rPr lang="es" altLang="ja-JP" sz="2000">
                <a:latin typeface="Helvetica" panose="020B0604020202020204" pitchFamily="34" charset="0"/>
                <a:sym typeface="Symbol" panose="05050102010706020507" pitchFamily="18" charset="2"/>
              </a:rPr>
              <a:t>correo </a:t>
            </a:r>
            <a:r xmlns:a="http://schemas.openxmlformats.org/drawingml/2006/main">
              <a:rPr lang="es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"</a:t>
            </a:r>
            <a:endParaRPr xmlns:a="http://schemas.openxmlformats.org/drawingml/2006/main"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FC81682E-CF05-4DC4-841B-08EC50E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4100513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594F17E-A241-488A-BC65-2AAC5ED0B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9748"/>
            <a:ext cx="8229600" cy="576263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/>
              <a:t>Objetivos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71A58D-A8E3-4A35-A32D-F80D44774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71" y="1233488"/>
            <a:ext cx="7632438" cy="4530725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Explicar la función de los sistemas de archivos.</a:t>
            </a:r>
          </a:p>
          <a:p>
            <a:r xmlns:a="http://schemas.openxmlformats.org/drawingml/2006/main">
              <a:rPr lang="es" altLang="en-US" dirty="0"/>
              <a:t>Describir las interfaces a los sistemas de archivos.</a:t>
            </a:r>
          </a:p>
          <a:p>
            <a:r xmlns:a="http://schemas.openxmlformats.org/drawingml/2006/main">
              <a:rPr lang="es" altLang="en-US" dirty="0"/>
              <a:t>Analizar las ventajas y desventajas del diseño del sistema de archivos, incluidos los métodos de acceso, el intercambio de archivos, el bloqueo de archivos y las estructuras de directorios.</a:t>
            </a:r>
          </a:p>
          <a:p>
            <a:r xmlns:a="http://schemas.openxmlformats.org/drawingml/2006/main">
              <a:rPr lang="es" altLang="en-US" dirty="0"/>
              <a:t>Para explorar la protección del sistema de archivos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186" y="244123"/>
            <a:ext cx="8229600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Directorios de gráficos acíclicos</a:t>
            </a:r>
            <a:endParaRPr xmlns:a="http://schemas.openxmlformats.org/drawingml/2006/main" lang="en-US" altLang="en-US" sz="24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F1500EF-5192-4078-8D70-C47011CA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867" y="1093788"/>
            <a:ext cx="7029450" cy="522287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Tener subdirectorios y archivos compartidos.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:a16="http://schemas.microsoft.com/office/drawing/2014/main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1677988"/>
            <a:ext cx="49609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257827"/>
            <a:ext cx="7718425" cy="576263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Directorios de gráficos acíclicos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DBADA-C34E-4024-A3E9-3C106235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264" y="1120775"/>
            <a:ext cx="7564437" cy="4530725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Dos nombres diferentes (aliasing)</a:t>
            </a:r>
          </a:p>
          <a:p>
            <a:r xmlns:a="http://schemas.openxmlformats.org/drawingml/2006/main">
              <a:rPr lang="es" altLang="en-US" dirty="0"/>
              <a:t>Si </a:t>
            </a:r>
            <a:r xmlns:a="http://schemas.openxmlformats.org/drawingml/2006/main">
              <a:rPr lang="es" altLang="en-US" b="1" i="1" dirty="0" err="1"/>
              <a:t>dict </a:t>
            </a:r>
            <a:r xmlns:a="http://schemas.openxmlformats.org/drawingml/2006/main">
              <a:rPr lang="es" altLang="en-US" dirty="0"/>
              <a:t>elimina </a:t>
            </a:r>
            <a:r xmlns:a="http://schemas.openxmlformats.org/drawingml/2006/main">
              <a:rPr lang="es" altLang="en-US" b="1" i="1" dirty="0"/>
              <a:t>la lista</a:t>
            </a:r>
            <a:r xmlns:a="http://schemas.openxmlformats.org/drawingml/2006/main">
              <a:rPr lang="es" altLang="en-US" dirty="0"/>
              <a:t> </a:t>
            </a:r>
            <a:r xmlns:a="http://schemas.openxmlformats.org/drawingml/2006/main">
              <a:rPr lang="es" altLang="en-US" dirty="0">
                <a:sym typeface="Symbol" panose="05050102010706020507" pitchFamily="18" charset="2"/>
              </a:rPr>
              <a:t> puntero colgante</a:t>
            </a:r>
          </a:p>
          <a:p>
            <a:pPr xmlns:a="http://schemas.openxmlformats.org/drawingml/2006/main">
              <a:buFont typeface="Monotype Sorts" pitchFamily="-84" charset="2"/>
              <a:buNone/>
            </a:pPr>
            <a:r xmlns:a="http://schemas.openxmlformats.org/drawingml/2006/main">
              <a:rPr lang="es" altLang="en-US" dirty="0"/>
              <a:t>Soluciones: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 err="1"/>
              <a:t>Backpointers </a:t>
            </a:r>
            <a:r xmlns:a="http://schemas.openxmlformats.org/drawingml/2006/main">
              <a:rPr lang="es" altLang="en-US" dirty="0"/>
              <a:t>, para que podamos eliminar todos los punteros. </a:t>
            </a:r>
            <a:br xmlns:a="http://schemas.openxmlformats.org/drawingml/2006/main">
              <a:rPr lang="en-US" altLang="en-US" dirty="0"/>
            </a:br>
            <a:r xmlns:a="http://schemas.openxmlformats.org/drawingml/2006/main">
              <a:rPr lang="es" altLang="en-US" dirty="0"/>
              <a:t>Los registros de tamaño variable son un problema.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 err="1"/>
              <a:t>Retrospectivas </a:t>
            </a:r>
            <a:r xmlns:a="http://schemas.openxmlformats.org/drawingml/2006/main">
              <a:rPr lang="es" altLang="en-US" dirty="0"/>
              <a:t>que utilizan una organización en cadena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Solución de recuento de entradas</a:t>
            </a:r>
          </a:p>
          <a:p>
            <a:r xmlns:a="http://schemas.openxmlformats.org/drawingml/2006/main">
              <a:rPr lang="es" altLang="en-US" dirty="0"/>
              <a:t>Nuevo tipo de entrada de directorio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Enlace </a:t>
            </a:r>
            <a:r xmlns:a="http://schemas.openxmlformats.org/drawingml/2006/main">
              <a:rPr lang="es" altLang="en-US" dirty="0"/>
              <a:t>: otro nombre (puntero) a un archivo existente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Resolver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el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enlace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dirty="0"/>
              <a:t>– siga el puntero para localizar el archivo</a:t>
            </a:r>
            <a:endParaRPr xmlns:a="http://schemas.openxmlformats.org/drawingml/2006/main" lang="en-US" alt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87856A-A35F-4694-BA79-E5E5FE1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302" y="244705"/>
            <a:ext cx="7656512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Directorio de gráficos generales</a:t>
            </a:r>
            <a:endParaRPr xmlns:a="http://schemas.openxmlformats.org/drawingml/2006/main" lang="en-US" altLang="en-US" sz="2400" dirty="0"/>
          </a:p>
        </p:txBody>
      </p:sp>
      <p:pic>
        <p:nvPicPr>
          <p:cNvPr id="34819" name="Picture 6" descr="10">
            <a:extLst>
              <a:ext uri="{FF2B5EF4-FFF2-40B4-BE49-F238E27FC236}">
                <a16:creationId xmlns:a16="http://schemas.microsoft.com/office/drawing/2014/main" id="{76295A14-2EB3-45D4-833C-55974337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331913"/>
            <a:ext cx="661670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3EA828D-CDA3-431E-9172-1C1FFB14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401" y="244705"/>
            <a:ext cx="7707312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Directorio de gráficos generales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36FF0A-B503-40C8-B55A-E2550A346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0675" y="1191049"/>
            <a:ext cx="7707312" cy="4530725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¿Cómo garantizamos que no haya ciclos?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Permitir sólo enlaces a archivos, no a subdirectorios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Basura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recopilación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Cada vez que se agrega un nuevo enlace, utilice un algoritmo de detección de ciclos para determinar si está bien.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7FD060D-2C73-48CF-8942-3DBD292EF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75" y="239166"/>
            <a:ext cx="7718425" cy="576263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Montaje del sistema de archivos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D98F2EB-9860-4B19-BCC6-B743A43CE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6491287" cy="2828925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Se debe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montar un sistema de archivos </a:t>
            </a:r>
            <a:r xmlns:a="http://schemas.openxmlformats.org/drawingml/2006/main">
              <a:rPr lang="es" altLang="en-US" dirty="0"/>
              <a:t>antes de poder acceder a él.</a:t>
            </a:r>
            <a:endParaRPr xmlns:a="http://schemas.openxmlformats.org/drawingml/2006/main" lang="en-US" altLang="en-US" b="1" dirty="0">
              <a:solidFill>
                <a:srgbClr val="3366FF"/>
              </a:solidFill>
            </a:endParaRPr>
          </a:p>
          <a:p>
            <a:r xmlns:a="http://schemas.openxmlformats.org/drawingml/2006/main">
              <a:rPr lang="es" altLang="en-US" dirty="0"/>
              <a:t>Un sistema de archivos desmontado (es decir, la figura 11-11(b)) se monta en un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soporte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punto</a:t>
            </a:r>
          </a:p>
        </p:txBody>
      </p:sp>
      <p:pic>
        <p:nvPicPr>
          <p:cNvPr id="36868" name="Picture 1" descr="11_14.pdf">
            <a:extLst>
              <a:ext uri="{FF2B5EF4-FFF2-40B4-BE49-F238E27FC236}">
                <a16:creationId xmlns:a16="http://schemas.microsoft.com/office/drawing/2014/main" id="{12833ED3-05B0-48A4-8BD9-7A1D4F02F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2389188"/>
            <a:ext cx="5910262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4357501-83E4-4854-B9A7-6FA40DE39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123"/>
            <a:ext cx="8229600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Punto de montaje</a:t>
            </a:r>
            <a:endParaRPr xmlns:a="http://schemas.openxmlformats.org/drawingml/2006/main" lang="en-US" altLang="en-US" sz="2400" dirty="0"/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64E64CAE-ADC5-46F9-B605-0505598C1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266825"/>
            <a:ext cx="29845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3981EA3-EBBE-4F74-A2A2-066B1C4C4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166"/>
            <a:ext cx="8229600" cy="576263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Compartición de archivos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4BD1919-9017-4557-8F58-2364EF506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348" y="1162474"/>
            <a:ext cx="7646501" cy="4530725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Es deseable compartir archivos en sistemas multiusuario</a:t>
            </a:r>
          </a:p>
          <a:p>
            <a:r xmlns:a="http://schemas.openxmlformats.org/drawingml/2006/main">
              <a:rPr lang="es" altLang="en-US" dirty="0"/>
              <a:t>El intercambio se puede realizar a través de un </a:t>
            </a:r>
            <a:r xmlns:a="http://schemas.openxmlformats.org/drawingml/2006/main">
              <a:rPr lang="es" altLang="en-US" dirty="0"/>
              <a:t>esquema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de protección .</a:t>
            </a:r>
          </a:p>
          <a:p>
            <a:r xmlns:a="http://schemas.openxmlformats.org/drawingml/2006/main">
              <a:rPr lang="es" altLang="en-US" dirty="0"/>
              <a:t>En sistemas distribuidos, los archivos se pueden compartir a través de una red.</a:t>
            </a:r>
          </a:p>
          <a:p>
            <a:r xmlns:a="http://schemas.openxmlformats.org/drawingml/2006/main">
              <a:rPr lang="es" altLang="en-US" dirty="0"/>
              <a:t>Network File System (NFS) es un método común para compartir archivos distribuidos</a:t>
            </a:r>
          </a:p>
          <a:p>
            <a:r xmlns:a="http://schemas.openxmlformats.org/drawingml/2006/main">
              <a:rPr lang="es" altLang="en-US" dirty="0"/>
              <a:t>Si es un sistema multiusuario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Usuario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identificaciones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dirty="0"/>
              <a:t>identificar usuarios, permitiendo que los permisos y protecciones sean por </a:t>
            </a:r>
            <a:br xmlns:a="http://schemas.openxmlformats.org/drawingml/2006/main">
              <a:rPr lang="en-US" altLang="en-US" dirty="0"/>
            </a:b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grupo de usuarios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identificaciones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dirty="0"/>
              <a:t>permitir que los usuarios estén en grupos, permitiendo derechos de acceso al grupo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Propietario de un archivo/directorio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Grupo de un archivo/directorio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F2C238A-497B-4E5A-9FD1-79E4B2026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0606" y="245287"/>
            <a:ext cx="7106945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Uso compartido de archivos: sistemas de archivos remotos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F0B30E2-5967-410F-A73B-3B2080B57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3" y="1095375"/>
            <a:ext cx="7725131" cy="5275263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Utiliza redes para permitir el acceso al sistema de archivos entre sistemas.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Manualmente a través de programas como FTP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Automáticamente y sin problemas mediante el uso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distribuido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archivo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sistemas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Semiautomáticamente a través del</a:t>
            </a:r>
            <a:r xmlns:a="http://schemas.openxmlformats.org/drawingml/2006/main">
              <a:rPr lang="es" altLang="en-US" b="1" dirty="0">
                <a:solidFill>
                  <a:schemeClr val="tx2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mundo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ancho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Servidor de cliente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dirty="0"/>
              <a:t>El modelo permite a los clientes montar sistemas de archivos remotos desde servidores.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El servidor puede servir a varios clientes.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La identificación de cliente y usuario a cliente es insegura o complicada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NFS </a:t>
            </a:r>
            <a:r xmlns:a="http://schemas.openxmlformats.org/drawingml/2006/main">
              <a:rPr lang="es" altLang="en-US" dirty="0"/>
              <a:t>es un protocolo estándar para compartir archivos cliente-servidor de UNIX.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CIFS </a:t>
            </a:r>
            <a:r xmlns:a="http://schemas.openxmlformats.org/drawingml/2006/main">
              <a:rPr lang="es" altLang="en-US" dirty="0"/>
              <a:t>es el protocolo estándar de Windows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Las llamadas a archivos del sistema operativo estándar se traducen en llamadas remotas</a:t>
            </a:r>
          </a:p>
          <a:p>
            <a:r xmlns:a="http://schemas.openxmlformats.org/drawingml/2006/main">
              <a:rPr lang="es" altLang="en-US" dirty="0"/>
              <a:t>Sistemas de información distribuidos </a:t>
            </a:r>
            <a:r xmlns:a="http://schemas.openxmlformats.org/drawingml/2006/main">
              <a:rPr lang="es" altLang="en-US" b="1" dirty="0"/>
              <a:t>(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distribuidos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nombrar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servicios </a:t>
            </a:r>
            <a:r xmlns:a="http://schemas.openxmlformats.org/drawingml/2006/main">
              <a:rPr lang="es" altLang="en-US" b="1" dirty="0"/>
              <a:t>) </a:t>
            </a:r>
            <a:r xmlns:a="http://schemas.openxmlformats.org/drawingml/2006/main">
              <a:rPr lang="es" altLang="en-US" dirty="0"/>
              <a:t>como LDAP, DNS, NIS, Active Directory implementan el acceso unificado a la información necesaria para la informática remota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9151201-6E2A-43FF-B406-78BBCE333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4138" y="239166"/>
            <a:ext cx="7888288" cy="576263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Intercambio de archivos: modos de falla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6780D44-5EE4-4DD3-A642-398A5E3AD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306" y="1177925"/>
            <a:ext cx="7688197" cy="4429125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Todos los sistemas de archivos tienen modos de falla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Por ejemplo, corrupción de estructuras de directorios u otros datos que no son del usuario, llamados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metadatos.</a:t>
            </a:r>
          </a:p>
          <a:p>
            <a:r xmlns:a="http://schemas.openxmlformats.org/drawingml/2006/main">
              <a:rPr lang="es" altLang="en-US" dirty="0"/>
              <a:t>Los sistemas de archivos remotos agregan nuevos modos de falla, debido a fallas de la red, fallas del servidor</a:t>
            </a:r>
          </a:p>
          <a:p>
            <a:r xmlns:a="http://schemas.openxmlformats.org/drawingml/2006/main">
              <a:rPr lang="es" altLang="en-US" dirty="0"/>
              <a:t>La recuperación del fracaso puede involucrar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al estado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información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dirty="0"/>
              <a:t>sobre el estado de cada solicitud remota</a:t>
            </a:r>
          </a:p>
          <a:p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sin estado </a:t>
            </a:r>
            <a:r xmlns:a="http://schemas.openxmlformats.org/drawingml/2006/main">
              <a:rPr lang="es" altLang="en-US" dirty="0"/>
              <a:t>, como NFS v3, incluyen toda la información en cada solicitud, lo que permite una recuperación sencilla pero con menos seguridad.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77A40FF-C3D7-4ADF-BFAF-1EB84F193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220" y="243309"/>
            <a:ext cx="8501062" cy="576263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Intercambio de archivos: semántica de coherencia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819AE64-1987-409C-A19E-39FD48077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37" y="1240295"/>
            <a:ext cx="7660204" cy="5003800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Especificar cómo varios usuarios pueden acceder a un archivo compartido simultáneamente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Similar a los algoritmos de sincronización de procesos del Capítulo 5.</a:t>
            </a:r>
          </a:p>
          <a:p>
            <a:pPr xmlns:a="http://schemas.openxmlformats.org/drawingml/2006/main" lvl="2"/>
            <a:r xmlns:a="http://schemas.openxmlformats.org/drawingml/2006/main">
              <a:rPr lang="es" altLang="en-US" dirty="0"/>
              <a:t>Tienden a ser menos complejos debido a la E/S del disco y la latencia de la red (para sistemas de archivos remotos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Andrew File System (AFS) implementó una semántica compleja para compartir archivos remotos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El sistema de archivos Unix (UFS) implementa:</a:t>
            </a:r>
          </a:p>
          <a:p>
            <a:pPr xmlns:a="http://schemas.openxmlformats.org/drawingml/2006/main" lvl="2"/>
            <a:r xmlns:a="http://schemas.openxmlformats.org/drawingml/2006/main">
              <a:rPr lang="es" altLang="en-US" dirty="0"/>
              <a:t>Escribe en un archivo abierto visible inmediatamente para otros usuarios del mismo archivo abierto.</a:t>
            </a:r>
          </a:p>
          <a:p>
            <a:pPr xmlns:a="http://schemas.openxmlformats.org/drawingml/2006/main" lvl="2"/>
            <a:r xmlns:a="http://schemas.openxmlformats.org/drawingml/2006/main">
              <a:rPr lang="es" altLang="en-US" dirty="0"/>
              <a:t>Compartir puntero de archivo para permitir que varios usuarios lean y escriban simultáneamente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AFS tiene semántica de sesión</a:t>
            </a:r>
          </a:p>
          <a:p>
            <a:pPr xmlns:a="http://schemas.openxmlformats.org/drawingml/2006/main" lvl="2"/>
            <a:r xmlns:a="http://schemas.openxmlformats.org/drawingml/2006/main">
              <a:rPr lang="es" altLang="en-US" dirty="0"/>
              <a:t>Las escrituras solo son visibles para las sesiones que comienzan después de cerrar el archivo.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559" y="240330"/>
            <a:ext cx="8229600" cy="576263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Concepto de archivo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B7C5E7-8176-4731-B84D-C09548172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591" y="1242072"/>
            <a:ext cx="7648575" cy="4530725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Espacio de direcciones lógicas contiguas</a:t>
            </a:r>
          </a:p>
          <a:p>
            <a:r xmlns:a="http://schemas.openxmlformats.org/drawingml/2006/main">
              <a:rPr lang="es" altLang="en-US" dirty="0"/>
              <a:t>Tipos: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Datos</a:t>
            </a:r>
          </a:p>
          <a:p>
            <a:pPr xmlns:a="http://schemas.openxmlformats.org/drawingml/2006/main" lvl="2"/>
            <a:r xmlns:a="http://schemas.openxmlformats.org/drawingml/2006/main">
              <a:rPr lang="es" altLang="en-US" dirty="0"/>
              <a:t>numérico</a:t>
            </a:r>
          </a:p>
          <a:p>
            <a:pPr xmlns:a="http://schemas.openxmlformats.org/drawingml/2006/main" lvl="2"/>
            <a:r xmlns:a="http://schemas.openxmlformats.org/drawingml/2006/main">
              <a:rPr lang="es" altLang="en-US" dirty="0"/>
              <a:t>personaje</a:t>
            </a:r>
          </a:p>
          <a:p>
            <a:pPr xmlns:a="http://schemas.openxmlformats.org/drawingml/2006/main" lvl="2"/>
            <a:r xmlns:a="http://schemas.openxmlformats.org/drawingml/2006/main">
              <a:rPr lang="es" altLang="en-US" dirty="0"/>
              <a:t>binario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Programa</a:t>
            </a:r>
          </a:p>
          <a:p>
            <a:r xmlns:a="http://schemas.openxmlformats.org/drawingml/2006/main">
              <a:rPr lang="es" altLang="en-US" dirty="0"/>
              <a:t>Contenidos definidos por el creador del archivo.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Muchos tipos</a:t>
            </a:r>
          </a:p>
          <a:p>
            <a:pPr xmlns:a="http://schemas.openxmlformats.org/drawingml/2006/main" lvl="2"/>
            <a:r xmlns:a="http://schemas.openxmlformats.org/drawingml/2006/main">
              <a:rPr lang="es" altLang="en-US" dirty="0"/>
              <a:t>Considere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el texto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archivo 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,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fuente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archivo 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,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ejecutable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archivo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249079"/>
            <a:ext cx="8229600" cy="576263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Proteccion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07C22D-387E-4D4B-BBFE-5663BA7F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451725" cy="4530725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El propietario/creador del archivo debería poder controlar: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Qué se puede hacer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por quién</a:t>
            </a:r>
          </a:p>
          <a:p>
            <a:r xmlns:a="http://schemas.openxmlformats.org/drawingml/2006/main">
              <a:rPr lang="es" altLang="en-US" dirty="0"/>
              <a:t>Tipos de acceso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/>
              <a:t>Leer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/>
              <a:t>Escribir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/>
              <a:t>Ejecutar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/>
              <a:t>Adjuntar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/>
              <a:t>Borrar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/>
              <a:t>Lista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258408"/>
            <a:ext cx="7642549" cy="576263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Listas de acceso y grupos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7AB603-62F8-44D7-BFEE-9C6DE95A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342188" cy="3575050"/>
          </a:xfrm>
        </p:spPr>
        <p:txBody>
          <a:bodyPr/>
          <a:lstStyle/>
          <a:p>
            <a:pPr xmlns:a="http://schemas.openxmlformats.org/drawingml/2006/main"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 xmlns:a="http://schemas.openxmlformats.org/drawingml/2006/main">
              <a:rPr lang="es" altLang="en-US" dirty="0"/>
              <a:t>Modo de acceso: leer, escribir, ejecutar</a:t>
            </a:r>
          </a:p>
          <a:p>
            <a:pPr xmlns:a="http://schemas.openxmlformats.org/drawingml/2006/main"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 xmlns:a="http://schemas.openxmlformats.org/drawingml/2006/main">
              <a:rPr lang="es" altLang="en-US" dirty="0"/>
              <a:t>Tres clases de usuarios en Unix/Linux</a:t>
            </a:r>
          </a:p>
          <a:p>
            <a:pPr xmlns:a="http://schemas.openxmlformats.org/drawingml/2006/main"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 xmlns:a="http://schemas.openxmlformats.org/drawingml/2006/main">
              <a:rPr lang="es" altLang="en-US" sz="1600" dirty="0"/>
              <a:t> </a:t>
            </a:r>
            <a:r xmlns:a="http://schemas.openxmlformats.org/drawingml/2006/main">
              <a:rPr lang="es" altLang="en-US" sz="800" dirty="0"/>
              <a:t> </a:t>
            </a:r>
            <a:r xmlns:a="http://schemas.openxmlformats.org/drawingml/2006/main">
              <a:rPr lang="es" altLang="en-US" sz="1600" dirty="0"/>
              <a:t>RWX</a:t>
            </a:r>
          </a:p>
          <a:p>
            <a:pPr xmlns:a="http://schemas.openxmlformats.org/drawingml/2006/main"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 xmlns:a="http://schemas.openxmlformats.org/drawingml/2006/main">
              <a:rPr lang="es" altLang="en-US" sz="1600" dirty="0"/>
              <a:t>a) </a:t>
            </a:r>
            <a:r xmlns:a="http://schemas.openxmlformats.org/drawingml/2006/main">
              <a:rPr lang="es" altLang="en-US" sz="1600" b="1" dirty="0"/>
              <a:t>acceso propietario </a:t>
            </a:r>
            <a:r xmlns:a="http://schemas.openxmlformats.org/drawingml/2006/main">
              <a:rPr lang="es" altLang="en-US" sz="1600" dirty="0"/>
              <a:t>7 </a:t>
            </a:r>
            <a:r xmlns:a="http://schemas.openxmlformats.org/drawingml/2006/main">
              <a:rPr lang="es" altLang="en-US" sz="1600" dirty="0">
                <a:sym typeface="Symbol" panose="05050102010706020507" pitchFamily="18" charset="2"/>
              </a:rPr>
              <a:t> 1 1 1 </a:t>
            </a:r>
            <a:br xmlns:a="http://schemas.openxmlformats.org/drawingml/2006/main">
              <a:rPr lang="en-US" altLang="en-US" sz="1600" dirty="0">
                <a:sym typeface="Symbol" panose="05050102010706020507" pitchFamily="18" charset="2"/>
              </a:rPr>
            </a:br>
            <a:r xmlns:a="http://schemas.openxmlformats.org/drawingml/2006/main">
              <a:rPr lang="es" altLang="en-US" sz="1600" dirty="0">
                <a:sym typeface="Symbol" panose="05050102010706020507" pitchFamily="18" charset="2"/>
              </a:rPr>
              <a:t>RWX</a:t>
            </a:r>
          </a:p>
          <a:p>
            <a:pPr xmlns:a="http://schemas.openxmlformats.org/drawingml/2006/main"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 xmlns:a="http://schemas.openxmlformats.org/drawingml/2006/main">
              <a:rPr lang="es" altLang="en-US" sz="1600" dirty="0">
                <a:sym typeface="Symbol" panose="05050102010706020507" pitchFamily="18" charset="2"/>
              </a:rPr>
              <a:t>b) </a:t>
            </a:r>
            <a:r xmlns:a="http://schemas.openxmlformats.org/drawingml/2006/main">
              <a:rPr lang="es" altLang="en-US" sz="1600" b="1" dirty="0">
                <a:sym typeface="Symbol" panose="05050102010706020507" pitchFamily="18" charset="2"/>
              </a:rPr>
              <a:t>acceso grupal </a:t>
            </a:r>
            <a:r xmlns:a="http://schemas.openxmlformats.org/drawingml/2006/main">
              <a:rPr lang="es" altLang="en-US" sz="1600" dirty="0">
                <a:sym typeface="Symbol" panose="05050102010706020507" pitchFamily="18" charset="2"/>
              </a:rPr>
              <a:t>6  1 1 0</a:t>
            </a:r>
          </a:p>
          <a:p>
            <a:pPr xmlns:a="http://schemas.openxmlformats.org/drawingml/2006/main"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 xmlns:a="http://schemas.openxmlformats.org/drawingml/2006/main">
              <a:rPr lang="es" altLang="en-US" sz="1600" dirty="0">
                <a:sym typeface="Symbol" panose="05050102010706020507" pitchFamily="18" charset="2"/>
              </a:rPr>
              <a:t>RWX</a:t>
            </a:r>
          </a:p>
          <a:p>
            <a:pPr xmlns:a="http://schemas.openxmlformats.org/drawingml/2006/main"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 xmlns:a="http://schemas.openxmlformats.org/drawingml/2006/main">
              <a:rPr lang="es" altLang="en-US" sz="1600" dirty="0">
                <a:sym typeface="Symbol" panose="05050102010706020507" pitchFamily="18" charset="2"/>
              </a:rPr>
              <a:t>c) </a:t>
            </a:r>
            <a:r xmlns:a="http://schemas.openxmlformats.org/drawingml/2006/main">
              <a:rPr lang="es" altLang="en-US" sz="1600" b="1" dirty="0">
                <a:sym typeface="Symbol" panose="05050102010706020507" pitchFamily="18" charset="2"/>
              </a:rPr>
              <a:t>acceso público </a:t>
            </a:r>
            <a:r xmlns:a="http://schemas.openxmlformats.org/drawingml/2006/main">
              <a:rPr lang="es" altLang="en-US" sz="1600" dirty="0">
                <a:sym typeface="Symbol" panose="05050102010706020507" pitchFamily="18" charset="2"/>
              </a:rPr>
              <a:t>1  0 0 1</a:t>
            </a:r>
          </a:p>
          <a:p>
            <a:pPr xmlns:a="http://schemas.openxmlformats.org/drawingml/2006/main"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 xmlns:a="http://schemas.openxmlformats.org/drawingml/2006/main">
              <a:rPr lang="es" altLang="en-US" dirty="0">
                <a:sym typeface="Symbol" panose="05050102010706020507" pitchFamily="18" charset="2"/>
              </a:rPr>
              <a:t>Pídale al administrador que cree un grupo (nombre único), diga G y agregue algunos usuarios al grupo.</a:t>
            </a:r>
          </a:p>
          <a:p>
            <a:pPr xmlns:a="http://schemas.openxmlformats.org/drawingml/2006/main"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 xmlns:a="http://schemas.openxmlformats.org/drawingml/2006/main">
              <a:rPr lang="es" altLang="en-US" dirty="0">
                <a:sym typeface="Symbol" panose="05050102010706020507" pitchFamily="18" charset="2"/>
              </a:rPr>
              <a:t>Para un archivo particular (por ejemplo, </a:t>
            </a:r>
            <a:r xmlns:a="http://schemas.openxmlformats.org/drawingml/2006/main">
              <a:rPr lang="es" altLang="en-US" i="1" dirty="0">
                <a:sym typeface="Symbol" panose="05050102010706020507" pitchFamily="18" charset="2"/>
              </a:rPr>
              <a:t>juego </a:t>
            </a:r>
            <a:r xmlns:a="http://schemas.openxmlformats.org/drawingml/2006/main">
              <a:rPr lang="es" altLang="en-US" dirty="0">
                <a:sym typeface="Symbol" panose="05050102010706020507" pitchFamily="18" charset="2"/>
              </a:rPr>
              <a:t>) o subdirectorio, defina un acceso apropiado.</a:t>
            </a:r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xmlns:a="http://schemas.openxmlformats.org/drawingml/2006/main"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r xmlns:a="http://schemas.openxmlformats.org/drawingml/2006/main">
              <a:rPr kumimoji="1" lang="es" altLang="en-US">
                <a:latin typeface="Arial" panose="020B0604020202020204" pitchFamily="34" charset="0"/>
                <a:sym typeface="Symbol" panose="05050102010706020507" pitchFamily="18" charset="2"/>
              </a:rPr>
              <a:t>Adjuntar un grupo a un archivo</a:t>
            </a:r>
            <a:br xmlns:a="http://schemas.openxmlformats.org/drawingml/2006/main">
              <a:rPr kumimoji="1" lang="en-US" altLang="en-US">
                <a:latin typeface="Arial" panose="020B0604020202020204" pitchFamily="34" charset="0"/>
                <a:sym typeface="Symbol" panose="05050102010706020507" pitchFamily="18" charset="2"/>
              </a:rPr>
            </a:br>
            <a:r xmlns:a="http://schemas.openxmlformats.org/drawingml/2006/main">
              <a:rPr kumimoji="1" lang="es" altLang="en-US">
                <a:latin typeface="Arial" panose="020B0604020202020204" pitchFamily="34" charset="0"/>
                <a:sym typeface="Symbol" panose="05050102010706020507" pitchFamily="18" charset="2"/>
              </a:rPr>
              <a:t>          </a:t>
            </a:r>
            <a:r xmlns:a="http://schemas.openxmlformats.org/drawingml/2006/main">
              <a:rPr kumimoji="1" lang="es" altLang="en-US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juego chgrp g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660900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3333" y="202458"/>
            <a:ext cx="7864475" cy="60960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sz="2800" dirty="0"/>
              <a:t>Gestión de listas de control de acceso de Windows 7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:a16="http://schemas.microsoft.com/office/drawing/2014/main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4FA8E4E-DE74-48ED-A591-88BF26AA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325" y="244121"/>
            <a:ext cx="7737475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Un ejemplo de listado de directorios UNIX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2742550A-BE1C-4724-A9AC-83F6503BD12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1519238" y="1208088"/>
            <a:ext cx="6629400" cy="3030537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E7638FD-2A25-43CF-B34A-9C878CDE4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/>
              <a:t>Fin del Capítulo 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893" y="235956"/>
            <a:ext cx="8229600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Atributos de archivo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80046D-9741-40EC-933F-FFEA08E5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67" y="1231640"/>
            <a:ext cx="7493389" cy="4363292"/>
          </a:xfrm>
        </p:spPr>
        <p:txBody>
          <a:bodyPr/>
          <a:lstStyle/>
          <a:p>
            <a:r xmlns:a="http://schemas.openxmlformats.org/drawingml/2006/main">
              <a:rPr lang="es" altLang="en-US" b="1" dirty="0"/>
              <a:t>Nombre </a:t>
            </a:r>
            <a:r xmlns:a="http://schemas.openxmlformats.org/drawingml/2006/main">
              <a:rPr lang="es" altLang="en-US" dirty="0"/>
              <a:t>: solo información mantenida en formato legible por humanos</a:t>
            </a:r>
          </a:p>
          <a:p>
            <a:r xmlns:a="http://schemas.openxmlformats.org/drawingml/2006/main">
              <a:rPr lang="es" altLang="en-US" b="1" dirty="0"/>
              <a:t>Identificador </a:t>
            </a:r>
            <a:r xmlns:a="http://schemas.openxmlformats.org/drawingml/2006/main">
              <a:rPr lang="es" altLang="en-US" dirty="0"/>
              <a:t>: etiqueta única (número) que identifica el archivo dentro del sistema de archivos</a:t>
            </a:r>
          </a:p>
          <a:p>
            <a:r xmlns:a="http://schemas.openxmlformats.org/drawingml/2006/main">
              <a:rPr lang="es" altLang="en-US" b="1" dirty="0"/>
              <a:t>Tipo </a:t>
            </a:r>
            <a:r xmlns:a="http://schemas.openxmlformats.org/drawingml/2006/main">
              <a:rPr lang="es" altLang="en-US" dirty="0"/>
              <a:t>: necesario para sistemas que admiten diferentes tipos</a:t>
            </a:r>
          </a:p>
          <a:p>
            <a:r xmlns:a="http://schemas.openxmlformats.org/drawingml/2006/main">
              <a:rPr lang="es" altLang="en-US" b="1" dirty="0"/>
              <a:t>Ubicación </a:t>
            </a:r>
            <a:r xmlns:a="http://schemas.openxmlformats.org/drawingml/2006/main">
              <a:rPr lang="es" altLang="en-US" dirty="0"/>
              <a:t>: puntero a la ubicación del archivo en el dispositivo</a:t>
            </a:r>
          </a:p>
          <a:p>
            <a:r xmlns:a="http://schemas.openxmlformats.org/drawingml/2006/main">
              <a:rPr lang="es" altLang="en-US" b="1" dirty="0"/>
              <a:t>Tamaño </a:t>
            </a:r>
            <a:r xmlns:a="http://schemas.openxmlformats.org/drawingml/2006/main">
              <a:rPr lang="es" altLang="en-US" dirty="0"/>
              <a:t>: tamaño del archivo actual</a:t>
            </a:r>
          </a:p>
          <a:p>
            <a:r xmlns:a="http://schemas.openxmlformats.org/drawingml/2006/main">
              <a:rPr lang="es" altLang="en-US" b="1" dirty="0"/>
              <a:t>Protección </a:t>
            </a:r>
            <a:r xmlns:a="http://schemas.openxmlformats.org/drawingml/2006/main">
              <a:rPr lang="es" altLang="en-US" dirty="0"/>
              <a:t>: controla quién puede leer, escribir y ejecutar</a:t>
            </a:r>
          </a:p>
          <a:p>
            <a:r xmlns:a="http://schemas.openxmlformats.org/drawingml/2006/main">
              <a:rPr lang="es" altLang="en-US" b="1" dirty="0"/>
              <a:t>Hora, fecha e identificación del usuario </a:t>
            </a:r>
            <a:r xmlns:a="http://schemas.openxmlformats.org/drawingml/2006/main">
              <a:rPr lang="es" altLang="en-US" dirty="0"/>
              <a:t>: datos para protección, seguridad y seguimiento del uso</a:t>
            </a:r>
          </a:p>
          <a:p>
            <a:r xmlns:a="http://schemas.openxmlformats.org/drawingml/2006/main">
              <a:rPr lang="es" altLang="en-US" dirty="0"/>
              <a:t>La información sobre los archivos se guarda en la estructura de directorios, que se mantiene en el disco.</a:t>
            </a:r>
          </a:p>
          <a:p>
            <a:r xmlns:a="http://schemas.openxmlformats.org/drawingml/2006/main">
              <a:rPr lang="es" altLang="en-US" dirty="0"/>
              <a:t>Muchas variaciones, incluidos atributos de archivo extendidos, como la suma de comprobación del archivo.</a:t>
            </a:r>
          </a:p>
          <a:p>
            <a:r xmlns:a="http://schemas.openxmlformats.org/drawingml/2006/main">
              <a:rPr lang="es" altLang="en-US" dirty="0"/>
              <a:t>Información mantenida en la estructura del directorio.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9DE311-EA1E-4C99-816C-B9B6C229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507" y="245125"/>
            <a:ext cx="8229600" cy="576263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Ventana de información de archivo en Mac OS X</a:t>
            </a:r>
          </a:p>
        </p:txBody>
      </p:sp>
      <p:pic>
        <p:nvPicPr>
          <p:cNvPr id="8195" name="Picture 4" descr="11_01.pdf">
            <a:extLst>
              <a:ext uri="{FF2B5EF4-FFF2-40B4-BE49-F238E27FC236}">
                <a16:creationId xmlns:a16="http://schemas.microsoft.com/office/drawing/2014/main" id="{97B5BCB4-024F-4BC3-9E3E-A2CA2D69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41400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9748"/>
            <a:ext cx="8229600" cy="576263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Operaciones de archivos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DAB2CA-5895-49F7-9AFA-D5AA3039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6" y="1219622"/>
            <a:ext cx="7688427" cy="4530725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El archivo es un </a:t>
            </a:r>
            <a:r xmlns:a="http://schemas.openxmlformats.org/drawingml/2006/main">
              <a:rPr lang="es" altLang="en-US" b="1" dirty="0"/>
              <a:t>tipo de datos abstracto.</a:t>
            </a:r>
          </a:p>
          <a:p>
            <a:r xmlns:a="http://schemas.openxmlformats.org/drawingml/2006/main">
              <a:rPr lang="es" altLang="en-US" b="1" dirty="0"/>
              <a:t>Crear</a:t>
            </a:r>
          </a:p>
          <a:p>
            <a:r xmlns:a="http://schemas.openxmlformats.org/drawingml/2006/main">
              <a:rPr lang="es" altLang="en-US" b="1" dirty="0"/>
              <a:t>Escribir – </a:t>
            </a:r>
            <a:r xmlns:a="http://schemas.openxmlformats.org/drawingml/2006/main">
              <a:rPr lang="es" altLang="en-US" dirty="0"/>
              <a:t>en</a:t>
            </a:r>
            <a:r xmlns:a="http://schemas.openxmlformats.org/drawingml/2006/main">
              <a:rPr lang="es" altLang="en-US" b="1" dirty="0"/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escribir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puntero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dirty="0"/>
              <a:t>ubicación</a:t>
            </a:r>
          </a:p>
          <a:p>
            <a:r xmlns:a="http://schemas.openxmlformats.org/drawingml/2006/main">
              <a:rPr lang="es" altLang="en-US" b="1" dirty="0"/>
              <a:t>Leer – </a:t>
            </a:r>
            <a:r xmlns:a="http://schemas.openxmlformats.org/drawingml/2006/main">
              <a:rPr lang="es" altLang="en-US" dirty="0"/>
              <a:t>en</a:t>
            </a:r>
            <a:r xmlns:a="http://schemas.openxmlformats.org/drawingml/2006/main">
              <a:rPr lang="es" altLang="en-US" b="1" dirty="0"/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leer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puntero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dirty="0"/>
              <a:t>ubicación</a:t>
            </a:r>
          </a:p>
          <a:p>
            <a:r xmlns:a="http://schemas.openxmlformats.org/drawingml/2006/main">
              <a:rPr lang="es" altLang="en-US" b="1" dirty="0"/>
              <a:t>Reposicionar dentro del archivo -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buscar</a:t>
            </a:r>
          </a:p>
          <a:p>
            <a:r xmlns:a="http://schemas.openxmlformats.org/drawingml/2006/main">
              <a:rPr lang="es" altLang="en-US" b="1" dirty="0"/>
              <a:t>Borrar</a:t>
            </a:r>
          </a:p>
          <a:p>
            <a:r xmlns:a="http://schemas.openxmlformats.org/drawingml/2006/main">
              <a:rPr lang="es" altLang="en-US" b="1" dirty="0"/>
              <a:t>Truncar</a:t>
            </a:r>
          </a:p>
          <a:p>
            <a:r xmlns:a="http://schemas.openxmlformats.org/drawingml/2006/main">
              <a:rPr lang="es" altLang="en-US" b="1" i="1" dirty="0"/>
              <a:t>Abierto(F </a:t>
            </a:r>
            <a:r xmlns:a="http://schemas.openxmlformats.org/drawingml/2006/main">
              <a:rPr lang="es" altLang="en-US" b="1" i="1" baseline="-25000" dirty="0"/>
              <a:t>i </a:t>
            </a:r>
            <a:r xmlns:a="http://schemas.openxmlformats.org/drawingml/2006/main">
              <a:rPr lang="es" altLang="en-US" b="1" i="1" dirty="0"/>
              <a:t>)</a:t>
            </a:r>
            <a:r xmlns:a="http://schemas.openxmlformats.org/drawingml/2006/main">
              <a:rPr lang="es" altLang="en-US" b="1" dirty="0"/>
              <a:t> </a:t>
            </a:r>
            <a:r xmlns:a="http://schemas.openxmlformats.org/drawingml/2006/main">
              <a:rPr lang="es" altLang="en-US" dirty="0"/>
              <a:t>– buscar en la estructura del directorio en el disco la entrada </a:t>
            </a:r>
            <a:r xmlns:a="http://schemas.openxmlformats.org/drawingml/2006/main">
              <a:rPr lang="es" altLang="en-US" b="1" i="1" dirty="0"/>
              <a:t>F </a:t>
            </a:r>
            <a:r xmlns:a="http://schemas.openxmlformats.org/drawingml/2006/main">
              <a:rPr lang="es" altLang="en-US" b="1" i="1" baseline="-25000" dirty="0"/>
              <a:t>i </a:t>
            </a:r>
            <a:r xmlns:a="http://schemas.openxmlformats.org/drawingml/2006/main">
              <a:rPr lang="es" altLang="en-US" dirty="0"/>
              <a:t>y mover el contenido de la entrada a la memoria</a:t>
            </a:r>
          </a:p>
          <a:p>
            <a:r xmlns:a="http://schemas.openxmlformats.org/drawingml/2006/main">
              <a:rPr lang="es" altLang="en-US" b="1" i="1" dirty="0"/>
              <a:t>Cerrar (F </a:t>
            </a:r>
            <a:r xmlns:a="http://schemas.openxmlformats.org/drawingml/2006/main">
              <a:rPr lang="es" altLang="en-US" b="1" i="1" baseline="-25000" dirty="0"/>
              <a:t>i </a:t>
            </a:r>
            <a:r xmlns:a="http://schemas.openxmlformats.org/drawingml/2006/main">
              <a:rPr lang="es" altLang="en-US" b="1" i="1" dirty="0"/>
              <a:t>)</a:t>
            </a:r>
            <a:r xmlns:a="http://schemas.openxmlformats.org/drawingml/2006/main">
              <a:rPr lang="es" altLang="en-US" b="1" dirty="0"/>
              <a:t> </a:t>
            </a:r>
            <a:r xmlns:a="http://schemas.openxmlformats.org/drawingml/2006/main">
              <a:rPr lang="es" altLang="en-US" dirty="0"/>
              <a:t>– mover el contenido de la entrada</a:t>
            </a:r>
            <a:r xmlns:a="http://schemas.openxmlformats.org/drawingml/2006/main">
              <a:rPr lang="es" altLang="en-US" b="1" dirty="0"/>
              <a:t> </a:t>
            </a:r>
            <a:r xmlns:a="http://schemas.openxmlformats.org/drawingml/2006/main">
              <a:rPr lang="es" altLang="en-US" b="1" i="1" dirty="0"/>
              <a:t>F </a:t>
            </a:r>
            <a:r xmlns:a="http://schemas.openxmlformats.org/drawingml/2006/main">
              <a:rPr lang="es" altLang="en-US" b="1" i="1" baseline="-25000" dirty="0"/>
              <a:t>yo</a:t>
            </a:r>
            <a:r xmlns:a="http://schemas.openxmlformats.org/drawingml/2006/main">
              <a:rPr lang="es" altLang="en-US" b="1" dirty="0"/>
              <a:t> </a:t>
            </a:r>
            <a:r xmlns:a="http://schemas.openxmlformats.org/drawingml/2006/main">
              <a:rPr lang="es" altLang="en-US" dirty="0"/>
              <a:t>en la memoria a la estructura de directorios en el disco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5374"/>
            <a:ext cx="8229600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Abrir archivos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4ECB5E-8070-4DEB-980D-3BC98F60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1011" y="1214085"/>
            <a:ext cx="7665160" cy="4530725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Se necesitan varios datos para gestionar archivos abiertos: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Abrir documento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tabla </a:t>
            </a:r>
            <a:r xmlns:a="http://schemas.openxmlformats.org/drawingml/2006/main">
              <a:rPr lang="es" altLang="en-US" dirty="0"/>
              <a:t>: rastrea archivos abiertos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Puntero de archivo: puntero a la última ubicación de lectura/escritura, por proceso que tiene el archivo abierto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Abrir archivo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count </a:t>
            </a:r>
            <a:r xmlns:a="http://schemas.openxmlformats.org/drawingml/2006/main">
              <a:rPr lang="es" altLang="en-US" dirty="0"/>
              <a:t>: contador del número de veces que se abre un archivo – para permitir la eliminación de datos de la tabla de archivos abiertos cuando el último proceso lo cierra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Ubicación en disco del archivo: caché de información de acceso a datos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Derechos de acceso: información del modo de acceso por proceso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901319-4902-4FF1-A8EF-AA9B1300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5374"/>
            <a:ext cx="8229600" cy="57626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s" altLang="en-US" dirty="0"/>
              <a:t>Bloqueo de archivos abiertos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341099-F84A-486B-8354-E9579245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9" y="1227788"/>
            <a:ext cx="7272302" cy="4538012"/>
          </a:xfrm>
        </p:spPr>
        <p:txBody>
          <a:bodyPr/>
          <a:lstStyle/>
          <a:p>
            <a:r xmlns:a="http://schemas.openxmlformats.org/drawingml/2006/main">
              <a:rPr lang="es" altLang="en-US" dirty="0"/>
              <a:t>Proporcionado por algunos sistemas operativos y sistemas de archivos.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dirty="0"/>
              <a:t>Similar a los bloqueos de lector-escritor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Compartido</a:t>
            </a:r>
            <a:r xmlns:a="http://schemas.openxmlformats.org/drawingml/2006/main">
              <a:rPr lang="es" altLang="en-US" dirty="0"/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bloqueo </a:t>
            </a:r>
            <a:r xmlns:a="http://schemas.openxmlformats.org/drawingml/2006/main">
              <a:rPr lang="es" altLang="en-US" dirty="0"/>
              <a:t>similar al bloqueo del lector: varios procesos pueden adquirirse simultáneamente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Exclusivo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cerrar</a:t>
            </a:r>
            <a:r xmlns:a="http://schemas.openxmlformats.org/drawingml/2006/main">
              <a:rPr lang="es" altLang="en-US" b="1" dirty="0">
                <a:solidFill>
                  <a:srgbClr val="3366FF"/>
                </a:solidFill>
              </a:rPr>
              <a:t> </a:t>
            </a:r>
            <a:r xmlns:a="http://schemas.openxmlformats.org/drawingml/2006/main">
              <a:rPr lang="es" altLang="en-US" dirty="0"/>
              <a:t>similar al bloqueo del escritor</a:t>
            </a:r>
          </a:p>
          <a:p>
            <a:r xmlns:a="http://schemas.openxmlformats.org/drawingml/2006/main">
              <a:rPr lang="es" altLang="en-US" dirty="0"/>
              <a:t>Media el acceso a un archivo</a:t>
            </a:r>
          </a:p>
          <a:p>
            <a:r xmlns:a="http://schemas.openxmlformats.org/drawingml/2006/main">
              <a:rPr lang="es" altLang="en-US" dirty="0"/>
              <a:t>Obligatorio o consultivo: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Obligatorio </a:t>
            </a:r>
            <a:r xmlns:a="http://schemas.openxmlformats.org/drawingml/2006/main">
              <a:rPr lang="es" altLang="en-US" dirty="0"/>
              <a:t>: el acceso se deniega según los bloqueos mantenidos y solicitados</a:t>
            </a:r>
          </a:p>
          <a:p>
            <a:pPr xmlns:a="http://schemas.openxmlformats.org/drawingml/2006/main" lvl="1"/>
            <a:r xmlns:a="http://schemas.openxmlformats.org/drawingml/2006/main">
              <a:rPr lang="es" altLang="en-US" b="1" dirty="0">
                <a:solidFill>
                  <a:srgbClr val="006699"/>
                </a:solidFill>
                <a:latin typeface="+mj-lt"/>
              </a:rPr>
              <a:t>Asesoramiento </a:t>
            </a:r>
            <a:r xmlns:a="http://schemas.openxmlformats.org/drawingml/2006/main">
              <a:rPr lang="es" altLang="en-US" dirty="0"/>
              <a:t>: los procesos pueden encontrar el estado de los bloqueos y decidir qué hacer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8375</TotalTime>
  <Words>2156</Words>
  <Application>Microsoft Office PowerPoint</Application>
  <PresentationFormat>On-screen Show (4:3)</PresentationFormat>
  <Paragraphs>350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13:   File-System Interface</vt:lpstr>
      <vt:lpstr>Outline</vt:lpstr>
      <vt:lpstr>Objectives</vt:lpstr>
      <vt:lpstr>File Concept</vt:lpstr>
      <vt:lpstr>File Attributes</vt:lpstr>
      <vt:lpstr>File info Window on Mac OS X</vt:lpstr>
      <vt:lpstr>File Operations</vt:lpstr>
      <vt:lpstr>Open Files</vt:lpstr>
      <vt:lpstr>Open File Locking</vt:lpstr>
      <vt:lpstr>File Locking Example – Java API</vt:lpstr>
      <vt:lpstr>File Locking Example – Java API (Cont.)</vt:lpstr>
      <vt:lpstr>File Types – Name, Extension</vt:lpstr>
      <vt:lpstr>File Structure</vt:lpstr>
      <vt:lpstr>Sequential-access File</vt:lpstr>
      <vt:lpstr>Access Methods</vt:lpstr>
      <vt:lpstr>Simulation of Sequential Access on Direct-access File</vt:lpstr>
      <vt:lpstr>Other Access Methods</vt:lpstr>
      <vt:lpstr>Example of Index and Relative Files</vt:lpstr>
      <vt:lpstr>Directory Structure</vt:lpstr>
      <vt:lpstr>Disk Structure</vt:lpstr>
      <vt:lpstr>A Typical File-system Organization</vt:lpstr>
      <vt:lpstr>Types of File Systems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Tree-Structured Directories (Cont.)</vt:lpstr>
      <vt:lpstr>Tree-Structured Directories (Cont.)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Mount Point</vt:lpstr>
      <vt:lpstr>File Sharing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7 Access-Control List Management</vt:lpstr>
      <vt:lpstr>A Sample UNIX Directory Listing</vt:lpstr>
      <vt:lpstr>End of Chapter 13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Silberschatz, Avi</cp:lastModifiedBy>
  <cp:revision>130</cp:revision>
  <dcterms:created xsi:type="dcterms:W3CDTF">2004-10-07T18:29:30Z</dcterms:created>
  <dcterms:modified xsi:type="dcterms:W3CDTF">2020-02-15T13:51:39Z</dcterms:modified>
</cp:coreProperties>
</file>