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3"/>
  </p:notesMasterIdLst>
  <p:handoutMasterIdLst>
    <p:handoutMasterId r:id="rId64"/>
  </p:handoutMasterIdLst>
  <p:sldIdLst>
    <p:sldId id="331" r:id="rId2"/>
    <p:sldId id="332" r:id="rId3"/>
    <p:sldId id="333" r:id="rId4"/>
    <p:sldId id="420" r:id="rId5"/>
    <p:sldId id="424" r:id="rId6"/>
    <p:sldId id="338" r:id="rId7"/>
    <p:sldId id="339" r:id="rId8"/>
    <p:sldId id="480" r:id="rId9"/>
    <p:sldId id="446" r:id="rId10"/>
    <p:sldId id="453" r:id="rId11"/>
    <p:sldId id="459" r:id="rId12"/>
    <p:sldId id="460" r:id="rId13"/>
    <p:sldId id="458" r:id="rId14"/>
    <p:sldId id="457" r:id="rId15"/>
    <p:sldId id="407" r:id="rId16"/>
    <p:sldId id="427" r:id="rId17"/>
    <p:sldId id="447" r:id="rId18"/>
    <p:sldId id="429" r:id="rId19"/>
    <p:sldId id="456" r:id="rId20"/>
    <p:sldId id="462" r:id="rId21"/>
    <p:sldId id="463" r:id="rId22"/>
    <p:sldId id="464" r:id="rId23"/>
    <p:sldId id="343" r:id="rId24"/>
    <p:sldId id="433" r:id="rId25"/>
    <p:sldId id="448" r:id="rId26"/>
    <p:sldId id="346" r:id="rId27"/>
    <p:sldId id="449" r:id="rId28"/>
    <p:sldId id="348" r:id="rId29"/>
    <p:sldId id="349" r:id="rId30"/>
    <p:sldId id="434" r:id="rId31"/>
    <p:sldId id="435" r:id="rId32"/>
    <p:sldId id="450" r:id="rId33"/>
    <p:sldId id="432" r:id="rId34"/>
    <p:sldId id="352" r:id="rId35"/>
    <p:sldId id="451" r:id="rId36"/>
    <p:sldId id="472" r:id="rId37"/>
    <p:sldId id="354" r:id="rId38"/>
    <p:sldId id="355" r:id="rId39"/>
    <p:sldId id="452" r:id="rId40"/>
    <p:sldId id="356" r:id="rId41"/>
    <p:sldId id="418" r:id="rId42"/>
    <p:sldId id="369" r:id="rId43"/>
    <p:sldId id="370" r:id="rId44"/>
    <p:sldId id="476" r:id="rId45"/>
    <p:sldId id="371" r:id="rId46"/>
    <p:sldId id="372" r:id="rId47"/>
    <p:sldId id="481" r:id="rId48"/>
    <p:sldId id="377" r:id="rId49"/>
    <p:sldId id="378" r:id="rId50"/>
    <p:sldId id="379" r:id="rId51"/>
    <p:sldId id="380" r:id="rId52"/>
    <p:sldId id="419" r:id="rId53"/>
    <p:sldId id="479" r:id="rId54"/>
    <p:sldId id="381" r:id="rId55"/>
    <p:sldId id="475" r:id="rId56"/>
    <p:sldId id="438" r:id="rId57"/>
    <p:sldId id="437" r:id="rId58"/>
    <p:sldId id="439" r:id="rId59"/>
    <p:sldId id="404" r:id="rId60"/>
    <p:sldId id="482" r:id="rId61"/>
    <p:sldId id="478" r:id="rId62"/>
  </p:sldIdLst>
  <p:sldSz cx="9144000" cy="6858000" type="screen4x3"/>
  <p:notesSz cx="7010400" cy="9296400"/>
  <p:defaultTextStyle>
    <a:defPPr>
      <a:defRPr lang="e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993300"/>
    <a:srgbClr val="FF0000"/>
    <a:srgbClr val="CCECFF"/>
    <a:srgbClr val="66CCFF"/>
    <a:srgbClr val="CCFFFF"/>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94646"/>
  </p:normalViewPr>
  <p:slideViewPr>
    <p:cSldViewPr snapToGrid="0">
      <p:cViewPr varScale="1">
        <p:scale>
          <a:sx n="60" d="100"/>
          <a:sy n="60" d="100"/>
        </p:scale>
        <p:origin x="1243" y="58"/>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2650">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0275">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1181100" y="698500"/>
            <a:ext cx="4649788"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3A719F1-3A87-46F3-9526-322E36B5BD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7F8BFD78-3377-4EA4-A48D-F69CC41A378F}"/>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A503B85D-87D4-4A59-99BA-1FB057B63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E99EAA0C-F8C4-402D-A03E-AF8DA4F53968}"/>
              </a:ext>
            </a:extLst>
          </p:cNvPr>
          <p:cNvSpPr>
            <a:spLocks noGrp="1" noRot="1" noChangeAspect="1" noChangeArrowheads="1" noTextEdit="1"/>
          </p:cNvSpPr>
          <p:nvPr>
            <p:ph type="sldImg"/>
          </p:nvPr>
        </p:nvSpPr>
        <p:spPr>
          <a:ln/>
        </p:spPr>
      </p:sp>
      <p:sp>
        <p:nvSpPr>
          <p:cNvPr id="40962" name="Rectangle 3">
            <a:extLst>
              <a:ext uri="{FF2B5EF4-FFF2-40B4-BE49-F238E27FC236}">
                <a16:creationId xmlns:a16="http://schemas.microsoft.com/office/drawing/2014/main" id="{FF8B66CD-DC4E-415D-A1C3-7BA86D98A8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74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47237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569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4F57E28D-F7F1-4D40-A519-7E31B6AFBDE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7640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56322" name="Rectangle 2">
            <a:extLst>
              <a:ext uri="{FF2B5EF4-FFF2-40B4-BE49-F238E27FC236}">
                <a16:creationId xmlns:a16="http://schemas.microsoft.com/office/drawing/2014/main"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B8F2FBEB-02A4-4584-8264-A9584D0E16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B29415-63C3-4DAE-BA64-18F91B5F9D31}"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A02EF62C-439E-41F2-B592-539CA3CFE48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CBFD4124-805F-46D0-9DC2-2E8BE0FE29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0982E958-BD71-4DFE-9268-C0E01DBF5A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8A18A-D5C2-41F8-98D7-80F2A4AF2653}"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62466" name="Rectangle 2">
            <a:extLst>
              <a:ext uri="{FF2B5EF4-FFF2-40B4-BE49-F238E27FC236}">
                <a16:creationId xmlns:a16="http://schemas.microsoft.com/office/drawing/2014/main" id="{E853B1F9-D193-48F9-B084-B9AB1C76985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5100B38F-1388-4B80-A799-CE251DF2D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5133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519C0DD0-7768-4606-AA45-3637BF83A9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5FD585-2D3C-4D4C-9C46-95A9B1AAE880}"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64514" name="Rectangle 2">
            <a:extLst>
              <a:ext uri="{FF2B5EF4-FFF2-40B4-BE49-F238E27FC236}">
                <a16:creationId xmlns:a16="http://schemas.microsoft.com/office/drawing/2014/main" id="{A6DC1BB6-9B39-4275-B20C-1BB155364C94}"/>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8FA965D6-E750-46A5-90AA-01EAA6CC7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CA416605-5709-44CD-83EA-5BDECB8FF8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892B4D-38DF-4064-9E16-CA90B4DE3B8F}"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66562" name="Rectangle 2">
            <a:extLst>
              <a:ext uri="{FF2B5EF4-FFF2-40B4-BE49-F238E27FC236}">
                <a16:creationId xmlns:a16="http://schemas.microsoft.com/office/drawing/2014/main" id="{4B271679-9AB4-493B-9423-CC79D90F157D}"/>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13E4955E-451B-45CB-B32B-A11B541DD3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A017037F-EFD5-48E7-B42F-8143C1E4CC14}"/>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id="{FC2A32F7-3F5B-4ACF-A855-30A05CCF54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92188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48</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D9C756DA-0910-4B7D-BA30-48A9FC686C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B137B5-843E-4699-AC99-27F3C83659A6}"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72706" name="Rectangle 2">
            <a:extLst>
              <a:ext uri="{FF2B5EF4-FFF2-40B4-BE49-F238E27FC236}">
                <a16:creationId xmlns:a16="http://schemas.microsoft.com/office/drawing/2014/main" id="{A93A18B2-8712-47B2-8840-D2BF4C07E1B3}"/>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B65C61F6-2681-487B-AD98-ABBC081895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DB77C4CC-0B6E-4673-9841-95D0B39AA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501839-7371-45B1-A86F-4D6848EB5C24}" type="slidenum">
              <a:rPr lang="en-US" altLang="en-US" smtClean="0">
                <a:latin typeface="Times New Roman" panose="02020603050405020304" pitchFamily="18" charset="0"/>
              </a:rPr>
              <a:pPr/>
              <a:t>50</a:t>
            </a:fld>
            <a:endParaRPr lang="en-US" altLang="en-US">
              <a:latin typeface="Times New Roman" panose="02020603050405020304" pitchFamily="18" charset="0"/>
            </a:endParaRPr>
          </a:p>
        </p:txBody>
      </p:sp>
      <p:sp>
        <p:nvSpPr>
          <p:cNvPr id="74754" name="Rectangle 2">
            <a:extLst>
              <a:ext uri="{FF2B5EF4-FFF2-40B4-BE49-F238E27FC236}">
                <a16:creationId xmlns:a16="http://schemas.microsoft.com/office/drawing/2014/main" id="{7E671584-9367-4579-B3BD-07FD1DBA19B5}"/>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67CCFE29-A06F-49EB-AABF-030082EB23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52</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53</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75788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58E0421F-C869-41D1-9716-7CAF59026E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80AE906-C0B8-4912-8B43-B6F5DCC2F4F2}" type="slidenum">
              <a:rPr lang="en-US" altLang="en-US" smtClean="0">
                <a:latin typeface="Times New Roman" panose="02020603050405020304" pitchFamily="18" charset="0"/>
              </a:rPr>
              <a:pPr/>
              <a:t>54</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id="{3A1099E5-7EC3-4BAD-B6C9-DF6EA2BB1C6E}"/>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AF7BABCC-290D-4003-9210-9DB91A87B0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55</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657770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711F51F3-CC39-46C9-AB2A-BC24FE639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B896F9-4E89-493F-A2B1-A321DE9304A5}" type="slidenum">
              <a:rPr lang="en-US" altLang="en-US" smtClean="0">
                <a:latin typeface="Times New Roman" panose="02020603050405020304" pitchFamily="18" charset="0"/>
              </a:rPr>
              <a:pPr/>
              <a:t>57</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8EB9FC2F-9560-43CD-84EB-42D0F528AF61}"/>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78C067F-078B-4408-AF29-DCA7A645CD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CADC8BFB-24B1-4297-B793-6F8A0D5873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F847D-A7FD-4514-818A-A1873C677874}" type="slidenum">
              <a:rPr lang="en-US" altLang="en-US" smtClean="0">
                <a:latin typeface="Times New Roman" panose="02020603050405020304" pitchFamily="18" charset="0"/>
              </a:rPr>
              <a:pPr/>
              <a:t>58</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id="{D52D119C-B011-47A7-89E5-EC4CDBBF2E85}"/>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0DD7969A-5C14-461F-9465-0BCB7FE11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59</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ADC9AB17-50E1-449A-9A02-181C762C6A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75EDE-691C-4E57-8B4F-6469856C297B}" type="slidenum">
              <a:rPr lang="en-US" altLang="en-US" smtClean="0">
                <a:latin typeface="Times New Roman" panose="02020603050405020304" pitchFamily="18" charset="0"/>
              </a:rPr>
              <a:pPr/>
              <a:t>60</a:t>
            </a:fld>
            <a:endParaRPr lang="en-US" altLang="en-US">
              <a:latin typeface="Times New Roman" panose="02020603050405020304" pitchFamily="18" charset="0"/>
            </a:endParaRPr>
          </a:p>
        </p:txBody>
      </p:sp>
      <p:sp>
        <p:nvSpPr>
          <p:cNvPr id="86018" name="Rectangle 2">
            <a:extLst>
              <a:ext uri="{FF2B5EF4-FFF2-40B4-BE49-F238E27FC236}">
                <a16:creationId xmlns:a16="http://schemas.microsoft.com/office/drawing/2014/main" id="{DA813B07-D589-472C-99F0-F378F999F036}"/>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4FF80E7A-A9BF-421F-A65B-7520FF9FE5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88219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61</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82398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0956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0779462F-49C5-470C-A817-7DEB12F2B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98D082-7383-4246-8E8F-663A25F3E07E}"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BE36FB94-316E-4486-9139-DC5DC314D912}"/>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04D6D5C0-4B5F-4ADF-A7EC-4DF1ED3AA7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3688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6631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596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16348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685800" y="808038"/>
            <a:ext cx="7772400" cy="2128837"/>
          </a:xfrm>
        </p:spPr>
        <p:txBody>
          <a:bodyPr/>
          <a:lstStyle/>
          <a:p>
            <a:pPr xmlns:a="http://schemas.openxmlformats.org/drawingml/2006/main" eaLnBrk="1" hangingPunct="1"/>
            <a:r xmlns:a="http://schemas.openxmlformats.org/drawingml/2006/main">
              <a:rPr lang="es" altLang="en-US"/>
              <a:t>Capítulo 6: Herramientas de sincronización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xmlns:a="http://schemas.openxmlformats.org/drawingml/2006/main" eaLnBrk="1" hangingPunct="1"/>
            <a:r xmlns:a="http://schemas.openxmlformats.org/drawingml/2006/main">
              <a:rPr lang="es" altLang="ja-JP" dirty="0"/>
              <a:t>Solución de software 1</a:t>
            </a:r>
            <a:endParaRPr xmlns:a="http://schemas.openxmlformats.org/drawingml/2006/main"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285329"/>
            <a:ext cx="6757437" cy="4131221"/>
          </a:xfrm>
        </p:spPr>
        <p:txBody>
          <a:bodyPr/>
          <a:lstStyle/>
          <a:p>
            <a:pPr xmlns:a="http://schemas.openxmlformats.org/drawingml/2006/main">
              <a:lnSpc>
                <a:spcPct val="90000"/>
              </a:lnSpc>
              <a:tabLst>
                <a:tab pos="739775" algn="l"/>
                <a:tab pos="1020763" algn="l"/>
                <a:tab pos="1257300" algn="l"/>
              </a:tabLst>
            </a:pPr>
            <a:r xmlns:a="http://schemas.openxmlformats.org/drawingml/2006/main">
              <a:rPr lang="es" altLang="en-US" dirty="0"/>
              <a:t>Solución de dos procesos</a:t>
            </a:r>
            <a:endParaRPr xmlns:a="http://schemas.openxmlformats.org/drawingml/2006/main" lang="en-US" altLang="en-US" sz="800" dirty="0"/>
          </a:p>
          <a:p>
            <a:pPr xmlns:a="http://schemas.openxmlformats.org/drawingml/2006/main">
              <a:lnSpc>
                <a:spcPct val="90000"/>
              </a:lnSpc>
              <a:tabLst>
                <a:tab pos="739775" algn="l"/>
                <a:tab pos="1020763" algn="l"/>
                <a:tab pos="1257300" algn="l"/>
              </a:tabLst>
            </a:pPr>
            <a:r xmlns:a="http://schemas.openxmlformats.org/drawingml/2006/main">
              <a:rPr lang="es" altLang="en-US" dirty="0"/>
              <a:t>Suponga que la </a:t>
            </a:r>
            <a:r xmlns:a="http://schemas.openxmlformats.org/drawingml/2006/main">
              <a:rPr lang="es" altLang="en-US" sz="2000" b="1" dirty="0">
                <a:latin typeface="Courier New" panose="02070309020205020404" pitchFamily="49" charset="0"/>
              </a:rPr>
              <a:t>carga</a:t>
            </a:r>
            <a:r xmlns:a="http://schemas.openxmlformats.org/drawingml/2006/main">
              <a:rPr lang="es" altLang="en-US" dirty="0">
                <a:latin typeface="Courier New" panose="02070309020205020404" pitchFamily="49" charset="0"/>
              </a:rPr>
              <a:t> </a:t>
            </a:r>
            <a:r xmlns:a="http://schemas.openxmlformats.org/drawingml/2006/main">
              <a:rPr lang="es" altLang="en-US" dirty="0"/>
              <a:t>y </a:t>
            </a:r>
            <a:r xmlns:a="http://schemas.openxmlformats.org/drawingml/2006/main">
              <a:rPr lang="es" altLang="en-US" sz="2000" b="1" dirty="0">
                <a:latin typeface="Courier New" panose="02070309020205020404" pitchFamily="49" charset="0"/>
              </a:rPr>
              <a:t>almacenar </a:t>
            </a:r>
            <a:r xmlns:a="http://schemas.openxmlformats.org/drawingml/2006/main">
              <a:rPr lang="es" altLang="en-US" dirty="0"/>
              <a:t>instrucciones en lenguaje de máquina son atómicas; es decir, no se puede interrumpir</a:t>
            </a:r>
            <a:endParaRPr xmlns:a="http://schemas.openxmlformats.org/drawingml/2006/main" lang="en-US" altLang="en-US" sz="800" dirty="0"/>
          </a:p>
          <a:p>
            <a:pPr xmlns:a="http://schemas.openxmlformats.org/drawingml/2006/main">
              <a:lnSpc>
                <a:spcPct val="90000"/>
              </a:lnSpc>
              <a:tabLst>
                <a:tab pos="739775" algn="l"/>
                <a:tab pos="1020763" algn="l"/>
                <a:tab pos="1257300" algn="l"/>
              </a:tabLst>
            </a:pPr>
            <a:r xmlns:a="http://schemas.openxmlformats.org/drawingml/2006/main">
              <a:rPr lang="es" altLang="en-US" dirty="0">
                <a:solidFill>
                  <a:srgbClr val="000000"/>
                </a:solidFill>
              </a:rPr>
              <a:t>Los dos procesos comparten una variable:</a:t>
            </a:r>
          </a:p>
          <a:p>
            <a:pPr xmlns:a="http://schemas.openxmlformats.org/drawingml/2006/main" lvl="1">
              <a:lnSpc>
                <a:spcPct val="90000"/>
              </a:lnSpc>
              <a:tabLst>
                <a:tab pos="739775" algn="l"/>
                <a:tab pos="1020763" algn="l"/>
                <a:tab pos="1257300" algn="l"/>
              </a:tabLst>
            </a:pPr>
            <a:r xmlns:a="http://schemas.openxmlformats.org/drawingml/2006/main">
              <a:rPr lang="es" altLang="en-US" sz="2000" b="1" dirty="0">
                <a:latin typeface="Courier New" panose="02070309020205020404" pitchFamily="49" charset="0"/>
              </a:rPr>
              <a:t>turno int </a:t>
            </a:r>
            <a:r xmlns:a="http://schemas.openxmlformats.org/drawingml/2006/main">
              <a:rPr lang="es" altLang="en-US" sz="1600" b="1" dirty="0">
                <a:latin typeface="Courier New" panose="02070309020205020404" pitchFamily="49" charset="0"/>
              </a:rPr>
              <a:t>;</a:t>
            </a:r>
            <a:endParaRPr xmlns:a="http://schemas.openxmlformats.org/drawingml/2006/main" lang="en-US" altLang="en-US" sz="800" b="1" dirty="0">
              <a:solidFill>
                <a:srgbClr val="000000"/>
              </a:solidFill>
            </a:endParaRPr>
          </a:p>
          <a:p>
            <a:pPr xmlns:a="http://schemas.openxmlformats.org/drawingml/2006/main">
              <a:lnSpc>
                <a:spcPct val="90000"/>
              </a:lnSpc>
              <a:tabLst>
                <a:tab pos="739775" algn="l"/>
                <a:tab pos="1020763" algn="l"/>
                <a:tab pos="1257300" algn="l"/>
              </a:tabLst>
            </a:pPr>
            <a:r xmlns:a="http://schemas.openxmlformats.org/drawingml/2006/main">
              <a:rPr lang="es" altLang="en-US" dirty="0">
                <a:solidFill>
                  <a:srgbClr val="000000"/>
                </a:solidFill>
              </a:rPr>
              <a:t>El </a:t>
            </a:r>
            <a:r xmlns:a="http://schemas.openxmlformats.org/drawingml/2006/main">
              <a:rPr lang="es" altLang="en-US" sz="2000" b="1" dirty="0">
                <a:latin typeface="Courier New" panose="02070309020205020404" pitchFamily="49" charset="0"/>
              </a:rPr>
              <a:t>turno variable </a:t>
            </a:r>
            <a:r xmlns:a="http://schemas.openxmlformats.org/drawingml/2006/main">
              <a:rPr lang="es" altLang="en-US" dirty="0">
                <a:solidFill>
                  <a:srgbClr val="000000"/>
                </a:solidFill>
              </a:rPr>
              <a:t>indica a quién le toca entrar en la sección crítica.</a:t>
            </a:r>
            <a:endParaRPr xmlns:a="http://schemas.openxmlformats.org/drawingml/2006/main" lang="en-US" altLang="en-US" sz="800" dirty="0">
              <a:solidFill>
                <a:srgbClr val="000000"/>
              </a:solidFill>
            </a:endParaRPr>
          </a:p>
        </p:txBody>
      </p:sp>
    </p:spTree>
    <p:extLst>
      <p:ext uri="{BB962C8B-B14F-4D97-AF65-F5344CB8AC3E}">
        <p14:creationId xmlns:p14="http://schemas.microsoft.com/office/powerpoint/2010/main" val="236281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529937" y="134933"/>
            <a:ext cx="8229600" cy="576262"/>
          </a:xfrm>
        </p:spPr>
        <p:txBody>
          <a:bodyPr/>
          <a:lstStyle/>
          <a:p>
            <a:r xmlns:a="http://schemas.openxmlformats.org/drawingml/2006/main">
              <a:rPr lang="es" altLang="en-US" dirty="0"/>
              <a:t>Algoritmo para el proceso </a:t>
            </a:r>
            <a:r xmlns:a="http://schemas.openxmlformats.org/drawingml/2006/main">
              <a:rPr lang="es" altLang="en-US" i="1" dirty="0"/>
              <a:t>P </a:t>
            </a:r>
            <a:r xmlns:a="http://schemas.openxmlformats.org/drawingml/2006/main">
              <a:rPr lang="es" altLang="en-US" baseline="-25000" dirty="0">
                <a:solidFill>
                  <a:srgbClr val="0000FF"/>
                </a:solidFill>
              </a:rPr>
              <a:t>i</a:t>
            </a:r>
            <a:endParaRPr xmlns:a="http://schemas.openxmlformats.org/drawingml/2006/main" lang="en-US" altLang="en-US"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847850" y="1666875"/>
            <a:ext cx="602773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xmlns:a="http://schemas.openxmlformats.org/drawingml/2006/main">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mientras (verdadero){</a:t>
            </a:r>
          </a:p>
          <a:p>
            <a:pPr>
              <a:buFont typeface="Monotype Sorts" pitchFamily="-84" charset="2"/>
              <a:buNone/>
            </a:pPr>
            <a:endParaRPr lang="en-US" altLang="en-US" b="1" dirty="0">
              <a:solidFill>
                <a:srgbClr val="000000"/>
              </a:solidFill>
              <a:latin typeface="Courier New" panose="02070309020205020404" pitchFamily="49" charset="0"/>
            </a:endParaRPr>
          </a:p>
          <a:p>
            <a:pPr xmlns:a="http://schemas.openxmlformats.org/drawingml/2006/main">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giro = </a:t>
            </a:r>
            <a:r xmlns:a="http://schemas.openxmlformats.org/drawingml/2006/main">
              <a:rPr lang="es" altLang="en-US" b="1" dirty="0" err="1">
                <a:solidFill>
                  <a:srgbClr val="000000"/>
                </a:solidFill>
                <a:latin typeface="Courier New" panose="02070309020205020404" pitchFamily="49" charset="0"/>
              </a:rPr>
              <a:t>yo </a:t>
            </a:r>
            <a:r xmlns:a="http://schemas.openxmlformats.org/drawingml/2006/main">
              <a:rPr lang="es" altLang="en-US" b="1" dirty="0">
                <a:solidFill>
                  <a:srgbClr val="000000"/>
                </a:solidFill>
                <a:latin typeface="Courier New" panose="02070309020205020404" pitchFamily="49" charset="0"/>
              </a:rPr>
              <a:t>;</a:t>
            </a:r>
          </a:p>
          <a:p>
            <a:pPr xmlns:a="http://schemas.openxmlformats.org/drawingml/2006/main">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mientras (giro = = j)</a:t>
            </a:r>
          </a:p>
          <a:p>
            <a:pPr xmlns:a="http://schemas.openxmlformats.org/drawingml/2006/main">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a:t>
            </a:r>
          </a:p>
          <a:p>
            <a:pPr>
              <a:buFont typeface="Monotype Sorts" pitchFamily="-84" charset="2"/>
              <a:buNone/>
            </a:pPr>
            <a:endParaRPr lang="en-US" altLang="en-US" b="1" dirty="0">
              <a:solidFill>
                <a:srgbClr val="000000"/>
              </a:solidFill>
              <a:latin typeface="Courier New" panose="02070309020205020404" pitchFamily="49" charset="0"/>
            </a:endParaRPr>
          </a:p>
          <a:p>
            <a:pPr xmlns:a="http://schemas.openxmlformats.org/drawingml/2006/main">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 sección crítica */</a:t>
            </a:r>
          </a:p>
          <a:p>
            <a:pPr xmlns:a="http://schemas.openxmlformats.org/drawingml/2006/main">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 </a:t>
            </a:r>
          </a:p>
          <a:p>
            <a:pPr xmlns:a="http://schemas.openxmlformats.org/drawingml/2006/main">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giro = j;</a:t>
            </a:r>
          </a:p>
          <a:p>
            <a:pPr>
              <a:buFont typeface="Monotype Sorts" pitchFamily="-84" charset="2"/>
              <a:buNone/>
            </a:pPr>
            <a:endParaRPr lang="en-US" altLang="en-US" b="1" dirty="0">
              <a:solidFill>
                <a:srgbClr val="000000"/>
              </a:solidFill>
              <a:latin typeface="Courier New" panose="02070309020205020404" pitchFamily="49" charset="0"/>
            </a:endParaRPr>
          </a:p>
          <a:p>
            <a:pPr xmlns:a="http://schemas.openxmlformats.org/drawingml/2006/main">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 sección restante */</a:t>
            </a:r>
          </a:p>
          <a:p>
            <a:pPr xmlns:a="http://schemas.openxmlformats.org/drawingml/2006/main">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 </a:t>
            </a:r>
          </a:p>
          <a:p>
            <a:pPr xmlns:a="http://schemas.openxmlformats.org/drawingml/2006/main">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673350" y="2331020"/>
            <a:ext cx="3505200" cy="6826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673350" y="3751114"/>
            <a:ext cx="3505200" cy="51074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val="16466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526167" y="169872"/>
            <a:ext cx="7586662" cy="576262"/>
          </a:xfrm>
        </p:spPr>
        <p:txBody>
          <a:bodyPr/>
          <a:lstStyle/>
          <a:p>
            <a:pPr xmlns:a="http://schemas.openxmlformats.org/drawingml/2006/main" eaLnBrk="1" hangingPunct="1"/>
            <a:r xmlns:a="http://schemas.openxmlformats.org/drawingml/2006/main">
              <a:rPr lang="es" altLang="en-US" dirty="0"/>
              <a:t>Corrección de la </a:t>
            </a:r>
            <a:r xmlns:a="http://schemas.openxmlformats.org/drawingml/2006/main">
              <a:rPr lang="es" altLang="ja-JP" dirty="0"/>
              <a:t>solución de software</a:t>
            </a:r>
            <a:endParaRPr xmlns:a="http://schemas.openxmlformats.org/drawingml/2006/main"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lstStyle/>
          <a:p>
            <a:r xmlns:a="http://schemas.openxmlformats.org/drawingml/2006/main">
              <a:rPr lang="es" altLang="en-US" dirty="0">
                <a:solidFill>
                  <a:srgbClr val="000000"/>
                </a:solidFill>
              </a:rPr>
              <a:t>Se preserva la exclusión mutua</a:t>
            </a:r>
          </a:p>
          <a:p>
            <a:pPr xmlns:a="http://schemas.openxmlformats.org/drawingml/2006/main">
              <a:buFont typeface="Monotype Sorts" pitchFamily="-84" charset="2"/>
              <a:buNone/>
            </a:pPr>
            <a:r xmlns:a="http://schemas.openxmlformats.org/drawingml/2006/main">
              <a:rPr lang="es" altLang="en-US" dirty="0">
                <a:solidFill>
                  <a:srgbClr val="000000"/>
                </a:solidFill>
              </a:rPr>
              <a:t>                </a:t>
            </a:r>
            <a:r xmlns:a="http://schemas.openxmlformats.org/drawingml/2006/main">
              <a:rPr lang="es" altLang="en-US" sz="2000" b="1" dirty="0">
                <a:solidFill>
                  <a:srgbClr val="000000"/>
                </a:solidFill>
                <a:latin typeface="Courier New" panose="02070309020205020404" pitchFamily="49" charset="0"/>
              </a:rPr>
              <a:t>pi </a:t>
            </a:r>
            <a:r xmlns:a="http://schemas.openxmlformats.org/drawingml/2006/main">
              <a:rPr lang="es" altLang="en-US" sz="2000" b="1" baseline="-25000" dirty="0">
                <a:solidFill>
                  <a:srgbClr val="000000"/>
                </a:solidFill>
                <a:latin typeface="Courier New" panose="02070309020205020404" pitchFamily="49" charset="0"/>
              </a:rPr>
              <a:t>_</a:t>
            </a:r>
            <a:r xmlns:a="http://schemas.openxmlformats.org/drawingml/2006/main">
              <a:rPr lang="es" altLang="en-US" b="1" dirty="0">
                <a:solidFill>
                  <a:srgbClr val="000000"/>
                </a:solidFill>
                <a:latin typeface="Courier New" panose="02070309020205020404" pitchFamily="49" charset="0"/>
              </a:rPr>
              <a:t> </a:t>
            </a:r>
            <a:r xmlns:a="http://schemas.openxmlformats.org/drawingml/2006/main">
              <a:rPr lang="es" altLang="en-US" dirty="0">
                <a:solidFill>
                  <a:srgbClr val="000000"/>
                </a:solidFill>
              </a:rPr>
              <a:t>ingresa a la sección crítica solo si:</a:t>
            </a:r>
          </a:p>
          <a:p>
            <a:pPr xmlns:a="http://schemas.openxmlformats.org/drawingml/2006/main">
              <a:buFont typeface="Monotype Sorts" pitchFamily="-84" charset="2"/>
              <a:buNone/>
            </a:pPr>
            <a:r xmlns:a="http://schemas.openxmlformats.org/drawingml/2006/main">
              <a:rPr lang="es" altLang="en-US" dirty="0">
                <a:solidFill>
                  <a:srgbClr val="000000"/>
                </a:solidFill>
              </a:rPr>
              <a:t>                      </a:t>
            </a:r>
            <a:r xmlns:a="http://schemas.openxmlformats.org/drawingml/2006/main">
              <a:rPr lang="es" altLang="en-US" sz="2000" b="1" dirty="0">
                <a:solidFill>
                  <a:srgbClr val="000000"/>
                </a:solidFill>
                <a:latin typeface="Courier New" panose="02070309020205020404" pitchFamily="49" charset="0"/>
              </a:rPr>
              <a:t>giro </a:t>
            </a:r>
            <a:r xmlns:a="http://schemas.openxmlformats.org/drawingml/2006/main">
              <a:rPr lang="es" altLang="en-US" b="1" dirty="0">
                <a:solidFill>
                  <a:srgbClr val="000000"/>
                </a:solidFill>
                <a:latin typeface="Courier New" panose="02070309020205020404" pitchFamily="49" charset="0"/>
              </a:rPr>
              <a:t>= </a:t>
            </a:r>
            <a:r xmlns:a="http://schemas.openxmlformats.org/drawingml/2006/main">
              <a:rPr lang="es" altLang="en-US" b="1" dirty="0" err="1">
                <a:solidFill>
                  <a:srgbClr val="000000"/>
                </a:solidFill>
                <a:latin typeface="Courier New" panose="02070309020205020404" pitchFamily="49" charset="0"/>
              </a:rPr>
              <a:t>yo</a:t>
            </a:r>
            <a:endParaRPr xmlns:a="http://schemas.openxmlformats.org/drawingml/2006/main" lang="en-US" altLang="en-US" b="1" dirty="0">
              <a:solidFill>
                <a:srgbClr val="000000"/>
              </a:solidFill>
              <a:latin typeface="Courier New" panose="02070309020205020404" pitchFamily="49" charset="0"/>
            </a:endParaRPr>
          </a:p>
          <a:p>
            <a:pPr xmlns:a="http://schemas.openxmlformats.org/drawingml/2006/main">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   </a:t>
            </a:r>
            <a:r xmlns:a="http://schemas.openxmlformats.org/drawingml/2006/main">
              <a:rPr lang="es" altLang="en-US" dirty="0">
                <a:solidFill>
                  <a:srgbClr val="000000"/>
                </a:solidFill>
              </a:rPr>
              <a:t>y </a:t>
            </a:r>
            <a:r xmlns:a="http://schemas.openxmlformats.org/drawingml/2006/main">
              <a:rPr lang="es" altLang="en-US" sz="2000" b="1" dirty="0">
                <a:solidFill>
                  <a:srgbClr val="000000"/>
                </a:solidFill>
                <a:latin typeface="Courier New" panose="02070309020205020404" pitchFamily="49" charset="0"/>
              </a:rPr>
              <a:t>el turno </a:t>
            </a:r>
            <a:r xmlns:a="http://schemas.openxmlformats.org/drawingml/2006/main">
              <a:rPr lang="es" altLang="en-US" dirty="0">
                <a:solidFill>
                  <a:srgbClr val="000000"/>
                </a:solidFill>
              </a:rPr>
              <a:t>no puede ser 0 y 1 al mismo tiempo</a:t>
            </a:r>
          </a:p>
          <a:p>
            <a:r xmlns:a="http://schemas.openxmlformats.org/drawingml/2006/main">
              <a:rPr lang="es" altLang="en-US" dirty="0">
                <a:solidFill>
                  <a:srgbClr val="000000"/>
                </a:solidFill>
              </a:rPr>
              <a:t>¿Qué pasa con el requisito de Progreso?</a:t>
            </a:r>
          </a:p>
          <a:p>
            <a:r xmlns:a="http://schemas.openxmlformats.org/drawingml/2006/main">
              <a:rPr lang="es" altLang="en-US" dirty="0">
                <a:solidFill>
                  <a:srgbClr val="000000"/>
                </a:solidFill>
              </a:rPr>
              <a:t>¿Qué pasa con el requisito de espera limitada?</a:t>
            </a:r>
            <a:endParaRPr xmlns:a="http://schemas.openxmlformats.org/drawingml/2006/main" lang="en-US" altLang="en-US" sz="1600" dirty="0">
              <a:solidFill>
                <a:srgbClr val="000000"/>
              </a:solidFill>
            </a:endParaRPr>
          </a:p>
          <a:p>
            <a:pPr>
              <a:lnSpc>
                <a:spcPct val="90000"/>
              </a:lnSpc>
            </a:pPr>
            <a:endParaRPr lang="en-US" altLang="en-US" dirty="0"/>
          </a:p>
        </p:txBody>
      </p:sp>
    </p:spTree>
    <p:extLst>
      <p:ext uri="{BB962C8B-B14F-4D97-AF65-F5344CB8AC3E}">
        <p14:creationId xmlns:p14="http://schemas.microsoft.com/office/powerpoint/2010/main" val="403554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xmlns:a="http://schemas.openxmlformats.org/drawingml/2006/main" eaLnBrk="1" hangingPunct="1"/>
            <a:r xmlns:a="http://schemas.openxmlformats.org/drawingml/2006/main">
              <a:rPr lang="es" altLang="ja-JP" dirty="0"/>
              <a:t>La solución </a:t>
            </a:r>
            <a:endParaRPr xmlns:a="http://schemas.openxmlformats.org/drawingml/2006/main" lang="en-US" altLang="en-US" dirty="0"/>
            <a:r xmlns:a="http://schemas.openxmlformats.org/drawingml/2006/main">
              <a:rPr lang="es" altLang="en-US" dirty="0"/>
              <a:t>de Peterson</a:t>
            </a:r>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139855"/>
            <a:ext cx="6757437" cy="4131221"/>
          </a:xfrm>
        </p:spPr>
        <p:txBody>
          <a:bodyPr/>
          <a:lstStyle/>
          <a:p>
            <a:pPr xmlns:a="http://schemas.openxmlformats.org/drawingml/2006/main">
              <a:lnSpc>
                <a:spcPct val="90000"/>
              </a:lnSpc>
              <a:tabLst>
                <a:tab pos="739775" algn="l"/>
                <a:tab pos="1020763" algn="l"/>
                <a:tab pos="1257300" algn="l"/>
              </a:tabLst>
            </a:pPr>
            <a:r xmlns:a="http://schemas.openxmlformats.org/drawingml/2006/main">
              <a:rPr lang="es" altLang="en-US" dirty="0"/>
              <a:t>Solución de dos procesos</a:t>
            </a:r>
            <a:endParaRPr xmlns:a="http://schemas.openxmlformats.org/drawingml/2006/main" lang="en-US" altLang="en-US" sz="800" dirty="0"/>
          </a:p>
          <a:p>
            <a:pPr xmlns:a="http://schemas.openxmlformats.org/drawingml/2006/main">
              <a:lnSpc>
                <a:spcPct val="90000"/>
              </a:lnSpc>
              <a:tabLst>
                <a:tab pos="739775" algn="l"/>
                <a:tab pos="1020763" algn="l"/>
                <a:tab pos="1257300" algn="l"/>
              </a:tabLst>
            </a:pPr>
            <a:r xmlns:a="http://schemas.openxmlformats.org/drawingml/2006/main">
              <a:rPr lang="es" altLang="en-US" dirty="0"/>
              <a:t>Suponga que la </a:t>
            </a:r>
            <a:r xmlns:a="http://schemas.openxmlformats.org/drawingml/2006/main">
              <a:rPr lang="es" altLang="en-US" sz="2000" b="1" dirty="0">
                <a:latin typeface="Courier New" panose="02070309020205020404" pitchFamily="49" charset="0"/>
              </a:rPr>
              <a:t>carga</a:t>
            </a:r>
            <a:r xmlns:a="http://schemas.openxmlformats.org/drawingml/2006/main">
              <a:rPr lang="es" altLang="en-US" dirty="0">
                <a:latin typeface="Courier New" panose="02070309020205020404" pitchFamily="49" charset="0"/>
              </a:rPr>
              <a:t> </a:t>
            </a:r>
            <a:r xmlns:a="http://schemas.openxmlformats.org/drawingml/2006/main">
              <a:rPr lang="es" altLang="en-US" dirty="0"/>
              <a:t>y </a:t>
            </a:r>
            <a:r xmlns:a="http://schemas.openxmlformats.org/drawingml/2006/main">
              <a:rPr lang="es" altLang="en-US" sz="2000" b="1" dirty="0">
                <a:latin typeface="Courier New" panose="02070309020205020404" pitchFamily="49" charset="0"/>
              </a:rPr>
              <a:t>almacenar </a:t>
            </a:r>
            <a:r xmlns:a="http://schemas.openxmlformats.org/drawingml/2006/main">
              <a:rPr lang="es" altLang="en-US" dirty="0"/>
              <a:t>instrucciones en lenguaje de máquina son atómicas; es decir, no se puede interrumpir</a:t>
            </a:r>
            <a:endParaRPr xmlns:a="http://schemas.openxmlformats.org/drawingml/2006/main" lang="en-US" altLang="en-US" sz="800" dirty="0"/>
          </a:p>
          <a:p>
            <a:pPr xmlns:a="http://schemas.openxmlformats.org/drawingml/2006/main">
              <a:lnSpc>
                <a:spcPct val="90000"/>
              </a:lnSpc>
              <a:tabLst>
                <a:tab pos="739775" algn="l"/>
                <a:tab pos="1020763" algn="l"/>
                <a:tab pos="1257300" algn="l"/>
              </a:tabLst>
            </a:pPr>
            <a:r xmlns:a="http://schemas.openxmlformats.org/drawingml/2006/main">
              <a:rPr lang="es" altLang="en-US" dirty="0">
                <a:solidFill>
                  <a:srgbClr val="000000"/>
                </a:solidFill>
              </a:rPr>
              <a:t>Los dos procesos comparten dos variables:</a:t>
            </a:r>
          </a:p>
          <a:p>
            <a:pPr xmlns:a="http://schemas.openxmlformats.org/drawingml/2006/main" lvl="1">
              <a:lnSpc>
                <a:spcPct val="90000"/>
              </a:lnSpc>
              <a:tabLst>
                <a:tab pos="739775" algn="l"/>
                <a:tab pos="1020763" algn="l"/>
                <a:tab pos="1257300" algn="l"/>
              </a:tabLst>
            </a:pPr>
            <a:r xmlns:a="http://schemas.openxmlformats.org/drawingml/2006/main">
              <a:rPr lang="es" altLang="en-US" b="1" dirty="0" err="1">
                <a:latin typeface="Courier New" panose="02070309020205020404" pitchFamily="49" charset="0"/>
              </a:rPr>
              <a:t>a su </a:t>
            </a:r>
            <a:r xmlns:a="http://schemas.openxmlformats.org/drawingml/2006/main">
              <a:rPr lang="es" altLang="en-US" b="1" dirty="0">
                <a:latin typeface="Courier New" panose="02070309020205020404" pitchFamily="49" charset="0"/>
              </a:rPr>
              <a:t>vez;</a:t>
            </a:r>
          </a:p>
          <a:p>
            <a:pPr xmlns:a="http://schemas.openxmlformats.org/drawingml/2006/main" lvl="1">
              <a:lnSpc>
                <a:spcPct val="90000"/>
              </a:lnSpc>
              <a:tabLst>
                <a:tab pos="739775" algn="l"/>
                <a:tab pos="1020763" algn="l"/>
                <a:tab pos="1257300" algn="l"/>
              </a:tabLst>
            </a:pPr>
            <a:r xmlns:a="http://schemas.openxmlformats.org/drawingml/2006/main">
              <a:rPr lang="es" altLang="en-US" b="1" dirty="0" err="1">
                <a:latin typeface="Courier New" panose="02070309020205020404" pitchFamily="49" charset="0"/>
              </a:rPr>
              <a:t>booleana </a:t>
            </a:r>
            <a:r xmlns:a="http://schemas.openxmlformats.org/drawingml/2006/main">
              <a:rPr lang="es" altLang="en-US" b="1" dirty="0">
                <a:latin typeface="Courier New" panose="02070309020205020404" pitchFamily="49" charset="0"/>
              </a:rPr>
              <a:t>[2]</a:t>
            </a:r>
          </a:p>
          <a:p>
            <a:pPr lvl="1">
              <a:lnSpc>
                <a:spcPct val="90000"/>
              </a:lnSpc>
              <a:tabLst>
                <a:tab pos="739775" algn="l"/>
                <a:tab pos="1020763" algn="l"/>
                <a:tab pos="1257300" algn="l"/>
              </a:tabLst>
            </a:pPr>
            <a:endParaRPr lang="en-US" altLang="en-US" sz="800" b="1" dirty="0">
              <a:solidFill>
                <a:srgbClr val="000000"/>
              </a:solidFill>
            </a:endParaRPr>
          </a:p>
          <a:p>
            <a:pPr xmlns:a="http://schemas.openxmlformats.org/drawingml/2006/main">
              <a:lnSpc>
                <a:spcPct val="90000"/>
              </a:lnSpc>
              <a:tabLst>
                <a:tab pos="739775" algn="l"/>
                <a:tab pos="1020763" algn="l"/>
                <a:tab pos="1257300" algn="l"/>
              </a:tabLst>
            </a:pPr>
            <a:r xmlns:a="http://schemas.openxmlformats.org/drawingml/2006/main">
              <a:rPr lang="es" altLang="en-US" dirty="0">
                <a:solidFill>
                  <a:srgbClr val="000000"/>
                </a:solidFill>
              </a:rPr>
              <a:t>El </a:t>
            </a:r>
            <a:r xmlns:a="http://schemas.openxmlformats.org/drawingml/2006/main">
              <a:rPr lang="es" altLang="en-US" sz="2000" b="1" dirty="0">
                <a:latin typeface="Courier New" panose="02070309020205020404" pitchFamily="49" charset="0"/>
              </a:rPr>
              <a:t>turno variable </a:t>
            </a:r>
            <a:r xmlns:a="http://schemas.openxmlformats.org/drawingml/2006/main">
              <a:rPr lang="es" altLang="en-US" dirty="0">
                <a:solidFill>
                  <a:srgbClr val="000000"/>
                </a:solidFill>
              </a:rPr>
              <a:t>indica a quién le toca entrar en la sección crítica.</a:t>
            </a:r>
            <a:endParaRPr xmlns:a="http://schemas.openxmlformats.org/drawingml/2006/main" lang="en-US" altLang="en-US" sz="800" dirty="0">
              <a:solidFill>
                <a:srgbClr val="000000"/>
              </a:solidFill>
            </a:endParaRPr>
          </a:p>
          <a:p>
            <a:pPr xmlns:a="http://schemas.openxmlformats.org/drawingml/2006/main">
              <a:lnSpc>
                <a:spcPct val="90000"/>
              </a:lnSpc>
              <a:tabLst>
                <a:tab pos="739775" algn="l"/>
                <a:tab pos="1020763" algn="l"/>
                <a:tab pos="1257300" algn="l"/>
              </a:tabLst>
            </a:pPr>
            <a:r xmlns:a="http://schemas.openxmlformats.org/drawingml/2006/main">
              <a:rPr lang="es" altLang="en-US" dirty="0">
                <a:solidFill>
                  <a:srgbClr val="000000"/>
                </a:solidFill>
              </a:rPr>
              <a:t>La matriz </a:t>
            </a:r>
            <a:r xmlns:a="http://schemas.openxmlformats.org/drawingml/2006/main">
              <a:rPr lang="es" altLang="en-US" b="1" dirty="0">
                <a:latin typeface="Courier New" panose="02070309020205020404" pitchFamily="49" charset="0"/>
              </a:rPr>
              <a:t>de banderas </a:t>
            </a:r>
            <a:r xmlns:a="http://schemas.openxmlformats.org/drawingml/2006/main">
              <a:rPr lang="es" altLang="en-US" dirty="0">
                <a:solidFill>
                  <a:srgbClr val="000000"/>
                </a:solidFill>
              </a:rPr>
              <a:t>se utiliza para indicar si un proceso está listo para ingresar a la sección crítica.</a:t>
            </a:r>
          </a:p>
          <a:p>
            <a:pPr xmlns:a="http://schemas.openxmlformats.org/drawingml/2006/main" lvl="1">
              <a:lnSpc>
                <a:spcPct val="90000"/>
              </a:lnSpc>
              <a:tabLst>
                <a:tab pos="739775" algn="l"/>
                <a:tab pos="1020763" algn="l"/>
                <a:tab pos="1257300" algn="l"/>
              </a:tabLst>
            </a:pPr>
            <a:r xmlns:a="http://schemas.openxmlformats.org/drawingml/2006/main">
              <a:rPr lang="es" altLang="en-US" b="1" dirty="0">
                <a:latin typeface="Courier New" panose="02070309020205020404" pitchFamily="49" charset="0"/>
              </a:rPr>
              <a:t>flag[ </a:t>
            </a:r>
            <a:r xmlns:a="http://schemas.openxmlformats.org/drawingml/2006/main">
              <a:rPr lang="es" altLang="en-US" sz="2000" b="1" baseline="-25000" dirty="0">
                <a:solidFill>
                  <a:srgbClr val="000000"/>
                </a:solidFill>
                <a:latin typeface="Courier New" panose="02070309020205020404" pitchFamily="49" charset="0"/>
              </a:rPr>
              <a:t>i </a:t>
            </a:r>
            <a:r xmlns:a="http://schemas.openxmlformats.org/drawingml/2006/main">
              <a:rPr lang="es" altLang="en-US" b="1" dirty="0" err="1">
                <a:latin typeface="Courier New" panose="02070309020205020404" pitchFamily="49" charset="0"/>
              </a:rPr>
              <a:t>] </a:t>
            </a:r>
            <a:r xmlns:a="http://schemas.openxmlformats.org/drawingml/2006/main">
              <a:rPr lang="es" altLang="en-US" b="1" dirty="0">
                <a:latin typeface="Courier New" panose="02070309020205020404" pitchFamily="49" charset="0"/>
              </a:rPr>
              <a:t>= </a:t>
            </a:r>
            <a:r xmlns:a="http://schemas.openxmlformats.org/drawingml/2006/main">
              <a:rPr lang="es" altLang="en-US" b="1" i="1" dirty="0">
                <a:latin typeface="Courier New" panose="02070309020205020404" pitchFamily="49" charset="0"/>
              </a:rPr>
              <a:t>true </a:t>
            </a:r>
            <a:r xmlns:a="http://schemas.openxmlformats.org/drawingml/2006/main">
              <a:rPr lang="es" altLang="en-US" dirty="0">
                <a:solidFill>
                  <a:srgbClr val="000000"/>
                </a:solidFill>
              </a:rPr>
              <a:t>implica que el proceso </a:t>
            </a:r>
            <a:r xmlns:a="http://schemas.openxmlformats.org/drawingml/2006/main">
              <a:rPr lang="es" altLang="en-US" sz="2000" b="1" dirty="0">
                <a:solidFill>
                  <a:srgbClr val="000000"/>
                </a:solidFill>
                <a:latin typeface="Courier New" panose="02070309020205020404" pitchFamily="49" charset="0"/>
              </a:rPr>
              <a:t>Pi </a:t>
            </a:r>
            <a:r xmlns:a="http://schemas.openxmlformats.org/drawingml/2006/main">
              <a:rPr lang="es" altLang="en-US" dirty="0">
                <a:solidFill>
                  <a:srgbClr val="000000"/>
                </a:solidFill>
              </a:rPr>
              <a:t>está listo.</a:t>
            </a:r>
          </a:p>
        </p:txBody>
      </p:sp>
    </p:spTree>
    <p:extLst>
      <p:ext uri="{BB962C8B-B14F-4D97-AF65-F5344CB8AC3E}">
        <p14:creationId xmlns:p14="http://schemas.microsoft.com/office/powerpoint/2010/main" val="4047743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457200" y="150725"/>
            <a:ext cx="8229600" cy="576262"/>
          </a:xfrm>
        </p:spPr>
        <p:txBody>
          <a:bodyPr/>
          <a:lstStyle/>
          <a:p>
            <a:r xmlns:a="http://schemas.openxmlformats.org/drawingml/2006/main">
              <a:rPr lang="es" altLang="en-US" dirty="0"/>
              <a:t>Algoritmo para el proceso </a:t>
            </a:r>
            <a:r xmlns:a="http://schemas.openxmlformats.org/drawingml/2006/main">
              <a:rPr lang="es" altLang="en-US" i="1" dirty="0"/>
              <a:t>P </a:t>
            </a:r>
            <a:r xmlns:a="http://schemas.openxmlformats.org/drawingml/2006/main">
              <a:rPr lang="es" altLang="en-US" baseline="-25000" dirty="0">
                <a:solidFill>
                  <a:srgbClr val="0000FF"/>
                </a:solidFill>
              </a:rPr>
              <a:t>i</a:t>
            </a:r>
            <a:endParaRPr xmlns:a="http://schemas.openxmlformats.org/drawingml/2006/main" lang="en-US" altLang="en-US"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847850" y="1344759"/>
            <a:ext cx="54673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xmlns:a="http://schemas.openxmlformats.org/drawingml/2006/main">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mientras (verdadero){</a:t>
            </a:r>
          </a:p>
          <a:p>
            <a:pPr>
              <a:buFont typeface="Monotype Sorts" pitchFamily="-84" charset="2"/>
              <a:buNone/>
            </a:pPr>
            <a:endParaRPr lang="en-US" altLang="en-US" b="1" dirty="0">
              <a:solidFill>
                <a:srgbClr val="000000"/>
              </a:solidFill>
              <a:latin typeface="Courier New" panose="02070309020205020404" pitchFamily="49" charset="0"/>
            </a:endParaRPr>
          </a:p>
          <a:p>
            <a:pPr xmlns:a="http://schemas.openxmlformats.org/drawingml/2006/main">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bandera [ </a:t>
            </a:r>
            <a:r xmlns:a="http://schemas.openxmlformats.org/drawingml/2006/main">
              <a:rPr lang="es" altLang="en-US" b="1" dirty="0" err="1">
                <a:solidFill>
                  <a:srgbClr val="000000"/>
                </a:solidFill>
                <a:latin typeface="Courier New" panose="02070309020205020404" pitchFamily="49" charset="0"/>
              </a:rPr>
              <a:t>i </a:t>
            </a:r>
            <a:r xmlns:a="http://schemas.openxmlformats.org/drawingml/2006/main">
              <a:rPr lang="es" altLang="en-US" b="1" dirty="0">
                <a:solidFill>
                  <a:srgbClr val="000000"/>
                </a:solidFill>
                <a:latin typeface="Courier New" panose="02070309020205020404" pitchFamily="49" charset="0"/>
              </a:rPr>
              <a:t>] = verdadero;</a:t>
            </a:r>
          </a:p>
          <a:p>
            <a:pPr xmlns:a="http://schemas.openxmlformats.org/drawingml/2006/main">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giro = j;</a:t>
            </a:r>
          </a:p>
          <a:p>
            <a:pPr xmlns:a="http://schemas.openxmlformats.org/drawingml/2006/main">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mientras (bandera[j] &amp;&amp; giro = = j)</a:t>
            </a:r>
          </a:p>
          <a:p>
            <a:pPr xmlns:a="http://schemas.openxmlformats.org/drawingml/2006/main">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a:t>
            </a:r>
          </a:p>
          <a:p>
            <a:pPr>
              <a:buFont typeface="Monotype Sorts" pitchFamily="-84" charset="2"/>
              <a:buNone/>
            </a:pPr>
            <a:endParaRPr lang="en-US" altLang="en-US" b="1" dirty="0">
              <a:solidFill>
                <a:srgbClr val="000000"/>
              </a:solidFill>
              <a:latin typeface="Courier New" panose="02070309020205020404" pitchFamily="49" charset="0"/>
            </a:endParaRPr>
          </a:p>
          <a:p>
            <a:pPr xmlns:a="http://schemas.openxmlformats.org/drawingml/2006/main">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 sección crítica */</a:t>
            </a:r>
          </a:p>
          <a:p>
            <a:pPr xmlns:a="http://schemas.openxmlformats.org/drawingml/2006/main">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 </a:t>
            </a:r>
          </a:p>
          <a:p>
            <a:pPr xmlns:a="http://schemas.openxmlformats.org/drawingml/2006/main">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bandera[ </a:t>
            </a:r>
            <a:r xmlns:a="http://schemas.openxmlformats.org/drawingml/2006/main">
              <a:rPr lang="es" altLang="en-US" b="1" dirty="0" err="1">
                <a:solidFill>
                  <a:srgbClr val="000000"/>
                </a:solidFill>
                <a:latin typeface="Courier New" panose="02070309020205020404" pitchFamily="49" charset="0"/>
              </a:rPr>
              <a:t>i </a:t>
            </a:r>
            <a:r xmlns:a="http://schemas.openxmlformats.org/drawingml/2006/main">
              <a:rPr lang="es" altLang="en-US" b="1" dirty="0">
                <a:solidFill>
                  <a:srgbClr val="000000"/>
                </a:solidFill>
                <a:latin typeface="Courier New" panose="02070309020205020404" pitchFamily="49" charset="0"/>
              </a:rPr>
              <a:t>] = falso;</a:t>
            </a:r>
          </a:p>
          <a:p>
            <a:pPr xmlns:a="http://schemas.openxmlformats.org/drawingml/2006/main">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 </a:t>
            </a:r>
          </a:p>
          <a:p>
            <a:pPr xmlns:a="http://schemas.openxmlformats.org/drawingml/2006/main">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 sección restante */</a:t>
            </a:r>
          </a:p>
          <a:p>
            <a:pPr xmlns:a="http://schemas.openxmlformats.org/drawingml/2006/main">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 </a:t>
            </a:r>
          </a:p>
          <a:p>
            <a:pPr xmlns:a="http://schemas.openxmlformats.org/drawingml/2006/main">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673350" y="1911929"/>
            <a:ext cx="4163868" cy="1091044"/>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673350" y="3709550"/>
            <a:ext cx="3505200"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1931689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505387" y="149090"/>
            <a:ext cx="7586662" cy="576262"/>
          </a:xfrm>
        </p:spPr>
        <p:txBody>
          <a:bodyPr/>
          <a:lstStyle/>
          <a:p>
            <a:pPr xmlns:a="http://schemas.openxmlformats.org/drawingml/2006/main" eaLnBrk="1" hangingPunct="1"/>
            <a:r xmlns:a="http://schemas.openxmlformats.org/drawingml/2006/main">
              <a:rPr lang="es" altLang="ja-JP" dirty="0"/>
              <a:t>la solución </a:t>
            </a:r>
            <a:endParaRPr xmlns:a="http://schemas.openxmlformats.org/drawingml/2006/main" lang="en-US" altLang="en-US" dirty="0"/>
            <a:r xmlns:a="http://schemas.openxmlformats.org/drawingml/2006/main">
              <a:rPr lang="es" altLang="en-US" dirty="0"/>
              <a:t>de Peterson</a:t>
            </a:r>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lstStyle/>
          <a:p>
            <a:r xmlns:a="http://schemas.openxmlformats.org/drawingml/2006/main">
              <a:rPr lang="es" altLang="en-US" dirty="0">
                <a:solidFill>
                  <a:srgbClr val="000000"/>
                </a:solidFill>
              </a:rPr>
              <a:t>Demostrable que se cumplen los tres requisitos CS:</a:t>
            </a:r>
          </a:p>
          <a:p>
            <a:pPr xmlns:a="http://schemas.openxmlformats.org/drawingml/2006/main">
              <a:buFont typeface="Monotype Sorts" pitchFamily="-84" charset="2"/>
              <a:buNone/>
            </a:pPr>
            <a:r xmlns:a="http://schemas.openxmlformats.org/drawingml/2006/main">
              <a:rPr lang="es" altLang="en-US" dirty="0">
                <a:solidFill>
                  <a:srgbClr val="000000"/>
                </a:solidFill>
              </a:rPr>
              <a:t>1. Se preserva la exclusión mutua</a:t>
            </a:r>
          </a:p>
          <a:p>
            <a:pPr xmlns:a="http://schemas.openxmlformats.org/drawingml/2006/main">
              <a:buFont typeface="Monotype Sorts" pitchFamily="-84" charset="2"/>
              <a:buNone/>
            </a:pPr>
            <a:r xmlns:a="http://schemas.openxmlformats.org/drawingml/2006/main">
              <a:rPr lang="es" altLang="en-US" dirty="0">
                <a:solidFill>
                  <a:srgbClr val="000000"/>
                </a:solidFill>
              </a:rPr>
              <a:t>                </a:t>
            </a:r>
            <a:r xmlns:a="http://schemas.openxmlformats.org/drawingml/2006/main">
              <a:rPr lang="es" altLang="en-US" sz="2000" b="1" dirty="0">
                <a:solidFill>
                  <a:srgbClr val="000000"/>
                </a:solidFill>
                <a:latin typeface="Courier New" panose="02070309020205020404" pitchFamily="49" charset="0"/>
              </a:rPr>
              <a:t>pi </a:t>
            </a:r>
            <a:r xmlns:a="http://schemas.openxmlformats.org/drawingml/2006/main">
              <a:rPr lang="es" altLang="en-US" sz="2000" b="1" baseline="-25000" dirty="0">
                <a:solidFill>
                  <a:srgbClr val="000000"/>
                </a:solidFill>
                <a:latin typeface="Courier New" panose="02070309020205020404" pitchFamily="49" charset="0"/>
              </a:rPr>
              <a:t>_</a:t>
            </a:r>
            <a:r xmlns:a="http://schemas.openxmlformats.org/drawingml/2006/main">
              <a:rPr lang="es" altLang="en-US" b="1" dirty="0">
                <a:solidFill>
                  <a:srgbClr val="000000"/>
                </a:solidFill>
                <a:latin typeface="Courier New" panose="02070309020205020404" pitchFamily="49" charset="0"/>
              </a:rPr>
              <a:t> </a:t>
            </a:r>
            <a:r xmlns:a="http://schemas.openxmlformats.org/drawingml/2006/main">
              <a:rPr lang="es" altLang="en-US" dirty="0">
                <a:solidFill>
                  <a:srgbClr val="000000"/>
                </a:solidFill>
              </a:rPr>
              <a:t>ingresa a CS solo si:</a:t>
            </a:r>
          </a:p>
          <a:p>
            <a:pPr xmlns:a="http://schemas.openxmlformats.org/drawingml/2006/main">
              <a:buFont typeface="Monotype Sorts" pitchFamily="-84" charset="2"/>
              <a:buNone/>
            </a:pPr>
            <a:r xmlns:a="http://schemas.openxmlformats.org/drawingml/2006/main">
              <a:rPr lang="es" altLang="en-US" dirty="0">
                <a:solidFill>
                  <a:srgbClr val="000000"/>
                </a:solidFill>
              </a:rPr>
              <a:t>cualquiera de </a:t>
            </a:r>
            <a:r xmlns:a="http://schemas.openxmlformats.org/drawingml/2006/main">
              <a:rPr lang="es" altLang="en-US" sz="2000" b="1" dirty="0">
                <a:solidFill>
                  <a:srgbClr val="000000"/>
                </a:solidFill>
                <a:latin typeface="Courier New" panose="02070309020205020404" pitchFamily="49" charset="0"/>
              </a:rPr>
              <a:t>las banderas [j] = falso</a:t>
            </a:r>
            <a:r xmlns:a="http://schemas.openxmlformats.org/drawingml/2006/main">
              <a:rPr lang="es" altLang="en-US" b="1" dirty="0">
                <a:solidFill>
                  <a:srgbClr val="000000"/>
                </a:solidFill>
                <a:latin typeface="Courier New" panose="02070309020205020404" pitchFamily="49" charset="0"/>
              </a:rPr>
              <a:t> </a:t>
            </a:r>
            <a:r xmlns:a="http://schemas.openxmlformats.org/drawingml/2006/main">
              <a:rPr lang="es" altLang="en-US" dirty="0">
                <a:solidFill>
                  <a:srgbClr val="000000"/>
                </a:solidFill>
              </a:rPr>
              <a:t>o</a:t>
            </a:r>
            <a:r xmlns:a="http://schemas.openxmlformats.org/drawingml/2006/main">
              <a:rPr lang="es" altLang="en-US" b="1" dirty="0">
                <a:solidFill>
                  <a:srgbClr val="000000"/>
                </a:solidFill>
                <a:latin typeface="Courier New" panose="02070309020205020404" pitchFamily="49" charset="0"/>
              </a:rPr>
              <a:t> </a:t>
            </a:r>
            <a:r xmlns:a="http://schemas.openxmlformats.org/drawingml/2006/main">
              <a:rPr lang="es" altLang="en-US" sz="2000" b="1" dirty="0">
                <a:solidFill>
                  <a:srgbClr val="000000"/>
                </a:solidFill>
                <a:latin typeface="Courier New" panose="02070309020205020404" pitchFamily="49" charset="0"/>
              </a:rPr>
              <a:t>giro = yo</a:t>
            </a:r>
            <a:endParaRPr xmlns:a="http://schemas.openxmlformats.org/drawingml/2006/main" lang="en-US" altLang="en-US" sz="2000" dirty="0">
              <a:solidFill>
                <a:srgbClr val="000000"/>
              </a:solidFill>
            </a:endParaRPr>
          </a:p>
          <a:p>
            <a:pPr xmlns:a="http://schemas.openxmlformats.org/drawingml/2006/main">
              <a:buFont typeface="Monotype Sorts" pitchFamily="-84" charset="2"/>
              <a:buNone/>
            </a:pPr>
            <a:r xmlns:a="http://schemas.openxmlformats.org/drawingml/2006/main">
              <a:rPr lang="es" altLang="en-US" dirty="0">
                <a:solidFill>
                  <a:srgbClr val="000000"/>
                </a:solidFill>
              </a:rPr>
              <a:t>2. Se cumple el requisito de progreso</a:t>
            </a:r>
          </a:p>
          <a:p>
            <a:pPr xmlns:a="http://schemas.openxmlformats.org/drawingml/2006/main">
              <a:buFont typeface="Monotype Sorts" pitchFamily="-84" charset="2"/>
              <a:buNone/>
            </a:pPr>
            <a:r xmlns:a="http://schemas.openxmlformats.org/drawingml/2006/main">
              <a:rPr lang="es" altLang="en-US" dirty="0">
                <a:solidFill>
                  <a:srgbClr val="000000"/>
                </a:solidFill>
              </a:rPr>
              <a:t>3. Se cumple el requisito de espera limitada</a:t>
            </a:r>
            <a:endParaRPr xmlns:a="http://schemas.openxmlformats.org/drawingml/2006/main" lang="en-US" altLang="en-US" sz="1600" dirty="0">
              <a:solidFill>
                <a:srgbClr val="000000"/>
              </a:solidFill>
            </a:endParaRPr>
          </a:p>
          <a:p>
            <a:pPr>
              <a:lnSpc>
                <a:spcPct val="90000"/>
              </a:lnSpc>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1067D5A1-2272-4024-A672-3810F79D6CA4}"/>
              </a:ext>
            </a:extLst>
          </p:cNvPr>
          <p:cNvSpPr>
            <a:spLocks noGrp="1"/>
          </p:cNvSpPr>
          <p:nvPr>
            <p:ph type="title"/>
          </p:nvPr>
        </p:nvSpPr>
        <p:spPr>
          <a:xfrm>
            <a:off x="832428" y="105026"/>
            <a:ext cx="8229600" cy="576262"/>
          </a:xfrm>
        </p:spPr>
        <p:txBody>
          <a:bodyPr/>
          <a:lstStyle/>
          <a:p>
            <a:r xmlns:a="http://schemas.openxmlformats.org/drawingml/2006/main">
              <a:rPr lang="es" altLang="en-US" sz="2400" dirty="0"/>
              <a:t>La solución de Peterson y la arquitectura moderna</a:t>
            </a:r>
          </a:p>
        </p:txBody>
      </p:sp>
      <p:sp>
        <p:nvSpPr>
          <p:cNvPr id="92162" name="Content Placeholder 2">
            <a:extLst>
              <a:ext uri="{FF2B5EF4-FFF2-40B4-BE49-F238E27FC236}">
                <a16:creationId xmlns:a16="http://schemas.microsoft.com/office/drawing/2014/main" id="{89885C33-B298-418F-A5A5-C557B769448D}"/>
              </a:ext>
            </a:extLst>
          </p:cNvPr>
          <p:cNvSpPr>
            <a:spLocks noGrp="1"/>
          </p:cNvSpPr>
          <p:nvPr>
            <p:ph idx="1"/>
          </p:nvPr>
        </p:nvSpPr>
        <p:spPr>
          <a:xfrm>
            <a:off x="806450" y="1233488"/>
            <a:ext cx="7275666" cy="4385647"/>
          </a:xfrm>
        </p:spPr>
        <p:txBody>
          <a:bodyPr/>
          <a:lstStyle/>
          <a:p>
            <a:r xmlns:a="http://schemas.openxmlformats.org/drawingml/2006/main">
              <a:rPr lang="es" altLang="en-US" dirty="0"/>
              <a:t>Aunque es útil para demostrar un algoritmo, no se garantiza que la solución de Peterson funcione en arquitecturas modernas.</a:t>
            </a:r>
          </a:p>
          <a:p>
            <a:pPr xmlns:a="http://schemas.openxmlformats.org/drawingml/2006/main" lvl="1"/>
            <a:r xmlns:a="http://schemas.openxmlformats.org/drawingml/2006/main">
              <a:rPr lang="es" altLang="en-US" dirty="0"/>
              <a:t>Para mejorar el rendimiento, los procesadores y/o compiladores pueden reordenar las operaciones que no tienen dependencias.</a:t>
            </a:r>
          </a:p>
          <a:p>
            <a:r xmlns:a="http://schemas.openxmlformats.org/drawingml/2006/main">
              <a:rPr lang="es" altLang="en-US" dirty="0"/>
              <a:t>Comprender por qué no funcionará es útil para comprender mejor las condiciones de carrera.</a:t>
            </a:r>
          </a:p>
          <a:p>
            <a:r xmlns:a="http://schemas.openxmlformats.org/drawingml/2006/main">
              <a:rPr lang="es" altLang="en-US" dirty="0"/>
              <a:t>Para un solo subproceso, esto está bien ya que el resultado siempre será el mismo.</a:t>
            </a:r>
          </a:p>
          <a:p>
            <a:r xmlns:a="http://schemas.openxmlformats.org/drawingml/2006/main">
              <a:rPr lang="es" altLang="en-US" dirty="0"/>
              <a:t>En el caso de subprocesos múltiples, el reordenamiento puede producir resultados inconsistentes o inesperados.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5C3632D9-3079-4203-A048-4564E49B2FE0}"/>
              </a:ext>
            </a:extLst>
          </p:cNvPr>
          <p:cNvSpPr>
            <a:spLocks noGrp="1"/>
          </p:cNvSpPr>
          <p:nvPr>
            <p:ph type="title"/>
          </p:nvPr>
        </p:nvSpPr>
        <p:spPr>
          <a:xfrm>
            <a:off x="457200" y="131003"/>
            <a:ext cx="8229600" cy="576262"/>
          </a:xfrm>
        </p:spPr>
        <p:txBody>
          <a:bodyPr/>
          <a:lstStyle/>
          <a:p>
            <a:r xmlns:a="http://schemas.openxmlformats.org/drawingml/2006/main">
              <a:rPr lang="es" altLang="en-US" dirty="0"/>
              <a:t>Ejemplo de arquitectura moderna</a:t>
            </a:r>
          </a:p>
        </p:txBody>
      </p:sp>
      <p:sp>
        <p:nvSpPr>
          <p:cNvPr id="93186" name="Content Placeholder 2">
            <a:extLst>
              <a:ext uri="{FF2B5EF4-FFF2-40B4-BE49-F238E27FC236}">
                <a16:creationId xmlns:a16="http://schemas.microsoft.com/office/drawing/2014/main" id="{730E5BB2-522A-41D0-BC1E-7C95D63AAB07}"/>
              </a:ext>
            </a:extLst>
          </p:cNvPr>
          <p:cNvSpPr>
            <a:spLocks noGrp="1"/>
          </p:cNvSpPr>
          <p:nvPr>
            <p:ph idx="1"/>
          </p:nvPr>
        </p:nvSpPr>
        <p:spPr>
          <a:xfrm>
            <a:off x="806450" y="1233489"/>
            <a:ext cx="7727950" cy="3394496"/>
          </a:xfrm>
        </p:spPr>
        <p:txBody>
          <a:bodyPr/>
          <a:lstStyle/>
          <a:p>
            <a:r xmlns:a="http://schemas.openxmlformats.org/drawingml/2006/main">
              <a:rPr lang="es" altLang="en-US" dirty="0"/>
              <a:t>Dos hilos comparten los datos:</a:t>
            </a:r>
            <a:br xmlns:a="http://schemas.openxmlformats.org/drawingml/2006/main">
              <a:rPr lang="en-US" altLang="en-US" dirty="0"/>
            </a:br>
            <a:r xmlns:a="http://schemas.openxmlformats.org/drawingml/2006/main">
              <a:rPr lang="es" altLang="en-US" dirty="0"/>
              <a:t>      bandera </a:t>
            </a:r>
            <a:r xmlns:a="http://schemas.openxmlformats.org/drawingml/2006/main">
              <a:rPr lang="es" altLang="en-US" dirty="0" err="1">
                <a:latin typeface="Courier New" panose="02070309020205020404" pitchFamily="49" charset="0"/>
                <a:cs typeface="Courier New" panose="02070309020205020404" pitchFamily="49" charset="0"/>
              </a:rPr>
              <a:t>booleana </a:t>
            </a:r>
            <a:r xmlns:a="http://schemas.openxmlformats.org/drawingml/2006/main">
              <a:rPr lang="es" altLang="en-US" dirty="0">
                <a:latin typeface="Courier New" panose="02070309020205020404" pitchFamily="49" charset="0"/>
                <a:cs typeface="Courier New" panose="02070309020205020404" pitchFamily="49" charset="0"/>
              </a:rPr>
              <a:t>= falso; </a:t>
            </a:r>
            <a:br xmlns:a="http://schemas.openxmlformats.org/drawingml/2006/main">
              <a:rPr lang="en-US" altLang="en-US" dirty="0">
                <a:latin typeface="Courier New" panose="02070309020205020404" pitchFamily="49" charset="0"/>
                <a:cs typeface="Courier New" panose="02070309020205020404" pitchFamily="49" charset="0"/>
              </a:rPr>
            </a:br>
            <a:r xmlns:a="http://schemas.openxmlformats.org/drawingml/2006/main">
              <a:rPr lang="es" altLang="en-US" dirty="0">
                <a:latin typeface="Courier New" panose="02070309020205020404" pitchFamily="49" charset="0"/>
                <a:cs typeface="Courier New" panose="02070309020205020404" pitchFamily="49" charset="0"/>
              </a:rPr>
              <a:t>int x = 0;</a:t>
            </a:r>
          </a:p>
          <a:p>
            <a:r xmlns:a="http://schemas.openxmlformats.org/drawingml/2006/main">
              <a:rPr lang="es" altLang="en-US" dirty="0"/>
              <a:t>El hilo 1 funciona</a:t>
            </a:r>
            <a:br xmlns:a="http://schemas.openxmlformats.org/drawingml/2006/main">
              <a:rPr lang="en-US" altLang="en-US" dirty="0"/>
            </a:br>
            <a:r xmlns:a="http://schemas.openxmlformats.org/drawingml/2006/main">
              <a:rPr lang="es" altLang="en-US" dirty="0"/>
              <a:t>      </a:t>
            </a:r>
            <a:r xmlns:a="http://schemas.openxmlformats.org/drawingml/2006/main">
              <a:rPr lang="es" altLang="en-US" dirty="0">
                <a:latin typeface="Courier New" panose="02070309020205020404" pitchFamily="49" charset="0"/>
                <a:cs typeface="Courier New" panose="02070309020205020404" pitchFamily="49" charset="0"/>
              </a:rPr>
              <a:t>mientras (!bandera) </a:t>
            </a:r>
            <a:br xmlns:a="http://schemas.openxmlformats.org/drawingml/2006/main">
              <a:rPr lang="en-US" altLang="en-US" dirty="0">
                <a:latin typeface="Courier New" panose="02070309020205020404" pitchFamily="49" charset="0"/>
                <a:cs typeface="Courier New" panose="02070309020205020404" pitchFamily="49" charset="0"/>
              </a:rPr>
            </a:br>
            <a:r xmlns:a="http://schemas.openxmlformats.org/drawingml/2006/main">
              <a:rPr lang="es" altLang="en-US" dirty="0">
                <a:latin typeface="Courier New" panose="02070309020205020404" pitchFamily="49" charset="0"/>
                <a:cs typeface="Courier New" panose="02070309020205020404" pitchFamily="49" charset="0"/>
              </a:rPr>
              <a:t>; </a:t>
            </a:r>
            <a:br xmlns:a="http://schemas.openxmlformats.org/drawingml/2006/main">
              <a:rPr lang="en-US" altLang="en-US" dirty="0">
                <a:latin typeface="Courier New" panose="02070309020205020404" pitchFamily="49" charset="0"/>
                <a:cs typeface="Courier New" panose="02070309020205020404" pitchFamily="49" charset="0"/>
              </a:rPr>
            </a:br>
            <a:r xmlns:a="http://schemas.openxmlformats.org/drawingml/2006/main">
              <a:rPr lang="es" altLang="en-US" dirty="0">
                <a:latin typeface="Courier New" panose="02070309020205020404" pitchFamily="49" charset="0"/>
                <a:cs typeface="Courier New" panose="02070309020205020404" pitchFamily="49" charset="0"/>
              </a:rPr>
              <a:t>imprimir x</a:t>
            </a:r>
          </a:p>
          <a:p>
            <a:r xmlns:a="http://schemas.openxmlformats.org/drawingml/2006/main">
              <a:rPr lang="es" altLang="en-US" dirty="0"/>
              <a:t>El hilo 2 funciona</a:t>
            </a:r>
            <a:br xmlns:a="http://schemas.openxmlformats.org/drawingml/2006/main">
              <a:rPr lang="en-US" altLang="en-US" dirty="0"/>
            </a:br>
            <a:r xmlns:a="http://schemas.openxmlformats.org/drawingml/2006/main">
              <a:rPr lang="es" altLang="en-US" dirty="0"/>
              <a:t>       </a:t>
            </a:r>
            <a:r xmlns:a="http://schemas.openxmlformats.org/drawingml/2006/main">
              <a:rPr lang="es" altLang="en-US" dirty="0">
                <a:latin typeface="Courier New" panose="02070309020205020404" pitchFamily="49" charset="0"/>
                <a:cs typeface="Courier New" panose="02070309020205020404" pitchFamily="49" charset="0"/>
              </a:rPr>
              <a:t>x = 100; </a:t>
            </a:r>
            <a:br xmlns:a="http://schemas.openxmlformats.org/drawingml/2006/main">
              <a:rPr lang="en-US" altLang="en-US" dirty="0">
                <a:latin typeface="Courier New" panose="02070309020205020404" pitchFamily="49" charset="0"/>
                <a:cs typeface="Courier New" panose="02070309020205020404" pitchFamily="49" charset="0"/>
              </a:rPr>
            </a:br>
            <a:r xmlns:a="http://schemas.openxmlformats.org/drawingml/2006/main">
              <a:rPr lang="es" altLang="en-US" dirty="0">
                <a:latin typeface="Courier New" panose="02070309020205020404" pitchFamily="49" charset="0"/>
                <a:cs typeface="Courier New" panose="02070309020205020404" pitchFamily="49" charset="0"/>
              </a:rPr>
              <a:t>bandera = verdadero</a:t>
            </a:r>
          </a:p>
          <a:p>
            <a:r xmlns:a="http://schemas.openxmlformats.org/drawingml/2006/main">
              <a:rPr lang="es" altLang="en-US" dirty="0"/>
              <a:t>cual es la salida esperada?</a:t>
            </a:r>
          </a:p>
          <a:p>
            <a:pPr xmlns:a="http://schemas.openxmlformats.org/drawingml/2006/main" marL="0" indent="0">
              <a:buNone/>
            </a:pPr>
            <a:r xmlns:a="http://schemas.openxmlformats.org/drawingml/2006/main">
              <a:rPr lang="es" altLang="en-US" dirty="0"/>
              <a:t>            </a:t>
            </a:r>
          </a:p>
          <a:p>
            <a:pPr xmlns:a="http://schemas.openxmlformats.org/drawingml/2006/main" marL="0" indent="0">
              <a:buNone/>
            </a:pPr>
            <a:r xmlns:a="http://schemas.openxmlformats.org/drawingml/2006/main">
              <a:rPr lang="es" altLang="en-US" dirty="0"/>
              <a:t>            </a:t>
            </a:r>
          </a:p>
        </p:txBody>
      </p:sp>
      <p:sp>
        <p:nvSpPr>
          <p:cNvPr id="2" name="TextBox 1">
            <a:extLst>
              <a:ext uri="{FF2B5EF4-FFF2-40B4-BE49-F238E27FC236}">
                <a16:creationId xmlns:a16="http://schemas.microsoft.com/office/drawing/2014/main" id="{4E9A5473-147F-4669-8110-D8DF8A3CF96B}"/>
              </a:ext>
            </a:extLst>
          </p:cNvPr>
          <p:cNvSpPr txBox="1"/>
          <p:nvPr/>
        </p:nvSpPr>
        <p:spPr>
          <a:xfrm>
            <a:off x="1595537" y="4758607"/>
            <a:ext cx="2733870" cy="369332"/>
          </a:xfrm>
          <a:prstGeom prst="rect">
            <a:avLst/>
          </a:prstGeom>
          <a:noFill/>
        </p:spPr>
        <p:txBody>
          <a:bodyPr wrap="square" rtlCol="0">
            <a:spAutoFit/>
          </a:bodyPr>
          <a:lstStyle/>
          <a:p>
            <a:r xmlns:a="http://schemas.openxmlformats.org/drawingml/2006/main">
              <a:rPr lang="es" dirty="0">
                <a:latin typeface="+mn-lt"/>
              </a:rPr>
              <a:t>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1111833" y="182958"/>
            <a:ext cx="8229600" cy="576262"/>
          </a:xfrm>
        </p:spPr>
        <p:txBody>
          <a:bodyPr/>
          <a:lstStyle/>
          <a:p>
            <a:r xmlns:a="http://schemas.openxmlformats.org/drawingml/2006/main">
              <a:rPr lang="es" altLang="en-US" dirty="0"/>
              <a:t>Ejemplo de arquitectura moderna (cont.)</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a:xfrm>
            <a:off x="806450" y="1233489"/>
            <a:ext cx="6623050" cy="4294476"/>
          </a:xfrm>
        </p:spPr>
        <p:txBody>
          <a:bodyPr/>
          <a:lstStyle/>
          <a:p>
            <a:r xmlns:a="http://schemas.openxmlformats.org/drawingml/2006/main">
              <a:rPr lang="es" altLang="en-US" dirty="0"/>
              <a:t>Sin embargo, dado que las variables </a:t>
            </a:r>
            <a:r xmlns:a="http://schemas.openxmlformats.org/drawingml/2006/main">
              <a:rPr lang="es" altLang="en-US" dirty="0">
                <a:latin typeface="Courier New" panose="02070309020205020404" pitchFamily="49" charset="0"/>
                <a:cs typeface="Courier New" panose="02070309020205020404" pitchFamily="49" charset="0"/>
              </a:rPr>
              <a:t>flag </a:t>
            </a:r>
            <a:r xmlns:a="http://schemas.openxmlformats.org/drawingml/2006/main">
              <a:rPr lang="es" altLang="en-US" dirty="0"/>
              <a:t>y </a:t>
            </a:r>
            <a:r xmlns:a="http://schemas.openxmlformats.org/drawingml/2006/main">
              <a:rPr lang="es" altLang="en-US" dirty="0">
                <a:latin typeface="Courier New" panose="02070309020205020404" pitchFamily="49" charset="0"/>
                <a:cs typeface="Courier New" panose="02070309020205020404" pitchFamily="49" charset="0"/>
              </a:rPr>
              <a:t>x </a:t>
            </a:r>
            <a:r xmlns:a="http://schemas.openxmlformats.org/drawingml/2006/main">
              <a:rPr lang="es" altLang="en-US" dirty="0"/>
              <a:t>son independientes entre sí, las instrucciones:</a:t>
            </a:r>
          </a:p>
          <a:p>
            <a:pPr xmlns:a="http://schemas.openxmlformats.org/drawingml/2006/main" marL="0" indent="0">
              <a:buNone/>
            </a:pPr>
            <a:br xmlns:a="http://schemas.openxmlformats.org/drawingml/2006/main">
              <a:rPr lang="en-US" altLang="en-US" dirty="0"/>
            </a:br>
            <a:r xmlns:a="http://schemas.openxmlformats.org/drawingml/2006/main">
              <a:rPr lang="es" altLang="en-US" dirty="0"/>
              <a:t>            </a:t>
            </a:r>
            <a:r xmlns:a="http://schemas.openxmlformats.org/drawingml/2006/main">
              <a:rPr lang="es" altLang="en-US" dirty="0">
                <a:latin typeface="Courier New" panose="02070309020205020404" pitchFamily="49" charset="0"/>
                <a:cs typeface="Courier New" panose="02070309020205020404" pitchFamily="49" charset="0"/>
              </a:rPr>
              <a:t>bandera = verdadero; </a:t>
            </a:r>
            <a:br xmlns:a="http://schemas.openxmlformats.org/drawingml/2006/main">
              <a:rPr lang="en-US" altLang="en-US" dirty="0">
                <a:latin typeface="Courier New" panose="02070309020205020404" pitchFamily="49" charset="0"/>
                <a:cs typeface="Courier New" panose="02070309020205020404" pitchFamily="49" charset="0"/>
              </a:rPr>
            </a:br>
            <a:r xmlns:a="http://schemas.openxmlformats.org/drawingml/2006/main">
              <a:rPr lang="es" altLang="en-US" dirty="0">
                <a:latin typeface="Courier New" panose="02070309020205020404" pitchFamily="49" charset="0"/>
                <a:cs typeface="Courier New" panose="02070309020205020404" pitchFamily="49" charset="0"/>
              </a:rPr>
              <a:t>x = 100;</a:t>
            </a:r>
          </a:p>
          <a:p>
            <a:pPr marL="0" indent="0">
              <a:buNone/>
            </a:pPr>
            <a:endParaRPr lang="en-US" altLang="en-US" dirty="0">
              <a:latin typeface="Courier New" panose="02070309020205020404" pitchFamily="49" charset="0"/>
              <a:cs typeface="Courier New" panose="02070309020205020404" pitchFamily="49" charset="0"/>
            </a:endParaRPr>
          </a:p>
          <a:p>
            <a:pPr xmlns:a="http://schemas.openxmlformats.org/drawingml/2006/main" marL="0" indent="0">
              <a:buNone/>
            </a:pPr>
            <a:r xmlns:a="http://schemas.openxmlformats.org/drawingml/2006/main">
              <a:rPr lang="es" altLang="en-US" dirty="0">
                <a:latin typeface="Courier New" panose="02070309020205020404" pitchFamily="49" charset="0"/>
                <a:cs typeface="Courier New" panose="02070309020205020404" pitchFamily="49" charset="0"/>
              </a:rPr>
              <a:t>   </a:t>
            </a:r>
            <a:r xmlns:a="http://schemas.openxmlformats.org/drawingml/2006/main">
              <a:rPr lang="es" altLang="en-US" dirty="0"/>
              <a:t>para el hilo 2 se puede reordenar</a:t>
            </a:r>
            <a:endParaRPr xmlns:a="http://schemas.openxmlformats.org/drawingml/2006/main" lang="en-US" altLang="en-US" dirty="0">
              <a:latin typeface="Courier New" panose="02070309020205020404" pitchFamily="49" charset="0"/>
              <a:cs typeface="Courier New" panose="02070309020205020404" pitchFamily="49" charset="0"/>
            </a:endParaRPr>
          </a:p>
          <a:p>
            <a:r xmlns:a="http://schemas.openxmlformats.org/drawingml/2006/main">
              <a:rPr lang="es" altLang="en-US" dirty="0"/>
              <a:t>Si esto ocurre, ¡la salida puede ser 0!</a:t>
            </a:r>
          </a:p>
          <a:p>
            <a:pPr marL="0" indent="0">
              <a:buNone/>
            </a:pPr>
            <a:br>
              <a:rPr lang="en-US" altLang="en-US" dirty="0"/>
            </a:br>
            <a:br>
              <a:rPr lang="en-US" altLang="en-US" dirty="0"/>
            </a:br>
            <a:br>
              <a:rPr lang="en-US" altLang="en-US" dirty="0"/>
            </a:b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963549" y="182958"/>
            <a:ext cx="8229600" cy="576262"/>
          </a:xfrm>
        </p:spPr>
        <p:txBody>
          <a:bodyPr/>
          <a:lstStyle/>
          <a:p>
            <a:r xmlns:a="http://schemas.openxmlformats.org/drawingml/2006/main">
              <a:rPr lang="es" altLang="en-US" dirty="0"/>
              <a:t>La solución de Peterson revisada</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p:txBody>
          <a:bodyPr/>
          <a:lstStyle/>
          <a:p>
            <a:r xmlns:a="http://schemas.openxmlformats.org/drawingml/2006/main">
              <a:rPr lang="es" altLang="en-US" dirty="0"/>
              <a:t>Los efectos del reordenamiento de instrucciones en la solución de Peterson</a:t>
            </a:r>
          </a:p>
          <a:p>
            <a:endParaRPr lang="en-US" altLang="en-US" dirty="0"/>
          </a:p>
          <a:p>
            <a:endParaRPr lang="en-US" altLang="en-US" dirty="0"/>
          </a:p>
          <a:p>
            <a:endParaRPr lang="en-US" altLang="en-US" dirty="0"/>
          </a:p>
          <a:p>
            <a:endParaRPr lang="en-US" altLang="en-US" dirty="0"/>
          </a:p>
          <a:p>
            <a:endParaRPr lang="en-US" altLang="en-US" dirty="0"/>
          </a:p>
          <a:p>
            <a:r xmlns:a="http://schemas.openxmlformats.org/drawingml/2006/main">
              <a:rPr lang="es" altLang="en-US" dirty="0"/>
              <a:t>¡Esto permite que ambos procesos estén en su sección crítica al mismo tiempo!</a:t>
            </a:r>
          </a:p>
          <a:p>
            <a:r xmlns:a="http://schemas.openxmlformats.org/drawingml/2006/main">
              <a:rPr lang="es" altLang="en-US" dirty="0"/>
              <a:t>Para garantizar que la solución de Peterson funcione correctamente en la arquitectura informática moderna, debemos utilizar </a:t>
            </a:r>
            <a:r xmlns:a="http://schemas.openxmlformats.org/drawingml/2006/main">
              <a:rPr lang="es" altLang="en-US" b="1" dirty="0">
                <a:solidFill>
                  <a:srgbClr val="006699"/>
                </a:solidFill>
                <a:latin typeface="+mj-lt"/>
              </a:rPr>
              <a:t>Memory Barrier </a:t>
            </a:r>
            <a:r xmlns:a="http://schemas.openxmlformats.org/drawingml/2006/main">
              <a:rPr lang="es" altLang="en-US" dirty="0"/>
              <a:t>.</a:t>
            </a:r>
            <a:br xmlns:a="http://schemas.openxmlformats.org/drawingml/2006/main">
              <a:rPr lang="en-US" altLang="en-US" dirty="0"/>
            </a:br>
            <a:br xmlns:a="http://schemas.openxmlformats.org/drawingml/2006/main">
              <a:rPr lang="en-US" altLang="en-US" dirty="0"/>
            </a:br>
            <a:br xmlns:a="http://schemas.openxmlformats.org/drawingml/2006/main">
              <a:rPr lang="en-US" altLang="en-US" dirty="0"/>
            </a:br>
            <a:br xmlns:a="http://schemas.openxmlformats.org/drawingml/2006/main">
              <a:rPr lang="en-US" altLang="en-US" dirty="0"/>
            </a:br>
            <a:endParaRPr xmlns:a="http://schemas.openxmlformats.org/drawingml/2006/main" lang="en-US" altLang="en-US" dirty="0"/>
          </a:p>
        </p:txBody>
      </p:sp>
      <p:pic>
        <p:nvPicPr>
          <p:cNvPr id="94211" name="Picture 3">
            <a:extLst>
              <a:ext uri="{FF2B5EF4-FFF2-40B4-BE49-F238E27FC236}">
                <a16:creationId xmlns:a16="http://schemas.microsoft.com/office/drawing/2014/main" id="{F7229EED-A648-44C1-AE74-D9D9018D4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0620" y="1821442"/>
            <a:ext cx="56165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089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1339E344-ED63-45C5-8763-D25780950FC4}"/>
              </a:ext>
            </a:extLst>
          </p:cNvPr>
          <p:cNvSpPr>
            <a:spLocks noGrp="1" noChangeArrowheads="1"/>
          </p:cNvSpPr>
          <p:nvPr>
            <p:ph type="title"/>
          </p:nvPr>
        </p:nvSpPr>
        <p:spPr>
          <a:xfrm>
            <a:off x="1271588" y="220275"/>
            <a:ext cx="7707312" cy="576262"/>
          </a:xfrm>
        </p:spPr>
        <p:txBody>
          <a:bodyPr/>
          <a:lstStyle/>
          <a:p>
            <a:pPr xmlns:a="http://schemas.openxmlformats.org/drawingml/2006/main" eaLnBrk="1" hangingPunct="1"/>
            <a:r xmlns:a="http://schemas.openxmlformats.org/drawingml/2006/main">
              <a:rPr lang="es" altLang="en-US" dirty="0"/>
              <a:t>Describir</a:t>
            </a:r>
          </a:p>
        </p:txBody>
      </p:sp>
      <p:sp>
        <p:nvSpPr>
          <p:cNvPr id="7171" name="Rectangle 3">
            <a:extLst>
              <a:ext uri="{FF2B5EF4-FFF2-40B4-BE49-F238E27FC236}">
                <a16:creationId xmlns:a16="http://schemas.microsoft.com/office/drawing/2014/main" id="{5A1B2096-0D34-49D1-9935-542AB89100D0}"/>
              </a:ext>
            </a:extLst>
          </p:cNvPr>
          <p:cNvSpPr>
            <a:spLocks noGrp="1" noChangeArrowheads="1"/>
          </p:cNvSpPr>
          <p:nvPr>
            <p:ph idx="1"/>
          </p:nvPr>
        </p:nvSpPr>
        <p:spPr>
          <a:xfrm>
            <a:off x="839755" y="1165225"/>
            <a:ext cx="7707311" cy="3270250"/>
          </a:xfrm>
        </p:spPr>
        <p:txBody>
          <a:bodyPr/>
          <a:lstStyle/>
          <a:p>
            <a:pPr xmlns:a="http://schemas.openxmlformats.org/drawingml/2006/main">
              <a:lnSpc>
                <a:spcPct val="80000"/>
              </a:lnSpc>
              <a:defRPr/>
            </a:pPr>
            <a:r xmlns:a="http://schemas.openxmlformats.org/drawingml/2006/main">
              <a:rPr lang="es" altLang="en-US" dirty="0"/>
              <a:t>Fondo</a:t>
            </a:r>
          </a:p>
          <a:p>
            <a:pPr xmlns:a="http://schemas.openxmlformats.org/drawingml/2006/main">
              <a:lnSpc>
                <a:spcPct val="80000"/>
              </a:lnSpc>
              <a:defRPr/>
            </a:pPr>
            <a:r xmlns:a="http://schemas.openxmlformats.org/drawingml/2006/main">
              <a:rPr lang="es" altLang="en-US" dirty="0"/>
              <a:t>El problema de la sección crítica</a:t>
            </a:r>
          </a:p>
          <a:p>
            <a:pPr xmlns:a="http://schemas.openxmlformats.org/drawingml/2006/main">
              <a:lnSpc>
                <a:spcPct val="80000"/>
              </a:lnSpc>
              <a:defRPr/>
            </a:pPr>
            <a:r xmlns:a="http://schemas.openxmlformats.org/drawingml/2006/main">
              <a:rPr lang="es" altLang="ja-JP" dirty="0"/>
              <a:t>La solución </a:t>
            </a:r>
            <a:r xmlns:a="http://schemas.openxmlformats.org/drawingml/2006/main">
              <a:rPr lang="es" altLang="en-US" dirty="0"/>
              <a:t>de </a:t>
            </a:r>
            <a:r xmlns:a="http://schemas.openxmlformats.org/drawingml/2006/main">
              <a:rPr lang="es" altLang="en-US" dirty="0"/>
              <a:t>Peterson</a:t>
            </a:r>
          </a:p>
          <a:p>
            <a:pPr xmlns:a="http://schemas.openxmlformats.org/drawingml/2006/main">
              <a:lnSpc>
                <a:spcPct val="80000"/>
              </a:lnSpc>
              <a:defRPr/>
            </a:pPr>
            <a:r xmlns:a="http://schemas.openxmlformats.org/drawingml/2006/main">
              <a:rPr lang="es" altLang="en-US" dirty="0"/>
              <a:t>Soporte de hardware para sincronización</a:t>
            </a:r>
          </a:p>
          <a:p>
            <a:pPr xmlns:a="http://schemas.openxmlformats.org/drawingml/2006/main">
              <a:lnSpc>
                <a:spcPct val="80000"/>
              </a:lnSpc>
              <a:defRPr/>
            </a:pPr>
            <a:r xmlns:a="http://schemas.openxmlformats.org/drawingml/2006/main">
              <a:rPr lang="es" altLang="en-US" dirty="0"/>
              <a:t>Cerraduras Mutex</a:t>
            </a:r>
          </a:p>
          <a:p>
            <a:pPr xmlns:a="http://schemas.openxmlformats.org/drawingml/2006/main">
              <a:lnSpc>
                <a:spcPct val="80000"/>
              </a:lnSpc>
              <a:defRPr/>
            </a:pPr>
            <a:r xmlns:a="http://schemas.openxmlformats.org/drawingml/2006/main">
              <a:rPr lang="es" altLang="en-US" dirty="0"/>
              <a:t>Semáforos</a:t>
            </a:r>
          </a:p>
          <a:p>
            <a:pPr xmlns:a="http://schemas.openxmlformats.org/drawingml/2006/main">
              <a:lnSpc>
                <a:spcPct val="80000"/>
              </a:lnSpc>
              <a:defRPr/>
            </a:pPr>
            <a:r xmlns:a="http://schemas.openxmlformats.org/drawingml/2006/main">
              <a:rPr lang="es" altLang="en-US" dirty="0"/>
              <a:t>Monitores</a:t>
            </a:r>
          </a:p>
          <a:p>
            <a:pPr xmlns:a="http://schemas.openxmlformats.org/drawingml/2006/main">
              <a:lnSpc>
                <a:spcPct val="80000"/>
              </a:lnSpc>
              <a:defRPr/>
            </a:pPr>
            <a:r xmlns:a="http://schemas.openxmlformats.org/drawingml/2006/main">
              <a:rPr lang="es" altLang="en-US" dirty="0"/>
              <a:t>vivacidad</a:t>
            </a:r>
          </a:p>
          <a:p>
            <a:pPr xmlns:a="http://schemas.openxmlformats.org/drawingml/2006/main">
              <a:lnSpc>
                <a:spcPct val="80000"/>
              </a:lnSpc>
              <a:defRPr/>
            </a:pPr>
            <a:r xmlns:a="http://schemas.openxmlformats.org/drawingml/2006/main">
              <a:rPr lang="es" altLang="en-US" dirty="0"/>
              <a:t>Evaluación</a:t>
            </a:r>
          </a:p>
          <a:p>
            <a:pPr marL="0" indent="0">
              <a:lnSpc>
                <a:spcPct val="80000"/>
              </a:lnSpc>
              <a:buFont typeface="Monotype Sorts" pitchFamily="-84" charset="2"/>
              <a:buNone/>
              <a:defRPr/>
            </a:pPr>
            <a:endParaRPr lang="en-US" altLang="en-US" dirty="0"/>
          </a:p>
        </p:txBody>
      </p:sp>
      <p:sp>
        <p:nvSpPr>
          <p:cNvPr id="2" name="Rectangle 5">
            <a:extLst>
              <a:ext uri="{FF2B5EF4-FFF2-40B4-BE49-F238E27FC236}">
                <a16:creationId xmlns:a16="http://schemas.microsoft.com/office/drawing/2014/main" id="{5F7DA2D3-660E-4D2D-B775-C3B09E609BCA}"/>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224522"/>
            <a:ext cx="8229600" cy="576262"/>
          </a:xfrm>
        </p:spPr>
        <p:txBody>
          <a:bodyPr/>
          <a:lstStyle/>
          <a:p>
            <a:r xmlns:a="http://schemas.openxmlformats.org/drawingml/2006/main">
              <a:rPr lang="es" altLang="en-US" dirty="0"/>
              <a:t>Barrera de la memoria</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162898" cy="4590537"/>
          </a:xfrm>
        </p:spPr>
        <p:txBody>
          <a:bodyPr/>
          <a:lstStyle/>
          <a:p>
            <a:r xmlns:a="http://schemas.openxmlformats.org/drawingml/2006/main">
              <a:rPr lang="es" altLang="en-US" b="1" dirty="0"/>
              <a:t>El modelo de memoria </a:t>
            </a:r>
            <a:r xmlns:a="http://schemas.openxmlformats.org/drawingml/2006/main">
              <a:rPr lang="es" altLang="en-US" dirty="0"/>
              <a:t>son las garantías de memoria que la arquitectura de una computadora ofrece a los programas de aplicación.</a:t>
            </a:r>
          </a:p>
          <a:p>
            <a:r xmlns:a="http://schemas.openxmlformats.org/drawingml/2006/main">
              <a:rPr lang="es" altLang="en-US" dirty="0"/>
              <a:t>Los modelos de memoria pueden ser:</a:t>
            </a:r>
          </a:p>
          <a:p>
            <a:pPr xmlns:a="http://schemas.openxmlformats.org/drawingml/2006/main" lvl="1"/>
            <a:r xmlns:a="http://schemas.openxmlformats.org/drawingml/2006/main">
              <a:rPr lang="es" altLang="en-US" b="1" dirty="0"/>
              <a:t>Fuertemente ordenado </a:t>
            </a:r>
            <a:r xmlns:a="http://schemas.openxmlformats.org/drawingml/2006/main">
              <a:rPr lang="es" altLang="en-US" dirty="0"/>
              <a:t>: donde una modificación de la memoria de un procesador es inmediatamente visible para todos los demás procesadores.</a:t>
            </a:r>
          </a:p>
          <a:p>
            <a:pPr xmlns:a="http://schemas.openxmlformats.org/drawingml/2006/main" lvl="1"/>
            <a:r xmlns:a="http://schemas.openxmlformats.org/drawingml/2006/main">
              <a:rPr lang="es" altLang="en-US" b="1" dirty="0"/>
              <a:t>Ordenado débilmente </a:t>
            </a:r>
            <a:r xmlns:a="http://schemas.openxmlformats.org/drawingml/2006/main">
              <a:rPr lang="es" altLang="en-US" dirty="0"/>
              <a:t>: donde una modificación de la memoria de un procesador puede no ser visible inmediatamente para todos los demás procesadores.</a:t>
            </a:r>
          </a:p>
          <a:p>
            <a:r xmlns:a="http://schemas.openxmlformats.org/drawingml/2006/main">
              <a:rPr lang="es" altLang="en-US" dirty="0"/>
              <a:t>Una </a:t>
            </a:r>
            <a:r xmlns:a="http://schemas.openxmlformats.org/drawingml/2006/main">
              <a:rPr lang="es" altLang="en-US" b="1" dirty="0"/>
              <a:t>barrera de memoria </a:t>
            </a:r>
            <a:r xmlns:a="http://schemas.openxmlformats.org/drawingml/2006/main">
              <a:rPr lang="es" altLang="en-US" dirty="0"/>
              <a:t>es una instrucción que obliga a que cualquier cambio en la memoria se propague (se haga visible) a todos los demás procesadores.</a:t>
            </a:r>
            <a:br xmlns:a="http://schemas.openxmlformats.org/drawingml/2006/main">
              <a:rPr lang="en-US" altLang="en-US" dirty="0"/>
            </a:br>
            <a:endParaRPr xmlns:a="http://schemas.openxmlformats.org/drawingml/2006/main" lang="en-US" altLang="en-US" dirty="0"/>
          </a:p>
        </p:txBody>
      </p:sp>
    </p:spTree>
    <p:extLst>
      <p:ext uri="{BB962C8B-B14F-4D97-AF65-F5344CB8AC3E}">
        <p14:creationId xmlns:p14="http://schemas.microsoft.com/office/powerpoint/2010/main" val="2482274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191570"/>
            <a:ext cx="8229600" cy="576262"/>
          </a:xfrm>
        </p:spPr>
        <p:txBody>
          <a:bodyPr/>
          <a:lstStyle/>
          <a:p>
            <a:r xmlns:a="http://schemas.openxmlformats.org/drawingml/2006/main">
              <a:rPr lang="es" altLang="en-US" dirty="0"/>
              <a:t>Instrucciones de la barrera de la memoria</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162898" cy="4590537"/>
          </a:xfrm>
        </p:spPr>
        <p:txBody>
          <a:bodyPr/>
          <a:lstStyle/>
          <a:p>
            <a:r xmlns:a="http://schemas.openxmlformats.org/drawingml/2006/main">
              <a:rPr lang="es" altLang="en-US" dirty="0"/>
              <a:t>Cuando se ejecuta una instrucción de barrera de memoria, el sistema garantiza que todas las cargas y almacenamientos se completen antes de que se realice cualquier operación de carga o almacenamiento posterior.</a:t>
            </a:r>
          </a:p>
          <a:p>
            <a:r xmlns:a="http://schemas.openxmlformats.org/drawingml/2006/main">
              <a:rPr lang="es" altLang="en-US" dirty="0"/>
              <a:t>Por lo tanto, incluso si se reordenaran las instrucciones, la barrera de la memoria garantiza que las operaciones de almacenamiento se completen en la memoria y sean visibles para otros procesadores antes de que se realicen futuras operaciones de carga o almacenamiento.</a:t>
            </a:r>
          </a:p>
          <a:p>
            <a:endParaRPr lang="en-US" altLang="en-US" dirty="0"/>
          </a:p>
        </p:txBody>
      </p:sp>
    </p:spTree>
    <p:extLst>
      <p:ext uri="{BB962C8B-B14F-4D97-AF65-F5344CB8AC3E}">
        <p14:creationId xmlns:p14="http://schemas.microsoft.com/office/powerpoint/2010/main" val="1006609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id="{379BF608-A8FA-40FE-B005-6162543C6F5B}"/>
              </a:ext>
            </a:extLst>
          </p:cNvPr>
          <p:cNvSpPr>
            <a:spLocks noGrp="1"/>
          </p:cNvSpPr>
          <p:nvPr>
            <p:ph type="title"/>
          </p:nvPr>
        </p:nvSpPr>
        <p:spPr>
          <a:xfrm>
            <a:off x="457200" y="224522"/>
            <a:ext cx="8229600" cy="576262"/>
          </a:xfrm>
        </p:spPr>
        <p:txBody>
          <a:bodyPr/>
          <a:lstStyle/>
          <a:p>
            <a:r xmlns:a="http://schemas.openxmlformats.org/drawingml/2006/main">
              <a:rPr lang="es" altLang="en-US" dirty="0"/>
              <a:t>Ejemplo de barrera de memoria</a:t>
            </a:r>
          </a:p>
        </p:txBody>
      </p:sp>
      <p:sp>
        <p:nvSpPr>
          <p:cNvPr id="96258" name="Content Placeholder 2">
            <a:extLst>
              <a:ext uri="{FF2B5EF4-FFF2-40B4-BE49-F238E27FC236}">
                <a16:creationId xmlns:a16="http://schemas.microsoft.com/office/drawing/2014/main" id="{8D224D07-59C4-4B58-A928-1886B4803514}"/>
              </a:ext>
            </a:extLst>
          </p:cNvPr>
          <p:cNvSpPr>
            <a:spLocks noGrp="1"/>
          </p:cNvSpPr>
          <p:nvPr>
            <p:ph idx="1"/>
          </p:nvPr>
        </p:nvSpPr>
        <p:spPr>
          <a:xfrm>
            <a:off x="837622" y="1161866"/>
            <a:ext cx="6726959" cy="4854469"/>
          </a:xfrm>
        </p:spPr>
        <p:txBody>
          <a:bodyPr/>
          <a:lstStyle/>
          <a:p>
            <a:r xmlns:a="http://schemas.openxmlformats.org/drawingml/2006/main">
              <a:rPr lang="es" altLang="en-US" dirty="0"/>
              <a:t>Volviendo al ejemplo de las diapositivas 6.17 - 6.18</a:t>
            </a:r>
          </a:p>
          <a:p>
            <a:r xmlns:a="http://schemas.openxmlformats.org/drawingml/2006/main">
              <a:rPr lang="es" altLang="en-US" dirty="0"/>
              <a:t>Podríamos agregar una barrera de memoria a las siguientes instrucciones para garantizar que el subproceso 1 genere 100:</a:t>
            </a:r>
          </a:p>
          <a:p>
            <a:r xmlns:a="http://schemas.openxmlformats.org/drawingml/2006/main">
              <a:rPr lang="es" altLang="en-US" dirty="0"/>
              <a:t>El hilo 1 ahora funciona</a:t>
            </a:r>
            <a:br xmlns:a="http://schemas.openxmlformats.org/drawingml/2006/main">
              <a:rPr lang="en-US" altLang="en-US" dirty="0"/>
            </a:br>
            <a:r xmlns:a="http://schemas.openxmlformats.org/drawingml/2006/main">
              <a:rPr lang="es" altLang="en-US" dirty="0"/>
              <a:t>     </a:t>
            </a:r>
            <a:r xmlns:a="http://schemas.openxmlformats.org/drawingml/2006/main">
              <a:rPr lang="es" altLang="en-US" dirty="0">
                <a:latin typeface="Courier New" panose="02070309020205020404" pitchFamily="49" charset="0"/>
                <a:cs typeface="Courier New" panose="02070309020205020404" pitchFamily="49" charset="0"/>
              </a:rPr>
              <a:t>mientras (!bandera)</a:t>
            </a:r>
            <a:br xmlns:a="http://schemas.openxmlformats.org/drawingml/2006/main">
              <a:rPr lang="en-US" altLang="en-US" dirty="0">
                <a:latin typeface="Courier New" panose="02070309020205020404" pitchFamily="49" charset="0"/>
                <a:cs typeface="Courier New" panose="02070309020205020404" pitchFamily="49" charset="0"/>
              </a:rPr>
            </a:br>
            <a:r xmlns:a="http://schemas.openxmlformats.org/drawingml/2006/main">
              <a:rPr lang="es" altLang="en-US" dirty="0">
                <a:latin typeface="Courier New" panose="02070309020205020404" pitchFamily="49" charset="0"/>
                <a:cs typeface="Courier New" panose="02070309020205020404" pitchFamily="49" charset="0"/>
              </a:rPr>
              <a:t> </a:t>
            </a:r>
            <a:r xmlns:a="http://schemas.openxmlformats.org/drawingml/2006/main">
              <a:rPr lang="es" altLang="en-US" dirty="0" err="1">
                <a:latin typeface="Courier New" panose="02070309020205020404" pitchFamily="49" charset="0"/>
                <a:cs typeface="Courier New" panose="02070309020205020404" pitchFamily="49" charset="0"/>
              </a:rPr>
              <a:t>barrera_memoria </a:t>
            </a:r>
            <a:r xmlns:a="http://schemas.openxmlformats.org/drawingml/2006/main">
              <a:rPr lang="es" altLang="en-US" dirty="0">
                <a:latin typeface="Courier New" panose="02070309020205020404" pitchFamily="49" charset="0"/>
                <a:cs typeface="Courier New" panose="02070309020205020404" pitchFamily="49" charset="0"/>
              </a:rPr>
              <a:t>(); </a:t>
            </a:r>
            <a:br xmlns:a="http://schemas.openxmlformats.org/drawingml/2006/main">
              <a:rPr lang="en-US" altLang="en-US" dirty="0">
                <a:latin typeface="Courier New" panose="02070309020205020404" pitchFamily="49" charset="0"/>
                <a:cs typeface="Courier New" panose="02070309020205020404" pitchFamily="49" charset="0"/>
              </a:rPr>
            </a:br>
            <a:r xmlns:a="http://schemas.openxmlformats.org/drawingml/2006/main">
              <a:rPr lang="es" altLang="en-US" dirty="0">
                <a:latin typeface="Courier New" panose="02070309020205020404" pitchFamily="49" charset="0"/>
                <a:cs typeface="Courier New" panose="02070309020205020404" pitchFamily="49" charset="0"/>
              </a:rPr>
              <a:t>imprimir x</a:t>
            </a:r>
          </a:p>
          <a:p>
            <a:r xmlns:a="http://schemas.openxmlformats.org/drawingml/2006/main">
              <a:rPr lang="es" altLang="en-US" dirty="0"/>
              <a:t>El hilo 2 ahora funciona</a:t>
            </a:r>
            <a:br xmlns:a="http://schemas.openxmlformats.org/drawingml/2006/main">
              <a:rPr lang="en-US" altLang="en-US" dirty="0"/>
            </a:br>
            <a:r xmlns:a="http://schemas.openxmlformats.org/drawingml/2006/main">
              <a:rPr lang="es" altLang="en-US" dirty="0"/>
              <a:t>     </a:t>
            </a:r>
            <a:r xmlns:a="http://schemas.openxmlformats.org/drawingml/2006/main">
              <a:rPr lang="es" altLang="en-US" dirty="0">
                <a:latin typeface="Courier New" panose="02070309020205020404" pitchFamily="49" charset="0"/>
                <a:cs typeface="Courier New" panose="02070309020205020404" pitchFamily="49" charset="0"/>
              </a:rPr>
              <a:t>x = 100;</a:t>
            </a:r>
            <a:br xmlns:a="http://schemas.openxmlformats.org/drawingml/2006/main">
              <a:rPr lang="en-US" altLang="en-US" dirty="0">
                <a:latin typeface="Courier New" panose="02070309020205020404" pitchFamily="49" charset="0"/>
                <a:cs typeface="Courier New" panose="02070309020205020404" pitchFamily="49" charset="0"/>
              </a:rPr>
            </a:br>
            <a:r xmlns:a="http://schemas.openxmlformats.org/drawingml/2006/main">
              <a:rPr lang="es" altLang="en-US" dirty="0">
                <a:latin typeface="Courier New" panose="02070309020205020404" pitchFamily="49" charset="0"/>
                <a:cs typeface="Courier New" panose="02070309020205020404" pitchFamily="49" charset="0"/>
              </a:rPr>
              <a:t>  </a:t>
            </a:r>
            <a:r xmlns:a="http://schemas.openxmlformats.org/drawingml/2006/main">
              <a:rPr lang="es" altLang="en-US" dirty="0" err="1">
                <a:latin typeface="Courier New" panose="02070309020205020404" pitchFamily="49" charset="0"/>
                <a:cs typeface="Courier New" panose="02070309020205020404" pitchFamily="49" charset="0"/>
              </a:rPr>
              <a:t>barrera_memoria </a:t>
            </a:r>
            <a:r xmlns:a="http://schemas.openxmlformats.org/drawingml/2006/main">
              <a:rPr lang="es" altLang="en-US" dirty="0">
                <a:latin typeface="Courier New" panose="02070309020205020404" pitchFamily="49" charset="0"/>
                <a:cs typeface="Courier New" panose="02070309020205020404" pitchFamily="49" charset="0"/>
              </a:rPr>
              <a:t>(); </a:t>
            </a:r>
            <a:br xmlns:a="http://schemas.openxmlformats.org/drawingml/2006/main">
              <a:rPr lang="en-US" altLang="en-US" dirty="0">
                <a:latin typeface="Courier New" panose="02070309020205020404" pitchFamily="49" charset="0"/>
                <a:cs typeface="Courier New" panose="02070309020205020404" pitchFamily="49" charset="0"/>
              </a:rPr>
            </a:br>
            <a:r xmlns:a="http://schemas.openxmlformats.org/drawingml/2006/main">
              <a:rPr lang="es" altLang="en-US" dirty="0">
                <a:latin typeface="Courier New" panose="02070309020205020404" pitchFamily="49" charset="0"/>
                <a:cs typeface="Courier New" panose="02070309020205020404" pitchFamily="49" charset="0"/>
              </a:rPr>
              <a:t>bandera = verdadero</a:t>
            </a:r>
          </a:p>
          <a:p>
            <a:r xmlns:a="http://schemas.openxmlformats.org/drawingml/2006/main">
              <a:rPr lang="es" altLang="en-US" dirty="0"/>
              <a:t>Para</a:t>
            </a:r>
            <a:r xmlns:a="http://schemas.openxmlformats.org/drawingml/2006/main">
              <a:rPr lang="es" altLang="en-US" dirty="0">
                <a:latin typeface="Courier New" panose="02070309020205020404" pitchFamily="49" charset="0"/>
                <a:cs typeface="Courier New" panose="02070309020205020404" pitchFamily="49" charset="0"/>
              </a:rPr>
              <a:t> </a:t>
            </a:r>
            <a:r xmlns:a="http://schemas.openxmlformats.org/drawingml/2006/main">
              <a:rPr lang="es" altLang="en-US" dirty="0"/>
              <a:t>En el hilo 1 tenemos la garantía de que el valor de </a:t>
            </a:r>
            <a:r xmlns:a="http://schemas.openxmlformats.org/drawingml/2006/main">
              <a:rPr lang="es" altLang="en-US" dirty="0">
                <a:latin typeface="Courier New" panose="02070309020205020404" pitchFamily="49" charset="0"/>
                <a:cs typeface="Courier New" panose="02070309020205020404" pitchFamily="49" charset="0"/>
              </a:rPr>
              <a:t>flag </a:t>
            </a:r>
            <a:r xmlns:a="http://schemas.openxmlformats.org/drawingml/2006/main">
              <a:rPr lang="es" altLang="en-US" dirty="0"/>
              <a:t>se carga antes que el valor de </a:t>
            </a:r>
            <a:r xmlns:a="http://schemas.openxmlformats.org/drawingml/2006/main">
              <a:rPr lang="es" altLang="en-US" dirty="0">
                <a:latin typeface="Courier New" panose="02070309020205020404" pitchFamily="49" charset="0"/>
                <a:cs typeface="Courier New" panose="02070309020205020404" pitchFamily="49" charset="0"/>
              </a:rPr>
              <a:t>x </a:t>
            </a:r>
            <a:r xmlns:a="http://schemas.openxmlformats.org/drawingml/2006/main">
              <a:rPr lang="es" altLang="en-US" dirty="0"/>
              <a:t>.</a:t>
            </a:r>
          </a:p>
          <a:p>
            <a:r xmlns:a="http://schemas.openxmlformats.org/drawingml/2006/main">
              <a:rPr lang="es" altLang="en-US" dirty="0"/>
              <a:t>Para el subproceso 2, nos aseguramos de que la asignación a </a:t>
            </a:r>
            <a:r xmlns:a="http://schemas.openxmlformats.org/drawingml/2006/main">
              <a:rPr lang="es" altLang="en-US" dirty="0">
                <a:latin typeface="Courier New" panose="02070309020205020404" pitchFamily="49" charset="0"/>
                <a:cs typeface="Courier New" panose="02070309020205020404" pitchFamily="49" charset="0"/>
              </a:rPr>
              <a:t>x </a:t>
            </a:r>
            <a:r xmlns:a="http://schemas.openxmlformats.org/drawingml/2006/main">
              <a:rPr lang="es" altLang="en-US" dirty="0"/>
              <a:t>ocurra antes del </a:t>
            </a:r>
            <a:r xmlns:a="http://schemas.openxmlformats.org/drawingml/2006/main">
              <a:rPr lang="es" altLang="en-US" dirty="0">
                <a:latin typeface="Courier New" panose="02070309020205020404" pitchFamily="49" charset="0"/>
                <a:cs typeface="Courier New" panose="02070309020205020404" pitchFamily="49" charset="0"/>
              </a:rPr>
              <a:t>indicador de asignación.</a:t>
            </a:r>
          </a:p>
          <a:p>
            <a:pPr marL="0" indent="0">
              <a:buNone/>
            </a:pPr>
            <a:endParaRPr lang="en-US" altLang="en-US" dirty="0"/>
          </a:p>
        </p:txBody>
      </p:sp>
    </p:spTree>
    <p:extLst>
      <p:ext uri="{BB962C8B-B14F-4D97-AF65-F5344CB8AC3E}">
        <p14:creationId xmlns:p14="http://schemas.microsoft.com/office/powerpoint/2010/main" val="2104174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42C1761-4412-475C-9839-4768E62E127C}"/>
              </a:ext>
            </a:extLst>
          </p:cNvPr>
          <p:cNvSpPr>
            <a:spLocks noGrp="1" noChangeArrowheads="1"/>
          </p:cNvSpPr>
          <p:nvPr>
            <p:ph type="title"/>
          </p:nvPr>
        </p:nvSpPr>
        <p:spPr>
          <a:xfrm>
            <a:off x="1100138" y="221827"/>
            <a:ext cx="7586662" cy="576262"/>
          </a:xfrm>
        </p:spPr>
        <p:txBody>
          <a:bodyPr/>
          <a:lstStyle/>
          <a:p>
            <a:pPr xmlns:a="http://schemas.openxmlformats.org/drawingml/2006/main" eaLnBrk="1" hangingPunct="1"/>
            <a:r xmlns:a="http://schemas.openxmlformats.org/drawingml/2006/main">
              <a:rPr lang="es" altLang="en-US" dirty="0"/>
              <a:t>Hardware de sincronización</a:t>
            </a:r>
          </a:p>
        </p:txBody>
      </p:sp>
      <p:sp>
        <p:nvSpPr>
          <p:cNvPr id="29698" name="Rectangle 3">
            <a:extLst>
              <a:ext uri="{FF2B5EF4-FFF2-40B4-BE49-F238E27FC236}">
                <a16:creationId xmlns:a16="http://schemas.microsoft.com/office/drawing/2014/main" id="{2DD2140A-53F2-4366-93DC-AD9AE2167D50}"/>
              </a:ext>
            </a:extLst>
          </p:cNvPr>
          <p:cNvSpPr>
            <a:spLocks noGrp="1" noChangeArrowheads="1"/>
          </p:cNvSpPr>
          <p:nvPr>
            <p:ph idx="1"/>
          </p:nvPr>
        </p:nvSpPr>
        <p:spPr>
          <a:xfrm>
            <a:off x="821094" y="1233488"/>
            <a:ext cx="7443675" cy="4372487"/>
          </a:xfrm>
        </p:spPr>
        <p:txBody>
          <a:bodyPr/>
          <a:lstStyle/>
          <a:p>
            <a:pPr xmlns:a="http://schemas.openxmlformats.org/drawingml/2006/main">
              <a:lnSpc>
                <a:spcPct val="90000"/>
              </a:lnSpc>
              <a:tabLst>
                <a:tab pos="739775" algn="l"/>
                <a:tab pos="1020763" algn="l"/>
                <a:tab pos="1257300" algn="l"/>
              </a:tabLst>
            </a:pPr>
            <a:r xmlns:a="http://schemas.openxmlformats.org/drawingml/2006/main">
              <a:rPr lang="es" altLang="en-US" dirty="0"/>
              <a:t>Muchos sistemas brindan soporte de hardware para implementar el código de la sección crítica.</a:t>
            </a:r>
          </a:p>
          <a:p>
            <a:pPr xmlns:a="http://schemas.openxmlformats.org/drawingml/2006/main">
              <a:lnSpc>
                <a:spcPct val="90000"/>
              </a:lnSpc>
              <a:tabLst>
                <a:tab pos="739775" algn="l"/>
                <a:tab pos="1020763" algn="l"/>
                <a:tab pos="1257300" algn="l"/>
              </a:tabLst>
            </a:pPr>
            <a:r xmlns:a="http://schemas.openxmlformats.org/drawingml/2006/main">
              <a:rPr lang="es" altLang="en-US" dirty="0"/>
              <a:t>Uniprocesadores: podrían desactivar las interrupciones</a:t>
            </a:r>
          </a:p>
          <a:p>
            <a:pPr xmlns:a="http://schemas.openxmlformats.org/drawingml/2006/main" lvl="1">
              <a:lnSpc>
                <a:spcPct val="90000"/>
              </a:lnSpc>
              <a:tabLst>
                <a:tab pos="739775" algn="l"/>
                <a:tab pos="1020763" algn="l"/>
                <a:tab pos="1257300" algn="l"/>
              </a:tabLst>
            </a:pPr>
            <a:r xmlns:a="http://schemas.openxmlformats.org/drawingml/2006/main">
              <a:rPr lang="es" altLang="en-US" dirty="0"/>
              <a:t>El código actualmente en ejecución se ejecutaría sin preferencia</a:t>
            </a:r>
          </a:p>
          <a:p>
            <a:pPr xmlns:a="http://schemas.openxmlformats.org/drawingml/2006/main" lvl="1">
              <a:lnSpc>
                <a:spcPct val="90000"/>
              </a:lnSpc>
              <a:tabLst>
                <a:tab pos="739775" algn="l"/>
                <a:tab pos="1020763" algn="l"/>
                <a:tab pos="1257300" algn="l"/>
              </a:tabLst>
            </a:pPr>
            <a:r xmlns:a="http://schemas.openxmlformats.org/drawingml/2006/main">
              <a:rPr lang="es" altLang="en-US" dirty="0"/>
              <a:t>Generalmente demasiado ineficiente en sistemas multiprocesador</a:t>
            </a:r>
          </a:p>
          <a:p>
            <a:pPr xmlns:a="http://schemas.openxmlformats.org/drawingml/2006/main" lvl="2">
              <a:lnSpc>
                <a:spcPct val="90000"/>
              </a:lnSpc>
              <a:tabLst>
                <a:tab pos="739775" algn="l"/>
                <a:tab pos="1020763" algn="l"/>
                <a:tab pos="1257300" algn="l"/>
              </a:tabLst>
            </a:pPr>
            <a:r xmlns:a="http://schemas.openxmlformats.org/drawingml/2006/main">
              <a:rPr lang="es" altLang="en-US" dirty="0"/>
              <a:t>Los sistemas operativos que utilizan esto no son ampliamente escalables.</a:t>
            </a:r>
          </a:p>
          <a:p>
            <a:pPr xmlns:a="http://schemas.openxmlformats.org/drawingml/2006/main">
              <a:lnSpc>
                <a:spcPct val="90000"/>
              </a:lnSpc>
              <a:tabLst>
                <a:tab pos="739775" algn="l"/>
                <a:tab pos="1020763" algn="l"/>
                <a:tab pos="1257300" algn="l"/>
              </a:tabLst>
            </a:pPr>
            <a:r xmlns:a="http://schemas.openxmlformats.org/drawingml/2006/main">
              <a:rPr lang="es" altLang="en-US" dirty="0"/>
              <a:t>Examinaremos tres formas de soporte de hardware: </a:t>
            </a:r>
            <a:br xmlns:a="http://schemas.openxmlformats.org/drawingml/2006/main">
              <a:rPr lang="en-US" altLang="en-US" dirty="0"/>
            </a:br>
            <a:br xmlns:a="http://schemas.openxmlformats.org/drawingml/2006/main">
              <a:rPr lang="en-US" altLang="en-US" dirty="0"/>
            </a:br>
            <a:r xmlns:a="http://schemas.openxmlformats.org/drawingml/2006/main">
              <a:rPr lang="es" altLang="en-US" dirty="0">
                <a:solidFill>
                  <a:srgbClr val="CC6600"/>
                </a:solidFill>
              </a:rPr>
              <a:t>1. </a:t>
            </a:r>
            <a:r xmlns:a="http://schemas.openxmlformats.org/drawingml/2006/main">
              <a:rPr lang="es" altLang="en-US" dirty="0"/>
              <a:t>Instrucciones de hardware </a:t>
            </a:r>
            <a:br xmlns:a="http://schemas.openxmlformats.org/drawingml/2006/main">
              <a:rPr lang="en-US" altLang="en-US" dirty="0"/>
            </a:br>
            <a:br xmlns:a="http://schemas.openxmlformats.org/drawingml/2006/main">
              <a:rPr lang="en-US" altLang="en-US" dirty="0"/>
            </a:br>
            <a:r xmlns:a="http://schemas.openxmlformats.org/drawingml/2006/main">
              <a:rPr lang="es" altLang="en-US" dirty="0">
                <a:solidFill>
                  <a:srgbClr val="CC6600"/>
                </a:solidFill>
              </a:rPr>
              <a:t>2. </a:t>
            </a:r>
            <a:r xmlns:a="http://schemas.openxmlformats.org/drawingml/2006/main">
              <a:rPr lang="es" altLang="en-US" dirty="0"/>
              <a:t>Variables atómicas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457200" y="224522"/>
            <a:ext cx="8229600" cy="576262"/>
          </a:xfrm>
        </p:spPr>
        <p:txBody>
          <a:bodyPr/>
          <a:lstStyle/>
          <a:p>
            <a:r xmlns:a="http://schemas.openxmlformats.org/drawingml/2006/main">
              <a:rPr lang="es" altLang="en-US" dirty="0"/>
              <a:t>Instrucciones de hardware</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199261" cy="4147404"/>
          </a:xfrm>
        </p:spPr>
        <p:txBody>
          <a:bodyPr/>
          <a:lstStyle/>
          <a:p>
            <a:r xmlns:a="http://schemas.openxmlformats.org/drawingml/2006/main">
              <a:rPr lang="es" altLang="en-US" dirty="0"/>
              <a:t>Instrucciones especiales de hardware que nos permiten </a:t>
            </a:r>
            <a:r xmlns:a="http://schemas.openxmlformats.org/drawingml/2006/main">
              <a:rPr lang="es" altLang="en-US" i="1" dirty="0"/>
              <a:t>probar y modificar </a:t>
            </a:r>
            <a:r xmlns:a="http://schemas.openxmlformats.org/drawingml/2006/main">
              <a:rPr lang="es" altLang="en-US" dirty="0"/>
              <a:t>el contenido de una palabra, o </a:t>
            </a:r>
            <a:r xmlns:a="http://schemas.openxmlformats.org/drawingml/2006/main">
              <a:rPr lang="es" altLang="en-US" i="1" dirty="0"/>
              <a:t>intercambiar </a:t>
            </a:r>
            <a:r xmlns:a="http://schemas.openxmlformats.org/drawingml/2006/main">
              <a:rPr lang="es" altLang="en-US" dirty="0"/>
              <a:t>el contenido de dos palabras de forma atómica (ininterrumpidamente).</a:t>
            </a:r>
          </a:p>
          <a:p>
            <a:pPr xmlns:a="http://schemas.openxmlformats.org/drawingml/2006/main" lvl="1"/>
            <a:r xmlns:a="http://schemas.openxmlformats.org/drawingml/2006/main">
              <a:rPr lang="es" altLang="en-US" dirty="0"/>
              <a:t>Instrucción </a:t>
            </a:r>
            <a:r xmlns:a="http://schemas.openxmlformats.org/drawingml/2006/main">
              <a:rPr lang="es" altLang="en-US" b="1" dirty="0"/>
              <a:t>de prueba y configuración</a:t>
            </a:r>
          </a:p>
          <a:p>
            <a:pPr xmlns:a="http://schemas.openxmlformats.org/drawingml/2006/main" lvl="1"/>
            <a:r xmlns:a="http://schemas.openxmlformats.org/drawingml/2006/main">
              <a:rPr lang="es" altLang="en-US" dirty="0"/>
              <a:t>Instrucción </a:t>
            </a:r>
            <a:r xmlns:a="http://schemas.openxmlformats.org/drawingml/2006/main">
              <a:rPr lang="es" altLang="en-US" b="1" dirty="0"/>
              <a:t>de comparar e intercambiar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514866" y="161216"/>
            <a:ext cx="8229600" cy="576262"/>
          </a:xfrm>
        </p:spPr>
        <p:txBody>
          <a:bodyPr/>
          <a:lstStyle/>
          <a:p>
            <a:r xmlns:a="http://schemas.openxmlformats.org/drawingml/2006/main">
              <a:rPr lang="es" altLang="en-US" dirty="0"/>
              <a:t>La instrucción test_and_set</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199261" cy="4147404"/>
          </a:xfrm>
        </p:spPr>
        <p:txBody>
          <a:bodyPr/>
          <a:lstStyle/>
          <a:p>
            <a:r xmlns:a="http://schemas.openxmlformats.org/drawingml/2006/main">
              <a:rPr lang="es" altLang="en-US" dirty="0"/>
              <a:t>Definición</a:t>
            </a:r>
          </a:p>
          <a:p>
            <a:pPr xmlns:a="http://schemas.openxmlformats.org/drawingml/2006/main">
              <a:lnSpc>
                <a:spcPct val="90000"/>
              </a:lnSpc>
              <a:buFont typeface="Monotype Sorts" pitchFamily="-84" charset="2"/>
              <a:buNone/>
              <a:tabLst>
                <a:tab pos="739775" algn="l"/>
                <a:tab pos="1020763" algn="l"/>
                <a:tab pos="1257300" algn="l"/>
              </a:tabLst>
            </a:pPr>
            <a:r xmlns:a="http://schemas.openxmlformats.org/drawingml/2006/main">
              <a:rPr lang="es" altLang="en-US" b="1" dirty="0">
                <a:solidFill>
                  <a:srgbClr val="000000"/>
                </a:solidFill>
                <a:latin typeface="Courier New" panose="02070309020205020404" pitchFamily="49" charset="0"/>
              </a:rPr>
              <a:t>      </a:t>
            </a:r>
            <a:r xmlns:a="http://schemas.openxmlformats.org/drawingml/2006/main">
              <a:rPr lang="es" altLang="en-US" b="1" dirty="0" err="1">
                <a:solidFill>
                  <a:srgbClr val="000000"/>
                </a:solidFill>
                <a:latin typeface="Courier New" panose="02070309020205020404" pitchFamily="49" charset="0"/>
              </a:rPr>
              <a:t>booleano </a:t>
            </a:r>
            <a:r xmlns:a="http://schemas.openxmlformats.org/drawingml/2006/main">
              <a:rPr lang="es" altLang="en-US" b="1" dirty="0">
                <a:solidFill>
                  <a:srgbClr val="000000"/>
                </a:solidFill>
                <a:latin typeface="Courier New" panose="02070309020205020404" pitchFamily="49" charset="0"/>
              </a:rPr>
              <a:t>test_and_set ( </a:t>
            </a:r>
            <a:r xmlns:a="http://schemas.openxmlformats.org/drawingml/2006/main">
              <a:rPr lang="es" altLang="en-US" b="1" dirty="0" err="1">
                <a:solidFill>
                  <a:srgbClr val="000000"/>
                </a:solidFill>
                <a:latin typeface="Courier New" panose="02070309020205020404" pitchFamily="49" charset="0"/>
              </a:rPr>
              <a:t>booleano </a:t>
            </a:r>
            <a:r xmlns:a="http://schemas.openxmlformats.org/drawingml/2006/main">
              <a:rPr lang="es" altLang="en-US" b="1" dirty="0">
                <a:solidFill>
                  <a:srgbClr val="000000"/>
                </a:solidFill>
                <a:latin typeface="Courier New" panose="02070309020205020404" pitchFamily="49" charset="0"/>
              </a:rPr>
              <a:t>*objetivo)</a:t>
            </a:r>
          </a:p>
          <a:p>
            <a:pPr xmlns:a="http://schemas.openxmlformats.org/drawingml/2006/main">
              <a:lnSpc>
                <a:spcPct val="90000"/>
              </a:lnSpc>
              <a:buFont typeface="Monotype Sorts" pitchFamily="-84" charset="2"/>
              <a:buNone/>
              <a:tabLst>
                <a:tab pos="739775" algn="l"/>
                <a:tab pos="1020763" algn="l"/>
                <a:tab pos="1257300" algn="l"/>
              </a:tabLst>
            </a:pPr>
            <a:r xmlns:a="http://schemas.openxmlformats.org/drawingml/2006/main">
              <a:rPr lang="es" altLang="en-US" b="1" dirty="0">
                <a:solidFill>
                  <a:srgbClr val="000000"/>
                </a:solidFill>
                <a:latin typeface="Courier New" panose="02070309020205020404" pitchFamily="49" charset="0"/>
              </a:rPr>
              <a:t>{</a:t>
            </a:r>
          </a:p>
          <a:p>
            <a:pPr xmlns:a="http://schemas.openxmlformats.org/drawingml/2006/main">
              <a:lnSpc>
                <a:spcPct val="90000"/>
              </a:lnSpc>
              <a:buFont typeface="Monotype Sorts" pitchFamily="-84" charset="2"/>
              <a:buNone/>
              <a:tabLst>
                <a:tab pos="739775" algn="l"/>
                <a:tab pos="1020763" algn="l"/>
                <a:tab pos="1257300" algn="l"/>
              </a:tabLst>
            </a:pPr>
            <a:r xmlns:a="http://schemas.openxmlformats.org/drawingml/2006/main">
              <a:rPr lang="es" altLang="en-US" b="1" dirty="0">
                <a:solidFill>
                  <a:srgbClr val="000000"/>
                </a:solidFill>
                <a:latin typeface="Courier New" panose="02070309020205020404" pitchFamily="49" charset="0"/>
              </a:rPr>
              <a:t>               </a:t>
            </a:r>
            <a:r xmlns:a="http://schemas.openxmlformats.org/drawingml/2006/main">
              <a:rPr lang="es" altLang="en-US" b="1" dirty="0" err="1">
                <a:solidFill>
                  <a:srgbClr val="000000"/>
                </a:solidFill>
                <a:latin typeface="Courier New" panose="02070309020205020404" pitchFamily="49" charset="0"/>
              </a:rPr>
              <a:t>booleano</a:t>
            </a:r>
            <a:r xmlns:a="http://schemas.openxmlformats.org/drawingml/2006/main">
              <a:rPr lang="es" altLang="en-US" b="1" dirty="0">
                <a:solidFill>
                  <a:srgbClr val="000000"/>
                </a:solidFill>
                <a:latin typeface="Courier New" panose="02070309020205020404" pitchFamily="49" charset="0"/>
              </a:rPr>
              <a:t> </a:t>
            </a:r>
            <a:r xmlns:a="http://schemas.openxmlformats.org/drawingml/2006/main">
              <a:rPr lang="es" altLang="en-US" b="1" dirty="0" err="1">
                <a:solidFill>
                  <a:srgbClr val="000000"/>
                </a:solidFill>
                <a:latin typeface="Courier New" panose="02070309020205020404" pitchFamily="49" charset="0"/>
              </a:rPr>
              <a:t>rv </a:t>
            </a:r>
            <a:r xmlns:a="http://schemas.openxmlformats.org/drawingml/2006/main">
              <a:rPr lang="es" altLang="en-US" b="1" dirty="0">
                <a:solidFill>
                  <a:srgbClr val="000000"/>
                </a:solidFill>
                <a:latin typeface="Courier New" panose="02070309020205020404" pitchFamily="49" charset="0"/>
              </a:rPr>
              <a:t>= *objetivo;</a:t>
            </a:r>
          </a:p>
          <a:p>
            <a:pPr xmlns:a="http://schemas.openxmlformats.org/drawingml/2006/main">
              <a:lnSpc>
                <a:spcPct val="90000"/>
              </a:lnSpc>
              <a:buFont typeface="Monotype Sorts" pitchFamily="-84" charset="2"/>
              <a:buNone/>
              <a:tabLst>
                <a:tab pos="739775" algn="l"/>
                <a:tab pos="1020763" algn="l"/>
                <a:tab pos="1257300" algn="l"/>
              </a:tabLst>
            </a:pPr>
            <a:r xmlns:a="http://schemas.openxmlformats.org/drawingml/2006/main">
              <a:rPr lang="es" altLang="en-US" b="1" dirty="0">
                <a:solidFill>
                  <a:srgbClr val="000000"/>
                </a:solidFill>
                <a:latin typeface="Courier New" panose="02070309020205020404" pitchFamily="49" charset="0"/>
              </a:rPr>
              <a:t>*objetivo = verdadero;</a:t>
            </a:r>
          </a:p>
          <a:p>
            <a:pPr xmlns:a="http://schemas.openxmlformats.org/drawingml/2006/main">
              <a:lnSpc>
                <a:spcPct val="90000"/>
              </a:lnSpc>
              <a:buFont typeface="Monotype Sorts" pitchFamily="-84" charset="2"/>
              <a:buNone/>
              <a:tabLst>
                <a:tab pos="739775" algn="l"/>
                <a:tab pos="1020763" algn="l"/>
                <a:tab pos="1257300" algn="l"/>
              </a:tabLst>
            </a:pPr>
            <a:r xmlns:a="http://schemas.openxmlformats.org/drawingml/2006/main">
              <a:rPr lang="es" altLang="en-US" b="1" dirty="0" err="1">
                <a:solidFill>
                  <a:srgbClr val="000000"/>
                </a:solidFill>
                <a:latin typeface="Courier New" panose="02070309020205020404" pitchFamily="49" charset="0"/>
              </a:rPr>
              <a:t>RV </a:t>
            </a:r>
            <a:r xmlns:a="http://schemas.openxmlformats.org/drawingml/2006/main">
              <a:rPr lang="es" altLang="en-US" b="1" dirty="0">
                <a:solidFill>
                  <a:srgbClr val="000000"/>
                </a:solidFill>
                <a:latin typeface="Courier New" panose="02070309020205020404" pitchFamily="49" charset="0"/>
              </a:rPr>
              <a:t>de regreso </a:t>
            </a:r>
            <a:r xmlns:a="http://schemas.openxmlformats.org/drawingml/2006/main">
              <a:rPr lang="es" altLang="en-US" b="1" dirty="0">
                <a:solidFill>
                  <a:srgbClr val="000000"/>
                </a:solidFill>
                <a:latin typeface="Courier New" panose="02070309020205020404" pitchFamily="49" charset="0"/>
              </a:rPr>
              <a:t>:</a:t>
            </a:r>
          </a:p>
          <a:p>
            <a:pPr xmlns:a="http://schemas.openxmlformats.org/drawingml/2006/main">
              <a:lnSpc>
                <a:spcPct val="90000"/>
              </a:lnSpc>
              <a:buFont typeface="Monotype Sorts" pitchFamily="-84" charset="2"/>
              <a:buNone/>
              <a:tabLst>
                <a:tab pos="739775" algn="l"/>
                <a:tab pos="1020763" algn="l"/>
                <a:tab pos="1257300" algn="l"/>
              </a:tabLst>
            </a:pPr>
            <a:r xmlns:a="http://schemas.openxmlformats.org/drawingml/2006/main">
              <a:rPr lang="es" altLang="en-US" b="1" dirty="0">
                <a:solidFill>
                  <a:srgbClr val="000000"/>
                </a:solidFill>
                <a:latin typeface="Courier New" panose="02070309020205020404" pitchFamily="49" charset="0"/>
              </a:rPr>
              <a:t>}</a:t>
            </a:r>
            <a:endParaRPr xmlns:a="http://schemas.openxmlformats.org/drawingml/2006/main" lang="en-US" altLang="en-US" dirty="0">
              <a:solidFill>
                <a:srgbClr val="0000FF"/>
              </a:solidFill>
            </a:endParaRPr>
          </a:p>
          <a:p>
            <a:r xmlns:a="http://schemas.openxmlformats.org/drawingml/2006/main">
              <a:rPr lang="es" altLang="en-US" dirty="0"/>
              <a:t>Propiedades</a:t>
            </a:r>
          </a:p>
          <a:p>
            <a:pPr xmlns:a="http://schemas.openxmlformats.org/drawingml/2006/main" lvl="1"/>
            <a:r xmlns:a="http://schemas.openxmlformats.org/drawingml/2006/main">
              <a:rPr lang="es" altLang="en-US" dirty="0"/>
              <a:t>Ejecutado atómicamente</a:t>
            </a:r>
          </a:p>
          <a:p>
            <a:pPr xmlns:a="http://schemas.openxmlformats.org/drawingml/2006/main" lvl="1"/>
            <a:r xmlns:a="http://schemas.openxmlformats.org/drawingml/2006/main">
              <a:rPr lang="es" altLang="en-US" dirty="0"/>
              <a:t>Devuelve el valor original del parámetro pasado.</a:t>
            </a:r>
          </a:p>
          <a:p>
            <a:pPr xmlns:a="http://schemas.openxmlformats.org/drawingml/2006/main" lvl="1"/>
            <a:r xmlns:a="http://schemas.openxmlformats.org/drawingml/2006/main">
              <a:rPr lang="es" altLang="en-US" dirty="0"/>
              <a:t>Establezca el nuevo valor del parámetro pasado en </a:t>
            </a:r>
            <a:r xmlns:a="http://schemas.openxmlformats.org/drawingml/2006/main">
              <a:rPr lang="es" altLang="en-US" b="1" dirty="0">
                <a:solidFill>
                  <a:srgbClr val="000000"/>
                </a:solidFill>
                <a:latin typeface="Courier New" panose="02070309020205020404" pitchFamily="49" charset="0"/>
              </a:rPr>
              <a:t>verdadero</a:t>
            </a:r>
            <a:endParaRPr xmlns:a="http://schemas.openxmlformats.org/drawingml/2006/main" lang="en-US" altLang="en-US" b="1" dirty="0">
              <a:latin typeface="Courier New" panose="02070309020205020404" pitchFamily="49" charset="0"/>
              <a:cs typeface="Courier New" panose="02070309020205020404" pitchFamily="49" charset="0"/>
            </a:endParaRPr>
          </a:p>
          <a:p>
            <a:pPr lvl="1"/>
            <a:endParaRPr lang="en-US" altLang="en-US" dirty="0"/>
          </a:p>
        </p:txBody>
      </p:sp>
    </p:spTree>
    <p:extLst>
      <p:ext uri="{BB962C8B-B14F-4D97-AF65-F5344CB8AC3E}">
        <p14:creationId xmlns:p14="http://schemas.microsoft.com/office/powerpoint/2010/main" val="3986950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41F217BE-A43A-46A9-BC10-72EEA59E16E2}"/>
              </a:ext>
            </a:extLst>
          </p:cNvPr>
          <p:cNvSpPr>
            <a:spLocks noGrp="1" noChangeArrowheads="1"/>
          </p:cNvSpPr>
          <p:nvPr>
            <p:ph type="title"/>
          </p:nvPr>
        </p:nvSpPr>
        <p:spPr>
          <a:xfrm>
            <a:off x="849313" y="227242"/>
            <a:ext cx="7837487" cy="576263"/>
          </a:xfrm>
        </p:spPr>
        <p:txBody>
          <a:bodyPr/>
          <a:lstStyle/>
          <a:p>
            <a:pPr xmlns:a="http://schemas.openxmlformats.org/drawingml/2006/main" eaLnBrk="1" hangingPunct="1"/>
            <a:r xmlns:a="http://schemas.openxmlformats.org/drawingml/2006/main">
              <a:rPr lang="es" altLang="en-US" dirty="0"/>
              <a:t>Solución usando test_and_set()</a:t>
            </a:r>
          </a:p>
        </p:txBody>
      </p:sp>
      <p:sp>
        <p:nvSpPr>
          <p:cNvPr id="18435" name="Rectangle 3">
            <a:extLst>
              <a:ext uri="{FF2B5EF4-FFF2-40B4-BE49-F238E27FC236}">
                <a16:creationId xmlns:a16="http://schemas.microsoft.com/office/drawing/2014/main" id="{8373B695-ABAB-490F-AEA7-7E59C905C7D0}"/>
              </a:ext>
            </a:extLst>
          </p:cNvPr>
          <p:cNvSpPr>
            <a:spLocks noGrp="1" noChangeArrowheads="1"/>
          </p:cNvSpPr>
          <p:nvPr>
            <p:ph idx="1"/>
          </p:nvPr>
        </p:nvSpPr>
        <p:spPr>
          <a:xfrm>
            <a:off x="1044575" y="1193800"/>
            <a:ext cx="7054850" cy="5067300"/>
          </a:xfrm>
        </p:spPr>
        <p:txBody>
          <a:bodyPr/>
          <a:lstStyle/>
          <a:p>
            <a:pPr xmlns:a="http://schemas.openxmlformats.org/drawingml/2006/main">
              <a:lnSpc>
                <a:spcPct val="90000"/>
              </a:lnSpc>
              <a:tabLst>
                <a:tab pos="741363" algn="l"/>
                <a:tab pos="1022350" algn="l"/>
                <a:tab pos="1258888" algn="l"/>
              </a:tabLst>
            </a:pPr>
            <a:r xmlns:a="http://schemas.openxmlformats.org/drawingml/2006/main">
              <a:rPr lang="es" altLang="en-US" b="1" dirty="0">
                <a:latin typeface="Courier New" panose="02070309020205020404" pitchFamily="49" charset="0"/>
                <a:cs typeface="Courier New" panose="02070309020205020404" pitchFamily="49" charset="0"/>
              </a:rPr>
              <a:t>Bloqueo </a:t>
            </a:r>
            <a:r xmlns:a="http://schemas.openxmlformats.org/drawingml/2006/main">
              <a:rPr lang="es" altLang="en-US" dirty="0"/>
              <a:t>de variable </a:t>
            </a:r>
            <a:r xmlns:a="http://schemas.openxmlformats.org/drawingml/2006/main">
              <a:rPr lang="es" altLang="en-US" dirty="0" err="1"/>
              <a:t>booleana </a:t>
            </a:r>
            <a:r xmlns:a="http://schemas.openxmlformats.org/drawingml/2006/main">
              <a:rPr lang="es" altLang="en-US" dirty="0"/>
              <a:t>compartida </a:t>
            </a:r>
            <a:r xmlns:a="http://schemas.openxmlformats.org/drawingml/2006/main">
              <a:rPr lang="es" altLang="en-US" dirty="0"/>
              <a:t>, inicializada en </a:t>
            </a:r>
            <a:r xmlns:a="http://schemas.openxmlformats.org/drawingml/2006/main">
              <a:rPr lang="es" altLang="en-US" b="1" dirty="0">
                <a:latin typeface="Courier New" panose="02070309020205020404" pitchFamily="49" charset="0"/>
                <a:cs typeface="Courier New" panose="02070309020205020404" pitchFamily="49" charset="0"/>
              </a:rPr>
              <a:t>falso</a:t>
            </a:r>
          </a:p>
          <a:p>
            <a:pPr xmlns:a="http://schemas.openxmlformats.org/drawingml/2006/main">
              <a:lnSpc>
                <a:spcPct val="90000"/>
              </a:lnSpc>
              <a:tabLst>
                <a:tab pos="741363" algn="l"/>
                <a:tab pos="1022350" algn="l"/>
                <a:tab pos="1258888" algn="l"/>
              </a:tabLst>
            </a:pPr>
            <a:r xmlns:a="http://schemas.openxmlformats.org/drawingml/2006/main">
              <a:rPr lang="es" altLang="en-US" dirty="0"/>
              <a:t>Solución:</a:t>
            </a:r>
            <a:endParaRPr xmlns:a="http://schemas.openxmlformats.org/drawingml/2006/main" lang="en-US" altLang="en-US" sz="1400" b="1" dirty="0">
              <a:latin typeface="Courier New" panose="02070309020205020404" pitchFamily="49" charset="0"/>
              <a:cs typeface="Courier New" panose="02070309020205020404" pitchFamily="49" charset="0"/>
            </a:endParaRPr>
          </a:p>
          <a:p>
            <a:pPr xmlns:a="http://schemas.openxmlformats.org/drawingml/2006/main">
              <a:buFont typeface="Monotype Sorts" pitchFamily="-84" charset="2"/>
              <a:buNone/>
              <a:tabLst>
                <a:tab pos="741363" algn="l"/>
                <a:tab pos="1022350" algn="l"/>
                <a:tab pos="1258888" algn="l"/>
              </a:tabLst>
            </a:pPr>
            <a:r xmlns:a="http://schemas.openxmlformats.org/drawingml/2006/main">
              <a:rPr lang="es" altLang="en-US" sz="1400" b="1" dirty="0">
                <a:latin typeface="Courier New" panose="02070309020205020404" pitchFamily="49" charset="0"/>
                <a:cs typeface="Courier New" panose="02070309020205020404" pitchFamily="49" charset="0"/>
              </a:rPr>
              <a:t>       </a:t>
            </a:r>
            <a:r xmlns:a="http://schemas.openxmlformats.org/drawingml/2006/main">
              <a:rPr lang="es" altLang="en-US" sz="1600" b="1" dirty="0">
                <a:solidFill>
                  <a:srgbClr val="000000"/>
                </a:solidFill>
                <a:latin typeface="Courier New" panose="02070309020205020404" pitchFamily="49" charset="0"/>
                <a:cs typeface="Courier New" panose="02070309020205020404" pitchFamily="49" charset="0"/>
              </a:rPr>
              <a:t>hacer { </a:t>
            </a:r>
            <a:br xmlns:a="http://schemas.openxmlformats.org/drawingml/2006/main">
              <a:rPr lang="en-US" altLang="en-US" sz="1600" b="1" dirty="0">
                <a:solidFill>
                  <a:srgbClr val="000000"/>
                </a:solidFill>
                <a:latin typeface="Courier New" panose="02070309020205020404" pitchFamily="49" charset="0"/>
                <a:cs typeface="Courier New" panose="02070309020205020404" pitchFamily="49" charset="0"/>
              </a:rPr>
            </a:br>
            <a:r xmlns:a="http://schemas.openxmlformats.org/drawingml/2006/main">
              <a:rPr lang="es" altLang="en-US" sz="1600" b="1" dirty="0">
                <a:solidFill>
                  <a:srgbClr val="000000"/>
                </a:solidFill>
                <a:latin typeface="Courier New" panose="02070309020205020404" pitchFamily="49" charset="0"/>
                <a:cs typeface="Courier New" panose="02070309020205020404" pitchFamily="49" charset="0"/>
              </a:rPr>
              <a:t>mientras (test_and_set(&amp;lock))</a:t>
            </a:r>
          </a:p>
          <a:p>
            <a:pPr xmlns:a="http://schemas.openxmlformats.org/drawingml/2006/main">
              <a:buFont typeface="Monotype Sorts" pitchFamily="-84" charset="2"/>
              <a:buNone/>
              <a:tabLst>
                <a:tab pos="741363" algn="l"/>
                <a:tab pos="1022350" algn="l"/>
                <a:tab pos="1258888" algn="l"/>
              </a:tabLst>
            </a:pPr>
            <a:r xmlns:a="http://schemas.openxmlformats.org/drawingml/2006/main">
              <a:rPr lang="es" altLang="en-US" sz="1600" b="1" dirty="0">
                <a:solidFill>
                  <a:srgbClr val="000000"/>
                </a:solidFill>
                <a:latin typeface="Courier New" panose="02070309020205020404" pitchFamily="49" charset="0"/>
                <a:cs typeface="Courier New" panose="02070309020205020404" pitchFamily="49" charset="0"/>
              </a:rPr>
              <a:t>; /* hacer nada */</a:t>
            </a:r>
            <a:br xmlns:a="http://schemas.openxmlformats.org/drawingml/2006/main">
              <a:rPr lang="en-US" altLang="en-US" sz="1600" b="1" dirty="0">
                <a:solidFill>
                  <a:srgbClr val="000000"/>
                </a:solidFill>
                <a:latin typeface="Courier New" panose="02070309020205020404" pitchFamily="49" charset="0"/>
                <a:cs typeface="Courier New" panose="02070309020205020404" pitchFamily="49" charset="0"/>
              </a:rPr>
            </a:br>
            <a:endParaRPr xmlns:a="http://schemas.openxmlformats.org/drawingml/2006/main" lang="en-US" altLang="en-US" sz="1600" b="1" dirty="0">
              <a:solidFill>
                <a:srgbClr val="000000"/>
              </a:solidFill>
              <a:latin typeface="Courier New" panose="02070309020205020404" pitchFamily="49" charset="0"/>
              <a:cs typeface="Courier New" panose="02070309020205020404" pitchFamily="49" charset="0"/>
            </a:endParaRPr>
          </a:p>
          <a:p>
            <a:pPr xmlns:a="http://schemas.openxmlformats.org/drawingml/2006/main">
              <a:buFont typeface="Monotype Sorts" pitchFamily="-84" charset="2"/>
              <a:buNone/>
              <a:tabLst>
                <a:tab pos="741363" algn="l"/>
                <a:tab pos="1022350" algn="l"/>
                <a:tab pos="1258888" algn="l"/>
              </a:tabLst>
            </a:pPr>
            <a:r xmlns:a="http://schemas.openxmlformats.org/drawingml/2006/main">
              <a:rPr lang="es" altLang="en-US" sz="1600" b="1" dirty="0">
                <a:solidFill>
                  <a:srgbClr val="000000"/>
                </a:solidFill>
                <a:latin typeface="Courier New" panose="02070309020205020404" pitchFamily="49" charset="0"/>
                <a:cs typeface="Courier New" panose="02070309020205020404" pitchFamily="49" charset="0"/>
              </a:rPr>
              <a:t>/* sección crítica */</a:t>
            </a:r>
            <a:br xmlns:a="http://schemas.openxmlformats.org/drawingml/2006/main">
              <a:rPr lang="en-US" altLang="en-US" sz="1600" b="1" dirty="0">
                <a:solidFill>
                  <a:srgbClr val="000000"/>
                </a:solidFill>
                <a:latin typeface="Courier New" panose="02070309020205020404" pitchFamily="49" charset="0"/>
                <a:cs typeface="Courier New" panose="02070309020205020404" pitchFamily="49" charset="0"/>
              </a:rPr>
            </a:br>
            <a:endParaRPr xmlns:a="http://schemas.openxmlformats.org/drawingml/2006/main" lang="en-US" altLang="en-US" sz="1600" b="1" dirty="0">
              <a:solidFill>
                <a:srgbClr val="000000"/>
              </a:solidFill>
              <a:latin typeface="Courier New" panose="02070309020205020404" pitchFamily="49" charset="0"/>
              <a:cs typeface="Courier New" panose="02070309020205020404" pitchFamily="49" charset="0"/>
            </a:endParaRPr>
          </a:p>
          <a:p>
            <a:pPr xmlns:a="http://schemas.openxmlformats.org/drawingml/2006/main">
              <a:buFont typeface="Monotype Sorts" pitchFamily="-84" charset="2"/>
              <a:buNone/>
              <a:tabLst>
                <a:tab pos="741363" algn="l"/>
                <a:tab pos="1022350" algn="l"/>
                <a:tab pos="1258888" algn="l"/>
              </a:tabLst>
            </a:pPr>
            <a:r xmlns:a="http://schemas.openxmlformats.org/drawingml/2006/main">
              <a:rPr lang="es" altLang="en-US" sz="1600" b="1" dirty="0">
                <a:solidFill>
                  <a:srgbClr val="000000"/>
                </a:solidFill>
                <a:latin typeface="Courier New" panose="02070309020205020404" pitchFamily="49" charset="0"/>
                <a:cs typeface="Courier New" panose="02070309020205020404" pitchFamily="49" charset="0"/>
              </a:rPr>
              <a:t>bloquear = falso;</a:t>
            </a:r>
          </a:p>
          <a:p>
            <a:pPr xmlns:a="http://schemas.openxmlformats.org/drawingml/2006/main">
              <a:buFont typeface="Monotype Sorts" pitchFamily="-84" charset="2"/>
              <a:buNone/>
              <a:tabLst>
                <a:tab pos="741363" algn="l"/>
                <a:tab pos="1022350" algn="l"/>
                <a:tab pos="1258888" algn="l"/>
              </a:tabLst>
            </a:pPr>
            <a:r xmlns:a="http://schemas.openxmlformats.org/drawingml/2006/main">
              <a:rPr lang="es" altLang="en-US" sz="1600" b="1" dirty="0">
                <a:solidFill>
                  <a:srgbClr val="000000"/>
                </a:solidFill>
                <a:latin typeface="Courier New" panose="02070309020205020404" pitchFamily="49" charset="0"/>
                <a:cs typeface="Courier New" panose="02070309020205020404" pitchFamily="49" charset="0"/>
              </a:rPr>
              <a:t>/* sección restante */</a:t>
            </a:r>
          </a:p>
          <a:p>
            <a:pPr xmlns:a="http://schemas.openxmlformats.org/drawingml/2006/main">
              <a:buFont typeface="Monotype Sorts" pitchFamily="-84" charset="2"/>
              <a:buNone/>
              <a:tabLst>
                <a:tab pos="741363" algn="l"/>
                <a:tab pos="1022350" algn="l"/>
                <a:tab pos="1258888" algn="l"/>
              </a:tabLst>
            </a:pPr>
            <a:r xmlns:a="http://schemas.openxmlformats.org/drawingml/2006/main">
              <a:rPr lang="es" altLang="en-US" sz="1600" b="1" dirty="0">
                <a:solidFill>
                  <a:srgbClr val="000000"/>
                </a:solidFill>
                <a:latin typeface="Courier New" panose="02070309020205020404" pitchFamily="49" charset="0"/>
                <a:cs typeface="Courier New" panose="02070309020205020404" pitchFamily="49" charset="0"/>
              </a:rPr>
              <a:t>} mientras (verdadero);</a:t>
            </a:r>
          </a:p>
          <a:p>
            <a:pPr>
              <a:buFont typeface="Monotype Sorts" pitchFamily="-84" charset="2"/>
              <a:buNone/>
              <a:tabLst>
                <a:tab pos="741363" algn="l"/>
                <a:tab pos="1022350" algn="l"/>
                <a:tab pos="1258888" algn="l"/>
              </a:tabLst>
            </a:pPr>
            <a:endParaRPr lang="en-US" altLang="en-US" sz="1600" b="1" dirty="0">
              <a:solidFill>
                <a:srgbClr val="000000"/>
              </a:solidFill>
              <a:latin typeface="Courier New" panose="02070309020205020404" pitchFamily="49" charset="0"/>
              <a:cs typeface="Courier New" panose="02070309020205020404" pitchFamily="49" charset="0"/>
            </a:endParaRPr>
          </a:p>
          <a:p>
            <a:pPr xmlns:a="http://schemas.openxmlformats.org/drawingml/2006/main">
              <a:tabLst>
                <a:tab pos="741363" algn="l"/>
                <a:tab pos="1022350" algn="l"/>
                <a:tab pos="1258888" algn="l"/>
              </a:tabLst>
            </a:pPr>
            <a:r xmlns:a="http://schemas.openxmlformats.org/drawingml/2006/main">
              <a:rPr lang="es" altLang="en-US" dirty="0"/>
              <a:t>¿Resuelve el problema de la sección crítica?</a:t>
            </a:r>
          </a:p>
          <a:p>
            <a:pPr>
              <a:lnSpc>
                <a:spcPct val="90000"/>
              </a:lnSpc>
              <a:buFont typeface="Monotype Sorts" pitchFamily="-84" charset="2"/>
              <a:buNone/>
              <a:tabLst>
                <a:tab pos="741363" algn="l"/>
                <a:tab pos="1022350" algn="l"/>
                <a:tab pos="1258888" algn="l"/>
              </a:tabLst>
            </a:pPr>
            <a:endParaRPr lang="en-US" altLang="en-US" dirty="0"/>
          </a:p>
          <a:p>
            <a:pPr xmlns:a="http://schemas.openxmlformats.org/drawingml/2006/main">
              <a:lnSpc>
                <a:spcPct val="90000"/>
              </a:lnSpc>
              <a:buFont typeface="Monotype Sorts" pitchFamily="-84" charset="2"/>
              <a:buNone/>
              <a:tabLst>
                <a:tab pos="741363" algn="l"/>
                <a:tab pos="1022350" algn="l"/>
                <a:tab pos="1258888" algn="l"/>
              </a:tabLst>
            </a:pPr>
            <a:r xmlns:a="http://schemas.openxmlformats.org/drawingml/2006/main">
              <a:rPr lang="es" altLang="en-US"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893622" y="140434"/>
            <a:ext cx="8229600" cy="576262"/>
          </a:xfrm>
        </p:spPr>
        <p:txBody>
          <a:bodyPr/>
          <a:lstStyle/>
          <a:p>
            <a:r xmlns:a="http://schemas.openxmlformats.org/drawingml/2006/main">
              <a:rPr lang="es" altLang="en-US" dirty="0"/>
              <a:t>La </a:t>
            </a:r>
            <a:r xmlns:a="http://schemas.openxmlformats.org/drawingml/2006/main">
              <a:rPr lang="es" altLang="en-US" dirty="0"/>
              <a:t>instrucción </a:t>
            </a:r>
            <a:r xmlns:a="http://schemas.openxmlformats.org/drawingml/2006/main">
              <a:rPr lang="es" altLang="en-US" dirty="0" err="1"/>
              <a:t>compare_and_swap</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49" y="1046451"/>
            <a:ext cx="7807615" cy="2663102"/>
          </a:xfrm>
        </p:spPr>
        <p:txBody>
          <a:bodyPr/>
          <a:lstStyle/>
          <a:p>
            <a:r xmlns:a="http://schemas.openxmlformats.org/drawingml/2006/main">
              <a:rPr lang="es" altLang="en-US" dirty="0"/>
              <a:t>Definición</a:t>
            </a:r>
          </a:p>
          <a:p>
            <a:pPr xmlns:a="http://schemas.openxmlformats.org/drawingml/2006/main">
              <a:buFont typeface="Monotype Sorts" pitchFamily="-84" charset="2"/>
              <a:buNone/>
              <a:tabLst>
                <a:tab pos="741363" algn="l"/>
                <a:tab pos="1022350" algn="l"/>
                <a:tab pos="1258888" algn="l"/>
              </a:tabLst>
            </a:pPr>
            <a:r xmlns:a="http://schemas.openxmlformats.org/drawingml/2006/main">
              <a:rPr lang="es" altLang="en-US" b="1" dirty="0">
                <a:latin typeface="Courier New" panose="02070309020205020404" pitchFamily="49" charset="0"/>
              </a:rPr>
              <a:t>    </a:t>
            </a:r>
            <a:r xmlns:a="http://schemas.openxmlformats.org/drawingml/2006/main">
              <a:rPr lang="es" altLang="en-US" sz="1400" b="1" dirty="0">
                <a:latin typeface="Courier New" panose="02070309020205020404" pitchFamily="49" charset="0"/>
              </a:rPr>
              <a:t>int </a:t>
            </a:r>
            <a:r xmlns:a="http://schemas.openxmlformats.org/drawingml/2006/main">
              <a:rPr lang="es" altLang="en-US" sz="1400" b="1" dirty="0" err="1">
                <a:latin typeface="Courier New" panose="02070309020205020404" pitchFamily="49" charset="0"/>
              </a:rPr>
              <a:t>comparar_and_swap </a:t>
            </a:r>
            <a:r xmlns:a="http://schemas.openxmlformats.org/drawingml/2006/main">
              <a:rPr lang="es" altLang="en-US" sz="1400" b="1" dirty="0">
                <a:latin typeface="Courier New" panose="02070309020205020404" pitchFamily="49" charset="0"/>
              </a:rPr>
              <a:t>(int *valor, int esperado, int </a:t>
            </a:r>
            <a:r xmlns:a="http://schemas.openxmlformats.org/drawingml/2006/main">
              <a:rPr lang="es" altLang="en-US" sz="1400" b="1" dirty="0" err="1">
                <a:latin typeface="Courier New" panose="02070309020205020404" pitchFamily="49" charset="0"/>
              </a:rPr>
              <a:t>nuevo_valor </a:t>
            </a:r>
            <a:r xmlns:a="http://schemas.openxmlformats.org/drawingml/2006/main">
              <a:rPr lang="es" altLang="en-US" sz="1400" b="1" dirty="0">
                <a:latin typeface="Courier New" panose="02070309020205020404" pitchFamily="49" charset="0"/>
              </a:rPr>
              <a:t>)</a:t>
            </a:r>
          </a:p>
          <a:p>
            <a:pPr xmlns:a="http://schemas.openxmlformats.org/drawingml/2006/main">
              <a:buFont typeface="Monotype Sorts" pitchFamily="-84" charset="2"/>
              <a:buNone/>
              <a:tabLst>
                <a:tab pos="741363" algn="l"/>
                <a:tab pos="1022350" algn="l"/>
                <a:tab pos="1258888" algn="l"/>
              </a:tabLst>
            </a:pPr>
            <a:r xmlns:a="http://schemas.openxmlformats.org/drawingml/2006/main">
              <a:rPr lang="es" altLang="en-US" sz="1400" b="1" dirty="0">
                <a:latin typeface="Courier New" panose="02070309020205020404" pitchFamily="49" charset="0"/>
              </a:rPr>
              <a:t>{</a:t>
            </a:r>
          </a:p>
          <a:p>
            <a:pPr xmlns:a="http://schemas.openxmlformats.org/drawingml/2006/main">
              <a:buFont typeface="Monotype Sorts" pitchFamily="-84" charset="2"/>
              <a:buNone/>
              <a:tabLst>
                <a:tab pos="741363" algn="l"/>
                <a:tab pos="1022350" algn="l"/>
                <a:tab pos="1258888" algn="l"/>
              </a:tabLst>
            </a:pPr>
            <a:r xmlns:a="http://schemas.openxmlformats.org/drawingml/2006/main">
              <a:rPr lang="es" altLang="en-US" sz="1400" b="1" dirty="0">
                <a:latin typeface="Courier New" panose="02070309020205020404" pitchFamily="49" charset="0"/>
              </a:rPr>
              <a:t>   </a:t>
            </a:r>
            <a:r xmlns:a="http://schemas.openxmlformats.org/drawingml/2006/main">
              <a:rPr lang="es" altLang="en-US" b="1" dirty="0">
                <a:latin typeface="Courier New" panose="02070309020205020404" pitchFamily="49" charset="0"/>
              </a:rPr>
              <a:t>    </a:t>
            </a:r>
            <a:r xmlns:a="http://schemas.openxmlformats.org/drawingml/2006/main">
              <a:rPr lang="es" altLang="en-US" sz="1400" b="1" dirty="0">
                <a:latin typeface="Courier New" panose="02070309020205020404" pitchFamily="49" charset="0"/>
              </a:rPr>
              <a:t>int temperatura = *valor;</a:t>
            </a:r>
          </a:p>
          <a:p>
            <a:pPr xmlns:a="http://schemas.openxmlformats.org/drawingml/2006/main">
              <a:buFont typeface="Monotype Sorts" pitchFamily="-84" charset="2"/>
              <a:buNone/>
              <a:tabLst>
                <a:tab pos="741363" algn="l"/>
                <a:tab pos="1022350" algn="l"/>
                <a:tab pos="1258888" algn="l"/>
              </a:tabLst>
            </a:pPr>
            <a:r xmlns:a="http://schemas.openxmlformats.org/drawingml/2006/main">
              <a:rPr lang="es" altLang="en-US" sz="1400" b="1" dirty="0">
                <a:latin typeface="Courier New" panose="02070309020205020404" pitchFamily="49" charset="0"/>
              </a:rPr>
              <a:t>si (*valor == esperado)</a:t>
            </a:r>
          </a:p>
          <a:p>
            <a:pPr xmlns:a="http://schemas.openxmlformats.org/drawingml/2006/main">
              <a:buFont typeface="Monotype Sorts" pitchFamily="-84" charset="2"/>
              <a:buNone/>
              <a:tabLst>
                <a:tab pos="741363" algn="l"/>
                <a:tab pos="1022350" algn="l"/>
                <a:tab pos="1258888" algn="l"/>
              </a:tabLst>
            </a:pPr>
            <a:r xmlns:a="http://schemas.openxmlformats.org/drawingml/2006/main">
              <a:rPr lang="es" altLang="en-US" sz="1400" b="1" dirty="0">
                <a:latin typeface="Courier New" panose="02070309020205020404" pitchFamily="49" charset="0"/>
              </a:rPr>
              <a:t>*valor = </a:t>
            </a:r>
            <a:r xmlns:a="http://schemas.openxmlformats.org/drawingml/2006/main">
              <a:rPr lang="es" altLang="en-US" sz="1400" b="1" dirty="0" err="1">
                <a:latin typeface="Courier New" panose="02070309020205020404" pitchFamily="49" charset="0"/>
              </a:rPr>
              <a:t>nuevo_valor </a:t>
            </a:r>
            <a:r xmlns:a="http://schemas.openxmlformats.org/drawingml/2006/main">
              <a:rPr lang="es" altLang="en-US" sz="1400" b="1" dirty="0">
                <a:latin typeface="Courier New" panose="02070309020205020404" pitchFamily="49" charset="0"/>
              </a:rPr>
              <a:t>;</a:t>
            </a:r>
          </a:p>
          <a:p>
            <a:pPr xmlns:a="http://schemas.openxmlformats.org/drawingml/2006/main">
              <a:buFont typeface="Monotype Sorts" pitchFamily="-84" charset="2"/>
              <a:buNone/>
              <a:tabLst>
                <a:tab pos="741363" algn="l"/>
                <a:tab pos="1022350" algn="l"/>
                <a:tab pos="1258888" algn="l"/>
              </a:tabLst>
            </a:pPr>
            <a:r xmlns:a="http://schemas.openxmlformats.org/drawingml/2006/main">
              <a:rPr lang="es" altLang="en-US" sz="1400" b="1" dirty="0">
                <a:latin typeface="Courier New" panose="02070309020205020404" pitchFamily="49" charset="0"/>
              </a:rPr>
              <a:t>temperatura de retorno;</a:t>
            </a:r>
          </a:p>
          <a:p>
            <a:pPr xmlns:a="http://schemas.openxmlformats.org/drawingml/2006/main">
              <a:buFont typeface="Monotype Sorts" pitchFamily="-84" charset="2"/>
              <a:buNone/>
              <a:tabLst>
                <a:tab pos="741363" algn="l"/>
                <a:tab pos="1022350" algn="l"/>
                <a:tab pos="1258888" algn="l"/>
              </a:tabLst>
            </a:pPr>
            <a:r xmlns:a="http://schemas.openxmlformats.org/drawingml/2006/main">
              <a:rPr lang="es" altLang="en-US" b="1" dirty="0">
                <a:latin typeface="Courier New" panose="02070309020205020404" pitchFamily="49" charset="0"/>
              </a:rPr>
              <a:t>}</a:t>
            </a:r>
            <a:endParaRPr xmlns:a="http://schemas.openxmlformats.org/drawingml/2006/main" lang="en-US" altLang="en-US" dirty="0"/>
          </a:p>
          <a:p>
            <a:r xmlns:a="http://schemas.openxmlformats.org/drawingml/2006/main">
              <a:rPr lang="es" altLang="en-US" dirty="0"/>
              <a:t>Propiedades</a:t>
            </a:r>
          </a:p>
          <a:p>
            <a:pPr xmlns:a="http://schemas.openxmlformats.org/drawingml/2006/main" lvl="1"/>
            <a:r xmlns:a="http://schemas.openxmlformats.org/drawingml/2006/main">
              <a:rPr lang="es" altLang="en-US" dirty="0"/>
              <a:t>Ejecutado atómicamente</a:t>
            </a:r>
          </a:p>
          <a:p>
            <a:pPr xmlns:a="http://schemas.openxmlformats.org/drawingml/2006/main" lvl="1"/>
            <a:r xmlns:a="http://schemas.openxmlformats.org/drawingml/2006/main">
              <a:rPr lang="es" altLang="en-US" dirty="0"/>
              <a:t>Devuelve el valor original del </a:t>
            </a:r>
            <a:r xmlns:a="http://schemas.openxmlformats.org/drawingml/2006/main">
              <a:rPr lang="es" altLang="en-US" b="1" dirty="0">
                <a:latin typeface="Courier New" panose="02070309020205020404" pitchFamily="49" charset="0"/>
                <a:cs typeface="Courier New" panose="02070309020205020404" pitchFamily="49" charset="0"/>
              </a:rPr>
              <a:t>valor del parámetro pasado.</a:t>
            </a:r>
            <a:endParaRPr xmlns:a="http://schemas.openxmlformats.org/drawingml/2006/main" lang="en-US" altLang="en-US" dirty="0"/>
          </a:p>
          <a:p>
            <a:pPr xmlns:a="http://schemas.openxmlformats.org/drawingml/2006/main" lvl="1"/>
            <a:r xmlns:a="http://schemas.openxmlformats.org/drawingml/2006/main">
              <a:rPr lang="es" altLang="en-US" dirty="0"/>
              <a:t>Establezca el </a:t>
            </a:r>
            <a:r xmlns:a="http://schemas.openxmlformats.org/drawingml/2006/main">
              <a:rPr lang="es" altLang="en-US" b="1" dirty="0">
                <a:latin typeface="Courier New" panose="02070309020205020404" pitchFamily="49" charset="0"/>
                <a:cs typeface="Courier New" panose="02070309020205020404" pitchFamily="49" charset="0"/>
              </a:rPr>
              <a:t>valor de la variable </a:t>
            </a:r>
            <a:r xmlns:a="http://schemas.openxmlformats.org/drawingml/2006/main">
              <a:rPr lang="es" altLang="en-US" dirty="0"/>
              <a:t>en el valor del parámetro pasado </a:t>
            </a:r>
            <a:r xmlns:a="http://schemas.openxmlformats.org/drawingml/2006/main">
              <a:rPr lang="es" altLang="en-US" b="1" dirty="0" err="1">
                <a:latin typeface="Courier New" panose="02070309020205020404" pitchFamily="49" charset="0"/>
                <a:cs typeface="Courier New" panose="02070309020205020404" pitchFamily="49" charset="0"/>
              </a:rPr>
              <a:t>new_value </a:t>
            </a:r>
            <a:r xmlns:a="http://schemas.openxmlformats.org/drawingml/2006/main">
              <a:rPr lang="es" altLang="en-US" dirty="0"/>
              <a:t>pero solo si </a:t>
            </a:r>
            <a:r xmlns:a="http://schemas.openxmlformats.org/drawingml/2006/main">
              <a:rPr lang="es" altLang="en-US" b="1" dirty="0">
                <a:latin typeface="Courier New" panose="02070309020205020404" pitchFamily="49" charset="0"/>
                <a:cs typeface="Courier New" panose="02070309020205020404" pitchFamily="49" charset="0"/>
              </a:rPr>
              <a:t>*value == esperado </a:t>
            </a:r>
            <a:r xmlns:a="http://schemas.openxmlformats.org/drawingml/2006/main">
              <a:rPr lang="es" altLang="en-US" dirty="0"/>
              <a:t>es verdadero. Es decir, el intercambio se produce sólo bajo esta condición.</a:t>
            </a:r>
          </a:p>
          <a:p>
            <a:pPr lvl="1"/>
            <a:endParaRPr lang="en-US" altLang="en-US" dirty="0"/>
          </a:p>
        </p:txBody>
      </p:sp>
    </p:spTree>
    <p:extLst>
      <p:ext uri="{BB962C8B-B14F-4D97-AF65-F5344CB8AC3E}">
        <p14:creationId xmlns:p14="http://schemas.microsoft.com/office/powerpoint/2010/main" val="3881873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13C9369D-1B62-4590-85E2-B896C59BEDB4}"/>
              </a:ext>
            </a:extLst>
          </p:cNvPr>
          <p:cNvSpPr>
            <a:spLocks noGrp="1" noChangeArrowheads="1"/>
          </p:cNvSpPr>
          <p:nvPr>
            <p:ph type="title"/>
          </p:nvPr>
        </p:nvSpPr>
        <p:spPr>
          <a:xfrm>
            <a:off x="1192213" y="219075"/>
            <a:ext cx="7567612" cy="576263"/>
          </a:xfrm>
        </p:spPr>
        <p:txBody>
          <a:bodyPr/>
          <a:lstStyle/>
          <a:p>
            <a:pPr xmlns:a="http://schemas.openxmlformats.org/drawingml/2006/main" eaLnBrk="1" hangingPunct="1"/>
            <a:r xmlns:a="http://schemas.openxmlformats.org/drawingml/2006/main">
              <a:rPr lang="es" altLang="en-US" dirty="0"/>
              <a:t>Solución usando </a:t>
            </a:r>
            <a:r xmlns:a="http://schemas.openxmlformats.org/drawingml/2006/main">
              <a:rPr lang="es" altLang="en-US" dirty="0" err="1"/>
              <a:t>compare_and_swap</a:t>
            </a:r>
            <a:endParaRPr xmlns:a="http://schemas.openxmlformats.org/drawingml/2006/main" lang="en-US" altLang="en-US" dirty="0"/>
          </a:p>
        </p:txBody>
      </p:sp>
      <p:sp>
        <p:nvSpPr>
          <p:cNvPr id="37890" name="Rectangle 3">
            <a:extLst>
              <a:ext uri="{FF2B5EF4-FFF2-40B4-BE49-F238E27FC236}">
                <a16:creationId xmlns:a16="http://schemas.microsoft.com/office/drawing/2014/main" id="{FB36B605-24F7-4EAF-99B9-DC6343A49A68}"/>
              </a:ext>
            </a:extLst>
          </p:cNvPr>
          <p:cNvSpPr>
            <a:spLocks noGrp="1" noChangeArrowheads="1"/>
          </p:cNvSpPr>
          <p:nvPr>
            <p:ph idx="1"/>
          </p:nvPr>
        </p:nvSpPr>
        <p:spPr>
          <a:xfrm>
            <a:off x="827088" y="1211263"/>
            <a:ext cx="7766050" cy="4333875"/>
          </a:xfrm>
        </p:spPr>
        <p:txBody>
          <a:bodyPr/>
          <a:lstStyle/>
          <a:p>
            <a:pPr xmlns:a="http://schemas.openxmlformats.org/drawingml/2006/main">
              <a:lnSpc>
                <a:spcPct val="90000"/>
              </a:lnSpc>
              <a:tabLst>
                <a:tab pos="741363" algn="l"/>
                <a:tab pos="1022350" algn="l"/>
                <a:tab pos="1258888" algn="l"/>
              </a:tabLst>
            </a:pPr>
            <a:r xmlns:a="http://schemas.openxmlformats.org/drawingml/2006/main">
              <a:rPr lang="es" altLang="ja-JP" b="1" dirty="0">
                <a:latin typeface="Courier New" panose="02070309020205020404" pitchFamily="49" charset="0"/>
                <a:cs typeface="Courier New" panose="02070309020205020404" pitchFamily="49" charset="0"/>
              </a:rPr>
              <a:t>Bloqueo </a:t>
            </a:r>
            <a:r xmlns:a="http://schemas.openxmlformats.org/drawingml/2006/main">
              <a:rPr lang="es" altLang="en-US" dirty="0"/>
              <a:t>de entero compartido </a:t>
            </a:r>
            <a:r xmlns:a="http://schemas.openxmlformats.org/drawingml/2006/main">
              <a:rPr lang="es" altLang="ja-JP" dirty="0"/>
              <a:t>inicializado a 0;</a:t>
            </a:r>
          </a:p>
          <a:p>
            <a:pPr xmlns:a="http://schemas.openxmlformats.org/drawingml/2006/main">
              <a:lnSpc>
                <a:spcPct val="90000"/>
              </a:lnSpc>
              <a:tabLst>
                <a:tab pos="741363" algn="l"/>
                <a:tab pos="1022350" algn="l"/>
                <a:tab pos="1258888" algn="l"/>
              </a:tabLst>
            </a:pPr>
            <a:r xmlns:a="http://schemas.openxmlformats.org/drawingml/2006/main">
              <a:rPr lang="es" altLang="en-US" dirty="0"/>
              <a:t>Solución:</a:t>
            </a:r>
          </a:p>
          <a:p>
            <a:pPr xmlns:a="http://schemas.openxmlformats.org/drawingml/2006/main">
              <a:buFont typeface="Monotype Sorts" pitchFamily="-84" charset="2"/>
              <a:buNone/>
              <a:tabLst>
                <a:tab pos="741363" algn="l"/>
                <a:tab pos="1022350" algn="l"/>
                <a:tab pos="1258888" algn="l"/>
              </a:tabLst>
            </a:pPr>
            <a:r xmlns:a="http://schemas.openxmlformats.org/drawingml/2006/main">
              <a:rPr lang="es" altLang="en-US" b="1" dirty="0">
                <a:latin typeface="Courier New" panose="02070309020205020404" pitchFamily="49" charset="0"/>
              </a:rPr>
              <a:t>      </a:t>
            </a:r>
            <a:r xmlns:a="http://schemas.openxmlformats.org/drawingml/2006/main">
              <a:rPr lang="es" altLang="en-US" sz="1600" b="1" dirty="0">
                <a:latin typeface="Courier New" panose="02070309020205020404" pitchFamily="49" charset="0"/>
              </a:rPr>
              <a:t>mientras (verdadero){ </a:t>
            </a:r>
            <a:br xmlns:a="http://schemas.openxmlformats.org/drawingml/2006/main">
              <a:rPr lang="en-US" altLang="en-US" sz="1600" b="1" dirty="0">
                <a:latin typeface="Courier New" panose="02070309020205020404" pitchFamily="49" charset="0"/>
              </a:rPr>
            </a:br>
            <a:r xmlns:a="http://schemas.openxmlformats.org/drawingml/2006/main">
              <a:rPr lang="es" altLang="en-US" sz="1600" b="1" dirty="0">
                <a:latin typeface="Courier New" panose="02070309020205020404" pitchFamily="49" charset="0"/>
              </a:rPr>
              <a:t>mientras ( </a:t>
            </a:r>
            <a:r xmlns:a="http://schemas.openxmlformats.org/drawingml/2006/main">
              <a:rPr lang="es" altLang="en-US" sz="1600" b="1" dirty="0" err="1">
                <a:latin typeface="Courier New" panose="02070309020205020404" pitchFamily="49" charset="0"/>
              </a:rPr>
              <a:t>comparar_y_intercambiar </a:t>
            </a:r>
            <a:r xmlns:a="http://schemas.openxmlformats.org/drawingml/2006/main">
              <a:rPr lang="es" altLang="en-US" sz="1600" b="1" dirty="0">
                <a:latin typeface="Courier New" panose="02070309020205020404" pitchFamily="49" charset="0"/>
              </a:rPr>
              <a:t>(&amp;bloquear, 0, 1)! = 0)</a:t>
            </a:r>
          </a:p>
          <a:p>
            <a:pPr xmlns:a="http://schemas.openxmlformats.org/drawingml/2006/main">
              <a:buFont typeface="Monotype Sorts" pitchFamily="-84" charset="2"/>
              <a:buNone/>
              <a:tabLst>
                <a:tab pos="741363" algn="l"/>
                <a:tab pos="1022350" algn="l"/>
                <a:tab pos="1258888" algn="l"/>
              </a:tabLst>
            </a:pPr>
            <a:r xmlns:a="http://schemas.openxmlformats.org/drawingml/2006/main">
              <a:rPr lang="es" altLang="en-US" sz="1600" b="1" dirty="0">
                <a:latin typeface="Courier New" panose="02070309020205020404" pitchFamily="49" charset="0"/>
              </a:rPr>
              <a:t>; /* hacer nada */</a:t>
            </a:r>
            <a:br xmlns:a="http://schemas.openxmlformats.org/drawingml/2006/main">
              <a:rPr lang="en-US" altLang="en-US" sz="1600" b="1" dirty="0">
                <a:latin typeface="Courier New" panose="02070309020205020404" pitchFamily="49" charset="0"/>
              </a:rPr>
            </a:br>
            <a:endParaRPr xmlns:a="http://schemas.openxmlformats.org/drawingml/2006/main" lang="en-US" altLang="en-US" sz="1600" b="1" dirty="0">
              <a:latin typeface="Courier New" panose="02070309020205020404" pitchFamily="49" charset="0"/>
            </a:endParaRPr>
          </a:p>
          <a:p>
            <a:pPr xmlns:a="http://schemas.openxmlformats.org/drawingml/2006/main">
              <a:buFont typeface="Monotype Sorts" pitchFamily="-84" charset="2"/>
              <a:buNone/>
              <a:tabLst>
                <a:tab pos="741363" algn="l"/>
                <a:tab pos="1022350" algn="l"/>
                <a:tab pos="1258888" algn="l"/>
              </a:tabLst>
            </a:pPr>
            <a:r xmlns:a="http://schemas.openxmlformats.org/drawingml/2006/main">
              <a:rPr lang="es" altLang="en-US" sz="1600" b="1" dirty="0">
                <a:latin typeface="Courier New" panose="02070309020205020404" pitchFamily="49" charset="0"/>
              </a:rPr>
              <a:t>/* sección crítica */</a:t>
            </a:r>
            <a:br xmlns:a="http://schemas.openxmlformats.org/drawingml/2006/main">
              <a:rPr lang="en-US" altLang="en-US" sz="1600" b="1" dirty="0">
                <a:latin typeface="Courier New" panose="02070309020205020404" pitchFamily="49" charset="0"/>
              </a:rPr>
            </a:br>
            <a:endParaRPr xmlns:a="http://schemas.openxmlformats.org/drawingml/2006/main" lang="en-US" altLang="en-US" sz="1600" b="1" dirty="0">
              <a:latin typeface="Courier New" panose="02070309020205020404" pitchFamily="49" charset="0"/>
            </a:endParaRPr>
          </a:p>
          <a:p>
            <a:pPr xmlns:a="http://schemas.openxmlformats.org/drawingml/2006/main">
              <a:buFont typeface="Monotype Sorts" pitchFamily="-84" charset="2"/>
              <a:buNone/>
              <a:tabLst>
                <a:tab pos="741363" algn="l"/>
                <a:tab pos="1022350" algn="l"/>
                <a:tab pos="1258888" algn="l"/>
              </a:tabLst>
            </a:pPr>
            <a:r xmlns:a="http://schemas.openxmlformats.org/drawingml/2006/main">
              <a:rPr lang="es" altLang="en-US" sz="1600" b="1" dirty="0">
                <a:latin typeface="Courier New" panose="02070309020205020404" pitchFamily="49" charset="0"/>
              </a:rPr>
              <a:t>bloqueo = 0;</a:t>
            </a:r>
            <a:br xmlns:a="http://schemas.openxmlformats.org/drawingml/2006/main">
              <a:rPr lang="en-US" altLang="en-US" sz="1600" b="1" dirty="0">
                <a:latin typeface="Courier New" panose="02070309020205020404" pitchFamily="49" charset="0"/>
              </a:rPr>
            </a:br>
            <a:endParaRPr xmlns:a="http://schemas.openxmlformats.org/drawingml/2006/main" lang="en-US" altLang="en-US" sz="1600" b="1" dirty="0">
              <a:latin typeface="Courier New" panose="02070309020205020404" pitchFamily="49" charset="0"/>
            </a:endParaRPr>
          </a:p>
          <a:p>
            <a:pPr xmlns:a="http://schemas.openxmlformats.org/drawingml/2006/main">
              <a:buFont typeface="Monotype Sorts" pitchFamily="-84" charset="2"/>
              <a:buNone/>
              <a:tabLst>
                <a:tab pos="741363" algn="l"/>
                <a:tab pos="1022350" algn="l"/>
                <a:tab pos="1258888" algn="l"/>
              </a:tabLst>
            </a:pPr>
            <a:r xmlns:a="http://schemas.openxmlformats.org/drawingml/2006/main">
              <a:rPr lang="es" altLang="en-US" sz="1600" b="1" dirty="0">
                <a:latin typeface="Courier New" panose="02070309020205020404" pitchFamily="49" charset="0"/>
              </a:rPr>
              <a:t>/* sección restante */</a:t>
            </a:r>
          </a:p>
          <a:p>
            <a:pPr xmlns:a="http://schemas.openxmlformats.org/drawingml/2006/main">
              <a:buFont typeface="Monotype Sorts" pitchFamily="-84" charset="2"/>
              <a:buNone/>
              <a:tabLst>
                <a:tab pos="741363" algn="l"/>
                <a:tab pos="1022350" algn="l"/>
                <a:tab pos="1258888" algn="l"/>
              </a:tabLst>
            </a:pPr>
            <a:r xmlns:a="http://schemas.openxmlformats.org/drawingml/2006/main">
              <a:rPr lang="es" altLang="en-US" sz="1600" b="1" dirty="0">
                <a:latin typeface="Courier New" panose="02070309020205020404" pitchFamily="49" charset="0"/>
              </a:rPr>
              <a:t>}</a:t>
            </a:r>
          </a:p>
          <a:p>
            <a:pPr>
              <a:buFont typeface="Monotype Sorts" pitchFamily="-84" charset="2"/>
              <a:buNone/>
              <a:tabLst>
                <a:tab pos="741363" algn="l"/>
                <a:tab pos="1022350" algn="l"/>
                <a:tab pos="1258888" algn="l"/>
              </a:tabLst>
            </a:pPr>
            <a:endParaRPr lang="en-US" altLang="en-US" sz="1600" b="1" dirty="0">
              <a:latin typeface="Courier New" panose="02070309020205020404" pitchFamily="49" charset="0"/>
            </a:endParaRPr>
          </a:p>
          <a:p>
            <a:pPr xmlns:a="http://schemas.openxmlformats.org/drawingml/2006/main">
              <a:tabLst>
                <a:tab pos="741363" algn="l"/>
                <a:tab pos="1022350" algn="l"/>
                <a:tab pos="1258888" algn="l"/>
              </a:tabLst>
            </a:pPr>
            <a:r xmlns:a="http://schemas.openxmlformats.org/drawingml/2006/main">
              <a:rPr lang="es" altLang="en-US" dirty="0"/>
              <a:t>¿Resuelve el problema de la sección crítica?</a:t>
            </a:r>
          </a:p>
          <a:p>
            <a:pPr marL="0" indent="0">
              <a:buNone/>
              <a:tabLst>
                <a:tab pos="741363" algn="l"/>
                <a:tab pos="1022350" algn="l"/>
                <a:tab pos="1258888" algn="l"/>
              </a:tabLst>
            </a:pPr>
            <a:endParaRPr lang="en-US" altLang="en-US" sz="1600" b="1" dirty="0">
              <a:latin typeface="Courier New" panose="02070309020205020404" pitchFamily="49" charset="0"/>
            </a:endParaRPr>
          </a:p>
          <a:p>
            <a:pPr xmlns:a="http://schemas.openxmlformats.org/drawingml/2006/main">
              <a:lnSpc>
                <a:spcPct val="90000"/>
              </a:lnSpc>
              <a:buFont typeface="Monotype Sorts" pitchFamily="-84" charset="2"/>
              <a:buNone/>
              <a:tabLst>
                <a:tab pos="741363" algn="l"/>
                <a:tab pos="1022350" algn="l"/>
                <a:tab pos="1258888" algn="l"/>
              </a:tabLst>
            </a:pPr>
            <a:r xmlns:a="http://schemas.openxmlformats.org/drawingml/2006/main">
              <a:rPr lang="es" altLang="en-US" sz="1600"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EBB45E71-908A-408C-A87C-6066909BCCEC}"/>
              </a:ext>
            </a:extLst>
          </p:cNvPr>
          <p:cNvSpPr>
            <a:spLocks noGrp="1"/>
          </p:cNvSpPr>
          <p:nvPr>
            <p:ph type="title"/>
          </p:nvPr>
        </p:nvSpPr>
        <p:spPr>
          <a:xfrm>
            <a:off x="1217728" y="132320"/>
            <a:ext cx="7931150" cy="576262"/>
          </a:xfrm>
        </p:spPr>
        <p:txBody>
          <a:bodyPr/>
          <a:lstStyle/>
          <a:p>
            <a:r xmlns:a="http://schemas.openxmlformats.org/drawingml/2006/main">
              <a:rPr lang="es" altLang="en-US" sz="2800" dirty="0"/>
              <a:t>Espera limitada con comparación e intercambio</a:t>
            </a:r>
          </a:p>
        </p:txBody>
      </p:sp>
      <p:sp>
        <p:nvSpPr>
          <p:cNvPr id="39938" name="Content Placeholder 2">
            <a:extLst>
              <a:ext uri="{FF2B5EF4-FFF2-40B4-BE49-F238E27FC236}">
                <a16:creationId xmlns:a16="http://schemas.microsoft.com/office/drawing/2014/main" id="{4E8D67E4-BCAA-45F8-A130-6E0213E73223}"/>
              </a:ext>
            </a:extLst>
          </p:cNvPr>
          <p:cNvSpPr>
            <a:spLocks noGrp="1"/>
          </p:cNvSpPr>
          <p:nvPr>
            <p:ph idx="1"/>
          </p:nvPr>
        </p:nvSpPr>
        <p:spPr>
          <a:xfrm>
            <a:off x="1068388" y="1233488"/>
            <a:ext cx="6015037" cy="4530725"/>
          </a:xfrm>
        </p:spPr>
        <p:txBody>
          <a:bodyPr/>
          <a:lstStyle/>
          <a:p>
            <a:pPr xmlns:a="http://schemas.openxmlformats.org/drawingml/2006/main" marL="0" indent="0">
              <a:buFont typeface="Monotype Sorts" pitchFamily="-84" charset="2"/>
              <a:buNone/>
            </a:pPr>
            <a:r xmlns:a="http://schemas.openxmlformats.org/drawingml/2006/main">
              <a:rPr lang="es" altLang="en-US" sz="1400" b="1" dirty="0">
                <a:latin typeface="Courier New" panose="02070309020205020404" pitchFamily="49" charset="0"/>
              </a:rPr>
              <a:t>mientras (verdadero) { </a:t>
            </a:r>
            <a:br xmlns:a="http://schemas.openxmlformats.org/drawingml/2006/main">
              <a:rPr lang="en-US" altLang="en-US" sz="1400" b="1" dirty="0">
                <a:latin typeface="Courier New" panose="02070309020205020404" pitchFamily="49" charset="0"/>
              </a:rPr>
            </a:br>
            <a:r xmlns:a="http://schemas.openxmlformats.org/drawingml/2006/main">
              <a:rPr lang="es" altLang="en-US" sz="1400" b="1" dirty="0">
                <a:latin typeface="Courier New" panose="02070309020205020404" pitchFamily="49" charset="0"/>
              </a:rPr>
              <a:t>esperando[ </a:t>
            </a:r>
            <a:r xmlns:a="http://schemas.openxmlformats.org/drawingml/2006/main">
              <a:rPr lang="es" altLang="en-US" sz="1400" b="1" dirty="0" err="1">
                <a:latin typeface="Courier New" panose="02070309020205020404" pitchFamily="49" charset="0"/>
              </a:rPr>
              <a:t>i </a:t>
            </a:r>
            <a:r xmlns:a="http://schemas.openxmlformats.org/drawingml/2006/main">
              <a:rPr lang="es" altLang="en-US" sz="1400" b="1" dirty="0">
                <a:latin typeface="Courier New" panose="02070309020205020404" pitchFamily="49" charset="0"/>
              </a:rPr>
              <a:t>] = verdadero; </a:t>
            </a:r>
            <a:br xmlns:a="http://schemas.openxmlformats.org/drawingml/2006/main">
              <a:rPr lang="en-US" altLang="en-US" sz="1400" b="1" dirty="0">
                <a:latin typeface="Courier New" panose="02070309020205020404" pitchFamily="49" charset="0"/>
              </a:rPr>
            </a:br>
            <a:r xmlns:a="http://schemas.openxmlformats.org/drawingml/2006/main">
              <a:rPr lang="es" altLang="en-US" sz="1400" b="1" dirty="0">
                <a:latin typeface="Courier New" panose="02070309020205020404" pitchFamily="49" charset="0"/>
              </a:rPr>
              <a:t>clave = 1; </a:t>
            </a:r>
            <a:br xmlns:a="http://schemas.openxmlformats.org/drawingml/2006/main">
              <a:rPr lang="en-US" altLang="en-US" sz="1400" b="1" dirty="0">
                <a:latin typeface="Courier New" panose="02070309020205020404" pitchFamily="49" charset="0"/>
              </a:rPr>
            </a:br>
            <a:r xmlns:a="http://schemas.openxmlformats.org/drawingml/2006/main">
              <a:rPr lang="es" altLang="en-US" sz="1400" b="1" dirty="0">
                <a:latin typeface="Courier New" panose="02070309020205020404" pitchFamily="49" charset="0"/>
              </a:rPr>
              <a:t>mientras (esperando[ </a:t>
            </a:r>
            <a:r xmlns:a="http://schemas.openxmlformats.org/drawingml/2006/main">
              <a:rPr lang="es" altLang="en-US" sz="1400" b="1" dirty="0" err="1">
                <a:latin typeface="Courier New" panose="02070309020205020404" pitchFamily="49" charset="0"/>
              </a:rPr>
              <a:t>i </a:t>
            </a:r>
            <a:r xmlns:a="http://schemas.openxmlformats.org/drawingml/2006/main">
              <a:rPr lang="es" altLang="en-US" sz="1400" b="1" dirty="0">
                <a:latin typeface="Courier New" panose="02070309020205020404" pitchFamily="49" charset="0"/>
              </a:rPr>
              <a:t>] &amp;&amp; clave == 1)</a:t>
            </a:r>
          </a:p>
          <a:p>
            <a:pPr xmlns:a="http://schemas.openxmlformats.org/drawingml/2006/main" marL="0" indent="0">
              <a:buFont typeface="Monotype Sorts" pitchFamily="-84" charset="2"/>
              <a:buNone/>
            </a:pPr>
            <a:r xmlns:a="http://schemas.openxmlformats.org/drawingml/2006/main">
              <a:rPr lang="es" altLang="en-US" sz="1400" b="1" dirty="0">
                <a:latin typeface="Courier New" panose="02070309020205020404" pitchFamily="49" charset="0"/>
              </a:rPr>
              <a:t>clave = </a:t>
            </a:r>
            <a:r xmlns:a="http://schemas.openxmlformats.org/drawingml/2006/main">
              <a:rPr lang="es" altLang="en-US" sz="1400" b="1" dirty="0" err="1">
                <a:latin typeface="Courier New" panose="02070309020205020404" pitchFamily="49" charset="0"/>
              </a:rPr>
              <a:t>comparar_y_intercambiar </a:t>
            </a:r>
            <a:r xmlns:a="http://schemas.openxmlformats.org/drawingml/2006/main">
              <a:rPr lang="es" altLang="en-US" sz="1400" b="1" dirty="0">
                <a:latin typeface="Courier New" panose="02070309020205020404" pitchFamily="49" charset="0"/>
              </a:rPr>
              <a:t>(&amp;lock,0,1);</a:t>
            </a:r>
          </a:p>
          <a:p>
            <a:pPr xmlns:a="http://schemas.openxmlformats.org/drawingml/2006/main" marL="0" indent="0">
              <a:buFont typeface="Monotype Sorts" pitchFamily="-84" charset="2"/>
              <a:buNone/>
            </a:pPr>
            <a:r xmlns:a="http://schemas.openxmlformats.org/drawingml/2006/main">
              <a:rPr lang="es" altLang="en-US" sz="1400" b="1" dirty="0">
                <a:latin typeface="Courier New" panose="02070309020205020404" pitchFamily="49" charset="0"/>
              </a:rPr>
              <a:t>esperando[ </a:t>
            </a:r>
            <a:r xmlns:a="http://schemas.openxmlformats.org/drawingml/2006/main">
              <a:rPr lang="es" altLang="en-US" sz="1400" b="1" dirty="0" err="1">
                <a:latin typeface="Courier New" panose="02070309020205020404" pitchFamily="49" charset="0"/>
              </a:rPr>
              <a:t>i </a:t>
            </a:r>
            <a:r xmlns:a="http://schemas.openxmlformats.org/drawingml/2006/main">
              <a:rPr lang="es" altLang="en-US" sz="1400" b="1" dirty="0">
                <a:latin typeface="Courier New" panose="02070309020205020404" pitchFamily="49" charset="0"/>
              </a:rPr>
              <a:t>] = falso;</a:t>
            </a:r>
          </a:p>
          <a:p>
            <a:pPr xmlns:a="http://schemas.openxmlformats.org/drawingml/2006/main" marL="0" indent="0">
              <a:buFont typeface="Monotype Sorts" pitchFamily="-84" charset="2"/>
              <a:buNone/>
            </a:pPr>
            <a:r xmlns:a="http://schemas.openxmlformats.org/drawingml/2006/main">
              <a:rPr lang="es" altLang="en-US" sz="1400" b="1" dirty="0">
                <a:latin typeface="Courier New" panose="02070309020205020404" pitchFamily="49" charset="0"/>
              </a:rPr>
              <a:t>/* sección crítica */</a:t>
            </a:r>
          </a:p>
          <a:p>
            <a:pPr xmlns:a="http://schemas.openxmlformats.org/drawingml/2006/main" marL="0" indent="0">
              <a:buFont typeface="Monotype Sorts" pitchFamily="-84" charset="2"/>
              <a:buNone/>
            </a:pPr>
            <a:r xmlns:a="http://schemas.openxmlformats.org/drawingml/2006/main">
              <a:rPr lang="es" altLang="en-US" sz="1400" b="1" dirty="0">
                <a:latin typeface="Courier New" panose="02070309020205020404" pitchFamily="49" charset="0"/>
              </a:rPr>
              <a:t>j = ( </a:t>
            </a:r>
            <a:r xmlns:a="http://schemas.openxmlformats.org/drawingml/2006/main">
              <a:rPr lang="es" altLang="en-US" sz="1400" b="1" dirty="0" err="1">
                <a:latin typeface="Courier New" panose="02070309020205020404" pitchFamily="49" charset="0"/>
              </a:rPr>
              <a:t>yo </a:t>
            </a:r>
            <a:r xmlns:a="http://schemas.openxmlformats.org/drawingml/2006/main">
              <a:rPr lang="es" altLang="en-US" sz="1400" b="1" dirty="0">
                <a:latin typeface="Courier New" panose="02070309020205020404" pitchFamily="49" charset="0"/>
              </a:rPr>
              <a:t>+ 1) % norte;</a:t>
            </a:r>
          </a:p>
          <a:p>
            <a:pPr xmlns:a="http://schemas.openxmlformats.org/drawingml/2006/main" marL="0" indent="0">
              <a:buFont typeface="Monotype Sorts" pitchFamily="-84" charset="2"/>
              <a:buNone/>
            </a:pPr>
            <a:r xmlns:a="http://schemas.openxmlformats.org/drawingml/2006/main">
              <a:rPr lang="es" altLang="en-US" sz="1400" b="1" dirty="0">
                <a:latin typeface="Courier New" panose="02070309020205020404" pitchFamily="49" charset="0"/>
              </a:rPr>
              <a:t>mientras ((j != </a:t>
            </a:r>
            <a:r xmlns:a="http://schemas.openxmlformats.org/drawingml/2006/main">
              <a:rPr lang="es" altLang="en-US" sz="1400" b="1" dirty="0" err="1">
                <a:latin typeface="Courier New" panose="02070309020205020404" pitchFamily="49" charset="0"/>
              </a:rPr>
              <a:t>i </a:t>
            </a:r>
            <a:r xmlns:a="http://schemas.openxmlformats.org/drawingml/2006/main">
              <a:rPr lang="es" altLang="en-US" sz="1400" b="1" dirty="0">
                <a:latin typeface="Courier New" panose="02070309020205020404" pitchFamily="49" charset="0"/>
              </a:rPr>
              <a:t>) &amp;&amp; !esperando[j])</a:t>
            </a:r>
          </a:p>
          <a:p>
            <a:pPr xmlns:a="http://schemas.openxmlformats.org/drawingml/2006/main" marL="0" indent="0">
              <a:buFont typeface="Monotype Sorts" pitchFamily="-84" charset="2"/>
              <a:buNone/>
            </a:pPr>
            <a:r xmlns:a="http://schemas.openxmlformats.org/drawingml/2006/main">
              <a:rPr lang="es" altLang="en-US" sz="1400" b="1" dirty="0">
                <a:latin typeface="Courier New" panose="02070309020205020404" pitchFamily="49" charset="0"/>
              </a:rPr>
              <a:t>j = (j + 1) % norte;</a:t>
            </a:r>
          </a:p>
          <a:p>
            <a:pPr xmlns:a="http://schemas.openxmlformats.org/drawingml/2006/main" marL="0" indent="0">
              <a:buFont typeface="Monotype Sorts" pitchFamily="-84" charset="2"/>
              <a:buNone/>
            </a:pPr>
            <a:r xmlns:a="http://schemas.openxmlformats.org/drawingml/2006/main">
              <a:rPr lang="es" altLang="en-US" sz="1400" b="1" dirty="0">
                <a:latin typeface="Courier New" panose="02070309020205020404" pitchFamily="49" charset="0"/>
              </a:rPr>
              <a:t>si (j == </a:t>
            </a:r>
            <a:r xmlns:a="http://schemas.openxmlformats.org/drawingml/2006/main">
              <a:rPr lang="es" altLang="en-US" sz="1400" b="1" dirty="0" err="1">
                <a:latin typeface="Courier New" panose="02070309020205020404" pitchFamily="49" charset="0"/>
              </a:rPr>
              <a:t>yo </a:t>
            </a:r>
            <a:r xmlns:a="http://schemas.openxmlformats.org/drawingml/2006/main">
              <a:rPr lang="es" altLang="en-US" sz="1400" b="1" dirty="0">
                <a:latin typeface="Courier New" panose="02070309020205020404" pitchFamily="49" charset="0"/>
              </a:rPr>
              <a:t>)</a:t>
            </a:r>
          </a:p>
          <a:p>
            <a:pPr xmlns:a="http://schemas.openxmlformats.org/drawingml/2006/main" marL="0" indent="0">
              <a:buFont typeface="Monotype Sorts" pitchFamily="-84" charset="2"/>
              <a:buNone/>
            </a:pPr>
            <a:r xmlns:a="http://schemas.openxmlformats.org/drawingml/2006/main">
              <a:rPr lang="es" altLang="en-US" sz="1400" b="1" dirty="0">
                <a:latin typeface="Courier New" panose="02070309020205020404" pitchFamily="49" charset="0"/>
              </a:rPr>
              <a:t>bloqueo = 0;</a:t>
            </a:r>
          </a:p>
          <a:p>
            <a:pPr xmlns:a="http://schemas.openxmlformats.org/drawingml/2006/main" marL="0" indent="0">
              <a:buFont typeface="Monotype Sorts" pitchFamily="-84" charset="2"/>
              <a:buNone/>
            </a:pPr>
            <a:r xmlns:a="http://schemas.openxmlformats.org/drawingml/2006/main">
              <a:rPr lang="es" altLang="en-US" sz="1400" b="1" dirty="0">
                <a:latin typeface="Courier New" panose="02070309020205020404" pitchFamily="49" charset="0"/>
              </a:rPr>
              <a:t>demás</a:t>
            </a:r>
          </a:p>
          <a:p>
            <a:pPr xmlns:a="http://schemas.openxmlformats.org/drawingml/2006/main" marL="0" indent="0">
              <a:buFont typeface="Monotype Sorts" pitchFamily="-84" charset="2"/>
              <a:buNone/>
            </a:pPr>
            <a:r xmlns:a="http://schemas.openxmlformats.org/drawingml/2006/main">
              <a:rPr lang="es" altLang="en-US" sz="1400" b="1" dirty="0">
                <a:latin typeface="Courier New" panose="02070309020205020404" pitchFamily="49" charset="0"/>
              </a:rPr>
              <a:t>esperando[j] = falso;</a:t>
            </a:r>
          </a:p>
          <a:p>
            <a:pPr xmlns:a="http://schemas.openxmlformats.org/drawingml/2006/main" marL="0" indent="0">
              <a:buFont typeface="Monotype Sorts" pitchFamily="-84" charset="2"/>
              <a:buNone/>
            </a:pPr>
            <a:r xmlns:a="http://schemas.openxmlformats.org/drawingml/2006/main">
              <a:rPr lang="es" altLang="en-US" sz="1400" b="1" dirty="0">
                <a:latin typeface="Courier New" panose="02070309020205020404" pitchFamily="49" charset="0"/>
              </a:rPr>
              <a:t>/* sección restante */</a:t>
            </a:r>
          </a:p>
          <a:p>
            <a:pPr xmlns:a="http://schemas.openxmlformats.org/drawingml/2006/main" marL="0" indent="0">
              <a:buFont typeface="Monotype Sorts" pitchFamily="-84" charset="2"/>
              <a:buNone/>
            </a:pPr>
            <a:r xmlns:a="http://schemas.openxmlformats.org/drawingml/2006/main">
              <a:rPr lang="es" altLang="en-US" sz="1400" b="1" dirty="0">
                <a:latin typeface="Courier New" panose="02070309020205020404" pitchFamily="49"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B9C8EE89-7295-4479-A234-C35555B2F52A}"/>
              </a:ext>
            </a:extLst>
          </p:cNvPr>
          <p:cNvSpPr>
            <a:spLocks noGrp="1"/>
          </p:cNvSpPr>
          <p:nvPr>
            <p:ph type="title"/>
          </p:nvPr>
        </p:nvSpPr>
        <p:spPr>
          <a:xfrm>
            <a:off x="457200" y="223679"/>
            <a:ext cx="8229600" cy="576263"/>
          </a:xfrm>
        </p:spPr>
        <p:txBody>
          <a:bodyPr/>
          <a:lstStyle/>
          <a:p>
            <a:pPr xmlns:a="http://schemas.openxmlformats.org/drawingml/2006/main" eaLnBrk="1" hangingPunct="1"/>
            <a:r xmlns:a="http://schemas.openxmlformats.org/drawingml/2006/main">
              <a:rPr lang="es" altLang="en-US" dirty="0"/>
              <a:t>Objetivos</a:t>
            </a:r>
          </a:p>
        </p:txBody>
      </p:sp>
      <p:sp>
        <p:nvSpPr>
          <p:cNvPr id="9218" name="Content Placeholder 2">
            <a:extLst>
              <a:ext uri="{FF2B5EF4-FFF2-40B4-BE49-F238E27FC236}">
                <a16:creationId xmlns:a16="http://schemas.microsoft.com/office/drawing/2014/main" id="{D194BB06-2708-484A-A48B-C0104FD92DF4}"/>
              </a:ext>
            </a:extLst>
          </p:cNvPr>
          <p:cNvSpPr>
            <a:spLocks noGrp="1"/>
          </p:cNvSpPr>
          <p:nvPr>
            <p:ph idx="1"/>
          </p:nvPr>
        </p:nvSpPr>
        <p:spPr>
          <a:xfrm>
            <a:off x="839756" y="1144588"/>
            <a:ext cx="5905702" cy="4222237"/>
          </a:xfrm>
        </p:spPr>
        <p:txBody>
          <a:bodyPr/>
          <a:lstStyle/>
          <a:p>
            <a:r xmlns:a="http://schemas.openxmlformats.org/drawingml/2006/main">
              <a:rPr lang="es" altLang="en-US" dirty="0"/>
              <a:t>Describir el problema de la sección crítica e ilustrar una condición de carrera.</a:t>
            </a:r>
          </a:p>
          <a:p>
            <a:r xmlns:a="http://schemas.openxmlformats.org/drawingml/2006/main">
              <a:rPr lang="es" altLang="en-US" dirty="0"/>
              <a:t>Ilustrar soluciones de hardware al problema de la sección crítica utilizando barreras de memoria, operaciones de comparación e intercambio y variables atómicas.</a:t>
            </a:r>
          </a:p>
          <a:p>
            <a:r xmlns:a="http://schemas.openxmlformats.org/drawingml/2006/main">
              <a:rPr lang="es" altLang="en-US" dirty="0"/>
              <a:t>Demostrar cómo se pueden utilizar bloqueos mutex, semáforos, monitores y variables de condición para resolver el problema de la sección crítica.</a:t>
            </a:r>
          </a:p>
          <a:p>
            <a:r xmlns:a="http://schemas.openxmlformats.org/drawingml/2006/main">
              <a:rPr lang="es" altLang="en-US" dirty="0"/>
              <a:t>Evaluar herramientas que resuelven el problema de la sección crítica en escenarios de baja, moderada y alta contención.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id="{6862FF09-8BD5-44E3-9743-A9C942C521BE}"/>
              </a:ext>
            </a:extLst>
          </p:cNvPr>
          <p:cNvSpPr>
            <a:spLocks noGrp="1"/>
          </p:cNvSpPr>
          <p:nvPr>
            <p:ph type="title"/>
          </p:nvPr>
        </p:nvSpPr>
        <p:spPr>
          <a:xfrm>
            <a:off x="457200" y="224522"/>
            <a:ext cx="8229600" cy="576262"/>
          </a:xfrm>
        </p:spPr>
        <p:txBody>
          <a:bodyPr/>
          <a:lstStyle/>
          <a:p>
            <a:r xmlns:a="http://schemas.openxmlformats.org/drawingml/2006/main">
              <a:rPr lang="es" altLang="en-US" dirty="0"/>
              <a:t>Variables atómicas</a:t>
            </a:r>
          </a:p>
        </p:txBody>
      </p:sp>
      <p:sp>
        <p:nvSpPr>
          <p:cNvPr id="98306" name="Content Placeholder 2">
            <a:extLst>
              <a:ext uri="{FF2B5EF4-FFF2-40B4-BE49-F238E27FC236}">
                <a16:creationId xmlns:a16="http://schemas.microsoft.com/office/drawing/2014/main" id="{9375CC9B-92B8-4895-9A58-CAE891E48CB4}"/>
              </a:ext>
            </a:extLst>
          </p:cNvPr>
          <p:cNvSpPr>
            <a:spLocks noGrp="1"/>
          </p:cNvSpPr>
          <p:nvPr>
            <p:ph idx="1"/>
          </p:nvPr>
        </p:nvSpPr>
        <p:spPr>
          <a:xfrm>
            <a:off x="806450" y="1233488"/>
            <a:ext cx="6724649" cy="4583111"/>
          </a:xfrm>
        </p:spPr>
        <p:txBody>
          <a:bodyPr/>
          <a:lstStyle/>
          <a:p>
            <a:r xmlns:a="http://schemas.openxmlformats.org/drawingml/2006/main">
              <a:rPr lang="es" altLang="en-US" dirty="0"/>
              <a:t>Normalmente, instrucciones como comparar e intercambiar se utilizan como componentes básicos para otras herramientas de sincronización.</a:t>
            </a:r>
          </a:p>
          <a:p>
            <a:r xmlns:a="http://schemas.openxmlformats.org/drawingml/2006/main">
              <a:rPr lang="es" altLang="en-US" dirty="0"/>
              <a:t>Una herramienta es una </a:t>
            </a:r>
            <a:r xmlns:a="http://schemas.openxmlformats.org/drawingml/2006/main">
              <a:rPr lang="es" altLang="en-US" b="1" dirty="0"/>
              <a:t>variable atómica </a:t>
            </a:r>
            <a:r xmlns:a="http://schemas.openxmlformats.org/drawingml/2006/main">
              <a:rPr lang="es" altLang="en-US" dirty="0"/>
              <a:t>que proporciona actualizaciones </a:t>
            </a:r>
            <a:r xmlns:a="http://schemas.openxmlformats.org/drawingml/2006/main">
              <a:rPr lang="es" altLang="en-US" i="1" dirty="0"/>
              <a:t>atómicas </a:t>
            </a:r>
            <a:r xmlns:a="http://schemas.openxmlformats.org/drawingml/2006/main">
              <a:rPr lang="es" altLang="en-US" dirty="0"/>
              <a:t>(ininterrumpibles) sobre tipos de datos básicos como números enteros y </a:t>
            </a:r>
            <a:r xmlns:a="http://schemas.openxmlformats.org/drawingml/2006/main">
              <a:rPr lang="es" altLang="en-US" dirty="0" err="1"/>
              <a:t>booleanos </a:t>
            </a:r>
            <a:r xmlns:a="http://schemas.openxmlformats.org/drawingml/2006/main">
              <a:rPr lang="es" altLang="en-US" dirty="0"/>
              <a:t>.</a:t>
            </a:r>
          </a:p>
          <a:p>
            <a:r xmlns:a="http://schemas.openxmlformats.org/drawingml/2006/main">
              <a:rPr lang="es" altLang="en-US" dirty="0"/>
              <a:t>Por ejemplo:</a:t>
            </a:r>
          </a:p>
          <a:p>
            <a:pPr xmlns:a="http://schemas.openxmlformats.org/drawingml/2006/main" lvl="1"/>
            <a:r xmlns:a="http://schemas.openxmlformats.org/drawingml/2006/main">
              <a:rPr lang="es" altLang="en-US" dirty="0"/>
              <a:t>Sea </a:t>
            </a:r>
            <a:r xmlns:a="http://schemas.openxmlformats.org/drawingml/2006/main">
              <a:rPr lang="es" altLang="en-US" sz="2000" b="1" dirty="0">
                <a:latin typeface="Courier New" panose="02070309020205020404" pitchFamily="49" charset="0"/>
                <a:cs typeface="Courier New" panose="02070309020205020404" pitchFamily="49" charset="0"/>
              </a:rPr>
              <a:t>la secuencia </a:t>
            </a:r>
            <a:r xmlns:a="http://schemas.openxmlformats.org/drawingml/2006/main">
              <a:rPr lang="es" altLang="en-US" dirty="0"/>
              <a:t>una variable atómica</a:t>
            </a:r>
          </a:p>
          <a:p>
            <a:pPr xmlns:a="http://schemas.openxmlformats.org/drawingml/2006/main" lvl="1"/>
            <a:r xmlns:a="http://schemas.openxmlformats.org/drawingml/2006/main">
              <a:rPr lang="es" altLang="en-US" dirty="0"/>
              <a:t>Sea </a:t>
            </a:r>
            <a:r xmlns:a="http://schemas.openxmlformats.org/drawingml/2006/main">
              <a:rPr lang="es" altLang="en-US" sz="2000" b="1" dirty="0">
                <a:latin typeface="Courier New" panose="02070309020205020404" pitchFamily="49" charset="0"/>
                <a:cs typeface="Courier New" panose="02070309020205020404" pitchFamily="49" charset="0"/>
              </a:rPr>
              <a:t>incremento() </a:t>
            </a:r>
            <a:r xmlns:a="http://schemas.openxmlformats.org/drawingml/2006/main">
              <a:rPr lang="es" altLang="en-US" dirty="0"/>
              <a:t>una operación en la </a:t>
            </a:r>
            <a:r xmlns:a="http://schemas.openxmlformats.org/drawingml/2006/main">
              <a:rPr lang="es" altLang="en-US" sz="2000" b="1" dirty="0">
                <a:latin typeface="Courier New" panose="02070309020205020404" pitchFamily="49" charset="0"/>
                <a:cs typeface="Courier New" panose="02070309020205020404" pitchFamily="49" charset="0"/>
              </a:rPr>
              <a:t>secuencia de variables atómicas</a:t>
            </a:r>
            <a:r xmlns:a="http://schemas.openxmlformats.org/drawingml/2006/main">
              <a:rPr lang="es" altLang="en-US" dirty="0"/>
              <a:t> </a:t>
            </a:r>
          </a:p>
          <a:p>
            <a:pPr xmlns:a="http://schemas.openxmlformats.org/drawingml/2006/main" lvl="1"/>
            <a:r xmlns:a="http://schemas.openxmlformats.org/drawingml/2006/main">
              <a:rPr lang="es" altLang="en-US" dirty="0"/>
              <a:t>El comando:</a:t>
            </a:r>
          </a:p>
          <a:p>
            <a:pPr xmlns:a="http://schemas.openxmlformats.org/drawingml/2006/main" marL="457200" lvl="1" indent="0">
              <a:buNone/>
            </a:pPr>
            <a:r xmlns:a="http://schemas.openxmlformats.org/drawingml/2006/main">
              <a:rPr lang="es" altLang="en-US" b="1" dirty="0">
                <a:latin typeface="Courier New" panose="02070309020205020404" pitchFamily="49" charset="0"/>
                <a:cs typeface="Courier New" panose="02070309020205020404" pitchFamily="49" charset="0"/>
              </a:rPr>
              <a:t>     </a:t>
            </a:r>
            <a:r xmlns:a="http://schemas.openxmlformats.org/drawingml/2006/main">
              <a:rPr lang="es" altLang="en-US" sz="2000" b="1" dirty="0">
                <a:latin typeface="Courier New" panose="02070309020205020404" pitchFamily="49" charset="0"/>
                <a:cs typeface="Courier New" panose="02070309020205020404" pitchFamily="49" charset="0"/>
              </a:rPr>
              <a:t>incremento(&amp;secuencia);</a:t>
            </a:r>
            <a:r xmlns:a="http://schemas.openxmlformats.org/drawingml/2006/main">
              <a:rPr lang="es" altLang="en-US" sz="2000" dirty="0"/>
              <a:t> </a:t>
            </a:r>
          </a:p>
          <a:p>
            <a:pPr xmlns:a="http://schemas.openxmlformats.org/drawingml/2006/main" marL="457200" lvl="1" indent="0">
              <a:buNone/>
            </a:pPr>
            <a:r xmlns:a="http://schemas.openxmlformats.org/drawingml/2006/main">
              <a:rPr lang="es" altLang="en-US" dirty="0"/>
              <a:t>garantiza que </a:t>
            </a:r>
            <a:r xmlns:a="http://schemas.openxmlformats.org/drawingml/2006/main">
              <a:rPr lang="es" altLang="en-US" sz="2000" b="1" dirty="0">
                <a:latin typeface="Courier New" panose="02070309020205020404" pitchFamily="49" charset="0"/>
                <a:cs typeface="Courier New" panose="02070309020205020404" pitchFamily="49" charset="0"/>
              </a:rPr>
              <a:t>la secuencia </a:t>
            </a:r>
            <a:r xmlns:a="http://schemas.openxmlformats.org/drawingml/2006/main">
              <a:rPr lang="es" altLang="en-US" dirty="0"/>
              <a:t>se incremente sin interrupción:</a:t>
            </a:r>
            <a:br xmlns:a="http://schemas.openxmlformats.org/drawingml/2006/main">
              <a:rPr lang="en-US" altLang="en-US" dirty="0"/>
            </a:br>
            <a:br xmlns:a="http://schemas.openxmlformats.org/drawingml/2006/main">
              <a:rPr lang="en-US" altLang="en-US" dirty="0"/>
            </a:br>
            <a:endParaRPr xmlns:a="http://schemas.openxmlformats.org/drawingml/2006/main"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id="{354459D8-788F-4E7F-8143-7108348BF4A6}"/>
              </a:ext>
            </a:extLst>
          </p:cNvPr>
          <p:cNvSpPr>
            <a:spLocks noGrp="1"/>
          </p:cNvSpPr>
          <p:nvPr>
            <p:ph type="title"/>
          </p:nvPr>
        </p:nvSpPr>
        <p:spPr>
          <a:xfrm>
            <a:off x="457200" y="224522"/>
            <a:ext cx="8229600" cy="576262"/>
          </a:xfrm>
        </p:spPr>
        <p:txBody>
          <a:bodyPr/>
          <a:lstStyle/>
          <a:p>
            <a:r xmlns:a="http://schemas.openxmlformats.org/drawingml/2006/main">
              <a:rPr lang="es" altLang="en-US" dirty="0"/>
              <a:t>Variables atómicas</a:t>
            </a:r>
          </a:p>
        </p:txBody>
      </p:sp>
      <p:sp>
        <p:nvSpPr>
          <p:cNvPr id="99330" name="Content Placeholder 2">
            <a:extLst>
              <a:ext uri="{FF2B5EF4-FFF2-40B4-BE49-F238E27FC236}">
                <a16:creationId xmlns:a16="http://schemas.microsoft.com/office/drawing/2014/main" id="{777D8569-7C38-48EC-AED3-7ADEDDAAD5CF}"/>
              </a:ext>
            </a:extLst>
          </p:cNvPr>
          <p:cNvSpPr>
            <a:spLocks noGrp="1"/>
          </p:cNvSpPr>
          <p:nvPr>
            <p:ph idx="1"/>
          </p:nvPr>
        </p:nvSpPr>
        <p:spPr>
          <a:xfrm>
            <a:off x="806450" y="1233488"/>
            <a:ext cx="8229600" cy="5329237"/>
          </a:xfrm>
        </p:spPr>
        <p:txBody>
          <a:bodyPr/>
          <a:lstStyle/>
          <a:p>
            <a:r xmlns:a="http://schemas.openxmlformats.org/drawingml/2006/main">
              <a:rPr lang="es" altLang="en-US" dirty="0"/>
              <a:t>La función </a:t>
            </a:r>
            <a:r xmlns:a="http://schemas.openxmlformats.org/drawingml/2006/main">
              <a:rPr lang="es" altLang="en-US" b="1" dirty="0">
                <a:latin typeface="Courier New" panose="02070309020205020404" pitchFamily="49" charset="0"/>
                <a:cs typeface="Courier New" panose="02070309020205020404" pitchFamily="49" charset="0"/>
              </a:rPr>
              <a:t>increment() </a:t>
            </a:r>
            <a:r xmlns:a="http://schemas.openxmlformats.org/drawingml/2006/main">
              <a:rPr lang="es" altLang="en-US" dirty="0"/>
              <a:t>se puede implementar de la siguiente manera: </a:t>
            </a:r>
            <a:br xmlns:a="http://schemas.openxmlformats.org/drawingml/2006/main">
              <a:rPr lang="en-US" altLang="en-US" dirty="0"/>
            </a:br>
            <a:br xmlns:a="http://schemas.openxmlformats.org/drawingml/2006/main">
              <a:rPr lang="en-US" altLang="en-US" dirty="0"/>
            </a:br>
            <a:r xmlns:a="http://schemas.openxmlformats.org/drawingml/2006/main">
              <a:rPr lang="es" altLang="en-US" b="1" dirty="0">
                <a:latin typeface="Courier New" panose="02070309020205020404" pitchFamily="49" charset="0"/>
                <a:cs typeface="Courier New" panose="02070309020205020404" pitchFamily="49" charset="0"/>
              </a:rPr>
              <a:t>void increment( </a:t>
            </a:r>
            <a:r xmlns:a="http://schemas.openxmlformats.org/drawingml/2006/main">
              <a:rPr lang="es" altLang="en-US" b="1" dirty="0" err="1">
                <a:latin typeface="Courier New" panose="02070309020205020404" pitchFamily="49" charset="0"/>
                <a:cs typeface="Courier New" panose="02070309020205020404" pitchFamily="49" charset="0"/>
              </a:rPr>
              <a:t>atomic_int </a:t>
            </a:r>
            <a:r xmlns:a="http://schemas.openxmlformats.org/drawingml/2006/main">
              <a:rPr lang="es" altLang="en-US" b="1" dirty="0">
                <a:latin typeface="Courier New" panose="02070309020205020404" pitchFamily="49" charset="0"/>
                <a:cs typeface="Courier New" panose="02070309020205020404" pitchFamily="49" charset="0"/>
              </a:rPr>
              <a:t>*v) </a:t>
            </a:r>
            <a:br xmlns:a="http://schemas.openxmlformats.org/drawingml/2006/main">
              <a:rPr lang="en-US" altLang="en-US" b="1" dirty="0">
                <a:latin typeface="Courier New" panose="02070309020205020404" pitchFamily="49" charset="0"/>
                <a:cs typeface="Courier New" panose="02070309020205020404" pitchFamily="49" charset="0"/>
              </a:rPr>
            </a:br>
            <a:r xmlns:a="http://schemas.openxmlformats.org/drawingml/2006/main">
              <a:rPr lang="es" altLang="en-US" b="1" dirty="0">
                <a:latin typeface="Courier New" panose="02070309020205020404" pitchFamily="49" charset="0"/>
                <a:cs typeface="Courier New" panose="02070309020205020404" pitchFamily="49" charset="0"/>
              </a:rPr>
              <a:t>{ </a:t>
            </a:r>
            <a:br xmlns:a="http://schemas.openxmlformats.org/drawingml/2006/main">
              <a:rPr lang="en-US" altLang="en-US" b="1" dirty="0">
                <a:latin typeface="Courier New" panose="02070309020205020404" pitchFamily="49" charset="0"/>
                <a:cs typeface="Courier New" panose="02070309020205020404" pitchFamily="49" charset="0"/>
              </a:rPr>
            </a:br>
            <a:r xmlns:a="http://schemas.openxmlformats.org/drawingml/2006/main">
              <a:rPr lang="es" altLang="en-US" b="1" dirty="0">
                <a:latin typeface="Courier New" panose="02070309020205020404" pitchFamily="49" charset="0"/>
                <a:cs typeface="Courier New" panose="02070309020205020404" pitchFamily="49" charset="0"/>
              </a:rPr>
              <a:t>int temp; </a:t>
            </a:r>
            <a:br xmlns:a="http://schemas.openxmlformats.org/drawingml/2006/main">
              <a:rPr lang="en-US" altLang="en-US" b="1" dirty="0">
                <a:latin typeface="Courier New" panose="02070309020205020404" pitchFamily="49" charset="0"/>
                <a:cs typeface="Courier New" panose="02070309020205020404" pitchFamily="49" charset="0"/>
              </a:rPr>
            </a:br>
            <a:r xmlns:a="http://schemas.openxmlformats.org/drawingml/2006/main">
              <a:rPr lang="es" altLang="en-US" b="1" dirty="0">
                <a:latin typeface="Courier New" panose="02070309020205020404" pitchFamily="49" charset="0"/>
                <a:cs typeface="Courier New" panose="02070309020205020404" pitchFamily="49" charset="0"/>
              </a:rPr>
              <a:t>hacer { </a:t>
            </a:r>
            <a:br xmlns:a="http://schemas.openxmlformats.org/drawingml/2006/main">
              <a:rPr lang="en-US" altLang="en-US" b="1" dirty="0">
                <a:latin typeface="Courier New" panose="02070309020205020404" pitchFamily="49" charset="0"/>
                <a:cs typeface="Courier New" panose="02070309020205020404" pitchFamily="49" charset="0"/>
              </a:rPr>
            </a:br>
            <a:r xmlns:a="http://schemas.openxmlformats.org/drawingml/2006/main">
              <a:rPr lang="es" altLang="en-US" b="1" dirty="0">
                <a:latin typeface="Courier New" panose="02070309020205020404" pitchFamily="49" charset="0"/>
                <a:cs typeface="Courier New" panose="02070309020205020404" pitchFamily="49" charset="0"/>
              </a:rPr>
              <a:t>temp = *v; </a:t>
            </a:r>
            <a:br xmlns:a="http://schemas.openxmlformats.org/drawingml/2006/main">
              <a:rPr lang="en-US" altLang="en-US" b="1" dirty="0">
                <a:latin typeface="Courier New" panose="02070309020205020404" pitchFamily="49" charset="0"/>
                <a:cs typeface="Courier New" panose="02070309020205020404" pitchFamily="49" charset="0"/>
              </a:rPr>
            </a:br>
            <a:r xmlns:a="http://schemas.openxmlformats.org/drawingml/2006/main">
              <a:rPr lang="es" altLang="en-US" b="1" dirty="0">
                <a:latin typeface="Courier New" panose="02070309020205020404" pitchFamily="49" charset="0"/>
                <a:cs typeface="Courier New" panose="02070309020205020404" pitchFamily="49" charset="0"/>
              </a:rPr>
              <a:t>} </a:t>
            </a:r>
            <a:br xmlns:a="http://schemas.openxmlformats.org/drawingml/2006/main">
              <a:rPr lang="en-US" altLang="en-US" b="1" dirty="0">
                <a:latin typeface="Courier New" panose="02070309020205020404" pitchFamily="49" charset="0"/>
                <a:cs typeface="Courier New" panose="02070309020205020404" pitchFamily="49" charset="0"/>
              </a:rPr>
            </a:br>
            <a:r xmlns:a="http://schemas.openxmlformats.org/drawingml/2006/main">
              <a:rPr lang="es" altLang="en-US" b="1" dirty="0">
                <a:latin typeface="Courier New" panose="02070309020205020404" pitchFamily="49" charset="0"/>
                <a:cs typeface="Courier New" panose="02070309020205020404" pitchFamily="49" charset="0"/>
              </a:rPr>
              <a:t>mientras (temp != ( </a:t>
            </a:r>
            <a:r xmlns:a="http://schemas.openxmlformats.org/drawingml/2006/main">
              <a:rPr lang="es" altLang="en-US" b="1" dirty="0" err="1">
                <a:latin typeface="Courier New" panose="02070309020205020404" pitchFamily="49" charset="0"/>
                <a:cs typeface="Courier New" panose="02070309020205020404" pitchFamily="49" charset="0"/>
              </a:rPr>
              <a:t>compare_and_swap </a:t>
            </a:r>
            <a:r xmlns:a="http://schemas.openxmlformats.org/drawingml/2006/main">
              <a:rPr lang="es" altLang="en-US" b="1" dirty="0">
                <a:latin typeface="Courier New" panose="02070309020205020404" pitchFamily="49" charset="0"/>
                <a:cs typeface="Courier New" panose="02070309020205020404" pitchFamily="49" charset="0"/>
              </a:rPr>
              <a:t>(v,temp,temp+1)); </a:t>
            </a:r>
            <a:br xmlns:a="http://schemas.openxmlformats.org/drawingml/2006/main">
              <a:rPr lang="en-US" altLang="en-US" b="1" dirty="0">
                <a:latin typeface="Courier New" panose="02070309020205020404" pitchFamily="49" charset="0"/>
                <a:cs typeface="Courier New" panose="02070309020205020404" pitchFamily="49" charset="0"/>
              </a:rPr>
            </a:br>
            <a:r xmlns:a="http://schemas.openxmlformats.org/drawingml/2006/main">
              <a:rPr lang="es" altLang="en-US" b="1" dirty="0">
                <a:latin typeface="Courier New" panose="02070309020205020404" pitchFamily="49" charset="0"/>
                <a:cs typeface="Courier New" panose="02070309020205020404" pitchFamily="49" charset="0"/>
              </a:rPr>
              <a:t>}</a:t>
            </a:r>
            <a:br xmlns:a="http://schemas.openxmlformats.org/drawingml/2006/main">
              <a:rPr lang="en-US" altLang="en-US" b="1" dirty="0">
                <a:latin typeface="Courier New" panose="02070309020205020404" pitchFamily="49" charset="0"/>
                <a:cs typeface="Courier New" panose="02070309020205020404" pitchFamily="49" charset="0"/>
              </a:rPr>
            </a:br>
            <a:br xmlns:a="http://schemas.openxmlformats.org/drawingml/2006/main">
              <a:rPr lang="en-US" altLang="en-US" dirty="0"/>
            </a:br>
            <a:endParaRPr xmlns:a="http://schemas.openxmlformats.org/drawingml/2006/main"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40AA77CE-6516-425F-91F7-E1576FF916A0}"/>
              </a:ext>
            </a:extLst>
          </p:cNvPr>
          <p:cNvSpPr>
            <a:spLocks noGrp="1" noChangeArrowheads="1"/>
          </p:cNvSpPr>
          <p:nvPr>
            <p:ph type="title"/>
          </p:nvPr>
        </p:nvSpPr>
        <p:spPr>
          <a:xfrm>
            <a:off x="457200" y="144696"/>
            <a:ext cx="8229600" cy="576263"/>
          </a:xfrm>
        </p:spPr>
        <p:txBody>
          <a:bodyPr/>
          <a:lstStyle/>
          <a:p>
            <a:pPr xmlns:a="http://schemas.openxmlformats.org/drawingml/2006/main" eaLnBrk="1" hangingPunct="1"/>
            <a:r xmlns:a="http://schemas.openxmlformats.org/drawingml/2006/main">
              <a:rPr lang="es" altLang="en-US" dirty="0"/>
              <a:t>Cerraduras Mutex</a:t>
            </a:r>
          </a:p>
        </p:txBody>
      </p:sp>
      <p:sp>
        <p:nvSpPr>
          <p:cNvPr id="22531" name="Rectangle 3">
            <a:extLst>
              <a:ext uri="{FF2B5EF4-FFF2-40B4-BE49-F238E27FC236}">
                <a16:creationId xmlns:a16="http://schemas.microsoft.com/office/drawing/2014/main" id="{287F1076-6897-4824-ADA6-893AEF09D440}"/>
              </a:ext>
            </a:extLst>
          </p:cNvPr>
          <p:cNvSpPr>
            <a:spLocks noGrp="1" noChangeArrowheads="1"/>
          </p:cNvSpPr>
          <p:nvPr>
            <p:ph idx="1"/>
          </p:nvPr>
        </p:nvSpPr>
        <p:spPr>
          <a:xfrm>
            <a:off x="827088" y="1074016"/>
            <a:ext cx="7579158" cy="4931930"/>
          </a:xfrm>
        </p:spPr>
        <p:txBody>
          <a:bodyPr/>
          <a:lstStyle/>
          <a:p>
            <a:pPr xmlns:a="http://schemas.openxmlformats.org/drawingml/2006/main">
              <a:lnSpc>
                <a:spcPct val="90000"/>
              </a:lnSpc>
            </a:pPr>
            <a:r xmlns:a="http://schemas.openxmlformats.org/drawingml/2006/main">
              <a:rPr lang="es" altLang="en-US" dirty="0"/>
              <a:t>Las soluciones anteriores son complicadas y generalmente inaccesibles para los programadores de aplicaciones.</a:t>
            </a:r>
          </a:p>
          <a:p>
            <a:pPr xmlns:a="http://schemas.openxmlformats.org/drawingml/2006/main">
              <a:lnSpc>
                <a:spcPct val="90000"/>
              </a:lnSpc>
            </a:pPr>
            <a:r xmlns:a="http://schemas.openxmlformats.org/drawingml/2006/main">
              <a:rPr lang="es" altLang="en-US" dirty="0"/>
              <a:t>Los diseñadores de sistemas operativos crean herramientas de software para resolver problemas de secciones críticas</a:t>
            </a:r>
          </a:p>
          <a:p>
            <a:pPr xmlns:a="http://schemas.openxmlformats.org/drawingml/2006/main">
              <a:lnSpc>
                <a:spcPct val="90000"/>
              </a:lnSpc>
            </a:pPr>
            <a:r xmlns:a="http://schemas.openxmlformats.org/drawingml/2006/main">
              <a:rPr lang="es" altLang="en-US" dirty="0"/>
              <a:t>Lo más simple es </a:t>
            </a:r>
            <a:r xmlns:a="http://schemas.openxmlformats.org/drawingml/2006/main">
              <a:rPr lang="es" altLang="en-US" dirty="0"/>
              <a:t>el bloqueo </a:t>
            </a:r>
            <a:r xmlns:a="http://schemas.openxmlformats.org/drawingml/2006/main">
              <a:rPr lang="es" altLang="en-US" sz="2000" dirty="0"/>
              <a:t>mutex</a:t>
            </a:r>
          </a:p>
          <a:p>
            <a:pPr xmlns:a="http://schemas.openxmlformats.org/drawingml/2006/main" lvl="1">
              <a:lnSpc>
                <a:spcPct val="90000"/>
              </a:lnSpc>
            </a:pPr>
            <a:r xmlns:a="http://schemas.openxmlformats.org/drawingml/2006/main">
              <a:rPr lang="es" altLang="en-US" dirty="0"/>
              <a:t>Variable booleana que indica si el bloqueo está disponible o no</a:t>
            </a:r>
          </a:p>
          <a:p>
            <a:pPr xmlns:a="http://schemas.openxmlformats.org/drawingml/2006/main">
              <a:lnSpc>
                <a:spcPct val="90000"/>
              </a:lnSpc>
            </a:pPr>
            <a:r xmlns:a="http://schemas.openxmlformats.org/drawingml/2006/main">
              <a:rPr lang="es" altLang="en-US" dirty="0"/>
              <a:t>Proteger una sección crítica</a:t>
            </a:r>
          </a:p>
          <a:p>
            <a:pPr xmlns:a="http://schemas.openxmlformats.org/drawingml/2006/main" lvl="1">
              <a:lnSpc>
                <a:spcPct val="90000"/>
              </a:lnSpc>
            </a:pPr>
            <a:r xmlns:a="http://schemas.openxmlformats.org/drawingml/2006/main">
              <a:rPr lang="es" altLang="en-US" dirty="0"/>
              <a:t>Primera </a:t>
            </a:r>
            <a:r xmlns:a="http://schemas.openxmlformats.org/drawingml/2006/main">
              <a:rPr lang="es" altLang="en-US" sz="2000" b="1" dirty="0">
                <a:latin typeface="Courier New" panose="02070309020205020404" pitchFamily="49" charset="0"/>
                <a:cs typeface="Courier New" panose="02070309020205020404" pitchFamily="49" charset="0"/>
              </a:rPr>
              <a:t>adquisición()</a:t>
            </a:r>
            <a:r xmlns:a="http://schemas.openxmlformats.org/drawingml/2006/main">
              <a:rPr lang="es" altLang="en-US" sz="2000" dirty="0"/>
              <a:t> </a:t>
            </a:r>
            <a:r xmlns:a="http://schemas.openxmlformats.org/drawingml/2006/main">
              <a:rPr lang="es" altLang="en-US" dirty="0"/>
              <a:t>una cerradura</a:t>
            </a:r>
          </a:p>
          <a:p>
            <a:pPr xmlns:a="http://schemas.openxmlformats.org/drawingml/2006/main" lvl="1">
              <a:lnSpc>
                <a:spcPct val="90000"/>
              </a:lnSpc>
            </a:pPr>
            <a:r xmlns:a="http://schemas.openxmlformats.org/drawingml/2006/main">
              <a:rPr lang="es" altLang="en-US" dirty="0"/>
              <a:t>Luego suelta </a:t>
            </a:r>
            <a:r xmlns:a="http://schemas.openxmlformats.org/drawingml/2006/main">
              <a:rPr lang="es" altLang="en-US" sz="2000" b="1" dirty="0">
                <a:latin typeface="Courier New" panose="02070309020205020404" pitchFamily="49" charset="0"/>
              </a:rPr>
              <a:t>()</a:t>
            </a:r>
            <a:r xmlns:a="http://schemas.openxmlformats.org/drawingml/2006/main">
              <a:rPr lang="es" altLang="en-US" sz="2000" dirty="0"/>
              <a:t> </a:t>
            </a:r>
            <a:r xmlns:a="http://schemas.openxmlformats.org/drawingml/2006/main">
              <a:rPr lang="es" altLang="en-US" dirty="0"/>
              <a:t>La cerradura</a:t>
            </a:r>
          </a:p>
          <a:p>
            <a:pPr xmlns:a="http://schemas.openxmlformats.org/drawingml/2006/main">
              <a:lnSpc>
                <a:spcPct val="90000"/>
              </a:lnSpc>
            </a:pPr>
            <a:r xmlns:a="http://schemas.openxmlformats.org/drawingml/2006/main">
              <a:rPr lang="es" altLang="en-US" dirty="0"/>
              <a:t>Llamadas para </a:t>
            </a:r>
            <a:r xmlns:a="http://schemas.openxmlformats.org/drawingml/2006/main">
              <a:rPr lang="es" altLang="en-US" sz="2000" b="1" dirty="0">
                <a:latin typeface="Courier New" panose="02070309020205020404" pitchFamily="49" charset="0"/>
              </a:rPr>
              <a:t>adquirir()</a:t>
            </a:r>
            <a:r xmlns:a="http://schemas.openxmlformats.org/drawingml/2006/main">
              <a:rPr lang="es" altLang="en-US" sz="2000" dirty="0"/>
              <a:t> </a:t>
            </a:r>
            <a:r xmlns:a="http://schemas.openxmlformats.org/drawingml/2006/main">
              <a:rPr lang="es" altLang="en-US" dirty="0"/>
              <a:t>y </a:t>
            </a:r>
            <a:r xmlns:a="http://schemas.openxmlformats.org/drawingml/2006/main">
              <a:rPr lang="es" altLang="en-US" sz="2000" b="1" dirty="0">
                <a:latin typeface="Courier New" panose="02070309020205020404" pitchFamily="49" charset="0"/>
              </a:rPr>
              <a:t>soltar()</a:t>
            </a:r>
            <a:r xmlns:a="http://schemas.openxmlformats.org/drawingml/2006/main">
              <a:rPr lang="es" altLang="en-US" sz="2000" dirty="0"/>
              <a:t> </a:t>
            </a:r>
            <a:r xmlns:a="http://schemas.openxmlformats.org/drawingml/2006/main">
              <a:rPr lang="es" altLang="en-US" dirty="0"/>
              <a:t>debe ser </a:t>
            </a:r>
            <a:r xmlns:a="http://schemas.openxmlformats.org/drawingml/2006/main">
              <a:rPr lang="es" altLang="en-US" b="1" dirty="0">
                <a:solidFill>
                  <a:srgbClr val="006699"/>
                </a:solidFill>
                <a:latin typeface="+mj-lt"/>
              </a:rPr>
              <a:t>atómico</a:t>
            </a:r>
          </a:p>
          <a:p>
            <a:pPr xmlns:a="http://schemas.openxmlformats.org/drawingml/2006/main" lvl="1">
              <a:lnSpc>
                <a:spcPct val="90000"/>
              </a:lnSpc>
            </a:pPr>
            <a:r xmlns:a="http://schemas.openxmlformats.org/drawingml/2006/main">
              <a:rPr lang="es" altLang="en-US" dirty="0"/>
              <a:t>Generalmente se implementa mediante instrucciones atómicas de hardware, como comparar e intercambiar.</a:t>
            </a:r>
          </a:p>
          <a:p>
            <a:pPr xmlns:a="http://schemas.openxmlformats.org/drawingml/2006/main">
              <a:lnSpc>
                <a:spcPct val="90000"/>
              </a:lnSpc>
            </a:pPr>
            <a:r xmlns:a="http://schemas.openxmlformats.org/drawingml/2006/main">
              <a:rPr lang="es" altLang="en-US" dirty="0"/>
              <a:t>Pero esta solución requiere </a:t>
            </a:r>
            <a:r xmlns:a="http://schemas.openxmlformats.org/drawingml/2006/main">
              <a:rPr lang="es" altLang="en-US" b="1" dirty="0">
                <a:solidFill>
                  <a:srgbClr val="006699"/>
                </a:solidFill>
                <a:latin typeface="+mj-lt"/>
              </a:rPr>
              <a:t>una espera intensa</a:t>
            </a:r>
          </a:p>
          <a:p>
            <a:pPr xmlns:a="http://schemas.openxmlformats.org/drawingml/2006/main" lvl="1">
              <a:lnSpc>
                <a:spcPct val="90000"/>
              </a:lnSpc>
            </a:pPr>
            <a:r xmlns:a="http://schemas.openxmlformats.org/drawingml/2006/main">
              <a:rPr lang="es" altLang="en-US" dirty="0"/>
              <a:t>Por lo tanto, este bloqueo se llama </a:t>
            </a:r>
            <a:r xmlns:a="http://schemas.openxmlformats.org/drawingml/2006/main">
              <a:rPr lang="es" altLang="en-US" b="1" dirty="0">
                <a:solidFill>
                  <a:srgbClr val="006699"/>
                </a:solidFill>
                <a:latin typeface="+mj-lt"/>
              </a:rPr>
              <a:t>spinlock.</a:t>
            </a:r>
          </a:p>
          <a:p>
            <a:pPr>
              <a:lnSpc>
                <a:spcPct val="90000"/>
              </a:lnSpc>
              <a:buFont typeface="Monotype Sorts" pitchFamily="-84" charset="2"/>
              <a:buNone/>
            </a:pPr>
            <a:endParaRPr lang="en-US" altLang="en-US" sz="1600" dirty="0"/>
          </a:p>
        </p:txBody>
      </p:sp>
    </p:spTree>
    <p:extLst>
      <p:ext uri="{BB962C8B-B14F-4D97-AF65-F5344CB8AC3E}">
        <p14:creationId xmlns:p14="http://schemas.microsoft.com/office/powerpoint/2010/main" val="3899450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74A0C2-4038-40CE-B8F5-4EE988D17AB5}"/>
              </a:ext>
            </a:extLst>
          </p:cNvPr>
          <p:cNvSpPr/>
          <p:nvPr/>
        </p:nvSpPr>
        <p:spPr bwMode="auto">
          <a:xfrm>
            <a:off x="3178175" y="2609850"/>
            <a:ext cx="2024063" cy="3762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a16="http://schemas.microsoft.com/office/drawing/2014/main" id="{A3778C6D-AEC7-48EC-BE5D-470EDD9A8460}"/>
              </a:ext>
            </a:extLst>
          </p:cNvPr>
          <p:cNvSpPr/>
          <p:nvPr/>
        </p:nvSpPr>
        <p:spPr bwMode="auto">
          <a:xfrm>
            <a:off x="3178175" y="3686175"/>
            <a:ext cx="2024063" cy="3460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a16="http://schemas.microsoft.com/office/drawing/2014/main" id="{830B4045-5ECB-4A4A-B601-B013451BC49A}"/>
              </a:ext>
            </a:extLst>
          </p:cNvPr>
          <p:cNvSpPr>
            <a:spLocks noGrp="1"/>
          </p:cNvSpPr>
          <p:nvPr>
            <p:ph type="title"/>
          </p:nvPr>
        </p:nvSpPr>
        <p:spPr>
          <a:xfrm>
            <a:off x="1017462" y="161266"/>
            <a:ext cx="8190038" cy="576262"/>
          </a:xfrm>
        </p:spPr>
        <p:txBody>
          <a:bodyPr/>
          <a:lstStyle/>
          <a:p>
            <a:r xmlns:a="http://schemas.openxmlformats.org/drawingml/2006/main">
              <a:rPr lang="es" altLang="en-US" sz="2800" dirty="0"/>
              <a:t>Solución al problema de CS mediante bloqueos Mutex</a:t>
            </a:r>
          </a:p>
        </p:txBody>
      </p:sp>
      <p:sp>
        <p:nvSpPr>
          <p:cNvPr id="44036" name="Rectangle 2">
            <a:extLst>
              <a:ext uri="{FF2B5EF4-FFF2-40B4-BE49-F238E27FC236}">
                <a16:creationId xmlns:a16="http://schemas.microsoft.com/office/drawing/2014/main" id="{267E4949-D8C0-4A2A-95D8-AD20DC3009E9}"/>
              </a:ext>
            </a:extLst>
          </p:cNvPr>
          <p:cNvSpPr>
            <a:spLocks noChangeArrowheads="1"/>
          </p:cNvSpPr>
          <p:nvPr/>
        </p:nvSpPr>
        <p:spPr bwMode="auto">
          <a:xfrm>
            <a:off x="2286000" y="2274888"/>
            <a:ext cx="45720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xmlns:a="http://schemas.openxmlformats.org/drawingml/2006/main">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mientras (verdadero) {</a:t>
            </a:r>
          </a:p>
          <a:p>
            <a:pPr xmlns:a="http://schemas.openxmlformats.org/drawingml/2006/main">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adquirir bloqueo</a:t>
            </a:r>
          </a:p>
          <a:p>
            <a:pPr xmlns:a="http://schemas.openxmlformats.org/drawingml/2006/main">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   </a:t>
            </a:r>
          </a:p>
          <a:p>
            <a:pPr xmlns:a="http://schemas.openxmlformats.org/drawingml/2006/main">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sección crítica</a:t>
            </a:r>
          </a:p>
          <a:p>
            <a:pPr>
              <a:buFont typeface="Monotype Sorts" pitchFamily="-84" charset="2"/>
              <a:buNone/>
            </a:pPr>
            <a:endParaRPr lang="en-US" altLang="en-US" b="1" dirty="0">
              <a:solidFill>
                <a:srgbClr val="000000"/>
              </a:solidFill>
              <a:latin typeface="Courier New" panose="02070309020205020404" pitchFamily="49" charset="0"/>
            </a:endParaRPr>
          </a:p>
          <a:p>
            <a:pPr xmlns:a="http://schemas.openxmlformats.org/drawingml/2006/main">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desbloquear bloqueo</a:t>
            </a:r>
          </a:p>
          <a:p>
            <a:pPr xmlns:a="http://schemas.openxmlformats.org/drawingml/2006/main">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 </a:t>
            </a:r>
          </a:p>
          <a:p>
            <a:pPr xmlns:a="http://schemas.openxmlformats.org/drawingml/2006/main">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sección restante</a:t>
            </a:r>
          </a:p>
          <a:p>
            <a:pPr xmlns:a="http://schemas.openxmlformats.org/drawingml/2006/main">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lstStyle/>
          <a:p>
            <a:pPr xmlns:a="http://schemas.openxmlformats.org/drawingml/2006/main" eaLnBrk="1" hangingPunct="1"/>
            <a:r xmlns:a="http://schemas.openxmlformats.org/drawingml/2006/main">
              <a:rPr lang="es" altLang="en-US" dirty="0"/>
              <a:t>Semáforo</a:t>
            </a:r>
          </a:p>
        </p:txBody>
      </p:sp>
      <p:sp>
        <p:nvSpPr>
          <p:cNvPr id="47106" name="Rectangle 3">
            <a:extLst>
              <a:ext uri="{FF2B5EF4-FFF2-40B4-BE49-F238E27FC236}">
                <a16:creationId xmlns:a16="http://schemas.microsoft.com/office/drawing/2014/main" id="{D8E7E59E-3E80-43DF-9BC3-B07A6DD91591}"/>
              </a:ext>
            </a:extLst>
          </p:cNvPr>
          <p:cNvSpPr>
            <a:spLocks noGrp="1" noChangeArrowheads="1"/>
          </p:cNvSpPr>
          <p:nvPr>
            <p:ph idx="1"/>
          </p:nvPr>
        </p:nvSpPr>
        <p:spPr>
          <a:xfrm>
            <a:off x="827089" y="1163639"/>
            <a:ext cx="6272212" cy="4970462"/>
          </a:xfrm>
        </p:spPr>
        <p:txBody>
          <a:bodyPr/>
          <a:lstStyle/>
          <a:p>
            <a:pPr xmlns:a="http://schemas.openxmlformats.org/drawingml/2006/main">
              <a:lnSpc>
                <a:spcPct val="90000"/>
              </a:lnSpc>
            </a:pPr>
            <a:r xmlns:a="http://schemas.openxmlformats.org/drawingml/2006/main">
              <a:rPr lang="es" altLang="en-US" sz="1600" dirty="0"/>
              <a:t>Herramienta de sincronización que proporciona formas más sofisticadas (que los bloqueos Mutex) para que los procesos sincronicen sus actividades.</a:t>
            </a:r>
            <a:endParaRPr xmlns:a="http://schemas.openxmlformats.org/drawingml/2006/main" lang="en-US" altLang="en-US" sz="1600" i="1" dirty="0">
              <a:solidFill>
                <a:schemeClr val="tx2"/>
              </a:solidFill>
            </a:endParaRPr>
          </a:p>
          <a:p>
            <a:pPr xmlns:a="http://schemas.openxmlformats.org/drawingml/2006/main">
              <a:lnSpc>
                <a:spcPct val="90000"/>
              </a:lnSpc>
            </a:pPr>
            <a:r xmlns:a="http://schemas.openxmlformats.org/drawingml/2006/main">
              <a:rPr lang="es" altLang="en-US" sz="1600" dirty="0"/>
              <a:t>Semáforo </a:t>
            </a:r>
            <a:r xmlns:a="http://schemas.openxmlformats.org/drawingml/2006/main">
              <a:rPr lang="es" altLang="en-US" sz="1600" b="1" i="1" dirty="0"/>
              <a:t>S </a:t>
            </a:r>
            <a:r xmlns:a="http://schemas.openxmlformats.org/drawingml/2006/main">
              <a:rPr lang="es" altLang="en-US" sz="1600" dirty="0"/>
              <a:t>– variable entera</a:t>
            </a:r>
          </a:p>
          <a:p>
            <a:pPr xmlns:a="http://schemas.openxmlformats.org/drawingml/2006/main">
              <a:lnSpc>
                <a:spcPct val="90000"/>
              </a:lnSpc>
            </a:pPr>
            <a:r xmlns:a="http://schemas.openxmlformats.org/drawingml/2006/main">
              <a:rPr lang="es" altLang="en-US" sz="1600" dirty="0"/>
              <a:t>Solo se puede acceder a través de dos operaciones indivisibles (atómicas)</a:t>
            </a:r>
          </a:p>
          <a:p>
            <a:pPr xmlns:a="http://schemas.openxmlformats.org/drawingml/2006/main" lvl="1">
              <a:lnSpc>
                <a:spcPct val="90000"/>
              </a:lnSpc>
            </a:pPr>
            <a:r xmlns:a="http://schemas.openxmlformats.org/drawingml/2006/main">
              <a:rPr lang="es" altLang="en-US" b="1" dirty="0">
                <a:solidFill>
                  <a:srgbClr val="000000"/>
                </a:solidFill>
                <a:latin typeface="Courier New" panose="02070309020205020404" pitchFamily="49" charset="0"/>
              </a:rPr>
              <a:t>esperar()</a:t>
            </a:r>
            <a:r xmlns:a="http://schemas.openxmlformats.org/drawingml/2006/main">
              <a:rPr lang="es" altLang="en-US" dirty="0">
                <a:solidFill>
                  <a:srgbClr val="000000"/>
                </a:solidFill>
              </a:rPr>
              <a:t> </a:t>
            </a:r>
            <a:r xmlns:a="http://schemas.openxmlformats.org/drawingml/2006/main">
              <a:rPr lang="es" altLang="en-US" sz="1600" dirty="0">
                <a:solidFill>
                  <a:srgbClr val="000000"/>
                </a:solidFill>
              </a:rPr>
              <a:t>y </a:t>
            </a:r>
            <a:r xmlns:a="http://schemas.openxmlformats.org/drawingml/2006/main">
              <a:rPr lang="es" altLang="en-US" b="1" dirty="0">
                <a:solidFill>
                  <a:srgbClr val="000000"/>
                </a:solidFill>
                <a:latin typeface="Courier New" panose="02070309020205020404" pitchFamily="49" charset="0"/>
              </a:rPr>
              <a:t>señal()</a:t>
            </a:r>
          </a:p>
          <a:p>
            <a:pPr xmlns:a="http://schemas.openxmlformats.org/drawingml/2006/main" lvl="2">
              <a:lnSpc>
                <a:spcPct val="90000"/>
              </a:lnSpc>
            </a:pPr>
            <a:r xmlns:a="http://schemas.openxmlformats.org/drawingml/2006/main">
              <a:rPr lang="es" altLang="en-US" sz="1600" dirty="0"/>
              <a:t>Originalmente llamado </a:t>
            </a:r>
            <a:r xmlns:a="http://schemas.openxmlformats.org/drawingml/2006/main">
              <a:rPr lang="es" altLang="en-US" b="1" dirty="0">
                <a:solidFill>
                  <a:srgbClr val="000000"/>
                </a:solidFill>
                <a:latin typeface="Courier New" panose="02070309020205020404" pitchFamily="49" charset="0"/>
              </a:rPr>
              <a:t>P()</a:t>
            </a:r>
            <a:r xmlns:a="http://schemas.openxmlformats.org/drawingml/2006/main">
              <a:rPr lang="es" altLang="en-US" dirty="0"/>
              <a:t> </a:t>
            </a:r>
            <a:r xmlns:a="http://schemas.openxmlformats.org/drawingml/2006/main">
              <a:rPr lang="es" altLang="en-US" sz="1600" dirty="0"/>
              <a:t>y </a:t>
            </a:r>
            <a:r xmlns:a="http://schemas.openxmlformats.org/drawingml/2006/main">
              <a:rPr lang="es" altLang="en-US" b="1" dirty="0">
                <a:solidFill>
                  <a:srgbClr val="000000"/>
                </a:solidFill>
                <a:latin typeface="Courier New" panose="02070309020205020404" pitchFamily="49" charset="0"/>
              </a:rPr>
              <a:t>V()</a:t>
            </a:r>
          </a:p>
          <a:p>
            <a:pPr xmlns:a="http://schemas.openxmlformats.org/drawingml/2006/main">
              <a:lnSpc>
                <a:spcPct val="90000"/>
              </a:lnSpc>
            </a:pPr>
            <a:r xmlns:a="http://schemas.openxmlformats.org/drawingml/2006/main">
              <a:rPr lang="es" altLang="en-US" sz="1600" dirty="0"/>
              <a:t>Definición de la </a:t>
            </a:r>
            <a:r xmlns:a="http://schemas.openxmlformats.org/drawingml/2006/main">
              <a:rPr lang="es" altLang="en-US" b="1" dirty="0">
                <a:solidFill>
                  <a:srgbClr val="000000"/>
                </a:solidFill>
                <a:latin typeface="Courier New" panose="02070309020205020404" pitchFamily="49" charset="0"/>
              </a:rPr>
              <a:t>operación esperar ()</a:t>
            </a:r>
          </a:p>
          <a:p>
            <a:pPr xmlns:a="http://schemas.openxmlformats.org/drawingml/2006/main" lvl="1">
              <a:lnSpc>
                <a:spcPct val="90000"/>
              </a:lnSpc>
              <a:buFont typeface="Monotype Sorts" pitchFamily="-84" charset="2"/>
              <a:buNone/>
            </a:pPr>
            <a:r xmlns:a="http://schemas.openxmlformats.org/drawingml/2006/main">
              <a:rPr lang="es" altLang="en-US" b="1" dirty="0">
                <a:latin typeface="Courier New" panose="02070309020205020404" pitchFamily="49" charset="0"/>
                <a:sym typeface="Symbol" panose="05050102010706020507" pitchFamily="18" charset="2"/>
              </a:rPr>
              <a:t>espera(S) </a:t>
            </a:r>
            <a:r xmlns:a="http://schemas.openxmlformats.org/drawingml/2006/main">
              <a:rPr lang="es" altLang="en-US" sz="1600" b="1" dirty="0">
                <a:latin typeface="Courier New" panose="02070309020205020404" pitchFamily="49" charset="0"/>
                <a:sym typeface="Symbol" panose="05050102010706020507" pitchFamily="18" charset="2"/>
              </a:rPr>
              <a:t>{</a:t>
            </a:r>
          </a:p>
          <a:p>
            <a:pPr xmlns:a="http://schemas.openxmlformats.org/drawingml/2006/main" lvl="1">
              <a:lnSpc>
                <a:spcPct val="90000"/>
              </a:lnSpc>
              <a:buFont typeface="Monotype Sorts" pitchFamily="-84" charset="2"/>
              <a:buNone/>
            </a:pPr>
            <a:r xmlns:a="http://schemas.openxmlformats.org/drawingml/2006/main">
              <a:rPr lang="es" altLang="en-US" sz="1600" b="1" dirty="0">
                <a:latin typeface="Courier New" panose="02070309020205020404" pitchFamily="49" charset="0"/>
                <a:sym typeface="Symbol" panose="05050102010706020507" pitchFamily="18" charset="2"/>
              </a:rPr>
              <a:t>mientras (S &lt;= 0)</a:t>
            </a:r>
          </a:p>
          <a:p>
            <a:pPr xmlns:a="http://schemas.openxmlformats.org/drawingml/2006/main" lvl="1">
              <a:lnSpc>
                <a:spcPct val="90000"/>
              </a:lnSpc>
              <a:buFont typeface="Monotype Sorts" pitchFamily="-84" charset="2"/>
              <a:buNone/>
            </a:pPr>
            <a:r xmlns:a="http://schemas.openxmlformats.org/drawingml/2006/main">
              <a:rPr lang="es" altLang="en-US" sz="1600" b="1" dirty="0">
                <a:latin typeface="Courier New" panose="02070309020205020404" pitchFamily="49" charset="0"/>
                <a:sym typeface="Symbol" panose="05050102010706020507" pitchFamily="18" charset="2"/>
              </a:rPr>
              <a:t>; // espera ocupada</a:t>
            </a:r>
          </a:p>
          <a:p>
            <a:pPr xmlns:a="http://schemas.openxmlformats.org/drawingml/2006/main" lvl="1">
              <a:lnSpc>
                <a:spcPct val="90000"/>
              </a:lnSpc>
              <a:buFont typeface="Monotype Sorts" pitchFamily="-84" charset="2"/>
              <a:buNone/>
            </a:pPr>
            <a:r xmlns:a="http://schemas.openxmlformats.org/drawingml/2006/main">
              <a:rPr lang="es" altLang="en-US" sz="1600" b="1" dirty="0">
                <a:latin typeface="Courier New" panose="02070309020205020404" pitchFamily="49" charset="0"/>
                <a:sym typeface="Symbol" panose="05050102010706020507" pitchFamily="18" charset="2"/>
              </a:rPr>
              <a:t>S--;</a:t>
            </a:r>
          </a:p>
          <a:p>
            <a:pPr xmlns:a="http://schemas.openxmlformats.org/drawingml/2006/main" lvl="1">
              <a:lnSpc>
                <a:spcPct val="90000"/>
              </a:lnSpc>
              <a:buFont typeface="Monotype Sorts" pitchFamily="-84" charset="2"/>
              <a:buNone/>
            </a:pPr>
            <a:r xmlns:a="http://schemas.openxmlformats.org/drawingml/2006/main">
              <a:rPr lang="es" altLang="en-US" sz="1600" b="1" dirty="0">
                <a:latin typeface="Courier New" panose="02070309020205020404" pitchFamily="49" charset="0"/>
                <a:sym typeface="Symbol" panose="05050102010706020507" pitchFamily="18" charset="2"/>
              </a:rPr>
              <a:t>}</a:t>
            </a:r>
          </a:p>
          <a:p>
            <a:pPr xmlns:a="http://schemas.openxmlformats.org/drawingml/2006/main">
              <a:lnSpc>
                <a:spcPct val="90000"/>
              </a:lnSpc>
            </a:pPr>
            <a:r xmlns:a="http://schemas.openxmlformats.org/drawingml/2006/main">
              <a:rPr lang="es" altLang="en-US" sz="1600" dirty="0"/>
              <a:t>Definición de la </a:t>
            </a:r>
            <a:r xmlns:a="http://schemas.openxmlformats.org/drawingml/2006/main">
              <a:rPr lang="es" altLang="en-US" b="1" dirty="0">
                <a:solidFill>
                  <a:srgbClr val="000000"/>
                </a:solidFill>
                <a:latin typeface="Courier New" panose="02070309020205020404" pitchFamily="49" charset="0"/>
              </a:rPr>
              <a:t>operación señal()</a:t>
            </a:r>
            <a:endParaRPr xmlns:a="http://schemas.openxmlformats.org/drawingml/2006/main" lang="en-US" altLang="en-US" sz="1600" b="1" dirty="0">
              <a:latin typeface="Courier New" panose="02070309020205020404" pitchFamily="49" charset="0"/>
              <a:sym typeface="Symbol" panose="05050102010706020507" pitchFamily="18" charset="2"/>
            </a:endParaRPr>
          </a:p>
          <a:p>
            <a:pPr xmlns:a="http://schemas.openxmlformats.org/drawingml/2006/main" lvl="1">
              <a:lnSpc>
                <a:spcPct val="90000"/>
              </a:lnSpc>
              <a:buFont typeface="Monotype Sorts" pitchFamily="-84" charset="2"/>
              <a:buNone/>
            </a:pPr>
            <a:r xmlns:a="http://schemas.openxmlformats.org/drawingml/2006/main">
              <a:rPr lang="es" altLang="en-US" b="1" dirty="0">
                <a:latin typeface="Courier New" panose="02070309020205020404" pitchFamily="49" charset="0"/>
                <a:sym typeface="Symbol" panose="05050102010706020507" pitchFamily="18" charset="2"/>
              </a:rPr>
              <a:t>señal(S) </a:t>
            </a:r>
            <a:r xmlns:a="http://schemas.openxmlformats.org/drawingml/2006/main">
              <a:rPr lang="es" altLang="en-US" sz="1600" b="1" dirty="0">
                <a:latin typeface="Courier New" panose="02070309020205020404" pitchFamily="49" charset="0"/>
                <a:sym typeface="Symbol" panose="05050102010706020507" pitchFamily="18" charset="2"/>
              </a:rPr>
              <a:t>{</a:t>
            </a:r>
          </a:p>
          <a:p>
            <a:pPr xmlns:a="http://schemas.openxmlformats.org/drawingml/2006/main" lvl="1">
              <a:lnSpc>
                <a:spcPct val="90000"/>
              </a:lnSpc>
              <a:buFont typeface="Monotype Sorts" pitchFamily="-84" charset="2"/>
              <a:buNone/>
            </a:pPr>
            <a:r xmlns:a="http://schemas.openxmlformats.org/drawingml/2006/main">
              <a:rPr lang="es" altLang="en-US" sz="1600" b="1" dirty="0">
                <a:latin typeface="Courier New" panose="02070309020205020404" pitchFamily="49" charset="0"/>
                <a:sym typeface="Symbol" panose="05050102010706020507" pitchFamily="18" charset="2"/>
              </a:rPr>
              <a:t>S++;</a:t>
            </a:r>
          </a:p>
          <a:p>
            <a:pPr xmlns:a="http://schemas.openxmlformats.org/drawingml/2006/main" lvl="1">
              <a:lnSpc>
                <a:spcPct val="90000"/>
              </a:lnSpc>
              <a:buFont typeface="Monotype Sorts" pitchFamily="-84" charset="2"/>
              <a:buNone/>
            </a:pPr>
            <a:r xmlns:a="http://schemas.openxmlformats.org/drawingml/2006/main">
              <a:rPr lang="es" altLang="en-US" sz="1600" b="1" dirty="0">
                <a:latin typeface="Courier New" panose="02070309020205020404" pitchFamily="49" charset="0"/>
                <a:sym typeface="Symbol" panose="05050102010706020507" pitchFamily="18" charset="2"/>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xmlns:a="http://schemas.openxmlformats.org/drawingml/2006/main" eaLnBrk="1" hangingPunct="1"/>
            <a:r xmlns:a="http://schemas.openxmlformats.org/drawingml/2006/main">
              <a:rPr lang="es" altLang="en-US" dirty="0"/>
              <a:t>Semáforo (Cont.)</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9"/>
            <a:ext cx="6165851" cy="4252911"/>
          </a:xfrm>
        </p:spPr>
        <p:txBody>
          <a:bodyPr/>
          <a:lstStyle/>
          <a:p>
            <a:pPr xmlns:a="http://schemas.openxmlformats.org/drawingml/2006/main">
              <a:tabLst>
                <a:tab pos="2001838" algn="ctr"/>
                <a:tab pos="4513263" algn="ctr"/>
              </a:tabLst>
            </a:pPr>
            <a:r xmlns:a="http://schemas.openxmlformats.org/drawingml/2006/main">
              <a:rPr lang="es" altLang="en-US" b="1" dirty="0">
                <a:solidFill>
                  <a:srgbClr val="006699"/>
                </a:solidFill>
                <a:latin typeface="+mj-lt"/>
              </a:rPr>
              <a:t>Contando semáforo</a:t>
            </a:r>
            <a:r xmlns:a="http://schemas.openxmlformats.org/drawingml/2006/main">
              <a:rPr lang="es" altLang="en-US" b="1" dirty="0">
                <a:solidFill>
                  <a:srgbClr val="3366FF"/>
                </a:solidFill>
              </a:rPr>
              <a:t> </a:t>
            </a:r>
            <a:r xmlns:a="http://schemas.openxmlformats.org/drawingml/2006/main">
              <a:rPr lang="es" altLang="en-US" dirty="0"/>
              <a:t>– el valor entero puede abarcar un dominio sin restricciones</a:t>
            </a:r>
          </a:p>
          <a:p>
            <a:pPr xmlns:a="http://schemas.openxmlformats.org/drawingml/2006/main">
              <a:tabLst>
                <a:tab pos="2001838" algn="ctr"/>
                <a:tab pos="4513263" algn="ctr"/>
              </a:tabLst>
            </a:pPr>
            <a:r xmlns:a="http://schemas.openxmlformats.org/drawingml/2006/main">
              <a:rPr lang="es" altLang="en-US" b="1" dirty="0">
                <a:solidFill>
                  <a:srgbClr val="006699"/>
                </a:solidFill>
                <a:latin typeface="+mj-lt"/>
              </a:rPr>
              <a:t>Semáforo binario </a:t>
            </a:r>
            <a:r xmlns:a="http://schemas.openxmlformats.org/drawingml/2006/main">
              <a:rPr lang="es" altLang="en-US" dirty="0"/>
              <a:t>: el valor entero sólo puede oscilar entre 0 y 1</a:t>
            </a:r>
          </a:p>
          <a:p>
            <a:pPr xmlns:a="http://schemas.openxmlformats.org/drawingml/2006/main" lvl="1">
              <a:tabLst>
                <a:tab pos="2001838" algn="ctr"/>
                <a:tab pos="4513263" algn="ctr"/>
              </a:tabLst>
            </a:pPr>
            <a:r xmlns:a="http://schemas.openxmlformats.org/drawingml/2006/main">
              <a:rPr lang="es" altLang="en-US" dirty="0">
                <a:sym typeface="MT Extra" panose="05050102010205020202" pitchFamily="18" charset="2"/>
              </a:rPr>
              <a:t>Igual que un </a:t>
            </a:r>
            <a:r xmlns:a="http://schemas.openxmlformats.org/drawingml/2006/main">
              <a:rPr lang="es" altLang="en-US" b="1" dirty="0">
                <a:solidFill>
                  <a:srgbClr val="006699"/>
                </a:solidFill>
                <a:latin typeface="+mj-lt"/>
                <a:sym typeface="MT Extra" panose="05050102010205020202" pitchFamily="18" charset="2"/>
              </a:rPr>
              <a:t>bloqueo mutex</a:t>
            </a:r>
          </a:p>
          <a:p>
            <a:pPr xmlns:a="http://schemas.openxmlformats.org/drawingml/2006/main">
              <a:tabLst>
                <a:tab pos="2001838" algn="ctr"/>
                <a:tab pos="4513263" algn="ctr"/>
              </a:tabLst>
            </a:pPr>
            <a:r xmlns:a="http://schemas.openxmlformats.org/drawingml/2006/main">
              <a:rPr lang="es" altLang="en-US" dirty="0"/>
              <a:t>Puede implementar un semáforo de conteo </a:t>
            </a:r>
            <a:r xmlns:a="http://schemas.openxmlformats.org/drawingml/2006/main">
              <a:rPr lang="es" altLang="en-US" b="1" i="1" dirty="0">
                <a:solidFill>
                  <a:srgbClr val="000000"/>
                </a:solidFill>
              </a:rPr>
              <a:t>S </a:t>
            </a:r>
            <a:r xmlns:a="http://schemas.openxmlformats.org/drawingml/2006/main">
              <a:rPr lang="es" altLang="en-US" dirty="0"/>
              <a:t>como un semáforo binario</a:t>
            </a:r>
            <a:endParaRPr xmlns:a="http://schemas.openxmlformats.org/drawingml/2006/main" lang="en-US" altLang="en-US" b="1" dirty="0">
              <a:solidFill>
                <a:srgbClr val="3366FF"/>
              </a:solidFill>
            </a:endParaRPr>
          </a:p>
          <a:p>
            <a:pPr xmlns:a="http://schemas.openxmlformats.org/drawingml/2006/main">
              <a:tabLst>
                <a:tab pos="2001838" algn="ctr"/>
                <a:tab pos="4513263" algn="ctr"/>
              </a:tabLst>
            </a:pPr>
            <a:r xmlns:a="http://schemas.openxmlformats.org/drawingml/2006/main">
              <a:rPr lang="es" altLang="en-US" dirty="0">
                <a:sym typeface="MT Extra" panose="05050102010205020202" pitchFamily="18" charset="2"/>
              </a:rPr>
              <a:t>Con semáforos podemos resolver varios problemas de sincronización</a:t>
            </a:r>
          </a:p>
          <a:p>
            <a:pPr marL="0" indent="0">
              <a:buNone/>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714047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xmlns:a="http://schemas.openxmlformats.org/drawingml/2006/main" eaLnBrk="1" hangingPunct="1"/>
            <a:r xmlns:a="http://schemas.openxmlformats.org/drawingml/2006/main">
              <a:rPr lang="es" altLang="en-US" dirty="0"/>
              <a:t>Ejemplo de uso de semáforo</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6686551" cy="4468811"/>
          </a:xfrm>
        </p:spPr>
        <p:txBody>
          <a:bodyPr/>
          <a:lstStyle/>
          <a:p>
            <a:pPr xmlns:a="http://schemas.openxmlformats.org/drawingml/2006/main">
              <a:tabLst>
                <a:tab pos="2001838" algn="ctr"/>
                <a:tab pos="4513263" algn="ctr"/>
              </a:tabLst>
            </a:pPr>
            <a:r xmlns:a="http://schemas.openxmlformats.org/drawingml/2006/main">
              <a:rPr lang="es" altLang="en-US" dirty="0">
                <a:sym typeface="MT Extra" panose="05050102010205020202" pitchFamily="18" charset="2"/>
              </a:rPr>
              <a:t>Solución al problema de CS</a:t>
            </a:r>
          </a:p>
          <a:p>
            <a:pPr xmlns:a="http://schemas.openxmlformats.org/drawingml/2006/main" lvl="1">
              <a:tabLst>
                <a:tab pos="2001838" algn="ctr"/>
                <a:tab pos="4513263" algn="ctr"/>
              </a:tabLst>
            </a:pPr>
            <a:r xmlns:a="http://schemas.openxmlformats.org/drawingml/2006/main">
              <a:rPr lang="es" altLang="en-US" dirty="0">
                <a:sym typeface="MT Extra" panose="05050102010205020202" pitchFamily="18" charset="2"/>
              </a:rPr>
              <a:t>Cree un semáforo “ </a:t>
            </a: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mutex </a:t>
            </a:r>
            <a:r xmlns:a="http://schemas.openxmlformats.org/drawingml/2006/main">
              <a:rPr lang="es" altLang="en-US" dirty="0">
                <a:sym typeface="MT Extra" panose="05050102010205020202" pitchFamily="18" charset="2"/>
              </a:rPr>
              <a:t>” </a:t>
            </a:r>
            <a:r xmlns:a="http://schemas.openxmlformats.org/drawingml/2006/main">
              <a:rPr lang="es" altLang="ja-JP" dirty="0">
                <a:sym typeface="MT Extra" panose="05050102010205020202" pitchFamily="18" charset="2"/>
              </a:rPr>
              <a:t>inicializado a 1</a:t>
            </a:r>
          </a:p>
          <a:p>
            <a:pPr xmlns:a="http://schemas.openxmlformats.org/drawingml/2006/main" lvl="2">
              <a:buNone/>
              <a:tabLst>
                <a:tab pos="2001838" algn="ctr"/>
                <a:tab pos="4513263" algn="ctr"/>
              </a:tabLst>
            </a:pP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esperar (mutex);</a:t>
            </a:r>
          </a:p>
          <a:p>
            <a:pPr xmlns:a="http://schemas.openxmlformats.org/drawingml/2006/main" lvl="2">
              <a:buNone/>
              <a:tabLst>
                <a:tab pos="2001838" algn="ctr"/>
                <a:tab pos="4513263" algn="ctr"/>
              </a:tabLst>
            </a:pP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CS</a:t>
            </a:r>
          </a:p>
          <a:p>
            <a:pPr xmlns:a="http://schemas.openxmlformats.org/drawingml/2006/main" lvl="2">
              <a:buNone/>
              <a:tabLst>
                <a:tab pos="2001838" algn="ctr"/>
                <a:tab pos="4513263" algn="ctr"/>
              </a:tabLst>
            </a:pP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señal (mutex) </a:t>
            </a:r>
            <a:r xmlns:a="http://schemas.openxmlformats.org/drawingml/2006/main">
              <a:rPr lang="es" altLang="en-US" b="1" dirty="0">
                <a:solidFill>
                  <a:srgbClr val="0000FF"/>
                </a:solidFill>
                <a:latin typeface="Courier New" panose="02070309020205020404" pitchFamily="49" charset="0"/>
                <a:sym typeface="MT Extra" panose="05050102010205020202" pitchFamily="18" charset="2"/>
              </a:rPr>
              <a:t>;</a:t>
            </a:r>
            <a:endParaRPr xmlns:a="http://schemas.openxmlformats.org/drawingml/2006/main" lang="en-US" altLang="en-US" dirty="0">
              <a:sym typeface="MT Extra" panose="05050102010205020202" pitchFamily="18" charset="2"/>
            </a:endParaRPr>
          </a:p>
          <a:p>
            <a:pPr xmlns:a="http://schemas.openxmlformats.org/drawingml/2006/main">
              <a:tabLst>
                <a:tab pos="2001838" algn="ctr"/>
                <a:tab pos="4513263" algn="ctr"/>
              </a:tabLst>
            </a:pPr>
            <a:r xmlns:a="http://schemas.openxmlformats.org/drawingml/2006/main">
              <a:rPr lang="es" altLang="en-US" dirty="0">
                <a:sym typeface="MT Extra" panose="05050102010205020202" pitchFamily="18" charset="2"/>
              </a:rPr>
              <a:t>Considere </a:t>
            </a:r>
            <a:r xmlns:a="http://schemas.openxmlformats.org/drawingml/2006/main">
              <a:rPr lang="es" altLang="en-US" b="1" i="1" dirty="0">
                <a:sym typeface="MT Extra" panose="05050102010205020202" pitchFamily="18" charset="2"/>
              </a:rPr>
              <a:t>P </a:t>
            </a:r>
            <a:r xmlns:a="http://schemas.openxmlformats.org/drawingml/2006/main">
              <a:rPr lang="es" altLang="en-US" b="1" i="1" baseline="-25000" dirty="0">
                <a:sym typeface="MT Extra" panose="05050102010205020202" pitchFamily="18" charset="2"/>
              </a:rPr>
              <a:t>1</a:t>
            </a:r>
            <a:r xmlns:a="http://schemas.openxmlformats.org/drawingml/2006/main">
              <a:rPr lang="es" altLang="en-US" b="1" i="1" dirty="0">
                <a:sym typeface="MT Extra" panose="05050102010205020202" pitchFamily="18" charset="2"/>
              </a:rPr>
              <a:t> </a:t>
            </a:r>
            <a:r xmlns:a="http://schemas.openxmlformats.org/drawingml/2006/main">
              <a:rPr lang="es" altLang="en-US" dirty="0">
                <a:sym typeface="MT Extra" panose="05050102010205020202" pitchFamily="18" charset="2"/>
              </a:rPr>
              <a:t>y </a:t>
            </a:r>
            <a:r xmlns:a="http://schemas.openxmlformats.org/drawingml/2006/main">
              <a:rPr lang="es" altLang="en-US" b="1" i="1" dirty="0">
                <a:sym typeface="MT Extra" panose="05050102010205020202" pitchFamily="18" charset="2"/>
              </a:rPr>
              <a:t>P </a:t>
            </a:r>
            <a:r xmlns:a="http://schemas.openxmlformats.org/drawingml/2006/main">
              <a:rPr lang="es" altLang="en-US" b="1" i="1" baseline="-25000" dirty="0">
                <a:sym typeface="MT Extra" panose="05050102010205020202" pitchFamily="18" charset="2"/>
              </a:rPr>
              <a:t>2 </a:t>
            </a:r>
            <a:r xmlns:a="http://schemas.openxmlformats.org/drawingml/2006/main">
              <a:rPr lang="es" altLang="en-US" dirty="0">
                <a:sym typeface="MT Extra" panose="05050102010205020202" pitchFamily="18" charset="2"/>
              </a:rPr>
              <a:t>que con dos declaraciones </a:t>
            </a:r>
            <a:r xmlns:a="http://schemas.openxmlformats.org/drawingml/2006/main">
              <a:rPr lang="es" altLang="en-US" b="1" i="1" dirty="0">
                <a:sym typeface="MT Extra" panose="05050102010205020202" pitchFamily="18" charset="2"/>
              </a:rPr>
              <a:t>S </a:t>
            </a:r>
            <a:r xmlns:a="http://schemas.openxmlformats.org/drawingml/2006/main">
              <a:rPr lang="es" altLang="en-US" b="1" i="1" baseline="-25000" dirty="0">
                <a:sym typeface="MT Extra" panose="05050102010205020202" pitchFamily="18" charset="2"/>
              </a:rPr>
              <a:t>1</a:t>
            </a:r>
            <a:r xmlns:a="http://schemas.openxmlformats.org/drawingml/2006/main">
              <a:rPr lang="es" altLang="en-US" b="1" i="1" dirty="0">
                <a:sym typeface="MT Extra" panose="05050102010205020202" pitchFamily="18" charset="2"/>
              </a:rPr>
              <a:t> </a:t>
            </a:r>
            <a:r xmlns:a="http://schemas.openxmlformats.org/drawingml/2006/main">
              <a:rPr lang="es" altLang="en-US" dirty="0">
                <a:sym typeface="MT Extra" panose="05050102010205020202" pitchFamily="18" charset="2"/>
              </a:rPr>
              <a:t>y </a:t>
            </a:r>
            <a:r xmlns:a="http://schemas.openxmlformats.org/drawingml/2006/main">
              <a:rPr lang="es" altLang="en-US" b="1" i="1" dirty="0">
                <a:sym typeface="MT Extra" panose="05050102010205020202" pitchFamily="18" charset="2"/>
              </a:rPr>
              <a:t>S </a:t>
            </a:r>
            <a:r xmlns:a="http://schemas.openxmlformats.org/drawingml/2006/main">
              <a:rPr lang="es" altLang="en-US" b="1" i="1" baseline="-25000" dirty="0">
                <a:sym typeface="MT Extra" panose="05050102010205020202" pitchFamily="18" charset="2"/>
              </a:rPr>
              <a:t>2 </a:t>
            </a:r>
            <a:r xmlns:a="http://schemas.openxmlformats.org/drawingml/2006/main">
              <a:rPr lang="es" altLang="en-US" dirty="0">
                <a:sym typeface="MT Extra" panose="05050102010205020202" pitchFamily="18" charset="2"/>
              </a:rPr>
              <a:t>y el requisito</a:t>
            </a:r>
            <a:r xmlns:a="http://schemas.openxmlformats.org/drawingml/2006/main">
              <a:rPr lang="es" altLang="en-US" b="1" i="1" dirty="0">
                <a:sym typeface="MT Extra" panose="05050102010205020202" pitchFamily="18" charset="2"/>
              </a:rPr>
              <a:t> </a:t>
            </a:r>
            <a:r xmlns:a="http://schemas.openxmlformats.org/drawingml/2006/main">
              <a:rPr lang="es" altLang="en-US" dirty="0">
                <a:sym typeface="MT Extra" panose="05050102010205020202" pitchFamily="18" charset="2"/>
              </a:rPr>
              <a:t>que </a:t>
            </a:r>
            <a:r xmlns:a="http://schemas.openxmlformats.org/drawingml/2006/main">
              <a:rPr lang="es" altLang="en-US" b="1" i="1" dirty="0">
                <a:sym typeface="MT Extra" panose="05050102010205020202" pitchFamily="18" charset="2"/>
              </a:rPr>
              <a:t>S </a:t>
            </a:r>
            <a:r xmlns:a="http://schemas.openxmlformats.org/drawingml/2006/main">
              <a:rPr lang="es" altLang="en-US" b="1" i="1" baseline="-25000" dirty="0">
                <a:sym typeface="MT Extra" panose="05050102010205020202" pitchFamily="18" charset="2"/>
              </a:rPr>
              <a:t>1</a:t>
            </a:r>
            <a:r xmlns:a="http://schemas.openxmlformats.org/drawingml/2006/main">
              <a:rPr lang="es" altLang="en-US" b="1" i="1" dirty="0">
                <a:sym typeface="MT Extra" panose="05050102010205020202" pitchFamily="18" charset="2"/>
              </a:rPr>
              <a:t> </a:t>
            </a:r>
            <a:r xmlns:a="http://schemas.openxmlformats.org/drawingml/2006/main">
              <a:rPr lang="es" altLang="en-US" dirty="0">
                <a:sym typeface="MT Extra" panose="05050102010205020202" pitchFamily="18" charset="2"/>
              </a:rPr>
              <a:t>suceder antes de </a:t>
            </a:r>
            <a:r xmlns:a="http://schemas.openxmlformats.org/drawingml/2006/main">
              <a:rPr lang="es" altLang="en-US" b="1" i="1" dirty="0">
                <a:sym typeface="MT Extra" panose="05050102010205020202" pitchFamily="18" charset="2"/>
              </a:rPr>
              <a:t>S </a:t>
            </a:r>
            <a:r xmlns:a="http://schemas.openxmlformats.org/drawingml/2006/main">
              <a:rPr lang="es" altLang="en-US" b="1" i="1" baseline="-25000" dirty="0">
                <a:sym typeface="MT Extra" panose="05050102010205020202" pitchFamily="18" charset="2"/>
              </a:rPr>
              <a:t>2</a:t>
            </a:r>
          </a:p>
          <a:p>
            <a:pPr xmlns:a="http://schemas.openxmlformats.org/drawingml/2006/main" lvl="1">
              <a:tabLst>
                <a:tab pos="2001838" algn="ctr"/>
                <a:tab pos="4513263" algn="ctr"/>
              </a:tabLst>
            </a:pPr>
            <a:r xmlns:a="http://schemas.openxmlformats.org/drawingml/2006/main">
              <a:rPr lang="es" altLang="en-US" dirty="0">
                <a:sym typeface="MT Extra" panose="05050102010205020202" pitchFamily="18" charset="2"/>
              </a:rPr>
              <a:t>Cree una “ </a:t>
            </a:r>
            <a:r xmlns:a="http://schemas.openxmlformats.org/drawingml/2006/main">
              <a:rPr lang="es" altLang="ja-JP" b="1" dirty="0">
                <a:solidFill>
                  <a:srgbClr val="000000"/>
                </a:solidFill>
                <a:latin typeface="Courier New" panose="02070309020205020404" pitchFamily="49" charset="0"/>
                <a:sym typeface="MT Extra" panose="05050102010205020202" pitchFamily="18" charset="2"/>
              </a:rPr>
              <a:t>sincronización </a:t>
            </a:r>
            <a:r xmlns:a="http://schemas.openxmlformats.org/drawingml/2006/main">
              <a:rPr lang="es" altLang="en-US" dirty="0">
                <a:sym typeface="MT Extra" panose="05050102010205020202" pitchFamily="18" charset="2"/>
              </a:rPr>
              <a:t>” de semáforo </a:t>
            </a:r>
            <a:r xmlns:a="http://schemas.openxmlformats.org/drawingml/2006/main">
              <a:rPr lang="es" altLang="ja-JP" dirty="0">
                <a:sym typeface="MT Extra" panose="05050102010205020202" pitchFamily="18" charset="2"/>
              </a:rPr>
              <a:t>inicializada a 0</a:t>
            </a:r>
          </a:p>
          <a:p>
            <a:pPr xmlns:a="http://schemas.openxmlformats.org/drawingml/2006/main" lvl="2">
              <a:buNone/>
              <a:tabLst>
                <a:tab pos="2001838" algn="ctr"/>
                <a:tab pos="4513263" algn="ctr"/>
              </a:tabLst>
            </a:pP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P1:</a:t>
            </a:r>
          </a:p>
          <a:p>
            <a:pPr xmlns:a="http://schemas.openxmlformats.org/drawingml/2006/main" lvl="2">
              <a:buNone/>
              <a:tabLst>
                <a:tab pos="2001838" algn="ctr"/>
                <a:tab pos="4513263" algn="ctr"/>
              </a:tabLst>
            </a:pP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S1 </a:t>
            </a: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 </a:t>
            </a:r>
            <a:r xmlns:a="http://schemas.openxmlformats.org/drawingml/2006/main">
              <a:rPr lang="es" altLang="en-US" b="1" baseline="-25000" dirty="0">
                <a:solidFill>
                  <a:srgbClr val="000000"/>
                </a:solidFill>
                <a:latin typeface="Courier New" panose="02070309020205020404" pitchFamily="49" charset="0"/>
                <a:sym typeface="MT Extra" panose="05050102010205020202" pitchFamily="18" charset="2"/>
              </a:rPr>
              <a:t>_</a:t>
            </a:r>
          </a:p>
          <a:p>
            <a:pPr xmlns:a="http://schemas.openxmlformats.org/drawingml/2006/main" lvl="2">
              <a:buNone/>
              <a:tabLst>
                <a:tab pos="2001838" algn="ctr"/>
                <a:tab pos="4513263" algn="ctr"/>
              </a:tabLst>
            </a:pP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señal (sincronización);</a:t>
            </a:r>
          </a:p>
          <a:p>
            <a:pPr xmlns:a="http://schemas.openxmlformats.org/drawingml/2006/main" lvl="2">
              <a:buNone/>
              <a:tabLst>
                <a:tab pos="2001838" algn="ctr"/>
                <a:tab pos="4513263" algn="ctr"/>
              </a:tabLst>
            </a:pP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P2:</a:t>
            </a:r>
          </a:p>
          <a:p>
            <a:pPr xmlns:a="http://schemas.openxmlformats.org/drawingml/2006/main" lvl="2">
              <a:buNone/>
              <a:tabLst>
                <a:tab pos="2001838" algn="ctr"/>
                <a:tab pos="4513263" algn="ctr"/>
              </a:tabLst>
            </a:pP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esperar (sincronizar) </a:t>
            </a:r>
            <a:r xmlns:a="http://schemas.openxmlformats.org/drawingml/2006/main">
              <a:rPr lang="es" altLang="en-US" dirty="0">
                <a:solidFill>
                  <a:srgbClr val="0000FF"/>
                </a:solidFill>
                <a:sym typeface="MT Extra" panose="05050102010205020202" pitchFamily="18" charset="2"/>
              </a:rPr>
              <a:t>;</a:t>
            </a:r>
            <a:endParaRPr xmlns:a="http://schemas.openxmlformats.org/drawingml/2006/main" lang="en-US" altLang="en-US" b="1" dirty="0">
              <a:solidFill>
                <a:srgbClr val="000000"/>
              </a:solidFill>
              <a:latin typeface="Courier New" panose="02070309020205020404" pitchFamily="49" charset="0"/>
              <a:sym typeface="MT Extra" panose="05050102010205020202" pitchFamily="18" charset="2"/>
            </a:endParaRPr>
          </a:p>
          <a:p>
            <a:pPr xmlns:a="http://schemas.openxmlformats.org/drawingml/2006/main" lvl="2">
              <a:buNone/>
              <a:tabLst>
                <a:tab pos="2001838" algn="ctr"/>
                <a:tab pos="4513263" algn="ctr"/>
              </a:tabLst>
            </a:pP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S2 </a:t>
            </a: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 </a:t>
            </a:r>
            <a:endParaRPr xmlns:a="http://schemas.openxmlformats.org/drawingml/2006/main" lang="en-US" altLang="en-US" dirty="0">
              <a:sym typeface="MT Extra" panose="05050102010205020202" pitchFamily="18" charset="2"/>
            </a:endParaRPr>
            <a:r xmlns:a="http://schemas.openxmlformats.org/drawingml/2006/main">
              <a:rPr lang="es" altLang="en-US" b="1" baseline="-25000" dirty="0">
                <a:solidFill>
                  <a:srgbClr val="000000"/>
                </a:solidFill>
                <a:latin typeface="Courier New" panose="02070309020205020404" pitchFamily="49" charset="0"/>
                <a:sym typeface="MT Extra" panose="05050102010205020202" pitchFamily="18" charset="2"/>
              </a:rPr>
              <a:t>_</a:t>
            </a:r>
          </a:p>
          <a:p>
            <a:pPr>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1487304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1C2F0211-ABE5-4F4E-B53C-4F329D52DBCF}"/>
              </a:ext>
            </a:extLst>
          </p:cNvPr>
          <p:cNvSpPr>
            <a:spLocks noGrp="1" noChangeArrowheads="1"/>
          </p:cNvSpPr>
          <p:nvPr>
            <p:ph type="title"/>
          </p:nvPr>
        </p:nvSpPr>
        <p:spPr>
          <a:xfrm>
            <a:off x="457200" y="227824"/>
            <a:ext cx="8229600" cy="576263"/>
          </a:xfrm>
        </p:spPr>
        <p:txBody>
          <a:bodyPr/>
          <a:lstStyle/>
          <a:p>
            <a:pPr xmlns:a="http://schemas.openxmlformats.org/drawingml/2006/main" eaLnBrk="1" hangingPunct="1"/>
            <a:r xmlns:a="http://schemas.openxmlformats.org/drawingml/2006/main">
              <a:rPr lang="es" altLang="en-US" dirty="0"/>
              <a:t>Implementación de semáforo</a:t>
            </a:r>
          </a:p>
        </p:txBody>
      </p:sp>
      <p:sp>
        <p:nvSpPr>
          <p:cNvPr id="51202" name="Rectangle 3">
            <a:extLst>
              <a:ext uri="{FF2B5EF4-FFF2-40B4-BE49-F238E27FC236}">
                <a16:creationId xmlns:a16="http://schemas.microsoft.com/office/drawing/2014/main" id="{81C74B36-24EB-4A50-92A5-8C139CA647C1}"/>
              </a:ext>
            </a:extLst>
          </p:cNvPr>
          <p:cNvSpPr>
            <a:spLocks noGrp="1" noChangeArrowheads="1"/>
          </p:cNvSpPr>
          <p:nvPr>
            <p:ph idx="1"/>
          </p:nvPr>
        </p:nvSpPr>
        <p:spPr>
          <a:xfrm>
            <a:off x="869949" y="1157289"/>
            <a:ext cx="7338869" cy="4422630"/>
          </a:xfrm>
        </p:spPr>
        <p:txBody>
          <a:bodyPr/>
          <a:lstStyle/>
          <a:p>
            <a:r xmlns:a="http://schemas.openxmlformats.org/drawingml/2006/main">
              <a:rPr lang="es" altLang="en-US" dirty="0"/>
              <a:t>Debe garantizar que no haya dos procesos que puedan ejecutar </a:t>
            </a:r>
            <a:r xmlns:a="http://schemas.openxmlformats.org/drawingml/2006/main">
              <a:rPr lang="es" altLang="en-US" sz="2000" b="1" dirty="0">
                <a:latin typeface="Courier New" panose="02070309020205020404" pitchFamily="49" charset="0"/>
              </a:rPr>
              <a:t>wait() </a:t>
            </a:r>
            <a:r xmlns:a="http://schemas.openxmlformats.org/drawingml/2006/main">
              <a:rPr lang="es" altLang="en-US" dirty="0"/>
              <a:t>y </a:t>
            </a:r>
            <a:r xmlns:a="http://schemas.openxmlformats.org/drawingml/2006/main">
              <a:rPr lang="es" altLang="en-US" sz="2000" b="1" dirty="0">
                <a:latin typeface="Courier New" panose="02070309020205020404" pitchFamily="49" charset="0"/>
              </a:rPr>
              <a:t>signal() </a:t>
            </a:r>
            <a:r xmlns:a="http://schemas.openxmlformats.org/drawingml/2006/main">
              <a:rPr lang="es" altLang="en-US" dirty="0"/>
              <a:t>en el mismo semáforo al mismo tiempo.</a:t>
            </a:r>
          </a:p>
          <a:p>
            <a:r xmlns:a="http://schemas.openxmlformats.org/drawingml/2006/main">
              <a:rPr lang="es" altLang="en-US" dirty="0"/>
              <a:t>Por lo tanto, la implementación se convierte en el problema de la sección crítica donde el código </a:t>
            </a:r>
            <a:r xmlns:a="http://schemas.openxmlformats.org/drawingml/2006/main">
              <a:rPr lang="es" altLang="en-US" sz="2000" b="1" dirty="0">
                <a:latin typeface="Courier New" panose="02070309020205020404" pitchFamily="49" charset="0"/>
              </a:rPr>
              <a:t>de espera </a:t>
            </a:r>
            <a:r xmlns:a="http://schemas.openxmlformats.org/drawingml/2006/main">
              <a:rPr lang="es" altLang="en-US" dirty="0"/>
              <a:t>y </a:t>
            </a:r>
            <a:r xmlns:a="http://schemas.openxmlformats.org/drawingml/2006/main">
              <a:rPr lang="es" altLang="en-US" sz="2000" b="1" dirty="0">
                <a:latin typeface="Courier New" panose="02070309020205020404" pitchFamily="49" charset="0"/>
              </a:rPr>
              <a:t>señal </a:t>
            </a:r>
            <a:r xmlns:a="http://schemas.openxmlformats.org/drawingml/2006/main">
              <a:rPr lang="es" altLang="en-US" dirty="0"/>
              <a:t>se colocan en la sección crítica.</a:t>
            </a:r>
          </a:p>
          <a:p>
            <a:r xmlns:a="http://schemas.openxmlformats.org/drawingml/2006/main">
              <a:rPr lang="es" altLang="en-US" dirty="0"/>
              <a:t>Ahora podría estar </a:t>
            </a:r>
            <a:r xmlns:a="http://schemas.openxmlformats.org/drawingml/2006/main">
              <a:rPr lang="es" altLang="en-US" b="1" dirty="0">
                <a:solidFill>
                  <a:srgbClr val="006699"/>
                </a:solidFill>
                <a:latin typeface="+mj-lt"/>
              </a:rPr>
              <a:t>ocupado esperando </a:t>
            </a:r>
            <a:r xmlns:a="http://schemas.openxmlformats.org/drawingml/2006/main">
              <a:rPr lang="es" altLang="en-US" dirty="0"/>
              <a:t>en la implementación de la sección crítica</a:t>
            </a:r>
          </a:p>
          <a:p>
            <a:pPr xmlns:a="http://schemas.openxmlformats.org/drawingml/2006/main" lvl="1"/>
            <a:r xmlns:a="http://schemas.openxmlformats.org/drawingml/2006/main">
              <a:rPr lang="es" altLang="en-US" dirty="0"/>
              <a:t>Pero el código de implementación es corto.</a:t>
            </a:r>
          </a:p>
          <a:p>
            <a:pPr xmlns:a="http://schemas.openxmlformats.org/drawingml/2006/main" lvl="1"/>
            <a:r xmlns:a="http://schemas.openxmlformats.org/drawingml/2006/main">
              <a:rPr lang="es" altLang="en-US" dirty="0"/>
              <a:t>Espera poco ocupada si la sección crítica rara vez está ocupada</a:t>
            </a:r>
          </a:p>
          <a:p>
            <a:r xmlns:a="http://schemas.openxmlformats.org/drawingml/2006/main">
              <a:rPr lang="es" altLang="en-US" dirty="0"/>
              <a:t>Tenga en cuenta que las aplicaciones pueden pasar mucho tiempo en secciones críticas y, por lo tanto, esta no es una buena solución.</a:t>
            </a:r>
          </a:p>
          <a:p>
            <a:pPr xmlns:a="http://schemas.openxmlformats.org/drawingml/2006/main">
              <a:buFont typeface="Monotype Sorts" pitchFamily="-84" charset="2"/>
              <a:buNone/>
            </a:pPr>
            <a:r xmlns:a="http://schemas.openxmlformats.org/drawingml/2006/main">
              <a:rPr lang="es" altLang="en-US" dirty="0"/>
              <a:t> </a:t>
            </a:r>
          </a:p>
          <a:p>
            <a:pPr lvl="1">
              <a:buFont typeface="Monotype Sorts" pitchFamily="-84" charset="2"/>
              <a:buNone/>
            </a:pPr>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52295"/>
            <a:ext cx="8779199" cy="609600"/>
          </a:xfrm>
        </p:spPr>
        <p:txBody>
          <a:bodyPr/>
          <a:lstStyle/>
          <a:p>
            <a:pPr xmlns:a="http://schemas.openxmlformats.org/drawingml/2006/main" eaLnBrk="1" hangingPunct="1"/>
            <a:r xmlns:a="http://schemas.openxmlformats.org/drawingml/2006/main">
              <a:rPr lang="es" altLang="en-US" sz="2400" dirty="0"/>
              <a:t>Implementación de semáforo sin espera de ocupado</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5"/>
            <a:ext cx="7035111" cy="4740203"/>
          </a:xfrm>
        </p:spPr>
        <p:txBody>
          <a:bodyPr/>
          <a:lstStyle/>
          <a:p>
            <a:r xmlns:a="http://schemas.openxmlformats.org/drawingml/2006/main">
              <a:rPr lang="es" altLang="en-US" dirty="0"/>
              <a:t>Con cada semáforo hay una cola de espera asociada</a:t>
            </a:r>
          </a:p>
          <a:p>
            <a:r xmlns:a="http://schemas.openxmlformats.org/drawingml/2006/main">
              <a:rPr lang="es" altLang="en-US" dirty="0"/>
              <a:t>Cada entrada en una cola de espera tiene dos elementos de datos:</a:t>
            </a:r>
          </a:p>
          <a:p>
            <a:pPr xmlns:a="http://schemas.openxmlformats.org/drawingml/2006/main" lvl="1"/>
            <a:r xmlns:a="http://schemas.openxmlformats.org/drawingml/2006/main">
              <a:rPr lang="es" altLang="en-US" dirty="0"/>
              <a:t>Valor (de tipo entero)</a:t>
            </a:r>
          </a:p>
          <a:p>
            <a:pPr xmlns:a="http://schemas.openxmlformats.org/drawingml/2006/main" lvl="1"/>
            <a:r xmlns:a="http://schemas.openxmlformats.org/drawingml/2006/main">
              <a:rPr lang="es" altLang="en-US" dirty="0"/>
              <a:t>Puntero al siguiente registro de la lista</a:t>
            </a:r>
          </a:p>
          <a:p>
            <a:r xmlns:a="http://schemas.openxmlformats.org/drawingml/2006/main">
              <a:rPr lang="es" altLang="en-US" dirty="0"/>
              <a:t>Dos operaciones:</a:t>
            </a:r>
          </a:p>
          <a:p>
            <a:pPr xmlns:a="http://schemas.openxmlformats.org/drawingml/2006/main" lvl="1"/>
            <a:r xmlns:a="http://schemas.openxmlformats.org/drawingml/2006/main">
              <a:rPr lang="es" altLang="en-US" b="1" dirty="0">
                <a:solidFill>
                  <a:srgbClr val="006699"/>
                </a:solidFill>
                <a:latin typeface="+mj-lt"/>
              </a:rPr>
              <a:t>bloquear </a:t>
            </a:r>
            <a:r xmlns:a="http://schemas.openxmlformats.org/drawingml/2006/main">
              <a:rPr lang="es" altLang="en-US" dirty="0"/>
              <a:t>: coloque el proceso que invoca la operación en la cola de espera adecuada</a:t>
            </a:r>
          </a:p>
          <a:p>
            <a:pPr xmlns:a="http://schemas.openxmlformats.org/drawingml/2006/main" lvl="1"/>
            <a:r xmlns:a="http://schemas.openxmlformats.org/drawingml/2006/main">
              <a:rPr lang="es" altLang="en-US" b="1" dirty="0">
                <a:solidFill>
                  <a:srgbClr val="006699"/>
                </a:solidFill>
                <a:latin typeface="+mj-lt"/>
              </a:rPr>
              <a:t>despertar</a:t>
            </a:r>
            <a:r xmlns:a="http://schemas.openxmlformats.org/drawingml/2006/main">
              <a:rPr lang="es" altLang="en-US" dirty="0">
                <a:solidFill>
                  <a:srgbClr val="3366FF"/>
                </a:solidFill>
              </a:rPr>
              <a:t> </a:t>
            </a:r>
            <a:r xmlns:a="http://schemas.openxmlformats.org/drawingml/2006/main">
              <a:rPr lang="es" altLang="en-US" dirty="0"/>
              <a:t>– eliminar uno de los procesos en la cola de espera y colocarlo en la cola listo</a:t>
            </a:r>
          </a:p>
          <a:p>
            <a:pPr marL="0" indent="0">
              <a:buNone/>
            </a:pPr>
            <a:endParaRPr lang="en-US" altLang="en-US" dirty="0"/>
          </a:p>
          <a:p>
            <a:pPr lvl="1"/>
            <a:endParaRPr lang="en-US" altLang="en-US" dirty="0"/>
          </a:p>
          <a:p>
            <a:pPr xmlns:a="http://schemas.openxmlformats.org/drawingml/2006/main">
              <a:buFont typeface="Monotype Sorts" pitchFamily="-84" charset="2"/>
              <a:buNone/>
            </a:pPr>
            <a:r xmlns:a="http://schemas.openxmlformats.org/drawingml/2006/main">
              <a:rPr lang="es" altLang="en-US" dirty="0">
                <a:solidFill>
                  <a:srgbClr val="0000FF"/>
                </a:solidFill>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135423"/>
            <a:ext cx="8779199" cy="609600"/>
          </a:xfrm>
        </p:spPr>
        <p:txBody>
          <a:bodyPr/>
          <a:lstStyle/>
          <a:p>
            <a:pPr xmlns:a="http://schemas.openxmlformats.org/drawingml/2006/main" eaLnBrk="1" hangingPunct="1"/>
            <a:r xmlns:a="http://schemas.openxmlformats.org/drawingml/2006/main">
              <a:rPr lang="es" altLang="en-US" sz="2800" dirty="0"/>
              <a:t>Implementación sin espera de ocupado (Cont.)</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6"/>
            <a:ext cx="7582224" cy="4700588"/>
          </a:xfrm>
        </p:spPr>
        <p:txBody>
          <a:bodyPr/>
          <a:lstStyle/>
          <a:p>
            <a:endParaRPr lang="en-US" altLang="en-US" dirty="0"/>
          </a:p>
          <a:p>
            <a:r xmlns:a="http://schemas.openxmlformats.org/drawingml/2006/main">
              <a:rPr lang="es" altLang="en-US" dirty="0"/>
              <a:t>cola de espera</a:t>
            </a:r>
          </a:p>
          <a:p>
            <a:pPr xmlns:a="http://schemas.openxmlformats.org/drawingml/2006/main" marL="0" indent="0">
              <a:buNone/>
            </a:pPr>
            <a:r xmlns:a="http://schemas.openxmlformats.org/drawingml/2006/main">
              <a:rPr lang="es" altLang="en-US" b="1" dirty="0">
                <a:latin typeface="Courier New" panose="02070309020205020404" pitchFamily="49" charset="0"/>
              </a:rPr>
              <a:t>estructura typedef {</a:t>
            </a:r>
          </a:p>
          <a:p>
            <a:pPr xmlns:a="http://schemas.openxmlformats.org/drawingml/2006/main">
              <a:buFont typeface="Monotype Sorts" pitchFamily="-84" charset="2"/>
              <a:buNone/>
            </a:pPr>
            <a:r xmlns:a="http://schemas.openxmlformats.org/drawingml/2006/main">
              <a:rPr lang="es" altLang="en-US" b="1" dirty="0">
                <a:latin typeface="Courier New" panose="02070309020205020404" pitchFamily="49" charset="0"/>
              </a:rPr>
              <a:t>    </a:t>
            </a:r>
            <a:r xmlns:a="http://schemas.openxmlformats.org/drawingml/2006/main">
              <a:rPr lang="es" altLang="en-US" b="1" dirty="0">
                <a:latin typeface="Courier New" panose="02070309020205020404" pitchFamily="49" charset="0"/>
              </a:rPr>
              <a:t>valor </a:t>
            </a:r>
            <a:r xmlns:a="http://schemas.openxmlformats.org/drawingml/2006/main">
              <a:rPr lang="es" altLang="en-US" b="1" dirty="0" err="1">
                <a:latin typeface="Courier New" panose="02070309020205020404" pitchFamily="49" charset="0"/>
              </a:rPr>
              <a:t>entero ;</a:t>
            </a:r>
          </a:p>
          <a:p>
            <a:pPr xmlns:a="http://schemas.openxmlformats.org/drawingml/2006/main">
              <a:buFont typeface="Monotype Sorts" pitchFamily="-84" charset="2"/>
              <a:buNone/>
            </a:pPr>
            <a:r xmlns:a="http://schemas.openxmlformats.org/drawingml/2006/main">
              <a:rPr lang="es" altLang="en-US" b="1" dirty="0">
                <a:latin typeface="Courier New" panose="02070309020205020404" pitchFamily="49" charset="0"/>
              </a:rPr>
              <a:t>proceso de estructura * lista;</a:t>
            </a:r>
          </a:p>
          <a:p>
            <a:pPr xmlns:a="http://schemas.openxmlformats.org/drawingml/2006/main">
              <a:buFont typeface="Monotype Sorts" pitchFamily="-84" charset="2"/>
              <a:buNone/>
            </a:pPr>
            <a:r xmlns:a="http://schemas.openxmlformats.org/drawingml/2006/main">
              <a:rPr lang="es" altLang="en-US" b="1" dirty="0">
                <a:latin typeface="Courier New" panose="02070309020205020404" pitchFamily="49" charset="0"/>
              </a:rPr>
              <a:t>} semáforo;</a:t>
            </a:r>
          </a:p>
          <a:p>
            <a:endParaRPr lang="en-US" altLang="en-US" dirty="0"/>
          </a:p>
          <a:p>
            <a:pPr lvl="1"/>
            <a:endParaRPr lang="en-US" altLang="en-US" dirty="0"/>
          </a:p>
          <a:p>
            <a:pPr xmlns:a="http://schemas.openxmlformats.org/drawingml/2006/main">
              <a:buFont typeface="Monotype Sorts" pitchFamily="-84" charset="2"/>
              <a:buNone/>
            </a:pPr>
            <a:r xmlns:a="http://schemas.openxmlformats.org/drawingml/2006/main">
              <a:rPr lang="es" altLang="en-US" dirty="0">
                <a:solidFill>
                  <a:srgbClr val="0000FF"/>
                </a:solidFill>
              </a:rPr>
              <a:t>                        </a:t>
            </a:r>
          </a:p>
        </p:txBody>
      </p:sp>
    </p:spTree>
    <p:extLst>
      <p:ext uri="{BB962C8B-B14F-4D97-AF65-F5344CB8AC3E}">
        <p14:creationId xmlns:p14="http://schemas.microsoft.com/office/powerpoint/2010/main" val="107661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a16="http://schemas.microsoft.com/office/drawing/2014/main" id="{1BEBBC13-DD8A-4F8B-B4E0-C68E29E1B96B}"/>
              </a:ext>
            </a:extLst>
          </p:cNvPr>
          <p:cNvSpPr>
            <a:spLocks noGrp="1" noChangeArrowheads="1"/>
          </p:cNvSpPr>
          <p:nvPr>
            <p:ph type="title"/>
          </p:nvPr>
        </p:nvSpPr>
        <p:spPr>
          <a:xfrm>
            <a:off x="784225" y="215318"/>
            <a:ext cx="7902575" cy="576263"/>
          </a:xfrm>
        </p:spPr>
        <p:txBody>
          <a:bodyPr/>
          <a:lstStyle/>
          <a:p>
            <a:pPr xmlns:a="http://schemas.openxmlformats.org/drawingml/2006/main" eaLnBrk="1" hangingPunct="1"/>
            <a:r xmlns:a="http://schemas.openxmlformats.org/drawingml/2006/main">
              <a:rPr lang="es" altLang="en-US" dirty="0"/>
              <a:t>Fondo</a:t>
            </a:r>
          </a:p>
        </p:txBody>
      </p:sp>
      <p:sp>
        <p:nvSpPr>
          <p:cNvPr id="11266" name="Rectangle 5">
            <a:extLst>
              <a:ext uri="{FF2B5EF4-FFF2-40B4-BE49-F238E27FC236}">
                <a16:creationId xmlns:a16="http://schemas.microsoft.com/office/drawing/2014/main" id="{368FAB7E-F41C-4FB5-A127-15C3BFC35578}"/>
              </a:ext>
            </a:extLst>
          </p:cNvPr>
          <p:cNvSpPr>
            <a:spLocks noGrp="1" noChangeArrowheads="1"/>
          </p:cNvSpPr>
          <p:nvPr>
            <p:ph type="body" idx="1"/>
          </p:nvPr>
        </p:nvSpPr>
        <p:spPr>
          <a:xfrm>
            <a:off x="838588" y="1144200"/>
            <a:ext cx="7191909" cy="4851019"/>
          </a:xfrm>
        </p:spPr>
        <p:txBody>
          <a:bodyPr/>
          <a:lstStyle/>
          <a:p>
            <a:r xmlns:a="http://schemas.openxmlformats.org/drawingml/2006/main">
              <a:rPr lang="es" altLang="en-US" dirty="0"/>
              <a:t>Los procesos pueden ejecutarse simultáneamente.</a:t>
            </a:r>
          </a:p>
          <a:p>
            <a:pPr xmlns:a="http://schemas.openxmlformats.org/drawingml/2006/main" lvl="1"/>
            <a:r xmlns:a="http://schemas.openxmlformats.org/drawingml/2006/main">
              <a:rPr lang="es" altLang="en-US" dirty="0"/>
              <a:t>Puede ser interrumpido en cualquier momento, completando parcialmente la ejecución.</a:t>
            </a:r>
          </a:p>
          <a:p>
            <a:r xmlns:a="http://schemas.openxmlformats.org/drawingml/2006/main">
              <a:rPr lang="es" altLang="en-US" dirty="0"/>
              <a:t>El acceso simultáneo a datos compartidos puede provocar inconsistencia en los datos</a:t>
            </a:r>
          </a:p>
          <a:p>
            <a:r xmlns:a="http://schemas.openxmlformats.org/drawingml/2006/main">
              <a:rPr lang="es" altLang="en-US" dirty="0"/>
              <a:t>Mantener la coherencia de los datos requiere mecanismos para garantizar la ejecución ordenada de los procesos cooperativos.</a:t>
            </a:r>
          </a:p>
          <a:p>
            <a:r xmlns:a="http://schemas.openxmlformats.org/drawingml/2006/main">
              <a:rPr lang="es" altLang="en-US" dirty="0"/>
              <a:t>Ilustramos el problema en el capítulo 4 cuando consideramos el problema del Búfer Limitado con el uso de un contador que el productor y el consumidor actualizan simultáneamente. Lo que conduce a la condición de carrera.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669F922E-D0FD-4876-8B89-C6C21A7E370F}"/>
              </a:ext>
            </a:extLst>
          </p:cNvPr>
          <p:cNvSpPr>
            <a:spLocks noGrp="1" noChangeArrowheads="1"/>
          </p:cNvSpPr>
          <p:nvPr>
            <p:ph type="title"/>
          </p:nvPr>
        </p:nvSpPr>
        <p:spPr>
          <a:xfrm>
            <a:off x="1170528" y="104810"/>
            <a:ext cx="8356600" cy="581025"/>
          </a:xfrm>
        </p:spPr>
        <p:txBody>
          <a:bodyPr/>
          <a:lstStyle/>
          <a:p>
            <a:pPr xmlns:a="http://schemas.openxmlformats.org/drawingml/2006/main" eaLnBrk="1" hangingPunct="1"/>
            <a:r xmlns:a="http://schemas.openxmlformats.org/drawingml/2006/main">
              <a:rPr lang="es" altLang="en-US" sz="2800" dirty="0"/>
              <a:t>Implementación sin espera de ocupado (Cont.)</a:t>
            </a:r>
          </a:p>
        </p:txBody>
      </p:sp>
      <p:sp>
        <p:nvSpPr>
          <p:cNvPr id="55298" name="Rectangle 3">
            <a:extLst>
              <a:ext uri="{FF2B5EF4-FFF2-40B4-BE49-F238E27FC236}">
                <a16:creationId xmlns:a16="http://schemas.microsoft.com/office/drawing/2014/main" id="{E98F4248-9756-4C5B-BA54-44B5C180256E}"/>
              </a:ext>
            </a:extLst>
          </p:cNvPr>
          <p:cNvSpPr>
            <a:spLocks noGrp="1" noChangeArrowheads="1"/>
          </p:cNvSpPr>
          <p:nvPr>
            <p:ph idx="1"/>
          </p:nvPr>
        </p:nvSpPr>
        <p:spPr>
          <a:xfrm>
            <a:off x="1154113" y="901700"/>
            <a:ext cx="6122987" cy="5029200"/>
          </a:xfrm>
        </p:spPr>
        <p:txBody>
          <a:bodyPr/>
          <a:lstStyle/>
          <a:p>
            <a:pPr marL="0" indent="0">
              <a:buFont typeface="Monotype Sorts" pitchFamily="-84" charset="2"/>
              <a:buNone/>
            </a:pPr>
            <a:endParaRPr lang="en-US" altLang="en-US" sz="1400" b="1" dirty="0">
              <a:latin typeface="Courier New" panose="02070309020205020404" pitchFamily="49" charset="0"/>
            </a:endParaRPr>
          </a:p>
          <a:p>
            <a:pPr xmlns:a="http://schemas.openxmlformats.org/drawingml/2006/main" marL="0" indent="0">
              <a:buFont typeface="Monotype Sorts" pitchFamily="-84" charset="2"/>
              <a:buNone/>
            </a:pPr>
            <a:r xmlns:a="http://schemas.openxmlformats.org/drawingml/2006/main">
              <a:rPr lang="es" altLang="en-US" sz="1600" b="1" dirty="0">
                <a:latin typeface="Courier New" panose="02070309020205020404" pitchFamily="49" charset="0"/>
              </a:rPr>
              <a:t>esperar(semáforo *S) {</a:t>
            </a:r>
          </a:p>
          <a:p>
            <a:pPr xmlns:a="http://schemas.openxmlformats.org/drawingml/2006/main" marL="0" indent="0">
              <a:buFont typeface="Monotype Sorts" pitchFamily="-84" charset="2"/>
              <a:buNone/>
            </a:pPr>
            <a:r xmlns:a="http://schemas.openxmlformats.org/drawingml/2006/main">
              <a:rPr lang="es" altLang="en-US" sz="1600" b="1" dirty="0">
                <a:latin typeface="Courier New" panose="02070309020205020404" pitchFamily="49" charset="0"/>
              </a:rPr>
              <a:t>S-&gt;valor--;</a:t>
            </a:r>
          </a:p>
          <a:p>
            <a:pPr xmlns:a="http://schemas.openxmlformats.org/drawingml/2006/main" marL="0" indent="0">
              <a:buFont typeface="Monotype Sorts" pitchFamily="-84" charset="2"/>
              <a:buNone/>
            </a:pPr>
            <a:r xmlns:a="http://schemas.openxmlformats.org/drawingml/2006/main">
              <a:rPr lang="es" altLang="en-US" sz="1600" b="1" dirty="0">
                <a:latin typeface="Courier New" panose="02070309020205020404" pitchFamily="49" charset="0"/>
              </a:rPr>
              <a:t>if (S-&gt;valor &lt; 0) { </a:t>
            </a:r>
            <a:br xmlns:a="http://schemas.openxmlformats.org/drawingml/2006/main">
              <a:rPr lang="en-US" altLang="en-US" sz="1600" b="1" dirty="0">
                <a:latin typeface="Courier New" panose="02070309020205020404" pitchFamily="49" charset="0"/>
              </a:rPr>
            </a:br>
            <a:r xmlns:a="http://schemas.openxmlformats.org/drawingml/2006/main">
              <a:rPr lang="es" altLang="en-US" sz="1600" b="1" dirty="0">
                <a:latin typeface="Courier New" panose="02070309020205020404" pitchFamily="49" charset="0"/>
              </a:rPr>
              <a:t>agregue este proceso a S-&gt;lista;</a:t>
            </a:r>
          </a:p>
          <a:p>
            <a:pPr xmlns:a="http://schemas.openxmlformats.org/drawingml/2006/main" marL="0" indent="0">
              <a:buFont typeface="Monotype Sorts" pitchFamily="-84" charset="2"/>
              <a:buNone/>
            </a:pPr>
            <a:r xmlns:a="http://schemas.openxmlformats.org/drawingml/2006/main">
              <a:rPr lang="es" altLang="en-US" sz="1600" b="1" dirty="0">
                <a:latin typeface="Courier New" panose="02070309020205020404" pitchFamily="49" charset="0"/>
              </a:rPr>
              <a:t>bloquear();</a:t>
            </a:r>
          </a:p>
          <a:p>
            <a:pPr xmlns:a="http://schemas.openxmlformats.org/drawingml/2006/main" marL="0" indent="0">
              <a:buFont typeface="Monotype Sorts" pitchFamily="-84" charset="2"/>
              <a:buNone/>
            </a:pPr>
            <a:r xmlns:a="http://schemas.openxmlformats.org/drawingml/2006/main">
              <a:rPr lang="es" altLang="en-US" sz="1600" b="1" dirty="0">
                <a:latin typeface="Courier New" panose="02070309020205020404" pitchFamily="49" charset="0"/>
              </a:rPr>
              <a:t>}</a:t>
            </a:r>
          </a:p>
          <a:p>
            <a:pPr xmlns:a="http://schemas.openxmlformats.org/drawingml/2006/main" marL="0" indent="0">
              <a:buFont typeface="Monotype Sorts" pitchFamily="-84" charset="2"/>
              <a:buNone/>
            </a:pPr>
            <a:r xmlns:a="http://schemas.openxmlformats.org/drawingml/2006/main">
              <a:rPr lang="es" altLang="en-US" sz="1600" b="1" dirty="0">
                <a:latin typeface="Courier New" panose="02070309020205020404" pitchFamily="49" charset="0"/>
              </a:rPr>
              <a:t>}</a:t>
            </a:r>
          </a:p>
          <a:p>
            <a:pPr marL="0" indent="0">
              <a:buFont typeface="Monotype Sorts" pitchFamily="-84" charset="2"/>
              <a:buNone/>
            </a:pPr>
            <a:endParaRPr lang="en-US" altLang="en-US" sz="1600" b="1" dirty="0">
              <a:latin typeface="Courier New" panose="02070309020205020404" pitchFamily="49" charset="0"/>
            </a:endParaRPr>
          </a:p>
          <a:p>
            <a:pPr xmlns:a="http://schemas.openxmlformats.org/drawingml/2006/main" marL="0" indent="0">
              <a:buFont typeface="Monotype Sorts" pitchFamily="-84" charset="2"/>
              <a:buNone/>
            </a:pPr>
            <a:r xmlns:a="http://schemas.openxmlformats.org/drawingml/2006/main">
              <a:rPr lang="es" altLang="en-US" sz="1600" b="1" dirty="0">
                <a:latin typeface="Courier New" panose="02070309020205020404" pitchFamily="49" charset="0"/>
              </a:rPr>
              <a:t>señal(semáforo *S) {</a:t>
            </a:r>
          </a:p>
          <a:p>
            <a:pPr xmlns:a="http://schemas.openxmlformats.org/drawingml/2006/main" marL="0" indent="0">
              <a:buFont typeface="Monotype Sorts" pitchFamily="-84" charset="2"/>
              <a:buNone/>
            </a:pPr>
            <a:r xmlns:a="http://schemas.openxmlformats.org/drawingml/2006/main">
              <a:rPr lang="es" altLang="en-US" sz="1600" b="1" dirty="0">
                <a:latin typeface="Courier New" panose="02070309020205020404" pitchFamily="49" charset="0"/>
              </a:rPr>
              <a:t>S-&gt;valor++;</a:t>
            </a:r>
          </a:p>
          <a:p>
            <a:pPr xmlns:a="http://schemas.openxmlformats.org/drawingml/2006/main" marL="0" indent="0">
              <a:buFont typeface="Monotype Sorts" pitchFamily="-84" charset="2"/>
              <a:buNone/>
            </a:pPr>
            <a:r xmlns:a="http://schemas.openxmlformats.org/drawingml/2006/main">
              <a:rPr lang="es" altLang="en-US" sz="1600" b="1" dirty="0">
                <a:latin typeface="Courier New" panose="02070309020205020404" pitchFamily="49" charset="0"/>
              </a:rPr>
              <a:t>if (S-&gt;valor &lt;= 0) { </a:t>
            </a:r>
            <a:br xmlns:a="http://schemas.openxmlformats.org/drawingml/2006/main">
              <a:rPr lang="en-US" altLang="en-US" sz="1600" b="1" dirty="0">
                <a:latin typeface="Courier New" panose="02070309020205020404" pitchFamily="49" charset="0"/>
              </a:rPr>
            </a:br>
            <a:r xmlns:a="http://schemas.openxmlformats.org/drawingml/2006/main">
              <a:rPr lang="es" altLang="en-US" sz="1600" b="1" dirty="0">
                <a:latin typeface="Courier New" panose="02070309020205020404" pitchFamily="49" charset="0"/>
              </a:rPr>
              <a:t>eliminar un proceso P de S-&gt;lista;</a:t>
            </a:r>
          </a:p>
          <a:p>
            <a:pPr xmlns:a="http://schemas.openxmlformats.org/drawingml/2006/main" marL="0" indent="0">
              <a:buFont typeface="Monotype Sorts" pitchFamily="-84" charset="2"/>
              <a:buNone/>
            </a:pPr>
            <a:r xmlns:a="http://schemas.openxmlformats.org/drawingml/2006/main">
              <a:rPr lang="es" altLang="en-US" sz="1600" b="1" dirty="0">
                <a:latin typeface="Courier New" panose="02070309020205020404" pitchFamily="49" charset="0"/>
              </a:rPr>
              <a:t>levantarse);</a:t>
            </a:r>
          </a:p>
          <a:p>
            <a:pPr xmlns:a="http://schemas.openxmlformats.org/drawingml/2006/main" marL="0" indent="0">
              <a:buFont typeface="Monotype Sorts" pitchFamily="-84" charset="2"/>
              <a:buNone/>
            </a:pPr>
            <a:r xmlns:a="http://schemas.openxmlformats.org/drawingml/2006/main">
              <a:rPr lang="es" altLang="en-US" sz="1600" b="1" dirty="0">
                <a:latin typeface="Courier New" panose="02070309020205020404" pitchFamily="49" charset="0"/>
              </a:rPr>
              <a:t>}</a:t>
            </a:r>
          </a:p>
          <a:p>
            <a:pPr xmlns:a="http://schemas.openxmlformats.org/drawingml/2006/main" marL="0" indent="0">
              <a:buFont typeface="Monotype Sorts" pitchFamily="-84" charset="2"/>
              <a:buNone/>
            </a:pPr>
            <a:r xmlns:a="http://schemas.openxmlformats.org/drawingml/2006/main">
              <a:rPr lang="es" altLang="en-US" sz="1600" b="1" dirty="0">
                <a:latin typeface="Courier New" panose="02070309020205020404" pitchFamily="49" charset="0"/>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xmlns:a="http://schemas.openxmlformats.org/drawingml/2006/main" eaLnBrk="1" hangingPunct="1"/>
            <a:r xmlns:a="http://schemas.openxmlformats.org/drawingml/2006/main">
              <a:rPr lang="es" altLang="en-US" dirty="0"/>
              <a:t>Problemas con los semáforos</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8" y="1282700"/>
            <a:ext cx="6959600" cy="4860925"/>
          </a:xfrm>
        </p:spPr>
        <p:txBody>
          <a:bodyPr/>
          <a:lstStyle/>
          <a:p>
            <a:r xmlns:a="http://schemas.openxmlformats.org/drawingml/2006/main">
              <a:rPr lang="es" altLang="en-US" dirty="0"/>
              <a:t>Uso incorrecto de operaciones de semáforo:</a:t>
            </a:r>
            <a:br xmlns:a="http://schemas.openxmlformats.org/drawingml/2006/main">
              <a:rPr lang="en-US" altLang="en-US" dirty="0"/>
            </a:br>
            <a:endParaRPr xmlns:a="http://schemas.openxmlformats.org/drawingml/2006/main" lang="en-US" altLang="en-US" dirty="0"/>
          </a:p>
          <a:p>
            <a:pPr xmlns:a="http://schemas.openxmlformats.org/drawingml/2006/main" lvl="1"/>
            <a:r xmlns:a="http://schemas.openxmlformats.org/drawingml/2006/main">
              <a:rPr lang="es" altLang="en-US" dirty="0"/>
              <a:t> </a:t>
            </a:r>
            <a:r xmlns:a="http://schemas.openxmlformats.org/drawingml/2006/main">
              <a:rPr lang="es" altLang="en-US" b="1" dirty="0">
                <a:latin typeface="Courier New" panose="02070309020205020404" pitchFamily="49" charset="0"/>
                <a:cs typeface="Courier New" panose="02070309020205020404" pitchFamily="49" charset="0"/>
              </a:rPr>
              <a:t>señal (mutex)…. esperar (mutex)</a:t>
            </a:r>
            <a:br xmlns:a="http://schemas.openxmlformats.org/drawingml/2006/main">
              <a:rPr lang="en-US" altLang="en-US" b="1" dirty="0">
                <a:latin typeface="Courier New" panose="02070309020205020404" pitchFamily="49" charset="0"/>
                <a:cs typeface="Courier New" panose="02070309020205020404" pitchFamily="49" charset="0"/>
              </a:rPr>
            </a:br>
            <a:endParaRPr xmlns:a="http://schemas.openxmlformats.org/drawingml/2006/main" lang="en-US" altLang="en-US" b="1" dirty="0">
              <a:latin typeface="Courier New" panose="02070309020205020404" pitchFamily="49" charset="0"/>
              <a:cs typeface="Courier New" panose="02070309020205020404" pitchFamily="49" charset="0"/>
            </a:endParaRPr>
          </a:p>
          <a:p>
            <a:pPr xmlns:a="http://schemas.openxmlformats.org/drawingml/2006/main" lvl="1"/>
            <a:r xmlns:a="http://schemas.openxmlformats.org/drawingml/2006/main">
              <a:rPr lang="es" altLang="en-US" dirty="0"/>
              <a:t> </a:t>
            </a:r>
            <a:r xmlns:a="http://schemas.openxmlformats.org/drawingml/2006/main">
              <a:rPr lang="es" altLang="en-US" b="1" dirty="0">
                <a:latin typeface="Courier New" panose="02070309020205020404" pitchFamily="49" charset="0"/>
                <a:cs typeface="Courier New" panose="02070309020205020404" pitchFamily="49" charset="0"/>
              </a:rPr>
              <a:t>esperar(mutex) … esperar(mutex)</a:t>
            </a:r>
          </a:p>
          <a:p>
            <a:pPr lvl="1"/>
            <a:endParaRPr lang="en-US" altLang="en-US" b="1" dirty="0">
              <a:latin typeface="Courier New" panose="02070309020205020404" pitchFamily="49" charset="0"/>
              <a:cs typeface="Courier New" panose="02070309020205020404" pitchFamily="49" charset="0"/>
            </a:endParaRPr>
          </a:p>
          <a:p>
            <a:pPr xmlns:a="http://schemas.openxmlformats.org/drawingml/2006/main" lvl="1"/>
            <a:r xmlns:a="http://schemas.openxmlformats.org/drawingml/2006/main">
              <a:rPr lang="es" altLang="en-US" dirty="0"/>
              <a:t>Omisión de </a:t>
            </a:r>
            <a:r xmlns:a="http://schemas.openxmlformats.org/drawingml/2006/main">
              <a:rPr lang="es" altLang="en-US" b="1" dirty="0">
                <a:latin typeface="Courier New" panose="02070309020205020404" pitchFamily="49" charset="0"/>
                <a:cs typeface="Courier New" panose="02070309020205020404" pitchFamily="49" charset="0"/>
              </a:rPr>
              <a:t>espera (mutex) </a:t>
            </a:r>
            <a:r xmlns:a="http://schemas.openxmlformats.org/drawingml/2006/main">
              <a:rPr lang="es" altLang="en-US" dirty="0"/>
              <a:t>y/o </a:t>
            </a:r>
            <a:r xmlns:a="http://schemas.openxmlformats.org/drawingml/2006/main">
              <a:rPr lang="es" altLang="en-US" b="1" dirty="0">
                <a:latin typeface="Courier New" panose="02070309020205020404" pitchFamily="49" charset="0"/>
                <a:cs typeface="Courier New" panose="02070309020205020404" pitchFamily="49" charset="0"/>
              </a:rPr>
              <a:t>señal (mutex)</a:t>
            </a:r>
            <a:endParaRPr xmlns:a="http://schemas.openxmlformats.org/drawingml/2006/main" lang="en-US" altLang="en-US" dirty="0"/>
          </a:p>
          <a:p>
            <a:pPr lvl="1"/>
            <a:endParaRPr lang="en-US" altLang="en-US" dirty="0"/>
          </a:p>
          <a:p>
            <a:r xmlns:a="http://schemas.openxmlformats.org/drawingml/2006/main">
              <a:rPr lang="es" altLang="en-US" dirty="0"/>
              <a:t>Estos (y otros) son ejemplos de lo que puede ocurrir cuando los semáforos y otras herramientas de sincronización se utilizan incorrectamente.</a:t>
            </a:r>
          </a:p>
          <a:p>
            <a:endParaRPr lang="en-US" altLang="en-US" dirty="0"/>
          </a:p>
          <a:p>
            <a:endParaRPr lang="en-US" altLang="en-US" dirty="0"/>
          </a:p>
          <a:p>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D8EF5652-864F-45D9-B03A-C5641C84E4D5}"/>
              </a:ext>
            </a:extLst>
          </p:cNvPr>
          <p:cNvSpPr>
            <a:spLocks noGrp="1" noChangeArrowheads="1"/>
          </p:cNvSpPr>
          <p:nvPr>
            <p:ph type="title"/>
          </p:nvPr>
        </p:nvSpPr>
        <p:spPr>
          <a:xfrm>
            <a:off x="457200" y="222868"/>
            <a:ext cx="8229600" cy="576262"/>
          </a:xfrm>
        </p:spPr>
        <p:txBody>
          <a:bodyPr/>
          <a:lstStyle/>
          <a:p>
            <a:pPr xmlns:a="http://schemas.openxmlformats.org/drawingml/2006/main" eaLnBrk="1" hangingPunct="1"/>
            <a:r xmlns:a="http://schemas.openxmlformats.org/drawingml/2006/main">
              <a:rPr lang="es" altLang="en-US" dirty="0"/>
              <a:t>Monitores</a:t>
            </a:r>
          </a:p>
        </p:txBody>
      </p:sp>
      <p:sp>
        <p:nvSpPr>
          <p:cNvPr id="59394" name="Rectangle 3">
            <a:extLst>
              <a:ext uri="{FF2B5EF4-FFF2-40B4-BE49-F238E27FC236}">
                <a16:creationId xmlns:a16="http://schemas.microsoft.com/office/drawing/2014/main" id="{FD3AB3C2-A7A5-4526-A61F-5C1CB7C4C0BB}"/>
              </a:ext>
            </a:extLst>
          </p:cNvPr>
          <p:cNvSpPr>
            <a:spLocks noGrp="1" noChangeArrowheads="1"/>
          </p:cNvSpPr>
          <p:nvPr>
            <p:ph idx="1"/>
          </p:nvPr>
        </p:nvSpPr>
        <p:spPr>
          <a:xfrm>
            <a:off x="855663" y="1209675"/>
            <a:ext cx="7691178" cy="4860925"/>
          </a:xfrm>
        </p:spPr>
        <p:txBody>
          <a:bodyPr/>
          <a:lstStyle/>
          <a:p>
            <a:pPr xmlns:a="http://schemas.openxmlformats.org/drawingml/2006/main">
              <a:lnSpc>
                <a:spcPct val="80000"/>
              </a:lnSpc>
            </a:pPr>
            <a:r xmlns:a="http://schemas.openxmlformats.org/drawingml/2006/main">
              <a:rPr lang="es" altLang="en-US" dirty="0"/>
              <a:t>Una abstracción de alto nivel que proporciona un mecanismo conveniente y eficaz para la sincronización de procesos.</a:t>
            </a:r>
          </a:p>
          <a:p>
            <a:pPr xmlns:a="http://schemas.openxmlformats.org/drawingml/2006/main">
              <a:lnSpc>
                <a:spcPct val="80000"/>
              </a:lnSpc>
            </a:pPr>
            <a:r xmlns:a="http://schemas.openxmlformats.org/drawingml/2006/main">
              <a:rPr lang="es" altLang="en-US" i="1" dirty="0"/>
              <a:t>Tipo de datos abstractos </a:t>
            </a:r>
            <a:r xmlns:a="http://schemas.openxmlformats.org/drawingml/2006/main">
              <a:rPr lang="es" altLang="en-US" dirty="0"/>
              <a:t>, variables internas a las que solo se puede acceder mediante código dentro del procedimiento</a:t>
            </a:r>
          </a:p>
          <a:p>
            <a:pPr xmlns:a="http://schemas.openxmlformats.org/drawingml/2006/main">
              <a:lnSpc>
                <a:spcPct val="80000"/>
              </a:lnSpc>
            </a:pPr>
            <a:r xmlns:a="http://schemas.openxmlformats.org/drawingml/2006/main">
              <a:rPr lang="es" altLang="en-US" dirty="0"/>
              <a:t>Sólo un proceso puede estar activo dentro del monitor a la vez</a:t>
            </a:r>
          </a:p>
          <a:p>
            <a:pPr xmlns:a="http://schemas.openxmlformats.org/drawingml/2006/main">
              <a:lnSpc>
                <a:spcPct val="80000"/>
              </a:lnSpc>
            </a:pPr>
            <a:r xmlns:a="http://schemas.openxmlformats.org/drawingml/2006/main">
              <a:rPr lang="es" altLang="en-US" dirty="0"/>
              <a:t>Sintaxis de pseudocódigo de un monitor:</a:t>
            </a:r>
          </a:p>
          <a:p>
            <a:pPr lvl="2">
              <a:lnSpc>
                <a:spcPct val="80000"/>
              </a:lnSpc>
              <a:buFont typeface="Webdings" panose="05030102010509060703" pitchFamily="18" charset="2"/>
              <a:buNone/>
            </a:pPr>
            <a:endParaRPr lang="en-US" altLang="en-US" sz="1400" dirty="0">
              <a:solidFill>
                <a:srgbClr val="0000FF"/>
              </a:solidFill>
            </a:endParaRPr>
          </a:p>
          <a:p>
            <a:pPr xmlns:a="http://schemas.openxmlformats.org/drawingml/2006/main" lvl="2">
              <a:lnSpc>
                <a:spcPct val="80000"/>
              </a:lnSpc>
              <a:buFont typeface="Webdings" panose="05030102010509060703" pitchFamily="18" charset="2"/>
              <a:buNone/>
            </a:pPr>
            <a:r xmlns:a="http://schemas.openxmlformats.org/drawingml/2006/main">
              <a:rPr lang="es" altLang="en-US" sz="1600" b="1" dirty="0">
                <a:solidFill>
                  <a:srgbClr val="000000"/>
                </a:solidFill>
                <a:latin typeface="Courier New" panose="02070309020205020404" pitchFamily="49" charset="0"/>
              </a:rPr>
              <a:t>monitor nombre-monitor</a:t>
            </a:r>
          </a:p>
          <a:p>
            <a:pPr xmlns:a="http://schemas.openxmlformats.org/drawingml/2006/main" lvl="2">
              <a:lnSpc>
                <a:spcPct val="80000"/>
              </a:lnSpc>
              <a:buFont typeface="Webdings" panose="05030102010509060703" pitchFamily="18" charset="2"/>
              <a:buNone/>
            </a:pPr>
            <a:r xmlns:a="http://schemas.openxmlformats.org/drawingml/2006/main">
              <a:rPr lang="es" altLang="en-US" sz="1600" b="1" dirty="0">
                <a:solidFill>
                  <a:srgbClr val="000000"/>
                </a:solidFill>
                <a:latin typeface="Courier New" panose="02070309020205020404" pitchFamily="49" charset="0"/>
              </a:rPr>
              <a:t>{</a:t>
            </a:r>
          </a:p>
          <a:p>
            <a:pPr xmlns:a="http://schemas.openxmlformats.org/drawingml/2006/main" lvl="2">
              <a:lnSpc>
                <a:spcPct val="80000"/>
              </a:lnSpc>
              <a:buFont typeface="Webdings" panose="05030102010509060703" pitchFamily="18" charset="2"/>
              <a:buNone/>
            </a:pPr>
            <a:r xmlns:a="http://schemas.openxmlformats.org/drawingml/2006/main">
              <a:rPr lang="es" altLang="en-US" sz="1600" b="1" dirty="0">
                <a:solidFill>
                  <a:srgbClr val="000000"/>
                </a:solidFill>
                <a:latin typeface="Courier New" panose="02070309020205020404" pitchFamily="49" charset="0"/>
              </a:rPr>
              <a:t>// declaraciones de variables compartidas</a:t>
            </a:r>
          </a:p>
          <a:p>
            <a:pPr xmlns:a="http://schemas.openxmlformats.org/drawingml/2006/main" lvl="2">
              <a:lnSpc>
                <a:spcPct val="80000"/>
              </a:lnSpc>
              <a:buFont typeface="Webdings" panose="05030102010509060703" pitchFamily="18" charset="2"/>
              <a:buNone/>
            </a:pPr>
            <a:r xmlns:a="http://schemas.openxmlformats.org/drawingml/2006/main">
              <a:rPr lang="es" altLang="en-US" sz="1600" b="1" dirty="0">
                <a:solidFill>
                  <a:srgbClr val="000000"/>
                </a:solidFill>
                <a:latin typeface="Courier New" panose="02070309020205020404" pitchFamily="49" charset="0"/>
              </a:rPr>
              <a:t>procedimiento P1 (…) {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xmlns:a="http://schemas.openxmlformats.org/drawingml/2006/main" lvl="2">
              <a:lnSpc>
                <a:spcPct val="80000"/>
              </a:lnSpc>
              <a:buFont typeface="Webdings" panose="05030102010509060703" pitchFamily="18" charset="2"/>
              <a:buNone/>
            </a:pPr>
            <a:r xmlns:a="http://schemas.openxmlformats.org/drawingml/2006/main">
              <a:rPr lang="es" altLang="en-US" sz="1600" b="1" dirty="0">
                <a:solidFill>
                  <a:srgbClr val="000000"/>
                </a:solidFill>
                <a:latin typeface="Courier New" panose="02070309020205020404" pitchFamily="49" charset="0"/>
              </a:rPr>
              <a:t>procedimiento P2 (…) { …. }</a:t>
            </a:r>
            <a:br xmlns:a="http://schemas.openxmlformats.org/drawingml/2006/main">
              <a:rPr lang="en-US" altLang="en-US" sz="1600" b="1" dirty="0">
                <a:solidFill>
                  <a:srgbClr val="000000"/>
                </a:solidFill>
                <a:latin typeface="Courier New" panose="02070309020205020404" pitchFamily="49" charset="0"/>
              </a:rPr>
            </a:br>
            <a:endParaRPr xmlns:a="http://schemas.openxmlformats.org/drawingml/2006/main" lang="en-US" altLang="en-US" sz="1600" b="1" dirty="0">
              <a:solidFill>
                <a:srgbClr val="000000"/>
              </a:solidFill>
              <a:latin typeface="Courier New" panose="02070309020205020404" pitchFamily="49" charset="0"/>
            </a:endParaRPr>
          </a:p>
          <a:p>
            <a:pPr xmlns:a="http://schemas.openxmlformats.org/drawingml/2006/main" lvl="2">
              <a:lnSpc>
                <a:spcPct val="80000"/>
              </a:lnSpc>
              <a:buFont typeface="Webdings" panose="05030102010509060703" pitchFamily="18" charset="2"/>
              <a:buNone/>
            </a:pPr>
            <a:r xmlns:a="http://schemas.openxmlformats.org/drawingml/2006/main">
              <a:rPr lang="es" altLang="en-US" sz="1600" b="1" dirty="0">
                <a:solidFill>
                  <a:srgbClr val="000000"/>
                </a:solidFill>
                <a:latin typeface="Courier New" panose="02070309020205020404" pitchFamily="49" charset="0"/>
              </a:rPr>
              <a:t>procedimiento </a:t>
            </a:r>
            <a:r xmlns:a="http://schemas.openxmlformats.org/drawingml/2006/main">
              <a:rPr lang="es" altLang="en-US" sz="1600" b="1" dirty="0" err="1">
                <a:solidFill>
                  <a:srgbClr val="000000"/>
                </a:solidFill>
                <a:latin typeface="Courier New" panose="02070309020205020404" pitchFamily="49" charset="0"/>
              </a:rPr>
              <a:t>Pn </a:t>
            </a:r>
            <a:r xmlns:a="http://schemas.openxmlformats.org/drawingml/2006/main">
              <a:rPr lang="es" altLang="en-US" sz="1600" b="1" dirty="0">
                <a:solidFill>
                  <a:srgbClr val="000000"/>
                </a:solidFill>
                <a:latin typeface="Courier New" panose="02070309020205020404" pitchFamily="49" charset="0"/>
              </a:rPr>
              <a:t>(…)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xmlns:a="http://schemas.openxmlformats.org/drawingml/2006/main" lvl="2">
              <a:lnSpc>
                <a:spcPct val="80000"/>
              </a:lnSpc>
              <a:buFont typeface="Webdings" panose="05030102010509060703" pitchFamily="18" charset="2"/>
              <a:buNone/>
            </a:pPr>
            <a:r xmlns:a="http://schemas.openxmlformats.org/drawingml/2006/main">
              <a:rPr lang="es" altLang="en-US" sz="1600" b="1" dirty="0">
                <a:solidFill>
                  <a:srgbClr val="000000"/>
                </a:solidFill>
                <a:latin typeface="Courier New" panose="02070309020205020404" pitchFamily="49" charset="0"/>
              </a:rPr>
              <a:t>código de inicialización (…) { … }</a:t>
            </a:r>
          </a:p>
          <a:p>
            <a:pPr xmlns:a="http://schemas.openxmlformats.org/drawingml/2006/main" lvl="2">
              <a:lnSpc>
                <a:spcPct val="80000"/>
              </a:lnSpc>
              <a:buFont typeface="Webdings" panose="05030102010509060703" pitchFamily="18" charset="2"/>
              <a:buNone/>
            </a:pPr>
            <a:r xmlns:a="http://schemas.openxmlformats.org/drawingml/2006/main">
              <a:rPr lang="es" altLang="en-US" sz="1600" b="1" dirty="0">
                <a:solidFill>
                  <a:srgbClr val="000000"/>
                </a:solidFill>
                <a:latin typeface="Courier New" panose="02070309020205020404" pitchFamily="49"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B4923FCB-66D7-440A-AA43-CBFF531DF558}"/>
              </a:ext>
            </a:extLst>
          </p:cNvPr>
          <p:cNvSpPr>
            <a:spLocks noGrp="1" noChangeArrowheads="1"/>
          </p:cNvSpPr>
          <p:nvPr>
            <p:ph type="title"/>
          </p:nvPr>
        </p:nvSpPr>
        <p:spPr>
          <a:xfrm>
            <a:off x="1222375" y="213537"/>
            <a:ext cx="7464425" cy="576262"/>
          </a:xfrm>
        </p:spPr>
        <p:txBody>
          <a:bodyPr/>
          <a:lstStyle/>
          <a:p>
            <a:pPr xmlns:a="http://schemas.openxmlformats.org/drawingml/2006/main" eaLnBrk="1" hangingPunct="1"/>
            <a:r xmlns:a="http://schemas.openxmlformats.org/drawingml/2006/main">
              <a:rPr lang="es" altLang="en-US" dirty="0"/>
              <a:t>Vista esquemática de un monitor</a:t>
            </a:r>
          </a:p>
        </p:txBody>
      </p:sp>
      <p:pic>
        <p:nvPicPr>
          <p:cNvPr id="61442" name="Picture 1">
            <a:extLst>
              <a:ext uri="{FF2B5EF4-FFF2-40B4-BE49-F238E27FC236}">
                <a16:creationId xmlns:a16="http://schemas.microsoft.com/office/drawing/2014/main" id="{C3D3F299-7901-40B9-A225-DFB5D193D4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4650" y="1330325"/>
            <a:ext cx="4275138"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xmlns:a="http://schemas.openxmlformats.org/drawingml/2006/main" eaLnBrk="1" hangingPunct="1"/>
            <a:r xmlns:a="http://schemas.openxmlformats.org/drawingml/2006/main">
              <a:rPr lang="es" altLang="en-US" sz="2800" dirty="0"/>
              <a:t>Supervisar la implementación mediante semáforos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xmlns:a="http://schemas.openxmlformats.org/drawingml/2006/main">
              <a:lnSpc>
                <a:spcPct val="80000"/>
              </a:lnSpc>
              <a:tabLst>
                <a:tab pos="1887538" algn="l"/>
                <a:tab pos="2335213" algn="l"/>
                <a:tab pos="2506663" algn="l"/>
              </a:tabLst>
            </a:pPr>
            <a:r xmlns:a="http://schemas.openxmlformats.org/drawingml/2006/main">
              <a:rPr lang="es" altLang="en-US" dirty="0"/>
              <a:t>variables</a:t>
            </a:r>
          </a:p>
          <a:p>
            <a:pPr>
              <a:lnSpc>
                <a:spcPct val="80000"/>
              </a:lnSpc>
              <a:buFont typeface="Monotype Sorts" pitchFamily="-84" charset="2"/>
              <a:buNone/>
              <a:tabLst>
                <a:tab pos="1887538" algn="l"/>
                <a:tab pos="2335213" algn="l"/>
                <a:tab pos="2506663" algn="l"/>
              </a:tabLst>
            </a:pPr>
            <a:endParaRPr lang="en-US" altLang="en-US" dirty="0"/>
          </a:p>
          <a:p>
            <a:pPr xmlns:a="http://schemas.openxmlformats.org/drawingml/2006/main">
              <a:lnSpc>
                <a:spcPct val="80000"/>
              </a:lnSpc>
              <a:spcBef>
                <a:spcPct val="15000"/>
              </a:spcBef>
              <a:buFont typeface="Monotype Sorts" pitchFamily="-84" charset="2"/>
              <a:buNone/>
              <a:tabLst>
                <a:tab pos="1887538" algn="l"/>
                <a:tab pos="2335213" algn="l"/>
                <a:tab pos="2506663" algn="l"/>
              </a:tabLst>
            </a:pPr>
            <a:r xmlns:a="http://schemas.openxmlformats.org/drawingml/2006/main">
              <a:rPr lang="es" altLang="en-US" b="1" dirty="0">
                <a:solidFill>
                  <a:srgbClr val="000000"/>
                </a:solidFill>
                <a:latin typeface="Courier New" panose="02070309020205020404" pitchFamily="49" charset="0"/>
              </a:rPr>
              <a:t>exclusión mutua del semáforo</a:t>
            </a:r>
          </a:p>
          <a:p>
            <a:pPr xmlns:a="http://schemas.openxmlformats.org/drawingml/2006/main">
              <a:lnSpc>
                <a:spcPct val="80000"/>
              </a:lnSpc>
              <a:spcBef>
                <a:spcPct val="15000"/>
              </a:spcBef>
              <a:buFont typeface="Monotype Sorts" pitchFamily="-84" charset="2"/>
              <a:buNone/>
              <a:tabLst>
                <a:tab pos="1887538" algn="l"/>
                <a:tab pos="2335213" algn="l"/>
                <a:tab pos="2506663" algn="l"/>
              </a:tabLst>
            </a:pPr>
            <a:r xmlns:a="http://schemas.openxmlformats.org/drawingml/2006/main">
              <a:rPr lang="es" altLang="en-US" b="1" dirty="0">
                <a:solidFill>
                  <a:srgbClr val="000000"/>
                </a:solidFill>
                <a:latin typeface="Courier New" panose="02070309020205020404" pitchFamily="49" charset="0"/>
              </a:rPr>
              <a:t>exclusión mutua = 1</a:t>
            </a:r>
            <a:br xmlns:a="http://schemas.openxmlformats.org/drawingml/2006/main">
              <a:rPr lang="en-US" altLang="en-US" b="1" dirty="0">
                <a:solidFill>
                  <a:srgbClr val="000000"/>
                </a:solidFill>
                <a:latin typeface="Courier New" panose="02070309020205020404" pitchFamily="49" charset="0"/>
              </a:rPr>
            </a:br>
            <a:endParaRPr xmlns:a="http://schemas.openxmlformats.org/drawingml/2006/main" lang="en-US" altLang="en-US" b="1" dirty="0">
              <a:solidFill>
                <a:srgbClr val="000000"/>
              </a:solidFill>
              <a:latin typeface="Courier New" panose="02070309020205020404" pitchFamily="49" charset="0"/>
            </a:endParaRPr>
          </a:p>
          <a:p>
            <a:pPr xmlns:a="http://schemas.openxmlformats.org/drawingml/2006/main">
              <a:lnSpc>
                <a:spcPct val="80000"/>
              </a:lnSpc>
              <a:tabLst>
                <a:tab pos="1887538" algn="l"/>
                <a:tab pos="2335213" algn="l"/>
                <a:tab pos="2506663" algn="l"/>
              </a:tabLst>
            </a:pPr>
            <a:r xmlns:a="http://schemas.openxmlformats.org/drawingml/2006/main">
              <a:rPr lang="es" altLang="en-US" dirty="0"/>
              <a:t>Cada procedimiento </a:t>
            </a:r>
            <a:r xmlns:a="http://schemas.openxmlformats.org/drawingml/2006/main">
              <a:rPr lang="es" altLang="en-US" b="1" i="1" dirty="0"/>
              <a:t>P </a:t>
            </a:r>
            <a:r xmlns:a="http://schemas.openxmlformats.org/drawingml/2006/main">
              <a:rPr lang="es" altLang="en-US" dirty="0"/>
              <a:t>se reemplaza por</a:t>
            </a:r>
          </a:p>
          <a:p>
            <a:pPr>
              <a:lnSpc>
                <a:spcPct val="80000"/>
              </a:lnSpc>
              <a:tabLst>
                <a:tab pos="1887538" algn="l"/>
                <a:tab pos="2335213" algn="l"/>
                <a:tab pos="2506663" algn="l"/>
              </a:tabLst>
            </a:pPr>
            <a:endParaRPr lang="en-US" altLang="en-US" sz="1600" dirty="0"/>
          </a:p>
          <a:p>
            <a:pPr xmlns:a="http://schemas.openxmlformats.org/drawingml/2006/main">
              <a:lnSpc>
                <a:spcPct val="80000"/>
              </a:lnSpc>
              <a:spcBef>
                <a:spcPct val="15000"/>
              </a:spcBef>
              <a:buFont typeface="Monotype Sorts" pitchFamily="-84" charset="2"/>
              <a:buNone/>
              <a:tabLst>
                <a:tab pos="1887538" algn="l"/>
                <a:tab pos="2335213" algn="l"/>
                <a:tab pos="2506663" algn="l"/>
              </a:tabLst>
            </a:pPr>
            <a:r xmlns:a="http://schemas.openxmlformats.org/drawingml/2006/main">
              <a:rPr lang="es" altLang="en-US" b="1" dirty="0">
                <a:solidFill>
                  <a:srgbClr val="000000"/>
                </a:solidFill>
                <a:latin typeface="Courier New" panose="02070309020205020404" pitchFamily="49" charset="0"/>
              </a:rPr>
              <a:t>esperar (mutex);</a:t>
            </a:r>
          </a:p>
          <a:p>
            <a:pPr xmlns:a="http://schemas.openxmlformats.org/drawingml/2006/main">
              <a:lnSpc>
                <a:spcPct val="80000"/>
              </a:lnSpc>
              <a:spcBef>
                <a:spcPct val="15000"/>
              </a:spcBef>
              <a:buFont typeface="Monotype Sorts" pitchFamily="-84" charset="2"/>
              <a:buNone/>
              <a:tabLst>
                <a:tab pos="1887538" algn="l"/>
                <a:tab pos="2335213" algn="l"/>
                <a:tab pos="2506663" algn="l"/>
              </a:tabLst>
            </a:pPr>
            <a:r xmlns:a="http://schemas.openxmlformats.org/drawingml/2006/main">
              <a:rPr lang="es" altLang="en-US" b="1" dirty="0">
                <a:solidFill>
                  <a:srgbClr val="000000"/>
                </a:solidFill>
                <a:latin typeface="Courier New" panose="02070309020205020404" pitchFamily="49" charset="0"/>
              </a:rPr>
              <a:t>…</a:t>
            </a:r>
          </a:p>
          <a:p>
            <a:pPr xmlns:a="http://schemas.openxmlformats.org/drawingml/2006/main">
              <a:lnSpc>
                <a:spcPct val="80000"/>
              </a:lnSpc>
              <a:spcBef>
                <a:spcPct val="15000"/>
              </a:spcBef>
              <a:buFont typeface="Monotype Sorts" pitchFamily="-84" charset="2"/>
              <a:buNone/>
              <a:tabLst>
                <a:tab pos="1887538" algn="l"/>
                <a:tab pos="2335213" algn="l"/>
                <a:tab pos="2506663" algn="l"/>
              </a:tabLst>
            </a:pPr>
            <a:r xmlns:a="http://schemas.openxmlformats.org/drawingml/2006/main">
              <a:rPr lang="es" altLang="en-US" b="1" dirty="0">
                <a:solidFill>
                  <a:srgbClr val="000000"/>
                </a:solidFill>
                <a:latin typeface="Courier New" panose="02070309020205020404" pitchFamily="49" charset="0"/>
              </a:rPr>
              <a:t>cuerpo de P;</a:t>
            </a:r>
          </a:p>
          <a:p>
            <a:pPr xmlns:a="http://schemas.openxmlformats.org/drawingml/2006/main">
              <a:lnSpc>
                <a:spcPct val="80000"/>
              </a:lnSpc>
              <a:spcBef>
                <a:spcPct val="15000"/>
              </a:spcBef>
              <a:buFont typeface="Monotype Sorts" pitchFamily="-84" charset="2"/>
              <a:buNone/>
              <a:tabLst>
                <a:tab pos="1887538" algn="l"/>
                <a:tab pos="2335213" algn="l"/>
                <a:tab pos="2506663" algn="l"/>
              </a:tabLst>
            </a:pPr>
            <a:r xmlns:a="http://schemas.openxmlformats.org/drawingml/2006/main">
              <a:rPr lang="es" altLang="en-US" b="1" dirty="0">
                <a:solidFill>
                  <a:srgbClr val="000000"/>
                </a:solidFill>
                <a:latin typeface="Courier New" panose="02070309020205020404" pitchFamily="49" charset="0"/>
              </a:rPr>
              <a:t>…</a:t>
            </a:r>
          </a:p>
          <a:p>
            <a:pPr xmlns:a="http://schemas.openxmlformats.org/drawingml/2006/main">
              <a:lnSpc>
                <a:spcPct val="80000"/>
              </a:lnSpc>
              <a:spcBef>
                <a:spcPct val="15000"/>
              </a:spcBef>
              <a:buFont typeface="Monotype Sorts" pitchFamily="-84" charset="2"/>
              <a:buNone/>
              <a:tabLst>
                <a:tab pos="1887538" algn="l"/>
                <a:tab pos="2335213" algn="l"/>
                <a:tab pos="2506663" algn="l"/>
              </a:tabLst>
            </a:pPr>
            <a:r xmlns:a="http://schemas.openxmlformats.org/drawingml/2006/main">
              <a:rPr lang="es" altLang="en-US" b="1" dirty="0">
                <a:solidFill>
                  <a:srgbClr val="000000"/>
                </a:solidFill>
                <a:latin typeface="Courier New" panose="02070309020205020404" pitchFamily="49" charset="0"/>
              </a:rPr>
              <a:t>señal (mutex);</a:t>
            </a:r>
            <a:br xmlns:a="http://schemas.openxmlformats.org/drawingml/2006/main">
              <a:rPr lang="en-US" altLang="en-US" b="1" dirty="0">
                <a:solidFill>
                  <a:srgbClr val="000000"/>
                </a:solidFill>
                <a:latin typeface="Courier New" panose="02070309020205020404" pitchFamily="49" charset="0"/>
              </a:rPr>
            </a:br>
            <a:endParaRPr xmlns:a="http://schemas.openxmlformats.org/drawingml/2006/main" lang="en-US" altLang="en-US" b="1" dirty="0">
              <a:solidFill>
                <a:srgbClr val="000000"/>
              </a:solidFill>
              <a:latin typeface="Courier New" panose="02070309020205020404" pitchFamily="49" charset="0"/>
            </a:endParaRPr>
          </a:p>
          <a:p>
            <a:pPr xmlns:a="http://schemas.openxmlformats.org/drawingml/2006/main">
              <a:lnSpc>
                <a:spcPct val="80000"/>
              </a:lnSpc>
              <a:tabLst>
                <a:tab pos="1887538" algn="l"/>
                <a:tab pos="2335213" algn="l"/>
                <a:tab pos="2506663" algn="l"/>
              </a:tabLst>
            </a:pPr>
            <a:r xmlns:a="http://schemas.openxmlformats.org/drawingml/2006/main">
              <a:rPr lang="es" altLang="en-US" dirty="0"/>
              <a:t>Se garantiza la exclusión mutua dentro de un monitor.</a:t>
            </a:r>
          </a:p>
        </p:txBody>
      </p:sp>
    </p:spTree>
    <p:extLst>
      <p:ext uri="{BB962C8B-B14F-4D97-AF65-F5344CB8AC3E}">
        <p14:creationId xmlns:p14="http://schemas.microsoft.com/office/powerpoint/2010/main" val="24443706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a16="http://schemas.microsoft.com/office/drawing/2014/main" id="{574EFF2A-E6E5-4268-916F-B5A118FF1B2E}"/>
              </a:ext>
            </a:extLst>
          </p:cNvPr>
          <p:cNvSpPr>
            <a:spLocks noGrp="1" noChangeArrowheads="1"/>
          </p:cNvSpPr>
          <p:nvPr>
            <p:ph type="title"/>
          </p:nvPr>
        </p:nvSpPr>
        <p:spPr>
          <a:xfrm>
            <a:off x="1027113" y="217911"/>
            <a:ext cx="7659687" cy="576263"/>
          </a:xfrm>
        </p:spPr>
        <p:txBody>
          <a:bodyPr/>
          <a:lstStyle/>
          <a:p>
            <a:pPr xmlns:a="http://schemas.openxmlformats.org/drawingml/2006/main" eaLnBrk="1" hangingPunct="1"/>
            <a:r xmlns:a="http://schemas.openxmlformats.org/drawingml/2006/main">
              <a:rPr lang="es" altLang="en-US" dirty="0"/>
              <a:t>Variables de condición</a:t>
            </a:r>
          </a:p>
        </p:txBody>
      </p:sp>
      <p:sp>
        <p:nvSpPr>
          <p:cNvPr id="63490" name="Rectangle 5">
            <a:extLst>
              <a:ext uri="{FF2B5EF4-FFF2-40B4-BE49-F238E27FC236}">
                <a16:creationId xmlns:a16="http://schemas.microsoft.com/office/drawing/2014/main" id="{E8899307-6996-47CE-A409-977A6B2D9949}"/>
              </a:ext>
            </a:extLst>
          </p:cNvPr>
          <p:cNvSpPr>
            <a:spLocks noGrp="1" noChangeArrowheads="1"/>
          </p:cNvSpPr>
          <p:nvPr>
            <p:ph idx="1"/>
          </p:nvPr>
        </p:nvSpPr>
        <p:spPr>
          <a:xfrm>
            <a:off x="827088" y="1150938"/>
            <a:ext cx="7659687" cy="4394200"/>
          </a:xfrm>
        </p:spPr>
        <p:txBody>
          <a:bodyPr/>
          <a:lstStyle/>
          <a:p>
            <a:r xmlns:a="http://schemas.openxmlformats.org/drawingml/2006/main">
              <a:rPr lang="es" altLang="en-US" b="1" dirty="0">
                <a:solidFill>
                  <a:srgbClr val="000000"/>
                </a:solidFill>
                <a:latin typeface="Courier New" panose="02070309020205020404" pitchFamily="49" charset="0"/>
              </a:rPr>
              <a:t>condición x, y;</a:t>
            </a:r>
            <a:endParaRPr xmlns:a="http://schemas.openxmlformats.org/drawingml/2006/main" lang="en-US" altLang="en-US" dirty="0">
              <a:solidFill>
                <a:srgbClr val="0000FF"/>
              </a:solidFill>
            </a:endParaRPr>
          </a:p>
          <a:p>
            <a:r xmlns:a="http://schemas.openxmlformats.org/drawingml/2006/main">
              <a:rPr lang="es" altLang="en-US" dirty="0"/>
              <a:t>Se permiten dos operaciones sobre una variable de condición:</a:t>
            </a:r>
          </a:p>
          <a:p>
            <a:pPr xmlns:a="http://schemas.openxmlformats.org/drawingml/2006/main" lvl="1"/>
            <a:r xmlns:a="http://schemas.openxmlformats.org/drawingml/2006/main">
              <a:rPr lang="es" altLang="en-US" sz="2000" b="1" dirty="0" err="1">
                <a:solidFill>
                  <a:srgbClr val="000000"/>
                </a:solidFill>
                <a:latin typeface="Courier New" panose="02070309020205020404" pitchFamily="49" charset="0"/>
              </a:rPr>
              <a:t>x.wait </a:t>
            </a:r>
            <a:r xmlns:a="http://schemas.openxmlformats.org/drawingml/2006/main">
              <a:rPr lang="es" altLang="en-US" sz="2000" b="1" dirty="0">
                <a:solidFill>
                  <a:srgbClr val="000000"/>
                </a:solidFill>
                <a:latin typeface="Courier New" panose="02070309020205020404" pitchFamily="49" charset="0"/>
              </a:rPr>
              <a:t>() </a:t>
            </a:r>
            <a:r xmlns:a="http://schemas.openxmlformats.org/drawingml/2006/main">
              <a:rPr lang="es" altLang="en-US" dirty="0"/>
              <a:t>: un proceso que invoca la operación se suspende hasta </a:t>
            </a:r>
            <a:r xmlns:a="http://schemas.openxmlformats.org/drawingml/2006/main">
              <a:rPr lang="es" altLang="en-US" sz="2000" b="1" dirty="0" err="1">
                <a:solidFill>
                  <a:srgbClr val="000000"/>
                </a:solidFill>
                <a:latin typeface="Courier New" panose="02070309020205020404" pitchFamily="49" charset="0"/>
              </a:rPr>
              <a:t>x.signal </a:t>
            </a:r>
            <a:r xmlns:a="http://schemas.openxmlformats.org/drawingml/2006/main">
              <a:rPr lang="es" altLang="en-US" sz="2000" b="1" dirty="0">
                <a:solidFill>
                  <a:srgbClr val="000000"/>
                </a:solidFill>
                <a:latin typeface="Courier New" panose="02070309020205020404" pitchFamily="49" charset="0"/>
              </a:rPr>
              <a:t>()</a:t>
            </a:r>
          </a:p>
          <a:p>
            <a:pPr xmlns:a="http://schemas.openxmlformats.org/drawingml/2006/main" lvl="1"/>
            <a:r xmlns:a="http://schemas.openxmlformats.org/drawingml/2006/main">
              <a:rPr lang="es" altLang="en-US" sz="2000" b="1" dirty="0" err="1">
                <a:solidFill>
                  <a:srgbClr val="000000"/>
                </a:solidFill>
                <a:latin typeface="Courier New" panose="02070309020205020404" pitchFamily="49" charset="0"/>
              </a:rPr>
              <a:t>señal x </a:t>
            </a:r>
            <a:r xmlns:a="http://schemas.openxmlformats.org/drawingml/2006/main">
              <a:rPr lang="es" altLang="en-US" sz="2000" b="1" dirty="0">
                <a:solidFill>
                  <a:srgbClr val="000000"/>
                </a:solidFill>
                <a:latin typeface="Courier New" panose="02070309020205020404" pitchFamily="49" charset="0"/>
              </a:rPr>
              <a:t>() </a:t>
            </a:r>
            <a:r xmlns:a="http://schemas.openxmlformats.org/drawingml/2006/main">
              <a:rPr lang="es" altLang="en-US" dirty="0"/>
              <a:t>–</a:t>
            </a:r>
            <a:r xmlns:a="http://schemas.openxmlformats.org/drawingml/2006/main">
              <a:rPr lang="es" altLang="en-US" dirty="0">
                <a:solidFill>
                  <a:srgbClr val="0000FF"/>
                </a:solidFill>
              </a:rPr>
              <a:t> </a:t>
            </a:r>
            <a:r xmlns:a="http://schemas.openxmlformats.org/drawingml/2006/main">
              <a:rPr lang="es" altLang="en-US" dirty="0"/>
              <a:t>reanuda uno de los procesos</a:t>
            </a:r>
            <a:r xmlns:a="http://schemas.openxmlformats.org/drawingml/2006/main">
              <a:rPr lang="es" altLang="en-US" dirty="0">
                <a:solidFill>
                  <a:srgbClr val="0000FF"/>
                </a:solidFill>
              </a:rPr>
              <a:t> </a:t>
            </a:r>
            <a:r xmlns:a="http://schemas.openxmlformats.org/drawingml/2006/main">
              <a:rPr lang="es" altLang="en-US" dirty="0"/>
              <a:t>(Si alguna)</a:t>
            </a:r>
            <a:r xmlns:a="http://schemas.openxmlformats.org/drawingml/2006/main">
              <a:rPr lang="es" altLang="en-US" dirty="0">
                <a:solidFill>
                  <a:srgbClr val="0000FF"/>
                </a:solidFill>
              </a:rPr>
              <a:t> </a:t>
            </a:r>
            <a:r xmlns:a="http://schemas.openxmlformats.org/drawingml/2006/main">
              <a:rPr lang="es" altLang="en-US" dirty="0"/>
              <a:t>eso</a:t>
            </a:r>
            <a:r xmlns:a="http://schemas.openxmlformats.org/drawingml/2006/main">
              <a:rPr lang="es" altLang="en-US" dirty="0">
                <a:solidFill>
                  <a:srgbClr val="0000FF"/>
                </a:solidFill>
              </a:rPr>
              <a:t> </a:t>
            </a:r>
            <a:r xmlns:a="http://schemas.openxmlformats.org/drawingml/2006/main">
              <a:rPr lang="es" altLang="en-US" dirty="0"/>
              <a:t>invocado</a:t>
            </a:r>
            <a:r xmlns:a="http://schemas.openxmlformats.org/drawingml/2006/main">
              <a:rPr lang="es" altLang="en-US" dirty="0">
                <a:solidFill>
                  <a:srgbClr val="0000FF"/>
                </a:solidFill>
              </a:rPr>
              <a:t> </a:t>
            </a:r>
            <a:r xmlns:a="http://schemas.openxmlformats.org/drawingml/2006/main">
              <a:rPr lang="es" altLang="en-US" sz="2000" b="1" dirty="0" err="1">
                <a:solidFill>
                  <a:srgbClr val="000000"/>
                </a:solidFill>
                <a:latin typeface="Courier New" panose="02070309020205020404" pitchFamily="49" charset="0"/>
              </a:rPr>
              <a:t>x.esperar </a:t>
            </a:r>
            <a:r xmlns:a="http://schemas.openxmlformats.org/drawingml/2006/main">
              <a:rPr lang="es" altLang="en-US" sz="2000" b="1" dirty="0">
                <a:solidFill>
                  <a:srgbClr val="000000"/>
                </a:solidFill>
                <a:latin typeface="Courier New" panose="02070309020205020404" pitchFamily="49" charset="0"/>
              </a:rPr>
              <a:t>()</a:t>
            </a:r>
          </a:p>
          <a:p>
            <a:pPr xmlns:a="http://schemas.openxmlformats.org/drawingml/2006/main" lvl="2"/>
            <a:r xmlns:a="http://schemas.openxmlformats.org/drawingml/2006/main">
              <a:rPr lang="es" altLang="en-US" dirty="0"/>
              <a:t>Si no </a:t>
            </a:r>
            <a:r xmlns:a="http://schemas.openxmlformats.org/drawingml/2006/main">
              <a:rPr lang="es" altLang="en-US" sz="2000" b="1" dirty="0" err="1">
                <a:solidFill>
                  <a:srgbClr val="000000"/>
                </a:solidFill>
                <a:latin typeface="Courier New" panose="02070309020205020404" pitchFamily="49" charset="0"/>
              </a:rPr>
              <a:t>hay x.esperar </a:t>
            </a:r>
            <a:r xmlns:a="http://schemas.openxmlformats.org/drawingml/2006/main">
              <a:rPr lang="es" altLang="en-US" sz="2000" b="1" dirty="0">
                <a:solidFill>
                  <a:srgbClr val="000000"/>
                </a:solidFill>
                <a:latin typeface="Courier New" panose="02070309020205020404" pitchFamily="49" charset="0"/>
              </a:rPr>
              <a:t>()</a:t>
            </a:r>
            <a:r xmlns:a="http://schemas.openxmlformats.org/drawingml/2006/main">
              <a:rPr lang="es" altLang="en-US" sz="2000" dirty="0">
                <a:solidFill>
                  <a:srgbClr val="0000FF"/>
                </a:solidFill>
              </a:rPr>
              <a:t> </a:t>
            </a:r>
            <a:r xmlns:a="http://schemas.openxmlformats.org/drawingml/2006/main">
              <a:rPr lang="es" altLang="en-US" dirty="0"/>
              <a:t>en la variable, entonces no tiene ningún efecto en la variable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9762E27F-C786-4739-B149-00BEA2E58932}"/>
              </a:ext>
            </a:extLst>
          </p:cNvPr>
          <p:cNvSpPr>
            <a:spLocks noGrp="1" noChangeArrowheads="1"/>
          </p:cNvSpPr>
          <p:nvPr>
            <p:ph type="title"/>
          </p:nvPr>
        </p:nvSpPr>
        <p:spPr>
          <a:xfrm>
            <a:off x="882650" y="222868"/>
            <a:ext cx="7847013" cy="576262"/>
          </a:xfrm>
        </p:spPr>
        <p:txBody>
          <a:bodyPr/>
          <a:lstStyle/>
          <a:p>
            <a:pPr xmlns:a="http://schemas.openxmlformats.org/drawingml/2006/main" eaLnBrk="1" hangingPunct="1"/>
            <a:r xmlns:a="http://schemas.openxmlformats.org/drawingml/2006/main">
              <a:rPr lang="es" altLang="en-US" dirty="0"/>
              <a:t>Monitorear con variables de condición</a:t>
            </a:r>
          </a:p>
        </p:txBody>
      </p:sp>
      <p:pic>
        <p:nvPicPr>
          <p:cNvPr id="65538" name="Picture 1">
            <a:extLst>
              <a:ext uri="{FF2B5EF4-FFF2-40B4-BE49-F238E27FC236}">
                <a16:creationId xmlns:a16="http://schemas.microsoft.com/office/drawing/2014/main" id="{DB48DE8F-C17D-4286-A385-B405B2E724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6275" y="1446213"/>
            <a:ext cx="6010275"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709902" y="251392"/>
            <a:ext cx="8642537" cy="457200"/>
          </a:xfrm>
        </p:spPr>
        <p:txBody>
          <a:bodyPr/>
          <a:lstStyle/>
          <a:p>
            <a:pPr xmlns:a="http://schemas.openxmlformats.org/drawingml/2006/main" eaLnBrk="1" hangingPunct="1"/>
            <a:r xmlns:a="http://schemas.openxmlformats.org/drawingml/2006/main">
              <a:rPr lang="es" altLang="en-US" dirty="0"/>
              <a:t>Ejemplo de uso de variable de condición</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7512798" cy="5044794"/>
          </a:xfrm>
        </p:spPr>
        <p:txBody>
          <a:bodyPr/>
          <a:lstStyle/>
          <a:p>
            <a:pPr xmlns:a="http://schemas.openxmlformats.org/drawingml/2006/main">
              <a:tabLst>
                <a:tab pos="2001838" algn="ctr"/>
                <a:tab pos="4513263" algn="ctr"/>
              </a:tabLst>
            </a:pPr>
            <a:r xmlns:a="http://schemas.openxmlformats.org/drawingml/2006/main">
              <a:rPr lang="es" altLang="en-US" dirty="0">
                <a:sym typeface="MT Extra" panose="05050102010205020202" pitchFamily="18" charset="2"/>
              </a:rPr>
              <a:t>Considere </a:t>
            </a:r>
            <a:r xmlns:a="http://schemas.openxmlformats.org/drawingml/2006/main">
              <a:rPr lang="es" altLang="en-US" i="1" dirty="0">
                <a:sym typeface="MT Extra" panose="05050102010205020202" pitchFamily="18" charset="2"/>
              </a:rPr>
              <a:t>P </a:t>
            </a:r>
            <a:r xmlns:a="http://schemas.openxmlformats.org/drawingml/2006/main">
              <a:rPr lang="es" altLang="en-US" i="1" baseline="-25000" dirty="0">
                <a:sym typeface="MT Extra" panose="05050102010205020202" pitchFamily="18" charset="2"/>
              </a:rPr>
              <a:t>1</a:t>
            </a:r>
            <a:r xmlns:a="http://schemas.openxmlformats.org/drawingml/2006/main">
              <a:rPr lang="es" altLang="en-US" b="1" i="1" dirty="0">
                <a:sym typeface="MT Extra" panose="05050102010205020202" pitchFamily="18" charset="2"/>
              </a:rPr>
              <a:t> </a:t>
            </a:r>
            <a:r xmlns:a="http://schemas.openxmlformats.org/drawingml/2006/main">
              <a:rPr lang="es" altLang="en-US" dirty="0">
                <a:sym typeface="MT Extra" panose="05050102010205020202" pitchFamily="18" charset="2"/>
              </a:rPr>
              <a:t>y </a:t>
            </a:r>
            <a:r xmlns:a="http://schemas.openxmlformats.org/drawingml/2006/main">
              <a:rPr lang="es" altLang="en-US" i="1" dirty="0">
                <a:sym typeface="MT Extra" panose="05050102010205020202" pitchFamily="18" charset="2"/>
              </a:rPr>
              <a:t>P </a:t>
            </a:r>
            <a:r xmlns:a="http://schemas.openxmlformats.org/drawingml/2006/main">
              <a:rPr lang="es" altLang="en-US" i="1" baseline="-25000" dirty="0">
                <a:sym typeface="MT Extra" panose="05050102010205020202" pitchFamily="18" charset="2"/>
              </a:rPr>
              <a:t>2 </a:t>
            </a:r>
            <a:r xmlns:a="http://schemas.openxmlformats.org/drawingml/2006/main">
              <a:rPr lang="es" altLang="en-US" dirty="0">
                <a:sym typeface="MT Extra" panose="05050102010205020202" pitchFamily="18" charset="2"/>
              </a:rPr>
              <a:t>que es necesario ejecutar dos declaraciones </a:t>
            </a:r>
            <a:r xmlns:a="http://schemas.openxmlformats.org/drawingml/2006/main">
              <a:rPr lang="es" altLang="en-US" i="1" dirty="0">
                <a:sym typeface="MT Extra" panose="05050102010205020202" pitchFamily="18" charset="2"/>
              </a:rPr>
              <a:t>S </a:t>
            </a:r>
            <a:r xmlns:a="http://schemas.openxmlformats.org/drawingml/2006/main">
              <a:rPr lang="es" altLang="en-US" i="1" baseline="-25000" dirty="0">
                <a:sym typeface="MT Extra" panose="05050102010205020202" pitchFamily="18" charset="2"/>
              </a:rPr>
              <a:t>1</a:t>
            </a:r>
            <a:r xmlns:a="http://schemas.openxmlformats.org/drawingml/2006/main">
              <a:rPr lang="es" altLang="en-US" i="1" dirty="0">
                <a:sym typeface="MT Extra" panose="05050102010205020202" pitchFamily="18" charset="2"/>
              </a:rPr>
              <a:t> </a:t>
            </a:r>
            <a:r xmlns:a="http://schemas.openxmlformats.org/drawingml/2006/main">
              <a:rPr lang="es" altLang="en-US" dirty="0">
                <a:sym typeface="MT Extra" panose="05050102010205020202" pitchFamily="18" charset="2"/>
              </a:rPr>
              <a:t>y</a:t>
            </a:r>
            <a:r xmlns:a="http://schemas.openxmlformats.org/drawingml/2006/main">
              <a:rPr lang="es" altLang="en-US" b="1" i="1" dirty="0">
                <a:sym typeface="MT Extra" panose="05050102010205020202" pitchFamily="18" charset="2"/>
              </a:rPr>
              <a:t> </a:t>
            </a:r>
            <a:r xmlns:a="http://schemas.openxmlformats.org/drawingml/2006/main">
              <a:rPr lang="es" altLang="en-US" i="1" dirty="0">
                <a:sym typeface="MT Extra" panose="05050102010205020202" pitchFamily="18" charset="2"/>
              </a:rPr>
              <a:t>S </a:t>
            </a:r>
            <a:r xmlns:a="http://schemas.openxmlformats.org/drawingml/2006/main">
              <a:rPr lang="es" altLang="en-US" i="1" baseline="-25000" dirty="0">
                <a:sym typeface="MT Extra" panose="05050102010205020202" pitchFamily="18" charset="2"/>
              </a:rPr>
              <a:t>2</a:t>
            </a:r>
            <a:r xmlns:a="http://schemas.openxmlformats.org/drawingml/2006/main">
              <a:rPr lang="es" altLang="en-US" b="1" i="1" baseline="-25000" dirty="0">
                <a:sym typeface="MT Extra" panose="05050102010205020202" pitchFamily="18" charset="2"/>
              </a:rPr>
              <a:t>   </a:t>
            </a:r>
            <a:r xmlns:a="http://schemas.openxmlformats.org/drawingml/2006/main">
              <a:rPr lang="es" altLang="en-US" dirty="0">
                <a:sym typeface="MT Extra" panose="05050102010205020202" pitchFamily="18" charset="2"/>
              </a:rPr>
              <a:t>y el requisito</a:t>
            </a:r>
            <a:r xmlns:a="http://schemas.openxmlformats.org/drawingml/2006/main">
              <a:rPr lang="es" altLang="en-US" b="1" i="1" dirty="0">
                <a:sym typeface="MT Extra" panose="05050102010205020202" pitchFamily="18" charset="2"/>
              </a:rPr>
              <a:t> </a:t>
            </a:r>
            <a:r xmlns:a="http://schemas.openxmlformats.org/drawingml/2006/main">
              <a:rPr lang="es" altLang="en-US" dirty="0">
                <a:sym typeface="MT Extra" panose="05050102010205020202" pitchFamily="18" charset="2"/>
              </a:rPr>
              <a:t>eso</a:t>
            </a:r>
            <a:r xmlns:a="http://schemas.openxmlformats.org/drawingml/2006/main">
              <a:rPr lang="es" altLang="en-US" b="1" i="1" dirty="0">
                <a:sym typeface="MT Extra" panose="05050102010205020202" pitchFamily="18" charset="2"/>
              </a:rPr>
              <a:t> </a:t>
            </a:r>
            <a:r xmlns:a="http://schemas.openxmlformats.org/drawingml/2006/main">
              <a:rPr lang="es" altLang="en-US" i="1" dirty="0">
                <a:sym typeface="MT Extra" panose="05050102010205020202" pitchFamily="18" charset="2"/>
              </a:rPr>
              <a:t>S </a:t>
            </a:r>
            <a:r xmlns:a="http://schemas.openxmlformats.org/drawingml/2006/main">
              <a:rPr lang="es" altLang="en-US" i="1" baseline="-25000" dirty="0">
                <a:sym typeface="MT Extra" panose="05050102010205020202" pitchFamily="18" charset="2"/>
              </a:rPr>
              <a:t>1</a:t>
            </a:r>
            <a:r xmlns:a="http://schemas.openxmlformats.org/drawingml/2006/main">
              <a:rPr lang="es" altLang="en-US" b="1" i="1" dirty="0">
                <a:sym typeface="MT Extra" panose="05050102010205020202" pitchFamily="18" charset="2"/>
              </a:rPr>
              <a:t> </a:t>
            </a:r>
            <a:r xmlns:a="http://schemas.openxmlformats.org/drawingml/2006/main">
              <a:rPr lang="es" altLang="en-US" dirty="0">
                <a:sym typeface="MT Extra" panose="05050102010205020202" pitchFamily="18" charset="2"/>
              </a:rPr>
              <a:t>suceder antes de </a:t>
            </a:r>
            <a:r xmlns:a="http://schemas.openxmlformats.org/drawingml/2006/main">
              <a:rPr lang="es" altLang="en-US" i="1" dirty="0">
                <a:sym typeface="MT Extra" panose="05050102010205020202" pitchFamily="18" charset="2"/>
              </a:rPr>
              <a:t>S </a:t>
            </a:r>
            <a:r xmlns:a="http://schemas.openxmlformats.org/drawingml/2006/main">
              <a:rPr lang="es" altLang="en-US" i="1" baseline="-25000" dirty="0">
                <a:sym typeface="MT Extra" panose="05050102010205020202" pitchFamily="18" charset="2"/>
              </a:rPr>
              <a:t>2</a:t>
            </a:r>
          </a:p>
          <a:p>
            <a:pPr xmlns:a="http://schemas.openxmlformats.org/drawingml/2006/main" lvl="1">
              <a:tabLst>
                <a:tab pos="2001838" algn="ctr"/>
                <a:tab pos="4513263" algn="ctr"/>
              </a:tabLst>
            </a:pPr>
            <a:r xmlns:a="http://schemas.openxmlformats.org/drawingml/2006/main">
              <a:rPr lang="es" altLang="en-US" dirty="0">
                <a:sym typeface="MT Extra" panose="05050102010205020202" pitchFamily="18" charset="2"/>
              </a:rPr>
              <a:t>Crear un monitor con dos procedimientos </a:t>
            </a:r>
            <a:r xmlns:a="http://schemas.openxmlformats.org/drawingml/2006/main">
              <a:rPr lang="es" altLang="en-US" i="1" dirty="0">
                <a:sym typeface="MT Extra" panose="05050102010205020202" pitchFamily="18" charset="2"/>
              </a:rPr>
              <a:t>F </a:t>
            </a:r>
            <a:r xmlns:a="http://schemas.openxmlformats.org/drawingml/2006/main">
              <a:rPr lang="es" altLang="en-US" i="1" baseline="-25000" dirty="0">
                <a:sym typeface="MT Extra" panose="05050102010205020202" pitchFamily="18" charset="2"/>
              </a:rPr>
              <a:t>1</a:t>
            </a:r>
            <a:r xmlns:a="http://schemas.openxmlformats.org/drawingml/2006/main">
              <a:rPr lang="es" altLang="en-US" b="1" i="1" dirty="0">
                <a:sym typeface="MT Extra" panose="05050102010205020202" pitchFamily="18" charset="2"/>
              </a:rPr>
              <a:t> </a:t>
            </a:r>
            <a:r xmlns:a="http://schemas.openxmlformats.org/drawingml/2006/main">
              <a:rPr lang="es" altLang="en-US" dirty="0">
                <a:sym typeface="MT Extra" panose="05050102010205020202" pitchFamily="18" charset="2"/>
              </a:rPr>
              <a:t>y </a:t>
            </a:r>
            <a:r xmlns:a="http://schemas.openxmlformats.org/drawingml/2006/main">
              <a:rPr lang="es" altLang="en-US" i="1" dirty="0">
                <a:sym typeface="MT Extra" panose="05050102010205020202" pitchFamily="18" charset="2"/>
              </a:rPr>
              <a:t>F </a:t>
            </a:r>
            <a:r xmlns:a="http://schemas.openxmlformats.org/drawingml/2006/main">
              <a:rPr lang="es" altLang="en-US" i="1" baseline="-25000" dirty="0">
                <a:sym typeface="MT Extra" panose="05050102010205020202" pitchFamily="18" charset="2"/>
              </a:rPr>
              <a:t>2 </a:t>
            </a:r>
            <a:r xmlns:a="http://schemas.openxmlformats.org/drawingml/2006/main">
              <a:rPr lang="es" altLang="en-US" dirty="0">
                <a:sym typeface="MT Extra" panose="05050102010205020202" pitchFamily="18" charset="2"/>
              </a:rPr>
              <a:t>que son invocados por </a:t>
            </a:r>
            <a:r xmlns:a="http://schemas.openxmlformats.org/drawingml/2006/main">
              <a:rPr lang="es" altLang="en-US" i="1" dirty="0">
                <a:sym typeface="MT Extra" panose="05050102010205020202" pitchFamily="18" charset="2"/>
              </a:rPr>
              <a:t>P </a:t>
            </a:r>
            <a:r xmlns:a="http://schemas.openxmlformats.org/drawingml/2006/main">
              <a:rPr lang="es" altLang="en-US" i="1" baseline="-25000" dirty="0">
                <a:sym typeface="MT Extra" panose="05050102010205020202" pitchFamily="18" charset="2"/>
              </a:rPr>
              <a:t>1</a:t>
            </a:r>
            <a:r xmlns:a="http://schemas.openxmlformats.org/drawingml/2006/main">
              <a:rPr lang="es" altLang="en-US" b="1" i="1" dirty="0">
                <a:sym typeface="MT Extra" panose="05050102010205020202" pitchFamily="18" charset="2"/>
              </a:rPr>
              <a:t> </a:t>
            </a:r>
            <a:r xmlns:a="http://schemas.openxmlformats.org/drawingml/2006/main">
              <a:rPr lang="es" altLang="en-US" dirty="0">
                <a:sym typeface="MT Extra" panose="05050102010205020202" pitchFamily="18" charset="2"/>
              </a:rPr>
              <a:t>y </a:t>
            </a:r>
            <a:r xmlns:a="http://schemas.openxmlformats.org/drawingml/2006/main">
              <a:rPr lang="es" altLang="en-US" i="1" dirty="0">
                <a:sym typeface="MT Extra" panose="05050102010205020202" pitchFamily="18" charset="2"/>
              </a:rPr>
              <a:t>P </a:t>
            </a:r>
            <a:r xmlns:a="http://schemas.openxmlformats.org/drawingml/2006/main">
              <a:rPr lang="es" altLang="en-US" i="1" baseline="-25000" dirty="0">
                <a:sym typeface="MT Extra" panose="05050102010205020202" pitchFamily="18" charset="2"/>
              </a:rPr>
              <a:t>2 </a:t>
            </a:r>
            <a:r xmlns:a="http://schemas.openxmlformats.org/drawingml/2006/main">
              <a:rPr lang="es" altLang="en-US" dirty="0">
                <a:sym typeface="MT Extra" panose="05050102010205020202" pitchFamily="18" charset="2"/>
              </a:rPr>
              <a:t>respectivamente</a:t>
            </a:r>
          </a:p>
          <a:p>
            <a:pPr xmlns:a="http://schemas.openxmlformats.org/drawingml/2006/main" lvl="1">
              <a:tabLst>
                <a:tab pos="2001838" algn="ctr"/>
                <a:tab pos="4513263" algn="ctr"/>
              </a:tabLst>
            </a:pPr>
            <a:r xmlns:a="http://schemas.openxmlformats.org/drawingml/2006/main">
              <a:rPr lang="es" altLang="en-US" dirty="0">
                <a:sym typeface="MT Extra" panose="05050102010205020202" pitchFamily="18" charset="2"/>
              </a:rPr>
              <a:t>Una variable de condición “x” </a:t>
            </a:r>
            <a:r xmlns:a="http://schemas.openxmlformats.org/drawingml/2006/main">
              <a:rPr lang="es" altLang="ja-JP" dirty="0">
                <a:sym typeface="MT Extra" panose="05050102010205020202" pitchFamily="18" charset="2"/>
              </a:rPr>
              <a:t>inicializada a 0</a:t>
            </a:r>
          </a:p>
          <a:p>
            <a:pPr xmlns:a="http://schemas.openxmlformats.org/drawingml/2006/main" lvl="1">
              <a:tabLst>
                <a:tab pos="2001838" algn="ctr"/>
                <a:tab pos="4513263" algn="ctr"/>
              </a:tabLst>
            </a:pPr>
            <a:r xmlns:a="http://schemas.openxmlformats.org/drawingml/2006/main">
              <a:rPr lang="es" altLang="ja-JP" dirty="0">
                <a:sym typeface="MT Extra" panose="05050102010205020202" pitchFamily="18" charset="2"/>
              </a:rPr>
              <a:t>Una variable booleana "hecha"</a:t>
            </a:r>
          </a:p>
          <a:p>
            <a:pPr xmlns:a="http://schemas.openxmlformats.org/drawingml/2006/main" lvl="1">
              <a:tabLst>
                <a:tab pos="2001838" algn="ctr"/>
                <a:tab pos="4513263" algn="ctr"/>
              </a:tabLst>
            </a:pP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F1:</a:t>
            </a:r>
          </a:p>
          <a:p>
            <a:pPr xmlns:a="http://schemas.openxmlformats.org/drawingml/2006/main" lvl="2">
              <a:buNone/>
              <a:tabLst>
                <a:tab pos="2001838" algn="ctr"/>
                <a:tab pos="4513263" algn="ctr"/>
              </a:tabLst>
            </a:pP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S1 </a:t>
            </a: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 </a:t>
            </a:r>
            <a:r xmlns:a="http://schemas.openxmlformats.org/drawingml/2006/main">
              <a:rPr lang="es" altLang="en-US" b="1" baseline="-25000" dirty="0">
                <a:solidFill>
                  <a:srgbClr val="000000"/>
                </a:solidFill>
                <a:latin typeface="Courier New" panose="02070309020205020404" pitchFamily="49" charset="0"/>
                <a:sym typeface="MT Extra" panose="05050102010205020202" pitchFamily="18" charset="2"/>
              </a:rPr>
              <a:t>_</a:t>
            </a:r>
          </a:p>
          <a:p>
            <a:pPr xmlns:a="http://schemas.openxmlformats.org/drawingml/2006/main" lvl="2">
              <a:buNone/>
              <a:tabLst>
                <a:tab pos="2001838" algn="ctr"/>
                <a:tab pos="4513263" algn="ctr"/>
              </a:tabLst>
            </a:pP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hecho = verdadero;</a:t>
            </a:r>
          </a:p>
          <a:p>
            <a:pPr xmlns:a="http://schemas.openxmlformats.org/drawingml/2006/main" lvl="2">
              <a:buNone/>
              <a:tabLst>
                <a:tab pos="2001838" algn="ctr"/>
                <a:tab pos="4513263" algn="ctr"/>
              </a:tabLst>
            </a:pP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   </a:t>
            </a:r>
            <a:r xmlns:a="http://schemas.openxmlformats.org/drawingml/2006/main">
              <a:rPr lang="es" altLang="en-US" b="1" dirty="0" err="1">
                <a:solidFill>
                  <a:srgbClr val="000000"/>
                </a:solidFill>
                <a:latin typeface="Courier New" panose="02070309020205020404" pitchFamily="49" charset="0"/>
                <a:sym typeface="MT Extra" panose="05050102010205020202" pitchFamily="18" charset="2"/>
              </a:rPr>
              <a:t>señal x </a:t>
            </a: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a:t>
            </a:r>
          </a:p>
          <a:p>
            <a:pPr xmlns:a="http://schemas.openxmlformats.org/drawingml/2006/main" lvl="1">
              <a:tabLst>
                <a:tab pos="2001838" algn="ctr"/>
                <a:tab pos="4513263" algn="ctr"/>
              </a:tabLst>
            </a:pP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F2:</a:t>
            </a:r>
          </a:p>
          <a:p>
            <a:pPr xmlns:a="http://schemas.openxmlformats.org/drawingml/2006/main" lvl="2">
              <a:buNone/>
              <a:tabLst>
                <a:tab pos="2001838" algn="ctr"/>
                <a:tab pos="4513263" algn="ctr"/>
              </a:tabLst>
            </a:pP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si hecho = falso</a:t>
            </a:r>
          </a:p>
          <a:p>
            <a:pPr xmlns:a="http://schemas.openxmlformats.org/drawingml/2006/main" lvl="2">
              <a:buNone/>
              <a:tabLst>
                <a:tab pos="2001838" algn="ctr"/>
                <a:tab pos="4513263" algn="ctr"/>
              </a:tabLst>
            </a:pPr>
            <a:r xmlns:a="http://schemas.openxmlformats.org/drawingml/2006/main">
              <a:rPr lang="es" altLang="en-US" b="1">
                <a:solidFill>
                  <a:srgbClr val="000000"/>
                </a:solidFill>
                <a:latin typeface="Courier New" panose="02070309020205020404" pitchFamily="49" charset="0"/>
                <a:sym typeface="MT Extra" panose="05050102010205020202" pitchFamily="18" charset="2"/>
              </a:rPr>
              <a:t>x </a:t>
            </a:r>
            <a:r xmlns:a="http://schemas.openxmlformats.org/drawingml/2006/main">
              <a:rPr lang="es" altLang="en-US" b="1" dirty="0" err="1">
                <a:solidFill>
                  <a:srgbClr val="000000"/>
                </a:solidFill>
                <a:latin typeface="Courier New" panose="02070309020205020404" pitchFamily="49" charset="0"/>
                <a:sym typeface="MT Extra" panose="05050102010205020202" pitchFamily="18" charset="2"/>
              </a:rPr>
              <a:t>.esperar </a:t>
            </a: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a:t>
            </a:r>
          </a:p>
          <a:p>
            <a:pPr xmlns:a="http://schemas.openxmlformats.org/drawingml/2006/main" lvl="2">
              <a:buNone/>
              <a:tabLst>
                <a:tab pos="2001838" algn="ctr"/>
                <a:tab pos="4513263" algn="ctr"/>
              </a:tabLst>
            </a:pP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S2 </a:t>
            </a: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 </a:t>
            </a:r>
            <a:endParaRPr xmlns:a="http://schemas.openxmlformats.org/drawingml/2006/main" lang="en-US" altLang="en-US" sz="1600" b="1" i="1" baseline="-25000" dirty="0">
              <a:solidFill>
                <a:srgbClr val="000000"/>
              </a:solidFill>
              <a:latin typeface="Courier New" panose="02070309020205020404" pitchFamily="49" charset="0"/>
              <a:sym typeface="MT Extra" panose="05050102010205020202" pitchFamily="18" charset="2"/>
            </a:endParaRPr>
            <a:r xmlns:a="http://schemas.openxmlformats.org/drawingml/2006/main">
              <a:rPr lang="es" altLang="en-US" b="1" baseline="-25000" dirty="0">
                <a:solidFill>
                  <a:srgbClr val="000000"/>
                </a:solidFill>
                <a:latin typeface="Courier New" panose="02070309020205020404" pitchFamily="49" charset="0"/>
                <a:sym typeface="MT Extra" panose="05050102010205020202" pitchFamily="18" charset="2"/>
              </a:rPr>
              <a:t>_</a:t>
            </a:r>
          </a:p>
          <a:p>
            <a:pPr lvl="2">
              <a:buNone/>
              <a:tabLst>
                <a:tab pos="2001838" algn="ctr"/>
                <a:tab pos="4513263" algn="ctr"/>
              </a:tabLst>
            </a:pPr>
            <a:endParaRPr lang="en-US" altLang="en-US" b="1" dirty="0">
              <a:solidFill>
                <a:srgbClr val="000000"/>
              </a:solidFill>
              <a:latin typeface="Courier New" panose="02070309020205020404" pitchFamily="49" charset="0"/>
              <a:sym typeface="MT Extra" panose="05050102010205020202" pitchFamily="18" charset="2"/>
            </a:endParaRPr>
          </a:p>
        </p:txBody>
      </p:sp>
    </p:spTree>
    <p:extLst>
      <p:ext uri="{BB962C8B-B14F-4D97-AF65-F5344CB8AC3E}">
        <p14:creationId xmlns:p14="http://schemas.microsoft.com/office/powerpoint/2010/main" val="32726173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xmlns:a="http://schemas.openxmlformats.org/drawingml/2006/main" eaLnBrk="1" hangingPunct="1"/>
            <a:r xmlns:a="http://schemas.openxmlformats.org/drawingml/2006/main">
              <a:rPr lang="es" altLang="en-US" sz="2800" dirty="0"/>
              <a:t>Supervisar la implementación mediante semáforos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xmlns:a="http://schemas.openxmlformats.org/drawingml/2006/main">
              <a:lnSpc>
                <a:spcPct val="80000"/>
              </a:lnSpc>
              <a:tabLst>
                <a:tab pos="1887538" algn="l"/>
                <a:tab pos="2335213" algn="l"/>
                <a:tab pos="2506663" algn="l"/>
              </a:tabLst>
            </a:pPr>
            <a:r xmlns:a="http://schemas.openxmlformats.org/drawingml/2006/main">
              <a:rPr lang="es" altLang="en-US" dirty="0"/>
              <a:t>variables</a:t>
            </a:r>
          </a:p>
          <a:p>
            <a:pPr>
              <a:lnSpc>
                <a:spcPct val="80000"/>
              </a:lnSpc>
              <a:buFont typeface="Monotype Sorts" pitchFamily="-84" charset="2"/>
              <a:buNone/>
              <a:tabLst>
                <a:tab pos="1887538" algn="l"/>
                <a:tab pos="2335213" algn="l"/>
                <a:tab pos="2506663" algn="l"/>
              </a:tabLst>
            </a:pPr>
            <a:endParaRPr lang="en-US" altLang="en-US" dirty="0"/>
          </a:p>
          <a:p>
            <a:pPr xmlns:a="http://schemas.openxmlformats.org/drawingml/2006/main">
              <a:lnSpc>
                <a:spcPct val="80000"/>
              </a:lnSpc>
              <a:spcBef>
                <a:spcPct val="15000"/>
              </a:spcBef>
              <a:buFont typeface="Monotype Sorts" pitchFamily="-84" charset="2"/>
              <a:buNone/>
              <a:tabLst>
                <a:tab pos="1887538" algn="l"/>
                <a:tab pos="2335213" algn="l"/>
                <a:tab pos="2506663" algn="l"/>
              </a:tabLst>
            </a:pPr>
            <a:r xmlns:a="http://schemas.openxmlformats.org/drawingml/2006/main">
              <a:rPr lang="es" altLang="en-US" b="1" dirty="0">
                <a:solidFill>
                  <a:srgbClr val="000000"/>
                </a:solidFill>
                <a:latin typeface="Courier New" panose="02070309020205020404" pitchFamily="49" charset="0"/>
              </a:rPr>
              <a:t>exclusión mutua de semáforo; // (inicialmente = 1)</a:t>
            </a:r>
          </a:p>
          <a:p>
            <a:pPr xmlns:a="http://schemas.openxmlformats.org/drawingml/2006/main">
              <a:lnSpc>
                <a:spcPct val="80000"/>
              </a:lnSpc>
              <a:spcBef>
                <a:spcPct val="15000"/>
              </a:spcBef>
              <a:buFont typeface="Monotype Sorts" pitchFamily="-84" charset="2"/>
              <a:buNone/>
              <a:tabLst>
                <a:tab pos="1887538" algn="l"/>
                <a:tab pos="2335213" algn="l"/>
                <a:tab pos="2506663" algn="l"/>
              </a:tabLst>
            </a:pPr>
            <a:r xmlns:a="http://schemas.openxmlformats.org/drawingml/2006/main">
              <a:rPr lang="es" altLang="en-US" b="1" dirty="0">
                <a:solidFill>
                  <a:srgbClr val="000000"/>
                </a:solidFill>
                <a:latin typeface="Courier New" panose="02070309020205020404" pitchFamily="49" charset="0"/>
              </a:rPr>
              <a:t>semáforo siguiente; // (inicialmente = 0)</a:t>
            </a:r>
          </a:p>
          <a:p>
            <a:pPr xmlns:a="http://schemas.openxmlformats.org/drawingml/2006/main">
              <a:lnSpc>
                <a:spcPct val="80000"/>
              </a:lnSpc>
              <a:spcBef>
                <a:spcPct val="15000"/>
              </a:spcBef>
              <a:buFont typeface="Monotype Sorts" pitchFamily="-84" charset="2"/>
              <a:buNone/>
              <a:tabLst>
                <a:tab pos="1887538" algn="l"/>
                <a:tab pos="2335213" algn="l"/>
                <a:tab pos="2506663" algn="l"/>
              </a:tabLst>
            </a:pPr>
            <a:r xmlns:a="http://schemas.openxmlformats.org/drawingml/2006/main">
              <a:rPr lang="es" altLang="en-US" b="1" dirty="0">
                <a:solidFill>
                  <a:srgbClr val="000000"/>
                </a:solidFill>
                <a:latin typeface="Courier New" panose="02070309020205020404" pitchFamily="49" charset="0"/>
              </a:rPr>
              <a:t>int </a:t>
            </a:r>
            <a:r xmlns:a="http://schemas.openxmlformats.org/drawingml/2006/main">
              <a:rPr lang="es" altLang="en-US" b="1" dirty="0" err="1">
                <a:solidFill>
                  <a:srgbClr val="000000"/>
                </a:solidFill>
                <a:latin typeface="Courier New" panose="02070309020205020404" pitchFamily="49" charset="0"/>
              </a:rPr>
              <a:t>siguiente_cuenta </a:t>
            </a:r>
            <a:r xmlns:a="http://schemas.openxmlformats.org/drawingml/2006/main">
              <a:rPr lang="es" altLang="en-US" b="1" dirty="0">
                <a:solidFill>
                  <a:srgbClr val="000000"/>
                </a:solidFill>
                <a:latin typeface="Courier New" panose="02070309020205020404" pitchFamily="49" charset="0"/>
              </a:rPr>
              <a:t>= 0; // número de procesos en espera</a:t>
            </a:r>
          </a:p>
          <a:p>
            <a:pPr xmlns:a="http://schemas.openxmlformats.org/drawingml/2006/main">
              <a:lnSpc>
                <a:spcPct val="80000"/>
              </a:lnSpc>
              <a:spcBef>
                <a:spcPct val="15000"/>
              </a:spcBef>
              <a:buFont typeface="Monotype Sorts" pitchFamily="-84" charset="2"/>
              <a:buNone/>
              <a:tabLst>
                <a:tab pos="1887538" algn="l"/>
                <a:tab pos="2335213" algn="l"/>
                <a:tab pos="2506663" algn="l"/>
              </a:tabLst>
            </a:pPr>
            <a:r xmlns:a="http://schemas.openxmlformats.org/drawingml/2006/main">
              <a:rPr lang="es" altLang="en-US" b="1" dirty="0">
                <a:solidFill>
                  <a:srgbClr val="000000"/>
                </a:solidFill>
                <a:latin typeface="Courier New" panose="02070309020205020404" pitchFamily="49" charset="0"/>
              </a:rPr>
              <a:t>dentro del monitor</a:t>
            </a:r>
            <a:br xmlns:a="http://schemas.openxmlformats.org/drawingml/2006/main">
              <a:rPr lang="en-US" altLang="en-US" b="1" dirty="0">
                <a:solidFill>
                  <a:srgbClr val="000000"/>
                </a:solidFill>
                <a:latin typeface="Courier New" panose="02070309020205020404" pitchFamily="49" charset="0"/>
              </a:rPr>
            </a:br>
            <a:endParaRPr xmlns:a="http://schemas.openxmlformats.org/drawingml/2006/main" lang="en-US" altLang="en-US" b="1" dirty="0">
              <a:solidFill>
                <a:srgbClr val="000000"/>
              </a:solidFill>
              <a:latin typeface="Courier New" panose="02070309020205020404" pitchFamily="49" charset="0"/>
            </a:endParaRPr>
          </a:p>
          <a:p>
            <a:pPr xmlns:a="http://schemas.openxmlformats.org/drawingml/2006/main">
              <a:lnSpc>
                <a:spcPct val="80000"/>
              </a:lnSpc>
              <a:tabLst>
                <a:tab pos="1887538" algn="l"/>
                <a:tab pos="2335213" algn="l"/>
                <a:tab pos="2506663" algn="l"/>
              </a:tabLst>
            </a:pPr>
            <a:r xmlns:a="http://schemas.openxmlformats.org/drawingml/2006/main">
              <a:rPr lang="es" altLang="en-US" dirty="0"/>
              <a:t>Cada función </a:t>
            </a:r>
            <a:r xmlns:a="http://schemas.openxmlformats.org/drawingml/2006/main">
              <a:rPr lang="es" altLang="en-US" b="1" i="1" dirty="0"/>
              <a:t>P </a:t>
            </a:r>
            <a:r xmlns:a="http://schemas.openxmlformats.org/drawingml/2006/main">
              <a:rPr lang="es" altLang="en-US" dirty="0"/>
              <a:t>será reemplazada por</a:t>
            </a:r>
          </a:p>
          <a:p>
            <a:pPr>
              <a:lnSpc>
                <a:spcPct val="80000"/>
              </a:lnSpc>
              <a:tabLst>
                <a:tab pos="1887538" algn="l"/>
                <a:tab pos="2335213" algn="l"/>
                <a:tab pos="2506663" algn="l"/>
              </a:tabLst>
            </a:pPr>
            <a:endParaRPr lang="en-US" altLang="en-US" sz="1600" dirty="0"/>
          </a:p>
          <a:p>
            <a:pPr xmlns:a="http://schemas.openxmlformats.org/drawingml/2006/main">
              <a:lnSpc>
                <a:spcPct val="80000"/>
              </a:lnSpc>
              <a:spcBef>
                <a:spcPct val="15000"/>
              </a:spcBef>
              <a:buFont typeface="Monotype Sorts" pitchFamily="-84" charset="2"/>
              <a:buNone/>
              <a:tabLst>
                <a:tab pos="1887538" algn="l"/>
                <a:tab pos="2335213" algn="l"/>
                <a:tab pos="2506663" algn="l"/>
              </a:tabLst>
            </a:pPr>
            <a:r xmlns:a="http://schemas.openxmlformats.org/drawingml/2006/main">
              <a:rPr lang="es" altLang="en-US" b="1" dirty="0">
                <a:solidFill>
                  <a:srgbClr val="000000"/>
                </a:solidFill>
                <a:latin typeface="Courier New" panose="02070309020205020404" pitchFamily="49" charset="0"/>
              </a:rPr>
              <a:t>esperar (mutex);</a:t>
            </a:r>
          </a:p>
          <a:p>
            <a:pPr xmlns:a="http://schemas.openxmlformats.org/drawingml/2006/main">
              <a:lnSpc>
                <a:spcPct val="80000"/>
              </a:lnSpc>
              <a:spcBef>
                <a:spcPct val="15000"/>
              </a:spcBef>
              <a:buFont typeface="Monotype Sorts" pitchFamily="-84" charset="2"/>
              <a:buNone/>
              <a:tabLst>
                <a:tab pos="1887538" algn="l"/>
                <a:tab pos="2335213" algn="l"/>
                <a:tab pos="2506663" algn="l"/>
              </a:tabLst>
            </a:pPr>
            <a:r xmlns:a="http://schemas.openxmlformats.org/drawingml/2006/main">
              <a:rPr lang="es" altLang="en-US" b="1" dirty="0">
                <a:solidFill>
                  <a:srgbClr val="000000"/>
                </a:solidFill>
                <a:latin typeface="Courier New" panose="02070309020205020404" pitchFamily="49" charset="0"/>
              </a:rPr>
              <a:t>…</a:t>
            </a:r>
          </a:p>
          <a:p>
            <a:pPr xmlns:a="http://schemas.openxmlformats.org/drawingml/2006/main">
              <a:lnSpc>
                <a:spcPct val="80000"/>
              </a:lnSpc>
              <a:spcBef>
                <a:spcPct val="15000"/>
              </a:spcBef>
              <a:buFont typeface="Monotype Sorts" pitchFamily="-84" charset="2"/>
              <a:buNone/>
              <a:tabLst>
                <a:tab pos="1887538" algn="l"/>
                <a:tab pos="2335213" algn="l"/>
                <a:tab pos="2506663" algn="l"/>
              </a:tabLst>
            </a:pPr>
            <a:r xmlns:a="http://schemas.openxmlformats.org/drawingml/2006/main">
              <a:rPr lang="es" altLang="en-US" b="1" dirty="0">
                <a:solidFill>
                  <a:srgbClr val="000000"/>
                </a:solidFill>
                <a:latin typeface="Courier New" panose="02070309020205020404" pitchFamily="49" charset="0"/>
              </a:rPr>
              <a:t>cuerpo de P;</a:t>
            </a:r>
          </a:p>
          <a:p>
            <a:pPr xmlns:a="http://schemas.openxmlformats.org/drawingml/2006/main">
              <a:lnSpc>
                <a:spcPct val="80000"/>
              </a:lnSpc>
              <a:spcBef>
                <a:spcPct val="15000"/>
              </a:spcBef>
              <a:buFont typeface="Monotype Sorts" pitchFamily="-84" charset="2"/>
              <a:buNone/>
              <a:tabLst>
                <a:tab pos="1887538" algn="l"/>
                <a:tab pos="2335213" algn="l"/>
                <a:tab pos="2506663" algn="l"/>
              </a:tabLst>
            </a:pPr>
            <a:r xmlns:a="http://schemas.openxmlformats.org/drawingml/2006/main">
              <a:rPr lang="es" altLang="en-US" b="1" dirty="0">
                <a:solidFill>
                  <a:srgbClr val="000000"/>
                </a:solidFill>
                <a:latin typeface="Courier New" panose="02070309020205020404" pitchFamily="49" charset="0"/>
              </a:rPr>
              <a:t>…</a:t>
            </a:r>
          </a:p>
          <a:p>
            <a:pPr xmlns:a="http://schemas.openxmlformats.org/drawingml/2006/main">
              <a:lnSpc>
                <a:spcPct val="80000"/>
              </a:lnSpc>
              <a:spcBef>
                <a:spcPct val="15000"/>
              </a:spcBef>
              <a:buFont typeface="Monotype Sorts" pitchFamily="-84" charset="2"/>
              <a:buNone/>
              <a:tabLst>
                <a:tab pos="1887538" algn="l"/>
                <a:tab pos="2335213" algn="l"/>
                <a:tab pos="2506663" algn="l"/>
              </a:tabLst>
            </a:pPr>
            <a:r xmlns:a="http://schemas.openxmlformats.org/drawingml/2006/main">
              <a:rPr lang="es" altLang="en-US" b="1" dirty="0">
                <a:solidFill>
                  <a:srgbClr val="000000"/>
                </a:solidFill>
                <a:latin typeface="Courier New" panose="02070309020205020404" pitchFamily="49" charset="0"/>
              </a:rPr>
              <a:t>si ( </a:t>
            </a:r>
            <a:r xmlns:a="http://schemas.openxmlformats.org/drawingml/2006/main">
              <a:rPr lang="es" altLang="en-US" b="1" dirty="0" err="1">
                <a:solidFill>
                  <a:srgbClr val="000000"/>
                </a:solidFill>
                <a:latin typeface="Courier New" panose="02070309020205020404" pitchFamily="49" charset="0"/>
              </a:rPr>
              <a:t>siguiente_cuenta </a:t>
            </a:r>
            <a:r xmlns:a="http://schemas.openxmlformats.org/drawingml/2006/main">
              <a:rPr lang="es" altLang="en-US" b="1" dirty="0">
                <a:solidFill>
                  <a:srgbClr val="000000"/>
                </a:solidFill>
                <a:latin typeface="Courier New" panose="02070309020205020404" pitchFamily="49" charset="0"/>
              </a:rPr>
              <a:t>&gt; 0)</a:t>
            </a:r>
          </a:p>
          <a:p>
            <a:pPr xmlns:a="http://schemas.openxmlformats.org/drawingml/2006/main">
              <a:lnSpc>
                <a:spcPct val="80000"/>
              </a:lnSpc>
              <a:spcBef>
                <a:spcPct val="15000"/>
              </a:spcBef>
              <a:buFont typeface="Monotype Sorts" pitchFamily="-84" charset="2"/>
              <a:buNone/>
              <a:tabLst>
                <a:tab pos="1887538" algn="l"/>
                <a:tab pos="2335213" algn="l"/>
                <a:tab pos="2506663" algn="l"/>
              </a:tabLst>
            </a:pPr>
            <a:r xmlns:a="http://schemas.openxmlformats.org/drawingml/2006/main">
              <a:rPr lang="es" altLang="en-US" b="1" dirty="0">
                <a:solidFill>
                  <a:srgbClr val="000000"/>
                </a:solidFill>
                <a:latin typeface="Courier New" panose="02070309020205020404" pitchFamily="49" charset="0"/>
              </a:rPr>
              <a:t>señal (siguiente)</a:t>
            </a:r>
          </a:p>
          <a:p>
            <a:pPr xmlns:a="http://schemas.openxmlformats.org/drawingml/2006/main">
              <a:lnSpc>
                <a:spcPct val="80000"/>
              </a:lnSpc>
              <a:spcBef>
                <a:spcPct val="15000"/>
              </a:spcBef>
              <a:buFont typeface="Monotype Sorts" pitchFamily="-84" charset="2"/>
              <a:buNone/>
              <a:tabLst>
                <a:tab pos="1887538" algn="l"/>
                <a:tab pos="2335213" algn="l"/>
                <a:tab pos="2506663" algn="l"/>
              </a:tabLst>
            </a:pPr>
            <a:r xmlns:a="http://schemas.openxmlformats.org/drawingml/2006/main">
              <a:rPr lang="es" altLang="en-US" b="1" dirty="0">
                <a:solidFill>
                  <a:srgbClr val="000000"/>
                </a:solidFill>
                <a:latin typeface="Courier New" panose="02070309020205020404" pitchFamily="49" charset="0"/>
              </a:rPr>
              <a:t>demás</a:t>
            </a:r>
          </a:p>
          <a:p>
            <a:pPr xmlns:a="http://schemas.openxmlformats.org/drawingml/2006/main">
              <a:lnSpc>
                <a:spcPct val="80000"/>
              </a:lnSpc>
              <a:spcBef>
                <a:spcPct val="15000"/>
              </a:spcBef>
              <a:buFont typeface="Monotype Sorts" pitchFamily="-84" charset="2"/>
              <a:buNone/>
              <a:tabLst>
                <a:tab pos="1887538" algn="l"/>
                <a:tab pos="2335213" algn="l"/>
                <a:tab pos="2506663" algn="l"/>
              </a:tabLst>
            </a:pPr>
            <a:r xmlns:a="http://schemas.openxmlformats.org/drawingml/2006/main">
              <a:rPr lang="es" altLang="en-US" b="1" dirty="0">
                <a:solidFill>
                  <a:srgbClr val="000000"/>
                </a:solidFill>
                <a:latin typeface="Courier New" panose="02070309020205020404" pitchFamily="49" charset="0"/>
              </a:rPr>
              <a:t>señal (mutex);</a:t>
            </a:r>
            <a:br xmlns:a="http://schemas.openxmlformats.org/drawingml/2006/main">
              <a:rPr lang="en-US" altLang="en-US" b="1" dirty="0">
                <a:solidFill>
                  <a:srgbClr val="000000"/>
                </a:solidFill>
                <a:latin typeface="Courier New" panose="02070309020205020404" pitchFamily="49" charset="0"/>
              </a:rPr>
            </a:br>
            <a:endParaRPr xmlns:a="http://schemas.openxmlformats.org/drawingml/2006/main" lang="en-US" altLang="en-US" b="1" dirty="0">
              <a:solidFill>
                <a:srgbClr val="000000"/>
              </a:solidFill>
              <a:latin typeface="Courier New" panose="02070309020205020404" pitchFamily="49" charset="0"/>
            </a:endParaRPr>
          </a:p>
          <a:p>
            <a:pPr xmlns:a="http://schemas.openxmlformats.org/drawingml/2006/main">
              <a:lnSpc>
                <a:spcPct val="80000"/>
              </a:lnSpc>
              <a:tabLst>
                <a:tab pos="1887538" algn="l"/>
                <a:tab pos="2335213" algn="l"/>
                <a:tab pos="2506663" algn="l"/>
              </a:tabLst>
            </a:pPr>
            <a:r xmlns:a="http://schemas.openxmlformats.org/drawingml/2006/main">
              <a:rPr lang="es" altLang="en-US" dirty="0"/>
              <a:t>Se garantiza la exclusión mutua dentro de un monitor.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A3781ED7-7E2C-44ED-849F-F7EC81647318}"/>
              </a:ext>
            </a:extLst>
          </p:cNvPr>
          <p:cNvSpPr>
            <a:spLocks noGrp="1" noChangeArrowheads="1"/>
          </p:cNvSpPr>
          <p:nvPr>
            <p:ph type="title"/>
          </p:nvPr>
        </p:nvSpPr>
        <p:spPr>
          <a:xfrm>
            <a:off x="967726" y="173267"/>
            <a:ext cx="8229600" cy="576263"/>
          </a:xfrm>
        </p:spPr>
        <p:txBody>
          <a:bodyPr/>
          <a:lstStyle/>
          <a:p>
            <a:pPr xmlns:a="http://schemas.openxmlformats.org/drawingml/2006/main" eaLnBrk="1" hangingPunct="1"/>
            <a:r xmlns:a="http://schemas.openxmlformats.org/drawingml/2006/main">
              <a:rPr lang="es" altLang="en-US" sz="2800" dirty="0"/>
              <a:t> </a:t>
            </a:r>
            <a:r xmlns:a="http://schemas.openxmlformats.org/drawingml/2006/main">
              <a:rPr lang="es" altLang="en-US" dirty="0"/>
              <a:t>Implementación: variables de condición</a:t>
            </a:r>
          </a:p>
        </p:txBody>
      </p:sp>
      <p:sp>
        <p:nvSpPr>
          <p:cNvPr id="71682" name="Rectangle 3">
            <a:extLst>
              <a:ext uri="{FF2B5EF4-FFF2-40B4-BE49-F238E27FC236}">
                <a16:creationId xmlns:a16="http://schemas.microsoft.com/office/drawing/2014/main" id="{0632FD3B-F164-4834-96CE-D7C1853C60A6}"/>
              </a:ext>
            </a:extLst>
          </p:cNvPr>
          <p:cNvSpPr>
            <a:spLocks noGrp="1" noChangeArrowheads="1"/>
          </p:cNvSpPr>
          <p:nvPr>
            <p:ph idx="1"/>
          </p:nvPr>
        </p:nvSpPr>
        <p:spPr>
          <a:xfrm>
            <a:off x="893763" y="1190625"/>
            <a:ext cx="7843837" cy="4530725"/>
          </a:xfrm>
        </p:spPr>
        <p:txBody>
          <a:bodyPr/>
          <a:lstStyle/>
          <a:p>
            <a:pPr xmlns:a="http://schemas.openxmlformats.org/drawingml/2006/main">
              <a:lnSpc>
                <a:spcPct val="90000"/>
              </a:lnSpc>
              <a:spcBef>
                <a:spcPct val="15000"/>
              </a:spcBef>
              <a:tabLst>
                <a:tab pos="1828800" algn="l"/>
                <a:tab pos="2217738" algn="l"/>
              </a:tabLst>
            </a:pPr>
            <a:r xmlns:a="http://schemas.openxmlformats.org/drawingml/2006/main">
              <a:rPr lang="es" altLang="en-US" dirty="0"/>
              <a:t>Para cada variable de condición </a:t>
            </a:r>
            <a:r xmlns:a="http://schemas.openxmlformats.org/drawingml/2006/main">
              <a:rPr lang="es" altLang="en-US" b="1" i="1" dirty="0"/>
              <a:t>x </a:t>
            </a:r>
            <a:r xmlns:a="http://schemas.openxmlformats.org/drawingml/2006/main">
              <a:rPr lang="es" altLang="en-US" dirty="0"/>
              <a:t>, tenemos </a:t>
            </a:r>
            <a:r xmlns:a="http://schemas.openxmlformats.org/drawingml/2006/main">
              <a:rPr lang="es" altLang="en-US" sz="1600" dirty="0"/>
              <a:t>:</a:t>
            </a:r>
          </a:p>
          <a:p>
            <a:pPr>
              <a:lnSpc>
                <a:spcPct val="90000"/>
              </a:lnSpc>
              <a:spcBef>
                <a:spcPct val="15000"/>
              </a:spcBef>
              <a:buFont typeface="Monotype Sorts" pitchFamily="-84" charset="2"/>
              <a:buNone/>
              <a:tabLst>
                <a:tab pos="1828800" algn="l"/>
                <a:tab pos="2217738" algn="l"/>
              </a:tabLst>
            </a:pPr>
            <a:endParaRPr lang="en-US" altLang="en-US" sz="1600" dirty="0"/>
          </a:p>
          <a:p>
            <a:pPr xmlns:a="http://schemas.openxmlformats.org/drawingml/2006/main">
              <a:lnSpc>
                <a:spcPct val="90000"/>
              </a:lnSpc>
              <a:spcBef>
                <a:spcPct val="15000"/>
              </a:spcBef>
              <a:buFont typeface="Monotype Sorts" pitchFamily="-84" charset="2"/>
              <a:buNone/>
              <a:tabLst>
                <a:tab pos="1828800" algn="l"/>
                <a:tab pos="2217738" algn="l"/>
              </a:tabLst>
            </a:pPr>
            <a:r xmlns:a="http://schemas.openxmlformats.org/drawingml/2006/main">
              <a:rPr lang="es" altLang="en-US" b="1" dirty="0">
                <a:solidFill>
                  <a:srgbClr val="000000"/>
                </a:solidFill>
                <a:latin typeface="Courier New" panose="02070309020205020404" pitchFamily="49" charset="0"/>
              </a:rPr>
              <a:t>semáforo </a:t>
            </a:r>
            <a:r xmlns:a="http://schemas.openxmlformats.org/drawingml/2006/main">
              <a:rPr lang="es" altLang="en-US" b="1" dirty="0" err="1">
                <a:solidFill>
                  <a:srgbClr val="000000"/>
                </a:solidFill>
                <a:latin typeface="Courier New" panose="02070309020205020404" pitchFamily="49" charset="0"/>
              </a:rPr>
              <a:t>x_sem </a:t>
            </a:r>
            <a:r xmlns:a="http://schemas.openxmlformats.org/drawingml/2006/main">
              <a:rPr lang="es" altLang="en-US" b="1" dirty="0">
                <a:solidFill>
                  <a:srgbClr val="000000"/>
                </a:solidFill>
                <a:latin typeface="Courier New" panose="02070309020205020404" pitchFamily="49" charset="0"/>
              </a:rPr>
              <a:t>; // (inicialmente = 0)</a:t>
            </a:r>
          </a:p>
          <a:p>
            <a:pPr xmlns:a="http://schemas.openxmlformats.org/drawingml/2006/main">
              <a:lnSpc>
                <a:spcPct val="90000"/>
              </a:lnSpc>
              <a:spcBef>
                <a:spcPct val="15000"/>
              </a:spcBef>
              <a:buFont typeface="Monotype Sorts" pitchFamily="-84" charset="2"/>
              <a:buNone/>
              <a:tabLst>
                <a:tab pos="1828800" algn="l"/>
                <a:tab pos="2217738" algn="l"/>
              </a:tabLst>
            </a:pPr>
            <a:r xmlns:a="http://schemas.openxmlformats.org/drawingml/2006/main">
              <a:rPr lang="es" altLang="en-US" b="1" dirty="0">
                <a:solidFill>
                  <a:srgbClr val="000000"/>
                </a:solidFill>
                <a:latin typeface="Courier New" panose="02070309020205020404" pitchFamily="49" charset="0"/>
              </a:rPr>
              <a:t>int </a:t>
            </a:r>
            <a:r xmlns:a="http://schemas.openxmlformats.org/drawingml/2006/main">
              <a:rPr lang="es" altLang="en-US" b="1" dirty="0" err="1">
                <a:solidFill>
                  <a:srgbClr val="000000"/>
                </a:solidFill>
                <a:latin typeface="Courier New" panose="02070309020205020404" pitchFamily="49" charset="0"/>
              </a:rPr>
              <a:t>x_count </a:t>
            </a:r>
            <a:r xmlns:a="http://schemas.openxmlformats.org/drawingml/2006/main">
              <a:rPr lang="es" altLang="en-US" b="1" dirty="0">
                <a:solidFill>
                  <a:srgbClr val="000000"/>
                </a:solidFill>
                <a:latin typeface="Courier New" panose="02070309020205020404" pitchFamily="49" charset="0"/>
              </a:rPr>
              <a:t>= 0;</a:t>
            </a:r>
            <a:br xmlns:a="http://schemas.openxmlformats.org/drawingml/2006/main">
              <a:rPr lang="en-US" altLang="en-US" b="1" dirty="0">
                <a:solidFill>
                  <a:srgbClr val="000000"/>
                </a:solidFill>
                <a:latin typeface="Courier New" panose="02070309020205020404" pitchFamily="49" charset="0"/>
              </a:rPr>
            </a:br>
            <a:endParaRPr xmlns:a="http://schemas.openxmlformats.org/drawingml/2006/main" lang="en-US" altLang="en-US" b="1" dirty="0">
              <a:solidFill>
                <a:srgbClr val="000000"/>
              </a:solidFill>
              <a:latin typeface="Courier New" panose="02070309020205020404" pitchFamily="49" charset="0"/>
            </a:endParaRPr>
          </a:p>
          <a:p>
            <a:pPr xmlns:a="http://schemas.openxmlformats.org/drawingml/2006/main">
              <a:lnSpc>
                <a:spcPct val="90000"/>
              </a:lnSpc>
              <a:spcBef>
                <a:spcPct val="15000"/>
              </a:spcBef>
              <a:tabLst>
                <a:tab pos="1828800" algn="l"/>
                <a:tab pos="2217738" algn="l"/>
              </a:tabLst>
            </a:pPr>
            <a:r xmlns:a="http://schemas.openxmlformats.org/drawingml/2006/main">
              <a:rPr lang="es" altLang="en-US" dirty="0"/>
              <a:t>La operación </a:t>
            </a:r>
            <a:r xmlns:a="http://schemas.openxmlformats.org/drawingml/2006/main">
              <a:rPr lang="es" altLang="en-US" b="1" dirty="0" err="1">
                <a:latin typeface="Courier New" panose="02070309020205020404" pitchFamily="49" charset="0"/>
                <a:cs typeface="Courier New" panose="02070309020205020404" pitchFamily="49" charset="0"/>
              </a:rPr>
              <a:t>x.wait </a:t>
            </a:r>
            <a:r xmlns:a="http://schemas.openxmlformats.org/drawingml/2006/main">
              <a:rPr lang="es" altLang="en-US" b="1" dirty="0">
                <a:latin typeface="Courier New" panose="02070309020205020404" pitchFamily="49" charset="0"/>
                <a:cs typeface="Courier New" panose="02070309020205020404" pitchFamily="49" charset="0"/>
              </a:rPr>
              <a:t>() </a:t>
            </a:r>
            <a:r xmlns:a="http://schemas.openxmlformats.org/drawingml/2006/main">
              <a:rPr lang="es" altLang="en-US" dirty="0"/>
              <a:t>se puede implementar como </a:t>
            </a:r>
            <a:r xmlns:a="http://schemas.openxmlformats.org/drawingml/2006/main">
              <a:rPr lang="es" altLang="en-US" sz="1600" dirty="0"/>
              <a:t>:</a:t>
            </a:r>
          </a:p>
          <a:p>
            <a:pPr xmlns:a="http://schemas.openxmlformats.org/drawingml/2006/main">
              <a:lnSpc>
                <a:spcPct val="90000"/>
              </a:lnSpc>
              <a:spcBef>
                <a:spcPct val="15000"/>
              </a:spcBef>
              <a:buFont typeface="Monotype Sorts" pitchFamily="-84" charset="2"/>
              <a:buNone/>
              <a:tabLst>
                <a:tab pos="1828800" algn="l"/>
                <a:tab pos="2217738" algn="l"/>
              </a:tabLst>
            </a:pPr>
            <a:r xmlns:a="http://schemas.openxmlformats.org/drawingml/2006/main">
              <a:rPr lang="es" altLang="en-US" sz="1600" dirty="0"/>
              <a:t>  </a:t>
            </a:r>
          </a:p>
          <a:p>
            <a:pPr xmlns:a="http://schemas.openxmlformats.org/drawingml/2006/main">
              <a:lnSpc>
                <a:spcPct val="90000"/>
              </a:lnSpc>
              <a:spcBef>
                <a:spcPct val="15000"/>
              </a:spcBef>
              <a:buFont typeface="Monotype Sorts" pitchFamily="-84" charset="2"/>
              <a:buNone/>
              <a:tabLst>
                <a:tab pos="1828800" algn="l"/>
                <a:tab pos="2217738" algn="l"/>
              </a:tabLst>
            </a:pPr>
            <a:r xmlns:a="http://schemas.openxmlformats.org/drawingml/2006/main">
              <a:rPr lang="es" altLang="en-US" b="1" dirty="0">
                <a:solidFill>
                  <a:srgbClr val="000000"/>
                </a:solidFill>
                <a:latin typeface="Courier New" panose="02070309020205020404" pitchFamily="49" charset="0"/>
              </a:rPr>
              <a:t>  </a:t>
            </a:r>
            <a:r xmlns:a="http://schemas.openxmlformats.org/drawingml/2006/main">
              <a:rPr lang="es" altLang="en-US" b="1" dirty="0" err="1">
                <a:solidFill>
                  <a:srgbClr val="000000"/>
                </a:solidFill>
                <a:latin typeface="Courier New" panose="02070309020205020404" pitchFamily="49" charset="0"/>
              </a:rPr>
              <a:t>x_count </a:t>
            </a:r>
            <a:r xmlns:a="http://schemas.openxmlformats.org/drawingml/2006/main">
              <a:rPr lang="es" altLang="en-US" b="1" dirty="0">
                <a:solidFill>
                  <a:srgbClr val="000000"/>
                </a:solidFill>
                <a:latin typeface="Courier New" panose="02070309020205020404" pitchFamily="49" charset="0"/>
              </a:rPr>
              <a:t>++;</a:t>
            </a:r>
          </a:p>
          <a:p>
            <a:pPr xmlns:a="http://schemas.openxmlformats.org/drawingml/2006/main">
              <a:lnSpc>
                <a:spcPct val="90000"/>
              </a:lnSpc>
              <a:spcBef>
                <a:spcPct val="15000"/>
              </a:spcBef>
              <a:buFont typeface="Monotype Sorts" pitchFamily="-84" charset="2"/>
              <a:buNone/>
              <a:tabLst>
                <a:tab pos="1828800" algn="l"/>
                <a:tab pos="2217738" algn="l"/>
              </a:tabLst>
            </a:pPr>
            <a:r xmlns:a="http://schemas.openxmlformats.org/drawingml/2006/main">
              <a:rPr lang="es" altLang="en-US" b="1" dirty="0">
                <a:solidFill>
                  <a:srgbClr val="000000"/>
                </a:solidFill>
                <a:latin typeface="Courier New" panose="02070309020205020404" pitchFamily="49" charset="0"/>
              </a:rPr>
              <a:t>si ( </a:t>
            </a:r>
            <a:r xmlns:a="http://schemas.openxmlformats.org/drawingml/2006/main">
              <a:rPr lang="es" altLang="en-US" b="1" dirty="0" err="1">
                <a:solidFill>
                  <a:srgbClr val="000000"/>
                </a:solidFill>
                <a:latin typeface="Courier New" panose="02070309020205020404" pitchFamily="49" charset="0"/>
              </a:rPr>
              <a:t>siguiente_cuenta </a:t>
            </a:r>
            <a:r xmlns:a="http://schemas.openxmlformats.org/drawingml/2006/main">
              <a:rPr lang="es" altLang="en-US" b="1" dirty="0">
                <a:solidFill>
                  <a:srgbClr val="000000"/>
                </a:solidFill>
                <a:latin typeface="Courier New" panose="02070309020205020404" pitchFamily="49" charset="0"/>
              </a:rPr>
              <a:t>&gt; 0)</a:t>
            </a:r>
          </a:p>
          <a:p>
            <a:pPr xmlns:a="http://schemas.openxmlformats.org/drawingml/2006/main">
              <a:lnSpc>
                <a:spcPct val="90000"/>
              </a:lnSpc>
              <a:spcBef>
                <a:spcPct val="15000"/>
              </a:spcBef>
              <a:buFont typeface="Monotype Sorts" pitchFamily="-84" charset="2"/>
              <a:buNone/>
              <a:tabLst>
                <a:tab pos="1828800" algn="l"/>
                <a:tab pos="2217738" algn="l"/>
              </a:tabLst>
            </a:pPr>
            <a:r xmlns:a="http://schemas.openxmlformats.org/drawingml/2006/main">
              <a:rPr lang="es" altLang="en-US" b="1" dirty="0">
                <a:solidFill>
                  <a:srgbClr val="000000"/>
                </a:solidFill>
                <a:latin typeface="Courier New" panose="02070309020205020404" pitchFamily="49" charset="0"/>
              </a:rPr>
              <a:t>señal(siguiente);</a:t>
            </a:r>
          </a:p>
          <a:p>
            <a:pPr xmlns:a="http://schemas.openxmlformats.org/drawingml/2006/main">
              <a:lnSpc>
                <a:spcPct val="90000"/>
              </a:lnSpc>
              <a:spcBef>
                <a:spcPct val="15000"/>
              </a:spcBef>
              <a:buFont typeface="Monotype Sorts" pitchFamily="-84" charset="2"/>
              <a:buNone/>
              <a:tabLst>
                <a:tab pos="1828800" algn="l"/>
                <a:tab pos="2217738" algn="l"/>
              </a:tabLst>
            </a:pPr>
            <a:r xmlns:a="http://schemas.openxmlformats.org/drawingml/2006/main">
              <a:rPr lang="es" altLang="en-US" b="1" dirty="0">
                <a:solidFill>
                  <a:srgbClr val="000000"/>
                </a:solidFill>
                <a:latin typeface="Courier New" panose="02070309020205020404" pitchFamily="49" charset="0"/>
              </a:rPr>
              <a:t>demás</a:t>
            </a:r>
          </a:p>
          <a:p>
            <a:pPr xmlns:a="http://schemas.openxmlformats.org/drawingml/2006/main">
              <a:lnSpc>
                <a:spcPct val="90000"/>
              </a:lnSpc>
              <a:spcBef>
                <a:spcPct val="15000"/>
              </a:spcBef>
              <a:buFont typeface="Monotype Sorts" pitchFamily="-84" charset="2"/>
              <a:buNone/>
              <a:tabLst>
                <a:tab pos="1828800" algn="l"/>
                <a:tab pos="2217738" algn="l"/>
              </a:tabLst>
            </a:pPr>
            <a:r xmlns:a="http://schemas.openxmlformats.org/drawingml/2006/main">
              <a:rPr lang="es" altLang="en-US" b="1" dirty="0">
                <a:solidFill>
                  <a:srgbClr val="000000"/>
                </a:solidFill>
                <a:latin typeface="Courier New" panose="02070309020205020404" pitchFamily="49" charset="0"/>
              </a:rPr>
              <a:t>señal (mutex);</a:t>
            </a:r>
          </a:p>
          <a:p>
            <a:pPr xmlns:a="http://schemas.openxmlformats.org/drawingml/2006/main">
              <a:lnSpc>
                <a:spcPct val="90000"/>
              </a:lnSpc>
              <a:spcBef>
                <a:spcPct val="15000"/>
              </a:spcBef>
              <a:buFont typeface="Monotype Sorts" pitchFamily="-84" charset="2"/>
              <a:buNone/>
              <a:tabLst>
                <a:tab pos="1828800" algn="l"/>
                <a:tab pos="2217738" algn="l"/>
              </a:tabLst>
            </a:pPr>
            <a:r xmlns:a="http://schemas.openxmlformats.org/drawingml/2006/main">
              <a:rPr lang="es" altLang="en-US" b="1" dirty="0">
                <a:solidFill>
                  <a:srgbClr val="000000"/>
                </a:solidFill>
                <a:latin typeface="Courier New" panose="02070309020205020404" pitchFamily="49" charset="0"/>
              </a:rPr>
              <a:t>esperar ( </a:t>
            </a:r>
            <a:r xmlns:a="http://schemas.openxmlformats.org/drawingml/2006/main">
              <a:rPr lang="es" altLang="en-US" b="1" dirty="0" err="1">
                <a:solidFill>
                  <a:srgbClr val="000000"/>
                </a:solidFill>
                <a:latin typeface="Courier New" panose="02070309020205020404" pitchFamily="49" charset="0"/>
              </a:rPr>
              <a:t>x_sem </a:t>
            </a:r>
            <a:r xmlns:a="http://schemas.openxmlformats.org/drawingml/2006/main">
              <a:rPr lang="es" altLang="en-US" b="1" dirty="0">
                <a:solidFill>
                  <a:srgbClr val="000000"/>
                </a:solidFill>
                <a:latin typeface="Courier New" panose="02070309020205020404" pitchFamily="49" charset="0"/>
              </a:rPr>
              <a:t>);</a:t>
            </a:r>
          </a:p>
          <a:p>
            <a:pPr xmlns:a="http://schemas.openxmlformats.org/drawingml/2006/main">
              <a:lnSpc>
                <a:spcPct val="90000"/>
              </a:lnSpc>
              <a:spcBef>
                <a:spcPct val="15000"/>
              </a:spcBef>
              <a:buFont typeface="Monotype Sorts" pitchFamily="-84" charset="2"/>
              <a:buNone/>
              <a:tabLst>
                <a:tab pos="1828800" algn="l"/>
                <a:tab pos="2217738" algn="l"/>
              </a:tabLst>
            </a:pPr>
            <a:r xmlns:a="http://schemas.openxmlformats.org/drawingml/2006/main">
              <a:rPr lang="es" altLang="en-US" b="1" dirty="0">
                <a:solidFill>
                  <a:srgbClr val="000000"/>
                </a:solidFill>
                <a:latin typeface="Courier New" panose="02070309020205020404" pitchFamily="49" charset="0"/>
              </a:rPr>
              <a:t>  </a:t>
            </a:r>
            <a:r xmlns:a="http://schemas.openxmlformats.org/drawingml/2006/main">
              <a:rPr lang="es" altLang="en-US" b="1" dirty="0" err="1">
                <a:solidFill>
                  <a:srgbClr val="000000"/>
                </a:solidFill>
                <a:latin typeface="Courier New" panose="02070309020205020404" pitchFamily="49" charset="0"/>
              </a:rPr>
              <a:t>x_count-- </a:t>
            </a:r>
            <a:r xmlns:a="http://schemas.openxmlformats.org/drawingml/2006/main">
              <a:rPr lang="es" altLang="en-US" b="1" dirty="0">
                <a:solidFill>
                  <a:srgbClr val="000000"/>
                </a:solidFill>
                <a:latin typeface="Courier New" panose="02070309020205020404" pitchFamily="49" charset="0"/>
              </a:rPr>
              <a:t>;</a:t>
            </a:r>
          </a:p>
          <a:p>
            <a:pPr xmlns:a="http://schemas.openxmlformats.org/drawingml/2006/main">
              <a:lnSpc>
                <a:spcPct val="90000"/>
              </a:lnSpc>
              <a:spcBef>
                <a:spcPct val="15000"/>
              </a:spcBef>
              <a:buFont typeface="Monotype Sorts" pitchFamily="-84" charset="2"/>
              <a:buNone/>
              <a:tabLst>
                <a:tab pos="1828800" algn="l"/>
                <a:tab pos="2217738" algn="l"/>
              </a:tabLst>
            </a:pPr>
            <a:r xmlns:a="http://schemas.openxmlformats.org/drawingml/2006/main">
              <a:rPr lang="es" altLang="en-US" sz="1600" b="1"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E482B5E1-768E-44E1-9684-3A2EF367E255}"/>
              </a:ext>
            </a:extLst>
          </p:cNvPr>
          <p:cNvSpPr>
            <a:spLocks noGrp="1"/>
          </p:cNvSpPr>
          <p:nvPr>
            <p:ph type="title"/>
          </p:nvPr>
        </p:nvSpPr>
        <p:spPr>
          <a:xfrm>
            <a:off x="457200" y="224522"/>
            <a:ext cx="8229600" cy="576262"/>
          </a:xfrm>
        </p:spPr>
        <p:txBody>
          <a:bodyPr/>
          <a:lstStyle/>
          <a:p>
            <a:r xmlns:a="http://schemas.openxmlformats.org/drawingml/2006/main">
              <a:rPr lang="es" altLang="en-US" dirty="0"/>
              <a:t>Condición de carrera</a:t>
            </a:r>
          </a:p>
        </p:txBody>
      </p:sp>
      <p:sp>
        <p:nvSpPr>
          <p:cNvPr id="90114" name="Content Placeholder 2">
            <a:extLst>
              <a:ext uri="{FF2B5EF4-FFF2-40B4-BE49-F238E27FC236}">
                <a16:creationId xmlns:a16="http://schemas.microsoft.com/office/drawing/2014/main" id="{C072253D-19DC-4079-95A8-696F6DDEB146}"/>
              </a:ext>
            </a:extLst>
          </p:cNvPr>
          <p:cNvSpPr>
            <a:spLocks noGrp="1"/>
          </p:cNvSpPr>
          <p:nvPr>
            <p:ph idx="1"/>
          </p:nvPr>
        </p:nvSpPr>
        <p:spPr>
          <a:xfrm>
            <a:off x="806450" y="1137626"/>
            <a:ext cx="7684407" cy="4667250"/>
          </a:xfrm>
        </p:spPr>
        <p:txBody>
          <a:bodyPr/>
          <a:lstStyle/>
          <a:p>
            <a:r xmlns:a="http://schemas.openxmlformats.org/drawingml/2006/main">
              <a:rPr lang="es" altLang="en-US" dirty="0"/>
              <a:t>Los procesos P </a:t>
            </a:r>
            <a:r xmlns:a="http://schemas.openxmlformats.org/drawingml/2006/main">
              <a:rPr lang="es" altLang="en-US" baseline="-25000" dirty="0"/>
              <a:t>0 </a:t>
            </a:r>
            <a:r xmlns:a="http://schemas.openxmlformats.org/drawingml/2006/main">
              <a:rPr lang="es" altLang="en-US" dirty="0"/>
              <a:t>y P </a:t>
            </a:r>
            <a:r xmlns:a="http://schemas.openxmlformats.org/drawingml/2006/main">
              <a:rPr lang="es" altLang="en-US" baseline="-25000" dirty="0"/>
              <a:t>1 </a:t>
            </a:r>
            <a:r xmlns:a="http://schemas.openxmlformats.org/drawingml/2006/main">
              <a:rPr lang="es" altLang="en-US" dirty="0"/>
              <a:t>están creando procesos secundarios utilizando la </a:t>
            </a:r>
            <a:r xmlns:a="http://schemas.openxmlformats.org/drawingml/2006/main">
              <a:rPr lang="es" altLang="en-US" dirty="0"/>
              <a:t>llamada al sistema </a:t>
            </a:r>
            <a:r xmlns:a="http://schemas.openxmlformats.org/drawingml/2006/main">
              <a:rPr lang="es" altLang="en-US" dirty="0">
                <a:latin typeface="Courier New" panose="02070309020205020404" pitchFamily="49" charset="0"/>
                <a:cs typeface="Courier New" panose="02070309020205020404" pitchFamily="49" charset="0"/>
              </a:rPr>
              <a:t>fork()</a:t>
            </a:r>
          </a:p>
          <a:p>
            <a:r xmlns:a="http://schemas.openxmlformats.org/drawingml/2006/main">
              <a:rPr lang="es" altLang="en-US" dirty="0"/>
              <a:t>Condición de carrera en la variable del kernel </a:t>
            </a:r>
            <a:r xmlns:a="http://schemas.openxmlformats.org/drawingml/2006/main">
              <a:rPr lang="es" altLang="en-US" dirty="0" err="1">
                <a:latin typeface="Courier New" panose="02070309020205020404" pitchFamily="49" charset="0"/>
                <a:cs typeface="Courier New" panose="02070309020205020404" pitchFamily="49" charset="0"/>
              </a:rPr>
              <a:t>next_available_pid </a:t>
            </a:r>
            <a:r xmlns:a="http://schemas.openxmlformats.org/drawingml/2006/main">
              <a:rPr lang="es" altLang="en-US" dirty="0"/>
              <a:t>que representa el siguiente identificador de proceso disponible ( </a:t>
            </a:r>
            <a:r xmlns:a="http://schemas.openxmlformats.org/drawingml/2006/main">
              <a:rPr lang="es" altLang="en-US" dirty="0" err="1"/>
              <a:t>pid </a:t>
            </a:r>
            <a:r xmlns:a="http://schemas.openxmlformats.org/drawingml/2006/main">
              <a:rPr lang="es" altLang="en-US" dirty="0"/>
              <a:t>)</a:t>
            </a:r>
            <a:br xmlns:a="http://schemas.openxmlformats.org/drawingml/2006/main">
              <a:rPr lang="en-US" altLang="en-US" dirty="0"/>
            </a:br>
            <a:br xmlns:a="http://schemas.openxmlformats.org/drawingml/2006/main">
              <a:rPr lang="en-US" altLang="en-US" dirty="0"/>
            </a:br>
            <a:br xmlns:a="http://schemas.openxmlformats.org/drawingml/2006/main">
              <a:rPr lang="en-US" altLang="en-US" dirty="0"/>
            </a:br>
            <a:br xmlns:a="http://schemas.openxmlformats.org/drawingml/2006/main">
              <a:rPr lang="en-US" altLang="en-US" dirty="0"/>
            </a:br>
            <a:br xmlns:a="http://schemas.openxmlformats.org/drawingml/2006/main">
              <a:rPr lang="en-US" altLang="en-US" dirty="0"/>
            </a:br>
            <a:br xmlns:a="http://schemas.openxmlformats.org/drawingml/2006/main">
              <a:rPr lang="en-US" altLang="en-US" dirty="0"/>
            </a:br>
            <a:br xmlns:a="http://schemas.openxmlformats.org/drawingml/2006/main">
              <a:rPr lang="en-US" altLang="en-US" dirty="0"/>
            </a:br>
            <a:br xmlns:a="http://schemas.openxmlformats.org/drawingml/2006/main">
              <a:rPr lang="en-US" altLang="en-US" dirty="0"/>
            </a:br>
            <a:br xmlns:a="http://schemas.openxmlformats.org/drawingml/2006/main">
              <a:rPr lang="en-US" altLang="en-US" dirty="0"/>
            </a:br>
            <a:br xmlns:a="http://schemas.openxmlformats.org/drawingml/2006/main">
              <a:rPr lang="en-US" altLang="en-US" dirty="0"/>
            </a:br>
            <a:endParaRPr xmlns:a="http://schemas.openxmlformats.org/drawingml/2006/main" lang="en-US" altLang="en-US" dirty="0"/>
          </a:p>
          <a:p>
            <a:r xmlns:a="http://schemas.openxmlformats.org/drawingml/2006/main">
              <a:rPr lang="es" altLang="en-US" dirty="0"/>
              <a:t>A menos que exista un mecanismo para evitar que P </a:t>
            </a:r>
            <a:r xmlns:a="http://schemas.openxmlformats.org/drawingml/2006/main">
              <a:rPr lang="es" altLang="en-US" baseline="-25000" dirty="0"/>
              <a:t>0 </a:t>
            </a:r>
            <a:r xmlns:a="http://schemas.openxmlformats.org/drawingml/2006/main">
              <a:rPr lang="es" altLang="en-US" dirty="0"/>
              <a:t>y P </a:t>
            </a:r>
            <a:r xmlns:a="http://schemas.openxmlformats.org/drawingml/2006/main">
              <a:rPr lang="es" altLang="en-US" baseline="-25000" dirty="0"/>
              <a:t>1 </a:t>
            </a:r>
            <a:r xmlns:a="http://schemas.openxmlformats.org/drawingml/2006/main">
              <a:rPr lang="es" altLang="en-US" dirty="0"/>
              <a:t>accedan a la variable </a:t>
            </a:r>
            <a:r xmlns:a="http://schemas.openxmlformats.org/drawingml/2006/main">
              <a:rPr lang="es" altLang="en-US" dirty="0" err="1">
                <a:latin typeface="Courier New" panose="02070309020205020404" pitchFamily="49" charset="0"/>
                <a:cs typeface="Courier New" panose="02070309020205020404" pitchFamily="49" charset="0"/>
              </a:rPr>
              <a:t>next_available_pid , ¡ </a:t>
            </a:r>
            <a:r xmlns:a="http://schemas.openxmlformats.org/drawingml/2006/main">
              <a:rPr lang="es" altLang="en-US" dirty="0"/>
              <a:t>el mismo </a:t>
            </a:r>
            <a:r xmlns:a="http://schemas.openxmlformats.org/drawingml/2006/main">
              <a:rPr lang="es" altLang="en-US" dirty="0" err="1"/>
              <a:t>pid </a:t>
            </a:r>
            <a:r xmlns:a="http://schemas.openxmlformats.org/drawingml/2006/main">
              <a:rPr lang="es" altLang="en-US" dirty="0"/>
              <a:t>podría asignarse a dos procesos diferentes!</a:t>
            </a:r>
          </a:p>
          <a:p>
            <a:endParaRPr lang="en-US" altLang="en-US" dirty="0"/>
          </a:p>
        </p:txBody>
      </p:sp>
      <p:pic>
        <p:nvPicPr>
          <p:cNvPr id="90115" name="Picture 3">
            <a:extLst>
              <a:ext uri="{FF2B5EF4-FFF2-40B4-BE49-F238E27FC236}">
                <a16:creationId xmlns:a16="http://schemas.microsoft.com/office/drawing/2014/main" id="{9A24033E-60D2-44D6-A559-9793D47AB9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778" y="2604342"/>
            <a:ext cx="4238625"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FCD1EAFB-0631-4AB6-8B81-00F8342C9418}"/>
              </a:ext>
            </a:extLst>
          </p:cNvPr>
          <p:cNvSpPr>
            <a:spLocks noGrp="1" noChangeArrowheads="1"/>
          </p:cNvSpPr>
          <p:nvPr>
            <p:ph type="title"/>
          </p:nvPr>
        </p:nvSpPr>
        <p:spPr>
          <a:xfrm>
            <a:off x="933450" y="195298"/>
            <a:ext cx="7753350" cy="576263"/>
          </a:xfrm>
        </p:spPr>
        <p:txBody>
          <a:bodyPr/>
          <a:lstStyle/>
          <a:p>
            <a:pPr xmlns:a="http://schemas.openxmlformats.org/drawingml/2006/main" eaLnBrk="1" hangingPunct="1"/>
            <a:r xmlns:a="http://schemas.openxmlformats.org/drawingml/2006/main">
              <a:rPr lang="es" altLang="en-US" dirty="0"/>
              <a:t>Implementación (Cont.)</a:t>
            </a:r>
          </a:p>
        </p:txBody>
      </p:sp>
      <p:sp>
        <p:nvSpPr>
          <p:cNvPr id="73730" name="Rectangle 3">
            <a:extLst>
              <a:ext uri="{FF2B5EF4-FFF2-40B4-BE49-F238E27FC236}">
                <a16:creationId xmlns:a16="http://schemas.microsoft.com/office/drawing/2014/main" id="{4DADAEF0-291C-40B5-9E31-7AAF1A95E331}"/>
              </a:ext>
            </a:extLst>
          </p:cNvPr>
          <p:cNvSpPr>
            <a:spLocks noGrp="1" noChangeArrowheads="1"/>
          </p:cNvSpPr>
          <p:nvPr>
            <p:ph idx="1"/>
          </p:nvPr>
        </p:nvSpPr>
        <p:spPr/>
        <p:txBody>
          <a:bodyPr/>
          <a:lstStyle/>
          <a:p>
            <a:pPr xmlns:a="http://schemas.openxmlformats.org/drawingml/2006/main">
              <a:tabLst>
                <a:tab pos="1368425" algn="l"/>
                <a:tab pos="1712913" algn="l"/>
                <a:tab pos="2335213" algn="l"/>
              </a:tabLst>
            </a:pPr>
            <a:r xmlns:a="http://schemas.openxmlformats.org/drawingml/2006/main">
              <a:rPr lang="es" altLang="en-US"/>
              <a:t>La operación </a:t>
            </a:r>
            <a:r xmlns:a="http://schemas.openxmlformats.org/drawingml/2006/main">
              <a:rPr lang="es" altLang="en-US" b="1">
                <a:solidFill>
                  <a:srgbClr val="000000"/>
                </a:solidFill>
                <a:latin typeface="Courier New" panose="02070309020205020404" pitchFamily="49" charset="0"/>
              </a:rPr>
              <a:t>x.signal() </a:t>
            </a:r>
            <a:r xmlns:a="http://schemas.openxmlformats.org/drawingml/2006/main">
              <a:rPr lang="es" altLang="en-US"/>
              <a:t>se puede implementar como:</a:t>
            </a:r>
            <a:br xmlns:a="http://schemas.openxmlformats.org/drawingml/2006/main">
              <a:rPr lang="en-US" altLang="en-US"/>
            </a:br>
            <a:endParaRPr xmlns:a="http://schemas.openxmlformats.org/drawingml/2006/main" lang="en-US" altLang="en-US"/>
          </a:p>
          <a:p>
            <a:pPr xmlns:a="http://schemas.openxmlformats.org/drawingml/2006/main">
              <a:spcBef>
                <a:spcPct val="15000"/>
              </a:spcBef>
              <a:buFont typeface="Monotype Sorts" pitchFamily="-84" charset="2"/>
              <a:buNone/>
              <a:tabLst>
                <a:tab pos="1368425" algn="l"/>
                <a:tab pos="1712913" algn="l"/>
                <a:tab pos="2335213" algn="l"/>
              </a:tabLst>
            </a:pPr>
            <a:r xmlns:a="http://schemas.openxmlformats.org/drawingml/2006/main">
              <a:rPr lang="es" altLang="en-US" b="1">
                <a:solidFill>
                  <a:srgbClr val="000000"/>
                </a:solidFill>
                <a:latin typeface="Courier New" panose="02070309020205020404" pitchFamily="49" charset="0"/>
              </a:rPr>
              <a:t>si (x_count &gt; 0) {</a:t>
            </a:r>
          </a:p>
          <a:p>
            <a:pPr xmlns:a="http://schemas.openxmlformats.org/drawingml/2006/main">
              <a:spcBef>
                <a:spcPct val="15000"/>
              </a:spcBef>
              <a:buFont typeface="Monotype Sorts" pitchFamily="-84" charset="2"/>
              <a:buNone/>
              <a:tabLst>
                <a:tab pos="1368425" algn="l"/>
                <a:tab pos="1712913" algn="l"/>
                <a:tab pos="2335213" algn="l"/>
              </a:tabLst>
            </a:pPr>
            <a:r xmlns:a="http://schemas.openxmlformats.org/drawingml/2006/main">
              <a:rPr lang="es" altLang="en-US" b="1">
                <a:solidFill>
                  <a:srgbClr val="000000"/>
                </a:solidFill>
                <a:latin typeface="Courier New" panose="02070309020205020404" pitchFamily="49" charset="0"/>
              </a:rPr>
              <a:t>siguiente_cuenta++;</a:t>
            </a:r>
          </a:p>
          <a:p>
            <a:pPr xmlns:a="http://schemas.openxmlformats.org/drawingml/2006/main">
              <a:spcBef>
                <a:spcPct val="15000"/>
              </a:spcBef>
              <a:buFont typeface="Monotype Sorts" pitchFamily="-84" charset="2"/>
              <a:buNone/>
              <a:tabLst>
                <a:tab pos="1368425" algn="l"/>
                <a:tab pos="1712913" algn="l"/>
                <a:tab pos="2335213" algn="l"/>
              </a:tabLst>
            </a:pPr>
            <a:r xmlns:a="http://schemas.openxmlformats.org/drawingml/2006/main">
              <a:rPr lang="es" altLang="en-US" b="1">
                <a:solidFill>
                  <a:srgbClr val="000000"/>
                </a:solidFill>
                <a:latin typeface="Courier New" panose="02070309020205020404" pitchFamily="49" charset="0"/>
              </a:rPr>
              <a:t>señal(x_sem);</a:t>
            </a:r>
          </a:p>
          <a:p>
            <a:pPr xmlns:a="http://schemas.openxmlformats.org/drawingml/2006/main">
              <a:spcBef>
                <a:spcPct val="15000"/>
              </a:spcBef>
              <a:buFont typeface="Monotype Sorts" pitchFamily="-84" charset="2"/>
              <a:buNone/>
              <a:tabLst>
                <a:tab pos="1368425" algn="l"/>
                <a:tab pos="1712913" algn="l"/>
                <a:tab pos="2335213" algn="l"/>
              </a:tabLst>
            </a:pPr>
            <a:r xmlns:a="http://schemas.openxmlformats.org/drawingml/2006/main">
              <a:rPr lang="es" altLang="en-US" b="1">
                <a:solidFill>
                  <a:srgbClr val="000000"/>
                </a:solidFill>
                <a:latin typeface="Courier New" panose="02070309020205020404" pitchFamily="49" charset="0"/>
              </a:rPr>
              <a:t>esperar (siguiente);</a:t>
            </a:r>
          </a:p>
          <a:p>
            <a:pPr xmlns:a="http://schemas.openxmlformats.org/drawingml/2006/main">
              <a:spcBef>
                <a:spcPct val="15000"/>
              </a:spcBef>
              <a:buFont typeface="Monotype Sorts" pitchFamily="-84" charset="2"/>
              <a:buNone/>
              <a:tabLst>
                <a:tab pos="1368425" algn="l"/>
                <a:tab pos="1712913" algn="l"/>
                <a:tab pos="2335213" algn="l"/>
              </a:tabLst>
            </a:pPr>
            <a:r xmlns:a="http://schemas.openxmlformats.org/drawingml/2006/main">
              <a:rPr lang="es" altLang="en-US" b="1">
                <a:solidFill>
                  <a:srgbClr val="000000"/>
                </a:solidFill>
                <a:latin typeface="Courier New" panose="02070309020205020404" pitchFamily="49" charset="0"/>
              </a:rPr>
              <a:t>next_count--;</a:t>
            </a:r>
          </a:p>
          <a:p>
            <a:pPr xmlns:a="http://schemas.openxmlformats.org/drawingml/2006/main">
              <a:spcBef>
                <a:spcPct val="15000"/>
              </a:spcBef>
              <a:buFont typeface="Monotype Sorts" pitchFamily="-84" charset="2"/>
              <a:buNone/>
              <a:tabLst>
                <a:tab pos="1368425" algn="l"/>
                <a:tab pos="1712913" algn="l"/>
                <a:tab pos="2335213" algn="l"/>
              </a:tabLst>
            </a:pPr>
            <a:r xmlns:a="http://schemas.openxmlformats.org/drawingml/2006/main">
              <a:rPr lang="es" altLang="en-US" b="1">
                <a:solidFill>
                  <a:srgbClr val="000000"/>
                </a:solidFill>
                <a:latin typeface="Courier New" panose="02070309020205020404" pitchFamily="49" charset="0"/>
              </a:rPr>
              <a:t>}</a:t>
            </a:r>
          </a:p>
          <a:p>
            <a:pPr xmlns:a="http://schemas.openxmlformats.org/drawingml/2006/main">
              <a:spcBef>
                <a:spcPct val="15000"/>
              </a:spcBef>
              <a:buFont typeface="Monotype Sorts" pitchFamily="-84" charset="2"/>
              <a:buNone/>
              <a:tabLst>
                <a:tab pos="1368425" algn="l"/>
                <a:tab pos="1712913" algn="l"/>
                <a:tab pos="2335213" algn="l"/>
              </a:tabLst>
            </a:pPr>
            <a:r xmlns:a="http://schemas.openxmlformats.org/drawingml/2006/main">
              <a:rPr lang="es" altLang="en-US" b="1"/>
              <a:t>  </a:t>
            </a:r>
            <a:r xmlns:a="http://schemas.openxmlformats.org/drawingml/2006/main">
              <a:rPr lang="es" altLang="en-US"/>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01C32B1B-A4EF-4F65-B2C5-B45EC8C1E4A1}"/>
              </a:ext>
            </a:extLst>
          </p:cNvPr>
          <p:cNvSpPr>
            <a:spLocks noGrp="1"/>
          </p:cNvSpPr>
          <p:nvPr>
            <p:ph type="title"/>
          </p:nvPr>
        </p:nvSpPr>
        <p:spPr>
          <a:xfrm>
            <a:off x="972207" y="197632"/>
            <a:ext cx="8229600" cy="576262"/>
          </a:xfrm>
        </p:spPr>
        <p:txBody>
          <a:bodyPr/>
          <a:lstStyle/>
          <a:p>
            <a:r xmlns:a="http://schemas.openxmlformats.org/drawingml/2006/main">
              <a:rPr lang="es" altLang="en-US" dirty="0"/>
              <a:t>Reanudar procesos dentro de un monitor</a:t>
            </a:r>
          </a:p>
        </p:txBody>
      </p:sp>
      <p:sp>
        <p:nvSpPr>
          <p:cNvPr id="75778" name="Content Placeholder 2">
            <a:extLst>
              <a:ext uri="{FF2B5EF4-FFF2-40B4-BE49-F238E27FC236}">
                <a16:creationId xmlns:a16="http://schemas.microsoft.com/office/drawing/2014/main" id="{6839C047-5A3A-496B-8B8E-46EBA919BC17}"/>
              </a:ext>
            </a:extLst>
          </p:cNvPr>
          <p:cNvSpPr>
            <a:spLocks noGrp="1"/>
          </p:cNvSpPr>
          <p:nvPr>
            <p:ph idx="1"/>
          </p:nvPr>
        </p:nvSpPr>
        <p:spPr>
          <a:xfrm>
            <a:off x="816069" y="1233488"/>
            <a:ext cx="6181631" cy="4545012"/>
          </a:xfrm>
        </p:spPr>
        <p:txBody>
          <a:bodyPr/>
          <a:lstStyle/>
          <a:p>
            <a:r xmlns:a="http://schemas.openxmlformats.org/drawingml/2006/main">
              <a:rPr lang="es" altLang="en-US" dirty="0"/>
              <a:t>Si hay varios procesos en cola en la variable de condición </a:t>
            </a:r>
            <a:r xmlns:a="http://schemas.openxmlformats.org/drawingml/2006/main">
              <a:rPr lang="es" altLang="en-US" sz="2000" b="1" dirty="0">
                <a:latin typeface="Courier New" panose="02070309020205020404" pitchFamily="49" charset="0"/>
                <a:cs typeface="Courier New" panose="02070309020205020404" pitchFamily="49" charset="0"/>
              </a:rPr>
              <a:t>x </a:t>
            </a:r>
            <a:r xmlns:a="http://schemas.openxmlformats.org/drawingml/2006/main">
              <a:rPr lang="es" altLang="en-US" dirty="0"/>
              <a:t>y se ejecuta </a:t>
            </a:r>
            <a:r xmlns:a="http://schemas.openxmlformats.org/drawingml/2006/main">
              <a:rPr lang="es" altLang="en-US" sz="2000" b="1" dirty="0" err="1">
                <a:latin typeface="Courier New" panose="02070309020205020404" pitchFamily="49" charset="0"/>
                <a:cs typeface="Courier New" panose="02070309020205020404" pitchFamily="49" charset="0"/>
              </a:rPr>
              <a:t>x.signal </a:t>
            </a:r>
            <a:r xmlns:a="http://schemas.openxmlformats.org/drawingml/2006/main">
              <a:rPr lang="es" altLang="en-US" sz="2000" b="1" dirty="0">
                <a:latin typeface="Courier New" panose="02070309020205020404" pitchFamily="49" charset="0"/>
                <a:cs typeface="Courier New" panose="02070309020205020404" pitchFamily="49" charset="0"/>
              </a:rPr>
              <a:t>() </a:t>
            </a:r>
            <a:r xmlns:a="http://schemas.openxmlformats.org/drawingml/2006/main">
              <a:rPr lang="es" altLang="en-US" dirty="0"/>
              <a:t>, ¿qué proceso se debe reanudar?</a:t>
            </a:r>
          </a:p>
          <a:p>
            <a:r xmlns:a="http://schemas.openxmlformats.org/drawingml/2006/main">
              <a:rPr lang="es" altLang="en-US" dirty="0"/>
              <a:t>FCFS frecuentemente no es adecuado</a:t>
            </a:r>
          </a:p>
          <a:p>
            <a:r xmlns:a="http://schemas.openxmlformats.org/drawingml/2006/main">
              <a:rPr lang="es" altLang="en-US" dirty="0"/>
              <a:t>Usar</a:t>
            </a:r>
            <a:r xmlns:a="http://schemas.openxmlformats.org/drawingml/2006/main">
              <a:rPr lang="es" altLang="en-US" b="1" dirty="0">
                <a:solidFill>
                  <a:srgbClr val="0000FF"/>
                </a:solidFill>
              </a:rPr>
              <a:t>  </a:t>
            </a:r>
            <a:r xmlns:a="http://schemas.openxmlformats.org/drawingml/2006/main">
              <a:rPr lang="es" altLang="en-US" dirty="0"/>
              <a:t>la construcción </a:t>
            </a:r>
            <a:r xmlns:a="http://schemas.openxmlformats.org/drawingml/2006/main">
              <a:rPr lang="es" altLang="en-US" b="1" dirty="0">
                <a:solidFill>
                  <a:srgbClr val="006699"/>
                </a:solidFill>
                <a:latin typeface="+mj-lt"/>
              </a:rPr>
              <a:t>de espera condicional </a:t>
            </a:r>
            <a:r xmlns:a="http://schemas.openxmlformats.org/drawingml/2006/main">
              <a:rPr lang="es" altLang="en-US" dirty="0"/>
              <a:t>de la forma</a:t>
            </a:r>
          </a:p>
          <a:p>
            <a:pPr xmlns:a="http://schemas.openxmlformats.org/drawingml/2006/main" marL="0" indent="0">
              <a:buNone/>
            </a:pPr>
            <a:r xmlns:a="http://schemas.openxmlformats.org/drawingml/2006/main">
              <a:rPr lang="es" altLang="en-US" sz="2000" b="1" dirty="0">
                <a:latin typeface="Courier New" panose="02070309020205020404" pitchFamily="49" charset="0"/>
                <a:cs typeface="Courier New" panose="02070309020205020404" pitchFamily="49" charset="0"/>
              </a:rPr>
              <a:t>        </a:t>
            </a:r>
            <a:r xmlns:a="http://schemas.openxmlformats.org/drawingml/2006/main">
              <a:rPr lang="es" altLang="en-US" sz="2000" b="1" dirty="0" err="1">
                <a:latin typeface="Courier New" panose="02070309020205020404" pitchFamily="49" charset="0"/>
                <a:cs typeface="Courier New" panose="02070309020205020404" pitchFamily="49" charset="0"/>
              </a:rPr>
              <a:t>x.esperar </a:t>
            </a:r>
            <a:r xmlns:a="http://schemas.openxmlformats.org/drawingml/2006/main">
              <a:rPr lang="es" altLang="en-US" sz="2000" b="1" dirty="0">
                <a:latin typeface="Courier New" panose="02070309020205020404" pitchFamily="49" charset="0"/>
                <a:cs typeface="Courier New" panose="02070309020205020404" pitchFamily="49" charset="0"/>
              </a:rPr>
              <a:t>(c)</a:t>
            </a:r>
          </a:p>
          <a:p>
            <a:pPr xmlns:a="http://schemas.openxmlformats.org/drawingml/2006/main" marL="0" indent="0">
              <a:buNone/>
            </a:pPr>
            <a:r xmlns:a="http://schemas.openxmlformats.org/drawingml/2006/main">
              <a:rPr lang="es" altLang="en-US" sz="2000" b="1" dirty="0">
                <a:latin typeface="Courier New" panose="02070309020205020404" pitchFamily="49" charset="0"/>
                <a:cs typeface="Courier New" panose="02070309020205020404" pitchFamily="49" charset="0"/>
              </a:rPr>
              <a:t>  </a:t>
            </a:r>
            <a:r xmlns:a="http://schemas.openxmlformats.org/drawingml/2006/main">
              <a:rPr lang="es" altLang="en-US" dirty="0"/>
              <a:t>dónde:</a:t>
            </a:r>
          </a:p>
          <a:p>
            <a:pPr xmlns:a="http://schemas.openxmlformats.org/drawingml/2006/main" lvl="1"/>
            <a:r xmlns:a="http://schemas.openxmlformats.org/drawingml/2006/main">
              <a:rPr lang="es" altLang="en-US" sz="2000" b="1" dirty="0">
                <a:latin typeface="Courier New" panose="02070309020205020404" pitchFamily="49" charset="0"/>
                <a:cs typeface="Courier New" panose="02070309020205020404" pitchFamily="49" charset="0"/>
              </a:rPr>
              <a:t>c </a:t>
            </a:r>
            <a:r xmlns:a="http://schemas.openxmlformats.org/drawingml/2006/main">
              <a:rPr lang="es" altLang="en-US" dirty="0"/>
              <a:t>es un número entero (llamado número de prioridad)</a:t>
            </a:r>
            <a:endParaRPr xmlns:a="http://schemas.openxmlformats.org/drawingml/2006/main" lang="en-US" altLang="en-US" b="1" dirty="0">
              <a:solidFill>
                <a:srgbClr val="0000FF"/>
              </a:solidFill>
            </a:endParaRPr>
          </a:p>
          <a:p>
            <a:pPr xmlns:a="http://schemas.openxmlformats.org/drawingml/2006/main" lvl="1"/>
            <a:r xmlns:a="http://schemas.openxmlformats.org/drawingml/2006/main">
              <a:rPr lang="es" altLang="en-US" dirty="0"/>
              <a:t>El proceso con el número más bajo (prioridad más alta) se programa a continuación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id="{C262359E-9C42-4EC1-973C-CF3D197F89FA}"/>
              </a:ext>
            </a:extLst>
          </p:cNvPr>
          <p:cNvSpPr>
            <a:spLocks noGrp="1" noChangeArrowheads="1"/>
          </p:cNvSpPr>
          <p:nvPr>
            <p:ph idx="1"/>
          </p:nvPr>
        </p:nvSpPr>
        <p:spPr>
          <a:xfrm>
            <a:off x="818362" y="998376"/>
            <a:ext cx="7709816" cy="5042062"/>
          </a:xfrm>
        </p:spPr>
        <p:txBody>
          <a:bodyPr/>
          <a:lstStyle/>
          <a:p>
            <a:pPr>
              <a:lnSpc>
                <a:spcPct val="80000"/>
              </a:lnSpc>
              <a:buFont typeface="Monotype Sorts" pitchFamily="-84" charset="2"/>
              <a:buNone/>
            </a:pPr>
            <a:endParaRPr lang="en-US" altLang="en-US" sz="1600" dirty="0">
              <a:solidFill>
                <a:srgbClr val="0000FF"/>
              </a:solidFill>
            </a:endParaRPr>
          </a:p>
          <a:p>
            <a:pPr xmlns:a="http://schemas.openxmlformats.org/drawingml/2006/main">
              <a:lnSpc>
                <a:spcPct val="80000"/>
              </a:lnSpc>
            </a:pPr>
            <a:r xmlns:a="http://schemas.openxmlformats.org/drawingml/2006/main">
              <a:rPr lang="es" altLang="en-US" dirty="0"/>
              <a:t>Asigne un único recurso entre procesos competitivos utilizando números de prioridad que especifiquen el tiempo máximo que un proceso planea utilizar el recurso.</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xmlns:a="http://schemas.openxmlformats.org/drawingml/2006/main">
              <a:lnSpc>
                <a:spcPct val="80000"/>
              </a:lnSpc>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              </a:t>
            </a:r>
            <a:r xmlns:a="http://schemas.openxmlformats.org/drawingml/2006/main">
              <a:rPr lang="es" altLang="en-US" sz="2000" b="1" dirty="0" err="1">
                <a:solidFill>
                  <a:srgbClr val="000000"/>
                </a:solidFill>
                <a:latin typeface="Courier New" panose="02070309020205020404" pitchFamily="49" charset="0"/>
              </a:rPr>
              <a:t>R. adquirir </a:t>
            </a:r>
            <a:r xmlns:a="http://schemas.openxmlformats.org/drawingml/2006/main">
              <a:rPr lang="es" altLang="en-US" sz="2000" b="1" dirty="0">
                <a:solidFill>
                  <a:srgbClr val="000000"/>
                </a:solidFill>
                <a:latin typeface="Courier New" panose="02070309020205020404" pitchFamily="49" charset="0"/>
              </a:rPr>
              <a:t>(t) </a:t>
            </a:r>
            <a:r xmlns:a="http://schemas.openxmlformats.org/drawingml/2006/main">
              <a:rPr lang="es" altLang="en-US" b="1" dirty="0">
                <a:solidFill>
                  <a:srgbClr val="000000"/>
                </a:solidFill>
                <a:latin typeface="Courier New" panose="02070309020205020404" pitchFamily="49" charset="0"/>
              </a:rPr>
              <a:t>;</a:t>
            </a:r>
          </a:p>
          <a:p>
            <a:pPr xmlns:a="http://schemas.openxmlformats.org/drawingml/2006/main">
              <a:lnSpc>
                <a:spcPct val="80000"/>
              </a:lnSpc>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a:t>
            </a:r>
          </a:p>
          <a:p>
            <a:pPr xmlns:a="http://schemas.openxmlformats.org/drawingml/2006/main">
              <a:lnSpc>
                <a:spcPct val="80000"/>
              </a:lnSpc>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acceder al </a:t>
            </a:r>
            <a:r xmlns:a="http://schemas.openxmlformats.org/drawingml/2006/main">
              <a:rPr lang="es" altLang="en-US" b="1" dirty="0" err="1">
                <a:solidFill>
                  <a:srgbClr val="000000"/>
                </a:solidFill>
                <a:latin typeface="Courier New" panose="02070309020205020404" pitchFamily="49" charset="0"/>
              </a:rPr>
              <a:t>recurso </a:t>
            </a:r>
            <a:r xmlns:a="http://schemas.openxmlformats.org/drawingml/2006/main">
              <a:rPr lang="es" altLang="en-US" b="1" dirty="0">
                <a:solidFill>
                  <a:srgbClr val="000000"/>
                </a:solidFill>
                <a:latin typeface="Courier New" panose="02070309020205020404" pitchFamily="49" charset="0"/>
              </a:rPr>
              <a:t>;</a:t>
            </a:r>
          </a:p>
          <a:p>
            <a:pPr xmlns:a="http://schemas.openxmlformats.org/drawingml/2006/main">
              <a:lnSpc>
                <a:spcPct val="80000"/>
              </a:lnSpc>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xmlns:a="http://schemas.openxmlformats.org/drawingml/2006/main">
              <a:lnSpc>
                <a:spcPct val="80000"/>
              </a:lnSpc>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              </a:t>
            </a:r>
            <a:r xmlns:a="http://schemas.openxmlformats.org/drawingml/2006/main">
              <a:rPr lang="es" altLang="en-US" sz="2000" b="1" dirty="0" err="1">
                <a:solidFill>
                  <a:srgbClr val="000000"/>
                </a:solidFill>
                <a:latin typeface="Courier New" panose="02070309020205020404" pitchFamily="49" charset="0"/>
              </a:rPr>
              <a:t>R.liberación </a:t>
            </a:r>
            <a:r xmlns:a="http://schemas.openxmlformats.org/drawingml/2006/main">
              <a:rPr lang="es" altLang="en-US" sz="20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xmlns:a="http://schemas.openxmlformats.org/drawingml/2006/main">
              <a:lnSpc>
                <a:spcPct val="80000"/>
              </a:lnSpc>
            </a:pPr>
            <a:r xmlns:a="http://schemas.openxmlformats.org/drawingml/2006/main">
              <a:rPr lang="es" altLang="en-US" dirty="0"/>
              <a:t>Donde R es una instancia de tipo </a:t>
            </a:r>
            <a:r xmlns:a="http://schemas.openxmlformats.org/drawingml/2006/main">
              <a:rPr lang="es" altLang="en-US" sz="2000" b="1" dirty="0" err="1">
                <a:solidFill>
                  <a:srgbClr val="000000"/>
                </a:solidFill>
                <a:latin typeface="Courier New" panose="02070309020205020404" pitchFamily="49" charset="0"/>
              </a:rPr>
              <a:t>ResourceAllocator</a:t>
            </a:r>
            <a:endParaRPr xmlns:a="http://schemas.openxmlformats.org/drawingml/2006/main"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xmlns:a="http://schemas.openxmlformats.org/drawingml/2006/main">
              <a:lnSpc>
                <a:spcPct val="80000"/>
              </a:lnSpc>
              <a:buFont typeface="Monotype Sorts" pitchFamily="-84" charset="2"/>
              <a:buNone/>
            </a:pPr>
            <a:r xmlns:a="http://schemas.openxmlformats.org/drawingml/2006/main">
              <a:rPr lang="es" altLang="en-US" i="1" dirty="0">
                <a:solidFill>
                  <a:srgbClr val="0000FF"/>
                </a:solidFill>
              </a:rPr>
              <a:t>       </a:t>
            </a:r>
          </a:p>
        </p:txBody>
      </p:sp>
      <p:sp>
        <p:nvSpPr>
          <p:cNvPr id="76802" name="Rectangle 2">
            <a:extLst>
              <a:ext uri="{FF2B5EF4-FFF2-40B4-BE49-F238E27FC236}">
                <a16:creationId xmlns:a16="http://schemas.microsoft.com/office/drawing/2014/main" id="{F0A3D686-68BB-4C31-975E-9B0F28AC02B0}"/>
              </a:ext>
            </a:extLst>
          </p:cNvPr>
          <p:cNvSpPr>
            <a:spLocks noChangeArrowheads="1"/>
          </p:cNvSpPr>
          <p:nvPr/>
        </p:nvSpPr>
        <p:spPr bwMode="auto">
          <a:xfrm>
            <a:off x="855686" y="133671"/>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xmlns:a="http://schemas.openxmlformats.org/drawingml/2006/main" algn="ctr" eaLnBrk="1" hangingPunct="1"/>
            <a:r xmlns:a="http://schemas.openxmlformats.org/drawingml/2006/main">
              <a:rPr lang="es" altLang="en-US" sz="3200" b="1" dirty="0">
                <a:solidFill>
                  <a:srgbClr val="006699"/>
                </a:solidFill>
                <a:latin typeface="Arial" panose="020B0604020202020204" pitchFamily="34" charset="0"/>
              </a:rPr>
              <a:t>Asignación de recursos únicos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id="{C262359E-9C42-4EC1-973C-CF3D197F89FA}"/>
              </a:ext>
            </a:extLst>
          </p:cNvPr>
          <p:cNvSpPr>
            <a:spLocks noGrp="1" noChangeArrowheads="1"/>
          </p:cNvSpPr>
          <p:nvPr>
            <p:ph idx="1"/>
          </p:nvPr>
        </p:nvSpPr>
        <p:spPr>
          <a:xfrm>
            <a:off x="818362" y="998376"/>
            <a:ext cx="7709816" cy="5042062"/>
          </a:xfrm>
        </p:spPr>
        <p:txBody>
          <a:bodyPr/>
          <a:lstStyle/>
          <a:p>
            <a:pPr>
              <a:lnSpc>
                <a:spcPct val="80000"/>
              </a:lnSpc>
              <a:buFont typeface="Monotype Sorts" pitchFamily="-84" charset="2"/>
              <a:buNone/>
            </a:pPr>
            <a:endParaRPr lang="en-US" altLang="en-US" sz="1600" dirty="0">
              <a:solidFill>
                <a:srgbClr val="0000FF"/>
              </a:solidFill>
            </a:endParaRPr>
          </a:p>
          <a:p>
            <a:pPr xmlns:a="http://schemas.openxmlformats.org/drawingml/2006/main">
              <a:lnSpc>
                <a:spcPct val="80000"/>
              </a:lnSpc>
            </a:pPr>
            <a:r xmlns:a="http://schemas.openxmlformats.org/drawingml/2006/main">
              <a:rPr lang="es" altLang="en-US" dirty="0"/>
              <a:t>Asigne un único recurso entre procesos competitivos utilizando números de prioridad que especifiquen el tiempo máximo que un proceso planea utilizar el recurso.</a:t>
            </a:r>
          </a:p>
          <a:p>
            <a:pPr xmlns:a="http://schemas.openxmlformats.org/drawingml/2006/main">
              <a:lnSpc>
                <a:spcPct val="80000"/>
              </a:lnSpc>
            </a:pPr>
            <a:r xmlns:a="http://schemas.openxmlformats.org/drawingml/2006/main">
              <a:rPr lang="es" altLang="en-US" dirty="0"/>
              <a:t>Al proceso con el menor tiempo se le asigna el recurso primero.</a:t>
            </a:r>
          </a:p>
          <a:p>
            <a:pPr xmlns:a="http://schemas.openxmlformats.org/drawingml/2006/main">
              <a:lnSpc>
                <a:spcPct val="80000"/>
              </a:lnSpc>
            </a:pPr>
            <a:r xmlns:a="http://schemas.openxmlformats.org/drawingml/2006/main">
              <a:rPr lang="es" altLang="en-US" dirty="0"/>
              <a:t>Sea R una instancia de tipo </a:t>
            </a:r>
            <a:r xmlns:a="http://schemas.openxmlformats.org/drawingml/2006/main">
              <a:rPr lang="es" altLang="en-US" sz="2000" b="1" dirty="0" err="1">
                <a:solidFill>
                  <a:srgbClr val="000000"/>
                </a:solidFill>
                <a:latin typeface="Courier New" panose="02070309020205020404" pitchFamily="49" charset="0"/>
              </a:rPr>
              <a:t>ResourceAllocator</a:t>
            </a:r>
            <a:r xmlns:a="http://schemas.openxmlformats.org/drawingml/2006/main">
              <a:rPr lang="es" altLang="en-US" sz="2000" b="1" dirty="0">
                <a:solidFill>
                  <a:srgbClr val="000000"/>
                </a:solidFill>
                <a:latin typeface="Courier New" panose="02070309020205020404" pitchFamily="49" charset="0"/>
              </a:rPr>
              <a:t> </a:t>
            </a:r>
            <a:r xmlns:a="http://schemas.openxmlformats.org/drawingml/2006/main">
              <a:rPr lang="es" altLang="en-US" dirty="0"/>
              <a:t>(la siguiente diapositiva)</a:t>
            </a:r>
          </a:p>
          <a:p>
            <a:pPr xmlns:a="http://schemas.openxmlformats.org/drawingml/2006/main">
              <a:lnSpc>
                <a:spcPct val="80000"/>
              </a:lnSpc>
            </a:pPr>
            <a:r xmlns:a="http://schemas.openxmlformats.org/drawingml/2006/main">
              <a:rPr lang="es" altLang="en-US" dirty="0"/>
              <a:t>Acceso al </a:t>
            </a:r>
            <a:r xmlns:a="http://schemas.openxmlformats.org/drawingml/2006/main">
              <a:rPr lang="es" altLang="en-US" sz="2000" b="1" dirty="0" err="1">
                <a:solidFill>
                  <a:srgbClr val="000000"/>
                </a:solidFill>
                <a:latin typeface="Courier New" panose="02070309020205020404" pitchFamily="49" charset="0"/>
              </a:rPr>
              <a:t>asignador de recursos</a:t>
            </a:r>
            <a:r xmlns:a="http://schemas.openxmlformats.org/drawingml/2006/main">
              <a:rPr lang="es" altLang="en-US" sz="2000" b="1" dirty="0">
                <a:solidFill>
                  <a:srgbClr val="000000"/>
                </a:solidFill>
                <a:latin typeface="Courier New" panose="02070309020205020404" pitchFamily="49" charset="0"/>
              </a:rPr>
              <a:t> </a:t>
            </a:r>
            <a:r xmlns:a="http://schemas.openxmlformats.org/drawingml/2006/main">
              <a:rPr lang="es" altLang="en-US" dirty="0"/>
              <a:t>se realiza a través de:</a:t>
            </a:r>
          </a:p>
          <a:p>
            <a:pPr>
              <a:lnSpc>
                <a:spcPct val="80000"/>
              </a:lnSpc>
              <a:buFont typeface="Monotype Sorts" pitchFamily="-84" charset="2"/>
              <a:buNone/>
            </a:pPr>
            <a:endParaRPr lang="en-US" altLang="en-US" dirty="0"/>
          </a:p>
          <a:p>
            <a:pPr xmlns:a="http://schemas.openxmlformats.org/drawingml/2006/main">
              <a:lnSpc>
                <a:spcPct val="80000"/>
              </a:lnSpc>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              </a:t>
            </a:r>
            <a:r xmlns:a="http://schemas.openxmlformats.org/drawingml/2006/main">
              <a:rPr lang="es" altLang="en-US" sz="2000" b="1" dirty="0" err="1">
                <a:solidFill>
                  <a:srgbClr val="000000"/>
                </a:solidFill>
                <a:latin typeface="Courier New" panose="02070309020205020404" pitchFamily="49" charset="0"/>
              </a:rPr>
              <a:t>R. adquirir </a:t>
            </a:r>
            <a:r xmlns:a="http://schemas.openxmlformats.org/drawingml/2006/main">
              <a:rPr lang="es" altLang="en-US" sz="2000" b="1" dirty="0">
                <a:solidFill>
                  <a:srgbClr val="000000"/>
                </a:solidFill>
                <a:latin typeface="Courier New" panose="02070309020205020404" pitchFamily="49" charset="0"/>
              </a:rPr>
              <a:t>(t) </a:t>
            </a:r>
            <a:r xmlns:a="http://schemas.openxmlformats.org/drawingml/2006/main">
              <a:rPr lang="es" altLang="en-US" b="1" dirty="0">
                <a:solidFill>
                  <a:srgbClr val="000000"/>
                </a:solidFill>
                <a:latin typeface="Courier New" panose="02070309020205020404" pitchFamily="49" charset="0"/>
              </a:rPr>
              <a:t>;</a:t>
            </a:r>
          </a:p>
          <a:p>
            <a:pPr xmlns:a="http://schemas.openxmlformats.org/drawingml/2006/main">
              <a:lnSpc>
                <a:spcPct val="80000"/>
              </a:lnSpc>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a:t>
            </a:r>
          </a:p>
          <a:p>
            <a:pPr xmlns:a="http://schemas.openxmlformats.org/drawingml/2006/main">
              <a:lnSpc>
                <a:spcPct val="80000"/>
              </a:lnSpc>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acceder al </a:t>
            </a:r>
            <a:r xmlns:a="http://schemas.openxmlformats.org/drawingml/2006/main">
              <a:rPr lang="es" altLang="en-US" b="1" dirty="0" err="1">
                <a:solidFill>
                  <a:srgbClr val="000000"/>
                </a:solidFill>
                <a:latin typeface="Courier New" panose="02070309020205020404" pitchFamily="49" charset="0"/>
              </a:rPr>
              <a:t>recurso </a:t>
            </a:r>
            <a:r xmlns:a="http://schemas.openxmlformats.org/drawingml/2006/main">
              <a:rPr lang="es" altLang="en-US" b="1" dirty="0">
                <a:solidFill>
                  <a:srgbClr val="000000"/>
                </a:solidFill>
                <a:latin typeface="Courier New" panose="02070309020205020404" pitchFamily="49" charset="0"/>
              </a:rPr>
              <a:t>;</a:t>
            </a:r>
          </a:p>
          <a:p>
            <a:pPr xmlns:a="http://schemas.openxmlformats.org/drawingml/2006/main">
              <a:lnSpc>
                <a:spcPct val="80000"/>
              </a:lnSpc>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a:t>
            </a:r>
          </a:p>
          <a:p>
            <a:pPr xmlns:a="http://schemas.openxmlformats.org/drawingml/2006/main">
              <a:lnSpc>
                <a:spcPct val="80000"/>
              </a:lnSpc>
              <a:buFont typeface="Monotype Sorts" pitchFamily="-84" charset="2"/>
              <a:buNone/>
            </a:pPr>
            <a:r xmlns:a="http://schemas.openxmlformats.org/drawingml/2006/main">
              <a:rPr lang="es" altLang="en-US" b="1" dirty="0">
                <a:solidFill>
                  <a:srgbClr val="000000"/>
                </a:solidFill>
                <a:latin typeface="Courier New" panose="02070309020205020404" pitchFamily="49" charset="0"/>
              </a:rPr>
              <a:t>              </a:t>
            </a:r>
            <a:r xmlns:a="http://schemas.openxmlformats.org/drawingml/2006/main">
              <a:rPr lang="es" altLang="en-US" sz="2000" b="1" dirty="0" err="1">
                <a:solidFill>
                  <a:srgbClr val="000000"/>
                </a:solidFill>
                <a:latin typeface="Courier New" panose="02070309020205020404" pitchFamily="49" charset="0"/>
              </a:rPr>
              <a:t>R.liberación </a:t>
            </a:r>
            <a:r xmlns:a="http://schemas.openxmlformats.org/drawingml/2006/main">
              <a:rPr lang="es" altLang="en-US" sz="20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xmlns:a="http://schemas.openxmlformats.org/drawingml/2006/main">
              <a:lnSpc>
                <a:spcPct val="80000"/>
              </a:lnSpc>
            </a:pPr>
            <a:r xmlns:a="http://schemas.openxmlformats.org/drawingml/2006/main">
              <a:rPr lang="es" altLang="en-US" dirty="0"/>
              <a:t>Donde </a:t>
            </a:r>
            <a:r xmlns:a="http://schemas.openxmlformats.org/drawingml/2006/main">
              <a:rPr lang="es" altLang="en-US" sz="2000" b="1" dirty="0">
                <a:solidFill>
                  <a:srgbClr val="000000"/>
                </a:solidFill>
                <a:latin typeface="Courier New" panose="02070309020205020404" pitchFamily="49" charset="0"/>
              </a:rPr>
              <a:t>t </a:t>
            </a:r>
            <a:r xmlns:a="http://schemas.openxmlformats.org/drawingml/2006/main">
              <a:rPr lang="es" altLang="en-US" dirty="0"/>
              <a:t>es el tiempo máximo que un proceso planea utilizar el recurso</a:t>
            </a:r>
          </a:p>
          <a:p>
            <a:pPr>
              <a:lnSpc>
                <a:spcPct val="80000"/>
              </a:lnSpc>
            </a:pP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xmlns:a="http://schemas.openxmlformats.org/drawingml/2006/main">
              <a:lnSpc>
                <a:spcPct val="80000"/>
              </a:lnSpc>
              <a:buFont typeface="Monotype Sorts" pitchFamily="-84" charset="2"/>
              <a:buNone/>
            </a:pPr>
            <a:r xmlns:a="http://schemas.openxmlformats.org/drawingml/2006/main">
              <a:rPr lang="es" altLang="en-US" i="1" dirty="0">
                <a:solidFill>
                  <a:srgbClr val="0000FF"/>
                </a:solidFill>
              </a:rPr>
              <a:t>       </a:t>
            </a:r>
          </a:p>
        </p:txBody>
      </p:sp>
      <p:sp>
        <p:nvSpPr>
          <p:cNvPr id="76802" name="Rectangle 2">
            <a:extLst>
              <a:ext uri="{FF2B5EF4-FFF2-40B4-BE49-F238E27FC236}">
                <a16:creationId xmlns:a16="http://schemas.microsoft.com/office/drawing/2014/main" id="{F0A3D686-68BB-4C31-975E-9B0F28AC02B0}"/>
              </a:ext>
            </a:extLst>
          </p:cNvPr>
          <p:cNvSpPr>
            <a:spLocks noChangeArrowheads="1"/>
          </p:cNvSpPr>
          <p:nvPr/>
        </p:nvSpPr>
        <p:spPr bwMode="auto">
          <a:xfrm>
            <a:off x="855686" y="133671"/>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xmlns:a="http://schemas.openxmlformats.org/drawingml/2006/main" algn="ctr" eaLnBrk="1" hangingPunct="1"/>
            <a:r xmlns:a="http://schemas.openxmlformats.org/drawingml/2006/main">
              <a:rPr lang="es" altLang="en-US" sz="3200" b="1" dirty="0">
                <a:solidFill>
                  <a:srgbClr val="006699"/>
                </a:solidFill>
                <a:latin typeface="Arial" panose="020B0604020202020204" pitchFamily="34" charset="0"/>
              </a:rPr>
              <a:t>Asignación de recursos únicos</a:t>
            </a:r>
          </a:p>
        </p:txBody>
      </p:sp>
    </p:spTree>
    <p:extLst>
      <p:ext uri="{BB962C8B-B14F-4D97-AF65-F5344CB8AC3E}">
        <p14:creationId xmlns:p14="http://schemas.microsoft.com/office/powerpoint/2010/main" val="31928096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CDBDEA88-9919-449A-807F-AEBDDF81E363}"/>
              </a:ext>
            </a:extLst>
          </p:cNvPr>
          <p:cNvSpPr>
            <a:spLocks noGrp="1" noChangeArrowheads="1"/>
          </p:cNvSpPr>
          <p:nvPr>
            <p:ph type="title"/>
          </p:nvPr>
        </p:nvSpPr>
        <p:spPr>
          <a:xfrm>
            <a:off x="1299900" y="172650"/>
            <a:ext cx="7729799" cy="576262"/>
          </a:xfrm>
        </p:spPr>
        <p:txBody>
          <a:bodyPr/>
          <a:lstStyle/>
          <a:p>
            <a:pPr xmlns:a="http://schemas.openxmlformats.org/drawingml/2006/main" eaLnBrk="1" hangingPunct="1"/>
            <a:r xmlns:a="http://schemas.openxmlformats.org/drawingml/2006/main">
              <a:rPr lang="es" altLang="en-US" dirty="0"/>
              <a:t>Un monitor para asignar un único recurso</a:t>
            </a:r>
          </a:p>
        </p:txBody>
      </p:sp>
      <p:sp>
        <p:nvSpPr>
          <p:cNvPr id="78850" name="Rectangle 3">
            <a:extLst>
              <a:ext uri="{FF2B5EF4-FFF2-40B4-BE49-F238E27FC236}">
                <a16:creationId xmlns:a16="http://schemas.microsoft.com/office/drawing/2014/main" id="{18016772-06F5-43E2-81D4-B3F01DB70FE2}"/>
              </a:ext>
            </a:extLst>
          </p:cNvPr>
          <p:cNvSpPr>
            <a:spLocks noGrp="1" noChangeArrowheads="1"/>
          </p:cNvSpPr>
          <p:nvPr>
            <p:ph idx="1"/>
          </p:nvPr>
        </p:nvSpPr>
        <p:spPr>
          <a:xfrm>
            <a:off x="1646238" y="766763"/>
            <a:ext cx="6235700" cy="5024437"/>
          </a:xfrm>
        </p:spPr>
        <p:txBody>
          <a:bodyPr/>
          <a:lstStyle/>
          <a:p>
            <a:pPr>
              <a:buFont typeface="Monotype Sorts" pitchFamily="-84" charset="2"/>
              <a:buNone/>
              <a:tabLst>
                <a:tab pos="1368425" algn="l"/>
                <a:tab pos="1712913" algn="l"/>
                <a:tab pos="2335213" algn="l"/>
              </a:tabLst>
            </a:pPr>
            <a:endParaRPr lang="en-US" altLang="en-US" sz="1400" dirty="0"/>
          </a:p>
          <a:p>
            <a:pPr xmlns:a="http://schemas.openxmlformats.org/drawingml/2006/main">
              <a:spcBef>
                <a:spcPct val="15000"/>
              </a:spcBef>
              <a:buFont typeface="Monotype Sorts" pitchFamily="-84" charset="2"/>
              <a:buNone/>
              <a:tabLst>
                <a:tab pos="1368425" algn="l"/>
                <a:tab pos="1712913" algn="l"/>
                <a:tab pos="2335213" algn="l"/>
              </a:tabLst>
            </a:pPr>
            <a:r xmlns:a="http://schemas.openxmlformats.org/drawingml/2006/main">
              <a:rPr lang="es" altLang="en-US" sz="1600" b="1" dirty="0">
                <a:solidFill>
                  <a:srgbClr val="000000"/>
                </a:solidFill>
                <a:latin typeface="Courier New" panose="02070309020205020404" pitchFamily="49" charset="0"/>
              </a:rPr>
              <a:t>monitorear </a:t>
            </a:r>
            <a:r xmlns:a="http://schemas.openxmlformats.org/drawingml/2006/main">
              <a:rPr lang="es" altLang="en-US" sz="1600" b="1" dirty="0" err="1">
                <a:solidFill>
                  <a:srgbClr val="000000"/>
                </a:solidFill>
                <a:latin typeface="Courier New" panose="02070309020205020404" pitchFamily="49" charset="0"/>
              </a:rPr>
              <a:t>el asignador de recursos</a:t>
            </a:r>
            <a:r xmlns:a="http://schemas.openxmlformats.org/drawingml/2006/main">
              <a:rPr lang="es" altLang="en-US" sz="1600" b="1" dirty="0">
                <a:solidFill>
                  <a:srgbClr val="000000"/>
                </a:solidFill>
                <a:latin typeface="Courier New" panose="02070309020205020404" pitchFamily="49" charset="0"/>
              </a:rPr>
              <a:t> </a:t>
            </a:r>
          </a:p>
          <a:p>
            <a:pPr xmlns:a="http://schemas.openxmlformats.org/drawingml/2006/main">
              <a:spcBef>
                <a:spcPct val="15000"/>
              </a:spcBef>
              <a:buFont typeface="Monotype Sorts" pitchFamily="-84" charset="2"/>
              <a:buNone/>
              <a:tabLst>
                <a:tab pos="1368425" algn="l"/>
                <a:tab pos="1712913" algn="l"/>
                <a:tab pos="2335213" algn="l"/>
              </a:tabLst>
            </a:pPr>
            <a:r xmlns:a="http://schemas.openxmlformats.org/drawingml/2006/main">
              <a:rPr lang="es" altLang="en-US" sz="1600" b="1" dirty="0">
                <a:solidFill>
                  <a:srgbClr val="000000"/>
                </a:solidFill>
                <a:latin typeface="Courier New" panose="02070309020205020404" pitchFamily="49" charset="0"/>
              </a:rPr>
              <a:t>{</a:t>
            </a:r>
          </a:p>
          <a:p>
            <a:pPr xmlns:a="http://schemas.openxmlformats.org/drawingml/2006/main">
              <a:spcBef>
                <a:spcPct val="15000"/>
              </a:spcBef>
              <a:buFont typeface="Monotype Sorts" pitchFamily="-84" charset="2"/>
              <a:buNone/>
              <a:tabLst>
                <a:tab pos="1368425" algn="l"/>
                <a:tab pos="1712913" algn="l"/>
                <a:tab pos="2335213" algn="l"/>
              </a:tabLst>
            </a:pPr>
            <a:r xmlns:a="http://schemas.openxmlformats.org/drawingml/2006/main">
              <a:rPr lang="es" altLang="en-US" sz="1600" b="1" dirty="0">
                <a:solidFill>
                  <a:srgbClr val="000000"/>
                </a:solidFill>
                <a:latin typeface="Courier New" panose="02070309020205020404" pitchFamily="49" charset="0"/>
              </a:rPr>
              <a:t> </a:t>
            </a:r>
            <a:r xmlns:a="http://schemas.openxmlformats.org/drawingml/2006/main">
              <a:rPr lang="es" altLang="en-US" sz="1600" b="1" dirty="0" err="1">
                <a:solidFill>
                  <a:srgbClr val="000000"/>
                </a:solidFill>
                <a:latin typeface="Courier New" panose="02070309020205020404" pitchFamily="49" charset="0"/>
              </a:rPr>
              <a:t>booleano </a:t>
            </a:r>
            <a:r xmlns:a="http://schemas.openxmlformats.org/drawingml/2006/main">
              <a:rPr lang="es" altLang="en-US" sz="1600" b="1" dirty="0">
                <a:solidFill>
                  <a:srgbClr val="000000"/>
                </a:solidFill>
                <a:latin typeface="Courier New" panose="02070309020205020404" pitchFamily="49" charset="0"/>
              </a:rPr>
              <a:t>ocupado;</a:t>
            </a:r>
          </a:p>
          <a:p>
            <a:pPr xmlns:a="http://schemas.openxmlformats.org/drawingml/2006/main">
              <a:spcBef>
                <a:spcPct val="15000"/>
              </a:spcBef>
              <a:buFont typeface="Monotype Sorts" pitchFamily="-84" charset="2"/>
              <a:buNone/>
              <a:tabLst>
                <a:tab pos="1368425" algn="l"/>
                <a:tab pos="1712913" algn="l"/>
                <a:tab pos="2335213" algn="l"/>
              </a:tabLst>
            </a:pPr>
            <a:r xmlns:a="http://schemas.openxmlformats.org/drawingml/2006/main">
              <a:rPr lang="es" altLang="en-US" sz="1600" b="1" dirty="0">
                <a:solidFill>
                  <a:srgbClr val="000000"/>
                </a:solidFill>
                <a:latin typeface="Courier New" panose="02070309020205020404" pitchFamily="49" charset="0"/>
              </a:rPr>
              <a:t>condición x;</a:t>
            </a:r>
          </a:p>
          <a:p>
            <a:pPr xmlns:a="http://schemas.openxmlformats.org/drawingml/2006/main">
              <a:spcBef>
                <a:spcPct val="15000"/>
              </a:spcBef>
              <a:buFont typeface="Monotype Sorts" pitchFamily="-84" charset="2"/>
              <a:buNone/>
              <a:tabLst>
                <a:tab pos="1368425" algn="l"/>
                <a:tab pos="1712913" algn="l"/>
                <a:tab pos="2335213" algn="l"/>
              </a:tabLst>
            </a:pPr>
            <a:r xmlns:a="http://schemas.openxmlformats.org/drawingml/2006/main">
              <a:rPr lang="es" altLang="en-US" sz="1600" b="1" dirty="0">
                <a:solidFill>
                  <a:srgbClr val="000000"/>
                </a:solidFill>
                <a:latin typeface="Courier New" panose="02070309020205020404" pitchFamily="49" charset="0"/>
              </a:rPr>
              <a:t>adquisición nula (tiempo int) {</a:t>
            </a:r>
          </a:p>
          <a:p>
            <a:pPr xmlns:a="http://schemas.openxmlformats.org/drawingml/2006/main">
              <a:spcBef>
                <a:spcPct val="15000"/>
              </a:spcBef>
              <a:buFont typeface="Monotype Sorts" pitchFamily="-84" charset="2"/>
              <a:buNone/>
              <a:tabLst>
                <a:tab pos="1368425" algn="l"/>
                <a:tab pos="1712913" algn="l"/>
                <a:tab pos="2335213" algn="l"/>
              </a:tabLst>
            </a:pPr>
            <a:r xmlns:a="http://schemas.openxmlformats.org/drawingml/2006/main">
              <a:rPr lang="es" altLang="en-US" sz="1600" b="1" dirty="0">
                <a:solidFill>
                  <a:srgbClr val="000000"/>
                </a:solidFill>
                <a:latin typeface="Courier New" panose="02070309020205020404" pitchFamily="49" charset="0"/>
              </a:rPr>
              <a:t>si está ocupado)</a:t>
            </a:r>
          </a:p>
          <a:p>
            <a:pPr xmlns:a="http://schemas.openxmlformats.org/drawingml/2006/main">
              <a:spcBef>
                <a:spcPct val="15000"/>
              </a:spcBef>
              <a:buFont typeface="Monotype Sorts" pitchFamily="-84" charset="2"/>
              <a:buNone/>
              <a:tabLst>
                <a:tab pos="1368425" algn="l"/>
                <a:tab pos="1712913" algn="l"/>
                <a:tab pos="2335213" algn="l"/>
              </a:tabLst>
            </a:pPr>
            <a:r xmlns:a="http://schemas.openxmlformats.org/drawingml/2006/main">
              <a:rPr lang="es" altLang="en-US" sz="1600" b="1" dirty="0">
                <a:solidFill>
                  <a:srgbClr val="000000"/>
                </a:solidFill>
                <a:latin typeface="Courier New" panose="02070309020205020404" pitchFamily="49" charset="0"/>
              </a:rPr>
              <a:t>   </a:t>
            </a:r>
            <a:r xmlns:a="http://schemas.openxmlformats.org/drawingml/2006/main">
              <a:rPr lang="es" altLang="en-US" sz="1600" b="1" dirty="0" err="1">
                <a:solidFill>
                  <a:srgbClr val="000000"/>
                </a:solidFill>
                <a:latin typeface="Courier New" panose="02070309020205020404" pitchFamily="49" charset="0"/>
              </a:rPr>
              <a:t>x.esperar </a:t>
            </a:r>
            <a:r xmlns:a="http://schemas.openxmlformats.org/drawingml/2006/main">
              <a:rPr lang="es" altLang="en-US" sz="1600" b="1" dirty="0">
                <a:solidFill>
                  <a:srgbClr val="000000"/>
                </a:solidFill>
                <a:latin typeface="Courier New" panose="02070309020205020404" pitchFamily="49" charset="0"/>
              </a:rPr>
              <a:t>(tiempo);</a:t>
            </a:r>
          </a:p>
          <a:p>
            <a:pPr xmlns:a="http://schemas.openxmlformats.org/drawingml/2006/main">
              <a:spcBef>
                <a:spcPct val="15000"/>
              </a:spcBef>
              <a:buFont typeface="Monotype Sorts" pitchFamily="-84" charset="2"/>
              <a:buNone/>
              <a:tabLst>
                <a:tab pos="1368425" algn="l"/>
                <a:tab pos="1712913" algn="l"/>
                <a:tab pos="2335213" algn="l"/>
              </a:tabLst>
            </a:pPr>
            <a:r xmlns:a="http://schemas.openxmlformats.org/drawingml/2006/main">
              <a:rPr lang="es" altLang="en-US" sz="1600" b="1" dirty="0">
                <a:solidFill>
                  <a:srgbClr val="000000"/>
                </a:solidFill>
                <a:latin typeface="Courier New" panose="02070309020205020404" pitchFamily="49" charset="0"/>
              </a:rPr>
              <a:t>ocupado = verdadero;</a:t>
            </a:r>
          </a:p>
          <a:p>
            <a:pPr xmlns:a="http://schemas.openxmlformats.org/drawingml/2006/main">
              <a:spcBef>
                <a:spcPct val="15000"/>
              </a:spcBef>
              <a:buFont typeface="Monotype Sorts" pitchFamily="-84" charset="2"/>
              <a:buNone/>
              <a:tabLst>
                <a:tab pos="1368425" algn="l"/>
                <a:tab pos="1712913" algn="l"/>
                <a:tab pos="2335213" algn="l"/>
              </a:tabLst>
            </a:pPr>
            <a:r xmlns:a="http://schemas.openxmlformats.org/drawingml/2006/main">
              <a:rPr lang="es" altLang="en-US" sz="1600" b="1" dirty="0">
                <a:solidFill>
                  <a:srgbClr val="000000"/>
                </a:solidFill>
                <a:latin typeface="Courier New" panose="02070309020205020404" pitchFamily="49" charset="0"/>
              </a:rPr>
              <a:t>}</a:t>
            </a:r>
          </a:p>
          <a:p>
            <a:pPr xmlns:a="http://schemas.openxmlformats.org/drawingml/2006/main">
              <a:spcBef>
                <a:spcPct val="15000"/>
              </a:spcBef>
              <a:buFont typeface="Monotype Sorts" pitchFamily="-84" charset="2"/>
              <a:buNone/>
              <a:tabLst>
                <a:tab pos="1368425" algn="l"/>
                <a:tab pos="1712913" algn="l"/>
                <a:tab pos="2335213" algn="l"/>
              </a:tabLst>
            </a:pPr>
            <a:r xmlns:a="http://schemas.openxmlformats.org/drawingml/2006/main">
              <a:rPr lang="es" altLang="en-US" sz="1600" b="1" dirty="0">
                <a:solidFill>
                  <a:srgbClr val="000000"/>
                </a:solidFill>
                <a:latin typeface="Courier New" panose="02070309020205020404" pitchFamily="49" charset="0"/>
              </a:rPr>
              <a:t>liberación nula() {</a:t>
            </a:r>
          </a:p>
          <a:p>
            <a:pPr xmlns:a="http://schemas.openxmlformats.org/drawingml/2006/main">
              <a:spcBef>
                <a:spcPct val="15000"/>
              </a:spcBef>
              <a:buFont typeface="Monotype Sorts" pitchFamily="-84" charset="2"/>
              <a:buNone/>
              <a:tabLst>
                <a:tab pos="1368425" algn="l"/>
                <a:tab pos="1712913" algn="l"/>
                <a:tab pos="2335213" algn="l"/>
              </a:tabLst>
            </a:pPr>
            <a:r xmlns:a="http://schemas.openxmlformats.org/drawingml/2006/main">
              <a:rPr lang="es" altLang="en-US" sz="1600" b="1" dirty="0">
                <a:solidFill>
                  <a:srgbClr val="000000"/>
                </a:solidFill>
                <a:latin typeface="Courier New" panose="02070309020205020404" pitchFamily="49" charset="0"/>
              </a:rPr>
              <a:t>ocupado = falso;</a:t>
            </a:r>
          </a:p>
          <a:p>
            <a:pPr xmlns:a="http://schemas.openxmlformats.org/drawingml/2006/main">
              <a:spcBef>
                <a:spcPct val="15000"/>
              </a:spcBef>
              <a:buFont typeface="Monotype Sorts" pitchFamily="-84" charset="2"/>
              <a:buNone/>
              <a:tabLst>
                <a:tab pos="1368425" algn="l"/>
                <a:tab pos="1712913" algn="l"/>
                <a:tab pos="2335213" algn="l"/>
              </a:tabLst>
            </a:pPr>
            <a:r xmlns:a="http://schemas.openxmlformats.org/drawingml/2006/main">
              <a:rPr lang="es" altLang="en-US" sz="1600" b="1" dirty="0">
                <a:solidFill>
                  <a:srgbClr val="000000"/>
                </a:solidFill>
                <a:latin typeface="Courier New" panose="02070309020205020404" pitchFamily="49" charset="0"/>
              </a:rPr>
              <a:t>  </a:t>
            </a:r>
            <a:r xmlns:a="http://schemas.openxmlformats.org/drawingml/2006/main">
              <a:rPr lang="es" altLang="en-US" sz="1600" b="1" dirty="0" err="1">
                <a:solidFill>
                  <a:srgbClr val="000000"/>
                </a:solidFill>
                <a:latin typeface="Courier New" panose="02070309020205020404" pitchFamily="49" charset="0"/>
              </a:rPr>
              <a:t>señal x </a:t>
            </a:r>
            <a:r xmlns:a="http://schemas.openxmlformats.org/drawingml/2006/main">
              <a:rPr lang="es" altLang="en-US" sz="1600" b="1" dirty="0">
                <a:solidFill>
                  <a:srgbClr val="000000"/>
                </a:solidFill>
                <a:latin typeface="Courier New" panose="02070309020205020404" pitchFamily="49" charset="0"/>
              </a:rPr>
              <a:t>();</a:t>
            </a:r>
          </a:p>
          <a:p>
            <a:pPr xmlns:a="http://schemas.openxmlformats.org/drawingml/2006/main">
              <a:spcBef>
                <a:spcPct val="15000"/>
              </a:spcBef>
              <a:buFont typeface="Monotype Sorts" pitchFamily="-84" charset="2"/>
              <a:buNone/>
              <a:tabLst>
                <a:tab pos="1368425" algn="l"/>
                <a:tab pos="1712913" algn="l"/>
                <a:tab pos="2335213" algn="l"/>
              </a:tabLst>
            </a:pPr>
            <a:r xmlns:a="http://schemas.openxmlformats.org/drawingml/2006/main">
              <a:rPr lang="es" altLang="en-US" sz="1600" b="1" dirty="0">
                <a:solidFill>
                  <a:srgbClr val="000000"/>
                </a:solidFill>
                <a:latin typeface="Courier New" panose="02070309020205020404" pitchFamily="49" charset="0"/>
              </a:rPr>
              <a:t>}</a:t>
            </a:r>
          </a:p>
          <a:p>
            <a:pPr xmlns:a="http://schemas.openxmlformats.org/drawingml/2006/main">
              <a:spcBef>
                <a:spcPct val="15000"/>
              </a:spcBef>
              <a:buFont typeface="Monotype Sorts" pitchFamily="-84" charset="2"/>
              <a:buNone/>
              <a:tabLst>
                <a:tab pos="1368425" algn="l"/>
                <a:tab pos="1712913" algn="l"/>
                <a:tab pos="2335213" algn="l"/>
              </a:tabLst>
            </a:pPr>
            <a:r xmlns:a="http://schemas.openxmlformats.org/drawingml/2006/main">
              <a:rPr lang="es" altLang="en-US" sz="1600" b="1" dirty="0">
                <a:solidFill>
                  <a:srgbClr val="000000"/>
                </a:solidFill>
                <a:latin typeface="Courier New" panose="02070309020205020404" pitchFamily="49" charset="0"/>
              </a:rPr>
              <a:t>código de inicialización() {</a:t>
            </a:r>
          </a:p>
          <a:p>
            <a:pPr xmlns:a="http://schemas.openxmlformats.org/drawingml/2006/main">
              <a:spcBef>
                <a:spcPct val="15000"/>
              </a:spcBef>
              <a:buFont typeface="Monotype Sorts" pitchFamily="-84" charset="2"/>
              <a:buNone/>
              <a:tabLst>
                <a:tab pos="1368425" algn="l"/>
                <a:tab pos="1712913" algn="l"/>
                <a:tab pos="2335213" algn="l"/>
              </a:tabLst>
            </a:pPr>
            <a:r xmlns:a="http://schemas.openxmlformats.org/drawingml/2006/main">
              <a:rPr lang="es" altLang="en-US" sz="1600" b="1" dirty="0">
                <a:solidFill>
                  <a:srgbClr val="000000"/>
                </a:solidFill>
                <a:latin typeface="Courier New" panose="02070309020205020404" pitchFamily="49" charset="0"/>
              </a:rPr>
              <a:t>ocupado = falso;</a:t>
            </a:r>
          </a:p>
          <a:p>
            <a:pPr xmlns:a="http://schemas.openxmlformats.org/drawingml/2006/main">
              <a:spcBef>
                <a:spcPct val="15000"/>
              </a:spcBef>
              <a:buFont typeface="Monotype Sorts" pitchFamily="-84" charset="2"/>
              <a:buNone/>
              <a:tabLst>
                <a:tab pos="1368425" algn="l"/>
                <a:tab pos="1712913" algn="l"/>
                <a:tab pos="2335213" algn="l"/>
              </a:tabLst>
            </a:pPr>
            <a:r xmlns:a="http://schemas.openxmlformats.org/drawingml/2006/main">
              <a:rPr lang="es" altLang="en-US" sz="1600" b="1" dirty="0">
                <a:solidFill>
                  <a:srgbClr val="000000"/>
                </a:solidFill>
                <a:latin typeface="Courier New" panose="02070309020205020404" pitchFamily="49" charset="0"/>
              </a:rPr>
              <a:t>}</a:t>
            </a:r>
          </a:p>
          <a:p>
            <a:pPr xmlns:a="http://schemas.openxmlformats.org/drawingml/2006/main">
              <a:spcBef>
                <a:spcPct val="15000"/>
              </a:spcBef>
              <a:buFont typeface="Monotype Sorts" pitchFamily="-84" charset="2"/>
              <a:buNone/>
              <a:tabLst>
                <a:tab pos="1368425" algn="l"/>
                <a:tab pos="1712913" algn="l"/>
                <a:tab pos="2335213" algn="l"/>
              </a:tabLst>
            </a:pPr>
            <a:r xmlns:a="http://schemas.openxmlformats.org/drawingml/2006/main">
              <a:rPr lang="es" altLang="en-US" sz="1600" b="1" dirty="0">
                <a:solidFill>
                  <a:srgbClr val="000000"/>
                </a:solidFill>
                <a:latin typeface="Courier New" panose="02070309020205020404" pitchFamily="49" charset="0"/>
              </a:rPr>
              <a:t>}</a:t>
            </a:r>
            <a:r xmlns:a="http://schemas.openxmlformats.org/drawingml/2006/main">
              <a:rPr lang="es" altLang="en-US" sz="1600" b="1" dirty="0"/>
              <a:t> </a:t>
            </a:r>
            <a:r xmlns:a="http://schemas.openxmlformats.org/drawingml/2006/main">
              <a:rPr lang="es" altLang="en-US" sz="1400" b="1" dirty="0"/>
              <a:t> </a:t>
            </a:r>
            <a:r xmlns:a="http://schemas.openxmlformats.org/drawingml/2006/main">
              <a:rPr lang="es" altLang="en-US" sz="1400" dirty="0"/>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xmlns:a="http://schemas.openxmlformats.org/drawingml/2006/main" eaLnBrk="1" hangingPunct="1"/>
            <a:r xmlns:a="http://schemas.openxmlformats.org/drawingml/2006/main">
              <a:rPr lang="es" altLang="en-US" dirty="0"/>
              <a:t>Monitor de recurso único (cont.)</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8" y="1282700"/>
            <a:ext cx="6959600" cy="4860925"/>
          </a:xfrm>
        </p:spPr>
        <p:txBody>
          <a:bodyPr/>
          <a:lstStyle/>
          <a:p>
            <a:r xmlns:a="http://schemas.openxmlformats.org/drawingml/2006/main">
              <a:rPr lang="es" altLang="en-US" dirty="0"/>
              <a:t>Uso:</a:t>
            </a:r>
          </a:p>
          <a:p>
            <a:pPr xmlns:a="http://schemas.openxmlformats.org/drawingml/2006/main" marL="0" indent="0">
              <a:buNone/>
            </a:pPr>
            <a:r xmlns:a="http://schemas.openxmlformats.org/drawingml/2006/main">
              <a:rPr lang="es" altLang="en-US" b="1" dirty="0">
                <a:latin typeface="Courier New" panose="02070309020205020404" pitchFamily="49" charset="0"/>
                <a:cs typeface="Courier New" panose="02070309020205020404" pitchFamily="49" charset="0"/>
              </a:rPr>
              <a:t>adquirir</a:t>
            </a:r>
          </a:p>
          <a:p>
            <a:pPr xmlns:a="http://schemas.openxmlformats.org/drawingml/2006/main" marL="0" indent="0">
              <a:buNone/>
            </a:pPr>
            <a:r xmlns:a="http://schemas.openxmlformats.org/drawingml/2006/main">
              <a:rPr lang="es" altLang="en-US" b="1" dirty="0">
                <a:latin typeface="Courier New" panose="02070309020205020404" pitchFamily="49" charset="0"/>
                <a:cs typeface="Courier New" panose="02070309020205020404" pitchFamily="49" charset="0"/>
              </a:rPr>
              <a:t>...</a:t>
            </a:r>
          </a:p>
          <a:p>
            <a:pPr xmlns:a="http://schemas.openxmlformats.org/drawingml/2006/main" marL="0" indent="0">
              <a:buNone/>
            </a:pPr>
            <a:r xmlns:a="http://schemas.openxmlformats.org/drawingml/2006/main">
              <a:rPr lang="es" altLang="en-US" b="1" dirty="0">
                <a:latin typeface="Courier New" panose="02070309020205020404" pitchFamily="49" charset="0"/>
                <a:cs typeface="Courier New" panose="02070309020205020404" pitchFamily="49" charset="0"/>
              </a:rPr>
              <a:t>liberar</a:t>
            </a:r>
          </a:p>
          <a:p>
            <a:r xmlns:a="http://schemas.openxmlformats.org/drawingml/2006/main">
              <a:rPr lang="es" altLang="en-US" b="1" dirty="0">
                <a:latin typeface="Courier New" panose="02070309020205020404" pitchFamily="49" charset="0"/>
                <a:cs typeface="Courier New" panose="02070309020205020404" pitchFamily="49" charset="0"/>
              </a:rPr>
              <a:t> </a:t>
            </a:r>
            <a:r xmlns:a="http://schemas.openxmlformats.org/drawingml/2006/main">
              <a:rPr lang="es" altLang="en-US" dirty="0"/>
              <a:t>Uso incorrecto de las operaciones del monitor.</a:t>
            </a:r>
          </a:p>
          <a:p>
            <a:pPr xmlns:a="http://schemas.openxmlformats.org/drawingml/2006/main" lvl="1"/>
            <a:r xmlns:a="http://schemas.openxmlformats.org/drawingml/2006/main">
              <a:rPr lang="es" altLang="en-US" dirty="0"/>
              <a:t> </a:t>
            </a:r>
            <a:r xmlns:a="http://schemas.openxmlformats.org/drawingml/2006/main">
              <a:rPr lang="es" altLang="en-US" b="1" dirty="0">
                <a:latin typeface="Courier New" panose="02070309020205020404" pitchFamily="49" charset="0"/>
                <a:cs typeface="Courier New" panose="02070309020205020404" pitchFamily="49" charset="0"/>
              </a:rPr>
              <a:t>liberar() … adquirir()</a:t>
            </a:r>
          </a:p>
          <a:p>
            <a:pPr xmlns:a="http://schemas.openxmlformats.org/drawingml/2006/main" lvl="1"/>
            <a:r xmlns:a="http://schemas.openxmlformats.org/drawingml/2006/main">
              <a:rPr lang="es" altLang="en-US" dirty="0"/>
              <a:t> </a:t>
            </a:r>
            <a:r xmlns:a="http://schemas.openxmlformats.org/drawingml/2006/main">
              <a:rPr lang="es" altLang="en-US" b="1" dirty="0">
                <a:latin typeface="Courier New" panose="02070309020205020404" pitchFamily="49" charset="0"/>
                <a:cs typeface="Courier New" panose="02070309020205020404" pitchFamily="49" charset="0"/>
              </a:rPr>
              <a:t>adquirir() … adquirir())</a:t>
            </a:r>
          </a:p>
          <a:p>
            <a:pPr xmlns:a="http://schemas.openxmlformats.org/drawingml/2006/main" lvl="1"/>
            <a:r xmlns:a="http://schemas.openxmlformats.org/drawingml/2006/main">
              <a:rPr lang="es" altLang="en-US" dirty="0"/>
              <a:t>Omitir </a:t>
            </a:r>
            <a:r xmlns:a="http://schemas.openxmlformats.org/drawingml/2006/main">
              <a:rPr lang="es" altLang="en-US" b="1" dirty="0">
                <a:latin typeface="Courier New" panose="02070309020205020404" pitchFamily="49" charset="0"/>
                <a:cs typeface="Courier New" panose="02070309020205020404" pitchFamily="49" charset="0"/>
              </a:rPr>
              <a:t>adquirir() </a:t>
            </a:r>
            <a:r xmlns:a="http://schemas.openxmlformats.org/drawingml/2006/main">
              <a:rPr lang="es" altLang="en-US" dirty="0"/>
              <a:t>y/o </a:t>
            </a:r>
            <a:r xmlns:a="http://schemas.openxmlformats.org/drawingml/2006/main">
              <a:rPr lang="es" altLang="en-US" b="1" dirty="0">
                <a:latin typeface="Courier New" panose="02070309020205020404" pitchFamily="49" charset="0"/>
                <a:cs typeface="Courier New" panose="02070309020205020404" pitchFamily="49" charset="0"/>
              </a:rPr>
              <a:t>liberar()</a:t>
            </a:r>
            <a:endParaRPr xmlns:a="http://schemas.openxmlformats.org/drawingml/2006/main" lang="en-US" altLang="en-US" dirty="0"/>
          </a:p>
          <a:p>
            <a:pPr marL="0" indent="0">
              <a:buNone/>
            </a:pPr>
            <a:endParaRPr lang="en-US" altLang="en-US" dirty="0"/>
          </a:p>
          <a:p>
            <a:endParaRPr lang="en-US" altLang="en-US" dirty="0"/>
          </a:p>
          <a:p>
            <a:endParaRPr lang="en-US" altLang="en-US" dirty="0"/>
          </a:p>
        </p:txBody>
      </p:sp>
    </p:spTree>
    <p:extLst>
      <p:ext uri="{BB962C8B-B14F-4D97-AF65-F5344CB8AC3E}">
        <p14:creationId xmlns:p14="http://schemas.microsoft.com/office/powerpoint/2010/main" val="13575779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a16="http://schemas.microsoft.com/office/drawing/2014/main" id="{0262CF6A-7DE0-413B-B4A8-CA639FB8A3CD}"/>
              </a:ext>
            </a:extLst>
          </p:cNvPr>
          <p:cNvSpPr>
            <a:spLocks noGrp="1"/>
          </p:cNvSpPr>
          <p:nvPr>
            <p:ph type="title"/>
          </p:nvPr>
        </p:nvSpPr>
        <p:spPr>
          <a:xfrm>
            <a:off x="457200" y="106853"/>
            <a:ext cx="8229600" cy="576262"/>
          </a:xfrm>
        </p:spPr>
        <p:txBody>
          <a:bodyPr/>
          <a:lstStyle/>
          <a:p>
            <a:r xmlns:a="http://schemas.openxmlformats.org/drawingml/2006/main">
              <a:rPr lang="es" altLang="en-US" dirty="0"/>
              <a:t>vivacidad</a:t>
            </a:r>
          </a:p>
        </p:txBody>
      </p:sp>
      <p:sp>
        <p:nvSpPr>
          <p:cNvPr id="100354" name="Content Placeholder 2">
            <a:extLst>
              <a:ext uri="{FF2B5EF4-FFF2-40B4-BE49-F238E27FC236}">
                <a16:creationId xmlns:a16="http://schemas.microsoft.com/office/drawing/2014/main" id="{9AEFB289-EC7A-42F2-96F5-192B003A5A92}"/>
              </a:ext>
            </a:extLst>
          </p:cNvPr>
          <p:cNvSpPr>
            <a:spLocks noGrp="1"/>
          </p:cNvSpPr>
          <p:nvPr>
            <p:ph idx="1"/>
          </p:nvPr>
        </p:nvSpPr>
        <p:spPr/>
        <p:txBody>
          <a:bodyPr/>
          <a:lstStyle/>
          <a:p>
            <a:r xmlns:a="http://schemas.openxmlformats.org/drawingml/2006/main">
              <a:rPr lang="es" altLang="en-US" dirty="0"/>
              <a:t>Es posible que los procesos tengan que esperar indefinidamente mientras intentan adquirir una herramienta de sincronización como un bloqueo mutex o un semáforo.</a:t>
            </a:r>
          </a:p>
          <a:p>
            <a:r xmlns:a="http://schemas.openxmlformats.org/drawingml/2006/main">
              <a:rPr lang="es" altLang="en-US" dirty="0"/>
              <a:t>Esperar indefinidamente viola los criterios de progreso y espera limitada discutidos al comienzo de este capítulo.</a:t>
            </a:r>
          </a:p>
          <a:p>
            <a:r xmlns:a="http://schemas.openxmlformats.org/drawingml/2006/main">
              <a:rPr lang="es" altLang="en-US" b="1" dirty="0"/>
              <a:t>La vida </a:t>
            </a:r>
            <a:r xmlns:a="http://schemas.openxmlformats.org/drawingml/2006/main">
              <a:rPr lang="es" altLang="en-US" dirty="0"/>
              <a:t>se refiere a un conjunto de propiedades que un sistema debe satisfacer para garantizar que los procesos progresen.</a:t>
            </a:r>
          </a:p>
          <a:p>
            <a:r xmlns:a="http://schemas.openxmlformats.org/drawingml/2006/main">
              <a:rPr lang="es" altLang="en-US" dirty="0"/>
              <a:t>La espera indefinida es un ejemplo de fracaso en la vida.</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1F5A0B61-C668-4722-B6B9-90181DF727B2}"/>
              </a:ext>
            </a:extLst>
          </p:cNvPr>
          <p:cNvSpPr>
            <a:spLocks noGrp="1" noChangeArrowheads="1"/>
          </p:cNvSpPr>
          <p:nvPr>
            <p:ph idx="1"/>
          </p:nvPr>
        </p:nvSpPr>
        <p:spPr>
          <a:xfrm>
            <a:off x="820738" y="1073150"/>
            <a:ext cx="7640637" cy="4906963"/>
          </a:xfrm>
        </p:spPr>
        <p:txBody>
          <a:bodyPr/>
          <a:lstStyle/>
          <a:p>
            <a:pPr xmlns:a="http://schemas.openxmlformats.org/drawingml/2006/main">
              <a:lnSpc>
                <a:spcPct val="90000"/>
              </a:lnSpc>
              <a:tabLst>
                <a:tab pos="1882775" algn="ctr"/>
                <a:tab pos="4568825" algn="ctr"/>
              </a:tabLst>
            </a:pPr>
            <a:r xmlns:a="http://schemas.openxmlformats.org/drawingml/2006/main">
              <a:rPr lang="es" altLang="en-US" b="1" dirty="0">
                <a:solidFill>
                  <a:srgbClr val="006699"/>
                </a:solidFill>
                <a:latin typeface="+mj-lt"/>
              </a:rPr>
              <a:t>Punto muerto</a:t>
            </a:r>
            <a:r xmlns:a="http://schemas.openxmlformats.org/drawingml/2006/main">
              <a:rPr lang="es" altLang="en-US" b="1" dirty="0">
                <a:solidFill>
                  <a:srgbClr val="3366FF"/>
                </a:solidFill>
              </a:rPr>
              <a:t> </a:t>
            </a:r>
            <a:r xmlns:a="http://schemas.openxmlformats.org/drawingml/2006/main">
              <a:rPr lang="es" altLang="en-US" dirty="0"/>
              <a:t>– dos o más procesos están esperando indefinidamente por un evento que puede ser causado por solo uno de los procesos en espera</a:t>
            </a:r>
          </a:p>
          <a:p>
            <a:pPr xmlns:a="http://schemas.openxmlformats.org/drawingml/2006/main">
              <a:lnSpc>
                <a:spcPct val="90000"/>
              </a:lnSpc>
              <a:tabLst>
                <a:tab pos="1882775" algn="ctr"/>
                <a:tab pos="4568825" algn="ctr"/>
              </a:tabLst>
            </a:pPr>
            <a:r xmlns:a="http://schemas.openxmlformats.org/drawingml/2006/main">
              <a:rPr lang="es" altLang="en-US" dirty="0">
                <a:solidFill>
                  <a:srgbClr val="000000"/>
                </a:solidFill>
              </a:rPr>
              <a:t>Sea </a:t>
            </a:r>
            <a:r xmlns:a="http://schemas.openxmlformats.org/drawingml/2006/main">
              <a:rPr lang="es" altLang="en-US" sz="2000" b="1" i="1" dirty="0">
                <a:solidFill>
                  <a:srgbClr val="000000"/>
                </a:solidFill>
                <a:latin typeface="Courier New" panose="02070309020205020404" pitchFamily="49" charset="0"/>
              </a:rPr>
              <a:t>S </a:t>
            </a:r>
            <a:r xmlns:a="http://schemas.openxmlformats.org/drawingml/2006/main">
              <a:rPr lang="es" altLang="en-US" dirty="0">
                <a:solidFill>
                  <a:srgbClr val="000000"/>
                </a:solidFill>
              </a:rPr>
              <a:t>y</a:t>
            </a:r>
            <a:r xmlns:a="http://schemas.openxmlformats.org/drawingml/2006/main">
              <a:rPr lang="es" altLang="en-US" sz="1600" b="1" dirty="0">
                <a:solidFill>
                  <a:srgbClr val="000000"/>
                </a:solidFill>
                <a:latin typeface="Courier New" panose="02070309020205020404" pitchFamily="49" charset="0"/>
              </a:rPr>
              <a:t> </a:t>
            </a:r>
            <a:r xmlns:a="http://schemas.openxmlformats.org/drawingml/2006/main">
              <a:rPr lang="es" altLang="en-US" sz="2000" b="1" i="1" dirty="0">
                <a:solidFill>
                  <a:srgbClr val="000000"/>
                </a:solidFill>
                <a:latin typeface="Courier New" panose="02070309020205020404" pitchFamily="49" charset="0"/>
              </a:rPr>
              <a:t>q</a:t>
            </a:r>
            <a:r xmlns:a="http://schemas.openxmlformats.org/drawingml/2006/main">
              <a:rPr lang="es" altLang="en-US" sz="1600" b="1" dirty="0">
                <a:solidFill>
                  <a:srgbClr val="000000"/>
                </a:solidFill>
                <a:latin typeface="Courier New" panose="02070309020205020404" pitchFamily="49" charset="0"/>
              </a:rPr>
              <a:t> </a:t>
            </a:r>
            <a:r xmlns:a="http://schemas.openxmlformats.org/drawingml/2006/main">
              <a:rPr lang="es" altLang="en-US" dirty="0">
                <a:solidFill>
                  <a:srgbClr val="000000"/>
                </a:solidFill>
              </a:rPr>
              <a:t>Ser </a:t>
            </a:r>
            <a:r xmlns:a="http://schemas.openxmlformats.org/drawingml/2006/main">
              <a:rPr lang="es" altLang="en-US" dirty="0"/>
              <a:t>dos semáforos inicializados a 1.</a:t>
            </a:r>
          </a:p>
          <a:p>
            <a:pPr xmlns:a="http://schemas.openxmlformats.org/drawingml/2006/main">
              <a:lnSpc>
                <a:spcPct val="90000"/>
              </a:lnSpc>
              <a:buFont typeface="Monotype Sorts" pitchFamily="-84" charset="2"/>
              <a:buNone/>
              <a:tabLst>
                <a:tab pos="1882775" algn="ctr"/>
                <a:tab pos="4568825" algn="ctr"/>
              </a:tabLst>
            </a:pPr>
            <a:r xmlns:a="http://schemas.openxmlformats.org/drawingml/2006/main">
              <a:rPr lang="es" altLang="en-US" i="1" dirty="0">
                <a:solidFill>
                  <a:srgbClr val="000000"/>
                </a:solidFill>
              </a:rPr>
              <a:t>P </a:t>
            </a:r>
            <a:r xmlns:a="http://schemas.openxmlformats.org/drawingml/2006/main">
              <a:rPr lang="es" altLang="en-US" baseline="-25000" dirty="0">
                <a:solidFill>
                  <a:srgbClr val="000000"/>
                </a:solidFill>
              </a:rPr>
              <a:t>0</a:t>
            </a:r>
            <a:r xmlns:a="http://schemas.openxmlformats.org/drawingml/2006/main">
              <a:rPr lang="es" altLang="en-US" dirty="0">
                <a:solidFill>
                  <a:srgbClr val="000000"/>
                </a:solidFill>
              </a:rPr>
              <a:t>                             </a:t>
            </a:r>
            <a:r xmlns:a="http://schemas.openxmlformats.org/drawingml/2006/main">
              <a:rPr lang="es" altLang="en-US" i="1" dirty="0">
                <a:solidFill>
                  <a:srgbClr val="000000"/>
                </a:solidFill>
              </a:rPr>
              <a:t>P </a:t>
            </a:r>
            <a:r xmlns:a="http://schemas.openxmlformats.org/drawingml/2006/main">
              <a:rPr lang="es" altLang="en-US" baseline="-25000" dirty="0">
                <a:solidFill>
                  <a:srgbClr val="000000"/>
                </a:solidFill>
              </a:rPr>
              <a:t>1</a:t>
            </a:r>
          </a:p>
          <a:p>
            <a:pPr xmlns:a="http://schemas.openxmlformats.org/drawingml/2006/main">
              <a:lnSpc>
                <a:spcPct val="90000"/>
              </a:lnSpc>
              <a:buFont typeface="Monotype Sorts" pitchFamily="-84" charset="2"/>
              <a:buNone/>
              <a:tabLst>
                <a:tab pos="1882775" algn="ctr"/>
                <a:tab pos="4568825" algn="ctr"/>
              </a:tabLst>
            </a:pPr>
            <a:r xmlns:a="http://schemas.openxmlformats.org/drawingml/2006/main">
              <a:rPr lang="es" altLang="en-US" b="1" dirty="0">
                <a:solidFill>
                  <a:srgbClr val="000000"/>
                </a:solidFill>
                <a:latin typeface="Courier New" panose="02070309020205020404" pitchFamily="49" charset="0"/>
              </a:rPr>
              <a:t>           </a:t>
            </a:r>
            <a:r xmlns:a="http://schemas.openxmlformats.org/drawingml/2006/main">
              <a:rPr lang="es" altLang="en-US" sz="1600" b="1" dirty="0">
                <a:solidFill>
                  <a:srgbClr val="000000"/>
                </a:solidFill>
                <a:latin typeface="Courier New" panose="02070309020205020404" pitchFamily="49" charset="0"/>
              </a:rPr>
              <a:t>murga); esperar(Q);</a:t>
            </a:r>
          </a:p>
          <a:p>
            <a:pPr xmlns:a="http://schemas.openxmlformats.org/drawingml/2006/main">
              <a:lnSpc>
                <a:spcPct val="90000"/>
              </a:lnSpc>
              <a:buFont typeface="Monotype Sorts" pitchFamily="-84" charset="2"/>
              <a:buNone/>
              <a:tabLst>
                <a:tab pos="1882775" algn="ctr"/>
                <a:tab pos="4568825" algn="ctr"/>
              </a:tabLst>
            </a:pPr>
            <a:r xmlns:a="http://schemas.openxmlformats.org/drawingml/2006/main">
              <a:rPr lang="es" altLang="en-US" sz="1600" b="1" dirty="0">
                <a:solidFill>
                  <a:srgbClr val="000000"/>
                </a:solidFill>
                <a:latin typeface="Courier New" panose="02070309020205020404" pitchFamily="49" charset="0"/>
              </a:rPr>
              <a:t>esperar(Q); murga);</a:t>
            </a:r>
          </a:p>
          <a:p>
            <a:pPr xmlns:a="http://schemas.openxmlformats.org/drawingml/2006/main">
              <a:lnSpc>
                <a:spcPct val="90000"/>
              </a:lnSpc>
              <a:buFont typeface="Monotype Sorts" pitchFamily="-84" charset="2"/>
              <a:buNone/>
              <a:tabLst>
                <a:tab pos="1882775" algn="ctr"/>
                <a:tab pos="4568825" algn="ctr"/>
              </a:tabLst>
            </a:pPr>
            <a:r xmlns:a="http://schemas.openxmlformats.org/drawingml/2006/main">
              <a:rPr lang="es" altLang="en-US" sz="1600" b="1" dirty="0">
                <a:solidFill>
                  <a:srgbClr val="000000"/>
                </a:solidFill>
                <a:latin typeface="Courier New" panose="02070309020205020404" pitchFamily="49" charset="0"/>
              </a:rPr>
              <a:t>... ...</a:t>
            </a:r>
          </a:p>
          <a:p>
            <a:pPr xmlns:a="http://schemas.openxmlformats.org/drawingml/2006/main">
              <a:lnSpc>
                <a:spcPct val="90000"/>
              </a:lnSpc>
              <a:buFont typeface="Monotype Sorts" pitchFamily="-84" charset="2"/>
              <a:buNone/>
              <a:tabLst>
                <a:tab pos="1882775" algn="ctr"/>
                <a:tab pos="4568825" algn="ctr"/>
              </a:tabLst>
            </a:pPr>
            <a:r xmlns:a="http://schemas.openxmlformats.org/drawingml/2006/main">
              <a:rPr lang="es" altLang="en-US" sz="1600" b="1" dirty="0">
                <a:solidFill>
                  <a:srgbClr val="000000"/>
                </a:solidFill>
                <a:latin typeface="Courier New" panose="02070309020205020404" pitchFamily="49" charset="0"/>
              </a:rPr>
              <a:t>señal(S); señal(Q);</a:t>
            </a:r>
          </a:p>
          <a:p>
            <a:pPr xmlns:a="http://schemas.openxmlformats.org/drawingml/2006/main">
              <a:lnSpc>
                <a:spcPct val="90000"/>
              </a:lnSpc>
              <a:buFont typeface="Monotype Sorts" pitchFamily="-84" charset="2"/>
              <a:buNone/>
              <a:tabLst>
                <a:tab pos="1882775" algn="ctr"/>
                <a:tab pos="4568825" algn="ctr"/>
              </a:tabLst>
            </a:pPr>
            <a:r xmlns:a="http://schemas.openxmlformats.org/drawingml/2006/main">
              <a:rPr lang="es" altLang="en-US" sz="1600" b="1" dirty="0">
                <a:solidFill>
                  <a:srgbClr val="000000"/>
                </a:solidFill>
                <a:latin typeface="Courier New" panose="02070309020205020404" pitchFamily="49" charset="0"/>
              </a:rPr>
              <a:t>señal(Q); señal(S);</a:t>
            </a:r>
          </a:p>
          <a:p>
            <a:pPr>
              <a:lnSpc>
                <a:spcPct val="90000"/>
              </a:lnSpc>
              <a:buFont typeface="Monotype Sorts" pitchFamily="-84" charset="2"/>
              <a:buNone/>
              <a:tabLst>
                <a:tab pos="1882775" algn="ctr"/>
                <a:tab pos="4568825" algn="ctr"/>
              </a:tabLst>
            </a:pPr>
            <a:endParaRPr lang="en-US" altLang="en-US" sz="1600" b="1" dirty="0">
              <a:solidFill>
                <a:srgbClr val="000000"/>
              </a:solidFill>
              <a:latin typeface="Courier New" panose="02070309020205020404" pitchFamily="49" charset="0"/>
            </a:endParaRPr>
          </a:p>
          <a:p>
            <a:pPr xmlns:a="http://schemas.openxmlformats.org/drawingml/2006/main">
              <a:lnSpc>
                <a:spcPct val="90000"/>
              </a:lnSpc>
              <a:tabLst>
                <a:tab pos="1882775" algn="ctr"/>
                <a:tab pos="4568825" algn="ctr"/>
              </a:tabLst>
            </a:pPr>
            <a:r xmlns:a="http://schemas.openxmlformats.org/drawingml/2006/main">
              <a:rPr lang="es" altLang="en-US" dirty="0">
                <a:sym typeface="MT Extra" panose="05050102010205020202" pitchFamily="18" charset="2"/>
              </a:rPr>
              <a:t>Considere si </a:t>
            </a:r>
            <a:r xmlns:a="http://schemas.openxmlformats.org/drawingml/2006/main">
              <a:rPr lang="es" altLang="en-US" i="1" dirty="0">
                <a:solidFill>
                  <a:srgbClr val="000000"/>
                </a:solidFill>
              </a:rPr>
              <a:t>P </a:t>
            </a:r>
            <a:r xmlns:a="http://schemas.openxmlformats.org/drawingml/2006/main">
              <a:rPr lang="es" altLang="en-US" baseline="-25000" dirty="0">
                <a:solidFill>
                  <a:srgbClr val="000000"/>
                </a:solidFill>
              </a:rPr>
              <a:t>0 </a:t>
            </a:r>
            <a:r xmlns:a="http://schemas.openxmlformats.org/drawingml/2006/main">
              <a:rPr lang="es" altLang="en-US" dirty="0">
                <a:sym typeface="MT Extra" panose="05050102010205020202" pitchFamily="18" charset="2"/>
              </a:rPr>
              <a:t>ejecuta esperar (S) y </a:t>
            </a:r>
            <a:r xmlns:a="http://schemas.openxmlformats.org/drawingml/2006/main">
              <a:rPr lang="es" altLang="en-US" i="1" dirty="0">
                <a:solidFill>
                  <a:srgbClr val="000000"/>
                </a:solidFill>
              </a:rPr>
              <a:t>P </a:t>
            </a:r>
            <a:r xmlns:a="http://schemas.openxmlformats.org/drawingml/2006/main">
              <a:rPr lang="es" altLang="en-US" baseline="-25000" dirty="0">
                <a:solidFill>
                  <a:srgbClr val="000000"/>
                </a:solidFill>
              </a:rPr>
              <a:t>1 </a:t>
            </a:r>
            <a:r xmlns:a="http://schemas.openxmlformats.org/drawingml/2006/main">
              <a:rPr lang="es" altLang="en-US" dirty="0">
                <a:sym typeface="MT Extra" panose="05050102010205020202" pitchFamily="18" charset="2"/>
              </a:rPr>
              <a:t>esperar (Q). Cuando </a:t>
            </a:r>
            <a:r xmlns:a="http://schemas.openxmlformats.org/drawingml/2006/main">
              <a:rPr lang="es" altLang="en-US" i="1" dirty="0">
                <a:solidFill>
                  <a:srgbClr val="000000"/>
                </a:solidFill>
              </a:rPr>
              <a:t>P </a:t>
            </a:r>
            <a:r xmlns:a="http://schemas.openxmlformats.org/drawingml/2006/main">
              <a:rPr lang="es" altLang="en-US" baseline="-25000" dirty="0">
                <a:solidFill>
                  <a:srgbClr val="000000"/>
                </a:solidFill>
              </a:rPr>
              <a:t>0 </a:t>
            </a:r>
            <a:r xmlns:a="http://schemas.openxmlformats.org/drawingml/2006/main">
              <a:rPr lang="es" altLang="en-US" dirty="0">
                <a:sym typeface="MT Extra" panose="05050102010205020202" pitchFamily="18" charset="2"/>
              </a:rPr>
              <a:t>ejecuta esperar (Q), debe esperar hasta que </a:t>
            </a:r>
            <a:r xmlns:a="http://schemas.openxmlformats.org/drawingml/2006/main">
              <a:rPr lang="es" altLang="en-US" i="1" dirty="0">
                <a:solidFill>
                  <a:srgbClr val="000000"/>
                </a:solidFill>
              </a:rPr>
              <a:t>P </a:t>
            </a:r>
            <a:r xmlns:a="http://schemas.openxmlformats.org/drawingml/2006/main">
              <a:rPr lang="es" altLang="en-US" baseline="-25000" dirty="0">
                <a:solidFill>
                  <a:srgbClr val="000000"/>
                </a:solidFill>
              </a:rPr>
              <a:t>1 </a:t>
            </a:r>
            <a:r xmlns:a="http://schemas.openxmlformats.org/drawingml/2006/main">
              <a:rPr lang="es" altLang="en-US" dirty="0">
                <a:sym typeface="MT Extra" panose="05050102010205020202" pitchFamily="18" charset="2"/>
              </a:rPr>
              <a:t>ejecute la señal (Q)</a:t>
            </a:r>
          </a:p>
          <a:p>
            <a:pPr xmlns:a="http://schemas.openxmlformats.org/drawingml/2006/main">
              <a:lnSpc>
                <a:spcPct val="90000"/>
              </a:lnSpc>
              <a:tabLst>
                <a:tab pos="1882775" algn="ctr"/>
                <a:tab pos="4568825" algn="ctr"/>
              </a:tabLst>
            </a:pPr>
            <a:r xmlns:a="http://schemas.openxmlformats.org/drawingml/2006/main">
              <a:rPr lang="es" altLang="en-US" dirty="0">
                <a:sym typeface="MT Extra" panose="05050102010205020202" pitchFamily="18" charset="2"/>
              </a:rPr>
              <a:t>Sin embargo, </a:t>
            </a:r>
            <a:r xmlns:a="http://schemas.openxmlformats.org/drawingml/2006/main">
              <a:rPr lang="es" altLang="en-US" i="1" dirty="0">
                <a:solidFill>
                  <a:srgbClr val="000000"/>
                </a:solidFill>
              </a:rPr>
              <a:t>P </a:t>
            </a:r>
            <a:r xmlns:a="http://schemas.openxmlformats.org/drawingml/2006/main">
              <a:rPr lang="es" altLang="en-US" baseline="-25000" dirty="0">
                <a:solidFill>
                  <a:srgbClr val="000000"/>
                </a:solidFill>
              </a:rPr>
              <a:t>1 </a:t>
            </a:r>
            <a:r xmlns:a="http://schemas.openxmlformats.org/drawingml/2006/main">
              <a:rPr lang="es" altLang="en-US" dirty="0">
                <a:sym typeface="MT Extra" panose="05050102010205020202" pitchFamily="18" charset="2"/>
              </a:rPr>
              <a:t>está esperando hasta que </a:t>
            </a:r>
            <a:r xmlns:a="http://schemas.openxmlformats.org/drawingml/2006/main">
              <a:rPr lang="es" altLang="en-US" i="1" dirty="0">
                <a:solidFill>
                  <a:srgbClr val="000000"/>
                </a:solidFill>
              </a:rPr>
              <a:t>P </a:t>
            </a:r>
            <a:r xmlns:a="http://schemas.openxmlformats.org/drawingml/2006/main">
              <a:rPr lang="es" altLang="en-US" baseline="-25000" dirty="0">
                <a:solidFill>
                  <a:srgbClr val="000000"/>
                </a:solidFill>
              </a:rPr>
              <a:t>0 </a:t>
            </a:r>
            <a:r xmlns:a="http://schemas.openxmlformats.org/drawingml/2006/main">
              <a:rPr lang="es" altLang="en-US" dirty="0">
                <a:sym typeface="MT Extra" panose="05050102010205020202" pitchFamily="18" charset="2"/>
              </a:rPr>
              <a:t>ejecute la señal (S).</a:t>
            </a:r>
          </a:p>
          <a:p>
            <a:pPr xmlns:a="http://schemas.openxmlformats.org/drawingml/2006/main">
              <a:lnSpc>
                <a:spcPct val="90000"/>
              </a:lnSpc>
              <a:tabLst>
                <a:tab pos="1882775" algn="ctr"/>
                <a:tab pos="4568825" algn="ctr"/>
              </a:tabLst>
            </a:pPr>
            <a:r xmlns:a="http://schemas.openxmlformats.org/drawingml/2006/main">
              <a:rPr lang="es" altLang="en-US" dirty="0">
                <a:sym typeface="MT Extra" panose="05050102010205020202" pitchFamily="18" charset="2"/>
              </a:rPr>
              <a:t>Dado que estas operaciones de señal () nunca se ejecutarán, </a:t>
            </a:r>
            <a:r xmlns:a="http://schemas.openxmlformats.org/drawingml/2006/main">
              <a:rPr lang="es" altLang="en-US" i="1" dirty="0">
                <a:solidFill>
                  <a:srgbClr val="000000"/>
                </a:solidFill>
              </a:rPr>
              <a:t>P </a:t>
            </a:r>
            <a:r xmlns:a="http://schemas.openxmlformats.org/drawingml/2006/main">
              <a:rPr lang="es" altLang="en-US" baseline="-25000" dirty="0">
                <a:solidFill>
                  <a:srgbClr val="000000"/>
                </a:solidFill>
              </a:rPr>
              <a:t>0 </a:t>
            </a:r>
            <a:r xmlns:a="http://schemas.openxmlformats.org/drawingml/2006/main">
              <a:rPr lang="es" altLang="en-US" dirty="0">
                <a:sym typeface="MT Extra" panose="05050102010205020202" pitchFamily="18" charset="2"/>
              </a:rPr>
              <a:t>y </a:t>
            </a:r>
            <a:r xmlns:a="http://schemas.openxmlformats.org/drawingml/2006/main">
              <a:rPr lang="es" altLang="en-US" i="1" dirty="0">
                <a:solidFill>
                  <a:srgbClr val="000000"/>
                </a:solidFill>
              </a:rPr>
              <a:t>P </a:t>
            </a:r>
            <a:r xmlns:a="http://schemas.openxmlformats.org/drawingml/2006/main">
              <a:rPr lang="es" altLang="en-US" baseline="-25000" dirty="0">
                <a:solidFill>
                  <a:srgbClr val="000000"/>
                </a:solidFill>
              </a:rPr>
              <a:t>1 </a:t>
            </a:r>
            <a:r xmlns:a="http://schemas.openxmlformats.org/drawingml/2006/main">
              <a:rPr lang="es" altLang="en-US" dirty="0">
                <a:sym typeface="MT Extra" panose="05050102010205020202" pitchFamily="18" charset="2"/>
              </a:rPr>
              <a:t>están </a:t>
            </a:r>
            <a:r xmlns:a="http://schemas.openxmlformats.org/drawingml/2006/main">
              <a:rPr lang="es" altLang="en-US" b="1" dirty="0">
                <a:sym typeface="MT Extra" panose="05050102010205020202" pitchFamily="18" charset="2"/>
              </a:rPr>
              <a:t>en punto muerto </a:t>
            </a:r>
            <a:r xmlns:a="http://schemas.openxmlformats.org/drawingml/2006/main">
              <a:rPr lang="es" altLang="en-US" dirty="0">
                <a:sym typeface="MT Extra" panose="05050102010205020202" pitchFamily="18" charset="2"/>
              </a:rPr>
              <a:t>.</a:t>
            </a:r>
          </a:p>
        </p:txBody>
      </p:sp>
      <p:sp>
        <p:nvSpPr>
          <p:cNvPr id="6" name="Title 1">
            <a:extLst>
              <a:ext uri="{FF2B5EF4-FFF2-40B4-BE49-F238E27FC236}">
                <a16:creationId xmlns:a16="http://schemas.microsoft.com/office/drawing/2014/main" id="{10B654C8-C4D8-441C-9FE2-895E326F6446}"/>
              </a:ext>
            </a:extLst>
          </p:cNvPr>
          <p:cNvSpPr>
            <a:spLocks noGrp="1"/>
          </p:cNvSpPr>
          <p:nvPr>
            <p:ph type="title"/>
          </p:nvPr>
        </p:nvSpPr>
        <p:spPr>
          <a:xfrm>
            <a:off x="457200" y="157653"/>
            <a:ext cx="8229600" cy="576262"/>
          </a:xfrm>
        </p:spPr>
        <p:txBody>
          <a:bodyPr/>
          <a:lstStyle/>
          <a:p>
            <a:r xmlns:a="http://schemas.openxmlformats.org/drawingml/2006/main">
              <a:rPr lang="es" altLang="en-US" dirty="0"/>
              <a:t>vivacidad</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CC3D9E03-5564-4E30-B743-6530BE53EE2B}"/>
              </a:ext>
            </a:extLst>
          </p:cNvPr>
          <p:cNvSpPr>
            <a:spLocks noGrp="1" noChangeArrowheads="1"/>
          </p:cNvSpPr>
          <p:nvPr>
            <p:ph idx="1"/>
          </p:nvPr>
        </p:nvSpPr>
        <p:spPr>
          <a:xfrm>
            <a:off x="820738" y="1073150"/>
            <a:ext cx="7640637" cy="4906963"/>
          </a:xfrm>
        </p:spPr>
        <p:txBody>
          <a:bodyPr/>
          <a:lstStyle/>
          <a:p>
            <a:pPr xmlns:a="http://schemas.openxmlformats.org/drawingml/2006/main">
              <a:lnSpc>
                <a:spcPct val="90000"/>
              </a:lnSpc>
              <a:tabLst>
                <a:tab pos="1882775" algn="ctr"/>
                <a:tab pos="4568825" algn="ctr"/>
              </a:tabLst>
            </a:pPr>
            <a:r xmlns:a="http://schemas.openxmlformats.org/drawingml/2006/main">
              <a:rPr lang="es" altLang="en-US" dirty="0"/>
              <a:t>Otras formas de punto muerto:</a:t>
            </a:r>
            <a:endParaRPr xmlns:a="http://schemas.openxmlformats.org/drawingml/2006/main" lang="en-US" altLang="en-US" sz="1600" dirty="0">
              <a:latin typeface="Courier New" panose="02070309020205020404" pitchFamily="49" charset="0"/>
            </a:endParaRPr>
          </a:p>
          <a:p>
            <a:pPr xmlns:a="http://schemas.openxmlformats.org/drawingml/2006/main">
              <a:lnSpc>
                <a:spcPct val="90000"/>
              </a:lnSpc>
              <a:tabLst>
                <a:tab pos="1882775" algn="ctr"/>
                <a:tab pos="4568825" algn="ctr"/>
              </a:tabLst>
            </a:pPr>
            <a:r xmlns:a="http://schemas.openxmlformats.org/drawingml/2006/main">
              <a:rPr lang="es" altLang="en-US" b="1" dirty="0">
                <a:sym typeface="MT Extra" panose="05050102010205020202" pitchFamily="18" charset="2"/>
              </a:rPr>
              <a:t>Inanición</a:t>
            </a:r>
            <a:r xmlns:a="http://schemas.openxmlformats.org/drawingml/2006/main">
              <a:rPr lang="es" altLang="en-US" dirty="0">
                <a:sym typeface="MT Extra" panose="05050102010205020202" pitchFamily="18" charset="2"/>
              </a:rPr>
              <a:t> </a:t>
            </a:r>
            <a:r xmlns:a="http://schemas.openxmlformats.org/drawingml/2006/main">
              <a:rPr lang="es" altLang="en-US" dirty="0"/>
              <a:t>– bloqueo indefinido</a:t>
            </a:r>
          </a:p>
          <a:p>
            <a:pPr xmlns:a="http://schemas.openxmlformats.org/drawingml/2006/main" lvl="1">
              <a:lnSpc>
                <a:spcPct val="90000"/>
              </a:lnSpc>
              <a:tabLst>
                <a:tab pos="1882775" algn="ctr"/>
                <a:tab pos="4568825" algn="ctr"/>
              </a:tabLst>
            </a:pPr>
            <a:r xmlns:a="http://schemas.openxmlformats.org/drawingml/2006/main">
              <a:rPr lang="es" altLang="en-US" dirty="0"/>
              <a:t>Un proceso nunca podrá ser eliminado de la cola de semáforo en la que está suspendido.</a:t>
            </a:r>
          </a:p>
          <a:p>
            <a:pPr xmlns:a="http://schemas.openxmlformats.org/drawingml/2006/main">
              <a:lnSpc>
                <a:spcPct val="90000"/>
              </a:lnSpc>
              <a:tabLst>
                <a:tab pos="1882775" algn="ctr"/>
                <a:tab pos="4568825" algn="ctr"/>
              </a:tabLst>
            </a:pPr>
            <a:r xmlns:a="http://schemas.openxmlformats.org/drawingml/2006/main">
              <a:rPr lang="es" altLang="en-US" b="1" dirty="0"/>
              <a:t>Inversión de prioridad </a:t>
            </a:r>
            <a:r xmlns:a="http://schemas.openxmlformats.org/drawingml/2006/main">
              <a:rPr lang="es" altLang="en-US" dirty="0"/>
              <a:t>: problema de programación cuando el proceso de menor prioridad mantiene un bloqueo necesario para el proceso de mayor prioridad</a:t>
            </a:r>
          </a:p>
          <a:p>
            <a:pPr xmlns:a="http://schemas.openxmlformats.org/drawingml/2006/main" lvl="1">
              <a:tabLst>
                <a:tab pos="1882775" algn="ctr"/>
                <a:tab pos="4568825" algn="ctr"/>
              </a:tabLst>
            </a:pPr>
            <a:r xmlns:a="http://schemas.openxmlformats.org/drawingml/2006/main">
              <a:rPr lang="es" altLang="en-US" dirty="0"/>
              <a:t>Resuelto mediante </a:t>
            </a:r>
            <a:r xmlns:a="http://schemas.openxmlformats.org/drawingml/2006/main">
              <a:rPr lang="es" altLang="en-US" b="1" dirty="0"/>
              <a:t>protocolo de herencia de prioridad</a:t>
            </a:r>
            <a:br xmlns:a="http://schemas.openxmlformats.org/drawingml/2006/main">
              <a:rPr lang="en-US" altLang="en-US" b="1" dirty="0"/>
            </a:br>
            <a:br xmlns:a="http://schemas.openxmlformats.org/drawingml/2006/main">
              <a:rPr lang="en-US" altLang="en-US" b="1" dirty="0"/>
            </a:br>
            <a:endParaRPr xmlns:a="http://schemas.openxmlformats.org/drawingml/2006/main" lang="en-US" altLang="en-US" b="1" dirty="0"/>
          </a:p>
        </p:txBody>
      </p:sp>
      <p:sp>
        <p:nvSpPr>
          <p:cNvPr id="6" name="Title 1">
            <a:extLst>
              <a:ext uri="{FF2B5EF4-FFF2-40B4-BE49-F238E27FC236}">
                <a16:creationId xmlns:a16="http://schemas.microsoft.com/office/drawing/2014/main" id="{D06CA1E1-4F3C-40FD-8128-8886B3D8AE7B}"/>
              </a:ext>
            </a:extLst>
          </p:cNvPr>
          <p:cNvSpPr>
            <a:spLocks noGrp="1"/>
          </p:cNvSpPr>
          <p:nvPr>
            <p:ph type="title"/>
          </p:nvPr>
        </p:nvSpPr>
        <p:spPr>
          <a:xfrm>
            <a:off x="457200" y="157653"/>
            <a:ext cx="8229600" cy="576262"/>
          </a:xfrm>
        </p:spPr>
        <p:txBody>
          <a:bodyPr/>
          <a:lstStyle/>
          <a:p>
            <a:r xmlns:a="http://schemas.openxmlformats.org/drawingml/2006/main">
              <a:rPr lang="es" altLang="en-US" dirty="0"/>
              <a:t>vivacidad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xmlns:a="http://schemas.openxmlformats.org/drawingml/2006/main" eaLnBrk="1" hangingPunct="1"/>
            <a:r xmlns:a="http://schemas.openxmlformats.org/drawingml/2006/main">
              <a:rPr lang="es" altLang="en-US"/>
              <a:t>Fin del Capítulo 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241C86DA-5745-4F87-B29A-C8244F473A73}"/>
              </a:ext>
            </a:extLst>
          </p:cNvPr>
          <p:cNvSpPr>
            <a:spLocks noGrp="1"/>
          </p:cNvSpPr>
          <p:nvPr>
            <p:ph type="title"/>
          </p:nvPr>
        </p:nvSpPr>
        <p:spPr>
          <a:xfrm>
            <a:off x="457200" y="190694"/>
            <a:ext cx="8229600" cy="576262"/>
          </a:xfrm>
        </p:spPr>
        <p:txBody>
          <a:bodyPr/>
          <a:lstStyle/>
          <a:p>
            <a:r xmlns:a="http://schemas.openxmlformats.org/drawingml/2006/main">
              <a:rPr lang="es" altLang="en-US" dirty="0"/>
              <a:t>Problema de la sección crítica</a:t>
            </a:r>
          </a:p>
        </p:txBody>
      </p:sp>
      <p:sp>
        <p:nvSpPr>
          <p:cNvPr id="19458" name="Content Placeholder 2">
            <a:extLst>
              <a:ext uri="{FF2B5EF4-FFF2-40B4-BE49-F238E27FC236}">
                <a16:creationId xmlns:a16="http://schemas.microsoft.com/office/drawing/2014/main" id="{B338794A-A20C-44DB-8F23-B3455E712537}"/>
              </a:ext>
            </a:extLst>
          </p:cNvPr>
          <p:cNvSpPr>
            <a:spLocks noGrp="1"/>
          </p:cNvSpPr>
          <p:nvPr>
            <p:ph idx="1"/>
          </p:nvPr>
        </p:nvSpPr>
        <p:spPr>
          <a:xfrm>
            <a:off x="811763" y="1159881"/>
            <a:ext cx="7349743" cy="4433523"/>
          </a:xfrm>
        </p:spPr>
        <p:txBody>
          <a:bodyPr/>
          <a:lstStyle/>
          <a:p>
            <a:r xmlns:a="http://schemas.openxmlformats.org/drawingml/2006/main">
              <a:rPr lang="es" altLang="en-US" dirty="0"/>
              <a:t>Considere el sistema de </a:t>
            </a:r>
            <a:r xmlns:a="http://schemas.openxmlformats.org/drawingml/2006/main">
              <a:rPr lang="es" altLang="en-US" b="1" i="1" dirty="0"/>
              <a:t>n</a:t>
            </a:r>
            <a:r xmlns:a="http://schemas.openxmlformats.org/drawingml/2006/main">
              <a:rPr lang="es" altLang="en-US" b="1" dirty="0"/>
              <a:t> </a:t>
            </a:r>
            <a:r xmlns:a="http://schemas.openxmlformats.org/drawingml/2006/main">
              <a:rPr lang="es" altLang="en-US" dirty="0"/>
              <a:t>procesos { </a:t>
            </a:r>
            <a:r xmlns:a="http://schemas.openxmlformats.org/drawingml/2006/main">
              <a:rPr lang="es" altLang="en-US" b="1" i="1" dirty="0"/>
              <a:t>p </a:t>
            </a:r>
            <a:r xmlns:a="http://schemas.openxmlformats.org/drawingml/2006/main">
              <a:rPr lang="es" altLang="en-US" b="1" i="1" baseline="-25000" dirty="0"/>
              <a:t>0 </a:t>
            </a:r>
            <a:r xmlns:a="http://schemas.openxmlformats.org/drawingml/2006/main">
              <a:rPr lang="es" altLang="en-US" b="1" i="1" dirty="0"/>
              <a:t>, p </a:t>
            </a:r>
            <a:r xmlns:a="http://schemas.openxmlformats.org/drawingml/2006/main">
              <a:rPr lang="es" altLang="en-US" b="1" i="1" baseline="-25000" dirty="0"/>
              <a:t>1 </a:t>
            </a:r>
            <a:r xmlns:a="http://schemas.openxmlformats.org/drawingml/2006/main">
              <a:rPr lang="es" altLang="en-US" b="1" i="1" dirty="0"/>
              <a:t>, ... p </a:t>
            </a:r>
            <a:r xmlns:a="http://schemas.openxmlformats.org/drawingml/2006/main">
              <a:rPr lang="es" altLang="en-US" b="1" i="1" baseline="-25000" dirty="0"/>
              <a:t>n-1 </a:t>
            </a:r>
            <a:r xmlns:a="http://schemas.openxmlformats.org/drawingml/2006/main">
              <a:rPr lang="es" altLang="en-US" dirty="0"/>
              <a:t>}</a:t>
            </a:r>
          </a:p>
          <a:p>
            <a:r xmlns:a="http://schemas.openxmlformats.org/drawingml/2006/main">
              <a:rPr lang="es" altLang="en-US" dirty="0"/>
              <a:t>Cada proceso tiene </a:t>
            </a:r>
            <a:r xmlns:a="http://schemas.openxmlformats.org/drawingml/2006/main">
              <a:rPr lang="es" altLang="en-US" dirty="0"/>
              <a:t>un segmento de código de </a:t>
            </a:r>
            <a:r xmlns:a="http://schemas.openxmlformats.org/drawingml/2006/main">
              <a:rPr lang="es" altLang="en-US" b="1" dirty="0">
                <a:solidFill>
                  <a:srgbClr val="006699"/>
                </a:solidFill>
                <a:latin typeface="+mj-lt"/>
              </a:rPr>
              <a:t>sección crítica.</a:t>
            </a:r>
          </a:p>
          <a:p>
            <a:pPr xmlns:a="http://schemas.openxmlformats.org/drawingml/2006/main" lvl="1"/>
            <a:r xmlns:a="http://schemas.openxmlformats.org/drawingml/2006/main">
              <a:rPr lang="es" altLang="en-US" dirty="0"/>
              <a:t>El proceso puede consistir en cambiar variables comunes, actualizar tablas, escribir archivos, etc.</a:t>
            </a:r>
          </a:p>
          <a:p>
            <a:pPr xmlns:a="http://schemas.openxmlformats.org/drawingml/2006/main" lvl="1"/>
            <a:r xmlns:a="http://schemas.openxmlformats.org/drawingml/2006/main">
              <a:rPr lang="es" altLang="en-US" dirty="0"/>
              <a:t>Cuando un proceso está en su sección crítica, ningún otro puede estar en su sección crítica.</a:t>
            </a:r>
          </a:p>
          <a:p>
            <a:r xmlns:a="http://schemas.openxmlformats.org/drawingml/2006/main">
              <a:rPr lang="es" altLang="en-US" b="1" i="1" dirty="0"/>
              <a:t>El problema de la sección crítica </a:t>
            </a:r>
            <a:r xmlns:a="http://schemas.openxmlformats.org/drawingml/2006/main">
              <a:rPr lang="es" altLang="en-US" dirty="0"/>
              <a:t>es diseñar un protocolo para resolver esto.</a:t>
            </a:r>
          </a:p>
          <a:p>
            <a:r xmlns:a="http://schemas.openxmlformats.org/drawingml/2006/main">
              <a:rPr lang="es" altLang="en-US" dirty="0"/>
              <a:t>Cada proceso debe solicitar permiso para ingresar a la sección crítica en </a:t>
            </a:r>
            <a:r xmlns:a="http://schemas.openxmlformats.org/drawingml/2006/main">
              <a:rPr lang="es" altLang="en-US" b="1" dirty="0">
                <a:solidFill>
                  <a:srgbClr val="006699"/>
                </a:solidFill>
                <a:latin typeface="+mj-lt"/>
              </a:rPr>
              <a:t>la entrada.</a:t>
            </a:r>
            <a:r xmlns:a="http://schemas.openxmlformats.org/drawingml/2006/main">
              <a:rPr lang="es" altLang="en-US" b="1" dirty="0">
                <a:solidFill>
                  <a:srgbClr val="3366FF"/>
                </a:solidFill>
              </a:rPr>
              <a:t> </a:t>
            </a:r>
            <a:r xmlns:a="http://schemas.openxmlformats.org/drawingml/2006/main">
              <a:rPr lang="es" altLang="en-US" b="1" dirty="0">
                <a:solidFill>
                  <a:srgbClr val="006699"/>
                </a:solidFill>
                <a:latin typeface="+mj-lt"/>
              </a:rPr>
              <a:t>sección </a:t>
            </a:r>
            <a:r xmlns:a="http://schemas.openxmlformats.org/drawingml/2006/main">
              <a:rPr lang="es" altLang="en-US" dirty="0"/>
              <a:t>, puede seguir la sección crítica con </a:t>
            </a:r>
            <a:r xmlns:a="http://schemas.openxmlformats.org/drawingml/2006/main">
              <a:rPr lang="es" altLang="en-US" b="1" dirty="0">
                <a:solidFill>
                  <a:srgbClr val="006699"/>
                </a:solidFill>
                <a:latin typeface="+mj-lt"/>
              </a:rPr>
              <a:t>la sección de salida </a:t>
            </a:r>
            <a:r xmlns:a="http://schemas.openxmlformats.org/drawingml/2006/main">
              <a:rPr lang="es" altLang="en-US" dirty="0"/>
              <a:t>, luego </a:t>
            </a:r>
            <a:r xmlns:a="http://schemas.openxmlformats.org/drawingml/2006/main">
              <a:rPr lang="es" altLang="en-US" b="1" dirty="0">
                <a:solidFill>
                  <a:srgbClr val="006699"/>
                </a:solidFill>
                <a:latin typeface="+mj-lt"/>
              </a:rPr>
              <a:t>la sección restante</a:t>
            </a:r>
          </a:p>
          <a:p>
            <a:endParaRPr lang="en-US" altLang="en-US" b="1" dirty="0">
              <a:solidFill>
                <a:srgbClr val="3366FF"/>
              </a:solidFill>
            </a:endParaRPr>
          </a:p>
          <a:p>
            <a:pPr>
              <a:buFont typeface="Monotype Sorts" pitchFamily="-84" charset="2"/>
              <a:buNone/>
            </a:pPr>
            <a:endParaRPr lang="en-US" altLang="en-US" b="1" dirty="0">
              <a:solidFill>
                <a:srgbClr val="006699"/>
              </a:solidFill>
              <a:latin typeface="+mj-l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0502070F-FED8-4E65-8D27-370BD72918D7}"/>
              </a:ext>
            </a:extLst>
          </p:cNvPr>
          <p:cNvSpPr>
            <a:spLocks noGrp="1" noChangeArrowheads="1"/>
          </p:cNvSpPr>
          <p:nvPr>
            <p:ph type="title"/>
          </p:nvPr>
        </p:nvSpPr>
        <p:spPr>
          <a:xfrm>
            <a:off x="969963" y="138342"/>
            <a:ext cx="7716837" cy="576263"/>
          </a:xfrm>
        </p:spPr>
        <p:txBody>
          <a:bodyPr/>
          <a:lstStyle/>
          <a:p>
            <a:pPr xmlns:a="http://schemas.openxmlformats.org/drawingml/2006/main" eaLnBrk="1" hangingPunct="1"/>
            <a:r xmlns:a="http://schemas.openxmlformats.org/drawingml/2006/main">
              <a:rPr lang="es" altLang="en-US" dirty="0"/>
              <a:t>Protocolo de herencia prioritaria</a:t>
            </a:r>
          </a:p>
        </p:txBody>
      </p:sp>
      <p:sp>
        <p:nvSpPr>
          <p:cNvPr id="84994" name="Rectangle 3">
            <a:extLst>
              <a:ext uri="{FF2B5EF4-FFF2-40B4-BE49-F238E27FC236}">
                <a16:creationId xmlns:a16="http://schemas.microsoft.com/office/drawing/2014/main" id="{3E6ACEED-9DA7-43B4-B11F-05A9205EDDA5}"/>
              </a:ext>
            </a:extLst>
          </p:cNvPr>
          <p:cNvSpPr>
            <a:spLocks noGrp="1" noChangeArrowheads="1"/>
          </p:cNvSpPr>
          <p:nvPr>
            <p:ph idx="1"/>
          </p:nvPr>
        </p:nvSpPr>
        <p:spPr>
          <a:xfrm>
            <a:off x="820738" y="1073150"/>
            <a:ext cx="7640637" cy="4906963"/>
          </a:xfrm>
        </p:spPr>
        <p:txBody>
          <a:bodyPr/>
          <a:lstStyle/>
          <a:p>
            <a:pPr xmlns:a="http://schemas.openxmlformats.org/drawingml/2006/main">
              <a:lnSpc>
                <a:spcPct val="90000"/>
              </a:lnSpc>
              <a:tabLst>
                <a:tab pos="1882775" algn="ctr"/>
                <a:tab pos="4568825" algn="ctr"/>
              </a:tabLst>
            </a:pPr>
            <a:r xmlns:a="http://schemas.openxmlformats.org/drawingml/2006/main">
              <a:rPr lang="es" altLang="en-US" dirty="0"/>
              <a:t>Considere el escenario con tres procesos </a:t>
            </a:r>
            <a:r xmlns:a="http://schemas.openxmlformats.org/drawingml/2006/main">
              <a:rPr lang="es" altLang="en-US" b="1" dirty="0"/>
              <a:t>P1, P2 </a:t>
            </a:r>
            <a:r xmlns:a="http://schemas.openxmlformats.org/drawingml/2006/main">
              <a:rPr lang="es" altLang="en-US" dirty="0"/>
              <a:t>y </a:t>
            </a:r>
            <a:r xmlns:a="http://schemas.openxmlformats.org/drawingml/2006/main">
              <a:rPr lang="es" altLang="en-US" b="1" dirty="0"/>
              <a:t>P3 </a:t>
            </a:r>
            <a:r xmlns:a="http://schemas.openxmlformats.org/drawingml/2006/main">
              <a:rPr lang="es" altLang="en-US" dirty="0"/>
              <a:t>.</a:t>
            </a:r>
            <a:endParaRPr xmlns:a="http://schemas.openxmlformats.org/drawingml/2006/main" lang="en-US" altLang="en-US" b="1" dirty="0">
              <a:solidFill>
                <a:srgbClr val="006699"/>
              </a:solidFill>
              <a:latin typeface="+mj-lt"/>
            </a:endParaRPr>
          </a:p>
          <a:p>
            <a:pPr xmlns:a="http://schemas.openxmlformats.org/drawingml/2006/main" lvl="1">
              <a:lnSpc>
                <a:spcPct val="90000"/>
              </a:lnSpc>
              <a:tabLst>
                <a:tab pos="1882775" algn="ctr"/>
                <a:tab pos="4568825" algn="ctr"/>
              </a:tabLst>
            </a:pPr>
            <a:r xmlns:a="http://schemas.openxmlformats.org/drawingml/2006/main">
              <a:rPr lang="es" altLang="en-US" b="1" dirty="0"/>
              <a:t>P1 </a:t>
            </a:r>
            <a:r xmlns:a="http://schemas.openxmlformats.org/drawingml/2006/main">
              <a:rPr lang="es" altLang="en-US" dirty="0"/>
              <a:t>tiene la prioridad más alta, </a:t>
            </a:r>
            <a:r xmlns:a="http://schemas.openxmlformats.org/drawingml/2006/main">
              <a:rPr lang="es" altLang="en-US" b="1" dirty="0"/>
              <a:t>P2 </a:t>
            </a:r>
            <a:r xmlns:a="http://schemas.openxmlformats.org/drawingml/2006/main">
              <a:rPr lang="es" altLang="en-US" dirty="0"/>
              <a:t>la siguiente más alta y </a:t>
            </a:r>
            <a:r xmlns:a="http://schemas.openxmlformats.org/drawingml/2006/main">
              <a:rPr lang="es" altLang="en-US" b="1" dirty="0"/>
              <a:t>P3 </a:t>
            </a:r>
            <a:r xmlns:a="http://schemas.openxmlformats.org/drawingml/2006/main">
              <a:rPr lang="es" altLang="en-US" dirty="0"/>
              <a:t>la más baja.</a:t>
            </a:r>
          </a:p>
          <a:p>
            <a:pPr xmlns:a="http://schemas.openxmlformats.org/drawingml/2006/main">
              <a:lnSpc>
                <a:spcPct val="90000"/>
              </a:lnSpc>
              <a:tabLst>
                <a:tab pos="1882775" algn="ctr"/>
                <a:tab pos="4568825" algn="ctr"/>
              </a:tabLst>
            </a:pPr>
            <a:r xmlns:a="http://schemas.openxmlformats.org/drawingml/2006/main">
              <a:rPr lang="es" altLang="en-US" dirty="0"/>
              <a:t>Supongamos que </a:t>
            </a:r>
            <a:r xmlns:a="http://schemas.openxmlformats.org/drawingml/2006/main">
              <a:rPr lang="es" altLang="en-US" b="1" dirty="0"/>
              <a:t>P3 </a:t>
            </a:r>
            <a:r xmlns:a="http://schemas.openxmlformats.org/drawingml/2006/main">
              <a:rPr lang="es" altLang="en-US" dirty="0"/>
              <a:t>es</a:t>
            </a:r>
            <a:r xmlns:a="http://schemas.openxmlformats.org/drawingml/2006/main">
              <a:rPr lang="es" altLang="en-US" b="1" dirty="0"/>
              <a:t> </a:t>
            </a:r>
            <a:r xmlns:a="http://schemas.openxmlformats.org/drawingml/2006/main">
              <a:rPr lang="es" altLang="en-US" dirty="0"/>
              <a:t>tenencia</a:t>
            </a:r>
            <a:r xmlns:a="http://schemas.openxmlformats.org/drawingml/2006/main">
              <a:rPr lang="es" altLang="en-US" b="1" dirty="0"/>
              <a:t> </a:t>
            </a:r>
            <a:r xmlns:a="http://schemas.openxmlformats.org/drawingml/2006/main">
              <a:rPr lang="es" altLang="en-US" dirty="0"/>
              <a:t>semáforo </a:t>
            </a:r>
            <a:r xmlns:a="http://schemas.openxmlformats.org/drawingml/2006/main">
              <a:rPr lang="es" altLang="en-US" b="1" dirty="0"/>
              <a:t>S </a:t>
            </a:r>
            <a:r xmlns:a="http://schemas.openxmlformats.org/drawingml/2006/main">
              <a:rPr lang="es" altLang="en-US" dirty="0"/>
              <a:t>y que </a:t>
            </a:r>
            <a:r xmlns:a="http://schemas.openxmlformats.org/drawingml/2006/main">
              <a:rPr lang="es" altLang="en-US" b="1" dirty="0"/>
              <a:t>P1 </a:t>
            </a:r>
            <a:r xmlns:a="http://schemas.openxmlformats.org/drawingml/2006/main">
              <a:rPr lang="es" altLang="en-US" dirty="0"/>
              <a:t>está esperando que </a:t>
            </a:r>
            <a:r xmlns:a="http://schemas.openxmlformats.org/drawingml/2006/main">
              <a:rPr lang="es" altLang="en-US" b="1" dirty="0"/>
              <a:t>S </a:t>
            </a:r>
            <a:r xmlns:a="http://schemas.openxmlformats.org/drawingml/2006/main">
              <a:rPr lang="es" altLang="en-US" dirty="0"/>
              <a:t>sea liberado</a:t>
            </a:r>
          </a:p>
          <a:p>
            <a:pPr xmlns:a="http://schemas.openxmlformats.org/drawingml/2006/main">
              <a:lnSpc>
                <a:spcPct val="90000"/>
              </a:lnSpc>
              <a:tabLst>
                <a:tab pos="1882775" algn="ctr"/>
                <a:tab pos="4568825" algn="ctr"/>
              </a:tabLst>
            </a:pPr>
            <a:r xmlns:a="http://schemas.openxmlformats.org/drawingml/2006/main">
              <a:rPr lang="es" altLang="en-US" dirty="0"/>
              <a:t>Supongamos que </a:t>
            </a:r>
            <a:r xmlns:a="http://schemas.openxmlformats.org/drawingml/2006/main">
              <a:rPr lang="es" altLang="en-US" b="1" dirty="0"/>
              <a:t>a P2 </a:t>
            </a:r>
            <a:r xmlns:a="http://schemas.openxmlformats.org/drawingml/2006/main">
              <a:rPr lang="es" altLang="en-US" dirty="0"/>
              <a:t>se le asigna la CPU y se adelanta </a:t>
            </a:r>
            <a:r xmlns:a="http://schemas.openxmlformats.org/drawingml/2006/main">
              <a:rPr lang="es" altLang="en-US" b="1" dirty="0"/>
              <a:t>a P3.</a:t>
            </a:r>
          </a:p>
          <a:p>
            <a:pPr xmlns:a="http://schemas.openxmlformats.org/drawingml/2006/main" lvl="1">
              <a:lnSpc>
                <a:spcPct val="90000"/>
              </a:lnSpc>
              <a:tabLst>
                <a:tab pos="1882775" algn="ctr"/>
                <a:tab pos="4568825" algn="ctr"/>
              </a:tabLst>
            </a:pPr>
            <a:r xmlns:a="http://schemas.openxmlformats.org/drawingml/2006/main">
              <a:rPr lang="es" altLang="en-US" b="1" dirty="0"/>
              <a:t>P3 </a:t>
            </a:r>
            <a:r xmlns:a="http://schemas.openxmlformats.org/drawingml/2006/main">
              <a:rPr lang="es" altLang="en-US" dirty="0"/>
              <a:t>todavía tiene el semáforo </a:t>
            </a:r>
            <a:r xmlns:a="http://schemas.openxmlformats.org/drawingml/2006/main">
              <a:rPr lang="es" altLang="en-US" b="1" dirty="0"/>
              <a:t>S</a:t>
            </a:r>
          </a:p>
          <a:p>
            <a:pPr xmlns:a="http://schemas.openxmlformats.org/drawingml/2006/main" lvl="1">
              <a:lnSpc>
                <a:spcPct val="90000"/>
              </a:lnSpc>
              <a:tabLst>
                <a:tab pos="1882775" algn="ctr"/>
                <a:tab pos="4568825" algn="ctr"/>
              </a:tabLst>
            </a:pPr>
            <a:r xmlns:a="http://schemas.openxmlformats.org/drawingml/2006/main">
              <a:rPr lang="es" altLang="en-US" b="1" dirty="0"/>
              <a:t>P1 </a:t>
            </a:r>
            <a:r xmlns:a="http://schemas.openxmlformats.org/drawingml/2006/main">
              <a:rPr lang="es" altLang="en-US" dirty="0"/>
              <a:t>está esperando que </a:t>
            </a:r>
            <a:r xmlns:a="http://schemas.openxmlformats.org/drawingml/2006/main">
              <a:rPr lang="es" altLang="en-US" b="1" dirty="0"/>
              <a:t>S </a:t>
            </a:r>
            <a:r xmlns:a="http://schemas.openxmlformats.org/drawingml/2006/main">
              <a:rPr lang="es" altLang="en-US" dirty="0"/>
              <a:t>sea liberado</a:t>
            </a:r>
          </a:p>
          <a:p>
            <a:pPr xmlns:a="http://schemas.openxmlformats.org/drawingml/2006/main">
              <a:lnSpc>
                <a:spcPct val="90000"/>
              </a:lnSpc>
              <a:tabLst>
                <a:tab pos="1882775" algn="ctr"/>
                <a:tab pos="4568825" algn="ctr"/>
              </a:tabLst>
            </a:pPr>
            <a:r xmlns:a="http://schemas.openxmlformats.org/drawingml/2006/main">
              <a:rPr lang="es" altLang="en-US" dirty="0"/>
              <a:t>Lo que ha sucedido es que </a:t>
            </a:r>
            <a:r xmlns:a="http://schemas.openxmlformats.org/drawingml/2006/main">
              <a:rPr lang="es" altLang="en-US" b="1" dirty="0"/>
              <a:t>P2 </a:t>
            </a:r>
            <a:r xmlns:a="http://schemas.openxmlformats.org/drawingml/2006/main">
              <a:rPr lang="es" altLang="en-US" dirty="0"/>
              <a:t>-un proceso con menor prioridad que </a:t>
            </a:r>
            <a:r xmlns:a="http://schemas.openxmlformats.org/drawingml/2006/main">
              <a:rPr lang="es" altLang="en-US" b="1" dirty="0"/>
              <a:t>P1- </a:t>
            </a:r>
            <a:r xmlns:a="http://schemas.openxmlformats.org/drawingml/2006/main">
              <a:rPr lang="es" altLang="en-US" dirty="0"/>
              <a:t>ha impedido indirectamente que </a:t>
            </a:r>
            <a:r xmlns:a="http://schemas.openxmlformats.org/drawingml/2006/main">
              <a:rPr lang="es" altLang="en-US" b="1" dirty="0"/>
              <a:t>P3 </a:t>
            </a:r>
            <a:r xmlns:a="http://schemas.openxmlformats.org/drawingml/2006/main">
              <a:rPr lang="es" altLang="en-US" dirty="0"/>
              <a:t>obtenga acceso al recurso.</a:t>
            </a:r>
          </a:p>
          <a:p>
            <a:pPr xmlns:a="http://schemas.openxmlformats.org/drawingml/2006/main">
              <a:tabLst>
                <a:tab pos="1882775" algn="ctr"/>
                <a:tab pos="4568825" algn="ctr"/>
              </a:tabLst>
            </a:pPr>
            <a:r xmlns:a="http://schemas.openxmlformats.org/drawingml/2006/main">
              <a:rPr lang="es" altLang="en-US" dirty="0"/>
              <a:t>Para evitar que esto ocurra, </a:t>
            </a:r>
            <a:r xmlns:a="http://schemas.openxmlformats.org/drawingml/2006/main">
              <a:rPr lang="es" altLang="en-US" dirty="0"/>
              <a:t>se utiliza un </a:t>
            </a:r>
            <a:r xmlns:a="http://schemas.openxmlformats.org/drawingml/2006/main">
              <a:rPr lang="es" altLang="en-US" b="1" dirty="0"/>
              <a:t>protocolo de herencia prioritaria . </a:t>
            </a:r>
            <a:r xmlns:a="http://schemas.openxmlformats.org/drawingml/2006/main">
              <a:rPr lang="es" altLang="en-US" dirty="0"/>
              <a:t>Esto simplemente permite que la prioridad del hilo más alto que espera acceder a un recurso compartido se asigne al hilo que actualmente utiliza el recurso. Por lo tanto, al propietario actual del recurso se le asigna la prioridad del hilo de mayor prioridad que desea adquirir el recurso.</a:t>
            </a:r>
          </a:p>
          <a:p>
            <a:pPr lvl="1">
              <a:lnSpc>
                <a:spcPct val="90000"/>
              </a:lnSpc>
              <a:tabLst>
                <a:tab pos="1882775" algn="ctr"/>
                <a:tab pos="4568825" algn="ctr"/>
              </a:tabLst>
            </a:pPr>
            <a:endParaRPr lang="en-US" altLang="en-US" sz="1600" b="1" dirty="0"/>
          </a:p>
        </p:txBody>
      </p:sp>
    </p:spTree>
    <p:extLst>
      <p:ext uri="{BB962C8B-B14F-4D97-AF65-F5344CB8AC3E}">
        <p14:creationId xmlns:p14="http://schemas.microsoft.com/office/powerpoint/2010/main" val="8007932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709902" y="251392"/>
            <a:ext cx="8642537" cy="457200"/>
          </a:xfrm>
        </p:spPr>
        <p:txBody>
          <a:bodyPr/>
          <a:lstStyle/>
          <a:p>
            <a:pPr xmlns:a="http://schemas.openxmlformats.org/drawingml/2006/main" eaLnBrk="1" hangingPunct="1"/>
            <a:r xmlns:a="http://schemas.openxmlformats.org/drawingml/2006/main">
              <a:rPr lang="es" altLang="en-US" dirty="0"/>
              <a:t>Ejemplo de uso de variable de condición</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7512798" cy="5044794"/>
          </a:xfrm>
        </p:spPr>
        <p:txBody>
          <a:bodyPr/>
          <a:lstStyle/>
          <a:p>
            <a:pPr xmlns:a="http://schemas.openxmlformats.org/drawingml/2006/main">
              <a:tabLst>
                <a:tab pos="2001838" algn="ctr"/>
                <a:tab pos="4513263" algn="ctr"/>
              </a:tabLst>
            </a:pPr>
            <a:r xmlns:a="http://schemas.openxmlformats.org/drawingml/2006/main">
              <a:rPr lang="es" altLang="en-US" dirty="0">
                <a:sym typeface="MT Extra" panose="05050102010205020202" pitchFamily="18" charset="2"/>
              </a:rPr>
              <a:t>Considere </a:t>
            </a:r>
            <a:r xmlns:a="http://schemas.openxmlformats.org/drawingml/2006/main">
              <a:rPr lang="es" altLang="en-US" i="1" dirty="0">
                <a:sym typeface="MT Extra" panose="05050102010205020202" pitchFamily="18" charset="2"/>
              </a:rPr>
              <a:t>P </a:t>
            </a:r>
            <a:r xmlns:a="http://schemas.openxmlformats.org/drawingml/2006/main">
              <a:rPr lang="es" altLang="en-US" i="1" baseline="-25000" dirty="0">
                <a:sym typeface="MT Extra" panose="05050102010205020202" pitchFamily="18" charset="2"/>
              </a:rPr>
              <a:t>1</a:t>
            </a:r>
            <a:r xmlns:a="http://schemas.openxmlformats.org/drawingml/2006/main">
              <a:rPr lang="es" altLang="en-US" b="1" i="1" dirty="0">
                <a:sym typeface="MT Extra" panose="05050102010205020202" pitchFamily="18" charset="2"/>
              </a:rPr>
              <a:t> </a:t>
            </a:r>
            <a:r xmlns:a="http://schemas.openxmlformats.org/drawingml/2006/main">
              <a:rPr lang="es" altLang="en-US" dirty="0">
                <a:sym typeface="MT Extra" panose="05050102010205020202" pitchFamily="18" charset="2"/>
              </a:rPr>
              <a:t>y </a:t>
            </a:r>
            <a:r xmlns:a="http://schemas.openxmlformats.org/drawingml/2006/main">
              <a:rPr lang="es" altLang="en-US" i="1" dirty="0">
                <a:sym typeface="MT Extra" panose="05050102010205020202" pitchFamily="18" charset="2"/>
              </a:rPr>
              <a:t>P </a:t>
            </a:r>
            <a:r xmlns:a="http://schemas.openxmlformats.org/drawingml/2006/main">
              <a:rPr lang="es" altLang="en-US" i="1" baseline="-25000" dirty="0">
                <a:sym typeface="MT Extra" panose="05050102010205020202" pitchFamily="18" charset="2"/>
              </a:rPr>
              <a:t>2 </a:t>
            </a:r>
            <a:r xmlns:a="http://schemas.openxmlformats.org/drawingml/2006/main">
              <a:rPr lang="es" altLang="en-US" dirty="0">
                <a:sym typeface="MT Extra" panose="05050102010205020202" pitchFamily="18" charset="2"/>
              </a:rPr>
              <a:t>que es necesario ejecutar dos declaraciones </a:t>
            </a:r>
            <a:r xmlns:a="http://schemas.openxmlformats.org/drawingml/2006/main">
              <a:rPr lang="es" altLang="en-US" i="1" dirty="0">
                <a:sym typeface="MT Extra" panose="05050102010205020202" pitchFamily="18" charset="2"/>
              </a:rPr>
              <a:t>S </a:t>
            </a:r>
            <a:r xmlns:a="http://schemas.openxmlformats.org/drawingml/2006/main">
              <a:rPr lang="es" altLang="en-US" i="1" baseline="-25000" dirty="0">
                <a:sym typeface="MT Extra" panose="05050102010205020202" pitchFamily="18" charset="2"/>
              </a:rPr>
              <a:t>1</a:t>
            </a:r>
            <a:r xmlns:a="http://schemas.openxmlformats.org/drawingml/2006/main">
              <a:rPr lang="es" altLang="en-US" i="1" dirty="0">
                <a:sym typeface="MT Extra" panose="05050102010205020202" pitchFamily="18" charset="2"/>
              </a:rPr>
              <a:t> </a:t>
            </a:r>
            <a:r xmlns:a="http://schemas.openxmlformats.org/drawingml/2006/main">
              <a:rPr lang="es" altLang="en-US" dirty="0">
                <a:sym typeface="MT Extra" panose="05050102010205020202" pitchFamily="18" charset="2"/>
              </a:rPr>
              <a:t>y</a:t>
            </a:r>
            <a:r xmlns:a="http://schemas.openxmlformats.org/drawingml/2006/main">
              <a:rPr lang="es" altLang="en-US" b="1" i="1" dirty="0">
                <a:sym typeface="MT Extra" panose="05050102010205020202" pitchFamily="18" charset="2"/>
              </a:rPr>
              <a:t> </a:t>
            </a:r>
            <a:r xmlns:a="http://schemas.openxmlformats.org/drawingml/2006/main">
              <a:rPr lang="es" altLang="en-US" i="1" dirty="0">
                <a:sym typeface="MT Extra" panose="05050102010205020202" pitchFamily="18" charset="2"/>
              </a:rPr>
              <a:t>S </a:t>
            </a:r>
            <a:r xmlns:a="http://schemas.openxmlformats.org/drawingml/2006/main">
              <a:rPr lang="es" altLang="en-US" i="1" baseline="-25000" dirty="0">
                <a:sym typeface="MT Extra" panose="05050102010205020202" pitchFamily="18" charset="2"/>
              </a:rPr>
              <a:t>2</a:t>
            </a:r>
            <a:r xmlns:a="http://schemas.openxmlformats.org/drawingml/2006/main">
              <a:rPr lang="es" altLang="en-US" b="1" i="1" baseline="-25000" dirty="0">
                <a:sym typeface="MT Extra" panose="05050102010205020202" pitchFamily="18" charset="2"/>
              </a:rPr>
              <a:t>   </a:t>
            </a:r>
            <a:r xmlns:a="http://schemas.openxmlformats.org/drawingml/2006/main">
              <a:rPr lang="es" altLang="en-US" dirty="0">
                <a:sym typeface="MT Extra" panose="05050102010205020202" pitchFamily="18" charset="2"/>
              </a:rPr>
              <a:t>y el requisito</a:t>
            </a:r>
            <a:r xmlns:a="http://schemas.openxmlformats.org/drawingml/2006/main">
              <a:rPr lang="es" altLang="en-US" b="1" i="1" dirty="0">
                <a:sym typeface="MT Extra" panose="05050102010205020202" pitchFamily="18" charset="2"/>
              </a:rPr>
              <a:t> </a:t>
            </a:r>
            <a:r xmlns:a="http://schemas.openxmlformats.org/drawingml/2006/main">
              <a:rPr lang="es" altLang="en-US" dirty="0">
                <a:sym typeface="MT Extra" panose="05050102010205020202" pitchFamily="18" charset="2"/>
              </a:rPr>
              <a:t>eso</a:t>
            </a:r>
            <a:r xmlns:a="http://schemas.openxmlformats.org/drawingml/2006/main">
              <a:rPr lang="es" altLang="en-US" b="1" i="1" dirty="0">
                <a:sym typeface="MT Extra" panose="05050102010205020202" pitchFamily="18" charset="2"/>
              </a:rPr>
              <a:t> </a:t>
            </a:r>
            <a:r xmlns:a="http://schemas.openxmlformats.org/drawingml/2006/main">
              <a:rPr lang="es" altLang="en-US" i="1" dirty="0">
                <a:sym typeface="MT Extra" panose="05050102010205020202" pitchFamily="18" charset="2"/>
              </a:rPr>
              <a:t>S </a:t>
            </a:r>
            <a:r xmlns:a="http://schemas.openxmlformats.org/drawingml/2006/main">
              <a:rPr lang="es" altLang="en-US" i="1" baseline="-25000" dirty="0">
                <a:sym typeface="MT Extra" panose="05050102010205020202" pitchFamily="18" charset="2"/>
              </a:rPr>
              <a:t>1</a:t>
            </a:r>
            <a:r xmlns:a="http://schemas.openxmlformats.org/drawingml/2006/main">
              <a:rPr lang="es" altLang="en-US" b="1" i="1" dirty="0">
                <a:sym typeface="MT Extra" panose="05050102010205020202" pitchFamily="18" charset="2"/>
              </a:rPr>
              <a:t> </a:t>
            </a:r>
            <a:r xmlns:a="http://schemas.openxmlformats.org/drawingml/2006/main">
              <a:rPr lang="es" altLang="en-US" dirty="0">
                <a:sym typeface="MT Extra" panose="05050102010205020202" pitchFamily="18" charset="2"/>
              </a:rPr>
              <a:t>suceder antes de </a:t>
            </a:r>
            <a:r xmlns:a="http://schemas.openxmlformats.org/drawingml/2006/main">
              <a:rPr lang="es" altLang="en-US" i="1" dirty="0">
                <a:sym typeface="MT Extra" panose="05050102010205020202" pitchFamily="18" charset="2"/>
              </a:rPr>
              <a:t>S </a:t>
            </a:r>
            <a:r xmlns:a="http://schemas.openxmlformats.org/drawingml/2006/main">
              <a:rPr lang="es" altLang="en-US" i="1" baseline="-25000" dirty="0">
                <a:sym typeface="MT Extra" panose="05050102010205020202" pitchFamily="18" charset="2"/>
              </a:rPr>
              <a:t>2</a:t>
            </a:r>
          </a:p>
          <a:p>
            <a:pPr xmlns:a="http://schemas.openxmlformats.org/drawingml/2006/main" lvl="1">
              <a:tabLst>
                <a:tab pos="2001838" algn="ctr"/>
                <a:tab pos="4513263" algn="ctr"/>
              </a:tabLst>
            </a:pPr>
            <a:r xmlns:a="http://schemas.openxmlformats.org/drawingml/2006/main">
              <a:rPr lang="es" altLang="en-US" dirty="0">
                <a:sym typeface="MT Extra" panose="05050102010205020202" pitchFamily="18" charset="2"/>
              </a:rPr>
              <a:t>Crear un monitor con dos procedimientos </a:t>
            </a:r>
            <a:r xmlns:a="http://schemas.openxmlformats.org/drawingml/2006/main">
              <a:rPr lang="es" altLang="en-US" i="1" dirty="0">
                <a:sym typeface="MT Extra" panose="05050102010205020202" pitchFamily="18" charset="2"/>
              </a:rPr>
              <a:t>F </a:t>
            </a:r>
            <a:r xmlns:a="http://schemas.openxmlformats.org/drawingml/2006/main">
              <a:rPr lang="es" altLang="en-US" i="1" baseline="-25000" dirty="0">
                <a:sym typeface="MT Extra" panose="05050102010205020202" pitchFamily="18" charset="2"/>
              </a:rPr>
              <a:t>1</a:t>
            </a:r>
            <a:r xmlns:a="http://schemas.openxmlformats.org/drawingml/2006/main">
              <a:rPr lang="es" altLang="en-US" b="1" i="1" dirty="0">
                <a:sym typeface="MT Extra" panose="05050102010205020202" pitchFamily="18" charset="2"/>
              </a:rPr>
              <a:t> </a:t>
            </a:r>
            <a:r xmlns:a="http://schemas.openxmlformats.org/drawingml/2006/main">
              <a:rPr lang="es" altLang="en-US" dirty="0">
                <a:sym typeface="MT Extra" panose="05050102010205020202" pitchFamily="18" charset="2"/>
              </a:rPr>
              <a:t>y </a:t>
            </a:r>
            <a:r xmlns:a="http://schemas.openxmlformats.org/drawingml/2006/main">
              <a:rPr lang="es" altLang="en-US" i="1" dirty="0">
                <a:sym typeface="MT Extra" panose="05050102010205020202" pitchFamily="18" charset="2"/>
              </a:rPr>
              <a:t>F </a:t>
            </a:r>
            <a:r xmlns:a="http://schemas.openxmlformats.org/drawingml/2006/main">
              <a:rPr lang="es" altLang="en-US" i="1" baseline="-25000" dirty="0">
                <a:sym typeface="MT Extra" panose="05050102010205020202" pitchFamily="18" charset="2"/>
              </a:rPr>
              <a:t>2 </a:t>
            </a:r>
            <a:r xmlns:a="http://schemas.openxmlformats.org/drawingml/2006/main">
              <a:rPr lang="es" altLang="en-US" dirty="0">
                <a:sym typeface="MT Extra" panose="05050102010205020202" pitchFamily="18" charset="2"/>
              </a:rPr>
              <a:t>que son invocados por </a:t>
            </a:r>
            <a:r xmlns:a="http://schemas.openxmlformats.org/drawingml/2006/main">
              <a:rPr lang="es" altLang="en-US" i="1" dirty="0">
                <a:sym typeface="MT Extra" panose="05050102010205020202" pitchFamily="18" charset="2"/>
              </a:rPr>
              <a:t>P </a:t>
            </a:r>
            <a:r xmlns:a="http://schemas.openxmlformats.org/drawingml/2006/main">
              <a:rPr lang="es" altLang="en-US" i="1" baseline="-25000" dirty="0">
                <a:sym typeface="MT Extra" panose="05050102010205020202" pitchFamily="18" charset="2"/>
              </a:rPr>
              <a:t>1</a:t>
            </a:r>
            <a:r xmlns:a="http://schemas.openxmlformats.org/drawingml/2006/main">
              <a:rPr lang="es" altLang="en-US" b="1" i="1" dirty="0">
                <a:sym typeface="MT Extra" panose="05050102010205020202" pitchFamily="18" charset="2"/>
              </a:rPr>
              <a:t> </a:t>
            </a:r>
            <a:r xmlns:a="http://schemas.openxmlformats.org/drawingml/2006/main">
              <a:rPr lang="es" altLang="en-US" dirty="0">
                <a:sym typeface="MT Extra" panose="05050102010205020202" pitchFamily="18" charset="2"/>
              </a:rPr>
              <a:t>y </a:t>
            </a:r>
            <a:r xmlns:a="http://schemas.openxmlformats.org/drawingml/2006/main">
              <a:rPr lang="es" altLang="en-US" i="1" dirty="0">
                <a:sym typeface="MT Extra" panose="05050102010205020202" pitchFamily="18" charset="2"/>
              </a:rPr>
              <a:t>P </a:t>
            </a:r>
            <a:r xmlns:a="http://schemas.openxmlformats.org/drawingml/2006/main">
              <a:rPr lang="es" altLang="en-US" i="1" baseline="-25000" dirty="0">
                <a:sym typeface="MT Extra" panose="05050102010205020202" pitchFamily="18" charset="2"/>
              </a:rPr>
              <a:t>2 </a:t>
            </a:r>
            <a:r xmlns:a="http://schemas.openxmlformats.org/drawingml/2006/main">
              <a:rPr lang="es" altLang="en-US" dirty="0">
                <a:sym typeface="MT Extra" panose="05050102010205020202" pitchFamily="18" charset="2"/>
              </a:rPr>
              <a:t>respectivamente</a:t>
            </a:r>
          </a:p>
          <a:p>
            <a:pPr xmlns:a="http://schemas.openxmlformats.org/drawingml/2006/main" lvl="1">
              <a:tabLst>
                <a:tab pos="2001838" algn="ctr"/>
                <a:tab pos="4513263" algn="ctr"/>
              </a:tabLst>
            </a:pPr>
            <a:r xmlns:a="http://schemas.openxmlformats.org/drawingml/2006/main">
              <a:rPr lang="es" altLang="en-US" dirty="0">
                <a:sym typeface="MT Extra" panose="05050102010205020202" pitchFamily="18" charset="2"/>
              </a:rPr>
              <a:t>Una variable de condición “x” </a:t>
            </a:r>
            <a:r xmlns:a="http://schemas.openxmlformats.org/drawingml/2006/main">
              <a:rPr lang="es" altLang="ja-JP" dirty="0">
                <a:sym typeface="MT Extra" panose="05050102010205020202" pitchFamily="18" charset="2"/>
              </a:rPr>
              <a:t>inicializada a 0</a:t>
            </a:r>
          </a:p>
          <a:p>
            <a:pPr xmlns:a="http://schemas.openxmlformats.org/drawingml/2006/main" lvl="1">
              <a:tabLst>
                <a:tab pos="2001838" algn="ctr"/>
                <a:tab pos="4513263" algn="ctr"/>
              </a:tabLst>
            </a:pPr>
            <a:r xmlns:a="http://schemas.openxmlformats.org/drawingml/2006/main">
              <a:rPr lang="es" altLang="ja-JP" dirty="0">
                <a:sym typeface="MT Extra" panose="05050102010205020202" pitchFamily="18" charset="2"/>
              </a:rPr>
              <a:t>Una variable booleana "hecha"</a:t>
            </a:r>
          </a:p>
          <a:p>
            <a:pPr xmlns:a="http://schemas.openxmlformats.org/drawingml/2006/main" lvl="1">
              <a:tabLst>
                <a:tab pos="2001838" algn="ctr"/>
                <a:tab pos="4513263" algn="ctr"/>
              </a:tabLst>
            </a:pP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F1:</a:t>
            </a:r>
          </a:p>
          <a:p>
            <a:pPr xmlns:a="http://schemas.openxmlformats.org/drawingml/2006/main" lvl="2">
              <a:buNone/>
              <a:tabLst>
                <a:tab pos="2001838" algn="ctr"/>
                <a:tab pos="4513263" algn="ctr"/>
              </a:tabLst>
            </a:pP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S1 </a:t>
            </a: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 </a:t>
            </a:r>
            <a:r xmlns:a="http://schemas.openxmlformats.org/drawingml/2006/main">
              <a:rPr lang="es" altLang="en-US" b="1" baseline="-25000" dirty="0">
                <a:solidFill>
                  <a:srgbClr val="000000"/>
                </a:solidFill>
                <a:latin typeface="Courier New" panose="02070309020205020404" pitchFamily="49" charset="0"/>
                <a:sym typeface="MT Extra" panose="05050102010205020202" pitchFamily="18" charset="2"/>
              </a:rPr>
              <a:t>_</a:t>
            </a:r>
          </a:p>
          <a:p>
            <a:pPr xmlns:a="http://schemas.openxmlformats.org/drawingml/2006/main" lvl="2">
              <a:buNone/>
              <a:tabLst>
                <a:tab pos="2001838" algn="ctr"/>
                <a:tab pos="4513263" algn="ctr"/>
              </a:tabLst>
            </a:pP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hecho = verdadero;</a:t>
            </a:r>
          </a:p>
          <a:p>
            <a:pPr xmlns:a="http://schemas.openxmlformats.org/drawingml/2006/main" lvl="2">
              <a:buNone/>
              <a:tabLst>
                <a:tab pos="2001838" algn="ctr"/>
                <a:tab pos="4513263" algn="ctr"/>
              </a:tabLst>
            </a:pP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   </a:t>
            </a:r>
            <a:r xmlns:a="http://schemas.openxmlformats.org/drawingml/2006/main">
              <a:rPr lang="es" altLang="en-US" b="1" dirty="0" err="1">
                <a:solidFill>
                  <a:srgbClr val="000000"/>
                </a:solidFill>
                <a:latin typeface="Courier New" panose="02070309020205020404" pitchFamily="49" charset="0"/>
                <a:sym typeface="MT Extra" panose="05050102010205020202" pitchFamily="18" charset="2"/>
              </a:rPr>
              <a:t>señal x </a:t>
            </a: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a:t>
            </a:r>
          </a:p>
          <a:p>
            <a:pPr xmlns:a="http://schemas.openxmlformats.org/drawingml/2006/main" lvl="1">
              <a:tabLst>
                <a:tab pos="2001838" algn="ctr"/>
                <a:tab pos="4513263" algn="ctr"/>
              </a:tabLst>
            </a:pP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F2:</a:t>
            </a:r>
          </a:p>
          <a:p>
            <a:pPr xmlns:a="http://schemas.openxmlformats.org/drawingml/2006/main" lvl="2">
              <a:buNone/>
              <a:tabLst>
                <a:tab pos="2001838" algn="ctr"/>
                <a:tab pos="4513263" algn="ctr"/>
              </a:tabLst>
            </a:pP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si hecho = falso</a:t>
            </a:r>
          </a:p>
          <a:p>
            <a:pPr xmlns:a="http://schemas.openxmlformats.org/drawingml/2006/main" lvl="2">
              <a:buNone/>
              <a:tabLst>
                <a:tab pos="2001838" algn="ctr"/>
                <a:tab pos="4513263" algn="ctr"/>
              </a:tabLst>
            </a:pPr>
            <a:r xmlns:a="http://schemas.openxmlformats.org/drawingml/2006/main">
              <a:rPr lang="es" altLang="en-US" b="1">
                <a:solidFill>
                  <a:srgbClr val="000000"/>
                </a:solidFill>
                <a:latin typeface="Courier New" panose="02070309020205020404" pitchFamily="49" charset="0"/>
                <a:sym typeface="MT Extra" panose="05050102010205020202" pitchFamily="18" charset="2"/>
              </a:rPr>
              <a:t>x </a:t>
            </a:r>
            <a:r xmlns:a="http://schemas.openxmlformats.org/drawingml/2006/main">
              <a:rPr lang="es" altLang="en-US" b="1" dirty="0" err="1">
                <a:solidFill>
                  <a:srgbClr val="000000"/>
                </a:solidFill>
                <a:latin typeface="Courier New" panose="02070309020205020404" pitchFamily="49" charset="0"/>
                <a:sym typeface="MT Extra" panose="05050102010205020202" pitchFamily="18" charset="2"/>
              </a:rPr>
              <a:t>.esperar </a:t>
            </a: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a:t>
            </a:r>
          </a:p>
          <a:p>
            <a:pPr xmlns:a="http://schemas.openxmlformats.org/drawingml/2006/main" lvl="2">
              <a:buNone/>
              <a:tabLst>
                <a:tab pos="2001838" algn="ctr"/>
                <a:tab pos="4513263" algn="ctr"/>
              </a:tabLst>
            </a:pP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S2 </a:t>
            </a:r>
            <a:r xmlns:a="http://schemas.openxmlformats.org/drawingml/2006/main">
              <a:rPr lang="es" altLang="en-US" b="1" dirty="0">
                <a:solidFill>
                  <a:srgbClr val="000000"/>
                </a:solidFill>
                <a:latin typeface="Courier New" panose="02070309020205020404" pitchFamily="49" charset="0"/>
                <a:sym typeface="MT Extra" panose="05050102010205020202" pitchFamily="18" charset="2"/>
              </a:rPr>
              <a:t>; </a:t>
            </a:r>
            <a:endParaRPr xmlns:a="http://schemas.openxmlformats.org/drawingml/2006/main" lang="en-US" altLang="en-US" sz="1600" b="1" i="1" baseline="-25000" dirty="0">
              <a:solidFill>
                <a:srgbClr val="000000"/>
              </a:solidFill>
              <a:latin typeface="Courier New" panose="02070309020205020404" pitchFamily="49" charset="0"/>
              <a:sym typeface="MT Extra" panose="05050102010205020202" pitchFamily="18" charset="2"/>
            </a:endParaRPr>
            <a:r xmlns:a="http://schemas.openxmlformats.org/drawingml/2006/main">
              <a:rPr lang="es" altLang="en-US" b="1" baseline="-25000" dirty="0">
                <a:solidFill>
                  <a:srgbClr val="000000"/>
                </a:solidFill>
                <a:latin typeface="Courier New" panose="02070309020205020404" pitchFamily="49" charset="0"/>
                <a:sym typeface="MT Extra" panose="05050102010205020202" pitchFamily="18" charset="2"/>
              </a:rPr>
              <a:t>_</a:t>
            </a:r>
          </a:p>
          <a:p>
            <a:pPr lvl="2">
              <a:buNone/>
              <a:tabLst>
                <a:tab pos="2001838" algn="ctr"/>
                <a:tab pos="4513263" algn="ctr"/>
              </a:tabLst>
            </a:pPr>
            <a:endParaRPr lang="en-US" altLang="en-US" b="1" dirty="0">
              <a:solidFill>
                <a:srgbClr val="000000"/>
              </a:solidFill>
              <a:latin typeface="Courier New" panose="02070309020205020404" pitchFamily="49" charset="0"/>
              <a:sym typeface="MT Extra" panose="05050102010205020202" pitchFamily="18" charset="2"/>
            </a:endParaRPr>
          </a:p>
        </p:txBody>
      </p:sp>
    </p:spTree>
    <p:extLst>
      <p:ext uri="{BB962C8B-B14F-4D97-AF65-F5344CB8AC3E}">
        <p14:creationId xmlns:p14="http://schemas.microsoft.com/office/powerpoint/2010/main" val="3699755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C7F20DE-D280-45CC-980B-BCB54111250C}"/>
              </a:ext>
            </a:extLst>
          </p:cNvPr>
          <p:cNvSpPr>
            <a:spLocks noGrp="1"/>
          </p:cNvSpPr>
          <p:nvPr>
            <p:ph type="title"/>
          </p:nvPr>
        </p:nvSpPr>
        <p:spPr>
          <a:xfrm>
            <a:off x="457200" y="216906"/>
            <a:ext cx="8229600" cy="576262"/>
          </a:xfrm>
        </p:spPr>
        <p:txBody>
          <a:bodyPr/>
          <a:lstStyle/>
          <a:p>
            <a:r xmlns:a="http://schemas.openxmlformats.org/drawingml/2006/main">
              <a:rPr lang="es" altLang="en-US" dirty="0"/>
              <a:t>Sección crítica</a:t>
            </a:r>
          </a:p>
        </p:txBody>
      </p:sp>
      <p:sp>
        <p:nvSpPr>
          <p:cNvPr id="20482" name="Content Placeholder 2">
            <a:extLst>
              <a:ext uri="{FF2B5EF4-FFF2-40B4-BE49-F238E27FC236}">
                <a16:creationId xmlns:a16="http://schemas.microsoft.com/office/drawing/2014/main" id="{F974E91A-239B-4390-9863-29FFA57CC958}"/>
              </a:ext>
            </a:extLst>
          </p:cNvPr>
          <p:cNvSpPr>
            <a:spLocks noGrp="1"/>
          </p:cNvSpPr>
          <p:nvPr>
            <p:ph idx="1"/>
          </p:nvPr>
        </p:nvSpPr>
        <p:spPr/>
        <p:txBody>
          <a:bodyPr/>
          <a:lstStyle/>
          <a:p>
            <a:r xmlns:a="http://schemas.openxmlformats.org/drawingml/2006/main">
              <a:rPr lang="es" altLang="en-US"/>
              <a:t>Estructura general del proceso </a:t>
            </a:r>
            <a:r xmlns:a="http://schemas.openxmlformats.org/drawingml/2006/main">
              <a:rPr lang="es" altLang="en-US" b="1" i="1"/>
              <a:t>P </a:t>
            </a:r>
            <a:r xmlns:a="http://schemas.openxmlformats.org/drawingml/2006/main">
              <a:rPr lang="es" altLang="en-US" b="1" i="1" baseline="-25000"/>
              <a:t>i</a:t>
            </a:r>
            <a:endParaRPr xmlns:a="http://schemas.openxmlformats.org/drawingml/2006/main" lang="en-US" altLang="en-US"/>
          </a:p>
          <a:p>
            <a:endParaRPr lang="en-US" altLang="en-US" b="1">
              <a:solidFill>
                <a:srgbClr val="0000FF"/>
              </a:solidFill>
            </a:endParaRPr>
          </a:p>
        </p:txBody>
      </p:sp>
      <p:pic>
        <p:nvPicPr>
          <p:cNvPr id="20483" name="Picture 1">
            <a:extLst>
              <a:ext uri="{FF2B5EF4-FFF2-40B4-BE49-F238E27FC236}">
                <a16:creationId xmlns:a16="http://schemas.microsoft.com/office/drawing/2014/main" id="{06076301-AB62-47B2-844A-A28D9D9DBD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4913" y="1751013"/>
            <a:ext cx="3894137"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0492801-590C-4595-B50B-48839BE59B60}"/>
              </a:ext>
            </a:extLst>
          </p:cNvPr>
          <p:cNvSpPr>
            <a:spLocks noGrp="1" noChangeArrowheads="1"/>
          </p:cNvSpPr>
          <p:nvPr>
            <p:ph type="title"/>
          </p:nvPr>
        </p:nvSpPr>
        <p:spPr>
          <a:xfrm>
            <a:off x="821095" y="223256"/>
            <a:ext cx="8081606" cy="576262"/>
          </a:xfrm>
        </p:spPr>
        <p:txBody>
          <a:bodyPr/>
          <a:lstStyle/>
          <a:p>
            <a:pPr xmlns:a="http://schemas.openxmlformats.org/drawingml/2006/main" eaLnBrk="1" hangingPunct="1"/>
            <a:r xmlns:a="http://schemas.openxmlformats.org/drawingml/2006/main">
              <a:rPr lang="es" altLang="en-US" dirty="0"/>
              <a:t>Problema de la sección crítica (cont.)</a:t>
            </a:r>
          </a:p>
        </p:txBody>
      </p:sp>
      <p:sp>
        <p:nvSpPr>
          <p:cNvPr id="21506" name="Rectangle 3">
            <a:extLst>
              <a:ext uri="{FF2B5EF4-FFF2-40B4-BE49-F238E27FC236}">
                <a16:creationId xmlns:a16="http://schemas.microsoft.com/office/drawing/2014/main" id="{34120D2B-C00D-4788-A304-48C827DAAA2A}"/>
              </a:ext>
            </a:extLst>
          </p:cNvPr>
          <p:cNvSpPr>
            <a:spLocks noGrp="1" noChangeArrowheads="1"/>
          </p:cNvSpPr>
          <p:nvPr>
            <p:ph idx="1"/>
          </p:nvPr>
        </p:nvSpPr>
        <p:spPr>
          <a:xfrm>
            <a:off x="1182429" y="1653516"/>
            <a:ext cx="7688423" cy="4530725"/>
          </a:xfrm>
        </p:spPr>
        <p:txBody>
          <a:bodyPr/>
          <a:lstStyle/>
          <a:p>
            <a:pPr xmlns:a="http://schemas.openxmlformats.org/drawingml/2006/main" marL="342900" indent="-342900">
              <a:buFont typeface="Monotype Sorts" pitchFamily="-84" charset="2"/>
              <a:buAutoNum type="arabicPeriod"/>
            </a:pPr>
            <a:r xmlns:a="http://schemas.openxmlformats.org/drawingml/2006/main">
              <a:rPr lang="es" altLang="en-US" b="1" dirty="0">
                <a:solidFill>
                  <a:srgbClr val="006699"/>
                </a:solidFill>
                <a:latin typeface="+mj-lt"/>
              </a:rPr>
              <a:t>Exclusión mutua </a:t>
            </a:r>
            <a:r xmlns:a="http://schemas.openxmlformats.org/drawingml/2006/main">
              <a:rPr lang="es" altLang="en-US" dirty="0"/>
              <a:t>- Si el proceso </a:t>
            </a:r>
            <a:r xmlns:a="http://schemas.openxmlformats.org/drawingml/2006/main">
              <a:rPr lang="es" altLang="en-US" b="1" i="1" dirty="0"/>
              <a:t>P </a:t>
            </a:r>
            <a:r xmlns:a="http://schemas.openxmlformats.org/drawingml/2006/main">
              <a:rPr lang="es" altLang="en-US" b="1" i="1" baseline="-25000" dirty="0"/>
              <a:t>i</a:t>
            </a:r>
            <a:r xmlns:a="http://schemas.openxmlformats.org/drawingml/2006/main">
              <a:rPr lang="es" altLang="en-US" b="1" dirty="0"/>
              <a:t> </a:t>
            </a:r>
            <a:r xmlns:a="http://schemas.openxmlformats.org/drawingml/2006/main">
              <a:rPr lang="es" altLang="en-US" dirty="0"/>
              <a:t>se está ejecutando en su sección crítica, entonces ningún otro proceso puede estar ejecutándose en sus secciones críticas</a:t>
            </a:r>
          </a:p>
          <a:p>
            <a:pPr xmlns:a="http://schemas.openxmlformats.org/drawingml/2006/main" marL="342900" indent="-342900">
              <a:buFont typeface="Monotype Sorts" pitchFamily="-84" charset="2"/>
              <a:buAutoNum type="arabicPeriod"/>
            </a:pPr>
            <a:r xmlns:a="http://schemas.openxmlformats.org/drawingml/2006/main">
              <a:rPr lang="es" altLang="en-US" b="1" dirty="0">
                <a:solidFill>
                  <a:srgbClr val="006699"/>
                </a:solidFill>
                <a:latin typeface="+mj-lt"/>
              </a:rPr>
              <a:t>Progreso</a:t>
            </a:r>
            <a:r xmlns:a="http://schemas.openxmlformats.org/drawingml/2006/main">
              <a:rPr lang="es" altLang="en-US" b="1" dirty="0"/>
              <a:t> </a:t>
            </a:r>
            <a:r xmlns:a="http://schemas.openxmlformats.org/drawingml/2006/main">
              <a:rPr lang="es" altLang="en-US" dirty="0"/>
              <a:t>- Si ningún proceso se está ejecutando en su sección crítica y existen algunos procesos que desean ingresar a su sección crítica, entonces la selección del proceso que ingresará a continuación a la sección crítica no se puede posponer indefinidamente.</a:t>
            </a:r>
          </a:p>
          <a:p>
            <a:pPr xmlns:a="http://schemas.openxmlformats.org/drawingml/2006/main" marL="342900" indent="-342900">
              <a:buFont typeface="Monotype Sorts" pitchFamily="-84" charset="2"/>
              <a:buAutoNum type="arabicPeriod"/>
            </a:pPr>
            <a:r xmlns:a="http://schemas.openxmlformats.org/drawingml/2006/main">
              <a:rPr lang="es" altLang="en-US" b="1" dirty="0">
                <a:solidFill>
                  <a:srgbClr val="006699"/>
                </a:solidFill>
              </a:rPr>
              <a:t>Espera limitada </a:t>
            </a:r>
            <a:r xmlns:a="http://schemas.openxmlformats.org/drawingml/2006/main">
              <a:rPr lang="es" altLang="en-US" dirty="0"/>
              <a:t>: debe existir un límite en la cantidad de veces que otros procesos pueden ingresar a sus secciones críticas después de que un proceso haya realizado una solicitud para ingresar a su sección crítica y antes de que se conceda esa solicitud.</a:t>
            </a:r>
            <a:r xmlns:a="http://schemas.openxmlformats.org/drawingml/2006/main">
              <a:rPr lang="es" altLang="en-US" dirty="0">
                <a:solidFill>
                  <a:srgbClr val="993300"/>
                </a:solidFill>
              </a:rPr>
              <a:t> </a:t>
            </a:r>
            <a:endParaRPr xmlns:a="http://schemas.openxmlformats.org/drawingml/2006/main" lang="en-US" altLang="en-US" dirty="0"/>
          </a:p>
          <a:p>
            <a:pPr xmlns:a="http://schemas.openxmlformats.org/drawingml/2006/main" lvl="1">
              <a:buSzPct val="125000"/>
            </a:pPr>
            <a:r xmlns:a="http://schemas.openxmlformats.org/drawingml/2006/main">
              <a:rPr lang="es" altLang="en-US" dirty="0"/>
              <a:t>Suponga que cada proceso se ejecuta a una velocidad distinta de cero.</a:t>
            </a:r>
          </a:p>
          <a:p>
            <a:pPr xmlns:a="http://schemas.openxmlformats.org/drawingml/2006/main" lvl="1">
              <a:buSzPct val="125000"/>
            </a:pPr>
            <a:r xmlns:a="http://schemas.openxmlformats.org/drawingml/2006/main">
              <a:rPr lang="es" altLang="en-US" dirty="0"/>
              <a:t>No hay suposiciones sobre la </a:t>
            </a:r>
            <a:r xmlns:a="http://schemas.openxmlformats.org/drawingml/2006/main">
              <a:rPr lang="es" altLang="en-US" b="1" dirty="0">
                <a:solidFill>
                  <a:srgbClr val="006699"/>
                </a:solidFill>
                <a:latin typeface="+mj-lt"/>
              </a:rPr>
              <a:t>velocidad relativa </a:t>
            </a:r>
            <a:r xmlns:a="http://schemas.openxmlformats.org/drawingml/2006/main">
              <a:rPr lang="es" altLang="en-US" dirty="0"/>
              <a:t>del</a:t>
            </a:r>
            <a:r xmlns:a="http://schemas.openxmlformats.org/drawingml/2006/main">
              <a:rPr lang="es" altLang="en-US" b="1" dirty="0"/>
              <a:t> </a:t>
            </a:r>
            <a:r xmlns:a="http://schemas.openxmlformats.org/drawingml/2006/main">
              <a:rPr lang="es" altLang="en-US" b="1" i="1" dirty="0">
                <a:solidFill>
                  <a:srgbClr val="000000"/>
                </a:solidFill>
              </a:rPr>
              <a:t>norte</a:t>
            </a:r>
            <a:r xmlns:a="http://schemas.openxmlformats.org/drawingml/2006/main">
              <a:rPr lang="es" altLang="en-US" b="1" dirty="0">
                <a:solidFill>
                  <a:srgbClr val="000000"/>
                </a:solidFill>
              </a:rPr>
              <a:t> </a:t>
            </a:r>
            <a:r xmlns:a="http://schemas.openxmlformats.org/drawingml/2006/main">
              <a:rPr lang="es" altLang="en-US" dirty="0"/>
              <a:t>procesos</a:t>
            </a:r>
          </a:p>
        </p:txBody>
      </p:sp>
      <p:sp>
        <p:nvSpPr>
          <p:cNvPr id="2" name="TextBox 1"/>
          <p:cNvSpPr txBox="1"/>
          <p:nvPr/>
        </p:nvSpPr>
        <p:spPr>
          <a:xfrm>
            <a:off x="943902" y="1143003"/>
            <a:ext cx="7197208" cy="369332"/>
          </a:xfrm>
          <a:prstGeom prst="rect">
            <a:avLst/>
          </a:prstGeom>
          <a:noFill/>
        </p:spPr>
        <p:txBody>
          <a:bodyPr wrap="square" rtlCol="0">
            <a:spAutoFit/>
          </a:bodyPr>
          <a:lstStyle/>
          <a:p>
            <a:r xmlns:a="http://schemas.openxmlformats.org/drawingml/2006/main">
              <a:rPr lang="es" altLang="en-US" dirty="0"/>
              <a:t>Requisitos para la solución del problema de la sección crítica.</a:t>
            </a:r>
            <a:endParaRPr xmlns:a="http://schemas.openxmlformats.org/drawingml/2006/main" lang="en-US" dirty="0"/>
          </a:p>
        </p:txBody>
      </p:sp>
    </p:spTree>
    <p:extLst>
      <p:ext uri="{BB962C8B-B14F-4D97-AF65-F5344CB8AC3E}">
        <p14:creationId xmlns:p14="http://schemas.microsoft.com/office/powerpoint/2010/main" val="2360498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DBE0950-3B65-44CE-A578-E49302B90774}"/>
              </a:ext>
            </a:extLst>
          </p:cNvPr>
          <p:cNvSpPr>
            <a:spLocks noGrp="1" noChangeArrowheads="1"/>
          </p:cNvSpPr>
          <p:nvPr>
            <p:ph type="title"/>
          </p:nvPr>
        </p:nvSpPr>
        <p:spPr>
          <a:xfrm>
            <a:off x="653143" y="160522"/>
            <a:ext cx="8211457" cy="576262"/>
          </a:xfrm>
        </p:spPr>
        <p:txBody>
          <a:bodyPr/>
          <a:lstStyle/>
          <a:p>
            <a:pPr xmlns:a="http://schemas.openxmlformats.org/drawingml/2006/main" eaLnBrk="1" hangingPunct="1"/>
            <a:r xmlns:a="http://schemas.openxmlformats.org/drawingml/2006/main">
              <a:rPr lang="es" altLang="en-US" dirty="0"/>
              <a:t>Solución basada en interrupciones</a:t>
            </a:r>
          </a:p>
        </p:txBody>
      </p:sp>
      <p:sp>
        <p:nvSpPr>
          <p:cNvPr id="23554" name="Rectangle 3">
            <a:extLst>
              <a:ext uri="{FF2B5EF4-FFF2-40B4-BE49-F238E27FC236}">
                <a16:creationId xmlns:a16="http://schemas.microsoft.com/office/drawing/2014/main" id="{3230E0EE-52C7-4A95-B889-DCDC6B78BEAA}"/>
              </a:ext>
            </a:extLst>
          </p:cNvPr>
          <p:cNvSpPr>
            <a:spLocks noGrp="1" noChangeArrowheads="1"/>
          </p:cNvSpPr>
          <p:nvPr>
            <p:ph idx="1"/>
          </p:nvPr>
        </p:nvSpPr>
        <p:spPr>
          <a:xfrm>
            <a:off x="811762" y="1103614"/>
            <a:ext cx="7724775" cy="1079749"/>
          </a:xfrm>
        </p:spPr>
        <p:txBody>
          <a:bodyPr/>
          <a:lstStyle/>
          <a:p>
            <a:r xmlns:a="http://schemas.openxmlformats.org/drawingml/2006/main">
              <a:rPr lang="es" altLang="en-US" dirty="0"/>
              <a:t>Sección de entrada: desactivar interrupciones</a:t>
            </a:r>
          </a:p>
          <a:p>
            <a:r xmlns:a="http://schemas.openxmlformats.org/drawingml/2006/main">
              <a:rPr lang="es" altLang="en-US" dirty="0"/>
              <a:t>Sección de salida: habilitar interrupciones</a:t>
            </a:r>
          </a:p>
          <a:p>
            <a:r xmlns:a="http://schemas.openxmlformats.org/drawingml/2006/main">
              <a:rPr lang="es" altLang="en-US" dirty="0"/>
              <a:t>¿Esto resolverá el problema?</a:t>
            </a:r>
          </a:p>
          <a:p>
            <a:pPr marL="0" indent="0">
              <a:buNone/>
            </a:pPr>
            <a:endParaRPr lang="en-US" altLang="en-US" dirty="0"/>
          </a:p>
          <a:p>
            <a:endParaRPr lang="en-US" altLang="en-US" dirty="0"/>
          </a:p>
        </p:txBody>
      </p:sp>
      <p:sp>
        <p:nvSpPr>
          <p:cNvPr id="2" name="TextBox 1">
            <a:extLst>
              <a:ext uri="{FF2B5EF4-FFF2-40B4-BE49-F238E27FC236}">
                <a16:creationId xmlns:a16="http://schemas.microsoft.com/office/drawing/2014/main" id="{00204EAF-EBED-4BD8-A709-62EA006EC0AF}"/>
              </a:ext>
            </a:extLst>
          </p:cNvPr>
          <p:cNvSpPr txBox="1"/>
          <p:nvPr/>
        </p:nvSpPr>
        <p:spPr>
          <a:xfrm>
            <a:off x="746445" y="2258007"/>
            <a:ext cx="6614631" cy="369332"/>
          </a:xfrm>
          <a:prstGeom prst="rect">
            <a:avLst/>
          </a:prstGeom>
          <a:noFill/>
        </p:spPr>
        <p:txBody>
          <a:bodyPr wrap="none" rtlCol="0">
            <a:spAutoFit/>
          </a:bodyPr>
          <a:lstStyle/>
          <a:p>
            <a:pPr xmlns:a="http://schemas.openxmlformats.org/drawingml/2006/main" marL="741363" lvl="1" indent="-285750">
              <a:buClr>
                <a:srgbClr val="CC6600"/>
              </a:buClr>
              <a:buSzPct val="110000"/>
              <a:buFont typeface="Arial" panose="020B0604020202020204" pitchFamily="34" charset="0"/>
              <a:buChar char="•"/>
            </a:pPr>
            <a:r xmlns:a="http://schemas.openxmlformats.org/drawingml/2006/main">
              <a:rPr lang="es" altLang="en-US" dirty="0">
                <a:latin typeface="+mn-lt"/>
              </a:rPr>
              <a:t>¿Qué pasa si la sección crítica es un código que se ejecuta durante una hora?</a:t>
            </a:r>
          </a:p>
        </p:txBody>
      </p:sp>
      <p:sp>
        <p:nvSpPr>
          <p:cNvPr id="3" name="TextBox 2">
            <a:extLst>
              <a:ext uri="{FF2B5EF4-FFF2-40B4-BE49-F238E27FC236}">
                <a16:creationId xmlns:a16="http://schemas.microsoft.com/office/drawing/2014/main" id="{A3747BF1-0BE2-4FC9-8809-5015AE398B0C}"/>
              </a:ext>
            </a:extLst>
          </p:cNvPr>
          <p:cNvSpPr txBox="1"/>
          <p:nvPr/>
        </p:nvSpPr>
        <p:spPr>
          <a:xfrm>
            <a:off x="755776" y="2640562"/>
            <a:ext cx="7307129" cy="369332"/>
          </a:xfrm>
          <a:prstGeom prst="rect">
            <a:avLst/>
          </a:prstGeom>
          <a:noFill/>
        </p:spPr>
        <p:txBody>
          <a:bodyPr wrap="none" rtlCol="0">
            <a:spAutoFit/>
          </a:bodyPr>
          <a:lstStyle/>
          <a:p>
            <a:pPr xmlns:a="http://schemas.openxmlformats.org/drawingml/2006/main" marL="741363" lvl="1" indent="-285750">
              <a:buClr>
                <a:srgbClr val="CC6600"/>
              </a:buClr>
              <a:buSzPct val="110000"/>
              <a:buFont typeface="Arial" panose="020B0604020202020204" pitchFamily="34" charset="0"/>
              <a:buChar char="•"/>
            </a:pPr>
            <a:r xmlns:a="http://schemas.openxmlformats.org/drawingml/2006/main">
              <a:rPr lang="es" altLang="en-US" dirty="0">
                <a:latin typeface="+mn-lt"/>
              </a:rPr>
              <a:t>¿Pueden algunos procesos morir de hambre? Nunca entren en su sección crítica.</a:t>
            </a:r>
          </a:p>
        </p:txBody>
      </p:sp>
      <p:sp>
        <p:nvSpPr>
          <p:cNvPr id="4" name="TextBox 3">
            <a:extLst>
              <a:ext uri="{FF2B5EF4-FFF2-40B4-BE49-F238E27FC236}">
                <a16:creationId xmlns:a16="http://schemas.microsoft.com/office/drawing/2014/main" id="{E8AD53CC-1B62-467C-9616-E429877C3F20}"/>
              </a:ext>
            </a:extLst>
          </p:cNvPr>
          <p:cNvSpPr txBox="1"/>
          <p:nvPr/>
        </p:nvSpPr>
        <p:spPr>
          <a:xfrm>
            <a:off x="755776" y="3051108"/>
            <a:ext cx="4139375" cy="369332"/>
          </a:xfrm>
          <a:prstGeom prst="rect">
            <a:avLst/>
          </a:prstGeom>
          <a:noFill/>
        </p:spPr>
        <p:txBody>
          <a:bodyPr wrap="square" rtlCol="0">
            <a:spAutoFit/>
          </a:bodyPr>
          <a:lstStyle/>
          <a:p>
            <a:pPr xmlns:a="http://schemas.openxmlformats.org/drawingml/2006/main" marL="741363" lvl="1" indent="-285750">
              <a:buClr>
                <a:srgbClr val="CC6600"/>
              </a:buClr>
              <a:buSzPct val="110000"/>
              <a:buFont typeface="Arial" panose="020B0604020202020204" pitchFamily="34" charset="0"/>
              <a:buChar char="•"/>
            </a:pPr>
            <a:r xmlns:a="http://schemas.openxmlformats.org/drawingml/2006/main">
              <a:rPr lang="es" altLang="en-US" dirty="0">
                <a:latin typeface="+mn-lt"/>
              </a:rPr>
              <a:t>¿Qué pasa si hay dos CPU?</a:t>
            </a:r>
          </a:p>
        </p:txBody>
      </p:sp>
    </p:spTree>
    <p:extLst>
      <p:ext uri="{BB962C8B-B14F-4D97-AF65-F5344CB8AC3E}">
        <p14:creationId xmlns:p14="http://schemas.microsoft.com/office/powerpoint/2010/main" val="17347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16677</TotalTime>
  <Words>4195</Words>
  <Application>Microsoft Office PowerPoint</Application>
  <PresentationFormat>On-screen Show (4:3)</PresentationFormat>
  <Paragraphs>601</Paragraphs>
  <Slides>61</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Arial</vt:lpstr>
      <vt:lpstr>Courier New</vt:lpstr>
      <vt:lpstr>Helvetica</vt:lpstr>
      <vt:lpstr>Monotype Sorts</vt:lpstr>
      <vt:lpstr>Times New Roman</vt:lpstr>
      <vt:lpstr>Verdana</vt:lpstr>
      <vt:lpstr>Webdings</vt:lpstr>
      <vt:lpstr>Wingdings</vt:lpstr>
      <vt:lpstr>os-8</vt:lpstr>
      <vt:lpstr>Chapter 6:  Synchronization Tools</vt:lpstr>
      <vt:lpstr>Outline</vt:lpstr>
      <vt:lpstr>Objectives</vt:lpstr>
      <vt:lpstr>Background</vt:lpstr>
      <vt:lpstr>Race Condition</vt:lpstr>
      <vt:lpstr>Critical Section Problem</vt:lpstr>
      <vt:lpstr>Critical Section</vt:lpstr>
      <vt:lpstr>Critical-Section Problem (Cont.)</vt:lpstr>
      <vt:lpstr>Interrupt-based Solution</vt:lpstr>
      <vt:lpstr>Software Solution 1</vt:lpstr>
      <vt:lpstr>Algorithm for Process Pi</vt:lpstr>
      <vt:lpstr>Correctness of the Software Solution </vt:lpstr>
      <vt:lpstr>Peterson’s Solution</vt:lpstr>
      <vt:lpstr>Algorithm for Process Pi</vt:lpstr>
      <vt:lpstr>Correctness of Peterson’s Solution </vt:lpstr>
      <vt:lpstr>Peterson’s Solution and Modern Architecture</vt:lpstr>
      <vt:lpstr>Modern Architecture Example</vt:lpstr>
      <vt:lpstr>Modern Architecture Example (Cont.)</vt:lpstr>
      <vt:lpstr>Peterson’s Solution Revisited</vt:lpstr>
      <vt:lpstr>Memory Barrier</vt:lpstr>
      <vt:lpstr>Memory Barrier Instructions</vt:lpstr>
      <vt:lpstr>Memory Barrier Example</vt:lpstr>
      <vt:lpstr>Synchronization Hardware</vt:lpstr>
      <vt:lpstr>Hardware Instructions</vt:lpstr>
      <vt:lpstr>The test_and_set  Instruction </vt:lpstr>
      <vt:lpstr>Solution Using test_and_set()</vt:lpstr>
      <vt:lpstr>The compare_and_swap  Instruction </vt:lpstr>
      <vt:lpstr>Solution using compare_and_swap</vt:lpstr>
      <vt:lpstr>Bounded-waiting with compare-and-swap</vt:lpstr>
      <vt:lpstr>Atomic Variables</vt:lpstr>
      <vt:lpstr>Atomic Variables</vt:lpstr>
      <vt:lpstr>Mutex Locks</vt:lpstr>
      <vt:lpstr>Solution to CS Problem Using Mutex Locks</vt:lpstr>
      <vt:lpstr>Semaphore</vt:lpstr>
      <vt:lpstr>Semaphore (Cont.)</vt:lpstr>
      <vt:lpstr>Semaphore Usage Example</vt:lpstr>
      <vt:lpstr>Semaphore Implementation</vt:lpstr>
      <vt:lpstr>Semaphore Implementation with no Busy waiting </vt:lpstr>
      <vt:lpstr>Implementation with no Busy waiting (Cont.)</vt:lpstr>
      <vt:lpstr>Implementation with no Busy waiting (Cont.)</vt:lpstr>
      <vt:lpstr>Problems with Semaphores</vt:lpstr>
      <vt:lpstr>Monitors</vt:lpstr>
      <vt:lpstr>Schematic view of a Monitor</vt:lpstr>
      <vt:lpstr>Monitor Implementation Using Semaphores</vt:lpstr>
      <vt:lpstr>Condition Variables</vt:lpstr>
      <vt:lpstr> Monitor with Condition Variables</vt:lpstr>
      <vt:lpstr> Usage of Condition Variable  Example</vt:lpstr>
      <vt:lpstr>Monitor Implementation Using Semaphores</vt:lpstr>
      <vt:lpstr> Implementation – Condition Variables</vt:lpstr>
      <vt:lpstr>Implementation (Cont.)</vt:lpstr>
      <vt:lpstr>Resuming Processes within a Monitor</vt:lpstr>
      <vt:lpstr>PowerPoint Presentation</vt:lpstr>
      <vt:lpstr>PowerPoint Presentation</vt:lpstr>
      <vt:lpstr>A Monitor to Allocate Single Resource</vt:lpstr>
      <vt:lpstr>Single Resource Monitor (Cont.)</vt:lpstr>
      <vt:lpstr>Liveness</vt:lpstr>
      <vt:lpstr>Liveness</vt:lpstr>
      <vt:lpstr>Liveness</vt:lpstr>
      <vt:lpstr>End of Chapter 6</vt:lpstr>
      <vt:lpstr>Priority Inheritance Protocol</vt:lpstr>
      <vt:lpstr> Usage of Condition Variable  Example</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Silberschatz, Avi</cp:lastModifiedBy>
  <cp:revision>355</cp:revision>
  <cp:lastPrinted>2013-09-18T17:45:18Z</cp:lastPrinted>
  <dcterms:created xsi:type="dcterms:W3CDTF">2011-01-13T23:43:38Z</dcterms:created>
  <dcterms:modified xsi:type="dcterms:W3CDTF">2020-02-15T17:23:38Z</dcterms:modified>
</cp:coreProperties>
</file>