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Lato"/>
      <p:regular r:id="rId23"/>
      <p:bold r:id="rId24"/>
      <p:italic r:id="rId25"/>
      <p:boldItalic r:id="rId26"/>
    </p:embeddedFont>
    <p:embeddedFont>
      <p:font typeface="Nunito Medium"/>
      <p:regular r:id="rId27"/>
      <p:bold r:id="rId28"/>
      <p:italic r:id="rId29"/>
      <p:boldItalic r:id="rId30"/>
    </p:embeddedFont>
    <p:embeddedFont>
      <p:font typeface="Spectral"/>
      <p:regular r:id="rId31"/>
      <p:bold r:id="rId32"/>
      <p:italic r:id="rId33"/>
      <p:boldItalic r:id="rId34"/>
    </p:embeddedFont>
    <p:embeddedFont>
      <p:font typeface="Spectral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NunitoMedium-bold.fntdata"/><Relationship Id="rId27" Type="http://schemas.openxmlformats.org/officeDocument/2006/relationships/font" Target="fonts/Nuni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ectral-regular.fntdata"/><Relationship Id="rId30" Type="http://schemas.openxmlformats.org/officeDocument/2006/relationships/font" Target="fonts/NunitoMedium-boldItalic.fntdata"/><Relationship Id="rId11" Type="http://schemas.openxmlformats.org/officeDocument/2006/relationships/slide" Target="slides/slide6.xml"/><Relationship Id="rId33" Type="http://schemas.openxmlformats.org/officeDocument/2006/relationships/font" Target="fonts/Spectral-italic.fntdata"/><Relationship Id="rId10" Type="http://schemas.openxmlformats.org/officeDocument/2006/relationships/slide" Target="slides/slide5.xml"/><Relationship Id="rId32" Type="http://schemas.openxmlformats.org/officeDocument/2006/relationships/font" Target="fonts/Spectral-bold.fntdata"/><Relationship Id="rId13" Type="http://schemas.openxmlformats.org/officeDocument/2006/relationships/slide" Target="slides/slide8.xml"/><Relationship Id="rId35" Type="http://schemas.openxmlformats.org/officeDocument/2006/relationships/font" Target="fonts/SpectralMedium-regular.fntdata"/><Relationship Id="rId12" Type="http://schemas.openxmlformats.org/officeDocument/2006/relationships/slide" Target="slides/slide7.xml"/><Relationship Id="rId34" Type="http://schemas.openxmlformats.org/officeDocument/2006/relationships/font" Target="fonts/Spectral-boldItalic.fntdata"/><Relationship Id="rId15" Type="http://schemas.openxmlformats.org/officeDocument/2006/relationships/slide" Target="slides/slide10.xml"/><Relationship Id="rId37" Type="http://schemas.openxmlformats.org/officeDocument/2006/relationships/font" Target="fonts/SpectralMedium-italic.fntdata"/><Relationship Id="rId14" Type="http://schemas.openxmlformats.org/officeDocument/2006/relationships/slide" Target="slides/slide9.xml"/><Relationship Id="rId36" Type="http://schemas.openxmlformats.org/officeDocument/2006/relationships/font" Target="fonts/SpectralMedium-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pectralMedium-boldItalic.fntdata"/><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fd8a8d0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fd8a8d0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Potentially, we could have only mainly focused on the </a:t>
            </a:r>
            <a:r>
              <a:rPr lang="en">
                <a:solidFill>
                  <a:schemeClr val="dk1"/>
                </a:solidFill>
                <a:latin typeface="Lato"/>
                <a:ea typeface="Lato"/>
                <a:cs typeface="Lato"/>
                <a:sym typeface="Lato"/>
              </a:rPr>
              <a:t>variable</a:t>
            </a:r>
            <a:r>
              <a:rPr lang="en">
                <a:solidFill>
                  <a:schemeClr val="dk1"/>
                </a:solidFill>
                <a:latin typeface="Lato"/>
                <a:ea typeface="Lato"/>
                <a:cs typeface="Lato"/>
                <a:sym typeface="Lato"/>
              </a:rPr>
              <a:t> total deaths over time, but the number of total deaths does not account for states and areas that have either </a:t>
            </a:r>
            <a:r>
              <a:rPr lang="en">
                <a:solidFill>
                  <a:schemeClr val="dk1"/>
                </a:solidFill>
                <a:latin typeface="Lato"/>
                <a:ea typeface="Lato"/>
                <a:cs typeface="Lato"/>
                <a:sym typeface="Lato"/>
              </a:rPr>
              <a:t>small</a:t>
            </a:r>
            <a:r>
              <a:rPr lang="en">
                <a:solidFill>
                  <a:schemeClr val="dk1"/>
                </a:solidFill>
                <a:latin typeface="Lato"/>
                <a:ea typeface="Lato"/>
                <a:cs typeface="Lato"/>
                <a:sym typeface="Lato"/>
              </a:rPr>
              <a:t> or large population sizes. For instance, states with a  higher population density will tend to </a:t>
            </a:r>
            <a:r>
              <a:rPr lang="en">
                <a:solidFill>
                  <a:schemeClr val="dk1"/>
                </a:solidFill>
                <a:latin typeface="Lato"/>
                <a:ea typeface="Lato"/>
                <a:cs typeface="Lato"/>
                <a:sym typeface="Lato"/>
              </a:rPr>
              <a:t>accumulate</a:t>
            </a:r>
            <a:r>
              <a:rPr lang="en">
                <a:solidFill>
                  <a:schemeClr val="dk1"/>
                </a:solidFill>
                <a:latin typeface="Lato"/>
                <a:ea typeface="Lato"/>
                <a:cs typeface="Lato"/>
                <a:sym typeface="Lato"/>
              </a:rPr>
              <a:t> higher total deaths.  Therefore, when looking at the death toll, we must account for crude rate as a variable for </a:t>
            </a:r>
            <a:r>
              <a:rPr lang="en">
                <a:solidFill>
                  <a:schemeClr val="dk1"/>
                </a:solidFill>
                <a:latin typeface="Lato"/>
                <a:ea typeface="Lato"/>
                <a:cs typeface="Lato"/>
                <a:sym typeface="Lato"/>
              </a:rPr>
              <a:t>comparison</a:t>
            </a:r>
            <a:r>
              <a:rPr lang="en">
                <a:solidFill>
                  <a:schemeClr val="dk1"/>
                </a:solidFill>
                <a:latin typeface="Lato"/>
                <a:ea typeface="Lato"/>
                <a:cs typeface="Lato"/>
                <a:sym typeface="Lato"/>
              </a:rPr>
              <a:t>.  Defined by the CDC, Crude rates are expressed as the number of deaths reported each year per 100,000 population; or crude rate is equal to the number of deaths divided by the population </a:t>
            </a:r>
            <a:r>
              <a:rPr lang="en">
                <a:solidFill>
                  <a:schemeClr val="dk1"/>
                </a:solidFill>
                <a:latin typeface="Lato"/>
                <a:ea typeface="Lato"/>
                <a:cs typeface="Lato"/>
                <a:sym typeface="Lato"/>
              </a:rPr>
              <a:t>multiplied</a:t>
            </a:r>
            <a:r>
              <a:rPr lang="en">
                <a:solidFill>
                  <a:schemeClr val="dk1"/>
                </a:solidFill>
                <a:latin typeface="Lato"/>
                <a:ea typeface="Lato"/>
                <a:cs typeface="Lato"/>
                <a:sym typeface="Lato"/>
              </a:rPr>
              <a:t> by 100,000.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animated map displays the crude rate of </a:t>
            </a:r>
            <a:r>
              <a:rPr lang="en">
                <a:solidFill>
                  <a:schemeClr val="dk1"/>
                </a:solidFill>
                <a:latin typeface="Lato"/>
                <a:ea typeface="Lato"/>
                <a:cs typeface="Lato"/>
                <a:sym typeface="Lato"/>
              </a:rPr>
              <a:t>opioid</a:t>
            </a:r>
            <a:r>
              <a:rPr lang="en">
                <a:solidFill>
                  <a:schemeClr val="dk1"/>
                </a:solidFill>
                <a:latin typeface="Lato"/>
                <a:ea typeface="Lato"/>
                <a:cs typeface="Lato"/>
                <a:sym typeface="Lato"/>
              </a:rPr>
              <a:t>-related deaths from 1999 to 2020.  The </a:t>
            </a:r>
            <a:r>
              <a:rPr lang="en">
                <a:solidFill>
                  <a:schemeClr val="dk1"/>
                </a:solidFill>
                <a:latin typeface="Lato"/>
                <a:ea typeface="Lato"/>
                <a:cs typeface="Lato"/>
                <a:sym typeface="Lato"/>
              </a:rPr>
              <a:t>cream light shapes represent low crude rates of 0.0 to 3.2 while the highest is a </a:t>
            </a:r>
            <a:r>
              <a:rPr lang="en">
                <a:solidFill>
                  <a:schemeClr val="dk1"/>
                </a:solidFill>
                <a:latin typeface="Lato"/>
                <a:ea typeface="Lato"/>
                <a:cs typeface="Lato"/>
                <a:sym typeface="Lato"/>
              </a:rPr>
              <a:t>dark red shade representing crude rates of 11.675 and over.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1999 - 2010: </a:t>
            </a:r>
            <a:r>
              <a:rPr lang="en">
                <a:solidFill>
                  <a:schemeClr val="dk1"/>
                </a:solidFill>
                <a:latin typeface="Lato"/>
                <a:ea typeface="Lato"/>
                <a:cs typeface="Lato"/>
                <a:sym typeface="Lato"/>
              </a:rPr>
              <a:t>you can see the initial light cream color fade into an orange</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Once 2011 hits, you can see the dramatic </a:t>
            </a:r>
            <a:r>
              <a:rPr lang="en">
                <a:solidFill>
                  <a:schemeClr val="dk1"/>
                </a:solidFill>
                <a:latin typeface="Lato"/>
                <a:ea typeface="Lato"/>
                <a:cs typeface="Lato"/>
                <a:sym typeface="Lato"/>
              </a:rPr>
              <a:t>transition</a:t>
            </a:r>
            <a:r>
              <a:rPr lang="en">
                <a:solidFill>
                  <a:schemeClr val="dk1"/>
                </a:solidFill>
                <a:latin typeface="Lato"/>
                <a:ea typeface="Lato"/>
                <a:cs typeface="Lato"/>
                <a:sym typeface="Lato"/>
              </a:rPr>
              <a:t> to darker colors across the states</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For crude rate, the scatter plot di</a:t>
            </a:r>
            <a:r>
              <a:rPr lang="en">
                <a:solidFill>
                  <a:schemeClr val="dk1"/>
                </a:solidFill>
                <a:latin typeface="Lato"/>
                <a:ea typeface="Lato"/>
                <a:cs typeface="Lato"/>
                <a:sym typeface="Lato"/>
              </a:rPr>
              <a:t>d not show a linear regression; it showed a logarithmic model. Because there is a logarithmic function, fitting a linear regression model would create a low correlation and R-squared value.  So instead, we utilized the Box Cox Transformation to help compute out R-Squared.</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The Box Cox Transition is a statistical  method to transform  non-normal dependent variables into a normal distribution which improves the accuracy of predictions of a linear regression.</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R^2 = .97 (for aggregate crude sum) which means about 97% the expected increase in crude rate deaths per 100,000 is reflected by the model, respectively</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In the next slide, we specifically wanted to highlight the trend of just Massachusetts</a:t>
            </a:r>
            <a:endParaRPr>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fd8a8d0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fd8a8d0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c79bc5e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c79bc5e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39aa4d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39aa4d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d8a8cc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d8a8cc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79bc5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79bc5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From the CDC website, t</a:t>
            </a:r>
            <a:r>
              <a:rPr lang="en" sz="1200">
                <a:solidFill>
                  <a:schemeClr val="dk1"/>
                </a:solidFill>
                <a:latin typeface="Lato"/>
                <a:ea typeface="Lato"/>
                <a:cs typeface="Lato"/>
                <a:sym typeface="Lato"/>
              </a:rPr>
              <a:t>he data we used was the Current Final Multiple Cause of Death Data from 1999 to 2020. We queried the data by the census region,  state, year, and multiple cause of death each year.  </a:t>
            </a:r>
            <a:endParaRPr sz="12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latin typeface="Verdana"/>
                <a:ea typeface="Verdana"/>
                <a:cs typeface="Verdana"/>
                <a:sym typeface="Verdana"/>
              </a:rPr>
              <a:t>According to the CDC, when data is grouped by Multiple Cause of Death, the table shows a row for each cause of death mentioned, including the number of deaths and rates. Although each death certificate has only 1 Underlying Cause of death, up to 20 causes can be indicated in the Multiple Cause of Death field. Thus, the total count by "any mention" of cause in the Multiple Cause of Death field may exceed the actual number of dead persons in the selected population.</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latin typeface="Lato"/>
                <a:ea typeface="Lato"/>
                <a:cs typeface="Lato"/>
                <a:sym typeface="Lato"/>
              </a:rPr>
              <a:t>In our dataset, we defined out multiple causes of deaths by opium, heroin, other opiods, methadone, and other synthetic narcotics. We chose to utilize this time period because it includes 2 decades of information and any time after 2021 was considered to be “Provisional” or there’s a possibility that some of the information already collected could possible change.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d8a8cc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d8a8cc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historically why there is a spike during this time period (around 2010 and 2011)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fd8a8cc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fd8a8cc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fd8a8cc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fd8a8cc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Midwest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09af6a3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09af6a3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37a5412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37a5412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0cadc235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0cadc235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gif"/><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0.png"/><Relationship Id="rId13" Type="http://schemas.openxmlformats.org/officeDocument/2006/relationships/image" Target="../media/image9.png"/><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png"/><Relationship Id="rId1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35750" y="1503225"/>
            <a:ext cx="5872500" cy="1747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Opioid</a:t>
            </a:r>
            <a:r>
              <a:rPr lang="en"/>
              <a:t> Deaths Over Time from 1999 - 2020</a:t>
            </a:r>
            <a:endParaRPr/>
          </a:p>
        </p:txBody>
      </p:sp>
      <p:sp>
        <p:nvSpPr>
          <p:cNvPr id="129" name="Google Shape;129;p13"/>
          <p:cNvSpPr txBox="1"/>
          <p:nvPr>
            <p:ph idx="1" type="subTitle"/>
          </p:nvPr>
        </p:nvSpPr>
        <p:spPr>
          <a:xfrm>
            <a:off x="1891350" y="3250433"/>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a:t>Public Health 460 </a:t>
            </a:r>
            <a:endParaRPr/>
          </a:p>
          <a:p>
            <a:pPr indent="0" lvl="0" marL="0" rtl="0" algn="ctr">
              <a:lnSpc>
                <a:spcPct val="80000"/>
              </a:lnSpc>
              <a:spcBef>
                <a:spcPts val="0"/>
              </a:spcBef>
              <a:spcAft>
                <a:spcPts val="0"/>
              </a:spcAft>
              <a:buSzPts val="935"/>
              <a:buNone/>
            </a:pPr>
            <a:r>
              <a:rPr lang="en"/>
              <a:t>A8- Team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285950" y="142125"/>
            <a:ext cx="7038900" cy="567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Crude Rate (death by 100,000) of U.S.</a:t>
            </a:r>
            <a:endParaRPr/>
          </a:p>
        </p:txBody>
      </p:sp>
      <p:sp>
        <p:nvSpPr>
          <p:cNvPr id="223" name="Google Shape;22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100">
              <a:solidFill>
                <a:schemeClr val="dk1"/>
              </a:solidFill>
            </a:endParaRPr>
          </a:p>
          <a:p>
            <a:pPr indent="-298450" lvl="0" marL="457200" rtl="0" algn="l">
              <a:lnSpc>
                <a:spcPct val="100000"/>
              </a:lnSpc>
              <a:spcBef>
                <a:spcPts val="0"/>
              </a:spcBef>
              <a:spcAft>
                <a:spcPts val="0"/>
              </a:spcAft>
              <a:buClr>
                <a:schemeClr val="lt1"/>
              </a:buClr>
              <a:buSzPts val="1100"/>
              <a:buChar char="-"/>
            </a:pPr>
            <a:r>
              <a:t/>
            </a:r>
            <a:endParaRPr sz="1100"/>
          </a:p>
        </p:txBody>
      </p:sp>
      <p:pic>
        <p:nvPicPr>
          <p:cNvPr id="224" name="Google Shape;224;p22"/>
          <p:cNvPicPr preferRelativeResize="0"/>
          <p:nvPr/>
        </p:nvPicPr>
        <p:blipFill>
          <a:blip r:embed="rId3">
            <a:alphaModFix/>
          </a:blip>
          <a:stretch>
            <a:fillRect/>
          </a:stretch>
        </p:blipFill>
        <p:spPr>
          <a:xfrm>
            <a:off x="1052550" y="709725"/>
            <a:ext cx="7038899" cy="4223336"/>
          </a:xfrm>
          <a:prstGeom prst="rect">
            <a:avLst/>
          </a:prstGeom>
          <a:noFill/>
          <a:ln>
            <a:noFill/>
          </a:ln>
        </p:spPr>
      </p:pic>
      <p:pic>
        <p:nvPicPr>
          <p:cNvPr id="225" name="Google Shape;225;p22"/>
          <p:cNvPicPr preferRelativeResize="0"/>
          <p:nvPr/>
        </p:nvPicPr>
        <p:blipFill rotWithShape="1">
          <a:blip r:embed="rId4">
            <a:alphaModFix/>
          </a:blip>
          <a:srcRect b="12679" l="0" r="0" t="0"/>
          <a:stretch/>
        </p:blipFill>
        <p:spPr>
          <a:xfrm>
            <a:off x="5331625" y="709725"/>
            <a:ext cx="3594675" cy="347100"/>
          </a:xfrm>
          <a:prstGeom prst="rect">
            <a:avLst/>
          </a:prstGeom>
          <a:noFill/>
          <a:ln>
            <a:noFill/>
          </a:ln>
        </p:spPr>
      </p:pic>
      <p:sp>
        <p:nvSpPr>
          <p:cNvPr id="226" name="Google Shape;226;p22"/>
          <p:cNvSpPr txBox="1"/>
          <p:nvPr/>
        </p:nvSpPr>
        <p:spPr>
          <a:xfrm>
            <a:off x="275100" y="4837800"/>
            <a:ext cx="75057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 *Multiple R</a:t>
            </a:r>
            <a:r>
              <a:rPr baseline="30000" lang="en" sz="1300">
                <a:solidFill>
                  <a:schemeClr val="dk2"/>
                </a:solidFill>
                <a:latin typeface="Lato"/>
                <a:ea typeface="Lato"/>
                <a:cs typeface="Lato"/>
                <a:sym typeface="Lato"/>
              </a:rPr>
              <a:t>2</a:t>
            </a:r>
            <a:r>
              <a:rPr lang="en" sz="1300">
                <a:solidFill>
                  <a:schemeClr val="dk2"/>
                </a:solidFill>
                <a:latin typeface="Lato"/>
                <a:ea typeface="Lato"/>
                <a:cs typeface="Lato"/>
                <a:sym typeface="Lato"/>
              </a:rPr>
              <a:t> based on a nonlinear (logarithmic) regression model; fit by Box-Cox Method***</a:t>
            </a:r>
            <a:endParaRPr sz="13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819150" y="2196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Massachusetts Faceted by County (Crude Rate)</a:t>
            </a:r>
            <a:endParaRPr/>
          </a:p>
        </p:txBody>
      </p:sp>
      <p:sp>
        <p:nvSpPr>
          <p:cNvPr id="232" name="Google Shape;232;p23"/>
          <p:cNvSpPr txBox="1"/>
          <p:nvPr/>
        </p:nvSpPr>
        <p:spPr>
          <a:xfrm>
            <a:off x="6105600" y="695800"/>
            <a:ext cx="2844300" cy="4100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How has this affected us, over our </a:t>
            </a:r>
            <a:r>
              <a:rPr lang="en" sz="1300">
                <a:solidFill>
                  <a:schemeClr val="lt1"/>
                </a:solidFill>
                <a:latin typeface="Spectral Medium"/>
                <a:ea typeface="Spectral Medium"/>
                <a:cs typeface="Spectral Medium"/>
                <a:sym typeface="Spectral Medium"/>
              </a:rPr>
              <a:t>adolescence</a:t>
            </a:r>
            <a:r>
              <a:rPr lang="en" sz="1300">
                <a:solidFill>
                  <a:schemeClr val="lt1"/>
                </a:solidFill>
                <a:latin typeface="Spectral Medium"/>
                <a:ea typeface="Spectral Medium"/>
                <a:cs typeface="Spectral Medium"/>
                <a:sym typeface="Spectral Medium"/>
              </a:rPr>
              <a:t>? </a:t>
            </a:r>
            <a:endParaRPr sz="13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How will it affect us?</a:t>
            </a:r>
            <a:endParaRPr sz="13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Prediction:</a:t>
            </a:r>
            <a:endParaRPr sz="1300">
              <a:solidFill>
                <a:schemeClr val="lt1"/>
              </a:solidFill>
              <a:latin typeface="Spectral Medium"/>
              <a:ea typeface="Spectral Medium"/>
              <a:cs typeface="Spectral Medium"/>
              <a:sym typeface="Spectral Medium"/>
            </a:endParaRPr>
          </a:p>
          <a:p>
            <a:pPr indent="-311150" lvl="1" marL="9144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Suffolk County high? (Boston)</a:t>
            </a:r>
            <a:endParaRPr sz="1300">
              <a:solidFill>
                <a:schemeClr val="lt1"/>
              </a:solidFill>
              <a:latin typeface="Spectral Medium"/>
              <a:ea typeface="Spectral Medium"/>
              <a:cs typeface="Spectral Medium"/>
              <a:sym typeface="Spectral Medium"/>
            </a:endParaRPr>
          </a:p>
        </p:txBody>
      </p:sp>
      <p:pic>
        <p:nvPicPr>
          <p:cNvPr id="233" name="Google Shape;233;p23"/>
          <p:cNvPicPr preferRelativeResize="0"/>
          <p:nvPr/>
        </p:nvPicPr>
        <p:blipFill>
          <a:blip r:embed="rId3">
            <a:alphaModFix/>
          </a:blip>
          <a:stretch>
            <a:fillRect/>
          </a:stretch>
        </p:blipFill>
        <p:spPr>
          <a:xfrm>
            <a:off x="195875" y="1174261"/>
            <a:ext cx="5867325" cy="3300350"/>
          </a:xfrm>
          <a:prstGeom prst="rect">
            <a:avLst/>
          </a:prstGeom>
          <a:noFill/>
          <a:ln>
            <a:noFill/>
          </a:ln>
        </p:spPr>
      </p:pic>
      <p:pic>
        <p:nvPicPr>
          <p:cNvPr id="234" name="Google Shape;234;p23"/>
          <p:cNvPicPr preferRelativeResize="0"/>
          <p:nvPr/>
        </p:nvPicPr>
        <p:blipFill>
          <a:blip r:embed="rId4">
            <a:alphaModFix/>
          </a:blip>
          <a:stretch>
            <a:fillRect/>
          </a:stretch>
        </p:blipFill>
        <p:spPr>
          <a:xfrm>
            <a:off x="195875" y="1174238"/>
            <a:ext cx="5867325" cy="3300370"/>
          </a:xfrm>
          <a:prstGeom prst="rect">
            <a:avLst/>
          </a:prstGeom>
          <a:noFill/>
          <a:ln>
            <a:noFill/>
          </a:ln>
        </p:spPr>
      </p:pic>
      <p:sp>
        <p:nvSpPr>
          <p:cNvPr id="235" name="Google Shape;235;p23"/>
          <p:cNvSpPr txBox="1"/>
          <p:nvPr/>
        </p:nvSpPr>
        <p:spPr>
          <a:xfrm>
            <a:off x="224850" y="4561300"/>
            <a:ext cx="45393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 Dukes County/Nantucket had </a:t>
            </a:r>
            <a:r>
              <a:rPr b="1" lang="en" sz="1300">
                <a:solidFill>
                  <a:schemeClr val="dk2"/>
                </a:solidFill>
                <a:latin typeface="Calibri"/>
                <a:ea typeface="Calibri"/>
                <a:cs typeface="Calibri"/>
                <a:sym typeface="Calibri"/>
              </a:rPr>
              <a:t>negligible</a:t>
            </a:r>
            <a:r>
              <a:rPr b="1" lang="en" sz="1300">
                <a:solidFill>
                  <a:schemeClr val="dk2"/>
                </a:solidFill>
                <a:latin typeface="Calibri"/>
                <a:ea typeface="Calibri"/>
                <a:cs typeface="Calibri"/>
                <a:sym typeface="Calibri"/>
              </a:rPr>
              <a:t> crude rate**</a:t>
            </a:r>
            <a:endParaRPr b="1" sz="1300">
              <a:solidFill>
                <a:schemeClr val="dk2"/>
              </a:solidFill>
              <a:latin typeface="Calibri"/>
              <a:ea typeface="Calibri"/>
              <a:cs typeface="Calibri"/>
              <a:sym typeface="Calibri"/>
            </a:endParaRPr>
          </a:p>
        </p:txBody>
      </p:sp>
      <p:sp>
        <p:nvSpPr>
          <p:cNvPr id="236" name="Google Shape;236;p23"/>
          <p:cNvSpPr txBox="1"/>
          <p:nvPr/>
        </p:nvSpPr>
        <p:spPr>
          <a:xfrm>
            <a:off x="6063200" y="1998650"/>
            <a:ext cx="2796300" cy="268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2014-2018 had most consistent set of data (least missing)</a:t>
            </a:r>
            <a:endParaRPr sz="13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Notice: Hampden and Barnstable Counties</a:t>
            </a:r>
            <a:endParaRPr sz="1300">
              <a:solidFill>
                <a:schemeClr val="lt1"/>
              </a:solidFill>
              <a:latin typeface="Spectral Medium"/>
              <a:ea typeface="Spectral Medium"/>
              <a:cs typeface="Spectral Medium"/>
              <a:sym typeface="Spectral Medium"/>
            </a:endParaRPr>
          </a:p>
          <a:p>
            <a:pPr indent="0" lvl="0" marL="0" rtl="0" algn="l">
              <a:spcBef>
                <a:spcPts val="0"/>
              </a:spcBef>
              <a:spcAft>
                <a:spcPts val="0"/>
              </a:spcAft>
              <a:buNone/>
            </a:pPr>
            <a:r>
              <a:t/>
            </a:r>
            <a:endParaRPr sz="1300">
              <a:solidFill>
                <a:schemeClr val="lt1"/>
              </a:solidFill>
              <a:latin typeface="Spectral Medium"/>
              <a:ea typeface="Spectral Medium"/>
              <a:cs typeface="Spectral Medium"/>
              <a:sym typeface="Spectral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30975" y="235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Implementation</a:t>
            </a:r>
            <a:endParaRPr/>
          </a:p>
        </p:txBody>
      </p:sp>
      <p:sp>
        <p:nvSpPr>
          <p:cNvPr id="242" name="Google Shape;242;p24"/>
          <p:cNvSpPr txBox="1"/>
          <p:nvPr/>
        </p:nvSpPr>
        <p:spPr>
          <a:xfrm>
            <a:off x="219450" y="804750"/>
            <a:ext cx="8705100" cy="353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This study is </a:t>
            </a:r>
            <a:r>
              <a:rPr i="1" lang="en" sz="1500">
                <a:solidFill>
                  <a:schemeClr val="lt1"/>
                </a:solidFill>
                <a:latin typeface="Spectral Medium"/>
                <a:ea typeface="Spectral Medium"/>
                <a:cs typeface="Spectral Medium"/>
                <a:sym typeface="Spectral Medium"/>
              </a:rPr>
              <a:t>not</a:t>
            </a:r>
            <a:r>
              <a:rPr lang="en" sz="1500">
                <a:solidFill>
                  <a:schemeClr val="lt1"/>
                </a:solidFill>
                <a:latin typeface="Spectral Medium"/>
                <a:ea typeface="Spectral Medium"/>
                <a:cs typeface="Spectral Medium"/>
                <a:sym typeface="Spectral Medium"/>
              </a:rPr>
              <a:t> causatory, i.e., it does not explain </a:t>
            </a:r>
            <a:r>
              <a:rPr i="1" lang="en" sz="1500">
                <a:solidFill>
                  <a:schemeClr val="lt1"/>
                </a:solidFill>
                <a:latin typeface="Spectral Medium"/>
                <a:ea typeface="Spectral Medium"/>
                <a:cs typeface="Spectral Medium"/>
                <a:sym typeface="Spectral Medium"/>
              </a:rPr>
              <a:t>why</a:t>
            </a:r>
            <a:r>
              <a:rPr lang="en" sz="1500">
                <a:solidFill>
                  <a:schemeClr val="lt1"/>
                </a:solidFill>
                <a:latin typeface="Spectral Medium"/>
                <a:ea typeface="Spectral Medium"/>
                <a:cs typeface="Spectral Medium"/>
                <a:sym typeface="Spectral Medium"/>
              </a:rPr>
              <a:t> we see this trend; s</a:t>
            </a:r>
            <a:r>
              <a:rPr lang="en" sz="1500">
                <a:solidFill>
                  <a:schemeClr val="lt1"/>
                </a:solidFill>
                <a:latin typeface="Spectral Medium"/>
                <a:ea typeface="Spectral Medium"/>
                <a:cs typeface="Spectral Medium"/>
                <a:sym typeface="Spectral Medium"/>
              </a:rPr>
              <a:t>imply brings attention to this trend and offer </a:t>
            </a:r>
            <a:r>
              <a:rPr i="1" lang="en" sz="1500">
                <a:solidFill>
                  <a:schemeClr val="lt1"/>
                </a:solidFill>
                <a:latin typeface="Spectral Medium"/>
                <a:ea typeface="Spectral Medium"/>
                <a:cs typeface="Spectral Medium"/>
                <a:sym typeface="Spectral Medium"/>
              </a:rPr>
              <a:t>possible </a:t>
            </a:r>
            <a:r>
              <a:rPr lang="en" sz="1500">
                <a:solidFill>
                  <a:schemeClr val="lt1"/>
                </a:solidFill>
                <a:latin typeface="Spectral Medium"/>
                <a:ea typeface="Spectral Medium"/>
                <a:cs typeface="Spectral Medium"/>
                <a:sym typeface="Spectral Medium"/>
              </a:rPr>
              <a:t>explanations.</a:t>
            </a:r>
            <a:endParaRPr sz="1500">
              <a:solidFill>
                <a:schemeClr val="lt1"/>
              </a:solidFill>
              <a:latin typeface="Spectral Medium"/>
              <a:ea typeface="Spectral Medium"/>
              <a:cs typeface="Spectral Medium"/>
              <a:sym typeface="Spectral Medium"/>
            </a:endParaRPr>
          </a:p>
          <a:p>
            <a:pPr indent="-323850" lvl="1" marL="9144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Increase in total deaths over the past 20 years</a:t>
            </a:r>
            <a:endParaRPr sz="1500">
              <a:solidFill>
                <a:schemeClr val="lt1"/>
              </a:solidFill>
              <a:latin typeface="Spectral Medium"/>
              <a:ea typeface="Spectral Medium"/>
              <a:cs typeface="Spectral Medium"/>
              <a:sym typeface="Spectral Medium"/>
            </a:endParaRPr>
          </a:p>
          <a:p>
            <a:pPr indent="-323850" lvl="1" marL="9144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Increase in deaths per year, beginning in 2011</a:t>
            </a:r>
            <a:endParaRPr sz="1500">
              <a:solidFill>
                <a:schemeClr val="lt1"/>
              </a:solidFill>
              <a:latin typeface="Spectral Medium"/>
              <a:ea typeface="Spectral Medium"/>
              <a:cs typeface="Spectral Medium"/>
              <a:sym typeface="Spectral Medium"/>
            </a:endParaRPr>
          </a:p>
          <a:p>
            <a:pPr indent="-323850" lvl="2" marL="13716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Regardless of geography</a:t>
            </a:r>
            <a:endParaRPr sz="1500">
              <a:solidFill>
                <a:schemeClr val="lt1"/>
              </a:solidFill>
              <a:latin typeface="Spectral Medium"/>
              <a:ea typeface="Spectral Medium"/>
              <a:cs typeface="Spectral Medium"/>
              <a:sym typeface="Spectral Medium"/>
            </a:endParaRPr>
          </a:p>
          <a:p>
            <a:pPr indent="-323850" lvl="1" marL="9144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Specifically, the Northeast</a:t>
            </a:r>
            <a:endParaRPr sz="1500">
              <a:solidFill>
                <a:schemeClr val="lt1"/>
              </a:solidFill>
              <a:latin typeface="Spectral Medium"/>
              <a:ea typeface="Spectral Medium"/>
              <a:cs typeface="Spectral Medium"/>
              <a:sym typeface="Spectral Medium"/>
            </a:endParaRPr>
          </a:p>
          <a:p>
            <a:pPr indent="-323850" lvl="2" marL="13716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We saw Massachusetts as an example</a:t>
            </a:r>
            <a:endParaRPr sz="1500">
              <a:solidFill>
                <a:schemeClr val="lt1"/>
              </a:solidFill>
              <a:latin typeface="Spectral Medium"/>
              <a:ea typeface="Spectral Medium"/>
              <a:cs typeface="Spectral Medium"/>
              <a:sym typeface="Spectral Medium"/>
            </a:endParaRPr>
          </a:p>
          <a:p>
            <a:pPr indent="-323850" lvl="0" marL="4572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Next steps:</a:t>
            </a:r>
            <a:endParaRPr sz="1500">
              <a:solidFill>
                <a:schemeClr val="lt1"/>
              </a:solidFill>
              <a:latin typeface="Spectral Medium"/>
              <a:ea typeface="Spectral Medium"/>
              <a:cs typeface="Spectral Medium"/>
              <a:sym typeface="Spectral Medium"/>
            </a:endParaRPr>
          </a:p>
          <a:p>
            <a:pPr indent="-323850" lvl="1" marL="9144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Perform further studies on more specific trends; e.g., relation to number of prescriptions, is there an increase in drug use, or is it simply an increase in fatality.</a:t>
            </a:r>
            <a:endParaRPr sz="1500">
              <a:solidFill>
                <a:schemeClr val="lt1"/>
              </a:solidFill>
              <a:latin typeface="Spectral Medium"/>
              <a:ea typeface="Spectral Medium"/>
              <a:cs typeface="Spectral Medium"/>
              <a:sym typeface="Spectral Medium"/>
            </a:endParaRPr>
          </a:p>
          <a:p>
            <a:pPr indent="-323850" lvl="1" marL="9144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Address medical and health professionals on reasons </a:t>
            </a:r>
            <a:r>
              <a:rPr i="1" lang="en" sz="1500">
                <a:solidFill>
                  <a:schemeClr val="lt1"/>
                </a:solidFill>
                <a:latin typeface="Spectral Medium"/>
                <a:ea typeface="Spectral Medium"/>
                <a:cs typeface="Spectral Medium"/>
                <a:sym typeface="Spectral Medium"/>
              </a:rPr>
              <a:t>why</a:t>
            </a:r>
            <a:r>
              <a:rPr lang="en" sz="1500">
                <a:solidFill>
                  <a:schemeClr val="lt1"/>
                </a:solidFill>
                <a:latin typeface="Spectral Medium"/>
                <a:ea typeface="Spectral Medium"/>
                <a:cs typeface="Spectral Medium"/>
                <a:sym typeface="Spectral Medium"/>
              </a:rPr>
              <a:t> there is an increase.</a:t>
            </a:r>
            <a:endParaRPr sz="1500">
              <a:solidFill>
                <a:schemeClr val="lt1"/>
              </a:solidFill>
              <a:latin typeface="Spectral Medium"/>
              <a:ea typeface="Spectral Medium"/>
              <a:cs typeface="Spectral Medium"/>
              <a:sym typeface="Spectral Medium"/>
            </a:endParaRPr>
          </a:p>
          <a:p>
            <a:pPr indent="-323850" lvl="2" marL="13716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What are some possible effective policy changes that can control this trend?</a:t>
            </a:r>
            <a:endParaRPr sz="1500">
              <a:solidFill>
                <a:schemeClr val="lt1"/>
              </a:solidFill>
              <a:latin typeface="Spectral Medium"/>
              <a:ea typeface="Spectral Medium"/>
              <a:cs typeface="Spectral Medium"/>
              <a:sym typeface="Spectral Medium"/>
            </a:endParaRPr>
          </a:p>
          <a:p>
            <a:pPr indent="-323850" lvl="3" marL="18288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Availability of addiction aid facilities </a:t>
            </a:r>
            <a:endParaRPr sz="1500">
              <a:solidFill>
                <a:schemeClr val="lt1"/>
              </a:solidFill>
              <a:latin typeface="Spectral Medium"/>
              <a:ea typeface="Spectral Medium"/>
              <a:cs typeface="Spectral Medium"/>
              <a:sym typeface="Spectral Medium"/>
            </a:endParaRPr>
          </a:p>
          <a:p>
            <a:pPr indent="-323850" lvl="3" marL="18288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Allocation of funds to lower income areas</a:t>
            </a:r>
            <a:endParaRPr sz="1500">
              <a:solidFill>
                <a:schemeClr val="lt1"/>
              </a:solidFill>
              <a:latin typeface="Spectral Medium"/>
              <a:ea typeface="Spectral Medium"/>
              <a:cs typeface="Spectral Medium"/>
              <a:sym typeface="Spectral Medium"/>
            </a:endParaRPr>
          </a:p>
          <a:p>
            <a:pPr indent="-323850" lvl="3" marL="18288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Better education</a:t>
            </a:r>
            <a:endParaRPr sz="1500">
              <a:solidFill>
                <a:schemeClr val="lt1"/>
              </a:solidFill>
              <a:latin typeface="Spectral Medium"/>
              <a:ea typeface="Spectral Medium"/>
              <a:cs typeface="Spectral Medium"/>
              <a:sym typeface="Spectral Medium"/>
            </a:endParaRPr>
          </a:p>
          <a:p>
            <a:pPr indent="-323850" lvl="3" marL="1828800" rtl="0" algn="l">
              <a:spcBef>
                <a:spcPts val="0"/>
              </a:spcBef>
              <a:spcAft>
                <a:spcPts val="0"/>
              </a:spcAft>
              <a:buClr>
                <a:schemeClr val="lt1"/>
              </a:buClr>
              <a:buSzPts val="1500"/>
              <a:buFont typeface="Spectral Medium"/>
              <a:buChar char="●"/>
            </a:pPr>
            <a:r>
              <a:rPr lang="en" sz="1500">
                <a:solidFill>
                  <a:schemeClr val="lt1"/>
                </a:solidFill>
                <a:latin typeface="Spectral Medium"/>
                <a:ea typeface="Spectral Medium"/>
                <a:cs typeface="Spectral Medium"/>
                <a:sym typeface="Spectral Medium"/>
              </a:rPr>
              <a:t>More careful prescription practices</a:t>
            </a:r>
            <a:endParaRPr sz="1500">
              <a:solidFill>
                <a:schemeClr val="lt1"/>
              </a:solidFill>
              <a:latin typeface="Spectral Medium"/>
              <a:ea typeface="Spectral Medium"/>
              <a:cs typeface="Spectral Medium"/>
              <a:sym typeface="Spectral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248" name="Google Shape;248;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lt1"/>
              </a:buClr>
              <a:buSzPts val="1500"/>
              <a:buFont typeface="Spectral Medium"/>
              <a:buChar char="●"/>
            </a:pPr>
            <a:r>
              <a:rPr lang="en" sz="1500">
                <a:solidFill>
                  <a:schemeClr val="lt1"/>
                </a:solidFill>
                <a:latin typeface="Spectral"/>
                <a:ea typeface="Spectral"/>
                <a:cs typeface="Spectral"/>
                <a:sym typeface="Spectral"/>
              </a:rPr>
              <a:t>Centers for Disease Control and Prevention. (n.d.). </a:t>
            </a:r>
            <a:r>
              <a:rPr i="1" lang="en" sz="1500">
                <a:solidFill>
                  <a:schemeClr val="lt1"/>
                </a:solidFill>
                <a:latin typeface="Spectral"/>
                <a:ea typeface="Spectral"/>
                <a:cs typeface="Spectral"/>
                <a:sym typeface="Spectral"/>
              </a:rPr>
              <a:t>Multiple Cause of death 1999-2020</a:t>
            </a:r>
            <a:r>
              <a:rPr lang="en" sz="1500">
                <a:solidFill>
                  <a:schemeClr val="lt1"/>
                </a:solidFill>
                <a:latin typeface="Spectral"/>
                <a:ea typeface="Spectral"/>
                <a:cs typeface="Spectral"/>
                <a:sym typeface="Spectral"/>
              </a:rPr>
              <a:t>. Centers for Disease Control and Prevention. https://wonder.cdc.gov/wonder/help/mcd.html </a:t>
            </a:r>
            <a:endParaRPr sz="1500">
              <a:solidFill>
                <a:schemeClr val="lt1"/>
              </a:solidFill>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32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35" name="Google Shape;135;p14"/>
          <p:cNvSpPr txBox="1"/>
          <p:nvPr>
            <p:ph idx="1" type="body"/>
          </p:nvPr>
        </p:nvSpPr>
        <p:spPr>
          <a:xfrm>
            <a:off x="819150" y="1183100"/>
            <a:ext cx="7296900" cy="342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800"/>
              <a:t>Question</a:t>
            </a:r>
            <a:r>
              <a:rPr b="1" lang="en" sz="6800"/>
              <a:t>: </a:t>
            </a:r>
            <a:endParaRPr b="1" sz="6800"/>
          </a:p>
          <a:p>
            <a:pPr indent="0" lvl="0" marL="0" marR="0" rtl="0" algn="l">
              <a:lnSpc>
                <a:spcPct val="115000"/>
              </a:lnSpc>
              <a:spcBef>
                <a:spcPts val="1200"/>
              </a:spcBef>
              <a:spcAft>
                <a:spcPts val="0"/>
              </a:spcAft>
              <a:buNone/>
            </a:pPr>
            <a:r>
              <a:rPr lang="en" sz="5600"/>
              <a:t>	Is there any discernible change between in the amount of deaths linked to the use of opioid drugs over the course of the opioid crisis (1999-2020)? If so, what years and locations seem to be most affected and why should we be concerned?</a:t>
            </a:r>
            <a:endParaRPr i="1" sz="5600"/>
          </a:p>
          <a:p>
            <a:pPr indent="0" lvl="0" marL="0" rtl="0" algn="l">
              <a:spcBef>
                <a:spcPts val="1200"/>
              </a:spcBef>
              <a:spcAft>
                <a:spcPts val="0"/>
              </a:spcAft>
              <a:buNone/>
            </a:pPr>
            <a:r>
              <a:t/>
            </a:r>
            <a:endParaRPr sz="5600"/>
          </a:p>
          <a:p>
            <a:pPr indent="0" lvl="0" marL="0" rtl="0" algn="l">
              <a:spcBef>
                <a:spcPts val="1200"/>
              </a:spcBef>
              <a:spcAft>
                <a:spcPts val="0"/>
              </a:spcAft>
              <a:buNone/>
            </a:pPr>
            <a:r>
              <a:rPr b="1" lang="en" sz="6800"/>
              <a:t>Hypothesis: </a:t>
            </a:r>
            <a:r>
              <a:rPr b="1" lang="en" sz="6800"/>
              <a:t> </a:t>
            </a:r>
            <a:endParaRPr b="1" sz="6800"/>
          </a:p>
          <a:p>
            <a:pPr indent="457200" lvl="0" marL="0" rtl="0" algn="l">
              <a:spcBef>
                <a:spcPts val="1200"/>
              </a:spcBef>
              <a:spcAft>
                <a:spcPts val="0"/>
              </a:spcAft>
              <a:buNone/>
            </a:pPr>
            <a:r>
              <a:rPr lang="en" sz="5600"/>
              <a:t>We are very confident that the deaths will depend on the region and the population of a given region (which is the motivation of including the crude rate; deaths scaled by population). We hypothesize that the regions that have the highest population locations (i.e., cities) will experience the greatest amount of change in deaths; most dynamic; change moves quickly, but also more immediate government response. This would be the Northeast (Boston, New York), and the West (Los Angeles, San </a:t>
            </a:r>
            <a:r>
              <a:rPr lang="en" sz="5600"/>
              <a:t>Francisco</a:t>
            </a:r>
            <a:r>
              <a:rPr lang="en" sz="5600"/>
              <a:t>).</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52075" y="44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41" name="Google Shape;141;p15"/>
          <p:cNvSpPr txBox="1"/>
          <p:nvPr>
            <p:ph idx="1" type="body"/>
          </p:nvPr>
        </p:nvSpPr>
        <p:spPr>
          <a:xfrm>
            <a:off x="819150" y="1183100"/>
            <a:ext cx="7296900" cy="342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Querry: </a:t>
            </a:r>
            <a:endParaRPr b="1" sz="5600"/>
          </a:p>
          <a:p>
            <a:pPr indent="-317500" lvl="0" marL="457200" rtl="0" algn="l">
              <a:spcBef>
                <a:spcPts val="1200"/>
              </a:spcBef>
              <a:spcAft>
                <a:spcPts val="0"/>
              </a:spcAft>
              <a:buSzPct val="100000"/>
              <a:buChar char="●"/>
            </a:pPr>
            <a:r>
              <a:rPr lang="en" sz="5600"/>
              <a:t>Census Region</a:t>
            </a:r>
            <a:endParaRPr sz="5600"/>
          </a:p>
          <a:p>
            <a:pPr indent="-317500" lvl="0" marL="457200" rtl="0" algn="l">
              <a:spcBef>
                <a:spcPts val="0"/>
              </a:spcBef>
              <a:spcAft>
                <a:spcPts val="0"/>
              </a:spcAft>
              <a:buSzPct val="100000"/>
              <a:buChar char="●"/>
            </a:pPr>
            <a:r>
              <a:rPr lang="en" sz="5600"/>
              <a:t>State</a:t>
            </a:r>
            <a:endParaRPr sz="5600"/>
          </a:p>
          <a:p>
            <a:pPr indent="-317500" lvl="0" marL="457200" rtl="0" algn="l">
              <a:spcBef>
                <a:spcPts val="0"/>
              </a:spcBef>
              <a:spcAft>
                <a:spcPts val="0"/>
              </a:spcAft>
              <a:buSzPct val="100000"/>
              <a:buChar char="●"/>
            </a:pPr>
            <a:r>
              <a:rPr lang="en" sz="5600"/>
              <a:t>Year</a:t>
            </a:r>
            <a:endParaRPr sz="5600"/>
          </a:p>
          <a:p>
            <a:pPr indent="-317500" lvl="1" marL="914400" rtl="0" algn="l">
              <a:spcBef>
                <a:spcPts val="0"/>
              </a:spcBef>
              <a:spcAft>
                <a:spcPts val="0"/>
              </a:spcAft>
              <a:buSzPct val="100000"/>
              <a:buChar char="○"/>
            </a:pPr>
            <a:r>
              <a:rPr lang="en" sz="5600"/>
              <a:t>1999 - 2020</a:t>
            </a:r>
            <a:endParaRPr sz="5600"/>
          </a:p>
          <a:p>
            <a:pPr indent="-317500" lvl="1" marL="914400" rtl="0" algn="l">
              <a:spcBef>
                <a:spcPts val="0"/>
              </a:spcBef>
              <a:spcAft>
                <a:spcPts val="0"/>
              </a:spcAft>
              <a:buSzPct val="100000"/>
              <a:buChar char="○"/>
            </a:pPr>
            <a:r>
              <a:rPr lang="en" sz="5600"/>
              <a:t>After 2021, data is considered provisional</a:t>
            </a:r>
            <a:endParaRPr sz="5600"/>
          </a:p>
          <a:p>
            <a:pPr indent="-317500" lvl="0" marL="457200" rtl="0" algn="l">
              <a:spcBef>
                <a:spcPts val="0"/>
              </a:spcBef>
              <a:spcAft>
                <a:spcPts val="0"/>
              </a:spcAft>
              <a:buSzPct val="100000"/>
              <a:buChar char="●"/>
            </a:pPr>
            <a:r>
              <a:rPr lang="en" sz="5600"/>
              <a:t>Multiple Cause of Death each Year</a:t>
            </a:r>
            <a:endParaRPr sz="5600"/>
          </a:p>
          <a:p>
            <a:pPr indent="-317500" lvl="1" marL="914400" rtl="0" algn="l">
              <a:spcBef>
                <a:spcPts val="0"/>
              </a:spcBef>
              <a:spcAft>
                <a:spcPts val="0"/>
              </a:spcAft>
              <a:buSzPct val="100000"/>
              <a:buChar char="○"/>
            </a:pPr>
            <a:r>
              <a:rPr lang="en" sz="5600"/>
              <a:t>T40.0 (Opium)</a:t>
            </a:r>
            <a:endParaRPr sz="5600"/>
          </a:p>
          <a:p>
            <a:pPr indent="-317500" lvl="1" marL="914400" rtl="0" algn="l">
              <a:spcBef>
                <a:spcPts val="0"/>
              </a:spcBef>
              <a:spcAft>
                <a:spcPts val="0"/>
              </a:spcAft>
              <a:buSzPct val="100000"/>
              <a:buChar char="○"/>
            </a:pPr>
            <a:r>
              <a:rPr lang="en" sz="5600"/>
              <a:t>T40.1 (Heroin)</a:t>
            </a:r>
            <a:endParaRPr sz="5600"/>
          </a:p>
          <a:p>
            <a:pPr indent="-317500" lvl="1" marL="914400" rtl="0" algn="l">
              <a:spcBef>
                <a:spcPts val="0"/>
              </a:spcBef>
              <a:spcAft>
                <a:spcPts val="0"/>
              </a:spcAft>
              <a:buSzPct val="100000"/>
              <a:buChar char="○"/>
            </a:pPr>
            <a:r>
              <a:rPr lang="en" sz="5600"/>
              <a:t>T40.2 (Other Opioids)</a:t>
            </a:r>
            <a:endParaRPr sz="5600"/>
          </a:p>
          <a:p>
            <a:pPr indent="-317500" lvl="1" marL="914400" rtl="0" algn="l">
              <a:spcBef>
                <a:spcPts val="0"/>
              </a:spcBef>
              <a:spcAft>
                <a:spcPts val="0"/>
              </a:spcAft>
              <a:buSzPct val="100000"/>
              <a:buChar char="○"/>
            </a:pPr>
            <a:r>
              <a:rPr lang="en" sz="5600"/>
              <a:t>T40.3 (Methadone)</a:t>
            </a:r>
            <a:endParaRPr sz="5600"/>
          </a:p>
          <a:p>
            <a:pPr indent="-317500" lvl="1" marL="914400" rtl="0" algn="l">
              <a:spcBef>
                <a:spcPts val="0"/>
              </a:spcBef>
              <a:spcAft>
                <a:spcPts val="0"/>
              </a:spcAft>
              <a:buSzPct val="100000"/>
              <a:buChar char="○"/>
            </a:pPr>
            <a:r>
              <a:rPr lang="en" sz="5600"/>
              <a:t>T40.4 (Other Synthetic narcotics)</a:t>
            </a:r>
            <a:endParaRPr sz="56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1052550" y="255300"/>
            <a:ext cx="7038900" cy="56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t>Total </a:t>
            </a:r>
            <a:r>
              <a:rPr lang="en"/>
              <a:t>Opioid-related D</a:t>
            </a:r>
            <a:r>
              <a:rPr lang="en"/>
              <a:t>eaths in the U.S</a:t>
            </a:r>
            <a:endParaRPr/>
          </a:p>
        </p:txBody>
      </p:sp>
      <p:sp>
        <p:nvSpPr>
          <p:cNvPr id="147" name="Google Shape;147;p16"/>
          <p:cNvSpPr txBox="1"/>
          <p:nvPr>
            <p:ph idx="1" type="body"/>
          </p:nvPr>
        </p:nvSpPr>
        <p:spPr>
          <a:xfrm>
            <a:off x="226850" y="4557750"/>
            <a:ext cx="7038900" cy="37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75"/>
              <a:t>***Disclaimer: not including </a:t>
            </a:r>
            <a:r>
              <a:rPr lang="en" sz="5275"/>
              <a:t>suppressed; suppressed = non-numerical values*** </a:t>
            </a:r>
            <a:endParaRPr sz="5275"/>
          </a:p>
          <a:p>
            <a:pPr indent="0" lvl="0" marL="0" rtl="0" algn="l">
              <a:lnSpc>
                <a:spcPct val="100000"/>
              </a:lnSpc>
              <a:spcBef>
                <a:spcPts val="1200"/>
              </a:spcBef>
              <a:spcAft>
                <a:spcPts val="0"/>
              </a:spcAft>
              <a:buClr>
                <a:schemeClr val="dk1"/>
              </a:buClr>
              <a:buSzPct val="39285"/>
              <a:buFont typeface="Arial"/>
              <a:buNone/>
            </a:pPr>
            <a:r>
              <a:t/>
            </a:r>
            <a:endParaRPr sz="2800">
              <a:solidFill>
                <a:schemeClr val="dk1"/>
              </a:solidFill>
            </a:endParaRPr>
          </a:p>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226850" y="923788"/>
            <a:ext cx="6170660" cy="3529175"/>
          </a:xfrm>
          <a:prstGeom prst="rect">
            <a:avLst/>
          </a:prstGeom>
          <a:noFill/>
          <a:ln>
            <a:noFill/>
          </a:ln>
        </p:spPr>
      </p:pic>
      <p:sp>
        <p:nvSpPr>
          <p:cNvPr id="149" name="Google Shape;149;p16"/>
          <p:cNvSpPr txBox="1"/>
          <p:nvPr/>
        </p:nvSpPr>
        <p:spPr>
          <a:xfrm>
            <a:off x="6070150" y="712950"/>
            <a:ext cx="29016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Quantitatively,</a:t>
            </a:r>
            <a:r>
              <a:rPr lang="en" sz="1300">
                <a:solidFill>
                  <a:schemeClr val="lt1"/>
                </a:solidFill>
                <a:latin typeface="Spectral Medium"/>
                <a:ea typeface="Spectral Medium"/>
                <a:cs typeface="Spectral Medium"/>
                <a:sym typeface="Spectral Medium"/>
              </a:rPr>
              <a:t> larger </a:t>
            </a:r>
            <a:r>
              <a:rPr lang="en" sz="1300">
                <a:solidFill>
                  <a:schemeClr val="lt1"/>
                </a:solidFill>
                <a:latin typeface="Spectral Medium"/>
                <a:ea typeface="Spectral Medium"/>
                <a:cs typeface="Spectral Medium"/>
                <a:sym typeface="Spectral Medium"/>
              </a:rPr>
              <a:t>amount</a:t>
            </a:r>
            <a:r>
              <a:rPr lang="en" sz="1300">
                <a:solidFill>
                  <a:schemeClr val="lt1"/>
                </a:solidFill>
                <a:latin typeface="Spectral Medium"/>
                <a:ea typeface="Spectral Medium"/>
                <a:cs typeface="Spectral Medium"/>
                <a:sym typeface="Spectral Medium"/>
              </a:rPr>
              <a:t> of deaths per year after 2011, compared to previous years in the crisis</a:t>
            </a:r>
            <a:endParaRPr sz="13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Moreover, note the difference in increase (slope) between 1999-2010 and 2011-2020.</a:t>
            </a:r>
            <a:endParaRPr sz="1300">
              <a:solidFill>
                <a:schemeClr val="lt1"/>
              </a:solidFill>
              <a:latin typeface="Spectral Medium"/>
              <a:ea typeface="Spectral Medium"/>
              <a:cs typeface="Spectral Medium"/>
              <a:sym typeface="Spectral Medium"/>
            </a:endParaRPr>
          </a:p>
          <a:p>
            <a:pPr indent="-311150" lvl="1" marL="9144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About 4.5 times as steep; increases 4.5 times as fast</a:t>
            </a:r>
            <a:endParaRPr sz="1300">
              <a:solidFill>
                <a:schemeClr val="lt1"/>
              </a:solidFill>
              <a:latin typeface="Spectral Medium"/>
              <a:ea typeface="Spectral Medium"/>
              <a:cs typeface="Spectral Medium"/>
              <a:sym typeface="Spectral Medium"/>
            </a:endParaRPr>
          </a:p>
          <a:p>
            <a:pPr indent="0" lvl="0" marL="0" rtl="0" algn="l">
              <a:spcBef>
                <a:spcPts val="0"/>
              </a:spcBef>
              <a:spcAft>
                <a:spcPts val="0"/>
              </a:spcAft>
              <a:buNone/>
            </a:pPr>
            <a:r>
              <a:t/>
            </a:r>
            <a:endParaRPr sz="1300">
              <a:solidFill>
                <a:schemeClr val="lt1"/>
              </a:solidFill>
              <a:latin typeface="Spectral Medium"/>
              <a:ea typeface="Spectral Medium"/>
              <a:cs typeface="Spectral Medium"/>
              <a:sym typeface="Spectral Medium"/>
            </a:endParaRPr>
          </a:p>
          <a:p>
            <a:pPr indent="0" lvl="0" marL="0" rtl="0" algn="l">
              <a:spcBef>
                <a:spcPts val="0"/>
              </a:spcBef>
              <a:spcAft>
                <a:spcPts val="0"/>
              </a:spcAft>
              <a:buNone/>
            </a:pPr>
            <a:r>
              <a:t/>
            </a:r>
            <a:endParaRPr sz="1300">
              <a:solidFill>
                <a:schemeClr val="lt1"/>
              </a:solidFill>
              <a:latin typeface="Spectral Medium"/>
              <a:ea typeface="Spectral Medium"/>
              <a:cs typeface="Spectral Medium"/>
              <a:sym typeface="Spectral Medium"/>
            </a:endParaRPr>
          </a:p>
        </p:txBody>
      </p:sp>
      <p:sp>
        <p:nvSpPr>
          <p:cNvPr id="150" name="Google Shape;150;p16"/>
          <p:cNvSpPr txBox="1"/>
          <p:nvPr/>
        </p:nvSpPr>
        <p:spPr>
          <a:xfrm>
            <a:off x="6142600" y="2571750"/>
            <a:ext cx="2756700" cy="23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Spectral Medium"/>
                <a:ea typeface="Spectral Medium"/>
                <a:cs typeface="Spectral Medium"/>
                <a:sym typeface="Spectral Medium"/>
              </a:rPr>
              <a:t>Context:</a:t>
            </a:r>
            <a:endParaRPr sz="20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2011 - </a:t>
            </a:r>
            <a:r>
              <a:rPr lang="en" sz="1300">
                <a:solidFill>
                  <a:schemeClr val="lt1"/>
                </a:solidFill>
                <a:latin typeface="Spectral Medium"/>
                <a:ea typeface="Spectral Medium"/>
                <a:cs typeface="Spectral Medium"/>
                <a:sym typeface="Spectral Medium"/>
              </a:rPr>
              <a:t>Beginning</a:t>
            </a:r>
            <a:r>
              <a:rPr lang="en" sz="1300">
                <a:solidFill>
                  <a:schemeClr val="lt1"/>
                </a:solidFill>
                <a:latin typeface="Spectral Medium"/>
                <a:ea typeface="Spectral Medium"/>
                <a:cs typeface="Spectral Medium"/>
                <a:sym typeface="Spectral Medium"/>
              </a:rPr>
              <a:t> of the “2nd wave” of crisis </a:t>
            </a:r>
            <a:endParaRPr sz="1300">
              <a:solidFill>
                <a:schemeClr val="lt1"/>
              </a:solidFill>
              <a:latin typeface="Spectral Medium"/>
              <a:ea typeface="Spectral Medium"/>
              <a:cs typeface="Spectral Medium"/>
              <a:sym typeface="Spectral Medium"/>
            </a:endParaRPr>
          </a:p>
          <a:p>
            <a:pPr indent="-311150" lvl="1" marL="9144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Govt. ‘cracks down’ on </a:t>
            </a:r>
            <a:r>
              <a:rPr lang="en" sz="1300">
                <a:solidFill>
                  <a:schemeClr val="lt1"/>
                </a:solidFill>
                <a:latin typeface="Spectral Medium"/>
                <a:ea typeface="Spectral Medium"/>
                <a:cs typeface="Spectral Medium"/>
                <a:sym typeface="Spectral Medium"/>
              </a:rPr>
              <a:t>prescription</a:t>
            </a:r>
            <a:r>
              <a:rPr lang="en" sz="1300">
                <a:solidFill>
                  <a:schemeClr val="lt1"/>
                </a:solidFill>
                <a:latin typeface="Spectral Medium"/>
                <a:ea typeface="Spectral Medium"/>
                <a:cs typeface="Spectral Medium"/>
                <a:sym typeface="Spectral Medium"/>
              </a:rPr>
              <a:t> opioids; increase in use of heroin</a:t>
            </a:r>
            <a:endParaRPr sz="13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2013 - Beginning of “3rd wave” of crisis</a:t>
            </a:r>
            <a:endParaRPr sz="1300">
              <a:solidFill>
                <a:schemeClr val="lt1"/>
              </a:solidFill>
              <a:latin typeface="Spectral Medium"/>
              <a:ea typeface="Spectral Medium"/>
              <a:cs typeface="Spectral Medium"/>
              <a:sym typeface="Spectral Medium"/>
            </a:endParaRPr>
          </a:p>
          <a:p>
            <a:pPr indent="-311150" lvl="1" marL="9144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Increased availability of </a:t>
            </a:r>
            <a:r>
              <a:rPr lang="en" sz="1300">
                <a:solidFill>
                  <a:schemeClr val="lt1"/>
                </a:solidFill>
                <a:latin typeface="Spectral Medium"/>
                <a:ea typeface="Spectral Medium"/>
                <a:cs typeface="Spectral Medium"/>
                <a:sym typeface="Spectral Medium"/>
              </a:rPr>
              <a:t>fentanyl</a:t>
            </a:r>
            <a:endParaRPr sz="1300">
              <a:solidFill>
                <a:schemeClr val="lt1"/>
              </a:solidFill>
              <a:latin typeface="Spectral Medium"/>
              <a:ea typeface="Spectral Medium"/>
              <a:cs typeface="Spectral Medium"/>
              <a:sym typeface="Spectral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297500" y="171725"/>
            <a:ext cx="7038900" cy="605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700"/>
              <a:t>Faceted by Region</a:t>
            </a:r>
            <a:r>
              <a:rPr lang="en" sz="2700"/>
              <a:t> - Is the Trend Consistent by Region?</a:t>
            </a:r>
            <a:endParaRPr sz="2700"/>
          </a:p>
        </p:txBody>
      </p:sp>
      <p:pic>
        <p:nvPicPr>
          <p:cNvPr id="156" name="Google Shape;156;p17"/>
          <p:cNvPicPr preferRelativeResize="0"/>
          <p:nvPr/>
        </p:nvPicPr>
        <p:blipFill>
          <a:blip r:embed="rId3">
            <a:alphaModFix/>
          </a:blip>
          <a:stretch>
            <a:fillRect/>
          </a:stretch>
        </p:blipFill>
        <p:spPr>
          <a:xfrm>
            <a:off x="205900" y="1026850"/>
            <a:ext cx="6483024" cy="3931624"/>
          </a:xfrm>
          <a:prstGeom prst="rect">
            <a:avLst/>
          </a:prstGeom>
          <a:noFill/>
          <a:ln>
            <a:noFill/>
          </a:ln>
        </p:spPr>
      </p:pic>
      <p:sp>
        <p:nvSpPr>
          <p:cNvPr id="157" name="Google Shape;157;p17"/>
          <p:cNvSpPr txBox="1"/>
          <p:nvPr/>
        </p:nvSpPr>
        <p:spPr>
          <a:xfrm>
            <a:off x="6383125" y="1489400"/>
            <a:ext cx="2544000" cy="4162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Can see a universal increase in death over time even when faceted by region.</a:t>
            </a:r>
            <a:endParaRPr sz="1300">
              <a:solidFill>
                <a:schemeClr val="lt1"/>
              </a:solidFill>
              <a:latin typeface="Spectral Medium"/>
              <a:ea typeface="Spectral Medium"/>
              <a:cs typeface="Spectral Medium"/>
              <a:sym typeface="Spectral Medium"/>
            </a:endParaRPr>
          </a:p>
          <a:p>
            <a:pPr indent="-311150" lvl="1" marL="9144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Common trend from 1999-2011 of a steady increase in deaths</a:t>
            </a:r>
            <a:endParaRPr sz="1300">
              <a:solidFill>
                <a:schemeClr val="lt1"/>
              </a:solidFill>
              <a:latin typeface="Spectral Medium"/>
              <a:ea typeface="Spectral Medium"/>
              <a:cs typeface="Spectral Medium"/>
              <a:sym typeface="Spectral Medium"/>
            </a:endParaRPr>
          </a:p>
          <a:p>
            <a:pPr indent="-311150" lvl="1" marL="9144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Further, the same trend from 2011-2020 appears to be consistent (to a lesser degree for the West)</a:t>
            </a:r>
            <a:endParaRPr sz="1300">
              <a:solidFill>
                <a:schemeClr val="lt1"/>
              </a:solidFill>
              <a:latin typeface="Spectral Medium"/>
              <a:ea typeface="Spectral Medium"/>
              <a:cs typeface="Spectral Medium"/>
              <a:sym typeface="Spectral Medium"/>
            </a:endParaRPr>
          </a:p>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That is: this </a:t>
            </a:r>
            <a:r>
              <a:rPr lang="en" sz="1300">
                <a:solidFill>
                  <a:schemeClr val="lt1"/>
                </a:solidFill>
                <a:latin typeface="Spectral Medium"/>
                <a:ea typeface="Spectral Medium"/>
                <a:cs typeface="Spectral Medium"/>
                <a:sym typeface="Spectral Medium"/>
              </a:rPr>
              <a:t>problem is </a:t>
            </a:r>
            <a:r>
              <a:rPr i="1" lang="en" sz="1300">
                <a:solidFill>
                  <a:schemeClr val="lt1"/>
                </a:solidFill>
                <a:latin typeface="Spectral Medium"/>
                <a:ea typeface="Spectral Medium"/>
                <a:cs typeface="Spectral Medium"/>
                <a:sym typeface="Spectral Medium"/>
              </a:rPr>
              <a:t>universally </a:t>
            </a:r>
            <a:r>
              <a:rPr lang="en" sz="1300">
                <a:solidFill>
                  <a:schemeClr val="lt1"/>
                </a:solidFill>
                <a:latin typeface="Spectral Medium"/>
                <a:ea typeface="Spectral Medium"/>
                <a:cs typeface="Spectral Medium"/>
                <a:sym typeface="Spectral Medium"/>
              </a:rPr>
              <a:t>worsening</a:t>
            </a:r>
            <a:endParaRPr sz="1300">
              <a:solidFill>
                <a:schemeClr val="lt1"/>
              </a:solidFill>
              <a:latin typeface="Spectral Medium"/>
              <a:ea typeface="Spectral Medium"/>
              <a:cs typeface="Spectral Medium"/>
              <a:sym typeface="Spectral Medium"/>
            </a:endParaRPr>
          </a:p>
          <a:p>
            <a:pPr indent="0" lvl="0" marL="0" rtl="0" algn="l">
              <a:spcBef>
                <a:spcPts val="0"/>
              </a:spcBef>
              <a:spcAft>
                <a:spcPts val="0"/>
              </a:spcAft>
              <a:buNone/>
            </a:pPr>
            <a:r>
              <a:t/>
            </a:r>
            <a:endParaRPr sz="1300">
              <a:solidFill>
                <a:schemeClr val="lt1"/>
              </a:solidFill>
              <a:latin typeface="Spectral Medium"/>
              <a:ea typeface="Spectral Medium"/>
              <a:cs typeface="Spectral Medium"/>
              <a:sym typeface="Spectral Medium"/>
            </a:endParaRPr>
          </a:p>
          <a:p>
            <a:pPr indent="0" lvl="0" marL="0" rtl="0" algn="l">
              <a:spcBef>
                <a:spcPts val="0"/>
              </a:spcBef>
              <a:spcAft>
                <a:spcPts val="0"/>
              </a:spcAft>
              <a:buNone/>
            </a:pPr>
            <a:r>
              <a:t/>
            </a:r>
            <a:endParaRPr sz="1300">
              <a:solidFill>
                <a:schemeClr val="lt1"/>
              </a:solidFill>
              <a:latin typeface="Spectral Medium"/>
              <a:ea typeface="Spectral Medium"/>
              <a:cs typeface="Spectral Medium"/>
              <a:sym typeface="Spectral Medium"/>
            </a:endParaRPr>
          </a:p>
        </p:txBody>
      </p:sp>
      <p:sp>
        <p:nvSpPr>
          <p:cNvPr id="158" name="Google Shape;158;p17"/>
          <p:cNvSpPr txBox="1"/>
          <p:nvPr/>
        </p:nvSpPr>
        <p:spPr>
          <a:xfrm>
            <a:off x="9879950" y="1914925"/>
            <a:ext cx="532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214500"/>
            <a:ext cx="7056000" cy="50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Aggregate Plots - Analytic Conclusions and Validity of Analysis</a:t>
            </a:r>
            <a:endParaRPr/>
          </a:p>
        </p:txBody>
      </p:sp>
      <p:grpSp>
        <p:nvGrpSpPr>
          <p:cNvPr id="164" name="Google Shape;164;p18"/>
          <p:cNvGrpSpPr/>
          <p:nvPr/>
        </p:nvGrpSpPr>
        <p:grpSpPr>
          <a:xfrm>
            <a:off x="1229888" y="1716738"/>
            <a:ext cx="1914900" cy="877300"/>
            <a:chOff x="5362988" y="841850"/>
            <a:chExt cx="1914900" cy="877300"/>
          </a:xfrm>
        </p:grpSpPr>
        <p:pic>
          <p:nvPicPr>
            <p:cNvPr id="165" name="Google Shape;165;p18"/>
            <p:cNvPicPr preferRelativeResize="0"/>
            <p:nvPr/>
          </p:nvPicPr>
          <p:blipFill>
            <a:blip r:embed="rId3">
              <a:alphaModFix/>
            </a:blip>
            <a:stretch>
              <a:fillRect/>
            </a:stretch>
          </p:blipFill>
          <p:spPr>
            <a:xfrm>
              <a:off x="5382213" y="1128600"/>
              <a:ext cx="1876425" cy="590550"/>
            </a:xfrm>
            <a:prstGeom prst="rect">
              <a:avLst/>
            </a:prstGeom>
            <a:noFill/>
            <a:ln>
              <a:noFill/>
            </a:ln>
          </p:spPr>
        </p:pic>
        <p:sp>
          <p:nvSpPr>
            <p:cNvPr id="166" name="Google Shape;166;p18"/>
            <p:cNvSpPr txBox="1"/>
            <p:nvPr/>
          </p:nvSpPr>
          <p:spPr>
            <a:xfrm>
              <a:off x="5362988" y="841850"/>
              <a:ext cx="1914900" cy="2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1999 - 2010</a:t>
              </a:r>
              <a:endParaRPr sz="1300">
                <a:solidFill>
                  <a:schemeClr val="lt1"/>
                </a:solidFill>
                <a:latin typeface="Lato"/>
                <a:ea typeface="Lato"/>
                <a:cs typeface="Lato"/>
                <a:sym typeface="Lato"/>
              </a:endParaRPr>
            </a:p>
          </p:txBody>
        </p:sp>
      </p:grpSp>
      <p:cxnSp>
        <p:nvCxnSpPr>
          <p:cNvPr id="167" name="Google Shape;167;p18"/>
          <p:cNvCxnSpPr>
            <a:stCxn id="165" idx="3"/>
            <a:endCxn id="168" idx="1"/>
          </p:cNvCxnSpPr>
          <p:nvPr/>
        </p:nvCxnSpPr>
        <p:spPr>
          <a:xfrm flipH="1" rot="10800000">
            <a:off x="3125538" y="2280463"/>
            <a:ext cx="2237700" cy="18300"/>
          </a:xfrm>
          <a:prstGeom prst="straightConnector1">
            <a:avLst/>
          </a:prstGeom>
          <a:noFill/>
          <a:ln cap="flat" cmpd="sng" w="76200">
            <a:solidFill>
              <a:schemeClr val="lt1"/>
            </a:solidFill>
            <a:prstDash val="solid"/>
            <a:round/>
            <a:headEnd len="med" w="med" type="none"/>
            <a:tailEnd len="med" w="med" type="triangle"/>
          </a:ln>
        </p:spPr>
      </p:cxnSp>
      <p:grpSp>
        <p:nvGrpSpPr>
          <p:cNvPr id="169" name="Google Shape;169;p18"/>
          <p:cNvGrpSpPr/>
          <p:nvPr/>
        </p:nvGrpSpPr>
        <p:grpSpPr>
          <a:xfrm>
            <a:off x="4913775" y="1683350"/>
            <a:ext cx="4500900" cy="1138550"/>
            <a:chOff x="4389125" y="1663100"/>
            <a:chExt cx="4500900" cy="1138550"/>
          </a:xfrm>
        </p:grpSpPr>
        <p:sp>
          <p:nvSpPr>
            <p:cNvPr id="170" name="Google Shape;170;p18"/>
            <p:cNvSpPr txBox="1"/>
            <p:nvPr/>
          </p:nvSpPr>
          <p:spPr>
            <a:xfrm>
              <a:off x="4671725" y="1663100"/>
              <a:ext cx="421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71" name="Google Shape;171;p18"/>
            <p:cNvSpPr txBox="1"/>
            <p:nvPr/>
          </p:nvSpPr>
          <p:spPr>
            <a:xfrm>
              <a:off x="4819288" y="1663100"/>
              <a:ext cx="1914900" cy="2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2011 - 2020</a:t>
              </a:r>
              <a:endParaRPr sz="1300">
                <a:solidFill>
                  <a:schemeClr val="lt1"/>
                </a:solidFill>
                <a:latin typeface="Lato"/>
                <a:ea typeface="Lato"/>
                <a:cs typeface="Lato"/>
                <a:sym typeface="Lato"/>
              </a:endParaRPr>
            </a:p>
          </p:txBody>
        </p:sp>
        <p:pic>
          <p:nvPicPr>
            <p:cNvPr id="168" name="Google Shape;168;p18"/>
            <p:cNvPicPr preferRelativeResize="0"/>
            <p:nvPr/>
          </p:nvPicPr>
          <p:blipFill>
            <a:blip r:embed="rId4">
              <a:alphaModFix/>
            </a:blip>
            <a:stretch>
              <a:fillRect/>
            </a:stretch>
          </p:blipFill>
          <p:spPr>
            <a:xfrm>
              <a:off x="4838525" y="1964825"/>
              <a:ext cx="1876425" cy="590550"/>
            </a:xfrm>
            <a:prstGeom prst="rect">
              <a:avLst/>
            </a:prstGeom>
            <a:noFill/>
            <a:ln>
              <a:noFill/>
            </a:ln>
          </p:spPr>
        </p:pic>
        <p:pic>
          <p:nvPicPr>
            <p:cNvPr id="172" name="Google Shape;172;p18"/>
            <p:cNvPicPr preferRelativeResize="0"/>
            <p:nvPr/>
          </p:nvPicPr>
          <p:blipFill rotWithShape="1">
            <a:blip r:embed="rId5">
              <a:alphaModFix/>
            </a:blip>
            <a:srcRect b="40112" l="0" r="52554" t="28666"/>
            <a:stretch/>
          </p:blipFill>
          <p:spPr>
            <a:xfrm>
              <a:off x="4389125" y="2555375"/>
              <a:ext cx="2998024" cy="246275"/>
            </a:xfrm>
            <a:prstGeom prst="rect">
              <a:avLst/>
            </a:prstGeom>
            <a:noFill/>
            <a:ln>
              <a:noFill/>
            </a:ln>
          </p:spPr>
        </p:pic>
      </p:grpSp>
      <p:sp>
        <p:nvSpPr>
          <p:cNvPr id="173" name="Google Shape;173;p18"/>
          <p:cNvSpPr txBox="1"/>
          <p:nvPr/>
        </p:nvSpPr>
        <p:spPr>
          <a:xfrm>
            <a:off x="203450" y="2912375"/>
            <a:ext cx="7796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Note: Multiple R</a:t>
            </a:r>
            <a:r>
              <a:rPr baseline="30000" lang="en" sz="1300">
                <a:solidFill>
                  <a:schemeClr val="lt1"/>
                </a:solidFill>
                <a:latin typeface="Lato"/>
                <a:ea typeface="Lato"/>
                <a:cs typeface="Lato"/>
                <a:sym typeface="Lato"/>
              </a:rPr>
              <a:t>2</a:t>
            </a:r>
            <a:r>
              <a:rPr lang="en" sz="1300">
                <a:solidFill>
                  <a:schemeClr val="lt1"/>
                </a:solidFill>
                <a:latin typeface="Lato"/>
                <a:ea typeface="Lato"/>
                <a:cs typeface="Lato"/>
                <a:sym typeface="Lato"/>
              </a:rPr>
              <a:t>: The percentage of the total change in the deaths is accounted for in the model; “how accurately does this model reflect the data; closer to 1 is better”.</a:t>
            </a:r>
            <a:endParaRPr sz="1300">
              <a:solidFill>
                <a:schemeClr val="lt1"/>
              </a:solidFill>
              <a:latin typeface="Lato"/>
              <a:ea typeface="Lato"/>
              <a:cs typeface="Lato"/>
              <a:sym typeface="Lato"/>
            </a:endParaRPr>
          </a:p>
        </p:txBody>
      </p:sp>
      <p:grpSp>
        <p:nvGrpSpPr>
          <p:cNvPr id="174" name="Google Shape;174;p18"/>
          <p:cNvGrpSpPr/>
          <p:nvPr/>
        </p:nvGrpSpPr>
        <p:grpSpPr>
          <a:xfrm>
            <a:off x="-12" y="4130850"/>
            <a:ext cx="2323471" cy="1012650"/>
            <a:chOff x="-12" y="4130850"/>
            <a:chExt cx="2323471" cy="1012650"/>
          </a:xfrm>
        </p:grpSpPr>
        <p:pic>
          <p:nvPicPr>
            <p:cNvPr id="175" name="Google Shape;175;p18"/>
            <p:cNvPicPr preferRelativeResize="0"/>
            <p:nvPr/>
          </p:nvPicPr>
          <p:blipFill>
            <a:blip r:embed="rId6">
              <a:alphaModFix/>
            </a:blip>
            <a:stretch>
              <a:fillRect/>
            </a:stretch>
          </p:blipFill>
          <p:spPr>
            <a:xfrm>
              <a:off x="5" y="4506687"/>
              <a:ext cx="2323440" cy="318403"/>
            </a:xfrm>
            <a:prstGeom prst="rect">
              <a:avLst/>
            </a:prstGeom>
            <a:noFill/>
            <a:ln>
              <a:noFill/>
            </a:ln>
          </p:spPr>
        </p:pic>
        <p:pic>
          <p:nvPicPr>
            <p:cNvPr id="176" name="Google Shape;176;p18"/>
            <p:cNvPicPr preferRelativeResize="0"/>
            <p:nvPr/>
          </p:nvPicPr>
          <p:blipFill>
            <a:blip r:embed="rId7">
              <a:alphaModFix/>
            </a:blip>
            <a:stretch>
              <a:fillRect/>
            </a:stretch>
          </p:blipFill>
          <p:spPr>
            <a:xfrm>
              <a:off x="-12" y="4825087"/>
              <a:ext cx="2323471" cy="318413"/>
            </a:xfrm>
            <a:prstGeom prst="rect">
              <a:avLst/>
            </a:prstGeom>
            <a:noFill/>
            <a:ln>
              <a:noFill/>
            </a:ln>
          </p:spPr>
        </p:pic>
        <p:sp>
          <p:nvSpPr>
            <p:cNvPr id="177" name="Google Shape;177;p18"/>
            <p:cNvSpPr txBox="1"/>
            <p:nvPr/>
          </p:nvSpPr>
          <p:spPr>
            <a:xfrm>
              <a:off x="84200" y="4130850"/>
              <a:ext cx="943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  Midwest</a:t>
              </a:r>
              <a:endParaRPr>
                <a:solidFill>
                  <a:schemeClr val="lt1"/>
                </a:solidFill>
                <a:latin typeface="Lato"/>
                <a:ea typeface="Lato"/>
                <a:cs typeface="Lato"/>
                <a:sym typeface="Lato"/>
              </a:endParaRPr>
            </a:p>
          </p:txBody>
        </p:sp>
      </p:grpSp>
      <p:grpSp>
        <p:nvGrpSpPr>
          <p:cNvPr id="178" name="Google Shape;178;p18"/>
          <p:cNvGrpSpPr/>
          <p:nvPr/>
        </p:nvGrpSpPr>
        <p:grpSpPr>
          <a:xfrm>
            <a:off x="2323445" y="4162900"/>
            <a:ext cx="2323475" cy="980600"/>
            <a:chOff x="2323445" y="4162900"/>
            <a:chExt cx="2323475" cy="980600"/>
          </a:xfrm>
        </p:grpSpPr>
        <p:pic>
          <p:nvPicPr>
            <p:cNvPr id="179" name="Google Shape;179;p18"/>
            <p:cNvPicPr preferRelativeResize="0"/>
            <p:nvPr/>
          </p:nvPicPr>
          <p:blipFill>
            <a:blip r:embed="rId8">
              <a:alphaModFix/>
            </a:blip>
            <a:stretch>
              <a:fillRect/>
            </a:stretch>
          </p:blipFill>
          <p:spPr>
            <a:xfrm>
              <a:off x="2323445" y="4506687"/>
              <a:ext cx="2323471" cy="318413"/>
            </a:xfrm>
            <a:prstGeom prst="rect">
              <a:avLst/>
            </a:prstGeom>
            <a:noFill/>
            <a:ln>
              <a:noFill/>
            </a:ln>
          </p:spPr>
        </p:pic>
        <p:pic>
          <p:nvPicPr>
            <p:cNvPr id="180" name="Google Shape;180;p18"/>
            <p:cNvPicPr preferRelativeResize="0"/>
            <p:nvPr/>
          </p:nvPicPr>
          <p:blipFill>
            <a:blip r:embed="rId9">
              <a:alphaModFix/>
            </a:blip>
            <a:stretch>
              <a:fillRect/>
            </a:stretch>
          </p:blipFill>
          <p:spPr>
            <a:xfrm>
              <a:off x="2323449" y="4825087"/>
              <a:ext cx="2323471" cy="318413"/>
            </a:xfrm>
            <a:prstGeom prst="rect">
              <a:avLst/>
            </a:prstGeom>
            <a:noFill/>
            <a:ln>
              <a:noFill/>
            </a:ln>
          </p:spPr>
        </p:pic>
        <p:sp>
          <p:nvSpPr>
            <p:cNvPr id="181" name="Google Shape;181;p18"/>
            <p:cNvSpPr txBox="1"/>
            <p:nvPr/>
          </p:nvSpPr>
          <p:spPr>
            <a:xfrm>
              <a:off x="2423963" y="4162900"/>
              <a:ext cx="943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Northeast</a:t>
              </a:r>
              <a:endParaRPr sz="1300">
                <a:solidFill>
                  <a:schemeClr val="lt1"/>
                </a:solidFill>
                <a:latin typeface="Lato"/>
                <a:ea typeface="Lato"/>
                <a:cs typeface="Lato"/>
                <a:sym typeface="Lato"/>
              </a:endParaRPr>
            </a:p>
          </p:txBody>
        </p:sp>
      </p:grpSp>
      <p:grpSp>
        <p:nvGrpSpPr>
          <p:cNvPr id="182" name="Google Shape;182;p18"/>
          <p:cNvGrpSpPr/>
          <p:nvPr/>
        </p:nvGrpSpPr>
        <p:grpSpPr>
          <a:xfrm>
            <a:off x="4646919" y="4146865"/>
            <a:ext cx="2393868" cy="980617"/>
            <a:chOff x="4572013" y="4162900"/>
            <a:chExt cx="2398425" cy="927385"/>
          </a:xfrm>
        </p:grpSpPr>
        <p:pic>
          <p:nvPicPr>
            <p:cNvPr id="183" name="Google Shape;183;p18"/>
            <p:cNvPicPr preferRelativeResize="0"/>
            <p:nvPr/>
          </p:nvPicPr>
          <p:blipFill>
            <a:blip r:embed="rId10">
              <a:alphaModFix/>
            </a:blip>
            <a:stretch>
              <a:fillRect/>
            </a:stretch>
          </p:blipFill>
          <p:spPr>
            <a:xfrm>
              <a:off x="4572023" y="4506677"/>
              <a:ext cx="2398408" cy="318423"/>
            </a:xfrm>
            <a:prstGeom prst="rect">
              <a:avLst/>
            </a:prstGeom>
            <a:noFill/>
            <a:ln>
              <a:noFill/>
            </a:ln>
          </p:spPr>
        </p:pic>
        <p:pic>
          <p:nvPicPr>
            <p:cNvPr id="184" name="Google Shape;184;p18"/>
            <p:cNvPicPr preferRelativeResize="0"/>
            <p:nvPr/>
          </p:nvPicPr>
          <p:blipFill>
            <a:blip r:embed="rId11">
              <a:alphaModFix/>
            </a:blip>
            <a:stretch>
              <a:fillRect/>
            </a:stretch>
          </p:blipFill>
          <p:spPr>
            <a:xfrm>
              <a:off x="4572013" y="4825075"/>
              <a:ext cx="2398425" cy="265210"/>
            </a:xfrm>
            <a:prstGeom prst="rect">
              <a:avLst/>
            </a:prstGeom>
            <a:noFill/>
            <a:ln>
              <a:noFill/>
            </a:ln>
          </p:spPr>
        </p:pic>
        <p:sp>
          <p:nvSpPr>
            <p:cNvPr id="185" name="Google Shape;185;p18"/>
            <p:cNvSpPr txBox="1"/>
            <p:nvPr/>
          </p:nvSpPr>
          <p:spPr>
            <a:xfrm>
              <a:off x="4838675" y="4162900"/>
              <a:ext cx="943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South</a:t>
              </a:r>
              <a:endParaRPr sz="1300">
                <a:solidFill>
                  <a:schemeClr val="lt1"/>
                </a:solidFill>
                <a:latin typeface="Lato"/>
                <a:ea typeface="Lato"/>
                <a:cs typeface="Lato"/>
                <a:sym typeface="Lato"/>
              </a:endParaRPr>
            </a:p>
          </p:txBody>
        </p:sp>
      </p:grpSp>
      <p:grpSp>
        <p:nvGrpSpPr>
          <p:cNvPr id="186" name="Google Shape;186;p18"/>
          <p:cNvGrpSpPr/>
          <p:nvPr/>
        </p:nvGrpSpPr>
        <p:grpSpPr>
          <a:xfrm>
            <a:off x="7040823" y="4526417"/>
            <a:ext cx="2251416" cy="601191"/>
            <a:chOff x="6970431" y="4473916"/>
            <a:chExt cx="2303003" cy="628073"/>
          </a:xfrm>
        </p:grpSpPr>
        <p:pic>
          <p:nvPicPr>
            <p:cNvPr id="187" name="Google Shape;187;p18"/>
            <p:cNvPicPr preferRelativeResize="0"/>
            <p:nvPr/>
          </p:nvPicPr>
          <p:blipFill rotWithShape="1">
            <a:blip r:embed="rId12">
              <a:alphaModFix/>
            </a:blip>
            <a:srcRect b="-5954" l="0" r="-5954" t="0"/>
            <a:stretch/>
          </p:blipFill>
          <p:spPr>
            <a:xfrm>
              <a:off x="6970431" y="4473916"/>
              <a:ext cx="2303003" cy="309654"/>
            </a:xfrm>
            <a:prstGeom prst="rect">
              <a:avLst/>
            </a:prstGeom>
            <a:noFill/>
            <a:ln>
              <a:noFill/>
            </a:ln>
          </p:spPr>
        </p:pic>
        <p:pic>
          <p:nvPicPr>
            <p:cNvPr id="188" name="Google Shape;188;p18"/>
            <p:cNvPicPr preferRelativeResize="0"/>
            <p:nvPr/>
          </p:nvPicPr>
          <p:blipFill>
            <a:blip r:embed="rId13">
              <a:alphaModFix/>
            </a:blip>
            <a:stretch>
              <a:fillRect/>
            </a:stretch>
          </p:blipFill>
          <p:spPr>
            <a:xfrm>
              <a:off x="6970437" y="4792346"/>
              <a:ext cx="2173569" cy="309644"/>
            </a:xfrm>
            <a:prstGeom prst="rect">
              <a:avLst/>
            </a:prstGeom>
            <a:noFill/>
            <a:ln>
              <a:noFill/>
            </a:ln>
          </p:spPr>
        </p:pic>
      </p:grpSp>
      <p:sp>
        <p:nvSpPr>
          <p:cNvPr id="189" name="Google Shape;189;p18"/>
          <p:cNvSpPr txBox="1"/>
          <p:nvPr/>
        </p:nvSpPr>
        <p:spPr>
          <a:xfrm>
            <a:off x="7194075" y="4130850"/>
            <a:ext cx="8712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West</a:t>
            </a:r>
            <a:endParaRPr sz="1300">
              <a:solidFill>
                <a:schemeClr val="lt1"/>
              </a:solidFill>
              <a:latin typeface="Calibri"/>
              <a:ea typeface="Calibri"/>
              <a:cs typeface="Calibri"/>
              <a:sym typeface="Calibri"/>
            </a:endParaRPr>
          </a:p>
        </p:txBody>
      </p:sp>
      <p:sp>
        <p:nvSpPr>
          <p:cNvPr id="190" name="Google Shape;190;p18"/>
          <p:cNvSpPr txBox="1"/>
          <p:nvPr/>
        </p:nvSpPr>
        <p:spPr>
          <a:xfrm>
            <a:off x="203500" y="1113550"/>
            <a:ext cx="87369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pectral Medium"/>
              <a:buChar char="●"/>
            </a:pPr>
            <a:r>
              <a:rPr lang="en" sz="1300">
                <a:solidFill>
                  <a:schemeClr val="lt1"/>
                </a:solidFill>
                <a:latin typeface="Spectral Medium"/>
                <a:ea typeface="Spectral Medium"/>
                <a:cs typeface="Spectral Medium"/>
                <a:sym typeface="Spectral Medium"/>
              </a:rPr>
              <a:t>As previously mentioned, the rate of change increases </a:t>
            </a:r>
            <a:r>
              <a:rPr lang="en" sz="1300">
                <a:solidFill>
                  <a:schemeClr val="lt1"/>
                </a:solidFill>
                <a:latin typeface="Spectral Medium"/>
                <a:ea typeface="Spectral Medium"/>
                <a:cs typeface="Spectral Medium"/>
                <a:sym typeface="Spectral Medium"/>
              </a:rPr>
              <a:t>noticeably</a:t>
            </a:r>
            <a:r>
              <a:rPr lang="en" sz="1300">
                <a:solidFill>
                  <a:schemeClr val="lt1"/>
                </a:solidFill>
                <a:latin typeface="Spectral Medium"/>
                <a:ea typeface="Spectral Medium"/>
                <a:cs typeface="Spectral Medium"/>
                <a:sym typeface="Spectral Medium"/>
              </a:rPr>
              <a:t> starting in 2011:</a:t>
            </a:r>
            <a:endParaRPr sz="1300">
              <a:solidFill>
                <a:schemeClr val="lt1"/>
              </a:solidFill>
              <a:latin typeface="Spectral Medium"/>
              <a:ea typeface="Spectral Medium"/>
              <a:cs typeface="Spectral Medium"/>
              <a:sym typeface="Spectral Medium"/>
            </a:endParaRPr>
          </a:p>
        </p:txBody>
      </p:sp>
      <p:sp>
        <p:nvSpPr>
          <p:cNvPr id="191" name="Google Shape;191;p18"/>
          <p:cNvSpPr/>
          <p:nvPr/>
        </p:nvSpPr>
        <p:spPr>
          <a:xfrm>
            <a:off x="2192475" y="2186750"/>
            <a:ext cx="933000" cy="384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92" name="Google Shape;192;p18"/>
          <p:cNvGrpSpPr/>
          <p:nvPr/>
        </p:nvGrpSpPr>
        <p:grpSpPr>
          <a:xfrm>
            <a:off x="546075" y="1570600"/>
            <a:ext cx="3820275" cy="1284687"/>
            <a:chOff x="546075" y="1570600"/>
            <a:chExt cx="3820275" cy="1284687"/>
          </a:xfrm>
        </p:grpSpPr>
        <p:pic>
          <p:nvPicPr>
            <p:cNvPr id="193" name="Google Shape;193;p18"/>
            <p:cNvPicPr preferRelativeResize="0"/>
            <p:nvPr/>
          </p:nvPicPr>
          <p:blipFill rotWithShape="1">
            <a:blip r:embed="rId14">
              <a:alphaModFix/>
            </a:blip>
            <a:srcRect b="43717" l="0" r="52557" t="28889"/>
            <a:stretch/>
          </p:blipFill>
          <p:spPr>
            <a:xfrm>
              <a:off x="546075" y="2642588"/>
              <a:ext cx="2998025" cy="212700"/>
            </a:xfrm>
            <a:prstGeom prst="rect">
              <a:avLst/>
            </a:prstGeom>
            <a:noFill/>
            <a:ln>
              <a:noFill/>
            </a:ln>
          </p:spPr>
        </p:pic>
        <p:sp>
          <p:nvSpPr>
            <p:cNvPr id="194" name="Google Shape;194;p18"/>
            <p:cNvSpPr txBox="1"/>
            <p:nvPr/>
          </p:nvSpPr>
          <p:spPr>
            <a:xfrm>
              <a:off x="3339450" y="1570600"/>
              <a:ext cx="10269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2"/>
                </a:solidFill>
                <a:latin typeface="Nunito Medium"/>
                <a:ea typeface="Nunito Medium"/>
                <a:cs typeface="Nunito Medium"/>
                <a:sym typeface="Nunito Medium"/>
              </a:endParaRPr>
            </a:p>
          </p:txBody>
        </p:sp>
      </p:grpSp>
      <p:sp>
        <p:nvSpPr>
          <p:cNvPr id="195" name="Google Shape;195;p18"/>
          <p:cNvSpPr txBox="1"/>
          <p:nvPr/>
        </p:nvSpPr>
        <p:spPr>
          <a:xfrm>
            <a:off x="2177625" y="1893500"/>
            <a:ext cx="9627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Calibri"/>
                <a:ea typeface="Calibri"/>
                <a:cs typeface="Calibri"/>
                <a:sym typeface="Calibri"/>
              </a:rPr>
              <a:t>Slope</a:t>
            </a:r>
            <a:endParaRPr>
              <a:solidFill>
                <a:schemeClr val="accent2"/>
              </a:solidFill>
              <a:latin typeface="Calibri"/>
              <a:ea typeface="Calibri"/>
              <a:cs typeface="Calibri"/>
              <a:sym typeface="Calibri"/>
            </a:endParaRPr>
          </a:p>
        </p:txBody>
      </p:sp>
      <p:grpSp>
        <p:nvGrpSpPr>
          <p:cNvPr id="196" name="Google Shape;196;p18"/>
          <p:cNvGrpSpPr/>
          <p:nvPr/>
        </p:nvGrpSpPr>
        <p:grpSpPr>
          <a:xfrm>
            <a:off x="6307900" y="1893500"/>
            <a:ext cx="962700" cy="678150"/>
            <a:chOff x="6307900" y="1893500"/>
            <a:chExt cx="962700" cy="678150"/>
          </a:xfrm>
        </p:grpSpPr>
        <p:sp>
          <p:nvSpPr>
            <p:cNvPr id="197" name="Google Shape;197;p18"/>
            <p:cNvSpPr/>
            <p:nvPr/>
          </p:nvSpPr>
          <p:spPr>
            <a:xfrm>
              <a:off x="6322750" y="2186750"/>
              <a:ext cx="933000" cy="384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18"/>
            <p:cNvSpPr txBox="1"/>
            <p:nvPr/>
          </p:nvSpPr>
          <p:spPr>
            <a:xfrm>
              <a:off x="6307900" y="1893500"/>
              <a:ext cx="9627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2"/>
                  </a:solidFill>
                  <a:latin typeface="Calibri"/>
                  <a:ea typeface="Calibri"/>
                  <a:cs typeface="Calibri"/>
                  <a:sym typeface="Calibri"/>
                </a:rPr>
                <a:t>Slope</a:t>
              </a:r>
              <a:endParaRPr sz="1300">
                <a:solidFill>
                  <a:schemeClr val="accent2"/>
                </a:solidFill>
                <a:latin typeface="Calibri"/>
                <a:ea typeface="Calibri"/>
                <a:cs typeface="Calibri"/>
                <a:sym typeface="Calibri"/>
              </a:endParaRPr>
            </a:p>
          </p:txBody>
        </p:sp>
      </p:grpSp>
      <p:sp>
        <p:nvSpPr>
          <p:cNvPr id="199" name="Google Shape;199;p18"/>
          <p:cNvSpPr txBox="1"/>
          <p:nvPr/>
        </p:nvSpPr>
        <p:spPr>
          <a:xfrm>
            <a:off x="3147925" y="1595375"/>
            <a:ext cx="20664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Spectral Medium"/>
                <a:ea typeface="Spectral Medium"/>
                <a:cs typeface="Spectral Medium"/>
                <a:sym typeface="Spectral Medium"/>
              </a:rPr>
              <a:t>x4.5</a:t>
            </a:r>
            <a:endParaRPr sz="3000">
              <a:solidFill>
                <a:schemeClr val="lt1"/>
              </a:solidFill>
              <a:latin typeface="Spectral Medium"/>
              <a:ea typeface="Spectral Medium"/>
              <a:cs typeface="Spectral Medium"/>
              <a:sym typeface="Spectral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819150" y="303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Five States from Different Regions</a:t>
            </a:r>
            <a:endParaRPr/>
          </a:p>
        </p:txBody>
      </p:sp>
      <p:pic>
        <p:nvPicPr>
          <p:cNvPr id="205" name="Google Shape;205;p19"/>
          <p:cNvPicPr preferRelativeResize="0"/>
          <p:nvPr/>
        </p:nvPicPr>
        <p:blipFill>
          <a:blip r:embed="rId3">
            <a:alphaModFix/>
          </a:blip>
          <a:stretch>
            <a:fillRect/>
          </a:stretch>
        </p:blipFill>
        <p:spPr>
          <a:xfrm>
            <a:off x="1420700" y="839175"/>
            <a:ext cx="6384025" cy="3465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Five States from Different Regions</a:t>
            </a:r>
            <a:endParaRPr/>
          </a:p>
        </p:txBody>
      </p:sp>
      <p:pic>
        <p:nvPicPr>
          <p:cNvPr id="211" name="Google Shape;211;p20"/>
          <p:cNvPicPr preferRelativeResize="0"/>
          <p:nvPr/>
        </p:nvPicPr>
        <p:blipFill>
          <a:blip r:embed="rId3">
            <a:alphaModFix/>
          </a:blip>
          <a:stretch>
            <a:fillRect/>
          </a:stretch>
        </p:blipFill>
        <p:spPr>
          <a:xfrm>
            <a:off x="906325" y="1337350"/>
            <a:ext cx="7167801" cy="327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819150" y="451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Explanation of Five States Case Study</a:t>
            </a:r>
            <a:endParaRPr sz="2700"/>
          </a:p>
        </p:txBody>
      </p:sp>
      <p:sp>
        <p:nvSpPr>
          <p:cNvPr id="217" name="Google Shape;217;p21"/>
          <p:cNvSpPr txBox="1"/>
          <p:nvPr>
            <p:ph idx="1" type="body"/>
          </p:nvPr>
        </p:nvSpPr>
        <p:spPr>
          <a:xfrm>
            <a:off x="819150" y="1636925"/>
            <a:ext cx="7505700" cy="2448000"/>
          </a:xfrm>
          <a:prstGeom prst="rect">
            <a:avLst/>
          </a:prstGeom>
        </p:spPr>
        <p:txBody>
          <a:bodyPr anchorCtr="0" anchor="t" bIns="91425" lIns="91425" spcFirstLastPara="1" rIns="91425" wrap="square" tIns="91425">
            <a:normAutofit fontScale="85000"/>
          </a:bodyPr>
          <a:lstStyle/>
          <a:p>
            <a:pPr indent="-298767" lvl="0" marL="457200" rtl="0" algn="l">
              <a:lnSpc>
                <a:spcPct val="150000"/>
              </a:lnSpc>
              <a:spcBef>
                <a:spcPts val="0"/>
              </a:spcBef>
              <a:spcAft>
                <a:spcPts val="0"/>
              </a:spcAft>
              <a:buSzPct val="100000"/>
              <a:buChar char="●"/>
            </a:pPr>
            <a:r>
              <a:rPr lang="en"/>
              <a:t>The previous graph extracts the state with the highest increase of total death over time when compared to states in their respec</a:t>
            </a:r>
            <a:r>
              <a:rPr lang="en"/>
              <a:t>t</a:t>
            </a:r>
            <a:r>
              <a:rPr lang="en"/>
              <a:t>ive region.</a:t>
            </a:r>
            <a:endParaRPr/>
          </a:p>
          <a:p>
            <a:pPr indent="-298767" lvl="0" marL="457200" rtl="0" algn="l">
              <a:lnSpc>
                <a:spcPct val="150000"/>
              </a:lnSpc>
              <a:spcBef>
                <a:spcPts val="0"/>
              </a:spcBef>
              <a:spcAft>
                <a:spcPts val="0"/>
              </a:spcAft>
              <a:buSzPct val="100000"/>
              <a:buChar char="●"/>
            </a:pPr>
            <a:r>
              <a:rPr lang="en"/>
              <a:t>As observed, from 2000-2010 There is a relatively steady increase in the number of deaths  over time for every state depicted. </a:t>
            </a:r>
            <a:endParaRPr/>
          </a:p>
          <a:p>
            <a:pPr indent="-298767" lvl="0" marL="457200" rtl="0" algn="l">
              <a:lnSpc>
                <a:spcPct val="150000"/>
              </a:lnSpc>
              <a:spcBef>
                <a:spcPts val="0"/>
              </a:spcBef>
              <a:spcAft>
                <a:spcPts val="0"/>
              </a:spcAft>
              <a:buSzPct val="100000"/>
              <a:buChar char="●"/>
            </a:pPr>
            <a:r>
              <a:rPr lang="en"/>
              <a:t>From 2011-2020, the slope of the Total Deaths vs Year lines for every state experienced a notable upward spike.</a:t>
            </a:r>
            <a:endParaRPr/>
          </a:p>
          <a:p>
            <a:pPr indent="-298767" lvl="0" marL="457200" rtl="0" algn="l">
              <a:lnSpc>
                <a:spcPct val="150000"/>
              </a:lnSpc>
              <a:spcBef>
                <a:spcPts val="0"/>
              </a:spcBef>
              <a:spcAft>
                <a:spcPts val="0"/>
              </a:spcAft>
              <a:buSzPct val="100000"/>
              <a:buChar char="●"/>
            </a:pPr>
            <a:r>
              <a:rPr lang="en"/>
              <a:t>The trend remains consistent in specific states within a general region. As well as the hypothesis, as these states would the highest population within each region and a noticeable high change in death rate</a:t>
            </a:r>
            <a:endParaRPr/>
          </a:p>
          <a:p>
            <a:pPr indent="-298767" lvl="0" marL="457200" rtl="0" algn="l">
              <a:lnSpc>
                <a:spcPct val="150000"/>
              </a:lnSpc>
              <a:spcBef>
                <a:spcPts val="0"/>
              </a:spcBef>
              <a:spcAft>
                <a:spcPts val="0"/>
              </a:spcAft>
              <a:buSzPct val="100000"/>
              <a:buChar char="●"/>
            </a:pPr>
            <a:r>
              <a:rPr lang="en"/>
              <a:t>Regions in the West (California), Southeast (Florida), and Northeast (New york) are seen to have the highest total deaths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