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3" r:id="rId2"/>
    <p:sldId id="364" r:id="rId3"/>
    <p:sldId id="280" r:id="rId4"/>
    <p:sldId id="260" r:id="rId5"/>
    <p:sldId id="365" r:id="rId6"/>
    <p:sldId id="366" r:id="rId7"/>
    <p:sldId id="367" r:id="rId8"/>
    <p:sldId id="369" r:id="rId9"/>
    <p:sldId id="368" r:id="rId10"/>
    <p:sldId id="370" r:id="rId11"/>
    <p:sldId id="371" r:id="rId12"/>
    <p:sldId id="372" r:id="rId13"/>
    <p:sldId id="374" r:id="rId14"/>
    <p:sldId id="375" r:id="rId15"/>
    <p:sldId id="376" r:id="rId16"/>
    <p:sldId id="377" r:id="rId17"/>
    <p:sldId id="379" r:id="rId18"/>
    <p:sldId id="378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388" r:id="rId28"/>
    <p:sldId id="390" r:id="rId29"/>
    <p:sldId id="391" r:id="rId30"/>
    <p:sldId id="389" r:id="rId31"/>
    <p:sldId id="392" r:id="rId32"/>
    <p:sldId id="393" r:id="rId33"/>
    <p:sldId id="394" r:id="rId34"/>
    <p:sldId id="395" r:id="rId35"/>
    <p:sldId id="396" r:id="rId36"/>
    <p:sldId id="398" r:id="rId37"/>
    <p:sldId id="397" r:id="rId38"/>
    <p:sldId id="400" r:id="rId39"/>
    <p:sldId id="401" r:id="rId40"/>
    <p:sldId id="402" r:id="rId41"/>
    <p:sldId id="403" r:id="rId42"/>
    <p:sldId id="404" r:id="rId43"/>
    <p:sldId id="405" r:id="rId44"/>
    <p:sldId id="406" r:id="rId45"/>
    <p:sldId id="407" r:id="rId46"/>
    <p:sldId id="408" r:id="rId47"/>
    <p:sldId id="409" r:id="rId48"/>
    <p:sldId id="410" r:id="rId49"/>
    <p:sldId id="411" r:id="rId50"/>
    <p:sldId id="412" r:id="rId51"/>
    <p:sldId id="413" r:id="rId52"/>
    <p:sldId id="414" r:id="rId53"/>
    <p:sldId id="416" r:id="rId54"/>
    <p:sldId id="417" r:id="rId55"/>
    <p:sldId id="419" r:id="rId56"/>
    <p:sldId id="420" r:id="rId57"/>
    <p:sldId id="421" r:id="rId58"/>
    <p:sldId id="422" r:id="rId59"/>
    <p:sldId id="418" r:id="rId60"/>
    <p:sldId id="415" r:id="rId61"/>
    <p:sldId id="423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D00"/>
    <a:srgbClr val="9D2AAD"/>
    <a:srgbClr val="B9783A"/>
    <a:srgbClr val="D9461C"/>
    <a:srgbClr val="B53672"/>
    <a:srgbClr val="8C2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04B9E6-4228-499B-8C0C-8FD1E853D15A}" v="2" dt="2024-03-05T11:37:05.9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presProps" Target="presProps.xml"/><Relationship Id="rId68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69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FBFF6-63AE-4845-8AF8-67819A40F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FA356-DE38-4A17-A90B-B46EC04E9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D6C03-04CA-43FC-A695-B5FD1333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4201-1968-4D99-B60D-F210EA19B55C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98E43-B7E3-4C0D-9467-42F061BF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B827B-B321-4019-BC4E-2F6B655C3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C2D3-5FC9-40BE-90C2-4EB973DEE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77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D06AF-18C2-4DA4-94D9-1079C1071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6E613-3415-4F4E-8B68-4AEDE0E3A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2596-6F5E-43E9-888A-F0079FE9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4201-1968-4D99-B60D-F210EA19B55C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71AB3-20B3-4B7D-BC12-0784F01A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29FBD-3AC3-4843-8929-102DAF7E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C2D3-5FC9-40BE-90C2-4EB973DEE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91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CC5A8-C340-4571-A255-598488666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5ACDF-CDC0-4900-B710-9973D2C8B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40F75-142E-47A7-8793-2C2F240F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4201-1968-4D99-B60D-F210EA19B55C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EF189-0590-4D31-AC01-4E28DA79E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BF522-A67F-4AC8-9AD4-68269E26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C2D3-5FC9-40BE-90C2-4EB973DEE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55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06B74-023F-46CF-A009-0572DD78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55DEE-1827-479F-80F9-8492F80DB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74C82-CD4B-4A0E-8172-EAB05C7A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4201-1968-4D99-B60D-F210EA19B55C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254A3-8819-4B86-A69E-18C2B020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0F551-97FB-4BBE-B888-CC76F0CD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C2D3-5FC9-40BE-90C2-4EB973DEE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86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DBA0-6144-4D92-B92A-D65A79072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2E334-21A9-46D7-A607-E512F4865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D9860-BD68-43F3-9727-BD497732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4201-1968-4D99-B60D-F210EA19B55C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411F-E6FF-4631-BE39-63768A1F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5C75A-6ACC-4E90-83F1-FF87B070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C2D3-5FC9-40BE-90C2-4EB973DEE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00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EAC0-C1C3-466B-A241-8C7EE3DD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F2785-97AB-4AC5-A9F5-BBC237FE2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88703-9C2D-4465-834B-25EB53A32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5FCE1-6D57-4CD6-8AD6-6268249B3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4201-1968-4D99-B60D-F210EA19B55C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FBF40-2C5A-41D0-8858-F224B544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96967-F35F-41E9-BF73-DB229C2B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C2D3-5FC9-40BE-90C2-4EB973DEE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58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E3DE-41D6-4628-BDC7-B321F2EA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4B816-514C-44BE-9F7E-4B0ED99E1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81AAA-7529-48A5-AEC6-50215E5B1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C63BB4-E91A-43D0-B221-A503AF44A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163181-CAC9-421C-BDA6-3AA3E744A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D5BB3E-72C8-4BE3-81ED-2E88FF42F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4201-1968-4D99-B60D-F210EA19B55C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2C3179-F776-400E-BA90-49096565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28B697-F381-4A3E-99C5-010EC8B2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C2D3-5FC9-40BE-90C2-4EB973DEE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65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6068-E425-4E7A-9C1C-8EC48150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9CF16-53CD-46F3-9750-1FDBD5767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4201-1968-4D99-B60D-F210EA19B55C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9AF41-446D-43F1-805F-3BE5732E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E244E-AADF-4E77-9D16-A815D465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C2D3-5FC9-40BE-90C2-4EB973DEE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42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7AD93-1F98-4512-B904-870C796E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4201-1968-4D99-B60D-F210EA19B55C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C0BDE-617B-4DCF-A792-60F9BE4C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A20D3-A0F8-4A71-8A26-29A7EB18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C2D3-5FC9-40BE-90C2-4EB973DEE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825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023E-771B-4F8C-8F7D-104A3C697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7972B-EDC2-490B-83BF-037F4557F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6BA4C-8544-485C-9792-6D8A30F8F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62387-007C-4904-9F22-A361DAD7E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4201-1968-4D99-B60D-F210EA19B55C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10532-27B3-4F0A-B22F-120AD755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2687B-DB1A-4011-ACCA-52FDE72B5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C2D3-5FC9-40BE-90C2-4EB973DEE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6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302FB-06E9-4243-BADA-AF0852AA7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9EA0A3-21C7-4C62-B674-E2D852E06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35FE5-9F6D-4828-9C5C-5219E9245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AC0DA-D0A9-4A9F-9892-175FC6C4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4201-1968-4D99-B60D-F210EA19B55C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BA7D7-A215-4A54-A6E6-259DB6E6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93247-9AFD-4F69-9876-BC0FF244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C2D3-5FC9-40BE-90C2-4EB973DEE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81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F6F6AD-2E1A-4380-9D5E-E73CA3862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91FE2-8416-4CED-AF09-C89B6BECB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68957-2850-4C68-A212-738BAFA54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F4201-1968-4D99-B60D-F210EA19B55C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4E821-9A95-4D1E-B5CE-11477A01B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7107A-4DD6-4768-83EA-4230C5D5A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FC2D3-5FC9-40BE-90C2-4EB973DEE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00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att_input_value.asp" TargetMode="External"/><Relationship Id="rId3" Type="http://schemas.openxmlformats.org/officeDocument/2006/relationships/image" Target="../media/image4.svg"/><Relationship Id="rId7" Type="http://schemas.openxmlformats.org/officeDocument/2006/relationships/hyperlink" Target="https://www.w3schools.com/tags/att_input_step.as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tags/att_input_min.asp" TargetMode="External"/><Relationship Id="rId5" Type="http://schemas.openxmlformats.org/officeDocument/2006/relationships/hyperlink" Target="https://www.w3schools.com/tags/att_input_max.asp" TargetMode="Externa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D90F1D-E741-4843-9559-D018E83FE7D0}"/>
              </a:ext>
            </a:extLst>
          </p:cNvPr>
          <p:cNvSpPr/>
          <p:nvPr/>
        </p:nvSpPr>
        <p:spPr>
          <a:xfrm>
            <a:off x="0" y="4876801"/>
            <a:ext cx="12192000" cy="1981199"/>
          </a:xfrm>
          <a:prstGeom prst="rect">
            <a:avLst/>
          </a:prstGeom>
          <a:solidFill>
            <a:srgbClr val="F3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4F3E48-94BA-42FF-AD9C-1FB392C0B8E7}"/>
              </a:ext>
            </a:extLst>
          </p:cNvPr>
          <p:cNvSpPr/>
          <p:nvPr/>
        </p:nvSpPr>
        <p:spPr>
          <a:xfrm>
            <a:off x="0" y="0"/>
            <a:ext cx="12191999" cy="6068291"/>
          </a:xfrm>
          <a:prstGeom prst="rect">
            <a:avLst/>
          </a:prstGeom>
          <a:solidFill>
            <a:srgbClr val="1A1F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590801-BE39-4155-86B7-608CC289D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8199"/>
            <a:ext cx="12200966" cy="24887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49FE1B-DD46-485E-827A-415A34F73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132" y="561005"/>
            <a:ext cx="1831732" cy="762000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B8DB0BA6-6294-4E97-A4A9-D62AC9A4C6E2}"/>
              </a:ext>
            </a:extLst>
          </p:cNvPr>
          <p:cNvSpPr txBox="1">
            <a:spLocks/>
          </p:cNvSpPr>
          <p:nvPr/>
        </p:nvSpPr>
        <p:spPr>
          <a:xfrm>
            <a:off x="4580545" y="6479165"/>
            <a:ext cx="3021944" cy="3788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dirty="0"/>
              <a:t>Copyright © e-Careers. All Rights Reserved</a:t>
            </a:r>
            <a:endParaRPr lang="en-IN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59A23B-F81D-E1FA-395D-D80D6C4FB0F4}"/>
              </a:ext>
            </a:extLst>
          </p:cNvPr>
          <p:cNvSpPr txBox="1"/>
          <p:nvPr/>
        </p:nvSpPr>
        <p:spPr>
          <a:xfrm>
            <a:off x="1502786" y="1726362"/>
            <a:ext cx="91774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Software Development Skills Bootcamp</a:t>
            </a:r>
          </a:p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Module 1 - HTML</a:t>
            </a:r>
          </a:p>
        </p:txBody>
      </p:sp>
    </p:spTree>
    <p:extLst>
      <p:ext uri="{BB962C8B-B14F-4D97-AF65-F5344CB8AC3E}">
        <p14:creationId xmlns:p14="http://schemas.microsoft.com/office/powerpoint/2010/main" val="1114220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6EA021-5A51-484D-AC0A-6F62D6CDEBFE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6802D7C1-8863-4D1F-83C4-1F11E7969C8D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B64D8B65-013F-435D-9689-4E61E0C60E79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44755946-7E64-4EC4-A509-AC8DAD494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E1EC7C34-2D11-4E9D-AE85-FCC9302801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48E7ECCC-9288-4B2F-B001-31057622B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A8031AD-67BF-4BB2-AA72-DE7C4E8A0E2B}"/>
              </a:ext>
            </a:extLst>
          </p:cNvPr>
          <p:cNvSpPr txBox="1"/>
          <p:nvPr/>
        </p:nvSpPr>
        <p:spPr>
          <a:xfrm>
            <a:off x="2031917" y="501204"/>
            <a:ext cx="812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Quiz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53B8C-3675-49E3-8E4D-3842688CDCE5}"/>
              </a:ext>
            </a:extLst>
          </p:cNvPr>
          <p:cNvSpPr txBox="1"/>
          <p:nvPr/>
        </p:nvSpPr>
        <p:spPr>
          <a:xfrm>
            <a:off x="1532244" y="1836458"/>
            <a:ext cx="8919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Fieldwork 04 Hum Regular" pitchFamily="50" charset="0"/>
              </a:rPr>
              <a:t>The correct sequence of HTML tags for starting a webpage is </a:t>
            </a:r>
            <a:r>
              <a:rPr lang="en-US" sz="2000" dirty="0">
                <a:latin typeface="Fieldwork 04 Hum Regular" pitchFamily="50" charset="0"/>
              </a:rPr>
              <a:t>:-</a:t>
            </a:r>
            <a:endParaRPr lang="en-US" sz="2000" b="0" i="0" dirty="0">
              <a:solidFill>
                <a:srgbClr val="333333"/>
              </a:solidFill>
              <a:effectLst/>
              <a:latin typeface="Fieldwork 04 Hum Regular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79B711-5066-4891-8A45-1CE36C93559C}"/>
              </a:ext>
            </a:extLst>
          </p:cNvPr>
          <p:cNvSpPr txBox="1"/>
          <p:nvPr/>
        </p:nvSpPr>
        <p:spPr>
          <a:xfrm>
            <a:off x="2031917" y="2253093"/>
            <a:ext cx="8919530" cy="2740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50000"/>
              </a:lnSpc>
              <a:buClr>
                <a:schemeClr val="accent2"/>
              </a:buClr>
              <a:buFont typeface="+mj-lt"/>
              <a:buAutoNum type="alphaUcPeriod"/>
            </a:pPr>
            <a:r>
              <a:rPr lang="en-US" dirty="0">
                <a:solidFill>
                  <a:srgbClr val="000000"/>
                </a:solidFill>
                <a:latin typeface="Fieldwork 03 Hum Light" pitchFamily="50" charset="0"/>
              </a:rPr>
              <a:t>Head, Title, HTML, body</a:t>
            </a:r>
          </a:p>
          <a:p>
            <a:pPr marL="342900" indent="-342900" algn="just">
              <a:lnSpc>
                <a:spcPct val="250000"/>
              </a:lnSpc>
              <a:buClr>
                <a:schemeClr val="accent2"/>
              </a:buClr>
              <a:buFont typeface="+mj-lt"/>
              <a:buAutoNum type="alphaUcPeriod"/>
            </a:pPr>
            <a:r>
              <a:rPr lang="en-US" dirty="0">
                <a:solidFill>
                  <a:srgbClr val="000000"/>
                </a:solidFill>
                <a:latin typeface="Fieldwork 03 Hum Light" pitchFamily="50" charset="0"/>
              </a:rPr>
              <a:t>HTML, Body, Title, Head</a:t>
            </a:r>
          </a:p>
          <a:p>
            <a:pPr marL="342900" indent="-342900" algn="just">
              <a:lnSpc>
                <a:spcPct val="250000"/>
              </a:lnSpc>
              <a:buClr>
                <a:schemeClr val="accent2"/>
              </a:buClr>
              <a:buFont typeface="+mj-lt"/>
              <a:buAutoNum type="alphaUcPeriod"/>
            </a:pPr>
            <a:r>
              <a:rPr lang="en-US" dirty="0">
                <a:solidFill>
                  <a:srgbClr val="000000"/>
                </a:solidFill>
                <a:latin typeface="Fieldwork 03 Hum Light" pitchFamily="50" charset="0"/>
              </a:rPr>
              <a:t>HTML, Head, Title, Body</a:t>
            </a:r>
          </a:p>
          <a:p>
            <a:pPr marL="342900" indent="-342900" algn="just">
              <a:lnSpc>
                <a:spcPct val="250000"/>
              </a:lnSpc>
              <a:buClr>
                <a:schemeClr val="accent2"/>
              </a:buClr>
              <a:buFont typeface="+mj-lt"/>
              <a:buAutoNum type="alphaUcPeriod"/>
            </a:pPr>
            <a:r>
              <a:rPr lang="en-US" dirty="0">
                <a:solidFill>
                  <a:srgbClr val="000000"/>
                </a:solidFill>
                <a:latin typeface="Fieldwork 03 Hum Light" pitchFamily="50" charset="0"/>
              </a:rPr>
              <a:t>HTML, Head, Title, Body</a:t>
            </a:r>
            <a:endParaRPr lang="en-US" dirty="0">
              <a:solidFill>
                <a:srgbClr val="202122"/>
              </a:solidFill>
              <a:latin typeface="Fieldwork 03 Hu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420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6EA021-5A51-484D-AC0A-6F62D6CDEBFE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6802D7C1-8863-4D1F-83C4-1F11E7969C8D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B64D8B65-013F-435D-9689-4E61E0C60E79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44755946-7E64-4EC4-A509-AC8DAD494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E1EC7C34-2D11-4E9D-AE85-FCC9302801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48E7ECCC-9288-4B2F-B001-31057622B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A8031AD-67BF-4BB2-AA72-DE7C4E8A0E2B}"/>
              </a:ext>
            </a:extLst>
          </p:cNvPr>
          <p:cNvSpPr txBox="1"/>
          <p:nvPr/>
        </p:nvSpPr>
        <p:spPr>
          <a:xfrm>
            <a:off x="2031917" y="501204"/>
            <a:ext cx="812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Quiz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53B8C-3675-49E3-8E4D-3842688CDCE5}"/>
              </a:ext>
            </a:extLst>
          </p:cNvPr>
          <p:cNvSpPr txBox="1"/>
          <p:nvPr/>
        </p:nvSpPr>
        <p:spPr>
          <a:xfrm>
            <a:off x="1532244" y="1836458"/>
            <a:ext cx="8919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Fieldwork 04 Hum Regular" pitchFamily="50" charset="0"/>
              </a:rPr>
              <a:t>Which character is used to represent the closing of a tag in HTML?</a:t>
            </a:r>
            <a:endParaRPr lang="en-IN" sz="2000" dirty="0">
              <a:latin typeface="Fieldwork 04 Hum Regular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79B711-5066-4891-8A45-1CE36C93559C}"/>
              </a:ext>
            </a:extLst>
          </p:cNvPr>
          <p:cNvSpPr txBox="1"/>
          <p:nvPr/>
        </p:nvSpPr>
        <p:spPr>
          <a:xfrm>
            <a:off x="2031917" y="2253093"/>
            <a:ext cx="8919530" cy="2739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50000"/>
              </a:lnSpc>
              <a:buClr>
                <a:schemeClr val="accent2"/>
              </a:buClr>
              <a:buFont typeface="+mj-lt"/>
              <a:buAutoNum type="alphaUcPeriod"/>
            </a:pPr>
            <a:r>
              <a:rPr lang="en-US" dirty="0">
                <a:solidFill>
                  <a:srgbClr val="000000"/>
                </a:solidFill>
                <a:latin typeface="Fieldwork 04 Hum Regular" pitchFamily="50" charset="0"/>
              </a:rPr>
              <a:t>\ </a:t>
            </a:r>
          </a:p>
          <a:p>
            <a:pPr marL="342900" indent="-342900" algn="just">
              <a:lnSpc>
                <a:spcPct val="250000"/>
              </a:lnSpc>
              <a:buClr>
                <a:schemeClr val="accent2"/>
              </a:buClr>
              <a:buFont typeface="+mj-lt"/>
              <a:buAutoNum type="alphaUcPeriod"/>
            </a:pPr>
            <a:r>
              <a:rPr lang="en-US" dirty="0">
                <a:solidFill>
                  <a:srgbClr val="000000"/>
                </a:solidFill>
                <a:latin typeface="Fieldwork 04 Hum Regular" pitchFamily="50" charset="0"/>
              </a:rPr>
              <a:t>! </a:t>
            </a:r>
          </a:p>
          <a:p>
            <a:pPr marL="342900" indent="-342900" algn="just">
              <a:lnSpc>
                <a:spcPct val="250000"/>
              </a:lnSpc>
              <a:buClr>
                <a:schemeClr val="accent2"/>
              </a:buClr>
              <a:buFont typeface="+mj-lt"/>
              <a:buAutoNum type="alphaUcPeriod"/>
            </a:pPr>
            <a:r>
              <a:rPr lang="en-US" dirty="0">
                <a:solidFill>
                  <a:srgbClr val="000000"/>
                </a:solidFill>
                <a:latin typeface="Fieldwork 04 Hum Regular" pitchFamily="50" charset="0"/>
              </a:rPr>
              <a:t>/</a:t>
            </a:r>
          </a:p>
          <a:p>
            <a:pPr marL="342900" indent="-342900" algn="just">
              <a:lnSpc>
                <a:spcPct val="250000"/>
              </a:lnSpc>
              <a:buClr>
                <a:schemeClr val="accent2"/>
              </a:buClr>
              <a:buFont typeface="+mj-lt"/>
              <a:buAutoNum type="alphaUcPeriod"/>
            </a:pPr>
            <a:r>
              <a:rPr lang="en-US" dirty="0">
                <a:solidFill>
                  <a:srgbClr val="000000"/>
                </a:solidFill>
                <a:latin typeface="Fieldwork 04 Hum Regular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3372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D90F1D-E741-4843-9559-D018E83FE7D0}"/>
              </a:ext>
            </a:extLst>
          </p:cNvPr>
          <p:cNvSpPr/>
          <p:nvPr/>
        </p:nvSpPr>
        <p:spPr>
          <a:xfrm>
            <a:off x="0" y="4876801"/>
            <a:ext cx="12192000" cy="1981199"/>
          </a:xfrm>
          <a:prstGeom prst="rect">
            <a:avLst/>
          </a:prstGeom>
          <a:solidFill>
            <a:srgbClr val="F3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4F3E48-94BA-42FF-AD9C-1FB392C0B8E7}"/>
              </a:ext>
            </a:extLst>
          </p:cNvPr>
          <p:cNvSpPr/>
          <p:nvPr/>
        </p:nvSpPr>
        <p:spPr>
          <a:xfrm>
            <a:off x="0" y="0"/>
            <a:ext cx="12191999" cy="6068291"/>
          </a:xfrm>
          <a:prstGeom prst="rect">
            <a:avLst/>
          </a:prstGeom>
          <a:solidFill>
            <a:srgbClr val="1A1F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590801-BE39-4155-86B7-608CC289D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8199"/>
            <a:ext cx="12200966" cy="24887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7E297B-01B4-4F0A-AD06-164EFD0D687B}"/>
              </a:ext>
            </a:extLst>
          </p:cNvPr>
          <p:cNvSpPr txBox="1"/>
          <p:nvPr/>
        </p:nvSpPr>
        <p:spPr>
          <a:xfrm>
            <a:off x="2031916" y="2413337"/>
            <a:ext cx="81281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chemeClr val="bg1"/>
                </a:solidFill>
                <a:latin typeface="Fieldwork 06 Geo Bold" pitchFamily="50" charset="0"/>
              </a:rPr>
              <a:t>Quiz Ends</a:t>
            </a:r>
          </a:p>
        </p:txBody>
      </p:sp>
    </p:spTree>
    <p:extLst>
      <p:ext uri="{BB962C8B-B14F-4D97-AF65-F5344CB8AC3E}">
        <p14:creationId xmlns:p14="http://schemas.microsoft.com/office/powerpoint/2010/main" val="3100358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6EA021-5A51-484D-AC0A-6F62D6CDEBFE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6802D7C1-8863-4D1F-83C4-1F11E7969C8D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B64D8B65-013F-435D-9689-4E61E0C60E79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44755946-7E64-4EC4-A509-AC8DAD494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E1EC7C34-2D11-4E9D-AE85-FCC9302801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48E7ECCC-9288-4B2F-B001-31057622B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8BD5A6-A762-4F75-BAE9-B89EBC4DABAE}"/>
              </a:ext>
            </a:extLst>
          </p:cNvPr>
          <p:cNvSpPr txBox="1"/>
          <p:nvPr/>
        </p:nvSpPr>
        <p:spPr>
          <a:xfrm>
            <a:off x="1513568" y="1869127"/>
            <a:ext cx="3336144" cy="2803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Fieldwork 04 Hum Regular" pitchFamily="50" charset="0"/>
              </a:rPr>
              <a:t>Logical Tags are used in HTML to display the text according to the logical styles. Following are the Logical tags commonly used in HTML.</a:t>
            </a:r>
            <a:endParaRPr lang="en-IN" sz="2000" dirty="0">
              <a:latin typeface="Fieldwork 04 Hum Regular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62CE53-6B6F-43A9-B243-5D6980B73293}"/>
              </a:ext>
            </a:extLst>
          </p:cNvPr>
          <p:cNvSpPr txBox="1"/>
          <p:nvPr/>
        </p:nvSpPr>
        <p:spPr>
          <a:xfrm>
            <a:off x="2652559" y="524095"/>
            <a:ext cx="6678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Logical and Physical Tags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01DD0EC-58CE-4058-9FE0-C733DDECD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7432" y="1680260"/>
            <a:ext cx="2463105" cy="349747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7A62120-9DF2-4DCD-B337-DA7F16AF5061}"/>
              </a:ext>
            </a:extLst>
          </p:cNvPr>
          <p:cNvGrpSpPr/>
          <p:nvPr/>
        </p:nvGrpSpPr>
        <p:grpSpPr>
          <a:xfrm>
            <a:off x="7778255" y="1680260"/>
            <a:ext cx="2666239" cy="2825947"/>
            <a:chOff x="5151736" y="2184553"/>
            <a:chExt cx="3258335" cy="345351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4D0864A-722A-4CBB-9ABC-380D16A2F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51736" y="2184553"/>
              <a:ext cx="3258335" cy="51893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1C871D7-0328-4F9C-BF71-8C2CBE63B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74372" y="2670967"/>
              <a:ext cx="3235699" cy="29670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2008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6EA021-5A51-484D-AC0A-6F62D6CDEBFE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6802D7C1-8863-4D1F-83C4-1F11E7969C8D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B64D8B65-013F-435D-9689-4E61E0C60E79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44755946-7E64-4EC4-A509-AC8DAD494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E1EC7C34-2D11-4E9D-AE85-FCC9302801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48E7ECCC-9288-4B2F-B001-31057622B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8BD5A6-A762-4F75-BAE9-B89EBC4DABAE}"/>
              </a:ext>
            </a:extLst>
          </p:cNvPr>
          <p:cNvSpPr txBox="1"/>
          <p:nvPr/>
        </p:nvSpPr>
        <p:spPr>
          <a:xfrm>
            <a:off x="1513568" y="1869127"/>
            <a:ext cx="3195930" cy="2803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Fieldwork 04 Hum Regular" pitchFamily="50" charset="0"/>
              </a:rPr>
              <a:t>Physical Tags are used in HTML to provide actual physical formatting to the text. Following are the Physical tags commonly used in HTML.</a:t>
            </a:r>
            <a:endParaRPr lang="en-IN" sz="2000" dirty="0">
              <a:latin typeface="Fieldwork 04 Hum Regular" pitchFamily="50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4171D8-1475-4DFC-A315-F2106BB85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0342" y="1589077"/>
            <a:ext cx="2537283" cy="36764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EE383C8-E283-4A62-B475-1AFCC65C4F4B}"/>
              </a:ext>
            </a:extLst>
          </p:cNvPr>
          <p:cNvSpPr txBox="1"/>
          <p:nvPr/>
        </p:nvSpPr>
        <p:spPr>
          <a:xfrm>
            <a:off x="2652559" y="524095"/>
            <a:ext cx="6678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Logical and Physical Tags</a:t>
            </a:r>
          </a:p>
        </p:txBody>
      </p:sp>
    </p:spTree>
    <p:extLst>
      <p:ext uri="{BB962C8B-B14F-4D97-AF65-F5344CB8AC3E}">
        <p14:creationId xmlns:p14="http://schemas.microsoft.com/office/powerpoint/2010/main" val="986714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6EA021-5A51-484D-AC0A-6F62D6CDEBFE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6802D7C1-8863-4D1F-83C4-1F11E7969C8D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B64D8B65-013F-435D-9689-4E61E0C60E79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44755946-7E64-4EC4-A509-AC8DAD494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E1EC7C34-2D11-4E9D-AE85-FCC9302801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48E7ECCC-9288-4B2F-B001-31057622B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8BD5A6-A762-4F75-BAE9-B89EBC4DABAE}"/>
              </a:ext>
            </a:extLst>
          </p:cNvPr>
          <p:cNvSpPr txBox="1"/>
          <p:nvPr/>
        </p:nvSpPr>
        <p:spPr>
          <a:xfrm>
            <a:off x="1513568" y="1869127"/>
            <a:ext cx="3195930" cy="2341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Fieldwork 04 Hum Regular" pitchFamily="50" charset="0"/>
              </a:rPr>
              <a:t>A semantic element clearly describes its meaning to both the browser and the developer.</a:t>
            </a:r>
            <a:endParaRPr lang="en-IN" sz="2000" dirty="0">
              <a:latin typeface="Fieldwork 04 Hum Regular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E383C8-E283-4A62-B475-1AFCC65C4F4B}"/>
              </a:ext>
            </a:extLst>
          </p:cNvPr>
          <p:cNvSpPr txBox="1"/>
          <p:nvPr/>
        </p:nvSpPr>
        <p:spPr>
          <a:xfrm>
            <a:off x="2652559" y="524095"/>
            <a:ext cx="6678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Semantic Elements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0F5B86-85A2-4F1B-A28A-693AEF5F170E}"/>
              </a:ext>
            </a:extLst>
          </p:cNvPr>
          <p:cNvSpPr txBox="1"/>
          <p:nvPr/>
        </p:nvSpPr>
        <p:spPr>
          <a:xfrm>
            <a:off x="4206237" y="1875253"/>
            <a:ext cx="6604869" cy="3104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dirty="0">
                <a:latin typeface="Fieldwork 03 Hum Light" pitchFamily="50" charset="0"/>
              </a:rPr>
              <a:t>&lt;article&gt;   -- 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specifies independent, self-contained content.</a:t>
            </a:r>
            <a:endParaRPr lang="en-IN" sz="1200" dirty="0">
              <a:latin typeface="Fieldwork 03 Hum Light" pitchFamily="50" charset="0"/>
            </a:endParaRPr>
          </a:p>
          <a:p>
            <a:pPr>
              <a:lnSpc>
                <a:spcPct val="150000"/>
              </a:lnSpc>
            </a:pPr>
            <a:r>
              <a:rPr lang="en-IN" sz="1200" dirty="0">
                <a:latin typeface="Fieldwork 03 Hum Light" pitchFamily="50" charset="0"/>
              </a:rPr>
              <a:t>&lt;aside&gt;   --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defines some content aside from the content it is placed in</a:t>
            </a:r>
            <a:endParaRPr lang="en-IN" sz="1200" dirty="0">
              <a:latin typeface="Fieldwork 03 Hum Light" pitchFamily="50" charset="0"/>
            </a:endParaRPr>
          </a:p>
          <a:p>
            <a:pPr>
              <a:lnSpc>
                <a:spcPct val="150000"/>
              </a:lnSpc>
            </a:pPr>
            <a:r>
              <a:rPr lang="en-IN" sz="1200" dirty="0">
                <a:latin typeface="Fieldwork 03 Hum Light" pitchFamily="50" charset="0"/>
              </a:rPr>
              <a:t>&lt;details&gt; --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specifies additional details that the user can open and close on demand.</a:t>
            </a:r>
            <a:endParaRPr lang="en-IN" sz="1200" dirty="0">
              <a:latin typeface="Fieldwork 03 Hum Light" pitchFamily="50" charset="0"/>
            </a:endParaRPr>
          </a:p>
          <a:p>
            <a:pPr>
              <a:lnSpc>
                <a:spcPct val="150000"/>
              </a:lnSpc>
            </a:pPr>
            <a:r>
              <a:rPr lang="en-IN" sz="1200" dirty="0">
                <a:latin typeface="Fieldwork 03 Hum Light" pitchFamily="50" charset="0"/>
              </a:rPr>
              <a:t>&lt;footer&gt; --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defines a footer for a document or section.</a:t>
            </a:r>
            <a:endParaRPr lang="en-IN" sz="1200" dirty="0">
              <a:latin typeface="Fieldwork 03 Hum Light" pitchFamily="50" charset="0"/>
            </a:endParaRPr>
          </a:p>
          <a:p>
            <a:pPr>
              <a:lnSpc>
                <a:spcPct val="150000"/>
              </a:lnSpc>
            </a:pPr>
            <a:r>
              <a:rPr lang="en-IN" sz="1200" dirty="0">
                <a:latin typeface="Fieldwork 03 Hum Light" pitchFamily="50" charset="0"/>
              </a:rPr>
              <a:t>&lt;header&gt; --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represents a container for introductory content or a set of navigational links.</a:t>
            </a:r>
            <a:endParaRPr lang="en-IN" sz="1200" dirty="0">
              <a:latin typeface="Fieldwork 03 Hum Light" pitchFamily="50" charset="0"/>
            </a:endParaRPr>
          </a:p>
          <a:p>
            <a:pPr>
              <a:lnSpc>
                <a:spcPct val="150000"/>
              </a:lnSpc>
            </a:pPr>
            <a:r>
              <a:rPr lang="en-IN" sz="1200" dirty="0">
                <a:latin typeface="Fieldwork 03 Hum Light" pitchFamily="50" charset="0"/>
              </a:rPr>
              <a:t>&lt;main&gt; -- specifies main content of a document.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Fieldwork 03 Hum Light" pitchFamily="50" charset="0"/>
              </a:rPr>
              <a:t>&lt;mark&gt; --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defines text that should be marked or highlighted.</a:t>
            </a:r>
            <a:endParaRPr lang="en-IN" sz="1200" dirty="0">
              <a:latin typeface="Fieldwork 03 Hum Light" pitchFamily="50" charset="0"/>
            </a:endParaRPr>
          </a:p>
          <a:p>
            <a:pPr>
              <a:lnSpc>
                <a:spcPct val="150000"/>
              </a:lnSpc>
            </a:pPr>
            <a:r>
              <a:rPr lang="en-IN" sz="1200" dirty="0">
                <a:latin typeface="Fieldwork 03 Hum Light" pitchFamily="50" charset="0"/>
              </a:rPr>
              <a:t>&lt;nav&gt; --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tag defines a set of navigation links.</a:t>
            </a:r>
            <a:endParaRPr lang="en-IN" sz="1200" dirty="0">
              <a:latin typeface="Fieldwork 03 Hum Light" pitchFamily="50" charset="0"/>
            </a:endParaRPr>
          </a:p>
          <a:p>
            <a:pPr>
              <a:lnSpc>
                <a:spcPct val="150000"/>
              </a:lnSpc>
            </a:pPr>
            <a:r>
              <a:rPr lang="en-IN" sz="1200" dirty="0">
                <a:latin typeface="Fieldwork 03 Hum Light" pitchFamily="50" charset="0"/>
              </a:rPr>
              <a:t>&lt;section&gt; -- 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defines a section in a document.</a:t>
            </a:r>
            <a:endParaRPr lang="en-IN" sz="1200" dirty="0">
              <a:latin typeface="Fieldwork 03 Hum Light" pitchFamily="50" charset="0"/>
            </a:endParaRPr>
          </a:p>
          <a:p>
            <a:pPr>
              <a:lnSpc>
                <a:spcPct val="150000"/>
              </a:lnSpc>
            </a:pPr>
            <a:r>
              <a:rPr lang="en-IN" sz="1200" dirty="0">
                <a:latin typeface="Fieldwork 03 Hum Light" pitchFamily="50" charset="0"/>
              </a:rPr>
              <a:t>&lt;summary&gt; --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defines a visible heading for the </a:t>
            </a:r>
            <a:r>
              <a:rPr lang="en-US" sz="1200" dirty="0">
                <a:latin typeface="Fieldwork 03 Hum Light" pitchFamily="50" charset="0"/>
              </a:rPr>
              <a:t>&lt;details&gt;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 element. The heading can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Fieldwork 03 Hum Light" pitchFamily="50" charset="0"/>
              </a:rPr>
              <a:t>	    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eldwork 03 Hum Light" pitchFamily="50" charset="0"/>
              </a:rPr>
              <a:t> be clicked to view/hide the details.</a:t>
            </a:r>
            <a:endParaRPr lang="en-IN" sz="1200" dirty="0">
              <a:latin typeface="Fieldwork 03 Hu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909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6EA021-5A51-484D-AC0A-6F62D6CDEBFE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6802D7C1-8863-4D1F-83C4-1F11E7969C8D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B64D8B65-013F-435D-9689-4E61E0C60E79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44755946-7E64-4EC4-A509-AC8DAD494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E1EC7C34-2D11-4E9D-AE85-FCC9302801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48E7ECCC-9288-4B2F-B001-31057622B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8BD5A6-A762-4F75-BAE9-B89EBC4DABAE}"/>
              </a:ext>
            </a:extLst>
          </p:cNvPr>
          <p:cNvSpPr txBox="1"/>
          <p:nvPr/>
        </p:nvSpPr>
        <p:spPr>
          <a:xfrm>
            <a:off x="1513567" y="1974690"/>
            <a:ext cx="891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Fieldwork 04 Hum Regular" pitchFamily="50" charset="0"/>
              </a:rPr>
              <a:t>A commonly used entity in HTML is the non-breaking space: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E383C8-E283-4A62-B475-1AFCC65C4F4B}"/>
              </a:ext>
            </a:extLst>
          </p:cNvPr>
          <p:cNvSpPr txBox="1"/>
          <p:nvPr/>
        </p:nvSpPr>
        <p:spPr>
          <a:xfrm>
            <a:off x="2652559" y="524095"/>
            <a:ext cx="6678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Managing Space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D03284-1621-4436-ABEF-4AF4162187CD}"/>
              </a:ext>
            </a:extLst>
          </p:cNvPr>
          <p:cNvSpPr txBox="1"/>
          <p:nvPr/>
        </p:nvSpPr>
        <p:spPr>
          <a:xfrm>
            <a:off x="2652560" y="2700098"/>
            <a:ext cx="3549458" cy="14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Fieldwork 03 Hum Light" pitchFamily="50" charset="0"/>
              </a:rPr>
              <a:t>&amp;</a:t>
            </a:r>
            <a:r>
              <a:rPr lang="en-US" sz="2000" dirty="0" err="1">
                <a:solidFill>
                  <a:srgbClr val="000000"/>
                </a:solidFill>
                <a:latin typeface="Fieldwork 03 Hum Light" pitchFamily="50" charset="0"/>
              </a:rPr>
              <a:t>nbsp</a:t>
            </a:r>
            <a:r>
              <a:rPr lang="en-US" sz="2000" dirty="0">
                <a:solidFill>
                  <a:srgbClr val="000000"/>
                </a:solidFill>
                <a:latin typeface="Fieldwork 03 Hum Light" pitchFamily="50" charset="0"/>
              </a:rPr>
              <a:t>; 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Fieldwork 03 Hum Light" pitchFamily="50" charset="0"/>
              </a:rPr>
              <a:t>&amp;</a:t>
            </a:r>
            <a:r>
              <a:rPr lang="en-US" sz="2000" dirty="0" err="1">
                <a:solidFill>
                  <a:srgbClr val="000000"/>
                </a:solidFill>
                <a:latin typeface="Fieldwork 03 Hum Light" pitchFamily="50" charset="0"/>
              </a:rPr>
              <a:t>ensp</a:t>
            </a:r>
            <a:r>
              <a:rPr lang="en-US" sz="2000" dirty="0">
                <a:solidFill>
                  <a:srgbClr val="000000"/>
                </a:solidFill>
                <a:latin typeface="Fieldwork 03 Hum Light" pitchFamily="50" charset="0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Fieldwork 03 Hum Light" pitchFamily="50" charset="0"/>
              </a:rPr>
              <a:t>&amp;</a:t>
            </a:r>
            <a:r>
              <a:rPr lang="en-US" sz="2000" dirty="0" err="1">
                <a:solidFill>
                  <a:srgbClr val="000000"/>
                </a:solidFill>
                <a:latin typeface="Fieldwork 03 Hum Light" pitchFamily="50" charset="0"/>
              </a:rPr>
              <a:t>emsp</a:t>
            </a:r>
            <a:r>
              <a:rPr lang="en-US" sz="2000" dirty="0">
                <a:solidFill>
                  <a:srgbClr val="000000"/>
                </a:solidFill>
                <a:latin typeface="Fieldwork 03 Hum Light" pitchFamily="50" charset="0"/>
              </a:rPr>
              <a:t>;</a:t>
            </a:r>
            <a:endParaRPr lang="en-IN" sz="2000" dirty="0">
              <a:latin typeface="Fieldwork 03 Hu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431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D90F1D-E741-4843-9559-D018E83FE7D0}"/>
              </a:ext>
            </a:extLst>
          </p:cNvPr>
          <p:cNvSpPr/>
          <p:nvPr/>
        </p:nvSpPr>
        <p:spPr>
          <a:xfrm>
            <a:off x="0" y="4876801"/>
            <a:ext cx="12192000" cy="1981199"/>
          </a:xfrm>
          <a:prstGeom prst="rect">
            <a:avLst/>
          </a:prstGeom>
          <a:solidFill>
            <a:srgbClr val="F3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4F3E48-94BA-42FF-AD9C-1FB392C0B8E7}"/>
              </a:ext>
            </a:extLst>
          </p:cNvPr>
          <p:cNvSpPr/>
          <p:nvPr/>
        </p:nvSpPr>
        <p:spPr>
          <a:xfrm>
            <a:off x="0" y="0"/>
            <a:ext cx="12191999" cy="6068291"/>
          </a:xfrm>
          <a:prstGeom prst="rect">
            <a:avLst/>
          </a:prstGeom>
          <a:solidFill>
            <a:srgbClr val="1A1F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590801-BE39-4155-86B7-608CC289D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8199"/>
            <a:ext cx="12200966" cy="24887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7E297B-01B4-4F0A-AD06-164EFD0D687B}"/>
              </a:ext>
            </a:extLst>
          </p:cNvPr>
          <p:cNvSpPr txBox="1"/>
          <p:nvPr/>
        </p:nvSpPr>
        <p:spPr>
          <a:xfrm>
            <a:off x="2031916" y="2413337"/>
            <a:ext cx="81281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chemeClr val="bg1"/>
                </a:solidFill>
                <a:latin typeface="Fieldwork 06 Geo Bold" pitchFamily="50" charset="0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2160473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6EA021-5A51-484D-AC0A-6F62D6CDEBFE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6802D7C1-8863-4D1F-83C4-1F11E7969C8D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B64D8B65-013F-435D-9689-4E61E0C60E79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44755946-7E64-4EC4-A509-AC8DAD494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E1EC7C34-2D11-4E9D-AE85-FCC9302801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48E7ECCC-9288-4B2F-B001-31057622B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A8031AD-67BF-4BB2-AA72-DE7C4E8A0E2B}"/>
              </a:ext>
            </a:extLst>
          </p:cNvPr>
          <p:cNvSpPr txBox="1"/>
          <p:nvPr/>
        </p:nvSpPr>
        <p:spPr>
          <a:xfrm>
            <a:off x="2031917" y="501204"/>
            <a:ext cx="812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Quiz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53B8C-3675-49E3-8E4D-3842688CDCE5}"/>
              </a:ext>
            </a:extLst>
          </p:cNvPr>
          <p:cNvSpPr txBox="1"/>
          <p:nvPr/>
        </p:nvSpPr>
        <p:spPr>
          <a:xfrm>
            <a:off x="1532244" y="1836458"/>
            <a:ext cx="8919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ieldwork 04 Hum Regular" pitchFamily="50" charset="0"/>
              </a:rPr>
              <a:t>Which of the following element is responsible for making the text bold in HTML?</a:t>
            </a:r>
            <a:endParaRPr lang="en-IN" sz="2000" dirty="0">
              <a:latin typeface="Fieldwork 04 Hum Regular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79B711-5066-4891-8A45-1CE36C93559C}"/>
              </a:ext>
            </a:extLst>
          </p:cNvPr>
          <p:cNvSpPr txBox="1"/>
          <p:nvPr/>
        </p:nvSpPr>
        <p:spPr>
          <a:xfrm>
            <a:off x="2031917" y="2446153"/>
            <a:ext cx="8919530" cy="2740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50000"/>
              </a:lnSpc>
              <a:buClr>
                <a:schemeClr val="accent2"/>
              </a:buClr>
              <a:buFont typeface="+mj-lt"/>
              <a:buAutoNum type="alphaUcPeriod"/>
            </a:pPr>
            <a:r>
              <a:rPr lang="en-US" dirty="0">
                <a:solidFill>
                  <a:srgbClr val="000000"/>
                </a:solidFill>
                <a:latin typeface="Fieldwork 03 Geo Light" pitchFamily="50" charset="0"/>
              </a:rPr>
              <a:t>&lt;pre&gt;</a:t>
            </a:r>
          </a:p>
          <a:p>
            <a:pPr marL="342900" indent="-342900" algn="just">
              <a:lnSpc>
                <a:spcPct val="250000"/>
              </a:lnSpc>
              <a:buClr>
                <a:schemeClr val="accent2"/>
              </a:buClr>
              <a:buFont typeface="+mj-lt"/>
              <a:buAutoNum type="alphaUcPeriod"/>
            </a:pPr>
            <a:r>
              <a:rPr lang="en-US" dirty="0">
                <a:solidFill>
                  <a:srgbClr val="000000"/>
                </a:solidFill>
                <a:latin typeface="Fieldwork 03 Geo Light" pitchFamily="50" charset="0"/>
              </a:rPr>
              <a:t>&lt;b&gt;</a:t>
            </a:r>
          </a:p>
          <a:p>
            <a:pPr marL="342900" indent="-342900" algn="just">
              <a:lnSpc>
                <a:spcPct val="250000"/>
              </a:lnSpc>
              <a:buClr>
                <a:schemeClr val="accent2"/>
              </a:buClr>
              <a:buFont typeface="+mj-lt"/>
              <a:buAutoNum type="alphaUcPeriod"/>
            </a:pPr>
            <a:r>
              <a:rPr lang="en-US" dirty="0">
                <a:solidFill>
                  <a:srgbClr val="000000"/>
                </a:solidFill>
                <a:latin typeface="Fieldwork 03 Geo Light" pitchFamily="50" charset="0"/>
              </a:rPr>
              <a:t>&lt;a&gt;</a:t>
            </a:r>
          </a:p>
          <a:p>
            <a:pPr marL="342900" indent="-342900" algn="just">
              <a:lnSpc>
                <a:spcPct val="250000"/>
              </a:lnSpc>
              <a:buClr>
                <a:schemeClr val="accent2"/>
              </a:buClr>
              <a:buFont typeface="+mj-lt"/>
              <a:buAutoNum type="alphaUcPeriod"/>
            </a:pPr>
            <a:r>
              <a:rPr lang="en-US" dirty="0">
                <a:solidFill>
                  <a:srgbClr val="000000"/>
                </a:solidFill>
                <a:latin typeface="Fieldwork 03 Geo Light" pitchFamily="50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Fieldwork 03 Geo Light" pitchFamily="50" charset="0"/>
              </a:rPr>
              <a:t>br</a:t>
            </a:r>
            <a:r>
              <a:rPr lang="en-US" dirty="0">
                <a:solidFill>
                  <a:srgbClr val="000000"/>
                </a:solidFill>
                <a:latin typeface="Fieldwork 03 Geo Light" pitchFamily="50" charset="0"/>
              </a:rPr>
              <a:t>&gt; </a:t>
            </a:r>
            <a:endParaRPr lang="en-US" dirty="0">
              <a:solidFill>
                <a:srgbClr val="202122"/>
              </a:solidFill>
              <a:latin typeface="Fieldwork 03 Geo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570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D90F1D-E741-4843-9559-D018E83FE7D0}"/>
              </a:ext>
            </a:extLst>
          </p:cNvPr>
          <p:cNvSpPr/>
          <p:nvPr/>
        </p:nvSpPr>
        <p:spPr>
          <a:xfrm>
            <a:off x="0" y="4876801"/>
            <a:ext cx="12192000" cy="1981199"/>
          </a:xfrm>
          <a:prstGeom prst="rect">
            <a:avLst/>
          </a:prstGeom>
          <a:solidFill>
            <a:srgbClr val="F3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4F3E48-94BA-42FF-AD9C-1FB392C0B8E7}"/>
              </a:ext>
            </a:extLst>
          </p:cNvPr>
          <p:cNvSpPr/>
          <p:nvPr/>
        </p:nvSpPr>
        <p:spPr>
          <a:xfrm>
            <a:off x="0" y="0"/>
            <a:ext cx="12191999" cy="6068291"/>
          </a:xfrm>
          <a:prstGeom prst="rect">
            <a:avLst/>
          </a:prstGeom>
          <a:solidFill>
            <a:srgbClr val="1A1F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590801-BE39-4155-86B7-608CC289D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8199"/>
            <a:ext cx="12200966" cy="24887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7E297B-01B4-4F0A-AD06-164EFD0D687B}"/>
              </a:ext>
            </a:extLst>
          </p:cNvPr>
          <p:cNvSpPr txBox="1"/>
          <p:nvPr/>
        </p:nvSpPr>
        <p:spPr>
          <a:xfrm>
            <a:off x="2031916" y="2413337"/>
            <a:ext cx="81281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chemeClr val="bg1"/>
                </a:solidFill>
                <a:latin typeface="Fieldwork 06 Geo Bold" pitchFamily="50" charset="0"/>
              </a:rPr>
              <a:t>Quiz Ends</a:t>
            </a:r>
          </a:p>
        </p:txBody>
      </p:sp>
    </p:spTree>
    <p:extLst>
      <p:ext uri="{BB962C8B-B14F-4D97-AF65-F5344CB8AC3E}">
        <p14:creationId xmlns:p14="http://schemas.microsoft.com/office/powerpoint/2010/main" val="32860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284C3B-C394-4B80-978C-7D72052C0DE4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44D24EDF-ECC5-4515-B665-4285C25A2D29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FA8F2-1545-4E73-84B5-8F6D93A70740}"/>
              </a:ext>
            </a:extLst>
          </p:cNvPr>
          <p:cNvSpPr txBox="1"/>
          <p:nvPr/>
        </p:nvSpPr>
        <p:spPr>
          <a:xfrm>
            <a:off x="3943315" y="512857"/>
            <a:ext cx="430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Today’s  Agenda</a:t>
            </a:r>
          </a:p>
        </p:txBody>
      </p:sp>
      <p:pic>
        <p:nvPicPr>
          <p:cNvPr id="6" name="Graphic 4">
            <a:extLst>
              <a:ext uri="{FF2B5EF4-FFF2-40B4-BE49-F238E27FC236}">
                <a16:creationId xmlns:a16="http://schemas.microsoft.com/office/drawing/2014/main" id="{3AE984D4-AE49-4225-8039-241F35C66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pic>
        <p:nvPicPr>
          <p:cNvPr id="8" name="Picture 7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70F9E40-0AC4-43DC-A058-E322B1356F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9" name="Picture 8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6866A91A-A642-4CC5-818D-D4ECFD22EB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C87A70E8-1FA3-43C5-912E-6D6BED2BF4BB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30160F-5AFA-4E89-B3AF-46E9CB9A5B08}"/>
              </a:ext>
            </a:extLst>
          </p:cNvPr>
          <p:cNvSpPr txBox="1"/>
          <p:nvPr/>
        </p:nvSpPr>
        <p:spPr>
          <a:xfrm>
            <a:off x="1857428" y="1722131"/>
            <a:ext cx="78423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Fieldwork 05 Geo Demibold" pitchFamily="50" charset="0"/>
              </a:rPr>
              <a:t>Introduction to HTML</a:t>
            </a:r>
          </a:p>
          <a:p>
            <a:pPr marL="285750" indent="-285750">
              <a:lnSpc>
                <a:spcPct val="2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Fieldwork 05 Geo Demibold" pitchFamily="50" charset="0"/>
              </a:rPr>
              <a:t>Where to write the code? – IDE</a:t>
            </a:r>
          </a:p>
          <a:p>
            <a:pPr marL="285750" indent="-285750">
              <a:lnSpc>
                <a:spcPct val="2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Fieldwork 05 Geo Demibold" pitchFamily="50" charset="0"/>
              </a:rPr>
              <a:t>Where to put the code? – Git and GitHub</a:t>
            </a:r>
          </a:p>
          <a:p>
            <a:pPr>
              <a:buClr>
                <a:schemeClr val="accent2"/>
              </a:buClr>
            </a:pPr>
            <a:endParaRPr lang="en-US" dirty="0">
              <a:latin typeface="Fieldwork 05 Geo Demi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373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6EA021-5A51-484D-AC0A-6F62D6CDEBFE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6802D7C1-8863-4D1F-83C4-1F11E7969C8D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B64D8B65-013F-435D-9689-4E61E0C60E79}"/>
              </a:ext>
            </a:extLst>
          </p:cNvPr>
          <p:cNvSpPr/>
          <p:nvPr/>
        </p:nvSpPr>
        <p:spPr>
          <a:xfrm>
            <a:off x="1409164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44755946-7E64-4EC4-A509-AC8DAD494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E1EC7C34-2D11-4E9D-AE85-FCC9302801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48E7ECCC-9288-4B2F-B001-31057622B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A8031AD-67BF-4BB2-AA72-DE7C4E8A0E2B}"/>
              </a:ext>
            </a:extLst>
          </p:cNvPr>
          <p:cNvSpPr txBox="1"/>
          <p:nvPr/>
        </p:nvSpPr>
        <p:spPr>
          <a:xfrm>
            <a:off x="2031917" y="501204"/>
            <a:ext cx="812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HTML </a:t>
            </a:r>
            <a:r>
              <a:rPr lang="en-IN" sz="4000" b="1" dirty="0" err="1">
                <a:solidFill>
                  <a:srgbClr val="FF7D00"/>
                </a:solidFill>
                <a:latin typeface="Fieldwork 06 Geo Bold" pitchFamily="50" charset="0"/>
              </a:rPr>
              <a:t>Img</a:t>
            </a:r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 Tag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53B8C-3675-49E3-8E4D-3842688CDCE5}"/>
              </a:ext>
            </a:extLst>
          </p:cNvPr>
          <p:cNvSpPr txBox="1"/>
          <p:nvPr/>
        </p:nvSpPr>
        <p:spPr>
          <a:xfrm>
            <a:off x="1532244" y="1770069"/>
            <a:ext cx="8919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Fieldwork 04 Geo Regular" pitchFamily="50" charset="0"/>
              </a:rPr>
              <a:t>The HTML &lt;</a:t>
            </a:r>
            <a:r>
              <a:rPr lang="en-IN" sz="2000" dirty="0" err="1">
                <a:latin typeface="Fieldwork 04 Geo Regular" pitchFamily="50" charset="0"/>
              </a:rPr>
              <a:t>img</a:t>
            </a:r>
            <a:r>
              <a:rPr lang="en-IN" sz="2000" dirty="0">
                <a:latin typeface="Fieldwork 04 Geo Regular" pitchFamily="50" charset="0"/>
              </a:rPr>
              <a:t>&gt; tag is used to embed an image in web pages by linking them.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00CD7F0-12A1-41FF-94CD-1E4F611BF19E}"/>
              </a:ext>
            </a:extLst>
          </p:cNvPr>
          <p:cNvGrpSpPr/>
          <p:nvPr/>
        </p:nvGrpSpPr>
        <p:grpSpPr>
          <a:xfrm>
            <a:off x="1532244" y="4308067"/>
            <a:ext cx="8919530" cy="857325"/>
            <a:chOff x="1532244" y="3967172"/>
            <a:chExt cx="8919530" cy="85732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490809-12E4-4D8A-AD9C-4482BD4BC68D}"/>
                </a:ext>
              </a:extLst>
            </p:cNvPr>
            <p:cNvSpPr txBox="1"/>
            <p:nvPr/>
          </p:nvSpPr>
          <p:spPr>
            <a:xfrm>
              <a:off x="1532244" y="4370077"/>
              <a:ext cx="8919530" cy="454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r>
                <a:rPr lang="en-US" altLang="en-US" dirty="0">
                  <a:highlight>
                    <a:srgbClr val="FFFFFF"/>
                  </a:highlight>
                  <a:latin typeface="Fieldwork 03 Hum Light" pitchFamily="50" charset="0"/>
                </a:rPr>
                <a:t>&lt;</a:t>
              </a:r>
              <a:r>
                <a:rPr lang="en-US" altLang="en-US" dirty="0" err="1">
                  <a:highlight>
                    <a:srgbClr val="FFFFFF"/>
                  </a:highlight>
                  <a:latin typeface="Fieldwork 03 Hum Light" pitchFamily="50" charset="0"/>
                </a:rPr>
                <a:t>img</a:t>
              </a:r>
              <a:r>
                <a:rPr lang="en-US" altLang="en-US" dirty="0">
                  <a:highlight>
                    <a:srgbClr val="FFFFFF"/>
                  </a:highlight>
                  <a:latin typeface="Fieldwork 03 Hum Light" pitchFamily="50" charset="0"/>
                </a:rPr>
                <a:t> </a:t>
              </a:r>
              <a:r>
                <a:rPr lang="en-US" altLang="en-US" dirty="0" err="1">
                  <a:highlight>
                    <a:srgbClr val="FFFFFF"/>
                  </a:highlight>
                  <a:latin typeface="Fieldwork 03 Hum Light" pitchFamily="50" charset="0"/>
                </a:rPr>
                <a:t>src</a:t>
              </a:r>
              <a:r>
                <a:rPr lang="en-US" altLang="en-US" dirty="0">
                  <a:highlight>
                    <a:srgbClr val="FFFFFF"/>
                  </a:highlight>
                  <a:latin typeface="Fieldwork 03 Hum Light" pitchFamily="50" charset="0"/>
                </a:rPr>
                <a:t>="</a:t>
              </a:r>
              <a:r>
                <a:rPr lang="en-US" altLang="en-US" dirty="0" err="1">
                  <a:highlight>
                    <a:srgbClr val="FFFFFF"/>
                  </a:highlight>
                  <a:latin typeface="Fieldwork 03 Hum Light" pitchFamily="50" charset="0"/>
                </a:rPr>
                <a:t>url</a:t>
              </a:r>
              <a:r>
                <a:rPr lang="en-US" altLang="en-US" dirty="0">
                  <a:highlight>
                    <a:srgbClr val="FFFFFF"/>
                  </a:highlight>
                  <a:latin typeface="Fieldwork 03 Hum Light" pitchFamily="50" charset="0"/>
                </a:rPr>
                <a:t>" alt="</a:t>
              </a:r>
              <a:r>
                <a:rPr lang="en-US" altLang="en-US" dirty="0" err="1">
                  <a:highlight>
                    <a:srgbClr val="FFFFFF"/>
                  </a:highlight>
                  <a:latin typeface="Fieldwork 03 Hum Light" pitchFamily="50" charset="0"/>
                </a:rPr>
                <a:t>some_text</a:t>
              </a:r>
              <a:r>
                <a:rPr lang="en-US" altLang="en-US" dirty="0">
                  <a:highlight>
                    <a:srgbClr val="FFFFFF"/>
                  </a:highlight>
                  <a:latin typeface="Fieldwork 03 Hum Light" pitchFamily="50" charset="0"/>
                </a:rPr>
                <a:t>" width="" height=""&gt;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0001DC-B172-4986-BA65-46179B7B8D16}"/>
                </a:ext>
              </a:extLst>
            </p:cNvPr>
            <p:cNvSpPr txBox="1"/>
            <p:nvPr/>
          </p:nvSpPr>
          <p:spPr>
            <a:xfrm>
              <a:off x="1532244" y="3967172"/>
              <a:ext cx="89195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Fieldwork 04 Hum Regular" pitchFamily="50" charset="0"/>
                </a:rPr>
                <a:t>Syntax:- </a:t>
              </a:r>
              <a:endParaRPr lang="en-IN" sz="2000" dirty="0">
                <a:latin typeface="Fieldwork 04 Hum Regular" pitchFamily="50" charset="0"/>
              </a:endParaRP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7A1D12B-5753-4C12-B0C1-73CE916110CD}"/>
              </a:ext>
            </a:extLst>
          </p:cNvPr>
          <p:cNvSpPr/>
          <p:nvPr/>
        </p:nvSpPr>
        <p:spPr>
          <a:xfrm>
            <a:off x="4329357" y="2458686"/>
            <a:ext cx="3136574" cy="58477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D220AD-220C-4BD3-8C4F-4372F0C95D51}"/>
              </a:ext>
            </a:extLst>
          </p:cNvPr>
          <p:cNvSpPr txBox="1"/>
          <p:nvPr/>
        </p:nvSpPr>
        <p:spPr>
          <a:xfrm>
            <a:off x="4337393" y="2458686"/>
            <a:ext cx="3136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273239"/>
                </a:solidFill>
                <a:latin typeface="Fieldwork 03 Hum Light" pitchFamily="50" charset="0"/>
              </a:rPr>
              <a:t>2 ways to insert the images into a webpage</a:t>
            </a:r>
            <a:endParaRPr lang="en-IN" sz="1600" dirty="0">
              <a:latin typeface="Fieldwork 03 Hum Light" pitchFamily="50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9850691-FDEE-4BC9-AD99-E20F5FEE91CE}"/>
              </a:ext>
            </a:extLst>
          </p:cNvPr>
          <p:cNvSpPr/>
          <p:nvPr/>
        </p:nvSpPr>
        <p:spPr>
          <a:xfrm>
            <a:off x="3145519" y="3010962"/>
            <a:ext cx="1291348" cy="12913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2F6058-247C-42CF-830F-7D4C77A11CB3}"/>
              </a:ext>
            </a:extLst>
          </p:cNvPr>
          <p:cNvSpPr txBox="1"/>
          <p:nvPr/>
        </p:nvSpPr>
        <p:spPr>
          <a:xfrm>
            <a:off x="3211354" y="3225749"/>
            <a:ext cx="11596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Fieldwork 04 Geo Regular" pitchFamily="50" charset="0"/>
              </a:rPr>
              <a:t>By providing a full path or address (URL) to access an internet file.</a:t>
            </a:r>
            <a:endParaRPr lang="en-IN" sz="1000" dirty="0">
              <a:solidFill>
                <a:schemeClr val="bg1"/>
              </a:solidFill>
              <a:latin typeface="Fieldwork 04 Geo Regular" pitchFamily="50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0106F64-E402-49F5-810F-34FDDBD54007}"/>
              </a:ext>
            </a:extLst>
          </p:cNvPr>
          <p:cNvSpPr/>
          <p:nvPr/>
        </p:nvSpPr>
        <p:spPr>
          <a:xfrm>
            <a:off x="7457895" y="2978462"/>
            <a:ext cx="1291348" cy="12913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A82018-C836-4405-A955-050F0C522C74}"/>
              </a:ext>
            </a:extLst>
          </p:cNvPr>
          <p:cNvSpPr txBox="1"/>
          <p:nvPr/>
        </p:nvSpPr>
        <p:spPr>
          <a:xfrm>
            <a:off x="7523730" y="3193249"/>
            <a:ext cx="11596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Fieldwork 04 Geo Regular" pitchFamily="50" charset="0"/>
              </a:rPr>
              <a:t>By providing the path relative to the location of the current web page file.</a:t>
            </a:r>
            <a:endParaRPr lang="en-IN" sz="1000" dirty="0">
              <a:solidFill>
                <a:schemeClr val="bg1"/>
              </a:solidFill>
              <a:latin typeface="Fieldwork 04 Geo Regular" pitchFamily="50" charset="0"/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A7CD654-E8F2-4038-A682-D09073D48E6D}"/>
              </a:ext>
            </a:extLst>
          </p:cNvPr>
          <p:cNvCxnSpPr>
            <a:cxnSpLocks/>
            <a:stCxn id="16" idx="2"/>
          </p:cNvCxnSpPr>
          <p:nvPr/>
        </p:nvCxnSpPr>
        <p:spPr>
          <a:xfrm rot="16200000" flipH="1">
            <a:off x="6243458" y="2705683"/>
            <a:ext cx="689664" cy="13652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5D14C5A-41F1-41BC-A71A-C91782E9D374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4918558" y="2748765"/>
            <a:ext cx="692426" cy="12818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437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6EA021-5A51-484D-AC0A-6F62D6CDEBFE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6802D7C1-8863-4D1F-83C4-1F11E7969C8D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B64D8B65-013F-435D-9689-4E61E0C60E79}"/>
              </a:ext>
            </a:extLst>
          </p:cNvPr>
          <p:cNvSpPr/>
          <p:nvPr/>
        </p:nvSpPr>
        <p:spPr>
          <a:xfrm>
            <a:off x="1409164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44755946-7E64-4EC4-A509-AC8DAD494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E1EC7C34-2D11-4E9D-AE85-FCC9302801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48E7ECCC-9288-4B2F-B001-31057622B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A8031AD-67BF-4BB2-AA72-DE7C4E8A0E2B}"/>
              </a:ext>
            </a:extLst>
          </p:cNvPr>
          <p:cNvSpPr txBox="1"/>
          <p:nvPr/>
        </p:nvSpPr>
        <p:spPr>
          <a:xfrm>
            <a:off x="2031917" y="501204"/>
            <a:ext cx="812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HTML Table Structure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D69D49-7CFD-4744-8211-AF70E8B15CC1}"/>
              </a:ext>
            </a:extLst>
          </p:cNvPr>
          <p:cNvSpPr txBox="1"/>
          <p:nvPr/>
        </p:nvSpPr>
        <p:spPr>
          <a:xfrm>
            <a:off x="2987357" y="1570071"/>
            <a:ext cx="6094206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/table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022783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284C3B-C394-4B80-978C-7D72052C0DE4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44D24EDF-ECC5-4515-B665-4285C25A2D29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4">
            <a:extLst>
              <a:ext uri="{FF2B5EF4-FFF2-40B4-BE49-F238E27FC236}">
                <a16:creationId xmlns:a16="http://schemas.microsoft.com/office/drawing/2014/main" id="{3AE984D4-AE49-4225-8039-241F35C66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pic>
        <p:nvPicPr>
          <p:cNvPr id="8" name="Picture 7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70F9E40-0AC4-43DC-A058-E322B1356F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9" name="Picture 8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6866A91A-A642-4CC5-818D-D4ECFD22EB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C87A70E8-1FA3-43C5-912E-6D6BED2BF4BB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30160F-5AFA-4E89-B3AF-46E9CB9A5B08}"/>
              </a:ext>
            </a:extLst>
          </p:cNvPr>
          <p:cNvSpPr txBox="1"/>
          <p:nvPr/>
        </p:nvSpPr>
        <p:spPr>
          <a:xfrm>
            <a:off x="1857428" y="1722131"/>
            <a:ext cx="7842324" cy="1495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00"/>
                </a:solidFill>
                <a:latin typeface="Fieldwork 04 Geo Regular" pitchFamily="50" charset="0"/>
              </a:rPr>
              <a:t>Each table cell is defined by a </a:t>
            </a:r>
            <a:r>
              <a:rPr lang="en-US" altLang="en-US" sz="2000" dirty="0">
                <a:solidFill>
                  <a:srgbClr val="DC143C"/>
                </a:solidFill>
                <a:latin typeface="Fieldwork 04 Geo Regular" pitchFamily="50" charset="0"/>
              </a:rPr>
              <a:t>&lt;td&gt;</a:t>
            </a:r>
            <a:r>
              <a:rPr lang="en-US" altLang="en-US" sz="2000" dirty="0">
                <a:solidFill>
                  <a:srgbClr val="000000"/>
                </a:solidFill>
                <a:latin typeface="Fieldwork 04 Geo Regular" pitchFamily="50" charset="0"/>
              </a:rPr>
              <a:t> and a </a:t>
            </a:r>
            <a:r>
              <a:rPr lang="en-US" altLang="en-US" sz="2000" dirty="0">
                <a:solidFill>
                  <a:srgbClr val="DC143C"/>
                </a:solidFill>
                <a:latin typeface="Fieldwork 04 Geo Regular" pitchFamily="50" charset="0"/>
              </a:rPr>
              <a:t>&lt;/td&gt;</a:t>
            </a:r>
            <a:r>
              <a:rPr lang="en-US" altLang="en-US" sz="2000" dirty="0">
                <a:solidFill>
                  <a:srgbClr val="000000"/>
                </a:solidFill>
                <a:latin typeface="Fieldwork 04 Geo Regular" pitchFamily="50" charset="0"/>
              </a:rPr>
              <a:t> tag</a:t>
            </a:r>
          </a:p>
          <a:p>
            <a:pPr marL="285750" indent="-285750">
              <a:lnSpc>
                <a:spcPct val="2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00"/>
                </a:solidFill>
                <a:latin typeface="Fieldwork 04 Geo Regular" pitchFamily="50" charset="0"/>
              </a:rPr>
              <a:t>Each table row is defined by a </a:t>
            </a:r>
            <a:r>
              <a:rPr lang="en-US" altLang="en-US" sz="2000" dirty="0">
                <a:solidFill>
                  <a:srgbClr val="DC143C"/>
                </a:solidFill>
                <a:latin typeface="Fieldwork 04 Geo Regular" pitchFamily="50" charset="0"/>
              </a:rPr>
              <a:t>&lt;tr&gt;</a:t>
            </a:r>
            <a:r>
              <a:rPr lang="en-US" altLang="en-US" sz="2000" dirty="0">
                <a:solidFill>
                  <a:srgbClr val="000000"/>
                </a:solidFill>
                <a:latin typeface="Fieldwork 04 Geo Regular" pitchFamily="50" charset="0"/>
              </a:rPr>
              <a:t> and a </a:t>
            </a:r>
            <a:r>
              <a:rPr lang="en-US" altLang="en-US" sz="2000" dirty="0">
                <a:solidFill>
                  <a:srgbClr val="DC143C"/>
                </a:solidFill>
                <a:latin typeface="Fieldwork 04 Geo Regular" pitchFamily="50" charset="0"/>
              </a:rPr>
              <a:t>&lt;/tr&gt;</a:t>
            </a:r>
            <a:r>
              <a:rPr lang="en-US" altLang="en-US" sz="2000" dirty="0">
                <a:solidFill>
                  <a:srgbClr val="000000"/>
                </a:solidFill>
                <a:latin typeface="Fieldwork 04 Geo Regular" pitchFamily="50" charset="0"/>
              </a:rPr>
              <a:t> tag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3BC5E5-0DD7-4E60-967A-A3276D296228}"/>
              </a:ext>
            </a:extLst>
          </p:cNvPr>
          <p:cNvSpPr txBox="1"/>
          <p:nvPr/>
        </p:nvSpPr>
        <p:spPr>
          <a:xfrm>
            <a:off x="2031917" y="501204"/>
            <a:ext cx="812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HTML Table Structure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76B525-DE67-4420-B831-13B75D8D9B90}"/>
              </a:ext>
            </a:extLst>
          </p:cNvPr>
          <p:cNvSpPr/>
          <p:nvPr/>
        </p:nvSpPr>
        <p:spPr>
          <a:xfrm>
            <a:off x="1857427" y="3440643"/>
            <a:ext cx="6923715" cy="956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00"/>
                </a:solidFill>
                <a:latin typeface="Fieldwork 04 Geo Regular" pitchFamily="50" charset="0"/>
              </a:rPr>
              <a:t>Sometimes you want your cells to be headers, in those cases use the &lt;</a:t>
            </a:r>
            <a:r>
              <a:rPr lang="en-US" altLang="en-US" sz="2000" dirty="0" err="1">
                <a:solidFill>
                  <a:srgbClr val="000000"/>
                </a:solidFill>
                <a:latin typeface="Fieldwork 04 Geo Regular" pitchFamily="50" charset="0"/>
              </a:rPr>
              <a:t>th</a:t>
            </a:r>
            <a:r>
              <a:rPr lang="en-US" altLang="en-US" sz="2000" dirty="0">
                <a:solidFill>
                  <a:srgbClr val="000000"/>
                </a:solidFill>
                <a:latin typeface="Fieldwork 04 Geo Regular" pitchFamily="50" charset="0"/>
              </a:rPr>
              <a:t>&gt; tag instead of the &lt;td&gt; tag</a:t>
            </a:r>
          </a:p>
        </p:txBody>
      </p:sp>
    </p:spTree>
    <p:extLst>
      <p:ext uri="{BB962C8B-B14F-4D97-AF65-F5344CB8AC3E}">
        <p14:creationId xmlns:p14="http://schemas.microsoft.com/office/powerpoint/2010/main" val="922009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284C3B-C394-4B80-978C-7D72052C0DE4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44D24EDF-ECC5-4515-B665-4285C25A2D29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4">
            <a:extLst>
              <a:ext uri="{FF2B5EF4-FFF2-40B4-BE49-F238E27FC236}">
                <a16:creationId xmlns:a16="http://schemas.microsoft.com/office/drawing/2014/main" id="{3AE984D4-AE49-4225-8039-241F35C66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pic>
        <p:nvPicPr>
          <p:cNvPr id="8" name="Picture 7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70F9E40-0AC4-43DC-A058-E322B1356F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9" name="Picture 8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6866A91A-A642-4CC5-818D-D4ECFD22EB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C87A70E8-1FA3-43C5-912E-6D6BED2BF4BB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3BC5E5-0DD7-4E60-967A-A3276D296228}"/>
              </a:ext>
            </a:extLst>
          </p:cNvPr>
          <p:cNvSpPr txBox="1"/>
          <p:nvPr/>
        </p:nvSpPr>
        <p:spPr>
          <a:xfrm>
            <a:off x="2031917" y="501204"/>
            <a:ext cx="812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HTML Table </a:t>
            </a:r>
            <a:r>
              <a:rPr lang="en-IN" sz="4000" b="1" dirty="0" err="1">
                <a:solidFill>
                  <a:srgbClr val="FF7D00"/>
                </a:solidFill>
                <a:latin typeface="Fieldwork 06 Geo Bold" pitchFamily="50" charset="0"/>
              </a:rPr>
              <a:t>Colspan</a:t>
            </a:r>
            <a:endParaRPr lang="en-IN" sz="4000" b="1" dirty="0">
              <a:solidFill>
                <a:srgbClr val="FF7D00"/>
              </a:solidFill>
              <a:latin typeface="Fieldwork 06 Geo Bold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F0B366-7639-4626-8D69-CB81ADE89475}"/>
              </a:ext>
            </a:extLst>
          </p:cNvPr>
          <p:cNvSpPr txBox="1"/>
          <p:nvPr/>
        </p:nvSpPr>
        <p:spPr>
          <a:xfrm>
            <a:off x="1532244" y="1836458"/>
            <a:ext cx="8919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Fieldwork 04 Geo Regular" pitchFamily="50" charset="0"/>
              </a:rPr>
              <a:t>To make a cell span over multiple columns, use the </a:t>
            </a:r>
            <a:r>
              <a:rPr lang="en-US" altLang="en-US" sz="2000" dirty="0" err="1">
                <a:solidFill>
                  <a:srgbClr val="DC143C"/>
                </a:solidFill>
                <a:latin typeface="Fieldwork 04 Geo Regular" pitchFamily="50" charset="0"/>
              </a:rPr>
              <a:t>colspan</a:t>
            </a:r>
            <a:r>
              <a:rPr lang="en-US" altLang="en-US" sz="2000" dirty="0">
                <a:solidFill>
                  <a:srgbClr val="000000"/>
                </a:solidFill>
                <a:latin typeface="Fieldwork 04 Geo Regular" pitchFamily="50" charset="0"/>
              </a:rPr>
              <a:t> attribute: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644E7D5-AF44-410D-A0E4-E26E6263CF9F}"/>
              </a:ext>
            </a:extLst>
          </p:cNvPr>
          <p:cNvGrpSpPr/>
          <p:nvPr/>
        </p:nvGrpSpPr>
        <p:grpSpPr>
          <a:xfrm>
            <a:off x="1532244" y="2478073"/>
            <a:ext cx="8919530" cy="864506"/>
            <a:chOff x="1532244" y="3967172"/>
            <a:chExt cx="8919530" cy="8645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BAE224-7A86-4C9B-832B-843D8CCD05A2}"/>
                </a:ext>
              </a:extLst>
            </p:cNvPr>
            <p:cNvSpPr txBox="1"/>
            <p:nvPr/>
          </p:nvSpPr>
          <p:spPr>
            <a:xfrm>
              <a:off x="1532244" y="4370077"/>
              <a:ext cx="8919530" cy="461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r>
                <a:rPr lang="en-US" dirty="0">
                  <a:solidFill>
                    <a:srgbClr val="0000CD"/>
                  </a:solidFill>
                  <a:highlight>
                    <a:srgbClr val="FFFFFF"/>
                  </a:highlight>
                  <a:latin typeface="Fieldwork 03 Hum Light" pitchFamily="50" charset="0"/>
                </a:rPr>
                <a:t>&lt;</a:t>
              </a:r>
              <a:r>
                <a:rPr lang="en-US" dirty="0" err="1">
                  <a:solidFill>
                    <a:srgbClr val="A52A2A"/>
                  </a:solidFill>
                  <a:highlight>
                    <a:srgbClr val="FFFFFF"/>
                  </a:highlight>
                  <a:latin typeface="Fieldwork 03 Hum Light" pitchFamily="50" charset="0"/>
                </a:rPr>
                <a:t>th</a:t>
              </a:r>
              <a:r>
                <a:rPr lang="en-US" dirty="0">
                  <a:solidFill>
                    <a:srgbClr val="FF0000"/>
                  </a:solidFill>
                  <a:highlight>
                    <a:srgbClr val="FFFFFF"/>
                  </a:highlight>
                  <a:latin typeface="Fieldwork 03 Hum Light" pitchFamily="50" charset="0"/>
                </a:rPr>
                <a:t> </a:t>
              </a:r>
              <a:r>
                <a:rPr lang="en-US" dirty="0" err="1">
                  <a:solidFill>
                    <a:srgbClr val="FF0000"/>
                  </a:solidFill>
                  <a:highlight>
                    <a:srgbClr val="FFFFFF"/>
                  </a:highlight>
                  <a:latin typeface="Fieldwork 03 Hum Light" pitchFamily="50" charset="0"/>
                </a:rPr>
                <a:t>colspan</a:t>
              </a:r>
              <a:r>
                <a:rPr lang="en-US" dirty="0">
                  <a:solidFill>
                    <a:srgbClr val="0000CD"/>
                  </a:solidFill>
                  <a:highlight>
                    <a:srgbClr val="FFFFFF"/>
                  </a:highlight>
                  <a:latin typeface="Fieldwork 03 Hum Light" pitchFamily="50" charset="0"/>
                </a:rPr>
                <a:t>="2"&gt;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Fieldwork 03 Hum Light" pitchFamily="50" charset="0"/>
                </a:rPr>
                <a:t>Name</a:t>
              </a:r>
              <a:r>
                <a:rPr lang="en-US" dirty="0">
                  <a:solidFill>
                    <a:srgbClr val="0000CD"/>
                  </a:solidFill>
                  <a:highlight>
                    <a:srgbClr val="FFFFFF"/>
                  </a:highlight>
                  <a:latin typeface="Fieldwork 03 Hum Light" pitchFamily="50" charset="0"/>
                </a:rPr>
                <a:t>&lt;</a:t>
              </a:r>
              <a:r>
                <a:rPr lang="en-US" dirty="0">
                  <a:solidFill>
                    <a:srgbClr val="A52A2A"/>
                  </a:solidFill>
                  <a:highlight>
                    <a:srgbClr val="FFFFFF"/>
                  </a:highlight>
                  <a:latin typeface="Fieldwork 03 Hum Light" pitchFamily="50" charset="0"/>
                </a:rPr>
                <a:t>/</a:t>
              </a:r>
              <a:r>
                <a:rPr lang="en-US" dirty="0" err="1">
                  <a:solidFill>
                    <a:srgbClr val="A52A2A"/>
                  </a:solidFill>
                  <a:highlight>
                    <a:srgbClr val="FFFFFF"/>
                  </a:highlight>
                  <a:latin typeface="Fieldwork 03 Hum Light" pitchFamily="50" charset="0"/>
                </a:rPr>
                <a:t>th</a:t>
              </a:r>
              <a:r>
                <a:rPr lang="en-US" dirty="0">
                  <a:solidFill>
                    <a:srgbClr val="0000CD"/>
                  </a:solidFill>
                  <a:highlight>
                    <a:srgbClr val="FFFFFF"/>
                  </a:highlight>
                  <a:latin typeface="Fieldwork 03 Hum Light" pitchFamily="50" charset="0"/>
                </a:rPr>
                <a:t>&gt;</a:t>
              </a:r>
              <a:endParaRPr lang="en-US" altLang="en-US" dirty="0">
                <a:highlight>
                  <a:srgbClr val="FFFFFF"/>
                </a:highlight>
                <a:latin typeface="Fieldwork 03 Hum Light" pitchFamily="50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FE7C3D-C6A4-44CB-BBE5-7EFE67F458B2}"/>
                </a:ext>
              </a:extLst>
            </p:cNvPr>
            <p:cNvSpPr txBox="1"/>
            <p:nvPr/>
          </p:nvSpPr>
          <p:spPr>
            <a:xfrm>
              <a:off x="1532244" y="3967172"/>
              <a:ext cx="8919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Fieldwork 04 Hum Regular" pitchFamily="50" charset="0"/>
                </a:rPr>
                <a:t>Example:- </a:t>
              </a:r>
              <a:endParaRPr lang="en-IN" dirty="0">
                <a:latin typeface="Fieldwork 04 Hum Regular" pitchFamily="50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D37344E5-132D-45D6-9E4B-2D80F3215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9785" y="3584084"/>
            <a:ext cx="27527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91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284C3B-C394-4B80-978C-7D72052C0DE4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44D24EDF-ECC5-4515-B665-4285C25A2D29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4">
            <a:extLst>
              <a:ext uri="{FF2B5EF4-FFF2-40B4-BE49-F238E27FC236}">
                <a16:creationId xmlns:a16="http://schemas.microsoft.com/office/drawing/2014/main" id="{3AE984D4-AE49-4225-8039-241F35C66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pic>
        <p:nvPicPr>
          <p:cNvPr id="8" name="Picture 7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70F9E40-0AC4-43DC-A058-E322B1356F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9" name="Picture 8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6866A91A-A642-4CC5-818D-D4ECFD22EB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C87A70E8-1FA3-43C5-912E-6D6BED2BF4BB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3BC5E5-0DD7-4E60-967A-A3276D296228}"/>
              </a:ext>
            </a:extLst>
          </p:cNvPr>
          <p:cNvSpPr txBox="1"/>
          <p:nvPr/>
        </p:nvSpPr>
        <p:spPr>
          <a:xfrm>
            <a:off x="2031917" y="501204"/>
            <a:ext cx="812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HTML Table </a:t>
            </a:r>
            <a:r>
              <a:rPr lang="en-IN" sz="4000" b="1" dirty="0" err="1">
                <a:solidFill>
                  <a:srgbClr val="FF7D00"/>
                </a:solidFill>
                <a:latin typeface="Fieldwork 06 Geo Bold" pitchFamily="50" charset="0"/>
              </a:rPr>
              <a:t>Rowspan</a:t>
            </a:r>
            <a:endParaRPr lang="en-IN" sz="4000" b="1" dirty="0">
              <a:solidFill>
                <a:srgbClr val="FF7D00"/>
              </a:solidFill>
              <a:latin typeface="Fieldwork 06 Geo Bold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F0B366-7639-4626-8D69-CB81ADE89475}"/>
              </a:ext>
            </a:extLst>
          </p:cNvPr>
          <p:cNvSpPr txBox="1"/>
          <p:nvPr/>
        </p:nvSpPr>
        <p:spPr>
          <a:xfrm>
            <a:off x="1532244" y="1836458"/>
            <a:ext cx="8919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Fieldwork 04 Geo Regular" pitchFamily="50" charset="0"/>
              </a:rPr>
              <a:t>To make a cell span over multiple rows, use the </a:t>
            </a:r>
            <a:r>
              <a:rPr lang="en-US" altLang="en-US" sz="2000" dirty="0" err="1">
                <a:solidFill>
                  <a:srgbClr val="FF0000"/>
                </a:solidFill>
                <a:latin typeface="Fieldwork 04 Geo Regular" pitchFamily="50" charset="0"/>
              </a:rPr>
              <a:t>rowspan</a:t>
            </a:r>
            <a:r>
              <a:rPr lang="en-US" altLang="en-US" sz="2000" dirty="0">
                <a:solidFill>
                  <a:srgbClr val="000000"/>
                </a:solidFill>
                <a:latin typeface="Fieldwork 04 Geo Regular" pitchFamily="50" charset="0"/>
              </a:rPr>
              <a:t> attribute: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644E7D5-AF44-410D-A0E4-E26E6263CF9F}"/>
              </a:ext>
            </a:extLst>
          </p:cNvPr>
          <p:cNvGrpSpPr/>
          <p:nvPr/>
        </p:nvGrpSpPr>
        <p:grpSpPr>
          <a:xfrm>
            <a:off x="1532244" y="2478073"/>
            <a:ext cx="8919530" cy="772237"/>
            <a:chOff x="1532244" y="3967172"/>
            <a:chExt cx="8919530" cy="77223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BAE224-7A86-4C9B-832B-843D8CCD05A2}"/>
                </a:ext>
              </a:extLst>
            </p:cNvPr>
            <p:cNvSpPr txBox="1"/>
            <p:nvPr/>
          </p:nvSpPr>
          <p:spPr>
            <a:xfrm>
              <a:off x="1532244" y="4370077"/>
              <a:ext cx="8919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CD"/>
                  </a:solidFill>
                  <a:highlight>
                    <a:srgbClr val="FFFFFF"/>
                  </a:highlight>
                  <a:latin typeface="Fieldwork 03 Hum Light" pitchFamily="50" charset="0"/>
                </a:rPr>
                <a:t>&lt;</a:t>
              </a:r>
              <a:r>
                <a:rPr lang="en-US" dirty="0" err="1">
                  <a:solidFill>
                    <a:srgbClr val="A52A2A"/>
                  </a:solidFill>
                  <a:highlight>
                    <a:srgbClr val="FFFFFF"/>
                  </a:highlight>
                  <a:latin typeface="Fieldwork 03 Hum Light" pitchFamily="50" charset="0"/>
                </a:rPr>
                <a:t>th</a:t>
              </a:r>
              <a:r>
                <a:rPr lang="en-US" dirty="0">
                  <a:solidFill>
                    <a:srgbClr val="FF0000"/>
                  </a:solidFill>
                  <a:highlight>
                    <a:srgbClr val="FFFFFF"/>
                  </a:highlight>
                  <a:latin typeface="Fieldwork 03 Hum Light" pitchFamily="50" charset="0"/>
                </a:rPr>
                <a:t> </a:t>
              </a:r>
              <a:r>
                <a:rPr lang="en-US" dirty="0" err="1">
                  <a:solidFill>
                    <a:srgbClr val="FF0000"/>
                  </a:solidFill>
                  <a:highlight>
                    <a:srgbClr val="FFFFFF"/>
                  </a:highlight>
                  <a:latin typeface="Fieldwork 03 Hum Light" pitchFamily="50" charset="0"/>
                </a:rPr>
                <a:t>rowspan</a:t>
              </a:r>
              <a:r>
                <a:rPr lang="en-US" dirty="0">
                  <a:solidFill>
                    <a:srgbClr val="0000CD"/>
                  </a:solidFill>
                  <a:highlight>
                    <a:srgbClr val="FFFFFF"/>
                  </a:highlight>
                  <a:latin typeface="Fieldwork 03 Hum Light" pitchFamily="50" charset="0"/>
                </a:rPr>
                <a:t>=“3"&gt;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Fieldwork 03 Hum Light" pitchFamily="50" charset="0"/>
                </a:rPr>
                <a:t>April</a:t>
              </a:r>
              <a:r>
                <a:rPr lang="en-US" dirty="0">
                  <a:solidFill>
                    <a:srgbClr val="0000CD"/>
                  </a:solidFill>
                  <a:highlight>
                    <a:srgbClr val="FFFFFF"/>
                  </a:highlight>
                  <a:latin typeface="Fieldwork 03 Hum Light" pitchFamily="50" charset="0"/>
                </a:rPr>
                <a:t>&lt;</a:t>
              </a:r>
              <a:r>
                <a:rPr lang="en-US" dirty="0">
                  <a:solidFill>
                    <a:srgbClr val="A52A2A"/>
                  </a:solidFill>
                  <a:highlight>
                    <a:srgbClr val="FFFFFF"/>
                  </a:highlight>
                  <a:latin typeface="Fieldwork 03 Hum Light" pitchFamily="50" charset="0"/>
                </a:rPr>
                <a:t>/</a:t>
              </a:r>
              <a:r>
                <a:rPr lang="en-US" dirty="0" err="1">
                  <a:solidFill>
                    <a:srgbClr val="A52A2A"/>
                  </a:solidFill>
                  <a:highlight>
                    <a:srgbClr val="FFFFFF"/>
                  </a:highlight>
                  <a:latin typeface="Fieldwork 03 Hum Light" pitchFamily="50" charset="0"/>
                </a:rPr>
                <a:t>th</a:t>
              </a:r>
              <a:r>
                <a:rPr lang="en-US" dirty="0">
                  <a:solidFill>
                    <a:srgbClr val="0000CD"/>
                  </a:solidFill>
                  <a:highlight>
                    <a:srgbClr val="FFFFFF"/>
                  </a:highlight>
                  <a:latin typeface="Fieldwork 03 Hum Light" pitchFamily="50" charset="0"/>
                </a:rPr>
                <a:t>&gt;</a:t>
              </a:r>
              <a:r>
                <a:rPr lang="en-US" alt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Fieldwork 03 Hum Light" pitchFamily="50" charset="0"/>
                </a:rPr>
                <a:t>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FE7C3D-C6A4-44CB-BBE5-7EFE67F458B2}"/>
                </a:ext>
              </a:extLst>
            </p:cNvPr>
            <p:cNvSpPr txBox="1"/>
            <p:nvPr/>
          </p:nvSpPr>
          <p:spPr>
            <a:xfrm>
              <a:off x="1532244" y="3967172"/>
              <a:ext cx="8919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Fieldwork 04 Hum Regular" pitchFamily="50" charset="0"/>
                </a:rPr>
                <a:t>Example:- </a:t>
              </a:r>
              <a:endParaRPr lang="en-IN" dirty="0">
                <a:latin typeface="Fieldwork 04 Hum Regular" pitchFamily="50" charset="0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C0DCC538-2FCD-4CB7-AA84-EFEB104744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0260" y="3580710"/>
            <a:ext cx="27622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52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284C3B-C394-4B80-978C-7D72052C0DE4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44D24EDF-ECC5-4515-B665-4285C25A2D29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4">
            <a:extLst>
              <a:ext uri="{FF2B5EF4-FFF2-40B4-BE49-F238E27FC236}">
                <a16:creationId xmlns:a16="http://schemas.microsoft.com/office/drawing/2014/main" id="{3AE984D4-AE49-4225-8039-241F35C66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pic>
        <p:nvPicPr>
          <p:cNvPr id="8" name="Picture 7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70F9E40-0AC4-43DC-A058-E322B1356F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9" name="Picture 8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6866A91A-A642-4CC5-818D-D4ECFD22EB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C87A70E8-1FA3-43C5-912E-6D6BED2BF4BB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3BC5E5-0DD7-4E60-967A-A3276D296228}"/>
              </a:ext>
            </a:extLst>
          </p:cNvPr>
          <p:cNvSpPr txBox="1"/>
          <p:nvPr/>
        </p:nvSpPr>
        <p:spPr>
          <a:xfrm>
            <a:off x="2031917" y="501204"/>
            <a:ext cx="812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Design Below Tables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FAFF5DD-4EE2-405A-B542-06269F8EB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8826" y="1549539"/>
            <a:ext cx="5934345" cy="13881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50CDEC1-18C6-4CD7-993F-2D079F242F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5219" y="3179195"/>
            <a:ext cx="5821558" cy="202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20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D90F1D-E741-4843-9559-D018E83FE7D0}"/>
              </a:ext>
            </a:extLst>
          </p:cNvPr>
          <p:cNvSpPr/>
          <p:nvPr/>
        </p:nvSpPr>
        <p:spPr>
          <a:xfrm>
            <a:off x="0" y="4876801"/>
            <a:ext cx="12192000" cy="1981199"/>
          </a:xfrm>
          <a:prstGeom prst="rect">
            <a:avLst/>
          </a:prstGeom>
          <a:solidFill>
            <a:srgbClr val="F3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4F3E48-94BA-42FF-AD9C-1FB392C0B8E7}"/>
              </a:ext>
            </a:extLst>
          </p:cNvPr>
          <p:cNvSpPr/>
          <p:nvPr/>
        </p:nvSpPr>
        <p:spPr>
          <a:xfrm>
            <a:off x="0" y="0"/>
            <a:ext cx="12191999" cy="6068291"/>
          </a:xfrm>
          <a:prstGeom prst="rect">
            <a:avLst/>
          </a:prstGeom>
          <a:solidFill>
            <a:srgbClr val="1A1F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590801-BE39-4155-86B7-608CC289D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8199"/>
            <a:ext cx="12200966" cy="24887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7E297B-01B4-4F0A-AD06-164EFD0D687B}"/>
              </a:ext>
            </a:extLst>
          </p:cNvPr>
          <p:cNvSpPr txBox="1"/>
          <p:nvPr/>
        </p:nvSpPr>
        <p:spPr>
          <a:xfrm>
            <a:off x="2031916" y="2413337"/>
            <a:ext cx="81281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chemeClr val="bg1"/>
                </a:solidFill>
                <a:latin typeface="Fieldwork 06 Geo Bold" pitchFamily="50" charset="0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1827665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6EA021-5A51-484D-AC0A-6F62D6CDEBFE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6802D7C1-8863-4D1F-83C4-1F11E7969C8D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B64D8B65-013F-435D-9689-4E61E0C60E79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44755946-7E64-4EC4-A509-AC8DAD494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E1EC7C34-2D11-4E9D-AE85-FCC9302801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48E7ECCC-9288-4B2F-B001-31057622B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A8031AD-67BF-4BB2-AA72-DE7C4E8A0E2B}"/>
              </a:ext>
            </a:extLst>
          </p:cNvPr>
          <p:cNvSpPr txBox="1"/>
          <p:nvPr/>
        </p:nvSpPr>
        <p:spPr>
          <a:xfrm>
            <a:off x="2031917" y="501204"/>
            <a:ext cx="812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Quiz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53B8C-3675-49E3-8E4D-3842688CDCE5}"/>
              </a:ext>
            </a:extLst>
          </p:cNvPr>
          <p:cNvSpPr txBox="1"/>
          <p:nvPr/>
        </p:nvSpPr>
        <p:spPr>
          <a:xfrm>
            <a:off x="1532244" y="1836458"/>
            <a:ext cx="8919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333333"/>
                </a:solidFill>
                <a:latin typeface="Fieldwork 04 Geo Regular" pitchFamily="50" charset="0"/>
              </a:rPr>
              <a:t>Choose the correct option.</a:t>
            </a:r>
            <a:endParaRPr lang="en-IN" sz="2000" dirty="0">
              <a:latin typeface="Fieldwork 04 Geo Regular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57EC4-D8E3-4481-8EE7-017DBB08299E}"/>
              </a:ext>
            </a:extLst>
          </p:cNvPr>
          <p:cNvSpPr txBox="1"/>
          <p:nvPr/>
        </p:nvSpPr>
        <p:spPr>
          <a:xfrm>
            <a:off x="2031916" y="2737762"/>
            <a:ext cx="81281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AutoNum type="alphaUcPeriod"/>
            </a:pPr>
            <a:r>
              <a:rPr lang="en-US" dirty="0">
                <a:latin typeface="Fieldwork 03 Geo Light" pitchFamily="50" charset="0"/>
              </a:rPr>
              <a:t>&lt;</a:t>
            </a:r>
            <a:r>
              <a:rPr lang="en-US" dirty="0" err="1">
                <a:latin typeface="Fieldwork 03 Geo Light" pitchFamily="50" charset="0"/>
              </a:rPr>
              <a:t>th</a:t>
            </a:r>
            <a:r>
              <a:rPr lang="en-US" dirty="0">
                <a:latin typeface="Fieldwork 03 Geo Light" pitchFamily="50" charset="0"/>
              </a:rPr>
              <a:t>&gt; is used for defining the heading of a table</a:t>
            </a:r>
          </a:p>
          <a:p>
            <a:pPr marL="342900" indent="-342900">
              <a:buClr>
                <a:schemeClr val="accent2"/>
              </a:buClr>
              <a:buAutoNum type="alphaUcPeriod"/>
            </a:pPr>
            <a:endParaRPr lang="en-US" dirty="0">
              <a:latin typeface="Fieldwork 03 Geo Light" pitchFamily="50" charset="0"/>
            </a:endParaRPr>
          </a:p>
          <a:p>
            <a:pPr marL="342900" indent="-342900">
              <a:buClr>
                <a:schemeClr val="accent2"/>
              </a:buClr>
              <a:buAutoNum type="alphaUcPeriod"/>
            </a:pPr>
            <a:r>
              <a:rPr lang="en-US" dirty="0">
                <a:latin typeface="Fieldwork 03 Geo Light" pitchFamily="50" charset="0"/>
              </a:rPr>
              <a:t>By default, contents written between &lt;</a:t>
            </a:r>
            <a:r>
              <a:rPr lang="en-US" dirty="0" err="1">
                <a:latin typeface="Fieldwork 03 Geo Light" pitchFamily="50" charset="0"/>
              </a:rPr>
              <a:t>th</a:t>
            </a:r>
            <a:r>
              <a:rPr lang="en-US" dirty="0">
                <a:latin typeface="Fieldwork 03 Geo Light" pitchFamily="50" charset="0"/>
              </a:rPr>
              <a:t>&gt; and &lt;/</a:t>
            </a:r>
            <a:r>
              <a:rPr lang="en-US" dirty="0" err="1">
                <a:latin typeface="Fieldwork 03 Geo Light" pitchFamily="50" charset="0"/>
              </a:rPr>
              <a:t>th</a:t>
            </a:r>
            <a:r>
              <a:rPr lang="en-US" dirty="0">
                <a:latin typeface="Fieldwork 03 Geo Light" pitchFamily="50" charset="0"/>
              </a:rPr>
              <a:t>&gt; are bold and centered.</a:t>
            </a:r>
          </a:p>
          <a:p>
            <a:pPr marL="342900" indent="-342900">
              <a:buClr>
                <a:schemeClr val="accent2"/>
              </a:buClr>
              <a:buAutoNum type="alphaUcPeriod"/>
            </a:pPr>
            <a:endParaRPr lang="en-US" dirty="0">
              <a:latin typeface="Fieldwork 03 Geo Light" pitchFamily="50" charset="0"/>
            </a:endParaRPr>
          </a:p>
          <a:p>
            <a:pPr marL="342900" indent="-342900">
              <a:buClr>
                <a:schemeClr val="accent2"/>
              </a:buClr>
              <a:buAutoNum type="alphaUcPeriod"/>
            </a:pPr>
            <a:r>
              <a:rPr lang="en-US" dirty="0">
                <a:latin typeface="Fieldwork 03 Geo Light" pitchFamily="50" charset="0"/>
              </a:rPr>
              <a:t>Both A and B.</a:t>
            </a:r>
          </a:p>
          <a:p>
            <a:pPr marL="342900" indent="-342900">
              <a:buClr>
                <a:schemeClr val="accent2"/>
              </a:buClr>
              <a:buAutoNum type="alphaUcPeriod"/>
            </a:pPr>
            <a:endParaRPr lang="en-US" dirty="0">
              <a:latin typeface="Fieldwork 03 Geo Light" pitchFamily="50" charset="0"/>
            </a:endParaRPr>
          </a:p>
          <a:p>
            <a:pPr marL="342900" indent="-342900">
              <a:buClr>
                <a:schemeClr val="accent2"/>
              </a:buClr>
              <a:buAutoNum type="alphaUcPeriod"/>
            </a:pPr>
            <a:r>
              <a:rPr lang="en-US" dirty="0">
                <a:latin typeface="Fieldwork 03 Geo Light" pitchFamily="50" charset="0"/>
              </a:rPr>
              <a:t>None</a:t>
            </a:r>
            <a:endParaRPr lang="en-IN" dirty="0">
              <a:latin typeface="Fieldwork 03 Geo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278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6EA021-5A51-484D-AC0A-6F62D6CDEBFE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6802D7C1-8863-4D1F-83C4-1F11E7969C8D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B64D8B65-013F-435D-9689-4E61E0C60E79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44755946-7E64-4EC4-A509-AC8DAD494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E1EC7C34-2D11-4E9D-AE85-FCC9302801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48E7ECCC-9288-4B2F-B001-31057622B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A8031AD-67BF-4BB2-AA72-DE7C4E8A0E2B}"/>
              </a:ext>
            </a:extLst>
          </p:cNvPr>
          <p:cNvSpPr txBox="1"/>
          <p:nvPr/>
        </p:nvSpPr>
        <p:spPr>
          <a:xfrm>
            <a:off x="2031917" y="501204"/>
            <a:ext cx="812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Quiz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53B8C-3675-49E3-8E4D-3842688CDCE5}"/>
              </a:ext>
            </a:extLst>
          </p:cNvPr>
          <p:cNvSpPr txBox="1"/>
          <p:nvPr/>
        </p:nvSpPr>
        <p:spPr>
          <a:xfrm>
            <a:off x="1532244" y="1836458"/>
            <a:ext cx="8919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dirty="0">
                <a:solidFill>
                  <a:srgbClr val="222222"/>
                </a:solidFill>
                <a:latin typeface="Fieldwork 04 Geo Regular" pitchFamily="50" charset="0"/>
              </a:rPr>
              <a:t>Which attribute you’ll use with TD tag to merge two cells horizontally?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35D1E2-EBF2-434D-9531-D9FA82A8BD2A}"/>
              </a:ext>
            </a:extLst>
          </p:cNvPr>
          <p:cNvSpPr txBox="1"/>
          <p:nvPr/>
        </p:nvSpPr>
        <p:spPr>
          <a:xfrm>
            <a:off x="2031917" y="2727250"/>
            <a:ext cx="5303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AutoNum type="alphaUcPeriod"/>
            </a:pPr>
            <a:r>
              <a:rPr lang="en-US" dirty="0" err="1">
                <a:latin typeface="Fieldwork 03 Geo Light" pitchFamily="50" charset="0"/>
              </a:rPr>
              <a:t>colspan</a:t>
            </a:r>
            <a:r>
              <a:rPr lang="en-US" dirty="0">
                <a:latin typeface="Fieldwork 03 Geo Light" pitchFamily="50" charset="0"/>
              </a:rPr>
              <a:t> = 2 </a:t>
            </a:r>
          </a:p>
          <a:p>
            <a:pPr marL="342900" indent="-342900">
              <a:buClr>
                <a:schemeClr val="accent2"/>
              </a:buClr>
              <a:buAutoNum type="alphaUcPeriod"/>
            </a:pPr>
            <a:endParaRPr lang="en-US" dirty="0">
              <a:latin typeface="Fieldwork 03 Geo Light" pitchFamily="50" charset="0"/>
            </a:endParaRPr>
          </a:p>
          <a:p>
            <a:pPr marL="342900" indent="-342900">
              <a:buClr>
                <a:schemeClr val="accent2"/>
              </a:buClr>
              <a:buAutoNum type="alphaUcPeriod"/>
            </a:pPr>
            <a:r>
              <a:rPr lang="en-US" dirty="0">
                <a:latin typeface="Fieldwork 03 Geo Light" pitchFamily="50" charset="0"/>
              </a:rPr>
              <a:t>merge = row2</a:t>
            </a:r>
          </a:p>
          <a:p>
            <a:pPr marL="342900" indent="-342900">
              <a:buClr>
                <a:schemeClr val="accent2"/>
              </a:buClr>
              <a:buAutoNum type="alphaUcPeriod"/>
            </a:pPr>
            <a:endParaRPr lang="en-US" dirty="0">
              <a:latin typeface="Fieldwork 03 Geo Light" pitchFamily="50" charset="0"/>
            </a:endParaRPr>
          </a:p>
          <a:p>
            <a:pPr marL="342900" indent="-342900">
              <a:buClr>
                <a:schemeClr val="accent2"/>
              </a:buClr>
              <a:buAutoNum type="alphaUcPeriod"/>
            </a:pPr>
            <a:r>
              <a:rPr lang="en-US" dirty="0">
                <a:latin typeface="Fieldwork 03 Geo Light" pitchFamily="50" charset="0"/>
              </a:rPr>
              <a:t>rowspan = 2</a:t>
            </a:r>
          </a:p>
          <a:p>
            <a:pPr marL="342900" indent="-342900">
              <a:buClr>
                <a:schemeClr val="accent2"/>
              </a:buClr>
              <a:buAutoNum type="alphaUcPeriod"/>
            </a:pPr>
            <a:endParaRPr lang="en-US" dirty="0">
              <a:latin typeface="Fieldwork 03 Geo Light" pitchFamily="50" charset="0"/>
            </a:endParaRPr>
          </a:p>
          <a:p>
            <a:pPr marL="342900" indent="-342900">
              <a:buClr>
                <a:schemeClr val="accent2"/>
              </a:buClr>
              <a:buAutoNum type="alphaUcPeriod"/>
            </a:pPr>
            <a:r>
              <a:rPr lang="en-US" dirty="0">
                <a:latin typeface="Fieldwork 03 Geo Light" pitchFamily="50" charset="0"/>
              </a:rPr>
              <a:t>merge = colspan2</a:t>
            </a:r>
            <a:endParaRPr lang="en-IN" dirty="0">
              <a:latin typeface="Fieldwork 03 Geo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288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6EA021-5A51-484D-AC0A-6F62D6CDEBFE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6802D7C1-8863-4D1F-83C4-1F11E7969C8D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B64D8B65-013F-435D-9689-4E61E0C60E79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44755946-7E64-4EC4-A509-AC8DAD494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E1EC7C34-2D11-4E9D-AE85-FCC9302801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48E7ECCC-9288-4B2F-B001-31057622B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A8031AD-67BF-4BB2-AA72-DE7C4E8A0E2B}"/>
              </a:ext>
            </a:extLst>
          </p:cNvPr>
          <p:cNvSpPr txBox="1"/>
          <p:nvPr/>
        </p:nvSpPr>
        <p:spPr>
          <a:xfrm>
            <a:off x="2031917" y="501204"/>
            <a:ext cx="812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Quiz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53B8C-3675-49E3-8E4D-3842688CDCE5}"/>
              </a:ext>
            </a:extLst>
          </p:cNvPr>
          <p:cNvSpPr txBox="1"/>
          <p:nvPr/>
        </p:nvSpPr>
        <p:spPr>
          <a:xfrm>
            <a:off x="1532244" y="1836458"/>
            <a:ext cx="8919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dirty="0">
                <a:solidFill>
                  <a:srgbClr val="222222"/>
                </a:solidFill>
                <a:latin typeface="Fieldwork 04 Geo Regular" pitchFamily="50" charset="0"/>
              </a:rPr>
              <a:t>Each cell of the table can be represented by using _____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A457D7-6D50-4AD5-A2C4-F5C1C300CA3C}"/>
              </a:ext>
            </a:extLst>
          </p:cNvPr>
          <p:cNvSpPr txBox="1"/>
          <p:nvPr/>
        </p:nvSpPr>
        <p:spPr>
          <a:xfrm>
            <a:off x="2031917" y="2727249"/>
            <a:ext cx="5303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AutoNum type="alphaUcPeriod"/>
            </a:pPr>
            <a:r>
              <a:rPr lang="en-US" dirty="0">
                <a:latin typeface="Fieldwork 03 Geo Light" pitchFamily="50" charset="0"/>
              </a:rPr>
              <a:t>&lt;tr&gt;</a:t>
            </a:r>
          </a:p>
          <a:p>
            <a:pPr marL="342900" indent="-342900">
              <a:buClr>
                <a:schemeClr val="accent2"/>
              </a:buClr>
              <a:buAutoNum type="alphaUcPeriod"/>
            </a:pPr>
            <a:endParaRPr lang="en-US" dirty="0">
              <a:latin typeface="Fieldwork 03 Geo Light" pitchFamily="50" charset="0"/>
            </a:endParaRPr>
          </a:p>
          <a:p>
            <a:pPr marL="342900" indent="-342900">
              <a:buClr>
                <a:schemeClr val="accent2"/>
              </a:buClr>
              <a:buAutoNum type="alphaUcPeriod"/>
            </a:pPr>
            <a:r>
              <a:rPr lang="en-US" dirty="0">
                <a:latin typeface="Fieldwork 03 Geo Light" pitchFamily="50" charset="0"/>
              </a:rPr>
              <a:t>&lt;td&gt;</a:t>
            </a:r>
          </a:p>
          <a:p>
            <a:pPr marL="342900" indent="-342900">
              <a:buClr>
                <a:schemeClr val="accent2"/>
              </a:buClr>
              <a:buAutoNum type="alphaUcPeriod"/>
            </a:pPr>
            <a:endParaRPr lang="en-US" dirty="0">
              <a:latin typeface="Fieldwork 03 Geo Light" pitchFamily="50" charset="0"/>
            </a:endParaRPr>
          </a:p>
          <a:p>
            <a:pPr marL="342900" indent="-342900">
              <a:buClr>
                <a:schemeClr val="accent2"/>
              </a:buClr>
              <a:buAutoNum type="alphaUcPeriod"/>
            </a:pPr>
            <a:r>
              <a:rPr lang="en-US" dirty="0">
                <a:latin typeface="Fieldwork 03 Geo Light" pitchFamily="50" charset="0"/>
              </a:rPr>
              <a:t>&lt;</a:t>
            </a:r>
            <a:r>
              <a:rPr lang="en-US" dirty="0" err="1">
                <a:latin typeface="Fieldwork 03 Geo Light" pitchFamily="50" charset="0"/>
              </a:rPr>
              <a:t>th</a:t>
            </a:r>
            <a:r>
              <a:rPr lang="en-US" dirty="0">
                <a:latin typeface="Fieldwork 03 Geo Light" pitchFamily="50" charset="0"/>
              </a:rPr>
              <a:t>&gt;</a:t>
            </a:r>
          </a:p>
          <a:p>
            <a:pPr marL="342900" indent="-342900">
              <a:buClr>
                <a:schemeClr val="accent2"/>
              </a:buClr>
              <a:buAutoNum type="alphaUcPeriod"/>
            </a:pPr>
            <a:endParaRPr lang="en-US" dirty="0">
              <a:latin typeface="Fieldwork 03 Geo Light" pitchFamily="50" charset="0"/>
            </a:endParaRPr>
          </a:p>
          <a:p>
            <a:pPr marL="342900" indent="-342900">
              <a:buClr>
                <a:schemeClr val="accent2"/>
              </a:buClr>
              <a:buAutoNum type="alphaUcPeriod"/>
            </a:pPr>
            <a:r>
              <a:rPr lang="en-US" dirty="0">
                <a:latin typeface="Fieldwork 03 Geo Light" pitchFamily="50" charset="0"/>
              </a:rPr>
              <a:t>&lt;</a:t>
            </a:r>
            <a:r>
              <a:rPr lang="en-US" dirty="0" err="1">
                <a:latin typeface="Fieldwork 03 Geo Light" pitchFamily="50" charset="0"/>
              </a:rPr>
              <a:t>thead</a:t>
            </a:r>
            <a:r>
              <a:rPr lang="en-US" dirty="0">
                <a:latin typeface="Fieldwork 03 Geo Light" pitchFamily="50" charset="0"/>
              </a:rPr>
              <a:t>&gt;</a:t>
            </a:r>
            <a:endParaRPr lang="en-IN" dirty="0">
              <a:latin typeface="Fieldwork 03 Geo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51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0D2874-2211-4329-A8EE-57AEB982FAD9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811320C5-4355-4FB8-8130-B2D7911C93EF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0A16C3-F540-4604-9C3B-A3C06D765847}"/>
              </a:ext>
            </a:extLst>
          </p:cNvPr>
          <p:cNvSpPr txBox="1"/>
          <p:nvPr/>
        </p:nvSpPr>
        <p:spPr>
          <a:xfrm>
            <a:off x="2652559" y="524095"/>
            <a:ext cx="6678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Introduction to HTML</a:t>
            </a:r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6D1ABE6-B38D-43CD-A8D4-69C89FECD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DCF7DBC1-D04F-406C-9E56-56DF7C24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8" name="Round Diagonal Corner of Rectangle 9">
            <a:extLst>
              <a:ext uri="{FF2B5EF4-FFF2-40B4-BE49-F238E27FC236}">
                <a16:creationId xmlns:a16="http://schemas.microsoft.com/office/drawing/2014/main" id="{29B68F7B-7D6D-441C-A3D5-30F7F7737AE4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09778-516F-4B47-B1A3-E774BD596C63}"/>
              </a:ext>
            </a:extLst>
          </p:cNvPr>
          <p:cNvSpPr txBox="1"/>
          <p:nvPr/>
        </p:nvSpPr>
        <p:spPr>
          <a:xfrm>
            <a:off x="1532244" y="1836458"/>
            <a:ext cx="8919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Fieldwork 04 Hum Regular" pitchFamily="50" charset="0"/>
              </a:rPr>
              <a:t>HTML stands for Hypertext Markup Language and it is a widely used programming language used to develop web pages.</a:t>
            </a:r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8F9594CC-D895-47DE-8622-6D6776A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27BDDE-296F-4605-AAF7-A98A940DDBD0}"/>
              </a:ext>
            </a:extLst>
          </p:cNvPr>
          <p:cNvSpPr txBox="1"/>
          <p:nvPr/>
        </p:nvSpPr>
        <p:spPr>
          <a:xfrm>
            <a:off x="1577819" y="2387255"/>
            <a:ext cx="8919530" cy="2464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333333"/>
              </a:solidFill>
              <a:effectLst/>
              <a:latin typeface="Fieldwork 03 Hum Light" pitchFamily="50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Fieldwork 03 Hum Light" pitchFamily="50" charset="0"/>
              </a:rPr>
              <a:t>Hypertext stands for link between web pages.</a:t>
            </a:r>
          </a:p>
          <a:p>
            <a:pPr marL="800100" lvl="1" indent="-3429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  <a:latin typeface="Fieldwork 03 Hum Light" pitchFamily="50" charset="0"/>
              </a:rPr>
              <a:t>Markup Language means Text between tags that define the structure.</a:t>
            </a:r>
          </a:p>
          <a:p>
            <a:pPr marL="800100" lvl="1" indent="-3429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  <a:latin typeface="Fieldwork 03 Hum Light" pitchFamily="50" charset="0"/>
              </a:rPr>
              <a:t>Every HTML document should be saved with .html or .htm extension</a:t>
            </a:r>
          </a:p>
          <a:p>
            <a:pPr marL="800100" lvl="1" indent="-3429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  <a:latin typeface="Fieldwork 03 Hum Light" pitchFamily="50" charset="0"/>
              </a:rPr>
              <a:t>All browsers have the capability to translate an html page and render it.</a:t>
            </a:r>
            <a:br>
              <a:rPr lang="en-US" sz="2000" b="0" i="0" dirty="0">
                <a:solidFill>
                  <a:srgbClr val="333333"/>
                </a:solidFill>
                <a:effectLst/>
                <a:latin typeface="Arial Rounded MT Bold" panose="020F0704030504030204" pitchFamily="34" charset="0"/>
              </a:rPr>
            </a:br>
            <a:r>
              <a:rPr lang="en-US" sz="2000" b="0" i="0" dirty="0">
                <a:solidFill>
                  <a:srgbClr val="333333"/>
                </a:solidFill>
                <a:effectLst/>
                <a:latin typeface="Arial Rounded MT Bold" panose="020F07040305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67268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D90F1D-E741-4843-9559-D018E83FE7D0}"/>
              </a:ext>
            </a:extLst>
          </p:cNvPr>
          <p:cNvSpPr/>
          <p:nvPr/>
        </p:nvSpPr>
        <p:spPr>
          <a:xfrm>
            <a:off x="0" y="4876801"/>
            <a:ext cx="12192000" cy="1981199"/>
          </a:xfrm>
          <a:prstGeom prst="rect">
            <a:avLst/>
          </a:prstGeom>
          <a:solidFill>
            <a:srgbClr val="F3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4F3E48-94BA-42FF-AD9C-1FB392C0B8E7}"/>
              </a:ext>
            </a:extLst>
          </p:cNvPr>
          <p:cNvSpPr/>
          <p:nvPr/>
        </p:nvSpPr>
        <p:spPr>
          <a:xfrm>
            <a:off x="0" y="0"/>
            <a:ext cx="12191999" cy="6068291"/>
          </a:xfrm>
          <a:prstGeom prst="rect">
            <a:avLst/>
          </a:prstGeom>
          <a:solidFill>
            <a:srgbClr val="1A1F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590801-BE39-4155-86B7-608CC289D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8199"/>
            <a:ext cx="12200966" cy="24887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7E297B-01B4-4F0A-AD06-164EFD0D687B}"/>
              </a:ext>
            </a:extLst>
          </p:cNvPr>
          <p:cNvSpPr txBox="1"/>
          <p:nvPr/>
        </p:nvSpPr>
        <p:spPr>
          <a:xfrm>
            <a:off x="2031916" y="2413337"/>
            <a:ext cx="81281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chemeClr val="bg1"/>
                </a:solidFill>
                <a:latin typeface="Fieldwork 06 Geo Bold" pitchFamily="50" charset="0"/>
              </a:rPr>
              <a:t>Quiz Ends</a:t>
            </a:r>
          </a:p>
        </p:txBody>
      </p:sp>
    </p:spTree>
    <p:extLst>
      <p:ext uri="{BB962C8B-B14F-4D97-AF65-F5344CB8AC3E}">
        <p14:creationId xmlns:p14="http://schemas.microsoft.com/office/powerpoint/2010/main" val="2112166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284C3B-C394-4B80-978C-7D72052C0DE4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44D24EDF-ECC5-4515-B665-4285C25A2D29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4">
            <a:extLst>
              <a:ext uri="{FF2B5EF4-FFF2-40B4-BE49-F238E27FC236}">
                <a16:creationId xmlns:a16="http://schemas.microsoft.com/office/drawing/2014/main" id="{3AE984D4-AE49-4225-8039-241F35C66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pic>
        <p:nvPicPr>
          <p:cNvPr id="8" name="Picture 7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70F9E40-0AC4-43DC-A058-E322B1356F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9" name="Picture 8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6866A91A-A642-4CC5-818D-D4ECFD22EB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C87A70E8-1FA3-43C5-912E-6D6BED2BF4BB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3BC5E5-0DD7-4E60-967A-A3276D296228}"/>
              </a:ext>
            </a:extLst>
          </p:cNvPr>
          <p:cNvSpPr txBox="1"/>
          <p:nvPr/>
        </p:nvSpPr>
        <p:spPr>
          <a:xfrm>
            <a:off x="2031917" y="501204"/>
            <a:ext cx="812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HTML Lists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F0B366-7639-4626-8D69-CB81ADE89475}"/>
              </a:ext>
            </a:extLst>
          </p:cNvPr>
          <p:cNvSpPr txBox="1"/>
          <p:nvPr/>
        </p:nvSpPr>
        <p:spPr>
          <a:xfrm>
            <a:off x="1532244" y="1836458"/>
            <a:ext cx="8919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Fieldwork 04 Geo Regular" pitchFamily="50" charset="0"/>
              </a:rPr>
              <a:t>HTML lists allow web developers to group a set of related items in lists.</a:t>
            </a:r>
            <a:endParaRPr lang="en-US" altLang="en-US" sz="2000" dirty="0">
              <a:latin typeface="Fieldwork 04 Geo Regular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BAE224-7A86-4C9B-832B-843D8CCD05A2}"/>
              </a:ext>
            </a:extLst>
          </p:cNvPr>
          <p:cNvSpPr txBox="1"/>
          <p:nvPr/>
        </p:nvSpPr>
        <p:spPr>
          <a:xfrm>
            <a:off x="2031917" y="2880978"/>
            <a:ext cx="7801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highlight>
                  <a:srgbClr val="FFFFFF"/>
                </a:highlight>
                <a:latin typeface="Fieldwork 03 Geo Light" pitchFamily="50" charset="0"/>
              </a:rPr>
              <a:t>An unordered list starts with the </a:t>
            </a:r>
            <a:r>
              <a:rPr lang="en-US" altLang="en-US" dirty="0">
                <a:solidFill>
                  <a:srgbClr val="DC143C"/>
                </a:solidFill>
                <a:highlight>
                  <a:srgbClr val="FFFFFF"/>
                </a:highlight>
                <a:latin typeface="Fieldwork 03 Geo Light" pitchFamily="50" charset="0"/>
              </a:rPr>
              <a:t>&lt;ul&gt;</a:t>
            </a:r>
            <a:r>
              <a:rPr lang="en-US" altLang="en-US" dirty="0">
                <a:solidFill>
                  <a:srgbClr val="000000"/>
                </a:solidFill>
                <a:highlight>
                  <a:srgbClr val="FFFFFF"/>
                </a:highlight>
                <a:latin typeface="Fieldwork 03 Geo Light" pitchFamily="50" charset="0"/>
              </a:rPr>
              <a:t> tag. Each list item starts with the </a:t>
            </a:r>
            <a:r>
              <a:rPr lang="en-US" altLang="en-US" dirty="0">
                <a:solidFill>
                  <a:srgbClr val="DC143C"/>
                </a:solidFill>
                <a:highlight>
                  <a:srgbClr val="FFFFFF"/>
                </a:highlight>
                <a:latin typeface="Fieldwork 03 Geo Light" pitchFamily="50" charset="0"/>
              </a:rPr>
              <a:t>&lt;li&gt;</a:t>
            </a:r>
            <a:r>
              <a:rPr lang="en-US" altLang="en-US" dirty="0">
                <a:solidFill>
                  <a:srgbClr val="000000"/>
                </a:solidFill>
                <a:highlight>
                  <a:srgbClr val="FFFFFF"/>
                </a:highlight>
                <a:latin typeface="Fieldwork 03 Geo Light" pitchFamily="50" charset="0"/>
              </a:rPr>
              <a:t> tag.</a:t>
            </a:r>
            <a:r>
              <a:rPr lang="en-US" altLang="en-US" dirty="0">
                <a:highlight>
                  <a:srgbClr val="FFFFFF"/>
                </a:highlight>
                <a:latin typeface="Fieldwork 03 Geo Light" pitchFamily="50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FE7C3D-C6A4-44CB-BBE5-7EFE67F458B2}"/>
              </a:ext>
            </a:extLst>
          </p:cNvPr>
          <p:cNvSpPr txBox="1"/>
          <p:nvPr/>
        </p:nvSpPr>
        <p:spPr>
          <a:xfrm>
            <a:off x="1532244" y="2478073"/>
            <a:ext cx="891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eldwork 03 Geo Light" pitchFamily="50" charset="0"/>
              </a:rPr>
              <a:t>Unordered List:-</a:t>
            </a:r>
            <a:endParaRPr lang="en-IN" dirty="0">
              <a:latin typeface="Fieldwork 03 Geo Light" pitchFamily="50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DA5B24-2412-4F87-B5F8-26B58BD24875}"/>
              </a:ext>
            </a:extLst>
          </p:cNvPr>
          <p:cNvSpPr txBox="1"/>
          <p:nvPr/>
        </p:nvSpPr>
        <p:spPr>
          <a:xfrm>
            <a:off x="3591690" y="3631676"/>
            <a:ext cx="359036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1400" dirty="0"/>
            </a:b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1400" dirty="0"/>
            </a:b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1400" dirty="0"/>
            </a:b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1400" dirty="0"/>
            </a:b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/ul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890720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284C3B-C394-4B80-978C-7D72052C0DE4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44D24EDF-ECC5-4515-B665-4285C25A2D29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4">
            <a:extLst>
              <a:ext uri="{FF2B5EF4-FFF2-40B4-BE49-F238E27FC236}">
                <a16:creationId xmlns:a16="http://schemas.microsoft.com/office/drawing/2014/main" id="{3AE984D4-AE49-4225-8039-241F35C66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pic>
        <p:nvPicPr>
          <p:cNvPr id="8" name="Picture 7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70F9E40-0AC4-43DC-A058-E322B1356F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9" name="Picture 8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6866A91A-A642-4CC5-818D-D4ECFD22EB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C87A70E8-1FA3-43C5-912E-6D6BED2BF4BB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3BC5E5-0DD7-4E60-967A-A3276D296228}"/>
              </a:ext>
            </a:extLst>
          </p:cNvPr>
          <p:cNvSpPr txBox="1"/>
          <p:nvPr/>
        </p:nvSpPr>
        <p:spPr>
          <a:xfrm>
            <a:off x="2031917" y="501204"/>
            <a:ext cx="812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HTML Lists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BAE224-7A86-4C9B-832B-843D8CCD05A2}"/>
              </a:ext>
            </a:extLst>
          </p:cNvPr>
          <p:cNvSpPr txBox="1"/>
          <p:nvPr/>
        </p:nvSpPr>
        <p:spPr>
          <a:xfrm>
            <a:off x="2031917" y="2446153"/>
            <a:ext cx="7801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highlight>
                  <a:srgbClr val="FFFFFF"/>
                </a:highlight>
                <a:latin typeface="Fieldwork 03 Geo Light" pitchFamily="50" charset="0"/>
              </a:rPr>
              <a:t>An ordered list starts with the </a:t>
            </a:r>
            <a:r>
              <a:rPr lang="en-US" altLang="en-US" dirty="0">
                <a:solidFill>
                  <a:srgbClr val="FF0000"/>
                </a:solidFill>
                <a:highlight>
                  <a:srgbClr val="FFFFFF"/>
                </a:highlight>
                <a:latin typeface="Fieldwork 03 Geo Light" pitchFamily="50" charset="0"/>
              </a:rPr>
              <a:t>&lt;</a:t>
            </a:r>
            <a:r>
              <a:rPr lang="en-US" altLang="en-US" dirty="0" err="1">
                <a:solidFill>
                  <a:srgbClr val="FF0000"/>
                </a:solidFill>
                <a:highlight>
                  <a:srgbClr val="FFFFFF"/>
                </a:highlight>
                <a:latin typeface="Fieldwork 03 Geo Light" pitchFamily="50" charset="0"/>
              </a:rPr>
              <a:t>ol</a:t>
            </a:r>
            <a:r>
              <a:rPr lang="en-US" altLang="en-US" dirty="0">
                <a:solidFill>
                  <a:srgbClr val="FF0000"/>
                </a:solidFill>
                <a:highlight>
                  <a:srgbClr val="FFFFFF"/>
                </a:highlight>
                <a:latin typeface="Fieldwork 03 Geo Light" pitchFamily="50" charset="0"/>
              </a:rPr>
              <a:t>&gt; </a:t>
            </a:r>
            <a:r>
              <a:rPr lang="en-US" altLang="en-US" dirty="0">
                <a:solidFill>
                  <a:srgbClr val="000000"/>
                </a:solidFill>
                <a:highlight>
                  <a:srgbClr val="FFFFFF"/>
                </a:highlight>
                <a:latin typeface="Fieldwork 03 Geo Light" pitchFamily="50" charset="0"/>
              </a:rPr>
              <a:t>tag. Each list item starts with the </a:t>
            </a:r>
            <a:r>
              <a:rPr lang="en-US" altLang="en-US" dirty="0">
                <a:solidFill>
                  <a:srgbClr val="FF0000"/>
                </a:solidFill>
                <a:highlight>
                  <a:srgbClr val="FFFFFF"/>
                </a:highlight>
                <a:latin typeface="Fieldwork 03 Geo Light" pitchFamily="50" charset="0"/>
              </a:rPr>
              <a:t>&lt;li&gt; </a:t>
            </a:r>
            <a:r>
              <a:rPr lang="en-US" altLang="en-US" dirty="0">
                <a:solidFill>
                  <a:srgbClr val="000000"/>
                </a:solidFill>
                <a:highlight>
                  <a:srgbClr val="FFFFFF"/>
                </a:highlight>
                <a:latin typeface="Fieldwork 03 Geo Light" pitchFamily="50" charset="0"/>
              </a:rPr>
              <a:t>tag.</a:t>
            </a:r>
            <a:endParaRPr lang="en-US" altLang="en-US" dirty="0">
              <a:highlight>
                <a:srgbClr val="FFFFFF"/>
              </a:highlight>
              <a:latin typeface="Fieldwork 03 Geo Light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FE7C3D-C6A4-44CB-BBE5-7EFE67F458B2}"/>
              </a:ext>
            </a:extLst>
          </p:cNvPr>
          <p:cNvSpPr txBox="1"/>
          <p:nvPr/>
        </p:nvSpPr>
        <p:spPr>
          <a:xfrm>
            <a:off x="1532244" y="2043248"/>
            <a:ext cx="891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eldwork 04 Geo Regular" pitchFamily="50" charset="0"/>
              </a:rPr>
              <a:t>Ordered List:-</a:t>
            </a:r>
            <a:endParaRPr lang="en-IN" dirty="0">
              <a:latin typeface="Fieldwork 04 Geo Regular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51F0BE-38E0-49B1-A8EC-40EE443A51BA}"/>
              </a:ext>
            </a:extLst>
          </p:cNvPr>
          <p:cNvSpPr txBox="1"/>
          <p:nvPr/>
        </p:nvSpPr>
        <p:spPr>
          <a:xfrm>
            <a:off x="3591690" y="3196851"/>
            <a:ext cx="609420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1400" dirty="0"/>
            </a:b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1400" dirty="0"/>
            </a:b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1400" dirty="0"/>
            </a:b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1400" dirty="0"/>
            </a:b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/ol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822190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284C3B-C394-4B80-978C-7D72052C0DE4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44D24EDF-ECC5-4515-B665-4285C25A2D29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4">
            <a:extLst>
              <a:ext uri="{FF2B5EF4-FFF2-40B4-BE49-F238E27FC236}">
                <a16:creationId xmlns:a16="http://schemas.microsoft.com/office/drawing/2014/main" id="{3AE984D4-AE49-4225-8039-241F35C66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pic>
        <p:nvPicPr>
          <p:cNvPr id="8" name="Picture 7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70F9E40-0AC4-43DC-A058-E322B1356F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9" name="Picture 8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6866A91A-A642-4CC5-818D-D4ECFD22EB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C87A70E8-1FA3-43C5-912E-6D6BED2BF4BB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3BC5E5-0DD7-4E60-967A-A3276D296228}"/>
              </a:ext>
            </a:extLst>
          </p:cNvPr>
          <p:cNvSpPr txBox="1"/>
          <p:nvPr/>
        </p:nvSpPr>
        <p:spPr>
          <a:xfrm>
            <a:off x="2031917" y="501204"/>
            <a:ext cx="812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HTML Lists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E63F5B80-34F4-49F9-A58D-8B254A2D5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275" y="2446153"/>
            <a:ext cx="733376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A description list is a list of terms, with a description of each term.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</a:pPr>
            <a:endParaRPr lang="en-US" b="0" i="0" dirty="0">
              <a:solidFill>
                <a:srgbClr val="000000"/>
              </a:solidFill>
              <a:effectLst/>
              <a:latin typeface="Fieldwork 03 Geo Light" pitchFamily="50" charset="0"/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eldwork 03 Geo Light" pitchFamily="50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eldwork 03 Geo Light" pitchFamily="50" charset="0"/>
              </a:rPr>
              <a:t>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Fieldwork 03 Geo Light" pitchFamily="50" charset="0"/>
              </a:rPr>
              <a:t>&lt;dl&gt;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eldwork 03 Geo Light" pitchFamily="50" charset="0"/>
              </a:rPr>
              <a:t> tag defines the description list,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Fieldwork 03 Geo Light" pitchFamily="50" charset="0"/>
              </a:rPr>
              <a:t>&lt;dt&gt;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eldwork 03 Geo Light" pitchFamily="50" charset="0"/>
              </a:rPr>
              <a:t> tag defines the term (name), and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Fieldwork 03 Geo Light" pitchFamily="50" charset="0"/>
              </a:rPr>
              <a:t>&lt;dd&gt;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eldwork 03 Geo Light" pitchFamily="50" charset="0"/>
              </a:rPr>
              <a:t> tag describes each term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eldwork 03 Geo Light" pitchFamily="50" charset="0"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eldwork 03 Geo Light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FE7C3D-C6A4-44CB-BBE5-7EFE67F458B2}"/>
              </a:ext>
            </a:extLst>
          </p:cNvPr>
          <p:cNvSpPr txBox="1"/>
          <p:nvPr/>
        </p:nvSpPr>
        <p:spPr>
          <a:xfrm>
            <a:off x="1532244" y="2046622"/>
            <a:ext cx="891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eldwork 04 Geo Regular" pitchFamily="50" charset="0"/>
              </a:rPr>
              <a:t>Description List:-</a:t>
            </a:r>
            <a:endParaRPr lang="en-IN" dirty="0">
              <a:latin typeface="Fieldwork 04 Geo Regular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DF6F9F-4BC5-4DF8-A81E-20A641131454}"/>
              </a:ext>
            </a:extLst>
          </p:cNvPr>
          <p:cNvSpPr txBox="1"/>
          <p:nvPr/>
        </p:nvSpPr>
        <p:spPr>
          <a:xfrm>
            <a:off x="3583654" y="3676681"/>
            <a:ext cx="359036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/dt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black hot drink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/dd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/dt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white cold drink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/dd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400" dirty="0"/>
            </a:b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/dl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3053680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D90F1D-E741-4843-9559-D018E83FE7D0}"/>
              </a:ext>
            </a:extLst>
          </p:cNvPr>
          <p:cNvSpPr/>
          <p:nvPr/>
        </p:nvSpPr>
        <p:spPr>
          <a:xfrm>
            <a:off x="0" y="4876801"/>
            <a:ext cx="12192000" cy="1981199"/>
          </a:xfrm>
          <a:prstGeom prst="rect">
            <a:avLst/>
          </a:prstGeom>
          <a:solidFill>
            <a:srgbClr val="F3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4F3E48-94BA-42FF-AD9C-1FB392C0B8E7}"/>
              </a:ext>
            </a:extLst>
          </p:cNvPr>
          <p:cNvSpPr/>
          <p:nvPr/>
        </p:nvSpPr>
        <p:spPr>
          <a:xfrm>
            <a:off x="0" y="0"/>
            <a:ext cx="12191999" cy="6068291"/>
          </a:xfrm>
          <a:prstGeom prst="rect">
            <a:avLst/>
          </a:prstGeom>
          <a:solidFill>
            <a:srgbClr val="1A1F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590801-BE39-4155-86B7-608CC289D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8199"/>
            <a:ext cx="12200966" cy="24887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7E297B-01B4-4F0A-AD06-164EFD0D687B}"/>
              </a:ext>
            </a:extLst>
          </p:cNvPr>
          <p:cNvSpPr txBox="1"/>
          <p:nvPr/>
        </p:nvSpPr>
        <p:spPr>
          <a:xfrm>
            <a:off x="2031916" y="2413337"/>
            <a:ext cx="81281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chemeClr val="bg1"/>
                </a:solidFill>
                <a:latin typeface="Fieldwork 06 Geo Bold" pitchFamily="50" charset="0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19858396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6EA021-5A51-484D-AC0A-6F62D6CDEBFE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6802D7C1-8863-4D1F-83C4-1F11E7969C8D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B64D8B65-013F-435D-9689-4E61E0C60E79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44755946-7E64-4EC4-A509-AC8DAD494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E1EC7C34-2D11-4E9D-AE85-FCC9302801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48E7ECCC-9288-4B2F-B001-31057622B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A8031AD-67BF-4BB2-AA72-DE7C4E8A0E2B}"/>
              </a:ext>
            </a:extLst>
          </p:cNvPr>
          <p:cNvSpPr txBox="1"/>
          <p:nvPr/>
        </p:nvSpPr>
        <p:spPr>
          <a:xfrm>
            <a:off x="2031917" y="501204"/>
            <a:ext cx="812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Quiz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53B8C-3675-49E3-8E4D-3842688CDCE5}"/>
              </a:ext>
            </a:extLst>
          </p:cNvPr>
          <p:cNvSpPr txBox="1"/>
          <p:nvPr/>
        </p:nvSpPr>
        <p:spPr>
          <a:xfrm>
            <a:off x="1532244" y="1836458"/>
            <a:ext cx="8919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22222"/>
                </a:solidFill>
                <a:latin typeface="Fieldwork 04 Geo Regular" pitchFamily="50" charset="0"/>
              </a:rPr>
              <a:t>Which of the following can’t be the value of list-style-type?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FB1F03-D8CB-4712-B60B-C1BE7F1C447B}"/>
              </a:ext>
            </a:extLst>
          </p:cNvPr>
          <p:cNvSpPr txBox="1"/>
          <p:nvPr/>
        </p:nvSpPr>
        <p:spPr>
          <a:xfrm>
            <a:off x="2031916" y="2715435"/>
            <a:ext cx="57471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AutoNum type="alphaUcPeriod"/>
            </a:pPr>
            <a:r>
              <a:rPr lang="en-US" dirty="0">
                <a:latin typeface="Fieldwork 03 Geo Light" pitchFamily="50" charset="0"/>
              </a:rPr>
              <a:t>square</a:t>
            </a:r>
          </a:p>
          <a:p>
            <a:pPr marL="342900" indent="-342900">
              <a:buClr>
                <a:schemeClr val="accent2"/>
              </a:buClr>
              <a:buAutoNum type="alphaUcPeriod"/>
            </a:pPr>
            <a:endParaRPr lang="en-US" dirty="0">
              <a:latin typeface="Fieldwork 03 Geo Light" pitchFamily="50" charset="0"/>
            </a:endParaRPr>
          </a:p>
          <a:p>
            <a:pPr marL="342900" indent="-342900">
              <a:buClr>
                <a:schemeClr val="accent2"/>
              </a:buClr>
              <a:buAutoNum type="alphaUcPeriod"/>
            </a:pPr>
            <a:r>
              <a:rPr lang="en-US" dirty="0">
                <a:latin typeface="Fieldwork 03 Geo Light" pitchFamily="50" charset="0"/>
              </a:rPr>
              <a:t>disc</a:t>
            </a:r>
          </a:p>
          <a:p>
            <a:pPr marL="342900" indent="-342900">
              <a:buClr>
                <a:schemeClr val="accent2"/>
              </a:buClr>
              <a:buAutoNum type="alphaUcPeriod"/>
            </a:pPr>
            <a:endParaRPr lang="en-US" dirty="0">
              <a:latin typeface="Fieldwork 03 Geo Light" pitchFamily="50" charset="0"/>
            </a:endParaRPr>
          </a:p>
          <a:p>
            <a:pPr marL="342900" indent="-342900">
              <a:buClr>
                <a:schemeClr val="accent2"/>
              </a:buClr>
              <a:buAutoNum type="alphaUcPeriod"/>
            </a:pPr>
            <a:r>
              <a:rPr lang="en-US" dirty="0">
                <a:latin typeface="Fieldwork 03 Geo Light" pitchFamily="50" charset="0"/>
              </a:rPr>
              <a:t>ellipse</a:t>
            </a:r>
          </a:p>
          <a:p>
            <a:pPr marL="342900" indent="-342900">
              <a:buClr>
                <a:schemeClr val="accent2"/>
              </a:buClr>
              <a:buAutoNum type="alphaUcPeriod"/>
            </a:pPr>
            <a:endParaRPr lang="en-US" dirty="0">
              <a:latin typeface="Fieldwork 03 Geo Light" pitchFamily="50" charset="0"/>
            </a:endParaRPr>
          </a:p>
          <a:p>
            <a:pPr marL="342900" indent="-342900">
              <a:buClr>
                <a:schemeClr val="accent2"/>
              </a:buClr>
              <a:buAutoNum type="alphaUcPeriod"/>
            </a:pPr>
            <a:r>
              <a:rPr lang="en-US" dirty="0">
                <a:latin typeface="Fieldwork 03 Geo Light" pitchFamily="50" charset="0"/>
              </a:rPr>
              <a:t>circle</a:t>
            </a:r>
            <a:endParaRPr lang="en-IN" dirty="0">
              <a:latin typeface="Fieldwork 03 Geo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263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6EA021-5A51-484D-AC0A-6F62D6CDEBFE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6802D7C1-8863-4D1F-83C4-1F11E7969C8D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B64D8B65-013F-435D-9689-4E61E0C60E79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44755946-7E64-4EC4-A509-AC8DAD494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E1EC7C34-2D11-4E9D-AE85-FCC9302801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48E7ECCC-9288-4B2F-B001-31057622B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A8031AD-67BF-4BB2-AA72-DE7C4E8A0E2B}"/>
              </a:ext>
            </a:extLst>
          </p:cNvPr>
          <p:cNvSpPr txBox="1"/>
          <p:nvPr/>
        </p:nvSpPr>
        <p:spPr>
          <a:xfrm>
            <a:off x="2031917" y="501204"/>
            <a:ext cx="812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Quiz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53B8C-3675-49E3-8E4D-3842688CDCE5}"/>
              </a:ext>
            </a:extLst>
          </p:cNvPr>
          <p:cNvSpPr txBox="1"/>
          <p:nvPr/>
        </p:nvSpPr>
        <p:spPr>
          <a:xfrm>
            <a:off x="1532244" y="1836458"/>
            <a:ext cx="8919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dirty="0">
                <a:solidFill>
                  <a:srgbClr val="222222"/>
                </a:solidFill>
                <a:latin typeface="Fieldwork 04 Geo Regular" pitchFamily="50" charset="0"/>
              </a:rPr>
              <a:t>What is the default start of item marker in ordered list?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1DC9F9-C8C6-402F-81DB-F85B59EF145C}"/>
              </a:ext>
            </a:extLst>
          </p:cNvPr>
          <p:cNvSpPr txBox="1"/>
          <p:nvPr/>
        </p:nvSpPr>
        <p:spPr>
          <a:xfrm>
            <a:off x="2031916" y="2727250"/>
            <a:ext cx="5303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AutoNum type="alphaUcPeriod"/>
            </a:pPr>
            <a:r>
              <a:rPr lang="en-US" dirty="0">
                <a:latin typeface="Fieldwork 03 Geo Light" pitchFamily="50" charset="0"/>
              </a:rPr>
              <a:t>C</a:t>
            </a:r>
          </a:p>
          <a:p>
            <a:pPr marL="342900" indent="-342900">
              <a:buClr>
                <a:schemeClr val="accent2"/>
              </a:buClr>
              <a:buAutoNum type="alphaUcPeriod"/>
            </a:pPr>
            <a:endParaRPr lang="en-US" dirty="0">
              <a:latin typeface="Fieldwork 03 Geo Light" pitchFamily="50" charset="0"/>
            </a:endParaRPr>
          </a:p>
          <a:p>
            <a:pPr marL="342900" indent="-342900">
              <a:buClr>
                <a:schemeClr val="accent2"/>
              </a:buClr>
              <a:buAutoNum type="alphaUcPeriod"/>
            </a:pPr>
            <a:r>
              <a:rPr lang="en-US" dirty="0">
                <a:latin typeface="Fieldwork 03 Geo Light" pitchFamily="50" charset="0"/>
              </a:rPr>
              <a:t>A</a:t>
            </a:r>
          </a:p>
          <a:p>
            <a:pPr marL="342900" indent="-342900">
              <a:buClr>
                <a:schemeClr val="accent2"/>
              </a:buClr>
              <a:buAutoNum type="alphaUcPeriod"/>
            </a:pPr>
            <a:endParaRPr lang="en-US" dirty="0">
              <a:latin typeface="Fieldwork 03 Geo Light" pitchFamily="50" charset="0"/>
            </a:endParaRPr>
          </a:p>
          <a:p>
            <a:pPr marL="342900" indent="-342900">
              <a:buClr>
                <a:schemeClr val="accent2"/>
              </a:buClr>
              <a:buAutoNum type="alphaUcPeriod"/>
            </a:pPr>
            <a:r>
              <a:rPr lang="en-US" dirty="0">
                <a:latin typeface="Fieldwork 03 Geo Light" pitchFamily="50" charset="0"/>
              </a:rPr>
              <a:t>1</a:t>
            </a:r>
          </a:p>
          <a:p>
            <a:pPr marL="342900" indent="-342900">
              <a:buClr>
                <a:schemeClr val="accent2"/>
              </a:buClr>
              <a:buAutoNum type="alphaUcPeriod"/>
            </a:pPr>
            <a:endParaRPr lang="en-US" dirty="0">
              <a:latin typeface="Fieldwork 03 Geo Light" pitchFamily="50" charset="0"/>
            </a:endParaRPr>
          </a:p>
          <a:p>
            <a:pPr marL="342900" indent="-342900">
              <a:buClr>
                <a:schemeClr val="accent2"/>
              </a:buClr>
              <a:buAutoNum type="alphaUcPeriod"/>
            </a:pPr>
            <a:r>
              <a:rPr lang="en-US" dirty="0">
                <a:latin typeface="Fieldwork 03 Geo Light" pitchFamily="50" charset="0"/>
              </a:rPr>
              <a:t>None</a:t>
            </a:r>
            <a:endParaRPr lang="en-IN" dirty="0">
              <a:latin typeface="Fieldwork 03 Geo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696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D90F1D-E741-4843-9559-D018E83FE7D0}"/>
              </a:ext>
            </a:extLst>
          </p:cNvPr>
          <p:cNvSpPr/>
          <p:nvPr/>
        </p:nvSpPr>
        <p:spPr>
          <a:xfrm>
            <a:off x="0" y="4876801"/>
            <a:ext cx="12192000" cy="1981199"/>
          </a:xfrm>
          <a:prstGeom prst="rect">
            <a:avLst/>
          </a:prstGeom>
          <a:solidFill>
            <a:srgbClr val="F3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4F3E48-94BA-42FF-AD9C-1FB392C0B8E7}"/>
              </a:ext>
            </a:extLst>
          </p:cNvPr>
          <p:cNvSpPr/>
          <p:nvPr/>
        </p:nvSpPr>
        <p:spPr>
          <a:xfrm>
            <a:off x="0" y="0"/>
            <a:ext cx="12191999" cy="6068291"/>
          </a:xfrm>
          <a:prstGeom prst="rect">
            <a:avLst/>
          </a:prstGeom>
          <a:solidFill>
            <a:srgbClr val="1A1F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590801-BE39-4155-86B7-608CC289D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8199"/>
            <a:ext cx="12200966" cy="24887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7E297B-01B4-4F0A-AD06-164EFD0D687B}"/>
              </a:ext>
            </a:extLst>
          </p:cNvPr>
          <p:cNvSpPr txBox="1"/>
          <p:nvPr/>
        </p:nvSpPr>
        <p:spPr>
          <a:xfrm>
            <a:off x="2031916" y="2413337"/>
            <a:ext cx="81281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chemeClr val="bg1"/>
                </a:solidFill>
                <a:latin typeface="Fieldwork 06 Geo Bold" pitchFamily="50" charset="0"/>
              </a:rPr>
              <a:t>Quiz Ends</a:t>
            </a:r>
          </a:p>
        </p:txBody>
      </p:sp>
    </p:spTree>
    <p:extLst>
      <p:ext uri="{BB962C8B-B14F-4D97-AF65-F5344CB8AC3E}">
        <p14:creationId xmlns:p14="http://schemas.microsoft.com/office/powerpoint/2010/main" val="384193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284C3B-C394-4B80-978C-7D72052C0DE4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44D24EDF-ECC5-4515-B665-4285C25A2D29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4">
            <a:extLst>
              <a:ext uri="{FF2B5EF4-FFF2-40B4-BE49-F238E27FC236}">
                <a16:creationId xmlns:a16="http://schemas.microsoft.com/office/drawing/2014/main" id="{3AE984D4-AE49-4225-8039-241F35C66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pic>
        <p:nvPicPr>
          <p:cNvPr id="8" name="Picture 7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70F9E40-0AC4-43DC-A058-E322B1356F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9" name="Picture 8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6866A91A-A642-4CC5-818D-D4ECFD22EB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C87A70E8-1FA3-43C5-912E-6D6BED2BF4BB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3BC5E5-0DD7-4E60-967A-A3276D296228}"/>
              </a:ext>
            </a:extLst>
          </p:cNvPr>
          <p:cNvSpPr txBox="1"/>
          <p:nvPr/>
        </p:nvSpPr>
        <p:spPr>
          <a:xfrm>
            <a:off x="2031917" y="501204"/>
            <a:ext cx="812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HTML Forms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F0B366-7639-4626-8D69-CB81ADE89475}"/>
              </a:ext>
            </a:extLst>
          </p:cNvPr>
          <p:cNvSpPr txBox="1"/>
          <p:nvPr/>
        </p:nvSpPr>
        <p:spPr>
          <a:xfrm>
            <a:off x="1532244" y="1836458"/>
            <a:ext cx="3880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ieldwork 04 Geo Regular" pitchFamily="50" charset="0"/>
              </a:rPr>
              <a:t>An HTML form is used to collect data from user.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FE7C3D-C6A4-44CB-BBE5-7EFE67F458B2}"/>
              </a:ext>
            </a:extLst>
          </p:cNvPr>
          <p:cNvSpPr txBox="1"/>
          <p:nvPr/>
        </p:nvSpPr>
        <p:spPr>
          <a:xfrm>
            <a:off x="1532244" y="2964230"/>
            <a:ext cx="371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eldwork 03 Geo Light" pitchFamily="50" charset="0"/>
              </a:rPr>
              <a:t>HTML Form Elements:-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968B6-A6A7-4558-8A05-CEE8C7E399CE}"/>
              </a:ext>
            </a:extLst>
          </p:cNvPr>
          <p:cNvSpPr txBox="1"/>
          <p:nvPr/>
        </p:nvSpPr>
        <p:spPr>
          <a:xfrm>
            <a:off x="5892509" y="1861350"/>
            <a:ext cx="4619248" cy="2826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1200" dirty="0">
                <a:latin typeface="Fieldwork 03 Geo Light" pitchFamily="50" charset="0"/>
              </a:rPr>
              <a:t>&lt;input&gt;    	 : To take single line input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1200" dirty="0">
                <a:latin typeface="Fieldwork 03 Geo Light" pitchFamily="50" charset="0"/>
              </a:rPr>
              <a:t>&lt;label&gt;    	 : To label any element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1200" dirty="0">
                <a:latin typeface="Fieldwork 03 Geo Light" pitchFamily="50" charset="0"/>
              </a:rPr>
              <a:t>&lt;select&gt;  	 : To create a dropdown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1200" dirty="0">
                <a:latin typeface="Fieldwork 03 Geo Light" pitchFamily="50" charset="0"/>
              </a:rPr>
              <a:t>&lt;textarea&gt;	 : To input multiple lines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1200" dirty="0">
                <a:latin typeface="Fieldwork 03 Geo Light" pitchFamily="50" charset="0"/>
              </a:rPr>
              <a:t>&lt;button&gt;	 : A clickable button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1200" dirty="0">
                <a:latin typeface="Fieldwork 03 Geo Light" pitchFamily="50" charset="0"/>
              </a:rPr>
              <a:t>&lt;fieldset&gt;	 : To group related data in a form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1200" dirty="0">
                <a:latin typeface="Fieldwork 03 Geo Light" pitchFamily="50" charset="0"/>
              </a:rPr>
              <a:t>&lt;legend&gt;	 : Caption for fieldset element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1200" dirty="0">
                <a:latin typeface="Fieldwork 03 Geo Light" pitchFamily="50" charset="0"/>
              </a:rPr>
              <a:t>&lt;datalist&gt;	 : Specifies list of pre-defined options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1200" dirty="0">
                <a:latin typeface="Fieldwork 03 Geo Light" pitchFamily="50" charset="0"/>
              </a:rPr>
              <a:t>&lt;option&gt; 	 : Drop down values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1200" dirty="0">
                <a:latin typeface="Fieldwork 03 Geo Light" pitchFamily="50" charset="0"/>
              </a:rPr>
              <a:t>&lt;optgroup&gt;         : Group related to option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A77038-C3BA-4868-97AD-791E119D2C95}"/>
              </a:ext>
            </a:extLst>
          </p:cNvPr>
          <p:cNvGrpSpPr/>
          <p:nvPr/>
        </p:nvGrpSpPr>
        <p:grpSpPr>
          <a:xfrm>
            <a:off x="1611094" y="3438382"/>
            <a:ext cx="3715617" cy="1242712"/>
            <a:chOff x="1611094" y="3438382"/>
            <a:chExt cx="3715617" cy="124271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198B605-952C-4895-BE9D-EBAFADA061D5}"/>
                </a:ext>
              </a:extLst>
            </p:cNvPr>
            <p:cNvSpPr/>
            <p:nvPr/>
          </p:nvSpPr>
          <p:spPr>
            <a:xfrm>
              <a:off x="1611094" y="3438382"/>
              <a:ext cx="3715617" cy="124271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294EA55-7A27-4130-B5E4-607B715A52CB}"/>
                </a:ext>
              </a:extLst>
            </p:cNvPr>
            <p:cNvSpPr/>
            <p:nvPr/>
          </p:nvSpPr>
          <p:spPr>
            <a:xfrm>
              <a:off x="1689945" y="3598073"/>
              <a:ext cx="355791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Fieldwork 03 Geo Light" pitchFamily="50" charset="0"/>
                </a:rPr>
                <a:t>The HTML &lt;form&gt; element can contain one or more of the following form elements:</a:t>
              </a:r>
            </a:p>
          </p:txBody>
        </p:sp>
      </p:grpSp>
      <p:sp>
        <p:nvSpPr>
          <p:cNvPr id="7" name="Arrow: Right 6">
            <a:extLst>
              <a:ext uri="{FF2B5EF4-FFF2-40B4-BE49-F238E27FC236}">
                <a16:creationId xmlns:a16="http://schemas.microsoft.com/office/drawing/2014/main" id="{8EDE2DF7-B86B-47D2-81C0-EA5B9DFFCCD9}"/>
              </a:ext>
            </a:extLst>
          </p:cNvPr>
          <p:cNvSpPr/>
          <p:nvPr/>
        </p:nvSpPr>
        <p:spPr>
          <a:xfrm>
            <a:off x="5434069" y="3987189"/>
            <a:ext cx="399123" cy="139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631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284C3B-C394-4B80-978C-7D72052C0DE4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44D24EDF-ECC5-4515-B665-4285C25A2D29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4">
            <a:extLst>
              <a:ext uri="{FF2B5EF4-FFF2-40B4-BE49-F238E27FC236}">
                <a16:creationId xmlns:a16="http://schemas.microsoft.com/office/drawing/2014/main" id="{3AE984D4-AE49-4225-8039-241F35C66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pic>
        <p:nvPicPr>
          <p:cNvPr id="8" name="Picture 7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70F9E40-0AC4-43DC-A058-E322B1356F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9" name="Picture 8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6866A91A-A642-4CC5-818D-D4ECFD22EB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C87A70E8-1FA3-43C5-912E-6D6BED2BF4BB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3BC5E5-0DD7-4E60-967A-A3276D296228}"/>
              </a:ext>
            </a:extLst>
          </p:cNvPr>
          <p:cNvSpPr txBox="1"/>
          <p:nvPr/>
        </p:nvSpPr>
        <p:spPr>
          <a:xfrm>
            <a:off x="2031917" y="501204"/>
            <a:ext cx="812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Examples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615956-7038-4AFB-82C2-F136CCA95523}"/>
              </a:ext>
            </a:extLst>
          </p:cNvPr>
          <p:cNvSpPr txBox="1"/>
          <p:nvPr/>
        </p:nvSpPr>
        <p:spPr>
          <a:xfrm>
            <a:off x="1622400" y="1798042"/>
            <a:ext cx="70094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200" b="0" i="1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1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label</a:t>
            </a:r>
            <a:r>
              <a:rPr lang="en-US" sz="1200" b="0" i="1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for</a:t>
            </a:r>
            <a:r>
              <a:rPr lang="en-US" sz="1200" b="0" i="1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="firstname"&gt;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First name:</a:t>
            </a:r>
            <a:r>
              <a:rPr lang="en-US" sz="1200" b="0" i="1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1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/label</a:t>
            </a:r>
            <a:r>
              <a:rPr lang="en-US" sz="1200" b="0" i="1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br>
              <a:rPr lang="en-US" sz="1200" i="1" dirty="0">
                <a:latin typeface="Fieldwork 03 Geo Light" pitchFamily="50" charset="0"/>
              </a:rPr>
            </a:br>
            <a:r>
              <a:rPr lang="en-US" sz="1200" b="0" i="1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1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input</a:t>
            </a:r>
            <a:r>
              <a:rPr lang="en-US" sz="1200" b="0" i="1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type</a:t>
            </a:r>
            <a:r>
              <a:rPr lang="en-US" sz="1200" b="0" i="1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="text"</a:t>
            </a:r>
            <a:r>
              <a:rPr lang="en-US" sz="1200" b="0" i="1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id</a:t>
            </a:r>
            <a:r>
              <a:rPr lang="en-US" sz="1200" b="0" i="1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="firstname"</a:t>
            </a:r>
            <a:r>
              <a:rPr lang="en-US" sz="1200" b="0" i="1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name</a:t>
            </a:r>
            <a:r>
              <a:rPr lang="en-US" sz="1200" b="0" i="1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="firstname"&gt;</a:t>
            </a:r>
            <a:endParaRPr lang="en-US" sz="1200" i="1" dirty="0">
              <a:latin typeface="Fieldwork 03 Geo Light" pitchFamily="50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42ED05-89D5-4D09-A51C-B35CD43746D2}"/>
              </a:ext>
            </a:extLst>
          </p:cNvPr>
          <p:cNvSpPr txBox="1"/>
          <p:nvPr/>
        </p:nvSpPr>
        <p:spPr>
          <a:xfrm>
            <a:off x="1622400" y="2511136"/>
            <a:ext cx="102814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input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type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="radio"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id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="html"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name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Fieldwork 03 Geo Light" pitchFamily="50" charset="0"/>
              </a:rPr>
              <a:t>fav_language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"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value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="HTML"&gt;</a:t>
            </a:r>
            <a:br>
              <a:rPr lang="en-US" sz="1200" dirty="0">
                <a:latin typeface="Fieldwork 03 Geo Light" pitchFamily="50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label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for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="html"&gt;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/label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&gt;&lt;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Fieldwork 03 Geo Light" pitchFamily="50" charset="0"/>
              </a:rPr>
              <a:t>br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br>
              <a:rPr lang="en-US" sz="1200" dirty="0">
                <a:latin typeface="Fieldwork 03 Geo Light" pitchFamily="50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input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type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="radio"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id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Fieldwork 03 Geo Light" pitchFamily="50" charset="0"/>
              </a:rPr>
              <a:t>css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"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name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Fieldwork 03 Geo Light" pitchFamily="50" charset="0"/>
              </a:rPr>
              <a:t>fav_language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"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value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="CSS"&gt;</a:t>
            </a:r>
            <a:br>
              <a:rPr lang="en-US" sz="1200" dirty="0">
                <a:latin typeface="Fieldwork 03 Geo Light" pitchFamily="50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label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for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Fieldwork 03 Geo Light" pitchFamily="50" charset="0"/>
              </a:rPr>
              <a:t>css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"&gt;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CSS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/label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&gt;&lt;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Fieldwork 03 Geo Light" pitchFamily="50" charset="0"/>
              </a:rPr>
              <a:t>br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br>
              <a:rPr lang="en-US" sz="1200" dirty="0">
                <a:latin typeface="Fieldwork 03 Geo Light" pitchFamily="50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input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type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="radio"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id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Fieldwork 03 Geo Light" pitchFamily="50" charset="0"/>
              </a:rPr>
              <a:t>javascript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"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name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Fieldwork 03 Geo Light" pitchFamily="50" charset="0"/>
              </a:rPr>
              <a:t>fav_language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"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value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="JavaScript"&gt;</a:t>
            </a:r>
            <a:br>
              <a:rPr lang="en-US" sz="1200" dirty="0">
                <a:latin typeface="Fieldwork 03 Geo Light" pitchFamily="50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label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for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Fieldwork 03 Geo Light" pitchFamily="50" charset="0"/>
              </a:rPr>
              <a:t>javascript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"&gt;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JavaScript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/label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endParaRPr lang="en-US" sz="1200" dirty="0">
              <a:latin typeface="Fieldwork 03 Geo Light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08944C-25BA-4EA4-8E05-BC5CD54400B2}"/>
              </a:ext>
            </a:extLst>
          </p:cNvPr>
          <p:cNvSpPr txBox="1"/>
          <p:nvPr/>
        </p:nvSpPr>
        <p:spPr>
          <a:xfrm>
            <a:off x="1622400" y="3962894"/>
            <a:ext cx="92968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input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type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="checkbox"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id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="vehicle1"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name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="vehicle1"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value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="Bike"&gt;</a:t>
            </a:r>
            <a:br>
              <a:rPr lang="en-US" sz="1200" dirty="0">
                <a:latin typeface="Fieldwork 03 Geo Light" pitchFamily="50" charset="0"/>
              </a:rPr>
            </a:b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label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for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="vehicle1"&gt;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 I have a bike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/label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&gt;&lt;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Fieldwork 03 Geo Light" pitchFamily="50" charset="0"/>
              </a:rPr>
              <a:t>br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br>
              <a:rPr lang="en-US" sz="1200" dirty="0">
                <a:latin typeface="Fieldwork 03 Geo Light" pitchFamily="50" charset="0"/>
              </a:rPr>
            </a:b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input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type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="checkbox"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id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="vehicle2"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name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="vehicle2"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value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="Car"&gt;</a:t>
            </a:r>
            <a:br>
              <a:rPr lang="en-US" sz="1200" dirty="0">
                <a:latin typeface="Fieldwork 03 Geo Light" pitchFamily="50" charset="0"/>
              </a:rPr>
            </a:b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label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for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="vehicle2"&gt;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 I have a car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/label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&gt;&lt;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Fieldwork 03 Geo Light" pitchFamily="50" charset="0"/>
              </a:rPr>
              <a:t>br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br>
              <a:rPr lang="en-US" sz="1200" dirty="0">
                <a:latin typeface="Fieldwork 03 Geo Light" pitchFamily="50" charset="0"/>
              </a:rPr>
            </a:b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input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type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="checkbox"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id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="vehicle3"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name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="vehicle3"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value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="Boat"&gt;</a:t>
            </a:r>
            <a:br>
              <a:rPr lang="en-US" sz="1200" dirty="0">
                <a:latin typeface="Fieldwork 03 Geo Light" pitchFamily="50" charset="0"/>
              </a:rPr>
            </a:b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label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for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="vehicle3"&gt;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 I have a boat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/label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endParaRPr lang="en-US" sz="1200" dirty="0">
              <a:latin typeface="Fieldwork 03 Geo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70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6EA021-5A51-484D-AC0A-6F62D6CDEBFE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6802D7C1-8863-4D1F-83C4-1F11E7969C8D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B64D8B65-013F-435D-9689-4E61E0C60E79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E75379-DA09-4F2A-8F00-927588C82904}"/>
              </a:ext>
            </a:extLst>
          </p:cNvPr>
          <p:cNvSpPr txBox="1"/>
          <p:nvPr/>
        </p:nvSpPr>
        <p:spPr>
          <a:xfrm>
            <a:off x="2652559" y="518448"/>
            <a:ext cx="6678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HTML Release Year</a:t>
            </a:r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44755946-7E64-4EC4-A509-AC8DAD494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E1EC7C34-2D11-4E9D-AE85-FCC9302801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48E7ECCC-9288-4B2F-B001-31057622B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5538A7A6-854E-4A98-A060-964725963A75}"/>
              </a:ext>
            </a:extLst>
          </p:cNvPr>
          <p:cNvGrpSpPr/>
          <p:nvPr/>
        </p:nvGrpSpPr>
        <p:grpSpPr>
          <a:xfrm>
            <a:off x="1781616" y="2610986"/>
            <a:ext cx="8425398" cy="1632654"/>
            <a:chOff x="1755112" y="2777889"/>
            <a:chExt cx="8425398" cy="163265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8BDD9A4-D9A3-49E1-B300-CDDA6C062188}"/>
                </a:ext>
              </a:extLst>
            </p:cNvPr>
            <p:cNvGrpSpPr/>
            <p:nvPr/>
          </p:nvGrpSpPr>
          <p:grpSpPr>
            <a:xfrm>
              <a:off x="1755112" y="2777889"/>
              <a:ext cx="8377003" cy="1124432"/>
              <a:chOff x="1874381" y="2745203"/>
              <a:chExt cx="9181751" cy="1232452"/>
            </a:xfrm>
            <a:solidFill>
              <a:srgbClr val="9D2AAD"/>
            </a:solidFill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542ED3DB-1F59-48B2-87D8-4A85456EE8F3}"/>
                  </a:ext>
                </a:extLst>
              </p:cNvPr>
              <p:cNvSpPr/>
              <p:nvPr/>
            </p:nvSpPr>
            <p:spPr>
              <a:xfrm>
                <a:off x="1874381" y="2745203"/>
                <a:ext cx="1232452" cy="123245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D1EFC6A-C168-4F0A-9D05-D1ABF4B2B4CA}"/>
                  </a:ext>
                </a:extLst>
              </p:cNvPr>
              <p:cNvSpPr/>
              <p:nvPr/>
            </p:nvSpPr>
            <p:spPr>
              <a:xfrm>
                <a:off x="3862230" y="2745203"/>
                <a:ext cx="1232452" cy="123245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FED1C11-91E4-4FCB-9392-DCE1F58802F5}"/>
                  </a:ext>
                </a:extLst>
              </p:cNvPr>
              <p:cNvSpPr/>
              <p:nvPr/>
            </p:nvSpPr>
            <p:spPr>
              <a:xfrm>
                <a:off x="5850079" y="2745203"/>
                <a:ext cx="1232452" cy="123245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3372B5B-FA94-4AF5-9DA9-097AEDBC3B0D}"/>
                  </a:ext>
                </a:extLst>
              </p:cNvPr>
              <p:cNvSpPr/>
              <p:nvPr/>
            </p:nvSpPr>
            <p:spPr>
              <a:xfrm>
                <a:off x="7838777" y="2745203"/>
                <a:ext cx="1232452" cy="123245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FAC5F01-E02D-4334-B8D6-239E7568FB73}"/>
                  </a:ext>
                </a:extLst>
              </p:cNvPr>
              <p:cNvSpPr/>
              <p:nvPr/>
            </p:nvSpPr>
            <p:spPr>
              <a:xfrm>
                <a:off x="9823680" y="2745203"/>
                <a:ext cx="1232452" cy="123245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7482CD7-3871-4DE2-A0C9-14C476F7B385}"/>
                </a:ext>
              </a:extLst>
            </p:cNvPr>
            <p:cNvGrpSpPr/>
            <p:nvPr/>
          </p:nvGrpSpPr>
          <p:grpSpPr>
            <a:xfrm>
              <a:off x="1803507" y="2777889"/>
              <a:ext cx="8377003" cy="1124432"/>
              <a:chOff x="1874381" y="2745203"/>
              <a:chExt cx="9181751" cy="1232452"/>
            </a:xfrm>
            <a:solidFill>
              <a:schemeClr val="accent2"/>
            </a:solidFill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0AACAB7-D0A1-49A7-B317-3FFD2BD558ED}"/>
                  </a:ext>
                </a:extLst>
              </p:cNvPr>
              <p:cNvSpPr/>
              <p:nvPr/>
            </p:nvSpPr>
            <p:spPr>
              <a:xfrm>
                <a:off x="1874381" y="2745203"/>
                <a:ext cx="1232452" cy="1232452"/>
              </a:xfrm>
              <a:prstGeom prst="ellipse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A14A963-8DA9-493D-8FDB-E353DF2130D5}"/>
                  </a:ext>
                </a:extLst>
              </p:cNvPr>
              <p:cNvSpPr/>
              <p:nvPr/>
            </p:nvSpPr>
            <p:spPr>
              <a:xfrm>
                <a:off x="3862230" y="2745203"/>
                <a:ext cx="1232452" cy="1232452"/>
              </a:xfrm>
              <a:prstGeom prst="ellipse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613ACA4-88EB-41AD-A3D5-17666CA9271E}"/>
                  </a:ext>
                </a:extLst>
              </p:cNvPr>
              <p:cNvSpPr/>
              <p:nvPr/>
            </p:nvSpPr>
            <p:spPr>
              <a:xfrm>
                <a:off x="5850079" y="2745203"/>
                <a:ext cx="1232452" cy="1232452"/>
              </a:xfrm>
              <a:prstGeom prst="ellipse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ECD5A22-F986-413D-AA1A-11740A8D17A4}"/>
                  </a:ext>
                </a:extLst>
              </p:cNvPr>
              <p:cNvSpPr/>
              <p:nvPr/>
            </p:nvSpPr>
            <p:spPr>
              <a:xfrm>
                <a:off x="7838777" y="2745203"/>
                <a:ext cx="1232452" cy="1232452"/>
              </a:xfrm>
              <a:prstGeom prst="ellipse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E1A5091-936E-41C7-82D5-453829DD27F4}"/>
                  </a:ext>
                </a:extLst>
              </p:cNvPr>
              <p:cNvSpPr/>
              <p:nvPr/>
            </p:nvSpPr>
            <p:spPr>
              <a:xfrm>
                <a:off x="9823680" y="2745203"/>
                <a:ext cx="1232452" cy="1232452"/>
              </a:xfrm>
              <a:prstGeom prst="ellipse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FF4AFFF-4EDF-47DB-A984-C6CDF2BB6844}"/>
                </a:ext>
              </a:extLst>
            </p:cNvPr>
            <p:cNvGrpSpPr/>
            <p:nvPr/>
          </p:nvGrpSpPr>
          <p:grpSpPr>
            <a:xfrm>
              <a:off x="1795471" y="3152065"/>
              <a:ext cx="8385039" cy="372595"/>
              <a:chOff x="1795471" y="3152065"/>
              <a:chExt cx="8385039" cy="372595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5D3C88-3A52-4465-B89D-D03E1C84D676}"/>
                  </a:ext>
                </a:extLst>
              </p:cNvPr>
              <p:cNvSpPr txBox="1"/>
              <p:nvPr/>
            </p:nvSpPr>
            <p:spPr>
              <a:xfrm>
                <a:off x="1795471" y="3152065"/>
                <a:ext cx="1123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Fieldwork 07 Hum Black" pitchFamily="50" charset="0"/>
                  </a:rPr>
                  <a:t>HTML 1</a:t>
                </a:r>
                <a:endParaRPr lang="en-IN" dirty="0">
                  <a:solidFill>
                    <a:schemeClr val="bg1"/>
                  </a:solidFill>
                  <a:latin typeface="Fieldwork 07 Hum Black" pitchFamily="50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495B77-2634-4475-959B-302C81BF6581}"/>
                  </a:ext>
                </a:extLst>
              </p:cNvPr>
              <p:cNvSpPr txBox="1"/>
              <p:nvPr/>
            </p:nvSpPr>
            <p:spPr>
              <a:xfrm>
                <a:off x="3593189" y="3155328"/>
                <a:ext cx="1123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Fieldwork 07 Hum Black" pitchFamily="50" charset="0"/>
                  </a:rPr>
                  <a:t>HTML 2</a:t>
                </a:r>
                <a:endParaRPr lang="en-IN" dirty="0">
                  <a:solidFill>
                    <a:schemeClr val="bg1"/>
                  </a:solidFill>
                  <a:latin typeface="Fieldwork 07 Hum Black" pitchFamily="50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EE9C959-DC9D-443B-BCB6-48911FBFD2FD}"/>
                  </a:ext>
                </a:extLst>
              </p:cNvPr>
              <p:cNvSpPr txBox="1"/>
              <p:nvPr/>
            </p:nvSpPr>
            <p:spPr>
              <a:xfrm>
                <a:off x="5437142" y="3155328"/>
                <a:ext cx="1123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Fieldwork 07 Hum Black" pitchFamily="50" charset="0"/>
                  </a:rPr>
                  <a:t>HTML 3</a:t>
                </a:r>
                <a:endParaRPr lang="en-IN" dirty="0">
                  <a:solidFill>
                    <a:schemeClr val="bg1"/>
                  </a:solidFill>
                  <a:latin typeface="Fieldwork 07 Hum Black" pitchFamily="50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3E11D3-3B4C-46D3-B90F-B934B88E560E}"/>
                  </a:ext>
                </a:extLst>
              </p:cNvPr>
              <p:cNvSpPr txBox="1"/>
              <p:nvPr/>
            </p:nvSpPr>
            <p:spPr>
              <a:xfrm>
                <a:off x="7253760" y="3155328"/>
                <a:ext cx="1123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Fieldwork 07 Hum Black" pitchFamily="50" charset="0"/>
                  </a:rPr>
                  <a:t>HTML 4</a:t>
                </a:r>
                <a:endParaRPr lang="en-IN" dirty="0">
                  <a:solidFill>
                    <a:schemeClr val="bg1"/>
                  </a:solidFill>
                  <a:latin typeface="Fieldwork 07 Hum Black" pitchFamily="50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6F2C973-466B-4134-AC40-9977D3B486FE}"/>
                  </a:ext>
                </a:extLst>
              </p:cNvPr>
              <p:cNvSpPr txBox="1"/>
              <p:nvPr/>
            </p:nvSpPr>
            <p:spPr>
              <a:xfrm>
                <a:off x="9056870" y="3155328"/>
                <a:ext cx="1123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Fieldwork 07 Hum Black" pitchFamily="50" charset="0"/>
                  </a:rPr>
                  <a:t>HTML 5</a:t>
                </a:r>
                <a:endParaRPr lang="en-IN" dirty="0">
                  <a:solidFill>
                    <a:schemeClr val="bg1"/>
                  </a:solidFill>
                  <a:latin typeface="Fieldwork 07 Hum Black" pitchFamily="50" charset="0"/>
                </a:endParaRPr>
              </a:p>
            </p:txBody>
          </p:sp>
        </p:grpSp>
        <p:sp>
          <p:nvSpPr>
            <p:cNvPr id="31" name="Arrow: Chevron 30">
              <a:extLst>
                <a:ext uri="{FF2B5EF4-FFF2-40B4-BE49-F238E27FC236}">
                  <a16:creationId xmlns:a16="http://schemas.microsoft.com/office/drawing/2014/main" id="{C896DF74-79CC-467F-BAB8-2DC785A3EC86}"/>
                </a:ext>
              </a:extLst>
            </p:cNvPr>
            <p:cNvSpPr/>
            <p:nvPr/>
          </p:nvSpPr>
          <p:spPr>
            <a:xfrm>
              <a:off x="6740537" y="3207006"/>
              <a:ext cx="274320" cy="3693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2" name="Arrow: Chevron 31">
              <a:extLst>
                <a:ext uri="{FF2B5EF4-FFF2-40B4-BE49-F238E27FC236}">
                  <a16:creationId xmlns:a16="http://schemas.microsoft.com/office/drawing/2014/main" id="{EA1F2685-BD6B-491A-8AD1-EB18BBE331F6}"/>
                </a:ext>
              </a:extLst>
            </p:cNvPr>
            <p:cNvSpPr/>
            <p:nvPr/>
          </p:nvSpPr>
          <p:spPr>
            <a:xfrm>
              <a:off x="8568094" y="3207006"/>
              <a:ext cx="274320" cy="3693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3" name="Arrow: Chevron 32">
              <a:extLst>
                <a:ext uri="{FF2B5EF4-FFF2-40B4-BE49-F238E27FC236}">
                  <a16:creationId xmlns:a16="http://schemas.microsoft.com/office/drawing/2014/main" id="{5E2B2F5A-1F13-4411-B7F0-32659F16EA5A}"/>
                </a:ext>
              </a:extLst>
            </p:cNvPr>
            <p:cNvSpPr/>
            <p:nvPr/>
          </p:nvSpPr>
          <p:spPr>
            <a:xfrm>
              <a:off x="4923922" y="3207006"/>
              <a:ext cx="274320" cy="3693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4" name="Arrow: Chevron 33">
              <a:extLst>
                <a:ext uri="{FF2B5EF4-FFF2-40B4-BE49-F238E27FC236}">
                  <a16:creationId xmlns:a16="http://schemas.microsoft.com/office/drawing/2014/main" id="{95541287-FED5-49F8-9B54-5539E27D037A}"/>
                </a:ext>
              </a:extLst>
            </p:cNvPr>
            <p:cNvSpPr/>
            <p:nvPr/>
          </p:nvSpPr>
          <p:spPr>
            <a:xfrm>
              <a:off x="3109053" y="3207006"/>
              <a:ext cx="274320" cy="3693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37F006E-17A4-4FDD-9594-C0120CC68C5F}"/>
                </a:ext>
              </a:extLst>
            </p:cNvPr>
            <p:cNvGrpSpPr/>
            <p:nvPr/>
          </p:nvGrpSpPr>
          <p:grpSpPr>
            <a:xfrm>
              <a:off x="1795471" y="4068726"/>
              <a:ext cx="8385039" cy="341817"/>
              <a:chOff x="1795471" y="3152065"/>
              <a:chExt cx="8385039" cy="341817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14D86FE-03D5-4A35-B901-19224735C372}"/>
                  </a:ext>
                </a:extLst>
              </p:cNvPr>
              <p:cNvSpPr txBox="1"/>
              <p:nvPr/>
            </p:nvSpPr>
            <p:spPr>
              <a:xfrm>
                <a:off x="1795471" y="3152065"/>
                <a:ext cx="11236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Fieldwork 04 Hum Regular" pitchFamily="50" charset="0"/>
                  </a:rPr>
                  <a:t>1993</a:t>
                </a:r>
                <a:endParaRPr lang="en-IN" sz="1600" dirty="0">
                  <a:latin typeface="Fieldwork 04 Hum Regular" pitchFamily="50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E061F65-2364-4337-9D0B-BE61729CB928}"/>
                  </a:ext>
                </a:extLst>
              </p:cNvPr>
              <p:cNvSpPr txBox="1"/>
              <p:nvPr/>
            </p:nvSpPr>
            <p:spPr>
              <a:xfrm>
                <a:off x="3593189" y="3155328"/>
                <a:ext cx="11236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Fieldwork 04 Hum Regular" pitchFamily="50" charset="0"/>
                  </a:rPr>
                  <a:t>1995</a:t>
                </a:r>
                <a:endParaRPr lang="en-IN" sz="1600" dirty="0">
                  <a:latin typeface="Fieldwork 04 Hum Regular" pitchFamily="50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97C8634-E616-49ED-954B-0603EE06332E}"/>
                  </a:ext>
                </a:extLst>
              </p:cNvPr>
              <p:cNvSpPr txBox="1"/>
              <p:nvPr/>
            </p:nvSpPr>
            <p:spPr>
              <a:xfrm>
                <a:off x="5437142" y="3155328"/>
                <a:ext cx="11236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Fieldwork 04 Hum Regular" pitchFamily="50" charset="0"/>
                  </a:rPr>
                  <a:t>1997</a:t>
                </a:r>
                <a:endParaRPr lang="en-IN" sz="1600" dirty="0">
                  <a:latin typeface="Fieldwork 04 Hum Regular" pitchFamily="50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6D325F9-E009-44D4-8819-C854838EFA7B}"/>
                  </a:ext>
                </a:extLst>
              </p:cNvPr>
              <p:cNvSpPr txBox="1"/>
              <p:nvPr/>
            </p:nvSpPr>
            <p:spPr>
              <a:xfrm>
                <a:off x="7253760" y="3155328"/>
                <a:ext cx="11236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Fieldwork 04 Hum Regular" pitchFamily="50" charset="0"/>
                  </a:rPr>
                  <a:t>1997</a:t>
                </a:r>
                <a:endParaRPr lang="en-IN" sz="1600" dirty="0">
                  <a:latin typeface="Fieldwork 04 Hum Regular" pitchFamily="50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5FB5124-EAF1-4AF5-975C-EA7538933A6E}"/>
                  </a:ext>
                </a:extLst>
              </p:cNvPr>
              <p:cNvSpPr txBox="1"/>
              <p:nvPr/>
            </p:nvSpPr>
            <p:spPr>
              <a:xfrm>
                <a:off x="9056870" y="3155328"/>
                <a:ext cx="11236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Fieldwork 04 Hum Regular" pitchFamily="50" charset="0"/>
                  </a:rPr>
                  <a:t>2014</a:t>
                </a:r>
                <a:endParaRPr lang="en-IN" sz="1600" dirty="0">
                  <a:latin typeface="Fieldwork 04 Hum Regular" pitchFamily="5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935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284C3B-C394-4B80-978C-7D72052C0DE4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44D24EDF-ECC5-4515-B665-4285C25A2D29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4">
            <a:extLst>
              <a:ext uri="{FF2B5EF4-FFF2-40B4-BE49-F238E27FC236}">
                <a16:creationId xmlns:a16="http://schemas.microsoft.com/office/drawing/2014/main" id="{3AE984D4-AE49-4225-8039-241F35C66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pic>
        <p:nvPicPr>
          <p:cNvPr id="8" name="Picture 7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70F9E40-0AC4-43DC-A058-E322B1356F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9" name="Picture 8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6866A91A-A642-4CC5-818D-D4ECFD22EB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C87A70E8-1FA3-43C5-912E-6D6BED2BF4BB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3BC5E5-0DD7-4E60-967A-A3276D296228}"/>
              </a:ext>
            </a:extLst>
          </p:cNvPr>
          <p:cNvSpPr txBox="1"/>
          <p:nvPr/>
        </p:nvSpPr>
        <p:spPr>
          <a:xfrm>
            <a:off x="2031917" y="501204"/>
            <a:ext cx="812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7D00"/>
                </a:solidFill>
                <a:latin typeface="Fieldwork 06 Geo Bold" pitchFamily="50" charset="0"/>
              </a:rPr>
              <a:t>&lt;input type =“submit”&gt;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03D1A2-AF65-497F-AB37-4515D38E920D}"/>
              </a:ext>
            </a:extLst>
          </p:cNvPr>
          <p:cNvSpPr txBox="1"/>
          <p:nvPr/>
        </p:nvSpPr>
        <p:spPr>
          <a:xfrm>
            <a:off x="1569785" y="1955984"/>
            <a:ext cx="87208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Fieldwork 03 Geo Light" pitchFamily="50" charset="0"/>
              </a:rPr>
              <a:t>defines a button for submitting the form data to a form-handler.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dirty="0">
              <a:latin typeface="Fieldwork 03 Geo Light" pitchFamily="50" charset="0"/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Fieldwork 03 Geo Light" pitchFamily="50" charset="0"/>
              </a:rPr>
              <a:t>The form-handler is typically a file on the server with a script for processing input data.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dirty="0">
              <a:latin typeface="Fieldwork 03 Geo Light" pitchFamily="50" charset="0"/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Fieldwork 03 Geo Light" pitchFamily="50" charset="0"/>
              </a:rPr>
              <a:t>The form-handler is specified in the form's action attribute.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85A40F-374D-44AA-901C-105436F4E3DC}"/>
              </a:ext>
            </a:extLst>
          </p:cNvPr>
          <p:cNvSpPr txBox="1"/>
          <p:nvPr/>
        </p:nvSpPr>
        <p:spPr>
          <a:xfrm>
            <a:off x="1841415" y="3775910"/>
            <a:ext cx="811538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form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action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="/home.html"&gt;</a:t>
            </a:r>
            <a:br>
              <a:rPr lang="en-US" sz="1200" dirty="0">
                <a:latin typeface="Fieldwork 03 Geo Light" pitchFamily="50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label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for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Fieldwork 03 Geo Light" pitchFamily="50" charset="0"/>
              </a:rPr>
              <a:t>fname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"&gt;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First name: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/label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&gt;&lt;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Fieldwork 03 Geo Light" pitchFamily="50" charset="0"/>
              </a:rPr>
              <a:t>br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br>
              <a:rPr lang="en-US" sz="1200" dirty="0">
                <a:latin typeface="Fieldwork 03 Geo Light" pitchFamily="50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input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type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="text"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id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Fieldwork 03 Geo Light" pitchFamily="50" charset="0"/>
              </a:rPr>
              <a:t>fname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"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name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Fieldwork 03 Geo Light" pitchFamily="50" charset="0"/>
              </a:rPr>
              <a:t>fname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"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value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=“Mark"&gt;&lt;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Fieldwork 03 Geo Light" pitchFamily="50" charset="0"/>
              </a:rPr>
              <a:t>br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br>
              <a:rPr lang="en-US" sz="1200" dirty="0">
                <a:latin typeface="Fieldwork 03 Geo Light" pitchFamily="50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label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for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Fieldwork 03 Geo Light" pitchFamily="50" charset="0"/>
              </a:rPr>
              <a:t>lname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"&gt;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Last name: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/label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&gt;&lt;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Fieldwork 03 Geo Light" pitchFamily="50" charset="0"/>
              </a:rPr>
              <a:t>br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br>
              <a:rPr lang="en-US" sz="1200" dirty="0">
                <a:latin typeface="Fieldwork 03 Geo Light" pitchFamily="50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input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type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="text"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id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Fieldwork 03 Geo Light" pitchFamily="50" charset="0"/>
              </a:rPr>
              <a:t>lname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"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name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Fieldwork 03 Geo Light" pitchFamily="50" charset="0"/>
              </a:rPr>
              <a:t>lname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"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value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=“Spencer"&gt;&lt;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Fieldwork 03 Geo Light" pitchFamily="50" charset="0"/>
              </a:rPr>
              <a:t>br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&gt;&lt;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Fieldwork 03 Geo Light" pitchFamily="50" charset="0"/>
              </a:rPr>
              <a:t>br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br>
              <a:rPr lang="en-US" sz="1200" dirty="0">
                <a:latin typeface="Fieldwork 03 Geo Light" pitchFamily="50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input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type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="submit"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value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="Submit"&gt;</a:t>
            </a:r>
            <a:br>
              <a:rPr lang="en-US" sz="1200" dirty="0">
                <a:latin typeface="Fieldwork 03 Geo Light" pitchFamily="50" charset="0"/>
              </a:rPr>
            </a:b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/form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endParaRPr lang="en-US" sz="1200" dirty="0">
              <a:latin typeface="Fieldwork 03 Geo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1551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F5953D3-F694-462F-9569-2B62E4AAFBFF}"/>
              </a:ext>
            </a:extLst>
          </p:cNvPr>
          <p:cNvSpPr txBox="1"/>
          <p:nvPr/>
        </p:nvSpPr>
        <p:spPr>
          <a:xfrm>
            <a:off x="1622400" y="1804724"/>
            <a:ext cx="890438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fieldset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br>
              <a:rPr lang="en-US" sz="1200" dirty="0">
                <a:latin typeface="Fieldwork 03 Geo Light" pitchFamily="50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  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legend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Personal Information: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/legend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br>
              <a:rPr lang="en-US" sz="1200" dirty="0">
                <a:latin typeface="Fieldwork 03 Geo Light" pitchFamily="50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  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label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for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Fieldwork 03 Geo Light" pitchFamily="50" charset="0"/>
              </a:rPr>
              <a:t>fname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"&gt;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First name: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/label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&gt;&lt;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Fieldwork 03 Geo Light" pitchFamily="50" charset="0"/>
              </a:rPr>
              <a:t>br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br>
              <a:rPr lang="en-US" sz="1200" dirty="0">
                <a:latin typeface="Fieldwork 03 Geo Light" pitchFamily="50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  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input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type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="text"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id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Fieldwork 03 Geo Light" pitchFamily="50" charset="0"/>
              </a:rPr>
              <a:t>fname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"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name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Fieldwork 03 Geo Light" pitchFamily="50" charset="0"/>
              </a:rPr>
              <a:t>fname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"&gt;&lt;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Fieldwork 03 Geo Light" pitchFamily="50" charset="0"/>
              </a:rPr>
              <a:t>br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br>
              <a:rPr lang="en-US" sz="1200" dirty="0">
                <a:latin typeface="Fieldwork 03 Geo Light" pitchFamily="50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  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label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for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Fieldwork 03 Geo Light" pitchFamily="50" charset="0"/>
              </a:rPr>
              <a:t>lname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"&gt;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Last name: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/label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&gt;&lt;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Fieldwork 03 Geo Light" pitchFamily="50" charset="0"/>
              </a:rPr>
              <a:t>br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br>
              <a:rPr lang="en-US" sz="1200" dirty="0">
                <a:latin typeface="Fieldwork 03 Geo Light" pitchFamily="50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  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input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type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="text"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id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Fieldwork 03 Geo Light" pitchFamily="50" charset="0"/>
              </a:rPr>
              <a:t>lname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"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name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Fieldwork 03 Geo Light" pitchFamily="50" charset="0"/>
              </a:rPr>
              <a:t>lname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"&gt;&lt;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Fieldwork 03 Geo Light" pitchFamily="50" charset="0"/>
              </a:rPr>
              <a:t>br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&gt;&lt;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Fieldwork 03 Geo Light" pitchFamily="50" charset="0"/>
              </a:rPr>
              <a:t>br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br>
              <a:rPr lang="en-US" sz="1200" dirty="0">
                <a:latin typeface="Fieldwork 03 Geo Light" pitchFamily="50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 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/fieldset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</a:p>
          <a:p>
            <a:r>
              <a:rPr lang="en-US" sz="1200" dirty="0">
                <a:solidFill>
                  <a:srgbClr val="0000CD"/>
                </a:solidFill>
                <a:latin typeface="Fieldwork 03 Geo Light" pitchFamily="50" charset="0"/>
              </a:rPr>
              <a:t>    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fieldset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br>
              <a:rPr lang="en-US" sz="1200" dirty="0">
                <a:latin typeface="Fieldwork 03 Geo Light" pitchFamily="50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  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legend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Educational Qualification: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/legend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br>
              <a:rPr lang="en-US" sz="1200" dirty="0">
                <a:latin typeface="Fieldwork 03 Geo Light" pitchFamily="50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  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label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for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=“masters"&gt;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Masters: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/label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&gt;&lt;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Fieldwork 03 Geo Light" pitchFamily="50" charset="0"/>
              </a:rPr>
              <a:t>br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br>
              <a:rPr lang="en-US" sz="1200" dirty="0">
                <a:latin typeface="Fieldwork 03 Geo Light" pitchFamily="50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  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input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type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="text"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id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 masters "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name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 masters "&gt;&lt;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Fieldwork 03 Geo Light" pitchFamily="50" charset="0"/>
              </a:rPr>
              <a:t>br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br>
              <a:rPr lang="en-US" sz="1200" dirty="0">
                <a:latin typeface="Fieldwork 03 Geo Light" pitchFamily="50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  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label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for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=“bachelors"&gt;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Bachelors: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/label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&gt;&lt;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Fieldwork 03 Geo Light" pitchFamily="50" charset="0"/>
              </a:rPr>
              <a:t>br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br>
              <a:rPr lang="en-US" sz="1200" dirty="0">
                <a:latin typeface="Fieldwork 03 Geo Light" pitchFamily="50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  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input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type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="text"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id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 bachelors "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name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 bachelors "&gt;&lt;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Fieldwork 03 Geo Light" pitchFamily="50" charset="0"/>
              </a:rPr>
              <a:t>br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&gt;&lt;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Fieldwork 03 Geo Light" pitchFamily="50" charset="0"/>
              </a:rPr>
              <a:t>br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br>
              <a:rPr lang="en-US" sz="1200" dirty="0">
                <a:latin typeface="Fieldwork 03 Geo Light" pitchFamily="50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   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/fieldset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br>
              <a:rPr lang="en-US" sz="1200" dirty="0">
                <a:latin typeface="Fieldwork 03 Geo Light" pitchFamily="50" charset="0"/>
              </a:rPr>
            </a:br>
            <a:br>
              <a:rPr lang="en-US" sz="1200" dirty="0">
                <a:latin typeface="Fieldwork 03 Geo Light" pitchFamily="50" charset="0"/>
              </a:rPr>
            </a:br>
            <a:endParaRPr lang="en-US" sz="1200" dirty="0">
              <a:latin typeface="Fieldwork 03 Geo Light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284C3B-C394-4B80-978C-7D72052C0DE4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44D24EDF-ECC5-4515-B665-4285C25A2D29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C87A70E8-1FA3-43C5-912E-6D6BED2BF4BB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0C1F5E-22B8-4AA3-910B-91C7BD19D7CA}"/>
              </a:ext>
            </a:extLst>
          </p:cNvPr>
          <p:cNvSpPr txBox="1"/>
          <p:nvPr/>
        </p:nvSpPr>
        <p:spPr>
          <a:xfrm>
            <a:off x="1622400" y="1790219"/>
            <a:ext cx="73730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label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for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="cars"&gt;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Choose a car: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/label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br>
              <a:rPr lang="en-US" sz="1200" dirty="0">
                <a:latin typeface="Fieldwork 03 Geo Light" pitchFamily="50" charset="0"/>
              </a:rPr>
            </a:b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select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id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="cars"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name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="cars"&gt;</a:t>
            </a:r>
            <a:br>
              <a:rPr lang="en-US" sz="1200" dirty="0">
                <a:latin typeface="Fieldwork 03 Geo Light" pitchFamily="50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option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value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Fieldwork 03 Geo Light" pitchFamily="50" charset="0"/>
              </a:rPr>
              <a:t>volvo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"&gt;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Volvo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/option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br>
              <a:rPr lang="en-US" sz="1200" dirty="0">
                <a:latin typeface="Fieldwork 03 Geo Light" pitchFamily="50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option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value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="fiat"&gt;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Fiat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/option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br>
              <a:rPr lang="en-US" sz="1200" dirty="0">
                <a:latin typeface="Fieldwork 03 Geo Light" pitchFamily="50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option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value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Fieldwork 03 Geo Light" pitchFamily="50" charset="0"/>
              </a:rPr>
              <a:t>audi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"&gt;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Audi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/option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br>
              <a:rPr lang="en-US" sz="1200" dirty="0">
                <a:latin typeface="Fieldwork 03 Geo Light" pitchFamily="50" charset="0"/>
              </a:rPr>
            </a:b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/select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endParaRPr lang="en-US" sz="1200" dirty="0">
              <a:latin typeface="Fieldwork 03 Geo Light" pitchFamily="50" charset="0"/>
            </a:endParaRPr>
          </a:p>
        </p:txBody>
      </p:sp>
      <p:pic>
        <p:nvPicPr>
          <p:cNvPr id="6" name="Graphic 4">
            <a:extLst>
              <a:ext uri="{FF2B5EF4-FFF2-40B4-BE49-F238E27FC236}">
                <a16:creationId xmlns:a16="http://schemas.microsoft.com/office/drawing/2014/main" id="{3AE984D4-AE49-4225-8039-241F35C66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pic>
        <p:nvPicPr>
          <p:cNvPr id="8" name="Picture 7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70F9E40-0AC4-43DC-A058-E322B1356F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9" name="Picture 8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6866A91A-A642-4CC5-818D-D4ECFD22EB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3BC5E5-0DD7-4E60-967A-A3276D296228}"/>
              </a:ext>
            </a:extLst>
          </p:cNvPr>
          <p:cNvSpPr txBox="1"/>
          <p:nvPr/>
        </p:nvSpPr>
        <p:spPr>
          <a:xfrm>
            <a:off x="2031917" y="501204"/>
            <a:ext cx="812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Examples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564A04-CE54-4C10-867D-B1400ED3D85B}"/>
              </a:ext>
            </a:extLst>
          </p:cNvPr>
          <p:cNvSpPr txBox="1"/>
          <p:nvPr/>
        </p:nvSpPr>
        <p:spPr>
          <a:xfrm>
            <a:off x="1577819" y="3232053"/>
            <a:ext cx="73730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textarea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name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="message"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rows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="10"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cols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=“</a:t>
            </a:r>
            <a:r>
              <a:rPr lang="en-US" sz="1200" dirty="0">
                <a:solidFill>
                  <a:srgbClr val="0000CD"/>
                </a:solidFill>
                <a:latin typeface="Fieldwork 03 Geo Light" pitchFamily="50" charset="0"/>
              </a:rPr>
              <a:t>30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"&gt;</a:t>
            </a:r>
            <a:br>
              <a:rPr lang="en-US" sz="1200" dirty="0">
                <a:latin typeface="Fieldwork 03 Geo Light" pitchFamily="50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I was playing with my friends when he came</a:t>
            </a:r>
          </a:p>
          <a:p>
            <a:pPr>
              <a:buClr>
                <a:schemeClr val="accent2"/>
              </a:buClr>
            </a:pPr>
            <a:r>
              <a:rPr lang="en-US" sz="1200" dirty="0">
                <a:solidFill>
                  <a:srgbClr val="000000"/>
                </a:solidFill>
                <a:latin typeface="Fieldwork 03 Geo Light" pitchFamily="50" charset="0"/>
              </a:rPr>
              <a:t>       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/textarea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endParaRPr lang="en-US" sz="1200" dirty="0">
              <a:latin typeface="Fieldwork 03 Geo Light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337F92-6B66-4EA6-B6B9-A7BDCA830A9E}"/>
              </a:ext>
            </a:extLst>
          </p:cNvPr>
          <p:cNvSpPr txBox="1"/>
          <p:nvPr/>
        </p:nvSpPr>
        <p:spPr>
          <a:xfrm>
            <a:off x="1577819" y="4117977"/>
            <a:ext cx="83425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button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type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="button"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onclick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="alert(‘Hi There!’)”&gt;</a:t>
            </a:r>
          </a:p>
          <a:p>
            <a:pPr>
              <a:buClr>
                <a:schemeClr val="accent2"/>
              </a:buClr>
            </a:pPr>
            <a:r>
              <a:rPr lang="en-US" sz="1200" dirty="0">
                <a:solidFill>
                  <a:srgbClr val="000000"/>
                </a:solidFill>
                <a:latin typeface="Fieldwork 03 Geo Light" pitchFamily="50" charset="0"/>
              </a:rPr>
              <a:t>                  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Click Me!</a:t>
            </a:r>
          </a:p>
          <a:p>
            <a:pPr>
              <a:buClr>
                <a:schemeClr val="accent2"/>
              </a:buClr>
            </a:pP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       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/button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endParaRPr lang="en-US" sz="1200" dirty="0">
              <a:latin typeface="Fieldwork 03 Geo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5087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284C3B-C394-4B80-978C-7D72052C0DE4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44D24EDF-ECC5-4515-B665-4285C25A2D29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C87A70E8-1FA3-43C5-912E-6D6BED2BF4BB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4">
            <a:extLst>
              <a:ext uri="{FF2B5EF4-FFF2-40B4-BE49-F238E27FC236}">
                <a16:creationId xmlns:a16="http://schemas.microsoft.com/office/drawing/2014/main" id="{3AE984D4-AE49-4225-8039-241F35C66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pic>
        <p:nvPicPr>
          <p:cNvPr id="8" name="Picture 7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70F9E40-0AC4-43DC-A058-E322B1356F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1"/>
            <a:ext cx="3155641" cy="1950538"/>
          </a:xfrm>
          <a:prstGeom prst="rect">
            <a:avLst/>
          </a:prstGeom>
        </p:spPr>
      </p:pic>
      <p:pic>
        <p:nvPicPr>
          <p:cNvPr id="9" name="Picture 8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6866A91A-A642-4CC5-818D-D4ECFD22EB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3BC5E5-0DD7-4E60-967A-A3276D296228}"/>
              </a:ext>
            </a:extLst>
          </p:cNvPr>
          <p:cNvSpPr txBox="1"/>
          <p:nvPr/>
        </p:nvSpPr>
        <p:spPr>
          <a:xfrm>
            <a:off x="2031917" y="501204"/>
            <a:ext cx="812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Examples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8B4EF9-3B7C-48B0-9609-E9B8194C605E}"/>
              </a:ext>
            </a:extLst>
          </p:cNvPr>
          <p:cNvSpPr txBox="1"/>
          <p:nvPr/>
        </p:nvSpPr>
        <p:spPr>
          <a:xfrm>
            <a:off x="1622400" y="1804724"/>
            <a:ext cx="890438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fieldset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br>
              <a:rPr lang="en-US" sz="1200" dirty="0">
                <a:latin typeface="Fieldwork 03 Geo Light" pitchFamily="50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  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legend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Personal Information: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/legend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br>
              <a:rPr lang="en-US" sz="1200" dirty="0">
                <a:latin typeface="Fieldwork 03 Geo Light" pitchFamily="50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  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label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for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Fieldwork 03 Geo Light" pitchFamily="50" charset="0"/>
              </a:rPr>
              <a:t>fname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"&gt;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First name: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/label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&gt;&lt;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Fieldwork 03 Geo Light" pitchFamily="50" charset="0"/>
              </a:rPr>
              <a:t>br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br>
              <a:rPr lang="en-US" sz="1200" dirty="0">
                <a:latin typeface="Fieldwork 03 Geo Light" pitchFamily="50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  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input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type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="text"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id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Fieldwork 03 Geo Light" pitchFamily="50" charset="0"/>
              </a:rPr>
              <a:t>fname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"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name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Fieldwork 03 Geo Light" pitchFamily="50" charset="0"/>
              </a:rPr>
              <a:t>fname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"&gt;&lt;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Fieldwork 03 Geo Light" pitchFamily="50" charset="0"/>
              </a:rPr>
              <a:t>br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br>
              <a:rPr lang="en-US" sz="1200" dirty="0">
                <a:latin typeface="Fieldwork 03 Geo Light" pitchFamily="50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  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label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for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Fieldwork 03 Geo Light" pitchFamily="50" charset="0"/>
              </a:rPr>
              <a:t>lname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"&gt;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Last name: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/label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&gt;&lt;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Fieldwork 03 Geo Light" pitchFamily="50" charset="0"/>
              </a:rPr>
              <a:t>br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br>
              <a:rPr lang="en-US" sz="1200" dirty="0">
                <a:latin typeface="Fieldwork 03 Geo Light" pitchFamily="50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  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input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type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="text"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id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Fieldwork 03 Geo Light" pitchFamily="50" charset="0"/>
              </a:rPr>
              <a:t>lname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"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name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Fieldwork 03 Geo Light" pitchFamily="50" charset="0"/>
              </a:rPr>
              <a:t>lname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"&gt;&lt;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Fieldwork 03 Geo Light" pitchFamily="50" charset="0"/>
              </a:rPr>
              <a:t>br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&gt;&lt;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Fieldwork 03 Geo Light" pitchFamily="50" charset="0"/>
              </a:rPr>
              <a:t>br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br>
              <a:rPr lang="en-US" sz="1200" dirty="0">
                <a:latin typeface="Fieldwork 03 Geo Light" pitchFamily="50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 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/fieldset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</a:p>
          <a:p>
            <a:r>
              <a:rPr lang="en-US" sz="1200" dirty="0">
                <a:solidFill>
                  <a:srgbClr val="0000CD"/>
                </a:solidFill>
                <a:latin typeface="Fieldwork 03 Geo Light" pitchFamily="50" charset="0"/>
              </a:rPr>
              <a:t>    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fieldset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br>
              <a:rPr lang="en-US" sz="1200" dirty="0">
                <a:latin typeface="Fieldwork 03 Geo Light" pitchFamily="50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  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legend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Educational Qualification: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/legend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br>
              <a:rPr lang="en-US" sz="1200" dirty="0">
                <a:latin typeface="Fieldwork 03 Geo Light" pitchFamily="50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  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label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for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=“masters"&gt;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Masters: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/label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&gt;&lt;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Fieldwork 03 Geo Light" pitchFamily="50" charset="0"/>
              </a:rPr>
              <a:t>br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br>
              <a:rPr lang="en-US" sz="1200" dirty="0">
                <a:latin typeface="Fieldwork 03 Geo Light" pitchFamily="50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  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input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type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="text"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id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 masters "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name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 masters "&gt;&lt;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Fieldwork 03 Geo Light" pitchFamily="50" charset="0"/>
              </a:rPr>
              <a:t>br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br>
              <a:rPr lang="en-US" sz="1200" dirty="0">
                <a:latin typeface="Fieldwork 03 Geo Light" pitchFamily="50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  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label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for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=“bachelors"&gt;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Bachelors: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/label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&gt;&lt;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Fieldwork 03 Geo Light" pitchFamily="50" charset="0"/>
              </a:rPr>
              <a:t>br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br>
              <a:rPr lang="en-US" sz="1200" dirty="0">
                <a:latin typeface="Fieldwork 03 Geo Light" pitchFamily="50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  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input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type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="text"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id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 bachelors "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name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 bachelors "&gt;&lt;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Fieldwork 03 Geo Light" pitchFamily="50" charset="0"/>
              </a:rPr>
              <a:t>br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&gt;&lt;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Fieldwork 03 Geo Light" pitchFamily="50" charset="0"/>
              </a:rPr>
              <a:t>br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br>
              <a:rPr lang="en-US" sz="1200" dirty="0">
                <a:latin typeface="Fieldwork 03 Geo Light" pitchFamily="50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   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/fieldset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br>
              <a:rPr lang="en-US" sz="1200" dirty="0">
                <a:latin typeface="Fieldwork 03 Geo Light" pitchFamily="50" charset="0"/>
              </a:rPr>
            </a:br>
            <a:br>
              <a:rPr lang="en-US" sz="1200" dirty="0">
                <a:latin typeface="Fieldwork 03 Geo Light" pitchFamily="50" charset="0"/>
              </a:rPr>
            </a:br>
            <a:endParaRPr lang="en-US" sz="1200" dirty="0">
              <a:latin typeface="Fieldwork 03 Geo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8067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284C3B-C394-4B80-978C-7D72052C0DE4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44D24EDF-ECC5-4515-B665-4285C25A2D29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C87A70E8-1FA3-43C5-912E-6D6BED2BF4BB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4">
            <a:extLst>
              <a:ext uri="{FF2B5EF4-FFF2-40B4-BE49-F238E27FC236}">
                <a16:creationId xmlns:a16="http://schemas.microsoft.com/office/drawing/2014/main" id="{3AE984D4-AE49-4225-8039-241F35C66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pic>
        <p:nvPicPr>
          <p:cNvPr id="8" name="Picture 7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70F9E40-0AC4-43DC-A058-E322B1356F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1"/>
            <a:ext cx="3155641" cy="1950538"/>
          </a:xfrm>
          <a:prstGeom prst="rect">
            <a:avLst/>
          </a:prstGeom>
        </p:spPr>
      </p:pic>
      <p:pic>
        <p:nvPicPr>
          <p:cNvPr id="9" name="Picture 8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6866A91A-A642-4CC5-818D-D4ECFD22EB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3BC5E5-0DD7-4E60-967A-A3276D296228}"/>
              </a:ext>
            </a:extLst>
          </p:cNvPr>
          <p:cNvSpPr txBox="1"/>
          <p:nvPr/>
        </p:nvSpPr>
        <p:spPr>
          <a:xfrm>
            <a:off x="2031917" y="501204"/>
            <a:ext cx="812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Examples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8B4EF9-3B7C-48B0-9609-E9B8194C605E}"/>
              </a:ext>
            </a:extLst>
          </p:cNvPr>
          <p:cNvSpPr txBox="1"/>
          <p:nvPr/>
        </p:nvSpPr>
        <p:spPr>
          <a:xfrm>
            <a:off x="1622400" y="1804724"/>
            <a:ext cx="890438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000CD"/>
                </a:solidFill>
                <a:latin typeface="Fieldwork 03 Geo Light" pitchFamily="50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Fieldwork 03 Geo Light" pitchFamily="50" charset="0"/>
              </a:rPr>
              <a:t>input</a:t>
            </a:r>
            <a:r>
              <a:rPr lang="en-US" sz="1200" dirty="0">
                <a:solidFill>
                  <a:srgbClr val="FF0000"/>
                </a:solidFill>
                <a:latin typeface="Fieldwork 03 Geo Light" pitchFamily="50" charset="0"/>
              </a:rPr>
              <a:t> list</a:t>
            </a:r>
            <a:r>
              <a:rPr lang="en-US" sz="1200" dirty="0">
                <a:solidFill>
                  <a:srgbClr val="0000CD"/>
                </a:solidFill>
                <a:latin typeface="Fieldwork 03 Geo Light" pitchFamily="50" charset="0"/>
              </a:rPr>
              <a:t>="browsers"&gt;</a:t>
            </a:r>
            <a:br>
              <a:rPr lang="en-US" sz="1200" dirty="0">
                <a:latin typeface="Fieldwork 03 Geo Light" pitchFamily="50" charset="0"/>
              </a:rPr>
            </a:br>
            <a:r>
              <a:rPr lang="en-US" sz="1200" dirty="0">
                <a:solidFill>
                  <a:srgbClr val="000000"/>
                </a:solidFill>
                <a:latin typeface="Fieldwork 03 Geo Light" pitchFamily="50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Fieldwork 03 Geo Light" pitchFamily="50" charset="0"/>
              </a:rPr>
              <a:t>&lt;</a:t>
            </a:r>
            <a:r>
              <a:rPr lang="en-US" sz="1200" dirty="0" err="1">
                <a:solidFill>
                  <a:srgbClr val="A52A2A"/>
                </a:solidFill>
                <a:latin typeface="Fieldwork 03 Geo Light" pitchFamily="50" charset="0"/>
              </a:rPr>
              <a:t>datalist</a:t>
            </a:r>
            <a:r>
              <a:rPr lang="en-US" sz="1200" dirty="0">
                <a:solidFill>
                  <a:srgbClr val="FF0000"/>
                </a:solidFill>
                <a:latin typeface="Fieldwork 03 Geo Light" pitchFamily="50" charset="0"/>
              </a:rPr>
              <a:t> id</a:t>
            </a:r>
            <a:r>
              <a:rPr lang="en-US" sz="1200" dirty="0">
                <a:solidFill>
                  <a:srgbClr val="0000CD"/>
                </a:solidFill>
                <a:latin typeface="Fieldwork 03 Geo Light" pitchFamily="50" charset="0"/>
              </a:rPr>
              <a:t>="browsers"&gt;</a:t>
            </a:r>
            <a:br>
              <a:rPr lang="en-US" sz="1200" dirty="0">
                <a:latin typeface="Fieldwork 03 Geo Light" pitchFamily="50" charset="0"/>
              </a:rPr>
            </a:br>
            <a:r>
              <a:rPr lang="en-US" sz="1200" dirty="0">
                <a:solidFill>
                  <a:srgbClr val="000000"/>
                </a:solidFill>
                <a:latin typeface="Fieldwork 03 Geo Light" pitchFamily="50" charset="0"/>
              </a:rPr>
              <a:t>    </a:t>
            </a:r>
            <a:r>
              <a:rPr lang="en-US" sz="1200" dirty="0">
                <a:solidFill>
                  <a:srgbClr val="0000CD"/>
                </a:solidFill>
                <a:latin typeface="Fieldwork 03 Geo Light" pitchFamily="50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Fieldwork 03 Geo Light" pitchFamily="50" charset="0"/>
              </a:rPr>
              <a:t>option</a:t>
            </a:r>
            <a:r>
              <a:rPr lang="en-US" sz="1200" dirty="0">
                <a:solidFill>
                  <a:srgbClr val="FF0000"/>
                </a:solidFill>
                <a:latin typeface="Fieldwork 03 Geo Light" pitchFamily="50" charset="0"/>
              </a:rPr>
              <a:t> value</a:t>
            </a:r>
            <a:r>
              <a:rPr lang="en-US" sz="1200" dirty="0">
                <a:solidFill>
                  <a:srgbClr val="0000CD"/>
                </a:solidFill>
                <a:latin typeface="Fieldwork 03 Geo Light" pitchFamily="50" charset="0"/>
              </a:rPr>
              <a:t>="Internet Explorer"&gt;</a:t>
            </a:r>
            <a:br>
              <a:rPr lang="en-US" sz="1200" dirty="0">
                <a:latin typeface="Fieldwork 03 Geo Light" pitchFamily="50" charset="0"/>
              </a:rPr>
            </a:br>
            <a:r>
              <a:rPr lang="en-US" sz="1200" dirty="0">
                <a:solidFill>
                  <a:srgbClr val="000000"/>
                </a:solidFill>
                <a:latin typeface="Fieldwork 03 Geo Light" pitchFamily="50" charset="0"/>
              </a:rPr>
              <a:t>    </a:t>
            </a:r>
            <a:r>
              <a:rPr lang="en-US" sz="1200" dirty="0">
                <a:solidFill>
                  <a:srgbClr val="0000CD"/>
                </a:solidFill>
                <a:latin typeface="Fieldwork 03 Geo Light" pitchFamily="50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Fieldwork 03 Geo Light" pitchFamily="50" charset="0"/>
              </a:rPr>
              <a:t>option</a:t>
            </a:r>
            <a:r>
              <a:rPr lang="en-US" sz="1200" dirty="0">
                <a:solidFill>
                  <a:srgbClr val="FF0000"/>
                </a:solidFill>
                <a:latin typeface="Fieldwork 03 Geo Light" pitchFamily="50" charset="0"/>
              </a:rPr>
              <a:t> value</a:t>
            </a:r>
            <a:r>
              <a:rPr lang="en-US" sz="1200" dirty="0">
                <a:solidFill>
                  <a:srgbClr val="0000CD"/>
                </a:solidFill>
                <a:latin typeface="Fieldwork 03 Geo Light" pitchFamily="50" charset="0"/>
              </a:rPr>
              <a:t>="Firefox"&gt;</a:t>
            </a:r>
            <a:br>
              <a:rPr lang="en-US" sz="1200" dirty="0">
                <a:latin typeface="Fieldwork 03 Geo Light" pitchFamily="50" charset="0"/>
              </a:rPr>
            </a:br>
            <a:r>
              <a:rPr lang="en-US" sz="1200" dirty="0">
                <a:solidFill>
                  <a:srgbClr val="000000"/>
                </a:solidFill>
                <a:latin typeface="Fieldwork 03 Geo Light" pitchFamily="50" charset="0"/>
              </a:rPr>
              <a:t>    </a:t>
            </a:r>
            <a:r>
              <a:rPr lang="en-US" sz="1200" dirty="0">
                <a:solidFill>
                  <a:srgbClr val="0000CD"/>
                </a:solidFill>
                <a:latin typeface="Fieldwork 03 Geo Light" pitchFamily="50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Fieldwork 03 Geo Light" pitchFamily="50" charset="0"/>
              </a:rPr>
              <a:t>option</a:t>
            </a:r>
            <a:r>
              <a:rPr lang="en-US" sz="1200" dirty="0">
                <a:solidFill>
                  <a:srgbClr val="FF0000"/>
                </a:solidFill>
                <a:latin typeface="Fieldwork 03 Geo Light" pitchFamily="50" charset="0"/>
              </a:rPr>
              <a:t> value</a:t>
            </a:r>
            <a:r>
              <a:rPr lang="en-US" sz="1200" dirty="0">
                <a:solidFill>
                  <a:srgbClr val="0000CD"/>
                </a:solidFill>
                <a:latin typeface="Fieldwork 03 Geo Light" pitchFamily="50" charset="0"/>
              </a:rPr>
              <a:t>="Chrome"&gt;</a:t>
            </a:r>
            <a:br>
              <a:rPr lang="en-US" sz="1200" dirty="0">
                <a:latin typeface="Fieldwork 03 Geo Light" pitchFamily="50" charset="0"/>
              </a:rPr>
            </a:br>
            <a:r>
              <a:rPr lang="en-US" sz="1200" dirty="0">
                <a:solidFill>
                  <a:srgbClr val="000000"/>
                </a:solidFill>
                <a:latin typeface="Fieldwork 03 Geo Light" pitchFamily="50" charset="0"/>
              </a:rPr>
              <a:t>    </a:t>
            </a:r>
            <a:r>
              <a:rPr lang="en-US" sz="1200" dirty="0">
                <a:solidFill>
                  <a:srgbClr val="0000CD"/>
                </a:solidFill>
                <a:latin typeface="Fieldwork 03 Geo Light" pitchFamily="50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Fieldwork 03 Geo Light" pitchFamily="50" charset="0"/>
              </a:rPr>
              <a:t>option</a:t>
            </a:r>
            <a:r>
              <a:rPr lang="en-US" sz="1200" dirty="0">
                <a:solidFill>
                  <a:srgbClr val="FF0000"/>
                </a:solidFill>
                <a:latin typeface="Fieldwork 03 Geo Light" pitchFamily="50" charset="0"/>
              </a:rPr>
              <a:t> value</a:t>
            </a:r>
            <a:r>
              <a:rPr lang="en-US" sz="1200" dirty="0">
                <a:solidFill>
                  <a:srgbClr val="0000CD"/>
                </a:solidFill>
                <a:latin typeface="Fieldwork 03 Geo Light" pitchFamily="50" charset="0"/>
              </a:rPr>
              <a:t>="Opera"&gt;</a:t>
            </a:r>
            <a:br>
              <a:rPr lang="en-US" sz="1200" dirty="0">
                <a:latin typeface="Fieldwork 03 Geo Light" pitchFamily="50" charset="0"/>
              </a:rPr>
            </a:br>
            <a:r>
              <a:rPr lang="en-US" sz="1200" dirty="0">
                <a:solidFill>
                  <a:srgbClr val="000000"/>
                </a:solidFill>
                <a:latin typeface="Fieldwork 03 Geo Light" pitchFamily="50" charset="0"/>
              </a:rPr>
              <a:t>    </a:t>
            </a:r>
            <a:r>
              <a:rPr lang="en-US" sz="1200" dirty="0">
                <a:solidFill>
                  <a:srgbClr val="0000CD"/>
                </a:solidFill>
                <a:latin typeface="Fieldwork 03 Geo Light" pitchFamily="50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Fieldwork 03 Geo Light" pitchFamily="50" charset="0"/>
              </a:rPr>
              <a:t>option</a:t>
            </a:r>
            <a:r>
              <a:rPr lang="en-US" sz="1200" dirty="0">
                <a:solidFill>
                  <a:srgbClr val="FF0000"/>
                </a:solidFill>
                <a:latin typeface="Fieldwork 03 Geo Light" pitchFamily="50" charset="0"/>
              </a:rPr>
              <a:t> value</a:t>
            </a:r>
            <a:r>
              <a:rPr lang="en-US" sz="1200" dirty="0">
                <a:solidFill>
                  <a:srgbClr val="0000CD"/>
                </a:solidFill>
                <a:latin typeface="Fieldwork 03 Geo Light" pitchFamily="50" charset="0"/>
              </a:rPr>
              <a:t>="Safari"&gt;</a:t>
            </a:r>
            <a:br>
              <a:rPr lang="en-US" sz="1200" dirty="0">
                <a:latin typeface="Fieldwork 03 Geo Light" pitchFamily="50" charset="0"/>
              </a:rPr>
            </a:br>
            <a:r>
              <a:rPr lang="en-US" sz="1200" dirty="0">
                <a:solidFill>
                  <a:srgbClr val="000000"/>
                </a:solidFill>
                <a:latin typeface="Fieldwork 03 Geo Light" pitchFamily="50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Fieldwork 03 Geo Light" pitchFamily="50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Fieldwork 03 Geo Light" pitchFamily="50" charset="0"/>
              </a:rPr>
              <a:t>/</a:t>
            </a:r>
            <a:r>
              <a:rPr lang="en-US" sz="1200" dirty="0" err="1">
                <a:solidFill>
                  <a:srgbClr val="A52A2A"/>
                </a:solidFill>
                <a:latin typeface="Fieldwork 03 Geo Light" pitchFamily="50" charset="0"/>
              </a:rPr>
              <a:t>datalist</a:t>
            </a:r>
            <a:r>
              <a:rPr lang="en-US" sz="1200" dirty="0">
                <a:solidFill>
                  <a:srgbClr val="0000CD"/>
                </a:solidFill>
                <a:latin typeface="Fieldwork 03 Geo Light" pitchFamily="50" charset="0"/>
              </a:rPr>
              <a:t>&gt;</a:t>
            </a:r>
            <a:endParaRPr lang="en-US" sz="1200" dirty="0">
              <a:latin typeface="Fieldwork 03 Geo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2322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284C3B-C394-4B80-978C-7D72052C0DE4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44D24EDF-ECC5-4515-B665-4285C25A2D29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C87A70E8-1FA3-43C5-912E-6D6BED2BF4BB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4">
            <a:extLst>
              <a:ext uri="{FF2B5EF4-FFF2-40B4-BE49-F238E27FC236}">
                <a16:creationId xmlns:a16="http://schemas.microsoft.com/office/drawing/2014/main" id="{3AE984D4-AE49-4225-8039-241F35C66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pic>
        <p:nvPicPr>
          <p:cNvPr id="8" name="Picture 7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70F9E40-0AC4-43DC-A058-E322B1356F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1"/>
            <a:ext cx="3155641" cy="1950538"/>
          </a:xfrm>
          <a:prstGeom prst="rect">
            <a:avLst/>
          </a:prstGeom>
        </p:spPr>
      </p:pic>
      <p:pic>
        <p:nvPicPr>
          <p:cNvPr id="9" name="Picture 8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6866A91A-A642-4CC5-818D-D4ECFD22EB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3BC5E5-0DD7-4E60-967A-A3276D296228}"/>
              </a:ext>
            </a:extLst>
          </p:cNvPr>
          <p:cNvSpPr txBox="1"/>
          <p:nvPr/>
        </p:nvSpPr>
        <p:spPr>
          <a:xfrm>
            <a:off x="2031917" y="501204"/>
            <a:ext cx="812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7D00"/>
                </a:solidFill>
                <a:latin typeface="Fieldwork 06 Geo Bold" pitchFamily="50" charset="0"/>
              </a:rPr>
              <a:t>HTML form - more tags</a:t>
            </a:r>
            <a:endParaRPr lang="en-IN" sz="4000" dirty="0">
              <a:solidFill>
                <a:srgbClr val="FF7D00"/>
              </a:solidFill>
              <a:latin typeface="Fieldwork 06 Geo Bold" pitchFamily="50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55039D0B-8816-47A8-8915-4CEDA35D3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819" y="1593110"/>
            <a:ext cx="9262334" cy="1285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eldwork 04 Geo Regular" pitchFamily="50" charset="0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Fieldwork 04 Geo Regular" pitchFamily="50" charset="0"/>
              </a:rPr>
              <a:t>&lt;input type="date"&gt;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eldwork 04 Geo Regular" pitchFamily="50" charset="0"/>
              </a:rPr>
              <a:t> defines a date picker</a:t>
            </a:r>
          </a:p>
          <a:p>
            <a:pPr marL="285750" lvl="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Fieldwork 04 Geo Regular" pitchFamily="50" charset="0"/>
              </a:rPr>
              <a:t>The </a:t>
            </a:r>
            <a:r>
              <a:rPr lang="en-US" altLang="en-US" dirty="0">
                <a:solidFill>
                  <a:srgbClr val="DC143C"/>
                </a:solidFill>
                <a:latin typeface="Fieldwork 04 Geo Regular" pitchFamily="50" charset="0"/>
              </a:rPr>
              <a:t>&lt;input type="number"&gt;</a:t>
            </a:r>
            <a:r>
              <a:rPr lang="en-US" altLang="en-US" dirty="0">
                <a:solidFill>
                  <a:srgbClr val="000000"/>
                </a:solidFill>
                <a:latin typeface="Fieldwork 04 Geo Regular" pitchFamily="50" charset="0"/>
              </a:rPr>
              <a:t> defines a field for entering a number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Fieldwork 04 Geo Regular" pitchFamily="50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Fieldwork 04 Geo Regular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883F86-4B07-46BA-80D2-A21C4675E49F}"/>
              </a:ext>
            </a:extLst>
          </p:cNvPr>
          <p:cNvSpPr txBox="1"/>
          <p:nvPr/>
        </p:nvSpPr>
        <p:spPr>
          <a:xfrm>
            <a:off x="2310317" y="2468503"/>
            <a:ext cx="6094206" cy="454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Use the following attributes to specify restrictions: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1B60B4B1-DCF0-44DF-90E9-5CC25C102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414" y="4528587"/>
            <a:ext cx="92085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eldwork 04 Geo Regular" pitchFamily="50" charset="0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Fieldwork 04 Geo Regular" pitchFamily="50" charset="0"/>
              </a:rPr>
              <a:t>&lt;input type="range"&gt;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eldwork 04 Geo Regular" pitchFamily="50" charset="0"/>
              </a:rPr>
              <a:t> defines a control for entering a number whose exact value is not important (like a slider control).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eldwork 04 Geo Regular" pitchFamily="50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5CFB33-8D0A-49DC-BC49-022453A5CF51}"/>
              </a:ext>
            </a:extLst>
          </p:cNvPr>
          <p:cNvSpPr txBox="1"/>
          <p:nvPr/>
        </p:nvSpPr>
        <p:spPr>
          <a:xfrm>
            <a:off x="3326280" y="2537851"/>
            <a:ext cx="6094206" cy="189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endParaRPr lang="en-US" sz="1600" b="0" i="0" dirty="0">
              <a:solidFill>
                <a:srgbClr val="000000"/>
              </a:solidFill>
              <a:effectLst/>
              <a:latin typeface="Fieldwork 03 Geo Light" pitchFamily="50" charset="0"/>
            </a:endParaRPr>
          </a:p>
          <a:p>
            <a:pPr algn="l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Fieldwork 03 Geo Light" pitchFamily="50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600" b="0" i="0" dirty="0">
                <a:solidFill>
                  <a:srgbClr val="00B0F0"/>
                </a:solidFill>
                <a:effectLst/>
                <a:latin typeface="Fieldwork 03 Geo Light" pitchFamily="50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max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 - specifies the maximum value allowed</a:t>
            </a:r>
          </a:p>
          <a:p>
            <a:pPr algn="l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Fieldwork 03 Geo Light" pitchFamily="50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600" b="0" i="0" dirty="0">
                <a:solidFill>
                  <a:srgbClr val="00B0F0"/>
                </a:solidFill>
                <a:effectLst/>
                <a:latin typeface="Fieldwork 03 Geo Light" pitchFamily="50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 - specifies the minimum value allowed</a:t>
            </a:r>
          </a:p>
          <a:p>
            <a:pPr algn="l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Fieldwork 03 Geo Light" pitchFamily="50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600" b="0" i="0" dirty="0">
                <a:solidFill>
                  <a:srgbClr val="00B0F0"/>
                </a:solidFill>
                <a:effectLst/>
                <a:latin typeface="Fieldwork 03 Geo Light" pitchFamily="50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step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 - specifies the legal number intervals</a:t>
            </a:r>
          </a:p>
          <a:p>
            <a:pPr algn="l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Fieldwork 03 Geo Light" pitchFamily="50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600" b="0" i="0" dirty="0">
                <a:solidFill>
                  <a:srgbClr val="00B0F0"/>
                </a:solidFill>
                <a:effectLst/>
                <a:latin typeface="Fieldwork 03 Geo Light" pitchFamily="50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value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 - Specifies the default value</a:t>
            </a:r>
          </a:p>
        </p:txBody>
      </p:sp>
    </p:spTree>
    <p:extLst>
      <p:ext uri="{BB962C8B-B14F-4D97-AF65-F5344CB8AC3E}">
        <p14:creationId xmlns:p14="http://schemas.microsoft.com/office/powerpoint/2010/main" val="23728191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284C3B-C394-4B80-978C-7D72052C0DE4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44D24EDF-ECC5-4515-B665-4285C25A2D29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C87A70E8-1FA3-43C5-912E-6D6BED2BF4BB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4">
            <a:extLst>
              <a:ext uri="{FF2B5EF4-FFF2-40B4-BE49-F238E27FC236}">
                <a16:creationId xmlns:a16="http://schemas.microsoft.com/office/drawing/2014/main" id="{3AE984D4-AE49-4225-8039-241F35C66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pic>
        <p:nvPicPr>
          <p:cNvPr id="8" name="Picture 7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70F9E40-0AC4-43DC-A058-E322B1356F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1"/>
            <a:ext cx="3155641" cy="1950538"/>
          </a:xfrm>
          <a:prstGeom prst="rect">
            <a:avLst/>
          </a:prstGeom>
        </p:spPr>
      </p:pic>
      <p:pic>
        <p:nvPicPr>
          <p:cNvPr id="9" name="Picture 8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6866A91A-A642-4CC5-818D-D4ECFD22EB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3BC5E5-0DD7-4E60-967A-A3276D296228}"/>
              </a:ext>
            </a:extLst>
          </p:cNvPr>
          <p:cNvSpPr txBox="1"/>
          <p:nvPr/>
        </p:nvSpPr>
        <p:spPr>
          <a:xfrm>
            <a:off x="2031917" y="501204"/>
            <a:ext cx="812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7D00"/>
                </a:solidFill>
                <a:latin typeface="Fieldwork 06 Geo Bold" pitchFamily="50" charset="0"/>
              </a:rPr>
              <a:t>HTML form - more tags</a:t>
            </a:r>
            <a:endParaRPr lang="en-IN" sz="4000" dirty="0">
              <a:solidFill>
                <a:srgbClr val="FF7D00"/>
              </a:solidFill>
              <a:latin typeface="Fieldwork 06 Geo Bold" pitchFamily="50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1B60B4B1-DCF0-44DF-90E9-5CC25C102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434" y="3967476"/>
            <a:ext cx="81634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600" dirty="0">
                <a:latin typeface="Fieldwork 03 Geo Light" pitchFamily="50" charset="0"/>
              </a:rPr>
              <a:t>The progress tag is used to check the progress of a task during the execution. Progress tag can be used with the conjunction of JavaScript.</a:t>
            </a:r>
            <a:endParaRPr lang="en-IN" sz="1600" dirty="0">
              <a:latin typeface="Fieldwork 03 Geo Light" pitchFamily="50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38A9EBD6-1B86-4515-9FF4-FA27059B5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249" y="1675990"/>
            <a:ext cx="925516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eldwork 04 Geo Regular" pitchFamily="50" charset="0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Fieldwork 04 Geo Regular" pitchFamily="50" charset="0"/>
              </a:rPr>
              <a:t>&lt;input type="email"&gt;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eldwork 04 Geo Regular" pitchFamily="50" charset="0"/>
              </a:rPr>
              <a:t> defines a field for an e-mail address.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E92A5B-D07F-4194-B919-528746F53EC7}"/>
              </a:ext>
            </a:extLst>
          </p:cNvPr>
          <p:cNvSpPr/>
          <p:nvPr/>
        </p:nvSpPr>
        <p:spPr>
          <a:xfrm>
            <a:off x="2308769" y="2021612"/>
            <a:ext cx="7484587" cy="1522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altLang="en-US" sz="1600" dirty="0">
                <a:solidFill>
                  <a:srgbClr val="000000"/>
                </a:solidFill>
                <a:latin typeface="Fieldwork 03 Geo Light" pitchFamily="50" charset="0"/>
              </a:rPr>
              <a:t>The input value is automatically validated to ensure it is a properly formatted e-mail address.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altLang="en-US" sz="1600" dirty="0">
                <a:solidFill>
                  <a:srgbClr val="000000"/>
                </a:solidFill>
                <a:latin typeface="Fieldwork 03 Geo Light" pitchFamily="50" charset="0"/>
              </a:rPr>
              <a:t>To define an e-mail field that allows multiple e-mail addresses, add the "multiple" attribute.</a:t>
            </a:r>
            <a:endParaRPr lang="en-US" altLang="en-US" sz="1600" dirty="0">
              <a:latin typeface="Fieldwork 03 Geo Light" pitchFamily="50" charset="0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1BAE75E9-EA4A-4F2F-9AD7-BA9C90D37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249" y="3617558"/>
            <a:ext cx="925516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eldwork 04 Geo Regular" pitchFamily="50" charset="0"/>
              </a:rPr>
              <a:t>Progress Tag:-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7CD7FDAF-D49B-4D73-988D-F5338A299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1300" y="4665873"/>
            <a:ext cx="8373803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altLang="en-US" sz="1400" dirty="0">
                <a:solidFill>
                  <a:srgbClr val="DC143C"/>
                </a:solidFill>
                <a:latin typeface="Fieldwork 03 Geo Light" pitchFamily="50" charset="0"/>
              </a:rPr>
              <a:t>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Fieldwork 03 Geo Light" pitchFamily="50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Fieldwork 03 Geo Light" pitchFamily="50" charset="0"/>
              </a:rPr>
              <a:t>for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eldwork 03 Geo Light" pitchFamily="50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Fieldwork 03 Geo Light" pitchFamily="50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Fieldwork 03 Geo Light" pitchFamily="50" charset="0"/>
              </a:rPr>
              <a:t>file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Fieldwork 03 Geo Light" pitchFamily="50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eldwork 03 Geo Light" pitchFamily="50" charset="0"/>
              </a:rPr>
              <a:t>&gt;Downloading progress:&lt;/</a:t>
            </a:r>
            <a:r>
              <a:rPr lang="en-US" altLang="en-US" sz="1400" dirty="0">
                <a:solidFill>
                  <a:srgbClr val="DC143C"/>
                </a:solidFill>
                <a:latin typeface="Fieldwork 03 Geo Light" pitchFamily="50" charset="0"/>
              </a:rPr>
              <a:t>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eldwork 03 Geo Light" pitchFamily="50" charset="0"/>
              </a:rPr>
              <a:t>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eldwork 03 Geo Light" pitchFamily="50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altLang="en-US" sz="1400" dirty="0">
                <a:solidFill>
                  <a:srgbClr val="DC143C"/>
                </a:solidFill>
                <a:latin typeface="Fieldwork 03 Geo Light" pitchFamily="50" charset="0"/>
              </a:rPr>
              <a:t>progress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Fieldwork 03 Geo Light" pitchFamily="50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Fieldwork 03 Geo Light" pitchFamily="50" charset="0"/>
              </a:rPr>
              <a:t>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eldwork 03 Geo Light" pitchFamily="50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Fieldwork 03 Geo Light" pitchFamily="50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Fieldwork 03 Geo Light" pitchFamily="50" charset="0"/>
              </a:rPr>
              <a:t>file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Fieldwork 03 Geo Light" pitchFamily="50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Fieldwork 03 Geo Light" pitchFamily="50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Fieldwork 03 Geo Light" pitchFamily="50" charset="0"/>
              </a:rPr>
              <a:t>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eldwork 03 Geo Light" pitchFamily="50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Fieldwork 03 Geo Light" pitchFamily="50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Fieldwork 03 Geo Light" pitchFamily="50" charset="0"/>
              </a:rPr>
              <a:t>32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Fieldwork 03 Geo Light" pitchFamily="50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Fieldwork 03 Geo Light" pitchFamily="50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Fieldwork 03 Geo Light" pitchFamily="50" charset="0"/>
              </a:rPr>
              <a:t>max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eldwork 03 Geo Light" pitchFamily="50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Fieldwork 03 Geo Light" pitchFamily="50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Fieldwork 03 Geo Light" pitchFamily="50" charset="0"/>
              </a:rPr>
              <a:t>100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Fieldwork 03 Geo Light" pitchFamily="50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eldwork 03 Geo Light" pitchFamily="50" charset="0"/>
              </a:rPr>
              <a:t>&gt; 32% &lt;/</a:t>
            </a:r>
            <a:r>
              <a:rPr lang="en-US" altLang="en-US" sz="1400" dirty="0">
                <a:solidFill>
                  <a:srgbClr val="DC143C"/>
                </a:solidFill>
                <a:latin typeface="Fieldwork 03 Geo Light" pitchFamily="50" charset="0"/>
              </a:rPr>
              <a:t>progress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eldwork 03 Geo Light" pitchFamily="50" charset="0"/>
              </a:rPr>
              <a:t>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eldwork 03 Geo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2817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284C3B-C394-4B80-978C-7D72052C0DE4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44D24EDF-ECC5-4515-B665-4285C25A2D29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C87A70E8-1FA3-43C5-912E-6D6BED2BF4BB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4">
            <a:extLst>
              <a:ext uri="{FF2B5EF4-FFF2-40B4-BE49-F238E27FC236}">
                <a16:creationId xmlns:a16="http://schemas.microsoft.com/office/drawing/2014/main" id="{3AE984D4-AE49-4225-8039-241F35C66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pic>
        <p:nvPicPr>
          <p:cNvPr id="8" name="Picture 7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70F9E40-0AC4-43DC-A058-E322B1356F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1"/>
            <a:ext cx="3155641" cy="1950538"/>
          </a:xfrm>
          <a:prstGeom prst="rect">
            <a:avLst/>
          </a:prstGeom>
        </p:spPr>
      </p:pic>
      <p:pic>
        <p:nvPicPr>
          <p:cNvPr id="9" name="Picture 8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6866A91A-A642-4CC5-818D-D4ECFD22EB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3BC5E5-0DD7-4E60-967A-A3276D296228}"/>
              </a:ext>
            </a:extLst>
          </p:cNvPr>
          <p:cNvSpPr txBox="1"/>
          <p:nvPr/>
        </p:nvSpPr>
        <p:spPr>
          <a:xfrm>
            <a:off x="2031917" y="501204"/>
            <a:ext cx="812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7D00"/>
                </a:solidFill>
                <a:latin typeface="Fieldwork 06 Geo Bold" pitchFamily="50" charset="0"/>
              </a:rPr>
              <a:t>HTML form - more tags</a:t>
            </a:r>
            <a:endParaRPr lang="en-IN" sz="4000" dirty="0">
              <a:solidFill>
                <a:srgbClr val="FF7D00"/>
              </a:solidFill>
              <a:latin typeface="Fieldwork 06 Geo Bold" pitchFamily="50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38A9EBD6-1B86-4515-9FF4-FA27059B5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249" y="1714448"/>
            <a:ext cx="8220107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Fieldwork 04 Geo Regular" pitchFamily="50" charset="0"/>
              </a:rPr>
              <a:t>The </a:t>
            </a:r>
            <a:r>
              <a:rPr lang="en-US" altLang="en-US" dirty="0">
                <a:solidFill>
                  <a:srgbClr val="DC143C"/>
                </a:solidFill>
                <a:latin typeface="Fieldwork 04 Geo Regular" pitchFamily="50" charset="0"/>
              </a:rPr>
              <a:t>&lt;span&gt;</a:t>
            </a:r>
            <a:r>
              <a:rPr lang="en-US" altLang="en-US" dirty="0">
                <a:solidFill>
                  <a:srgbClr val="000000"/>
                </a:solidFill>
                <a:latin typeface="Fieldwork 04 Geo Regular" pitchFamily="50" charset="0"/>
              </a:rPr>
              <a:t> tag is an inline container used to mark up a part of a text, or a part of a document.</a:t>
            </a:r>
            <a:r>
              <a:rPr lang="en-US" altLang="en-US" dirty="0">
                <a:latin typeface="Fieldwork 04 Geo Regular" pitchFamily="50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55F2FE-902F-4097-9999-84BC16C6254E}"/>
              </a:ext>
            </a:extLst>
          </p:cNvPr>
          <p:cNvSpPr txBox="1"/>
          <p:nvPr/>
        </p:nvSpPr>
        <p:spPr>
          <a:xfrm>
            <a:off x="2300351" y="2471699"/>
            <a:ext cx="70159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p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My mother has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span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style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="color:blue"&gt;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blue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/span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 eyes.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/p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endParaRPr lang="en-US" sz="1600" dirty="0">
              <a:latin typeface="Fieldwork 03 Geo Light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9BC4A6-A6E8-466C-BA9B-087F1E1CC0A9}"/>
              </a:ext>
            </a:extLst>
          </p:cNvPr>
          <p:cNvSpPr/>
          <p:nvPr/>
        </p:nvSpPr>
        <p:spPr>
          <a:xfrm>
            <a:off x="1577819" y="3105835"/>
            <a:ext cx="8427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Fieldwork 03 Hum Light" pitchFamily="50" charset="0"/>
              </a:rPr>
              <a:t>The </a:t>
            </a:r>
            <a:r>
              <a:rPr lang="en-US" altLang="en-US" dirty="0">
                <a:solidFill>
                  <a:srgbClr val="DC143C"/>
                </a:solidFill>
                <a:latin typeface="Fieldwork 03 Hum Light" pitchFamily="50" charset="0"/>
              </a:rPr>
              <a:t>&lt;div&gt; </a:t>
            </a:r>
            <a:r>
              <a:rPr lang="en-US" altLang="en-US" dirty="0">
                <a:solidFill>
                  <a:srgbClr val="000000"/>
                </a:solidFill>
                <a:latin typeface="Fieldwork 03 Hum Light" pitchFamily="50" charset="0"/>
              </a:rPr>
              <a:t>tag defines a division or a section in an HTML document.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3621A1-C14E-453B-A16B-C722CF3CEAD2}"/>
              </a:ext>
            </a:extLst>
          </p:cNvPr>
          <p:cNvSpPr txBox="1"/>
          <p:nvPr/>
        </p:nvSpPr>
        <p:spPr>
          <a:xfrm>
            <a:off x="2300351" y="3585488"/>
            <a:ext cx="609420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div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id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="myDiv"&gt;</a:t>
            </a:r>
            <a:br>
              <a:rPr lang="en-US" sz="1600" dirty="0">
                <a:latin typeface="Fieldwork 03 Geo Light" pitchFamily="50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 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h2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This is a heading in a div element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/h2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br>
              <a:rPr lang="en-US" sz="1600" dirty="0">
                <a:latin typeface="Fieldwork 03 Geo Light" pitchFamily="50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 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p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This is some text in a div element.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/p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br>
              <a:rPr lang="en-US" sz="1600" dirty="0">
                <a:latin typeface="Fieldwork 03 Geo Light" pitchFamily="50" charset="0"/>
              </a:rPr>
            </a:br>
            <a:r>
              <a:rPr lang="en-US" sz="16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/div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endParaRPr lang="en-US" sz="1600" dirty="0">
              <a:latin typeface="Fieldwork 03 Geo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3709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284C3B-C394-4B80-978C-7D72052C0DE4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44D24EDF-ECC5-4515-B665-4285C25A2D29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C87A70E8-1FA3-43C5-912E-6D6BED2BF4BB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4">
            <a:extLst>
              <a:ext uri="{FF2B5EF4-FFF2-40B4-BE49-F238E27FC236}">
                <a16:creationId xmlns:a16="http://schemas.microsoft.com/office/drawing/2014/main" id="{3AE984D4-AE49-4225-8039-241F35C66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pic>
        <p:nvPicPr>
          <p:cNvPr id="8" name="Picture 7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70F9E40-0AC4-43DC-A058-E322B1356F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1"/>
            <a:ext cx="3155641" cy="1950538"/>
          </a:xfrm>
          <a:prstGeom prst="rect">
            <a:avLst/>
          </a:prstGeom>
        </p:spPr>
      </p:pic>
      <p:pic>
        <p:nvPicPr>
          <p:cNvPr id="9" name="Picture 8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6866A91A-A642-4CC5-818D-D4ECFD22EB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3BC5E5-0DD7-4E60-967A-A3276D296228}"/>
              </a:ext>
            </a:extLst>
          </p:cNvPr>
          <p:cNvSpPr txBox="1"/>
          <p:nvPr/>
        </p:nvSpPr>
        <p:spPr>
          <a:xfrm>
            <a:off x="2031917" y="501204"/>
            <a:ext cx="812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7D00"/>
                </a:solidFill>
                <a:latin typeface="Fieldwork 06 Geo Bold" pitchFamily="50" charset="0"/>
              </a:rPr>
              <a:t>HTML entities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38A9EBD6-1B86-4515-9FF4-FA27059B5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249" y="1707326"/>
            <a:ext cx="3152175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Fieldwork 03 Geo Light" pitchFamily="50" charset="0"/>
              </a:rPr>
              <a:t>Reserved characters in HTML must be replaced with character entities.</a:t>
            </a:r>
            <a:endParaRPr lang="en-US" dirty="0">
              <a:latin typeface="Fieldwork 03 Geo Light" pitchFamily="50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565EDA-B07B-498A-BC8F-A7AC601182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4314" y="1592873"/>
            <a:ext cx="5139011" cy="36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3162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284C3B-C394-4B80-978C-7D72052C0DE4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44D24EDF-ECC5-4515-B665-4285C25A2D29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C87A70E8-1FA3-43C5-912E-6D6BED2BF4BB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4">
            <a:extLst>
              <a:ext uri="{FF2B5EF4-FFF2-40B4-BE49-F238E27FC236}">
                <a16:creationId xmlns:a16="http://schemas.microsoft.com/office/drawing/2014/main" id="{3AE984D4-AE49-4225-8039-241F35C66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pic>
        <p:nvPicPr>
          <p:cNvPr id="8" name="Picture 7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70F9E40-0AC4-43DC-A058-E322B1356F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1"/>
            <a:ext cx="3155641" cy="1950538"/>
          </a:xfrm>
          <a:prstGeom prst="rect">
            <a:avLst/>
          </a:prstGeom>
        </p:spPr>
      </p:pic>
      <p:pic>
        <p:nvPicPr>
          <p:cNvPr id="9" name="Picture 8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6866A91A-A642-4CC5-818D-D4ECFD22EB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3BC5E5-0DD7-4E60-967A-A3276D296228}"/>
              </a:ext>
            </a:extLst>
          </p:cNvPr>
          <p:cNvSpPr txBox="1"/>
          <p:nvPr/>
        </p:nvSpPr>
        <p:spPr>
          <a:xfrm>
            <a:off x="2031917" y="501204"/>
            <a:ext cx="812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7D00"/>
                </a:solidFill>
                <a:latin typeface="Fieldwork 06 Geo Bold" pitchFamily="50" charset="0"/>
              </a:rPr>
              <a:t>HTML charset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B5A5CC-509C-4B56-9F5B-BF6DA463F0EF}"/>
              </a:ext>
            </a:extLst>
          </p:cNvPr>
          <p:cNvSpPr txBox="1"/>
          <p:nvPr/>
        </p:nvSpPr>
        <p:spPr>
          <a:xfrm>
            <a:off x="1569785" y="1731833"/>
            <a:ext cx="880792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ASCII was the first character encoding standard. ASCII defined 128 different characters that could be used on the internet: numbers (0-9), English letters (A-Z), and some special characters like ! $ + - ( ) @ &lt; &gt; .</a:t>
            </a:r>
          </a:p>
          <a:p>
            <a:pPr marL="285750" indent="-285750" algn="l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1600" b="0" i="0" dirty="0">
              <a:solidFill>
                <a:srgbClr val="000000"/>
              </a:solidFill>
              <a:effectLst/>
              <a:latin typeface="Fieldwork 03 Geo Light" pitchFamily="50" charset="0"/>
            </a:endParaRPr>
          </a:p>
          <a:p>
            <a:pPr marL="285750" indent="-285750" algn="l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ISO-8859-1 was the default character set for HTML 4. This character set supported 256 different character codes. HTML 4 also supported UTF-8.</a:t>
            </a:r>
          </a:p>
          <a:p>
            <a:pPr marL="285750" indent="-285750" algn="l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1600" b="0" i="0" dirty="0">
              <a:solidFill>
                <a:srgbClr val="000000"/>
              </a:solidFill>
              <a:effectLst/>
              <a:latin typeface="Fieldwork 03 Geo Light" pitchFamily="50" charset="0"/>
            </a:endParaRPr>
          </a:p>
          <a:p>
            <a:pPr marL="285750" indent="-285750" algn="l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ANSI (Windows-1252) was the original Windows character set. ANSI is identical to ISO-8859-1, except that ANSI has 32 extra characters.</a:t>
            </a:r>
          </a:p>
          <a:p>
            <a:pPr marL="285750" indent="-285750" algn="l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1600" b="0" i="0" dirty="0">
              <a:solidFill>
                <a:srgbClr val="000000"/>
              </a:solidFill>
              <a:effectLst/>
              <a:latin typeface="Fieldwork 03 Geo Light" pitchFamily="50" charset="0"/>
            </a:endParaRPr>
          </a:p>
          <a:p>
            <a:pPr marL="285750" indent="-285750" algn="l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The HTML5 specification encourages web developers to use the UTF-8 character set, which covers almost all of the characters and symbols in the world!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6CBE158F-6FE7-44C6-9659-6F818A874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796" y="4851049"/>
            <a:ext cx="797141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Fieldwork 04 Geo Regular" pitchFamily="50" charset="0"/>
              </a:rPr>
              <a:t>charset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eldwork 04 Geo Regular" pitchFamily="50" charset="0"/>
              </a:rPr>
              <a:t> specified in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Fieldwork 04 Geo Regular" pitchFamily="50" charset="0"/>
              </a:rPr>
              <a:t>&lt;meta&gt;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eldwork 04 Geo Regular" pitchFamily="50" charset="0"/>
              </a:rPr>
              <a:t> tag: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eldwork 04 Geo Regular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46316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284C3B-C394-4B80-978C-7D72052C0DE4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44D24EDF-ECC5-4515-B665-4285C25A2D29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C87A70E8-1FA3-43C5-912E-6D6BED2BF4BB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4">
            <a:extLst>
              <a:ext uri="{FF2B5EF4-FFF2-40B4-BE49-F238E27FC236}">
                <a16:creationId xmlns:a16="http://schemas.microsoft.com/office/drawing/2014/main" id="{3AE984D4-AE49-4225-8039-241F35C66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pic>
        <p:nvPicPr>
          <p:cNvPr id="8" name="Picture 7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70F9E40-0AC4-43DC-A058-E322B1356F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1"/>
            <a:ext cx="3155641" cy="1950538"/>
          </a:xfrm>
          <a:prstGeom prst="rect">
            <a:avLst/>
          </a:prstGeom>
        </p:spPr>
      </p:pic>
      <p:pic>
        <p:nvPicPr>
          <p:cNvPr id="9" name="Picture 8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6866A91A-A642-4CC5-818D-D4ECFD22EB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3BC5E5-0DD7-4E60-967A-A3276D296228}"/>
              </a:ext>
            </a:extLst>
          </p:cNvPr>
          <p:cNvSpPr txBox="1"/>
          <p:nvPr/>
        </p:nvSpPr>
        <p:spPr>
          <a:xfrm>
            <a:off x="2031917" y="501204"/>
            <a:ext cx="812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7D00"/>
                </a:solidFill>
                <a:latin typeface="Fieldwork 06 Geo Bold" pitchFamily="50" charset="0"/>
              </a:rPr>
              <a:t>HTML meta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3FD616-2717-4091-894E-E7410C196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784" y="1670441"/>
            <a:ext cx="8590297" cy="128599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Fieldwork 03 Geo Light" pitchFamily="50" charset="0"/>
              </a:rPr>
              <a:t>The &lt;meta&gt; tags are typically used to provide structured metadata such as a document's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Fieldwork 03 Geo Light" pitchFamily="50" charset="0"/>
              </a:rPr>
              <a:t>keywords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Fieldwork 03 Geo Light" pitchFamily="50" charset="0"/>
              </a:rPr>
              <a:t>,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Fieldwork 03 Geo Light" pitchFamily="50" charset="0"/>
              </a:rPr>
              <a:t>description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Fieldwork 03 Geo Light" pitchFamily="50" charset="0"/>
              </a:rPr>
              <a:t>,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Fieldwork 03 Geo Light" pitchFamily="50" charset="0"/>
              </a:rPr>
              <a:t>author 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Fieldwork 03 Geo Light" pitchFamily="50" charset="0"/>
              </a:rPr>
              <a:t>,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Fieldwork 03 Geo Light" pitchFamily="50" charset="0"/>
              </a:rPr>
              <a:t>character encoding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Fieldwork 03 Geo Light" pitchFamily="50" charset="0"/>
              </a:rPr>
              <a:t>, and other metadata 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A0C91F-3319-4E6D-9FDA-105A46C1CC86}"/>
              </a:ext>
            </a:extLst>
          </p:cNvPr>
          <p:cNvSpPr txBox="1"/>
          <p:nvPr/>
        </p:nvSpPr>
        <p:spPr>
          <a:xfrm>
            <a:off x="1584962" y="2963540"/>
            <a:ext cx="8871003" cy="128599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285750" marR="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kumimoji="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Arial Rounded MT Bold" panose="020F070403050403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Fieldwork 03 Geo Light" pitchFamily="50" charset="0"/>
              </a:rPr>
              <a:t>Metadata will not be displayed on the web page, but will be machine </a:t>
            </a:r>
            <a:r>
              <a:rPr lang="en-US" dirty="0" err="1">
                <a:solidFill>
                  <a:schemeClr val="tx1"/>
                </a:solidFill>
                <a:latin typeface="Fieldwork 03 Geo Light" pitchFamily="50" charset="0"/>
              </a:rPr>
              <a:t>parsable</a:t>
            </a:r>
            <a:r>
              <a:rPr lang="en-US" dirty="0">
                <a:solidFill>
                  <a:schemeClr val="tx1"/>
                </a:solidFill>
                <a:latin typeface="Fieldwork 03 Geo Light" pitchFamily="50" charset="0"/>
              </a:rPr>
              <a:t>, and can be used by the browsers, search engines like Google or other web services.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E15290-1B86-4CD4-B359-61EECDE66205}"/>
              </a:ext>
            </a:extLst>
          </p:cNvPr>
          <p:cNvSpPr txBox="1"/>
          <p:nvPr/>
        </p:nvSpPr>
        <p:spPr>
          <a:xfrm>
            <a:off x="1584962" y="4412694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Fieldwork 03 Geo Light" pitchFamily="50" charset="0"/>
              </a:rPr>
              <a:t>Character encoding:-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646EB8-DA0F-4327-9C4B-63CCB121E9E7}"/>
              </a:ext>
            </a:extLst>
          </p:cNvPr>
          <p:cNvSpPr txBox="1"/>
          <p:nvPr/>
        </p:nvSpPr>
        <p:spPr>
          <a:xfrm>
            <a:off x="2237690" y="4842298"/>
            <a:ext cx="60942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5F6364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600" b="0" i="0" dirty="0">
                <a:solidFill>
                  <a:srgbClr val="990055"/>
                </a:solidFill>
                <a:effectLst/>
                <a:latin typeface="Fieldwork 03 Geo Light" pitchFamily="50" charset="0"/>
              </a:rPr>
              <a:t>meta </a:t>
            </a:r>
            <a:r>
              <a:rPr lang="en-US" sz="1600" b="0" i="0" dirty="0">
                <a:solidFill>
                  <a:srgbClr val="669900"/>
                </a:solidFill>
                <a:effectLst/>
                <a:latin typeface="Fieldwork 03 Geo Light" pitchFamily="50" charset="0"/>
              </a:rPr>
              <a:t>charset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Fieldwork 03 Geo Light" pitchFamily="50" charset="0"/>
              </a:rPr>
              <a:t>="</a:t>
            </a:r>
            <a:r>
              <a:rPr lang="en-US" sz="1600" b="0" i="0" dirty="0">
                <a:solidFill>
                  <a:srgbClr val="0077AA"/>
                </a:solidFill>
                <a:effectLst/>
                <a:latin typeface="Fieldwork 03 Geo Light" pitchFamily="50" charset="0"/>
              </a:rPr>
              <a:t>utf-8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Fieldwork 03 Geo Light" pitchFamily="50" charset="0"/>
              </a:rPr>
              <a:t>"&gt;</a:t>
            </a:r>
            <a:endParaRPr lang="en-US" sz="1600" dirty="0">
              <a:latin typeface="Fieldwork 03 Geo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877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6EA021-5A51-484D-AC0A-6F62D6CDEBFE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6802D7C1-8863-4D1F-83C4-1F11E7969C8D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B64D8B65-013F-435D-9689-4E61E0C60E79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44755946-7E64-4EC4-A509-AC8DAD494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E1EC7C34-2D11-4E9D-AE85-FCC9302801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48E7ECCC-9288-4B2F-B001-31057622B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A8031AD-67BF-4BB2-AA72-DE7C4E8A0E2B}"/>
              </a:ext>
            </a:extLst>
          </p:cNvPr>
          <p:cNvSpPr txBox="1"/>
          <p:nvPr/>
        </p:nvSpPr>
        <p:spPr>
          <a:xfrm>
            <a:off x="2031917" y="501204"/>
            <a:ext cx="812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HTML Tags, Elements &amp; Attributes 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E2CE90C-3798-4427-9B6B-004609864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9998" y="1549296"/>
            <a:ext cx="7233841" cy="375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735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284C3B-C394-4B80-978C-7D72052C0DE4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44D24EDF-ECC5-4515-B665-4285C25A2D29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C87A70E8-1FA3-43C5-912E-6D6BED2BF4BB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4">
            <a:extLst>
              <a:ext uri="{FF2B5EF4-FFF2-40B4-BE49-F238E27FC236}">
                <a16:creationId xmlns:a16="http://schemas.microsoft.com/office/drawing/2014/main" id="{3AE984D4-AE49-4225-8039-241F35C66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pic>
        <p:nvPicPr>
          <p:cNvPr id="8" name="Picture 7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70F9E40-0AC4-43DC-A058-E322B1356F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1"/>
            <a:ext cx="3155641" cy="1950538"/>
          </a:xfrm>
          <a:prstGeom prst="rect">
            <a:avLst/>
          </a:prstGeom>
        </p:spPr>
      </p:pic>
      <p:pic>
        <p:nvPicPr>
          <p:cNvPr id="9" name="Picture 8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6866A91A-A642-4CC5-818D-D4ECFD22EB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3BC5E5-0DD7-4E60-967A-A3276D296228}"/>
              </a:ext>
            </a:extLst>
          </p:cNvPr>
          <p:cNvSpPr txBox="1"/>
          <p:nvPr/>
        </p:nvSpPr>
        <p:spPr>
          <a:xfrm>
            <a:off x="2031917" y="501204"/>
            <a:ext cx="812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7D00"/>
                </a:solidFill>
                <a:latin typeface="Fieldwork 06 Geo Bold" pitchFamily="50" charset="0"/>
              </a:rPr>
              <a:t>HTML meta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F0E534-72FA-4B02-A45A-0DDEB87E5777}"/>
              </a:ext>
            </a:extLst>
          </p:cNvPr>
          <p:cNvSpPr txBox="1"/>
          <p:nvPr/>
        </p:nvSpPr>
        <p:spPr>
          <a:xfrm>
            <a:off x="1576894" y="1817388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Fieldwork 03 Geo Light" pitchFamily="50" charset="0"/>
              </a:rPr>
              <a:t>Defining Author: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7D8FB9-F0B7-47E2-B653-538737D7D741}"/>
              </a:ext>
            </a:extLst>
          </p:cNvPr>
          <p:cNvSpPr txBox="1"/>
          <p:nvPr/>
        </p:nvSpPr>
        <p:spPr>
          <a:xfrm>
            <a:off x="2322017" y="2154521"/>
            <a:ext cx="60942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5F6364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sz="1600" b="0" i="0" dirty="0">
                <a:solidFill>
                  <a:srgbClr val="990055"/>
                </a:solidFill>
                <a:effectLst/>
                <a:latin typeface="Fieldwork 03 Geo Light" pitchFamily="50" charset="0"/>
              </a:rPr>
              <a:t>meta </a:t>
            </a:r>
            <a:r>
              <a:rPr lang="en-US" sz="1600" b="0" i="0" dirty="0">
                <a:solidFill>
                  <a:srgbClr val="669900"/>
                </a:solidFill>
                <a:effectLst/>
                <a:latin typeface="Fieldwork 03 Geo Light" pitchFamily="50" charset="0"/>
              </a:rPr>
              <a:t>name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Fieldwork 03 Geo Light" pitchFamily="50" charset="0"/>
              </a:rPr>
              <a:t>="</a:t>
            </a:r>
            <a:r>
              <a:rPr lang="en-US" sz="1600" b="0" i="0" dirty="0">
                <a:solidFill>
                  <a:srgbClr val="0077AA"/>
                </a:solidFill>
                <a:effectLst/>
                <a:latin typeface="Fieldwork 03 Geo Light" pitchFamily="50" charset="0"/>
              </a:rPr>
              <a:t>author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Fieldwork 03 Geo Light" pitchFamily="50" charset="0"/>
              </a:rPr>
              <a:t>"</a:t>
            </a:r>
            <a:r>
              <a:rPr lang="en-US" sz="1600" b="0" i="0" dirty="0">
                <a:solidFill>
                  <a:srgbClr val="990055"/>
                </a:solidFill>
                <a:effectLst/>
                <a:latin typeface="Fieldwork 03 Geo Light" pitchFamily="50" charset="0"/>
              </a:rPr>
              <a:t> </a:t>
            </a:r>
            <a:r>
              <a:rPr lang="en-US" sz="1600" b="0" i="0" dirty="0">
                <a:solidFill>
                  <a:srgbClr val="669900"/>
                </a:solidFill>
                <a:effectLst/>
                <a:latin typeface="Fieldwork 03 Geo Light" pitchFamily="50" charset="0"/>
              </a:rPr>
              <a:t>content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Fieldwork 03 Geo Light" pitchFamily="50" charset="0"/>
              </a:rPr>
              <a:t>=“</a:t>
            </a:r>
            <a:r>
              <a:rPr lang="en-US" sz="1600" b="0" i="0" dirty="0">
                <a:solidFill>
                  <a:srgbClr val="0077AA"/>
                </a:solidFill>
                <a:effectLst/>
                <a:latin typeface="Fieldwork 03 Geo Light" pitchFamily="50" charset="0"/>
              </a:rPr>
              <a:t>Harry Porter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Fieldwork 03 Geo Light" pitchFamily="50" charset="0"/>
              </a:rPr>
              <a:t>"&gt;</a:t>
            </a:r>
            <a:endParaRPr lang="en-US" sz="1600" dirty="0">
              <a:latin typeface="Fieldwork 03 Geo Light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FFEB5E-FAE2-449E-983F-38FB8BD339BB}"/>
              </a:ext>
            </a:extLst>
          </p:cNvPr>
          <p:cNvSpPr txBox="1"/>
          <p:nvPr/>
        </p:nvSpPr>
        <p:spPr>
          <a:xfrm>
            <a:off x="1576893" y="2752923"/>
            <a:ext cx="642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Fieldwork 03 Geo Light" pitchFamily="50" charset="0"/>
              </a:rPr>
              <a:t>Keyword and description for search engines: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0FA371-E0AA-40F7-83AF-70342F4CA33E}"/>
              </a:ext>
            </a:extLst>
          </p:cNvPr>
          <p:cNvSpPr txBox="1"/>
          <p:nvPr/>
        </p:nvSpPr>
        <p:spPr>
          <a:xfrm>
            <a:off x="2322017" y="3076568"/>
            <a:ext cx="80443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meta </a:t>
            </a:r>
            <a:r>
              <a:rPr lang="en-US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keywords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HTML, CSS, </a:t>
            </a:r>
            <a:r>
              <a:rPr lang="en-US" sz="1600" b="0" i="0" dirty="0" err="1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meta </a:t>
            </a:r>
            <a:r>
              <a:rPr lang="en-US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Easy to understand tutorials and references on HTML, CSS, </a:t>
            </a:r>
            <a:r>
              <a:rPr lang="en-US" sz="1600" b="0" i="0" dirty="0" err="1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 and more...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9643A3-BA7B-4FE7-B80F-8949452CC8FC}"/>
              </a:ext>
            </a:extLst>
          </p:cNvPr>
          <p:cNvSpPr txBox="1"/>
          <p:nvPr/>
        </p:nvSpPr>
        <p:spPr>
          <a:xfrm>
            <a:off x="1576894" y="4231210"/>
            <a:ext cx="504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Fieldwork 03 Geo Light" pitchFamily="50" charset="0"/>
              </a:rPr>
              <a:t>Configuring the viewport: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DB2474-CDAB-4C12-89A1-6C0E8CCB2E10}"/>
              </a:ext>
            </a:extLst>
          </p:cNvPr>
          <p:cNvSpPr txBox="1"/>
          <p:nvPr/>
        </p:nvSpPr>
        <p:spPr>
          <a:xfrm>
            <a:off x="2322017" y="4622140"/>
            <a:ext cx="90337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meta </a:t>
            </a:r>
            <a:r>
              <a:rPr lang="en-US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width=device-width, initial-scale=1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739990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284C3B-C394-4B80-978C-7D72052C0DE4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44D24EDF-ECC5-4515-B665-4285C25A2D29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C87A70E8-1FA3-43C5-912E-6D6BED2BF4BB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06B748-A639-43E0-9CFA-B1ADFA9D502D}"/>
              </a:ext>
            </a:extLst>
          </p:cNvPr>
          <p:cNvSpPr txBox="1"/>
          <p:nvPr/>
        </p:nvSpPr>
        <p:spPr>
          <a:xfrm>
            <a:off x="1569785" y="1818347"/>
            <a:ext cx="859029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Emojis are characters from the UTF-8 character set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Fieldwork 03 Geo Light" pitchFamily="50" charset="0"/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Fieldwork 03 Geo Light" pitchFamily="50" charset="0"/>
              </a:rPr>
              <a:t>Emojis look like images, or icons, but they are not</a:t>
            </a:r>
            <a:r>
              <a:rPr lang="en-US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Fieldwork 03 Geo Light" pitchFamily="50" charset="0"/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Fieldwork 03 Geo Light" pitchFamily="50" charset="0"/>
              </a:rPr>
              <a:t>They are letters (characters) from the UTF-8 (Unicode) character set</a:t>
            </a:r>
            <a:endParaRPr lang="en-US" dirty="0">
              <a:latin typeface="Fieldwork 03 Geo Light" pitchFamily="50" charset="0"/>
            </a:endParaRPr>
          </a:p>
        </p:txBody>
      </p:sp>
      <p:pic>
        <p:nvPicPr>
          <p:cNvPr id="6" name="Graphic 4">
            <a:extLst>
              <a:ext uri="{FF2B5EF4-FFF2-40B4-BE49-F238E27FC236}">
                <a16:creationId xmlns:a16="http://schemas.microsoft.com/office/drawing/2014/main" id="{3AE984D4-AE49-4225-8039-241F35C66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pic>
        <p:nvPicPr>
          <p:cNvPr id="8" name="Picture 7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70F9E40-0AC4-43DC-A058-E322B1356F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1"/>
            <a:ext cx="3155641" cy="1950538"/>
          </a:xfrm>
          <a:prstGeom prst="rect">
            <a:avLst/>
          </a:prstGeom>
        </p:spPr>
      </p:pic>
      <p:pic>
        <p:nvPicPr>
          <p:cNvPr id="9" name="Picture 8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6866A91A-A642-4CC5-818D-D4ECFD22EB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3BC5E5-0DD7-4E60-967A-A3276D296228}"/>
              </a:ext>
            </a:extLst>
          </p:cNvPr>
          <p:cNvSpPr txBox="1"/>
          <p:nvPr/>
        </p:nvSpPr>
        <p:spPr>
          <a:xfrm>
            <a:off x="2031917" y="501204"/>
            <a:ext cx="812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7D00"/>
                </a:solidFill>
                <a:latin typeface="Fieldwork 06 Geo Bold" pitchFamily="50" charset="0"/>
              </a:rPr>
              <a:t>HTML emojis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B4E712-64CA-4F8E-B5EF-8901FAB8EB1C}"/>
              </a:ext>
            </a:extLst>
          </p:cNvPr>
          <p:cNvSpPr txBox="1"/>
          <p:nvPr/>
        </p:nvSpPr>
        <p:spPr>
          <a:xfrm>
            <a:off x="2284247" y="3429000"/>
            <a:ext cx="6094206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Fieldwork 04 Geo Regular" pitchFamily="50" charset="0"/>
              </a:rPr>
              <a:t>Get list of all emoji character set at:</a:t>
            </a:r>
          </a:p>
          <a:p>
            <a:pPr>
              <a:lnSpc>
                <a:spcPct val="150000"/>
              </a:lnSpc>
            </a:pPr>
            <a:r>
              <a:rPr lang="en-US" dirty="0">
                <a:highlight>
                  <a:srgbClr val="FFFF00"/>
                </a:highlight>
                <a:latin typeface="Fieldwork 03 Geo Light" pitchFamily="50" charset="0"/>
              </a:rPr>
              <a:t>https://www.w3schools.com/charsets/ref_emoji.asp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876895-9868-474A-BCDC-0522E4429014}"/>
              </a:ext>
            </a:extLst>
          </p:cNvPr>
          <p:cNvSpPr txBox="1"/>
          <p:nvPr/>
        </p:nvSpPr>
        <p:spPr>
          <a:xfrm>
            <a:off x="2399890" y="4660769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Fieldwork 03 Hum Light" pitchFamily="50" charset="0"/>
              </a:rPr>
              <a:t>&lt;p&gt;I will display &amp;#129409;&lt;/p&gt;</a:t>
            </a:r>
            <a:endParaRPr lang="en-US" dirty="0">
              <a:latin typeface="Fieldwork 03 Hu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8733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284C3B-C394-4B80-978C-7D72052C0DE4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44D24EDF-ECC5-4515-B665-4285C25A2D29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C87A70E8-1FA3-43C5-912E-6D6BED2BF4BB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4">
            <a:extLst>
              <a:ext uri="{FF2B5EF4-FFF2-40B4-BE49-F238E27FC236}">
                <a16:creationId xmlns:a16="http://schemas.microsoft.com/office/drawing/2014/main" id="{3AE984D4-AE49-4225-8039-241F35C66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pic>
        <p:nvPicPr>
          <p:cNvPr id="8" name="Picture 7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70F9E40-0AC4-43DC-A058-E322B1356F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1"/>
            <a:ext cx="3155641" cy="1950538"/>
          </a:xfrm>
          <a:prstGeom prst="rect">
            <a:avLst/>
          </a:prstGeom>
        </p:spPr>
      </p:pic>
      <p:pic>
        <p:nvPicPr>
          <p:cNvPr id="9" name="Picture 8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6866A91A-A642-4CC5-818D-D4ECFD22EB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3BC5E5-0DD7-4E60-967A-A3276D296228}"/>
              </a:ext>
            </a:extLst>
          </p:cNvPr>
          <p:cNvSpPr txBox="1"/>
          <p:nvPr/>
        </p:nvSpPr>
        <p:spPr>
          <a:xfrm>
            <a:off x="2031917" y="501204"/>
            <a:ext cx="812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7D00"/>
                </a:solidFill>
                <a:latin typeface="Fieldwork 06 Geo Bold" pitchFamily="50" charset="0"/>
              </a:rPr>
              <a:t>HTML favicon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0A6014-BFF1-4E3E-A03B-173BED99A221}"/>
              </a:ext>
            </a:extLst>
          </p:cNvPr>
          <p:cNvSpPr txBox="1"/>
          <p:nvPr/>
        </p:nvSpPr>
        <p:spPr>
          <a:xfrm>
            <a:off x="1575485" y="1816032"/>
            <a:ext cx="937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Fieldwork 04 Geo Regular" pitchFamily="50" charset="0"/>
              </a:rPr>
              <a:t>A favicon is a small image displayed next to the page title in the browser tab.</a:t>
            </a:r>
            <a:endParaRPr lang="en-US" dirty="0">
              <a:latin typeface="Fieldwork 04 Geo Regular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974CA6-735B-4697-9227-D70624351F2A}"/>
              </a:ext>
            </a:extLst>
          </p:cNvPr>
          <p:cNvSpPr txBox="1"/>
          <p:nvPr/>
        </p:nvSpPr>
        <p:spPr>
          <a:xfrm>
            <a:off x="2220942" y="2512653"/>
            <a:ext cx="93779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head</a:t>
            </a:r>
            <a:r>
              <a:rPr lang="en-US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br>
              <a:rPr lang="en-US" dirty="0">
                <a:latin typeface="Fieldwork 03 Geo Light" pitchFamily="50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title</a:t>
            </a:r>
            <a:r>
              <a:rPr lang="en-US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My Page Title</a:t>
            </a:r>
            <a:r>
              <a:rPr lang="en-US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/title</a:t>
            </a:r>
            <a:r>
              <a:rPr lang="en-US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br>
              <a:rPr lang="en-US" dirty="0">
                <a:latin typeface="Fieldwork 03 Geo Light" pitchFamily="50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Fieldwork 03 Geo Light" pitchFamily="50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link</a:t>
            </a:r>
            <a:r>
              <a:rPr lang="en-US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rel</a:t>
            </a:r>
            <a:r>
              <a:rPr lang="en-US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="icon"</a:t>
            </a:r>
            <a:r>
              <a:rPr lang="en-US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="image/x-icon"</a:t>
            </a:r>
            <a:r>
              <a:rPr lang="en-US" b="0" i="0" dirty="0">
                <a:solidFill>
                  <a:srgbClr val="FF0000"/>
                </a:solidFill>
                <a:effectLst/>
                <a:latin typeface="Fieldwork 03 Geo Light" pitchFamily="50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Fieldwork 03 Geo Light" pitchFamily="50" charset="0"/>
              </a:rPr>
              <a:t>href</a:t>
            </a:r>
            <a:r>
              <a:rPr lang="en-US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="/images/favicon.ico"&gt;</a:t>
            </a:r>
            <a:br>
              <a:rPr lang="en-US" dirty="0">
                <a:latin typeface="Fieldwork 03 Geo Light" pitchFamily="50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Fieldwork 03 Geo Light" pitchFamily="50" charset="0"/>
              </a:rPr>
              <a:t>/head</a:t>
            </a:r>
            <a:r>
              <a:rPr lang="en-US" b="0" i="0" dirty="0">
                <a:solidFill>
                  <a:srgbClr val="0000CD"/>
                </a:solidFill>
                <a:effectLst/>
                <a:latin typeface="Fieldwork 03 Geo Light" pitchFamily="50" charset="0"/>
              </a:rPr>
              <a:t>&gt;</a:t>
            </a:r>
            <a:endParaRPr lang="en-US" dirty="0">
              <a:latin typeface="Fieldwork 03 Geo Light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59454A-C492-4E6D-A802-499D1DF40216}"/>
              </a:ext>
            </a:extLst>
          </p:cNvPr>
          <p:cNvSpPr txBox="1"/>
          <p:nvPr/>
        </p:nvSpPr>
        <p:spPr>
          <a:xfrm>
            <a:off x="1843639" y="3998095"/>
            <a:ext cx="8089751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>
                <a:latin typeface="Fieldwork 04 Geo Regular" pitchFamily="50" charset="0"/>
              </a:rPr>
              <a:t>Note: In order to show favicon on chrome the size should be multiple of 48.</a:t>
            </a:r>
          </a:p>
          <a:p>
            <a:pPr>
              <a:lnSpc>
                <a:spcPct val="150000"/>
              </a:lnSpc>
            </a:pPr>
            <a:r>
              <a:rPr lang="en-US" i="1" dirty="0">
                <a:latin typeface="Fieldwork 04 Geo Regular" pitchFamily="50" charset="0"/>
              </a:rPr>
              <a:t>           16x16 size will not show up.	</a:t>
            </a:r>
          </a:p>
        </p:txBody>
      </p:sp>
    </p:spTree>
    <p:extLst>
      <p:ext uri="{BB962C8B-B14F-4D97-AF65-F5344CB8AC3E}">
        <p14:creationId xmlns:p14="http://schemas.microsoft.com/office/powerpoint/2010/main" val="3054112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D90F1D-E741-4843-9559-D018E83FE7D0}"/>
              </a:ext>
            </a:extLst>
          </p:cNvPr>
          <p:cNvSpPr/>
          <p:nvPr/>
        </p:nvSpPr>
        <p:spPr>
          <a:xfrm>
            <a:off x="0" y="4876801"/>
            <a:ext cx="12192000" cy="1981199"/>
          </a:xfrm>
          <a:prstGeom prst="rect">
            <a:avLst/>
          </a:prstGeom>
          <a:solidFill>
            <a:srgbClr val="F3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4F3E48-94BA-42FF-AD9C-1FB392C0B8E7}"/>
              </a:ext>
            </a:extLst>
          </p:cNvPr>
          <p:cNvSpPr/>
          <p:nvPr/>
        </p:nvSpPr>
        <p:spPr>
          <a:xfrm>
            <a:off x="0" y="0"/>
            <a:ext cx="12191999" cy="6068291"/>
          </a:xfrm>
          <a:prstGeom prst="rect">
            <a:avLst/>
          </a:prstGeom>
          <a:solidFill>
            <a:srgbClr val="1A1F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590801-BE39-4155-86B7-608CC289D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8199"/>
            <a:ext cx="12200966" cy="24887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7E297B-01B4-4F0A-AD06-164EFD0D687B}"/>
              </a:ext>
            </a:extLst>
          </p:cNvPr>
          <p:cNvSpPr txBox="1"/>
          <p:nvPr/>
        </p:nvSpPr>
        <p:spPr>
          <a:xfrm>
            <a:off x="2031916" y="2413337"/>
            <a:ext cx="81281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chemeClr val="bg1"/>
                </a:solidFill>
                <a:latin typeface="Fieldwork 06 Geo Bold" pitchFamily="50" charset="0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15421557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6EA021-5A51-484D-AC0A-6F62D6CDEBFE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6802D7C1-8863-4D1F-83C4-1F11E7969C8D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B64D8B65-013F-435D-9689-4E61E0C60E79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44755946-7E64-4EC4-A509-AC8DAD494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E1EC7C34-2D11-4E9D-AE85-FCC9302801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48E7ECCC-9288-4B2F-B001-31057622B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A8031AD-67BF-4BB2-AA72-DE7C4E8A0E2B}"/>
              </a:ext>
            </a:extLst>
          </p:cNvPr>
          <p:cNvSpPr txBox="1"/>
          <p:nvPr/>
        </p:nvSpPr>
        <p:spPr>
          <a:xfrm>
            <a:off x="2031917" y="501204"/>
            <a:ext cx="812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Quiz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53B8C-3675-49E3-8E4D-3842688CDCE5}"/>
              </a:ext>
            </a:extLst>
          </p:cNvPr>
          <p:cNvSpPr txBox="1"/>
          <p:nvPr/>
        </p:nvSpPr>
        <p:spPr>
          <a:xfrm>
            <a:off x="1532244" y="1836458"/>
            <a:ext cx="8919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ieldwork 04 Geo Regular" pitchFamily="50" charset="0"/>
              </a:rPr>
              <a:t>Which of the following is a new input attribute introduce by HTML5?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D613A8-FA85-4F87-8D88-E32A0CB118EF}"/>
              </a:ext>
            </a:extLst>
          </p:cNvPr>
          <p:cNvSpPr txBox="1"/>
          <p:nvPr/>
        </p:nvSpPr>
        <p:spPr>
          <a:xfrm>
            <a:off x="2031916" y="2526472"/>
            <a:ext cx="3772536" cy="222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accent2"/>
              </a:buClr>
              <a:buFont typeface="+mj-lt"/>
              <a:buAutoNum type="alphaUcPeriod"/>
            </a:pPr>
            <a:r>
              <a:rPr lang="en-US" b="0" i="0" dirty="0">
                <a:solidFill>
                  <a:srgbClr val="3A3A3A"/>
                </a:solidFill>
                <a:effectLst/>
                <a:latin typeface="Fieldwork 03 Geo Light" pitchFamily="50" charset="0"/>
              </a:rPr>
              <a:t>Text</a:t>
            </a:r>
          </a:p>
          <a:p>
            <a:pPr marL="342900" indent="-342900">
              <a:lnSpc>
                <a:spcPct val="200000"/>
              </a:lnSpc>
              <a:buClr>
                <a:schemeClr val="accent2"/>
              </a:buClr>
              <a:buFont typeface="+mj-lt"/>
              <a:buAutoNum type="alphaUcPeriod"/>
            </a:pPr>
            <a:r>
              <a:rPr lang="en-US" b="0" i="0" dirty="0">
                <a:solidFill>
                  <a:srgbClr val="3A3A3A"/>
                </a:solidFill>
                <a:effectLst/>
                <a:latin typeface="Fieldwork 03 Geo Light" pitchFamily="50" charset="0"/>
              </a:rPr>
              <a:t>Checkbox controls</a:t>
            </a:r>
          </a:p>
          <a:p>
            <a:pPr marL="342900" indent="-342900">
              <a:lnSpc>
                <a:spcPct val="200000"/>
              </a:lnSpc>
              <a:buClr>
                <a:schemeClr val="accent2"/>
              </a:buClr>
              <a:buFont typeface="+mj-lt"/>
              <a:buAutoNum type="alphaUcPeriod"/>
            </a:pPr>
            <a:r>
              <a:rPr lang="en-US" b="0" i="0" dirty="0">
                <a:solidFill>
                  <a:srgbClr val="3A3A3A"/>
                </a:solidFill>
                <a:effectLst/>
                <a:latin typeface="Fieldwork 03 Geo Light" pitchFamily="50" charset="0"/>
              </a:rPr>
              <a:t>Submit buttons</a:t>
            </a:r>
          </a:p>
          <a:p>
            <a:pPr marL="342900" indent="-342900">
              <a:lnSpc>
                <a:spcPct val="200000"/>
              </a:lnSpc>
              <a:buClr>
                <a:schemeClr val="accent2"/>
              </a:buClr>
              <a:buFont typeface="+mj-lt"/>
              <a:buAutoNum type="alphaUcPeriod"/>
            </a:pPr>
            <a:r>
              <a:rPr lang="en-US" b="0" i="0" dirty="0">
                <a:solidFill>
                  <a:srgbClr val="3A3A3A"/>
                </a:solidFill>
                <a:effectLst/>
                <a:latin typeface="Fieldwork 03 Geo Light" pitchFamily="50" charset="0"/>
              </a:rPr>
              <a:t>Date</a:t>
            </a:r>
            <a:endParaRPr lang="en-US" dirty="0">
              <a:latin typeface="Fieldwork 03 Geo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8739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6EA021-5A51-484D-AC0A-6F62D6CDEBFE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6802D7C1-8863-4D1F-83C4-1F11E7969C8D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B64D8B65-013F-435D-9689-4E61E0C60E79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44755946-7E64-4EC4-A509-AC8DAD494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E1EC7C34-2D11-4E9D-AE85-FCC9302801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48E7ECCC-9288-4B2F-B001-31057622B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A8031AD-67BF-4BB2-AA72-DE7C4E8A0E2B}"/>
              </a:ext>
            </a:extLst>
          </p:cNvPr>
          <p:cNvSpPr txBox="1"/>
          <p:nvPr/>
        </p:nvSpPr>
        <p:spPr>
          <a:xfrm>
            <a:off x="2031917" y="501204"/>
            <a:ext cx="812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Quiz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53B8C-3675-49E3-8E4D-3842688CDCE5}"/>
              </a:ext>
            </a:extLst>
          </p:cNvPr>
          <p:cNvSpPr txBox="1"/>
          <p:nvPr/>
        </p:nvSpPr>
        <p:spPr>
          <a:xfrm>
            <a:off x="1532244" y="1836458"/>
            <a:ext cx="8919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A3A3A"/>
                </a:solidFill>
                <a:latin typeface="Fieldwork 04 Geo Regular" pitchFamily="50" charset="0"/>
              </a:rPr>
              <a:t>Month attribute defines ___________</a:t>
            </a:r>
            <a:endParaRPr lang="en-US" sz="2000" dirty="0">
              <a:latin typeface="Fieldwork 04 Geo Regular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F220AB-80CC-4A76-8637-9B84E3680923}"/>
              </a:ext>
            </a:extLst>
          </p:cNvPr>
          <p:cNvSpPr txBox="1"/>
          <p:nvPr/>
        </p:nvSpPr>
        <p:spPr>
          <a:xfrm>
            <a:off x="2031916" y="2526472"/>
            <a:ext cx="6094206" cy="222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accent2"/>
              </a:buClr>
              <a:buFont typeface="+mj-lt"/>
              <a:buAutoNum type="alphaUcPeriod"/>
            </a:pPr>
            <a:r>
              <a:rPr lang="en-US" b="0" i="0" dirty="0">
                <a:solidFill>
                  <a:srgbClr val="3A3A3A"/>
                </a:solidFill>
                <a:effectLst/>
                <a:latin typeface="Fieldwork 03 Geo Light" pitchFamily="50" charset="0"/>
              </a:rPr>
              <a:t>The only month</a:t>
            </a:r>
          </a:p>
          <a:p>
            <a:pPr marL="342900" indent="-342900">
              <a:lnSpc>
                <a:spcPct val="200000"/>
              </a:lnSpc>
              <a:buClr>
                <a:schemeClr val="accent2"/>
              </a:buClr>
              <a:buFont typeface="+mj-lt"/>
              <a:buAutoNum type="alphaUcPeriod"/>
            </a:pPr>
            <a:r>
              <a:rPr lang="en-US" b="0" i="0" dirty="0">
                <a:solidFill>
                  <a:srgbClr val="3A3A3A"/>
                </a:solidFill>
                <a:effectLst/>
                <a:latin typeface="Fieldwork 03 Geo Light" pitchFamily="50" charset="0"/>
              </a:rPr>
              <a:t>Month and year</a:t>
            </a:r>
          </a:p>
          <a:p>
            <a:pPr marL="342900" indent="-342900">
              <a:lnSpc>
                <a:spcPct val="200000"/>
              </a:lnSpc>
              <a:buClr>
                <a:schemeClr val="accent2"/>
              </a:buClr>
              <a:buFont typeface="+mj-lt"/>
              <a:buAutoNum type="alphaUcPeriod"/>
            </a:pPr>
            <a:r>
              <a:rPr lang="en-US" b="0" i="0" dirty="0">
                <a:solidFill>
                  <a:srgbClr val="3A3A3A"/>
                </a:solidFill>
                <a:effectLst/>
                <a:latin typeface="Fieldwork 03 Geo Light" pitchFamily="50" charset="0"/>
              </a:rPr>
              <a:t>Date</a:t>
            </a:r>
          </a:p>
          <a:p>
            <a:pPr marL="342900" indent="-342900">
              <a:lnSpc>
                <a:spcPct val="200000"/>
              </a:lnSpc>
              <a:buClr>
                <a:schemeClr val="accent2"/>
              </a:buClr>
              <a:buFont typeface="+mj-lt"/>
              <a:buAutoNum type="alphaUcPeriod"/>
            </a:pPr>
            <a:r>
              <a:rPr lang="en-US" b="0" i="0" dirty="0">
                <a:solidFill>
                  <a:srgbClr val="3A3A3A"/>
                </a:solidFill>
                <a:effectLst/>
                <a:latin typeface="Fieldwork 03 Geo Light" pitchFamily="50" charset="0"/>
              </a:rPr>
              <a:t>Date and time</a:t>
            </a:r>
            <a:endParaRPr lang="en-US" dirty="0">
              <a:latin typeface="Fieldwork 03 Geo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7759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6EA021-5A51-484D-AC0A-6F62D6CDEBFE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6802D7C1-8863-4D1F-83C4-1F11E7969C8D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B64D8B65-013F-435D-9689-4E61E0C60E79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44755946-7E64-4EC4-A509-AC8DAD494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E1EC7C34-2D11-4E9D-AE85-FCC9302801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48E7ECCC-9288-4B2F-B001-31057622B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A8031AD-67BF-4BB2-AA72-DE7C4E8A0E2B}"/>
              </a:ext>
            </a:extLst>
          </p:cNvPr>
          <p:cNvSpPr txBox="1"/>
          <p:nvPr/>
        </p:nvSpPr>
        <p:spPr>
          <a:xfrm>
            <a:off x="2031917" y="501204"/>
            <a:ext cx="812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Quiz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53B8C-3675-49E3-8E4D-3842688CDCE5}"/>
              </a:ext>
            </a:extLst>
          </p:cNvPr>
          <p:cNvSpPr txBox="1"/>
          <p:nvPr/>
        </p:nvSpPr>
        <p:spPr>
          <a:xfrm>
            <a:off x="1532244" y="1836458"/>
            <a:ext cx="8919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A3A3A"/>
                </a:solidFill>
                <a:latin typeface="Fieldwork 04 Geo Regular" pitchFamily="50" charset="0"/>
              </a:rPr>
              <a:t>Which element is used to create multi-line text input?</a:t>
            </a:r>
            <a:endParaRPr lang="en-US" sz="2000" dirty="0">
              <a:latin typeface="Fieldwork 04 Geo Regular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E3EEE7-940E-4729-931B-65AE4FD94B08}"/>
              </a:ext>
            </a:extLst>
          </p:cNvPr>
          <p:cNvSpPr txBox="1"/>
          <p:nvPr/>
        </p:nvSpPr>
        <p:spPr>
          <a:xfrm>
            <a:off x="2031916" y="2516278"/>
            <a:ext cx="6094206" cy="222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accent2"/>
              </a:buClr>
              <a:buFont typeface="+mj-lt"/>
              <a:buAutoNum type="alphaUcPeriod"/>
            </a:pPr>
            <a:r>
              <a:rPr lang="en-US" b="0" i="0" dirty="0">
                <a:solidFill>
                  <a:srgbClr val="3A3A3A"/>
                </a:solidFill>
                <a:effectLst/>
                <a:latin typeface="Fieldwork 03 Geo Light" pitchFamily="50" charset="0"/>
              </a:rPr>
              <a:t>Text</a:t>
            </a:r>
          </a:p>
          <a:p>
            <a:pPr marL="342900" indent="-342900">
              <a:lnSpc>
                <a:spcPct val="200000"/>
              </a:lnSpc>
              <a:buClr>
                <a:schemeClr val="accent2"/>
              </a:buClr>
              <a:buFont typeface="+mj-lt"/>
              <a:buAutoNum type="alphaUcPeriod"/>
            </a:pPr>
            <a:r>
              <a:rPr lang="en-US" b="0" i="0" dirty="0" err="1">
                <a:solidFill>
                  <a:srgbClr val="3A3A3A"/>
                </a:solidFill>
                <a:effectLst/>
                <a:latin typeface="Fieldwork 03 Geo Light" pitchFamily="50" charset="0"/>
              </a:rPr>
              <a:t>Textarea</a:t>
            </a:r>
            <a:endParaRPr lang="en-US" b="0" i="0" dirty="0">
              <a:solidFill>
                <a:srgbClr val="3A3A3A"/>
              </a:solidFill>
              <a:effectLst/>
              <a:latin typeface="Fieldwork 03 Geo Light" pitchFamily="50" charset="0"/>
            </a:endParaRPr>
          </a:p>
          <a:p>
            <a:pPr marL="342900" indent="-342900">
              <a:lnSpc>
                <a:spcPct val="200000"/>
              </a:lnSpc>
              <a:buClr>
                <a:schemeClr val="accent2"/>
              </a:buClr>
              <a:buFont typeface="+mj-lt"/>
              <a:buAutoNum type="alphaUcPeriod"/>
            </a:pPr>
            <a:r>
              <a:rPr lang="en-US" b="0" i="0" dirty="0">
                <a:solidFill>
                  <a:srgbClr val="3A3A3A"/>
                </a:solidFill>
                <a:effectLst/>
                <a:latin typeface="Fieldwork 03 Geo Light" pitchFamily="50" charset="0"/>
              </a:rPr>
              <a:t>Submit</a:t>
            </a:r>
          </a:p>
          <a:p>
            <a:pPr marL="342900" indent="-342900">
              <a:lnSpc>
                <a:spcPct val="200000"/>
              </a:lnSpc>
              <a:buClr>
                <a:schemeClr val="accent2"/>
              </a:buClr>
              <a:buFont typeface="+mj-lt"/>
              <a:buAutoNum type="alphaUcPeriod"/>
            </a:pPr>
            <a:r>
              <a:rPr lang="en-US" b="0" i="0" dirty="0">
                <a:solidFill>
                  <a:srgbClr val="3A3A3A"/>
                </a:solidFill>
                <a:effectLst/>
                <a:latin typeface="Fieldwork 03 Geo Light" pitchFamily="50" charset="0"/>
              </a:rPr>
              <a:t>Radio button</a:t>
            </a:r>
            <a:endParaRPr lang="en-US" dirty="0">
              <a:latin typeface="Fieldwork 03 Geo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3596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6EA021-5A51-484D-AC0A-6F62D6CDEBFE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6802D7C1-8863-4D1F-83C4-1F11E7969C8D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B64D8B65-013F-435D-9689-4E61E0C60E79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44755946-7E64-4EC4-A509-AC8DAD494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E1EC7C34-2D11-4E9D-AE85-FCC9302801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48E7ECCC-9288-4B2F-B001-31057622B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A8031AD-67BF-4BB2-AA72-DE7C4E8A0E2B}"/>
              </a:ext>
            </a:extLst>
          </p:cNvPr>
          <p:cNvSpPr txBox="1"/>
          <p:nvPr/>
        </p:nvSpPr>
        <p:spPr>
          <a:xfrm>
            <a:off x="2031917" y="501204"/>
            <a:ext cx="812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Quiz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53B8C-3675-49E3-8E4D-3842688CDCE5}"/>
              </a:ext>
            </a:extLst>
          </p:cNvPr>
          <p:cNvSpPr txBox="1"/>
          <p:nvPr/>
        </p:nvSpPr>
        <p:spPr>
          <a:xfrm>
            <a:off x="1532244" y="1836458"/>
            <a:ext cx="8919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A3A3A"/>
                </a:solidFill>
                <a:latin typeface="Fieldwork 04 Geo Regular" pitchFamily="50" charset="0"/>
              </a:rPr>
              <a:t>Which attribute is used with &lt;select&gt; element?</a:t>
            </a:r>
            <a:endParaRPr lang="en-US" sz="2000" dirty="0">
              <a:latin typeface="Fieldwork 04 Geo Regular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13C2F6-1498-447C-B6A4-9DD5E5A2A6FB}"/>
              </a:ext>
            </a:extLst>
          </p:cNvPr>
          <p:cNvSpPr txBox="1"/>
          <p:nvPr/>
        </p:nvSpPr>
        <p:spPr>
          <a:xfrm>
            <a:off x="2031916" y="2516278"/>
            <a:ext cx="6094206" cy="222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accent2"/>
              </a:buClr>
              <a:buFont typeface="+mj-lt"/>
              <a:buAutoNum type="alphaUcPeriod"/>
            </a:pPr>
            <a:r>
              <a:rPr lang="en-US" b="0" i="0" dirty="0">
                <a:solidFill>
                  <a:srgbClr val="3A3A3A"/>
                </a:solidFill>
                <a:effectLst/>
                <a:latin typeface="Fieldwork 03 Geo Light" pitchFamily="50" charset="0"/>
              </a:rPr>
              <a:t>Multiple</a:t>
            </a:r>
          </a:p>
          <a:p>
            <a:pPr marL="342900" indent="-342900">
              <a:lnSpc>
                <a:spcPct val="200000"/>
              </a:lnSpc>
              <a:buClr>
                <a:schemeClr val="accent2"/>
              </a:buClr>
              <a:buFont typeface="+mj-lt"/>
              <a:buAutoNum type="alphaUcPeriod"/>
            </a:pPr>
            <a:r>
              <a:rPr lang="en-US" b="0" i="0" dirty="0">
                <a:solidFill>
                  <a:srgbClr val="3A3A3A"/>
                </a:solidFill>
                <a:effectLst/>
                <a:latin typeface="Fieldwork 03 Geo Light" pitchFamily="50" charset="0"/>
              </a:rPr>
              <a:t>Selected</a:t>
            </a:r>
          </a:p>
          <a:p>
            <a:pPr marL="342900" indent="-342900">
              <a:lnSpc>
                <a:spcPct val="200000"/>
              </a:lnSpc>
              <a:buClr>
                <a:schemeClr val="accent2"/>
              </a:buClr>
              <a:buFont typeface="+mj-lt"/>
              <a:buAutoNum type="alphaUcPeriod"/>
            </a:pPr>
            <a:r>
              <a:rPr lang="en-US" b="0" i="0" dirty="0">
                <a:solidFill>
                  <a:srgbClr val="3A3A3A"/>
                </a:solidFill>
                <a:effectLst/>
                <a:latin typeface="Fieldwork 03 Geo Light" pitchFamily="50" charset="0"/>
              </a:rPr>
              <a:t>For</a:t>
            </a:r>
          </a:p>
          <a:p>
            <a:pPr marL="342900" indent="-342900">
              <a:lnSpc>
                <a:spcPct val="200000"/>
              </a:lnSpc>
              <a:buClr>
                <a:schemeClr val="accent2"/>
              </a:buClr>
              <a:buFont typeface="+mj-lt"/>
              <a:buAutoNum type="alphaUcPeriod"/>
            </a:pPr>
            <a:r>
              <a:rPr lang="en-US" b="0" i="0" dirty="0">
                <a:solidFill>
                  <a:srgbClr val="3A3A3A"/>
                </a:solidFill>
                <a:effectLst/>
                <a:latin typeface="Fieldwork 03 Geo Light" pitchFamily="50" charset="0"/>
              </a:rPr>
              <a:t>Value</a:t>
            </a:r>
            <a:endParaRPr lang="en-US" dirty="0">
              <a:latin typeface="Fieldwork 03 Geo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2922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6EA021-5A51-484D-AC0A-6F62D6CDEBFE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6802D7C1-8863-4D1F-83C4-1F11E7969C8D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B64D8B65-013F-435D-9689-4E61E0C60E79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44755946-7E64-4EC4-A509-AC8DAD494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E1EC7C34-2D11-4E9D-AE85-FCC9302801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48E7ECCC-9288-4B2F-B001-31057622B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A8031AD-67BF-4BB2-AA72-DE7C4E8A0E2B}"/>
              </a:ext>
            </a:extLst>
          </p:cNvPr>
          <p:cNvSpPr txBox="1"/>
          <p:nvPr/>
        </p:nvSpPr>
        <p:spPr>
          <a:xfrm>
            <a:off x="2031917" y="501204"/>
            <a:ext cx="812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Quiz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53B8C-3675-49E3-8E4D-3842688CDCE5}"/>
              </a:ext>
            </a:extLst>
          </p:cNvPr>
          <p:cNvSpPr txBox="1"/>
          <p:nvPr/>
        </p:nvSpPr>
        <p:spPr>
          <a:xfrm>
            <a:off x="1532244" y="1836458"/>
            <a:ext cx="8919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A3A3A"/>
                </a:solidFill>
                <a:latin typeface="Fieldwork 04 Geo Regular" pitchFamily="50" charset="0"/>
              </a:rPr>
              <a:t>What is the default type of &lt;input&gt; element?</a:t>
            </a:r>
            <a:endParaRPr lang="en-US" sz="2000" dirty="0">
              <a:latin typeface="Fieldwork 04 Geo Regular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43CC05-AEFE-4184-9EE3-FBDBEB7A8269}"/>
              </a:ext>
            </a:extLst>
          </p:cNvPr>
          <p:cNvSpPr txBox="1"/>
          <p:nvPr/>
        </p:nvSpPr>
        <p:spPr>
          <a:xfrm>
            <a:off x="2031916" y="2512904"/>
            <a:ext cx="6094206" cy="222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accent2"/>
              </a:buClr>
              <a:buFont typeface="+mj-lt"/>
              <a:buAutoNum type="alphaUcPeriod"/>
            </a:pPr>
            <a:r>
              <a:rPr lang="en-US" b="0" i="0" dirty="0">
                <a:solidFill>
                  <a:srgbClr val="3A3A3A"/>
                </a:solidFill>
                <a:effectLst/>
                <a:latin typeface="Fieldwork 03 Geo Light" pitchFamily="50" charset="0"/>
              </a:rPr>
              <a:t>Number</a:t>
            </a:r>
          </a:p>
          <a:p>
            <a:pPr marL="342900" indent="-342900">
              <a:lnSpc>
                <a:spcPct val="200000"/>
              </a:lnSpc>
              <a:buClr>
                <a:schemeClr val="accent2"/>
              </a:buClr>
              <a:buFont typeface="+mj-lt"/>
              <a:buAutoNum type="alphaUcPeriod"/>
            </a:pPr>
            <a:r>
              <a:rPr lang="en-US" b="0" i="0" dirty="0">
                <a:solidFill>
                  <a:srgbClr val="3A3A3A"/>
                </a:solidFill>
                <a:effectLst/>
                <a:latin typeface="Fieldwork 03 Geo Light" pitchFamily="50" charset="0"/>
              </a:rPr>
              <a:t>Password</a:t>
            </a:r>
          </a:p>
          <a:p>
            <a:pPr marL="342900" indent="-342900">
              <a:lnSpc>
                <a:spcPct val="200000"/>
              </a:lnSpc>
              <a:buClr>
                <a:schemeClr val="accent2"/>
              </a:buClr>
              <a:buFont typeface="+mj-lt"/>
              <a:buAutoNum type="alphaUcPeriod"/>
            </a:pPr>
            <a:r>
              <a:rPr lang="en-US" b="0" i="0" dirty="0">
                <a:solidFill>
                  <a:srgbClr val="3A3A3A"/>
                </a:solidFill>
                <a:effectLst/>
                <a:latin typeface="Fieldwork 03 Geo Light" pitchFamily="50" charset="0"/>
              </a:rPr>
              <a:t>Text</a:t>
            </a:r>
          </a:p>
          <a:p>
            <a:pPr marL="342900" indent="-342900">
              <a:lnSpc>
                <a:spcPct val="200000"/>
              </a:lnSpc>
              <a:buClr>
                <a:schemeClr val="accent2"/>
              </a:buClr>
              <a:buFont typeface="+mj-lt"/>
              <a:buAutoNum type="alphaUcPeriod"/>
            </a:pPr>
            <a:r>
              <a:rPr lang="en-US" b="0" i="0" dirty="0">
                <a:solidFill>
                  <a:srgbClr val="3A3A3A"/>
                </a:solidFill>
                <a:effectLst/>
                <a:latin typeface="Fieldwork 03 Geo Light" pitchFamily="50" charset="0"/>
              </a:rPr>
              <a:t>Button</a:t>
            </a:r>
            <a:endParaRPr lang="en-US" dirty="0">
              <a:latin typeface="Fieldwork 03 Geo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3430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D90F1D-E741-4843-9559-D018E83FE7D0}"/>
              </a:ext>
            </a:extLst>
          </p:cNvPr>
          <p:cNvSpPr/>
          <p:nvPr/>
        </p:nvSpPr>
        <p:spPr>
          <a:xfrm>
            <a:off x="0" y="4876801"/>
            <a:ext cx="12192000" cy="1981199"/>
          </a:xfrm>
          <a:prstGeom prst="rect">
            <a:avLst/>
          </a:prstGeom>
          <a:solidFill>
            <a:srgbClr val="F3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4F3E48-94BA-42FF-AD9C-1FB392C0B8E7}"/>
              </a:ext>
            </a:extLst>
          </p:cNvPr>
          <p:cNvSpPr/>
          <p:nvPr/>
        </p:nvSpPr>
        <p:spPr>
          <a:xfrm>
            <a:off x="0" y="0"/>
            <a:ext cx="12191999" cy="6068291"/>
          </a:xfrm>
          <a:prstGeom prst="rect">
            <a:avLst/>
          </a:prstGeom>
          <a:solidFill>
            <a:srgbClr val="1A1F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590801-BE39-4155-86B7-608CC289D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8199"/>
            <a:ext cx="12200966" cy="24887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7E297B-01B4-4F0A-AD06-164EFD0D687B}"/>
              </a:ext>
            </a:extLst>
          </p:cNvPr>
          <p:cNvSpPr txBox="1"/>
          <p:nvPr/>
        </p:nvSpPr>
        <p:spPr>
          <a:xfrm>
            <a:off x="2031916" y="2413337"/>
            <a:ext cx="81281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chemeClr val="bg1"/>
                </a:solidFill>
                <a:latin typeface="Fieldwork 06 Geo Bold" pitchFamily="50" charset="0"/>
              </a:rPr>
              <a:t>Quiz Ends</a:t>
            </a:r>
          </a:p>
        </p:txBody>
      </p:sp>
    </p:spTree>
    <p:extLst>
      <p:ext uri="{BB962C8B-B14F-4D97-AF65-F5344CB8AC3E}">
        <p14:creationId xmlns:p14="http://schemas.microsoft.com/office/powerpoint/2010/main" val="309280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6EA021-5A51-484D-AC0A-6F62D6CDEBFE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6802D7C1-8863-4D1F-83C4-1F11E7969C8D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B64D8B65-013F-435D-9689-4E61E0C60E79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44755946-7E64-4EC4-A509-AC8DAD494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E1EC7C34-2D11-4E9D-AE85-FCC9302801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48E7ECCC-9288-4B2F-B001-31057622B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A8031AD-67BF-4BB2-AA72-DE7C4E8A0E2B}"/>
              </a:ext>
            </a:extLst>
          </p:cNvPr>
          <p:cNvSpPr txBox="1"/>
          <p:nvPr/>
        </p:nvSpPr>
        <p:spPr>
          <a:xfrm>
            <a:off x="2031917" y="501204"/>
            <a:ext cx="812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HTML Page Structure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5ABE0E-38CC-40CF-81BF-FA34BBDD19B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4" b="14118"/>
          <a:stretch/>
        </p:blipFill>
        <p:spPr>
          <a:xfrm>
            <a:off x="2995190" y="1487176"/>
            <a:ext cx="6635729" cy="38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096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284C3B-C394-4B80-978C-7D72052C0DE4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44D24EDF-ECC5-4515-B665-4285C25A2D29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C87A70E8-1FA3-43C5-912E-6D6BED2BF4BB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4">
            <a:extLst>
              <a:ext uri="{FF2B5EF4-FFF2-40B4-BE49-F238E27FC236}">
                <a16:creationId xmlns:a16="http://schemas.microsoft.com/office/drawing/2014/main" id="{3AE984D4-AE49-4225-8039-241F35C66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pic>
        <p:nvPicPr>
          <p:cNvPr id="8" name="Picture 7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070F9E40-0AC4-43DC-A058-E322B1356F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1"/>
            <a:ext cx="3155641" cy="1950538"/>
          </a:xfrm>
          <a:prstGeom prst="rect">
            <a:avLst/>
          </a:prstGeom>
        </p:spPr>
      </p:pic>
      <p:pic>
        <p:nvPicPr>
          <p:cNvPr id="9" name="Picture 8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6866A91A-A642-4CC5-818D-D4ECFD22EB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3BC5E5-0DD7-4E60-967A-A3276D296228}"/>
              </a:ext>
            </a:extLst>
          </p:cNvPr>
          <p:cNvSpPr txBox="1"/>
          <p:nvPr/>
        </p:nvSpPr>
        <p:spPr>
          <a:xfrm>
            <a:off x="2031917" y="501204"/>
            <a:ext cx="812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7D00"/>
                </a:solidFill>
                <a:latin typeface="Fieldwork 06 Geo Bold" pitchFamily="50" charset="0"/>
              </a:rPr>
              <a:t>Assessment #1</a:t>
            </a:r>
            <a:endParaRPr lang="en-IN" sz="4000" dirty="0">
              <a:solidFill>
                <a:srgbClr val="FF7D00"/>
              </a:solidFill>
              <a:latin typeface="Fieldwork 06 Geo Bold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4CDD33-A64E-4FE1-A9E9-57A046A3F9B7}"/>
              </a:ext>
            </a:extLst>
          </p:cNvPr>
          <p:cNvSpPr txBox="1"/>
          <p:nvPr/>
        </p:nvSpPr>
        <p:spPr>
          <a:xfrm>
            <a:off x="1577819" y="1795728"/>
            <a:ext cx="8374564" cy="2254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Fieldwork 03 Geo Light" pitchFamily="50" charset="0"/>
              </a:rPr>
              <a:t>HTML:-</a:t>
            </a:r>
          </a:p>
          <a:p>
            <a:endParaRPr lang="en-US" dirty="0">
              <a:latin typeface="Fieldwork 03 Geo Light" pitchFamily="50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Fieldwork 03 Geo Light" pitchFamily="50" charset="0"/>
              </a:rPr>
              <a:t>Create a form with input fields for "Name," "Age," and "Grade."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Fieldwork 03 Geo Light" pitchFamily="50" charset="0"/>
              </a:rPr>
              <a:t>Create a table with columns for "Name," "Age," "Grade," and "Actions" (Edit/Delete).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Fieldwork 03 Geo Light" pitchFamily="50" charset="0"/>
              </a:rPr>
              <a:t>Add buttons for "Add Student" and "Update Student."</a:t>
            </a:r>
          </a:p>
        </p:txBody>
      </p:sp>
    </p:spTree>
    <p:extLst>
      <p:ext uri="{BB962C8B-B14F-4D97-AF65-F5344CB8AC3E}">
        <p14:creationId xmlns:p14="http://schemas.microsoft.com/office/powerpoint/2010/main" val="37643486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D90F1D-E741-4843-9559-D018E83FE7D0}"/>
              </a:ext>
            </a:extLst>
          </p:cNvPr>
          <p:cNvSpPr/>
          <p:nvPr/>
        </p:nvSpPr>
        <p:spPr>
          <a:xfrm>
            <a:off x="0" y="4876801"/>
            <a:ext cx="12192000" cy="1981199"/>
          </a:xfrm>
          <a:prstGeom prst="rect">
            <a:avLst/>
          </a:prstGeom>
          <a:solidFill>
            <a:srgbClr val="F3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4F3E48-94BA-42FF-AD9C-1FB392C0B8E7}"/>
              </a:ext>
            </a:extLst>
          </p:cNvPr>
          <p:cNvSpPr/>
          <p:nvPr/>
        </p:nvSpPr>
        <p:spPr>
          <a:xfrm>
            <a:off x="0" y="0"/>
            <a:ext cx="12191999" cy="6068291"/>
          </a:xfrm>
          <a:prstGeom prst="rect">
            <a:avLst/>
          </a:prstGeom>
          <a:solidFill>
            <a:srgbClr val="1A1F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590801-BE39-4155-86B7-608CC289D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8199"/>
            <a:ext cx="12200966" cy="24887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7E297B-01B4-4F0A-AD06-164EFD0D687B}"/>
              </a:ext>
            </a:extLst>
          </p:cNvPr>
          <p:cNvSpPr txBox="1"/>
          <p:nvPr/>
        </p:nvSpPr>
        <p:spPr>
          <a:xfrm>
            <a:off x="2031916" y="2413337"/>
            <a:ext cx="81281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chemeClr val="bg1"/>
                </a:solidFill>
                <a:latin typeface="Fieldwork 06 Geo Bold" pitchFamily="50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420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6EA021-5A51-484D-AC0A-6F62D6CDEBFE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6802D7C1-8863-4D1F-83C4-1F11E7969C8D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B64D8B65-013F-435D-9689-4E61E0C60E79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44755946-7E64-4EC4-A509-AC8DAD494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E1EC7C34-2D11-4E9D-AE85-FCC9302801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48E7ECCC-9288-4B2F-B001-31057622B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A8031AD-67BF-4BB2-AA72-DE7C4E8A0E2B}"/>
              </a:ext>
            </a:extLst>
          </p:cNvPr>
          <p:cNvSpPr txBox="1"/>
          <p:nvPr/>
        </p:nvSpPr>
        <p:spPr>
          <a:xfrm>
            <a:off x="2031917" y="501204"/>
            <a:ext cx="812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Sample 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FC4E49-AA11-426A-93AD-76923CBADCA3}"/>
              </a:ext>
            </a:extLst>
          </p:cNvPr>
          <p:cNvSpPr txBox="1"/>
          <p:nvPr/>
        </p:nvSpPr>
        <p:spPr>
          <a:xfrm>
            <a:off x="2902491" y="1604635"/>
            <a:ext cx="610277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Fieldwork 03 Hum Light" pitchFamily="50" charset="0"/>
              </a:rPr>
              <a:t>&lt;!DOCTYPE html&gt;</a:t>
            </a:r>
          </a:p>
          <a:p>
            <a:r>
              <a:rPr lang="en-IN" dirty="0">
                <a:latin typeface="Fieldwork 03 Hum Light" pitchFamily="50" charset="0"/>
              </a:rPr>
              <a:t>&lt;html&gt;</a:t>
            </a:r>
          </a:p>
          <a:p>
            <a:r>
              <a:rPr lang="en-IN" dirty="0">
                <a:latin typeface="Fieldwork 03 Hum Light" pitchFamily="50" charset="0"/>
              </a:rPr>
              <a:t>&lt;head&gt;</a:t>
            </a:r>
          </a:p>
          <a:p>
            <a:r>
              <a:rPr lang="en-IN" dirty="0">
                <a:latin typeface="Fieldwork 03 Hum Light" pitchFamily="50" charset="0"/>
              </a:rPr>
              <a:t>	&lt;title&gt;Demo Web Page&lt;/title&gt;</a:t>
            </a:r>
          </a:p>
          <a:p>
            <a:r>
              <a:rPr lang="en-IN" dirty="0">
                <a:latin typeface="Fieldwork 03 Hum Light" pitchFamily="50" charset="0"/>
              </a:rPr>
              <a:t>&lt;/head&gt;</a:t>
            </a:r>
          </a:p>
          <a:p>
            <a:endParaRPr lang="en-IN" dirty="0">
              <a:latin typeface="Fieldwork 03 Hum Light" pitchFamily="50" charset="0"/>
            </a:endParaRPr>
          </a:p>
          <a:p>
            <a:r>
              <a:rPr lang="en-IN" dirty="0">
                <a:latin typeface="Fieldwork 03 Hum Light" pitchFamily="50" charset="0"/>
              </a:rPr>
              <a:t>&lt;body&gt;</a:t>
            </a:r>
          </a:p>
          <a:p>
            <a:r>
              <a:rPr lang="en-IN" dirty="0">
                <a:latin typeface="Fieldwork 03 Hum Light" pitchFamily="50" charset="0"/>
              </a:rPr>
              <a:t>	&lt;h1&gt;Hello World&lt;/h1&gt;</a:t>
            </a:r>
          </a:p>
          <a:p>
            <a:r>
              <a:rPr lang="en-IN" dirty="0">
                <a:latin typeface="Fieldwork 03 Hum Light" pitchFamily="50" charset="0"/>
              </a:rPr>
              <a:t>	</a:t>
            </a:r>
          </a:p>
          <a:p>
            <a:r>
              <a:rPr lang="en-IN" dirty="0">
                <a:latin typeface="Fieldwork 03 Hum Light" pitchFamily="50" charset="0"/>
              </a:rPr>
              <a:t>&lt;p&gt;Welcome to the HTML Training&lt;/p&gt;</a:t>
            </a:r>
          </a:p>
          <a:p>
            <a:endParaRPr lang="en-IN" dirty="0">
              <a:latin typeface="Fieldwork 03 Hum Light" pitchFamily="50" charset="0"/>
            </a:endParaRPr>
          </a:p>
          <a:p>
            <a:r>
              <a:rPr lang="en-IN" dirty="0">
                <a:latin typeface="Fieldwork 03 Hum Light" pitchFamily="50" charset="0"/>
              </a:rPr>
              <a:t>&lt;/body&gt;</a:t>
            </a:r>
          </a:p>
          <a:p>
            <a:r>
              <a:rPr lang="en-IN" dirty="0">
                <a:latin typeface="Fieldwork 03 Hum Light" pitchFamily="50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771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D90F1D-E741-4843-9559-D018E83FE7D0}"/>
              </a:ext>
            </a:extLst>
          </p:cNvPr>
          <p:cNvSpPr/>
          <p:nvPr/>
        </p:nvSpPr>
        <p:spPr>
          <a:xfrm>
            <a:off x="0" y="4876801"/>
            <a:ext cx="12192000" cy="1981199"/>
          </a:xfrm>
          <a:prstGeom prst="rect">
            <a:avLst/>
          </a:prstGeom>
          <a:solidFill>
            <a:srgbClr val="F3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4F3E48-94BA-42FF-AD9C-1FB392C0B8E7}"/>
              </a:ext>
            </a:extLst>
          </p:cNvPr>
          <p:cNvSpPr/>
          <p:nvPr/>
        </p:nvSpPr>
        <p:spPr>
          <a:xfrm>
            <a:off x="0" y="0"/>
            <a:ext cx="12191999" cy="6068291"/>
          </a:xfrm>
          <a:prstGeom prst="rect">
            <a:avLst/>
          </a:prstGeom>
          <a:solidFill>
            <a:srgbClr val="1A1F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590801-BE39-4155-86B7-608CC289D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8199"/>
            <a:ext cx="12200966" cy="24887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7E297B-01B4-4F0A-AD06-164EFD0D687B}"/>
              </a:ext>
            </a:extLst>
          </p:cNvPr>
          <p:cNvSpPr txBox="1"/>
          <p:nvPr/>
        </p:nvSpPr>
        <p:spPr>
          <a:xfrm>
            <a:off x="2031916" y="2413337"/>
            <a:ext cx="81281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chemeClr val="bg1"/>
                </a:solidFill>
                <a:latin typeface="Fieldwork 06 Geo Bold" pitchFamily="50" charset="0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1169397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6EA021-5A51-484D-AC0A-6F62D6CDEBFE}"/>
              </a:ext>
            </a:extLst>
          </p:cNvPr>
          <p:cNvSpPr/>
          <p:nvPr/>
        </p:nvSpPr>
        <p:spPr>
          <a:xfrm>
            <a:off x="0" y="0"/>
            <a:ext cx="12192000" cy="6854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6E6E6"/>
              </a:solidFill>
            </a:endParaRPr>
          </a:p>
        </p:txBody>
      </p:sp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6802D7C1-8863-4D1F-83C4-1F11E7969C8D}"/>
              </a:ext>
            </a:extLst>
          </p:cNvPr>
          <p:cNvSpPr/>
          <p:nvPr/>
        </p:nvSpPr>
        <p:spPr>
          <a:xfrm>
            <a:off x="1427841" y="150634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Diagonal Corner of Rectangle 9">
            <a:extLst>
              <a:ext uri="{FF2B5EF4-FFF2-40B4-BE49-F238E27FC236}">
                <a16:creationId xmlns:a16="http://schemas.microsoft.com/office/drawing/2014/main" id="{B64D8B65-013F-435D-9689-4E61E0C60E79}"/>
              </a:ext>
            </a:extLst>
          </p:cNvPr>
          <p:cNvSpPr/>
          <p:nvPr/>
        </p:nvSpPr>
        <p:spPr>
          <a:xfrm>
            <a:off x="1371623" y="1450595"/>
            <a:ext cx="9250592" cy="3953436"/>
          </a:xfrm>
          <a:prstGeom prst="round2DiagRect">
            <a:avLst>
              <a:gd name="adj1" fmla="val 713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1195" dist="100508" dir="2700000" sx="99000" sy="99000" algn="ctr" rotWithShape="0">
              <a:srgbClr val="000000">
                <a:alpha val="77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44755946-7E64-4EC4-A509-AC8DAD494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rot="10800000" flipV="1">
            <a:off x="-1" y="-5590"/>
            <a:ext cx="3155641" cy="1950538"/>
          </a:xfrm>
          <a:prstGeom prst="rect">
            <a:avLst/>
          </a:prstGeom>
        </p:spPr>
      </p:pic>
      <p:pic>
        <p:nvPicPr>
          <p:cNvPr id="7" name="Picture 6" descr="A picture containing match, light, lamp&#10;&#10;Description automatically generated">
            <a:extLst>
              <a:ext uri="{FF2B5EF4-FFF2-40B4-BE49-F238E27FC236}">
                <a16:creationId xmlns:a16="http://schemas.microsoft.com/office/drawing/2014/main" id="{E1EC7C34-2D11-4E9D-AE85-FCC9302801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4" t="-1" r="171" b="76842"/>
          <a:stretch/>
        </p:blipFill>
        <p:spPr>
          <a:xfrm flipV="1">
            <a:off x="9044395" y="4907462"/>
            <a:ext cx="3155641" cy="1950538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48E7ECCC-9288-4B2F-B001-31057622B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8411" y="-5591"/>
            <a:ext cx="1337491" cy="75233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A8031AD-67BF-4BB2-AA72-DE7C4E8A0E2B}"/>
              </a:ext>
            </a:extLst>
          </p:cNvPr>
          <p:cNvSpPr txBox="1"/>
          <p:nvPr/>
        </p:nvSpPr>
        <p:spPr>
          <a:xfrm>
            <a:off x="2031917" y="501204"/>
            <a:ext cx="812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7D00"/>
                </a:solidFill>
                <a:latin typeface="Fieldwork 06 Geo Bold" pitchFamily="50" charset="0"/>
              </a:rPr>
              <a:t>Quiz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53B8C-3675-49E3-8E4D-3842688CDCE5}"/>
              </a:ext>
            </a:extLst>
          </p:cNvPr>
          <p:cNvSpPr txBox="1"/>
          <p:nvPr/>
        </p:nvSpPr>
        <p:spPr>
          <a:xfrm>
            <a:off x="1532244" y="1836458"/>
            <a:ext cx="8919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Fieldwork 04 Hum Regular" pitchFamily="50" charset="0"/>
              </a:rPr>
              <a:t>HTML stands for :-</a:t>
            </a:r>
            <a:endParaRPr lang="en-US" sz="2000" b="0" i="0" dirty="0">
              <a:solidFill>
                <a:srgbClr val="333333"/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79B711-5066-4891-8A45-1CE36C93559C}"/>
              </a:ext>
            </a:extLst>
          </p:cNvPr>
          <p:cNvSpPr txBox="1"/>
          <p:nvPr/>
        </p:nvSpPr>
        <p:spPr>
          <a:xfrm>
            <a:off x="2031917" y="2253093"/>
            <a:ext cx="8919530" cy="274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50000"/>
              </a:lnSpc>
              <a:buClr>
                <a:schemeClr val="accent2"/>
              </a:buClr>
              <a:buFont typeface="+mj-lt"/>
              <a:buAutoNum type="alphaUcPeriod"/>
            </a:pPr>
            <a:r>
              <a:rPr lang="en-US" dirty="0">
                <a:solidFill>
                  <a:srgbClr val="000000"/>
                </a:solidFill>
                <a:latin typeface="Fieldwork 03 Hum Light" pitchFamily="50" charset="0"/>
              </a:rPr>
              <a:t>Hypertext Machine Language</a:t>
            </a:r>
          </a:p>
          <a:p>
            <a:pPr marL="342900" indent="-342900" algn="just">
              <a:lnSpc>
                <a:spcPct val="250000"/>
              </a:lnSpc>
              <a:buClr>
                <a:schemeClr val="accent2"/>
              </a:buClr>
              <a:buFont typeface="+mj-lt"/>
              <a:buAutoNum type="alphaUcPeriod"/>
            </a:pPr>
            <a:r>
              <a:rPr lang="en-US" dirty="0">
                <a:solidFill>
                  <a:srgbClr val="000000"/>
                </a:solidFill>
                <a:latin typeface="Fieldwork 03 Hum Light" pitchFamily="50" charset="0"/>
              </a:rPr>
              <a:t> Hypertext and Link Markup Language</a:t>
            </a:r>
          </a:p>
          <a:p>
            <a:pPr marL="342900" indent="-342900" algn="just">
              <a:lnSpc>
                <a:spcPct val="250000"/>
              </a:lnSpc>
              <a:buClr>
                <a:schemeClr val="accent2"/>
              </a:buClr>
              <a:buFont typeface="+mj-lt"/>
              <a:buAutoNum type="alphaUcPeriod"/>
            </a:pPr>
            <a:r>
              <a:rPr lang="en-US" dirty="0">
                <a:solidFill>
                  <a:srgbClr val="000000"/>
                </a:solidFill>
                <a:latin typeface="Fieldwork 03 Hum Light" pitchFamily="50" charset="0"/>
              </a:rPr>
              <a:t>Hypertext Markup Language</a:t>
            </a:r>
          </a:p>
          <a:p>
            <a:pPr marL="342900" indent="-342900" algn="just">
              <a:lnSpc>
                <a:spcPct val="250000"/>
              </a:lnSpc>
              <a:buClr>
                <a:schemeClr val="accent2"/>
              </a:buClr>
              <a:buFont typeface="+mj-lt"/>
              <a:buAutoNum type="alphaUcPeriod"/>
            </a:pPr>
            <a:r>
              <a:rPr lang="en-US" dirty="0">
                <a:solidFill>
                  <a:srgbClr val="000000"/>
                </a:solidFill>
                <a:latin typeface="Fieldwork 03 Hum Light" pitchFamily="50" charset="0"/>
              </a:rPr>
              <a:t> None </a:t>
            </a:r>
            <a:endParaRPr lang="en-US" dirty="0">
              <a:solidFill>
                <a:srgbClr val="202122"/>
              </a:solidFill>
              <a:latin typeface="Fieldwork 03 Hu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80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4E2F020F4095429A412100E8FD41FB" ma:contentTypeVersion="0" ma:contentTypeDescription="Create a new document." ma:contentTypeScope="" ma:versionID="ce2050a4b1eacee1891ef4d028768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D73723-BC97-4138-B720-9B2697743154}"/>
</file>

<file path=customXml/itemProps2.xml><?xml version="1.0" encoding="utf-8"?>
<ds:datastoreItem xmlns:ds="http://schemas.openxmlformats.org/officeDocument/2006/customXml" ds:itemID="{858B3155-EE08-4ED2-9331-78BAC85F7D2F}"/>
</file>

<file path=customXml/itemProps3.xml><?xml version="1.0" encoding="utf-8"?>
<ds:datastoreItem xmlns:ds="http://schemas.openxmlformats.org/officeDocument/2006/customXml" ds:itemID="{31620CD5-1673-48C0-8EF6-F8E1404FBC2F}"/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3178</Words>
  <Application>Microsoft Office PowerPoint</Application>
  <PresentationFormat>Widescreen</PresentationFormat>
  <Paragraphs>316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6" baseType="lpstr">
      <vt:lpstr>Arial</vt:lpstr>
      <vt:lpstr>Arial Rounded MT Bold</vt:lpstr>
      <vt:lpstr>Calibri</vt:lpstr>
      <vt:lpstr>Calibri Light</vt:lpstr>
      <vt:lpstr>Consolas</vt:lpstr>
      <vt:lpstr>Courier New</vt:lpstr>
      <vt:lpstr>Fieldwork 03 Geo Light</vt:lpstr>
      <vt:lpstr>Fieldwork 03 Hum Light</vt:lpstr>
      <vt:lpstr>Fieldwork 04 Geo Regular</vt:lpstr>
      <vt:lpstr>Fieldwork 04 Hum Regular</vt:lpstr>
      <vt:lpstr>Fieldwork 05 Geo Demibold</vt:lpstr>
      <vt:lpstr>Fieldwork 06 Geo Bold</vt:lpstr>
      <vt:lpstr>Fieldwork 07 Hum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Mahendra Kumar</dc:creator>
  <cp:lastModifiedBy>Patrick Jongbloed (e-Careers Ltd)</cp:lastModifiedBy>
  <cp:revision>81</cp:revision>
  <dcterms:created xsi:type="dcterms:W3CDTF">2021-10-27T17:48:48Z</dcterms:created>
  <dcterms:modified xsi:type="dcterms:W3CDTF">2024-08-21T10:33:15Z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0x0101007F4E2F020F4095429A412100E8FD41FB</vt:lpwstr>
  </property>
</Properties>
</file>