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89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70" r:id="rId59"/>
    <p:sldId id="46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B56"/>
    <a:srgbClr val="1E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53429-1D8B-40B2-8919-FBC8812A0731}" v="4" dt="2024-08-27T15:34:56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Kumar" userId="90b9a8433d0c140c" providerId="LiveId" clId="{8F943193-DE87-4AC7-BAB2-79D581785D07}"/>
    <pc:docChg chg="custSel addSld delSld modSld">
      <pc:chgData name="Mahendra Kumar" userId="90b9a8433d0c140c" providerId="LiveId" clId="{8F943193-DE87-4AC7-BAB2-79D581785D07}" dt="2024-03-07T14:20:17.975" v="6"/>
      <pc:docMkLst>
        <pc:docMk/>
      </pc:docMkLst>
      <pc:sldChg chg="delSp del mod">
        <pc:chgData name="Mahendra Kumar" userId="90b9a8433d0c140c" providerId="LiveId" clId="{8F943193-DE87-4AC7-BAB2-79D581785D07}" dt="2024-03-07T14:18:35.773" v="2" actId="47"/>
        <pc:sldMkLst>
          <pc:docMk/>
          <pc:sldMk cId="755144606" sldId="272"/>
        </pc:sldMkLst>
        <pc:spChg chg="del">
          <ac:chgData name="Mahendra Kumar" userId="90b9a8433d0c140c" providerId="LiveId" clId="{8F943193-DE87-4AC7-BAB2-79D581785D07}" dt="2024-03-07T14:18:33.391" v="1" actId="478"/>
          <ac:spMkLst>
            <pc:docMk/>
            <pc:sldMk cId="755144606" sldId="272"/>
            <ac:spMk id="4" creationId="{9EB66550-8393-4F8D-B966-3A675F4755F9}"/>
          </ac:spMkLst>
        </pc:spChg>
        <pc:spChg chg="del">
          <ac:chgData name="Mahendra Kumar" userId="90b9a8433d0c140c" providerId="LiveId" clId="{8F943193-DE87-4AC7-BAB2-79D581785D07}" dt="2024-03-07T14:18:31.540" v="0" actId="478"/>
          <ac:spMkLst>
            <pc:docMk/>
            <pc:sldMk cId="755144606" sldId="272"/>
            <ac:spMk id="5" creationId="{F8DB536A-4B8D-48D7-8F57-67EF29690522}"/>
          </ac:spMkLst>
        </pc:spChg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49925772" sldId="27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216038713" sldId="27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48384452" sldId="27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552781078" sldId="27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00215112" sldId="27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975799474" sldId="27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73407018" sldId="27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82384466" sldId="27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991788191" sldId="28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94943249" sldId="28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28936686" sldId="28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971904689" sldId="28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2564091" sldId="28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265802901" sldId="28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003483770" sldId="28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222318137" sldId="28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8014642" sldId="28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74633959" sldId="28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418303155" sldId="29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708780600" sldId="29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865045081" sldId="29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836781971" sldId="29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062289294" sldId="29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75125806" sldId="29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770582956" sldId="29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430333403" sldId="29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708077870" sldId="29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280936585" sldId="29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20266548" sldId="30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240195025" sldId="30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69347706" sldId="30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565152" sldId="30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644093719" sldId="30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97203755" sldId="30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32289915" sldId="30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616233198" sldId="30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989276591" sldId="30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138590107" sldId="30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706296" sldId="31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7723207" sldId="31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52215987" sldId="31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91013527" sldId="31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735364611" sldId="31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038783328" sldId="31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98069740" sldId="31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43133199" sldId="31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60521506" sldId="31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119223385" sldId="31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349373740" sldId="32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13701357" sldId="32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1316933" sldId="32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22540052" sldId="32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94489305" sldId="32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5495487" sldId="32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29960111" sldId="32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115813997" sldId="32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74039356" sldId="32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740227722" sldId="32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66622726" sldId="33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110253764" sldId="33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698965779" sldId="33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777171984" sldId="33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78220534" sldId="33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31527075" sldId="33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15900773" sldId="33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64142205" sldId="33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3807865" sldId="33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78291345" sldId="33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613415366" sldId="34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00822420" sldId="34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52219884" sldId="34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126287000" sldId="34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849329710" sldId="34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558383009" sldId="34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19917609" sldId="34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610047829" sldId="34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004395999" sldId="34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922821651" sldId="34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24445938" sldId="35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16794317" sldId="35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920390344" sldId="35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684401133" sldId="35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56325805" sldId="35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51512036" sldId="35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034129199" sldId="35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543967168" sldId="35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497043789" sldId="358"/>
        </pc:sldMkLst>
      </pc:sldChg>
    </pc:docChg>
  </pc:docChgLst>
  <pc:docChgLst>
    <pc:chgData name="Mahendra Kumar" userId="90b9a8433d0c140c" providerId="LiveId" clId="{E3B53429-1D8B-40B2-8919-FBC8812A0731}"/>
    <pc:docChg chg="custSel addSld delSld modSld sldOrd">
      <pc:chgData name="Mahendra Kumar" userId="90b9a8433d0c140c" providerId="LiveId" clId="{E3B53429-1D8B-40B2-8919-FBC8812A0731}" dt="2024-08-27T15:41:36.199" v="135" actId="20577"/>
      <pc:docMkLst>
        <pc:docMk/>
      </pc:docMkLst>
      <pc:sldChg chg="del">
        <pc:chgData name="Mahendra Kumar" userId="90b9a8433d0c140c" providerId="LiveId" clId="{E3B53429-1D8B-40B2-8919-FBC8812A0731}" dt="2024-08-27T15:27:19.990" v="0" actId="47"/>
        <pc:sldMkLst>
          <pc:docMk/>
          <pc:sldMk cId="3978985141" sldId="258"/>
        </pc:sldMkLst>
      </pc:sldChg>
      <pc:sldChg chg="del">
        <pc:chgData name="Mahendra Kumar" userId="90b9a8433d0c140c" providerId="LiveId" clId="{E3B53429-1D8B-40B2-8919-FBC8812A0731}" dt="2024-08-27T15:27:21.303" v="1" actId="47"/>
        <pc:sldMkLst>
          <pc:docMk/>
          <pc:sldMk cId="1693152683" sldId="259"/>
        </pc:sldMkLst>
      </pc:sldChg>
      <pc:sldChg chg="del">
        <pc:chgData name="Mahendra Kumar" userId="90b9a8433d0c140c" providerId="LiveId" clId="{E3B53429-1D8B-40B2-8919-FBC8812A0731}" dt="2024-08-27T15:27:22.645" v="2" actId="47"/>
        <pc:sldMkLst>
          <pc:docMk/>
          <pc:sldMk cId="4034176950" sldId="260"/>
        </pc:sldMkLst>
      </pc:sldChg>
      <pc:sldChg chg="del">
        <pc:chgData name="Mahendra Kumar" userId="90b9a8433d0c140c" providerId="LiveId" clId="{E3B53429-1D8B-40B2-8919-FBC8812A0731}" dt="2024-08-27T15:28:46.139" v="3" actId="47"/>
        <pc:sldMkLst>
          <pc:docMk/>
          <pc:sldMk cId="3891013527" sldId="313"/>
        </pc:sldMkLst>
      </pc:sldChg>
      <pc:sldChg chg="del">
        <pc:chgData name="Mahendra Kumar" userId="90b9a8433d0c140c" providerId="LiveId" clId="{E3B53429-1D8B-40B2-8919-FBC8812A0731}" dt="2024-08-27T15:31:29.785" v="11" actId="47"/>
        <pc:sldMkLst>
          <pc:docMk/>
          <pc:sldMk cId="1878220534" sldId="334"/>
        </pc:sldMkLst>
      </pc:sldChg>
      <pc:sldChg chg="del">
        <pc:chgData name="Mahendra Kumar" userId="90b9a8433d0c140c" providerId="LiveId" clId="{E3B53429-1D8B-40B2-8919-FBC8812A0731}" dt="2024-08-27T15:29:20.073" v="4" actId="47"/>
        <pc:sldMkLst>
          <pc:docMk/>
          <pc:sldMk cId="1920390344" sldId="352"/>
        </pc:sldMkLst>
      </pc:sldChg>
      <pc:sldChg chg="addSp delSp modSp add mod ord">
        <pc:chgData name="Mahendra Kumar" userId="90b9a8433d0c140c" providerId="LiveId" clId="{E3B53429-1D8B-40B2-8919-FBC8812A0731}" dt="2024-08-27T15:35:36.152" v="55" actId="22"/>
        <pc:sldMkLst>
          <pc:docMk/>
          <pc:sldMk cId="4280952148" sldId="352"/>
        </pc:sldMkLst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" creationId="{5E525B9E-94BC-CCF7-B4D5-276E9E6338CD}"/>
          </ac:spMkLst>
        </pc:spChg>
        <pc:spChg chg="del">
          <ac:chgData name="Mahendra Kumar" userId="90b9a8433d0c140c" providerId="LiveId" clId="{E3B53429-1D8B-40B2-8919-FBC8812A0731}" dt="2024-08-27T15:31:57.207" v="14" actId="478"/>
          <ac:spMkLst>
            <pc:docMk/>
            <pc:sldMk cId="4280952148" sldId="352"/>
            <ac:spMk id="3" creationId="{2077595E-E9AC-486A-B4F2-3A8B40E30DE3}"/>
          </ac:spMkLst>
        </pc:spChg>
        <pc:spChg chg="mod">
          <ac:chgData name="Mahendra Kumar" userId="90b9a8433d0c140c" providerId="LiveId" clId="{E3B53429-1D8B-40B2-8919-FBC8812A0731}" dt="2024-08-27T15:32:13.686" v="43" actId="20577"/>
          <ac:spMkLst>
            <pc:docMk/>
            <pc:sldMk cId="4280952148" sldId="352"/>
            <ac:spMk id="4" creationId="{22AEAA0C-EEFA-424E-A333-C0350104398B}"/>
          </ac:spMkLst>
        </pc:spChg>
        <pc:spChg chg="del">
          <ac:chgData name="Mahendra Kumar" userId="90b9a8433d0c140c" providerId="LiveId" clId="{E3B53429-1D8B-40B2-8919-FBC8812A0731}" dt="2024-08-27T15:32:01.282" v="15" actId="478"/>
          <ac:spMkLst>
            <pc:docMk/>
            <pc:sldMk cId="4280952148" sldId="352"/>
            <ac:spMk id="5" creationId="{3A569AD7-3C18-4C24-899C-4A3AD77A166F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6" creationId="{B6CB2E3D-E04C-FE3A-5D85-19564DE7FBC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7" creationId="{2EF25CB1-46D8-21E6-A605-826F47D652F2}"/>
          </ac:spMkLst>
        </pc:spChg>
        <pc:spChg chg="del">
          <ac:chgData name="Mahendra Kumar" userId="90b9a8433d0c140c" providerId="LiveId" clId="{E3B53429-1D8B-40B2-8919-FBC8812A0731}" dt="2024-08-27T15:32:18.116" v="44" actId="478"/>
          <ac:spMkLst>
            <pc:docMk/>
            <pc:sldMk cId="4280952148" sldId="352"/>
            <ac:spMk id="8" creationId="{5A0B0D45-D140-4F15-98DF-C48312C3BC72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9" creationId="{08A4A5C8-3D06-FF58-AFF5-BB09AFD034C5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0" creationId="{AF15FE0C-2872-4505-1C45-0DAB763D1710}"/>
          </ac:spMkLst>
        </pc:spChg>
        <pc:spChg chg="del">
          <ac:chgData name="Mahendra Kumar" userId="90b9a8433d0c140c" providerId="LiveId" clId="{E3B53429-1D8B-40B2-8919-FBC8812A0731}" dt="2024-08-27T15:31:53.759" v="13" actId="478"/>
          <ac:spMkLst>
            <pc:docMk/>
            <pc:sldMk cId="4280952148" sldId="352"/>
            <ac:spMk id="11" creationId="{DE600113-3B9F-4F8E-B484-5DAF6163A14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2" creationId="{79C5BEE1-5431-209C-5C2F-73FDF43C020C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3" creationId="{40A03B20-6CA7-6444-50FB-7131C6E21C6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4" creationId="{73729917-68CF-85D4-5A1D-107BB257088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5" creationId="{330299DB-B711-E8C7-5F5A-3C23F77998E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6" creationId="{4B92694A-E07C-C747-6129-F49A663241E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7" creationId="{DA00FDD4-D4BF-BB91-3D68-2B6A9DC6A058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8" creationId="{2DA0FF76-8461-FCB2-7229-18C766D3D013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9" creationId="{D7A4E230-5DB4-73E8-8C56-8611A318746D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0" creationId="{C535AF55-06C4-FC13-E5FD-3401506D0E51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1" creationId="{8A45675F-802D-7D93-4053-CDC252B1F123}"/>
          </ac:spMkLst>
        </pc:spChg>
        <pc:picChg chg="add">
          <ac:chgData name="Mahendra Kumar" userId="90b9a8433d0c140c" providerId="LiveId" clId="{E3B53429-1D8B-40B2-8919-FBC8812A0731}" dt="2024-08-27T15:35:36.152" v="55" actId="22"/>
          <ac:picMkLst>
            <pc:docMk/>
            <pc:sldMk cId="4280952148" sldId="352"/>
            <ac:picMk id="23" creationId="{1BD1103C-88C7-31FE-9933-1A5CEDAE26E3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2" creationId="{4BC37E2A-A157-A71A-28AA-A2A4F4568A0F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4" creationId="{D4BD1E6F-14F4-CB5F-3E2B-DCE8545FE15E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6" creationId="{E15A6CC3-D201-5D82-3E21-8E8EDDD70CF3}"/>
          </ac:picMkLst>
        </pc:picChg>
      </pc:sldChg>
      <pc:sldChg chg="addSp delSp modSp add mod">
        <pc:chgData name="Mahendra Kumar" userId="90b9a8433d0c140c" providerId="LiveId" clId="{E3B53429-1D8B-40B2-8919-FBC8812A0731}" dt="2024-08-27T15:40:59.900" v="122" actId="255"/>
        <pc:sldMkLst>
          <pc:docMk/>
          <pc:sldMk cId="1218685320" sldId="353"/>
        </pc:sldMkLst>
        <pc:spChg chg="add mod">
          <ac:chgData name="Mahendra Kumar" userId="90b9a8433d0c140c" providerId="LiveId" clId="{E3B53429-1D8B-40B2-8919-FBC8812A0731}" dt="2024-08-27T15:40:59.900" v="122" actId="255"/>
          <ac:spMkLst>
            <pc:docMk/>
            <pc:sldMk cId="1218685320" sldId="353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36:24.404" v="87" actId="20577"/>
          <ac:spMkLst>
            <pc:docMk/>
            <pc:sldMk cId="1218685320" sldId="353"/>
            <ac:spMk id="4" creationId="{F5593C40-BE1A-42AF-AB07-0603012AB4D7}"/>
          </ac:spMkLst>
        </pc:spChg>
        <pc:spChg chg="del">
          <ac:chgData name="Mahendra Kumar" userId="90b9a8433d0c140c" providerId="LiveId" clId="{E3B53429-1D8B-40B2-8919-FBC8812A0731}" dt="2024-08-27T15:36:12.545" v="58" actId="478"/>
          <ac:spMkLst>
            <pc:docMk/>
            <pc:sldMk cId="1218685320" sldId="353"/>
            <ac:spMk id="6" creationId="{3D4D2E01-D5FD-4D46-A3A8-740A12189BDC}"/>
          </ac:spMkLst>
        </pc:spChg>
        <pc:spChg chg="del">
          <ac:chgData name="Mahendra Kumar" userId="90b9a8433d0c140c" providerId="LiveId" clId="{E3B53429-1D8B-40B2-8919-FBC8812A0731}" dt="2024-08-27T15:36:07.064" v="57" actId="478"/>
          <ac:spMkLst>
            <pc:docMk/>
            <pc:sldMk cId="1218685320" sldId="353"/>
            <ac:spMk id="7" creationId="{E35CC080-6072-475A-9410-ACC6AB9467DA}"/>
          </ac:spMkLst>
        </pc:spChg>
      </pc:sldChg>
      <pc:sldChg chg="del">
        <pc:chgData name="Mahendra Kumar" userId="90b9a8433d0c140c" providerId="LiveId" clId="{E3B53429-1D8B-40B2-8919-FBC8812A0731}" dt="2024-08-27T15:29:21.765" v="5" actId="47"/>
        <pc:sldMkLst>
          <pc:docMk/>
          <pc:sldMk cId="1684401133" sldId="353"/>
        </pc:sldMkLst>
      </pc:sldChg>
      <pc:sldChg chg="addSp delSp modSp add mod">
        <pc:chgData name="Mahendra Kumar" userId="90b9a8433d0c140c" providerId="LiveId" clId="{E3B53429-1D8B-40B2-8919-FBC8812A0731}" dt="2024-08-27T15:41:36.199" v="135" actId="20577"/>
        <pc:sldMkLst>
          <pc:docMk/>
          <pc:sldMk cId="526459606" sldId="354"/>
        </pc:sldMkLst>
        <pc:spChg chg="del">
          <ac:chgData name="Mahendra Kumar" userId="90b9a8433d0c140c" providerId="LiveId" clId="{E3B53429-1D8B-40B2-8919-FBC8812A0731}" dt="2024-08-27T15:41:10.576" v="124" actId="478"/>
          <ac:spMkLst>
            <pc:docMk/>
            <pc:sldMk cId="526459606" sldId="354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41:36.199" v="135" actId="20577"/>
          <ac:spMkLst>
            <pc:docMk/>
            <pc:sldMk cId="526459606" sldId="354"/>
            <ac:spMk id="4" creationId="{F5593C40-BE1A-42AF-AB07-0603012AB4D7}"/>
          </ac:spMkLst>
        </pc:spChg>
        <pc:spChg chg="add mod">
          <ac:chgData name="Mahendra Kumar" userId="90b9a8433d0c140c" providerId="LiveId" clId="{E3B53429-1D8B-40B2-8919-FBC8812A0731}" dt="2024-08-27T15:41:24.982" v="127" actId="1076"/>
          <ac:spMkLst>
            <pc:docMk/>
            <pc:sldMk cId="526459606" sldId="354"/>
            <ac:spMk id="5" creationId="{4DBFF9D8-8329-E6FD-2A2B-A2D3ABF5D7E6}"/>
          </ac:spMkLst>
        </pc:spChg>
      </pc:sldChg>
      <pc:sldChg chg="del">
        <pc:chgData name="Mahendra Kumar" userId="90b9a8433d0c140c" providerId="LiveId" clId="{E3B53429-1D8B-40B2-8919-FBC8812A0731}" dt="2024-08-27T15:29:22.886" v="6" actId="47"/>
        <pc:sldMkLst>
          <pc:docMk/>
          <pc:sldMk cId="1756325805" sldId="354"/>
        </pc:sldMkLst>
      </pc:sldChg>
      <pc:sldChg chg="del">
        <pc:chgData name="Mahendra Kumar" userId="90b9a8433d0c140c" providerId="LiveId" clId="{E3B53429-1D8B-40B2-8919-FBC8812A0731}" dt="2024-08-27T15:29:23.480" v="7" actId="47"/>
        <pc:sldMkLst>
          <pc:docMk/>
          <pc:sldMk cId="351512036" sldId="355"/>
        </pc:sldMkLst>
      </pc:sldChg>
      <pc:sldChg chg="del">
        <pc:chgData name="Mahendra Kumar" userId="90b9a8433d0c140c" providerId="LiveId" clId="{E3B53429-1D8B-40B2-8919-FBC8812A0731}" dt="2024-08-27T15:29:24.196" v="8" actId="47"/>
        <pc:sldMkLst>
          <pc:docMk/>
          <pc:sldMk cId="1034129199" sldId="356"/>
        </pc:sldMkLst>
      </pc:sldChg>
      <pc:sldChg chg="del">
        <pc:chgData name="Mahendra Kumar" userId="90b9a8433d0c140c" providerId="LiveId" clId="{E3B53429-1D8B-40B2-8919-FBC8812A0731}" dt="2024-08-27T15:29:24.880" v="9" actId="47"/>
        <pc:sldMkLst>
          <pc:docMk/>
          <pc:sldMk cId="543967168" sldId="357"/>
        </pc:sldMkLst>
      </pc:sldChg>
      <pc:sldChg chg="del">
        <pc:chgData name="Mahendra Kumar" userId="90b9a8433d0c140c" providerId="LiveId" clId="{E3B53429-1D8B-40B2-8919-FBC8812A0731}" dt="2024-08-27T15:29:25.850" v="10" actId="47"/>
        <pc:sldMkLst>
          <pc:docMk/>
          <pc:sldMk cId="3497043789" sldId="3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264-D887-4DFE-BF9D-E26E2EB6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B346-4BE1-4E65-9AFA-C6B92D9F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30DE-23AF-4CD6-B1F0-BEAD7DB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3434-7422-4BBD-959F-A587642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38ED-07D4-4A0E-9389-BC2740CD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9E4-8C50-4654-B867-EB6D371D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CD82-0468-43AC-B565-26BD014A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D23-9920-414B-BB1C-EEBAA688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8081-40DC-4FE0-9A63-4E29722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3F2D-B468-4853-B255-8600271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C70D-C3BC-4336-BB53-42C3153E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1AA0-FB11-4593-A8AF-661959A1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F23-C72A-47C3-BFDF-88F4A149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DE5D-168C-456B-9A18-5651EA7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67A0-9844-4743-8FAE-6045FA1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EB-7E41-4828-8519-36BBD2A7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D055-08DE-4D94-A395-7767A8A4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8D2-193C-46E6-8DC9-6EE1FB8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F562-E023-4A9F-8793-076B30D2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55CA-C615-4A84-B95A-59600DA8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F1AE-1042-4D30-9569-B047C6C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63AF-359E-4E3B-9945-86D68D3F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0F3-62BB-4D0B-AF76-9603D01B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8DFB-F840-42F0-9188-D761D50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44A5-92F0-444F-BBF9-72F89FD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C38-01C1-4F26-AA60-4141632B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BAC8-AED6-40F6-B229-E0D61705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69D3-F6AA-4750-B0A6-3F24B10D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82E4-C253-4574-B855-AA6AAD3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B31A-A386-4DFD-BC18-35623E5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7B58-E00F-450E-8919-B5D6118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DCA4-F462-41CE-B785-6C2B4F75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8B77-69CE-4230-97ED-52379FF9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2519-0F57-4100-89A0-D374E1C9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9CA8-726E-462A-823B-6F11ED57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BE94A-4D2D-47C6-B13D-CDFA0F0D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1F63-DD80-40B1-802A-FF4383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CDE48-746B-4743-88B6-69046E13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3EEA-9C04-4B33-AB5C-D93989E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6668-D82B-44E7-B400-6A5EB8E1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6F0-F65D-4CB6-842B-5D70983B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A6CDC-481B-45E3-941B-B9F57D16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9EE84-CBEF-4478-A595-BFD7EAD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6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5B716-8F89-42F8-A9EE-0189622E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FCB4-B0B4-4280-8562-4EFABAA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3CDF-8DD1-49BE-B39A-48E50076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4F3F-D9F8-43CA-9427-CAEB58EF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6030-1740-42EB-8B55-949D94C6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5FD3-9F16-499A-8FE3-D25F56B7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FF1E-0D91-443B-AAF4-DEC70E5E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CDD7-202C-49BE-8E32-4F0992A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2DE0-451B-452C-A5B0-3DABE77B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FAA-7408-46ED-8EAE-1A86C0D9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E082B-A930-43CC-98BA-23B03456F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C688E-B0E6-436F-BD90-4C3D506A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5346-C208-4B49-B0D1-7783075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D0AB-CB4C-473D-9450-F09D72BE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E081-5490-41FD-983A-F62AD9BB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2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447E4-D817-44B5-B589-3877FD4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BA7E-5256-4371-A211-A6220F8A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7AFE-60E5-43CE-AF3F-065D99EB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FA5A-3E9F-45D4-9570-4FA104AEB77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76D9-7A77-4C15-A704-F3B58A4F6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796E-0A9E-42B0-A574-E842B04A1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JavaScript_engine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FE1B-DD46-485E-827A-415A34F7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32" y="561005"/>
            <a:ext cx="1831732" cy="762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8DB0BA6-6294-4E97-A4A9-D62AC9A4C6E2}"/>
              </a:ext>
            </a:extLst>
          </p:cNvPr>
          <p:cNvSpPr txBox="1">
            <a:spLocks/>
          </p:cNvSpPr>
          <p:nvPr/>
        </p:nvSpPr>
        <p:spPr>
          <a:xfrm>
            <a:off x="4580545" y="6479165"/>
            <a:ext cx="3021944" cy="378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Copyright © e-Careers. All Rights Reserved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35566-110D-4C39-AF48-7755FF1C12F4}"/>
              </a:ext>
            </a:extLst>
          </p:cNvPr>
          <p:cNvSpPr txBox="1"/>
          <p:nvPr/>
        </p:nvSpPr>
        <p:spPr>
          <a:xfrm>
            <a:off x="1038774" y="2393958"/>
            <a:ext cx="1012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7D00"/>
                </a:solidFill>
                <a:latin typeface="Fieldwork 05 Hum DemiBold" pitchFamily="50" charset="0"/>
              </a:rPr>
              <a:t>Software Development Skills Bootcamp</a:t>
            </a:r>
            <a:endParaRPr lang="en-IN" sz="4000" b="1" dirty="0">
              <a:solidFill>
                <a:srgbClr val="FF7D00"/>
              </a:solidFill>
              <a:latin typeface="Fieldwork 05 Hum D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8E4DE-61CE-4795-9A60-D8A7973FB975}"/>
              </a:ext>
            </a:extLst>
          </p:cNvPr>
          <p:cNvSpPr txBox="1"/>
          <p:nvPr/>
        </p:nvSpPr>
        <p:spPr>
          <a:xfrm>
            <a:off x="2363320" y="3178554"/>
            <a:ext cx="7456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Fieldwork 05 Hum DemiBold" pitchFamily="50" charset="0"/>
              </a:rPr>
              <a:t>JavaScript- 1</a:t>
            </a:r>
          </a:p>
        </p:txBody>
      </p:sp>
    </p:spTree>
    <p:extLst>
      <p:ext uri="{BB962C8B-B14F-4D97-AF65-F5344CB8AC3E}">
        <p14:creationId xmlns:p14="http://schemas.microsoft.com/office/powerpoint/2010/main" val="111422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6441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Understanding the DOM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49BF9-F429-45F2-829D-C771556B8C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94"/>
          <a:stretch/>
        </p:blipFill>
        <p:spPr>
          <a:xfrm>
            <a:off x="2447924" y="2089625"/>
            <a:ext cx="6927633" cy="322143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ECA82B-BDF3-440E-AFAE-EC21CF6EAF2D}"/>
              </a:ext>
            </a:extLst>
          </p:cNvPr>
          <p:cNvSpPr/>
          <p:nvPr/>
        </p:nvSpPr>
        <p:spPr>
          <a:xfrm>
            <a:off x="3805236" y="1608983"/>
            <a:ext cx="4581525" cy="5178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03795-0044-400B-8FF2-919A26F6B2CD}"/>
              </a:ext>
            </a:extLst>
          </p:cNvPr>
          <p:cNvSpPr txBox="1"/>
          <p:nvPr/>
        </p:nvSpPr>
        <p:spPr>
          <a:xfrm>
            <a:off x="4290024" y="1678866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HTML DOM Tree of Objects</a:t>
            </a:r>
          </a:p>
        </p:txBody>
      </p:sp>
    </p:spTree>
    <p:extLst>
      <p:ext uri="{BB962C8B-B14F-4D97-AF65-F5344CB8AC3E}">
        <p14:creationId xmlns:p14="http://schemas.microsoft.com/office/powerpoint/2010/main" val="34107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214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Understanding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CB02A-96ED-424B-AF1C-E93E6FEE87EC}"/>
              </a:ext>
            </a:extLst>
          </p:cNvPr>
          <p:cNvSpPr txBox="1"/>
          <p:nvPr/>
        </p:nvSpPr>
        <p:spPr>
          <a:xfrm>
            <a:off x="1550736" y="1752176"/>
            <a:ext cx="85743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Fieldwork 03 Hum Light" pitchFamily="50" charset="0"/>
              </a:rPr>
              <a:t>The Document Object Model is a representation of the HTML and CSS structure and style.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292929"/>
              </a:solidFill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Fieldwork 03 Hum Light" pitchFamily="50" charset="0"/>
              </a:rPr>
              <a:t>Basically, the browser that you use to view a website creates a representation of the code that can be accessed by other web-scripting language as </a:t>
            </a:r>
            <a:r>
              <a:rPr lang="en-US" b="1" i="1" dirty="0">
                <a:solidFill>
                  <a:srgbClr val="292929"/>
                </a:solidFill>
                <a:effectLst/>
                <a:latin typeface="Fieldwork 03 Hum Light" pitchFamily="50" charset="0"/>
              </a:rPr>
              <a:t>objects</a:t>
            </a:r>
            <a:r>
              <a:rPr lang="en-US" b="0" i="0" dirty="0">
                <a:solidFill>
                  <a:srgbClr val="292929"/>
                </a:solidFill>
                <a:effectLst/>
                <a:latin typeface="Fieldwork 03 Hum Light" pitchFamily="50" charset="0"/>
              </a:rPr>
              <a:t>.</a:t>
            </a:r>
            <a:endParaRPr lang="en-IN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6B74B-91C6-4080-9AC9-9CEB5C73B8D9}"/>
              </a:ext>
            </a:extLst>
          </p:cNvPr>
          <p:cNvSpPr txBox="1"/>
          <p:nvPr/>
        </p:nvSpPr>
        <p:spPr>
          <a:xfrm>
            <a:off x="1550735" y="3311805"/>
            <a:ext cx="8450515" cy="170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Fieldwork 03 Hum Light" pitchFamily="50" charset="0"/>
              </a:rPr>
              <a:t>The source of a website will not change and will never be affected by client-side JavaScript. However changes on the DOM can be performed and this allows a programming language to manipulate the content, structure, and style of a website.</a:t>
            </a:r>
            <a:endParaRPr lang="en-IN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7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03708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Events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6986D-7788-4821-9844-1F5BD0AB3452}"/>
              </a:ext>
            </a:extLst>
          </p:cNvPr>
          <p:cNvSpPr txBox="1"/>
          <p:nvPr/>
        </p:nvSpPr>
        <p:spPr>
          <a:xfrm>
            <a:off x="1549022" y="1678645"/>
            <a:ext cx="9948134" cy="869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ieldwork 03 Hum Light" pitchFamily="50" charset="0"/>
              </a:rPr>
              <a:t>HTML events are </a:t>
            </a:r>
            <a:r>
              <a:rPr lang="en-US" i="0" dirty="0">
                <a:effectLst/>
                <a:latin typeface="Fieldwork 03 Hum Light" pitchFamily="50" charset="0"/>
              </a:rPr>
              <a:t>"things" </a:t>
            </a:r>
            <a:r>
              <a:rPr lang="en-US" b="0" i="0" dirty="0">
                <a:effectLst/>
                <a:latin typeface="Fieldwork 03 Hum Light" pitchFamily="50" charset="0"/>
              </a:rPr>
              <a:t>that happen to HTML elements.</a:t>
            </a:r>
          </a:p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ieldwork 03 Hum Light" pitchFamily="50" charset="0"/>
              </a:rPr>
              <a:t>When JavaScript is used in HTML pages, JavaScript can </a:t>
            </a:r>
            <a:r>
              <a:rPr lang="en-US" i="0" dirty="0">
                <a:effectLst/>
                <a:latin typeface="Fieldwork 03 Hum Light" pitchFamily="50" charset="0"/>
              </a:rPr>
              <a:t>"react" </a:t>
            </a:r>
            <a:r>
              <a:rPr lang="en-US" b="0" i="0" dirty="0">
                <a:effectLst/>
                <a:latin typeface="Fieldwork 03 Hum Light" pitchFamily="50" charset="0"/>
              </a:rPr>
              <a:t>on these events.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8F165-02FD-4060-9433-8749E4EA8A49}"/>
              </a:ext>
            </a:extLst>
          </p:cNvPr>
          <p:cNvSpPr txBox="1"/>
          <p:nvPr/>
        </p:nvSpPr>
        <p:spPr>
          <a:xfrm>
            <a:off x="1998969" y="2612934"/>
            <a:ext cx="487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Example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517F0764-AD07-4F1C-B43A-8D77097B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38035"/>
              </p:ext>
            </p:extLst>
          </p:nvPr>
        </p:nvGraphicFramePr>
        <p:xfrm>
          <a:off x="2401816" y="3038016"/>
          <a:ext cx="7190205" cy="196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29">
                  <a:extLst>
                    <a:ext uri="{9D8B030D-6E8A-4147-A177-3AD203B41FA5}">
                      <a16:colId xmlns:a16="http://schemas.microsoft.com/office/drawing/2014/main" val="1338881687"/>
                    </a:ext>
                  </a:extLst>
                </a:gridCol>
                <a:gridCol w="5112976">
                  <a:extLst>
                    <a:ext uri="{9D8B030D-6E8A-4147-A177-3AD203B41FA5}">
                      <a16:colId xmlns:a16="http://schemas.microsoft.com/office/drawing/2014/main" val="2791538807"/>
                    </a:ext>
                  </a:extLst>
                </a:gridCol>
              </a:tblGrid>
              <a:tr h="328053"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518256719"/>
                  </a:ext>
                </a:extLst>
              </a:tr>
              <a:tr h="328053">
                <a:tc>
                  <a:txBody>
                    <a:bodyPr/>
                    <a:lstStyle/>
                    <a:p>
                      <a:r>
                        <a:rPr lang="en-US" sz="1600" dirty="0"/>
                        <a:t>onchange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HTML element has been changed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2542065602"/>
                  </a:ext>
                </a:extLst>
              </a:tr>
              <a:tr h="328053">
                <a:tc>
                  <a:txBody>
                    <a:bodyPr/>
                    <a:lstStyle/>
                    <a:p>
                      <a:r>
                        <a:rPr lang="en-US" sz="1600" dirty="0"/>
                        <a:t>onclick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clicks and HTML element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4143734912"/>
                  </a:ext>
                </a:extLst>
              </a:tr>
              <a:tr h="328053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moves the mouse over an HTML element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2826896112"/>
                  </a:ext>
                </a:extLst>
              </a:tr>
              <a:tr h="328053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moves the mouse away from an HTML element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3397190489"/>
                  </a:ext>
                </a:extLst>
              </a:tr>
              <a:tr h="328053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browser has finished loading the page</a:t>
                      </a:r>
                      <a:endParaRPr lang="en-IN" sz="1600" dirty="0"/>
                    </a:p>
                  </a:txBody>
                  <a:tcPr marL="80890" marR="80890" marT="40445" marB="40445"/>
                </a:tc>
                <a:extLst>
                  <a:ext uri="{0D108BD9-81ED-4DB2-BD59-A6C34878D82A}">
                    <a16:rowId xmlns:a16="http://schemas.microsoft.com/office/drawing/2014/main" val="109175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9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03708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Events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7B70F3-5FD9-4467-BE4F-CC739D918A55}"/>
              </a:ext>
            </a:extLst>
          </p:cNvPr>
          <p:cNvSpPr/>
          <p:nvPr/>
        </p:nvSpPr>
        <p:spPr>
          <a:xfrm>
            <a:off x="3070860" y="1561726"/>
            <a:ext cx="5973535" cy="3719246"/>
          </a:xfrm>
          <a:prstGeom prst="roundRect">
            <a:avLst>
              <a:gd name="adj" fmla="val 924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F93E7-995A-434D-93C8-B6B11842FFE2}"/>
              </a:ext>
            </a:extLst>
          </p:cNvPr>
          <p:cNvSpPr txBox="1"/>
          <p:nvPr/>
        </p:nvSpPr>
        <p:spPr>
          <a:xfrm>
            <a:off x="3562695" y="1577028"/>
            <a:ext cx="59778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80" dirty="0"/>
              <a:t>&lt;!DOCTYPE html&gt;</a:t>
            </a:r>
          </a:p>
          <a:p>
            <a:r>
              <a:rPr lang="en-IN" sz="1180" dirty="0"/>
              <a:t>&lt;html&gt;</a:t>
            </a:r>
          </a:p>
          <a:p>
            <a:r>
              <a:rPr lang="en-IN" sz="1180" dirty="0"/>
              <a:t>&lt;body&gt;</a:t>
            </a:r>
          </a:p>
          <a:p>
            <a:endParaRPr lang="en-IN" sz="1180" dirty="0"/>
          </a:p>
          <a:p>
            <a:r>
              <a:rPr lang="en-IN" sz="1180" dirty="0"/>
              <a:t>&lt;h2&gt;JavaScript to Change HTML&lt;/h2&gt;</a:t>
            </a:r>
          </a:p>
          <a:p>
            <a:endParaRPr lang="en-IN" sz="1180" dirty="0"/>
          </a:p>
          <a:p>
            <a:r>
              <a:rPr lang="en-IN" sz="1180" dirty="0"/>
              <a:t>&lt;p id="p1"&gt;Hello World!&lt;/p&gt;</a:t>
            </a:r>
          </a:p>
          <a:p>
            <a:endParaRPr lang="en-IN" sz="1180" dirty="0"/>
          </a:p>
          <a:p>
            <a:r>
              <a:rPr lang="en-IN" sz="1180" dirty="0"/>
              <a:t>&lt;script&gt;</a:t>
            </a:r>
          </a:p>
          <a:p>
            <a:r>
              <a:rPr lang="en-IN" sz="1180" dirty="0"/>
              <a:t>function changeText(){</a:t>
            </a:r>
          </a:p>
          <a:p>
            <a:r>
              <a:rPr lang="en-IN" sz="1180" dirty="0"/>
              <a:t>	document.getElementById("p1").innerHTML = "New text!";</a:t>
            </a:r>
          </a:p>
          <a:p>
            <a:r>
              <a:rPr lang="en-IN" sz="1180" dirty="0"/>
              <a:t>}	</a:t>
            </a:r>
          </a:p>
          <a:p>
            <a:r>
              <a:rPr lang="en-IN" sz="1180" dirty="0"/>
              <a:t>&lt;/script&gt;</a:t>
            </a:r>
          </a:p>
          <a:p>
            <a:endParaRPr lang="en-IN" sz="1180" dirty="0"/>
          </a:p>
          <a:p>
            <a:r>
              <a:rPr lang="en-IN" sz="1180" dirty="0"/>
              <a:t>&lt;p&gt;The paragraph above was changed by a script.&lt;/p&gt;</a:t>
            </a:r>
          </a:p>
          <a:p>
            <a:endParaRPr lang="en-IN" sz="1180" dirty="0"/>
          </a:p>
          <a:p>
            <a:r>
              <a:rPr lang="en-IN" sz="1180" dirty="0"/>
              <a:t>&lt;input type = "button" value ="Change" onclick="changeText()"/&gt;</a:t>
            </a:r>
          </a:p>
          <a:p>
            <a:endParaRPr lang="en-IN" sz="1180" dirty="0"/>
          </a:p>
          <a:p>
            <a:r>
              <a:rPr lang="en-IN" sz="1180" dirty="0"/>
              <a:t>&lt;/body&gt;</a:t>
            </a:r>
          </a:p>
          <a:p>
            <a:r>
              <a:rPr lang="en-IN" sz="118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272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29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Fieldwork 04 Hum Regular" pitchFamily="50" charset="0"/>
              </a:rPr>
              <a:t>querySelector</a:t>
            </a:r>
            <a:r>
              <a:rPr lang="en-US" sz="2000" dirty="0">
                <a:latin typeface="Fieldwork 04 Hum Regular" pitchFamily="50" charset="0"/>
              </a:rPr>
              <a:t>()</a:t>
            </a:r>
            <a:r>
              <a:rPr lang="en-IN" sz="20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1633D9-DBBD-4AAB-A724-E94F6525C70F}"/>
              </a:ext>
            </a:extLst>
          </p:cNvPr>
          <p:cNvSpPr/>
          <p:nvPr/>
        </p:nvSpPr>
        <p:spPr>
          <a:xfrm>
            <a:off x="1846512" y="2247897"/>
            <a:ext cx="8135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Fieldwork 03 Hum Light" pitchFamily="50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() method returns the first element that matches a specified </a:t>
            </a:r>
            <a:r>
              <a:rPr lang="en-US" i="1" dirty="0">
                <a:solidFill>
                  <a:srgbClr val="000000"/>
                </a:solidFill>
                <a:latin typeface="Fieldwork 03 Hum Light" pitchFamily="50" charset="0"/>
              </a:rPr>
              <a:t>CSS selector(s)</a:t>
            </a: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 in the document.</a:t>
            </a:r>
            <a:endParaRPr lang="en-IN" dirty="0"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40D05-A455-4C17-9F24-7523B020423A}"/>
              </a:ext>
            </a:extLst>
          </p:cNvPr>
          <p:cNvSpPr/>
          <p:nvPr/>
        </p:nvSpPr>
        <p:spPr>
          <a:xfrm>
            <a:off x="1846512" y="3054681"/>
            <a:ext cx="8135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The </a:t>
            </a:r>
            <a:r>
              <a:rPr lang="en-US" dirty="0" err="1">
                <a:latin typeface="Fieldwork 03 Hum Light" pitchFamily="50" charset="0"/>
              </a:rPr>
              <a:t>querySelectorAll</a:t>
            </a:r>
            <a:r>
              <a:rPr lang="en-US" dirty="0">
                <a:latin typeface="Fieldwork 03 Hum Light" pitchFamily="50" charset="0"/>
              </a:rPr>
              <a:t>() method returns all elements in the document that matches a specified CSS selector(s)</a:t>
            </a:r>
            <a:endParaRPr lang="en-IN" dirty="0"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EBDBF-D3CD-48FB-B266-4233B4274EF0}"/>
              </a:ext>
            </a:extLst>
          </p:cNvPr>
          <p:cNvSpPr txBox="1"/>
          <p:nvPr/>
        </p:nvSpPr>
        <p:spPr>
          <a:xfrm>
            <a:off x="2711235" y="3872311"/>
            <a:ext cx="6406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x = document.querySelectorAll(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Hum Light" pitchFamily="50" charset="0"/>
              </a:rPr>
              <a:t>"p"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);</a:t>
            </a:r>
            <a:br>
              <a:rPr lang="en-US" sz="1600" dirty="0">
                <a:latin typeface="Fieldwork 03 Hum Light" pitchFamily="50" charset="0"/>
              </a:rPr>
            </a:br>
            <a:br>
              <a:rPr lang="en-US" sz="1600" b="0" i="0" dirty="0">
                <a:solidFill>
                  <a:srgbClr val="008000"/>
                </a:solidFill>
                <a:effectLst/>
                <a:latin typeface="Fieldwork 03 Hum Light" pitchFamily="50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x[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].style.backgroundColor =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Hum Light" pitchFamily="50" charset="0"/>
              </a:rPr>
              <a:t>"red"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; 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2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CB02A-96ED-424B-AF1C-E93E6FEE87EC}"/>
              </a:ext>
            </a:extLst>
          </p:cNvPr>
          <p:cNvSpPr txBox="1"/>
          <p:nvPr/>
        </p:nvSpPr>
        <p:spPr>
          <a:xfrm>
            <a:off x="1550736" y="1752176"/>
            <a:ext cx="85743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 variable is a “named storage” for data. We can use variables to store different kind of data.</a:t>
            </a:r>
            <a:endParaRPr lang="en-US" b="0" i="0" dirty="0">
              <a:solidFill>
                <a:srgbClr val="292929"/>
              </a:solidFill>
              <a:effectLst/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292929"/>
              </a:solidFill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To create a variable in JavaScript, use the ‘let’ or ‘var’ keyword.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6B74B-91C6-4080-9AC9-9CEB5C73B8D9}"/>
              </a:ext>
            </a:extLst>
          </p:cNvPr>
          <p:cNvSpPr txBox="1"/>
          <p:nvPr/>
        </p:nvSpPr>
        <p:spPr>
          <a:xfrm>
            <a:off x="1577819" y="3155031"/>
            <a:ext cx="845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Variable Declaration Vs Variable Definition: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08D96-A73C-474F-82FA-AB37422DDC6A}"/>
              </a:ext>
            </a:extLst>
          </p:cNvPr>
          <p:cNvSpPr txBox="1"/>
          <p:nvPr/>
        </p:nvSpPr>
        <p:spPr>
          <a:xfrm>
            <a:off x="1979294" y="3605403"/>
            <a:ext cx="81457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Fieldwork 03 Hum Light" pitchFamily="50" charset="0"/>
              </a:rPr>
              <a:t>let message;      // This statement only declares the variable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1600" dirty="0"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Fieldwork 03 Hum Light" pitchFamily="50" charset="0"/>
              </a:rPr>
              <a:t>message = “hello”   // this is where we are defining the variable and assigning a value to it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1600" dirty="0"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Fieldwork 03 Hum Light" pitchFamily="50" charset="0"/>
              </a:rPr>
              <a:t>let message = “hello”  // Declaration and definition happening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38497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915B5-7936-4F3C-B834-DF9FB10CA9AC}"/>
              </a:ext>
            </a:extLst>
          </p:cNvPr>
          <p:cNvSpPr txBox="1"/>
          <p:nvPr/>
        </p:nvSpPr>
        <p:spPr>
          <a:xfrm>
            <a:off x="1576893" y="1788158"/>
            <a:ext cx="106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ieldwork 03 Hum Light" pitchFamily="50" charset="0"/>
              </a:rPr>
              <a:t>let user = 'John', age = 25, message = 'Hello’;    //multiple variables in single 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C37DE-6B53-47C9-A032-E9D32B25CBBD}"/>
              </a:ext>
            </a:extLst>
          </p:cNvPr>
          <p:cNvSpPr/>
          <p:nvPr/>
        </p:nvSpPr>
        <p:spPr>
          <a:xfrm>
            <a:off x="1636235" y="2270612"/>
            <a:ext cx="4459765" cy="406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2E604-2EC0-4940-8BD7-0A91EE68806D}"/>
              </a:ext>
            </a:extLst>
          </p:cNvPr>
          <p:cNvSpPr txBox="1"/>
          <p:nvPr/>
        </p:nvSpPr>
        <p:spPr>
          <a:xfrm>
            <a:off x="1597041" y="2205945"/>
            <a:ext cx="8799756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eldwork 04 Hum Regular" pitchFamily="50" charset="0"/>
              </a:rPr>
              <a:t>JavaScript is a dynamically typed language </a:t>
            </a:r>
            <a:r>
              <a:rPr lang="en-US" dirty="0">
                <a:latin typeface="Fieldwork 03 Hum Light" pitchFamily="50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meaning that there exist data types, but variables are not bound to any of them.</a:t>
            </a:r>
            <a:endParaRPr lang="en-IN" dirty="0">
              <a:latin typeface="Fieldwork 03 Hum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ED12E-FE03-406D-88FA-557C2CA09D74}"/>
              </a:ext>
            </a:extLst>
          </p:cNvPr>
          <p:cNvSpPr txBox="1"/>
          <p:nvPr/>
        </p:nvSpPr>
        <p:spPr>
          <a:xfrm>
            <a:off x="1582782" y="3327951"/>
            <a:ext cx="87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Different ways to declare a variable in JavaScript: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2160F-4424-416E-A8B0-3232435FE899}"/>
              </a:ext>
            </a:extLst>
          </p:cNvPr>
          <p:cNvSpPr txBox="1"/>
          <p:nvPr/>
        </p:nvSpPr>
        <p:spPr>
          <a:xfrm>
            <a:off x="1979294" y="3726258"/>
            <a:ext cx="7640956" cy="11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let           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lang="en-IN" sz="1600" dirty="0">
                <a:latin typeface="Fieldwork 03 Hum Light" pitchFamily="50" charset="0"/>
              </a:rPr>
              <a:t> Introduced in ES6 with block scope, redeclaration intolerance etc. 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 err="1">
                <a:latin typeface="Fieldwork 03 Hum Light" pitchFamily="50" charset="0"/>
              </a:rPr>
              <a:t>const</a:t>
            </a:r>
            <a:r>
              <a:rPr lang="en-IN" sz="1600" dirty="0">
                <a:latin typeface="Fieldwork 03 Hum Light" pitchFamily="50" charset="0"/>
              </a:rPr>
              <a:t>      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lang="en-IN" sz="1600" dirty="0">
                <a:latin typeface="Fieldwork 03 Hum Light" pitchFamily="50" charset="0"/>
              </a:rPr>
              <a:t> Introduced in ES6 to declare constant values.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Var          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lang="en-IN" sz="1600" dirty="0">
                <a:latin typeface="Fieldwork 03 Hum Light" pitchFamily="50" charset="0"/>
              </a:rPr>
              <a:t> Old way to declare a variable without block scope etc.</a:t>
            </a:r>
          </a:p>
        </p:txBody>
      </p:sp>
    </p:spTree>
    <p:extLst>
      <p:ext uri="{BB962C8B-B14F-4D97-AF65-F5344CB8AC3E}">
        <p14:creationId xmlns:p14="http://schemas.microsoft.com/office/powerpoint/2010/main" val="193553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3BEF6-5BCC-4756-ABB0-96A01134FC69}"/>
              </a:ext>
            </a:extLst>
          </p:cNvPr>
          <p:cNvSpPr txBox="1"/>
          <p:nvPr/>
        </p:nvSpPr>
        <p:spPr>
          <a:xfrm>
            <a:off x="1569785" y="1769833"/>
            <a:ext cx="442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Block Scope</a:t>
            </a:r>
            <a:endParaRPr lang="en-IN" dirty="0">
              <a:latin typeface="Fieldwork 04 Hum Regular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92E003-BA7D-4925-A849-74BDEC7D5DE1}"/>
              </a:ext>
            </a:extLst>
          </p:cNvPr>
          <p:cNvGrpSpPr/>
          <p:nvPr/>
        </p:nvGrpSpPr>
        <p:grpSpPr>
          <a:xfrm>
            <a:off x="1989799" y="2291201"/>
            <a:ext cx="8632416" cy="1071808"/>
            <a:chOff x="1989799" y="2166342"/>
            <a:chExt cx="8632416" cy="10718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910E97-DDF7-475E-AE2B-40D5ACCB4E82}"/>
                </a:ext>
              </a:extLst>
            </p:cNvPr>
            <p:cNvSpPr/>
            <p:nvPr/>
          </p:nvSpPr>
          <p:spPr>
            <a:xfrm>
              <a:off x="1989799" y="2166342"/>
              <a:ext cx="5973535" cy="1071808"/>
            </a:xfrm>
            <a:prstGeom prst="roundRect">
              <a:avLst>
                <a:gd name="adj" fmla="val 62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335538-35D6-4FB7-B0A6-37D4442F072D}"/>
                </a:ext>
              </a:extLst>
            </p:cNvPr>
            <p:cNvSpPr txBox="1"/>
            <p:nvPr/>
          </p:nvSpPr>
          <p:spPr>
            <a:xfrm>
              <a:off x="2427578" y="2267028"/>
              <a:ext cx="819463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077AA"/>
                  </a:solidFill>
                  <a:effectLst/>
                  <a:latin typeface="Fieldwork 03 Hum Light" pitchFamily="50" charset="0"/>
                </a:rPr>
                <a:t>if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(</a:t>
              </a:r>
              <a:r>
                <a:rPr lang="en-US" sz="1200" b="0" i="0" dirty="0">
                  <a:solidFill>
                    <a:srgbClr val="990055"/>
                  </a:solidFill>
                  <a:effectLst/>
                  <a:latin typeface="Fieldwork 03 Hum Light" pitchFamily="50" charset="0"/>
                </a:rPr>
                <a:t>true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)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{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</a:p>
            <a:p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   </a:t>
              </a:r>
              <a:r>
                <a:rPr lang="en-US" sz="1200" b="0" i="0" dirty="0">
                  <a:solidFill>
                    <a:srgbClr val="0077AA"/>
                  </a:solidFill>
                  <a:effectLst/>
                  <a:latin typeface="Fieldwork 03 Hum Light" pitchFamily="50" charset="0"/>
                </a:rPr>
                <a:t>var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test </a:t>
              </a:r>
              <a:r>
                <a:rPr lang="en-US" sz="1200" b="0" i="0" dirty="0">
                  <a:solidFill>
                    <a:srgbClr val="A67F59"/>
                  </a:solidFill>
                  <a:effectLst/>
                  <a:latin typeface="Fieldwork 03 Hum Light" pitchFamily="50" charset="0"/>
                </a:rPr>
                <a:t>=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0055"/>
                  </a:solidFill>
                  <a:effectLst/>
                  <a:latin typeface="Fieldwork 03 Hum Light" pitchFamily="50" charset="0"/>
                </a:rPr>
                <a:t>true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;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708090"/>
                  </a:solidFill>
                  <a:effectLst/>
                  <a:latin typeface="Fieldwork 03 Hum Light" pitchFamily="50" charset="0"/>
                </a:rPr>
                <a:t>// use "var" instead of "let"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</a:p>
            <a:p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}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</a:p>
            <a:p>
              <a:r>
                <a:rPr lang="en-US" sz="1200" b="0" i="0" dirty="0">
                  <a:solidFill>
                    <a:srgbClr val="DD4A68"/>
                  </a:solidFill>
                  <a:effectLst/>
                  <a:latin typeface="Fieldwork 03 Hum Light" pitchFamily="50" charset="0"/>
                </a:rPr>
                <a:t>alert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(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test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);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708090"/>
                  </a:solidFill>
                  <a:effectLst/>
                  <a:latin typeface="Fieldwork 03 Hum Light" pitchFamily="50" charset="0"/>
                </a:rPr>
                <a:t>// true, the variable lives after if</a:t>
              </a:r>
              <a:endParaRPr lang="en-IN" sz="1200" dirty="0">
                <a:latin typeface="Fieldwork 03 Hum Light" pitchFamily="50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61E87-8437-475C-9032-B7C6CDF0789E}"/>
              </a:ext>
            </a:extLst>
          </p:cNvPr>
          <p:cNvGrpSpPr/>
          <p:nvPr/>
        </p:nvGrpSpPr>
        <p:grpSpPr>
          <a:xfrm>
            <a:off x="1989799" y="3705990"/>
            <a:ext cx="7502864" cy="1071808"/>
            <a:chOff x="1989799" y="3627413"/>
            <a:chExt cx="7502864" cy="107180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203727-124C-463E-9BF6-44CCA92FFA3F}"/>
                </a:ext>
              </a:extLst>
            </p:cNvPr>
            <p:cNvSpPr/>
            <p:nvPr/>
          </p:nvSpPr>
          <p:spPr>
            <a:xfrm>
              <a:off x="1989799" y="3627413"/>
              <a:ext cx="5973535" cy="1071808"/>
            </a:xfrm>
            <a:prstGeom prst="roundRect">
              <a:avLst>
                <a:gd name="adj" fmla="val 62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CE9B06-F8A9-421A-AB8C-8C9C3E65A438}"/>
                </a:ext>
              </a:extLst>
            </p:cNvPr>
            <p:cNvSpPr txBox="1"/>
            <p:nvPr/>
          </p:nvSpPr>
          <p:spPr>
            <a:xfrm>
              <a:off x="2427578" y="3760059"/>
              <a:ext cx="70650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077AA"/>
                  </a:solidFill>
                  <a:effectLst/>
                  <a:latin typeface="Fieldwork 03 Hum Light" pitchFamily="50" charset="0"/>
                </a:rPr>
                <a:t>if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(</a:t>
              </a:r>
              <a:r>
                <a:rPr lang="en-US" sz="1200" b="0" i="0" dirty="0">
                  <a:solidFill>
                    <a:srgbClr val="990055"/>
                  </a:solidFill>
                  <a:effectLst/>
                  <a:latin typeface="Fieldwork 03 Hum Light" pitchFamily="50" charset="0"/>
                </a:rPr>
                <a:t>true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)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{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</a:p>
            <a:p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 </a:t>
              </a:r>
              <a:r>
                <a:rPr lang="en-US" sz="1200" b="0" i="0" dirty="0">
                  <a:solidFill>
                    <a:srgbClr val="0077AA"/>
                  </a:solidFill>
                  <a:effectLst/>
                  <a:latin typeface="Fieldwork 03 Hum Light" pitchFamily="50" charset="0"/>
                </a:rPr>
                <a:t>let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test </a:t>
              </a:r>
              <a:r>
                <a:rPr lang="en-US" sz="1200" b="0" i="0" dirty="0">
                  <a:solidFill>
                    <a:srgbClr val="A67F59"/>
                  </a:solidFill>
                  <a:effectLst/>
                  <a:latin typeface="Fieldwork 03 Hum Light" pitchFamily="50" charset="0"/>
                </a:rPr>
                <a:t>=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990055"/>
                  </a:solidFill>
                  <a:effectLst/>
                  <a:latin typeface="Fieldwork 03 Hum Light" pitchFamily="50" charset="0"/>
                </a:rPr>
                <a:t>true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;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708090"/>
                  </a:solidFill>
                  <a:effectLst/>
                  <a:latin typeface="Fieldwork 03 Hum Light" pitchFamily="50" charset="0"/>
                </a:rPr>
                <a:t>// use "let“</a:t>
              </a:r>
            </a:p>
            <a:p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}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</a:p>
            <a:p>
              <a:r>
                <a:rPr lang="en-US" sz="1200" b="0" i="0" dirty="0">
                  <a:solidFill>
                    <a:srgbClr val="DD4A68"/>
                  </a:solidFill>
                  <a:effectLst/>
                  <a:latin typeface="Fieldwork 03 Hum Light" pitchFamily="50" charset="0"/>
                </a:rPr>
                <a:t>alert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(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test</a:t>
              </a:r>
              <a:r>
                <a:rPr lang="en-US" sz="1200" b="0" i="0" dirty="0">
                  <a:solidFill>
                    <a:srgbClr val="999999"/>
                  </a:solidFill>
                  <a:effectLst/>
                  <a:latin typeface="Fieldwork 03 Hum Light" pitchFamily="50" charset="0"/>
                </a:rPr>
                <a:t>);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Fieldwork 03 Hum Light" pitchFamily="50" charset="0"/>
                </a:rPr>
                <a:t> </a:t>
              </a:r>
              <a:r>
                <a:rPr lang="en-US" sz="1200" b="0" i="0" dirty="0">
                  <a:solidFill>
                    <a:srgbClr val="708090"/>
                  </a:solidFill>
                  <a:effectLst/>
                  <a:latin typeface="Fieldwork 03 Hum Light" pitchFamily="50" charset="0"/>
                </a:rPr>
                <a:t>// ReferenceError: test is not defined</a:t>
              </a:r>
              <a:endParaRPr lang="en-IN" sz="1200" dirty="0">
                <a:latin typeface="Fieldwork 03 Hum Light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2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3BEF6-5BCC-4756-ABB0-96A01134FC69}"/>
              </a:ext>
            </a:extLst>
          </p:cNvPr>
          <p:cNvSpPr txBox="1"/>
          <p:nvPr/>
        </p:nvSpPr>
        <p:spPr>
          <a:xfrm>
            <a:off x="1569785" y="1769833"/>
            <a:ext cx="442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Redeclaration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910E97-DDF7-475E-AE2B-40D5ACCB4E82}"/>
              </a:ext>
            </a:extLst>
          </p:cNvPr>
          <p:cNvSpPr/>
          <p:nvPr/>
        </p:nvSpPr>
        <p:spPr>
          <a:xfrm>
            <a:off x="1989799" y="2291201"/>
            <a:ext cx="5973535" cy="1071808"/>
          </a:xfrm>
          <a:prstGeom prst="roundRect">
            <a:avLst>
              <a:gd name="adj" fmla="val 62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203727-124C-463E-9BF6-44CCA92FFA3F}"/>
              </a:ext>
            </a:extLst>
          </p:cNvPr>
          <p:cNvSpPr/>
          <p:nvPr/>
        </p:nvSpPr>
        <p:spPr>
          <a:xfrm>
            <a:off x="1989799" y="3705990"/>
            <a:ext cx="5973535" cy="1071808"/>
          </a:xfrm>
          <a:prstGeom prst="roundRect">
            <a:avLst>
              <a:gd name="adj" fmla="val 62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23C52-CC93-40E8-BC6B-A74CE2C501B8}"/>
              </a:ext>
            </a:extLst>
          </p:cNvPr>
          <p:cNvSpPr txBox="1"/>
          <p:nvPr/>
        </p:nvSpPr>
        <p:spPr>
          <a:xfrm>
            <a:off x="2427578" y="2455793"/>
            <a:ext cx="7968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var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user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"Pete"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var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user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"John"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Redeclared</a:t>
            </a:r>
          </a:p>
          <a:p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user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John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D1E1E-E2BB-433F-BCF0-51376D664C07}"/>
              </a:ext>
            </a:extLst>
          </p:cNvPr>
          <p:cNvSpPr txBox="1"/>
          <p:nvPr/>
        </p:nvSpPr>
        <p:spPr>
          <a:xfrm>
            <a:off x="2427578" y="3910744"/>
            <a:ext cx="9184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user =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"Pete"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user =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"John"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SyntaxError: 'user' has already been declared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4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915B5-7936-4F3C-B834-DF9FB10CA9AC}"/>
              </a:ext>
            </a:extLst>
          </p:cNvPr>
          <p:cNvSpPr txBox="1"/>
          <p:nvPr/>
        </p:nvSpPr>
        <p:spPr>
          <a:xfrm>
            <a:off x="1576893" y="1788158"/>
            <a:ext cx="106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Variable Naming Rules: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2330031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ieldwork 03 Hum Light" pitchFamily="50" charset="0"/>
              </a:rPr>
              <a:t>There are two limitations on variable names in JavaScript: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423C6-2403-488A-8187-536F08C0A77B}"/>
              </a:ext>
            </a:extLst>
          </p:cNvPr>
          <p:cNvSpPr txBox="1"/>
          <p:nvPr/>
        </p:nvSpPr>
        <p:spPr>
          <a:xfrm>
            <a:off x="2007260" y="2813487"/>
            <a:ext cx="8390966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The name must contain only letters, digits, or the symbols $ and _.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The first character must not be a digit.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5BA0A5-EBC1-4E31-8DD9-64728288F283}"/>
              </a:ext>
            </a:extLst>
          </p:cNvPr>
          <p:cNvSpPr/>
          <p:nvPr/>
        </p:nvSpPr>
        <p:spPr>
          <a:xfrm>
            <a:off x="1989799" y="3663835"/>
            <a:ext cx="5973535" cy="1071808"/>
          </a:xfrm>
          <a:prstGeom prst="roundRect">
            <a:avLst>
              <a:gd name="adj" fmla="val 62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6DCA1E-C80C-4E4B-90E1-959A9B358F4C}"/>
              </a:ext>
            </a:extLst>
          </p:cNvPr>
          <p:cNvSpPr txBox="1"/>
          <p:nvPr/>
        </p:nvSpPr>
        <p:spPr>
          <a:xfrm>
            <a:off x="3155640" y="3743382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test123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  // valid name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A9AB12-A836-478D-BDBD-51095CF6BBDD}"/>
              </a:ext>
            </a:extLst>
          </p:cNvPr>
          <p:cNvSpPr txBox="1"/>
          <p:nvPr/>
        </p:nvSpPr>
        <p:spPr>
          <a:xfrm>
            <a:off x="3155640" y="4234599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a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cannot start with a digit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7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CED1F-5EB7-4DD8-875B-872248B662AA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2" name="Round Diagonal Corner of Rectangle 9">
            <a:extLst>
              <a:ext uri="{FF2B5EF4-FFF2-40B4-BE49-F238E27FC236}">
                <a16:creationId xmlns:a16="http://schemas.microsoft.com/office/drawing/2014/main" id="{3318B8A6-1431-439F-9003-6563EE4268E8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of Rectangle 9">
            <a:extLst>
              <a:ext uri="{FF2B5EF4-FFF2-40B4-BE49-F238E27FC236}">
                <a16:creationId xmlns:a16="http://schemas.microsoft.com/office/drawing/2014/main" id="{314C7254-24DF-48E1-9407-8887EABD124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8F02-4CDE-4363-8222-4863E1CE5B67}"/>
              </a:ext>
            </a:extLst>
          </p:cNvPr>
          <p:cNvSpPr txBox="1"/>
          <p:nvPr/>
        </p:nvSpPr>
        <p:spPr>
          <a:xfrm>
            <a:off x="2629360" y="512857"/>
            <a:ext cx="67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Introduction to JavaScript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52DCDCB0-56E6-4EC7-9B8F-6C812D79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1EB826DD-EB59-4870-AD4F-FB640A071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58976504-D18A-46D5-8635-E46A2BDA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EF05C-618A-4449-ACAF-AB3941B44CC0}"/>
              </a:ext>
            </a:extLst>
          </p:cNvPr>
          <p:cNvSpPr txBox="1"/>
          <p:nvPr/>
        </p:nvSpPr>
        <p:spPr>
          <a:xfrm>
            <a:off x="1857428" y="2376277"/>
            <a:ext cx="7842324" cy="9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They can be written right in a web page’s HTML and run automatically as the page loads.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648D2-9408-452F-A44C-792ED79CB713}"/>
              </a:ext>
            </a:extLst>
          </p:cNvPr>
          <p:cNvSpPr txBox="1"/>
          <p:nvPr/>
        </p:nvSpPr>
        <p:spPr>
          <a:xfrm>
            <a:off x="1857428" y="3447555"/>
            <a:ext cx="7842324" cy="21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Today, JavaScript can execute not only in the browser, but also on the server, or actually on any device that has a special program called </a:t>
            </a:r>
            <a:r>
              <a:rPr lang="en-US" sz="2000" dirty="0">
                <a:solidFill>
                  <a:srgbClr val="0059B2"/>
                </a:solidFill>
                <a:latin typeface="Arial Rounded MT Bold" panose="020F0704030504030204" pitchFamily="34" charset="0"/>
                <a:hlinkClick r:id="rId5"/>
              </a:rPr>
              <a:t>the JavaScript engine</a:t>
            </a:r>
            <a:r>
              <a:rPr lang="en-US" sz="20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35C0-BAAD-4128-B528-4DF848AC202B}"/>
              </a:ext>
            </a:extLst>
          </p:cNvPr>
          <p:cNvSpPr txBox="1"/>
          <p:nvPr/>
        </p:nvSpPr>
        <p:spPr>
          <a:xfrm>
            <a:off x="1857428" y="1514359"/>
            <a:ext cx="7842324" cy="72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333333"/>
                </a:solidFill>
                <a:latin typeface="Fieldwork 05 Geo Demibold" pitchFamily="50" charset="0"/>
              </a:rPr>
              <a:t>JavaScript</a:t>
            </a:r>
            <a:r>
              <a:rPr lang="en-US" sz="2000" dirty="0">
                <a:solidFill>
                  <a:srgbClr val="333333"/>
                </a:solidFill>
                <a:latin typeface="Fieldwork 05 Geo Demibold" pitchFamily="50" charset="0"/>
              </a:rPr>
              <a:t> was initially created to “make web pages alive”.</a:t>
            </a:r>
            <a:endParaRPr lang="en-US" sz="2000" dirty="0">
              <a:latin typeface="Fieldwork 05 Geo D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7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Fieldwork 03 Hum Light" pitchFamily="50" charset="0"/>
              </a:rPr>
              <a:t> For example: let, class, return, and function are reserved.</a:t>
            </a:r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C37DE-6B53-47C9-A032-E9D32B25CBBD}"/>
              </a:ext>
            </a:extLst>
          </p:cNvPr>
          <p:cNvSpPr/>
          <p:nvPr/>
        </p:nvSpPr>
        <p:spPr>
          <a:xfrm>
            <a:off x="3774281" y="1788182"/>
            <a:ext cx="638328" cy="33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84D8BB-532A-4483-926B-CCEE5BC1D7FB}"/>
              </a:ext>
            </a:extLst>
          </p:cNvPr>
          <p:cNvSpPr/>
          <p:nvPr/>
        </p:nvSpPr>
        <p:spPr>
          <a:xfrm>
            <a:off x="4883076" y="1788182"/>
            <a:ext cx="736674" cy="33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3D8D2-467B-41F2-B192-CB647E4C74CB}"/>
              </a:ext>
            </a:extLst>
          </p:cNvPr>
          <p:cNvSpPr txBox="1"/>
          <p:nvPr/>
        </p:nvSpPr>
        <p:spPr>
          <a:xfrm>
            <a:off x="1829024" y="1764968"/>
            <a:ext cx="758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Variables named apple and </a:t>
            </a:r>
            <a:r>
              <a:rPr lang="en-IN" dirty="0" err="1">
                <a:latin typeface="Fieldwork 03 Hum Light" pitchFamily="50" charset="0"/>
              </a:rPr>
              <a:t>AppLE</a:t>
            </a:r>
            <a:r>
              <a:rPr lang="en-IN" dirty="0">
                <a:latin typeface="Fieldwork 03 Hum Light" pitchFamily="50" charset="0"/>
              </a:rPr>
              <a:t> are two different variables.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52B-7E51-4B7F-92C2-F65AD96F74F2}"/>
              </a:ext>
            </a:extLst>
          </p:cNvPr>
          <p:cNvSpPr txBox="1"/>
          <p:nvPr/>
        </p:nvSpPr>
        <p:spPr>
          <a:xfrm>
            <a:off x="1636235" y="2321739"/>
            <a:ext cx="82697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There is a list of reserved words, which cannot be used as variable names because they are used by the language itself.</a:t>
            </a:r>
          </a:p>
          <a:p>
            <a:pPr>
              <a:buClr>
                <a:schemeClr val="accent2"/>
              </a:buClr>
            </a:pPr>
            <a:endParaRPr lang="en-IN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FA4E0-A3D4-4BF0-9E90-A799D13322B7}"/>
              </a:ext>
            </a:extLst>
          </p:cNvPr>
          <p:cNvSpPr txBox="1"/>
          <p:nvPr/>
        </p:nvSpPr>
        <p:spPr>
          <a:xfrm>
            <a:off x="1636235" y="3541189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Constants should be named in uppercase</a:t>
            </a:r>
            <a:r>
              <a:rPr lang="en-IN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81113F-95F7-4BC8-951A-E788DEE1263B}"/>
              </a:ext>
            </a:extLst>
          </p:cNvPr>
          <p:cNvSpPr/>
          <p:nvPr/>
        </p:nvSpPr>
        <p:spPr>
          <a:xfrm>
            <a:off x="1989799" y="3910521"/>
            <a:ext cx="5973535" cy="369332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5696A-0DD0-4FBD-85A9-E6CA5660FB5A}"/>
              </a:ext>
            </a:extLst>
          </p:cNvPr>
          <p:cNvSpPr txBox="1"/>
          <p:nvPr/>
        </p:nvSpPr>
        <p:spPr>
          <a:xfrm>
            <a:off x="2655632" y="3966271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const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COLOR_ORANGE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"#FF7F00"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E7137-8535-46F0-8F81-D61CC20F7E67}"/>
              </a:ext>
            </a:extLst>
          </p:cNvPr>
          <p:cNvSpPr txBox="1"/>
          <p:nvPr/>
        </p:nvSpPr>
        <p:spPr>
          <a:xfrm>
            <a:off x="1636235" y="4428248"/>
            <a:ext cx="839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Variables should always be named right – They should reflect what they represent</a:t>
            </a:r>
            <a:endParaRPr lang="en-IN" dirty="0">
              <a:latin typeface="Fieldwork 03 Hum Light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0BBAB-2099-4D3A-809F-7FDE838E2167}"/>
              </a:ext>
            </a:extLst>
          </p:cNvPr>
          <p:cNvSpPr/>
          <p:nvPr/>
        </p:nvSpPr>
        <p:spPr>
          <a:xfrm>
            <a:off x="2654599" y="3006233"/>
            <a:ext cx="5469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 For example: let, class, return, and function are reserved.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678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Data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915B5-7936-4F3C-B834-DF9FB10CA9AC}"/>
              </a:ext>
            </a:extLst>
          </p:cNvPr>
          <p:cNvSpPr txBox="1"/>
          <p:nvPr/>
        </p:nvSpPr>
        <p:spPr>
          <a:xfrm>
            <a:off x="1576893" y="1788158"/>
            <a:ext cx="106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ieldwork 04 Hum Regular" pitchFamily="50" charset="0"/>
              </a:rPr>
              <a:t>There are eight basic data types in JavaScript.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636235" y="2330031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dirty="0">
                <a:latin typeface="Fieldwork 03 Hum Light" pitchFamily="50" charset="0"/>
              </a:rPr>
              <a:t>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712629"/>
            <a:ext cx="8173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Fieldwork 03 Hum Light" pitchFamily="50" charset="0"/>
              </a:rPr>
              <a:t>The </a:t>
            </a:r>
            <a:r>
              <a:rPr lang="en-US" sz="1600" b="0" i="1" dirty="0">
                <a:effectLst/>
                <a:latin typeface="Fieldwork 03 Hum Light" pitchFamily="50" charset="0"/>
              </a:rPr>
              <a:t>number</a:t>
            </a:r>
            <a:r>
              <a:rPr lang="en-US" sz="1600" b="0" i="0" dirty="0">
                <a:effectLst/>
                <a:latin typeface="Fieldwork 03 Hum Light" pitchFamily="50" charset="0"/>
              </a:rPr>
              <a:t>  type represents both integer and floating point numbers.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DE1B12-9A74-42B4-8953-2679CE0F3BA3}"/>
              </a:ext>
            </a:extLst>
          </p:cNvPr>
          <p:cNvSpPr/>
          <p:nvPr/>
        </p:nvSpPr>
        <p:spPr>
          <a:xfrm>
            <a:off x="1989799" y="3099226"/>
            <a:ext cx="5973535" cy="526123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93231-EEBC-410E-94AE-E62A08798874}"/>
              </a:ext>
            </a:extLst>
          </p:cNvPr>
          <p:cNvSpPr txBox="1"/>
          <p:nvPr/>
        </p:nvSpPr>
        <p:spPr>
          <a:xfrm>
            <a:off x="3086099" y="3106554"/>
            <a:ext cx="6094206" cy="51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n </a:t>
            </a:r>
            <a:r>
              <a:rPr lang="pt-BR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pt-BR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123</a:t>
            </a:r>
            <a:r>
              <a:rPr lang="pt-BR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n </a:t>
            </a:r>
            <a:r>
              <a:rPr lang="pt-BR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pt-BR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12.345</a:t>
            </a:r>
            <a:r>
              <a:rPr lang="pt-BR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445A2-345B-44F5-B88D-794123E77C4C}"/>
              </a:ext>
            </a:extLst>
          </p:cNvPr>
          <p:cNvSpPr txBox="1"/>
          <p:nvPr/>
        </p:nvSpPr>
        <p:spPr>
          <a:xfrm>
            <a:off x="1910357" y="3646832"/>
            <a:ext cx="8173123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Fieldwork 03 Hum Light" pitchFamily="50" charset="0"/>
              </a:rPr>
              <a:t>Besides regular numbers, there are so-called “special numeric values” which also belong to this data type: Infinity, -Infinity and NaN.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7B242D-BA70-4EBA-964D-52BF52860FEF}"/>
              </a:ext>
            </a:extLst>
          </p:cNvPr>
          <p:cNvSpPr/>
          <p:nvPr/>
        </p:nvSpPr>
        <p:spPr>
          <a:xfrm>
            <a:off x="1989799" y="4496497"/>
            <a:ext cx="5973535" cy="567935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0A490-14EB-47A7-B17F-D9FF34F41672}"/>
              </a:ext>
            </a:extLst>
          </p:cNvPr>
          <p:cNvSpPr txBox="1"/>
          <p:nvPr/>
        </p:nvSpPr>
        <p:spPr>
          <a:xfrm>
            <a:off x="3090117" y="4486130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/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0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Infinity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C9CF1-BFB9-426C-9B86-E622BC0479F6}"/>
              </a:ext>
            </a:extLst>
          </p:cNvPr>
          <p:cNvSpPr txBox="1"/>
          <p:nvPr/>
        </p:nvSpPr>
        <p:spPr>
          <a:xfrm>
            <a:off x="3090117" y="4787433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"not a number"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/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2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+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5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</a:t>
            </a:r>
            <a:r>
              <a:rPr lang="en-US" sz="1200" b="0" i="0" dirty="0" err="1">
                <a:solidFill>
                  <a:srgbClr val="708090"/>
                </a:solidFill>
                <a:effectLst/>
                <a:latin typeface="Fieldwork 03 Hum Light" pitchFamily="50" charset="0"/>
              </a:rPr>
              <a:t>NaN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9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IN" dirty="0">
                <a:latin typeface="Fieldwork 03 Hum Light" pitchFamily="50" charset="0"/>
              </a:rPr>
              <a:t>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193892"/>
            <a:ext cx="817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A string in JavaScript must be surrounded by quotes. Either double quotes or single quotes.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A8327-4B09-416E-A421-936004EB4F4E}"/>
              </a:ext>
            </a:extLst>
          </p:cNvPr>
          <p:cNvSpPr txBox="1"/>
          <p:nvPr/>
        </p:nvSpPr>
        <p:spPr>
          <a:xfrm>
            <a:off x="1946229" y="3490598"/>
            <a:ext cx="60942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In JavaScript, there are 3 types of quotes.</a:t>
            </a:r>
          </a:p>
          <a:p>
            <a:endParaRPr lang="en-IN" sz="1600" dirty="0">
              <a:latin typeface="Fieldwork 03 Hum Light" pitchFamily="50" charset="0"/>
            </a:endParaRPr>
          </a:p>
          <a:p>
            <a:pPr lvl="1"/>
            <a:r>
              <a:rPr lang="en-IN" sz="1600" dirty="0">
                <a:latin typeface="Fieldwork 03 Hum Light" pitchFamily="50" charset="0"/>
              </a:rPr>
              <a:t>Double quotes: "Hello".</a:t>
            </a:r>
          </a:p>
          <a:p>
            <a:pPr lvl="1"/>
            <a:r>
              <a:rPr lang="en-IN" sz="1600" dirty="0">
                <a:latin typeface="Fieldwork 03 Hum Light" pitchFamily="50" charset="0"/>
              </a:rPr>
              <a:t>Single quotes: 'Hello'.</a:t>
            </a:r>
          </a:p>
          <a:p>
            <a:pPr lvl="1"/>
            <a:r>
              <a:rPr lang="en-IN" sz="1600" dirty="0">
                <a:latin typeface="Fieldwork 03 Hum Light" pitchFamily="50" charset="0"/>
              </a:rPr>
              <a:t>Backticks: `Hello`.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8E3DB7-E531-4FD5-9158-344601BB9319}"/>
              </a:ext>
            </a:extLst>
          </p:cNvPr>
          <p:cNvSpPr/>
          <p:nvPr/>
        </p:nvSpPr>
        <p:spPr>
          <a:xfrm>
            <a:off x="1989799" y="2756274"/>
            <a:ext cx="5973535" cy="542282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FEA3F-2656-4FF9-9CF7-414F0249B91A}"/>
              </a:ext>
            </a:extLst>
          </p:cNvPr>
          <p:cNvSpPr txBox="1"/>
          <p:nvPr/>
        </p:nvSpPr>
        <p:spPr>
          <a:xfrm>
            <a:off x="3086099" y="2687426"/>
            <a:ext cx="6094206" cy="611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str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"Hello"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str2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'Single quotes are ok too'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4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IN" dirty="0">
                <a:latin typeface="Fieldwork 03 Hum Light" pitchFamily="50" charset="0"/>
              </a:rPr>
              <a:t>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193892"/>
            <a:ext cx="8173123" cy="152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Fieldwork 03 Hum Light" pitchFamily="50" charset="0"/>
              </a:rPr>
              <a:t>Backticks are “extended functionality” quotes. They allow us to embed variables and expressions into a string by wrapping them in ${…},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Fieldwork 03 Hum Light" pitchFamily="50" charset="0"/>
              </a:rPr>
              <a:t>For example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AF033B-EE6A-4A04-95FB-5B83541966F7}"/>
              </a:ext>
            </a:extLst>
          </p:cNvPr>
          <p:cNvSpPr/>
          <p:nvPr/>
        </p:nvSpPr>
        <p:spPr>
          <a:xfrm>
            <a:off x="1989799" y="3771107"/>
            <a:ext cx="5973535" cy="526123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C2437-00D6-441E-9692-47D7BD603FFE}"/>
              </a:ext>
            </a:extLst>
          </p:cNvPr>
          <p:cNvSpPr txBox="1"/>
          <p:nvPr/>
        </p:nvSpPr>
        <p:spPr>
          <a:xfrm>
            <a:off x="3086099" y="3778595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name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"John"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embed a variable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`Hello,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${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name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}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!`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Hello, John!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IN" dirty="0">
                <a:latin typeface="Fieldwork 03 Hum Light" pitchFamily="50" charset="0"/>
              </a:rPr>
              <a:t>Boolean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193892"/>
            <a:ext cx="8173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The </a:t>
            </a:r>
            <a:r>
              <a:rPr lang="en-IN" sz="1600" dirty="0" err="1">
                <a:latin typeface="Fieldwork 03 Hum Light" pitchFamily="50" charset="0"/>
              </a:rPr>
              <a:t>boolean</a:t>
            </a:r>
            <a:r>
              <a:rPr lang="en-IN" sz="1600" dirty="0">
                <a:latin typeface="Fieldwork 03 Hum Light" pitchFamily="50" charset="0"/>
              </a:rPr>
              <a:t> type has only two values: true and false.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08B79-5020-4676-963A-879854425C13}"/>
              </a:ext>
            </a:extLst>
          </p:cNvPr>
          <p:cNvSpPr txBox="1"/>
          <p:nvPr/>
        </p:nvSpPr>
        <p:spPr>
          <a:xfrm>
            <a:off x="1576893" y="2671677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4"/>
            </a:pPr>
            <a:r>
              <a:rPr lang="en-IN" dirty="0">
                <a:latin typeface="Fieldwork 03 Hum Light" pitchFamily="50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37BAA-54BF-4CC4-95A7-15A84BE6947A}"/>
              </a:ext>
            </a:extLst>
          </p:cNvPr>
          <p:cNvSpPr txBox="1"/>
          <p:nvPr/>
        </p:nvSpPr>
        <p:spPr>
          <a:xfrm>
            <a:off x="1910357" y="3074839"/>
            <a:ext cx="817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It’s just a special value which represents “nothing”, “empty” or “value unknown”.</a:t>
            </a:r>
          </a:p>
          <a:p>
            <a:r>
              <a:rPr lang="en-IN" sz="1600" dirty="0">
                <a:latin typeface="Fieldwork 03 Hum Light" pitchFamily="50" charset="0"/>
              </a:rPr>
              <a:t>The code below states that age is unknown.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3A2B57-7CB9-414E-A609-09752414361C}"/>
              </a:ext>
            </a:extLst>
          </p:cNvPr>
          <p:cNvSpPr/>
          <p:nvPr/>
        </p:nvSpPr>
        <p:spPr>
          <a:xfrm>
            <a:off x="1989799" y="3639743"/>
            <a:ext cx="5973535" cy="310327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98D0B-EA35-4C47-82C8-179DDF5C3D59}"/>
              </a:ext>
            </a:extLst>
          </p:cNvPr>
          <p:cNvSpPr txBox="1"/>
          <p:nvPr/>
        </p:nvSpPr>
        <p:spPr>
          <a:xfrm>
            <a:off x="3078063" y="3645727"/>
            <a:ext cx="14979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age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null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7A552-5FD6-4124-BF7D-5077CFE9026A}"/>
              </a:ext>
            </a:extLst>
          </p:cNvPr>
          <p:cNvSpPr txBox="1"/>
          <p:nvPr/>
        </p:nvSpPr>
        <p:spPr>
          <a:xfrm>
            <a:off x="1576893" y="4057908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5"/>
            </a:pPr>
            <a:r>
              <a:rPr lang="en-IN" dirty="0">
                <a:latin typeface="Fieldwork 03 Hum Light" pitchFamily="50" charset="0"/>
              </a:rPr>
              <a:t>Undefined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FD85D-301F-4AA2-89BD-C0E3CAA3DA8C}"/>
              </a:ext>
            </a:extLst>
          </p:cNvPr>
          <p:cNvSpPr txBox="1"/>
          <p:nvPr/>
        </p:nvSpPr>
        <p:spPr>
          <a:xfrm>
            <a:off x="1910357" y="4461070"/>
            <a:ext cx="8173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If a variable is declared, but not assigned, then its value is undefined: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9E6F3C-DC5B-41B0-997B-6CA4B1889F8C}"/>
              </a:ext>
            </a:extLst>
          </p:cNvPr>
          <p:cNvSpPr/>
          <p:nvPr/>
        </p:nvSpPr>
        <p:spPr>
          <a:xfrm>
            <a:off x="1989799" y="4848730"/>
            <a:ext cx="5973535" cy="406102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EBAEA-EB9B-4B9A-AE88-9729AD22EC4D}"/>
              </a:ext>
            </a:extLst>
          </p:cNvPr>
          <p:cNvSpPr txBox="1"/>
          <p:nvPr/>
        </p:nvSpPr>
        <p:spPr>
          <a:xfrm>
            <a:off x="3078063" y="4793167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age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age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shows "undefined"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6" name="Round Diagonal Corner of Rectangle 9">
            <a:extLst>
              <a:ext uri="{FF2B5EF4-FFF2-40B4-BE49-F238E27FC236}">
                <a16:creationId xmlns:a16="http://schemas.microsoft.com/office/drawing/2014/main" id="{71EBF28E-D908-4CBD-A621-19CFFFDAC92F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 </a:t>
            </a:r>
            <a:r>
              <a:rPr lang="en-IN" dirty="0" err="1">
                <a:solidFill>
                  <a:srgbClr val="333333"/>
                </a:solidFill>
                <a:latin typeface="Fieldwork 04 Hum Regular" pitchFamily="50" charset="0"/>
              </a:rPr>
              <a:t>typeof</a:t>
            </a: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 operator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193892"/>
            <a:ext cx="8173123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Fieldwork 03 Hum Light" pitchFamily="50" charset="0"/>
              </a:rPr>
              <a:t>The </a:t>
            </a:r>
            <a:r>
              <a:rPr lang="en-IN" sz="1600" dirty="0" err="1">
                <a:latin typeface="Fieldwork 05 Geo Demibold" pitchFamily="50" charset="0"/>
              </a:rPr>
              <a:t>typeof</a:t>
            </a:r>
            <a:r>
              <a:rPr lang="en-IN" sz="1600" dirty="0">
                <a:latin typeface="Fieldwork 03 Hum Light" pitchFamily="50" charset="0"/>
              </a:rPr>
              <a:t> operator returns the type of the argument. It’s useful when we want to process values of different types differently or just want to do a quick check.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0F737-FB72-47BD-97AD-D90369F52CD0}"/>
              </a:ext>
            </a:extLst>
          </p:cNvPr>
          <p:cNvSpPr txBox="1"/>
          <p:nvPr/>
        </p:nvSpPr>
        <p:spPr>
          <a:xfrm>
            <a:off x="1910357" y="3267945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It supports two forms of syntax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D8DC3-8832-4C95-AB17-E314189D2F58}"/>
              </a:ext>
            </a:extLst>
          </p:cNvPr>
          <p:cNvSpPr txBox="1"/>
          <p:nvPr/>
        </p:nvSpPr>
        <p:spPr>
          <a:xfrm>
            <a:off x="2409651" y="3598117"/>
            <a:ext cx="6094206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As an operator: typeof x.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As a function: typeof(x).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1E475-99ED-440E-B810-2510570E71D5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Data Types</a:t>
            </a:r>
          </a:p>
        </p:txBody>
      </p:sp>
    </p:spTree>
    <p:extLst>
      <p:ext uri="{BB962C8B-B14F-4D97-AF65-F5344CB8AC3E}">
        <p14:creationId xmlns:p14="http://schemas.microsoft.com/office/powerpoint/2010/main" val="289168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alert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BC11D-24AE-44B4-88E9-5C4A813AD86D}"/>
              </a:ext>
            </a:extLst>
          </p:cNvPr>
          <p:cNvSpPr txBox="1"/>
          <p:nvPr/>
        </p:nvSpPr>
        <p:spPr>
          <a:xfrm>
            <a:off x="1910357" y="2193892"/>
            <a:ext cx="8173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This one we’ve seen already. It shows a message and waits for the user to press “OK”.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68301B2-9168-4957-A529-3AE9C16AE018}"/>
              </a:ext>
            </a:extLst>
          </p:cNvPr>
          <p:cNvSpPr/>
          <p:nvPr/>
        </p:nvSpPr>
        <p:spPr>
          <a:xfrm>
            <a:off x="1989799" y="2543201"/>
            <a:ext cx="5973535" cy="289576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24DA6-3599-4EB2-8B55-FA8B99FF029E}"/>
              </a:ext>
            </a:extLst>
          </p:cNvPr>
          <p:cNvSpPr txBox="1"/>
          <p:nvPr/>
        </p:nvSpPr>
        <p:spPr>
          <a:xfrm>
            <a:off x="3155640" y="2548861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"Hello"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4EF38-AACD-4E44-BCF3-33B0C0BD76C5}"/>
              </a:ext>
            </a:extLst>
          </p:cNvPr>
          <p:cNvSpPr txBox="1"/>
          <p:nvPr/>
        </p:nvSpPr>
        <p:spPr>
          <a:xfrm>
            <a:off x="1636235" y="2857362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prompt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B48843-BA1B-4C1D-8A9D-2F57637D5DCD}"/>
              </a:ext>
            </a:extLst>
          </p:cNvPr>
          <p:cNvSpPr/>
          <p:nvPr/>
        </p:nvSpPr>
        <p:spPr>
          <a:xfrm>
            <a:off x="1989799" y="3610657"/>
            <a:ext cx="5973535" cy="289576"/>
          </a:xfrm>
          <a:prstGeom prst="roundRect">
            <a:avLst>
              <a:gd name="adj" fmla="val 18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65CBE-3C61-43BA-B322-8E261D388F6A}"/>
              </a:ext>
            </a:extLst>
          </p:cNvPr>
          <p:cNvSpPr txBox="1"/>
          <p:nvPr/>
        </p:nvSpPr>
        <p:spPr>
          <a:xfrm>
            <a:off x="3137405" y="3587714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result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prompt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title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default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]);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Interaction: alert, prompt, confirm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61896-9A53-47B9-AD4E-367332C9F280}"/>
              </a:ext>
            </a:extLst>
          </p:cNvPr>
          <p:cNvSpPr txBox="1"/>
          <p:nvPr/>
        </p:nvSpPr>
        <p:spPr>
          <a:xfrm>
            <a:off x="1910357" y="3228463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The function prompt accepts two arguments: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0F79-E908-4D55-A129-10EA5A352E85}"/>
              </a:ext>
            </a:extLst>
          </p:cNvPr>
          <p:cNvSpPr txBox="1"/>
          <p:nvPr/>
        </p:nvSpPr>
        <p:spPr>
          <a:xfrm>
            <a:off x="1937585" y="4562597"/>
            <a:ext cx="8522746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It shows a modal window with a text message, an input field for the visitor, and the buttons OK/Cancel.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F7C6-613F-414F-8A12-B0A827C5EB16}"/>
              </a:ext>
            </a:extLst>
          </p:cNvPr>
          <p:cNvSpPr txBox="1"/>
          <p:nvPr/>
        </p:nvSpPr>
        <p:spPr>
          <a:xfrm>
            <a:off x="1937585" y="3821440"/>
            <a:ext cx="8797066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Fieldwork 03 Hum Light" pitchFamily="50" charset="0"/>
              </a:rPr>
              <a:t>The square brackets around default in the syntax above denote that the parameter is optional, not required. Some IE versions do require it.</a:t>
            </a:r>
          </a:p>
        </p:txBody>
      </p:sp>
    </p:spTree>
    <p:extLst>
      <p:ext uri="{BB962C8B-B14F-4D97-AF65-F5344CB8AC3E}">
        <p14:creationId xmlns:p14="http://schemas.microsoft.com/office/powerpoint/2010/main" val="1091758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8141B-A426-4D92-B2C1-62110F613EA3}"/>
              </a:ext>
            </a:extLst>
          </p:cNvPr>
          <p:cNvSpPr txBox="1"/>
          <p:nvPr/>
        </p:nvSpPr>
        <p:spPr>
          <a:xfrm>
            <a:off x="1576893" y="1790730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confirm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7701E-2188-4E09-BD0D-7808974E629F}"/>
              </a:ext>
            </a:extLst>
          </p:cNvPr>
          <p:cNvSpPr txBox="1"/>
          <p:nvPr/>
        </p:nvSpPr>
        <p:spPr>
          <a:xfrm>
            <a:off x="1914555" y="2187163"/>
            <a:ext cx="83210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The confirm() method displays a dialog box with a message, an OK button, and a Cancel button.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endParaRPr lang="en-IN" sz="1600" dirty="0"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latin typeface="Fieldwork 03 Hum Light" pitchFamily="50" charset="0"/>
              </a:rPr>
              <a:t>The confirm() method returns true if the user clicked "OK", otherwise 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Interaction: alert, prompt, confirm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D3B6D6-D2F5-467E-9E56-EE9B2A238941}"/>
              </a:ext>
            </a:extLst>
          </p:cNvPr>
          <p:cNvSpPr/>
          <p:nvPr/>
        </p:nvSpPr>
        <p:spPr>
          <a:xfrm>
            <a:off x="1989799" y="3291481"/>
            <a:ext cx="7978060" cy="206017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F1153-F931-47C2-9308-8007C4E7CFDA}"/>
              </a:ext>
            </a:extLst>
          </p:cNvPr>
          <p:cNvSpPr txBox="1"/>
          <p:nvPr/>
        </p:nvSpPr>
        <p:spPr>
          <a:xfrm>
            <a:off x="3162242" y="3272377"/>
            <a:ext cx="392143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&lt;script&gt;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function </a:t>
            </a:r>
            <a:r>
              <a:rPr lang="en-IN" sz="1200" dirty="0" err="1">
                <a:solidFill>
                  <a:schemeClr val="accent1"/>
                </a:solidFill>
                <a:latin typeface="Fieldwork 03 Hum Light" pitchFamily="50" charset="0"/>
              </a:rPr>
              <a:t>myFunction</a:t>
            </a:r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() {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let text = "Press a button!\</a:t>
            </a:r>
            <a:r>
              <a:rPr lang="en-IN" sz="1200" dirty="0" err="1">
                <a:solidFill>
                  <a:schemeClr val="accent1"/>
                </a:solidFill>
                <a:latin typeface="Fieldwork 03 Hum Light" pitchFamily="50" charset="0"/>
              </a:rPr>
              <a:t>nEither</a:t>
            </a:r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OK or Cancel.";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if (confirm(text) == true) {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  text = "You pressed OK!";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} else {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  text = "You </a:t>
            </a:r>
            <a:r>
              <a:rPr lang="en-IN" sz="1200" dirty="0" err="1">
                <a:solidFill>
                  <a:schemeClr val="accent1"/>
                </a:solidFill>
                <a:latin typeface="Fieldwork 03 Hum Light" pitchFamily="50" charset="0"/>
              </a:rPr>
              <a:t>canceled</a:t>
            </a:r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!";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}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 </a:t>
            </a:r>
            <a:r>
              <a:rPr lang="en-IN" sz="1200" dirty="0" err="1">
                <a:solidFill>
                  <a:schemeClr val="accent1"/>
                </a:solidFill>
                <a:latin typeface="Fieldwork 03 Hum Light" pitchFamily="50" charset="0"/>
              </a:rPr>
              <a:t>document.getElementById</a:t>
            </a:r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("demo").</a:t>
            </a:r>
            <a:r>
              <a:rPr lang="en-IN" sz="1200" dirty="0" err="1">
                <a:solidFill>
                  <a:schemeClr val="accent1"/>
                </a:solidFill>
                <a:latin typeface="Fieldwork 03 Hum Light" pitchFamily="50" charset="0"/>
              </a:rPr>
              <a:t>innerHTML</a:t>
            </a:r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 = text;</a:t>
            </a:r>
          </a:p>
          <a:p>
            <a:r>
              <a:rPr lang="en-IN" sz="1200" dirty="0">
                <a:solidFill>
                  <a:schemeClr val="accent1"/>
                </a:solidFill>
                <a:latin typeface="Fieldwork 03 Hum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09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26ADE-22E6-433D-B7FF-29186AD96715}"/>
              </a:ext>
            </a:extLst>
          </p:cNvPr>
          <p:cNvSpPr txBox="1"/>
          <p:nvPr/>
        </p:nvSpPr>
        <p:spPr>
          <a:xfrm>
            <a:off x="1569786" y="1743726"/>
            <a:ext cx="8390966" cy="152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4 Hum Regular" pitchFamily="50" charset="0"/>
              </a:rPr>
              <a:t>Most of the time, operators and functions automatically convert the values given to them to the right type.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4 Hum Regular" pitchFamily="50" charset="0"/>
              </a:rPr>
              <a:t>There are also cases when we need to explicitly convert a value to the expected type.</a:t>
            </a:r>
            <a:endParaRPr lang="en-US" sz="1600" dirty="0">
              <a:solidFill>
                <a:srgbClr val="333333"/>
              </a:solidFill>
              <a:latin typeface="Fieldwork 04 Hum Regular" pitchFamily="50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Fieldwork 04 Hum Regular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Type Conversion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2918328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String Conversion</a:t>
            </a:r>
            <a:r>
              <a:rPr lang="en-IN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808971"/>
            <a:ext cx="8103765" cy="107721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E669C-C8A5-47B5-B4D7-7D415ABB4373}"/>
              </a:ext>
            </a:extLst>
          </p:cNvPr>
          <p:cNvSpPr txBox="1"/>
          <p:nvPr/>
        </p:nvSpPr>
        <p:spPr>
          <a:xfrm>
            <a:off x="2950538" y="3838153"/>
            <a:ext cx="7699786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value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true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typeof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value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</a:t>
            </a:r>
            <a:r>
              <a:rPr lang="en-US" sz="1200" b="0" i="0" dirty="0" err="1">
                <a:solidFill>
                  <a:srgbClr val="708090"/>
                </a:solidFill>
                <a:effectLst/>
                <a:latin typeface="Fieldwork 03 Hum Light" pitchFamily="50" charset="0"/>
              </a:rPr>
              <a:t>boolean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value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String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value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now value is a string "true"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typeof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value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string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B5290-06D4-4F5C-B5DD-10AA7C5347AD}"/>
              </a:ext>
            </a:extLst>
          </p:cNvPr>
          <p:cNvSpPr txBox="1"/>
          <p:nvPr/>
        </p:nvSpPr>
        <p:spPr>
          <a:xfrm>
            <a:off x="1895148" y="3379667"/>
            <a:ext cx="753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String conversion happens when we need the string form of a value.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0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Type Conversion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IN" dirty="0">
                <a:solidFill>
                  <a:srgbClr val="333333"/>
                </a:solidFill>
                <a:latin typeface="Fieldwork 04 Hum Regular" pitchFamily="50" charset="0"/>
              </a:rPr>
              <a:t>Numeric Conversion</a:t>
            </a:r>
            <a:r>
              <a:rPr lang="en-IN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216447"/>
            <a:ext cx="8103765" cy="41951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B0A7A-278A-4162-916B-49552F2843CD}"/>
              </a:ext>
            </a:extLst>
          </p:cNvPr>
          <p:cNvSpPr txBox="1"/>
          <p:nvPr/>
        </p:nvSpPr>
        <p:spPr>
          <a:xfrm>
            <a:off x="1895148" y="2266358"/>
            <a:ext cx="8689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600" dirty="0">
                <a:latin typeface="Fieldwork 03 Hum Light" pitchFamily="50" charset="0"/>
              </a:rPr>
              <a:t>Numeric conversion happens in mathematical functions and expressions automatically.</a:t>
            </a:r>
          </a:p>
          <a:p>
            <a:pPr>
              <a:buClr>
                <a:schemeClr val="accent2"/>
              </a:buClr>
            </a:pPr>
            <a:endParaRPr lang="en-IN" sz="1600" dirty="0">
              <a:latin typeface="Fieldwork 03 Hum Light" pitchFamily="50" charset="0"/>
            </a:endParaRPr>
          </a:p>
          <a:p>
            <a:pPr>
              <a:buClr>
                <a:schemeClr val="accent2"/>
              </a:buClr>
            </a:pPr>
            <a:r>
              <a:rPr lang="en-IN" sz="1600" dirty="0">
                <a:latin typeface="Fieldwork 03 Hum Light" pitchFamily="50" charset="0"/>
              </a:rPr>
              <a:t>      For example, when division / is applied to non-numbers: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BA751-771B-4B94-854D-A8A2975D662C}"/>
              </a:ext>
            </a:extLst>
          </p:cNvPr>
          <p:cNvSpPr txBox="1"/>
          <p:nvPr/>
        </p:nvSpPr>
        <p:spPr>
          <a:xfrm>
            <a:off x="2950538" y="3260715"/>
            <a:ext cx="7957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"6"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/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"2"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3, strings are converted to numbers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77319-44E0-4661-9F04-B06625655158}"/>
              </a:ext>
            </a:extLst>
          </p:cNvPr>
          <p:cNvSpPr txBox="1"/>
          <p:nvPr/>
        </p:nvSpPr>
        <p:spPr>
          <a:xfrm>
            <a:off x="1895149" y="3850408"/>
            <a:ext cx="8414922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Fieldwork 03 Hum Light" pitchFamily="50" charset="0"/>
              </a:rPr>
              <a:t>Explicit conversion is usually required when we read a value from a string-based source like a text form but expect a number to be entered.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CED1F-5EB7-4DD8-875B-872248B662AA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2" name="Round Diagonal Corner of Rectangle 9">
            <a:extLst>
              <a:ext uri="{FF2B5EF4-FFF2-40B4-BE49-F238E27FC236}">
                <a16:creationId xmlns:a16="http://schemas.microsoft.com/office/drawing/2014/main" id="{3318B8A6-1431-439F-9003-6563EE4268E8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of Rectangle 9">
            <a:extLst>
              <a:ext uri="{FF2B5EF4-FFF2-40B4-BE49-F238E27FC236}">
                <a16:creationId xmlns:a16="http://schemas.microsoft.com/office/drawing/2014/main" id="{314C7254-24DF-48E1-9407-8887EABD124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8F02-4CDE-4363-8222-4863E1CE5B67}"/>
              </a:ext>
            </a:extLst>
          </p:cNvPr>
          <p:cNvSpPr txBox="1"/>
          <p:nvPr/>
        </p:nvSpPr>
        <p:spPr>
          <a:xfrm>
            <a:off x="2629360" y="512857"/>
            <a:ext cx="67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Introduction to JavaScript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52DCDCB0-56E6-4EC7-9B8F-6C812D79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1EB826DD-EB59-4870-AD4F-FB640A071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58976504-D18A-46D5-8635-E46A2BDA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235C0-BAAD-4128-B528-4DF848AC202B}"/>
              </a:ext>
            </a:extLst>
          </p:cNvPr>
          <p:cNvSpPr txBox="1"/>
          <p:nvPr/>
        </p:nvSpPr>
        <p:spPr>
          <a:xfrm>
            <a:off x="1857428" y="1722131"/>
            <a:ext cx="7842324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Fieldwork 05 Geo Demibold" pitchFamily="50" charset="0"/>
              </a:rPr>
              <a:t>The browser has an embedded engine sometimes called a “JavaScript virtual machine”.</a:t>
            </a:r>
            <a:endParaRPr lang="en-IN" sz="2000" dirty="0">
              <a:latin typeface="Fieldwork 05 Geo Demibold" pitchFamily="50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Fieldwork 05 Geo Demibold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41F24-9967-4F19-8A0F-FA424A797673}"/>
              </a:ext>
            </a:extLst>
          </p:cNvPr>
          <p:cNvSpPr txBox="1"/>
          <p:nvPr/>
        </p:nvSpPr>
        <p:spPr>
          <a:xfrm>
            <a:off x="3054709" y="3038210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Fieldwork 04 Hum Regular" pitchFamily="50" charset="0"/>
              </a:rPr>
              <a:t> V8 – in Chrome</a:t>
            </a:r>
          </a:p>
          <a:p>
            <a:endParaRPr lang="en-IN" dirty="0">
              <a:latin typeface="Fieldwork 04 Hum Regular" pitchFamily="50" charset="0"/>
            </a:endParaRPr>
          </a:p>
          <a:p>
            <a:r>
              <a:rPr lang="en-IN" b="0" i="0" dirty="0">
                <a:effectLst/>
                <a:latin typeface="Fieldwork 04 Hum Regular" pitchFamily="50" charset="0"/>
              </a:rPr>
              <a:t>Spider</a:t>
            </a:r>
            <a:r>
              <a:rPr lang="en-IN" dirty="0">
                <a:latin typeface="Fieldwork 04 Hum Regular" pitchFamily="50" charset="0"/>
              </a:rPr>
              <a:t>Monkey </a:t>
            </a:r>
            <a:r>
              <a:rPr lang="en-IN" b="0" i="0" dirty="0">
                <a:effectLst/>
                <a:latin typeface="Fieldwork 04 Hum Regular" pitchFamily="50" charset="0"/>
              </a:rPr>
              <a:t>– in Firefox.</a:t>
            </a:r>
          </a:p>
          <a:p>
            <a:endParaRPr lang="en-IN" dirty="0">
              <a:latin typeface="Fieldwork 04 Hum Regular" pitchFamily="50" charset="0"/>
            </a:endParaRPr>
          </a:p>
          <a:p>
            <a:r>
              <a:rPr lang="en-IN" b="0" i="0" dirty="0">
                <a:effectLst/>
                <a:latin typeface="Fieldwork 04 Hum Regular" pitchFamily="50" charset="0"/>
              </a:rPr>
              <a:t>Chakra </a:t>
            </a:r>
            <a:r>
              <a:rPr lang="en-IN" dirty="0">
                <a:latin typeface="Fieldwork 04 Hum Regular" pitchFamily="50" charset="0"/>
              </a:rPr>
              <a:t> - IE</a:t>
            </a:r>
            <a:endParaRPr lang="en-IN" b="0" i="0" dirty="0">
              <a:effectLst/>
              <a:latin typeface="Fieldwork 04 Hum Regular" pitchFamily="50" charset="0"/>
            </a:endParaRPr>
          </a:p>
          <a:p>
            <a:endParaRPr lang="en-IN" dirty="0">
              <a:latin typeface="Fieldwork 04 Hum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Type Conversion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274792"/>
            <a:ext cx="8103765" cy="667779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6E8B3-EF72-4623-AC80-0B80C96B7EC7}"/>
              </a:ext>
            </a:extLst>
          </p:cNvPr>
          <p:cNvSpPr txBox="1"/>
          <p:nvPr/>
        </p:nvSpPr>
        <p:spPr>
          <a:xfrm>
            <a:off x="1895148" y="1819877"/>
            <a:ext cx="8334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600" dirty="0">
                <a:latin typeface="Fieldwork 03 Hum Light" pitchFamily="50" charset="0"/>
              </a:rPr>
              <a:t>We can use the Number(value) function to explicitly convert a value to a number: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9246A-4935-490B-B050-A657240DFBF9}"/>
              </a:ext>
            </a:extLst>
          </p:cNvPr>
          <p:cNvSpPr txBox="1"/>
          <p:nvPr/>
        </p:nvSpPr>
        <p:spPr>
          <a:xfrm>
            <a:off x="3584100" y="2296140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str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"123"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49947-02EE-490B-A95D-C86321F0D63D}"/>
              </a:ext>
            </a:extLst>
          </p:cNvPr>
          <p:cNvSpPr txBox="1"/>
          <p:nvPr/>
        </p:nvSpPr>
        <p:spPr>
          <a:xfrm>
            <a:off x="3584100" y="2586582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num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Number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str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becomes a number 123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A7999-799C-4914-838E-0A0ED6C3A6FC}"/>
              </a:ext>
            </a:extLst>
          </p:cNvPr>
          <p:cNvSpPr txBox="1"/>
          <p:nvPr/>
        </p:nvSpPr>
        <p:spPr>
          <a:xfrm>
            <a:off x="1576893" y="3045729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IN" sz="1600" dirty="0">
                <a:solidFill>
                  <a:srgbClr val="333333"/>
                </a:solidFill>
                <a:latin typeface="Fieldwork 04 Hum Regular" pitchFamily="50" charset="0"/>
              </a:rPr>
              <a:t>Boolean Conversion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8B682-0FA5-478E-BBCC-01F57C99B863}"/>
              </a:ext>
            </a:extLst>
          </p:cNvPr>
          <p:cNvSpPr txBox="1"/>
          <p:nvPr/>
        </p:nvSpPr>
        <p:spPr>
          <a:xfrm>
            <a:off x="2312816" y="3440033"/>
            <a:ext cx="9184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The conversion rule</a:t>
            </a:r>
            <a:r>
              <a:rPr lang="en-IN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1535DA-B7FF-4ED8-8738-34D8FA53585F}"/>
              </a:ext>
            </a:extLst>
          </p:cNvPr>
          <p:cNvSpPr/>
          <p:nvPr/>
        </p:nvSpPr>
        <p:spPr>
          <a:xfrm>
            <a:off x="2362650" y="3809916"/>
            <a:ext cx="4986106" cy="152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600" dirty="0">
                <a:latin typeface="Fieldwork 03 Hum Light" pitchFamily="50" charset="0"/>
              </a:rPr>
              <a:t>Values that are intuitively “empty”, like 0, an empty string, null, undefined, and </a:t>
            </a:r>
            <a:r>
              <a:rPr lang="en-IN" sz="1600" dirty="0" err="1">
                <a:latin typeface="Fieldwork 03 Hum Light" pitchFamily="50" charset="0"/>
              </a:rPr>
              <a:t>NaN</a:t>
            </a:r>
            <a:r>
              <a:rPr lang="en-IN" sz="1600" dirty="0">
                <a:latin typeface="Fieldwork 03 Hum Light" pitchFamily="50" charset="0"/>
              </a:rPr>
              <a:t>, become false.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600" dirty="0">
                <a:latin typeface="Fieldwork 03 Hum Light" pitchFamily="50" charset="0"/>
              </a:rPr>
              <a:t>Other values become true.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867E4C-E9B0-494F-9B93-CC3E73D566DE}"/>
              </a:ext>
            </a:extLst>
          </p:cNvPr>
          <p:cNvSpPr/>
          <p:nvPr/>
        </p:nvSpPr>
        <p:spPr>
          <a:xfrm>
            <a:off x="7273255" y="3609026"/>
            <a:ext cx="2843868" cy="155859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73A4C-C168-49C9-BD5D-2FBCACD4BAFA}"/>
              </a:ext>
            </a:extLst>
          </p:cNvPr>
          <p:cNvSpPr txBox="1"/>
          <p:nvPr/>
        </p:nvSpPr>
        <p:spPr>
          <a:xfrm>
            <a:off x="7411059" y="3735987"/>
            <a:ext cx="2645293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Boolean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true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Boolean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0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false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Boolean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"hello"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true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Boolean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false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3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Operators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962397"/>
            <a:ext cx="7667537" cy="266259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569AC-4BE1-418F-A010-20022B6E122C}"/>
              </a:ext>
            </a:extLst>
          </p:cNvPr>
          <p:cNvSpPr txBox="1"/>
          <p:nvPr/>
        </p:nvSpPr>
        <p:spPr>
          <a:xfrm>
            <a:off x="1681780" y="1777739"/>
            <a:ext cx="8435342" cy="11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Fieldwork 03 Hum Light" pitchFamily="50" charset="0"/>
              </a:rPr>
              <a:t>In JavaScript, an operator is a special symbol used to perform operations on operands (values and variables).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Fieldwork 03 Hum Light" pitchFamily="50" charset="0"/>
              </a:rPr>
              <a:t>     </a:t>
            </a:r>
            <a:r>
              <a:rPr lang="en-US" sz="1600" b="0" i="0" dirty="0">
                <a:effectLst/>
                <a:latin typeface="Fieldwork 03 Hum Light" pitchFamily="50" charset="0"/>
              </a:rPr>
              <a:t>For example,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664FE-3B49-402B-8399-505CF1DA83F4}"/>
              </a:ext>
            </a:extLst>
          </p:cNvPr>
          <p:cNvSpPr txBox="1"/>
          <p:nvPr/>
        </p:nvSpPr>
        <p:spPr>
          <a:xfrm>
            <a:off x="3416451" y="2963148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Fieldwork 03 Hum Light" pitchFamily="50" charset="0"/>
              </a:rPr>
              <a:t>2 + 3; 	//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D0EBA-6C19-4520-932F-6A95E4FE87FB}"/>
              </a:ext>
            </a:extLst>
          </p:cNvPr>
          <p:cNvSpPr txBox="1"/>
          <p:nvPr/>
        </p:nvSpPr>
        <p:spPr>
          <a:xfrm>
            <a:off x="1681780" y="3414225"/>
            <a:ext cx="417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Types of operators: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86B71-532E-42E0-93C6-8E6CE9AF1843}"/>
              </a:ext>
            </a:extLst>
          </p:cNvPr>
          <p:cNvSpPr txBox="1"/>
          <p:nvPr/>
        </p:nvSpPr>
        <p:spPr>
          <a:xfrm>
            <a:off x="2740592" y="3764270"/>
            <a:ext cx="2706717" cy="152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Assignment Operators</a:t>
            </a: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Arithmetic Operators</a:t>
            </a: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Comparison Operators</a:t>
            </a: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Logical Operators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0872E-1662-4B76-AF74-78E124B96811}"/>
              </a:ext>
            </a:extLst>
          </p:cNvPr>
          <p:cNvSpPr/>
          <p:nvPr/>
        </p:nvSpPr>
        <p:spPr>
          <a:xfrm>
            <a:off x="6171432" y="3759744"/>
            <a:ext cx="3279976" cy="1153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latin typeface="Fieldwork 03 Hum Light" pitchFamily="50" charset="0"/>
              </a:rPr>
              <a:t>Bitwise Operators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latin typeface="Fieldwork 03 Hum Light" pitchFamily="50" charset="0"/>
              </a:rPr>
              <a:t>String Operators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latin typeface="Fieldwork 03 Hum Light" pitchFamily="50" charset="0"/>
              </a:rPr>
              <a:t>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645415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569AC-4BE1-418F-A010-20022B6E122C}"/>
              </a:ext>
            </a:extLst>
          </p:cNvPr>
          <p:cNvSpPr txBox="1"/>
          <p:nvPr/>
        </p:nvSpPr>
        <p:spPr>
          <a:xfrm>
            <a:off x="1681780" y="1777739"/>
            <a:ext cx="22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latin typeface="Fieldwork 03 Hum Light" pitchFamily="50" charset="0"/>
              </a:rPr>
              <a:t>Assignment operators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5ECCA3-D2E8-410C-8FCB-ADFB6D0E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101" y="1575392"/>
            <a:ext cx="6604745" cy="35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1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569AC-4BE1-418F-A010-20022B6E122C}"/>
              </a:ext>
            </a:extLst>
          </p:cNvPr>
          <p:cNvSpPr txBox="1"/>
          <p:nvPr/>
        </p:nvSpPr>
        <p:spPr>
          <a:xfrm>
            <a:off x="1681780" y="1777739"/>
            <a:ext cx="22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dirty="0">
                <a:latin typeface="Fieldwork 03 Hum Light" pitchFamily="50" charset="0"/>
              </a:rPr>
              <a:t>Arithmetic operators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37DA0-D3D0-45A6-9CC0-A8253BE10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62" y="1572018"/>
            <a:ext cx="6097683" cy="37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2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569AC-4BE1-418F-A010-20022B6E122C}"/>
              </a:ext>
            </a:extLst>
          </p:cNvPr>
          <p:cNvSpPr txBox="1"/>
          <p:nvPr/>
        </p:nvSpPr>
        <p:spPr>
          <a:xfrm>
            <a:off x="1681779" y="1777739"/>
            <a:ext cx="321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>
                <a:latin typeface="Fieldwork 03 Hum Light" pitchFamily="50" charset="0"/>
              </a:rPr>
              <a:t>Comparison operators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06306-2190-4E6F-85AB-8B2677678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223" y="1566862"/>
            <a:ext cx="4988622" cy="37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B06DCE-2312-45F8-BEBC-F3C7C006B30D}"/>
              </a:ext>
            </a:extLst>
          </p:cNvPr>
          <p:cNvSpPr txBox="1"/>
          <p:nvPr/>
        </p:nvSpPr>
        <p:spPr>
          <a:xfrm>
            <a:off x="1636235" y="517920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569AC-4BE1-418F-A010-20022B6E122C}"/>
              </a:ext>
            </a:extLst>
          </p:cNvPr>
          <p:cNvSpPr txBox="1"/>
          <p:nvPr/>
        </p:nvSpPr>
        <p:spPr>
          <a:xfrm>
            <a:off x="1681780" y="1777739"/>
            <a:ext cx="22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4"/>
            </a:pPr>
            <a:r>
              <a:rPr lang="en-US" dirty="0">
                <a:latin typeface="Fieldwork 03 Hum Light" pitchFamily="50" charset="0"/>
              </a:rPr>
              <a:t>Logical operators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B400E8-B0D9-43F5-86CE-229BBFAAE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88" y="1567884"/>
            <a:ext cx="6095375" cy="22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1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299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eldwork 04 Hum Regular" pitchFamily="50" charset="0"/>
              </a:rPr>
              <a:t>If else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7E91AC-5638-4C98-AFD8-517675A78A12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76193D1-A4FC-4CD5-A9FD-005D14D0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0" y="2086655"/>
            <a:ext cx="852069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statement executes a statement or block of code if a condition is satisfied.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F2ECA-8B6E-4572-95E9-69A1E6C1FD4C}"/>
              </a:ext>
            </a:extLst>
          </p:cNvPr>
          <p:cNvSpPr txBox="1"/>
          <p:nvPr/>
        </p:nvSpPr>
        <p:spPr>
          <a:xfrm>
            <a:off x="2455798" y="25455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IN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Fieldwork 03 Hum Light" pitchFamily="50" charset="0"/>
              </a:rPr>
              <a:t>if(condition) </a:t>
            </a:r>
          </a:p>
          <a:p>
            <a:pPr>
              <a:buClr>
                <a:schemeClr val="accent2"/>
              </a:buClr>
            </a:pPr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Fieldwork 03 Hum Light" pitchFamily="50" charset="0"/>
              </a:rPr>
              <a:t>	</a:t>
            </a:r>
            <a:r>
              <a:rPr lang="en-IN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Fieldwork 03 Hum Light" pitchFamily="50" charset="0"/>
              </a:rPr>
              <a:t>statement;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0EBE2D2-F7A4-4D3C-A3D2-ECA8435D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0" y="3145696"/>
            <a:ext cx="925285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can be any valid expression. In general, the condition evaluates to a </a:t>
            </a:r>
            <a:r>
              <a:rPr lang="en-US" altLang="en-US" sz="1600" dirty="0">
                <a:latin typeface="Fieldwork 03 Hum Light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value, either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F821A4-B20D-42C1-9908-3109639E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0" y="3852018"/>
            <a:ext cx="838125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In case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evaluates to a non-Boolean value, JavaScript implicitly converts its result into a Boolean value by calling the </a:t>
            </a:r>
            <a:r>
              <a:rPr lang="en-US" altLang="en-US" sz="1600" dirty="0">
                <a:latin typeface="Fieldwork 03 Hum Light" pitchFamily="50" charset="0"/>
              </a:rPr>
              <a:t>Boolean()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function.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1C54D66-7C50-46B7-AA49-4C705E0A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1" y="4538868"/>
            <a:ext cx="827220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If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evaluates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is executed. Otherwise, the control is passed to the next statement that follows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statement.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3449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299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eldwork 04 Hum Regular" pitchFamily="50" charset="0"/>
              </a:rPr>
              <a:t>If else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7E91AC-5638-4C98-AFD8-517675A78A12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EE0E15-CBDD-4B08-A79D-A98E55535B90}"/>
              </a:ext>
            </a:extLst>
          </p:cNvPr>
          <p:cNvSpPr/>
          <p:nvPr/>
        </p:nvSpPr>
        <p:spPr>
          <a:xfrm>
            <a:off x="2892167" y="1959022"/>
            <a:ext cx="5488435" cy="102880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D8D334-072E-431F-84B1-B38E281090F5}"/>
              </a:ext>
            </a:extLst>
          </p:cNvPr>
          <p:cNvSpPr txBox="1"/>
          <p:nvPr/>
        </p:nvSpPr>
        <p:spPr>
          <a:xfrm>
            <a:off x="3047827" y="1972166"/>
            <a:ext cx="48294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if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( condition ) {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// statement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(when condition evaluates to true)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}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else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{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	// statement (when condition evaluates to false)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B565E3B-1F76-464E-B6DA-A1AB10E1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244" y="3183657"/>
            <a:ext cx="37720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Fieldwork 04 Hum Regular" pitchFamily="50" charset="0"/>
              </a:rPr>
              <a:t>You can chain the if else 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eldwork 04 Hum Regular" pitchFamily="50" charset="0"/>
              </a:rPr>
              <a:t>:-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Fieldwork 04 Hum Regular" pitchFamily="50" charset="0"/>
              </a:rPr>
              <a:t>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28AA4E-68BF-407C-9914-7BF9A26ABC2A}"/>
              </a:ext>
            </a:extLst>
          </p:cNvPr>
          <p:cNvSpPr/>
          <p:nvPr/>
        </p:nvSpPr>
        <p:spPr>
          <a:xfrm>
            <a:off x="2892167" y="3557762"/>
            <a:ext cx="5488435" cy="176549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B1149-2FC9-4BB6-A389-E880D001DCD3}"/>
              </a:ext>
            </a:extLst>
          </p:cNvPr>
          <p:cNvSpPr txBox="1"/>
          <p:nvPr/>
        </p:nvSpPr>
        <p:spPr>
          <a:xfrm>
            <a:off x="4192268" y="3568933"/>
            <a:ext cx="2888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if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(condition_1) {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// </a:t>
            </a:r>
            <a:r>
              <a:rPr lang="en-US" sz="1200" b="0" i="1" dirty="0" err="1">
                <a:solidFill>
                  <a:srgbClr val="928374"/>
                </a:solidFill>
                <a:effectLst/>
                <a:latin typeface="Fieldwork 03 Hum Light" pitchFamily="50" charset="0"/>
              </a:rPr>
              <a:t>statments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}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else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if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(condition_2) {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// </a:t>
            </a:r>
            <a:r>
              <a:rPr lang="en-US" sz="1200" b="0" i="1" dirty="0" err="1">
                <a:solidFill>
                  <a:srgbClr val="928374"/>
                </a:solidFill>
                <a:effectLst/>
                <a:latin typeface="Fieldwork 03 Hum Light" pitchFamily="50" charset="0"/>
              </a:rPr>
              <a:t>statments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}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else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{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1" dirty="0">
                <a:solidFill>
                  <a:srgbClr val="928374"/>
                </a:solidFill>
                <a:effectLst/>
                <a:latin typeface="Fieldwork 03 Hum Light" pitchFamily="50" charset="0"/>
              </a:rPr>
              <a:t>// </a:t>
            </a:r>
            <a:r>
              <a:rPr lang="en-US" sz="1200" b="0" i="1" dirty="0" err="1">
                <a:solidFill>
                  <a:srgbClr val="928374"/>
                </a:solidFill>
                <a:effectLst/>
                <a:latin typeface="Fieldwork 03 Hum Light" pitchFamily="50" charset="0"/>
              </a:rPr>
              <a:t>statments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03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7E91AC-5638-4C98-AFD8-517675A78A12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EE0E15-CBDD-4B08-A79D-A98E55535B90}"/>
              </a:ext>
            </a:extLst>
          </p:cNvPr>
          <p:cNvSpPr/>
          <p:nvPr/>
        </p:nvSpPr>
        <p:spPr>
          <a:xfrm>
            <a:off x="2892167" y="2313665"/>
            <a:ext cx="5488435" cy="1137629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1F0F15-28C8-41E8-989A-EF0596C4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244" y="1601257"/>
            <a:ext cx="449944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if else shortcut: conditional operator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190CE-AA2A-4D26-8730-780BD1917D65}"/>
              </a:ext>
            </a:extLst>
          </p:cNvPr>
          <p:cNvSpPr txBox="1"/>
          <p:nvPr/>
        </p:nvSpPr>
        <p:spPr>
          <a:xfrm>
            <a:off x="3732324" y="2502728"/>
            <a:ext cx="3905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Fieldwork 03 Hum Light" pitchFamily="50" charset="0"/>
              </a:rPr>
              <a:t>condition ? expression_1 : expression_2</a:t>
            </a:r>
            <a:endParaRPr lang="en-IN" sz="1200" dirty="0">
              <a:solidFill>
                <a:schemeClr val="accent3">
                  <a:lumMod val="50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6FC70-C436-4380-B068-3C1D372D39BF}"/>
              </a:ext>
            </a:extLst>
          </p:cNvPr>
          <p:cNvSpPr txBox="1"/>
          <p:nvPr/>
        </p:nvSpPr>
        <p:spPr>
          <a:xfrm>
            <a:off x="3736999" y="2968790"/>
            <a:ext cx="3905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B4934"/>
                </a:solidFill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chemeClr val="accent4">
                    <a:lumMod val="75000"/>
                  </a:schemeClr>
                </a:solidFill>
                <a:effectLst/>
                <a:latin typeface="Fieldwork 03 Hum Light" pitchFamily="50" charset="0"/>
              </a:rPr>
              <a:t>allowRegister = age &gt;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18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chemeClr val="accent4">
                    <a:lumMod val="75000"/>
                  </a:schemeClr>
                </a:solidFill>
                <a:effectLst/>
                <a:latin typeface="Fieldwork 03 Hum Light" pitchFamily="50" charset="0"/>
              </a:rPr>
              <a:t>?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true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chemeClr val="accent4">
                    <a:lumMod val="75000"/>
                  </a:schemeClr>
                </a:solidFill>
                <a:effectLst/>
                <a:latin typeface="Fieldwork 03 Hum Light" pitchFamily="50" charset="0"/>
              </a:rPr>
              <a:t>: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false</a:t>
            </a:r>
            <a:r>
              <a:rPr lang="en-IN" sz="1200" b="0" i="0" dirty="0">
                <a:solidFill>
                  <a:schemeClr val="accent4">
                    <a:lumMod val="75000"/>
                  </a:schemeClr>
                </a:solidFill>
                <a:effectLst/>
                <a:latin typeface="Fieldwork 03 Hum Light" pitchFamily="50" charset="0"/>
              </a:rPr>
              <a:t>;</a:t>
            </a:r>
            <a:endParaRPr lang="en-IN" sz="1200" dirty="0">
              <a:solidFill>
                <a:schemeClr val="accent4">
                  <a:lumMod val="75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18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Switch case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5987235" y="2266358"/>
            <a:ext cx="4129888" cy="29012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FE8C7-3404-4ADB-97BB-D6FCBCE8CA95}"/>
              </a:ext>
            </a:extLst>
          </p:cNvPr>
          <p:cNvSpPr txBox="1"/>
          <p:nvPr/>
        </p:nvSpPr>
        <p:spPr>
          <a:xfrm>
            <a:off x="6280006" y="2470493"/>
            <a:ext cx="609420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(expression) {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value_1: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    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statement_1;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     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value_2: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     s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tatement_2;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     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value_3: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    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statement_3;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     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n-US" sz="1200" dirty="0">
                <a:solidFill>
                  <a:srgbClr val="EBDBB2"/>
                </a:solidFill>
                <a:latin typeface="Courier New" panose="02070309020205020404" pitchFamily="49" charset="0"/>
              </a:rPr>
              <a:t>	   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default_statement;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200" dirty="0">
              <a:solidFill>
                <a:srgbClr val="7030A0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87E4A1E-0A8E-4673-B68B-4C4DB248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48" y="2269335"/>
            <a:ext cx="3909875" cy="189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statement is a flow-control statement that is similar to the </a:t>
            </a:r>
            <a:r>
              <a:rPr lang="en-US" altLang="en-US" sz="1600" dirty="0">
                <a:latin typeface="Fieldwork 03 Hum Light" pitchFamily="50" charset="0"/>
              </a:rPr>
              <a:t>if else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statement. You 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statement to control the complex conditional operations.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4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CED1F-5EB7-4DD8-875B-872248B662AA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2" name="Round Diagonal Corner of Rectangle 9">
            <a:extLst>
              <a:ext uri="{FF2B5EF4-FFF2-40B4-BE49-F238E27FC236}">
                <a16:creationId xmlns:a16="http://schemas.microsoft.com/office/drawing/2014/main" id="{3318B8A6-1431-439F-9003-6563EE4268E8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of Rectangle 9">
            <a:extLst>
              <a:ext uri="{FF2B5EF4-FFF2-40B4-BE49-F238E27FC236}">
                <a16:creationId xmlns:a16="http://schemas.microsoft.com/office/drawing/2014/main" id="{314C7254-24DF-48E1-9407-8887EABD124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8F02-4CDE-4363-8222-4863E1CE5B67}"/>
              </a:ext>
            </a:extLst>
          </p:cNvPr>
          <p:cNvSpPr txBox="1"/>
          <p:nvPr/>
        </p:nvSpPr>
        <p:spPr>
          <a:xfrm>
            <a:off x="1996474" y="512857"/>
            <a:ext cx="819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How JavaScript internally works?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52DCDCB0-56E6-4EC7-9B8F-6C812D79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1EB826DD-EB59-4870-AD4F-FB640A071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58976504-D18A-46D5-8635-E46A2BDA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235C0-BAAD-4128-B528-4DF848AC202B}"/>
              </a:ext>
            </a:extLst>
          </p:cNvPr>
          <p:cNvSpPr txBox="1"/>
          <p:nvPr/>
        </p:nvSpPr>
        <p:spPr>
          <a:xfrm>
            <a:off x="1532244" y="1833084"/>
            <a:ext cx="784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eldwork 04 Hum Regular" pitchFamily="50" charset="0"/>
              </a:rPr>
              <a:t>Here’s a general overview of how a JS engine works:</a:t>
            </a:r>
            <a:endParaRPr lang="en-IN" sz="2000" dirty="0">
              <a:latin typeface="Fieldwork 04 Hum Regular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A35C6A-5F21-470F-B5A9-799913E87990}"/>
              </a:ext>
            </a:extLst>
          </p:cNvPr>
          <p:cNvSpPr/>
          <p:nvPr/>
        </p:nvSpPr>
        <p:spPr>
          <a:xfrm>
            <a:off x="2583346" y="2686841"/>
            <a:ext cx="2032000" cy="508072"/>
          </a:xfrm>
          <a:prstGeom prst="roundRect">
            <a:avLst/>
          </a:prstGeom>
          <a:solidFill>
            <a:srgbClr val="1E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EFAF6B-954A-4804-BCF7-634F63385F02}"/>
              </a:ext>
            </a:extLst>
          </p:cNvPr>
          <p:cNvSpPr/>
          <p:nvPr/>
        </p:nvSpPr>
        <p:spPr>
          <a:xfrm>
            <a:off x="7180107" y="2667000"/>
            <a:ext cx="2032000" cy="508072"/>
          </a:xfrm>
          <a:prstGeom prst="roundRect">
            <a:avLst/>
          </a:prstGeom>
          <a:solidFill>
            <a:srgbClr val="1E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A69E21-7D4F-4255-8A01-301893D2548B}"/>
              </a:ext>
            </a:extLst>
          </p:cNvPr>
          <p:cNvSpPr/>
          <p:nvPr/>
        </p:nvSpPr>
        <p:spPr>
          <a:xfrm>
            <a:off x="5185103" y="2667000"/>
            <a:ext cx="1425247" cy="547755"/>
          </a:xfrm>
          <a:prstGeom prst="roundRect">
            <a:avLst/>
          </a:prstGeom>
          <a:solidFill>
            <a:srgbClr val="1E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AC300-2CB0-4D27-8896-F94C511E9074}"/>
              </a:ext>
            </a:extLst>
          </p:cNvPr>
          <p:cNvSpPr/>
          <p:nvPr/>
        </p:nvSpPr>
        <p:spPr>
          <a:xfrm>
            <a:off x="5185103" y="3556123"/>
            <a:ext cx="1425247" cy="547755"/>
          </a:xfrm>
          <a:prstGeom prst="roundRect">
            <a:avLst/>
          </a:prstGeom>
          <a:solidFill>
            <a:srgbClr val="1E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FA9757-44E1-463B-9607-DB92D4A3FB60}"/>
              </a:ext>
            </a:extLst>
          </p:cNvPr>
          <p:cNvSpPr/>
          <p:nvPr/>
        </p:nvSpPr>
        <p:spPr>
          <a:xfrm>
            <a:off x="5185103" y="4445246"/>
            <a:ext cx="1425247" cy="547755"/>
          </a:xfrm>
          <a:prstGeom prst="roundRect">
            <a:avLst/>
          </a:prstGeom>
          <a:solidFill>
            <a:srgbClr val="1E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FD55FF-21CB-4EC9-B213-37103CC05AA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615346" y="2940877"/>
            <a:ext cx="5697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086388-F2D7-499A-B726-EAE84B68D3A4}"/>
              </a:ext>
            </a:extLst>
          </p:cNvPr>
          <p:cNvCxnSpPr>
            <a:cxnSpLocks/>
          </p:cNvCxnSpPr>
          <p:nvPr/>
        </p:nvCxnSpPr>
        <p:spPr>
          <a:xfrm>
            <a:off x="6610350" y="2940877"/>
            <a:ext cx="5697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03230F-41FB-4F2F-BE06-EBCFF553BF1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897727" y="4103878"/>
            <a:ext cx="0" cy="341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C480BD-4168-4B2E-81E7-31B497DF3E5D}"/>
              </a:ext>
            </a:extLst>
          </p:cNvPr>
          <p:cNvSpPr txBox="1"/>
          <p:nvPr/>
        </p:nvSpPr>
        <p:spPr>
          <a:xfrm>
            <a:off x="2655503" y="2694655"/>
            <a:ext cx="1874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/>
                </a:solidFill>
                <a:latin typeface="Fieldwork 05 Geo Demibold" pitchFamily="50" charset="0"/>
              </a:rPr>
              <a:t>JavaScript Source Code</a:t>
            </a:r>
            <a:endParaRPr lang="en-IN" sz="1300" dirty="0">
              <a:solidFill>
                <a:schemeClr val="accent2"/>
              </a:solidFill>
              <a:latin typeface="Fieldwork 05 Geo Demibold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575FA4-F89E-4841-879C-16FD1926BE45}"/>
              </a:ext>
            </a:extLst>
          </p:cNvPr>
          <p:cNvSpPr txBox="1"/>
          <p:nvPr/>
        </p:nvSpPr>
        <p:spPr>
          <a:xfrm>
            <a:off x="4960651" y="2755001"/>
            <a:ext cx="1874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/>
                </a:solidFill>
                <a:latin typeface="Fieldwork 05 Geo Demibold" pitchFamily="50" charset="0"/>
              </a:rPr>
              <a:t>Parser</a:t>
            </a:r>
            <a:endParaRPr lang="en-IN" sz="1300" dirty="0">
              <a:solidFill>
                <a:schemeClr val="accent2"/>
              </a:solidFill>
              <a:latin typeface="Fieldwork 05 Geo Demibold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AC663A-AC4A-4DED-AE0F-A215A3BD0436}"/>
              </a:ext>
            </a:extLst>
          </p:cNvPr>
          <p:cNvSpPr txBox="1"/>
          <p:nvPr/>
        </p:nvSpPr>
        <p:spPr>
          <a:xfrm>
            <a:off x="7259032" y="2679255"/>
            <a:ext cx="1874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/>
                </a:solidFill>
                <a:latin typeface="Fieldwork 05 Geo Demibold" pitchFamily="50" charset="0"/>
              </a:rPr>
              <a:t>Abstract Syntax Tree (AST)</a:t>
            </a:r>
            <a:endParaRPr lang="en-IN" sz="1300" dirty="0">
              <a:solidFill>
                <a:schemeClr val="accent2"/>
              </a:solidFill>
              <a:latin typeface="Fieldwork 05 Geo Demibold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39B95-6085-4917-890F-3D29AEC25A0D}"/>
              </a:ext>
            </a:extLst>
          </p:cNvPr>
          <p:cNvSpPr txBox="1"/>
          <p:nvPr/>
        </p:nvSpPr>
        <p:spPr>
          <a:xfrm>
            <a:off x="4959355" y="3649672"/>
            <a:ext cx="1874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/>
                </a:solidFill>
                <a:latin typeface="Fieldwork 05 Geo Demibold" pitchFamily="50" charset="0"/>
              </a:rPr>
              <a:t>Interpreter</a:t>
            </a:r>
            <a:endParaRPr lang="en-IN" sz="1300" dirty="0">
              <a:solidFill>
                <a:schemeClr val="accent2"/>
              </a:solidFill>
              <a:latin typeface="Fieldwork 05 Geo Demibold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6D068-C9BA-4233-9670-D29DC9B28B65}"/>
              </a:ext>
            </a:extLst>
          </p:cNvPr>
          <p:cNvSpPr txBox="1"/>
          <p:nvPr/>
        </p:nvSpPr>
        <p:spPr>
          <a:xfrm>
            <a:off x="4959355" y="4572102"/>
            <a:ext cx="1874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/>
                </a:solidFill>
                <a:latin typeface="Fieldwork 05 Geo Demibold" pitchFamily="50" charset="0"/>
              </a:rPr>
              <a:t>Compiler</a:t>
            </a:r>
            <a:endParaRPr lang="en-IN" sz="1300" dirty="0">
              <a:solidFill>
                <a:schemeClr val="accent2"/>
              </a:solidFill>
              <a:latin typeface="Fieldwork 05 Geo Demibold" pitchFamily="50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A42748B-A077-48EB-A8AC-B5D9EFE93BB9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rot="5400000">
            <a:off x="6854705" y="2214720"/>
            <a:ext cx="384425" cy="229838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While Loop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216447"/>
            <a:ext cx="7954501" cy="148977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B0A7A-278A-4162-916B-49552F2843CD}"/>
              </a:ext>
            </a:extLst>
          </p:cNvPr>
          <p:cNvSpPr txBox="1"/>
          <p:nvPr/>
        </p:nvSpPr>
        <p:spPr>
          <a:xfrm>
            <a:off x="1895148" y="2266358"/>
            <a:ext cx="8221975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The JavaScript </a:t>
            </a:r>
            <a:r>
              <a:rPr lang="en-US" altLang="en-US" sz="1600" dirty="0">
                <a:latin typeface="Fieldwork 03 Hum Light" pitchFamily="50" charset="0"/>
              </a:rPr>
              <a:t>while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 statement creates a loop that executes a block of code as long as the test condition evaluates to </a:t>
            </a:r>
            <a:r>
              <a:rPr lang="en-US" altLang="en-US" sz="1600" dirty="0">
                <a:latin typeface="Fieldwork 03 Hum Light" pitchFamily="50" charset="0"/>
              </a:rPr>
              <a:t>true. 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2A5CA-6975-4085-88DF-26D181FC8720}"/>
              </a:ext>
            </a:extLst>
          </p:cNvPr>
          <p:cNvSpPr txBox="1"/>
          <p:nvPr/>
        </p:nvSpPr>
        <p:spPr>
          <a:xfrm>
            <a:off x="3023854" y="3451294"/>
            <a:ext cx="60205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count = 1; 			// Initialization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(count &lt; 10) { 		// Condition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console.log(count);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count +=2;			// Increment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8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Do-While Loop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216447"/>
            <a:ext cx="8103765" cy="148977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4C24971-EB9B-4D81-9C4B-FEA0E05B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2" y="2342846"/>
            <a:ext cx="8337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do-while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loop statement creates a loop that executes a block of code until a test condition evaluates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D666-1B53-47D3-B14A-91B17B3CA882}"/>
              </a:ext>
            </a:extLst>
          </p:cNvPr>
          <p:cNvSpPr txBox="1"/>
          <p:nvPr/>
        </p:nvSpPr>
        <p:spPr>
          <a:xfrm>
            <a:off x="2818424" y="3437862"/>
            <a:ext cx="6040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count = 0; 		// Initialization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count++; 		// Increment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console.log('count is:' + count);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(count &lt; 10);	// Condition</a:t>
            </a:r>
            <a:endParaRPr lang="en-IN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74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Loop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428999"/>
            <a:ext cx="7954501" cy="183089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7357F5E-ACE7-4B4A-A33E-523D2928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2" y="2351074"/>
            <a:ext cx="82833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 JavaScript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loop statement allows you to create a loop with three optional expressions.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8CA6-0EC2-4AD6-8BB4-DAE1A9044D18}"/>
              </a:ext>
            </a:extLst>
          </p:cNvPr>
          <p:cNvSpPr txBox="1"/>
          <p:nvPr/>
        </p:nvSpPr>
        <p:spPr>
          <a:xfrm>
            <a:off x="2267024" y="4532778"/>
            <a:ext cx="7272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(let counter = 1; counter &lt; 5; counter++) { 	console.log('Inside the loop:' + counter);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  } console.log('Outside the loop:' + counter);</a:t>
            </a:r>
            <a:endParaRPr lang="en-IN" sz="12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56EBD-2C54-45FE-B8D1-64F598B60A63}"/>
              </a:ext>
            </a:extLst>
          </p:cNvPr>
          <p:cNvSpPr txBox="1"/>
          <p:nvPr/>
        </p:nvSpPr>
        <p:spPr>
          <a:xfrm>
            <a:off x="2267024" y="3540533"/>
            <a:ext cx="7272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FB493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</a:rPr>
              <a:t>var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 counter = 1; counter &lt; 5; counter++) { 	console.log('Inside the loop:' + counter);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  } console.log('Outside the loop:' + counter);</a:t>
            </a:r>
            <a:endParaRPr lang="en-IN" sz="1200" dirty="0">
              <a:solidFill>
                <a:srgbClr val="7030A0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1AE213A6-3D8B-4EF0-BF07-87842C6D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1" y="3084858"/>
            <a:ext cx="82833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Guess the 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2681654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Loop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154587"/>
            <a:ext cx="7954501" cy="2980788"/>
          </a:xfrm>
          <a:prstGeom prst="roundRect">
            <a:avLst>
              <a:gd name="adj" fmla="val 713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E118B-6DF6-4AC4-A440-C12F6506C386}"/>
              </a:ext>
            </a:extLst>
          </p:cNvPr>
          <p:cNvSpPr txBox="1"/>
          <p:nvPr/>
        </p:nvSpPr>
        <p:spPr>
          <a:xfrm>
            <a:off x="2369205" y="2448036"/>
            <a:ext cx="8743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var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j = 1;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for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(; j &lt; 10; j += 2) { 		// without initialization.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console.log(j);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0E6FD-CFFA-48F7-B281-2F7B639BE769}"/>
              </a:ext>
            </a:extLst>
          </p:cNvPr>
          <p:cNvSpPr txBox="1"/>
          <p:nvPr/>
        </p:nvSpPr>
        <p:spPr>
          <a:xfrm>
            <a:off x="2438104" y="3910253"/>
            <a:ext cx="828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for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(let j = 1;; j += 2) {       // without condition.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console.log(j);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if (j &gt; 10) {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  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break;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}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86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Loop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210337"/>
            <a:ext cx="7954501" cy="177174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8DC27-A053-4286-B7E7-BA0F30A77FFA}"/>
              </a:ext>
            </a:extLst>
          </p:cNvPr>
          <p:cNvSpPr txBox="1"/>
          <p:nvPr/>
        </p:nvSpPr>
        <p:spPr>
          <a:xfrm>
            <a:off x="2276435" y="2421619"/>
            <a:ext cx="7428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j = 1; </a:t>
            </a:r>
          </a:p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for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(;;) {          // without any expression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if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(j &gt; 10)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     </a:t>
            </a:r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break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;</a:t>
            </a:r>
          </a:p>
          <a:p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    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console.log(j); </a:t>
            </a:r>
          </a:p>
          <a:p>
            <a:r>
              <a:rPr lang="en-US" sz="1200" dirty="0">
                <a:solidFill>
                  <a:srgbClr val="7030A0"/>
                </a:solidFill>
                <a:latin typeface="Fieldwork 03 Hum Light" pitchFamily="50" charset="0"/>
              </a:rPr>
              <a:t>      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j += 2;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65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Break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135722"/>
            <a:ext cx="7954501" cy="160772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C7A633E-500B-4087-86EA-ED360366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2" y="2251688"/>
            <a:ext cx="8283389" cy="78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The </a:t>
            </a:r>
            <a:r>
              <a:rPr lang="en-US" altLang="en-US" sz="1600" dirty="0">
                <a:latin typeface="Fieldwork 03 Hum Light" pitchFamily="50" charset="0"/>
              </a:rPr>
              <a:t>break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 statement terminates the loop immediately and passes control over the next statement after the loop.</a:t>
            </a:r>
            <a:r>
              <a:rPr lang="en-US" altLang="en-US" sz="1600" dirty="0">
                <a:latin typeface="Fieldwork 03 Hum Light" pitchFamily="50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88BC4-995E-4A45-B665-1D52853543C3}"/>
              </a:ext>
            </a:extLst>
          </p:cNvPr>
          <p:cNvSpPr txBox="1"/>
          <p:nvPr/>
        </p:nvSpPr>
        <p:spPr>
          <a:xfrm>
            <a:off x="2649071" y="3294562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for</a:t>
            </a:r>
            <a:r>
              <a:rPr lang="nn-NO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(var i = 1; i &lt; 10; i++) {</a:t>
            </a:r>
          </a:p>
          <a:p>
            <a:r>
              <a:rPr lang="nn-NO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if (i % 3 == 0) { </a:t>
            </a:r>
          </a:p>
          <a:p>
            <a:r>
              <a:rPr lang="nn-NO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break; </a:t>
            </a:r>
          </a:p>
          <a:p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    } </a:t>
            </a:r>
          </a:p>
          <a:p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 </a:t>
            </a:r>
          </a:p>
          <a:p>
            <a:r>
              <a:rPr lang="nn-NO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console.log(i); 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65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Break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375980"/>
            <a:ext cx="7954501" cy="2254339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856CF-7138-47F4-B999-DBC7D4FBA425}"/>
              </a:ext>
            </a:extLst>
          </p:cNvPr>
          <p:cNvSpPr txBox="1"/>
          <p:nvPr/>
        </p:nvSpPr>
        <p:spPr>
          <a:xfrm>
            <a:off x="2677646" y="2457817"/>
            <a:ext cx="7704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let iterations = 0;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top: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for (let </a:t>
            </a:r>
            <a:r>
              <a:rPr lang="en-IN" sz="1200" b="0" i="0" dirty="0" err="1">
                <a:solidFill>
                  <a:srgbClr val="7030A0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= 0; </a:t>
            </a:r>
            <a:r>
              <a:rPr lang="en-IN" sz="1200" b="0" i="0" dirty="0" err="1">
                <a:solidFill>
                  <a:srgbClr val="7030A0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&lt; 5; </a:t>
            </a:r>
            <a:r>
              <a:rPr lang="en-IN" sz="1200" b="0" i="0" dirty="0" err="1">
                <a:solidFill>
                  <a:srgbClr val="7030A0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++) {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for (let j = 0; j &lt; 5; </a:t>
            </a:r>
            <a:r>
              <a:rPr lang="en-IN" sz="1200" b="0" i="0" dirty="0" err="1">
                <a:solidFill>
                  <a:srgbClr val="7030A0"/>
                </a:solidFill>
                <a:effectLst/>
                <a:latin typeface="Fieldwork 03 Hum Light" pitchFamily="50" charset="0"/>
              </a:rPr>
              <a:t>j++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) { 	  			    iterations++;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   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if (</a:t>
            </a:r>
            <a:r>
              <a:rPr lang="en-IN" sz="1200" b="0" i="0" dirty="0" err="1">
                <a:solidFill>
                  <a:srgbClr val="7030A0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 === 2 &amp;&amp; j === 2) {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	 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break top;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	   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 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 </a:t>
            </a:r>
          </a:p>
          <a:p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console.log(iterations); 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0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Continue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3135722"/>
            <a:ext cx="7954501" cy="202682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C7A633E-500B-4087-86EA-ED360366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2" y="2251688"/>
            <a:ext cx="8283389" cy="78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The </a:t>
            </a:r>
            <a:r>
              <a:rPr lang="en-US" altLang="en-US" sz="1600" dirty="0">
                <a:latin typeface="Fieldwork 03 Hum Light" pitchFamily="50" charset="0"/>
              </a:rPr>
              <a:t>continue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 statement skips the current iteration of a loop and immediately jumps to the next one.</a:t>
            </a:r>
            <a:r>
              <a:rPr lang="en-US" altLang="en-US" sz="1600" dirty="0">
                <a:latin typeface="Fieldwork 03 Hum Light" pitchFamily="50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AA124-EBFB-4C03-B5D1-127DEEAFB507}"/>
              </a:ext>
            </a:extLst>
          </p:cNvPr>
          <p:cNvSpPr txBox="1"/>
          <p:nvPr/>
        </p:nvSpPr>
        <p:spPr>
          <a:xfrm>
            <a:off x="2778162" y="3256629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let s = 'This is a JavaScript continue statement demo.';</a:t>
            </a:r>
          </a:p>
          <a:p>
            <a:r>
              <a:rPr lang="en-IN" sz="1200" dirty="0">
                <a:solidFill>
                  <a:srgbClr val="7030A0"/>
                </a:solidFill>
              </a:rPr>
              <a:t>let counter = 0;</a:t>
            </a:r>
          </a:p>
          <a:p>
            <a:r>
              <a:rPr lang="en-IN" sz="1200" dirty="0">
                <a:solidFill>
                  <a:srgbClr val="7030A0"/>
                </a:solidFill>
              </a:rPr>
              <a:t>for (let </a:t>
            </a:r>
            <a:r>
              <a:rPr lang="en-IN" sz="1200" dirty="0" err="1">
                <a:solidFill>
                  <a:srgbClr val="7030A0"/>
                </a:solidFill>
              </a:rPr>
              <a:t>i</a:t>
            </a:r>
            <a:r>
              <a:rPr lang="en-IN" sz="1200" dirty="0">
                <a:solidFill>
                  <a:srgbClr val="7030A0"/>
                </a:solidFill>
              </a:rPr>
              <a:t> = 0; </a:t>
            </a:r>
            <a:r>
              <a:rPr lang="en-IN" sz="1200" dirty="0" err="1">
                <a:solidFill>
                  <a:srgbClr val="7030A0"/>
                </a:solidFill>
              </a:rPr>
              <a:t>i</a:t>
            </a:r>
            <a:r>
              <a:rPr lang="en-IN" sz="1200" dirty="0">
                <a:solidFill>
                  <a:srgbClr val="7030A0"/>
                </a:solidFill>
              </a:rPr>
              <a:t> &lt; </a:t>
            </a:r>
            <a:r>
              <a:rPr lang="en-IN" sz="1200" dirty="0" err="1">
                <a:solidFill>
                  <a:srgbClr val="7030A0"/>
                </a:solidFill>
              </a:rPr>
              <a:t>s.length</a:t>
            </a:r>
            <a:r>
              <a:rPr lang="en-IN" sz="1200" dirty="0">
                <a:solidFill>
                  <a:srgbClr val="7030A0"/>
                </a:solidFill>
              </a:rPr>
              <a:t>; </a:t>
            </a:r>
            <a:r>
              <a:rPr lang="en-IN" sz="1200" dirty="0" err="1">
                <a:solidFill>
                  <a:srgbClr val="7030A0"/>
                </a:solidFill>
              </a:rPr>
              <a:t>i</a:t>
            </a:r>
            <a:r>
              <a:rPr lang="en-IN" sz="1200" dirty="0">
                <a:solidFill>
                  <a:srgbClr val="7030A0"/>
                </a:solidFill>
              </a:rPr>
              <a:t>++) {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if (</a:t>
            </a:r>
            <a:r>
              <a:rPr lang="en-IN" sz="1200" dirty="0" err="1">
                <a:solidFill>
                  <a:srgbClr val="7030A0"/>
                </a:solidFill>
              </a:rPr>
              <a:t>s.charAt</a:t>
            </a:r>
            <a:r>
              <a:rPr lang="en-IN" sz="1200" dirty="0">
                <a:solidFill>
                  <a:srgbClr val="7030A0"/>
                </a:solidFill>
              </a:rPr>
              <a:t>(</a:t>
            </a:r>
            <a:r>
              <a:rPr lang="en-IN" sz="1200" dirty="0" err="1">
                <a:solidFill>
                  <a:srgbClr val="7030A0"/>
                </a:solidFill>
              </a:rPr>
              <a:t>i</a:t>
            </a:r>
            <a:r>
              <a:rPr lang="en-IN" sz="1200" dirty="0">
                <a:solidFill>
                  <a:srgbClr val="7030A0"/>
                </a:solidFill>
              </a:rPr>
              <a:t>) != 's') {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    continue;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n-IN" sz="1200" dirty="0">
                <a:solidFill>
                  <a:srgbClr val="7030A0"/>
                </a:solidFill>
              </a:rPr>
              <a:t>counter++;</a:t>
            </a:r>
          </a:p>
          <a:p>
            <a:r>
              <a:rPr lang="en-IN" sz="1200" dirty="0">
                <a:solidFill>
                  <a:srgbClr val="7030A0"/>
                </a:solidFill>
              </a:rPr>
              <a:t>}</a:t>
            </a:r>
          </a:p>
          <a:p>
            <a:r>
              <a:rPr lang="en-IN" sz="1200" dirty="0">
                <a:solidFill>
                  <a:srgbClr val="7030A0"/>
                </a:solidFill>
              </a:rPr>
              <a:t>console.log('The number of s found in the string is ' + counter);</a:t>
            </a:r>
          </a:p>
        </p:txBody>
      </p:sp>
    </p:spTree>
    <p:extLst>
      <p:ext uri="{BB962C8B-B14F-4D97-AF65-F5344CB8AC3E}">
        <p14:creationId xmlns:p14="http://schemas.microsoft.com/office/powerpoint/2010/main" val="2932079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35" name="Round Diagonal Corner of Rectangle 9">
            <a:extLst>
              <a:ext uri="{FF2B5EF4-FFF2-40B4-BE49-F238E27FC236}">
                <a16:creationId xmlns:a16="http://schemas.microsoft.com/office/drawing/2014/main" id="{D23DF319-127A-4D16-AC19-15EC17DDD221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BCDE30-0F90-4141-BB20-944856FA23EE}"/>
              </a:ext>
            </a:extLst>
          </p:cNvPr>
          <p:cNvSpPr txBox="1"/>
          <p:nvPr/>
        </p:nvSpPr>
        <p:spPr>
          <a:xfrm>
            <a:off x="1576893" y="1816033"/>
            <a:ext cx="839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Fieldwork 04 Hum Regular" pitchFamily="50" charset="0"/>
              </a:rPr>
              <a:t>Continue Statement</a:t>
            </a:r>
            <a:r>
              <a:rPr lang="en-IN" sz="16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US" altLang="en-US" sz="1600" dirty="0">
              <a:latin typeface="Fieldwork 03 Hum Light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7A651-9DEF-4B24-B283-1AC107A1A2DE}"/>
              </a:ext>
            </a:extLst>
          </p:cNvPr>
          <p:cNvSpPr/>
          <p:nvPr/>
        </p:nvSpPr>
        <p:spPr>
          <a:xfrm>
            <a:off x="2013358" y="2375980"/>
            <a:ext cx="7954501" cy="278657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C154-78CC-44F1-818E-2291804E898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Program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08CBE-7AE9-4768-9EEF-5EC5BABC81F6}"/>
              </a:ext>
            </a:extLst>
          </p:cNvPr>
          <p:cNvSpPr txBox="1"/>
          <p:nvPr/>
        </p:nvSpPr>
        <p:spPr>
          <a:xfrm>
            <a:off x="2778162" y="2362447"/>
            <a:ext cx="5460963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// continue with a label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outer: for (let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1;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&lt;= 3;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for (let j = 1; j &lt;= 3;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j++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if ((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== 2) &amp;&amp; (j == 2))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    console.log('continue to outer');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    continue outer;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console.log("[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:" +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i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+ ",j:" + j + "]");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262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170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JavaScript strings are primitive values. 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JavaScript strings are also immutable.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It means that if you process a string, you will always get a new string. The original string doesn’t change.</a:t>
            </a:r>
            <a:endParaRPr lang="en-IN" dirty="0">
              <a:latin typeface="Fieldwork 03 Hum Light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44E52C-9CCF-4670-BF78-163232F35521}"/>
              </a:ext>
            </a:extLst>
          </p:cNvPr>
          <p:cNvSpPr/>
          <p:nvPr/>
        </p:nvSpPr>
        <p:spPr>
          <a:xfrm>
            <a:off x="2013358" y="3427078"/>
            <a:ext cx="7954501" cy="182437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AC5CA-8359-4CE8-B9DD-8C17767CE768}"/>
              </a:ext>
            </a:extLst>
          </p:cNvPr>
          <p:cNvSpPr txBox="1"/>
          <p:nvPr/>
        </p:nvSpPr>
        <p:spPr>
          <a:xfrm>
            <a:off x="3048897" y="3592721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str = 'Hi';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greeting = "Hello";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09A0C-3B16-4C54-8D18-952A6638C254}"/>
              </a:ext>
            </a:extLst>
          </p:cNvPr>
          <p:cNvSpPr txBox="1"/>
          <p:nvPr/>
        </p:nvSpPr>
        <p:spPr>
          <a:xfrm>
            <a:off x="3048897" y="4268689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name = 'John';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message = `Hello ${name}`;</a:t>
            </a:r>
          </a:p>
          <a:p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console.log(message);</a:t>
            </a:r>
          </a:p>
        </p:txBody>
      </p:sp>
    </p:spTree>
    <p:extLst>
      <p:ext uri="{BB962C8B-B14F-4D97-AF65-F5344CB8AC3E}">
        <p14:creationId xmlns:p14="http://schemas.microsoft.com/office/powerpoint/2010/main" val="34953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409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What can in-browser JavaScript do?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891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eldwork 04 Hum Regular" pitchFamily="50" charset="0"/>
              </a:rPr>
              <a:t>In-browser JavaScript can do everything related to webpage manipulation, interaction with the user, and the webserver.</a:t>
            </a:r>
            <a:endParaRPr lang="en-IN" sz="2000" dirty="0">
              <a:latin typeface="Fieldwork 04 Hum Regular" pitchFamily="50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27BDDE-296F-4605-AAF7-A98A940DDBD0}"/>
              </a:ext>
            </a:extLst>
          </p:cNvPr>
          <p:cNvSpPr txBox="1"/>
          <p:nvPr/>
        </p:nvSpPr>
        <p:spPr>
          <a:xfrm>
            <a:off x="1532244" y="2726199"/>
            <a:ext cx="8919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Fieldwork 03 Hum Light" pitchFamily="50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 Add new HTML to the page, change the existing content, modify styles.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Fieldwork 03 Hum Light" pitchFamily="50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 React to user actions, run on mouse clicks, pointer movements, key presses.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Fieldwork 03 Hum Light" pitchFamily="50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 Get and set cookies, ask questions to the visitor, show messages.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Fieldwork 03 Hum Light" pitchFamily="50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 Remember the data on the client-side (“local storage”).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F3F10-3D18-46A6-98C9-B93A45BBDE7D}"/>
              </a:ext>
            </a:extLst>
          </p:cNvPr>
          <p:cNvSpPr txBox="1"/>
          <p:nvPr/>
        </p:nvSpPr>
        <p:spPr>
          <a:xfrm>
            <a:off x="1998969" y="2498959"/>
            <a:ext cx="525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eldwork 04 Hum Regular" pitchFamily="50" charset="0"/>
              </a:rPr>
              <a:t>For instance, in-browser JavaScript is able to</a:t>
            </a:r>
            <a:r>
              <a:rPr lang="en-US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3567268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Getting the length of the String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44E52C-9CCF-4670-BF78-163232F35521}"/>
              </a:ext>
            </a:extLst>
          </p:cNvPr>
          <p:cNvSpPr/>
          <p:nvPr/>
        </p:nvSpPr>
        <p:spPr>
          <a:xfrm>
            <a:off x="2013358" y="2216949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AE372-621F-4255-9A2F-80FC0412F807}"/>
              </a:ext>
            </a:extLst>
          </p:cNvPr>
          <p:cNvSpPr txBox="1"/>
          <p:nvPr/>
        </p:nvSpPr>
        <p:spPr>
          <a:xfrm>
            <a:off x="3048896" y="2253765"/>
            <a:ext cx="6094206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str = "Good Morning!";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console.log(str.length);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83AD9-27F2-438B-BA2A-B489EA760660}"/>
              </a:ext>
            </a:extLst>
          </p:cNvPr>
          <p:cNvSpPr txBox="1"/>
          <p:nvPr/>
        </p:nvSpPr>
        <p:spPr>
          <a:xfrm>
            <a:off x="1550735" y="3193155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Fieldwork 03 Hum Light" pitchFamily="50" charset="0"/>
              </a:rPr>
              <a:t>Accessing characters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3739691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32186-D323-484E-91B1-40E634BE41EB}"/>
              </a:ext>
            </a:extLst>
          </p:cNvPr>
          <p:cNvSpPr txBox="1"/>
          <p:nvPr/>
        </p:nvSpPr>
        <p:spPr>
          <a:xfrm>
            <a:off x="3048896" y="3746774"/>
            <a:ext cx="6094206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str = "Hello";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console.log(str[0]); //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5FE6F-BD78-43F2-84CF-4DDE888736A6}"/>
              </a:ext>
            </a:extLst>
          </p:cNvPr>
          <p:cNvSpPr txBox="1"/>
          <p:nvPr/>
        </p:nvSpPr>
        <p:spPr>
          <a:xfrm>
            <a:off x="1817934" y="4615109"/>
            <a:ext cx="654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How to access last character of any String ?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89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Fieldwork 03 Hum Light" pitchFamily="50" charset="0"/>
              </a:rPr>
              <a:t>Concateneting</a:t>
            </a:r>
            <a:r>
              <a:rPr lang="en-US" dirty="0">
                <a:latin typeface="Fieldwork 03 Hum Light" pitchFamily="50" charset="0"/>
              </a:rPr>
              <a:t> Strings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44E52C-9CCF-4670-BF78-163232F35521}"/>
              </a:ext>
            </a:extLst>
          </p:cNvPr>
          <p:cNvSpPr/>
          <p:nvPr/>
        </p:nvSpPr>
        <p:spPr>
          <a:xfrm>
            <a:off x="2013358" y="2216948"/>
            <a:ext cx="7954501" cy="93731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83AD9-27F2-438B-BA2A-B489EA760660}"/>
              </a:ext>
            </a:extLst>
          </p:cNvPr>
          <p:cNvSpPr txBox="1"/>
          <p:nvPr/>
        </p:nvSpPr>
        <p:spPr>
          <a:xfrm>
            <a:off x="1550735" y="3193155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Fieldwork 03 Hum Light" pitchFamily="50" charset="0"/>
              </a:rPr>
              <a:t>Converting values to String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4180558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32186-D323-484E-91B1-40E634BE41EB}"/>
              </a:ext>
            </a:extLst>
          </p:cNvPr>
          <p:cNvSpPr txBox="1"/>
          <p:nvPr/>
        </p:nvSpPr>
        <p:spPr>
          <a:xfrm>
            <a:off x="2322017" y="4222007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Fieldwork 03 Hum Light" pitchFamily="50" charset="0"/>
              </a:rPr>
              <a:t>String(n);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Fieldwork 03 Hum Light" pitchFamily="50" charset="0"/>
              </a:rPr>
              <a:t>” + 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  <a:latin typeface="Fieldwork 03 Hum Light" pitchFamily="50" charset="0"/>
              </a:rPr>
              <a:t>n.toString</a:t>
            </a:r>
            <a:r>
              <a:rPr lang="en-US" sz="1200" dirty="0">
                <a:solidFill>
                  <a:srgbClr val="7030A0"/>
                </a:solidFill>
                <a:latin typeface="Fieldwork 03 Hum Light" pitchFamily="50" charset="0"/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5FE6F-BD78-43F2-84CF-4DDE888736A6}"/>
              </a:ext>
            </a:extLst>
          </p:cNvPr>
          <p:cNvSpPr txBox="1"/>
          <p:nvPr/>
        </p:nvSpPr>
        <p:spPr>
          <a:xfrm>
            <a:off x="2399250" y="3734810"/>
            <a:ext cx="7474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To convert a non-string value to a string, you use one of the following</a:t>
            </a:r>
            <a:r>
              <a:rPr lang="en-US" sz="1600" dirty="0">
                <a:solidFill>
                  <a:srgbClr val="7030A0"/>
                </a:solidFill>
                <a:latin typeface="Fieldwork 03 Hum Light" pitchFamily="50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B38DB-D361-4A62-853B-BD17875E7BAB}"/>
              </a:ext>
            </a:extLst>
          </p:cNvPr>
          <p:cNvSpPr txBox="1"/>
          <p:nvPr/>
        </p:nvSpPr>
        <p:spPr>
          <a:xfrm>
            <a:off x="3048896" y="2255261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name = 'John';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str = 'Hello ' + name;</a:t>
            </a:r>
          </a:p>
          <a:p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console.log(str); // "Hello John"</a:t>
            </a:r>
          </a:p>
        </p:txBody>
      </p:sp>
    </p:spTree>
    <p:extLst>
      <p:ext uri="{BB962C8B-B14F-4D97-AF65-F5344CB8AC3E}">
        <p14:creationId xmlns:p14="http://schemas.microsoft.com/office/powerpoint/2010/main" val="165725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Comparing Strings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3849489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5FE6F-BD78-43F2-84CF-4DDE888736A6}"/>
              </a:ext>
            </a:extLst>
          </p:cNvPr>
          <p:cNvSpPr txBox="1"/>
          <p:nvPr/>
        </p:nvSpPr>
        <p:spPr>
          <a:xfrm>
            <a:off x="2399250" y="2153492"/>
            <a:ext cx="7474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To compare two strings, you use the operator </a:t>
            </a:r>
            <a:r>
              <a:rPr lang="en-US" altLang="en-US" sz="1600" dirty="0">
                <a:latin typeface="Fieldwork 03 Hum Light" pitchFamily="50" charset="0"/>
              </a:rPr>
              <a:t>&gt;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, </a:t>
            </a:r>
            <a:r>
              <a:rPr lang="en-US" altLang="en-US" sz="1600" dirty="0">
                <a:latin typeface="Fieldwork 03 Hum Light" pitchFamily="50" charset="0"/>
              </a:rPr>
              <a:t>&gt;=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, </a:t>
            </a:r>
            <a:r>
              <a:rPr lang="en-US" altLang="en-US" sz="1600" dirty="0">
                <a:latin typeface="Fieldwork 03 Hum Light" pitchFamily="50" charset="0"/>
              </a:rPr>
              <a:t>&lt;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, </a:t>
            </a:r>
            <a:r>
              <a:rPr lang="en-US" altLang="en-US" sz="1600" dirty="0">
                <a:latin typeface="Fieldwork 03 Hum Light" pitchFamily="50" charset="0"/>
              </a:rPr>
              <a:t>&lt;=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, and </a:t>
            </a:r>
            <a:r>
              <a:rPr lang="en-US" altLang="en-US" sz="1600" dirty="0">
                <a:latin typeface="Fieldwork 03 Hum Light" pitchFamily="50" charset="0"/>
              </a:rPr>
              <a:t>==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 operators.</a:t>
            </a:r>
            <a:r>
              <a:rPr lang="en-US" altLang="en-US" sz="1600" dirty="0">
                <a:latin typeface="Fieldwork 03 Hum Light" pitchFamily="50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E57CB-6B53-4792-B335-F42514A218F7}"/>
              </a:ext>
            </a:extLst>
          </p:cNvPr>
          <p:cNvSpPr txBox="1"/>
          <p:nvPr/>
        </p:nvSpPr>
        <p:spPr>
          <a:xfrm>
            <a:off x="2877424" y="2478874"/>
            <a:ext cx="6593747" cy="1152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To see whether a string is greater than another, JavaScript uses the so-called “dictionary” or “lexicographical” order.</a:t>
            </a:r>
          </a:p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In other words, strings are compared letter-by-letter.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E6B06-00FD-41B2-8313-33ADC911B27A}"/>
              </a:ext>
            </a:extLst>
          </p:cNvPr>
          <p:cNvSpPr txBox="1"/>
          <p:nvPr/>
        </p:nvSpPr>
        <p:spPr>
          <a:xfrm>
            <a:off x="3048897" y="3875906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alert(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'Z'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&gt;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'A'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); </a:t>
            </a:r>
            <a:r>
              <a:rPr lang="en-IN" sz="1200" b="0" dirty="0">
                <a:solidFill>
                  <a:srgbClr val="008000"/>
                </a:solidFill>
                <a:effectLst/>
                <a:latin typeface="Fieldwork 03 Hum Light" pitchFamily="50" charset="0"/>
              </a:rPr>
              <a:t>// true</a:t>
            </a:r>
            <a:endParaRPr lang="en-IN" sz="1200" b="0" dirty="0">
              <a:solidFill>
                <a:srgbClr val="000000"/>
              </a:solidFill>
              <a:effectLst/>
              <a:latin typeface="Fieldwork 03 Hum Light" pitchFamily="50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alert(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'Glow'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&gt;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'Glee'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); </a:t>
            </a:r>
            <a:r>
              <a:rPr lang="en-IN" sz="1200" b="0" dirty="0">
                <a:solidFill>
                  <a:srgbClr val="008000"/>
                </a:solidFill>
                <a:effectLst/>
                <a:latin typeface="Fieldwork 03 Hum Light" pitchFamily="50" charset="0"/>
              </a:rPr>
              <a:t>// true</a:t>
            </a:r>
            <a:endParaRPr lang="en-IN" sz="1200" b="0" dirty="0">
              <a:solidFill>
                <a:srgbClr val="000000"/>
              </a:solidFill>
              <a:effectLst/>
              <a:latin typeface="Fieldwork 03 Hum Light" pitchFamily="50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alert(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'Bee'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&gt; </a:t>
            </a:r>
            <a:r>
              <a:rPr lang="en-IN" sz="1200" b="0" dirty="0">
                <a:solidFill>
                  <a:srgbClr val="A31515"/>
                </a:solidFill>
                <a:effectLst/>
                <a:latin typeface="Fieldwork 03 Hum Light" pitchFamily="50" charset="0"/>
              </a:rPr>
              <a:t>'Be'</a:t>
            </a:r>
            <a:r>
              <a:rPr lang="en-IN" sz="1200" b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); </a:t>
            </a:r>
            <a:r>
              <a:rPr lang="en-IN" sz="1200" b="0" dirty="0">
                <a:solidFill>
                  <a:srgbClr val="008000"/>
                </a:solidFill>
                <a:effectLst/>
                <a:latin typeface="Fieldwork 03 Hum Light" pitchFamily="50" charset="0"/>
              </a:rPr>
              <a:t>// true</a:t>
            </a:r>
            <a:endParaRPr lang="en-IN" sz="1200" b="0" dirty="0">
              <a:solidFill>
                <a:srgbClr val="000000"/>
              </a:solidFill>
              <a:effectLst/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52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6" y="1670413"/>
            <a:ext cx="2048142" cy="87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Special Characters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7D2165-8246-4D9E-BC6C-AEC93D630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66" y="1623070"/>
            <a:ext cx="6977322" cy="35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2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7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064649"/>
            <a:ext cx="8128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JavaScript Assignment #1</a:t>
            </a:r>
          </a:p>
        </p:txBody>
      </p:sp>
    </p:spTree>
    <p:extLst>
      <p:ext uri="{BB962C8B-B14F-4D97-AF65-F5344CB8AC3E}">
        <p14:creationId xmlns:p14="http://schemas.microsoft.com/office/powerpoint/2010/main" val="1169397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83F887-DCAE-48D3-A944-C9551CE1D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773" y="1628087"/>
            <a:ext cx="8454292" cy="35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2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7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064649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9243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What is the output of below code?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458C89-9960-4DF9-BD7E-BB8729565430}"/>
              </a:ext>
            </a:extLst>
          </p:cNvPr>
          <p:cNvGrpSpPr/>
          <p:nvPr/>
        </p:nvGrpSpPr>
        <p:grpSpPr>
          <a:xfrm>
            <a:off x="2013358" y="2556062"/>
            <a:ext cx="7954501" cy="1742502"/>
            <a:chOff x="2013358" y="2984500"/>
            <a:chExt cx="7954501" cy="17425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4E52C-9CCF-4670-BF78-163232F35521}"/>
                </a:ext>
              </a:extLst>
            </p:cNvPr>
            <p:cNvSpPr/>
            <p:nvPr/>
          </p:nvSpPr>
          <p:spPr>
            <a:xfrm>
              <a:off x="2013358" y="2984500"/>
              <a:ext cx="7954501" cy="1742502"/>
            </a:xfrm>
            <a:prstGeom prst="roundRect">
              <a:avLst>
                <a:gd name="adj" fmla="val 905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1481A3-295C-4432-BBFD-FFCF76415F90}"/>
                </a:ext>
              </a:extLst>
            </p:cNvPr>
            <p:cNvSpPr txBox="1"/>
            <p:nvPr/>
          </p:nvSpPr>
          <p:spPr>
            <a:xfrm>
              <a:off x="3048896" y="3154261"/>
              <a:ext cx="6094206" cy="1295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a-DK" b="0" i="0" dirty="0">
                  <a:solidFill>
                    <a:srgbClr val="0077AA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str </a:t>
              </a:r>
              <a:r>
                <a:rPr lang="da-DK" b="0" i="0" dirty="0">
                  <a:solidFill>
                    <a:srgbClr val="A67F5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b="0" i="0" dirty="0">
                  <a:solidFill>
                    <a:srgbClr val="669900"/>
                  </a:solidFill>
                  <a:effectLst/>
                  <a:latin typeface="Consolas" panose="020B0609020204030204" pitchFamily="49" charset="0"/>
                </a:rPr>
                <a:t>'Hi’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da-DK" b="0" i="0" dirty="0">
                  <a:solidFill>
                    <a:srgbClr val="990055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b="0" i="0" dirty="0">
                  <a:solidFill>
                    <a:srgbClr val="A67F5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b="0" i="0" dirty="0">
                  <a:solidFill>
                    <a:srgbClr val="669900"/>
                  </a:solidFill>
                  <a:effectLst/>
                  <a:latin typeface="Consolas" panose="020B0609020204030204" pitchFamily="49" charset="0"/>
                </a:rPr>
                <a:t>'h’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da-DK" b="0" i="0" dirty="0">
                  <a:solidFill>
                    <a:srgbClr val="DD4A68"/>
                  </a:solidFill>
                  <a:effectLst/>
                  <a:latin typeface="Consolas" panose="020B0609020204030204" pitchFamily="49" charset="0"/>
                </a:rPr>
                <a:t>alert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str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da-DK" b="0" i="0" dirty="0">
                  <a:solidFill>
                    <a:srgbClr val="990055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da-DK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b="0" i="0" dirty="0">
                  <a:solidFill>
                    <a:srgbClr val="999999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25AFA7-90DD-4CA3-BA80-F12613B55A82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00135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2701510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214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Running first JavaScript program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2993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ieldwork 03 Hum Light" pitchFamily="50" charset="0"/>
              </a:rPr>
              <a:t>JavaScript programs can be inserted almost anywhere into an HTML document using the &lt;script&gt; tag.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7EF6FD5-BF03-4BBB-8366-B401974AD963}"/>
              </a:ext>
            </a:extLst>
          </p:cNvPr>
          <p:cNvGrpSpPr/>
          <p:nvPr/>
        </p:nvGrpSpPr>
        <p:grpSpPr>
          <a:xfrm>
            <a:off x="5856966" y="1565852"/>
            <a:ext cx="4379661" cy="3722921"/>
            <a:chOff x="5856966" y="1565852"/>
            <a:chExt cx="4379661" cy="372292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F9BBB54-B52B-4B02-85D6-D6A2F5AD22FE}"/>
                </a:ext>
              </a:extLst>
            </p:cNvPr>
            <p:cNvSpPr/>
            <p:nvPr/>
          </p:nvSpPr>
          <p:spPr>
            <a:xfrm>
              <a:off x="5856966" y="1565852"/>
              <a:ext cx="4379661" cy="3722921"/>
            </a:xfrm>
            <a:prstGeom prst="roundRect">
              <a:avLst>
                <a:gd name="adj" fmla="val 924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A2B984-C2E5-40AE-8B47-F288EB3885FA}"/>
                </a:ext>
              </a:extLst>
            </p:cNvPr>
            <p:cNvSpPr txBox="1"/>
            <p:nvPr/>
          </p:nvSpPr>
          <p:spPr>
            <a:xfrm>
              <a:off x="6095999" y="1674424"/>
              <a:ext cx="3967569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Fieldwork 03 Hum Light" pitchFamily="50" charset="0"/>
                </a:rPr>
                <a:t>&lt;!DOCTYPE HTML&gt;</a:t>
              </a:r>
            </a:p>
            <a:p>
              <a:r>
                <a:rPr lang="en-IN" sz="1400" dirty="0">
                  <a:latin typeface="Fieldwork 03 Hum Light" pitchFamily="50" charset="0"/>
                </a:rPr>
                <a:t>&lt;html&gt;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&lt;body&gt;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 	 &lt;p&gt;Before the script...&lt;/p&gt;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 	 &lt;script&gt;</a:t>
              </a:r>
            </a:p>
            <a:p>
              <a:r>
                <a:rPr lang="en-IN" sz="1400" dirty="0">
                  <a:latin typeface="Fieldwork 03 Hum Light" pitchFamily="50" charset="0"/>
                </a:rPr>
                <a:t>  		  alert( 'Hello, world!' );</a:t>
              </a:r>
            </a:p>
            <a:p>
              <a:r>
                <a:rPr lang="en-IN" sz="1400" dirty="0">
                  <a:latin typeface="Fieldwork 03 Hum Light" pitchFamily="50" charset="0"/>
                </a:rPr>
                <a:t>	  </a:t>
              </a:r>
              <a:r>
                <a:rPr lang="en-IN" sz="1200" dirty="0">
                  <a:latin typeface="Fieldwork 03 Hum Light" pitchFamily="50" charset="0"/>
                </a:rPr>
                <a:t>&lt;/</a:t>
              </a:r>
              <a:r>
                <a:rPr lang="en-IN" sz="1400" dirty="0">
                  <a:latin typeface="Fieldwork 03 Hum Light" pitchFamily="50" charset="0"/>
                </a:rPr>
                <a:t>script&gt;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	  &lt;p&gt;...After the script.&lt;/p&gt;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&lt;/body&gt;</a:t>
              </a:r>
            </a:p>
            <a:p>
              <a:endParaRPr lang="en-IN" sz="1400" dirty="0">
                <a:latin typeface="Fieldwork 03 Hum Light" pitchFamily="50" charset="0"/>
              </a:endParaRPr>
            </a:p>
            <a:p>
              <a:r>
                <a:rPr lang="en-IN" sz="1400" dirty="0">
                  <a:latin typeface="Fieldwork 03 Hum Light" pitchFamily="50" charset="0"/>
                </a:rPr>
                <a:t>&lt;/html&gt;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159BE8-F225-416B-B617-CAB3C7AEFACE}"/>
              </a:ext>
            </a:extLst>
          </p:cNvPr>
          <p:cNvCxnSpPr>
            <a:cxnSpLocks/>
          </p:cNvCxnSpPr>
          <p:nvPr/>
        </p:nvCxnSpPr>
        <p:spPr>
          <a:xfrm rot="10800000">
            <a:off x="3155640" y="2971800"/>
            <a:ext cx="2659896" cy="1435602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214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Running first JavaScript program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627223"/>
            <a:ext cx="29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ieldwork 04 Hum Regular" pitchFamily="50" charset="0"/>
              </a:rPr>
              <a:t>External Scripts</a:t>
            </a:r>
            <a:r>
              <a:rPr lang="en-IN" sz="2000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1633D9-DBBD-4AAB-A724-E94F6525C70F}"/>
              </a:ext>
            </a:extLst>
          </p:cNvPr>
          <p:cNvSpPr/>
          <p:nvPr/>
        </p:nvSpPr>
        <p:spPr>
          <a:xfrm>
            <a:off x="1846512" y="2247897"/>
            <a:ext cx="742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Script files are attached to HTML with the </a:t>
            </a:r>
            <a:r>
              <a:rPr lang="en-IN" dirty="0" err="1">
                <a:latin typeface="Fieldwork 03 Hum Light" pitchFamily="50" charset="0"/>
              </a:rPr>
              <a:t>src</a:t>
            </a:r>
            <a:r>
              <a:rPr lang="en-IN" dirty="0">
                <a:latin typeface="Fieldwork 03 Hum Light" pitchFamily="50" charset="0"/>
              </a:rPr>
              <a:t> attribute</a:t>
            </a:r>
            <a:r>
              <a:rPr lang="en-IN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DB525-89D4-40A5-BB82-CADA79F51CC7}"/>
              </a:ext>
            </a:extLst>
          </p:cNvPr>
          <p:cNvSpPr txBox="1"/>
          <p:nvPr/>
        </p:nvSpPr>
        <p:spPr>
          <a:xfrm>
            <a:off x="2532369" y="2731367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&lt;script src="/path/to/script.js"&gt;&lt;/script&gt;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40D05-A455-4C17-9F24-7523B020423A}"/>
              </a:ext>
            </a:extLst>
          </p:cNvPr>
          <p:cNvSpPr/>
          <p:nvPr/>
        </p:nvSpPr>
        <p:spPr>
          <a:xfrm>
            <a:off x="1846512" y="3318562"/>
            <a:ext cx="742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We can give a full URL as well. For instance</a:t>
            </a:r>
            <a:r>
              <a:rPr lang="en-IN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661177-8D31-420A-A237-CC8C45A05FBF}"/>
              </a:ext>
            </a:extLst>
          </p:cNvPr>
          <p:cNvSpPr txBox="1"/>
          <p:nvPr/>
        </p:nvSpPr>
        <p:spPr>
          <a:xfrm>
            <a:off x="2532369" y="3782898"/>
            <a:ext cx="7640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&lt;script 	src="https://cdnjs.cloudflare.com/ajax/libs/lodash.js/4.17.11/lodash.js"&gt;&lt;/script&gt;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47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214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Running first JavaScript program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4144C-F8CB-496E-B938-96AA64689DAF}"/>
              </a:ext>
            </a:extLst>
          </p:cNvPr>
          <p:cNvSpPr txBox="1"/>
          <p:nvPr/>
        </p:nvSpPr>
        <p:spPr>
          <a:xfrm>
            <a:off x="1550735" y="1752176"/>
            <a:ext cx="86219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As a rule, only the simplest scripts are put into HTML. More complex ones reside in separate files.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The benefit of a separate file is that the browser will download it and store it in its cache.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Other pages that reference the same script will take it from the cache instead of downloading it, so the file is actually downloaded only once.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latin typeface="Fieldwork 03 Hum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That reduces traffic and makes pages faster.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1636235" y="52214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Running first JavaScript program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1633D9-DBBD-4AAB-A724-E94F6525C70F}"/>
              </a:ext>
            </a:extLst>
          </p:cNvPr>
          <p:cNvSpPr/>
          <p:nvPr/>
        </p:nvSpPr>
        <p:spPr>
          <a:xfrm>
            <a:off x="1550734" y="1748802"/>
            <a:ext cx="8298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Fieldwork 03 Hum Light" pitchFamily="50" charset="0"/>
              </a:rPr>
              <a:t>A single &lt;script&gt; tag can’t have both the </a:t>
            </a:r>
            <a:r>
              <a:rPr lang="en-IN" dirty="0" err="1">
                <a:latin typeface="Fieldwork 03 Hum Light" pitchFamily="50" charset="0"/>
              </a:rPr>
              <a:t>src</a:t>
            </a:r>
            <a:r>
              <a:rPr lang="en-IN" dirty="0">
                <a:latin typeface="Fieldwork 03 Hum Light" pitchFamily="50" charset="0"/>
              </a:rPr>
              <a:t> attribute and code inside</a:t>
            </a:r>
            <a:r>
              <a:rPr lang="en-IN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FDFA-3E1C-45EF-A2B4-323AE3AFE135}"/>
              </a:ext>
            </a:extLst>
          </p:cNvPr>
          <p:cNvSpPr txBox="1"/>
          <p:nvPr/>
        </p:nvSpPr>
        <p:spPr>
          <a:xfrm>
            <a:off x="2300321" y="2289495"/>
            <a:ext cx="7548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ieldwork 03 Hum Light" pitchFamily="50" charset="0"/>
              </a:rPr>
              <a:t>&lt;script src="file.js"&gt;</a:t>
            </a:r>
          </a:p>
          <a:p>
            <a:r>
              <a:rPr lang="en-IN" sz="1600" dirty="0">
                <a:latin typeface="Fieldwork 03 Hum Light" pitchFamily="50" charset="0"/>
              </a:rPr>
              <a:t> 	 alert(1);	 // the content is ignored, because src is set</a:t>
            </a:r>
          </a:p>
          <a:p>
            <a:r>
              <a:rPr lang="en-IN" sz="1600" dirty="0">
                <a:latin typeface="Fieldwork 03 Hum Light" pitchFamily="50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402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3459</Words>
  <Application>Microsoft Office PowerPoint</Application>
  <PresentationFormat>Widescreen</PresentationFormat>
  <Paragraphs>463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Arial Rounded MT Bold</vt:lpstr>
      <vt:lpstr>Calibri</vt:lpstr>
      <vt:lpstr>Calibri Light</vt:lpstr>
      <vt:lpstr>Consolas</vt:lpstr>
      <vt:lpstr>Courier New</vt:lpstr>
      <vt:lpstr>Fieldwork 03 Hum Light</vt:lpstr>
      <vt:lpstr>Fieldwork 04 Hum Regular</vt:lpstr>
      <vt:lpstr>Fieldwork 05 Geo Demibold</vt:lpstr>
      <vt:lpstr>Fieldwork 05 Hum DemiBold</vt:lpstr>
      <vt:lpstr>Fieldwork 06 Geo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Kumar</dc:creator>
  <cp:lastModifiedBy>Mahendra Kumar</cp:lastModifiedBy>
  <cp:revision>181</cp:revision>
  <dcterms:created xsi:type="dcterms:W3CDTF">2021-11-10T07:03:20Z</dcterms:created>
  <dcterms:modified xsi:type="dcterms:W3CDTF">2024-09-13T13:50:50Z</dcterms:modified>
</cp:coreProperties>
</file>