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1" r:id="rId20"/>
    <p:sldId id="442" r:id="rId21"/>
    <p:sldId id="440" r:id="rId22"/>
    <p:sldId id="443" r:id="rId23"/>
    <p:sldId id="444" r:id="rId24"/>
    <p:sldId id="446" r:id="rId25"/>
    <p:sldId id="445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5" r:id="rId44"/>
    <p:sldId id="464" r:id="rId45"/>
    <p:sldId id="466" r:id="rId46"/>
    <p:sldId id="467" r:id="rId47"/>
    <p:sldId id="468" r:id="rId48"/>
    <p:sldId id="4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B56"/>
    <a:srgbClr val="1E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53429-1D8B-40B2-8919-FBC8812A0731}" v="4" dt="2024-08-27T15:34:56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Kumar" userId="90b9a8433d0c140c" providerId="LiveId" clId="{8F943193-DE87-4AC7-BAB2-79D581785D07}"/>
    <pc:docChg chg="custSel addSld delSld modSld">
      <pc:chgData name="Mahendra Kumar" userId="90b9a8433d0c140c" providerId="LiveId" clId="{8F943193-DE87-4AC7-BAB2-79D581785D07}" dt="2024-03-07T14:20:17.975" v="6"/>
      <pc:docMkLst>
        <pc:docMk/>
      </pc:docMkLst>
      <pc:sldChg chg="delSp del mod">
        <pc:chgData name="Mahendra Kumar" userId="90b9a8433d0c140c" providerId="LiveId" clId="{8F943193-DE87-4AC7-BAB2-79D581785D07}" dt="2024-03-07T14:18:35.773" v="2" actId="47"/>
        <pc:sldMkLst>
          <pc:docMk/>
          <pc:sldMk cId="755144606" sldId="272"/>
        </pc:sldMkLst>
        <pc:spChg chg="del">
          <ac:chgData name="Mahendra Kumar" userId="90b9a8433d0c140c" providerId="LiveId" clId="{8F943193-DE87-4AC7-BAB2-79D581785D07}" dt="2024-03-07T14:18:33.391" v="1" actId="478"/>
          <ac:spMkLst>
            <pc:docMk/>
            <pc:sldMk cId="755144606" sldId="272"/>
            <ac:spMk id="4" creationId="{9EB66550-8393-4F8D-B966-3A675F4755F9}"/>
          </ac:spMkLst>
        </pc:spChg>
        <pc:spChg chg="del">
          <ac:chgData name="Mahendra Kumar" userId="90b9a8433d0c140c" providerId="LiveId" clId="{8F943193-DE87-4AC7-BAB2-79D581785D07}" dt="2024-03-07T14:18:31.540" v="0" actId="478"/>
          <ac:spMkLst>
            <pc:docMk/>
            <pc:sldMk cId="755144606" sldId="272"/>
            <ac:spMk id="5" creationId="{F8DB536A-4B8D-48D7-8F57-67EF29690522}"/>
          </ac:spMkLst>
        </pc:spChg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49925772" sldId="272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216038713" sldId="273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448384452" sldId="274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552781078" sldId="275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600215112" sldId="276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975799474" sldId="277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573407018" sldId="278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82384466" sldId="279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991788191" sldId="280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694943249" sldId="281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28936686" sldId="282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971904689" sldId="283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42564091" sldId="284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265802901" sldId="285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003483770" sldId="286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4222318137" sldId="287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58014642" sldId="288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474633959" sldId="289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418303155" sldId="290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708780600" sldId="291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865045081" sldId="29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836781971" sldId="29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062289294" sldId="294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175125806" sldId="295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770582956" sldId="296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430333403" sldId="297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708077870" sldId="298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280936585" sldId="299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920266548" sldId="300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240195025" sldId="301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569347706" sldId="30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6565152" sldId="30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644093719" sldId="304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197203755" sldId="305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932289915" sldId="306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616233198" sldId="307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989276591" sldId="308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138590107" sldId="309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5706296" sldId="310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67723207" sldId="311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52215987" sldId="31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91013527" sldId="31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735364611" sldId="31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038783328" sldId="31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298069740" sldId="316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643133199" sldId="317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560521506" sldId="318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119223385" sldId="319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349373740" sldId="320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213701357" sldId="321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181316933" sldId="322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822540052" sldId="323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94489305" sldId="32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185495487" sldId="32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29960111" sldId="326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115813997" sldId="327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674039356" sldId="328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740227722" sldId="329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266622726" sldId="330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110253764" sldId="331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698965779" sldId="332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777171984" sldId="333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878220534" sldId="33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231527075" sldId="33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515900773" sldId="33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64142205" sldId="33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93807865" sldId="338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978291345" sldId="339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613415366" sldId="340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700822420" sldId="341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52219884" sldId="342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126287000" sldId="343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849329710" sldId="344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558383009" sldId="345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19917609" sldId="34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610047829" sldId="34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004395999" sldId="348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922821651" sldId="349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24445938" sldId="350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16794317" sldId="351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920390344" sldId="352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684401133" sldId="353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756325805" sldId="354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51512036" sldId="355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034129199" sldId="35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543967168" sldId="35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497043789" sldId="358"/>
        </pc:sldMkLst>
      </pc:sldChg>
    </pc:docChg>
  </pc:docChgLst>
  <pc:docChgLst>
    <pc:chgData name="Mahendra Kumar" userId="90b9a8433d0c140c" providerId="LiveId" clId="{E3B53429-1D8B-40B2-8919-FBC8812A0731}"/>
    <pc:docChg chg="custSel addSld delSld modSld sldOrd">
      <pc:chgData name="Mahendra Kumar" userId="90b9a8433d0c140c" providerId="LiveId" clId="{E3B53429-1D8B-40B2-8919-FBC8812A0731}" dt="2024-08-27T15:41:36.199" v="135" actId="20577"/>
      <pc:docMkLst>
        <pc:docMk/>
      </pc:docMkLst>
      <pc:sldChg chg="del">
        <pc:chgData name="Mahendra Kumar" userId="90b9a8433d0c140c" providerId="LiveId" clId="{E3B53429-1D8B-40B2-8919-FBC8812A0731}" dt="2024-08-27T15:27:19.990" v="0" actId="47"/>
        <pc:sldMkLst>
          <pc:docMk/>
          <pc:sldMk cId="3978985141" sldId="258"/>
        </pc:sldMkLst>
      </pc:sldChg>
      <pc:sldChg chg="del">
        <pc:chgData name="Mahendra Kumar" userId="90b9a8433d0c140c" providerId="LiveId" clId="{E3B53429-1D8B-40B2-8919-FBC8812A0731}" dt="2024-08-27T15:27:21.303" v="1" actId="47"/>
        <pc:sldMkLst>
          <pc:docMk/>
          <pc:sldMk cId="1693152683" sldId="259"/>
        </pc:sldMkLst>
      </pc:sldChg>
      <pc:sldChg chg="del">
        <pc:chgData name="Mahendra Kumar" userId="90b9a8433d0c140c" providerId="LiveId" clId="{E3B53429-1D8B-40B2-8919-FBC8812A0731}" dt="2024-08-27T15:27:22.645" v="2" actId="47"/>
        <pc:sldMkLst>
          <pc:docMk/>
          <pc:sldMk cId="4034176950" sldId="260"/>
        </pc:sldMkLst>
      </pc:sldChg>
      <pc:sldChg chg="del">
        <pc:chgData name="Mahendra Kumar" userId="90b9a8433d0c140c" providerId="LiveId" clId="{E3B53429-1D8B-40B2-8919-FBC8812A0731}" dt="2024-08-27T15:28:46.139" v="3" actId="47"/>
        <pc:sldMkLst>
          <pc:docMk/>
          <pc:sldMk cId="3891013527" sldId="313"/>
        </pc:sldMkLst>
      </pc:sldChg>
      <pc:sldChg chg="del">
        <pc:chgData name="Mahendra Kumar" userId="90b9a8433d0c140c" providerId="LiveId" clId="{E3B53429-1D8B-40B2-8919-FBC8812A0731}" dt="2024-08-27T15:31:29.785" v="11" actId="47"/>
        <pc:sldMkLst>
          <pc:docMk/>
          <pc:sldMk cId="1878220534" sldId="334"/>
        </pc:sldMkLst>
      </pc:sldChg>
      <pc:sldChg chg="del">
        <pc:chgData name="Mahendra Kumar" userId="90b9a8433d0c140c" providerId="LiveId" clId="{E3B53429-1D8B-40B2-8919-FBC8812A0731}" dt="2024-08-27T15:29:20.073" v="4" actId="47"/>
        <pc:sldMkLst>
          <pc:docMk/>
          <pc:sldMk cId="1920390344" sldId="352"/>
        </pc:sldMkLst>
      </pc:sldChg>
      <pc:sldChg chg="addSp delSp modSp add mod ord">
        <pc:chgData name="Mahendra Kumar" userId="90b9a8433d0c140c" providerId="LiveId" clId="{E3B53429-1D8B-40B2-8919-FBC8812A0731}" dt="2024-08-27T15:35:36.152" v="55" actId="22"/>
        <pc:sldMkLst>
          <pc:docMk/>
          <pc:sldMk cId="4280952148" sldId="352"/>
        </pc:sldMkLst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" creationId="{5E525B9E-94BC-CCF7-B4D5-276E9E6338CD}"/>
          </ac:spMkLst>
        </pc:spChg>
        <pc:spChg chg="del">
          <ac:chgData name="Mahendra Kumar" userId="90b9a8433d0c140c" providerId="LiveId" clId="{E3B53429-1D8B-40B2-8919-FBC8812A0731}" dt="2024-08-27T15:31:57.207" v="14" actId="478"/>
          <ac:spMkLst>
            <pc:docMk/>
            <pc:sldMk cId="4280952148" sldId="352"/>
            <ac:spMk id="3" creationId="{2077595E-E9AC-486A-B4F2-3A8B40E30DE3}"/>
          </ac:spMkLst>
        </pc:spChg>
        <pc:spChg chg="mod">
          <ac:chgData name="Mahendra Kumar" userId="90b9a8433d0c140c" providerId="LiveId" clId="{E3B53429-1D8B-40B2-8919-FBC8812A0731}" dt="2024-08-27T15:32:13.686" v="43" actId="20577"/>
          <ac:spMkLst>
            <pc:docMk/>
            <pc:sldMk cId="4280952148" sldId="352"/>
            <ac:spMk id="4" creationId="{22AEAA0C-EEFA-424E-A333-C0350104398B}"/>
          </ac:spMkLst>
        </pc:spChg>
        <pc:spChg chg="del">
          <ac:chgData name="Mahendra Kumar" userId="90b9a8433d0c140c" providerId="LiveId" clId="{E3B53429-1D8B-40B2-8919-FBC8812A0731}" dt="2024-08-27T15:32:01.282" v="15" actId="478"/>
          <ac:spMkLst>
            <pc:docMk/>
            <pc:sldMk cId="4280952148" sldId="352"/>
            <ac:spMk id="5" creationId="{3A569AD7-3C18-4C24-899C-4A3AD77A166F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6" creationId="{B6CB2E3D-E04C-FE3A-5D85-19564DE7FBC0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7" creationId="{2EF25CB1-46D8-21E6-A605-826F47D652F2}"/>
          </ac:spMkLst>
        </pc:spChg>
        <pc:spChg chg="del">
          <ac:chgData name="Mahendra Kumar" userId="90b9a8433d0c140c" providerId="LiveId" clId="{E3B53429-1D8B-40B2-8919-FBC8812A0731}" dt="2024-08-27T15:32:18.116" v="44" actId="478"/>
          <ac:spMkLst>
            <pc:docMk/>
            <pc:sldMk cId="4280952148" sldId="352"/>
            <ac:spMk id="8" creationId="{5A0B0D45-D140-4F15-98DF-C48312C3BC72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9" creationId="{08A4A5C8-3D06-FF58-AFF5-BB09AFD034C5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0" creationId="{AF15FE0C-2872-4505-1C45-0DAB763D1710}"/>
          </ac:spMkLst>
        </pc:spChg>
        <pc:spChg chg="del">
          <ac:chgData name="Mahendra Kumar" userId="90b9a8433d0c140c" providerId="LiveId" clId="{E3B53429-1D8B-40B2-8919-FBC8812A0731}" dt="2024-08-27T15:31:53.759" v="13" actId="478"/>
          <ac:spMkLst>
            <pc:docMk/>
            <pc:sldMk cId="4280952148" sldId="352"/>
            <ac:spMk id="11" creationId="{DE600113-3B9F-4F8E-B484-5DAF6163A147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2" creationId="{79C5BEE1-5431-209C-5C2F-73FDF43C020C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3" creationId="{40A03B20-6CA7-6444-50FB-7131C6E21C6A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4" creationId="{73729917-68CF-85D4-5A1D-107BB2570887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5" creationId="{330299DB-B711-E8C7-5F5A-3C23F77998EA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6" creationId="{4B92694A-E07C-C747-6129-F49A663241E0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7" creationId="{DA00FDD4-D4BF-BB91-3D68-2B6A9DC6A058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8" creationId="{2DA0FF76-8461-FCB2-7229-18C766D3D013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9" creationId="{D7A4E230-5DB4-73E8-8C56-8611A318746D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0" creationId="{C535AF55-06C4-FC13-E5FD-3401506D0E51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1" creationId="{8A45675F-802D-7D93-4053-CDC252B1F123}"/>
          </ac:spMkLst>
        </pc:spChg>
        <pc:picChg chg="add">
          <ac:chgData name="Mahendra Kumar" userId="90b9a8433d0c140c" providerId="LiveId" clId="{E3B53429-1D8B-40B2-8919-FBC8812A0731}" dt="2024-08-27T15:35:36.152" v="55" actId="22"/>
          <ac:picMkLst>
            <pc:docMk/>
            <pc:sldMk cId="4280952148" sldId="352"/>
            <ac:picMk id="23" creationId="{1BD1103C-88C7-31FE-9933-1A5CEDAE26E3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2" creationId="{4BC37E2A-A157-A71A-28AA-A2A4F4568A0F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4" creationId="{D4BD1E6F-14F4-CB5F-3E2B-DCE8545FE15E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6" creationId="{E15A6CC3-D201-5D82-3E21-8E8EDDD70CF3}"/>
          </ac:picMkLst>
        </pc:picChg>
      </pc:sldChg>
      <pc:sldChg chg="addSp delSp modSp add mod">
        <pc:chgData name="Mahendra Kumar" userId="90b9a8433d0c140c" providerId="LiveId" clId="{E3B53429-1D8B-40B2-8919-FBC8812A0731}" dt="2024-08-27T15:40:59.900" v="122" actId="255"/>
        <pc:sldMkLst>
          <pc:docMk/>
          <pc:sldMk cId="1218685320" sldId="353"/>
        </pc:sldMkLst>
        <pc:spChg chg="add mod">
          <ac:chgData name="Mahendra Kumar" userId="90b9a8433d0c140c" providerId="LiveId" clId="{E3B53429-1D8B-40B2-8919-FBC8812A0731}" dt="2024-08-27T15:40:59.900" v="122" actId="255"/>
          <ac:spMkLst>
            <pc:docMk/>
            <pc:sldMk cId="1218685320" sldId="353"/>
            <ac:spMk id="3" creationId="{CE1DEF49-2D87-C968-B4B9-F6280410937E}"/>
          </ac:spMkLst>
        </pc:spChg>
        <pc:spChg chg="mod">
          <ac:chgData name="Mahendra Kumar" userId="90b9a8433d0c140c" providerId="LiveId" clId="{E3B53429-1D8B-40B2-8919-FBC8812A0731}" dt="2024-08-27T15:36:24.404" v="87" actId="20577"/>
          <ac:spMkLst>
            <pc:docMk/>
            <pc:sldMk cId="1218685320" sldId="353"/>
            <ac:spMk id="4" creationId="{F5593C40-BE1A-42AF-AB07-0603012AB4D7}"/>
          </ac:spMkLst>
        </pc:spChg>
        <pc:spChg chg="del">
          <ac:chgData name="Mahendra Kumar" userId="90b9a8433d0c140c" providerId="LiveId" clId="{E3B53429-1D8B-40B2-8919-FBC8812A0731}" dt="2024-08-27T15:36:12.545" v="58" actId="478"/>
          <ac:spMkLst>
            <pc:docMk/>
            <pc:sldMk cId="1218685320" sldId="353"/>
            <ac:spMk id="6" creationId="{3D4D2E01-D5FD-4D46-A3A8-740A12189BDC}"/>
          </ac:spMkLst>
        </pc:spChg>
        <pc:spChg chg="del">
          <ac:chgData name="Mahendra Kumar" userId="90b9a8433d0c140c" providerId="LiveId" clId="{E3B53429-1D8B-40B2-8919-FBC8812A0731}" dt="2024-08-27T15:36:07.064" v="57" actId="478"/>
          <ac:spMkLst>
            <pc:docMk/>
            <pc:sldMk cId="1218685320" sldId="353"/>
            <ac:spMk id="7" creationId="{E35CC080-6072-475A-9410-ACC6AB9467DA}"/>
          </ac:spMkLst>
        </pc:spChg>
      </pc:sldChg>
      <pc:sldChg chg="del">
        <pc:chgData name="Mahendra Kumar" userId="90b9a8433d0c140c" providerId="LiveId" clId="{E3B53429-1D8B-40B2-8919-FBC8812A0731}" dt="2024-08-27T15:29:21.765" v="5" actId="47"/>
        <pc:sldMkLst>
          <pc:docMk/>
          <pc:sldMk cId="1684401133" sldId="353"/>
        </pc:sldMkLst>
      </pc:sldChg>
      <pc:sldChg chg="addSp delSp modSp add mod">
        <pc:chgData name="Mahendra Kumar" userId="90b9a8433d0c140c" providerId="LiveId" clId="{E3B53429-1D8B-40B2-8919-FBC8812A0731}" dt="2024-08-27T15:41:36.199" v="135" actId="20577"/>
        <pc:sldMkLst>
          <pc:docMk/>
          <pc:sldMk cId="526459606" sldId="354"/>
        </pc:sldMkLst>
        <pc:spChg chg="del">
          <ac:chgData name="Mahendra Kumar" userId="90b9a8433d0c140c" providerId="LiveId" clId="{E3B53429-1D8B-40B2-8919-FBC8812A0731}" dt="2024-08-27T15:41:10.576" v="124" actId="478"/>
          <ac:spMkLst>
            <pc:docMk/>
            <pc:sldMk cId="526459606" sldId="354"/>
            <ac:spMk id="3" creationId="{CE1DEF49-2D87-C968-B4B9-F6280410937E}"/>
          </ac:spMkLst>
        </pc:spChg>
        <pc:spChg chg="mod">
          <ac:chgData name="Mahendra Kumar" userId="90b9a8433d0c140c" providerId="LiveId" clId="{E3B53429-1D8B-40B2-8919-FBC8812A0731}" dt="2024-08-27T15:41:36.199" v="135" actId="20577"/>
          <ac:spMkLst>
            <pc:docMk/>
            <pc:sldMk cId="526459606" sldId="354"/>
            <ac:spMk id="4" creationId="{F5593C40-BE1A-42AF-AB07-0603012AB4D7}"/>
          </ac:spMkLst>
        </pc:spChg>
        <pc:spChg chg="add mod">
          <ac:chgData name="Mahendra Kumar" userId="90b9a8433d0c140c" providerId="LiveId" clId="{E3B53429-1D8B-40B2-8919-FBC8812A0731}" dt="2024-08-27T15:41:24.982" v="127" actId="1076"/>
          <ac:spMkLst>
            <pc:docMk/>
            <pc:sldMk cId="526459606" sldId="354"/>
            <ac:spMk id="5" creationId="{4DBFF9D8-8329-E6FD-2A2B-A2D3ABF5D7E6}"/>
          </ac:spMkLst>
        </pc:spChg>
      </pc:sldChg>
      <pc:sldChg chg="del">
        <pc:chgData name="Mahendra Kumar" userId="90b9a8433d0c140c" providerId="LiveId" clId="{E3B53429-1D8B-40B2-8919-FBC8812A0731}" dt="2024-08-27T15:29:22.886" v="6" actId="47"/>
        <pc:sldMkLst>
          <pc:docMk/>
          <pc:sldMk cId="1756325805" sldId="354"/>
        </pc:sldMkLst>
      </pc:sldChg>
      <pc:sldChg chg="del">
        <pc:chgData name="Mahendra Kumar" userId="90b9a8433d0c140c" providerId="LiveId" clId="{E3B53429-1D8B-40B2-8919-FBC8812A0731}" dt="2024-08-27T15:29:23.480" v="7" actId="47"/>
        <pc:sldMkLst>
          <pc:docMk/>
          <pc:sldMk cId="351512036" sldId="355"/>
        </pc:sldMkLst>
      </pc:sldChg>
      <pc:sldChg chg="del">
        <pc:chgData name="Mahendra Kumar" userId="90b9a8433d0c140c" providerId="LiveId" clId="{E3B53429-1D8B-40B2-8919-FBC8812A0731}" dt="2024-08-27T15:29:24.196" v="8" actId="47"/>
        <pc:sldMkLst>
          <pc:docMk/>
          <pc:sldMk cId="1034129199" sldId="356"/>
        </pc:sldMkLst>
      </pc:sldChg>
      <pc:sldChg chg="del">
        <pc:chgData name="Mahendra Kumar" userId="90b9a8433d0c140c" providerId="LiveId" clId="{E3B53429-1D8B-40B2-8919-FBC8812A0731}" dt="2024-08-27T15:29:24.880" v="9" actId="47"/>
        <pc:sldMkLst>
          <pc:docMk/>
          <pc:sldMk cId="543967168" sldId="357"/>
        </pc:sldMkLst>
      </pc:sldChg>
      <pc:sldChg chg="del">
        <pc:chgData name="Mahendra Kumar" userId="90b9a8433d0c140c" providerId="LiveId" clId="{E3B53429-1D8B-40B2-8919-FBC8812A0731}" dt="2024-08-27T15:29:25.850" v="10" actId="47"/>
        <pc:sldMkLst>
          <pc:docMk/>
          <pc:sldMk cId="3497043789" sldId="3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264-D887-4DFE-BF9D-E26E2EB6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B346-4BE1-4E65-9AFA-C6B92D9F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30DE-23AF-4CD6-B1F0-BEAD7DBE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3434-7422-4BBD-959F-A587642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38ED-07D4-4A0E-9389-BC2740CD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49E4-8C50-4654-B867-EB6D371D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CD82-0468-43AC-B565-26BD014A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BD23-9920-414B-BB1C-EEBAA688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8081-40DC-4FE0-9A63-4E29722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3F2D-B468-4853-B255-8600271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0C70D-C3BC-4336-BB53-42C3153E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A1AA0-FB11-4593-A8AF-661959A1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F23-C72A-47C3-BFDF-88F4A149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DE5D-168C-456B-9A18-5651EA7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67A0-9844-4743-8FAE-6045FA1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EB-7E41-4828-8519-36BBD2A7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D055-08DE-4D94-A395-7767A8A4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48D2-193C-46E6-8DC9-6EE1FB8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F562-E023-4A9F-8793-076B30D2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55CA-C615-4A84-B95A-59600DA8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F1AE-1042-4D30-9569-B047C6C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63AF-359E-4E3B-9945-86D68D3F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0F3-62BB-4D0B-AF76-9603D01B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8DFB-F840-42F0-9188-D761D50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44A5-92F0-444F-BBF9-72F89FD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C38-01C1-4F26-AA60-4141632B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BAC8-AED6-40F6-B229-E0D61705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69D3-F6AA-4750-B0A6-3F24B10D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82E4-C253-4574-B855-AA6AAD37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B31A-A386-4DFD-BC18-35623E5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7B58-E00F-450E-8919-B5D6118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DCA4-F462-41CE-B785-6C2B4F75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8B77-69CE-4230-97ED-52379FF9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2519-0F57-4100-89A0-D374E1C9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69CA8-726E-462A-823B-6F11ED57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BE94A-4D2D-47C6-B13D-CDFA0F0DD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71F63-DD80-40B1-802A-FF4383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CDE48-746B-4743-88B6-69046E13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3EEA-9C04-4B33-AB5C-D93989E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3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6668-D82B-44E7-B400-6A5EB8E1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6F0-F65D-4CB6-842B-5D70983B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A6CDC-481B-45E3-941B-B9F57D16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9EE84-CBEF-4478-A595-BFD7EAD8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6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5B716-8F89-42F8-A9EE-0189622E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FCB4-B0B4-4280-8562-4EFABAA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3CDF-8DD1-49BE-B39A-48E50076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4F3F-D9F8-43CA-9427-CAEB58EF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6030-1740-42EB-8B55-949D94C6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85FD3-9F16-499A-8FE3-D25F56B7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FF1E-0D91-443B-AAF4-DEC70E5E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ECDD7-202C-49BE-8E32-4F0992A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2DE0-451B-452C-A5B0-3DABE77B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FAA-7408-46ED-8EAE-1A86C0D9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E082B-A930-43CC-98BA-23B03456F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C688E-B0E6-436F-BD90-4C3D506A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5346-C208-4B49-B0D1-7783075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FD0AB-CB4C-473D-9450-F09D72BE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E081-5490-41FD-983A-F62AD9BB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2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447E4-D817-44B5-B589-3877FD4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BA7E-5256-4371-A211-A6220F8A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7AFE-60E5-43CE-AF3F-065D99EB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FA5A-3E9F-45D4-9570-4FA104AEB77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76D9-7A77-4C15-A704-F3B58A4F6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796E-0A9E-42B0-A574-E842B04A1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9FE1B-DD46-485E-827A-415A34F7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32" y="561005"/>
            <a:ext cx="1831732" cy="762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8DB0BA6-6294-4E97-A4A9-D62AC9A4C6E2}"/>
              </a:ext>
            </a:extLst>
          </p:cNvPr>
          <p:cNvSpPr txBox="1">
            <a:spLocks/>
          </p:cNvSpPr>
          <p:nvPr/>
        </p:nvSpPr>
        <p:spPr>
          <a:xfrm>
            <a:off x="4580545" y="6479165"/>
            <a:ext cx="3021944" cy="378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Copyright © e-Careers. All Rights Reserved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35566-110D-4C39-AF48-7755FF1C12F4}"/>
              </a:ext>
            </a:extLst>
          </p:cNvPr>
          <p:cNvSpPr txBox="1"/>
          <p:nvPr/>
        </p:nvSpPr>
        <p:spPr>
          <a:xfrm>
            <a:off x="1038774" y="2393958"/>
            <a:ext cx="1012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7D00"/>
                </a:solidFill>
                <a:latin typeface="Fieldwork 05 Hum DemiBold" pitchFamily="50" charset="0"/>
              </a:rPr>
              <a:t>Software Development Skills Bootcamp</a:t>
            </a:r>
            <a:endParaRPr lang="en-IN" sz="4000" b="1" dirty="0">
              <a:solidFill>
                <a:srgbClr val="FF7D00"/>
              </a:solidFill>
              <a:latin typeface="Fieldwork 05 Hum D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8E4DE-61CE-4795-9A60-D8A7973FB975}"/>
              </a:ext>
            </a:extLst>
          </p:cNvPr>
          <p:cNvSpPr txBox="1"/>
          <p:nvPr/>
        </p:nvSpPr>
        <p:spPr>
          <a:xfrm>
            <a:off x="2363320" y="3178554"/>
            <a:ext cx="7456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Fieldwork 05 Hum DemiBold" pitchFamily="50" charset="0"/>
              </a:rPr>
              <a:t>JavaScript- 2</a:t>
            </a:r>
          </a:p>
        </p:txBody>
      </p:sp>
    </p:spTree>
    <p:extLst>
      <p:ext uri="{BB962C8B-B14F-4D97-AF65-F5344CB8AC3E}">
        <p14:creationId xmlns:p14="http://schemas.microsoft.com/office/powerpoint/2010/main" val="13520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-2" y="-5591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23AAFDE-3D6D-4D90-9CCF-FC74E88D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35" y="1761773"/>
            <a:ext cx="876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Iterating an array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BD226B-1FC7-4987-8399-4CD932976D2B}"/>
              </a:ext>
            </a:extLst>
          </p:cNvPr>
          <p:cNvSpPr/>
          <p:nvPr/>
        </p:nvSpPr>
        <p:spPr>
          <a:xfrm>
            <a:off x="4527266" y="1506345"/>
            <a:ext cx="5702584" cy="3760980"/>
          </a:xfrm>
          <a:prstGeom prst="roundRect">
            <a:avLst>
              <a:gd name="adj" fmla="val 47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515C9-E5E3-464D-B97B-89E2FEBABDC5}"/>
              </a:ext>
            </a:extLst>
          </p:cNvPr>
          <p:cNvSpPr txBox="1"/>
          <p:nvPr/>
        </p:nvSpPr>
        <p:spPr>
          <a:xfrm>
            <a:off x="5326255" y="1526916"/>
            <a:ext cx="3184938" cy="117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"Pear"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for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0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&lt;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IN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length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++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{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333333"/>
                </a:solidFill>
                <a:latin typeface="Fieldwork 03 Hum Light" pitchFamily="50" charset="0"/>
              </a:rPr>
              <a:t>	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i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75BB2-5494-4079-BB4D-D32B7D10B466}"/>
              </a:ext>
            </a:extLst>
          </p:cNvPr>
          <p:cNvSpPr txBox="1"/>
          <p:nvPr/>
        </p:nvSpPr>
        <p:spPr>
          <a:xfrm>
            <a:off x="5326255" y="2817119"/>
            <a:ext cx="4485057" cy="117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"Plum"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for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of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	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		// Returns the value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C6074-FE6B-4330-BF6D-DED852B8F5E3}"/>
              </a:ext>
            </a:extLst>
          </p:cNvPr>
          <p:cNvSpPr txBox="1"/>
          <p:nvPr/>
        </p:nvSpPr>
        <p:spPr>
          <a:xfrm>
            <a:off x="5326256" y="4093115"/>
            <a:ext cx="4219880" cy="117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"Plum"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for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in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	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              // Returns the indexes 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Array length 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3342660"/>
            <a:ext cx="7954501" cy="79454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5D35-F1B1-4CE0-9312-EC3F171F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2124062"/>
            <a:ext cx="7784058" cy="115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Fieldwork 03 Hum Light" pitchFamily="50" charset="0"/>
              </a:rPr>
              <a:t>The length property automatically updates when we modify the array.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Fieldwork 03 Hum Light" pitchFamily="50" charset="0"/>
              </a:rPr>
              <a:t>To be precise, it is actually not the count of values in the array, but the greatest numeric index plus one.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D2781-14DB-4A94-9A88-E10F15533315}"/>
              </a:ext>
            </a:extLst>
          </p:cNvPr>
          <p:cNvSpPr txBox="1"/>
          <p:nvPr/>
        </p:nvSpPr>
        <p:spPr>
          <a:xfrm>
            <a:off x="3048896" y="3377402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[];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123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IN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length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124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B9C1B29-E333-43F7-A4F8-E27C2DCA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4260116"/>
            <a:ext cx="490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Fieldwork 03 Hum Light" pitchFamily="50" charset="0"/>
              </a:rPr>
              <a:t>Length property is writable.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8350B-89A7-403B-A86D-7A0FDE80A578}"/>
              </a:ext>
            </a:extLst>
          </p:cNvPr>
          <p:cNvSpPr txBox="1"/>
          <p:nvPr/>
        </p:nvSpPr>
        <p:spPr>
          <a:xfrm>
            <a:off x="2466904" y="4603571"/>
            <a:ext cx="7784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If we increase it manually, nothing interesting happens. But if we decrease it, the array is truncated. The process is irreversible.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</p:spTree>
    <p:extLst>
      <p:ext uri="{BB962C8B-B14F-4D97-AF65-F5344CB8AC3E}">
        <p14:creationId xmlns:p14="http://schemas.microsoft.com/office/powerpoint/2010/main" val="42410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Array length 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A0273E-14BE-4D7C-99A5-B02D4D8E1AEB}"/>
              </a:ext>
            </a:extLst>
          </p:cNvPr>
          <p:cNvSpPr/>
          <p:nvPr/>
        </p:nvSpPr>
        <p:spPr>
          <a:xfrm>
            <a:off x="2013358" y="2375980"/>
            <a:ext cx="7954501" cy="204362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9E032-95C1-4E25-B33A-7347B5A66BAA}"/>
              </a:ext>
            </a:extLst>
          </p:cNvPr>
          <p:cNvSpPr txBox="1"/>
          <p:nvPr/>
        </p:nvSpPr>
        <p:spPr>
          <a:xfrm>
            <a:off x="3202976" y="2594268"/>
            <a:ext cx="5700321" cy="1442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1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2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3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4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5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length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2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truncate to 2 elements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[1, 2]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length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5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return length back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3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undefined: the values do not return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5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Array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2667181"/>
            <a:ext cx="7954501" cy="46239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5D35-F1B1-4CE0-9312-EC3F171F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2211180"/>
            <a:ext cx="778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There is one more syntax to create an array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1329F-AA43-4865-A6B7-23C222E2B6AE}"/>
              </a:ext>
            </a:extLst>
          </p:cNvPr>
          <p:cNvSpPr txBox="1"/>
          <p:nvPr/>
        </p:nvSpPr>
        <p:spPr>
          <a:xfrm>
            <a:off x="3006034" y="2759103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new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Array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"Pear"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</a:t>
            </a:r>
            <a:r>
              <a:rPr lang="en-US" sz="1200" b="0" i="0" dirty="0" err="1">
                <a:solidFill>
                  <a:srgbClr val="669900"/>
                </a:solidFill>
                <a:effectLst/>
                <a:latin typeface="Fieldwork 03 Hum Light" pitchFamily="50" charset="0"/>
              </a:rPr>
              <a:t>etc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D973929-AAB2-4627-B896-7F404622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3338583"/>
            <a:ext cx="8812051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33333"/>
                </a:solidFill>
                <a:latin typeface="Fieldwork 03 Hum Light" pitchFamily="50" charset="0"/>
              </a:rPr>
              <a:t>If new Array is called with a single argument which is a number, then it creates an array without items, but with the given length.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F97F2-7145-45D6-9F46-6F0FFBA60783}"/>
              </a:ext>
            </a:extLst>
          </p:cNvPr>
          <p:cNvSpPr/>
          <p:nvPr/>
        </p:nvSpPr>
        <p:spPr>
          <a:xfrm>
            <a:off x="2013358" y="4231584"/>
            <a:ext cx="7954501" cy="95600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4497F-C9AE-41B9-813C-C11ECF520B4C}"/>
              </a:ext>
            </a:extLst>
          </p:cNvPr>
          <p:cNvSpPr txBox="1"/>
          <p:nvPr/>
        </p:nvSpPr>
        <p:spPr>
          <a:xfrm>
            <a:off x="3006034" y="4249276"/>
            <a:ext cx="7699786" cy="88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new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Array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2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will it create an array of [2] ?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990055"/>
                </a:solidFill>
                <a:effectLst/>
                <a:latin typeface="Fieldwork 03 Hum Light" pitchFamily="50" charset="0"/>
              </a:rPr>
              <a:t>0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undefined! no elements.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length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length 2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4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filter()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F97F2-7145-45D6-9F46-6F0FFBA60783}"/>
              </a:ext>
            </a:extLst>
          </p:cNvPr>
          <p:cNvSpPr/>
          <p:nvPr/>
        </p:nvSpPr>
        <p:spPr>
          <a:xfrm>
            <a:off x="2013358" y="3703820"/>
            <a:ext cx="7954501" cy="148376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DFCD1-FF4A-4F52-BE36-160911D9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1" y="1980786"/>
            <a:ext cx="7784058" cy="152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filter()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creates a new array filled with elements that pass a test provided by a function.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filter()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does not execute the function for empty elements.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filter()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does not change the original array.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BE88B-F1A7-43DA-8418-78FED71081A7}"/>
              </a:ext>
            </a:extLst>
          </p:cNvPr>
          <p:cNvSpPr txBox="1"/>
          <p:nvPr/>
        </p:nvSpPr>
        <p:spPr>
          <a:xfrm>
            <a:off x="3048896" y="3804279"/>
            <a:ext cx="60942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ages = [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ages.filter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checkAdult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checkAdult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 {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 &gt;=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6759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map()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F97F2-7145-45D6-9F46-6F0FFBA60783}"/>
              </a:ext>
            </a:extLst>
          </p:cNvPr>
          <p:cNvSpPr/>
          <p:nvPr/>
        </p:nvSpPr>
        <p:spPr>
          <a:xfrm>
            <a:off x="2013358" y="3703820"/>
            <a:ext cx="7954501" cy="148376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9054986-896B-4D8B-B74E-416F79D3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0" y="1972225"/>
            <a:ext cx="7917628" cy="152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map()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creates a new array from calling a function for every array element.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map()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calls a function once for each element in an array.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map()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does not execute the function for empty elements.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map()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does not change the original array.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1FA55-6F63-49E2-A8C8-115B4170402E}"/>
              </a:ext>
            </a:extLst>
          </p:cNvPr>
          <p:cNvSpPr txBox="1"/>
          <p:nvPr/>
        </p:nvSpPr>
        <p:spPr>
          <a:xfrm>
            <a:off x="3048896" y="3845538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Fieldwork 03 Hum Light" pitchFamily="50" charset="0"/>
              </a:rPr>
              <a:t>const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numbers = [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65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44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12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];</a:t>
            </a:r>
            <a:br>
              <a:rPr lang="en-US" sz="1200" dirty="0">
                <a:latin typeface="Fieldwork 03 Hum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Hum Light" pitchFamily="50" charset="0"/>
              </a:rPr>
              <a:t>const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eldwork 03 Hum Light" pitchFamily="50" charset="0"/>
              </a:rPr>
              <a:t>newArr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eldwork 03 Hum Light" pitchFamily="50" charset="0"/>
              </a:rPr>
              <a:t>numbers.map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eldwork 03 Hum Light" pitchFamily="50" charset="0"/>
              </a:rPr>
              <a:t>myFunction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)</a:t>
            </a:r>
            <a:br>
              <a:rPr lang="en-US" sz="1200" dirty="0">
                <a:latin typeface="Fieldwork 03 Hum Light" pitchFamily="50" charset="0"/>
              </a:rPr>
            </a:br>
            <a:br>
              <a:rPr lang="en-US" sz="1200" dirty="0">
                <a:latin typeface="Fieldwork 03 Hum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Hum Light" pitchFamily="50" charset="0"/>
              </a:rPr>
              <a:t>function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eldwork 03 Hum Light" pitchFamily="50" charset="0"/>
              </a:rPr>
              <a:t>myFunction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(num) {</a:t>
            </a:r>
            <a:br>
              <a:rPr lang="en-US" sz="1200" dirty="0">
                <a:latin typeface="Fieldwork 03 Hum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Hum Light" pitchFamily="50" charset="0"/>
              </a:rPr>
              <a:t>return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num *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10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;</a:t>
            </a:r>
            <a:br>
              <a:rPr lang="en-US" sz="1200" dirty="0">
                <a:latin typeface="Fieldwork 03 Hum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}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7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reduce()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F97F2-7145-45D6-9F46-6F0FFBA60783}"/>
              </a:ext>
            </a:extLst>
          </p:cNvPr>
          <p:cNvSpPr/>
          <p:nvPr/>
        </p:nvSpPr>
        <p:spPr>
          <a:xfrm>
            <a:off x="2013358" y="3539038"/>
            <a:ext cx="7954501" cy="1648549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B85DF-A87C-4A11-BE40-B6FA6002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0" y="1960627"/>
            <a:ext cx="7579325" cy="152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reduce()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method executes a reducer function for each value of an array.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reduce()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returns a single value which is the function's accumulated result.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reduce()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does not execute the function for empty array elements.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reduce()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does not change the original array.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639C1-9C41-44A6-938A-624178E14640}"/>
              </a:ext>
            </a:extLst>
          </p:cNvPr>
          <p:cNvSpPr txBox="1"/>
          <p:nvPr/>
        </p:nvSpPr>
        <p:spPr>
          <a:xfrm>
            <a:off x="5819775" y="3631754"/>
            <a:ext cx="65917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>
                <a:solidFill>
                  <a:srgbClr val="0000CD"/>
                </a:solidFill>
                <a:effectLst/>
                <a:latin typeface="Fieldwork 03 Hum Light" pitchFamily="50" charset="0"/>
              </a:rPr>
              <a:t>const</a:t>
            </a: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 numbers = [</a:t>
            </a:r>
            <a:r>
              <a:rPr lang="en-IN" sz="1200" b="0" i="0">
                <a:solidFill>
                  <a:srgbClr val="FF0000"/>
                </a:solidFill>
                <a:effectLst/>
                <a:latin typeface="Fieldwork 03 Hum Light" pitchFamily="50" charset="0"/>
              </a:rPr>
              <a:t>175</a:t>
            </a: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IN" sz="1200" b="0" i="0">
                <a:solidFill>
                  <a:srgbClr val="FF0000"/>
                </a:solidFill>
                <a:effectLst/>
                <a:latin typeface="Fieldwork 03 Hum Light" pitchFamily="50" charset="0"/>
              </a:rPr>
              <a:t>50</a:t>
            </a: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IN" sz="1200" b="0" i="0">
                <a:solidFill>
                  <a:srgbClr val="FF0000"/>
                </a:solidFill>
                <a:effectLst/>
                <a:latin typeface="Fieldwork 03 Hum Light" pitchFamily="50" charset="0"/>
              </a:rPr>
              <a:t>25</a:t>
            </a: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];</a:t>
            </a:r>
            <a:br>
              <a:rPr lang="en-IN" sz="1200">
                <a:latin typeface="Fieldwork 03 Hum Light" pitchFamily="50" charset="0"/>
              </a:rPr>
            </a:br>
            <a:br>
              <a:rPr lang="en-IN" sz="1200">
                <a:latin typeface="Fieldwork 03 Hum Light" pitchFamily="50" charset="0"/>
              </a:rPr>
            </a:b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const sum = numbers.reduce(myFunc,0);</a:t>
            </a:r>
            <a:br>
              <a:rPr lang="en-IN" sz="1200">
                <a:latin typeface="Fieldwork 03 Hum Light" pitchFamily="50" charset="0"/>
              </a:rPr>
            </a:br>
            <a:br>
              <a:rPr lang="en-IN" sz="1200">
                <a:latin typeface="Fieldwork 03 Hum Light" pitchFamily="50" charset="0"/>
              </a:rPr>
            </a:br>
            <a:r>
              <a:rPr lang="en-IN" sz="1200" b="0" i="0">
                <a:solidFill>
                  <a:srgbClr val="0000CD"/>
                </a:solidFill>
                <a:effectLst/>
                <a:latin typeface="Fieldwork 03 Hum Light" pitchFamily="50" charset="0"/>
              </a:rPr>
              <a:t>function</a:t>
            </a: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 myFunc(total, num) {</a:t>
            </a:r>
            <a:br>
              <a:rPr lang="en-IN" sz="1200">
                <a:latin typeface="Fieldwork 03 Hum Light" pitchFamily="50" charset="0"/>
              </a:rPr>
            </a:b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  </a:t>
            </a:r>
            <a:r>
              <a:rPr lang="en-IN" sz="1200" b="0" i="0">
                <a:solidFill>
                  <a:srgbClr val="0000CD"/>
                </a:solidFill>
                <a:effectLst/>
                <a:latin typeface="Fieldwork 03 Hum Light" pitchFamily="50" charset="0"/>
              </a:rPr>
              <a:t>return</a:t>
            </a: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 total + num;</a:t>
            </a:r>
            <a:br>
              <a:rPr lang="en-IN" sz="1200">
                <a:latin typeface="Fieldwork 03 Hum Light" pitchFamily="50" charset="0"/>
              </a:rPr>
            </a:br>
            <a:r>
              <a:rPr lang="en-IN" sz="1200" b="0" i="0">
                <a:solidFill>
                  <a:srgbClr val="000000"/>
                </a:solidFill>
                <a:effectLst/>
                <a:latin typeface="Fieldwork 03 Hum Light" pitchFamily="50" charset="0"/>
              </a:rPr>
              <a:t>}</a:t>
            </a:r>
          </a:p>
          <a:p>
            <a:r>
              <a:rPr lang="en-IN" sz="1200">
                <a:solidFill>
                  <a:srgbClr val="000000"/>
                </a:solidFill>
                <a:latin typeface="Fieldwork 03 Hum Light" pitchFamily="50" charset="0"/>
              </a:rPr>
              <a:t>console.log(sum);</a:t>
            </a:r>
            <a:endParaRPr lang="en-IN" sz="1200">
              <a:latin typeface="Fieldwork 03 Hum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70482-3CDC-44A8-A7EB-E019BB517E04}"/>
              </a:ext>
            </a:extLst>
          </p:cNvPr>
          <p:cNvSpPr txBox="1"/>
          <p:nvPr/>
        </p:nvSpPr>
        <p:spPr>
          <a:xfrm>
            <a:off x="2337181" y="3631754"/>
            <a:ext cx="3995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 err="1">
                <a:solidFill>
                  <a:srgbClr val="0000CD"/>
                </a:solidFill>
                <a:effectLst/>
                <a:latin typeface="Fieldwork 03 Hum Light" pitchFamily="50" charset="0"/>
              </a:rPr>
              <a:t>const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numbers = 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175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50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25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];</a:t>
            </a:r>
          </a:p>
          <a:p>
            <a:r>
              <a:rPr lang="en-IN" sz="1200" dirty="0">
                <a:solidFill>
                  <a:srgbClr val="000000"/>
                </a:solidFill>
                <a:latin typeface="Fieldwork 03 Hum Light" pitchFamily="50" charset="0"/>
              </a:rPr>
              <a:t>let sum = 0;</a:t>
            </a:r>
          </a:p>
          <a:p>
            <a:r>
              <a:rPr lang="en-IN" sz="1200" dirty="0">
                <a:solidFill>
                  <a:srgbClr val="000000"/>
                </a:solidFill>
                <a:latin typeface="Fieldwork 03 Hum Light" pitchFamily="50" charset="0"/>
              </a:rPr>
              <a:t>for(let n of numbers)</a:t>
            </a:r>
          </a:p>
          <a:p>
            <a:r>
              <a:rPr lang="en-IN" sz="1200" dirty="0">
                <a:solidFill>
                  <a:srgbClr val="000000"/>
                </a:solidFill>
                <a:latin typeface="Fieldwork 03 Hum Light" pitchFamily="50" charset="0"/>
              </a:rPr>
              <a:t>	sum += </a:t>
            </a:r>
            <a:r>
              <a:rPr lang="en-IN" sz="1200" dirty="0" err="1">
                <a:solidFill>
                  <a:srgbClr val="000000"/>
                </a:solidFill>
                <a:latin typeface="Fieldwork 03 Hum Light" pitchFamily="50" charset="0"/>
              </a:rPr>
              <a:t>num</a:t>
            </a:r>
            <a:r>
              <a:rPr lang="en-IN" sz="1200" dirty="0">
                <a:solidFill>
                  <a:srgbClr val="000000"/>
                </a:solidFill>
                <a:latin typeface="Fieldwork 03 Hum Light" pitchFamily="50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Fieldwork 03 Hum Light" pitchFamily="50" charset="0"/>
              </a:rPr>
              <a:t>console.log(sum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7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239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The pop() method of the array does which of the following task ?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83302-C589-4EE1-821F-761FE372C696}"/>
              </a:ext>
            </a:extLst>
          </p:cNvPr>
          <p:cNvSpPr txBox="1"/>
          <p:nvPr/>
        </p:nvSpPr>
        <p:spPr>
          <a:xfrm>
            <a:off x="2051292" y="2522100"/>
            <a:ext cx="6993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dirty="0">
                <a:solidFill>
                  <a:srgbClr val="000000"/>
                </a:solidFill>
                <a:latin typeface="Fieldwork 03 Hum Light" pitchFamily="50" charset="0"/>
              </a:rPr>
              <a:t>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ecrements the total length by 1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dirty="0">
                <a:solidFill>
                  <a:srgbClr val="000000"/>
                </a:solidFill>
                <a:latin typeface="Fieldwork 03 Hum Light" pitchFamily="50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ncrements the total length by 1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prints the first element but no effect on the length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None of the mentioned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0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The primary purpose of the array map() function is that it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B8C62-88A4-49F2-9CBB-7EA0A39894D9}"/>
              </a:ext>
            </a:extLst>
          </p:cNvPr>
          <p:cNvSpPr txBox="1"/>
          <p:nvPr/>
        </p:nvSpPr>
        <p:spPr>
          <a:xfrm>
            <a:off x="2051293" y="2520328"/>
            <a:ext cx="78451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maps the elements of another array into itself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passes each element of the array and returns the necessary mapped elements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passes each element of the array on which it is invoked to the function you specify, and returns an array containing the values returned by that function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342900" indent="-342900"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None of the mentioned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Changing the case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44E52C-9CCF-4670-BF78-163232F35521}"/>
              </a:ext>
            </a:extLst>
          </p:cNvPr>
          <p:cNvSpPr/>
          <p:nvPr/>
        </p:nvSpPr>
        <p:spPr>
          <a:xfrm>
            <a:off x="2013358" y="2216949"/>
            <a:ext cx="7954501" cy="7265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CC440-8A5A-4E9A-B6ED-7A9F487F4BBE}"/>
              </a:ext>
            </a:extLst>
          </p:cNvPr>
          <p:cNvSpPr txBox="1"/>
          <p:nvPr/>
        </p:nvSpPr>
        <p:spPr>
          <a:xfrm>
            <a:off x="3048896" y="2255375"/>
            <a:ext cx="6806902" cy="611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'Interface'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IN" sz="1200" b="0" i="0" dirty="0" err="1">
                <a:solidFill>
                  <a:srgbClr val="DD4A68"/>
                </a:solidFill>
                <a:effectLst/>
                <a:latin typeface="Fieldwork 03 Hum Light" pitchFamily="50" charset="0"/>
              </a:rPr>
              <a:t>toUpperCase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INTERFACE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'Interface'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IN" sz="1200" b="0" i="0" dirty="0" err="1">
                <a:solidFill>
                  <a:srgbClr val="DD4A68"/>
                </a:solidFill>
                <a:effectLst/>
                <a:latin typeface="Fieldwork 03 Hum Light" pitchFamily="50" charset="0"/>
              </a:rPr>
              <a:t>toLowerCase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interface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2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374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Consider following code snippet</a:t>
            </a:r>
            <a:r>
              <a:rPr lang="en-US" dirty="0">
                <a:solidFill>
                  <a:schemeClr val="accent2"/>
                </a:solidFill>
                <a:latin typeface="Fieldwork 04 Hum Regular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4 Hum Regular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43B48F-46DB-4A3B-A23A-E9CEE226A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794" y="1754500"/>
            <a:ext cx="3319463" cy="533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79645-A9ED-476E-AB7B-6C8CA3898347}"/>
              </a:ext>
            </a:extLst>
          </p:cNvPr>
          <p:cNvSpPr txBox="1"/>
          <p:nvPr/>
        </p:nvSpPr>
        <p:spPr>
          <a:xfrm>
            <a:off x="1577819" y="2423052"/>
            <a:ext cx="374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What is the observation made ?</a:t>
            </a:r>
            <a:endParaRPr lang="en-IN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3359C-7B08-4D51-BD32-17D887805BF5}"/>
              </a:ext>
            </a:extLst>
          </p:cNvPr>
          <p:cNvSpPr txBox="1"/>
          <p:nvPr/>
        </p:nvSpPr>
        <p:spPr>
          <a:xfrm>
            <a:off x="1580911" y="2927689"/>
            <a:ext cx="4836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Skips the undefined elements</a:t>
            </a:r>
          </a:p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Skips the non existence elements</a:t>
            </a:r>
          </a:p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Skips the null elements</a:t>
            </a:r>
          </a:p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endParaRPr lang="en-US" sz="1600" dirty="0">
              <a:solidFill>
                <a:srgbClr val="000000"/>
              </a:solidFill>
              <a:latin typeface="Fieldwork 03 Hum Light" pitchFamily="50" charset="0"/>
            </a:endParaRPr>
          </a:p>
          <a:p>
            <a:pPr marL="800100" lvl="1" indent="-342900"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All of the mentioned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7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310035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Function Expression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2667181"/>
            <a:ext cx="7954501" cy="687574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5D35-F1B1-4CE0-9312-EC3F171F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2211180"/>
            <a:ext cx="778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The syntax that we used before is called a </a:t>
            </a:r>
            <a:r>
              <a:rPr lang="en-US" sz="1600" dirty="0">
                <a:solidFill>
                  <a:srgbClr val="333333"/>
                </a:solidFill>
                <a:latin typeface="Fieldwork 04 Hum Regular" pitchFamily="50" charset="0"/>
              </a:rPr>
              <a:t>Function Declaration</a:t>
            </a:r>
            <a:endParaRPr lang="en-US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Functions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D973929-AAB2-4627-B896-7F404622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3338583"/>
            <a:ext cx="7784057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There is another syntax for creating a function that is called a </a:t>
            </a:r>
            <a:r>
              <a:rPr lang="en-US" sz="1600" dirty="0">
                <a:solidFill>
                  <a:srgbClr val="333333"/>
                </a:solidFill>
                <a:latin typeface="Fieldwork 04 Hum Regular" pitchFamily="50" charset="0"/>
              </a:rPr>
              <a:t>Function Expression</a:t>
            </a: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.</a:t>
            </a:r>
            <a:endParaRPr lang="en-US" altLang="en-US" sz="1600" dirty="0">
              <a:solidFill>
                <a:srgbClr val="333333"/>
              </a:solidFill>
              <a:latin typeface="Fieldwork 03 Hum Light" pitchFamily="50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F97F2-7145-45D6-9F46-6F0FFBA60783}"/>
              </a:ext>
            </a:extLst>
          </p:cNvPr>
          <p:cNvSpPr/>
          <p:nvPr/>
        </p:nvSpPr>
        <p:spPr>
          <a:xfrm>
            <a:off x="2013358" y="4231584"/>
            <a:ext cx="7954501" cy="88334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E6328-1BB2-414F-9394-7E3CF2E7F79E}"/>
              </a:ext>
            </a:extLst>
          </p:cNvPr>
          <p:cNvSpPr txBox="1"/>
          <p:nvPr/>
        </p:nvSpPr>
        <p:spPr>
          <a:xfrm>
            <a:off x="2997998" y="270842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28871-2730-4F0D-9F0E-3E0A8B774ECB}"/>
              </a:ext>
            </a:extLst>
          </p:cNvPr>
          <p:cNvSpPr txBox="1"/>
          <p:nvPr/>
        </p:nvSpPr>
        <p:spPr>
          <a:xfrm>
            <a:off x="2997998" y="4353078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IN" sz="12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999999"/>
                </a:solidFill>
                <a:latin typeface="Consolas" panose="020B0609020204030204" pitchFamily="49" charset="0"/>
              </a:rPr>
              <a:t>	   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0991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Function Expression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2667181"/>
            <a:ext cx="7954501" cy="1344074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5D35-F1B1-4CE0-9312-EC3F171F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2211180"/>
            <a:ext cx="778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We can copy a function to another variable</a:t>
            </a:r>
            <a:endParaRPr lang="en-US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02A18-6F1D-48A0-BCA5-EA3A0D7CD614}"/>
              </a:ext>
            </a:extLst>
          </p:cNvPr>
          <p:cNvSpPr txBox="1"/>
          <p:nvPr/>
        </p:nvSpPr>
        <p:spPr>
          <a:xfrm>
            <a:off x="3026107" y="2706363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0958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Callback Function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2994728"/>
            <a:ext cx="7954501" cy="235133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5D35-F1B1-4CE0-9312-EC3F171F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2" y="2211180"/>
            <a:ext cx="778405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In JavaScript, a callback is a </a:t>
            </a:r>
            <a:r>
              <a:rPr lang="en-US" sz="1600" dirty="0">
                <a:latin typeface="Fieldwork 03 Hum Light" pitchFamily="50" charset="0"/>
              </a:rPr>
              <a:t>function</a:t>
            </a: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 passed into another function as an argument to be executed later.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5B203-FCE9-4098-AFB9-FB0F2B96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85" y="3024910"/>
            <a:ext cx="5189025" cy="23646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Fieldwork 03 Hum Light" pitchFamily="50" charset="0"/>
              </a:rPr>
              <a:t>greeting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D6D6D"/>
                </a:solidFill>
                <a:latin typeface="Fieldwork 03 Hum Light" pitchFamily="50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Fieldwork 03 Hum Light" pitchFamily="50" charset="0"/>
              </a:rPr>
              <a:t>alert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Fieldwork 03 Hum Light" pitchFamily="50" charset="0"/>
              </a:rPr>
              <a:t>'Hello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+ 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Fieldwork 03 Hum Light" pitchFamily="50" charset="0"/>
              </a:rPr>
              <a:t>processUserInput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B1B1B"/>
                </a:solidFill>
                <a:latin typeface="Fieldwork 03 Hum Light" pitchFamily="50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name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Fieldwork 03 Hum Light" pitchFamily="50" charset="0"/>
              </a:rPr>
              <a:t>prompt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Fieldwork 03 Hum Light" pitchFamily="50" charset="0"/>
              </a:rPr>
              <a:t>'Please enter your name.’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Fieldwork 03 Hum Light" pitchFamily="50" charset="0"/>
              </a:rPr>
              <a:t>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Fieldwork 03 Hum Light" pitchFamily="50" charset="0"/>
              </a:rPr>
              <a:t>processUserInput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greeting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92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Why Callback Function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?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4244084"/>
            <a:ext cx="7954501" cy="104205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1C3AD-1B60-4942-BFB4-3E669F7117D6}"/>
              </a:ext>
            </a:extLst>
          </p:cNvPr>
          <p:cNvSpPr txBox="1"/>
          <p:nvPr/>
        </p:nvSpPr>
        <p:spPr>
          <a:xfrm>
            <a:off x="2183803" y="2098291"/>
            <a:ext cx="7784056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Where callbacks really shine are in asynchronous functions, where one function has to wait for another function (like waiting for a file to load).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B172E-E0C9-4AAA-BD63-34FEFA192ADB}"/>
              </a:ext>
            </a:extLst>
          </p:cNvPr>
          <p:cNvSpPr txBox="1"/>
          <p:nvPr/>
        </p:nvSpPr>
        <p:spPr>
          <a:xfrm>
            <a:off x="1550735" y="2928464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JavaScript Anonymous Function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?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C8BC43-F0BA-41D5-A183-F4C48B855C1C}"/>
              </a:ext>
            </a:extLst>
          </p:cNvPr>
          <p:cNvSpPr txBox="1"/>
          <p:nvPr/>
        </p:nvSpPr>
        <p:spPr>
          <a:xfrm>
            <a:off x="2226108" y="3345495"/>
            <a:ext cx="9152069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An anonymous function is a </a:t>
            </a:r>
            <a:r>
              <a:rPr lang="en-US" sz="1600" dirty="0">
                <a:latin typeface="Fieldwork 03 Hum Light" pitchFamily="50" charset="0"/>
              </a:rPr>
              <a:t>function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 without a name.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An anonymous function is often not accessible after its initial creation.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3E771-F772-4288-A046-1B375EBF9B56}"/>
              </a:ext>
            </a:extLst>
          </p:cNvPr>
          <p:cNvSpPr txBox="1"/>
          <p:nvPr/>
        </p:nvSpPr>
        <p:spPr>
          <a:xfrm>
            <a:off x="3078800" y="4288446"/>
            <a:ext cx="6094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5050"/>
                </a:solidFill>
                <a:latin typeface="Fieldwork 03 Hum Light" pitchFamily="50" charset="0"/>
              </a:rPr>
              <a:t>let</a:t>
            </a:r>
            <a:r>
              <a:rPr lang="en-IN" sz="1200" dirty="0">
                <a:latin typeface="Fieldwork 03 Hum Light" pitchFamily="50" charset="0"/>
              </a:rPr>
              <a:t> show = </a:t>
            </a:r>
            <a:r>
              <a:rPr lang="en-IN" sz="1200" dirty="0">
                <a:solidFill>
                  <a:srgbClr val="00CC99"/>
                </a:solidFill>
                <a:latin typeface="Fieldwork 03 Hum Light" pitchFamily="50" charset="0"/>
              </a:rPr>
              <a:t>function</a:t>
            </a:r>
            <a:r>
              <a:rPr lang="en-IN" sz="1200" dirty="0">
                <a:latin typeface="Fieldwork 03 Hum Light" pitchFamily="50" charset="0"/>
              </a:rPr>
              <a:t> () {</a:t>
            </a:r>
          </a:p>
          <a:p>
            <a:r>
              <a:rPr lang="en-IN" sz="1200" dirty="0">
                <a:latin typeface="Fieldwork 03 Hum Light" pitchFamily="50" charset="0"/>
              </a:rPr>
              <a:t>    </a:t>
            </a:r>
            <a:r>
              <a:rPr lang="en-IN" sz="1200" dirty="0">
                <a:solidFill>
                  <a:srgbClr val="00CC99"/>
                </a:solidFill>
                <a:latin typeface="Fieldwork 03 Hum Light" pitchFamily="50" charset="0"/>
              </a:rPr>
              <a:t>console</a:t>
            </a:r>
            <a:r>
              <a:rPr lang="en-IN" sz="1200" dirty="0">
                <a:latin typeface="Fieldwork 03 Hum Light" pitchFamily="50" charset="0"/>
              </a:rPr>
              <a:t>.log(</a:t>
            </a:r>
            <a:r>
              <a:rPr lang="en-IN" sz="1200" dirty="0">
                <a:solidFill>
                  <a:schemeClr val="accent4">
                    <a:lumMod val="50000"/>
                  </a:schemeClr>
                </a:solidFill>
                <a:latin typeface="Fieldwork 03 Hum Light" pitchFamily="50" charset="0"/>
              </a:rPr>
              <a:t>'Anonymous function</a:t>
            </a:r>
            <a:r>
              <a:rPr lang="en-IN" sz="1200" dirty="0">
                <a:latin typeface="Fieldwork 03 Hum Light" pitchFamily="50" charset="0"/>
              </a:rPr>
              <a:t>');</a:t>
            </a:r>
          </a:p>
          <a:p>
            <a:r>
              <a:rPr lang="en-IN" sz="1200" dirty="0">
                <a:latin typeface="Fieldwork 03 Hum Light" pitchFamily="50" charset="0"/>
              </a:rPr>
              <a:t>};</a:t>
            </a:r>
          </a:p>
          <a:p>
            <a:endParaRPr lang="en-IN" sz="1200" dirty="0">
              <a:latin typeface="Fieldwork 03 Hum Light" pitchFamily="50" charset="0"/>
            </a:endParaRPr>
          </a:p>
          <a:p>
            <a:r>
              <a:rPr lang="en-IN" sz="1200" dirty="0">
                <a:latin typeface="Fieldwork 03 Hum Light" pitchFamily="50" charset="0"/>
              </a:rPr>
              <a:t>show();</a:t>
            </a:r>
          </a:p>
        </p:txBody>
      </p:sp>
    </p:spTree>
    <p:extLst>
      <p:ext uri="{BB962C8B-B14F-4D97-AF65-F5344CB8AC3E}">
        <p14:creationId xmlns:p14="http://schemas.microsoft.com/office/powerpoint/2010/main" val="366883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Arrow Function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2948736"/>
            <a:ext cx="7954501" cy="68301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1C3AD-1B60-4942-BFB4-3E669F7117D6}"/>
              </a:ext>
            </a:extLst>
          </p:cNvPr>
          <p:cNvSpPr txBox="1"/>
          <p:nvPr/>
        </p:nvSpPr>
        <p:spPr>
          <a:xfrm>
            <a:off x="2183803" y="2106202"/>
            <a:ext cx="7784056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ES6 introduced </a:t>
            </a:r>
            <a:r>
              <a:rPr lang="en-US" sz="1600" dirty="0">
                <a:latin typeface="Fieldwork 03 Hum Light" pitchFamily="50" charset="0"/>
              </a:rPr>
              <a:t>arrow function</a:t>
            </a: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 expression that provides a shorthand for declaring anonymous functions.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2A4E-0EFF-4BA9-9EEB-74914ED79AE2}"/>
              </a:ext>
            </a:extLst>
          </p:cNvPr>
          <p:cNvSpPr txBox="1"/>
          <p:nvPr/>
        </p:nvSpPr>
        <p:spPr>
          <a:xfrm>
            <a:off x="3048896" y="304189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show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8EC07C"/>
                </a:solidFill>
                <a:effectLst/>
                <a:latin typeface="Fieldwork 03 Hum Light" pitchFamily="50" charset="0"/>
              </a:rPr>
              <a:t>function ()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{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83A598"/>
                </a:solidFill>
                <a:effectLst/>
                <a:latin typeface="Fieldwork 03 Hum Light" pitchFamily="50" charset="0"/>
              </a:rPr>
              <a:t>console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.log(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'Anonymous function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'); };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Fieldwork 03 Hum Light" pitchFamily="50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0FF42B-3485-4068-9762-F5D7F89A659C}"/>
              </a:ext>
            </a:extLst>
          </p:cNvPr>
          <p:cNvSpPr/>
          <p:nvPr/>
        </p:nvSpPr>
        <p:spPr>
          <a:xfrm>
            <a:off x="2013358" y="4096251"/>
            <a:ext cx="7954501" cy="1134376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5E4E2-5164-4B73-843D-B0154E3AC9D0}"/>
              </a:ext>
            </a:extLst>
          </p:cNvPr>
          <p:cNvSpPr txBox="1"/>
          <p:nvPr/>
        </p:nvSpPr>
        <p:spPr>
          <a:xfrm>
            <a:off x="2183803" y="3632446"/>
            <a:ext cx="77840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Can be written as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6F7348-95D3-4464-86B2-389D92C8BBC0}"/>
              </a:ext>
            </a:extLst>
          </p:cNvPr>
          <p:cNvSpPr txBox="1"/>
          <p:nvPr/>
        </p:nvSpPr>
        <p:spPr>
          <a:xfrm>
            <a:off x="3003292" y="4133412"/>
            <a:ext cx="717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show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()</a:t>
            </a:r>
            <a:r>
              <a:rPr lang="en-US" sz="1200" b="0" i="0" dirty="0">
                <a:solidFill>
                  <a:srgbClr val="8EC07C"/>
                </a:solidFill>
                <a:effectLst/>
                <a:latin typeface="Fieldwork 03 Hum Light" pitchFamily="50" charset="0"/>
              </a:rPr>
              <a:t> =&gt;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83A598"/>
                </a:solidFill>
                <a:effectLst/>
                <a:latin typeface="Fieldwork 03 Hum Light" pitchFamily="50" charset="0"/>
              </a:rPr>
              <a:t>console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.log(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'Anonymous function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');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Fieldwork 03 Hum Light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693AE-1B99-4B14-9D81-AF6C2B703FA3}"/>
              </a:ext>
            </a:extLst>
          </p:cNvPr>
          <p:cNvSpPr txBox="1"/>
          <p:nvPr/>
        </p:nvSpPr>
        <p:spPr>
          <a:xfrm>
            <a:off x="3003291" y="4584296"/>
            <a:ext cx="920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add</a:t>
            </a:r>
            <a:r>
              <a:rPr lang="en-US" sz="1200" b="0" i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>
                <a:solidFill>
                  <a:srgbClr val="8EC07C"/>
                </a:solidFill>
                <a:effectLst/>
                <a:latin typeface="Fieldwork 03 Hum Light" pitchFamily="50" charset="0"/>
              </a:rPr>
              <a:t>function (</a:t>
            </a:r>
            <a:r>
              <a:rPr lang="en-US" sz="1200" b="0" i="0">
                <a:solidFill>
                  <a:srgbClr val="FABD2F"/>
                </a:solidFill>
                <a:effectLst/>
                <a:latin typeface="Fieldwork 03 Hum Light" pitchFamily="50" charset="0"/>
              </a:rPr>
              <a:t>a, b</a:t>
            </a:r>
            <a:r>
              <a:rPr lang="en-US" sz="1200" b="0" i="0">
                <a:solidFill>
                  <a:srgbClr val="8EC07C"/>
                </a:solidFill>
                <a:effectLst/>
                <a:latin typeface="Fieldwork 03 Hum Light" pitchFamily="50" charset="0"/>
              </a:rPr>
              <a:t>) </a:t>
            </a:r>
            <a:r>
              <a:rPr lang="en-US" sz="1200" b="0" i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{     // Write it using arrow function</a:t>
            </a:r>
            <a:r>
              <a:rPr lang="en-US" sz="1200" b="0" i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>
                <a:solidFill>
                  <a:srgbClr val="EBDBB2"/>
                </a:solidFill>
                <a:latin typeface="Fieldwork 03 Hum Light" pitchFamily="50" charset="0"/>
              </a:rPr>
              <a:t>		</a:t>
            </a:r>
            <a:r>
              <a:rPr lang="en-US" sz="1200" b="0" i="0">
                <a:solidFill>
                  <a:srgbClr val="FB4934"/>
                </a:solidFill>
                <a:effectLst/>
                <a:latin typeface="Fieldwork 03 Hum Light" pitchFamily="50" charset="0"/>
              </a:rPr>
              <a:t>return</a:t>
            </a:r>
            <a:r>
              <a:rPr lang="en-US" sz="1200" b="0" i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a + b; </a:t>
            </a:r>
          </a:p>
          <a:p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Fieldwork 03 Hum Light" pitchFamily="50" charset="0"/>
              </a:rPr>
              <a:t>	    </a:t>
            </a:r>
            <a:r>
              <a:rPr lang="en-US" sz="1200" b="0" i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};</a:t>
            </a:r>
            <a:endParaRPr lang="en-IN" sz="1200">
              <a:solidFill>
                <a:schemeClr val="accent2">
                  <a:lumMod val="75000"/>
                </a:schemeClr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6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Hum Light" pitchFamily="50" charset="0"/>
              </a:rPr>
              <a:t>Arrow Function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Functions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0FF42B-3485-4068-9762-F5D7F89A659C}"/>
              </a:ext>
            </a:extLst>
          </p:cNvPr>
          <p:cNvSpPr/>
          <p:nvPr/>
        </p:nvSpPr>
        <p:spPr>
          <a:xfrm>
            <a:off x="2013359" y="3344626"/>
            <a:ext cx="3770346" cy="188600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602DA-EA47-4C3F-80FA-76480BBE753E}"/>
              </a:ext>
            </a:extLst>
          </p:cNvPr>
          <p:cNvSpPr txBox="1"/>
          <p:nvPr/>
        </p:nvSpPr>
        <p:spPr>
          <a:xfrm>
            <a:off x="2152484" y="2109017"/>
            <a:ext cx="7705892" cy="11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B1B"/>
                </a:solidFill>
                <a:latin typeface="Fieldwork 03 Hum Light" pitchFamily="50" charset="0"/>
              </a:rPr>
              <a:t>I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f the body requires </a:t>
            </a:r>
            <a:r>
              <a:rPr lang="en-US" sz="160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additional lines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 of processing, you'll need to re-introduce braces </a:t>
            </a:r>
            <a:r>
              <a:rPr lang="en-US" sz="160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PLUS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the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1" dirty="0">
                <a:solidFill>
                  <a:srgbClr val="1B1B1B"/>
                </a:solidFill>
                <a:latin typeface="Fieldwork 03 Hum Light" pitchFamily="50" charset="0"/>
              </a:rPr>
              <a:t>“</a:t>
            </a:r>
            <a:r>
              <a:rPr lang="en-US" sz="160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return”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Fieldwork 03 Hum Light" pitchFamily="50" charset="0"/>
              </a:rPr>
              <a:t> (arrow functions do not magically guess what or when you want to "return"):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0072FEF-28E3-4D6E-BD2D-8A60C508C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484" y="3625309"/>
            <a:ext cx="4894729" cy="15340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// Traditional Anonymous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chuck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0008"/>
                </a:solidFill>
                <a:effectLst/>
                <a:latin typeface="Fieldwork 03 Hum Light" pitchFamily="50" charset="0"/>
              </a:rPr>
              <a:t>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B1B1B"/>
                </a:solidFill>
                <a:latin typeface="Fieldwork 03 Hum Light" pitchFamily="50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a + b + chuck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3288A5-9715-4171-9559-83881E375B92}"/>
              </a:ext>
            </a:extLst>
          </p:cNvPr>
          <p:cNvSpPr/>
          <p:nvPr/>
        </p:nvSpPr>
        <p:spPr>
          <a:xfrm>
            <a:off x="6160631" y="3344626"/>
            <a:ext cx="3770346" cy="188600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5508A3F-7DF3-422E-9E76-FA07FC0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269" y="3638465"/>
            <a:ext cx="4894729" cy="15340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// Arrow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D6D6D"/>
                </a:solidFill>
                <a:latin typeface="Fieldwork 03 Hum Light" pitchFamily="50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chuck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0008"/>
                </a:solidFill>
                <a:effectLst/>
                <a:latin typeface="Fieldwork 03 Hum Light" pitchFamily="50" charset="0"/>
              </a:rPr>
              <a:t>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D6D6D"/>
                </a:solidFill>
                <a:latin typeface="Fieldwork 03 Hum Light" pitchFamily="50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Fieldwork 03 Hum Light" pitchFamily="50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a + b + chuck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Fieldwork 03 Hum Light" pitchFamily="50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899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of Rectangle 9">
            <a:extLst>
              <a:ext uri="{FF2B5EF4-FFF2-40B4-BE49-F238E27FC236}">
                <a16:creationId xmlns:a16="http://schemas.microsoft.com/office/drawing/2014/main" id="{4030EA4F-CCE2-4E57-A3B5-ADA2A0EBC03C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BE7BB-0F2B-4C63-9849-0ADC38F61FF3}"/>
              </a:ext>
            </a:extLst>
          </p:cNvPr>
          <p:cNvSpPr txBox="1"/>
          <p:nvPr/>
        </p:nvSpPr>
        <p:spPr>
          <a:xfrm>
            <a:off x="1532787" y="1682717"/>
            <a:ext cx="8554187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A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n object is an unordered collection of key-value pairs. Each key-value pair is called a property.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E3773-49CE-4F0D-973D-CD05E076AF9E}"/>
              </a:ext>
            </a:extLst>
          </p:cNvPr>
          <p:cNvSpPr txBox="1"/>
          <p:nvPr/>
        </p:nvSpPr>
        <p:spPr>
          <a:xfrm>
            <a:off x="1532787" y="2466265"/>
            <a:ext cx="8554187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Generally, the key of a property is a string and the value of a property can be any valid JavaScript value e.g., a </a:t>
            </a:r>
            <a:r>
              <a:rPr lang="en-US" sz="1600" dirty="0">
                <a:latin typeface="Fieldwork 03 Hum Light" pitchFamily="50" charset="0"/>
              </a:rPr>
              <a:t>string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, a </a:t>
            </a:r>
            <a:r>
              <a:rPr lang="en-US" sz="1600" dirty="0">
                <a:latin typeface="Fieldwork 03 Hum Light" pitchFamily="50" charset="0"/>
              </a:rPr>
              <a:t>number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, an </a:t>
            </a:r>
            <a:r>
              <a:rPr lang="en-US" sz="1600" dirty="0">
                <a:latin typeface="Fieldwork 03 Hum Light" pitchFamily="50" charset="0"/>
              </a:rPr>
              <a:t>array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, and even a </a:t>
            </a:r>
            <a:r>
              <a:rPr lang="en-US" sz="1600" dirty="0">
                <a:latin typeface="Fieldwork 03 Hum Light" pitchFamily="50" charset="0"/>
              </a:rPr>
              <a:t>function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8D62C-E910-4D14-97B8-713F6EAAFC16}"/>
              </a:ext>
            </a:extLst>
          </p:cNvPr>
          <p:cNvSpPr txBox="1"/>
          <p:nvPr/>
        </p:nvSpPr>
        <p:spPr>
          <a:xfrm>
            <a:off x="1532786" y="3362605"/>
            <a:ext cx="8554187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The following example creates an empty object using the object literal syntax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3946957"/>
            <a:ext cx="7954501" cy="414665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D140A6-72E8-4152-8396-2F959B213563}"/>
              </a:ext>
            </a:extLst>
          </p:cNvPr>
          <p:cNvSpPr txBox="1"/>
          <p:nvPr/>
        </p:nvSpPr>
        <p:spPr>
          <a:xfrm>
            <a:off x="2786231" y="4003275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empty = {};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18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 Diagonal Corner of Rectangle 9">
            <a:extLst>
              <a:ext uri="{FF2B5EF4-FFF2-40B4-BE49-F238E27FC236}">
                <a16:creationId xmlns:a16="http://schemas.microsoft.com/office/drawing/2014/main" id="{1F9D7A8D-A81A-4EC9-B28B-C0A123F29F32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8D62C-E910-4D14-97B8-713F6EAAFC16}"/>
              </a:ext>
            </a:extLst>
          </p:cNvPr>
          <p:cNvSpPr txBox="1"/>
          <p:nvPr/>
        </p:nvSpPr>
        <p:spPr>
          <a:xfrm>
            <a:off x="1532786" y="1682717"/>
            <a:ext cx="6658714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The following example creates </a:t>
            </a: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a new person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122742"/>
            <a:ext cx="7989932" cy="908384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E2375-41E2-415B-B97C-99B18E158A14}"/>
              </a:ext>
            </a:extLst>
          </p:cNvPr>
          <p:cNvSpPr txBox="1"/>
          <p:nvPr/>
        </p:nvSpPr>
        <p:spPr>
          <a:xfrm>
            <a:off x="2786230" y="2166342"/>
            <a:ext cx="5405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person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= {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Fieldwork 03 Hum Light" pitchFamily="50" charset="0"/>
              </a:rPr>
              <a:t>firstName</a:t>
            </a:r>
            <a:r>
              <a:rPr lang="en-US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Fieldwork 03 Hum Light" pitchFamily="50" charset="0"/>
              </a:rPr>
              <a:t>: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'John’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,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Fieldwork 03 Hum Light" pitchFamily="50" charset="0"/>
              </a:rPr>
              <a:t>lastName</a:t>
            </a:r>
            <a:r>
              <a:rPr lang="en-US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Fieldwork 03 Hum Light" pitchFamily="50" charset="0"/>
              </a:rPr>
              <a:t>: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'Doe’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Fieldwork 03 Hum Light" pitchFamily="50" charset="0"/>
              </a:rPr>
              <a:t>};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4882D-CD95-4F90-BAF1-A90ACDD2768D}"/>
              </a:ext>
            </a:extLst>
          </p:cNvPr>
          <p:cNvSpPr txBox="1"/>
          <p:nvPr/>
        </p:nvSpPr>
        <p:spPr>
          <a:xfrm>
            <a:off x="1636235" y="3105538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Accessing properties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78765-24E3-4851-A005-2415518153D0}"/>
              </a:ext>
            </a:extLst>
          </p:cNvPr>
          <p:cNvSpPr txBox="1"/>
          <p:nvPr/>
        </p:nvSpPr>
        <p:spPr>
          <a:xfrm>
            <a:off x="2183803" y="3522962"/>
            <a:ext cx="6796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U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se the dot notation to access a property of an object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BF42AB-1369-4906-AF86-C471D404DC94}"/>
              </a:ext>
            </a:extLst>
          </p:cNvPr>
          <p:cNvSpPr/>
          <p:nvPr/>
        </p:nvSpPr>
        <p:spPr>
          <a:xfrm>
            <a:off x="2013358" y="3917266"/>
            <a:ext cx="7989932" cy="41052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DCAE5-7BA7-4A3B-B321-481DF9C597EB}"/>
              </a:ext>
            </a:extLst>
          </p:cNvPr>
          <p:cNvSpPr txBox="1"/>
          <p:nvPr/>
        </p:nvSpPr>
        <p:spPr>
          <a:xfrm>
            <a:off x="2786230" y="3983899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person</a:t>
            </a:r>
            <a:r>
              <a:rPr lang="en-IN" sz="1200" b="0" i="0" dirty="0">
                <a:solidFill>
                  <a:srgbClr val="002060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Fieldwork 03 Hum Light" pitchFamily="50" charset="0"/>
              </a:rPr>
              <a:t>firstName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2AA4C-0736-4D1A-B12D-064C1A6569F5}"/>
              </a:ext>
            </a:extLst>
          </p:cNvPr>
          <p:cNvSpPr txBox="1"/>
          <p:nvPr/>
        </p:nvSpPr>
        <p:spPr>
          <a:xfrm>
            <a:off x="1820733" y="4503684"/>
            <a:ext cx="8474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A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ccess the value of an object’s property via the array-like notation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744D02-A455-4870-BEB4-CFB7C76B7216}"/>
              </a:ext>
            </a:extLst>
          </p:cNvPr>
          <p:cNvSpPr/>
          <p:nvPr/>
        </p:nvSpPr>
        <p:spPr>
          <a:xfrm>
            <a:off x="2013358" y="4860475"/>
            <a:ext cx="7989932" cy="41052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772B65-1FBD-45ED-9724-D03B26BEDBCF}"/>
              </a:ext>
            </a:extLst>
          </p:cNvPr>
          <p:cNvSpPr txBox="1"/>
          <p:nvPr/>
        </p:nvSpPr>
        <p:spPr>
          <a:xfrm>
            <a:off x="2923391" y="4925131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B4934"/>
                </a:solidFill>
                <a:latin typeface="Fieldwork 03 Hum Light" pitchFamily="50" charset="0"/>
              </a:rPr>
              <a:t>person</a:t>
            </a:r>
            <a:r>
              <a:rPr lang="en-IN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Fieldwork 03 Hum Light" pitchFamily="50" charset="0"/>
              </a:rPr>
              <a:t>'</a:t>
            </a:r>
            <a:r>
              <a:rPr lang="en-IN" sz="1200" dirty="0" err="1">
                <a:solidFill>
                  <a:schemeClr val="accent5">
                    <a:lumMod val="75000"/>
                  </a:schemeClr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Fieldwork 03 Hum Light" pitchFamily="50" charset="0"/>
              </a:rPr>
              <a:t>'</a:t>
            </a:r>
            <a:r>
              <a:rPr lang="en-IN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]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Fieldwork 03 Hum Light" pitchFamily="50" charset="0"/>
              </a:rPr>
              <a:t>SubString</a:t>
            </a:r>
            <a:r>
              <a:rPr lang="en-US" dirty="0">
                <a:latin typeface="Fieldwork 03 Hum Light" pitchFamily="50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4461027"/>
            <a:ext cx="7954501" cy="62532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C401AFC-EDFF-4786-BD52-EC355A4B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01" y="2058518"/>
            <a:ext cx="7648687" cy="22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substring()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method extracts characters, between to indices (positions), from a string, and returns the substring.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substring()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method extracts characters from start to end (excusive).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Hum Light" pitchFamily="50" charset="0"/>
              </a:rPr>
              <a:t>substring()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 method does not change the original string.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If start is greater than end, it will swap the two arguments, (1, 4) = (4, 1).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Hum Light" pitchFamily="50" charset="0"/>
              </a:rPr>
              <a:t>If start or end is less than 0, they are treated as 0.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74E91-9405-4499-BDF4-28C1AC2F1B40}"/>
              </a:ext>
            </a:extLst>
          </p:cNvPr>
          <p:cNvSpPr txBox="1"/>
          <p:nvPr/>
        </p:nvSpPr>
        <p:spPr>
          <a:xfrm>
            <a:off x="3048896" y="4522965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text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Hum Light" pitchFamily="50" charset="0"/>
              </a:rPr>
              <a:t>"Hello world!"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;</a:t>
            </a:r>
            <a:br>
              <a:rPr lang="en-US" sz="1200" dirty="0">
                <a:latin typeface="Fieldwork 03 Hum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text.substring(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1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,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Hum Light" pitchFamily="50" charset="0"/>
              </a:rPr>
              <a:t>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);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05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122742"/>
            <a:ext cx="7989932" cy="122432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When a property name contains spaces, you need to place it inside quotes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232D72-6D3E-40B6-8491-23ABB2A8C67E}"/>
              </a:ext>
            </a:extLst>
          </p:cNvPr>
          <p:cNvSpPr txBox="1"/>
          <p:nvPr/>
        </p:nvSpPr>
        <p:spPr>
          <a:xfrm>
            <a:off x="2767010" y="2134709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Fieldwork 03 Hum Light" pitchFamily="50" charset="0"/>
              </a:rPr>
              <a:t>address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= {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'building no': </a:t>
            </a:r>
            <a:r>
              <a:rPr lang="en-US" sz="1200" b="0" i="0" dirty="0">
                <a:solidFill>
                  <a:srgbClr val="D3869B"/>
                </a:solidFill>
                <a:effectLst/>
                <a:latin typeface="Fieldwork 03 Hum Light" pitchFamily="50" charset="0"/>
              </a:rPr>
              <a:t>3960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 </a:t>
            </a:r>
            <a:r>
              <a:rPr lang="en-US" sz="1200" b="0" i="0" dirty="0">
                <a:solidFill>
                  <a:schemeClr val="accent4">
                    <a:lumMod val="50000"/>
                  </a:schemeClr>
                </a:solidFill>
                <a:effectLst/>
                <a:latin typeface="Fieldwork 03 Hum Light" pitchFamily="50" charset="0"/>
              </a:rPr>
              <a:t>street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: 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'North 1st street’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 </a:t>
            </a:r>
            <a:r>
              <a:rPr lang="en-US" sz="1200" b="0" i="0" dirty="0">
                <a:solidFill>
                  <a:schemeClr val="accent4">
                    <a:lumMod val="50000"/>
                  </a:schemeClr>
                </a:solidFill>
                <a:effectLst/>
                <a:latin typeface="Fieldwork 03 Hum Light" pitchFamily="50" charset="0"/>
              </a:rPr>
              <a:t>state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: 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'CA’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dirty="0">
                <a:solidFill>
                  <a:srgbClr val="EBDBB2"/>
                </a:solidFill>
                <a:latin typeface="Fieldwork 03 Hum Light" pitchFamily="50" charset="0"/>
              </a:rPr>
              <a:t>	 </a:t>
            </a:r>
            <a:r>
              <a:rPr lang="en-US" sz="1200" b="0" i="0" dirty="0">
                <a:solidFill>
                  <a:schemeClr val="accent4">
                    <a:lumMod val="50000"/>
                  </a:schemeClr>
                </a:solidFill>
                <a:effectLst/>
                <a:latin typeface="Fieldwork 03 Hum Light" pitchFamily="50" charset="0"/>
              </a:rPr>
              <a:t>country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: </a:t>
            </a:r>
            <a:r>
              <a:rPr lang="en-US" sz="1200" b="0" i="0" dirty="0">
                <a:solidFill>
                  <a:srgbClr val="B8BB26"/>
                </a:solidFill>
                <a:effectLst/>
                <a:latin typeface="Fieldwork 03 Hum Light" pitchFamily="50" charset="0"/>
              </a:rPr>
              <a:t>'USA’</a:t>
            </a:r>
            <a:r>
              <a:rPr lang="en-US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</a:p>
          <a:p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};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8A7E1AA2-835E-44AA-8B57-32B81895A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35" y="3431533"/>
            <a:ext cx="10413402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To access the 'building no' property, you need to use the array-like notation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 :-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674774-9C14-4A4B-8D5F-7B33FDB1C806}"/>
              </a:ext>
            </a:extLst>
          </p:cNvPr>
          <p:cNvSpPr/>
          <p:nvPr/>
        </p:nvSpPr>
        <p:spPr>
          <a:xfrm>
            <a:off x="2013358" y="3901499"/>
            <a:ext cx="7989932" cy="49525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D151D-7A37-4ED9-AAE3-1FE7FAF6D5F8}"/>
              </a:ext>
            </a:extLst>
          </p:cNvPr>
          <p:cNvSpPr txBox="1"/>
          <p:nvPr/>
        </p:nvSpPr>
        <p:spPr>
          <a:xfrm>
            <a:off x="3048178" y="4008605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address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'building no'</a:t>
            </a:r>
            <a:r>
              <a:rPr lang="en-IN" sz="1200" b="0" i="0" dirty="0">
                <a:solidFill>
                  <a:srgbClr val="7030A0"/>
                </a:solidFill>
                <a:effectLst/>
                <a:latin typeface="Fieldwork 03 Hum Light" pitchFamily="50" charset="0"/>
              </a:rPr>
              <a:t>];</a:t>
            </a: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7D7C5-C2FE-4B29-9959-006A477C1921}"/>
              </a:ext>
            </a:extLst>
          </p:cNvPr>
          <p:cNvSpPr txBox="1"/>
          <p:nvPr/>
        </p:nvSpPr>
        <p:spPr>
          <a:xfrm>
            <a:off x="1636235" y="4777688"/>
            <a:ext cx="7239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600" i="1" dirty="0">
                <a:latin typeface="Fieldwork 03 Hum Light" pitchFamily="50" charset="0"/>
              </a:rPr>
              <a:t>It’s not a good practice to use spaces in property name</a:t>
            </a:r>
            <a:endParaRPr lang="en-IN" sz="1600" i="1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9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122741"/>
            <a:ext cx="7989932" cy="141889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Modifying the value of a property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8A7E1AA2-835E-44AA-8B57-32B81895A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35" y="3571470"/>
            <a:ext cx="10413402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Adding a new property to an object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A06F9-DCED-4483-823B-5D136DD685E0}"/>
              </a:ext>
            </a:extLst>
          </p:cNvPr>
          <p:cNvSpPr txBox="1"/>
          <p:nvPr/>
        </p:nvSpPr>
        <p:spPr>
          <a:xfrm>
            <a:off x="3155640" y="2092903"/>
            <a:ext cx="3599329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let person =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4 Hum Regular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: 'John',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4 Hum Regular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: 'Doe'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solidFill>
                  <a:srgbClr val="7030A0"/>
                </a:solidFill>
                <a:latin typeface="Fieldwork 04 Hum Regular" pitchFamily="50" charset="0"/>
              </a:rPr>
              <a:t>person.firstName</a:t>
            </a:r>
            <a:r>
              <a:rPr lang="en-IN" sz="1200" dirty="0">
                <a:solidFill>
                  <a:srgbClr val="7030A0"/>
                </a:solidFill>
                <a:latin typeface="Fieldwork 04 Hum Regular" pitchFamily="50" charset="0"/>
              </a:rPr>
              <a:t> = 'Jane';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74A9C3-60A4-4EAA-AC8E-C7E0915BEB78}"/>
              </a:ext>
            </a:extLst>
          </p:cNvPr>
          <p:cNvSpPr/>
          <p:nvPr/>
        </p:nvSpPr>
        <p:spPr>
          <a:xfrm>
            <a:off x="2013358" y="4055808"/>
            <a:ext cx="7989932" cy="338555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9C0F7-5C3E-4C77-A8D2-31C85BDA500C}"/>
              </a:ext>
            </a:extLst>
          </p:cNvPr>
          <p:cNvSpPr txBox="1"/>
          <p:nvPr/>
        </p:nvSpPr>
        <p:spPr>
          <a:xfrm>
            <a:off x="3155640" y="4102276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person.age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25;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68026691-BD4A-4574-9F5E-8DBE0745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35" y="4409637"/>
            <a:ext cx="10413402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Deleting a property of an object 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C1BF25-1B1C-424B-AA99-2670DFAB45A7}"/>
              </a:ext>
            </a:extLst>
          </p:cNvPr>
          <p:cNvSpPr/>
          <p:nvPr/>
        </p:nvSpPr>
        <p:spPr>
          <a:xfrm>
            <a:off x="2013358" y="4893975"/>
            <a:ext cx="7989932" cy="338555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A5D28-7333-4F64-8A02-15AEE9CDF38A}"/>
              </a:ext>
            </a:extLst>
          </p:cNvPr>
          <p:cNvSpPr txBox="1"/>
          <p:nvPr/>
        </p:nvSpPr>
        <p:spPr>
          <a:xfrm>
            <a:off x="3155640" y="4926440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delete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person.age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6095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679797"/>
            <a:ext cx="7989932" cy="177790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Checking if property exist.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B82AEE-07D7-409E-8920-D4C31F288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564" y="2193220"/>
            <a:ext cx="3065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operator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E7AC7-30D1-4335-8C4C-50D10A90AE08}"/>
              </a:ext>
            </a:extLst>
          </p:cNvPr>
          <p:cNvSpPr txBox="1"/>
          <p:nvPr/>
        </p:nvSpPr>
        <p:spPr>
          <a:xfrm>
            <a:off x="3048897" y="2783918"/>
            <a:ext cx="60942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employee = {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'Peter',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'Doe',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employeeId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1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};</a:t>
            </a:r>
          </a:p>
          <a:p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console.log('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ssn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' in employee);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console.log('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employeeId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' in employee);</a:t>
            </a:r>
          </a:p>
        </p:txBody>
      </p:sp>
    </p:spTree>
    <p:extLst>
      <p:ext uri="{BB962C8B-B14F-4D97-AF65-F5344CB8AC3E}">
        <p14:creationId xmlns:p14="http://schemas.microsoft.com/office/powerpoint/2010/main" val="2729892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264796"/>
            <a:ext cx="7989932" cy="263929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Iterating over properties of an object.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0EAD4-9B4D-4D83-8B91-24B277C427E7}"/>
              </a:ext>
            </a:extLst>
          </p:cNvPr>
          <p:cNvSpPr txBox="1"/>
          <p:nvPr/>
        </p:nvSpPr>
        <p:spPr>
          <a:xfrm>
            <a:off x="3048897" y="2252476"/>
            <a:ext cx="6665258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website =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title: 'JavaScript Tutorial',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url: 'https://www.javascripttutorial.net',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tags: ['es6', '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javascript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', 'node.js', '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reactjs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', 'react native']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};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for (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const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key in website)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console.log(key);                       </a:t>
            </a:r>
            <a:r>
              <a:rPr lang="en-IN" sz="1200" i="1" dirty="0">
                <a:solidFill>
                  <a:srgbClr val="7030A0"/>
                </a:solidFill>
                <a:latin typeface="Fieldwork 03 Hum Light" pitchFamily="50" charset="0"/>
              </a:rPr>
              <a:t>// title, </a:t>
            </a:r>
            <a:r>
              <a:rPr lang="en-IN" sz="1200" i="1" dirty="0" err="1">
                <a:solidFill>
                  <a:srgbClr val="7030A0"/>
                </a:solidFill>
                <a:latin typeface="Fieldwork 03 Hum Light" pitchFamily="50" charset="0"/>
              </a:rPr>
              <a:t>url</a:t>
            </a:r>
            <a:r>
              <a:rPr lang="en-IN" sz="1200" i="1" dirty="0">
                <a:solidFill>
                  <a:srgbClr val="7030A0"/>
                </a:solidFill>
                <a:latin typeface="Fieldwork 03 Hum Light" pitchFamily="50" charset="0"/>
              </a:rPr>
              <a:t>, tags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5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264796"/>
            <a:ext cx="7989932" cy="2167871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Besides data objects can have methods.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60500-0D35-4CCF-82FE-B1DD7C597E37}"/>
              </a:ext>
            </a:extLst>
          </p:cNvPr>
          <p:cNvSpPr txBox="1"/>
          <p:nvPr/>
        </p:nvSpPr>
        <p:spPr>
          <a:xfrm>
            <a:off x="3054709" y="2261421"/>
            <a:ext cx="6094206" cy="200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person =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'John',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'Doe',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greet: function ()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console.log('Hello, World!');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7083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264796"/>
            <a:ext cx="7989932" cy="263929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ES6 provides you with the concise method syntax.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59F40-BB30-433A-A407-5B22E6B42056}"/>
              </a:ext>
            </a:extLst>
          </p:cNvPr>
          <p:cNvSpPr txBox="1"/>
          <p:nvPr/>
        </p:nvSpPr>
        <p:spPr>
          <a:xfrm>
            <a:off x="3043084" y="2257924"/>
            <a:ext cx="6272365" cy="2550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person =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'John',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'Doe',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greet()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console.log('Hello, World!');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};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person.greet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75835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6334124" y="2264796"/>
            <a:ext cx="3669165" cy="263929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“this” keyword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344F7-97E6-493D-832D-4D829F89E6E5}"/>
              </a:ext>
            </a:extLst>
          </p:cNvPr>
          <p:cNvSpPr txBox="1"/>
          <p:nvPr/>
        </p:nvSpPr>
        <p:spPr>
          <a:xfrm>
            <a:off x="6548166" y="2360319"/>
            <a:ext cx="6094206" cy="227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person =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'John',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'Doe’,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getFullName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: function ()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return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+ ' ' +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person.getFullName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());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58B34-245E-4663-90F9-CFA220E9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75" y="2261422"/>
            <a:ext cx="39305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Inside the method,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value references the object used to invoke the method.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D0962-CBFA-43D6-965B-A6FF766E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75" y="3190675"/>
            <a:ext cx="42048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Therefore, you can access an object property using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value as follows: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687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JavaScript Constructor Function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85CAF-ECD0-4FE2-8622-F74B524D0769}"/>
              </a:ext>
            </a:extLst>
          </p:cNvPr>
          <p:cNvSpPr txBox="1"/>
          <p:nvPr/>
        </p:nvSpPr>
        <p:spPr>
          <a:xfrm>
            <a:off x="1953175" y="2264796"/>
            <a:ext cx="8029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In practice, you often need to create many similar objects like a list of persons.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80B39C2-5622-4D34-9EC3-05693EFC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75" y="2723350"/>
            <a:ext cx="8225467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To do this, you can use a constructor function to define a custom type and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operator to create multiple objects from this type.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FF1A59C-B807-407D-A968-0C7ACE7B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75" y="3366332"/>
            <a:ext cx="8225467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Technically speaking, a constructor function is a regular </a:t>
            </a: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with the following convention: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1A6EE-D1C6-43D6-A480-A9EF94CE982F}"/>
              </a:ext>
            </a:extLst>
          </p:cNvPr>
          <p:cNvSpPr/>
          <p:nvPr/>
        </p:nvSpPr>
        <p:spPr>
          <a:xfrm>
            <a:off x="2252877" y="3599248"/>
            <a:ext cx="7205674" cy="152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</a:pPr>
            <a:endParaRPr lang="en-US" altLang="en-US" sz="1600" dirty="0">
              <a:latin typeface="Fieldwork 03 Hum Light" pitchFamily="50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 The name of a constructor function starts with a capital letter   like Person, Document, etc.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1600" dirty="0">
                <a:solidFill>
                  <a:srgbClr val="212529"/>
                </a:solidFill>
                <a:latin typeface="Fieldwork 03 Hum Light" pitchFamily="50" charset="0"/>
              </a:rPr>
              <a:t>A constructor function should be called only with the new operator.</a:t>
            </a:r>
          </a:p>
        </p:txBody>
      </p:sp>
    </p:spTree>
    <p:extLst>
      <p:ext uri="{BB962C8B-B14F-4D97-AF65-F5344CB8AC3E}">
        <p14:creationId xmlns:p14="http://schemas.microsoft.com/office/powerpoint/2010/main" val="1021747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FE027-F633-4A27-A322-85160650E43C}"/>
              </a:ext>
            </a:extLst>
          </p:cNvPr>
          <p:cNvSpPr/>
          <p:nvPr/>
        </p:nvSpPr>
        <p:spPr>
          <a:xfrm>
            <a:off x="2013358" y="1641904"/>
            <a:ext cx="7989932" cy="195053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9C939-E868-4A48-9760-196CCA7A10BD}"/>
              </a:ext>
            </a:extLst>
          </p:cNvPr>
          <p:cNvSpPr txBox="1"/>
          <p:nvPr/>
        </p:nvSpPr>
        <p:spPr>
          <a:xfrm>
            <a:off x="3155640" y="1678238"/>
            <a:ext cx="6094206" cy="117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function Person(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,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B9BB-1961-4E9C-9683-29B5207712EA}"/>
              </a:ext>
            </a:extLst>
          </p:cNvPr>
          <p:cNvSpPr txBox="1"/>
          <p:nvPr/>
        </p:nvSpPr>
        <p:spPr>
          <a:xfrm>
            <a:off x="3155640" y="3105533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person = new Person('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John','Doe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');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A4B4A2E-E682-47F5-9218-2F03076B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35" y="3802493"/>
            <a:ext cx="8517415" cy="115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Note that ES6 introduces the </a:t>
            </a:r>
            <a:r>
              <a:rPr lang="en-US" altLang="en-US" sz="1600" i="1" dirty="0">
                <a:latin typeface="Fieldwork 03 Hum Light" pitchFamily="50" charset="0"/>
              </a:rPr>
              <a:t>class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 keyword that allows you to define a custom type.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And classes are just syntactic sugar over the constructor functions with some enhancements.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62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E6220-70FE-4FCD-A0F4-0CFA91F2985F}"/>
              </a:ext>
            </a:extLst>
          </p:cNvPr>
          <p:cNvSpPr/>
          <p:nvPr/>
        </p:nvSpPr>
        <p:spPr>
          <a:xfrm>
            <a:off x="2013358" y="2264796"/>
            <a:ext cx="7989932" cy="263929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Adding method to JavaScript constructor functions.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60360-5BA1-4674-85E9-85AD47B810E1}"/>
              </a:ext>
            </a:extLst>
          </p:cNvPr>
          <p:cNvSpPr txBox="1"/>
          <p:nvPr/>
        </p:nvSpPr>
        <p:spPr>
          <a:xfrm>
            <a:off x="3155640" y="2374516"/>
            <a:ext cx="60942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function Person(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,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) {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  <a:p>
            <a:endParaRPr lang="en-IN" sz="1200" dirty="0">
              <a:solidFill>
                <a:srgbClr val="7030A0"/>
              </a:solidFill>
              <a:latin typeface="Fieldwork 03 Hum Light" pitchFamily="50" charset="0"/>
            </a:endParaRP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this.getFullName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= function () {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    return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this.firstName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+ " " + 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this.lastName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    };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104B9-5B63-4E67-B435-D2A787D52852}"/>
              </a:ext>
            </a:extLst>
          </p:cNvPr>
          <p:cNvSpPr txBox="1"/>
          <p:nvPr/>
        </p:nvSpPr>
        <p:spPr>
          <a:xfrm>
            <a:off x="3155640" y="423946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let person = new Person("John", "Doe");</a:t>
            </a:r>
          </a:p>
          <a:p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console.log(</a:t>
            </a:r>
            <a:r>
              <a:rPr lang="en-IN" sz="1200" dirty="0" err="1">
                <a:solidFill>
                  <a:srgbClr val="7030A0"/>
                </a:solidFill>
                <a:latin typeface="Fieldwork 03 Hum Light" pitchFamily="50" charset="0"/>
              </a:rPr>
              <a:t>person.getFullName</a:t>
            </a:r>
            <a:r>
              <a:rPr lang="en-IN" sz="1200" dirty="0">
                <a:solidFill>
                  <a:srgbClr val="7030A0"/>
                </a:solidFill>
                <a:latin typeface="Fieldwork 03 Hum Light" pitchFamily="50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3248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4630319"/>
            <a:ext cx="7954501" cy="53947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47FA5-2CB6-4343-A642-50E366B36166}"/>
              </a:ext>
            </a:extLst>
          </p:cNvPr>
          <p:cNvSpPr txBox="1"/>
          <p:nvPr/>
        </p:nvSpPr>
        <p:spPr>
          <a:xfrm>
            <a:off x="1559727" y="1697482"/>
            <a:ext cx="8302213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In JavaScript, an array is an ordered list of values. Each value is called an element specified by an index.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EE8D1-919B-44A0-ACB3-91FD0681D26F}"/>
              </a:ext>
            </a:extLst>
          </p:cNvPr>
          <p:cNvSpPr txBox="1"/>
          <p:nvPr/>
        </p:nvSpPr>
        <p:spPr>
          <a:xfrm>
            <a:off x="1862240" y="2617246"/>
            <a:ext cx="8105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 pitchFamily="50" charset="0"/>
              </a:rPr>
              <a:t>An JavaScript array has the following characteristics: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EACA5-9CFD-4967-9520-8687DFF768AE}"/>
              </a:ext>
            </a:extLst>
          </p:cNvPr>
          <p:cNvSpPr/>
          <p:nvPr/>
        </p:nvSpPr>
        <p:spPr>
          <a:xfrm>
            <a:off x="1854205" y="2958595"/>
            <a:ext cx="8105619" cy="152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First, an array can hold values of different types. For example, you can have an array that stores the number and string, and </a:t>
            </a:r>
            <a:r>
              <a:rPr lang="en-US" sz="1600" dirty="0" err="1">
                <a:solidFill>
                  <a:srgbClr val="212529"/>
                </a:solidFill>
                <a:latin typeface="Fieldwork 03 Hum Light" pitchFamily="50" charset="0"/>
              </a:rPr>
              <a:t>boolean</a:t>
            </a: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 values.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212529"/>
                </a:solidFill>
                <a:latin typeface="Fieldwork 03 Hum Light" pitchFamily="50" charset="0"/>
              </a:rPr>
              <a:t>Second, the length of an array is dynamically sized and auto-growing. In other words, you don’t need to specify the array size upfront.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3CAC5-18B1-4641-8E51-871389999C26}"/>
              </a:ext>
            </a:extLst>
          </p:cNvPr>
          <p:cNvSpPr txBox="1"/>
          <p:nvPr/>
        </p:nvSpPr>
        <p:spPr>
          <a:xfrm>
            <a:off x="2961042" y="4757310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FB4934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EBDBB2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Fieldwork 03 Hum Light" pitchFamily="50" charset="0"/>
              </a:rPr>
              <a:t>emptyArray = [];</a:t>
            </a:r>
            <a:endParaRPr lang="en-IN" sz="1200" dirty="0">
              <a:solidFill>
                <a:schemeClr val="accent5">
                  <a:lumMod val="50000"/>
                </a:schemeClr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96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of Rectangle 9">
            <a:extLst>
              <a:ext uri="{FF2B5EF4-FFF2-40B4-BE49-F238E27FC236}">
                <a16:creationId xmlns:a16="http://schemas.microsoft.com/office/drawing/2014/main" id="{840D33D9-CC2B-49EC-B6C9-FF9DAEA2298D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770C4-0492-4AE6-90B0-BEA3BD5FA04E}"/>
              </a:ext>
            </a:extLst>
          </p:cNvPr>
          <p:cNvSpPr txBox="1"/>
          <p:nvPr/>
        </p:nvSpPr>
        <p:spPr>
          <a:xfrm>
            <a:off x="1532786" y="1678238"/>
            <a:ext cx="864585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Returning from construction functions.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80CC92C-7B4F-4FE6-B528-0FA0F959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75" y="2221055"/>
            <a:ext cx="8419550" cy="26306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Typically, a constructor function implicitly returns this that set to the newly created object. But if it has a return statement, then here’s the rule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 If return is called with an object, the constructor function returns that object   instead of this.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 pitchFamily="50" charset="0"/>
              </a:rPr>
              <a:t> If return is called with a value other than an object, it’s ignored.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57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832323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Hum Regular" pitchFamily="50" charset="0"/>
              </a:rPr>
              <a:t>Which of these is a valid line of JS code that stores an object in a variable?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63D2-7CA5-44B2-89CE-E7D9CD7CD004}"/>
              </a:ext>
            </a:extLst>
          </p:cNvPr>
          <p:cNvSpPr txBox="1"/>
          <p:nvPr/>
        </p:nvSpPr>
        <p:spPr>
          <a:xfrm>
            <a:off x="2063357" y="2354106"/>
            <a:ext cx="7090168" cy="198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effectLst/>
                <a:latin typeface="Fieldwork 03 Hum Light" pitchFamily="50" charset="0"/>
              </a:rPr>
              <a:t>var me = {age=31, hair='brown’};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effectLst/>
                <a:latin typeface="Fieldwork 03 Hum Light" pitchFamily="50" charset="0"/>
              </a:rPr>
              <a:t>var me = {age: 31, hair: 'brown’};</a:t>
            </a:r>
            <a:endParaRPr lang="en-IN" sz="1600" dirty="0">
              <a:latin typeface="Fieldwork 03 Hum Light" pitchFamily="50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effectLst/>
                <a:latin typeface="Fieldwork 03 Hum Light" pitchFamily="50" charset="0"/>
              </a:rPr>
              <a:t>var me = {age:31 </a:t>
            </a:r>
            <a:r>
              <a:rPr lang="en-IN" sz="1600" b="0" i="0" dirty="0" err="1">
                <a:effectLst/>
                <a:latin typeface="Fieldwork 03 Hum Light" pitchFamily="50" charset="0"/>
              </a:rPr>
              <a:t>hair:'brown</a:t>
            </a:r>
            <a:r>
              <a:rPr lang="en-IN" sz="1600" b="0" i="0" dirty="0">
                <a:effectLst/>
                <a:latin typeface="Fieldwork 03 Hum Light" pitchFamily="50" charset="0"/>
              </a:rPr>
              <a:t>’};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IN" sz="1600" b="0" i="0" dirty="0">
                <a:effectLst/>
                <a:latin typeface="Fieldwork 03 Hum Light" pitchFamily="50" charset="0"/>
              </a:rPr>
              <a:t>var me = {var age=31, var hair='brown'};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34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Hum Regular" pitchFamily="50" charset="0"/>
              </a:rPr>
              <a:t>Which of these is a valid line of JS that stores an array of objects in a variable?</a:t>
            </a:r>
            <a:endParaRPr lang="en-IN" dirty="0">
              <a:latin typeface="Fieldwork 04 Hum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1D299-1930-4C06-8587-095E8D8F770C}"/>
              </a:ext>
            </a:extLst>
          </p:cNvPr>
          <p:cNvSpPr txBox="1"/>
          <p:nvPr/>
        </p:nvSpPr>
        <p:spPr>
          <a:xfrm>
            <a:off x="2063357" y="2350732"/>
            <a:ext cx="8233167" cy="198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var books = [{title: 'Robot Dreams', author: 'Asimov’}];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var books = [{title='Robot Dreams', author='Asimov’}];</a:t>
            </a:r>
            <a:endParaRPr lang="en-US" sz="1600" dirty="0">
              <a:latin typeface="Fieldwork 03 Hum Light" pitchFamily="50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var books = {[title: 'Robot Dreams', author: 'Asimov’]};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1600" b="0" i="0" dirty="0">
                <a:effectLst/>
                <a:latin typeface="Fieldwork 03 Hum Light" pitchFamily="50" charset="0"/>
              </a:rPr>
              <a:t>var books = [title: 'Robot Dreams', author: 'Asimov'];</a:t>
            </a:r>
            <a:endParaRPr lang="en-IN" sz="16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1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369813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7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064649"/>
            <a:ext cx="8128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JavaScript Assignment #2</a:t>
            </a:r>
          </a:p>
        </p:txBody>
      </p:sp>
    </p:spTree>
    <p:extLst>
      <p:ext uri="{BB962C8B-B14F-4D97-AF65-F5344CB8AC3E}">
        <p14:creationId xmlns:p14="http://schemas.microsoft.com/office/powerpoint/2010/main" val="3726205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89EF08-5911-4628-AC29-CE6B9BCC67DD}"/>
              </a:ext>
            </a:extLst>
          </p:cNvPr>
          <p:cNvSpPr txBox="1"/>
          <p:nvPr/>
        </p:nvSpPr>
        <p:spPr>
          <a:xfrm>
            <a:off x="1636235" y="1713005"/>
            <a:ext cx="10007600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Fieldwork 04 Hum Regular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array of objects as below</a:t>
            </a:r>
            <a:r>
              <a:rPr lang="en-US" dirty="0">
                <a:solidFill>
                  <a:schemeClr val="accent2"/>
                </a:solidFill>
                <a:effectLst/>
                <a:latin typeface="Fieldwork 04 Hum Regular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:-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IN" sz="1400" dirty="0">
              <a:effectLst/>
              <a:highlight>
                <a:srgbClr val="FFFFFF"/>
              </a:highlight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001145-0A6A-4C41-9553-19FC6D283F90}"/>
              </a:ext>
            </a:extLst>
          </p:cNvPr>
          <p:cNvSpPr/>
          <p:nvPr/>
        </p:nvSpPr>
        <p:spPr>
          <a:xfrm>
            <a:off x="2013358" y="2264796"/>
            <a:ext cx="7989932" cy="263929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63EBE-DD2D-4C5B-8958-BC1BF76B2EC5}"/>
              </a:ext>
            </a:extLst>
          </p:cNvPr>
          <p:cNvSpPr/>
          <p:nvPr/>
        </p:nvSpPr>
        <p:spPr>
          <a:xfrm>
            <a:off x="3005137" y="2305018"/>
            <a:ext cx="6096000" cy="2244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Fieldwork 03 Hum Light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const sales = [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BD4147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 item: </a:t>
            </a:r>
            <a:r>
              <a:rPr lang="en-US" sz="1200" dirty="0">
                <a:solidFill>
                  <a:srgbClr val="0000FF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'PS4 Pro'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, stock: 3, original: 399.99 },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BD4147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 item: </a:t>
            </a:r>
            <a:r>
              <a:rPr lang="en-US" sz="1200" dirty="0">
                <a:solidFill>
                  <a:srgbClr val="0000FF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'Xbox One X'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, stock: 1, original: 499.99, discount: 0.1 },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BD4147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 item: </a:t>
            </a:r>
            <a:r>
              <a:rPr lang="en-US" sz="1200" dirty="0">
                <a:solidFill>
                  <a:srgbClr val="0000FF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'Nintendo Switch'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, stock: 4, original: 299.99 },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BD4147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 item: </a:t>
            </a:r>
            <a:r>
              <a:rPr lang="en-US" sz="1200" dirty="0">
                <a:solidFill>
                  <a:srgbClr val="0000FF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'PS2 Console'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, stock: 1, original: 299.99, discount: 0.8 },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BD4147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 item: </a:t>
            </a:r>
            <a:r>
              <a:rPr lang="en-US" sz="1200" dirty="0">
                <a:solidFill>
                  <a:srgbClr val="0000FF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'Nintendo 64'</a:t>
            </a: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, stock: 2, original: 199.99, discount: 0.65 }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IN" sz="1200" dirty="0">
              <a:latin typeface="Fieldwork 03 Hum Light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36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078465"/>
            <a:ext cx="9250592" cy="47508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022715"/>
            <a:ext cx="9250592" cy="47508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370578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Assignment #2 Contd.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DD07DA-B26E-4817-8321-C8615FD318CC}"/>
              </a:ext>
            </a:extLst>
          </p:cNvPr>
          <p:cNvSpPr/>
          <p:nvPr/>
        </p:nvSpPr>
        <p:spPr>
          <a:xfrm>
            <a:off x="5457824" y="1143939"/>
            <a:ext cx="4869315" cy="4548006"/>
          </a:xfrm>
          <a:prstGeom prst="roundRect">
            <a:avLst>
              <a:gd name="adj" fmla="val 423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63EBE-DD2D-4C5B-8958-BC1BF76B2EC5}"/>
              </a:ext>
            </a:extLst>
          </p:cNvPr>
          <p:cNvSpPr/>
          <p:nvPr/>
        </p:nvSpPr>
        <p:spPr>
          <a:xfrm>
            <a:off x="5988362" y="1160466"/>
            <a:ext cx="6096000" cy="4586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latin typeface="Fieldwork 04 Hum Regular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Item:’PS4 Pro’,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Stock: 3,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Original: 399.99,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Sale: 399.99,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Total: 1199.97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},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Item:</a:t>
            </a:r>
            <a:r>
              <a:rPr lang="en-US" sz="1200" dirty="0">
                <a:solidFill>
                  <a:srgbClr val="0000FF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 'Xbox One X'</a:t>
            </a: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Stock: 1,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Original: 499.99,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Discount:0.1,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Sale: 449.98,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	Total: 449.98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200" dirty="0">
              <a:latin typeface="Fieldwork 04 Hum Regular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32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Fieldwork 04 Hum Regular" pitchFamily="50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200" dirty="0">
              <a:latin typeface="Fieldwork 04 Hum Regular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5E029-9371-4C9E-91DA-20EFC23E704D}"/>
              </a:ext>
            </a:extLst>
          </p:cNvPr>
          <p:cNvSpPr txBox="1"/>
          <p:nvPr/>
        </p:nvSpPr>
        <p:spPr>
          <a:xfrm>
            <a:off x="1642118" y="1717579"/>
            <a:ext cx="3415658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pass this array to a function and the function should return something like this: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33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26098" y="-1894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23AAFDE-3D6D-4D90-9CCF-FC74E88D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35" y="1761773"/>
            <a:ext cx="876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Fieldwork 03 Hum Light" pitchFamily="50" charset="0"/>
              </a:rPr>
              <a:t>Arrays are special data structure, to store ordered collections.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645B3-E208-4A66-B320-A251890EA2C5}"/>
              </a:ext>
            </a:extLst>
          </p:cNvPr>
          <p:cNvSpPr txBox="1"/>
          <p:nvPr/>
        </p:nvSpPr>
        <p:spPr>
          <a:xfrm>
            <a:off x="2278848" y="2131851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There are two syntaxes for creating an empty array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4625C-055E-4552-8ECE-6DB08050E354}"/>
              </a:ext>
            </a:extLst>
          </p:cNvPr>
          <p:cNvSpPr txBox="1"/>
          <p:nvPr/>
        </p:nvSpPr>
        <p:spPr>
          <a:xfrm>
            <a:off x="3287021" y="2378965"/>
            <a:ext cx="6094206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new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Array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();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 marL="228600" indent="-2286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arr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[];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103BA-7A44-45D9-9AFA-1A7DF6294BA9}"/>
              </a:ext>
            </a:extLst>
          </p:cNvPr>
          <p:cNvSpPr txBox="1"/>
          <p:nvPr/>
        </p:nvSpPr>
        <p:spPr>
          <a:xfrm>
            <a:off x="2278848" y="3158834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We can supply initial elements in the brackets: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EEDD4E-F495-4285-96CB-521D90D7848E}"/>
              </a:ext>
            </a:extLst>
          </p:cNvPr>
          <p:cNvSpPr txBox="1"/>
          <p:nvPr/>
        </p:nvSpPr>
        <p:spPr>
          <a:xfrm>
            <a:off x="3534671" y="3435997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"Plum"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D149B-4A24-4BF9-861A-63428FDC18E2}"/>
              </a:ext>
            </a:extLst>
          </p:cNvPr>
          <p:cNvSpPr txBox="1"/>
          <p:nvPr/>
        </p:nvSpPr>
        <p:spPr>
          <a:xfrm>
            <a:off x="2351667" y="3724509"/>
            <a:ext cx="7161006" cy="7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Array elements are numbered, starting with zero.</a:t>
            </a:r>
          </a:p>
          <a:p>
            <a:pPr marL="285750" indent="-28575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We can get an element by its number in square brackets: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9DF48D-F45B-4766-9DCA-9F9AAC027472}"/>
              </a:ext>
            </a:extLst>
          </p:cNvPr>
          <p:cNvSpPr/>
          <p:nvPr/>
        </p:nvSpPr>
        <p:spPr>
          <a:xfrm>
            <a:off x="1942050" y="4578964"/>
            <a:ext cx="7954501" cy="66088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8ED43-29D7-4D71-B2A0-9B36835D699F}"/>
              </a:ext>
            </a:extLst>
          </p:cNvPr>
          <p:cNvSpPr txBox="1"/>
          <p:nvPr/>
        </p:nvSpPr>
        <p:spPr>
          <a:xfrm>
            <a:off x="3347243" y="4604968"/>
            <a:ext cx="6712772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latin typeface="Fieldwork 03 Hum Light" pitchFamily="50" charset="0"/>
              </a:rPr>
              <a:t>Replace element using index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latin typeface="Fieldwork 03 Hum Light" pitchFamily="50" charset="0"/>
              </a:rPr>
              <a:t>Add new element using index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70D21-D35B-4577-8613-807C2DA1DD66}"/>
              </a:ext>
            </a:extLst>
          </p:cNvPr>
          <p:cNvSpPr/>
          <p:nvPr/>
        </p:nvSpPr>
        <p:spPr>
          <a:xfrm>
            <a:off x="2295449" y="4598804"/>
            <a:ext cx="1054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Fieldwork 03 Hum Light" pitchFamily="50" charset="0"/>
              </a:rPr>
              <a:t>Exercise: 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</p:spTree>
    <p:extLst>
      <p:ext uri="{BB962C8B-B14F-4D97-AF65-F5344CB8AC3E}">
        <p14:creationId xmlns:p14="http://schemas.microsoft.com/office/powerpoint/2010/main" val="249826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E1177-FAA5-44E4-BA58-7BD2BC0B16F4}"/>
              </a:ext>
            </a:extLst>
          </p:cNvPr>
          <p:cNvSpPr txBox="1"/>
          <p:nvPr/>
        </p:nvSpPr>
        <p:spPr>
          <a:xfrm>
            <a:off x="1550735" y="1670413"/>
            <a:ext cx="8903905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Fieldwork 03 Hum Light" pitchFamily="50" charset="0"/>
              </a:rPr>
              <a:t>The total count of the elements in the array is its length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44E52C-9CCF-4670-BF78-163232F35521}"/>
              </a:ext>
            </a:extLst>
          </p:cNvPr>
          <p:cNvSpPr/>
          <p:nvPr/>
        </p:nvSpPr>
        <p:spPr>
          <a:xfrm>
            <a:off x="2013358" y="2216948"/>
            <a:ext cx="7954501" cy="79574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83AD9-27F2-438B-BA2A-B489EA760660}"/>
              </a:ext>
            </a:extLst>
          </p:cNvPr>
          <p:cNvSpPr txBox="1"/>
          <p:nvPr/>
        </p:nvSpPr>
        <p:spPr>
          <a:xfrm>
            <a:off x="1550735" y="3193155"/>
            <a:ext cx="8903905" cy="454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Fieldwork 03 Hum Light" pitchFamily="50" charset="0"/>
              </a:rPr>
              <a:t>We can also use alert to show the whole array</a:t>
            </a:r>
            <a:r>
              <a:rPr lang="en-US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2013358" y="3706926"/>
            <a:ext cx="7954501" cy="72656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F64D0-0EA7-4C01-BA4A-BD62D90A55E4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7CCE9-CB13-4203-80E6-D6C6A296C36D}"/>
              </a:ext>
            </a:extLst>
          </p:cNvPr>
          <p:cNvSpPr txBox="1"/>
          <p:nvPr/>
        </p:nvSpPr>
        <p:spPr>
          <a:xfrm>
            <a:off x="3054709" y="2312081"/>
            <a:ext cx="6094206" cy="611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"Plum"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length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3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BA4F10-3FE1-4F9A-9EDE-41EE7C2318AF}"/>
              </a:ext>
            </a:extLst>
          </p:cNvPr>
          <p:cNvSpPr txBox="1"/>
          <p:nvPr/>
        </p:nvSpPr>
        <p:spPr>
          <a:xfrm>
            <a:off x="3054709" y="3753781"/>
            <a:ext cx="6094206" cy="611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"Plum"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IN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</a:t>
            </a:r>
            <a:r>
              <a:rPr lang="en-IN" sz="1200" b="0" i="0" dirty="0" err="1">
                <a:solidFill>
                  <a:srgbClr val="708090"/>
                </a:solidFill>
                <a:effectLst/>
                <a:latin typeface="Fieldwork 03 Hum Light" pitchFamily="50" charset="0"/>
              </a:rPr>
              <a:t>Apple,Orange,Plum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3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26098" y="-1894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23AAFDE-3D6D-4D90-9CCF-FC74E88D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35" y="1761773"/>
            <a:ext cx="876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Fieldwork 03 Hum Light" pitchFamily="50" charset="0"/>
              </a:rPr>
              <a:t>Methods pop/push, shift/unshift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645B3-E208-4A66-B320-A251890EA2C5}"/>
              </a:ext>
            </a:extLst>
          </p:cNvPr>
          <p:cNvSpPr txBox="1"/>
          <p:nvPr/>
        </p:nvSpPr>
        <p:spPr>
          <a:xfrm>
            <a:off x="2278848" y="2131851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ieldwork 03 Hum Light" pitchFamily="50" charset="0"/>
              </a:rPr>
              <a:t>Methods that work with the end of the array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9DF48D-F45B-4766-9DCA-9F9AAC027472}"/>
              </a:ext>
            </a:extLst>
          </p:cNvPr>
          <p:cNvSpPr/>
          <p:nvPr/>
        </p:nvSpPr>
        <p:spPr>
          <a:xfrm>
            <a:off x="3155641" y="2912089"/>
            <a:ext cx="6064560" cy="88265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E8B5B-6E65-442C-87B6-335455BD2090}"/>
              </a:ext>
            </a:extLst>
          </p:cNvPr>
          <p:cNvSpPr txBox="1"/>
          <p:nvPr/>
        </p:nvSpPr>
        <p:spPr>
          <a:xfrm>
            <a:off x="3155640" y="2496409"/>
            <a:ext cx="5888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Fieldwork 03 Hum Light" pitchFamily="50" charset="0"/>
              </a:rPr>
              <a:t>po</a:t>
            </a:r>
            <a:r>
              <a:rPr lang="en-IN" sz="160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p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: 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Extracts the last element of the array and returns 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22606-86AE-43EA-A1F3-CD01A2A438D3}"/>
              </a:ext>
            </a:extLst>
          </p:cNvPr>
          <p:cNvSpPr txBox="1"/>
          <p:nvPr/>
        </p:nvSpPr>
        <p:spPr>
          <a:xfrm>
            <a:off x="3495674" y="2856980"/>
            <a:ext cx="5724526" cy="88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"Pear"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DD4A68"/>
                </a:solidFill>
                <a:effectLst/>
                <a:latin typeface="Fieldwork 03 Hum Light" pitchFamily="50" charset="0"/>
              </a:rPr>
              <a:t>pop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remove "Pear" and alert 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Apple, Orange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4FCF94-D8A8-4976-B411-8DD3078356C9}"/>
              </a:ext>
            </a:extLst>
          </p:cNvPr>
          <p:cNvSpPr/>
          <p:nvPr/>
        </p:nvSpPr>
        <p:spPr>
          <a:xfrm>
            <a:off x="3155641" y="4378585"/>
            <a:ext cx="6064560" cy="891808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9A9653-682F-480D-83B3-3171510EFCD5}"/>
              </a:ext>
            </a:extLst>
          </p:cNvPr>
          <p:cNvSpPr txBox="1"/>
          <p:nvPr/>
        </p:nvSpPr>
        <p:spPr>
          <a:xfrm>
            <a:off x="3155640" y="3962905"/>
            <a:ext cx="5888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IN" sz="1600" dirty="0">
                <a:solidFill>
                  <a:srgbClr val="333333"/>
                </a:solidFill>
                <a:latin typeface="Fieldwork 03 Hum Light" pitchFamily="50" charset="0"/>
              </a:rPr>
              <a:t>push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: </a:t>
            </a: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Append the element to the end of the array</a:t>
            </a:r>
            <a:r>
              <a:rPr lang="en-US" sz="1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3B6BE-89B2-4C4C-B119-A9FA38EC284C}"/>
              </a:ext>
            </a:extLst>
          </p:cNvPr>
          <p:cNvSpPr txBox="1"/>
          <p:nvPr/>
        </p:nvSpPr>
        <p:spPr>
          <a:xfrm>
            <a:off x="3504706" y="4378585"/>
            <a:ext cx="5724526" cy="88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"Pear"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DD4A68"/>
                </a:solidFill>
                <a:effectLst/>
                <a:latin typeface="Fieldwork 03 Hum Light" pitchFamily="50" charset="0"/>
              </a:rPr>
              <a:t>pop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remove "Pear" and alert 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Apple, Orange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-2" y="-5591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23AAFDE-3D6D-4D90-9CCF-FC74E88D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35" y="1761773"/>
            <a:ext cx="876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Fieldwork 03 Hum Light" pitchFamily="50" charset="0"/>
              </a:rPr>
              <a:t>Methods pop/push, shift/unshift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645B3-E208-4A66-B320-A251890EA2C5}"/>
              </a:ext>
            </a:extLst>
          </p:cNvPr>
          <p:cNvSpPr txBox="1"/>
          <p:nvPr/>
        </p:nvSpPr>
        <p:spPr>
          <a:xfrm>
            <a:off x="2278848" y="2131851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ieldwork 03 Hum Light" pitchFamily="50" charset="0"/>
              </a:rPr>
              <a:t>Methods that work with the end of the array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9DF48D-F45B-4766-9DCA-9F9AAC027472}"/>
              </a:ext>
            </a:extLst>
          </p:cNvPr>
          <p:cNvSpPr/>
          <p:nvPr/>
        </p:nvSpPr>
        <p:spPr>
          <a:xfrm>
            <a:off x="3155641" y="2912089"/>
            <a:ext cx="6064560" cy="88265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E8B5B-6E65-442C-87B6-335455BD2090}"/>
              </a:ext>
            </a:extLst>
          </p:cNvPr>
          <p:cNvSpPr txBox="1"/>
          <p:nvPr/>
        </p:nvSpPr>
        <p:spPr>
          <a:xfrm>
            <a:off x="3155640" y="2496409"/>
            <a:ext cx="620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Fieldwork 03 Hum Light" pitchFamily="50" charset="0"/>
              </a:rPr>
              <a:t>shift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: </a:t>
            </a: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Extracts the first element of the array and returns it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ieldwork 03 Hum Light" pitchFamily="50" charset="0"/>
              </a:rPr>
              <a:t>:-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4FCF94-D8A8-4976-B411-8DD3078356C9}"/>
              </a:ext>
            </a:extLst>
          </p:cNvPr>
          <p:cNvSpPr/>
          <p:nvPr/>
        </p:nvSpPr>
        <p:spPr>
          <a:xfrm>
            <a:off x="3155641" y="4378585"/>
            <a:ext cx="6064560" cy="71729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9A9653-682F-480D-83B3-3171510EFCD5}"/>
              </a:ext>
            </a:extLst>
          </p:cNvPr>
          <p:cNvSpPr txBox="1"/>
          <p:nvPr/>
        </p:nvSpPr>
        <p:spPr>
          <a:xfrm>
            <a:off x="3155640" y="3962905"/>
            <a:ext cx="5888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IN" sz="1600" dirty="0">
                <a:solidFill>
                  <a:srgbClr val="333333"/>
                </a:solidFill>
                <a:latin typeface="Fieldwork 03 Hum Light" pitchFamily="50" charset="0"/>
              </a:rPr>
              <a:t>unshift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: </a:t>
            </a:r>
            <a:r>
              <a:rPr lang="en-US" sz="1600" dirty="0">
                <a:solidFill>
                  <a:srgbClr val="333333"/>
                </a:solidFill>
                <a:latin typeface="Fieldwork 03 Hum Light" pitchFamily="50" charset="0"/>
              </a:rPr>
              <a:t>Add the element to the beginning of the array 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  <a:endParaRPr lang="en-IN" sz="1600" dirty="0">
              <a:solidFill>
                <a:schemeClr val="accent2"/>
              </a:solidFill>
              <a:latin typeface="Fieldwork 03 Hum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F9167-B009-4DAE-99B9-6032367A4C06}"/>
              </a:ext>
            </a:extLst>
          </p:cNvPr>
          <p:cNvSpPr txBox="1"/>
          <p:nvPr/>
        </p:nvSpPr>
        <p:spPr>
          <a:xfrm>
            <a:off x="3510853" y="2893427"/>
            <a:ext cx="7010401" cy="88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"Apple"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"Pear"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DD4A68"/>
                </a:solidFill>
                <a:effectLst/>
                <a:latin typeface="Fieldwork 03 Hum Light" pitchFamily="50" charset="0"/>
              </a:rPr>
              <a:t>shift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remove Apple and alert 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Orange, Pear</a:t>
            </a:r>
            <a:endParaRPr lang="en-IN" sz="1200" dirty="0">
              <a:latin typeface="Fieldwork 03 Hum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2655E-5B39-41CB-91BD-E8BA8B8555C9}"/>
              </a:ext>
            </a:extLst>
          </p:cNvPr>
          <p:cNvSpPr txBox="1"/>
          <p:nvPr/>
        </p:nvSpPr>
        <p:spPr>
          <a:xfrm>
            <a:off x="3510854" y="4378585"/>
            <a:ext cx="5765566" cy="61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Fieldwork 03 Hum Light" pitchFamily="50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Fieldwork 03 Hum Light" pitchFamily="50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"Orange"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"Pear"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];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333333"/>
                </a:solidFill>
                <a:effectLst/>
                <a:latin typeface="Fieldwork 03 Hum Light" pitchFamily="50" charset="0"/>
              </a:rPr>
              <a:t>fruits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Fieldwork 03 Hum Light" pitchFamily="50" charset="0"/>
              </a:rPr>
              <a:t>.</a:t>
            </a:r>
            <a:r>
              <a:rPr lang="en-US" sz="1200" b="0" i="0" dirty="0" err="1">
                <a:solidFill>
                  <a:srgbClr val="DD4A68"/>
                </a:solidFill>
                <a:effectLst/>
                <a:latin typeface="Fieldwork 03 Hum Light" pitchFamily="50" charset="0"/>
              </a:rPr>
              <a:t>unshift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Fieldwork 03 Hum Light" pitchFamily="50" charset="0"/>
              </a:rPr>
              <a:t>'Apple'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DD4A68"/>
                </a:solidFill>
                <a:effectLst/>
                <a:latin typeface="Fieldwork 03 Hum Light" pitchFamily="50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fruits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Fieldwork 03 Hum Light" pitchFamily="50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Fieldwork 03 Hum Light" pitchFamily="50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Fieldwork 03 Hum Light" pitchFamily="50" charset="0"/>
              </a:rPr>
              <a:t>// Apple, Orange, Pear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-2" y="-5591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23AAFDE-3D6D-4D90-9CCF-FC74E88D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35" y="1761773"/>
            <a:ext cx="876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Fieldwork 03 Hum Light" pitchFamily="50" charset="0"/>
              </a:rPr>
              <a:t>Arrays are copied by reference</a:t>
            </a:r>
            <a:r>
              <a:rPr lang="en-US" sz="1600" dirty="0">
                <a:solidFill>
                  <a:schemeClr val="accent2"/>
                </a:solidFill>
                <a:latin typeface="Fieldwork 03 Hum Light" pitchFamily="50" charset="0"/>
              </a:rPr>
              <a:t>:-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JavaScript Arrays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BD226B-1FC7-4987-8399-4CD932976D2B}"/>
              </a:ext>
            </a:extLst>
          </p:cNvPr>
          <p:cNvSpPr/>
          <p:nvPr/>
        </p:nvSpPr>
        <p:spPr>
          <a:xfrm>
            <a:off x="2013358" y="2375980"/>
            <a:ext cx="7954501" cy="2043620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4AF42-1CBA-4CA9-A82B-317FE8C4F0E0}"/>
              </a:ext>
            </a:extLst>
          </p:cNvPr>
          <p:cNvSpPr txBox="1"/>
          <p:nvPr/>
        </p:nvSpPr>
        <p:spPr>
          <a:xfrm>
            <a:off x="2364516" y="2602294"/>
            <a:ext cx="7252183" cy="1448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fruits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copy by reference (two variables reference the same array)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true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"Pear"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modify the array by reference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U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Banana, Pear - 2 items now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5482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3194</Words>
  <Application>Microsoft Office PowerPoint</Application>
  <PresentationFormat>Widescreen</PresentationFormat>
  <Paragraphs>396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Arial Rounded MT Bold</vt:lpstr>
      <vt:lpstr>Calibri</vt:lpstr>
      <vt:lpstr>Calibri Light</vt:lpstr>
      <vt:lpstr>Consolas</vt:lpstr>
      <vt:lpstr>Courier New</vt:lpstr>
      <vt:lpstr>Fieldwork 03 Hum Light</vt:lpstr>
      <vt:lpstr>Fieldwork 04 Hum Regular</vt:lpstr>
      <vt:lpstr>Fieldwork 05 Hum DemiBold</vt:lpstr>
      <vt:lpstr>Fieldwork 06 Geo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Kumar</dc:creator>
  <cp:lastModifiedBy>Shraddha Wadekar</cp:lastModifiedBy>
  <cp:revision>179</cp:revision>
  <dcterms:created xsi:type="dcterms:W3CDTF">2021-11-10T07:03:20Z</dcterms:created>
  <dcterms:modified xsi:type="dcterms:W3CDTF">2024-09-06T08:06:17Z</dcterms:modified>
</cp:coreProperties>
</file>