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1" r:id="rId3"/>
    <p:sldId id="259" r:id="rId4"/>
    <p:sldId id="260" r:id="rId5"/>
    <p:sldId id="262" r:id="rId6"/>
    <p:sldId id="264" r:id="rId7"/>
    <p:sldId id="270" r:id="rId8"/>
    <p:sldId id="263" r:id="rId9"/>
    <p:sldId id="266" r:id="rId10"/>
    <p:sldId id="265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1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FF87C-ABEE-469D-95E5-85646092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5DA85-2BF9-4B90-85C6-164CDEB2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3D867-F497-490F-B846-617B4E32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1682-B742-443A-B44C-8C46280A7291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1FA2BB-7ABD-4A66-8537-6EC99A7B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3B661-1394-4B97-9F0C-C3A4D358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9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FA15B-AFFF-4F25-A8DE-6F6B14EE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60E22-3013-4BA5-9B1A-30180D82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58D36-C5C6-4338-B11E-6EE280C6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DF9C-CBAE-4B7D-9F04-1141EE7BB46F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2B7C6-D479-43C1-B7C5-00444EC7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2FC12-CC71-4654-BDD6-D52078D3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09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9BAB8-DB0D-4E81-86CA-57B3B965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AAFD59-B2B6-4DB2-A55F-98D9E119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A9193F-28C9-4011-929B-C875EE8D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E345-D91F-48B0-AE7A-B312E71DA28C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400CC-CA52-4446-BDB5-69061800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826A5-3F09-4631-8CF0-5735F07D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6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55420-52EF-4E48-BAFB-706A8CF4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78FF0-0090-45EE-A7FC-49C8257C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F016D3-D89B-44F8-B0C7-CEB5944C8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BFFFD9-5177-4738-9C56-8B43B0B3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0F06-FABA-4235-9E3C-351DFC790E9C}" type="datetime1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EA3D31-76C3-46B8-AFF8-0A2D7245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28A2B5-2967-42CB-8888-D158F2C9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3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49564-E7DD-4425-9220-BE3C93B7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FBB9FF-74E6-467D-AE72-9A970C7F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0D09B0-DB00-4279-9333-E78E7E33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12742C-8DA7-4651-AC1E-38BE6D13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10A70C-4451-479E-A09A-FA17F7445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545CC8-08D8-45CE-9B95-D167C4CC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7263-2EE2-4299-81B2-F820C0CAC38C}" type="datetime1">
              <a:rPr lang="fr-FR" smtClean="0"/>
              <a:t>30/03/2022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CC334E-FCB8-49E2-9F4C-35DFDBFD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95EE48-38CE-49F2-8B56-8FB846F1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62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E89BB-E499-4167-897C-6D9747C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ADF5AA-10E6-43BA-8C88-5ED7B13D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B5D5-6F7B-46D3-A353-A4D9F77A4A18}" type="datetime1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B2615-546A-485A-92B7-D885A2D4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FB4928-5B0A-4BB2-AF0C-F408C34D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96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B78359-0272-47CB-9293-06E33F73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65080-8541-4DD1-9945-960029FE6921}" type="datetime1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4E5EE4-863D-4441-8F07-19937E9A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08796-31B4-400F-8B75-56AF61C1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886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907A3-08C8-4FD6-AFD1-D10C0C58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9A689-6793-439F-82DB-4CB34C40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E83FED-B468-4F8D-AE68-F50A8E26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ED018-CF19-4AD8-A958-3965F6EA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F144-8240-4F12-83E5-6A6FFB563938}" type="datetime1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06DC4-722C-4062-B18A-2B93E562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E31D9-A9D9-4D45-8C50-53B8FB7F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1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03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D54D-D338-4DB8-93F8-802614B7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B17EE7-9F4F-4199-BE08-798584880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23FCC0-BF55-4B75-ABC8-1469DC29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CDFADA-2EC7-4937-A22A-FE5F686B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91FC-8D28-4055-B18A-2FF318783588}" type="datetime1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0EA104-93EF-47E2-8E28-ECEF2419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E3B63-CB25-45A7-8AE4-6AF181A8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16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BA440-A55B-4FC1-B493-FAF1C74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770FA0-00AB-43EF-893D-123A403D5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631CA-2217-48C7-8279-DB882468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C9E2-0B37-47D9-940C-571EB265BA22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CC100-D38D-4660-8451-A183C05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A2A09F-7274-4ED6-BC9A-71399D56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302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7847B2-218C-492F-97DD-0498B390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F7BCC-0F69-4F0A-A94C-87D425A7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E2BBC-3C2F-463A-A8BD-96999B91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1D87-9011-4499-BA8A-D5006537114B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EF011-B2B5-414F-84A7-31E1DD89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1C6B15-5B1C-428C-A2FF-5974F02A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1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1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8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5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6331CB-3CFF-44A7-8D73-3B063A10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9CB6B-065D-4F79-9B0C-EE42C8402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88820-451F-48C1-B47D-C1F333C31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06AE-60C6-44DA-9987-7F9E183594CD}" type="datetime1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9570D-CB9E-4A24-BB42-4A076BD15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58A33-8501-475D-A5DB-639BD1A72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2E6B-DDB6-4F04-BBAC-004E800A9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1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22BF4-BFDB-413B-9F6D-CF0D55A3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85876D-8A96-45E5-8780-995181464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5603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03187C-6D17-44CB-A986-6DE24555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3100" dirty="0">
                <a:solidFill>
                  <a:srgbClr val="FFFFFF"/>
                </a:solidFill>
              </a:rPr>
              <a:t>Conclusion &amp;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24F3F-18ED-4B6F-B153-57F4BB9A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Nous venons de voir deux méthodes de classement: les K-</a:t>
            </a:r>
            <a:r>
              <a:rPr lang="fr-FR" sz="2000" dirty="0" err="1"/>
              <a:t>means</a:t>
            </a:r>
            <a:r>
              <a:rPr lang="fr-FR" sz="2000" dirty="0"/>
              <a:t> et la régression logistique. Les deux méthodes donnent exactement les mêmes résultats. Aucune des deux méthodes ne présente de difficulté pour sa mise en place. </a:t>
            </a:r>
          </a:p>
          <a:p>
            <a:endParaRPr lang="fr-FR" sz="2000" dirty="0"/>
          </a:p>
          <a:p>
            <a:r>
              <a:rPr lang="fr-FR" sz="2000" dirty="0"/>
              <a:t>Notons que la méthode des K-</a:t>
            </a:r>
            <a:r>
              <a:rPr lang="fr-FR" sz="2000" dirty="0" err="1"/>
              <a:t>means</a:t>
            </a:r>
            <a:r>
              <a:rPr lang="fr-FR" sz="2000" dirty="0"/>
              <a:t> ne possède pas de "Sélection de variables" automatisée, par opposition à la régression logistique,  en cas de modèle complexe, discrimination pénible à réaliser, les modules qui composent les classes de la régression logistique feront la différence.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Quelle que soit l'étude il est toujours utile de confronter plusieurs modèles et de sélectionner le meilleur. Ici, le praticien peut utiliser le modèle de son choix.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F30A9A-8C82-45CF-91EC-88FABCAF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62E6B-DDB6-4F04-BBAC-004E800A9FD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7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C972A8-8D01-4BB4-A20F-C357CBE2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2196"/>
            <a:ext cx="4037825" cy="773952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18A2E-A8A2-4FEB-8AF4-F90A7BB9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050" y="511388"/>
            <a:ext cx="7134227" cy="602004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Présentation des données</a:t>
            </a:r>
          </a:p>
          <a:p>
            <a:pPr lvl="1"/>
            <a:r>
              <a:rPr lang="fr-FR" sz="2000" dirty="0"/>
              <a:t>Données manquantes</a:t>
            </a:r>
          </a:p>
          <a:p>
            <a:pPr lvl="1"/>
            <a:r>
              <a:rPr lang="fr-FR" sz="2000" dirty="0"/>
              <a:t>Données d’entraînement &amp; données de test</a:t>
            </a:r>
          </a:p>
          <a:p>
            <a:pPr marL="457200" lvl="1" indent="0">
              <a:buNone/>
            </a:pPr>
            <a:r>
              <a:rPr lang="fr-FR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Analyse descriptive </a:t>
            </a:r>
          </a:p>
          <a:p>
            <a:pPr lvl="1"/>
            <a:r>
              <a:rPr lang="fr-FR" sz="2000" dirty="0"/>
              <a:t> </a:t>
            </a:r>
            <a:r>
              <a:rPr lang="fr-FR" sz="2000" dirty="0" err="1"/>
              <a:t>Pairplot</a:t>
            </a:r>
            <a:endParaRPr lang="fr-FR" sz="2000" dirty="0"/>
          </a:p>
          <a:p>
            <a:pPr lvl="1"/>
            <a:r>
              <a:rPr lang="fr-FR" sz="2000" dirty="0"/>
              <a:t>Analyse en composantes principales (ACP)</a:t>
            </a:r>
          </a:p>
          <a:p>
            <a:pPr marL="0" indent="0">
              <a:buNone/>
            </a:pPr>
            <a:endParaRPr lang="fr-FR" sz="2400" dirty="0"/>
          </a:p>
          <a:p>
            <a:pPr marL="457200" indent="-457200">
              <a:buFont typeface="+mj-lt"/>
              <a:buAutoNum type="arabicPeriod" startAt="3"/>
            </a:pPr>
            <a:r>
              <a:rPr lang="fr-FR" sz="2400" dirty="0"/>
              <a:t>Analyse prédictive</a:t>
            </a:r>
          </a:p>
          <a:p>
            <a:pPr lvl="1"/>
            <a:r>
              <a:rPr lang="fr-FR" sz="2000" dirty="0"/>
              <a:t>Méthode des K-</a:t>
            </a:r>
            <a:r>
              <a:rPr lang="fr-FR" sz="2000" dirty="0" err="1"/>
              <a:t>means</a:t>
            </a:r>
            <a:endParaRPr lang="fr-FR" sz="2000" dirty="0"/>
          </a:p>
          <a:p>
            <a:pPr lvl="1"/>
            <a:r>
              <a:rPr lang="fr-FR" sz="2000" dirty="0"/>
              <a:t>Régression logistique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indent="-457200">
              <a:buFont typeface="+mj-lt"/>
              <a:buAutoNum type="arabicPeriod" startAt="4"/>
            </a:pPr>
            <a:r>
              <a:rPr lang="fr-FR" sz="2400" dirty="0"/>
              <a:t>Conclusion &amp; Recommandations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DAB335-D0E0-4AC1-A1FE-31DBD4E4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62E6B-DDB6-4F04-BBAC-004E800A9FD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44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B2F96A-1375-4A5D-BC05-B23EAA5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1. Présentation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84921-4D8A-4301-91F9-E4C70DDB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1" y="2472612"/>
            <a:ext cx="9724031" cy="4679926"/>
          </a:xfrm>
        </p:spPr>
        <p:txBody>
          <a:bodyPr anchor="ctr">
            <a:normAutofit fontScale="85000" lnSpcReduction="20000"/>
          </a:bodyPr>
          <a:lstStyle/>
          <a:p>
            <a:r>
              <a:rPr lang="fr-FR" sz="2000" dirty="0"/>
              <a:t>Les données sont réparties en 1500 lignes et 7 colonnes (variables)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Noms des colonnes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Cible, diagonal,  height_left,  height_right,  margin_low,  margin_up,  length</a:t>
            </a:r>
          </a:p>
          <a:p>
            <a:endParaRPr lang="fr-FR" sz="2000" dirty="0"/>
          </a:p>
          <a:p>
            <a:r>
              <a:rPr lang="fr-FR" sz="2000" dirty="0"/>
              <a:t>Informations sur les variables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Variable « cible » binaire:  500 faux billets et 1000 vrais billets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Toutes les autres variables sont quantitatives</a:t>
            </a:r>
          </a:p>
          <a:p>
            <a:pPr marL="457200" lvl="1" indent="0">
              <a:buNone/>
            </a:pPr>
            <a:endParaRPr lang="fr-FR" sz="1600" dirty="0"/>
          </a:p>
          <a:p>
            <a:pPr marL="457200" lvl="1" indent="0">
              <a:buNone/>
            </a:pPr>
            <a:endParaRPr lang="fr-FR" sz="2000" dirty="0">
              <a:latin typeface="Arial" panose="020B0604020202020204" pitchFamily="34" charset="0"/>
            </a:endParaRPr>
          </a:p>
          <a:p>
            <a:r>
              <a:rPr lang="fr-FR" sz="2000" dirty="0"/>
              <a:t>Création de 2 data-sets</a:t>
            </a:r>
          </a:p>
          <a:p>
            <a:pPr lvl="1"/>
            <a:r>
              <a:rPr lang="fr-FR" sz="1600" dirty="0"/>
              <a:t>Set training</a:t>
            </a:r>
          </a:p>
          <a:p>
            <a:pPr lvl="1"/>
            <a:r>
              <a:rPr lang="fr-FR" sz="1600" dirty="0"/>
              <a:t>Set test</a:t>
            </a:r>
          </a:p>
          <a:p>
            <a:endParaRPr lang="fr-FR" sz="2000" dirty="0"/>
          </a:p>
          <a:p>
            <a:r>
              <a:rPr lang="fr-FR" sz="2000" dirty="0"/>
              <a:t>Données manquantes </a:t>
            </a:r>
          </a:p>
          <a:p>
            <a:pPr lvl="1">
              <a:lnSpc>
                <a:spcPct val="110000"/>
              </a:lnSpc>
            </a:pPr>
            <a:r>
              <a:rPr lang="fr-FR" sz="1600" dirty="0"/>
              <a:t>La variables margin_low  a 37 données manquantes</a:t>
            </a:r>
          </a:p>
          <a:p>
            <a:pPr lvl="1">
              <a:lnSpc>
                <a:spcPct val="110000"/>
              </a:lnSpc>
            </a:pPr>
            <a:r>
              <a:rPr lang="fr-FR" sz="1600" dirty="0"/>
              <a:t>Méthode d’imputation « plus proche voisin »</a:t>
            </a:r>
          </a:p>
          <a:p>
            <a:pPr lvl="1">
              <a:lnSpc>
                <a:spcPct val="110000"/>
              </a:lnSpc>
            </a:pPr>
            <a:endParaRPr lang="fr-FR" sz="1600" dirty="0"/>
          </a:p>
          <a:p>
            <a:pPr lvl="1"/>
            <a:endParaRPr lang="fr-FR" sz="2000" dirty="0">
              <a:latin typeface="Arial" panose="020B0604020202020204" pitchFamily="34" charset="0"/>
            </a:endParaRPr>
          </a:p>
          <a:p>
            <a:pPr lvl="1"/>
            <a:endParaRPr lang="fr-FR" sz="2000" b="1" dirty="0"/>
          </a:p>
          <a:p>
            <a:pPr lvl="1"/>
            <a:endParaRPr lang="fr-FR" sz="2000" dirty="0">
              <a:latin typeface="Arial" panose="020B0604020202020204" pitchFamily="34" charset="0"/>
            </a:endParaRPr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D7832-3DB5-437A-BABF-A7F7270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862E6B-DDB6-4F04-BBAC-004E800A9FD3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6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B2F96A-1375-4A5D-BC05-B23EAA5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2. Analyse descriptive : </a:t>
            </a:r>
            <a:r>
              <a:rPr lang="fr-FR" sz="4000" dirty="0" err="1">
                <a:solidFill>
                  <a:srgbClr val="FFFFFF"/>
                </a:solidFill>
              </a:rPr>
              <a:t>pairplot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A7CE250-B79C-41FD-B07E-0A84181CE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550592"/>
            <a:ext cx="5843649" cy="526996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D7832-3DB5-437A-BABF-A7F7270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862E6B-DDB6-4F04-BBAC-004E800A9FD3}" type="slidenum"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8FB7BE-E3BE-49C1-B413-4D29E5B361FB}"/>
              </a:ext>
            </a:extLst>
          </p:cNvPr>
          <p:cNvSpPr txBox="1"/>
          <p:nvPr/>
        </p:nvSpPr>
        <p:spPr>
          <a:xfrm>
            <a:off x="7102023" y="2916332"/>
            <a:ext cx="4165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b="1" dirty="0"/>
              <a:t>Présentation</a:t>
            </a:r>
            <a:r>
              <a:rPr lang="fr-FR" sz="1800" dirty="0"/>
              <a:t> </a:t>
            </a:r>
          </a:p>
          <a:p>
            <a:r>
              <a:rPr lang="fr-FR" sz="1800" dirty="0"/>
              <a:t>Fonction de densité de chaque variable, deux à deux, en fonction du type de billet.</a:t>
            </a:r>
          </a:p>
          <a:p>
            <a:pPr>
              <a:lnSpc>
                <a:spcPct val="150000"/>
              </a:lnSpc>
            </a:pPr>
            <a:r>
              <a:rPr lang="fr-FR" b="1" dirty="0"/>
              <a:t>Interprétation</a:t>
            </a:r>
            <a:r>
              <a:rPr lang="fr-FR" dirty="0"/>
              <a:t> </a:t>
            </a:r>
          </a:p>
          <a:p>
            <a:r>
              <a:rPr lang="fr-FR" dirty="0"/>
              <a:t>La variable «length» est la plus discriminante.</a:t>
            </a:r>
          </a:p>
          <a:p>
            <a:r>
              <a:rPr lang="fr-FR" dirty="0"/>
              <a:t>La variable « diagonal » n’est pas discriminante.</a:t>
            </a:r>
          </a:p>
        </p:txBody>
      </p:sp>
    </p:spTree>
    <p:extLst>
      <p:ext uri="{BB962C8B-B14F-4D97-AF65-F5344CB8AC3E}">
        <p14:creationId xmlns:p14="http://schemas.microsoft.com/office/powerpoint/2010/main" val="58923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B2F96A-1375-4A5D-BC05-B23EAA5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2298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Analyse descriptive : ACP (1)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1DE5C9-77B8-409C-8DC1-8E5DB93A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4" y="1113041"/>
            <a:ext cx="6229350" cy="622935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D7832-3DB5-437A-BABF-A7F7270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862E6B-DDB6-4F04-BBAC-004E800A9FD3}" type="slidenum"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C16FCC-05B1-41B4-B1DF-3DE41186B29B}"/>
              </a:ext>
            </a:extLst>
          </p:cNvPr>
          <p:cNvSpPr txBox="1"/>
          <p:nvPr/>
        </p:nvSpPr>
        <p:spPr>
          <a:xfrm>
            <a:off x="6757910" y="2641436"/>
            <a:ext cx="494641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Interprétation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L’axe 1 est très discriminant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L’axe 2 n’est pas du tout discriminant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9BD4AA-9FBC-4DB4-AEDC-9EA6468DA3AC}"/>
              </a:ext>
            </a:extLst>
          </p:cNvPr>
          <p:cNvSpPr txBox="1"/>
          <p:nvPr/>
        </p:nvSpPr>
        <p:spPr>
          <a:xfrm>
            <a:off x="6647897" y="4422218"/>
            <a:ext cx="285380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Variance expliquée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Axe 1 : 43,18 %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Axe 2 : 16,96 %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Total : 60,14 %</a:t>
            </a:r>
          </a:p>
        </p:txBody>
      </p:sp>
    </p:spTree>
    <p:extLst>
      <p:ext uri="{BB962C8B-B14F-4D97-AF65-F5344CB8AC3E}">
        <p14:creationId xmlns:p14="http://schemas.microsoft.com/office/powerpoint/2010/main" val="8353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B2F96A-1375-4A5D-BC05-B23EAA5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2298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Analyse descriptive : ACP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D7832-3DB5-437A-BABF-A7F7270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862E6B-DDB6-4F04-BBAC-004E800A9FD3}" type="slidenum"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9E8F53C-DE7A-484D-9359-50459DF63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10" y="2291528"/>
            <a:ext cx="5048250" cy="3582092"/>
          </a:xfr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FBF52BA5-2865-47E3-99F5-9CE90AB03C45}"/>
              </a:ext>
            </a:extLst>
          </p:cNvPr>
          <p:cNvSpPr/>
          <p:nvPr/>
        </p:nvSpPr>
        <p:spPr>
          <a:xfrm>
            <a:off x="5256243" y="5458307"/>
            <a:ext cx="839755" cy="345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2FE09D0-ED43-46CD-9BFB-C44D33A576F9}"/>
              </a:ext>
            </a:extLst>
          </p:cNvPr>
          <p:cNvSpPr/>
          <p:nvPr/>
        </p:nvSpPr>
        <p:spPr>
          <a:xfrm>
            <a:off x="5231359" y="5047760"/>
            <a:ext cx="839755" cy="345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46F1297-49DC-4988-8D9F-6427CFD753BF}"/>
              </a:ext>
            </a:extLst>
          </p:cNvPr>
          <p:cNvSpPr/>
          <p:nvPr/>
        </p:nvSpPr>
        <p:spPr>
          <a:xfrm>
            <a:off x="5231359" y="4637112"/>
            <a:ext cx="839755" cy="345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7A3B11B-6381-4604-A9B7-3E81874A5BEB}"/>
              </a:ext>
            </a:extLst>
          </p:cNvPr>
          <p:cNvSpPr/>
          <p:nvPr/>
        </p:nvSpPr>
        <p:spPr>
          <a:xfrm>
            <a:off x="5231359" y="3299702"/>
            <a:ext cx="839755" cy="345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AC5EF1A-E4B7-4F5E-ACA3-6CEA7D12F438}"/>
              </a:ext>
            </a:extLst>
          </p:cNvPr>
          <p:cNvSpPr/>
          <p:nvPr/>
        </p:nvSpPr>
        <p:spPr>
          <a:xfrm>
            <a:off x="5212704" y="4185247"/>
            <a:ext cx="839755" cy="345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6D37A76-D1A2-491A-BA9E-B8C86065E5D1}"/>
              </a:ext>
            </a:extLst>
          </p:cNvPr>
          <p:cNvCxnSpPr/>
          <p:nvPr/>
        </p:nvCxnSpPr>
        <p:spPr>
          <a:xfrm flipH="1">
            <a:off x="4366727" y="5701004"/>
            <a:ext cx="864632" cy="3452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3BDB50D-F69E-4163-8561-191061923F8D}"/>
              </a:ext>
            </a:extLst>
          </p:cNvPr>
          <p:cNvCxnSpPr>
            <a:cxnSpLocks/>
            <a:stCxn id="16" idx="7"/>
          </p:cNvCxnSpPr>
          <p:nvPr/>
        </p:nvCxnSpPr>
        <p:spPr>
          <a:xfrm>
            <a:off x="5948135" y="3350260"/>
            <a:ext cx="31865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8C7FF2A-AF0A-42BB-B619-826171DE78BC}"/>
              </a:ext>
            </a:extLst>
          </p:cNvPr>
          <p:cNvSpPr txBox="1"/>
          <p:nvPr/>
        </p:nvSpPr>
        <p:spPr>
          <a:xfrm>
            <a:off x="9325267" y="3035557"/>
            <a:ext cx="247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en déduisons que cette variable n’a pas de pouvoir discriminant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554A5E2-4C83-4E6D-926D-010FC537920C}"/>
              </a:ext>
            </a:extLst>
          </p:cNvPr>
          <p:cNvSpPr txBox="1"/>
          <p:nvPr/>
        </p:nvSpPr>
        <p:spPr>
          <a:xfrm>
            <a:off x="1371599" y="5873620"/>
            <a:ext cx="2640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Ceux sont les variables les plus discriminantes du modèle</a:t>
            </a:r>
          </a:p>
        </p:txBody>
      </p:sp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123CA348-F748-4B7F-96E2-11C22DC5ABB8}"/>
              </a:ext>
            </a:extLst>
          </p:cNvPr>
          <p:cNvSpPr/>
          <p:nvPr/>
        </p:nvSpPr>
        <p:spPr>
          <a:xfrm>
            <a:off x="6052459" y="4185247"/>
            <a:ext cx="245704" cy="161829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0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B2F96A-1375-4A5D-BC05-B23EAA5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3. Analyse prédictive : méthode des K-</a:t>
            </a:r>
            <a:r>
              <a:rPr lang="fr-FR" sz="4000" dirty="0" err="1">
                <a:solidFill>
                  <a:srgbClr val="FFFFFF"/>
                </a:solidFill>
              </a:rPr>
              <a:t>means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D7832-3DB5-437A-BABF-A7F7270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862E6B-DDB6-4F04-BBAC-004E800A9FD3}" type="slidenum"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Espace réservé du contenu 15" descr="Une image contenant table&#10;&#10;Description générée automatiquement">
            <a:extLst>
              <a:ext uri="{FF2B5EF4-FFF2-40B4-BE49-F238E27FC236}">
                <a16:creationId xmlns:a16="http://schemas.microsoft.com/office/drawing/2014/main" id="{DAEC06C0-3436-4B9C-AB15-45571B34E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03" y="3210498"/>
            <a:ext cx="1365610" cy="1221016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831326F-8DB8-469D-91A4-4298D547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64" y="4862580"/>
            <a:ext cx="1381773" cy="118199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0E3377C-B181-440C-9EFF-BFD0EC7CFCAB}"/>
              </a:ext>
            </a:extLst>
          </p:cNvPr>
          <p:cNvSpPr txBox="1"/>
          <p:nvPr/>
        </p:nvSpPr>
        <p:spPr>
          <a:xfrm>
            <a:off x="748087" y="2481514"/>
            <a:ext cx="2890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Matrice de confusion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D5DE218-CD3E-43E0-94EA-133D7607EF3C}"/>
              </a:ext>
            </a:extLst>
          </p:cNvPr>
          <p:cNvSpPr txBox="1"/>
          <p:nvPr/>
        </p:nvSpPr>
        <p:spPr>
          <a:xfrm>
            <a:off x="399447" y="3495517"/>
            <a:ext cx="1793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Données d’entrainement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54BEFF-E73D-4198-AE8A-A6403761DF5A}"/>
              </a:ext>
            </a:extLst>
          </p:cNvPr>
          <p:cNvSpPr txBox="1"/>
          <p:nvPr/>
        </p:nvSpPr>
        <p:spPr>
          <a:xfrm>
            <a:off x="399447" y="5130592"/>
            <a:ext cx="1896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Données de test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9962120-0F4C-468C-B75A-C558897F7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21218"/>
              </p:ext>
            </p:extLst>
          </p:nvPr>
        </p:nvGraphicFramePr>
        <p:xfrm>
          <a:off x="6431163" y="4669612"/>
          <a:ext cx="4644312" cy="118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156">
                  <a:extLst>
                    <a:ext uri="{9D8B030D-6E8A-4147-A177-3AD203B41FA5}">
                      <a16:colId xmlns:a16="http://schemas.microsoft.com/office/drawing/2014/main" val="843793314"/>
                    </a:ext>
                  </a:extLst>
                </a:gridCol>
                <a:gridCol w="2322156">
                  <a:extLst>
                    <a:ext uri="{9D8B030D-6E8A-4147-A177-3AD203B41FA5}">
                      <a16:colId xmlns:a16="http://schemas.microsoft.com/office/drawing/2014/main" val="3416257933"/>
                    </a:ext>
                  </a:extLst>
                </a:gridCol>
              </a:tblGrid>
              <a:tr h="375885">
                <a:tc>
                  <a:txBody>
                    <a:bodyPr/>
                    <a:lstStyle/>
                    <a:p>
                      <a:r>
                        <a:rPr lang="fr-FR" dirty="0"/>
                        <a:t>Indicateurs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19747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r>
                        <a:rPr lang="fr-FR" dirty="0"/>
                        <a:t>Taux de succès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99,3%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86711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fr-FR" dirty="0"/>
                        <a:t>Taux d’erreur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6136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23441F2-1D54-49F3-B5FF-19B23DD83DE4}"/>
              </a:ext>
            </a:extLst>
          </p:cNvPr>
          <p:cNvSpPr txBox="1"/>
          <p:nvPr/>
        </p:nvSpPr>
        <p:spPr>
          <a:xfrm>
            <a:off x="6431163" y="2433688"/>
            <a:ext cx="46443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Version prédictive de l’algorithme des K-</a:t>
            </a:r>
            <a:r>
              <a:rPr lang="fr-FR" b="1" dirty="0" err="1"/>
              <a:t>means</a:t>
            </a:r>
            <a:endParaRPr lang="fr-FR" b="1" dirty="0"/>
          </a:p>
          <a:p>
            <a:pPr algn="just"/>
            <a:r>
              <a:rPr lang="fr-FR" dirty="0"/>
              <a:t>La variable «cible» ayant 2 modalités, nous choisissons donc 2 centres mobiles.</a:t>
            </a:r>
          </a:p>
        </p:txBody>
      </p:sp>
    </p:spTree>
    <p:extLst>
      <p:ext uri="{BB962C8B-B14F-4D97-AF65-F5344CB8AC3E}">
        <p14:creationId xmlns:p14="http://schemas.microsoft.com/office/powerpoint/2010/main" val="79971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B2F96A-1375-4A5D-BC05-B23EAA5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Analyse prédictive : régression logistique (1)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1800" b="1" dirty="0">
                <a:solidFill>
                  <a:srgbClr val="FFFFFF"/>
                </a:solidFill>
              </a:rPr>
              <a:t>Toutes les variables sont utilisées</a:t>
            </a:r>
            <a:endParaRPr lang="fr-FR" sz="4000" b="1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8CDC18D-4781-4926-9411-A11A8752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41" y="1714751"/>
            <a:ext cx="4630401" cy="308693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D7832-3DB5-437A-BABF-A7F7270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862E6B-DDB6-4F04-BBAC-004E800A9FD3}" type="slidenum"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3DA6A-34B0-44EC-9A09-4BCC4E27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34" y="5082523"/>
            <a:ext cx="1632747" cy="1363174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1DF648-034D-4ED8-B3CF-7049D81A2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56" y="3155143"/>
            <a:ext cx="1625925" cy="118320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2924F08-D471-4817-B7D3-F1CEC43C3D0E}"/>
              </a:ext>
            </a:extLst>
          </p:cNvPr>
          <p:cNvSpPr txBox="1"/>
          <p:nvPr/>
        </p:nvSpPr>
        <p:spPr>
          <a:xfrm>
            <a:off x="567796" y="1949306"/>
            <a:ext cx="2806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Matrice de confusion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BF009F4-19D0-470C-8991-95F22CB45565}"/>
              </a:ext>
            </a:extLst>
          </p:cNvPr>
          <p:cNvSpPr txBox="1"/>
          <p:nvPr/>
        </p:nvSpPr>
        <p:spPr>
          <a:xfrm>
            <a:off x="252709" y="3258219"/>
            <a:ext cx="2472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Données d’entrainement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31905764-FB8A-4756-B200-67D7E08D3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39450"/>
              </p:ext>
            </p:extLst>
          </p:nvPr>
        </p:nvGraphicFramePr>
        <p:xfrm>
          <a:off x="6484396" y="4887743"/>
          <a:ext cx="4644312" cy="1577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156">
                  <a:extLst>
                    <a:ext uri="{9D8B030D-6E8A-4147-A177-3AD203B41FA5}">
                      <a16:colId xmlns:a16="http://schemas.microsoft.com/office/drawing/2014/main" val="786627176"/>
                    </a:ext>
                  </a:extLst>
                </a:gridCol>
                <a:gridCol w="2322156">
                  <a:extLst>
                    <a:ext uri="{9D8B030D-6E8A-4147-A177-3AD203B41FA5}">
                      <a16:colId xmlns:a16="http://schemas.microsoft.com/office/drawing/2014/main" val="1878370522"/>
                    </a:ext>
                  </a:extLst>
                </a:gridCol>
              </a:tblGrid>
              <a:tr h="375885">
                <a:tc>
                  <a:txBody>
                    <a:bodyPr/>
                    <a:lstStyle/>
                    <a:p>
                      <a:r>
                        <a:rPr lang="fr-FR" dirty="0"/>
                        <a:t>Indicateurs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99420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r>
                        <a:rPr lang="fr-FR" dirty="0"/>
                        <a:t>Taux de succès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99,3%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3931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fr-FR" dirty="0"/>
                        <a:t>Taux d’erreur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44776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fr-FR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70697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F4508028-50DD-4CA2-9AF1-4C6EBA2FDB56}"/>
              </a:ext>
            </a:extLst>
          </p:cNvPr>
          <p:cNvSpPr txBox="1"/>
          <p:nvPr/>
        </p:nvSpPr>
        <p:spPr>
          <a:xfrm>
            <a:off x="209580" y="5215065"/>
            <a:ext cx="188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154515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B2F96A-1375-4A5D-BC05-B23EAA5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Analyse prédictive : régression logistique (2)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1800" b="1" dirty="0">
                <a:solidFill>
                  <a:srgbClr val="FFFFFF"/>
                </a:solidFill>
              </a:rPr>
              <a:t>Exclusion des variables «constante » et «diagonal»</a:t>
            </a:r>
            <a:endParaRPr lang="fr-FR" sz="4000" b="1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4A0D7DA-CDC8-4665-AB02-3E3F69832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06" y="1734463"/>
            <a:ext cx="4779785" cy="318652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FD7832-3DB5-437A-BABF-A7F7270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862E6B-DDB6-4F04-BBAC-004E800A9FD3}" type="slidenum"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C6FB3FA2-2655-4A3E-84C3-8DF81698D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20" y="2750900"/>
            <a:ext cx="1684064" cy="1153649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3B78FC22-7758-49A2-8F5F-2ABB458A3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20" y="4485727"/>
            <a:ext cx="1684064" cy="166902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9B089DC-F7F2-4AE9-AD42-E87A7073C276}"/>
              </a:ext>
            </a:extLst>
          </p:cNvPr>
          <p:cNvSpPr txBox="1"/>
          <p:nvPr/>
        </p:nvSpPr>
        <p:spPr>
          <a:xfrm>
            <a:off x="683285" y="2033502"/>
            <a:ext cx="320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Matrice de confusion</a:t>
            </a:r>
          </a:p>
        </p:txBody>
      </p:sp>
      <p:graphicFrame>
        <p:nvGraphicFramePr>
          <p:cNvPr id="16" name="Tableau 17">
            <a:extLst>
              <a:ext uri="{FF2B5EF4-FFF2-40B4-BE49-F238E27FC236}">
                <a16:creationId xmlns:a16="http://schemas.microsoft.com/office/drawing/2014/main" id="{04B16E15-FD20-4550-B843-1CD12982B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04654"/>
              </p:ext>
            </p:extLst>
          </p:nvPr>
        </p:nvGraphicFramePr>
        <p:xfrm>
          <a:off x="6250343" y="4966031"/>
          <a:ext cx="4644312" cy="159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156">
                  <a:extLst>
                    <a:ext uri="{9D8B030D-6E8A-4147-A177-3AD203B41FA5}">
                      <a16:colId xmlns:a16="http://schemas.microsoft.com/office/drawing/2014/main" val="3400592036"/>
                    </a:ext>
                  </a:extLst>
                </a:gridCol>
                <a:gridCol w="2322156">
                  <a:extLst>
                    <a:ext uri="{9D8B030D-6E8A-4147-A177-3AD203B41FA5}">
                      <a16:colId xmlns:a16="http://schemas.microsoft.com/office/drawing/2014/main" val="1681451284"/>
                    </a:ext>
                  </a:extLst>
                </a:gridCol>
              </a:tblGrid>
              <a:tr h="395659">
                <a:tc>
                  <a:txBody>
                    <a:bodyPr/>
                    <a:lstStyle/>
                    <a:p>
                      <a:r>
                        <a:rPr lang="fr-FR" dirty="0"/>
                        <a:t>Indicateurs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31603"/>
                  </a:ext>
                </a:extLst>
              </a:tr>
              <a:tr h="410454">
                <a:tc>
                  <a:txBody>
                    <a:bodyPr/>
                    <a:lstStyle/>
                    <a:p>
                      <a:r>
                        <a:rPr lang="fr-FR" dirty="0"/>
                        <a:t>Taux de succès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99,3%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43352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fr-FR" dirty="0"/>
                        <a:t>Taux d’erreur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13444"/>
                  </a:ext>
                </a:extLst>
              </a:tr>
              <a:tr h="395659">
                <a:tc>
                  <a:txBody>
                    <a:bodyPr/>
                    <a:lstStyle/>
                    <a:p>
                      <a:r>
                        <a:rPr lang="fr-FR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25511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7763965D-D9B0-4417-8399-44AA95248545}"/>
              </a:ext>
            </a:extLst>
          </p:cNvPr>
          <p:cNvSpPr txBox="1"/>
          <p:nvPr/>
        </p:nvSpPr>
        <p:spPr>
          <a:xfrm>
            <a:off x="187486" y="3085746"/>
            <a:ext cx="202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d’entrainement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A5A21B-5531-4472-8408-41C6FA7253FE}"/>
              </a:ext>
            </a:extLst>
          </p:cNvPr>
          <p:cNvSpPr txBox="1"/>
          <p:nvPr/>
        </p:nvSpPr>
        <p:spPr>
          <a:xfrm>
            <a:off x="126983" y="4968989"/>
            <a:ext cx="189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17216291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487</Words>
  <Application>Microsoft Office PowerPoint</Application>
  <PresentationFormat>Grand écran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Nova</vt:lpstr>
      <vt:lpstr>GradientVTI</vt:lpstr>
      <vt:lpstr>Thème Office</vt:lpstr>
      <vt:lpstr>Présentation PowerPoint</vt:lpstr>
      <vt:lpstr>PLAN</vt:lpstr>
      <vt:lpstr>1. Présentation des données</vt:lpstr>
      <vt:lpstr>2. Analyse descriptive : pairplot</vt:lpstr>
      <vt:lpstr>Analyse descriptive : ACP (1)</vt:lpstr>
      <vt:lpstr>Analyse descriptive : ACP (2)</vt:lpstr>
      <vt:lpstr>3. Analyse prédictive : méthode des K-means</vt:lpstr>
      <vt:lpstr>Analyse prédictive : régression logistique (1) Toutes les variables sont utilisées</vt:lpstr>
      <vt:lpstr>Analyse prédictive : régression logistique (2) Exclusion des variables «constante » et «diagonal»</vt:lpstr>
      <vt:lpstr>Conclusion &amp; 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de faux billets</dc:title>
  <dc:creator>florian boudon</dc:creator>
  <cp:lastModifiedBy>florian boudon</cp:lastModifiedBy>
  <cp:revision>11</cp:revision>
  <dcterms:created xsi:type="dcterms:W3CDTF">2022-03-10T14:45:43Z</dcterms:created>
  <dcterms:modified xsi:type="dcterms:W3CDTF">2022-03-30T18:08:06Z</dcterms:modified>
</cp:coreProperties>
</file>