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9" r:id="rId2"/>
    <p:sldId id="312" r:id="rId3"/>
    <p:sldId id="290" r:id="rId4"/>
    <p:sldId id="291" r:id="rId5"/>
    <p:sldId id="293" r:id="rId6"/>
    <p:sldId id="294" r:id="rId7"/>
    <p:sldId id="304" r:id="rId8"/>
    <p:sldId id="296" r:id="rId9"/>
    <p:sldId id="300" r:id="rId10"/>
    <p:sldId id="303" r:id="rId11"/>
    <p:sldId id="310" r:id="rId12"/>
    <p:sldId id="302" r:id="rId13"/>
    <p:sldId id="301" r:id="rId14"/>
    <p:sldId id="297" r:id="rId15"/>
    <p:sldId id="295" r:id="rId16"/>
    <p:sldId id="308" r:id="rId17"/>
    <p:sldId id="309" r:id="rId18"/>
    <p:sldId id="298" r:id="rId19"/>
    <p:sldId id="305" r:id="rId20"/>
    <p:sldId id="307" r:id="rId21"/>
    <p:sldId id="31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9CE35-0C8E-428D-80D9-0C07A69E385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B0F38-EB08-4225-8B87-11AAC922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0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B0F38-EB08-4225-8B87-11AAC922CC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96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B0F38-EB08-4225-8B87-11AAC922CC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4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7C5C4-AAEA-8915-1F91-04FEDFDBE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0DFB93-DA61-0CB1-3BAB-3606FCAFF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DCB85-9BFF-CCBD-5353-61C3FEC5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637-CC49-47B8-A5A1-471831B734C1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08DFC-79F9-BEBB-D310-54D8DFB4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1FB7A-EE2C-14EC-11AE-F403CD67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2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3A4AC-39CB-005B-D02F-437D9DC7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D4D374-6846-3533-9150-201EC0DA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EE18E-A665-D67B-0209-FEFFCE66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0339-B952-430C-BB02-05239D2DE65E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75F3B-8708-D1A3-8177-0267418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46E92-E216-83E9-0714-7ADA4E1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2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F07B1C-9813-F255-E457-27B6E265D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6ACFE6-75B4-B739-46ED-DC3698099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3AD68-2B29-8159-B6F7-EE0E1EB0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F6A6-9BE8-48C9-AB90-EF848471D2C4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28B93-C893-F8A3-B687-580E5231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EF401C-3342-718B-7049-D0180B6F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26622-3907-6F6A-0A75-F12BB781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A74A7-0D07-5196-D95F-8E08AFDA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31066-60C4-7A5D-CB6A-3CB7F6F8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445-54D7-48B6-ADE0-4267F213E28E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3B4DF-FBFA-D627-B308-418B27BD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FDAC1-5259-D755-E0CD-D6FBB4A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7599C-0F9C-1580-4A92-81C4A733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6F38FD-6997-8A50-3D47-E81E7A84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DF1092-ED15-2CFF-D88A-47E6299D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2496-9560-45D3-B79C-5C3EC7AE02E8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FB28D-C774-94BE-6530-00F7B5E2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CFF60C-8DF1-60C6-2E7F-12B7EF3C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A7645-5EAC-61FA-1D33-B19DEB0D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463AF-45F5-E840-A5B6-DAB41CC63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DB60A-E33E-202A-D640-A8A7BB485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39C167-708F-72B3-7985-E277CD5D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C579-B589-4F55-9773-5A2B4F78FEA3}" type="datetime1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4A3A3D-DD3C-D00B-C9AE-4B5CA1E9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F93EB4-C146-1502-44B0-8DDB37AE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52558-9731-2625-6A02-0F019A89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650C8E-BD94-56A6-FB46-991DF5AE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7554C4-B9D6-C5DE-3287-6598516C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228A5F-9239-A1DA-FDE3-6EFEF73B6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6129C3-8FAB-228F-A98F-E8F0B551F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E76A75-8D2C-5BBE-8AF1-CE2826DF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56CC-01B5-420B-B10F-9E1AE6639035}" type="datetime1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63B1B9-7989-9C5F-716C-4B3A181A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760F7D-A32F-2E5B-F700-4D15E65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4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0D63-622D-AD7A-4670-51727562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80BF32-D855-B0D4-013E-0A00ADDC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9F1-D542-4816-85CD-738FA1F61950}" type="datetime1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118268-C643-7937-9E85-33248B73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796D01-3E2A-3CEA-08FF-B51AB7A0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42A060-A4C6-EE5F-17B5-B58C149E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9184-4AF8-4EED-AD12-7F32974C7CC4}" type="datetime1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81439B-B8C9-107B-FF2C-29E3349A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A04BAA-ABE2-F12E-B9FF-5AD8AF9D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0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093D8-01CD-D0E2-4F08-7F5ED74F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96D39-AE86-FAA4-E193-CD604B34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F47165-9C37-D868-7D1C-E1D5172C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5B4F7E-7C21-930F-7F7E-C12453A7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2E0B-443E-41E1-8047-F284B9F3A55E}" type="datetime1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45F69-B71F-7D31-6A6C-644623D3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6040F-22D3-792F-FF76-CA9D8EEE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9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AB677-A54D-FCF2-97A4-9E4A15FD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9BF04F-DCA5-E073-D135-509C82AD6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6AA5F6-DD42-E3FF-A6C6-21E58AA71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53D34A-94EB-20CE-AF9C-2454900E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CAC-647F-474E-87C7-9A6B7E0DFFBD}" type="datetime1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1A72CE-E3A8-8E21-87A4-A0C2070C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B2DD98-6E2D-E596-02D2-779A6507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8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132499-878F-33EA-7634-372FF809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D297B-78F2-249D-044D-D64E18B0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00EE0-4B7B-4BB8-8E2B-9F25A6AE6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5C3-074F-4284-ACD7-EC0270005BB2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3D1FF-7744-A89F-3512-8638A691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FCD34-B618-78AD-EF5D-24357E0B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954E-57FB-4DFD-8E97-88C897A1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2FBD9A5C-4568-3D4C-EB25-A52FC094B386}"/>
              </a:ext>
            </a:extLst>
          </p:cNvPr>
          <p:cNvSpPr txBox="1">
            <a:spLocks/>
          </p:cNvSpPr>
          <p:nvPr/>
        </p:nvSpPr>
        <p:spPr>
          <a:xfrm>
            <a:off x="168472" y="2476125"/>
            <a:ext cx="4848877" cy="1901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Classifier </a:t>
            </a:r>
            <a:r>
              <a:rPr lang="en-US" sz="3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automatiquement</a:t>
            </a: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biens</a:t>
            </a: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consommation</a:t>
            </a: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selon</a:t>
            </a: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leurs</a:t>
            </a: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descriptions et </a:t>
            </a:r>
            <a:r>
              <a:rPr lang="en-US" sz="3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leurs</a:t>
            </a: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images</a:t>
            </a:r>
          </a:p>
        </p:txBody>
      </p:sp>
      <p:pic>
        <p:nvPicPr>
          <p:cNvPr id="10" name="Image 9" descr="Une image contenant cercle">
            <a:extLst>
              <a:ext uri="{FF2B5EF4-FFF2-40B4-BE49-F238E27FC236}">
                <a16:creationId xmlns:a16="http://schemas.microsoft.com/office/drawing/2014/main" id="{8DBE0090-C4CD-5CFE-7E24-50F861301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67" y="2140004"/>
            <a:ext cx="4819601" cy="3060447"/>
          </a:xfrm>
          <a:prstGeom prst="rect">
            <a:avLst/>
          </a:prstGeom>
          <a:ln w="9525"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C9E514-AA23-88B7-82A6-C47271DA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86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1.3 Word </a:t>
            </a:r>
            <a:r>
              <a:rPr lang="fr-FR" sz="4000" dirty="0" err="1">
                <a:solidFill>
                  <a:srgbClr val="FFFFFF"/>
                </a:solidFill>
              </a:rPr>
              <a:t>embedding</a:t>
            </a:r>
            <a:r>
              <a:rPr lang="fr-FR" sz="4000" dirty="0">
                <a:solidFill>
                  <a:srgbClr val="FFFFFF"/>
                </a:solidFill>
              </a:rPr>
              <a:t> :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97E89A9-817C-1705-08C0-774ECBDEC88F}"/>
              </a:ext>
            </a:extLst>
          </p:cNvPr>
          <p:cNvSpPr/>
          <p:nvPr/>
        </p:nvSpPr>
        <p:spPr>
          <a:xfrm>
            <a:off x="282852" y="3501239"/>
            <a:ext cx="5011873" cy="1891719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fr-FR" dirty="0">
                <a:solidFill>
                  <a:srgbClr val="000000"/>
                </a:solidFill>
                <a:latin typeface="Rubik"/>
              </a:rPr>
              <a:t>Le </a:t>
            </a:r>
            <a:r>
              <a:rPr lang="fr-FR" dirty="0" err="1">
                <a:solidFill>
                  <a:srgbClr val="000000"/>
                </a:solidFill>
                <a:latin typeface="Rubik"/>
              </a:rPr>
              <a:t>word</a:t>
            </a:r>
            <a:r>
              <a:rPr lang="fr-FR" dirty="0">
                <a:solidFill>
                  <a:srgbClr val="000000"/>
                </a:solidFill>
                <a:latin typeface="Rubik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Rubik"/>
              </a:rPr>
              <a:t>embedding</a:t>
            </a:r>
            <a:r>
              <a:rPr lang="fr-FR" dirty="0">
                <a:solidFill>
                  <a:srgbClr val="000000"/>
                </a:solidFill>
                <a:latin typeface="Rubik"/>
              </a:rPr>
              <a:t> est capable, en réduisant la dimension, de capturer le contexte, la similarité sémantique et syntaxique (genre, synonymes, …) d’un mot</a:t>
            </a:r>
            <a:r>
              <a:rPr lang="fr-FR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 1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E33E553-A2D6-244D-C8BC-9D77A6FB9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76" y="2674374"/>
            <a:ext cx="6458075" cy="35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1.3 : Word </a:t>
            </a:r>
            <a:r>
              <a:rPr lang="fr-FR" sz="4000" dirty="0" err="1">
                <a:solidFill>
                  <a:srgbClr val="FFFFFF"/>
                </a:solidFill>
              </a:rPr>
              <a:t>embedding</a:t>
            </a:r>
            <a:r>
              <a:rPr lang="fr-FR" sz="4000" dirty="0">
                <a:solidFill>
                  <a:srgbClr val="FFFFFF"/>
                </a:solidFill>
              </a:rPr>
              <a:t> :Word2Vec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C9C7D7B6-CD16-F9B5-78F2-0F270712F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98" y="2407297"/>
            <a:ext cx="6672755" cy="3377681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12601AE-467F-469D-270E-501BE25DD7EE}"/>
              </a:ext>
            </a:extLst>
          </p:cNvPr>
          <p:cNvSpPr/>
          <p:nvPr/>
        </p:nvSpPr>
        <p:spPr>
          <a:xfrm>
            <a:off x="214678" y="2360462"/>
            <a:ext cx="5011873" cy="3471350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Méthode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Word2Vec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Méthode utilisant les réseaux de neurones, ici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keras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de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TensorFlow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 de l’ARI : 0,2898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Seuls 29% des articles sont rangés dans la bonne classe</a:t>
            </a:r>
          </a:p>
        </p:txBody>
      </p:sp>
    </p:spTree>
    <p:extLst>
      <p:ext uri="{BB962C8B-B14F-4D97-AF65-F5344CB8AC3E}">
        <p14:creationId xmlns:p14="http://schemas.microsoft.com/office/powerpoint/2010/main" val="223362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1.4 : Word </a:t>
            </a:r>
            <a:r>
              <a:rPr lang="fr-FR" sz="4000" dirty="0" err="1">
                <a:solidFill>
                  <a:srgbClr val="FFFFFF"/>
                </a:solidFill>
              </a:rPr>
              <a:t>embedding</a:t>
            </a:r>
            <a:r>
              <a:rPr lang="fr-FR" sz="4000" dirty="0">
                <a:solidFill>
                  <a:srgbClr val="FFFFFF"/>
                </a:solidFill>
              </a:rPr>
              <a:t> : BERT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EDACD5-2CD1-4D00-61FE-40A413446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39" y="2509935"/>
            <a:ext cx="6730857" cy="3429972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8FFAB1-7E6D-C510-C731-02F463598D21}"/>
              </a:ext>
            </a:extLst>
          </p:cNvPr>
          <p:cNvSpPr/>
          <p:nvPr/>
        </p:nvSpPr>
        <p:spPr>
          <a:xfrm>
            <a:off x="169021" y="4528480"/>
            <a:ext cx="5011873" cy="1597433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 de l’ARI : 0,3578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Seuls 36% des articles sont rangés dans la bonne classe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92350DC-ABA1-3635-52AE-26AC3B1A16A1}"/>
              </a:ext>
            </a:extLst>
          </p:cNvPr>
          <p:cNvSpPr/>
          <p:nvPr/>
        </p:nvSpPr>
        <p:spPr>
          <a:xfrm>
            <a:off x="169021" y="1755320"/>
            <a:ext cx="5011873" cy="2041073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BERT :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Bidirectional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Encoder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Representations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from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Transformers </a:t>
            </a:r>
          </a:p>
          <a:p>
            <a:pPr lvl="0" algn="just"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lvl="0" algn="just"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Modèle de Deep Learning lancé fin 2019 par Google. C’est un Transformer, un type spécifique de réseaux de neurones.</a:t>
            </a:r>
          </a:p>
        </p:txBody>
      </p:sp>
    </p:spTree>
    <p:extLst>
      <p:ext uri="{BB962C8B-B14F-4D97-AF65-F5344CB8AC3E}">
        <p14:creationId xmlns:p14="http://schemas.microsoft.com/office/powerpoint/2010/main" val="249341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1.5 Word </a:t>
            </a:r>
            <a:r>
              <a:rPr lang="fr-FR" sz="4000" dirty="0" err="1">
                <a:solidFill>
                  <a:srgbClr val="FFFFFF"/>
                </a:solidFill>
              </a:rPr>
              <a:t>embedding</a:t>
            </a:r>
            <a:r>
              <a:rPr lang="fr-FR" sz="4000" dirty="0">
                <a:solidFill>
                  <a:srgbClr val="FFFFFF"/>
                </a:solidFill>
              </a:rPr>
              <a:t> : USE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E436A1F-F215-6A39-8D95-AB3325515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13" y="2439577"/>
            <a:ext cx="6222383" cy="3119692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4AC5A98-23F1-D4A6-5E78-5F49767A70A6}"/>
              </a:ext>
            </a:extLst>
          </p:cNvPr>
          <p:cNvSpPr/>
          <p:nvPr/>
        </p:nvSpPr>
        <p:spPr>
          <a:xfrm>
            <a:off x="261258" y="1885279"/>
            <a:ext cx="5411754" cy="4319578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Universe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Sentence Encoder : 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Développé par google AI, USE produit des vecteurs numérique utilisable pour la classification, la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semantic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similarity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ou le clustering, à travers un réseau  de neurones (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Tensorflow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-hub).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 de l’ARI : 0,4958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Seuls 50% des articles sont rangés dans la bonne classe.</a:t>
            </a:r>
          </a:p>
        </p:txBody>
      </p:sp>
    </p:spTree>
    <p:extLst>
      <p:ext uri="{BB962C8B-B14F-4D97-AF65-F5344CB8AC3E}">
        <p14:creationId xmlns:p14="http://schemas.microsoft.com/office/powerpoint/2010/main" val="24280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Partie 2 : Traitement des images (SIFT </a:t>
            </a:r>
            <a:r>
              <a:rPr lang="fr-FR" sz="3200" dirty="0">
                <a:solidFill>
                  <a:srgbClr val="FFFFFF"/>
                </a:solidFill>
              </a:rPr>
              <a:t>&amp;</a:t>
            </a:r>
            <a:r>
              <a:rPr lang="fr-FR" sz="4000" dirty="0">
                <a:solidFill>
                  <a:srgbClr val="FFFFFF"/>
                </a:solidFill>
              </a:rPr>
              <a:t> CNN)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678E6C-EC07-5AEB-65DF-2B683577C301}"/>
              </a:ext>
            </a:extLst>
          </p:cNvPr>
          <p:cNvSpPr/>
          <p:nvPr/>
        </p:nvSpPr>
        <p:spPr>
          <a:xfrm>
            <a:off x="1755167" y="1991491"/>
            <a:ext cx="8681665" cy="867281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jeu de données est composé de 1050 images réparties en 7 classes.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500C1E-E93F-18D1-2501-D874F7D5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21" y="3041483"/>
            <a:ext cx="1323956" cy="3618352"/>
          </a:xfrm>
          <a:prstGeom prst="rect">
            <a:avLst/>
          </a:prstGeom>
        </p:spPr>
      </p:pic>
      <p:pic>
        <p:nvPicPr>
          <p:cNvPr id="7" name="Image 6" descr="Une image contenant texte, regarder&#10;&#10;Description générée automatiquement">
            <a:extLst>
              <a:ext uri="{FF2B5EF4-FFF2-40B4-BE49-F238E27FC236}">
                <a16:creationId xmlns:a16="http://schemas.microsoft.com/office/drawing/2014/main" id="{E6546A04-D5F2-E8A7-1118-CC6853A1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18" y="3041483"/>
            <a:ext cx="1073029" cy="361835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7BC2AD3-6842-5842-D583-5C053A41E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00" y="3127997"/>
            <a:ext cx="945594" cy="3531838"/>
          </a:xfrm>
          <a:prstGeom prst="rect">
            <a:avLst/>
          </a:prstGeom>
        </p:spPr>
      </p:pic>
      <p:pic>
        <p:nvPicPr>
          <p:cNvPr id="17" name="Image 1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6F4565F-FF75-ABD4-B3B2-E38DB18A2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20" y="3962463"/>
            <a:ext cx="1615580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2.1 SIFT : présentation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678E6C-EC07-5AEB-65DF-2B683577C301}"/>
              </a:ext>
            </a:extLst>
          </p:cNvPr>
          <p:cNvSpPr/>
          <p:nvPr/>
        </p:nvSpPr>
        <p:spPr>
          <a:xfrm>
            <a:off x="208673" y="1934285"/>
            <a:ext cx="4840237" cy="4352860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Invariant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Permet d'extraire des 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features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 (ou points d'intérêt) de l'image et de calculer leurs descripteurs, vecteur de dimension 128.</a:t>
            </a:r>
          </a:p>
          <a:p>
            <a:pPr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fr-FR" dirty="0">
                <a:solidFill>
                  <a:srgbClr val="002060"/>
                </a:solidFill>
              </a:rPr>
              <a:t>Calcul d’environ 500 descripteurs par image; taille de la matrice:</a:t>
            </a:r>
          </a:p>
          <a:p>
            <a:pPr>
              <a:defRPr/>
            </a:pPr>
            <a:r>
              <a:rPr lang="fr-FR" dirty="0">
                <a:solidFill>
                  <a:srgbClr val="002060"/>
                </a:solidFill>
              </a:rPr>
              <a:t>	500 x 128 x 1050 </a:t>
            </a:r>
          </a:p>
          <a:p>
            <a:pPr>
              <a:defRPr/>
            </a:pPr>
            <a:endParaRPr lang="fr-FR" dirty="0">
              <a:solidFill>
                <a:srgbClr val="002060"/>
              </a:solidFill>
            </a:endParaRPr>
          </a:p>
          <a:p>
            <a:pPr>
              <a:defRPr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92E4A1AB-7FAE-43AF-BEE4-7F02DFD64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92" y="4281561"/>
            <a:ext cx="3924389" cy="2005584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62B96F-C8CB-5D54-F333-1B30400DCABD}"/>
              </a:ext>
            </a:extLst>
          </p:cNvPr>
          <p:cNvSpPr/>
          <p:nvPr/>
        </p:nvSpPr>
        <p:spPr>
          <a:xfrm>
            <a:off x="6427313" y="2068172"/>
            <a:ext cx="4840237" cy="2005584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Transformation en amont de chaque image: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Resizing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: 224 x 224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Equalisation</a:t>
            </a: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Mise en noir et blanc</a:t>
            </a:r>
          </a:p>
        </p:txBody>
      </p:sp>
    </p:spTree>
    <p:extLst>
      <p:ext uri="{BB962C8B-B14F-4D97-AF65-F5344CB8AC3E}">
        <p14:creationId xmlns:p14="http://schemas.microsoft.com/office/powerpoint/2010/main" val="329744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2.1 SIFT : exemple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678E6C-EC07-5AEB-65DF-2B683577C301}"/>
              </a:ext>
            </a:extLst>
          </p:cNvPr>
          <p:cNvSpPr/>
          <p:nvPr/>
        </p:nvSpPr>
        <p:spPr>
          <a:xfrm>
            <a:off x="456776" y="3511231"/>
            <a:ext cx="5182447" cy="1080517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Une image et la représentation de ses descripteurs.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0123905-0C25-F94E-85EC-54EAD1C1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888924"/>
            <a:ext cx="4336028" cy="43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0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2.1 SIFT : résultats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324EF8D-8AD7-9182-D26D-30E811D591E8}"/>
              </a:ext>
            </a:extLst>
          </p:cNvPr>
          <p:cNvSpPr/>
          <p:nvPr/>
        </p:nvSpPr>
        <p:spPr>
          <a:xfrm>
            <a:off x="459350" y="2282362"/>
            <a:ext cx="5303312" cy="3901244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Création de clusters à partir de l’ensemble des descripteurs : 725 groupes.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Réduction de l’espace avec une ACP, perte de 1%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- Matrice de départ 1050 x 725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- Matrice d’arrivée 1050 x 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Affichage du T-SNE selon catégorie d’image</a:t>
            </a:r>
          </a:p>
        </p:txBody>
      </p:sp>
      <p:pic>
        <p:nvPicPr>
          <p:cNvPr id="7" name="Image 6" descr="Une image contenant graphique">
            <a:extLst>
              <a:ext uri="{FF2B5EF4-FFF2-40B4-BE49-F238E27FC236}">
                <a16:creationId xmlns:a16="http://schemas.microsoft.com/office/drawing/2014/main" id="{FE9E42CA-5964-76EC-BBA4-5464CFF0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80" y="2091311"/>
            <a:ext cx="5380186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2.2 Transfer </a:t>
            </a:r>
            <a:r>
              <a:rPr lang="fr-FR" sz="4000" dirty="0" err="1">
                <a:solidFill>
                  <a:srgbClr val="FFFFFF"/>
                </a:solidFill>
              </a:rPr>
              <a:t>learning</a:t>
            </a:r>
            <a:r>
              <a:rPr lang="fr-FR" sz="4000" dirty="0">
                <a:solidFill>
                  <a:srgbClr val="FFFFFF"/>
                </a:solidFill>
              </a:rPr>
              <a:t> : VGG16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678E6C-EC07-5AEB-65DF-2B683577C301}"/>
              </a:ext>
            </a:extLst>
          </p:cNvPr>
          <p:cNvSpPr/>
          <p:nvPr/>
        </p:nvSpPr>
        <p:spPr>
          <a:xfrm>
            <a:off x="459351" y="2006547"/>
            <a:ext cx="4285654" cy="4556915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comme point de départ d’un réseau de neurone convolutif CNN entraîné sur 14 millions d’images appartenant à 1000 classes.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Le modèle à une précision de 92% sur données de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Dans notre cas, le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à modifier uniquement la dernière couche du réseau afin de le faire correspondre à notre problématique: 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prédire la classe d’appartenance des 1050 produits.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diagramme">
            <a:extLst>
              <a:ext uri="{FF2B5EF4-FFF2-40B4-BE49-F238E27FC236}">
                <a16:creationId xmlns:a16="http://schemas.microsoft.com/office/drawing/2014/main" id="{2E22FA87-7969-6735-5AD8-26BE52526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04" y="2529770"/>
            <a:ext cx="5603132" cy="31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9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2.2 Transfer </a:t>
            </a:r>
            <a:r>
              <a:rPr lang="fr-FR" sz="4000" dirty="0" err="1">
                <a:solidFill>
                  <a:srgbClr val="FFFFFF"/>
                </a:solidFill>
              </a:rPr>
              <a:t>learning</a:t>
            </a:r>
            <a:r>
              <a:rPr lang="fr-FR" sz="4000" dirty="0">
                <a:solidFill>
                  <a:srgbClr val="FFFFFF"/>
                </a:solidFill>
              </a:rPr>
              <a:t> : VGG16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678E6C-EC07-5AEB-65DF-2B683577C301}"/>
              </a:ext>
            </a:extLst>
          </p:cNvPr>
          <p:cNvSpPr/>
          <p:nvPr/>
        </p:nvSpPr>
        <p:spPr>
          <a:xfrm>
            <a:off x="6221895" y="4577503"/>
            <a:ext cx="5653713" cy="1519947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A 25 époques, le modèle permet de bien classer 76% des articles du set de d’entrainement et 79% du set de validation.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 les données de test, l’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descend à 70,91%.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graphique">
            <a:extLst>
              <a:ext uri="{FF2B5EF4-FFF2-40B4-BE49-F238E27FC236}">
                <a16:creationId xmlns:a16="http://schemas.microsoft.com/office/drawing/2014/main" id="{A4663552-089D-7046-A994-BA3F44A9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9" y="1977887"/>
            <a:ext cx="5868078" cy="4119563"/>
          </a:xfrm>
          <a:prstGeom prst="rect">
            <a:avLst/>
          </a:prstGeom>
        </p:spPr>
      </p:pic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6B32023A-D296-5B35-B328-104EA0743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95" y="1977887"/>
            <a:ext cx="5653713" cy="23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5C0793-22B4-E5AD-E230-E1A6B8AA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b="1" dirty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E4403-8810-5B6C-5644-528388FC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468" y="511388"/>
            <a:ext cx="5478127" cy="575583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Présentation du projet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Partie 1 : Traitement des commentaires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/>
              <a:t>Traitement du texte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/>
              <a:t>Bag of </a:t>
            </a:r>
            <a:r>
              <a:rPr lang="fr-FR" sz="1600" dirty="0" err="1"/>
              <a:t>word</a:t>
            </a:r>
            <a:r>
              <a:rPr lang="fr-FR" sz="1600" dirty="0"/>
              <a:t> : CT  et TF-IDF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/>
              <a:t>Word </a:t>
            </a:r>
            <a:r>
              <a:rPr lang="fr-FR" sz="1600" dirty="0" err="1"/>
              <a:t>embedding</a:t>
            </a:r>
            <a:r>
              <a:rPr lang="fr-FR" sz="1600" dirty="0"/>
              <a:t> : Word2Vec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/>
              <a:t>Word </a:t>
            </a:r>
            <a:r>
              <a:rPr lang="fr-FR" sz="1600" dirty="0" err="1"/>
              <a:t>embedding</a:t>
            </a:r>
            <a:r>
              <a:rPr lang="fr-FR" sz="1600" dirty="0"/>
              <a:t> : BERT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/>
              <a:t>Word </a:t>
            </a:r>
            <a:r>
              <a:rPr lang="fr-FR" sz="1600" dirty="0" err="1"/>
              <a:t>embedding</a:t>
            </a:r>
            <a:r>
              <a:rPr lang="fr-FR" sz="1600" dirty="0"/>
              <a:t> : USE</a:t>
            </a:r>
          </a:p>
          <a:p>
            <a:pPr marL="457200" lvl="1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Partie 2 : Traitement des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/>
              <a:t>SIFT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/>
              <a:t>Transfer </a:t>
            </a:r>
            <a:r>
              <a:rPr lang="fr-FR" sz="1600" dirty="0" err="1"/>
              <a:t>learning</a:t>
            </a:r>
            <a:r>
              <a:rPr lang="fr-FR" sz="1600" dirty="0"/>
              <a:t> : VGG16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Conclusion &amp; Recommandations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C9E514-AA23-88B7-82A6-C47271DA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77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5C0793-22B4-E5AD-E230-E1A6B8AA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1" y="3144352"/>
            <a:ext cx="3602774" cy="588344"/>
          </a:xfrm>
        </p:spPr>
        <p:txBody>
          <a:bodyPr anchor="b">
            <a:normAutofit/>
          </a:bodyPr>
          <a:lstStyle/>
          <a:p>
            <a:pPr algn="ctr"/>
            <a:r>
              <a:rPr lang="fr-FR" sz="36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E4403-8810-5B6C-5644-528388FC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139" y="520699"/>
            <a:ext cx="5890464" cy="583565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Notre meilleur modèle de NLP, USE, classe 50% des articles selon leurs descriptions.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Notre meilleur modèle en traitement d’image est le modèle de </a:t>
            </a:r>
            <a:r>
              <a:rPr lang="fr-FR" sz="2400" dirty="0" err="1"/>
              <a:t>transfer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basé sur VGG16, il classe 70% des articles selon leurs images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Ces résultats amènent à conclure positivement à propos de la faisabilité d’un classifieur automatique.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3D153-0DB4-0F25-9DEB-2A356C9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2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5C0793-22B4-E5AD-E230-E1A6B8AA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1" y="3124193"/>
            <a:ext cx="3602774" cy="628662"/>
          </a:xfrm>
        </p:spPr>
        <p:txBody>
          <a:bodyPr anchor="b">
            <a:normAutofit/>
          </a:bodyPr>
          <a:lstStyle/>
          <a:p>
            <a:pPr algn="ctr"/>
            <a:r>
              <a:rPr lang="fr-FR" sz="3600" b="1" dirty="0">
                <a:solidFill>
                  <a:srgbClr val="FFFFFF"/>
                </a:solidFill>
              </a:rPr>
              <a:t>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E4403-8810-5B6C-5644-528388FC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139" y="520699"/>
            <a:ext cx="5890464" cy="583565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 Traiter les images par un CNN entrainé ;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 Augmenter le nombre d’images ;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 Analyser indépendamment chaque classe de produit.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3D153-0DB4-0F25-9DEB-2A356C9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69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Présentation générale</a:t>
            </a:r>
          </a:p>
        </p:txBody>
      </p:sp>
      <p:pic>
        <p:nvPicPr>
          <p:cNvPr id="3" name="Espace réservé du contenu 4">
            <a:extLst>
              <a:ext uri="{FF2B5EF4-FFF2-40B4-BE49-F238E27FC236}">
                <a16:creationId xmlns:a16="http://schemas.microsoft.com/office/drawing/2014/main" id="{EF107889-EAB5-1313-913A-4D789D104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78" y="5538866"/>
            <a:ext cx="946538" cy="946538"/>
          </a:xfr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41C8FCD-EDDB-7BF6-BE1D-ECA9A95D2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35" y="4914561"/>
            <a:ext cx="1255650" cy="1515659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80413CF2-B17E-5E92-9488-B794C4D35C4A}"/>
              </a:ext>
            </a:extLst>
          </p:cNvPr>
          <p:cNvSpPr/>
          <p:nvPr/>
        </p:nvSpPr>
        <p:spPr>
          <a:xfrm>
            <a:off x="3304376" y="4544236"/>
            <a:ext cx="737118" cy="207870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B0B74E1-47F8-947E-8361-8E4CF21F03E2}"/>
              </a:ext>
            </a:extLst>
          </p:cNvPr>
          <p:cNvSpPr/>
          <p:nvPr/>
        </p:nvSpPr>
        <p:spPr>
          <a:xfrm>
            <a:off x="477717" y="1856067"/>
            <a:ext cx="5098768" cy="2296261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Etude de faisabilité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société </a:t>
            </a:r>
            <a:r>
              <a:rPr kumimoji="0" lang="fr-FR" sz="1800" b="0" i="1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 de marché </a:t>
            </a:r>
            <a:r>
              <a:rPr kumimoji="0" lang="fr-FR" sz="18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veut savoir s’il est possible de classer automatiquement chaque bien de consommation à partir 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Des descriptions des produits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 images des produits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E2B24A6-1F27-C5A1-A1CF-D99997E0C6BA}"/>
              </a:ext>
            </a:extLst>
          </p:cNvPr>
          <p:cNvSpPr/>
          <p:nvPr/>
        </p:nvSpPr>
        <p:spPr>
          <a:xfrm>
            <a:off x="6451045" y="1856067"/>
            <a:ext cx="4652034" cy="4574153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document présente les grandes étapes de la construction des modèles.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 point de vue opérationnel, les modèles sont codés en python 3 sur deux notebooks.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principales librairies et Framework utilisés sont 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Pandas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Scikit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Seaborn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Keras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EFB7E-C9FF-C4A6-5B6C-1E3C98B2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F1B55E-7C4A-D2A7-AD28-DEC7AEA4BD48}"/>
              </a:ext>
            </a:extLst>
          </p:cNvPr>
          <p:cNvSpPr/>
          <p:nvPr/>
        </p:nvSpPr>
        <p:spPr>
          <a:xfrm>
            <a:off x="605336" y="4653012"/>
            <a:ext cx="2702422" cy="625069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1 050 produits  testent la faisabilité </a:t>
            </a:r>
          </a:p>
        </p:txBody>
      </p:sp>
    </p:spTree>
    <p:extLst>
      <p:ext uri="{BB962C8B-B14F-4D97-AF65-F5344CB8AC3E}">
        <p14:creationId xmlns:p14="http://schemas.microsoft.com/office/powerpoint/2010/main" val="367539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Présentation des données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B0B74E1-47F8-947E-8361-8E4CF21F03E2}"/>
              </a:ext>
            </a:extLst>
          </p:cNvPr>
          <p:cNvSpPr/>
          <p:nvPr/>
        </p:nvSpPr>
        <p:spPr>
          <a:xfrm>
            <a:off x="515313" y="1708556"/>
            <a:ext cx="5098768" cy="5012919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fr-FR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Traitement des commentaires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b="0" i="0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Fusion des colonnes </a:t>
            </a:r>
            <a:r>
              <a:rPr lang="fr-FR" b="1" dirty="0" err="1">
                <a:solidFill>
                  <a:srgbClr val="002060"/>
                </a:solidFill>
                <a:latin typeface="Calibri" panose="020F0502020204030204"/>
              </a:rPr>
              <a:t>product_name</a:t>
            </a:r>
            <a:r>
              <a:rPr lang="fr-FR" b="1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et </a:t>
            </a:r>
            <a:r>
              <a:rPr lang="fr-FR" b="1" dirty="0">
                <a:solidFill>
                  <a:srgbClr val="002060"/>
                </a:solidFill>
                <a:latin typeface="Calibri" panose="020F0502020204030204"/>
              </a:rPr>
              <a:t>description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Nombre de mot </a:t>
            </a:r>
            <a:r>
              <a:rPr lang="fr-FR" b="1" dirty="0">
                <a:solidFill>
                  <a:srgbClr val="002060"/>
                </a:solidFill>
                <a:latin typeface="Calibri" panose="020F0502020204030204"/>
              </a:rPr>
              <a:t>max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par description </a:t>
            </a:r>
            <a:r>
              <a:rPr lang="fr-FR" b="1" dirty="0">
                <a:solidFill>
                  <a:srgbClr val="002060"/>
                </a:solidFill>
                <a:latin typeface="Calibri" panose="020F0502020204030204"/>
              </a:rPr>
              <a:t>592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Nombre de mot </a:t>
            </a:r>
            <a:r>
              <a:rPr lang="fr-FR" b="1" dirty="0">
                <a:solidFill>
                  <a:srgbClr val="002060"/>
                </a:solidFill>
                <a:latin typeface="Calibri" panose="020F0502020204030204"/>
              </a:rPr>
              <a:t>min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par description </a:t>
            </a:r>
            <a:r>
              <a:rPr lang="fr-FR" b="1" dirty="0">
                <a:solidFill>
                  <a:srgbClr val="002060"/>
                </a:solidFill>
                <a:latin typeface="Calibri" panose="020F0502020204030204"/>
              </a:rPr>
              <a:t>19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b="0" i="0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>
                <a:solidFill>
                  <a:srgbClr val="002060"/>
                </a:solidFill>
                <a:latin typeface="Calibri" panose="020F0502020204030204"/>
              </a:rPr>
              <a:t>7 classes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Home Furnishing 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 Baby Care 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 Watches 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 Home Decor &amp; Festive Needs 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 Kitchen &amp; Dining 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 Beauty and Personal Care 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 Computers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  produits par classe.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EFB7E-C9FF-C4A6-5B6C-1E3C98B2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7DED64D-EBD1-8968-208F-B2B4398D5FF1}"/>
              </a:ext>
            </a:extLst>
          </p:cNvPr>
          <p:cNvSpPr/>
          <p:nvPr/>
        </p:nvSpPr>
        <p:spPr>
          <a:xfrm>
            <a:off x="6168782" y="1708555"/>
            <a:ext cx="5098768" cy="5012919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Traitement des images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u="sng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Une image par produit : 1050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7 classes, 150 par classe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Resizing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des images 224 x 224 pixels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u="sng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10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278535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Partie 1 : traitement des commentaires (NLP)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678E6C-EC07-5AEB-65DF-2B683577C301}"/>
              </a:ext>
            </a:extLst>
          </p:cNvPr>
          <p:cNvSpPr/>
          <p:nvPr/>
        </p:nvSpPr>
        <p:spPr>
          <a:xfrm>
            <a:off x="6547951" y="1875966"/>
            <a:ext cx="4509210" cy="4817113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Dans ce document, cinq méthodes de NLP seront présentées.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Deux approches type bag of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words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TF-IDF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Trois approches type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word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embedding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Word2Vec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BERT (google)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USE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792D66B-1570-8775-CD6B-76C0BDFFE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6" y="1875967"/>
            <a:ext cx="5286375" cy="481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3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1.1 Etape préliminaire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678E6C-EC07-5AEB-65DF-2B683577C301}"/>
              </a:ext>
            </a:extLst>
          </p:cNvPr>
          <p:cNvSpPr/>
          <p:nvPr/>
        </p:nvSpPr>
        <p:spPr>
          <a:xfrm>
            <a:off x="459350" y="1917259"/>
            <a:ext cx="11055591" cy="1091216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 que soit la méthode utilisée, nous devons traiter le texte afin qu’il soit analysable.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3F461F7-487A-D9DA-A83C-0534466F35E5}"/>
              </a:ext>
            </a:extLst>
          </p:cNvPr>
          <p:cNvSpPr/>
          <p:nvPr/>
        </p:nvSpPr>
        <p:spPr>
          <a:xfrm>
            <a:off x="459350" y="3429000"/>
            <a:ext cx="5322521" cy="2506825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Suppression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Des majuscules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De 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ponctuation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Des chiffres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Des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stopwords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(mots n’apportant pas de sens)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7053B5-429D-365A-761D-E015CCDD96A7}"/>
              </a:ext>
            </a:extLst>
          </p:cNvPr>
          <p:cNvSpPr/>
          <p:nvPr/>
        </p:nvSpPr>
        <p:spPr>
          <a:xfrm>
            <a:off x="6647110" y="3429000"/>
            <a:ext cx="4867830" cy="2506825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Transformation des phrases (description) en liste de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token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Lemmatization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mettre tous les verbes à l’infinitif, les noms au singulier, gestion des adverbes-adjectifs (rapidement-rapide)…</a:t>
            </a:r>
          </a:p>
        </p:txBody>
      </p:sp>
    </p:spTree>
    <p:extLst>
      <p:ext uri="{BB962C8B-B14F-4D97-AF65-F5344CB8AC3E}">
        <p14:creationId xmlns:p14="http://schemas.microsoft.com/office/powerpoint/2010/main" val="277875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1.1 Création de 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7053B5-429D-365A-761D-E015CCDD96A7}"/>
              </a:ext>
            </a:extLst>
          </p:cNvPr>
          <p:cNvSpPr/>
          <p:nvPr/>
        </p:nvSpPr>
        <p:spPr>
          <a:xfrm>
            <a:off x="537762" y="2169847"/>
            <a:ext cx="4867830" cy="3917278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dirty="0">
                <a:solidFill>
                  <a:srgbClr val="002060"/>
                </a:solidFill>
              </a:rPr>
              <a:t>Chacune des 7 classes regroupe les produits par thème. Nous supposons que le champs lexical des descriptions des produits d’une même classe est le même.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Toutes les techniques utilisées ont pour but de créer des vecteurs, un vecteur par description de produit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Taille des matrices: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Nbre de vecteurs x taille des vecteurs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E9D354C-38D3-1842-8A52-C59AD3CEDD01}"/>
              </a:ext>
            </a:extLst>
          </p:cNvPr>
          <p:cNvSpPr/>
          <p:nvPr/>
        </p:nvSpPr>
        <p:spPr>
          <a:xfrm>
            <a:off x="6507799" y="2169847"/>
            <a:ext cx="4867830" cy="3917278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Nous utilisons la méthode des k-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afin de créer 7 clusters.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Une méthode de réduction de dimension type ACP ou T-SNE permet ensuite de visualiser les clusters obtenus dans un espace en 2D.</a:t>
            </a:r>
          </a:p>
        </p:txBody>
      </p:sp>
    </p:spTree>
    <p:extLst>
      <p:ext uri="{BB962C8B-B14F-4D97-AF65-F5344CB8AC3E}">
        <p14:creationId xmlns:p14="http://schemas.microsoft.com/office/powerpoint/2010/main" val="33272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1.2 Bag of </a:t>
            </a:r>
            <a:r>
              <a:rPr lang="fr-FR" sz="4000" dirty="0" err="1">
                <a:solidFill>
                  <a:srgbClr val="FFFFFF"/>
                </a:solidFill>
              </a:rPr>
              <a:t>words</a:t>
            </a:r>
            <a:r>
              <a:rPr lang="fr-FR" sz="4000" dirty="0">
                <a:solidFill>
                  <a:srgbClr val="FFFFFF"/>
                </a:solidFill>
              </a:rPr>
              <a:t> : CT  et TF</a:t>
            </a:r>
            <a:r>
              <a:rPr lang="fr-FR" sz="3200" dirty="0">
                <a:solidFill>
                  <a:srgbClr val="FFFFFF"/>
                </a:solidFill>
              </a:rPr>
              <a:t>&amp;</a:t>
            </a:r>
            <a:r>
              <a:rPr lang="fr-FR" sz="4000" dirty="0">
                <a:solidFill>
                  <a:srgbClr val="FFFFFF"/>
                </a:solidFill>
              </a:rPr>
              <a:t>IDF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678E6C-EC07-5AEB-65DF-2B683577C301}"/>
              </a:ext>
            </a:extLst>
          </p:cNvPr>
          <p:cNvSpPr/>
          <p:nvPr/>
        </p:nvSpPr>
        <p:spPr>
          <a:xfrm>
            <a:off x="555279" y="1885279"/>
            <a:ext cx="3818612" cy="4319578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Méthode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Création d’un vecteur dictionnaire, contenant uniquement des 0 et 1.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Création d’un vecteur par description.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plus simple des méthodes, consiste à compter le nombre d’apparition des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tokens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Création de 7 clusters (K-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means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) des 1050 descriptions.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 de l’ARI : 0,25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Seuls 25% des articles sont rangés dans la bonne classe.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C4C26C5-3A02-F89B-4354-77D84192D1FD}"/>
              </a:ext>
            </a:extLst>
          </p:cNvPr>
          <p:cNvSpPr/>
          <p:nvPr/>
        </p:nvSpPr>
        <p:spPr>
          <a:xfrm>
            <a:off x="5298341" y="1891970"/>
            <a:ext cx="6628188" cy="3268082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Méthode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Frequency &amp; Inverse Document Frequency 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(CT):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Création d’un vecteur dictionnaire, rempli des poids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w = la fréquence d’apparition des 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tokens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 x indicateur de similarité.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Création d’un vecteur par description. 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Création de 7 clusters (K-</a:t>
            </a:r>
            <a:r>
              <a:rPr lang="fr-FR" dirty="0" err="1">
                <a:solidFill>
                  <a:srgbClr val="002060"/>
                </a:solidFill>
                <a:latin typeface="Calibri" panose="020F0502020204030204"/>
              </a:rPr>
              <a:t>means</a:t>
            </a:r>
            <a:r>
              <a:rPr lang="fr-FR" dirty="0">
                <a:solidFill>
                  <a:srgbClr val="002060"/>
                </a:solidFill>
                <a:latin typeface="Calibri" panose="020F0502020204030204"/>
              </a:rPr>
              <a:t>) des 1050 descriptions.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 de l’ARI : 0,33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Seul 33% des articles sont rangés dans la bonne classe.</a:t>
            </a:r>
          </a:p>
        </p:txBody>
      </p:sp>
      <p:pic>
        <p:nvPicPr>
          <p:cNvPr id="9" name="Image 8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9695AD84-2F4E-4A81-1E81-E6C89C967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45" y="5548226"/>
            <a:ext cx="2796782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437BA-2F98-36AF-8181-E9791DFD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1.2 Bag of </a:t>
            </a:r>
            <a:r>
              <a:rPr lang="fr-FR" sz="4000" dirty="0" err="1">
                <a:solidFill>
                  <a:srgbClr val="FFFFFF"/>
                </a:solidFill>
              </a:rPr>
              <a:t>words</a:t>
            </a:r>
            <a:r>
              <a:rPr lang="fr-FR" sz="4000" dirty="0">
                <a:solidFill>
                  <a:srgbClr val="FFFFFF"/>
                </a:solidFill>
              </a:rPr>
              <a:t> : CT  et TF</a:t>
            </a:r>
            <a:r>
              <a:rPr lang="fr-FR" sz="3200" dirty="0">
                <a:solidFill>
                  <a:srgbClr val="FFFFFF"/>
                </a:solidFill>
              </a:rPr>
              <a:t>&amp;</a:t>
            </a:r>
            <a:r>
              <a:rPr lang="fr-FR" sz="4000" dirty="0">
                <a:solidFill>
                  <a:srgbClr val="FFFFFF"/>
                </a:solidFill>
              </a:rPr>
              <a:t>IDF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16D91E-0539-9937-ABAF-94A1235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A954E-57FB-4DFD-8E97-88C897A15C2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6ADDC47-279C-D4A4-5E59-E3C44A4E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77" y="3217661"/>
            <a:ext cx="5641906" cy="3148115"/>
          </a:xfrm>
          <a:prstGeom prst="rect">
            <a:avLst/>
          </a:prstGeom>
        </p:spPr>
      </p:pic>
      <p:pic>
        <p:nvPicPr>
          <p:cNvPr id="13" name="Image 1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8CF0FBC-7669-E1FD-BA44-D930C8F0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5" y="3217661"/>
            <a:ext cx="5985877" cy="317552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5F67B6F-DC03-8D8D-38CB-498E3136F611}"/>
              </a:ext>
            </a:extLst>
          </p:cNvPr>
          <p:cNvCxnSpPr>
            <a:cxnSpLocks/>
          </p:cNvCxnSpPr>
          <p:nvPr/>
        </p:nvCxnSpPr>
        <p:spPr>
          <a:xfrm>
            <a:off x="6206466" y="2254745"/>
            <a:ext cx="0" cy="41384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DDEA264-5099-E23D-B83A-8146B4B70E1B}"/>
              </a:ext>
            </a:extLst>
          </p:cNvPr>
          <p:cNvSpPr/>
          <p:nvPr/>
        </p:nvSpPr>
        <p:spPr>
          <a:xfrm>
            <a:off x="499269" y="1902566"/>
            <a:ext cx="5207929" cy="850284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54D4F16-BDC2-521B-7F08-74871537E378}"/>
              </a:ext>
            </a:extLst>
          </p:cNvPr>
          <p:cNvSpPr/>
          <p:nvPr/>
        </p:nvSpPr>
        <p:spPr>
          <a:xfrm>
            <a:off x="6615665" y="1875153"/>
            <a:ext cx="5207929" cy="850284"/>
          </a:xfrm>
          <a:prstGeom prst="roundRect">
            <a:avLst/>
          </a:prstGeom>
          <a:solidFill>
            <a:srgbClr val="DEE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Frequency and Inverse document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69364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1152</Words>
  <Application>Microsoft Office PowerPoint</Application>
  <PresentationFormat>Grand écran</PresentationFormat>
  <Paragraphs>206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Rubik</vt:lpstr>
      <vt:lpstr>Wingdings</vt:lpstr>
      <vt:lpstr>1_Thème Office</vt:lpstr>
      <vt:lpstr>Présentation PowerPoint</vt:lpstr>
      <vt:lpstr>Plan</vt:lpstr>
      <vt:lpstr>Présentation générale</vt:lpstr>
      <vt:lpstr>Présentation des données</vt:lpstr>
      <vt:lpstr>Partie 1 : traitement des commentaires (NLP)</vt:lpstr>
      <vt:lpstr>1.1 Etape préliminaire</vt:lpstr>
      <vt:lpstr>1.1 Création de clusters</vt:lpstr>
      <vt:lpstr>1.2 Bag of words : CT  et TF&amp;IDF </vt:lpstr>
      <vt:lpstr>1.2 Bag of words : CT  et TF&amp;IDF </vt:lpstr>
      <vt:lpstr>1.3 Word embedding : présentation</vt:lpstr>
      <vt:lpstr>1.3 : Word embedding :Word2Vec</vt:lpstr>
      <vt:lpstr>1.4 : Word embedding : BERT</vt:lpstr>
      <vt:lpstr>1.5 Word embedding : USE</vt:lpstr>
      <vt:lpstr>Partie 2 : Traitement des images (SIFT &amp; CNN)</vt:lpstr>
      <vt:lpstr>2.1 SIFT : présentation</vt:lpstr>
      <vt:lpstr>2.1 SIFT : exemple</vt:lpstr>
      <vt:lpstr>2.1 SIFT : résultats</vt:lpstr>
      <vt:lpstr>2.2 Transfer learning : VGG16</vt:lpstr>
      <vt:lpstr>2.2 Transfer learning : VGG16</vt:lpstr>
      <vt:lpstr>Conclusion</vt:lpstr>
      <vt:lpstr>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 automatiquement des biens de consommation</dc:title>
  <dc:creator>florian boudon</dc:creator>
  <cp:lastModifiedBy>florian boudon</cp:lastModifiedBy>
  <cp:revision>9</cp:revision>
  <dcterms:created xsi:type="dcterms:W3CDTF">2023-04-06T08:40:55Z</dcterms:created>
  <dcterms:modified xsi:type="dcterms:W3CDTF">2023-04-11T07:30:52Z</dcterms:modified>
</cp:coreProperties>
</file>