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lear Sans" panose="020B0604020202020204" charset="0"/>
      <p:regular r:id="rId24"/>
    </p:embeddedFont>
    <p:embeddedFont>
      <p:font typeface="Hammersmith One" panose="02010703030501060504" pitchFamily="2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5033" autoAdjust="0"/>
  </p:normalViewPr>
  <p:slideViewPr>
    <p:cSldViewPr>
      <p:cViewPr varScale="1">
        <p:scale>
          <a:sx n="55" d="100"/>
          <a:sy n="55" d="100"/>
        </p:scale>
        <p:origin x="65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4988" y="1832591"/>
            <a:ext cx="8173131" cy="4301554"/>
            <a:chOff x="0" y="0"/>
            <a:chExt cx="10897508" cy="5735406"/>
          </a:xfrm>
        </p:grpSpPr>
        <p:sp>
          <p:nvSpPr>
            <p:cNvPr id="3" name="TextBox 3"/>
            <p:cNvSpPr txBox="1"/>
            <p:nvPr/>
          </p:nvSpPr>
          <p:spPr>
            <a:xfrm>
              <a:off x="332255" y="47625"/>
              <a:ext cx="10565253" cy="2571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5042"/>
                </a:lnSpc>
              </a:pPr>
              <a:r>
                <a:rPr lang="en-US" sz="4583" dirty="0" err="1">
                  <a:solidFill>
                    <a:srgbClr val="FFFFFF"/>
                  </a:solidFill>
                </a:rPr>
                <a:t>Modèle</a:t>
              </a:r>
              <a:r>
                <a:rPr lang="en-US" sz="4583" dirty="0">
                  <a:solidFill>
                    <a:srgbClr val="FFFFFF"/>
                  </a:solidFill>
                </a:rPr>
                <a:t> de deep - learning dans le cloud Amazon (AWS)</a:t>
              </a:r>
            </a:p>
            <a:p>
              <a:pPr marL="0" lvl="0" indent="0" algn="just">
                <a:lnSpc>
                  <a:spcPts val="5042"/>
                </a:lnSpc>
                <a:spcBef>
                  <a:spcPct val="0"/>
                </a:spcBef>
              </a:pPr>
              <a:r>
                <a:rPr lang="en-US" sz="4583" dirty="0">
                  <a:solidFill>
                    <a:srgbClr val="FFFFFF"/>
                  </a:solidFill>
                </a:rPr>
                <a:t>&amp; Big data (spark)</a:t>
              </a:r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4585494"/>
              <a:ext cx="7312896" cy="1149912"/>
            </a:xfrm>
            <a:custGeom>
              <a:avLst/>
              <a:gdLst/>
              <a:ahLst/>
              <a:cxnLst/>
              <a:rect l="l" t="t" r="r" b="b"/>
              <a:pathLst>
                <a:path w="7312896" h="1149912">
                  <a:moveTo>
                    <a:pt x="0" y="0"/>
                  </a:moveTo>
                  <a:lnTo>
                    <a:pt x="7312896" y="0"/>
                  </a:lnTo>
                  <a:lnTo>
                    <a:pt x="7312896" y="1149912"/>
                  </a:lnTo>
                  <a:lnTo>
                    <a:pt x="0" y="11499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051" t="-152202" r="-338" b="-392590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 rot="-5400000">
            <a:off x="6987792" y="3142042"/>
            <a:ext cx="499874" cy="509131"/>
          </a:xfrm>
          <a:custGeom>
            <a:avLst/>
            <a:gdLst/>
            <a:ahLst/>
            <a:cxnLst/>
            <a:rect l="l" t="t" r="r" b="b"/>
            <a:pathLst>
              <a:path w="499874" h="509131">
                <a:moveTo>
                  <a:pt x="0" y="0"/>
                </a:moveTo>
                <a:lnTo>
                  <a:pt x="499874" y="0"/>
                </a:lnTo>
                <a:lnTo>
                  <a:pt x="499874" y="509131"/>
                </a:lnTo>
                <a:lnTo>
                  <a:pt x="0" y="509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595858" y="4140133"/>
            <a:ext cx="12692142" cy="6146867"/>
          </a:xfrm>
          <a:custGeom>
            <a:avLst/>
            <a:gdLst/>
            <a:ahLst/>
            <a:cxnLst/>
            <a:rect l="l" t="t" r="r" b="b"/>
            <a:pathLst>
              <a:path w="12692142" h="6146867">
                <a:moveTo>
                  <a:pt x="0" y="0"/>
                </a:moveTo>
                <a:lnTo>
                  <a:pt x="12692142" y="0"/>
                </a:lnTo>
                <a:lnTo>
                  <a:pt x="12692142" y="6146867"/>
                </a:lnTo>
                <a:lnTo>
                  <a:pt x="0" y="61468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614260" y="1840790"/>
            <a:ext cx="503256" cy="512576"/>
          </a:xfrm>
          <a:custGeom>
            <a:avLst/>
            <a:gdLst/>
            <a:ahLst/>
            <a:cxnLst/>
            <a:rect l="l" t="t" r="r" b="b"/>
            <a:pathLst>
              <a:path w="503256" h="512576">
                <a:moveTo>
                  <a:pt x="0" y="0"/>
                </a:moveTo>
                <a:lnTo>
                  <a:pt x="503256" y="0"/>
                </a:lnTo>
                <a:lnTo>
                  <a:pt x="503256" y="512575"/>
                </a:lnTo>
                <a:lnTo>
                  <a:pt x="0" y="5125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312" y="3933303"/>
            <a:ext cx="11152107" cy="4547582"/>
          </a:xfrm>
          <a:custGeom>
            <a:avLst/>
            <a:gdLst/>
            <a:ahLst/>
            <a:cxnLst/>
            <a:rect l="l" t="t" r="r" b="b"/>
            <a:pathLst>
              <a:path w="11152107" h="4547582">
                <a:moveTo>
                  <a:pt x="0" y="0"/>
                </a:moveTo>
                <a:lnTo>
                  <a:pt x="11152107" y="0"/>
                </a:lnTo>
                <a:lnTo>
                  <a:pt x="11152107" y="4547582"/>
                </a:lnTo>
                <a:lnTo>
                  <a:pt x="0" y="4547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585" y="-30165"/>
            <a:ext cx="18305585" cy="2032004"/>
          </a:xfrm>
          <a:custGeom>
            <a:avLst/>
            <a:gdLst/>
            <a:ahLst/>
            <a:cxnLst/>
            <a:rect l="l" t="t" r="r" b="b"/>
            <a:pathLst>
              <a:path w="19532203" h="2032004">
                <a:moveTo>
                  <a:pt x="0" y="0"/>
                </a:moveTo>
                <a:lnTo>
                  <a:pt x="19532203" y="0"/>
                </a:lnTo>
                <a:lnTo>
                  <a:pt x="19532203" y="2032004"/>
                </a:lnTo>
                <a:lnTo>
                  <a:pt x="0" y="20320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472" t="-64345" r="-30031" b="-109009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166976" y="578595"/>
            <a:ext cx="5354943" cy="814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74"/>
              </a:lnSpc>
              <a:spcBef>
                <a:spcPct val="0"/>
              </a:spcBef>
            </a:pPr>
            <a:r>
              <a:rPr lang="en-US" sz="4838" spc="96">
                <a:solidFill>
                  <a:srgbClr val="FFFFFF"/>
                </a:solidFill>
                <a:latin typeface="Clear Sans"/>
              </a:rPr>
              <a:t>SSH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2071194" y="3856345"/>
            <a:ext cx="4343325" cy="3056182"/>
            <a:chOff x="0" y="0"/>
            <a:chExt cx="5791101" cy="4074910"/>
          </a:xfrm>
        </p:grpSpPr>
        <p:sp>
          <p:nvSpPr>
            <p:cNvPr id="6" name="Freeform 6"/>
            <p:cNvSpPr/>
            <p:nvPr/>
          </p:nvSpPr>
          <p:spPr>
            <a:xfrm>
              <a:off x="0" y="1196006"/>
              <a:ext cx="5791101" cy="427983"/>
            </a:xfrm>
            <a:custGeom>
              <a:avLst/>
              <a:gdLst/>
              <a:ahLst/>
              <a:cxnLst/>
              <a:rect l="l" t="t" r="r" b="b"/>
              <a:pathLst>
                <a:path w="5791101" h="427983">
                  <a:moveTo>
                    <a:pt x="0" y="0"/>
                  </a:moveTo>
                  <a:lnTo>
                    <a:pt x="5791101" y="0"/>
                  </a:lnTo>
                  <a:lnTo>
                    <a:pt x="5791101" y="427982"/>
                  </a:lnTo>
                  <a:lnTo>
                    <a:pt x="0" y="4279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71" t="-308623" r="-7088" b="-1042730"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791101" cy="9164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690"/>
                </a:lnSpc>
              </a:pPr>
              <a:r>
                <a:rPr lang="en-US" sz="4377">
                  <a:solidFill>
                    <a:srgbClr val="000000"/>
                  </a:solidFill>
                  <a:latin typeface="Hammersmith One"/>
                </a:rPr>
                <a:t>Sécurité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227880"/>
              <a:ext cx="5791101" cy="35111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17"/>
                </a:lnSpc>
              </a:pPr>
              <a:r>
                <a:rPr lang="en-US" sz="3012" spc="60">
                  <a:solidFill>
                    <a:srgbClr val="000000"/>
                  </a:solidFill>
                  <a:latin typeface="Clear Sans"/>
                </a:rPr>
                <a:t>La connection à l'EMR se fait avec un tunnel SSH.</a:t>
              </a:r>
            </a:p>
            <a:p>
              <a:pPr marL="0" lvl="0" indent="0" algn="l">
                <a:lnSpc>
                  <a:spcPts val="4217"/>
                </a:lnSpc>
                <a:spcBef>
                  <a:spcPct val="0"/>
                </a:spcBef>
              </a:pPr>
              <a:r>
                <a:rPr lang="en-US" sz="3012" spc="60">
                  <a:solidFill>
                    <a:srgbClr val="000000"/>
                  </a:solidFill>
                  <a:latin typeface="Clear Sans"/>
                </a:rPr>
                <a:t>Cette sécurité est imposée par AWS.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" y="-26377"/>
            <a:ext cx="18288000" cy="2032004"/>
          </a:xfrm>
          <a:custGeom>
            <a:avLst/>
            <a:gdLst/>
            <a:ahLst/>
            <a:cxnLst/>
            <a:rect l="l" t="t" r="r" b="b"/>
            <a:pathLst>
              <a:path w="19532203" h="2032004">
                <a:moveTo>
                  <a:pt x="0" y="0"/>
                </a:moveTo>
                <a:lnTo>
                  <a:pt x="19532203" y="0"/>
                </a:lnTo>
                <a:lnTo>
                  <a:pt x="19532203" y="2032004"/>
                </a:lnTo>
                <a:lnTo>
                  <a:pt x="0" y="2032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2" t="-64345" r="-30031" b="-109009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980542" y="3102885"/>
            <a:ext cx="12326916" cy="5897136"/>
          </a:xfrm>
          <a:custGeom>
            <a:avLst/>
            <a:gdLst/>
            <a:ahLst/>
            <a:cxnLst/>
            <a:rect l="l" t="t" r="r" b="b"/>
            <a:pathLst>
              <a:path w="12326916" h="5897136">
                <a:moveTo>
                  <a:pt x="0" y="0"/>
                </a:moveTo>
                <a:lnTo>
                  <a:pt x="12326916" y="0"/>
                </a:lnTo>
                <a:lnTo>
                  <a:pt x="12326916" y="5897136"/>
                </a:lnTo>
                <a:lnTo>
                  <a:pt x="0" y="58971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924212" y="578595"/>
            <a:ext cx="5354943" cy="814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74"/>
              </a:lnSpc>
              <a:spcBef>
                <a:spcPct val="0"/>
              </a:spcBef>
            </a:pPr>
            <a:r>
              <a:rPr lang="en-US" sz="4838" spc="96">
                <a:solidFill>
                  <a:srgbClr val="FFFFFF"/>
                </a:solidFill>
                <a:latin typeface="Clear Sans"/>
              </a:rPr>
              <a:t>RGPD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49899" y="4537958"/>
            <a:ext cx="3182121" cy="1642883"/>
            <a:chOff x="0" y="0"/>
            <a:chExt cx="4242828" cy="2190511"/>
          </a:xfrm>
        </p:grpSpPr>
        <p:sp>
          <p:nvSpPr>
            <p:cNvPr id="3" name="Freeform 3"/>
            <p:cNvSpPr/>
            <p:nvPr/>
          </p:nvSpPr>
          <p:spPr>
            <a:xfrm>
              <a:off x="0" y="935441"/>
              <a:ext cx="4242828" cy="313560"/>
            </a:xfrm>
            <a:custGeom>
              <a:avLst/>
              <a:gdLst/>
              <a:ahLst/>
              <a:cxnLst/>
              <a:rect l="l" t="t" r="r" b="b"/>
              <a:pathLst>
                <a:path w="4242828" h="313560">
                  <a:moveTo>
                    <a:pt x="0" y="0"/>
                  </a:moveTo>
                  <a:lnTo>
                    <a:pt x="4242828" y="0"/>
                  </a:lnTo>
                  <a:lnTo>
                    <a:pt x="4242828" y="313560"/>
                  </a:lnTo>
                  <a:lnTo>
                    <a:pt x="0" y="3135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71" t="-308623" r="-7088" b="-1042730"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242828" cy="731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Hammersmith One"/>
                </a:rPr>
                <a:t>Étape 1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685686"/>
              <a:ext cx="4242828" cy="1715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9" lvl="1" indent="-269875">
                <a:lnSpc>
                  <a:spcPts val="3499"/>
                </a:lnSpc>
                <a:buFont typeface="Arial"/>
                <a:buChar char="•"/>
              </a:pPr>
              <a:r>
                <a:rPr lang="en-US" sz="2499" spc="49">
                  <a:solidFill>
                    <a:srgbClr val="000000"/>
                  </a:solidFill>
                  <a:latin typeface="Clear Sans"/>
                </a:rPr>
                <a:t>Chargement des images jpg</a:t>
              </a:r>
            </a:p>
            <a:p>
              <a:pPr marL="539749" lvl="1" indent="-269875" algn="l">
                <a:lnSpc>
                  <a:spcPts val="34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99" spc="49">
                  <a:solidFill>
                    <a:srgbClr val="000000"/>
                  </a:solidFill>
                  <a:latin typeface="Clear Sans"/>
                </a:rPr>
                <a:t>Resizing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144570" y="4537958"/>
            <a:ext cx="3182121" cy="3395483"/>
            <a:chOff x="0" y="0"/>
            <a:chExt cx="4242828" cy="4527311"/>
          </a:xfrm>
        </p:grpSpPr>
        <p:sp>
          <p:nvSpPr>
            <p:cNvPr id="7" name="Freeform 7"/>
            <p:cNvSpPr/>
            <p:nvPr/>
          </p:nvSpPr>
          <p:spPr>
            <a:xfrm>
              <a:off x="0" y="935441"/>
              <a:ext cx="4242828" cy="313560"/>
            </a:xfrm>
            <a:custGeom>
              <a:avLst/>
              <a:gdLst/>
              <a:ahLst/>
              <a:cxnLst/>
              <a:rect l="l" t="t" r="r" b="b"/>
              <a:pathLst>
                <a:path w="4242828" h="313560">
                  <a:moveTo>
                    <a:pt x="0" y="0"/>
                  </a:moveTo>
                  <a:lnTo>
                    <a:pt x="4242828" y="0"/>
                  </a:lnTo>
                  <a:lnTo>
                    <a:pt x="4242828" y="313560"/>
                  </a:lnTo>
                  <a:lnTo>
                    <a:pt x="0" y="3135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71" t="-308623" r="-7088" b="-1042730"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4242828" cy="731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Hammersmith One"/>
                </a:rPr>
                <a:t>Étape 2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685686"/>
              <a:ext cx="4242828" cy="40523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9" lvl="1" indent="-269875">
                <a:lnSpc>
                  <a:spcPts val="3499"/>
                </a:lnSpc>
                <a:buFont typeface="Arial"/>
                <a:buChar char="•"/>
              </a:pPr>
              <a:r>
                <a:rPr lang="en-US" sz="2499" spc="49">
                  <a:solidFill>
                    <a:srgbClr val="000000"/>
                  </a:solidFill>
                  <a:latin typeface="Clear Sans"/>
                </a:rPr>
                <a:t>Chargement du modèle MobileNetV2</a:t>
              </a:r>
            </a:p>
            <a:p>
              <a:pPr marL="539749" lvl="1" indent="-269875">
                <a:lnSpc>
                  <a:spcPts val="3499"/>
                </a:lnSpc>
                <a:buFont typeface="Arial"/>
                <a:buChar char="•"/>
              </a:pPr>
              <a:r>
                <a:rPr lang="en-US" sz="2499" spc="49">
                  <a:solidFill>
                    <a:srgbClr val="000000"/>
                  </a:solidFill>
                  <a:latin typeface="Clear Sans"/>
                </a:rPr>
                <a:t>Chargement des poids et broadcasting sur les clusters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409962" y="4486275"/>
            <a:ext cx="3182121" cy="4265433"/>
            <a:chOff x="0" y="0"/>
            <a:chExt cx="4242828" cy="5687244"/>
          </a:xfrm>
        </p:grpSpPr>
        <p:sp>
          <p:nvSpPr>
            <p:cNvPr id="11" name="Freeform 11"/>
            <p:cNvSpPr/>
            <p:nvPr/>
          </p:nvSpPr>
          <p:spPr>
            <a:xfrm>
              <a:off x="0" y="935441"/>
              <a:ext cx="4242828" cy="313560"/>
            </a:xfrm>
            <a:custGeom>
              <a:avLst/>
              <a:gdLst/>
              <a:ahLst/>
              <a:cxnLst/>
              <a:rect l="l" t="t" r="r" b="b"/>
              <a:pathLst>
                <a:path w="4242828" h="313560">
                  <a:moveTo>
                    <a:pt x="0" y="0"/>
                  </a:moveTo>
                  <a:lnTo>
                    <a:pt x="4242828" y="0"/>
                  </a:lnTo>
                  <a:lnTo>
                    <a:pt x="4242828" y="313560"/>
                  </a:lnTo>
                  <a:lnTo>
                    <a:pt x="0" y="3135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71" t="-308623" r="-7088" b="-1042730"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4242828" cy="731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Hammersmith One"/>
                </a:rPr>
                <a:t>Étape 3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685686"/>
              <a:ext cx="4242828" cy="5220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9" lvl="1" indent="-269875">
                <a:lnSpc>
                  <a:spcPts val="3499"/>
                </a:lnSpc>
                <a:buFont typeface="Arial"/>
                <a:buChar char="•"/>
              </a:pPr>
              <a:r>
                <a:rPr lang="en-US" sz="2499" spc="49">
                  <a:solidFill>
                    <a:srgbClr val="000000"/>
                  </a:solidFill>
                  <a:latin typeface="Clear Sans"/>
                </a:rPr>
                <a:t>PCA sur la sortie du modèle, permet de passer de vecteur de taille 1280 à 35</a:t>
              </a:r>
            </a:p>
            <a:p>
              <a:pPr marL="539749" lvl="1" indent="-269875" algn="l">
                <a:lnSpc>
                  <a:spcPts val="34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99" spc="49">
                  <a:solidFill>
                    <a:srgbClr val="000000"/>
                  </a:solidFill>
                  <a:latin typeface="Clear Sans"/>
                </a:rPr>
                <a:t> Diminution du temps de calcul lors de la mise à l'échelle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0" y="0"/>
            <a:ext cx="18287999" cy="2032004"/>
          </a:xfrm>
          <a:custGeom>
            <a:avLst/>
            <a:gdLst/>
            <a:ahLst/>
            <a:cxnLst/>
            <a:rect l="l" t="t" r="r" b="b"/>
            <a:pathLst>
              <a:path w="19532203" h="2032004">
                <a:moveTo>
                  <a:pt x="0" y="0"/>
                </a:moveTo>
                <a:lnTo>
                  <a:pt x="19532203" y="0"/>
                </a:lnTo>
                <a:lnTo>
                  <a:pt x="19532203" y="2032004"/>
                </a:lnTo>
                <a:lnTo>
                  <a:pt x="0" y="2032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2" t="-64345" r="-30031" b="-1090094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0" y="578595"/>
            <a:ext cx="11727500" cy="814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74"/>
              </a:lnSpc>
              <a:spcBef>
                <a:spcPct val="0"/>
              </a:spcBef>
            </a:pPr>
            <a:r>
              <a:rPr lang="en-US" sz="4838" spc="96">
                <a:solidFill>
                  <a:srgbClr val="FFFFFF"/>
                </a:solidFill>
                <a:latin typeface="Clear Sans"/>
              </a:rPr>
              <a:t>Les 3 grandes étapes de modélisation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5105" y="3724517"/>
            <a:ext cx="10732746" cy="4476427"/>
          </a:xfrm>
          <a:custGeom>
            <a:avLst/>
            <a:gdLst/>
            <a:ahLst/>
            <a:cxnLst/>
            <a:rect l="l" t="t" r="r" b="b"/>
            <a:pathLst>
              <a:path w="10732746" h="4476427">
                <a:moveTo>
                  <a:pt x="0" y="0"/>
                </a:moveTo>
                <a:lnTo>
                  <a:pt x="10732746" y="0"/>
                </a:lnTo>
                <a:lnTo>
                  <a:pt x="10732746" y="4476428"/>
                </a:lnTo>
                <a:lnTo>
                  <a:pt x="0" y="447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396073" y="2961115"/>
            <a:ext cx="3903235" cy="5239830"/>
            <a:chOff x="0" y="0"/>
            <a:chExt cx="5204313" cy="6986439"/>
          </a:xfrm>
        </p:grpSpPr>
        <p:sp>
          <p:nvSpPr>
            <p:cNvPr id="4" name="Freeform 4"/>
            <p:cNvSpPr/>
            <p:nvPr/>
          </p:nvSpPr>
          <p:spPr>
            <a:xfrm>
              <a:off x="0" y="1147425"/>
              <a:ext cx="5204313" cy="384617"/>
            </a:xfrm>
            <a:custGeom>
              <a:avLst/>
              <a:gdLst/>
              <a:ahLst/>
              <a:cxnLst/>
              <a:rect l="l" t="t" r="r" b="b"/>
              <a:pathLst>
                <a:path w="5204313" h="384617">
                  <a:moveTo>
                    <a:pt x="0" y="0"/>
                  </a:moveTo>
                  <a:lnTo>
                    <a:pt x="5204313" y="0"/>
                  </a:lnTo>
                  <a:lnTo>
                    <a:pt x="5204313" y="384617"/>
                  </a:lnTo>
                  <a:lnTo>
                    <a:pt x="0" y="3846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71" t="-308623" r="-7088" b="-1042730"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204313" cy="9000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81"/>
                </a:lnSpc>
              </a:pPr>
              <a:r>
                <a:rPr lang="en-US" sz="4293">
                  <a:solidFill>
                    <a:srgbClr val="000000"/>
                  </a:solidFill>
                  <a:latin typeface="Hammersmith One"/>
                </a:rPr>
                <a:t>Pyspark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78479"/>
              <a:ext cx="5204313" cy="6393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93"/>
                </a:lnSpc>
              </a:pPr>
              <a:r>
                <a:rPr lang="en-US" sz="3066" spc="61">
                  <a:solidFill>
                    <a:srgbClr val="000000"/>
                  </a:solidFill>
                  <a:latin typeface="Clear Sans"/>
                </a:rPr>
                <a:t>Le chargement des données, le preprocessing, le chargemeent des poids de MobilNetV2 et la PCA se font sur un notebook Jupyterhub avec un noyau pyspark 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-33083" y="0"/>
            <a:ext cx="18354166" cy="2032004"/>
          </a:xfrm>
          <a:custGeom>
            <a:avLst/>
            <a:gdLst/>
            <a:ahLst/>
            <a:cxnLst/>
            <a:rect l="l" t="t" r="r" b="b"/>
            <a:pathLst>
              <a:path w="19532203" h="2032004">
                <a:moveTo>
                  <a:pt x="0" y="0"/>
                </a:moveTo>
                <a:lnTo>
                  <a:pt x="19532203" y="0"/>
                </a:lnTo>
                <a:lnTo>
                  <a:pt x="19532203" y="2032004"/>
                </a:lnTo>
                <a:lnTo>
                  <a:pt x="0" y="20320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472" t="-64345" r="-30031" b="-1090094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377993" y="578595"/>
            <a:ext cx="8455193" cy="8144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74"/>
              </a:lnSpc>
              <a:spcBef>
                <a:spcPct val="0"/>
              </a:spcBef>
            </a:pPr>
            <a:r>
              <a:rPr lang="en-US" sz="4838" spc="96" dirty="0">
                <a:solidFill>
                  <a:srgbClr val="FFFFFF"/>
                </a:solidFill>
                <a:latin typeface="Clear Sans"/>
              </a:rPr>
              <a:t>Notebook </a:t>
            </a:r>
            <a:r>
              <a:rPr lang="en-US" sz="4838" spc="96" dirty="0" err="1">
                <a:solidFill>
                  <a:srgbClr val="FFFFFF"/>
                </a:solidFill>
                <a:latin typeface="Clear Sans"/>
              </a:rPr>
              <a:t>jupyterhub</a:t>
            </a:r>
            <a:endParaRPr lang="en-US" sz="4838" spc="96" dirty="0">
              <a:solidFill>
                <a:srgbClr val="FFFFFF"/>
              </a:solidFill>
              <a:latin typeface="Clear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3682" y="3175634"/>
            <a:ext cx="11331546" cy="6182463"/>
          </a:xfrm>
          <a:custGeom>
            <a:avLst/>
            <a:gdLst/>
            <a:ahLst/>
            <a:cxnLst/>
            <a:rect l="l" t="t" r="r" b="b"/>
            <a:pathLst>
              <a:path w="11331546" h="6182463">
                <a:moveTo>
                  <a:pt x="0" y="0"/>
                </a:moveTo>
                <a:lnTo>
                  <a:pt x="11331546" y="0"/>
                </a:lnTo>
                <a:lnTo>
                  <a:pt x="11331546" y="6182464"/>
                </a:lnTo>
                <a:lnTo>
                  <a:pt x="0" y="6182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302577" y="3175634"/>
            <a:ext cx="4758522" cy="3373523"/>
            <a:chOff x="0" y="0"/>
            <a:chExt cx="6344696" cy="4498031"/>
          </a:xfrm>
        </p:grpSpPr>
        <p:sp>
          <p:nvSpPr>
            <p:cNvPr id="4" name="Freeform 4"/>
            <p:cNvSpPr/>
            <p:nvPr/>
          </p:nvSpPr>
          <p:spPr>
            <a:xfrm>
              <a:off x="0" y="1261816"/>
              <a:ext cx="6344696" cy="468895"/>
            </a:xfrm>
            <a:custGeom>
              <a:avLst/>
              <a:gdLst/>
              <a:ahLst/>
              <a:cxnLst/>
              <a:rect l="l" t="t" r="r" b="b"/>
              <a:pathLst>
                <a:path w="6344696" h="468895">
                  <a:moveTo>
                    <a:pt x="0" y="0"/>
                  </a:moveTo>
                  <a:lnTo>
                    <a:pt x="6344696" y="0"/>
                  </a:lnTo>
                  <a:lnTo>
                    <a:pt x="6344696" y="468895"/>
                  </a:lnTo>
                  <a:lnTo>
                    <a:pt x="0" y="4688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71" t="-308623" r="-7088" b="-1042730"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344696" cy="9614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94"/>
                </a:lnSpc>
              </a:pPr>
              <a:r>
                <a:rPr lang="en-US" sz="4533">
                  <a:solidFill>
                    <a:srgbClr val="000000"/>
                  </a:solidFill>
                  <a:latin typeface="Hammersmith One"/>
                </a:rPr>
                <a:t>Prorammation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397795"/>
              <a:ext cx="6344696" cy="3923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73"/>
                </a:lnSpc>
              </a:pPr>
              <a:r>
                <a:rPr lang="en-US" sz="2838" spc="56">
                  <a:solidFill>
                    <a:srgbClr val="000000"/>
                  </a:solidFill>
                  <a:latin typeface="Clear Sans"/>
                </a:rPr>
                <a:t>L'ensemble du code est disponible sur GITHUB à l'adresse</a:t>
              </a:r>
            </a:p>
            <a:p>
              <a:pPr>
                <a:lnSpc>
                  <a:spcPts val="3973"/>
                </a:lnSpc>
              </a:pPr>
              <a:r>
                <a:rPr lang="en-US" sz="2838" spc="56">
                  <a:solidFill>
                    <a:srgbClr val="000000"/>
                  </a:solidFill>
                  <a:latin typeface="Clear Sans"/>
                </a:rPr>
                <a:t> </a:t>
              </a:r>
            </a:p>
            <a:p>
              <a:pPr marL="0" lvl="0" indent="0" algn="l">
                <a:lnSpc>
                  <a:spcPts val="3973"/>
                </a:lnSpc>
                <a:spcBef>
                  <a:spcPct val="0"/>
                </a:spcBef>
              </a:pPr>
              <a:r>
                <a:rPr lang="en-US" sz="2838" spc="56">
                  <a:solidFill>
                    <a:srgbClr val="000000"/>
                  </a:solidFill>
                  <a:latin typeface="Clear Sans"/>
                </a:rPr>
                <a:t>https://github.com/Florian-BOUDON/P8-AWS-Big-Data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" y="-47379"/>
            <a:ext cx="18288000" cy="2032004"/>
          </a:xfrm>
          <a:custGeom>
            <a:avLst/>
            <a:gdLst/>
            <a:ahLst/>
            <a:cxnLst/>
            <a:rect l="l" t="t" r="r" b="b"/>
            <a:pathLst>
              <a:path w="19532203" h="2032004">
                <a:moveTo>
                  <a:pt x="0" y="0"/>
                </a:moveTo>
                <a:lnTo>
                  <a:pt x="19532203" y="0"/>
                </a:lnTo>
                <a:lnTo>
                  <a:pt x="19532203" y="2032004"/>
                </a:lnTo>
                <a:lnTo>
                  <a:pt x="0" y="20320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472" t="-64345" r="-30031" b="-1090094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377993" y="578595"/>
            <a:ext cx="5931507" cy="814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74"/>
              </a:lnSpc>
              <a:spcBef>
                <a:spcPct val="0"/>
              </a:spcBef>
            </a:pPr>
            <a:r>
              <a:rPr lang="en-US" sz="4838" spc="96">
                <a:solidFill>
                  <a:srgbClr val="FFFFFF"/>
                </a:solidFill>
                <a:latin typeface="Clear Sans"/>
              </a:rPr>
              <a:t>Notebook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76518" y="3053664"/>
            <a:ext cx="13038856" cy="5834614"/>
          </a:xfrm>
          <a:custGeom>
            <a:avLst/>
            <a:gdLst/>
            <a:ahLst/>
            <a:cxnLst/>
            <a:rect l="l" t="t" r="r" b="b"/>
            <a:pathLst>
              <a:path w="13038856" h="5834614">
                <a:moveTo>
                  <a:pt x="0" y="0"/>
                </a:moveTo>
                <a:lnTo>
                  <a:pt x="13038857" y="0"/>
                </a:lnTo>
                <a:lnTo>
                  <a:pt x="13038857" y="5834615"/>
                </a:lnTo>
                <a:lnTo>
                  <a:pt x="0" y="58346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-30165"/>
            <a:ext cx="18287999" cy="2032004"/>
          </a:xfrm>
          <a:custGeom>
            <a:avLst/>
            <a:gdLst/>
            <a:ahLst/>
            <a:cxnLst/>
            <a:rect l="l" t="t" r="r" b="b"/>
            <a:pathLst>
              <a:path w="19532203" h="2032004">
                <a:moveTo>
                  <a:pt x="0" y="0"/>
                </a:moveTo>
                <a:lnTo>
                  <a:pt x="19532203" y="0"/>
                </a:lnTo>
                <a:lnTo>
                  <a:pt x="19532203" y="2032004"/>
                </a:lnTo>
                <a:lnTo>
                  <a:pt x="0" y="20320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472" t="-64345" r="-30031" b="-109009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377993" y="578595"/>
            <a:ext cx="6508072" cy="814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74"/>
              </a:lnSpc>
              <a:spcBef>
                <a:spcPct val="0"/>
              </a:spcBef>
            </a:pPr>
            <a:r>
              <a:rPr lang="en-US" sz="4838" spc="96">
                <a:solidFill>
                  <a:srgbClr val="FFFFFF"/>
                </a:solidFill>
                <a:latin typeface="Clear Sans"/>
              </a:rPr>
              <a:t>MobileNetV2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" y="0"/>
            <a:ext cx="18288000" cy="2032004"/>
          </a:xfrm>
          <a:custGeom>
            <a:avLst/>
            <a:gdLst/>
            <a:ahLst/>
            <a:cxnLst/>
            <a:rect l="l" t="t" r="r" b="b"/>
            <a:pathLst>
              <a:path w="19532203" h="2032004">
                <a:moveTo>
                  <a:pt x="0" y="0"/>
                </a:moveTo>
                <a:lnTo>
                  <a:pt x="19532203" y="0"/>
                </a:lnTo>
                <a:lnTo>
                  <a:pt x="19532203" y="2032004"/>
                </a:lnTo>
                <a:lnTo>
                  <a:pt x="0" y="2032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2" t="-64345" r="-30031" b="-109009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102827" y="3869592"/>
            <a:ext cx="4758522" cy="2382923"/>
            <a:chOff x="0" y="0"/>
            <a:chExt cx="6344696" cy="3177231"/>
          </a:xfrm>
        </p:grpSpPr>
        <p:sp>
          <p:nvSpPr>
            <p:cNvPr id="4" name="Freeform 4"/>
            <p:cNvSpPr/>
            <p:nvPr/>
          </p:nvSpPr>
          <p:spPr>
            <a:xfrm>
              <a:off x="0" y="1261816"/>
              <a:ext cx="6344696" cy="468895"/>
            </a:xfrm>
            <a:custGeom>
              <a:avLst/>
              <a:gdLst/>
              <a:ahLst/>
              <a:cxnLst/>
              <a:rect l="l" t="t" r="r" b="b"/>
              <a:pathLst>
                <a:path w="6344696" h="468895">
                  <a:moveTo>
                    <a:pt x="0" y="0"/>
                  </a:moveTo>
                  <a:lnTo>
                    <a:pt x="6344696" y="0"/>
                  </a:lnTo>
                  <a:lnTo>
                    <a:pt x="6344696" y="468895"/>
                  </a:lnTo>
                  <a:lnTo>
                    <a:pt x="0" y="4688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71" t="-308623" r="-7088" b="-1042730"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344696" cy="9614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894"/>
                </a:lnSpc>
              </a:pPr>
              <a:r>
                <a:rPr lang="en-US" sz="4533" dirty="0" err="1">
                  <a:solidFill>
                    <a:srgbClr val="000000"/>
                  </a:solidFill>
                  <a:latin typeface="Hammersmith One"/>
                </a:rPr>
                <a:t>Contrôle</a:t>
              </a:r>
              <a:r>
                <a:rPr lang="en-US" sz="4533" dirty="0">
                  <a:solidFill>
                    <a:srgbClr val="000000"/>
                  </a:solidFill>
                  <a:latin typeface="Hammersmith One"/>
                </a:rPr>
                <a:t> des jobs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397795"/>
              <a:ext cx="6344696" cy="26026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73"/>
                </a:lnSpc>
                <a:spcBef>
                  <a:spcPct val="0"/>
                </a:spcBef>
              </a:pPr>
              <a:r>
                <a:rPr lang="en-US" sz="2838" spc="56">
                  <a:solidFill>
                    <a:srgbClr val="000000"/>
                  </a:solidFill>
                  <a:latin typeface="Clear Sans"/>
                </a:rPr>
                <a:t>Spark UI fournit une interface pour surveiller les jobs Spark en cours d'exécution.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912717" y="3869592"/>
            <a:ext cx="9587602" cy="5243378"/>
          </a:xfrm>
          <a:custGeom>
            <a:avLst/>
            <a:gdLst/>
            <a:ahLst/>
            <a:cxnLst/>
            <a:rect l="l" t="t" r="r" b="b"/>
            <a:pathLst>
              <a:path w="9587602" h="5243378">
                <a:moveTo>
                  <a:pt x="0" y="0"/>
                </a:moveTo>
                <a:lnTo>
                  <a:pt x="9587602" y="0"/>
                </a:lnTo>
                <a:lnTo>
                  <a:pt x="9587602" y="5243377"/>
                </a:lnTo>
                <a:lnTo>
                  <a:pt x="0" y="5243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377993" y="578595"/>
            <a:ext cx="7202833" cy="814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74"/>
              </a:lnSpc>
              <a:spcBef>
                <a:spcPct val="0"/>
              </a:spcBef>
            </a:pPr>
            <a:r>
              <a:rPr lang="en-US" sz="4838" spc="96">
                <a:solidFill>
                  <a:srgbClr val="FFFFFF"/>
                </a:solidFill>
                <a:latin typeface="Clear Sans"/>
              </a:rPr>
              <a:t>SPARK UI : les jobs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3110" y="3408452"/>
            <a:ext cx="10893434" cy="5401138"/>
          </a:xfrm>
          <a:custGeom>
            <a:avLst/>
            <a:gdLst/>
            <a:ahLst/>
            <a:cxnLst/>
            <a:rect l="l" t="t" r="r" b="b"/>
            <a:pathLst>
              <a:path w="10893434" h="5401138">
                <a:moveTo>
                  <a:pt x="0" y="0"/>
                </a:moveTo>
                <a:lnTo>
                  <a:pt x="10893434" y="0"/>
                </a:lnTo>
                <a:lnTo>
                  <a:pt x="10893434" y="5401138"/>
                </a:lnTo>
                <a:lnTo>
                  <a:pt x="0" y="5401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" y="0"/>
            <a:ext cx="18288000" cy="2032004"/>
          </a:xfrm>
          <a:custGeom>
            <a:avLst/>
            <a:gdLst/>
            <a:ahLst/>
            <a:cxnLst/>
            <a:rect l="l" t="t" r="r" b="b"/>
            <a:pathLst>
              <a:path w="19532203" h="2032004">
                <a:moveTo>
                  <a:pt x="0" y="0"/>
                </a:moveTo>
                <a:lnTo>
                  <a:pt x="19532203" y="0"/>
                </a:lnTo>
                <a:lnTo>
                  <a:pt x="19532203" y="2032004"/>
                </a:lnTo>
                <a:lnTo>
                  <a:pt x="0" y="20320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472" t="-64345" r="-30031" b="-109009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377993" y="578595"/>
            <a:ext cx="8126227" cy="814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74"/>
              </a:lnSpc>
              <a:spcBef>
                <a:spcPct val="0"/>
              </a:spcBef>
            </a:pPr>
            <a:r>
              <a:rPr lang="en-US" sz="4838" spc="96">
                <a:solidFill>
                  <a:srgbClr val="FFFFFF"/>
                </a:solidFill>
                <a:latin typeface="Clear Sans"/>
              </a:rPr>
              <a:t>SPARK UI : Les stages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2344400" y="3408452"/>
            <a:ext cx="5125720" cy="3373089"/>
            <a:chOff x="0" y="-47625"/>
            <a:chExt cx="6834293" cy="4497452"/>
          </a:xfrm>
        </p:grpSpPr>
        <p:sp>
          <p:nvSpPr>
            <p:cNvPr id="6" name="Freeform 6"/>
            <p:cNvSpPr/>
            <p:nvPr/>
          </p:nvSpPr>
          <p:spPr>
            <a:xfrm>
              <a:off x="0" y="1242104"/>
              <a:ext cx="6834293" cy="505078"/>
            </a:xfrm>
            <a:custGeom>
              <a:avLst/>
              <a:gdLst/>
              <a:ahLst/>
              <a:cxnLst/>
              <a:rect l="l" t="t" r="r" b="b"/>
              <a:pathLst>
                <a:path w="6834293" h="505078">
                  <a:moveTo>
                    <a:pt x="0" y="0"/>
                  </a:moveTo>
                  <a:lnTo>
                    <a:pt x="6834293" y="0"/>
                  </a:lnTo>
                  <a:lnTo>
                    <a:pt x="6834293" y="505078"/>
                  </a:lnTo>
                  <a:lnTo>
                    <a:pt x="0" y="50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71" t="-308623" r="-7088" b="-1042730"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6834293" cy="957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68"/>
                </a:lnSpc>
              </a:pPr>
              <a:r>
                <a:rPr lang="en-US" sz="4000" dirty="0" err="1">
                  <a:solidFill>
                    <a:srgbClr val="000000"/>
                  </a:solidFill>
                  <a:latin typeface="Hammersmith One"/>
                </a:rPr>
                <a:t>Contrôle</a:t>
              </a:r>
              <a:r>
                <a:rPr lang="en-US" sz="4283" dirty="0">
                  <a:solidFill>
                    <a:srgbClr val="000000"/>
                  </a:solidFill>
                  <a:latin typeface="Hammersmith One"/>
                </a:rPr>
                <a:t> des stages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460628"/>
              <a:ext cx="6834293" cy="19891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00"/>
                </a:lnSpc>
                <a:spcBef>
                  <a:spcPct val="0"/>
                </a:spcBef>
              </a:pPr>
              <a:r>
                <a:rPr lang="en-US" sz="2857" spc="57">
                  <a:solidFill>
                    <a:srgbClr val="000000"/>
                  </a:solidFill>
                  <a:latin typeface="Clear Sans"/>
                </a:rPr>
                <a:t>Spark UI fournit une interface pour surveiller les stages Spark en cours d'exécution.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324215"/>
            <a:ext cx="18446879" cy="962785"/>
          </a:xfrm>
          <a:custGeom>
            <a:avLst/>
            <a:gdLst/>
            <a:ahLst/>
            <a:cxnLst/>
            <a:rect l="l" t="t" r="r" b="b"/>
            <a:pathLst>
              <a:path w="18910559" h="1397557">
                <a:moveTo>
                  <a:pt x="0" y="0"/>
                </a:moveTo>
                <a:lnTo>
                  <a:pt x="18910560" y="0"/>
                </a:lnTo>
                <a:lnTo>
                  <a:pt x="18910560" y="1397556"/>
                </a:lnTo>
                <a:lnTo>
                  <a:pt x="0" y="1397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66127" y="3987959"/>
            <a:ext cx="6351499" cy="2377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7"/>
              </a:lnSpc>
            </a:pPr>
            <a:r>
              <a:rPr lang="en-US" sz="5724" dirty="0">
                <a:solidFill>
                  <a:srgbClr val="000000"/>
                </a:solidFill>
                <a:latin typeface="Hammersmith One Bold"/>
              </a:rPr>
              <a:t>Conclusion &amp; </a:t>
            </a:r>
            <a:r>
              <a:rPr lang="en-US" sz="5724" dirty="0" err="1">
                <a:solidFill>
                  <a:srgbClr val="000000"/>
                </a:solidFill>
                <a:latin typeface="Hammersmith One Bold"/>
              </a:rPr>
              <a:t>Recommandations</a:t>
            </a:r>
            <a:endParaRPr lang="en-US" sz="5724" dirty="0">
              <a:solidFill>
                <a:srgbClr val="000000"/>
              </a:solidFill>
              <a:latin typeface="Hammersmith One Bold"/>
            </a:endParaRPr>
          </a:p>
          <a:p>
            <a:pPr>
              <a:lnSpc>
                <a:spcPts val="6297"/>
              </a:lnSpc>
            </a:pPr>
            <a:endParaRPr lang="en-US" sz="5724" dirty="0">
              <a:solidFill>
                <a:srgbClr val="000000"/>
              </a:solidFill>
              <a:latin typeface="Hammersmith One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7869239" y="1538840"/>
            <a:ext cx="8771798" cy="1250951"/>
            <a:chOff x="0" y="0"/>
            <a:chExt cx="11695731" cy="1667934"/>
          </a:xfrm>
        </p:grpSpPr>
        <p:sp>
          <p:nvSpPr>
            <p:cNvPr id="5" name="Freeform 5"/>
            <p:cNvSpPr/>
            <p:nvPr/>
          </p:nvSpPr>
          <p:spPr>
            <a:xfrm rot="5400000">
              <a:off x="226" y="-226"/>
              <a:ext cx="532260" cy="532712"/>
            </a:xfrm>
            <a:custGeom>
              <a:avLst/>
              <a:gdLst/>
              <a:ahLst/>
              <a:cxnLst/>
              <a:rect l="l" t="t" r="r" b="b"/>
              <a:pathLst>
                <a:path w="532260" h="532712">
                  <a:moveTo>
                    <a:pt x="0" y="0"/>
                  </a:moveTo>
                  <a:lnTo>
                    <a:pt x="532260" y="0"/>
                  </a:lnTo>
                  <a:lnTo>
                    <a:pt x="532260" y="532712"/>
                  </a:lnTo>
                  <a:lnTo>
                    <a:pt x="0" y="5327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50" t="-46919" r="-46993"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1093551" y="-47625"/>
              <a:ext cx="10602180" cy="17155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Le passage du local au cloud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devrait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se faire avec docker,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ce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qui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permettrait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d'avoir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plus de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stabilité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en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terme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de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dépendances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,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librairies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et frameworks.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869239" y="4088268"/>
            <a:ext cx="8771798" cy="1761316"/>
            <a:chOff x="0" y="-47625"/>
            <a:chExt cx="11695731" cy="2348421"/>
          </a:xfrm>
        </p:grpSpPr>
        <p:sp>
          <p:nvSpPr>
            <p:cNvPr id="8" name="Freeform 8"/>
            <p:cNvSpPr/>
            <p:nvPr/>
          </p:nvSpPr>
          <p:spPr>
            <a:xfrm rot="5400000">
              <a:off x="226" y="-226"/>
              <a:ext cx="532260" cy="532712"/>
            </a:xfrm>
            <a:custGeom>
              <a:avLst/>
              <a:gdLst/>
              <a:ahLst/>
              <a:cxnLst/>
              <a:rect l="l" t="t" r="r" b="b"/>
              <a:pathLst>
                <a:path w="532260" h="532712">
                  <a:moveTo>
                    <a:pt x="0" y="0"/>
                  </a:moveTo>
                  <a:lnTo>
                    <a:pt x="532260" y="0"/>
                  </a:lnTo>
                  <a:lnTo>
                    <a:pt x="532260" y="532712"/>
                  </a:lnTo>
                  <a:lnTo>
                    <a:pt x="0" y="5327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50" t="-46919" r="-46993"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1093551" y="-47625"/>
              <a:ext cx="10602180" cy="23484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Les matrices de photos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étant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éparses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,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l'utilisation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de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l'ACP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pourrait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réduire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la taille des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vecteurs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en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sortie de 1200 à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une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centaine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. Les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calculs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lors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de la mise à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l'échelle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seraient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ainsi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simplifiés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869239" y="7107581"/>
            <a:ext cx="8771798" cy="1689101"/>
            <a:chOff x="0" y="0"/>
            <a:chExt cx="11695731" cy="2252134"/>
          </a:xfrm>
        </p:grpSpPr>
        <p:sp>
          <p:nvSpPr>
            <p:cNvPr id="11" name="Freeform 11"/>
            <p:cNvSpPr/>
            <p:nvPr/>
          </p:nvSpPr>
          <p:spPr>
            <a:xfrm rot="5400000">
              <a:off x="226" y="-226"/>
              <a:ext cx="532260" cy="532712"/>
            </a:xfrm>
            <a:custGeom>
              <a:avLst/>
              <a:gdLst/>
              <a:ahLst/>
              <a:cxnLst/>
              <a:rect l="l" t="t" r="r" b="b"/>
              <a:pathLst>
                <a:path w="532260" h="532712">
                  <a:moveTo>
                    <a:pt x="0" y="0"/>
                  </a:moveTo>
                  <a:lnTo>
                    <a:pt x="532260" y="0"/>
                  </a:lnTo>
                  <a:lnTo>
                    <a:pt x="532260" y="532712"/>
                  </a:lnTo>
                  <a:lnTo>
                    <a:pt x="0" y="5327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50" t="-46919" r="-46993"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1093551" y="-47625"/>
              <a:ext cx="10602180" cy="22997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La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simplicité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d'utilisation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et la puissance de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calculs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des machines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virtuelles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font de AWS la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meilleure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solution. Les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coûts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engendrés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par les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calculs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et le stockage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sont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à 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surveiller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 de </a:t>
              </a:r>
              <a:r>
                <a:rPr lang="en-US" sz="2499" dirty="0" err="1">
                  <a:solidFill>
                    <a:srgbClr val="000000"/>
                  </a:solidFill>
                  <a:latin typeface="Clear Sans"/>
                </a:rPr>
                <a:t>près</a:t>
              </a:r>
              <a:r>
                <a:rPr lang="en-US" sz="2499" dirty="0">
                  <a:solidFill>
                    <a:srgbClr val="000000"/>
                  </a:solidFill>
                  <a:latin typeface="Clear Sans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5074" y="29121"/>
            <a:ext cx="8894890" cy="10273747"/>
            <a:chOff x="0" y="0"/>
            <a:chExt cx="2460397" cy="28485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0397" cy="2848559"/>
            </a:xfrm>
            <a:custGeom>
              <a:avLst/>
              <a:gdLst/>
              <a:ahLst/>
              <a:cxnLst/>
              <a:rect l="l" t="t" r="r" b="b"/>
              <a:pathLst>
                <a:path w="2460397" h="2848559">
                  <a:moveTo>
                    <a:pt x="0" y="0"/>
                  </a:moveTo>
                  <a:lnTo>
                    <a:pt x="2460397" y="0"/>
                  </a:lnTo>
                  <a:lnTo>
                    <a:pt x="2460397" y="2848559"/>
                  </a:lnTo>
                  <a:lnTo>
                    <a:pt x="0" y="2848559"/>
                  </a:lnTo>
                  <a:close/>
                </a:path>
              </a:pathLst>
            </a:custGeom>
            <a:solidFill>
              <a:srgbClr val="FFDE59">
                <a:alpha val="7843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7"/>
                </a:lnSpc>
              </a:pPr>
              <a:endParaRPr>
                <a:latin typeface="+mj-lt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723716" y="-16444"/>
            <a:ext cx="3086100" cy="1031992"/>
            <a:chOff x="0" y="0"/>
            <a:chExt cx="812800" cy="271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271800"/>
            </a:xfrm>
            <a:custGeom>
              <a:avLst/>
              <a:gdLst/>
              <a:ahLst/>
              <a:cxnLst/>
              <a:rect l="l" t="t" r="r" b="b"/>
              <a:pathLst>
                <a:path w="812800" h="271800">
                  <a:moveTo>
                    <a:pt x="0" y="0"/>
                  </a:moveTo>
                  <a:lnTo>
                    <a:pt x="812800" y="0"/>
                  </a:lnTo>
                  <a:lnTo>
                    <a:pt x="812800" y="271800"/>
                  </a:lnTo>
                  <a:lnTo>
                    <a:pt x="0" y="271800"/>
                  </a:lnTo>
                  <a:close/>
                </a:path>
              </a:pathLst>
            </a:custGeom>
            <a:solidFill>
              <a:srgbClr val="FFDE59">
                <a:alpha val="64706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58"/>
                </a:lnSpc>
              </a:pPr>
              <a:endParaRPr>
                <a:latin typeface="+mj-lt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849600" y="9452239"/>
            <a:ext cx="2788751" cy="834761"/>
            <a:chOff x="0" y="0"/>
            <a:chExt cx="1999369" cy="609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99369" cy="609600"/>
            </a:xfrm>
            <a:custGeom>
              <a:avLst/>
              <a:gdLst/>
              <a:ahLst/>
              <a:cxnLst/>
              <a:rect l="l" t="t" r="r" b="b"/>
              <a:pathLst>
                <a:path w="1999369" h="609600">
                  <a:moveTo>
                    <a:pt x="203200" y="0"/>
                  </a:moveTo>
                  <a:lnTo>
                    <a:pt x="1999369" y="0"/>
                  </a:lnTo>
                  <a:lnTo>
                    <a:pt x="1796169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0"/>
              <a:ext cx="609600" cy="609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58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11" name="AutoShape 11"/>
          <p:cNvSpPr/>
          <p:nvPr/>
        </p:nvSpPr>
        <p:spPr>
          <a:xfrm>
            <a:off x="7970959" y="2408484"/>
            <a:ext cx="2346083" cy="0"/>
          </a:xfrm>
          <a:prstGeom prst="line">
            <a:avLst/>
          </a:prstGeom>
          <a:ln w="47625" cap="flat">
            <a:solidFill>
              <a:srgbClr val="FFB92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7265207" y="767682"/>
            <a:ext cx="699042" cy="69904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sp>
        <p:nvSpPr>
          <p:cNvPr id="15" name="Freeform 15"/>
          <p:cNvSpPr/>
          <p:nvPr/>
        </p:nvSpPr>
        <p:spPr>
          <a:xfrm flipH="1">
            <a:off x="99735" y="54637"/>
            <a:ext cx="1726716" cy="1707879"/>
          </a:xfrm>
          <a:custGeom>
            <a:avLst/>
            <a:gdLst/>
            <a:ahLst/>
            <a:cxnLst/>
            <a:rect l="l" t="t" r="r" b="b"/>
            <a:pathLst>
              <a:path w="1726716" h="1707879">
                <a:moveTo>
                  <a:pt x="1726716" y="0"/>
                </a:moveTo>
                <a:lnTo>
                  <a:pt x="0" y="0"/>
                </a:lnTo>
                <a:lnTo>
                  <a:pt x="0" y="1707879"/>
                </a:lnTo>
                <a:lnTo>
                  <a:pt x="1726716" y="1707879"/>
                </a:lnTo>
                <a:lnTo>
                  <a:pt x="172671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6477368" y="623456"/>
            <a:ext cx="1204001" cy="1204001"/>
            <a:chOff x="0" y="0"/>
            <a:chExt cx="2787650" cy="278765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D85300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4896354" y="9258300"/>
            <a:ext cx="1040050" cy="104005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7"/>
                </a:lnSpc>
              </a:pPr>
              <a:endParaRPr>
                <a:latin typeface="+mj-lt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844714" y="3576334"/>
            <a:ext cx="443286" cy="3086100"/>
            <a:chOff x="0" y="0"/>
            <a:chExt cx="11675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6750" cy="812800"/>
            </a:xfrm>
            <a:custGeom>
              <a:avLst/>
              <a:gdLst/>
              <a:ahLst/>
              <a:cxnLst/>
              <a:rect l="l" t="t" r="r" b="b"/>
              <a:pathLst>
                <a:path w="116750" h="812800">
                  <a:moveTo>
                    <a:pt x="0" y="0"/>
                  </a:moveTo>
                  <a:lnTo>
                    <a:pt x="116750" y="0"/>
                  </a:lnTo>
                  <a:lnTo>
                    <a:pt x="11675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7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6197444" y="1734854"/>
            <a:ext cx="6095528" cy="135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4"/>
              </a:lnSpc>
              <a:spcBef>
                <a:spcPct val="0"/>
              </a:spcBef>
            </a:pPr>
            <a:r>
              <a:rPr lang="en-US" sz="4652" b="1" dirty="0">
                <a:solidFill>
                  <a:srgbClr val="2C2B2D"/>
                </a:solidFill>
                <a:latin typeface="+mj-lt"/>
              </a:rPr>
              <a:t>PRÉSENTATION</a:t>
            </a:r>
            <a:r>
              <a:rPr lang="en-US" sz="4652" dirty="0">
                <a:solidFill>
                  <a:srgbClr val="2C2B2D"/>
                </a:solidFill>
                <a:latin typeface="+mj-lt"/>
              </a:rPr>
              <a:t> </a:t>
            </a:r>
            <a:r>
              <a:rPr lang="en-US" sz="4652" b="1" dirty="0">
                <a:solidFill>
                  <a:srgbClr val="2C2B2D"/>
                </a:solidFill>
                <a:latin typeface="+mj-lt"/>
              </a:rPr>
              <a:t>DU</a:t>
            </a:r>
            <a:r>
              <a:rPr lang="en-US" sz="4652" dirty="0">
                <a:solidFill>
                  <a:srgbClr val="2C2B2D"/>
                </a:solidFill>
                <a:latin typeface="+mj-lt"/>
              </a:rPr>
              <a:t> </a:t>
            </a:r>
            <a:r>
              <a:rPr lang="en-US" sz="4652" b="1" dirty="0">
                <a:solidFill>
                  <a:srgbClr val="2C2B2D"/>
                </a:solidFill>
                <a:latin typeface="+mj-lt"/>
              </a:rPr>
              <a:t>PROJET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086467" y="4027734"/>
            <a:ext cx="3214231" cy="391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173" lvl="1" indent="-285586">
              <a:lnSpc>
                <a:spcPts val="3015"/>
              </a:lnSpc>
              <a:buFont typeface="Arial"/>
              <a:buChar char="•"/>
            </a:pPr>
            <a:r>
              <a:rPr lang="en-US" sz="2645" b="1" dirty="0">
                <a:solidFill>
                  <a:srgbClr val="2C2B2D"/>
                </a:solidFill>
                <a:latin typeface="+mj-lt"/>
              </a:rPr>
              <a:t>AWS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086467" y="6508893"/>
            <a:ext cx="321423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7994" lvl="1" indent="-263997">
              <a:lnSpc>
                <a:spcPts val="2787"/>
              </a:lnSpc>
              <a:buFont typeface="Arial"/>
              <a:buChar char="•"/>
            </a:pPr>
            <a:r>
              <a:rPr lang="en-US" sz="2445" b="1" dirty="0">
                <a:solidFill>
                  <a:srgbClr val="2C2B2D"/>
                </a:solidFill>
                <a:latin typeface="+mj-lt"/>
              </a:rPr>
              <a:t>SPARK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643325" y="4511055"/>
            <a:ext cx="6009812" cy="124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56"/>
              </a:lnSpc>
            </a:pPr>
            <a:r>
              <a:rPr lang="en-US" sz="2326" dirty="0" err="1">
                <a:solidFill>
                  <a:srgbClr val="2C2B2D"/>
                </a:solidFill>
                <a:latin typeface="+mj-lt"/>
              </a:rPr>
              <a:t>Utilisation</a:t>
            </a:r>
            <a:r>
              <a:rPr lang="en-US" sz="2326" dirty="0">
                <a:solidFill>
                  <a:srgbClr val="2C2B2D"/>
                </a:solidFill>
                <a:latin typeface="+mj-lt"/>
              </a:rPr>
              <a:t> de AWS </a:t>
            </a:r>
            <a:r>
              <a:rPr lang="en-US" sz="2326" dirty="0" err="1">
                <a:solidFill>
                  <a:srgbClr val="2C2B2D"/>
                </a:solidFill>
                <a:latin typeface="+mj-lt"/>
              </a:rPr>
              <a:t>afin</a:t>
            </a:r>
            <a:r>
              <a:rPr lang="en-US" sz="2326">
                <a:solidFill>
                  <a:srgbClr val="2C2B2D"/>
                </a:solidFill>
                <a:latin typeface="+mj-lt"/>
              </a:rPr>
              <a:t> de stocker (S3) et EMR, </a:t>
            </a:r>
            <a:r>
              <a:rPr lang="en-US" sz="2326" dirty="0" err="1">
                <a:solidFill>
                  <a:srgbClr val="2C2B2D"/>
                </a:solidFill>
                <a:latin typeface="+mj-lt"/>
              </a:rPr>
              <a:t>afin</a:t>
            </a:r>
            <a:r>
              <a:rPr lang="en-US" sz="2326" dirty="0">
                <a:solidFill>
                  <a:srgbClr val="2C2B2D"/>
                </a:solidFill>
                <a:latin typeface="+mj-lt"/>
              </a:rPr>
              <a:t> de </a:t>
            </a:r>
            <a:r>
              <a:rPr lang="en-US" sz="2326" dirty="0" err="1">
                <a:solidFill>
                  <a:srgbClr val="2C2B2D"/>
                </a:solidFill>
                <a:latin typeface="+mj-lt"/>
              </a:rPr>
              <a:t>créer</a:t>
            </a:r>
            <a:r>
              <a:rPr lang="en-US" sz="2326" dirty="0">
                <a:solidFill>
                  <a:srgbClr val="2C2B2D"/>
                </a:solidFill>
                <a:latin typeface="+mj-lt"/>
              </a:rPr>
              <a:t> des clusters pour </a:t>
            </a:r>
            <a:r>
              <a:rPr lang="en-US" sz="2326" dirty="0" err="1">
                <a:solidFill>
                  <a:srgbClr val="2C2B2D"/>
                </a:solidFill>
                <a:latin typeface="+mj-lt"/>
              </a:rPr>
              <a:t>l'architecture</a:t>
            </a:r>
            <a:r>
              <a:rPr lang="en-US" sz="2326" dirty="0">
                <a:solidFill>
                  <a:srgbClr val="2C2B2D"/>
                </a:solidFill>
                <a:latin typeface="+mj-lt"/>
              </a:rPr>
              <a:t> </a:t>
            </a:r>
            <a:r>
              <a:rPr lang="en-US" sz="2326" dirty="0" err="1">
                <a:solidFill>
                  <a:srgbClr val="2C2B2D"/>
                </a:solidFill>
                <a:latin typeface="+mj-lt"/>
              </a:rPr>
              <a:t>distribuée</a:t>
            </a:r>
            <a:r>
              <a:rPr lang="en-US" sz="2326" dirty="0">
                <a:solidFill>
                  <a:srgbClr val="2C2B2D"/>
                </a:solidFill>
                <a:latin typeface="+mj-lt"/>
              </a:rPr>
              <a:t>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541191" y="6956153"/>
            <a:ext cx="6214081" cy="124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56"/>
              </a:lnSpc>
            </a:pPr>
            <a:r>
              <a:rPr lang="en-US" sz="2326">
                <a:solidFill>
                  <a:srgbClr val="2C2B2D"/>
                </a:solidFill>
                <a:latin typeface="+mj-lt"/>
              </a:rPr>
              <a:t>SPARK apparaît comme la technologie optimale dans le cadre d'une archtecture distribuée comme la notre.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059452" y="4027734"/>
            <a:ext cx="5029692" cy="391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173" lvl="1" indent="-285586">
              <a:lnSpc>
                <a:spcPts val="3015"/>
              </a:lnSpc>
              <a:buFont typeface="Arial"/>
              <a:buChar char="•"/>
            </a:pPr>
            <a:r>
              <a:rPr lang="en-US" sz="2645" b="1" dirty="0">
                <a:solidFill>
                  <a:srgbClr val="2C2B2D"/>
                </a:solidFill>
                <a:latin typeface="+mj-lt"/>
              </a:rPr>
              <a:t>APPLICATION</a:t>
            </a:r>
            <a:r>
              <a:rPr lang="en-US" sz="2645" dirty="0">
                <a:solidFill>
                  <a:srgbClr val="2C2B2D"/>
                </a:solidFill>
                <a:latin typeface="+mj-lt"/>
              </a:rPr>
              <a:t> </a:t>
            </a:r>
            <a:r>
              <a:rPr lang="en-US" sz="2645" b="1" dirty="0">
                <a:solidFill>
                  <a:srgbClr val="2C2B2D"/>
                </a:solidFill>
                <a:latin typeface="+mj-lt"/>
              </a:rPr>
              <a:t>MOBILE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059452" y="6321485"/>
            <a:ext cx="4428729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7994" lvl="1" indent="-263997">
              <a:lnSpc>
                <a:spcPts val="2787"/>
              </a:lnSpc>
              <a:buFont typeface="Arial"/>
              <a:buChar char="•"/>
            </a:pPr>
            <a:r>
              <a:rPr lang="en-US" sz="2445" b="1" dirty="0">
                <a:solidFill>
                  <a:srgbClr val="2C2B2D"/>
                </a:solidFill>
                <a:latin typeface="+mj-lt"/>
              </a:rPr>
              <a:t>DEEP LEARNING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392620" y="4511055"/>
            <a:ext cx="6104645" cy="819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56"/>
              </a:lnSpc>
            </a:pPr>
            <a:r>
              <a:rPr lang="en-US" sz="2326" dirty="0" err="1">
                <a:solidFill>
                  <a:srgbClr val="2C2B2D"/>
                </a:solidFill>
                <a:latin typeface="+mj-lt"/>
              </a:rPr>
              <a:t>Permettre</a:t>
            </a:r>
            <a:r>
              <a:rPr lang="en-US" sz="2326" dirty="0">
                <a:solidFill>
                  <a:srgbClr val="2C2B2D"/>
                </a:solidFill>
                <a:latin typeface="+mj-lt"/>
              </a:rPr>
              <a:t> aux </a:t>
            </a:r>
            <a:r>
              <a:rPr lang="en-US" sz="2326" dirty="0" err="1">
                <a:solidFill>
                  <a:srgbClr val="2C2B2D"/>
                </a:solidFill>
                <a:latin typeface="+mj-lt"/>
              </a:rPr>
              <a:t>utilisateurs</a:t>
            </a:r>
            <a:r>
              <a:rPr lang="en-US" sz="2326" dirty="0">
                <a:solidFill>
                  <a:srgbClr val="2C2B2D"/>
                </a:solidFill>
                <a:latin typeface="+mj-lt"/>
              </a:rPr>
              <a:t> de prendre </a:t>
            </a:r>
            <a:r>
              <a:rPr lang="en-US" sz="2326" dirty="0" err="1">
                <a:solidFill>
                  <a:srgbClr val="2C2B2D"/>
                </a:solidFill>
                <a:latin typeface="+mj-lt"/>
              </a:rPr>
              <a:t>en</a:t>
            </a:r>
            <a:r>
              <a:rPr lang="en-US" sz="2326" dirty="0">
                <a:solidFill>
                  <a:srgbClr val="2C2B2D"/>
                </a:solidFill>
                <a:latin typeface="+mj-lt"/>
              </a:rPr>
              <a:t> photo un fruit et </a:t>
            </a:r>
            <a:r>
              <a:rPr lang="en-US" sz="2326" dirty="0" err="1">
                <a:solidFill>
                  <a:srgbClr val="2C2B2D"/>
                </a:solidFill>
                <a:latin typeface="+mj-lt"/>
              </a:rPr>
              <a:t>obtenir</a:t>
            </a:r>
            <a:r>
              <a:rPr lang="en-US" sz="2326" dirty="0">
                <a:solidFill>
                  <a:srgbClr val="2C2B2D"/>
                </a:solidFill>
                <a:latin typeface="+mj-lt"/>
              </a:rPr>
              <a:t> des </a:t>
            </a:r>
            <a:r>
              <a:rPr lang="en-US" sz="2326" dirty="0" err="1">
                <a:solidFill>
                  <a:srgbClr val="2C2B2D"/>
                </a:solidFill>
                <a:latin typeface="+mj-lt"/>
              </a:rPr>
              <a:t>informations</a:t>
            </a:r>
            <a:r>
              <a:rPr lang="en-US" sz="2326" dirty="0">
                <a:solidFill>
                  <a:srgbClr val="2C2B2D"/>
                </a:solidFill>
                <a:latin typeface="+mj-lt"/>
              </a:rPr>
              <a:t> sur </a:t>
            </a:r>
            <a:r>
              <a:rPr lang="en-US" sz="2326" dirty="0" err="1">
                <a:solidFill>
                  <a:srgbClr val="2C2B2D"/>
                </a:solidFill>
                <a:latin typeface="+mj-lt"/>
              </a:rPr>
              <a:t>ce</a:t>
            </a:r>
            <a:r>
              <a:rPr lang="en-US" sz="2326" dirty="0">
                <a:solidFill>
                  <a:srgbClr val="2C2B2D"/>
                </a:solidFill>
                <a:latin typeface="+mj-lt"/>
              </a:rPr>
              <a:t> fruit.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430474" y="6813278"/>
            <a:ext cx="6216860" cy="1666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en-US" sz="2357" dirty="0" err="1">
                <a:solidFill>
                  <a:srgbClr val="2C2B2D"/>
                </a:solidFill>
                <a:latin typeface="+mj-lt"/>
              </a:rPr>
              <a:t>Utilisation</a:t>
            </a:r>
            <a:r>
              <a:rPr lang="en-US" sz="2357" dirty="0">
                <a:solidFill>
                  <a:srgbClr val="2C2B2D"/>
                </a:solidFill>
                <a:latin typeface="+mj-lt"/>
              </a:rPr>
              <a:t> de </a:t>
            </a:r>
            <a:r>
              <a:rPr lang="en-US" sz="2357" dirty="0" err="1">
                <a:solidFill>
                  <a:srgbClr val="2C2B2D"/>
                </a:solidFill>
                <a:latin typeface="+mj-lt"/>
              </a:rPr>
              <a:t>keras</a:t>
            </a:r>
            <a:r>
              <a:rPr lang="en-US" sz="2357" dirty="0">
                <a:solidFill>
                  <a:srgbClr val="2C2B2D"/>
                </a:solidFill>
                <a:latin typeface="+mj-lt"/>
              </a:rPr>
              <a:t> pour la mise </a:t>
            </a:r>
            <a:r>
              <a:rPr lang="en-US" sz="2357" dirty="0" err="1">
                <a:solidFill>
                  <a:srgbClr val="2C2B2D"/>
                </a:solidFill>
                <a:latin typeface="+mj-lt"/>
              </a:rPr>
              <a:t>en</a:t>
            </a:r>
            <a:r>
              <a:rPr lang="en-US" sz="2357" dirty="0">
                <a:solidFill>
                  <a:srgbClr val="2C2B2D"/>
                </a:solidFill>
                <a:latin typeface="+mj-lt"/>
              </a:rPr>
              <a:t> place d'un </a:t>
            </a:r>
            <a:r>
              <a:rPr lang="en-US" sz="2357" dirty="0" err="1">
                <a:solidFill>
                  <a:srgbClr val="2C2B2D"/>
                </a:solidFill>
                <a:latin typeface="+mj-lt"/>
              </a:rPr>
              <a:t>réseau</a:t>
            </a:r>
            <a:r>
              <a:rPr lang="en-US" sz="2357" dirty="0">
                <a:solidFill>
                  <a:srgbClr val="2C2B2D"/>
                </a:solidFill>
                <a:latin typeface="+mj-lt"/>
              </a:rPr>
              <a:t> de </a:t>
            </a:r>
            <a:r>
              <a:rPr lang="en-US" sz="2357" dirty="0" err="1">
                <a:solidFill>
                  <a:srgbClr val="2C2B2D"/>
                </a:solidFill>
                <a:latin typeface="+mj-lt"/>
              </a:rPr>
              <a:t>neurones</a:t>
            </a:r>
            <a:r>
              <a:rPr lang="en-US" sz="2357" dirty="0">
                <a:solidFill>
                  <a:srgbClr val="2C2B2D"/>
                </a:solidFill>
                <a:latin typeface="+mj-lt"/>
              </a:rPr>
              <a:t>. Il ne </a:t>
            </a:r>
            <a:r>
              <a:rPr lang="en-US" sz="2357" dirty="0" err="1">
                <a:solidFill>
                  <a:srgbClr val="2C2B2D"/>
                </a:solidFill>
                <a:latin typeface="+mj-lt"/>
              </a:rPr>
              <a:t>s'agit</a:t>
            </a:r>
            <a:r>
              <a:rPr lang="en-US" sz="2357" dirty="0">
                <a:solidFill>
                  <a:srgbClr val="2C2B2D"/>
                </a:solidFill>
                <a:latin typeface="+mj-lt"/>
              </a:rPr>
              <a:t> pas d'un classifier </a:t>
            </a:r>
            <a:r>
              <a:rPr lang="en-US" sz="2357" dirty="0" err="1">
                <a:solidFill>
                  <a:srgbClr val="2C2B2D"/>
                </a:solidFill>
                <a:latin typeface="+mj-lt"/>
              </a:rPr>
              <a:t>mais</a:t>
            </a:r>
            <a:r>
              <a:rPr lang="en-US" sz="2357" dirty="0">
                <a:solidFill>
                  <a:srgbClr val="2C2B2D"/>
                </a:solidFill>
                <a:latin typeface="+mj-lt"/>
              </a:rPr>
              <a:t> d'un premier jet pour observer les </a:t>
            </a:r>
            <a:r>
              <a:rPr lang="en-US" sz="2357" dirty="0" err="1">
                <a:solidFill>
                  <a:srgbClr val="2C2B2D"/>
                </a:solidFill>
                <a:latin typeface="+mj-lt"/>
              </a:rPr>
              <a:t>problèmes</a:t>
            </a:r>
            <a:r>
              <a:rPr lang="en-US" sz="2357" dirty="0">
                <a:solidFill>
                  <a:srgbClr val="2C2B2D"/>
                </a:solidFill>
                <a:latin typeface="+mj-lt"/>
              </a:rPr>
              <a:t> </a:t>
            </a:r>
            <a:r>
              <a:rPr lang="en-US" sz="2357" dirty="0" err="1">
                <a:solidFill>
                  <a:srgbClr val="2C2B2D"/>
                </a:solidFill>
                <a:latin typeface="+mj-lt"/>
              </a:rPr>
              <a:t>avant</a:t>
            </a:r>
            <a:r>
              <a:rPr lang="en-US" sz="2357" dirty="0">
                <a:solidFill>
                  <a:srgbClr val="2C2B2D"/>
                </a:solidFill>
                <a:latin typeface="+mj-lt"/>
              </a:rPr>
              <a:t> la mise à </a:t>
            </a:r>
            <a:r>
              <a:rPr lang="en-US" sz="2357" dirty="0" err="1">
                <a:solidFill>
                  <a:srgbClr val="2C2B2D"/>
                </a:solidFill>
                <a:latin typeface="+mj-lt"/>
              </a:rPr>
              <a:t>l'échelle</a:t>
            </a:r>
            <a:r>
              <a:rPr lang="en-US" sz="2357" dirty="0">
                <a:solidFill>
                  <a:srgbClr val="2C2B2D"/>
                </a:solidFill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632263" y="2566166"/>
            <a:ext cx="399195" cy="399534"/>
          </a:xfrm>
          <a:custGeom>
            <a:avLst/>
            <a:gdLst/>
            <a:ahLst/>
            <a:cxnLst/>
            <a:rect l="l" t="t" r="r" b="b"/>
            <a:pathLst>
              <a:path w="399195" h="399534">
                <a:moveTo>
                  <a:pt x="0" y="0"/>
                </a:moveTo>
                <a:lnTo>
                  <a:pt x="399195" y="0"/>
                </a:lnTo>
                <a:lnTo>
                  <a:pt x="399195" y="399534"/>
                </a:lnTo>
                <a:lnTo>
                  <a:pt x="0" y="399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" r="-3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65003" y="2544905"/>
            <a:ext cx="7221243" cy="2379679"/>
            <a:chOff x="0" y="-28575"/>
            <a:chExt cx="9628324" cy="3172905"/>
          </a:xfrm>
        </p:grpSpPr>
        <p:sp>
          <p:nvSpPr>
            <p:cNvPr id="4" name="TextBox 4"/>
            <p:cNvSpPr txBox="1"/>
            <p:nvPr/>
          </p:nvSpPr>
          <p:spPr>
            <a:xfrm>
              <a:off x="0" y="1085476"/>
              <a:ext cx="9628324" cy="20588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26111" lvl="1" indent="-313055">
                <a:lnSpc>
                  <a:spcPts val="4060"/>
                </a:lnSpc>
                <a:buFont typeface="Arial"/>
                <a:buChar char="•"/>
              </a:pPr>
              <a:r>
                <a:rPr lang="en-US" sz="2900">
                  <a:solidFill>
                    <a:srgbClr val="000000"/>
                  </a:solidFill>
                </a:rPr>
                <a:t>EMR </a:t>
              </a:r>
            </a:p>
            <a:p>
              <a:pPr marL="626111" lvl="1" indent="-313055">
                <a:lnSpc>
                  <a:spcPts val="4060"/>
                </a:lnSpc>
                <a:buFont typeface="Arial"/>
                <a:buChar char="•"/>
              </a:pPr>
              <a:r>
                <a:rPr lang="en-US" sz="2900">
                  <a:solidFill>
                    <a:srgbClr val="000000"/>
                  </a:solidFill>
                </a:rPr>
                <a:t>EC2</a:t>
              </a:r>
            </a:p>
            <a:p>
              <a:pPr marL="626111" lvl="1" indent="-313055">
                <a:lnSpc>
                  <a:spcPts val="4060"/>
                </a:lnSpc>
                <a:buFont typeface="Arial"/>
                <a:buChar char="•"/>
              </a:pPr>
              <a:r>
                <a:rPr lang="en-US" sz="2900">
                  <a:solidFill>
                    <a:srgbClr val="000000"/>
                  </a:solidFill>
                </a:rPr>
                <a:t>S3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9628324" cy="614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70"/>
                </a:lnSpc>
              </a:pPr>
              <a:r>
                <a:rPr lang="en-US" sz="2900" spc="116" dirty="0">
                  <a:solidFill>
                    <a:srgbClr val="000000"/>
                  </a:solidFill>
                </a:rPr>
                <a:t>LES DIFFÉRENTES INSTANCES DE AWS</a:t>
              </a:r>
            </a:p>
          </p:txBody>
        </p:sp>
      </p:grpSp>
      <p:sp>
        <p:nvSpPr>
          <p:cNvPr id="6" name="Freeform 6"/>
          <p:cNvSpPr/>
          <p:nvPr/>
        </p:nvSpPr>
        <p:spPr>
          <a:xfrm rot="5400000">
            <a:off x="9541405" y="2566166"/>
            <a:ext cx="399195" cy="399534"/>
          </a:xfrm>
          <a:custGeom>
            <a:avLst/>
            <a:gdLst/>
            <a:ahLst/>
            <a:cxnLst/>
            <a:rect l="l" t="t" r="r" b="b"/>
            <a:pathLst>
              <a:path w="399195" h="399534">
                <a:moveTo>
                  <a:pt x="0" y="0"/>
                </a:moveTo>
                <a:lnTo>
                  <a:pt x="399195" y="0"/>
                </a:lnTo>
                <a:lnTo>
                  <a:pt x="399195" y="399534"/>
                </a:lnTo>
                <a:lnTo>
                  <a:pt x="0" y="399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" r="-34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274144" y="2544905"/>
            <a:ext cx="6746942" cy="1853895"/>
            <a:chOff x="0" y="-28575"/>
            <a:chExt cx="8995923" cy="2471860"/>
          </a:xfrm>
        </p:grpSpPr>
        <p:sp>
          <p:nvSpPr>
            <p:cNvPr id="8" name="TextBox 8"/>
            <p:cNvSpPr txBox="1"/>
            <p:nvPr/>
          </p:nvSpPr>
          <p:spPr>
            <a:xfrm>
              <a:off x="0" y="1085477"/>
              <a:ext cx="8995923" cy="1357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26111" lvl="1" indent="-313055">
                <a:lnSpc>
                  <a:spcPts val="4060"/>
                </a:lnSpc>
                <a:buFont typeface="Arial"/>
                <a:buChar char="•"/>
              </a:pPr>
              <a:r>
                <a:rPr lang="en-US" sz="2900">
                  <a:solidFill>
                    <a:srgbClr val="000000"/>
                  </a:solidFill>
                </a:rPr>
                <a:t>Notebook jupyterhubs</a:t>
              </a:r>
            </a:p>
            <a:p>
              <a:pPr marL="626111" lvl="1" indent="-313055">
                <a:lnSpc>
                  <a:spcPts val="4060"/>
                </a:lnSpc>
                <a:buFont typeface="Arial"/>
                <a:buChar char="•"/>
              </a:pPr>
              <a:r>
                <a:rPr lang="en-US" sz="2900">
                  <a:solidFill>
                    <a:srgbClr val="000000"/>
                  </a:solidFill>
                </a:rPr>
                <a:t>Pyspark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8995923" cy="614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69"/>
                </a:lnSpc>
              </a:pPr>
              <a:r>
                <a:rPr lang="en-US" sz="2899" spc="115">
                  <a:solidFill>
                    <a:srgbClr val="000000"/>
                  </a:solidFill>
                </a:rPr>
                <a:t>CALCULS DISTRIBUÉS AVEC SPARK</a:t>
              </a:r>
            </a:p>
          </p:txBody>
        </p:sp>
      </p:grpSp>
      <p:sp>
        <p:nvSpPr>
          <p:cNvPr id="10" name="Freeform 10"/>
          <p:cNvSpPr/>
          <p:nvPr/>
        </p:nvSpPr>
        <p:spPr>
          <a:xfrm rot="5400000">
            <a:off x="9541405" y="6577914"/>
            <a:ext cx="399195" cy="399534"/>
          </a:xfrm>
          <a:custGeom>
            <a:avLst/>
            <a:gdLst/>
            <a:ahLst/>
            <a:cxnLst/>
            <a:rect l="l" t="t" r="r" b="b"/>
            <a:pathLst>
              <a:path w="399195" h="399534">
                <a:moveTo>
                  <a:pt x="0" y="0"/>
                </a:moveTo>
                <a:lnTo>
                  <a:pt x="399195" y="0"/>
                </a:lnTo>
                <a:lnTo>
                  <a:pt x="399195" y="399534"/>
                </a:lnTo>
                <a:lnTo>
                  <a:pt x="0" y="399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" r="-34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0274144" y="6556652"/>
            <a:ext cx="6746942" cy="2544463"/>
            <a:chOff x="0" y="-28575"/>
            <a:chExt cx="8995923" cy="339261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305187"/>
              <a:ext cx="8995923" cy="205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26111" lvl="1" indent="-313055">
                <a:lnSpc>
                  <a:spcPts val="4060"/>
                </a:lnSpc>
                <a:buFont typeface="Arial"/>
                <a:buChar char="•"/>
              </a:pPr>
              <a:r>
                <a:rPr lang="en-US" sz="2900" spc="58">
                  <a:solidFill>
                    <a:srgbClr val="000000"/>
                  </a:solidFill>
                </a:rPr>
                <a:t>Instanciation</a:t>
              </a:r>
            </a:p>
            <a:p>
              <a:pPr marL="626111" lvl="1" indent="-313055">
                <a:lnSpc>
                  <a:spcPts val="4060"/>
                </a:lnSpc>
                <a:buFont typeface="Arial"/>
                <a:buChar char="•"/>
              </a:pPr>
              <a:r>
                <a:rPr lang="en-US" sz="2900" spc="58">
                  <a:solidFill>
                    <a:srgbClr val="000000"/>
                  </a:solidFill>
                </a:rPr>
                <a:t>MobileNetV2</a:t>
              </a:r>
            </a:p>
            <a:p>
              <a:pPr marL="626111" lvl="1" indent="-313055">
                <a:lnSpc>
                  <a:spcPts val="4060"/>
                </a:lnSpc>
                <a:buFont typeface="Arial"/>
                <a:buChar char="•"/>
              </a:pPr>
              <a:r>
                <a:rPr lang="en-US" sz="2900" spc="58">
                  <a:solidFill>
                    <a:srgbClr val="000000"/>
                  </a:solidFill>
                </a:rPr>
                <a:t>ACP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8995923" cy="614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69"/>
                </a:lnSpc>
              </a:pPr>
              <a:r>
                <a:rPr lang="en-US" sz="2899" spc="115">
                  <a:solidFill>
                    <a:srgbClr val="000000"/>
                  </a:solidFill>
                </a:rPr>
                <a:t>MODÈLE DE DEEP-LEARNING 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65003" y="6556652"/>
            <a:ext cx="7467122" cy="2306338"/>
            <a:chOff x="0" y="-28575"/>
            <a:chExt cx="9956163" cy="3075117"/>
          </a:xfrm>
        </p:grpSpPr>
        <p:sp>
          <p:nvSpPr>
            <p:cNvPr id="15" name="TextBox 15"/>
            <p:cNvSpPr txBox="1"/>
            <p:nvPr/>
          </p:nvSpPr>
          <p:spPr>
            <a:xfrm>
              <a:off x="0" y="987687"/>
              <a:ext cx="9956163" cy="205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26111" lvl="1" indent="-313055">
                <a:lnSpc>
                  <a:spcPts val="4060"/>
                </a:lnSpc>
                <a:buFont typeface="Arial"/>
                <a:buChar char="•"/>
              </a:pPr>
              <a:r>
                <a:rPr lang="en-US" sz="2900" spc="58">
                  <a:solidFill>
                    <a:srgbClr val="000000"/>
                  </a:solidFill>
                </a:rPr>
                <a:t>VPC</a:t>
              </a:r>
            </a:p>
            <a:p>
              <a:pPr marL="626111" lvl="1" indent="-313055">
                <a:lnSpc>
                  <a:spcPts val="4060"/>
                </a:lnSpc>
                <a:buFont typeface="Arial"/>
                <a:buChar char="•"/>
              </a:pPr>
              <a:r>
                <a:rPr lang="en-US" sz="2900" spc="58">
                  <a:solidFill>
                    <a:srgbClr val="000000"/>
                  </a:solidFill>
                </a:rPr>
                <a:t>SSH</a:t>
              </a:r>
            </a:p>
            <a:p>
              <a:pPr marL="626111" lvl="1" indent="-313055">
                <a:lnSpc>
                  <a:spcPts val="4060"/>
                </a:lnSpc>
                <a:buFont typeface="Arial"/>
                <a:buChar char="•"/>
              </a:pPr>
              <a:r>
                <a:rPr lang="en-US" sz="2900" spc="58">
                  <a:solidFill>
                    <a:srgbClr val="000000"/>
                  </a:solidFill>
                </a:rPr>
                <a:t>RGPD &amp; Serveur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9956163" cy="614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69"/>
                </a:lnSpc>
              </a:pPr>
              <a:r>
                <a:rPr lang="en-US" sz="2899" spc="115">
                  <a:solidFill>
                    <a:srgbClr val="000000"/>
                  </a:solidFill>
                </a:rPr>
                <a:t>SÉCURITÉ &amp; RGPD</a:t>
              </a:r>
            </a:p>
          </p:txBody>
        </p:sp>
      </p:grpSp>
      <p:sp>
        <p:nvSpPr>
          <p:cNvPr id="17" name="Freeform 17"/>
          <p:cNvSpPr/>
          <p:nvPr/>
        </p:nvSpPr>
        <p:spPr>
          <a:xfrm rot="5400000" flipV="1">
            <a:off x="12736034" y="4735034"/>
            <a:ext cx="10287002" cy="816933"/>
          </a:xfrm>
          <a:custGeom>
            <a:avLst/>
            <a:gdLst/>
            <a:ahLst/>
            <a:cxnLst/>
            <a:rect l="l" t="t" r="r" b="b"/>
            <a:pathLst>
              <a:path w="11054051" h="816933">
                <a:moveTo>
                  <a:pt x="0" y="816933"/>
                </a:moveTo>
                <a:lnTo>
                  <a:pt x="11054051" y="816933"/>
                </a:lnTo>
                <a:lnTo>
                  <a:pt x="11054051" y="0"/>
                </a:lnTo>
                <a:lnTo>
                  <a:pt x="0" y="0"/>
                </a:lnTo>
                <a:lnTo>
                  <a:pt x="0" y="81693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5461254" y="706172"/>
            <a:ext cx="5893111" cy="673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4"/>
              </a:lnSpc>
              <a:spcBef>
                <a:spcPct val="0"/>
              </a:spcBef>
            </a:pPr>
            <a:r>
              <a:rPr lang="en-US" sz="4652" b="1" dirty="0">
                <a:solidFill>
                  <a:srgbClr val="2C2B2D"/>
                </a:solidFill>
              </a:rPr>
              <a:t>PLAN</a:t>
            </a:r>
          </a:p>
        </p:txBody>
      </p:sp>
      <p:sp>
        <p:nvSpPr>
          <p:cNvPr id="19" name="Freeform 19"/>
          <p:cNvSpPr/>
          <p:nvPr/>
        </p:nvSpPr>
        <p:spPr>
          <a:xfrm rot="5400000">
            <a:off x="629335" y="6577914"/>
            <a:ext cx="399195" cy="399534"/>
          </a:xfrm>
          <a:custGeom>
            <a:avLst/>
            <a:gdLst/>
            <a:ahLst/>
            <a:cxnLst/>
            <a:rect l="l" t="t" r="r" b="b"/>
            <a:pathLst>
              <a:path w="399195" h="399534">
                <a:moveTo>
                  <a:pt x="0" y="0"/>
                </a:moveTo>
                <a:lnTo>
                  <a:pt x="399195" y="0"/>
                </a:lnTo>
                <a:lnTo>
                  <a:pt x="399195" y="399534"/>
                </a:lnTo>
                <a:lnTo>
                  <a:pt x="0" y="399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" r="-34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413288"/>
            <a:ext cx="6844698" cy="5265459"/>
            <a:chOff x="0" y="12122"/>
            <a:chExt cx="9126264" cy="7020611"/>
          </a:xfrm>
        </p:grpSpPr>
        <p:sp>
          <p:nvSpPr>
            <p:cNvPr id="3" name="TextBox 3"/>
            <p:cNvSpPr txBox="1"/>
            <p:nvPr/>
          </p:nvSpPr>
          <p:spPr>
            <a:xfrm>
              <a:off x="0" y="12122"/>
              <a:ext cx="9126264" cy="834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38"/>
                </a:lnSpc>
              </a:pPr>
              <a:r>
                <a:rPr lang="en-US" sz="3952" b="1" spc="158" dirty="0">
                  <a:solidFill>
                    <a:srgbClr val="FFFFFF"/>
                  </a:solidFill>
                  <a:latin typeface="+mj-lt"/>
                </a:rPr>
                <a:t>TYPOLOGIE DU CLOUD AWS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135085"/>
              <a:ext cx="9126264" cy="3897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27"/>
                </a:lnSpc>
              </a:pPr>
              <a:r>
                <a:rPr lang="en-US" sz="3790" spc="-75" dirty="0">
                  <a:solidFill>
                    <a:srgbClr val="FFFFFF"/>
                  </a:solidFill>
                </a:rPr>
                <a:t>Les </a:t>
              </a:r>
              <a:r>
                <a:rPr lang="en-US" sz="3790" spc="-75" dirty="0" err="1">
                  <a:solidFill>
                    <a:srgbClr val="FFFFFF"/>
                  </a:solidFill>
                </a:rPr>
                <a:t>différentes</a:t>
              </a:r>
              <a:r>
                <a:rPr lang="en-US" sz="3790" spc="-75" dirty="0">
                  <a:solidFill>
                    <a:srgbClr val="FFFFFF"/>
                  </a:solidFill>
                </a:rPr>
                <a:t> instances de AWS </a:t>
              </a:r>
              <a:r>
                <a:rPr lang="en-US" sz="3790" spc="-75" dirty="0" err="1">
                  <a:solidFill>
                    <a:srgbClr val="FFFFFF"/>
                  </a:solidFill>
                </a:rPr>
                <a:t>utilisées</a:t>
              </a:r>
              <a:r>
                <a:rPr lang="en-US" sz="3790" spc="-75" dirty="0">
                  <a:solidFill>
                    <a:srgbClr val="FFFFFF"/>
                  </a:solidFill>
                </a:rPr>
                <a:t> :</a:t>
              </a:r>
            </a:p>
            <a:p>
              <a:pPr marL="732013" lvl="1" indent="-366006">
                <a:lnSpc>
                  <a:spcPts val="4407"/>
                </a:lnSpc>
                <a:buFont typeface="Arial"/>
                <a:buChar char="•"/>
              </a:pPr>
              <a:r>
                <a:rPr lang="en-US" sz="3390" spc="-67" dirty="0">
                  <a:solidFill>
                    <a:srgbClr val="FFFFFF"/>
                  </a:solidFill>
                </a:rPr>
                <a:t>S3</a:t>
              </a:r>
            </a:p>
            <a:p>
              <a:pPr marL="732013" lvl="1" indent="-366006">
                <a:lnSpc>
                  <a:spcPts val="4407"/>
                </a:lnSpc>
                <a:buFont typeface="Arial"/>
                <a:buChar char="•"/>
              </a:pPr>
              <a:r>
                <a:rPr lang="en-US" sz="3390" spc="-67" dirty="0">
                  <a:solidFill>
                    <a:srgbClr val="FFFFFF"/>
                  </a:solidFill>
                </a:rPr>
                <a:t>EMR</a:t>
              </a:r>
            </a:p>
            <a:p>
              <a:pPr marL="732013" lvl="1" indent="-366006">
                <a:lnSpc>
                  <a:spcPts val="4407"/>
                </a:lnSpc>
                <a:buFont typeface="Arial"/>
                <a:buChar char="•"/>
              </a:pPr>
              <a:r>
                <a:rPr lang="en-US" sz="3390" spc="-67" dirty="0">
                  <a:solidFill>
                    <a:srgbClr val="FFFFFF"/>
                  </a:solidFill>
                </a:rPr>
                <a:t>EC2</a:t>
              </a:r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1616065"/>
              <a:ext cx="5225271" cy="386166"/>
            </a:xfrm>
            <a:custGeom>
              <a:avLst/>
              <a:gdLst/>
              <a:ahLst/>
              <a:cxnLst/>
              <a:rect l="l" t="t" r="r" b="b"/>
              <a:pathLst>
                <a:path w="5225271" h="386166">
                  <a:moveTo>
                    <a:pt x="0" y="0"/>
                  </a:moveTo>
                  <a:lnTo>
                    <a:pt x="5225271" y="0"/>
                  </a:lnTo>
                  <a:lnTo>
                    <a:pt x="5225271" y="386166"/>
                  </a:lnTo>
                  <a:lnTo>
                    <a:pt x="0" y="3861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71" t="-308623" r="-7088" b="-1042730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8870890" y="0"/>
            <a:ext cx="9596920" cy="10287000"/>
          </a:xfrm>
          <a:custGeom>
            <a:avLst/>
            <a:gdLst/>
            <a:ahLst/>
            <a:cxnLst/>
            <a:rect l="l" t="t" r="r" b="b"/>
            <a:pathLst>
              <a:path w="9596920" h="10287000">
                <a:moveTo>
                  <a:pt x="0" y="0"/>
                </a:moveTo>
                <a:lnTo>
                  <a:pt x="9596921" y="0"/>
                </a:lnTo>
                <a:lnTo>
                  <a:pt x="959692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8100" y="-2757"/>
            <a:ext cx="18364200" cy="2032004"/>
          </a:xfrm>
          <a:custGeom>
            <a:avLst/>
            <a:gdLst/>
            <a:ahLst/>
            <a:cxnLst/>
            <a:rect l="l" t="t" r="r" b="b"/>
            <a:pathLst>
              <a:path w="19532203" h="2032004">
                <a:moveTo>
                  <a:pt x="0" y="0"/>
                </a:moveTo>
                <a:lnTo>
                  <a:pt x="19532203" y="0"/>
                </a:lnTo>
                <a:lnTo>
                  <a:pt x="19532203" y="2032004"/>
                </a:lnTo>
                <a:lnTo>
                  <a:pt x="0" y="2032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2" t="-64345" r="-30031" b="-109009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772485" y="571500"/>
            <a:ext cx="8728113" cy="8144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74"/>
              </a:lnSpc>
              <a:spcBef>
                <a:spcPct val="0"/>
              </a:spcBef>
            </a:pPr>
            <a:r>
              <a:rPr lang="en-US" sz="4838" b="1" spc="96" dirty="0">
                <a:solidFill>
                  <a:srgbClr val="FFFFFF"/>
                </a:solidFill>
              </a:rPr>
              <a:t>S3 : les buckets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511891" y="3084319"/>
            <a:ext cx="3214231" cy="391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173" lvl="1" indent="-285586">
              <a:lnSpc>
                <a:spcPts val="3015"/>
              </a:lnSpc>
              <a:buFont typeface="Arial"/>
              <a:buChar char="•"/>
            </a:pPr>
            <a:r>
              <a:rPr lang="en-US" sz="2645" b="1" dirty="0">
                <a:solidFill>
                  <a:srgbClr val="2C2B2D"/>
                </a:solidFill>
              </a:rPr>
              <a:t>STOCKAGE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511891" y="5162550"/>
            <a:ext cx="321423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7994" lvl="1" indent="-263997">
              <a:lnSpc>
                <a:spcPts val="2787"/>
              </a:lnSpc>
              <a:buFont typeface="Arial"/>
              <a:buChar char="•"/>
            </a:pPr>
            <a:r>
              <a:rPr lang="en-US" sz="2445" b="1" dirty="0">
                <a:solidFill>
                  <a:srgbClr val="2C2B2D"/>
                </a:solidFill>
              </a:rPr>
              <a:t>RGPD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11891" y="7450255"/>
            <a:ext cx="437131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7994" lvl="1" indent="-263997">
              <a:lnSpc>
                <a:spcPts val="2787"/>
              </a:lnSpc>
              <a:buFont typeface="Arial"/>
              <a:buChar char="•"/>
            </a:pPr>
            <a:r>
              <a:rPr lang="en-US" sz="2445" b="1" dirty="0">
                <a:solidFill>
                  <a:srgbClr val="2C2B2D"/>
                </a:solidFill>
              </a:rPr>
              <a:t>COMMUNICATION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37716" y="3554093"/>
            <a:ext cx="5008891" cy="396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56"/>
              </a:lnSpc>
            </a:pPr>
            <a:r>
              <a:rPr lang="en-US" sz="2326" dirty="0">
                <a:solidFill>
                  <a:srgbClr val="2C2B2D"/>
                </a:solidFill>
              </a:rPr>
              <a:t>Les 22 139 images </a:t>
            </a:r>
            <a:r>
              <a:rPr lang="en-US" sz="2326" dirty="0" err="1">
                <a:solidFill>
                  <a:srgbClr val="2C2B2D"/>
                </a:solidFill>
              </a:rPr>
              <a:t>sont</a:t>
            </a:r>
            <a:r>
              <a:rPr lang="en-US" sz="2326" dirty="0">
                <a:solidFill>
                  <a:srgbClr val="2C2B2D"/>
                </a:solidFill>
              </a:rPr>
              <a:t> </a:t>
            </a:r>
            <a:r>
              <a:rPr lang="en-US" sz="2326" dirty="0" err="1">
                <a:solidFill>
                  <a:srgbClr val="2C2B2D"/>
                </a:solidFill>
              </a:rPr>
              <a:t>stockées</a:t>
            </a:r>
            <a:r>
              <a:rPr lang="en-US" sz="2326" dirty="0">
                <a:solidFill>
                  <a:srgbClr val="2C2B2D"/>
                </a:solidFill>
              </a:rPr>
              <a:t> sur S3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37716" y="5878859"/>
            <a:ext cx="5008891" cy="819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56"/>
              </a:lnSpc>
            </a:pPr>
            <a:r>
              <a:rPr lang="en-US" sz="2326">
                <a:solidFill>
                  <a:srgbClr val="2C2B2D"/>
                </a:solidFill>
              </a:rPr>
              <a:t>Utilisation de serveurs en Europe afin de respecter les RGPD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037716" y="7944723"/>
            <a:ext cx="5008891" cy="124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56"/>
              </a:lnSpc>
            </a:pPr>
            <a:r>
              <a:rPr lang="en-US" sz="2326">
                <a:solidFill>
                  <a:srgbClr val="2C2B2D"/>
                </a:solidFill>
              </a:rPr>
              <a:t>Le bucket crée sur S3 peut communiquer avec mon notebook jupyterhub et mon cluster</a:t>
            </a:r>
          </a:p>
        </p:txBody>
      </p:sp>
      <p:sp>
        <p:nvSpPr>
          <p:cNvPr id="10" name="Freeform 10"/>
          <p:cNvSpPr/>
          <p:nvPr/>
        </p:nvSpPr>
        <p:spPr>
          <a:xfrm>
            <a:off x="863358" y="3018921"/>
            <a:ext cx="7092270" cy="6498459"/>
          </a:xfrm>
          <a:custGeom>
            <a:avLst/>
            <a:gdLst/>
            <a:ahLst/>
            <a:cxnLst/>
            <a:rect l="l" t="t" r="r" b="b"/>
            <a:pathLst>
              <a:path w="7092270" h="6498459">
                <a:moveTo>
                  <a:pt x="0" y="0"/>
                </a:moveTo>
                <a:lnTo>
                  <a:pt x="7092269" y="0"/>
                </a:lnTo>
                <a:lnTo>
                  <a:pt x="7092269" y="6498459"/>
                </a:lnTo>
                <a:lnTo>
                  <a:pt x="0" y="64984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8078" y="3906856"/>
            <a:ext cx="10313057" cy="4655021"/>
          </a:xfrm>
          <a:custGeom>
            <a:avLst/>
            <a:gdLst/>
            <a:ahLst/>
            <a:cxnLst/>
            <a:rect l="l" t="t" r="r" b="b"/>
            <a:pathLst>
              <a:path w="10313057" h="4655021">
                <a:moveTo>
                  <a:pt x="0" y="0"/>
                </a:moveTo>
                <a:lnTo>
                  <a:pt x="10313057" y="0"/>
                </a:lnTo>
                <a:lnTo>
                  <a:pt x="10313057" y="4655021"/>
                </a:lnTo>
                <a:lnTo>
                  <a:pt x="0" y="4655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" y="-30165"/>
            <a:ext cx="18288000" cy="2032004"/>
          </a:xfrm>
          <a:custGeom>
            <a:avLst/>
            <a:gdLst/>
            <a:ahLst/>
            <a:cxnLst/>
            <a:rect l="l" t="t" r="r" b="b"/>
            <a:pathLst>
              <a:path w="19532203" h="2032004">
                <a:moveTo>
                  <a:pt x="0" y="0"/>
                </a:moveTo>
                <a:lnTo>
                  <a:pt x="19532203" y="0"/>
                </a:lnTo>
                <a:lnTo>
                  <a:pt x="19532203" y="2032004"/>
                </a:lnTo>
                <a:lnTo>
                  <a:pt x="0" y="20320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472" t="-64345" r="-30031" b="-109009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772485" y="578595"/>
            <a:ext cx="10392298" cy="814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74"/>
              </a:lnSpc>
              <a:spcBef>
                <a:spcPct val="0"/>
              </a:spcBef>
            </a:pPr>
            <a:r>
              <a:rPr lang="en-US" sz="4838" b="1" spc="96" dirty="0">
                <a:solidFill>
                  <a:srgbClr val="FFFFFF"/>
                </a:solidFill>
              </a:rPr>
              <a:t> EMR : Architecture </a:t>
            </a:r>
            <a:r>
              <a:rPr lang="en-US" sz="4838" b="1" spc="96" dirty="0" err="1">
                <a:solidFill>
                  <a:srgbClr val="FFFFFF"/>
                </a:solidFill>
              </a:rPr>
              <a:t>générale</a:t>
            </a:r>
            <a:endParaRPr lang="en-US" sz="4838" b="1" spc="96" dirty="0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2925657" y="3871137"/>
            <a:ext cx="3806839" cy="4214837"/>
            <a:chOff x="0" y="-47625"/>
            <a:chExt cx="5075786" cy="5619783"/>
          </a:xfrm>
        </p:grpSpPr>
        <p:sp>
          <p:nvSpPr>
            <p:cNvPr id="6" name="Freeform 6"/>
            <p:cNvSpPr/>
            <p:nvPr/>
          </p:nvSpPr>
          <p:spPr>
            <a:xfrm>
              <a:off x="0" y="1119088"/>
              <a:ext cx="5075786" cy="375118"/>
            </a:xfrm>
            <a:custGeom>
              <a:avLst/>
              <a:gdLst/>
              <a:ahLst/>
              <a:cxnLst/>
              <a:rect l="l" t="t" r="r" b="b"/>
              <a:pathLst>
                <a:path w="5075786" h="375118">
                  <a:moveTo>
                    <a:pt x="0" y="0"/>
                  </a:moveTo>
                  <a:lnTo>
                    <a:pt x="5075786" y="0"/>
                  </a:lnTo>
                  <a:lnTo>
                    <a:pt x="5075786" y="375118"/>
                  </a:lnTo>
                  <a:lnTo>
                    <a:pt x="0" y="3751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71" t="-308623" r="-7088" b="-1042730"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075786" cy="888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43"/>
                </a:lnSpc>
              </a:pPr>
              <a:r>
                <a:rPr lang="en-US" sz="4187" b="1" dirty="0">
                  <a:solidFill>
                    <a:srgbClr val="000000"/>
                  </a:solidFill>
                </a:rPr>
                <a:t>Information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25972"/>
              <a:ext cx="5075786" cy="3546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87"/>
                </a:lnSpc>
                <a:spcBef>
                  <a:spcPct val="0"/>
                </a:spcBef>
              </a:pPr>
              <a:r>
                <a:rPr lang="en-US" sz="2990" spc="59" dirty="0">
                  <a:solidFill>
                    <a:srgbClr val="000000"/>
                  </a:solidFill>
                </a:rPr>
                <a:t>Pour des raisons </a:t>
              </a:r>
              <a:r>
                <a:rPr lang="en-US" sz="2990" spc="59" dirty="0" err="1">
                  <a:solidFill>
                    <a:srgbClr val="000000"/>
                  </a:solidFill>
                </a:rPr>
                <a:t>financières</a:t>
              </a:r>
              <a:r>
                <a:rPr lang="en-US" sz="2990" spc="59" dirty="0">
                  <a:solidFill>
                    <a:srgbClr val="000000"/>
                  </a:solidFill>
                </a:rPr>
                <a:t>, le stockage des </a:t>
              </a:r>
              <a:r>
                <a:rPr lang="en-US" sz="2990" spc="59" dirty="0" err="1">
                  <a:solidFill>
                    <a:srgbClr val="000000"/>
                  </a:solidFill>
                </a:rPr>
                <a:t>données</a:t>
              </a:r>
              <a:r>
                <a:rPr lang="en-US" sz="2990" spc="59" dirty="0">
                  <a:solidFill>
                    <a:srgbClr val="000000"/>
                  </a:solidFill>
                </a:rPr>
                <a:t> se </a:t>
              </a:r>
              <a:r>
                <a:rPr lang="en-US" sz="2990" spc="59" dirty="0" err="1">
                  <a:solidFill>
                    <a:srgbClr val="000000"/>
                  </a:solidFill>
                </a:rPr>
                <a:t>fera</a:t>
              </a:r>
              <a:r>
                <a:rPr lang="en-US" sz="2990" spc="59" dirty="0">
                  <a:solidFill>
                    <a:srgbClr val="000000"/>
                  </a:solidFill>
                </a:rPr>
                <a:t> sur S3 </a:t>
              </a:r>
              <a:r>
                <a:rPr lang="en-US" sz="2990" spc="59" dirty="0" err="1">
                  <a:solidFill>
                    <a:srgbClr val="000000"/>
                  </a:solidFill>
                </a:rPr>
                <a:t>plutôt</a:t>
              </a:r>
              <a:r>
                <a:rPr lang="en-US" sz="2990" spc="59" dirty="0">
                  <a:solidFill>
                    <a:srgbClr val="000000"/>
                  </a:solidFill>
                </a:rPr>
                <a:t> que sur les machines </a:t>
              </a:r>
              <a:r>
                <a:rPr lang="en-US" sz="2990" spc="59" dirty="0" err="1">
                  <a:solidFill>
                    <a:srgbClr val="000000"/>
                  </a:solidFill>
                </a:rPr>
                <a:t>virtuelles</a:t>
              </a:r>
              <a:r>
                <a:rPr lang="en-US" sz="2990" spc="59" dirty="0">
                  <a:solidFill>
                    <a:srgbClr val="000000"/>
                  </a:solidFill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" y="0"/>
            <a:ext cx="18288000" cy="2032004"/>
          </a:xfrm>
          <a:custGeom>
            <a:avLst/>
            <a:gdLst/>
            <a:ahLst/>
            <a:cxnLst/>
            <a:rect l="l" t="t" r="r" b="b"/>
            <a:pathLst>
              <a:path w="19532203" h="2032004">
                <a:moveTo>
                  <a:pt x="0" y="0"/>
                </a:moveTo>
                <a:lnTo>
                  <a:pt x="19532203" y="0"/>
                </a:lnTo>
                <a:lnTo>
                  <a:pt x="19532203" y="2032004"/>
                </a:lnTo>
                <a:lnTo>
                  <a:pt x="0" y="2032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2" t="-64345" r="-30031" b="-109009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87399" y="3583085"/>
            <a:ext cx="8325571" cy="4281471"/>
          </a:xfrm>
          <a:custGeom>
            <a:avLst/>
            <a:gdLst/>
            <a:ahLst/>
            <a:cxnLst/>
            <a:rect l="l" t="t" r="r" b="b"/>
            <a:pathLst>
              <a:path w="8325571" h="4281471">
                <a:moveTo>
                  <a:pt x="0" y="0"/>
                </a:moveTo>
                <a:lnTo>
                  <a:pt x="8325571" y="0"/>
                </a:lnTo>
                <a:lnTo>
                  <a:pt x="8325571" y="4281471"/>
                </a:lnTo>
                <a:lnTo>
                  <a:pt x="0" y="42814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559545"/>
            <a:ext cx="3018338" cy="912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4"/>
              </a:lnSpc>
              <a:spcBef>
                <a:spcPct val="0"/>
              </a:spcBef>
            </a:pPr>
            <a:r>
              <a:rPr lang="en-US" sz="5338" spc="106" dirty="0">
                <a:solidFill>
                  <a:srgbClr val="FFFFFF"/>
                </a:solidFill>
                <a:latin typeface="Clear Sans"/>
              </a:rPr>
              <a:t>EC2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1778390" y="3786212"/>
            <a:ext cx="4622633" cy="2527373"/>
            <a:chOff x="0" y="0"/>
            <a:chExt cx="6163510" cy="3369831"/>
          </a:xfrm>
        </p:grpSpPr>
        <p:sp>
          <p:nvSpPr>
            <p:cNvPr id="6" name="Freeform 6"/>
            <p:cNvSpPr/>
            <p:nvPr/>
          </p:nvSpPr>
          <p:spPr>
            <a:xfrm>
              <a:off x="0" y="1325457"/>
              <a:ext cx="6163510" cy="455505"/>
            </a:xfrm>
            <a:custGeom>
              <a:avLst/>
              <a:gdLst/>
              <a:ahLst/>
              <a:cxnLst/>
              <a:rect l="l" t="t" r="r" b="b"/>
              <a:pathLst>
                <a:path w="6163510" h="455505">
                  <a:moveTo>
                    <a:pt x="0" y="0"/>
                  </a:moveTo>
                  <a:lnTo>
                    <a:pt x="6163510" y="0"/>
                  </a:lnTo>
                  <a:lnTo>
                    <a:pt x="6163510" y="455505"/>
                  </a:lnTo>
                  <a:lnTo>
                    <a:pt x="0" y="4555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71" t="-308623" r="-7088" b="-1042730"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6163510" cy="1035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28"/>
                </a:lnSpc>
              </a:pPr>
              <a:r>
                <a:rPr lang="en-US" sz="4868">
                  <a:solidFill>
                    <a:srgbClr val="000000"/>
                  </a:solidFill>
                  <a:latin typeface="Hammersmith One"/>
                </a:rPr>
                <a:t>Architecture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436889"/>
              <a:ext cx="6163510" cy="2691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31452" lvl="1" indent="-315726">
                <a:lnSpc>
                  <a:spcPts val="4094"/>
                </a:lnSpc>
                <a:buFont typeface="Arial"/>
                <a:buChar char="•"/>
              </a:pPr>
              <a:r>
                <a:rPr lang="en-US" sz="2924" spc="58" dirty="0" err="1">
                  <a:solidFill>
                    <a:srgbClr val="000000"/>
                  </a:solidFill>
                  <a:latin typeface="Clear Sans"/>
                </a:rPr>
                <a:t>Serveur</a:t>
              </a:r>
              <a:r>
                <a:rPr lang="en-US" sz="2924" spc="58" dirty="0">
                  <a:solidFill>
                    <a:srgbClr val="000000"/>
                  </a:solidFill>
                  <a:latin typeface="Clear Sans"/>
                </a:rPr>
                <a:t> </a:t>
              </a:r>
              <a:r>
                <a:rPr lang="en-US" sz="2924" spc="58" dirty="0" err="1">
                  <a:solidFill>
                    <a:srgbClr val="000000"/>
                  </a:solidFill>
                  <a:latin typeface="Clear Sans"/>
                </a:rPr>
                <a:t>virtuel</a:t>
              </a:r>
              <a:r>
                <a:rPr lang="en-US" sz="2924" spc="58" dirty="0">
                  <a:solidFill>
                    <a:srgbClr val="000000"/>
                  </a:solidFill>
                  <a:latin typeface="Clear Sans"/>
                </a:rPr>
                <a:t> </a:t>
              </a:r>
              <a:r>
                <a:rPr lang="en-US" sz="2924" spc="58" dirty="0" err="1">
                  <a:solidFill>
                    <a:srgbClr val="000000"/>
                  </a:solidFill>
                  <a:latin typeface="Clear Sans"/>
                </a:rPr>
                <a:t>privé</a:t>
              </a:r>
              <a:endParaRPr lang="en-US" sz="2924" spc="58" dirty="0">
                <a:solidFill>
                  <a:srgbClr val="000000"/>
                </a:solidFill>
                <a:latin typeface="Clear Sans"/>
              </a:endParaRPr>
            </a:p>
            <a:p>
              <a:pPr marL="631452" lvl="1" indent="-315726">
                <a:lnSpc>
                  <a:spcPts val="4094"/>
                </a:lnSpc>
                <a:buFont typeface="Arial"/>
                <a:buChar char="•"/>
              </a:pPr>
              <a:r>
                <a:rPr lang="en-US" sz="2924" spc="58" dirty="0">
                  <a:solidFill>
                    <a:srgbClr val="000000"/>
                  </a:solidFill>
                  <a:latin typeface="Clear Sans"/>
                </a:rPr>
                <a:t>Linux</a:t>
              </a:r>
            </a:p>
            <a:p>
              <a:pPr marL="631452" lvl="1" indent="-315726">
                <a:lnSpc>
                  <a:spcPts val="4094"/>
                </a:lnSpc>
                <a:buFont typeface="Arial"/>
                <a:buChar char="•"/>
              </a:pPr>
              <a:r>
                <a:rPr lang="en-US" sz="2924" spc="58" dirty="0" err="1">
                  <a:solidFill>
                    <a:srgbClr val="000000"/>
                  </a:solidFill>
                  <a:latin typeface="Clear Sans"/>
                </a:rPr>
                <a:t>Calculs</a:t>
              </a:r>
              <a:r>
                <a:rPr lang="en-US" sz="2924" spc="58" dirty="0">
                  <a:solidFill>
                    <a:srgbClr val="000000"/>
                  </a:solidFill>
                  <a:latin typeface="Clear Sans"/>
                </a:rPr>
                <a:t> </a:t>
              </a:r>
              <a:r>
                <a:rPr lang="en-US" sz="2924" spc="58" dirty="0" err="1">
                  <a:solidFill>
                    <a:srgbClr val="000000"/>
                  </a:solidFill>
                  <a:latin typeface="Clear Sans"/>
                </a:rPr>
                <a:t>distribués</a:t>
              </a:r>
              <a:endParaRPr lang="en-US" sz="2924" spc="58" dirty="0">
                <a:solidFill>
                  <a:srgbClr val="000000"/>
                </a:solidFill>
                <a:latin typeface="Clear Sans"/>
              </a:endParaRPr>
            </a:p>
            <a:p>
              <a:pPr marL="631452" lvl="1" indent="-315726" algn="l">
                <a:lnSpc>
                  <a:spcPts val="409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924" spc="58" dirty="0">
                  <a:solidFill>
                    <a:srgbClr val="000000"/>
                  </a:solidFill>
                  <a:latin typeface="Clear Sans"/>
                </a:rPr>
                <a:t>1 Maître &amp; 2 </a:t>
              </a:r>
              <a:r>
                <a:rPr lang="en-US" sz="2924" spc="58" dirty="0" err="1">
                  <a:solidFill>
                    <a:srgbClr val="000000"/>
                  </a:solidFill>
                  <a:latin typeface="Clear Sans"/>
                </a:rPr>
                <a:t>esclaves</a:t>
              </a:r>
              <a:endParaRPr lang="en-US" sz="2924" spc="58" dirty="0">
                <a:solidFill>
                  <a:srgbClr val="000000"/>
                </a:solidFill>
                <a:latin typeface="Clear San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0165"/>
            <a:ext cx="18135600" cy="2032004"/>
          </a:xfrm>
          <a:custGeom>
            <a:avLst/>
            <a:gdLst/>
            <a:ahLst/>
            <a:cxnLst/>
            <a:rect l="l" t="t" r="r" b="b"/>
            <a:pathLst>
              <a:path w="19532203" h="2032004">
                <a:moveTo>
                  <a:pt x="0" y="0"/>
                </a:moveTo>
                <a:lnTo>
                  <a:pt x="19532203" y="0"/>
                </a:lnTo>
                <a:lnTo>
                  <a:pt x="19532203" y="2032004"/>
                </a:lnTo>
                <a:lnTo>
                  <a:pt x="0" y="2032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2" t="-64345" r="-30031" b="-109009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071194" y="4279993"/>
            <a:ext cx="3806839" cy="2987010"/>
            <a:chOff x="0" y="0"/>
            <a:chExt cx="5075786" cy="3982680"/>
          </a:xfrm>
        </p:grpSpPr>
        <p:sp>
          <p:nvSpPr>
            <p:cNvPr id="4" name="Freeform 4"/>
            <p:cNvSpPr/>
            <p:nvPr/>
          </p:nvSpPr>
          <p:spPr>
            <a:xfrm>
              <a:off x="0" y="1792451"/>
              <a:ext cx="5075786" cy="375118"/>
            </a:xfrm>
            <a:custGeom>
              <a:avLst/>
              <a:gdLst/>
              <a:ahLst/>
              <a:cxnLst/>
              <a:rect l="l" t="t" r="r" b="b"/>
              <a:pathLst>
                <a:path w="5075786" h="375118">
                  <a:moveTo>
                    <a:pt x="0" y="0"/>
                  </a:moveTo>
                  <a:lnTo>
                    <a:pt x="5075786" y="0"/>
                  </a:lnTo>
                  <a:lnTo>
                    <a:pt x="5075786" y="375118"/>
                  </a:lnTo>
                  <a:lnTo>
                    <a:pt x="0" y="3751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71" t="-308623" r="-7088" b="-1042730"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5075786" cy="1542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63"/>
                </a:lnSpc>
              </a:pPr>
              <a:r>
                <a:rPr lang="en-US" sz="3587">
                  <a:solidFill>
                    <a:srgbClr val="000000"/>
                  </a:solidFill>
                  <a:latin typeface="Hammersmith One"/>
                </a:rPr>
                <a:t>Structure de type distribuée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699335"/>
              <a:ext cx="5075786" cy="2741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87"/>
                </a:lnSpc>
                <a:spcBef>
                  <a:spcPct val="0"/>
                </a:spcBef>
              </a:pPr>
              <a:r>
                <a:rPr lang="en-US" sz="2990" spc="59">
                  <a:solidFill>
                    <a:srgbClr val="000000"/>
                  </a:solidFill>
                  <a:latin typeface="Clear Sans"/>
                </a:rPr>
                <a:t>La mise en place de calculs distribués nécessite la création de clusters.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569481" y="3202416"/>
            <a:ext cx="7227192" cy="6391394"/>
          </a:xfrm>
          <a:custGeom>
            <a:avLst/>
            <a:gdLst/>
            <a:ahLst/>
            <a:cxnLst/>
            <a:rect l="l" t="t" r="r" b="b"/>
            <a:pathLst>
              <a:path w="7227192" h="6391394">
                <a:moveTo>
                  <a:pt x="0" y="0"/>
                </a:moveTo>
                <a:lnTo>
                  <a:pt x="7227192" y="0"/>
                </a:lnTo>
                <a:lnTo>
                  <a:pt x="7227192" y="6391394"/>
                </a:lnTo>
                <a:lnTo>
                  <a:pt x="0" y="63913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377993" y="578595"/>
            <a:ext cx="5354943" cy="814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74"/>
              </a:lnSpc>
              <a:spcBef>
                <a:spcPct val="0"/>
              </a:spcBef>
            </a:pPr>
            <a:r>
              <a:rPr lang="en-US" sz="4838" spc="96">
                <a:solidFill>
                  <a:srgbClr val="FFFFFF"/>
                </a:solidFill>
                <a:latin typeface="Clear Sans"/>
              </a:rPr>
              <a:t>Les clusters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6891" y="0"/>
            <a:ext cx="18334892" cy="2032004"/>
          </a:xfrm>
          <a:custGeom>
            <a:avLst/>
            <a:gdLst/>
            <a:ahLst/>
            <a:cxnLst/>
            <a:rect l="l" t="t" r="r" b="b"/>
            <a:pathLst>
              <a:path w="19532203" h="2032004">
                <a:moveTo>
                  <a:pt x="0" y="0"/>
                </a:moveTo>
                <a:lnTo>
                  <a:pt x="19532203" y="0"/>
                </a:lnTo>
                <a:lnTo>
                  <a:pt x="19532203" y="2032004"/>
                </a:lnTo>
                <a:lnTo>
                  <a:pt x="0" y="2032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2" t="-64345" r="-30031" b="-109009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26393" y="2858096"/>
            <a:ext cx="13618582" cy="6758727"/>
          </a:xfrm>
          <a:custGeom>
            <a:avLst/>
            <a:gdLst/>
            <a:ahLst/>
            <a:cxnLst/>
            <a:rect l="l" t="t" r="r" b="b"/>
            <a:pathLst>
              <a:path w="13618582" h="6758727">
                <a:moveTo>
                  <a:pt x="0" y="0"/>
                </a:moveTo>
                <a:lnTo>
                  <a:pt x="13618582" y="0"/>
                </a:lnTo>
                <a:lnTo>
                  <a:pt x="13618582" y="6758727"/>
                </a:lnTo>
                <a:lnTo>
                  <a:pt x="0" y="67587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377993" y="578595"/>
            <a:ext cx="8578000" cy="814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74"/>
              </a:lnSpc>
              <a:spcBef>
                <a:spcPct val="0"/>
              </a:spcBef>
            </a:pPr>
            <a:r>
              <a:rPr lang="en-US" sz="4838" spc="96">
                <a:solidFill>
                  <a:srgbClr val="FFFFFF"/>
                </a:solidFill>
                <a:latin typeface="Clear Sans"/>
              </a:rPr>
              <a:t>Map-reduce avec spark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533</Words>
  <Application>Microsoft Office PowerPoint</Application>
  <PresentationFormat>Personnalisé</PresentationFormat>
  <Paragraphs>86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Calibri</vt:lpstr>
      <vt:lpstr>Arial</vt:lpstr>
      <vt:lpstr>Clear Sans</vt:lpstr>
      <vt:lpstr>Hammersmith One</vt:lpstr>
      <vt:lpstr>Hammersmith One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Nous avons un plan en trois étapes pour réaliser cette mission</dc:title>
  <cp:lastModifiedBy>florian boudon</cp:lastModifiedBy>
  <cp:revision>8</cp:revision>
  <dcterms:created xsi:type="dcterms:W3CDTF">2006-08-16T00:00:00Z</dcterms:created>
  <dcterms:modified xsi:type="dcterms:W3CDTF">2023-07-25T12:09:21Z</dcterms:modified>
  <dc:identifier>DAFpQFWFuxc</dc:identifier>
</cp:coreProperties>
</file>